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0.xml" ContentType="application/vnd.openxmlformats-officedocument.presentationml.notesSlide+xml"/>
  <Override PartName="/ppt/tags/tag41.xml" ContentType="application/vnd.openxmlformats-officedocument.presentationml.tags+xml"/>
  <Override PartName="/ppt/notesSlides/notesSlide11.xml" ContentType="application/vnd.openxmlformats-officedocument.presentationml.notesSlide+xml"/>
  <Override PartName="/ppt/tags/tag42.xml" ContentType="application/vnd.openxmlformats-officedocument.presentationml.tags+xml"/>
  <Override PartName="/ppt/notesSlides/notesSlide12.xml" ContentType="application/vnd.openxmlformats-officedocument.presentationml.notesSlide+xml"/>
  <Override PartName="/ppt/tags/tag43.xml" ContentType="application/vnd.openxmlformats-officedocument.presentationml.tags+xml"/>
  <Override PartName="/ppt/notesSlides/notesSlide13.xml" ContentType="application/vnd.openxmlformats-officedocument.presentationml.notesSlide+xml"/>
  <Override PartName="/ppt/tags/tag44.xml" ContentType="application/vnd.openxmlformats-officedocument.presentationml.tags+xml"/>
  <Override PartName="/ppt/notesSlides/notesSlide1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8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5" r:id="rId4"/>
    <p:sldMasterId id="2147483832" r:id="rId5"/>
    <p:sldMasterId id="2147483839" r:id="rId6"/>
  </p:sldMasterIdLst>
  <p:notesMasterIdLst>
    <p:notesMasterId r:id="rId39"/>
  </p:notesMasterIdLst>
  <p:handoutMasterIdLst>
    <p:handoutMasterId r:id="rId40"/>
  </p:handoutMasterIdLst>
  <p:sldIdLst>
    <p:sldId id="382" r:id="rId7"/>
    <p:sldId id="545" r:id="rId8"/>
    <p:sldId id="579" r:id="rId9"/>
    <p:sldId id="598" r:id="rId10"/>
    <p:sldId id="601" r:id="rId11"/>
    <p:sldId id="617" r:id="rId12"/>
    <p:sldId id="593" r:id="rId13"/>
    <p:sldId id="612" r:id="rId14"/>
    <p:sldId id="610" r:id="rId15"/>
    <p:sldId id="570" r:id="rId16"/>
    <p:sldId id="625" r:id="rId17"/>
    <p:sldId id="571" r:id="rId18"/>
    <p:sldId id="608" r:id="rId19"/>
    <p:sldId id="575" r:id="rId20"/>
    <p:sldId id="626" r:id="rId21"/>
    <p:sldId id="627" r:id="rId22"/>
    <p:sldId id="629" r:id="rId23"/>
    <p:sldId id="631" r:id="rId24"/>
    <p:sldId id="633" r:id="rId25"/>
    <p:sldId id="618" r:id="rId26"/>
    <p:sldId id="614" r:id="rId27"/>
    <p:sldId id="547" r:id="rId28"/>
    <p:sldId id="559" r:id="rId29"/>
    <p:sldId id="634" r:id="rId30"/>
    <p:sldId id="554" r:id="rId31"/>
    <p:sldId id="555" r:id="rId32"/>
    <p:sldId id="558" r:id="rId33"/>
    <p:sldId id="419" r:id="rId34"/>
    <p:sldId id="615" r:id="rId35"/>
    <p:sldId id="616" r:id="rId36"/>
    <p:sldId id="623" r:id="rId37"/>
    <p:sldId id="418" r:id="rId38"/>
  </p:sldIdLst>
  <p:sldSz cx="12188825" cy="6858000"/>
  <p:notesSz cx="9144000" cy="6858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0">
          <p15:clr>
            <a:srgbClr val="A4A3A4"/>
          </p15:clr>
        </p15:guide>
        <p15:guide id="3" orient="horz" pos="2352" userDrawn="1">
          <p15:clr>
            <a:srgbClr val="A4A3A4"/>
          </p15:clr>
        </p15:guide>
        <p15:guide id="4" orient="horz" pos="3795">
          <p15:clr>
            <a:srgbClr val="A4A3A4"/>
          </p15:clr>
        </p15:guide>
        <p15:guide id="6" orient="horz" pos="4175">
          <p15:clr>
            <a:srgbClr val="A4A3A4"/>
          </p15:clr>
        </p15:guide>
        <p15:guide id="7" pos="293">
          <p15:clr>
            <a:srgbClr val="A4A3A4"/>
          </p15:clr>
        </p15:guide>
        <p15:guide id="8" pos="7397">
          <p15:clr>
            <a:srgbClr val="A4A3A4"/>
          </p15:clr>
        </p15:guide>
        <p15:guide id="9" pos="1463" userDrawn="1">
          <p15:clr>
            <a:srgbClr val="A4A3A4"/>
          </p15:clr>
        </p15:guide>
        <p15:guide id="10" pos="6191" userDrawn="1">
          <p15:clr>
            <a:srgbClr val="A4A3A4"/>
          </p15:clr>
        </p15:guide>
        <p15:guide id="11" pos="3840">
          <p15:clr>
            <a:srgbClr val="A4A3A4"/>
          </p15:clr>
        </p15:guide>
        <p15:guide id="12" pos="2639" userDrawn="1">
          <p15:clr>
            <a:srgbClr val="A4A3A4"/>
          </p15:clr>
        </p15:guide>
        <p15:guide id="13" pos="5015" userDrawn="1">
          <p15:clr>
            <a:srgbClr val="A4A3A4"/>
          </p15:clr>
        </p15:guide>
        <p15:guide id="14" orient="horz" pos="279">
          <p15:clr>
            <a:srgbClr val="A4A3A4"/>
          </p15:clr>
        </p15:guide>
        <p15:guide id="15" orient="horz" pos="768" userDrawn="1">
          <p15:clr>
            <a:srgbClr val="A4A3A4"/>
          </p15:clr>
        </p15:guide>
        <p15:guide id="16" orient="horz" pos="4152" userDrawn="1">
          <p15:clr>
            <a:srgbClr val="A4A3A4"/>
          </p15:clr>
        </p15:guide>
        <p15:guide id="17" orient="horz" pos="912" userDrawn="1">
          <p15:clr>
            <a:srgbClr val="A4A3A4"/>
          </p15:clr>
        </p15:guide>
        <p15:guide id="18" orient="horz" pos="3931">
          <p15:clr>
            <a:srgbClr val="A4A3A4"/>
          </p15:clr>
        </p15:guide>
        <p15:guide id="19" pos="3791" userDrawn="1">
          <p15:clr>
            <a:srgbClr val="A4A3A4"/>
          </p15:clr>
        </p15:guide>
        <p15:guide id="20" pos="3887" userDrawn="1">
          <p15:clr>
            <a:srgbClr val="A4A3A4"/>
          </p15:clr>
        </p15:guide>
        <p15:guide id="21" orient="horz" pos="2304" userDrawn="1">
          <p15:clr>
            <a:srgbClr val="A4A3A4"/>
          </p15:clr>
        </p15:guide>
        <p15:guide id="22" orient="horz" pos="2400" userDrawn="1">
          <p15:clr>
            <a:srgbClr val="A4A3A4"/>
          </p15:clr>
        </p15:guide>
        <p15:guide id="23" orient="horz" pos="286">
          <p15:clr>
            <a:srgbClr val="A4A3A4"/>
          </p15:clr>
        </p15:guide>
        <p15:guide id="24" orient="horz" pos="285">
          <p15:clr>
            <a:srgbClr val="A4A3A4"/>
          </p15:clr>
        </p15:guide>
        <p15:guide id="25" orient="horz" pos="401">
          <p15:clr>
            <a:srgbClr val="A4A3A4"/>
          </p15:clr>
        </p15:guide>
        <p15:guide id="26" orient="horz" pos="1039">
          <p15:clr>
            <a:srgbClr val="A4A3A4"/>
          </p15:clr>
        </p15:guide>
        <p15:guide id="27" pos="7383">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FDFDFD"/>
    <a:srgbClr val="F6FBFC"/>
    <a:srgbClr val="414141"/>
    <a:srgbClr val="69B7C5"/>
    <a:srgbClr val="EEEE18"/>
    <a:srgbClr val="A6A6A6"/>
    <a:srgbClr val="F8F30D"/>
    <a:srgbClr val="F5F5F5"/>
    <a:srgbClr val="F7FBF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77" autoAdjust="0"/>
    <p:restoredTop sz="95320" autoAdjust="0"/>
  </p:normalViewPr>
  <p:slideViewPr>
    <p:cSldViewPr snapToGrid="0">
      <p:cViewPr>
        <p:scale>
          <a:sx n="71" d="100"/>
          <a:sy n="71" d="100"/>
        </p:scale>
        <p:origin x="312" y="422"/>
      </p:cViewPr>
      <p:guideLst>
        <p:guide orient="horz" pos="280"/>
        <p:guide orient="horz" pos="2352"/>
        <p:guide orient="horz" pos="3795"/>
        <p:guide orient="horz" pos="4175"/>
        <p:guide pos="293"/>
        <p:guide pos="7397"/>
        <p:guide pos="1463"/>
        <p:guide pos="6191"/>
        <p:guide pos="3840"/>
        <p:guide pos="2639"/>
        <p:guide pos="5015"/>
        <p:guide orient="horz" pos="279"/>
        <p:guide orient="horz" pos="768"/>
        <p:guide orient="horz" pos="4152"/>
        <p:guide orient="horz" pos="912"/>
        <p:guide orient="horz" pos="3931"/>
        <p:guide pos="3791"/>
        <p:guide pos="3887"/>
        <p:guide orient="horz" pos="2304"/>
        <p:guide orient="horz" pos="2400"/>
        <p:guide orient="horz" pos="286"/>
        <p:guide orient="horz" pos="285"/>
        <p:guide orient="horz" pos="401"/>
        <p:guide orient="horz" pos="1039"/>
        <p:guide pos="738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5" d="100"/>
          <a:sy n="65" d="100"/>
        </p:scale>
        <p:origin x="1928" y="4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dirty="0">
              <a:latin typeface="Open Sans Light"/>
              <a:cs typeface="Open Sans Light"/>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latin typeface="Open Sans Light"/>
                <a:cs typeface="Open Sans Light"/>
              </a:rPr>
              <a:t>11/1/2018</a:t>
            </a:fld>
            <a:endParaRPr lang="en-US" sz="1000" dirty="0">
              <a:latin typeface="Open Sans Light"/>
              <a:cs typeface="Open Sans Light"/>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dirty="0">
              <a:latin typeface="Open Sans Light"/>
              <a:cs typeface="Open Sans Light"/>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latin typeface="Open Sans Light"/>
                <a:cs typeface="Open Sans Light"/>
              </a:rPr>
              <a:t>‹#›</a:t>
            </a:fld>
            <a:endParaRPr lang="en-US" sz="1000" dirty="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latin typeface="Open Sans Light"/>
                <a:cs typeface="Open Sans Light"/>
              </a:defRPr>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latin typeface="Open Sans Light"/>
                <a:cs typeface="Open Sans Light"/>
              </a:defRPr>
            </a:lvl1pPr>
          </a:lstStyle>
          <a:p>
            <a:fld id="{EC2C7003-A6A9-A249-88AD-8CFDA7DED64B}" type="datetimeFigureOut">
              <a:rPr lang="en-US" smtClean="0"/>
              <a:pPr/>
              <a:t>11/1/2018</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latin typeface="Open Sans Light"/>
                <a:cs typeface="Open Sans Light"/>
              </a:defRPr>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latin typeface="Open Sans Light"/>
                <a:cs typeface="Open Sans Light"/>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Open Sans Light"/>
        <a:ea typeface="+mn-ea"/>
        <a:cs typeface="Open Sans Light"/>
      </a:defRPr>
    </a:lvl1pPr>
    <a:lvl2pPr marL="457200" algn="l" defTabSz="457200" rtl="0" eaLnBrk="1" latinLnBrk="0" hangingPunct="1">
      <a:defRPr sz="1200" kern="1200">
        <a:solidFill>
          <a:schemeClr val="tx1"/>
        </a:solidFill>
        <a:latin typeface="Open Sans Light"/>
        <a:ea typeface="+mn-ea"/>
        <a:cs typeface="Open Sans Light"/>
      </a:defRPr>
    </a:lvl2pPr>
    <a:lvl3pPr marL="914400" algn="l" defTabSz="457200" rtl="0" eaLnBrk="1" latinLnBrk="0" hangingPunct="1">
      <a:defRPr sz="1200" kern="1200">
        <a:solidFill>
          <a:schemeClr val="tx1"/>
        </a:solidFill>
        <a:latin typeface="Open Sans Light"/>
        <a:ea typeface="+mn-ea"/>
        <a:cs typeface="Open Sans Light"/>
      </a:defRPr>
    </a:lvl3pPr>
    <a:lvl4pPr marL="1371600" algn="l" defTabSz="457200" rtl="0" eaLnBrk="1" latinLnBrk="0" hangingPunct="1">
      <a:defRPr sz="1200" kern="1200">
        <a:solidFill>
          <a:schemeClr val="tx1"/>
        </a:solidFill>
        <a:latin typeface="Open Sans Light"/>
        <a:ea typeface="+mn-ea"/>
        <a:cs typeface="Open Sans Light"/>
      </a:defRPr>
    </a:lvl4pPr>
    <a:lvl5pPr marL="1828800" algn="l" defTabSz="457200" rtl="0" eaLnBrk="1" latinLnBrk="0" hangingPunct="1">
      <a:defRPr sz="1200" kern="1200">
        <a:solidFill>
          <a:schemeClr val="tx1"/>
        </a:solidFill>
        <a:latin typeface="Open Sans Light"/>
        <a:ea typeface="+mn-ea"/>
        <a:cs typeface="Open Sans Light"/>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a:t>
            </a:fld>
            <a:endParaRPr lang="en-US" dirty="0"/>
          </a:p>
        </p:txBody>
      </p:sp>
    </p:spTree>
    <p:extLst>
      <p:ext uri="{BB962C8B-B14F-4D97-AF65-F5344CB8AC3E}">
        <p14:creationId xmlns:p14="http://schemas.microsoft.com/office/powerpoint/2010/main" val="1604246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Open Sans Light"/>
                <a:ea typeface="+mn-ea"/>
                <a:cs typeface="Open Sans Light"/>
              </a:rPr>
              <a:t>Slide 10:  Conclusion</a:t>
            </a:r>
            <a:endParaRPr lang="en-US" baseline="0"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12</a:t>
            </a:fld>
            <a:endParaRPr lang="en-US" dirty="0"/>
          </a:p>
        </p:txBody>
      </p:sp>
    </p:spTree>
    <p:extLst>
      <p:ext uri="{BB962C8B-B14F-4D97-AF65-F5344CB8AC3E}">
        <p14:creationId xmlns:p14="http://schemas.microsoft.com/office/powerpoint/2010/main" val="2146129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Open Sans Light"/>
                <a:ea typeface="+mn-ea"/>
                <a:cs typeface="Open Sans Light"/>
              </a:rPr>
              <a:t>Agree this is the better version</a:t>
            </a: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r>
              <a:rPr lang="en-US" sz="1200" kern="1200" dirty="0">
                <a:solidFill>
                  <a:schemeClr val="tx1"/>
                </a:solidFill>
                <a:effectLst/>
                <a:latin typeface="Open Sans Light"/>
                <a:ea typeface="+mn-ea"/>
                <a:cs typeface="Open Sans Light"/>
              </a:rPr>
              <a:t>Slide 11:  recommendations</a:t>
            </a:r>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13</a:t>
            </a:fld>
            <a:endParaRPr lang="en-US" dirty="0"/>
          </a:p>
        </p:txBody>
      </p:sp>
    </p:spTree>
    <p:extLst>
      <p:ext uri="{BB962C8B-B14F-4D97-AF65-F5344CB8AC3E}">
        <p14:creationId xmlns:p14="http://schemas.microsoft.com/office/powerpoint/2010/main" val="2533782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Open Sans Light"/>
                <a:ea typeface="+mn-ea"/>
                <a:cs typeface="Open Sans Light"/>
              </a:rPr>
              <a:t>Good slide, needs some word </a:t>
            </a:r>
            <a:r>
              <a:rPr lang="en-US" sz="1200" b="0" i="0" kern="1200" dirty="0" err="1">
                <a:solidFill>
                  <a:schemeClr val="tx1"/>
                </a:solidFill>
                <a:effectLst/>
                <a:latin typeface="Open Sans Light"/>
                <a:ea typeface="+mn-ea"/>
                <a:cs typeface="Open Sans Light"/>
              </a:rPr>
              <a:t>smithing</a:t>
            </a:r>
            <a:r>
              <a:rPr lang="en-US" sz="1200" b="0" i="0" kern="1200" dirty="0">
                <a:solidFill>
                  <a:schemeClr val="tx1"/>
                </a:solidFill>
                <a:effectLst/>
                <a:latin typeface="Open Sans Light"/>
                <a:ea typeface="+mn-ea"/>
                <a:cs typeface="Open Sans Light"/>
              </a:rPr>
              <a:t> here and there</a:t>
            </a: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r>
              <a:rPr lang="en-US" sz="1200" kern="1200" dirty="0">
                <a:solidFill>
                  <a:schemeClr val="tx1"/>
                </a:solidFill>
                <a:effectLst/>
                <a:latin typeface="Open Sans Light"/>
                <a:ea typeface="+mn-ea"/>
                <a:cs typeface="Open Sans Light"/>
              </a:rPr>
              <a:t>Slide 12:  next steps</a:t>
            </a:r>
          </a:p>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14</a:t>
            </a:fld>
            <a:endParaRPr lang="en-US" dirty="0"/>
          </a:p>
        </p:txBody>
      </p:sp>
    </p:spTree>
    <p:extLst>
      <p:ext uri="{BB962C8B-B14F-4D97-AF65-F5344CB8AC3E}">
        <p14:creationId xmlns:p14="http://schemas.microsoft.com/office/powerpoint/2010/main" val="4157399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Open Sans Light"/>
                <a:ea typeface="+mn-ea"/>
                <a:cs typeface="Open Sans Light"/>
              </a:rPr>
              <a:t>Slides 33 and right hand side of slide 34 have interesting content for some of the “missing slides”… as does slide 27… maybe even 26 if we want to include that as well in between 18 and 19 in summary form….</a:t>
            </a:r>
          </a:p>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22</a:t>
            </a:fld>
            <a:endParaRPr lang="en-US" dirty="0"/>
          </a:p>
        </p:txBody>
      </p:sp>
    </p:spTree>
    <p:extLst>
      <p:ext uri="{BB962C8B-B14F-4D97-AF65-F5344CB8AC3E}">
        <p14:creationId xmlns:p14="http://schemas.microsoft.com/office/powerpoint/2010/main" val="1262165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Open Sans Light"/>
                <a:ea typeface="+mn-ea"/>
                <a:cs typeface="Open Sans Light"/>
              </a:rPr>
              <a:t>Slides 33 and right hand side of slide 34 have interesting content for some of the “missing slides”… as does slide 27… maybe even 26 if we want to include that as well in between 18 and 19 in summary form….</a:t>
            </a:r>
          </a:p>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23</a:t>
            </a:fld>
            <a:endParaRPr lang="en-US" dirty="0"/>
          </a:p>
        </p:txBody>
      </p:sp>
    </p:spTree>
    <p:extLst>
      <p:ext uri="{BB962C8B-B14F-4D97-AF65-F5344CB8AC3E}">
        <p14:creationId xmlns:p14="http://schemas.microsoft.com/office/powerpoint/2010/main" val="3382204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25</a:t>
            </a:fld>
            <a:endParaRPr lang="en-US" dirty="0"/>
          </a:p>
        </p:txBody>
      </p:sp>
    </p:spTree>
    <p:extLst>
      <p:ext uri="{BB962C8B-B14F-4D97-AF65-F5344CB8AC3E}">
        <p14:creationId xmlns:p14="http://schemas.microsoft.com/office/powerpoint/2010/main" val="3780579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26</a:t>
            </a:fld>
            <a:endParaRPr lang="en-US" dirty="0"/>
          </a:p>
        </p:txBody>
      </p:sp>
    </p:spTree>
    <p:extLst>
      <p:ext uri="{BB962C8B-B14F-4D97-AF65-F5344CB8AC3E}">
        <p14:creationId xmlns:p14="http://schemas.microsoft.com/office/powerpoint/2010/main" val="1168805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27</a:t>
            </a:fld>
            <a:endParaRPr lang="en-US" dirty="0"/>
          </a:p>
        </p:txBody>
      </p:sp>
    </p:spTree>
    <p:extLst>
      <p:ext uri="{BB962C8B-B14F-4D97-AF65-F5344CB8AC3E}">
        <p14:creationId xmlns:p14="http://schemas.microsoft.com/office/powerpoint/2010/main" val="1856311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Open Sans Light"/>
                <a:ea typeface="+mn-ea"/>
                <a:cs typeface="Open Sans Light"/>
              </a:rPr>
              <a:t>Need something in between slide 18 and 19 that talks about technology driven innovation opportunities that are specific to Medicaid… or the story goes stale at this point… a slide on the merging tech point which is summarized on slide 19</a:t>
            </a:r>
          </a:p>
        </p:txBody>
      </p:sp>
      <p:sp>
        <p:nvSpPr>
          <p:cNvPr id="4" name="Slide Number Placeholder 3"/>
          <p:cNvSpPr>
            <a:spLocks noGrp="1"/>
          </p:cNvSpPr>
          <p:nvPr>
            <p:ph type="sldNum" sz="quarter" idx="10"/>
          </p:nvPr>
        </p:nvSpPr>
        <p:spPr/>
        <p:txBody>
          <a:bodyPr/>
          <a:lstStyle/>
          <a:p>
            <a:fld id="{50AD15A5-6128-B84F-818D-8AA5BDD9AF9D}" type="slidenum">
              <a:rPr lang="en-US" smtClean="0"/>
              <a:pPr/>
              <a:t>29</a:t>
            </a:fld>
            <a:endParaRPr lang="en-US" dirty="0"/>
          </a:p>
        </p:txBody>
      </p:sp>
    </p:spTree>
    <p:extLst>
      <p:ext uri="{BB962C8B-B14F-4D97-AF65-F5344CB8AC3E}">
        <p14:creationId xmlns:p14="http://schemas.microsoft.com/office/powerpoint/2010/main" val="174976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Open Sans Light"/>
                <a:ea typeface="+mn-ea"/>
                <a:cs typeface="Open Sans Light"/>
              </a:rPr>
              <a:t>Need something in between slide 18 and 19 that talks about technology driven innovation opportunities that are specific to Medicaid… or the story goes stale at this point… a slide on the merging tech point which is summarized on slide 19</a:t>
            </a:r>
          </a:p>
        </p:txBody>
      </p:sp>
      <p:sp>
        <p:nvSpPr>
          <p:cNvPr id="4" name="Slide Number Placeholder 3"/>
          <p:cNvSpPr>
            <a:spLocks noGrp="1"/>
          </p:cNvSpPr>
          <p:nvPr>
            <p:ph type="sldNum" sz="quarter" idx="10"/>
          </p:nvPr>
        </p:nvSpPr>
        <p:spPr/>
        <p:txBody>
          <a:bodyPr/>
          <a:lstStyle/>
          <a:p>
            <a:fld id="{50AD15A5-6128-B84F-818D-8AA5BDD9AF9D}" type="slidenum">
              <a:rPr lang="en-US" smtClean="0"/>
              <a:pPr/>
              <a:t>30</a:t>
            </a:fld>
            <a:endParaRPr lang="en-US" dirty="0"/>
          </a:p>
        </p:txBody>
      </p:sp>
    </p:spTree>
    <p:extLst>
      <p:ext uri="{BB962C8B-B14F-4D97-AF65-F5344CB8AC3E}">
        <p14:creationId xmlns:p14="http://schemas.microsoft.com/office/powerpoint/2010/main" val="421127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Open Sans Light"/>
                <a:ea typeface="+mn-ea"/>
                <a:cs typeface="Open Sans Light"/>
              </a:rPr>
              <a:t>Opportunities is pretty generic (could put in any innovation deck), can we highlight one example from each category?</a:t>
            </a:r>
          </a:p>
          <a:p>
            <a:r>
              <a:rPr lang="en-US" sz="1200" b="0" i="0" kern="1200" dirty="0">
                <a:solidFill>
                  <a:schemeClr val="tx1"/>
                </a:solidFill>
                <a:effectLst/>
                <a:latin typeface="Open Sans Light"/>
                <a:ea typeface="+mn-ea"/>
                <a:cs typeface="Open Sans Light"/>
              </a:rPr>
              <a:t>Recommendations reads like a rephrasing of opportunities, we can do better I think </a:t>
            </a:r>
          </a:p>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dirty="0"/>
          </a:p>
        </p:txBody>
      </p:sp>
    </p:spTree>
    <p:extLst>
      <p:ext uri="{BB962C8B-B14F-4D97-AF65-F5344CB8AC3E}">
        <p14:creationId xmlns:p14="http://schemas.microsoft.com/office/powerpoint/2010/main" val="2771787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Open Sans Light"/>
                <a:ea typeface="+mn-ea"/>
                <a:cs typeface="Open Sans Light"/>
              </a:rPr>
              <a:t>Consumerism is an *</a:t>
            </a:r>
            <a:r>
              <a:rPr lang="en-US" sz="1200" b="1" i="0" kern="1200" dirty="0">
                <a:solidFill>
                  <a:schemeClr val="tx1"/>
                </a:solidFill>
                <a:effectLst/>
                <a:latin typeface="Open Sans Light"/>
                <a:ea typeface="+mn-ea"/>
                <a:cs typeface="Open Sans Light"/>
              </a:rPr>
              <a:t>opportunity</a:t>
            </a:r>
            <a:r>
              <a:rPr lang="en-US" sz="1200" b="0" i="0" kern="1200" dirty="0">
                <a:solidFill>
                  <a:schemeClr val="tx1"/>
                </a:solidFill>
                <a:effectLst/>
                <a:latin typeface="Open Sans Light"/>
                <a:ea typeface="+mn-ea"/>
                <a:cs typeface="Open Sans Light"/>
              </a:rPr>
              <a:t>* to compete on something other than price, hasn’t happened in the market yet</a:t>
            </a: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r>
              <a:rPr lang="en-US" sz="1200" kern="1200" dirty="0">
                <a:solidFill>
                  <a:schemeClr val="tx1"/>
                </a:solidFill>
                <a:effectLst/>
                <a:latin typeface="Open Sans Light"/>
                <a:ea typeface="+mn-ea"/>
                <a:cs typeface="Open Sans Light"/>
              </a:rPr>
              <a:t>slide 3:  Problem statement</a:t>
            </a:r>
            <a:r>
              <a:rPr lang="en-US" sz="1200" b="1" kern="1200" dirty="0">
                <a:solidFill>
                  <a:schemeClr val="tx1"/>
                </a:solidFill>
                <a:effectLst/>
                <a:latin typeface="Open Sans Light"/>
                <a:ea typeface="+mn-ea"/>
                <a:cs typeface="Open Sans Light"/>
              </a:rPr>
              <a:t> subtitle good but content sucks.  It offers platitudes – needs to be more specific about </a:t>
            </a:r>
            <a:r>
              <a:rPr lang="en-US" sz="1200" b="1" kern="1200" dirty="0" err="1">
                <a:solidFill>
                  <a:schemeClr val="tx1"/>
                </a:solidFill>
                <a:effectLst/>
                <a:latin typeface="Open Sans Light"/>
                <a:ea typeface="+mn-ea"/>
                <a:cs typeface="Open Sans Light"/>
              </a:rPr>
              <a:t>medicaids</a:t>
            </a:r>
            <a:r>
              <a:rPr lang="en-US" sz="1200" b="1" kern="1200" dirty="0">
                <a:solidFill>
                  <a:schemeClr val="tx1"/>
                </a:solidFill>
                <a:effectLst/>
                <a:latin typeface="Open Sans Light"/>
                <a:ea typeface="+mn-ea"/>
                <a:cs typeface="Open Sans Light"/>
              </a:rPr>
              <a:t>’ problems and why they need to innovate (e.g. they have structural issues around price and margins and need to recalibrate to offer an elevated and differentiated value prop).  Innovation is needed to solve that problem</a:t>
            </a:r>
            <a:endParaRPr lang="en-US" sz="1200" kern="1200" dirty="0">
              <a:solidFill>
                <a:schemeClr val="tx1"/>
              </a:solidFill>
              <a:effectLst/>
              <a:latin typeface="Open Sans Light"/>
              <a:ea typeface="+mn-ea"/>
              <a:cs typeface="Open Sans Light"/>
            </a:endParaRPr>
          </a:p>
          <a:p>
            <a:r>
              <a:rPr lang="en-US" sz="1200" kern="1200" dirty="0">
                <a:solidFill>
                  <a:schemeClr val="tx1"/>
                </a:solidFill>
                <a:effectLst/>
                <a:latin typeface="Open Sans Light"/>
                <a:ea typeface="+mn-ea"/>
                <a:cs typeface="Open Sans Light"/>
              </a:rPr>
              <a:t> </a:t>
            </a:r>
          </a:p>
          <a:p>
            <a:r>
              <a:rPr lang="en-US" sz="1200" b="1" kern="1200" dirty="0">
                <a:solidFill>
                  <a:schemeClr val="tx1"/>
                </a:solidFill>
                <a:effectLst/>
                <a:latin typeface="Open Sans Light"/>
                <a:ea typeface="+mn-ea"/>
                <a:cs typeface="Open Sans Light"/>
              </a:rPr>
              <a:t>What is the problem statement?</a:t>
            </a:r>
            <a:endParaRPr lang="en-US" sz="1200" kern="1200" dirty="0">
              <a:solidFill>
                <a:schemeClr val="tx1"/>
              </a:solidFill>
              <a:effectLst/>
              <a:latin typeface="Open Sans Light"/>
              <a:ea typeface="+mn-ea"/>
              <a:cs typeface="Open Sans Light"/>
            </a:endParaRPr>
          </a:p>
          <a:p>
            <a:r>
              <a:rPr lang="en-US" sz="1200" kern="1200" dirty="0">
                <a:solidFill>
                  <a:schemeClr val="tx1"/>
                </a:solidFill>
                <a:effectLst/>
                <a:latin typeface="Open Sans Light"/>
                <a:ea typeface="+mn-ea"/>
                <a:cs typeface="Open Sans Light"/>
              </a:rPr>
              <a:t>Problem statement is that there is a structural issue related to downward pressure on margin/price in current market, therefore, there is a need to change the equation (through innovation) so differentiation can lead to higher price. </a:t>
            </a:r>
          </a:p>
          <a:p>
            <a:r>
              <a:rPr lang="en-US" sz="1200" kern="1200" dirty="0">
                <a:solidFill>
                  <a:schemeClr val="tx1"/>
                </a:solidFill>
                <a:effectLst/>
                <a:latin typeface="Open Sans Light"/>
                <a:ea typeface="+mn-ea"/>
                <a:cs typeface="Open Sans Light"/>
              </a:rPr>
              <a:t> </a:t>
            </a:r>
          </a:p>
          <a:p>
            <a:r>
              <a:rPr lang="en-US" sz="1200" b="1" kern="1200" dirty="0">
                <a:solidFill>
                  <a:schemeClr val="tx1"/>
                </a:solidFill>
                <a:effectLst/>
                <a:latin typeface="Open Sans Light"/>
                <a:ea typeface="+mn-ea"/>
                <a:cs typeface="Open Sans Light"/>
              </a:rPr>
              <a:t>What goes on the slide?</a:t>
            </a:r>
            <a:endParaRPr lang="en-US" sz="1200" kern="1200" dirty="0">
              <a:solidFill>
                <a:schemeClr val="tx1"/>
              </a:solidFill>
              <a:effectLst/>
              <a:latin typeface="Open Sans Light"/>
              <a:ea typeface="+mn-ea"/>
              <a:cs typeface="Open Sans Light"/>
            </a:endParaRPr>
          </a:p>
          <a:p>
            <a:r>
              <a:rPr lang="en-US" sz="1200" kern="1200" dirty="0">
                <a:solidFill>
                  <a:schemeClr val="tx1"/>
                </a:solidFill>
                <a:effectLst/>
                <a:latin typeface="Open Sans Light"/>
                <a:ea typeface="+mn-ea"/>
                <a:cs typeface="Open Sans Light"/>
              </a:rPr>
              <a:t>Would focus more on the problem rather than where we need to go.</a:t>
            </a:r>
          </a:p>
          <a:p>
            <a:r>
              <a:rPr lang="en-US" sz="1200" kern="1200" dirty="0">
                <a:solidFill>
                  <a:schemeClr val="tx1"/>
                </a:solidFill>
                <a:effectLst/>
                <a:latin typeface="Open Sans Light"/>
                <a:ea typeface="+mn-ea"/>
                <a:cs typeface="Open Sans Light"/>
              </a:rPr>
              <a:t> </a:t>
            </a:r>
          </a:p>
          <a:p>
            <a:r>
              <a:rPr lang="en-US" sz="1200" kern="1200" dirty="0">
                <a:solidFill>
                  <a:schemeClr val="tx1"/>
                </a:solidFill>
                <a:effectLst/>
                <a:latin typeface="Open Sans Light"/>
                <a:ea typeface="+mn-ea"/>
                <a:cs typeface="Open Sans Light"/>
              </a:rPr>
              <a:t>Medicaid chose to reach out to us, to develop an innovation strategy, we can be a little more aggressive with the verbiage.</a:t>
            </a:r>
          </a:p>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3</a:t>
            </a:fld>
            <a:endParaRPr lang="en-US" dirty="0"/>
          </a:p>
        </p:txBody>
      </p:sp>
    </p:spTree>
    <p:extLst>
      <p:ext uri="{BB962C8B-B14F-4D97-AF65-F5344CB8AC3E}">
        <p14:creationId xmlns:p14="http://schemas.microsoft.com/office/powerpoint/2010/main" val="163373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Open Sans Light"/>
                <a:ea typeface="+mn-ea"/>
                <a:cs typeface="Open Sans Light"/>
              </a:rPr>
              <a:t>Agree this is the best variant</a:t>
            </a:r>
          </a:p>
          <a:p>
            <a:r>
              <a:rPr lang="en-US" sz="1200" b="0" i="0" kern="1200" dirty="0">
                <a:solidFill>
                  <a:schemeClr val="tx1"/>
                </a:solidFill>
                <a:effectLst/>
                <a:latin typeface="Open Sans Light"/>
                <a:ea typeface="+mn-ea"/>
                <a:cs typeface="Open Sans Light"/>
              </a:rPr>
              <a:t>Reading this again, this is a general model for innovation – it doesn’t say anything specific about Medicaid… that’s actually fine, works in the story line, we just need to rephrase the content on the slide accordingly</a:t>
            </a: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r>
              <a:rPr lang="en-US" sz="1200" kern="1200" dirty="0">
                <a:solidFill>
                  <a:schemeClr val="tx1"/>
                </a:solidFill>
                <a:effectLst/>
                <a:latin typeface="Open Sans Light"/>
                <a:ea typeface="+mn-ea"/>
                <a:cs typeface="Open Sans Light"/>
              </a:rPr>
              <a:t>slide 4:  Innovation </a:t>
            </a:r>
            <a:r>
              <a:rPr lang="en-US" sz="1200" kern="1200" dirty="0" err="1">
                <a:solidFill>
                  <a:schemeClr val="tx1"/>
                </a:solidFill>
                <a:effectLst/>
                <a:latin typeface="Open Sans Light"/>
                <a:ea typeface="+mn-ea"/>
                <a:cs typeface="Open Sans Light"/>
              </a:rPr>
              <a:t>capab</a:t>
            </a:r>
            <a:r>
              <a:rPr lang="en-US" sz="1200" kern="1200" dirty="0">
                <a:solidFill>
                  <a:schemeClr val="tx1"/>
                </a:solidFill>
                <a:effectLst/>
                <a:latin typeface="Open Sans Light"/>
                <a:ea typeface="+mn-ea"/>
                <a:cs typeface="Open Sans Light"/>
              </a:rPr>
              <a:t> definition</a:t>
            </a:r>
            <a:r>
              <a:rPr lang="en-US" sz="1200" b="1" kern="1200" dirty="0">
                <a:solidFill>
                  <a:schemeClr val="tx1"/>
                </a:solidFill>
                <a:effectLst/>
                <a:latin typeface="Open Sans Light"/>
                <a:ea typeface="+mn-ea"/>
                <a:cs typeface="Open Sans Light"/>
              </a:rPr>
              <a:t> Too generic - needs to call out specific </a:t>
            </a:r>
            <a:r>
              <a:rPr lang="en-US" sz="1200" b="1" kern="1200" dirty="0" err="1">
                <a:solidFill>
                  <a:schemeClr val="tx1"/>
                </a:solidFill>
                <a:effectLst/>
                <a:latin typeface="Open Sans Light"/>
                <a:ea typeface="+mn-ea"/>
                <a:cs typeface="Open Sans Light"/>
              </a:rPr>
              <a:t>capabs</a:t>
            </a:r>
            <a:r>
              <a:rPr lang="en-US" sz="1200" b="1" kern="1200" dirty="0">
                <a:solidFill>
                  <a:schemeClr val="tx1"/>
                </a:solidFill>
                <a:effectLst/>
                <a:latin typeface="Open Sans Light"/>
                <a:ea typeface="+mn-ea"/>
                <a:cs typeface="Open Sans Light"/>
              </a:rPr>
              <a:t> that Medicaid needs to solve the problem.  Their bus ops, engagement model, tech issues. </a:t>
            </a:r>
            <a:endParaRPr lang="en-US" sz="1200" kern="1200" dirty="0">
              <a:solidFill>
                <a:schemeClr val="tx1"/>
              </a:solidFill>
              <a:effectLst/>
              <a:latin typeface="Open Sans Light"/>
              <a:ea typeface="+mn-ea"/>
              <a:cs typeface="Open Sans Light"/>
            </a:endParaRPr>
          </a:p>
          <a:p>
            <a:r>
              <a:rPr lang="en-US" sz="1200" kern="1200" dirty="0">
                <a:solidFill>
                  <a:schemeClr val="tx1"/>
                </a:solidFill>
                <a:effectLst/>
                <a:latin typeface="Open Sans Light"/>
                <a:ea typeface="+mn-ea"/>
                <a:cs typeface="Open Sans Light"/>
              </a:rPr>
              <a:t> </a:t>
            </a:r>
          </a:p>
          <a:p>
            <a:r>
              <a:rPr lang="en-US" sz="1200" b="1" kern="1200" dirty="0">
                <a:solidFill>
                  <a:schemeClr val="tx1"/>
                </a:solidFill>
                <a:effectLst/>
                <a:latin typeface="Open Sans Light"/>
                <a:ea typeface="+mn-ea"/>
                <a:cs typeface="Open Sans Light"/>
              </a:rPr>
              <a:t>What's missing?</a:t>
            </a:r>
            <a:endParaRPr lang="en-US" sz="1200" kern="1200" dirty="0">
              <a:solidFill>
                <a:schemeClr val="tx1"/>
              </a:solidFill>
              <a:effectLst/>
              <a:latin typeface="Open Sans Light"/>
              <a:ea typeface="+mn-ea"/>
              <a:cs typeface="Open Sans Light"/>
            </a:endParaRPr>
          </a:p>
          <a:p>
            <a:r>
              <a:rPr lang="en-US" sz="1200" kern="1200" dirty="0">
                <a:solidFill>
                  <a:schemeClr val="tx1"/>
                </a:solidFill>
                <a:effectLst/>
                <a:latin typeface="Open Sans Light"/>
                <a:ea typeface="+mn-ea"/>
                <a:cs typeface="Open Sans Light"/>
              </a:rPr>
              <a:t>Need to call out what are the set of capabilities you need to drive innovation. Key question is what are the specific capabilities needed to solve the problem?</a:t>
            </a:r>
          </a:p>
          <a:p>
            <a:r>
              <a:rPr lang="en-US" sz="1200" kern="1200" dirty="0">
                <a:solidFill>
                  <a:schemeClr val="tx1"/>
                </a:solidFill>
                <a:effectLst/>
                <a:latin typeface="Open Sans Light"/>
                <a:ea typeface="+mn-ea"/>
                <a:cs typeface="Open Sans Light"/>
              </a:rPr>
              <a:t> </a:t>
            </a:r>
          </a:p>
          <a:p>
            <a:r>
              <a:rPr lang="en-US" sz="1200" kern="1200" dirty="0">
                <a:solidFill>
                  <a:schemeClr val="tx1"/>
                </a:solidFill>
                <a:effectLst/>
                <a:latin typeface="Open Sans Light"/>
                <a:ea typeface="+mn-ea"/>
                <a:cs typeface="Open Sans Light"/>
              </a:rPr>
              <a:t>To the right of the graphic, would have capabilities (specific to Medicaid) that enable the three components.</a:t>
            </a:r>
          </a:p>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4</a:t>
            </a:fld>
            <a:endParaRPr lang="en-US" dirty="0"/>
          </a:p>
        </p:txBody>
      </p:sp>
    </p:spTree>
    <p:extLst>
      <p:ext uri="{BB962C8B-B14F-4D97-AF65-F5344CB8AC3E}">
        <p14:creationId xmlns:p14="http://schemas.microsoft.com/office/powerpoint/2010/main" val="315145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Open Sans Light"/>
                <a:ea typeface="+mn-ea"/>
                <a:cs typeface="Open Sans Light"/>
              </a:rPr>
              <a:t>Agree this is best version</a:t>
            </a:r>
          </a:p>
          <a:p>
            <a:r>
              <a:rPr lang="en-US" sz="1200" b="0" i="0" kern="1200" dirty="0">
                <a:solidFill>
                  <a:schemeClr val="tx1"/>
                </a:solidFill>
                <a:effectLst/>
                <a:latin typeface="Open Sans Light"/>
                <a:ea typeface="+mn-ea"/>
                <a:cs typeface="Open Sans Light"/>
              </a:rPr>
              <a:t>Content is general for “Why relevant for healthcare” – again not specific to Medicaid, and again this is ok, can be part of general template, but we then need to rephrase content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Open Sans Light"/>
                <a:ea typeface="+mn-ea"/>
                <a:cs typeface="Open Sans Light"/>
              </a:rPr>
              <a:t>Missing something in between slide 7 and slide 10 that says “what is specific to Medicaid”….</a:t>
            </a:r>
          </a:p>
          <a:p>
            <a:endParaRPr lang="en-US" sz="1200" b="0" i="0" kern="1200" dirty="0">
              <a:solidFill>
                <a:schemeClr val="tx1"/>
              </a:solidFill>
              <a:effectLst/>
              <a:latin typeface="Open Sans Light"/>
              <a:ea typeface="+mn-ea"/>
              <a:cs typeface="Open Sans Light"/>
            </a:endParaRPr>
          </a:p>
          <a:p>
            <a:endParaRPr lang="en-US" sz="1200" b="0" i="0" kern="1200" dirty="0">
              <a:solidFill>
                <a:schemeClr val="tx1"/>
              </a:solidFill>
              <a:effectLst/>
              <a:latin typeface="Open Sans Light"/>
              <a:ea typeface="+mn-ea"/>
              <a:cs typeface="Open Sans Ligh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Open Sans Light"/>
                <a:ea typeface="+mn-ea"/>
                <a:cs typeface="Open Sans Light"/>
              </a:rPr>
              <a:t>Missing something in between slide 7 and slide 10 that says “what is specific to Medicaid”….</a:t>
            </a:r>
          </a:p>
          <a:p>
            <a:endParaRPr lang="en-US" sz="1200" b="0" i="0" kern="1200" dirty="0">
              <a:solidFill>
                <a:schemeClr val="tx1"/>
              </a:solidFill>
              <a:effectLst/>
              <a:latin typeface="Open Sans Light"/>
              <a:ea typeface="+mn-ea"/>
              <a:cs typeface="Open Sans Light"/>
            </a:endParaRPr>
          </a:p>
          <a:p>
            <a:endParaRPr lang="en-US" sz="1200" b="0" i="0" kern="1200" dirty="0">
              <a:solidFill>
                <a:schemeClr val="tx1"/>
              </a:solidFill>
              <a:effectLst/>
              <a:latin typeface="Open Sans Light"/>
              <a:ea typeface="+mn-ea"/>
              <a:cs typeface="Open Sans Light"/>
            </a:endParaRPr>
          </a:p>
          <a:p>
            <a:endParaRPr lang="en-US" sz="1200" b="0" i="0" kern="1200" dirty="0">
              <a:solidFill>
                <a:schemeClr val="tx1"/>
              </a:solidFill>
              <a:effectLst/>
              <a:latin typeface="Open Sans Light"/>
              <a:ea typeface="+mn-ea"/>
              <a:cs typeface="Open Sans Light"/>
            </a:endParaRPr>
          </a:p>
          <a:p>
            <a:endParaRPr lang="en-US" sz="1200" b="0" i="0" kern="1200" dirty="0">
              <a:solidFill>
                <a:schemeClr val="tx1"/>
              </a:solidFill>
              <a:effectLst/>
              <a:latin typeface="Open Sans Light"/>
              <a:ea typeface="+mn-ea"/>
              <a:cs typeface="Open Sans Light"/>
            </a:endParaRPr>
          </a:p>
          <a:p>
            <a:pPr>
              <a:defRPr/>
            </a:pPr>
            <a:endParaRPr lang="en-US" sz="1200" b="1" kern="1200" dirty="0">
              <a:solidFill>
                <a:schemeClr val="tx1">
                  <a:lumMod val="75000"/>
                  <a:lumOff val="25000"/>
                </a:schemeClr>
              </a:solidFill>
              <a:latin typeface="Open Sans Light"/>
              <a:ea typeface="+mn-ea"/>
              <a:cs typeface="Arial" panose="020B0604020202020204" pitchFamily="34" charset="0"/>
            </a:endParaRPr>
          </a:p>
          <a:p>
            <a:pPr>
              <a:defRPr/>
            </a:pPr>
            <a:endParaRPr lang="en-US" sz="1200" b="1" kern="1200" dirty="0">
              <a:solidFill>
                <a:schemeClr val="tx1">
                  <a:lumMod val="75000"/>
                  <a:lumOff val="25000"/>
                </a:schemeClr>
              </a:solidFill>
              <a:latin typeface="Open Sans Light"/>
              <a:ea typeface="+mn-ea"/>
              <a:cs typeface="Arial" panose="020B0604020202020204" pitchFamily="34" charset="0"/>
            </a:endParaRPr>
          </a:p>
          <a:p>
            <a:pPr>
              <a:defRPr/>
            </a:pPr>
            <a:endParaRPr lang="en-US" sz="1200" b="1" kern="1200" dirty="0">
              <a:solidFill>
                <a:schemeClr val="tx1">
                  <a:lumMod val="75000"/>
                  <a:lumOff val="25000"/>
                </a:schemeClr>
              </a:solidFill>
              <a:latin typeface="Open Sans Light"/>
              <a:ea typeface="+mn-ea"/>
              <a:cs typeface="Arial" panose="020B0604020202020204" pitchFamily="34" charset="0"/>
            </a:endParaRPr>
          </a:p>
          <a:p>
            <a:pPr>
              <a:defRPr/>
            </a:pPr>
            <a:endParaRPr lang="en-US" sz="1200" b="1" kern="1200" dirty="0">
              <a:solidFill>
                <a:schemeClr val="tx1">
                  <a:lumMod val="75000"/>
                  <a:lumOff val="25000"/>
                </a:schemeClr>
              </a:solidFill>
              <a:latin typeface="Open Sans Light"/>
              <a:ea typeface="+mn-ea"/>
              <a:cs typeface="Arial" panose="020B0604020202020204" pitchFamily="34" charset="0"/>
            </a:endParaRPr>
          </a:p>
          <a:p>
            <a:pPr>
              <a:defRPr/>
            </a:pPr>
            <a:r>
              <a:rPr lang="en-US" sz="1200" b="1" kern="1200" dirty="0">
                <a:solidFill>
                  <a:schemeClr val="tx1">
                    <a:lumMod val="75000"/>
                    <a:lumOff val="25000"/>
                  </a:schemeClr>
                </a:solidFill>
                <a:latin typeface="Open Sans Light"/>
                <a:ea typeface="+mn-ea"/>
                <a:cs typeface="Arial" panose="020B0604020202020204" pitchFamily="34" charset="0"/>
              </a:rPr>
              <a:t>Speaker Notes:</a:t>
            </a:r>
          </a:p>
          <a:p>
            <a:pPr>
              <a:defRPr/>
            </a:pPr>
            <a:r>
              <a:rPr lang="en-US" sz="1200" b="1" kern="1200" dirty="0">
                <a:solidFill>
                  <a:schemeClr val="tx1">
                    <a:lumMod val="75000"/>
                    <a:lumOff val="25000"/>
                  </a:schemeClr>
                </a:solidFill>
                <a:latin typeface="Open Sans Light"/>
                <a:ea typeface="+mn-ea"/>
                <a:cs typeface="Arial" panose="020B0604020202020204" pitchFamily="34" charset="0"/>
              </a:rPr>
              <a:t>Growing consumer power</a:t>
            </a:r>
          </a:p>
          <a:p>
            <a:pPr marL="182880" indent="-182880">
              <a:buFont typeface="Arial" panose="020B0604020202020204" pitchFamily="34" charset="0"/>
              <a:buChar char="•"/>
              <a:defRPr/>
            </a:pPr>
            <a:r>
              <a:rPr lang="en-US" sz="1200" b="1" kern="1200" dirty="0">
                <a:solidFill>
                  <a:schemeClr val="tx1">
                    <a:lumMod val="65000"/>
                    <a:lumOff val="35000"/>
                  </a:schemeClr>
                </a:solidFill>
                <a:latin typeface="Open Sans Light"/>
                <a:ea typeface="+mn-ea"/>
                <a:cs typeface="Arial" panose="020B0604020202020204" pitchFamily="34" charset="0"/>
              </a:rPr>
              <a:t>58% </a:t>
            </a:r>
            <a:r>
              <a:rPr lang="en-US" sz="1200" kern="1200" dirty="0">
                <a:solidFill>
                  <a:schemeClr val="tx1">
                    <a:lumMod val="65000"/>
                    <a:lumOff val="35000"/>
                  </a:schemeClr>
                </a:solidFill>
                <a:latin typeface="Open Sans Light"/>
                <a:ea typeface="+mn-ea"/>
                <a:cs typeface="Arial" panose="020B0604020202020204" pitchFamily="34" charset="0"/>
              </a:rPr>
              <a:t>of employers to offer </a:t>
            </a:r>
            <a:r>
              <a:rPr lang="en-US" sz="1200" b="1" kern="1200" dirty="0">
                <a:solidFill>
                  <a:schemeClr val="tx1">
                    <a:lumMod val="65000"/>
                    <a:lumOff val="35000"/>
                  </a:schemeClr>
                </a:solidFill>
                <a:latin typeface="Open Sans Light"/>
                <a:ea typeface="+mn-ea"/>
                <a:cs typeface="Arial" panose="020B0604020202020204" pitchFamily="34" charset="0"/>
              </a:rPr>
              <a:t>only</a:t>
            </a:r>
            <a:r>
              <a:rPr lang="en-US" sz="1200" kern="1200" dirty="0">
                <a:solidFill>
                  <a:schemeClr val="tx1">
                    <a:lumMod val="65000"/>
                    <a:lumOff val="35000"/>
                  </a:schemeClr>
                </a:solidFill>
                <a:latin typeface="Open Sans Light"/>
                <a:ea typeface="+mn-ea"/>
                <a:cs typeface="Arial" panose="020B0604020202020204" pitchFamily="34" charset="0"/>
              </a:rPr>
              <a:t> HDHP’s by 2022, </a:t>
            </a:r>
            <a:r>
              <a:rPr lang="en-US" sz="1200" b="1" kern="1200" dirty="0">
                <a:solidFill>
                  <a:schemeClr val="tx1">
                    <a:lumMod val="65000"/>
                    <a:lumOff val="35000"/>
                  </a:schemeClr>
                </a:solidFill>
                <a:latin typeface="Open Sans Light"/>
                <a:ea typeface="+mn-ea"/>
                <a:cs typeface="Arial" panose="020B0604020202020204" pitchFamily="34" charset="0"/>
              </a:rPr>
              <a:t>shifting</a:t>
            </a:r>
            <a:r>
              <a:rPr lang="en-US" sz="1200" kern="1200" dirty="0">
                <a:solidFill>
                  <a:schemeClr val="tx1">
                    <a:lumMod val="65000"/>
                    <a:lumOff val="35000"/>
                  </a:schemeClr>
                </a:solidFill>
                <a:latin typeface="Open Sans Light"/>
                <a:ea typeface="+mn-ea"/>
                <a:cs typeface="Arial" panose="020B0604020202020204" pitchFamily="34" charset="0"/>
              </a:rPr>
              <a:t> </a:t>
            </a:r>
            <a:r>
              <a:rPr lang="en-US" sz="1200" b="1" kern="1200" dirty="0">
                <a:solidFill>
                  <a:schemeClr val="tx1">
                    <a:lumMod val="65000"/>
                    <a:lumOff val="35000"/>
                  </a:schemeClr>
                </a:solidFill>
                <a:latin typeface="Open Sans Light"/>
                <a:ea typeface="+mn-ea"/>
                <a:cs typeface="Arial" panose="020B0604020202020204" pitchFamily="34" charset="0"/>
              </a:rPr>
              <a:t>costs to consumers</a:t>
            </a:r>
          </a:p>
          <a:p>
            <a:pPr marL="182880" indent="-182880">
              <a:buFont typeface="Arial" panose="020B0604020202020204" pitchFamily="34" charset="0"/>
              <a:buChar char="•"/>
              <a:defRPr/>
            </a:pPr>
            <a:r>
              <a:rPr lang="en-US" sz="1200" kern="1200" dirty="0">
                <a:solidFill>
                  <a:schemeClr val="tx1">
                    <a:lumMod val="65000"/>
                    <a:lumOff val="35000"/>
                  </a:schemeClr>
                </a:solidFill>
                <a:latin typeface="Open Sans Light"/>
                <a:ea typeface="+mn-ea"/>
                <a:cs typeface="Arial" panose="020B0604020202020204" pitchFamily="34" charset="0"/>
              </a:rPr>
              <a:t>Up to 57% of consumers using personal health data for health/wellness by 2025</a:t>
            </a:r>
          </a:p>
          <a:p>
            <a:pPr marL="182880" indent="-182880">
              <a:buFont typeface="Arial" panose="020B0604020202020204" pitchFamily="34" charset="0"/>
              <a:buChar char="•"/>
              <a:defRPr/>
            </a:pPr>
            <a:r>
              <a:rPr lang="en-US" sz="1200" b="1" kern="1200" dirty="0">
                <a:solidFill>
                  <a:schemeClr val="tx1">
                    <a:lumMod val="65000"/>
                    <a:lumOff val="35000"/>
                  </a:schemeClr>
                </a:solidFill>
                <a:latin typeface="Open Sans Light"/>
                <a:ea typeface="+mn-ea"/>
                <a:cs typeface="Arial" panose="020B0604020202020204" pitchFamily="34" charset="0"/>
              </a:rPr>
              <a:t>Increased government </a:t>
            </a:r>
            <a:r>
              <a:rPr lang="en-US" sz="1200" kern="1200" dirty="0">
                <a:solidFill>
                  <a:schemeClr val="tx1">
                    <a:lumMod val="65000"/>
                    <a:lumOff val="35000"/>
                  </a:schemeClr>
                </a:solidFill>
                <a:latin typeface="Open Sans Light"/>
                <a:ea typeface="+mn-ea"/>
                <a:cs typeface="Arial" panose="020B0604020202020204" pitchFamily="34" charset="0"/>
              </a:rPr>
              <a:t>spend enabling greater </a:t>
            </a:r>
            <a:r>
              <a:rPr lang="en-US" sz="1200" b="1" kern="1200" dirty="0">
                <a:solidFill>
                  <a:schemeClr val="tx1">
                    <a:lumMod val="65000"/>
                    <a:lumOff val="35000"/>
                  </a:schemeClr>
                </a:solidFill>
                <a:latin typeface="Open Sans Light"/>
                <a:ea typeface="+mn-ea"/>
                <a:cs typeface="Arial" panose="020B0604020202020204" pitchFamily="34" charset="0"/>
              </a:rPr>
              <a:t>consumer choice</a:t>
            </a:r>
          </a:p>
          <a:p>
            <a:pPr marL="182880" indent="-182880">
              <a:buFont typeface="Arial" panose="020B0604020202020204" pitchFamily="34" charset="0"/>
              <a:buChar char="•"/>
              <a:defRPr/>
            </a:pPr>
            <a:endParaRPr lang="en-US" sz="1200" b="1" kern="1200" dirty="0">
              <a:solidFill>
                <a:schemeClr val="tx1">
                  <a:lumMod val="65000"/>
                  <a:lumOff val="35000"/>
                </a:schemeClr>
              </a:solidFill>
              <a:latin typeface="Open Sans Light"/>
              <a:ea typeface="+mn-ea"/>
              <a:cs typeface="Arial" panose="020B0604020202020204" pitchFamily="34" charset="0"/>
            </a:endParaRPr>
          </a:p>
          <a:p>
            <a:pPr>
              <a:defRPr/>
            </a:pPr>
            <a:r>
              <a:rPr lang="en-US" sz="1200" b="1" kern="1200" dirty="0">
                <a:solidFill>
                  <a:schemeClr val="tx1">
                    <a:lumMod val="75000"/>
                    <a:lumOff val="25000"/>
                  </a:schemeClr>
                </a:solidFill>
                <a:latin typeface="Open Sans Light"/>
                <a:ea typeface="+mn-ea"/>
                <a:cs typeface="Arial" panose="020B0604020202020204" pitchFamily="34" charset="0"/>
              </a:rPr>
              <a:t>Local Care Integration / Standardization</a:t>
            </a:r>
          </a:p>
          <a:p>
            <a:pPr marL="182880" indent="-182880">
              <a:buFont typeface="Arial" panose="020B0604020202020204" pitchFamily="34" charset="0"/>
              <a:buChar char="•"/>
              <a:defRPr/>
            </a:pPr>
            <a:r>
              <a:rPr lang="en-US" sz="1200" b="1" kern="1200" dirty="0">
                <a:solidFill>
                  <a:schemeClr val="tx1">
                    <a:lumMod val="65000"/>
                    <a:lumOff val="35000"/>
                  </a:schemeClr>
                </a:solidFill>
                <a:latin typeface="Open Sans Light"/>
                <a:ea typeface="+mn-ea"/>
                <a:cs typeface="Arial" panose="020B0604020202020204" pitchFamily="34" charset="0"/>
              </a:rPr>
              <a:t>Communities </a:t>
            </a:r>
            <a:r>
              <a:rPr lang="en-US" sz="1200" kern="1200" dirty="0">
                <a:solidFill>
                  <a:schemeClr val="tx1">
                    <a:lumMod val="65000"/>
                    <a:lumOff val="35000"/>
                  </a:schemeClr>
                </a:solidFill>
                <a:latin typeface="Open Sans Light"/>
                <a:ea typeface="+mn-ea"/>
                <a:cs typeface="Arial" panose="020B0604020202020204" pitchFamily="34" charset="0"/>
              </a:rPr>
              <a:t>are increasingly </a:t>
            </a:r>
            <a:r>
              <a:rPr lang="en-US" sz="1200" b="1" kern="1200" dirty="0">
                <a:solidFill>
                  <a:schemeClr val="tx1">
                    <a:lumMod val="65000"/>
                    <a:lumOff val="35000"/>
                  </a:schemeClr>
                </a:solidFill>
                <a:latin typeface="Open Sans Light"/>
                <a:ea typeface="+mn-ea"/>
                <a:cs typeface="Arial" panose="020B0604020202020204" pitchFamily="34" charset="0"/>
              </a:rPr>
              <a:t>interested in personal engagement </a:t>
            </a:r>
            <a:r>
              <a:rPr lang="en-US" sz="1200" kern="1200" dirty="0">
                <a:solidFill>
                  <a:schemeClr val="tx1">
                    <a:lumMod val="65000"/>
                    <a:lumOff val="35000"/>
                  </a:schemeClr>
                </a:solidFill>
                <a:latin typeface="Open Sans Light"/>
                <a:ea typeface="+mn-ea"/>
                <a:cs typeface="Arial" panose="020B0604020202020204" pitchFamily="34" charset="0"/>
              </a:rPr>
              <a:t>to improve outcomes, expand access, and ultimately lower costs</a:t>
            </a:r>
          </a:p>
          <a:p>
            <a:pPr marL="182880" indent="-182880">
              <a:buFont typeface="Arial" panose="020B0604020202020204" pitchFamily="34" charset="0"/>
              <a:buChar char="•"/>
              <a:defRPr/>
            </a:pPr>
            <a:r>
              <a:rPr lang="en-US" sz="1200" b="1" kern="1200" dirty="0">
                <a:solidFill>
                  <a:schemeClr val="tx1">
                    <a:lumMod val="65000"/>
                    <a:lumOff val="35000"/>
                  </a:schemeClr>
                </a:solidFill>
                <a:latin typeface="Open Sans Light"/>
                <a:ea typeface="+mn-ea"/>
                <a:cs typeface="Arial" panose="020B0604020202020204" pitchFamily="34" charset="0"/>
              </a:rPr>
              <a:t>Social Determinants of Health </a:t>
            </a:r>
            <a:r>
              <a:rPr lang="en-US" sz="1200" kern="1200" dirty="0">
                <a:solidFill>
                  <a:schemeClr val="tx1">
                    <a:lumMod val="65000"/>
                    <a:lumOff val="35000"/>
                  </a:schemeClr>
                </a:solidFill>
                <a:latin typeface="Open Sans Light"/>
                <a:ea typeface="+mn-ea"/>
                <a:cs typeface="Arial" panose="020B0604020202020204" pitchFamily="34" charset="0"/>
              </a:rPr>
              <a:t>are of increasing interest at both the local and state level</a:t>
            </a:r>
          </a:p>
          <a:p>
            <a:pPr marL="182880" indent="-182880">
              <a:buFont typeface="Arial" panose="020B0604020202020204" pitchFamily="34" charset="0"/>
              <a:buChar char="•"/>
              <a:defRPr/>
            </a:pPr>
            <a:endParaRPr lang="en-US" sz="1200" kern="1200" dirty="0">
              <a:solidFill>
                <a:schemeClr val="tx1">
                  <a:lumMod val="65000"/>
                  <a:lumOff val="35000"/>
                </a:schemeClr>
              </a:solidFill>
              <a:latin typeface="Open Sans Light"/>
              <a:ea typeface="+mn-ea"/>
              <a:cs typeface="Arial" panose="020B0604020202020204" pitchFamily="34" charset="0"/>
            </a:endParaRPr>
          </a:p>
          <a:p>
            <a:pPr>
              <a:defRPr/>
            </a:pPr>
            <a:r>
              <a:rPr lang="en-US" sz="1200" b="1" kern="1200" dirty="0">
                <a:solidFill>
                  <a:schemeClr val="tx1">
                    <a:lumMod val="75000"/>
                    <a:lumOff val="25000"/>
                  </a:schemeClr>
                </a:solidFill>
                <a:latin typeface="Open Sans Light"/>
                <a:ea typeface="+mn-ea"/>
                <a:cs typeface="Arial" panose="020B0604020202020204" pitchFamily="34" charset="0"/>
              </a:rPr>
              <a:t>Care anywhere, anytime</a:t>
            </a:r>
          </a:p>
          <a:p>
            <a:pPr marL="182880" indent="-182880">
              <a:buFont typeface="Arial" panose="020B0604020202020204" pitchFamily="34" charset="0"/>
              <a:buChar char="•"/>
              <a:defRPr/>
            </a:pPr>
            <a:r>
              <a:rPr lang="en-US" sz="1200" b="1" kern="1200" dirty="0">
                <a:solidFill>
                  <a:schemeClr val="tx1">
                    <a:lumMod val="65000"/>
                    <a:lumOff val="35000"/>
                  </a:schemeClr>
                </a:solidFill>
                <a:latin typeface="Open Sans Light"/>
                <a:ea typeface="+mn-ea"/>
                <a:cs typeface="Arial" panose="020B0604020202020204" pitchFamily="34" charset="0"/>
              </a:rPr>
              <a:t>Retail clinics </a:t>
            </a:r>
            <a:r>
              <a:rPr lang="en-US" sz="1200" kern="1200" dirty="0">
                <a:solidFill>
                  <a:schemeClr val="tx1">
                    <a:lumMod val="65000"/>
                    <a:lumOff val="35000"/>
                  </a:schemeClr>
                </a:solidFill>
                <a:latin typeface="Open Sans Light"/>
                <a:ea typeface="+mn-ea"/>
                <a:cs typeface="Arial" panose="020B0604020202020204" pitchFamily="34" charset="0"/>
              </a:rPr>
              <a:t>are expanding, with </a:t>
            </a:r>
            <a:r>
              <a:rPr lang="en-US" sz="1200" b="1" kern="1200" dirty="0">
                <a:solidFill>
                  <a:schemeClr val="tx1">
                    <a:lumMod val="65000"/>
                    <a:lumOff val="35000"/>
                  </a:schemeClr>
                </a:solidFill>
                <a:latin typeface="Open Sans Light"/>
                <a:ea typeface="+mn-ea"/>
                <a:cs typeface="Arial" panose="020B0604020202020204" pitchFamily="34" charset="0"/>
              </a:rPr>
              <a:t>3200+ US clinics </a:t>
            </a:r>
            <a:r>
              <a:rPr lang="en-US" sz="1200" kern="1200" dirty="0">
                <a:solidFill>
                  <a:schemeClr val="tx1">
                    <a:lumMod val="65000"/>
                    <a:lumOff val="35000"/>
                  </a:schemeClr>
                </a:solidFill>
                <a:latin typeface="Open Sans Light"/>
                <a:ea typeface="+mn-ea"/>
                <a:cs typeface="Arial" panose="020B0604020202020204" pitchFamily="34" charset="0"/>
              </a:rPr>
              <a:t>expected by 2021</a:t>
            </a:r>
            <a:endParaRPr lang="en-US" sz="1200" kern="1200" baseline="30000" dirty="0">
              <a:solidFill>
                <a:schemeClr val="tx1">
                  <a:lumMod val="65000"/>
                  <a:lumOff val="35000"/>
                </a:schemeClr>
              </a:solidFill>
              <a:latin typeface="Open Sans Light"/>
              <a:ea typeface="+mn-ea"/>
              <a:cs typeface="Arial" panose="020B0604020202020204" pitchFamily="34" charset="0"/>
            </a:endParaRPr>
          </a:p>
          <a:p>
            <a:pPr marL="182880" indent="-182880">
              <a:buFont typeface="Arial" panose="020B0604020202020204" pitchFamily="34" charset="0"/>
              <a:buChar char="•"/>
              <a:defRPr/>
            </a:pPr>
            <a:r>
              <a:rPr lang="en-US" sz="1200" b="1" kern="1200" dirty="0">
                <a:solidFill>
                  <a:schemeClr val="tx1">
                    <a:lumMod val="65000"/>
                    <a:lumOff val="35000"/>
                  </a:schemeClr>
                </a:solidFill>
                <a:latin typeface="Open Sans Light"/>
                <a:ea typeface="+mn-ea"/>
                <a:cs typeface="Arial" panose="020B0604020202020204" pitchFamily="34" charset="0"/>
              </a:rPr>
              <a:t>Tele-health</a:t>
            </a:r>
            <a:r>
              <a:rPr lang="en-US" sz="1200" kern="1200" dirty="0">
                <a:solidFill>
                  <a:schemeClr val="tx1">
                    <a:lumMod val="65000"/>
                    <a:lumOff val="35000"/>
                  </a:schemeClr>
                </a:solidFill>
                <a:latin typeface="Open Sans Light"/>
                <a:ea typeface="+mn-ea"/>
                <a:cs typeface="Arial" panose="020B0604020202020204" pitchFamily="34" charset="0"/>
              </a:rPr>
              <a:t> market projected to reach </a:t>
            </a:r>
            <a:r>
              <a:rPr lang="en-US" sz="1200" b="1" kern="1200" dirty="0">
                <a:solidFill>
                  <a:schemeClr val="tx1">
                    <a:lumMod val="65000"/>
                    <a:lumOff val="35000"/>
                  </a:schemeClr>
                </a:solidFill>
                <a:latin typeface="Open Sans Light"/>
                <a:ea typeface="+mn-ea"/>
                <a:cs typeface="Arial" panose="020B0604020202020204" pitchFamily="34" charset="0"/>
              </a:rPr>
              <a:t>9.35B</a:t>
            </a:r>
            <a:r>
              <a:rPr lang="en-US" sz="1200" kern="1200" dirty="0">
                <a:solidFill>
                  <a:schemeClr val="tx1">
                    <a:lumMod val="65000"/>
                    <a:lumOff val="35000"/>
                  </a:schemeClr>
                </a:solidFill>
                <a:latin typeface="Open Sans Light"/>
                <a:ea typeface="+mn-ea"/>
                <a:cs typeface="Arial" panose="020B0604020202020204" pitchFamily="34" charset="0"/>
              </a:rPr>
              <a:t> by 2021 at a CAGR of </a:t>
            </a:r>
            <a:r>
              <a:rPr lang="en-US" sz="1200" b="1" kern="1200" dirty="0">
                <a:solidFill>
                  <a:schemeClr val="tx1">
                    <a:lumMod val="65000"/>
                    <a:lumOff val="35000"/>
                  </a:schemeClr>
                </a:solidFill>
                <a:latin typeface="Open Sans Light"/>
                <a:ea typeface="+mn-ea"/>
                <a:cs typeface="Arial" panose="020B0604020202020204" pitchFamily="34" charset="0"/>
              </a:rPr>
              <a:t>27.5%</a:t>
            </a:r>
          </a:p>
          <a:p>
            <a:pPr marL="182880" indent="-182880">
              <a:buFont typeface="Arial" panose="020B0604020202020204" pitchFamily="34" charset="0"/>
              <a:buChar char="•"/>
              <a:defRPr/>
            </a:pPr>
            <a:endParaRPr lang="en-US" sz="1200" b="1" kern="1200" baseline="30000" dirty="0">
              <a:solidFill>
                <a:schemeClr val="tx1">
                  <a:lumMod val="65000"/>
                  <a:lumOff val="35000"/>
                </a:schemeClr>
              </a:solidFill>
              <a:latin typeface="Open Sans Light"/>
              <a:ea typeface="+mn-ea"/>
              <a:cs typeface="Arial" panose="020B0604020202020204" pitchFamily="34" charset="0"/>
            </a:endParaRPr>
          </a:p>
          <a:p>
            <a:pPr>
              <a:defRPr/>
            </a:pPr>
            <a:r>
              <a:rPr lang="en-US" sz="1200" b="1" kern="1200" dirty="0">
                <a:solidFill>
                  <a:schemeClr val="tx1">
                    <a:lumMod val="75000"/>
                    <a:lumOff val="25000"/>
                  </a:schemeClr>
                </a:solidFill>
                <a:latin typeface="Open Sans Light"/>
                <a:ea typeface="+mn-ea"/>
                <a:cs typeface="Arial" panose="020B0604020202020204" pitchFamily="34" charset="0"/>
              </a:rPr>
              <a:t>Disruptors</a:t>
            </a:r>
          </a:p>
          <a:p>
            <a:pPr marL="182880" indent="-182880">
              <a:buFont typeface="Arial" panose="020B0604020202020204" pitchFamily="34" charset="0"/>
              <a:buChar char="•"/>
              <a:defRPr/>
            </a:pPr>
            <a:r>
              <a:rPr lang="en-US" sz="1200" b="1" kern="1200" dirty="0">
                <a:solidFill>
                  <a:schemeClr val="tx1">
                    <a:lumMod val="65000"/>
                    <a:lumOff val="35000"/>
                  </a:schemeClr>
                </a:solidFill>
                <a:latin typeface="Open Sans Light"/>
                <a:ea typeface="+mn-ea"/>
                <a:cs typeface="Arial" panose="020B0604020202020204" pitchFamily="34" charset="0"/>
              </a:rPr>
              <a:t>New entrants </a:t>
            </a:r>
            <a:r>
              <a:rPr lang="en-US" sz="1200" kern="1200" dirty="0">
                <a:solidFill>
                  <a:schemeClr val="tx1">
                    <a:lumMod val="65000"/>
                    <a:lumOff val="35000"/>
                  </a:schemeClr>
                </a:solidFill>
                <a:latin typeface="Open Sans Light"/>
                <a:ea typeface="+mn-ea"/>
                <a:cs typeface="Arial" panose="020B0604020202020204" pitchFamily="34" charset="0"/>
              </a:rPr>
              <a:t>creating disruptive business models to traditional Payer/provider</a:t>
            </a:r>
          </a:p>
          <a:p>
            <a:pPr marL="182880" indent="-182880">
              <a:buFont typeface="Arial" panose="020B0604020202020204" pitchFamily="34" charset="0"/>
              <a:buChar char="•"/>
              <a:defRPr/>
            </a:pPr>
            <a:r>
              <a:rPr lang="en-US" sz="1200" kern="1200" dirty="0">
                <a:solidFill>
                  <a:schemeClr val="tx1">
                    <a:lumMod val="65000"/>
                    <a:lumOff val="35000"/>
                  </a:schemeClr>
                </a:solidFill>
                <a:latin typeface="Open Sans Light"/>
                <a:ea typeface="+mn-ea"/>
                <a:cs typeface="Arial" panose="020B0604020202020204" pitchFamily="34" charset="0"/>
              </a:rPr>
              <a:t>Both payers and providers are innovating to redefine their value to consumers</a:t>
            </a:r>
          </a:p>
          <a:p>
            <a:pPr marL="182880" indent="-182880">
              <a:buFont typeface="Arial" panose="020B0604020202020204" pitchFamily="34" charset="0"/>
              <a:buChar char="•"/>
              <a:defRPr/>
            </a:pPr>
            <a:r>
              <a:rPr lang="en-US" sz="1200" kern="1200" dirty="0">
                <a:solidFill>
                  <a:schemeClr val="tx1">
                    <a:lumMod val="65000"/>
                    <a:lumOff val="35000"/>
                  </a:schemeClr>
                </a:solidFill>
                <a:latin typeface="Open Sans Light"/>
                <a:ea typeface="+mn-ea"/>
                <a:cs typeface="Arial" panose="020B0604020202020204" pitchFamily="34" charset="0"/>
              </a:rPr>
              <a:t>VC funding for digital health reached a record high of $5.8B across 345 deals in 2017</a:t>
            </a:r>
          </a:p>
          <a:p>
            <a:pPr marL="182880" indent="-182880">
              <a:buFont typeface="Arial" panose="020B0604020202020204" pitchFamily="34" charset="0"/>
              <a:buChar char="•"/>
              <a:defRPr/>
            </a:pPr>
            <a:endParaRPr lang="en-US" sz="1200" kern="1200" dirty="0">
              <a:solidFill>
                <a:schemeClr val="tx1">
                  <a:lumMod val="65000"/>
                  <a:lumOff val="35000"/>
                </a:schemeClr>
              </a:solidFill>
              <a:latin typeface="Open Sans Light"/>
              <a:ea typeface="+mn-ea"/>
              <a:cs typeface="Arial" panose="020B0604020202020204" pitchFamily="34" charset="0"/>
            </a:endParaRPr>
          </a:p>
          <a:p>
            <a:pPr>
              <a:defRPr/>
            </a:pPr>
            <a:r>
              <a:rPr lang="en-US" sz="1200" b="1" kern="1200" dirty="0">
                <a:solidFill>
                  <a:schemeClr val="tx1">
                    <a:lumMod val="75000"/>
                    <a:lumOff val="25000"/>
                  </a:schemeClr>
                </a:solidFill>
                <a:latin typeface="Open Sans Light"/>
                <a:ea typeface="+mn-ea"/>
                <a:cs typeface="Arial" panose="020B0604020202020204" pitchFamily="34" charset="0"/>
              </a:rPr>
              <a:t>Focus on whole person personalized health</a:t>
            </a:r>
          </a:p>
          <a:p>
            <a:pPr marL="182880" indent="-182880">
              <a:buFont typeface="Arial" panose="020B0604020202020204" pitchFamily="34" charset="0"/>
              <a:buChar char="•"/>
              <a:defRPr/>
            </a:pPr>
            <a:r>
              <a:rPr lang="en-US" sz="1200" b="1" kern="1200" dirty="0">
                <a:solidFill>
                  <a:schemeClr val="tx1">
                    <a:lumMod val="65000"/>
                    <a:lumOff val="35000"/>
                  </a:schemeClr>
                </a:solidFill>
                <a:latin typeface="Open Sans Light"/>
                <a:ea typeface="+mn-ea"/>
                <a:cs typeface="Arial" panose="020B0604020202020204" pitchFamily="34" charset="0"/>
              </a:rPr>
              <a:t>Personalized health </a:t>
            </a:r>
            <a:r>
              <a:rPr lang="en-US" sz="1200" kern="1200" dirty="0">
                <a:solidFill>
                  <a:schemeClr val="tx1">
                    <a:lumMod val="65000"/>
                    <a:lumOff val="35000"/>
                  </a:schemeClr>
                </a:solidFill>
                <a:latin typeface="Open Sans Light"/>
                <a:ea typeface="+mn-ea"/>
                <a:cs typeface="Arial" panose="020B0604020202020204" pitchFamily="34" charset="0"/>
              </a:rPr>
              <a:t>through community-enabled care coordination, targeted interventions, and transition programs </a:t>
            </a:r>
          </a:p>
          <a:p>
            <a:pPr marL="182880" indent="-182880">
              <a:buFont typeface="Arial" panose="020B0604020202020204" pitchFamily="34" charset="0"/>
              <a:buChar char="•"/>
              <a:defRPr/>
            </a:pPr>
            <a:r>
              <a:rPr lang="en-US" sz="1200" kern="1200" dirty="0">
                <a:solidFill>
                  <a:schemeClr val="tx1">
                    <a:lumMod val="65000"/>
                    <a:lumOff val="35000"/>
                  </a:schemeClr>
                </a:solidFill>
                <a:latin typeface="Open Sans Light"/>
                <a:ea typeface="+mn-ea"/>
                <a:cs typeface="Arial" panose="020B0604020202020204" pitchFamily="34" charset="0"/>
              </a:rPr>
              <a:t>Consumers are more </a:t>
            </a:r>
            <a:r>
              <a:rPr lang="en-US" sz="1200" b="1" kern="1200" dirty="0">
                <a:solidFill>
                  <a:schemeClr val="tx1">
                    <a:lumMod val="65000"/>
                    <a:lumOff val="35000"/>
                  </a:schemeClr>
                </a:solidFill>
                <a:latin typeface="Open Sans Light"/>
                <a:ea typeface="+mn-ea"/>
                <a:cs typeface="Arial" panose="020B0604020202020204" pitchFamily="34" charset="0"/>
              </a:rPr>
              <a:t>willing to provide non-test health data </a:t>
            </a:r>
            <a:r>
              <a:rPr lang="en-US" sz="1200" kern="1200" dirty="0">
                <a:solidFill>
                  <a:schemeClr val="tx1">
                    <a:lumMod val="65000"/>
                    <a:lumOff val="35000"/>
                  </a:schemeClr>
                </a:solidFill>
                <a:latin typeface="Open Sans Light"/>
                <a:ea typeface="+mn-ea"/>
                <a:cs typeface="Arial" panose="020B0604020202020204" pitchFamily="34" charset="0"/>
              </a:rPr>
              <a:t>to providers and payers</a:t>
            </a:r>
          </a:p>
          <a:p>
            <a:pPr marL="0" indent="0">
              <a:buFont typeface="Arial" panose="020B0604020202020204" pitchFamily="34" charset="0"/>
              <a:buNone/>
              <a:defRPr/>
            </a:pPr>
            <a:endParaRPr lang="en-US" sz="1200" kern="1200" dirty="0">
              <a:solidFill>
                <a:schemeClr val="tx1">
                  <a:lumMod val="65000"/>
                  <a:lumOff val="35000"/>
                </a:schemeClr>
              </a:solidFill>
              <a:latin typeface="Open Sans Light"/>
              <a:ea typeface="+mn-ea"/>
              <a:cs typeface="Arial" panose="020B0604020202020204" pitchFamily="34" charset="0"/>
            </a:endParaRPr>
          </a:p>
          <a:p>
            <a:pPr marL="0" indent="0">
              <a:buFont typeface="Arial" panose="020B0604020202020204" pitchFamily="34" charset="0"/>
              <a:buNone/>
              <a:defRPr/>
            </a:pPr>
            <a:endParaRPr lang="en-US" sz="1200" kern="1200" baseline="30000" dirty="0">
              <a:solidFill>
                <a:schemeClr val="tx1">
                  <a:lumMod val="65000"/>
                  <a:lumOff val="35000"/>
                </a:schemeClr>
              </a:solidFill>
              <a:latin typeface="Open Sans Light"/>
              <a:ea typeface="+mn-ea"/>
              <a:cs typeface="Arial" panose="020B0604020202020204" pitchFamily="34" charset="0"/>
            </a:endParaRPr>
          </a:p>
          <a:p>
            <a:pPr marL="182880" indent="-182880">
              <a:buFont typeface="Arial" panose="020B0604020202020204" pitchFamily="34" charset="0"/>
              <a:buChar char="•"/>
              <a:defRPr/>
            </a:pPr>
            <a:endParaRPr lang="en-US" sz="1200" kern="1200" dirty="0">
              <a:solidFill>
                <a:schemeClr val="tx1">
                  <a:lumMod val="65000"/>
                  <a:lumOff val="35000"/>
                </a:schemeClr>
              </a:solidFill>
              <a:latin typeface="Open Sans Light"/>
              <a:ea typeface="+mn-ea"/>
              <a:cs typeface="Arial" panose="020B0604020202020204" pitchFamily="34" charset="0"/>
            </a:endParaRPr>
          </a:p>
          <a:p>
            <a:pPr marL="182880" indent="-182880">
              <a:buFont typeface="Arial" panose="020B0604020202020204" pitchFamily="34" charset="0"/>
              <a:buChar char="•"/>
              <a:defRPr/>
            </a:pPr>
            <a:endParaRPr lang="en-US" sz="1200" b="1" kern="1200" dirty="0">
              <a:solidFill>
                <a:schemeClr val="tx1">
                  <a:lumMod val="65000"/>
                  <a:lumOff val="35000"/>
                </a:schemeClr>
              </a:solidFill>
              <a:latin typeface="Open Sans Light"/>
              <a:ea typeface="+mn-ea"/>
              <a:cs typeface="Arial" panose="020B0604020202020204" pitchFamily="34" charset="0"/>
            </a:endParaRP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r>
              <a:rPr lang="en-US" sz="1200" kern="1200" dirty="0">
                <a:solidFill>
                  <a:schemeClr val="tx1"/>
                </a:solidFill>
                <a:effectLst/>
                <a:latin typeface="Open Sans Light"/>
                <a:ea typeface="+mn-ea"/>
                <a:cs typeface="Open Sans Light"/>
              </a:rPr>
              <a:t>slide 5:  why relevant to Aetna –( add value, don’t be generic):  </a:t>
            </a:r>
            <a:r>
              <a:rPr lang="en-US" sz="1200" b="1" kern="1200" dirty="0">
                <a:solidFill>
                  <a:schemeClr val="tx1"/>
                </a:solidFill>
                <a:effectLst/>
                <a:latin typeface="Open Sans Light"/>
                <a:ea typeface="+mn-ea"/>
                <a:cs typeface="Open Sans Light"/>
              </a:rPr>
              <a:t>why is it important NOW! (make the case) – they are on a burning bus </a:t>
            </a:r>
            <a:r>
              <a:rPr lang="en-US" sz="1200" b="1" kern="1200" dirty="0" err="1">
                <a:solidFill>
                  <a:schemeClr val="tx1"/>
                </a:solidFill>
                <a:effectLst/>
                <a:latin typeface="Open Sans Light"/>
                <a:ea typeface="+mn-ea"/>
                <a:cs typeface="Open Sans Light"/>
              </a:rPr>
              <a:t>oper</a:t>
            </a:r>
            <a:r>
              <a:rPr lang="en-US" sz="1200" b="1" kern="1200" dirty="0">
                <a:solidFill>
                  <a:schemeClr val="tx1"/>
                </a:solidFill>
                <a:effectLst/>
                <a:latin typeface="Open Sans Light"/>
                <a:ea typeface="+mn-ea"/>
                <a:cs typeface="Open Sans Light"/>
              </a:rPr>
              <a:t> platform, the engagement model changing, consumer expectations are changing, the art of the possible changing.  What’s the time horizon and why.  Create more urgency</a:t>
            </a:r>
            <a:endParaRPr lang="en-US" sz="1200" kern="1200" dirty="0">
              <a:solidFill>
                <a:schemeClr val="tx1"/>
              </a:solidFill>
              <a:effectLst/>
              <a:latin typeface="Open Sans Light"/>
              <a:ea typeface="+mn-ea"/>
              <a:cs typeface="Open Sans Light"/>
            </a:endParaRPr>
          </a:p>
          <a:p>
            <a:r>
              <a:rPr lang="en-US" sz="1200" kern="1200" dirty="0">
                <a:solidFill>
                  <a:schemeClr val="tx1"/>
                </a:solidFill>
                <a:effectLst/>
                <a:latin typeface="Open Sans Light"/>
                <a:ea typeface="+mn-ea"/>
                <a:cs typeface="Open Sans Light"/>
              </a:rPr>
              <a:t> </a:t>
            </a:r>
          </a:p>
          <a:p>
            <a:r>
              <a:rPr lang="en-US" sz="1200" b="1" kern="1200" dirty="0">
                <a:solidFill>
                  <a:schemeClr val="tx1"/>
                </a:solidFill>
                <a:effectLst/>
                <a:latin typeface="Open Sans Light"/>
                <a:ea typeface="+mn-ea"/>
                <a:cs typeface="Open Sans Light"/>
              </a:rPr>
              <a:t>Want to be able to call out the relevant timeline (e.g., is this a 1-, 2-, or 5-year timeline and why?)</a:t>
            </a:r>
            <a:endParaRPr lang="en-US" sz="1200" kern="1200" dirty="0">
              <a:solidFill>
                <a:schemeClr val="tx1"/>
              </a:solidFill>
              <a:effectLst/>
              <a:latin typeface="Open Sans Light"/>
              <a:ea typeface="+mn-ea"/>
              <a:cs typeface="Open Sans Light"/>
            </a:endParaRPr>
          </a:p>
          <a:p>
            <a:endParaRPr lang="en-US" sz="1200" kern="1200" dirty="0">
              <a:solidFill>
                <a:schemeClr val="tx1">
                  <a:lumMod val="75000"/>
                  <a:lumOff val="25000"/>
                </a:schemeClr>
              </a:solidFill>
              <a:latin typeface="Open Sans Light"/>
              <a:ea typeface="+mn-ea"/>
              <a:cs typeface="Open Sans Bold"/>
            </a:endParaRPr>
          </a:p>
          <a:p>
            <a:endParaRPr lang="en-US" sz="1200" kern="1200" dirty="0">
              <a:solidFill>
                <a:schemeClr val="tx1">
                  <a:lumMod val="75000"/>
                  <a:lumOff val="25000"/>
                </a:schemeClr>
              </a:solidFill>
              <a:latin typeface="Open Sans Light"/>
              <a:ea typeface="+mn-ea"/>
              <a:cs typeface="Open Sans Bold"/>
            </a:endParaRPr>
          </a:p>
          <a:p>
            <a:endParaRPr lang="en-US" sz="1200" kern="1200" dirty="0">
              <a:solidFill>
                <a:schemeClr val="tx1">
                  <a:lumMod val="75000"/>
                  <a:lumOff val="25000"/>
                </a:schemeClr>
              </a:solidFill>
              <a:latin typeface="Open Sans Light"/>
              <a:ea typeface="+mn-ea"/>
              <a:cs typeface="Open Sans Bold"/>
            </a:endParaRPr>
          </a:p>
          <a:p>
            <a:endParaRPr lang="en-US" sz="1200" kern="1200" dirty="0">
              <a:solidFill>
                <a:schemeClr val="tx1">
                  <a:lumMod val="75000"/>
                  <a:lumOff val="25000"/>
                </a:schemeClr>
              </a:solidFill>
              <a:latin typeface="Open Sans Light"/>
              <a:ea typeface="+mn-ea"/>
              <a:cs typeface="Open Sans Bold"/>
            </a:endParaRPr>
          </a:p>
          <a:p>
            <a:endParaRPr lang="en-US" sz="1200" kern="1200" dirty="0">
              <a:solidFill>
                <a:schemeClr val="tx1">
                  <a:lumMod val="75000"/>
                  <a:lumOff val="25000"/>
                </a:schemeClr>
              </a:solidFill>
              <a:latin typeface="Open Sans Light"/>
              <a:ea typeface="+mn-ea"/>
              <a:cs typeface="Open Sans Bold"/>
            </a:endParaRPr>
          </a:p>
          <a:p>
            <a:r>
              <a:rPr lang="en-US" sz="1200" kern="1200" dirty="0">
                <a:solidFill>
                  <a:schemeClr val="tx1">
                    <a:lumMod val="75000"/>
                    <a:lumOff val="25000"/>
                  </a:schemeClr>
                </a:solidFill>
                <a:latin typeface="Open Sans Light"/>
                <a:ea typeface="+mn-ea"/>
                <a:cs typeface="Open Sans Bold"/>
              </a:rPr>
              <a:t>From Kathy/Hari huddle…</a:t>
            </a:r>
          </a:p>
          <a:p>
            <a:r>
              <a:rPr lang="en-US" sz="1200" kern="1200" dirty="0">
                <a:solidFill>
                  <a:schemeClr val="tx1">
                    <a:lumMod val="75000"/>
                    <a:lumOff val="25000"/>
                  </a:schemeClr>
                </a:solidFill>
                <a:latin typeface="Open Sans Light"/>
                <a:ea typeface="+mn-ea"/>
                <a:cs typeface="Open Sans Bold"/>
              </a:rPr>
              <a:t>Kathy/Hari reviewing content, notes from initial alignment are below…</a:t>
            </a:r>
          </a:p>
          <a:p>
            <a:endParaRPr lang="en-US" sz="1200" kern="1200" dirty="0">
              <a:solidFill>
                <a:schemeClr val="tx1">
                  <a:lumMod val="75000"/>
                  <a:lumOff val="25000"/>
                </a:schemeClr>
              </a:solidFill>
              <a:latin typeface="Open Sans Light"/>
              <a:ea typeface="+mn-ea"/>
              <a:cs typeface="Open Sans Bold"/>
            </a:endParaRPr>
          </a:p>
          <a:p>
            <a:r>
              <a:rPr lang="en-US" sz="1200" kern="1200" dirty="0">
                <a:solidFill>
                  <a:schemeClr val="tx1">
                    <a:lumMod val="75000"/>
                    <a:lumOff val="25000"/>
                  </a:schemeClr>
                </a:solidFill>
                <a:latin typeface="Open Sans Light"/>
                <a:ea typeface="+mn-ea"/>
                <a:cs typeface="Open Sans Bold"/>
              </a:rPr>
              <a:t>Like this better</a:t>
            </a:r>
          </a:p>
          <a:p>
            <a:endParaRPr lang="en-US" sz="1200" kern="1200" dirty="0">
              <a:solidFill>
                <a:schemeClr val="tx1">
                  <a:lumMod val="75000"/>
                  <a:lumOff val="25000"/>
                </a:schemeClr>
              </a:solidFill>
              <a:latin typeface="Open Sans Light"/>
              <a:ea typeface="+mn-ea"/>
              <a:cs typeface="Open Sans Bold"/>
            </a:endParaRPr>
          </a:p>
          <a:p>
            <a:r>
              <a:rPr lang="en-US" sz="1200" kern="1200" dirty="0">
                <a:solidFill>
                  <a:schemeClr val="tx1">
                    <a:lumMod val="75000"/>
                    <a:lumOff val="25000"/>
                  </a:schemeClr>
                </a:solidFill>
                <a:latin typeface="Open Sans Light"/>
                <a:ea typeface="+mn-ea"/>
                <a:cs typeface="Open Sans Bold"/>
              </a:rPr>
              <a:t>May have opportunity to weave in content</a:t>
            </a:r>
          </a:p>
          <a:p>
            <a:endParaRPr lang="en-US" sz="1200" kern="1200" dirty="0">
              <a:solidFill>
                <a:schemeClr val="tx1">
                  <a:lumMod val="75000"/>
                  <a:lumOff val="25000"/>
                </a:schemeClr>
              </a:solidFill>
              <a:latin typeface="Open Sans Light"/>
              <a:ea typeface="+mn-ea"/>
              <a:cs typeface="Open Sans Bold"/>
            </a:endParaRPr>
          </a:p>
          <a:p>
            <a:r>
              <a:rPr lang="en-US" sz="1200" kern="1200" dirty="0">
                <a:solidFill>
                  <a:schemeClr val="tx1">
                    <a:lumMod val="75000"/>
                    <a:lumOff val="25000"/>
                  </a:schemeClr>
                </a:solidFill>
                <a:latin typeface="Open Sans Light"/>
                <a:ea typeface="+mn-ea"/>
                <a:cs typeface="Open Sans Bold"/>
              </a:rPr>
              <a:t>Maybe more on industry, what is competition doing</a:t>
            </a:r>
          </a:p>
          <a:p>
            <a:endParaRPr lang="en-US" sz="1200" kern="1200" dirty="0">
              <a:solidFill>
                <a:schemeClr val="tx1">
                  <a:lumMod val="75000"/>
                  <a:lumOff val="25000"/>
                </a:schemeClr>
              </a:solidFill>
              <a:latin typeface="Open Sans Light"/>
              <a:ea typeface="+mn-ea"/>
              <a:cs typeface="Open Sans Bold"/>
            </a:endParaRPr>
          </a:p>
          <a:p>
            <a:r>
              <a:rPr lang="en-US" sz="1200" kern="1200" dirty="0">
                <a:solidFill>
                  <a:schemeClr val="tx1">
                    <a:lumMod val="75000"/>
                    <a:lumOff val="25000"/>
                  </a:schemeClr>
                </a:solidFill>
                <a:latin typeface="Open Sans Light"/>
                <a:ea typeface="+mn-ea"/>
                <a:cs typeface="Open Sans Bold"/>
              </a:rPr>
              <a:t>Operating model no longer viable, could be more explicit with this, needs to weave in x and y, maybe tied to services, etc.</a:t>
            </a:r>
          </a:p>
          <a:p>
            <a:endParaRPr lang="en-US" sz="1200" kern="1200" dirty="0">
              <a:solidFill>
                <a:schemeClr val="tx1">
                  <a:lumMod val="75000"/>
                  <a:lumOff val="25000"/>
                </a:schemeClr>
              </a:solidFill>
              <a:latin typeface="Open Sans Light"/>
              <a:ea typeface="+mn-ea"/>
              <a:cs typeface="Open Sans Bold"/>
            </a:endParaRPr>
          </a:p>
          <a:p>
            <a:r>
              <a:rPr lang="en-US" sz="1200" kern="1200" dirty="0">
                <a:solidFill>
                  <a:schemeClr val="tx1">
                    <a:lumMod val="75000"/>
                    <a:lumOff val="25000"/>
                  </a:schemeClr>
                </a:solidFill>
                <a:latin typeface="Open Sans Light"/>
                <a:ea typeface="+mn-ea"/>
                <a:cs typeface="Open Sans Bold"/>
              </a:rPr>
              <a:t>Operating model is not allowing innovation</a:t>
            </a:r>
          </a:p>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5</a:t>
            </a:fld>
            <a:endParaRPr lang="en-US" dirty="0"/>
          </a:p>
        </p:txBody>
      </p:sp>
    </p:spTree>
    <p:extLst>
      <p:ext uri="{BB962C8B-B14F-4D97-AF65-F5344CB8AC3E}">
        <p14:creationId xmlns:p14="http://schemas.microsoft.com/office/powerpoint/2010/main" val="1818650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Open Sans Light"/>
                <a:ea typeface="+mn-ea"/>
                <a:cs typeface="Open Sans Light"/>
              </a:rPr>
              <a:t>Consider moving slide 17 in front of slide 15</a:t>
            </a: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r>
              <a:rPr lang="en-US" sz="1200" kern="1200" dirty="0">
                <a:solidFill>
                  <a:schemeClr val="tx1"/>
                </a:solidFill>
                <a:effectLst/>
                <a:latin typeface="Open Sans Light"/>
                <a:ea typeface="+mn-ea"/>
                <a:cs typeface="Open Sans Light"/>
              </a:rPr>
              <a:t>Slide 8:   current </a:t>
            </a:r>
            <a:r>
              <a:rPr lang="en-US" sz="1200" kern="1200" dirty="0" err="1">
                <a:solidFill>
                  <a:schemeClr val="tx1"/>
                </a:solidFill>
                <a:effectLst/>
                <a:latin typeface="Open Sans Light"/>
                <a:ea typeface="+mn-ea"/>
                <a:cs typeface="Open Sans Light"/>
              </a:rPr>
              <a:t>innov</a:t>
            </a:r>
            <a:r>
              <a:rPr lang="en-US" sz="1200" kern="1200" dirty="0">
                <a:solidFill>
                  <a:schemeClr val="tx1"/>
                </a:solidFill>
                <a:effectLst/>
                <a:latin typeface="Open Sans Light"/>
                <a:ea typeface="+mn-ea"/>
                <a:cs typeface="Open Sans Light"/>
              </a:rPr>
              <a:t> </a:t>
            </a:r>
            <a:r>
              <a:rPr lang="en-US" sz="1200" kern="1200" dirty="0" err="1">
                <a:solidFill>
                  <a:schemeClr val="tx1"/>
                </a:solidFill>
                <a:effectLst/>
                <a:latin typeface="Open Sans Light"/>
                <a:ea typeface="+mn-ea"/>
                <a:cs typeface="Open Sans Light"/>
              </a:rPr>
              <a:t>pgms</a:t>
            </a:r>
            <a:r>
              <a:rPr lang="en-US" sz="1200" kern="1200" dirty="0">
                <a:solidFill>
                  <a:schemeClr val="tx1"/>
                </a:solidFill>
                <a:effectLst/>
                <a:latin typeface="Open Sans Light"/>
                <a:ea typeface="+mn-ea"/>
                <a:cs typeface="Open Sans Light"/>
              </a:rPr>
              <a:t> underway across Aetna: enterprise </a:t>
            </a:r>
            <a:r>
              <a:rPr lang="en-US" sz="1200" kern="1200" dirty="0" err="1">
                <a:solidFill>
                  <a:schemeClr val="tx1"/>
                </a:solidFill>
                <a:effectLst/>
                <a:latin typeface="Open Sans Light"/>
                <a:ea typeface="+mn-ea"/>
                <a:cs typeface="Open Sans Light"/>
              </a:rPr>
              <a:t>pgms</a:t>
            </a:r>
            <a:r>
              <a:rPr lang="en-US" sz="1200" kern="1200" dirty="0">
                <a:solidFill>
                  <a:schemeClr val="tx1"/>
                </a:solidFill>
                <a:effectLst/>
                <a:latin typeface="Open Sans Light"/>
                <a:ea typeface="+mn-ea"/>
                <a:cs typeface="Open Sans Light"/>
              </a:rPr>
              <a:t>: ecosystem platform (clinical, NBA, digital transformation), local community </a:t>
            </a:r>
            <a:r>
              <a:rPr lang="en-US" sz="1200" kern="1200" dirty="0" err="1">
                <a:solidFill>
                  <a:schemeClr val="tx1"/>
                </a:solidFill>
                <a:effectLst/>
                <a:latin typeface="Open Sans Light"/>
                <a:ea typeface="+mn-ea"/>
                <a:cs typeface="Open Sans Light"/>
              </a:rPr>
              <a:t>pgms</a:t>
            </a:r>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7</a:t>
            </a:fld>
            <a:endParaRPr lang="en-US" dirty="0"/>
          </a:p>
        </p:txBody>
      </p:sp>
    </p:spTree>
    <p:extLst>
      <p:ext uri="{BB962C8B-B14F-4D97-AF65-F5344CB8AC3E}">
        <p14:creationId xmlns:p14="http://schemas.microsoft.com/office/powerpoint/2010/main" val="3747096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Open Sans Light"/>
                <a:ea typeface="+mn-ea"/>
                <a:cs typeface="Open Sans Light"/>
              </a:rPr>
              <a:t>Agree this is best version</a:t>
            </a: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r>
              <a:rPr lang="en-US" sz="1200" kern="1200" dirty="0">
                <a:solidFill>
                  <a:schemeClr val="tx1"/>
                </a:solidFill>
                <a:effectLst/>
                <a:latin typeface="Open Sans Light"/>
                <a:ea typeface="+mn-ea"/>
                <a:cs typeface="Open Sans Light"/>
              </a:rPr>
              <a:t>slide 6:  </a:t>
            </a:r>
            <a:r>
              <a:rPr lang="en-US" sz="1200" kern="1200" dirty="0" err="1">
                <a:solidFill>
                  <a:schemeClr val="tx1"/>
                </a:solidFill>
                <a:effectLst/>
                <a:latin typeface="Open Sans Light"/>
                <a:ea typeface="+mn-ea"/>
                <a:cs typeface="Open Sans Light"/>
              </a:rPr>
              <a:t>whats</a:t>
            </a:r>
            <a:r>
              <a:rPr lang="en-US" sz="1200" kern="1200" dirty="0">
                <a:solidFill>
                  <a:schemeClr val="tx1"/>
                </a:solidFill>
                <a:effectLst/>
                <a:latin typeface="Open Sans Light"/>
                <a:ea typeface="+mn-ea"/>
                <a:cs typeface="Open Sans Light"/>
              </a:rPr>
              <a:t> </a:t>
            </a:r>
            <a:r>
              <a:rPr lang="en-US" sz="1200" kern="1200" dirty="0" err="1">
                <a:solidFill>
                  <a:schemeClr val="tx1"/>
                </a:solidFill>
                <a:effectLst/>
                <a:latin typeface="Open Sans Light"/>
                <a:ea typeface="+mn-ea"/>
                <a:cs typeface="Open Sans Light"/>
              </a:rPr>
              <a:t>innov</a:t>
            </a:r>
            <a:r>
              <a:rPr lang="en-US" sz="1200" kern="1200" dirty="0">
                <a:solidFill>
                  <a:schemeClr val="tx1"/>
                </a:solidFill>
                <a:effectLst/>
                <a:latin typeface="Open Sans Light"/>
                <a:ea typeface="+mn-ea"/>
                <a:cs typeface="Open Sans Light"/>
              </a:rPr>
              <a:t> work has been done in the lab thus far:  Techs </a:t>
            </a:r>
            <a:r>
              <a:rPr lang="en-US" sz="1200" kern="1200" dirty="0" err="1">
                <a:solidFill>
                  <a:schemeClr val="tx1"/>
                </a:solidFill>
                <a:effectLst/>
                <a:latin typeface="Open Sans Light"/>
                <a:ea typeface="+mn-ea"/>
                <a:cs typeface="Open Sans Light"/>
              </a:rPr>
              <a:t>capab</a:t>
            </a:r>
            <a:r>
              <a:rPr lang="en-US" sz="1200" kern="1200" dirty="0">
                <a:solidFill>
                  <a:schemeClr val="tx1"/>
                </a:solidFill>
                <a:effectLst/>
                <a:latin typeface="Open Sans Light"/>
                <a:ea typeface="+mn-ea"/>
                <a:cs typeface="Open Sans Light"/>
              </a:rPr>
              <a:t> and </a:t>
            </a:r>
            <a:r>
              <a:rPr lang="en-US" sz="1200" kern="1200" dirty="0" err="1">
                <a:solidFill>
                  <a:schemeClr val="tx1"/>
                </a:solidFill>
                <a:effectLst/>
                <a:latin typeface="Open Sans Light"/>
                <a:ea typeface="+mn-ea"/>
                <a:cs typeface="Open Sans Light"/>
              </a:rPr>
              <a:t>innov</a:t>
            </a:r>
            <a:r>
              <a:rPr lang="en-US" sz="1200" kern="1200" dirty="0">
                <a:solidFill>
                  <a:schemeClr val="tx1"/>
                </a:solidFill>
                <a:effectLst/>
                <a:latin typeface="Open Sans Light"/>
                <a:ea typeface="+mn-ea"/>
                <a:cs typeface="Open Sans Light"/>
              </a:rPr>
              <a:t> chains we’ve explored/have knowledge and skills in – that we can bring to bear (voice/conversation, ML &amp; DL,  connected health, </a:t>
            </a:r>
            <a:r>
              <a:rPr lang="en-US" sz="1200" kern="1200" dirty="0" err="1">
                <a:solidFill>
                  <a:schemeClr val="tx1"/>
                </a:solidFill>
                <a:effectLst/>
                <a:latin typeface="Open Sans Light"/>
                <a:ea typeface="+mn-ea"/>
                <a:cs typeface="Open Sans Light"/>
              </a:rPr>
              <a:t>etc</a:t>
            </a:r>
            <a:r>
              <a:rPr lang="en-US" sz="1200" kern="1200" dirty="0">
                <a:solidFill>
                  <a:schemeClr val="tx1"/>
                </a:solidFill>
                <a:effectLst/>
                <a:latin typeface="Open Sans Light"/>
                <a:ea typeface="+mn-ea"/>
                <a:cs typeface="Open Sans Light"/>
              </a:rPr>
              <a:t>) .  Include oCTO Talent and Culture efforts on this slide as well</a:t>
            </a:r>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8</a:t>
            </a:fld>
            <a:endParaRPr lang="en-US" dirty="0"/>
          </a:p>
        </p:txBody>
      </p:sp>
    </p:spTree>
    <p:extLst>
      <p:ext uri="{BB962C8B-B14F-4D97-AF65-F5344CB8AC3E}">
        <p14:creationId xmlns:p14="http://schemas.microsoft.com/office/powerpoint/2010/main" val="166054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Open Sans Light"/>
                <a:ea typeface="+mn-ea"/>
                <a:cs typeface="Open Sans Light"/>
              </a:rPr>
              <a:t>Agree this is the better version</a:t>
            </a:r>
          </a:p>
        </p:txBody>
      </p:sp>
      <p:sp>
        <p:nvSpPr>
          <p:cNvPr id="4" name="Slide Number Placeholder 3"/>
          <p:cNvSpPr>
            <a:spLocks noGrp="1"/>
          </p:cNvSpPr>
          <p:nvPr>
            <p:ph type="sldNum" sz="quarter" idx="10"/>
          </p:nvPr>
        </p:nvSpPr>
        <p:spPr/>
        <p:txBody>
          <a:bodyPr/>
          <a:lstStyle/>
          <a:p>
            <a:fld id="{50AD15A5-6128-B84F-818D-8AA5BDD9AF9D}" type="slidenum">
              <a:rPr lang="en-US" smtClean="0"/>
              <a:pPr/>
              <a:t>9</a:t>
            </a:fld>
            <a:endParaRPr lang="en-US" dirty="0"/>
          </a:p>
        </p:txBody>
      </p:sp>
    </p:spTree>
    <p:extLst>
      <p:ext uri="{BB962C8B-B14F-4D97-AF65-F5344CB8AC3E}">
        <p14:creationId xmlns:p14="http://schemas.microsoft.com/office/powerpoint/2010/main" val="2595227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Open Sans Light"/>
                <a:ea typeface="+mn-ea"/>
                <a:cs typeface="Open Sans Light"/>
              </a:rPr>
              <a:t>Need something in between slide 18 and 19 that talks about technology driven innovation opportunities that are specific to Medicaid… or the story goes stale at this point… a slide on the merging tech point which is summarized on slide 19</a:t>
            </a:r>
          </a:p>
          <a:p>
            <a:endParaRPr lang="en-US" sz="1200" kern="1200" dirty="0">
              <a:solidFill>
                <a:schemeClr val="tx1"/>
              </a:solidFill>
              <a:effectLst/>
              <a:latin typeface="Open Sans Light"/>
              <a:ea typeface="+mn-ea"/>
              <a:cs typeface="Open Sans Light"/>
            </a:endParaRPr>
          </a:p>
          <a:p>
            <a:endParaRPr lang="en-US" sz="1200" kern="1200" dirty="0">
              <a:solidFill>
                <a:schemeClr val="tx1"/>
              </a:solidFill>
              <a:effectLst/>
              <a:latin typeface="Open Sans Light"/>
              <a:ea typeface="+mn-ea"/>
              <a:cs typeface="Open Sans Light"/>
            </a:endParaRPr>
          </a:p>
          <a:p>
            <a:r>
              <a:rPr lang="en-US" sz="1200" kern="1200" dirty="0">
                <a:solidFill>
                  <a:schemeClr val="tx1"/>
                </a:solidFill>
                <a:effectLst/>
                <a:latin typeface="Open Sans Light"/>
                <a:ea typeface="+mn-ea"/>
                <a:cs typeface="Open Sans Light"/>
              </a:rPr>
              <a:t>Slide 9:  Pain Residual</a:t>
            </a:r>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10</a:t>
            </a:fld>
            <a:endParaRPr lang="en-US" dirty="0"/>
          </a:p>
        </p:txBody>
      </p:sp>
    </p:spTree>
    <p:extLst>
      <p:ext uri="{BB962C8B-B14F-4D97-AF65-F5344CB8AC3E}">
        <p14:creationId xmlns:p14="http://schemas.microsoft.com/office/powerpoint/2010/main" val="1380163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3.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3.emf"/><Relationship Id="rId4" Type="http://schemas.openxmlformats.org/officeDocument/2006/relationships/oleObject" Target="../embeddings/oleObject11.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olid Teal">
    <p:bg>
      <p:bgPr>
        <a:solidFill>
          <a:srgbClr val="064E69"/>
        </a:solidFill>
        <a:effectLst/>
      </p:bgPr>
    </p:bg>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5" name="Object 2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812" name="think-cell Slide" r:id="rId4" imgW="498" imgH="499" progId="TCLayout.ActiveDocument.1">
                  <p:embed/>
                </p:oleObj>
              </mc:Choice>
              <mc:Fallback>
                <p:oleObj name="think-cell Slide" r:id="rId4" imgW="498" imgH="499" progId="TCLayout.ActiveDocument.1">
                  <p:embed/>
                  <p:pic>
                    <p:nvPicPr>
                      <p:cNvPr id="25" name="Object 2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Rectangle 1"/>
          <p:cNvSpPr/>
          <p:nvPr userDrawn="1"/>
        </p:nvSpPr>
        <p:spPr>
          <a:xfrm flipH="1">
            <a:off x="-2" y="1549667"/>
            <a:ext cx="4380187" cy="530833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20000"/>
                  <a:lumOff val="80000"/>
                </a:schemeClr>
              </a:solidFill>
              <a:latin typeface="Open Sans Bold"/>
              <a:cs typeface="Open Sans Bold"/>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29990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lumMod val="95000"/>
                  </a:schemeClr>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24" name="Content Placeholder 8"/>
          <p:cNvSpPr txBox="1">
            <a:spLocks/>
          </p:cNvSpPr>
          <p:nvPr userDrawn="1"/>
        </p:nvSpPr>
        <p:spPr>
          <a:xfrm>
            <a:off x="547779"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tx2">
                    <a:lumMod val="40000"/>
                    <a:lumOff val="60000"/>
                  </a:schemeClr>
                </a:solidFill>
              </a:rPr>
              <a:t>©2018 Aetna Inc.</a:t>
            </a:r>
          </a:p>
        </p:txBody>
      </p:sp>
    </p:spTree>
    <p:extLst>
      <p:ext uri="{BB962C8B-B14F-4D97-AF65-F5344CB8AC3E}">
        <p14:creationId xmlns:p14="http://schemas.microsoft.com/office/powerpoint/2010/main" val="601146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4" name="Rectangle 23"/>
          <p:cNvSpPr/>
          <p:nvPr userDrawn="1"/>
        </p:nvSpPr>
        <p:spPr>
          <a:xfrm>
            <a:off x="-1" y="1554480"/>
            <a:ext cx="2743200" cy="5303519"/>
          </a:xfrm>
          <a:prstGeom prst="rect">
            <a:avLst/>
          </a:prstGeom>
          <a:solidFill>
            <a:schemeClr val="accent4"/>
          </a:solidFill>
          <a:ln>
            <a:noFill/>
          </a:ln>
        </p:spPr>
        <p:txBody>
          <a:bodyPr wrap="square" lIns="365760" tIns="91440" rIns="365760" bIns="182880" anchor="ctr">
            <a:noAutofit/>
          </a:bodyPr>
          <a:lstStyle/>
          <a:p>
            <a:endParaRPr lang="en-US" sz="700" dirty="0">
              <a:solidFill>
                <a:schemeClr val="bg1"/>
              </a:solidFill>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29990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lumMod val="95000"/>
                  </a:schemeClr>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25" name="Content Placeholder 8"/>
          <p:cNvSpPr txBox="1">
            <a:spLocks/>
          </p:cNvSpPr>
          <p:nvPr userDrawn="1"/>
        </p:nvSpPr>
        <p:spPr>
          <a:xfrm>
            <a:off x="547779" y="6418626"/>
            <a:ext cx="182880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accent1"/>
                </a:solidFill>
              </a:rPr>
              <a:t>©2018 Aetna Inc.</a:t>
            </a:r>
          </a:p>
        </p:txBody>
      </p:sp>
    </p:spTree>
    <p:extLst>
      <p:ext uri="{BB962C8B-B14F-4D97-AF65-F5344CB8AC3E}">
        <p14:creationId xmlns:p14="http://schemas.microsoft.com/office/powerpoint/2010/main" val="37219855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0836"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4" name="Rectangle 23"/>
          <p:cNvSpPr/>
          <p:nvPr userDrawn="1"/>
        </p:nvSpPr>
        <p:spPr>
          <a:xfrm>
            <a:off x="0" y="1554480"/>
            <a:ext cx="2743200" cy="5319665"/>
          </a:xfrm>
          <a:prstGeom prst="rect">
            <a:avLst/>
          </a:prstGeom>
          <a:solidFill>
            <a:schemeClr val="bg2">
              <a:lumMod val="20000"/>
              <a:lumOff val="80000"/>
            </a:schemeClr>
          </a:solidFill>
          <a:ln>
            <a:noFill/>
          </a:ln>
        </p:spPr>
        <p:txBody>
          <a:bodyPr wrap="square" lIns="365760" tIns="91440" rIns="365760" bIns="182880" anchor="ctr">
            <a:noAutofit/>
          </a:bodyPr>
          <a:lstStyle/>
          <a:p>
            <a:endParaRPr lang="en-US" sz="700" dirty="0">
              <a:solidFill>
                <a:schemeClr val="bg1"/>
              </a:solidFill>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29990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lumMod val="95000"/>
                  </a:schemeClr>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25" name="Content Placeholder 8"/>
          <p:cNvSpPr txBox="1">
            <a:spLocks/>
          </p:cNvSpPr>
          <p:nvPr userDrawn="1"/>
        </p:nvSpPr>
        <p:spPr>
          <a:xfrm>
            <a:off x="547779" y="6418626"/>
            <a:ext cx="201168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tx2">
                    <a:lumMod val="60000"/>
                    <a:lumOff val="40000"/>
                  </a:schemeClr>
                </a:solidFill>
              </a:rPr>
              <a:t>©2018 Aetna Inc.</a:t>
            </a:r>
          </a:p>
        </p:txBody>
      </p:sp>
    </p:spTree>
    <p:extLst>
      <p:ext uri="{BB962C8B-B14F-4D97-AF65-F5344CB8AC3E}">
        <p14:creationId xmlns:p14="http://schemas.microsoft.com/office/powerpoint/2010/main" val="2311504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200" y="455613"/>
            <a:ext cx="11274425" cy="5932487"/>
          </a:xfrm>
        </p:spPr>
        <p:txBody>
          <a:bodyPr anchor="ctr" anchorCtr="1"/>
          <a:lstStyle>
            <a:lvl1pPr marL="0" indent="0" algn="ctr">
              <a:buFontTx/>
              <a:buNone/>
              <a:tabLst>
                <a:tab pos="1201738" algn="l"/>
              </a:tabLst>
              <a:defRPr sz="7200" b="0">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vl2pPr marL="0" indent="0" algn="ctr">
              <a:spcBef>
                <a:spcPts val="1800"/>
              </a:spcBef>
              <a:buFontTx/>
              <a:buNone/>
              <a:tabLst>
                <a:tab pos="1201738" algn="l"/>
              </a:tabLst>
              <a:defRPr sz="1400">
                <a:solidFill>
                  <a:schemeClr val="bg1"/>
                </a:solidFill>
              </a:defRPr>
            </a:lvl2pPr>
            <a:lvl3pPr marL="0" indent="0" algn="ctr">
              <a:buFontTx/>
              <a:buNone/>
              <a:tabLst>
                <a:tab pos="1201738" algn="l"/>
              </a:tabLst>
              <a:defRPr sz="2000">
                <a:solidFill>
                  <a:schemeClr val="bg1"/>
                </a:solidFill>
              </a:defRPr>
            </a:lvl3pPr>
            <a:lvl4pPr marL="0" indent="0" algn="ctr">
              <a:buFontTx/>
              <a:buNone/>
              <a:tabLst>
                <a:tab pos="1201738" algn="l"/>
              </a:tabLst>
              <a:defRPr sz="2000">
                <a:solidFill>
                  <a:schemeClr val="bg1"/>
                </a:solidFill>
              </a:defRPr>
            </a:lvl4pPr>
            <a:lvl5pPr marL="0" indent="0" algn="ctr">
              <a:buFontTx/>
              <a:buNone/>
              <a:tabLst>
                <a:tab pos="1201738" algn="l"/>
              </a:tabLst>
              <a:defRPr sz="2000">
                <a:solidFill>
                  <a:schemeClr val="bg1"/>
                </a:solidFill>
              </a:defRPr>
            </a:lvl5pPr>
          </a:lstStyle>
          <a:p>
            <a:pPr lvl="0"/>
            <a:r>
              <a:rPr lang="en-US" dirty="0"/>
              <a:t>Divider</a:t>
            </a:r>
          </a:p>
          <a:p>
            <a:pPr lvl="1"/>
            <a:r>
              <a:rPr lang="en-US" dirty="0"/>
              <a:t>Second level</a:t>
            </a:r>
          </a:p>
        </p:txBody>
      </p:sp>
    </p:spTree>
    <p:extLst>
      <p:ext uri="{BB962C8B-B14F-4D97-AF65-F5344CB8AC3E}">
        <p14:creationId xmlns:p14="http://schemas.microsoft.com/office/powerpoint/2010/main" val="1067684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olid Teal">
    <p:bg>
      <p:bgPr>
        <a:solidFill>
          <a:srgbClr val="064E6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956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62880" name="think-cell Slide" r:id="rId4" imgW="421" imgH="423" progId="TCLayout.ActiveDocument.1">
                  <p:embed/>
                </p:oleObj>
              </mc:Choice>
              <mc:Fallback>
                <p:oleObj name="think-cell Slide" r:id="rId4" imgW="421" imgH="423"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55" name="Rectangle 54"/>
          <p:cNvSpPr/>
          <p:nvPr userDrawn="1"/>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dirty="0">
              <a:solidFill>
                <a:schemeClr val="bg1"/>
              </a:solidFill>
              <a:latin typeface="Domaine Display" charset="0"/>
              <a:ea typeface="Domaine Display" charset="0"/>
              <a:cs typeface="Domaine Display" charset="0"/>
            </a:endParaRPr>
          </a:p>
        </p:txBody>
      </p:sp>
      <p:sp>
        <p:nvSpPr>
          <p:cNvPr id="56" name="Rectangle 55"/>
          <p:cNvSpPr/>
          <p:nvPr userDrawn="1"/>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dirty="0">
              <a:latin typeface="Open Sans Bold"/>
              <a:cs typeface="Open Sans Bold"/>
            </a:endParaRPr>
          </a:p>
        </p:txBody>
      </p:sp>
      <p:sp>
        <p:nvSpPr>
          <p:cNvPr id="57" name="Title 1"/>
          <p:cNvSpPr>
            <a:spLocks noGrp="1"/>
          </p:cNvSpPr>
          <p:nvPr>
            <p:ph type="title" hasCustomPrompt="1"/>
          </p:nvPr>
        </p:nvSpPr>
        <p:spPr>
          <a:xfrm>
            <a:off x="446876" y="299908"/>
            <a:ext cx="9686100" cy="476805"/>
          </a:xfrm>
          <a:prstGeom prst="rect">
            <a:avLst/>
          </a:prstGeom>
        </p:spPr>
        <p:txBody>
          <a:bodyPr anchor="b"/>
          <a:lstStyle>
            <a:lvl1pPr algn="l">
              <a:defRPr sz="2999"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58" name="Text Placeholder 9"/>
          <p:cNvSpPr>
            <a:spLocks noGrp="1"/>
          </p:cNvSpPr>
          <p:nvPr>
            <p:ph type="body" sz="quarter" idx="11" hasCustomPrompt="1"/>
          </p:nvPr>
        </p:nvSpPr>
        <p:spPr>
          <a:xfrm>
            <a:off x="446878" y="860151"/>
            <a:ext cx="9686099" cy="423094"/>
          </a:xfrm>
          <a:prstGeom prst="rect">
            <a:avLst/>
          </a:prstGeom>
        </p:spPr>
        <p:txBody>
          <a:bodyPr anchor="ctr"/>
          <a:lstStyle>
            <a:lvl1pPr algn="l">
              <a:lnSpc>
                <a:spcPct val="90000"/>
              </a:lnSpc>
              <a:defRPr sz="1999">
                <a:solidFill>
                  <a:schemeClr val="bg1">
                    <a:lumMod val="95000"/>
                  </a:schemeClr>
                </a:solidFill>
              </a:defRPr>
            </a:lvl1pPr>
          </a:lstStyle>
          <a:p>
            <a:pPr lvl="0"/>
            <a:r>
              <a:rPr lang="en-US" dirty="0"/>
              <a:t>Subtitle</a:t>
            </a:r>
          </a:p>
        </p:txBody>
      </p:sp>
      <p:cxnSp>
        <p:nvCxnSpPr>
          <p:cNvPr id="59" name="Straight Connector 58"/>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0" name="Group 59"/>
          <p:cNvGrpSpPr>
            <a:grpSpLocks noChangeAspect="1"/>
          </p:cNvGrpSpPr>
          <p:nvPr userDrawn="1"/>
        </p:nvGrpSpPr>
        <p:grpSpPr>
          <a:xfrm>
            <a:off x="10577133" y="371026"/>
            <a:ext cx="1417320" cy="783522"/>
            <a:chOff x="7526204" y="2289887"/>
            <a:chExt cx="3108960" cy="1718692"/>
          </a:xfrm>
        </p:grpSpPr>
        <p:grpSp>
          <p:nvGrpSpPr>
            <p:cNvPr id="61" name="Group 60"/>
            <p:cNvGrpSpPr>
              <a:grpSpLocks noChangeAspect="1"/>
            </p:cNvGrpSpPr>
            <p:nvPr/>
          </p:nvGrpSpPr>
          <p:grpSpPr>
            <a:xfrm>
              <a:off x="8070916" y="2865025"/>
              <a:ext cx="2148840" cy="827025"/>
              <a:chOff x="-2522495" y="1678245"/>
              <a:chExt cx="2126771" cy="818532"/>
            </a:xfrm>
          </p:grpSpPr>
          <p:sp>
            <p:nvSpPr>
              <p:cNvPr id="63" name="TextBox 62"/>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1" name="TextBox 70"/>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799"/>
            </a:p>
          </p:txBody>
        </p:sp>
      </p:grpSp>
    </p:spTree>
    <p:extLst>
      <p:ext uri="{BB962C8B-B14F-4D97-AF65-F5344CB8AC3E}">
        <p14:creationId xmlns:p14="http://schemas.microsoft.com/office/powerpoint/2010/main" val="3773388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5" name="Object 24"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63904" name="think-cell Slide" r:id="rId4" imgW="498" imgH="499" progId="TCLayout.ActiveDocument.1">
                  <p:embed/>
                </p:oleObj>
              </mc:Choice>
              <mc:Fallback>
                <p:oleObj name="think-cell Slide" r:id="rId4" imgW="498" imgH="499" progId="TCLayout.ActiveDocument.1">
                  <p:embed/>
                  <p:pic>
                    <p:nvPicPr>
                      <p:cNvPr id="25" name="Object 24"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Rectangle 1"/>
          <p:cNvSpPr/>
          <p:nvPr userDrawn="1"/>
        </p:nvSpPr>
        <p:spPr>
          <a:xfrm flipH="1">
            <a:off x="-2" y="1549669"/>
            <a:ext cx="4380187" cy="530833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dirty="0">
              <a:solidFill>
                <a:schemeClr val="bg2">
                  <a:lumMod val="20000"/>
                  <a:lumOff val="80000"/>
                </a:schemeClr>
              </a:solidFill>
              <a:latin typeface="Open Sans Bold"/>
              <a:cs typeface="Open Sans Bold"/>
            </a:endParaRPr>
          </a:p>
        </p:txBody>
      </p:sp>
      <p:sp>
        <p:nvSpPr>
          <p:cNvPr id="3" name="Rectangle 2"/>
          <p:cNvSpPr/>
          <p:nvPr userDrawn="1"/>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dirty="0">
              <a:latin typeface="Open Sans Bold"/>
              <a:cs typeface="Open Sans Bold"/>
            </a:endParaRPr>
          </a:p>
        </p:txBody>
      </p:sp>
      <p:sp>
        <p:nvSpPr>
          <p:cNvPr id="5" name="Title 1"/>
          <p:cNvSpPr>
            <a:spLocks noGrp="1"/>
          </p:cNvSpPr>
          <p:nvPr>
            <p:ph type="title" hasCustomPrompt="1"/>
          </p:nvPr>
        </p:nvSpPr>
        <p:spPr>
          <a:xfrm>
            <a:off x="446876" y="299908"/>
            <a:ext cx="9686100" cy="476805"/>
          </a:xfrm>
          <a:prstGeom prst="rect">
            <a:avLst/>
          </a:prstGeom>
        </p:spPr>
        <p:txBody>
          <a:bodyPr anchor="b"/>
          <a:lstStyle>
            <a:lvl1pPr algn="l">
              <a:defRPr sz="2999"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8" y="860151"/>
            <a:ext cx="9686099" cy="423094"/>
          </a:xfrm>
          <a:prstGeom prst="rect">
            <a:avLst/>
          </a:prstGeom>
        </p:spPr>
        <p:txBody>
          <a:bodyPr anchor="ctr"/>
          <a:lstStyle>
            <a:lvl1pPr algn="l">
              <a:lnSpc>
                <a:spcPct val="90000"/>
              </a:lnSpc>
              <a:defRPr sz="1999">
                <a:solidFill>
                  <a:schemeClr val="bg1">
                    <a:lumMod val="95000"/>
                  </a:schemeClr>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799"/>
            </a:p>
          </p:txBody>
        </p:sp>
      </p:grpSp>
      <p:sp>
        <p:nvSpPr>
          <p:cNvPr id="24" name="Content Placeholder 8"/>
          <p:cNvSpPr txBox="1">
            <a:spLocks/>
          </p:cNvSpPr>
          <p:nvPr userDrawn="1"/>
        </p:nvSpPr>
        <p:spPr>
          <a:xfrm>
            <a:off x="547780"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tx2">
                    <a:lumMod val="40000"/>
                    <a:lumOff val="60000"/>
                  </a:schemeClr>
                </a:solidFill>
              </a:rPr>
              <a:t>©2018 Aetna Inc.</a:t>
            </a:r>
          </a:p>
        </p:txBody>
      </p:sp>
    </p:spTree>
    <p:extLst>
      <p:ext uri="{BB962C8B-B14F-4D97-AF65-F5344CB8AC3E}">
        <p14:creationId xmlns:p14="http://schemas.microsoft.com/office/powerpoint/2010/main" val="1678460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4" name="Rectangle 23"/>
          <p:cNvSpPr/>
          <p:nvPr userDrawn="1"/>
        </p:nvSpPr>
        <p:spPr>
          <a:xfrm>
            <a:off x="0" y="1554482"/>
            <a:ext cx="2743200" cy="5303519"/>
          </a:xfrm>
          <a:prstGeom prst="rect">
            <a:avLst/>
          </a:prstGeom>
          <a:solidFill>
            <a:schemeClr val="accent4"/>
          </a:solidFill>
          <a:ln>
            <a:noFill/>
          </a:ln>
        </p:spPr>
        <p:txBody>
          <a:bodyPr wrap="square" lIns="365665" tIns="91416" rIns="365665" bIns="182832" anchor="ctr">
            <a:noAutofit/>
          </a:bodyPr>
          <a:lstStyle/>
          <a:p>
            <a:endParaRPr lang="en-US" sz="700" dirty="0">
              <a:solidFill>
                <a:schemeClr val="bg1"/>
              </a:solidFill>
            </a:endParaRPr>
          </a:p>
        </p:txBody>
      </p:sp>
      <p:sp>
        <p:nvSpPr>
          <p:cNvPr id="3" name="Rectangle 2"/>
          <p:cNvSpPr/>
          <p:nvPr userDrawn="1"/>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dirty="0">
              <a:latin typeface="Open Sans Bold"/>
              <a:cs typeface="Open Sans Bold"/>
            </a:endParaRPr>
          </a:p>
        </p:txBody>
      </p:sp>
      <p:sp>
        <p:nvSpPr>
          <p:cNvPr id="5" name="Title 1"/>
          <p:cNvSpPr>
            <a:spLocks noGrp="1"/>
          </p:cNvSpPr>
          <p:nvPr>
            <p:ph type="title" hasCustomPrompt="1"/>
          </p:nvPr>
        </p:nvSpPr>
        <p:spPr>
          <a:xfrm>
            <a:off x="446876" y="299908"/>
            <a:ext cx="9686100" cy="476805"/>
          </a:xfrm>
          <a:prstGeom prst="rect">
            <a:avLst/>
          </a:prstGeom>
        </p:spPr>
        <p:txBody>
          <a:bodyPr anchor="b"/>
          <a:lstStyle>
            <a:lvl1pPr algn="l">
              <a:defRPr sz="2999"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8" y="860151"/>
            <a:ext cx="9686099" cy="423094"/>
          </a:xfrm>
          <a:prstGeom prst="rect">
            <a:avLst/>
          </a:prstGeom>
        </p:spPr>
        <p:txBody>
          <a:bodyPr anchor="ctr"/>
          <a:lstStyle>
            <a:lvl1pPr algn="l">
              <a:lnSpc>
                <a:spcPct val="90000"/>
              </a:lnSpc>
              <a:defRPr sz="1999">
                <a:solidFill>
                  <a:schemeClr val="bg1">
                    <a:lumMod val="95000"/>
                  </a:schemeClr>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799"/>
            </a:p>
          </p:txBody>
        </p:sp>
      </p:grpSp>
      <p:sp>
        <p:nvSpPr>
          <p:cNvPr id="25" name="Content Placeholder 8"/>
          <p:cNvSpPr txBox="1">
            <a:spLocks/>
          </p:cNvSpPr>
          <p:nvPr userDrawn="1"/>
        </p:nvSpPr>
        <p:spPr>
          <a:xfrm>
            <a:off x="547779" y="6418626"/>
            <a:ext cx="182880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accent1"/>
                </a:solidFill>
              </a:rPr>
              <a:t>©2018 Aetna Inc.</a:t>
            </a:r>
          </a:p>
        </p:txBody>
      </p:sp>
    </p:spTree>
    <p:extLst>
      <p:ext uri="{BB962C8B-B14F-4D97-AF65-F5344CB8AC3E}">
        <p14:creationId xmlns:p14="http://schemas.microsoft.com/office/powerpoint/2010/main" val="3039958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4" name="Rectangle 23"/>
          <p:cNvSpPr/>
          <p:nvPr userDrawn="1"/>
        </p:nvSpPr>
        <p:spPr>
          <a:xfrm>
            <a:off x="1" y="1554482"/>
            <a:ext cx="2743200" cy="5319665"/>
          </a:xfrm>
          <a:prstGeom prst="rect">
            <a:avLst/>
          </a:prstGeom>
          <a:solidFill>
            <a:schemeClr val="bg2">
              <a:lumMod val="20000"/>
              <a:lumOff val="80000"/>
            </a:schemeClr>
          </a:solidFill>
          <a:ln>
            <a:noFill/>
          </a:ln>
        </p:spPr>
        <p:txBody>
          <a:bodyPr wrap="square" lIns="365665" tIns="91416" rIns="365665" bIns="182832" anchor="ctr">
            <a:noAutofit/>
          </a:bodyPr>
          <a:lstStyle/>
          <a:p>
            <a:endParaRPr lang="en-US" sz="700" dirty="0">
              <a:solidFill>
                <a:schemeClr val="bg1"/>
              </a:solidFill>
            </a:endParaRPr>
          </a:p>
        </p:txBody>
      </p:sp>
      <p:sp>
        <p:nvSpPr>
          <p:cNvPr id="3" name="Rectangle 2"/>
          <p:cNvSpPr/>
          <p:nvPr userDrawn="1"/>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dirty="0">
              <a:latin typeface="Open Sans Bold"/>
              <a:cs typeface="Open Sans Bold"/>
            </a:endParaRPr>
          </a:p>
        </p:txBody>
      </p:sp>
      <p:sp>
        <p:nvSpPr>
          <p:cNvPr id="5" name="Title 1"/>
          <p:cNvSpPr>
            <a:spLocks noGrp="1"/>
          </p:cNvSpPr>
          <p:nvPr>
            <p:ph type="title" hasCustomPrompt="1"/>
          </p:nvPr>
        </p:nvSpPr>
        <p:spPr>
          <a:xfrm>
            <a:off x="446876" y="299908"/>
            <a:ext cx="9686100" cy="476805"/>
          </a:xfrm>
          <a:prstGeom prst="rect">
            <a:avLst/>
          </a:prstGeom>
        </p:spPr>
        <p:txBody>
          <a:bodyPr anchor="b"/>
          <a:lstStyle>
            <a:lvl1pPr algn="l">
              <a:defRPr sz="2999"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8" y="860151"/>
            <a:ext cx="9686099" cy="423094"/>
          </a:xfrm>
          <a:prstGeom prst="rect">
            <a:avLst/>
          </a:prstGeom>
        </p:spPr>
        <p:txBody>
          <a:bodyPr anchor="ctr"/>
          <a:lstStyle>
            <a:lvl1pPr algn="l">
              <a:lnSpc>
                <a:spcPct val="90000"/>
              </a:lnSpc>
              <a:defRPr sz="1999">
                <a:solidFill>
                  <a:schemeClr val="bg1">
                    <a:lumMod val="95000"/>
                  </a:schemeClr>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799"/>
            </a:p>
          </p:txBody>
        </p:sp>
      </p:grpSp>
      <p:sp>
        <p:nvSpPr>
          <p:cNvPr id="25" name="Content Placeholder 8"/>
          <p:cNvSpPr txBox="1">
            <a:spLocks/>
          </p:cNvSpPr>
          <p:nvPr userDrawn="1"/>
        </p:nvSpPr>
        <p:spPr>
          <a:xfrm>
            <a:off x="547779" y="6418626"/>
            <a:ext cx="201168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tx2">
                    <a:lumMod val="60000"/>
                    <a:lumOff val="40000"/>
                  </a:schemeClr>
                </a:solidFill>
              </a:rPr>
              <a:t>©2018 Aetna Inc.</a:t>
            </a:r>
          </a:p>
        </p:txBody>
      </p:sp>
    </p:spTree>
    <p:extLst>
      <p:ext uri="{BB962C8B-B14F-4D97-AF65-F5344CB8AC3E}">
        <p14:creationId xmlns:p14="http://schemas.microsoft.com/office/powerpoint/2010/main" val="8459062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201" y="455615"/>
            <a:ext cx="11274425" cy="5932487"/>
          </a:xfrm>
        </p:spPr>
        <p:txBody>
          <a:bodyPr anchor="ctr" anchorCtr="1"/>
          <a:lstStyle>
            <a:lvl1pPr marL="0" indent="0" algn="ctr">
              <a:buFontTx/>
              <a:buNone/>
              <a:tabLst>
                <a:tab pos="1201377" algn="l"/>
              </a:tabLst>
              <a:defRPr sz="7198" b="0">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vl2pPr marL="0" indent="0" algn="ctr">
              <a:spcBef>
                <a:spcPts val="1799"/>
              </a:spcBef>
              <a:buFontTx/>
              <a:buNone/>
              <a:tabLst>
                <a:tab pos="1201377" algn="l"/>
              </a:tabLst>
              <a:defRPr sz="1400">
                <a:solidFill>
                  <a:schemeClr val="bg1"/>
                </a:solidFill>
              </a:defRPr>
            </a:lvl2pPr>
            <a:lvl3pPr marL="0" indent="0" algn="ctr">
              <a:buFontTx/>
              <a:buNone/>
              <a:tabLst>
                <a:tab pos="1201377" algn="l"/>
              </a:tabLst>
              <a:defRPr sz="1999">
                <a:solidFill>
                  <a:schemeClr val="bg1"/>
                </a:solidFill>
              </a:defRPr>
            </a:lvl3pPr>
            <a:lvl4pPr marL="0" indent="0" algn="ctr">
              <a:buFontTx/>
              <a:buNone/>
              <a:tabLst>
                <a:tab pos="1201377" algn="l"/>
              </a:tabLst>
              <a:defRPr sz="1999">
                <a:solidFill>
                  <a:schemeClr val="bg1"/>
                </a:solidFill>
              </a:defRPr>
            </a:lvl4pPr>
            <a:lvl5pPr marL="0" indent="0" algn="ctr">
              <a:buFontTx/>
              <a:buNone/>
              <a:tabLst>
                <a:tab pos="1201377" algn="l"/>
              </a:tabLst>
              <a:defRPr sz="1999">
                <a:solidFill>
                  <a:schemeClr val="bg1"/>
                </a:solidFill>
              </a:defRPr>
            </a:lvl5pPr>
          </a:lstStyle>
          <a:p>
            <a:pPr lvl="0"/>
            <a:r>
              <a:rPr lang="en-US" dirty="0"/>
              <a:t>Divider</a:t>
            </a:r>
          </a:p>
          <a:p>
            <a:pPr lvl="1"/>
            <a:r>
              <a:rPr lang="en-US" dirty="0"/>
              <a:t>Second level</a:t>
            </a:r>
          </a:p>
        </p:txBody>
      </p:sp>
    </p:spTree>
    <p:extLst>
      <p:ext uri="{BB962C8B-B14F-4D97-AF65-F5344CB8AC3E}">
        <p14:creationId xmlns:p14="http://schemas.microsoft.com/office/powerpoint/2010/main" val="1692632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390589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267"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5" name="Rectangle 54"/>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56" name="Rectangle 55"/>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7" name="Title 1"/>
          <p:cNvSpPr>
            <a:spLocks noGrp="1"/>
          </p:cNvSpPr>
          <p:nvPr>
            <p:ph type="title" hasCustomPrompt="1"/>
          </p:nvPr>
        </p:nvSpPr>
        <p:spPr>
          <a:xfrm>
            <a:off x="446876" y="29990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58"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lumMod val="95000"/>
                  </a:schemeClr>
                </a:solidFill>
              </a:defRPr>
            </a:lvl1pPr>
          </a:lstStyle>
          <a:p>
            <a:pPr lvl="0"/>
            <a:r>
              <a:rPr lang="en-US" dirty="0"/>
              <a:t>Subtitle</a:t>
            </a:r>
          </a:p>
        </p:txBody>
      </p:sp>
      <p:cxnSp>
        <p:nvCxnSpPr>
          <p:cNvPr id="59" name="Straight Connector 58"/>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0" name="Group 59"/>
          <p:cNvGrpSpPr>
            <a:grpSpLocks noChangeAspect="1"/>
          </p:cNvGrpSpPr>
          <p:nvPr userDrawn="1"/>
        </p:nvGrpSpPr>
        <p:grpSpPr>
          <a:xfrm>
            <a:off x="10577133" y="371026"/>
            <a:ext cx="1417320" cy="783522"/>
            <a:chOff x="7526204" y="2289887"/>
            <a:chExt cx="3108960" cy="1718692"/>
          </a:xfrm>
        </p:grpSpPr>
        <p:grpSp>
          <p:nvGrpSpPr>
            <p:cNvPr id="61" name="Group 60"/>
            <p:cNvGrpSpPr>
              <a:grpSpLocks noChangeAspect="1"/>
            </p:cNvGrpSpPr>
            <p:nvPr/>
          </p:nvGrpSpPr>
          <p:grpSpPr>
            <a:xfrm>
              <a:off x="8070916" y="2865025"/>
              <a:ext cx="2148840" cy="827025"/>
              <a:chOff x="-2522495" y="1678245"/>
              <a:chExt cx="2126771" cy="818532"/>
            </a:xfrm>
          </p:grpSpPr>
          <p:sp>
            <p:nvSpPr>
              <p:cNvPr id="63" name="TextBox 62"/>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1" name="TextBox 70"/>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dirty="0"/>
            </a:p>
          </p:txBody>
        </p:sp>
      </p:gr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5" name="Object 24" hidden="1"/>
          <p:cNvGraphicFramePr>
            <a:graphicFrameLocks noChangeAspect="1"/>
          </p:cNvGraphicFramePr>
          <p:nvPr userDrawn="1">
            <p:custDataLst>
              <p:tags r:id="rId2"/>
            </p:custDataLst>
            <p:extLst>
              <p:ext uri="{D42A27DB-BD31-4B8C-83A1-F6EECF244321}">
                <p14:modId xmlns:p14="http://schemas.microsoft.com/office/powerpoint/2010/main" val="27790788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286" name="think-cell Slide" r:id="rId4" imgW="498" imgH="499" progId="TCLayout.ActiveDocument.1">
                  <p:embed/>
                </p:oleObj>
              </mc:Choice>
              <mc:Fallback>
                <p:oleObj name="think-cell Slide" r:id="rId4" imgW="498" imgH="499"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Rectangle 1"/>
          <p:cNvSpPr/>
          <p:nvPr userDrawn="1"/>
        </p:nvSpPr>
        <p:spPr>
          <a:xfrm flipH="1">
            <a:off x="-2" y="1549667"/>
            <a:ext cx="4380187" cy="530833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20000"/>
                  <a:lumOff val="80000"/>
                </a:schemeClr>
              </a:solidFill>
              <a:latin typeface="Open Sans Bold"/>
              <a:cs typeface="Open Sans Bold"/>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29990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lumMod val="95000"/>
                  </a:schemeClr>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24" name="Content Placeholder 8"/>
          <p:cNvSpPr txBox="1">
            <a:spLocks/>
          </p:cNvSpPr>
          <p:nvPr userDrawn="1"/>
        </p:nvSpPr>
        <p:spPr>
          <a:xfrm>
            <a:off x="547779"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tx2">
                    <a:lumMod val="40000"/>
                    <a:lumOff val="60000"/>
                  </a:schemeClr>
                </a:solidFill>
              </a:rPr>
              <a:t>©2018 Aetna Inc.</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4" name="Rectangle 23"/>
          <p:cNvSpPr/>
          <p:nvPr userDrawn="1"/>
        </p:nvSpPr>
        <p:spPr>
          <a:xfrm>
            <a:off x="-1" y="1554480"/>
            <a:ext cx="2743200" cy="5303519"/>
          </a:xfrm>
          <a:prstGeom prst="rect">
            <a:avLst/>
          </a:prstGeom>
          <a:solidFill>
            <a:schemeClr val="accent4"/>
          </a:solidFill>
          <a:ln>
            <a:noFill/>
          </a:ln>
        </p:spPr>
        <p:txBody>
          <a:bodyPr wrap="square" lIns="365760" tIns="91440" rIns="365760" bIns="182880" anchor="ctr">
            <a:noAutofit/>
          </a:bodyPr>
          <a:lstStyle/>
          <a:p>
            <a:endParaRPr lang="en-US" sz="700" dirty="0">
              <a:solidFill>
                <a:schemeClr val="bg1"/>
              </a:solidFill>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29990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lumMod val="95000"/>
                  </a:schemeClr>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25" name="Content Placeholder 8"/>
          <p:cNvSpPr txBox="1">
            <a:spLocks/>
          </p:cNvSpPr>
          <p:nvPr userDrawn="1"/>
        </p:nvSpPr>
        <p:spPr>
          <a:xfrm>
            <a:off x="547779" y="6418626"/>
            <a:ext cx="182880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accent1"/>
                </a:solidFill>
              </a:rPr>
              <a:t>©2018 Aetna Inc.</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52417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970" name="think-cell Slide" r:id="rId4" imgW="498" imgH="499" progId="TCLayout.ActiveDocument.1">
                  <p:embed/>
                </p:oleObj>
              </mc:Choice>
              <mc:Fallback>
                <p:oleObj name="think-cell Slide" r:id="rId4" imgW="498" imgH="499"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4" name="Rectangle 23"/>
          <p:cNvSpPr/>
          <p:nvPr userDrawn="1"/>
        </p:nvSpPr>
        <p:spPr>
          <a:xfrm>
            <a:off x="0" y="1554480"/>
            <a:ext cx="2743200" cy="5319665"/>
          </a:xfrm>
          <a:prstGeom prst="rect">
            <a:avLst/>
          </a:prstGeom>
          <a:solidFill>
            <a:schemeClr val="bg2">
              <a:lumMod val="20000"/>
              <a:lumOff val="80000"/>
            </a:schemeClr>
          </a:solidFill>
          <a:ln>
            <a:noFill/>
          </a:ln>
        </p:spPr>
        <p:txBody>
          <a:bodyPr wrap="square" lIns="365760" tIns="91440" rIns="365760" bIns="182880" anchor="ctr">
            <a:noAutofit/>
          </a:bodyPr>
          <a:lstStyle/>
          <a:p>
            <a:endParaRPr lang="en-US" sz="700" dirty="0">
              <a:solidFill>
                <a:schemeClr val="bg1"/>
              </a:solidFill>
            </a:endParaRPr>
          </a:p>
        </p:txBody>
      </p:sp>
      <p:sp>
        <p:nvSpPr>
          <p:cNvPr id="3" name="Rectangle 2"/>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4" name="Rectangle 3"/>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 name="Title 1"/>
          <p:cNvSpPr>
            <a:spLocks noGrp="1"/>
          </p:cNvSpPr>
          <p:nvPr>
            <p:ph type="title" hasCustomPrompt="1"/>
          </p:nvPr>
        </p:nvSpPr>
        <p:spPr>
          <a:xfrm>
            <a:off x="446876" y="29990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6"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lumMod val="95000"/>
                  </a:schemeClr>
                </a:solidFill>
              </a:defRPr>
            </a:lvl1pPr>
          </a:lstStyle>
          <a:p>
            <a:pPr lvl="0"/>
            <a:r>
              <a:rPr lang="en-US" dirty="0"/>
              <a:t>Subtitle</a:t>
            </a:r>
          </a:p>
        </p:txBody>
      </p:sp>
      <p:cxnSp>
        <p:nvCxnSpPr>
          <p:cNvPr id="7" name="Straight Connector 6"/>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userDrawn="1"/>
        </p:nvGrpSpPr>
        <p:grpSpPr>
          <a:xfrm>
            <a:off x="10577133" y="371026"/>
            <a:ext cx="1417320" cy="783522"/>
            <a:chOff x="7526204" y="2289887"/>
            <a:chExt cx="3108960" cy="1718692"/>
          </a:xfrm>
        </p:grpSpPr>
        <p:grpSp>
          <p:nvGrpSpPr>
            <p:cNvPr id="9" name="Group 8"/>
            <p:cNvGrpSpPr>
              <a:grpSpLocks noChangeAspect="1"/>
            </p:cNvGrpSpPr>
            <p:nvPr/>
          </p:nvGrpSpPr>
          <p:grpSpPr>
            <a:xfrm>
              <a:off x="8070916" y="2865025"/>
              <a:ext cx="2148840" cy="827025"/>
              <a:chOff x="-2522495" y="1678245"/>
              <a:chExt cx="2126771" cy="818532"/>
            </a:xfrm>
          </p:grpSpPr>
          <p:sp>
            <p:nvSpPr>
              <p:cNvPr id="11" name="TextBox 10"/>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2" name="TextBox 11"/>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3" name="TextBox 12"/>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4" name="TextBox 13"/>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5" name="TextBox 14"/>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6" name="TextBox 15"/>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7" name="TextBox 16"/>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8" name="TextBox 17"/>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19" name="TextBox 18"/>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0"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25" name="Content Placeholder 8"/>
          <p:cNvSpPr txBox="1">
            <a:spLocks/>
          </p:cNvSpPr>
          <p:nvPr userDrawn="1"/>
        </p:nvSpPr>
        <p:spPr>
          <a:xfrm>
            <a:off x="547779" y="6418626"/>
            <a:ext cx="201168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tx2">
                    <a:lumMod val="60000"/>
                    <a:lumOff val="40000"/>
                  </a:schemeClr>
                </a:solidFill>
              </a:rPr>
              <a:t>©2018 Aetna Inc.</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200" y="455613"/>
            <a:ext cx="11274425" cy="5932487"/>
          </a:xfrm>
        </p:spPr>
        <p:txBody>
          <a:bodyPr anchor="ctr" anchorCtr="1"/>
          <a:lstStyle>
            <a:lvl1pPr marL="0" indent="0" algn="ctr">
              <a:buFontTx/>
              <a:buNone/>
              <a:tabLst>
                <a:tab pos="1201738" algn="l"/>
              </a:tabLst>
              <a:defRPr sz="7200" b="0">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vl2pPr marL="0" indent="0" algn="ctr">
              <a:spcBef>
                <a:spcPts val="1800"/>
              </a:spcBef>
              <a:buFontTx/>
              <a:buNone/>
              <a:tabLst>
                <a:tab pos="1201738" algn="l"/>
              </a:tabLst>
              <a:defRPr sz="1400">
                <a:solidFill>
                  <a:schemeClr val="bg1"/>
                </a:solidFill>
              </a:defRPr>
            </a:lvl2pPr>
            <a:lvl3pPr marL="0" indent="0" algn="ctr">
              <a:buFontTx/>
              <a:buNone/>
              <a:tabLst>
                <a:tab pos="1201738" algn="l"/>
              </a:tabLst>
              <a:defRPr sz="2000">
                <a:solidFill>
                  <a:schemeClr val="bg1"/>
                </a:solidFill>
              </a:defRPr>
            </a:lvl3pPr>
            <a:lvl4pPr marL="0" indent="0" algn="ctr">
              <a:buFontTx/>
              <a:buNone/>
              <a:tabLst>
                <a:tab pos="1201738" algn="l"/>
              </a:tabLst>
              <a:defRPr sz="2000">
                <a:solidFill>
                  <a:schemeClr val="bg1"/>
                </a:solidFill>
              </a:defRPr>
            </a:lvl4pPr>
            <a:lvl5pPr marL="0" indent="0" algn="ctr">
              <a:buFontTx/>
              <a:buNone/>
              <a:tabLst>
                <a:tab pos="1201738" algn="l"/>
              </a:tabLst>
              <a:defRPr sz="2000">
                <a:solidFill>
                  <a:schemeClr val="bg1"/>
                </a:solidFill>
              </a:defRPr>
            </a:lvl5pPr>
          </a:lstStyle>
          <a:p>
            <a:pPr lvl="0"/>
            <a:r>
              <a:rPr lang="en-US" dirty="0"/>
              <a:t>Divider</a:t>
            </a:r>
          </a:p>
          <a:p>
            <a:pPr lvl="1"/>
            <a:r>
              <a:rPr lang="en-US" dirty="0"/>
              <a:t>Second level</a:t>
            </a:r>
          </a:p>
        </p:txBody>
      </p:sp>
    </p:spTree>
    <p:extLst>
      <p:ext uri="{BB962C8B-B14F-4D97-AF65-F5344CB8AC3E}">
        <p14:creationId xmlns:p14="http://schemas.microsoft.com/office/powerpoint/2010/main" val="31852166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Internal Slide">
    <p:spTree>
      <p:nvGrpSpPr>
        <p:cNvPr id="1" name=""/>
        <p:cNvGrpSpPr/>
        <p:nvPr/>
      </p:nvGrpSpPr>
      <p:grpSpPr>
        <a:xfrm>
          <a:off x="0" y="0"/>
          <a:ext cx="0" cy="0"/>
          <a:chOff x="0" y="0"/>
          <a:chExt cx="0" cy="0"/>
        </a:xfrm>
      </p:grpSpPr>
      <p:sp>
        <p:nvSpPr>
          <p:cNvPr id="55" name="Rectangle 54"/>
          <p:cNvSpPr/>
          <p:nvPr/>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dirty="0">
              <a:solidFill>
                <a:schemeClr val="bg1"/>
              </a:solidFill>
              <a:latin typeface="Domaine Display" charset="0"/>
              <a:ea typeface="Domaine Display" charset="0"/>
              <a:cs typeface="Domaine Display" charset="0"/>
            </a:endParaRPr>
          </a:p>
        </p:txBody>
      </p:sp>
      <p:sp>
        <p:nvSpPr>
          <p:cNvPr id="56" name="Rectangle 55"/>
          <p:cNvSpPr/>
          <p:nvPr/>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dirty="0">
              <a:latin typeface="Open Sans Bold"/>
              <a:cs typeface="Open Sans Bold"/>
            </a:endParaRPr>
          </a:p>
        </p:txBody>
      </p:sp>
      <p:sp>
        <p:nvSpPr>
          <p:cNvPr id="57" name="Title 1"/>
          <p:cNvSpPr>
            <a:spLocks noGrp="1"/>
          </p:cNvSpPr>
          <p:nvPr>
            <p:ph type="title" hasCustomPrompt="1"/>
          </p:nvPr>
        </p:nvSpPr>
        <p:spPr>
          <a:xfrm>
            <a:off x="457081" y="296380"/>
            <a:ext cx="9686100" cy="476805"/>
          </a:xfrm>
          <a:prstGeom prst="rect">
            <a:avLst/>
          </a:prstGeom>
        </p:spPr>
        <p:txBody>
          <a:bodyPr tIns="0" bIns="0" anchor="t" anchorCtr="0"/>
          <a:lstStyle>
            <a:lvl1pPr algn="l">
              <a:defRPr sz="2999"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58" name="Text Placeholder 9"/>
          <p:cNvSpPr>
            <a:spLocks noGrp="1"/>
          </p:cNvSpPr>
          <p:nvPr>
            <p:ph type="body" sz="quarter" idx="11" hasCustomPrompt="1"/>
          </p:nvPr>
        </p:nvSpPr>
        <p:spPr>
          <a:xfrm>
            <a:off x="457081" y="860151"/>
            <a:ext cx="9686099" cy="423094"/>
          </a:xfrm>
          <a:prstGeom prst="rect">
            <a:avLst/>
          </a:prstGeom>
        </p:spPr>
        <p:txBody>
          <a:bodyPr anchor="ctr"/>
          <a:lstStyle>
            <a:lvl1pPr algn="l">
              <a:lnSpc>
                <a:spcPct val="90000"/>
              </a:lnSpc>
              <a:spcBef>
                <a:spcPts val="0"/>
              </a:spcBef>
              <a:defRPr sz="1999">
                <a:solidFill>
                  <a:schemeClr val="bg1"/>
                </a:solidFill>
              </a:defRPr>
            </a:lvl1pPr>
          </a:lstStyle>
          <a:p>
            <a:pPr lvl="0"/>
            <a:r>
              <a:rPr lang="en-US" dirty="0"/>
              <a:t>Subtitle</a:t>
            </a:r>
          </a:p>
        </p:txBody>
      </p:sp>
      <p:cxnSp>
        <p:nvCxnSpPr>
          <p:cNvPr id="59" name="Straight Connector 58"/>
          <p:cNvCxnSpPr/>
          <p:nvPr/>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10825458" y="644151"/>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1295677" y="842828"/>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11637888" y="842828"/>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454752" y="843061"/>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nvGrpSpPr>
          <p:cNvPr id="2" name="Group 1"/>
          <p:cNvGrpSpPr/>
          <p:nvPr/>
        </p:nvGrpSpPr>
        <p:grpSpPr>
          <a:xfrm>
            <a:off x="10999014" y="849616"/>
            <a:ext cx="276809"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16" tIns="45708" rIns="91416" bIns="45708" numCol="1" anchor="t" anchorCtr="0" compatLnSpc="1">
            <a:prstTxWarp prst="textNoShape">
              <a:avLst/>
            </a:prstTxWarp>
          </a:bodyPr>
          <a:lstStyle/>
          <a:p>
            <a:endParaRPr lang="en-US" sz="1799"/>
          </a:p>
        </p:txBody>
      </p:sp>
    </p:spTree>
    <p:extLst>
      <p:ext uri="{BB962C8B-B14F-4D97-AF65-F5344CB8AC3E}">
        <p14:creationId xmlns:p14="http://schemas.microsoft.com/office/powerpoint/2010/main" val="510475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olid Teal">
    <p:bg>
      <p:bgPr>
        <a:solidFill>
          <a:srgbClr val="064E6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92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788" name="think-cell Slide" r:id="rId4" imgW="421" imgH="423" progId="TCLayout.ActiveDocument.1">
                  <p:embed/>
                </p:oleObj>
              </mc:Choice>
              <mc:Fallback>
                <p:oleObj name="think-cell Slide" r:id="rId4" imgW="421" imgH="42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5" name="Rectangle 54"/>
          <p:cNvSpPr/>
          <p:nvPr userDrawn="1"/>
        </p:nvSpPr>
        <p:spPr>
          <a:xfrm>
            <a:off x="0" y="1"/>
            <a:ext cx="12188821"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56" name="Rectangle 55"/>
          <p:cNvSpPr/>
          <p:nvPr userDrawn="1"/>
        </p:nvSpPr>
        <p:spPr>
          <a:xfrm>
            <a:off x="-1" y="1448245"/>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57" name="Title 1"/>
          <p:cNvSpPr>
            <a:spLocks noGrp="1"/>
          </p:cNvSpPr>
          <p:nvPr>
            <p:ph type="title" hasCustomPrompt="1"/>
          </p:nvPr>
        </p:nvSpPr>
        <p:spPr>
          <a:xfrm>
            <a:off x="446876" y="299906"/>
            <a:ext cx="9686100" cy="476805"/>
          </a:xfrm>
          <a:prstGeom prst="rect">
            <a:avLst/>
          </a:prstGeom>
        </p:spPr>
        <p:txBody>
          <a:bodyPr anchor="b"/>
          <a:lstStyle>
            <a:lvl1pPr algn="l">
              <a:defRPr sz="3000" b="1">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Title</a:t>
            </a:r>
          </a:p>
        </p:txBody>
      </p:sp>
      <p:sp>
        <p:nvSpPr>
          <p:cNvPr id="58" name="Text Placeholder 9"/>
          <p:cNvSpPr>
            <a:spLocks noGrp="1"/>
          </p:cNvSpPr>
          <p:nvPr>
            <p:ph type="body" sz="quarter" idx="11" hasCustomPrompt="1"/>
          </p:nvPr>
        </p:nvSpPr>
        <p:spPr>
          <a:xfrm>
            <a:off x="446877" y="860151"/>
            <a:ext cx="9686099" cy="423094"/>
          </a:xfrm>
          <a:prstGeom prst="rect">
            <a:avLst/>
          </a:prstGeom>
        </p:spPr>
        <p:txBody>
          <a:bodyPr anchor="ctr"/>
          <a:lstStyle>
            <a:lvl1pPr algn="l">
              <a:lnSpc>
                <a:spcPct val="90000"/>
              </a:lnSpc>
              <a:defRPr sz="2000">
                <a:solidFill>
                  <a:schemeClr val="bg1">
                    <a:lumMod val="95000"/>
                  </a:schemeClr>
                </a:solidFill>
              </a:defRPr>
            </a:lvl1pPr>
          </a:lstStyle>
          <a:p>
            <a:pPr lvl="0"/>
            <a:r>
              <a:rPr lang="en-US" dirty="0"/>
              <a:t>Subtitle</a:t>
            </a:r>
          </a:p>
        </p:txBody>
      </p:sp>
      <p:cxnSp>
        <p:nvCxnSpPr>
          <p:cNvPr id="59" name="Straight Connector 58"/>
          <p:cNvCxnSpPr/>
          <p:nvPr userDrawn="1"/>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0" name="Group 59"/>
          <p:cNvGrpSpPr>
            <a:grpSpLocks noChangeAspect="1"/>
          </p:cNvGrpSpPr>
          <p:nvPr userDrawn="1"/>
        </p:nvGrpSpPr>
        <p:grpSpPr>
          <a:xfrm>
            <a:off x="10577133" y="371026"/>
            <a:ext cx="1417320" cy="783522"/>
            <a:chOff x="7526204" y="2289887"/>
            <a:chExt cx="3108960" cy="1718692"/>
          </a:xfrm>
        </p:grpSpPr>
        <p:grpSp>
          <p:nvGrpSpPr>
            <p:cNvPr id="61" name="Group 60"/>
            <p:cNvGrpSpPr>
              <a:grpSpLocks noChangeAspect="1"/>
            </p:cNvGrpSpPr>
            <p:nvPr/>
          </p:nvGrpSpPr>
          <p:grpSpPr>
            <a:xfrm>
              <a:off x="8070916" y="2865025"/>
              <a:ext cx="2148840" cy="827025"/>
              <a:chOff x="-2522495" y="1678245"/>
              <a:chExt cx="2126771" cy="818532"/>
            </a:xfrm>
          </p:grpSpPr>
          <p:sp>
            <p:nvSpPr>
              <p:cNvPr id="63" name="TextBox 62"/>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1" name="TextBox 70"/>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214980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5.vml"/><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emf"/><Relationship Id="rId5" Type="http://schemas.openxmlformats.org/officeDocument/2006/relationships/slideLayout" Target="../slideLayouts/slideLayout12.xml"/><Relationship Id="rId10" Type="http://schemas.openxmlformats.org/officeDocument/2006/relationships/oleObject" Target="../embeddings/oleObject5.bin"/><Relationship Id="rId4" Type="http://schemas.openxmlformats.org/officeDocument/2006/relationships/slideLayout" Target="../slideLayouts/slideLayout11.xml"/><Relationship Id="rId9"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vmlDrawing" Target="../drawings/vmlDrawing9.vml"/><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1.emf"/><Relationship Id="rId5" Type="http://schemas.openxmlformats.org/officeDocument/2006/relationships/slideLayout" Target="../slideLayouts/slideLayout18.xml"/><Relationship Id="rId10" Type="http://schemas.openxmlformats.org/officeDocument/2006/relationships/oleObject" Target="../embeddings/oleObject9.bin"/><Relationship Id="rId4" Type="http://schemas.openxmlformats.org/officeDocument/2006/relationships/slideLayout" Target="../slideLayouts/slideLayout17.xml"/><Relationship Id="rId9"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6" name="Group 15"/>
          <p:cNvGrpSpPr/>
          <p:nvPr/>
        </p:nvGrpSpPr>
        <p:grpSpPr>
          <a:xfrm>
            <a:off x="5841888" y="6443197"/>
            <a:ext cx="528691" cy="134678"/>
            <a:chOff x="5841888" y="6443197"/>
            <a:chExt cx="528691" cy="134678"/>
          </a:xfrm>
          <a:solidFill>
            <a:schemeClr val="accent2"/>
          </a:solidFill>
        </p:grpSpPr>
        <p:sp>
          <p:nvSpPr>
            <p:cNvPr id="10" name="Freeform 5"/>
            <p:cNvSpPr>
              <a:spLocks noEditPoints="1"/>
            </p:cNvSpPr>
            <p:nvPr/>
          </p:nvSpPr>
          <p:spPr bwMode="auto">
            <a:xfrm>
              <a:off x="5841888" y="6443197"/>
              <a:ext cx="496424" cy="134678"/>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6"/>
            <p:cNvSpPr>
              <a:spLocks noChangeAspect="1" noEditPoints="1"/>
            </p:cNvSpPr>
            <p:nvPr/>
          </p:nvSpPr>
          <p:spPr bwMode="auto">
            <a:xfrm>
              <a:off x="6346127" y="6468230"/>
              <a:ext cx="24452" cy="26333"/>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 name="Content Placeholder 8"/>
          <p:cNvSpPr txBox="1">
            <a:spLocks/>
          </p:cNvSpPr>
          <p:nvPr/>
        </p:nvSpPr>
        <p:spPr>
          <a:xfrm>
            <a:off x="11101516" y="6418626"/>
            <a:ext cx="734302"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Open Sans" panose="020B0606030504020204" pitchFamily="34" charset="0"/>
                <a:ea typeface="Open Sans" panose="020B0606030504020204" pitchFamily="34" charset="0"/>
                <a:cs typeface="Open Sans" panose="020B0606030504020204" pitchFamily="34" charset="0"/>
              </a:rPr>
              <a:t> </a:t>
            </a:r>
            <a:fld id="{38743595-4496-5147-A886-7D133864DF76}" type="slidenum">
              <a:rPr lang="en-US" sz="1000" smtClean="0">
                <a:solidFill>
                  <a:srgbClr val="3F3F3F"/>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8"/>
          <p:cNvSpPr txBox="1">
            <a:spLocks/>
          </p:cNvSpPr>
          <p:nvPr/>
        </p:nvSpPr>
        <p:spPr>
          <a:xfrm>
            <a:off x="547779"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bg2"/>
                </a:solidFill>
              </a:rPr>
              <a:t>©2018 Aetna Inc.</a:t>
            </a:r>
          </a:p>
        </p:txBody>
      </p:sp>
      <p:graphicFrame>
        <p:nvGraphicFramePr>
          <p:cNvPr id="11" name="Object 10" hidden="1"/>
          <p:cNvGraphicFramePr>
            <a:graphicFrameLocks noChangeAspect="1"/>
          </p:cNvGraphicFramePr>
          <p:nvPr userDrawn="1">
            <p:custDataLst>
              <p:tags r:id="rId10"/>
            </p:custDataLst>
            <p:extLst>
              <p:ext uri="{D42A27DB-BD31-4B8C-83A1-F6EECF244321}">
                <p14:modId xmlns:p14="http://schemas.microsoft.com/office/powerpoint/2010/main" val="33428169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242" name="think-cell Slide" r:id="rId11" imgW="471" imgH="470" progId="TCLayout.ActiveDocument.1">
                  <p:embed/>
                </p:oleObj>
              </mc:Choice>
              <mc:Fallback>
                <p:oleObj name="think-cell Slide" r:id="rId11" imgW="471" imgH="470"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
        <p:nvSpPr>
          <p:cNvPr id="12"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4669" y="6413371"/>
            <a:ext cx="709159"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dirty="0">
                <a:solidFill>
                  <a:schemeClr val="tx2">
                    <a:lumMod val="40000"/>
                    <a:lumOff val="60000"/>
                  </a:schemeClr>
                </a:solidFill>
                <a:latin typeface="Calibri" panose="020F0502020204030204" pitchFamily="34" charset="0"/>
                <a:cs typeface="Open Sans Light"/>
              </a:rPr>
              <a:t>Proprietary</a:t>
            </a:r>
          </a:p>
        </p:txBody>
      </p:sp>
    </p:spTree>
    <p:extLst>
      <p:ext uri="{BB962C8B-B14F-4D97-AF65-F5344CB8AC3E}">
        <p14:creationId xmlns:p14="http://schemas.microsoft.com/office/powerpoint/2010/main" val="1500838162"/>
      </p:ext>
    </p:extLst>
  </p:cSld>
  <p:clrMap bg1="lt1" tx1="dk1" bg2="lt2" tx2="dk2" accent1="accent1" accent2="accent2" accent3="accent3" accent4="accent4" accent5="accent5" accent6="accent6" hlink="hlink" folHlink="folHlink"/>
  <p:sldLayoutIdLst>
    <p:sldLayoutId id="2147483814" r:id="rId1"/>
    <p:sldLayoutId id="2147483823" r:id="rId2"/>
    <p:sldLayoutId id="2147483827" r:id="rId3"/>
    <p:sldLayoutId id="2147483828" r:id="rId4"/>
    <p:sldLayoutId id="2147483829" r:id="rId5"/>
    <p:sldLayoutId id="2147483830" r:id="rId6"/>
    <p:sldLayoutId id="2147483831" r:id="rId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p:titleStyle>
    <p:body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6" name="Group 15"/>
          <p:cNvGrpSpPr/>
          <p:nvPr/>
        </p:nvGrpSpPr>
        <p:grpSpPr>
          <a:xfrm>
            <a:off x="5841888" y="6443197"/>
            <a:ext cx="528691" cy="134678"/>
            <a:chOff x="5841888" y="6443197"/>
            <a:chExt cx="528691" cy="134678"/>
          </a:xfrm>
          <a:solidFill>
            <a:schemeClr val="accent2"/>
          </a:solidFill>
        </p:grpSpPr>
        <p:sp>
          <p:nvSpPr>
            <p:cNvPr id="10" name="Freeform 5"/>
            <p:cNvSpPr>
              <a:spLocks noEditPoints="1"/>
            </p:cNvSpPr>
            <p:nvPr/>
          </p:nvSpPr>
          <p:spPr bwMode="auto">
            <a:xfrm>
              <a:off x="5841888" y="6443197"/>
              <a:ext cx="496424" cy="134678"/>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6"/>
            <p:cNvSpPr>
              <a:spLocks noChangeAspect="1" noEditPoints="1"/>
            </p:cNvSpPr>
            <p:nvPr/>
          </p:nvSpPr>
          <p:spPr bwMode="auto">
            <a:xfrm>
              <a:off x="6346127" y="6468230"/>
              <a:ext cx="24452" cy="26333"/>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 name="Content Placeholder 8"/>
          <p:cNvSpPr txBox="1">
            <a:spLocks/>
          </p:cNvSpPr>
          <p:nvPr/>
        </p:nvSpPr>
        <p:spPr>
          <a:xfrm>
            <a:off x="11101516" y="6418626"/>
            <a:ext cx="734302"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Open Sans" panose="020B0606030504020204" pitchFamily="34" charset="0"/>
                <a:ea typeface="Open Sans" panose="020B0606030504020204" pitchFamily="34" charset="0"/>
                <a:cs typeface="Open Sans" panose="020B0606030504020204" pitchFamily="34" charset="0"/>
              </a:rPr>
              <a:t> </a:t>
            </a:r>
            <a:fld id="{38743595-4496-5147-A886-7D133864DF76}" type="slidenum">
              <a:rPr lang="en-US" sz="1000" smtClean="0">
                <a:solidFill>
                  <a:srgbClr val="3F3F3F"/>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8"/>
          <p:cNvSpPr txBox="1">
            <a:spLocks/>
          </p:cNvSpPr>
          <p:nvPr/>
        </p:nvSpPr>
        <p:spPr>
          <a:xfrm>
            <a:off x="547779"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solidFill>
                  <a:schemeClr val="bg2"/>
                </a:solidFill>
              </a:rPr>
              <a:t>©2018 Aetna Inc.</a:t>
            </a:r>
          </a:p>
        </p:txBody>
      </p:sp>
      <p:graphicFrame>
        <p:nvGraphicFramePr>
          <p:cNvPr id="11" name="Object 10" hidden="1"/>
          <p:cNvGraphicFramePr>
            <a:graphicFrameLocks noChangeAspect="1"/>
          </p:cNvGraphicFramePr>
          <p:nvPr userDrawn="1">
            <p:custDataLst>
              <p:tags r:id="rId9"/>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7764" name="think-cell Slide" r:id="rId10" imgW="471" imgH="470" progId="TCLayout.ActiveDocument.1">
                  <p:embed/>
                </p:oleObj>
              </mc:Choice>
              <mc:Fallback>
                <p:oleObj name="think-cell Slide" r:id="rId10" imgW="471" imgH="470" progId="TCLayout.ActiveDocument.1">
                  <p:embed/>
                  <p:pic>
                    <p:nvPicPr>
                      <p:cNvPr id="11" name="Object 10"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2"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4669" y="6413371"/>
            <a:ext cx="709159"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dirty="0">
                <a:solidFill>
                  <a:schemeClr val="tx2">
                    <a:lumMod val="40000"/>
                    <a:lumOff val="60000"/>
                  </a:schemeClr>
                </a:solidFill>
                <a:latin typeface="Calibri" panose="020F0502020204030204" pitchFamily="34" charset="0"/>
                <a:cs typeface="Open Sans Light"/>
              </a:rPr>
              <a:t>Proprietary</a:t>
            </a:r>
          </a:p>
        </p:txBody>
      </p:sp>
    </p:spTree>
    <p:extLst>
      <p:ext uri="{BB962C8B-B14F-4D97-AF65-F5344CB8AC3E}">
        <p14:creationId xmlns:p14="http://schemas.microsoft.com/office/powerpoint/2010/main" val="2163554769"/>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p:titleStyle>
    <p:body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6" name="Group 15"/>
          <p:cNvGrpSpPr/>
          <p:nvPr/>
        </p:nvGrpSpPr>
        <p:grpSpPr>
          <a:xfrm>
            <a:off x="5841889" y="6443197"/>
            <a:ext cx="528691" cy="134678"/>
            <a:chOff x="5841888" y="6443197"/>
            <a:chExt cx="528691" cy="134678"/>
          </a:xfrm>
          <a:solidFill>
            <a:schemeClr val="accent2"/>
          </a:solidFill>
        </p:grpSpPr>
        <p:sp>
          <p:nvSpPr>
            <p:cNvPr id="10" name="Freeform 5"/>
            <p:cNvSpPr>
              <a:spLocks noEditPoints="1"/>
            </p:cNvSpPr>
            <p:nvPr/>
          </p:nvSpPr>
          <p:spPr bwMode="auto">
            <a:xfrm>
              <a:off x="5841888" y="6443197"/>
              <a:ext cx="496424" cy="134678"/>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799"/>
            </a:p>
          </p:txBody>
        </p:sp>
        <p:sp>
          <p:nvSpPr>
            <p:cNvPr id="15" name="Freeform 6"/>
            <p:cNvSpPr>
              <a:spLocks noChangeAspect="1" noEditPoints="1"/>
            </p:cNvSpPr>
            <p:nvPr/>
          </p:nvSpPr>
          <p:spPr bwMode="auto">
            <a:xfrm>
              <a:off x="6346127" y="6468230"/>
              <a:ext cx="24452" cy="26333"/>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799"/>
            </a:p>
          </p:txBody>
        </p:sp>
      </p:grpSp>
      <p:sp>
        <p:nvSpPr>
          <p:cNvPr id="5" name="Content Placeholder 8"/>
          <p:cNvSpPr txBox="1">
            <a:spLocks/>
          </p:cNvSpPr>
          <p:nvPr/>
        </p:nvSpPr>
        <p:spPr>
          <a:xfrm>
            <a:off x="11101517" y="6418626"/>
            <a:ext cx="734302"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Open Sans" panose="020B0606030504020204" pitchFamily="34" charset="0"/>
                <a:ea typeface="Open Sans" panose="020B0606030504020204" pitchFamily="34" charset="0"/>
                <a:cs typeface="Open Sans" panose="020B0606030504020204" pitchFamily="34" charset="0"/>
              </a:rPr>
              <a:t> </a:t>
            </a:r>
            <a:fld id="{38743595-4496-5147-A886-7D133864DF76}" type="slidenum">
              <a:rPr lang="en-US" sz="1000" smtClean="0">
                <a:solidFill>
                  <a:srgbClr val="3F3F3F"/>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8"/>
          <p:cNvSpPr txBox="1">
            <a:spLocks/>
          </p:cNvSpPr>
          <p:nvPr/>
        </p:nvSpPr>
        <p:spPr>
          <a:xfrm>
            <a:off x="547780"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bg2"/>
                </a:solidFill>
              </a:rPr>
              <a:t>©2018 Aetna Inc.</a:t>
            </a:r>
          </a:p>
        </p:txBody>
      </p:sp>
      <p:graphicFrame>
        <p:nvGraphicFramePr>
          <p:cNvPr id="11" name="Object 10" hidden="1"/>
          <p:cNvGraphicFramePr>
            <a:graphicFrameLocks noChangeAspect="1"/>
          </p:cNvGraphicFramePr>
          <p:nvPr userDrawn="1">
            <p:custDataLst>
              <p:tags r:id="rId9"/>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61856" name="think-cell Slide" r:id="rId10" imgW="471" imgH="470" progId="TCLayout.ActiveDocument.1">
                  <p:embed/>
                </p:oleObj>
              </mc:Choice>
              <mc:Fallback>
                <p:oleObj name="think-cell Slide" r:id="rId10" imgW="471" imgH="470" progId="TCLayout.ActiveDocument.1">
                  <p:embed/>
                  <p:pic>
                    <p:nvPicPr>
                      <p:cNvPr id="11" name="Object 10" hidden="1"/>
                      <p:cNvPicPr/>
                      <p:nvPr/>
                    </p:nvPicPr>
                    <p:blipFill>
                      <a:blip r:embed="rId11"/>
                      <a:stretch>
                        <a:fillRect/>
                      </a:stretch>
                    </p:blipFill>
                    <p:spPr>
                      <a:xfrm>
                        <a:off x="1589" y="1590"/>
                        <a:ext cx="1587" cy="1587"/>
                      </a:xfrm>
                      <a:prstGeom prst="rect">
                        <a:avLst/>
                      </a:prstGeom>
                    </p:spPr>
                  </p:pic>
                </p:oleObj>
              </mc:Fallback>
            </mc:AlternateContent>
          </a:graphicData>
        </a:graphic>
      </p:graphicFrame>
      <p:sp>
        <p:nvSpPr>
          <p:cNvPr id="12"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4669" y="6413373"/>
            <a:ext cx="709159" cy="228163"/>
          </a:xfrm>
          <a:prstGeom prst="rect">
            <a:avLst/>
          </a:prstGeom>
          <a:noFill/>
        </p:spPr>
        <p:txBody>
          <a:bodyPr vert="horz" wrap="square" lIns="0" tIns="0" rIns="0" bIns="0" rtlCol="0" anchor="ctr" anchorCtr="1">
            <a:noAutofit/>
          </a:bodyPr>
          <a:lstStyle/>
          <a:p>
            <a:pPr algn="l" defTabSz="456621" fontAlgn="base">
              <a:spcBef>
                <a:spcPts val="0"/>
              </a:spcBef>
              <a:spcAft>
                <a:spcPts val="0"/>
              </a:spcAft>
            </a:pPr>
            <a:r>
              <a:rPr lang="en-US" sz="800">
                <a:solidFill>
                  <a:schemeClr val="tx2">
                    <a:lumMod val="40000"/>
                    <a:lumOff val="60000"/>
                  </a:schemeClr>
                </a:solidFill>
                <a:latin typeface="Calibri" panose="020F0502020204030204" pitchFamily="34" charset="0"/>
                <a:cs typeface="Open Sans Light"/>
              </a:rPr>
              <a:t>Proprietary</a:t>
            </a:r>
            <a:endParaRPr lang="en-US" sz="800" dirty="0" err="1">
              <a:solidFill>
                <a:schemeClr val="tx2">
                  <a:lumMod val="40000"/>
                  <a:lumOff val="60000"/>
                </a:schemeClr>
              </a:solidFill>
              <a:latin typeface="Calibri" panose="020F0502020204030204" pitchFamily="34" charset="0"/>
              <a:cs typeface="Open Sans Light"/>
            </a:endParaRPr>
          </a:p>
        </p:txBody>
      </p:sp>
    </p:spTree>
    <p:extLst>
      <p:ext uri="{BB962C8B-B14F-4D97-AF65-F5344CB8AC3E}">
        <p14:creationId xmlns:p14="http://schemas.microsoft.com/office/powerpoint/2010/main" val="4018922916"/>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126" rtl="0" eaLnBrk="1" latinLnBrk="0" hangingPunct="1">
        <a:lnSpc>
          <a:spcPct val="90000"/>
        </a:lnSpc>
        <a:spcBef>
          <a:spcPct val="0"/>
        </a:spcBef>
        <a:buNone/>
        <a:defRPr sz="2799" b="0" i="0" kern="1200">
          <a:solidFill>
            <a:schemeClr val="accent2"/>
          </a:solidFill>
          <a:latin typeface="+mj-lt"/>
          <a:ea typeface="Open Sans" panose="020B0606030504020204" pitchFamily="34" charset="0"/>
          <a:cs typeface="Open Sans" panose="020B0606030504020204" pitchFamily="34" charset="0"/>
        </a:defRPr>
      </a:lvl1pPr>
    </p:titleStyle>
    <p:bodyStyle>
      <a:lvl1pPr marL="0" indent="0" algn="l" defTabSz="914126" rtl="0" eaLnBrk="1" latinLnBrk="0" hangingPunct="1">
        <a:spcBef>
          <a:spcPts val="1200"/>
        </a:spcBef>
        <a:spcAft>
          <a:spcPts val="0"/>
        </a:spcAft>
        <a:buClrTx/>
        <a:buFontTx/>
        <a:buNone/>
        <a:tabLst>
          <a:tab pos="1201377" algn="l"/>
        </a:tabLst>
        <a:defRPr sz="1799" b="0" i="0" kern="1200">
          <a:solidFill>
            <a:schemeClr val="tx2"/>
          </a:solidFill>
          <a:latin typeface="+mn-lt"/>
          <a:ea typeface="Open Sans" panose="020B0606030504020204" pitchFamily="34" charset="0"/>
          <a:cs typeface="Open Sans" panose="020B0606030504020204" pitchFamily="34" charset="0"/>
        </a:defRPr>
      </a:lvl1pPr>
      <a:lvl2pPr marL="199965" indent="-199965" algn="l" defTabSz="914126" rtl="0" eaLnBrk="1" latinLnBrk="0" hangingPunct="1">
        <a:spcBef>
          <a:spcPts val="1200"/>
        </a:spcBef>
        <a:spcAft>
          <a:spcPts val="0"/>
        </a:spcAft>
        <a:buClrTx/>
        <a:buFont typeface="Arial" pitchFamily="34" charset="0"/>
        <a:buChar char="•"/>
        <a:tabLst>
          <a:tab pos="1201377" algn="l"/>
        </a:tabLst>
        <a:defRPr sz="1799" b="0" i="0" kern="1200">
          <a:solidFill>
            <a:schemeClr val="tx2"/>
          </a:solidFill>
          <a:latin typeface="+mn-lt"/>
          <a:ea typeface="Open Sans" panose="020B0606030504020204" pitchFamily="34" charset="0"/>
          <a:cs typeface="Open Sans" panose="020B0606030504020204" pitchFamily="34" charset="0"/>
        </a:defRPr>
      </a:lvl2pPr>
      <a:lvl3pPr marL="398343" indent="-199965" algn="l" defTabSz="914126" rtl="0" eaLnBrk="1" latinLnBrk="0" hangingPunct="1">
        <a:spcBef>
          <a:spcPts val="300"/>
        </a:spcBef>
        <a:spcAft>
          <a:spcPts val="0"/>
        </a:spcAft>
        <a:buClrTx/>
        <a:buFont typeface="Lucida Grande"/>
        <a:buChar char="-"/>
        <a:tabLst>
          <a:tab pos="1201377" algn="l"/>
        </a:tabLst>
        <a:defRPr sz="1799" b="0" i="0" kern="1200">
          <a:solidFill>
            <a:schemeClr val="tx2"/>
          </a:solidFill>
          <a:latin typeface="+mn-lt"/>
          <a:ea typeface="Open Sans" panose="020B0606030504020204" pitchFamily="34" charset="0"/>
          <a:cs typeface="Open Sans" panose="020B0606030504020204" pitchFamily="34" charset="0"/>
        </a:defRPr>
      </a:lvl3pPr>
      <a:lvl4pPr marL="622113" indent="-199965" algn="l" defTabSz="914126" rtl="0" eaLnBrk="1" latinLnBrk="0" hangingPunct="1">
        <a:spcBef>
          <a:spcPts val="300"/>
        </a:spcBef>
        <a:spcAft>
          <a:spcPts val="0"/>
        </a:spcAft>
        <a:buClrTx/>
        <a:buFont typeface="Arial" pitchFamily="34" charset="0"/>
        <a:buChar char="•"/>
        <a:tabLst>
          <a:tab pos="1201377" algn="l"/>
        </a:tabLst>
        <a:defRPr sz="1799" b="0" i="0" kern="1200">
          <a:solidFill>
            <a:schemeClr val="tx2"/>
          </a:solidFill>
          <a:latin typeface="+mn-lt"/>
          <a:ea typeface="Open Sans" panose="020B0606030504020204" pitchFamily="34" charset="0"/>
          <a:cs typeface="Open Sans" panose="020B0606030504020204" pitchFamily="34" charset="0"/>
        </a:defRPr>
      </a:lvl4pPr>
      <a:lvl5pPr marL="806208" indent="-182508" algn="l" defTabSz="914126" rtl="0" eaLnBrk="1" latinLnBrk="0" hangingPunct="1">
        <a:spcBef>
          <a:spcPts val="300"/>
        </a:spcBef>
        <a:spcAft>
          <a:spcPts val="0"/>
        </a:spcAft>
        <a:buClrTx/>
        <a:buFont typeface="Lucida Grande"/>
        <a:buChar char="-"/>
        <a:tabLst>
          <a:tab pos="1201377" algn="l"/>
        </a:tabLst>
        <a:defRPr sz="1799" b="0" i="0" kern="1200">
          <a:solidFill>
            <a:schemeClr val="tx2"/>
          </a:solidFill>
          <a:latin typeface="+mn-lt"/>
          <a:ea typeface="Open Sans" panose="020B0606030504020204" pitchFamily="34" charset="0"/>
          <a:cs typeface="Open Sans" panose="020B0606030504020204" pitchFamily="34" charset="0"/>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3.emf"/><Relationship Id="rId5" Type="http://schemas.openxmlformats.org/officeDocument/2006/relationships/oleObject" Target="../embeddings/oleObject15.bin"/><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oleObject" Target="../embeddings/oleObject16.bin"/><Relationship Id="rId3" Type="http://schemas.openxmlformats.org/officeDocument/2006/relationships/tags" Target="../tags/tag18.xml"/><Relationship Id="rId21" Type="http://schemas.openxmlformats.org/officeDocument/2006/relationships/tags" Target="../tags/tag36.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slideLayout" Target="../slideLayouts/slideLayout2.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1" Type="http://schemas.openxmlformats.org/officeDocument/2006/relationships/vmlDrawing" Target="../drawings/vmlDrawing16.v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10" Type="http://schemas.openxmlformats.org/officeDocument/2006/relationships/tags" Target="../tags/tag25.xml"/><Relationship Id="rId19" Type="http://schemas.openxmlformats.org/officeDocument/2006/relationships/tags" Target="../tags/tag34.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vmlDrawing" Target="../drawings/vmlDrawing17.vml"/><Relationship Id="rId6" Type="http://schemas.openxmlformats.org/officeDocument/2006/relationships/image" Target="../media/image3.emf"/><Relationship Id="rId5" Type="http://schemas.openxmlformats.org/officeDocument/2006/relationships/oleObject" Target="../embeddings/oleObject17.bin"/><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slide" Target="slide25.xml"/><Relationship Id="rId2" Type="http://schemas.openxmlformats.org/officeDocument/2006/relationships/tags" Target="../tags/tag41.xml"/><Relationship Id="rId1" Type="http://schemas.openxmlformats.org/officeDocument/2006/relationships/vmlDrawing" Target="../drawings/vmlDrawing18.vml"/><Relationship Id="rId6" Type="http://schemas.openxmlformats.org/officeDocument/2006/relationships/image" Target="../media/image3.emf"/><Relationship Id="rId5" Type="http://schemas.openxmlformats.org/officeDocument/2006/relationships/oleObject" Target="../embeddings/oleObject18.bin"/><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jpeg"/><Relationship Id="rId2" Type="http://schemas.openxmlformats.org/officeDocument/2006/relationships/tags" Target="../tags/tag42.xml"/><Relationship Id="rId1" Type="http://schemas.openxmlformats.org/officeDocument/2006/relationships/vmlDrawing" Target="../drawings/vmlDrawing19.vml"/><Relationship Id="rId6" Type="http://schemas.openxmlformats.org/officeDocument/2006/relationships/image" Target="../media/image3.emf"/><Relationship Id="rId5" Type="http://schemas.openxmlformats.org/officeDocument/2006/relationships/oleObject" Target="../embeddings/oleObject19.bin"/><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vmlDrawing" Target="../drawings/vmlDrawing20.vml"/><Relationship Id="rId5" Type="http://schemas.openxmlformats.org/officeDocument/2006/relationships/image" Target="../media/image3.emf"/><Relationship Id="rId4"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vmlDrawing" Target="../drawings/vmlDrawing21.vml"/><Relationship Id="rId6" Type="http://schemas.openxmlformats.org/officeDocument/2006/relationships/image" Target="../media/image3.emf"/><Relationship Id="rId5" Type="http://schemas.openxmlformats.org/officeDocument/2006/relationships/oleObject" Target="../embeddings/oleObject21.bin"/><Relationship Id="rId4"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image" Target="../media/image3.emf"/><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oleObject" Target="../embeddings/oleObject22.bin"/><Relationship Id="rId2" Type="http://schemas.openxmlformats.org/officeDocument/2006/relationships/tags" Target="../tags/tag45.xml"/><Relationship Id="rId16" Type="http://schemas.openxmlformats.org/officeDocument/2006/relationships/notesSlide" Target="../notesSlides/notesSlide15.xml"/><Relationship Id="rId1" Type="http://schemas.openxmlformats.org/officeDocument/2006/relationships/vmlDrawing" Target="../drawings/vmlDrawing22.v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slideLayout" Target="../slideLayouts/slideLayout2.xml"/><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s>
</file>

<file path=ppt/slides/_rels/slide26.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3" Type="http://schemas.openxmlformats.org/officeDocument/2006/relationships/tags" Target="../tags/tag59.xml"/><Relationship Id="rId21" Type="http://schemas.openxmlformats.org/officeDocument/2006/relationships/notesSlide" Target="../notesSlides/notesSlide16.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image" Target="../media/image3.emf"/><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tags" Target="../tags/tag87.xml"/><Relationship Id="rId18" Type="http://schemas.openxmlformats.org/officeDocument/2006/relationships/image" Target="../media/image3.emf"/><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tags" Target="../tags/tag86.xml"/><Relationship Id="rId17" Type="http://schemas.openxmlformats.org/officeDocument/2006/relationships/oleObject" Target="../embeddings/oleObject24.bin"/><Relationship Id="rId2" Type="http://schemas.openxmlformats.org/officeDocument/2006/relationships/tags" Target="../tags/tag76.xml"/><Relationship Id="rId16" Type="http://schemas.openxmlformats.org/officeDocument/2006/relationships/notesSlide" Target="../notesSlides/notesSlide17.xml"/><Relationship Id="rId1" Type="http://schemas.openxmlformats.org/officeDocument/2006/relationships/vmlDrawing" Target="../drawings/vmlDrawing24.vml"/><Relationship Id="rId6" Type="http://schemas.openxmlformats.org/officeDocument/2006/relationships/tags" Target="../tags/tag80.xml"/><Relationship Id="rId11" Type="http://schemas.openxmlformats.org/officeDocument/2006/relationships/tags" Target="../tags/tag85.xml"/><Relationship Id="rId5" Type="http://schemas.openxmlformats.org/officeDocument/2006/relationships/tags" Target="../tags/tag79.xml"/><Relationship Id="rId15" Type="http://schemas.openxmlformats.org/officeDocument/2006/relationships/slideLayout" Target="../slideLayouts/slideLayout2.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tags" Target="../tags/tag8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3.emf"/><Relationship Id="rId5" Type="http://schemas.openxmlformats.org/officeDocument/2006/relationships/oleObject" Target="../embeddings/oleObject12.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8.png"/><Relationship Id="rId5" Type="http://schemas.openxmlformats.org/officeDocument/2006/relationships/image" Target="../media/image3.emf"/><Relationship Id="rId4"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3.emf"/><Relationship Id="rId5" Type="http://schemas.openxmlformats.org/officeDocument/2006/relationships/oleObject" Target="../embeddings/oleObject14.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88825" cy="6858000"/>
          </a:xfrm>
          <a:prstGeom prst="rect">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2"/>
              </a:solidFill>
              <a:latin typeface="Open Sans Bold"/>
              <a:cs typeface="Open Sans Bold"/>
            </a:endParaRPr>
          </a:p>
        </p:txBody>
      </p:sp>
      <p:sp>
        <p:nvSpPr>
          <p:cNvPr id="9" name="Rectangle 8"/>
          <p:cNvSpPr>
            <a:spLocks noChangeAspect="1"/>
          </p:cNvSpPr>
          <p:nvPr/>
        </p:nvSpPr>
        <p:spPr>
          <a:xfrm>
            <a:off x="7749347" y="3429000"/>
            <a:ext cx="4439478"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4"/>
              </a:solidFill>
              <a:latin typeface="Open Sans Bold"/>
              <a:cs typeface="Open Sans Bold"/>
            </a:endParaRPr>
          </a:p>
        </p:txBody>
      </p:sp>
      <p:sp>
        <p:nvSpPr>
          <p:cNvPr id="3" name="Title 2"/>
          <p:cNvSpPr>
            <a:spLocks noGrp="1"/>
          </p:cNvSpPr>
          <p:nvPr>
            <p:ph type="ctrTitle"/>
          </p:nvPr>
        </p:nvSpPr>
        <p:spPr>
          <a:xfrm>
            <a:off x="833970" y="561926"/>
            <a:ext cx="5979103" cy="1903710"/>
          </a:xfrm>
          <a:prstGeom prst="rect">
            <a:avLst/>
          </a:prstGeom>
        </p:spPr>
        <p:txBody>
          <a:bodyPr lIns="0" anchor="t"/>
          <a:lstStyle/>
          <a:p>
            <a:pPr>
              <a:lnSpc>
                <a:spcPct val="85000"/>
              </a:lnSpc>
            </a:pPr>
            <a:r>
              <a:rPr lang="en-US" sz="7200" dirty="0"/>
              <a:t>Medicaid Innovation Strategy</a:t>
            </a:r>
            <a:endParaRPr lang="en-US" sz="7200" dirty="0">
              <a:solidFill>
                <a:schemeClr val="bg1"/>
              </a:solidFill>
              <a:latin typeface="Domaine Display"/>
              <a:ea typeface="Domaine Display" charset="0"/>
              <a:cs typeface="Arial" panose="020B0604020202020204" pitchFamily="34" charset="0"/>
            </a:endParaRPr>
          </a:p>
        </p:txBody>
      </p:sp>
      <p:sp>
        <p:nvSpPr>
          <p:cNvPr id="6" name="Subtitle 5"/>
          <p:cNvSpPr>
            <a:spLocks noGrp="1"/>
          </p:cNvSpPr>
          <p:nvPr>
            <p:ph type="subTitle" idx="4294967295"/>
          </p:nvPr>
        </p:nvSpPr>
        <p:spPr>
          <a:xfrm>
            <a:off x="833970" y="3582776"/>
            <a:ext cx="6639444" cy="334962"/>
          </a:xfrm>
          <a:prstGeom prst="rect">
            <a:avLst/>
          </a:prstGeom>
        </p:spPr>
        <p:txBody>
          <a:bodyPr lIns="0"/>
          <a:lstStyle/>
          <a:p>
            <a:pPr>
              <a:lnSpc>
                <a:spcPct val="85000"/>
              </a:lnSpc>
            </a:pPr>
            <a:r>
              <a:rPr lang="en-US" sz="2400" b="1" dirty="0" smtClean="0">
                <a:solidFill>
                  <a:schemeClr val="bg1">
                    <a:lumMod val="95000"/>
                  </a:schemeClr>
                </a:solidFill>
              </a:rPr>
              <a:t>Innovation Point of View</a:t>
            </a:r>
            <a:endParaRPr lang="en-US" sz="2400" b="1" dirty="0">
              <a:solidFill>
                <a:schemeClr val="bg1">
                  <a:lumMod val="95000"/>
                </a:schemeClr>
              </a:solidFill>
            </a:endParaRPr>
          </a:p>
        </p:txBody>
      </p:sp>
      <p:grpSp>
        <p:nvGrpSpPr>
          <p:cNvPr id="10" name="Group 9"/>
          <p:cNvGrpSpPr>
            <a:grpSpLocks noChangeAspect="1"/>
          </p:cNvGrpSpPr>
          <p:nvPr/>
        </p:nvGrpSpPr>
        <p:grpSpPr>
          <a:xfrm>
            <a:off x="10271149" y="5902241"/>
            <a:ext cx="1371600" cy="347833"/>
            <a:chOff x="5518839" y="6290820"/>
            <a:chExt cx="1249434" cy="316852"/>
          </a:xfrm>
          <a:solidFill>
            <a:schemeClr val="accent2"/>
          </a:solidFill>
        </p:grpSpPr>
        <p:sp>
          <p:nvSpPr>
            <p:cNvPr id="11" name="Freeform 5"/>
            <p:cNvSpPr>
              <a:spLocks noEditPoints="1"/>
            </p:cNvSpPr>
            <p:nvPr userDrawn="1"/>
          </p:nvSpPr>
          <p:spPr bwMode="auto">
            <a:xfrm>
              <a:off x="5518839" y="6290820"/>
              <a:ext cx="1167929" cy="316852"/>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6"/>
            <p:cNvSpPr>
              <a:spLocks noEditPoints="1"/>
            </p:cNvSpPr>
            <p:nvPr userDrawn="1"/>
          </p:nvSpPr>
          <p:spPr bwMode="auto">
            <a:xfrm>
              <a:off x="6699791" y="6340239"/>
              <a:ext cx="68482" cy="73152"/>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 name="Text Placeholder 4"/>
          <p:cNvSpPr txBox="1">
            <a:spLocks/>
          </p:cNvSpPr>
          <p:nvPr/>
        </p:nvSpPr>
        <p:spPr>
          <a:xfrm>
            <a:off x="4733406" y="5814135"/>
            <a:ext cx="2362200" cy="431800"/>
          </a:xfrm>
          <a:prstGeom prst="rect">
            <a:avLst/>
          </a:prstGeom>
        </p:spPr>
        <p:txBody>
          <a:bodyPr vert="horz" lIns="0" tIns="0" rIns="0" bIns="0" rtlCol="0">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a:solidFill>
                  <a:schemeClr val="bg1"/>
                </a:solidFill>
              </a:rPr>
              <a:t>October 2018</a:t>
            </a:r>
          </a:p>
        </p:txBody>
      </p:sp>
      <p:sp>
        <p:nvSpPr>
          <p:cNvPr id="38" name="Rectangle 37"/>
          <p:cNvSpPr/>
          <p:nvPr/>
        </p:nvSpPr>
        <p:spPr>
          <a:xfrm>
            <a:off x="7627903" y="0"/>
            <a:ext cx="12144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grpSp>
        <p:nvGrpSpPr>
          <p:cNvPr id="29" name="Group 28"/>
          <p:cNvGrpSpPr>
            <a:grpSpLocks noChangeAspect="1"/>
          </p:cNvGrpSpPr>
          <p:nvPr/>
        </p:nvGrpSpPr>
        <p:grpSpPr>
          <a:xfrm>
            <a:off x="833970" y="5007327"/>
            <a:ext cx="2121408" cy="1172755"/>
            <a:chOff x="7526204" y="2289887"/>
            <a:chExt cx="3108960" cy="1718692"/>
          </a:xfrm>
        </p:grpSpPr>
        <p:grpSp>
          <p:nvGrpSpPr>
            <p:cNvPr id="30" name="Group 29"/>
            <p:cNvGrpSpPr>
              <a:grpSpLocks noChangeAspect="1"/>
            </p:cNvGrpSpPr>
            <p:nvPr/>
          </p:nvGrpSpPr>
          <p:grpSpPr>
            <a:xfrm>
              <a:off x="8070916" y="2865025"/>
              <a:ext cx="2148840" cy="827025"/>
              <a:chOff x="-2522495" y="1678245"/>
              <a:chExt cx="2126771" cy="818532"/>
            </a:xfrm>
          </p:grpSpPr>
          <p:sp>
            <p:nvSpPr>
              <p:cNvPr id="32" name="TextBox 31"/>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3" name="TextBox 32"/>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0" name="TextBox 49"/>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1" name="TextBox 50"/>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2" name="TextBox 51"/>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3" name="TextBox 52"/>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4" name="TextBox 53"/>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5" name="TextBox 54"/>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6" name="TextBox 55"/>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7" name="TextBox 56"/>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8" name="TextBox 57"/>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59" name="TextBox 58"/>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0" name="TextBox 59"/>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31"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dirty="0"/>
            </a:p>
          </p:txBody>
        </p:sp>
      </p:grpSp>
      <p:pic>
        <p:nvPicPr>
          <p:cNvPr id="28" name="Picture Placeholder 4"/>
          <p:cNvPicPr>
            <a:picLocks noChangeAspect="1"/>
          </p:cNvPicPr>
          <p:nvPr/>
        </p:nvPicPr>
        <p:blipFill rotWithShape="1">
          <a:blip r:embed="rId3">
            <a:extLst>
              <a:ext uri="{28A0092B-C50C-407E-A947-70E740481C1C}">
                <a14:useLocalDpi xmlns:a14="http://schemas.microsoft.com/office/drawing/2010/main"/>
              </a:ext>
            </a:extLst>
          </a:blip>
          <a:srcRect l="53746"/>
          <a:stretch/>
        </p:blipFill>
        <p:spPr>
          <a:xfrm>
            <a:off x="7749347" y="0"/>
            <a:ext cx="4439478" cy="3425841"/>
          </a:xfrm>
          <a:prstGeom prst="rect">
            <a:avLst/>
          </a:prstGeom>
        </p:spPr>
      </p:pic>
      <p:sp>
        <p:nvSpPr>
          <p:cNvPr id="41" name="Rectangle 40">
            <a:extLst>
              <a:ext uri="{FF2B5EF4-FFF2-40B4-BE49-F238E27FC236}">
                <a16:creationId xmlns:a16="http://schemas.microsoft.com/office/drawing/2014/main" id="{18E5268C-C141-4840-9D00-CD333097B788}"/>
              </a:ext>
            </a:extLst>
          </p:cNvPr>
          <p:cNvSpPr/>
          <p:nvPr/>
        </p:nvSpPr>
        <p:spPr>
          <a:xfrm>
            <a:off x="7749346" y="3314331"/>
            <a:ext cx="4442653" cy="5299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4008" rIns="0" bIns="45720" numCol="1" spcCol="0" rtlCol="0" fromWordArt="0" anchor="ctr" anchorCtr="0" forceAA="0" compatLnSpc="1">
            <a:prstTxWarp prst="textNoShape">
              <a:avLst/>
            </a:prstTxWarp>
            <a:noAutofit/>
          </a:bodyPr>
          <a:lstStyle/>
          <a:p>
            <a:pPr algn="ctr">
              <a:lnSpc>
                <a:spcPct val="85000"/>
              </a:lnSpc>
            </a:pPr>
            <a:r>
              <a:rPr lang="en-US" sz="1600" b="1" dirty="0">
                <a:solidFill>
                  <a:schemeClr val="accent2"/>
                </a:solidFill>
                <a:latin typeface="+mj-lt"/>
                <a:cs typeface="Open Sans Bold"/>
              </a:rPr>
              <a:t>        Technology Research &amp; Innovation</a:t>
            </a:r>
          </a:p>
        </p:txBody>
      </p:sp>
      <p:sp>
        <p:nvSpPr>
          <p:cNvPr id="42" name="Rectangle 41"/>
          <p:cNvSpPr/>
          <p:nvPr/>
        </p:nvSpPr>
        <p:spPr>
          <a:xfrm>
            <a:off x="7749346" y="3283084"/>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3" name="Rectangle 42"/>
          <p:cNvSpPr/>
          <p:nvPr/>
        </p:nvSpPr>
        <p:spPr>
          <a:xfrm>
            <a:off x="7749345" y="3799295"/>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pic>
        <p:nvPicPr>
          <p:cNvPr id="44" name="Picture 43"/>
          <p:cNvPicPr>
            <a:picLocks noChangeAspect="1"/>
          </p:cNvPicPr>
          <p:nvPr/>
        </p:nvPicPr>
        <p:blipFill>
          <a:blip r:embed="rId4"/>
          <a:stretch>
            <a:fillRect/>
          </a:stretch>
        </p:blipFill>
        <p:spPr>
          <a:xfrm>
            <a:off x="7893333" y="3400092"/>
            <a:ext cx="426894" cy="364733"/>
          </a:xfrm>
          <a:prstGeom prst="rect">
            <a:avLst/>
          </a:prstGeom>
        </p:spPr>
      </p:pic>
    </p:spTree>
    <p:extLst>
      <p:ext uri="{BB962C8B-B14F-4D97-AF65-F5344CB8AC3E}">
        <p14:creationId xmlns:p14="http://schemas.microsoft.com/office/powerpoint/2010/main" val="31772044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
            </p:custDataLst>
            <p:extLst>
              <p:ext uri="{D42A27DB-BD31-4B8C-83A1-F6EECF244321}">
                <p14:modId xmlns:p14="http://schemas.microsoft.com/office/powerpoint/2010/main" val="24296458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9351" name="think-cell Slide" r:id="rId5" imgW="498" imgH="499" progId="TCLayout.ActiveDocument.1">
                  <p:embed/>
                </p:oleObj>
              </mc:Choice>
              <mc:Fallback>
                <p:oleObj name="think-cell Slide" r:id="rId5" imgW="498" imgH="499"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6" name="Rectangle 145"/>
          <p:cNvSpPr/>
          <p:nvPr/>
        </p:nvSpPr>
        <p:spPr>
          <a:xfrm>
            <a:off x="8752132" y="2881708"/>
            <a:ext cx="3035398" cy="18048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145" name="Rectangle 144"/>
          <p:cNvSpPr/>
          <p:nvPr/>
        </p:nvSpPr>
        <p:spPr>
          <a:xfrm>
            <a:off x="5377403" y="2881708"/>
            <a:ext cx="3035398" cy="18048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1" name="Rectangle 30"/>
          <p:cNvSpPr/>
          <p:nvPr/>
        </p:nvSpPr>
        <p:spPr>
          <a:xfrm>
            <a:off x="1997225" y="2881708"/>
            <a:ext cx="3035398" cy="18048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 name="Title 1"/>
          <p:cNvSpPr>
            <a:spLocks noGrp="1"/>
          </p:cNvSpPr>
          <p:nvPr>
            <p:ph type="title"/>
          </p:nvPr>
        </p:nvSpPr>
        <p:spPr>
          <a:xfrm>
            <a:off x="446876" y="310063"/>
            <a:ext cx="9686100" cy="476805"/>
          </a:xfrm>
        </p:spPr>
        <p:txBody>
          <a:bodyPr/>
          <a:lstStyle/>
          <a:p>
            <a:r>
              <a:rPr lang="en-US" dirty="0"/>
              <a:t>Pain Residual</a:t>
            </a:r>
          </a:p>
        </p:txBody>
      </p:sp>
      <p:cxnSp>
        <p:nvCxnSpPr>
          <p:cNvPr id="132" name="Straight Connector 131"/>
          <p:cNvCxnSpPr/>
          <p:nvPr/>
        </p:nvCxnSpPr>
        <p:spPr>
          <a:xfrm>
            <a:off x="495773" y="2088225"/>
            <a:ext cx="11275385" cy="0"/>
          </a:xfrm>
          <a:prstGeom prst="line">
            <a:avLst/>
          </a:prstGeom>
          <a:ln w="19050"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1132210" y="1735792"/>
            <a:ext cx="9907260" cy="790929"/>
            <a:chOff x="1122050" y="3821531"/>
            <a:chExt cx="9907260" cy="790929"/>
          </a:xfrm>
          <a:noFill/>
        </p:grpSpPr>
        <p:sp>
          <p:nvSpPr>
            <p:cNvPr id="134" name="Rectangle 133"/>
            <p:cNvSpPr/>
            <p:nvPr/>
          </p:nvSpPr>
          <p:spPr>
            <a:xfrm>
              <a:off x="1122050" y="3821531"/>
              <a:ext cx="9907260" cy="790929"/>
            </a:xfrm>
            <a:prstGeom prst="rect">
              <a:avLst/>
            </a:prstGeom>
            <a:grpFill/>
            <a:ln>
              <a:noFill/>
            </a:ln>
            <a:effectLst>
              <a:outerShdw blurRad="12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accent2"/>
                </a:solidFill>
                <a:latin typeface="Domaine Display Bold" panose="020A0803080505060203" pitchFamily="18" charset="0"/>
                <a:cs typeface="Open Sans Bold"/>
              </a:endParaRPr>
            </a:p>
          </p:txBody>
        </p:sp>
        <p:sp>
          <p:nvSpPr>
            <p:cNvPr id="135" name="Rectangle 134"/>
            <p:cNvSpPr/>
            <p:nvPr/>
          </p:nvSpPr>
          <p:spPr>
            <a:xfrm>
              <a:off x="2983062" y="3930295"/>
              <a:ext cx="6185234" cy="461665"/>
            </a:xfrm>
            <a:prstGeom prst="rect">
              <a:avLst/>
            </a:prstGeom>
            <a:solidFill>
              <a:schemeClr val="bg1"/>
            </a:solidFill>
          </p:spPr>
          <p:txBody>
            <a:bodyPr wrap="square" anchor="ctr">
              <a:spAutoFit/>
            </a:bodyPr>
            <a:lstStyle/>
            <a:p>
              <a:pPr algn="ctr"/>
              <a:r>
                <a:rPr lang="en-US" sz="2400" b="1" dirty="0">
                  <a:solidFill>
                    <a:schemeClr val="tx2"/>
                  </a:solidFill>
                  <a:latin typeface="Domaine Display Bold" panose="020A0803080505060203" pitchFamily="18" charset="0"/>
                  <a:cs typeface="Open Sans Bold"/>
                </a:rPr>
                <a:t>Remaining challenges and known gaps</a:t>
              </a:r>
            </a:p>
          </p:txBody>
        </p:sp>
      </p:grpSp>
      <p:sp>
        <p:nvSpPr>
          <p:cNvPr id="112" name="Rectangle 111"/>
          <p:cNvSpPr/>
          <p:nvPr/>
        </p:nvSpPr>
        <p:spPr>
          <a:xfrm>
            <a:off x="8854036" y="3653846"/>
            <a:ext cx="2851129" cy="738664"/>
          </a:xfrm>
          <a:prstGeom prst="rect">
            <a:avLst/>
          </a:prstGeom>
        </p:spPr>
        <p:txBody>
          <a:bodyPr wrap="square">
            <a:spAutoFit/>
          </a:bodyPr>
          <a:lstStyle/>
          <a:p>
            <a:pPr algn="ctr"/>
            <a:r>
              <a:rPr lang="en-GB" sz="1400" b="1" dirty="0">
                <a:solidFill>
                  <a:schemeClr val="tx1">
                    <a:lumMod val="75000"/>
                    <a:lumOff val="25000"/>
                  </a:schemeClr>
                </a:solidFill>
                <a:latin typeface="+mj-lt"/>
              </a:rPr>
              <a:t>Existing talent </a:t>
            </a:r>
            <a:r>
              <a:rPr lang="en-GB" sz="1400" dirty="0">
                <a:solidFill>
                  <a:schemeClr val="tx1">
                    <a:lumMod val="75000"/>
                    <a:lumOff val="25000"/>
                  </a:schemeClr>
                </a:solidFill>
                <a:latin typeface="+mj-lt"/>
              </a:rPr>
              <a:t>and culture is </a:t>
            </a:r>
            <a:r>
              <a:rPr lang="en-GB" sz="1400" b="1" dirty="0">
                <a:solidFill>
                  <a:schemeClr val="tx1">
                    <a:lumMod val="75000"/>
                    <a:lumOff val="25000"/>
                  </a:schemeClr>
                </a:solidFill>
                <a:latin typeface="+mj-lt"/>
              </a:rPr>
              <a:t>not focused on</a:t>
            </a:r>
            <a:r>
              <a:rPr lang="en-GB" sz="1400" dirty="0">
                <a:solidFill>
                  <a:schemeClr val="tx1">
                    <a:lumMod val="75000"/>
                    <a:lumOff val="25000"/>
                  </a:schemeClr>
                </a:solidFill>
                <a:latin typeface="+mj-lt"/>
              </a:rPr>
              <a:t> transformation and sustained </a:t>
            </a:r>
            <a:r>
              <a:rPr lang="en-GB" sz="1400" b="1" dirty="0">
                <a:solidFill>
                  <a:schemeClr val="tx1">
                    <a:lumMod val="75000"/>
                    <a:lumOff val="25000"/>
                  </a:schemeClr>
                </a:solidFill>
                <a:latin typeface="+mj-lt"/>
              </a:rPr>
              <a:t>innovation</a:t>
            </a:r>
          </a:p>
        </p:txBody>
      </p:sp>
      <p:sp>
        <p:nvSpPr>
          <p:cNvPr id="114" name="Rectangle 113"/>
          <p:cNvSpPr/>
          <p:nvPr/>
        </p:nvSpPr>
        <p:spPr>
          <a:xfrm>
            <a:off x="5478330" y="3438403"/>
            <a:ext cx="2851129" cy="1169551"/>
          </a:xfrm>
          <a:prstGeom prst="rect">
            <a:avLst/>
          </a:prstGeom>
        </p:spPr>
        <p:txBody>
          <a:bodyPr wrap="square">
            <a:spAutoFit/>
          </a:bodyPr>
          <a:lstStyle/>
          <a:p>
            <a:pPr algn="ctr"/>
            <a:r>
              <a:rPr lang="en-GB" sz="1400" b="1" dirty="0">
                <a:solidFill>
                  <a:schemeClr val="tx1">
                    <a:lumMod val="75000"/>
                    <a:lumOff val="25000"/>
                  </a:schemeClr>
                </a:solidFill>
                <a:latin typeface="+mj-lt"/>
              </a:rPr>
              <a:t>Siloed and dated technologies </a:t>
            </a:r>
            <a:r>
              <a:rPr lang="en-GB" sz="1400" dirty="0">
                <a:solidFill>
                  <a:schemeClr val="tx1">
                    <a:lumMod val="75000"/>
                    <a:lumOff val="25000"/>
                  </a:schemeClr>
                </a:solidFill>
                <a:latin typeface="+mj-lt"/>
              </a:rPr>
              <a:t>are</a:t>
            </a:r>
            <a:r>
              <a:rPr lang="en-GB" sz="1400" b="1" dirty="0">
                <a:solidFill>
                  <a:schemeClr val="tx1">
                    <a:lumMod val="75000"/>
                    <a:lumOff val="25000"/>
                  </a:schemeClr>
                </a:solidFill>
                <a:latin typeface="+mj-lt"/>
              </a:rPr>
              <a:t> </a:t>
            </a:r>
            <a:r>
              <a:rPr lang="en-GB" sz="1400" dirty="0">
                <a:solidFill>
                  <a:schemeClr val="tx1">
                    <a:lumMod val="75000"/>
                    <a:lumOff val="25000"/>
                  </a:schemeClr>
                </a:solidFill>
                <a:latin typeface="+mj-lt"/>
              </a:rPr>
              <a:t>unable to respond to new opportunities for engagement, insights, and experiences demanded by consumers</a:t>
            </a:r>
            <a:endParaRPr lang="en-GB" sz="1400" b="1" dirty="0">
              <a:solidFill>
                <a:schemeClr val="tx1">
                  <a:lumMod val="75000"/>
                  <a:lumOff val="25000"/>
                </a:schemeClr>
              </a:solidFill>
              <a:latin typeface="+mj-lt"/>
            </a:endParaRPr>
          </a:p>
        </p:txBody>
      </p:sp>
      <p:sp>
        <p:nvSpPr>
          <p:cNvPr id="116" name="Rectangle 115"/>
          <p:cNvSpPr/>
          <p:nvPr/>
        </p:nvSpPr>
        <p:spPr>
          <a:xfrm>
            <a:off x="2139324" y="3550703"/>
            <a:ext cx="2724150" cy="738664"/>
          </a:xfrm>
          <a:prstGeom prst="rect">
            <a:avLst/>
          </a:prstGeom>
        </p:spPr>
        <p:txBody>
          <a:bodyPr wrap="square">
            <a:spAutoFit/>
          </a:bodyPr>
          <a:lstStyle/>
          <a:p>
            <a:pPr algn="ctr"/>
            <a:r>
              <a:rPr lang="en-GB" sz="1400" b="1" dirty="0">
                <a:solidFill>
                  <a:schemeClr val="tx1">
                    <a:lumMod val="75000"/>
                    <a:lumOff val="25000"/>
                  </a:schemeClr>
                </a:solidFill>
                <a:latin typeface="+mj-lt"/>
              </a:rPr>
              <a:t>Lack of wholly-integrated experience and insight into member</a:t>
            </a:r>
            <a:r>
              <a:rPr lang="en-GB" sz="1400" dirty="0">
                <a:solidFill>
                  <a:schemeClr val="tx1">
                    <a:lumMod val="75000"/>
                    <a:lumOff val="25000"/>
                  </a:schemeClr>
                </a:solidFill>
                <a:latin typeface="+mj-lt"/>
              </a:rPr>
              <a:t> health and </a:t>
            </a:r>
            <a:r>
              <a:rPr lang="en-GB" sz="1400" b="1" dirty="0">
                <a:solidFill>
                  <a:schemeClr val="tx1">
                    <a:lumMod val="75000"/>
                    <a:lumOff val="25000"/>
                  </a:schemeClr>
                </a:solidFill>
                <a:latin typeface="+mj-lt"/>
              </a:rPr>
              <a:t>engagement</a:t>
            </a:r>
            <a:endParaRPr lang="en-GB" sz="1400" b="1" strike="sngStrike" dirty="0">
              <a:solidFill>
                <a:schemeClr val="tx1">
                  <a:lumMod val="75000"/>
                  <a:lumOff val="25000"/>
                </a:schemeClr>
              </a:solidFill>
              <a:latin typeface="+mj-lt"/>
            </a:endParaRPr>
          </a:p>
        </p:txBody>
      </p:sp>
      <p:cxnSp>
        <p:nvCxnSpPr>
          <p:cNvPr id="118" name="Straight Connector 117"/>
          <p:cNvCxnSpPr/>
          <p:nvPr/>
        </p:nvCxnSpPr>
        <p:spPr>
          <a:xfrm>
            <a:off x="5193862" y="3088853"/>
            <a:ext cx="0" cy="262709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8584855" y="3088853"/>
            <a:ext cx="0" cy="262709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3297991" y="2365728"/>
            <a:ext cx="441033" cy="457200"/>
            <a:chOff x="7867755" y="3173261"/>
            <a:chExt cx="612000" cy="612001"/>
          </a:xfrm>
        </p:grpSpPr>
        <p:sp>
          <p:nvSpPr>
            <p:cNvPr id="121" name="Oval 120"/>
            <p:cNvSpPr/>
            <p:nvPr/>
          </p:nvSpPr>
          <p:spPr bwMode="ltGray">
            <a:xfrm>
              <a:off x="7867755" y="3173261"/>
              <a:ext cx="612000" cy="612001"/>
            </a:xfrm>
            <a:prstGeom prst="ellipse">
              <a:avLst/>
            </a:prstGeom>
            <a:solidFill>
              <a:schemeClr val="accent4">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75000"/>
                    <a:lumOff val="25000"/>
                  </a:schemeClr>
                </a:solidFill>
                <a:latin typeface="Georgia" pitchFamily="18" charset="0"/>
              </a:endParaRPr>
            </a:p>
          </p:txBody>
        </p:sp>
        <p:sp>
          <p:nvSpPr>
            <p:cNvPr id="122" name="Freeform 4846"/>
            <p:cNvSpPr>
              <a:spLocks noEditPoints="1"/>
            </p:cNvSpPr>
            <p:nvPr/>
          </p:nvSpPr>
          <p:spPr bwMode="auto">
            <a:xfrm>
              <a:off x="7930213" y="3258343"/>
              <a:ext cx="472787" cy="389927"/>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grpSp>
      <p:grpSp>
        <p:nvGrpSpPr>
          <p:cNvPr id="126" name="Group 125"/>
          <p:cNvGrpSpPr/>
          <p:nvPr/>
        </p:nvGrpSpPr>
        <p:grpSpPr>
          <a:xfrm>
            <a:off x="6677908" y="2365733"/>
            <a:ext cx="441033" cy="550519"/>
            <a:chOff x="5857104" y="2495134"/>
            <a:chExt cx="503653" cy="604869"/>
          </a:xfrm>
        </p:grpSpPr>
        <p:sp>
          <p:nvSpPr>
            <p:cNvPr id="127" name="Oval 126"/>
            <p:cNvSpPr/>
            <p:nvPr/>
          </p:nvSpPr>
          <p:spPr>
            <a:xfrm>
              <a:off x="5884735" y="2517622"/>
              <a:ext cx="445060" cy="452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75000"/>
                    <a:lumOff val="25000"/>
                  </a:schemeClr>
                </a:solidFill>
                <a:latin typeface="Open Sans Bold"/>
                <a:cs typeface="Open Sans Bold"/>
              </a:endParaRPr>
            </a:p>
          </p:txBody>
        </p:sp>
        <p:grpSp>
          <p:nvGrpSpPr>
            <p:cNvPr id="128" name="Group 238"/>
            <p:cNvGrpSpPr/>
            <p:nvPr/>
          </p:nvGrpSpPr>
          <p:grpSpPr>
            <a:xfrm>
              <a:off x="5857104" y="2495134"/>
              <a:ext cx="503653" cy="604869"/>
              <a:chOff x="8015288" y="5016550"/>
              <a:chExt cx="608013" cy="730201"/>
            </a:xfrm>
          </p:grpSpPr>
          <p:sp>
            <p:nvSpPr>
              <p:cNvPr id="129" name="Freeform 109"/>
              <p:cNvSpPr>
                <a:spLocks noEditPoints="1"/>
              </p:cNvSpPr>
              <p:nvPr/>
            </p:nvSpPr>
            <p:spPr bwMode="auto">
              <a:xfrm>
                <a:off x="8015288" y="5016550"/>
                <a:ext cx="608013" cy="606426"/>
              </a:xfrm>
              <a:custGeom>
                <a:avLst/>
                <a:gdLst/>
                <a:ahLst/>
                <a:cxnLst>
                  <a:cxn ang="0">
                    <a:pos x="0" y="160"/>
                  </a:cxn>
                  <a:cxn ang="0">
                    <a:pos x="320" y="160"/>
                  </a:cxn>
                  <a:cxn ang="0">
                    <a:pos x="83" y="83"/>
                  </a:cxn>
                  <a:cxn ang="0">
                    <a:pos x="237" y="83"/>
                  </a:cxn>
                  <a:cxn ang="0">
                    <a:pos x="232" y="94"/>
                  </a:cxn>
                  <a:cxn ang="0">
                    <a:pos x="159" y="64"/>
                  </a:cxn>
                  <a:cxn ang="0">
                    <a:pos x="83" y="92"/>
                  </a:cxn>
                  <a:cxn ang="0">
                    <a:pos x="159" y="95"/>
                  </a:cxn>
                  <a:cxn ang="0">
                    <a:pos x="104" y="114"/>
                  </a:cxn>
                  <a:cxn ang="0">
                    <a:pos x="159" y="82"/>
                  </a:cxn>
                  <a:cxn ang="0">
                    <a:pos x="215" y="114"/>
                  </a:cxn>
                  <a:cxn ang="0">
                    <a:pos x="206" y="114"/>
                  </a:cxn>
                  <a:cxn ang="0">
                    <a:pos x="191" y="138"/>
                  </a:cxn>
                  <a:cxn ang="0">
                    <a:pos x="182" y="138"/>
                  </a:cxn>
                  <a:cxn ang="0">
                    <a:pos x="137" y="138"/>
                  </a:cxn>
                  <a:cxn ang="0">
                    <a:pos x="128" y="129"/>
                  </a:cxn>
                  <a:cxn ang="0">
                    <a:pos x="191" y="129"/>
                  </a:cxn>
                  <a:cxn ang="0">
                    <a:pos x="131" y="207"/>
                  </a:cxn>
                  <a:cxn ang="0">
                    <a:pos x="31" y="195"/>
                  </a:cxn>
                  <a:cxn ang="0">
                    <a:pos x="142" y="158"/>
                  </a:cxn>
                  <a:cxn ang="0">
                    <a:pos x="131" y="207"/>
                  </a:cxn>
                  <a:cxn ang="0">
                    <a:pos x="147" y="212"/>
                  </a:cxn>
                  <a:cxn ang="0">
                    <a:pos x="140" y="202"/>
                  </a:cxn>
                  <a:cxn ang="0">
                    <a:pos x="159" y="154"/>
                  </a:cxn>
                  <a:cxn ang="0">
                    <a:pos x="154" y="206"/>
                  </a:cxn>
                  <a:cxn ang="0">
                    <a:pos x="229" y="228"/>
                  </a:cxn>
                  <a:cxn ang="0">
                    <a:pos x="215" y="205"/>
                  </a:cxn>
                  <a:cxn ang="0">
                    <a:pos x="224" y="204"/>
                  </a:cxn>
                  <a:cxn ang="0">
                    <a:pos x="235" y="219"/>
                  </a:cxn>
                  <a:cxn ang="0">
                    <a:pos x="258" y="226"/>
                  </a:cxn>
                  <a:cxn ang="0">
                    <a:pos x="248" y="225"/>
                  </a:cxn>
                  <a:cxn ang="0">
                    <a:pos x="255" y="213"/>
                  </a:cxn>
                  <a:cxn ang="0">
                    <a:pos x="258" y="226"/>
                  </a:cxn>
                  <a:cxn ang="0">
                    <a:pos x="274" y="212"/>
                  </a:cxn>
                  <a:cxn ang="0">
                    <a:pos x="220" y="198"/>
                  </a:cxn>
                  <a:cxn ang="0">
                    <a:pos x="206" y="229"/>
                  </a:cxn>
                  <a:cxn ang="0">
                    <a:pos x="213" y="250"/>
                  </a:cxn>
                  <a:cxn ang="0">
                    <a:pos x="202" y="250"/>
                  </a:cxn>
                  <a:cxn ang="0">
                    <a:pos x="163" y="208"/>
                  </a:cxn>
                  <a:cxn ang="0">
                    <a:pos x="174" y="161"/>
                  </a:cxn>
                  <a:cxn ang="0">
                    <a:pos x="193" y="163"/>
                  </a:cxn>
                  <a:cxn ang="0">
                    <a:pos x="279" y="196"/>
                  </a:cxn>
                  <a:cxn ang="0">
                    <a:pos x="276" y="212"/>
                  </a:cxn>
                </a:cxnLst>
                <a:rect l="0" t="0" r="r" b="b"/>
                <a:pathLst>
                  <a:path w="320" h="320">
                    <a:moveTo>
                      <a:pt x="160" y="0"/>
                    </a:moveTo>
                    <a:cubicBezTo>
                      <a:pt x="71" y="0"/>
                      <a:pt x="0" y="72"/>
                      <a:pt x="0" y="160"/>
                    </a:cubicBezTo>
                    <a:cubicBezTo>
                      <a:pt x="0" y="249"/>
                      <a:pt x="71" y="320"/>
                      <a:pt x="160" y="320"/>
                    </a:cubicBezTo>
                    <a:cubicBezTo>
                      <a:pt x="248" y="320"/>
                      <a:pt x="320" y="249"/>
                      <a:pt x="320" y="160"/>
                    </a:cubicBezTo>
                    <a:cubicBezTo>
                      <a:pt x="320" y="72"/>
                      <a:pt x="248" y="0"/>
                      <a:pt x="160" y="0"/>
                    </a:cubicBezTo>
                    <a:close/>
                    <a:moveTo>
                      <a:pt x="83" y="83"/>
                    </a:moveTo>
                    <a:cubicBezTo>
                      <a:pt x="103" y="63"/>
                      <a:pt x="131" y="51"/>
                      <a:pt x="159" y="51"/>
                    </a:cubicBezTo>
                    <a:cubicBezTo>
                      <a:pt x="189" y="51"/>
                      <a:pt x="216" y="63"/>
                      <a:pt x="237" y="83"/>
                    </a:cubicBezTo>
                    <a:cubicBezTo>
                      <a:pt x="239" y="86"/>
                      <a:pt x="239" y="90"/>
                      <a:pt x="237" y="92"/>
                    </a:cubicBezTo>
                    <a:cubicBezTo>
                      <a:pt x="236" y="94"/>
                      <a:pt x="234" y="94"/>
                      <a:pt x="232" y="94"/>
                    </a:cubicBezTo>
                    <a:cubicBezTo>
                      <a:pt x="231" y="94"/>
                      <a:pt x="229" y="94"/>
                      <a:pt x="228" y="92"/>
                    </a:cubicBezTo>
                    <a:cubicBezTo>
                      <a:pt x="210" y="74"/>
                      <a:pt x="185" y="64"/>
                      <a:pt x="159" y="64"/>
                    </a:cubicBezTo>
                    <a:cubicBezTo>
                      <a:pt x="134" y="64"/>
                      <a:pt x="110" y="74"/>
                      <a:pt x="92" y="92"/>
                    </a:cubicBezTo>
                    <a:cubicBezTo>
                      <a:pt x="89" y="95"/>
                      <a:pt x="85" y="95"/>
                      <a:pt x="83" y="92"/>
                    </a:cubicBezTo>
                    <a:cubicBezTo>
                      <a:pt x="80" y="90"/>
                      <a:pt x="80" y="86"/>
                      <a:pt x="83" y="83"/>
                    </a:cubicBezTo>
                    <a:close/>
                    <a:moveTo>
                      <a:pt x="159" y="95"/>
                    </a:moveTo>
                    <a:cubicBezTo>
                      <a:pt x="142" y="95"/>
                      <a:pt x="126" y="102"/>
                      <a:pt x="113" y="114"/>
                    </a:cubicBezTo>
                    <a:cubicBezTo>
                      <a:pt x="111" y="117"/>
                      <a:pt x="107" y="117"/>
                      <a:pt x="104" y="114"/>
                    </a:cubicBezTo>
                    <a:cubicBezTo>
                      <a:pt x="102" y="112"/>
                      <a:pt x="102" y="108"/>
                      <a:pt x="104" y="105"/>
                    </a:cubicBezTo>
                    <a:cubicBezTo>
                      <a:pt x="119" y="90"/>
                      <a:pt x="139" y="82"/>
                      <a:pt x="159" y="82"/>
                    </a:cubicBezTo>
                    <a:cubicBezTo>
                      <a:pt x="180" y="82"/>
                      <a:pt x="200" y="90"/>
                      <a:pt x="215" y="105"/>
                    </a:cubicBezTo>
                    <a:cubicBezTo>
                      <a:pt x="218" y="108"/>
                      <a:pt x="218" y="112"/>
                      <a:pt x="215" y="114"/>
                    </a:cubicBezTo>
                    <a:cubicBezTo>
                      <a:pt x="214" y="116"/>
                      <a:pt x="212" y="116"/>
                      <a:pt x="211" y="116"/>
                    </a:cubicBezTo>
                    <a:cubicBezTo>
                      <a:pt x="209" y="116"/>
                      <a:pt x="207" y="116"/>
                      <a:pt x="206" y="114"/>
                    </a:cubicBezTo>
                    <a:cubicBezTo>
                      <a:pt x="194" y="102"/>
                      <a:pt x="177" y="95"/>
                      <a:pt x="159" y="95"/>
                    </a:cubicBezTo>
                    <a:close/>
                    <a:moveTo>
                      <a:pt x="191" y="138"/>
                    </a:moveTo>
                    <a:cubicBezTo>
                      <a:pt x="190" y="139"/>
                      <a:pt x="188" y="140"/>
                      <a:pt x="187" y="140"/>
                    </a:cubicBezTo>
                    <a:cubicBezTo>
                      <a:pt x="185" y="140"/>
                      <a:pt x="184" y="139"/>
                      <a:pt x="182" y="138"/>
                    </a:cubicBezTo>
                    <a:cubicBezTo>
                      <a:pt x="176" y="132"/>
                      <a:pt x="168" y="128"/>
                      <a:pt x="159" y="128"/>
                    </a:cubicBezTo>
                    <a:cubicBezTo>
                      <a:pt x="151" y="128"/>
                      <a:pt x="142" y="132"/>
                      <a:pt x="137" y="138"/>
                    </a:cubicBezTo>
                    <a:cubicBezTo>
                      <a:pt x="135" y="141"/>
                      <a:pt x="131" y="141"/>
                      <a:pt x="128" y="138"/>
                    </a:cubicBezTo>
                    <a:cubicBezTo>
                      <a:pt x="126" y="136"/>
                      <a:pt x="126" y="131"/>
                      <a:pt x="128" y="129"/>
                    </a:cubicBezTo>
                    <a:cubicBezTo>
                      <a:pt x="137" y="120"/>
                      <a:pt x="147" y="116"/>
                      <a:pt x="159" y="116"/>
                    </a:cubicBezTo>
                    <a:cubicBezTo>
                      <a:pt x="171" y="116"/>
                      <a:pt x="183" y="120"/>
                      <a:pt x="191" y="129"/>
                    </a:cubicBezTo>
                    <a:cubicBezTo>
                      <a:pt x="194" y="132"/>
                      <a:pt x="194" y="136"/>
                      <a:pt x="191" y="138"/>
                    </a:cubicBezTo>
                    <a:close/>
                    <a:moveTo>
                      <a:pt x="131" y="207"/>
                    </a:moveTo>
                    <a:cubicBezTo>
                      <a:pt x="37" y="210"/>
                      <a:pt x="37" y="210"/>
                      <a:pt x="37" y="210"/>
                    </a:cubicBezTo>
                    <a:cubicBezTo>
                      <a:pt x="34" y="205"/>
                      <a:pt x="33" y="200"/>
                      <a:pt x="31" y="195"/>
                    </a:cubicBezTo>
                    <a:cubicBezTo>
                      <a:pt x="27" y="179"/>
                      <a:pt x="26" y="163"/>
                      <a:pt x="27" y="147"/>
                    </a:cubicBezTo>
                    <a:cubicBezTo>
                      <a:pt x="142" y="158"/>
                      <a:pt x="142" y="158"/>
                      <a:pt x="142" y="158"/>
                    </a:cubicBezTo>
                    <a:cubicBezTo>
                      <a:pt x="131" y="200"/>
                      <a:pt x="131" y="200"/>
                      <a:pt x="131" y="200"/>
                    </a:cubicBezTo>
                    <a:cubicBezTo>
                      <a:pt x="131" y="203"/>
                      <a:pt x="131" y="205"/>
                      <a:pt x="131" y="207"/>
                    </a:cubicBezTo>
                    <a:close/>
                    <a:moveTo>
                      <a:pt x="154" y="206"/>
                    </a:moveTo>
                    <a:cubicBezTo>
                      <a:pt x="153" y="210"/>
                      <a:pt x="150" y="212"/>
                      <a:pt x="147" y="212"/>
                    </a:cubicBezTo>
                    <a:cubicBezTo>
                      <a:pt x="146" y="212"/>
                      <a:pt x="145" y="212"/>
                      <a:pt x="145" y="212"/>
                    </a:cubicBezTo>
                    <a:cubicBezTo>
                      <a:pt x="142" y="211"/>
                      <a:pt x="139" y="207"/>
                      <a:pt x="140" y="202"/>
                    </a:cubicBezTo>
                    <a:cubicBezTo>
                      <a:pt x="140" y="202"/>
                      <a:pt x="140" y="202"/>
                      <a:pt x="150" y="159"/>
                    </a:cubicBezTo>
                    <a:cubicBezTo>
                      <a:pt x="151" y="155"/>
                      <a:pt x="155" y="153"/>
                      <a:pt x="159" y="154"/>
                    </a:cubicBezTo>
                    <a:cubicBezTo>
                      <a:pt x="163" y="155"/>
                      <a:pt x="166" y="159"/>
                      <a:pt x="165" y="163"/>
                    </a:cubicBezTo>
                    <a:cubicBezTo>
                      <a:pt x="165" y="163"/>
                      <a:pt x="165" y="163"/>
                      <a:pt x="154" y="206"/>
                    </a:cubicBezTo>
                    <a:close/>
                    <a:moveTo>
                      <a:pt x="231" y="227"/>
                    </a:moveTo>
                    <a:cubicBezTo>
                      <a:pt x="230" y="228"/>
                      <a:pt x="229" y="228"/>
                      <a:pt x="229" y="228"/>
                    </a:cubicBezTo>
                    <a:cubicBezTo>
                      <a:pt x="226" y="228"/>
                      <a:pt x="223" y="226"/>
                      <a:pt x="222" y="224"/>
                    </a:cubicBezTo>
                    <a:cubicBezTo>
                      <a:pt x="222" y="224"/>
                      <a:pt x="222" y="224"/>
                      <a:pt x="215" y="205"/>
                    </a:cubicBezTo>
                    <a:cubicBezTo>
                      <a:pt x="217" y="204"/>
                      <a:pt x="218" y="204"/>
                      <a:pt x="220" y="204"/>
                    </a:cubicBezTo>
                    <a:cubicBezTo>
                      <a:pt x="221" y="204"/>
                      <a:pt x="222" y="204"/>
                      <a:pt x="224" y="204"/>
                    </a:cubicBezTo>
                    <a:cubicBezTo>
                      <a:pt x="224" y="204"/>
                      <a:pt x="224" y="204"/>
                      <a:pt x="230" y="206"/>
                    </a:cubicBezTo>
                    <a:cubicBezTo>
                      <a:pt x="235" y="219"/>
                      <a:pt x="235" y="219"/>
                      <a:pt x="235" y="219"/>
                    </a:cubicBezTo>
                    <a:cubicBezTo>
                      <a:pt x="236" y="222"/>
                      <a:pt x="234" y="226"/>
                      <a:pt x="231" y="227"/>
                    </a:cubicBezTo>
                    <a:close/>
                    <a:moveTo>
                      <a:pt x="258" y="226"/>
                    </a:moveTo>
                    <a:cubicBezTo>
                      <a:pt x="256" y="227"/>
                      <a:pt x="255" y="228"/>
                      <a:pt x="253" y="228"/>
                    </a:cubicBezTo>
                    <a:cubicBezTo>
                      <a:pt x="251" y="228"/>
                      <a:pt x="250" y="227"/>
                      <a:pt x="248" y="225"/>
                    </a:cubicBezTo>
                    <a:cubicBezTo>
                      <a:pt x="248" y="225"/>
                      <a:pt x="248" y="225"/>
                      <a:pt x="232" y="207"/>
                    </a:cubicBezTo>
                    <a:cubicBezTo>
                      <a:pt x="232" y="207"/>
                      <a:pt x="232" y="207"/>
                      <a:pt x="255" y="213"/>
                    </a:cubicBezTo>
                    <a:cubicBezTo>
                      <a:pt x="258" y="217"/>
                      <a:pt x="258" y="217"/>
                      <a:pt x="258" y="217"/>
                    </a:cubicBezTo>
                    <a:cubicBezTo>
                      <a:pt x="261" y="219"/>
                      <a:pt x="260" y="224"/>
                      <a:pt x="258" y="226"/>
                    </a:cubicBezTo>
                    <a:close/>
                    <a:moveTo>
                      <a:pt x="276" y="212"/>
                    </a:moveTo>
                    <a:cubicBezTo>
                      <a:pt x="276" y="212"/>
                      <a:pt x="275" y="212"/>
                      <a:pt x="274" y="212"/>
                    </a:cubicBezTo>
                    <a:cubicBezTo>
                      <a:pt x="274" y="212"/>
                      <a:pt x="274" y="212"/>
                      <a:pt x="226" y="198"/>
                    </a:cubicBezTo>
                    <a:cubicBezTo>
                      <a:pt x="224" y="198"/>
                      <a:pt x="222" y="198"/>
                      <a:pt x="220" y="198"/>
                    </a:cubicBezTo>
                    <a:cubicBezTo>
                      <a:pt x="213" y="198"/>
                      <a:pt x="206" y="202"/>
                      <a:pt x="203" y="209"/>
                    </a:cubicBezTo>
                    <a:cubicBezTo>
                      <a:pt x="200" y="216"/>
                      <a:pt x="201" y="224"/>
                      <a:pt x="206" y="229"/>
                    </a:cubicBezTo>
                    <a:cubicBezTo>
                      <a:pt x="206" y="229"/>
                      <a:pt x="206" y="229"/>
                      <a:pt x="214" y="239"/>
                    </a:cubicBezTo>
                    <a:cubicBezTo>
                      <a:pt x="217" y="243"/>
                      <a:pt x="216" y="248"/>
                      <a:pt x="213" y="250"/>
                    </a:cubicBezTo>
                    <a:cubicBezTo>
                      <a:pt x="212" y="252"/>
                      <a:pt x="210" y="252"/>
                      <a:pt x="208" y="252"/>
                    </a:cubicBezTo>
                    <a:cubicBezTo>
                      <a:pt x="206" y="252"/>
                      <a:pt x="203" y="252"/>
                      <a:pt x="202" y="250"/>
                    </a:cubicBezTo>
                    <a:cubicBezTo>
                      <a:pt x="202" y="250"/>
                      <a:pt x="202" y="250"/>
                      <a:pt x="165" y="215"/>
                    </a:cubicBezTo>
                    <a:cubicBezTo>
                      <a:pt x="163" y="213"/>
                      <a:pt x="162" y="211"/>
                      <a:pt x="163" y="208"/>
                    </a:cubicBezTo>
                    <a:cubicBezTo>
                      <a:pt x="163" y="208"/>
                      <a:pt x="163" y="208"/>
                      <a:pt x="173" y="165"/>
                    </a:cubicBezTo>
                    <a:cubicBezTo>
                      <a:pt x="174" y="164"/>
                      <a:pt x="174" y="162"/>
                      <a:pt x="174" y="161"/>
                    </a:cubicBezTo>
                    <a:cubicBezTo>
                      <a:pt x="174" y="161"/>
                      <a:pt x="174" y="161"/>
                      <a:pt x="191" y="163"/>
                    </a:cubicBezTo>
                    <a:cubicBezTo>
                      <a:pt x="192" y="163"/>
                      <a:pt x="192" y="163"/>
                      <a:pt x="193" y="163"/>
                    </a:cubicBezTo>
                    <a:cubicBezTo>
                      <a:pt x="193" y="163"/>
                      <a:pt x="193" y="163"/>
                      <a:pt x="228" y="176"/>
                    </a:cubicBezTo>
                    <a:cubicBezTo>
                      <a:pt x="228" y="176"/>
                      <a:pt x="228" y="176"/>
                      <a:pt x="279" y="196"/>
                    </a:cubicBezTo>
                    <a:cubicBezTo>
                      <a:pt x="283" y="198"/>
                      <a:pt x="285" y="202"/>
                      <a:pt x="284" y="206"/>
                    </a:cubicBezTo>
                    <a:cubicBezTo>
                      <a:pt x="283" y="210"/>
                      <a:pt x="280" y="212"/>
                      <a:pt x="276" y="212"/>
                    </a:cubicBezTo>
                    <a:close/>
                  </a:path>
                </a:pathLst>
              </a:custGeom>
              <a:solidFill>
                <a:schemeClr val="accent4">
                  <a:lumMod val="75000"/>
                </a:schemeClr>
              </a:solidFill>
              <a:ln w="9525">
                <a:noFill/>
                <a:round/>
                <a:headEnd/>
                <a:tailEnd/>
              </a:ln>
            </p:spPr>
            <p:txBody>
              <a:bodyPr vert="horz" wrap="square" lIns="100817" tIns="50408" rIns="100817" bIns="50408" numCol="1" anchor="t" anchorCtr="0" compatLnSpc="1">
                <a:prstTxWarp prst="textNoShape">
                  <a:avLst/>
                </a:prstTxWarp>
              </a:bodyPr>
              <a:lstStyle/>
              <a:p>
                <a:endParaRPr lang="en-US" sz="2205" dirty="0">
                  <a:solidFill>
                    <a:schemeClr val="tx1">
                      <a:lumMod val="75000"/>
                      <a:lumOff val="25000"/>
                    </a:schemeClr>
                  </a:solidFill>
                </a:endParaRPr>
              </a:p>
            </p:txBody>
          </p:sp>
          <p:sp>
            <p:nvSpPr>
              <p:cNvPr id="130" name="Freeform 110"/>
              <p:cNvSpPr>
                <a:spLocks/>
              </p:cNvSpPr>
              <p:nvPr/>
            </p:nvSpPr>
            <p:spPr bwMode="auto">
              <a:xfrm>
                <a:off x="8423275" y="5702300"/>
                <a:ext cx="41275" cy="44450"/>
              </a:xfrm>
              <a:custGeom>
                <a:avLst/>
                <a:gdLst/>
                <a:ahLst/>
                <a:cxnLst>
                  <a:cxn ang="0">
                    <a:pos x="15" y="2"/>
                  </a:cxn>
                  <a:cxn ang="0">
                    <a:pos x="9" y="0"/>
                  </a:cxn>
                  <a:cxn ang="0">
                    <a:pos x="5" y="0"/>
                  </a:cxn>
                  <a:cxn ang="0">
                    <a:pos x="0" y="1"/>
                  </a:cxn>
                  <a:cxn ang="0">
                    <a:pos x="7" y="20"/>
                  </a:cxn>
                  <a:cxn ang="0">
                    <a:pos x="14" y="24"/>
                  </a:cxn>
                  <a:cxn ang="0">
                    <a:pos x="16" y="23"/>
                  </a:cxn>
                  <a:cxn ang="0">
                    <a:pos x="20" y="15"/>
                  </a:cxn>
                  <a:cxn ang="0">
                    <a:pos x="15" y="2"/>
                  </a:cxn>
                </a:cxnLst>
                <a:rect l="0" t="0" r="r" b="b"/>
                <a:pathLst>
                  <a:path w="21" h="24">
                    <a:moveTo>
                      <a:pt x="15" y="2"/>
                    </a:moveTo>
                    <a:cubicBezTo>
                      <a:pt x="9" y="0"/>
                      <a:pt x="9" y="0"/>
                      <a:pt x="9" y="0"/>
                    </a:cubicBezTo>
                    <a:cubicBezTo>
                      <a:pt x="7" y="0"/>
                      <a:pt x="6" y="0"/>
                      <a:pt x="5" y="0"/>
                    </a:cubicBezTo>
                    <a:cubicBezTo>
                      <a:pt x="3" y="0"/>
                      <a:pt x="2" y="0"/>
                      <a:pt x="0" y="1"/>
                    </a:cubicBezTo>
                    <a:cubicBezTo>
                      <a:pt x="7" y="20"/>
                      <a:pt x="7" y="20"/>
                      <a:pt x="7" y="20"/>
                    </a:cubicBezTo>
                    <a:cubicBezTo>
                      <a:pt x="8" y="22"/>
                      <a:pt x="11" y="24"/>
                      <a:pt x="14" y="24"/>
                    </a:cubicBezTo>
                    <a:cubicBezTo>
                      <a:pt x="14" y="24"/>
                      <a:pt x="15" y="24"/>
                      <a:pt x="16" y="23"/>
                    </a:cubicBezTo>
                    <a:cubicBezTo>
                      <a:pt x="19" y="22"/>
                      <a:pt x="21" y="18"/>
                      <a:pt x="20" y="15"/>
                    </a:cubicBezTo>
                    <a:lnTo>
                      <a:pt x="15" y="2"/>
                    </a:lnTo>
                    <a:close/>
                  </a:path>
                </a:pathLst>
              </a:custGeom>
              <a:solidFill>
                <a:schemeClr val="bg1"/>
              </a:solidFill>
              <a:ln w="9525">
                <a:noFill/>
                <a:round/>
                <a:headEnd/>
                <a:tailEnd/>
              </a:ln>
            </p:spPr>
            <p:txBody>
              <a:bodyPr vert="horz" wrap="square" lIns="100817" tIns="50408" rIns="100817" bIns="50408" numCol="1" anchor="t" anchorCtr="0" compatLnSpc="1">
                <a:prstTxWarp prst="textNoShape">
                  <a:avLst/>
                </a:prstTxWarp>
              </a:bodyPr>
              <a:lstStyle/>
              <a:p>
                <a:endParaRPr lang="en-US" sz="2205" dirty="0">
                  <a:solidFill>
                    <a:schemeClr val="tx1">
                      <a:lumMod val="75000"/>
                      <a:lumOff val="25000"/>
                    </a:schemeClr>
                  </a:solidFill>
                </a:endParaRPr>
              </a:p>
            </p:txBody>
          </p:sp>
          <p:sp>
            <p:nvSpPr>
              <p:cNvPr id="131" name="Freeform 111"/>
              <p:cNvSpPr>
                <a:spLocks/>
              </p:cNvSpPr>
              <p:nvPr/>
            </p:nvSpPr>
            <p:spPr bwMode="auto">
              <a:xfrm>
                <a:off x="8456613" y="5707063"/>
                <a:ext cx="53975" cy="39688"/>
              </a:xfrm>
              <a:custGeom>
                <a:avLst/>
                <a:gdLst/>
                <a:ahLst/>
                <a:cxnLst>
                  <a:cxn ang="0">
                    <a:pos x="23" y="6"/>
                  </a:cxn>
                  <a:cxn ang="0">
                    <a:pos x="0" y="0"/>
                  </a:cxn>
                  <a:cxn ang="0">
                    <a:pos x="16" y="18"/>
                  </a:cxn>
                  <a:cxn ang="0">
                    <a:pos x="21" y="21"/>
                  </a:cxn>
                  <a:cxn ang="0">
                    <a:pos x="26" y="19"/>
                  </a:cxn>
                  <a:cxn ang="0">
                    <a:pos x="26" y="10"/>
                  </a:cxn>
                  <a:cxn ang="0">
                    <a:pos x="23" y="6"/>
                  </a:cxn>
                </a:cxnLst>
                <a:rect l="0" t="0" r="r" b="b"/>
                <a:pathLst>
                  <a:path w="29" h="21">
                    <a:moveTo>
                      <a:pt x="23" y="6"/>
                    </a:moveTo>
                    <a:cubicBezTo>
                      <a:pt x="0" y="0"/>
                      <a:pt x="0" y="0"/>
                      <a:pt x="0" y="0"/>
                    </a:cubicBezTo>
                    <a:cubicBezTo>
                      <a:pt x="16" y="18"/>
                      <a:pt x="16" y="18"/>
                      <a:pt x="16" y="18"/>
                    </a:cubicBezTo>
                    <a:cubicBezTo>
                      <a:pt x="18" y="20"/>
                      <a:pt x="19" y="21"/>
                      <a:pt x="21" y="21"/>
                    </a:cubicBezTo>
                    <a:cubicBezTo>
                      <a:pt x="23" y="21"/>
                      <a:pt x="24" y="20"/>
                      <a:pt x="26" y="19"/>
                    </a:cubicBezTo>
                    <a:cubicBezTo>
                      <a:pt x="28" y="17"/>
                      <a:pt x="29" y="12"/>
                      <a:pt x="26" y="10"/>
                    </a:cubicBezTo>
                    <a:lnTo>
                      <a:pt x="23" y="6"/>
                    </a:lnTo>
                    <a:close/>
                  </a:path>
                </a:pathLst>
              </a:custGeom>
              <a:solidFill>
                <a:schemeClr val="bg1"/>
              </a:solidFill>
              <a:ln w="9525">
                <a:noFill/>
                <a:round/>
                <a:headEnd/>
                <a:tailEnd/>
              </a:ln>
            </p:spPr>
            <p:txBody>
              <a:bodyPr vert="horz" wrap="square" lIns="100817" tIns="50408" rIns="100817" bIns="50408" numCol="1" anchor="t" anchorCtr="0" compatLnSpc="1">
                <a:prstTxWarp prst="textNoShape">
                  <a:avLst/>
                </a:prstTxWarp>
              </a:bodyPr>
              <a:lstStyle/>
              <a:p>
                <a:endParaRPr lang="en-US" sz="2205" dirty="0">
                  <a:solidFill>
                    <a:schemeClr val="tx1">
                      <a:lumMod val="75000"/>
                      <a:lumOff val="25000"/>
                    </a:schemeClr>
                  </a:solidFill>
                </a:endParaRPr>
              </a:p>
            </p:txBody>
          </p:sp>
        </p:grpSp>
      </p:grpSp>
      <p:sp>
        <p:nvSpPr>
          <p:cNvPr id="136" name="Rectangle 135"/>
          <p:cNvSpPr/>
          <p:nvPr/>
        </p:nvSpPr>
        <p:spPr>
          <a:xfrm>
            <a:off x="256555" y="3413084"/>
            <a:ext cx="1833208" cy="646331"/>
          </a:xfrm>
          <a:prstGeom prst="rect">
            <a:avLst/>
          </a:prstGeom>
        </p:spPr>
        <p:txBody>
          <a:bodyPr wrap="square">
            <a:spAutoFit/>
          </a:bodyPr>
          <a:lstStyle/>
          <a:p>
            <a:pPr algn="ctr"/>
            <a:r>
              <a:rPr lang="en-GB" dirty="0">
                <a:solidFill>
                  <a:schemeClr val="tx1">
                    <a:lumMod val="75000"/>
                    <a:lumOff val="25000"/>
                  </a:schemeClr>
                </a:solidFill>
                <a:latin typeface="Domaine Display Bold" panose="020A0803080505060203" pitchFamily="18" charset="0"/>
              </a:rPr>
              <a:t>What is the “pain”?</a:t>
            </a:r>
          </a:p>
        </p:txBody>
      </p:sp>
      <p:sp>
        <p:nvSpPr>
          <p:cNvPr id="137" name="Rectangle 136"/>
          <p:cNvSpPr/>
          <p:nvPr/>
        </p:nvSpPr>
        <p:spPr>
          <a:xfrm>
            <a:off x="256555" y="4969084"/>
            <a:ext cx="1833210" cy="646331"/>
          </a:xfrm>
          <a:prstGeom prst="rect">
            <a:avLst/>
          </a:prstGeom>
        </p:spPr>
        <p:txBody>
          <a:bodyPr wrap="square">
            <a:spAutoFit/>
          </a:bodyPr>
          <a:lstStyle/>
          <a:p>
            <a:pPr algn="ctr"/>
            <a:r>
              <a:rPr lang="en-GB" dirty="0">
                <a:solidFill>
                  <a:schemeClr val="tx1">
                    <a:lumMod val="75000"/>
                    <a:lumOff val="25000"/>
                  </a:schemeClr>
                </a:solidFill>
                <a:latin typeface="Domaine Display Bold" panose="020A0803080505060203" pitchFamily="18" charset="0"/>
              </a:rPr>
              <a:t>What’s Missing?</a:t>
            </a:r>
          </a:p>
        </p:txBody>
      </p:sp>
      <p:sp>
        <p:nvSpPr>
          <p:cNvPr id="138" name="Rectangle 137"/>
          <p:cNvSpPr/>
          <p:nvPr/>
        </p:nvSpPr>
        <p:spPr>
          <a:xfrm>
            <a:off x="8825382" y="4756507"/>
            <a:ext cx="2908434" cy="1169551"/>
          </a:xfrm>
          <a:prstGeom prst="rect">
            <a:avLst/>
          </a:prstGeom>
        </p:spPr>
        <p:txBody>
          <a:bodyPr wrap="square">
            <a:spAutoFit/>
          </a:bodyPr>
          <a:lstStyle/>
          <a:p>
            <a:pPr algn="ctr"/>
            <a:r>
              <a:rPr lang="en-GB" sz="1400" b="1" dirty="0">
                <a:solidFill>
                  <a:schemeClr val="tx1">
                    <a:lumMod val="75000"/>
                    <a:lumOff val="25000"/>
                  </a:schemeClr>
                </a:solidFill>
                <a:latin typeface="+mj-lt"/>
              </a:rPr>
              <a:t>Talent transformation programs</a:t>
            </a:r>
            <a:r>
              <a:rPr lang="en-GB" sz="1400" dirty="0">
                <a:solidFill>
                  <a:schemeClr val="tx1">
                    <a:lumMod val="75000"/>
                    <a:lumOff val="25000"/>
                  </a:schemeClr>
                </a:solidFill>
                <a:latin typeface="+mj-lt"/>
              </a:rPr>
              <a:t>, new ways of thinking, and entrepreneurial-focused management structures that elevate ideation and innovation </a:t>
            </a:r>
          </a:p>
        </p:txBody>
      </p:sp>
      <p:sp>
        <p:nvSpPr>
          <p:cNvPr id="139" name="Rectangle 138"/>
          <p:cNvSpPr/>
          <p:nvPr/>
        </p:nvSpPr>
        <p:spPr>
          <a:xfrm>
            <a:off x="5435893" y="4911470"/>
            <a:ext cx="2908436" cy="954107"/>
          </a:xfrm>
          <a:prstGeom prst="rect">
            <a:avLst/>
          </a:prstGeom>
        </p:spPr>
        <p:txBody>
          <a:bodyPr wrap="square">
            <a:spAutoFit/>
          </a:bodyPr>
          <a:lstStyle/>
          <a:p>
            <a:pPr algn="ctr"/>
            <a:r>
              <a:rPr lang="en-GB" sz="1400" b="1" dirty="0">
                <a:solidFill>
                  <a:schemeClr val="tx1">
                    <a:lumMod val="75000"/>
                    <a:lumOff val="25000"/>
                  </a:schemeClr>
                </a:solidFill>
                <a:latin typeface="+mj-lt"/>
              </a:rPr>
              <a:t>Leading Digital and Emerging technologies</a:t>
            </a:r>
            <a:r>
              <a:rPr lang="en-GB" sz="1400" dirty="0">
                <a:solidFill>
                  <a:schemeClr val="tx1">
                    <a:lumMod val="75000"/>
                    <a:lumOff val="25000"/>
                  </a:schemeClr>
                </a:solidFill>
                <a:latin typeface="+mj-lt"/>
              </a:rPr>
              <a:t>, available across Aetna are not implemented within Medicaid</a:t>
            </a:r>
          </a:p>
        </p:txBody>
      </p:sp>
      <p:sp>
        <p:nvSpPr>
          <p:cNvPr id="140" name="Rectangle 139"/>
          <p:cNvSpPr/>
          <p:nvPr/>
        </p:nvSpPr>
        <p:spPr>
          <a:xfrm>
            <a:off x="2056706" y="4756507"/>
            <a:ext cx="2908436" cy="1169551"/>
          </a:xfrm>
          <a:prstGeom prst="rect">
            <a:avLst/>
          </a:prstGeom>
        </p:spPr>
        <p:txBody>
          <a:bodyPr wrap="square">
            <a:spAutoFit/>
          </a:bodyPr>
          <a:lstStyle/>
          <a:p>
            <a:pPr algn="ctr"/>
            <a:r>
              <a:rPr lang="en-GB" sz="1400" b="1" dirty="0">
                <a:solidFill>
                  <a:schemeClr val="tx1">
                    <a:lumMod val="75000"/>
                    <a:lumOff val="25000"/>
                  </a:schemeClr>
                </a:solidFill>
                <a:latin typeface="+mj-lt"/>
              </a:rPr>
              <a:t>Enterprise programs </a:t>
            </a:r>
            <a:r>
              <a:rPr lang="en-GB" sz="1400" dirty="0">
                <a:solidFill>
                  <a:schemeClr val="tx1">
                    <a:lumMod val="75000"/>
                    <a:lumOff val="25000"/>
                  </a:schemeClr>
                </a:solidFill>
                <a:latin typeface="+mj-lt"/>
              </a:rPr>
              <a:t>are not fully leveraged to accelerate Medicaid’s innovation journey and elevate the member experience</a:t>
            </a:r>
          </a:p>
        </p:txBody>
      </p:sp>
      <p:grpSp>
        <p:nvGrpSpPr>
          <p:cNvPr id="28" name="Group 27"/>
          <p:cNvGrpSpPr/>
          <p:nvPr/>
        </p:nvGrpSpPr>
        <p:grpSpPr>
          <a:xfrm>
            <a:off x="10057826" y="2365731"/>
            <a:ext cx="441033" cy="457200"/>
            <a:chOff x="9367603" y="2391092"/>
            <a:chExt cx="457200" cy="457200"/>
          </a:xfrm>
        </p:grpSpPr>
        <p:sp>
          <p:nvSpPr>
            <p:cNvPr id="124" name="Oval 123"/>
            <p:cNvSpPr/>
            <p:nvPr/>
          </p:nvSpPr>
          <p:spPr bwMode="ltGray">
            <a:xfrm>
              <a:off x="9367603" y="2391092"/>
              <a:ext cx="457200" cy="457200"/>
            </a:xfrm>
            <a:prstGeom prst="ellipse">
              <a:avLst/>
            </a:prstGeom>
            <a:solidFill>
              <a:schemeClr val="accent4">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75000"/>
                    <a:lumOff val="25000"/>
                  </a:schemeClr>
                </a:solidFill>
                <a:latin typeface="Georgia" pitchFamily="18" charset="0"/>
              </a:endParaRPr>
            </a:p>
          </p:txBody>
        </p:sp>
        <p:sp>
          <p:nvSpPr>
            <p:cNvPr id="141" name="Freeform 26"/>
            <p:cNvSpPr>
              <a:spLocks noEditPoints="1"/>
            </p:cNvSpPr>
            <p:nvPr/>
          </p:nvSpPr>
          <p:spPr bwMode="auto">
            <a:xfrm>
              <a:off x="9420650" y="2453746"/>
              <a:ext cx="367011" cy="347884"/>
            </a:xfrm>
            <a:custGeom>
              <a:avLst/>
              <a:gdLst/>
              <a:ahLst/>
              <a:cxnLst>
                <a:cxn ang="0">
                  <a:pos x="259" y="114"/>
                </a:cxn>
                <a:cxn ang="0">
                  <a:pos x="243" y="178"/>
                </a:cxn>
                <a:cxn ang="0">
                  <a:pos x="236" y="128"/>
                </a:cxn>
                <a:cxn ang="0">
                  <a:pos x="235" y="128"/>
                </a:cxn>
                <a:cxn ang="0">
                  <a:pos x="227" y="128"/>
                </a:cxn>
                <a:cxn ang="0">
                  <a:pos x="227" y="200"/>
                </a:cxn>
                <a:cxn ang="0">
                  <a:pos x="148" y="244"/>
                </a:cxn>
                <a:cxn ang="0">
                  <a:pos x="149" y="231"/>
                </a:cxn>
                <a:cxn ang="0">
                  <a:pos x="154" y="229"/>
                </a:cxn>
                <a:cxn ang="0">
                  <a:pos x="171" y="197"/>
                </a:cxn>
                <a:cxn ang="0">
                  <a:pos x="139" y="94"/>
                </a:cxn>
                <a:cxn ang="0">
                  <a:pos x="139" y="92"/>
                </a:cxn>
                <a:cxn ang="0">
                  <a:pos x="132" y="80"/>
                </a:cxn>
                <a:cxn ang="0">
                  <a:pos x="149" y="76"/>
                </a:cxn>
                <a:cxn ang="0">
                  <a:pos x="172" y="76"/>
                </a:cxn>
                <a:cxn ang="0">
                  <a:pos x="184" y="87"/>
                </a:cxn>
                <a:cxn ang="0">
                  <a:pos x="175" y="172"/>
                </a:cxn>
                <a:cxn ang="0">
                  <a:pos x="188" y="184"/>
                </a:cxn>
                <a:cxn ang="0">
                  <a:pos x="200" y="172"/>
                </a:cxn>
                <a:cxn ang="0">
                  <a:pos x="191" y="87"/>
                </a:cxn>
                <a:cxn ang="0">
                  <a:pos x="203" y="76"/>
                </a:cxn>
                <a:cxn ang="0">
                  <a:pos x="226" y="76"/>
                </a:cxn>
                <a:cxn ang="0">
                  <a:pos x="258" y="102"/>
                </a:cxn>
                <a:cxn ang="0">
                  <a:pos x="259" y="114"/>
                </a:cxn>
                <a:cxn ang="0">
                  <a:pos x="150" y="217"/>
                </a:cxn>
                <a:cxn ang="0">
                  <a:pos x="146" y="217"/>
                </a:cxn>
                <a:cxn ang="0">
                  <a:pos x="134" y="208"/>
                </a:cxn>
                <a:cxn ang="0">
                  <a:pos x="108" y="124"/>
                </a:cxn>
                <a:cxn ang="0">
                  <a:pos x="97" y="124"/>
                </a:cxn>
                <a:cxn ang="0">
                  <a:pos x="126" y="245"/>
                </a:cxn>
                <a:cxn ang="0">
                  <a:pos x="25" y="194"/>
                </a:cxn>
                <a:cxn ang="0">
                  <a:pos x="41" y="124"/>
                </a:cxn>
                <a:cxn ang="0">
                  <a:pos x="30" y="124"/>
                </a:cxn>
                <a:cxn ang="0">
                  <a:pos x="14" y="178"/>
                </a:cxn>
                <a:cxn ang="0">
                  <a:pos x="0" y="138"/>
                </a:cxn>
                <a:cxn ang="0">
                  <a:pos x="12" y="97"/>
                </a:cxn>
                <a:cxn ang="0">
                  <a:pos x="13" y="97"/>
                </a:cxn>
                <a:cxn ang="0">
                  <a:pos x="39" y="76"/>
                </a:cxn>
                <a:cxn ang="0">
                  <a:pos x="69" y="76"/>
                </a:cxn>
                <a:cxn ang="0">
                  <a:pos x="99" y="76"/>
                </a:cxn>
                <a:cxn ang="0">
                  <a:pos x="127" y="97"/>
                </a:cxn>
                <a:cxn ang="0">
                  <a:pos x="127" y="97"/>
                </a:cxn>
                <a:cxn ang="0">
                  <a:pos x="158" y="201"/>
                </a:cxn>
                <a:cxn ang="0">
                  <a:pos x="150" y="217"/>
                </a:cxn>
                <a:cxn ang="0">
                  <a:pos x="157" y="34"/>
                </a:cxn>
                <a:cxn ang="0">
                  <a:pos x="188" y="4"/>
                </a:cxn>
                <a:cxn ang="0">
                  <a:pos x="218" y="34"/>
                </a:cxn>
                <a:cxn ang="0">
                  <a:pos x="188" y="65"/>
                </a:cxn>
                <a:cxn ang="0">
                  <a:pos x="157" y="34"/>
                </a:cxn>
                <a:cxn ang="0">
                  <a:pos x="28" y="51"/>
                </a:cxn>
                <a:cxn ang="0">
                  <a:pos x="44" y="22"/>
                </a:cxn>
                <a:cxn ang="0">
                  <a:pos x="69" y="0"/>
                </a:cxn>
                <a:cxn ang="0">
                  <a:pos x="94" y="22"/>
                </a:cxn>
                <a:cxn ang="0">
                  <a:pos x="111" y="51"/>
                </a:cxn>
                <a:cxn ang="0">
                  <a:pos x="69" y="65"/>
                </a:cxn>
                <a:cxn ang="0">
                  <a:pos x="28" y="51"/>
                </a:cxn>
              </a:cxnLst>
              <a:rect l="0" t="0" r="r" b="b"/>
              <a:pathLst>
                <a:path w="259" h="245">
                  <a:moveTo>
                    <a:pt x="259" y="114"/>
                  </a:moveTo>
                  <a:cubicBezTo>
                    <a:pt x="259" y="137"/>
                    <a:pt x="253" y="159"/>
                    <a:pt x="243" y="178"/>
                  </a:cubicBezTo>
                  <a:cubicBezTo>
                    <a:pt x="236" y="128"/>
                    <a:pt x="236" y="128"/>
                    <a:pt x="236" y="128"/>
                  </a:cubicBezTo>
                  <a:cubicBezTo>
                    <a:pt x="235" y="128"/>
                    <a:pt x="235" y="128"/>
                    <a:pt x="235" y="128"/>
                  </a:cubicBezTo>
                  <a:cubicBezTo>
                    <a:pt x="227" y="128"/>
                    <a:pt x="227" y="128"/>
                    <a:pt x="227" y="128"/>
                  </a:cubicBezTo>
                  <a:cubicBezTo>
                    <a:pt x="227" y="200"/>
                    <a:pt x="227" y="200"/>
                    <a:pt x="227" y="200"/>
                  </a:cubicBezTo>
                  <a:cubicBezTo>
                    <a:pt x="207" y="223"/>
                    <a:pt x="179" y="239"/>
                    <a:pt x="148" y="244"/>
                  </a:cubicBezTo>
                  <a:cubicBezTo>
                    <a:pt x="149" y="231"/>
                    <a:pt x="149" y="231"/>
                    <a:pt x="149" y="231"/>
                  </a:cubicBezTo>
                  <a:cubicBezTo>
                    <a:pt x="150" y="231"/>
                    <a:pt x="152" y="229"/>
                    <a:pt x="154" y="229"/>
                  </a:cubicBezTo>
                  <a:cubicBezTo>
                    <a:pt x="167" y="225"/>
                    <a:pt x="175" y="211"/>
                    <a:pt x="171" y="197"/>
                  </a:cubicBezTo>
                  <a:cubicBezTo>
                    <a:pt x="139" y="94"/>
                    <a:pt x="139" y="94"/>
                    <a:pt x="139" y="94"/>
                  </a:cubicBezTo>
                  <a:cubicBezTo>
                    <a:pt x="139" y="93"/>
                    <a:pt x="139" y="92"/>
                    <a:pt x="139" y="92"/>
                  </a:cubicBezTo>
                  <a:cubicBezTo>
                    <a:pt x="137" y="88"/>
                    <a:pt x="135" y="84"/>
                    <a:pt x="132" y="80"/>
                  </a:cubicBezTo>
                  <a:cubicBezTo>
                    <a:pt x="137" y="77"/>
                    <a:pt x="143" y="76"/>
                    <a:pt x="149" y="76"/>
                  </a:cubicBezTo>
                  <a:cubicBezTo>
                    <a:pt x="149" y="76"/>
                    <a:pt x="159" y="76"/>
                    <a:pt x="172" y="76"/>
                  </a:cubicBezTo>
                  <a:cubicBezTo>
                    <a:pt x="184" y="87"/>
                    <a:pt x="184" y="87"/>
                    <a:pt x="184" y="87"/>
                  </a:cubicBezTo>
                  <a:cubicBezTo>
                    <a:pt x="175" y="172"/>
                    <a:pt x="175" y="172"/>
                    <a:pt x="175" y="172"/>
                  </a:cubicBezTo>
                  <a:cubicBezTo>
                    <a:pt x="188" y="184"/>
                    <a:pt x="188" y="184"/>
                    <a:pt x="188" y="184"/>
                  </a:cubicBezTo>
                  <a:cubicBezTo>
                    <a:pt x="200" y="172"/>
                    <a:pt x="200" y="172"/>
                    <a:pt x="200" y="172"/>
                  </a:cubicBezTo>
                  <a:cubicBezTo>
                    <a:pt x="191" y="87"/>
                    <a:pt x="191" y="87"/>
                    <a:pt x="191" y="87"/>
                  </a:cubicBezTo>
                  <a:cubicBezTo>
                    <a:pt x="203" y="76"/>
                    <a:pt x="203" y="76"/>
                    <a:pt x="203" y="76"/>
                  </a:cubicBezTo>
                  <a:cubicBezTo>
                    <a:pt x="216" y="76"/>
                    <a:pt x="226" y="76"/>
                    <a:pt x="226" y="76"/>
                  </a:cubicBezTo>
                  <a:cubicBezTo>
                    <a:pt x="242" y="76"/>
                    <a:pt x="255" y="87"/>
                    <a:pt x="258" y="102"/>
                  </a:cubicBezTo>
                  <a:cubicBezTo>
                    <a:pt x="259" y="106"/>
                    <a:pt x="259" y="110"/>
                    <a:pt x="259" y="114"/>
                  </a:cubicBezTo>
                  <a:close/>
                  <a:moveTo>
                    <a:pt x="150" y="217"/>
                  </a:moveTo>
                  <a:cubicBezTo>
                    <a:pt x="149" y="217"/>
                    <a:pt x="148" y="217"/>
                    <a:pt x="146" y="217"/>
                  </a:cubicBezTo>
                  <a:cubicBezTo>
                    <a:pt x="141" y="217"/>
                    <a:pt x="136" y="214"/>
                    <a:pt x="134" y="208"/>
                  </a:cubicBezTo>
                  <a:cubicBezTo>
                    <a:pt x="108" y="124"/>
                    <a:pt x="108" y="124"/>
                    <a:pt x="108" y="124"/>
                  </a:cubicBezTo>
                  <a:cubicBezTo>
                    <a:pt x="97" y="124"/>
                    <a:pt x="97" y="124"/>
                    <a:pt x="97" y="124"/>
                  </a:cubicBezTo>
                  <a:cubicBezTo>
                    <a:pt x="126" y="245"/>
                    <a:pt x="126" y="245"/>
                    <a:pt x="126" y="245"/>
                  </a:cubicBezTo>
                  <a:cubicBezTo>
                    <a:pt x="84" y="244"/>
                    <a:pt x="48" y="224"/>
                    <a:pt x="25" y="194"/>
                  </a:cubicBezTo>
                  <a:cubicBezTo>
                    <a:pt x="41" y="124"/>
                    <a:pt x="41" y="124"/>
                    <a:pt x="41" y="124"/>
                  </a:cubicBezTo>
                  <a:cubicBezTo>
                    <a:pt x="30" y="124"/>
                    <a:pt x="30" y="124"/>
                    <a:pt x="30" y="124"/>
                  </a:cubicBezTo>
                  <a:cubicBezTo>
                    <a:pt x="14" y="178"/>
                    <a:pt x="14" y="178"/>
                    <a:pt x="14" y="178"/>
                  </a:cubicBezTo>
                  <a:cubicBezTo>
                    <a:pt x="8" y="166"/>
                    <a:pt x="3" y="152"/>
                    <a:pt x="0" y="138"/>
                  </a:cubicBezTo>
                  <a:cubicBezTo>
                    <a:pt x="12" y="97"/>
                    <a:pt x="12" y="97"/>
                    <a:pt x="12" y="97"/>
                  </a:cubicBezTo>
                  <a:cubicBezTo>
                    <a:pt x="13" y="97"/>
                    <a:pt x="13" y="97"/>
                    <a:pt x="13" y="97"/>
                  </a:cubicBezTo>
                  <a:cubicBezTo>
                    <a:pt x="17" y="85"/>
                    <a:pt x="27" y="76"/>
                    <a:pt x="39" y="76"/>
                  </a:cubicBezTo>
                  <a:cubicBezTo>
                    <a:pt x="69" y="76"/>
                    <a:pt x="69" y="76"/>
                    <a:pt x="69" y="76"/>
                  </a:cubicBezTo>
                  <a:cubicBezTo>
                    <a:pt x="99" y="76"/>
                    <a:pt x="99" y="76"/>
                    <a:pt x="99" y="76"/>
                  </a:cubicBezTo>
                  <a:cubicBezTo>
                    <a:pt x="112" y="76"/>
                    <a:pt x="122" y="85"/>
                    <a:pt x="127" y="97"/>
                  </a:cubicBezTo>
                  <a:cubicBezTo>
                    <a:pt x="127" y="97"/>
                    <a:pt x="127" y="97"/>
                    <a:pt x="127" y="97"/>
                  </a:cubicBezTo>
                  <a:cubicBezTo>
                    <a:pt x="158" y="201"/>
                    <a:pt x="158" y="201"/>
                    <a:pt x="158" y="201"/>
                  </a:cubicBezTo>
                  <a:cubicBezTo>
                    <a:pt x="161" y="208"/>
                    <a:pt x="157" y="215"/>
                    <a:pt x="150" y="217"/>
                  </a:cubicBezTo>
                  <a:close/>
                  <a:moveTo>
                    <a:pt x="157" y="34"/>
                  </a:moveTo>
                  <a:cubicBezTo>
                    <a:pt x="157" y="17"/>
                    <a:pt x="171" y="4"/>
                    <a:pt x="188" y="4"/>
                  </a:cubicBezTo>
                  <a:cubicBezTo>
                    <a:pt x="205" y="4"/>
                    <a:pt x="218" y="17"/>
                    <a:pt x="218" y="34"/>
                  </a:cubicBezTo>
                  <a:cubicBezTo>
                    <a:pt x="218" y="51"/>
                    <a:pt x="205" y="65"/>
                    <a:pt x="188" y="65"/>
                  </a:cubicBezTo>
                  <a:cubicBezTo>
                    <a:pt x="171" y="65"/>
                    <a:pt x="157" y="51"/>
                    <a:pt x="157" y="34"/>
                  </a:cubicBezTo>
                  <a:close/>
                  <a:moveTo>
                    <a:pt x="28" y="51"/>
                  </a:moveTo>
                  <a:cubicBezTo>
                    <a:pt x="26" y="43"/>
                    <a:pt x="40" y="47"/>
                    <a:pt x="44" y="22"/>
                  </a:cubicBezTo>
                  <a:cubicBezTo>
                    <a:pt x="47" y="4"/>
                    <a:pt x="63" y="0"/>
                    <a:pt x="69" y="0"/>
                  </a:cubicBezTo>
                  <a:cubicBezTo>
                    <a:pt x="76" y="0"/>
                    <a:pt x="91" y="4"/>
                    <a:pt x="94" y="22"/>
                  </a:cubicBezTo>
                  <a:cubicBezTo>
                    <a:pt x="98" y="47"/>
                    <a:pt x="113" y="43"/>
                    <a:pt x="111" y="51"/>
                  </a:cubicBezTo>
                  <a:cubicBezTo>
                    <a:pt x="109" y="57"/>
                    <a:pt x="95" y="65"/>
                    <a:pt x="69" y="65"/>
                  </a:cubicBezTo>
                  <a:cubicBezTo>
                    <a:pt x="43" y="65"/>
                    <a:pt x="30" y="57"/>
                    <a:pt x="28" y="51"/>
                  </a:cubicBezTo>
                  <a:close/>
                </a:path>
              </a:pathLst>
            </a:custGeom>
            <a:solidFill>
              <a:schemeClr val="bg1"/>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solidFill>
                  <a:schemeClr val="tx1">
                    <a:lumMod val="75000"/>
                    <a:lumOff val="25000"/>
                  </a:schemeClr>
                </a:solidFill>
              </a:endParaRPr>
            </a:p>
          </p:txBody>
        </p:sp>
      </p:grpSp>
      <p:sp>
        <p:nvSpPr>
          <p:cNvPr id="30" name="TextBox 29"/>
          <p:cNvSpPr txBox="1"/>
          <p:nvPr/>
        </p:nvSpPr>
        <p:spPr>
          <a:xfrm>
            <a:off x="1997224" y="2881708"/>
            <a:ext cx="3035400" cy="511463"/>
          </a:xfrm>
          <a:prstGeom prst="rect">
            <a:avLst/>
          </a:prstGeom>
          <a:solidFill>
            <a:schemeClr val="bg1">
              <a:lumMod val="85000"/>
            </a:schemeClr>
          </a:solidFill>
        </p:spPr>
        <p:txBody>
          <a:bodyPr wrap="square" lIns="0" tIns="0" rIns="0" bIns="0" rtlCol="0" anchor="ctr">
            <a:noAutofit/>
          </a:bodyPr>
          <a:lstStyle/>
          <a:p>
            <a:pPr algn="ctr" defTabSz="456758" fontAlgn="base">
              <a:spcBef>
                <a:spcPts val="1200"/>
              </a:spcBef>
            </a:pPr>
            <a:r>
              <a:rPr lang="en-US" sz="1500" b="1" dirty="0">
                <a:solidFill>
                  <a:schemeClr val="tx2"/>
                </a:solidFill>
                <a:cs typeface="Open Sans Light"/>
              </a:rPr>
              <a:t>CUSTOMER EXPERIENCE IS NOT INTEGRATED</a:t>
            </a:r>
          </a:p>
        </p:txBody>
      </p:sp>
      <p:sp>
        <p:nvSpPr>
          <p:cNvPr id="143" name="TextBox 142"/>
          <p:cNvSpPr txBox="1"/>
          <p:nvPr/>
        </p:nvSpPr>
        <p:spPr>
          <a:xfrm>
            <a:off x="5377404" y="2882738"/>
            <a:ext cx="3046212" cy="510433"/>
          </a:xfrm>
          <a:prstGeom prst="rect">
            <a:avLst/>
          </a:prstGeom>
          <a:solidFill>
            <a:schemeClr val="bg1">
              <a:lumMod val="85000"/>
            </a:schemeClr>
          </a:solidFill>
        </p:spPr>
        <p:txBody>
          <a:bodyPr wrap="square" lIns="0" tIns="0" rIns="0" bIns="0" rtlCol="0" anchor="ctr">
            <a:noAutofit/>
          </a:bodyPr>
          <a:lstStyle/>
          <a:p>
            <a:pPr algn="ctr" defTabSz="456758" fontAlgn="base">
              <a:spcBef>
                <a:spcPts val="1200"/>
              </a:spcBef>
            </a:pPr>
            <a:r>
              <a:rPr lang="en-US" sz="1500" b="1" dirty="0">
                <a:solidFill>
                  <a:schemeClr val="tx1">
                    <a:lumMod val="75000"/>
                    <a:lumOff val="25000"/>
                  </a:schemeClr>
                </a:solidFill>
                <a:cs typeface="Open Sans Light"/>
              </a:rPr>
              <a:t>TECHNOLOGY IS LAGGING BUSINESS &amp; CONSUMER NEEDS</a:t>
            </a:r>
          </a:p>
        </p:txBody>
      </p:sp>
      <p:sp>
        <p:nvSpPr>
          <p:cNvPr id="144" name="TextBox 143"/>
          <p:cNvSpPr txBox="1"/>
          <p:nvPr/>
        </p:nvSpPr>
        <p:spPr>
          <a:xfrm>
            <a:off x="8752132" y="2881707"/>
            <a:ext cx="3035398" cy="511463"/>
          </a:xfrm>
          <a:prstGeom prst="rect">
            <a:avLst/>
          </a:prstGeom>
          <a:solidFill>
            <a:schemeClr val="bg1">
              <a:lumMod val="85000"/>
            </a:schemeClr>
          </a:solidFill>
        </p:spPr>
        <p:txBody>
          <a:bodyPr wrap="square" lIns="0" tIns="0" rIns="0" bIns="0" rtlCol="0" anchor="ctr">
            <a:noAutofit/>
          </a:bodyPr>
          <a:lstStyle/>
          <a:p>
            <a:pPr algn="ctr" defTabSz="456758" fontAlgn="base">
              <a:spcBef>
                <a:spcPts val="1200"/>
              </a:spcBef>
            </a:pPr>
            <a:r>
              <a:rPr lang="en-US" sz="1500" b="1" dirty="0">
                <a:solidFill>
                  <a:schemeClr val="tx2"/>
                </a:solidFill>
                <a:cs typeface="Open Sans Light"/>
              </a:rPr>
              <a:t>CULTURE IS REACTIVE</a:t>
            </a:r>
          </a:p>
        </p:txBody>
      </p:sp>
      <p:sp>
        <p:nvSpPr>
          <p:cNvPr id="39" name="Text Placeholder 2"/>
          <p:cNvSpPr txBox="1">
            <a:spLocks/>
          </p:cNvSpPr>
          <p:nvPr/>
        </p:nvSpPr>
        <p:spPr>
          <a:xfrm>
            <a:off x="440706" y="865208"/>
            <a:ext cx="9753409" cy="423094"/>
          </a:xfrm>
          <a:prstGeom prst="rect">
            <a:avLst/>
          </a:prstGeom>
        </p:spPr>
        <p:txBody>
          <a:bodyPr anchor="ctr"/>
          <a:lstStyle>
            <a:lvl1pPr marL="0" indent="0" algn="l" defTabSz="914400" rtl="0" eaLnBrk="1" latinLnBrk="0" hangingPunct="1">
              <a:lnSpc>
                <a:spcPct val="90000"/>
              </a:lnSpc>
              <a:spcBef>
                <a:spcPts val="1200"/>
              </a:spcBef>
              <a:spcAft>
                <a:spcPts val="0"/>
              </a:spcAft>
              <a:buClrTx/>
              <a:buFontTx/>
              <a:buNone/>
              <a:tabLst>
                <a:tab pos="1201738" algn="l"/>
              </a:tabLst>
              <a:defRPr sz="2000" b="0" i="0" kern="1200">
                <a:solidFill>
                  <a:schemeClr val="bg1">
                    <a:lumMod val="95000"/>
                  </a:schemeClr>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Medicaid’s limited adoption of enterprise transformational programs has restricted its ability to respond to evolving expectations and market pressures</a:t>
            </a:r>
          </a:p>
        </p:txBody>
      </p:sp>
    </p:spTree>
    <p:extLst>
      <p:ext uri="{BB962C8B-B14F-4D97-AF65-F5344CB8AC3E}">
        <p14:creationId xmlns:p14="http://schemas.microsoft.com/office/powerpoint/2010/main" val="601330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1440977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720" name="think-cell Slide" r:id="rId26" imgW="498" imgH="499" progId="TCLayout.ActiveDocument.1">
                  <p:embed/>
                </p:oleObj>
              </mc:Choice>
              <mc:Fallback>
                <p:oleObj name="think-cell Slide" r:id="rId26" imgW="498" imgH="499" progId="TCLayout.ActiveDocument.1">
                  <p:embed/>
                  <p:pic>
                    <p:nvPicPr>
                      <p:cNvPr id="0" name=""/>
                      <p:cNvPicPr/>
                      <p:nvPr/>
                    </p:nvPicPr>
                    <p:blipFill>
                      <a:blip r:embed="rId27"/>
                      <a:stretch>
                        <a:fillRect/>
                      </a:stretch>
                    </p:blipFill>
                    <p:spPr>
                      <a:xfrm>
                        <a:off x="1588" y="1588"/>
                        <a:ext cx="1587" cy="1587"/>
                      </a:xfrm>
                      <a:prstGeom prst="rect">
                        <a:avLst/>
                      </a:prstGeom>
                    </p:spPr>
                  </p:pic>
                </p:oleObj>
              </mc:Fallback>
            </mc:AlternateContent>
          </a:graphicData>
        </a:graphic>
      </p:graphicFrame>
      <p:cxnSp>
        <p:nvCxnSpPr>
          <p:cNvPr id="46" name="Straight Connector 45"/>
          <p:cNvCxnSpPr>
            <a:stCxn id="38" idx="3"/>
          </p:cNvCxnSpPr>
          <p:nvPr/>
        </p:nvCxnSpPr>
        <p:spPr>
          <a:xfrm>
            <a:off x="4105306" y="2775775"/>
            <a:ext cx="1121322" cy="280769"/>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9" idx="3"/>
          </p:cNvCxnSpPr>
          <p:nvPr/>
        </p:nvCxnSpPr>
        <p:spPr>
          <a:xfrm>
            <a:off x="4105306" y="3667831"/>
            <a:ext cx="760259" cy="17757"/>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0" idx="3"/>
          </p:cNvCxnSpPr>
          <p:nvPr/>
        </p:nvCxnSpPr>
        <p:spPr>
          <a:xfrm flipV="1">
            <a:off x="4105306" y="4211144"/>
            <a:ext cx="613636" cy="32209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1" idx="3"/>
          </p:cNvCxnSpPr>
          <p:nvPr/>
        </p:nvCxnSpPr>
        <p:spPr>
          <a:xfrm flipV="1">
            <a:off x="4105306" y="4857748"/>
            <a:ext cx="907139" cy="544506"/>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42" idx="1"/>
          </p:cNvCxnSpPr>
          <p:nvPr/>
        </p:nvCxnSpPr>
        <p:spPr>
          <a:xfrm flipV="1">
            <a:off x="6909953" y="2775775"/>
            <a:ext cx="1176374" cy="280774"/>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43" idx="1"/>
          </p:cNvCxnSpPr>
          <p:nvPr/>
        </p:nvCxnSpPr>
        <p:spPr>
          <a:xfrm flipV="1">
            <a:off x="7308763" y="3667831"/>
            <a:ext cx="777564" cy="17758"/>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44" idx="1"/>
          </p:cNvCxnSpPr>
          <p:nvPr/>
        </p:nvCxnSpPr>
        <p:spPr>
          <a:xfrm>
            <a:off x="7405200" y="4211140"/>
            <a:ext cx="681127" cy="322094"/>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45" idx="1"/>
          </p:cNvCxnSpPr>
          <p:nvPr/>
        </p:nvCxnSpPr>
        <p:spPr>
          <a:xfrm>
            <a:off x="7187396" y="4857744"/>
            <a:ext cx="898931" cy="54451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flipH="1">
            <a:off x="6182674" y="2937694"/>
            <a:ext cx="1354158" cy="2038996"/>
            <a:chOff x="4697938" y="3090094"/>
            <a:chExt cx="1476769" cy="2038996"/>
          </a:xfrm>
          <a:solidFill>
            <a:schemeClr val="bg1">
              <a:lumMod val="65000"/>
            </a:schemeClr>
          </a:solidFill>
        </p:grpSpPr>
        <p:sp>
          <p:nvSpPr>
            <p:cNvPr id="80" name="Rectangle 3"/>
            <p:cNvSpPr/>
            <p:nvPr/>
          </p:nvSpPr>
          <p:spPr>
            <a:xfrm>
              <a:off x="5017964" y="3090094"/>
              <a:ext cx="1156743" cy="393661"/>
            </a:xfrm>
            <a:custGeom>
              <a:avLst/>
              <a:gdLst>
                <a:gd name="connsiteX0" fmla="*/ 0 w 1156743"/>
                <a:gd name="connsiteY0" fmla="*/ 0 h 390572"/>
                <a:gd name="connsiteX1" fmla="*/ 1156743 w 1156743"/>
                <a:gd name="connsiteY1" fmla="*/ 0 h 390572"/>
                <a:gd name="connsiteX2" fmla="*/ 1156743 w 1156743"/>
                <a:gd name="connsiteY2" fmla="*/ 390572 h 390572"/>
                <a:gd name="connsiteX3" fmla="*/ 0 w 1156743"/>
                <a:gd name="connsiteY3" fmla="*/ 390572 h 390572"/>
                <a:gd name="connsiteX4" fmla="*/ 0 w 1156743"/>
                <a:gd name="connsiteY4" fmla="*/ 0 h 390572"/>
                <a:gd name="connsiteX0" fmla="*/ 256403 w 1156743"/>
                <a:gd name="connsiteY0" fmla="*/ 0 h 393661"/>
                <a:gd name="connsiteX1" fmla="*/ 1156743 w 1156743"/>
                <a:gd name="connsiteY1" fmla="*/ 3089 h 393661"/>
                <a:gd name="connsiteX2" fmla="*/ 1156743 w 1156743"/>
                <a:gd name="connsiteY2" fmla="*/ 393661 h 393661"/>
                <a:gd name="connsiteX3" fmla="*/ 0 w 1156743"/>
                <a:gd name="connsiteY3" fmla="*/ 393661 h 393661"/>
                <a:gd name="connsiteX4" fmla="*/ 256403 w 1156743"/>
                <a:gd name="connsiteY4" fmla="*/ 0 h 393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743" h="393661">
                  <a:moveTo>
                    <a:pt x="256403" y="0"/>
                  </a:moveTo>
                  <a:lnTo>
                    <a:pt x="1156743" y="3089"/>
                  </a:lnTo>
                  <a:lnTo>
                    <a:pt x="1156743" y="393661"/>
                  </a:lnTo>
                  <a:lnTo>
                    <a:pt x="0" y="393661"/>
                  </a:lnTo>
                  <a:lnTo>
                    <a:pt x="25640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81" name="Rectangle 76"/>
            <p:cNvSpPr/>
            <p:nvPr/>
          </p:nvSpPr>
          <p:spPr>
            <a:xfrm>
              <a:off x="4718923" y="3641629"/>
              <a:ext cx="1455783" cy="390572"/>
            </a:xfrm>
            <a:custGeom>
              <a:avLst/>
              <a:gdLst>
                <a:gd name="connsiteX0" fmla="*/ 0 w 1455783"/>
                <a:gd name="connsiteY0" fmla="*/ 0 h 390572"/>
                <a:gd name="connsiteX1" fmla="*/ 1455783 w 1455783"/>
                <a:gd name="connsiteY1" fmla="*/ 0 h 390572"/>
                <a:gd name="connsiteX2" fmla="*/ 1455783 w 1455783"/>
                <a:gd name="connsiteY2" fmla="*/ 390572 h 390572"/>
                <a:gd name="connsiteX3" fmla="*/ 0 w 1455783"/>
                <a:gd name="connsiteY3" fmla="*/ 390572 h 390572"/>
                <a:gd name="connsiteX4" fmla="*/ 0 w 1455783"/>
                <a:gd name="connsiteY4" fmla="*/ 0 h 390572"/>
                <a:gd name="connsiteX0" fmla="*/ 83408 w 1455783"/>
                <a:gd name="connsiteY0" fmla="*/ 0 h 390572"/>
                <a:gd name="connsiteX1" fmla="*/ 1455783 w 1455783"/>
                <a:gd name="connsiteY1" fmla="*/ 0 h 390572"/>
                <a:gd name="connsiteX2" fmla="*/ 1455783 w 1455783"/>
                <a:gd name="connsiteY2" fmla="*/ 390572 h 390572"/>
                <a:gd name="connsiteX3" fmla="*/ 0 w 1455783"/>
                <a:gd name="connsiteY3" fmla="*/ 390572 h 390572"/>
                <a:gd name="connsiteX4" fmla="*/ 83408 w 1455783"/>
                <a:gd name="connsiteY4" fmla="*/ 0 h 39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783" h="390572">
                  <a:moveTo>
                    <a:pt x="83408" y="0"/>
                  </a:moveTo>
                  <a:lnTo>
                    <a:pt x="1455783" y="0"/>
                  </a:lnTo>
                  <a:lnTo>
                    <a:pt x="1455783" y="390572"/>
                  </a:lnTo>
                  <a:lnTo>
                    <a:pt x="0" y="390572"/>
                  </a:lnTo>
                  <a:lnTo>
                    <a:pt x="834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82" name="Rectangle 81"/>
            <p:cNvSpPr/>
            <p:nvPr/>
          </p:nvSpPr>
          <p:spPr>
            <a:xfrm>
              <a:off x="4697938" y="4190074"/>
              <a:ext cx="1476768" cy="3905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83" name="Rectangle 78"/>
            <p:cNvSpPr/>
            <p:nvPr/>
          </p:nvSpPr>
          <p:spPr>
            <a:xfrm>
              <a:off x="4939186" y="4738518"/>
              <a:ext cx="1235520" cy="390572"/>
            </a:xfrm>
            <a:custGeom>
              <a:avLst/>
              <a:gdLst>
                <a:gd name="connsiteX0" fmla="*/ 0 w 1235520"/>
                <a:gd name="connsiteY0" fmla="*/ 0 h 390572"/>
                <a:gd name="connsiteX1" fmla="*/ 1235520 w 1235520"/>
                <a:gd name="connsiteY1" fmla="*/ 0 h 390572"/>
                <a:gd name="connsiteX2" fmla="*/ 1235520 w 1235520"/>
                <a:gd name="connsiteY2" fmla="*/ 390572 h 390572"/>
                <a:gd name="connsiteX3" fmla="*/ 0 w 1235520"/>
                <a:gd name="connsiteY3" fmla="*/ 390572 h 390572"/>
                <a:gd name="connsiteX4" fmla="*/ 0 w 1235520"/>
                <a:gd name="connsiteY4" fmla="*/ 0 h 390572"/>
                <a:gd name="connsiteX0" fmla="*/ 0 w 1235520"/>
                <a:gd name="connsiteY0" fmla="*/ 0 h 390572"/>
                <a:gd name="connsiteX1" fmla="*/ 1235520 w 1235520"/>
                <a:gd name="connsiteY1" fmla="*/ 0 h 390572"/>
                <a:gd name="connsiteX2" fmla="*/ 1235520 w 1235520"/>
                <a:gd name="connsiteY2" fmla="*/ 390572 h 390572"/>
                <a:gd name="connsiteX3" fmla="*/ 111211 w 1235520"/>
                <a:gd name="connsiteY3" fmla="*/ 390572 h 390572"/>
                <a:gd name="connsiteX4" fmla="*/ 0 w 1235520"/>
                <a:gd name="connsiteY4" fmla="*/ 0 h 39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520" h="390572">
                  <a:moveTo>
                    <a:pt x="0" y="0"/>
                  </a:moveTo>
                  <a:lnTo>
                    <a:pt x="1235520" y="0"/>
                  </a:lnTo>
                  <a:lnTo>
                    <a:pt x="1235520" y="390572"/>
                  </a:lnTo>
                  <a:lnTo>
                    <a:pt x="111211" y="39057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grpSp>
      <p:sp>
        <p:nvSpPr>
          <p:cNvPr id="4" name="Rectangle 3"/>
          <p:cNvSpPr/>
          <p:nvPr/>
        </p:nvSpPr>
        <p:spPr>
          <a:xfrm>
            <a:off x="4865564" y="2937694"/>
            <a:ext cx="1156743" cy="393661"/>
          </a:xfrm>
          <a:custGeom>
            <a:avLst/>
            <a:gdLst>
              <a:gd name="connsiteX0" fmla="*/ 0 w 1156743"/>
              <a:gd name="connsiteY0" fmla="*/ 0 h 390572"/>
              <a:gd name="connsiteX1" fmla="*/ 1156743 w 1156743"/>
              <a:gd name="connsiteY1" fmla="*/ 0 h 390572"/>
              <a:gd name="connsiteX2" fmla="*/ 1156743 w 1156743"/>
              <a:gd name="connsiteY2" fmla="*/ 390572 h 390572"/>
              <a:gd name="connsiteX3" fmla="*/ 0 w 1156743"/>
              <a:gd name="connsiteY3" fmla="*/ 390572 h 390572"/>
              <a:gd name="connsiteX4" fmla="*/ 0 w 1156743"/>
              <a:gd name="connsiteY4" fmla="*/ 0 h 390572"/>
              <a:gd name="connsiteX0" fmla="*/ 256403 w 1156743"/>
              <a:gd name="connsiteY0" fmla="*/ 0 h 393661"/>
              <a:gd name="connsiteX1" fmla="*/ 1156743 w 1156743"/>
              <a:gd name="connsiteY1" fmla="*/ 3089 h 393661"/>
              <a:gd name="connsiteX2" fmla="*/ 1156743 w 1156743"/>
              <a:gd name="connsiteY2" fmla="*/ 393661 h 393661"/>
              <a:gd name="connsiteX3" fmla="*/ 0 w 1156743"/>
              <a:gd name="connsiteY3" fmla="*/ 393661 h 393661"/>
              <a:gd name="connsiteX4" fmla="*/ 256403 w 1156743"/>
              <a:gd name="connsiteY4" fmla="*/ 0 h 393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743" h="393661">
                <a:moveTo>
                  <a:pt x="256403" y="0"/>
                </a:moveTo>
                <a:lnTo>
                  <a:pt x="1156743" y="3089"/>
                </a:lnTo>
                <a:lnTo>
                  <a:pt x="1156743" y="393661"/>
                </a:lnTo>
                <a:lnTo>
                  <a:pt x="0" y="393661"/>
                </a:lnTo>
                <a:lnTo>
                  <a:pt x="256403"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7" name="Rectangle 76"/>
          <p:cNvSpPr/>
          <p:nvPr/>
        </p:nvSpPr>
        <p:spPr>
          <a:xfrm>
            <a:off x="4566523" y="3489229"/>
            <a:ext cx="1455783" cy="390572"/>
          </a:xfrm>
          <a:custGeom>
            <a:avLst/>
            <a:gdLst>
              <a:gd name="connsiteX0" fmla="*/ 0 w 1455783"/>
              <a:gd name="connsiteY0" fmla="*/ 0 h 390572"/>
              <a:gd name="connsiteX1" fmla="*/ 1455783 w 1455783"/>
              <a:gd name="connsiteY1" fmla="*/ 0 h 390572"/>
              <a:gd name="connsiteX2" fmla="*/ 1455783 w 1455783"/>
              <a:gd name="connsiteY2" fmla="*/ 390572 h 390572"/>
              <a:gd name="connsiteX3" fmla="*/ 0 w 1455783"/>
              <a:gd name="connsiteY3" fmla="*/ 390572 h 390572"/>
              <a:gd name="connsiteX4" fmla="*/ 0 w 1455783"/>
              <a:gd name="connsiteY4" fmla="*/ 0 h 390572"/>
              <a:gd name="connsiteX0" fmla="*/ 83408 w 1455783"/>
              <a:gd name="connsiteY0" fmla="*/ 0 h 390572"/>
              <a:gd name="connsiteX1" fmla="*/ 1455783 w 1455783"/>
              <a:gd name="connsiteY1" fmla="*/ 0 h 390572"/>
              <a:gd name="connsiteX2" fmla="*/ 1455783 w 1455783"/>
              <a:gd name="connsiteY2" fmla="*/ 390572 h 390572"/>
              <a:gd name="connsiteX3" fmla="*/ 0 w 1455783"/>
              <a:gd name="connsiteY3" fmla="*/ 390572 h 390572"/>
              <a:gd name="connsiteX4" fmla="*/ 83408 w 1455783"/>
              <a:gd name="connsiteY4" fmla="*/ 0 h 39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783" h="390572">
                <a:moveTo>
                  <a:pt x="83408" y="0"/>
                </a:moveTo>
                <a:lnTo>
                  <a:pt x="1455783" y="0"/>
                </a:lnTo>
                <a:lnTo>
                  <a:pt x="1455783" y="390572"/>
                </a:lnTo>
                <a:lnTo>
                  <a:pt x="0" y="390572"/>
                </a:lnTo>
                <a:lnTo>
                  <a:pt x="83408"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8" name="Rectangle 77"/>
          <p:cNvSpPr/>
          <p:nvPr/>
        </p:nvSpPr>
        <p:spPr>
          <a:xfrm>
            <a:off x="4545538" y="4037674"/>
            <a:ext cx="1476768" cy="39057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9" name="Rectangle 78"/>
          <p:cNvSpPr/>
          <p:nvPr/>
        </p:nvSpPr>
        <p:spPr>
          <a:xfrm>
            <a:off x="4786786" y="4586118"/>
            <a:ext cx="1235520" cy="390572"/>
          </a:xfrm>
          <a:custGeom>
            <a:avLst/>
            <a:gdLst>
              <a:gd name="connsiteX0" fmla="*/ 0 w 1235520"/>
              <a:gd name="connsiteY0" fmla="*/ 0 h 390572"/>
              <a:gd name="connsiteX1" fmla="*/ 1235520 w 1235520"/>
              <a:gd name="connsiteY1" fmla="*/ 0 h 390572"/>
              <a:gd name="connsiteX2" fmla="*/ 1235520 w 1235520"/>
              <a:gd name="connsiteY2" fmla="*/ 390572 h 390572"/>
              <a:gd name="connsiteX3" fmla="*/ 0 w 1235520"/>
              <a:gd name="connsiteY3" fmla="*/ 390572 h 390572"/>
              <a:gd name="connsiteX4" fmla="*/ 0 w 1235520"/>
              <a:gd name="connsiteY4" fmla="*/ 0 h 390572"/>
              <a:gd name="connsiteX0" fmla="*/ 0 w 1235520"/>
              <a:gd name="connsiteY0" fmla="*/ 0 h 390572"/>
              <a:gd name="connsiteX1" fmla="*/ 1235520 w 1235520"/>
              <a:gd name="connsiteY1" fmla="*/ 0 h 390572"/>
              <a:gd name="connsiteX2" fmla="*/ 1235520 w 1235520"/>
              <a:gd name="connsiteY2" fmla="*/ 390572 h 390572"/>
              <a:gd name="connsiteX3" fmla="*/ 111211 w 1235520"/>
              <a:gd name="connsiteY3" fmla="*/ 390572 h 390572"/>
              <a:gd name="connsiteX4" fmla="*/ 0 w 1235520"/>
              <a:gd name="connsiteY4" fmla="*/ 0 h 39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520" h="390572">
                <a:moveTo>
                  <a:pt x="0" y="0"/>
                </a:moveTo>
                <a:lnTo>
                  <a:pt x="1235520" y="0"/>
                </a:lnTo>
                <a:lnTo>
                  <a:pt x="1235520" y="390572"/>
                </a:lnTo>
                <a:lnTo>
                  <a:pt x="111211" y="390572"/>
                </a:lnTo>
                <a:lnTo>
                  <a:pt x="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 name="Title 1"/>
          <p:cNvSpPr>
            <a:spLocks noGrp="1"/>
          </p:cNvSpPr>
          <p:nvPr>
            <p:ph type="title"/>
          </p:nvPr>
        </p:nvSpPr>
        <p:spPr>
          <a:xfrm>
            <a:off x="446876" y="310063"/>
            <a:ext cx="9686100" cy="476805"/>
          </a:xfrm>
        </p:spPr>
        <p:txBody>
          <a:bodyPr/>
          <a:lstStyle/>
          <a:p>
            <a:r>
              <a:rPr lang="en-US" dirty="0"/>
              <a:t>Technology and Cultural Opportunities</a:t>
            </a:r>
          </a:p>
        </p:txBody>
      </p:sp>
      <p:sp>
        <p:nvSpPr>
          <p:cNvPr id="3" name="Text Placeholder 2"/>
          <p:cNvSpPr>
            <a:spLocks noGrp="1"/>
          </p:cNvSpPr>
          <p:nvPr>
            <p:ph type="body" sz="quarter" idx="11"/>
          </p:nvPr>
        </p:nvSpPr>
        <p:spPr/>
        <p:txBody>
          <a:bodyPr/>
          <a:lstStyle/>
          <a:p>
            <a:r>
              <a:rPr lang="en-US" dirty="0"/>
              <a:t>Emerging technologies and innovative cultural approaches can address several Medicaid challenges by enabling innovative engagement and service offerings</a:t>
            </a:r>
          </a:p>
        </p:txBody>
      </p:sp>
      <p:sp>
        <p:nvSpPr>
          <p:cNvPr id="37" name="TextBox 50"/>
          <p:cNvSpPr txBox="1">
            <a:spLocks noChangeArrowheads="1"/>
          </p:cNvSpPr>
          <p:nvPr>
            <p:custDataLst>
              <p:tags r:id="rId3"/>
            </p:custDataLst>
          </p:nvPr>
        </p:nvSpPr>
        <p:spPr bwMode="auto">
          <a:xfrm>
            <a:off x="7156382" y="1719672"/>
            <a:ext cx="21578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r>
              <a:rPr lang="en-US" sz="1800" dirty="0">
                <a:solidFill>
                  <a:srgbClr val="666666"/>
                </a:solidFill>
                <a:latin typeface="+mj-lt"/>
              </a:rPr>
              <a:t>Cultural Initiatives</a:t>
            </a:r>
          </a:p>
        </p:txBody>
      </p:sp>
      <p:sp>
        <p:nvSpPr>
          <p:cNvPr id="38" name="TextBox 33"/>
          <p:cNvSpPr txBox="1">
            <a:spLocks noChangeArrowheads="1"/>
          </p:cNvSpPr>
          <p:nvPr>
            <p:custDataLst>
              <p:tags r:id="rId4"/>
            </p:custDataLst>
          </p:nvPr>
        </p:nvSpPr>
        <p:spPr bwMode="auto">
          <a:xfrm>
            <a:off x="583567" y="2423731"/>
            <a:ext cx="3521739" cy="704088"/>
          </a:xfrm>
          <a:prstGeom prst="rect">
            <a:avLst/>
          </a:prstGeom>
          <a:solidFill>
            <a:schemeClr val="bg1">
              <a:lumMod val="95000"/>
            </a:schemeClr>
          </a:solidFill>
          <a:ln>
            <a:noFill/>
          </a:ln>
          <a:extLst/>
        </p:spPr>
        <p:txBody>
          <a:bodyPr wrap="square" anchor="ctr">
            <a:spAutoFit/>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r>
              <a:rPr lang="en-US" sz="1500" b="0" dirty="0">
                <a:solidFill>
                  <a:schemeClr val="tx1">
                    <a:lumMod val="75000"/>
                    <a:lumOff val="25000"/>
                  </a:schemeClr>
                </a:solidFill>
                <a:latin typeface="+mj-lt"/>
              </a:rPr>
              <a:t>Data-driven</a:t>
            </a:r>
            <a:r>
              <a:rPr lang="en-US" sz="1500" dirty="0">
                <a:solidFill>
                  <a:schemeClr val="tx1">
                    <a:lumMod val="75000"/>
                    <a:lumOff val="25000"/>
                  </a:schemeClr>
                </a:solidFill>
                <a:latin typeface="+mj-lt"/>
              </a:rPr>
              <a:t> insights </a:t>
            </a:r>
            <a:r>
              <a:rPr lang="en-US" sz="1500" b="0" dirty="0">
                <a:solidFill>
                  <a:schemeClr val="tx1">
                    <a:lumMod val="75000"/>
                    <a:lumOff val="25000"/>
                  </a:schemeClr>
                </a:solidFill>
                <a:latin typeface="+mj-lt"/>
              </a:rPr>
              <a:t>and </a:t>
            </a:r>
            <a:r>
              <a:rPr lang="en-US" sz="1500" dirty="0">
                <a:solidFill>
                  <a:schemeClr val="tx1">
                    <a:lumMod val="75000"/>
                    <a:lumOff val="25000"/>
                  </a:schemeClr>
                </a:solidFill>
                <a:latin typeface="+mj-lt"/>
              </a:rPr>
              <a:t>decision support</a:t>
            </a:r>
          </a:p>
        </p:txBody>
      </p:sp>
      <p:sp>
        <p:nvSpPr>
          <p:cNvPr id="39" name="TextBox 52"/>
          <p:cNvSpPr txBox="1">
            <a:spLocks noChangeArrowheads="1"/>
          </p:cNvSpPr>
          <p:nvPr>
            <p:custDataLst>
              <p:tags r:id="rId5"/>
            </p:custDataLst>
          </p:nvPr>
        </p:nvSpPr>
        <p:spPr bwMode="auto">
          <a:xfrm>
            <a:off x="583567" y="3315787"/>
            <a:ext cx="3521739" cy="704088"/>
          </a:xfrm>
          <a:prstGeom prst="rect">
            <a:avLst/>
          </a:prstGeom>
          <a:solidFill>
            <a:schemeClr val="bg1">
              <a:lumMod val="95000"/>
            </a:schemeClr>
          </a:solidFill>
          <a:ln>
            <a:noFill/>
          </a:ln>
          <a:extLst/>
        </p:spPr>
        <p:txBody>
          <a:bodyPr wrap="square" anchor="ctr">
            <a:spAutoFit/>
          </a:bodyPr>
          <a:lstStyle>
            <a:defPPr>
              <a:defRPr lang="en-US"/>
            </a:defPPr>
            <a:lvl1pPr algn="r" eaLnBrk="1" hangingPunct="1">
              <a:lnSpc>
                <a:spcPct val="90000"/>
              </a:lnSpc>
              <a:defRPr sz="1050" b="0">
                <a:solidFill>
                  <a:srgbClr val="666666"/>
                </a:solidFill>
                <a:latin typeface="Swis721 Lt BT" pitchFamily="34"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a:r>
              <a:rPr lang="en-US" sz="1500" b="1" dirty="0">
                <a:solidFill>
                  <a:schemeClr val="tx1">
                    <a:lumMod val="75000"/>
                    <a:lumOff val="25000"/>
                  </a:schemeClr>
                </a:solidFill>
                <a:latin typeface="+mj-lt"/>
              </a:rPr>
              <a:t>Social Determinants of Health </a:t>
            </a:r>
            <a:r>
              <a:rPr lang="en-US" sz="1500" dirty="0">
                <a:solidFill>
                  <a:schemeClr val="tx1">
                    <a:lumMod val="75000"/>
                    <a:lumOff val="25000"/>
                  </a:schemeClr>
                </a:solidFill>
                <a:latin typeface="+mj-lt"/>
              </a:rPr>
              <a:t>(</a:t>
            </a:r>
            <a:r>
              <a:rPr lang="en-US" sz="1500" dirty="0" err="1">
                <a:solidFill>
                  <a:schemeClr val="tx1">
                    <a:lumMod val="75000"/>
                    <a:lumOff val="25000"/>
                  </a:schemeClr>
                </a:solidFill>
                <a:latin typeface="+mj-lt"/>
              </a:rPr>
              <a:t>SDoH</a:t>
            </a:r>
            <a:r>
              <a:rPr lang="en-US" sz="1500" dirty="0">
                <a:solidFill>
                  <a:schemeClr val="tx1">
                    <a:lumMod val="75000"/>
                    <a:lumOff val="25000"/>
                  </a:schemeClr>
                </a:solidFill>
                <a:latin typeface="+mj-lt"/>
              </a:rPr>
              <a:t>) enabler</a:t>
            </a:r>
            <a:endParaRPr lang="en-US" sz="1500" b="1" dirty="0">
              <a:solidFill>
                <a:schemeClr val="tx1">
                  <a:lumMod val="75000"/>
                  <a:lumOff val="25000"/>
                </a:schemeClr>
              </a:solidFill>
              <a:latin typeface="+mj-lt"/>
            </a:endParaRPr>
          </a:p>
        </p:txBody>
      </p:sp>
      <p:sp>
        <p:nvSpPr>
          <p:cNvPr id="40" name="TextBox 53"/>
          <p:cNvSpPr txBox="1">
            <a:spLocks noChangeArrowheads="1"/>
          </p:cNvSpPr>
          <p:nvPr>
            <p:custDataLst>
              <p:tags r:id="rId6"/>
            </p:custDataLst>
          </p:nvPr>
        </p:nvSpPr>
        <p:spPr bwMode="auto">
          <a:xfrm>
            <a:off x="583567" y="4181190"/>
            <a:ext cx="3521739" cy="704088"/>
          </a:xfrm>
          <a:prstGeom prst="rect">
            <a:avLst/>
          </a:prstGeom>
          <a:solidFill>
            <a:schemeClr val="bg1">
              <a:lumMod val="95000"/>
            </a:schemeClr>
          </a:solidFill>
          <a:ln>
            <a:noFill/>
          </a:ln>
          <a:extLst/>
        </p:spPr>
        <p:txBody>
          <a:bodyPr wrap="square" anchor="ctr">
            <a:spAutoFit/>
          </a:bodyPr>
          <a:lstStyle>
            <a:defPPr>
              <a:defRPr lang="en-US"/>
            </a:defPPr>
            <a:lvl1pPr algn="r" eaLnBrk="1" hangingPunct="1">
              <a:lnSpc>
                <a:spcPct val="90000"/>
              </a:lnSpc>
              <a:defRPr sz="1050" b="0">
                <a:solidFill>
                  <a:srgbClr val="666666"/>
                </a:solidFill>
                <a:latin typeface="Swis721 Lt BT" pitchFamily="34"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eaLnBrk="0" hangingPunct="0"/>
            <a:r>
              <a:rPr lang="en-US" sz="1500" b="1" dirty="0">
                <a:solidFill>
                  <a:schemeClr val="tx1">
                    <a:lumMod val="75000"/>
                    <a:lumOff val="25000"/>
                  </a:schemeClr>
                </a:solidFill>
                <a:latin typeface="+mj-lt"/>
              </a:rPr>
              <a:t>Automated chat or voice </a:t>
            </a:r>
            <a:r>
              <a:rPr lang="en-US" sz="1500" dirty="0">
                <a:solidFill>
                  <a:schemeClr val="tx1">
                    <a:lumMod val="75000"/>
                    <a:lumOff val="25000"/>
                  </a:schemeClr>
                </a:solidFill>
                <a:latin typeface="+mj-lt"/>
              </a:rPr>
              <a:t>interface </a:t>
            </a:r>
            <a:endParaRPr lang="en-US" sz="1500" b="1" dirty="0">
              <a:solidFill>
                <a:schemeClr val="tx2">
                  <a:lumMod val="60000"/>
                  <a:lumOff val="40000"/>
                </a:schemeClr>
              </a:solidFill>
              <a:latin typeface="+mj-lt"/>
            </a:endParaRPr>
          </a:p>
        </p:txBody>
      </p:sp>
      <p:sp>
        <p:nvSpPr>
          <p:cNvPr id="41" name="TextBox 54"/>
          <p:cNvSpPr txBox="1">
            <a:spLocks noChangeArrowheads="1"/>
          </p:cNvSpPr>
          <p:nvPr>
            <p:custDataLst>
              <p:tags r:id="rId7"/>
            </p:custDataLst>
          </p:nvPr>
        </p:nvSpPr>
        <p:spPr bwMode="auto">
          <a:xfrm>
            <a:off x="583567" y="5050210"/>
            <a:ext cx="3521739" cy="704088"/>
          </a:xfrm>
          <a:prstGeom prst="rect">
            <a:avLst/>
          </a:prstGeom>
          <a:solidFill>
            <a:schemeClr val="bg1">
              <a:lumMod val="95000"/>
            </a:schemeClr>
          </a:solidFill>
          <a:ln>
            <a:noFill/>
          </a:ln>
          <a:extLst/>
        </p:spPr>
        <p:txBody>
          <a:bodyPr wrap="square" anchor="ctr">
            <a:spAutoFit/>
          </a:bodyPr>
          <a:lstStyle>
            <a:defPPr>
              <a:defRPr lang="en-US"/>
            </a:defPPr>
            <a:lvl1pPr algn="r" eaLnBrk="1" hangingPunct="1">
              <a:lnSpc>
                <a:spcPct val="90000"/>
              </a:lnSpc>
              <a:defRPr sz="1050" b="0">
                <a:solidFill>
                  <a:srgbClr val="666666"/>
                </a:solidFill>
                <a:latin typeface="Swis721 Lt BT" pitchFamily="34"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a:r>
              <a:rPr lang="en-US" sz="1500" b="1" dirty="0">
                <a:solidFill>
                  <a:schemeClr val="tx1">
                    <a:lumMod val="75000"/>
                    <a:lumOff val="25000"/>
                  </a:schemeClr>
                </a:solidFill>
                <a:latin typeface="+mj-lt"/>
              </a:rPr>
              <a:t>Contextual insights </a:t>
            </a:r>
            <a:r>
              <a:rPr lang="en-US" sz="1500" dirty="0">
                <a:solidFill>
                  <a:schemeClr val="tx1">
                    <a:lumMod val="75000"/>
                    <a:lumOff val="25000"/>
                  </a:schemeClr>
                </a:solidFill>
                <a:latin typeface="+mj-lt"/>
              </a:rPr>
              <a:t>to improve outcomes</a:t>
            </a:r>
            <a:endParaRPr lang="en-US" sz="1500" b="1" dirty="0">
              <a:solidFill>
                <a:schemeClr val="tx1">
                  <a:lumMod val="75000"/>
                  <a:lumOff val="25000"/>
                </a:schemeClr>
              </a:solidFill>
              <a:latin typeface="+mj-lt"/>
            </a:endParaRPr>
          </a:p>
        </p:txBody>
      </p:sp>
      <p:sp>
        <p:nvSpPr>
          <p:cNvPr id="42" name="TextBox 55"/>
          <p:cNvSpPr txBox="1">
            <a:spLocks noChangeArrowheads="1"/>
          </p:cNvSpPr>
          <p:nvPr>
            <p:custDataLst>
              <p:tags r:id="rId8"/>
            </p:custDataLst>
          </p:nvPr>
        </p:nvSpPr>
        <p:spPr bwMode="auto">
          <a:xfrm>
            <a:off x="8086327" y="2423731"/>
            <a:ext cx="3521739" cy="704088"/>
          </a:xfrm>
          <a:prstGeom prst="rect">
            <a:avLst/>
          </a:prstGeom>
          <a:solidFill>
            <a:schemeClr val="bg1">
              <a:lumMod val="95000"/>
            </a:schemeClr>
          </a:solidFill>
          <a:ln>
            <a:noFill/>
          </a:ln>
          <a:extLst/>
        </p:spPr>
        <p:txBody>
          <a:bodyPr wrap="square" anchor="ctr">
            <a:spAutoFit/>
          </a:bodyPr>
          <a:lstStyle>
            <a:defPPr>
              <a:defRPr lang="en-US"/>
            </a:defPPr>
            <a:lvl1pPr algn="r" eaLnBrk="0" hangingPunct="0">
              <a:lnSpc>
                <a:spcPct val="90000"/>
              </a:lnSpc>
              <a:defRPr sz="1600" b="1">
                <a:solidFill>
                  <a:schemeClr val="tx2">
                    <a:lumMod val="60000"/>
                    <a:lumOff val="40000"/>
                  </a:schemeClr>
                </a:solidFill>
                <a:latin typeface="+mj-lt"/>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eaLnBrk="1" hangingPunct="1">
              <a:lnSpc>
                <a:spcPct val="100000"/>
              </a:lnSpc>
              <a:defRPr/>
            </a:pPr>
            <a:r>
              <a:rPr lang="en-US" sz="1500" b="0" dirty="0">
                <a:solidFill>
                  <a:schemeClr val="tx1">
                    <a:lumMod val="75000"/>
                    <a:lumOff val="25000"/>
                  </a:schemeClr>
                </a:solidFill>
              </a:rPr>
              <a:t>Identifying and acting on </a:t>
            </a:r>
            <a:r>
              <a:rPr lang="en-US" sz="1500" dirty="0">
                <a:solidFill>
                  <a:schemeClr val="tx1">
                    <a:lumMod val="75000"/>
                    <a:lumOff val="25000"/>
                  </a:schemeClr>
                </a:solidFill>
              </a:rPr>
              <a:t>innovative opportunities</a:t>
            </a:r>
          </a:p>
        </p:txBody>
      </p:sp>
      <p:sp>
        <p:nvSpPr>
          <p:cNvPr id="43" name="TextBox 56"/>
          <p:cNvSpPr txBox="1">
            <a:spLocks noChangeArrowheads="1"/>
          </p:cNvSpPr>
          <p:nvPr>
            <p:custDataLst>
              <p:tags r:id="rId9"/>
            </p:custDataLst>
          </p:nvPr>
        </p:nvSpPr>
        <p:spPr bwMode="auto">
          <a:xfrm>
            <a:off x="8086327" y="3315787"/>
            <a:ext cx="3521739" cy="704088"/>
          </a:xfrm>
          <a:prstGeom prst="rect">
            <a:avLst/>
          </a:prstGeom>
          <a:solidFill>
            <a:schemeClr val="bg1">
              <a:lumMod val="95000"/>
            </a:schemeClr>
          </a:solidFill>
          <a:ln>
            <a:noFill/>
          </a:ln>
          <a:extLst/>
        </p:spPr>
        <p:txBody>
          <a:bodyPr wrap="square" anchor="ctr">
            <a:spAutoFit/>
          </a:bodyPr>
          <a:lstStyle>
            <a:defPPr>
              <a:defRPr lang="en-US"/>
            </a:defPPr>
            <a:lvl1pPr algn="r" eaLnBrk="0" hangingPunct="0">
              <a:lnSpc>
                <a:spcPct val="90000"/>
              </a:lnSpc>
              <a:defRPr sz="1600" b="1">
                <a:solidFill>
                  <a:schemeClr val="tx2">
                    <a:lumMod val="60000"/>
                    <a:lumOff val="40000"/>
                  </a:schemeClr>
                </a:solidFill>
                <a:latin typeface="+mj-lt"/>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1500" dirty="0">
                <a:solidFill>
                  <a:schemeClr val="tx1">
                    <a:lumMod val="75000"/>
                    <a:lumOff val="25000"/>
                  </a:schemeClr>
                </a:solidFill>
              </a:rPr>
              <a:t>Structure designed to allow teams to push creative boundaries</a:t>
            </a:r>
          </a:p>
        </p:txBody>
      </p:sp>
      <p:sp>
        <p:nvSpPr>
          <p:cNvPr id="44" name="TextBox 57"/>
          <p:cNvSpPr txBox="1">
            <a:spLocks noChangeArrowheads="1"/>
          </p:cNvSpPr>
          <p:nvPr>
            <p:custDataLst>
              <p:tags r:id="rId10"/>
            </p:custDataLst>
          </p:nvPr>
        </p:nvSpPr>
        <p:spPr bwMode="auto">
          <a:xfrm>
            <a:off x="8086327" y="4181190"/>
            <a:ext cx="3521739" cy="704088"/>
          </a:xfrm>
          <a:prstGeom prst="rect">
            <a:avLst/>
          </a:prstGeom>
          <a:solidFill>
            <a:schemeClr val="bg1">
              <a:lumMod val="95000"/>
            </a:schemeClr>
          </a:solidFill>
          <a:ln>
            <a:noFill/>
          </a:ln>
          <a:extLst/>
        </p:spPr>
        <p:txBody>
          <a:bodyPr wrap="square" anchor="ctr">
            <a:spAutoFit/>
          </a:bodyPr>
          <a:lstStyle>
            <a:defPPr>
              <a:defRPr lang="en-US"/>
            </a:defPPr>
            <a:lvl1pPr algn="r" eaLnBrk="0" hangingPunct="0">
              <a:lnSpc>
                <a:spcPct val="90000"/>
              </a:lnSpc>
              <a:defRPr sz="1600" b="1">
                <a:solidFill>
                  <a:schemeClr val="tx2">
                    <a:lumMod val="60000"/>
                    <a:lumOff val="40000"/>
                  </a:schemeClr>
                </a:solidFill>
                <a:latin typeface="+mj-lt"/>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lvl="0" eaLnBrk="1" hangingPunct="1">
              <a:lnSpc>
                <a:spcPct val="100000"/>
              </a:lnSpc>
              <a:defRPr/>
            </a:pPr>
            <a:r>
              <a:rPr lang="en-US" sz="1500" b="0" dirty="0">
                <a:solidFill>
                  <a:schemeClr val="tx1">
                    <a:lumMod val="75000"/>
                    <a:lumOff val="25000"/>
                  </a:schemeClr>
                </a:solidFill>
              </a:rPr>
              <a:t>Designed to </a:t>
            </a:r>
            <a:r>
              <a:rPr lang="en-US" sz="1500" dirty="0">
                <a:solidFill>
                  <a:schemeClr val="tx1">
                    <a:lumMod val="75000"/>
                    <a:lumOff val="25000"/>
                  </a:schemeClr>
                </a:solidFill>
              </a:rPr>
              <a:t>build trust and transparency</a:t>
            </a:r>
          </a:p>
        </p:txBody>
      </p:sp>
      <p:sp>
        <p:nvSpPr>
          <p:cNvPr id="45" name="TextBox 58"/>
          <p:cNvSpPr txBox="1">
            <a:spLocks noChangeArrowheads="1"/>
          </p:cNvSpPr>
          <p:nvPr>
            <p:custDataLst>
              <p:tags r:id="rId11"/>
            </p:custDataLst>
          </p:nvPr>
        </p:nvSpPr>
        <p:spPr bwMode="auto">
          <a:xfrm>
            <a:off x="8086327" y="5050210"/>
            <a:ext cx="3521739" cy="704088"/>
          </a:xfrm>
          <a:prstGeom prst="rect">
            <a:avLst/>
          </a:prstGeom>
          <a:solidFill>
            <a:schemeClr val="bg1">
              <a:lumMod val="95000"/>
            </a:schemeClr>
          </a:solidFill>
          <a:ln>
            <a:noFill/>
          </a:ln>
          <a:extLst/>
        </p:spPr>
        <p:txBody>
          <a:bodyPr wrap="square" anchor="ctr">
            <a:spAutoFit/>
          </a:bodyPr>
          <a:lstStyle>
            <a:defPPr>
              <a:defRPr lang="en-US"/>
            </a:defPPr>
            <a:lvl1pPr algn="r" eaLnBrk="0" hangingPunct="0">
              <a:lnSpc>
                <a:spcPct val="90000"/>
              </a:lnSpc>
              <a:defRPr sz="1600" b="1">
                <a:solidFill>
                  <a:schemeClr val="tx2">
                    <a:lumMod val="60000"/>
                    <a:lumOff val="40000"/>
                  </a:schemeClr>
                </a:solidFill>
                <a:latin typeface="+mj-lt"/>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1500" dirty="0">
                <a:solidFill>
                  <a:schemeClr val="tx1">
                    <a:lumMod val="75000"/>
                    <a:lumOff val="25000"/>
                  </a:schemeClr>
                </a:solidFill>
              </a:rPr>
              <a:t>Test-run new roles </a:t>
            </a:r>
            <a:r>
              <a:rPr lang="en-US" sz="1500" b="0" dirty="0">
                <a:solidFill>
                  <a:schemeClr val="tx1">
                    <a:lumMod val="75000"/>
                    <a:lumOff val="25000"/>
                  </a:schemeClr>
                </a:solidFill>
              </a:rPr>
              <a:t>and opportunities before formally transitioning</a:t>
            </a:r>
          </a:p>
        </p:txBody>
      </p:sp>
      <p:grpSp>
        <p:nvGrpSpPr>
          <p:cNvPr id="54" name="Group 53"/>
          <p:cNvGrpSpPr/>
          <p:nvPr/>
        </p:nvGrpSpPr>
        <p:grpSpPr>
          <a:xfrm>
            <a:off x="4452323" y="1747491"/>
            <a:ext cx="3250671" cy="4568732"/>
            <a:chOff x="3210659" y="1711570"/>
            <a:chExt cx="2664068" cy="4261338"/>
          </a:xfrm>
        </p:grpSpPr>
        <p:sp>
          <p:nvSpPr>
            <p:cNvPr id="59" name="Freeform 16"/>
            <p:cNvSpPr>
              <a:spLocks/>
            </p:cNvSpPr>
            <p:nvPr>
              <p:custDataLst>
                <p:tags r:id="rId13"/>
              </p:custDataLst>
            </p:nvPr>
          </p:nvSpPr>
          <p:spPr bwMode="auto">
            <a:xfrm>
              <a:off x="3239966" y="1711570"/>
              <a:ext cx="1982665" cy="2423746"/>
            </a:xfrm>
            <a:custGeom>
              <a:avLst/>
              <a:gdLst>
                <a:gd name="T0" fmla="*/ 2147483647 w 1221"/>
                <a:gd name="T1" fmla="*/ 0 h 1492"/>
                <a:gd name="T2" fmla="*/ 2147483647 w 1221"/>
                <a:gd name="T3" fmla="*/ 0 h 1492"/>
                <a:gd name="T4" fmla="*/ 2147483647 w 1221"/>
                <a:gd name="T5" fmla="*/ 2147483647 h 1492"/>
                <a:gd name="T6" fmla="*/ 2147483647 w 1221"/>
                <a:gd name="T7" fmla="*/ 2147483647 h 1492"/>
                <a:gd name="T8" fmla="*/ 2147483647 w 1221"/>
                <a:gd name="T9" fmla="*/ 2147483647 h 1492"/>
                <a:gd name="T10" fmla="*/ 2147483647 w 1221"/>
                <a:gd name="T11" fmla="*/ 2147483647 h 1492"/>
                <a:gd name="T12" fmla="*/ 2147483647 w 1221"/>
                <a:gd name="T13" fmla="*/ 2147483647 h 1492"/>
                <a:gd name="T14" fmla="*/ 2147483647 w 1221"/>
                <a:gd name="T15" fmla="*/ 2147483647 h 1492"/>
                <a:gd name="T16" fmla="*/ 2147483647 w 1221"/>
                <a:gd name="T17" fmla="*/ 2147483647 h 1492"/>
                <a:gd name="T18" fmla="*/ 2147483647 w 1221"/>
                <a:gd name="T19" fmla="*/ 2147483647 h 1492"/>
                <a:gd name="T20" fmla="*/ 2147483647 w 1221"/>
                <a:gd name="T21" fmla="*/ 2147483647 h 1492"/>
                <a:gd name="T22" fmla="*/ 2147483647 w 1221"/>
                <a:gd name="T23" fmla="*/ 0 h 14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21"/>
                <a:gd name="T37" fmla="*/ 0 h 1492"/>
                <a:gd name="T38" fmla="*/ 1221 w 1221"/>
                <a:gd name="T39" fmla="*/ 1492 h 14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21" h="1492">
                  <a:moveTo>
                    <a:pt x="1221" y="0"/>
                  </a:moveTo>
                  <a:cubicBezTo>
                    <a:pt x="1221" y="0"/>
                    <a:pt x="1020" y="0"/>
                    <a:pt x="1020" y="0"/>
                  </a:cubicBezTo>
                  <a:cubicBezTo>
                    <a:pt x="919" y="87"/>
                    <a:pt x="882" y="119"/>
                    <a:pt x="783" y="209"/>
                  </a:cubicBezTo>
                  <a:cubicBezTo>
                    <a:pt x="579" y="394"/>
                    <a:pt x="347" y="556"/>
                    <a:pt x="180" y="779"/>
                  </a:cubicBezTo>
                  <a:cubicBezTo>
                    <a:pt x="56" y="945"/>
                    <a:pt x="0" y="1136"/>
                    <a:pt x="21" y="1343"/>
                  </a:cubicBezTo>
                  <a:cubicBezTo>
                    <a:pt x="25" y="1393"/>
                    <a:pt x="32" y="1444"/>
                    <a:pt x="45" y="1492"/>
                  </a:cubicBezTo>
                  <a:cubicBezTo>
                    <a:pt x="47" y="1451"/>
                    <a:pt x="49" y="1426"/>
                    <a:pt x="52" y="1402"/>
                  </a:cubicBezTo>
                  <a:cubicBezTo>
                    <a:pt x="74" y="1216"/>
                    <a:pt x="141" y="1037"/>
                    <a:pt x="249" y="884"/>
                  </a:cubicBezTo>
                  <a:cubicBezTo>
                    <a:pt x="281" y="839"/>
                    <a:pt x="316" y="796"/>
                    <a:pt x="354" y="756"/>
                  </a:cubicBezTo>
                  <a:cubicBezTo>
                    <a:pt x="435" y="670"/>
                    <a:pt x="526" y="595"/>
                    <a:pt x="614" y="516"/>
                  </a:cubicBezTo>
                  <a:cubicBezTo>
                    <a:pt x="771" y="376"/>
                    <a:pt x="938" y="247"/>
                    <a:pt x="1098" y="109"/>
                  </a:cubicBezTo>
                  <a:cubicBezTo>
                    <a:pt x="1139" y="73"/>
                    <a:pt x="1179" y="34"/>
                    <a:pt x="1221" y="0"/>
                  </a:cubicBezTo>
                  <a:close/>
                </a:path>
              </a:pathLst>
            </a:custGeom>
            <a:solidFill>
              <a:srgbClr val="D1D3D4"/>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60" name="Freeform 17"/>
            <p:cNvSpPr>
              <a:spLocks/>
            </p:cNvSpPr>
            <p:nvPr>
              <p:custDataLst>
                <p:tags r:id="rId14"/>
              </p:custDataLst>
            </p:nvPr>
          </p:nvSpPr>
          <p:spPr bwMode="auto">
            <a:xfrm>
              <a:off x="3210659" y="3547697"/>
              <a:ext cx="1982665" cy="2425211"/>
            </a:xfrm>
            <a:custGeom>
              <a:avLst/>
              <a:gdLst>
                <a:gd name="T0" fmla="*/ 2147483647 w 1221"/>
                <a:gd name="T1" fmla="*/ 2147483647 h 1493"/>
                <a:gd name="T2" fmla="*/ 2147483647 w 1221"/>
                <a:gd name="T3" fmla="*/ 2147483647 h 1493"/>
                <a:gd name="T4" fmla="*/ 2147483647 w 1221"/>
                <a:gd name="T5" fmla="*/ 2147483647 h 1493"/>
                <a:gd name="T6" fmla="*/ 2147483647 w 1221"/>
                <a:gd name="T7" fmla="*/ 2147483647 h 1493"/>
                <a:gd name="T8" fmla="*/ 2147483647 w 1221"/>
                <a:gd name="T9" fmla="*/ 2147483647 h 1493"/>
                <a:gd name="T10" fmla="*/ 2147483647 w 1221"/>
                <a:gd name="T11" fmla="*/ 0 h 1493"/>
                <a:gd name="T12" fmla="*/ 2147483647 w 1221"/>
                <a:gd name="T13" fmla="*/ 2147483647 h 1493"/>
                <a:gd name="T14" fmla="*/ 2147483647 w 1221"/>
                <a:gd name="T15" fmla="*/ 2147483647 h 1493"/>
                <a:gd name="T16" fmla="*/ 2147483647 w 1221"/>
                <a:gd name="T17" fmla="*/ 2147483647 h 1493"/>
                <a:gd name="T18" fmla="*/ 2147483647 w 1221"/>
                <a:gd name="T19" fmla="*/ 2147483647 h 1493"/>
                <a:gd name="T20" fmla="*/ 2147483647 w 1221"/>
                <a:gd name="T21" fmla="*/ 2147483647 h 1493"/>
                <a:gd name="T22" fmla="*/ 2147483647 w 1221"/>
                <a:gd name="T23" fmla="*/ 2147483647 h 14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21"/>
                <a:gd name="T37" fmla="*/ 0 h 1493"/>
                <a:gd name="T38" fmla="*/ 1221 w 1221"/>
                <a:gd name="T39" fmla="*/ 1493 h 14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21" h="1493">
                  <a:moveTo>
                    <a:pt x="1221" y="1493"/>
                  </a:moveTo>
                  <a:cubicBezTo>
                    <a:pt x="1221" y="1493"/>
                    <a:pt x="1020" y="1493"/>
                    <a:pt x="1020" y="1493"/>
                  </a:cubicBezTo>
                  <a:cubicBezTo>
                    <a:pt x="919" y="1406"/>
                    <a:pt x="882" y="1373"/>
                    <a:pt x="783" y="1283"/>
                  </a:cubicBezTo>
                  <a:cubicBezTo>
                    <a:pt x="579" y="1098"/>
                    <a:pt x="347" y="936"/>
                    <a:pt x="180" y="713"/>
                  </a:cubicBezTo>
                  <a:cubicBezTo>
                    <a:pt x="56" y="547"/>
                    <a:pt x="0" y="356"/>
                    <a:pt x="21" y="149"/>
                  </a:cubicBezTo>
                  <a:cubicBezTo>
                    <a:pt x="26" y="99"/>
                    <a:pt x="32" y="49"/>
                    <a:pt x="45" y="0"/>
                  </a:cubicBezTo>
                  <a:cubicBezTo>
                    <a:pt x="47" y="41"/>
                    <a:pt x="49" y="67"/>
                    <a:pt x="52" y="91"/>
                  </a:cubicBezTo>
                  <a:cubicBezTo>
                    <a:pt x="74" y="276"/>
                    <a:pt x="141" y="456"/>
                    <a:pt x="249" y="608"/>
                  </a:cubicBezTo>
                  <a:cubicBezTo>
                    <a:pt x="281" y="654"/>
                    <a:pt x="317" y="696"/>
                    <a:pt x="354" y="737"/>
                  </a:cubicBezTo>
                  <a:cubicBezTo>
                    <a:pt x="435" y="822"/>
                    <a:pt x="526" y="898"/>
                    <a:pt x="614" y="976"/>
                  </a:cubicBezTo>
                  <a:cubicBezTo>
                    <a:pt x="771" y="1116"/>
                    <a:pt x="938" y="1245"/>
                    <a:pt x="1098" y="1383"/>
                  </a:cubicBezTo>
                  <a:cubicBezTo>
                    <a:pt x="1139" y="1419"/>
                    <a:pt x="1179" y="1458"/>
                    <a:pt x="1221" y="1493"/>
                  </a:cubicBezTo>
                  <a:close/>
                </a:path>
              </a:pathLst>
            </a:custGeom>
            <a:solidFill>
              <a:srgbClr val="BCBEC0"/>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61" name="Rectangle 18"/>
            <p:cNvSpPr>
              <a:spLocks noChangeArrowheads="1"/>
            </p:cNvSpPr>
            <p:nvPr>
              <p:custDataLst>
                <p:tags r:id="rId15"/>
              </p:custDataLst>
            </p:nvPr>
          </p:nvSpPr>
          <p:spPr bwMode="auto">
            <a:xfrm>
              <a:off x="3612842" y="3363774"/>
              <a:ext cx="831103" cy="30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sz="1050" b="1" dirty="0">
                  <a:solidFill>
                    <a:srgbClr val="FFFFFF"/>
                  </a:solidFill>
                  <a:latin typeface="+mj-lt"/>
                </a:rPr>
                <a:t>Predictive Analytics</a:t>
              </a:r>
              <a:endParaRPr lang="en-US" b="1" dirty="0">
                <a:latin typeface="+mj-lt"/>
              </a:endParaRPr>
            </a:p>
          </p:txBody>
        </p:sp>
        <p:sp>
          <p:nvSpPr>
            <p:cNvPr id="62" name="Rectangle 22"/>
            <p:cNvSpPr>
              <a:spLocks noChangeArrowheads="1"/>
            </p:cNvSpPr>
            <p:nvPr>
              <p:custDataLst>
                <p:tags r:id="rId16"/>
              </p:custDataLst>
            </p:nvPr>
          </p:nvSpPr>
          <p:spPr bwMode="auto">
            <a:xfrm>
              <a:off x="4675645" y="3363952"/>
              <a:ext cx="896267" cy="30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050" b="1" dirty="0">
                  <a:solidFill>
                    <a:srgbClr val="FFFFFF"/>
                  </a:solidFill>
                  <a:latin typeface="+mj-lt"/>
                </a:rPr>
                <a:t>Self-Managed Teams</a:t>
              </a:r>
              <a:endParaRPr lang="en-US" b="1" dirty="0">
                <a:latin typeface="+mj-lt"/>
              </a:endParaRPr>
            </a:p>
          </p:txBody>
        </p:sp>
        <p:sp>
          <p:nvSpPr>
            <p:cNvPr id="67" name="Freeform 27"/>
            <p:cNvSpPr>
              <a:spLocks/>
            </p:cNvSpPr>
            <p:nvPr>
              <p:custDataLst>
                <p:tags r:id="rId17"/>
              </p:custDataLst>
            </p:nvPr>
          </p:nvSpPr>
          <p:spPr bwMode="auto">
            <a:xfrm>
              <a:off x="3862754" y="3547697"/>
              <a:ext cx="1982666" cy="2425211"/>
            </a:xfrm>
            <a:custGeom>
              <a:avLst/>
              <a:gdLst>
                <a:gd name="T0" fmla="*/ 0 w 1221"/>
                <a:gd name="T1" fmla="*/ 2147483647 h 1493"/>
                <a:gd name="T2" fmla="*/ 2147483647 w 1221"/>
                <a:gd name="T3" fmla="*/ 2147483647 h 1493"/>
                <a:gd name="T4" fmla="*/ 2147483647 w 1221"/>
                <a:gd name="T5" fmla="*/ 2147483647 h 1493"/>
                <a:gd name="T6" fmla="*/ 2147483647 w 1221"/>
                <a:gd name="T7" fmla="*/ 2147483647 h 1493"/>
                <a:gd name="T8" fmla="*/ 2147483647 w 1221"/>
                <a:gd name="T9" fmla="*/ 2147483647 h 1493"/>
                <a:gd name="T10" fmla="*/ 2147483647 w 1221"/>
                <a:gd name="T11" fmla="*/ 0 h 1493"/>
                <a:gd name="T12" fmla="*/ 2147483647 w 1221"/>
                <a:gd name="T13" fmla="*/ 2147483647 h 1493"/>
                <a:gd name="T14" fmla="*/ 2147483647 w 1221"/>
                <a:gd name="T15" fmla="*/ 2147483647 h 1493"/>
                <a:gd name="T16" fmla="*/ 2147483647 w 1221"/>
                <a:gd name="T17" fmla="*/ 2147483647 h 1493"/>
                <a:gd name="T18" fmla="*/ 2147483647 w 1221"/>
                <a:gd name="T19" fmla="*/ 2147483647 h 1493"/>
                <a:gd name="T20" fmla="*/ 2147483647 w 1221"/>
                <a:gd name="T21" fmla="*/ 2147483647 h 1493"/>
                <a:gd name="T22" fmla="*/ 0 w 1221"/>
                <a:gd name="T23" fmla="*/ 2147483647 h 14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21"/>
                <a:gd name="T37" fmla="*/ 0 h 1493"/>
                <a:gd name="T38" fmla="*/ 1221 w 1221"/>
                <a:gd name="T39" fmla="*/ 1493 h 14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21" h="1493">
                  <a:moveTo>
                    <a:pt x="0" y="1493"/>
                  </a:moveTo>
                  <a:cubicBezTo>
                    <a:pt x="0" y="1493"/>
                    <a:pt x="202" y="1493"/>
                    <a:pt x="202" y="1493"/>
                  </a:cubicBezTo>
                  <a:cubicBezTo>
                    <a:pt x="303" y="1406"/>
                    <a:pt x="340" y="1373"/>
                    <a:pt x="439" y="1283"/>
                  </a:cubicBezTo>
                  <a:cubicBezTo>
                    <a:pt x="643" y="1098"/>
                    <a:pt x="875" y="936"/>
                    <a:pt x="1042" y="713"/>
                  </a:cubicBezTo>
                  <a:cubicBezTo>
                    <a:pt x="1166" y="547"/>
                    <a:pt x="1221" y="356"/>
                    <a:pt x="1201" y="149"/>
                  </a:cubicBezTo>
                  <a:cubicBezTo>
                    <a:pt x="1196" y="99"/>
                    <a:pt x="1190" y="49"/>
                    <a:pt x="1177" y="0"/>
                  </a:cubicBezTo>
                  <a:cubicBezTo>
                    <a:pt x="1175" y="41"/>
                    <a:pt x="1172" y="67"/>
                    <a:pt x="1170" y="91"/>
                  </a:cubicBezTo>
                  <a:cubicBezTo>
                    <a:pt x="1148" y="276"/>
                    <a:pt x="1081" y="456"/>
                    <a:pt x="973" y="608"/>
                  </a:cubicBezTo>
                  <a:cubicBezTo>
                    <a:pt x="941" y="654"/>
                    <a:pt x="905" y="696"/>
                    <a:pt x="868" y="737"/>
                  </a:cubicBezTo>
                  <a:cubicBezTo>
                    <a:pt x="787" y="822"/>
                    <a:pt x="696" y="898"/>
                    <a:pt x="608" y="976"/>
                  </a:cubicBezTo>
                  <a:cubicBezTo>
                    <a:pt x="451" y="1116"/>
                    <a:pt x="283" y="1245"/>
                    <a:pt x="124" y="1383"/>
                  </a:cubicBezTo>
                  <a:cubicBezTo>
                    <a:pt x="83" y="1419"/>
                    <a:pt x="43" y="1458"/>
                    <a:pt x="0" y="1493"/>
                  </a:cubicBezTo>
                  <a:close/>
                </a:path>
              </a:pathLst>
            </a:custGeom>
            <a:solidFill>
              <a:srgbClr val="D1D3D4"/>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68" name="Freeform 28"/>
            <p:cNvSpPr>
              <a:spLocks/>
            </p:cNvSpPr>
            <p:nvPr>
              <p:custDataLst>
                <p:tags r:id="rId18"/>
              </p:custDataLst>
            </p:nvPr>
          </p:nvSpPr>
          <p:spPr bwMode="auto">
            <a:xfrm>
              <a:off x="3892061" y="1711570"/>
              <a:ext cx="1982666" cy="2423746"/>
            </a:xfrm>
            <a:custGeom>
              <a:avLst/>
              <a:gdLst>
                <a:gd name="T0" fmla="*/ 0 w 1221"/>
                <a:gd name="T1" fmla="*/ 0 h 1492"/>
                <a:gd name="T2" fmla="*/ 2147483647 w 1221"/>
                <a:gd name="T3" fmla="*/ 0 h 1492"/>
                <a:gd name="T4" fmla="*/ 2147483647 w 1221"/>
                <a:gd name="T5" fmla="*/ 2147483647 h 1492"/>
                <a:gd name="T6" fmla="*/ 2147483647 w 1221"/>
                <a:gd name="T7" fmla="*/ 2147483647 h 1492"/>
                <a:gd name="T8" fmla="*/ 2147483647 w 1221"/>
                <a:gd name="T9" fmla="*/ 2147483647 h 1492"/>
                <a:gd name="T10" fmla="*/ 2147483647 w 1221"/>
                <a:gd name="T11" fmla="*/ 2147483647 h 1492"/>
                <a:gd name="T12" fmla="*/ 2147483647 w 1221"/>
                <a:gd name="T13" fmla="*/ 2147483647 h 1492"/>
                <a:gd name="T14" fmla="*/ 2147483647 w 1221"/>
                <a:gd name="T15" fmla="*/ 2147483647 h 1492"/>
                <a:gd name="T16" fmla="*/ 2147483647 w 1221"/>
                <a:gd name="T17" fmla="*/ 2147483647 h 1492"/>
                <a:gd name="T18" fmla="*/ 2147483647 w 1221"/>
                <a:gd name="T19" fmla="*/ 2147483647 h 1492"/>
                <a:gd name="T20" fmla="*/ 2147483647 w 1221"/>
                <a:gd name="T21" fmla="*/ 2147483647 h 1492"/>
                <a:gd name="T22" fmla="*/ 0 w 1221"/>
                <a:gd name="T23" fmla="*/ 0 h 14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21"/>
                <a:gd name="T37" fmla="*/ 0 h 1492"/>
                <a:gd name="T38" fmla="*/ 1221 w 1221"/>
                <a:gd name="T39" fmla="*/ 1492 h 14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21" h="1492">
                  <a:moveTo>
                    <a:pt x="0" y="0"/>
                  </a:moveTo>
                  <a:cubicBezTo>
                    <a:pt x="0" y="0"/>
                    <a:pt x="202" y="0"/>
                    <a:pt x="202" y="0"/>
                  </a:cubicBezTo>
                  <a:cubicBezTo>
                    <a:pt x="303" y="87"/>
                    <a:pt x="339" y="119"/>
                    <a:pt x="439" y="209"/>
                  </a:cubicBezTo>
                  <a:cubicBezTo>
                    <a:pt x="643" y="394"/>
                    <a:pt x="875" y="556"/>
                    <a:pt x="1042" y="779"/>
                  </a:cubicBezTo>
                  <a:cubicBezTo>
                    <a:pt x="1166" y="945"/>
                    <a:pt x="1221" y="1136"/>
                    <a:pt x="1201" y="1343"/>
                  </a:cubicBezTo>
                  <a:cubicBezTo>
                    <a:pt x="1196" y="1393"/>
                    <a:pt x="1190" y="1444"/>
                    <a:pt x="1177" y="1492"/>
                  </a:cubicBezTo>
                  <a:cubicBezTo>
                    <a:pt x="1175" y="1451"/>
                    <a:pt x="1172" y="1426"/>
                    <a:pt x="1170" y="1402"/>
                  </a:cubicBezTo>
                  <a:cubicBezTo>
                    <a:pt x="1148" y="1216"/>
                    <a:pt x="1081" y="1037"/>
                    <a:pt x="973" y="884"/>
                  </a:cubicBezTo>
                  <a:cubicBezTo>
                    <a:pt x="941" y="839"/>
                    <a:pt x="905" y="796"/>
                    <a:pt x="867" y="756"/>
                  </a:cubicBezTo>
                  <a:cubicBezTo>
                    <a:pt x="787" y="670"/>
                    <a:pt x="696" y="595"/>
                    <a:pt x="608" y="516"/>
                  </a:cubicBezTo>
                  <a:cubicBezTo>
                    <a:pt x="451" y="376"/>
                    <a:pt x="283" y="247"/>
                    <a:pt x="124" y="109"/>
                  </a:cubicBezTo>
                  <a:cubicBezTo>
                    <a:pt x="83" y="73"/>
                    <a:pt x="43" y="34"/>
                    <a:pt x="0" y="0"/>
                  </a:cubicBezTo>
                  <a:close/>
                </a:path>
              </a:pathLst>
            </a:custGeom>
            <a:solidFill>
              <a:srgbClr val="BCBEC0"/>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69" name="Rectangle 29"/>
            <p:cNvSpPr>
              <a:spLocks noChangeArrowheads="1"/>
            </p:cNvSpPr>
            <p:nvPr>
              <p:custDataLst>
                <p:tags r:id="rId19"/>
              </p:custDataLst>
            </p:nvPr>
          </p:nvSpPr>
          <p:spPr bwMode="auto">
            <a:xfrm>
              <a:off x="3862754" y="4387412"/>
              <a:ext cx="581190" cy="30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sz="1050" b="1" dirty="0">
                  <a:solidFill>
                    <a:schemeClr val="bg1"/>
                  </a:solidFill>
                  <a:latin typeface="+mj-lt"/>
                </a:rPr>
                <a:t>Internet of Things</a:t>
              </a:r>
              <a:endParaRPr lang="en-US" b="1" dirty="0">
                <a:solidFill>
                  <a:schemeClr val="bg1"/>
                </a:solidFill>
                <a:latin typeface="+mj-lt"/>
              </a:endParaRPr>
            </a:p>
          </p:txBody>
        </p:sp>
        <p:sp>
          <p:nvSpPr>
            <p:cNvPr id="70" name="Rectangle 30"/>
            <p:cNvSpPr>
              <a:spLocks noChangeArrowheads="1"/>
            </p:cNvSpPr>
            <p:nvPr>
              <p:custDataLst>
                <p:tags r:id="rId20"/>
              </p:custDataLst>
            </p:nvPr>
          </p:nvSpPr>
          <p:spPr bwMode="auto">
            <a:xfrm>
              <a:off x="4658993" y="4387412"/>
              <a:ext cx="763872" cy="30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050" b="1" dirty="0">
                  <a:solidFill>
                    <a:schemeClr val="bg1"/>
                  </a:solidFill>
                  <a:latin typeface="+mj-lt"/>
                </a:rPr>
                <a:t>Experiential Learning</a:t>
              </a:r>
              <a:endParaRPr lang="en-US" b="1" dirty="0">
                <a:solidFill>
                  <a:schemeClr val="bg1"/>
                </a:solidFill>
                <a:latin typeface="+mj-lt"/>
              </a:endParaRPr>
            </a:p>
          </p:txBody>
        </p:sp>
        <p:sp>
          <p:nvSpPr>
            <p:cNvPr id="71" name="Rectangle 31"/>
            <p:cNvSpPr>
              <a:spLocks noChangeArrowheads="1"/>
            </p:cNvSpPr>
            <p:nvPr>
              <p:custDataLst>
                <p:tags r:id="rId21"/>
              </p:custDataLst>
            </p:nvPr>
          </p:nvSpPr>
          <p:spPr bwMode="auto">
            <a:xfrm>
              <a:off x="3558489" y="3946162"/>
              <a:ext cx="885455" cy="15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b="1" dirty="0">
                  <a:solidFill>
                    <a:srgbClr val="FFFFFF"/>
                  </a:solidFill>
                  <a:latin typeface="+mj-lt"/>
                </a:rPr>
                <a:t>Voice Interfaces</a:t>
              </a:r>
              <a:endParaRPr lang="en-US" b="1" dirty="0">
                <a:latin typeface="+mj-lt"/>
              </a:endParaRPr>
            </a:p>
          </p:txBody>
        </p:sp>
        <p:sp>
          <p:nvSpPr>
            <p:cNvPr id="72" name="Rectangle 34"/>
            <p:cNvSpPr>
              <a:spLocks noChangeArrowheads="1"/>
            </p:cNvSpPr>
            <p:nvPr>
              <p:custDataLst>
                <p:tags r:id="rId22"/>
              </p:custDataLst>
            </p:nvPr>
          </p:nvSpPr>
          <p:spPr bwMode="auto">
            <a:xfrm>
              <a:off x="4658993" y="3877458"/>
              <a:ext cx="823282" cy="30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050" b="1" dirty="0">
                  <a:solidFill>
                    <a:srgbClr val="FFFFFF"/>
                  </a:solidFill>
                  <a:latin typeface="+mj-lt"/>
                </a:rPr>
                <a:t>Reverse Mentoring</a:t>
              </a:r>
              <a:endParaRPr lang="en-US" b="1" dirty="0">
                <a:latin typeface="+mj-lt"/>
              </a:endParaRPr>
            </a:p>
          </p:txBody>
        </p:sp>
        <p:sp>
          <p:nvSpPr>
            <p:cNvPr id="73" name="Rectangle 35"/>
            <p:cNvSpPr>
              <a:spLocks noChangeArrowheads="1"/>
            </p:cNvSpPr>
            <p:nvPr>
              <p:custDataLst>
                <p:tags r:id="rId23"/>
              </p:custDataLst>
            </p:nvPr>
          </p:nvSpPr>
          <p:spPr bwMode="auto">
            <a:xfrm>
              <a:off x="3832516" y="2852932"/>
              <a:ext cx="611429" cy="30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sz="1050" b="1" dirty="0">
                  <a:solidFill>
                    <a:srgbClr val="FFFFFF"/>
                  </a:solidFill>
                  <a:latin typeface="+mj-lt"/>
                </a:rPr>
                <a:t>Targeted AI</a:t>
              </a:r>
              <a:endParaRPr lang="en-US" b="1" dirty="0">
                <a:latin typeface="+mj-lt"/>
              </a:endParaRPr>
            </a:p>
          </p:txBody>
        </p:sp>
        <p:sp>
          <p:nvSpPr>
            <p:cNvPr id="74" name="Rectangle 36"/>
            <p:cNvSpPr>
              <a:spLocks noChangeArrowheads="1"/>
            </p:cNvSpPr>
            <p:nvPr>
              <p:custDataLst>
                <p:tags r:id="rId24"/>
              </p:custDataLst>
            </p:nvPr>
          </p:nvSpPr>
          <p:spPr bwMode="auto">
            <a:xfrm>
              <a:off x="4693026" y="2852932"/>
              <a:ext cx="661968" cy="30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050" b="1" dirty="0">
                  <a:solidFill>
                    <a:srgbClr val="FFFFFF"/>
                  </a:solidFill>
                  <a:latin typeface="+mj-lt"/>
                </a:rPr>
                <a:t>Design Thinking</a:t>
              </a:r>
              <a:endParaRPr lang="en-US" b="1" dirty="0">
                <a:latin typeface="+mj-lt"/>
              </a:endParaRPr>
            </a:p>
          </p:txBody>
        </p:sp>
      </p:grpSp>
      <p:sp>
        <p:nvSpPr>
          <p:cNvPr id="75" name="TextBox 30"/>
          <p:cNvSpPr txBox="1">
            <a:spLocks noChangeArrowheads="1"/>
          </p:cNvSpPr>
          <p:nvPr>
            <p:custDataLst>
              <p:tags r:id="rId12"/>
            </p:custDataLst>
          </p:nvPr>
        </p:nvSpPr>
        <p:spPr bwMode="auto">
          <a:xfrm>
            <a:off x="2357958" y="1719672"/>
            <a:ext cx="26202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r>
              <a:rPr lang="en-US" sz="1800" dirty="0">
                <a:solidFill>
                  <a:srgbClr val="666666"/>
                </a:solidFill>
                <a:latin typeface="+mj-lt"/>
              </a:rPr>
              <a:t>Emerging Technologies</a:t>
            </a:r>
          </a:p>
        </p:txBody>
      </p:sp>
    </p:spTree>
    <p:extLst>
      <p:ext uri="{BB962C8B-B14F-4D97-AF65-F5344CB8AC3E}">
        <p14:creationId xmlns:p14="http://schemas.microsoft.com/office/powerpoint/2010/main" val="29609471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256"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40952" y="312971"/>
            <a:ext cx="9686100" cy="476805"/>
          </a:xfrm>
        </p:spPr>
        <p:txBody>
          <a:bodyPr/>
          <a:lstStyle/>
          <a:p>
            <a:r>
              <a:rPr lang="en-US" dirty="0"/>
              <a:t>Conclusion</a:t>
            </a:r>
          </a:p>
        </p:txBody>
      </p:sp>
      <p:sp>
        <p:nvSpPr>
          <p:cNvPr id="3" name="Text Placeholder 2"/>
          <p:cNvSpPr>
            <a:spLocks noGrp="1"/>
          </p:cNvSpPr>
          <p:nvPr>
            <p:ph type="body" sz="quarter" idx="11"/>
          </p:nvPr>
        </p:nvSpPr>
        <p:spPr>
          <a:xfrm>
            <a:off x="440952" y="877081"/>
            <a:ext cx="9958110" cy="423094"/>
          </a:xfrm>
        </p:spPr>
        <p:txBody>
          <a:bodyPr/>
          <a:lstStyle/>
          <a:p>
            <a:r>
              <a:rPr lang="en-US" dirty="0">
                <a:solidFill>
                  <a:schemeClr val="bg1"/>
                </a:solidFill>
              </a:rPr>
              <a:t>Medicaid is foregoing opportunities to leverage progress made in enterprise initiatives, innovative technology, and culture, inhibiting its ability to transform</a:t>
            </a:r>
          </a:p>
        </p:txBody>
      </p:sp>
      <p:sp>
        <p:nvSpPr>
          <p:cNvPr id="5" name="Rectangle 4"/>
          <p:cNvSpPr/>
          <p:nvPr/>
        </p:nvSpPr>
        <p:spPr>
          <a:xfrm>
            <a:off x="556592" y="2442938"/>
            <a:ext cx="11141714" cy="33088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ctr"/>
          <a:lstStyle/>
          <a:p>
            <a:pPr lvl="1">
              <a:lnSpc>
                <a:spcPct val="110000"/>
              </a:lnSpc>
              <a:spcBef>
                <a:spcPts val="1800"/>
              </a:spcBef>
            </a:pPr>
            <a:endParaRPr lang="en-US" sz="1500" b="1" dirty="0">
              <a:solidFill>
                <a:schemeClr val="tx2"/>
              </a:solidFill>
            </a:endParaRPr>
          </a:p>
        </p:txBody>
      </p:sp>
      <p:sp>
        <p:nvSpPr>
          <p:cNvPr id="6" name="Rectangle 5"/>
          <p:cNvSpPr/>
          <p:nvPr/>
        </p:nvSpPr>
        <p:spPr>
          <a:xfrm>
            <a:off x="556592" y="6069370"/>
            <a:ext cx="11141714" cy="914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ctr"/>
          <a:lstStyle/>
          <a:p>
            <a:pPr marL="194310" indent="-194310">
              <a:spcBef>
                <a:spcPts val="1000"/>
              </a:spcBef>
              <a:buFont typeface="Arial" panose="020B0604020202020204" pitchFamily="34" charset="0"/>
              <a:buChar char="•"/>
            </a:pPr>
            <a:endParaRPr lang="en-US" sz="1400" dirty="0">
              <a:solidFill>
                <a:schemeClr val="tx2"/>
              </a:solidFill>
            </a:endParaRPr>
          </a:p>
        </p:txBody>
      </p:sp>
      <p:cxnSp>
        <p:nvCxnSpPr>
          <p:cNvPr id="11" name="Straight Connector 10"/>
          <p:cNvCxnSpPr/>
          <p:nvPr/>
        </p:nvCxnSpPr>
        <p:spPr>
          <a:xfrm>
            <a:off x="563880" y="2064137"/>
            <a:ext cx="11064240" cy="0"/>
          </a:xfrm>
          <a:prstGeom prst="line">
            <a:avLst/>
          </a:prstGeom>
          <a:ln w="15875"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13" name="Text Placeholder 18"/>
          <p:cNvSpPr txBox="1">
            <a:spLocks/>
          </p:cNvSpPr>
          <p:nvPr/>
        </p:nvSpPr>
        <p:spPr>
          <a:xfrm>
            <a:off x="3929856" y="1850370"/>
            <a:ext cx="4118256" cy="378800"/>
          </a:xfrm>
          <a:prstGeom prst="rect">
            <a:avLst/>
          </a:prstGeom>
          <a:solidFill>
            <a:schemeClr val="bg1"/>
          </a:solidFill>
          <a:ln w="9525">
            <a:noFill/>
          </a:ln>
        </p:spPr>
        <p:txBody>
          <a:bodyPr vert="horz" wrap="square" lIns="72000" tIns="72000" rIns="72000" bIns="72000" rtlCol="0">
            <a:noAutofit/>
          </a:bodyPr>
          <a:lstStyle>
            <a:lvl1pPr marL="0" indent="0" algn="l" defTabSz="914400" rtl="0" eaLnBrk="1" latinLnBrk="0" hangingPunct="1">
              <a:lnSpc>
                <a:spcPts val="2160"/>
              </a:lnSpc>
              <a:spcBef>
                <a:spcPts val="0"/>
              </a:spcBef>
              <a:spcAft>
                <a:spcPts val="0"/>
              </a:spcAft>
              <a:buFont typeface="Arial" panose="020B0604020202020204" pitchFamily="34" charset="0"/>
              <a:buNone/>
              <a:defRPr sz="1600" b="1" kern="1200">
                <a:solidFill>
                  <a:schemeClr val="bg1"/>
                </a:solidFill>
                <a:latin typeface="+mn-lt"/>
                <a:ea typeface="+mn-ea"/>
                <a:cs typeface="+mn-cs"/>
              </a:defRPr>
            </a:lvl1pPr>
            <a:lvl2pPr marL="378000" indent="-180000" algn="l" defTabSz="914400" rtl="0" eaLnBrk="1" latinLnBrk="0" hangingPunct="1">
              <a:lnSpc>
                <a:spcPct val="90000"/>
              </a:lnSpc>
              <a:spcBef>
                <a:spcPts val="600"/>
              </a:spcBef>
              <a:buFont typeface="Arial" panose="020B0604020202020204" pitchFamily="34" charset="0"/>
              <a:buChar char="–"/>
              <a:defRPr sz="1400" b="0" kern="1200">
                <a:solidFill>
                  <a:schemeClr val="tx1"/>
                </a:solidFill>
                <a:latin typeface="+mn-lt"/>
                <a:ea typeface="+mn-ea"/>
                <a:cs typeface="+mn-cs"/>
              </a:defRPr>
            </a:lvl2pPr>
            <a:lvl3pPr marL="55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3pPr>
            <a:lvl4pPr marL="73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4pPr>
            <a:lvl5pPr marL="738000" indent="-179388" algn="l" defTabSz="914400" rtl="0" eaLnBrk="1" latinLnBrk="0" hangingPunct="1">
              <a:lnSpc>
                <a:spcPct val="100000"/>
              </a:lnSpc>
              <a:spcBef>
                <a:spcPts val="0"/>
              </a:spcBef>
              <a:buFont typeface="Arial" panose="020B0604020202020204" pitchFamily="34" charset="0"/>
              <a:buChar char="–"/>
              <a:tabLst/>
              <a:defRPr sz="1400" b="0" kern="1200">
                <a:solidFill>
                  <a:schemeClr val="tx1"/>
                </a:solidFill>
                <a:latin typeface="+mn-lt"/>
                <a:ea typeface="+mn-ea"/>
                <a:cs typeface="+mn-cs"/>
              </a:defRPr>
            </a:lvl5pPr>
            <a:lvl6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en-US" sz="2400" dirty="0">
                <a:solidFill>
                  <a:schemeClr val="tx2"/>
                </a:solidFill>
                <a:latin typeface="Domaine Display Bold" panose="020A0803080505060203" pitchFamily="18" charset="0"/>
                <a:ea typeface="Domaine Display" charset="0"/>
                <a:cs typeface="Domaine Display" charset="0"/>
              </a:rPr>
              <a:t>Biggest Opportunities</a:t>
            </a:r>
          </a:p>
        </p:txBody>
      </p:sp>
      <p:sp>
        <p:nvSpPr>
          <p:cNvPr id="14" name="Oval 13"/>
          <p:cNvSpPr/>
          <p:nvPr/>
        </p:nvSpPr>
        <p:spPr bwMode="ltGray">
          <a:xfrm>
            <a:off x="4055046" y="1740903"/>
            <a:ext cx="564865" cy="564865"/>
          </a:xfrm>
          <a:prstGeom prst="ellipse">
            <a:avLst/>
          </a:prstGeom>
          <a:solidFill>
            <a:schemeClr val="accent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Georgia" pitchFamily="18" charset="0"/>
            </a:endParaRPr>
          </a:p>
        </p:txBody>
      </p:sp>
      <p:sp>
        <p:nvSpPr>
          <p:cNvPr id="15" name="Freeform 4960"/>
          <p:cNvSpPr>
            <a:spLocks noEditPoints="1"/>
          </p:cNvSpPr>
          <p:nvPr/>
        </p:nvSpPr>
        <p:spPr bwMode="auto">
          <a:xfrm>
            <a:off x="4165301" y="1938796"/>
            <a:ext cx="383267" cy="201489"/>
          </a:xfrm>
          <a:custGeom>
            <a:avLst/>
            <a:gdLst>
              <a:gd name="T0" fmla="*/ 242 w 350"/>
              <a:gd name="T1" fmla="*/ 32 h 184"/>
              <a:gd name="T2" fmla="*/ 236 w 350"/>
              <a:gd name="T3" fmla="*/ 42 h 184"/>
              <a:gd name="T4" fmla="*/ 78 w 350"/>
              <a:gd name="T5" fmla="*/ 42 h 184"/>
              <a:gd name="T6" fmla="*/ 68 w 350"/>
              <a:gd name="T7" fmla="*/ 36 h 184"/>
              <a:gd name="T8" fmla="*/ 68 w 350"/>
              <a:gd name="T9" fmla="*/ 10 h 184"/>
              <a:gd name="T10" fmla="*/ 74 w 350"/>
              <a:gd name="T11" fmla="*/ 0 h 184"/>
              <a:gd name="T12" fmla="*/ 232 w 350"/>
              <a:gd name="T13" fmla="*/ 0 h 184"/>
              <a:gd name="T14" fmla="*/ 242 w 350"/>
              <a:gd name="T15" fmla="*/ 6 h 184"/>
              <a:gd name="T16" fmla="*/ 34 w 350"/>
              <a:gd name="T17" fmla="*/ 0 h 184"/>
              <a:gd name="T18" fmla="*/ 6 w 350"/>
              <a:gd name="T19" fmla="*/ 0 h 184"/>
              <a:gd name="T20" fmla="*/ 0 w 350"/>
              <a:gd name="T21" fmla="*/ 10 h 184"/>
              <a:gd name="T22" fmla="*/ 0 w 350"/>
              <a:gd name="T23" fmla="*/ 36 h 184"/>
              <a:gd name="T24" fmla="*/ 10 w 350"/>
              <a:gd name="T25" fmla="*/ 42 h 184"/>
              <a:gd name="T26" fmla="*/ 38 w 350"/>
              <a:gd name="T27" fmla="*/ 42 h 184"/>
              <a:gd name="T28" fmla="*/ 44 w 350"/>
              <a:gd name="T29" fmla="*/ 32 h 184"/>
              <a:gd name="T30" fmla="*/ 42 w 350"/>
              <a:gd name="T31" fmla="*/ 6 h 184"/>
              <a:gd name="T32" fmla="*/ 34 w 350"/>
              <a:gd name="T33" fmla="*/ 0 h 184"/>
              <a:gd name="T34" fmla="*/ 174 w 350"/>
              <a:gd name="T35" fmla="*/ 114 h 184"/>
              <a:gd name="T36" fmla="*/ 78 w 350"/>
              <a:gd name="T37" fmla="*/ 70 h 184"/>
              <a:gd name="T38" fmla="*/ 70 w 350"/>
              <a:gd name="T39" fmla="*/ 72 h 184"/>
              <a:gd name="T40" fmla="*/ 68 w 350"/>
              <a:gd name="T41" fmla="*/ 104 h 184"/>
              <a:gd name="T42" fmla="*/ 70 w 350"/>
              <a:gd name="T43" fmla="*/ 110 h 184"/>
              <a:gd name="T44" fmla="*/ 78 w 350"/>
              <a:gd name="T45" fmla="*/ 114 h 184"/>
              <a:gd name="T46" fmla="*/ 10 w 350"/>
              <a:gd name="T47" fmla="*/ 140 h 184"/>
              <a:gd name="T48" fmla="*/ 0 w 350"/>
              <a:gd name="T49" fmla="*/ 146 h 184"/>
              <a:gd name="T50" fmla="*/ 0 w 350"/>
              <a:gd name="T51" fmla="*/ 174 h 184"/>
              <a:gd name="T52" fmla="*/ 6 w 350"/>
              <a:gd name="T53" fmla="*/ 184 h 184"/>
              <a:gd name="T54" fmla="*/ 34 w 350"/>
              <a:gd name="T55" fmla="*/ 184 h 184"/>
              <a:gd name="T56" fmla="*/ 42 w 350"/>
              <a:gd name="T57" fmla="*/ 178 h 184"/>
              <a:gd name="T58" fmla="*/ 44 w 350"/>
              <a:gd name="T59" fmla="*/ 150 h 184"/>
              <a:gd name="T60" fmla="*/ 38 w 350"/>
              <a:gd name="T61" fmla="*/ 142 h 184"/>
              <a:gd name="T62" fmla="*/ 188 w 350"/>
              <a:gd name="T63" fmla="*/ 140 h 184"/>
              <a:gd name="T64" fmla="*/ 74 w 350"/>
              <a:gd name="T65" fmla="*/ 142 h 184"/>
              <a:gd name="T66" fmla="*/ 68 w 350"/>
              <a:gd name="T67" fmla="*/ 150 h 184"/>
              <a:gd name="T68" fmla="*/ 68 w 350"/>
              <a:gd name="T69" fmla="*/ 178 h 184"/>
              <a:gd name="T70" fmla="*/ 78 w 350"/>
              <a:gd name="T71" fmla="*/ 184 h 184"/>
              <a:gd name="T72" fmla="*/ 34 w 350"/>
              <a:gd name="T73" fmla="*/ 70 h 184"/>
              <a:gd name="T74" fmla="*/ 6 w 350"/>
              <a:gd name="T75" fmla="*/ 70 h 184"/>
              <a:gd name="T76" fmla="*/ 0 w 350"/>
              <a:gd name="T77" fmla="*/ 80 h 184"/>
              <a:gd name="T78" fmla="*/ 0 w 350"/>
              <a:gd name="T79" fmla="*/ 108 h 184"/>
              <a:gd name="T80" fmla="*/ 10 w 350"/>
              <a:gd name="T81" fmla="*/ 114 h 184"/>
              <a:gd name="T82" fmla="*/ 38 w 350"/>
              <a:gd name="T83" fmla="*/ 112 h 184"/>
              <a:gd name="T84" fmla="*/ 44 w 350"/>
              <a:gd name="T85" fmla="*/ 104 h 184"/>
              <a:gd name="T86" fmla="*/ 42 w 350"/>
              <a:gd name="T87" fmla="*/ 76 h 184"/>
              <a:gd name="T88" fmla="*/ 34 w 350"/>
              <a:gd name="T89" fmla="*/ 70 h 184"/>
              <a:gd name="T90" fmla="*/ 312 w 350"/>
              <a:gd name="T91" fmla="*/ 0 h 184"/>
              <a:gd name="T92" fmla="*/ 184 w 350"/>
              <a:gd name="T93" fmla="*/ 6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0" h="184">
                <a:moveTo>
                  <a:pt x="242" y="10"/>
                </a:moveTo>
                <a:lnTo>
                  <a:pt x="242" y="32"/>
                </a:lnTo>
                <a:lnTo>
                  <a:pt x="242" y="32"/>
                </a:lnTo>
                <a:lnTo>
                  <a:pt x="242" y="36"/>
                </a:lnTo>
                <a:lnTo>
                  <a:pt x="240" y="40"/>
                </a:lnTo>
                <a:lnTo>
                  <a:pt x="236" y="42"/>
                </a:lnTo>
                <a:lnTo>
                  <a:pt x="232" y="42"/>
                </a:lnTo>
                <a:lnTo>
                  <a:pt x="78" y="42"/>
                </a:lnTo>
                <a:lnTo>
                  <a:pt x="78" y="42"/>
                </a:lnTo>
                <a:lnTo>
                  <a:pt x="74" y="42"/>
                </a:lnTo>
                <a:lnTo>
                  <a:pt x="70" y="40"/>
                </a:lnTo>
                <a:lnTo>
                  <a:pt x="68" y="36"/>
                </a:lnTo>
                <a:lnTo>
                  <a:pt x="68" y="32"/>
                </a:lnTo>
                <a:lnTo>
                  <a:pt x="68" y="10"/>
                </a:lnTo>
                <a:lnTo>
                  <a:pt x="68" y="10"/>
                </a:lnTo>
                <a:lnTo>
                  <a:pt x="68" y="6"/>
                </a:lnTo>
                <a:lnTo>
                  <a:pt x="70" y="2"/>
                </a:lnTo>
                <a:lnTo>
                  <a:pt x="74" y="0"/>
                </a:lnTo>
                <a:lnTo>
                  <a:pt x="78" y="0"/>
                </a:lnTo>
                <a:lnTo>
                  <a:pt x="232" y="0"/>
                </a:lnTo>
                <a:lnTo>
                  <a:pt x="232" y="0"/>
                </a:lnTo>
                <a:lnTo>
                  <a:pt x="236" y="0"/>
                </a:lnTo>
                <a:lnTo>
                  <a:pt x="240" y="2"/>
                </a:lnTo>
                <a:lnTo>
                  <a:pt x="242" y="6"/>
                </a:lnTo>
                <a:lnTo>
                  <a:pt x="242" y="10"/>
                </a:lnTo>
                <a:lnTo>
                  <a:pt x="242" y="10"/>
                </a:lnTo>
                <a:close/>
                <a:moveTo>
                  <a:pt x="34" y="0"/>
                </a:moveTo>
                <a:lnTo>
                  <a:pt x="10" y="0"/>
                </a:lnTo>
                <a:lnTo>
                  <a:pt x="10" y="0"/>
                </a:lnTo>
                <a:lnTo>
                  <a:pt x="6" y="0"/>
                </a:lnTo>
                <a:lnTo>
                  <a:pt x="2" y="2"/>
                </a:lnTo>
                <a:lnTo>
                  <a:pt x="0" y="6"/>
                </a:lnTo>
                <a:lnTo>
                  <a:pt x="0" y="10"/>
                </a:lnTo>
                <a:lnTo>
                  <a:pt x="0" y="32"/>
                </a:lnTo>
                <a:lnTo>
                  <a:pt x="0" y="32"/>
                </a:lnTo>
                <a:lnTo>
                  <a:pt x="0" y="36"/>
                </a:lnTo>
                <a:lnTo>
                  <a:pt x="2" y="40"/>
                </a:lnTo>
                <a:lnTo>
                  <a:pt x="6" y="42"/>
                </a:lnTo>
                <a:lnTo>
                  <a:pt x="10" y="42"/>
                </a:lnTo>
                <a:lnTo>
                  <a:pt x="34" y="42"/>
                </a:lnTo>
                <a:lnTo>
                  <a:pt x="34" y="42"/>
                </a:lnTo>
                <a:lnTo>
                  <a:pt x="38" y="42"/>
                </a:lnTo>
                <a:lnTo>
                  <a:pt x="40" y="40"/>
                </a:lnTo>
                <a:lnTo>
                  <a:pt x="42" y="36"/>
                </a:lnTo>
                <a:lnTo>
                  <a:pt x="44" y="32"/>
                </a:lnTo>
                <a:lnTo>
                  <a:pt x="44" y="10"/>
                </a:lnTo>
                <a:lnTo>
                  <a:pt x="44" y="10"/>
                </a:lnTo>
                <a:lnTo>
                  <a:pt x="42" y="6"/>
                </a:lnTo>
                <a:lnTo>
                  <a:pt x="40" y="2"/>
                </a:lnTo>
                <a:lnTo>
                  <a:pt x="38" y="0"/>
                </a:lnTo>
                <a:lnTo>
                  <a:pt x="34" y="0"/>
                </a:lnTo>
                <a:lnTo>
                  <a:pt x="34" y="0"/>
                </a:lnTo>
                <a:close/>
                <a:moveTo>
                  <a:pt x="78" y="114"/>
                </a:moveTo>
                <a:lnTo>
                  <a:pt x="174" y="114"/>
                </a:lnTo>
                <a:lnTo>
                  <a:pt x="156" y="80"/>
                </a:lnTo>
                <a:lnTo>
                  <a:pt x="150" y="70"/>
                </a:lnTo>
                <a:lnTo>
                  <a:pt x="78" y="70"/>
                </a:lnTo>
                <a:lnTo>
                  <a:pt x="78" y="70"/>
                </a:lnTo>
                <a:lnTo>
                  <a:pt x="74" y="70"/>
                </a:lnTo>
                <a:lnTo>
                  <a:pt x="70" y="72"/>
                </a:lnTo>
                <a:lnTo>
                  <a:pt x="68" y="76"/>
                </a:lnTo>
                <a:lnTo>
                  <a:pt x="68" y="80"/>
                </a:lnTo>
                <a:lnTo>
                  <a:pt x="68" y="104"/>
                </a:lnTo>
                <a:lnTo>
                  <a:pt x="68" y="104"/>
                </a:lnTo>
                <a:lnTo>
                  <a:pt x="68" y="108"/>
                </a:lnTo>
                <a:lnTo>
                  <a:pt x="70" y="110"/>
                </a:lnTo>
                <a:lnTo>
                  <a:pt x="74" y="112"/>
                </a:lnTo>
                <a:lnTo>
                  <a:pt x="78" y="114"/>
                </a:lnTo>
                <a:lnTo>
                  <a:pt x="78" y="114"/>
                </a:lnTo>
                <a:close/>
                <a:moveTo>
                  <a:pt x="34" y="140"/>
                </a:moveTo>
                <a:lnTo>
                  <a:pt x="10" y="140"/>
                </a:lnTo>
                <a:lnTo>
                  <a:pt x="10" y="140"/>
                </a:lnTo>
                <a:lnTo>
                  <a:pt x="6" y="142"/>
                </a:lnTo>
                <a:lnTo>
                  <a:pt x="2" y="144"/>
                </a:lnTo>
                <a:lnTo>
                  <a:pt x="0" y="146"/>
                </a:lnTo>
                <a:lnTo>
                  <a:pt x="0" y="150"/>
                </a:lnTo>
                <a:lnTo>
                  <a:pt x="0" y="174"/>
                </a:lnTo>
                <a:lnTo>
                  <a:pt x="0" y="174"/>
                </a:lnTo>
                <a:lnTo>
                  <a:pt x="0" y="178"/>
                </a:lnTo>
                <a:lnTo>
                  <a:pt x="2" y="182"/>
                </a:lnTo>
                <a:lnTo>
                  <a:pt x="6" y="184"/>
                </a:lnTo>
                <a:lnTo>
                  <a:pt x="10" y="184"/>
                </a:lnTo>
                <a:lnTo>
                  <a:pt x="34" y="184"/>
                </a:lnTo>
                <a:lnTo>
                  <a:pt x="34" y="184"/>
                </a:lnTo>
                <a:lnTo>
                  <a:pt x="38" y="184"/>
                </a:lnTo>
                <a:lnTo>
                  <a:pt x="40" y="182"/>
                </a:lnTo>
                <a:lnTo>
                  <a:pt x="42" y="178"/>
                </a:lnTo>
                <a:lnTo>
                  <a:pt x="44" y="174"/>
                </a:lnTo>
                <a:lnTo>
                  <a:pt x="44" y="150"/>
                </a:lnTo>
                <a:lnTo>
                  <a:pt x="44" y="150"/>
                </a:lnTo>
                <a:lnTo>
                  <a:pt x="42" y="146"/>
                </a:lnTo>
                <a:lnTo>
                  <a:pt x="40" y="144"/>
                </a:lnTo>
                <a:lnTo>
                  <a:pt x="38" y="142"/>
                </a:lnTo>
                <a:lnTo>
                  <a:pt x="34" y="140"/>
                </a:lnTo>
                <a:lnTo>
                  <a:pt x="34" y="140"/>
                </a:lnTo>
                <a:close/>
                <a:moveTo>
                  <a:pt x="188" y="140"/>
                </a:moveTo>
                <a:lnTo>
                  <a:pt x="78" y="140"/>
                </a:lnTo>
                <a:lnTo>
                  <a:pt x="78" y="140"/>
                </a:lnTo>
                <a:lnTo>
                  <a:pt x="74" y="142"/>
                </a:lnTo>
                <a:lnTo>
                  <a:pt x="70" y="144"/>
                </a:lnTo>
                <a:lnTo>
                  <a:pt x="68" y="146"/>
                </a:lnTo>
                <a:lnTo>
                  <a:pt x="68" y="150"/>
                </a:lnTo>
                <a:lnTo>
                  <a:pt x="68" y="174"/>
                </a:lnTo>
                <a:lnTo>
                  <a:pt x="68" y="174"/>
                </a:lnTo>
                <a:lnTo>
                  <a:pt x="68" y="178"/>
                </a:lnTo>
                <a:lnTo>
                  <a:pt x="70" y="182"/>
                </a:lnTo>
                <a:lnTo>
                  <a:pt x="74" y="184"/>
                </a:lnTo>
                <a:lnTo>
                  <a:pt x="78" y="184"/>
                </a:lnTo>
                <a:lnTo>
                  <a:pt x="212" y="184"/>
                </a:lnTo>
                <a:lnTo>
                  <a:pt x="188" y="140"/>
                </a:lnTo>
                <a:close/>
                <a:moveTo>
                  <a:pt x="34" y="70"/>
                </a:moveTo>
                <a:lnTo>
                  <a:pt x="10" y="70"/>
                </a:lnTo>
                <a:lnTo>
                  <a:pt x="10" y="70"/>
                </a:lnTo>
                <a:lnTo>
                  <a:pt x="6" y="70"/>
                </a:lnTo>
                <a:lnTo>
                  <a:pt x="2" y="72"/>
                </a:lnTo>
                <a:lnTo>
                  <a:pt x="0" y="76"/>
                </a:lnTo>
                <a:lnTo>
                  <a:pt x="0" y="80"/>
                </a:lnTo>
                <a:lnTo>
                  <a:pt x="0" y="104"/>
                </a:lnTo>
                <a:lnTo>
                  <a:pt x="0" y="104"/>
                </a:lnTo>
                <a:lnTo>
                  <a:pt x="0" y="108"/>
                </a:lnTo>
                <a:lnTo>
                  <a:pt x="2" y="110"/>
                </a:lnTo>
                <a:lnTo>
                  <a:pt x="6" y="112"/>
                </a:lnTo>
                <a:lnTo>
                  <a:pt x="10" y="114"/>
                </a:lnTo>
                <a:lnTo>
                  <a:pt x="34" y="114"/>
                </a:lnTo>
                <a:lnTo>
                  <a:pt x="34" y="114"/>
                </a:lnTo>
                <a:lnTo>
                  <a:pt x="38" y="112"/>
                </a:lnTo>
                <a:lnTo>
                  <a:pt x="40" y="110"/>
                </a:lnTo>
                <a:lnTo>
                  <a:pt x="42" y="108"/>
                </a:lnTo>
                <a:lnTo>
                  <a:pt x="44" y="104"/>
                </a:lnTo>
                <a:lnTo>
                  <a:pt x="44" y="80"/>
                </a:lnTo>
                <a:lnTo>
                  <a:pt x="44" y="80"/>
                </a:lnTo>
                <a:lnTo>
                  <a:pt x="42" y="76"/>
                </a:lnTo>
                <a:lnTo>
                  <a:pt x="40" y="72"/>
                </a:lnTo>
                <a:lnTo>
                  <a:pt x="38" y="70"/>
                </a:lnTo>
                <a:lnTo>
                  <a:pt x="34" y="70"/>
                </a:lnTo>
                <a:lnTo>
                  <a:pt x="34" y="70"/>
                </a:lnTo>
                <a:close/>
                <a:moveTo>
                  <a:pt x="350" y="0"/>
                </a:moveTo>
                <a:lnTo>
                  <a:pt x="312" y="0"/>
                </a:lnTo>
                <a:lnTo>
                  <a:pt x="248" y="116"/>
                </a:lnTo>
                <a:lnTo>
                  <a:pt x="220" y="66"/>
                </a:lnTo>
                <a:lnTo>
                  <a:pt x="184" y="66"/>
                </a:lnTo>
                <a:lnTo>
                  <a:pt x="248" y="184"/>
                </a:lnTo>
                <a:lnTo>
                  <a:pt x="350"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2779006903"/>
              </p:ext>
            </p:extLst>
          </p:nvPr>
        </p:nvGraphicFramePr>
        <p:xfrm>
          <a:off x="556592" y="2442936"/>
          <a:ext cx="11134426" cy="3626934"/>
        </p:xfrm>
        <a:graphic>
          <a:graphicData uri="http://schemas.openxmlformats.org/drawingml/2006/table">
            <a:tbl>
              <a:tblPr firstRow="1" bandRow="1">
                <a:tableStyleId>{5C22544A-7EE6-4342-B048-85BDC9FD1C3A}</a:tableStyleId>
              </a:tblPr>
              <a:tblGrid>
                <a:gridCol w="1023952">
                  <a:extLst>
                    <a:ext uri="{9D8B030D-6E8A-4147-A177-3AD203B41FA5}">
                      <a16:colId xmlns:a16="http://schemas.microsoft.com/office/drawing/2014/main" val="3884195869"/>
                    </a:ext>
                  </a:extLst>
                </a:gridCol>
                <a:gridCol w="2631744">
                  <a:extLst>
                    <a:ext uri="{9D8B030D-6E8A-4147-A177-3AD203B41FA5}">
                      <a16:colId xmlns:a16="http://schemas.microsoft.com/office/drawing/2014/main" val="2110143185"/>
                    </a:ext>
                  </a:extLst>
                </a:gridCol>
                <a:gridCol w="7478730">
                  <a:extLst>
                    <a:ext uri="{9D8B030D-6E8A-4147-A177-3AD203B41FA5}">
                      <a16:colId xmlns:a16="http://schemas.microsoft.com/office/drawing/2014/main" val="1392985042"/>
                    </a:ext>
                  </a:extLst>
                </a:gridCol>
              </a:tblGrid>
              <a:tr h="1378235">
                <a:tc>
                  <a:txBody>
                    <a:bodyPr/>
                    <a:lstStyle/>
                    <a:p>
                      <a:pPr algn="ctr"/>
                      <a:r>
                        <a:rPr lang="en-US" sz="2200" b="1" dirty="0">
                          <a:solidFill>
                            <a:schemeClr val="accent2"/>
                          </a:solidFill>
                          <a:latin typeface="Domaine Display Bold" panose="020A0803080505060203" pitchFamily="18" charset="0"/>
                        </a:rPr>
                        <a:t>#1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2F2F2"/>
                    </a:solidFill>
                  </a:tcPr>
                </a:tc>
                <a:tc>
                  <a:txBody>
                    <a:bodyPr/>
                    <a:lstStyle/>
                    <a:p>
                      <a:r>
                        <a:rPr lang="en-US" sz="1600" b="1" dirty="0">
                          <a:solidFill>
                            <a:schemeClr val="accent2"/>
                          </a:solidFill>
                          <a:latin typeface="+mj-lt"/>
                        </a:rPr>
                        <a:t>Enterprise</a:t>
                      </a:r>
                      <a:r>
                        <a:rPr lang="en-US" sz="1600" b="1" baseline="0" dirty="0">
                          <a:solidFill>
                            <a:schemeClr val="accent2"/>
                          </a:solidFill>
                          <a:latin typeface="+mj-lt"/>
                        </a:rPr>
                        <a:t> Programs</a:t>
                      </a:r>
                      <a:endParaRPr lang="en-US" sz="1600" b="1" dirty="0">
                        <a:solidFill>
                          <a:schemeClr val="accent2"/>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2F2F2"/>
                    </a:solidFill>
                  </a:tcPr>
                </a:tc>
                <a:tc>
                  <a:txBody>
                    <a:bodyPr/>
                    <a:lstStyle/>
                    <a:p>
                      <a:pPr marL="285750" indent="-285750">
                        <a:buFont typeface="Arial" panose="020B0604020202020204" pitchFamily="34" charset="0"/>
                        <a:buChar char="•"/>
                      </a:pPr>
                      <a:r>
                        <a:rPr lang="en-US" sz="1400" b="1" dirty="0">
                          <a:solidFill>
                            <a:schemeClr val="tx1">
                              <a:lumMod val="75000"/>
                              <a:lumOff val="25000"/>
                            </a:schemeClr>
                          </a:solidFill>
                          <a:latin typeface="+mj-lt"/>
                        </a:rPr>
                        <a:t>Integration with Aetna’s broader</a:t>
                      </a:r>
                      <a:r>
                        <a:rPr lang="en-US" sz="1400" b="1" baseline="0" dirty="0">
                          <a:solidFill>
                            <a:schemeClr val="tx1">
                              <a:lumMod val="75000"/>
                              <a:lumOff val="25000"/>
                            </a:schemeClr>
                          </a:solidFill>
                          <a:latin typeface="+mj-lt"/>
                        </a:rPr>
                        <a:t> enterprise programs </a:t>
                      </a:r>
                      <a:r>
                        <a:rPr lang="en-US" sz="1400" b="0" baseline="0" dirty="0">
                          <a:solidFill>
                            <a:schemeClr val="tx1">
                              <a:lumMod val="75000"/>
                              <a:lumOff val="25000"/>
                            </a:schemeClr>
                          </a:solidFill>
                          <a:latin typeface="+mj-lt"/>
                        </a:rPr>
                        <a:t>can help to </a:t>
                      </a:r>
                      <a:r>
                        <a:rPr lang="en-US" sz="1400" b="1" baseline="0" dirty="0">
                          <a:solidFill>
                            <a:schemeClr val="tx1">
                              <a:lumMod val="75000"/>
                              <a:lumOff val="25000"/>
                            </a:schemeClr>
                          </a:solidFill>
                          <a:latin typeface="+mj-lt"/>
                        </a:rPr>
                        <a:t>increase </a:t>
                      </a:r>
                      <a:r>
                        <a:rPr lang="en-US" sz="1400" b="0" baseline="0" dirty="0">
                          <a:solidFill>
                            <a:schemeClr val="tx1">
                              <a:lumMod val="75000"/>
                              <a:lumOff val="25000"/>
                            </a:schemeClr>
                          </a:solidFill>
                          <a:latin typeface="+mj-lt"/>
                        </a:rPr>
                        <a:t>Medicaid’s </a:t>
                      </a:r>
                      <a:r>
                        <a:rPr lang="en-US" sz="1400" b="1" baseline="0" dirty="0">
                          <a:solidFill>
                            <a:schemeClr val="tx1">
                              <a:lumMod val="75000"/>
                              <a:lumOff val="25000"/>
                            </a:schemeClr>
                          </a:solidFill>
                          <a:latin typeface="+mj-lt"/>
                        </a:rPr>
                        <a:t>transformational agility </a:t>
                      </a:r>
                      <a:r>
                        <a:rPr lang="en-US" sz="1400" b="0" baseline="0" dirty="0">
                          <a:solidFill>
                            <a:schemeClr val="tx1">
                              <a:lumMod val="75000"/>
                              <a:lumOff val="25000"/>
                            </a:schemeClr>
                          </a:solidFill>
                          <a:latin typeface="+mj-lt"/>
                        </a:rPr>
                        <a:t>and </a:t>
                      </a:r>
                      <a:r>
                        <a:rPr lang="en-US" sz="1400" b="1" baseline="0" dirty="0">
                          <a:solidFill>
                            <a:schemeClr val="tx1">
                              <a:lumMod val="75000"/>
                              <a:lumOff val="25000"/>
                            </a:schemeClr>
                          </a:solidFill>
                          <a:latin typeface="+mj-lt"/>
                        </a:rPr>
                        <a:t>product and service evolution</a:t>
                      </a:r>
                      <a:r>
                        <a:rPr lang="en-US" sz="1400" b="0" baseline="0" dirty="0">
                          <a:solidFill>
                            <a:schemeClr val="tx1">
                              <a:lumMod val="75000"/>
                              <a:lumOff val="25000"/>
                            </a:schemeClr>
                          </a:solidFill>
                          <a:latin typeface="+mj-lt"/>
                        </a:rPr>
                        <a:t>; though Medicaid has already adopted some programs, further adoption would accelerate growth; beginning with ecosystem platform integration will enable targeted member engagement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691702801"/>
                  </a:ext>
                </a:extLst>
              </a:tr>
              <a:tr h="1378235">
                <a:tc>
                  <a:txBody>
                    <a:bodyPr/>
                    <a:lstStyle/>
                    <a:p>
                      <a:pPr algn="ctr"/>
                      <a:r>
                        <a:rPr lang="en-US" sz="2200" b="1" dirty="0">
                          <a:solidFill>
                            <a:schemeClr val="accent2"/>
                          </a:solidFill>
                          <a:latin typeface="Domaine Display Bold" panose="020A0803080505060203" pitchFamily="18" charset="0"/>
                        </a:rPr>
                        <a:t>#2</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tc>
                  <a:txBody>
                    <a:bodyPr/>
                    <a:lstStyle/>
                    <a:p>
                      <a:r>
                        <a:rPr lang="en-US" sz="1600" b="1" dirty="0">
                          <a:solidFill>
                            <a:schemeClr val="accent2"/>
                          </a:solidFill>
                          <a:latin typeface="+mj-lt"/>
                        </a:rPr>
                        <a:t>Emerging Technology</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tc>
                  <a:txBody>
                    <a:bodyPr/>
                    <a:lstStyle/>
                    <a:p>
                      <a:pPr marL="285750" indent="-285750">
                        <a:buFont typeface="Arial" panose="020B0604020202020204" pitchFamily="34" charset="0"/>
                        <a:buChar char="•"/>
                      </a:pPr>
                      <a:r>
                        <a:rPr lang="en-US" sz="1400" b="1" dirty="0">
                          <a:solidFill>
                            <a:schemeClr val="tx1">
                              <a:lumMod val="75000"/>
                              <a:lumOff val="25000"/>
                            </a:schemeClr>
                          </a:solidFill>
                          <a:latin typeface="+mj-lt"/>
                        </a:rPr>
                        <a:t>Utilization of emerging and transformational technologies</a:t>
                      </a:r>
                      <a:r>
                        <a:rPr lang="en-US" sz="1400" b="1" baseline="0" dirty="0">
                          <a:solidFill>
                            <a:schemeClr val="tx1">
                              <a:lumMod val="75000"/>
                              <a:lumOff val="25000"/>
                            </a:schemeClr>
                          </a:solidFill>
                          <a:latin typeface="+mj-lt"/>
                        </a:rPr>
                        <a:t> </a:t>
                      </a:r>
                      <a:r>
                        <a:rPr lang="en-US" sz="1400" b="0" baseline="0" dirty="0">
                          <a:solidFill>
                            <a:schemeClr val="tx1">
                              <a:lumMod val="75000"/>
                              <a:lumOff val="25000"/>
                            </a:schemeClr>
                          </a:solidFill>
                          <a:latin typeface="+mj-lt"/>
                        </a:rPr>
                        <a:t>can be further explored and implemented within Medicaid to increase the business’ ability to </a:t>
                      </a:r>
                      <a:r>
                        <a:rPr lang="en-US" sz="1400" b="1" baseline="0" dirty="0">
                          <a:solidFill>
                            <a:schemeClr val="tx1">
                              <a:lumMod val="75000"/>
                              <a:lumOff val="25000"/>
                            </a:schemeClr>
                          </a:solidFill>
                          <a:latin typeface="+mj-lt"/>
                        </a:rPr>
                        <a:t>provide differentiated, personalized member experience </a:t>
                      </a:r>
                      <a:r>
                        <a:rPr lang="en-US" sz="1400" b="0" baseline="0" dirty="0">
                          <a:solidFill>
                            <a:schemeClr val="tx1">
                              <a:lumMod val="75000"/>
                              <a:lumOff val="25000"/>
                            </a:schemeClr>
                          </a:solidFill>
                          <a:latin typeface="+mj-lt"/>
                        </a:rPr>
                        <a:t>and offerings; conversational interfaces and predictive analytics will simplify member access and improve insights</a:t>
                      </a:r>
                      <a:endParaRPr lang="en-US" sz="1400" b="0" dirty="0">
                        <a:solidFill>
                          <a:schemeClr val="tx1">
                            <a:lumMod val="75000"/>
                            <a:lumOff val="25000"/>
                          </a:schemeClr>
                        </a:solidFill>
                        <a:latin typeface="+mj-lt"/>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45522436"/>
                  </a:ext>
                </a:extLst>
              </a:tr>
              <a:tr h="870464">
                <a:tc>
                  <a:txBody>
                    <a:bodyPr/>
                    <a:lstStyle/>
                    <a:p>
                      <a:pPr algn="ctr"/>
                      <a:r>
                        <a:rPr lang="en-US" sz="2200" b="1" dirty="0">
                          <a:solidFill>
                            <a:schemeClr val="accent2"/>
                          </a:solidFill>
                          <a:latin typeface="Domaine Display Bold" panose="020A0803080505060203" pitchFamily="18"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2F2F2"/>
                    </a:solidFill>
                  </a:tcPr>
                </a:tc>
                <a:tc>
                  <a:txBody>
                    <a:bodyPr/>
                    <a:lstStyle/>
                    <a:p>
                      <a:r>
                        <a:rPr lang="en-US" sz="1600" b="1" dirty="0">
                          <a:solidFill>
                            <a:schemeClr val="accent2"/>
                          </a:solidFill>
                          <a:latin typeface="+mj-lt"/>
                        </a:rPr>
                        <a:t>Culture Transformation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2F2F2"/>
                    </a:solidFill>
                  </a:tcPr>
                </a:tc>
                <a:tc>
                  <a:txBody>
                    <a:bodyPr/>
                    <a:lstStyle/>
                    <a:p>
                      <a:pPr marL="285750" indent="-285750">
                        <a:buFont typeface="Arial" panose="020B0604020202020204" pitchFamily="34" charset="0"/>
                        <a:buChar char="•"/>
                      </a:pPr>
                      <a:r>
                        <a:rPr lang="en-US" sz="1400" b="1" dirty="0">
                          <a:solidFill>
                            <a:schemeClr val="tx1">
                              <a:lumMod val="75000"/>
                              <a:lumOff val="25000"/>
                            </a:schemeClr>
                          </a:solidFill>
                          <a:latin typeface="+mj-lt"/>
                        </a:rPr>
                        <a:t>Inclusion of targeted</a:t>
                      </a:r>
                      <a:r>
                        <a:rPr lang="en-US" sz="1400" b="1" baseline="0" dirty="0">
                          <a:solidFill>
                            <a:schemeClr val="tx1">
                              <a:lumMod val="75000"/>
                              <a:lumOff val="25000"/>
                            </a:schemeClr>
                          </a:solidFill>
                          <a:latin typeface="+mj-lt"/>
                        </a:rPr>
                        <a:t> cultural transformation initiatives</a:t>
                      </a:r>
                      <a:r>
                        <a:rPr lang="en-US" sz="1400" b="0" baseline="0" dirty="0">
                          <a:solidFill>
                            <a:schemeClr val="tx1">
                              <a:lumMod val="75000"/>
                              <a:lumOff val="25000"/>
                            </a:schemeClr>
                          </a:solidFill>
                          <a:latin typeface="+mj-lt"/>
                        </a:rPr>
                        <a:t> (e.g., hackathons, design-thinking boot camps, agile training) can be utilized to achieve</a:t>
                      </a:r>
                      <a:r>
                        <a:rPr lang="en-US" sz="1400" b="1" baseline="0" dirty="0">
                          <a:solidFill>
                            <a:schemeClr val="tx1">
                              <a:lumMod val="75000"/>
                              <a:lumOff val="25000"/>
                            </a:schemeClr>
                          </a:solidFill>
                          <a:latin typeface="+mj-lt"/>
                        </a:rPr>
                        <a:t> support and buy-in from the entire Medicaid workforce </a:t>
                      </a:r>
                      <a:r>
                        <a:rPr lang="en-US" sz="1400" b="0" baseline="0" dirty="0">
                          <a:solidFill>
                            <a:schemeClr val="tx1">
                              <a:lumMod val="75000"/>
                              <a:lumOff val="25000"/>
                            </a:schemeClr>
                          </a:solidFill>
                          <a:latin typeface="+mj-lt"/>
                        </a:rPr>
                        <a:t>and accelerate innovative thinking</a:t>
                      </a:r>
                      <a:endParaRPr lang="en-US" sz="1400" b="1" dirty="0">
                        <a:solidFill>
                          <a:schemeClr val="tx1">
                            <a:lumMod val="75000"/>
                            <a:lumOff val="25000"/>
                          </a:schemeClr>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83859249"/>
                  </a:ext>
                </a:extLst>
              </a:tr>
            </a:tbl>
          </a:graphicData>
        </a:graphic>
      </p:graphicFrame>
    </p:spTree>
    <p:extLst>
      <p:ext uri="{BB962C8B-B14F-4D97-AF65-F5344CB8AC3E}">
        <p14:creationId xmlns:p14="http://schemas.microsoft.com/office/powerpoint/2010/main" val="26618248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600" name="think-cell Slide" r:id="rId5" imgW="498" imgH="499" progId="TCLayout.ActiveDocument.1">
                  <p:embed/>
                </p:oleObj>
              </mc:Choice>
              <mc:Fallback>
                <p:oleObj name="think-cell Slide" r:id="rId5" imgW="498" imgH="499" progId="TCLayout.ActiveDocument.1">
                  <p:embed/>
                  <p:pic>
                    <p:nvPicPr>
                      <p:cNvPr id="18" name="Object 17"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4" name="Rounded Rectangle 43"/>
          <p:cNvSpPr/>
          <p:nvPr/>
        </p:nvSpPr>
        <p:spPr>
          <a:xfrm>
            <a:off x="5682976" y="5319532"/>
            <a:ext cx="3502214" cy="931665"/>
          </a:xfrm>
          <a:prstGeom prst="roundRect">
            <a:avLst/>
          </a:prstGeom>
          <a:solidFill>
            <a:srgbClr val="CDE7EB"/>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5" name="Rounded Rectangle 44"/>
          <p:cNvSpPr/>
          <p:nvPr/>
        </p:nvSpPr>
        <p:spPr>
          <a:xfrm>
            <a:off x="9254283" y="5315980"/>
            <a:ext cx="2592266" cy="931665"/>
          </a:xfrm>
          <a:prstGeom prst="roundRect">
            <a:avLst/>
          </a:prstGeom>
          <a:solidFill>
            <a:srgbClr val="E8F6F8"/>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6" name="Rounded Rectangle 45"/>
          <p:cNvSpPr/>
          <p:nvPr/>
        </p:nvSpPr>
        <p:spPr>
          <a:xfrm>
            <a:off x="1453768" y="4326867"/>
            <a:ext cx="4152415" cy="931665"/>
          </a:xfrm>
          <a:prstGeom prst="roundRect">
            <a:avLst/>
          </a:prstGeom>
          <a:solidFill>
            <a:srgbClr val="AFD8DF"/>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8" name="Rounded Rectangle 47"/>
          <p:cNvSpPr/>
          <p:nvPr/>
        </p:nvSpPr>
        <p:spPr>
          <a:xfrm>
            <a:off x="5682976" y="4326867"/>
            <a:ext cx="3502214" cy="931665"/>
          </a:xfrm>
          <a:prstGeom prst="roundRect">
            <a:avLst/>
          </a:prstGeom>
          <a:solidFill>
            <a:srgbClr val="DEEFF2"/>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9" name="Rounded Rectangle 48"/>
          <p:cNvSpPr/>
          <p:nvPr/>
        </p:nvSpPr>
        <p:spPr>
          <a:xfrm>
            <a:off x="9254283" y="4323315"/>
            <a:ext cx="2592266" cy="931665"/>
          </a:xfrm>
          <a:prstGeom prst="roundRect">
            <a:avLst/>
          </a:prstGeom>
          <a:solidFill>
            <a:srgbClr val="EDF8F9"/>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0" name="Rounded Rectangle 49"/>
          <p:cNvSpPr/>
          <p:nvPr/>
        </p:nvSpPr>
        <p:spPr>
          <a:xfrm>
            <a:off x="1453768" y="3333735"/>
            <a:ext cx="4152415" cy="931665"/>
          </a:xfrm>
          <a:prstGeom prst="roundRect">
            <a:avLst/>
          </a:prstGeom>
          <a:solidFill>
            <a:srgbClr val="C2E3E8"/>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1" name="Rounded Rectangle 50"/>
          <p:cNvSpPr/>
          <p:nvPr/>
        </p:nvSpPr>
        <p:spPr>
          <a:xfrm>
            <a:off x="5682976" y="3333735"/>
            <a:ext cx="3502214" cy="931665"/>
          </a:xfrm>
          <a:prstGeom prst="roundRect">
            <a:avLst/>
          </a:prstGeom>
          <a:solidFill>
            <a:srgbClr val="EAF4F6"/>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2" name="Rounded Rectangle 51"/>
          <p:cNvSpPr/>
          <p:nvPr/>
        </p:nvSpPr>
        <p:spPr>
          <a:xfrm>
            <a:off x="9254283" y="3330183"/>
            <a:ext cx="2592266" cy="931665"/>
          </a:xfrm>
          <a:prstGeom prst="roundRect">
            <a:avLst/>
          </a:prstGeom>
          <a:solidFill>
            <a:srgbClr val="F6FBFC"/>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3" name="Rounded Rectangle 52"/>
          <p:cNvSpPr/>
          <p:nvPr/>
        </p:nvSpPr>
        <p:spPr>
          <a:xfrm>
            <a:off x="1446068" y="2331988"/>
            <a:ext cx="4152415" cy="931665"/>
          </a:xfrm>
          <a:prstGeom prst="roundRect">
            <a:avLst/>
          </a:prstGeom>
          <a:solidFill>
            <a:srgbClr val="D6EBEE"/>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4" name="Rounded Rectangle 53"/>
          <p:cNvSpPr/>
          <p:nvPr/>
        </p:nvSpPr>
        <p:spPr>
          <a:xfrm>
            <a:off x="5675276" y="2331988"/>
            <a:ext cx="3502214" cy="931665"/>
          </a:xfrm>
          <a:prstGeom prst="roundRect">
            <a:avLst/>
          </a:prstGeom>
          <a:solidFill>
            <a:srgbClr val="F0F9FA"/>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5" name="Rounded Rectangle 54"/>
          <p:cNvSpPr/>
          <p:nvPr/>
        </p:nvSpPr>
        <p:spPr>
          <a:xfrm>
            <a:off x="9254283" y="2328436"/>
            <a:ext cx="2592266" cy="931665"/>
          </a:xfrm>
          <a:prstGeom prst="roundRect">
            <a:avLst/>
          </a:prstGeom>
          <a:solidFill>
            <a:schemeClr val="bg1"/>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 name="Title 1"/>
          <p:cNvSpPr>
            <a:spLocks noGrp="1"/>
          </p:cNvSpPr>
          <p:nvPr>
            <p:ph type="title"/>
          </p:nvPr>
        </p:nvSpPr>
        <p:spPr>
          <a:xfrm>
            <a:off x="431886" y="310063"/>
            <a:ext cx="9686100" cy="476805"/>
          </a:xfrm>
        </p:spPr>
        <p:txBody>
          <a:bodyPr/>
          <a:lstStyle/>
          <a:p>
            <a:r>
              <a:rPr lang="en-US" dirty="0"/>
              <a:t>Recommendation</a:t>
            </a:r>
          </a:p>
        </p:txBody>
      </p:sp>
      <p:sp>
        <p:nvSpPr>
          <p:cNvPr id="3" name="Text Placeholder 2"/>
          <p:cNvSpPr>
            <a:spLocks noGrp="1"/>
          </p:cNvSpPr>
          <p:nvPr>
            <p:ph type="body" sz="quarter" idx="11"/>
          </p:nvPr>
        </p:nvSpPr>
        <p:spPr>
          <a:xfrm>
            <a:off x="431887" y="860151"/>
            <a:ext cx="9686099" cy="423094"/>
          </a:xfrm>
        </p:spPr>
        <p:txBody>
          <a:bodyPr/>
          <a:lstStyle/>
          <a:p>
            <a:r>
              <a:rPr lang="en-US" dirty="0"/>
              <a:t>Target high-priority improvements over the next three years to progressively transform Medicaid talent, culture, product and offerings</a:t>
            </a:r>
          </a:p>
        </p:txBody>
      </p:sp>
      <p:sp>
        <p:nvSpPr>
          <p:cNvPr id="29" name="Right Arrow 86">
            <a:extLst/>
          </p:cNvPr>
          <p:cNvSpPr/>
          <p:nvPr/>
        </p:nvSpPr>
        <p:spPr>
          <a:xfrm rot="16200000">
            <a:off x="-1279665" y="3710763"/>
            <a:ext cx="4053409" cy="1062034"/>
          </a:xfrm>
          <a:prstGeom prst="rightArrow">
            <a:avLst>
              <a:gd name="adj1" fmla="val 71290"/>
              <a:gd name="adj2"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0" name="Oval 29"/>
          <p:cNvSpPr/>
          <p:nvPr/>
        </p:nvSpPr>
        <p:spPr>
          <a:xfrm>
            <a:off x="395174" y="3444235"/>
            <a:ext cx="688063" cy="688063"/>
          </a:xfrm>
          <a:prstGeom prst="ellipse">
            <a:avLst/>
          </a:prstGeom>
          <a:solidFill>
            <a:schemeClr val="bg1"/>
          </a:solidFill>
          <a:ln>
            <a:solidFill>
              <a:schemeClr val="bg1">
                <a:lumMod val="65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2"/>
                </a:solidFill>
                <a:latin typeface="Domaine Display Bold" panose="020A0803080505060203" pitchFamily="18" charset="0"/>
                <a:cs typeface="Open Sans Bold"/>
              </a:rPr>
              <a:t>2020</a:t>
            </a:r>
          </a:p>
        </p:txBody>
      </p:sp>
      <p:sp>
        <p:nvSpPr>
          <p:cNvPr id="41" name="Oval 40"/>
          <p:cNvSpPr/>
          <p:nvPr/>
        </p:nvSpPr>
        <p:spPr>
          <a:xfrm>
            <a:off x="395174" y="2429001"/>
            <a:ext cx="688063" cy="688063"/>
          </a:xfrm>
          <a:prstGeom prst="ellipse">
            <a:avLst/>
          </a:prstGeom>
          <a:solidFill>
            <a:schemeClr val="bg1"/>
          </a:solidFill>
          <a:ln>
            <a:solidFill>
              <a:schemeClr val="bg1">
                <a:lumMod val="65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2"/>
                </a:solidFill>
                <a:latin typeface="Domaine Display Bold" panose="020A0803080505060203" pitchFamily="18" charset="0"/>
                <a:cs typeface="Open Sans Bold"/>
              </a:rPr>
              <a:t>2021+</a:t>
            </a:r>
          </a:p>
        </p:txBody>
      </p:sp>
      <p:sp>
        <p:nvSpPr>
          <p:cNvPr id="42" name="Oval 41">
            <a:extLst/>
          </p:cNvPr>
          <p:cNvSpPr/>
          <p:nvPr/>
        </p:nvSpPr>
        <p:spPr>
          <a:xfrm>
            <a:off x="395174" y="4459469"/>
            <a:ext cx="688063" cy="688063"/>
          </a:xfrm>
          <a:prstGeom prst="ellipse">
            <a:avLst/>
          </a:prstGeom>
          <a:solidFill>
            <a:schemeClr val="bg1"/>
          </a:solidFill>
          <a:ln>
            <a:solidFill>
              <a:schemeClr val="bg1">
                <a:lumMod val="65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2"/>
                </a:solidFill>
                <a:latin typeface="Domaine Display Bold" panose="020A0803080505060203" pitchFamily="18" charset="0"/>
                <a:cs typeface="Open Sans Bold"/>
              </a:rPr>
              <a:t>2019</a:t>
            </a:r>
          </a:p>
        </p:txBody>
      </p:sp>
      <p:sp>
        <p:nvSpPr>
          <p:cNvPr id="47" name="TextBox 46"/>
          <p:cNvSpPr txBox="1"/>
          <p:nvPr/>
        </p:nvSpPr>
        <p:spPr>
          <a:xfrm>
            <a:off x="3272934" y="1616529"/>
            <a:ext cx="5536104" cy="408214"/>
          </a:xfrm>
          <a:prstGeom prst="rect">
            <a:avLst/>
          </a:prstGeom>
          <a:noFill/>
        </p:spPr>
        <p:txBody>
          <a:bodyPr wrap="square" lIns="0" tIns="0" rIns="0" bIns="0" rtlCol="0">
            <a:noAutofit/>
          </a:bodyPr>
          <a:lstStyle/>
          <a:p>
            <a:pPr algn="ctr" defTabSz="456758" fontAlgn="base">
              <a:spcBef>
                <a:spcPts val="1200"/>
              </a:spcBef>
            </a:pPr>
            <a:r>
              <a:rPr lang="en-US" sz="2200" dirty="0">
                <a:solidFill>
                  <a:schemeClr val="accent2"/>
                </a:solidFill>
                <a:latin typeface="Domaine Display Bold" panose="020A0803080505060203" pitchFamily="18" charset="0"/>
                <a:cs typeface="Open Sans Light"/>
              </a:rPr>
              <a:t>Recommended 3-Year Roadmap</a:t>
            </a:r>
          </a:p>
        </p:txBody>
      </p:sp>
      <p:sp>
        <p:nvSpPr>
          <p:cNvPr id="43" name="TextBox 42"/>
          <p:cNvSpPr txBox="1"/>
          <p:nvPr/>
        </p:nvSpPr>
        <p:spPr>
          <a:xfrm>
            <a:off x="1446068" y="1975533"/>
            <a:ext cx="4160115" cy="300643"/>
          </a:xfrm>
          <a:prstGeom prst="rect">
            <a:avLst/>
          </a:prstGeom>
          <a:noFill/>
        </p:spPr>
        <p:txBody>
          <a:bodyPr wrap="square" lIns="0" tIns="0" rIns="0" bIns="0" rtlCol="0" anchor="ctr">
            <a:noAutofit/>
          </a:bodyPr>
          <a:lstStyle/>
          <a:p>
            <a:pPr algn="ctr" defTabSz="456758" fontAlgn="base">
              <a:spcBef>
                <a:spcPts val="1200"/>
              </a:spcBef>
            </a:pPr>
            <a:r>
              <a:rPr lang="en-US" sz="1400" b="1" dirty="0">
                <a:solidFill>
                  <a:schemeClr val="tx1">
                    <a:lumMod val="75000"/>
                    <a:lumOff val="25000"/>
                  </a:schemeClr>
                </a:solidFill>
                <a:latin typeface="+mj-lt"/>
                <a:cs typeface="Open Sans Light"/>
              </a:rPr>
              <a:t>Integrate with Enterprise Programs</a:t>
            </a:r>
          </a:p>
        </p:txBody>
      </p:sp>
      <p:sp>
        <p:nvSpPr>
          <p:cNvPr id="84" name="TextBox 83"/>
          <p:cNvSpPr txBox="1"/>
          <p:nvPr/>
        </p:nvSpPr>
        <p:spPr>
          <a:xfrm>
            <a:off x="5782492" y="1975533"/>
            <a:ext cx="3309730" cy="300643"/>
          </a:xfrm>
          <a:prstGeom prst="rect">
            <a:avLst/>
          </a:prstGeom>
          <a:noFill/>
        </p:spPr>
        <p:txBody>
          <a:bodyPr wrap="square" lIns="0" tIns="0" rIns="0" bIns="0" rtlCol="0" anchor="ctr">
            <a:noAutofit/>
          </a:bodyPr>
          <a:lstStyle/>
          <a:p>
            <a:pPr algn="ctr" defTabSz="456758" fontAlgn="base">
              <a:spcBef>
                <a:spcPts val="1200"/>
              </a:spcBef>
            </a:pPr>
            <a:r>
              <a:rPr lang="en-US" sz="1400" b="1" dirty="0">
                <a:solidFill>
                  <a:schemeClr val="tx1">
                    <a:lumMod val="75000"/>
                    <a:lumOff val="25000"/>
                  </a:schemeClr>
                </a:solidFill>
                <a:latin typeface="+mj-lt"/>
                <a:cs typeface="Open Sans Light"/>
              </a:rPr>
              <a:t>Adopt Emerging Technology</a:t>
            </a:r>
          </a:p>
        </p:txBody>
      </p:sp>
      <p:sp>
        <p:nvSpPr>
          <p:cNvPr id="86" name="TextBox 85"/>
          <p:cNvSpPr txBox="1"/>
          <p:nvPr/>
        </p:nvSpPr>
        <p:spPr>
          <a:xfrm>
            <a:off x="5810266" y="5389797"/>
            <a:ext cx="3550405" cy="779790"/>
          </a:xfrm>
          <a:prstGeom prst="rect">
            <a:avLst/>
          </a:prstGeom>
          <a:noFill/>
        </p:spPr>
        <p:txBody>
          <a:bodyPr wrap="square" lIns="0" tIns="0" rIns="0" bIns="0" rtlCol="0" anchor="ctr">
            <a:noAutofit/>
          </a:bodyPr>
          <a:lstStyle/>
          <a:p>
            <a:pPr marL="285750" indent="-285750" defTabSz="456758" fontAlgn="base">
              <a:buFont typeface="Arial" panose="020B0604020202020204" pitchFamily="34" charset="0"/>
              <a:buChar char="•"/>
            </a:pPr>
            <a:r>
              <a:rPr lang="en-US" sz="1200" dirty="0">
                <a:solidFill>
                  <a:schemeClr val="tx2"/>
                </a:solidFill>
                <a:cs typeface="Open Sans Light"/>
              </a:rPr>
              <a:t>Remote Monitoring</a:t>
            </a:r>
          </a:p>
          <a:p>
            <a:pPr marL="285750" indent="-285750" defTabSz="456758" fontAlgn="base">
              <a:buFont typeface="Arial" panose="020B0604020202020204" pitchFamily="34" charset="0"/>
              <a:buChar char="•"/>
            </a:pPr>
            <a:r>
              <a:rPr lang="en-US" sz="1200" dirty="0">
                <a:solidFill>
                  <a:schemeClr val="tx2"/>
                </a:solidFill>
                <a:cs typeface="Open Sans Light"/>
              </a:rPr>
              <a:t>Predictive Analytics</a:t>
            </a:r>
          </a:p>
          <a:p>
            <a:pPr marL="285750" indent="-285750" defTabSz="456758" fontAlgn="base">
              <a:buFont typeface="Arial" panose="020B0604020202020204" pitchFamily="34" charset="0"/>
              <a:buChar char="•"/>
            </a:pPr>
            <a:r>
              <a:rPr lang="en-US" sz="1200" dirty="0">
                <a:solidFill>
                  <a:schemeClr val="tx2"/>
                </a:solidFill>
                <a:cs typeface="Open Sans Light"/>
              </a:rPr>
              <a:t>Narrow/Targeted AI</a:t>
            </a:r>
          </a:p>
          <a:p>
            <a:pPr marL="285750" indent="-285750" defTabSz="456758" fontAlgn="base">
              <a:buFont typeface="Arial" panose="020B0604020202020204" pitchFamily="34" charset="0"/>
              <a:buChar char="•"/>
            </a:pPr>
            <a:r>
              <a:rPr lang="en-US" sz="1200" dirty="0">
                <a:solidFill>
                  <a:schemeClr val="tx2"/>
                </a:solidFill>
                <a:cs typeface="Open Sans Light"/>
              </a:rPr>
              <a:t>Robotic Process Automation (RPA)</a:t>
            </a:r>
          </a:p>
        </p:txBody>
      </p:sp>
      <p:sp>
        <p:nvSpPr>
          <p:cNvPr id="87" name="TextBox 86"/>
          <p:cNvSpPr txBox="1"/>
          <p:nvPr/>
        </p:nvSpPr>
        <p:spPr>
          <a:xfrm>
            <a:off x="5810264" y="4383004"/>
            <a:ext cx="3550405" cy="779790"/>
          </a:xfrm>
          <a:prstGeom prst="rect">
            <a:avLst/>
          </a:prstGeom>
          <a:noFill/>
        </p:spPr>
        <p:txBody>
          <a:bodyPr wrap="square" lIns="0" tIns="0" rIns="0" bIns="0" rtlCol="0" anchor="ctr">
            <a:noAutofit/>
          </a:bodyPr>
          <a:lstStyle/>
          <a:p>
            <a:pPr marL="285750" indent="-285750" defTabSz="456758" fontAlgn="base">
              <a:buFont typeface="Arial" panose="020B0604020202020204" pitchFamily="34" charset="0"/>
              <a:buChar char="•"/>
            </a:pPr>
            <a:r>
              <a:rPr lang="en-US" sz="1200" dirty="0">
                <a:solidFill>
                  <a:schemeClr val="tx2"/>
                </a:solidFill>
                <a:cs typeface="Open Sans Light"/>
              </a:rPr>
              <a:t>Conversational and Voice Interfaces</a:t>
            </a:r>
          </a:p>
          <a:p>
            <a:pPr marL="285750" indent="-285750" defTabSz="456758" fontAlgn="base">
              <a:buFont typeface="Arial" panose="020B0604020202020204" pitchFamily="34" charset="0"/>
              <a:buChar char="•"/>
            </a:pPr>
            <a:r>
              <a:rPr lang="en-US" sz="1200" dirty="0">
                <a:solidFill>
                  <a:schemeClr val="tx2"/>
                </a:solidFill>
                <a:cs typeface="Open Sans Light"/>
              </a:rPr>
              <a:t>Machine and Deep Learning</a:t>
            </a:r>
          </a:p>
          <a:p>
            <a:pPr marL="285750" indent="-285750" defTabSz="456758" fontAlgn="base">
              <a:buFont typeface="Arial" panose="020B0604020202020204" pitchFamily="34" charset="0"/>
              <a:buChar char="•"/>
            </a:pPr>
            <a:r>
              <a:rPr lang="en-US" sz="1200" dirty="0">
                <a:solidFill>
                  <a:schemeClr val="tx2"/>
                </a:solidFill>
                <a:cs typeface="Open Sans Light"/>
              </a:rPr>
              <a:t>Internet of Things (IoT)</a:t>
            </a:r>
          </a:p>
          <a:p>
            <a:pPr marL="285750" indent="-285750" defTabSz="456758" fontAlgn="base">
              <a:buFont typeface="Arial" panose="020B0604020202020204" pitchFamily="34" charset="0"/>
              <a:buChar char="•"/>
            </a:pPr>
            <a:r>
              <a:rPr lang="en-US" sz="1200" dirty="0">
                <a:solidFill>
                  <a:schemeClr val="tx2"/>
                </a:solidFill>
                <a:cs typeface="Open Sans Light"/>
              </a:rPr>
              <a:t>Geo-Location Intelligence</a:t>
            </a:r>
          </a:p>
        </p:txBody>
      </p:sp>
      <p:sp>
        <p:nvSpPr>
          <p:cNvPr id="88" name="TextBox 87"/>
          <p:cNvSpPr txBox="1"/>
          <p:nvPr/>
        </p:nvSpPr>
        <p:spPr>
          <a:xfrm>
            <a:off x="5810263" y="3382835"/>
            <a:ext cx="3550405" cy="779791"/>
          </a:xfrm>
          <a:prstGeom prst="rect">
            <a:avLst/>
          </a:prstGeom>
          <a:noFill/>
        </p:spPr>
        <p:txBody>
          <a:bodyPr wrap="square" lIns="0" tIns="0" rIns="0" bIns="0" rtlCol="0" anchor="ctr">
            <a:noAutofit/>
          </a:bodyPr>
          <a:lstStyle/>
          <a:p>
            <a:pPr marL="285750" indent="-285750" defTabSz="456758" fontAlgn="base">
              <a:buFont typeface="Arial" panose="020B0604020202020204" pitchFamily="34" charset="0"/>
              <a:buChar char="•"/>
            </a:pPr>
            <a:r>
              <a:rPr lang="en-US" sz="1200" dirty="0">
                <a:solidFill>
                  <a:schemeClr val="tx2"/>
                </a:solidFill>
                <a:cs typeface="Open Sans Light"/>
              </a:rPr>
              <a:t>Augmented Data Discovery</a:t>
            </a:r>
          </a:p>
          <a:p>
            <a:pPr marL="285750" indent="-285750" defTabSz="456758" fontAlgn="base">
              <a:buFont typeface="Arial" panose="020B0604020202020204" pitchFamily="34" charset="0"/>
              <a:buChar char="•"/>
            </a:pPr>
            <a:r>
              <a:rPr lang="en-US" sz="1200" dirty="0">
                <a:solidFill>
                  <a:schemeClr val="tx2"/>
                </a:solidFill>
                <a:cs typeface="Open Sans Light"/>
              </a:rPr>
              <a:t>Natural Language Processing (NLP)</a:t>
            </a:r>
          </a:p>
          <a:p>
            <a:pPr marL="285750" indent="-285750" defTabSz="456758" fontAlgn="base">
              <a:buFont typeface="Arial" panose="020B0604020202020204" pitchFamily="34" charset="0"/>
              <a:buChar char="•"/>
            </a:pPr>
            <a:r>
              <a:rPr lang="en-US" sz="1200" dirty="0">
                <a:solidFill>
                  <a:schemeClr val="tx2"/>
                </a:solidFill>
                <a:cs typeface="Open Sans Light"/>
              </a:rPr>
              <a:t>Behavioral Analytics / Emotion AI</a:t>
            </a:r>
          </a:p>
        </p:txBody>
      </p:sp>
      <p:grpSp>
        <p:nvGrpSpPr>
          <p:cNvPr id="5" name="Group 4"/>
          <p:cNvGrpSpPr/>
          <p:nvPr/>
        </p:nvGrpSpPr>
        <p:grpSpPr>
          <a:xfrm>
            <a:off x="1446141" y="5319532"/>
            <a:ext cx="4160042" cy="931665"/>
            <a:chOff x="1446141" y="5319532"/>
            <a:chExt cx="4160042" cy="931665"/>
          </a:xfrm>
        </p:grpSpPr>
        <p:sp>
          <p:nvSpPr>
            <p:cNvPr id="4" name="Rounded Rectangle 3"/>
            <p:cNvSpPr/>
            <p:nvPr/>
          </p:nvSpPr>
          <p:spPr>
            <a:xfrm>
              <a:off x="1453768" y="5319532"/>
              <a:ext cx="4152415" cy="931665"/>
            </a:xfrm>
            <a:prstGeom prst="roundRect">
              <a:avLst/>
            </a:prstGeom>
            <a:solidFill>
              <a:srgbClr val="99CED7"/>
            </a:solidFill>
            <a:ln>
              <a:noFill/>
            </a:ln>
            <a:effectLst>
              <a:outerShdw blurRad="12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8" name="Rounded Rectangle 7"/>
            <p:cNvSpPr/>
            <p:nvPr/>
          </p:nvSpPr>
          <p:spPr>
            <a:xfrm>
              <a:off x="1446141" y="5385009"/>
              <a:ext cx="4141859" cy="796613"/>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chemeClr val="tx1"/>
                  </a:solidFill>
                  <a:latin typeface="+mj-lt"/>
                  <a:cs typeface="Open Sans Bold"/>
                </a:rPr>
                <a:t>Ecosystem Platform</a:t>
              </a:r>
            </a:p>
            <a:p>
              <a:pPr marL="285750" indent="-285750">
                <a:buFont typeface="Arial" panose="020B0604020202020204" pitchFamily="34" charset="0"/>
                <a:buChar char="•"/>
              </a:pPr>
              <a:r>
                <a:rPr lang="en-US" sz="1200" dirty="0">
                  <a:solidFill>
                    <a:schemeClr val="tx1"/>
                  </a:solidFill>
                  <a:latin typeface="+mj-lt"/>
                  <a:cs typeface="Open Sans Light"/>
                </a:rPr>
                <a:t>Unified Data Fabric (UDF)</a:t>
              </a:r>
            </a:p>
          </p:txBody>
        </p:sp>
      </p:grpSp>
      <p:sp>
        <p:nvSpPr>
          <p:cNvPr id="104" name="Rounded Rectangle 103"/>
          <p:cNvSpPr/>
          <p:nvPr/>
        </p:nvSpPr>
        <p:spPr>
          <a:xfrm>
            <a:off x="1446141" y="4408337"/>
            <a:ext cx="4141859" cy="796614"/>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defTabSz="456758" fontAlgn="base">
              <a:buFont typeface="Arial" panose="020B0604020202020204" pitchFamily="34" charset="0"/>
              <a:buChar char="•"/>
            </a:pPr>
            <a:r>
              <a:rPr lang="en-US" sz="1200" dirty="0">
                <a:solidFill>
                  <a:schemeClr val="tx1"/>
                </a:solidFill>
                <a:latin typeface="+mj-lt"/>
                <a:cs typeface="Open Sans Light"/>
              </a:rPr>
              <a:t>Clinical Program</a:t>
            </a:r>
          </a:p>
          <a:p>
            <a:pPr marL="285750" indent="-285750" defTabSz="456758" fontAlgn="base">
              <a:buFont typeface="Arial" panose="020B0604020202020204" pitchFamily="34" charset="0"/>
              <a:buChar char="•"/>
            </a:pPr>
            <a:r>
              <a:rPr lang="en-US" sz="1200" dirty="0">
                <a:solidFill>
                  <a:schemeClr val="tx1"/>
                </a:solidFill>
                <a:latin typeface="+mj-lt"/>
                <a:cs typeface="Open Sans Light"/>
              </a:rPr>
              <a:t>Provider Program (PDI)</a:t>
            </a:r>
          </a:p>
          <a:p>
            <a:pPr marL="285750" indent="-285750" defTabSz="456758" fontAlgn="base">
              <a:buFont typeface="Arial" panose="020B0604020202020204" pitchFamily="34" charset="0"/>
              <a:buChar char="•"/>
            </a:pPr>
            <a:r>
              <a:rPr lang="en-US" sz="1200" dirty="0">
                <a:solidFill>
                  <a:schemeClr val="tx1"/>
                </a:solidFill>
                <a:cs typeface="Open Sans Light"/>
              </a:rPr>
              <a:t>Digital Transformation (i.e., Aetna Health Adoption)</a:t>
            </a:r>
          </a:p>
        </p:txBody>
      </p:sp>
      <p:sp>
        <p:nvSpPr>
          <p:cNvPr id="105" name="Rounded Rectangle 104"/>
          <p:cNvSpPr/>
          <p:nvPr/>
        </p:nvSpPr>
        <p:spPr>
          <a:xfrm>
            <a:off x="1446135" y="3413962"/>
            <a:ext cx="4141859" cy="796613"/>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defTabSz="456758" fontAlgn="base">
              <a:buFont typeface="Arial" panose="020B0604020202020204" pitchFamily="34" charset="0"/>
              <a:buChar char="•"/>
            </a:pPr>
            <a:r>
              <a:rPr lang="en-US" sz="1200" dirty="0">
                <a:solidFill>
                  <a:schemeClr val="tx1"/>
                </a:solidFill>
                <a:latin typeface="+mj-lt"/>
                <a:cs typeface="Open Sans Light"/>
              </a:rPr>
              <a:t>Next-Best-Action</a:t>
            </a:r>
          </a:p>
          <a:p>
            <a:pPr marL="285750" indent="-285750" defTabSz="456758" fontAlgn="base">
              <a:buFont typeface="Arial" panose="020B0604020202020204" pitchFamily="34" charset="0"/>
              <a:buChar char="•"/>
            </a:pPr>
            <a:r>
              <a:rPr lang="en-US" sz="1200" dirty="0">
                <a:solidFill>
                  <a:schemeClr val="tx1"/>
                </a:solidFill>
                <a:latin typeface="+mj-lt"/>
                <a:cs typeface="Open Sans Light"/>
              </a:rPr>
              <a:t>Advanced Business Intelligence</a:t>
            </a:r>
          </a:p>
          <a:p>
            <a:pPr marL="285750" indent="-285750" defTabSz="456758" fontAlgn="base">
              <a:buFont typeface="Arial" panose="020B0604020202020204" pitchFamily="34" charset="0"/>
              <a:buChar char="•"/>
            </a:pPr>
            <a:r>
              <a:rPr lang="en-US" sz="1200" dirty="0">
                <a:solidFill>
                  <a:schemeClr val="tx1"/>
                </a:solidFill>
                <a:cs typeface="Open Sans Light"/>
              </a:rPr>
              <a:t>Guided Personal Service</a:t>
            </a:r>
          </a:p>
        </p:txBody>
      </p:sp>
      <p:sp>
        <p:nvSpPr>
          <p:cNvPr id="24" name="Oval 23">
            <a:extLst/>
          </p:cNvPr>
          <p:cNvSpPr/>
          <p:nvPr/>
        </p:nvSpPr>
        <p:spPr>
          <a:xfrm>
            <a:off x="395173" y="5474703"/>
            <a:ext cx="688063" cy="688063"/>
          </a:xfrm>
          <a:prstGeom prst="ellipse">
            <a:avLst/>
          </a:prstGeom>
          <a:solidFill>
            <a:schemeClr val="bg1"/>
          </a:solidFill>
          <a:ln>
            <a:solidFill>
              <a:schemeClr val="bg1">
                <a:lumMod val="65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2"/>
                </a:solidFill>
                <a:latin typeface="Domaine Display Bold" panose="020A0803080505060203" pitchFamily="18" charset="0"/>
                <a:cs typeface="Open Sans Bold"/>
              </a:rPr>
              <a:t>2018</a:t>
            </a:r>
          </a:p>
        </p:txBody>
      </p:sp>
      <p:sp>
        <p:nvSpPr>
          <p:cNvPr id="25" name="TextBox 24"/>
          <p:cNvSpPr txBox="1"/>
          <p:nvPr/>
        </p:nvSpPr>
        <p:spPr>
          <a:xfrm>
            <a:off x="5810258" y="2407515"/>
            <a:ext cx="2341373" cy="779791"/>
          </a:xfrm>
          <a:prstGeom prst="rect">
            <a:avLst/>
          </a:prstGeom>
          <a:noFill/>
        </p:spPr>
        <p:txBody>
          <a:bodyPr wrap="square" lIns="0" tIns="0" rIns="0" bIns="0" rtlCol="0" anchor="ctr">
            <a:noAutofit/>
          </a:bodyPr>
          <a:lstStyle/>
          <a:p>
            <a:pPr marL="285750" indent="-285750" defTabSz="456758" fontAlgn="base">
              <a:buFont typeface="Arial" panose="020B0604020202020204" pitchFamily="34" charset="0"/>
              <a:buChar char="•"/>
            </a:pPr>
            <a:r>
              <a:rPr lang="en-US" sz="1200" dirty="0">
                <a:solidFill>
                  <a:schemeClr val="tx2"/>
                </a:solidFill>
                <a:cs typeface="Open Sans Light"/>
              </a:rPr>
              <a:t>Edge Computing (IoT)</a:t>
            </a:r>
          </a:p>
          <a:p>
            <a:pPr marL="285750" indent="-285750" defTabSz="456758" fontAlgn="base">
              <a:buFont typeface="Arial" panose="020B0604020202020204" pitchFamily="34" charset="0"/>
              <a:buChar char="•"/>
            </a:pPr>
            <a:r>
              <a:rPr lang="en-US" sz="1200" dirty="0">
                <a:solidFill>
                  <a:schemeClr val="tx2"/>
                </a:solidFill>
                <a:cs typeface="Open Sans Light"/>
              </a:rPr>
              <a:t>Immersive Interfaces</a:t>
            </a:r>
          </a:p>
          <a:p>
            <a:pPr marL="285750" indent="-285750" defTabSz="456758" fontAlgn="base">
              <a:buFont typeface="Arial" panose="020B0604020202020204" pitchFamily="34" charset="0"/>
              <a:buChar char="•"/>
            </a:pPr>
            <a:r>
              <a:rPr lang="en-US" sz="1200" dirty="0">
                <a:solidFill>
                  <a:schemeClr val="tx2"/>
                </a:solidFill>
                <a:cs typeface="Open Sans Light"/>
              </a:rPr>
              <a:t>Virtual Personal Assistants</a:t>
            </a:r>
          </a:p>
          <a:p>
            <a:pPr marL="285750" indent="-285750" defTabSz="456758" fontAlgn="base">
              <a:buFont typeface="Arial" panose="020B0604020202020204" pitchFamily="34" charset="0"/>
              <a:buChar char="•"/>
            </a:pPr>
            <a:r>
              <a:rPr lang="en-US" sz="1200" dirty="0">
                <a:solidFill>
                  <a:schemeClr val="tx2"/>
                </a:solidFill>
                <a:cs typeface="Open Sans Light"/>
              </a:rPr>
              <a:t>Health Convergence Hub</a:t>
            </a:r>
          </a:p>
        </p:txBody>
      </p:sp>
      <p:sp>
        <p:nvSpPr>
          <p:cNvPr id="26" name="Rounded Rectangle 25"/>
          <p:cNvSpPr/>
          <p:nvPr/>
        </p:nvSpPr>
        <p:spPr>
          <a:xfrm>
            <a:off x="1446135" y="2381346"/>
            <a:ext cx="4141865" cy="796613"/>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numCol="2" rtlCol="0" anchor="ctr"/>
          <a:lstStyle/>
          <a:p>
            <a:pPr marL="285750" indent="-285750" defTabSz="456758" fontAlgn="base">
              <a:buFont typeface="Arial" panose="020B0604020202020204" pitchFamily="34" charset="0"/>
              <a:buChar char="•"/>
            </a:pPr>
            <a:r>
              <a:rPr lang="en-US" sz="1200" dirty="0">
                <a:solidFill>
                  <a:schemeClr val="tx1"/>
                </a:solidFill>
                <a:cs typeface="Open Sans Light"/>
              </a:rPr>
              <a:t>Provider / Network Platform</a:t>
            </a:r>
          </a:p>
          <a:p>
            <a:pPr marL="285750" indent="-285750" defTabSz="456758" fontAlgn="base">
              <a:buFont typeface="Arial" panose="020B0604020202020204" pitchFamily="34" charset="0"/>
              <a:buChar char="•"/>
            </a:pPr>
            <a:r>
              <a:rPr lang="en-US" sz="1200" dirty="0">
                <a:solidFill>
                  <a:schemeClr val="tx1"/>
                </a:solidFill>
                <a:cs typeface="Open Sans Light"/>
              </a:rPr>
              <a:t>Aetna One Advocate</a:t>
            </a:r>
          </a:p>
          <a:p>
            <a:pPr marL="285750" indent="-285750" defTabSz="456758" fontAlgn="base">
              <a:buFont typeface="Arial" panose="020B0604020202020204" pitchFamily="34" charset="0"/>
              <a:buChar char="•"/>
            </a:pPr>
            <a:r>
              <a:rPr lang="en-US" sz="1200" dirty="0">
                <a:solidFill>
                  <a:schemeClr val="tx1"/>
                </a:solidFill>
                <a:cs typeface="Open Sans Light"/>
              </a:rPr>
              <a:t>Provider Insights</a:t>
            </a:r>
          </a:p>
          <a:p>
            <a:pPr marL="285750" indent="-285750" defTabSz="456758" fontAlgn="base">
              <a:buFont typeface="Arial" panose="020B0604020202020204" pitchFamily="34" charset="0"/>
              <a:buChar char="•"/>
            </a:pPr>
            <a:r>
              <a:rPr lang="en-US" sz="1200" dirty="0">
                <a:solidFill>
                  <a:schemeClr val="tx1"/>
                </a:solidFill>
                <a:cs typeface="Open Sans Light"/>
              </a:rPr>
              <a:t>Risk and Population Insights</a:t>
            </a:r>
          </a:p>
        </p:txBody>
      </p:sp>
      <p:sp>
        <p:nvSpPr>
          <p:cNvPr id="28" name="TextBox 27"/>
          <p:cNvSpPr txBox="1"/>
          <p:nvPr/>
        </p:nvSpPr>
        <p:spPr>
          <a:xfrm>
            <a:off x="8010535" y="2298151"/>
            <a:ext cx="1132894" cy="779791"/>
          </a:xfrm>
          <a:prstGeom prst="rect">
            <a:avLst/>
          </a:prstGeom>
          <a:noFill/>
        </p:spPr>
        <p:txBody>
          <a:bodyPr wrap="square" lIns="0" tIns="0" rIns="0" bIns="0" rtlCol="0" anchor="ctr">
            <a:noAutofit/>
          </a:bodyPr>
          <a:lstStyle/>
          <a:p>
            <a:pPr marL="285750" indent="-285750" defTabSz="456758" fontAlgn="base">
              <a:buFont typeface="Arial" panose="020B0604020202020204" pitchFamily="34" charset="0"/>
              <a:buChar char="•"/>
            </a:pPr>
            <a:r>
              <a:rPr lang="en-US" sz="1200" dirty="0">
                <a:solidFill>
                  <a:schemeClr val="tx2"/>
                </a:solidFill>
                <a:cs typeface="Open Sans Light"/>
              </a:rPr>
              <a:t>Augmented Reality</a:t>
            </a:r>
          </a:p>
          <a:p>
            <a:pPr marL="285750" indent="-285750" defTabSz="456758" fontAlgn="base">
              <a:buFont typeface="Arial" panose="020B0604020202020204" pitchFamily="34" charset="0"/>
              <a:buChar char="•"/>
            </a:pPr>
            <a:r>
              <a:rPr lang="en-US" sz="1200" dirty="0">
                <a:solidFill>
                  <a:schemeClr val="tx2"/>
                </a:solidFill>
                <a:cs typeface="Open Sans Light"/>
              </a:rPr>
              <a:t>Blockchain</a:t>
            </a:r>
          </a:p>
        </p:txBody>
      </p:sp>
      <p:sp>
        <p:nvSpPr>
          <p:cNvPr id="34" name="TextBox 33"/>
          <p:cNvSpPr txBox="1"/>
          <p:nvPr/>
        </p:nvSpPr>
        <p:spPr>
          <a:xfrm>
            <a:off x="9407746" y="1980901"/>
            <a:ext cx="2278793" cy="300643"/>
          </a:xfrm>
          <a:prstGeom prst="rect">
            <a:avLst/>
          </a:prstGeom>
          <a:noFill/>
        </p:spPr>
        <p:txBody>
          <a:bodyPr wrap="square" lIns="0" tIns="0" rIns="0" bIns="0" rtlCol="0" anchor="ctr">
            <a:noAutofit/>
          </a:bodyPr>
          <a:lstStyle/>
          <a:p>
            <a:pPr algn="ctr" defTabSz="456758" fontAlgn="base">
              <a:spcBef>
                <a:spcPts val="1200"/>
              </a:spcBef>
            </a:pPr>
            <a:r>
              <a:rPr lang="en-US" sz="1400" b="1" dirty="0">
                <a:solidFill>
                  <a:schemeClr val="tx1">
                    <a:lumMod val="75000"/>
                    <a:lumOff val="25000"/>
                  </a:schemeClr>
                </a:solidFill>
                <a:latin typeface="+mj-lt"/>
                <a:cs typeface="Open Sans Light"/>
              </a:rPr>
              <a:t>Innovate Talent &amp; Culture</a:t>
            </a:r>
          </a:p>
        </p:txBody>
      </p:sp>
      <p:sp>
        <p:nvSpPr>
          <p:cNvPr id="35" name="TextBox 34"/>
          <p:cNvSpPr txBox="1"/>
          <p:nvPr/>
        </p:nvSpPr>
        <p:spPr>
          <a:xfrm>
            <a:off x="9402171" y="5380450"/>
            <a:ext cx="2341365" cy="779790"/>
          </a:xfrm>
          <a:prstGeom prst="rect">
            <a:avLst/>
          </a:prstGeom>
          <a:noFill/>
        </p:spPr>
        <p:txBody>
          <a:bodyPr wrap="square" lIns="0" tIns="0" rIns="0" bIns="0" rtlCol="0" anchor="ctr">
            <a:noAutofit/>
          </a:bodyPr>
          <a:lstStyle/>
          <a:p>
            <a:pPr marL="285750" indent="-285750" defTabSz="456758" fontAlgn="base">
              <a:buFont typeface="Arial" panose="020B0604020202020204" pitchFamily="34" charset="0"/>
              <a:buChar char="•"/>
            </a:pPr>
            <a:r>
              <a:rPr lang="en-US" sz="1200" dirty="0">
                <a:solidFill>
                  <a:schemeClr val="tx2"/>
                </a:solidFill>
                <a:cs typeface="Open Sans Light"/>
              </a:rPr>
              <a:t>Reverse Mentoring Program</a:t>
            </a:r>
          </a:p>
          <a:p>
            <a:pPr marL="285750" indent="-285750" defTabSz="456758" fontAlgn="base">
              <a:buFont typeface="Arial" panose="020B0604020202020204" pitchFamily="34" charset="0"/>
              <a:buChar char="•"/>
            </a:pPr>
            <a:r>
              <a:rPr lang="en-US" sz="1200" dirty="0">
                <a:solidFill>
                  <a:schemeClr val="tx2"/>
                </a:solidFill>
                <a:cs typeface="Open Sans Light"/>
              </a:rPr>
              <a:t>Design- &amp; Entrepreneurial-Thinking “Boot Camps”</a:t>
            </a:r>
          </a:p>
          <a:p>
            <a:pPr marL="285750" indent="-285750" defTabSz="456758" fontAlgn="base">
              <a:buFont typeface="Arial" panose="020B0604020202020204" pitchFamily="34" charset="0"/>
              <a:buChar char="•"/>
            </a:pPr>
            <a:r>
              <a:rPr lang="en-US" sz="1200" dirty="0">
                <a:solidFill>
                  <a:schemeClr val="tx2"/>
                </a:solidFill>
                <a:cs typeface="Open Sans Light"/>
              </a:rPr>
              <a:t>Agile Method</a:t>
            </a:r>
          </a:p>
        </p:txBody>
      </p:sp>
      <p:sp>
        <p:nvSpPr>
          <p:cNvPr id="36" name="TextBox 35"/>
          <p:cNvSpPr txBox="1"/>
          <p:nvPr/>
        </p:nvSpPr>
        <p:spPr>
          <a:xfrm>
            <a:off x="9402169" y="4373657"/>
            <a:ext cx="2341365" cy="779790"/>
          </a:xfrm>
          <a:prstGeom prst="rect">
            <a:avLst/>
          </a:prstGeom>
          <a:noFill/>
        </p:spPr>
        <p:txBody>
          <a:bodyPr wrap="square" lIns="0" tIns="0" rIns="0" bIns="0" rtlCol="0" anchor="ctr">
            <a:noAutofit/>
          </a:bodyPr>
          <a:lstStyle/>
          <a:p>
            <a:pPr marL="285750" indent="-285750" defTabSz="456758" fontAlgn="base">
              <a:buFont typeface="Arial" panose="020B0604020202020204" pitchFamily="34" charset="0"/>
              <a:buChar char="•"/>
            </a:pPr>
            <a:r>
              <a:rPr lang="en-US" sz="1200" dirty="0">
                <a:solidFill>
                  <a:schemeClr val="tx2"/>
                </a:solidFill>
                <a:cs typeface="Open Sans Light"/>
              </a:rPr>
              <a:t>Self-Managed Work Teams</a:t>
            </a:r>
          </a:p>
          <a:p>
            <a:pPr marL="285750" indent="-285750" defTabSz="456758" fontAlgn="base">
              <a:buFont typeface="Arial" panose="020B0604020202020204" pitchFamily="34" charset="0"/>
              <a:buChar char="•"/>
            </a:pPr>
            <a:r>
              <a:rPr lang="en-US" sz="1200" dirty="0">
                <a:solidFill>
                  <a:schemeClr val="tx2"/>
                </a:solidFill>
                <a:cs typeface="Open Sans Light"/>
              </a:rPr>
              <a:t>Transformational Leadership Development</a:t>
            </a:r>
          </a:p>
          <a:p>
            <a:pPr marL="285750" indent="-285750" defTabSz="456758" fontAlgn="base">
              <a:buFont typeface="Arial" panose="020B0604020202020204" pitchFamily="34" charset="0"/>
              <a:buChar char="•"/>
            </a:pPr>
            <a:r>
              <a:rPr lang="en-US" sz="1200" dirty="0">
                <a:solidFill>
                  <a:schemeClr val="tx2"/>
                </a:solidFill>
                <a:cs typeface="Open Sans Light"/>
              </a:rPr>
              <a:t>“Innovation Anticipators”</a:t>
            </a:r>
          </a:p>
          <a:p>
            <a:pPr marL="285750" indent="-285750" defTabSz="456758" fontAlgn="base">
              <a:buFont typeface="Arial" panose="020B0604020202020204" pitchFamily="34" charset="0"/>
              <a:buChar char="•"/>
            </a:pPr>
            <a:r>
              <a:rPr lang="en-US" sz="1200" dirty="0">
                <a:solidFill>
                  <a:schemeClr val="tx2"/>
                </a:solidFill>
                <a:cs typeface="Open Sans Light"/>
              </a:rPr>
              <a:t>Diversity/Inclusion Strategies</a:t>
            </a:r>
          </a:p>
        </p:txBody>
      </p:sp>
      <p:sp>
        <p:nvSpPr>
          <p:cNvPr id="37" name="TextBox 36"/>
          <p:cNvSpPr txBox="1"/>
          <p:nvPr/>
        </p:nvSpPr>
        <p:spPr>
          <a:xfrm>
            <a:off x="9402168" y="3373488"/>
            <a:ext cx="2341365" cy="779791"/>
          </a:xfrm>
          <a:prstGeom prst="rect">
            <a:avLst/>
          </a:prstGeom>
          <a:noFill/>
        </p:spPr>
        <p:txBody>
          <a:bodyPr wrap="square" lIns="0" tIns="0" rIns="0" bIns="0" rtlCol="0" anchor="ctr">
            <a:noAutofit/>
          </a:bodyPr>
          <a:lstStyle/>
          <a:p>
            <a:pPr marL="285750" indent="-285750" defTabSz="456758" fontAlgn="base">
              <a:buFont typeface="Arial" panose="020B0604020202020204" pitchFamily="34" charset="0"/>
              <a:buChar char="•"/>
            </a:pPr>
            <a:r>
              <a:rPr lang="en-US" sz="1200" dirty="0">
                <a:solidFill>
                  <a:schemeClr val="tx2"/>
                </a:solidFill>
                <a:cs typeface="Open Sans Light"/>
              </a:rPr>
              <a:t>Experiential Learning Opportunities</a:t>
            </a:r>
          </a:p>
          <a:p>
            <a:pPr marL="285750" indent="-285750" defTabSz="456758" fontAlgn="base">
              <a:buFont typeface="Arial" panose="020B0604020202020204" pitchFamily="34" charset="0"/>
              <a:buChar char="•"/>
            </a:pPr>
            <a:r>
              <a:rPr lang="en-US" sz="1200" dirty="0">
                <a:solidFill>
                  <a:schemeClr val="tx2"/>
                </a:solidFill>
                <a:cs typeface="Open Sans Light"/>
              </a:rPr>
              <a:t>Collaborative Work Environments</a:t>
            </a:r>
          </a:p>
        </p:txBody>
      </p:sp>
      <p:sp>
        <p:nvSpPr>
          <p:cNvPr id="38" name="TextBox 37"/>
          <p:cNvSpPr txBox="1"/>
          <p:nvPr/>
        </p:nvSpPr>
        <p:spPr>
          <a:xfrm>
            <a:off x="9402163" y="2398168"/>
            <a:ext cx="2341373" cy="779791"/>
          </a:xfrm>
          <a:prstGeom prst="rect">
            <a:avLst/>
          </a:prstGeom>
          <a:noFill/>
        </p:spPr>
        <p:txBody>
          <a:bodyPr wrap="square" lIns="0" tIns="0" rIns="0" bIns="0" rtlCol="0" anchor="ctr">
            <a:noAutofit/>
          </a:bodyPr>
          <a:lstStyle/>
          <a:p>
            <a:pPr marL="285750" indent="-285750" defTabSz="456758" fontAlgn="base">
              <a:buFont typeface="Arial" panose="020B0604020202020204" pitchFamily="34" charset="0"/>
              <a:buChar char="•"/>
            </a:pPr>
            <a:r>
              <a:rPr lang="en-US" sz="1200" dirty="0">
                <a:solidFill>
                  <a:schemeClr val="tx2"/>
                </a:solidFill>
                <a:cs typeface="Open Sans Light"/>
              </a:rPr>
              <a:t>n/a</a:t>
            </a:r>
          </a:p>
        </p:txBody>
      </p:sp>
      <p:sp>
        <p:nvSpPr>
          <p:cNvPr id="40" name="TextBox 39"/>
          <p:cNvSpPr txBox="1"/>
          <p:nvPr/>
        </p:nvSpPr>
        <p:spPr>
          <a:xfrm>
            <a:off x="540199" y="6541477"/>
            <a:ext cx="5411480" cy="316523"/>
          </a:xfrm>
          <a:prstGeom prst="rect">
            <a:avLst/>
          </a:prstGeom>
          <a:noFill/>
        </p:spPr>
        <p:txBody>
          <a:bodyPr wrap="square" lIns="0" tIns="0" rIns="0" bIns="0" rtlCol="0" anchor="ctr">
            <a:noAutofit/>
          </a:bodyPr>
          <a:lstStyle/>
          <a:p>
            <a:pPr defTabSz="456758" fontAlgn="base">
              <a:spcBef>
                <a:spcPts val="1200"/>
              </a:spcBef>
            </a:pPr>
            <a:r>
              <a:rPr lang="en-US" sz="1000" dirty="0">
                <a:solidFill>
                  <a:schemeClr val="tx2">
                    <a:lumMod val="60000"/>
                    <a:lumOff val="40000"/>
                  </a:schemeClr>
                </a:solidFill>
                <a:cs typeface="Open Sans Light"/>
              </a:rPr>
              <a:t>Note: Recommendation roadmaps can be found in the </a:t>
            </a:r>
            <a:r>
              <a:rPr lang="en-US" sz="1000" dirty="0">
                <a:solidFill>
                  <a:schemeClr val="tx2">
                    <a:lumMod val="60000"/>
                    <a:lumOff val="40000"/>
                  </a:schemeClr>
                </a:solidFill>
                <a:cs typeface="Open Sans Light"/>
                <a:hlinkClick r:id="rId7" action="ppaction://hlinksldjump"/>
              </a:rPr>
              <a:t>appendix</a:t>
            </a:r>
            <a:endParaRPr lang="en-US" sz="1000" dirty="0">
              <a:solidFill>
                <a:schemeClr val="tx2">
                  <a:lumMod val="60000"/>
                  <a:lumOff val="40000"/>
                </a:schemeClr>
              </a:solidFill>
              <a:cs typeface="Open Sans Light"/>
            </a:endParaRPr>
          </a:p>
        </p:txBody>
      </p:sp>
    </p:spTree>
    <p:extLst>
      <p:ext uri="{BB962C8B-B14F-4D97-AF65-F5344CB8AC3E}">
        <p14:creationId xmlns:p14="http://schemas.microsoft.com/office/powerpoint/2010/main" val="1631896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5350" name="think-cell Slide" r:id="rId5" imgW="498" imgH="499" progId="TCLayout.ActiveDocument.1">
                  <p:embed/>
                </p:oleObj>
              </mc:Choice>
              <mc:Fallback>
                <p:oleObj name="think-cell Slide" r:id="rId5" imgW="498" imgH="499" progId="TCLayout.ActiveDocument.1">
                  <p:embed/>
                  <p:pic>
                    <p:nvPicPr>
                      <p:cNvPr id="6" name="Object 5"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46876" y="310063"/>
            <a:ext cx="9686100" cy="476805"/>
          </a:xfrm>
        </p:spPr>
        <p:txBody>
          <a:bodyPr/>
          <a:lstStyle/>
          <a:p>
            <a:r>
              <a:rPr lang="en-US" dirty="0"/>
              <a:t>Next Steps</a:t>
            </a:r>
          </a:p>
        </p:txBody>
      </p:sp>
      <p:sp>
        <p:nvSpPr>
          <p:cNvPr id="3" name="Text Placeholder 2"/>
          <p:cNvSpPr>
            <a:spLocks noGrp="1"/>
          </p:cNvSpPr>
          <p:nvPr>
            <p:ph type="body" sz="quarter" idx="11"/>
          </p:nvPr>
        </p:nvSpPr>
        <p:spPr/>
        <p:txBody>
          <a:bodyPr/>
          <a:lstStyle/>
          <a:p>
            <a:r>
              <a:rPr lang="en-US" dirty="0"/>
              <a:t>The Office of the CTO and Medicaid business leaders can immediately align on near-term improvements</a:t>
            </a:r>
          </a:p>
        </p:txBody>
      </p:sp>
      <p:grpSp>
        <p:nvGrpSpPr>
          <p:cNvPr id="4" name="Group 3"/>
          <p:cNvGrpSpPr/>
          <p:nvPr/>
        </p:nvGrpSpPr>
        <p:grpSpPr>
          <a:xfrm>
            <a:off x="220785" y="1686296"/>
            <a:ext cx="9694740" cy="4698248"/>
            <a:chOff x="-55441" y="1720163"/>
            <a:chExt cx="11829430" cy="4698248"/>
          </a:xfrm>
        </p:grpSpPr>
        <p:sp>
          <p:nvSpPr>
            <p:cNvPr id="14" name="Rectangle 13"/>
            <p:cNvSpPr>
              <a:spLocks noChangeAspect="1"/>
            </p:cNvSpPr>
            <p:nvPr/>
          </p:nvSpPr>
          <p:spPr>
            <a:xfrm>
              <a:off x="22661" y="4068784"/>
              <a:ext cx="1143203" cy="2349624"/>
            </a:xfrm>
            <a:prstGeom prst="rect">
              <a:avLst/>
            </a:prstGeom>
            <a:solidFill>
              <a:srgbClr val="D1E9ED"/>
            </a:solidFill>
          </p:spPr>
          <p:txBody>
            <a:bodyPr wrap="none" anchor="ctr" anchorCtr="0">
              <a:noAutofit/>
            </a:bodyPr>
            <a:lstStyle/>
            <a:p>
              <a:pPr lvl="0" algn="ctr">
                <a:spcAft>
                  <a:spcPts val="600"/>
                </a:spcAft>
                <a:defRPr/>
              </a:pPr>
              <a:r>
                <a:rPr lang="en-US" sz="1500" dirty="0">
                  <a:solidFill>
                    <a:schemeClr val="tx1">
                      <a:lumMod val="85000"/>
                      <a:lumOff val="15000"/>
                    </a:schemeClr>
                  </a:solidFill>
                  <a:latin typeface="+mj-lt"/>
                  <a:ea typeface="Domaine Display" charset="0"/>
                  <a:cs typeface="Domaine Display" charset="0"/>
                </a:rPr>
                <a:t>Medicaid</a:t>
              </a:r>
            </a:p>
          </p:txBody>
        </p:sp>
        <p:sp>
          <p:nvSpPr>
            <p:cNvPr id="15" name="Rectangle 14"/>
            <p:cNvSpPr>
              <a:spLocks noChangeAspect="1"/>
            </p:cNvSpPr>
            <p:nvPr/>
          </p:nvSpPr>
          <p:spPr>
            <a:xfrm>
              <a:off x="28040" y="2365268"/>
              <a:ext cx="1131883" cy="1660122"/>
            </a:xfrm>
            <a:prstGeom prst="rect">
              <a:avLst/>
            </a:prstGeom>
            <a:solidFill>
              <a:srgbClr val="D1E9ED"/>
            </a:solidFill>
          </p:spPr>
          <p:txBody>
            <a:bodyPr wrap="none" anchor="ctr" anchorCtr="0">
              <a:noAutofit/>
            </a:bodyPr>
            <a:lstStyle/>
            <a:p>
              <a:pPr lvl="0" algn="ctr">
                <a:spcAft>
                  <a:spcPts val="600"/>
                </a:spcAft>
                <a:defRPr/>
              </a:pPr>
              <a:r>
                <a:rPr lang="en-US" sz="1500" dirty="0">
                  <a:solidFill>
                    <a:schemeClr val="tx1">
                      <a:lumMod val="85000"/>
                      <a:lumOff val="15000"/>
                    </a:schemeClr>
                  </a:solidFill>
                  <a:latin typeface="+mj-lt"/>
                  <a:ea typeface="Domaine Display" charset="0"/>
                  <a:cs typeface="Domaine Display" charset="0"/>
                </a:rPr>
                <a:t>O-CTO</a:t>
              </a:r>
            </a:p>
          </p:txBody>
        </p:sp>
        <p:sp>
          <p:nvSpPr>
            <p:cNvPr id="22" name="Rectangle 21"/>
            <p:cNvSpPr/>
            <p:nvPr/>
          </p:nvSpPr>
          <p:spPr>
            <a:xfrm>
              <a:off x="-55441" y="1941139"/>
              <a:ext cx="1338137" cy="534962"/>
            </a:xfrm>
            <a:prstGeom prst="rect">
              <a:avLst/>
            </a:prstGeom>
          </p:spPr>
          <p:txBody>
            <a:bodyPr wrap="none">
              <a:noAutofit/>
            </a:bodyPr>
            <a:lstStyle/>
            <a:p>
              <a:pPr algn="ctr"/>
              <a:r>
                <a:rPr lang="en-US" sz="1900" b="1" dirty="0">
                  <a:solidFill>
                    <a:schemeClr val="tx1">
                      <a:lumMod val="75000"/>
                      <a:lumOff val="25000"/>
                    </a:schemeClr>
                  </a:solidFill>
                  <a:latin typeface="Domaine Display Bold" panose="020A0803080505060203" pitchFamily="18" charset="0"/>
                  <a:ea typeface="Domaine Display" charset="0"/>
                  <a:cs typeface="Domaine Display" charset="0"/>
                </a:rPr>
                <a:t>Owner</a:t>
              </a:r>
            </a:p>
          </p:txBody>
        </p:sp>
        <p:grpSp>
          <p:nvGrpSpPr>
            <p:cNvPr id="5" name="Group 4"/>
            <p:cNvGrpSpPr/>
            <p:nvPr/>
          </p:nvGrpSpPr>
          <p:grpSpPr>
            <a:xfrm>
              <a:off x="1229661" y="2370022"/>
              <a:ext cx="10544327" cy="4048389"/>
              <a:chOff x="1229662" y="2370022"/>
              <a:chExt cx="8600608" cy="4048389"/>
            </a:xfrm>
          </p:grpSpPr>
          <p:sp>
            <p:nvSpPr>
              <p:cNvPr id="12" name="Rectangle 11"/>
              <p:cNvSpPr/>
              <p:nvPr/>
            </p:nvSpPr>
            <p:spPr>
              <a:xfrm>
                <a:off x="6494585" y="2370024"/>
                <a:ext cx="3332033" cy="16553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274320" rtlCol="0" anchor="ctr"/>
              <a:lstStyle/>
              <a:p>
                <a:pPr marL="194310" indent="-194310">
                  <a:spcAft>
                    <a:spcPts val="1200"/>
                  </a:spcAft>
                  <a:buFont typeface="Arial" panose="020B0604020202020204" pitchFamily="34" charset="0"/>
                  <a:buChar char="•"/>
                </a:pPr>
                <a:r>
                  <a:rPr lang="en-US" sz="1200" b="1" dirty="0">
                    <a:solidFill>
                      <a:schemeClr val="tx1">
                        <a:lumMod val="75000"/>
                        <a:lumOff val="25000"/>
                      </a:schemeClr>
                    </a:solidFill>
                  </a:rPr>
                  <a:t>Ongoing: </a:t>
                </a:r>
                <a:r>
                  <a:rPr lang="en-US" sz="1200" dirty="0">
                    <a:solidFill>
                      <a:schemeClr val="tx1">
                        <a:lumMod val="75000"/>
                        <a:lumOff val="25000"/>
                      </a:schemeClr>
                    </a:solidFill>
                  </a:rPr>
                  <a:t>Conduct </a:t>
                </a:r>
                <a:r>
                  <a:rPr lang="en-US" sz="1200" b="1" dirty="0">
                    <a:solidFill>
                      <a:schemeClr val="tx1">
                        <a:lumMod val="75000"/>
                        <a:lumOff val="25000"/>
                      </a:schemeClr>
                    </a:solidFill>
                  </a:rPr>
                  <a:t>quarterly alignment sessions </a:t>
                </a:r>
                <a:r>
                  <a:rPr lang="en-US" sz="1200" dirty="0">
                    <a:solidFill>
                      <a:schemeClr val="tx1">
                        <a:lumMod val="75000"/>
                        <a:lumOff val="25000"/>
                      </a:schemeClr>
                    </a:solidFill>
                  </a:rPr>
                  <a:t>between Medicaid business leaders and O-CTO</a:t>
                </a:r>
              </a:p>
            </p:txBody>
          </p:sp>
          <p:sp>
            <p:nvSpPr>
              <p:cNvPr id="13" name="Rectangle 12"/>
              <p:cNvSpPr/>
              <p:nvPr/>
            </p:nvSpPr>
            <p:spPr>
              <a:xfrm>
                <a:off x="9754732" y="2370024"/>
                <a:ext cx="75536" cy="16553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100" i="1" dirty="0">
                  <a:solidFill>
                    <a:schemeClr val="accent1"/>
                  </a:solidFill>
                </a:endParaRPr>
              </a:p>
            </p:txBody>
          </p:sp>
          <p:sp>
            <p:nvSpPr>
              <p:cNvPr id="18" name="Rectangle 17"/>
              <p:cNvSpPr/>
              <p:nvPr/>
            </p:nvSpPr>
            <p:spPr>
              <a:xfrm>
                <a:off x="6494587" y="4078705"/>
                <a:ext cx="3332031" cy="233970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82880" bIns="91440" rtlCol="0" anchor="ctr"/>
              <a:lstStyle/>
              <a:p>
                <a:pPr marL="194310" indent="-194310">
                  <a:spcAft>
                    <a:spcPts val="1200"/>
                  </a:spcAft>
                  <a:buFont typeface="Arial" panose="020B0604020202020204" pitchFamily="34" charset="0"/>
                  <a:buChar char="•"/>
                </a:pPr>
                <a:r>
                  <a:rPr lang="en-US" sz="1200" b="1" dirty="0">
                    <a:solidFill>
                      <a:schemeClr val="tx1">
                        <a:lumMod val="75000"/>
                        <a:lumOff val="25000"/>
                      </a:schemeClr>
                    </a:solidFill>
                  </a:rPr>
                  <a:t>By end of 2019:</a:t>
                </a:r>
                <a:r>
                  <a:rPr lang="en-US" sz="1200" dirty="0">
                    <a:solidFill>
                      <a:schemeClr val="tx1">
                        <a:lumMod val="75000"/>
                        <a:lumOff val="25000"/>
                      </a:schemeClr>
                    </a:solidFill>
                  </a:rPr>
                  <a:t> In collaboration with the Office of the CTO, </a:t>
                </a:r>
                <a:r>
                  <a:rPr lang="en-US" sz="1200" b="1" dirty="0">
                    <a:solidFill>
                      <a:schemeClr val="tx1">
                        <a:lumMod val="75000"/>
                        <a:lumOff val="25000"/>
                      </a:schemeClr>
                    </a:solidFill>
                  </a:rPr>
                  <a:t>conduct training sessions on design thinking</a:t>
                </a:r>
                <a:r>
                  <a:rPr lang="en-US" sz="1200" dirty="0">
                    <a:solidFill>
                      <a:schemeClr val="tx1">
                        <a:lumMod val="75000"/>
                        <a:lumOff val="25000"/>
                      </a:schemeClr>
                    </a:solidFill>
                  </a:rPr>
                  <a:t> and other cultural improvement initiatives;</a:t>
                </a:r>
              </a:p>
              <a:p>
                <a:pPr marL="194310" indent="-194310">
                  <a:spcAft>
                    <a:spcPts val="1200"/>
                  </a:spcAft>
                  <a:buFont typeface="Arial" panose="020B0604020202020204" pitchFamily="34" charset="0"/>
                  <a:buChar char="•"/>
                </a:pPr>
                <a:r>
                  <a:rPr lang="en-US" sz="1200" b="1" dirty="0">
                    <a:solidFill>
                      <a:schemeClr val="tx1">
                        <a:lumMod val="75000"/>
                        <a:lumOff val="25000"/>
                      </a:schemeClr>
                    </a:solidFill>
                  </a:rPr>
                  <a:t>Ongoing:</a:t>
                </a:r>
                <a:r>
                  <a:rPr lang="en-US" sz="1200" dirty="0">
                    <a:solidFill>
                      <a:schemeClr val="tx1">
                        <a:lumMod val="75000"/>
                        <a:lumOff val="25000"/>
                      </a:schemeClr>
                    </a:solidFill>
                  </a:rPr>
                  <a:t> Stay in touch with developments on </a:t>
                </a:r>
                <a:r>
                  <a:rPr lang="en-US" sz="1200" dirty="0" err="1">
                    <a:solidFill>
                      <a:schemeClr val="tx1">
                        <a:lumMod val="75000"/>
                        <a:lumOff val="25000"/>
                      </a:schemeClr>
                    </a:solidFill>
                  </a:rPr>
                  <a:t>blockchain</a:t>
                </a:r>
                <a:r>
                  <a:rPr lang="en-US" sz="1200" dirty="0">
                    <a:solidFill>
                      <a:schemeClr val="tx1">
                        <a:lumMod val="75000"/>
                        <a:lumOff val="25000"/>
                      </a:schemeClr>
                    </a:solidFill>
                  </a:rPr>
                  <a:t>; </a:t>
                </a:r>
                <a:r>
                  <a:rPr lang="en-US" sz="1200" b="1" dirty="0">
                    <a:solidFill>
                      <a:schemeClr val="tx1">
                        <a:lumMod val="75000"/>
                        <a:lumOff val="25000"/>
                      </a:schemeClr>
                    </a:solidFill>
                  </a:rPr>
                  <a:t>Offer consultation to states promoting Aetna’s readiness to innovate</a:t>
                </a:r>
              </a:p>
            </p:txBody>
          </p:sp>
          <p:sp>
            <p:nvSpPr>
              <p:cNvPr id="19" name="Rectangle 18"/>
              <p:cNvSpPr/>
              <p:nvPr/>
            </p:nvSpPr>
            <p:spPr>
              <a:xfrm>
                <a:off x="9754734" y="4078703"/>
                <a:ext cx="75536" cy="23397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100" i="1" dirty="0">
                  <a:solidFill>
                    <a:schemeClr val="accent1"/>
                  </a:solidFill>
                </a:endParaRPr>
              </a:p>
            </p:txBody>
          </p:sp>
          <p:sp>
            <p:nvSpPr>
              <p:cNvPr id="20" name="Rectangle 19"/>
              <p:cNvSpPr/>
              <p:nvPr/>
            </p:nvSpPr>
            <p:spPr>
              <a:xfrm>
                <a:off x="1229662" y="2370022"/>
                <a:ext cx="5200837" cy="165536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274320" bIns="91440" rtlCol="0" anchor="ctr"/>
              <a:lstStyle/>
              <a:p>
                <a:pPr marL="194310" indent="-194310">
                  <a:spcAft>
                    <a:spcPts val="1200"/>
                  </a:spcAft>
                  <a:buFont typeface="Arial" panose="020B0604020202020204" pitchFamily="34" charset="0"/>
                  <a:buChar char="•"/>
                </a:pPr>
                <a:r>
                  <a:rPr lang="en-US" sz="1200" b="1" dirty="0">
                    <a:solidFill>
                      <a:schemeClr val="tx1">
                        <a:lumMod val="75000"/>
                        <a:lumOff val="25000"/>
                      </a:schemeClr>
                    </a:solidFill>
                  </a:rPr>
                  <a:t>November 2018</a:t>
                </a:r>
                <a:r>
                  <a:rPr lang="en-US" sz="1200" dirty="0">
                    <a:solidFill>
                      <a:schemeClr val="tx1">
                        <a:lumMod val="75000"/>
                        <a:lumOff val="25000"/>
                      </a:schemeClr>
                    </a:solidFill>
                  </a:rPr>
                  <a:t>: Design/plan roadmap session </a:t>
                </a:r>
                <a:r>
                  <a:rPr lang="en-US" sz="1200" b="1" dirty="0">
                    <a:solidFill>
                      <a:schemeClr val="tx1">
                        <a:lumMod val="75000"/>
                        <a:lumOff val="25000"/>
                      </a:schemeClr>
                    </a:solidFill>
                  </a:rPr>
                  <a:t>to review proposed innovation roadmap</a:t>
                </a:r>
                <a:r>
                  <a:rPr lang="en-US" sz="1200" dirty="0">
                    <a:solidFill>
                      <a:schemeClr val="tx1">
                        <a:lumMod val="75000"/>
                        <a:lumOff val="25000"/>
                      </a:schemeClr>
                    </a:solidFill>
                  </a:rPr>
                  <a:t> in collaboration with Medicaid business team</a:t>
                </a:r>
              </a:p>
              <a:p>
                <a:pPr marL="194310" indent="-194310">
                  <a:spcAft>
                    <a:spcPts val="1200"/>
                  </a:spcAft>
                  <a:buFont typeface="Arial" panose="020B0604020202020204" pitchFamily="34" charset="0"/>
                  <a:buChar char="•"/>
                </a:pPr>
                <a:r>
                  <a:rPr lang="en-US" sz="1200" b="1" dirty="0">
                    <a:solidFill>
                      <a:schemeClr val="tx1">
                        <a:lumMod val="75000"/>
                        <a:lumOff val="25000"/>
                      </a:schemeClr>
                    </a:solidFill>
                  </a:rPr>
                  <a:t>November 2018</a:t>
                </a:r>
                <a:r>
                  <a:rPr lang="en-US" sz="1200" dirty="0">
                    <a:solidFill>
                      <a:schemeClr val="tx1">
                        <a:lumMod val="75000"/>
                        <a:lumOff val="25000"/>
                      </a:schemeClr>
                    </a:solidFill>
                  </a:rPr>
                  <a:t>: </a:t>
                </a:r>
                <a:r>
                  <a:rPr lang="en-US" sz="1200" b="1" dirty="0">
                    <a:solidFill>
                      <a:schemeClr val="tx1">
                        <a:lumMod val="75000"/>
                        <a:lumOff val="25000"/>
                      </a:schemeClr>
                    </a:solidFill>
                  </a:rPr>
                  <a:t>Demonstrate incremental opportunities </a:t>
                </a:r>
                <a:r>
                  <a:rPr lang="en-US" sz="1200" dirty="0">
                    <a:solidFill>
                      <a:schemeClr val="tx1">
                        <a:lumMod val="75000"/>
                        <a:lumOff val="25000"/>
                      </a:schemeClr>
                    </a:solidFill>
                  </a:rPr>
                  <a:t>of 2018-proposed improvements (e.g., ecosystem platform, UDF, and hackathons)</a:t>
                </a:r>
              </a:p>
            </p:txBody>
          </p:sp>
          <p:sp>
            <p:nvSpPr>
              <p:cNvPr id="21" name="Rectangle 20"/>
              <p:cNvSpPr/>
              <p:nvPr/>
            </p:nvSpPr>
            <p:spPr>
              <a:xfrm>
                <a:off x="6356231" y="2370022"/>
                <a:ext cx="83090" cy="1655368"/>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100" i="1" dirty="0">
                  <a:solidFill>
                    <a:schemeClr val="accent1"/>
                  </a:solidFill>
                </a:endParaRPr>
              </a:p>
            </p:txBody>
          </p:sp>
          <p:sp>
            <p:nvSpPr>
              <p:cNvPr id="23" name="Rectangle 22"/>
              <p:cNvSpPr/>
              <p:nvPr/>
            </p:nvSpPr>
            <p:spPr>
              <a:xfrm>
                <a:off x="1229662" y="4078703"/>
                <a:ext cx="5200837" cy="233970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82880" bIns="91440" rtlCol="0" anchor="ctr"/>
              <a:lstStyle/>
              <a:p>
                <a:pPr marL="194310" indent="-194310">
                  <a:spcAft>
                    <a:spcPts val="1200"/>
                  </a:spcAft>
                  <a:buFont typeface="Arial" panose="020B0604020202020204" pitchFamily="34" charset="0"/>
                  <a:buChar char="•"/>
                </a:pPr>
                <a:r>
                  <a:rPr lang="en-US" sz="1200" b="1" dirty="0">
                    <a:solidFill>
                      <a:schemeClr val="tx1">
                        <a:lumMod val="75000"/>
                        <a:lumOff val="25000"/>
                      </a:schemeClr>
                    </a:solidFill>
                  </a:rPr>
                  <a:t>By end of October 2018:</a:t>
                </a:r>
                <a:r>
                  <a:rPr lang="en-US" sz="1200" dirty="0">
                    <a:solidFill>
                      <a:schemeClr val="tx1">
                        <a:lumMod val="75000"/>
                        <a:lumOff val="25000"/>
                      </a:schemeClr>
                    </a:solidFill>
                  </a:rPr>
                  <a:t> Jay Atkin &amp; Dr. Tracey Green to continue to work with CH&amp;S &amp; </a:t>
                </a:r>
                <a:r>
                  <a:rPr lang="en-US" sz="1200" dirty="0" err="1">
                    <a:solidFill>
                      <a:schemeClr val="tx1">
                        <a:lumMod val="75000"/>
                        <a:lumOff val="25000"/>
                      </a:schemeClr>
                    </a:solidFill>
                  </a:rPr>
                  <a:t>Firdaus</a:t>
                </a:r>
                <a:r>
                  <a:rPr lang="en-US" sz="1200" dirty="0">
                    <a:solidFill>
                      <a:schemeClr val="tx1">
                        <a:lumMod val="75000"/>
                        <a:lumOff val="25000"/>
                      </a:schemeClr>
                    </a:solidFill>
                  </a:rPr>
                  <a:t> </a:t>
                </a:r>
                <a:r>
                  <a:rPr lang="en-US" sz="1200" dirty="0" err="1">
                    <a:solidFill>
                      <a:schemeClr val="tx1">
                        <a:lumMod val="75000"/>
                        <a:lumOff val="25000"/>
                      </a:schemeClr>
                    </a:solidFill>
                  </a:rPr>
                  <a:t>Bhathena</a:t>
                </a:r>
                <a:r>
                  <a:rPr lang="en-US" sz="1200" dirty="0">
                    <a:solidFill>
                      <a:schemeClr val="tx1">
                        <a:lumMod val="75000"/>
                        <a:lumOff val="25000"/>
                      </a:schemeClr>
                    </a:solidFill>
                  </a:rPr>
                  <a:t> to </a:t>
                </a:r>
                <a:r>
                  <a:rPr lang="en-US" sz="1200" b="1" dirty="0">
                    <a:solidFill>
                      <a:schemeClr val="tx1">
                        <a:lumMod val="75000"/>
                        <a:lumOff val="25000"/>
                      </a:schemeClr>
                    </a:solidFill>
                  </a:rPr>
                  <a:t>accelerate adoption of digital and cultural transformation</a:t>
                </a:r>
              </a:p>
              <a:p>
                <a:pPr marL="194310" indent="-194310">
                  <a:spcAft>
                    <a:spcPts val="1200"/>
                  </a:spcAft>
                  <a:buFont typeface="Arial" panose="020B0604020202020204" pitchFamily="34" charset="0"/>
                  <a:buChar char="•"/>
                </a:pPr>
                <a:r>
                  <a:rPr lang="en-US" sz="1200" b="1" dirty="0">
                    <a:solidFill>
                      <a:schemeClr val="tx1">
                        <a:lumMod val="75000"/>
                        <a:lumOff val="25000"/>
                      </a:schemeClr>
                    </a:solidFill>
                  </a:rPr>
                  <a:t>October 2018: </a:t>
                </a:r>
                <a:r>
                  <a:rPr lang="en-US" sz="1200" dirty="0">
                    <a:solidFill>
                      <a:schemeClr val="tx1">
                        <a:lumMod val="75000"/>
                        <a:lumOff val="25000"/>
                      </a:schemeClr>
                    </a:solidFill>
                  </a:rPr>
                  <a:t>Jay Atkin &amp; Dr. Gina </a:t>
                </a:r>
                <a:r>
                  <a:rPr lang="en-US" sz="1200" dirty="0" err="1">
                    <a:solidFill>
                      <a:schemeClr val="tx1">
                        <a:lumMod val="75000"/>
                        <a:lumOff val="25000"/>
                      </a:schemeClr>
                    </a:solidFill>
                  </a:rPr>
                  <a:t>Conflitti</a:t>
                </a:r>
                <a:r>
                  <a:rPr lang="en-US" sz="1200" dirty="0">
                    <a:solidFill>
                      <a:schemeClr val="tx1">
                        <a:lumMod val="75000"/>
                        <a:lumOff val="25000"/>
                      </a:schemeClr>
                    </a:solidFill>
                  </a:rPr>
                  <a:t> to </a:t>
                </a:r>
                <a:r>
                  <a:rPr lang="en-US" sz="1200" b="1" dirty="0">
                    <a:solidFill>
                      <a:schemeClr val="tx1">
                        <a:lumMod val="75000"/>
                        <a:lumOff val="25000"/>
                      </a:schemeClr>
                    </a:solidFill>
                  </a:rPr>
                  <a:t>partner with Fariba Alim-Marvasti &amp; PDI program leadership</a:t>
                </a:r>
                <a:r>
                  <a:rPr lang="en-US" sz="1200" dirty="0">
                    <a:solidFill>
                      <a:schemeClr val="tx1">
                        <a:lumMod val="75000"/>
                        <a:lumOff val="25000"/>
                      </a:schemeClr>
                    </a:solidFill>
                  </a:rPr>
                  <a:t> (Note: Discussions are ongoing)</a:t>
                </a:r>
              </a:p>
              <a:p>
                <a:pPr marL="194310" indent="-194310">
                  <a:spcAft>
                    <a:spcPts val="1200"/>
                  </a:spcAft>
                  <a:buFont typeface="Arial" panose="020B0604020202020204" pitchFamily="34" charset="0"/>
                  <a:buChar char="•"/>
                </a:pPr>
                <a:r>
                  <a:rPr lang="en-US" sz="1200" b="1" dirty="0">
                    <a:solidFill>
                      <a:schemeClr val="tx1">
                        <a:lumMod val="75000"/>
                        <a:lumOff val="25000"/>
                      </a:schemeClr>
                    </a:solidFill>
                  </a:rPr>
                  <a:t>November 2018</a:t>
                </a:r>
                <a:r>
                  <a:rPr lang="en-US" sz="1200" dirty="0">
                    <a:solidFill>
                      <a:schemeClr val="tx1">
                        <a:lumMod val="75000"/>
                        <a:lumOff val="25000"/>
                      </a:schemeClr>
                    </a:solidFill>
                  </a:rPr>
                  <a:t>: Jay Atkin, Dr. Tracey Green &amp; Hari </a:t>
                </a:r>
                <a:r>
                  <a:rPr lang="en-US" sz="1200" dirty="0" err="1">
                    <a:solidFill>
                      <a:schemeClr val="tx1">
                        <a:lumMod val="75000"/>
                        <a:lumOff val="25000"/>
                      </a:schemeClr>
                    </a:solidFill>
                  </a:rPr>
                  <a:t>Viswanathan</a:t>
                </a:r>
                <a:r>
                  <a:rPr lang="en-US" sz="1200" dirty="0">
                    <a:solidFill>
                      <a:schemeClr val="tx1">
                        <a:lumMod val="75000"/>
                        <a:lumOff val="25000"/>
                      </a:schemeClr>
                    </a:solidFill>
                  </a:rPr>
                  <a:t> (from O-CTO) continue to </a:t>
                </a:r>
                <a:r>
                  <a:rPr lang="en-US" sz="1200" b="1" dirty="0">
                    <a:solidFill>
                      <a:schemeClr val="tx1">
                        <a:lumMod val="75000"/>
                        <a:lumOff val="25000"/>
                      </a:schemeClr>
                    </a:solidFill>
                  </a:rPr>
                  <a:t>drive alignment on investment roadmap </a:t>
                </a:r>
                <a:r>
                  <a:rPr lang="en-US" sz="1200" dirty="0">
                    <a:solidFill>
                      <a:schemeClr val="tx1">
                        <a:lumMod val="75000"/>
                        <a:lumOff val="25000"/>
                      </a:schemeClr>
                    </a:solidFill>
                  </a:rPr>
                  <a:t>by participating in one-day roadmap session</a:t>
                </a:r>
              </a:p>
            </p:txBody>
          </p:sp>
          <p:sp>
            <p:nvSpPr>
              <p:cNvPr id="24" name="Rectangle 23"/>
              <p:cNvSpPr/>
              <p:nvPr/>
            </p:nvSpPr>
            <p:spPr>
              <a:xfrm>
                <a:off x="6356231" y="4078703"/>
                <a:ext cx="83090" cy="2339705"/>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100" i="1" dirty="0">
                  <a:solidFill>
                    <a:schemeClr val="accent1"/>
                  </a:solidFill>
                </a:endParaRPr>
              </a:p>
            </p:txBody>
          </p:sp>
        </p:grpSp>
        <p:grpSp>
          <p:nvGrpSpPr>
            <p:cNvPr id="25" name="Group 24"/>
            <p:cNvGrpSpPr/>
            <p:nvPr/>
          </p:nvGrpSpPr>
          <p:grpSpPr>
            <a:xfrm>
              <a:off x="1229662" y="1720163"/>
              <a:ext cx="10544327" cy="645105"/>
              <a:chOff x="-88672" y="2103112"/>
              <a:chExt cx="8126248" cy="524798"/>
            </a:xfrm>
          </p:grpSpPr>
          <p:sp>
            <p:nvSpPr>
              <p:cNvPr id="26" name="Right Arrow 25"/>
              <p:cNvSpPr/>
              <p:nvPr/>
            </p:nvSpPr>
            <p:spPr>
              <a:xfrm>
                <a:off x="-88672" y="2103112"/>
                <a:ext cx="8126248" cy="524798"/>
              </a:xfrm>
              <a:prstGeom prst="rightArrow">
                <a:avLst>
                  <a:gd name="adj1" fmla="val 70655"/>
                  <a:gd name="adj2" fmla="val 50000"/>
                </a:avLst>
              </a:prstGeom>
              <a:gradFill flip="none" rotWithShape="1">
                <a:gsLst>
                  <a:gs pos="27000">
                    <a:srgbClr val="064E69"/>
                  </a:gs>
                  <a:gs pos="63000">
                    <a:schemeClr val="accent4">
                      <a:lumMod val="60000"/>
                      <a:lumOff val="40000"/>
                    </a:schemeClr>
                  </a:gs>
                  <a:gs pos="0">
                    <a:srgbClr val="043B4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7" name="Rectangle 26"/>
              <p:cNvSpPr/>
              <p:nvPr/>
            </p:nvSpPr>
            <p:spPr>
              <a:xfrm>
                <a:off x="6014116" y="2165209"/>
                <a:ext cx="1856231" cy="400606"/>
              </a:xfrm>
              <a:prstGeom prst="rect">
                <a:avLst/>
              </a:prstGeom>
            </p:spPr>
            <p:txBody>
              <a:bodyPr wrap="square" anchor="ctr">
                <a:spAutoFit/>
              </a:bodyPr>
              <a:lstStyle/>
              <a:p>
                <a:pPr algn="ctr"/>
                <a:r>
                  <a:rPr lang="en-US" sz="1300" b="1" dirty="0">
                    <a:solidFill>
                      <a:schemeClr val="tx2">
                        <a:lumMod val="75000"/>
                      </a:schemeClr>
                    </a:solidFill>
                    <a:ea typeface="Domaine Display" charset="0"/>
                    <a:cs typeface="Domaine Display" charset="0"/>
                  </a:rPr>
                  <a:t>Long-Term Action</a:t>
                </a:r>
              </a:p>
              <a:p>
                <a:pPr algn="ctr"/>
                <a:r>
                  <a:rPr lang="en-US" sz="1300" b="1" dirty="0">
                    <a:solidFill>
                      <a:schemeClr val="tx2">
                        <a:lumMod val="75000"/>
                      </a:schemeClr>
                    </a:solidFill>
                    <a:ea typeface="Domaine Display" charset="0"/>
                    <a:cs typeface="Domaine Display" charset="0"/>
                  </a:rPr>
                  <a:t>(&gt;6 months)</a:t>
                </a:r>
              </a:p>
            </p:txBody>
          </p:sp>
          <p:sp>
            <p:nvSpPr>
              <p:cNvPr id="28" name="Rectangle 27"/>
              <p:cNvSpPr/>
              <p:nvPr/>
            </p:nvSpPr>
            <p:spPr>
              <a:xfrm>
                <a:off x="133110" y="2165209"/>
                <a:ext cx="1264747" cy="400606"/>
              </a:xfrm>
              <a:prstGeom prst="rect">
                <a:avLst/>
              </a:prstGeom>
            </p:spPr>
            <p:txBody>
              <a:bodyPr wrap="none" anchor="ctr">
                <a:spAutoFit/>
              </a:bodyPr>
              <a:lstStyle/>
              <a:p>
                <a:pPr algn="ctr"/>
                <a:r>
                  <a:rPr lang="en-US" sz="1300" b="1" dirty="0">
                    <a:solidFill>
                      <a:schemeClr val="bg1"/>
                    </a:solidFill>
                    <a:ea typeface="Domaine Display" charset="0"/>
                    <a:cs typeface="Domaine Display" charset="0"/>
                  </a:rPr>
                  <a:t>Near-Term Action</a:t>
                </a:r>
              </a:p>
              <a:p>
                <a:pPr algn="ctr"/>
                <a:r>
                  <a:rPr lang="en-US" sz="1300" b="1" dirty="0">
                    <a:solidFill>
                      <a:schemeClr val="bg1"/>
                    </a:solidFill>
                    <a:ea typeface="Domaine Display" charset="0"/>
                    <a:cs typeface="Domaine Display" charset="0"/>
                  </a:rPr>
                  <a:t>(&lt;6 months)</a:t>
                </a:r>
              </a:p>
            </p:txBody>
          </p:sp>
        </p:grpSp>
      </p:grpSp>
      <p:pic>
        <p:nvPicPr>
          <p:cNvPr id="30" name="Picture 29"/>
          <p:cNvPicPr>
            <a:picLocks noChangeAspect="1"/>
          </p:cNvPicPr>
          <p:nvPr/>
        </p:nvPicPr>
        <p:blipFill rotWithShape="1">
          <a:blip r:embed="rId7" cstate="print">
            <a:extLst>
              <a:ext uri="{28A0092B-C50C-407E-A947-70E740481C1C}">
                <a14:useLocalDpi xmlns:a14="http://schemas.microsoft.com/office/drawing/2010/main"/>
              </a:ext>
            </a:extLst>
          </a:blip>
          <a:srcRect l="30584" r="6350"/>
          <a:stretch/>
        </p:blipFill>
        <p:spPr>
          <a:xfrm>
            <a:off x="10109653" y="1553488"/>
            <a:ext cx="2079172" cy="5304512"/>
          </a:xfrm>
          <a:prstGeom prst="rect">
            <a:avLst/>
          </a:prstGeom>
        </p:spPr>
      </p:pic>
    </p:spTree>
    <p:extLst>
      <p:ext uri="{BB962C8B-B14F-4D97-AF65-F5344CB8AC3E}">
        <p14:creationId xmlns:p14="http://schemas.microsoft.com/office/powerpoint/2010/main" val="350855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Spotlights</a:t>
            </a:r>
          </a:p>
        </p:txBody>
      </p:sp>
    </p:spTree>
    <p:extLst>
      <p:ext uri="{BB962C8B-B14F-4D97-AF65-F5344CB8AC3E}">
        <p14:creationId xmlns:p14="http://schemas.microsoft.com/office/powerpoint/2010/main" val="3490899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 y="308271"/>
            <a:ext cx="9686100" cy="476805"/>
          </a:xfrm>
        </p:spPr>
        <p:txBody>
          <a:bodyPr/>
          <a:lstStyle/>
          <a:p>
            <a:r>
              <a:rPr lang="en-US" dirty="0"/>
              <a:t>Spotlight: Cognitive Voice</a:t>
            </a:r>
          </a:p>
        </p:txBody>
      </p:sp>
      <p:sp>
        <p:nvSpPr>
          <p:cNvPr id="5" name="Shape 151"/>
          <p:cNvSpPr/>
          <p:nvPr/>
        </p:nvSpPr>
        <p:spPr>
          <a:xfrm>
            <a:off x="3226921" y="1630831"/>
            <a:ext cx="5734983" cy="615787"/>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2200" b="1" i="0" strike="noStrike" cap="none" dirty="0">
                <a:solidFill>
                  <a:schemeClr val="accent2"/>
                </a:solidFill>
                <a:latin typeface="Domaine Display Bold" panose="020A0803080505060203" pitchFamily="18" charset="0"/>
                <a:ea typeface="Calibri"/>
                <a:cs typeface="Calibri"/>
                <a:sym typeface="Calibri"/>
              </a:rPr>
              <a:t>Cognitive Voice Ecosystem</a:t>
            </a:r>
          </a:p>
        </p:txBody>
      </p:sp>
      <p:sp>
        <p:nvSpPr>
          <p:cNvPr id="6" name="Shape 152"/>
          <p:cNvSpPr/>
          <p:nvPr/>
        </p:nvSpPr>
        <p:spPr>
          <a:xfrm>
            <a:off x="8395918" y="1883023"/>
            <a:ext cx="3284915" cy="347595"/>
          </a:xfrm>
          <a:prstGeom prst="rect">
            <a:avLst/>
          </a:prstGeom>
          <a:solidFill>
            <a:schemeClr val="bg1">
              <a:lumMod val="95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400" b="1" i="0" strike="noStrike" cap="none" dirty="0">
                <a:solidFill>
                  <a:schemeClr val="tx1">
                    <a:lumMod val="85000"/>
                    <a:lumOff val="15000"/>
                  </a:schemeClr>
                </a:solidFill>
                <a:latin typeface="+mj-lt"/>
                <a:ea typeface="Calibri"/>
                <a:cs typeface="Calibri"/>
                <a:sym typeface="Calibri"/>
              </a:rPr>
              <a:t>Outputs</a:t>
            </a:r>
          </a:p>
        </p:txBody>
      </p:sp>
      <p:sp>
        <p:nvSpPr>
          <p:cNvPr id="7" name="Shape 154"/>
          <p:cNvSpPr/>
          <p:nvPr/>
        </p:nvSpPr>
        <p:spPr>
          <a:xfrm>
            <a:off x="500087" y="1883023"/>
            <a:ext cx="3284915" cy="347595"/>
          </a:xfrm>
          <a:prstGeom prst="rect">
            <a:avLst/>
          </a:prstGeom>
          <a:solidFill>
            <a:schemeClr val="bg1">
              <a:lumMod val="95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400" b="1" i="0" strike="noStrike" cap="none" dirty="0">
                <a:solidFill>
                  <a:schemeClr val="tx1">
                    <a:lumMod val="85000"/>
                    <a:lumOff val="15000"/>
                  </a:schemeClr>
                </a:solidFill>
                <a:latin typeface="+mj-lt"/>
                <a:ea typeface="Calibri"/>
                <a:cs typeface="Calibri"/>
                <a:sym typeface="Calibri"/>
              </a:rPr>
              <a:t>Users</a:t>
            </a:r>
          </a:p>
        </p:txBody>
      </p:sp>
      <p:cxnSp>
        <p:nvCxnSpPr>
          <p:cNvPr id="8" name="Shape 158"/>
          <p:cNvCxnSpPr/>
          <p:nvPr/>
        </p:nvCxnSpPr>
        <p:spPr>
          <a:xfrm flipH="1" flipV="1">
            <a:off x="7394546" y="3653571"/>
            <a:ext cx="2486485" cy="9371"/>
          </a:xfrm>
          <a:prstGeom prst="straightConnector1">
            <a:avLst/>
          </a:prstGeom>
          <a:noFill/>
          <a:ln w="38100" cap="flat" cmpd="sng">
            <a:solidFill>
              <a:schemeClr val="bg1">
                <a:lumMod val="65000"/>
              </a:schemeClr>
            </a:solidFill>
            <a:prstDash val="solid"/>
            <a:round/>
            <a:headEnd type="triangle" w="lg" len="lg"/>
            <a:tailEnd type="triangle" w="lg" len="lg"/>
          </a:ln>
        </p:spPr>
      </p:cxnSp>
      <p:sp>
        <p:nvSpPr>
          <p:cNvPr id="10" name="Shape 160"/>
          <p:cNvSpPr txBox="1"/>
          <p:nvPr/>
        </p:nvSpPr>
        <p:spPr>
          <a:xfrm>
            <a:off x="357532" y="2699364"/>
            <a:ext cx="1273173" cy="279797"/>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200" b="0" i="0" u="none" strike="noStrike" cap="none" dirty="0">
                <a:solidFill>
                  <a:schemeClr val="tx1">
                    <a:lumMod val="75000"/>
                    <a:lumOff val="25000"/>
                  </a:schemeClr>
                </a:solidFill>
                <a:latin typeface="+mj-lt"/>
                <a:ea typeface="Calibri"/>
                <a:cs typeface="Calibri"/>
                <a:sym typeface="Calibri"/>
              </a:rPr>
              <a:t>Providers</a:t>
            </a:r>
          </a:p>
        </p:txBody>
      </p:sp>
      <p:sp>
        <p:nvSpPr>
          <p:cNvPr id="11" name="Shape 161"/>
          <p:cNvSpPr txBox="1"/>
          <p:nvPr/>
        </p:nvSpPr>
        <p:spPr>
          <a:xfrm>
            <a:off x="393604" y="4352855"/>
            <a:ext cx="1201028" cy="48328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200" b="0" i="0" u="none" strike="noStrike" cap="none" dirty="0">
                <a:solidFill>
                  <a:schemeClr val="tx1">
                    <a:lumMod val="75000"/>
                    <a:lumOff val="25000"/>
                  </a:schemeClr>
                </a:solidFill>
                <a:latin typeface="+mj-lt"/>
                <a:ea typeface="Calibri"/>
                <a:cs typeface="Calibri"/>
                <a:sym typeface="Calibri"/>
              </a:rPr>
              <a:t>Aetna Employees</a:t>
            </a:r>
          </a:p>
        </p:txBody>
      </p:sp>
      <p:sp>
        <p:nvSpPr>
          <p:cNvPr id="14" name="Shape 171"/>
          <p:cNvSpPr txBox="1"/>
          <p:nvPr/>
        </p:nvSpPr>
        <p:spPr>
          <a:xfrm>
            <a:off x="2320518" y="2663219"/>
            <a:ext cx="1839680" cy="33066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200" b="0" i="1" u="none" strike="noStrike" cap="none" dirty="0">
                <a:solidFill>
                  <a:schemeClr val="tx1">
                    <a:lumMod val="75000"/>
                    <a:lumOff val="25000"/>
                  </a:schemeClr>
                </a:solidFill>
                <a:latin typeface="+mj-lt"/>
                <a:ea typeface="Calibri"/>
                <a:cs typeface="Calibri"/>
                <a:sym typeface="Calibri"/>
              </a:rPr>
              <a:t>Replaces traditional IVR interfaces with natural language interactions</a:t>
            </a:r>
          </a:p>
        </p:txBody>
      </p:sp>
      <p:sp>
        <p:nvSpPr>
          <p:cNvPr id="15" name="Shape 174"/>
          <p:cNvSpPr txBox="1"/>
          <p:nvPr/>
        </p:nvSpPr>
        <p:spPr>
          <a:xfrm>
            <a:off x="7835540" y="2663219"/>
            <a:ext cx="1839680" cy="33066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200" b="0" i="1" u="none" strike="noStrike" cap="none" dirty="0">
                <a:solidFill>
                  <a:schemeClr val="tx1">
                    <a:lumMod val="75000"/>
                    <a:lumOff val="25000"/>
                  </a:schemeClr>
                </a:solidFill>
                <a:latin typeface="+mj-lt"/>
                <a:ea typeface="Calibri"/>
                <a:cs typeface="Calibri"/>
                <a:sym typeface="Calibri"/>
              </a:rPr>
              <a:t>Information is retrieved from internal and external services</a:t>
            </a:r>
          </a:p>
        </p:txBody>
      </p:sp>
      <p:sp>
        <p:nvSpPr>
          <p:cNvPr id="16" name="Shape 176"/>
          <p:cNvSpPr txBox="1"/>
          <p:nvPr/>
        </p:nvSpPr>
        <p:spPr>
          <a:xfrm>
            <a:off x="357532" y="3526110"/>
            <a:ext cx="1273173" cy="279797"/>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200" dirty="0">
                <a:solidFill>
                  <a:schemeClr val="tx1">
                    <a:lumMod val="75000"/>
                    <a:lumOff val="25000"/>
                  </a:schemeClr>
                </a:solidFill>
                <a:latin typeface="+mj-lt"/>
                <a:ea typeface="Calibri"/>
                <a:cs typeface="Calibri"/>
                <a:sym typeface="Calibri"/>
              </a:rPr>
              <a:t>Aetna </a:t>
            </a:r>
            <a:r>
              <a:rPr lang="en-US" sz="1200" b="0" i="0" u="none" strike="noStrike" cap="none" dirty="0">
                <a:solidFill>
                  <a:schemeClr val="tx1">
                    <a:lumMod val="75000"/>
                    <a:lumOff val="25000"/>
                  </a:schemeClr>
                </a:solidFill>
                <a:latin typeface="+mj-lt"/>
                <a:ea typeface="Calibri"/>
                <a:cs typeface="Calibri"/>
                <a:sym typeface="Calibri"/>
              </a:rPr>
              <a:t>Members</a:t>
            </a:r>
          </a:p>
        </p:txBody>
      </p:sp>
      <p:grpSp>
        <p:nvGrpSpPr>
          <p:cNvPr id="17" name="Group 16"/>
          <p:cNvGrpSpPr/>
          <p:nvPr/>
        </p:nvGrpSpPr>
        <p:grpSpPr>
          <a:xfrm>
            <a:off x="2914168" y="3362374"/>
            <a:ext cx="616595" cy="561673"/>
            <a:chOff x="5238074" y="2517588"/>
            <a:chExt cx="1089973" cy="1227905"/>
          </a:xfrm>
          <a:solidFill>
            <a:schemeClr val="bg1">
              <a:lumMod val="75000"/>
            </a:schemeClr>
          </a:solidFill>
        </p:grpSpPr>
        <p:sp>
          <p:nvSpPr>
            <p:cNvPr id="18" name="Curved Left Arrow 17"/>
            <p:cNvSpPr/>
            <p:nvPr/>
          </p:nvSpPr>
          <p:spPr>
            <a:xfrm rot="10800000" flipH="1">
              <a:off x="5805532" y="2517588"/>
              <a:ext cx="522515" cy="1172572"/>
            </a:xfrm>
            <a:prstGeom prst="curvedLeftArrow">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mj-lt"/>
              </a:endParaRPr>
            </a:p>
          </p:txBody>
        </p:sp>
        <p:sp>
          <p:nvSpPr>
            <p:cNvPr id="19" name="Curved Right Arrow 18"/>
            <p:cNvSpPr/>
            <p:nvPr/>
          </p:nvSpPr>
          <p:spPr>
            <a:xfrm>
              <a:off x="5238074" y="2572921"/>
              <a:ext cx="522515" cy="1172572"/>
            </a:xfrm>
            <a:prstGeom prst="curvedRightArrow">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mj-lt"/>
              </a:endParaRPr>
            </a:p>
          </p:txBody>
        </p:sp>
      </p:grpSp>
      <p:grpSp>
        <p:nvGrpSpPr>
          <p:cNvPr id="20" name="Shape 328"/>
          <p:cNvGrpSpPr/>
          <p:nvPr/>
        </p:nvGrpSpPr>
        <p:grpSpPr>
          <a:xfrm>
            <a:off x="7368309" y="2819532"/>
            <a:ext cx="454985" cy="412924"/>
            <a:chOff x="1497157" y="2026355"/>
            <a:chExt cx="914400" cy="914400"/>
          </a:xfrm>
        </p:grpSpPr>
        <p:sp>
          <p:nvSpPr>
            <p:cNvPr id="21" name="Shape 329"/>
            <p:cNvSpPr/>
            <p:nvPr/>
          </p:nvSpPr>
          <p:spPr>
            <a:xfrm>
              <a:off x="1497157" y="2026355"/>
              <a:ext cx="914400" cy="914400"/>
            </a:xfrm>
            <a:prstGeom prst="ellipse">
              <a:avLst/>
            </a:prstGeom>
            <a:solidFill>
              <a:schemeClr val="accent4">
                <a:lumMod val="50000"/>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dirty="0">
                <a:solidFill>
                  <a:srgbClr val="FFFFFF"/>
                </a:solidFill>
                <a:latin typeface="+mj-lt"/>
                <a:ea typeface="Georgia"/>
                <a:cs typeface="Georgia"/>
                <a:sym typeface="Georgia"/>
              </a:endParaRPr>
            </a:p>
          </p:txBody>
        </p:sp>
        <p:grpSp>
          <p:nvGrpSpPr>
            <p:cNvPr id="22" name="Shape 330"/>
            <p:cNvGrpSpPr/>
            <p:nvPr/>
          </p:nvGrpSpPr>
          <p:grpSpPr>
            <a:xfrm>
              <a:off x="1633682" y="2175769"/>
              <a:ext cx="641350" cy="526670"/>
              <a:chOff x="10010456" y="2698190"/>
              <a:chExt cx="641350" cy="526670"/>
            </a:xfrm>
          </p:grpSpPr>
          <p:sp>
            <p:nvSpPr>
              <p:cNvPr id="23" name="Shape 331"/>
              <p:cNvSpPr/>
              <p:nvPr/>
            </p:nvSpPr>
            <p:spPr>
              <a:xfrm>
                <a:off x="10084750" y="2810991"/>
                <a:ext cx="497839" cy="413869"/>
              </a:xfrm>
              <a:prstGeom prst="roundRect">
                <a:avLst>
                  <a:gd name="adj" fmla="val 16667"/>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sp>
            <p:nvSpPr>
              <p:cNvPr id="24" name="Shape 332"/>
              <p:cNvSpPr/>
              <p:nvPr/>
            </p:nvSpPr>
            <p:spPr>
              <a:xfrm>
                <a:off x="10010456" y="2963946"/>
                <a:ext cx="641350" cy="143258"/>
              </a:xfrm>
              <a:prstGeom prst="roundRect">
                <a:avLst>
                  <a:gd name="adj" fmla="val 16667"/>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grpSp>
            <p:nvGrpSpPr>
              <p:cNvPr id="25" name="Shape 333"/>
              <p:cNvGrpSpPr/>
              <p:nvPr/>
            </p:nvGrpSpPr>
            <p:grpSpPr>
              <a:xfrm>
                <a:off x="10159649" y="2914249"/>
                <a:ext cx="342964" cy="121214"/>
                <a:chOff x="10159649" y="2914249"/>
                <a:chExt cx="342964" cy="121214"/>
              </a:xfrm>
            </p:grpSpPr>
            <p:sp>
              <p:nvSpPr>
                <p:cNvPr id="28" name="Shape 334"/>
                <p:cNvSpPr/>
                <p:nvPr/>
              </p:nvSpPr>
              <p:spPr>
                <a:xfrm>
                  <a:off x="10159649" y="2914249"/>
                  <a:ext cx="133414" cy="121212"/>
                </a:xfrm>
                <a:prstGeom prst="ellipse">
                  <a:avLst/>
                </a:prstGeom>
                <a:solidFill>
                  <a:schemeClr val="accent4">
                    <a:lumMod val="50000"/>
                  </a:schemeClr>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sp>
              <p:nvSpPr>
                <p:cNvPr id="29" name="Shape 335"/>
                <p:cNvSpPr/>
                <p:nvPr/>
              </p:nvSpPr>
              <p:spPr>
                <a:xfrm>
                  <a:off x="10369199" y="2914249"/>
                  <a:ext cx="133414" cy="121214"/>
                </a:xfrm>
                <a:prstGeom prst="ellipse">
                  <a:avLst/>
                </a:prstGeom>
                <a:solidFill>
                  <a:schemeClr val="accent4">
                    <a:lumMod val="50000"/>
                  </a:schemeClr>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grpSp>
          <p:sp>
            <p:nvSpPr>
              <p:cNvPr id="26" name="Shape 336"/>
              <p:cNvSpPr/>
              <p:nvPr/>
            </p:nvSpPr>
            <p:spPr>
              <a:xfrm>
                <a:off x="10308271" y="2715022"/>
                <a:ext cx="45718" cy="125796"/>
              </a:xfrm>
              <a:prstGeom prst="triangle">
                <a:avLst>
                  <a:gd name="adj" fmla="val 50000"/>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sp>
            <p:nvSpPr>
              <p:cNvPr id="27" name="Shape 337"/>
              <p:cNvSpPr/>
              <p:nvPr/>
            </p:nvSpPr>
            <p:spPr>
              <a:xfrm>
                <a:off x="10298532" y="2698190"/>
                <a:ext cx="65196" cy="60807"/>
              </a:xfrm>
              <a:prstGeom prst="ellipse">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grpSp>
      </p:grpSp>
      <p:sp>
        <p:nvSpPr>
          <p:cNvPr id="30" name="Flowchart: Magnetic Disk 29"/>
          <p:cNvSpPr/>
          <p:nvPr/>
        </p:nvSpPr>
        <p:spPr>
          <a:xfrm>
            <a:off x="10109741" y="2412294"/>
            <a:ext cx="1354012" cy="1007471"/>
          </a:xfrm>
          <a:prstGeom prst="flowChartMagneticDisk">
            <a:avLst/>
          </a:prstGeom>
          <a:solidFill>
            <a:schemeClr val="accent1"/>
          </a:solidFill>
          <a:ln w="12700">
            <a:solidFill>
              <a:schemeClr val="bg1"/>
            </a:solidFill>
          </a:ln>
          <a:effectLst>
            <a:outerShdw blurRad="254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mj-lt"/>
              </a:rPr>
              <a:t>Aetna Claims, Clinical, Billing, HR, Provider</a:t>
            </a:r>
          </a:p>
        </p:txBody>
      </p:sp>
      <p:sp>
        <p:nvSpPr>
          <p:cNvPr id="31" name="Shape 155"/>
          <p:cNvSpPr txBox="1"/>
          <p:nvPr/>
        </p:nvSpPr>
        <p:spPr>
          <a:xfrm>
            <a:off x="4243970" y="5115772"/>
            <a:ext cx="3692981" cy="1059484"/>
          </a:xfrm>
          <a:prstGeom prst="rect">
            <a:avLst/>
          </a:prstGeom>
          <a:solidFill>
            <a:schemeClr val="bg1">
              <a:lumMod val="95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lvl="0" algn="ctr">
              <a:defRPr/>
            </a:pPr>
            <a:r>
              <a:rPr lang="en-US" sz="1200" dirty="0">
                <a:solidFill>
                  <a:schemeClr val="tx1">
                    <a:lumMod val="75000"/>
                    <a:lumOff val="25000"/>
                  </a:schemeClr>
                </a:solidFill>
              </a:rPr>
              <a:t>Backed by </a:t>
            </a:r>
            <a:r>
              <a:rPr lang="en-US" sz="1200" b="1" dirty="0">
                <a:solidFill>
                  <a:schemeClr val="tx1">
                    <a:lumMod val="75000"/>
                    <a:lumOff val="25000"/>
                  </a:schemeClr>
                </a:solidFill>
              </a:rPr>
              <a:t>orchestrated integration</a:t>
            </a:r>
            <a:r>
              <a:rPr lang="en-US" sz="1200" dirty="0">
                <a:solidFill>
                  <a:schemeClr val="tx1">
                    <a:lumMod val="75000"/>
                    <a:lumOff val="25000"/>
                  </a:schemeClr>
                </a:solidFill>
              </a:rPr>
              <a:t> with a variety of </a:t>
            </a:r>
            <a:r>
              <a:rPr lang="en-US" sz="1200" b="1" dirty="0">
                <a:solidFill>
                  <a:schemeClr val="tx1">
                    <a:lumMod val="75000"/>
                    <a:lumOff val="25000"/>
                  </a:schemeClr>
                </a:solidFill>
              </a:rPr>
              <a:t>services and analytic platforms </a:t>
            </a:r>
            <a:r>
              <a:rPr lang="en-US" sz="1200" dirty="0">
                <a:solidFill>
                  <a:schemeClr val="tx1">
                    <a:lumMod val="75000"/>
                    <a:lumOff val="25000"/>
                  </a:schemeClr>
                </a:solidFill>
              </a:rPr>
              <a:t>to detect context and behavior, empathize, personalize, and </a:t>
            </a:r>
            <a:r>
              <a:rPr lang="en-US" sz="1200" b="1" dirty="0">
                <a:solidFill>
                  <a:schemeClr val="tx1">
                    <a:lumMod val="75000"/>
                    <a:lumOff val="25000"/>
                  </a:schemeClr>
                </a:solidFill>
              </a:rPr>
              <a:t>offer actionable insights </a:t>
            </a:r>
          </a:p>
        </p:txBody>
      </p:sp>
      <p:sp>
        <p:nvSpPr>
          <p:cNvPr id="32" name="Shape 163"/>
          <p:cNvSpPr txBox="1"/>
          <p:nvPr/>
        </p:nvSpPr>
        <p:spPr>
          <a:xfrm>
            <a:off x="500087" y="5115772"/>
            <a:ext cx="3284915" cy="1059484"/>
          </a:xfrm>
          <a:prstGeom prst="rect">
            <a:avLst/>
          </a:prstGeom>
          <a:solidFill>
            <a:schemeClr val="bg1">
              <a:lumMod val="95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lvl="0" algn="ctr">
              <a:buClr>
                <a:schemeClr val="dk1"/>
              </a:buClr>
              <a:buSzPct val="25000"/>
            </a:pPr>
            <a:r>
              <a:rPr lang="en-US" sz="1200" dirty="0">
                <a:solidFill>
                  <a:schemeClr val="tx1">
                    <a:lumMod val="75000"/>
                    <a:lumOff val="25000"/>
                  </a:schemeClr>
                </a:solidFill>
                <a:ea typeface="Georgia"/>
                <a:cs typeface="Georgia"/>
                <a:sym typeface="Georgia"/>
              </a:rPr>
              <a:t>Aetna stakeholders can </a:t>
            </a:r>
            <a:r>
              <a:rPr lang="en-US" sz="1200" b="1" dirty="0">
                <a:solidFill>
                  <a:schemeClr val="tx1">
                    <a:lumMod val="75000"/>
                    <a:lumOff val="25000"/>
                  </a:schemeClr>
                </a:solidFill>
                <a:ea typeface="Georgia"/>
                <a:cs typeface="Georgia"/>
                <a:sym typeface="Georgia"/>
              </a:rPr>
              <a:t>naturally speak </a:t>
            </a:r>
            <a:r>
              <a:rPr lang="en-US" sz="1200" dirty="0">
                <a:solidFill>
                  <a:schemeClr val="tx1">
                    <a:lumMod val="75000"/>
                    <a:lumOff val="25000"/>
                  </a:schemeClr>
                </a:solidFill>
                <a:ea typeface="Georgia"/>
                <a:cs typeface="Georgia"/>
                <a:sym typeface="Georgia"/>
              </a:rPr>
              <a:t>with advanced conversational interfaces </a:t>
            </a:r>
            <a:r>
              <a:rPr lang="en-US" sz="1200" b="1" dirty="0">
                <a:solidFill>
                  <a:schemeClr val="tx1">
                    <a:lumMod val="75000"/>
                    <a:lumOff val="25000"/>
                  </a:schemeClr>
                </a:solidFill>
                <a:ea typeface="Georgia"/>
                <a:cs typeface="Georgia"/>
                <a:sym typeface="Georgia"/>
              </a:rPr>
              <a:t>to</a:t>
            </a:r>
            <a:r>
              <a:rPr lang="en-US" sz="1200" dirty="0">
                <a:solidFill>
                  <a:schemeClr val="tx1">
                    <a:lumMod val="75000"/>
                    <a:lumOff val="25000"/>
                  </a:schemeClr>
                </a:solidFill>
                <a:ea typeface="Georgia"/>
                <a:cs typeface="Georgia"/>
                <a:sym typeface="Georgia"/>
              </a:rPr>
              <a:t> </a:t>
            </a:r>
            <a:r>
              <a:rPr lang="en-US" sz="1200" b="1" dirty="0">
                <a:solidFill>
                  <a:schemeClr val="tx1">
                    <a:lumMod val="75000"/>
                    <a:lumOff val="25000"/>
                  </a:schemeClr>
                </a:solidFill>
                <a:ea typeface="Georgia"/>
                <a:cs typeface="Georgia"/>
                <a:sym typeface="Georgia"/>
              </a:rPr>
              <a:t>access information and communicate issues </a:t>
            </a:r>
            <a:r>
              <a:rPr lang="en-US" sz="1200" dirty="0">
                <a:solidFill>
                  <a:schemeClr val="tx1">
                    <a:lumMod val="75000"/>
                    <a:lumOff val="25000"/>
                  </a:schemeClr>
                </a:solidFill>
                <a:ea typeface="Georgia"/>
                <a:cs typeface="Georgia"/>
                <a:sym typeface="Georgia"/>
              </a:rPr>
              <a:t>at their convenience</a:t>
            </a:r>
            <a:endParaRPr lang="en-US" sz="1200" b="0" i="1" u="none" strike="noStrike" cap="none" dirty="0">
              <a:solidFill>
                <a:schemeClr val="tx1">
                  <a:lumMod val="75000"/>
                  <a:lumOff val="25000"/>
                </a:schemeClr>
              </a:solidFill>
              <a:latin typeface="+mj-lt"/>
              <a:ea typeface="Calibri"/>
              <a:cs typeface="Calibri"/>
              <a:sym typeface="Calibri"/>
            </a:endParaRPr>
          </a:p>
        </p:txBody>
      </p:sp>
      <p:sp>
        <p:nvSpPr>
          <p:cNvPr id="33" name="Shape 170"/>
          <p:cNvSpPr txBox="1"/>
          <p:nvPr/>
        </p:nvSpPr>
        <p:spPr>
          <a:xfrm>
            <a:off x="8395918" y="5115772"/>
            <a:ext cx="3284915" cy="1059484"/>
          </a:xfrm>
          <a:prstGeom prst="rect">
            <a:avLst/>
          </a:prstGeom>
          <a:solidFill>
            <a:schemeClr val="bg1">
              <a:lumMod val="95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lvl="0" algn="ctr">
              <a:buClr>
                <a:schemeClr val="dk1"/>
              </a:buClr>
              <a:buSzPct val="25000"/>
            </a:pPr>
            <a:r>
              <a:rPr lang="en-US" sz="1200" b="0" i="1" u="none" strike="noStrike" cap="none" dirty="0">
                <a:solidFill>
                  <a:schemeClr val="tx1">
                    <a:lumMod val="75000"/>
                    <a:lumOff val="25000"/>
                  </a:schemeClr>
                </a:solidFill>
                <a:latin typeface="+mj-lt"/>
                <a:ea typeface="Calibri"/>
                <a:cs typeface="Calibri"/>
                <a:sym typeface="Calibri"/>
              </a:rPr>
              <a:t>Conversational Interfaces fronting i</a:t>
            </a:r>
            <a:r>
              <a:rPr lang="en-US" sz="1200" i="1" dirty="0">
                <a:solidFill>
                  <a:schemeClr val="tx1">
                    <a:lumMod val="75000"/>
                    <a:lumOff val="25000"/>
                  </a:schemeClr>
                </a:solidFill>
                <a:latin typeface="+mj-lt"/>
                <a:ea typeface="Calibri"/>
                <a:cs typeface="Calibri"/>
                <a:sym typeface="Calibri"/>
              </a:rPr>
              <a:t>ntelligent p</a:t>
            </a:r>
            <a:r>
              <a:rPr lang="en-US" sz="1200" b="0" i="1" u="none" strike="noStrike" cap="none" dirty="0">
                <a:solidFill>
                  <a:schemeClr val="tx1">
                    <a:lumMod val="75000"/>
                    <a:lumOff val="25000"/>
                  </a:schemeClr>
                </a:solidFill>
                <a:latin typeface="+mj-lt"/>
                <a:ea typeface="Calibri"/>
                <a:cs typeface="Calibri"/>
                <a:sym typeface="Calibri"/>
              </a:rPr>
              <a:t>rocessing </a:t>
            </a:r>
            <a:r>
              <a:rPr lang="en-US" sz="1200" b="1" i="1" u="none" strike="noStrike" cap="none" dirty="0">
                <a:solidFill>
                  <a:schemeClr val="tx1">
                    <a:lumMod val="75000"/>
                    <a:lumOff val="25000"/>
                  </a:schemeClr>
                </a:solidFill>
                <a:latin typeface="+mj-lt"/>
                <a:ea typeface="Calibri"/>
                <a:cs typeface="Calibri"/>
                <a:sym typeface="Calibri"/>
              </a:rPr>
              <a:t>allows interaction with Aetna’s data and systems in an effortless manner, while </a:t>
            </a:r>
            <a:r>
              <a:rPr lang="en-US" sz="1200" i="1" dirty="0">
                <a:solidFill>
                  <a:schemeClr val="tx1">
                    <a:lumMod val="75000"/>
                    <a:lumOff val="25000"/>
                  </a:schemeClr>
                </a:solidFill>
                <a:ea typeface="Calibri"/>
                <a:cs typeface="Calibri"/>
                <a:sym typeface="Calibri"/>
              </a:rPr>
              <a:t>elevating contextual responsiveness</a:t>
            </a:r>
            <a:endParaRPr lang="en-US" sz="1200" b="1" i="1" u="none" strike="noStrike" cap="none" dirty="0">
              <a:solidFill>
                <a:schemeClr val="tx1">
                  <a:lumMod val="75000"/>
                  <a:lumOff val="25000"/>
                </a:schemeClr>
              </a:solidFill>
              <a:latin typeface="+mj-lt"/>
              <a:ea typeface="Calibri"/>
              <a:cs typeface="Calibri"/>
              <a:sym typeface="Calibri"/>
            </a:endParaRPr>
          </a:p>
        </p:txBody>
      </p:sp>
      <p:sp>
        <p:nvSpPr>
          <p:cNvPr id="34" name="Shape 174"/>
          <p:cNvSpPr txBox="1"/>
          <p:nvPr/>
        </p:nvSpPr>
        <p:spPr>
          <a:xfrm>
            <a:off x="5091352" y="2385144"/>
            <a:ext cx="2030134" cy="2324422"/>
          </a:xfrm>
          <a:prstGeom prst="roundRect">
            <a:avLst/>
          </a:prstGeom>
          <a:solidFill>
            <a:schemeClr val="accent1"/>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lvl="0" algn="ctr">
              <a:buClr>
                <a:schemeClr val="dk1"/>
              </a:buClr>
              <a:buSzPct val="25000"/>
            </a:pPr>
            <a:r>
              <a:rPr lang="en-US" sz="1200" i="1" dirty="0">
                <a:solidFill>
                  <a:schemeClr val="bg1"/>
                </a:solidFill>
                <a:latin typeface="+mj-lt"/>
                <a:ea typeface="Calibri"/>
                <a:cs typeface="Calibri"/>
                <a:sym typeface="Calibri"/>
              </a:rPr>
              <a:t>Users can converse via natural language on </a:t>
            </a:r>
            <a:r>
              <a:rPr lang="en-US" sz="1200" b="1" i="1" dirty="0">
                <a:solidFill>
                  <a:schemeClr val="bg1"/>
                </a:solidFill>
                <a:latin typeface="+mj-lt"/>
                <a:ea typeface="Calibri"/>
                <a:cs typeface="Calibri"/>
                <a:sym typeface="Calibri"/>
              </a:rPr>
              <a:t>Aetna-owned Platforms </a:t>
            </a:r>
            <a:r>
              <a:rPr lang="en-US" sz="1200" i="1" dirty="0">
                <a:solidFill>
                  <a:schemeClr val="bg1"/>
                </a:solidFill>
                <a:latin typeface="+mj-lt"/>
                <a:ea typeface="Calibri"/>
                <a:cs typeface="Calibri"/>
                <a:sym typeface="Calibri"/>
              </a:rPr>
              <a:t>(e.g. chatbot, </a:t>
            </a:r>
            <a:r>
              <a:rPr lang="en-US" sz="1200" i="1" dirty="0">
                <a:solidFill>
                  <a:schemeClr val="bg1"/>
                </a:solidFill>
                <a:latin typeface="+mj-lt"/>
                <a:ea typeface="Calibri"/>
                <a:cs typeface="Calibri"/>
                <a:sym typeface="Calibri"/>
              </a:rPr>
              <a:t>m</a:t>
            </a:r>
            <a:r>
              <a:rPr lang="en-US" sz="1200" i="1" dirty="0" smtClean="0">
                <a:solidFill>
                  <a:schemeClr val="bg1"/>
                </a:solidFill>
                <a:latin typeface="+mj-lt"/>
                <a:ea typeface="Calibri"/>
                <a:cs typeface="Calibri"/>
                <a:sym typeface="Calibri"/>
              </a:rPr>
              <a:t>obile App) </a:t>
            </a:r>
            <a:r>
              <a:rPr lang="en-US" sz="1200" b="1" i="1" dirty="0">
                <a:solidFill>
                  <a:schemeClr val="bg1"/>
                </a:solidFill>
                <a:latin typeface="+mj-lt"/>
                <a:ea typeface="Calibri"/>
                <a:cs typeface="Calibri"/>
                <a:sym typeface="Calibri"/>
              </a:rPr>
              <a:t>or </a:t>
            </a:r>
            <a:r>
              <a:rPr lang="en-US" sz="1200" i="1" dirty="0">
                <a:solidFill>
                  <a:schemeClr val="bg1"/>
                </a:solidFill>
                <a:latin typeface="+mj-lt"/>
                <a:ea typeface="Calibri"/>
                <a:cs typeface="Calibri"/>
                <a:sym typeface="Calibri"/>
              </a:rPr>
              <a:t>via </a:t>
            </a:r>
            <a:r>
              <a:rPr lang="en-US" sz="1200" b="1" i="1" dirty="0">
                <a:solidFill>
                  <a:schemeClr val="bg1"/>
                </a:solidFill>
                <a:latin typeface="+mj-lt"/>
                <a:ea typeface="Calibri"/>
                <a:cs typeface="Calibri"/>
                <a:sym typeface="Calibri"/>
              </a:rPr>
              <a:t>External devices </a:t>
            </a:r>
            <a:r>
              <a:rPr lang="en-US" sz="1200" i="1" dirty="0">
                <a:solidFill>
                  <a:schemeClr val="bg1"/>
                </a:solidFill>
                <a:latin typeface="+mj-lt"/>
                <a:ea typeface="Calibri"/>
                <a:cs typeface="Calibri"/>
                <a:sym typeface="Calibri"/>
              </a:rPr>
              <a:t>(e.g. Amazon Alexa, Google Assistant, Siri, etc.)</a:t>
            </a:r>
            <a:endParaRPr lang="en-US" sz="1200" b="0" i="1" u="none" strike="noStrike" cap="none" dirty="0">
              <a:solidFill>
                <a:schemeClr val="bg1"/>
              </a:solidFill>
              <a:latin typeface="+mj-lt"/>
              <a:ea typeface="Calibri"/>
              <a:cs typeface="Calibri"/>
              <a:sym typeface="Calibri"/>
            </a:endParaRPr>
          </a:p>
        </p:txBody>
      </p:sp>
      <p:sp>
        <p:nvSpPr>
          <p:cNvPr id="48" name="Shape 171"/>
          <p:cNvSpPr txBox="1"/>
          <p:nvPr/>
        </p:nvSpPr>
        <p:spPr>
          <a:xfrm>
            <a:off x="2320518" y="3974245"/>
            <a:ext cx="1839680" cy="33066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200" i="1" dirty="0">
                <a:solidFill>
                  <a:schemeClr val="tx1">
                    <a:lumMod val="75000"/>
                    <a:lumOff val="25000"/>
                  </a:schemeClr>
                </a:solidFill>
                <a:latin typeface="+mj-lt"/>
                <a:ea typeface="Calibri"/>
                <a:cs typeface="Calibri"/>
                <a:sym typeface="Calibri"/>
              </a:rPr>
              <a:t>Differentiating self-service experiences </a:t>
            </a:r>
            <a:r>
              <a:rPr lang="en-US" sz="1200" b="0" i="1" u="none" strike="noStrike" cap="none" dirty="0">
                <a:solidFill>
                  <a:schemeClr val="tx1">
                    <a:lumMod val="75000"/>
                    <a:lumOff val="25000"/>
                  </a:schemeClr>
                </a:solidFill>
                <a:latin typeface="+mj-lt"/>
                <a:ea typeface="Calibri"/>
                <a:cs typeface="Calibri"/>
                <a:sym typeface="Calibri"/>
              </a:rPr>
              <a:t>via intelligent services</a:t>
            </a:r>
          </a:p>
        </p:txBody>
      </p:sp>
      <p:grpSp>
        <p:nvGrpSpPr>
          <p:cNvPr id="50" name="Shape 328"/>
          <p:cNvGrpSpPr/>
          <p:nvPr/>
        </p:nvGrpSpPr>
        <p:grpSpPr>
          <a:xfrm>
            <a:off x="7368309" y="4101516"/>
            <a:ext cx="454985" cy="412924"/>
            <a:chOff x="1497157" y="2026355"/>
            <a:chExt cx="914400" cy="914400"/>
          </a:xfrm>
        </p:grpSpPr>
        <p:sp>
          <p:nvSpPr>
            <p:cNvPr id="51" name="Shape 329"/>
            <p:cNvSpPr/>
            <p:nvPr/>
          </p:nvSpPr>
          <p:spPr>
            <a:xfrm>
              <a:off x="1497157" y="2026355"/>
              <a:ext cx="914400" cy="914400"/>
            </a:xfrm>
            <a:prstGeom prst="ellipse">
              <a:avLst/>
            </a:prstGeom>
            <a:solidFill>
              <a:schemeClr val="accent4">
                <a:lumMod val="50000"/>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dirty="0">
                <a:solidFill>
                  <a:srgbClr val="FFFFFF"/>
                </a:solidFill>
                <a:latin typeface="+mj-lt"/>
                <a:ea typeface="Georgia"/>
                <a:cs typeface="Georgia"/>
                <a:sym typeface="Georgia"/>
              </a:endParaRPr>
            </a:p>
          </p:txBody>
        </p:sp>
        <p:grpSp>
          <p:nvGrpSpPr>
            <p:cNvPr id="52" name="Shape 330"/>
            <p:cNvGrpSpPr/>
            <p:nvPr/>
          </p:nvGrpSpPr>
          <p:grpSpPr>
            <a:xfrm>
              <a:off x="1633682" y="2175769"/>
              <a:ext cx="641350" cy="526670"/>
              <a:chOff x="10010456" y="2698190"/>
              <a:chExt cx="641350" cy="526670"/>
            </a:xfrm>
          </p:grpSpPr>
          <p:sp>
            <p:nvSpPr>
              <p:cNvPr id="53" name="Shape 331"/>
              <p:cNvSpPr/>
              <p:nvPr/>
            </p:nvSpPr>
            <p:spPr>
              <a:xfrm>
                <a:off x="10084750" y="2810991"/>
                <a:ext cx="497839" cy="413869"/>
              </a:xfrm>
              <a:prstGeom prst="roundRect">
                <a:avLst>
                  <a:gd name="adj" fmla="val 16667"/>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sp>
            <p:nvSpPr>
              <p:cNvPr id="54" name="Shape 332"/>
              <p:cNvSpPr/>
              <p:nvPr/>
            </p:nvSpPr>
            <p:spPr>
              <a:xfrm>
                <a:off x="10010456" y="2963946"/>
                <a:ext cx="641350" cy="143258"/>
              </a:xfrm>
              <a:prstGeom prst="roundRect">
                <a:avLst>
                  <a:gd name="adj" fmla="val 16667"/>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grpSp>
            <p:nvGrpSpPr>
              <p:cNvPr id="55" name="Shape 333"/>
              <p:cNvGrpSpPr/>
              <p:nvPr/>
            </p:nvGrpSpPr>
            <p:grpSpPr>
              <a:xfrm>
                <a:off x="10159649" y="2914249"/>
                <a:ext cx="342964" cy="121212"/>
                <a:chOff x="10159649" y="2914249"/>
                <a:chExt cx="342964" cy="121212"/>
              </a:xfrm>
            </p:grpSpPr>
            <p:sp>
              <p:nvSpPr>
                <p:cNvPr id="58" name="Shape 334"/>
                <p:cNvSpPr/>
                <p:nvPr/>
              </p:nvSpPr>
              <p:spPr>
                <a:xfrm>
                  <a:off x="10159649" y="2914249"/>
                  <a:ext cx="133413" cy="121212"/>
                </a:xfrm>
                <a:prstGeom prst="ellipse">
                  <a:avLst/>
                </a:prstGeom>
                <a:solidFill>
                  <a:schemeClr val="accent4">
                    <a:lumMod val="50000"/>
                  </a:schemeClr>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sp>
              <p:nvSpPr>
                <p:cNvPr id="59" name="Shape 335"/>
                <p:cNvSpPr/>
                <p:nvPr/>
              </p:nvSpPr>
              <p:spPr>
                <a:xfrm>
                  <a:off x="10369200" y="2914249"/>
                  <a:ext cx="133413" cy="121212"/>
                </a:xfrm>
                <a:prstGeom prst="ellipse">
                  <a:avLst/>
                </a:prstGeom>
                <a:solidFill>
                  <a:schemeClr val="accent4">
                    <a:lumMod val="50000"/>
                  </a:schemeClr>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grpSp>
          <p:sp>
            <p:nvSpPr>
              <p:cNvPr id="56" name="Shape 336"/>
              <p:cNvSpPr/>
              <p:nvPr/>
            </p:nvSpPr>
            <p:spPr>
              <a:xfrm>
                <a:off x="10308271" y="2715022"/>
                <a:ext cx="45718" cy="125796"/>
              </a:xfrm>
              <a:prstGeom prst="triangle">
                <a:avLst>
                  <a:gd name="adj" fmla="val 50000"/>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sp>
            <p:nvSpPr>
              <p:cNvPr id="57" name="Shape 337"/>
              <p:cNvSpPr/>
              <p:nvPr/>
            </p:nvSpPr>
            <p:spPr>
              <a:xfrm>
                <a:off x="10298532" y="2698190"/>
                <a:ext cx="65196" cy="60807"/>
              </a:xfrm>
              <a:prstGeom prst="ellipse">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grpSp>
      </p:grpSp>
      <p:sp>
        <p:nvSpPr>
          <p:cNvPr id="60" name="Shape 174"/>
          <p:cNvSpPr txBox="1"/>
          <p:nvPr/>
        </p:nvSpPr>
        <p:spPr>
          <a:xfrm>
            <a:off x="7835540" y="3974245"/>
            <a:ext cx="1839680" cy="33066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200" i="1" dirty="0">
                <a:solidFill>
                  <a:schemeClr val="tx1">
                    <a:lumMod val="75000"/>
                    <a:lumOff val="25000"/>
                  </a:schemeClr>
                </a:solidFill>
                <a:latin typeface="+mj-lt"/>
                <a:ea typeface="Calibri"/>
                <a:cs typeface="Calibri"/>
                <a:sym typeface="Calibri"/>
              </a:rPr>
              <a:t>Empathic responses are assembled in natural language</a:t>
            </a:r>
            <a:endParaRPr lang="en-US" sz="1200" b="0" i="1" u="none" strike="noStrike" cap="none" dirty="0">
              <a:solidFill>
                <a:schemeClr val="tx1">
                  <a:lumMod val="75000"/>
                  <a:lumOff val="25000"/>
                </a:schemeClr>
              </a:solidFill>
              <a:latin typeface="+mj-lt"/>
              <a:ea typeface="Calibri"/>
              <a:cs typeface="Calibri"/>
              <a:sym typeface="Calibri"/>
            </a:endParaRPr>
          </a:p>
        </p:txBody>
      </p:sp>
      <p:grpSp>
        <p:nvGrpSpPr>
          <p:cNvPr id="61" name="Shape 328"/>
          <p:cNvGrpSpPr/>
          <p:nvPr/>
        </p:nvGrpSpPr>
        <p:grpSpPr>
          <a:xfrm>
            <a:off x="4364293" y="2782191"/>
            <a:ext cx="454985" cy="412924"/>
            <a:chOff x="1497157" y="2026355"/>
            <a:chExt cx="914400" cy="914400"/>
          </a:xfrm>
        </p:grpSpPr>
        <p:sp>
          <p:nvSpPr>
            <p:cNvPr id="62" name="Shape 329"/>
            <p:cNvSpPr/>
            <p:nvPr/>
          </p:nvSpPr>
          <p:spPr>
            <a:xfrm>
              <a:off x="1497157" y="2026355"/>
              <a:ext cx="914400" cy="914400"/>
            </a:xfrm>
            <a:prstGeom prst="ellipse">
              <a:avLst/>
            </a:prstGeom>
            <a:solidFill>
              <a:schemeClr val="accent4">
                <a:lumMod val="50000"/>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dirty="0">
                <a:solidFill>
                  <a:srgbClr val="FFFFFF"/>
                </a:solidFill>
                <a:latin typeface="+mj-lt"/>
                <a:ea typeface="Georgia"/>
                <a:cs typeface="Georgia"/>
                <a:sym typeface="Georgia"/>
              </a:endParaRPr>
            </a:p>
          </p:txBody>
        </p:sp>
        <p:grpSp>
          <p:nvGrpSpPr>
            <p:cNvPr id="63" name="Shape 330"/>
            <p:cNvGrpSpPr/>
            <p:nvPr/>
          </p:nvGrpSpPr>
          <p:grpSpPr>
            <a:xfrm>
              <a:off x="1633682" y="2175769"/>
              <a:ext cx="641350" cy="526670"/>
              <a:chOff x="10010456" y="2698190"/>
              <a:chExt cx="641350" cy="526670"/>
            </a:xfrm>
          </p:grpSpPr>
          <p:sp>
            <p:nvSpPr>
              <p:cNvPr id="64" name="Shape 331"/>
              <p:cNvSpPr/>
              <p:nvPr/>
            </p:nvSpPr>
            <p:spPr>
              <a:xfrm>
                <a:off x="10084750" y="2810991"/>
                <a:ext cx="497839" cy="413869"/>
              </a:xfrm>
              <a:prstGeom prst="roundRect">
                <a:avLst>
                  <a:gd name="adj" fmla="val 16667"/>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sp>
            <p:nvSpPr>
              <p:cNvPr id="65" name="Shape 332"/>
              <p:cNvSpPr/>
              <p:nvPr/>
            </p:nvSpPr>
            <p:spPr>
              <a:xfrm>
                <a:off x="10010456" y="2963946"/>
                <a:ext cx="641350" cy="143258"/>
              </a:xfrm>
              <a:prstGeom prst="roundRect">
                <a:avLst>
                  <a:gd name="adj" fmla="val 16667"/>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grpSp>
            <p:nvGrpSpPr>
              <p:cNvPr id="66" name="Shape 333"/>
              <p:cNvGrpSpPr/>
              <p:nvPr/>
            </p:nvGrpSpPr>
            <p:grpSpPr>
              <a:xfrm>
                <a:off x="10159647" y="2914247"/>
                <a:ext cx="342966" cy="121213"/>
                <a:chOff x="10159647" y="2914247"/>
                <a:chExt cx="342966" cy="121213"/>
              </a:xfrm>
            </p:grpSpPr>
            <p:sp>
              <p:nvSpPr>
                <p:cNvPr id="69" name="Shape 334"/>
                <p:cNvSpPr/>
                <p:nvPr/>
              </p:nvSpPr>
              <p:spPr>
                <a:xfrm>
                  <a:off x="10159647" y="2914247"/>
                  <a:ext cx="133413" cy="121213"/>
                </a:xfrm>
                <a:prstGeom prst="ellipse">
                  <a:avLst/>
                </a:prstGeom>
                <a:solidFill>
                  <a:srgbClr val="38849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sp>
              <p:nvSpPr>
                <p:cNvPr id="70" name="Shape 335"/>
                <p:cNvSpPr/>
                <p:nvPr/>
              </p:nvSpPr>
              <p:spPr>
                <a:xfrm>
                  <a:off x="10369200" y="2914247"/>
                  <a:ext cx="133413" cy="121213"/>
                </a:xfrm>
                <a:prstGeom prst="ellipse">
                  <a:avLst/>
                </a:prstGeom>
                <a:solidFill>
                  <a:srgbClr val="38849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grpSp>
          <p:sp>
            <p:nvSpPr>
              <p:cNvPr id="67" name="Shape 336"/>
              <p:cNvSpPr/>
              <p:nvPr/>
            </p:nvSpPr>
            <p:spPr>
              <a:xfrm>
                <a:off x="10308271" y="2715022"/>
                <a:ext cx="45718" cy="125796"/>
              </a:xfrm>
              <a:prstGeom prst="triangle">
                <a:avLst>
                  <a:gd name="adj" fmla="val 50000"/>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sp>
            <p:nvSpPr>
              <p:cNvPr id="68" name="Shape 337"/>
              <p:cNvSpPr/>
              <p:nvPr/>
            </p:nvSpPr>
            <p:spPr>
              <a:xfrm>
                <a:off x="10298532" y="2698190"/>
                <a:ext cx="65196" cy="60807"/>
              </a:xfrm>
              <a:prstGeom prst="ellipse">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grpSp>
      </p:grpSp>
      <p:grpSp>
        <p:nvGrpSpPr>
          <p:cNvPr id="71" name="Shape 328"/>
          <p:cNvGrpSpPr/>
          <p:nvPr/>
        </p:nvGrpSpPr>
        <p:grpSpPr>
          <a:xfrm>
            <a:off x="4364293" y="4064175"/>
            <a:ext cx="454985" cy="412924"/>
            <a:chOff x="1497157" y="2026355"/>
            <a:chExt cx="914400" cy="914400"/>
          </a:xfrm>
        </p:grpSpPr>
        <p:sp>
          <p:nvSpPr>
            <p:cNvPr id="72" name="Shape 329"/>
            <p:cNvSpPr/>
            <p:nvPr/>
          </p:nvSpPr>
          <p:spPr>
            <a:xfrm>
              <a:off x="1497157" y="2026355"/>
              <a:ext cx="914400" cy="914400"/>
            </a:xfrm>
            <a:prstGeom prst="ellipse">
              <a:avLst/>
            </a:prstGeom>
            <a:solidFill>
              <a:schemeClr val="accent4">
                <a:lumMod val="50000"/>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dirty="0">
                <a:solidFill>
                  <a:srgbClr val="FFFFFF"/>
                </a:solidFill>
                <a:latin typeface="+mj-lt"/>
                <a:ea typeface="Georgia"/>
                <a:cs typeface="Georgia"/>
                <a:sym typeface="Georgia"/>
              </a:endParaRPr>
            </a:p>
          </p:txBody>
        </p:sp>
        <p:grpSp>
          <p:nvGrpSpPr>
            <p:cNvPr id="73" name="Shape 330"/>
            <p:cNvGrpSpPr/>
            <p:nvPr/>
          </p:nvGrpSpPr>
          <p:grpSpPr>
            <a:xfrm>
              <a:off x="1633682" y="2175769"/>
              <a:ext cx="641350" cy="526670"/>
              <a:chOff x="10010456" y="2698190"/>
              <a:chExt cx="641350" cy="526670"/>
            </a:xfrm>
          </p:grpSpPr>
          <p:sp>
            <p:nvSpPr>
              <p:cNvPr id="74" name="Shape 331"/>
              <p:cNvSpPr/>
              <p:nvPr/>
            </p:nvSpPr>
            <p:spPr>
              <a:xfrm>
                <a:off x="10084750" y="2810991"/>
                <a:ext cx="497839" cy="413869"/>
              </a:xfrm>
              <a:prstGeom prst="roundRect">
                <a:avLst>
                  <a:gd name="adj" fmla="val 16667"/>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sp>
            <p:nvSpPr>
              <p:cNvPr id="75" name="Shape 332"/>
              <p:cNvSpPr/>
              <p:nvPr/>
            </p:nvSpPr>
            <p:spPr>
              <a:xfrm>
                <a:off x="10010456" y="2963946"/>
                <a:ext cx="641350" cy="143258"/>
              </a:xfrm>
              <a:prstGeom prst="roundRect">
                <a:avLst>
                  <a:gd name="adj" fmla="val 16667"/>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grpSp>
            <p:nvGrpSpPr>
              <p:cNvPr id="76" name="Shape 333"/>
              <p:cNvGrpSpPr/>
              <p:nvPr/>
            </p:nvGrpSpPr>
            <p:grpSpPr>
              <a:xfrm>
                <a:off x="10159649" y="2914249"/>
                <a:ext cx="342964" cy="121212"/>
                <a:chOff x="10159649" y="2914249"/>
                <a:chExt cx="342964" cy="121212"/>
              </a:xfrm>
            </p:grpSpPr>
            <p:sp>
              <p:nvSpPr>
                <p:cNvPr id="79" name="Shape 334"/>
                <p:cNvSpPr/>
                <p:nvPr/>
              </p:nvSpPr>
              <p:spPr>
                <a:xfrm>
                  <a:off x="10159649" y="2914249"/>
                  <a:ext cx="133413" cy="121212"/>
                </a:xfrm>
                <a:prstGeom prst="ellipse">
                  <a:avLst/>
                </a:prstGeom>
                <a:solidFill>
                  <a:srgbClr val="38849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sp>
              <p:nvSpPr>
                <p:cNvPr id="80" name="Shape 335"/>
                <p:cNvSpPr/>
                <p:nvPr/>
              </p:nvSpPr>
              <p:spPr>
                <a:xfrm>
                  <a:off x="10369200" y="2914249"/>
                  <a:ext cx="133413" cy="121212"/>
                </a:xfrm>
                <a:prstGeom prst="ellipse">
                  <a:avLst/>
                </a:prstGeom>
                <a:solidFill>
                  <a:srgbClr val="388491"/>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grpSp>
          <p:sp>
            <p:nvSpPr>
              <p:cNvPr id="77" name="Shape 336"/>
              <p:cNvSpPr/>
              <p:nvPr/>
            </p:nvSpPr>
            <p:spPr>
              <a:xfrm>
                <a:off x="10308271" y="2715022"/>
                <a:ext cx="45718" cy="125796"/>
              </a:xfrm>
              <a:prstGeom prst="triangle">
                <a:avLst>
                  <a:gd name="adj" fmla="val 50000"/>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sp>
            <p:nvSpPr>
              <p:cNvPr id="78" name="Shape 337"/>
              <p:cNvSpPr/>
              <p:nvPr/>
            </p:nvSpPr>
            <p:spPr>
              <a:xfrm>
                <a:off x="10298532" y="2698190"/>
                <a:ext cx="65196" cy="60807"/>
              </a:xfrm>
              <a:prstGeom prst="ellipse">
                <a:avLst/>
              </a:prstGeom>
              <a:solidFill>
                <a:srgbClr val="FFFFFF"/>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sz="1100" b="0" i="0" u="none" strike="noStrike" cap="none" dirty="0">
                  <a:solidFill>
                    <a:srgbClr val="000000"/>
                  </a:solidFill>
                  <a:latin typeface="+mj-lt"/>
                  <a:ea typeface="Georgia"/>
                  <a:cs typeface="Georgia"/>
                  <a:sym typeface="Georgia"/>
                </a:endParaRPr>
              </a:p>
            </p:txBody>
          </p:sp>
        </p:grpSp>
      </p:grpSp>
      <p:sp>
        <p:nvSpPr>
          <p:cNvPr id="81" name="Shape 178"/>
          <p:cNvSpPr/>
          <p:nvPr/>
        </p:nvSpPr>
        <p:spPr>
          <a:xfrm>
            <a:off x="10154450" y="3553894"/>
            <a:ext cx="1264595" cy="307959"/>
          </a:xfrm>
          <a:prstGeom prst="roundRect">
            <a:avLst/>
          </a:prstGeom>
          <a:solidFill>
            <a:schemeClr val="accent4">
              <a:lumMod val="60000"/>
              <a:lumOff val="40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2"/>
              </a:buClr>
              <a:buSzPct val="25000"/>
              <a:buFont typeface="Calibri"/>
              <a:buNone/>
            </a:pPr>
            <a:r>
              <a:rPr lang="en-US" sz="1000" b="0" i="0" u="none" strike="noStrike" cap="none" dirty="0">
                <a:solidFill>
                  <a:schemeClr val="tx1">
                    <a:lumMod val="85000"/>
                    <a:lumOff val="15000"/>
                  </a:schemeClr>
                </a:solidFill>
                <a:latin typeface="+mj-lt"/>
                <a:ea typeface="Calibri"/>
                <a:cs typeface="Calibri"/>
                <a:sym typeface="Calibri"/>
              </a:rPr>
              <a:t>Higher Customer Satisfaction</a:t>
            </a:r>
          </a:p>
        </p:txBody>
      </p:sp>
      <p:sp>
        <p:nvSpPr>
          <p:cNvPr id="82" name="Shape 179"/>
          <p:cNvSpPr/>
          <p:nvPr/>
        </p:nvSpPr>
        <p:spPr>
          <a:xfrm>
            <a:off x="10154452" y="4251208"/>
            <a:ext cx="1264595" cy="307959"/>
          </a:xfrm>
          <a:prstGeom prst="roundRect">
            <a:avLst/>
          </a:prstGeom>
          <a:solidFill>
            <a:schemeClr val="accent4">
              <a:lumMod val="60000"/>
              <a:lumOff val="40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2"/>
              </a:buClr>
              <a:buSzPct val="25000"/>
              <a:buFont typeface="Calibri"/>
              <a:buNone/>
            </a:pPr>
            <a:r>
              <a:rPr lang="en-US" sz="1000" dirty="0">
                <a:solidFill>
                  <a:schemeClr val="tx1">
                    <a:lumMod val="85000"/>
                    <a:lumOff val="15000"/>
                  </a:schemeClr>
                </a:solidFill>
                <a:latin typeface="+mj-lt"/>
                <a:ea typeface="Calibri"/>
                <a:cs typeface="Calibri"/>
                <a:sym typeface="Calibri"/>
              </a:rPr>
              <a:t>Increased Internal Efficiency</a:t>
            </a:r>
            <a:endParaRPr lang="en-US" sz="1000" b="0" i="0" u="none" strike="noStrike" cap="none" dirty="0">
              <a:solidFill>
                <a:schemeClr val="tx1">
                  <a:lumMod val="85000"/>
                  <a:lumOff val="15000"/>
                </a:schemeClr>
              </a:solidFill>
              <a:latin typeface="+mj-lt"/>
              <a:ea typeface="Calibri"/>
              <a:cs typeface="Calibri"/>
              <a:sym typeface="Calibri"/>
            </a:endParaRPr>
          </a:p>
        </p:txBody>
      </p:sp>
      <p:sp>
        <p:nvSpPr>
          <p:cNvPr id="83" name="Shape 180"/>
          <p:cNvSpPr/>
          <p:nvPr/>
        </p:nvSpPr>
        <p:spPr>
          <a:xfrm>
            <a:off x="10154450" y="3904059"/>
            <a:ext cx="1264595" cy="307959"/>
          </a:xfrm>
          <a:prstGeom prst="roundRect">
            <a:avLst/>
          </a:prstGeom>
          <a:solidFill>
            <a:schemeClr val="accent4">
              <a:lumMod val="60000"/>
              <a:lumOff val="40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2"/>
              </a:buClr>
              <a:buSzPct val="25000"/>
              <a:buFont typeface="Calibri"/>
              <a:buNone/>
            </a:pPr>
            <a:r>
              <a:rPr lang="en-US" sz="1000" b="0" i="0" u="none" strike="noStrike" cap="none" dirty="0">
                <a:solidFill>
                  <a:schemeClr val="tx1">
                    <a:lumMod val="85000"/>
                    <a:lumOff val="15000"/>
                  </a:schemeClr>
                </a:solidFill>
                <a:latin typeface="+mj-lt"/>
                <a:ea typeface="Calibri"/>
                <a:cs typeface="Calibri"/>
                <a:sym typeface="Calibri"/>
              </a:rPr>
              <a:t>Decreased </a:t>
            </a:r>
            <a:r>
              <a:rPr lang="en-US" sz="1000" dirty="0">
                <a:solidFill>
                  <a:schemeClr val="tx1">
                    <a:lumMod val="85000"/>
                    <a:lumOff val="15000"/>
                  </a:schemeClr>
                </a:solidFill>
                <a:latin typeface="+mj-lt"/>
                <a:ea typeface="Calibri"/>
                <a:cs typeface="Calibri"/>
                <a:sym typeface="Calibri"/>
              </a:rPr>
              <a:t>Call Center </a:t>
            </a:r>
            <a:r>
              <a:rPr lang="en-US" sz="1000" b="0" i="0" u="none" strike="noStrike" cap="none" dirty="0">
                <a:solidFill>
                  <a:schemeClr val="tx1">
                    <a:lumMod val="85000"/>
                    <a:lumOff val="15000"/>
                  </a:schemeClr>
                </a:solidFill>
                <a:latin typeface="+mj-lt"/>
                <a:ea typeface="Calibri"/>
                <a:cs typeface="Calibri"/>
                <a:sym typeface="Calibri"/>
              </a:rPr>
              <a:t>Costs</a:t>
            </a:r>
          </a:p>
        </p:txBody>
      </p:sp>
      <p:sp>
        <p:nvSpPr>
          <p:cNvPr id="84" name="Shape 181"/>
          <p:cNvSpPr/>
          <p:nvPr/>
        </p:nvSpPr>
        <p:spPr>
          <a:xfrm>
            <a:off x="10154450" y="4602279"/>
            <a:ext cx="1264595" cy="307959"/>
          </a:xfrm>
          <a:prstGeom prst="roundRect">
            <a:avLst/>
          </a:prstGeom>
          <a:solidFill>
            <a:schemeClr val="accent4">
              <a:lumMod val="60000"/>
              <a:lumOff val="40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2"/>
              </a:buClr>
              <a:buSzPct val="25000"/>
              <a:buFont typeface="Calibri"/>
              <a:buNone/>
            </a:pPr>
            <a:r>
              <a:rPr lang="en-US" sz="1000" b="0" i="0" u="none" strike="noStrike" cap="none" dirty="0">
                <a:solidFill>
                  <a:schemeClr val="tx1">
                    <a:lumMod val="85000"/>
                    <a:lumOff val="15000"/>
                  </a:schemeClr>
                </a:solidFill>
                <a:latin typeface="+mj-lt"/>
                <a:ea typeface="Calibri"/>
                <a:cs typeface="Calibri"/>
                <a:sym typeface="Calibri"/>
              </a:rPr>
              <a:t>New Customer Channels</a:t>
            </a:r>
          </a:p>
        </p:txBody>
      </p:sp>
      <p:grpSp>
        <p:nvGrpSpPr>
          <p:cNvPr id="87" name="Group 86"/>
          <p:cNvGrpSpPr/>
          <p:nvPr/>
        </p:nvGrpSpPr>
        <p:grpSpPr>
          <a:xfrm>
            <a:off x="1622468" y="2533448"/>
            <a:ext cx="306384" cy="541002"/>
            <a:chOff x="2809876" y="3114675"/>
            <a:chExt cx="352425" cy="622300"/>
          </a:xfrm>
          <a:solidFill>
            <a:schemeClr val="accent2"/>
          </a:solidFill>
        </p:grpSpPr>
        <p:sp>
          <p:nvSpPr>
            <p:cNvPr id="88" name="Freeform 79"/>
            <p:cNvSpPr>
              <a:spLocks/>
            </p:cNvSpPr>
            <p:nvPr/>
          </p:nvSpPr>
          <p:spPr bwMode="auto">
            <a:xfrm>
              <a:off x="2847976" y="3219450"/>
              <a:ext cx="292100" cy="220663"/>
            </a:xfrm>
            <a:custGeom>
              <a:avLst/>
              <a:gdLst>
                <a:gd name="T0" fmla="*/ 33 w 53"/>
                <a:gd name="T1" fmla="*/ 0 h 40"/>
                <a:gd name="T2" fmla="*/ 0 w 53"/>
                <a:gd name="T3" fmla="*/ 18 h 40"/>
                <a:gd name="T4" fmla="*/ 26 w 53"/>
                <a:gd name="T5" fmla="*/ 40 h 40"/>
                <a:gd name="T6" fmla="*/ 53 w 53"/>
                <a:gd name="T7" fmla="*/ 14 h 40"/>
                <a:gd name="T8" fmla="*/ 53 w 53"/>
                <a:gd name="T9" fmla="*/ 13 h 40"/>
                <a:gd name="T10" fmla="*/ 33 w 53"/>
                <a:gd name="T11" fmla="*/ 0 h 40"/>
              </a:gdLst>
              <a:ahLst/>
              <a:cxnLst>
                <a:cxn ang="0">
                  <a:pos x="T0" y="T1"/>
                </a:cxn>
                <a:cxn ang="0">
                  <a:pos x="T2" y="T3"/>
                </a:cxn>
                <a:cxn ang="0">
                  <a:pos x="T4" y="T5"/>
                </a:cxn>
                <a:cxn ang="0">
                  <a:pos x="T6" y="T7"/>
                </a:cxn>
                <a:cxn ang="0">
                  <a:pos x="T8" y="T9"/>
                </a:cxn>
                <a:cxn ang="0">
                  <a:pos x="T10" y="T11"/>
                </a:cxn>
              </a:cxnLst>
              <a:rect l="0" t="0" r="r" b="b"/>
              <a:pathLst>
                <a:path w="53" h="40">
                  <a:moveTo>
                    <a:pt x="33" y="0"/>
                  </a:moveTo>
                  <a:cubicBezTo>
                    <a:pt x="26" y="6"/>
                    <a:pt x="8" y="15"/>
                    <a:pt x="0" y="18"/>
                  </a:cubicBezTo>
                  <a:cubicBezTo>
                    <a:pt x="2" y="31"/>
                    <a:pt x="13" y="40"/>
                    <a:pt x="26" y="40"/>
                  </a:cubicBezTo>
                  <a:cubicBezTo>
                    <a:pt x="41" y="40"/>
                    <a:pt x="53" y="29"/>
                    <a:pt x="53" y="14"/>
                  </a:cubicBezTo>
                  <a:cubicBezTo>
                    <a:pt x="53" y="13"/>
                    <a:pt x="53" y="13"/>
                    <a:pt x="53" y="13"/>
                  </a:cubicBezTo>
                  <a:cubicBezTo>
                    <a:pt x="43" y="11"/>
                    <a:pt x="39" y="0"/>
                    <a:pt x="3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89" name="Freeform 80"/>
            <p:cNvSpPr>
              <a:spLocks/>
            </p:cNvSpPr>
            <p:nvPr/>
          </p:nvSpPr>
          <p:spPr bwMode="auto">
            <a:xfrm>
              <a:off x="2809876" y="3114675"/>
              <a:ext cx="352425" cy="187325"/>
            </a:xfrm>
            <a:custGeom>
              <a:avLst/>
              <a:gdLst>
                <a:gd name="T0" fmla="*/ 42 w 64"/>
                <a:gd name="T1" fmla="*/ 6 h 34"/>
                <a:gd name="T2" fmla="*/ 33 w 64"/>
                <a:gd name="T3" fmla="*/ 1 h 34"/>
                <a:gd name="T4" fmla="*/ 4 w 64"/>
                <a:gd name="T5" fmla="*/ 34 h 34"/>
                <a:gd name="T6" fmla="*/ 4 w 64"/>
                <a:gd name="T7" fmla="*/ 34 h 34"/>
                <a:gd name="T8" fmla="*/ 39 w 64"/>
                <a:gd name="T9" fmla="*/ 14 h 34"/>
                <a:gd name="T10" fmla="*/ 61 w 64"/>
                <a:gd name="T11" fmla="*/ 29 h 34"/>
                <a:gd name="T12" fmla="*/ 42 w 64"/>
                <a:gd name="T13" fmla="*/ 6 h 34"/>
              </a:gdLst>
              <a:ahLst/>
              <a:cxnLst>
                <a:cxn ang="0">
                  <a:pos x="T0" y="T1"/>
                </a:cxn>
                <a:cxn ang="0">
                  <a:pos x="T2" y="T3"/>
                </a:cxn>
                <a:cxn ang="0">
                  <a:pos x="T4" y="T5"/>
                </a:cxn>
                <a:cxn ang="0">
                  <a:pos x="T6" y="T7"/>
                </a:cxn>
                <a:cxn ang="0">
                  <a:pos x="T8" y="T9"/>
                </a:cxn>
                <a:cxn ang="0">
                  <a:pos x="T10" y="T11"/>
                </a:cxn>
                <a:cxn ang="0">
                  <a:pos x="T12" y="T13"/>
                </a:cxn>
              </a:cxnLst>
              <a:rect l="0" t="0" r="r" b="b"/>
              <a:pathLst>
                <a:path w="64" h="34">
                  <a:moveTo>
                    <a:pt x="42" y="6"/>
                  </a:moveTo>
                  <a:cubicBezTo>
                    <a:pt x="42" y="6"/>
                    <a:pt x="39" y="2"/>
                    <a:pt x="33" y="1"/>
                  </a:cubicBezTo>
                  <a:cubicBezTo>
                    <a:pt x="24" y="0"/>
                    <a:pt x="0" y="10"/>
                    <a:pt x="4" y="34"/>
                  </a:cubicBezTo>
                  <a:cubicBezTo>
                    <a:pt x="4" y="34"/>
                    <a:pt x="4" y="34"/>
                    <a:pt x="4" y="34"/>
                  </a:cubicBezTo>
                  <a:cubicBezTo>
                    <a:pt x="17" y="29"/>
                    <a:pt x="33" y="21"/>
                    <a:pt x="39" y="14"/>
                  </a:cubicBezTo>
                  <a:cubicBezTo>
                    <a:pt x="47" y="17"/>
                    <a:pt x="52" y="27"/>
                    <a:pt x="61" y="29"/>
                  </a:cubicBezTo>
                  <a:cubicBezTo>
                    <a:pt x="64" y="23"/>
                    <a:pt x="52" y="2"/>
                    <a:pt x="42"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90" name="Freeform 81"/>
            <p:cNvSpPr>
              <a:spLocks/>
            </p:cNvSpPr>
            <p:nvPr/>
          </p:nvSpPr>
          <p:spPr bwMode="auto">
            <a:xfrm>
              <a:off x="2820988" y="3346450"/>
              <a:ext cx="71438" cy="115888"/>
            </a:xfrm>
            <a:custGeom>
              <a:avLst/>
              <a:gdLst>
                <a:gd name="T0" fmla="*/ 2 w 13"/>
                <a:gd name="T1" fmla="*/ 0 h 21"/>
                <a:gd name="T2" fmla="*/ 0 w 13"/>
                <a:gd name="T3" fmla="*/ 16 h 21"/>
                <a:gd name="T4" fmla="*/ 13 w 13"/>
                <a:gd name="T5" fmla="*/ 16 h 21"/>
                <a:gd name="T6" fmla="*/ 2 w 13"/>
                <a:gd name="T7" fmla="*/ 0 h 21"/>
              </a:gdLst>
              <a:ahLst/>
              <a:cxnLst>
                <a:cxn ang="0">
                  <a:pos x="T0" y="T1"/>
                </a:cxn>
                <a:cxn ang="0">
                  <a:pos x="T2" y="T3"/>
                </a:cxn>
                <a:cxn ang="0">
                  <a:pos x="T4" y="T5"/>
                </a:cxn>
                <a:cxn ang="0">
                  <a:pos x="T6" y="T7"/>
                </a:cxn>
              </a:cxnLst>
              <a:rect l="0" t="0" r="r" b="b"/>
              <a:pathLst>
                <a:path w="13" h="21">
                  <a:moveTo>
                    <a:pt x="2" y="0"/>
                  </a:moveTo>
                  <a:cubicBezTo>
                    <a:pt x="2" y="0"/>
                    <a:pt x="4" y="9"/>
                    <a:pt x="0" y="16"/>
                  </a:cubicBezTo>
                  <a:cubicBezTo>
                    <a:pt x="5" y="21"/>
                    <a:pt x="13" y="16"/>
                    <a:pt x="13" y="16"/>
                  </a:cubicBezTo>
                  <a:cubicBezTo>
                    <a:pt x="13" y="16"/>
                    <a:pt x="4" y="6"/>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91" name="Freeform 82"/>
            <p:cNvSpPr>
              <a:spLocks/>
            </p:cNvSpPr>
            <p:nvPr/>
          </p:nvSpPr>
          <p:spPr bwMode="auto">
            <a:xfrm>
              <a:off x="3090863" y="3346450"/>
              <a:ext cx="71438" cy="115888"/>
            </a:xfrm>
            <a:custGeom>
              <a:avLst/>
              <a:gdLst>
                <a:gd name="T0" fmla="*/ 11 w 13"/>
                <a:gd name="T1" fmla="*/ 0 h 21"/>
                <a:gd name="T2" fmla="*/ 13 w 13"/>
                <a:gd name="T3" fmla="*/ 16 h 21"/>
                <a:gd name="T4" fmla="*/ 0 w 13"/>
                <a:gd name="T5" fmla="*/ 16 h 21"/>
                <a:gd name="T6" fmla="*/ 11 w 13"/>
                <a:gd name="T7" fmla="*/ 0 h 21"/>
              </a:gdLst>
              <a:ahLst/>
              <a:cxnLst>
                <a:cxn ang="0">
                  <a:pos x="T0" y="T1"/>
                </a:cxn>
                <a:cxn ang="0">
                  <a:pos x="T2" y="T3"/>
                </a:cxn>
                <a:cxn ang="0">
                  <a:pos x="T4" y="T5"/>
                </a:cxn>
                <a:cxn ang="0">
                  <a:pos x="T6" y="T7"/>
                </a:cxn>
              </a:cxnLst>
              <a:rect l="0" t="0" r="r" b="b"/>
              <a:pathLst>
                <a:path w="13" h="21">
                  <a:moveTo>
                    <a:pt x="11" y="0"/>
                  </a:moveTo>
                  <a:cubicBezTo>
                    <a:pt x="11" y="0"/>
                    <a:pt x="9" y="9"/>
                    <a:pt x="13" y="16"/>
                  </a:cubicBezTo>
                  <a:cubicBezTo>
                    <a:pt x="8" y="21"/>
                    <a:pt x="0" y="16"/>
                    <a:pt x="0" y="16"/>
                  </a:cubicBezTo>
                  <a:cubicBezTo>
                    <a:pt x="0" y="16"/>
                    <a:pt x="9" y="6"/>
                    <a:pt x="1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92" name="Freeform 83"/>
            <p:cNvSpPr>
              <a:spLocks/>
            </p:cNvSpPr>
            <p:nvPr/>
          </p:nvSpPr>
          <p:spPr bwMode="auto">
            <a:xfrm>
              <a:off x="2936876" y="3484563"/>
              <a:ext cx="109538" cy="49213"/>
            </a:xfrm>
            <a:custGeom>
              <a:avLst/>
              <a:gdLst>
                <a:gd name="T0" fmla="*/ 10 w 20"/>
                <a:gd name="T1" fmla="*/ 9 h 9"/>
                <a:gd name="T2" fmla="*/ 20 w 20"/>
                <a:gd name="T3" fmla="*/ 0 h 9"/>
                <a:gd name="T4" fmla="*/ 10 w 20"/>
                <a:gd name="T5" fmla="*/ 1 h 9"/>
                <a:gd name="T6" fmla="*/ 0 w 20"/>
                <a:gd name="T7" fmla="*/ 0 h 9"/>
                <a:gd name="T8" fmla="*/ 10 w 20"/>
                <a:gd name="T9" fmla="*/ 9 h 9"/>
              </a:gdLst>
              <a:ahLst/>
              <a:cxnLst>
                <a:cxn ang="0">
                  <a:pos x="T0" y="T1"/>
                </a:cxn>
                <a:cxn ang="0">
                  <a:pos x="T2" y="T3"/>
                </a:cxn>
                <a:cxn ang="0">
                  <a:pos x="T4" y="T5"/>
                </a:cxn>
                <a:cxn ang="0">
                  <a:pos x="T6" y="T7"/>
                </a:cxn>
                <a:cxn ang="0">
                  <a:pos x="T8" y="T9"/>
                </a:cxn>
              </a:cxnLst>
              <a:rect l="0" t="0" r="r" b="b"/>
              <a:pathLst>
                <a:path w="20" h="9">
                  <a:moveTo>
                    <a:pt x="10" y="9"/>
                  </a:moveTo>
                  <a:cubicBezTo>
                    <a:pt x="15" y="9"/>
                    <a:pt x="19" y="5"/>
                    <a:pt x="20" y="0"/>
                  </a:cubicBezTo>
                  <a:cubicBezTo>
                    <a:pt x="17" y="1"/>
                    <a:pt x="13" y="1"/>
                    <a:pt x="10" y="1"/>
                  </a:cubicBezTo>
                  <a:cubicBezTo>
                    <a:pt x="6" y="1"/>
                    <a:pt x="3" y="1"/>
                    <a:pt x="0" y="0"/>
                  </a:cubicBezTo>
                  <a:cubicBezTo>
                    <a:pt x="0" y="5"/>
                    <a:pt x="5" y="9"/>
                    <a:pt x="10"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93" name="Freeform 84"/>
            <p:cNvSpPr>
              <a:spLocks noEditPoints="1"/>
            </p:cNvSpPr>
            <p:nvPr/>
          </p:nvSpPr>
          <p:spPr bwMode="auto">
            <a:xfrm>
              <a:off x="2843213" y="3467100"/>
              <a:ext cx="296863" cy="269875"/>
            </a:xfrm>
            <a:custGeom>
              <a:avLst/>
              <a:gdLst>
                <a:gd name="T0" fmla="*/ 54 w 54"/>
                <a:gd name="T1" fmla="*/ 22 h 49"/>
                <a:gd name="T2" fmla="*/ 43 w 54"/>
                <a:gd name="T3" fmla="*/ 0 h 49"/>
                <a:gd name="T4" fmla="*/ 40 w 54"/>
                <a:gd name="T5" fmla="*/ 2 h 49"/>
                <a:gd name="T6" fmla="*/ 40 w 54"/>
                <a:gd name="T7" fmla="*/ 2 h 49"/>
                <a:gd name="T8" fmla="*/ 29 w 54"/>
                <a:gd name="T9" fmla="*/ 15 h 49"/>
                <a:gd name="T10" fmla="*/ 29 w 54"/>
                <a:gd name="T11" fmla="*/ 25 h 49"/>
                <a:gd name="T12" fmla="*/ 34 w 54"/>
                <a:gd name="T13" fmla="*/ 32 h 49"/>
                <a:gd name="T14" fmla="*/ 27 w 54"/>
                <a:gd name="T15" fmla="*/ 39 h 49"/>
                <a:gd name="T16" fmla="*/ 20 w 54"/>
                <a:gd name="T17" fmla="*/ 32 h 49"/>
                <a:gd name="T18" fmla="*/ 25 w 54"/>
                <a:gd name="T19" fmla="*/ 25 h 49"/>
                <a:gd name="T20" fmla="*/ 25 w 54"/>
                <a:gd name="T21" fmla="*/ 15 h 49"/>
                <a:gd name="T22" fmla="*/ 14 w 54"/>
                <a:gd name="T23" fmla="*/ 2 h 49"/>
                <a:gd name="T24" fmla="*/ 14 w 54"/>
                <a:gd name="T25" fmla="*/ 2 h 49"/>
                <a:gd name="T26" fmla="*/ 11 w 54"/>
                <a:gd name="T27" fmla="*/ 0 h 49"/>
                <a:gd name="T28" fmla="*/ 0 w 54"/>
                <a:gd name="T29" fmla="*/ 22 h 49"/>
                <a:gd name="T30" fmla="*/ 0 w 54"/>
                <a:gd name="T31" fmla="*/ 49 h 49"/>
                <a:gd name="T32" fmla="*/ 54 w 54"/>
                <a:gd name="T33" fmla="*/ 49 h 49"/>
                <a:gd name="T34" fmla="*/ 54 w 54"/>
                <a:gd name="T35" fmla="*/ 22 h 49"/>
                <a:gd name="T36" fmla="*/ 48 w 54"/>
                <a:gd name="T37" fmla="*/ 23 h 49"/>
                <a:gd name="T38" fmla="*/ 35 w 54"/>
                <a:gd name="T39" fmla="*/ 23 h 49"/>
                <a:gd name="T40" fmla="*/ 33 w 54"/>
                <a:gd name="T41" fmla="*/ 22 h 49"/>
                <a:gd name="T42" fmla="*/ 35 w 54"/>
                <a:gd name="T43" fmla="*/ 20 h 49"/>
                <a:gd name="T44" fmla="*/ 48 w 54"/>
                <a:gd name="T45" fmla="*/ 20 h 49"/>
                <a:gd name="T46" fmla="*/ 50 w 54"/>
                <a:gd name="T47" fmla="*/ 22 h 49"/>
                <a:gd name="T48" fmla="*/ 48 w 54"/>
                <a:gd name="T4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49">
                  <a:moveTo>
                    <a:pt x="54" y="22"/>
                  </a:moveTo>
                  <a:cubicBezTo>
                    <a:pt x="54" y="13"/>
                    <a:pt x="49" y="5"/>
                    <a:pt x="43" y="0"/>
                  </a:cubicBezTo>
                  <a:cubicBezTo>
                    <a:pt x="42" y="1"/>
                    <a:pt x="41" y="1"/>
                    <a:pt x="40" y="2"/>
                  </a:cubicBezTo>
                  <a:cubicBezTo>
                    <a:pt x="40" y="2"/>
                    <a:pt x="40" y="2"/>
                    <a:pt x="40" y="2"/>
                  </a:cubicBezTo>
                  <a:cubicBezTo>
                    <a:pt x="40" y="9"/>
                    <a:pt x="35" y="14"/>
                    <a:pt x="29" y="15"/>
                  </a:cubicBezTo>
                  <a:cubicBezTo>
                    <a:pt x="29" y="25"/>
                    <a:pt x="29" y="25"/>
                    <a:pt x="29" y="25"/>
                  </a:cubicBezTo>
                  <a:cubicBezTo>
                    <a:pt x="31" y="26"/>
                    <a:pt x="34" y="29"/>
                    <a:pt x="34" y="32"/>
                  </a:cubicBezTo>
                  <a:cubicBezTo>
                    <a:pt x="34" y="36"/>
                    <a:pt x="31" y="39"/>
                    <a:pt x="27" y="39"/>
                  </a:cubicBezTo>
                  <a:cubicBezTo>
                    <a:pt x="23" y="39"/>
                    <a:pt x="20" y="36"/>
                    <a:pt x="20" y="32"/>
                  </a:cubicBezTo>
                  <a:cubicBezTo>
                    <a:pt x="20" y="29"/>
                    <a:pt x="22" y="26"/>
                    <a:pt x="25" y="25"/>
                  </a:cubicBezTo>
                  <a:cubicBezTo>
                    <a:pt x="25" y="15"/>
                    <a:pt x="25" y="15"/>
                    <a:pt x="25" y="15"/>
                  </a:cubicBezTo>
                  <a:cubicBezTo>
                    <a:pt x="19" y="14"/>
                    <a:pt x="14" y="9"/>
                    <a:pt x="14" y="2"/>
                  </a:cubicBezTo>
                  <a:cubicBezTo>
                    <a:pt x="14" y="2"/>
                    <a:pt x="14" y="2"/>
                    <a:pt x="14" y="2"/>
                  </a:cubicBezTo>
                  <a:cubicBezTo>
                    <a:pt x="13" y="1"/>
                    <a:pt x="12" y="1"/>
                    <a:pt x="11" y="0"/>
                  </a:cubicBezTo>
                  <a:cubicBezTo>
                    <a:pt x="5" y="5"/>
                    <a:pt x="0" y="14"/>
                    <a:pt x="0" y="22"/>
                  </a:cubicBezTo>
                  <a:cubicBezTo>
                    <a:pt x="0" y="49"/>
                    <a:pt x="0" y="49"/>
                    <a:pt x="0" y="49"/>
                  </a:cubicBezTo>
                  <a:cubicBezTo>
                    <a:pt x="54" y="49"/>
                    <a:pt x="54" y="49"/>
                    <a:pt x="54" y="49"/>
                  </a:cubicBezTo>
                  <a:lnTo>
                    <a:pt x="54" y="22"/>
                  </a:lnTo>
                  <a:close/>
                  <a:moveTo>
                    <a:pt x="48" y="23"/>
                  </a:moveTo>
                  <a:cubicBezTo>
                    <a:pt x="35" y="23"/>
                    <a:pt x="35" y="23"/>
                    <a:pt x="35" y="23"/>
                  </a:cubicBezTo>
                  <a:cubicBezTo>
                    <a:pt x="34" y="23"/>
                    <a:pt x="33" y="23"/>
                    <a:pt x="33" y="22"/>
                  </a:cubicBezTo>
                  <a:cubicBezTo>
                    <a:pt x="33" y="21"/>
                    <a:pt x="34" y="20"/>
                    <a:pt x="35" y="20"/>
                  </a:cubicBezTo>
                  <a:cubicBezTo>
                    <a:pt x="48" y="20"/>
                    <a:pt x="48" y="20"/>
                    <a:pt x="48" y="20"/>
                  </a:cubicBezTo>
                  <a:cubicBezTo>
                    <a:pt x="49" y="20"/>
                    <a:pt x="50" y="21"/>
                    <a:pt x="50" y="22"/>
                  </a:cubicBezTo>
                  <a:cubicBezTo>
                    <a:pt x="50" y="23"/>
                    <a:pt x="49" y="23"/>
                    <a:pt x="48"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grpSp>
        <p:nvGrpSpPr>
          <p:cNvPr id="94" name="Group 93"/>
          <p:cNvGrpSpPr/>
          <p:nvPr/>
        </p:nvGrpSpPr>
        <p:grpSpPr>
          <a:xfrm>
            <a:off x="1536739" y="3473090"/>
            <a:ext cx="443689" cy="496168"/>
            <a:chOff x="3565526" y="1506538"/>
            <a:chExt cx="590550" cy="660400"/>
          </a:xfrm>
          <a:solidFill>
            <a:schemeClr val="accent2"/>
          </a:solidFill>
        </p:grpSpPr>
        <p:sp>
          <p:nvSpPr>
            <p:cNvPr id="95" name="Freeform 5"/>
            <p:cNvSpPr>
              <a:spLocks/>
            </p:cNvSpPr>
            <p:nvPr/>
          </p:nvSpPr>
          <p:spPr bwMode="auto">
            <a:xfrm>
              <a:off x="3565526" y="1506538"/>
              <a:ext cx="225425" cy="209550"/>
            </a:xfrm>
            <a:custGeom>
              <a:avLst/>
              <a:gdLst>
                <a:gd name="T0" fmla="*/ 25 w 41"/>
                <a:gd name="T1" fmla="*/ 5 h 38"/>
                <a:gd name="T2" fmla="*/ 17 w 41"/>
                <a:gd name="T3" fmla="*/ 7 h 38"/>
                <a:gd name="T4" fmla="*/ 9 w 41"/>
                <a:gd name="T5" fmla="*/ 0 h 38"/>
                <a:gd name="T6" fmla="*/ 0 w 41"/>
                <a:gd name="T7" fmla="*/ 8 h 38"/>
                <a:gd name="T8" fmla="*/ 9 w 41"/>
                <a:gd name="T9" fmla="*/ 16 h 38"/>
                <a:gd name="T10" fmla="*/ 9 w 41"/>
                <a:gd name="T11" fmla="*/ 16 h 38"/>
                <a:gd name="T12" fmla="*/ 9 w 41"/>
                <a:gd name="T13" fmla="*/ 22 h 38"/>
                <a:gd name="T14" fmla="*/ 25 w 41"/>
                <a:gd name="T15" fmla="*/ 38 h 38"/>
                <a:gd name="T16" fmla="*/ 41 w 41"/>
                <a:gd name="T17" fmla="*/ 22 h 38"/>
                <a:gd name="T18" fmla="*/ 25 w 41"/>
                <a:gd name="T19"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8">
                  <a:moveTo>
                    <a:pt x="25" y="5"/>
                  </a:moveTo>
                  <a:cubicBezTo>
                    <a:pt x="22" y="5"/>
                    <a:pt x="19" y="6"/>
                    <a:pt x="17" y="7"/>
                  </a:cubicBezTo>
                  <a:cubicBezTo>
                    <a:pt x="16" y="3"/>
                    <a:pt x="13" y="0"/>
                    <a:pt x="9" y="0"/>
                  </a:cubicBezTo>
                  <a:cubicBezTo>
                    <a:pt x="4" y="0"/>
                    <a:pt x="0" y="3"/>
                    <a:pt x="0" y="8"/>
                  </a:cubicBezTo>
                  <a:cubicBezTo>
                    <a:pt x="0" y="13"/>
                    <a:pt x="4" y="16"/>
                    <a:pt x="9" y="16"/>
                  </a:cubicBezTo>
                  <a:cubicBezTo>
                    <a:pt x="9" y="16"/>
                    <a:pt x="9" y="16"/>
                    <a:pt x="9" y="16"/>
                  </a:cubicBezTo>
                  <a:cubicBezTo>
                    <a:pt x="9" y="18"/>
                    <a:pt x="9" y="20"/>
                    <a:pt x="9" y="22"/>
                  </a:cubicBezTo>
                  <a:cubicBezTo>
                    <a:pt x="9" y="31"/>
                    <a:pt x="16" y="38"/>
                    <a:pt x="25" y="38"/>
                  </a:cubicBezTo>
                  <a:cubicBezTo>
                    <a:pt x="34" y="38"/>
                    <a:pt x="41" y="31"/>
                    <a:pt x="41" y="22"/>
                  </a:cubicBezTo>
                  <a:cubicBezTo>
                    <a:pt x="41" y="13"/>
                    <a:pt x="34" y="5"/>
                    <a:pt x="25" y="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96" name="Freeform 6"/>
            <p:cNvSpPr>
              <a:spLocks/>
            </p:cNvSpPr>
            <p:nvPr/>
          </p:nvSpPr>
          <p:spPr bwMode="auto">
            <a:xfrm>
              <a:off x="3614738" y="1731963"/>
              <a:ext cx="176213" cy="434975"/>
            </a:xfrm>
            <a:custGeom>
              <a:avLst/>
              <a:gdLst>
                <a:gd name="T0" fmla="*/ 32 w 32"/>
                <a:gd name="T1" fmla="*/ 13 h 79"/>
                <a:gd name="T2" fmla="*/ 26 w 32"/>
                <a:gd name="T3" fmla="*/ 0 h 79"/>
                <a:gd name="T4" fmla="*/ 16 w 32"/>
                <a:gd name="T5" fmla="*/ 2 h 79"/>
                <a:gd name="T6" fmla="*/ 6 w 32"/>
                <a:gd name="T7" fmla="*/ 0 h 79"/>
                <a:gd name="T8" fmla="*/ 0 w 32"/>
                <a:gd name="T9" fmla="*/ 13 h 79"/>
                <a:gd name="T10" fmla="*/ 0 w 32"/>
                <a:gd name="T11" fmla="*/ 13 h 79"/>
                <a:gd name="T12" fmla="*/ 0 w 32"/>
                <a:gd name="T13" fmla="*/ 57 h 79"/>
                <a:gd name="T14" fmla="*/ 8 w 32"/>
                <a:gd name="T15" fmla="*/ 57 h 79"/>
                <a:gd name="T16" fmla="*/ 8 w 32"/>
                <a:gd name="T17" fmla="*/ 71 h 79"/>
                <a:gd name="T18" fmla="*/ 8 w 32"/>
                <a:gd name="T19" fmla="*/ 71 h 79"/>
                <a:gd name="T20" fmla="*/ 16 w 32"/>
                <a:gd name="T21" fmla="*/ 79 h 79"/>
                <a:gd name="T22" fmla="*/ 24 w 32"/>
                <a:gd name="T23" fmla="*/ 71 h 79"/>
                <a:gd name="T24" fmla="*/ 24 w 32"/>
                <a:gd name="T25" fmla="*/ 71 h 79"/>
                <a:gd name="T26" fmla="*/ 24 w 32"/>
                <a:gd name="T27" fmla="*/ 57 h 79"/>
                <a:gd name="T28" fmla="*/ 32 w 32"/>
                <a:gd name="T29" fmla="*/ 57 h 79"/>
                <a:gd name="T30" fmla="*/ 32 w 32"/>
                <a:gd name="T31"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79">
                  <a:moveTo>
                    <a:pt x="32" y="13"/>
                  </a:moveTo>
                  <a:cubicBezTo>
                    <a:pt x="32" y="8"/>
                    <a:pt x="30" y="3"/>
                    <a:pt x="26" y="0"/>
                  </a:cubicBezTo>
                  <a:cubicBezTo>
                    <a:pt x="23" y="2"/>
                    <a:pt x="19" y="2"/>
                    <a:pt x="16" y="2"/>
                  </a:cubicBezTo>
                  <a:cubicBezTo>
                    <a:pt x="12" y="2"/>
                    <a:pt x="9" y="2"/>
                    <a:pt x="6" y="0"/>
                  </a:cubicBezTo>
                  <a:cubicBezTo>
                    <a:pt x="2" y="3"/>
                    <a:pt x="0" y="8"/>
                    <a:pt x="0" y="13"/>
                  </a:cubicBezTo>
                  <a:cubicBezTo>
                    <a:pt x="0" y="13"/>
                    <a:pt x="0" y="13"/>
                    <a:pt x="0" y="13"/>
                  </a:cubicBezTo>
                  <a:cubicBezTo>
                    <a:pt x="0" y="57"/>
                    <a:pt x="0" y="57"/>
                    <a:pt x="0" y="57"/>
                  </a:cubicBezTo>
                  <a:cubicBezTo>
                    <a:pt x="8" y="57"/>
                    <a:pt x="8" y="57"/>
                    <a:pt x="8" y="57"/>
                  </a:cubicBezTo>
                  <a:cubicBezTo>
                    <a:pt x="8" y="71"/>
                    <a:pt x="8" y="71"/>
                    <a:pt x="8" y="71"/>
                  </a:cubicBezTo>
                  <a:cubicBezTo>
                    <a:pt x="8" y="71"/>
                    <a:pt x="8" y="71"/>
                    <a:pt x="8" y="71"/>
                  </a:cubicBezTo>
                  <a:cubicBezTo>
                    <a:pt x="8" y="75"/>
                    <a:pt x="11" y="79"/>
                    <a:pt x="16" y="79"/>
                  </a:cubicBezTo>
                  <a:cubicBezTo>
                    <a:pt x="20" y="79"/>
                    <a:pt x="24" y="75"/>
                    <a:pt x="24" y="71"/>
                  </a:cubicBezTo>
                  <a:cubicBezTo>
                    <a:pt x="24" y="71"/>
                    <a:pt x="24" y="71"/>
                    <a:pt x="24" y="71"/>
                  </a:cubicBezTo>
                  <a:cubicBezTo>
                    <a:pt x="24" y="57"/>
                    <a:pt x="24" y="57"/>
                    <a:pt x="24" y="57"/>
                  </a:cubicBezTo>
                  <a:cubicBezTo>
                    <a:pt x="32" y="57"/>
                    <a:pt x="32" y="57"/>
                    <a:pt x="32" y="57"/>
                  </a:cubicBezTo>
                  <a:cubicBezTo>
                    <a:pt x="32" y="13"/>
                    <a:pt x="32" y="13"/>
                    <a:pt x="32"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97" name="Oval 7"/>
            <p:cNvSpPr>
              <a:spLocks noChangeArrowheads="1"/>
            </p:cNvSpPr>
            <p:nvPr/>
          </p:nvSpPr>
          <p:spPr bwMode="auto">
            <a:xfrm>
              <a:off x="3973513" y="1533525"/>
              <a:ext cx="182563" cy="1825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98" name="Freeform 8"/>
            <p:cNvSpPr>
              <a:spLocks/>
            </p:cNvSpPr>
            <p:nvPr/>
          </p:nvSpPr>
          <p:spPr bwMode="auto">
            <a:xfrm>
              <a:off x="3973513" y="1731963"/>
              <a:ext cx="182563" cy="434975"/>
            </a:xfrm>
            <a:custGeom>
              <a:avLst/>
              <a:gdLst>
                <a:gd name="T0" fmla="*/ 33 w 33"/>
                <a:gd name="T1" fmla="*/ 13 h 79"/>
                <a:gd name="T2" fmla="*/ 33 w 33"/>
                <a:gd name="T3" fmla="*/ 13 h 79"/>
                <a:gd name="T4" fmla="*/ 26 w 33"/>
                <a:gd name="T5" fmla="*/ 0 h 79"/>
                <a:gd name="T6" fmla="*/ 17 w 33"/>
                <a:gd name="T7" fmla="*/ 2 h 79"/>
                <a:gd name="T8" fmla="*/ 7 w 33"/>
                <a:gd name="T9" fmla="*/ 0 h 79"/>
                <a:gd name="T10" fmla="*/ 0 w 33"/>
                <a:gd name="T11" fmla="*/ 13 h 79"/>
                <a:gd name="T12" fmla="*/ 0 w 33"/>
                <a:gd name="T13" fmla="*/ 13 h 79"/>
                <a:gd name="T14" fmla="*/ 0 w 33"/>
                <a:gd name="T15" fmla="*/ 44 h 79"/>
                <a:gd name="T16" fmla="*/ 8 w 33"/>
                <a:gd name="T17" fmla="*/ 44 h 79"/>
                <a:gd name="T18" fmla="*/ 8 w 33"/>
                <a:gd name="T19" fmla="*/ 71 h 79"/>
                <a:gd name="T20" fmla="*/ 8 w 33"/>
                <a:gd name="T21" fmla="*/ 71 h 79"/>
                <a:gd name="T22" fmla="*/ 17 w 33"/>
                <a:gd name="T23" fmla="*/ 79 h 79"/>
                <a:gd name="T24" fmla="*/ 25 w 33"/>
                <a:gd name="T25" fmla="*/ 71 h 79"/>
                <a:gd name="T26" fmla="*/ 25 w 33"/>
                <a:gd name="T27" fmla="*/ 71 h 79"/>
                <a:gd name="T28" fmla="*/ 25 w 33"/>
                <a:gd name="T29" fmla="*/ 44 h 79"/>
                <a:gd name="T30" fmla="*/ 33 w 33"/>
                <a:gd name="T31" fmla="*/ 44 h 79"/>
                <a:gd name="T32" fmla="*/ 33 w 33"/>
                <a:gd name="T33"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79">
                  <a:moveTo>
                    <a:pt x="33" y="13"/>
                  </a:moveTo>
                  <a:cubicBezTo>
                    <a:pt x="33" y="13"/>
                    <a:pt x="33" y="13"/>
                    <a:pt x="33" y="13"/>
                  </a:cubicBezTo>
                  <a:cubicBezTo>
                    <a:pt x="33" y="8"/>
                    <a:pt x="30" y="3"/>
                    <a:pt x="26" y="0"/>
                  </a:cubicBezTo>
                  <a:cubicBezTo>
                    <a:pt x="23" y="2"/>
                    <a:pt x="20" y="2"/>
                    <a:pt x="17" y="2"/>
                  </a:cubicBezTo>
                  <a:cubicBezTo>
                    <a:pt x="13" y="2"/>
                    <a:pt x="10" y="2"/>
                    <a:pt x="7" y="0"/>
                  </a:cubicBezTo>
                  <a:cubicBezTo>
                    <a:pt x="3" y="3"/>
                    <a:pt x="0" y="8"/>
                    <a:pt x="0" y="13"/>
                  </a:cubicBezTo>
                  <a:cubicBezTo>
                    <a:pt x="0" y="13"/>
                    <a:pt x="0" y="13"/>
                    <a:pt x="0" y="13"/>
                  </a:cubicBezTo>
                  <a:cubicBezTo>
                    <a:pt x="0" y="44"/>
                    <a:pt x="0" y="44"/>
                    <a:pt x="0" y="44"/>
                  </a:cubicBezTo>
                  <a:cubicBezTo>
                    <a:pt x="8" y="44"/>
                    <a:pt x="8" y="44"/>
                    <a:pt x="8" y="44"/>
                  </a:cubicBezTo>
                  <a:cubicBezTo>
                    <a:pt x="8" y="71"/>
                    <a:pt x="8" y="71"/>
                    <a:pt x="8" y="71"/>
                  </a:cubicBezTo>
                  <a:cubicBezTo>
                    <a:pt x="8" y="71"/>
                    <a:pt x="8" y="71"/>
                    <a:pt x="8" y="71"/>
                  </a:cubicBezTo>
                  <a:cubicBezTo>
                    <a:pt x="8" y="75"/>
                    <a:pt x="12" y="79"/>
                    <a:pt x="17" y="79"/>
                  </a:cubicBezTo>
                  <a:cubicBezTo>
                    <a:pt x="21" y="79"/>
                    <a:pt x="25" y="75"/>
                    <a:pt x="25" y="71"/>
                  </a:cubicBezTo>
                  <a:cubicBezTo>
                    <a:pt x="25" y="71"/>
                    <a:pt x="25" y="71"/>
                    <a:pt x="25" y="71"/>
                  </a:cubicBezTo>
                  <a:cubicBezTo>
                    <a:pt x="25" y="44"/>
                    <a:pt x="25" y="44"/>
                    <a:pt x="25" y="44"/>
                  </a:cubicBezTo>
                  <a:cubicBezTo>
                    <a:pt x="33" y="44"/>
                    <a:pt x="33" y="44"/>
                    <a:pt x="33" y="44"/>
                  </a:cubicBezTo>
                  <a:lnTo>
                    <a:pt x="33" y="13"/>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99" name="Oval 9"/>
            <p:cNvSpPr>
              <a:spLocks noChangeArrowheads="1"/>
            </p:cNvSpPr>
            <p:nvPr/>
          </p:nvSpPr>
          <p:spPr bwMode="auto">
            <a:xfrm>
              <a:off x="3824288" y="1803400"/>
              <a:ext cx="122238" cy="1222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00" name="Freeform 10"/>
            <p:cNvSpPr>
              <a:spLocks/>
            </p:cNvSpPr>
            <p:nvPr/>
          </p:nvSpPr>
          <p:spPr bwMode="auto">
            <a:xfrm>
              <a:off x="3824288" y="1947863"/>
              <a:ext cx="122238" cy="219075"/>
            </a:xfrm>
            <a:custGeom>
              <a:avLst/>
              <a:gdLst>
                <a:gd name="T0" fmla="*/ 22 w 22"/>
                <a:gd name="T1" fmla="*/ 7 h 40"/>
                <a:gd name="T2" fmla="*/ 22 w 22"/>
                <a:gd name="T3" fmla="*/ 7 h 40"/>
                <a:gd name="T4" fmla="*/ 19 w 22"/>
                <a:gd name="T5" fmla="*/ 0 h 40"/>
                <a:gd name="T6" fmla="*/ 11 w 22"/>
                <a:gd name="T7" fmla="*/ 2 h 40"/>
                <a:gd name="T8" fmla="*/ 3 w 22"/>
                <a:gd name="T9" fmla="*/ 0 h 40"/>
                <a:gd name="T10" fmla="*/ 0 w 22"/>
                <a:gd name="T11" fmla="*/ 7 h 40"/>
                <a:gd name="T12" fmla="*/ 0 w 22"/>
                <a:gd name="T13" fmla="*/ 7 h 40"/>
                <a:gd name="T14" fmla="*/ 0 w 22"/>
                <a:gd name="T15" fmla="*/ 7 h 40"/>
                <a:gd name="T16" fmla="*/ 0 w 22"/>
                <a:gd name="T17" fmla="*/ 29 h 40"/>
                <a:gd name="T18" fmla="*/ 5 w 22"/>
                <a:gd name="T19" fmla="*/ 29 h 40"/>
                <a:gd name="T20" fmla="*/ 5 w 22"/>
                <a:gd name="T21" fmla="*/ 35 h 40"/>
                <a:gd name="T22" fmla="*/ 5 w 22"/>
                <a:gd name="T23" fmla="*/ 35 h 40"/>
                <a:gd name="T24" fmla="*/ 11 w 22"/>
                <a:gd name="T25" fmla="*/ 40 h 40"/>
                <a:gd name="T26" fmla="*/ 16 w 22"/>
                <a:gd name="T27" fmla="*/ 35 h 40"/>
                <a:gd name="T28" fmla="*/ 16 w 22"/>
                <a:gd name="T29" fmla="*/ 35 h 40"/>
                <a:gd name="T30" fmla="*/ 16 w 22"/>
                <a:gd name="T31" fmla="*/ 29 h 40"/>
                <a:gd name="T32" fmla="*/ 22 w 22"/>
                <a:gd name="T33" fmla="*/ 29 h 40"/>
                <a:gd name="T34" fmla="*/ 22 w 22"/>
                <a:gd name="T35"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40">
                  <a:moveTo>
                    <a:pt x="22" y="7"/>
                  </a:moveTo>
                  <a:cubicBezTo>
                    <a:pt x="22" y="7"/>
                    <a:pt x="22" y="7"/>
                    <a:pt x="22" y="7"/>
                  </a:cubicBezTo>
                  <a:cubicBezTo>
                    <a:pt x="22" y="4"/>
                    <a:pt x="21" y="2"/>
                    <a:pt x="19" y="0"/>
                  </a:cubicBezTo>
                  <a:cubicBezTo>
                    <a:pt x="16" y="1"/>
                    <a:pt x="14" y="2"/>
                    <a:pt x="11" y="2"/>
                  </a:cubicBezTo>
                  <a:cubicBezTo>
                    <a:pt x="8" y="2"/>
                    <a:pt x="5" y="1"/>
                    <a:pt x="3" y="0"/>
                  </a:cubicBezTo>
                  <a:cubicBezTo>
                    <a:pt x="1" y="2"/>
                    <a:pt x="0" y="4"/>
                    <a:pt x="0" y="7"/>
                  </a:cubicBezTo>
                  <a:cubicBezTo>
                    <a:pt x="0" y="7"/>
                    <a:pt x="0" y="7"/>
                    <a:pt x="0" y="7"/>
                  </a:cubicBezTo>
                  <a:cubicBezTo>
                    <a:pt x="0" y="7"/>
                    <a:pt x="0" y="7"/>
                    <a:pt x="0" y="7"/>
                  </a:cubicBezTo>
                  <a:cubicBezTo>
                    <a:pt x="0" y="29"/>
                    <a:pt x="0" y="29"/>
                    <a:pt x="0" y="29"/>
                  </a:cubicBezTo>
                  <a:cubicBezTo>
                    <a:pt x="5" y="29"/>
                    <a:pt x="5" y="29"/>
                    <a:pt x="5" y="29"/>
                  </a:cubicBezTo>
                  <a:cubicBezTo>
                    <a:pt x="5" y="35"/>
                    <a:pt x="5" y="35"/>
                    <a:pt x="5" y="35"/>
                  </a:cubicBezTo>
                  <a:cubicBezTo>
                    <a:pt x="5" y="35"/>
                    <a:pt x="5" y="35"/>
                    <a:pt x="5" y="35"/>
                  </a:cubicBezTo>
                  <a:cubicBezTo>
                    <a:pt x="5" y="38"/>
                    <a:pt x="8" y="40"/>
                    <a:pt x="11" y="40"/>
                  </a:cubicBezTo>
                  <a:cubicBezTo>
                    <a:pt x="14" y="40"/>
                    <a:pt x="16" y="38"/>
                    <a:pt x="16" y="35"/>
                  </a:cubicBezTo>
                  <a:cubicBezTo>
                    <a:pt x="16" y="35"/>
                    <a:pt x="16" y="35"/>
                    <a:pt x="16" y="35"/>
                  </a:cubicBezTo>
                  <a:cubicBezTo>
                    <a:pt x="16" y="29"/>
                    <a:pt x="16" y="29"/>
                    <a:pt x="16" y="29"/>
                  </a:cubicBezTo>
                  <a:cubicBezTo>
                    <a:pt x="22" y="29"/>
                    <a:pt x="22" y="29"/>
                    <a:pt x="22" y="29"/>
                  </a:cubicBezTo>
                  <a:lnTo>
                    <a:pt x="22" y="7"/>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01" name="Freeform 11"/>
            <p:cNvSpPr>
              <a:spLocks/>
            </p:cNvSpPr>
            <p:nvPr/>
          </p:nvSpPr>
          <p:spPr bwMode="auto">
            <a:xfrm>
              <a:off x="3851276" y="1716088"/>
              <a:ext cx="61913" cy="55563"/>
            </a:xfrm>
            <a:custGeom>
              <a:avLst/>
              <a:gdLst>
                <a:gd name="T0" fmla="*/ 11 w 11"/>
                <a:gd name="T1" fmla="*/ 3 h 10"/>
                <a:gd name="T2" fmla="*/ 8 w 11"/>
                <a:gd name="T3" fmla="*/ 0 h 10"/>
                <a:gd name="T4" fmla="*/ 8 w 11"/>
                <a:gd name="T5" fmla="*/ 0 h 10"/>
                <a:gd name="T6" fmla="*/ 7 w 11"/>
                <a:gd name="T7" fmla="*/ 0 h 10"/>
                <a:gd name="T8" fmla="*/ 7 w 11"/>
                <a:gd name="T9" fmla="*/ 0 h 10"/>
                <a:gd name="T10" fmla="*/ 6 w 11"/>
                <a:gd name="T11" fmla="*/ 1 h 10"/>
                <a:gd name="T12" fmla="*/ 6 w 11"/>
                <a:gd name="T13" fmla="*/ 2 h 10"/>
                <a:gd name="T14" fmla="*/ 5 w 11"/>
                <a:gd name="T15" fmla="*/ 1 h 10"/>
                <a:gd name="T16" fmla="*/ 4 w 11"/>
                <a:gd name="T17" fmla="*/ 0 h 10"/>
                <a:gd name="T18" fmla="*/ 4 w 11"/>
                <a:gd name="T19" fmla="*/ 0 h 10"/>
                <a:gd name="T20" fmla="*/ 3 w 11"/>
                <a:gd name="T21" fmla="*/ 0 h 10"/>
                <a:gd name="T22" fmla="*/ 3 w 11"/>
                <a:gd name="T23" fmla="*/ 0 h 10"/>
                <a:gd name="T24" fmla="*/ 0 w 11"/>
                <a:gd name="T25" fmla="*/ 3 h 10"/>
                <a:gd name="T26" fmla="*/ 0 w 11"/>
                <a:gd name="T27" fmla="*/ 3 h 10"/>
                <a:gd name="T28" fmla="*/ 5 w 11"/>
                <a:gd name="T29" fmla="*/ 9 h 10"/>
                <a:gd name="T30" fmla="*/ 6 w 11"/>
                <a:gd name="T31" fmla="*/ 10 h 10"/>
                <a:gd name="T32" fmla="*/ 6 w 11"/>
                <a:gd name="T33" fmla="*/ 10 h 10"/>
                <a:gd name="T34" fmla="*/ 7 w 11"/>
                <a:gd name="T35" fmla="*/ 9 h 10"/>
                <a:gd name="T36" fmla="*/ 11 w 11"/>
                <a:gd name="T37" fmla="*/ 3 h 10"/>
                <a:gd name="T38" fmla="*/ 11 w 11"/>
                <a:gd name="T3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11" y="3"/>
                  </a:moveTo>
                  <a:cubicBezTo>
                    <a:pt x="11" y="1"/>
                    <a:pt x="10" y="0"/>
                    <a:pt x="8" y="0"/>
                  </a:cubicBezTo>
                  <a:cubicBezTo>
                    <a:pt x="8" y="0"/>
                    <a:pt x="8" y="0"/>
                    <a:pt x="8" y="0"/>
                  </a:cubicBezTo>
                  <a:cubicBezTo>
                    <a:pt x="8" y="0"/>
                    <a:pt x="8" y="0"/>
                    <a:pt x="7" y="0"/>
                  </a:cubicBezTo>
                  <a:cubicBezTo>
                    <a:pt x="7" y="0"/>
                    <a:pt x="7" y="0"/>
                    <a:pt x="7" y="0"/>
                  </a:cubicBezTo>
                  <a:cubicBezTo>
                    <a:pt x="7" y="0"/>
                    <a:pt x="7" y="1"/>
                    <a:pt x="6" y="1"/>
                  </a:cubicBezTo>
                  <a:cubicBezTo>
                    <a:pt x="6" y="1"/>
                    <a:pt x="6" y="2"/>
                    <a:pt x="6" y="2"/>
                  </a:cubicBezTo>
                  <a:cubicBezTo>
                    <a:pt x="6" y="2"/>
                    <a:pt x="5" y="1"/>
                    <a:pt x="5" y="1"/>
                  </a:cubicBezTo>
                  <a:cubicBezTo>
                    <a:pt x="5" y="1"/>
                    <a:pt x="5" y="0"/>
                    <a:pt x="4" y="0"/>
                  </a:cubicBezTo>
                  <a:cubicBezTo>
                    <a:pt x="4" y="0"/>
                    <a:pt x="4" y="0"/>
                    <a:pt x="4" y="0"/>
                  </a:cubicBezTo>
                  <a:cubicBezTo>
                    <a:pt x="4" y="0"/>
                    <a:pt x="4" y="0"/>
                    <a:pt x="3" y="0"/>
                  </a:cubicBezTo>
                  <a:cubicBezTo>
                    <a:pt x="3" y="0"/>
                    <a:pt x="3" y="0"/>
                    <a:pt x="3" y="0"/>
                  </a:cubicBezTo>
                  <a:cubicBezTo>
                    <a:pt x="2" y="0"/>
                    <a:pt x="0" y="1"/>
                    <a:pt x="0" y="3"/>
                  </a:cubicBezTo>
                  <a:cubicBezTo>
                    <a:pt x="0" y="3"/>
                    <a:pt x="0" y="3"/>
                    <a:pt x="0" y="3"/>
                  </a:cubicBezTo>
                  <a:cubicBezTo>
                    <a:pt x="0" y="6"/>
                    <a:pt x="3" y="8"/>
                    <a:pt x="5" y="9"/>
                  </a:cubicBezTo>
                  <a:cubicBezTo>
                    <a:pt x="5" y="10"/>
                    <a:pt x="5" y="10"/>
                    <a:pt x="6" y="10"/>
                  </a:cubicBezTo>
                  <a:cubicBezTo>
                    <a:pt x="6" y="10"/>
                    <a:pt x="6" y="10"/>
                    <a:pt x="6" y="10"/>
                  </a:cubicBezTo>
                  <a:cubicBezTo>
                    <a:pt x="6" y="10"/>
                    <a:pt x="7" y="10"/>
                    <a:pt x="7" y="9"/>
                  </a:cubicBezTo>
                  <a:cubicBezTo>
                    <a:pt x="9" y="8"/>
                    <a:pt x="11" y="6"/>
                    <a:pt x="11" y="3"/>
                  </a:cubicBezTo>
                  <a:cubicBezTo>
                    <a:pt x="11" y="3"/>
                    <a:pt x="11" y="3"/>
                    <a:pt x="11"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grpSp>
        <p:nvGrpSpPr>
          <p:cNvPr id="102" name="Group 101"/>
          <p:cNvGrpSpPr/>
          <p:nvPr/>
        </p:nvGrpSpPr>
        <p:grpSpPr>
          <a:xfrm>
            <a:off x="1575345" y="4324101"/>
            <a:ext cx="365018" cy="571334"/>
            <a:chOff x="4889501" y="3924300"/>
            <a:chExt cx="401637" cy="628650"/>
          </a:xfrm>
          <a:solidFill>
            <a:schemeClr val="accent2"/>
          </a:solidFill>
        </p:grpSpPr>
        <p:sp>
          <p:nvSpPr>
            <p:cNvPr id="103" name="Freeform 12"/>
            <p:cNvSpPr>
              <a:spLocks/>
            </p:cNvSpPr>
            <p:nvPr/>
          </p:nvSpPr>
          <p:spPr bwMode="auto">
            <a:xfrm>
              <a:off x="4933951" y="4283075"/>
              <a:ext cx="296863" cy="269875"/>
            </a:xfrm>
            <a:custGeom>
              <a:avLst/>
              <a:gdLst>
                <a:gd name="T0" fmla="*/ 54 w 54"/>
                <a:gd name="T1" fmla="*/ 49 h 49"/>
                <a:gd name="T2" fmla="*/ 54 w 54"/>
                <a:gd name="T3" fmla="*/ 22 h 49"/>
                <a:gd name="T4" fmla="*/ 43 w 54"/>
                <a:gd name="T5" fmla="*/ 0 h 49"/>
                <a:gd name="T6" fmla="*/ 27 w 54"/>
                <a:gd name="T7" fmla="*/ 4 h 49"/>
                <a:gd name="T8" fmla="*/ 11 w 54"/>
                <a:gd name="T9" fmla="*/ 0 h 49"/>
                <a:gd name="T10" fmla="*/ 0 w 54"/>
                <a:gd name="T11" fmla="*/ 22 h 49"/>
                <a:gd name="T12" fmla="*/ 0 w 54"/>
                <a:gd name="T13" fmla="*/ 49 h 49"/>
                <a:gd name="T14" fmla="*/ 54 w 54"/>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9">
                  <a:moveTo>
                    <a:pt x="54" y="49"/>
                  </a:moveTo>
                  <a:cubicBezTo>
                    <a:pt x="54" y="22"/>
                    <a:pt x="54" y="22"/>
                    <a:pt x="54" y="22"/>
                  </a:cubicBezTo>
                  <a:cubicBezTo>
                    <a:pt x="54" y="13"/>
                    <a:pt x="49" y="5"/>
                    <a:pt x="43" y="0"/>
                  </a:cubicBezTo>
                  <a:cubicBezTo>
                    <a:pt x="38" y="3"/>
                    <a:pt x="33" y="4"/>
                    <a:pt x="27" y="4"/>
                  </a:cubicBezTo>
                  <a:cubicBezTo>
                    <a:pt x="21" y="4"/>
                    <a:pt x="16" y="3"/>
                    <a:pt x="11" y="0"/>
                  </a:cubicBezTo>
                  <a:cubicBezTo>
                    <a:pt x="4" y="5"/>
                    <a:pt x="0" y="13"/>
                    <a:pt x="0" y="22"/>
                  </a:cubicBezTo>
                  <a:cubicBezTo>
                    <a:pt x="0" y="49"/>
                    <a:pt x="0" y="49"/>
                    <a:pt x="0" y="49"/>
                  </a:cubicBezTo>
                  <a:lnTo>
                    <a:pt x="54" y="49"/>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04" name="Freeform 13"/>
            <p:cNvSpPr>
              <a:spLocks/>
            </p:cNvSpPr>
            <p:nvPr/>
          </p:nvSpPr>
          <p:spPr bwMode="auto">
            <a:xfrm>
              <a:off x="4933951" y="3957638"/>
              <a:ext cx="292100" cy="296863"/>
            </a:xfrm>
            <a:custGeom>
              <a:avLst/>
              <a:gdLst>
                <a:gd name="T0" fmla="*/ 35 w 53"/>
                <a:gd name="T1" fmla="*/ 49 h 54"/>
                <a:gd name="T2" fmla="*/ 30 w 53"/>
                <a:gd name="T3" fmla="*/ 51 h 54"/>
                <a:gd name="T4" fmla="*/ 24 w 53"/>
                <a:gd name="T5" fmla="*/ 44 h 54"/>
                <a:gd name="T6" fmla="*/ 30 w 53"/>
                <a:gd name="T7" fmla="*/ 37 h 54"/>
                <a:gd name="T8" fmla="*/ 35 w 53"/>
                <a:gd name="T9" fmla="*/ 39 h 54"/>
                <a:gd name="T10" fmla="*/ 50 w 53"/>
                <a:gd name="T11" fmla="*/ 34 h 54"/>
                <a:gd name="T12" fmla="*/ 50 w 53"/>
                <a:gd name="T13" fmla="*/ 32 h 54"/>
                <a:gd name="T14" fmla="*/ 50 w 53"/>
                <a:gd name="T15" fmla="*/ 29 h 54"/>
                <a:gd name="T16" fmla="*/ 53 w 53"/>
                <a:gd name="T17" fmla="*/ 22 h 54"/>
                <a:gd name="T18" fmla="*/ 27 w 53"/>
                <a:gd name="T19" fmla="*/ 0 h 54"/>
                <a:gd name="T20" fmla="*/ 0 w 53"/>
                <a:gd name="T21" fmla="*/ 27 h 54"/>
                <a:gd name="T22" fmla="*/ 27 w 53"/>
                <a:gd name="T23" fmla="*/ 54 h 54"/>
                <a:gd name="T24" fmla="*/ 44 w 53"/>
                <a:gd name="T25" fmla="*/ 48 h 54"/>
                <a:gd name="T26" fmla="*/ 41 w 53"/>
                <a:gd name="T27" fmla="*/ 49 h 54"/>
                <a:gd name="T28" fmla="*/ 35 w 53"/>
                <a:gd name="T29"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4">
                  <a:moveTo>
                    <a:pt x="35" y="49"/>
                  </a:moveTo>
                  <a:cubicBezTo>
                    <a:pt x="33" y="50"/>
                    <a:pt x="32" y="51"/>
                    <a:pt x="30" y="51"/>
                  </a:cubicBezTo>
                  <a:cubicBezTo>
                    <a:pt x="27" y="51"/>
                    <a:pt x="24" y="48"/>
                    <a:pt x="24" y="44"/>
                  </a:cubicBezTo>
                  <a:cubicBezTo>
                    <a:pt x="24" y="40"/>
                    <a:pt x="27" y="37"/>
                    <a:pt x="30" y="37"/>
                  </a:cubicBezTo>
                  <a:cubicBezTo>
                    <a:pt x="32" y="37"/>
                    <a:pt x="34" y="38"/>
                    <a:pt x="35" y="39"/>
                  </a:cubicBezTo>
                  <a:cubicBezTo>
                    <a:pt x="43" y="39"/>
                    <a:pt x="48" y="36"/>
                    <a:pt x="50" y="34"/>
                  </a:cubicBezTo>
                  <a:cubicBezTo>
                    <a:pt x="50" y="33"/>
                    <a:pt x="50" y="32"/>
                    <a:pt x="50" y="32"/>
                  </a:cubicBezTo>
                  <a:cubicBezTo>
                    <a:pt x="50" y="29"/>
                    <a:pt x="50" y="29"/>
                    <a:pt x="50" y="29"/>
                  </a:cubicBezTo>
                  <a:cubicBezTo>
                    <a:pt x="50" y="26"/>
                    <a:pt x="51" y="24"/>
                    <a:pt x="53" y="22"/>
                  </a:cubicBezTo>
                  <a:cubicBezTo>
                    <a:pt x="51" y="10"/>
                    <a:pt x="40" y="0"/>
                    <a:pt x="27" y="0"/>
                  </a:cubicBezTo>
                  <a:cubicBezTo>
                    <a:pt x="12" y="0"/>
                    <a:pt x="0" y="12"/>
                    <a:pt x="0" y="27"/>
                  </a:cubicBezTo>
                  <a:cubicBezTo>
                    <a:pt x="0" y="42"/>
                    <a:pt x="12" y="54"/>
                    <a:pt x="27" y="54"/>
                  </a:cubicBezTo>
                  <a:cubicBezTo>
                    <a:pt x="33" y="54"/>
                    <a:pt x="39" y="52"/>
                    <a:pt x="44" y="48"/>
                  </a:cubicBezTo>
                  <a:cubicBezTo>
                    <a:pt x="43" y="48"/>
                    <a:pt x="42" y="48"/>
                    <a:pt x="41" y="49"/>
                  </a:cubicBezTo>
                  <a:cubicBezTo>
                    <a:pt x="39" y="49"/>
                    <a:pt x="37" y="49"/>
                    <a:pt x="35"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05" name="Freeform 14"/>
            <p:cNvSpPr>
              <a:spLocks/>
            </p:cNvSpPr>
            <p:nvPr/>
          </p:nvSpPr>
          <p:spPr bwMode="auto">
            <a:xfrm>
              <a:off x="4889501" y="3924300"/>
              <a:ext cx="369888" cy="220663"/>
            </a:xfrm>
            <a:custGeom>
              <a:avLst/>
              <a:gdLst>
                <a:gd name="T0" fmla="*/ 35 w 67"/>
                <a:gd name="T1" fmla="*/ 0 h 40"/>
                <a:gd name="T2" fmla="*/ 2 w 67"/>
                <a:gd name="T3" fmla="*/ 33 h 40"/>
                <a:gd name="T4" fmla="*/ 0 w 67"/>
                <a:gd name="T5" fmla="*/ 35 h 40"/>
                <a:gd name="T6" fmla="*/ 0 w 67"/>
                <a:gd name="T7" fmla="*/ 37 h 40"/>
                <a:gd name="T8" fmla="*/ 3 w 67"/>
                <a:gd name="T9" fmla="*/ 40 h 40"/>
                <a:gd name="T10" fmla="*/ 7 w 67"/>
                <a:gd name="T11" fmla="*/ 37 h 40"/>
                <a:gd name="T12" fmla="*/ 7 w 67"/>
                <a:gd name="T13" fmla="*/ 35 h 40"/>
                <a:gd name="T14" fmla="*/ 5 w 67"/>
                <a:gd name="T15" fmla="*/ 33 h 40"/>
                <a:gd name="T16" fmla="*/ 35 w 67"/>
                <a:gd name="T17" fmla="*/ 3 h 40"/>
                <a:gd name="T18" fmla="*/ 64 w 67"/>
                <a:gd name="T19" fmla="*/ 27 h 40"/>
                <a:gd name="T20" fmla="*/ 67 w 67"/>
                <a:gd name="T21" fmla="*/ 26 h 40"/>
                <a:gd name="T22" fmla="*/ 67 w 67"/>
                <a:gd name="T23" fmla="*/ 26 h 40"/>
                <a:gd name="T24" fmla="*/ 35 w 67"/>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40">
                  <a:moveTo>
                    <a:pt x="35" y="0"/>
                  </a:moveTo>
                  <a:cubicBezTo>
                    <a:pt x="17" y="0"/>
                    <a:pt x="2" y="15"/>
                    <a:pt x="2" y="33"/>
                  </a:cubicBezTo>
                  <a:cubicBezTo>
                    <a:pt x="1" y="33"/>
                    <a:pt x="0" y="34"/>
                    <a:pt x="0" y="35"/>
                  </a:cubicBezTo>
                  <a:cubicBezTo>
                    <a:pt x="0" y="37"/>
                    <a:pt x="0" y="37"/>
                    <a:pt x="0" y="37"/>
                  </a:cubicBezTo>
                  <a:cubicBezTo>
                    <a:pt x="0" y="38"/>
                    <a:pt x="2" y="40"/>
                    <a:pt x="3" y="40"/>
                  </a:cubicBezTo>
                  <a:cubicBezTo>
                    <a:pt x="5" y="40"/>
                    <a:pt x="7" y="38"/>
                    <a:pt x="7" y="37"/>
                  </a:cubicBezTo>
                  <a:cubicBezTo>
                    <a:pt x="7" y="35"/>
                    <a:pt x="7" y="35"/>
                    <a:pt x="7" y="35"/>
                  </a:cubicBezTo>
                  <a:cubicBezTo>
                    <a:pt x="7" y="34"/>
                    <a:pt x="6" y="33"/>
                    <a:pt x="5" y="33"/>
                  </a:cubicBezTo>
                  <a:cubicBezTo>
                    <a:pt x="5" y="16"/>
                    <a:pt x="19" y="3"/>
                    <a:pt x="35" y="3"/>
                  </a:cubicBezTo>
                  <a:cubicBezTo>
                    <a:pt x="49" y="3"/>
                    <a:pt x="61" y="13"/>
                    <a:pt x="64" y="27"/>
                  </a:cubicBezTo>
                  <a:cubicBezTo>
                    <a:pt x="65" y="26"/>
                    <a:pt x="66" y="26"/>
                    <a:pt x="67" y="26"/>
                  </a:cubicBezTo>
                  <a:cubicBezTo>
                    <a:pt x="67" y="26"/>
                    <a:pt x="67" y="26"/>
                    <a:pt x="67" y="26"/>
                  </a:cubicBezTo>
                  <a:cubicBezTo>
                    <a:pt x="64" y="11"/>
                    <a:pt x="51" y="0"/>
                    <a:pt x="3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06" name="Freeform 15"/>
            <p:cNvSpPr>
              <a:spLocks/>
            </p:cNvSpPr>
            <p:nvPr/>
          </p:nvSpPr>
          <p:spPr bwMode="auto">
            <a:xfrm>
              <a:off x="5081588" y="4084638"/>
              <a:ext cx="209550" cy="131763"/>
            </a:xfrm>
            <a:custGeom>
              <a:avLst/>
              <a:gdLst>
                <a:gd name="T0" fmla="*/ 32 w 38"/>
                <a:gd name="T1" fmla="*/ 0 h 24"/>
                <a:gd name="T2" fmla="*/ 26 w 38"/>
                <a:gd name="T3" fmla="*/ 6 h 24"/>
                <a:gd name="T4" fmla="*/ 26 w 38"/>
                <a:gd name="T5" fmla="*/ 9 h 24"/>
                <a:gd name="T6" fmla="*/ 27 w 38"/>
                <a:gd name="T7" fmla="*/ 12 h 24"/>
                <a:gd name="T8" fmla="*/ 6 w 38"/>
                <a:gd name="T9" fmla="*/ 19 h 24"/>
                <a:gd name="T10" fmla="*/ 3 w 38"/>
                <a:gd name="T11" fmla="*/ 18 h 24"/>
                <a:gd name="T12" fmla="*/ 0 w 38"/>
                <a:gd name="T13" fmla="*/ 21 h 24"/>
                <a:gd name="T14" fmla="*/ 3 w 38"/>
                <a:gd name="T15" fmla="*/ 24 h 24"/>
                <a:gd name="T16" fmla="*/ 6 w 38"/>
                <a:gd name="T17" fmla="*/ 23 h 24"/>
                <a:gd name="T18" fmla="*/ 13 w 38"/>
                <a:gd name="T19" fmla="*/ 22 h 24"/>
                <a:gd name="T20" fmla="*/ 29 w 38"/>
                <a:gd name="T21" fmla="*/ 15 h 24"/>
                <a:gd name="T22" fmla="*/ 29 w 38"/>
                <a:gd name="T23" fmla="*/ 15 h 24"/>
                <a:gd name="T24" fmla="*/ 32 w 38"/>
                <a:gd name="T25" fmla="*/ 15 h 24"/>
                <a:gd name="T26" fmla="*/ 38 w 38"/>
                <a:gd name="T27" fmla="*/ 9 h 24"/>
                <a:gd name="T28" fmla="*/ 38 w 38"/>
                <a:gd name="T29" fmla="*/ 6 h 24"/>
                <a:gd name="T30" fmla="*/ 32 w 38"/>
                <a:gd name="T3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24">
                  <a:moveTo>
                    <a:pt x="32" y="0"/>
                  </a:moveTo>
                  <a:cubicBezTo>
                    <a:pt x="28" y="0"/>
                    <a:pt x="26" y="3"/>
                    <a:pt x="26" y="6"/>
                  </a:cubicBezTo>
                  <a:cubicBezTo>
                    <a:pt x="26" y="9"/>
                    <a:pt x="26" y="9"/>
                    <a:pt x="26" y="9"/>
                  </a:cubicBezTo>
                  <a:cubicBezTo>
                    <a:pt x="26" y="10"/>
                    <a:pt x="26" y="11"/>
                    <a:pt x="27" y="12"/>
                  </a:cubicBezTo>
                  <a:cubicBezTo>
                    <a:pt x="24" y="15"/>
                    <a:pt x="18" y="20"/>
                    <a:pt x="6" y="19"/>
                  </a:cubicBezTo>
                  <a:cubicBezTo>
                    <a:pt x="6" y="18"/>
                    <a:pt x="5" y="18"/>
                    <a:pt x="3" y="18"/>
                  </a:cubicBezTo>
                  <a:cubicBezTo>
                    <a:pt x="1" y="18"/>
                    <a:pt x="0" y="19"/>
                    <a:pt x="0" y="21"/>
                  </a:cubicBezTo>
                  <a:cubicBezTo>
                    <a:pt x="0" y="23"/>
                    <a:pt x="1" y="24"/>
                    <a:pt x="3" y="24"/>
                  </a:cubicBezTo>
                  <a:cubicBezTo>
                    <a:pt x="4" y="24"/>
                    <a:pt x="5" y="24"/>
                    <a:pt x="6" y="23"/>
                  </a:cubicBezTo>
                  <a:cubicBezTo>
                    <a:pt x="9" y="23"/>
                    <a:pt x="11" y="23"/>
                    <a:pt x="13" y="22"/>
                  </a:cubicBezTo>
                  <a:cubicBezTo>
                    <a:pt x="22" y="21"/>
                    <a:pt x="27" y="17"/>
                    <a:pt x="29" y="15"/>
                  </a:cubicBezTo>
                  <a:cubicBezTo>
                    <a:pt x="29" y="15"/>
                    <a:pt x="29" y="15"/>
                    <a:pt x="29" y="15"/>
                  </a:cubicBezTo>
                  <a:cubicBezTo>
                    <a:pt x="30" y="15"/>
                    <a:pt x="31" y="15"/>
                    <a:pt x="32" y="15"/>
                  </a:cubicBezTo>
                  <a:cubicBezTo>
                    <a:pt x="35" y="15"/>
                    <a:pt x="38" y="12"/>
                    <a:pt x="38" y="9"/>
                  </a:cubicBezTo>
                  <a:cubicBezTo>
                    <a:pt x="38" y="6"/>
                    <a:pt x="38" y="6"/>
                    <a:pt x="38" y="6"/>
                  </a:cubicBezTo>
                  <a:cubicBezTo>
                    <a:pt x="38" y="3"/>
                    <a:pt x="35" y="0"/>
                    <a:pt x="3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07" name="Freeform 16"/>
            <p:cNvSpPr>
              <a:spLocks/>
            </p:cNvSpPr>
            <p:nvPr/>
          </p:nvSpPr>
          <p:spPr bwMode="auto">
            <a:xfrm>
              <a:off x="4911726" y="4156075"/>
              <a:ext cx="76200" cy="120650"/>
            </a:xfrm>
            <a:custGeom>
              <a:avLst/>
              <a:gdLst>
                <a:gd name="T0" fmla="*/ 3 w 14"/>
                <a:gd name="T1" fmla="*/ 0 h 22"/>
                <a:gd name="T2" fmla="*/ 0 w 14"/>
                <a:gd name="T3" fmla="*/ 16 h 22"/>
                <a:gd name="T4" fmla="*/ 14 w 14"/>
                <a:gd name="T5" fmla="*/ 16 h 22"/>
                <a:gd name="T6" fmla="*/ 3 w 14"/>
                <a:gd name="T7" fmla="*/ 0 h 22"/>
              </a:gdLst>
              <a:ahLst/>
              <a:cxnLst>
                <a:cxn ang="0">
                  <a:pos x="T0" y="T1"/>
                </a:cxn>
                <a:cxn ang="0">
                  <a:pos x="T2" y="T3"/>
                </a:cxn>
                <a:cxn ang="0">
                  <a:pos x="T4" y="T5"/>
                </a:cxn>
                <a:cxn ang="0">
                  <a:pos x="T6" y="T7"/>
                </a:cxn>
              </a:cxnLst>
              <a:rect l="0" t="0" r="r" b="b"/>
              <a:pathLst>
                <a:path w="14" h="22">
                  <a:moveTo>
                    <a:pt x="3" y="0"/>
                  </a:moveTo>
                  <a:cubicBezTo>
                    <a:pt x="3" y="0"/>
                    <a:pt x="4" y="10"/>
                    <a:pt x="0" y="16"/>
                  </a:cubicBezTo>
                  <a:cubicBezTo>
                    <a:pt x="6" y="22"/>
                    <a:pt x="14" y="16"/>
                    <a:pt x="14" y="16"/>
                  </a:cubicBezTo>
                  <a:cubicBezTo>
                    <a:pt x="14" y="16"/>
                    <a:pt x="4" y="7"/>
                    <a:pt x="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08" name="Freeform 17"/>
            <p:cNvSpPr>
              <a:spLocks/>
            </p:cNvSpPr>
            <p:nvPr/>
          </p:nvSpPr>
          <p:spPr bwMode="auto">
            <a:xfrm>
              <a:off x="5186363" y="4189413"/>
              <a:ext cx="73025" cy="87313"/>
            </a:xfrm>
            <a:custGeom>
              <a:avLst/>
              <a:gdLst>
                <a:gd name="T0" fmla="*/ 10 w 13"/>
                <a:gd name="T1" fmla="*/ 2 h 16"/>
                <a:gd name="T2" fmla="*/ 13 w 13"/>
                <a:gd name="T3" fmla="*/ 10 h 16"/>
                <a:gd name="T4" fmla="*/ 0 w 13"/>
                <a:gd name="T5" fmla="*/ 10 h 16"/>
                <a:gd name="T6" fmla="*/ 7 w 13"/>
                <a:gd name="T7" fmla="*/ 2 h 16"/>
                <a:gd name="T8" fmla="*/ 10 w 13"/>
                <a:gd name="T9" fmla="*/ 2 h 16"/>
              </a:gdLst>
              <a:ahLst/>
              <a:cxnLst>
                <a:cxn ang="0">
                  <a:pos x="T0" y="T1"/>
                </a:cxn>
                <a:cxn ang="0">
                  <a:pos x="T2" y="T3"/>
                </a:cxn>
                <a:cxn ang="0">
                  <a:pos x="T4" y="T5"/>
                </a:cxn>
                <a:cxn ang="0">
                  <a:pos x="T6" y="T7"/>
                </a:cxn>
                <a:cxn ang="0">
                  <a:pos x="T8" y="T9"/>
                </a:cxn>
              </a:cxnLst>
              <a:rect l="0" t="0" r="r" b="b"/>
              <a:pathLst>
                <a:path w="13" h="16">
                  <a:moveTo>
                    <a:pt x="10" y="2"/>
                  </a:moveTo>
                  <a:cubicBezTo>
                    <a:pt x="11" y="5"/>
                    <a:pt x="11" y="8"/>
                    <a:pt x="13" y="10"/>
                  </a:cubicBezTo>
                  <a:cubicBezTo>
                    <a:pt x="8" y="16"/>
                    <a:pt x="0" y="10"/>
                    <a:pt x="0" y="10"/>
                  </a:cubicBezTo>
                  <a:cubicBezTo>
                    <a:pt x="0" y="10"/>
                    <a:pt x="4" y="6"/>
                    <a:pt x="7" y="2"/>
                  </a:cubicBezTo>
                  <a:cubicBezTo>
                    <a:pt x="8" y="0"/>
                    <a:pt x="10" y="1"/>
                    <a:pt x="1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
        <p:nvSpPr>
          <p:cNvPr id="114" name="Text Placeholder 2"/>
          <p:cNvSpPr txBox="1">
            <a:spLocks/>
          </p:cNvSpPr>
          <p:nvPr/>
        </p:nvSpPr>
        <p:spPr>
          <a:xfrm>
            <a:off x="446877" y="860151"/>
            <a:ext cx="9686099" cy="423094"/>
          </a:xfrm>
          <a:prstGeom prst="rect">
            <a:avLst/>
          </a:prstGeom>
        </p:spPr>
        <p:txBody>
          <a:bodyPr anchor="ctr"/>
          <a:lstStyle>
            <a:lvl1pPr marL="0" indent="0" algn="l" defTabSz="914400" rtl="0" eaLnBrk="1" latinLnBrk="0" hangingPunct="1">
              <a:lnSpc>
                <a:spcPct val="90000"/>
              </a:lnSpc>
              <a:spcBef>
                <a:spcPts val="1200"/>
              </a:spcBef>
              <a:spcAft>
                <a:spcPts val="0"/>
              </a:spcAft>
              <a:buClrTx/>
              <a:buFontTx/>
              <a:buNone/>
              <a:tabLst>
                <a:tab pos="1201738" algn="l"/>
              </a:tabLst>
              <a:defRPr sz="2000" b="0" i="0" kern="1200">
                <a:solidFill>
                  <a:schemeClr val="bg1">
                    <a:lumMod val="95000"/>
                  </a:schemeClr>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Delivering effortless interactions with endless transformational potential</a:t>
            </a:r>
          </a:p>
        </p:txBody>
      </p:sp>
    </p:spTree>
    <p:extLst>
      <p:ext uri="{BB962C8B-B14F-4D97-AF65-F5344CB8AC3E}">
        <p14:creationId xmlns:p14="http://schemas.microsoft.com/office/powerpoint/2010/main" val="11927289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 y="308271"/>
            <a:ext cx="9686100" cy="476805"/>
          </a:xfrm>
        </p:spPr>
        <p:txBody>
          <a:bodyPr/>
          <a:lstStyle/>
          <a:p>
            <a:r>
              <a:rPr lang="en-US" dirty="0"/>
              <a:t>Spotlight: Intelligent Process</a:t>
            </a:r>
          </a:p>
        </p:txBody>
      </p:sp>
      <p:sp>
        <p:nvSpPr>
          <p:cNvPr id="3" name="Text Placeholder 2"/>
          <p:cNvSpPr>
            <a:spLocks noGrp="1"/>
          </p:cNvSpPr>
          <p:nvPr>
            <p:ph type="body" sz="quarter" idx="11"/>
          </p:nvPr>
        </p:nvSpPr>
        <p:spPr/>
        <p:txBody>
          <a:bodyPr/>
          <a:lstStyle/>
          <a:p>
            <a:r>
              <a:rPr lang="en-US" dirty="0"/>
              <a:t>Intelligent process includes a number of potential operational improvement to increase efficiency and reduce cost</a:t>
            </a:r>
          </a:p>
        </p:txBody>
      </p:sp>
      <p:sp>
        <p:nvSpPr>
          <p:cNvPr id="114" name="Shape 151"/>
          <p:cNvSpPr/>
          <p:nvPr/>
        </p:nvSpPr>
        <p:spPr>
          <a:xfrm>
            <a:off x="3940024" y="1647907"/>
            <a:ext cx="4308777" cy="615787"/>
          </a:xfrm>
          <a:prstGeom prst="rect">
            <a:avLst/>
          </a:prstGeom>
          <a:noFill/>
          <a:ln>
            <a:noFill/>
          </a:ln>
        </p:spPr>
        <p:txBody>
          <a:bodyPr lIns="91425" tIns="45700" rIns="91425" bIns="45700" anchor="ctr" anchorCtr="0">
            <a:noAutofit/>
          </a:bodyPr>
          <a:lstStyle/>
          <a:p>
            <a:pPr algn="ctr">
              <a:buClr>
                <a:schemeClr val="lt1"/>
              </a:buClr>
              <a:buSzPct val="25000"/>
              <a:buFont typeface="Calibri"/>
              <a:buNone/>
            </a:pPr>
            <a:r>
              <a:rPr lang="en-US" sz="2200" b="1" dirty="0">
                <a:solidFill>
                  <a:schemeClr val="accent2"/>
                </a:solidFill>
                <a:latin typeface="Domaine Display Bold" panose="020A0803080505060203" pitchFamily="18" charset="0"/>
                <a:ea typeface="Calibri"/>
                <a:cs typeface="Calibri"/>
                <a:sym typeface="Calibri"/>
              </a:rPr>
              <a:t>Intelligent Process Ecosystem</a:t>
            </a:r>
          </a:p>
        </p:txBody>
      </p:sp>
      <p:sp>
        <p:nvSpPr>
          <p:cNvPr id="115" name="Shape 152"/>
          <p:cNvSpPr/>
          <p:nvPr/>
        </p:nvSpPr>
        <p:spPr>
          <a:xfrm>
            <a:off x="8340165" y="1890860"/>
            <a:ext cx="3343703" cy="347595"/>
          </a:xfrm>
          <a:prstGeom prst="rect">
            <a:avLst/>
          </a:prstGeom>
          <a:solidFill>
            <a:schemeClr val="bg1">
              <a:lumMod val="95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algn="ctr">
              <a:buClr>
                <a:schemeClr val="lt1"/>
              </a:buClr>
              <a:buSzPct val="25000"/>
              <a:buFont typeface="Calibri"/>
              <a:buNone/>
            </a:pPr>
            <a:r>
              <a:rPr lang="en-US" sz="1400" b="1" dirty="0">
                <a:solidFill>
                  <a:schemeClr val="tx1">
                    <a:lumMod val="85000"/>
                    <a:lumOff val="15000"/>
                  </a:schemeClr>
                </a:solidFill>
                <a:latin typeface="+mj-lt"/>
                <a:ea typeface="Calibri"/>
                <a:cs typeface="Calibri"/>
                <a:sym typeface="Calibri"/>
              </a:rPr>
              <a:t>Outputs</a:t>
            </a:r>
          </a:p>
        </p:txBody>
      </p:sp>
      <p:sp>
        <p:nvSpPr>
          <p:cNvPr id="116" name="Shape 154"/>
          <p:cNvSpPr/>
          <p:nvPr/>
        </p:nvSpPr>
        <p:spPr>
          <a:xfrm>
            <a:off x="471254" y="1890860"/>
            <a:ext cx="3343703" cy="347595"/>
          </a:xfrm>
          <a:prstGeom prst="rect">
            <a:avLst/>
          </a:prstGeom>
          <a:solidFill>
            <a:schemeClr val="bg1">
              <a:lumMod val="95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algn="ctr">
              <a:buClr>
                <a:schemeClr val="lt1"/>
              </a:buClr>
              <a:buSzPct val="25000"/>
              <a:buFont typeface="Calibri"/>
              <a:buNone/>
            </a:pPr>
            <a:r>
              <a:rPr lang="en-US" sz="1400" b="1" dirty="0">
                <a:solidFill>
                  <a:schemeClr val="tx1">
                    <a:lumMod val="85000"/>
                    <a:lumOff val="15000"/>
                  </a:schemeClr>
                </a:solidFill>
                <a:latin typeface="+mj-lt"/>
                <a:ea typeface="Calibri"/>
                <a:cs typeface="Calibri"/>
                <a:sym typeface="Calibri"/>
              </a:rPr>
              <a:t>Triggers</a:t>
            </a:r>
          </a:p>
        </p:txBody>
      </p:sp>
      <p:cxnSp>
        <p:nvCxnSpPr>
          <p:cNvPr id="118" name="Shape 158"/>
          <p:cNvCxnSpPr/>
          <p:nvPr/>
        </p:nvCxnSpPr>
        <p:spPr>
          <a:xfrm flipH="1" flipV="1">
            <a:off x="7594566" y="3733141"/>
            <a:ext cx="1112097" cy="418554"/>
          </a:xfrm>
          <a:prstGeom prst="straightConnector1">
            <a:avLst/>
          </a:prstGeom>
          <a:noFill/>
          <a:ln w="38100" cap="flat" cmpd="sng">
            <a:solidFill>
              <a:schemeClr val="accent4">
                <a:lumMod val="50000"/>
              </a:schemeClr>
            </a:solidFill>
            <a:prstDash val="solid"/>
            <a:round/>
            <a:headEnd type="arrow" w="med" len="med"/>
            <a:tailEnd type="none" w="med" len="med"/>
          </a:ln>
        </p:spPr>
      </p:cxnSp>
      <p:sp>
        <p:nvSpPr>
          <p:cNvPr id="119" name="Shape 155"/>
          <p:cNvSpPr txBox="1"/>
          <p:nvPr/>
        </p:nvSpPr>
        <p:spPr>
          <a:xfrm>
            <a:off x="4337826" y="5199040"/>
            <a:ext cx="3479470" cy="985023"/>
          </a:xfrm>
          <a:prstGeom prst="rect">
            <a:avLst/>
          </a:prstGeom>
          <a:solidFill>
            <a:schemeClr val="bg1">
              <a:lumMod val="95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defPPr>
              <a:defRPr lang="en-US"/>
            </a:defPPr>
            <a:lvl1pPr marR="0" lvl="0" indent="0" algn="ctr">
              <a:lnSpc>
                <a:spcPct val="100000"/>
              </a:lnSpc>
              <a:spcBef>
                <a:spcPts val="0"/>
              </a:spcBef>
              <a:spcAft>
                <a:spcPts val="0"/>
              </a:spcAft>
              <a:buClr>
                <a:schemeClr val="dk1"/>
              </a:buClr>
              <a:buSzPct val="25000"/>
              <a:buFont typeface="Calibri"/>
              <a:buNone/>
              <a:defRPr sz="1200" b="1" i="1" u="none" strike="noStrike" cap="none">
                <a:solidFill>
                  <a:schemeClr val="tx1">
                    <a:lumMod val="75000"/>
                    <a:lumOff val="25000"/>
                  </a:schemeClr>
                </a:solidFill>
                <a:latin typeface="+mj-lt"/>
                <a:ea typeface="Calibri"/>
                <a:cs typeface="Calibri"/>
              </a:defRPr>
            </a:lvl1pPr>
          </a:lstStyle>
          <a:p>
            <a:r>
              <a:rPr lang="en-US" b="0" dirty="0">
                <a:sym typeface="Calibri"/>
              </a:rPr>
              <a:t>Intelligent processes </a:t>
            </a:r>
            <a:r>
              <a:rPr lang="en-US" b="0" dirty="0" smtClean="0">
                <a:sym typeface="Calibri"/>
              </a:rPr>
              <a:t>accesses </a:t>
            </a:r>
            <a:r>
              <a:rPr lang="en-US" b="0" dirty="0">
                <a:sym typeface="Calibri"/>
              </a:rPr>
              <a:t>Aetna data and </a:t>
            </a:r>
            <a:r>
              <a:rPr lang="en-US" dirty="0" smtClean="0">
                <a:sym typeface="Calibri"/>
              </a:rPr>
              <a:t>intelligence </a:t>
            </a:r>
            <a:r>
              <a:rPr lang="en-US" dirty="0">
                <a:sym typeface="Calibri"/>
              </a:rPr>
              <a:t>engines</a:t>
            </a:r>
            <a:r>
              <a:rPr lang="en-US" b="0" dirty="0">
                <a:sym typeface="Calibri"/>
              </a:rPr>
              <a:t>, including </a:t>
            </a:r>
            <a:r>
              <a:rPr lang="en-US" dirty="0">
                <a:sym typeface="Calibri"/>
              </a:rPr>
              <a:t>next-best-action</a:t>
            </a:r>
            <a:r>
              <a:rPr lang="en-US" b="0" dirty="0">
                <a:sym typeface="Calibri"/>
              </a:rPr>
              <a:t>, </a:t>
            </a:r>
            <a:r>
              <a:rPr lang="en-US" dirty="0">
                <a:sym typeface="Calibri"/>
              </a:rPr>
              <a:t>predictive outcomes</a:t>
            </a:r>
            <a:r>
              <a:rPr lang="en-US" b="0" dirty="0">
                <a:sym typeface="Calibri"/>
              </a:rPr>
              <a:t>,</a:t>
            </a:r>
            <a:r>
              <a:rPr lang="en-US" dirty="0">
                <a:sym typeface="Calibri"/>
              </a:rPr>
              <a:t> optimized decision points</a:t>
            </a:r>
            <a:r>
              <a:rPr lang="en-US" b="0" dirty="0">
                <a:sym typeface="Calibri"/>
              </a:rPr>
              <a:t>, and </a:t>
            </a:r>
            <a:r>
              <a:rPr lang="en-US" dirty="0">
                <a:sym typeface="Calibri"/>
              </a:rPr>
              <a:t>alerts</a:t>
            </a:r>
          </a:p>
        </p:txBody>
      </p:sp>
      <p:sp>
        <p:nvSpPr>
          <p:cNvPr id="120" name="Shape 163"/>
          <p:cNvSpPr txBox="1"/>
          <p:nvPr/>
        </p:nvSpPr>
        <p:spPr>
          <a:xfrm>
            <a:off x="471254" y="5199041"/>
            <a:ext cx="3343703" cy="985023"/>
          </a:xfrm>
          <a:prstGeom prst="rect">
            <a:avLst/>
          </a:prstGeom>
          <a:solidFill>
            <a:schemeClr val="bg1">
              <a:lumMod val="95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defPPr>
              <a:defRPr lang="en-US"/>
            </a:defPPr>
            <a:lvl1pPr marR="0" lvl="0" indent="0" algn="ctr">
              <a:lnSpc>
                <a:spcPct val="100000"/>
              </a:lnSpc>
              <a:spcBef>
                <a:spcPts val="0"/>
              </a:spcBef>
              <a:spcAft>
                <a:spcPts val="0"/>
              </a:spcAft>
              <a:buClr>
                <a:schemeClr val="dk1"/>
              </a:buClr>
              <a:buSzPct val="25000"/>
              <a:buFont typeface="Calibri"/>
              <a:buNone/>
              <a:defRPr sz="1200" b="1" i="1" u="none" strike="noStrike" cap="none">
                <a:solidFill>
                  <a:schemeClr val="tx1">
                    <a:lumMod val="75000"/>
                    <a:lumOff val="25000"/>
                  </a:schemeClr>
                </a:solidFill>
                <a:latin typeface="+mj-lt"/>
                <a:ea typeface="Calibri"/>
                <a:cs typeface="Calibri"/>
              </a:defRPr>
            </a:lvl1pPr>
          </a:lstStyle>
          <a:p>
            <a:r>
              <a:rPr lang="en-US" dirty="0" smtClean="0">
                <a:sym typeface="Calibri"/>
              </a:rPr>
              <a:t>Intelligent </a:t>
            </a:r>
            <a:r>
              <a:rPr lang="en-US" dirty="0">
                <a:sym typeface="Calibri"/>
              </a:rPr>
              <a:t>process automation </a:t>
            </a:r>
            <a:r>
              <a:rPr lang="en-US" b="0" dirty="0">
                <a:sym typeface="Calibri"/>
              </a:rPr>
              <a:t>capabilities </a:t>
            </a:r>
            <a:r>
              <a:rPr lang="en-US" dirty="0">
                <a:sym typeface="Calibri"/>
              </a:rPr>
              <a:t>process data and information</a:t>
            </a:r>
            <a:r>
              <a:rPr lang="en-US" b="0" dirty="0">
                <a:sym typeface="Calibri"/>
              </a:rPr>
              <a:t> at </a:t>
            </a:r>
            <a:r>
              <a:rPr lang="en-US" b="0" dirty="0">
                <a:sym typeface="Calibri"/>
              </a:rPr>
              <a:t>greater scale, speed, accuracy than is possible solely by </a:t>
            </a:r>
            <a:r>
              <a:rPr lang="en-US" b="0" dirty="0" smtClean="0">
                <a:sym typeface="Calibri"/>
              </a:rPr>
              <a:t>humans</a:t>
            </a:r>
            <a:endParaRPr lang="en-US" b="0" dirty="0">
              <a:sym typeface="Calibri"/>
            </a:endParaRPr>
          </a:p>
        </p:txBody>
      </p:sp>
      <p:sp>
        <p:nvSpPr>
          <p:cNvPr id="121" name="Shape 170"/>
          <p:cNvSpPr txBox="1"/>
          <p:nvPr/>
        </p:nvSpPr>
        <p:spPr>
          <a:xfrm>
            <a:off x="8340165" y="5199040"/>
            <a:ext cx="3343703" cy="985023"/>
          </a:xfrm>
          <a:prstGeom prst="rect">
            <a:avLst/>
          </a:prstGeom>
          <a:solidFill>
            <a:schemeClr val="bg1">
              <a:lumMod val="95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defPPr>
              <a:defRPr lang="en-US"/>
            </a:defPPr>
            <a:lvl1pPr marR="0" lvl="0" indent="0" algn="ctr">
              <a:lnSpc>
                <a:spcPct val="100000"/>
              </a:lnSpc>
              <a:spcBef>
                <a:spcPts val="0"/>
              </a:spcBef>
              <a:spcAft>
                <a:spcPts val="0"/>
              </a:spcAft>
              <a:buClr>
                <a:schemeClr val="dk1"/>
              </a:buClr>
              <a:buSzPct val="25000"/>
              <a:buFont typeface="Calibri"/>
              <a:buNone/>
              <a:defRPr sz="1200" b="1" i="1" u="none" strike="noStrike" cap="none">
                <a:solidFill>
                  <a:schemeClr val="tx1">
                    <a:lumMod val="75000"/>
                    <a:lumOff val="25000"/>
                  </a:schemeClr>
                </a:solidFill>
                <a:latin typeface="+mj-lt"/>
                <a:ea typeface="Calibri"/>
                <a:cs typeface="Calibri"/>
              </a:defRPr>
            </a:lvl1pPr>
          </a:lstStyle>
          <a:p>
            <a:r>
              <a:rPr lang="en-US" b="0" dirty="0">
                <a:sym typeface="Calibri"/>
              </a:rPr>
              <a:t>Aetna will see </a:t>
            </a:r>
            <a:r>
              <a:rPr lang="en-US" dirty="0">
                <a:sym typeface="Calibri"/>
              </a:rPr>
              <a:t>results</a:t>
            </a:r>
            <a:r>
              <a:rPr lang="en-US" b="0" dirty="0">
                <a:sym typeface="Calibri"/>
              </a:rPr>
              <a:t> through </a:t>
            </a:r>
            <a:r>
              <a:rPr lang="en-US" dirty="0">
                <a:sym typeface="Calibri"/>
              </a:rPr>
              <a:t>reduced costs</a:t>
            </a:r>
            <a:r>
              <a:rPr lang="en-US" b="0" dirty="0">
                <a:sym typeface="Calibri"/>
              </a:rPr>
              <a:t>, </a:t>
            </a:r>
            <a:r>
              <a:rPr lang="en-US" dirty="0">
                <a:sym typeface="Calibri"/>
              </a:rPr>
              <a:t>increased operational efficiency</a:t>
            </a:r>
            <a:r>
              <a:rPr lang="en-US" b="0" dirty="0">
                <a:sym typeface="Calibri"/>
              </a:rPr>
              <a:t>, and </a:t>
            </a:r>
            <a:r>
              <a:rPr lang="en-US" dirty="0">
                <a:sym typeface="Calibri"/>
              </a:rPr>
              <a:t>improved business processes</a:t>
            </a:r>
          </a:p>
        </p:txBody>
      </p:sp>
      <p:sp>
        <p:nvSpPr>
          <p:cNvPr id="122" name="Shape 171"/>
          <p:cNvSpPr txBox="1"/>
          <p:nvPr/>
        </p:nvSpPr>
        <p:spPr>
          <a:xfrm>
            <a:off x="1617851" y="4270085"/>
            <a:ext cx="2409840" cy="47219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200" b="0" i="1" u="none" strike="noStrike" cap="none" dirty="0">
                <a:solidFill>
                  <a:schemeClr val="dk1"/>
                </a:solidFill>
                <a:latin typeface="+mj-lt"/>
                <a:ea typeface="Calibri"/>
                <a:cs typeface="Calibri"/>
                <a:sym typeface="Calibri"/>
              </a:rPr>
              <a:t>… or by employees looking to optimize processes and predict outcomes</a:t>
            </a:r>
          </a:p>
        </p:txBody>
      </p:sp>
      <p:sp>
        <p:nvSpPr>
          <p:cNvPr id="124" name="Shape 161"/>
          <p:cNvSpPr txBox="1"/>
          <p:nvPr/>
        </p:nvSpPr>
        <p:spPr>
          <a:xfrm>
            <a:off x="518797" y="4490345"/>
            <a:ext cx="1194372" cy="48328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200" b="0" i="0" u="none" strike="noStrike" cap="none" dirty="0">
                <a:solidFill>
                  <a:schemeClr val="dk1"/>
                </a:solidFill>
                <a:latin typeface="+mj-lt"/>
                <a:ea typeface="Calibri"/>
                <a:cs typeface="Calibri"/>
                <a:sym typeface="Calibri"/>
              </a:rPr>
              <a:t>Aetna </a:t>
            </a:r>
          </a:p>
          <a:p>
            <a:pPr marL="0" marR="0" lvl="0" indent="0" algn="ctr" rtl="0">
              <a:lnSpc>
                <a:spcPct val="100000"/>
              </a:lnSpc>
              <a:spcBef>
                <a:spcPts val="0"/>
              </a:spcBef>
              <a:spcAft>
                <a:spcPts val="0"/>
              </a:spcAft>
              <a:buClr>
                <a:schemeClr val="dk1"/>
              </a:buClr>
              <a:buSzPct val="25000"/>
              <a:buFont typeface="Calibri"/>
              <a:buNone/>
            </a:pPr>
            <a:r>
              <a:rPr lang="en-US" sz="1200" b="0" i="0" u="none" strike="noStrike" cap="none" dirty="0">
                <a:solidFill>
                  <a:schemeClr val="dk1"/>
                </a:solidFill>
                <a:latin typeface="+mj-lt"/>
                <a:ea typeface="Calibri"/>
                <a:cs typeface="Calibri"/>
                <a:sym typeface="Calibri"/>
              </a:rPr>
              <a:t>Employees</a:t>
            </a:r>
          </a:p>
        </p:txBody>
      </p:sp>
      <p:sp>
        <p:nvSpPr>
          <p:cNvPr id="125" name="Shape 161"/>
          <p:cNvSpPr txBox="1"/>
          <p:nvPr/>
        </p:nvSpPr>
        <p:spPr>
          <a:xfrm>
            <a:off x="290541" y="3302250"/>
            <a:ext cx="1722134" cy="24164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200" b="0" i="0" u="none" strike="noStrike" cap="none" dirty="0">
                <a:solidFill>
                  <a:schemeClr val="dk1"/>
                </a:solidFill>
                <a:latin typeface="+mj-lt"/>
                <a:ea typeface="Calibri"/>
                <a:cs typeface="Calibri"/>
                <a:sym typeface="Calibri"/>
              </a:rPr>
              <a:t>Devices,</a:t>
            </a:r>
          </a:p>
          <a:p>
            <a:pPr marL="0" marR="0" lvl="0" indent="0" algn="ctr" rtl="0">
              <a:lnSpc>
                <a:spcPct val="100000"/>
              </a:lnSpc>
              <a:spcBef>
                <a:spcPts val="0"/>
              </a:spcBef>
              <a:spcAft>
                <a:spcPts val="0"/>
              </a:spcAft>
              <a:buClr>
                <a:schemeClr val="dk1"/>
              </a:buClr>
              <a:buSzPct val="25000"/>
              <a:buFont typeface="Calibri"/>
              <a:buNone/>
            </a:pPr>
            <a:r>
              <a:rPr lang="en-US" sz="1200" dirty="0">
                <a:solidFill>
                  <a:schemeClr val="dk1"/>
                </a:solidFill>
                <a:latin typeface="+mj-lt"/>
                <a:ea typeface="Calibri"/>
                <a:cs typeface="Calibri"/>
                <a:sym typeface="Calibri"/>
              </a:rPr>
              <a:t>Messages, Events</a:t>
            </a:r>
          </a:p>
          <a:p>
            <a:pPr marL="0" marR="0" lvl="0" indent="0" algn="ctr" rtl="0">
              <a:lnSpc>
                <a:spcPct val="100000"/>
              </a:lnSpc>
              <a:spcBef>
                <a:spcPts val="0"/>
              </a:spcBef>
              <a:spcAft>
                <a:spcPts val="0"/>
              </a:spcAft>
              <a:buClr>
                <a:schemeClr val="dk1"/>
              </a:buClr>
              <a:buSzPct val="25000"/>
              <a:buFont typeface="Calibri"/>
              <a:buNone/>
            </a:pPr>
            <a:endParaRPr lang="en-US" sz="1200" dirty="0">
              <a:solidFill>
                <a:schemeClr val="dk1"/>
              </a:solidFill>
              <a:latin typeface="+mj-lt"/>
              <a:ea typeface="Calibri"/>
              <a:cs typeface="Calibri"/>
              <a:sym typeface="Calibri"/>
            </a:endParaRPr>
          </a:p>
        </p:txBody>
      </p:sp>
      <p:sp>
        <p:nvSpPr>
          <p:cNvPr id="126" name="Rounded Rectangle 125"/>
          <p:cNvSpPr/>
          <p:nvPr/>
        </p:nvSpPr>
        <p:spPr>
          <a:xfrm>
            <a:off x="5071872" y="3406829"/>
            <a:ext cx="2429472" cy="493726"/>
          </a:xfrm>
          <a:prstGeom prst="roundRect">
            <a:avLst/>
          </a:prstGeom>
          <a:solidFill>
            <a:schemeClr val="accent1"/>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algn="ctr">
              <a:buClr>
                <a:schemeClr val="dk1"/>
              </a:buClr>
              <a:buSzPct val="25000"/>
              <a:buFont typeface="Calibri"/>
              <a:buNone/>
            </a:pPr>
            <a:r>
              <a:rPr lang="en-US" sz="1200" dirty="0">
                <a:solidFill>
                  <a:schemeClr val="bg1"/>
                </a:solidFill>
                <a:latin typeface="+mj-lt"/>
                <a:ea typeface="Calibri"/>
                <a:cs typeface="Calibri"/>
              </a:rPr>
              <a:t>Intelligent Process </a:t>
            </a:r>
          </a:p>
          <a:p>
            <a:pPr algn="ctr">
              <a:buClr>
                <a:schemeClr val="dk1"/>
              </a:buClr>
              <a:buSzPct val="25000"/>
              <a:buFont typeface="Calibri"/>
              <a:buNone/>
            </a:pPr>
            <a:r>
              <a:rPr lang="en-US" sz="1200" dirty="0">
                <a:solidFill>
                  <a:schemeClr val="bg1"/>
                </a:solidFill>
                <a:latin typeface="+mj-lt"/>
                <a:ea typeface="Calibri"/>
                <a:cs typeface="Calibri"/>
              </a:rPr>
              <a:t>Automation Engine</a:t>
            </a:r>
          </a:p>
        </p:txBody>
      </p:sp>
      <p:cxnSp>
        <p:nvCxnSpPr>
          <p:cNvPr id="127" name="Elbow Connector 126"/>
          <p:cNvCxnSpPr/>
          <p:nvPr/>
        </p:nvCxnSpPr>
        <p:spPr>
          <a:xfrm rot="10800000">
            <a:off x="1617851" y="3278395"/>
            <a:ext cx="3322358" cy="359334"/>
          </a:xfrm>
          <a:prstGeom prst="bentConnector3">
            <a:avLst>
              <a:gd name="adj1" fmla="val 50000"/>
            </a:avLst>
          </a:prstGeom>
          <a:noFill/>
          <a:ln w="38100" cap="flat" cmpd="sng">
            <a:solidFill>
              <a:schemeClr val="accent4">
                <a:lumMod val="50000"/>
              </a:schemeClr>
            </a:solidFill>
            <a:prstDash val="solid"/>
            <a:round/>
            <a:headEnd type="arrow" w="med" len="med"/>
            <a:tailEnd type="none" w="med" len="med"/>
          </a:ln>
        </p:spPr>
      </p:cxnSp>
      <p:sp>
        <p:nvSpPr>
          <p:cNvPr id="133" name="Flowchart: Magnetic Disk 132"/>
          <p:cNvSpPr/>
          <p:nvPr/>
        </p:nvSpPr>
        <p:spPr>
          <a:xfrm>
            <a:off x="5653748" y="4429314"/>
            <a:ext cx="1257412" cy="558303"/>
          </a:xfrm>
          <a:prstGeom prst="flowChartMagneticDisk">
            <a:avLst/>
          </a:prstGeom>
          <a:solidFill>
            <a:schemeClr val="bg1">
              <a:lumMod val="65000"/>
            </a:schemeClr>
          </a:solidFill>
          <a:ln>
            <a:solidFill>
              <a:schemeClr val="bg1"/>
            </a:solidFill>
          </a:ln>
          <a:effectLst>
            <a:outerShdw blurRad="25400" dist="38100" dir="2700000" algn="tl" rotWithShape="0">
              <a:prstClr val="black">
                <a:alpha val="20000"/>
              </a:prstClr>
            </a:outerShdw>
          </a:effectLst>
        </p:spPr>
        <p:txBody>
          <a:bodyPr lIns="91425" tIns="45700" rIns="91425" bIns="45700" anchor="ctr" anchorCtr="0">
            <a:noAutofit/>
          </a:bodyPr>
          <a:lstStyle/>
          <a:p>
            <a:pPr algn="ctr">
              <a:buClr>
                <a:schemeClr val="dk1"/>
              </a:buClr>
              <a:buSzPct val="25000"/>
              <a:buFont typeface="Calibri"/>
              <a:buNone/>
            </a:pPr>
            <a:r>
              <a:rPr lang="en-US" sz="1000" dirty="0">
                <a:solidFill>
                  <a:schemeClr val="bg1"/>
                </a:solidFill>
                <a:latin typeface="+mj-lt"/>
                <a:ea typeface="Calibri"/>
                <a:cs typeface="Calibri"/>
              </a:rPr>
              <a:t>Aetna Data Repositories</a:t>
            </a:r>
          </a:p>
        </p:txBody>
      </p:sp>
      <p:cxnSp>
        <p:nvCxnSpPr>
          <p:cNvPr id="138" name="Elbow Connector 137"/>
          <p:cNvCxnSpPr/>
          <p:nvPr/>
        </p:nvCxnSpPr>
        <p:spPr>
          <a:xfrm rot="10800000" flipV="1">
            <a:off x="1606971" y="3643573"/>
            <a:ext cx="3333236" cy="367575"/>
          </a:xfrm>
          <a:prstGeom prst="bentConnector3">
            <a:avLst>
              <a:gd name="adj1" fmla="val 50000"/>
            </a:avLst>
          </a:prstGeom>
          <a:noFill/>
          <a:ln w="38100" cap="flat" cmpd="sng">
            <a:solidFill>
              <a:schemeClr val="accent4">
                <a:lumMod val="50000"/>
              </a:schemeClr>
            </a:solidFill>
            <a:prstDash val="solid"/>
            <a:round/>
            <a:headEnd type="arrow" w="med" len="med"/>
            <a:tailEnd type="none" w="med" len="med"/>
          </a:ln>
        </p:spPr>
      </p:cxnSp>
      <p:sp>
        <p:nvSpPr>
          <p:cNvPr id="142" name="Shape 171"/>
          <p:cNvSpPr txBox="1"/>
          <p:nvPr/>
        </p:nvSpPr>
        <p:spPr>
          <a:xfrm>
            <a:off x="1510778" y="2504551"/>
            <a:ext cx="2620811" cy="836597"/>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200" b="1" i="1" u="none" strike="noStrike" cap="none" dirty="0">
                <a:solidFill>
                  <a:schemeClr val="tx1">
                    <a:lumMod val="75000"/>
                    <a:lumOff val="25000"/>
                  </a:schemeClr>
                </a:solidFill>
                <a:latin typeface="+mj-lt"/>
                <a:ea typeface="Calibri"/>
                <a:cs typeface="Calibri"/>
                <a:sym typeface="Calibri"/>
              </a:rPr>
              <a:t>Intelligent Process Automation </a:t>
            </a:r>
            <a:r>
              <a:rPr lang="en-US" sz="1200" b="0" i="1" u="none" strike="noStrike" cap="none" dirty="0" smtClean="0">
                <a:solidFill>
                  <a:schemeClr val="tx1">
                    <a:lumMod val="75000"/>
                    <a:lumOff val="25000"/>
                  </a:schemeClr>
                </a:solidFill>
                <a:latin typeface="+mj-lt"/>
                <a:ea typeface="Calibri"/>
                <a:cs typeface="Calibri"/>
                <a:sym typeface="Calibri"/>
              </a:rPr>
              <a:t>can </a:t>
            </a:r>
            <a:r>
              <a:rPr lang="en-US" sz="1200" b="0" i="1" u="none" strike="noStrike" cap="none" dirty="0">
                <a:solidFill>
                  <a:schemeClr val="tx1">
                    <a:lumMod val="75000"/>
                    <a:lumOff val="25000"/>
                  </a:schemeClr>
                </a:solidFill>
                <a:latin typeface="+mj-lt"/>
                <a:ea typeface="Calibri"/>
                <a:cs typeface="Calibri"/>
                <a:sym typeface="Calibri"/>
              </a:rPr>
              <a:t>be triggered from events such as data streams from </a:t>
            </a:r>
            <a:r>
              <a:rPr lang="en-US" sz="1200" b="0" i="1" u="none" strike="noStrike" cap="none" dirty="0">
                <a:latin typeface="+mj-lt"/>
                <a:ea typeface="Calibri"/>
                <a:cs typeface="Calibri"/>
                <a:sym typeface="Calibri"/>
              </a:rPr>
              <a:t>an </a:t>
            </a:r>
            <a:r>
              <a:rPr lang="en-US" sz="1200" i="1" dirty="0" err="1">
                <a:solidFill>
                  <a:schemeClr val="tx1">
                    <a:lumMod val="75000"/>
                    <a:lumOff val="25000"/>
                  </a:schemeClr>
                </a:solidFill>
                <a:latin typeface="+mj-lt"/>
                <a:ea typeface="Calibri"/>
                <a:cs typeface="Calibri"/>
                <a:sym typeface="Calibri"/>
              </a:rPr>
              <a:t>IoT</a:t>
            </a:r>
            <a:r>
              <a:rPr lang="en-US" sz="1200" i="1" dirty="0">
                <a:solidFill>
                  <a:schemeClr val="tx1">
                    <a:lumMod val="75000"/>
                    <a:lumOff val="25000"/>
                  </a:schemeClr>
                </a:solidFill>
                <a:latin typeface="+mj-lt"/>
                <a:ea typeface="Calibri"/>
                <a:cs typeface="Calibri"/>
                <a:sym typeface="Calibri"/>
              </a:rPr>
              <a:t> </a:t>
            </a:r>
            <a:r>
              <a:rPr lang="en-US" sz="1200" i="1" dirty="0">
                <a:solidFill>
                  <a:schemeClr val="tx1">
                    <a:lumMod val="75000"/>
                    <a:lumOff val="25000"/>
                  </a:schemeClr>
                </a:solidFill>
                <a:latin typeface="+mj-lt"/>
                <a:ea typeface="Calibri"/>
                <a:cs typeface="Calibri"/>
                <a:sym typeface="Calibri"/>
              </a:rPr>
              <a:t>device…</a:t>
            </a:r>
            <a:endParaRPr lang="en-US" sz="1200" i="1" dirty="0">
              <a:solidFill>
                <a:schemeClr val="tx1">
                  <a:lumMod val="75000"/>
                  <a:lumOff val="25000"/>
                </a:schemeClr>
              </a:solidFill>
              <a:latin typeface="+mj-lt"/>
              <a:ea typeface="Calibri"/>
              <a:cs typeface="Calibri"/>
              <a:sym typeface="Calibri"/>
            </a:endParaRPr>
          </a:p>
        </p:txBody>
      </p:sp>
      <p:cxnSp>
        <p:nvCxnSpPr>
          <p:cNvPr id="149" name="Shape 158"/>
          <p:cNvCxnSpPr/>
          <p:nvPr/>
        </p:nvCxnSpPr>
        <p:spPr>
          <a:xfrm flipH="1">
            <a:off x="7594568" y="3188788"/>
            <a:ext cx="1112095" cy="431483"/>
          </a:xfrm>
          <a:prstGeom prst="straightConnector1">
            <a:avLst/>
          </a:prstGeom>
          <a:noFill/>
          <a:ln w="38100" cap="flat" cmpd="sng">
            <a:solidFill>
              <a:schemeClr val="accent4">
                <a:lumMod val="50000"/>
              </a:schemeClr>
            </a:solidFill>
            <a:prstDash val="solid"/>
            <a:round/>
            <a:headEnd type="arrow" w="med" len="med"/>
            <a:tailEnd type="none" w="med" len="med"/>
          </a:ln>
        </p:spPr>
      </p:cxnSp>
      <p:sp>
        <p:nvSpPr>
          <p:cNvPr id="165" name="Shape 173"/>
          <p:cNvSpPr txBox="1"/>
          <p:nvPr/>
        </p:nvSpPr>
        <p:spPr>
          <a:xfrm>
            <a:off x="8694317" y="3955290"/>
            <a:ext cx="1422805" cy="73498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200" i="1" dirty="0">
                <a:solidFill>
                  <a:schemeClr val="dk1"/>
                </a:solidFill>
                <a:latin typeface="+mj-lt"/>
                <a:ea typeface="Calibri"/>
                <a:cs typeface="Calibri"/>
                <a:sym typeface="Calibri"/>
              </a:rPr>
              <a:t>Members receive an improved product and service offering</a:t>
            </a:r>
            <a:endParaRPr lang="en-US" sz="1200" b="0" i="1" u="none" strike="noStrike" cap="none" dirty="0">
              <a:solidFill>
                <a:schemeClr val="dk1"/>
              </a:solidFill>
              <a:latin typeface="+mj-lt"/>
              <a:ea typeface="Calibri"/>
              <a:cs typeface="Calibri"/>
              <a:sym typeface="Calibri"/>
            </a:endParaRPr>
          </a:p>
        </p:txBody>
      </p:sp>
      <p:sp>
        <p:nvSpPr>
          <p:cNvPr id="166" name="Shape 173"/>
          <p:cNvSpPr txBox="1"/>
          <p:nvPr/>
        </p:nvSpPr>
        <p:spPr>
          <a:xfrm>
            <a:off x="8694317" y="2782720"/>
            <a:ext cx="1422805" cy="73498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200" b="0" i="1" u="none" strike="noStrike" cap="none" dirty="0">
                <a:solidFill>
                  <a:schemeClr val="tx1">
                    <a:lumMod val="75000"/>
                    <a:lumOff val="25000"/>
                  </a:schemeClr>
                </a:solidFill>
                <a:latin typeface="+mj-lt"/>
                <a:ea typeface="Calibri"/>
                <a:cs typeface="Calibri"/>
                <a:sym typeface="Calibri"/>
              </a:rPr>
              <a:t>Employees can focus on higher-value, customer experience enhancing tasks</a:t>
            </a:r>
          </a:p>
        </p:txBody>
      </p:sp>
      <p:grpSp>
        <p:nvGrpSpPr>
          <p:cNvPr id="8" name="Group 7"/>
          <p:cNvGrpSpPr/>
          <p:nvPr/>
        </p:nvGrpSpPr>
        <p:grpSpPr>
          <a:xfrm>
            <a:off x="10304514" y="2503661"/>
            <a:ext cx="1379354" cy="2429913"/>
            <a:chOff x="9966313" y="3723363"/>
            <a:chExt cx="1530163" cy="1361636"/>
          </a:xfrm>
        </p:grpSpPr>
        <p:sp>
          <p:nvSpPr>
            <p:cNvPr id="167" name="Shape 178"/>
            <p:cNvSpPr/>
            <p:nvPr/>
          </p:nvSpPr>
          <p:spPr>
            <a:xfrm>
              <a:off x="9966313" y="3723363"/>
              <a:ext cx="1530161" cy="307960"/>
            </a:xfrm>
            <a:prstGeom prst="roundRect">
              <a:avLst/>
            </a:prstGeom>
            <a:solidFill>
              <a:schemeClr val="accent4">
                <a:lumMod val="60000"/>
                <a:lumOff val="40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algn="ctr">
                <a:buClr>
                  <a:schemeClr val="lt2"/>
                </a:buClr>
                <a:buSzPct val="25000"/>
                <a:buFont typeface="Calibri"/>
                <a:buNone/>
              </a:pPr>
              <a:r>
                <a:rPr lang="en-US" sz="1000" dirty="0">
                  <a:solidFill>
                    <a:schemeClr val="tx1">
                      <a:lumMod val="85000"/>
                      <a:lumOff val="15000"/>
                    </a:schemeClr>
                  </a:solidFill>
                  <a:latin typeface="+mj-lt"/>
                  <a:ea typeface="Calibri"/>
                  <a:cs typeface="Calibri"/>
                  <a:sym typeface="Calibri"/>
                </a:rPr>
                <a:t>Enable New Business Processes</a:t>
              </a:r>
            </a:p>
          </p:txBody>
        </p:sp>
        <p:sp>
          <p:nvSpPr>
            <p:cNvPr id="168" name="Shape 179"/>
            <p:cNvSpPr/>
            <p:nvPr/>
          </p:nvSpPr>
          <p:spPr>
            <a:xfrm>
              <a:off x="9966315" y="4425813"/>
              <a:ext cx="1530161" cy="307960"/>
            </a:xfrm>
            <a:prstGeom prst="roundRect">
              <a:avLst/>
            </a:prstGeom>
            <a:solidFill>
              <a:schemeClr val="accent4">
                <a:lumMod val="60000"/>
                <a:lumOff val="40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algn="ctr">
                <a:buClr>
                  <a:schemeClr val="lt2"/>
                </a:buClr>
                <a:buSzPct val="25000"/>
                <a:buFont typeface="Calibri"/>
                <a:buNone/>
              </a:pPr>
              <a:r>
                <a:rPr lang="en-US" sz="1000" dirty="0">
                  <a:solidFill>
                    <a:schemeClr val="tx1">
                      <a:lumMod val="85000"/>
                      <a:lumOff val="15000"/>
                    </a:schemeClr>
                  </a:solidFill>
                  <a:latin typeface="+mj-lt"/>
                  <a:ea typeface="Calibri"/>
                  <a:cs typeface="Calibri"/>
                  <a:sym typeface="Calibri"/>
                </a:rPr>
                <a:t>AI to Handle Complex Scenarios </a:t>
              </a:r>
            </a:p>
          </p:txBody>
        </p:sp>
        <p:sp>
          <p:nvSpPr>
            <p:cNvPr id="169" name="Shape 180"/>
            <p:cNvSpPr/>
            <p:nvPr/>
          </p:nvSpPr>
          <p:spPr>
            <a:xfrm>
              <a:off x="9966313" y="4074588"/>
              <a:ext cx="1530161" cy="307960"/>
            </a:xfrm>
            <a:prstGeom prst="roundRect">
              <a:avLst/>
            </a:prstGeom>
            <a:solidFill>
              <a:schemeClr val="accent4">
                <a:lumMod val="60000"/>
                <a:lumOff val="40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algn="ctr">
                <a:buClr>
                  <a:schemeClr val="lt2"/>
                </a:buClr>
                <a:buSzPct val="25000"/>
                <a:buFont typeface="Calibri"/>
                <a:buNone/>
              </a:pPr>
              <a:r>
                <a:rPr lang="en-US" sz="1000" dirty="0">
                  <a:solidFill>
                    <a:schemeClr val="tx1">
                      <a:lumMod val="85000"/>
                      <a:lumOff val="15000"/>
                    </a:schemeClr>
                  </a:solidFill>
                  <a:latin typeface="+mj-lt"/>
                  <a:ea typeface="Calibri"/>
                  <a:cs typeface="Calibri"/>
                  <a:sym typeface="Calibri"/>
                </a:rPr>
                <a:t>Flexible Business Processes</a:t>
              </a:r>
            </a:p>
          </p:txBody>
        </p:sp>
        <p:sp>
          <p:nvSpPr>
            <p:cNvPr id="170" name="Shape 181"/>
            <p:cNvSpPr/>
            <p:nvPr/>
          </p:nvSpPr>
          <p:spPr>
            <a:xfrm>
              <a:off x="9966313" y="4777039"/>
              <a:ext cx="1530161" cy="307960"/>
            </a:xfrm>
            <a:prstGeom prst="roundRect">
              <a:avLst/>
            </a:prstGeom>
            <a:solidFill>
              <a:schemeClr val="accent4">
                <a:lumMod val="60000"/>
                <a:lumOff val="40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algn="ctr">
                <a:buClr>
                  <a:schemeClr val="lt2"/>
                </a:buClr>
                <a:buSzPct val="25000"/>
                <a:buFont typeface="Calibri"/>
                <a:buNone/>
              </a:pPr>
              <a:r>
                <a:rPr lang="en-US" sz="1000" dirty="0">
                  <a:solidFill>
                    <a:schemeClr val="tx1">
                      <a:lumMod val="85000"/>
                      <a:lumOff val="15000"/>
                    </a:schemeClr>
                  </a:solidFill>
                  <a:latin typeface="+mj-lt"/>
                  <a:ea typeface="Calibri"/>
                  <a:cs typeface="Calibri"/>
                  <a:sym typeface="Calibri"/>
                </a:rPr>
                <a:t>Replace Existing Manual Processes</a:t>
              </a:r>
            </a:p>
          </p:txBody>
        </p:sp>
      </p:grpSp>
      <p:grpSp>
        <p:nvGrpSpPr>
          <p:cNvPr id="273" name="Group 272"/>
          <p:cNvGrpSpPr/>
          <p:nvPr/>
        </p:nvGrpSpPr>
        <p:grpSpPr>
          <a:xfrm>
            <a:off x="962508" y="3950917"/>
            <a:ext cx="365018" cy="571334"/>
            <a:chOff x="4889501" y="3924300"/>
            <a:chExt cx="401637" cy="628650"/>
          </a:xfrm>
          <a:solidFill>
            <a:schemeClr val="accent2"/>
          </a:solidFill>
        </p:grpSpPr>
        <p:sp>
          <p:nvSpPr>
            <p:cNvPr id="274" name="Freeform 12"/>
            <p:cNvSpPr>
              <a:spLocks/>
            </p:cNvSpPr>
            <p:nvPr/>
          </p:nvSpPr>
          <p:spPr bwMode="auto">
            <a:xfrm>
              <a:off x="4933951" y="4283075"/>
              <a:ext cx="296863" cy="269875"/>
            </a:xfrm>
            <a:custGeom>
              <a:avLst/>
              <a:gdLst>
                <a:gd name="T0" fmla="*/ 54 w 54"/>
                <a:gd name="T1" fmla="*/ 49 h 49"/>
                <a:gd name="T2" fmla="*/ 54 w 54"/>
                <a:gd name="T3" fmla="*/ 22 h 49"/>
                <a:gd name="T4" fmla="*/ 43 w 54"/>
                <a:gd name="T5" fmla="*/ 0 h 49"/>
                <a:gd name="T6" fmla="*/ 27 w 54"/>
                <a:gd name="T7" fmla="*/ 4 h 49"/>
                <a:gd name="T8" fmla="*/ 11 w 54"/>
                <a:gd name="T9" fmla="*/ 0 h 49"/>
                <a:gd name="T10" fmla="*/ 0 w 54"/>
                <a:gd name="T11" fmla="*/ 22 h 49"/>
                <a:gd name="T12" fmla="*/ 0 w 54"/>
                <a:gd name="T13" fmla="*/ 49 h 49"/>
                <a:gd name="T14" fmla="*/ 54 w 54"/>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9">
                  <a:moveTo>
                    <a:pt x="54" y="49"/>
                  </a:moveTo>
                  <a:cubicBezTo>
                    <a:pt x="54" y="22"/>
                    <a:pt x="54" y="22"/>
                    <a:pt x="54" y="22"/>
                  </a:cubicBezTo>
                  <a:cubicBezTo>
                    <a:pt x="54" y="13"/>
                    <a:pt x="49" y="5"/>
                    <a:pt x="43" y="0"/>
                  </a:cubicBezTo>
                  <a:cubicBezTo>
                    <a:pt x="38" y="3"/>
                    <a:pt x="33" y="4"/>
                    <a:pt x="27" y="4"/>
                  </a:cubicBezTo>
                  <a:cubicBezTo>
                    <a:pt x="21" y="4"/>
                    <a:pt x="16" y="3"/>
                    <a:pt x="11" y="0"/>
                  </a:cubicBezTo>
                  <a:cubicBezTo>
                    <a:pt x="4" y="5"/>
                    <a:pt x="0" y="13"/>
                    <a:pt x="0" y="22"/>
                  </a:cubicBezTo>
                  <a:cubicBezTo>
                    <a:pt x="0" y="49"/>
                    <a:pt x="0" y="49"/>
                    <a:pt x="0" y="49"/>
                  </a:cubicBezTo>
                  <a:lnTo>
                    <a:pt x="54" y="49"/>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75" name="Freeform 13"/>
            <p:cNvSpPr>
              <a:spLocks/>
            </p:cNvSpPr>
            <p:nvPr/>
          </p:nvSpPr>
          <p:spPr bwMode="auto">
            <a:xfrm>
              <a:off x="4933951" y="3957638"/>
              <a:ext cx="292100" cy="296863"/>
            </a:xfrm>
            <a:custGeom>
              <a:avLst/>
              <a:gdLst>
                <a:gd name="T0" fmla="*/ 35 w 53"/>
                <a:gd name="T1" fmla="*/ 49 h 54"/>
                <a:gd name="T2" fmla="*/ 30 w 53"/>
                <a:gd name="T3" fmla="*/ 51 h 54"/>
                <a:gd name="T4" fmla="*/ 24 w 53"/>
                <a:gd name="T5" fmla="*/ 44 h 54"/>
                <a:gd name="T6" fmla="*/ 30 w 53"/>
                <a:gd name="T7" fmla="*/ 37 h 54"/>
                <a:gd name="T8" fmla="*/ 35 w 53"/>
                <a:gd name="T9" fmla="*/ 39 h 54"/>
                <a:gd name="T10" fmla="*/ 50 w 53"/>
                <a:gd name="T11" fmla="*/ 34 h 54"/>
                <a:gd name="T12" fmla="*/ 50 w 53"/>
                <a:gd name="T13" fmla="*/ 32 h 54"/>
                <a:gd name="T14" fmla="*/ 50 w 53"/>
                <a:gd name="T15" fmla="*/ 29 h 54"/>
                <a:gd name="T16" fmla="*/ 53 w 53"/>
                <a:gd name="T17" fmla="*/ 22 h 54"/>
                <a:gd name="T18" fmla="*/ 27 w 53"/>
                <a:gd name="T19" fmla="*/ 0 h 54"/>
                <a:gd name="T20" fmla="*/ 0 w 53"/>
                <a:gd name="T21" fmla="*/ 27 h 54"/>
                <a:gd name="T22" fmla="*/ 27 w 53"/>
                <a:gd name="T23" fmla="*/ 54 h 54"/>
                <a:gd name="T24" fmla="*/ 44 w 53"/>
                <a:gd name="T25" fmla="*/ 48 h 54"/>
                <a:gd name="T26" fmla="*/ 41 w 53"/>
                <a:gd name="T27" fmla="*/ 49 h 54"/>
                <a:gd name="T28" fmla="*/ 35 w 53"/>
                <a:gd name="T29"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4">
                  <a:moveTo>
                    <a:pt x="35" y="49"/>
                  </a:moveTo>
                  <a:cubicBezTo>
                    <a:pt x="33" y="50"/>
                    <a:pt x="32" y="51"/>
                    <a:pt x="30" y="51"/>
                  </a:cubicBezTo>
                  <a:cubicBezTo>
                    <a:pt x="27" y="51"/>
                    <a:pt x="24" y="48"/>
                    <a:pt x="24" y="44"/>
                  </a:cubicBezTo>
                  <a:cubicBezTo>
                    <a:pt x="24" y="40"/>
                    <a:pt x="27" y="37"/>
                    <a:pt x="30" y="37"/>
                  </a:cubicBezTo>
                  <a:cubicBezTo>
                    <a:pt x="32" y="37"/>
                    <a:pt x="34" y="38"/>
                    <a:pt x="35" y="39"/>
                  </a:cubicBezTo>
                  <a:cubicBezTo>
                    <a:pt x="43" y="39"/>
                    <a:pt x="48" y="36"/>
                    <a:pt x="50" y="34"/>
                  </a:cubicBezTo>
                  <a:cubicBezTo>
                    <a:pt x="50" y="33"/>
                    <a:pt x="50" y="32"/>
                    <a:pt x="50" y="32"/>
                  </a:cubicBezTo>
                  <a:cubicBezTo>
                    <a:pt x="50" y="29"/>
                    <a:pt x="50" y="29"/>
                    <a:pt x="50" y="29"/>
                  </a:cubicBezTo>
                  <a:cubicBezTo>
                    <a:pt x="50" y="26"/>
                    <a:pt x="51" y="24"/>
                    <a:pt x="53" y="22"/>
                  </a:cubicBezTo>
                  <a:cubicBezTo>
                    <a:pt x="51" y="10"/>
                    <a:pt x="40" y="0"/>
                    <a:pt x="27" y="0"/>
                  </a:cubicBezTo>
                  <a:cubicBezTo>
                    <a:pt x="12" y="0"/>
                    <a:pt x="0" y="12"/>
                    <a:pt x="0" y="27"/>
                  </a:cubicBezTo>
                  <a:cubicBezTo>
                    <a:pt x="0" y="42"/>
                    <a:pt x="12" y="54"/>
                    <a:pt x="27" y="54"/>
                  </a:cubicBezTo>
                  <a:cubicBezTo>
                    <a:pt x="33" y="54"/>
                    <a:pt x="39" y="52"/>
                    <a:pt x="44" y="48"/>
                  </a:cubicBezTo>
                  <a:cubicBezTo>
                    <a:pt x="43" y="48"/>
                    <a:pt x="42" y="48"/>
                    <a:pt x="41" y="49"/>
                  </a:cubicBezTo>
                  <a:cubicBezTo>
                    <a:pt x="39" y="49"/>
                    <a:pt x="37" y="49"/>
                    <a:pt x="35"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76" name="Freeform 14"/>
            <p:cNvSpPr>
              <a:spLocks/>
            </p:cNvSpPr>
            <p:nvPr/>
          </p:nvSpPr>
          <p:spPr bwMode="auto">
            <a:xfrm>
              <a:off x="4889501" y="3924300"/>
              <a:ext cx="369888" cy="220663"/>
            </a:xfrm>
            <a:custGeom>
              <a:avLst/>
              <a:gdLst>
                <a:gd name="T0" fmla="*/ 35 w 67"/>
                <a:gd name="T1" fmla="*/ 0 h 40"/>
                <a:gd name="T2" fmla="*/ 2 w 67"/>
                <a:gd name="T3" fmla="*/ 33 h 40"/>
                <a:gd name="T4" fmla="*/ 0 w 67"/>
                <a:gd name="T5" fmla="*/ 35 h 40"/>
                <a:gd name="T6" fmla="*/ 0 w 67"/>
                <a:gd name="T7" fmla="*/ 37 h 40"/>
                <a:gd name="T8" fmla="*/ 3 w 67"/>
                <a:gd name="T9" fmla="*/ 40 h 40"/>
                <a:gd name="T10" fmla="*/ 7 w 67"/>
                <a:gd name="T11" fmla="*/ 37 h 40"/>
                <a:gd name="T12" fmla="*/ 7 w 67"/>
                <a:gd name="T13" fmla="*/ 35 h 40"/>
                <a:gd name="T14" fmla="*/ 5 w 67"/>
                <a:gd name="T15" fmla="*/ 33 h 40"/>
                <a:gd name="T16" fmla="*/ 35 w 67"/>
                <a:gd name="T17" fmla="*/ 3 h 40"/>
                <a:gd name="T18" fmla="*/ 64 w 67"/>
                <a:gd name="T19" fmla="*/ 27 h 40"/>
                <a:gd name="T20" fmla="*/ 67 w 67"/>
                <a:gd name="T21" fmla="*/ 26 h 40"/>
                <a:gd name="T22" fmla="*/ 67 w 67"/>
                <a:gd name="T23" fmla="*/ 26 h 40"/>
                <a:gd name="T24" fmla="*/ 35 w 67"/>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40">
                  <a:moveTo>
                    <a:pt x="35" y="0"/>
                  </a:moveTo>
                  <a:cubicBezTo>
                    <a:pt x="17" y="0"/>
                    <a:pt x="2" y="15"/>
                    <a:pt x="2" y="33"/>
                  </a:cubicBezTo>
                  <a:cubicBezTo>
                    <a:pt x="1" y="33"/>
                    <a:pt x="0" y="34"/>
                    <a:pt x="0" y="35"/>
                  </a:cubicBezTo>
                  <a:cubicBezTo>
                    <a:pt x="0" y="37"/>
                    <a:pt x="0" y="37"/>
                    <a:pt x="0" y="37"/>
                  </a:cubicBezTo>
                  <a:cubicBezTo>
                    <a:pt x="0" y="38"/>
                    <a:pt x="2" y="40"/>
                    <a:pt x="3" y="40"/>
                  </a:cubicBezTo>
                  <a:cubicBezTo>
                    <a:pt x="5" y="40"/>
                    <a:pt x="7" y="38"/>
                    <a:pt x="7" y="37"/>
                  </a:cubicBezTo>
                  <a:cubicBezTo>
                    <a:pt x="7" y="35"/>
                    <a:pt x="7" y="35"/>
                    <a:pt x="7" y="35"/>
                  </a:cubicBezTo>
                  <a:cubicBezTo>
                    <a:pt x="7" y="34"/>
                    <a:pt x="6" y="33"/>
                    <a:pt x="5" y="33"/>
                  </a:cubicBezTo>
                  <a:cubicBezTo>
                    <a:pt x="5" y="16"/>
                    <a:pt x="19" y="3"/>
                    <a:pt x="35" y="3"/>
                  </a:cubicBezTo>
                  <a:cubicBezTo>
                    <a:pt x="49" y="3"/>
                    <a:pt x="61" y="13"/>
                    <a:pt x="64" y="27"/>
                  </a:cubicBezTo>
                  <a:cubicBezTo>
                    <a:pt x="65" y="26"/>
                    <a:pt x="66" y="26"/>
                    <a:pt x="67" y="26"/>
                  </a:cubicBezTo>
                  <a:cubicBezTo>
                    <a:pt x="67" y="26"/>
                    <a:pt x="67" y="26"/>
                    <a:pt x="67" y="26"/>
                  </a:cubicBezTo>
                  <a:cubicBezTo>
                    <a:pt x="64" y="11"/>
                    <a:pt x="51" y="0"/>
                    <a:pt x="3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77" name="Freeform 15"/>
            <p:cNvSpPr>
              <a:spLocks/>
            </p:cNvSpPr>
            <p:nvPr/>
          </p:nvSpPr>
          <p:spPr bwMode="auto">
            <a:xfrm>
              <a:off x="5081588" y="4084638"/>
              <a:ext cx="209550" cy="131763"/>
            </a:xfrm>
            <a:custGeom>
              <a:avLst/>
              <a:gdLst>
                <a:gd name="T0" fmla="*/ 32 w 38"/>
                <a:gd name="T1" fmla="*/ 0 h 24"/>
                <a:gd name="T2" fmla="*/ 26 w 38"/>
                <a:gd name="T3" fmla="*/ 6 h 24"/>
                <a:gd name="T4" fmla="*/ 26 w 38"/>
                <a:gd name="T5" fmla="*/ 9 h 24"/>
                <a:gd name="T6" fmla="*/ 27 w 38"/>
                <a:gd name="T7" fmla="*/ 12 h 24"/>
                <a:gd name="T8" fmla="*/ 6 w 38"/>
                <a:gd name="T9" fmla="*/ 19 h 24"/>
                <a:gd name="T10" fmla="*/ 3 w 38"/>
                <a:gd name="T11" fmla="*/ 18 h 24"/>
                <a:gd name="T12" fmla="*/ 0 w 38"/>
                <a:gd name="T13" fmla="*/ 21 h 24"/>
                <a:gd name="T14" fmla="*/ 3 w 38"/>
                <a:gd name="T15" fmla="*/ 24 h 24"/>
                <a:gd name="T16" fmla="*/ 6 w 38"/>
                <a:gd name="T17" fmla="*/ 23 h 24"/>
                <a:gd name="T18" fmla="*/ 13 w 38"/>
                <a:gd name="T19" fmla="*/ 22 h 24"/>
                <a:gd name="T20" fmla="*/ 29 w 38"/>
                <a:gd name="T21" fmla="*/ 15 h 24"/>
                <a:gd name="T22" fmla="*/ 29 w 38"/>
                <a:gd name="T23" fmla="*/ 15 h 24"/>
                <a:gd name="T24" fmla="*/ 32 w 38"/>
                <a:gd name="T25" fmla="*/ 15 h 24"/>
                <a:gd name="T26" fmla="*/ 38 w 38"/>
                <a:gd name="T27" fmla="*/ 9 h 24"/>
                <a:gd name="T28" fmla="*/ 38 w 38"/>
                <a:gd name="T29" fmla="*/ 6 h 24"/>
                <a:gd name="T30" fmla="*/ 32 w 38"/>
                <a:gd name="T3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24">
                  <a:moveTo>
                    <a:pt x="32" y="0"/>
                  </a:moveTo>
                  <a:cubicBezTo>
                    <a:pt x="28" y="0"/>
                    <a:pt x="26" y="3"/>
                    <a:pt x="26" y="6"/>
                  </a:cubicBezTo>
                  <a:cubicBezTo>
                    <a:pt x="26" y="9"/>
                    <a:pt x="26" y="9"/>
                    <a:pt x="26" y="9"/>
                  </a:cubicBezTo>
                  <a:cubicBezTo>
                    <a:pt x="26" y="10"/>
                    <a:pt x="26" y="11"/>
                    <a:pt x="27" y="12"/>
                  </a:cubicBezTo>
                  <a:cubicBezTo>
                    <a:pt x="24" y="15"/>
                    <a:pt x="18" y="20"/>
                    <a:pt x="6" y="19"/>
                  </a:cubicBezTo>
                  <a:cubicBezTo>
                    <a:pt x="6" y="18"/>
                    <a:pt x="5" y="18"/>
                    <a:pt x="3" y="18"/>
                  </a:cubicBezTo>
                  <a:cubicBezTo>
                    <a:pt x="1" y="18"/>
                    <a:pt x="0" y="19"/>
                    <a:pt x="0" y="21"/>
                  </a:cubicBezTo>
                  <a:cubicBezTo>
                    <a:pt x="0" y="23"/>
                    <a:pt x="1" y="24"/>
                    <a:pt x="3" y="24"/>
                  </a:cubicBezTo>
                  <a:cubicBezTo>
                    <a:pt x="4" y="24"/>
                    <a:pt x="5" y="24"/>
                    <a:pt x="6" y="23"/>
                  </a:cubicBezTo>
                  <a:cubicBezTo>
                    <a:pt x="9" y="23"/>
                    <a:pt x="11" y="23"/>
                    <a:pt x="13" y="22"/>
                  </a:cubicBezTo>
                  <a:cubicBezTo>
                    <a:pt x="22" y="21"/>
                    <a:pt x="27" y="17"/>
                    <a:pt x="29" y="15"/>
                  </a:cubicBezTo>
                  <a:cubicBezTo>
                    <a:pt x="29" y="15"/>
                    <a:pt x="29" y="15"/>
                    <a:pt x="29" y="15"/>
                  </a:cubicBezTo>
                  <a:cubicBezTo>
                    <a:pt x="30" y="15"/>
                    <a:pt x="31" y="15"/>
                    <a:pt x="32" y="15"/>
                  </a:cubicBezTo>
                  <a:cubicBezTo>
                    <a:pt x="35" y="15"/>
                    <a:pt x="38" y="12"/>
                    <a:pt x="38" y="9"/>
                  </a:cubicBezTo>
                  <a:cubicBezTo>
                    <a:pt x="38" y="6"/>
                    <a:pt x="38" y="6"/>
                    <a:pt x="38" y="6"/>
                  </a:cubicBezTo>
                  <a:cubicBezTo>
                    <a:pt x="38" y="3"/>
                    <a:pt x="35" y="0"/>
                    <a:pt x="3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78" name="Freeform 16"/>
            <p:cNvSpPr>
              <a:spLocks/>
            </p:cNvSpPr>
            <p:nvPr/>
          </p:nvSpPr>
          <p:spPr bwMode="auto">
            <a:xfrm>
              <a:off x="4911726" y="4156075"/>
              <a:ext cx="76200" cy="120650"/>
            </a:xfrm>
            <a:custGeom>
              <a:avLst/>
              <a:gdLst>
                <a:gd name="T0" fmla="*/ 3 w 14"/>
                <a:gd name="T1" fmla="*/ 0 h 22"/>
                <a:gd name="T2" fmla="*/ 0 w 14"/>
                <a:gd name="T3" fmla="*/ 16 h 22"/>
                <a:gd name="T4" fmla="*/ 14 w 14"/>
                <a:gd name="T5" fmla="*/ 16 h 22"/>
                <a:gd name="T6" fmla="*/ 3 w 14"/>
                <a:gd name="T7" fmla="*/ 0 h 22"/>
              </a:gdLst>
              <a:ahLst/>
              <a:cxnLst>
                <a:cxn ang="0">
                  <a:pos x="T0" y="T1"/>
                </a:cxn>
                <a:cxn ang="0">
                  <a:pos x="T2" y="T3"/>
                </a:cxn>
                <a:cxn ang="0">
                  <a:pos x="T4" y="T5"/>
                </a:cxn>
                <a:cxn ang="0">
                  <a:pos x="T6" y="T7"/>
                </a:cxn>
              </a:cxnLst>
              <a:rect l="0" t="0" r="r" b="b"/>
              <a:pathLst>
                <a:path w="14" h="22">
                  <a:moveTo>
                    <a:pt x="3" y="0"/>
                  </a:moveTo>
                  <a:cubicBezTo>
                    <a:pt x="3" y="0"/>
                    <a:pt x="4" y="10"/>
                    <a:pt x="0" y="16"/>
                  </a:cubicBezTo>
                  <a:cubicBezTo>
                    <a:pt x="6" y="22"/>
                    <a:pt x="14" y="16"/>
                    <a:pt x="14" y="16"/>
                  </a:cubicBezTo>
                  <a:cubicBezTo>
                    <a:pt x="14" y="16"/>
                    <a:pt x="4" y="7"/>
                    <a:pt x="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79" name="Freeform 17"/>
            <p:cNvSpPr>
              <a:spLocks/>
            </p:cNvSpPr>
            <p:nvPr/>
          </p:nvSpPr>
          <p:spPr bwMode="auto">
            <a:xfrm>
              <a:off x="5186363" y="4189413"/>
              <a:ext cx="73025" cy="87313"/>
            </a:xfrm>
            <a:custGeom>
              <a:avLst/>
              <a:gdLst>
                <a:gd name="T0" fmla="*/ 10 w 13"/>
                <a:gd name="T1" fmla="*/ 2 h 16"/>
                <a:gd name="T2" fmla="*/ 13 w 13"/>
                <a:gd name="T3" fmla="*/ 10 h 16"/>
                <a:gd name="T4" fmla="*/ 0 w 13"/>
                <a:gd name="T5" fmla="*/ 10 h 16"/>
                <a:gd name="T6" fmla="*/ 7 w 13"/>
                <a:gd name="T7" fmla="*/ 2 h 16"/>
                <a:gd name="T8" fmla="*/ 10 w 13"/>
                <a:gd name="T9" fmla="*/ 2 h 16"/>
              </a:gdLst>
              <a:ahLst/>
              <a:cxnLst>
                <a:cxn ang="0">
                  <a:pos x="T0" y="T1"/>
                </a:cxn>
                <a:cxn ang="0">
                  <a:pos x="T2" y="T3"/>
                </a:cxn>
                <a:cxn ang="0">
                  <a:pos x="T4" y="T5"/>
                </a:cxn>
                <a:cxn ang="0">
                  <a:pos x="T6" y="T7"/>
                </a:cxn>
                <a:cxn ang="0">
                  <a:pos x="T8" y="T9"/>
                </a:cxn>
              </a:cxnLst>
              <a:rect l="0" t="0" r="r" b="b"/>
              <a:pathLst>
                <a:path w="13" h="16">
                  <a:moveTo>
                    <a:pt x="10" y="2"/>
                  </a:moveTo>
                  <a:cubicBezTo>
                    <a:pt x="11" y="5"/>
                    <a:pt x="11" y="8"/>
                    <a:pt x="13" y="10"/>
                  </a:cubicBezTo>
                  <a:cubicBezTo>
                    <a:pt x="8" y="16"/>
                    <a:pt x="0" y="10"/>
                    <a:pt x="0" y="10"/>
                  </a:cubicBezTo>
                  <a:cubicBezTo>
                    <a:pt x="0" y="10"/>
                    <a:pt x="4" y="6"/>
                    <a:pt x="7" y="2"/>
                  </a:cubicBezTo>
                  <a:cubicBezTo>
                    <a:pt x="8" y="0"/>
                    <a:pt x="10" y="1"/>
                    <a:pt x="1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
        <p:nvSpPr>
          <p:cNvPr id="307" name="Freeform 52"/>
          <p:cNvSpPr>
            <a:spLocks noEditPoints="1"/>
          </p:cNvSpPr>
          <p:nvPr/>
        </p:nvSpPr>
        <p:spPr bwMode="auto">
          <a:xfrm>
            <a:off x="834106" y="2859437"/>
            <a:ext cx="596851" cy="458227"/>
          </a:xfrm>
          <a:custGeom>
            <a:avLst/>
            <a:gdLst/>
            <a:ahLst/>
            <a:cxnLst>
              <a:cxn ang="0">
                <a:pos x="41" y="31"/>
              </a:cxn>
              <a:cxn ang="0">
                <a:pos x="45" y="35"/>
              </a:cxn>
              <a:cxn ang="0">
                <a:pos x="46" y="33"/>
              </a:cxn>
              <a:cxn ang="0">
                <a:pos x="41" y="31"/>
              </a:cxn>
              <a:cxn ang="0">
                <a:pos x="39" y="31"/>
              </a:cxn>
              <a:cxn ang="0">
                <a:pos x="39" y="35"/>
              </a:cxn>
              <a:cxn ang="0">
                <a:pos x="41" y="35"/>
              </a:cxn>
              <a:cxn ang="0">
                <a:pos x="41" y="31"/>
              </a:cxn>
              <a:cxn ang="0">
                <a:pos x="28" y="22"/>
              </a:cxn>
              <a:cxn ang="0">
                <a:pos x="25" y="21"/>
              </a:cxn>
              <a:cxn ang="0">
                <a:pos x="24" y="32"/>
              </a:cxn>
              <a:cxn ang="0">
                <a:pos x="26" y="31"/>
              </a:cxn>
              <a:cxn ang="0">
                <a:pos x="40" y="25"/>
              </a:cxn>
              <a:cxn ang="0">
                <a:pos x="33" y="22"/>
              </a:cxn>
              <a:cxn ang="0">
                <a:pos x="29" y="23"/>
              </a:cxn>
              <a:cxn ang="0">
                <a:pos x="27" y="31"/>
              </a:cxn>
              <a:cxn ang="0">
                <a:pos x="35" y="40"/>
              </a:cxn>
              <a:cxn ang="0">
                <a:pos x="37" y="40"/>
              </a:cxn>
              <a:cxn ang="0">
                <a:pos x="36" y="36"/>
              </a:cxn>
              <a:cxn ang="0">
                <a:pos x="39" y="29"/>
              </a:cxn>
              <a:cxn ang="0">
                <a:pos x="49" y="32"/>
              </a:cxn>
              <a:cxn ang="0">
                <a:pos x="51" y="31"/>
              </a:cxn>
              <a:cxn ang="0">
                <a:pos x="21" y="31"/>
              </a:cxn>
              <a:cxn ang="0">
                <a:pos x="1" y="29"/>
              </a:cxn>
              <a:cxn ang="0">
                <a:pos x="23" y="21"/>
              </a:cxn>
              <a:cxn ang="0">
                <a:pos x="21" y="31"/>
              </a:cxn>
              <a:cxn ang="0">
                <a:pos x="33" y="15"/>
              </a:cxn>
              <a:cxn ang="0">
                <a:pos x="20" y="15"/>
              </a:cxn>
              <a:cxn ang="0">
                <a:pos x="22" y="17"/>
              </a:cxn>
              <a:cxn ang="0">
                <a:pos x="31" y="17"/>
              </a:cxn>
              <a:cxn ang="0">
                <a:pos x="33" y="17"/>
              </a:cxn>
              <a:cxn ang="0">
                <a:pos x="38" y="11"/>
              </a:cxn>
              <a:cxn ang="0">
                <a:pos x="15" y="11"/>
              </a:cxn>
              <a:cxn ang="0">
                <a:pos x="17" y="12"/>
              </a:cxn>
              <a:cxn ang="0">
                <a:pos x="36" y="12"/>
              </a:cxn>
              <a:cxn ang="0">
                <a:pos x="38" y="12"/>
              </a:cxn>
              <a:cxn ang="0">
                <a:pos x="40" y="8"/>
              </a:cxn>
              <a:cxn ang="0">
                <a:pos x="13" y="8"/>
              </a:cxn>
              <a:cxn ang="0">
                <a:pos x="11" y="6"/>
              </a:cxn>
              <a:cxn ang="0">
                <a:pos x="42" y="6"/>
              </a:cxn>
              <a:cxn ang="0">
                <a:pos x="41" y="8"/>
              </a:cxn>
            </a:cxnLst>
            <a:rect l="0" t="0" r="r" b="b"/>
            <a:pathLst>
              <a:path w="52" h="40">
                <a:moveTo>
                  <a:pt x="46" y="32"/>
                </a:moveTo>
                <a:cubicBezTo>
                  <a:pt x="41" y="31"/>
                  <a:pt x="41" y="31"/>
                  <a:pt x="41" y="31"/>
                </a:cubicBezTo>
                <a:cubicBezTo>
                  <a:pt x="44" y="35"/>
                  <a:pt x="44" y="35"/>
                  <a:pt x="44" y="35"/>
                </a:cubicBezTo>
                <a:cubicBezTo>
                  <a:pt x="45" y="35"/>
                  <a:pt x="45" y="35"/>
                  <a:pt x="45" y="35"/>
                </a:cubicBezTo>
                <a:cubicBezTo>
                  <a:pt x="46" y="35"/>
                  <a:pt x="46" y="35"/>
                  <a:pt x="46" y="35"/>
                </a:cubicBezTo>
                <a:cubicBezTo>
                  <a:pt x="47" y="35"/>
                  <a:pt x="47" y="34"/>
                  <a:pt x="46" y="33"/>
                </a:cubicBezTo>
                <a:lnTo>
                  <a:pt x="46" y="32"/>
                </a:lnTo>
                <a:close/>
                <a:moveTo>
                  <a:pt x="41" y="31"/>
                </a:moveTo>
                <a:cubicBezTo>
                  <a:pt x="39" y="31"/>
                  <a:pt x="39" y="31"/>
                  <a:pt x="39" y="31"/>
                </a:cubicBezTo>
                <a:cubicBezTo>
                  <a:pt x="39" y="31"/>
                  <a:pt x="39" y="31"/>
                  <a:pt x="39" y="31"/>
                </a:cubicBezTo>
                <a:cubicBezTo>
                  <a:pt x="38" y="31"/>
                  <a:pt x="38" y="31"/>
                  <a:pt x="38" y="31"/>
                </a:cubicBezTo>
                <a:cubicBezTo>
                  <a:pt x="39" y="35"/>
                  <a:pt x="39" y="35"/>
                  <a:pt x="39" y="35"/>
                </a:cubicBezTo>
                <a:cubicBezTo>
                  <a:pt x="39" y="35"/>
                  <a:pt x="40" y="35"/>
                  <a:pt x="40" y="35"/>
                </a:cubicBezTo>
                <a:cubicBezTo>
                  <a:pt x="40" y="35"/>
                  <a:pt x="41" y="35"/>
                  <a:pt x="41" y="35"/>
                </a:cubicBezTo>
                <a:cubicBezTo>
                  <a:pt x="41" y="35"/>
                  <a:pt x="42" y="34"/>
                  <a:pt x="42" y="34"/>
                </a:cubicBezTo>
                <a:lnTo>
                  <a:pt x="41" y="31"/>
                </a:lnTo>
                <a:close/>
                <a:moveTo>
                  <a:pt x="26" y="31"/>
                </a:moveTo>
                <a:cubicBezTo>
                  <a:pt x="28" y="22"/>
                  <a:pt x="28" y="22"/>
                  <a:pt x="28" y="22"/>
                </a:cubicBezTo>
                <a:cubicBezTo>
                  <a:pt x="28" y="21"/>
                  <a:pt x="27" y="21"/>
                  <a:pt x="26" y="20"/>
                </a:cubicBezTo>
                <a:cubicBezTo>
                  <a:pt x="26" y="20"/>
                  <a:pt x="25" y="21"/>
                  <a:pt x="25" y="21"/>
                </a:cubicBezTo>
                <a:cubicBezTo>
                  <a:pt x="23" y="30"/>
                  <a:pt x="23" y="30"/>
                  <a:pt x="23" y="30"/>
                </a:cubicBezTo>
                <a:cubicBezTo>
                  <a:pt x="22" y="31"/>
                  <a:pt x="23" y="32"/>
                  <a:pt x="24" y="32"/>
                </a:cubicBezTo>
                <a:cubicBezTo>
                  <a:pt x="24" y="32"/>
                  <a:pt x="24" y="32"/>
                  <a:pt x="24" y="32"/>
                </a:cubicBezTo>
                <a:cubicBezTo>
                  <a:pt x="25" y="32"/>
                  <a:pt x="25" y="32"/>
                  <a:pt x="26" y="31"/>
                </a:cubicBezTo>
                <a:close/>
                <a:moveTo>
                  <a:pt x="50" y="29"/>
                </a:moveTo>
                <a:cubicBezTo>
                  <a:pt x="40" y="25"/>
                  <a:pt x="40" y="25"/>
                  <a:pt x="40" y="25"/>
                </a:cubicBezTo>
                <a:cubicBezTo>
                  <a:pt x="33" y="22"/>
                  <a:pt x="33" y="22"/>
                  <a:pt x="33" y="22"/>
                </a:cubicBezTo>
                <a:cubicBezTo>
                  <a:pt x="33" y="22"/>
                  <a:pt x="33" y="22"/>
                  <a:pt x="33" y="22"/>
                </a:cubicBezTo>
                <a:cubicBezTo>
                  <a:pt x="29" y="22"/>
                  <a:pt x="29" y="22"/>
                  <a:pt x="29" y="22"/>
                </a:cubicBezTo>
                <a:cubicBezTo>
                  <a:pt x="29" y="22"/>
                  <a:pt x="29" y="22"/>
                  <a:pt x="29" y="23"/>
                </a:cubicBezTo>
                <a:cubicBezTo>
                  <a:pt x="27" y="31"/>
                  <a:pt x="27" y="31"/>
                  <a:pt x="27" y="31"/>
                </a:cubicBezTo>
                <a:cubicBezTo>
                  <a:pt x="27" y="31"/>
                  <a:pt x="27" y="31"/>
                  <a:pt x="27" y="31"/>
                </a:cubicBezTo>
                <a:cubicBezTo>
                  <a:pt x="27" y="32"/>
                  <a:pt x="27" y="32"/>
                  <a:pt x="28" y="33"/>
                </a:cubicBezTo>
                <a:cubicBezTo>
                  <a:pt x="35" y="40"/>
                  <a:pt x="35" y="40"/>
                  <a:pt x="35" y="40"/>
                </a:cubicBezTo>
                <a:cubicBezTo>
                  <a:pt x="35" y="40"/>
                  <a:pt x="36" y="40"/>
                  <a:pt x="36" y="40"/>
                </a:cubicBezTo>
                <a:cubicBezTo>
                  <a:pt x="37" y="40"/>
                  <a:pt x="37" y="40"/>
                  <a:pt x="37" y="40"/>
                </a:cubicBezTo>
                <a:cubicBezTo>
                  <a:pt x="38" y="39"/>
                  <a:pt x="38" y="38"/>
                  <a:pt x="37" y="38"/>
                </a:cubicBezTo>
                <a:cubicBezTo>
                  <a:pt x="36" y="36"/>
                  <a:pt x="36" y="36"/>
                  <a:pt x="36" y="36"/>
                </a:cubicBezTo>
                <a:cubicBezTo>
                  <a:pt x="35" y="35"/>
                  <a:pt x="35" y="33"/>
                  <a:pt x="35" y="32"/>
                </a:cubicBezTo>
                <a:cubicBezTo>
                  <a:pt x="36" y="30"/>
                  <a:pt x="37" y="29"/>
                  <a:pt x="39" y="29"/>
                </a:cubicBezTo>
                <a:cubicBezTo>
                  <a:pt x="39" y="29"/>
                  <a:pt x="39" y="29"/>
                  <a:pt x="40" y="29"/>
                </a:cubicBezTo>
                <a:cubicBezTo>
                  <a:pt x="49" y="32"/>
                  <a:pt x="49" y="32"/>
                  <a:pt x="49" y="32"/>
                </a:cubicBezTo>
                <a:cubicBezTo>
                  <a:pt x="50" y="32"/>
                  <a:pt x="50" y="32"/>
                  <a:pt x="50" y="32"/>
                </a:cubicBezTo>
                <a:cubicBezTo>
                  <a:pt x="51" y="32"/>
                  <a:pt x="51" y="32"/>
                  <a:pt x="51" y="31"/>
                </a:cubicBezTo>
                <a:cubicBezTo>
                  <a:pt x="52" y="30"/>
                  <a:pt x="51" y="29"/>
                  <a:pt x="50" y="29"/>
                </a:cubicBezTo>
                <a:close/>
                <a:moveTo>
                  <a:pt x="21" y="31"/>
                </a:moveTo>
                <a:cubicBezTo>
                  <a:pt x="2" y="32"/>
                  <a:pt x="2" y="32"/>
                  <a:pt x="2" y="32"/>
                </a:cubicBezTo>
                <a:cubicBezTo>
                  <a:pt x="1" y="31"/>
                  <a:pt x="1" y="30"/>
                  <a:pt x="1" y="29"/>
                </a:cubicBezTo>
                <a:cubicBezTo>
                  <a:pt x="0" y="25"/>
                  <a:pt x="0" y="22"/>
                  <a:pt x="0" y="19"/>
                </a:cubicBezTo>
                <a:cubicBezTo>
                  <a:pt x="23" y="21"/>
                  <a:pt x="23" y="21"/>
                  <a:pt x="23" y="21"/>
                </a:cubicBezTo>
                <a:cubicBezTo>
                  <a:pt x="21" y="30"/>
                  <a:pt x="21" y="30"/>
                  <a:pt x="21" y="30"/>
                </a:cubicBezTo>
                <a:cubicBezTo>
                  <a:pt x="21" y="30"/>
                  <a:pt x="21" y="31"/>
                  <a:pt x="21" y="31"/>
                </a:cubicBezTo>
                <a:close/>
                <a:moveTo>
                  <a:pt x="33" y="17"/>
                </a:moveTo>
                <a:cubicBezTo>
                  <a:pt x="33" y="17"/>
                  <a:pt x="33" y="16"/>
                  <a:pt x="33" y="15"/>
                </a:cubicBezTo>
                <a:cubicBezTo>
                  <a:pt x="31" y="14"/>
                  <a:pt x="29" y="13"/>
                  <a:pt x="26" y="13"/>
                </a:cubicBezTo>
                <a:cubicBezTo>
                  <a:pt x="24" y="13"/>
                  <a:pt x="22" y="14"/>
                  <a:pt x="20" y="15"/>
                </a:cubicBezTo>
                <a:cubicBezTo>
                  <a:pt x="20" y="16"/>
                  <a:pt x="20" y="17"/>
                  <a:pt x="20" y="17"/>
                </a:cubicBezTo>
                <a:cubicBezTo>
                  <a:pt x="21" y="18"/>
                  <a:pt x="22" y="18"/>
                  <a:pt x="22" y="17"/>
                </a:cubicBezTo>
                <a:cubicBezTo>
                  <a:pt x="23" y="16"/>
                  <a:pt x="25" y="15"/>
                  <a:pt x="26" y="15"/>
                </a:cubicBezTo>
                <a:cubicBezTo>
                  <a:pt x="28" y="15"/>
                  <a:pt x="30" y="16"/>
                  <a:pt x="31" y="17"/>
                </a:cubicBezTo>
                <a:cubicBezTo>
                  <a:pt x="31" y="17"/>
                  <a:pt x="32" y="18"/>
                  <a:pt x="32" y="18"/>
                </a:cubicBezTo>
                <a:cubicBezTo>
                  <a:pt x="32" y="18"/>
                  <a:pt x="33" y="17"/>
                  <a:pt x="33" y="17"/>
                </a:cubicBezTo>
                <a:close/>
                <a:moveTo>
                  <a:pt x="38" y="12"/>
                </a:moveTo>
                <a:cubicBezTo>
                  <a:pt x="38" y="12"/>
                  <a:pt x="38" y="11"/>
                  <a:pt x="38" y="11"/>
                </a:cubicBezTo>
                <a:cubicBezTo>
                  <a:pt x="35" y="8"/>
                  <a:pt x="31" y="6"/>
                  <a:pt x="26" y="6"/>
                </a:cubicBezTo>
                <a:cubicBezTo>
                  <a:pt x="22" y="6"/>
                  <a:pt x="18" y="8"/>
                  <a:pt x="15" y="11"/>
                </a:cubicBezTo>
                <a:cubicBezTo>
                  <a:pt x="15" y="11"/>
                  <a:pt x="15" y="12"/>
                  <a:pt x="15" y="12"/>
                </a:cubicBezTo>
                <a:cubicBezTo>
                  <a:pt x="16" y="13"/>
                  <a:pt x="17" y="13"/>
                  <a:pt x="17" y="12"/>
                </a:cubicBezTo>
                <a:cubicBezTo>
                  <a:pt x="20" y="10"/>
                  <a:pt x="23" y="9"/>
                  <a:pt x="26" y="9"/>
                </a:cubicBezTo>
                <a:cubicBezTo>
                  <a:pt x="30" y="9"/>
                  <a:pt x="33" y="10"/>
                  <a:pt x="36" y="12"/>
                </a:cubicBezTo>
                <a:cubicBezTo>
                  <a:pt x="36" y="13"/>
                  <a:pt x="36" y="13"/>
                  <a:pt x="37" y="13"/>
                </a:cubicBezTo>
                <a:cubicBezTo>
                  <a:pt x="37" y="13"/>
                  <a:pt x="37" y="13"/>
                  <a:pt x="38" y="12"/>
                </a:cubicBezTo>
                <a:close/>
                <a:moveTo>
                  <a:pt x="41" y="8"/>
                </a:moveTo>
                <a:cubicBezTo>
                  <a:pt x="41" y="8"/>
                  <a:pt x="40" y="8"/>
                  <a:pt x="40" y="8"/>
                </a:cubicBezTo>
                <a:cubicBezTo>
                  <a:pt x="37" y="4"/>
                  <a:pt x="32" y="3"/>
                  <a:pt x="26" y="3"/>
                </a:cubicBezTo>
                <a:cubicBezTo>
                  <a:pt x="21" y="3"/>
                  <a:pt x="17" y="4"/>
                  <a:pt x="13" y="8"/>
                </a:cubicBezTo>
                <a:cubicBezTo>
                  <a:pt x="12" y="9"/>
                  <a:pt x="12" y="9"/>
                  <a:pt x="11" y="8"/>
                </a:cubicBezTo>
                <a:cubicBezTo>
                  <a:pt x="11" y="8"/>
                  <a:pt x="11" y="7"/>
                  <a:pt x="11" y="6"/>
                </a:cubicBezTo>
                <a:cubicBezTo>
                  <a:pt x="15" y="2"/>
                  <a:pt x="21" y="0"/>
                  <a:pt x="26" y="0"/>
                </a:cubicBezTo>
                <a:cubicBezTo>
                  <a:pt x="32" y="0"/>
                  <a:pt x="38" y="2"/>
                  <a:pt x="42" y="6"/>
                </a:cubicBezTo>
                <a:cubicBezTo>
                  <a:pt x="42" y="7"/>
                  <a:pt x="42" y="8"/>
                  <a:pt x="42" y="8"/>
                </a:cubicBezTo>
                <a:cubicBezTo>
                  <a:pt x="42" y="8"/>
                  <a:pt x="41" y="8"/>
                  <a:pt x="41" y="8"/>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p>
        </p:txBody>
      </p:sp>
      <p:cxnSp>
        <p:nvCxnSpPr>
          <p:cNvPr id="88" name="Shape 158"/>
          <p:cNvCxnSpPr/>
          <p:nvPr/>
        </p:nvCxnSpPr>
        <p:spPr>
          <a:xfrm flipH="1" flipV="1">
            <a:off x="6282454" y="3930452"/>
            <a:ext cx="0" cy="474823"/>
          </a:xfrm>
          <a:prstGeom prst="straightConnector1">
            <a:avLst/>
          </a:prstGeom>
          <a:noFill/>
          <a:ln w="38100" cap="flat" cmpd="sng">
            <a:solidFill>
              <a:schemeClr val="accent4">
                <a:lumMod val="50000"/>
              </a:schemeClr>
            </a:solidFill>
            <a:prstDash val="solid"/>
            <a:round/>
            <a:headEnd type="arrow" w="med" len="med"/>
            <a:tailEnd type="arrow" w="med" len="med"/>
          </a:ln>
        </p:spPr>
      </p:cxnSp>
      <p:grpSp>
        <p:nvGrpSpPr>
          <p:cNvPr id="7" name="Group 6"/>
          <p:cNvGrpSpPr/>
          <p:nvPr/>
        </p:nvGrpSpPr>
        <p:grpSpPr>
          <a:xfrm>
            <a:off x="5143687" y="2534313"/>
            <a:ext cx="2252286" cy="735043"/>
            <a:chOff x="5119804" y="2534544"/>
            <a:chExt cx="2042011" cy="730408"/>
          </a:xfrm>
          <a:solidFill>
            <a:schemeClr val="bg1">
              <a:lumMod val="85000"/>
            </a:schemeClr>
          </a:solidFill>
        </p:grpSpPr>
        <p:sp>
          <p:nvSpPr>
            <p:cNvPr id="89" name="Rounded Rectangle 88"/>
            <p:cNvSpPr/>
            <p:nvPr/>
          </p:nvSpPr>
          <p:spPr>
            <a:xfrm>
              <a:off x="5127527" y="2943199"/>
              <a:ext cx="958640" cy="321753"/>
            </a:xfrm>
            <a:prstGeom prst="roundRect">
              <a:avLst/>
            </a:prstGeom>
            <a:grp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algn="ctr">
                <a:buClr>
                  <a:schemeClr val="dk1"/>
                </a:buClr>
                <a:buSzPct val="25000"/>
                <a:buFont typeface="Calibri"/>
                <a:buNone/>
              </a:pPr>
              <a:r>
                <a:rPr lang="en-US" sz="1000" dirty="0">
                  <a:solidFill>
                    <a:schemeClr val="tx1">
                      <a:lumMod val="75000"/>
                      <a:lumOff val="25000"/>
                    </a:schemeClr>
                  </a:solidFill>
                  <a:latin typeface="+mj-lt"/>
                  <a:ea typeface="Calibri"/>
                  <a:cs typeface="Calibri"/>
                </a:rPr>
                <a:t>Predictive Outcomes</a:t>
              </a:r>
            </a:p>
          </p:txBody>
        </p:sp>
        <p:sp>
          <p:nvSpPr>
            <p:cNvPr id="90" name="Rounded Rectangle 89"/>
            <p:cNvSpPr/>
            <p:nvPr/>
          </p:nvSpPr>
          <p:spPr>
            <a:xfrm>
              <a:off x="6203175" y="2943199"/>
              <a:ext cx="958640" cy="321753"/>
            </a:xfrm>
            <a:prstGeom prst="roundRect">
              <a:avLst/>
            </a:prstGeom>
            <a:grp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algn="ctr">
                <a:buClr>
                  <a:schemeClr val="dk1"/>
                </a:buClr>
                <a:buSzPct val="25000"/>
                <a:buFont typeface="Calibri"/>
                <a:buNone/>
              </a:pPr>
              <a:r>
                <a:rPr lang="en-US" sz="1000" dirty="0">
                  <a:solidFill>
                    <a:schemeClr val="tx1">
                      <a:lumMod val="75000"/>
                      <a:lumOff val="25000"/>
                    </a:schemeClr>
                  </a:solidFill>
                  <a:latin typeface="+mj-lt"/>
                  <a:ea typeface="Calibri"/>
                  <a:cs typeface="Calibri"/>
                </a:rPr>
                <a:t>Optimized Decision Point</a:t>
              </a:r>
            </a:p>
          </p:txBody>
        </p:sp>
        <p:sp>
          <p:nvSpPr>
            <p:cNvPr id="91" name="Rounded Rectangle 90"/>
            <p:cNvSpPr/>
            <p:nvPr/>
          </p:nvSpPr>
          <p:spPr>
            <a:xfrm>
              <a:off x="5119804" y="2534544"/>
              <a:ext cx="958641" cy="321753"/>
            </a:xfrm>
            <a:prstGeom prst="roundRect">
              <a:avLst/>
            </a:prstGeom>
            <a:grp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algn="ctr">
                <a:buClr>
                  <a:schemeClr val="dk1"/>
                </a:buClr>
                <a:buSzPct val="25000"/>
                <a:buFont typeface="Calibri"/>
                <a:buNone/>
              </a:pPr>
              <a:r>
                <a:rPr lang="en-US" sz="1000" dirty="0">
                  <a:solidFill>
                    <a:schemeClr val="tx1">
                      <a:lumMod val="75000"/>
                      <a:lumOff val="25000"/>
                    </a:schemeClr>
                  </a:solidFill>
                  <a:latin typeface="+mj-lt"/>
                  <a:ea typeface="Calibri"/>
                  <a:cs typeface="Calibri"/>
                </a:rPr>
                <a:t>Next-Best Action</a:t>
              </a:r>
            </a:p>
          </p:txBody>
        </p:sp>
        <p:sp>
          <p:nvSpPr>
            <p:cNvPr id="92" name="Rounded Rectangle 91"/>
            <p:cNvSpPr/>
            <p:nvPr/>
          </p:nvSpPr>
          <p:spPr>
            <a:xfrm>
              <a:off x="6199734" y="2534882"/>
              <a:ext cx="958641" cy="321753"/>
            </a:xfrm>
            <a:prstGeom prst="roundRect">
              <a:avLst/>
            </a:prstGeom>
            <a:grpFill/>
            <a:ln>
              <a:noFill/>
            </a:ln>
            <a:effectLst>
              <a:outerShdw blurRad="25400" dist="38100" dir="2700000" algn="tl" rotWithShape="0">
                <a:prstClr val="black">
                  <a:alpha val="20000"/>
                </a:prstClr>
              </a:outerShdw>
            </a:effectLst>
          </p:spPr>
          <p:txBody>
            <a:bodyPr lIns="91425" tIns="45700" rIns="91425" bIns="45700" anchor="ctr" anchorCtr="0">
              <a:noAutofit/>
            </a:bodyPr>
            <a:lstStyle/>
            <a:p>
              <a:pPr algn="ctr">
                <a:buClr>
                  <a:schemeClr val="dk1"/>
                </a:buClr>
                <a:buSzPct val="25000"/>
                <a:buFont typeface="Calibri"/>
                <a:buNone/>
              </a:pPr>
              <a:r>
                <a:rPr lang="en-US" sz="1000" dirty="0">
                  <a:solidFill>
                    <a:schemeClr val="tx1">
                      <a:lumMod val="75000"/>
                      <a:lumOff val="25000"/>
                    </a:schemeClr>
                  </a:solidFill>
                  <a:latin typeface="+mj-lt"/>
                  <a:ea typeface="Calibri"/>
                  <a:cs typeface="Calibri"/>
                </a:rPr>
                <a:t>Alerts</a:t>
              </a:r>
            </a:p>
          </p:txBody>
        </p:sp>
      </p:grpSp>
    </p:spTree>
    <p:extLst>
      <p:ext uri="{BB962C8B-B14F-4D97-AF65-F5344CB8AC3E}">
        <p14:creationId xmlns:p14="http://schemas.microsoft.com/office/powerpoint/2010/main" val="38851808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extLst>
              <p:ext uri="{D42A27DB-BD31-4B8C-83A1-F6EECF244321}">
                <p14:modId xmlns:p14="http://schemas.microsoft.com/office/powerpoint/2010/main" val="2726001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884" name="think-cell Slide" r:id="rId4" imgW="498" imgH="499" progId="TCLayout.ActiveDocument.1">
                  <p:embed/>
                </p:oleObj>
              </mc:Choice>
              <mc:Fallback>
                <p:oleObj name="think-cell Slide" r:id="rId4" imgW="498" imgH="499"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81" name="Rounded Rectangle 180"/>
          <p:cNvSpPr/>
          <p:nvPr/>
        </p:nvSpPr>
        <p:spPr>
          <a:xfrm>
            <a:off x="640276" y="2237968"/>
            <a:ext cx="5637416" cy="2917225"/>
          </a:xfrm>
          <a:prstGeom prst="roundRect">
            <a:avLst>
              <a:gd name="adj" fmla="val 9663"/>
            </a:avLst>
          </a:prstGeom>
          <a:solidFill>
            <a:srgbClr val="F9F9F9"/>
          </a:solidFill>
          <a:ln w="28575">
            <a:noFill/>
            <a:prstDash val="lg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600" b="1" dirty="0">
              <a:solidFill>
                <a:schemeClr val="tx1">
                  <a:lumMod val="75000"/>
                  <a:lumOff val="25000"/>
                </a:schemeClr>
              </a:solidFill>
              <a:latin typeface="+mj-lt"/>
            </a:endParaRPr>
          </a:p>
        </p:txBody>
      </p:sp>
      <p:sp>
        <p:nvSpPr>
          <p:cNvPr id="188" name="Rounded Rectangle 187"/>
          <p:cNvSpPr/>
          <p:nvPr/>
        </p:nvSpPr>
        <p:spPr>
          <a:xfrm>
            <a:off x="6347799" y="2237968"/>
            <a:ext cx="5348239" cy="2917225"/>
          </a:xfrm>
          <a:prstGeom prst="roundRect">
            <a:avLst>
              <a:gd name="adj" fmla="val 9358"/>
            </a:avLst>
          </a:prstGeom>
          <a:solidFill>
            <a:srgbClr val="F6FBFC"/>
          </a:solidFill>
          <a:ln w="28575">
            <a:noFill/>
            <a:prstDash val="lg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600" b="1" dirty="0">
              <a:solidFill>
                <a:srgbClr val="000000"/>
              </a:solidFill>
              <a:latin typeface="+mj-lt"/>
            </a:endParaRPr>
          </a:p>
        </p:txBody>
      </p:sp>
      <p:sp>
        <p:nvSpPr>
          <p:cNvPr id="97" name="Shape 155"/>
          <p:cNvSpPr txBox="1"/>
          <p:nvPr/>
        </p:nvSpPr>
        <p:spPr>
          <a:xfrm>
            <a:off x="4335036" y="5343697"/>
            <a:ext cx="3088500" cy="916369"/>
          </a:xfrm>
          <a:prstGeom prst="rect">
            <a:avLst/>
          </a:prstGeom>
          <a:solidFill>
            <a:schemeClr val="bg1">
              <a:lumMod val="95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defPPr>
              <a:defRPr lang="en-US"/>
            </a:defPPr>
            <a:lvl1pPr marR="0" lvl="0" indent="0" algn="ctr">
              <a:lnSpc>
                <a:spcPct val="100000"/>
              </a:lnSpc>
              <a:spcBef>
                <a:spcPts val="0"/>
              </a:spcBef>
              <a:spcAft>
                <a:spcPts val="0"/>
              </a:spcAft>
              <a:buClr>
                <a:schemeClr val="dk1"/>
              </a:buClr>
              <a:buSzPct val="25000"/>
              <a:buFont typeface="Calibri"/>
              <a:buNone/>
              <a:defRPr sz="1200" b="1" i="1" u="none" strike="noStrike" cap="none">
                <a:solidFill>
                  <a:schemeClr val="tx1">
                    <a:lumMod val="75000"/>
                    <a:lumOff val="25000"/>
                  </a:schemeClr>
                </a:solidFill>
                <a:latin typeface="+mj-lt"/>
                <a:ea typeface="Calibri"/>
                <a:cs typeface="Calibri"/>
              </a:defRPr>
            </a:lvl1pPr>
          </a:lstStyle>
          <a:p>
            <a:r>
              <a:rPr lang="en-US" dirty="0">
                <a:sym typeface="Calibri"/>
              </a:rPr>
              <a:t>Aetna can form partnerships with IoT platform owners to enable data access</a:t>
            </a:r>
          </a:p>
          <a:p>
            <a:r>
              <a:rPr lang="en-US" dirty="0">
                <a:sym typeface="Calibri"/>
              </a:rPr>
              <a:t> </a:t>
            </a:r>
            <a:r>
              <a:rPr lang="en-US" b="0" dirty="0">
                <a:sym typeface="Calibri"/>
              </a:rPr>
              <a:t>for consumption and analytical purposes</a:t>
            </a:r>
          </a:p>
        </p:txBody>
      </p:sp>
      <p:sp>
        <p:nvSpPr>
          <p:cNvPr id="98" name="Shape 163"/>
          <p:cNvSpPr txBox="1"/>
          <p:nvPr/>
        </p:nvSpPr>
        <p:spPr>
          <a:xfrm>
            <a:off x="587674" y="5359884"/>
            <a:ext cx="3398018" cy="898642"/>
          </a:xfrm>
          <a:prstGeom prst="rect">
            <a:avLst/>
          </a:prstGeom>
          <a:solidFill>
            <a:schemeClr val="bg1">
              <a:lumMod val="95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defPPr>
              <a:defRPr lang="en-US"/>
            </a:defPPr>
            <a:lvl1pPr marR="0" lvl="0" indent="0" algn="ctr">
              <a:lnSpc>
                <a:spcPct val="100000"/>
              </a:lnSpc>
              <a:spcBef>
                <a:spcPts val="0"/>
              </a:spcBef>
              <a:spcAft>
                <a:spcPts val="0"/>
              </a:spcAft>
              <a:buClr>
                <a:schemeClr val="dk1"/>
              </a:buClr>
              <a:buSzPct val="25000"/>
              <a:buFont typeface="Calibri"/>
              <a:buNone/>
              <a:defRPr sz="1200" b="1" i="1" u="none" strike="noStrike" cap="none">
                <a:solidFill>
                  <a:schemeClr val="tx1">
                    <a:lumMod val="75000"/>
                    <a:lumOff val="25000"/>
                  </a:schemeClr>
                </a:solidFill>
                <a:latin typeface="+mj-lt"/>
                <a:ea typeface="Calibri"/>
                <a:cs typeface="Calibri"/>
              </a:defRPr>
            </a:lvl1pPr>
          </a:lstStyle>
          <a:p>
            <a:r>
              <a:rPr lang="en-US" dirty="0">
                <a:sym typeface="Calibri"/>
              </a:rPr>
              <a:t>Devices owned by consumers</a:t>
            </a:r>
            <a:r>
              <a:rPr lang="en-US" b="0" dirty="0">
                <a:sym typeface="Calibri"/>
              </a:rPr>
              <a:t> and professionals </a:t>
            </a:r>
            <a:r>
              <a:rPr lang="en-US" dirty="0">
                <a:sym typeface="Calibri"/>
              </a:rPr>
              <a:t>collect data </a:t>
            </a:r>
            <a:r>
              <a:rPr lang="en-US" b="0" dirty="0">
                <a:sym typeface="Calibri"/>
              </a:rPr>
              <a:t>on activities, health states, and environmental factors</a:t>
            </a:r>
          </a:p>
        </p:txBody>
      </p:sp>
      <p:sp>
        <p:nvSpPr>
          <p:cNvPr id="99" name="Shape 170"/>
          <p:cNvSpPr txBox="1"/>
          <p:nvPr/>
        </p:nvSpPr>
        <p:spPr>
          <a:xfrm>
            <a:off x="7772879" y="5343697"/>
            <a:ext cx="3900677" cy="916369"/>
          </a:xfrm>
          <a:prstGeom prst="rect">
            <a:avLst/>
          </a:prstGeom>
          <a:solidFill>
            <a:schemeClr val="bg1">
              <a:lumMod val="95000"/>
            </a:schemeClr>
          </a:solidFill>
          <a:ln>
            <a:noFill/>
          </a:ln>
          <a:effectLst>
            <a:outerShdw blurRad="25400" dist="38100" dir="2700000" algn="tl" rotWithShape="0">
              <a:prstClr val="black">
                <a:alpha val="20000"/>
              </a:prstClr>
            </a:outerShdw>
          </a:effectLst>
        </p:spPr>
        <p:txBody>
          <a:bodyPr lIns="91425" tIns="45700" rIns="91425" bIns="45700" anchor="ctr" anchorCtr="0">
            <a:noAutofit/>
          </a:bodyPr>
          <a:lstStyle>
            <a:defPPr>
              <a:defRPr lang="en-US"/>
            </a:defPPr>
            <a:lvl1pPr marR="0" lvl="0" indent="0" algn="ctr">
              <a:lnSpc>
                <a:spcPct val="100000"/>
              </a:lnSpc>
              <a:spcBef>
                <a:spcPts val="0"/>
              </a:spcBef>
              <a:spcAft>
                <a:spcPts val="0"/>
              </a:spcAft>
              <a:buClr>
                <a:schemeClr val="dk1"/>
              </a:buClr>
              <a:buSzPct val="25000"/>
              <a:buFont typeface="Calibri"/>
              <a:buNone/>
              <a:defRPr sz="1200" b="1" i="1" u="none" strike="noStrike" cap="none">
                <a:solidFill>
                  <a:schemeClr val="tx1">
                    <a:lumMod val="75000"/>
                    <a:lumOff val="25000"/>
                  </a:schemeClr>
                </a:solidFill>
                <a:latin typeface="+mj-lt"/>
                <a:ea typeface="Calibri"/>
                <a:cs typeface="Calibri"/>
              </a:defRPr>
            </a:lvl1pPr>
          </a:lstStyle>
          <a:p>
            <a:r>
              <a:rPr lang="en-US" b="0" dirty="0">
                <a:sym typeface="Calibri"/>
              </a:rPr>
              <a:t>IoT data is </a:t>
            </a:r>
            <a:r>
              <a:rPr lang="en-US" dirty="0">
                <a:sym typeface="Calibri"/>
              </a:rPr>
              <a:t>used to alert, advise, and reward members, </a:t>
            </a:r>
            <a:r>
              <a:rPr lang="en-US" b="0" dirty="0">
                <a:sym typeface="Calibri"/>
              </a:rPr>
              <a:t> </a:t>
            </a:r>
            <a:r>
              <a:rPr lang="en-US" dirty="0">
                <a:sym typeface="Calibri"/>
              </a:rPr>
              <a:t>help providers to reduce risk, </a:t>
            </a:r>
            <a:r>
              <a:rPr lang="en-US" b="0" dirty="0">
                <a:sym typeface="Calibri"/>
              </a:rPr>
              <a:t>and minimize costs by improving overall health outcomes</a:t>
            </a:r>
          </a:p>
        </p:txBody>
      </p:sp>
      <p:sp>
        <p:nvSpPr>
          <p:cNvPr id="86" name="Shape 151"/>
          <p:cNvSpPr/>
          <p:nvPr/>
        </p:nvSpPr>
        <p:spPr>
          <a:xfrm>
            <a:off x="4246468" y="1641095"/>
            <a:ext cx="3917229" cy="421958"/>
          </a:xfrm>
          <a:prstGeom prst="rect">
            <a:avLst/>
          </a:prstGeom>
          <a:noFill/>
          <a:ln>
            <a:noFill/>
          </a:ln>
        </p:spPr>
        <p:txBody>
          <a:bodyPr lIns="91425" tIns="45700" rIns="91425" bIns="45700" anchor="ctr" anchorCtr="0">
            <a:noAutofit/>
          </a:bodyPr>
          <a:lstStyle/>
          <a:p>
            <a:pPr algn="ctr">
              <a:buClr>
                <a:srgbClr val="000000"/>
              </a:buClr>
              <a:buSzPct val="25000"/>
              <a:buFont typeface="Calibri"/>
              <a:buNone/>
            </a:pPr>
            <a:r>
              <a:rPr lang="en-US" sz="2200" b="1" dirty="0">
                <a:solidFill>
                  <a:schemeClr val="accent2"/>
                </a:solidFill>
                <a:latin typeface="Domaine Display Bold" panose="020A0803080505060203" pitchFamily="18" charset="0"/>
                <a:ea typeface="Calibri"/>
                <a:cs typeface="Calibri"/>
                <a:sym typeface="Calibri"/>
              </a:rPr>
              <a:t>Internet of Things</a:t>
            </a:r>
          </a:p>
        </p:txBody>
      </p:sp>
      <p:sp>
        <p:nvSpPr>
          <p:cNvPr id="89" name="Shape 160"/>
          <p:cNvSpPr txBox="1"/>
          <p:nvPr/>
        </p:nvSpPr>
        <p:spPr>
          <a:xfrm>
            <a:off x="484618" y="2488940"/>
            <a:ext cx="1157430" cy="280706"/>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200" dirty="0">
                <a:latin typeface="+mj-lt"/>
                <a:ea typeface="Calibri"/>
                <a:cs typeface="Calibri"/>
                <a:sym typeface="Calibri"/>
              </a:rPr>
              <a:t>Providers</a:t>
            </a:r>
          </a:p>
        </p:txBody>
      </p:sp>
      <p:sp>
        <p:nvSpPr>
          <p:cNvPr id="90" name="Shape 161"/>
          <p:cNvSpPr txBox="1"/>
          <p:nvPr/>
        </p:nvSpPr>
        <p:spPr>
          <a:xfrm>
            <a:off x="575237" y="3335070"/>
            <a:ext cx="976191" cy="484856"/>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200" dirty="0">
                <a:latin typeface="+mj-lt"/>
                <a:ea typeface="Calibri"/>
                <a:cs typeface="Calibri"/>
                <a:sym typeface="Calibri"/>
              </a:rPr>
              <a:t>Aetna </a:t>
            </a:r>
          </a:p>
          <a:p>
            <a:pPr algn="ctr">
              <a:buClr>
                <a:srgbClr val="000000"/>
              </a:buClr>
              <a:buSzPct val="25000"/>
              <a:buFont typeface="Calibri"/>
              <a:buNone/>
            </a:pPr>
            <a:r>
              <a:rPr lang="en-US" sz="1200" dirty="0">
                <a:latin typeface="+mj-lt"/>
                <a:ea typeface="Calibri"/>
                <a:cs typeface="Calibri"/>
                <a:sym typeface="Calibri"/>
              </a:rPr>
              <a:t>Members</a:t>
            </a:r>
          </a:p>
        </p:txBody>
      </p:sp>
      <p:cxnSp>
        <p:nvCxnSpPr>
          <p:cNvPr id="92" name="Shape 158"/>
          <p:cNvCxnSpPr/>
          <p:nvPr/>
        </p:nvCxnSpPr>
        <p:spPr>
          <a:xfrm flipH="1">
            <a:off x="7331776" y="3616740"/>
            <a:ext cx="343501" cy="0"/>
          </a:xfrm>
          <a:prstGeom prst="straightConnector1">
            <a:avLst/>
          </a:prstGeom>
          <a:noFill/>
          <a:ln w="38100" cap="flat" cmpd="sng">
            <a:solidFill>
              <a:schemeClr val="accent4">
                <a:lumMod val="50000"/>
              </a:schemeClr>
            </a:solidFill>
            <a:prstDash val="solid"/>
            <a:round/>
            <a:headEnd type="triangle" w="med" len="med"/>
            <a:tailEnd type="none" w="med" len="med"/>
          </a:ln>
        </p:spPr>
      </p:cxnSp>
      <p:sp>
        <p:nvSpPr>
          <p:cNvPr id="94" name="Shape 173"/>
          <p:cNvSpPr txBox="1"/>
          <p:nvPr/>
        </p:nvSpPr>
        <p:spPr>
          <a:xfrm>
            <a:off x="9443210" y="3720575"/>
            <a:ext cx="920337" cy="532001"/>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100" i="1" dirty="0">
                <a:solidFill>
                  <a:schemeClr val="tx1">
                    <a:lumMod val="75000"/>
                    <a:lumOff val="25000"/>
                  </a:schemeClr>
                </a:solidFill>
                <a:latin typeface="+mj-lt"/>
                <a:ea typeface="Calibri"/>
                <a:cs typeface="Calibri"/>
                <a:sym typeface="Calibri"/>
              </a:rPr>
              <a:t>Actionable data</a:t>
            </a:r>
          </a:p>
        </p:txBody>
      </p:sp>
      <p:sp>
        <p:nvSpPr>
          <p:cNvPr id="117" name="Shape 161"/>
          <p:cNvSpPr txBox="1"/>
          <p:nvPr/>
        </p:nvSpPr>
        <p:spPr>
          <a:xfrm>
            <a:off x="579614" y="4256500"/>
            <a:ext cx="959707" cy="484856"/>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200" dirty="0">
                <a:latin typeface="+mj-lt"/>
                <a:ea typeface="Calibri"/>
                <a:cs typeface="Calibri"/>
                <a:sym typeface="Calibri"/>
              </a:rPr>
              <a:t>Environ-mental Devices</a:t>
            </a:r>
          </a:p>
        </p:txBody>
      </p:sp>
      <p:sp>
        <p:nvSpPr>
          <p:cNvPr id="123" name="Shape 161"/>
          <p:cNvSpPr txBox="1"/>
          <p:nvPr/>
        </p:nvSpPr>
        <p:spPr>
          <a:xfrm>
            <a:off x="10045537" y="4353721"/>
            <a:ext cx="1245865" cy="242428"/>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100" dirty="0">
                <a:solidFill>
                  <a:schemeClr val="tx1">
                    <a:lumMod val="75000"/>
                    <a:lumOff val="25000"/>
                  </a:schemeClr>
                </a:solidFill>
                <a:latin typeface="+mj-lt"/>
                <a:ea typeface="Calibri"/>
                <a:cs typeface="Calibri"/>
                <a:sym typeface="Calibri"/>
              </a:rPr>
              <a:t>Members</a:t>
            </a:r>
          </a:p>
        </p:txBody>
      </p:sp>
      <p:sp>
        <p:nvSpPr>
          <p:cNvPr id="140" name="Shape 173"/>
          <p:cNvSpPr txBox="1"/>
          <p:nvPr/>
        </p:nvSpPr>
        <p:spPr>
          <a:xfrm>
            <a:off x="9631966" y="4553837"/>
            <a:ext cx="1267637" cy="532001"/>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100" i="1" dirty="0">
                <a:solidFill>
                  <a:schemeClr val="tx1">
                    <a:lumMod val="75000"/>
                    <a:lumOff val="25000"/>
                  </a:schemeClr>
                </a:solidFill>
                <a:latin typeface="+mj-lt"/>
                <a:ea typeface="Calibri"/>
                <a:cs typeface="Calibri"/>
                <a:sym typeface="Calibri"/>
              </a:rPr>
              <a:t>Improved experiences</a:t>
            </a:r>
          </a:p>
        </p:txBody>
      </p:sp>
      <p:sp>
        <p:nvSpPr>
          <p:cNvPr id="141" name="Shape 161"/>
          <p:cNvSpPr txBox="1"/>
          <p:nvPr/>
        </p:nvSpPr>
        <p:spPr>
          <a:xfrm>
            <a:off x="6462344" y="3895689"/>
            <a:ext cx="1086868" cy="484856"/>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100" dirty="0">
                <a:solidFill>
                  <a:schemeClr val="tx1">
                    <a:lumMod val="75000"/>
                    <a:lumOff val="25000"/>
                  </a:schemeClr>
                </a:solidFill>
                <a:latin typeface="+mj-lt"/>
                <a:ea typeface="Calibri"/>
                <a:cs typeface="Calibri"/>
                <a:sym typeface="Calibri"/>
              </a:rPr>
              <a:t>Aetna Data Aggregation</a:t>
            </a:r>
          </a:p>
        </p:txBody>
      </p:sp>
      <p:grpSp>
        <p:nvGrpSpPr>
          <p:cNvPr id="144" name="Group 143"/>
          <p:cNvGrpSpPr/>
          <p:nvPr/>
        </p:nvGrpSpPr>
        <p:grpSpPr>
          <a:xfrm>
            <a:off x="6735842" y="3345872"/>
            <a:ext cx="575025" cy="556714"/>
            <a:chOff x="596180" y="1165089"/>
            <a:chExt cx="800100" cy="800100"/>
          </a:xfrm>
          <a:effectLst>
            <a:outerShdw blurRad="25400" dist="38100" dir="2700000" algn="tl" rotWithShape="0">
              <a:prstClr val="black">
                <a:alpha val="20000"/>
              </a:prstClr>
            </a:outerShdw>
          </a:effectLst>
        </p:grpSpPr>
        <p:sp>
          <p:nvSpPr>
            <p:cNvPr id="145" name="Oval 3611"/>
            <p:cNvSpPr>
              <a:spLocks noChangeArrowheads="1"/>
            </p:cNvSpPr>
            <p:nvPr/>
          </p:nvSpPr>
          <p:spPr bwMode="auto">
            <a:xfrm>
              <a:off x="596180" y="1165089"/>
              <a:ext cx="800100" cy="800100"/>
            </a:xfrm>
            <a:prstGeom prst="ellipse">
              <a:avLst/>
            </a:prstGeom>
            <a:solidFill>
              <a:schemeClr val="accent4">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mj-lt"/>
              </a:endParaRPr>
            </a:p>
          </p:txBody>
        </p:sp>
        <p:sp>
          <p:nvSpPr>
            <p:cNvPr id="163" name="Freeform 3945"/>
            <p:cNvSpPr>
              <a:spLocks noEditPoints="1"/>
            </p:cNvSpPr>
            <p:nvPr/>
          </p:nvSpPr>
          <p:spPr bwMode="auto">
            <a:xfrm>
              <a:off x="831130" y="1263514"/>
              <a:ext cx="498475" cy="609600"/>
            </a:xfrm>
            <a:custGeom>
              <a:avLst/>
              <a:gdLst/>
              <a:ahLst/>
              <a:cxnLst>
                <a:cxn ang="0">
                  <a:pos x="107" y="78"/>
                </a:cxn>
                <a:cxn ang="0">
                  <a:pos x="107" y="5"/>
                </a:cxn>
                <a:cxn ang="0">
                  <a:pos x="97" y="0"/>
                </a:cxn>
                <a:cxn ang="0">
                  <a:pos x="97" y="78"/>
                </a:cxn>
                <a:cxn ang="0">
                  <a:pos x="86" y="90"/>
                </a:cxn>
                <a:cxn ang="0">
                  <a:pos x="66" y="90"/>
                </a:cxn>
                <a:cxn ang="0">
                  <a:pos x="66" y="91"/>
                </a:cxn>
                <a:cxn ang="0">
                  <a:pos x="65" y="100"/>
                </a:cxn>
                <a:cxn ang="0">
                  <a:pos x="86" y="100"/>
                </a:cxn>
                <a:cxn ang="0">
                  <a:pos x="97" y="112"/>
                </a:cxn>
                <a:cxn ang="0">
                  <a:pos x="97" y="134"/>
                </a:cxn>
                <a:cxn ang="0">
                  <a:pos x="72" y="159"/>
                </a:cxn>
                <a:cxn ang="0">
                  <a:pos x="67" y="159"/>
                </a:cxn>
                <a:cxn ang="0">
                  <a:pos x="50" y="147"/>
                </a:cxn>
                <a:cxn ang="0">
                  <a:pos x="33" y="161"/>
                </a:cxn>
                <a:cxn ang="0">
                  <a:pos x="0" y="188"/>
                </a:cxn>
                <a:cxn ang="0">
                  <a:pos x="9" y="192"/>
                </a:cxn>
                <a:cxn ang="0">
                  <a:pos x="34" y="171"/>
                </a:cxn>
                <a:cxn ang="0">
                  <a:pos x="50" y="182"/>
                </a:cxn>
                <a:cxn ang="0">
                  <a:pos x="67" y="169"/>
                </a:cxn>
                <a:cxn ang="0">
                  <a:pos x="72" y="169"/>
                </a:cxn>
                <a:cxn ang="0">
                  <a:pos x="107" y="134"/>
                </a:cxn>
                <a:cxn ang="0">
                  <a:pos x="107" y="134"/>
                </a:cxn>
                <a:cxn ang="0">
                  <a:pos x="107" y="112"/>
                </a:cxn>
                <a:cxn ang="0">
                  <a:pos x="119" y="100"/>
                </a:cxn>
                <a:cxn ang="0">
                  <a:pos x="157" y="100"/>
                </a:cxn>
                <a:cxn ang="0">
                  <a:pos x="157" y="95"/>
                </a:cxn>
                <a:cxn ang="0">
                  <a:pos x="157" y="90"/>
                </a:cxn>
                <a:cxn ang="0">
                  <a:pos x="119" y="90"/>
                </a:cxn>
                <a:cxn ang="0">
                  <a:pos x="107" y="78"/>
                </a:cxn>
                <a:cxn ang="0">
                  <a:pos x="50" y="172"/>
                </a:cxn>
                <a:cxn ang="0">
                  <a:pos x="43" y="164"/>
                </a:cxn>
                <a:cxn ang="0">
                  <a:pos x="50" y="157"/>
                </a:cxn>
                <a:cxn ang="0">
                  <a:pos x="58" y="164"/>
                </a:cxn>
                <a:cxn ang="0">
                  <a:pos x="50" y="172"/>
                </a:cxn>
              </a:cxnLst>
              <a:rect l="0" t="0" r="r" b="b"/>
              <a:pathLst>
                <a:path w="157" h="192">
                  <a:moveTo>
                    <a:pt x="107" y="78"/>
                  </a:moveTo>
                  <a:cubicBezTo>
                    <a:pt x="107" y="5"/>
                    <a:pt x="107" y="5"/>
                    <a:pt x="107" y="5"/>
                  </a:cubicBezTo>
                  <a:cubicBezTo>
                    <a:pt x="104" y="3"/>
                    <a:pt x="101" y="1"/>
                    <a:pt x="97" y="0"/>
                  </a:cubicBezTo>
                  <a:cubicBezTo>
                    <a:pt x="97" y="78"/>
                    <a:pt x="97" y="78"/>
                    <a:pt x="97" y="78"/>
                  </a:cubicBezTo>
                  <a:cubicBezTo>
                    <a:pt x="92" y="80"/>
                    <a:pt x="87" y="84"/>
                    <a:pt x="86" y="90"/>
                  </a:cubicBezTo>
                  <a:cubicBezTo>
                    <a:pt x="66" y="90"/>
                    <a:pt x="66" y="90"/>
                    <a:pt x="66" y="90"/>
                  </a:cubicBezTo>
                  <a:cubicBezTo>
                    <a:pt x="66" y="91"/>
                    <a:pt x="66" y="91"/>
                    <a:pt x="66" y="91"/>
                  </a:cubicBezTo>
                  <a:cubicBezTo>
                    <a:pt x="66" y="94"/>
                    <a:pt x="65" y="97"/>
                    <a:pt x="65" y="100"/>
                  </a:cubicBezTo>
                  <a:cubicBezTo>
                    <a:pt x="86" y="100"/>
                    <a:pt x="86" y="100"/>
                    <a:pt x="86" y="100"/>
                  </a:cubicBezTo>
                  <a:cubicBezTo>
                    <a:pt x="87" y="106"/>
                    <a:pt x="92" y="110"/>
                    <a:pt x="97" y="112"/>
                  </a:cubicBezTo>
                  <a:cubicBezTo>
                    <a:pt x="97" y="134"/>
                    <a:pt x="97" y="134"/>
                    <a:pt x="97" y="134"/>
                  </a:cubicBezTo>
                  <a:cubicBezTo>
                    <a:pt x="97" y="148"/>
                    <a:pt x="86" y="159"/>
                    <a:pt x="72" y="159"/>
                  </a:cubicBezTo>
                  <a:cubicBezTo>
                    <a:pt x="67" y="159"/>
                    <a:pt x="67" y="159"/>
                    <a:pt x="67" y="159"/>
                  </a:cubicBezTo>
                  <a:cubicBezTo>
                    <a:pt x="65" y="152"/>
                    <a:pt x="58" y="147"/>
                    <a:pt x="50" y="147"/>
                  </a:cubicBezTo>
                  <a:cubicBezTo>
                    <a:pt x="42" y="147"/>
                    <a:pt x="34" y="153"/>
                    <a:pt x="33" y="161"/>
                  </a:cubicBezTo>
                  <a:cubicBezTo>
                    <a:pt x="19" y="165"/>
                    <a:pt x="7" y="175"/>
                    <a:pt x="0" y="188"/>
                  </a:cubicBezTo>
                  <a:cubicBezTo>
                    <a:pt x="3" y="190"/>
                    <a:pt x="6" y="191"/>
                    <a:pt x="9" y="192"/>
                  </a:cubicBezTo>
                  <a:cubicBezTo>
                    <a:pt x="14" y="182"/>
                    <a:pt x="23" y="175"/>
                    <a:pt x="34" y="171"/>
                  </a:cubicBezTo>
                  <a:cubicBezTo>
                    <a:pt x="37" y="178"/>
                    <a:pt x="43" y="182"/>
                    <a:pt x="50" y="182"/>
                  </a:cubicBezTo>
                  <a:cubicBezTo>
                    <a:pt x="58" y="182"/>
                    <a:pt x="65" y="177"/>
                    <a:pt x="67" y="169"/>
                  </a:cubicBezTo>
                  <a:cubicBezTo>
                    <a:pt x="72" y="169"/>
                    <a:pt x="72" y="169"/>
                    <a:pt x="72" y="169"/>
                  </a:cubicBezTo>
                  <a:cubicBezTo>
                    <a:pt x="91" y="169"/>
                    <a:pt x="107" y="153"/>
                    <a:pt x="107" y="134"/>
                  </a:cubicBezTo>
                  <a:cubicBezTo>
                    <a:pt x="107" y="134"/>
                    <a:pt x="107" y="134"/>
                    <a:pt x="107" y="134"/>
                  </a:cubicBezTo>
                  <a:cubicBezTo>
                    <a:pt x="107" y="112"/>
                    <a:pt x="107" y="112"/>
                    <a:pt x="107" y="112"/>
                  </a:cubicBezTo>
                  <a:cubicBezTo>
                    <a:pt x="113" y="110"/>
                    <a:pt x="118" y="106"/>
                    <a:pt x="119" y="100"/>
                  </a:cubicBezTo>
                  <a:cubicBezTo>
                    <a:pt x="157" y="100"/>
                    <a:pt x="157" y="100"/>
                    <a:pt x="157" y="100"/>
                  </a:cubicBezTo>
                  <a:cubicBezTo>
                    <a:pt x="157" y="98"/>
                    <a:pt x="157" y="97"/>
                    <a:pt x="157" y="95"/>
                  </a:cubicBezTo>
                  <a:cubicBezTo>
                    <a:pt x="157" y="93"/>
                    <a:pt x="157" y="92"/>
                    <a:pt x="157" y="90"/>
                  </a:cubicBezTo>
                  <a:cubicBezTo>
                    <a:pt x="119" y="90"/>
                    <a:pt x="119" y="90"/>
                    <a:pt x="119" y="90"/>
                  </a:cubicBezTo>
                  <a:cubicBezTo>
                    <a:pt x="118" y="84"/>
                    <a:pt x="113" y="80"/>
                    <a:pt x="107" y="78"/>
                  </a:cubicBezTo>
                  <a:close/>
                  <a:moveTo>
                    <a:pt x="50" y="172"/>
                  </a:moveTo>
                  <a:cubicBezTo>
                    <a:pt x="46" y="172"/>
                    <a:pt x="43" y="169"/>
                    <a:pt x="43" y="164"/>
                  </a:cubicBezTo>
                  <a:cubicBezTo>
                    <a:pt x="43" y="160"/>
                    <a:pt x="46" y="157"/>
                    <a:pt x="50" y="157"/>
                  </a:cubicBezTo>
                  <a:cubicBezTo>
                    <a:pt x="55" y="157"/>
                    <a:pt x="58" y="160"/>
                    <a:pt x="58" y="164"/>
                  </a:cubicBezTo>
                  <a:cubicBezTo>
                    <a:pt x="58" y="169"/>
                    <a:pt x="55" y="172"/>
                    <a:pt x="50" y="172"/>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mj-lt"/>
              </a:endParaRPr>
            </a:p>
          </p:txBody>
        </p:sp>
        <p:sp>
          <p:nvSpPr>
            <p:cNvPr id="171" name="Freeform 3946"/>
            <p:cNvSpPr>
              <a:spLocks/>
            </p:cNvSpPr>
            <p:nvPr/>
          </p:nvSpPr>
          <p:spPr bwMode="auto">
            <a:xfrm>
              <a:off x="1202605" y="1419089"/>
              <a:ext cx="107950" cy="31750"/>
            </a:xfrm>
            <a:custGeom>
              <a:avLst/>
              <a:gdLst/>
              <a:ahLst/>
              <a:cxnLst>
                <a:cxn ang="0">
                  <a:pos x="0" y="10"/>
                </a:cxn>
                <a:cxn ang="0">
                  <a:pos x="34" y="10"/>
                </a:cxn>
                <a:cxn ang="0">
                  <a:pos x="30" y="0"/>
                </a:cxn>
                <a:cxn ang="0">
                  <a:pos x="0" y="0"/>
                </a:cxn>
                <a:cxn ang="0">
                  <a:pos x="0" y="10"/>
                </a:cxn>
              </a:cxnLst>
              <a:rect l="0" t="0" r="r" b="b"/>
              <a:pathLst>
                <a:path w="34" h="10">
                  <a:moveTo>
                    <a:pt x="0" y="10"/>
                  </a:moveTo>
                  <a:cubicBezTo>
                    <a:pt x="34" y="10"/>
                    <a:pt x="34" y="10"/>
                    <a:pt x="34" y="10"/>
                  </a:cubicBezTo>
                  <a:cubicBezTo>
                    <a:pt x="33" y="7"/>
                    <a:pt x="31" y="4"/>
                    <a:pt x="30" y="0"/>
                  </a:cubicBezTo>
                  <a:cubicBezTo>
                    <a:pt x="0" y="0"/>
                    <a:pt x="0" y="0"/>
                    <a:pt x="0" y="0"/>
                  </a:cubicBezTo>
                  <a:lnTo>
                    <a:pt x="0" y="10"/>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mj-lt"/>
              </a:endParaRPr>
            </a:p>
          </p:txBody>
        </p:sp>
        <p:sp>
          <p:nvSpPr>
            <p:cNvPr id="173" name="Freeform 3947"/>
            <p:cNvSpPr>
              <a:spLocks noEditPoints="1"/>
            </p:cNvSpPr>
            <p:nvPr/>
          </p:nvSpPr>
          <p:spPr bwMode="auto">
            <a:xfrm>
              <a:off x="672380" y="1507989"/>
              <a:ext cx="273050" cy="215900"/>
            </a:xfrm>
            <a:custGeom>
              <a:avLst/>
              <a:gdLst/>
              <a:ahLst/>
              <a:cxnLst>
                <a:cxn ang="0">
                  <a:pos x="8" y="68"/>
                </a:cxn>
                <a:cxn ang="0">
                  <a:pos x="8" y="65"/>
                </a:cxn>
                <a:cxn ang="0">
                  <a:pos x="33" y="26"/>
                </a:cxn>
                <a:cxn ang="0">
                  <a:pos x="49" y="36"/>
                </a:cxn>
                <a:cxn ang="0">
                  <a:pos x="66" y="23"/>
                </a:cxn>
                <a:cxn ang="0">
                  <a:pos x="68" y="23"/>
                </a:cxn>
                <a:cxn ang="0">
                  <a:pos x="84" y="23"/>
                </a:cxn>
                <a:cxn ang="0">
                  <a:pos x="86" y="14"/>
                </a:cxn>
                <a:cxn ang="0">
                  <a:pos x="86" y="13"/>
                </a:cxn>
                <a:cxn ang="0">
                  <a:pos x="68" y="13"/>
                </a:cxn>
                <a:cxn ang="0">
                  <a:pos x="66" y="13"/>
                </a:cxn>
                <a:cxn ang="0">
                  <a:pos x="49" y="0"/>
                </a:cxn>
                <a:cxn ang="0">
                  <a:pos x="31" y="16"/>
                </a:cxn>
                <a:cxn ang="0">
                  <a:pos x="0" y="50"/>
                </a:cxn>
                <a:cxn ang="0">
                  <a:pos x="8" y="68"/>
                </a:cxn>
                <a:cxn ang="0">
                  <a:pos x="49" y="10"/>
                </a:cxn>
                <a:cxn ang="0">
                  <a:pos x="57" y="18"/>
                </a:cxn>
                <a:cxn ang="0">
                  <a:pos x="49" y="26"/>
                </a:cxn>
                <a:cxn ang="0">
                  <a:pos x="41" y="18"/>
                </a:cxn>
                <a:cxn ang="0">
                  <a:pos x="49" y="10"/>
                </a:cxn>
              </a:cxnLst>
              <a:rect l="0" t="0" r="r" b="b"/>
              <a:pathLst>
                <a:path w="86" h="68">
                  <a:moveTo>
                    <a:pt x="8" y="68"/>
                  </a:moveTo>
                  <a:cubicBezTo>
                    <a:pt x="8" y="65"/>
                    <a:pt x="8" y="65"/>
                    <a:pt x="8" y="65"/>
                  </a:cubicBezTo>
                  <a:cubicBezTo>
                    <a:pt x="8" y="48"/>
                    <a:pt x="18" y="33"/>
                    <a:pt x="33" y="26"/>
                  </a:cubicBezTo>
                  <a:cubicBezTo>
                    <a:pt x="36" y="32"/>
                    <a:pt x="42" y="36"/>
                    <a:pt x="49" y="36"/>
                  </a:cubicBezTo>
                  <a:cubicBezTo>
                    <a:pt x="57" y="36"/>
                    <a:pt x="64" y="30"/>
                    <a:pt x="66" y="23"/>
                  </a:cubicBezTo>
                  <a:cubicBezTo>
                    <a:pt x="67" y="23"/>
                    <a:pt x="67" y="23"/>
                    <a:pt x="68" y="23"/>
                  </a:cubicBezTo>
                  <a:cubicBezTo>
                    <a:pt x="84" y="23"/>
                    <a:pt x="84" y="23"/>
                    <a:pt x="84" y="23"/>
                  </a:cubicBezTo>
                  <a:cubicBezTo>
                    <a:pt x="85" y="20"/>
                    <a:pt x="86" y="17"/>
                    <a:pt x="86" y="14"/>
                  </a:cubicBezTo>
                  <a:cubicBezTo>
                    <a:pt x="86" y="13"/>
                    <a:pt x="86" y="13"/>
                    <a:pt x="86" y="13"/>
                  </a:cubicBezTo>
                  <a:cubicBezTo>
                    <a:pt x="68" y="13"/>
                    <a:pt x="68" y="13"/>
                    <a:pt x="68" y="13"/>
                  </a:cubicBezTo>
                  <a:cubicBezTo>
                    <a:pt x="67" y="13"/>
                    <a:pt x="67" y="13"/>
                    <a:pt x="66" y="13"/>
                  </a:cubicBezTo>
                  <a:cubicBezTo>
                    <a:pt x="64" y="6"/>
                    <a:pt x="57" y="0"/>
                    <a:pt x="49" y="0"/>
                  </a:cubicBezTo>
                  <a:cubicBezTo>
                    <a:pt x="40" y="0"/>
                    <a:pt x="32" y="7"/>
                    <a:pt x="31" y="16"/>
                  </a:cubicBezTo>
                  <a:cubicBezTo>
                    <a:pt x="16" y="22"/>
                    <a:pt x="5" y="34"/>
                    <a:pt x="0" y="50"/>
                  </a:cubicBezTo>
                  <a:cubicBezTo>
                    <a:pt x="2" y="56"/>
                    <a:pt x="5" y="62"/>
                    <a:pt x="8" y="68"/>
                  </a:cubicBezTo>
                  <a:close/>
                  <a:moveTo>
                    <a:pt x="49" y="10"/>
                  </a:moveTo>
                  <a:cubicBezTo>
                    <a:pt x="53" y="10"/>
                    <a:pt x="57" y="14"/>
                    <a:pt x="57" y="18"/>
                  </a:cubicBezTo>
                  <a:cubicBezTo>
                    <a:pt x="57" y="22"/>
                    <a:pt x="53" y="26"/>
                    <a:pt x="49" y="26"/>
                  </a:cubicBezTo>
                  <a:cubicBezTo>
                    <a:pt x="45" y="26"/>
                    <a:pt x="41" y="22"/>
                    <a:pt x="41" y="18"/>
                  </a:cubicBezTo>
                  <a:cubicBezTo>
                    <a:pt x="41" y="14"/>
                    <a:pt x="45" y="10"/>
                    <a:pt x="49" y="10"/>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mj-lt"/>
              </a:endParaRPr>
            </a:p>
          </p:txBody>
        </p:sp>
        <p:sp>
          <p:nvSpPr>
            <p:cNvPr id="174" name="Freeform 3948"/>
            <p:cNvSpPr>
              <a:spLocks/>
            </p:cNvSpPr>
            <p:nvPr/>
          </p:nvSpPr>
          <p:spPr bwMode="auto">
            <a:xfrm>
              <a:off x="729530" y="1482589"/>
              <a:ext cx="279400" cy="234950"/>
            </a:xfrm>
            <a:custGeom>
              <a:avLst/>
              <a:gdLst/>
              <a:ahLst/>
              <a:cxnLst>
                <a:cxn ang="0">
                  <a:pos x="88" y="22"/>
                </a:cxn>
                <a:cxn ang="0">
                  <a:pos x="88" y="0"/>
                </a:cxn>
                <a:cxn ang="0">
                  <a:pos x="78" y="0"/>
                </a:cxn>
                <a:cxn ang="0">
                  <a:pos x="78" y="22"/>
                </a:cxn>
                <a:cxn ang="0">
                  <a:pos x="36" y="64"/>
                </a:cxn>
                <a:cxn ang="0">
                  <a:pos x="0" y="64"/>
                </a:cxn>
                <a:cxn ang="0">
                  <a:pos x="0" y="74"/>
                </a:cxn>
                <a:cxn ang="0">
                  <a:pos x="36" y="74"/>
                </a:cxn>
                <a:cxn ang="0">
                  <a:pos x="88" y="22"/>
                </a:cxn>
              </a:cxnLst>
              <a:rect l="0" t="0" r="r" b="b"/>
              <a:pathLst>
                <a:path w="88" h="74">
                  <a:moveTo>
                    <a:pt x="88" y="22"/>
                  </a:moveTo>
                  <a:cubicBezTo>
                    <a:pt x="88" y="0"/>
                    <a:pt x="88" y="0"/>
                    <a:pt x="88" y="0"/>
                  </a:cubicBezTo>
                  <a:cubicBezTo>
                    <a:pt x="78" y="0"/>
                    <a:pt x="78" y="0"/>
                    <a:pt x="78" y="0"/>
                  </a:cubicBezTo>
                  <a:cubicBezTo>
                    <a:pt x="78" y="22"/>
                    <a:pt x="78" y="22"/>
                    <a:pt x="78" y="22"/>
                  </a:cubicBezTo>
                  <a:cubicBezTo>
                    <a:pt x="78" y="45"/>
                    <a:pt x="59" y="64"/>
                    <a:pt x="36" y="64"/>
                  </a:cubicBezTo>
                  <a:cubicBezTo>
                    <a:pt x="0" y="64"/>
                    <a:pt x="0" y="64"/>
                    <a:pt x="0" y="64"/>
                  </a:cubicBezTo>
                  <a:cubicBezTo>
                    <a:pt x="0" y="74"/>
                    <a:pt x="0" y="74"/>
                    <a:pt x="0" y="74"/>
                  </a:cubicBezTo>
                  <a:cubicBezTo>
                    <a:pt x="36" y="74"/>
                    <a:pt x="36" y="74"/>
                    <a:pt x="36" y="74"/>
                  </a:cubicBezTo>
                  <a:cubicBezTo>
                    <a:pt x="64" y="74"/>
                    <a:pt x="88" y="51"/>
                    <a:pt x="88" y="22"/>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mj-lt"/>
              </a:endParaRPr>
            </a:p>
          </p:txBody>
        </p:sp>
        <p:sp>
          <p:nvSpPr>
            <p:cNvPr id="175" name="Freeform 3949"/>
            <p:cNvSpPr>
              <a:spLocks noEditPoints="1"/>
            </p:cNvSpPr>
            <p:nvPr/>
          </p:nvSpPr>
          <p:spPr bwMode="auto">
            <a:xfrm>
              <a:off x="935905" y="1231764"/>
              <a:ext cx="111125" cy="155575"/>
            </a:xfrm>
            <a:custGeom>
              <a:avLst/>
              <a:gdLst/>
              <a:ahLst/>
              <a:cxnLst>
                <a:cxn ang="0">
                  <a:pos x="13" y="34"/>
                </a:cxn>
                <a:cxn ang="0">
                  <a:pos x="13" y="49"/>
                </a:cxn>
                <a:cxn ang="0">
                  <a:pos x="23" y="49"/>
                </a:cxn>
                <a:cxn ang="0">
                  <a:pos x="23" y="34"/>
                </a:cxn>
                <a:cxn ang="0">
                  <a:pos x="35" y="17"/>
                </a:cxn>
                <a:cxn ang="0">
                  <a:pos x="18" y="0"/>
                </a:cxn>
                <a:cxn ang="0">
                  <a:pos x="0" y="17"/>
                </a:cxn>
                <a:cxn ang="0">
                  <a:pos x="13" y="34"/>
                </a:cxn>
                <a:cxn ang="0">
                  <a:pos x="18" y="10"/>
                </a:cxn>
                <a:cxn ang="0">
                  <a:pos x="25" y="17"/>
                </a:cxn>
                <a:cxn ang="0">
                  <a:pos x="18" y="25"/>
                </a:cxn>
                <a:cxn ang="0">
                  <a:pos x="10" y="17"/>
                </a:cxn>
                <a:cxn ang="0">
                  <a:pos x="18" y="10"/>
                </a:cxn>
              </a:cxnLst>
              <a:rect l="0" t="0" r="r" b="b"/>
              <a:pathLst>
                <a:path w="35" h="49">
                  <a:moveTo>
                    <a:pt x="13" y="34"/>
                  </a:moveTo>
                  <a:cubicBezTo>
                    <a:pt x="13" y="49"/>
                    <a:pt x="13" y="49"/>
                    <a:pt x="13" y="49"/>
                  </a:cubicBezTo>
                  <a:cubicBezTo>
                    <a:pt x="23" y="49"/>
                    <a:pt x="23" y="49"/>
                    <a:pt x="23" y="49"/>
                  </a:cubicBezTo>
                  <a:cubicBezTo>
                    <a:pt x="23" y="34"/>
                    <a:pt x="23" y="34"/>
                    <a:pt x="23" y="34"/>
                  </a:cubicBezTo>
                  <a:cubicBezTo>
                    <a:pt x="30" y="32"/>
                    <a:pt x="35" y="25"/>
                    <a:pt x="35" y="17"/>
                  </a:cubicBezTo>
                  <a:cubicBezTo>
                    <a:pt x="35" y="8"/>
                    <a:pt x="28" y="0"/>
                    <a:pt x="18" y="0"/>
                  </a:cubicBezTo>
                  <a:cubicBezTo>
                    <a:pt x="8" y="0"/>
                    <a:pt x="0" y="8"/>
                    <a:pt x="0" y="17"/>
                  </a:cubicBezTo>
                  <a:cubicBezTo>
                    <a:pt x="0" y="25"/>
                    <a:pt x="5" y="32"/>
                    <a:pt x="13" y="34"/>
                  </a:cubicBezTo>
                  <a:close/>
                  <a:moveTo>
                    <a:pt x="18" y="10"/>
                  </a:moveTo>
                  <a:cubicBezTo>
                    <a:pt x="22" y="10"/>
                    <a:pt x="25" y="13"/>
                    <a:pt x="25" y="17"/>
                  </a:cubicBezTo>
                  <a:cubicBezTo>
                    <a:pt x="25" y="22"/>
                    <a:pt x="22" y="25"/>
                    <a:pt x="18" y="25"/>
                  </a:cubicBezTo>
                  <a:cubicBezTo>
                    <a:pt x="13" y="25"/>
                    <a:pt x="10" y="22"/>
                    <a:pt x="10" y="17"/>
                  </a:cubicBezTo>
                  <a:cubicBezTo>
                    <a:pt x="10" y="13"/>
                    <a:pt x="13" y="10"/>
                    <a:pt x="18" y="10"/>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mj-lt"/>
              </a:endParaRPr>
            </a:p>
          </p:txBody>
        </p:sp>
        <p:sp>
          <p:nvSpPr>
            <p:cNvPr id="176" name="Freeform 3950"/>
            <p:cNvSpPr>
              <a:spLocks/>
            </p:cNvSpPr>
            <p:nvPr/>
          </p:nvSpPr>
          <p:spPr bwMode="auto">
            <a:xfrm>
              <a:off x="675555" y="1419089"/>
              <a:ext cx="431800" cy="31750"/>
            </a:xfrm>
            <a:custGeom>
              <a:avLst/>
              <a:gdLst/>
              <a:ahLst/>
              <a:cxnLst>
                <a:cxn ang="0">
                  <a:pos x="0" y="10"/>
                </a:cxn>
                <a:cxn ang="0">
                  <a:pos x="136" y="10"/>
                </a:cxn>
                <a:cxn ang="0">
                  <a:pos x="136" y="0"/>
                </a:cxn>
                <a:cxn ang="0">
                  <a:pos x="4" y="0"/>
                </a:cxn>
                <a:cxn ang="0">
                  <a:pos x="0" y="10"/>
                </a:cxn>
              </a:cxnLst>
              <a:rect l="0" t="0" r="r" b="b"/>
              <a:pathLst>
                <a:path w="136" h="10">
                  <a:moveTo>
                    <a:pt x="0" y="10"/>
                  </a:moveTo>
                  <a:cubicBezTo>
                    <a:pt x="136" y="10"/>
                    <a:pt x="136" y="10"/>
                    <a:pt x="136" y="10"/>
                  </a:cubicBezTo>
                  <a:cubicBezTo>
                    <a:pt x="136" y="0"/>
                    <a:pt x="136" y="0"/>
                    <a:pt x="136" y="0"/>
                  </a:cubicBezTo>
                  <a:cubicBezTo>
                    <a:pt x="4" y="0"/>
                    <a:pt x="4" y="0"/>
                    <a:pt x="4" y="0"/>
                  </a:cubicBezTo>
                  <a:cubicBezTo>
                    <a:pt x="3" y="4"/>
                    <a:pt x="1" y="7"/>
                    <a:pt x="0" y="10"/>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mj-lt"/>
              </a:endParaRPr>
            </a:p>
          </p:txBody>
        </p:sp>
      </p:grpSp>
      <p:sp>
        <p:nvSpPr>
          <p:cNvPr id="182" name="Shape 161"/>
          <p:cNvSpPr txBox="1"/>
          <p:nvPr/>
        </p:nvSpPr>
        <p:spPr>
          <a:xfrm>
            <a:off x="876426" y="1841979"/>
            <a:ext cx="5122907" cy="264147"/>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400" b="1" dirty="0">
                <a:solidFill>
                  <a:schemeClr val="tx1">
                    <a:lumMod val="75000"/>
                    <a:lumOff val="25000"/>
                  </a:schemeClr>
                </a:solidFill>
                <a:latin typeface="+mj-lt"/>
                <a:ea typeface="Calibri"/>
                <a:cs typeface="Calibri"/>
                <a:sym typeface="Calibri"/>
              </a:rPr>
              <a:t>External to Aetna</a:t>
            </a:r>
          </a:p>
        </p:txBody>
      </p:sp>
      <p:cxnSp>
        <p:nvCxnSpPr>
          <p:cNvPr id="187" name="Shape 157"/>
          <p:cNvCxnSpPr/>
          <p:nvPr/>
        </p:nvCxnSpPr>
        <p:spPr>
          <a:xfrm flipH="1">
            <a:off x="6014795" y="3628621"/>
            <a:ext cx="716671" cy="1"/>
          </a:xfrm>
          <a:prstGeom prst="straightConnector1">
            <a:avLst/>
          </a:prstGeom>
          <a:noFill/>
          <a:ln w="38100" cap="flat" cmpd="sng">
            <a:solidFill>
              <a:schemeClr val="accent4">
                <a:lumMod val="50000"/>
              </a:schemeClr>
            </a:solidFill>
            <a:prstDash val="solid"/>
            <a:round/>
            <a:headEnd type="triangle" w="med" len="med"/>
            <a:tailEnd type="none" w="med" len="med"/>
          </a:ln>
        </p:spPr>
      </p:cxnSp>
      <p:sp>
        <p:nvSpPr>
          <p:cNvPr id="189" name="Shape 161"/>
          <p:cNvSpPr txBox="1"/>
          <p:nvPr/>
        </p:nvSpPr>
        <p:spPr>
          <a:xfrm>
            <a:off x="6408273" y="1841979"/>
            <a:ext cx="5122907" cy="264147"/>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400" b="1" dirty="0">
                <a:solidFill>
                  <a:schemeClr val="tx1">
                    <a:lumMod val="75000"/>
                    <a:lumOff val="25000"/>
                  </a:schemeClr>
                </a:solidFill>
                <a:latin typeface="+mj-lt"/>
                <a:ea typeface="Calibri"/>
                <a:cs typeface="Calibri"/>
                <a:sym typeface="Calibri"/>
              </a:rPr>
              <a:t>Internal to Aetna</a:t>
            </a:r>
          </a:p>
        </p:txBody>
      </p:sp>
      <p:cxnSp>
        <p:nvCxnSpPr>
          <p:cNvPr id="190" name="Elbow Connector 189"/>
          <p:cNvCxnSpPr/>
          <p:nvPr/>
        </p:nvCxnSpPr>
        <p:spPr>
          <a:xfrm rot="16200000" flipV="1">
            <a:off x="10013269" y="3725800"/>
            <a:ext cx="776205" cy="532135"/>
          </a:xfrm>
          <a:prstGeom prst="bentConnector2">
            <a:avLst/>
          </a:prstGeom>
          <a:noFill/>
          <a:ln w="38100" cap="flat" cmpd="sng">
            <a:solidFill>
              <a:schemeClr val="accent4">
                <a:lumMod val="50000"/>
              </a:schemeClr>
            </a:solidFill>
            <a:prstDash val="solid"/>
            <a:round/>
            <a:headEnd type="triangle" w="med" len="med"/>
            <a:tailEnd type="none" w="med" len="med"/>
          </a:ln>
        </p:spPr>
      </p:cxnSp>
      <p:grpSp>
        <p:nvGrpSpPr>
          <p:cNvPr id="191" name="Group 190"/>
          <p:cNvGrpSpPr/>
          <p:nvPr/>
        </p:nvGrpSpPr>
        <p:grpSpPr>
          <a:xfrm>
            <a:off x="7686273" y="3333566"/>
            <a:ext cx="574334" cy="556045"/>
            <a:chOff x="2670362" y="1165089"/>
            <a:chExt cx="800100" cy="800100"/>
          </a:xfrm>
          <a:effectLst>
            <a:outerShdw blurRad="25400" dist="38100" dir="2700000" algn="tl" rotWithShape="0">
              <a:prstClr val="black">
                <a:alpha val="20000"/>
              </a:prstClr>
            </a:outerShdw>
          </a:effectLst>
        </p:grpSpPr>
        <p:sp>
          <p:nvSpPr>
            <p:cNvPr id="192" name="Oval 3613"/>
            <p:cNvSpPr>
              <a:spLocks noChangeArrowheads="1"/>
            </p:cNvSpPr>
            <p:nvPr/>
          </p:nvSpPr>
          <p:spPr bwMode="auto">
            <a:xfrm>
              <a:off x="2670362" y="1165089"/>
              <a:ext cx="800100" cy="800100"/>
            </a:xfrm>
            <a:prstGeom prst="ellipse">
              <a:avLst/>
            </a:prstGeom>
            <a:solidFill>
              <a:schemeClr val="accent4">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solidFill>
                  <a:schemeClr val="tx1">
                    <a:lumMod val="75000"/>
                    <a:lumOff val="25000"/>
                  </a:schemeClr>
                </a:solidFill>
                <a:latin typeface="+mj-lt"/>
              </a:endParaRPr>
            </a:p>
          </p:txBody>
        </p:sp>
        <p:sp>
          <p:nvSpPr>
            <p:cNvPr id="193" name="Freeform 3935"/>
            <p:cNvSpPr>
              <a:spLocks noEditPoints="1"/>
            </p:cNvSpPr>
            <p:nvPr/>
          </p:nvSpPr>
          <p:spPr bwMode="auto">
            <a:xfrm>
              <a:off x="2791012" y="1327014"/>
              <a:ext cx="565150" cy="450850"/>
            </a:xfrm>
            <a:custGeom>
              <a:avLst/>
              <a:gdLst/>
              <a:ahLst/>
              <a:cxnLst>
                <a:cxn ang="0">
                  <a:pos x="20" y="69"/>
                </a:cxn>
                <a:cxn ang="0">
                  <a:pos x="33" y="83"/>
                </a:cxn>
                <a:cxn ang="0">
                  <a:pos x="14" y="73"/>
                </a:cxn>
                <a:cxn ang="0">
                  <a:pos x="119" y="34"/>
                </a:cxn>
                <a:cxn ang="0">
                  <a:pos x="156" y="22"/>
                </a:cxn>
                <a:cxn ang="0">
                  <a:pos x="178" y="13"/>
                </a:cxn>
                <a:cxn ang="0">
                  <a:pos x="152" y="13"/>
                </a:cxn>
                <a:cxn ang="0">
                  <a:pos x="114" y="25"/>
                </a:cxn>
                <a:cxn ang="0">
                  <a:pos x="111" y="28"/>
                </a:cxn>
                <a:cxn ang="0">
                  <a:pos x="108" y="50"/>
                </a:cxn>
                <a:cxn ang="0">
                  <a:pos x="74" y="82"/>
                </a:cxn>
                <a:cxn ang="0">
                  <a:pos x="54" y="88"/>
                </a:cxn>
                <a:cxn ang="0">
                  <a:pos x="75" y="93"/>
                </a:cxn>
                <a:cxn ang="0">
                  <a:pos x="81" y="91"/>
                </a:cxn>
                <a:cxn ang="0">
                  <a:pos x="90" y="59"/>
                </a:cxn>
                <a:cxn ang="0">
                  <a:pos x="8" y="134"/>
                </a:cxn>
                <a:cxn ang="0">
                  <a:pos x="0" y="8"/>
                </a:cxn>
                <a:cxn ang="0">
                  <a:pos x="173" y="142"/>
                </a:cxn>
                <a:cxn ang="0">
                  <a:pos x="155" y="91"/>
                </a:cxn>
                <a:cxn ang="0">
                  <a:pos x="118" y="78"/>
                </a:cxn>
                <a:cxn ang="0">
                  <a:pos x="114" y="76"/>
                </a:cxn>
                <a:cxn ang="0">
                  <a:pos x="76" y="46"/>
                </a:cxn>
                <a:cxn ang="0">
                  <a:pos x="37" y="105"/>
                </a:cxn>
                <a:cxn ang="0">
                  <a:pos x="27" y="126"/>
                </a:cxn>
                <a:cxn ang="0">
                  <a:pos x="27" y="100"/>
                </a:cxn>
                <a:cxn ang="0">
                  <a:pos x="65" y="40"/>
                </a:cxn>
                <a:cxn ang="0">
                  <a:pos x="76" y="21"/>
                </a:cxn>
                <a:cxn ang="0">
                  <a:pos x="89" y="37"/>
                </a:cxn>
                <a:cxn ang="0">
                  <a:pos x="155" y="68"/>
                </a:cxn>
                <a:cxn ang="0">
                  <a:pos x="175" y="73"/>
                </a:cxn>
                <a:cxn ang="0">
                  <a:pos x="81" y="34"/>
                </a:cxn>
                <a:cxn ang="0">
                  <a:pos x="72" y="34"/>
                </a:cxn>
                <a:cxn ang="0">
                  <a:pos x="81" y="34"/>
                </a:cxn>
              </a:cxnLst>
              <a:rect l="0" t="0" r="r" b="b"/>
              <a:pathLst>
                <a:path w="178" h="142">
                  <a:moveTo>
                    <a:pt x="14" y="73"/>
                  </a:moveTo>
                  <a:cubicBezTo>
                    <a:pt x="14" y="70"/>
                    <a:pt x="17" y="69"/>
                    <a:pt x="20" y="69"/>
                  </a:cubicBezTo>
                  <a:cubicBezTo>
                    <a:pt x="39" y="74"/>
                    <a:pt x="39" y="74"/>
                    <a:pt x="39" y="74"/>
                  </a:cubicBezTo>
                  <a:cubicBezTo>
                    <a:pt x="33" y="83"/>
                    <a:pt x="33" y="83"/>
                    <a:pt x="33" y="83"/>
                  </a:cubicBezTo>
                  <a:cubicBezTo>
                    <a:pt x="17" y="79"/>
                    <a:pt x="17" y="79"/>
                    <a:pt x="17" y="79"/>
                  </a:cubicBezTo>
                  <a:cubicBezTo>
                    <a:pt x="15" y="78"/>
                    <a:pt x="13" y="76"/>
                    <a:pt x="14" y="73"/>
                  </a:cubicBezTo>
                  <a:close/>
                  <a:moveTo>
                    <a:pt x="108" y="50"/>
                  </a:moveTo>
                  <a:cubicBezTo>
                    <a:pt x="119" y="34"/>
                    <a:pt x="119" y="34"/>
                    <a:pt x="119" y="34"/>
                  </a:cubicBezTo>
                  <a:cubicBezTo>
                    <a:pt x="119" y="34"/>
                    <a:pt x="119" y="34"/>
                    <a:pt x="119" y="34"/>
                  </a:cubicBezTo>
                  <a:cubicBezTo>
                    <a:pt x="156" y="22"/>
                    <a:pt x="156" y="22"/>
                    <a:pt x="156" y="22"/>
                  </a:cubicBezTo>
                  <a:cubicBezTo>
                    <a:pt x="158" y="25"/>
                    <a:pt x="161" y="26"/>
                    <a:pt x="165" y="26"/>
                  </a:cubicBezTo>
                  <a:cubicBezTo>
                    <a:pt x="172" y="26"/>
                    <a:pt x="178" y="20"/>
                    <a:pt x="178" y="13"/>
                  </a:cubicBezTo>
                  <a:cubicBezTo>
                    <a:pt x="178" y="6"/>
                    <a:pt x="172" y="0"/>
                    <a:pt x="165" y="0"/>
                  </a:cubicBezTo>
                  <a:cubicBezTo>
                    <a:pt x="158" y="0"/>
                    <a:pt x="152" y="6"/>
                    <a:pt x="152" y="13"/>
                  </a:cubicBezTo>
                  <a:cubicBezTo>
                    <a:pt x="115" y="25"/>
                    <a:pt x="115" y="25"/>
                    <a:pt x="115" y="25"/>
                  </a:cubicBezTo>
                  <a:cubicBezTo>
                    <a:pt x="115" y="25"/>
                    <a:pt x="114" y="25"/>
                    <a:pt x="114" y="25"/>
                  </a:cubicBezTo>
                  <a:cubicBezTo>
                    <a:pt x="112" y="26"/>
                    <a:pt x="112" y="27"/>
                    <a:pt x="111" y="28"/>
                  </a:cubicBezTo>
                  <a:cubicBezTo>
                    <a:pt x="111" y="28"/>
                    <a:pt x="111" y="28"/>
                    <a:pt x="111" y="28"/>
                  </a:cubicBezTo>
                  <a:cubicBezTo>
                    <a:pt x="101" y="43"/>
                    <a:pt x="101" y="43"/>
                    <a:pt x="101" y="43"/>
                  </a:cubicBezTo>
                  <a:lnTo>
                    <a:pt x="108" y="50"/>
                  </a:lnTo>
                  <a:close/>
                  <a:moveTo>
                    <a:pt x="90" y="59"/>
                  </a:moveTo>
                  <a:cubicBezTo>
                    <a:pt x="74" y="82"/>
                    <a:pt x="74" y="82"/>
                    <a:pt x="74" y="82"/>
                  </a:cubicBezTo>
                  <a:cubicBezTo>
                    <a:pt x="59" y="79"/>
                    <a:pt x="59" y="79"/>
                    <a:pt x="59" y="79"/>
                  </a:cubicBezTo>
                  <a:cubicBezTo>
                    <a:pt x="54" y="88"/>
                    <a:pt x="54" y="88"/>
                    <a:pt x="54" y="88"/>
                  </a:cubicBezTo>
                  <a:cubicBezTo>
                    <a:pt x="73" y="92"/>
                    <a:pt x="73" y="92"/>
                    <a:pt x="73" y="92"/>
                  </a:cubicBezTo>
                  <a:cubicBezTo>
                    <a:pt x="75" y="93"/>
                    <a:pt x="75" y="93"/>
                    <a:pt x="75" y="93"/>
                  </a:cubicBezTo>
                  <a:cubicBezTo>
                    <a:pt x="76" y="93"/>
                    <a:pt x="76" y="93"/>
                    <a:pt x="76" y="93"/>
                  </a:cubicBezTo>
                  <a:cubicBezTo>
                    <a:pt x="78" y="93"/>
                    <a:pt x="80" y="92"/>
                    <a:pt x="81" y="91"/>
                  </a:cubicBezTo>
                  <a:cubicBezTo>
                    <a:pt x="97" y="67"/>
                    <a:pt x="97" y="67"/>
                    <a:pt x="97" y="67"/>
                  </a:cubicBezTo>
                  <a:lnTo>
                    <a:pt x="90" y="59"/>
                  </a:lnTo>
                  <a:close/>
                  <a:moveTo>
                    <a:pt x="173" y="134"/>
                  </a:moveTo>
                  <a:cubicBezTo>
                    <a:pt x="8" y="134"/>
                    <a:pt x="8" y="134"/>
                    <a:pt x="8" y="134"/>
                  </a:cubicBezTo>
                  <a:cubicBezTo>
                    <a:pt x="8" y="8"/>
                    <a:pt x="8" y="8"/>
                    <a:pt x="8" y="8"/>
                  </a:cubicBezTo>
                  <a:cubicBezTo>
                    <a:pt x="0" y="8"/>
                    <a:pt x="0" y="8"/>
                    <a:pt x="0" y="8"/>
                  </a:cubicBezTo>
                  <a:cubicBezTo>
                    <a:pt x="0" y="142"/>
                    <a:pt x="0" y="142"/>
                    <a:pt x="0" y="142"/>
                  </a:cubicBezTo>
                  <a:cubicBezTo>
                    <a:pt x="173" y="142"/>
                    <a:pt x="173" y="142"/>
                    <a:pt x="173" y="142"/>
                  </a:cubicBezTo>
                  <a:lnTo>
                    <a:pt x="173" y="134"/>
                  </a:lnTo>
                  <a:close/>
                  <a:moveTo>
                    <a:pt x="155" y="91"/>
                  </a:moveTo>
                  <a:cubicBezTo>
                    <a:pt x="155" y="78"/>
                    <a:pt x="155" y="78"/>
                    <a:pt x="155" y="78"/>
                  </a:cubicBezTo>
                  <a:cubicBezTo>
                    <a:pt x="118" y="78"/>
                    <a:pt x="118" y="78"/>
                    <a:pt x="118" y="78"/>
                  </a:cubicBezTo>
                  <a:cubicBezTo>
                    <a:pt x="117" y="78"/>
                    <a:pt x="116" y="78"/>
                    <a:pt x="115" y="77"/>
                  </a:cubicBezTo>
                  <a:cubicBezTo>
                    <a:pt x="115" y="77"/>
                    <a:pt x="114" y="77"/>
                    <a:pt x="114" y="76"/>
                  </a:cubicBezTo>
                  <a:cubicBezTo>
                    <a:pt x="82" y="45"/>
                    <a:pt x="82" y="45"/>
                    <a:pt x="82" y="45"/>
                  </a:cubicBezTo>
                  <a:cubicBezTo>
                    <a:pt x="81" y="46"/>
                    <a:pt x="79" y="46"/>
                    <a:pt x="76" y="46"/>
                  </a:cubicBezTo>
                  <a:cubicBezTo>
                    <a:pt x="76" y="46"/>
                    <a:pt x="75" y="46"/>
                    <a:pt x="74" y="46"/>
                  </a:cubicBezTo>
                  <a:cubicBezTo>
                    <a:pt x="37" y="105"/>
                    <a:pt x="37" y="105"/>
                    <a:pt x="37" y="105"/>
                  </a:cubicBezTo>
                  <a:cubicBezTo>
                    <a:pt x="39" y="107"/>
                    <a:pt x="40" y="110"/>
                    <a:pt x="40" y="113"/>
                  </a:cubicBezTo>
                  <a:cubicBezTo>
                    <a:pt x="40" y="120"/>
                    <a:pt x="34" y="126"/>
                    <a:pt x="27" y="126"/>
                  </a:cubicBezTo>
                  <a:cubicBezTo>
                    <a:pt x="20" y="126"/>
                    <a:pt x="14" y="120"/>
                    <a:pt x="14" y="113"/>
                  </a:cubicBezTo>
                  <a:cubicBezTo>
                    <a:pt x="14" y="106"/>
                    <a:pt x="20" y="100"/>
                    <a:pt x="27" y="100"/>
                  </a:cubicBezTo>
                  <a:cubicBezTo>
                    <a:pt x="28" y="100"/>
                    <a:pt x="28" y="100"/>
                    <a:pt x="28" y="100"/>
                  </a:cubicBezTo>
                  <a:cubicBezTo>
                    <a:pt x="65" y="40"/>
                    <a:pt x="65" y="40"/>
                    <a:pt x="65" y="40"/>
                  </a:cubicBezTo>
                  <a:cubicBezTo>
                    <a:pt x="64" y="38"/>
                    <a:pt x="64" y="36"/>
                    <a:pt x="64" y="34"/>
                  </a:cubicBezTo>
                  <a:cubicBezTo>
                    <a:pt x="64" y="26"/>
                    <a:pt x="69" y="21"/>
                    <a:pt x="76" y="21"/>
                  </a:cubicBezTo>
                  <a:cubicBezTo>
                    <a:pt x="84" y="21"/>
                    <a:pt x="89" y="26"/>
                    <a:pt x="89" y="34"/>
                  </a:cubicBezTo>
                  <a:cubicBezTo>
                    <a:pt x="89" y="35"/>
                    <a:pt x="89" y="36"/>
                    <a:pt x="89" y="37"/>
                  </a:cubicBezTo>
                  <a:cubicBezTo>
                    <a:pt x="120" y="68"/>
                    <a:pt x="120" y="68"/>
                    <a:pt x="120" y="68"/>
                  </a:cubicBezTo>
                  <a:cubicBezTo>
                    <a:pt x="155" y="68"/>
                    <a:pt x="155" y="68"/>
                    <a:pt x="155" y="68"/>
                  </a:cubicBezTo>
                  <a:cubicBezTo>
                    <a:pt x="155" y="55"/>
                    <a:pt x="155" y="55"/>
                    <a:pt x="155" y="55"/>
                  </a:cubicBezTo>
                  <a:cubicBezTo>
                    <a:pt x="175" y="73"/>
                    <a:pt x="175" y="73"/>
                    <a:pt x="175" y="73"/>
                  </a:cubicBezTo>
                  <a:lnTo>
                    <a:pt x="155" y="91"/>
                  </a:lnTo>
                  <a:close/>
                  <a:moveTo>
                    <a:pt x="81" y="34"/>
                  </a:moveTo>
                  <a:cubicBezTo>
                    <a:pt x="81" y="31"/>
                    <a:pt x="79" y="29"/>
                    <a:pt x="76" y="29"/>
                  </a:cubicBezTo>
                  <a:cubicBezTo>
                    <a:pt x="74" y="29"/>
                    <a:pt x="72" y="31"/>
                    <a:pt x="72" y="34"/>
                  </a:cubicBezTo>
                  <a:cubicBezTo>
                    <a:pt x="72" y="36"/>
                    <a:pt x="74" y="38"/>
                    <a:pt x="76" y="38"/>
                  </a:cubicBezTo>
                  <a:cubicBezTo>
                    <a:pt x="79" y="38"/>
                    <a:pt x="81" y="36"/>
                    <a:pt x="81" y="34"/>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600">
                <a:latin typeface="+mj-lt"/>
              </a:endParaRPr>
            </a:p>
          </p:txBody>
        </p:sp>
      </p:grpSp>
      <p:sp>
        <p:nvSpPr>
          <p:cNvPr id="194" name="Shape 161"/>
          <p:cNvSpPr txBox="1"/>
          <p:nvPr/>
        </p:nvSpPr>
        <p:spPr>
          <a:xfrm>
            <a:off x="7432513" y="3878960"/>
            <a:ext cx="1086868" cy="484856"/>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100" dirty="0">
                <a:solidFill>
                  <a:schemeClr val="tx1">
                    <a:lumMod val="75000"/>
                    <a:lumOff val="25000"/>
                  </a:schemeClr>
                </a:solidFill>
                <a:latin typeface="+mj-lt"/>
                <a:ea typeface="Calibri"/>
                <a:cs typeface="Calibri"/>
                <a:sym typeface="Calibri"/>
              </a:rPr>
              <a:t>Analytics</a:t>
            </a:r>
          </a:p>
        </p:txBody>
      </p:sp>
      <p:grpSp>
        <p:nvGrpSpPr>
          <p:cNvPr id="8" name="Group 7"/>
          <p:cNvGrpSpPr/>
          <p:nvPr/>
        </p:nvGrpSpPr>
        <p:grpSpPr>
          <a:xfrm>
            <a:off x="8492858" y="2843828"/>
            <a:ext cx="968928" cy="1533256"/>
            <a:chOff x="8764150" y="2718696"/>
            <a:chExt cx="877159" cy="887976"/>
          </a:xfrm>
          <a:effectLst>
            <a:outerShdw blurRad="25400" dist="38100" dir="2700000" algn="tl" rotWithShape="0">
              <a:prstClr val="black">
                <a:alpha val="20000"/>
              </a:prstClr>
            </a:outerShdw>
          </a:effectLst>
        </p:grpSpPr>
        <p:sp>
          <p:nvSpPr>
            <p:cNvPr id="195" name="Rectangle 194"/>
            <p:cNvSpPr/>
            <p:nvPr/>
          </p:nvSpPr>
          <p:spPr>
            <a:xfrm>
              <a:off x="8764150" y="2718696"/>
              <a:ext cx="877158" cy="27729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75000"/>
                      <a:lumOff val="25000"/>
                    </a:schemeClr>
                  </a:solidFill>
                  <a:latin typeface="+mj-lt"/>
                </a:rPr>
                <a:t>Health &amp; Wellness</a:t>
              </a:r>
            </a:p>
          </p:txBody>
        </p:sp>
        <p:sp>
          <p:nvSpPr>
            <p:cNvPr id="196" name="Rectangle 195"/>
            <p:cNvSpPr/>
            <p:nvPr/>
          </p:nvSpPr>
          <p:spPr>
            <a:xfrm>
              <a:off x="8764150" y="3023115"/>
              <a:ext cx="877159" cy="27729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75000"/>
                      <a:lumOff val="25000"/>
                    </a:schemeClr>
                  </a:solidFill>
                  <a:latin typeface="+mj-lt"/>
                </a:rPr>
                <a:t>Risk &amp; Underwriting</a:t>
              </a:r>
            </a:p>
          </p:txBody>
        </p:sp>
        <p:sp>
          <p:nvSpPr>
            <p:cNvPr id="197" name="Rectangle 196"/>
            <p:cNvSpPr/>
            <p:nvPr/>
          </p:nvSpPr>
          <p:spPr>
            <a:xfrm>
              <a:off x="8764150" y="3329377"/>
              <a:ext cx="877159" cy="27729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75000"/>
                      <a:lumOff val="25000"/>
                    </a:schemeClr>
                  </a:solidFill>
                  <a:latin typeface="+mj-lt"/>
                </a:rPr>
                <a:t>Clinical Platform</a:t>
              </a:r>
            </a:p>
          </p:txBody>
        </p:sp>
      </p:grpSp>
      <p:cxnSp>
        <p:nvCxnSpPr>
          <p:cNvPr id="198" name="Shape 158"/>
          <p:cNvCxnSpPr>
            <a:stCxn id="196" idx="1"/>
            <a:endCxn id="192" idx="6"/>
          </p:cNvCxnSpPr>
          <p:nvPr/>
        </p:nvCxnSpPr>
        <p:spPr>
          <a:xfrm flipH="1">
            <a:off x="8260607" y="3608865"/>
            <a:ext cx="232251" cy="2724"/>
          </a:xfrm>
          <a:prstGeom prst="straightConnector1">
            <a:avLst/>
          </a:prstGeom>
          <a:noFill/>
          <a:ln w="38100" cap="flat" cmpd="sng">
            <a:solidFill>
              <a:schemeClr val="accent4">
                <a:lumMod val="50000"/>
              </a:schemeClr>
            </a:solidFill>
            <a:prstDash val="solid"/>
            <a:round/>
            <a:headEnd type="triangle" w="med" len="med"/>
            <a:tailEnd type="none" w="med" len="med"/>
          </a:ln>
        </p:spPr>
      </p:cxnSp>
      <p:cxnSp>
        <p:nvCxnSpPr>
          <p:cNvPr id="200" name="Elbow Connector 199"/>
          <p:cNvCxnSpPr/>
          <p:nvPr/>
        </p:nvCxnSpPr>
        <p:spPr>
          <a:xfrm rot="5400000">
            <a:off x="10042447" y="2978770"/>
            <a:ext cx="717852" cy="532136"/>
          </a:xfrm>
          <a:prstGeom prst="bentConnector2">
            <a:avLst/>
          </a:prstGeom>
          <a:noFill/>
          <a:ln w="38100" cap="flat" cmpd="sng">
            <a:solidFill>
              <a:schemeClr val="accent4">
                <a:lumMod val="50000"/>
              </a:schemeClr>
            </a:solidFill>
            <a:prstDash val="solid"/>
            <a:round/>
            <a:headEnd type="triangle" w="med" len="med"/>
            <a:tailEnd type="none" w="med" len="med"/>
          </a:ln>
        </p:spPr>
      </p:cxnSp>
      <p:sp>
        <p:nvSpPr>
          <p:cNvPr id="201" name="Shape 161"/>
          <p:cNvSpPr txBox="1"/>
          <p:nvPr/>
        </p:nvSpPr>
        <p:spPr>
          <a:xfrm>
            <a:off x="10028826" y="2258571"/>
            <a:ext cx="1245865" cy="242428"/>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100" dirty="0">
                <a:solidFill>
                  <a:schemeClr val="tx1">
                    <a:lumMod val="75000"/>
                    <a:lumOff val="25000"/>
                  </a:schemeClr>
                </a:solidFill>
                <a:latin typeface="+mj-lt"/>
                <a:ea typeface="Calibri"/>
                <a:cs typeface="Calibri"/>
                <a:sym typeface="Calibri"/>
              </a:rPr>
              <a:t>Providers</a:t>
            </a:r>
          </a:p>
        </p:txBody>
      </p:sp>
      <p:sp>
        <p:nvSpPr>
          <p:cNvPr id="202" name="Shape 173"/>
          <p:cNvSpPr txBox="1"/>
          <p:nvPr/>
        </p:nvSpPr>
        <p:spPr>
          <a:xfrm>
            <a:off x="9706177" y="2471500"/>
            <a:ext cx="1163374" cy="532001"/>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100" i="1" dirty="0">
                <a:solidFill>
                  <a:schemeClr val="tx1">
                    <a:lumMod val="75000"/>
                    <a:lumOff val="25000"/>
                  </a:schemeClr>
                </a:solidFill>
                <a:latin typeface="+mj-lt"/>
                <a:ea typeface="Calibri"/>
                <a:cs typeface="Calibri"/>
                <a:sym typeface="Calibri"/>
              </a:rPr>
              <a:t>Improved insights</a:t>
            </a:r>
          </a:p>
        </p:txBody>
      </p:sp>
      <p:sp>
        <p:nvSpPr>
          <p:cNvPr id="204" name="Shape 161"/>
          <p:cNvSpPr txBox="1"/>
          <p:nvPr/>
        </p:nvSpPr>
        <p:spPr>
          <a:xfrm>
            <a:off x="4835770" y="4715594"/>
            <a:ext cx="1179025" cy="264147"/>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100" dirty="0">
                <a:solidFill>
                  <a:schemeClr val="tx1">
                    <a:lumMod val="75000"/>
                    <a:lumOff val="25000"/>
                  </a:schemeClr>
                </a:solidFill>
                <a:latin typeface="+mj-lt"/>
                <a:ea typeface="Calibri"/>
                <a:cs typeface="Calibri"/>
                <a:sym typeface="Calibri"/>
              </a:rPr>
              <a:t>Third Party Services</a:t>
            </a:r>
          </a:p>
        </p:txBody>
      </p:sp>
      <p:cxnSp>
        <p:nvCxnSpPr>
          <p:cNvPr id="206" name="Elbow Connector 205"/>
          <p:cNvCxnSpPr>
            <a:stCxn id="196" idx="1"/>
            <a:endCxn id="203" idx="6"/>
          </p:cNvCxnSpPr>
          <p:nvPr/>
        </p:nvCxnSpPr>
        <p:spPr>
          <a:xfrm rot="10800000" flipV="1">
            <a:off x="5625872" y="3608864"/>
            <a:ext cx="2866987" cy="882063"/>
          </a:xfrm>
          <a:prstGeom prst="bentConnector3">
            <a:avLst>
              <a:gd name="adj1" fmla="val 5166"/>
            </a:avLst>
          </a:prstGeom>
          <a:noFill/>
          <a:ln w="38100" cap="flat" cmpd="sng">
            <a:solidFill>
              <a:schemeClr val="accent4">
                <a:lumMod val="50000"/>
              </a:schemeClr>
            </a:solidFill>
            <a:prstDash val="solid"/>
            <a:round/>
            <a:headEnd type="triangle" w="med" len="med"/>
            <a:tailEnd type="none" w="med" len="med"/>
          </a:ln>
        </p:spPr>
      </p:cxnSp>
      <p:sp>
        <p:nvSpPr>
          <p:cNvPr id="216" name="Shape 173"/>
          <p:cNvSpPr txBox="1"/>
          <p:nvPr/>
        </p:nvSpPr>
        <p:spPr>
          <a:xfrm>
            <a:off x="10660712" y="3191171"/>
            <a:ext cx="1012795" cy="532001"/>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100" i="1" dirty="0">
                <a:solidFill>
                  <a:schemeClr val="tx1">
                    <a:lumMod val="75000"/>
                    <a:lumOff val="25000"/>
                  </a:schemeClr>
                </a:solidFill>
                <a:latin typeface="+mj-lt"/>
                <a:ea typeface="Calibri"/>
                <a:cs typeface="Calibri"/>
                <a:sym typeface="Calibri"/>
              </a:rPr>
              <a:t>Reduced risk and costs related to claim payments</a:t>
            </a:r>
          </a:p>
        </p:txBody>
      </p:sp>
      <p:grpSp>
        <p:nvGrpSpPr>
          <p:cNvPr id="221" name="Group 220"/>
          <p:cNvGrpSpPr/>
          <p:nvPr/>
        </p:nvGrpSpPr>
        <p:grpSpPr>
          <a:xfrm>
            <a:off x="10756412" y="4578335"/>
            <a:ext cx="275495" cy="350625"/>
            <a:chOff x="3565526" y="1506538"/>
            <a:chExt cx="590550" cy="660400"/>
          </a:xfrm>
          <a:solidFill>
            <a:schemeClr val="accent2"/>
          </a:solidFill>
        </p:grpSpPr>
        <p:sp>
          <p:nvSpPr>
            <p:cNvPr id="222" name="Freeform 5"/>
            <p:cNvSpPr>
              <a:spLocks/>
            </p:cNvSpPr>
            <p:nvPr/>
          </p:nvSpPr>
          <p:spPr bwMode="auto">
            <a:xfrm>
              <a:off x="3565526" y="1506538"/>
              <a:ext cx="225425" cy="209550"/>
            </a:xfrm>
            <a:custGeom>
              <a:avLst/>
              <a:gdLst>
                <a:gd name="T0" fmla="*/ 25 w 41"/>
                <a:gd name="T1" fmla="*/ 5 h 38"/>
                <a:gd name="T2" fmla="*/ 17 w 41"/>
                <a:gd name="T3" fmla="*/ 7 h 38"/>
                <a:gd name="T4" fmla="*/ 9 w 41"/>
                <a:gd name="T5" fmla="*/ 0 h 38"/>
                <a:gd name="T6" fmla="*/ 0 w 41"/>
                <a:gd name="T7" fmla="*/ 8 h 38"/>
                <a:gd name="T8" fmla="*/ 9 w 41"/>
                <a:gd name="T9" fmla="*/ 16 h 38"/>
                <a:gd name="T10" fmla="*/ 9 w 41"/>
                <a:gd name="T11" fmla="*/ 16 h 38"/>
                <a:gd name="T12" fmla="*/ 9 w 41"/>
                <a:gd name="T13" fmla="*/ 22 h 38"/>
                <a:gd name="T14" fmla="*/ 25 w 41"/>
                <a:gd name="T15" fmla="*/ 38 h 38"/>
                <a:gd name="T16" fmla="*/ 41 w 41"/>
                <a:gd name="T17" fmla="*/ 22 h 38"/>
                <a:gd name="T18" fmla="*/ 25 w 41"/>
                <a:gd name="T19"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8">
                  <a:moveTo>
                    <a:pt x="25" y="5"/>
                  </a:moveTo>
                  <a:cubicBezTo>
                    <a:pt x="22" y="5"/>
                    <a:pt x="19" y="6"/>
                    <a:pt x="17" y="7"/>
                  </a:cubicBezTo>
                  <a:cubicBezTo>
                    <a:pt x="16" y="3"/>
                    <a:pt x="13" y="0"/>
                    <a:pt x="9" y="0"/>
                  </a:cubicBezTo>
                  <a:cubicBezTo>
                    <a:pt x="4" y="0"/>
                    <a:pt x="0" y="3"/>
                    <a:pt x="0" y="8"/>
                  </a:cubicBezTo>
                  <a:cubicBezTo>
                    <a:pt x="0" y="13"/>
                    <a:pt x="4" y="16"/>
                    <a:pt x="9" y="16"/>
                  </a:cubicBezTo>
                  <a:cubicBezTo>
                    <a:pt x="9" y="16"/>
                    <a:pt x="9" y="16"/>
                    <a:pt x="9" y="16"/>
                  </a:cubicBezTo>
                  <a:cubicBezTo>
                    <a:pt x="9" y="18"/>
                    <a:pt x="9" y="20"/>
                    <a:pt x="9" y="22"/>
                  </a:cubicBezTo>
                  <a:cubicBezTo>
                    <a:pt x="9" y="31"/>
                    <a:pt x="16" y="38"/>
                    <a:pt x="25" y="38"/>
                  </a:cubicBezTo>
                  <a:cubicBezTo>
                    <a:pt x="34" y="38"/>
                    <a:pt x="41" y="31"/>
                    <a:pt x="41" y="22"/>
                  </a:cubicBezTo>
                  <a:cubicBezTo>
                    <a:pt x="41" y="13"/>
                    <a:pt x="34" y="5"/>
                    <a:pt x="25" y="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23" name="Freeform 6"/>
            <p:cNvSpPr>
              <a:spLocks/>
            </p:cNvSpPr>
            <p:nvPr/>
          </p:nvSpPr>
          <p:spPr bwMode="auto">
            <a:xfrm>
              <a:off x="3614738" y="1731963"/>
              <a:ext cx="176213" cy="434975"/>
            </a:xfrm>
            <a:custGeom>
              <a:avLst/>
              <a:gdLst>
                <a:gd name="T0" fmla="*/ 32 w 32"/>
                <a:gd name="T1" fmla="*/ 13 h 79"/>
                <a:gd name="T2" fmla="*/ 26 w 32"/>
                <a:gd name="T3" fmla="*/ 0 h 79"/>
                <a:gd name="T4" fmla="*/ 16 w 32"/>
                <a:gd name="T5" fmla="*/ 2 h 79"/>
                <a:gd name="T6" fmla="*/ 6 w 32"/>
                <a:gd name="T7" fmla="*/ 0 h 79"/>
                <a:gd name="T8" fmla="*/ 0 w 32"/>
                <a:gd name="T9" fmla="*/ 13 h 79"/>
                <a:gd name="T10" fmla="*/ 0 w 32"/>
                <a:gd name="T11" fmla="*/ 13 h 79"/>
                <a:gd name="T12" fmla="*/ 0 w 32"/>
                <a:gd name="T13" fmla="*/ 57 h 79"/>
                <a:gd name="T14" fmla="*/ 8 w 32"/>
                <a:gd name="T15" fmla="*/ 57 h 79"/>
                <a:gd name="T16" fmla="*/ 8 w 32"/>
                <a:gd name="T17" fmla="*/ 71 h 79"/>
                <a:gd name="T18" fmla="*/ 8 w 32"/>
                <a:gd name="T19" fmla="*/ 71 h 79"/>
                <a:gd name="T20" fmla="*/ 16 w 32"/>
                <a:gd name="T21" fmla="*/ 79 h 79"/>
                <a:gd name="T22" fmla="*/ 24 w 32"/>
                <a:gd name="T23" fmla="*/ 71 h 79"/>
                <a:gd name="T24" fmla="*/ 24 w 32"/>
                <a:gd name="T25" fmla="*/ 71 h 79"/>
                <a:gd name="T26" fmla="*/ 24 w 32"/>
                <a:gd name="T27" fmla="*/ 57 h 79"/>
                <a:gd name="T28" fmla="*/ 32 w 32"/>
                <a:gd name="T29" fmla="*/ 57 h 79"/>
                <a:gd name="T30" fmla="*/ 32 w 32"/>
                <a:gd name="T31"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79">
                  <a:moveTo>
                    <a:pt x="32" y="13"/>
                  </a:moveTo>
                  <a:cubicBezTo>
                    <a:pt x="32" y="8"/>
                    <a:pt x="30" y="3"/>
                    <a:pt x="26" y="0"/>
                  </a:cubicBezTo>
                  <a:cubicBezTo>
                    <a:pt x="23" y="2"/>
                    <a:pt x="19" y="2"/>
                    <a:pt x="16" y="2"/>
                  </a:cubicBezTo>
                  <a:cubicBezTo>
                    <a:pt x="12" y="2"/>
                    <a:pt x="9" y="2"/>
                    <a:pt x="6" y="0"/>
                  </a:cubicBezTo>
                  <a:cubicBezTo>
                    <a:pt x="2" y="3"/>
                    <a:pt x="0" y="8"/>
                    <a:pt x="0" y="13"/>
                  </a:cubicBezTo>
                  <a:cubicBezTo>
                    <a:pt x="0" y="13"/>
                    <a:pt x="0" y="13"/>
                    <a:pt x="0" y="13"/>
                  </a:cubicBezTo>
                  <a:cubicBezTo>
                    <a:pt x="0" y="57"/>
                    <a:pt x="0" y="57"/>
                    <a:pt x="0" y="57"/>
                  </a:cubicBezTo>
                  <a:cubicBezTo>
                    <a:pt x="8" y="57"/>
                    <a:pt x="8" y="57"/>
                    <a:pt x="8" y="57"/>
                  </a:cubicBezTo>
                  <a:cubicBezTo>
                    <a:pt x="8" y="71"/>
                    <a:pt x="8" y="71"/>
                    <a:pt x="8" y="71"/>
                  </a:cubicBezTo>
                  <a:cubicBezTo>
                    <a:pt x="8" y="71"/>
                    <a:pt x="8" y="71"/>
                    <a:pt x="8" y="71"/>
                  </a:cubicBezTo>
                  <a:cubicBezTo>
                    <a:pt x="8" y="75"/>
                    <a:pt x="11" y="79"/>
                    <a:pt x="16" y="79"/>
                  </a:cubicBezTo>
                  <a:cubicBezTo>
                    <a:pt x="20" y="79"/>
                    <a:pt x="24" y="75"/>
                    <a:pt x="24" y="71"/>
                  </a:cubicBezTo>
                  <a:cubicBezTo>
                    <a:pt x="24" y="71"/>
                    <a:pt x="24" y="71"/>
                    <a:pt x="24" y="71"/>
                  </a:cubicBezTo>
                  <a:cubicBezTo>
                    <a:pt x="24" y="57"/>
                    <a:pt x="24" y="57"/>
                    <a:pt x="24" y="57"/>
                  </a:cubicBezTo>
                  <a:cubicBezTo>
                    <a:pt x="32" y="57"/>
                    <a:pt x="32" y="57"/>
                    <a:pt x="32" y="57"/>
                  </a:cubicBezTo>
                  <a:cubicBezTo>
                    <a:pt x="32" y="13"/>
                    <a:pt x="32" y="13"/>
                    <a:pt x="32"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24" name="Oval 7"/>
            <p:cNvSpPr>
              <a:spLocks noChangeArrowheads="1"/>
            </p:cNvSpPr>
            <p:nvPr/>
          </p:nvSpPr>
          <p:spPr bwMode="auto">
            <a:xfrm>
              <a:off x="3973513" y="1533525"/>
              <a:ext cx="182563" cy="1825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25" name="Freeform 8"/>
            <p:cNvSpPr>
              <a:spLocks/>
            </p:cNvSpPr>
            <p:nvPr/>
          </p:nvSpPr>
          <p:spPr bwMode="auto">
            <a:xfrm>
              <a:off x="3973513" y="1731963"/>
              <a:ext cx="182563" cy="434975"/>
            </a:xfrm>
            <a:custGeom>
              <a:avLst/>
              <a:gdLst>
                <a:gd name="T0" fmla="*/ 33 w 33"/>
                <a:gd name="T1" fmla="*/ 13 h 79"/>
                <a:gd name="T2" fmla="*/ 33 w 33"/>
                <a:gd name="T3" fmla="*/ 13 h 79"/>
                <a:gd name="T4" fmla="*/ 26 w 33"/>
                <a:gd name="T5" fmla="*/ 0 h 79"/>
                <a:gd name="T6" fmla="*/ 17 w 33"/>
                <a:gd name="T7" fmla="*/ 2 h 79"/>
                <a:gd name="T8" fmla="*/ 7 w 33"/>
                <a:gd name="T9" fmla="*/ 0 h 79"/>
                <a:gd name="T10" fmla="*/ 0 w 33"/>
                <a:gd name="T11" fmla="*/ 13 h 79"/>
                <a:gd name="T12" fmla="*/ 0 w 33"/>
                <a:gd name="T13" fmla="*/ 13 h 79"/>
                <a:gd name="T14" fmla="*/ 0 w 33"/>
                <a:gd name="T15" fmla="*/ 44 h 79"/>
                <a:gd name="T16" fmla="*/ 8 w 33"/>
                <a:gd name="T17" fmla="*/ 44 h 79"/>
                <a:gd name="T18" fmla="*/ 8 w 33"/>
                <a:gd name="T19" fmla="*/ 71 h 79"/>
                <a:gd name="T20" fmla="*/ 8 w 33"/>
                <a:gd name="T21" fmla="*/ 71 h 79"/>
                <a:gd name="T22" fmla="*/ 17 w 33"/>
                <a:gd name="T23" fmla="*/ 79 h 79"/>
                <a:gd name="T24" fmla="*/ 25 w 33"/>
                <a:gd name="T25" fmla="*/ 71 h 79"/>
                <a:gd name="T26" fmla="*/ 25 w 33"/>
                <a:gd name="T27" fmla="*/ 71 h 79"/>
                <a:gd name="T28" fmla="*/ 25 w 33"/>
                <a:gd name="T29" fmla="*/ 44 h 79"/>
                <a:gd name="T30" fmla="*/ 33 w 33"/>
                <a:gd name="T31" fmla="*/ 44 h 79"/>
                <a:gd name="T32" fmla="*/ 33 w 33"/>
                <a:gd name="T33"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79">
                  <a:moveTo>
                    <a:pt x="33" y="13"/>
                  </a:moveTo>
                  <a:cubicBezTo>
                    <a:pt x="33" y="13"/>
                    <a:pt x="33" y="13"/>
                    <a:pt x="33" y="13"/>
                  </a:cubicBezTo>
                  <a:cubicBezTo>
                    <a:pt x="33" y="8"/>
                    <a:pt x="30" y="3"/>
                    <a:pt x="26" y="0"/>
                  </a:cubicBezTo>
                  <a:cubicBezTo>
                    <a:pt x="23" y="2"/>
                    <a:pt x="20" y="2"/>
                    <a:pt x="17" y="2"/>
                  </a:cubicBezTo>
                  <a:cubicBezTo>
                    <a:pt x="13" y="2"/>
                    <a:pt x="10" y="2"/>
                    <a:pt x="7" y="0"/>
                  </a:cubicBezTo>
                  <a:cubicBezTo>
                    <a:pt x="3" y="3"/>
                    <a:pt x="0" y="8"/>
                    <a:pt x="0" y="13"/>
                  </a:cubicBezTo>
                  <a:cubicBezTo>
                    <a:pt x="0" y="13"/>
                    <a:pt x="0" y="13"/>
                    <a:pt x="0" y="13"/>
                  </a:cubicBezTo>
                  <a:cubicBezTo>
                    <a:pt x="0" y="44"/>
                    <a:pt x="0" y="44"/>
                    <a:pt x="0" y="44"/>
                  </a:cubicBezTo>
                  <a:cubicBezTo>
                    <a:pt x="8" y="44"/>
                    <a:pt x="8" y="44"/>
                    <a:pt x="8" y="44"/>
                  </a:cubicBezTo>
                  <a:cubicBezTo>
                    <a:pt x="8" y="71"/>
                    <a:pt x="8" y="71"/>
                    <a:pt x="8" y="71"/>
                  </a:cubicBezTo>
                  <a:cubicBezTo>
                    <a:pt x="8" y="71"/>
                    <a:pt x="8" y="71"/>
                    <a:pt x="8" y="71"/>
                  </a:cubicBezTo>
                  <a:cubicBezTo>
                    <a:pt x="8" y="75"/>
                    <a:pt x="12" y="79"/>
                    <a:pt x="17" y="79"/>
                  </a:cubicBezTo>
                  <a:cubicBezTo>
                    <a:pt x="21" y="79"/>
                    <a:pt x="25" y="75"/>
                    <a:pt x="25" y="71"/>
                  </a:cubicBezTo>
                  <a:cubicBezTo>
                    <a:pt x="25" y="71"/>
                    <a:pt x="25" y="71"/>
                    <a:pt x="25" y="71"/>
                  </a:cubicBezTo>
                  <a:cubicBezTo>
                    <a:pt x="25" y="44"/>
                    <a:pt x="25" y="44"/>
                    <a:pt x="25" y="44"/>
                  </a:cubicBezTo>
                  <a:cubicBezTo>
                    <a:pt x="33" y="44"/>
                    <a:pt x="33" y="44"/>
                    <a:pt x="33" y="44"/>
                  </a:cubicBezTo>
                  <a:lnTo>
                    <a:pt x="33" y="13"/>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26" name="Oval 9"/>
            <p:cNvSpPr>
              <a:spLocks noChangeArrowheads="1"/>
            </p:cNvSpPr>
            <p:nvPr/>
          </p:nvSpPr>
          <p:spPr bwMode="auto">
            <a:xfrm>
              <a:off x="3824288" y="1803400"/>
              <a:ext cx="122238" cy="1222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27" name="Freeform 10"/>
            <p:cNvSpPr>
              <a:spLocks/>
            </p:cNvSpPr>
            <p:nvPr/>
          </p:nvSpPr>
          <p:spPr bwMode="auto">
            <a:xfrm>
              <a:off x="3824288" y="1947863"/>
              <a:ext cx="122238" cy="219075"/>
            </a:xfrm>
            <a:custGeom>
              <a:avLst/>
              <a:gdLst>
                <a:gd name="T0" fmla="*/ 22 w 22"/>
                <a:gd name="T1" fmla="*/ 7 h 40"/>
                <a:gd name="T2" fmla="*/ 22 w 22"/>
                <a:gd name="T3" fmla="*/ 7 h 40"/>
                <a:gd name="T4" fmla="*/ 19 w 22"/>
                <a:gd name="T5" fmla="*/ 0 h 40"/>
                <a:gd name="T6" fmla="*/ 11 w 22"/>
                <a:gd name="T7" fmla="*/ 2 h 40"/>
                <a:gd name="T8" fmla="*/ 3 w 22"/>
                <a:gd name="T9" fmla="*/ 0 h 40"/>
                <a:gd name="T10" fmla="*/ 0 w 22"/>
                <a:gd name="T11" fmla="*/ 7 h 40"/>
                <a:gd name="T12" fmla="*/ 0 w 22"/>
                <a:gd name="T13" fmla="*/ 7 h 40"/>
                <a:gd name="T14" fmla="*/ 0 w 22"/>
                <a:gd name="T15" fmla="*/ 7 h 40"/>
                <a:gd name="T16" fmla="*/ 0 w 22"/>
                <a:gd name="T17" fmla="*/ 29 h 40"/>
                <a:gd name="T18" fmla="*/ 5 w 22"/>
                <a:gd name="T19" fmla="*/ 29 h 40"/>
                <a:gd name="T20" fmla="*/ 5 w 22"/>
                <a:gd name="T21" fmla="*/ 35 h 40"/>
                <a:gd name="T22" fmla="*/ 5 w 22"/>
                <a:gd name="T23" fmla="*/ 35 h 40"/>
                <a:gd name="T24" fmla="*/ 11 w 22"/>
                <a:gd name="T25" fmla="*/ 40 h 40"/>
                <a:gd name="T26" fmla="*/ 16 w 22"/>
                <a:gd name="T27" fmla="*/ 35 h 40"/>
                <a:gd name="T28" fmla="*/ 16 w 22"/>
                <a:gd name="T29" fmla="*/ 35 h 40"/>
                <a:gd name="T30" fmla="*/ 16 w 22"/>
                <a:gd name="T31" fmla="*/ 29 h 40"/>
                <a:gd name="T32" fmla="*/ 22 w 22"/>
                <a:gd name="T33" fmla="*/ 29 h 40"/>
                <a:gd name="T34" fmla="*/ 22 w 22"/>
                <a:gd name="T35"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40">
                  <a:moveTo>
                    <a:pt x="22" y="7"/>
                  </a:moveTo>
                  <a:cubicBezTo>
                    <a:pt x="22" y="7"/>
                    <a:pt x="22" y="7"/>
                    <a:pt x="22" y="7"/>
                  </a:cubicBezTo>
                  <a:cubicBezTo>
                    <a:pt x="22" y="4"/>
                    <a:pt x="21" y="2"/>
                    <a:pt x="19" y="0"/>
                  </a:cubicBezTo>
                  <a:cubicBezTo>
                    <a:pt x="16" y="1"/>
                    <a:pt x="14" y="2"/>
                    <a:pt x="11" y="2"/>
                  </a:cubicBezTo>
                  <a:cubicBezTo>
                    <a:pt x="8" y="2"/>
                    <a:pt x="5" y="1"/>
                    <a:pt x="3" y="0"/>
                  </a:cubicBezTo>
                  <a:cubicBezTo>
                    <a:pt x="1" y="2"/>
                    <a:pt x="0" y="4"/>
                    <a:pt x="0" y="7"/>
                  </a:cubicBezTo>
                  <a:cubicBezTo>
                    <a:pt x="0" y="7"/>
                    <a:pt x="0" y="7"/>
                    <a:pt x="0" y="7"/>
                  </a:cubicBezTo>
                  <a:cubicBezTo>
                    <a:pt x="0" y="7"/>
                    <a:pt x="0" y="7"/>
                    <a:pt x="0" y="7"/>
                  </a:cubicBezTo>
                  <a:cubicBezTo>
                    <a:pt x="0" y="29"/>
                    <a:pt x="0" y="29"/>
                    <a:pt x="0" y="29"/>
                  </a:cubicBezTo>
                  <a:cubicBezTo>
                    <a:pt x="5" y="29"/>
                    <a:pt x="5" y="29"/>
                    <a:pt x="5" y="29"/>
                  </a:cubicBezTo>
                  <a:cubicBezTo>
                    <a:pt x="5" y="35"/>
                    <a:pt x="5" y="35"/>
                    <a:pt x="5" y="35"/>
                  </a:cubicBezTo>
                  <a:cubicBezTo>
                    <a:pt x="5" y="35"/>
                    <a:pt x="5" y="35"/>
                    <a:pt x="5" y="35"/>
                  </a:cubicBezTo>
                  <a:cubicBezTo>
                    <a:pt x="5" y="38"/>
                    <a:pt x="8" y="40"/>
                    <a:pt x="11" y="40"/>
                  </a:cubicBezTo>
                  <a:cubicBezTo>
                    <a:pt x="14" y="40"/>
                    <a:pt x="16" y="38"/>
                    <a:pt x="16" y="35"/>
                  </a:cubicBezTo>
                  <a:cubicBezTo>
                    <a:pt x="16" y="35"/>
                    <a:pt x="16" y="35"/>
                    <a:pt x="16" y="35"/>
                  </a:cubicBezTo>
                  <a:cubicBezTo>
                    <a:pt x="16" y="29"/>
                    <a:pt x="16" y="29"/>
                    <a:pt x="16" y="29"/>
                  </a:cubicBezTo>
                  <a:cubicBezTo>
                    <a:pt x="22" y="29"/>
                    <a:pt x="22" y="29"/>
                    <a:pt x="22" y="29"/>
                  </a:cubicBezTo>
                  <a:lnTo>
                    <a:pt x="22" y="7"/>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28" name="Freeform 11"/>
            <p:cNvSpPr>
              <a:spLocks/>
            </p:cNvSpPr>
            <p:nvPr/>
          </p:nvSpPr>
          <p:spPr bwMode="auto">
            <a:xfrm>
              <a:off x="3851276" y="1716088"/>
              <a:ext cx="61913" cy="55563"/>
            </a:xfrm>
            <a:custGeom>
              <a:avLst/>
              <a:gdLst>
                <a:gd name="T0" fmla="*/ 11 w 11"/>
                <a:gd name="T1" fmla="*/ 3 h 10"/>
                <a:gd name="T2" fmla="*/ 8 w 11"/>
                <a:gd name="T3" fmla="*/ 0 h 10"/>
                <a:gd name="T4" fmla="*/ 8 w 11"/>
                <a:gd name="T5" fmla="*/ 0 h 10"/>
                <a:gd name="T6" fmla="*/ 7 w 11"/>
                <a:gd name="T7" fmla="*/ 0 h 10"/>
                <a:gd name="T8" fmla="*/ 7 w 11"/>
                <a:gd name="T9" fmla="*/ 0 h 10"/>
                <a:gd name="T10" fmla="*/ 6 w 11"/>
                <a:gd name="T11" fmla="*/ 1 h 10"/>
                <a:gd name="T12" fmla="*/ 6 w 11"/>
                <a:gd name="T13" fmla="*/ 2 h 10"/>
                <a:gd name="T14" fmla="*/ 5 w 11"/>
                <a:gd name="T15" fmla="*/ 1 h 10"/>
                <a:gd name="T16" fmla="*/ 4 w 11"/>
                <a:gd name="T17" fmla="*/ 0 h 10"/>
                <a:gd name="T18" fmla="*/ 4 w 11"/>
                <a:gd name="T19" fmla="*/ 0 h 10"/>
                <a:gd name="T20" fmla="*/ 3 w 11"/>
                <a:gd name="T21" fmla="*/ 0 h 10"/>
                <a:gd name="T22" fmla="*/ 3 w 11"/>
                <a:gd name="T23" fmla="*/ 0 h 10"/>
                <a:gd name="T24" fmla="*/ 0 w 11"/>
                <a:gd name="T25" fmla="*/ 3 h 10"/>
                <a:gd name="T26" fmla="*/ 0 w 11"/>
                <a:gd name="T27" fmla="*/ 3 h 10"/>
                <a:gd name="T28" fmla="*/ 5 w 11"/>
                <a:gd name="T29" fmla="*/ 9 h 10"/>
                <a:gd name="T30" fmla="*/ 6 w 11"/>
                <a:gd name="T31" fmla="*/ 10 h 10"/>
                <a:gd name="T32" fmla="*/ 6 w 11"/>
                <a:gd name="T33" fmla="*/ 10 h 10"/>
                <a:gd name="T34" fmla="*/ 7 w 11"/>
                <a:gd name="T35" fmla="*/ 9 h 10"/>
                <a:gd name="T36" fmla="*/ 11 w 11"/>
                <a:gd name="T37" fmla="*/ 3 h 10"/>
                <a:gd name="T38" fmla="*/ 11 w 11"/>
                <a:gd name="T3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11" y="3"/>
                  </a:moveTo>
                  <a:cubicBezTo>
                    <a:pt x="11" y="1"/>
                    <a:pt x="10" y="0"/>
                    <a:pt x="8" y="0"/>
                  </a:cubicBezTo>
                  <a:cubicBezTo>
                    <a:pt x="8" y="0"/>
                    <a:pt x="8" y="0"/>
                    <a:pt x="8" y="0"/>
                  </a:cubicBezTo>
                  <a:cubicBezTo>
                    <a:pt x="8" y="0"/>
                    <a:pt x="8" y="0"/>
                    <a:pt x="7" y="0"/>
                  </a:cubicBezTo>
                  <a:cubicBezTo>
                    <a:pt x="7" y="0"/>
                    <a:pt x="7" y="0"/>
                    <a:pt x="7" y="0"/>
                  </a:cubicBezTo>
                  <a:cubicBezTo>
                    <a:pt x="7" y="0"/>
                    <a:pt x="7" y="1"/>
                    <a:pt x="6" y="1"/>
                  </a:cubicBezTo>
                  <a:cubicBezTo>
                    <a:pt x="6" y="1"/>
                    <a:pt x="6" y="2"/>
                    <a:pt x="6" y="2"/>
                  </a:cubicBezTo>
                  <a:cubicBezTo>
                    <a:pt x="6" y="2"/>
                    <a:pt x="5" y="1"/>
                    <a:pt x="5" y="1"/>
                  </a:cubicBezTo>
                  <a:cubicBezTo>
                    <a:pt x="5" y="1"/>
                    <a:pt x="5" y="0"/>
                    <a:pt x="4" y="0"/>
                  </a:cubicBezTo>
                  <a:cubicBezTo>
                    <a:pt x="4" y="0"/>
                    <a:pt x="4" y="0"/>
                    <a:pt x="4" y="0"/>
                  </a:cubicBezTo>
                  <a:cubicBezTo>
                    <a:pt x="4" y="0"/>
                    <a:pt x="4" y="0"/>
                    <a:pt x="3" y="0"/>
                  </a:cubicBezTo>
                  <a:cubicBezTo>
                    <a:pt x="3" y="0"/>
                    <a:pt x="3" y="0"/>
                    <a:pt x="3" y="0"/>
                  </a:cubicBezTo>
                  <a:cubicBezTo>
                    <a:pt x="2" y="0"/>
                    <a:pt x="0" y="1"/>
                    <a:pt x="0" y="3"/>
                  </a:cubicBezTo>
                  <a:cubicBezTo>
                    <a:pt x="0" y="3"/>
                    <a:pt x="0" y="3"/>
                    <a:pt x="0" y="3"/>
                  </a:cubicBezTo>
                  <a:cubicBezTo>
                    <a:pt x="0" y="6"/>
                    <a:pt x="3" y="8"/>
                    <a:pt x="5" y="9"/>
                  </a:cubicBezTo>
                  <a:cubicBezTo>
                    <a:pt x="5" y="10"/>
                    <a:pt x="5" y="10"/>
                    <a:pt x="6" y="10"/>
                  </a:cubicBezTo>
                  <a:cubicBezTo>
                    <a:pt x="6" y="10"/>
                    <a:pt x="6" y="10"/>
                    <a:pt x="6" y="10"/>
                  </a:cubicBezTo>
                  <a:cubicBezTo>
                    <a:pt x="6" y="10"/>
                    <a:pt x="7" y="10"/>
                    <a:pt x="7" y="9"/>
                  </a:cubicBezTo>
                  <a:cubicBezTo>
                    <a:pt x="9" y="8"/>
                    <a:pt x="11" y="6"/>
                    <a:pt x="11" y="3"/>
                  </a:cubicBezTo>
                  <a:cubicBezTo>
                    <a:pt x="11" y="3"/>
                    <a:pt x="11" y="3"/>
                    <a:pt x="11"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grpSp>
        <p:nvGrpSpPr>
          <p:cNvPr id="10" name="Group 9"/>
          <p:cNvGrpSpPr/>
          <p:nvPr/>
        </p:nvGrpSpPr>
        <p:grpSpPr>
          <a:xfrm>
            <a:off x="1924637" y="2547377"/>
            <a:ext cx="4323277" cy="2160864"/>
            <a:chOff x="2843453" y="2389373"/>
            <a:chExt cx="3448666" cy="1832251"/>
          </a:xfrm>
        </p:grpSpPr>
        <p:cxnSp>
          <p:nvCxnSpPr>
            <p:cNvPr id="95" name="Shape 157"/>
            <p:cNvCxnSpPr>
              <a:stCxn id="178" idx="1"/>
            </p:cNvCxnSpPr>
            <p:nvPr/>
          </p:nvCxnSpPr>
          <p:spPr>
            <a:xfrm flipH="1" flipV="1">
              <a:off x="2981579" y="2428518"/>
              <a:ext cx="1429246" cy="686817"/>
            </a:xfrm>
            <a:prstGeom prst="straightConnector1">
              <a:avLst/>
            </a:prstGeom>
            <a:noFill/>
            <a:ln w="38100" cap="flat" cmpd="sng">
              <a:solidFill>
                <a:schemeClr val="accent4">
                  <a:lumMod val="50000"/>
                </a:schemeClr>
              </a:solidFill>
              <a:prstDash val="solid"/>
              <a:round/>
              <a:headEnd type="triangle" w="med" len="med"/>
              <a:tailEnd type="triangle" w="med" len="med"/>
            </a:ln>
          </p:spPr>
        </p:cxnSp>
        <p:sp>
          <p:nvSpPr>
            <p:cNvPr id="96" name="Shape 171"/>
            <p:cNvSpPr txBox="1"/>
            <p:nvPr/>
          </p:nvSpPr>
          <p:spPr>
            <a:xfrm rot="1487169">
              <a:off x="3045002" y="2389373"/>
              <a:ext cx="1436696" cy="401686"/>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200" i="1" dirty="0">
                  <a:solidFill>
                    <a:schemeClr val="tx1">
                      <a:lumMod val="75000"/>
                      <a:lumOff val="25000"/>
                    </a:schemeClr>
                  </a:solidFill>
                  <a:latin typeface="+mj-lt"/>
                  <a:ea typeface="Calibri"/>
                  <a:cs typeface="Calibri"/>
                  <a:sym typeface="Calibri"/>
                </a:rPr>
                <a:t>Vital signs, issues, and operational efficiency </a:t>
              </a:r>
            </a:p>
          </p:txBody>
        </p:sp>
        <p:cxnSp>
          <p:nvCxnSpPr>
            <p:cNvPr id="106" name="Shape 157"/>
            <p:cNvCxnSpPr>
              <a:stCxn id="178" idx="2"/>
            </p:cNvCxnSpPr>
            <p:nvPr/>
          </p:nvCxnSpPr>
          <p:spPr>
            <a:xfrm flipH="1" flipV="1">
              <a:off x="2974774" y="3276244"/>
              <a:ext cx="1372782" cy="1963"/>
            </a:xfrm>
            <a:prstGeom prst="straightConnector1">
              <a:avLst/>
            </a:prstGeom>
            <a:noFill/>
            <a:ln w="38100" cap="flat" cmpd="sng">
              <a:solidFill>
                <a:schemeClr val="accent4">
                  <a:lumMod val="50000"/>
                </a:schemeClr>
              </a:solidFill>
              <a:prstDash val="solid"/>
              <a:round/>
              <a:headEnd type="triangle" w="med" len="med"/>
              <a:tailEnd type="none" w="med" len="med"/>
            </a:ln>
          </p:spPr>
        </p:cxnSp>
        <p:sp>
          <p:nvSpPr>
            <p:cNvPr id="107" name="Shape 171"/>
            <p:cNvSpPr txBox="1"/>
            <p:nvPr/>
          </p:nvSpPr>
          <p:spPr>
            <a:xfrm>
              <a:off x="2868442" y="2900958"/>
              <a:ext cx="1197046" cy="401686"/>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200" i="1" dirty="0">
                  <a:solidFill>
                    <a:schemeClr val="tx1">
                      <a:lumMod val="75000"/>
                      <a:lumOff val="25000"/>
                    </a:schemeClr>
                  </a:solidFill>
                  <a:latin typeface="+mj-lt"/>
                  <a:ea typeface="Calibri"/>
                  <a:cs typeface="Calibri"/>
                  <a:sym typeface="Calibri"/>
                </a:rPr>
                <a:t>Activity, sleep, health levels</a:t>
              </a:r>
            </a:p>
          </p:txBody>
        </p:sp>
        <p:cxnSp>
          <p:nvCxnSpPr>
            <p:cNvPr id="112" name="Shape 157"/>
            <p:cNvCxnSpPr>
              <a:stCxn id="178" idx="3"/>
            </p:cNvCxnSpPr>
            <p:nvPr/>
          </p:nvCxnSpPr>
          <p:spPr>
            <a:xfrm flipH="1">
              <a:off x="3009308" y="3441079"/>
              <a:ext cx="1401517" cy="769720"/>
            </a:xfrm>
            <a:prstGeom prst="straightConnector1">
              <a:avLst/>
            </a:prstGeom>
            <a:noFill/>
            <a:ln w="38100" cap="flat" cmpd="sng">
              <a:solidFill>
                <a:schemeClr val="accent4">
                  <a:lumMod val="50000"/>
                </a:schemeClr>
              </a:solidFill>
              <a:prstDash val="solid"/>
              <a:round/>
              <a:headEnd type="triangle" w="med" len="med"/>
              <a:tailEnd type="none" w="med" len="med"/>
            </a:ln>
          </p:spPr>
        </p:cxnSp>
        <p:sp>
          <p:nvSpPr>
            <p:cNvPr id="113" name="Shape 171"/>
            <p:cNvSpPr txBox="1"/>
            <p:nvPr/>
          </p:nvSpPr>
          <p:spPr>
            <a:xfrm rot="19972039">
              <a:off x="2843453" y="3550395"/>
              <a:ext cx="1322391" cy="512756"/>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200" i="1" dirty="0">
                  <a:solidFill>
                    <a:schemeClr val="tx1">
                      <a:lumMod val="75000"/>
                      <a:lumOff val="25000"/>
                    </a:schemeClr>
                  </a:solidFill>
                  <a:latin typeface="+mj-lt"/>
                  <a:ea typeface="Calibri"/>
                  <a:cs typeface="Calibri"/>
                  <a:sym typeface="Calibri"/>
                </a:rPr>
                <a:t>Weather, air quality, home sensors</a:t>
              </a:r>
            </a:p>
          </p:txBody>
        </p:sp>
        <p:grpSp>
          <p:nvGrpSpPr>
            <p:cNvPr id="177" name="Group 176"/>
            <p:cNvGrpSpPr/>
            <p:nvPr/>
          </p:nvGrpSpPr>
          <p:grpSpPr>
            <a:xfrm>
              <a:off x="4347556" y="3047872"/>
              <a:ext cx="432024" cy="460671"/>
              <a:chOff x="12111030" y="527080"/>
              <a:chExt cx="601127" cy="756898"/>
            </a:xfrm>
          </p:grpSpPr>
          <p:sp>
            <p:nvSpPr>
              <p:cNvPr id="178" name="Oval 3634"/>
              <p:cNvSpPr>
                <a:spLocks noChangeArrowheads="1"/>
              </p:cNvSpPr>
              <p:nvPr/>
            </p:nvSpPr>
            <p:spPr bwMode="auto">
              <a:xfrm>
                <a:off x="12111030" y="527080"/>
                <a:ext cx="601127" cy="756898"/>
              </a:xfrm>
              <a:prstGeom prst="ellipse">
                <a:avLst/>
              </a:prstGeom>
              <a:solidFill>
                <a:schemeClr val="bg2">
                  <a:lumMod val="50000"/>
                </a:schemeClr>
              </a:solidFill>
              <a:ln w="9525">
                <a:noFill/>
                <a:round/>
                <a:headEnd/>
                <a:tailEnd/>
              </a:ln>
              <a:effectLst>
                <a:outerShdw blurRad="25400"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sz="1600" dirty="0">
                  <a:solidFill>
                    <a:schemeClr val="tx1">
                      <a:lumMod val="75000"/>
                      <a:lumOff val="25000"/>
                    </a:schemeClr>
                  </a:solidFill>
                  <a:latin typeface="+mj-lt"/>
                </a:endParaRPr>
              </a:p>
            </p:txBody>
          </p:sp>
          <p:sp>
            <p:nvSpPr>
              <p:cNvPr id="179" name="Freeform 3990"/>
              <p:cNvSpPr>
                <a:spLocks noEditPoints="1"/>
              </p:cNvSpPr>
              <p:nvPr/>
            </p:nvSpPr>
            <p:spPr bwMode="auto">
              <a:xfrm>
                <a:off x="12196905" y="603905"/>
                <a:ext cx="429376" cy="542926"/>
              </a:xfrm>
              <a:custGeom>
                <a:avLst/>
                <a:gdLst/>
                <a:ahLst/>
                <a:cxnLst>
                  <a:cxn ang="0">
                    <a:pos x="156" y="71"/>
                  </a:cxn>
                  <a:cxn ang="0">
                    <a:pos x="153" y="77"/>
                  </a:cxn>
                  <a:cxn ang="0">
                    <a:pos x="147" y="74"/>
                  </a:cxn>
                  <a:cxn ang="0">
                    <a:pos x="90" y="35"/>
                  </a:cxn>
                  <a:cxn ang="0">
                    <a:pos x="33" y="74"/>
                  </a:cxn>
                  <a:cxn ang="0">
                    <a:pos x="29" y="78"/>
                  </a:cxn>
                  <a:cxn ang="0">
                    <a:pos x="27" y="77"/>
                  </a:cxn>
                  <a:cxn ang="0">
                    <a:pos x="24" y="71"/>
                  </a:cxn>
                  <a:cxn ang="0">
                    <a:pos x="90" y="25"/>
                  </a:cxn>
                  <a:cxn ang="0">
                    <a:pos x="156" y="71"/>
                  </a:cxn>
                  <a:cxn ang="0">
                    <a:pos x="51" y="86"/>
                  </a:cxn>
                  <a:cxn ang="0">
                    <a:pos x="52" y="86"/>
                  </a:cxn>
                  <a:cxn ang="0">
                    <a:pos x="57" y="83"/>
                  </a:cxn>
                  <a:cxn ang="0">
                    <a:pos x="90" y="60"/>
                  </a:cxn>
                  <a:cxn ang="0">
                    <a:pos x="123" y="83"/>
                  </a:cxn>
                  <a:cxn ang="0">
                    <a:pos x="129" y="86"/>
                  </a:cxn>
                  <a:cxn ang="0">
                    <a:pos x="132" y="79"/>
                  </a:cxn>
                  <a:cxn ang="0">
                    <a:pos x="90" y="50"/>
                  </a:cxn>
                  <a:cxn ang="0">
                    <a:pos x="48" y="79"/>
                  </a:cxn>
                  <a:cxn ang="0">
                    <a:pos x="51" y="86"/>
                  </a:cxn>
                  <a:cxn ang="0">
                    <a:pos x="179" y="62"/>
                  </a:cxn>
                  <a:cxn ang="0">
                    <a:pos x="90" y="0"/>
                  </a:cxn>
                  <a:cxn ang="0">
                    <a:pos x="1" y="62"/>
                  </a:cxn>
                  <a:cxn ang="0">
                    <a:pos x="4" y="69"/>
                  </a:cxn>
                  <a:cxn ang="0">
                    <a:pos x="5" y="69"/>
                  </a:cxn>
                  <a:cxn ang="0">
                    <a:pos x="10" y="66"/>
                  </a:cxn>
                  <a:cxn ang="0">
                    <a:pos x="90" y="10"/>
                  </a:cxn>
                  <a:cxn ang="0">
                    <a:pos x="170" y="66"/>
                  </a:cxn>
                  <a:cxn ang="0">
                    <a:pos x="176" y="69"/>
                  </a:cxn>
                  <a:cxn ang="0">
                    <a:pos x="179" y="62"/>
                  </a:cxn>
                  <a:cxn ang="0">
                    <a:pos x="136" y="140"/>
                  </a:cxn>
                  <a:cxn ang="0">
                    <a:pos x="131" y="137"/>
                  </a:cxn>
                  <a:cxn ang="0">
                    <a:pos x="95" y="137"/>
                  </a:cxn>
                  <a:cxn ang="0">
                    <a:pos x="95" y="107"/>
                  </a:cxn>
                  <a:cxn ang="0">
                    <a:pos x="103" y="95"/>
                  </a:cxn>
                  <a:cxn ang="0">
                    <a:pos x="90" y="82"/>
                  </a:cxn>
                  <a:cxn ang="0">
                    <a:pos x="77" y="95"/>
                  </a:cxn>
                  <a:cxn ang="0">
                    <a:pos x="85" y="107"/>
                  </a:cxn>
                  <a:cxn ang="0">
                    <a:pos x="85" y="137"/>
                  </a:cxn>
                  <a:cxn ang="0">
                    <a:pos x="49" y="137"/>
                  </a:cxn>
                  <a:cxn ang="0">
                    <a:pos x="44" y="140"/>
                  </a:cxn>
                  <a:cxn ang="0">
                    <a:pos x="37" y="164"/>
                  </a:cxn>
                  <a:cxn ang="0">
                    <a:pos x="38" y="169"/>
                  </a:cxn>
                  <a:cxn ang="0">
                    <a:pos x="42" y="171"/>
                  </a:cxn>
                  <a:cxn ang="0">
                    <a:pos x="138" y="171"/>
                  </a:cxn>
                  <a:cxn ang="0">
                    <a:pos x="142" y="169"/>
                  </a:cxn>
                  <a:cxn ang="0">
                    <a:pos x="143" y="164"/>
                  </a:cxn>
                  <a:cxn ang="0">
                    <a:pos x="136" y="140"/>
                  </a:cxn>
                </a:cxnLst>
                <a:rect l="0" t="0" r="r" b="b"/>
                <a:pathLst>
                  <a:path w="180" h="171">
                    <a:moveTo>
                      <a:pt x="156" y="71"/>
                    </a:moveTo>
                    <a:cubicBezTo>
                      <a:pt x="157" y="73"/>
                      <a:pt x="156" y="76"/>
                      <a:pt x="153" y="77"/>
                    </a:cubicBezTo>
                    <a:cubicBezTo>
                      <a:pt x="151" y="78"/>
                      <a:pt x="148" y="77"/>
                      <a:pt x="147" y="74"/>
                    </a:cubicBezTo>
                    <a:cubicBezTo>
                      <a:pt x="138" y="51"/>
                      <a:pt x="115" y="35"/>
                      <a:pt x="90" y="35"/>
                    </a:cubicBezTo>
                    <a:cubicBezTo>
                      <a:pt x="65" y="35"/>
                      <a:pt x="42" y="51"/>
                      <a:pt x="33" y="74"/>
                    </a:cubicBezTo>
                    <a:cubicBezTo>
                      <a:pt x="33" y="76"/>
                      <a:pt x="31" y="78"/>
                      <a:pt x="29" y="78"/>
                    </a:cubicBezTo>
                    <a:cubicBezTo>
                      <a:pt x="28" y="78"/>
                      <a:pt x="27" y="78"/>
                      <a:pt x="27" y="77"/>
                    </a:cubicBezTo>
                    <a:cubicBezTo>
                      <a:pt x="24" y="76"/>
                      <a:pt x="23" y="73"/>
                      <a:pt x="24" y="71"/>
                    </a:cubicBezTo>
                    <a:cubicBezTo>
                      <a:pt x="34" y="43"/>
                      <a:pt x="61" y="25"/>
                      <a:pt x="90" y="25"/>
                    </a:cubicBezTo>
                    <a:cubicBezTo>
                      <a:pt x="119" y="25"/>
                      <a:pt x="146" y="43"/>
                      <a:pt x="156" y="71"/>
                    </a:cubicBezTo>
                    <a:close/>
                    <a:moveTo>
                      <a:pt x="51" y="86"/>
                    </a:moveTo>
                    <a:cubicBezTo>
                      <a:pt x="51" y="86"/>
                      <a:pt x="52" y="86"/>
                      <a:pt x="52" y="86"/>
                    </a:cubicBezTo>
                    <a:cubicBezTo>
                      <a:pt x="54" y="86"/>
                      <a:pt x="56" y="85"/>
                      <a:pt x="57" y="83"/>
                    </a:cubicBezTo>
                    <a:cubicBezTo>
                      <a:pt x="62" y="69"/>
                      <a:pt x="75" y="60"/>
                      <a:pt x="90" y="60"/>
                    </a:cubicBezTo>
                    <a:cubicBezTo>
                      <a:pt x="105" y="60"/>
                      <a:pt x="118" y="69"/>
                      <a:pt x="123" y="83"/>
                    </a:cubicBezTo>
                    <a:cubicBezTo>
                      <a:pt x="124" y="85"/>
                      <a:pt x="127" y="87"/>
                      <a:pt x="129" y="86"/>
                    </a:cubicBezTo>
                    <a:cubicBezTo>
                      <a:pt x="132" y="85"/>
                      <a:pt x="133" y="82"/>
                      <a:pt x="132" y="79"/>
                    </a:cubicBezTo>
                    <a:cubicBezTo>
                      <a:pt x="126" y="62"/>
                      <a:pt x="109" y="50"/>
                      <a:pt x="90" y="50"/>
                    </a:cubicBezTo>
                    <a:cubicBezTo>
                      <a:pt x="71" y="50"/>
                      <a:pt x="54" y="62"/>
                      <a:pt x="48" y="79"/>
                    </a:cubicBezTo>
                    <a:cubicBezTo>
                      <a:pt x="47" y="82"/>
                      <a:pt x="48" y="85"/>
                      <a:pt x="51" y="86"/>
                    </a:cubicBezTo>
                    <a:close/>
                    <a:moveTo>
                      <a:pt x="179" y="62"/>
                    </a:moveTo>
                    <a:cubicBezTo>
                      <a:pt x="166" y="25"/>
                      <a:pt x="130" y="0"/>
                      <a:pt x="90" y="0"/>
                    </a:cubicBezTo>
                    <a:cubicBezTo>
                      <a:pt x="50" y="0"/>
                      <a:pt x="14" y="25"/>
                      <a:pt x="1" y="62"/>
                    </a:cubicBezTo>
                    <a:cubicBezTo>
                      <a:pt x="0" y="65"/>
                      <a:pt x="1" y="68"/>
                      <a:pt x="4" y="69"/>
                    </a:cubicBezTo>
                    <a:cubicBezTo>
                      <a:pt x="4" y="69"/>
                      <a:pt x="5" y="69"/>
                      <a:pt x="5" y="69"/>
                    </a:cubicBezTo>
                    <a:cubicBezTo>
                      <a:pt x="7" y="69"/>
                      <a:pt x="9" y="68"/>
                      <a:pt x="10" y="66"/>
                    </a:cubicBezTo>
                    <a:cubicBezTo>
                      <a:pt x="22" y="32"/>
                      <a:pt x="54" y="10"/>
                      <a:pt x="90" y="10"/>
                    </a:cubicBezTo>
                    <a:cubicBezTo>
                      <a:pt x="126" y="10"/>
                      <a:pt x="158" y="32"/>
                      <a:pt x="170" y="66"/>
                    </a:cubicBezTo>
                    <a:cubicBezTo>
                      <a:pt x="171" y="68"/>
                      <a:pt x="174" y="70"/>
                      <a:pt x="176" y="69"/>
                    </a:cubicBezTo>
                    <a:cubicBezTo>
                      <a:pt x="179" y="68"/>
                      <a:pt x="180" y="65"/>
                      <a:pt x="179" y="62"/>
                    </a:cubicBezTo>
                    <a:close/>
                    <a:moveTo>
                      <a:pt x="136" y="140"/>
                    </a:moveTo>
                    <a:cubicBezTo>
                      <a:pt x="136" y="138"/>
                      <a:pt x="134" y="137"/>
                      <a:pt x="131" y="137"/>
                    </a:cubicBezTo>
                    <a:cubicBezTo>
                      <a:pt x="95" y="137"/>
                      <a:pt x="95" y="137"/>
                      <a:pt x="95" y="137"/>
                    </a:cubicBezTo>
                    <a:cubicBezTo>
                      <a:pt x="95" y="107"/>
                      <a:pt x="95" y="107"/>
                      <a:pt x="95" y="107"/>
                    </a:cubicBezTo>
                    <a:cubicBezTo>
                      <a:pt x="100" y="105"/>
                      <a:pt x="103" y="100"/>
                      <a:pt x="103" y="95"/>
                    </a:cubicBezTo>
                    <a:cubicBezTo>
                      <a:pt x="103" y="88"/>
                      <a:pt x="97" y="82"/>
                      <a:pt x="90" y="82"/>
                    </a:cubicBezTo>
                    <a:cubicBezTo>
                      <a:pt x="83" y="82"/>
                      <a:pt x="77" y="88"/>
                      <a:pt x="77" y="95"/>
                    </a:cubicBezTo>
                    <a:cubicBezTo>
                      <a:pt x="77" y="100"/>
                      <a:pt x="80" y="105"/>
                      <a:pt x="85" y="107"/>
                    </a:cubicBezTo>
                    <a:cubicBezTo>
                      <a:pt x="85" y="137"/>
                      <a:pt x="85" y="137"/>
                      <a:pt x="85" y="137"/>
                    </a:cubicBezTo>
                    <a:cubicBezTo>
                      <a:pt x="49" y="137"/>
                      <a:pt x="49" y="137"/>
                      <a:pt x="49" y="137"/>
                    </a:cubicBezTo>
                    <a:cubicBezTo>
                      <a:pt x="46" y="137"/>
                      <a:pt x="44" y="138"/>
                      <a:pt x="44" y="140"/>
                    </a:cubicBezTo>
                    <a:cubicBezTo>
                      <a:pt x="37" y="164"/>
                      <a:pt x="37" y="164"/>
                      <a:pt x="37" y="164"/>
                    </a:cubicBezTo>
                    <a:cubicBezTo>
                      <a:pt x="36" y="166"/>
                      <a:pt x="37" y="168"/>
                      <a:pt x="38" y="169"/>
                    </a:cubicBezTo>
                    <a:cubicBezTo>
                      <a:pt x="39" y="170"/>
                      <a:pt x="40" y="171"/>
                      <a:pt x="42" y="171"/>
                    </a:cubicBezTo>
                    <a:cubicBezTo>
                      <a:pt x="138" y="171"/>
                      <a:pt x="138" y="171"/>
                      <a:pt x="138" y="171"/>
                    </a:cubicBezTo>
                    <a:cubicBezTo>
                      <a:pt x="140" y="171"/>
                      <a:pt x="141" y="170"/>
                      <a:pt x="142" y="169"/>
                    </a:cubicBezTo>
                    <a:cubicBezTo>
                      <a:pt x="143" y="168"/>
                      <a:pt x="144" y="166"/>
                      <a:pt x="143" y="164"/>
                    </a:cubicBezTo>
                    <a:lnTo>
                      <a:pt x="136" y="14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600" dirty="0">
                  <a:solidFill>
                    <a:schemeClr val="tx1">
                      <a:lumMod val="75000"/>
                      <a:lumOff val="25000"/>
                    </a:schemeClr>
                  </a:solidFill>
                  <a:latin typeface="+mj-lt"/>
                </a:endParaRPr>
              </a:p>
            </p:txBody>
          </p:sp>
        </p:grpSp>
        <p:sp>
          <p:nvSpPr>
            <p:cNvPr id="180" name="Shape 161"/>
            <p:cNvSpPr txBox="1"/>
            <p:nvPr/>
          </p:nvSpPr>
          <p:spPr>
            <a:xfrm>
              <a:off x="3976253" y="3556371"/>
              <a:ext cx="1179025" cy="223977"/>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100" dirty="0">
                  <a:solidFill>
                    <a:schemeClr val="tx1">
                      <a:lumMod val="75000"/>
                      <a:lumOff val="25000"/>
                    </a:schemeClr>
                  </a:solidFill>
                  <a:latin typeface="+mj-lt"/>
                  <a:ea typeface="Calibri"/>
                  <a:cs typeface="Calibri"/>
                  <a:sym typeface="Calibri"/>
                </a:rPr>
                <a:t>Connectivity</a:t>
              </a:r>
            </a:p>
          </p:txBody>
        </p:sp>
        <p:cxnSp>
          <p:nvCxnSpPr>
            <p:cNvPr id="183" name="Shape 157"/>
            <p:cNvCxnSpPr/>
            <p:nvPr/>
          </p:nvCxnSpPr>
          <p:spPr>
            <a:xfrm flipH="1" flipV="1">
              <a:off x="4808900" y="3236867"/>
              <a:ext cx="834837" cy="40189"/>
            </a:xfrm>
            <a:prstGeom prst="straightConnector1">
              <a:avLst/>
            </a:prstGeom>
            <a:noFill/>
            <a:ln w="38100" cap="flat" cmpd="sng">
              <a:solidFill>
                <a:schemeClr val="accent4">
                  <a:lumMod val="50000"/>
                </a:schemeClr>
              </a:solidFill>
              <a:prstDash val="solid"/>
              <a:round/>
              <a:headEnd type="triangle" w="med" len="med"/>
              <a:tailEnd type="none" w="med" len="med"/>
            </a:ln>
          </p:spPr>
        </p:cxnSp>
        <p:sp>
          <p:nvSpPr>
            <p:cNvPr id="184" name="Oval 3611"/>
            <p:cNvSpPr>
              <a:spLocks noChangeArrowheads="1"/>
            </p:cNvSpPr>
            <p:nvPr/>
          </p:nvSpPr>
          <p:spPr bwMode="auto">
            <a:xfrm>
              <a:off x="5665289" y="3070163"/>
              <a:ext cx="432025" cy="462750"/>
            </a:xfrm>
            <a:prstGeom prst="ellipse">
              <a:avLst/>
            </a:prstGeom>
            <a:solidFill>
              <a:schemeClr val="bg2">
                <a:lumMod val="50000"/>
              </a:schemeClr>
            </a:solidFill>
            <a:ln w="9525">
              <a:solidFill>
                <a:schemeClr val="bg2">
                  <a:lumMod val="50000"/>
                </a:schemeClr>
              </a:solidFill>
              <a:round/>
              <a:headEnd/>
              <a:tailEnd/>
            </a:ln>
            <a:effectLst>
              <a:outerShdw blurRad="25400"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sz="1600" dirty="0">
                <a:solidFill>
                  <a:schemeClr val="tx1">
                    <a:lumMod val="75000"/>
                    <a:lumOff val="25000"/>
                  </a:schemeClr>
                </a:solidFill>
                <a:latin typeface="+mj-lt"/>
              </a:endParaRPr>
            </a:p>
          </p:txBody>
        </p:sp>
        <p:sp>
          <p:nvSpPr>
            <p:cNvPr id="186" name="Shape 161"/>
            <p:cNvSpPr txBox="1"/>
            <p:nvPr/>
          </p:nvSpPr>
          <p:spPr>
            <a:xfrm>
              <a:off x="5486829" y="3507164"/>
              <a:ext cx="805290" cy="223977"/>
            </a:xfrm>
            <a:prstGeom prst="rect">
              <a:avLst/>
            </a:prstGeom>
            <a:noFill/>
            <a:ln>
              <a:noFill/>
            </a:ln>
          </p:spPr>
          <p:txBody>
            <a:bodyPr lIns="91425" tIns="45700" rIns="91425" bIns="45700" anchor="t" anchorCtr="0">
              <a:noAutofit/>
            </a:bodyPr>
            <a:lstStyle/>
            <a:p>
              <a:pPr algn="ctr">
                <a:buClr>
                  <a:srgbClr val="000000"/>
                </a:buClr>
                <a:buSzPct val="25000"/>
                <a:buFont typeface="Calibri"/>
                <a:buNone/>
              </a:pPr>
              <a:r>
                <a:rPr lang="en-US" sz="1100" dirty="0">
                  <a:solidFill>
                    <a:schemeClr val="tx1">
                      <a:lumMod val="75000"/>
                      <a:lumOff val="25000"/>
                    </a:schemeClr>
                  </a:solidFill>
                  <a:latin typeface="+mj-lt"/>
                  <a:ea typeface="Calibri"/>
                  <a:cs typeface="Calibri"/>
                  <a:sym typeface="Calibri"/>
                </a:rPr>
                <a:t>Device</a:t>
              </a:r>
            </a:p>
            <a:p>
              <a:pPr algn="ctr">
                <a:buClr>
                  <a:srgbClr val="000000"/>
                </a:buClr>
                <a:buSzPct val="25000"/>
                <a:buFont typeface="Calibri"/>
                <a:buNone/>
              </a:pPr>
              <a:r>
                <a:rPr lang="en-US" sz="1100" dirty="0">
                  <a:solidFill>
                    <a:schemeClr val="tx1">
                      <a:lumMod val="75000"/>
                      <a:lumOff val="25000"/>
                    </a:schemeClr>
                  </a:solidFill>
                  <a:latin typeface="+mj-lt"/>
                  <a:ea typeface="Calibri"/>
                  <a:cs typeface="Calibri"/>
                  <a:sym typeface="Calibri"/>
                </a:rPr>
                <a:t>Platforms</a:t>
              </a:r>
            </a:p>
          </p:txBody>
        </p:sp>
        <p:sp>
          <p:nvSpPr>
            <p:cNvPr id="203" name="Oval 3611"/>
            <p:cNvSpPr>
              <a:spLocks noChangeArrowheads="1"/>
            </p:cNvSpPr>
            <p:nvPr/>
          </p:nvSpPr>
          <p:spPr bwMode="auto">
            <a:xfrm>
              <a:off x="5451859" y="3853095"/>
              <a:ext cx="344058" cy="368529"/>
            </a:xfrm>
            <a:prstGeom prst="ellipse">
              <a:avLst/>
            </a:prstGeom>
            <a:solidFill>
              <a:schemeClr val="bg2">
                <a:lumMod val="50000"/>
              </a:schemeClr>
            </a:solidFill>
            <a:ln w="9525">
              <a:solidFill>
                <a:schemeClr val="bg2">
                  <a:lumMod val="50000"/>
                </a:schemeClr>
              </a:solidFill>
              <a:round/>
              <a:headEnd/>
              <a:tailEnd/>
            </a:ln>
            <a:effectLst>
              <a:outerShdw blurRad="25400"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sz="1600" dirty="0">
                <a:solidFill>
                  <a:schemeClr val="tx1">
                    <a:lumMod val="75000"/>
                    <a:lumOff val="25000"/>
                  </a:schemeClr>
                </a:solidFill>
                <a:latin typeface="+mj-lt"/>
              </a:endParaRPr>
            </a:p>
          </p:txBody>
        </p:sp>
        <p:cxnSp>
          <p:nvCxnSpPr>
            <p:cNvPr id="205" name="Shape 157"/>
            <p:cNvCxnSpPr/>
            <p:nvPr/>
          </p:nvCxnSpPr>
          <p:spPr>
            <a:xfrm flipH="1" flipV="1">
              <a:off x="4789835" y="3396684"/>
              <a:ext cx="665834" cy="533195"/>
            </a:xfrm>
            <a:prstGeom prst="straightConnector1">
              <a:avLst/>
            </a:prstGeom>
            <a:noFill/>
            <a:ln w="38100" cap="flat" cmpd="sng">
              <a:solidFill>
                <a:schemeClr val="accent4">
                  <a:lumMod val="50000"/>
                </a:schemeClr>
              </a:solidFill>
              <a:prstDash val="solid"/>
              <a:round/>
              <a:headEnd type="triangle" w="med" len="med"/>
              <a:tailEnd type="none" w="med" len="med"/>
            </a:ln>
          </p:spPr>
        </p:cxnSp>
        <p:sp>
          <p:nvSpPr>
            <p:cNvPr id="207" name="Freeform 4016"/>
            <p:cNvSpPr>
              <a:spLocks noEditPoints="1"/>
            </p:cNvSpPr>
            <p:nvPr/>
          </p:nvSpPr>
          <p:spPr bwMode="auto">
            <a:xfrm>
              <a:off x="5511903" y="3932037"/>
              <a:ext cx="215277" cy="191122"/>
            </a:xfrm>
            <a:custGeom>
              <a:avLst/>
              <a:gdLst/>
              <a:ahLst/>
              <a:cxnLst>
                <a:cxn ang="0">
                  <a:pos x="66" y="25"/>
                </a:cxn>
                <a:cxn ang="0">
                  <a:pos x="56" y="25"/>
                </a:cxn>
                <a:cxn ang="0">
                  <a:pos x="56" y="11"/>
                </a:cxn>
                <a:cxn ang="0">
                  <a:pos x="58" y="7"/>
                </a:cxn>
                <a:cxn ang="0">
                  <a:pos x="80" y="0"/>
                </a:cxn>
                <a:cxn ang="0">
                  <a:pos x="102" y="7"/>
                </a:cxn>
                <a:cxn ang="0">
                  <a:pos x="104" y="11"/>
                </a:cxn>
                <a:cxn ang="0">
                  <a:pos x="104" y="25"/>
                </a:cxn>
                <a:cxn ang="0">
                  <a:pos x="94" y="25"/>
                </a:cxn>
                <a:cxn ang="0">
                  <a:pos x="94" y="14"/>
                </a:cxn>
                <a:cxn ang="0">
                  <a:pos x="80" y="10"/>
                </a:cxn>
                <a:cxn ang="0">
                  <a:pos x="66" y="14"/>
                </a:cxn>
                <a:cxn ang="0">
                  <a:pos x="66" y="25"/>
                </a:cxn>
                <a:cxn ang="0">
                  <a:pos x="126" y="25"/>
                </a:cxn>
                <a:cxn ang="0">
                  <a:pos x="138" y="25"/>
                </a:cxn>
                <a:cxn ang="0">
                  <a:pos x="142" y="21"/>
                </a:cxn>
                <a:cxn ang="0">
                  <a:pos x="138" y="17"/>
                </a:cxn>
                <a:cxn ang="0">
                  <a:pos x="126" y="17"/>
                </a:cxn>
                <a:cxn ang="0">
                  <a:pos x="122" y="21"/>
                </a:cxn>
                <a:cxn ang="0">
                  <a:pos x="126" y="25"/>
                </a:cxn>
                <a:cxn ang="0">
                  <a:pos x="22" y="25"/>
                </a:cxn>
                <a:cxn ang="0">
                  <a:pos x="34" y="25"/>
                </a:cxn>
                <a:cxn ang="0">
                  <a:pos x="38" y="21"/>
                </a:cxn>
                <a:cxn ang="0">
                  <a:pos x="34" y="17"/>
                </a:cxn>
                <a:cxn ang="0">
                  <a:pos x="22" y="17"/>
                </a:cxn>
                <a:cxn ang="0">
                  <a:pos x="18" y="21"/>
                </a:cxn>
                <a:cxn ang="0">
                  <a:pos x="22" y="25"/>
                </a:cxn>
                <a:cxn ang="0">
                  <a:pos x="34" y="138"/>
                </a:cxn>
                <a:cxn ang="0">
                  <a:pos x="126" y="138"/>
                </a:cxn>
                <a:cxn ang="0">
                  <a:pos x="126" y="31"/>
                </a:cxn>
                <a:cxn ang="0">
                  <a:pos x="34" y="31"/>
                </a:cxn>
                <a:cxn ang="0">
                  <a:pos x="34" y="138"/>
                </a:cxn>
                <a:cxn ang="0">
                  <a:pos x="148" y="31"/>
                </a:cxn>
                <a:cxn ang="0">
                  <a:pos x="138" y="31"/>
                </a:cxn>
                <a:cxn ang="0">
                  <a:pos x="138" y="138"/>
                </a:cxn>
                <a:cxn ang="0">
                  <a:pos x="148" y="138"/>
                </a:cxn>
                <a:cxn ang="0">
                  <a:pos x="160" y="126"/>
                </a:cxn>
                <a:cxn ang="0">
                  <a:pos x="160" y="43"/>
                </a:cxn>
                <a:cxn ang="0">
                  <a:pos x="148" y="31"/>
                </a:cxn>
                <a:cxn ang="0">
                  <a:pos x="0" y="43"/>
                </a:cxn>
                <a:cxn ang="0">
                  <a:pos x="0" y="126"/>
                </a:cxn>
                <a:cxn ang="0">
                  <a:pos x="12" y="138"/>
                </a:cxn>
                <a:cxn ang="0">
                  <a:pos x="22" y="138"/>
                </a:cxn>
                <a:cxn ang="0">
                  <a:pos x="22" y="31"/>
                </a:cxn>
                <a:cxn ang="0">
                  <a:pos x="12" y="31"/>
                </a:cxn>
                <a:cxn ang="0">
                  <a:pos x="0" y="43"/>
                </a:cxn>
              </a:cxnLst>
              <a:rect l="0" t="0" r="r" b="b"/>
              <a:pathLst>
                <a:path w="160" h="138">
                  <a:moveTo>
                    <a:pt x="66" y="25"/>
                  </a:moveTo>
                  <a:cubicBezTo>
                    <a:pt x="56" y="25"/>
                    <a:pt x="56" y="25"/>
                    <a:pt x="56" y="25"/>
                  </a:cubicBezTo>
                  <a:cubicBezTo>
                    <a:pt x="56" y="11"/>
                    <a:pt x="56" y="11"/>
                    <a:pt x="56" y="11"/>
                  </a:cubicBezTo>
                  <a:cubicBezTo>
                    <a:pt x="56" y="9"/>
                    <a:pt x="57" y="7"/>
                    <a:pt x="58" y="7"/>
                  </a:cubicBezTo>
                  <a:cubicBezTo>
                    <a:pt x="58" y="6"/>
                    <a:pt x="68" y="0"/>
                    <a:pt x="80" y="0"/>
                  </a:cubicBezTo>
                  <a:cubicBezTo>
                    <a:pt x="92" y="0"/>
                    <a:pt x="102" y="6"/>
                    <a:pt x="102" y="7"/>
                  </a:cubicBezTo>
                  <a:cubicBezTo>
                    <a:pt x="103" y="7"/>
                    <a:pt x="104" y="9"/>
                    <a:pt x="104" y="11"/>
                  </a:cubicBezTo>
                  <a:cubicBezTo>
                    <a:pt x="104" y="25"/>
                    <a:pt x="104" y="25"/>
                    <a:pt x="104" y="25"/>
                  </a:cubicBezTo>
                  <a:cubicBezTo>
                    <a:pt x="94" y="25"/>
                    <a:pt x="94" y="25"/>
                    <a:pt x="94" y="25"/>
                  </a:cubicBezTo>
                  <a:cubicBezTo>
                    <a:pt x="94" y="14"/>
                    <a:pt x="94" y="14"/>
                    <a:pt x="94" y="14"/>
                  </a:cubicBezTo>
                  <a:cubicBezTo>
                    <a:pt x="91" y="12"/>
                    <a:pt x="86" y="10"/>
                    <a:pt x="80" y="10"/>
                  </a:cubicBezTo>
                  <a:cubicBezTo>
                    <a:pt x="74" y="10"/>
                    <a:pt x="69" y="12"/>
                    <a:pt x="66" y="14"/>
                  </a:cubicBezTo>
                  <a:lnTo>
                    <a:pt x="66" y="25"/>
                  </a:lnTo>
                  <a:close/>
                  <a:moveTo>
                    <a:pt x="126" y="25"/>
                  </a:moveTo>
                  <a:cubicBezTo>
                    <a:pt x="138" y="25"/>
                    <a:pt x="138" y="25"/>
                    <a:pt x="138" y="25"/>
                  </a:cubicBezTo>
                  <a:cubicBezTo>
                    <a:pt x="141" y="25"/>
                    <a:pt x="142" y="23"/>
                    <a:pt x="142" y="21"/>
                  </a:cubicBezTo>
                  <a:cubicBezTo>
                    <a:pt x="142" y="19"/>
                    <a:pt x="141" y="17"/>
                    <a:pt x="138" y="17"/>
                  </a:cubicBezTo>
                  <a:cubicBezTo>
                    <a:pt x="126" y="17"/>
                    <a:pt x="126" y="17"/>
                    <a:pt x="126" y="17"/>
                  </a:cubicBezTo>
                  <a:cubicBezTo>
                    <a:pt x="124" y="17"/>
                    <a:pt x="122" y="19"/>
                    <a:pt x="122" y="21"/>
                  </a:cubicBezTo>
                  <a:cubicBezTo>
                    <a:pt x="122" y="23"/>
                    <a:pt x="124" y="25"/>
                    <a:pt x="126" y="25"/>
                  </a:cubicBezTo>
                  <a:close/>
                  <a:moveTo>
                    <a:pt x="22" y="25"/>
                  </a:moveTo>
                  <a:cubicBezTo>
                    <a:pt x="34" y="25"/>
                    <a:pt x="34" y="25"/>
                    <a:pt x="34" y="25"/>
                  </a:cubicBezTo>
                  <a:cubicBezTo>
                    <a:pt x="36" y="25"/>
                    <a:pt x="38" y="23"/>
                    <a:pt x="38" y="21"/>
                  </a:cubicBezTo>
                  <a:cubicBezTo>
                    <a:pt x="38" y="19"/>
                    <a:pt x="36" y="17"/>
                    <a:pt x="34" y="17"/>
                  </a:cubicBezTo>
                  <a:cubicBezTo>
                    <a:pt x="22" y="17"/>
                    <a:pt x="22" y="17"/>
                    <a:pt x="22" y="17"/>
                  </a:cubicBezTo>
                  <a:cubicBezTo>
                    <a:pt x="19" y="17"/>
                    <a:pt x="18" y="19"/>
                    <a:pt x="18" y="21"/>
                  </a:cubicBezTo>
                  <a:cubicBezTo>
                    <a:pt x="18" y="23"/>
                    <a:pt x="19" y="25"/>
                    <a:pt x="22" y="25"/>
                  </a:cubicBezTo>
                  <a:close/>
                  <a:moveTo>
                    <a:pt x="34" y="138"/>
                  </a:moveTo>
                  <a:cubicBezTo>
                    <a:pt x="126" y="138"/>
                    <a:pt x="126" y="138"/>
                    <a:pt x="126" y="138"/>
                  </a:cubicBezTo>
                  <a:cubicBezTo>
                    <a:pt x="126" y="31"/>
                    <a:pt x="126" y="31"/>
                    <a:pt x="126" y="31"/>
                  </a:cubicBezTo>
                  <a:cubicBezTo>
                    <a:pt x="34" y="31"/>
                    <a:pt x="34" y="31"/>
                    <a:pt x="34" y="31"/>
                  </a:cubicBezTo>
                  <a:lnTo>
                    <a:pt x="34" y="138"/>
                  </a:lnTo>
                  <a:close/>
                  <a:moveTo>
                    <a:pt x="148" y="31"/>
                  </a:moveTo>
                  <a:cubicBezTo>
                    <a:pt x="138" y="31"/>
                    <a:pt x="138" y="31"/>
                    <a:pt x="138" y="31"/>
                  </a:cubicBezTo>
                  <a:cubicBezTo>
                    <a:pt x="138" y="138"/>
                    <a:pt x="138" y="138"/>
                    <a:pt x="138" y="138"/>
                  </a:cubicBezTo>
                  <a:cubicBezTo>
                    <a:pt x="148" y="138"/>
                    <a:pt x="148" y="138"/>
                    <a:pt x="148" y="138"/>
                  </a:cubicBezTo>
                  <a:cubicBezTo>
                    <a:pt x="155" y="138"/>
                    <a:pt x="160" y="133"/>
                    <a:pt x="160" y="126"/>
                  </a:cubicBezTo>
                  <a:cubicBezTo>
                    <a:pt x="160" y="43"/>
                    <a:pt x="160" y="43"/>
                    <a:pt x="160" y="43"/>
                  </a:cubicBezTo>
                  <a:cubicBezTo>
                    <a:pt x="160" y="37"/>
                    <a:pt x="155" y="31"/>
                    <a:pt x="148" y="31"/>
                  </a:cubicBezTo>
                  <a:close/>
                  <a:moveTo>
                    <a:pt x="0" y="43"/>
                  </a:moveTo>
                  <a:cubicBezTo>
                    <a:pt x="0" y="126"/>
                    <a:pt x="0" y="126"/>
                    <a:pt x="0" y="126"/>
                  </a:cubicBezTo>
                  <a:cubicBezTo>
                    <a:pt x="0" y="133"/>
                    <a:pt x="5" y="138"/>
                    <a:pt x="12" y="138"/>
                  </a:cubicBezTo>
                  <a:cubicBezTo>
                    <a:pt x="22" y="138"/>
                    <a:pt x="22" y="138"/>
                    <a:pt x="22" y="138"/>
                  </a:cubicBezTo>
                  <a:cubicBezTo>
                    <a:pt x="22" y="31"/>
                    <a:pt x="22" y="31"/>
                    <a:pt x="22" y="31"/>
                  </a:cubicBezTo>
                  <a:cubicBezTo>
                    <a:pt x="12" y="31"/>
                    <a:pt x="12" y="31"/>
                    <a:pt x="12" y="31"/>
                  </a:cubicBezTo>
                  <a:cubicBezTo>
                    <a:pt x="5" y="31"/>
                    <a:pt x="0" y="37"/>
                    <a:pt x="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600">
                <a:solidFill>
                  <a:schemeClr val="tx1">
                    <a:lumMod val="75000"/>
                    <a:lumOff val="25000"/>
                  </a:schemeClr>
                </a:solidFill>
                <a:latin typeface="+mj-lt"/>
              </a:endParaRPr>
            </a:p>
          </p:txBody>
        </p:sp>
        <p:sp>
          <p:nvSpPr>
            <p:cNvPr id="229" name="Freeform 8"/>
            <p:cNvSpPr>
              <a:spLocks/>
            </p:cNvSpPr>
            <p:nvPr/>
          </p:nvSpPr>
          <p:spPr bwMode="auto">
            <a:xfrm>
              <a:off x="5740219" y="3171602"/>
              <a:ext cx="273675" cy="222239"/>
            </a:xfrm>
            <a:custGeom>
              <a:avLst/>
              <a:gdLst/>
              <a:ahLst/>
              <a:cxnLst>
                <a:cxn ang="0">
                  <a:pos x="233" y="100"/>
                </a:cxn>
                <a:cxn ang="0">
                  <a:pos x="213" y="142"/>
                </a:cxn>
                <a:cxn ang="0">
                  <a:pos x="13" y="142"/>
                </a:cxn>
                <a:cxn ang="0">
                  <a:pos x="0" y="110"/>
                </a:cxn>
                <a:cxn ang="0">
                  <a:pos x="35" y="67"/>
                </a:cxn>
                <a:cxn ang="0">
                  <a:pos x="34" y="62"/>
                </a:cxn>
                <a:cxn ang="0">
                  <a:pos x="56" y="40"/>
                </a:cxn>
                <a:cxn ang="0">
                  <a:pos x="65" y="42"/>
                </a:cxn>
                <a:cxn ang="0">
                  <a:pos x="124" y="0"/>
                </a:cxn>
                <a:cxn ang="0">
                  <a:pos x="178" y="32"/>
                </a:cxn>
                <a:cxn ang="0">
                  <a:pos x="178" y="32"/>
                </a:cxn>
                <a:cxn ang="0">
                  <a:pos x="121" y="64"/>
                </a:cxn>
                <a:cxn ang="0">
                  <a:pos x="104" y="60"/>
                </a:cxn>
                <a:cxn ang="0">
                  <a:pos x="69" y="83"/>
                </a:cxn>
                <a:cxn ang="0">
                  <a:pos x="72" y="91"/>
                </a:cxn>
                <a:cxn ang="0">
                  <a:pos x="82" y="88"/>
                </a:cxn>
                <a:cxn ang="0">
                  <a:pos x="104" y="72"/>
                </a:cxn>
                <a:cxn ang="0">
                  <a:pos x="127" y="89"/>
                </a:cxn>
                <a:cxn ang="0">
                  <a:pos x="133" y="93"/>
                </a:cxn>
                <a:cxn ang="0">
                  <a:pos x="135" y="93"/>
                </a:cxn>
                <a:cxn ang="0">
                  <a:pos x="139" y="85"/>
                </a:cxn>
                <a:cxn ang="0">
                  <a:pos x="131" y="71"/>
                </a:cxn>
                <a:cxn ang="0">
                  <a:pos x="178" y="45"/>
                </a:cxn>
                <a:cxn ang="0">
                  <a:pos x="183" y="45"/>
                </a:cxn>
                <a:cxn ang="0">
                  <a:pos x="233" y="100"/>
                </a:cxn>
              </a:cxnLst>
              <a:rect l="0" t="0" r="r" b="b"/>
              <a:pathLst>
                <a:path w="233" h="142">
                  <a:moveTo>
                    <a:pt x="233" y="100"/>
                  </a:moveTo>
                  <a:cubicBezTo>
                    <a:pt x="233" y="117"/>
                    <a:pt x="225" y="132"/>
                    <a:pt x="213" y="142"/>
                  </a:cubicBezTo>
                  <a:cubicBezTo>
                    <a:pt x="13" y="142"/>
                    <a:pt x="13" y="142"/>
                    <a:pt x="13" y="142"/>
                  </a:cubicBezTo>
                  <a:cubicBezTo>
                    <a:pt x="5" y="134"/>
                    <a:pt x="0" y="123"/>
                    <a:pt x="0" y="110"/>
                  </a:cubicBezTo>
                  <a:cubicBezTo>
                    <a:pt x="0" y="89"/>
                    <a:pt x="15" y="72"/>
                    <a:pt x="35" y="67"/>
                  </a:cubicBezTo>
                  <a:cubicBezTo>
                    <a:pt x="34" y="66"/>
                    <a:pt x="34" y="64"/>
                    <a:pt x="34" y="62"/>
                  </a:cubicBezTo>
                  <a:cubicBezTo>
                    <a:pt x="34" y="50"/>
                    <a:pt x="44" y="40"/>
                    <a:pt x="56" y="40"/>
                  </a:cubicBezTo>
                  <a:cubicBezTo>
                    <a:pt x="59" y="40"/>
                    <a:pt x="62" y="41"/>
                    <a:pt x="65" y="42"/>
                  </a:cubicBezTo>
                  <a:cubicBezTo>
                    <a:pt x="74" y="18"/>
                    <a:pt x="97" y="0"/>
                    <a:pt x="124" y="0"/>
                  </a:cubicBezTo>
                  <a:cubicBezTo>
                    <a:pt x="147" y="0"/>
                    <a:pt x="168" y="13"/>
                    <a:pt x="178" y="32"/>
                  </a:cubicBezTo>
                  <a:cubicBezTo>
                    <a:pt x="178" y="32"/>
                    <a:pt x="178" y="32"/>
                    <a:pt x="178" y="32"/>
                  </a:cubicBezTo>
                  <a:cubicBezTo>
                    <a:pt x="155" y="32"/>
                    <a:pt x="133" y="44"/>
                    <a:pt x="121" y="64"/>
                  </a:cubicBezTo>
                  <a:cubicBezTo>
                    <a:pt x="116" y="61"/>
                    <a:pt x="110" y="60"/>
                    <a:pt x="104" y="60"/>
                  </a:cubicBezTo>
                  <a:cubicBezTo>
                    <a:pt x="89" y="60"/>
                    <a:pt x="75" y="69"/>
                    <a:pt x="69" y="83"/>
                  </a:cubicBezTo>
                  <a:cubicBezTo>
                    <a:pt x="67" y="86"/>
                    <a:pt x="69" y="90"/>
                    <a:pt x="72" y="91"/>
                  </a:cubicBezTo>
                  <a:cubicBezTo>
                    <a:pt x="77" y="93"/>
                    <a:pt x="80" y="91"/>
                    <a:pt x="82" y="88"/>
                  </a:cubicBezTo>
                  <a:cubicBezTo>
                    <a:pt x="85" y="78"/>
                    <a:pt x="94" y="72"/>
                    <a:pt x="104" y="72"/>
                  </a:cubicBezTo>
                  <a:cubicBezTo>
                    <a:pt x="115" y="72"/>
                    <a:pt x="124" y="79"/>
                    <a:pt x="127" y="89"/>
                  </a:cubicBezTo>
                  <a:cubicBezTo>
                    <a:pt x="128" y="91"/>
                    <a:pt x="131" y="93"/>
                    <a:pt x="133" y="93"/>
                  </a:cubicBezTo>
                  <a:cubicBezTo>
                    <a:pt x="134" y="93"/>
                    <a:pt x="135" y="93"/>
                    <a:pt x="135" y="93"/>
                  </a:cubicBezTo>
                  <a:cubicBezTo>
                    <a:pt x="139" y="92"/>
                    <a:pt x="140" y="88"/>
                    <a:pt x="139" y="85"/>
                  </a:cubicBezTo>
                  <a:cubicBezTo>
                    <a:pt x="138" y="80"/>
                    <a:pt x="135" y="75"/>
                    <a:pt x="131" y="71"/>
                  </a:cubicBezTo>
                  <a:cubicBezTo>
                    <a:pt x="141" y="55"/>
                    <a:pt x="159" y="45"/>
                    <a:pt x="178" y="45"/>
                  </a:cubicBezTo>
                  <a:cubicBezTo>
                    <a:pt x="183" y="45"/>
                    <a:pt x="183" y="45"/>
                    <a:pt x="183" y="45"/>
                  </a:cubicBezTo>
                  <a:cubicBezTo>
                    <a:pt x="211" y="48"/>
                    <a:pt x="233" y="71"/>
                    <a:pt x="233" y="100"/>
                  </a:cubicBezTo>
                  <a:close/>
                </a:path>
              </a:pathLst>
            </a:custGeom>
            <a:solidFill>
              <a:schemeClr val="bg1"/>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solidFill>
                  <a:schemeClr val="tx1">
                    <a:lumMod val="75000"/>
                    <a:lumOff val="25000"/>
                  </a:schemeClr>
                </a:solidFill>
              </a:endParaRPr>
            </a:p>
          </p:txBody>
        </p:sp>
      </p:grpSp>
      <p:grpSp>
        <p:nvGrpSpPr>
          <p:cNvPr id="230" name="Group 229"/>
          <p:cNvGrpSpPr/>
          <p:nvPr/>
        </p:nvGrpSpPr>
        <p:grpSpPr>
          <a:xfrm>
            <a:off x="9801939" y="3343531"/>
            <a:ext cx="226648" cy="403743"/>
            <a:chOff x="4889501" y="3924300"/>
            <a:chExt cx="401637" cy="628650"/>
          </a:xfrm>
          <a:solidFill>
            <a:schemeClr val="accent2"/>
          </a:solidFill>
        </p:grpSpPr>
        <p:sp>
          <p:nvSpPr>
            <p:cNvPr id="231" name="Freeform 12"/>
            <p:cNvSpPr>
              <a:spLocks/>
            </p:cNvSpPr>
            <p:nvPr/>
          </p:nvSpPr>
          <p:spPr bwMode="auto">
            <a:xfrm>
              <a:off x="4933951" y="4283075"/>
              <a:ext cx="296863" cy="269875"/>
            </a:xfrm>
            <a:custGeom>
              <a:avLst/>
              <a:gdLst>
                <a:gd name="T0" fmla="*/ 54 w 54"/>
                <a:gd name="T1" fmla="*/ 49 h 49"/>
                <a:gd name="T2" fmla="*/ 54 w 54"/>
                <a:gd name="T3" fmla="*/ 22 h 49"/>
                <a:gd name="T4" fmla="*/ 43 w 54"/>
                <a:gd name="T5" fmla="*/ 0 h 49"/>
                <a:gd name="T6" fmla="*/ 27 w 54"/>
                <a:gd name="T7" fmla="*/ 4 h 49"/>
                <a:gd name="T8" fmla="*/ 11 w 54"/>
                <a:gd name="T9" fmla="*/ 0 h 49"/>
                <a:gd name="T10" fmla="*/ 0 w 54"/>
                <a:gd name="T11" fmla="*/ 22 h 49"/>
                <a:gd name="T12" fmla="*/ 0 w 54"/>
                <a:gd name="T13" fmla="*/ 49 h 49"/>
                <a:gd name="T14" fmla="*/ 54 w 54"/>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9">
                  <a:moveTo>
                    <a:pt x="54" y="49"/>
                  </a:moveTo>
                  <a:cubicBezTo>
                    <a:pt x="54" y="22"/>
                    <a:pt x="54" y="22"/>
                    <a:pt x="54" y="22"/>
                  </a:cubicBezTo>
                  <a:cubicBezTo>
                    <a:pt x="54" y="13"/>
                    <a:pt x="49" y="5"/>
                    <a:pt x="43" y="0"/>
                  </a:cubicBezTo>
                  <a:cubicBezTo>
                    <a:pt x="38" y="3"/>
                    <a:pt x="33" y="4"/>
                    <a:pt x="27" y="4"/>
                  </a:cubicBezTo>
                  <a:cubicBezTo>
                    <a:pt x="21" y="4"/>
                    <a:pt x="16" y="3"/>
                    <a:pt x="11" y="0"/>
                  </a:cubicBezTo>
                  <a:cubicBezTo>
                    <a:pt x="4" y="5"/>
                    <a:pt x="0" y="13"/>
                    <a:pt x="0" y="22"/>
                  </a:cubicBezTo>
                  <a:cubicBezTo>
                    <a:pt x="0" y="49"/>
                    <a:pt x="0" y="49"/>
                    <a:pt x="0" y="49"/>
                  </a:cubicBezTo>
                  <a:lnTo>
                    <a:pt x="54" y="49"/>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32" name="Freeform 13"/>
            <p:cNvSpPr>
              <a:spLocks/>
            </p:cNvSpPr>
            <p:nvPr/>
          </p:nvSpPr>
          <p:spPr bwMode="auto">
            <a:xfrm>
              <a:off x="4933951" y="3957638"/>
              <a:ext cx="292100" cy="296863"/>
            </a:xfrm>
            <a:custGeom>
              <a:avLst/>
              <a:gdLst>
                <a:gd name="T0" fmla="*/ 35 w 53"/>
                <a:gd name="T1" fmla="*/ 49 h 54"/>
                <a:gd name="T2" fmla="*/ 30 w 53"/>
                <a:gd name="T3" fmla="*/ 51 h 54"/>
                <a:gd name="T4" fmla="*/ 24 w 53"/>
                <a:gd name="T5" fmla="*/ 44 h 54"/>
                <a:gd name="T6" fmla="*/ 30 w 53"/>
                <a:gd name="T7" fmla="*/ 37 h 54"/>
                <a:gd name="T8" fmla="*/ 35 w 53"/>
                <a:gd name="T9" fmla="*/ 39 h 54"/>
                <a:gd name="T10" fmla="*/ 50 w 53"/>
                <a:gd name="T11" fmla="*/ 34 h 54"/>
                <a:gd name="T12" fmla="*/ 50 w 53"/>
                <a:gd name="T13" fmla="*/ 32 h 54"/>
                <a:gd name="T14" fmla="*/ 50 w 53"/>
                <a:gd name="T15" fmla="*/ 29 h 54"/>
                <a:gd name="T16" fmla="*/ 53 w 53"/>
                <a:gd name="T17" fmla="*/ 22 h 54"/>
                <a:gd name="T18" fmla="*/ 27 w 53"/>
                <a:gd name="T19" fmla="*/ 0 h 54"/>
                <a:gd name="T20" fmla="*/ 0 w 53"/>
                <a:gd name="T21" fmla="*/ 27 h 54"/>
                <a:gd name="T22" fmla="*/ 27 w 53"/>
                <a:gd name="T23" fmla="*/ 54 h 54"/>
                <a:gd name="T24" fmla="*/ 44 w 53"/>
                <a:gd name="T25" fmla="*/ 48 h 54"/>
                <a:gd name="T26" fmla="*/ 41 w 53"/>
                <a:gd name="T27" fmla="*/ 49 h 54"/>
                <a:gd name="T28" fmla="*/ 35 w 53"/>
                <a:gd name="T29"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4">
                  <a:moveTo>
                    <a:pt x="35" y="49"/>
                  </a:moveTo>
                  <a:cubicBezTo>
                    <a:pt x="33" y="50"/>
                    <a:pt x="32" y="51"/>
                    <a:pt x="30" y="51"/>
                  </a:cubicBezTo>
                  <a:cubicBezTo>
                    <a:pt x="27" y="51"/>
                    <a:pt x="24" y="48"/>
                    <a:pt x="24" y="44"/>
                  </a:cubicBezTo>
                  <a:cubicBezTo>
                    <a:pt x="24" y="40"/>
                    <a:pt x="27" y="37"/>
                    <a:pt x="30" y="37"/>
                  </a:cubicBezTo>
                  <a:cubicBezTo>
                    <a:pt x="32" y="37"/>
                    <a:pt x="34" y="38"/>
                    <a:pt x="35" y="39"/>
                  </a:cubicBezTo>
                  <a:cubicBezTo>
                    <a:pt x="43" y="39"/>
                    <a:pt x="48" y="36"/>
                    <a:pt x="50" y="34"/>
                  </a:cubicBezTo>
                  <a:cubicBezTo>
                    <a:pt x="50" y="33"/>
                    <a:pt x="50" y="32"/>
                    <a:pt x="50" y="32"/>
                  </a:cubicBezTo>
                  <a:cubicBezTo>
                    <a:pt x="50" y="29"/>
                    <a:pt x="50" y="29"/>
                    <a:pt x="50" y="29"/>
                  </a:cubicBezTo>
                  <a:cubicBezTo>
                    <a:pt x="50" y="26"/>
                    <a:pt x="51" y="24"/>
                    <a:pt x="53" y="22"/>
                  </a:cubicBezTo>
                  <a:cubicBezTo>
                    <a:pt x="51" y="10"/>
                    <a:pt x="40" y="0"/>
                    <a:pt x="27" y="0"/>
                  </a:cubicBezTo>
                  <a:cubicBezTo>
                    <a:pt x="12" y="0"/>
                    <a:pt x="0" y="12"/>
                    <a:pt x="0" y="27"/>
                  </a:cubicBezTo>
                  <a:cubicBezTo>
                    <a:pt x="0" y="42"/>
                    <a:pt x="12" y="54"/>
                    <a:pt x="27" y="54"/>
                  </a:cubicBezTo>
                  <a:cubicBezTo>
                    <a:pt x="33" y="54"/>
                    <a:pt x="39" y="52"/>
                    <a:pt x="44" y="48"/>
                  </a:cubicBezTo>
                  <a:cubicBezTo>
                    <a:pt x="43" y="48"/>
                    <a:pt x="42" y="48"/>
                    <a:pt x="41" y="49"/>
                  </a:cubicBezTo>
                  <a:cubicBezTo>
                    <a:pt x="39" y="49"/>
                    <a:pt x="37" y="49"/>
                    <a:pt x="35"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33" name="Freeform 14"/>
            <p:cNvSpPr>
              <a:spLocks/>
            </p:cNvSpPr>
            <p:nvPr/>
          </p:nvSpPr>
          <p:spPr bwMode="auto">
            <a:xfrm>
              <a:off x="4889501" y="3924300"/>
              <a:ext cx="369888" cy="220663"/>
            </a:xfrm>
            <a:custGeom>
              <a:avLst/>
              <a:gdLst>
                <a:gd name="T0" fmla="*/ 35 w 67"/>
                <a:gd name="T1" fmla="*/ 0 h 40"/>
                <a:gd name="T2" fmla="*/ 2 w 67"/>
                <a:gd name="T3" fmla="*/ 33 h 40"/>
                <a:gd name="T4" fmla="*/ 0 w 67"/>
                <a:gd name="T5" fmla="*/ 35 h 40"/>
                <a:gd name="T6" fmla="*/ 0 w 67"/>
                <a:gd name="T7" fmla="*/ 37 h 40"/>
                <a:gd name="T8" fmla="*/ 3 w 67"/>
                <a:gd name="T9" fmla="*/ 40 h 40"/>
                <a:gd name="T10" fmla="*/ 7 w 67"/>
                <a:gd name="T11" fmla="*/ 37 h 40"/>
                <a:gd name="T12" fmla="*/ 7 w 67"/>
                <a:gd name="T13" fmla="*/ 35 h 40"/>
                <a:gd name="T14" fmla="*/ 5 w 67"/>
                <a:gd name="T15" fmla="*/ 33 h 40"/>
                <a:gd name="T16" fmla="*/ 35 w 67"/>
                <a:gd name="T17" fmla="*/ 3 h 40"/>
                <a:gd name="T18" fmla="*/ 64 w 67"/>
                <a:gd name="T19" fmla="*/ 27 h 40"/>
                <a:gd name="T20" fmla="*/ 67 w 67"/>
                <a:gd name="T21" fmla="*/ 26 h 40"/>
                <a:gd name="T22" fmla="*/ 67 w 67"/>
                <a:gd name="T23" fmla="*/ 26 h 40"/>
                <a:gd name="T24" fmla="*/ 35 w 67"/>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40">
                  <a:moveTo>
                    <a:pt x="35" y="0"/>
                  </a:moveTo>
                  <a:cubicBezTo>
                    <a:pt x="17" y="0"/>
                    <a:pt x="2" y="15"/>
                    <a:pt x="2" y="33"/>
                  </a:cubicBezTo>
                  <a:cubicBezTo>
                    <a:pt x="1" y="33"/>
                    <a:pt x="0" y="34"/>
                    <a:pt x="0" y="35"/>
                  </a:cubicBezTo>
                  <a:cubicBezTo>
                    <a:pt x="0" y="37"/>
                    <a:pt x="0" y="37"/>
                    <a:pt x="0" y="37"/>
                  </a:cubicBezTo>
                  <a:cubicBezTo>
                    <a:pt x="0" y="38"/>
                    <a:pt x="2" y="40"/>
                    <a:pt x="3" y="40"/>
                  </a:cubicBezTo>
                  <a:cubicBezTo>
                    <a:pt x="5" y="40"/>
                    <a:pt x="7" y="38"/>
                    <a:pt x="7" y="37"/>
                  </a:cubicBezTo>
                  <a:cubicBezTo>
                    <a:pt x="7" y="35"/>
                    <a:pt x="7" y="35"/>
                    <a:pt x="7" y="35"/>
                  </a:cubicBezTo>
                  <a:cubicBezTo>
                    <a:pt x="7" y="34"/>
                    <a:pt x="6" y="33"/>
                    <a:pt x="5" y="33"/>
                  </a:cubicBezTo>
                  <a:cubicBezTo>
                    <a:pt x="5" y="16"/>
                    <a:pt x="19" y="3"/>
                    <a:pt x="35" y="3"/>
                  </a:cubicBezTo>
                  <a:cubicBezTo>
                    <a:pt x="49" y="3"/>
                    <a:pt x="61" y="13"/>
                    <a:pt x="64" y="27"/>
                  </a:cubicBezTo>
                  <a:cubicBezTo>
                    <a:pt x="65" y="26"/>
                    <a:pt x="66" y="26"/>
                    <a:pt x="67" y="26"/>
                  </a:cubicBezTo>
                  <a:cubicBezTo>
                    <a:pt x="67" y="26"/>
                    <a:pt x="67" y="26"/>
                    <a:pt x="67" y="26"/>
                  </a:cubicBezTo>
                  <a:cubicBezTo>
                    <a:pt x="64" y="11"/>
                    <a:pt x="51" y="0"/>
                    <a:pt x="3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34" name="Freeform 15"/>
            <p:cNvSpPr>
              <a:spLocks/>
            </p:cNvSpPr>
            <p:nvPr/>
          </p:nvSpPr>
          <p:spPr bwMode="auto">
            <a:xfrm>
              <a:off x="5081588" y="4084638"/>
              <a:ext cx="209550" cy="131763"/>
            </a:xfrm>
            <a:custGeom>
              <a:avLst/>
              <a:gdLst>
                <a:gd name="T0" fmla="*/ 32 w 38"/>
                <a:gd name="T1" fmla="*/ 0 h 24"/>
                <a:gd name="T2" fmla="*/ 26 w 38"/>
                <a:gd name="T3" fmla="*/ 6 h 24"/>
                <a:gd name="T4" fmla="*/ 26 w 38"/>
                <a:gd name="T5" fmla="*/ 9 h 24"/>
                <a:gd name="T6" fmla="*/ 27 w 38"/>
                <a:gd name="T7" fmla="*/ 12 h 24"/>
                <a:gd name="T8" fmla="*/ 6 w 38"/>
                <a:gd name="T9" fmla="*/ 19 h 24"/>
                <a:gd name="T10" fmla="*/ 3 w 38"/>
                <a:gd name="T11" fmla="*/ 18 h 24"/>
                <a:gd name="T12" fmla="*/ 0 w 38"/>
                <a:gd name="T13" fmla="*/ 21 h 24"/>
                <a:gd name="T14" fmla="*/ 3 w 38"/>
                <a:gd name="T15" fmla="*/ 24 h 24"/>
                <a:gd name="T16" fmla="*/ 6 w 38"/>
                <a:gd name="T17" fmla="*/ 23 h 24"/>
                <a:gd name="T18" fmla="*/ 13 w 38"/>
                <a:gd name="T19" fmla="*/ 22 h 24"/>
                <a:gd name="T20" fmla="*/ 29 w 38"/>
                <a:gd name="T21" fmla="*/ 15 h 24"/>
                <a:gd name="T22" fmla="*/ 29 w 38"/>
                <a:gd name="T23" fmla="*/ 15 h 24"/>
                <a:gd name="T24" fmla="*/ 32 w 38"/>
                <a:gd name="T25" fmla="*/ 15 h 24"/>
                <a:gd name="T26" fmla="*/ 38 w 38"/>
                <a:gd name="T27" fmla="*/ 9 h 24"/>
                <a:gd name="T28" fmla="*/ 38 w 38"/>
                <a:gd name="T29" fmla="*/ 6 h 24"/>
                <a:gd name="T30" fmla="*/ 32 w 38"/>
                <a:gd name="T3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24">
                  <a:moveTo>
                    <a:pt x="32" y="0"/>
                  </a:moveTo>
                  <a:cubicBezTo>
                    <a:pt x="28" y="0"/>
                    <a:pt x="26" y="3"/>
                    <a:pt x="26" y="6"/>
                  </a:cubicBezTo>
                  <a:cubicBezTo>
                    <a:pt x="26" y="9"/>
                    <a:pt x="26" y="9"/>
                    <a:pt x="26" y="9"/>
                  </a:cubicBezTo>
                  <a:cubicBezTo>
                    <a:pt x="26" y="10"/>
                    <a:pt x="26" y="11"/>
                    <a:pt x="27" y="12"/>
                  </a:cubicBezTo>
                  <a:cubicBezTo>
                    <a:pt x="24" y="15"/>
                    <a:pt x="18" y="20"/>
                    <a:pt x="6" y="19"/>
                  </a:cubicBezTo>
                  <a:cubicBezTo>
                    <a:pt x="6" y="18"/>
                    <a:pt x="5" y="18"/>
                    <a:pt x="3" y="18"/>
                  </a:cubicBezTo>
                  <a:cubicBezTo>
                    <a:pt x="1" y="18"/>
                    <a:pt x="0" y="19"/>
                    <a:pt x="0" y="21"/>
                  </a:cubicBezTo>
                  <a:cubicBezTo>
                    <a:pt x="0" y="23"/>
                    <a:pt x="1" y="24"/>
                    <a:pt x="3" y="24"/>
                  </a:cubicBezTo>
                  <a:cubicBezTo>
                    <a:pt x="4" y="24"/>
                    <a:pt x="5" y="24"/>
                    <a:pt x="6" y="23"/>
                  </a:cubicBezTo>
                  <a:cubicBezTo>
                    <a:pt x="9" y="23"/>
                    <a:pt x="11" y="23"/>
                    <a:pt x="13" y="22"/>
                  </a:cubicBezTo>
                  <a:cubicBezTo>
                    <a:pt x="22" y="21"/>
                    <a:pt x="27" y="17"/>
                    <a:pt x="29" y="15"/>
                  </a:cubicBezTo>
                  <a:cubicBezTo>
                    <a:pt x="29" y="15"/>
                    <a:pt x="29" y="15"/>
                    <a:pt x="29" y="15"/>
                  </a:cubicBezTo>
                  <a:cubicBezTo>
                    <a:pt x="30" y="15"/>
                    <a:pt x="31" y="15"/>
                    <a:pt x="32" y="15"/>
                  </a:cubicBezTo>
                  <a:cubicBezTo>
                    <a:pt x="35" y="15"/>
                    <a:pt x="38" y="12"/>
                    <a:pt x="38" y="9"/>
                  </a:cubicBezTo>
                  <a:cubicBezTo>
                    <a:pt x="38" y="6"/>
                    <a:pt x="38" y="6"/>
                    <a:pt x="38" y="6"/>
                  </a:cubicBezTo>
                  <a:cubicBezTo>
                    <a:pt x="38" y="3"/>
                    <a:pt x="35" y="0"/>
                    <a:pt x="3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35" name="Freeform 16"/>
            <p:cNvSpPr>
              <a:spLocks/>
            </p:cNvSpPr>
            <p:nvPr/>
          </p:nvSpPr>
          <p:spPr bwMode="auto">
            <a:xfrm>
              <a:off x="4911726" y="4156075"/>
              <a:ext cx="76200" cy="120650"/>
            </a:xfrm>
            <a:custGeom>
              <a:avLst/>
              <a:gdLst>
                <a:gd name="T0" fmla="*/ 3 w 14"/>
                <a:gd name="T1" fmla="*/ 0 h 22"/>
                <a:gd name="T2" fmla="*/ 0 w 14"/>
                <a:gd name="T3" fmla="*/ 16 h 22"/>
                <a:gd name="T4" fmla="*/ 14 w 14"/>
                <a:gd name="T5" fmla="*/ 16 h 22"/>
                <a:gd name="T6" fmla="*/ 3 w 14"/>
                <a:gd name="T7" fmla="*/ 0 h 22"/>
              </a:gdLst>
              <a:ahLst/>
              <a:cxnLst>
                <a:cxn ang="0">
                  <a:pos x="T0" y="T1"/>
                </a:cxn>
                <a:cxn ang="0">
                  <a:pos x="T2" y="T3"/>
                </a:cxn>
                <a:cxn ang="0">
                  <a:pos x="T4" y="T5"/>
                </a:cxn>
                <a:cxn ang="0">
                  <a:pos x="T6" y="T7"/>
                </a:cxn>
              </a:cxnLst>
              <a:rect l="0" t="0" r="r" b="b"/>
              <a:pathLst>
                <a:path w="14" h="22">
                  <a:moveTo>
                    <a:pt x="3" y="0"/>
                  </a:moveTo>
                  <a:cubicBezTo>
                    <a:pt x="3" y="0"/>
                    <a:pt x="4" y="10"/>
                    <a:pt x="0" y="16"/>
                  </a:cubicBezTo>
                  <a:cubicBezTo>
                    <a:pt x="6" y="22"/>
                    <a:pt x="14" y="16"/>
                    <a:pt x="14" y="16"/>
                  </a:cubicBezTo>
                  <a:cubicBezTo>
                    <a:pt x="14" y="16"/>
                    <a:pt x="4" y="7"/>
                    <a:pt x="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36" name="Freeform 17"/>
            <p:cNvSpPr>
              <a:spLocks/>
            </p:cNvSpPr>
            <p:nvPr/>
          </p:nvSpPr>
          <p:spPr bwMode="auto">
            <a:xfrm>
              <a:off x="5186363" y="4189413"/>
              <a:ext cx="73025" cy="87313"/>
            </a:xfrm>
            <a:custGeom>
              <a:avLst/>
              <a:gdLst>
                <a:gd name="T0" fmla="*/ 10 w 13"/>
                <a:gd name="T1" fmla="*/ 2 h 16"/>
                <a:gd name="T2" fmla="*/ 13 w 13"/>
                <a:gd name="T3" fmla="*/ 10 h 16"/>
                <a:gd name="T4" fmla="*/ 0 w 13"/>
                <a:gd name="T5" fmla="*/ 10 h 16"/>
                <a:gd name="T6" fmla="*/ 7 w 13"/>
                <a:gd name="T7" fmla="*/ 2 h 16"/>
                <a:gd name="T8" fmla="*/ 10 w 13"/>
                <a:gd name="T9" fmla="*/ 2 h 16"/>
              </a:gdLst>
              <a:ahLst/>
              <a:cxnLst>
                <a:cxn ang="0">
                  <a:pos x="T0" y="T1"/>
                </a:cxn>
                <a:cxn ang="0">
                  <a:pos x="T2" y="T3"/>
                </a:cxn>
                <a:cxn ang="0">
                  <a:pos x="T4" y="T5"/>
                </a:cxn>
                <a:cxn ang="0">
                  <a:pos x="T6" y="T7"/>
                </a:cxn>
                <a:cxn ang="0">
                  <a:pos x="T8" y="T9"/>
                </a:cxn>
              </a:cxnLst>
              <a:rect l="0" t="0" r="r" b="b"/>
              <a:pathLst>
                <a:path w="13" h="16">
                  <a:moveTo>
                    <a:pt x="10" y="2"/>
                  </a:moveTo>
                  <a:cubicBezTo>
                    <a:pt x="11" y="5"/>
                    <a:pt x="11" y="8"/>
                    <a:pt x="13" y="10"/>
                  </a:cubicBezTo>
                  <a:cubicBezTo>
                    <a:pt x="8" y="16"/>
                    <a:pt x="0" y="10"/>
                    <a:pt x="0" y="10"/>
                  </a:cubicBezTo>
                  <a:cubicBezTo>
                    <a:pt x="0" y="10"/>
                    <a:pt x="4" y="6"/>
                    <a:pt x="7" y="2"/>
                  </a:cubicBezTo>
                  <a:cubicBezTo>
                    <a:pt x="8" y="0"/>
                    <a:pt x="10" y="1"/>
                    <a:pt x="1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grpSp>
        <p:nvGrpSpPr>
          <p:cNvPr id="237" name="Group 236"/>
          <p:cNvGrpSpPr/>
          <p:nvPr/>
        </p:nvGrpSpPr>
        <p:grpSpPr>
          <a:xfrm>
            <a:off x="1434651" y="3347675"/>
            <a:ext cx="403354" cy="466683"/>
            <a:chOff x="3565526" y="1506538"/>
            <a:chExt cx="590550" cy="660400"/>
          </a:xfrm>
          <a:solidFill>
            <a:schemeClr val="accent2"/>
          </a:solidFill>
        </p:grpSpPr>
        <p:sp>
          <p:nvSpPr>
            <p:cNvPr id="238" name="Freeform 5"/>
            <p:cNvSpPr>
              <a:spLocks/>
            </p:cNvSpPr>
            <p:nvPr/>
          </p:nvSpPr>
          <p:spPr bwMode="auto">
            <a:xfrm>
              <a:off x="3565526" y="1506538"/>
              <a:ext cx="225425" cy="209550"/>
            </a:xfrm>
            <a:custGeom>
              <a:avLst/>
              <a:gdLst>
                <a:gd name="T0" fmla="*/ 25 w 41"/>
                <a:gd name="T1" fmla="*/ 5 h 38"/>
                <a:gd name="T2" fmla="*/ 17 w 41"/>
                <a:gd name="T3" fmla="*/ 7 h 38"/>
                <a:gd name="T4" fmla="*/ 9 w 41"/>
                <a:gd name="T5" fmla="*/ 0 h 38"/>
                <a:gd name="T6" fmla="*/ 0 w 41"/>
                <a:gd name="T7" fmla="*/ 8 h 38"/>
                <a:gd name="T8" fmla="*/ 9 w 41"/>
                <a:gd name="T9" fmla="*/ 16 h 38"/>
                <a:gd name="T10" fmla="*/ 9 w 41"/>
                <a:gd name="T11" fmla="*/ 16 h 38"/>
                <a:gd name="T12" fmla="*/ 9 w 41"/>
                <a:gd name="T13" fmla="*/ 22 h 38"/>
                <a:gd name="T14" fmla="*/ 25 w 41"/>
                <a:gd name="T15" fmla="*/ 38 h 38"/>
                <a:gd name="T16" fmla="*/ 41 w 41"/>
                <a:gd name="T17" fmla="*/ 22 h 38"/>
                <a:gd name="T18" fmla="*/ 25 w 41"/>
                <a:gd name="T19"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8">
                  <a:moveTo>
                    <a:pt x="25" y="5"/>
                  </a:moveTo>
                  <a:cubicBezTo>
                    <a:pt x="22" y="5"/>
                    <a:pt x="19" y="6"/>
                    <a:pt x="17" y="7"/>
                  </a:cubicBezTo>
                  <a:cubicBezTo>
                    <a:pt x="16" y="3"/>
                    <a:pt x="13" y="0"/>
                    <a:pt x="9" y="0"/>
                  </a:cubicBezTo>
                  <a:cubicBezTo>
                    <a:pt x="4" y="0"/>
                    <a:pt x="0" y="3"/>
                    <a:pt x="0" y="8"/>
                  </a:cubicBezTo>
                  <a:cubicBezTo>
                    <a:pt x="0" y="13"/>
                    <a:pt x="4" y="16"/>
                    <a:pt x="9" y="16"/>
                  </a:cubicBezTo>
                  <a:cubicBezTo>
                    <a:pt x="9" y="16"/>
                    <a:pt x="9" y="16"/>
                    <a:pt x="9" y="16"/>
                  </a:cubicBezTo>
                  <a:cubicBezTo>
                    <a:pt x="9" y="18"/>
                    <a:pt x="9" y="20"/>
                    <a:pt x="9" y="22"/>
                  </a:cubicBezTo>
                  <a:cubicBezTo>
                    <a:pt x="9" y="31"/>
                    <a:pt x="16" y="38"/>
                    <a:pt x="25" y="38"/>
                  </a:cubicBezTo>
                  <a:cubicBezTo>
                    <a:pt x="34" y="38"/>
                    <a:pt x="41" y="31"/>
                    <a:pt x="41" y="22"/>
                  </a:cubicBezTo>
                  <a:cubicBezTo>
                    <a:pt x="41" y="13"/>
                    <a:pt x="34" y="5"/>
                    <a:pt x="25" y="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39" name="Freeform 6"/>
            <p:cNvSpPr>
              <a:spLocks/>
            </p:cNvSpPr>
            <p:nvPr/>
          </p:nvSpPr>
          <p:spPr bwMode="auto">
            <a:xfrm>
              <a:off x="3614738" y="1731963"/>
              <a:ext cx="176213" cy="434975"/>
            </a:xfrm>
            <a:custGeom>
              <a:avLst/>
              <a:gdLst>
                <a:gd name="T0" fmla="*/ 32 w 32"/>
                <a:gd name="T1" fmla="*/ 13 h 79"/>
                <a:gd name="T2" fmla="*/ 26 w 32"/>
                <a:gd name="T3" fmla="*/ 0 h 79"/>
                <a:gd name="T4" fmla="*/ 16 w 32"/>
                <a:gd name="T5" fmla="*/ 2 h 79"/>
                <a:gd name="T6" fmla="*/ 6 w 32"/>
                <a:gd name="T7" fmla="*/ 0 h 79"/>
                <a:gd name="T8" fmla="*/ 0 w 32"/>
                <a:gd name="T9" fmla="*/ 13 h 79"/>
                <a:gd name="T10" fmla="*/ 0 w 32"/>
                <a:gd name="T11" fmla="*/ 13 h 79"/>
                <a:gd name="T12" fmla="*/ 0 w 32"/>
                <a:gd name="T13" fmla="*/ 57 h 79"/>
                <a:gd name="T14" fmla="*/ 8 w 32"/>
                <a:gd name="T15" fmla="*/ 57 h 79"/>
                <a:gd name="T16" fmla="*/ 8 w 32"/>
                <a:gd name="T17" fmla="*/ 71 h 79"/>
                <a:gd name="T18" fmla="*/ 8 w 32"/>
                <a:gd name="T19" fmla="*/ 71 h 79"/>
                <a:gd name="T20" fmla="*/ 16 w 32"/>
                <a:gd name="T21" fmla="*/ 79 h 79"/>
                <a:gd name="T22" fmla="*/ 24 w 32"/>
                <a:gd name="T23" fmla="*/ 71 h 79"/>
                <a:gd name="T24" fmla="*/ 24 w 32"/>
                <a:gd name="T25" fmla="*/ 71 h 79"/>
                <a:gd name="T26" fmla="*/ 24 w 32"/>
                <a:gd name="T27" fmla="*/ 57 h 79"/>
                <a:gd name="T28" fmla="*/ 32 w 32"/>
                <a:gd name="T29" fmla="*/ 57 h 79"/>
                <a:gd name="T30" fmla="*/ 32 w 32"/>
                <a:gd name="T31"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79">
                  <a:moveTo>
                    <a:pt x="32" y="13"/>
                  </a:moveTo>
                  <a:cubicBezTo>
                    <a:pt x="32" y="8"/>
                    <a:pt x="30" y="3"/>
                    <a:pt x="26" y="0"/>
                  </a:cubicBezTo>
                  <a:cubicBezTo>
                    <a:pt x="23" y="2"/>
                    <a:pt x="19" y="2"/>
                    <a:pt x="16" y="2"/>
                  </a:cubicBezTo>
                  <a:cubicBezTo>
                    <a:pt x="12" y="2"/>
                    <a:pt x="9" y="2"/>
                    <a:pt x="6" y="0"/>
                  </a:cubicBezTo>
                  <a:cubicBezTo>
                    <a:pt x="2" y="3"/>
                    <a:pt x="0" y="8"/>
                    <a:pt x="0" y="13"/>
                  </a:cubicBezTo>
                  <a:cubicBezTo>
                    <a:pt x="0" y="13"/>
                    <a:pt x="0" y="13"/>
                    <a:pt x="0" y="13"/>
                  </a:cubicBezTo>
                  <a:cubicBezTo>
                    <a:pt x="0" y="57"/>
                    <a:pt x="0" y="57"/>
                    <a:pt x="0" y="57"/>
                  </a:cubicBezTo>
                  <a:cubicBezTo>
                    <a:pt x="8" y="57"/>
                    <a:pt x="8" y="57"/>
                    <a:pt x="8" y="57"/>
                  </a:cubicBezTo>
                  <a:cubicBezTo>
                    <a:pt x="8" y="71"/>
                    <a:pt x="8" y="71"/>
                    <a:pt x="8" y="71"/>
                  </a:cubicBezTo>
                  <a:cubicBezTo>
                    <a:pt x="8" y="71"/>
                    <a:pt x="8" y="71"/>
                    <a:pt x="8" y="71"/>
                  </a:cubicBezTo>
                  <a:cubicBezTo>
                    <a:pt x="8" y="75"/>
                    <a:pt x="11" y="79"/>
                    <a:pt x="16" y="79"/>
                  </a:cubicBezTo>
                  <a:cubicBezTo>
                    <a:pt x="20" y="79"/>
                    <a:pt x="24" y="75"/>
                    <a:pt x="24" y="71"/>
                  </a:cubicBezTo>
                  <a:cubicBezTo>
                    <a:pt x="24" y="71"/>
                    <a:pt x="24" y="71"/>
                    <a:pt x="24" y="71"/>
                  </a:cubicBezTo>
                  <a:cubicBezTo>
                    <a:pt x="24" y="57"/>
                    <a:pt x="24" y="57"/>
                    <a:pt x="24" y="57"/>
                  </a:cubicBezTo>
                  <a:cubicBezTo>
                    <a:pt x="32" y="57"/>
                    <a:pt x="32" y="57"/>
                    <a:pt x="32" y="57"/>
                  </a:cubicBezTo>
                  <a:cubicBezTo>
                    <a:pt x="32" y="13"/>
                    <a:pt x="32" y="13"/>
                    <a:pt x="32"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40" name="Oval 7"/>
            <p:cNvSpPr>
              <a:spLocks noChangeArrowheads="1"/>
            </p:cNvSpPr>
            <p:nvPr/>
          </p:nvSpPr>
          <p:spPr bwMode="auto">
            <a:xfrm>
              <a:off x="3973513" y="1533525"/>
              <a:ext cx="182563" cy="1825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41" name="Freeform 8"/>
            <p:cNvSpPr>
              <a:spLocks/>
            </p:cNvSpPr>
            <p:nvPr/>
          </p:nvSpPr>
          <p:spPr bwMode="auto">
            <a:xfrm>
              <a:off x="3973513" y="1731963"/>
              <a:ext cx="182563" cy="434975"/>
            </a:xfrm>
            <a:custGeom>
              <a:avLst/>
              <a:gdLst>
                <a:gd name="T0" fmla="*/ 33 w 33"/>
                <a:gd name="T1" fmla="*/ 13 h 79"/>
                <a:gd name="T2" fmla="*/ 33 w 33"/>
                <a:gd name="T3" fmla="*/ 13 h 79"/>
                <a:gd name="T4" fmla="*/ 26 w 33"/>
                <a:gd name="T5" fmla="*/ 0 h 79"/>
                <a:gd name="T6" fmla="*/ 17 w 33"/>
                <a:gd name="T7" fmla="*/ 2 h 79"/>
                <a:gd name="T8" fmla="*/ 7 w 33"/>
                <a:gd name="T9" fmla="*/ 0 h 79"/>
                <a:gd name="T10" fmla="*/ 0 w 33"/>
                <a:gd name="T11" fmla="*/ 13 h 79"/>
                <a:gd name="T12" fmla="*/ 0 w 33"/>
                <a:gd name="T13" fmla="*/ 13 h 79"/>
                <a:gd name="T14" fmla="*/ 0 w 33"/>
                <a:gd name="T15" fmla="*/ 44 h 79"/>
                <a:gd name="T16" fmla="*/ 8 w 33"/>
                <a:gd name="T17" fmla="*/ 44 h 79"/>
                <a:gd name="T18" fmla="*/ 8 w 33"/>
                <a:gd name="T19" fmla="*/ 71 h 79"/>
                <a:gd name="T20" fmla="*/ 8 w 33"/>
                <a:gd name="T21" fmla="*/ 71 h 79"/>
                <a:gd name="T22" fmla="*/ 17 w 33"/>
                <a:gd name="T23" fmla="*/ 79 h 79"/>
                <a:gd name="T24" fmla="*/ 25 w 33"/>
                <a:gd name="T25" fmla="*/ 71 h 79"/>
                <a:gd name="T26" fmla="*/ 25 w 33"/>
                <a:gd name="T27" fmla="*/ 71 h 79"/>
                <a:gd name="T28" fmla="*/ 25 w 33"/>
                <a:gd name="T29" fmla="*/ 44 h 79"/>
                <a:gd name="T30" fmla="*/ 33 w 33"/>
                <a:gd name="T31" fmla="*/ 44 h 79"/>
                <a:gd name="T32" fmla="*/ 33 w 33"/>
                <a:gd name="T33"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79">
                  <a:moveTo>
                    <a:pt x="33" y="13"/>
                  </a:moveTo>
                  <a:cubicBezTo>
                    <a:pt x="33" y="13"/>
                    <a:pt x="33" y="13"/>
                    <a:pt x="33" y="13"/>
                  </a:cubicBezTo>
                  <a:cubicBezTo>
                    <a:pt x="33" y="8"/>
                    <a:pt x="30" y="3"/>
                    <a:pt x="26" y="0"/>
                  </a:cubicBezTo>
                  <a:cubicBezTo>
                    <a:pt x="23" y="2"/>
                    <a:pt x="20" y="2"/>
                    <a:pt x="17" y="2"/>
                  </a:cubicBezTo>
                  <a:cubicBezTo>
                    <a:pt x="13" y="2"/>
                    <a:pt x="10" y="2"/>
                    <a:pt x="7" y="0"/>
                  </a:cubicBezTo>
                  <a:cubicBezTo>
                    <a:pt x="3" y="3"/>
                    <a:pt x="0" y="8"/>
                    <a:pt x="0" y="13"/>
                  </a:cubicBezTo>
                  <a:cubicBezTo>
                    <a:pt x="0" y="13"/>
                    <a:pt x="0" y="13"/>
                    <a:pt x="0" y="13"/>
                  </a:cubicBezTo>
                  <a:cubicBezTo>
                    <a:pt x="0" y="44"/>
                    <a:pt x="0" y="44"/>
                    <a:pt x="0" y="44"/>
                  </a:cubicBezTo>
                  <a:cubicBezTo>
                    <a:pt x="8" y="44"/>
                    <a:pt x="8" y="44"/>
                    <a:pt x="8" y="44"/>
                  </a:cubicBezTo>
                  <a:cubicBezTo>
                    <a:pt x="8" y="71"/>
                    <a:pt x="8" y="71"/>
                    <a:pt x="8" y="71"/>
                  </a:cubicBezTo>
                  <a:cubicBezTo>
                    <a:pt x="8" y="71"/>
                    <a:pt x="8" y="71"/>
                    <a:pt x="8" y="71"/>
                  </a:cubicBezTo>
                  <a:cubicBezTo>
                    <a:pt x="8" y="75"/>
                    <a:pt x="12" y="79"/>
                    <a:pt x="17" y="79"/>
                  </a:cubicBezTo>
                  <a:cubicBezTo>
                    <a:pt x="21" y="79"/>
                    <a:pt x="25" y="75"/>
                    <a:pt x="25" y="71"/>
                  </a:cubicBezTo>
                  <a:cubicBezTo>
                    <a:pt x="25" y="71"/>
                    <a:pt x="25" y="71"/>
                    <a:pt x="25" y="71"/>
                  </a:cubicBezTo>
                  <a:cubicBezTo>
                    <a:pt x="25" y="44"/>
                    <a:pt x="25" y="44"/>
                    <a:pt x="25" y="44"/>
                  </a:cubicBezTo>
                  <a:cubicBezTo>
                    <a:pt x="33" y="44"/>
                    <a:pt x="33" y="44"/>
                    <a:pt x="33" y="44"/>
                  </a:cubicBezTo>
                  <a:lnTo>
                    <a:pt x="33" y="13"/>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42" name="Oval 9"/>
            <p:cNvSpPr>
              <a:spLocks noChangeArrowheads="1"/>
            </p:cNvSpPr>
            <p:nvPr/>
          </p:nvSpPr>
          <p:spPr bwMode="auto">
            <a:xfrm>
              <a:off x="3824288" y="1803400"/>
              <a:ext cx="122238" cy="1222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43" name="Freeform 10"/>
            <p:cNvSpPr>
              <a:spLocks/>
            </p:cNvSpPr>
            <p:nvPr/>
          </p:nvSpPr>
          <p:spPr bwMode="auto">
            <a:xfrm>
              <a:off x="3824288" y="1947863"/>
              <a:ext cx="122238" cy="219075"/>
            </a:xfrm>
            <a:custGeom>
              <a:avLst/>
              <a:gdLst>
                <a:gd name="T0" fmla="*/ 22 w 22"/>
                <a:gd name="T1" fmla="*/ 7 h 40"/>
                <a:gd name="T2" fmla="*/ 22 w 22"/>
                <a:gd name="T3" fmla="*/ 7 h 40"/>
                <a:gd name="T4" fmla="*/ 19 w 22"/>
                <a:gd name="T5" fmla="*/ 0 h 40"/>
                <a:gd name="T6" fmla="*/ 11 w 22"/>
                <a:gd name="T7" fmla="*/ 2 h 40"/>
                <a:gd name="T8" fmla="*/ 3 w 22"/>
                <a:gd name="T9" fmla="*/ 0 h 40"/>
                <a:gd name="T10" fmla="*/ 0 w 22"/>
                <a:gd name="T11" fmla="*/ 7 h 40"/>
                <a:gd name="T12" fmla="*/ 0 w 22"/>
                <a:gd name="T13" fmla="*/ 7 h 40"/>
                <a:gd name="T14" fmla="*/ 0 w 22"/>
                <a:gd name="T15" fmla="*/ 7 h 40"/>
                <a:gd name="T16" fmla="*/ 0 w 22"/>
                <a:gd name="T17" fmla="*/ 29 h 40"/>
                <a:gd name="T18" fmla="*/ 5 w 22"/>
                <a:gd name="T19" fmla="*/ 29 h 40"/>
                <a:gd name="T20" fmla="*/ 5 w 22"/>
                <a:gd name="T21" fmla="*/ 35 h 40"/>
                <a:gd name="T22" fmla="*/ 5 w 22"/>
                <a:gd name="T23" fmla="*/ 35 h 40"/>
                <a:gd name="T24" fmla="*/ 11 w 22"/>
                <a:gd name="T25" fmla="*/ 40 h 40"/>
                <a:gd name="T26" fmla="*/ 16 w 22"/>
                <a:gd name="T27" fmla="*/ 35 h 40"/>
                <a:gd name="T28" fmla="*/ 16 w 22"/>
                <a:gd name="T29" fmla="*/ 35 h 40"/>
                <a:gd name="T30" fmla="*/ 16 w 22"/>
                <a:gd name="T31" fmla="*/ 29 h 40"/>
                <a:gd name="T32" fmla="*/ 22 w 22"/>
                <a:gd name="T33" fmla="*/ 29 h 40"/>
                <a:gd name="T34" fmla="*/ 22 w 22"/>
                <a:gd name="T35"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40">
                  <a:moveTo>
                    <a:pt x="22" y="7"/>
                  </a:moveTo>
                  <a:cubicBezTo>
                    <a:pt x="22" y="7"/>
                    <a:pt x="22" y="7"/>
                    <a:pt x="22" y="7"/>
                  </a:cubicBezTo>
                  <a:cubicBezTo>
                    <a:pt x="22" y="4"/>
                    <a:pt x="21" y="2"/>
                    <a:pt x="19" y="0"/>
                  </a:cubicBezTo>
                  <a:cubicBezTo>
                    <a:pt x="16" y="1"/>
                    <a:pt x="14" y="2"/>
                    <a:pt x="11" y="2"/>
                  </a:cubicBezTo>
                  <a:cubicBezTo>
                    <a:pt x="8" y="2"/>
                    <a:pt x="5" y="1"/>
                    <a:pt x="3" y="0"/>
                  </a:cubicBezTo>
                  <a:cubicBezTo>
                    <a:pt x="1" y="2"/>
                    <a:pt x="0" y="4"/>
                    <a:pt x="0" y="7"/>
                  </a:cubicBezTo>
                  <a:cubicBezTo>
                    <a:pt x="0" y="7"/>
                    <a:pt x="0" y="7"/>
                    <a:pt x="0" y="7"/>
                  </a:cubicBezTo>
                  <a:cubicBezTo>
                    <a:pt x="0" y="7"/>
                    <a:pt x="0" y="7"/>
                    <a:pt x="0" y="7"/>
                  </a:cubicBezTo>
                  <a:cubicBezTo>
                    <a:pt x="0" y="29"/>
                    <a:pt x="0" y="29"/>
                    <a:pt x="0" y="29"/>
                  </a:cubicBezTo>
                  <a:cubicBezTo>
                    <a:pt x="5" y="29"/>
                    <a:pt x="5" y="29"/>
                    <a:pt x="5" y="29"/>
                  </a:cubicBezTo>
                  <a:cubicBezTo>
                    <a:pt x="5" y="35"/>
                    <a:pt x="5" y="35"/>
                    <a:pt x="5" y="35"/>
                  </a:cubicBezTo>
                  <a:cubicBezTo>
                    <a:pt x="5" y="35"/>
                    <a:pt x="5" y="35"/>
                    <a:pt x="5" y="35"/>
                  </a:cubicBezTo>
                  <a:cubicBezTo>
                    <a:pt x="5" y="38"/>
                    <a:pt x="8" y="40"/>
                    <a:pt x="11" y="40"/>
                  </a:cubicBezTo>
                  <a:cubicBezTo>
                    <a:pt x="14" y="40"/>
                    <a:pt x="16" y="38"/>
                    <a:pt x="16" y="35"/>
                  </a:cubicBezTo>
                  <a:cubicBezTo>
                    <a:pt x="16" y="35"/>
                    <a:pt x="16" y="35"/>
                    <a:pt x="16" y="35"/>
                  </a:cubicBezTo>
                  <a:cubicBezTo>
                    <a:pt x="16" y="29"/>
                    <a:pt x="16" y="29"/>
                    <a:pt x="16" y="29"/>
                  </a:cubicBezTo>
                  <a:cubicBezTo>
                    <a:pt x="22" y="29"/>
                    <a:pt x="22" y="29"/>
                    <a:pt x="22" y="29"/>
                  </a:cubicBezTo>
                  <a:lnTo>
                    <a:pt x="22" y="7"/>
                  </a:ln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44" name="Freeform 11"/>
            <p:cNvSpPr>
              <a:spLocks/>
            </p:cNvSpPr>
            <p:nvPr/>
          </p:nvSpPr>
          <p:spPr bwMode="auto">
            <a:xfrm>
              <a:off x="3851276" y="1716088"/>
              <a:ext cx="61913" cy="55563"/>
            </a:xfrm>
            <a:custGeom>
              <a:avLst/>
              <a:gdLst>
                <a:gd name="T0" fmla="*/ 11 w 11"/>
                <a:gd name="T1" fmla="*/ 3 h 10"/>
                <a:gd name="T2" fmla="*/ 8 w 11"/>
                <a:gd name="T3" fmla="*/ 0 h 10"/>
                <a:gd name="T4" fmla="*/ 8 w 11"/>
                <a:gd name="T5" fmla="*/ 0 h 10"/>
                <a:gd name="T6" fmla="*/ 7 w 11"/>
                <a:gd name="T7" fmla="*/ 0 h 10"/>
                <a:gd name="T8" fmla="*/ 7 w 11"/>
                <a:gd name="T9" fmla="*/ 0 h 10"/>
                <a:gd name="T10" fmla="*/ 6 w 11"/>
                <a:gd name="T11" fmla="*/ 1 h 10"/>
                <a:gd name="T12" fmla="*/ 6 w 11"/>
                <a:gd name="T13" fmla="*/ 2 h 10"/>
                <a:gd name="T14" fmla="*/ 5 w 11"/>
                <a:gd name="T15" fmla="*/ 1 h 10"/>
                <a:gd name="T16" fmla="*/ 4 w 11"/>
                <a:gd name="T17" fmla="*/ 0 h 10"/>
                <a:gd name="T18" fmla="*/ 4 w 11"/>
                <a:gd name="T19" fmla="*/ 0 h 10"/>
                <a:gd name="T20" fmla="*/ 3 w 11"/>
                <a:gd name="T21" fmla="*/ 0 h 10"/>
                <a:gd name="T22" fmla="*/ 3 w 11"/>
                <a:gd name="T23" fmla="*/ 0 h 10"/>
                <a:gd name="T24" fmla="*/ 0 w 11"/>
                <a:gd name="T25" fmla="*/ 3 h 10"/>
                <a:gd name="T26" fmla="*/ 0 w 11"/>
                <a:gd name="T27" fmla="*/ 3 h 10"/>
                <a:gd name="T28" fmla="*/ 5 w 11"/>
                <a:gd name="T29" fmla="*/ 9 h 10"/>
                <a:gd name="T30" fmla="*/ 6 w 11"/>
                <a:gd name="T31" fmla="*/ 10 h 10"/>
                <a:gd name="T32" fmla="*/ 6 w 11"/>
                <a:gd name="T33" fmla="*/ 10 h 10"/>
                <a:gd name="T34" fmla="*/ 7 w 11"/>
                <a:gd name="T35" fmla="*/ 9 h 10"/>
                <a:gd name="T36" fmla="*/ 11 w 11"/>
                <a:gd name="T37" fmla="*/ 3 h 10"/>
                <a:gd name="T38" fmla="*/ 11 w 11"/>
                <a:gd name="T3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11" y="3"/>
                  </a:moveTo>
                  <a:cubicBezTo>
                    <a:pt x="11" y="1"/>
                    <a:pt x="10" y="0"/>
                    <a:pt x="8" y="0"/>
                  </a:cubicBezTo>
                  <a:cubicBezTo>
                    <a:pt x="8" y="0"/>
                    <a:pt x="8" y="0"/>
                    <a:pt x="8" y="0"/>
                  </a:cubicBezTo>
                  <a:cubicBezTo>
                    <a:pt x="8" y="0"/>
                    <a:pt x="8" y="0"/>
                    <a:pt x="7" y="0"/>
                  </a:cubicBezTo>
                  <a:cubicBezTo>
                    <a:pt x="7" y="0"/>
                    <a:pt x="7" y="0"/>
                    <a:pt x="7" y="0"/>
                  </a:cubicBezTo>
                  <a:cubicBezTo>
                    <a:pt x="7" y="0"/>
                    <a:pt x="7" y="1"/>
                    <a:pt x="6" y="1"/>
                  </a:cubicBezTo>
                  <a:cubicBezTo>
                    <a:pt x="6" y="1"/>
                    <a:pt x="6" y="2"/>
                    <a:pt x="6" y="2"/>
                  </a:cubicBezTo>
                  <a:cubicBezTo>
                    <a:pt x="6" y="2"/>
                    <a:pt x="5" y="1"/>
                    <a:pt x="5" y="1"/>
                  </a:cubicBezTo>
                  <a:cubicBezTo>
                    <a:pt x="5" y="1"/>
                    <a:pt x="5" y="0"/>
                    <a:pt x="4" y="0"/>
                  </a:cubicBezTo>
                  <a:cubicBezTo>
                    <a:pt x="4" y="0"/>
                    <a:pt x="4" y="0"/>
                    <a:pt x="4" y="0"/>
                  </a:cubicBezTo>
                  <a:cubicBezTo>
                    <a:pt x="4" y="0"/>
                    <a:pt x="4" y="0"/>
                    <a:pt x="3" y="0"/>
                  </a:cubicBezTo>
                  <a:cubicBezTo>
                    <a:pt x="3" y="0"/>
                    <a:pt x="3" y="0"/>
                    <a:pt x="3" y="0"/>
                  </a:cubicBezTo>
                  <a:cubicBezTo>
                    <a:pt x="2" y="0"/>
                    <a:pt x="0" y="1"/>
                    <a:pt x="0" y="3"/>
                  </a:cubicBezTo>
                  <a:cubicBezTo>
                    <a:pt x="0" y="3"/>
                    <a:pt x="0" y="3"/>
                    <a:pt x="0" y="3"/>
                  </a:cubicBezTo>
                  <a:cubicBezTo>
                    <a:pt x="0" y="6"/>
                    <a:pt x="3" y="8"/>
                    <a:pt x="5" y="9"/>
                  </a:cubicBezTo>
                  <a:cubicBezTo>
                    <a:pt x="5" y="10"/>
                    <a:pt x="5" y="10"/>
                    <a:pt x="6" y="10"/>
                  </a:cubicBezTo>
                  <a:cubicBezTo>
                    <a:pt x="6" y="10"/>
                    <a:pt x="6" y="10"/>
                    <a:pt x="6" y="10"/>
                  </a:cubicBezTo>
                  <a:cubicBezTo>
                    <a:pt x="6" y="10"/>
                    <a:pt x="7" y="10"/>
                    <a:pt x="7" y="9"/>
                  </a:cubicBezTo>
                  <a:cubicBezTo>
                    <a:pt x="9" y="8"/>
                    <a:pt x="11" y="6"/>
                    <a:pt x="11" y="3"/>
                  </a:cubicBezTo>
                  <a:cubicBezTo>
                    <a:pt x="11" y="3"/>
                    <a:pt x="11" y="3"/>
                    <a:pt x="11"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grpSp>
        <p:nvGrpSpPr>
          <p:cNvPr id="245" name="Group 244"/>
          <p:cNvGrpSpPr/>
          <p:nvPr/>
        </p:nvGrpSpPr>
        <p:grpSpPr>
          <a:xfrm>
            <a:off x="1626535" y="4572116"/>
            <a:ext cx="377282" cy="393480"/>
            <a:chOff x="1828801" y="730251"/>
            <a:chExt cx="949325" cy="869949"/>
          </a:xfrm>
        </p:grpSpPr>
        <p:sp>
          <p:nvSpPr>
            <p:cNvPr id="246" name="Freeform 20"/>
            <p:cNvSpPr>
              <a:spLocks/>
            </p:cNvSpPr>
            <p:nvPr/>
          </p:nvSpPr>
          <p:spPr bwMode="auto">
            <a:xfrm>
              <a:off x="1952626" y="911225"/>
              <a:ext cx="706438" cy="688975"/>
            </a:xfrm>
            <a:custGeom>
              <a:avLst/>
              <a:gdLst>
                <a:gd name="T0" fmla="*/ 80 w 160"/>
                <a:gd name="T1" fmla="*/ 0 h 156"/>
                <a:gd name="T2" fmla="*/ 0 w 160"/>
                <a:gd name="T3" fmla="*/ 73 h 156"/>
                <a:gd name="T4" fmla="*/ 0 w 160"/>
                <a:gd name="T5" fmla="*/ 140 h 156"/>
                <a:gd name="T6" fmla="*/ 16 w 160"/>
                <a:gd name="T7" fmla="*/ 156 h 156"/>
                <a:gd name="T8" fmla="*/ 58 w 160"/>
                <a:gd name="T9" fmla="*/ 156 h 156"/>
                <a:gd name="T10" fmla="*/ 58 w 160"/>
                <a:gd name="T11" fmla="*/ 81 h 156"/>
                <a:gd name="T12" fmla="*/ 101 w 160"/>
                <a:gd name="T13" fmla="*/ 81 h 156"/>
                <a:gd name="T14" fmla="*/ 101 w 160"/>
                <a:gd name="T15" fmla="*/ 156 h 156"/>
                <a:gd name="T16" fmla="*/ 144 w 160"/>
                <a:gd name="T17" fmla="*/ 156 h 156"/>
                <a:gd name="T18" fmla="*/ 160 w 160"/>
                <a:gd name="T19" fmla="*/ 140 h 156"/>
                <a:gd name="T20" fmla="*/ 160 w 160"/>
                <a:gd name="T21" fmla="*/ 73 h 156"/>
                <a:gd name="T22" fmla="*/ 80 w 160"/>
                <a:gd name="T2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56">
                  <a:moveTo>
                    <a:pt x="80" y="0"/>
                  </a:moveTo>
                  <a:cubicBezTo>
                    <a:pt x="0" y="73"/>
                    <a:pt x="0" y="73"/>
                    <a:pt x="0" y="73"/>
                  </a:cubicBezTo>
                  <a:cubicBezTo>
                    <a:pt x="0" y="140"/>
                    <a:pt x="0" y="140"/>
                    <a:pt x="0" y="140"/>
                  </a:cubicBezTo>
                  <a:cubicBezTo>
                    <a:pt x="0" y="149"/>
                    <a:pt x="7" y="156"/>
                    <a:pt x="16" y="156"/>
                  </a:cubicBezTo>
                  <a:cubicBezTo>
                    <a:pt x="58" y="156"/>
                    <a:pt x="58" y="156"/>
                    <a:pt x="58" y="156"/>
                  </a:cubicBezTo>
                  <a:cubicBezTo>
                    <a:pt x="58" y="81"/>
                    <a:pt x="58" y="81"/>
                    <a:pt x="58" y="81"/>
                  </a:cubicBezTo>
                  <a:cubicBezTo>
                    <a:pt x="101" y="81"/>
                    <a:pt x="101" y="81"/>
                    <a:pt x="101" y="81"/>
                  </a:cubicBezTo>
                  <a:cubicBezTo>
                    <a:pt x="101" y="156"/>
                    <a:pt x="101" y="156"/>
                    <a:pt x="101" y="156"/>
                  </a:cubicBezTo>
                  <a:cubicBezTo>
                    <a:pt x="144" y="156"/>
                    <a:pt x="144" y="156"/>
                    <a:pt x="144" y="156"/>
                  </a:cubicBezTo>
                  <a:cubicBezTo>
                    <a:pt x="152" y="156"/>
                    <a:pt x="160" y="149"/>
                    <a:pt x="160" y="140"/>
                  </a:cubicBezTo>
                  <a:cubicBezTo>
                    <a:pt x="160" y="73"/>
                    <a:pt x="160" y="73"/>
                    <a:pt x="160" y="73"/>
                  </a:cubicBezTo>
                  <a:lnTo>
                    <a:pt x="80" y="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7" name="Freeform 21"/>
            <p:cNvSpPr>
              <a:spLocks/>
            </p:cNvSpPr>
            <p:nvPr/>
          </p:nvSpPr>
          <p:spPr bwMode="auto">
            <a:xfrm>
              <a:off x="2540001" y="774700"/>
              <a:ext cx="119063" cy="190500"/>
            </a:xfrm>
            <a:custGeom>
              <a:avLst/>
              <a:gdLst>
                <a:gd name="T0" fmla="*/ 75 w 75"/>
                <a:gd name="T1" fmla="*/ 0 h 120"/>
                <a:gd name="T2" fmla="*/ 0 w 75"/>
                <a:gd name="T3" fmla="*/ 0 h 120"/>
                <a:gd name="T4" fmla="*/ 0 w 75"/>
                <a:gd name="T5" fmla="*/ 50 h 120"/>
                <a:gd name="T6" fmla="*/ 75 w 75"/>
                <a:gd name="T7" fmla="*/ 120 h 120"/>
                <a:gd name="T8" fmla="*/ 75 w 75"/>
                <a:gd name="T9" fmla="*/ 0 h 120"/>
              </a:gdLst>
              <a:ahLst/>
              <a:cxnLst>
                <a:cxn ang="0">
                  <a:pos x="T0" y="T1"/>
                </a:cxn>
                <a:cxn ang="0">
                  <a:pos x="T2" y="T3"/>
                </a:cxn>
                <a:cxn ang="0">
                  <a:pos x="T4" y="T5"/>
                </a:cxn>
                <a:cxn ang="0">
                  <a:pos x="T6" y="T7"/>
                </a:cxn>
                <a:cxn ang="0">
                  <a:pos x="T8" y="T9"/>
                </a:cxn>
              </a:cxnLst>
              <a:rect l="0" t="0" r="r" b="b"/>
              <a:pathLst>
                <a:path w="75" h="120">
                  <a:moveTo>
                    <a:pt x="75" y="0"/>
                  </a:moveTo>
                  <a:lnTo>
                    <a:pt x="0" y="0"/>
                  </a:lnTo>
                  <a:lnTo>
                    <a:pt x="0" y="50"/>
                  </a:lnTo>
                  <a:lnTo>
                    <a:pt x="75" y="120"/>
                  </a:lnTo>
                  <a:lnTo>
                    <a:pt x="75" y="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8" name="Freeform 22"/>
            <p:cNvSpPr>
              <a:spLocks/>
            </p:cNvSpPr>
            <p:nvPr/>
          </p:nvSpPr>
          <p:spPr bwMode="auto">
            <a:xfrm>
              <a:off x="1828801" y="730251"/>
              <a:ext cx="949325" cy="481012"/>
            </a:xfrm>
            <a:custGeom>
              <a:avLst/>
              <a:gdLst>
                <a:gd name="T0" fmla="*/ 12 w 215"/>
                <a:gd name="T1" fmla="*/ 108 h 109"/>
                <a:gd name="T2" fmla="*/ 4 w 215"/>
                <a:gd name="T3" fmla="*/ 105 h 109"/>
                <a:gd name="T4" fmla="*/ 5 w 215"/>
                <a:gd name="T5" fmla="*/ 90 h 109"/>
                <a:gd name="T6" fmla="*/ 97 w 215"/>
                <a:gd name="T7" fmla="*/ 6 h 109"/>
                <a:gd name="T8" fmla="*/ 118 w 215"/>
                <a:gd name="T9" fmla="*/ 6 h 109"/>
                <a:gd name="T10" fmla="*/ 210 w 215"/>
                <a:gd name="T11" fmla="*/ 90 h 109"/>
                <a:gd name="T12" fmla="*/ 211 w 215"/>
                <a:gd name="T13" fmla="*/ 105 h 109"/>
                <a:gd name="T14" fmla="*/ 196 w 215"/>
                <a:gd name="T15" fmla="*/ 105 h 109"/>
                <a:gd name="T16" fmla="*/ 108 w 215"/>
                <a:gd name="T17" fmla="*/ 25 h 109"/>
                <a:gd name="T18" fmla="*/ 19 w 215"/>
                <a:gd name="T19" fmla="*/ 105 h 109"/>
                <a:gd name="T20" fmla="*/ 12 w 215"/>
                <a:gd name="T21"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 h="109">
                  <a:moveTo>
                    <a:pt x="12" y="108"/>
                  </a:moveTo>
                  <a:cubicBezTo>
                    <a:pt x="9" y="108"/>
                    <a:pt x="6" y="107"/>
                    <a:pt x="4" y="105"/>
                  </a:cubicBezTo>
                  <a:cubicBezTo>
                    <a:pt x="0" y="100"/>
                    <a:pt x="0" y="94"/>
                    <a:pt x="5" y="90"/>
                  </a:cubicBezTo>
                  <a:cubicBezTo>
                    <a:pt x="97" y="6"/>
                    <a:pt x="97" y="6"/>
                    <a:pt x="97" y="6"/>
                  </a:cubicBezTo>
                  <a:cubicBezTo>
                    <a:pt x="103" y="0"/>
                    <a:pt x="112" y="0"/>
                    <a:pt x="118" y="6"/>
                  </a:cubicBezTo>
                  <a:cubicBezTo>
                    <a:pt x="210" y="90"/>
                    <a:pt x="210" y="90"/>
                    <a:pt x="210" y="90"/>
                  </a:cubicBezTo>
                  <a:cubicBezTo>
                    <a:pt x="215" y="94"/>
                    <a:pt x="215" y="100"/>
                    <a:pt x="211" y="105"/>
                  </a:cubicBezTo>
                  <a:cubicBezTo>
                    <a:pt x="207" y="109"/>
                    <a:pt x="200" y="109"/>
                    <a:pt x="196" y="105"/>
                  </a:cubicBezTo>
                  <a:cubicBezTo>
                    <a:pt x="108" y="25"/>
                    <a:pt x="108" y="25"/>
                    <a:pt x="108" y="25"/>
                  </a:cubicBezTo>
                  <a:cubicBezTo>
                    <a:pt x="19" y="105"/>
                    <a:pt x="19" y="105"/>
                    <a:pt x="19" y="105"/>
                  </a:cubicBezTo>
                  <a:cubicBezTo>
                    <a:pt x="17" y="107"/>
                    <a:pt x="15" y="108"/>
                    <a:pt x="12" y="108"/>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249" name="Group 248"/>
          <p:cNvGrpSpPr/>
          <p:nvPr/>
        </p:nvGrpSpPr>
        <p:grpSpPr>
          <a:xfrm>
            <a:off x="1382638" y="4326911"/>
            <a:ext cx="328852" cy="376192"/>
            <a:chOff x="9561513" y="5432426"/>
            <a:chExt cx="923926" cy="928687"/>
          </a:xfrm>
        </p:grpSpPr>
        <p:sp>
          <p:nvSpPr>
            <p:cNvPr id="250" name="Freeform 249"/>
            <p:cNvSpPr>
              <a:spLocks/>
            </p:cNvSpPr>
            <p:nvPr/>
          </p:nvSpPr>
          <p:spPr bwMode="auto">
            <a:xfrm>
              <a:off x="9942513" y="5432426"/>
              <a:ext cx="161925" cy="142875"/>
            </a:xfrm>
            <a:custGeom>
              <a:avLst/>
              <a:gdLst>
                <a:gd name="T0" fmla="*/ 5 w 40"/>
                <a:gd name="T1" fmla="*/ 35 h 35"/>
                <a:gd name="T2" fmla="*/ 35 w 40"/>
                <a:gd name="T3" fmla="*/ 35 h 35"/>
                <a:gd name="T4" fmla="*/ 39 w 40"/>
                <a:gd name="T5" fmla="*/ 30 h 35"/>
                <a:gd name="T6" fmla="*/ 23 w 40"/>
                <a:gd name="T7" fmla="*/ 3 h 35"/>
                <a:gd name="T8" fmla="*/ 17 w 40"/>
                <a:gd name="T9" fmla="*/ 3 h 35"/>
                <a:gd name="T10" fmla="*/ 1 w 40"/>
                <a:gd name="T11" fmla="*/ 30 h 35"/>
                <a:gd name="T12" fmla="*/ 5 w 4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40" h="35">
                  <a:moveTo>
                    <a:pt x="5" y="35"/>
                  </a:moveTo>
                  <a:cubicBezTo>
                    <a:pt x="35" y="35"/>
                    <a:pt x="35" y="35"/>
                    <a:pt x="35" y="35"/>
                  </a:cubicBezTo>
                  <a:cubicBezTo>
                    <a:pt x="38" y="35"/>
                    <a:pt x="40" y="32"/>
                    <a:pt x="39" y="30"/>
                  </a:cubicBezTo>
                  <a:cubicBezTo>
                    <a:pt x="23" y="3"/>
                    <a:pt x="23" y="3"/>
                    <a:pt x="23" y="3"/>
                  </a:cubicBezTo>
                  <a:cubicBezTo>
                    <a:pt x="22" y="0"/>
                    <a:pt x="18" y="0"/>
                    <a:pt x="17" y="3"/>
                  </a:cubicBezTo>
                  <a:cubicBezTo>
                    <a:pt x="1" y="30"/>
                    <a:pt x="1" y="30"/>
                    <a:pt x="1" y="30"/>
                  </a:cubicBezTo>
                  <a:cubicBezTo>
                    <a:pt x="0" y="32"/>
                    <a:pt x="2" y="35"/>
                    <a:pt x="5" y="3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1" name="Freeform 250"/>
            <p:cNvSpPr>
              <a:spLocks/>
            </p:cNvSpPr>
            <p:nvPr/>
          </p:nvSpPr>
          <p:spPr bwMode="auto">
            <a:xfrm>
              <a:off x="9942513" y="6215063"/>
              <a:ext cx="161925" cy="146050"/>
            </a:xfrm>
            <a:custGeom>
              <a:avLst/>
              <a:gdLst>
                <a:gd name="T0" fmla="*/ 35 w 40"/>
                <a:gd name="T1" fmla="*/ 0 h 36"/>
                <a:gd name="T2" fmla="*/ 5 w 40"/>
                <a:gd name="T3" fmla="*/ 0 h 36"/>
                <a:gd name="T4" fmla="*/ 1 w 40"/>
                <a:gd name="T5" fmla="*/ 6 h 36"/>
                <a:gd name="T6" fmla="*/ 17 w 40"/>
                <a:gd name="T7" fmla="*/ 33 h 36"/>
                <a:gd name="T8" fmla="*/ 23 w 40"/>
                <a:gd name="T9" fmla="*/ 33 h 36"/>
                <a:gd name="T10" fmla="*/ 39 w 40"/>
                <a:gd name="T11" fmla="*/ 6 h 36"/>
                <a:gd name="T12" fmla="*/ 35 w 40"/>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40" h="36">
                  <a:moveTo>
                    <a:pt x="35" y="0"/>
                  </a:moveTo>
                  <a:cubicBezTo>
                    <a:pt x="5" y="0"/>
                    <a:pt x="5" y="0"/>
                    <a:pt x="5" y="0"/>
                  </a:cubicBezTo>
                  <a:cubicBezTo>
                    <a:pt x="2" y="0"/>
                    <a:pt x="0" y="4"/>
                    <a:pt x="1" y="6"/>
                  </a:cubicBezTo>
                  <a:cubicBezTo>
                    <a:pt x="17" y="33"/>
                    <a:pt x="17" y="33"/>
                    <a:pt x="17" y="33"/>
                  </a:cubicBezTo>
                  <a:cubicBezTo>
                    <a:pt x="18" y="36"/>
                    <a:pt x="22" y="36"/>
                    <a:pt x="23" y="33"/>
                  </a:cubicBezTo>
                  <a:cubicBezTo>
                    <a:pt x="39" y="6"/>
                    <a:pt x="39" y="6"/>
                    <a:pt x="39" y="6"/>
                  </a:cubicBezTo>
                  <a:cubicBezTo>
                    <a:pt x="40" y="4"/>
                    <a:pt x="38" y="0"/>
                    <a:pt x="35"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2" name="Freeform 251"/>
            <p:cNvSpPr>
              <a:spLocks/>
            </p:cNvSpPr>
            <p:nvPr/>
          </p:nvSpPr>
          <p:spPr bwMode="auto">
            <a:xfrm>
              <a:off x="9561513" y="5813425"/>
              <a:ext cx="141288" cy="166687"/>
            </a:xfrm>
            <a:custGeom>
              <a:avLst/>
              <a:gdLst>
                <a:gd name="T0" fmla="*/ 35 w 35"/>
                <a:gd name="T1" fmla="*/ 36 h 41"/>
                <a:gd name="T2" fmla="*/ 35 w 35"/>
                <a:gd name="T3" fmla="*/ 5 h 41"/>
                <a:gd name="T4" fmla="*/ 29 w 35"/>
                <a:gd name="T5" fmla="*/ 2 h 41"/>
                <a:gd name="T6" fmla="*/ 2 w 35"/>
                <a:gd name="T7" fmla="*/ 17 h 41"/>
                <a:gd name="T8" fmla="*/ 2 w 35"/>
                <a:gd name="T9" fmla="*/ 24 h 41"/>
                <a:gd name="T10" fmla="*/ 29 w 35"/>
                <a:gd name="T11" fmla="*/ 39 h 41"/>
                <a:gd name="T12" fmla="*/ 35 w 35"/>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35" h="41">
                  <a:moveTo>
                    <a:pt x="35" y="36"/>
                  </a:moveTo>
                  <a:cubicBezTo>
                    <a:pt x="35" y="5"/>
                    <a:pt x="35" y="5"/>
                    <a:pt x="35" y="5"/>
                  </a:cubicBezTo>
                  <a:cubicBezTo>
                    <a:pt x="35" y="2"/>
                    <a:pt x="32" y="0"/>
                    <a:pt x="29" y="2"/>
                  </a:cubicBezTo>
                  <a:cubicBezTo>
                    <a:pt x="2" y="17"/>
                    <a:pt x="2" y="17"/>
                    <a:pt x="2" y="17"/>
                  </a:cubicBezTo>
                  <a:cubicBezTo>
                    <a:pt x="0" y="19"/>
                    <a:pt x="0" y="22"/>
                    <a:pt x="2" y="24"/>
                  </a:cubicBezTo>
                  <a:cubicBezTo>
                    <a:pt x="29" y="39"/>
                    <a:pt x="29" y="39"/>
                    <a:pt x="29" y="39"/>
                  </a:cubicBezTo>
                  <a:cubicBezTo>
                    <a:pt x="32" y="41"/>
                    <a:pt x="35" y="39"/>
                    <a:pt x="35" y="36"/>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3" name="Freeform 252"/>
            <p:cNvSpPr>
              <a:spLocks/>
            </p:cNvSpPr>
            <p:nvPr/>
          </p:nvSpPr>
          <p:spPr bwMode="auto">
            <a:xfrm>
              <a:off x="10344151" y="5813425"/>
              <a:ext cx="141288" cy="166687"/>
            </a:xfrm>
            <a:custGeom>
              <a:avLst/>
              <a:gdLst>
                <a:gd name="T0" fmla="*/ 33 w 35"/>
                <a:gd name="T1" fmla="*/ 17 h 41"/>
                <a:gd name="T2" fmla="*/ 6 w 35"/>
                <a:gd name="T3" fmla="*/ 2 h 41"/>
                <a:gd name="T4" fmla="*/ 0 w 35"/>
                <a:gd name="T5" fmla="*/ 5 h 41"/>
                <a:gd name="T6" fmla="*/ 0 w 35"/>
                <a:gd name="T7" fmla="*/ 36 h 41"/>
                <a:gd name="T8" fmla="*/ 6 w 35"/>
                <a:gd name="T9" fmla="*/ 39 h 41"/>
                <a:gd name="T10" fmla="*/ 33 w 35"/>
                <a:gd name="T11" fmla="*/ 24 h 41"/>
                <a:gd name="T12" fmla="*/ 33 w 35"/>
                <a:gd name="T13" fmla="*/ 17 h 41"/>
              </a:gdLst>
              <a:ahLst/>
              <a:cxnLst>
                <a:cxn ang="0">
                  <a:pos x="T0" y="T1"/>
                </a:cxn>
                <a:cxn ang="0">
                  <a:pos x="T2" y="T3"/>
                </a:cxn>
                <a:cxn ang="0">
                  <a:pos x="T4" y="T5"/>
                </a:cxn>
                <a:cxn ang="0">
                  <a:pos x="T6" y="T7"/>
                </a:cxn>
                <a:cxn ang="0">
                  <a:pos x="T8" y="T9"/>
                </a:cxn>
                <a:cxn ang="0">
                  <a:pos x="T10" y="T11"/>
                </a:cxn>
                <a:cxn ang="0">
                  <a:pos x="T12" y="T13"/>
                </a:cxn>
              </a:cxnLst>
              <a:rect l="0" t="0" r="r" b="b"/>
              <a:pathLst>
                <a:path w="35" h="41">
                  <a:moveTo>
                    <a:pt x="33" y="17"/>
                  </a:moveTo>
                  <a:cubicBezTo>
                    <a:pt x="6" y="2"/>
                    <a:pt x="6" y="2"/>
                    <a:pt x="6" y="2"/>
                  </a:cubicBezTo>
                  <a:cubicBezTo>
                    <a:pt x="3" y="0"/>
                    <a:pt x="0" y="2"/>
                    <a:pt x="0" y="5"/>
                  </a:cubicBezTo>
                  <a:cubicBezTo>
                    <a:pt x="0" y="36"/>
                    <a:pt x="0" y="36"/>
                    <a:pt x="0" y="36"/>
                  </a:cubicBezTo>
                  <a:cubicBezTo>
                    <a:pt x="0" y="39"/>
                    <a:pt x="3" y="41"/>
                    <a:pt x="6" y="39"/>
                  </a:cubicBezTo>
                  <a:cubicBezTo>
                    <a:pt x="33" y="24"/>
                    <a:pt x="33" y="24"/>
                    <a:pt x="33" y="24"/>
                  </a:cubicBezTo>
                  <a:cubicBezTo>
                    <a:pt x="35" y="22"/>
                    <a:pt x="35" y="19"/>
                    <a:pt x="33" y="1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4" name="Freeform 253"/>
            <p:cNvSpPr>
              <a:spLocks/>
            </p:cNvSpPr>
            <p:nvPr/>
          </p:nvSpPr>
          <p:spPr bwMode="auto">
            <a:xfrm>
              <a:off x="9691688" y="6069013"/>
              <a:ext cx="157163" cy="157162"/>
            </a:xfrm>
            <a:custGeom>
              <a:avLst/>
              <a:gdLst>
                <a:gd name="T0" fmla="*/ 15 w 39"/>
                <a:gd name="T1" fmla="*/ 2 h 39"/>
                <a:gd name="T2" fmla="*/ 9 w 39"/>
                <a:gd name="T3" fmla="*/ 4 h 39"/>
                <a:gd name="T4" fmla="*/ 1 w 39"/>
                <a:gd name="T5" fmla="*/ 34 h 39"/>
                <a:gd name="T6" fmla="*/ 5 w 39"/>
                <a:gd name="T7" fmla="*/ 39 h 39"/>
                <a:gd name="T8" fmla="*/ 35 w 39"/>
                <a:gd name="T9" fmla="*/ 31 h 39"/>
                <a:gd name="T10" fmla="*/ 37 w 39"/>
                <a:gd name="T11" fmla="*/ 24 h 39"/>
                <a:gd name="T12" fmla="*/ 15 w 39"/>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15" y="2"/>
                  </a:moveTo>
                  <a:cubicBezTo>
                    <a:pt x="13" y="0"/>
                    <a:pt x="10" y="1"/>
                    <a:pt x="9" y="4"/>
                  </a:cubicBezTo>
                  <a:cubicBezTo>
                    <a:pt x="1" y="34"/>
                    <a:pt x="1" y="34"/>
                    <a:pt x="1" y="34"/>
                  </a:cubicBezTo>
                  <a:cubicBezTo>
                    <a:pt x="0" y="37"/>
                    <a:pt x="3" y="39"/>
                    <a:pt x="5" y="39"/>
                  </a:cubicBezTo>
                  <a:cubicBezTo>
                    <a:pt x="35" y="31"/>
                    <a:pt x="35" y="31"/>
                    <a:pt x="35" y="31"/>
                  </a:cubicBezTo>
                  <a:cubicBezTo>
                    <a:pt x="38" y="30"/>
                    <a:pt x="39" y="26"/>
                    <a:pt x="37" y="24"/>
                  </a:cubicBezTo>
                  <a:lnTo>
                    <a:pt x="15" y="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5" name="Freeform 254"/>
            <p:cNvSpPr>
              <a:spLocks/>
            </p:cNvSpPr>
            <p:nvPr/>
          </p:nvSpPr>
          <p:spPr bwMode="auto">
            <a:xfrm>
              <a:off x="10198101" y="5562600"/>
              <a:ext cx="157163" cy="161925"/>
            </a:xfrm>
            <a:custGeom>
              <a:avLst/>
              <a:gdLst>
                <a:gd name="T0" fmla="*/ 24 w 39"/>
                <a:gd name="T1" fmla="*/ 37 h 40"/>
                <a:gd name="T2" fmla="*/ 30 w 39"/>
                <a:gd name="T3" fmla="*/ 36 h 40"/>
                <a:gd name="T4" fmla="*/ 38 w 39"/>
                <a:gd name="T5" fmla="*/ 6 h 40"/>
                <a:gd name="T6" fmla="*/ 34 w 39"/>
                <a:gd name="T7" fmla="*/ 1 h 40"/>
                <a:gd name="T8" fmla="*/ 4 w 39"/>
                <a:gd name="T9" fmla="*/ 9 h 40"/>
                <a:gd name="T10" fmla="*/ 2 w 39"/>
                <a:gd name="T11" fmla="*/ 16 h 40"/>
                <a:gd name="T12" fmla="*/ 24 w 39"/>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39" h="40">
                  <a:moveTo>
                    <a:pt x="24" y="37"/>
                  </a:moveTo>
                  <a:cubicBezTo>
                    <a:pt x="26" y="40"/>
                    <a:pt x="29" y="39"/>
                    <a:pt x="30" y="36"/>
                  </a:cubicBezTo>
                  <a:cubicBezTo>
                    <a:pt x="38" y="6"/>
                    <a:pt x="38" y="6"/>
                    <a:pt x="38" y="6"/>
                  </a:cubicBezTo>
                  <a:cubicBezTo>
                    <a:pt x="39" y="3"/>
                    <a:pt x="36" y="0"/>
                    <a:pt x="34" y="1"/>
                  </a:cubicBezTo>
                  <a:cubicBezTo>
                    <a:pt x="4" y="9"/>
                    <a:pt x="4" y="9"/>
                    <a:pt x="4" y="9"/>
                  </a:cubicBezTo>
                  <a:cubicBezTo>
                    <a:pt x="1" y="10"/>
                    <a:pt x="0" y="14"/>
                    <a:pt x="2" y="16"/>
                  </a:cubicBezTo>
                  <a:lnTo>
                    <a:pt x="24" y="37"/>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6" name="Freeform 255"/>
            <p:cNvSpPr>
              <a:spLocks/>
            </p:cNvSpPr>
            <p:nvPr/>
          </p:nvSpPr>
          <p:spPr bwMode="auto">
            <a:xfrm>
              <a:off x="10198101" y="6069013"/>
              <a:ext cx="157163" cy="157162"/>
            </a:xfrm>
            <a:custGeom>
              <a:avLst/>
              <a:gdLst>
                <a:gd name="T0" fmla="*/ 30 w 39"/>
                <a:gd name="T1" fmla="*/ 4 h 39"/>
                <a:gd name="T2" fmla="*/ 24 w 39"/>
                <a:gd name="T3" fmla="*/ 2 h 39"/>
                <a:gd name="T4" fmla="*/ 2 w 39"/>
                <a:gd name="T5" fmla="*/ 24 h 39"/>
                <a:gd name="T6" fmla="*/ 4 w 39"/>
                <a:gd name="T7" fmla="*/ 31 h 39"/>
                <a:gd name="T8" fmla="*/ 34 w 39"/>
                <a:gd name="T9" fmla="*/ 39 h 39"/>
                <a:gd name="T10" fmla="*/ 38 w 39"/>
                <a:gd name="T11" fmla="*/ 34 h 39"/>
                <a:gd name="T12" fmla="*/ 30 w 39"/>
                <a:gd name="T13" fmla="*/ 4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30" y="4"/>
                  </a:moveTo>
                  <a:cubicBezTo>
                    <a:pt x="29" y="1"/>
                    <a:pt x="26" y="0"/>
                    <a:pt x="24" y="2"/>
                  </a:cubicBezTo>
                  <a:cubicBezTo>
                    <a:pt x="2" y="24"/>
                    <a:pt x="2" y="24"/>
                    <a:pt x="2" y="24"/>
                  </a:cubicBezTo>
                  <a:cubicBezTo>
                    <a:pt x="0" y="26"/>
                    <a:pt x="1" y="30"/>
                    <a:pt x="4" y="31"/>
                  </a:cubicBezTo>
                  <a:cubicBezTo>
                    <a:pt x="34" y="39"/>
                    <a:pt x="34" y="39"/>
                    <a:pt x="34" y="39"/>
                  </a:cubicBezTo>
                  <a:cubicBezTo>
                    <a:pt x="36" y="39"/>
                    <a:pt x="39" y="37"/>
                    <a:pt x="38" y="34"/>
                  </a:cubicBezTo>
                  <a:lnTo>
                    <a:pt x="30" y="4"/>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7" name="Freeform 256"/>
            <p:cNvSpPr>
              <a:spLocks/>
            </p:cNvSpPr>
            <p:nvPr/>
          </p:nvSpPr>
          <p:spPr bwMode="auto">
            <a:xfrm>
              <a:off x="9691688" y="5562600"/>
              <a:ext cx="157163" cy="161925"/>
            </a:xfrm>
            <a:custGeom>
              <a:avLst/>
              <a:gdLst>
                <a:gd name="T0" fmla="*/ 9 w 39"/>
                <a:gd name="T1" fmla="*/ 36 h 40"/>
                <a:gd name="T2" fmla="*/ 15 w 39"/>
                <a:gd name="T3" fmla="*/ 37 h 40"/>
                <a:gd name="T4" fmla="*/ 37 w 39"/>
                <a:gd name="T5" fmla="*/ 16 h 40"/>
                <a:gd name="T6" fmla="*/ 35 w 39"/>
                <a:gd name="T7" fmla="*/ 9 h 40"/>
                <a:gd name="T8" fmla="*/ 5 w 39"/>
                <a:gd name="T9" fmla="*/ 1 h 40"/>
                <a:gd name="T10" fmla="*/ 1 w 39"/>
                <a:gd name="T11" fmla="*/ 6 h 40"/>
                <a:gd name="T12" fmla="*/ 9 w 39"/>
                <a:gd name="T13" fmla="*/ 36 h 40"/>
              </a:gdLst>
              <a:ahLst/>
              <a:cxnLst>
                <a:cxn ang="0">
                  <a:pos x="T0" y="T1"/>
                </a:cxn>
                <a:cxn ang="0">
                  <a:pos x="T2" y="T3"/>
                </a:cxn>
                <a:cxn ang="0">
                  <a:pos x="T4" y="T5"/>
                </a:cxn>
                <a:cxn ang="0">
                  <a:pos x="T6" y="T7"/>
                </a:cxn>
                <a:cxn ang="0">
                  <a:pos x="T8" y="T9"/>
                </a:cxn>
                <a:cxn ang="0">
                  <a:pos x="T10" y="T11"/>
                </a:cxn>
                <a:cxn ang="0">
                  <a:pos x="T12" y="T13"/>
                </a:cxn>
              </a:cxnLst>
              <a:rect l="0" t="0" r="r" b="b"/>
              <a:pathLst>
                <a:path w="39" h="40">
                  <a:moveTo>
                    <a:pt x="9" y="36"/>
                  </a:moveTo>
                  <a:cubicBezTo>
                    <a:pt x="10" y="39"/>
                    <a:pt x="13" y="40"/>
                    <a:pt x="15" y="37"/>
                  </a:cubicBezTo>
                  <a:cubicBezTo>
                    <a:pt x="37" y="16"/>
                    <a:pt x="37" y="16"/>
                    <a:pt x="37" y="16"/>
                  </a:cubicBezTo>
                  <a:cubicBezTo>
                    <a:pt x="39" y="14"/>
                    <a:pt x="38" y="10"/>
                    <a:pt x="35" y="9"/>
                  </a:cubicBezTo>
                  <a:cubicBezTo>
                    <a:pt x="5" y="1"/>
                    <a:pt x="5" y="1"/>
                    <a:pt x="5" y="1"/>
                  </a:cubicBezTo>
                  <a:cubicBezTo>
                    <a:pt x="3" y="0"/>
                    <a:pt x="0" y="3"/>
                    <a:pt x="1" y="6"/>
                  </a:cubicBezTo>
                  <a:lnTo>
                    <a:pt x="9" y="36"/>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8" name="Freeform 257"/>
            <p:cNvSpPr>
              <a:spLocks noEditPoints="1"/>
            </p:cNvSpPr>
            <p:nvPr/>
          </p:nvSpPr>
          <p:spPr bwMode="auto">
            <a:xfrm>
              <a:off x="9772651" y="5643563"/>
              <a:ext cx="501650" cy="501650"/>
            </a:xfrm>
            <a:custGeom>
              <a:avLst/>
              <a:gdLst>
                <a:gd name="T0" fmla="*/ 62 w 124"/>
                <a:gd name="T1" fmla="*/ 0 h 124"/>
                <a:gd name="T2" fmla="*/ 0 w 124"/>
                <a:gd name="T3" fmla="*/ 62 h 124"/>
                <a:gd name="T4" fmla="*/ 62 w 124"/>
                <a:gd name="T5" fmla="*/ 124 h 124"/>
                <a:gd name="T6" fmla="*/ 124 w 124"/>
                <a:gd name="T7" fmla="*/ 62 h 124"/>
                <a:gd name="T8" fmla="*/ 62 w 124"/>
                <a:gd name="T9" fmla="*/ 0 h 124"/>
                <a:gd name="T10" fmla="*/ 105 w 124"/>
                <a:gd name="T11" fmla="*/ 62 h 124"/>
                <a:gd name="T12" fmla="*/ 62 w 124"/>
                <a:gd name="T13" fmla="*/ 19 h 124"/>
                <a:gd name="T14" fmla="*/ 62 w 124"/>
                <a:gd name="T15" fmla="*/ 13 h 124"/>
                <a:gd name="T16" fmla="*/ 110 w 124"/>
                <a:gd name="T17" fmla="*/ 62 h 124"/>
                <a:gd name="T18" fmla="*/ 105 w 124"/>
                <a:gd name="T1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0"/>
                  </a:moveTo>
                  <a:cubicBezTo>
                    <a:pt x="28" y="0"/>
                    <a:pt x="0" y="28"/>
                    <a:pt x="0" y="62"/>
                  </a:cubicBezTo>
                  <a:cubicBezTo>
                    <a:pt x="0" y="97"/>
                    <a:pt x="28" y="124"/>
                    <a:pt x="62" y="124"/>
                  </a:cubicBezTo>
                  <a:cubicBezTo>
                    <a:pt x="96" y="124"/>
                    <a:pt x="124" y="97"/>
                    <a:pt x="124" y="62"/>
                  </a:cubicBezTo>
                  <a:cubicBezTo>
                    <a:pt x="124" y="28"/>
                    <a:pt x="96" y="0"/>
                    <a:pt x="62" y="0"/>
                  </a:cubicBezTo>
                  <a:close/>
                  <a:moveTo>
                    <a:pt x="105" y="62"/>
                  </a:moveTo>
                  <a:cubicBezTo>
                    <a:pt x="105" y="38"/>
                    <a:pt x="86" y="19"/>
                    <a:pt x="62" y="19"/>
                  </a:cubicBezTo>
                  <a:cubicBezTo>
                    <a:pt x="62" y="13"/>
                    <a:pt x="62" y="13"/>
                    <a:pt x="62" y="13"/>
                  </a:cubicBezTo>
                  <a:cubicBezTo>
                    <a:pt x="89" y="13"/>
                    <a:pt x="110" y="35"/>
                    <a:pt x="110" y="62"/>
                  </a:cubicBezTo>
                  <a:lnTo>
                    <a:pt x="105" y="6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259" name="Group 258"/>
          <p:cNvGrpSpPr/>
          <p:nvPr/>
        </p:nvGrpSpPr>
        <p:grpSpPr>
          <a:xfrm>
            <a:off x="1507555" y="2370332"/>
            <a:ext cx="306384" cy="508851"/>
            <a:chOff x="2809876" y="3114675"/>
            <a:chExt cx="352425" cy="622300"/>
          </a:xfrm>
          <a:solidFill>
            <a:schemeClr val="accent2"/>
          </a:solidFill>
        </p:grpSpPr>
        <p:sp>
          <p:nvSpPr>
            <p:cNvPr id="260" name="Freeform 79"/>
            <p:cNvSpPr>
              <a:spLocks/>
            </p:cNvSpPr>
            <p:nvPr/>
          </p:nvSpPr>
          <p:spPr bwMode="auto">
            <a:xfrm>
              <a:off x="2847976" y="3219450"/>
              <a:ext cx="292100" cy="220663"/>
            </a:xfrm>
            <a:custGeom>
              <a:avLst/>
              <a:gdLst>
                <a:gd name="T0" fmla="*/ 33 w 53"/>
                <a:gd name="T1" fmla="*/ 0 h 40"/>
                <a:gd name="T2" fmla="*/ 0 w 53"/>
                <a:gd name="T3" fmla="*/ 18 h 40"/>
                <a:gd name="T4" fmla="*/ 26 w 53"/>
                <a:gd name="T5" fmla="*/ 40 h 40"/>
                <a:gd name="T6" fmla="*/ 53 w 53"/>
                <a:gd name="T7" fmla="*/ 14 h 40"/>
                <a:gd name="T8" fmla="*/ 53 w 53"/>
                <a:gd name="T9" fmla="*/ 13 h 40"/>
                <a:gd name="T10" fmla="*/ 33 w 53"/>
                <a:gd name="T11" fmla="*/ 0 h 40"/>
              </a:gdLst>
              <a:ahLst/>
              <a:cxnLst>
                <a:cxn ang="0">
                  <a:pos x="T0" y="T1"/>
                </a:cxn>
                <a:cxn ang="0">
                  <a:pos x="T2" y="T3"/>
                </a:cxn>
                <a:cxn ang="0">
                  <a:pos x="T4" y="T5"/>
                </a:cxn>
                <a:cxn ang="0">
                  <a:pos x="T6" y="T7"/>
                </a:cxn>
                <a:cxn ang="0">
                  <a:pos x="T8" y="T9"/>
                </a:cxn>
                <a:cxn ang="0">
                  <a:pos x="T10" y="T11"/>
                </a:cxn>
              </a:cxnLst>
              <a:rect l="0" t="0" r="r" b="b"/>
              <a:pathLst>
                <a:path w="53" h="40">
                  <a:moveTo>
                    <a:pt x="33" y="0"/>
                  </a:moveTo>
                  <a:cubicBezTo>
                    <a:pt x="26" y="6"/>
                    <a:pt x="8" y="15"/>
                    <a:pt x="0" y="18"/>
                  </a:cubicBezTo>
                  <a:cubicBezTo>
                    <a:pt x="2" y="31"/>
                    <a:pt x="13" y="40"/>
                    <a:pt x="26" y="40"/>
                  </a:cubicBezTo>
                  <a:cubicBezTo>
                    <a:pt x="41" y="40"/>
                    <a:pt x="53" y="29"/>
                    <a:pt x="53" y="14"/>
                  </a:cubicBezTo>
                  <a:cubicBezTo>
                    <a:pt x="53" y="13"/>
                    <a:pt x="53" y="13"/>
                    <a:pt x="53" y="13"/>
                  </a:cubicBezTo>
                  <a:cubicBezTo>
                    <a:pt x="43" y="11"/>
                    <a:pt x="39" y="0"/>
                    <a:pt x="3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61" name="Freeform 80"/>
            <p:cNvSpPr>
              <a:spLocks/>
            </p:cNvSpPr>
            <p:nvPr/>
          </p:nvSpPr>
          <p:spPr bwMode="auto">
            <a:xfrm>
              <a:off x="2809876" y="3114675"/>
              <a:ext cx="352425" cy="187325"/>
            </a:xfrm>
            <a:custGeom>
              <a:avLst/>
              <a:gdLst>
                <a:gd name="T0" fmla="*/ 42 w 64"/>
                <a:gd name="T1" fmla="*/ 6 h 34"/>
                <a:gd name="T2" fmla="*/ 33 w 64"/>
                <a:gd name="T3" fmla="*/ 1 h 34"/>
                <a:gd name="T4" fmla="*/ 4 w 64"/>
                <a:gd name="T5" fmla="*/ 34 h 34"/>
                <a:gd name="T6" fmla="*/ 4 w 64"/>
                <a:gd name="T7" fmla="*/ 34 h 34"/>
                <a:gd name="T8" fmla="*/ 39 w 64"/>
                <a:gd name="T9" fmla="*/ 14 h 34"/>
                <a:gd name="T10" fmla="*/ 61 w 64"/>
                <a:gd name="T11" fmla="*/ 29 h 34"/>
                <a:gd name="T12" fmla="*/ 42 w 64"/>
                <a:gd name="T13" fmla="*/ 6 h 34"/>
              </a:gdLst>
              <a:ahLst/>
              <a:cxnLst>
                <a:cxn ang="0">
                  <a:pos x="T0" y="T1"/>
                </a:cxn>
                <a:cxn ang="0">
                  <a:pos x="T2" y="T3"/>
                </a:cxn>
                <a:cxn ang="0">
                  <a:pos x="T4" y="T5"/>
                </a:cxn>
                <a:cxn ang="0">
                  <a:pos x="T6" y="T7"/>
                </a:cxn>
                <a:cxn ang="0">
                  <a:pos x="T8" y="T9"/>
                </a:cxn>
                <a:cxn ang="0">
                  <a:pos x="T10" y="T11"/>
                </a:cxn>
                <a:cxn ang="0">
                  <a:pos x="T12" y="T13"/>
                </a:cxn>
              </a:cxnLst>
              <a:rect l="0" t="0" r="r" b="b"/>
              <a:pathLst>
                <a:path w="64" h="34">
                  <a:moveTo>
                    <a:pt x="42" y="6"/>
                  </a:moveTo>
                  <a:cubicBezTo>
                    <a:pt x="42" y="6"/>
                    <a:pt x="39" y="2"/>
                    <a:pt x="33" y="1"/>
                  </a:cubicBezTo>
                  <a:cubicBezTo>
                    <a:pt x="24" y="0"/>
                    <a:pt x="0" y="10"/>
                    <a:pt x="4" y="34"/>
                  </a:cubicBezTo>
                  <a:cubicBezTo>
                    <a:pt x="4" y="34"/>
                    <a:pt x="4" y="34"/>
                    <a:pt x="4" y="34"/>
                  </a:cubicBezTo>
                  <a:cubicBezTo>
                    <a:pt x="17" y="29"/>
                    <a:pt x="33" y="21"/>
                    <a:pt x="39" y="14"/>
                  </a:cubicBezTo>
                  <a:cubicBezTo>
                    <a:pt x="47" y="17"/>
                    <a:pt x="52" y="27"/>
                    <a:pt x="61" y="29"/>
                  </a:cubicBezTo>
                  <a:cubicBezTo>
                    <a:pt x="64" y="23"/>
                    <a:pt x="52" y="2"/>
                    <a:pt x="42"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62" name="Freeform 81"/>
            <p:cNvSpPr>
              <a:spLocks/>
            </p:cNvSpPr>
            <p:nvPr/>
          </p:nvSpPr>
          <p:spPr bwMode="auto">
            <a:xfrm>
              <a:off x="2820988" y="3346450"/>
              <a:ext cx="71438" cy="115888"/>
            </a:xfrm>
            <a:custGeom>
              <a:avLst/>
              <a:gdLst>
                <a:gd name="T0" fmla="*/ 2 w 13"/>
                <a:gd name="T1" fmla="*/ 0 h 21"/>
                <a:gd name="T2" fmla="*/ 0 w 13"/>
                <a:gd name="T3" fmla="*/ 16 h 21"/>
                <a:gd name="T4" fmla="*/ 13 w 13"/>
                <a:gd name="T5" fmla="*/ 16 h 21"/>
                <a:gd name="T6" fmla="*/ 2 w 13"/>
                <a:gd name="T7" fmla="*/ 0 h 21"/>
              </a:gdLst>
              <a:ahLst/>
              <a:cxnLst>
                <a:cxn ang="0">
                  <a:pos x="T0" y="T1"/>
                </a:cxn>
                <a:cxn ang="0">
                  <a:pos x="T2" y="T3"/>
                </a:cxn>
                <a:cxn ang="0">
                  <a:pos x="T4" y="T5"/>
                </a:cxn>
                <a:cxn ang="0">
                  <a:pos x="T6" y="T7"/>
                </a:cxn>
              </a:cxnLst>
              <a:rect l="0" t="0" r="r" b="b"/>
              <a:pathLst>
                <a:path w="13" h="21">
                  <a:moveTo>
                    <a:pt x="2" y="0"/>
                  </a:moveTo>
                  <a:cubicBezTo>
                    <a:pt x="2" y="0"/>
                    <a:pt x="4" y="9"/>
                    <a:pt x="0" y="16"/>
                  </a:cubicBezTo>
                  <a:cubicBezTo>
                    <a:pt x="5" y="21"/>
                    <a:pt x="13" y="16"/>
                    <a:pt x="13" y="16"/>
                  </a:cubicBezTo>
                  <a:cubicBezTo>
                    <a:pt x="13" y="16"/>
                    <a:pt x="4" y="6"/>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63" name="Freeform 82"/>
            <p:cNvSpPr>
              <a:spLocks/>
            </p:cNvSpPr>
            <p:nvPr/>
          </p:nvSpPr>
          <p:spPr bwMode="auto">
            <a:xfrm>
              <a:off x="3090863" y="3346450"/>
              <a:ext cx="71438" cy="115888"/>
            </a:xfrm>
            <a:custGeom>
              <a:avLst/>
              <a:gdLst>
                <a:gd name="T0" fmla="*/ 11 w 13"/>
                <a:gd name="T1" fmla="*/ 0 h 21"/>
                <a:gd name="T2" fmla="*/ 13 w 13"/>
                <a:gd name="T3" fmla="*/ 16 h 21"/>
                <a:gd name="T4" fmla="*/ 0 w 13"/>
                <a:gd name="T5" fmla="*/ 16 h 21"/>
                <a:gd name="T6" fmla="*/ 11 w 13"/>
                <a:gd name="T7" fmla="*/ 0 h 21"/>
              </a:gdLst>
              <a:ahLst/>
              <a:cxnLst>
                <a:cxn ang="0">
                  <a:pos x="T0" y="T1"/>
                </a:cxn>
                <a:cxn ang="0">
                  <a:pos x="T2" y="T3"/>
                </a:cxn>
                <a:cxn ang="0">
                  <a:pos x="T4" y="T5"/>
                </a:cxn>
                <a:cxn ang="0">
                  <a:pos x="T6" y="T7"/>
                </a:cxn>
              </a:cxnLst>
              <a:rect l="0" t="0" r="r" b="b"/>
              <a:pathLst>
                <a:path w="13" h="21">
                  <a:moveTo>
                    <a:pt x="11" y="0"/>
                  </a:moveTo>
                  <a:cubicBezTo>
                    <a:pt x="11" y="0"/>
                    <a:pt x="9" y="9"/>
                    <a:pt x="13" y="16"/>
                  </a:cubicBezTo>
                  <a:cubicBezTo>
                    <a:pt x="8" y="21"/>
                    <a:pt x="0" y="16"/>
                    <a:pt x="0" y="16"/>
                  </a:cubicBezTo>
                  <a:cubicBezTo>
                    <a:pt x="0" y="16"/>
                    <a:pt x="9" y="6"/>
                    <a:pt x="1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64" name="Freeform 83"/>
            <p:cNvSpPr>
              <a:spLocks/>
            </p:cNvSpPr>
            <p:nvPr/>
          </p:nvSpPr>
          <p:spPr bwMode="auto">
            <a:xfrm>
              <a:off x="2936876" y="3484563"/>
              <a:ext cx="109538" cy="49213"/>
            </a:xfrm>
            <a:custGeom>
              <a:avLst/>
              <a:gdLst>
                <a:gd name="T0" fmla="*/ 10 w 20"/>
                <a:gd name="T1" fmla="*/ 9 h 9"/>
                <a:gd name="T2" fmla="*/ 20 w 20"/>
                <a:gd name="T3" fmla="*/ 0 h 9"/>
                <a:gd name="T4" fmla="*/ 10 w 20"/>
                <a:gd name="T5" fmla="*/ 1 h 9"/>
                <a:gd name="T6" fmla="*/ 0 w 20"/>
                <a:gd name="T7" fmla="*/ 0 h 9"/>
                <a:gd name="T8" fmla="*/ 10 w 20"/>
                <a:gd name="T9" fmla="*/ 9 h 9"/>
              </a:gdLst>
              <a:ahLst/>
              <a:cxnLst>
                <a:cxn ang="0">
                  <a:pos x="T0" y="T1"/>
                </a:cxn>
                <a:cxn ang="0">
                  <a:pos x="T2" y="T3"/>
                </a:cxn>
                <a:cxn ang="0">
                  <a:pos x="T4" y="T5"/>
                </a:cxn>
                <a:cxn ang="0">
                  <a:pos x="T6" y="T7"/>
                </a:cxn>
                <a:cxn ang="0">
                  <a:pos x="T8" y="T9"/>
                </a:cxn>
              </a:cxnLst>
              <a:rect l="0" t="0" r="r" b="b"/>
              <a:pathLst>
                <a:path w="20" h="9">
                  <a:moveTo>
                    <a:pt x="10" y="9"/>
                  </a:moveTo>
                  <a:cubicBezTo>
                    <a:pt x="15" y="9"/>
                    <a:pt x="19" y="5"/>
                    <a:pt x="20" y="0"/>
                  </a:cubicBezTo>
                  <a:cubicBezTo>
                    <a:pt x="17" y="1"/>
                    <a:pt x="13" y="1"/>
                    <a:pt x="10" y="1"/>
                  </a:cubicBezTo>
                  <a:cubicBezTo>
                    <a:pt x="6" y="1"/>
                    <a:pt x="3" y="1"/>
                    <a:pt x="0" y="0"/>
                  </a:cubicBezTo>
                  <a:cubicBezTo>
                    <a:pt x="0" y="5"/>
                    <a:pt x="5" y="9"/>
                    <a:pt x="10"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65" name="Freeform 84"/>
            <p:cNvSpPr>
              <a:spLocks noEditPoints="1"/>
            </p:cNvSpPr>
            <p:nvPr/>
          </p:nvSpPr>
          <p:spPr bwMode="auto">
            <a:xfrm>
              <a:off x="2843213" y="3467100"/>
              <a:ext cx="296863" cy="269875"/>
            </a:xfrm>
            <a:custGeom>
              <a:avLst/>
              <a:gdLst>
                <a:gd name="T0" fmla="*/ 54 w 54"/>
                <a:gd name="T1" fmla="*/ 22 h 49"/>
                <a:gd name="T2" fmla="*/ 43 w 54"/>
                <a:gd name="T3" fmla="*/ 0 h 49"/>
                <a:gd name="T4" fmla="*/ 40 w 54"/>
                <a:gd name="T5" fmla="*/ 2 h 49"/>
                <a:gd name="T6" fmla="*/ 40 w 54"/>
                <a:gd name="T7" fmla="*/ 2 h 49"/>
                <a:gd name="T8" fmla="*/ 29 w 54"/>
                <a:gd name="T9" fmla="*/ 15 h 49"/>
                <a:gd name="T10" fmla="*/ 29 w 54"/>
                <a:gd name="T11" fmla="*/ 25 h 49"/>
                <a:gd name="T12" fmla="*/ 34 w 54"/>
                <a:gd name="T13" fmla="*/ 32 h 49"/>
                <a:gd name="T14" fmla="*/ 27 w 54"/>
                <a:gd name="T15" fmla="*/ 39 h 49"/>
                <a:gd name="T16" fmla="*/ 20 w 54"/>
                <a:gd name="T17" fmla="*/ 32 h 49"/>
                <a:gd name="T18" fmla="*/ 25 w 54"/>
                <a:gd name="T19" fmla="*/ 25 h 49"/>
                <a:gd name="T20" fmla="*/ 25 w 54"/>
                <a:gd name="T21" fmla="*/ 15 h 49"/>
                <a:gd name="T22" fmla="*/ 14 w 54"/>
                <a:gd name="T23" fmla="*/ 2 h 49"/>
                <a:gd name="T24" fmla="*/ 14 w 54"/>
                <a:gd name="T25" fmla="*/ 2 h 49"/>
                <a:gd name="T26" fmla="*/ 11 w 54"/>
                <a:gd name="T27" fmla="*/ 0 h 49"/>
                <a:gd name="T28" fmla="*/ 0 w 54"/>
                <a:gd name="T29" fmla="*/ 22 h 49"/>
                <a:gd name="T30" fmla="*/ 0 w 54"/>
                <a:gd name="T31" fmla="*/ 49 h 49"/>
                <a:gd name="T32" fmla="*/ 54 w 54"/>
                <a:gd name="T33" fmla="*/ 49 h 49"/>
                <a:gd name="T34" fmla="*/ 54 w 54"/>
                <a:gd name="T35" fmla="*/ 22 h 49"/>
                <a:gd name="T36" fmla="*/ 48 w 54"/>
                <a:gd name="T37" fmla="*/ 23 h 49"/>
                <a:gd name="T38" fmla="*/ 35 w 54"/>
                <a:gd name="T39" fmla="*/ 23 h 49"/>
                <a:gd name="T40" fmla="*/ 33 w 54"/>
                <a:gd name="T41" fmla="*/ 22 h 49"/>
                <a:gd name="T42" fmla="*/ 35 w 54"/>
                <a:gd name="T43" fmla="*/ 20 h 49"/>
                <a:gd name="T44" fmla="*/ 48 w 54"/>
                <a:gd name="T45" fmla="*/ 20 h 49"/>
                <a:gd name="T46" fmla="*/ 50 w 54"/>
                <a:gd name="T47" fmla="*/ 22 h 49"/>
                <a:gd name="T48" fmla="*/ 48 w 54"/>
                <a:gd name="T4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49">
                  <a:moveTo>
                    <a:pt x="54" y="22"/>
                  </a:moveTo>
                  <a:cubicBezTo>
                    <a:pt x="54" y="13"/>
                    <a:pt x="49" y="5"/>
                    <a:pt x="43" y="0"/>
                  </a:cubicBezTo>
                  <a:cubicBezTo>
                    <a:pt x="42" y="1"/>
                    <a:pt x="41" y="1"/>
                    <a:pt x="40" y="2"/>
                  </a:cubicBezTo>
                  <a:cubicBezTo>
                    <a:pt x="40" y="2"/>
                    <a:pt x="40" y="2"/>
                    <a:pt x="40" y="2"/>
                  </a:cubicBezTo>
                  <a:cubicBezTo>
                    <a:pt x="40" y="9"/>
                    <a:pt x="35" y="14"/>
                    <a:pt x="29" y="15"/>
                  </a:cubicBezTo>
                  <a:cubicBezTo>
                    <a:pt x="29" y="25"/>
                    <a:pt x="29" y="25"/>
                    <a:pt x="29" y="25"/>
                  </a:cubicBezTo>
                  <a:cubicBezTo>
                    <a:pt x="31" y="26"/>
                    <a:pt x="34" y="29"/>
                    <a:pt x="34" y="32"/>
                  </a:cubicBezTo>
                  <a:cubicBezTo>
                    <a:pt x="34" y="36"/>
                    <a:pt x="31" y="39"/>
                    <a:pt x="27" y="39"/>
                  </a:cubicBezTo>
                  <a:cubicBezTo>
                    <a:pt x="23" y="39"/>
                    <a:pt x="20" y="36"/>
                    <a:pt x="20" y="32"/>
                  </a:cubicBezTo>
                  <a:cubicBezTo>
                    <a:pt x="20" y="29"/>
                    <a:pt x="22" y="26"/>
                    <a:pt x="25" y="25"/>
                  </a:cubicBezTo>
                  <a:cubicBezTo>
                    <a:pt x="25" y="15"/>
                    <a:pt x="25" y="15"/>
                    <a:pt x="25" y="15"/>
                  </a:cubicBezTo>
                  <a:cubicBezTo>
                    <a:pt x="19" y="14"/>
                    <a:pt x="14" y="9"/>
                    <a:pt x="14" y="2"/>
                  </a:cubicBezTo>
                  <a:cubicBezTo>
                    <a:pt x="14" y="2"/>
                    <a:pt x="14" y="2"/>
                    <a:pt x="14" y="2"/>
                  </a:cubicBezTo>
                  <a:cubicBezTo>
                    <a:pt x="13" y="1"/>
                    <a:pt x="12" y="1"/>
                    <a:pt x="11" y="0"/>
                  </a:cubicBezTo>
                  <a:cubicBezTo>
                    <a:pt x="5" y="5"/>
                    <a:pt x="0" y="14"/>
                    <a:pt x="0" y="22"/>
                  </a:cubicBezTo>
                  <a:cubicBezTo>
                    <a:pt x="0" y="49"/>
                    <a:pt x="0" y="49"/>
                    <a:pt x="0" y="49"/>
                  </a:cubicBezTo>
                  <a:cubicBezTo>
                    <a:pt x="54" y="49"/>
                    <a:pt x="54" y="49"/>
                    <a:pt x="54" y="49"/>
                  </a:cubicBezTo>
                  <a:lnTo>
                    <a:pt x="54" y="22"/>
                  </a:lnTo>
                  <a:close/>
                  <a:moveTo>
                    <a:pt x="48" y="23"/>
                  </a:moveTo>
                  <a:cubicBezTo>
                    <a:pt x="35" y="23"/>
                    <a:pt x="35" y="23"/>
                    <a:pt x="35" y="23"/>
                  </a:cubicBezTo>
                  <a:cubicBezTo>
                    <a:pt x="34" y="23"/>
                    <a:pt x="33" y="23"/>
                    <a:pt x="33" y="22"/>
                  </a:cubicBezTo>
                  <a:cubicBezTo>
                    <a:pt x="33" y="21"/>
                    <a:pt x="34" y="20"/>
                    <a:pt x="35" y="20"/>
                  </a:cubicBezTo>
                  <a:cubicBezTo>
                    <a:pt x="48" y="20"/>
                    <a:pt x="48" y="20"/>
                    <a:pt x="48" y="20"/>
                  </a:cubicBezTo>
                  <a:cubicBezTo>
                    <a:pt x="49" y="20"/>
                    <a:pt x="50" y="21"/>
                    <a:pt x="50" y="22"/>
                  </a:cubicBezTo>
                  <a:cubicBezTo>
                    <a:pt x="50" y="23"/>
                    <a:pt x="49" y="23"/>
                    <a:pt x="48"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grpSp>
        <p:nvGrpSpPr>
          <p:cNvPr id="266" name="Group 265"/>
          <p:cNvGrpSpPr/>
          <p:nvPr/>
        </p:nvGrpSpPr>
        <p:grpSpPr>
          <a:xfrm>
            <a:off x="10839340" y="2484374"/>
            <a:ext cx="190241" cy="382310"/>
            <a:chOff x="2809876" y="3114675"/>
            <a:chExt cx="352425" cy="622300"/>
          </a:xfrm>
          <a:solidFill>
            <a:schemeClr val="accent2"/>
          </a:solidFill>
        </p:grpSpPr>
        <p:sp>
          <p:nvSpPr>
            <p:cNvPr id="267" name="Freeform 79"/>
            <p:cNvSpPr>
              <a:spLocks/>
            </p:cNvSpPr>
            <p:nvPr/>
          </p:nvSpPr>
          <p:spPr bwMode="auto">
            <a:xfrm>
              <a:off x="2847976" y="3219450"/>
              <a:ext cx="292100" cy="220663"/>
            </a:xfrm>
            <a:custGeom>
              <a:avLst/>
              <a:gdLst>
                <a:gd name="T0" fmla="*/ 33 w 53"/>
                <a:gd name="T1" fmla="*/ 0 h 40"/>
                <a:gd name="T2" fmla="*/ 0 w 53"/>
                <a:gd name="T3" fmla="*/ 18 h 40"/>
                <a:gd name="T4" fmla="*/ 26 w 53"/>
                <a:gd name="T5" fmla="*/ 40 h 40"/>
                <a:gd name="T6" fmla="*/ 53 w 53"/>
                <a:gd name="T7" fmla="*/ 14 h 40"/>
                <a:gd name="T8" fmla="*/ 53 w 53"/>
                <a:gd name="T9" fmla="*/ 13 h 40"/>
                <a:gd name="T10" fmla="*/ 33 w 53"/>
                <a:gd name="T11" fmla="*/ 0 h 40"/>
              </a:gdLst>
              <a:ahLst/>
              <a:cxnLst>
                <a:cxn ang="0">
                  <a:pos x="T0" y="T1"/>
                </a:cxn>
                <a:cxn ang="0">
                  <a:pos x="T2" y="T3"/>
                </a:cxn>
                <a:cxn ang="0">
                  <a:pos x="T4" y="T5"/>
                </a:cxn>
                <a:cxn ang="0">
                  <a:pos x="T6" y="T7"/>
                </a:cxn>
                <a:cxn ang="0">
                  <a:pos x="T8" y="T9"/>
                </a:cxn>
                <a:cxn ang="0">
                  <a:pos x="T10" y="T11"/>
                </a:cxn>
              </a:cxnLst>
              <a:rect l="0" t="0" r="r" b="b"/>
              <a:pathLst>
                <a:path w="53" h="40">
                  <a:moveTo>
                    <a:pt x="33" y="0"/>
                  </a:moveTo>
                  <a:cubicBezTo>
                    <a:pt x="26" y="6"/>
                    <a:pt x="8" y="15"/>
                    <a:pt x="0" y="18"/>
                  </a:cubicBezTo>
                  <a:cubicBezTo>
                    <a:pt x="2" y="31"/>
                    <a:pt x="13" y="40"/>
                    <a:pt x="26" y="40"/>
                  </a:cubicBezTo>
                  <a:cubicBezTo>
                    <a:pt x="41" y="40"/>
                    <a:pt x="53" y="29"/>
                    <a:pt x="53" y="14"/>
                  </a:cubicBezTo>
                  <a:cubicBezTo>
                    <a:pt x="53" y="13"/>
                    <a:pt x="53" y="13"/>
                    <a:pt x="53" y="13"/>
                  </a:cubicBezTo>
                  <a:cubicBezTo>
                    <a:pt x="43" y="11"/>
                    <a:pt x="39" y="0"/>
                    <a:pt x="3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68" name="Freeform 80"/>
            <p:cNvSpPr>
              <a:spLocks/>
            </p:cNvSpPr>
            <p:nvPr/>
          </p:nvSpPr>
          <p:spPr bwMode="auto">
            <a:xfrm>
              <a:off x="2809876" y="3114675"/>
              <a:ext cx="352425" cy="187325"/>
            </a:xfrm>
            <a:custGeom>
              <a:avLst/>
              <a:gdLst>
                <a:gd name="T0" fmla="*/ 42 w 64"/>
                <a:gd name="T1" fmla="*/ 6 h 34"/>
                <a:gd name="T2" fmla="*/ 33 w 64"/>
                <a:gd name="T3" fmla="*/ 1 h 34"/>
                <a:gd name="T4" fmla="*/ 4 w 64"/>
                <a:gd name="T5" fmla="*/ 34 h 34"/>
                <a:gd name="T6" fmla="*/ 4 w 64"/>
                <a:gd name="T7" fmla="*/ 34 h 34"/>
                <a:gd name="T8" fmla="*/ 39 w 64"/>
                <a:gd name="T9" fmla="*/ 14 h 34"/>
                <a:gd name="T10" fmla="*/ 61 w 64"/>
                <a:gd name="T11" fmla="*/ 29 h 34"/>
                <a:gd name="T12" fmla="*/ 42 w 64"/>
                <a:gd name="T13" fmla="*/ 6 h 34"/>
              </a:gdLst>
              <a:ahLst/>
              <a:cxnLst>
                <a:cxn ang="0">
                  <a:pos x="T0" y="T1"/>
                </a:cxn>
                <a:cxn ang="0">
                  <a:pos x="T2" y="T3"/>
                </a:cxn>
                <a:cxn ang="0">
                  <a:pos x="T4" y="T5"/>
                </a:cxn>
                <a:cxn ang="0">
                  <a:pos x="T6" y="T7"/>
                </a:cxn>
                <a:cxn ang="0">
                  <a:pos x="T8" y="T9"/>
                </a:cxn>
                <a:cxn ang="0">
                  <a:pos x="T10" y="T11"/>
                </a:cxn>
                <a:cxn ang="0">
                  <a:pos x="T12" y="T13"/>
                </a:cxn>
              </a:cxnLst>
              <a:rect l="0" t="0" r="r" b="b"/>
              <a:pathLst>
                <a:path w="64" h="34">
                  <a:moveTo>
                    <a:pt x="42" y="6"/>
                  </a:moveTo>
                  <a:cubicBezTo>
                    <a:pt x="42" y="6"/>
                    <a:pt x="39" y="2"/>
                    <a:pt x="33" y="1"/>
                  </a:cubicBezTo>
                  <a:cubicBezTo>
                    <a:pt x="24" y="0"/>
                    <a:pt x="0" y="10"/>
                    <a:pt x="4" y="34"/>
                  </a:cubicBezTo>
                  <a:cubicBezTo>
                    <a:pt x="4" y="34"/>
                    <a:pt x="4" y="34"/>
                    <a:pt x="4" y="34"/>
                  </a:cubicBezTo>
                  <a:cubicBezTo>
                    <a:pt x="17" y="29"/>
                    <a:pt x="33" y="21"/>
                    <a:pt x="39" y="14"/>
                  </a:cubicBezTo>
                  <a:cubicBezTo>
                    <a:pt x="47" y="17"/>
                    <a:pt x="52" y="27"/>
                    <a:pt x="61" y="29"/>
                  </a:cubicBezTo>
                  <a:cubicBezTo>
                    <a:pt x="64" y="23"/>
                    <a:pt x="52" y="2"/>
                    <a:pt x="42"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69" name="Freeform 81"/>
            <p:cNvSpPr>
              <a:spLocks/>
            </p:cNvSpPr>
            <p:nvPr/>
          </p:nvSpPr>
          <p:spPr bwMode="auto">
            <a:xfrm>
              <a:off x="2820988" y="3346450"/>
              <a:ext cx="71438" cy="115888"/>
            </a:xfrm>
            <a:custGeom>
              <a:avLst/>
              <a:gdLst>
                <a:gd name="T0" fmla="*/ 2 w 13"/>
                <a:gd name="T1" fmla="*/ 0 h 21"/>
                <a:gd name="T2" fmla="*/ 0 w 13"/>
                <a:gd name="T3" fmla="*/ 16 h 21"/>
                <a:gd name="T4" fmla="*/ 13 w 13"/>
                <a:gd name="T5" fmla="*/ 16 h 21"/>
                <a:gd name="T6" fmla="*/ 2 w 13"/>
                <a:gd name="T7" fmla="*/ 0 h 21"/>
              </a:gdLst>
              <a:ahLst/>
              <a:cxnLst>
                <a:cxn ang="0">
                  <a:pos x="T0" y="T1"/>
                </a:cxn>
                <a:cxn ang="0">
                  <a:pos x="T2" y="T3"/>
                </a:cxn>
                <a:cxn ang="0">
                  <a:pos x="T4" y="T5"/>
                </a:cxn>
                <a:cxn ang="0">
                  <a:pos x="T6" y="T7"/>
                </a:cxn>
              </a:cxnLst>
              <a:rect l="0" t="0" r="r" b="b"/>
              <a:pathLst>
                <a:path w="13" h="21">
                  <a:moveTo>
                    <a:pt x="2" y="0"/>
                  </a:moveTo>
                  <a:cubicBezTo>
                    <a:pt x="2" y="0"/>
                    <a:pt x="4" y="9"/>
                    <a:pt x="0" y="16"/>
                  </a:cubicBezTo>
                  <a:cubicBezTo>
                    <a:pt x="5" y="21"/>
                    <a:pt x="13" y="16"/>
                    <a:pt x="13" y="16"/>
                  </a:cubicBezTo>
                  <a:cubicBezTo>
                    <a:pt x="13" y="16"/>
                    <a:pt x="4" y="6"/>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70" name="Freeform 82"/>
            <p:cNvSpPr>
              <a:spLocks/>
            </p:cNvSpPr>
            <p:nvPr/>
          </p:nvSpPr>
          <p:spPr bwMode="auto">
            <a:xfrm>
              <a:off x="3090863" y="3346450"/>
              <a:ext cx="71438" cy="115888"/>
            </a:xfrm>
            <a:custGeom>
              <a:avLst/>
              <a:gdLst>
                <a:gd name="T0" fmla="*/ 11 w 13"/>
                <a:gd name="T1" fmla="*/ 0 h 21"/>
                <a:gd name="T2" fmla="*/ 13 w 13"/>
                <a:gd name="T3" fmla="*/ 16 h 21"/>
                <a:gd name="T4" fmla="*/ 0 w 13"/>
                <a:gd name="T5" fmla="*/ 16 h 21"/>
                <a:gd name="T6" fmla="*/ 11 w 13"/>
                <a:gd name="T7" fmla="*/ 0 h 21"/>
              </a:gdLst>
              <a:ahLst/>
              <a:cxnLst>
                <a:cxn ang="0">
                  <a:pos x="T0" y="T1"/>
                </a:cxn>
                <a:cxn ang="0">
                  <a:pos x="T2" y="T3"/>
                </a:cxn>
                <a:cxn ang="0">
                  <a:pos x="T4" y="T5"/>
                </a:cxn>
                <a:cxn ang="0">
                  <a:pos x="T6" y="T7"/>
                </a:cxn>
              </a:cxnLst>
              <a:rect l="0" t="0" r="r" b="b"/>
              <a:pathLst>
                <a:path w="13" h="21">
                  <a:moveTo>
                    <a:pt x="11" y="0"/>
                  </a:moveTo>
                  <a:cubicBezTo>
                    <a:pt x="11" y="0"/>
                    <a:pt x="9" y="9"/>
                    <a:pt x="13" y="16"/>
                  </a:cubicBezTo>
                  <a:cubicBezTo>
                    <a:pt x="8" y="21"/>
                    <a:pt x="0" y="16"/>
                    <a:pt x="0" y="16"/>
                  </a:cubicBezTo>
                  <a:cubicBezTo>
                    <a:pt x="0" y="16"/>
                    <a:pt x="9" y="6"/>
                    <a:pt x="1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71" name="Freeform 83"/>
            <p:cNvSpPr>
              <a:spLocks/>
            </p:cNvSpPr>
            <p:nvPr/>
          </p:nvSpPr>
          <p:spPr bwMode="auto">
            <a:xfrm>
              <a:off x="2936876" y="3484563"/>
              <a:ext cx="109538" cy="49213"/>
            </a:xfrm>
            <a:custGeom>
              <a:avLst/>
              <a:gdLst>
                <a:gd name="T0" fmla="*/ 10 w 20"/>
                <a:gd name="T1" fmla="*/ 9 h 9"/>
                <a:gd name="T2" fmla="*/ 20 w 20"/>
                <a:gd name="T3" fmla="*/ 0 h 9"/>
                <a:gd name="T4" fmla="*/ 10 w 20"/>
                <a:gd name="T5" fmla="*/ 1 h 9"/>
                <a:gd name="T6" fmla="*/ 0 w 20"/>
                <a:gd name="T7" fmla="*/ 0 h 9"/>
                <a:gd name="T8" fmla="*/ 10 w 20"/>
                <a:gd name="T9" fmla="*/ 9 h 9"/>
              </a:gdLst>
              <a:ahLst/>
              <a:cxnLst>
                <a:cxn ang="0">
                  <a:pos x="T0" y="T1"/>
                </a:cxn>
                <a:cxn ang="0">
                  <a:pos x="T2" y="T3"/>
                </a:cxn>
                <a:cxn ang="0">
                  <a:pos x="T4" y="T5"/>
                </a:cxn>
                <a:cxn ang="0">
                  <a:pos x="T6" y="T7"/>
                </a:cxn>
                <a:cxn ang="0">
                  <a:pos x="T8" y="T9"/>
                </a:cxn>
              </a:cxnLst>
              <a:rect l="0" t="0" r="r" b="b"/>
              <a:pathLst>
                <a:path w="20" h="9">
                  <a:moveTo>
                    <a:pt x="10" y="9"/>
                  </a:moveTo>
                  <a:cubicBezTo>
                    <a:pt x="15" y="9"/>
                    <a:pt x="19" y="5"/>
                    <a:pt x="20" y="0"/>
                  </a:cubicBezTo>
                  <a:cubicBezTo>
                    <a:pt x="17" y="1"/>
                    <a:pt x="13" y="1"/>
                    <a:pt x="10" y="1"/>
                  </a:cubicBezTo>
                  <a:cubicBezTo>
                    <a:pt x="6" y="1"/>
                    <a:pt x="3" y="1"/>
                    <a:pt x="0" y="0"/>
                  </a:cubicBezTo>
                  <a:cubicBezTo>
                    <a:pt x="0" y="5"/>
                    <a:pt x="5" y="9"/>
                    <a:pt x="10"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272" name="Freeform 84"/>
            <p:cNvSpPr>
              <a:spLocks noEditPoints="1"/>
            </p:cNvSpPr>
            <p:nvPr/>
          </p:nvSpPr>
          <p:spPr bwMode="auto">
            <a:xfrm>
              <a:off x="2843213" y="3467100"/>
              <a:ext cx="296863" cy="269875"/>
            </a:xfrm>
            <a:custGeom>
              <a:avLst/>
              <a:gdLst>
                <a:gd name="T0" fmla="*/ 54 w 54"/>
                <a:gd name="T1" fmla="*/ 22 h 49"/>
                <a:gd name="T2" fmla="*/ 43 w 54"/>
                <a:gd name="T3" fmla="*/ 0 h 49"/>
                <a:gd name="T4" fmla="*/ 40 w 54"/>
                <a:gd name="T5" fmla="*/ 2 h 49"/>
                <a:gd name="T6" fmla="*/ 40 w 54"/>
                <a:gd name="T7" fmla="*/ 2 h 49"/>
                <a:gd name="T8" fmla="*/ 29 w 54"/>
                <a:gd name="T9" fmla="*/ 15 h 49"/>
                <a:gd name="T10" fmla="*/ 29 w 54"/>
                <a:gd name="T11" fmla="*/ 25 h 49"/>
                <a:gd name="T12" fmla="*/ 34 w 54"/>
                <a:gd name="T13" fmla="*/ 32 h 49"/>
                <a:gd name="T14" fmla="*/ 27 w 54"/>
                <a:gd name="T15" fmla="*/ 39 h 49"/>
                <a:gd name="T16" fmla="*/ 20 w 54"/>
                <a:gd name="T17" fmla="*/ 32 h 49"/>
                <a:gd name="T18" fmla="*/ 25 w 54"/>
                <a:gd name="T19" fmla="*/ 25 h 49"/>
                <a:gd name="T20" fmla="*/ 25 w 54"/>
                <a:gd name="T21" fmla="*/ 15 h 49"/>
                <a:gd name="T22" fmla="*/ 14 w 54"/>
                <a:gd name="T23" fmla="*/ 2 h 49"/>
                <a:gd name="T24" fmla="*/ 14 w 54"/>
                <a:gd name="T25" fmla="*/ 2 h 49"/>
                <a:gd name="T26" fmla="*/ 11 w 54"/>
                <a:gd name="T27" fmla="*/ 0 h 49"/>
                <a:gd name="T28" fmla="*/ 0 w 54"/>
                <a:gd name="T29" fmla="*/ 22 h 49"/>
                <a:gd name="T30" fmla="*/ 0 w 54"/>
                <a:gd name="T31" fmla="*/ 49 h 49"/>
                <a:gd name="T32" fmla="*/ 54 w 54"/>
                <a:gd name="T33" fmla="*/ 49 h 49"/>
                <a:gd name="T34" fmla="*/ 54 w 54"/>
                <a:gd name="T35" fmla="*/ 22 h 49"/>
                <a:gd name="T36" fmla="*/ 48 w 54"/>
                <a:gd name="T37" fmla="*/ 23 h 49"/>
                <a:gd name="T38" fmla="*/ 35 w 54"/>
                <a:gd name="T39" fmla="*/ 23 h 49"/>
                <a:gd name="T40" fmla="*/ 33 w 54"/>
                <a:gd name="T41" fmla="*/ 22 h 49"/>
                <a:gd name="T42" fmla="*/ 35 w 54"/>
                <a:gd name="T43" fmla="*/ 20 h 49"/>
                <a:gd name="T44" fmla="*/ 48 w 54"/>
                <a:gd name="T45" fmla="*/ 20 h 49"/>
                <a:gd name="T46" fmla="*/ 50 w 54"/>
                <a:gd name="T47" fmla="*/ 22 h 49"/>
                <a:gd name="T48" fmla="*/ 48 w 54"/>
                <a:gd name="T4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49">
                  <a:moveTo>
                    <a:pt x="54" y="22"/>
                  </a:moveTo>
                  <a:cubicBezTo>
                    <a:pt x="54" y="13"/>
                    <a:pt x="49" y="5"/>
                    <a:pt x="43" y="0"/>
                  </a:cubicBezTo>
                  <a:cubicBezTo>
                    <a:pt x="42" y="1"/>
                    <a:pt x="41" y="1"/>
                    <a:pt x="40" y="2"/>
                  </a:cubicBezTo>
                  <a:cubicBezTo>
                    <a:pt x="40" y="2"/>
                    <a:pt x="40" y="2"/>
                    <a:pt x="40" y="2"/>
                  </a:cubicBezTo>
                  <a:cubicBezTo>
                    <a:pt x="40" y="9"/>
                    <a:pt x="35" y="14"/>
                    <a:pt x="29" y="15"/>
                  </a:cubicBezTo>
                  <a:cubicBezTo>
                    <a:pt x="29" y="25"/>
                    <a:pt x="29" y="25"/>
                    <a:pt x="29" y="25"/>
                  </a:cubicBezTo>
                  <a:cubicBezTo>
                    <a:pt x="31" y="26"/>
                    <a:pt x="34" y="29"/>
                    <a:pt x="34" y="32"/>
                  </a:cubicBezTo>
                  <a:cubicBezTo>
                    <a:pt x="34" y="36"/>
                    <a:pt x="31" y="39"/>
                    <a:pt x="27" y="39"/>
                  </a:cubicBezTo>
                  <a:cubicBezTo>
                    <a:pt x="23" y="39"/>
                    <a:pt x="20" y="36"/>
                    <a:pt x="20" y="32"/>
                  </a:cubicBezTo>
                  <a:cubicBezTo>
                    <a:pt x="20" y="29"/>
                    <a:pt x="22" y="26"/>
                    <a:pt x="25" y="25"/>
                  </a:cubicBezTo>
                  <a:cubicBezTo>
                    <a:pt x="25" y="15"/>
                    <a:pt x="25" y="15"/>
                    <a:pt x="25" y="15"/>
                  </a:cubicBezTo>
                  <a:cubicBezTo>
                    <a:pt x="19" y="14"/>
                    <a:pt x="14" y="9"/>
                    <a:pt x="14" y="2"/>
                  </a:cubicBezTo>
                  <a:cubicBezTo>
                    <a:pt x="14" y="2"/>
                    <a:pt x="14" y="2"/>
                    <a:pt x="14" y="2"/>
                  </a:cubicBezTo>
                  <a:cubicBezTo>
                    <a:pt x="13" y="1"/>
                    <a:pt x="12" y="1"/>
                    <a:pt x="11" y="0"/>
                  </a:cubicBezTo>
                  <a:cubicBezTo>
                    <a:pt x="5" y="5"/>
                    <a:pt x="0" y="14"/>
                    <a:pt x="0" y="22"/>
                  </a:cubicBezTo>
                  <a:cubicBezTo>
                    <a:pt x="0" y="49"/>
                    <a:pt x="0" y="49"/>
                    <a:pt x="0" y="49"/>
                  </a:cubicBezTo>
                  <a:cubicBezTo>
                    <a:pt x="54" y="49"/>
                    <a:pt x="54" y="49"/>
                    <a:pt x="54" y="49"/>
                  </a:cubicBezTo>
                  <a:lnTo>
                    <a:pt x="54" y="22"/>
                  </a:lnTo>
                  <a:close/>
                  <a:moveTo>
                    <a:pt x="48" y="23"/>
                  </a:moveTo>
                  <a:cubicBezTo>
                    <a:pt x="35" y="23"/>
                    <a:pt x="35" y="23"/>
                    <a:pt x="35" y="23"/>
                  </a:cubicBezTo>
                  <a:cubicBezTo>
                    <a:pt x="34" y="23"/>
                    <a:pt x="33" y="23"/>
                    <a:pt x="33" y="22"/>
                  </a:cubicBezTo>
                  <a:cubicBezTo>
                    <a:pt x="33" y="21"/>
                    <a:pt x="34" y="20"/>
                    <a:pt x="35" y="20"/>
                  </a:cubicBezTo>
                  <a:cubicBezTo>
                    <a:pt x="48" y="20"/>
                    <a:pt x="48" y="20"/>
                    <a:pt x="48" y="20"/>
                  </a:cubicBezTo>
                  <a:cubicBezTo>
                    <a:pt x="49" y="20"/>
                    <a:pt x="50" y="21"/>
                    <a:pt x="50" y="22"/>
                  </a:cubicBezTo>
                  <a:cubicBezTo>
                    <a:pt x="50" y="23"/>
                    <a:pt x="49" y="23"/>
                    <a:pt x="48"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
        <p:nvSpPr>
          <p:cNvPr id="126" name="Text Placeholder 2"/>
          <p:cNvSpPr txBox="1">
            <a:spLocks/>
          </p:cNvSpPr>
          <p:nvPr/>
        </p:nvSpPr>
        <p:spPr>
          <a:xfrm>
            <a:off x="446877" y="860151"/>
            <a:ext cx="9686099" cy="423094"/>
          </a:xfrm>
          <a:prstGeom prst="rect">
            <a:avLst/>
          </a:prstGeom>
        </p:spPr>
        <p:txBody>
          <a:bodyPr anchor="ctr"/>
          <a:lstStyle>
            <a:lvl1pPr marL="0" indent="0" algn="l" defTabSz="914400" rtl="0" eaLnBrk="1" latinLnBrk="0" hangingPunct="1">
              <a:lnSpc>
                <a:spcPct val="90000"/>
              </a:lnSpc>
              <a:spcBef>
                <a:spcPts val="1200"/>
              </a:spcBef>
              <a:spcAft>
                <a:spcPts val="0"/>
              </a:spcAft>
              <a:buClrTx/>
              <a:buFontTx/>
              <a:buNone/>
              <a:tabLst>
                <a:tab pos="1201738" algn="l"/>
              </a:tabLst>
              <a:defRPr sz="2000" b="0" i="0" kern="1200">
                <a:solidFill>
                  <a:schemeClr val="bg1">
                    <a:lumMod val="95000"/>
                  </a:schemeClr>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Connected devices offer rich incremental data points and engagement opportunities to improve member outcomes</a:t>
            </a:r>
          </a:p>
        </p:txBody>
      </p:sp>
      <p:sp>
        <p:nvSpPr>
          <p:cNvPr id="118" name="Title 1"/>
          <p:cNvSpPr txBox="1">
            <a:spLocks/>
          </p:cNvSpPr>
          <p:nvPr/>
        </p:nvSpPr>
        <p:spPr>
          <a:xfrm>
            <a:off x="446876" y="308271"/>
            <a:ext cx="9686100" cy="476805"/>
          </a:xfrm>
          <a:prstGeom prst="rect">
            <a:avLst/>
          </a:prstGeom>
        </p:spPr>
        <p:txBody>
          <a:bodyPr anchor="b"/>
          <a:lstStyle>
            <a:lvl1pPr algn="l" defTabSz="914400" rtl="0" eaLnBrk="1" latinLnBrk="0" hangingPunct="1">
              <a:lnSpc>
                <a:spcPct val="90000"/>
              </a:lnSpc>
              <a:spcBef>
                <a:spcPct val="0"/>
              </a:spcBef>
              <a:buNone/>
              <a:defRPr sz="3000" b="1" i="0" kern="1200">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Spotlight: </a:t>
            </a:r>
            <a:r>
              <a:rPr lang="en-US" dirty="0" err="1"/>
              <a:t>IoT</a:t>
            </a:r>
            <a:r>
              <a:rPr lang="en-US" dirty="0"/>
              <a:t> Biometric / Behavioral Monitoring</a:t>
            </a:r>
          </a:p>
        </p:txBody>
      </p:sp>
    </p:spTree>
    <p:extLst>
      <p:ext uri="{BB962C8B-B14F-4D97-AF65-F5344CB8AC3E}">
        <p14:creationId xmlns:p14="http://schemas.microsoft.com/office/powerpoint/2010/main" val="1845352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 y="299305"/>
            <a:ext cx="9686100" cy="476805"/>
          </a:xfrm>
        </p:spPr>
        <p:txBody>
          <a:bodyPr/>
          <a:lstStyle/>
          <a:p>
            <a:r>
              <a:rPr lang="en-US" dirty="0"/>
              <a:t>Spotlight: Virtual Medicine</a:t>
            </a:r>
          </a:p>
        </p:txBody>
      </p:sp>
      <p:sp>
        <p:nvSpPr>
          <p:cNvPr id="6" name="Rectangle: Rounded Corners 3">
            <a:extLst>
              <a:ext uri="{FF2B5EF4-FFF2-40B4-BE49-F238E27FC236}">
                <a16:creationId xmlns:a16="http://schemas.microsoft.com/office/drawing/2014/main" id="{9FD0AD19-8C67-4DC5-A602-01439E0F6694}"/>
              </a:ext>
            </a:extLst>
          </p:cNvPr>
          <p:cNvSpPr/>
          <p:nvPr/>
        </p:nvSpPr>
        <p:spPr>
          <a:xfrm>
            <a:off x="288905" y="2192941"/>
            <a:ext cx="2194560" cy="3657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Domaine Display Bold" panose="020A0803080505060203" pitchFamily="18" charset="0"/>
                <a:ea typeface="Domaine Display" charset="0"/>
                <a:cs typeface="Domaine Display" charset="0"/>
              </a:rPr>
              <a:t>Overview</a:t>
            </a:r>
          </a:p>
        </p:txBody>
      </p:sp>
      <p:grpSp>
        <p:nvGrpSpPr>
          <p:cNvPr id="7" name="Group 6"/>
          <p:cNvGrpSpPr>
            <a:grpSpLocks noChangeAspect="1"/>
          </p:cNvGrpSpPr>
          <p:nvPr/>
        </p:nvGrpSpPr>
        <p:grpSpPr>
          <a:xfrm>
            <a:off x="1094891" y="1715158"/>
            <a:ext cx="503933" cy="502920"/>
            <a:chOff x="1078862" y="1746261"/>
            <a:chExt cx="555655" cy="554538"/>
          </a:xfrm>
        </p:grpSpPr>
        <p:sp>
          <p:nvSpPr>
            <p:cNvPr id="8" name="Oval 7"/>
            <p:cNvSpPr/>
            <p:nvPr/>
          </p:nvSpPr>
          <p:spPr>
            <a:xfrm>
              <a:off x="1078862" y="1746261"/>
              <a:ext cx="555655" cy="554538"/>
            </a:xfrm>
            <a:prstGeom prst="ellipse">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1"/>
                </a:solidFill>
                <a:latin typeface="Open Sans Bold"/>
                <a:cs typeface="Open Sans Bold"/>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878" y="1842622"/>
              <a:ext cx="363622" cy="363622"/>
            </a:xfrm>
            <a:prstGeom prst="rect">
              <a:avLst/>
            </a:prstGeom>
          </p:spPr>
        </p:pic>
      </p:grpSp>
      <p:grpSp>
        <p:nvGrpSpPr>
          <p:cNvPr id="15" name="Group 14"/>
          <p:cNvGrpSpPr/>
          <p:nvPr/>
        </p:nvGrpSpPr>
        <p:grpSpPr>
          <a:xfrm>
            <a:off x="9412565" y="1778084"/>
            <a:ext cx="2349834" cy="4342535"/>
            <a:chOff x="6445192" y="1880262"/>
            <a:chExt cx="5237384" cy="4342535"/>
          </a:xfrm>
        </p:grpSpPr>
        <p:sp>
          <p:nvSpPr>
            <p:cNvPr id="16" name="TextBox 15"/>
            <p:cNvSpPr txBox="1"/>
            <p:nvPr/>
          </p:nvSpPr>
          <p:spPr>
            <a:xfrm>
              <a:off x="7927776" y="1880262"/>
              <a:ext cx="2082961" cy="564825"/>
            </a:xfrm>
            <a:prstGeom prst="rect">
              <a:avLst/>
            </a:prstGeom>
            <a:noFill/>
          </p:spPr>
          <p:txBody>
            <a:bodyPr wrap="none" lIns="0" tIns="0" rIns="0" bIns="0" rtlCol="0" anchor="ctr">
              <a:noAutofit/>
            </a:bodyPr>
            <a:lstStyle/>
            <a:p>
              <a:pPr algn="ctr" defTabSz="456758" fontAlgn="base"/>
              <a:r>
                <a:rPr lang="en-US" b="1" dirty="0">
                  <a:solidFill>
                    <a:schemeClr val="accent2"/>
                  </a:solidFill>
                  <a:latin typeface="Domaine Display Bold" panose="020A0803080505060203" pitchFamily="18" charset="0"/>
                  <a:ea typeface="Domaine Display Bold" panose="020A0803080505060203" pitchFamily="18" charset="0"/>
                  <a:cs typeface="Domaine Display Bold" panose="020A0803080505060203" pitchFamily="18" charset="0"/>
                </a:rPr>
                <a:t>Benefits to Aetna</a:t>
              </a:r>
            </a:p>
          </p:txBody>
        </p:sp>
        <p:sp>
          <p:nvSpPr>
            <p:cNvPr id="17" name="Google Shape;453;p45"/>
            <p:cNvSpPr/>
            <p:nvPr/>
          </p:nvSpPr>
          <p:spPr>
            <a:xfrm>
              <a:off x="6454656" y="2476423"/>
              <a:ext cx="5029200" cy="86963"/>
            </a:xfrm>
            <a:custGeom>
              <a:avLst/>
              <a:gdLst/>
              <a:ahLst/>
              <a:cxnLst/>
              <a:rect l="0" t="0" r="0" b="0"/>
              <a:pathLst>
                <a:path w="12583" h="10000" extrusionOk="0">
                  <a:moveTo>
                    <a:pt x="12583" y="0"/>
                  </a:moveTo>
                  <a:lnTo>
                    <a:pt x="6453" y="469"/>
                  </a:lnTo>
                  <a:cubicBezTo>
                    <a:pt x="6389" y="3646"/>
                    <a:pt x="6323" y="6823"/>
                    <a:pt x="6257" y="10000"/>
                  </a:cubicBezTo>
                  <a:cubicBezTo>
                    <a:pt x="6183" y="6823"/>
                    <a:pt x="6110" y="3646"/>
                    <a:pt x="6035" y="469"/>
                  </a:cubicBezTo>
                  <a:lnTo>
                    <a:pt x="0" y="469"/>
                  </a:lnTo>
                </a:path>
              </a:pathLst>
            </a:custGeom>
            <a:noFill/>
            <a:ln w="12700" cap="rnd" cmpd="sng">
              <a:solidFill>
                <a:schemeClr val="bg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600" b="0" i="0" u="none" strike="noStrike" cap="none">
                <a:solidFill>
                  <a:schemeClr val="dk1"/>
                </a:solidFill>
                <a:latin typeface="Arial"/>
                <a:ea typeface="Arial"/>
                <a:cs typeface="Arial"/>
                <a:sym typeface="Arial"/>
              </a:endParaRPr>
            </a:p>
          </p:txBody>
        </p:sp>
        <p:sp>
          <p:nvSpPr>
            <p:cNvPr id="18" name="TextBox 17"/>
            <p:cNvSpPr txBox="1"/>
            <p:nvPr/>
          </p:nvSpPr>
          <p:spPr>
            <a:xfrm>
              <a:off x="6445192" y="2815780"/>
              <a:ext cx="5237384" cy="3407017"/>
            </a:xfrm>
            <a:prstGeom prst="rect">
              <a:avLst/>
            </a:prstGeom>
            <a:noFill/>
          </p:spPr>
          <p:txBody>
            <a:bodyPr wrap="square" lIns="0" tIns="0" rIns="0" bIns="0" rtlCol="0" anchor="t">
              <a:noAutofit/>
            </a:bodyPr>
            <a:lstStyle/>
            <a:p>
              <a:pPr marL="237744" indent="-237744" defTabSz="456758" fontAlgn="base">
                <a:spcBef>
                  <a:spcPts val="1000"/>
                </a:spcBef>
                <a:buFont typeface="Wingdings" panose="05000000000000000000" pitchFamily="2" charset="2"/>
                <a:buChar char="ü"/>
              </a:pPr>
              <a:r>
                <a:rPr lang="en-US" sz="1500" b="1" dirty="0">
                  <a:solidFill>
                    <a:schemeClr val="tx1">
                      <a:lumMod val="75000"/>
                      <a:lumOff val="25000"/>
                    </a:schemeClr>
                  </a:solidFill>
                  <a:cs typeface="Open Sans Light"/>
                </a:rPr>
                <a:t>Improve scale and access to care </a:t>
              </a:r>
              <a:r>
                <a:rPr lang="en-US" sz="1500" dirty="0">
                  <a:solidFill>
                    <a:schemeClr val="tx1">
                      <a:lumMod val="75000"/>
                      <a:lumOff val="25000"/>
                    </a:schemeClr>
                  </a:solidFill>
                  <a:cs typeface="Open Sans Light"/>
                </a:rPr>
                <a:t>for all members through </a:t>
              </a:r>
              <a:r>
                <a:rPr lang="en-US" sz="1500" dirty="0" smtClean="0">
                  <a:solidFill>
                    <a:schemeClr val="tx1">
                      <a:lumMod val="75000"/>
                      <a:lumOff val="25000"/>
                    </a:schemeClr>
                  </a:solidFill>
                  <a:cs typeface="Open Sans Light"/>
                </a:rPr>
                <a:t>low-cost</a:t>
              </a:r>
              <a:r>
                <a:rPr lang="en-US" sz="1500" dirty="0">
                  <a:solidFill>
                    <a:schemeClr val="tx1">
                      <a:lumMod val="75000"/>
                      <a:lumOff val="25000"/>
                    </a:schemeClr>
                  </a:solidFill>
                  <a:cs typeface="Open Sans Light"/>
                </a:rPr>
                <a:t>, digitally-driven healthcare </a:t>
              </a:r>
              <a:r>
                <a:rPr lang="en-US" sz="1500" dirty="0" smtClean="0">
                  <a:solidFill>
                    <a:schemeClr val="tx1">
                      <a:lumMod val="75000"/>
                      <a:lumOff val="25000"/>
                    </a:schemeClr>
                  </a:solidFill>
                  <a:cs typeface="Open Sans Light"/>
                </a:rPr>
                <a:t>interactions</a:t>
              </a:r>
              <a:endParaRPr lang="en-US" sz="1500" strike="sngStrike" dirty="0">
                <a:solidFill>
                  <a:schemeClr val="tx1">
                    <a:lumMod val="75000"/>
                    <a:lumOff val="25000"/>
                  </a:schemeClr>
                </a:solidFill>
                <a:cs typeface="Open Sans Light"/>
              </a:endParaRPr>
            </a:p>
            <a:p>
              <a:pPr marL="237744" indent="-237744" defTabSz="456758" fontAlgn="base">
                <a:spcBef>
                  <a:spcPts val="1000"/>
                </a:spcBef>
                <a:buFont typeface="Wingdings" panose="05000000000000000000" pitchFamily="2" charset="2"/>
                <a:buChar char="ü"/>
              </a:pPr>
              <a:r>
                <a:rPr lang="en-US" sz="1500" b="1" dirty="0">
                  <a:solidFill>
                    <a:schemeClr val="tx1">
                      <a:lumMod val="75000"/>
                      <a:lumOff val="25000"/>
                    </a:schemeClr>
                  </a:solidFill>
                  <a:cs typeface="Open Sans Light"/>
                </a:rPr>
                <a:t>Reduce overall cost and improve convenience for members </a:t>
              </a:r>
              <a:r>
                <a:rPr lang="en-US" sz="1500" dirty="0">
                  <a:solidFill>
                    <a:schemeClr val="tx1">
                      <a:lumMod val="75000"/>
                      <a:lumOff val="25000"/>
                    </a:schemeClr>
                  </a:solidFill>
                  <a:cs typeface="Open Sans Light"/>
                </a:rPr>
                <a:t>by directing to lowest-cost virtual access </a:t>
              </a:r>
              <a:r>
                <a:rPr lang="en-US" sz="1500" dirty="0" smtClean="0">
                  <a:solidFill>
                    <a:schemeClr val="tx1">
                      <a:lumMod val="75000"/>
                      <a:lumOff val="25000"/>
                    </a:schemeClr>
                  </a:solidFill>
                  <a:cs typeface="Open Sans Light"/>
                </a:rPr>
                <a:t>channel, eliminating </a:t>
              </a:r>
              <a:r>
                <a:rPr lang="en-US" sz="1500" dirty="0">
                  <a:solidFill>
                    <a:schemeClr val="tx1">
                      <a:lumMod val="75000"/>
                      <a:lumOff val="25000"/>
                    </a:schemeClr>
                  </a:solidFill>
                  <a:cs typeface="Open Sans Light"/>
                </a:rPr>
                <a:t>physical travel requirement</a:t>
              </a:r>
            </a:p>
          </p:txBody>
        </p:sp>
      </p:grpSp>
      <p:sp>
        <p:nvSpPr>
          <p:cNvPr id="55" name="Rectangle 54">
            <a:extLst>
              <a:ext uri="{FF2B5EF4-FFF2-40B4-BE49-F238E27FC236}">
                <a16:creationId xmlns:a16="http://schemas.microsoft.com/office/drawing/2014/main" id="{F2A3743F-63A0-4BC4-B748-4AEE492C1820}"/>
              </a:ext>
            </a:extLst>
          </p:cNvPr>
          <p:cNvSpPr/>
          <p:nvPr/>
        </p:nvSpPr>
        <p:spPr>
          <a:xfrm>
            <a:off x="283450" y="2669892"/>
            <a:ext cx="2216535" cy="3922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Ins="0" rtlCol="0" anchor="t">
            <a:spAutoFit/>
          </a:bodyPr>
          <a:lstStyle/>
          <a:p>
            <a:pPr>
              <a:lnSpc>
                <a:spcPct val="110000"/>
              </a:lnSpc>
              <a:spcAft>
                <a:spcPts val="600"/>
              </a:spcAft>
            </a:pPr>
            <a:r>
              <a:rPr lang="en-US" sz="1300" b="1" dirty="0">
                <a:solidFill>
                  <a:schemeClr val="tx1">
                    <a:lumMod val="75000"/>
                    <a:lumOff val="25000"/>
                  </a:schemeClr>
                </a:solidFill>
                <a:latin typeface="+mj-lt"/>
                <a:cs typeface="Open Sans Bold"/>
              </a:rPr>
              <a:t>Virtual Medicine: </a:t>
            </a:r>
            <a:r>
              <a:rPr lang="en-US" sz="1300" dirty="0">
                <a:solidFill>
                  <a:schemeClr val="tx1">
                    <a:lumMod val="75000"/>
                    <a:lumOff val="25000"/>
                  </a:schemeClr>
                </a:solidFill>
                <a:latin typeface="+mj-lt"/>
                <a:cs typeface="Open Sans Bold"/>
              </a:rPr>
              <a:t>Real-time, remote patient/care provider interaction</a:t>
            </a:r>
            <a:r>
              <a:rPr lang="en-US" sz="1300" b="1" dirty="0">
                <a:solidFill>
                  <a:schemeClr val="tx1">
                    <a:lumMod val="75000"/>
                    <a:lumOff val="25000"/>
                  </a:schemeClr>
                </a:solidFill>
                <a:latin typeface="+mj-lt"/>
                <a:cs typeface="Open Sans Bold"/>
              </a:rPr>
              <a:t> </a:t>
            </a:r>
            <a:r>
              <a:rPr lang="en-US" sz="1300" dirty="0">
                <a:solidFill>
                  <a:schemeClr val="tx1">
                    <a:lumMod val="75000"/>
                    <a:lumOff val="25000"/>
                  </a:schemeClr>
                </a:solidFill>
                <a:latin typeface="+mj-lt"/>
                <a:cs typeface="Open Sans Bold"/>
              </a:rPr>
              <a:t>via video, phone, and chat, often supported by data collected via biometric devices</a:t>
            </a:r>
          </a:p>
          <a:p>
            <a:pPr>
              <a:lnSpc>
                <a:spcPct val="110000"/>
              </a:lnSpc>
              <a:spcAft>
                <a:spcPts val="600"/>
              </a:spcAft>
            </a:pPr>
            <a:r>
              <a:rPr lang="en-US" sz="1200" b="1" dirty="0">
                <a:solidFill>
                  <a:schemeClr val="tx1">
                    <a:lumMod val="75000"/>
                    <a:lumOff val="25000"/>
                  </a:schemeClr>
                </a:solidFill>
                <a:latin typeface="+mj-lt"/>
                <a:cs typeface="Open Sans Bold"/>
              </a:rPr>
              <a:t>Includes:</a:t>
            </a:r>
          </a:p>
          <a:p>
            <a:pPr marL="117475" indent="-117475">
              <a:lnSpc>
                <a:spcPct val="110000"/>
              </a:lnSpc>
              <a:spcAft>
                <a:spcPts val="600"/>
              </a:spcAft>
              <a:buFont typeface="Arial" panose="020B0604020202020204" pitchFamily="34" charset="0"/>
              <a:buChar char="•"/>
            </a:pPr>
            <a:r>
              <a:rPr lang="en-US" sz="1200" dirty="0">
                <a:solidFill>
                  <a:schemeClr val="tx1">
                    <a:lumMod val="75000"/>
                    <a:lumOff val="25000"/>
                  </a:schemeClr>
                </a:solidFill>
                <a:latin typeface="+mj-lt"/>
                <a:cs typeface="Open Sans Bold"/>
              </a:rPr>
              <a:t>Secure Web / Text-based Chat</a:t>
            </a:r>
          </a:p>
          <a:p>
            <a:pPr marL="117475" indent="-117475">
              <a:lnSpc>
                <a:spcPct val="110000"/>
              </a:lnSpc>
              <a:spcAft>
                <a:spcPts val="600"/>
              </a:spcAft>
              <a:buFont typeface="Arial" panose="020B0604020202020204" pitchFamily="34" charset="0"/>
              <a:buChar char="•"/>
            </a:pPr>
            <a:r>
              <a:rPr lang="en-US" sz="1200" dirty="0">
                <a:solidFill>
                  <a:schemeClr val="tx1">
                    <a:lumMod val="75000"/>
                    <a:lumOff val="25000"/>
                  </a:schemeClr>
                </a:solidFill>
                <a:latin typeface="+mj-lt"/>
                <a:cs typeface="Open Sans Bold"/>
              </a:rPr>
              <a:t>Connected consumer devices</a:t>
            </a:r>
          </a:p>
          <a:p>
            <a:pPr marL="117475" indent="-117475">
              <a:lnSpc>
                <a:spcPct val="110000"/>
              </a:lnSpc>
              <a:spcAft>
                <a:spcPts val="600"/>
              </a:spcAft>
              <a:buFont typeface="Arial" panose="020B0604020202020204" pitchFamily="34" charset="0"/>
              <a:buChar char="•"/>
            </a:pPr>
            <a:r>
              <a:rPr lang="en-US" sz="1200" dirty="0">
                <a:solidFill>
                  <a:schemeClr val="tx1">
                    <a:lumMod val="75000"/>
                    <a:lumOff val="25000"/>
                  </a:schemeClr>
                </a:solidFill>
                <a:latin typeface="+mj-lt"/>
                <a:cs typeface="Open Sans Bold"/>
              </a:rPr>
              <a:t>Video Conferencing/ Chat</a:t>
            </a:r>
          </a:p>
          <a:p>
            <a:pPr marL="117475" indent="-117475">
              <a:lnSpc>
                <a:spcPct val="110000"/>
              </a:lnSpc>
              <a:spcAft>
                <a:spcPts val="600"/>
              </a:spcAft>
              <a:buFont typeface="Arial" panose="020B0604020202020204" pitchFamily="34" charset="0"/>
              <a:buChar char="•"/>
            </a:pPr>
            <a:r>
              <a:rPr lang="en-US" sz="1200" dirty="0">
                <a:solidFill>
                  <a:schemeClr val="tx1">
                    <a:lumMod val="75000"/>
                    <a:lumOff val="25000"/>
                  </a:schemeClr>
                </a:solidFill>
                <a:latin typeface="+mj-lt"/>
                <a:cs typeface="Open Sans Bold"/>
              </a:rPr>
              <a:t>Virtual and Augmented Reality</a:t>
            </a:r>
          </a:p>
          <a:p>
            <a:pPr marL="117475" indent="-117475">
              <a:lnSpc>
                <a:spcPct val="110000"/>
              </a:lnSpc>
              <a:spcAft>
                <a:spcPts val="600"/>
              </a:spcAft>
              <a:buFont typeface="Arial" panose="020B0604020202020204" pitchFamily="34" charset="0"/>
              <a:buChar char="•"/>
            </a:pPr>
            <a:endParaRPr lang="en-US" sz="1200" dirty="0">
              <a:solidFill>
                <a:schemeClr val="tx1">
                  <a:lumMod val="75000"/>
                  <a:lumOff val="25000"/>
                </a:schemeClr>
              </a:solidFill>
              <a:latin typeface="+mj-lt"/>
              <a:cs typeface="Open Sans Bold"/>
            </a:endParaRPr>
          </a:p>
        </p:txBody>
      </p:sp>
      <p:sp>
        <p:nvSpPr>
          <p:cNvPr id="56" name="Rectangle 55"/>
          <p:cNvSpPr/>
          <p:nvPr/>
        </p:nvSpPr>
        <p:spPr>
          <a:xfrm>
            <a:off x="5132665" y="3306824"/>
            <a:ext cx="2060294" cy="1195676"/>
          </a:xfrm>
          <a:prstGeom prst="rect">
            <a:avLst/>
          </a:prstGeom>
          <a:solidFill>
            <a:srgbClr val="EEE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Open Sans Bold"/>
                <a:cs typeface="Open Sans Bold"/>
              </a:rPr>
              <a:t>PLACEHOLDER FOR O-CTO APPROVED DIAGRAM</a:t>
            </a:r>
          </a:p>
        </p:txBody>
      </p:sp>
      <p:pic>
        <p:nvPicPr>
          <p:cNvPr id="11" name="Picture 10">
            <a:extLst>
              <a:ext uri="{FF2B5EF4-FFF2-40B4-BE49-F238E27FC236}">
                <a16:creationId xmlns:a16="http://schemas.microsoft.com/office/drawing/2014/main" id="{76BE3637-2CD6-4BAB-9AAF-598E919DCB59}"/>
              </a:ext>
            </a:extLst>
          </p:cNvPr>
          <p:cNvPicPr>
            <a:picLocks noChangeAspect="1"/>
          </p:cNvPicPr>
          <p:nvPr/>
        </p:nvPicPr>
        <p:blipFill rotWithShape="1">
          <a:blip r:embed="rId3"/>
          <a:srcRect l="2784" r="8701"/>
          <a:stretch/>
        </p:blipFill>
        <p:spPr>
          <a:xfrm>
            <a:off x="3029089" y="2384242"/>
            <a:ext cx="5945755" cy="3358585"/>
          </a:xfrm>
          <a:prstGeom prst="rect">
            <a:avLst/>
          </a:prstGeom>
          <a:ln>
            <a:noFill/>
          </a:ln>
        </p:spPr>
      </p:pic>
      <p:sp>
        <p:nvSpPr>
          <p:cNvPr id="31" name="Text Placeholder 2"/>
          <p:cNvSpPr txBox="1">
            <a:spLocks/>
          </p:cNvSpPr>
          <p:nvPr/>
        </p:nvSpPr>
        <p:spPr>
          <a:xfrm>
            <a:off x="446877" y="860151"/>
            <a:ext cx="9686099" cy="423094"/>
          </a:xfrm>
          <a:prstGeom prst="rect">
            <a:avLst/>
          </a:prstGeom>
        </p:spPr>
        <p:txBody>
          <a:bodyPr anchor="ctr"/>
          <a:lstStyle>
            <a:lvl1pPr marL="0" indent="0" algn="l" defTabSz="914400" rtl="0" eaLnBrk="1" latinLnBrk="0" hangingPunct="1">
              <a:lnSpc>
                <a:spcPct val="90000"/>
              </a:lnSpc>
              <a:spcBef>
                <a:spcPts val="1200"/>
              </a:spcBef>
              <a:spcAft>
                <a:spcPts val="0"/>
              </a:spcAft>
              <a:buClrTx/>
              <a:buFontTx/>
              <a:buNone/>
              <a:tabLst>
                <a:tab pos="1201738" algn="l"/>
              </a:tabLst>
              <a:defRPr sz="2000" b="0" i="0" kern="1200">
                <a:solidFill>
                  <a:schemeClr val="bg1">
                    <a:lumMod val="95000"/>
                  </a:schemeClr>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Transformative digitally-enabled virtual care to drive scale, access and improved  outcomes</a:t>
            </a:r>
          </a:p>
        </p:txBody>
      </p:sp>
      <p:sp>
        <p:nvSpPr>
          <p:cNvPr id="34" name="Shape 151"/>
          <p:cNvSpPr/>
          <p:nvPr/>
        </p:nvSpPr>
        <p:spPr>
          <a:xfrm>
            <a:off x="4246468" y="1641095"/>
            <a:ext cx="3917229" cy="421958"/>
          </a:xfrm>
          <a:prstGeom prst="rect">
            <a:avLst/>
          </a:prstGeom>
          <a:noFill/>
          <a:ln>
            <a:noFill/>
          </a:ln>
        </p:spPr>
        <p:txBody>
          <a:bodyPr lIns="91425" tIns="45700" rIns="91425" bIns="45700" anchor="ctr" anchorCtr="0">
            <a:noAutofit/>
          </a:bodyPr>
          <a:lstStyle/>
          <a:p>
            <a:pPr algn="ctr">
              <a:buClr>
                <a:srgbClr val="000000"/>
              </a:buClr>
              <a:buSzPct val="25000"/>
              <a:buFont typeface="Calibri"/>
              <a:buNone/>
            </a:pPr>
            <a:r>
              <a:rPr lang="en-US" sz="2200" b="1" dirty="0">
                <a:solidFill>
                  <a:schemeClr val="accent2"/>
                </a:solidFill>
                <a:latin typeface="Domaine Display Bold" panose="020A0803080505060203" pitchFamily="18" charset="0"/>
                <a:ea typeface="Calibri"/>
                <a:cs typeface="Calibri"/>
                <a:sym typeface="Calibri"/>
              </a:rPr>
              <a:t>Virtual Medicine</a:t>
            </a:r>
          </a:p>
        </p:txBody>
      </p:sp>
    </p:spTree>
    <p:extLst>
      <p:ext uri="{BB962C8B-B14F-4D97-AF65-F5344CB8AC3E}">
        <p14:creationId xmlns:p14="http://schemas.microsoft.com/office/powerpoint/2010/main" val="729062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 y="310063"/>
            <a:ext cx="9686100" cy="476805"/>
          </a:xfrm>
        </p:spPr>
        <p:txBody>
          <a:bodyPr/>
          <a:lstStyle/>
          <a:p>
            <a:r>
              <a:rPr lang="en-US" dirty="0"/>
              <a:t>Executive Summary</a:t>
            </a:r>
          </a:p>
        </p:txBody>
      </p:sp>
      <p:sp>
        <p:nvSpPr>
          <p:cNvPr id="4" name="TextBox 3"/>
          <p:cNvSpPr txBox="1"/>
          <p:nvPr/>
        </p:nvSpPr>
        <p:spPr>
          <a:xfrm>
            <a:off x="8383208" y="2597531"/>
            <a:ext cx="2832828" cy="332399"/>
          </a:xfrm>
          <a:prstGeom prst="rect">
            <a:avLst/>
          </a:prstGeom>
          <a:noFill/>
        </p:spPr>
        <p:txBody>
          <a:bodyPr wrap="none" lIns="91440" tIns="0" rIns="9144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Recommendation</a:t>
            </a:r>
          </a:p>
        </p:txBody>
      </p:sp>
      <p:sp>
        <p:nvSpPr>
          <p:cNvPr id="5" name="TextBox 4"/>
          <p:cNvSpPr txBox="1"/>
          <p:nvPr/>
        </p:nvSpPr>
        <p:spPr>
          <a:xfrm>
            <a:off x="5038053" y="2597531"/>
            <a:ext cx="2112758" cy="332399"/>
          </a:xfrm>
          <a:prstGeom prst="rect">
            <a:avLst/>
          </a:prstGeom>
          <a:noFill/>
        </p:spPr>
        <p:txBody>
          <a:bodyPr wrap="none" lIns="0" tIns="0" rIns="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Opportunities</a:t>
            </a:r>
          </a:p>
        </p:txBody>
      </p:sp>
      <p:sp>
        <p:nvSpPr>
          <p:cNvPr id="6" name="TextBox 5"/>
          <p:cNvSpPr txBox="1"/>
          <p:nvPr/>
        </p:nvSpPr>
        <p:spPr>
          <a:xfrm>
            <a:off x="1372746" y="2597531"/>
            <a:ext cx="2032929" cy="332399"/>
          </a:xfrm>
          <a:prstGeom prst="rect">
            <a:avLst/>
          </a:prstGeom>
          <a:noFill/>
        </p:spPr>
        <p:txBody>
          <a:bodyPr wrap="none" lIns="91440" tIns="0" rIns="9144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Background</a:t>
            </a:r>
          </a:p>
        </p:txBody>
      </p:sp>
      <p:sp>
        <p:nvSpPr>
          <p:cNvPr id="9" name="Oval 8"/>
          <p:cNvSpPr/>
          <p:nvPr/>
        </p:nvSpPr>
        <p:spPr>
          <a:xfrm>
            <a:off x="9453373" y="1760576"/>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12" name="Oval 11"/>
          <p:cNvSpPr/>
          <p:nvPr/>
        </p:nvSpPr>
        <p:spPr>
          <a:xfrm>
            <a:off x="2039934" y="1760576"/>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1"/>
              </a:solidFill>
              <a:latin typeface="Open Sans Bold"/>
              <a:cs typeface="Open Sans Bold"/>
            </a:endParaRPr>
          </a:p>
        </p:txBody>
      </p:sp>
      <p:grpSp>
        <p:nvGrpSpPr>
          <p:cNvPr id="14" name="Group 13"/>
          <p:cNvGrpSpPr/>
          <p:nvPr/>
        </p:nvGrpSpPr>
        <p:grpSpPr>
          <a:xfrm>
            <a:off x="5745140" y="1760576"/>
            <a:ext cx="698547" cy="697143"/>
            <a:chOff x="5745140" y="2668769"/>
            <a:chExt cx="698547" cy="697143"/>
          </a:xfrm>
        </p:grpSpPr>
        <p:sp>
          <p:nvSpPr>
            <p:cNvPr id="15" name="Oval 14"/>
            <p:cNvSpPr/>
            <p:nvPr/>
          </p:nvSpPr>
          <p:spPr>
            <a:xfrm>
              <a:off x="5745140" y="2668769"/>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301" y="2765228"/>
              <a:ext cx="504224" cy="504224"/>
            </a:xfrm>
            <a:prstGeom prst="rect">
              <a:avLst/>
            </a:prstGeom>
          </p:spPr>
        </p:pic>
      </p:grpSp>
      <p:cxnSp>
        <p:nvCxnSpPr>
          <p:cNvPr id="17" name="Straight Connector 16"/>
          <p:cNvCxnSpPr/>
          <p:nvPr/>
        </p:nvCxnSpPr>
        <p:spPr>
          <a:xfrm>
            <a:off x="4000164" y="2024926"/>
            <a:ext cx="0" cy="3922776"/>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9206" y="2024926"/>
            <a:ext cx="0" cy="3922776"/>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25" name="Text Placeholder 2"/>
          <p:cNvSpPr>
            <a:spLocks noGrp="1"/>
          </p:cNvSpPr>
          <p:nvPr>
            <p:ph type="body" sz="quarter" idx="11"/>
          </p:nvPr>
        </p:nvSpPr>
        <p:spPr>
          <a:xfrm>
            <a:off x="446877" y="860151"/>
            <a:ext cx="9686099" cy="423094"/>
          </a:xfrm>
        </p:spPr>
        <p:txBody>
          <a:bodyPr/>
          <a:lstStyle/>
          <a:p>
            <a:r>
              <a:rPr lang="en-US" dirty="0">
                <a:solidFill>
                  <a:schemeClr val="bg1"/>
                </a:solidFill>
              </a:rPr>
              <a:t>Medicaid Innovation Strategy</a:t>
            </a:r>
          </a:p>
        </p:txBody>
      </p:sp>
      <p:sp>
        <p:nvSpPr>
          <p:cNvPr id="26" name="Freeform 10"/>
          <p:cNvSpPr>
            <a:spLocks noEditPoints="1"/>
          </p:cNvSpPr>
          <p:nvPr/>
        </p:nvSpPr>
        <p:spPr bwMode="auto">
          <a:xfrm>
            <a:off x="9599641" y="1948481"/>
            <a:ext cx="416888" cy="303915"/>
          </a:xfrm>
          <a:custGeom>
            <a:avLst/>
            <a:gdLst/>
            <a:ahLst/>
            <a:cxnLst>
              <a:cxn ang="0">
                <a:pos x="44" y="29"/>
              </a:cxn>
              <a:cxn ang="0">
                <a:pos x="39" y="11"/>
              </a:cxn>
              <a:cxn ang="0">
                <a:pos x="36" y="9"/>
              </a:cxn>
              <a:cxn ang="0">
                <a:pos x="33" y="9"/>
              </a:cxn>
              <a:cxn ang="0">
                <a:pos x="29" y="15"/>
              </a:cxn>
              <a:cxn ang="0">
                <a:pos x="34" y="15"/>
              </a:cxn>
              <a:cxn ang="0">
                <a:pos x="37" y="26"/>
              </a:cxn>
              <a:cxn ang="0">
                <a:pos x="7" y="26"/>
              </a:cxn>
              <a:cxn ang="0">
                <a:pos x="10" y="15"/>
              </a:cxn>
              <a:cxn ang="0">
                <a:pos x="15" y="15"/>
              </a:cxn>
              <a:cxn ang="0">
                <a:pos x="11" y="9"/>
              </a:cxn>
              <a:cxn ang="0">
                <a:pos x="8" y="9"/>
              </a:cxn>
              <a:cxn ang="0">
                <a:pos x="5" y="11"/>
              </a:cxn>
              <a:cxn ang="0">
                <a:pos x="1" y="29"/>
              </a:cxn>
              <a:cxn ang="0">
                <a:pos x="1" y="31"/>
              </a:cxn>
              <a:cxn ang="0">
                <a:pos x="4" y="32"/>
              </a:cxn>
              <a:cxn ang="0">
                <a:pos x="41" y="32"/>
              </a:cxn>
              <a:cxn ang="0">
                <a:pos x="43" y="31"/>
              </a:cxn>
              <a:cxn ang="0">
                <a:pos x="44" y="29"/>
              </a:cxn>
              <a:cxn ang="0">
                <a:pos x="35" y="0"/>
              </a:cxn>
              <a:cxn ang="0">
                <a:pos x="22" y="21"/>
              </a:cxn>
              <a:cxn ang="0">
                <a:pos x="9" y="0"/>
              </a:cxn>
              <a:cxn ang="0">
                <a:pos x="35" y="0"/>
              </a:cxn>
            </a:cxnLst>
            <a:rect l="0" t="0" r="r" b="b"/>
            <a:pathLst>
              <a:path w="44" h="32">
                <a:moveTo>
                  <a:pt x="44" y="29"/>
                </a:moveTo>
                <a:cubicBezTo>
                  <a:pt x="39" y="11"/>
                  <a:pt x="39" y="11"/>
                  <a:pt x="39" y="11"/>
                </a:cubicBezTo>
                <a:cubicBezTo>
                  <a:pt x="39" y="10"/>
                  <a:pt x="38" y="9"/>
                  <a:pt x="36" y="9"/>
                </a:cubicBezTo>
                <a:cubicBezTo>
                  <a:pt x="33" y="9"/>
                  <a:pt x="33" y="9"/>
                  <a:pt x="33" y="9"/>
                </a:cubicBezTo>
                <a:cubicBezTo>
                  <a:pt x="29" y="15"/>
                  <a:pt x="29" y="15"/>
                  <a:pt x="29" y="15"/>
                </a:cubicBezTo>
                <a:cubicBezTo>
                  <a:pt x="34" y="15"/>
                  <a:pt x="34" y="15"/>
                  <a:pt x="34" y="15"/>
                </a:cubicBezTo>
                <a:cubicBezTo>
                  <a:pt x="37" y="26"/>
                  <a:pt x="37" y="26"/>
                  <a:pt x="37" y="26"/>
                </a:cubicBezTo>
                <a:cubicBezTo>
                  <a:pt x="7" y="26"/>
                  <a:pt x="7" y="26"/>
                  <a:pt x="7" y="26"/>
                </a:cubicBezTo>
                <a:cubicBezTo>
                  <a:pt x="10" y="15"/>
                  <a:pt x="10" y="15"/>
                  <a:pt x="10" y="15"/>
                </a:cubicBezTo>
                <a:cubicBezTo>
                  <a:pt x="15" y="15"/>
                  <a:pt x="15" y="15"/>
                  <a:pt x="15" y="15"/>
                </a:cubicBezTo>
                <a:cubicBezTo>
                  <a:pt x="11" y="9"/>
                  <a:pt x="11" y="9"/>
                  <a:pt x="11" y="9"/>
                </a:cubicBezTo>
                <a:cubicBezTo>
                  <a:pt x="8" y="9"/>
                  <a:pt x="8" y="9"/>
                  <a:pt x="8" y="9"/>
                </a:cubicBezTo>
                <a:cubicBezTo>
                  <a:pt x="7" y="9"/>
                  <a:pt x="5" y="10"/>
                  <a:pt x="5" y="11"/>
                </a:cubicBezTo>
                <a:cubicBezTo>
                  <a:pt x="1" y="29"/>
                  <a:pt x="1" y="29"/>
                  <a:pt x="1" y="29"/>
                </a:cubicBezTo>
                <a:cubicBezTo>
                  <a:pt x="0" y="29"/>
                  <a:pt x="1" y="30"/>
                  <a:pt x="1" y="31"/>
                </a:cubicBezTo>
                <a:cubicBezTo>
                  <a:pt x="2" y="32"/>
                  <a:pt x="3" y="32"/>
                  <a:pt x="4" y="32"/>
                </a:cubicBezTo>
                <a:cubicBezTo>
                  <a:pt x="41" y="32"/>
                  <a:pt x="41" y="32"/>
                  <a:pt x="41" y="32"/>
                </a:cubicBezTo>
                <a:cubicBezTo>
                  <a:pt x="42" y="32"/>
                  <a:pt x="43" y="32"/>
                  <a:pt x="43" y="31"/>
                </a:cubicBezTo>
                <a:cubicBezTo>
                  <a:pt x="44" y="30"/>
                  <a:pt x="44" y="29"/>
                  <a:pt x="44" y="29"/>
                </a:cubicBezTo>
                <a:close/>
                <a:moveTo>
                  <a:pt x="35" y="0"/>
                </a:moveTo>
                <a:cubicBezTo>
                  <a:pt x="22" y="21"/>
                  <a:pt x="22" y="21"/>
                  <a:pt x="22" y="21"/>
                </a:cubicBezTo>
                <a:cubicBezTo>
                  <a:pt x="9" y="0"/>
                  <a:pt x="9" y="0"/>
                  <a:pt x="9" y="0"/>
                </a:cubicBezTo>
                <a:cubicBezTo>
                  <a:pt x="35" y="0"/>
                  <a:pt x="35" y="0"/>
                  <a:pt x="35" y="0"/>
                </a:cubicBezTo>
              </a:path>
            </a:pathLst>
          </a:custGeom>
          <a:solidFill>
            <a:schemeClr val="bg1"/>
          </a:solidFill>
          <a:ln w="9525">
            <a:noFill/>
            <a:round/>
            <a:headEnd/>
            <a:tailEnd/>
          </a:ln>
        </p:spPr>
        <p:txBody>
          <a:bodyPr vert="horz" wrap="square" lIns="100817" tIns="50408" rIns="100817" bIns="50408" numCol="1" anchor="t" anchorCtr="0" compatLnSpc="1">
            <a:prstTxWarp prst="textNoShape">
              <a:avLst/>
            </a:prstTxWarp>
          </a:bodyPr>
          <a:lstStyle/>
          <a:p>
            <a:endParaRPr lang="en-US" sz="2205" dirty="0"/>
          </a:p>
        </p:txBody>
      </p:sp>
      <p:sp>
        <p:nvSpPr>
          <p:cNvPr id="20" name="TextBox 19"/>
          <p:cNvSpPr txBox="1"/>
          <p:nvPr/>
        </p:nvSpPr>
        <p:spPr>
          <a:xfrm>
            <a:off x="844985" y="3078457"/>
            <a:ext cx="3088445" cy="1299303"/>
          </a:xfrm>
          <a:prstGeom prst="rect">
            <a:avLst/>
          </a:prstGeom>
          <a:noFill/>
        </p:spPr>
        <p:txBody>
          <a:bodyPr wrap="square" lIns="91440" tIns="0" rIns="91440" bIns="91440" rtlCol="0">
            <a:noAutofit/>
          </a:bodyPr>
          <a:lstStyle/>
          <a:p>
            <a:pPr marL="146304" indent="-146304">
              <a:lnSpc>
                <a:spcPct val="110000"/>
              </a:lnSpc>
              <a:spcAft>
                <a:spcPts val="600"/>
              </a:spcAft>
              <a:buFont typeface="Arial" charset="0"/>
              <a:buChar char="•"/>
            </a:pPr>
            <a:r>
              <a:rPr lang="en-US" sz="1250" b="1" dirty="0">
                <a:solidFill>
                  <a:schemeClr val="tx1">
                    <a:lumMod val="75000"/>
                    <a:lumOff val="25000"/>
                  </a:schemeClr>
                </a:solidFill>
                <a:latin typeface="+mj-lt"/>
                <a:ea typeface="Open Sans" charset="0"/>
                <a:cs typeface="Open Sans" charset="0"/>
              </a:rPr>
              <a:t>Medicaid has defined a vision to be an industry thought-leader</a:t>
            </a:r>
            <a:r>
              <a:rPr lang="en-US" sz="1250" dirty="0">
                <a:solidFill>
                  <a:schemeClr val="tx1">
                    <a:lumMod val="75000"/>
                    <a:lumOff val="25000"/>
                  </a:schemeClr>
                </a:solidFill>
                <a:latin typeface="+mj-lt"/>
                <a:ea typeface="Open Sans" charset="0"/>
                <a:cs typeface="Open Sans" charset="0"/>
              </a:rPr>
              <a:t>, known for transformative solutions, personalized care, innovative partnerships, and member-centric engagement</a:t>
            </a:r>
          </a:p>
          <a:p>
            <a:pPr marL="146304" indent="-146304">
              <a:lnSpc>
                <a:spcPct val="110000"/>
              </a:lnSpc>
              <a:spcAft>
                <a:spcPts val="600"/>
              </a:spcAft>
              <a:buFont typeface="Arial" charset="0"/>
              <a:buChar char="•"/>
            </a:pPr>
            <a:r>
              <a:rPr lang="en-US" sz="1250" dirty="0">
                <a:solidFill>
                  <a:schemeClr val="tx1">
                    <a:lumMod val="75000"/>
                    <a:lumOff val="25000"/>
                  </a:schemeClr>
                </a:solidFill>
                <a:latin typeface="+mj-lt"/>
                <a:ea typeface="Open Sans" charset="0"/>
                <a:cs typeface="Open Sans" charset="0"/>
              </a:rPr>
              <a:t>To support this vision, </a:t>
            </a:r>
            <a:r>
              <a:rPr lang="en-US" sz="1250" b="1" dirty="0">
                <a:solidFill>
                  <a:schemeClr val="tx1">
                    <a:lumMod val="75000"/>
                    <a:lumOff val="25000"/>
                  </a:schemeClr>
                </a:solidFill>
                <a:latin typeface="+mj-lt"/>
                <a:ea typeface="Open Sans" charset="0"/>
                <a:cs typeface="Open Sans" charset="0"/>
              </a:rPr>
              <a:t>Medicaid has requested the Office of the CTO to provide its point of view on how Medicaid can accelerate and sustain innovation</a:t>
            </a:r>
          </a:p>
        </p:txBody>
      </p:sp>
      <p:sp>
        <p:nvSpPr>
          <p:cNvPr id="24" name="TextBox 23"/>
          <p:cNvSpPr txBox="1"/>
          <p:nvPr/>
        </p:nvSpPr>
        <p:spPr>
          <a:xfrm>
            <a:off x="4065843" y="3078457"/>
            <a:ext cx="4057139" cy="1904779"/>
          </a:xfrm>
          <a:prstGeom prst="rect">
            <a:avLst/>
          </a:prstGeom>
          <a:noFill/>
        </p:spPr>
        <p:txBody>
          <a:bodyPr wrap="square" lIns="91440" tIns="0" rIns="91440" bIns="91440" rtlCol="0">
            <a:noAutofit/>
          </a:bodyPr>
          <a:lstStyle/>
          <a:p>
            <a:pPr marL="146304" indent="-146304">
              <a:lnSpc>
                <a:spcPct val="110000"/>
              </a:lnSpc>
              <a:spcAft>
                <a:spcPts val="800"/>
              </a:spcAft>
              <a:buFont typeface="Arial" charset="0"/>
              <a:buChar char="•"/>
            </a:pPr>
            <a:r>
              <a:rPr lang="en-US" sz="1250" dirty="0">
                <a:solidFill>
                  <a:schemeClr val="tx1">
                    <a:lumMod val="75000"/>
                    <a:lumOff val="25000"/>
                  </a:schemeClr>
                </a:solidFill>
                <a:latin typeface="+mj-lt"/>
                <a:ea typeface="Open Sans" charset="0"/>
                <a:cs typeface="Open Sans" charset="0"/>
              </a:rPr>
              <a:t>Based on review of Medicaid existing strategies, Aetna imperatives, and market trends, </a:t>
            </a:r>
            <a:r>
              <a:rPr lang="en-US" sz="1250" b="1" dirty="0">
                <a:solidFill>
                  <a:schemeClr val="tx1">
                    <a:lumMod val="75000"/>
                    <a:lumOff val="25000"/>
                  </a:schemeClr>
                </a:solidFill>
                <a:latin typeface="+mj-lt"/>
                <a:ea typeface="Open Sans" charset="0"/>
                <a:cs typeface="Open Sans" charset="0"/>
              </a:rPr>
              <a:t>three primary opportunities have been identified</a:t>
            </a:r>
            <a:r>
              <a:rPr lang="en-US" sz="1250" dirty="0">
                <a:solidFill>
                  <a:schemeClr val="tx1">
                    <a:lumMod val="75000"/>
                    <a:lumOff val="25000"/>
                  </a:schemeClr>
                </a:solidFill>
                <a:latin typeface="+mj-lt"/>
                <a:ea typeface="Open Sans" charset="0"/>
                <a:cs typeface="Open Sans" charset="0"/>
              </a:rPr>
              <a:t>:</a:t>
            </a:r>
          </a:p>
          <a:p>
            <a:pPr marL="603504" lvl="1" indent="-146304">
              <a:lnSpc>
                <a:spcPct val="110000"/>
              </a:lnSpc>
              <a:spcAft>
                <a:spcPts val="800"/>
              </a:spcAft>
              <a:buFont typeface="Arial" charset="0"/>
              <a:buChar char="•"/>
            </a:pPr>
            <a:r>
              <a:rPr lang="en-US" sz="1250" b="1" dirty="0">
                <a:solidFill>
                  <a:schemeClr val="tx1">
                    <a:lumMod val="75000"/>
                    <a:lumOff val="25000"/>
                  </a:schemeClr>
                </a:solidFill>
                <a:latin typeface="+mj-lt"/>
                <a:ea typeface="Open Sans" charset="0"/>
                <a:cs typeface="Open Sans" charset="0"/>
              </a:rPr>
              <a:t>Leverage enterprise-wide initiatives; </a:t>
            </a:r>
            <a:r>
              <a:rPr lang="en-US" sz="1250" dirty="0">
                <a:solidFill>
                  <a:schemeClr val="tx1">
                    <a:lumMod val="75000"/>
                    <a:lumOff val="25000"/>
                  </a:schemeClr>
                </a:solidFill>
                <a:latin typeface="+mj-lt"/>
                <a:ea typeface="Open Sans" charset="0"/>
                <a:cs typeface="Open Sans" charset="0"/>
              </a:rPr>
              <a:t>start with ecosystem platform integration to enable targeted member engagement</a:t>
            </a:r>
          </a:p>
          <a:p>
            <a:pPr marL="603504" lvl="1" indent="-146304">
              <a:lnSpc>
                <a:spcPct val="110000"/>
              </a:lnSpc>
              <a:spcAft>
                <a:spcPts val="800"/>
              </a:spcAft>
              <a:buFont typeface="Arial" charset="0"/>
              <a:buChar char="•"/>
            </a:pPr>
            <a:r>
              <a:rPr lang="en-US" sz="1250" b="1" dirty="0">
                <a:solidFill>
                  <a:schemeClr val="tx1">
                    <a:lumMod val="75000"/>
                    <a:lumOff val="25000"/>
                  </a:schemeClr>
                </a:solidFill>
                <a:latin typeface="+mj-lt"/>
                <a:ea typeface="Open Sans" charset="0"/>
                <a:cs typeface="Open Sans" charset="0"/>
              </a:rPr>
              <a:t>Implement emerging technology</a:t>
            </a:r>
            <a:r>
              <a:rPr lang="en-US" sz="1250" dirty="0">
                <a:solidFill>
                  <a:schemeClr val="tx1">
                    <a:lumMod val="75000"/>
                    <a:lumOff val="25000"/>
                  </a:schemeClr>
                </a:solidFill>
                <a:latin typeface="+mj-lt"/>
                <a:ea typeface="Open Sans" charset="0"/>
                <a:cs typeface="Open Sans" charset="0"/>
              </a:rPr>
              <a:t>, most importantly, conversational interfaces and predictive analytics to simplify member access and improve insights</a:t>
            </a:r>
            <a:endParaRPr lang="en-US" sz="1250" b="1" dirty="0">
              <a:solidFill>
                <a:schemeClr val="tx1">
                  <a:lumMod val="75000"/>
                  <a:lumOff val="25000"/>
                </a:schemeClr>
              </a:solidFill>
              <a:latin typeface="+mj-lt"/>
              <a:ea typeface="Open Sans" charset="0"/>
              <a:cs typeface="Open Sans" charset="0"/>
            </a:endParaRPr>
          </a:p>
          <a:p>
            <a:pPr marL="603504" lvl="1" indent="-146304">
              <a:lnSpc>
                <a:spcPct val="110000"/>
              </a:lnSpc>
              <a:spcAft>
                <a:spcPts val="800"/>
              </a:spcAft>
              <a:buFont typeface="Arial" charset="0"/>
              <a:buChar char="•"/>
            </a:pPr>
            <a:r>
              <a:rPr lang="en-US" sz="1250" b="1" dirty="0">
                <a:solidFill>
                  <a:schemeClr val="tx1">
                    <a:lumMod val="75000"/>
                    <a:lumOff val="25000"/>
                  </a:schemeClr>
                </a:solidFill>
                <a:latin typeface="+mj-lt"/>
                <a:ea typeface="Open Sans" charset="0"/>
                <a:cs typeface="Open Sans" charset="0"/>
              </a:rPr>
              <a:t>Develop innovative talent and culture</a:t>
            </a:r>
            <a:r>
              <a:rPr lang="en-US" sz="1250" dirty="0">
                <a:solidFill>
                  <a:schemeClr val="tx1">
                    <a:lumMod val="75000"/>
                    <a:lumOff val="25000"/>
                  </a:schemeClr>
                </a:solidFill>
                <a:latin typeface="+mj-lt"/>
                <a:ea typeface="Open Sans" charset="0"/>
                <a:cs typeface="Open Sans" charset="0"/>
              </a:rPr>
              <a:t>; begin with design-thinking “</a:t>
            </a:r>
            <a:r>
              <a:rPr lang="en-US" sz="1250" dirty="0" err="1">
                <a:solidFill>
                  <a:schemeClr val="tx1">
                    <a:lumMod val="75000"/>
                    <a:lumOff val="25000"/>
                  </a:schemeClr>
                </a:solidFill>
                <a:latin typeface="+mj-lt"/>
                <a:ea typeface="Open Sans" charset="0"/>
                <a:cs typeface="Open Sans" charset="0"/>
              </a:rPr>
              <a:t>bootcamps</a:t>
            </a:r>
            <a:r>
              <a:rPr lang="en-US" sz="1250" dirty="0">
                <a:solidFill>
                  <a:schemeClr val="tx1">
                    <a:lumMod val="75000"/>
                    <a:lumOff val="25000"/>
                  </a:schemeClr>
                </a:solidFill>
                <a:latin typeface="+mj-lt"/>
                <a:ea typeface="Open Sans" charset="0"/>
                <a:cs typeface="Open Sans" charset="0"/>
              </a:rPr>
              <a:t>” to jumpstart innovative thinking</a:t>
            </a:r>
          </a:p>
        </p:txBody>
      </p:sp>
      <p:sp>
        <p:nvSpPr>
          <p:cNvPr id="27" name="TextBox 26"/>
          <p:cNvSpPr txBox="1"/>
          <p:nvPr/>
        </p:nvSpPr>
        <p:spPr>
          <a:xfrm>
            <a:off x="8255396" y="3078457"/>
            <a:ext cx="3088445" cy="2379057"/>
          </a:xfrm>
          <a:prstGeom prst="rect">
            <a:avLst/>
          </a:prstGeom>
          <a:noFill/>
        </p:spPr>
        <p:txBody>
          <a:bodyPr wrap="square" lIns="91440" tIns="0" rIns="91440" bIns="91440" rtlCol="0">
            <a:noAutofit/>
          </a:bodyPr>
          <a:lstStyle/>
          <a:p>
            <a:pPr marL="171450" indent="-171450">
              <a:spcAft>
                <a:spcPts val="800"/>
              </a:spcAft>
              <a:buFont typeface="Arial" panose="020B0604020202020204" pitchFamily="34" charset="0"/>
              <a:buChar char="•"/>
            </a:pPr>
            <a:r>
              <a:rPr lang="en-US" sz="1250" dirty="0">
                <a:solidFill>
                  <a:schemeClr val="tx1">
                    <a:lumMod val="75000"/>
                    <a:lumOff val="25000"/>
                  </a:schemeClr>
                </a:solidFill>
                <a:latin typeface="+mj-lt"/>
                <a:ea typeface="Open Sans" charset="0"/>
                <a:cs typeface="Open Sans" charset="0"/>
              </a:rPr>
              <a:t>Medicaid should embrace </a:t>
            </a:r>
            <a:r>
              <a:rPr lang="en-US" sz="1250" b="1" dirty="0">
                <a:solidFill>
                  <a:schemeClr val="tx1">
                    <a:lumMod val="75000"/>
                    <a:lumOff val="25000"/>
                  </a:schemeClr>
                </a:solidFill>
                <a:latin typeface="+mj-lt"/>
                <a:ea typeface="Open Sans" charset="0"/>
                <a:cs typeface="Open Sans" charset="0"/>
              </a:rPr>
              <a:t>enterprise initiatives, emerging technology, and cultural initiatives</a:t>
            </a:r>
            <a:endParaRPr lang="en-US" sz="1250" dirty="0">
              <a:solidFill>
                <a:schemeClr val="tx1">
                  <a:lumMod val="75000"/>
                  <a:lumOff val="25000"/>
                </a:schemeClr>
              </a:solidFill>
              <a:latin typeface="+mj-lt"/>
              <a:ea typeface="Open Sans" charset="0"/>
              <a:cs typeface="Open Sans" charset="0"/>
            </a:endParaRPr>
          </a:p>
          <a:p>
            <a:pPr marL="171450" indent="-171450">
              <a:spcAft>
                <a:spcPts val="800"/>
              </a:spcAft>
              <a:buFont typeface="Arial" panose="020B0604020202020204" pitchFamily="34" charset="0"/>
              <a:buChar char="•"/>
            </a:pPr>
            <a:r>
              <a:rPr lang="en-US" sz="1250" dirty="0">
                <a:solidFill>
                  <a:schemeClr val="tx1">
                    <a:lumMod val="75000"/>
                    <a:lumOff val="25000"/>
                  </a:schemeClr>
                </a:solidFill>
                <a:latin typeface="+mj-lt"/>
                <a:ea typeface="Open Sans" charset="0"/>
                <a:cs typeface="Open Sans" charset="0"/>
              </a:rPr>
              <a:t>To begin, the business, IT, and the Office of the CTO should align on the proposed </a:t>
            </a:r>
            <a:r>
              <a:rPr lang="en-US" sz="1250" b="1" dirty="0">
                <a:solidFill>
                  <a:schemeClr val="tx1">
                    <a:lumMod val="75000"/>
                    <a:lumOff val="25000"/>
                  </a:schemeClr>
                </a:solidFill>
                <a:latin typeface="+mj-lt"/>
                <a:ea typeface="Open Sans" charset="0"/>
                <a:cs typeface="Open Sans" charset="0"/>
              </a:rPr>
              <a:t>strategic roadmap, outlining improvements for the next three years</a:t>
            </a:r>
          </a:p>
          <a:p>
            <a:pPr marL="171450" indent="-171450">
              <a:spcAft>
                <a:spcPts val="800"/>
              </a:spcAft>
              <a:buFont typeface="Arial" panose="020B0604020202020204" pitchFamily="34" charset="0"/>
              <a:buChar char="•"/>
            </a:pPr>
            <a:r>
              <a:rPr lang="en-US" sz="1250" dirty="0">
                <a:solidFill>
                  <a:schemeClr val="tx1">
                    <a:lumMod val="75000"/>
                    <a:lumOff val="25000"/>
                  </a:schemeClr>
                </a:solidFill>
                <a:latin typeface="+mj-lt"/>
                <a:ea typeface="Open Sans" charset="0"/>
                <a:cs typeface="Open Sans" charset="0"/>
              </a:rPr>
              <a:t>A series of </a:t>
            </a:r>
            <a:r>
              <a:rPr lang="en-US" sz="1250" b="1" dirty="0">
                <a:solidFill>
                  <a:schemeClr val="tx1">
                    <a:lumMod val="75000"/>
                    <a:lumOff val="25000"/>
                  </a:schemeClr>
                </a:solidFill>
                <a:latin typeface="+mj-lt"/>
                <a:ea typeface="Open Sans" charset="0"/>
                <a:cs typeface="Open Sans" charset="0"/>
              </a:rPr>
              <a:t>alignment workshops </a:t>
            </a:r>
            <a:r>
              <a:rPr lang="en-US" sz="1250" dirty="0">
                <a:solidFill>
                  <a:schemeClr val="tx1">
                    <a:lumMod val="75000"/>
                    <a:lumOff val="25000"/>
                  </a:schemeClr>
                </a:solidFill>
                <a:latin typeface="+mj-lt"/>
                <a:ea typeface="Open Sans" charset="0"/>
                <a:cs typeface="Open Sans" charset="0"/>
              </a:rPr>
              <a:t>and</a:t>
            </a:r>
            <a:r>
              <a:rPr lang="en-US" sz="1250" b="1" dirty="0">
                <a:solidFill>
                  <a:schemeClr val="tx1">
                    <a:lumMod val="75000"/>
                    <a:lumOff val="25000"/>
                  </a:schemeClr>
                </a:solidFill>
                <a:latin typeface="+mj-lt"/>
                <a:ea typeface="Open Sans" charset="0"/>
                <a:cs typeface="Open Sans" charset="0"/>
              </a:rPr>
              <a:t> strategic planning sessions </a:t>
            </a:r>
            <a:r>
              <a:rPr lang="en-US" sz="1250" dirty="0">
                <a:solidFill>
                  <a:schemeClr val="tx1">
                    <a:lumMod val="75000"/>
                    <a:lumOff val="25000"/>
                  </a:schemeClr>
                </a:solidFill>
                <a:latin typeface="+mj-lt"/>
                <a:ea typeface="Open Sans" charset="0"/>
                <a:cs typeface="Open Sans" charset="0"/>
              </a:rPr>
              <a:t>can support </a:t>
            </a:r>
            <a:r>
              <a:rPr lang="en-US" sz="1250" b="1" dirty="0">
                <a:solidFill>
                  <a:schemeClr val="tx1">
                    <a:lumMod val="75000"/>
                    <a:lumOff val="25000"/>
                  </a:schemeClr>
                </a:solidFill>
                <a:latin typeface="+mj-lt"/>
                <a:ea typeface="Open Sans" charset="0"/>
                <a:cs typeface="Open Sans" charset="0"/>
              </a:rPr>
              <a:t>immediate adoption of high-priority improvements</a:t>
            </a:r>
            <a:r>
              <a:rPr lang="en-US" sz="1250" dirty="0">
                <a:solidFill>
                  <a:schemeClr val="tx1">
                    <a:lumMod val="75000"/>
                    <a:lumOff val="25000"/>
                  </a:schemeClr>
                </a:solidFill>
                <a:latin typeface="+mj-lt"/>
                <a:ea typeface="Open Sans" charset="0"/>
                <a:cs typeface="Open Sans" charset="0"/>
              </a:rPr>
              <a:t>, and help the organization to </a:t>
            </a:r>
            <a:r>
              <a:rPr lang="en-US" sz="1250" b="1" dirty="0">
                <a:solidFill>
                  <a:schemeClr val="tx1">
                    <a:lumMod val="75000"/>
                    <a:lumOff val="25000"/>
                  </a:schemeClr>
                </a:solidFill>
                <a:latin typeface="+mj-lt"/>
                <a:ea typeface="Open Sans" charset="0"/>
                <a:cs typeface="Open Sans" charset="0"/>
              </a:rPr>
              <a:t>plan for success going forward</a:t>
            </a:r>
            <a:endParaRPr lang="en-US" sz="1250" dirty="0">
              <a:solidFill>
                <a:schemeClr val="tx1">
                  <a:lumMod val="75000"/>
                  <a:lumOff val="25000"/>
                </a:schemeClr>
              </a:solidFill>
              <a:latin typeface="+mj-lt"/>
              <a:ea typeface="Open Sans" charset="0"/>
              <a:cs typeface="Open Sans" charset="0"/>
            </a:endParaRPr>
          </a:p>
        </p:txBody>
      </p:sp>
      <p:sp>
        <p:nvSpPr>
          <p:cNvPr id="29" name="Freeform 100"/>
          <p:cNvSpPr>
            <a:spLocks/>
          </p:cNvSpPr>
          <p:nvPr/>
        </p:nvSpPr>
        <p:spPr bwMode="auto">
          <a:xfrm rot="10800000">
            <a:off x="2215949" y="2008913"/>
            <a:ext cx="161146" cy="219698"/>
          </a:xfrm>
          <a:custGeom>
            <a:avLst/>
            <a:gdLst>
              <a:gd name="T0" fmla="*/ 0 w 188"/>
              <a:gd name="T1" fmla="*/ 154 h 210"/>
              <a:gd name="T2" fmla="*/ 0 w 188"/>
              <a:gd name="T3" fmla="*/ 154 h 210"/>
              <a:gd name="T4" fmla="*/ 0 w 188"/>
              <a:gd name="T5" fmla="*/ 56 h 210"/>
              <a:gd name="T6" fmla="*/ 0 w 188"/>
              <a:gd name="T7" fmla="*/ 30 h 210"/>
              <a:gd name="T8" fmla="*/ 0 w 188"/>
              <a:gd name="T9" fmla="*/ 30 h 210"/>
              <a:gd name="T10" fmla="*/ 2 w 188"/>
              <a:gd name="T11" fmla="*/ 22 h 210"/>
              <a:gd name="T12" fmla="*/ 4 w 188"/>
              <a:gd name="T13" fmla="*/ 14 h 210"/>
              <a:gd name="T14" fmla="*/ 8 w 188"/>
              <a:gd name="T15" fmla="*/ 8 h 210"/>
              <a:gd name="T16" fmla="*/ 12 w 188"/>
              <a:gd name="T17" fmla="*/ 4 h 210"/>
              <a:gd name="T18" fmla="*/ 18 w 188"/>
              <a:gd name="T19" fmla="*/ 2 h 210"/>
              <a:gd name="T20" fmla="*/ 26 w 188"/>
              <a:gd name="T21" fmla="*/ 0 h 210"/>
              <a:gd name="T22" fmla="*/ 34 w 188"/>
              <a:gd name="T23" fmla="*/ 2 h 210"/>
              <a:gd name="T24" fmla="*/ 42 w 188"/>
              <a:gd name="T25" fmla="*/ 6 h 210"/>
              <a:gd name="T26" fmla="*/ 64 w 188"/>
              <a:gd name="T27" fmla="*/ 20 h 210"/>
              <a:gd name="T28" fmla="*/ 64 w 188"/>
              <a:gd name="T29" fmla="*/ 20 h 210"/>
              <a:gd name="T30" fmla="*/ 148 w 188"/>
              <a:gd name="T31" fmla="*/ 68 h 210"/>
              <a:gd name="T32" fmla="*/ 172 w 188"/>
              <a:gd name="T33" fmla="*/ 80 h 210"/>
              <a:gd name="T34" fmla="*/ 172 w 188"/>
              <a:gd name="T35" fmla="*/ 80 h 210"/>
              <a:gd name="T36" fmla="*/ 178 w 188"/>
              <a:gd name="T37" fmla="*/ 86 h 210"/>
              <a:gd name="T38" fmla="*/ 184 w 188"/>
              <a:gd name="T39" fmla="*/ 92 h 210"/>
              <a:gd name="T40" fmla="*/ 188 w 188"/>
              <a:gd name="T41" fmla="*/ 98 h 210"/>
              <a:gd name="T42" fmla="*/ 188 w 188"/>
              <a:gd name="T43" fmla="*/ 104 h 210"/>
              <a:gd name="T44" fmla="*/ 188 w 188"/>
              <a:gd name="T45" fmla="*/ 112 h 210"/>
              <a:gd name="T46" fmla="*/ 184 w 188"/>
              <a:gd name="T47" fmla="*/ 118 h 210"/>
              <a:gd name="T48" fmla="*/ 178 w 188"/>
              <a:gd name="T49" fmla="*/ 124 h 210"/>
              <a:gd name="T50" fmla="*/ 172 w 188"/>
              <a:gd name="T51" fmla="*/ 130 h 210"/>
              <a:gd name="T52" fmla="*/ 148 w 188"/>
              <a:gd name="T53" fmla="*/ 142 h 210"/>
              <a:gd name="T54" fmla="*/ 148 w 188"/>
              <a:gd name="T55" fmla="*/ 142 h 210"/>
              <a:gd name="T56" fmla="*/ 64 w 188"/>
              <a:gd name="T57" fmla="*/ 190 h 210"/>
              <a:gd name="T58" fmla="*/ 42 w 188"/>
              <a:gd name="T59" fmla="*/ 204 h 210"/>
              <a:gd name="T60" fmla="*/ 42 w 188"/>
              <a:gd name="T61" fmla="*/ 204 h 210"/>
              <a:gd name="T62" fmla="*/ 34 w 188"/>
              <a:gd name="T63" fmla="*/ 208 h 210"/>
              <a:gd name="T64" fmla="*/ 26 w 188"/>
              <a:gd name="T65" fmla="*/ 210 h 210"/>
              <a:gd name="T66" fmla="*/ 18 w 188"/>
              <a:gd name="T67" fmla="*/ 208 h 210"/>
              <a:gd name="T68" fmla="*/ 12 w 188"/>
              <a:gd name="T69" fmla="*/ 206 h 210"/>
              <a:gd name="T70" fmla="*/ 8 w 188"/>
              <a:gd name="T71" fmla="*/ 202 h 210"/>
              <a:gd name="T72" fmla="*/ 4 w 188"/>
              <a:gd name="T73" fmla="*/ 196 h 210"/>
              <a:gd name="T74" fmla="*/ 2 w 188"/>
              <a:gd name="T75" fmla="*/ 188 h 210"/>
              <a:gd name="T76" fmla="*/ 0 w 188"/>
              <a:gd name="T77" fmla="*/ 180 h 210"/>
              <a:gd name="T78" fmla="*/ 0 w 188"/>
              <a:gd name="T79" fmla="*/ 15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210">
                <a:moveTo>
                  <a:pt x="0" y="154"/>
                </a:moveTo>
                <a:lnTo>
                  <a:pt x="0" y="154"/>
                </a:lnTo>
                <a:lnTo>
                  <a:pt x="0" y="56"/>
                </a:lnTo>
                <a:lnTo>
                  <a:pt x="0" y="30"/>
                </a:lnTo>
                <a:lnTo>
                  <a:pt x="0" y="30"/>
                </a:lnTo>
                <a:lnTo>
                  <a:pt x="2" y="22"/>
                </a:lnTo>
                <a:lnTo>
                  <a:pt x="4" y="14"/>
                </a:lnTo>
                <a:lnTo>
                  <a:pt x="8" y="8"/>
                </a:lnTo>
                <a:lnTo>
                  <a:pt x="12" y="4"/>
                </a:lnTo>
                <a:lnTo>
                  <a:pt x="18" y="2"/>
                </a:lnTo>
                <a:lnTo>
                  <a:pt x="26" y="0"/>
                </a:lnTo>
                <a:lnTo>
                  <a:pt x="34" y="2"/>
                </a:lnTo>
                <a:lnTo>
                  <a:pt x="42" y="6"/>
                </a:lnTo>
                <a:lnTo>
                  <a:pt x="64" y="20"/>
                </a:lnTo>
                <a:lnTo>
                  <a:pt x="64" y="20"/>
                </a:lnTo>
                <a:lnTo>
                  <a:pt x="148" y="68"/>
                </a:lnTo>
                <a:lnTo>
                  <a:pt x="172" y="80"/>
                </a:lnTo>
                <a:lnTo>
                  <a:pt x="172" y="80"/>
                </a:lnTo>
                <a:lnTo>
                  <a:pt x="178" y="86"/>
                </a:lnTo>
                <a:lnTo>
                  <a:pt x="184" y="92"/>
                </a:lnTo>
                <a:lnTo>
                  <a:pt x="188" y="98"/>
                </a:lnTo>
                <a:lnTo>
                  <a:pt x="188" y="104"/>
                </a:lnTo>
                <a:lnTo>
                  <a:pt x="188" y="112"/>
                </a:lnTo>
                <a:lnTo>
                  <a:pt x="184" y="118"/>
                </a:lnTo>
                <a:lnTo>
                  <a:pt x="178" y="124"/>
                </a:lnTo>
                <a:lnTo>
                  <a:pt x="172" y="130"/>
                </a:lnTo>
                <a:lnTo>
                  <a:pt x="148" y="142"/>
                </a:lnTo>
                <a:lnTo>
                  <a:pt x="148" y="142"/>
                </a:lnTo>
                <a:lnTo>
                  <a:pt x="64" y="190"/>
                </a:lnTo>
                <a:lnTo>
                  <a:pt x="42" y="204"/>
                </a:lnTo>
                <a:lnTo>
                  <a:pt x="42" y="204"/>
                </a:lnTo>
                <a:lnTo>
                  <a:pt x="34" y="208"/>
                </a:lnTo>
                <a:lnTo>
                  <a:pt x="26" y="210"/>
                </a:lnTo>
                <a:lnTo>
                  <a:pt x="18" y="208"/>
                </a:lnTo>
                <a:lnTo>
                  <a:pt x="12" y="206"/>
                </a:lnTo>
                <a:lnTo>
                  <a:pt x="8" y="202"/>
                </a:lnTo>
                <a:lnTo>
                  <a:pt x="4" y="196"/>
                </a:lnTo>
                <a:lnTo>
                  <a:pt x="2" y="188"/>
                </a:lnTo>
                <a:lnTo>
                  <a:pt x="0" y="180"/>
                </a:lnTo>
                <a:lnTo>
                  <a:pt x="0"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4287" tIns="52144" rIns="104287" bIns="52144" numCol="1" anchor="t" anchorCtr="0" compatLnSpc="1">
            <a:prstTxWarp prst="textNoShape">
              <a:avLst/>
            </a:prstTxWarp>
          </a:bodyPr>
          <a:lstStyle/>
          <a:p>
            <a:pPr defTabSz="1042872"/>
            <a:endParaRPr lang="en-GB" sz="2800" dirty="0">
              <a:solidFill>
                <a:srgbClr val="000000"/>
              </a:solidFill>
              <a:latin typeface="+mj-lt"/>
            </a:endParaRPr>
          </a:p>
        </p:txBody>
      </p:sp>
      <p:sp>
        <p:nvSpPr>
          <p:cNvPr id="30" name="Freeform 100"/>
          <p:cNvSpPr>
            <a:spLocks/>
          </p:cNvSpPr>
          <p:nvPr/>
        </p:nvSpPr>
        <p:spPr bwMode="auto">
          <a:xfrm rot="10800000">
            <a:off x="2382479" y="2008912"/>
            <a:ext cx="161146" cy="219698"/>
          </a:xfrm>
          <a:custGeom>
            <a:avLst/>
            <a:gdLst>
              <a:gd name="T0" fmla="*/ 0 w 188"/>
              <a:gd name="T1" fmla="*/ 154 h 210"/>
              <a:gd name="T2" fmla="*/ 0 w 188"/>
              <a:gd name="T3" fmla="*/ 154 h 210"/>
              <a:gd name="T4" fmla="*/ 0 w 188"/>
              <a:gd name="T5" fmla="*/ 56 h 210"/>
              <a:gd name="T6" fmla="*/ 0 w 188"/>
              <a:gd name="T7" fmla="*/ 30 h 210"/>
              <a:gd name="T8" fmla="*/ 0 w 188"/>
              <a:gd name="T9" fmla="*/ 30 h 210"/>
              <a:gd name="T10" fmla="*/ 2 w 188"/>
              <a:gd name="T11" fmla="*/ 22 h 210"/>
              <a:gd name="T12" fmla="*/ 4 w 188"/>
              <a:gd name="T13" fmla="*/ 14 h 210"/>
              <a:gd name="T14" fmla="*/ 8 w 188"/>
              <a:gd name="T15" fmla="*/ 8 h 210"/>
              <a:gd name="T16" fmla="*/ 12 w 188"/>
              <a:gd name="T17" fmla="*/ 4 h 210"/>
              <a:gd name="T18" fmla="*/ 18 w 188"/>
              <a:gd name="T19" fmla="*/ 2 h 210"/>
              <a:gd name="T20" fmla="*/ 26 w 188"/>
              <a:gd name="T21" fmla="*/ 0 h 210"/>
              <a:gd name="T22" fmla="*/ 34 w 188"/>
              <a:gd name="T23" fmla="*/ 2 h 210"/>
              <a:gd name="T24" fmla="*/ 42 w 188"/>
              <a:gd name="T25" fmla="*/ 6 h 210"/>
              <a:gd name="T26" fmla="*/ 64 w 188"/>
              <a:gd name="T27" fmla="*/ 20 h 210"/>
              <a:gd name="T28" fmla="*/ 64 w 188"/>
              <a:gd name="T29" fmla="*/ 20 h 210"/>
              <a:gd name="T30" fmla="*/ 148 w 188"/>
              <a:gd name="T31" fmla="*/ 68 h 210"/>
              <a:gd name="T32" fmla="*/ 172 w 188"/>
              <a:gd name="T33" fmla="*/ 80 h 210"/>
              <a:gd name="T34" fmla="*/ 172 w 188"/>
              <a:gd name="T35" fmla="*/ 80 h 210"/>
              <a:gd name="T36" fmla="*/ 178 w 188"/>
              <a:gd name="T37" fmla="*/ 86 h 210"/>
              <a:gd name="T38" fmla="*/ 184 w 188"/>
              <a:gd name="T39" fmla="*/ 92 h 210"/>
              <a:gd name="T40" fmla="*/ 188 w 188"/>
              <a:gd name="T41" fmla="*/ 98 h 210"/>
              <a:gd name="T42" fmla="*/ 188 w 188"/>
              <a:gd name="T43" fmla="*/ 104 h 210"/>
              <a:gd name="T44" fmla="*/ 188 w 188"/>
              <a:gd name="T45" fmla="*/ 112 h 210"/>
              <a:gd name="T46" fmla="*/ 184 w 188"/>
              <a:gd name="T47" fmla="*/ 118 h 210"/>
              <a:gd name="T48" fmla="*/ 178 w 188"/>
              <a:gd name="T49" fmla="*/ 124 h 210"/>
              <a:gd name="T50" fmla="*/ 172 w 188"/>
              <a:gd name="T51" fmla="*/ 130 h 210"/>
              <a:gd name="T52" fmla="*/ 148 w 188"/>
              <a:gd name="T53" fmla="*/ 142 h 210"/>
              <a:gd name="T54" fmla="*/ 148 w 188"/>
              <a:gd name="T55" fmla="*/ 142 h 210"/>
              <a:gd name="T56" fmla="*/ 64 w 188"/>
              <a:gd name="T57" fmla="*/ 190 h 210"/>
              <a:gd name="T58" fmla="*/ 42 w 188"/>
              <a:gd name="T59" fmla="*/ 204 h 210"/>
              <a:gd name="T60" fmla="*/ 42 w 188"/>
              <a:gd name="T61" fmla="*/ 204 h 210"/>
              <a:gd name="T62" fmla="*/ 34 w 188"/>
              <a:gd name="T63" fmla="*/ 208 h 210"/>
              <a:gd name="T64" fmla="*/ 26 w 188"/>
              <a:gd name="T65" fmla="*/ 210 h 210"/>
              <a:gd name="T66" fmla="*/ 18 w 188"/>
              <a:gd name="T67" fmla="*/ 208 h 210"/>
              <a:gd name="T68" fmla="*/ 12 w 188"/>
              <a:gd name="T69" fmla="*/ 206 h 210"/>
              <a:gd name="T70" fmla="*/ 8 w 188"/>
              <a:gd name="T71" fmla="*/ 202 h 210"/>
              <a:gd name="T72" fmla="*/ 4 w 188"/>
              <a:gd name="T73" fmla="*/ 196 h 210"/>
              <a:gd name="T74" fmla="*/ 2 w 188"/>
              <a:gd name="T75" fmla="*/ 188 h 210"/>
              <a:gd name="T76" fmla="*/ 0 w 188"/>
              <a:gd name="T77" fmla="*/ 180 h 210"/>
              <a:gd name="T78" fmla="*/ 0 w 188"/>
              <a:gd name="T79" fmla="*/ 15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210">
                <a:moveTo>
                  <a:pt x="0" y="154"/>
                </a:moveTo>
                <a:lnTo>
                  <a:pt x="0" y="154"/>
                </a:lnTo>
                <a:lnTo>
                  <a:pt x="0" y="56"/>
                </a:lnTo>
                <a:lnTo>
                  <a:pt x="0" y="30"/>
                </a:lnTo>
                <a:lnTo>
                  <a:pt x="0" y="30"/>
                </a:lnTo>
                <a:lnTo>
                  <a:pt x="2" y="22"/>
                </a:lnTo>
                <a:lnTo>
                  <a:pt x="4" y="14"/>
                </a:lnTo>
                <a:lnTo>
                  <a:pt x="8" y="8"/>
                </a:lnTo>
                <a:lnTo>
                  <a:pt x="12" y="4"/>
                </a:lnTo>
                <a:lnTo>
                  <a:pt x="18" y="2"/>
                </a:lnTo>
                <a:lnTo>
                  <a:pt x="26" y="0"/>
                </a:lnTo>
                <a:lnTo>
                  <a:pt x="34" y="2"/>
                </a:lnTo>
                <a:lnTo>
                  <a:pt x="42" y="6"/>
                </a:lnTo>
                <a:lnTo>
                  <a:pt x="64" y="20"/>
                </a:lnTo>
                <a:lnTo>
                  <a:pt x="64" y="20"/>
                </a:lnTo>
                <a:lnTo>
                  <a:pt x="148" y="68"/>
                </a:lnTo>
                <a:lnTo>
                  <a:pt x="172" y="80"/>
                </a:lnTo>
                <a:lnTo>
                  <a:pt x="172" y="80"/>
                </a:lnTo>
                <a:lnTo>
                  <a:pt x="178" y="86"/>
                </a:lnTo>
                <a:lnTo>
                  <a:pt x="184" y="92"/>
                </a:lnTo>
                <a:lnTo>
                  <a:pt x="188" y="98"/>
                </a:lnTo>
                <a:lnTo>
                  <a:pt x="188" y="104"/>
                </a:lnTo>
                <a:lnTo>
                  <a:pt x="188" y="112"/>
                </a:lnTo>
                <a:lnTo>
                  <a:pt x="184" y="118"/>
                </a:lnTo>
                <a:lnTo>
                  <a:pt x="178" y="124"/>
                </a:lnTo>
                <a:lnTo>
                  <a:pt x="172" y="130"/>
                </a:lnTo>
                <a:lnTo>
                  <a:pt x="148" y="142"/>
                </a:lnTo>
                <a:lnTo>
                  <a:pt x="148" y="142"/>
                </a:lnTo>
                <a:lnTo>
                  <a:pt x="64" y="190"/>
                </a:lnTo>
                <a:lnTo>
                  <a:pt x="42" y="204"/>
                </a:lnTo>
                <a:lnTo>
                  <a:pt x="42" y="204"/>
                </a:lnTo>
                <a:lnTo>
                  <a:pt x="34" y="208"/>
                </a:lnTo>
                <a:lnTo>
                  <a:pt x="26" y="210"/>
                </a:lnTo>
                <a:lnTo>
                  <a:pt x="18" y="208"/>
                </a:lnTo>
                <a:lnTo>
                  <a:pt x="12" y="206"/>
                </a:lnTo>
                <a:lnTo>
                  <a:pt x="8" y="202"/>
                </a:lnTo>
                <a:lnTo>
                  <a:pt x="4" y="196"/>
                </a:lnTo>
                <a:lnTo>
                  <a:pt x="2" y="188"/>
                </a:lnTo>
                <a:lnTo>
                  <a:pt x="0" y="180"/>
                </a:lnTo>
                <a:lnTo>
                  <a:pt x="0"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4287" tIns="52144" rIns="104287" bIns="52144" numCol="1" anchor="t" anchorCtr="0" compatLnSpc="1">
            <a:prstTxWarp prst="textNoShape">
              <a:avLst/>
            </a:prstTxWarp>
          </a:bodyPr>
          <a:lstStyle/>
          <a:p>
            <a:pPr defTabSz="1042872"/>
            <a:endParaRPr lang="en-GB" sz="2800" dirty="0">
              <a:solidFill>
                <a:srgbClr val="000000"/>
              </a:solidFill>
              <a:latin typeface="+mj-lt"/>
            </a:endParaRPr>
          </a:p>
        </p:txBody>
      </p:sp>
    </p:spTree>
    <p:extLst>
      <p:ext uri="{BB962C8B-B14F-4D97-AF65-F5344CB8AC3E}">
        <p14:creationId xmlns:p14="http://schemas.microsoft.com/office/powerpoint/2010/main" val="6740895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Opportunity Detail</a:t>
            </a:r>
          </a:p>
        </p:txBody>
      </p:sp>
    </p:spTree>
    <p:extLst>
      <p:ext uri="{BB962C8B-B14F-4D97-AF65-F5344CB8AC3E}">
        <p14:creationId xmlns:p14="http://schemas.microsoft.com/office/powerpoint/2010/main" val="3538505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23" y="329434"/>
            <a:ext cx="9686100" cy="476805"/>
          </a:xfrm>
        </p:spPr>
        <p:txBody>
          <a:bodyPr/>
          <a:lstStyle/>
          <a:p>
            <a:r>
              <a:rPr lang="en-US" dirty="0"/>
              <a:t>Remaining Opportunities – Programs</a:t>
            </a:r>
          </a:p>
        </p:txBody>
      </p:sp>
      <p:sp>
        <p:nvSpPr>
          <p:cNvPr id="3" name="Text Placeholder 2"/>
          <p:cNvSpPr>
            <a:spLocks noGrp="1"/>
          </p:cNvSpPr>
          <p:nvPr>
            <p:ph type="body" sz="quarter" idx="11"/>
          </p:nvPr>
        </p:nvSpPr>
        <p:spPr/>
        <p:txBody>
          <a:bodyPr/>
          <a:lstStyle/>
          <a:p>
            <a:r>
              <a:rPr lang="en-US" dirty="0"/>
              <a:t>Embracing enterprise programs can help Medicaid to accelerate improvement of its member offerings</a:t>
            </a:r>
          </a:p>
        </p:txBody>
      </p:sp>
      <p:graphicFrame>
        <p:nvGraphicFramePr>
          <p:cNvPr id="4" name="Table 3">
            <a:extLst>
              <a:ext uri="{FF2B5EF4-FFF2-40B4-BE49-F238E27FC236}">
                <a16:creationId xmlns:a16="http://schemas.microsoft.com/office/drawing/2014/main" id="{729196E1-36DE-4B4D-96A0-21C958E65CB6}"/>
              </a:ext>
            </a:extLst>
          </p:cNvPr>
          <p:cNvGraphicFramePr>
            <a:graphicFrameLocks noGrp="1"/>
          </p:cNvGraphicFramePr>
          <p:nvPr>
            <p:extLst>
              <p:ext uri="{D42A27DB-BD31-4B8C-83A1-F6EECF244321}">
                <p14:modId xmlns:p14="http://schemas.microsoft.com/office/powerpoint/2010/main" val="624117689"/>
              </p:ext>
            </p:extLst>
          </p:nvPr>
        </p:nvGraphicFramePr>
        <p:xfrm>
          <a:off x="607853" y="2056192"/>
          <a:ext cx="11032475" cy="4205143"/>
        </p:xfrm>
        <a:graphic>
          <a:graphicData uri="http://schemas.openxmlformats.org/drawingml/2006/table">
            <a:tbl>
              <a:tblPr firstRow="1" bandRow="1">
                <a:tableStyleId>{5C22544A-7EE6-4342-B048-85BDC9FD1C3A}</a:tableStyleId>
              </a:tblPr>
              <a:tblGrid>
                <a:gridCol w="3656648">
                  <a:extLst>
                    <a:ext uri="{9D8B030D-6E8A-4147-A177-3AD203B41FA5}">
                      <a16:colId xmlns:a16="http://schemas.microsoft.com/office/drawing/2014/main" val="2116386754"/>
                    </a:ext>
                  </a:extLst>
                </a:gridCol>
                <a:gridCol w="7375827">
                  <a:extLst>
                    <a:ext uri="{9D8B030D-6E8A-4147-A177-3AD203B41FA5}">
                      <a16:colId xmlns:a16="http://schemas.microsoft.com/office/drawing/2014/main" val="1674019249"/>
                    </a:ext>
                  </a:extLst>
                </a:gridCol>
              </a:tblGrid>
              <a:tr h="639913">
                <a:tc>
                  <a:txBody>
                    <a:bodyPr/>
                    <a:lstStyle/>
                    <a:p>
                      <a:pPr algn="ctr"/>
                      <a:r>
                        <a:rPr lang="en-US" sz="2000" dirty="0">
                          <a:solidFill>
                            <a:schemeClr val="accent2"/>
                          </a:solidFill>
                          <a:latin typeface="Domaine Display Bold" panose="020A0803080505060203" pitchFamily="18" charset="0"/>
                        </a:rPr>
                        <a:t>Component</a:t>
                      </a:r>
                      <a:r>
                        <a:rPr lang="en-US" sz="2000" baseline="30000" dirty="0">
                          <a:solidFill>
                            <a:schemeClr val="accent2"/>
                          </a:solidFill>
                          <a:latin typeface="Domaine Display Bold" panose="020A0803080505060203" pitchFamily="18" charset="0"/>
                        </a:rPr>
                        <a:t>1</a:t>
                      </a:r>
                    </a:p>
                  </a:txBody>
                  <a:tcPr marL="45708" marR="45708" marT="18283" marB="1828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accent2"/>
                          </a:solidFill>
                          <a:latin typeface="Domaine Display Bold" panose="020A0803080505060203" pitchFamily="18" charset="0"/>
                        </a:rPr>
                        <a:t>What it means for the people we serve</a:t>
                      </a:r>
                    </a:p>
                  </a:txBody>
                  <a:tcPr marL="45708" marR="45708" marT="18283" marB="1828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3110872"/>
                  </a:ext>
                </a:extLst>
              </a:tr>
              <a:tr h="594205">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kern="1200" dirty="0">
                          <a:solidFill>
                            <a:schemeClr val="tx1">
                              <a:lumMod val="75000"/>
                              <a:lumOff val="25000"/>
                            </a:schemeClr>
                          </a:solidFill>
                          <a:latin typeface="+mn-lt"/>
                          <a:ea typeface="+mn-ea"/>
                          <a:cs typeface="+mn-cs"/>
                        </a:rPr>
                        <a:t>Account for Life</a:t>
                      </a:r>
                    </a:p>
                  </a:txBody>
                  <a:tcPr marL="45708" marR="45708" marT="18283" marB="1828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Only ever need one digital account (think Apple, Amazon or Google)</a:t>
                      </a:r>
                      <a:endParaRPr kumimoji="0" lang="en-US" sz="1400" b="0" i="0" u="none" strike="noStrike" kern="1200" cap="none" spc="0" normalizeH="0" baseline="0" dirty="0">
                        <a:ln>
                          <a:noFill/>
                        </a:ln>
                        <a:solidFill>
                          <a:schemeClr val="tx1">
                            <a:lumMod val="75000"/>
                            <a:lumOff val="25000"/>
                          </a:schemeClr>
                        </a:solidFill>
                        <a:effectLst/>
                        <a:uLnTx/>
                        <a:uFillTx/>
                        <a:latin typeface="+mj-lt"/>
                        <a:ea typeface="+mn-ea"/>
                        <a:cs typeface="+mn-cs"/>
                      </a:endParaRPr>
                    </a:p>
                  </a:txBody>
                  <a:tcPr marL="91416" marR="45708" marT="18283" marB="1828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755263312"/>
                  </a:ext>
                </a:extLst>
              </a:tr>
              <a:tr h="594205">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kern="1200" dirty="0">
                          <a:solidFill>
                            <a:schemeClr val="tx1">
                              <a:lumMod val="75000"/>
                              <a:lumOff val="25000"/>
                            </a:schemeClr>
                          </a:solidFill>
                          <a:latin typeface="+mn-lt"/>
                          <a:ea typeface="+mn-ea"/>
                          <a:cs typeface="+mn-cs"/>
                        </a:rPr>
                        <a:t>Global ID</a:t>
                      </a:r>
                    </a:p>
                  </a:txBody>
                  <a:tcPr marL="45708" marR="45708" marT="18283" marB="1828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Be recognized across all Aetna and partner IT systems (“You don’t join us, We Join You”)</a:t>
                      </a: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a:txBody>
                  <a:tcPr marL="91416" marR="45708" marT="18283" marB="1828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74525802"/>
                  </a:ext>
                </a:extLst>
              </a:tr>
              <a:tr h="594205">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kern="1200" dirty="0">
                          <a:solidFill>
                            <a:schemeClr val="tx1">
                              <a:lumMod val="75000"/>
                              <a:lumOff val="25000"/>
                            </a:schemeClr>
                          </a:solidFill>
                          <a:latin typeface="+mn-lt"/>
                          <a:ea typeface="+mn-ea"/>
                          <a:cs typeface="+mn-cs"/>
                        </a:rPr>
                        <a:t>Next Gen Authentication</a:t>
                      </a:r>
                    </a:p>
                  </a:txBody>
                  <a:tcPr marL="45708" marR="45708" marT="18283" marB="1828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Minimize hassle and friction of authentication/login (no more passwords), increase security</a:t>
                      </a: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a:txBody>
                  <a:tcPr marL="91416" marR="45708" marT="18283" marB="1828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3115372"/>
                  </a:ext>
                </a:extLst>
              </a:tr>
              <a:tr h="594205">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kern="1200" dirty="0">
                          <a:solidFill>
                            <a:schemeClr val="tx1">
                              <a:lumMod val="75000"/>
                              <a:lumOff val="25000"/>
                            </a:schemeClr>
                          </a:solidFill>
                          <a:latin typeface="+mn-lt"/>
                          <a:ea typeface="+mn-ea"/>
                          <a:cs typeface="+mn-cs"/>
                        </a:rPr>
                        <a:t>Preferences </a:t>
                      </a:r>
                    </a:p>
                  </a:txBody>
                  <a:tcPr marL="45708" marR="45708" marT="18283" marB="1828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Remember (globally) my contact information, permissions given, and what I like and dislike</a:t>
                      </a: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a:txBody>
                  <a:tcPr marL="91416" marR="45708" marT="18283" marB="1828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407126277"/>
                  </a:ext>
                </a:extLst>
              </a:tr>
              <a:tr h="594205">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kern="1200" dirty="0">
                          <a:solidFill>
                            <a:schemeClr val="tx1">
                              <a:lumMod val="75000"/>
                              <a:lumOff val="25000"/>
                            </a:schemeClr>
                          </a:solidFill>
                          <a:latin typeface="+mn-lt"/>
                          <a:ea typeface="+mn-ea"/>
                          <a:cs typeface="+mn-cs"/>
                        </a:rPr>
                        <a:t>360 Profile</a:t>
                      </a:r>
                    </a:p>
                  </a:txBody>
                  <a:tcPr marL="45708" marR="45708" marT="18283" marB="1828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Never need to (again) provide information already known to Aetna</a:t>
                      </a: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a:txBody>
                  <a:tcPr marL="91416" marR="45708" marT="18283" marB="1828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416785640"/>
                  </a:ext>
                </a:extLst>
              </a:tr>
              <a:tr h="594205">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kern="1200" dirty="0">
                          <a:solidFill>
                            <a:schemeClr val="tx1">
                              <a:lumMod val="75000"/>
                              <a:lumOff val="25000"/>
                            </a:schemeClr>
                          </a:solidFill>
                          <a:latin typeface="+mn-lt"/>
                          <a:ea typeface="+mn-ea"/>
                          <a:cs typeface="+mn-cs"/>
                        </a:rPr>
                        <a:t>Omni-Channel Interaction</a:t>
                      </a:r>
                    </a:p>
                  </a:txBody>
                  <a:tcPr marL="45708" marR="45708" marT="18283" marB="1828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Relevant, valuable information in context, know exactly what is going on at all times</a:t>
                      </a: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a:txBody>
                  <a:tcPr marL="91416" marR="45708" marT="18283" marB="1828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908017783"/>
                  </a:ext>
                </a:extLst>
              </a:tr>
            </a:tbl>
          </a:graphicData>
        </a:graphic>
      </p:graphicFrame>
      <p:sp>
        <p:nvSpPr>
          <p:cNvPr id="6" name="Freeform 32"/>
          <p:cNvSpPr>
            <a:spLocks noEditPoints="1"/>
          </p:cNvSpPr>
          <p:nvPr/>
        </p:nvSpPr>
        <p:spPr bwMode="auto">
          <a:xfrm>
            <a:off x="2124492" y="1758224"/>
            <a:ext cx="614865" cy="430405"/>
          </a:xfrm>
          <a:custGeom>
            <a:avLst/>
            <a:gdLst/>
            <a:ahLst/>
            <a:cxnLst>
              <a:cxn ang="0">
                <a:pos x="151" y="50"/>
              </a:cxn>
              <a:cxn ang="0">
                <a:pos x="151" y="91"/>
              </a:cxn>
              <a:cxn ang="0">
                <a:pos x="107" y="51"/>
              </a:cxn>
              <a:cxn ang="0">
                <a:pos x="107" y="36"/>
              </a:cxn>
              <a:cxn ang="0">
                <a:pos x="130" y="43"/>
              </a:cxn>
              <a:cxn ang="0">
                <a:pos x="121" y="126"/>
              </a:cxn>
              <a:cxn ang="0">
                <a:pos x="108" y="60"/>
              </a:cxn>
              <a:cxn ang="0">
                <a:pos x="121" y="126"/>
              </a:cxn>
              <a:cxn ang="0">
                <a:pos x="67" y="104"/>
              </a:cxn>
              <a:cxn ang="0">
                <a:pos x="67" y="89"/>
              </a:cxn>
              <a:cxn ang="0">
                <a:pos x="90" y="97"/>
              </a:cxn>
              <a:cxn ang="0">
                <a:pos x="81" y="126"/>
              </a:cxn>
              <a:cxn ang="0">
                <a:pos x="68" y="113"/>
              </a:cxn>
              <a:cxn ang="0">
                <a:pos x="81" y="126"/>
              </a:cxn>
              <a:cxn ang="0">
                <a:pos x="26" y="78"/>
              </a:cxn>
              <a:cxn ang="0">
                <a:pos x="26" y="63"/>
              </a:cxn>
              <a:cxn ang="0">
                <a:pos x="50" y="70"/>
              </a:cxn>
              <a:cxn ang="0">
                <a:pos x="41" y="126"/>
              </a:cxn>
              <a:cxn ang="0">
                <a:pos x="28" y="87"/>
              </a:cxn>
              <a:cxn ang="0">
                <a:pos x="41" y="126"/>
              </a:cxn>
              <a:cxn ang="0">
                <a:pos x="41" y="15"/>
              </a:cxn>
              <a:cxn ang="0">
                <a:pos x="28" y="54"/>
              </a:cxn>
              <a:cxn ang="0">
                <a:pos x="68" y="15"/>
              </a:cxn>
              <a:cxn ang="0">
                <a:pos x="81" y="80"/>
              </a:cxn>
              <a:cxn ang="0">
                <a:pos x="68" y="15"/>
              </a:cxn>
              <a:cxn ang="0">
                <a:pos x="121" y="15"/>
              </a:cxn>
              <a:cxn ang="0">
                <a:pos x="108" y="27"/>
              </a:cxn>
              <a:cxn ang="0">
                <a:pos x="192" y="0"/>
              </a:cxn>
              <a:cxn ang="0">
                <a:pos x="0" y="10"/>
              </a:cxn>
              <a:cxn ang="0">
                <a:pos x="10" y="141"/>
              </a:cxn>
              <a:cxn ang="0">
                <a:pos x="202" y="131"/>
              </a:cxn>
              <a:cxn ang="0">
                <a:pos x="192" y="0"/>
              </a:cxn>
            </a:cxnLst>
            <a:rect l="0" t="0" r="r" b="b"/>
            <a:pathLst>
              <a:path w="202" h="141">
                <a:moveTo>
                  <a:pt x="151" y="91"/>
                </a:moveTo>
                <a:cubicBezTo>
                  <a:pt x="151" y="50"/>
                  <a:pt x="151" y="50"/>
                  <a:pt x="151" y="50"/>
                </a:cubicBezTo>
                <a:cubicBezTo>
                  <a:pt x="182" y="70"/>
                  <a:pt x="182" y="70"/>
                  <a:pt x="182" y="70"/>
                </a:cubicBezTo>
                <a:lnTo>
                  <a:pt x="151" y="91"/>
                </a:lnTo>
                <a:close/>
                <a:moveTo>
                  <a:pt x="122" y="51"/>
                </a:moveTo>
                <a:cubicBezTo>
                  <a:pt x="107" y="51"/>
                  <a:pt x="107" y="51"/>
                  <a:pt x="107" y="51"/>
                </a:cubicBezTo>
                <a:cubicBezTo>
                  <a:pt x="102" y="51"/>
                  <a:pt x="99" y="48"/>
                  <a:pt x="99" y="43"/>
                </a:cubicBezTo>
                <a:cubicBezTo>
                  <a:pt x="99" y="39"/>
                  <a:pt x="102" y="36"/>
                  <a:pt x="107" y="36"/>
                </a:cubicBezTo>
                <a:cubicBezTo>
                  <a:pt x="122" y="36"/>
                  <a:pt x="122" y="36"/>
                  <a:pt x="122" y="36"/>
                </a:cubicBezTo>
                <a:cubicBezTo>
                  <a:pt x="127" y="36"/>
                  <a:pt x="130" y="39"/>
                  <a:pt x="130" y="43"/>
                </a:cubicBezTo>
                <a:cubicBezTo>
                  <a:pt x="130" y="48"/>
                  <a:pt x="127" y="51"/>
                  <a:pt x="122" y="51"/>
                </a:cubicBezTo>
                <a:close/>
                <a:moveTo>
                  <a:pt x="121" y="126"/>
                </a:moveTo>
                <a:cubicBezTo>
                  <a:pt x="108" y="126"/>
                  <a:pt x="108" y="126"/>
                  <a:pt x="108" y="126"/>
                </a:cubicBezTo>
                <a:cubicBezTo>
                  <a:pt x="108" y="60"/>
                  <a:pt x="108" y="60"/>
                  <a:pt x="108" y="60"/>
                </a:cubicBezTo>
                <a:cubicBezTo>
                  <a:pt x="121" y="60"/>
                  <a:pt x="121" y="60"/>
                  <a:pt x="121" y="60"/>
                </a:cubicBezTo>
                <a:lnTo>
                  <a:pt x="121" y="126"/>
                </a:lnTo>
                <a:close/>
                <a:moveTo>
                  <a:pt x="82" y="104"/>
                </a:moveTo>
                <a:cubicBezTo>
                  <a:pt x="67" y="104"/>
                  <a:pt x="67" y="104"/>
                  <a:pt x="67" y="104"/>
                </a:cubicBezTo>
                <a:cubicBezTo>
                  <a:pt x="62" y="104"/>
                  <a:pt x="59" y="101"/>
                  <a:pt x="59" y="97"/>
                </a:cubicBezTo>
                <a:cubicBezTo>
                  <a:pt x="59" y="93"/>
                  <a:pt x="62" y="89"/>
                  <a:pt x="67" y="89"/>
                </a:cubicBezTo>
                <a:cubicBezTo>
                  <a:pt x="82" y="89"/>
                  <a:pt x="82" y="89"/>
                  <a:pt x="82" y="89"/>
                </a:cubicBezTo>
                <a:cubicBezTo>
                  <a:pt x="87" y="89"/>
                  <a:pt x="90" y="93"/>
                  <a:pt x="90" y="97"/>
                </a:cubicBezTo>
                <a:cubicBezTo>
                  <a:pt x="90" y="101"/>
                  <a:pt x="87" y="104"/>
                  <a:pt x="82" y="104"/>
                </a:cubicBezTo>
                <a:close/>
                <a:moveTo>
                  <a:pt x="81" y="126"/>
                </a:moveTo>
                <a:cubicBezTo>
                  <a:pt x="68" y="126"/>
                  <a:pt x="68" y="126"/>
                  <a:pt x="68" y="126"/>
                </a:cubicBezTo>
                <a:cubicBezTo>
                  <a:pt x="68" y="113"/>
                  <a:pt x="68" y="113"/>
                  <a:pt x="68" y="113"/>
                </a:cubicBezTo>
                <a:cubicBezTo>
                  <a:pt x="81" y="113"/>
                  <a:pt x="81" y="113"/>
                  <a:pt x="81" y="113"/>
                </a:cubicBezTo>
                <a:lnTo>
                  <a:pt x="81" y="126"/>
                </a:lnTo>
                <a:close/>
                <a:moveTo>
                  <a:pt x="42" y="78"/>
                </a:moveTo>
                <a:cubicBezTo>
                  <a:pt x="26" y="78"/>
                  <a:pt x="26" y="78"/>
                  <a:pt x="26" y="78"/>
                </a:cubicBezTo>
                <a:cubicBezTo>
                  <a:pt x="22" y="78"/>
                  <a:pt x="19" y="75"/>
                  <a:pt x="19" y="70"/>
                </a:cubicBezTo>
                <a:cubicBezTo>
                  <a:pt x="19" y="66"/>
                  <a:pt x="22" y="63"/>
                  <a:pt x="26" y="63"/>
                </a:cubicBezTo>
                <a:cubicBezTo>
                  <a:pt x="42" y="63"/>
                  <a:pt x="42" y="63"/>
                  <a:pt x="42" y="63"/>
                </a:cubicBezTo>
                <a:cubicBezTo>
                  <a:pt x="46" y="63"/>
                  <a:pt x="50" y="66"/>
                  <a:pt x="50" y="70"/>
                </a:cubicBezTo>
                <a:cubicBezTo>
                  <a:pt x="50" y="75"/>
                  <a:pt x="46" y="78"/>
                  <a:pt x="42" y="78"/>
                </a:cubicBezTo>
                <a:close/>
                <a:moveTo>
                  <a:pt x="41" y="126"/>
                </a:moveTo>
                <a:cubicBezTo>
                  <a:pt x="28" y="126"/>
                  <a:pt x="28" y="126"/>
                  <a:pt x="28" y="126"/>
                </a:cubicBezTo>
                <a:cubicBezTo>
                  <a:pt x="28" y="87"/>
                  <a:pt x="28" y="87"/>
                  <a:pt x="28" y="87"/>
                </a:cubicBezTo>
                <a:cubicBezTo>
                  <a:pt x="41" y="87"/>
                  <a:pt x="41" y="87"/>
                  <a:pt x="41" y="87"/>
                </a:cubicBezTo>
                <a:lnTo>
                  <a:pt x="41" y="126"/>
                </a:lnTo>
                <a:close/>
                <a:moveTo>
                  <a:pt x="28" y="15"/>
                </a:moveTo>
                <a:cubicBezTo>
                  <a:pt x="41" y="15"/>
                  <a:pt x="41" y="15"/>
                  <a:pt x="41" y="15"/>
                </a:cubicBezTo>
                <a:cubicBezTo>
                  <a:pt x="41" y="54"/>
                  <a:pt x="41" y="54"/>
                  <a:pt x="41" y="54"/>
                </a:cubicBezTo>
                <a:cubicBezTo>
                  <a:pt x="28" y="54"/>
                  <a:pt x="28" y="54"/>
                  <a:pt x="28" y="54"/>
                </a:cubicBezTo>
                <a:lnTo>
                  <a:pt x="28" y="15"/>
                </a:lnTo>
                <a:close/>
                <a:moveTo>
                  <a:pt x="68" y="15"/>
                </a:moveTo>
                <a:cubicBezTo>
                  <a:pt x="81" y="15"/>
                  <a:pt x="81" y="15"/>
                  <a:pt x="81" y="15"/>
                </a:cubicBezTo>
                <a:cubicBezTo>
                  <a:pt x="81" y="80"/>
                  <a:pt x="81" y="80"/>
                  <a:pt x="81" y="80"/>
                </a:cubicBezTo>
                <a:cubicBezTo>
                  <a:pt x="68" y="80"/>
                  <a:pt x="68" y="80"/>
                  <a:pt x="68" y="80"/>
                </a:cubicBezTo>
                <a:lnTo>
                  <a:pt x="68" y="15"/>
                </a:lnTo>
                <a:close/>
                <a:moveTo>
                  <a:pt x="108" y="15"/>
                </a:moveTo>
                <a:cubicBezTo>
                  <a:pt x="121" y="15"/>
                  <a:pt x="121" y="15"/>
                  <a:pt x="121" y="15"/>
                </a:cubicBezTo>
                <a:cubicBezTo>
                  <a:pt x="121" y="27"/>
                  <a:pt x="121" y="27"/>
                  <a:pt x="121" y="27"/>
                </a:cubicBezTo>
                <a:cubicBezTo>
                  <a:pt x="108" y="27"/>
                  <a:pt x="108" y="27"/>
                  <a:pt x="108" y="27"/>
                </a:cubicBezTo>
                <a:lnTo>
                  <a:pt x="108" y="15"/>
                </a:lnTo>
                <a:close/>
                <a:moveTo>
                  <a:pt x="192" y="0"/>
                </a:moveTo>
                <a:cubicBezTo>
                  <a:pt x="10" y="0"/>
                  <a:pt x="10" y="0"/>
                  <a:pt x="10" y="0"/>
                </a:cubicBezTo>
                <a:cubicBezTo>
                  <a:pt x="5" y="0"/>
                  <a:pt x="0" y="4"/>
                  <a:pt x="0" y="10"/>
                </a:cubicBezTo>
                <a:cubicBezTo>
                  <a:pt x="0" y="131"/>
                  <a:pt x="0" y="131"/>
                  <a:pt x="0" y="131"/>
                </a:cubicBezTo>
                <a:cubicBezTo>
                  <a:pt x="0" y="137"/>
                  <a:pt x="5" y="141"/>
                  <a:pt x="10" y="141"/>
                </a:cubicBezTo>
                <a:cubicBezTo>
                  <a:pt x="192" y="141"/>
                  <a:pt x="192" y="141"/>
                  <a:pt x="192" y="141"/>
                </a:cubicBezTo>
                <a:cubicBezTo>
                  <a:pt x="198" y="141"/>
                  <a:pt x="202" y="137"/>
                  <a:pt x="202" y="131"/>
                </a:cubicBezTo>
                <a:cubicBezTo>
                  <a:pt x="202" y="10"/>
                  <a:pt x="202" y="10"/>
                  <a:pt x="202" y="10"/>
                </a:cubicBezTo>
                <a:cubicBezTo>
                  <a:pt x="202" y="4"/>
                  <a:pt x="198" y="0"/>
                  <a:pt x="192" y="0"/>
                </a:cubicBezTo>
                <a:close/>
              </a:path>
            </a:pathLst>
          </a:custGeom>
          <a:solidFill>
            <a:schemeClr val="accent2"/>
          </a:solidFill>
          <a:ln w="9525">
            <a:noFill/>
            <a:round/>
            <a:headEnd/>
            <a:tailEnd/>
          </a:ln>
        </p:spPr>
        <p:txBody>
          <a:bodyPr vert="horz" wrap="square" lIns="100791" tIns="50395" rIns="100791" bIns="50395" numCol="1" anchor="t" anchorCtr="0" compatLnSpc="1">
            <a:prstTxWarp prst="textNoShape">
              <a:avLst/>
            </a:prstTxWarp>
          </a:bodyPr>
          <a:lstStyle/>
          <a:p>
            <a:endParaRPr lang="en-US" sz="2204"/>
          </a:p>
        </p:txBody>
      </p:sp>
      <p:grpSp>
        <p:nvGrpSpPr>
          <p:cNvPr id="8" name="Group 7"/>
          <p:cNvGrpSpPr/>
          <p:nvPr/>
        </p:nvGrpSpPr>
        <p:grpSpPr>
          <a:xfrm>
            <a:off x="7738745" y="1722339"/>
            <a:ext cx="552208" cy="499949"/>
            <a:chOff x="3219455" y="2003429"/>
            <a:chExt cx="503238" cy="455613"/>
          </a:xfrm>
        </p:grpSpPr>
        <p:sp>
          <p:nvSpPr>
            <p:cNvPr id="9" name="Freeform 104"/>
            <p:cNvSpPr>
              <a:spLocks/>
            </p:cNvSpPr>
            <p:nvPr/>
          </p:nvSpPr>
          <p:spPr bwMode="auto">
            <a:xfrm>
              <a:off x="3511555" y="2105029"/>
              <a:ext cx="211138" cy="354013"/>
            </a:xfrm>
            <a:custGeom>
              <a:avLst/>
              <a:gdLst>
                <a:gd name="T0" fmla="*/ 0 w 82"/>
                <a:gd name="T1" fmla="*/ 99 h 138"/>
                <a:gd name="T2" fmla="*/ 0 w 82"/>
                <a:gd name="T3" fmla="*/ 99 h 138"/>
                <a:gd name="T4" fmla="*/ 2 w 82"/>
                <a:gd name="T5" fmla="*/ 90 h 138"/>
                <a:gd name="T6" fmla="*/ 7 w 82"/>
                <a:gd name="T7" fmla="*/ 79 h 138"/>
                <a:gd name="T8" fmla="*/ 7 w 82"/>
                <a:gd name="T9" fmla="*/ 79 h 138"/>
                <a:gd name="T10" fmla="*/ 8 w 82"/>
                <a:gd name="T11" fmla="*/ 78 h 138"/>
                <a:gd name="T12" fmla="*/ 8 w 82"/>
                <a:gd name="T13" fmla="*/ 78 h 138"/>
                <a:gd name="T14" fmla="*/ 8 w 82"/>
                <a:gd name="T15" fmla="*/ 78 h 138"/>
                <a:gd name="T16" fmla="*/ 8 w 82"/>
                <a:gd name="T17" fmla="*/ 78 h 138"/>
                <a:gd name="T18" fmla="*/ 48 w 82"/>
                <a:gd name="T19" fmla="*/ 38 h 138"/>
                <a:gd name="T20" fmla="*/ 55 w 82"/>
                <a:gd name="T21" fmla="*/ 35 h 138"/>
                <a:gd name="T22" fmla="*/ 56 w 82"/>
                <a:gd name="T23" fmla="*/ 35 h 138"/>
                <a:gd name="T24" fmla="*/ 57 w 82"/>
                <a:gd name="T25" fmla="*/ 35 h 138"/>
                <a:gd name="T26" fmla="*/ 57 w 82"/>
                <a:gd name="T27" fmla="*/ 35 h 138"/>
                <a:gd name="T28" fmla="*/ 58 w 82"/>
                <a:gd name="T29" fmla="*/ 36 h 138"/>
                <a:gd name="T30" fmla="*/ 58 w 82"/>
                <a:gd name="T31" fmla="*/ 36 h 138"/>
                <a:gd name="T32" fmla="*/ 62 w 82"/>
                <a:gd name="T33" fmla="*/ 38 h 138"/>
                <a:gd name="T34" fmla="*/ 62 w 82"/>
                <a:gd name="T35" fmla="*/ 38 h 138"/>
                <a:gd name="T36" fmla="*/ 62 w 82"/>
                <a:gd name="T37" fmla="*/ 38 h 138"/>
                <a:gd name="T38" fmla="*/ 62 w 82"/>
                <a:gd name="T39" fmla="*/ 52 h 138"/>
                <a:gd name="T40" fmla="*/ 62 w 82"/>
                <a:gd name="T41" fmla="*/ 52 h 138"/>
                <a:gd name="T42" fmla="*/ 35 w 82"/>
                <a:gd name="T43" fmla="*/ 80 h 138"/>
                <a:gd name="T44" fmla="*/ 38 w 82"/>
                <a:gd name="T45" fmla="*/ 82 h 138"/>
                <a:gd name="T46" fmla="*/ 62 w 82"/>
                <a:gd name="T47" fmla="*/ 58 h 138"/>
                <a:gd name="T48" fmla="*/ 65 w 82"/>
                <a:gd name="T49" fmla="*/ 55 h 138"/>
                <a:gd name="T50" fmla="*/ 65 w 82"/>
                <a:gd name="T51" fmla="*/ 35 h 138"/>
                <a:gd name="T52" fmla="*/ 62 w 82"/>
                <a:gd name="T53" fmla="*/ 33 h 138"/>
                <a:gd name="T54" fmla="*/ 62 w 82"/>
                <a:gd name="T55" fmla="*/ 10 h 138"/>
                <a:gd name="T56" fmla="*/ 65 w 82"/>
                <a:gd name="T57" fmla="*/ 3 h 138"/>
                <a:gd name="T58" fmla="*/ 72 w 82"/>
                <a:gd name="T59" fmla="*/ 0 h 138"/>
                <a:gd name="T60" fmla="*/ 82 w 82"/>
                <a:gd name="T61" fmla="*/ 10 h 138"/>
                <a:gd name="T62" fmla="*/ 82 w 82"/>
                <a:gd name="T63" fmla="*/ 63 h 138"/>
                <a:gd name="T64" fmla="*/ 82 w 82"/>
                <a:gd name="T65" fmla="*/ 64 h 138"/>
                <a:gd name="T66" fmla="*/ 82 w 82"/>
                <a:gd name="T67" fmla="*/ 64 h 138"/>
                <a:gd name="T68" fmla="*/ 82 w 82"/>
                <a:gd name="T69" fmla="*/ 65 h 138"/>
                <a:gd name="T70" fmla="*/ 82 w 82"/>
                <a:gd name="T71" fmla="*/ 65 h 138"/>
                <a:gd name="T72" fmla="*/ 82 w 82"/>
                <a:gd name="T73" fmla="*/ 66 h 138"/>
                <a:gd name="T74" fmla="*/ 82 w 82"/>
                <a:gd name="T75" fmla="*/ 66 h 138"/>
                <a:gd name="T76" fmla="*/ 82 w 82"/>
                <a:gd name="T77" fmla="*/ 67 h 138"/>
                <a:gd name="T78" fmla="*/ 82 w 82"/>
                <a:gd name="T79" fmla="*/ 67 h 138"/>
                <a:gd name="T80" fmla="*/ 81 w 82"/>
                <a:gd name="T81" fmla="*/ 68 h 138"/>
                <a:gd name="T82" fmla="*/ 81 w 82"/>
                <a:gd name="T83" fmla="*/ 68 h 138"/>
                <a:gd name="T84" fmla="*/ 81 w 82"/>
                <a:gd name="T85" fmla="*/ 68 h 138"/>
                <a:gd name="T86" fmla="*/ 80 w 82"/>
                <a:gd name="T87" fmla="*/ 69 h 138"/>
                <a:gd name="T88" fmla="*/ 80 w 82"/>
                <a:gd name="T89" fmla="*/ 69 h 138"/>
                <a:gd name="T90" fmla="*/ 80 w 82"/>
                <a:gd name="T91" fmla="*/ 70 h 138"/>
                <a:gd name="T92" fmla="*/ 79 w 82"/>
                <a:gd name="T93" fmla="*/ 70 h 138"/>
                <a:gd name="T94" fmla="*/ 39 w 82"/>
                <a:gd name="T95" fmla="*/ 110 h 138"/>
                <a:gd name="T96" fmla="*/ 37 w 82"/>
                <a:gd name="T97" fmla="*/ 112 h 138"/>
                <a:gd name="T98" fmla="*/ 37 w 82"/>
                <a:gd name="T99" fmla="*/ 138 h 138"/>
                <a:gd name="T100" fmla="*/ 0 w 82"/>
                <a:gd name="T101" fmla="*/ 138 h 138"/>
                <a:gd name="T102" fmla="*/ 0 w 82"/>
                <a:gd name="T10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138">
                  <a:moveTo>
                    <a:pt x="0" y="99"/>
                  </a:moveTo>
                  <a:cubicBezTo>
                    <a:pt x="0" y="99"/>
                    <a:pt x="0" y="99"/>
                    <a:pt x="0" y="99"/>
                  </a:cubicBezTo>
                  <a:cubicBezTo>
                    <a:pt x="0" y="99"/>
                    <a:pt x="0" y="95"/>
                    <a:pt x="2" y="90"/>
                  </a:cubicBezTo>
                  <a:cubicBezTo>
                    <a:pt x="2" y="86"/>
                    <a:pt x="4" y="82"/>
                    <a:pt x="7" y="79"/>
                  </a:cubicBezTo>
                  <a:cubicBezTo>
                    <a:pt x="7" y="79"/>
                    <a:pt x="7" y="79"/>
                    <a:pt x="7" y="79"/>
                  </a:cubicBezTo>
                  <a:cubicBezTo>
                    <a:pt x="7" y="79"/>
                    <a:pt x="8" y="79"/>
                    <a:pt x="8" y="78"/>
                  </a:cubicBezTo>
                  <a:cubicBezTo>
                    <a:pt x="8" y="78"/>
                    <a:pt x="8" y="78"/>
                    <a:pt x="8" y="78"/>
                  </a:cubicBezTo>
                  <a:cubicBezTo>
                    <a:pt x="8" y="78"/>
                    <a:pt x="8" y="78"/>
                    <a:pt x="8" y="78"/>
                  </a:cubicBezTo>
                  <a:cubicBezTo>
                    <a:pt x="8" y="78"/>
                    <a:pt x="8" y="78"/>
                    <a:pt x="8" y="78"/>
                  </a:cubicBezTo>
                  <a:cubicBezTo>
                    <a:pt x="48" y="38"/>
                    <a:pt x="48" y="38"/>
                    <a:pt x="48" y="38"/>
                  </a:cubicBezTo>
                  <a:cubicBezTo>
                    <a:pt x="50" y="36"/>
                    <a:pt x="52" y="35"/>
                    <a:pt x="55" y="35"/>
                  </a:cubicBezTo>
                  <a:cubicBezTo>
                    <a:pt x="55" y="35"/>
                    <a:pt x="56" y="35"/>
                    <a:pt x="56" y="35"/>
                  </a:cubicBezTo>
                  <a:cubicBezTo>
                    <a:pt x="56" y="35"/>
                    <a:pt x="56" y="35"/>
                    <a:pt x="57" y="35"/>
                  </a:cubicBezTo>
                  <a:cubicBezTo>
                    <a:pt x="57" y="35"/>
                    <a:pt x="57" y="35"/>
                    <a:pt x="57" y="35"/>
                  </a:cubicBezTo>
                  <a:cubicBezTo>
                    <a:pt x="57" y="35"/>
                    <a:pt x="58" y="36"/>
                    <a:pt x="58" y="36"/>
                  </a:cubicBezTo>
                  <a:cubicBezTo>
                    <a:pt x="58" y="36"/>
                    <a:pt x="58" y="36"/>
                    <a:pt x="58" y="36"/>
                  </a:cubicBezTo>
                  <a:cubicBezTo>
                    <a:pt x="60" y="36"/>
                    <a:pt x="61" y="37"/>
                    <a:pt x="62" y="38"/>
                  </a:cubicBezTo>
                  <a:cubicBezTo>
                    <a:pt x="62" y="38"/>
                    <a:pt x="62" y="38"/>
                    <a:pt x="62" y="38"/>
                  </a:cubicBezTo>
                  <a:cubicBezTo>
                    <a:pt x="62" y="38"/>
                    <a:pt x="62" y="38"/>
                    <a:pt x="62" y="38"/>
                  </a:cubicBezTo>
                  <a:cubicBezTo>
                    <a:pt x="66" y="42"/>
                    <a:pt x="66" y="48"/>
                    <a:pt x="62" y="52"/>
                  </a:cubicBezTo>
                  <a:cubicBezTo>
                    <a:pt x="62" y="52"/>
                    <a:pt x="62" y="52"/>
                    <a:pt x="62" y="52"/>
                  </a:cubicBezTo>
                  <a:cubicBezTo>
                    <a:pt x="35" y="80"/>
                    <a:pt x="35" y="80"/>
                    <a:pt x="35" y="80"/>
                  </a:cubicBezTo>
                  <a:cubicBezTo>
                    <a:pt x="38" y="82"/>
                    <a:pt x="38" y="82"/>
                    <a:pt x="38" y="82"/>
                  </a:cubicBezTo>
                  <a:cubicBezTo>
                    <a:pt x="62" y="58"/>
                    <a:pt x="62" y="58"/>
                    <a:pt x="62" y="58"/>
                  </a:cubicBezTo>
                  <a:cubicBezTo>
                    <a:pt x="65" y="55"/>
                    <a:pt x="65" y="55"/>
                    <a:pt x="65" y="55"/>
                  </a:cubicBezTo>
                  <a:cubicBezTo>
                    <a:pt x="71" y="50"/>
                    <a:pt x="71" y="41"/>
                    <a:pt x="65" y="35"/>
                  </a:cubicBezTo>
                  <a:cubicBezTo>
                    <a:pt x="64" y="34"/>
                    <a:pt x="63" y="34"/>
                    <a:pt x="62" y="33"/>
                  </a:cubicBezTo>
                  <a:cubicBezTo>
                    <a:pt x="62" y="10"/>
                    <a:pt x="62" y="10"/>
                    <a:pt x="62" y="10"/>
                  </a:cubicBezTo>
                  <a:cubicBezTo>
                    <a:pt x="62" y="7"/>
                    <a:pt x="63" y="5"/>
                    <a:pt x="65" y="3"/>
                  </a:cubicBezTo>
                  <a:cubicBezTo>
                    <a:pt x="67" y="1"/>
                    <a:pt x="70" y="0"/>
                    <a:pt x="72" y="0"/>
                  </a:cubicBezTo>
                  <a:cubicBezTo>
                    <a:pt x="78" y="0"/>
                    <a:pt x="82" y="4"/>
                    <a:pt x="82" y="10"/>
                  </a:cubicBezTo>
                  <a:cubicBezTo>
                    <a:pt x="82" y="63"/>
                    <a:pt x="82" y="63"/>
                    <a:pt x="82" y="63"/>
                  </a:cubicBezTo>
                  <a:cubicBezTo>
                    <a:pt x="82" y="63"/>
                    <a:pt x="82" y="63"/>
                    <a:pt x="82" y="64"/>
                  </a:cubicBezTo>
                  <a:cubicBezTo>
                    <a:pt x="82" y="64"/>
                    <a:pt x="82" y="64"/>
                    <a:pt x="82" y="64"/>
                  </a:cubicBezTo>
                  <a:cubicBezTo>
                    <a:pt x="82" y="64"/>
                    <a:pt x="82" y="64"/>
                    <a:pt x="82" y="65"/>
                  </a:cubicBezTo>
                  <a:cubicBezTo>
                    <a:pt x="82" y="65"/>
                    <a:pt x="82" y="65"/>
                    <a:pt x="82" y="65"/>
                  </a:cubicBezTo>
                  <a:cubicBezTo>
                    <a:pt x="82" y="65"/>
                    <a:pt x="82" y="66"/>
                    <a:pt x="82" y="66"/>
                  </a:cubicBezTo>
                  <a:cubicBezTo>
                    <a:pt x="82" y="66"/>
                    <a:pt x="82" y="66"/>
                    <a:pt x="82" y="66"/>
                  </a:cubicBezTo>
                  <a:cubicBezTo>
                    <a:pt x="82" y="66"/>
                    <a:pt x="82" y="67"/>
                    <a:pt x="82" y="67"/>
                  </a:cubicBezTo>
                  <a:cubicBezTo>
                    <a:pt x="82" y="67"/>
                    <a:pt x="82" y="67"/>
                    <a:pt x="82" y="67"/>
                  </a:cubicBezTo>
                  <a:cubicBezTo>
                    <a:pt x="81" y="67"/>
                    <a:pt x="81" y="67"/>
                    <a:pt x="81" y="68"/>
                  </a:cubicBezTo>
                  <a:cubicBezTo>
                    <a:pt x="81" y="68"/>
                    <a:pt x="81" y="68"/>
                    <a:pt x="81" y="68"/>
                  </a:cubicBezTo>
                  <a:cubicBezTo>
                    <a:pt x="81" y="68"/>
                    <a:pt x="81" y="68"/>
                    <a:pt x="81" y="68"/>
                  </a:cubicBezTo>
                  <a:cubicBezTo>
                    <a:pt x="81" y="68"/>
                    <a:pt x="81" y="68"/>
                    <a:pt x="80" y="69"/>
                  </a:cubicBezTo>
                  <a:cubicBezTo>
                    <a:pt x="80" y="69"/>
                    <a:pt x="80" y="69"/>
                    <a:pt x="80" y="69"/>
                  </a:cubicBezTo>
                  <a:cubicBezTo>
                    <a:pt x="80" y="69"/>
                    <a:pt x="80" y="69"/>
                    <a:pt x="80" y="70"/>
                  </a:cubicBezTo>
                  <a:cubicBezTo>
                    <a:pt x="80" y="70"/>
                    <a:pt x="80" y="70"/>
                    <a:pt x="79" y="70"/>
                  </a:cubicBezTo>
                  <a:cubicBezTo>
                    <a:pt x="39" y="110"/>
                    <a:pt x="39" y="110"/>
                    <a:pt x="39" y="110"/>
                  </a:cubicBezTo>
                  <a:cubicBezTo>
                    <a:pt x="38" y="111"/>
                    <a:pt x="38" y="111"/>
                    <a:pt x="37" y="112"/>
                  </a:cubicBezTo>
                  <a:cubicBezTo>
                    <a:pt x="37" y="138"/>
                    <a:pt x="37" y="138"/>
                    <a:pt x="37" y="138"/>
                  </a:cubicBezTo>
                  <a:cubicBezTo>
                    <a:pt x="0" y="138"/>
                    <a:pt x="0" y="138"/>
                    <a:pt x="0" y="138"/>
                  </a:cubicBezTo>
                  <a:lnTo>
                    <a:pt x="0" y="9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10" name="Freeform 105"/>
            <p:cNvSpPr>
              <a:spLocks/>
            </p:cNvSpPr>
            <p:nvPr/>
          </p:nvSpPr>
          <p:spPr bwMode="auto">
            <a:xfrm>
              <a:off x="3219455" y="2105029"/>
              <a:ext cx="209550" cy="354013"/>
            </a:xfrm>
            <a:custGeom>
              <a:avLst/>
              <a:gdLst>
                <a:gd name="T0" fmla="*/ 82 w 82"/>
                <a:gd name="T1" fmla="*/ 99 h 138"/>
                <a:gd name="T2" fmla="*/ 82 w 82"/>
                <a:gd name="T3" fmla="*/ 99 h 138"/>
                <a:gd name="T4" fmla="*/ 81 w 82"/>
                <a:gd name="T5" fmla="*/ 90 h 138"/>
                <a:gd name="T6" fmla="*/ 76 w 82"/>
                <a:gd name="T7" fmla="*/ 79 h 138"/>
                <a:gd name="T8" fmla="*/ 76 w 82"/>
                <a:gd name="T9" fmla="*/ 79 h 138"/>
                <a:gd name="T10" fmla="*/ 75 w 82"/>
                <a:gd name="T11" fmla="*/ 78 h 138"/>
                <a:gd name="T12" fmla="*/ 75 w 82"/>
                <a:gd name="T13" fmla="*/ 78 h 138"/>
                <a:gd name="T14" fmla="*/ 75 w 82"/>
                <a:gd name="T15" fmla="*/ 78 h 138"/>
                <a:gd name="T16" fmla="*/ 75 w 82"/>
                <a:gd name="T17" fmla="*/ 78 h 138"/>
                <a:gd name="T18" fmla="*/ 35 w 82"/>
                <a:gd name="T19" fmla="*/ 38 h 138"/>
                <a:gd name="T20" fmla="*/ 28 w 82"/>
                <a:gd name="T21" fmla="*/ 35 h 138"/>
                <a:gd name="T22" fmla="*/ 27 w 82"/>
                <a:gd name="T23" fmla="*/ 35 h 138"/>
                <a:gd name="T24" fmla="*/ 26 w 82"/>
                <a:gd name="T25" fmla="*/ 35 h 138"/>
                <a:gd name="T26" fmla="*/ 26 w 82"/>
                <a:gd name="T27" fmla="*/ 35 h 138"/>
                <a:gd name="T28" fmla="*/ 25 w 82"/>
                <a:gd name="T29" fmla="*/ 36 h 138"/>
                <a:gd name="T30" fmla="*/ 25 w 82"/>
                <a:gd name="T31" fmla="*/ 36 h 138"/>
                <a:gd name="T32" fmla="*/ 20 w 82"/>
                <a:gd name="T33" fmla="*/ 38 h 138"/>
                <a:gd name="T34" fmla="*/ 20 w 82"/>
                <a:gd name="T35" fmla="*/ 38 h 138"/>
                <a:gd name="T36" fmla="*/ 20 w 82"/>
                <a:gd name="T37" fmla="*/ 38 h 138"/>
                <a:gd name="T38" fmla="*/ 20 w 82"/>
                <a:gd name="T39" fmla="*/ 52 h 138"/>
                <a:gd name="T40" fmla="*/ 20 w 82"/>
                <a:gd name="T41" fmla="*/ 52 h 138"/>
                <a:gd name="T42" fmla="*/ 48 w 82"/>
                <a:gd name="T43" fmla="*/ 80 h 138"/>
                <a:gd name="T44" fmla="*/ 45 w 82"/>
                <a:gd name="T45" fmla="*/ 82 h 138"/>
                <a:gd name="T46" fmla="*/ 20 w 82"/>
                <a:gd name="T47" fmla="*/ 58 h 138"/>
                <a:gd name="T48" fmla="*/ 18 w 82"/>
                <a:gd name="T49" fmla="*/ 55 h 138"/>
                <a:gd name="T50" fmla="*/ 18 w 82"/>
                <a:gd name="T51" fmla="*/ 35 h 138"/>
                <a:gd name="T52" fmla="*/ 20 w 82"/>
                <a:gd name="T53" fmla="*/ 33 h 138"/>
                <a:gd name="T54" fmla="*/ 20 w 82"/>
                <a:gd name="T55" fmla="*/ 10 h 138"/>
                <a:gd name="T56" fmla="*/ 18 w 82"/>
                <a:gd name="T57" fmla="*/ 3 h 138"/>
                <a:gd name="T58" fmla="*/ 10 w 82"/>
                <a:gd name="T59" fmla="*/ 0 h 138"/>
                <a:gd name="T60" fmla="*/ 0 w 82"/>
                <a:gd name="T61" fmla="*/ 10 h 138"/>
                <a:gd name="T62" fmla="*/ 0 w 82"/>
                <a:gd name="T63" fmla="*/ 62 h 138"/>
                <a:gd name="T64" fmla="*/ 0 w 82"/>
                <a:gd name="T65" fmla="*/ 64 h 138"/>
                <a:gd name="T66" fmla="*/ 0 w 82"/>
                <a:gd name="T67" fmla="*/ 64 h 138"/>
                <a:gd name="T68" fmla="*/ 0 w 82"/>
                <a:gd name="T69" fmla="*/ 65 h 138"/>
                <a:gd name="T70" fmla="*/ 0 w 82"/>
                <a:gd name="T71" fmla="*/ 65 h 138"/>
                <a:gd name="T72" fmla="*/ 1 w 82"/>
                <a:gd name="T73" fmla="*/ 66 h 138"/>
                <a:gd name="T74" fmla="*/ 1 w 82"/>
                <a:gd name="T75" fmla="*/ 66 h 138"/>
                <a:gd name="T76" fmla="*/ 1 w 82"/>
                <a:gd name="T77" fmla="*/ 67 h 138"/>
                <a:gd name="T78" fmla="*/ 1 w 82"/>
                <a:gd name="T79" fmla="*/ 67 h 138"/>
                <a:gd name="T80" fmla="*/ 1 w 82"/>
                <a:gd name="T81" fmla="*/ 67 h 138"/>
                <a:gd name="T82" fmla="*/ 2 w 82"/>
                <a:gd name="T83" fmla="*/ 68 h 138"/>
                <a:gd name="T84" fmla="*/ 2 w 82"/>
                <a:gd name="T85" fmla="*/ 68 h 138"/>
                <a:gd name="T86" fmla="*/ 2 w 82"/>
                <a:gd name="T87" fmla="*/ 68 h 138"/>
                <a:gd name="T88" fmla="*/ 3 w 82"/>
                <a:gd name="T89" fmla="*/ 69 h 138"/>
                <a:gd name="T90" fmla="*/ 3 w 82"/>
                <a:gd name="T91" fmla="*/ 69 h 138"/>
                <a:gd name="T92" fmla="*/ 3 w 82"/>
                <a:gd name="T93" fmla="*/ 70 h 138"/>
                <a:gd name="T94" fmla="*/ 43 w 82"/>
                <a:gd name="T95" fmla="*/ 110 h 138"/>
                <a:gd name="T96" fmla="*/ 46 w 82"/>
                <a:gd name="T97" fmla="*/ 112 h 138"/>
                <a:gd name="T98" fmla="*/ 46 w 82"/>
                <a:gd name="T99" fmla="*/ 138 h 138"/>
                <a:gd name="T100" fmla="*/ 82 w 82"/>
                <a:gd name="T101" fmla="*/ 138 h 138"/>
                <a:gd name="T102" fmla="*/ 82 w 82"/>
                <a:gd name="T10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138">
                  <a:moveTo>
                    <a:pt x="82" y="99"/>
                  </a:moveTo>
                  <a:cubicBezTo>
                    <a:pt x="82" y="99"/>
                    <a:pt x="82" y="99"/>
                    <a:pt x="82" y="99"/>
                  </a:cubicBezTo>
                  <a:cubicBezTo>
                    <a:pt x="82" y="99"/>
                    <a:pt x="82" y="95"/>
                    <a:pt x="81" y="90"/>
                  </a:cubicBezTo>
                  <a:cubicBezTo>
                    <a:pt x="80" y="86"/>
                    <a:pt x="78" y="82"/>
                    <a:pt x="76" y="79"/>
                  </a:cubicBezTo>
                  <a:cubicBezTo>
                    <a:pt x="76" y="79"/>
                    <a:pt x="76" y="79"/>
                    <a:pt x="76" y="79"/>
                  </a:cubicBezTo>
                  <a:cubicBezTo>
                    <a:pt x="75" y="79"/>
                    <a:pt x="75" y="79"/>
                    <a:pt x="75" y="78"/>
                  </a:cubicBezTo>
                  <a:cubicBezTo>
                    <a:pt x="75" y="78"/>
                    <a:pt x="75" y="78"/>
                    <a:pt x="75" y="78"/>
                  </a:cubicBezTo>
                  <a:cubicBezTo>
                    <a:pt x="75" y="78"/>
                    <a:pt x="75" y="78"/>
                    <a:pt x="75" y="78"/>
                  </a:cubicBezTo>
                  <a:cubicBezTo>
                    <a:pt x="75" y="78"/>
                    <a:pt x="75" y="78"/>
                    <a:pt x="75" y="78"/>
                  </a:cubicBezTo>
                  <a:cubicBezTo>
                    <a:pt x="35" y="38"/>
                    <a:pt x="35" y="38"/>
                    <a:pt x="35" y="38"/>
                  </a:cubicBezTo>
                  <a:cubicBezTo>
                    <a:pt x="33" y="36"/>
                    <a:pt x="30" y="35"/>
                    <a:pt x="28" y="35"/>
                  </a:cubicBezTo>
                  <a:cubicBezTo>
                    <a:pt x="27" y="35"/>
                    <a:pt x="27" y="35"/>
                    <a:pt x="27" y="35"/>
                  </a:cubicBezTo>
                  <a:cubicBezTo>
                    <a:pt x="26" y="35"/>
                    <a:pt x="26" y="35"/>
                    <a:pt x="26" y="35"/>
                  </a:cubicBezTo>
                  <a:cubicBezTo>
                    <a:pt x="26" y="35"/>
                    <a:pt x="26" y="35"/>
                    <a:pt x="26" y="35"/>
                  </a:cubicBezTo>
                  <a:cubicBezTo>
                    <a:pt x="25" y="35"/>
                    <a:pt x="25" y="36"/>
                    <a:pt x="25" y="36"/>
                  </a:cubicBezTo>
                  <a:cubicBezTo>
                    <a:pt x="25" y="36"/>
                    <a:pt x="25" y="36"/>
                    <a:pt x="25" y="36"/>
                  </a:cubicBezTo>
                  <a:cubicBezTo>
                    <a:pt x="23" y="36"/>
                    <a:pt x="22" y="37"/>
                    <a:pt x="20" y="38"/>
                  </a:cubicBezTo>
                  <a:cubicBezTo>
                    <a:pt x="20" y="38"/>
                    <a:pt x="20" y="38"/>
                    <a:pt x="20" y="38"/>
                  </a:cubicBezTo>
                  <a:cubicBezTo>
                    <a:pt x="20" y="38"/>
                    <a:pt x="20" y="38"/>
                    <a:pt x="20" y="38"/>
                  </a:cubicBezTo>
                  <a:cubicBezTo>
                    <a:pt x="16" y="42"/>
                    <a:pt x="16" y="48"/>
                    <a:pt x="20" y="52"/>
                  </a:cubicBezTo>
                  <a:cubicBezTo>
                    <a:pt x="20" y="52"/>
                    <a:pt x="20" y="52"/>
                    <a:pt x="20" y="52"/>
                  </a:cubicBezTo>
                  <a:cubicBezTo>
                    <a:pt x="48" y="80"/>
                    <a:pt x="48" y="80"/>
                    <a:pt x="48" y="80"/>
                  </a:cubicBezTo>
                  <a:cubicBezTo>
                    <a:pt x="45" y="82"/>
                    <a:pt x="45" y="82"/>
                    <a:pt x="45" y="82"/>
                  </a:cubicBezTo>
                  <a:cubicBezTo>
                    <a:pt x="20" y="58"/>
                    <a:pt x="20" y="58"/>
                    <a:pt x="20" y="58"/>
                  </a:cubicBezTo>
                  <a:cubicBezTo>
                    <a:pt x="18" y="55"/>
                    <a:pt x="18" y="55"/>
                    <a:pt x="18" y="55"/>
                  </a:cubicBezTo>
                  <a:cubicBezTo>
                    <a:pt x="12" y="50"/>
                    <a:pt x="12" y="41"/>
                    <a:pt x="18" y="35"/>
                  </a:cubicBezTo>
                  <a:cubicBezTo>
                    <a:pt x="18" y="34"/>
                    <a:pt x="19" y="34"/>
                    <a:pt x="20" y="33"/>
                  </a:cubicBezTo>
                  <a:cubicBezTo>
                    <a:pt x="20" y="10"/>
                    <a:pt x="20" y="10"/>
                    <a:pt x="20" y="10"/>
                  </a:cubicBezTo>
                  <a:cubicBezTo>
                    <a:pt x="20" y="7"/>
                    <a:pt x="19" y="4"/>
                    <a:pt x="18" y="3"/>
                  </a:cubicBezTo>
                  <a:cubicBezTo>
                    <a:pt x="16" y="1"/>
                    <a:pt x="13" y="0"/>
                    <a:pt x="10" y="0"/>
                  </a:cubicBezTo>
                  <a:cubicBezTo>
                    <a:pt x="5" y="0"/>
                    <a:pt x="0" y="4"/>
                    <a:pt x="0" y="10"/>
                  </a:cubicBezTo>
                  <a:cubicBezTo>
                    <a:pt x="0" y="62"/>
                    <a:pt x="0" y="62"/>
                    <a:pt x="0" y="62"/>
                  </a:cubicBezTo>
                  <a:cubicBezTo>
                    <a:pt x="0" y="63"/>
                    <a:pt x="0" y="63"/>
                    <a:pt x="0" y="64"/>
                  </a:cubicBezTo>
                  <a:cubicBezTo>
                    <a:pt x="0" y="64"/>
                    <a:pt x="0" y="64"/>
                    <a:pt x="0" y="64"/>
                  </a:cubicBezTo>
                  <a:cubicBezTo>
                    <a:pt x="0" y="64"/>
                    <a:pt x="0" y="64"/>
                    <a:pt x="0" y="65"/>
                  </a:cubicBezTo>
                  <a:cubicBezTo>
                    <a:pt x="0" y="65"/>
                    <a:pt x="0" y="65"/>
                    <a:pt x="0" y="65"/>
                  </a:cubicBezTo>
                  <a:cubicBezTo>
                    <a:pt x="0" y="65"/>
                    <a:pt x="1" y="65"/>
                    <a:pt x="1" y="66"/>
                  </a:cubicBezTo>
                  <a:cubicBezTo>
                    <a:pt x="1" y="66"/>
                    <a:pt x="1" y="66"/>
                    <a:pt x="1" y="66"/>
                  </a:cubicBezTo>
                  <a:cubicBezTo>
                    <a:pt x="1" y="66"/>
                    <a:pt x="1" y="66"/>
                    <a:pt x="1" y="67"/>
                  </a:cubicBezTo>
                  <a:cubicBezTo>
                    <a:pt x="1" y="67"/>
                    <a:pt x="1" y="67"/>
                    <a:pt x="1" y="67"/>
                  </a:cubicBezTo>
                  <a:cubicBezTo>
                    <a:pt x="1" y="67"/>
                    <a:pt x="1" y="67"/>
                    <a:pt x="1" y="67"/>
                  </a:cubicBezTo>
                  <a:cubicBezTo>
                    <a:pt x="1" y="68"/>
                    <a:pt x="2" y="68"/>
                    <a:pt x="2" y="68"/>
                  </a:cubicBezTo>
                  <a:cubicBezTo>
                    <a:pt x="2" y="68"/>
                    <a:pt x="2" y="68"/>
                    <a:pt x="2" y="68"/>
                  </a:cubicBezTo>
                  <a:cubicBezTo>
                    <a:pt x="2" y="68"/>
                    <a:pt x="2" y="68"/>
                    <a:pt x="2" y="68"/>
                  </a:cubicBezTo>
                  <a:cubicBezTo>
                    <a:pt x="2" y="69"/>
                    <a:pt x="2" y="69"/>
                    <a:pt x="3" y="69"/>
                  </a:cubicBezTo>
                  <a:cubicBezTo>
                    <a:pt x="3" y="69"/>
                    <a:pt x="3" y="69"/>
                    <a:pt x="3" y="69"/>
                  </a:cubicBezTo>
                  <a:cubicBezTo>
                    <a:pt x="3" y="70"/>
                    <a:pt x="3" y="70"/>
                    <a:pt x="3" y="70"/>
                  </a:cubicBezTo>
                  <a:cubicBezTo>
                    <a:pt x="43" y="110"/>
                    <a:pt x="43" y="110"/>
                    <a:pt x="43" y="110"/>
                  </a:cubicBezTo>
                  <a:cubicBezTo>
                    <a:pt x="44" y="111"/>
                    <a:pt x="45" y="111"/>
                    <a:pt x="46" y="112"/>
                  </a:cubicBezTo>
                  <a:cubicBezTo>
                    <a:pt x="46" y="138"/>
                    <a:pt x="46" y="138"/>
                    <a:pt x="46" y="138"/>
                  </a:cubicBezTo>
                  <a:cubicBezTo>
                    <a:pt x="82" y="138"/>
                    <a:pt x="82" y="138"/>
                    <a:pt x="82" y="138"/>
                  </a:cubicBezTo>
                  <a:lnTo>
                    <a:pt x="82" y="9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11" name="Freeform 106"/>
            <p:cNvSpPr>
              <a:spLocks/>
            </p:cNvSpPr>
            <p:nvPr/>
          </p:nvSpPr>
          <p:spPr bwMode="auto">
            <a:xfrm>
              <a:off x="3319467" y="2003429"/>
              <a:ext cx="304800" cy="273050"/>
            </a:xfrm>
            <a:custGeom>
              <a:avLst/>
              <a:gdLst>
                <a:gd name="T0" fmla="*/ 114 w 119"/>
                <a:gd name="T1" fmla="*/ 45 h 107"/>
                <a:gd name="T2" fmla="*/ 114 w 119"/>
                <a:gd name="T3" fmla="*/ 45 h 107"/>
                <a:gd name="T4" fmla="*/ 59 w 119"/>
                <a:gd name="T5" fmla="*/ 107 h 107"/>
                <a:gd name="T6" fmla="*/ 4 w 119"/>
                <a:gd name="T7" fmla="*/ 45 h 107"/>
                <a:gd name="T8" fmla="*/ 4 w 119"/>
                <a:gd name="T9" fmla="*/ 45 h 107"/>
                <a:gd name="T10" fmla="*/ 0 w 119"/>
                <a:gd name="T11" fmla="*/ 30 h 107"/>
                <a:gd name="T12" fmla="*/ 30 w 119"/>
                <a:gd name="T13" fmla="*/ 0 h 107"/>
                <a:gd name="T14" fmla="*/ 59 w 119"/>
                <a:gd name="T15" fmla="*/ 30 h 107"/>
                <a:gd name="T16" fmla="*/ 89 w 119"/>
                <a:gd name="T17" fmla="*/ 0 h 107"/>
                <a:gd name="T18" fmla="*/ 119 w 119"/>
                <a:gd name="T19" fmla="*/ 30 h 107"/>
                <a:gd name="T20" fmla="*/ 114 w 119"/>
                <a:gd name="T21" fmla="*/ 4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07">
                  <a:moveTo>
                    <a:pt x="114" y="45"/>
                  </a:moveTo>
                  <a:cubicBezTo>
                    <a:pt x="114" y="45"/>
                    <a:pt x="114" y="45"/>
                    <a:pt x="114" y="45"/>
                  </a:cubicBezTo>
                  <a:cubicBezTo>
                    <a:pt x="114" y="45"/>
                    <a:pt x="93" y="77"/>
                    <a:pt x="59" y="107"/>
                  </a:cubicBezTo>
                  <a:cubicBezTo>
                    <a:pt x="59" y="107"/>
                    <a:pt x="18" y="68"/>
                    <a:pt x="4" y="45"/>
                  </a:cubicBezTo>
                  <a:cubicBezTo>
                    <a:pt x="4" y="45"/>
                    <a:pt x="4" y="45"/>
                    <a:pt x="4" y="45"/>
                  </a:cubicBezTo>
                  <a:cubicBezTo>
                    <a:pt x="1" y="41"/>
                    <a:pt x="0" y="36"/>
                    <a:pt x="0" y="30"/>
                  </a:cubicBezTo>
                  <a:cubicBezTo>
                    <a:pt x="0" y="13"/>
                    <a:pt x="13" y="0"/>
                    <a:pt x="30" y="0"/>
                  </a:cubicBezTo>
                  <a:cubicBezTo>
                    <a:pt x="46" y="0"/>
                    <a:pt x="59" y="13"/>
                    <a:pt x="59" y="30"/>
                  </a:cubicBezTo>
                  <a:cubicBezTo>
                    <a:pt x="59" y="13"/>
                    <a:pt x="73" y="0"/>
                    <a:pt x="89" y="0"/>
                  </a:cubicBezTo>
                  <a:cubicBezTo>
                    <a:pt x="105" y="0"/>
                    <a:pt x="119" y="13"/>
                    <a:pt x="119" y="30"/>
                  </a:cubicBezTo>
                  <a:cubicBezTo>
                    <a:pt x="119" y="35"/>
                    <a:pt x="117" y="41"/>
                    <a:pt x="114" y="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sp>
        <p:nvSpPr>
          <p:cNvPr id="13" name="TextBox 12"/>
          <p:cNvSpPr txBox="1"/>
          <p:nvPr/>
        </p:nvSpPr>
        <p:spPr>
          <a:xfrm>
            <a:off x="540199" y="6541477"/>
            <a:ext cx="5411480" cy="316523"/>
          </a:xfrm>
          <a:prstGeom prst="rect">
            <a:avLst/>
          </a:prstGeom>
          <a:noFill/>
        </p:spPr>
        <p:txBody>
          <a:bodyPr wrap="square" lIns="0" tIns="0" rIns="0" bIns="0" rtlCol="0" anchor="ctr">
            <a:noAutofit/>
          </a:bodyPr>
          <a:lstStyle/>
          <a:p>
            <a:pPr defTabSz="456758" fontAlgn="base">
              <a:spcBef>
                <a:spcPts val="1200"/>
              </a:spcBef>
            </a:pPr>
            <a:r>
              <a:rPr lang="en-US" sz="1000" dirty="0">
                <a:solidFill>
                  <a:schemeClr val="tx2">
                    <a:lumMod val="60000"/>
                    <a:lumOff val="40000"/>
                  </a:schemeClr>
                </a:solidFill>
                <a:cs typeface="Open Sans Light"/>
              </a:rPr>
              <a:t>1) Not exhaustive</a:t>
            </a:r>
          </a:p>
        </p:txBody>
      </p:sp>
    </p:spTree>
    <p:extLst>
      <p:ext uri="{BB962C8B-B14F-4D97-AF65-F5344CB8AC3E}">
        <p14:creationId xmlns:p14="http://schemas.microsoft.com/office/powerpoint/2010/main" val="7572314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 y="310063"/>
            <a:ext cx="9686100" cy="476805"/>
          </a:xfrm>
        </p:spPr>
        <p:txBody>
          <a:bodyPr/>
          <a:lstStyle/>
          <a:p>
            <a:r>
              <a:rPr lang="en-US" dirty="0"/>
              <a:t>Remaining Opportunities – Technology</a:t>
            </a:r>
          </a:p>
        </p:txBody>
      </p:sp>
      <p:sp>
        <p:nvSpPr>
          <p:cNvPr id="3" name="Text Placeholder 2"/>
          <p:cNvSpPr>
            <a:spLocks noGrp="1"/>
          </p:cNvSpPr>
          <p:nvPr>
            <p:ph type="body" sz="quarter" idx="11"/>
          </p:nvPr>
        </p:nvSpPr>
        <p:spPr/>
        <p:txBody>
          <a:bodyPr/>
          <a:lstStyle/>
          <a:p>
            <a:r>
              <a:rPr lang="en-US" dirty="0"/>
              <a:t>There are </a:t>
            </a:r>
            <a:r>
              <a:rPr lang="en-US" dirty="0">
                <a:solidFill>
                  <a:schemeClr val="bg1"/>
                </a:solidFill>
              </a:rPr>
              <a:t>a variety of emerging technologies piloted through the Office of the CTO that could be specifically leveraged to transform </a:t>
            </a:r>
            <a:r>
              <a:rPr lang="en-US" dirty="0"/>
              <a:t>Medicaid</a:t>
            </a:r>
          </a:p>
        </p:txBody>
      </p:sp>
      <p:graphicFrame>
        <p:nvGraphicFramePr>
          <p:cNvPr id="4" name="Table 3"/>
          <p:cNvGraphicFramePr>
            <a:graphicFrameLocks noGrp="1"/>
          </p:cNvGraphicFramePr>
          <p:nvPr>
            <p:extLst>
              <p:ext uri="{D42A27DB-BD31-4B8C-83A1-F6EECF244321}">
                <p14:modId xmlns:p14="http://schemas.microsoft.com/office/powerpoint/2010/main" val="4291080150"/>
              </p:ext>
            </p:extLst>
          </p:nvPr>
        </p:nvGraphicFramePr>
        <p:xfrm>
          <a:off x="332574" y="1613648"/>
          <a:ext cx="11563545" cy="4813276"/>
        </p:xfrm>
        <a:graphic>
          <a:graphicData uri="http://schemas.openxmlformats.org/drawingml/2006/table">
            <a:tbl>
              <a:tblPr firstRow="1" bandRow="1">
                <a:tableStyleId>{5C22544A-7EE6-4342-B048-85BDC9FD1C3A}</a:tableStyleId>
              </a:tblPr>
              <a:tblGrid>
                <a:gridCol w="2419545">
                  <a:extLst>
                    <a:ext uri="{9D8B030D-6E8A-4147-A177-3AD203B41FA5}">
                      <a16:colId xmlns:a16="http://schemas.microsoft.com/office/drawing/2014/main" val="2701062197"/>
                    </a:ext>
                  </a:extLst>
                </a:gridCol>
                <a:gridCol w="6400800">
                  <a:extLst>
                    <a:ext uri="{9D8B030D-6E8A-4147-A177-3AD203B41FA5}">
                      <a16:colId xmlns:a16="http://schemas.microsoft.com/office/drawing/2014/main" val="530200885"/>
                    </a:ext>
                  </a:extLst>
                </a:gridCol>
                <a:gridCol w="548640">
                  <a:extLst>
                    <a:ext uri="{9D8B030D-6E8A-4147-A177-3AD203B41FA5}">
                      <a16:colId xmlns:a16="http://schemas.microsoft.com/office/drawing/2014/main" val="2094479816"/>
                    </a:ext>
                  </a:extLst>
                </a:gridCol>
                <a:gridCol w="548640">
                  <a:extLst>
                    <a:ext uri="{9D8B030D-6E8A-4147-A177-3AD203B41FA5}">
                      <a16:colId xmlns:a16="http://schemas.microsoft.com/office/drawing/2014/main" val="2230024847"/>
                    </a:ext>
                  </a:extLst>
                </a:gridCol>
                <a:gridCol w="548640">
                  <a:extLst>
                    <a:ext uri="{9D8B030D-6E8A-4147-A177-3AD203B41FA5}">
                      <a16:colId xmlns:a16="http://schemas.microsoft.com/office/drawing/2014/main" val="29019272"/>
                    </a:ext>
                  </a:extLst>
                </a:gridCol>
                <a:gridCol w="548640">
                  <a:extLst>
                    <a:ext uri="{9D8B030D-6E8A-4147-A177-3AD203B41FA5}">
                      <a16:colId xmlns:a16="http://schemas.microsoft.com/office/drawing/2014/main" val="2008469583"/>
                    </a:ext>
                  </a:extLst>
                </a:gridCol>
                <a:gridCol w="548640">
                  <a:extLst>
                    <a:ext uri="{9D8B030D-6E8A-4147-A177-3AD203B41FA5}">
                      <a16:colId xmlns:a16="http://schemas.microsoft.com/office/drawing/2014/main" val="2484318272"/>
                    </a:ext>
                  </a:extLst>
                </a:gridCol>
              </a:tblGrid>
              <a:tr h="486463">
                <a:tc>
                  <a:txBody>
                    <a:bodyPr/>
                    <a:lstStyle/>
                    <a:p>
                      <a:pPr algn="ctr"/>
                      <a:r>
                        <a:rPr lang="en-US" dirty="0">
                          <a:solidFill>
                            <a:schemeClr val="accent2"/>
                          </a:solidFill>
                          <a:latin typeface="Domaine Display Bold" panose="020A0803080505060203" pitchFamily="18" charset="0"/>
                        </a:rPr>
                        <a:t>Technology</a:t>
                      </a:r>
                      <a:r>
                        <a:rPr lang="en-US" baseline="30000" dirty="0">
                          <a:solidFill>
                            <a:schemeClr val="accent2"/>
                          </a:solidFill>
                          <a:latin typeface="Domaine Display Bold" panose="020A0803080505060203" pitchFamily="18" charset="0"/>
                        </a:rPr>
                        <a:t>1</a:t>
                      </a:r>
                    </a:p>
                  </a:txBody>
                  <a:tcPr marL="45720" marR="45720" anchor="ctr">
                    <a:lnB w="19050" cap="flat" cmpd="sng" algn="ctr">
                      <a:solidFill>
                        <a:schemeClr val="bg1"/>
                      </a:solidFill>
                      <a:prstDash val="solid"/>
                      <a:round/>
                      <a:headEnd type="none" w="med" len="med"/>
                      <a:tailEnd type="none" w="med" len="med"/>
                    </a:lnB>
                    <a:solidFill>
                      <a:schemeClr val="bg1"/>
                    </a:solidFill>
                  </a:tcPr>
                </a:tc>
                <a:tc>
                  <a:txBody>
                    <a:bodyPr/>
                    <a:lstStyle/>
                    <a:p>
                      <a:pPr algn="ctr"/>
                      <a:r>
                        <a:rPr lang="en-US" dirty="0">
                          <a:solidFill>
                            <a:schemeClr val="accent2"/>
                          </a:solidFill>
                          <a:latin typeface="Domaine Display Bold" panose="020A0803080505060203" pitchFamily="18" charset="0"/>
                        </a:rPr>
                        <a:t>Benefit to</a:t>
                      </a:r>
                      <a:r>
                        <a:rPr lang="en-US" baseline="0" dirty="0">
                          <a:solidFill>
                            <a:schemeClr val="accent2"/>
                          </a:solidFill>
                          <a:latin typeface="Domaine Display Bold" panose="020A0803080505060203" pitchFamily="18" charset="0"/>
                        </a:rPr>
                        <a:t> Medicaid</a:t>
                      </a:r>
                      <a:endParaRPr lang="en-US" dirty="0">
                        <a:solidFill>
                          <a:schemeClr val="accent2"/>
                        </a:solidFill>
                        <a:latin typeface="Domaine Display Bold" panose="020A0803080505060203" pitchFamily="18" charset="0"/>
                      </a:endParaRPr>
                    </a:p>
                  </a:txBody>
                  <a:tcPr marL="45720" marR="45720" anchor="ctr">
                    <a:lnB w="19050" cap="flat" cmpd="sng" algn="ctr">
                      <a:solidFill>
                        <a:schemeClr val="bg1"/>
                      </a:solidFill>
                      <a:prstDash val="solid"/>
                      <a:round/>
                      <a:headEnd type="none" w="med" len="med"/>
                      <a:tailEnd type="none" w="med" len="med"/>
                    </a:lnB>
                    <a:solidFill>
                      <a:schemeClr val="bg1"/>
                    </a:solidFill>
                  </a:tcPr>
                </a:tc>
                <a:tc>
                  <a:txBody>
                    <a:bodyPr/>
                    <a:lstStyle/>
                    <a:p>
                      <a:endParaRPr lang="en-US" dirty="0">
                        <a:solidFill>
                          <a:schemeClr val="accent2"/>
                        </a:solidFill>
                        <a:latin typeface="Domaine Display Bold" panose="020A0803080505060203" pitchFamily="18" charset="0"/>
                      </a:endParaRPr>
                    </a:p>
                  </a:txBody>
                  <a:tcPr marL="45720" marR="45720" anchor="ctr">
                    <a:lnR w="12700" cap="flat" cmpd="sng" algn="ctr">
                      <a:solidFill>
                        <a:schemeClr val="bg1"/>
                      </a:solidFill>
                      <a:prstDash val="sysDot"/>
                      <a:round/>
                      <a:headEnd type="none" w="med" len="med"/>
                      <a:tailEnd type="none" w="med" len="med"/>
                    </a:lnR>
                    <a:lnB w="19050" cap="flat" cmpd="sng" algn="ctr">
                      <a:noFill/>
                      <a:prstDash val="solid"/>
                      <a:round/>
                      <a:headEnd type="none" w="med" len="med"/>
                      <a:tailEnd type="none" w="med" len="med"/>
                    </a:lnB>
                    <a:solidFill>
                      <a:schemeClr val="bg1"/>
                    </a:solidFill>
                  </a:tcPr>
                </a:tc>
                <a:tc>
                  <a:txBody>
                    <a:bodyPr/>
                    <a:lstStyle/>
                    <a:p>
                      <a:endParaRPr lang="en-US" dirty="0">
                        <a:solidFill>
                          <a:schemeClr val="accent2"/>
                        </a:solidFill>
                        <a:latin typeface="Domaine Display Bold" panose="020A0803080505060203" pitchFamily="18" charset="0"/>
                      </a:endParaRPr>
                    </a:p>
                  </a:txBody>
                  <a:tcPr marL="45720" marR="4572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B w="19050" cap="flat" cmpd="sng" algn="ctr">
                      <a:noFill/>
                      <a:prstDash val="solid"/>
                      <a:round/>
                      <a:headEnd type="none" w="med" len="med"/>
                      <a:tailEnd type="none" w="med" len="med"/>
                    </a:lnB>
                    <a:solidFill>
                      <a:schemeClr val="bg1"/>
                    </a:solidFill>
                  </a:tcPr>
                </a:tc>
                <a:tc>
                  <a:txBody>
                    <a:bodyPr/>
                    <a:lstStyle/>
                    <a:p>
                      <a:endParaRPr lang="en-US" dirty="0">
                        <a:solidFill>
                          <a:schemeClr val="accent2"/>
                        </a:solidFill>
                        <a:latin typeface="Domaine Display Bold" panose="020A0803080505060203" pitchFamily="18" charset="0"/>
                      </a:endParaRPr>
                    </a:p>
                  </a:txBody>
                  <a:tcPr marL="45720" marR="4572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B w="19050" cap="flat" cmpd="sng" algn="ctr">
                      <a:noFill/>
                      <a:prstDash val="solid"/>
                      <a:round/>
                      <a:headEnd type="none" w="med" len="med"/>
                      <a:tailEnd type="none" w="med" len="med"/>
                    </a:lnB>
                    <a:solidFill>
                      <a:schemeClr val="bg1"/>
                    </a:solidFill>
                  </a:tcPr>
                </a:tc>
                <a:tc>
                  <a:txBody>
                    <a:bodyPr/>
                    <a:lstStyle/>
                    <a:p>
                      <a:endParaRPr lang="en-US" dirty="0">
                        <a:solidFill>
                          <a:schemeClr val="accent2"/>
                        </a:solidFill>
                        <a:latin typeface="Domaine Display Bold" panose="020A0803080505060203" pitchFamily="18" charset="0"/>
                      </a:endParaRPr>
                    </a:p>
                  </a:txBody>
                  <a:tcPr marL="45720" marR="4572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B w="19050" cap="flat" cmpd="sng" algn="ctr">
                      <a:noFill/>
                      <a:prstDash val="solid"/>
                      <a:round/>
                      <a:headEnd type="none" w="med" len="med"/>
                      <a:tailEnd type="none" w="med" len="med"/>
                    </a:lnB>
                    <a:solidFill>
                      <a:schemeClr val="bg1"/>
                    </a:solidFill>
                  </a:tcPr>
                </a:tc>
                <a:tc>
                  <a:txBody>
                    <a:bodyPr/>
                    <a:lstStyle/>
                    <a:p>
                      <a:endParaRPr lang="en-US" dirty="0">
                        <a:solidFill>
                          <a:schemeClr val="accent2"/>
                        </a:solidFill>
                        <a:latin typeface="Domaine Display Bold" panose="020A0803080505060203" pitchFamily="18" charset="0"/>
                      </a:endParaRPr>
                    </a:p>
                  </a:txBody>
                  <a:tcPr marL="45720" marR="45720" anchor="ctr">
                    <a:lnL w="12700" cap="flat" cmpd="sng" algn="ctr">
                      <a:solidFill>
                        <a:schemeClr val="bg1"/>
                      </a:solidFill>
                      <a:prstDash val="sysDot"/>
                      <a:round/>
                      <a:headEnd type="none" w="med" len="med"/>
                      <a:tailEnd type="none" w="med" len="med"/>
                    </a:lnL>
                    <a:lnB w="190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697112681"/>
                  </a:ext>
                </a:extLst>
              </a:tr>
              <a:tr h="436725">
                <a:tc>
                  <a:txBody>
                    <a:bodyPr/>
                    <a:lstStyle/>
                    <a:p>
                      <a:r>
                        <a:rPr lang="en-US" sz="1400" b="0" dirty="0"/>
                        <a:t>Narrow / Targeted AI</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mj-lt"/>
                          <a:ea typeface="+mn-ea"/>
                          <a:cs typeface="+mn-cs"/>
                        </a:rPr>
                        <a:t>Offers wide applicability for data-driven insights and decision support, including Medicaid fraud prevention, personalized health application, and cost optimization</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650426"/>
                  </a:ext>
                </a:extLst>
              </a:tr>
              <a:tr h="436725">
                <a:tc>
                  <a:txBody>
                    <a:bodyPr/>
                    <a:lstStyle/>
                    <a:p>
                      <a:r>
                        <a:rPr lang="en-US" sz="1400" b="0" dirty="0"/>
                        <a:t>Predictive Analytics</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050" dirty="0">
                          <a:latin typeface="+mj-lt"/>
                        </a:rPr>
                        <a:t>Compliments</a:t>
                      </a:r>
                      <a:r>
                        <a:rPr lang="en-US" sz="1050" baseline="0" dirty="0">
                          <a:latin typeface="+mj-lt"/>
                        </a:rPr>
                        <a:t> targeted AI to provide additional insight such as Social Determinants of Health (SDoH) to improve Medicaid member health outcomes</a:t>
                      </a:r>
                      <a:endParaRPr lang="en-US" sz="1050" dirty="0">
                        <a:latin typeface="+mj-lt"/>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7662507"/>
                  </a:ext>
                </a:extLst>
              </a:tr>
              <a:tr h="606563">
                <a:tc>
                  <a:txBody>
                    <a:bodyPr/>
                    <a:lstStyle/>
                    <a:p>
                      <a:r>
                        <a:rPr lang="en-US" sz="1400" b="0" dirty="0"/>
                        <a:t>Conversational and Voice</a:t>
                      </a:r>
                      <a:r>
                        <a:rPr lang="en-US" sz="1400" b="0" baseline="0" dirty="0"/>
                        <a:t> </a:t>
                      </a:r>
                      <a:r>
                        <a:rPr lang="en-US" sz="1400" b="0" dirty="0"/>
                        <a:t>Interfaces</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050" dirty="0">
                          <a:latin typeface="+mj-lt"/>
                        </a:rPr>
                        <a:t>Offers range of applications, including allowing Medicaid</a:t>
                      </a:r>
                      <a:r>
                        <a:rPr lang="en-US" sz="1050" baseline="0" dirty="0">
                          <a:latin typeface="+mj-lt"/>
                        </a:rPr>
                        <a:t> members complete simple tasks through automated chat or voice interface (e.g., updating address), increasing member medication adherence through automated voice-audio reminders, and suggesting &amp; scheduling provider visits</a:t>
                      </a:r>
                      <a:endParaRPr lang="en-US" sz="1050" dirty="0">
                        <a:latin typeface="+mj-lt"/>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6988143"/>
                  </a:ext>
                </a:extLst>
              </a:tr>
              <a:tr h="549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Open Sans"/>
                          <a:ea typeface="+mn-ea"/>
                          <a:cs typeface="+mn-cs"/>
                        </a:rPr>
                        <a:t>Natural Language Processing</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mj-lt"/>
                          <a:ea typeface="+mn-ea"/>
                          <a:cs typeface="+mn-cs"/>
                        </a:rPr>
                        <a:t>Improve operations (e.g., grievances and appeals intake/triage) by providing additional insight and categorization of text-based documents prior to review by Aetna employee</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1114582"/>
                  </a:ext>
                </a:extLst>
              </a:tr>
              <a:tr h="436725">
                <a:tc>
                  <a:txBody>
                    <a:bodyPr/>
                    <a:lstStyle/>
                    <a:p>
                      <a:r>
                        <a:rPr lang="en-US" sz="1400" b="0" dirty="0"/>
                        <a:t>Internet</a:t>
                      </a:r>
                      <a:r>
                        <a:rPr lang="en-US" sz="1400" b="0" baseline="0" dirty="0"/>
                        <a:t> of Things</a:t>
                      </a:r>
                      <a:endParaRPr lang="en-US" sz="1400" b="0" dirty="0"/>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050" dirty="0">
                          <a:latin typeface="+mj-lt"/>
                        </a:rPr>
                        <a:t>Provides contextual insights regarding member’s medical condition</a:t>
                      </a:r>
                      <a:r>
                        <a:rPr lang="en-US" sz="1050" baseline="0" dirty="0">
                          <a:latin typeface="+mj-lt"/>
                        </a:rPr>
                        <a:t> or general wellness </a:t>
                      </a:r>
                      <a:r>
                        <a:rPr lang="en-US" sz="1050" dirty="0">
                          <a:latin typeface="+mj-lt"/>
                        </a:rPr>
                        <a:t>in real-time to support care management</a:t>
                      </a:r>
                      <a:r>
                        <a:rPr lang="en-US" sz="1050" baseline="0" dirty="0">
                          <a:latin typeface="+mj-lt"/>
                        </a:rPr>
                        <a:t> (e.g., heart rate / medication adherence monitoring)</a:t>
                      </a:r>
                      <a:endParaRPr lang="en-US" sz="1050" dirty="0">
                        <a:latin typeface="+mj-lt"/>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2710876"/>
                  </a:ext>
                </a:extLst>
              </a:tr>
              <a:tr h="436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Open Sans"/>
                          <a:ea typeface="+mn-ea"/>
                          <a:cs typeface="+mn-cs"/>
                        </a:rPr>
                        <a:t>Augmented Data Discovery</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mj-lt"/>
                          <a:ea typeface="+mn-ea"/>
                          <a:cs typeface="+mn-cs"/>
                        </a:rPr>
                        <a:t>Streamlines data access to both health and administrative data, making information and insights easier to find for both employees and Medicaid members</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7627142"/>
                  </a:ext>
                </a:extLst>
              </a:tr>
              <a:tr h="436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Open Sans"/>
                          <a:ea typeface="+mn-ea"/>
                          <a:cs typeface="+mn-cs"/>
                        </a:rPr>
                        <a:t>Machine and Deep Learning</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mj-lt"/>
                          <a:ea typeface="+mn-ea"/>
                          <a:cs typeface="+mn-cs"/>
                        </a:rPr>
                        <a:t>Compliments AI, predictive analytics, and statistical analysis by automating pattern and insight discovery; can improve previous use-cases (e.g., SDoH application continuous improvement)</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7868359"/>
                  </a:ext>
                </a:extLst>
              </a:tr>
              <a:tr h="549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Open Sans"/>
                          <a:ea typeface="+mn-ea"/>
                          <a:cs typeface="+mn-cs"/>
                        </a:rPr>
                        <a:t>Robotic Processing Automation</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mj-lt"/>
                          <a:ea typeface="+mn-ea"/>
                          <a:cs typeface="+mn-cs"/>
                        </a:rPr>
                        <a:t>Automates repetitive manual operations (e.g., copy and pasting a claim code into a data system) to increase operational efficiency and reduce cost (Note: has been partially adopted by Medicaid)</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8314931"/>
                  </a:ext>
                </a:extLst>
              </a:tr>
              <a:tr h="436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Open Sans"/>
                          <a:ea typeface="+mn-ea"/>
                          <a:cs typeface="+mn-cs"/>
                        </a:rPr>
                        <a:t>Blockchain</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mj-lt"/>
                          <a:ea typeface="+mn-ea"/>
                          <a:cs typeface="+mn-cs"/>
                        </a:rPr>
                        <a:t>Offers potential for wide range of applications, including secure and accessible patient healthcare records, secure digital health identities, proof of medication adherence, and fraud reduction</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solidFill>
                      <a:prstDash val="solid"/>
                      <a:round/>
                      <a:headEnd type="none" w="med" len="med"/>
                      <a:tailEnd type="none" w="med" len="med"/>
                    </a:lnB>
                    <a:solidFill>
                      <a:schemeClr val="bg1"/>
                    </a:solid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4">
                              <a:lumMod val="75000"/>
                            </a:schemeClr>
                          </a:solidFill>
                          <a:sym typeface="Wingdings" panose="05000000000000000000" pitchFamily="2" charset="2"/>
                        </a:rPr>
                        <a:t></a:t>
                      </a: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solidFill>
                        <a:schemeClr val="bg1">
                          <a:lumMod val="85000"/>
                        </a:schemeClr>
                      </a:solidFill>
                      <a:prstDash val="sysDashDot"/>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accent4">
                            <a:lumMod val="75000"/>
                          </a:schemeClr>
                        </a:solidFill>
                      </a:endParaRPr>
                    </a:p>
                  </a:txBody>
                  <a:tcPr marL="45720" marR="45720" anchor="ctr">
                    <a:lnL w="19050" cap="flat" cmpd="sng" algn="ctr">
                      <a:solidFill>
                        <a:schemeClr val="bg1">
                          <a:lumMod val="85000"/>
                        </a:schemeClr>
                      </a:solidFill>
                      <a:prstDash val="sysDashDot"/>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3489753"/>
                  </a:ext>
                </a:extLst>
              </a:tr>
            </a:tbl>
          </a:graphicData>
        </a:graphic>
      </p:graphicFrame>
      <p:grpSp>
        <p:nvGrpSpPr>
          <p:cNvPr id="5" name="Group 4"/>
          <p:cNvGrpSpPr/>
          <p:nvPr/>
        </p:nvGrpSpPr>
        <p:grpSpPr>
          <a:xfrm>
            <a:off x="9250202" y="1664800"/>
            <a:ext cx="352541" cy="352541"/>
            <a:chOff x="637885" y="2271780"/>
            <a:chExt cx="264869" cy="264869"/>
          </a:xfrm>
        </p:grpSpPr>
        <p:sp>
          <p:nvSpPr>
            <p:cNvPr id="6" name="Oval 5"/>
            <p:cNvSpPr/>
            <p:nvPr/>
          </p:nvSpPr>
          <p:spPr>
            <a:xfrm>
              <a:off x="637885" y="2271780"/>
              <a:ext cx="264869" cy="264869"/>
            </a:xfrm>
            <a:prstGeom prst="ellipse">
              <a:avLst/>
            </a:prstGeom>
            <a:solidFill>
              <a:schemeClr val="bg1"/>
            </a:solidFill>
            <a:ln>
              <a:solidFill>
                <a:srgbClr val="0085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atin typeface="Open Sans Bold"/>
                <a:cs typeface="Open Sans Bold"/>
              </a:endParaRPr>
            </a:p>
          </p:txBody>
        </p:sp>
        <p:grpSp>
          <p:nvGrpSpPr>
            <p:cNvPr id="7" name="Group 6"/>
            <p:cNvGrpSpPr/>
            <p:nvPr/>
          </p:nvGrpSpPr>
          <p:grpSpPr>
            <a:xfrm>
              <a:off x="669885" y="2292988"/>
              <a:ext cx="224516" cy="231621"/>
              <a:chOff x="2174285" y="2543413"/>
              <a:chExt cx="224516" cy="231621"/>
            </a:xfrm>
          </p:grpSpPr>
          <p:sp>
            <p:nvSpPr>
              <p:cNvPr id="8" name="Freeform 11">
                <a:extLst>
                  <a:ext uri="{FF2B5EF4-FFF2-40B4-BE49-F238E27FC236}">
                    <a16:creationId xmlns:a16="http://schemas.microsoft.com/office/drawing/2014/main" id="{D83DF2BD-F72C-4BA1-9479-BFEA29848412}"/>
                  </a:ext>
                </a:extLst>
              </p:cNvPr>
              <p:cNvSpPr>
                <a:spLocks/>
              </p:cNvSpPr>
              <p:nvPr/>
            </p:nvSpPr>
            <p:spPr bwMode="auto">
              <a:xfrm>
                <a:off x="2252222" y="2543413"/>
                <a:ext cx="77937" cy="65377"/>
              </a:xfrm>
              <a:custGeom>
                <a:avLst/>
                <a:gdLst>
                  <a:gd name="T0" fmla="*/ 1 w 27"/>
                  <a:gd name="T1" fmla="*/ 11 h 26"/>
                  <a:gd name="T2" fmla="*/ 15 w 27"/>
                  <a:gd name="T3" fmla="*/ 1 h 26"/>
                  <a:gd name="T4" fmla="*/ 26 w 27"/>
                  <a:gd name="T5" fmla="*/ 14 h 26"/>
                  <a:gd name="T6" fmla="*/ 12 w 27"/>
                  <a:gd name="T7" fmla="*/ 25 h 26"/>
                  <a:gd name="T8" fmla="*/ 1 w 27"/>
                  <a:gd name="T9" fmla="*/ 11 h 26"/>
                </a:gdLst>
                <a:ahLst/>
                <a:cxnLst>
                  <a:cxn ang="0">
                    <a:pos x="T0" y="T1"/>
                  </a:cxn>
                  <a:cxn ang="0">
                    <a:pos x="T2" y="T3"/>
                  </a:cxn>
                  <a:cxn ang="0">
                    <a:pos x="T4" y="T5"/>
                  </a:cxn>
                  <a:cxn ang="0">
                    <a:pos x="T6" y="T7"/>
                  </a:cxn>
                  <a:cxn ang="0">
                    <a:pos x="T8" y="T9"/>
                  </a:cxn>
                </a:cxnLst>
                <a:rect l="0" t="0" r="r" b="b"/>
                <a:pathLst>
                  <a:path w="27" h="26">
                    <a:moveTo>
                      <a:pt x="1" y="11"/>
                    </a:moveTo>
                    <a:cubicBezTo>
                      <a:pt x="2" y="5"/>
                      <a:pt x="8" y="0"/>
                      <a:pt x="15" y="1"/>
                    </a:cubicBezTo>
                    <a:cubicBezTo>
                      <a:pt x="22" y="2"/>
                      <a:pt x="27" y="8"/>
                      <a:pt x="26" y="14"/>
                    </a:cubicBezTo>
                    <a:cubicBezTo>
                      <a:pt x="25" y="21"/>
                      <a:pt x="19" y="26"/>
                      <a:pt x="12" y="25"/>
                    </a:cubicBezTo>
                    <a:cubicBezTo>
                      <a:pt x="5" y="24"/>
                      <a:pt x="0" y="18"/>
                      <a:pt x="1" y="11"/>
                    </a:cubicBezTo>
                    <a:close/>
                  </a:path>
                </a:pathLst>
              </a:custGeom>
              <a:solidFill>
                <a:sysClr val="window" lastClr="FFFFFF">
                  <a:lumMod val="65000"/>
                </a:sysClr>
              </a:solidFill>
              <a:ln>
                <a:noFill/>
              </a:ln>
              <a:extLst/>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sp>
            <p:nvSpPr>
              <p:cNvPr id="9" name="Freeform 12">
                <a:extLst>
                  <a:ext uri="{FF2B5EF4-FFF2-40B4-BE49-F238E27FC236}">
                    <a16:creationId xmlns:a16="http://schemas.microsoft.com/office/drawing/2014/main" id="{9CCD4058-0010-45EC-BA01-B67FFA23435A}"/>
                  </a:ext>
                </a:extLst>
              </p:cNvPr>
              <p:cNvSpPr>
                <a:spLocks/>
              </p:cNvSpPr>
              <p:nvPr/>
            </p:nvSpPr>
            <p:spPr bwMode="auto">
              <a:xfrm>
                <a:off x="2174285" y="2598827"/>
                <a:ext cx="224516" cy="176207"/>
              </a:xfrm>
              <a:custGeom>
                <a:avLst/>
                <a:gdLst>
                  <a:gd name="T0" fmla="*/ 68 w 78"/>
                  <a:gd name="T1" fmla="*/ 10 h 70"/>
                  <a:gd name="T2" fmla="*/ 51 w 78"/>
                  <a:gd name="T3" fmla="*/ 8 h 70"/>
                  <a:gd name="T4" fmla="*/ 42 w 78"/>
                  <a:gd name="T5" fmla="*/ 8 h 70"/>
                  <a:gd name="T6" fmla="*/ 32 w 78"/>
                  <a:gd name="T7" fmla="*/ 5 h 70"/>
                  <a:gd name="T8" fmla="*/ 30 w 78"/>
                  <a:gd name="T9" fmla="*/ 4 h 70"/>
                  <a:gd name="T10" fmla="*/ 15 w 78"/>
                  <a:gd name="T11" fmla="*/ 0 h 70"/>
                  <a:gd name="T12" fmla="*/ 15 w 78"/>
                  <a:gd name="T13" fmla="*/ 0 h 70"/>
                  <a:gd name="T14" fmla="*/ 15 w 78"/>
                  <a:gd name="T15" fmla="*/ 0 h 70"/>
                  <a:gd name="T16" fmla="*/ 14 w 78"/>
                  <a:gd name="T17" fmla="*/ 0 h 70"/>
                  <a:gd name="T18" fmla="*/ 13 w 78"/>
                  <a:gd name="T19" fmla="*/ 0 h 70"/>
                  <a:gd name="T20" fmla="*/ 13 w 78"/>
                  <a:gd name="T21" fmla="*/ 0 h 70"/>
                  <a:gd name="T22" fmla="*/ 12 w 78"/>
                  <a:gd name="T23" fmla="*/ 0 h 70"/>
                  <a:gd name="T24" fmla="*/ 12 w 78"/>
                  <a:gd name="T25" fmla="*/ 0 h 70"/>
                  <a:gd name="T26" fmla="*/ 11 w 78"/>
                  <a:gd name="T27" fmla="*/ 0 h 70"/>
                  <a:gd name="T28" fmla="*/ 11 w 78"/>
                  <a:gd name="T29" fmla="*/ 0 h 70"/>
                  <a:gd name="T30" fmla="*/ 10 w 78"/>
                  <a:gd name="T31" fmla="*/ 1 h 70"/>
                  <a:gd name="T32" fmla="*/ 10 w 78"/>
                  <a:gd name="T33" fmla="*/ 1 h 70"/>
                  <a:gd name="T34" fmla="*/ 10 w 78"/>
                  <a:gd name="T35" fmla="*/ 2 h 70"/>
                  <a:gd name="T36" fmla="*/ 9 w 78"/>
                  <a:gd name="T37" fmla="*/ 2 h 70"/>
                  <a:gd name="T38" fmla="*/ 9 w 78"/>
                  <a:gd name="T39" fmla="*/ 3 h 70"/>
                  <a:gd name="T40" fmla="*/ 1 w 78"/>
                  <a:gd name="T41" fmla="*/ 16 h 70"/>
                  <a:gd name="T42" fmla="*/ 12 w 78"/>
                  <a:gd name="T43" fmla="*/ 22 h 70"/>
                  <a:gd name="T44" fmla="*/ 25 w 78"/>
                  <a:gd name="T45" fmla="*/ 15 h 70"/>
                  <a:gd name="T46" fmla="*/ 26 w 78"/>
                  <a:gd name="T47" fmla="*/ 36 h 70"/>
                  <a:gd name="T48" fmla="*/ 47 w 78"/>
                  <a:gd name="T49" fmla="*/ 48 h 70"/>
                  <a:gd name="T50" fmla="*/ 53 w 78"/>
                  <a:gd name="T51" fmla="*/ 70 h 70"/>
                  <a:gd name="T52" fmla="*/ 59 w 78"/>
                  <a:gd name="T53" fmla="*/ 45 h 70"/>
                  <a:gd name="T54" fmla="*/ 47 w 78"/>
                  <a:gd name="T55" fmla="*/ 34 h 70"/>
                  <a:gd name="T56" fmla="*/ 54 w 78"/>
                  <a:gd name="T57" fmla="*/ 27 h 70"/>
                  <a:gd name="T58" fmla="*/ 57 w 78"/>
                  <a:gd name="T59" fmla="*/ 29 h 70"/>
                  <a:gd name="T60" fmla="*/ 57 w 78"/>
                  <a:gd name="T61" fmla="*/ 29 h 70"/>
                  <a:gd name="T62" fmla="*/ 58 w 78"/>
                  <a:gd name="T63" fmla="*/ 29 h 70"/>
                  <a:gd name="T64" fmla="*/ 59 w 78"/>
                  <a:gd name="T65" fmla="*/ 29 h 70"/>
                  <a:gd name="T66" fmla="*/ 59 w 78"/>
                  <a:gd name="T67" fmla="*/ 29 h 70"/>
                  <a:gd name="T68" fmla="*/ 60 w 78"/>
                  <a:gd name="T69" fmla="*/ 29 h 70"/>
                  <a:gd name="T70" fmla="*/ 60 w 78"/>
                  <a:gd name="T71" fmla="*/ 28 h 70"/>
                  <a:gd name="T72" fmla="*/ 76 w 78"/>
                  <a:gd name="T73"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70">
                    <a:moveTo>
                      <a:pt x="76" y="12"/>
                    </a:moveTo>
                    <a:cubicBezTo>
                      <a:pt x="75" y="10"/>
                      <a:pt x="71" y="9"/>
                      <a:pt x="68" y="10"/>
                    </a:cubicBezTo>
                    <a:cubicBezTo>
                      <a:pt x="59" y="16"/>
                      <a:pt x="59" y="16"/>
                      <a:pt x="59" y="16"/>
                    </a:cubicBezTo>
                    <a:cubicBezTo>
                      <a:pt x="51" y="8"/>
                      <a:pt x="51" y="8"/>
                      <a:pt x="51" y="8"/>
                    </a:cubicBezTo>
                    <a:cubicBezTo>
                      <a:pt x="49" y="6"/>
                      <a:pt x="47" y="6"/>
                      <a:pt x="44" y="7"/>
                    </a:cubicBezTo>
                    <a:cubicBezTo>
                      <a:pt x="44" y="7"/>
                      <a:pt x="43" y="7"/>
                      <a:pt x="42" y="8"/>
                    </a:cubicBezTo>
                    <a:cubicBezTo>
                      <a:pt x="41" y="8"/>
                      <a:pt x="39" y="8"/>
                      <a:pt x="38" y="8"/>
                    </a:cubicBezTo>
                    <a:cubicBezTo>
                      <a:pt x="36" y="7"/>
                      <a:pt x="34" y="6"/>
                      <a:pt x="32" y="5"/>
                    </a:cubicBezTo>
                    <a:cubicBezTo>
                      <a:pt x="32" y="5"/>
                      <a:pt x="32" y="5"/>
                      <a:pt x="32" y="5"/>
                    </a:cubicBezTo>
                    <a:cubicBezTo>
                      <a:pt x="32" y="4"/>
                      <a:pt x="31" y="4"/>
                      <a:pt x="30" y="4"/>
                    </a:cubicBezTo>
                    <a:cubicBezTo>
                      <a:pt x="15" y="0"/>
                      <a:pt x="15" y="0"/>
                      <a:pt x="15" y="0"/>
                    </a:cubicBezTo>
                    <a:cubicBezTo>
                      <a:pt x="15" y="0"/>
                      <a:pt x="15" y="0"/>
                      <a:pt x="15" y="0"/>
                    </a:cubicBezTo>
                    <a:cubicBezTo>
                      <a:pt x="15" y="0"/>
                      <a:pt x="15" y="0"/>
                      <a:pt x="15" y="0"/>
                    </a:cubicBezTo>
                    <a:cubicBezTo>
                      <a:pt x="15" y="0"/>
                      <a:pt x="15" y="0"/>
                      <a:pt x="15" y="0"/>
                    </a:cubicBezTo>
                    <a:cubicBezTo>
                      <a:pt x="15" y="0"/>
                      <a:pt x="15" y="0"/>
                      <a:pt x="15" y="0"/>
                    </a:cubicBezTo>
                    <a:cubicBezTo>
                      <a:pt x="15" y="0"/>
                      <a:pt x="15" y="0"/>
                      <a:pt x="15" y="0"/>
                    </a:cubicBezTo>
                    <a:cubicBezTo>
                      <a:pt x="14" y="0"/>
                      <a:pt x="14" y="0"/>
                      <a:pt x="14" y="0"/>
                    </a:cubicBezTo>
                    <a:cubicBezTo>
                      <a:pt x="14" y="0"/>
                      <a:pt x="14" y="0"/>
                      <a:pt x="14" y="0"/>
                    </a:cubicBezTo>
                    <a:cubicBezTo>
                      <a:pt x="14" y="0"/>
                      <a:pt x="14" y="0"/>
                      <a:pt x="14" y="0"/>
                    </a:cubicBezTo>
                    <a:cubicBezTo>
                      <a:pt x="13" y="0"/>
                      <a:pt x="13" y="0"/>
                      <a:pt x="13" y="0"/>
                    </a:cubicBezTo>
                    <a:cubicBezTo>
                      <a:pt x="13" y="0"/>
                      <a:pt x="13" y="0"/>
                      <a:pt x="13" y="0"/>
                    </a:cubicBezTo>
                    <a:cubicBezTo>
                      <a:pt x="13" y="0"/>
                      <a:pt x="13" y="0"/>
                      <a:pt x="13" y="0"/>
                    </a:cubicBezTo>
                    <a:cubicBezTo>
                      <a:pt x="13" y="0"/>
                      <a:pt x="13" y="0"/>
                      <a:pt x="13" y="0"/>
                    </a:cubicBezTo>
                    <a:cubicBezTo>
                      <a:pt x="12" y="0"/>
                      <a:pt x="12" y="0"/>
                      <a:pt x="12" y="0"/>
                    </a:cubicBezTo>
                    <a:cubicBezTo>
                      <a:pt x="12" y="0"/>
                      <a:pt x="12" y="0"/>
                      <a:pt x="12" y="0"/>
                    </a:cubicBezTo>
                    <a:cubicBezTo>
                      <a:pt x="12" y="0"/>
                      <a:pt x="12" y="0"/>
                      <a:pt x="12" y="0"/>
                    </a:cubicBezTo>
                    <a:cubicBezTo>
                      <a:pt x="11" y="0"/>
                      <a:pt x="11" y="0"/>
                      <a:pt x="11" y="0"/>
                    </a:cubicBezTo>
                    <a:cubicBezTo>
                      <a:pt x="11" y="0"/>
                      <a:pt x="11" y="0"/>
                      <a:pt x="11" y="0"/>
                    </a:cubicBezTo>
                    <a:cubicBezTo>
                      <a:pt x="11" y="0"/>
                      <a:pt x="11" y="0"/>
                      <a:pt x="11" y="0"/>
                    </a:cubicBezTo>
                    <a:cubicBezTo>
                      <a:pt x="11" y="0"/>
                      <a:pt x="11" y="0"/>
                      <a:pt x="11" y="0"/>
                    </a:cubicBezTo>
                    <a:cubicBezTo>
                      <a:pt x="11" y="1"/>
                      <a:pt x="11" y="1"/>
                      <a:pt x="10" y="1"/>
                    </a:cubicBezTo>
                    <a:cubicBezTo>
                      <a:pt x="10" y="1"/>
                      <a:pt x="10" y="1"/>
                      <a:pt x="10" y="1"/>
                    </a:cubicBezTo>
                    <a:cubicBezTo>
                      <a:pt x="10" y="1"/>
                      <a:pt x="10" y="1"/>
                      <a:pt x="10" y="1"/>
                    </a:cubicBezTo>
                    <a:cubicBezTo>
                      <a:pt x="10" y="1"/>
                      <a:pt x="10" y="1"/>
                      <a:pt x="10" y="1"/>
                    </a:cubicBezTo>
                    <a:cubicBezTo>
                      <a:pt x="10" y="1"/>
                      <a:pt x="10" y="1"/>
                      <a:pt x="10" y="1"/>
                    </a:cubicBezTo>
                    <a:cubicBezTo>
                      <a:pt x="10" y="2"/>
                      <a:pt x="10" y="2"/>
                      <a:pt x="10" y="2"/>
                    </a:cubicBezTo>
                    <a:cubicBezTo>
                      <a:pt x="9" y="2"/>
                      <a:pt x="9" y="2"/>
                      <a:pt x="9" y="2"/>
                    </a:cubicBezTo>
                    <a:cubicBezTo>
                      <a:pt x="9" y="2"/>
                      <a:pt x="9" y="2"/>
                      <a:pt x="9" y="2"/>
                    </a:cubicBezTo>
                    <a:cubicBezTo>
                      <a:pt x="9" y="2"/>
                      <a:pt x="9" y="2"/>
                      <a:pt x="9" y="2"/>
                    </a:cubicBezTo>
                    <a:cubicBezTo>
                      <a:pt x="9" y="2"/>
                      <a:pt x="9" y="2"/>
                      <a:pt x="9" y="3"/>
                    </a:cubicBezTo>
                    <a:cubicBezTo>
                      <a:pt x="9" y="3"/>
                      <a:pt x="9" y="3"/>
                      <a:pt x="9" y="3"/>
                    </a:cubicBezTo>
                    <a:cubicBezTo>
                      <a:pt x="1" y="16"/>
                      <a:pt x="1" y="16"/>
                      <a:pt x="1" y="16"/>
                    </a:cubicBezTo>
                    <a:cubicBezTo>
                      <a:pt x="0" y="19"/>
                      <a:pt x="1" y="23"/>
                      <a:pt x="4" y="24"/>
                    </a:cubicBezTo>
                    <a:cubicBezTo>
                      <a:pt x="7" y="26"/>
                      <a:pt x="10" y="25"/>
                      <a:pt x="12" y="22"/>
                    </a:cubicBezTo>
                    <a:cubicBezTo>
                      <a:pt x="17" y="12"/>
                      <a:pt x="17" y="12"/>
                      <a:pt x="17" y="12"/>
                    </a:cubicBezTo>
                    <a:cubicBezTo>
                      <a:pt x="25" y="15"/>
                      <a:pt x="25" y="15"/>
                      <a:pt x="25" y="15"/>
                    </a:cubicBezTo>
                    <a:cubicBezTo>
                      <a:pt x="23" y="30"/>
                      <a:pt x="23" y="30"/>
                      <a:pt x="23" y="30"/>
                    </a:cubicBezTo>
                    <a:cubicBezTo>
                      <a:pt x="23" y="30"/>
                      <a:pt x="22" y="34"/>
                      <a:pt x="26" y="36"/>
                    </a:cubicBezTo>
                    <a:cubicBezTo>
                      <a:pt x="39" y="43"/>
                      <a:pt x="39" y="43"/>
                      <a:pt x="39" y="43"/>
                    </a:cubicBezTo>
                    <a:cubicBezTo>
                      <a:pt x="47" y="48"/>
                      <a:pt x="47" y="48"/>
                      <a:pt x="47" y="48"/>
                    </a:cubicBezTo>
                    <a:cubicBezTo>
                      <a:pt x="47" y="64"/>
                      <a:pt x="47" y="64"/>
                      <a:pt x="47" y="64"/>
                    </a:cubicBezTo>
                    <a:cubicBezTo>
                      <a:pt x="47" y="67"/>
                      <a:pt x="49" y="70"/>
                      <a:pt x="53" y="70"/>
                    </a:cubicBezTo>
                    <a:cubicBezTo>
                      <a:pt x="56" y="70"/>
                      <a:pt x="59" y="67"/>
                      <a:pt x="59" y="64"/>
                    </a:cubicBezTo>
                    <a:cubicBezTo>
                      <a:pt x="59" y="64"/>
                      <a:pt x="59" y="45"/>
                      <a:pt x="59" y="45"/>
                    </a:cubicBezTo>
                    <a:cubicBezTo>
                      <a:pt x="59" y="43"/>
                      <a:pt x="58" y="41"/>
                      <a:pt x="56" y="39"/>
                    </a:cubicBezTo>
                    <a:cubicBezTo>
                      <a:pt x="47" y="34"/>
                      <a:pt x="47" y="34"/>
                      <a:pt x="47" y="34"/>
                    </a:cubicBezTo>
                    <a:cubicBezTo>
                      <a:pt x="49" y="22"/>
                      <a:pt x="49" y="22"/>
                      <a:pt x="49" y="22"/>
                    </a:cubicBezTo>
                    <a:cubicBezTo>
                      <a:pt x="54" y="27"/>
                      <a:pt x="54" y="27"/>
                      <a:pt x="54" y="27"/>
                    </a:cubicBezTo>
                    <a:cubicBezTo>
                      <a:pt x="54" y="28"/>
                      <a:pt x="56" y="29"/>
                      <a:pt x="57" y="29"/>
                    </a:cubicBezTo>
                    <a:cubicBezTo>
                      <a:pt x="57" y="29"/>
                      <a:pt x="57" y="29"/>
                      <a:pt x="57" y="29"/>
                    </a:cubicBezTo>
                    <a:cubicBezTo>
                      <a:pt x="57" y="29"/>
                      <a:pt x="57" y="29"/>
                      <a:pt x="57" y="29"/>
                    </a:cubicBezTo>
                    <a:cubicBezTo>
                      <a:pt x="57" y="29"/>
                      <a:pt x="57" y="29"/>
                      <a:pt x="57" y="29"/>
                    </a:cubicBezTo>
                    <a:cubicBezTo>
                      <a:pt x="58" y="29"/>
                      <a:pt x="58" y="29"/>
                      <a:pt x="58" y="29"/>
                    </a:cubicBezTo>
                    <a:cubicBezTo>
                      <a:pt x="58" y="29"/>
                      <a:pt x="58" y="29"/>
                      <a:pt x="58" y="29"/>
                    </a:cubicBezTo>
                    <a:cubicBezTo>
                      <a:pt x="58" y="29"/>
                      <a:pt x="58" y="29"/>
                      <a:pt x="58" y="29"/>
                    </a:cubicBezTo>
                    <a:cubicBezTo>
                      <a:pt x="58" y="29"/>
                      <a:pt x="59" y="29"/>
                      <a:pt x="59" y="29"/>
                    </a:cubicBezTo>
                    <a:cubicBezTo>
                      <a:pt x="59" y="29"/>
                      <a:pt x="59" y="29"/>
                      <a:pt x="59" y="29"/>
                    </a:cubicBezTo>
                    <a:cubicBezTo>
                      <a:pt x="59" y="29"/>
                      <a:pt x="59" y="29"/>
                      <a:pt x="59" y="29"/>
                    </a:cubicBezTo>
                    <a:cubicBezTo>
                      <a:pt x="59" y="29"/>
                      <a:pt x="59" y="29"/>
                      <a:pt x="59" y="29"/>
                    </a:cubicBezTo>
                    <a:cubicBezTo>
                      <a:pt x="60" y="29"/>
                      <a:pt x="60" y="29"/>
                      <a:pt x="60" y="29"/>
                    </a:cubicBezTo>
                    <a:cubicBezTo>
                      <a:pt x="60" y="29"/>
                      <a:pt x="60" y="29"/>
                      <a:pt x="60" y="29"/>
                    </a:cubicBezTo>
                    <a:cubicBezTo>
                      <a:pt x="60" y="28"/>
                      <a:pt x="60" y="28"/>
                      <a:pt x="60" y="28"/>
                    </a:cubicBezTo>
                    <a:cubicBezTo>
                      <a:pt x="74" y="21"/>
                      <a:pt x="74" y="21"/>
                      <a:pt x="74" y="21"/>
                    </a:cubicBezTo>
                    <a:cubicBezTo>
                      <a:pt x="77" y="19"/>
                      <a:pt x="78" y="15"/>
                      <a:pt x="76" y="12"/>
                    </a:cubicBezTo>
                    <a:close/>
                  </a:path>
                </a:pathLst>
              </a:custGeom>
              <a:solidFill>
                <a:sysClr val="window" lastClr="FFFFFF">
                  <a:lumMod val="65000"/>
                </a:sysClr>
              </a:solidFill>
              <a:ln>
                <a:noFill/>
              </a:ln>
              <a:extLst/>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sp>
            <p:nvSpPr>
              <p:cNvPr id="10" name="Freeform 13">
                <a:extLst>
                  <a:ext uri="{FF2B5EF4-FFF2-40B4-BE49-F238E27FC236}">
                    <a16:creationId xmlns:a16="http://schemas.microsoft.com/office/drawing/2014/main" id="{992D2557-CF00-4EF7-9D5E-50F0A06A5094}"/>
                  </a:ext>
                </a:extLst>
              </p:cNvPr>
              <p:cNvSpPr>
                <a:spLocks/>
              </p:cNvSpPr>
              <p:nvPr/>
            </p:nvSpPr>
            <p:spPr bwMode="auto">
              <a:xfrm>
                <a:off x="2174285" y="2694091"/>
                <a:ext cx="95098" cy="52924"/>
              </a:xfrm>
              <a:custGeom>
                <a:avLst/>
                <a:gdLst>
                  <a:gd name="T0" fmla="*/ 21 w 33"/>
                  <a:gd name="T1" fmla="*/ 7 h 21"/>
                  <a:gd name="T2" fmla="*/ 8 w 33"/>
                  <a:gd name="T3" fmla="*/ 4 h 21"/>
                  <a:gd name="T4" fmla="*/ 1 w 33"/>
                  <a:gd name="T5" fmla="*/ 8 h 21"/>
                  <a:gd name="T6" fmla="*/ 1 w 33"/>
                  <a:gd name="T7" fmla="*/ 8 h 21"/>
                  <a:gd name="T8" fmla="*/ 5 w 33"/>
                  <a:gd name="T9" fmla="*/ 15 h 21"/>
                  <a:gd name="T10" fmla="*/ 25 w 33"/>
                  <a:gd name="T11" fmla="*/ 20 h 21"/>
                  <a:gd name="T12" fmla="*/ 32 w 33"/>
                  <a:gd name="T13" fmla="*/ 15 h 21"/>
                  <a:gd name="T14" fmla="*/ 32 w 33"/>
                  <a:gd name="T15" fmla="*/ 15 h 21"/>
                  <a:gd name="T16" fmla="*/ 33 w 33"/>
                  <a:gd name="T17" fmla="*/ 6 h 21"/>
                  <a:gd name="T18" fmla="*/ 22 w 33"/>
                  <a:gd name="T19" fmla="*/ 0 h 21"/>
                  <a:gd name="T20" fmla="*/ 21 w 33"/>
                  <a:gd name="T21"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21">
                    <a:moveTo>
                      <a:pt x="21" y="7"/>
                    </a:moveTo>
                    <a:cubicBezTo>
                      <a:pt x="8" y="4"/>
                      <a:pt x="8" y="4"/>
                      <a:pt x="8" y="4"/>
                    </a:cubicBezTo>
                    <a:cubicBezTo>
                      <a:pt x="5" y="3"/>
                      <a:pt x="2" y="5"/>
                      <a:pt x="1" y="8"/>
                    </a:cubicBezTo>
                    <a:cubicBezTo>
                      <a:pt x="1" y="8"/>
                      <a:pt x="1" y="8"/>
                      <a:pt x="1" y="8"/>
                    </a:cubicBezTo>
                    <a:cubicBezTo>
                      <a:pt x="0" y="11"/>
                      <a:pt x="2" y="14"/>
                      <a:pt x="5" y="15"/>
                    </a:cubicBezTo>
                    <a:cubicBezTo>
                      <a:pt x="5" y="15"/>
                      <a:pt x="25" y="20"/>
                      <a:pt x="25" y="20"/>
                    </a:cubicBezTo>
                    <a:cubicBezTo>
                      <a:pt x="28" y="21"/>
                      <a:pt x="31" y="18"/>
                      <a:pt x="32" y="15"/>
                    </a:cubicBezTo>
                    <a:cubicBezTo>
                      <a:pt x="32" y="15"/>
                      <a:pt x="32" y="15"/>
                      <a:pt x="32" y="15"/>
                    </a:cubicBezTo>
                    <a:cubicBezTo>
                      <a:pt x="33" y="6"/>
                      <a:pt x="33" y="6"/>
                      <a:pt x="33" y="6"/>
                    </a:cubicBezTo>
                    <a:cubicBezTo>
                      <a:pt x="22" y="0"/>
                      <a:pt x="22" y="0"/>
                      <a:pt x="22" y="0"/>
                    </a:cubicBezTo>
                    <a:lnTo>
                      <a:pt x="21" y="7"/>
                    </a:lnTo>
                    <a:close/>
                  </a:path>
                </a:pathLst>
              </a:custGeom>
              <a:solidFill>
                <a:sysClr val="window" lastClr="FFFFFF">
                  <a:lumMod val="65000"/>
                </a:sysClr>
              </a:solidFill>
              <a:ln>
                <a:noFill/>
              </a:ln>
              <a:extLst/>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grpSp>
      </p:grpSp>
      <p:grpSp>
        <p:nvGrpSpPr>
          <p:cNvPr id="11" name="Group 10"/>
          <p:cNvGrpSpPr/>
          <p:nvPr/>
        </p:nvGrpSpPr>
        <p:grpSpPr>
          <a:xfrm>
            <a:off x="9797603" y="1664800"/>
            <a:ext cx="352541" cy="352541"/>
            <a:chOff x="646026" y="3035767"/>
            <a:chExt cx="264869" cy="264869"/>
          </a:xfrm>
        </p:grpSpPr>
        <p:sp>
          <p:nvSpPr>
            <p:cNvPr id="12" name="Oval 11"/>
            <p:cNvSpPr/>
            <p:nvPr/>
          </p:nvSpPr>
          <p:spPr>
            <a:xfrm>
              <a:off x="646026" y="3035767"/>
              <a:ext cx="264869" cy="264869"/>
            </a:xfrm>
            <a:prstGeom prst="ellipse">
              <a:avLst/>
            </a:prstGeom>
            <a:solidFill>
              <a:schemeClr val="bg1"/>
            </a:solidFill>
            <a:ln>
              <a:solidFill>
                <a:srgbClr val="AA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atin typeface="Open Sans Bold"/>
                <a:cs typeface="Open Sans Bold"/>
              </a:endParaRPr>
            </a:p>
          </p:txBody>
        </p:sp>
        <p:grpSp>
          <p:nvGrpSpPr>
            <p:cNvPr id="13" name="Group 12"/>
            <p:cNvGrpSpPr/>
            <p:nvPr/>
          </p:nvGrpSpPr>
          <p:grpSpPr>
            <a:xfrm>
              <a:off x="674108" y="3074585"/>
              <a:ext cx="210557" cy="171014"/>
              <a:chOff x="3139085" y="4066154"/>
              <a:chExt cx="280250" cy="227619"/>
            </a:xfrm>
          </p:grpSpPr>
          <p:sp>
            <p:nvSpPr>
              <p:cNvPr id="14" name="Freeform 27">
                <a:extLst>
                  <a:ext uri="{FF2B5EF4-FFF2-40B4-BE49-F238E27FC236}">
                    <a16:creationId xmlns:a16="http://schemas.microsoft.com/office/drawing/2014/main" id="{6E762806-314C-44D4-8182-5D0E49A6DA73}"/>
                  </a:ext>
                </a:extLst>
              </p:cNvPr>
              <p:cNvSpPr>
                <a:spLocks/>
              </p:cNvSpPr>
              <p:nvPr/>
            </p:nvSpPr>
            <p:spPr bwMode="auto">
              <a:xfrm>
                <a:off x="3139085" y="4175907"/>
                <a:ext cx="144719" cy="117866"/>
              </a:xfrm>
              <a:custGeom>
                <a:avLst/>
                <a:gdLst>
                  <a:gd name="T0" fmla="*/ 37 w 46"/>
                  <a:gd name="T1" fmla="*/ 0 h 42"/>
                  <a:gd name="T2" fmla="*/ 9 w 46"/>
                  <a:gd name="T3" fmla="*/ 0 h 42"/>
                  <a:gd name="T4" fmla="*/ 0 w 46"/>
                  <a:gd name="T5" fmla="*/ 18 h 42"/>
                  <a:gd name="T6" fmla="*/ 0 w 46"/>
                  <a:gd name="T7" fmla="*/ 18 h 42"/>
                  <a:gd name="T8" fmla="*/ 0 w 46"/>
                  <a:gd name="T9" fmla="*/ 42 h 42"/>
                  <a:gd name="T10" fmla="*/ 46 w 46"/>
                  <a:gd name="T11" fmla="*/ 42 h 42"/>
                  <a:gd name="T12" fmla="*/ 46 w 46"/>
                  <a:gd name="T13" fmla="*/ 18 h 42"/>
                  <a:gd name="T14" fmla="*/ 46 w 46"/>
                  <a:gd name="T15" fmla="*/ 18 h 42"/>
                  <a:gd name="T16" fmla="*/ 37 w 46"/>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2">
                    <a:moveTo>
                      <a:pt x="37" y="0"/>
                    </a:moveTo>
                    <a:cubicBezTo>
                      <a:pt x="28" y="4"/>
                      <a:pt x="18" y="4"/>
                      <a:pt x="9" y="0"/>
                    </a:cubicBezTo>
                    <a:cubicBezTo>
                      <a:pt x="3" y="4"/>
                      <a:pt x="0" y="11"/>
                      <a:pt x="0" y="18"/>
                    </a:cubicBezTo>
                    <a:cubicBezTo>
                      <a:pt x="0" y="18"/>
                      <a:pt x="0" y="18"/>
                      <a:pt x="0" y="18"/>
                    </a:cubicBezTo>
                    <a:cubicBezTo>
                      <a:pt x="0" y="42"/>
                      <a:pt x="0" y="42"/>
                      <a:pt x="0" y="42"/>
                    </a:cubicBezTo>
                    <a:cubicBezTo>
                      <a:pt x="46" y="42"/>
                      <a:pt x="46" y="42"/>
                      <a:pt x="46" y="42"/>
                    </a:cubicBezTo>
                    <a:cubicBezTo>
                      <a:pt x="46" y="18"/>
                      <a:pt x="46" y="18"/>
                      <a:pt x="46" y="18"/>
                    </a:cubicBezTo>
                    <a:cubicBezTo>
                      <a:pt x="46" y="18"/>
                      <a:pt x="46" y="18"/>
                      <a:pt x="46" y="18"/>
                    </a:cubicBezTo>
                    <a:cubicBezTo>
                      <a:pt x="46" y="11"/>
                      <a:pt x="43" y="4"/>
                      <a:pt x="37" y="0"/>
                    </a:cubicBezTo>
                    <a:close/>
                  </a:path>
                </a:pathLst>
              </a:custGeom>
              <a:solidFill>
                <a:sysClr val="window" lastClr="FFFFFF">
                  <a:lumMod val="75000"/>
                </a:sysClr>
              </a:solidFill>
              <a:ln w="6350" cap="flat">
                <a:solidFill>
                  <a:srgbClr val="FFFFFF"/>
                </a:solidFill>
                <a:prstDash val="solid"/>
                <a:miter lim="800000"/>
                <a:headEnd/>
                <a:tailEnd/>
              </a:ln>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sp>
            <p:nvSpPr>
              <p:cNvPr id="15" name="Oval 28">
                <a:extLst>
                  <a:ext uri="{FF2B5EF4-FFF2-40B4-BE49-F238E27FC236}">
                    <a16:creationId xmlns:a16="http://schemas.microsoft.com/office/drawing/2014/main" id="{A8B9DA40-A166-4D99-9D0B-F6ACB9C32130}"/>
                  </a:ext>
                </a:extLst>
              </p:cNvPr>
              <p:cNvSpPr>
                <a:spLocks noChangeArrowheads="1"/>
              </p:cNvSpPr>
              <p:nvPr/>
            </p:nvSpPr>
            <p:spPr bwMode="auto">
              <a:xfrm>
                <a:off x="3149746" y="4066154"/>
                <a:ext cx="110300" cy="98338"/>
              </a:xfrm>
              <a:prstGeom prst="ellipse">
                <a:avLst/>
              </a:prstGeom>
              <a:solidFill>
                <a:sysClr val="window" lastClr="FFFFFF">
                  <a:lumMod val="75000"/>
                </a:sysClr>
              </a:solidFill>
              <a:ln w="6350" cap="flat">
                <a:solidFill>
                  <a:srgbClr val="FFFFFF"/>
                </a:solidFill>
                <a:prstDash val="solid"/>
                <a:miter lim="800000"/>
                <a:headEnd/>
                <a:tailEnd/>
              </a:ln>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sp>
            <p:nvSpPr>
              <p:cNvPr id="16" name="Freeform 29">
                <a:extLst>
                  <a:ext uri="{FF2B5EF4-FFF2-40B4-BE49-F238E27FC236}">
                    <a16:creationId xmlns:a16="http://schemas.microsoft.com/office/drawing/2014/main" id="{D2FC3D3A-F8AC-43D3-B789-6F6FF9B94CF3}"/>
                  </a:ext>
                </a:extLst>
              </p:cNvPr>
              <p:cNvSpPr>
                <a:spLocks/>
              </p:cNvSpPr>
              <p:nvPr/>
            </p:nvSpPr>
            <p:spPr bwMode="auto">
              <a:xfrm>
                <a:off x="3273834" y="4175907"/>
                <a:ext cx="145501" cy="117866"/>
              </a:xfrm>
              <a:custGeom>
                <a:avLst/>
                <a:gdLst>
                  <a:gd name="T0" fmla="*/ 37 w 46"/>
                  <a:gd name="T1" fmla="*/ 0 h 42"/>
                  <a:gd name="T2" fmla="*/ 9 w 46"/>
                  <a:gd name="T3" fmla="*/ 0 h 42"/>
                  <a:gd name="T4" fmla="*/ 0 w 46"/>
                  <a:gd name="T5" fmla="*/ 18 h 42"/>
                  <a:gd name="T6" fmla="*/ 0 w 46"/>
                  <a:gd name="T7" fmla="*/ 18 h 42"/>
                  <a:gd name="T8" fmla="*/ 0 w 46"/>
                  <a:gd name="T9" fmla="*/ 42 h 42"/>
                  <a:gd name="T10" fmla="*/ 46 w 46"/>
                  <a:gd name="T11" fmla="*/ 42 h 42"/>
                  <a:gd name="T12" fmla="*/ 46 w 46"/>
                  <a:gd name="T13" fmla="*/ 18 h 42"/>
                  <a:gd name="T14" fmla="*/ 46 w 46"/>
                  <a:gd name="T15" fmla="*/ 18 h 42"/>
                  <a:gd name="T16" fmla="*/ 37 w 46"/>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2">
                    <a:moveTo>
                      <a:pt x="37" y="0"/>
                    </a:moveTo>
                    <a:cubicBezTo>
                      <a:pt x="28" y="4"/>
                      <a:pt x="18" y="4"/>
                      <a:pt x="9" y="0"/>
                    </a:cubicBezTo>
                    <a:cubicBezTo>
                      <a:pt x="3" y="4"/>
                      <a:pt x="0" y="11"/>
                      <a:pt x="0" y="18"/>
                    </a:cubicBezTo>
                    <a:cubicBezTo>
                      <a:pt x="0" y="18"/>
                      <a:pt x="0" y="18"/>
                      <a:pt x="0" y="18"/>
                    </a:cubicBezTo>
                    <a:cubicBezTo>
                      <a:pt x="0" y="42"/>
                      <a:pt x="0" y="42"/>
                      <a:pt x="0" y="42"/>
                    </a:cubicBezTo>
                    <a:cubicBezTo>
                      <a:pt x="46" y="42"/>
                      <a:pt x="46" y="42"/>
                      <a:pt x="46" y="42"/>
                    </a:cubicBezTo>
                    <a:cubicBezTo>
                      <a:pt x="46" y="18"/>
                      <a:pt x="46" y="18"/>
                      <a:pt x="46" y="18"/>
                    </a:cubicBezTo>
                    <a:cubicBezTo>
                      <a:pt x="46" y="18"/>
                      <a:pt x="46" y="18"/>
                      <a:pt x="46" y="18"/>
                    </a:cubicBezTo>
                    <a:cubicBezTo>
                      <a:pt x="46" y="11"/>
                      <a:pt x="43" y="4"/>
                      <a:pt x="37" y="0"/>
                    </a:cubicBezTo>
                    <a:close/>
                  </a:path>
                </a:pathLst>
              </a:custGeom>
              <a:solidFill>
                <a:sysClr val="window" lastClr="FFFFFF">
                  <a:lumMod val="75000"/>
                </a:sysClr>
              </a:solidFill>
              <a:ln w="6350" cap="flat">
                <a:solidFill>
                  <a:srgbClr val="FFFFFF"/>
                </a:solidFill>
                <a:prstDash val="solid"/>
                <a:miter lim="800000"/>
                <a:headEnd/>
                <a:tailEnd/>
              </a:ln>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sp>
            <p:nvSpPr>
              <p:cNvPr id="17" name="Oval 30">
                <a:extLst>
                  <a:ext uri="{FF2B5EF4-FFF2-40B4-BE49-F238E27FC236}">
                    <a16:creationId xmlns:a16="http://schemas.microsoft.com/office/drawing/2014/main" id="{5A0C5DD6-92F8-450B-B8D2-98CF1421756D}"/>
                  </a:ext>
                </a:extLst>
              </p:cNvPr>
              <p:cNvSpPr>
                <a:spLocks noChangeArrowheads="1"/>
              </p:cNvSpPr>
              <p:nvPr/>
            </p:nvSpPr>
            <p:spPr bwMode="auto">
              <a:xfrm>
                <a:off x="3301504" y="4066154"/>
                <a:ext cx="110300" cy="98338"/>
              </a:xfrm>
              <a:prstGeom prst="ellipse">
                <a:avLst/>
              </a:prstGeom>
              <a:solidFill>
                <a:sysClr val="window" lastClr="FFFFFF">
                  <a:lumMod val="75000"/>
                </a:sysClr>
              </a:solidFill>
              <a:ln w="6350" cap="flat">
                <a:solidFill>
                  <a:srgbClr val="FFFFFF"/>
                </a:solidFill>
                <a:prstDash val="solid"/>
                <a:miter lim="800000"/>
                <a:headEnd/>
                <a:tailEnd/>
              </a:ln>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sp>
            <p:nvSpPr>
              <p:cNvPr id="18" name="Freeform 32">
                <a:extLst>
                  <a:ext uri="{FF2B5EF4-FFF2-40B4-BE49-F238E27FC236}">
                    <a16:creationId xmlns:a16="http://schemas.microsoft.com/office/drawing/2014/main" id="{2E4C7A8B-1EEE-44E7-A3E6-3B8EA5A925FE}"/>
                  </a:ext>
                </a:extLst>
              </p:cNvPr>
              <p:cNvSpPr>
                <a:spLocks/>
              </p:cNvSpPr>
              <p:nvPr/>
            </p:nvSpPr>
            <p:spPr bwMode="auto">
              <a:xfrm>
                <a:off x="3206851" y="4173115"/>
                <a:ext cx="147849" cy="117868"/>
              </a:xfrm>
              <a:custGeom>
                <a:avLst/>
                <a:gdLst>
                  <a:gd name="T0" fmla="*/ 9 w 47"/>
                  <a:gd name="T1" fmla="*/ 0 h 42"/>
                  <a:gd name="T2" fmla="*/ 37 w 47"/>
                  <a:gd name="T3" fmla="*/ 0 h 42"/>
                  <a:gd name="T4" fmla="*/ 47 w 47"/>
                  <a:gd name="T5" fmla="*/ 18 h 42"/>
                  <a:gd name="T6" fmla="*/ 47 w 47"/>
                  <a:gd name="T7" fmla="*/ 18 h 42"/>
                  <a:gd name="T8" fmla="*/ 47 w 47"/>
                  <a:gd name="T9" fmla="*/ 42 h 42"/>
                  <a:gd name="T10" fmla="*/ 0 w 47"/>
                  <a:gd name="T11" fmla="*/ 42 h 42"/>
                  <a:gd name="T12" fmla="*/ 0 w 47"/>
                  <a:gd name="T13" fmla="*/ 18 h 42"/>
                  <a:gd name="T14" fmla="*/ 0 w 47"/>
                  <a:gd name="T15" fmla="*/ 18 h 42"/>
                  <a:gd name="T16" fmla="*/ 9 w 47"/>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2">
                    <a:moveTo>
                      <a:pt x="9" y="0"/>
                    </a:moveTo>
                    <a:cubicBezTo>
                      <a:pt x="18" y="4"/>
                      <a:pt x="28" y="4"/>
                      <a:pt x="37" y="0"/>
                    </a:cubicBezTo>
                    <a:cubicBezTo>
                      <a:pt x="43" y="4"/>
                      <a:pt x="47" y="11"/>
                      <a:pt x="47" y="18"/>
                    </a:cubicBezTo>
                    <a:cubicBezTo>
                      <a:pt x="47" y="18"/>
                      <a:pt x="47" y="18"/>
                      <a:pt x="47" y="18"/>
                    </a:cubicBezTo>
                    <a:cubicBezTo>
                      <a:pt x="47" y="42"/>
                      <a:pt x="47" y="42"/>
                      <a:pt x="47" y="42"/>
                    </a:cubicBezTo>
                    <a:cubicBezTo>
                      <a:pt x="0" y="42"/>
                      <a:pt x="0" y="42"/>
                      <a:pt x="0" y="42"/>
                    </a:cubicBezTo>
                    <a:cubicBezTo>
                      <a:pt x="0" y="18"/>
                      <a:pt x="0" y="18"/>
                      <a:pt x="0" y="18"/>
                    </a:cubicBezTo>
                    <a:cubicBezTo>
                      <a:pt x="0" y="18"/>
                      <a:pt x="0" y="18"/>
                      <a:pt x="0" y="18"/>
                    </a:cubicBezTo>
                    <a:cubicBezTo>
                      <a:pt x="0" y="11"/>
                      <a:pt x="3" y="4"/>
                      <a:pt x="9" y="0"/>
                    </a:cubicBezTo>
                    <a:close/>
                  </a:path>
                </a:pathLst>
              </a:custGeom>
              <a:solidFill>
                <a:sysClr val="window" lastClr="FFFFFF">
                  <a:lumMod val="65000"/>
                </a:sysClr>
              </a:solidFill>
              <a:ln w="6350" cap="flat">
                <a:solidFill>
                  <a:srgbClr val="FFFFFF"/>
                </a:solidFill>
                <a:prstDash val="solid"/>
                <a:miter lim="800000"/>
                <a:headEnd/>
                <a:tailEnd/>
              </a:ln>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sp>
            <p:nvSpPr>
              <p:cNvPr id="19" name="Oval 33">
                <a:extLst>
                  <a:ext uri="{FF2B5EF4-FFF2-40B4-BE49-F238E27FC236}">
                    <a16:creationId xmlns:a16="http://schemas.microsoft.com/office/drawing/2014/main" id="{087F47F4-6B06-4388-AD64-943930131A51}"/>
                  </a:ext>
                </a:extLst>
              </p:cNvPr>
              <p:cNvSpPr>
                <a:spLocks noChangeArrowheads="1"/>
              </p:cNvSpPr>
              <p:nvPr/>
            </p:nvSpPr>
            <p:spPr bwMode="auto">
              <a:xfrm>
                <a:off x="3225624" y="4066154"/>
                <a:ext cx="110300" cy="98338"/>
              </a:xfrm>
              <a:prstGeom prst="ellipse">
                <a:avLst/>
              </a:prstGeom>
              <a:solidFill>
                <a:sysClr val="window" lastClr="FFFFFF">
                  <a:lumMod val="65000"/>
                </a:sysClr>
              </a:solidFill>
              <a:ln w="6350" cap="flat">
                <a:solidFill>
                  <a:srgbClr val="FFFFFF"/>
                </a:solidFill>
                <a:prstDash val="solid"/>
                <a:miter lim="800000"/>
                <a:headEnd/>
                <a:tailEnd/>
              </a:ln>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grpSp>
      </p:grpSp>
      <p:grpSp>
        <p:nvGrpSpPr>
          <p:cNvPr id="20" name="Group 19"/>
          <p:cNvGrpSpPr/>
          <p:nvPr/>
        </p:nvGrpSpPr>
        <p:grpSpPr>
          <a:xfrm>
            <a:off x="10345030" y="1664800"/>
            <a:ext cx="353057" cy="352541"/>
            <a:chOff x="770319" y="3841758"/>
            <a:chExt cx="265257" cy="264869"/>
          </a:xfrm>
        </p:grpSpPr>
        <p:sp>
          <p:nvSpPr>
            <p:cNvPr id="21" name="Oval 20"/>
            <p:cNvSpPr/>
            <p:nvPr/>
          </p:nvSpPr>
          <p:spPr>
            <a:xfrm>
              <a:off x="770319" y="3841758"/>
              <a:ext cx="264869" cy="264869"/>
            </a:xfrm>
            <a:prstGeom prst="ellipse">
              <a:avLst/>
            </a:prstGeom>
            <a:solidFill>
              <a:schemeClr val="bg1"/>
            </a:solidFill>
            <a:ln>
              <a:solidFill>
                <a:srgbClr val="7D3F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atin typeface="Open Sans Bold"/>
                <a:cs typeface="Open Sans Bold"/>
              </a:endParaRPr>
            </a:p>
          </p:txBody>
        </p:sp>
        <p:grpSp>
          <p:nvGrpSpPr>
            <p:cNvPr id="22" name="Group 21"/>
            <p:cNvGrpSpPr/>
            <p:nvPr/>
          </p:nvGrpSpPr>
          <p:grpSpPr>
            <a:xfrm>
              <a:off x="770916" y="3870679"/>
              <a:ext cx="264660" cy="173229"/>
              <a:chOff x="9286150" y="2567652"/>
              <a:chExt cx="283752" cy="185726"/>
            </a:xfrm>
          </p:grpSpPr>
          <p:sp>
            <p:nvSpPr>
              <p:cNvPr id="23" name="Freeform 5">
                <a:extLst>
                  <a:ext uri="{FF2B5EF4-FFF2-40B4-BE49-F238E27FC236}">
                    <a16:creationId xmlns:a16="http://schemas.microsoft.com/office/drawing/2014/main" id="{FD7096A5-37AA-4969-BFE5-4EA22C628C69}"/>
                  </a:ext>
                </a:extLst>
              </p:cNvPr>
              <p:cNvSpPr>
                <a:spLocks/>
              </p:cNvSpPr>
              <p:nvPr/>
            </p:nvSpPr>
            <p:spPr bwMode="auto">
              <a:xfrm>
                <a:off x="9314214" y="2604580"/>
                <a:ext cx="172746" cy="148798"/>
              </a:xfrm>
              <a:custGeom>
                <a:avLst/>
                <a:gdLst>
                  <a:gd name="T0" fmla="*/ 35 w 69"/>
                  <a:gd name="T1" fmla="*/ 0 h 68"/>
                  <a:gd name="T2" fmla="*/ 0 w 69"/>
                  <a:gd name="T3" fmla="*/ 32 h 68"/>
                  <a:gd name="T4" fmla="*/ 0 w 69"/>
                  <a:gd name="T5" fmla="*/ 61 h 68"/>
                  <a:gd name="T6" fmla="*/ 7 w 69"/>
                  <a:gd name="T7" fmla="*/ 68 h 68"/>
                  <a:gd name="T8" fmla="*/ 26 w 69"/>
                  <a:gd name="T9" fmla="*/ 68 h 68"/>
                  <a:gd name="T10" fmla="*/ 26 w 69"/>
                  <a:gd name="T11" fmla="*/ 36 h 68"/>
                  <a:gd name="T12" fmla="*/ 44 w 69"/>
                  <a:gd name="T13" fmla="*/ 36 h 68"/>
                  <a:gd name="T14" fmla="*/ 44 w 69"/>
                  <a:gd name="T15" fmla="*/ 68 h 68"/>
                  <a:gd name="T16" fmla="*/ 63 w 69"/>
                  <a:gd name="T17" fmla="*/ 68 h 68"/>
                  <a:gd name="T18" fmla="*/ 69 w 69"/>
                  <a:gd name="T19" fmla="*/ 61 h 68"/>
                  <a:gd name="T20" fmla="*/ 69 w 69"/>
                  <a:gd name="T21" fmla="*/ 32 h 68"/>
                  <a:gd name="T22" fmla="*/ 35 w 69"/>
                  <a:gd name="T2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8">
                    <a:moveTo>
                      <a:pt x="35" y="0"/>
                    </a:moveTo>
                    <a:cubicBezTo>
                      <a:pt x="0" y="32"/>
                      <a:pt x="0" y="32"/>
                      <a:pt x="0" y="32"/>
                    </a:cubicBezTo>
                    <a:cubicBezTo>
                      <a:pt x="0" y="61"/>
                      <a:pt x="0" y="61"/>
                      <a:pt x="0" y="61"/>
                    </a:cubicBezTo>
                    <a:cubicBezTo>
                      <a:pt x="0" y="65"/>
                      <a:pt x="3" y="68"/>
                      <a:pt x="7" y="68"/>
                    </a:cubicBezTo>
                    <a:cubicBezTo>
                      <a:pt x="26" y="68"/>
                      <a:pt x="26" y="68"/>
                      <a:pt x="26" y="68"/>
                    </a:cubicBezTo>
                    <a:cubicBezTo>
                      <a:pt x="26" y="36"/>
                      <a:pt x="26" y="36"/>
                      <a:pt x="26" y="36"/>
                    </a:cubicBezTo>
                    <a:cubicBezTo>
                      <a:pt x="44" y="36"/>
                      <a:pt x="44" y="36"/>
                      <a:pt x="44" y="36"/>
                    </a:cubicBezTo>
                    <a:cubicBezTo>
                      <a:pt x="44" y="68"/>
                      <a:pt x="44" y="68"/>
                      <a:pt x="44" y="68"/>
                    </a:cubicBezTo>
                    <a:cubicBezTo>
                      <a:pt x="63" y="68"/>
                      <a:pt x="63" y="68"/>
                      <a:pt x="63" y="68"/>
                    </a:cubicBezTo>
                    <a:cubicBezTo>
                      <a:pt x="66" y="68"/>
                      <a:pt x="69" y="65"/>
                      <a:pt x="69" y="61"/>
                    </a:cubicBezTo>
                    <a:cubicBezTo>
                      <a:pt x="69" y="32"/>
                      <a:pt x="69" y="32"/>
                      <a:pt x="69" y="32"/>
                    </a:cubicBezTo>
                    <a:lnTo>
                      <a:pt x="35" y="0"/>
                    </a:lnTo>
                    <a:close/>
                  </a:path>
                </a:pathLst>
              </a:custGeom>
              <a:solidFill>
                <a:sysClr val="window" lastClr="FFFFFF">
                  <a:lumMod val="65000"/>
                </a:sysClr>
              </a:solidFill>
              <a:ln w="0" cap="flat">
                <a:noFill/>
                <a:prstDash val="solid"/>
                <a:miter lim="800000"/>
                <a:headEnd/>
                <a:tailEnd/>
              </a:ln>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sp>
            <p:nvSpPr>
              <p:cNvPr id="24" name="Freeform 6">
                <a:extLst>
                  <a:ext uri="{FF2B5EF4-FFF2-40B4-BE49-F238E27FC236}">
                    <a16:creationId xmlns:a16="http://schemas.microsoft.com/office/drawing/2014/main" id="{AD40D637-07F3-4EAD-A0AA-27DF56F8CAB8}"/>
                  </a:ext>
                </a:extLst>
              </p:cNvPr>
              <p:cNvSpPr>
                <a:spLocks/>
              </p:cNvSpPr>
              <p:nvPr/>
            </p:nvSpPr>
            <p:spPr bwMode="auto">
              <a:xfrm>
                <a:off x="9286150" y="2567652"/>
                <a:ext cx="231367" cy="102638"/>
              </a:xfrm>
              <a:custGeom>
                <a:avLst/>
                <a:gdLst>
                  <a:gd name="T0" fmla="*/ 4 w 92"/>
                  <a:gd name="T1" fmla="*/ 46 h 47"/>
                  <a:gd name="T2" fmla="*/ 0 w 92"/>
                  <a:gd name="T3" fmla="*/ 42 h 47"/>
                  <a:gd name="T4" fmla="*/ 1 w 92"/>
                  <a:gd name="T5" fmla="*/ 38 h 47"/>
                  <a:gd name="T6" fmla="*/ 41 w 92"/>
                  <a:gd name="T7" fmla="*/ 2 h 47"/>
                  <a:gd name="T8" fmla="*/ 50 w 92"/>
                  <a:gd name="T9" fmla="*/ 2 h 47"/>
                  <a:gd name="T10" fmla="*/ 90 w 92"/>
                  <a:gd name="T11" fmla="*/ 38 h 47"/>
                  <a:gd name="T12" fmla="*/ 90 w 92"/>
                  <a:gd name="T13" fmla="*/ 45 h 47"/>
                  <a:gd name="T14" fmla="*/ 84 w 92"/>
                  <a:gd name="T15" fmla="*/ 45 h 47"/>
                  <a:gd name="T16" fmla="*/ 46 w 92"/>
                  <a:gd name="T17" fmla="*/ 10 h 47"/>
                  <a:gd name="T18" fmla="*/ 8 w 92"/>
                  <a:gd name="T19" fmla="*/ 45 h 47"/>
                  <a:gd name="T20" fmla="*/ 4 w 92"/>
                  <a:gd name="T21"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47">
                    <a:moveTo>
                      <a:pt x="4" y="46"/>
                    </a:moveTo>
                    <a:cubicBezTo>
                      <a:pt x="2" y="46"/>
                      <a:pt x="0" y="44"/>
                      <a:pt x="0" y="42"/>
                    </a:cubicBezTo>
                    <a:cubicBezTo>
                      <a:pt x="0" y="41"/>
                      <a:pt x="0" y="39"/>
                      <a:pt x="1" y="38"/>
                    </a:cubicBezTo>
                    <a:cubicBezTo>
                      <a:pt x="41" y="2"/>
                      <a:pt x="41" y="2"/>
                      <a:pt x="41" y="2"/>
                    </a:cubicBezTo>
                    <a:cubicBezTo>
                      <a:pt x="44" y="0"/>
                      <a:pt x="48" y="0"/>
                      <a:pt x="50" y="2"/>
                    </a:cubicBezTo>
                    <a:cubicBezTo>
                      <a:pt x="90" y="38"/>
                      <a:pt x="90" y="38"/>
                      <a:pt x="90" y="38"/>
                    </a:cubicBezTo>
                    <a:cubicBezTo>
                      <a:pt x="92" y="40"/>
                      <a:pt x="92" y="43"/>
                      <a:pt x="90" y="45"/>
                    </a:cubicBezTo>
                    <a:cubicBezTo>
                      <a:pt x="89" y="47"/>
                      <a:pt x="86" y="47"/>
                      <a:pt x="84" y="45"/>
                    </a:cubicBezTo>
                    <a:cubicBezTo>
                      <a:pt x="46" y="10"/>
                      <a:pt x="46" y="10"/>
                      <a:pt x="46" y="10"/>
                    </a:cubicBezTo>
                    <a:cubicBezTo>
                      <a:pt x="8" y="45"/>
                      <a:pt x="8" y="45"/>
                      <a:pt x="8" y="45"/>
                    </a:cubicBezTo>
                    <a:cubicBezTo>
                      <a:pt x="7" y="46"/>
                      <a:pt x="6" y="46"/>
                      <a:pt x="4" y="46"/>
                    </a:cubicBezTo>
                    <a:close/>
                  </a:path>
                </a:pathLst>
              </a:custGeom>
              <a:solidFill>
                <a:sysClr val="window" lastClr="FFFFFF">
                  <a:lumMod val="65000"/>
                </a:sysClr>
              </a:solidFill>
              <a:ln w="0" cap="flat">
                <a:noFill/>
                <a:prstDash val="solid"/>
                <a:miter lim="800000"/>
                <a:headEnd/>
                <a:tailEnd/>
              </a:ln>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sp>
            <p:nvSpPr>
              <p:cNvPr id="25" name="Freeform 8">
                <a:extLst>
                  <a:ext uri="{FF2B5EF4-FFF2-40B4-BE49-F238E27FC236}">
                    <a16:creationId xmlns:a16="http://schemas.microsoft.com/office/drawing/2014/main" id="{48C4AA65-8186-409E-99CD-551002C7492D}"/>
                  </a:ext>
                </a:extLst>
              </p:cNvPr>
              <p:cNvSpPr>
                <a:spLocks/>
              </p:cNvSpPr>
              <p:nvPr/>
            </p:nvSpPr>
            <p:spPr bwMode="auto">
              <a:xfrm>
                <a:off x="9512528" y="2663773"/>
                <a:ext cx="57374" cy="48333"/>
              </a:xfrm>
              <a:custGeom>
                <a:avLst/>
                <a:gdLst>
                  <a:gd name="T0" fmla="*/ 22 w 23"/>
                  <a:gd name="T1" fmla="*/ 14 h 22"/>
                  <a:gd name="T2" fmla="*/ 14 w 23"/>
                  <a:gd name="T3" fmla="*/ 7 h 22"/>
                  <a:gd name="T4" fmla="*/ 10 w 23"/>
                  <a:gd name="T5" fmla="*/ 6 h 22"/>
                  <a:gd name="T6" fmla="*/ 4 w 23"/>
                  <a:gd name="T7" fmla="*/ 0 h 22"/>
                  <a:gd name="T8" fmla="*/ 0 w 23"/>
                  <a:gd name="T9" fmla="*/ 3 h 22"/>
                  <a:gd name="T10" fmla="*/ 6 w 23"/>
                  <a:gd name="T11" fmla="*/ 9 h 22"/>
                  <a:gd name="T12" fmla="*/ 7 w 23"/>
                  <a:gd name="T13" fmla="*/ 13 h 22"/>
                  <a:gd name="T14" fmla="*/ 15 w 23"/>
                  <a:gd name="T15" fmla="*/ 21 h 22"/>
                  <a:gd name="T16" fmla="*/ 20 w 23"/>
                  <a:gd name="T17" fmla="*/ 21 h 22"/>
                  <a:gd name="T18" fmla="*/ 20 w 23"/>
                  <a:gd name="T19" fmla="*/ 21 h 22"/>
                  <a:gd name="T20" fmla="*/ 22 w 23"/>
                  <a:gd name="T21" fmla="*/ 19 h 22"/>
                  <a:gd name="T22" fmla="*/ 22 w 23"/>
                  <a:gd name="T2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2">
                    <a:moveTo>
                      <a:pt x="22" y="14"/>
                    </a:moveTo>
                    <a:cubicBezTo>
                      <a:pt x="14" y="7"/>
                      <a:pt x="14" y="7"/>
                      <a:pt x="14" y="7"/>
                    </a:cubicBezTo>
                    <a:cubicBezTo>
                      <a:pt x="13" y="5"/>
                      <a:pt x="11" y="5"/>
                      <a:pt x="10" y="6"/>
                    </a:cubicBezTo>
                    <a:cubicBezTo>
                      <a:pt x="4" y="0"/>
                      <a:pt x="4" y="0"/>
                      <a:pt x="4" y="0"/>
                    </a:cubicBezTo>
                    <a:cubicBezTo>
                      <a:pt x="3" y="1"/>
                      <a:pt x="2" y="2"/>
                      <a:pt x="0" y="3"/>
                    </a:cubicBezTo>
                    <a:cubicBezTo>
                      <a:pt x="6" y="9"/>
                      <a:pt x="6" y="9"/>
                      <a:pt x="6" y="9"/>
                    </a:cubicBezTo>
                    <a:cubicBezTo>
                      <a:pt x="6" y="11"/>
                      <a:pt x="6" y="12"/>
                      <a:pt x="7" y="13"/>
                    </a:cubicBezTo>
                    <a:cubicBezTo>
                      <a:pt x="15" y="21"/>
                      <a:pt x="15" y="21"/>
                      <a:pt x="15" y="21"/>
                    </a:cubicBezTo>
                    <a:cubicBezTo>
                      <a:pt x="16" y="22"/>
                      <a:pt x="18" y="22"/>
                      <a:pt x="20" y="21"/>
                    </a:cubicBezTo>
                    <a:cubicBezTo>
                      <a:pt x="20" y="21"/>
                      <a:pt x="20" y="21"/>
                      <a:pt x="20" y="21"/>
                    </a:cubicBezTo>
                    <a:cubicBezTo>
                      <a:pt x="22" y="19"/>
                      <a:pt x="22" y="19"/>
                      <a:pt x="22" y="19"/>
                    </a:cubicBezTo>
                    <a:cubicBezTo>
                      <a:pt x="23" y="18"/>
                      <a:pt x="23" y="16"/>
                      <a:pt x="22" y="14"/>
                    </a:cubicBezTo>
                    <a:close/>
                  </a:path>
                </a:pathLst>
              </a:custGeom>
              <a:solidFill>
                <a:sysClr val="window" lastClr="FFFFFF">
                  <a:lumMod val="6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sp>
            <p:nvSpPr>
              <p:cNvPr id="26" name="Freeform 9">
                <a:extLst>
                  <a:ext uri="{FF2B5EF4-FFF2-40B4-BE49-F238E27FC236}">
                    <a16:creationId xmlns:a16="http://schemas.microsoft.com/office/drawing/2014/main" id="{9681E0D6-7911-4179-B03D-8678F22F65C7}"/>
                  </a:ext>
                </a:extLst>
              </p:cNvPr>
              <p:cNvSpPr>
                <a:spLocks noEditPoints="1"/>
              </p:cNvSpPr>
              <p:nvPr/>
            </p:nvSpPr>
            <p:spPr bwMode="auto">
              <a:xfrm>
                <a:off x="9447046" y="2606752"/>
                <a:ext cx="67976" cy="57021"/>
              </a:xfrm>
              <a:custGeom>
                <a:avLst/>
                <a:gdLst>
                  <a:gd name="T0" fmla="*/ 14 w 27"/>
                  <a:gd name="T1" fmla="*/ 0 h 26"/>
                  <a:gd name="T2" fmla="*/ 0 w 27"/>
                  <a:gd name="T3" fmla="*/ 13 h 26"/>
                  <a:gd name="T4" fmla="*/ 14 w 27"/>
                  <a:gd name="T5" fmla="*/ 26 h 26"/>
                  <a:gd name="T6" fmla="*/ 27 w 27"/>
                  <a:gd name="T7" fmla="*/ 13 h 26"/>
                  <a:gd name="T8" fmla="*/ 14 w 27"/>
                  <a:gd name="T9" fmla="*/ 0 h 26"/>
                  <a:gd name="T10" fmla="*/ 14 w 27"/>
                  <a:gd name="T11" fmla="*/ 3 h 26"/>
                  <a:gd name="T12" fmla="*/ 14 w 27"/>
                  <a:gd name="T13" fmla="*/ 2 h 26"/>
                  <a:gd name="T14" fmla="*/ 24 w 27"/>
                  <a:gd name="T15" fmla="*/ 13 h 26"/>
                  <a:gd name="T16" fmla="*/ 23 w 27"/>
                  <a:gd name="T17" fmla="*/ 13 h 26"/>
                  <a:gd name="T18" fmla="*/ 14 w 27"/>
                  <a:gd name="T19"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0"/>
                    </a:moveTo>
                    <a:cubicBezTo>
                      <a:pt x="6" y="0"/>
                      <a:pt x="0" y="6"/>
                      <a:pt x="0" y="13"/>
                    </a:cubicBezTo>
                    <a:cubicBezTo>
                      <a:pt x="0" y="20"/>
                      <a:pt x="6" y="26"/>
                      <a:pt x="14" y="26"/>
                    </a:cubicBezTo>
                    <a:cubicBezTo>
                      <a:pt x="21" y="26"/>
                      <a:pt x="27" y="20"/>
                      <a:pt x="27" y="13"/>
                    </a:cubicBezTo>
                    <a:cubicBezTo>
                      <a:pt x="27" y="6"/>
                      <a:pt x="21" y="0"/>
                      <a:pt x="14" y="0"/>
                    </a:cubicBezTo>
                    <a:close/>
                    <a:moveTo>
                      <a:pt x="14" y="3"/>
                    </a:moveTo>
                    <a:cubicBezTo>
                      <a:pt x="14" y="2"/>
                      <a:pt x="14" y="2"/>
                      <a:pt x="14" y="2"/>
                    </a:cubicBezTo>
                    <a:cubicBezTo>
                      <a:pt x="20" y="2"/>
                      <a:pt x="24" y="7"/>
                      <a:pt x="24" y="13"/>
                    </a:cubicBezTo>
                    <a:cubicBezTo>
                      <a:pt x="23" y="13"/>
                      <a:pt x="23" y="13"/>
                      <a:pt x="23" y="13"/>
                    </a:cubicBezTo>
                    <a:cubicBezTo>
                      <a:pt x="23" y="8"/>
                      <a:pt x="19" y="3"/>
                      <a:pt x="14" y="3"/>
                    </a:cubicBezTo>
                    <a:close/>
                  </a:path>
                </a:pathLst>
              </a:custGeom>
              <a:solidFill>
                <a:sysClr val="window" lastClr="FFFFFF">
                  <a:lumMod val="6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grpSp>
      </p:grpSp>
      <p:grpSp>
        <p:nvGrpSpPr>
          <p:cNvPr id="27" name="Group 26"/>
          <p:cNvGrpSpPr/>
          <p:nvPr/>
        </p:nvGrpSpPr>
        <p:grpSpPr>
          <a:xfrm>
            <a:off x="10892973" y="1664800"/>
            <a:ext cx="352541" cy="352541"/>
            <a:chOff x="932073" y="4826107"/>
            <a:chExt cx="264869" cy="264869"/>
          </a:xfrm>
        </p:grpSpPr>
        <p:sp>
          <p:nvSpPr>
            <p:cNvPr id="28" name="Oval 27"/>
            <p:cNvSpPr/>
            <p:nvPr/>
          </p:nvSpPr>
          <p:spPr>
            <a:xfrm>
              <a:off x="932073" y="4826107"/>
              <a:ext cx="264869" cy="264869"/>
            </a:xfrm>
            <a:prstGeom prst="ellipse">
              <a:avLst/>
            </a:prstGeom>
            <a:solidFill>
              <a:schemeClr val="bg1"/>
            </a:solidFill>
            <a:ln>
              <a:solidFill>
                <a:srgbClr val="B9A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atin typeface="Open Sans Bold"/>
                <a:cs typeface="Open Sans Bold"/>
              </a:endParaRPr>
            </a:p>
          </p:txBody>
        </p:sp>
        <p:grpSp>
          <p:nvGrpSpPr>
            <p:cNvPr id="29" name="Group 28"/>
            <p:cNvGrpSpPr/>
            <p:nvPr/>
          </p:nvGrpSpPr>
          <p:grpSpPr>
            <a:xfrm>
              <a:off x="954629" y="4860459"/>
              <a:ext cx="214329" cy="195410"/>
              <a:chOff x="5797427" y="4507204"/>
              <a:chExt cx="316938" cy="265319"/>
            </a:xfrm>
          </p:grpSpPr>
          <p:sp>
            <p:nvSpPr>
              <p:cNvPr id="30" name="Freeform 5">
                <a:extLst>
                  <a:ext uri="{FF2B5EF4-FFF2-40B4-BE49-F238E27FC236}">
                    <a16:creationId xmlns:a16="http://schemas.microsoft.com/office/drawing/2014/main" id="{6E05E80D-F3DD-406F-8FAF-15C9745837C1}"/>
                  </a:ext>
                </a:extLst>
              </p:cNvPr>
              <p:cNvSpPr>
                <a:spLocks noEditPoints="1"/>
              </p:cNvSpPr>
              <p:nvPr/>
            </p:nvSpPr>
            <p:spPr bwMode="auto">
              <a:xfrm>
                <a:off x="5797427" y="4507204"/>
                <a:ext cx="262153" cy="228074"/>
              </a:xfrm>
              <a:custGeom>
                <a:avLst/>
                <a:gdLst>
                  <a:gd name="T0" fmla="*/ 77 w 153"/>
                  <a:gd name="T1" fmla="*/ 0 h 153"/>
                  <a:gd name="T2" fmla="*/ 0 w 153"/>
                  <a:gd name="T3" fmla="*/ 76 h 153"/>
                  <a:gd name="T4" fmla="*/ 77 w 153"/>
                  <a:gd name="T5" fmla="*/ 153 h 153"/>
                  <a:gd name="T6" fmla="*/ 153 w 153"/>
                  <a:gd name="T7" fmla="*/ 76 h 153"/>
                  <a:gd name="T8" fmla="*/ 77 w 153"/>
                  <a:gd name="T9" fmla="*/ 0 h 153"/>
                  <a:gd name="T10" fmla="*/ 77 w 153"/>
                  <a:gd name="T11" fmla="*/ 10 h 153"/>
                  <a:gd name="T12" fmla="*/ 143 w 153"/>
                  <a:gd name="T13" fmla="*/ 76 h 153"/>
                  <a:gd name="T14" fmla="*/ 77 w 153"/>
                  <a:gd name="T15" fmla="*/ 142 h 153"/>
                  <a:gd name="T16" fmla="*/ 11 w 153"/>
                  <a:gd name="T17" fmla="*/ 76 h 153"/>
                  <a:gd name="T18" fmla="*/ 77 w 153"/>
                  <a:gd name="T19" fmla="*/ 10 h 153"/>
                  <a:gd name="T20" fmla="*/ 77 w 153"/>
                  <a:gd name="T21" fmla="*/ 38 h 153"/>
                  <a:gd name="T22" fmla="*/ 115 w 153"/>
                  <a:gd name="T23" fmla="*/ 76 h 153"/>
                  <a:gd name="T24" fmla="*/ 77 w 153"/>
                  <a:gd name="T25" fmla="*/ 115 h 153"/>
                  <a:gd name="T26" fmla="*/ 38 w 153"/>
                  <a:gd name="T27" fmla="*/ 76 h 153"/>
                  <a:gd name="T28" fmla="*/ 77 w 153"/>
                  <a:gd name="T29"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53">
                    <a:moveTo>
                      <a:pt x="77" y="0"/>
                    </a:moveTo>
                    <a:cubicBezTo>
                      <a:pt x="34" y="0"/>
                      <a:pt x="0" y="34"/>
                      <a:pt x="0" y="76"/>
                    </a:cubicBezTo>
                    <a:cubicBezTo>
                      <a:pt x="0" y="118"/>
                      <a:pt x="34" y="153"/>
                      <a:pt x="77" y="153"/>
                    </a:cubicBezTo>
                    <a:cubicBezTo>
                      <a:pt x="119" y="153"/>
                      <a:pt x="153" y="118"/>
                      <a:pt x="153" y="76"/>
                    </a:cubicBezTo>
                    <a:cubicBezTo>
                      <a:pt x="153" y="34"/>
                      <a:pt x="119" y="0"/>
                      <a:pt x="77" y="0"/>
                    </a:cubicBezTo>
                    <a:moveTo>
                      <a:pt x="77" y="10"/>
                    </a:moveTo>
                    <a:cubicBezTo>
                      <a:pt x="113" y="10"/>
                      <a:pt x="143" y="40"/>
                      <a:pt x="143" y="76"/>
                    </a:cubicBezTo>
                    <a:cubicBezTo>
                      <a:pt x="143" y="113"/>
                      <a:pt x="113" y="142"/>
                      <a:pt x="77" y="142"/>
                    </a:cubicBezTo>
                    <a:cubicBezTo>
                      <a:pt x="40" y="142"/>
                      <a:pt x="11" y="113"/>
                      <a:pt x="11" y="76"/>
                    </a:cubicBezTo>
                    <a:cubicBezTo>
                      <a:pt x="11" y="40"/>
                      <a:pt x="40" y="10"/>
                      <a:pt x="77" y="10"/>
                    </a:cubicBezTo>
                    <a:moveTo>
                      <a:pt x="77" y="38"/>
                    </a:moveTo>
                    <a:cubicBezTo>
                      <a:pt x="98" y="38"/>
                      <a:pt x="115" y="55"/>
                      <a:pt x="115" y="76"/>
                    </a:cubicBezTo>
                    <a:cubicBezTo>
                      <a:pt x="115" y="97"/>
                      <a:pt x="98" y="115"/>
                      <a:pt x="77" y="115"/>
                    </a:cubicBezTo>
                    <a:cubicBezTo>
                      <a:pt x="55" y="115"/>
                      <a:pt x="38" y="97"/>
                      <a:pt x="38" y="76"/>
                    </a:cubicBezTo>
                    <a:cubicBezTo>
                      <a:pt x="38" y="55"/>
                      <a:pt x="55" y="38"/>
                      <a:pt x="77" y="38"/>
                    </a:cubicBezTo>
                  </a:path>
                </a:pathLst>
              </a:custGeom>
              <a:solidFill>
                <a:sysClr val="window" lastClr="FFFFFF">
                  <a:lumMod val="65000"/>
                </a:sysClr>
              </a:solidFill>
              <a:ln>
                <a:noFill/>
              </a:ln>
              <a:extLst/>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sp>
            <p:nvSpPr>
              <p:cNvPr id="31" name="Freeform 7">
                <a:extLst>
                  <a:ext uri="{FF2B5EF4-FFF2-40B4-BE49-F238E27FC236}">
                    <a16:creationId xmlns:a16="http://schemas.microsoft.com/office/drawing/2014/main" id="{2F44C4CD-3D4C-483B-B0B8-B82498955697}"/>
                  </a:ext>
                </a:extLst>
              </p:cNvPr>
              <p:cNvSpPr>
                <a:spLocks/>
              </p:cNvSpPr>
              <p:nvPr/>
            </p:nvSpPr>
            <p:spPr bwMode="auto">
              <a:xfrm>
                <a:off x="5922376" y="4618939"/>
                <a:ext cx="191989" cy="153584"/>
              </a:xfrm>
              <a:custGeom>
                <a:avLst/>
                <a:gdLst>
                  <a:gd name="T0" fmla="*/ 99 w 112"/>
                  <a:gd name="T1" fmla="*/ 19 h 103"/>
                  <a:gd name="T2" fmla="*/ 8 w 112"/>
                  <a:gd name="T3" fmla="*/ 1 h 103"/>
                  <a:gd name="T4" fmla="*/ 1 w 112"/>
                  <a:gd name="T5" fmla="*/ 10 h 103"/>
                  <a:gd name="T6" fmla="*/ 30 w 112"/>
                  <a:gd name="T7" fmla="*/ 97 h 103"/>
                  <a:gd name="T8" fmla="*/ 41 w 112"/>
                  <a:gd name="T9" fmla="*/ 99 h 103"/>
                  <a:gd name="T10" fmla="*/ 63 w 112"/>
                  <a:gd name="T11" fmla="*/ 74 h 103"/>
                  <a:gd name="T12" fmla="*/ 92 w 112"/>
                  <a:gd name="T13" fmla="*/ 100 h 103"/>
                  <a:gd name="T14" fmla="*/ 98 w 112"/>
                  <a:gd name="T15" fmla="*/ 100 h 103"/>
                  <a:gd name="T16" fmla="*/ 110 w 112"/>
                  <a:gd name="T17" fmla="*/ 86 h 103"/>
                  <a:gd name="T18" fmla="*/ 110 w 112"/>
                  <a:gd name="T19" fmla="*/ 80 h 103"/>
                  <a:gd name="T20" fmla="*/ 81 w 112"/>
                  <a:gd name="T21" fmla="*/ 54 h 103"/>
                  <a:gd name="T22" fmla="*/ 102 w 112"/>
                  <a:gd name="T23" fmla="*/ 29 h 103"/>
                  <a:gd name="T24" fmla="*/ 99 w 112"/>
                  <a:gd name="T25" fmla="*/ 1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03">
                    <a:moveTo>
                      <a:pt x="99" y="19"/>
                    </a:moveTo>
                    <a:cubicBezTo>
                      <a:pt x="8" y="1"/>
                      <a:pt x="8" y="1"/>
                      <a:pt x="8" y="1"/>
                    </a:cubicBezTo>
                    <a:cubicBezTo>
                      <a:pt x="4" y="0"/>
                      <a:pt x="0" y="5"/>
                      <a:pt x="1" y="10"/>
                    </a:cubicBezTo>
                    <a:cubicBezTo>
                      <a:pt x="30" y="97"/>
                      <a:pt x="30" y="97"/>
                      <a:pt x="30" y="97"/>
                    </a:cubicBezTo>
                    <a:cubicBezTo>
                      <a:pt x="32" y="102"/>
                      <a:pt x="38" y="103"/>
                      <a:pt x="41" y="99"/>
                    </a:cubicBezTo>
                    <a:cubicBezTo>
                      <a:pt x="63" y="74"/>
                      <a:pt x="63" y="74"/>
                      <a:pt x="63" y="74"/>
                    </a:cubicBezTo>
                    <a:cubicBezTo>
                      <a:pt x="92" y="100"/>
                      <a:pt x="92" y="100"/>
                      <a:pt x="92" y="100"/>
                    </a:cubicBezTo>
                    <a:cubicBezTo>
                      <a:pt x="94" y="102"/>
                      <a:pt x="97" y="102"/>
                      <a:pt x="98" y="100"/>
                    </a:cubicBezTo>
                    <a:cubicBezTo>
                      <a:pt x="110" y="86"/>
                      <a:pt x="110" y="86"/>
                      <a:pt x="110" y="86"/>
                    </a:cubicBezTo>
                    <a:cubicBezTo>
                      <a:pt x="112" y="84"/>
                      <a:pt x="112" y="81"/>
                      <a:pt x="110" y="80"/>
                    </a:cubicBezTo>
                    <a:cubicBezTo>
                      <a:pt x="81" y="54"/>
                      <a:pt x="81" y="54"/>
                      <a:pt x="81" y="54"/>
                    </a:cubicBezTo>
                    <a:cubicBezTo>
                      <a:pt x="102" y="29"/>
                      <a:pt x="102" y="29"/>
                      <a:pt x="102" y="29"/>
                    </a:cubicBezTo>
                    <a:cubicBezTo>
                      <a:pt x="106" y="26"/>
                      <a:pt x="104" y="20"/>
                      <a:pt x="99" y="19"/>
                    </a:cubicBezTo>
                    <a:close/>
                  </a:path>
                </a:pathLst>
              </a:custGeom>
              <a:solidFill>
                <a:sysClr val="window" lastClr="FFFFFF">
                  <a:lumMod val="65000"/>
                </a:sysClr>
              </a:solidFill>
              <a:ln w="12700" cap="flat">
                <a:solidFill>
                  <a:srgbClr val="FFFFFF"/>
                </a:solidFill>
                <a:prstDash val="solid"/>
                <a:miter lim="800000"/>
                <a:headEnd/>
                <a:tailEnd/>
              </a:ln>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grpSp>
      </p:grpSp>
      <p:grpSp>
        <p:nvGrpSpPr>
          <p:cNvPr id="32" name="Group 31"/>
          <p:cNvGrpSpPr/>
          <p:nvPr/>
        </p:nvGrpSpPr>
        <p:grpSpPr>
          <a:xfrm>
            <a:off x="11440372" y="1664800"/>
            <a:ext cx="352541" cy="352541"/>
            <a:chOff x="953494" y="5759724"/>
            <a:chExt cx="264869" cy="264869"/>
          </a:xfrm>
        </p:grpSpPr>
        <p:sp>
          <p:nvSpPr>
            <p:cNvPr id="33" name="Oval 32"/>
            <p:cNvSpPr/>
            <p:nvPr/>
          </p:nvSpPr>
          <p:spPr>
            <a:xfrm>
              <a:off x="953494" y="5759724"/>
              <a:ext cx="264869" cy="264869"/>
            </a:xfrm>
            <a:prstGeom prst="ellipse">
              <a:avLst/>
            </a:prstGeom>
            <a:solidFill>
              <a:schemeClr val="bg1"/>
            </a:solidFill>
            <a:ln>
              <a:solidFill>
                <a:srgbClr val="B2DA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atin typeface="Open Sans Bold"/>
                <a:cs typeface="Open Sans Bold"/>
              </a:endParaRPr>
            </a:p>
          </p:txBody>
        </p:sp>
        <p:grpSp>
          <p:nvGrpSpPr>
            <p:cNvPr id="34" name="Group 33"/>
            <p:cNvGrpSpPr/>
            <p:nvPr/>
          </p:nvGrpSpPr>
          <p:grpSpPr>
            <a:xfrm>
              <a:off x="960176" y="5807331"/>
              <a:ext cx="252123" cy="176312"/>
              <a:chOff x="6247848" y="4507326"/>
              <a:chExt cx="305068" cy="213337"/>
            </a:xfrm>
          </p:grpSpPr>
          <p:sp>
            <p:nvSpPr>
              <p:cNvPr id="35" name="Oval 17">
                <a:extLst>
                  <a:ext uri="{FF2B5EF4-FFF2-40B4-BE49-F238E27FC236}">
                    <a16:creationId xmlns:a16="http://schemas.microsoft.com/office/drawing/2014/main" id="{AC3812E9-0169-4604-B39A-CA858075DB67}"/>
                  </a:ext>
                </a:extLst>
              </p:cNvPr>
              <p:cNvSpPr>
                <a:spLocks noChangeArrowheads="1"/>
              </p:cNvSpPr>
              <p:nvPr/>
            </p:nvSpPr>
            <p:spPr bwMode="auto">
              <a:xfrm>
                <a:off x="6348497" y="4507326"/>
                <a:ext cx="103770" cy="90362"/>
              </a:xfrm>
              <a:prstGeom prst="ellipse">
                <a:avLst/>
              </a:prstGeom>
              <a:solidFill>
                <a:sysClr val="window" lastClr="FFFFFF">
                  <a:lumMod val="6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sp>
            <p:nvSpPr>
              <p:cNvPr id="36" name="Freeform 18">
                <a:extLst>
                  <a:ext uri="{FF2B5EF4-FFF2-40B4-BE49-F238E27FC236}">
                    <a16:creationId xmlns:a16="http://schemas.microsoft.com/office/drawing/2014/main" id="{2E075E96-9A77-406A-AE45-BF17B3CFE381}"/>
                  </a:ext>
                </a:extLst>
              </p:cNvPr>
              <p:cNvSpPr>
                <a:spLocks/>
              </p:cNvSpPr>
              <p:nvPr/>
            </p:nvSpPr>
            <p:spPr bwMode="auto">
              <a:xfrm>
                <a:off x="6247848" y="4531785"/>
                <a:ext cx="305068" cy="188878"/>
              </a:xfrm>
              <a:custGeom>
                <a:avLst/>
                <a:gdLst>
                  <a:gd name="T0" fmla="*/ 93 w 97"/>
                  <a:gd name="T1" fmla="*/ 3 h 69"/>
                  <a:gd name="T2" fmla="*/ 84 w 97"/>
                  <a:gd name="T3" fmla="*/ 4 h 69"/>
                  <a:gd name="T4" fmla="*/ 61 w 97"/>
                  <a:gd name="T5" fmla="*/ 29 h 69"/>
                  <a:gd name="T6" fmla="*/ 36 w 97"/>
                  <a:gd name="T7" fmla="*/ 29 h 69"/>
                  <a:gd name="T8" fmla="*/ 13 w 97"/>
                  <a:gd name="T9" fmla="*/ 4 h 69"/>
                  <a:gd name="T10" fmla="*/ 4 w 97"/>
                  <a:gd name="T11" fmla="*/ 3 h 69"/>
                  <a:gd name="T12" fmla="*/ 1 w 97"/>
                  <a:gd name="T13" fmla="*/ 10 h 69"/>
                  <a:gd name="T14" fmla="*/ 26 w 97"/>
                  <a:gd name="T15" fmla="*/ 45 h 69"/>
                  <a:gd name="T16" fmla="*/ 26 w 97"/>
                  <a:gd name="T17" fmla="*/ 47 h 69"/>
                  <a:gd name="T18" fmla="*/ 26 w 97"/>
                  <a:gd name="T19" fmla="*/ 69 h 69"/>
                  <a:gd name="T20" fmla="*/ 71 w 97"/>
                  <a:gd name="T21" fmla="*/ 69 h 69"/>
                  <a:gd name="T22" fmla="*/ 71 w 97"/>
                  <a:gd name="T23" fmla="*/ 47 h 69"/>
                  <a:gd name="T24" fmla="*/ 70 w 97"/>
                  <a:gd name="T25" fmla="*/ 45 h 69"/>
                  <a:gd name="T26" fmla="*/ 95 w 97"/>
                  <a:gd name="T27" fmla="*/ 10 h 69"/>
                  <a:gd name="T28" fmla="*/ 93 w 97"/>
                  <a:gd name="T2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69">
                    <a:moveTo>
                      <a:pt x="93" y="3"/>
                    </a:moveTo>
                    <a:cubicBezTo>
                      <a:pt x="88" y="0"/>
                      <a:pt x="84" y="4"/>
                      <a:pt x="84" y="4"/>
                    </a:cubicBezTo>
                    <a:cubicBezTo>
                      <a:pt x="76" y="19"/>
                      <a:pt x="67" y="26"/>
                      <a:pt x="61" y="29"/>
                    </a:cubicBezTo>
                    <a:cubicBezTo>
                      <a:pt x="53" y="33"/>
                      <a:pt x="44" y="33"/>
                      <a:pt x="36" y="29"/>
                    </a:cubicBezTo>
                    <a:cubicBezTo>
                      <a:pt x="30" y="26"/>
                      <a:pt x="21" y="19"/>
                      <a:pt x="13" y="4"/>
                    </a:cubicBezTo>
                    <a:cubicBezTo>
                      <a:pt x="13" y="4"/>
                      <a:pt x="9" y="0"/>
                      <a:pt x="4" y="3"/>
                    </a:cubicBezTo>
                    <a:cubicBezTo>
                      <a:pt x="4" y="3"/>
                      <a:pt x="0" y="5"/>
                      <a:pt x="1" y="10"/>
                    </a:cubicBezTo>
                    <a:cubicBezTo>
                      <a:pt x="1" y="10"/>
                      <a:pt x="9" y="32"/>
                      <a:pt x="26" y="45"/>
                    </a:cubicBezTo>
                    <a:cubicBezTo>
                      <a:pt x="26" y="45"/>
                      <a:pt x="26" y="46"/>
                      <a:pt x="26" y="47"/>
                    </a:cubicBezTo>
                    <a:cubicBezTo>
                      <a:pt x="26" y="69"/>
                      <a:pt x="26" y="69"/>
                      <a:pt x="26" y="69"/>
                    </a:cubicBezTo>
                    <a:cubicBezTo>
                      <a:pt x="71" y="69"/>
                      <a:pt x="71" y="69"/>
                      <a:pt x="71" y="69"/>
                    </a:cubicBezTo>
                    <a:cubicBezTo>
                      <a:pt x="71" y="47"/>
                      <a:pt x="71" y="47"/>
                      <a:pt x="71" y="47"/>
                    </a:cubicBezTo>
                    <a:cubicBezTo>
                      <a:pt x="71" y="46"/>
                      <a:pt x="71" y="45"/>
                      <a:pt x="70" y="45"/>
                    </a:cubicBezTo>
                    <a:cubicBezTo>
                      <a:pt x="88" y="32"/>
                      <a:pt x="95" y="10"/>
                      <a:pt x="95" y="10"/>
                    </a:cubicBezTo>
                    <a:cubicBezTo>
                      <a:pt x="97" y="5"/>
                      <a:pt x="93" y="3"/>
                      <a:pt x="93" y="3"/>
                    </a:cubicBezTo>
                    <a:close/>
                  </a:path>
                </a:pathLst>
              </a:custGeom>
              <a:solidFill>
                <a:sysClr val="window" lastClr="FFFFFF">
                  <a:lumMod val="6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defRPr/>
                </a:pPr>
                <a:endParaRPr lang="en-US" sz="2000" kern="0" dirty="0">
                  <a:solidFill>
                    <a:prstClr val="black"/>
                  </a:solidFill>
                  <a:latin typeface="Open Sans"/>
                </a:endParaRPr>
              </a:p>
            </p:txBody>
          </p:sp>
        </p:grpSp>
      </p:grpSp>
      <p:sp>
        <p:nvSpPr>
          <p:cNvPr id="37" name="TextBox 36"/>
          <p:cNvSpPr txBox="1"/>
          <p:nvPr/>
        </p:nvSpPr>
        <p:spPr>
          <a:xfrm>
            <a:off x="540199" y="6541477"/>
            <a:ext cx="5411480" cy="316523"/>
          </a:xfrm>
          <a:prstGeom prst="rect">
            <a:avLst/>
          </a:prstGeom>
          <a:noFill/>
        </p:spPr>
        <p:txBody>
          <a:bodyPr wrap="square" lIns="0" tIns="0" rIns="0" bIns="0" rtlCol="0" anchor="ctr">
            <a:noAutofit/>
          </a:bodyPr>
          <a:lstStyle/>
          <a:p>
            <a:pPr defTabSz="456758" fontAlgn="base">
              <a:spcBef>
                <a:spcPts val="1200"/>
              </a:spcBef>
            </a:pPr>
            <a:r>
              <a:rPr lang="en-US" sz="1000" dirty="0">
                <a:solidFill>
                  <a:schemeClr val="tx2">
                    <a:lumMod val="60000"/>
                    <a:lumOff val="40000"/>
                  </a:schemeClr>
                </a:solidFill>
                <a:cs typeface="Open Sans Light"/>
              </a:rPr>
              <a:t>1) Not exhaustive</a:t>
            </a:r>
          </a:p>
        </p:txBody>
      </p:sp>
    </p:spTree>
    <p:extLst>
      <p:ext uri="{BB962C8B-B14F-4D97-AF65-F5344CB8AC3E}">
        <p14:creationId xmlns:p14="http://schemas.microsoft.com/office/powerpoint/2010/main" val="24939111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5695256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7249" name="think-cell Slide" r:id="rId5" imgW="498" imgH="499" progId="TCLayout.ActiveDocument.1">
                  <p:embed/>
                </p:oleObj>
              </mc:Choice>
              <mc:Fallback>
                <p:oleObj name="think-cell Slide" r:id="rId5" imgW="498" imgH="499"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46876" y="310063"/>
            <a:ext cx="9686100" cy="476805"/>
          </a:xfrm>
        </p:spPr>
        <p:txBody>
          <a:bodyPr/>
          <a:lstStyle/>
          <a:p>
            <a:r>
              <a:rPr lang="en-US" dirty="0"/>
              <a:t>Remaining Opportunities – Culture</a:t>
            </a:r>
          </a:p>
        </p:txBody>
      </p:sp>
      <p:sp>
        <p:nvSpPr>
          <p:cNvPr id="3" name="Text Placeholder 2"/>
          <p:cNvSpPr>
            <a:spLocks noGrp="1"/>
          </p:cNvSpPr>
          <p:nvPr>
            <p:ph type="body" sz="quarter" idx="11"/>
          </p:nvPr>
        </p:nvSpPr>
        <p:spPr/>
        <p:txBody>
          <a:bodyPr/>
          <a:lstStyle/>
          <a:p>
            <a:r>
              <a:rPr lang="en-US" dirty="0"/>
              <a:t>Dynamic organizational strategies that cultivate innovation and develop a trusting, accountable work environment will also drive Medicaid forward</a:t>
            </a:r>
          </a:p>
        </p:txBody>
      </p:sp>
      <p:graphicFrame>
        <p:nvGraphicFramePr>
          <p:cNvPr id="7" name="Table 6"/>
          <p:cNvGraphicFramePr>
            <a:graphicFrameLocks noGrp="1"/>
          </p:cNvGraphicFramePr>
          <p:nvPr>
            <p:extLst>
              <p:ext uri="{D42A27DB-BD31-4B8C-83A1-F6EECF244321}">
                <p14:modId xmlns:p14="http://schemas.microsoft.com/office/powerpoint/2010/main" val="29294987"/>
              </p:ext>
            </p:extLst>
          </p:nvPr>
        </p:nvGraphicFramePr>
        <p:xfrm>
          <a:off x="332574" y="1613649"/>
          <a:ext cx="11536697" cy="4754880"/>
        </p:xfrm>
        <a:graphic>
          <a:graphicData uri="http://schemas.openxmlformats.org/drawingml/2006/table">
            <a:tbl>
              <a:tblPr firstRow="1" bandRow="1">
                <a:tableStyleId>{5C22544A-7EE6-4342-B048-85BDC9FD1C3A}</a:tableStyleId>
              </a:tblPr>
              <a:tblGrid>
                <a:gridCol w="3164679">
                  <a:extLst>
                    <a:ext uri="{9D8B030D-6E8A-4147-A177-3AD203B41FA5}">
                      <a16:colId xmlns:a16="http://schemas.microsoft.com/office/drawing/2014/main" val="2701062197"/>
                    </a:ext>
                  </a:extLst>
                </a:gridCol>
                <a:gridCol w="8372018">
                  <a:extLst>
                    <a:ext uri="{9D8B030D-6E8A-4147-A177-3AD203B41FA5}">
                      <a16:colId xmlns:a16="http://schemas.microsoft.com/office/drawing/2014/main" val="530200885"/>
                    </a:ext>
                  </a:extLst>
                </a:gridCol>
              </a:tblGrid>
              <a:tr h="223960">
                <a:tc>
                  <a:txBody>
                    <a:bodyPr/>
                    <a:lstStyle/>
                    <a:p>
                      <a:pPr algn="ctr"/>
                      <a:r>
                        <a:rPr lang="en-US" dirty="0">
                          <a:solidFill>
                            <a:schemeClr val="accent2"/>
                          </a:solidFill>
                          <a:latin typeface="Domaine Display Bold" panose="020A0803080505060203" pitchFamily="18" charset="0"/>
                        </a:rPr>
                        <a:t>Talent &amp;</a:t>
                      </a:r>
                      <a:r>
                        <a:rPr lang="en-US" baseline="0" dirty="0">
                          <a:solidFill>
                            <a:schemeClr val="accent2"/>
                          </a:solidFill>
                          <a:latin typeface="Domaine Display Bold" panose="020A0803080505060203" pitchFamily="18" charset="0"/>
                        </a:rPr>
                        <a:t> Culture Initiative</a:t>
                      </a:r>
                      <a:r>
                        <a:rPr lang="en-US" baseline="30000" dirty="0">
                          <a:solidFill>
                            <a:schemeClr val="accent2"/>
                          </a:solidFill>
                          <a:latin typeface="Domaine Display Bold" panose="020A0803080505060203" pitchFamily="18" charset="0"/>
                        </a:rPr>
                        <a:t>1</a:t>
                      </a:r>
                    </a:p>
                  </a:txBody>
                  <a:tcPr marL="45720" marR="45720" anchor="ctr">
                    <a:lnB w="19050" cap="flat" cmpd="sng" algn="ctr">
                      <a:solidFill>
                        <a:schemeClr val="bg1"/>
                      </a:solidFill>
                      <a:prstDash val="solid"/>
                      <a:round/>
                      <a:headEnd type="none" w="med" len="med"/>
                      <a:tailEnd type="none" w="med" len="med"/>
                    </a:lnB>
                    <a:solidFill>
                      <a:schemeClr val="bg1"/>
                    </a:solidFill>
                  </a:tcPr>
                </a:tc>
                <a:tc>
                  <a:txBody>
                    <a:bodyPr/>
                    <a:lstStyle/>
                    <a:p>
                      <a:pPr algn="ctr"/>
                      <a:r>
                        <a:rPr lang="en-US" dirty="0">
                          <a:solidFill>
                            <a:schemeClr val="accent2"/>
                          </a:solidFill>
                          <a:latin typeface="Domaine Display Bold" panose="020A0803080505060203" pitchFamily="18" charset="0"/>
                        </a:rPr>
                        <a:t>Benefit to</a:t>
                      </a:r>
                      <a:r>
                        <a:rPr lang="en-US" baseline="0" dirty="0">
                          <a:solidFill>
                            <a:schemeClr val="accent2"/>
                          </a:solidFill>
                          <a:latin typeface="Domaine Display Bold" panose="020A0803080505060203" pitchFamily="18" charset="0"/>
                        </a:rPr>
                        <a:t> Medicaid</a:t>
                      </a:r>
                      <a:endParaRPr lang="en-US" dirty="0">
                        <a:solidFill>
                          <a:schemeClr val="accent2"/>
                        </a:solidFill>
                        <a:latin typeface="Domaine Display Bold" panose="020A0803080505060203" pitchFamily="18" charset="0"/>
                      </a:endParaRPr>
                    </a:p>
                  </a:txBody>
                  <a:tcPr marL="45720" marR="45720" anchor="ctr">
                    <a:lnB w="1905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697112681"/>
                  </a:ext>
                </a:extLst>
              </a:tr>
              <a:tr h="447919">
                <a:tc>
                  <a:txBody>
                    <a:bodyPr/>
                    <a:lstStyle/>
                    <a:p>
                      <a:r>
                        <a:rPr lang="en-US" sz="1400" b="0" dirty="0"/>
                        <a:t>Design Thinking (“Human-Centered Design”)</a:t>
                      </a:r>
                      <a:r>
                        <a:rPr lang="en-US" sz="1400" b="0" baseline="0" dirty="0"/>
                        <a:t> </a:t>
                      </a:r>
                      <a:r>
                        <a:rPr lang="en-US" sz="1400" b="0" dirty="0"/>
                        <a:t>and Entrepreneurial</a:t>
                      </a:r>
                      <a:r>
                        <a:rPr lang="en-US" sz="1400" b="0" baseline="0" dirty="0"/>
                        <a:t> Thinking</a:t>
                      </a:r>
                      <a:endParaRPr lang="en-US" sz="1400" b="0" dirty="0"/>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Provides Medicaid business and IT employees with a foundational thought-process focused on continuously identifying and acting on innovative opportunities</a:t>
                      </a:r>
                    </a:p>
                  </a:txBody>
                  <a:tcPr marL="137160" marR="137160" marT="91440" marB="9144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3605650426"/>
                  </a:ext>
                </a:extLst>
              </a:tr>
              <a:tr h="354603">
                <a:tc>
                  <a:txBody>
                    <a:bodyPr/>
                    <a:lstStyle/>
                    <a:p>
                      <a:r>
                        <a:rPr lang="en-US" sz="1400" b="0" dirty="0"/>
                        <a:t>Self-Managed Work Teams</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200" dirty="0">
                          <a:latin typeface="+mj-lt"/>
                        </a:rPr>
                        <a:t>Allows Medicaid</a:t>
                      </a:r>
                      <a:r>
                        <a:rPr lang="en-US" sz="1200" baseline="0" dirty="0">
                          <a:latin typeface="+mj-lt"/>
                        </a:rPr>
                        <a:t> employees to push creative boundaries on their own without being hindered by traditional management hierarchies; promotes “go big, go bold”</a:t>
                      </a:r>
                      <a:endParaRPr lang="en-US" sz="1200" dirty="0">
                        <a:latin typeface="+mj-lt"/>
                      </a:endParaRPr>
                    </a:p>
                  </a:txBody>
                  <a:tcPr marL="137160" marR="137160" marT="91440" marB="9144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3066988143"/>
                  </a:ext>
                </a:extLst>
              </a:tr>
              <a:tr h="354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Open Sans"/>
                          <a:ea typeface="+mn-ea"/>
                          <a:cs typeface="+mn-cs"/>
                        </a:rPr>
                        <a:t>Reverse Mentoring Programs</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Builds trust and transparency between employees and their superiors; additionally, allows leading employees to define expectations and demonstrate willingness to learn</a:t>
                      </a:r>
                    </a:p>
                  </a:txBody>
                  <a:tcPr marL="137160" marR="137160" marT="91440" marB="9144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4271114582"/>
                  </a:ext>
                </a:extLst>
              </a:tr>
              <a:tr h="354603">
                <a:tc>
                  <a:txBody>
                    <a:bodyPr/>
                    <a:lstStyle/>
                    <a:p>
                      <a:r>
                        <a:rPr lang="en-US" sz="1400" b="0" dirty="0"/>
                        <a:t>Experiential</a:t>
                      </a:r>
                      <a:r>
                        <a:rPr lang="en-US" sz="1400" b="0" baseline="0" dirty="0"/>
                        <a:t> Leaning Opportunities</a:t>
                      </a:r>
                      <a:endParaRPr lang="en-US" sz="1400" b="0" dirty="0"/>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200" dirty="0">
                          <a:latin typeface="+mj-lt"/>
                        </a:rPr>
                        <a:t>Allows</a:t>
                      </a:r>
                      <a:r>
                        <a:rPr lang="en-US" sz="1200" baseline="0" dirty="0">
                          <a:latin typeface="+mj-lt"/>
                        </a:rPr>
                        <a:t> Medicaid employees a way to test the waters on new experiences, opportunities, and emerging job roles before committing to a formal change</a:t>
                      </a:r>
                      <a:endParaRPr lang="en-US" sz="1200" dirty="0">
                        <a:latin typeface="+mj-lt"/>
                      </a:endParaRPr>
                    </a:p>
                  </a:txBody>
                  <a:tcPr marL="137160" marR="137160" marT="91440" marB="9144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642710876"/>
                  </a:ext>
                </a:extLst>
              </a:tr>
              <a:tr h="354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Open Sans"/>
                          <a:ea typeface="+mn-ea"/>
                          <a:cs typeface="+mn-cs"/>
                        </a:rPr>
                        <a:t>Transformational Leadership Development</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Provides a path to accelerated top-down innovation development by engaging and aligning leaders on the fundamental aspects of building and maintaining an innovative organization</a:t>
                      </a:r>
                    </a:p>
                  </a:txBody>
                  <a:tcPr marL="137160" marR="137160" marT="91440" marB="9144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2997627142"/>
                  </a:ext>
                </a:extLst>
              </a:tr>
              <a:tr h="354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Open Sans"/>
                          <a:ea typeface="+mn-ea"/>
                          <a:cs typeface="+mn-cs"/>
                        </a:rPr>
                        <a:t>Collaborative Work Environments</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Promotes collaboration, communication, and more frequent idea sharing amongst co-workers and traditionally separated work-teams</a:t>
                      </a:r>
                    </a:p>
                  </a:txBody>
                  <a:tcPr marL="137160" marR="137160" marT="91440" marB="9144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1347868359"/>
                  </a:ext>
                </a:extLst>
              </a:tr>
              <a:tr h="2383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Open Sans"/>
                          <a:ea typeface="+mn-ea"/>
                          <a:cs typeface="+mn-cs"/>
                        </a:rPr>
                        <a:t>Diversity and Inclusion Strategies</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Ensures all Medicaid employees, particularly minority groups, feel valued and included</a:t>
                      </a:r>
                    </a:p>
                  </a:txBody>
                  <a:tcPr marL="137160" marR="137160" marT="91440" marB="9144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4058314931"/>
                  </a:ext>
                </a:extLst>
              </a:tr>
              <a:tr h="354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Open Sans"/>
                          <a:ea typeface="+mn-ea"/>
                          <a:cs typeface="+mn-cs"/>
                        </a:rPr>
                        <a:t>Agile Method</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An extension of design thinking, Agile provides a foundation for rapid technology creation through sprint-based development and continuous improvement</a:t>
                      </a:r>
                    </a:p>
                  </a:txBody>
                  <a:tcPr marL="137160" marR="137160" marT="91440" marB="9144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093489753"/>
                  </a:ext>
                </a:extLst>
              </a:tr>
            </a:tbl>
          </a:graphicData>
        </a:graphic>
      </p:graphicFrame>
      <p:sp>
        <p:nvSpPr>
          <p:cNvPr id="8" name="TextBox 7"/>
          <p:cNvSpPr txBox="1"/>
          <p:nvPr/>
        </p:nvSpPr>
        <p:spPr>
          <a:xfrm>
            <a:off x="540199" y="6541477"/>
            <a:ext cx="5411480" cy="316523"/>
          </a:xfrm>
          <a:prstGeom prst="rect">
            <a:avLst/>
          </a:prstGeom>
          <a:noFill/>
        </p:spPr>
        <p:txBody>
          <a:bodyPr wrap="square" lIns="0" tIns="0" rIns="0" bIns="0" rtlCol="0" anchor="ctr">
            <a:noAutofit/>
          </a:bodyPr>
          <a:lstStyle/>
          <a:p>
            <a:pPr defTabSz="456758" fontAlgn="base">
              <a:spcBef>
                <a:spcPts val="1200"/>
              </a:spcBef>
            </a:pPr>
            <a:r>
              <a:rPr lang="en-US" sz="1000" dirty="0">
                <a:solidFill>
                  <a:schemeClr val="tx2">
                    <a:lumMod val="60000"/>
                    <a:lumOff val="40000"/>
                  </a:schemeClr>
                </a:solidFill>
                <a:cs typeface="Open Sans Light"/>
              </a:rPr>
              <a:t>1) Not exhaustive</a:t>
            </a:r>
          </a:p>
        </p:txBody>
      </p:sp>
    </p:spTree>
    <p:extLst>
      <p:ext uri="{BB962C8B-B14F-4D97-AF65-F5344CB8AC3E}">
        <p14:creationId xmlns:p14="http://schemas.microsoft.com/office/powerpoint/2010/main" val="876941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Roadmaps</a:t>
            </a:r>
          </a:p>
        </p:txBody>
      </p:sp>
    </p:spTree>
    <p:extLst>
      <p:ext uri="{BB962C8B-B14F-4D97-AF65-F5344CB8AC3E}">
        <p14:creationId xmlns:p14="http://schemas.microsoft.com/office/powerpoint/2010/main" val="11253632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292" name="think-cell Slide" r:id="rId17" imgW="498" imgH="499" progId="TCLayout.ActiveDocument.1">
                  <p:embed/>
                </p:oleObj>
              </mc:Choice>
              <mc:Fallback>
                <p:oleObj name="think-cell Slide" r:id="rId17" imgW="498" imgH="499" progId="TCLayout.ActiveDocument.1">
                  <p:embed/>
                  <p:pic>
                    <p:nvPicPr>
                      <p:cNvPr id="3" name="Object 2"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7" name="Title 16"/>
          <p:cNvSpPr>
            <a:spLocks noGrp="1"/>
          </p:cNvSpPr>
          <p:nvPr>
            <p:ph type="title"/>
          </p:nvPr>
        </p:nvSpPr>
        <p:spPr>
          <a:xfrm>
            <a:off x="446876" y="310063"/>
            <a:ext cx="9686100" cy="476805"/>
          </a:xfrm>
          <a:prstGeom prst="rect">
            <a:avLst/>
          </a:prstGeom>
        </p:spPr>
        <p:txBody>
          <a:bodyPr/>
          <a:lstStyle/>
          <a:p>
            <a:r>
              <a:rPr lang="en-US" dirty="0"/>
              <a:t>Roadmap – Program Integration</a:t>
            </a:r>
          </a:p>
        </p:txBody>
      </p:sp>
      <p:graphicFrame>
        <p:nvGraphicFramePr>
          <p:cNvPr id="14" name="Group 273"/>
          <p:cNvGraphicFramePr>
            <a:graphicFrameLocks noGrp="1"/>
          </p:cNvGraphicFramePr>
          <p:nvPr>
            <p:extLst>
              <p:ext uri="{D42A27DB-BD31-4B8C-83A1-F6EECF244321}">
                <p14:modId xmlns:p14="http://schemas.microsoft.com/office/powerpoint/2010/main" val="3771378350"/>
              </p:ext>
            </p:extLst>
          </p:nvPr>
        </p:nvGraphicFramePr>
        <p:xfrm>
          <a:off x="312270" y="2396914"/>
          <a:ext cx="11548872" cy="3533842"/>
        </p:xfrm>
        <a:graphic>
          <a:graphicData uri="http://schemas.openxmlformats.org/drawingml/2006/table">
            <a:tbl>
              <a:tblPr/>
              <a:tblGrid>
                <a:gridCol w="2377440">
                  <a:extLst>
                    <a:ext uri="{9D8B030D-6E8A-4147-A177-3AD203B41FA5}">
                      <a16:colId xmlns:a16="http://schemas.microsoft.com/office/drawing/2014/main" val="20000"/>
                    </a:ext>
                  </a:extLst>
                </a:gridCol>
                <a:gridCol w="539496">
                  <a:extLst>
                    <a:ext uri="{9D8B030D-6E8A-4147-A177-3AD203B41FA5}">
                      <a16:colId xmlns:a16="http://schemas.microsoft.com/office/drawing/2014/main" val="20007"/>
                    </a:ext>
                  </a:extLst>
                </a:gridCol>
                <a:gridCol w="539496">
                  <a:extLst>
                    <a:ext uri="{9D8B030D-6E8A-4147-A177-3AD203B41FA5}">
                      <a16:colId xmlns:a16="http://schemas.microsoft.com/office/drawing/2014/main" val="20008"/>
                    </a:ext>
                  </a:extLst>
                </a:gridCol>
                <a:gridCol w="539496">
                  <a:extLst>
                    <a:ext uri="{9D8B030D-6E8A-4147-A177-3AD203B41FA5}">
                      <a16:colId xmlns:a16="http://schemas.microsoft.com/office/drawing/2014/main" val="20009"/>
                    </a:ext>
                  </a:extLst>
                </a:gridCol>
                <a:gridCol w="539496">
                  <a:extLst>
                    <a:ext uri="{9D8B030D-6E8A-4147-A177-3AD203B41FA5}">
                      <a16:colId xmlns:a16="http://schemas.microsoft.com/office/drawing/2014/main" val="20010"/>
                    </a:ext>
                  </a:extLst>
                </a:gridCol>
                <a:gridCol w="539496">
                  <a:extLst>
                    <a:ext uri="{9D8B030D-6E8A-4147-A177-3AD203B41FA5}">
                      <a16:colId xmlns:a16="http://schemas.microsoft.com/office/drawing/2014/main" val="20011"/>
                    </a:ext>
                  </a:extLst>
                </a:gridCol>
                <a:gridCol w="539496">
                  <a:extLst>
                    <a:ext uri="{9D8B030D-6E8A-4147-A177-3AD203B41FA5}">
                      <a16:colId xmlns:a16="http://schemas.microsoft.com/office/drawing/2014/main" val="20012"/>
                    </a:ext>
                  </a:extLst>
                </a:gridCol>
                <a:gridCol w="539496">
                  <a:extLst>
                    <a:ext uri="{9D8B030D-6E8A-4147-A177-3AD203B41FA5}">
                      <a16:colId xmlns:a16="http://schemas.microsoft.com/office/drawing/2014/main" val="20013"/>
                    </a:ext>
                  </a:extLst>
                </a:gridCol>
                <a:gridCol w="539496">
                  <a:extLst>
                    <a:ext uri="{9D8B030D-6E8A-4147-A177-3AD203B41FA5}">
                      <a16:colId xmlns:a16="http://schemas.microsoft.com/office/drawing/2014/main" val="20014"/>
                    </a:ext>
                  </a:extLst>
                </a:gridCol>
                <a:gridCol w="539496">
                  <a:extLst>
                    <a:ext uri="{9D8B030D-6E8A-4147-A177-3AD203B41FA5}">
                      <a16:colId xmlns:a16="http://schemas.microsoft.com/office/drawing/2014/main" val="20015"/>
                    </a:ext>
                  </a:extLst>
                </a:gridCol>
                <a:gridCol w="539496">
                  <a:extLst>
                    <a:ext uri="{9D8B030D-6E8A-4147-A177-3AD203B41FA5}">
                      <a16:colId xmlns:a16="http://schemas.microsoft.com/office/drawing/2014/main" val="20016"/>
                    </a:ext>
                  </a:extLst>
                </a:gridCol>
                <a:gridCol w="539496">
                  <a:extLst>
                    <a:ext uri="{9D8B030D-6E8A-4147-A177-3AD203B41FA5}">
                      <a16:colId xmlns:a16="http://schemas.microsoft.com/office/drawing/2014/main" val="20017"/>
                    </a:ext>
                  </a:extLst>
                </a:gridCol>
                <a:gridCol w="539496">
                  <a:extLst>
                    <a:ext uri="{9D8B030D-6E8A-4147-A177-3AD203B41FA5}">
                      <a16:colId xmlns:a16="http://schemas.microsoft.com/office/drawing/2014/main" val="20018"/>
                    </a:ext>
                  </a:extLst>
                </a:gridCol>
                <a:gridCol w="539496">
                  <a:extLst>
                    <a:ext uri="{9D8B030D-6E8A-4147-A177-3AD203B41FA5}">
                      <a16:colId xmlns:a16="http://schemas.microsoft.com/office/drawing/2014/main" val="20019"/>
                    </a:ext>
                  </a:extLst>
                </a:gridCol>
                <a:gridCol w="539496">
                  <a:extLst>
                    <a:ext uri="{9D8B030D-6E8A-4147-A177-3AD203B41FA5}">
                      <a16:colId xmlns:a16="http://schemas.microsoft.com/office/drawing/2014/main" val="20020"/>
                    </a:ext>
                  </a:extLst>
                </a:gridCol>
                <a:gridCol w="539496">
                  <a:extLst>
                    <a:ext uri="{9D8B030D-6E8A-4147-A177-3AD203B41FA5}">
                      <a16:colId xmlns:a16="http://schemas.microsoft.com/office/drawing/2014/main" val="20021"/>
                    </a:ext>
                  </a:extLst>
                </a:gridCol>
                <a:gridCol w="539496">
                  <a:extLst>
                    <a:ext uri="{9D8B030D-6E8A-4147-A177-3AD203B41FA5}">
                      <a16:colId xmlns:a16="http://schemas.microsoft.com/office/drawing/2014/main" val="20022"/>
                    </a:ext>
                  </a:extLst>
                </a:gridCol>
                <a:gridCol w="539496">
                  <a:extLst>
                    <a:ext uri="{9D8B030D-6E8A-4147-A177-3AD203B41FA5}">
                      <a16:colId xmlns:a16="http://schemas.microsoft.com/office/drawing/2014/main" val="20023"/>
                    </a:ext>
                  </a:extLst>
                </a:gridCol>
              </a:tblGrid>
              <a:tr h="282504">
                <a:tc rowSpan="2">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500" b="1" i="0" u="none" strike="noStrike" cap="none" normalizeH="0" baseline="0" dirty="0">
                          <a:ln>
                            <a:noFill/>
                          </a:ln>
                          <a:solidFill>
                            <a:schemeClr val="accent2"/>
                          </a:solidFill>
                          <a:effectLst/>
                          <a:latin typeface="Domaine Display Bold" panose="020A0803080505060203" pitchFamily="18" charset="0"/>
                        </a:rPr>
                        <a:t>Enterprise Program</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2018</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2019</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2020</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2021</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Domaine Display Bold" panose="020A0803080505060203" pitchFamily="18" charset="0"/>
                        </a:rPr>
                        <a:t>+</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282504">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1Q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2Q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3Q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4Q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1Q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2Q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3Q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4Q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1Q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2Q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3Q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4Q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1Q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2Q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3Q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2"/>
                          </a:solidFill>
                          <a:effectLst/>
                          <a:latin typeface="Domaine Display Bold" panose="020A0803080505060203" pitchFamily="18" charset="0"/>
                        </a:rPr>
                        <a:t>4Q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dirty="0">
                        <a:ln>
                          <a:noFill/>
                        </a:ln>
                        <a:solidFill>
                          <a:schemeClr val="bg1"/>
                        </a:solidFill>
                        <a:effectLst/>
                        <a:latin typeface="Arial" charset="0"/>
                      </a:endParaRP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2698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mj-lt"/>
                        </a:rPr>
                        <a:t>Ecosystem Platform</a:t>
                      </a:r>
                    </a:p>
                  </a:txBody>
                  <a:tcPr marL="91428" marR="91428" marT="45715" marB="45715"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1425860516"/>
                  </a:ext>
                </a:extLst>
              </a:tr>
              <a:tr h="2698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mj-lt"/>
                        </a:rPr>
                        <a:t>Unified Data Fabric</a:t>
                      </a:r>
                    </a:p>
                  </a:txBody>
                  <a:tcPr marL="91428" marR="91428" marT="45715" marB="45715"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1786552202"/>
                  </a:ext>
                </a:extLst>
              </a:tr>
              <a:tr h="2698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mj-lt"/>
                        </a:rPr>
                        <a:t>Clinical Program</a:t>
                      </a:r>
                    </a:p>
                  </a:txBody>
                  <a:tcPr marL="91428" marR="91428" marT="45715" marB="45715"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289409392"/>
                  </a:ext>
                </a:extLst>
              </a:tr>
              <a:tr h="2698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mj-lt"/>
                        </a:rPr>
                        <a:t>Provider Program (PDI)</a:t>
                      </a:r>
                    </a:p>
                  </a:txBody>
                  <a:tcPr marL="91428" marR="91428" marT="45715" marB="45715"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789537226"/>
                  </a:ext>
                </a:extLst>
              </a:tr>
              <a:tr h="2698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mj-lt"/>
                        </a:rPr>
                        <a:t>Digital Transformation</a:t>
                      </a:r>
                    </a:p>
                  </a:txBody>
                  <a:tcPr marL="91428" marR="91428" marT="45715" marB="45715"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3031104683"/>
                  </a:ext>
                </a:extLst>
              </a:tr>
              <a:tr h="2698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mj-lt"/>
                        </a:rPr>
                        <a:t>Next-Best-Action</a:t>
                      </a:r>
                    </a:p>
                  </a:txBody>
                  <a:tcPr marL="91428" marR="91428" marT="45715" marB="45715"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1337884379"/>
                  </a:ext>
                </a:extLst>
              </a:tr>
              <a:tr h="2698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mj-lt"/>
                        </a:rPr>
                        <a:t>Advanced BI</a:t>
                      </a:r>
                    </a:p>
                  </a:txBody>
                  <a:tcPr marL="91428" marR="91428" marT="45715" marB="45715"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3006036732"/>
                  </a:ext>
                </a:extLst>
              </a:tr>
              <a:tr h="2698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mj-lt"/>
                        </a:rPr>
                        <a:t>Guided Personal Service</a:t>
                      </a:r>
                    </a:p>
                  </a:txBody>
                  <a:tcPr marL="91428" marR="91428" marT="45715" marB="45715"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3324372962"/>
                  </a:ext>
                </a:extLst>
              </a:tr>
              <a:tr h="2698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mj-lt"/>
                        </a:rPr>
                        <a:t>Provider / Network Platform</a:t>
                      </a:r>
                    </a:p>
                  </a:txBody>
                  <a:tcPr marL="91428" marR="91428" marT="45715" marB="45715"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1140553693"/>
                  </a:ext>
                </a:extLst>
              </a:tr>
              <a:tr h="2698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mj-lt"/>
                        </a:rPr>
                        <a:t>Aetna One Advocate</a:t>
                      </a:r>
                    </a:p>
                  </a:txBody>
                  <a:tcPr marL="91428" marR="91428" marT="45715" marB="45715"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410180316"/>
                  </a:ext>
                </a:extLst>
              </a:tr>
              <a:tr h="2698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mj-lt"/>
                        </a:rPr>
                        <a:t>Provider / Risk &amp; Pop. Insights</a:t>
                      </a:r>
                    </a:p>
                  </a:txBody>
                  <a:tcPr marL="91428" marR="91428" marT="45715" marB="45715"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6849623"/>
                  </a:ext>
                </a:extLst>
              </a:tr>
            </a:tbl>
          </a:graphicData>
        </a:graphic>
      </p:graphicFrame>
      <p:sp>
        <p:nvSpPr>
          <p:cNvPr id="34" name="TextBox 33"/>
          <p:cNvSpPr txBox="1"/>
          <p:nvPr/>
        </p:nvSpPr>
        <p:spPr>
          <a:xfrm>
            <a:off x="2426282" y="1832134"/>
            <a:ext cx="7368554" cy="408214"/>
          </a:xfrm>
          <a:prstGeom prst="rect">
            <a:avLst/>
          </a:prstGeom>
          <a:noFill/>
        </p:spPr>
        <p:txBody>
          <a:bodyPr wrap="square" lIns="0" tIns="0" rIns="0" bIns="0" rtlCol="0">
            <a:noAutofit/>
          </a:bodyPr>
          <a:lstStyle/>
          <a:p>
            <a:pPr algn="ctr" defTabSz="456758" fontAlgn="base">
              <a:spcBef>
                <a:spcPts val="1200"/>
              </a:spcBef>
            </a:pPr>
            <a:r>
              <a:rPr lang="en-US" sz="2200" dirty="0">
                <a:solidFill>
                  <a:schemeClr val="accent2"/>
                </a:solidFill>
                <a:latin typeface="Domaine Display Bold" panose="020A0803080505060203" pitchFamily="18" charset="0"/>
                <a:cs typeface="Open Sans Light"/>
              </a:rPr>
              <a:t>Recommended Program Integration Roadmap</a:t>
            </a:r>
          </a:p>
        </p:txBody>
      </p:sp>
      <p:sp>
        <p:nvSpPr>
          <p:cNvPr id="4" name="Rectangle 3"/>
          <p:cNvSpPr/>
          <p:nvPr/>
        </p:nvSpPr>
        <p:spPr>
          <a:xfrm>
            <a:off x="2771960" y="3015383"/>
            <a:ext cx="3121909" cy="1474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5" name="Rectangle 34"/>
          <p:cNvSpPr/>
          <p:nvPr/>
        </p:nvSpPr>
        <p:spPr>
          <a:xfrm>
            <a:off x="3410005" y="3285830"/>
            <a:ext cx="3616871" cy="1474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4" name="Rectangle 43"/>
          <p:cNvSpPr/>
          <p:nvPr/>
        </p:nvSpPr>
        <p:spPr>
          <a:xfrm>
            <a:off x="6574773" y="3556277"/>
            <a:ext cx="1942211" cy="1474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8" name="Rectangle 47"/>
          <p:cNvSpPr/>
          <p:nvPr/>
        </p:nvSpPr>
        <p:spPr>
          <a:xfrm>
            <a:off x="6022552" y="3826724"/>
            <a:ext cx="3591672" cy="1474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9" name="Rectangle 48"/>
          <p:cNvSpPr/>
          <p:nvPr/>
        </p:nvSpPr>
        <p:spPr>
          <a:xfrm>
            <a:off x="7073596" y="4097171"/>
            <a:ext cx="3084024" cy="1474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0" name="Rectangle 49"/>
          <p:cNvSpPr/>
          <p:nvPr/>
        </p:nvSpPr>
        <p:spPr>
          <a:xfrm>
            <a:off x="7438456" y="4367618"/>
            <a:ext cx="1972960" cy="1474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1" name="Rectangle 50"/>
          <p:cNvSpPr/>
          <p:nvPr/>
        </p:nvSpPr>
        <p:spPr>
          <a:xfrm>
            <a:off x="7658100" y="4638065"/>
            <a:ext cx="2474876" cy="1474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1" name="Text Box 79"/>
          <p:cNvSpPr txBox="1">
            <a:spLocks noChangeArrowheads="1"/>
          </p:cNvSpPr>
          <p:nvPr>
            <p:custDataLst>
              <p:tags r:id="rId3"/>
            </p:custDataLst>
          </p:nvPr>
        </p:nvSpPr>
        <p:spPr bwMode="auto">
          <a:xfrm>
            <a:off x="476377" y="6233636"/>
            <a:ext cx="1068388"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000" tIns="72000" rIns="72000" bIns="720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1000" b="1" dirty="0">
                <a:solidFill>
                  <a:srgbClr val="000000"/>
                </a:solidFill>
                <a:latin typeface="+mn-lt"/>
              </a:rPr>
              <a:t>Initial Planning</a:t>
            </a:r>
          </a:p>
        </p:txBody>
      </p:sp>
      <p:sp>
        <p:nvSpPr>
          <p:cNvPr id="63" name="Flowchart: Sort 549"/>
          <p:cNvSpPr>
            <a:spLocks noChangeArrowheads="1"/>
          </p:cNvSpPr>
          <p:nvPr>
            <p:custDataLst>
              <p:tags r:id="rId4"/>
            </p:custDataLst>
          </p:nvPr>
        </p:nvSpPr>
        <p:spPr bwMode="auto">
          <a:xfrm>
            <a:off x="316040" y="6219349"/>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64" name="Rectangle 63"/>
          <p:cNvSpPr/>
          <p:nvPr/>
        </p:nvSpPr>
        <p:spPr>
          <a:xfrm>
            <a:off x="1749933" y="6220880"/>
            <a:ext cx="742554" cy="1474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5" name="Text Box 77"/>
          <p:cNvSpPr txBox="1">
            <a:spLocks noChangeArrowheads="1"/>
          </p:cNvSpPr>
          <p:nvPr>
            <p:custDataLst>
              <p:tags r:id="rId5"/>
            </p:custDataLst>
          </p:nvPr>
        </p:nvSpPr>
        <p:spPr bwMode="auto">
          <a:xfrm>
            <a:off x="2561146" y="6233636"/>
            <a:ext cx="533400"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000" tIns="72000" rIns="72000" bIns="720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1000" b="1" dirty="0">
                <a:solidFill>
                  <a:srgbClr val="000000"/>
                </a:solidFill>
                <a:latin typeface="+mn-lt"/>
              </a:rPr>
              <a:t>Proposed Implementation Period</a:t>
            </a:r>
          </a:p>
        </p:txBody>
      </p:sp>
      <p:sp>
        <p:nvSpPr>
          <p:cNvPr id="82" name="Flowchart: Sort 549"/>
          <p:cNvSpPr>
            <a:spLocks noChangeArrowheads="1"/>
          </p:cNvSpPr>
          <p:nvPr>
            <p:custDataLst>
              <p:tags r:id="rId6"/>
            </p:custDataLst>
          </p:nvPr>
        </p:nvSpPr>
        <p:spPr bwMode="auto">
          <a:xfrm>
            <a:off x="2794837" y="3560461"/>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83" name="Flowchart: Sort 549"/>
          <p:cNvSpPr>
            <a:spLocks noChangeArrowheads="1"/>
          </p:cNvSpPr>
          <p:nvPr>
            <p:custDataLst>
              <p:tags r:id="rId7"/>
            </p:custDataLst>
          </p:nvPr>
        </p:nvSpPr>
        <p:spPr bwMode="auto">
          <a:xfrm>
            <a:off x="4497256" y="3831388"/>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84" name="Flowchart: Sort 549"/>
          <p:cNvSpPr>
            <a:spLocks noChangeArrowheads="1"/>
          </p:cNvSpPr>
          <p:nvPr>
            <p:custDataLst>
              <p:tags r:id="rId8"/>
            </p:custDataLst>
          </p:nvPr>
        </p:nvSpPr>
        <p:spPr bwMode="auto">
          <a:xfrm>
            <a:off x="3967028" y="4102315"/>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85" name="Flowchart: Sort 549"/>
          <p:cNvSpPr>
            <a:spLocks noChangeArrowheads="1"/>
          </p:cNvSpPr>
          <p:nvPr>
            <p:custDataLst>
              <p:tags r:id="rId9"/>
            </p:custDataLst>
          </p:nvPr>
        </p:nvSpPr>
        <p:spPr bwMode="auto">
          <a:xfrm>
            <a:off x="6529003" y="4373242"/>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86" name="Flowchart: Sort 549"/>
          <p:cNvSpPr>
            <a:spLocks noChangeArrowheads="1"/>
          </p:cNvSpPr>
          <p:nvPr>
            <p:custDataLst>
              <p:tags r:id="rId10"/>
            </p:custDataLst>
          </p:nvPr>
        </p:nvSpPr>
        <p:spPr bwMode="auto">
          <a:xfrm>
            <a:off x="5769090" y="4644169"/>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87" name="Flowchart: Sort 549"/>
          <p:cNvSpPr>
            <a:spLocks noChangeArrowheads="1"/>
          </p:cNvSpPr>
          <p:nvPr>
            <p:custDataLst>
              <p:tags r:id="rId11"/>
            </p:custDataLst>
          </p:nvPr>
        </p:nvSpPr>
        <p:spPr bwMode="auto">
          <a:xfrm>
            <a:off x="7176762" y="4915096"/>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5" name="Rectangular Callout 4"/>
          <p:cNvSpPr/>
          <p:nvPr/>
        </p:nvSpPr>
        <p:spPr>
          <a:xfrm>
            <a:off x="7252168" y="3162866"/>
            <a:ext cx="1625337" cy="304937"/>
          </a:xfrm>
          <a:prstGeom prst="wedgeRectCallout">
            <a:avLst>
              <a:gd name="adj1" fmla="val -88826"/>
              <a:gd name="adj2" fmla="val 1085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lumMod val="75000"/>
                    <a:lumOff val="25000"/>
                  </a:schemeClr>
                </a:solidFill>
                <a:latin typeface="+mj-lt"/>
                <a:cs typeface="Open Sans Bold"/>
              </a:rPr>
              <a:t>Clinical program originally planned for ’18, shifted to ‘19</a:t>
            </a:r>
          </a:p>
        </p:txBody>
      </p:sp>
      <p:sp>
        <p:nvSpPr>
          <p:cNvPr id="92" name="Text Placeholder 2"/>
          <p:cNvSpPr>
            <a:spLocks noGrp="1"/>
          </p:cNvSpPr>
          <p:nvPr>
            <p:ph type="body" sz="quarter" idx="11"/>
          </p:nvPr>
        </p:nvSpPr>
        <p:spPr>
          <a:xfrm>
            <a:off x="446877" y="860151"/>
            <a:ext cx="9686099" cy="423094"/>
          </a:xfrm>
        </p:spPr>
        <p:txBody>
          <a:bodyPr/>
          <a:lstStyle/>
          <a:p>
            <a:r>
              <a:rPr lang="en-US" dirty="0"/>
              <a:t>The O-CTO recommends targeting high-priority integration opportunities within the next few years to enhance Medicaid’s business and offerings</a:t>
            </a:r>
          </a:p>
        </p:txBody>
      </p:sp>
      <p:sp>
        <p:nvSpPr>
          <p:cNvPr id="31" name="Rectangle 30"/>
          <p:cNvSpPr/>
          <p:nvPr/>
        </p:nvSpPr>
        <p:spPr>
          <a:xfrm>
            <a:off x="7954723" y="4908512"/>
            <a:ext cx="2474876" cy="1474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2" name="Rectangle 31"/>
          <p:cNvSpPr/>
          <p:nvPr/>
        </p:nvSpPr>
        <p:spPr>
          <a:xfrm>
            <a:off x="9052518" y="5178959"/>
            <a:ext cx="2474876" cy="1474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3" name="Rectangle 32"/>
          <p:cNvSpPr/>
          <p:nvPr/>
        </p:nvSpPr>
        <p:spPr>
          <a:xfrm>
            <a:off x="10403595" y="5449406"/>
            <a:ext cx="1390040" cy="1474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6" name="Rectangle 35"/>
          <p:cNvSpPr/>
          <p:nvPr/>
        </p:nvSpPr>
        <p:spPr>
          <a:xfrm>
            <a:off x="10403595" y="5719854"/>
            <a:ext cx="1390040" cy="1474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7" name="Isosceles Triangle 36"/>
          <p:cNvSpPr/>
          <p:nvPr/>
        </p:nvSpPr>
        <p:spPr>
          <a:xfrm rot="5400000">
            <a:off x="11707608" y="5475060"/>
            <a:ext cx="215412" cy="100888"/>
          </a:xfrm>
          <a:prstGeom prst="triangle">
            <a:avLst/>
          </a:prstGeom>
          <a:solidFill>
            <a:srgbClr val="69B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Bold"/>
              <a:cs typeface="Open Sans Bold"/>
            </a:endParaRPr>
          </a:p>
        </p:txBody>
      </p:sp>
      <p:sp>
        <p:nvSpPr>
          <p:cNvPr id="38" name="Isosceles Triangle 37"/>
          <p:cNvSpPr/>
          <p:nvPr/>
        </p:nvSpPr>
        <p:spPr>
          <a:xfrm rot="5400000">
            <a:off x="11707608" y="5745026"/>
            <a:ext cx="215412" cy="100888"/>
          </a:xfrm>
          <a:prstGeom prst="triangle">
            <a:avLst/>
          </a:prstGeom>
          <a:solidFill>
            <a:srgbClr val="69B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Bold"/>
              <a:cs typeface="Open Sans Bold"/>
            </a:endParaRPr>
          </a:p>
        </p:txBody>
      </p:sp>
      <p:sp>
        <p:nvSpPr>
          <p:cNvPr id="39" name="Isosceles Triangle 38"/>
          <p:cNvSpPr/>
          <p:nvPr/>
        </p:nvSpPr>
        <p:spPr>
          <a:xfrm rot="5400000">
            <a:off x="11450169" y="5204022"/>
            <a:ext cx="215412" cy="100888"/>
          </a:xfrm>
          <a:prstGeom prst="triangle">
            <a:avLst/>
          </a:prstGeom>
          <a:solidFill>
            <a:srgbClr val="69B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Bold"/>
              <a:cs typeface="Open Sans Bold"/>
            </a:endParaRPr>
          </a:p>
        </p:txBody>
      </p:sp>
      <p:sp>
        <p:nvSpPr>
          <p:cNvPr id="40" name="Flowchart: Sort 549"/>
          <p:cNvSpPr>
            <a:spLocks noChangeArrowheads="1"/>
          </p:cNvSpPr>
          <p:nvPr>
            <p:custDataLst>
              <p:tags r:id="rId12"/>
            </p:custDataLst>
          </p:nvPr>
        </p:nvSpPr>
        <p:spPr bwMode="auto">
          <a:xfrm>
            <a:off x="8443861" y="5186023"/>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41" name="Flowchart: Sort 549"/>
          <p:cNvSpPr>
            <a:spLocks noChangeArrowheads="1"/>
          </p:cNvSpPr>
          <p:nvPr>
            <p:custDataLst>
              <p:tags r:id="rId13"/>
            </p:custDataLst>
          </p:nvPr>
        </p:nvSpPr>
        <p:spPr bwMode="auto">
          <a:xfrm>
            <a:off x="9793691" y="5456950"/>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42" name="Flowchart: Sort 549"/>
          <p:cNvSpPr>
            <a:spLocks noChangeArrowheads="1"/>
          </p:cNvSpPr>
          <p:nvPr>
            <p:custDataLst>
              <p:tags r:id="rId14"/>
            </p:custDataLst>
          </p:nvPr>
        </p:nvSpPr>
        <p:spPr bwMode="auto">
          <a:xfrm>
            <a:off x="10157620" y="5727880"/>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Tree>
    <p:extLst>
      <p:ext uri="{BB962C8B-B14F-4D97-AF65-F5344CB8AC3E}">
        <p14:creationId xmlns:p14="http://schemas.microsoft.com/office/powerpoint/2010/main" val="223872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989658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268" name="think-cell Slide" r:id="rId22" imgW="498" imgH="499" progId="TCLayout.ActiveDocument.1">
                  <p:embed/>
                </p:oleObj>
              </mc:Choice>
              <mc:Fallback>
                <p:oleObj name="think-cell Slide" r:id="rId22" imgW="498" imgH="499" progId="TCLayout.ActiveDocument.1">
                  <p:embed/>
                  <p:pic>
                    <p:nvPicPr>
                      <p:cNvPr id="3" name="Object 2" hidden="1"/>
                      <p:cNvPicPr/>
                      <p:nvPr/>
                    </p:nvPicPr>
                    <p:blipFill>
                      <a:blip r:embed="rId23"/>
                      <a:stretch>
                        <a:fillRect/>
                      </a:stretch>
                    </p:blipFill>
                    <p:spPr>
                      <a:xfrm>
                        <a:off x="1588" y="1588"/>
                        <a:ext cx="1587" cy="1587"/>
                      </a:xfrm>
                      <a:prstGeom prst="rect">
                        <a:avLst/>
                      </a:prstGeom>
                    </p:spPr>
                  </p:pic>
                </p:oleObj>
              </mc:Fallback>
            </mc:AlternateContent>
          </a:graphicData>
        </a:graphic>
      </p:graphicFrame>
      <p:sp>
        <p:nvSpPr>
          <p:cNvPr id="17" name="Title 16"/>
          <p:cNvSpPr>
            <a:spLocks noGrp="1"/>
          </p:cNvSpPr>
          <p:nvPr>
            <p:ph type="title"/>
          </p:nvPr>
        </p:nvSpPr>
        <p:spPr>
          <a:xfrm>
            <a:off x="446876" y="310063"/>
            <a:ext cx="9686100" cy="476805"/>
          </a:xfrm>
          <a:prstGeom prst="rect">
            <a:avLst/>
          </a:prstGeom>
        </p:spPr>
        <p:txBody>
          <a:bodyPr/>
          <a:lstStyle/>
          <a:p>
            <a:r>
              <a:rPr lang="en-US" dirty="0"/>
              <a:t>Roadmap – Technology Adoption</a:t>
            </a:r>
          </a:p>
        </p:txBody>
      </p:sp>
      <p:graphicFrame>
        <p:nvGraphicFramePr>
          <p:cNvPr id="14" name="Group 273"/>
          <p:cNvGraphicFramePr>
            <a:graphicFrameLocks noGrp="1"/>
          </p:cNvGraphicFramePr>
          <p:nvPr>
            <p:extLst>
              <p:ext uri="{D42A27DB-BD31-4B8C-83A1-F6EECF244321}">
                <p14:modId xmlns:p14="http://schemas.microsoft.com/office/powerpoint/2010/main" val="3140279446"/>
              </p:ext>
            </p:extLst>
          </p:nvPr>
        </p:nvGraphicFramePr>
        <p:xfrm>
          <a:off x="312270" y="2047317"/>
          <a:ext cx="11548872" cy="4190980"/>
        </p:xfrm>
        <a:graphic>
          <a:graphicData uri="http://schemas.openxmlformats.org/drawingml/2006/table">
            <a:tbl>
              <a:tblPr/>
              <a:tblGrid>
                <a:gridCol w="2377440">
                  <a:extLst>
                    <a:ext uri="{9D8B030D-6E8A-4147-A177-3AD203B41FA5}">
                      <a16:colId xmlns:a16="http://schemas.microsoft.com/office/drawing/2014/main" val="20000"/>
                    </a:ext>
                  </a:extLst>
                </a:gridCol>
                <a:gridCol w="539496">
                  <a:extLst>
                    <a:ext uri="{9D8B030D-6E8A-4147-A177-3AD203B41FA5}">
                      <a16:colId xmlns:a16="http://schemas.microsoft.com/office/drawing/2014/main" val="20007"/>
                    </a:ext>
                  </a:extLst>
                </a:gridCol>
                <a:gridCol w="539496">
                  <a:extLst>
                    <a:ext uri="{9D8B030D-6E8A-4147-A177-3AD203B41FA5}">
                      <a16:colId xmlns:a16="http://schemas.microsoft.com/office/drawing/2014/main" val="20008"/>
                    </a:ext>
                  </a:extLst>
                </a:gridCol>
                <a:gridCol w="539496">
                  <a:extLst>
                    <a:ext uri="{9D8B030D-6E8A-4147-A177-3AD203B41FA5}">
                      <a16:colId xmlns:a16="http://schemas.microsoft.com/office/drawing/2014/main" val="20009"/>
                    </a:ext>
                  </a:extLst>
                </a:gridCol>
                <a:gridCol w="539496">
                  <a:extLst>
                    <a:ext uri="{9D8B030D-6E8A-4147-A177-3AD203B41FA5}">
                      <a16:colId xmlns:a16="http://schemas.microsoft.com/office/drawing/2014/main" val="20010"/>
                    </a:ext>
                  </a:extLst>
                </a:gridCol>
                <a:gridCol w="539496">
                  <a:extLst>
                    <a:ext uri="{9D8B030D-6E8A-4147-A177-3AD203B41FA5}">
                      <a16:colId xmlns:a16="http://schemas.microsoft.com/office/drawing/2014/main" val="20011"/>
                    </a:ext>
                  </a:extLst>
                </a:gridCol>
                <a:gridCol w="539496">
                  <a:extLst>
                    <a:ext uri="{9D8B030D-6E8A-4147-A177-3AD203B41FA5}">
                      <a16:colId xmlns:a16="http://schemas.microsoft.com/office/drawing/2014/main" val="20012"/>
                    </a:ext>
                  </a:extLst>
                </a:gridCol>
                <a:gridCol w="539496">
                  <a:extLst>
                    <a:ext uri="{9D8B030D-6E8A-4147-A177-3AD203B41FA5}">
                      <a16:colId xmlns:a16="http://schemas.microsoft.com/office/drawing/2014/main" val="20013"/>
                    </a:ext>
                  </a:extLst>
                </a:gridCol>
                <a:gridCol w="539496">
                  <a:extLst>
                    <a:ext uri="{9D8B030D-6E8A-4147-A177-3AD203B41FA5}">
                      <a16:colId xmlns:a16="http://schemas.microsoft.com/office/drawing/2014/main" val="20014"/>
                    </a:ext>
                  </a:extLst>
                </a:gridCol>
                <a:gridCol w="539496">
                  <a:extLst>
                    <a:ext uri="{9D8B030D-6E8A-4147-A177-3AD203B41FA5}">
                      <a16:colId xmlns:a16="http://schemas.microsoft.com/office/drawing/2014/main" val="20015"/>
                    </a:ext>
                  </a:extLst>
                </a:gridCol>
                <a:gridCol w="539496">
                  <a:extLst>
                    <a:ext uri="{9D8B030D-6E8A-4147-A177-3AD203B41FA5}">
                      <a16:colId xmlns:a16="http://schemas.microsoft.com/office/drawing/2014/main" val="20016"/>
                    </a:ext>
                  </a:extLst>
                </a:gridCol>
                <a:gridCol w="539496">
                  <a:extLst>
                    <a:ext uri="{9D8B030D-6E8A-4147-A177-3AD203B41FA5}">
                      <a16:colId xmlns:a16="http://schemas.microsoft.com/office/drawing/2014/main" val="20017"/>
                    </a:ext>
                  </a:extLst>
                </a:gridCol>
                <a:gridCol w="539496">
                  <a:extLst>
                    <a:ext uri="{9D8B030D-6E8A-4147-A177-3AD203B41FA5}">
                      <a16:colId xmlns:a16="http://schemas.microsoft.com/office/drawing/2014/main" val="20018"/>
                    </a:ext>
                  </a:extLst>
                </a:gridCol>
                <a:gridCol w="539496">
                  <a:extLst>
                    <a:ext uri="{9D8B030D-6E8A-4147-A177-3AD203B41FA5}">
                      <a16:colId xmlns:a16="http://schemas.microsoft.com/office/drawing/2014/main" val="20019"/>
                    </a:ext>
                  </a:extLst>
                </a:gridCol>
                <a:gridCol w="539496">
                  <a:extLst>
                    <a:ext uri="{9D8B030D-6E8A-4147-A177-3AD203B41FA5}">
                      <a16:colId xmlns:a16="http://schemas.microsoft.com/office/drawing/2014/main" val="20020"/>
                    </a:ext>
                  </a:extLst>
                </a:gridCol>
                <a:gridCol w="539496">
                  <a:extLst>
                    <a:ext uri="{9D8B030D-6E8A-4147-A177-3AD203B41FA5}">
                      <a16:colId xmlns:a16="http://schemas.microsoft.com/office/drawing/2014/main" val="20021"/>
                    </a:ext>
                  </a:extLst>
                </a:gridCol>
                <a:gridCol w="539496">
                  <a:extLst>
                    <a:ext uri="{9D8B030D-6E8A-4147-A177-3AD203B41FA5}">
                      <a16:colId xmlns:a16="http://schemas.microsoft.com/office/drawing/2014/main" val="20022"/>
                    </a:ext>
                  </a:extLst>
                </a:gridCol>
                <a:gridCol w="539496">
                  <a:extLst>
                    <a:ext uri="{9D8B030D-6E8A-4147-A177-3AD203B41FA5}">
                      <a16:colId xmlns:a16="http://schemas.microsoft.com/office/drawing/2014/main" val="20023"/>
                    </a:ext>
                  </a:extLst>
                </a:gridCol>
              </a:tblGrid>
              <a:tr h="206384">
                <a:tc rowSpan="2">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500" b="1" i="0" u="none" strike="noStrike" cap="none" normalizeH="0" baseline="0" dirty="0">
                          <a:ln>
                            <a:noFill/>
                          </a:ln>
                          <a:solidFill>
                            <a:schemeClr val="accent2"/>
                          </a:solidFill>
                          <a:effectLst/>
                          <a:latin typeface="Domaine Display Bold" panose="020A0803080505060203" pitchFamily="18" charset="0"/>
                        </a:rPr>
                        <a:t>Technology</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2018</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2019</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2020</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2021</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206384">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1Q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3Q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4Q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1Q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3Q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4Q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1Q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3Q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4Q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1Q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3Q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4Q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dirty="0">
                        <a:ln>
                          <a:noFill/>
                        </a:ln>
                        <a:solidFill>
                          <a:schemeClr val="bg1"/>
                        </a:solidFill>
                        <a:effectLst/>
                        <a:latin typeface="Arial" charset="0"/>
                      </a:endParaRP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Remote Monitoring</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1425860516"/>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Predictive Analytics</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1786552202"/>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Narrow / Targeted AI</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289409392"/>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Conversational / Voice Interfaces</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789537226"/>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Machine and Deep Learning</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3031104683"/>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Internet of Things</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1140553693"/>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Geo-Location Intelligence</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941343886"/>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Augmented Data Discovery</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410180316"/>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Robotic Process Automation</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3470565664"/>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Natural Language Processing</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2843935616"/>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Behavioral Analytics / Emotion AI</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615887146"/>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Blockchain</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4036050371"/>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Edge Computing</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2375061867"/>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Immersive Interfaces</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2348635229"/>
                  </a:ext>
                </a:extLst>
              </a:tr>
              <a:tr h="175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Personal Assistants, Health Convergence Hub, Augmented Reality, Blockchain</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612562876"/>
                  </a:ext>
                </a:extLst>
              </a:tr>
            </a:tbl>
          </a:graphicData>
        </a:graphic>
      </p:graphicFrame>
      <p:sp>
        <p:nvSpPr>
          <p:cNvPr id="22" name="TextBox 21"/>
          <p:cNvSpPr txBox="1"/>
          <p:nvPr/>
        </p:nvSpPr>
        <p:spPr>
          <a:xfrm>
            <a:off x="2420209" y="1618622"/>
            <a:ext cx="7368554" cy="408214"/>
          </a:xfrm>
          <a:prstGeom prst="rect">
            <a:avLst/>
          </a:prstGeom>
          <a:noFill/>
        </p:spPr>
        <p:txBody>
          <a:bodyPr wrap="square" lIns="0" tIns="0" rIns="0" bIns="0" rtlCol="0">
            <a:noAutofit/>
          </a:bodyPr>
          <a:lstStyle/>
          <a:p>
            <a:pPr algn="ctr" defTabSz="456758" fontAlgn="base">
              <a:spcBef>
                <a:spcPts val="1200"/>
              </a:spcBef>
            </a:pPr>
            <a:r>
              <a:rPr lang="en-US" sz="2200" dirty="0">
                <a:solidFill>
                  <a:schemeClr val="accent2"/>
                </a:solidFill>
                <a:latin typeface="Domaine Display Bold" panose="020A0803080505060203" pitchFamily="18" charset="0"/>
                <a:cs typeface="Open Sans Light"/>
              </a:rPr>
              <a:t>Recommended Technology Adoption Roadmap</a:t>
            </a:r>
          </a:p>
        </p:txBody>
      </p:sp>
      <p:sp>
        <p:nvSpPr>
          <p:cNvPr id="48" name="Rectangle 47"/>
          <p:cNvSpPr/>
          <p:nvPr/>
        </p:nvSpPr>
        <p:spPr>
          <a:xfrm>
            <a:off x="2813079" y="2603988"/>
            <a:ext cx="1938459"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9" name="Rectangle 48"/>
          <p:cNvSpPr/>
          <p:nvPr/>
        </p:nvSpPr>
        <p:spPr>
          <a:xfrm>
            <a:off x="3873698" y="2830130"/>
            <a:ext cx="2580090"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0" name="Rectangle 49"/>
          <p:cNvSpPr/>
          <p:nvPr/>
        </p:nvSpPr>
        <p:spPr>
          <a:xfrm>
            <a:off x="4044578" y="3056272"/>
            <a:ext cx="2838099"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1" name="Rectangle 50"/>
          <p:cNvSpPr/>
          <p:nvPr/>
        </p:nvSpPr>
        <p:spPr>
          <a:xfrm>
            <a:off x="5482163" y="3282414"/>
            <a:ext cx="2544237"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2" name="Rectangle 51"/>
          <p:cNvSpPr/>
          <p:nvPr/>
        </p:nvSpPr>
        <p:spPr>
          <a:xfrm>
            <a:off x="5680659" y="3508556"/>
            <a:ext cx="1762235"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3" name="Rectangle 52"/>
          <p:cNvSpPr/>
          <p:nvPr/>
        </p:nvSpPr>
        <p:spPr>
          <a:xfrm>
            <a:off x="5680659" y="3734698"/>
            <a:ext cx="3689031"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5" name="Rectangle 54"/>
          <p:cNvSpPr/>
          <p:nvPr/>
        </p:nvSpPr>
        <p:spPr>
          <a:xfrm>
            <a:off x="8058599" y="4192062"/>
            <a:ext cx="1938459"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6" name="Rectangle 55"/>
          <p:cNvSpPr/>
          <p:nvPr/>
        </p:nvSpPr>
        <p:spPr>
          <a:xfrm>
            <a:off x="3113171" y="4418204"/>
            <a:ext cx="8413606"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7" name="Rectangle 56"/>
          <p:cNvSpPr/>
          <p:nvPr/>
        </p:nvSpPr>
        <p:spPr>
          <a:xfrm>
            <a:off x="7441631" y="4644346"/>
            <a:ext cx="4238727"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8" name="Rectangle 57"/>
          <p:cNvSpPr/>
          <p:nvPr/>
        </p:nvSpPr>
        <p:spPr>
          <a:xfrm>
            <a:off x="9334822" y="4870488"/>
            <a:ext cx="2345536"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0" name="Rectangle 59"/>
          <p:cNvSpPr/>
          <p:nvPr/>
        </p:nvSpPr>
        <p:spPr>
          <a:xfrm>
            <a:off x="10930647" y="5096348"/>
            <a:ext cx="832604" cy="110806"/>
          </a:xfrm>
          <a:prstGeom prst="rect">
            <a:avLst/>
          </a:prstGeom>
          <a:solidFill>
            <a:srgbClr val="69B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5" name="Flowchart: Sort 549"/>
          <p:cNvSpPr>
            <a:spLocks noChangeArrowheads="1"/>
          </p:cNvSpPr>
          <p:nvPr>
            <p:custDataLst>
              <p:tags r:id="rId3"/>
            </p:custDataLst>
          </p:nvPr>
        </p:nvSpPr>
        <p:spPr bwMode="auto">
          <a:xfrm>
            <a:off x="2794837" y="2808105"/>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66" name="Flowchart: Sort 549"/>
          <p:cNvSpPr>
            <a:spLocks noChangeArrowheads="1"/>
          </p:cNvSpPr>
          <p:nvPr>
            <p:custDataLst>
              <p:tags r:id="rId4"/>
            </p:custDataLst>
          </p:nvPr>
        </p:nvSpPr>
        <p:spPr bwMode="auto">
          <a:xfrm>
            <a:off x="3437540" y="3034575"/>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67" name="Flowchart: Sort 549"/>
          <p:cNvSpPr>
            <a:spLocks noChangeArrowheads="1"/>
          </p:cNvSpPr>
          <p:nvPr>
            <p:custDataLst>
              <p:tags r:id="rId5"/>
            </p:custDataLst>
          </p:nvPr>
        </p:nvSpPr>
        <p:spPr bwMode="auto">
          <a:xfrm>
            <a:off x="3922927" y="3261045"/>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68" name="Flowchart: Sort 549"/>
          <p:cNvSpPr>
            <a:spLocks noChangeArrowheads="1"/>
          </p:cNvSpPr>
          <p:nvPr>
            <p:custDataLst>
              <p:tags r:id="rId6"/>
            </p:custDataLst>
          </p:nvPr>
        </p:nvSpPr>
        <p:spPr bwMode="auto">
          <a:xfrm>
            <a:off x="5047410" y="3487515"/>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69" name="Flowchart: Sort 549"/>
          <p:cNvSpPr>
            <a:spLocks noChangeArrowheads="1"/>
          </p:cNvSpPr>
          <p:nvPr>
            <p:custDataLst>
              <p:tags r:id="rId7"/>
            </p:custDataLst>
          </p:nvPr>
        </p:nvSpPr>
        <p:spPr bwMode="auto">
          <a:xfrm>
            <a:off x="4510241" y="3713985"/>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71" name="Flowchart: Sort 549"/>
          <p:cNvSpPr>
            <a:spLocks noChangeArrowheads="1"/>
          </p:cNvSpPr>
          <p:nvPr>
            <p:custDataLst>
              <p:tags r:id="rId8"/>
            </p:custDataLst>
          </p:nvPr>
        </p:nvSpPr>
        <p:spPr bwMode="auto">
          <a:xfrm>
            <a:off x="6700217" y="4172005"/>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72" name="Flowchart: Sort 549"/>
          <p:cNvSpPr>
            <a:spLocks noChangeArrowheads="1"/>
          </p:cNvSpPr>
          <p:nvPr>
            <p:custDataLst>
              <p:tags r:id="rId9"/>
            </p:custDataLst>
          </p:nvPr>
        </p:nvSpPr>
        <p:spPr bwMode="auto">
          <a:xfrm>
            <a:off x="2794837" y="4408526"/>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73" name="Flowchart: Sort 549"/>
          <p:cNvSpPr>
            <a:spLocks noChangeArrowheads="1"/>
          </p:cNvSpPr>
          <p:nvPr>
            <p:custDataLst>
              <p:tags r:id="rId10"/>
            </p:custDataLst>
          </p:nvPr>
        </p:nvSpPr>
        <p:spPr bwMode="auto">
          <a:xfrm>
            <a:off x="6963069" y="4624945"/>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74" name="Flowchart: Sort 549"/>
          <p:cNvSpPr>
            <a:spLocks noChangeArrowheads="1"/>
          </p:cNvSpPr>
          <p:nvPr>
            <p:custDataLst>
              <p:tags r:id="rId11"/>
            </p:custDataLst>
          </p:nvPr>
        </p:nvSpPr>
        <p:spPr bwMode="auto">
          <a:xfrm>
            <a:off x="8264534" y="4851415"/>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76" name="Flowchart: Sort 549"/>
          <p:cNvSpPr>
            <a:spLocks noChangeArrowheads="1"/>
          </p:cNvSpPr>
          <p:nvPr>
            <p:custDataLst>
              <p:tags r:id="rId12"/>
            </p:custDataLst>
          </p:nvPr>
        </p:nvSpPr>
        <p:spPr bwMode="auto">
          <a:xfrm>
            <a:off x="5047410" y="5077931"/>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81" name="Text Placeholder 2"/>
          <p:cNvSpPr>
            <a:spLocks noGrp="1"/>
          </p:cNvSpPr>
          <p:nvPr>
            <p:ph type="body" sz="quarter" idx="11"/>
          </p:nvPr>
        </p:nvSpPr>
        <p:spPr>
          <a:xfrm>
            <a:off x="446877" y="860151"/>
            <a:ext cx="9686099" cy="423094"/>
          </a:xfrm>
        </p:spPr>
        <p:txBody>
          <a:bodyPr/>
          <a:lstStyle/>
          <a:p>
            <a:r>
              <a:rPr lang="en-US" dirty="0"/>
              <a:t>Additionally, we recommend adopting complimentary emerging technologies…</a:t>
            </a:r>
          </a:p>
        </p:txBody>
      </p:sp>
      <p:sp>
        <p:nvSpPr>
          <p:cNvPr id="83" name="Rectangular Callout 82"/>
          <p:cNvSpPr/>
          <p:nvPr/>
        </p:nvSpPr>
        <p:spPr>
          <a:xfrm>
            <a:off x="2971792" y="4638059"/>
            <a:ext cx="1785440" cy="304937"/>
          </a:xfrm>
          <a:prstGeom prst="wedgeRectCallout">
            <a:avLst>
              <a:gd name="adj1" fmla="val -56146"/>
              <a:gd name="adj2" fmla="val -9994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lumMod val="75000"/>
                    <a:lumOff val="25000"/>
                  </a:schemeClr>
                </a:solidFill>
                <a:latin typeface="+mj-lt"/>
                <a:cs typeface="Open Sans Bold"/>
              </a:rPr>
              <a:t>RPA implementation represents ongoing improvement</a:t>
            </a:r>
          </a:p>
        </p:txBody>
      </p:sp>
      <p:sp>
        <p:nvSpPr>
          <p:cNvPr id="85" name="Text Box 79"/>
          <p:cNvSpPr txBox="1">
            <a:spLocks noChangeArrowheads="1"/>
          </p:cNvSpPr>
          <p:nvPr>
            <p:custDataLst>
              <p:tags r:id="rId13"/>
            </p:custDataLst>
          </p:nvPr>
        </p:nvSpPr>
        <p:spPr bwMode="auto">
          <a:xfrm>
            <a:off x="476377" y="6642201"/>
            <a:ext cx="1068388"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000" tIns="72000" rIns="72000" bIns="720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1000" b="1" dirty="0">
                <a:solidFill>
                  <a:srgbClr val="000000"/>
                </a:solidFill>
                <a:latin typeface="+mn-lt"/>
              </a:rPr>
              <a:t>Initial Planning</a:t>
            </a:r>
          </a:p>
        </p:txBody>
      </p:sp>
      <p:sp>
        <p:nvSpPr>
          <p:cNvPr id="86" name="Flowchart: Sort 549"/>
          <p:cNvSpPr>
            <a:spLocks noChangeArrowheads="1"/>
          </p:cNvSpPr>
          <p:nvPr>
            <p:custDataLst>
              <p:tags r:id="rId14"/>
            </p:custDataLst>
          </p:nvPr>
        </p:nvSpPr>
        <p:spPr bwMode="auto">
          <a:xfrm>
            <a:off x="316040" y="6627914"/>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87" name="Rectangle 86"/>
          <p:cNvSpPr/>
          <p:nvPr/>
        </p:nvSpPr>
        <p:spPr>
          <a:xfrm>
            <a:off x="1749933" y="6629445"/>
            <a:ext cx="742554" cy="1474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88" name="Text Box 77"/>
          <p:cNvSpPr txBox="1">
            <a:spLocks noChangeArrowheads="1"/>
          </p:cNvSpPr>
          <p:nvPr>
            <p:custDataLst>
              <p:tags r:id="rId15"/>
            </p:custDataLst>
          </p:nvPr>
        </p:nvSpPr>
        <p:spPr bwMode="auto">
          <a:xfrm>
            <a:off x="2561146" y="6642201"/>
            <a:ext cx="533400"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000" tIns="72000" rIns="72000" bIns="720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1000" b="1" dirty="0">
                <a:solidFill>
                  <a:srgbClr val="000000"/>
                </a:solidFill>
                <a:latin typeface="+mn-lt"/>
              </a:rPr>
              <a:t>Proposed Implementation Period</a:t>
            </a:r>
          </a:p>
        </p:txBody>
      </p:sp>
      <p:sp>
        <p:nvSpPr>
          <p:cNvPr id="40" name="Isosceles Triangle 39"/>
          <p:cNvSpPr/>
          <p:nvPr/>
        </p:nvSpPr>
        <p:spPr>
          <a:xfrm rot="5400000">
            <a:off x="11615448" y="4869661"/>
            <a:ext cx="215412" cy="100888"/>
          </a:xfrm>
          <a:prstGeom prst="triangle">
            <a:avLst/>
          </a:prstGeom>
          <a:solidFill>
            <a:srgbClr val="69B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1" name="Isosceles Triangle 40"/>
          <p:cNvSpPr/>
          <p:nvPr/>
        </p:nvSpPr>
        <p:spPr>
          <a:xfrm rot="5400000">
            <a:off x="11692938" y="5102066"/>
            <a:ext cx="215412" cy="100888"/>
          </a:xfrm>
          <a:prstGeom prst="triangle">
            <a:avLst/>
          </a:prstGeom>
          <a:solidFill>
            <a:srgbClr val="69B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Bold"/>
              <a:cs typeface="Open Sans Bold"/>
            </a:endParaRPr>
          </a:p>
        </p:txBody>
      </p:sp>
      <p:sp>
        <p:nvSpPr>
          <p:cNvPr id="42" name="Isosceles Triangle 41"/>
          <p:cNvSpPr/>
          <p:nvPr/>
        </p:nvSpPr>
        <p:spPr>
          <a:xfrm rot="5400000">
            <a:off x="11617036" y="4650118"/>
            <a:ext cx="215412" cy="100888"/>
          </a:xfrm>
          <a:prstGeom prst="triangle">
            <a:avLst/>
          </a:prstGeom>
          <a:solidFill>
            <a:srgbClr val="69B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3" name="Isosceles Triangle 42"/>
          <p:cNvSpPr/>
          <p:nvPr/>
        </p:nvSpPr>
        <p:spPr>
          <a:xfrm rot="5400000">
            <a:off x="11457367" y="4432489"/>
            <a:ext cx="215412" cy="100888"/>
          </a:xfrm>
          <a:prstGeom prst="triangle">
            <a:avLst/>
          </a:prstGeom>
          <a:solidFill>
            <a:srgbClr val="69B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5" name="Rectangle 44"/>
          <p:cNvSpPr/>
          <p:nvPr/>
        </p:nvSpPr>
        <p:spPr>
          <a:xfrm>
            <a:off x="5680659" y="3958218"/>
            <a:ext cx="3689031"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46" name="Flowchart: Sort 549"/>
          <p:cNvSpPr>
            <a:spLocks noChangeArrowheads="1"/>
          </p:cNvSpPr>
          <p:nvPr>
            <p:custDataLst>
              <p:tags r:id="rId16"/>
            </p:custDataLst>
          </p:nvPr>
        </p:nvSpPr>
        <p:spPr bwMode="auto">
          <a:xfrm>
            <a:off x="4510241" y="3937505"/>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54" name="Rectangle 53"/>
          <p:cNvSpPr/>
          <p:nvPr/>
        </p:nvSpPr>
        <p:spPr>
          <a:xfrm>
            <a:off x="10928086" y="5318965"/>
            <a:ext cx="832604" cy="110806"/>
          </a:xfrm>
          <a:prstGeom prst="rect">
            <a:avLst/>
          </a:prstGeom>
          <a:solidFill>
            <a:srgbClr val="69B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9" name="Isosceles Triangle 58"/>
          <p:cNvSpPr/>
          <p:nvPr/>
        </p:nvSpPr>
        <p:spPr>
          <a:xfrm rot="5400000">
            <a:off x="11690377" y="5324683"/>
            <a:ext cx="215412" cy="100888"/>
          </a:xfrm>
          <a:prstGeom prst="triangle">
            <a:avLst/>
          </a:prstGeom>
          <a:solidFill>
            <a:srgbClr val="69B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Bold"/>
              <a:cs typeface="Open Sans Bold"/>
            </a:endParaRPr>
          </a:p>
        </p:txBody>
      </p:sp>
      <p:sp>
        <p:nvSpPr>
          <p:cNvPr id="61" name="Rectangle 60"/>
          <p:cNvSpPr/>
          <p:nvPr/>
        </p:nvSpPr>
        <p:spPr>
          <a:xfrm>
            <a:off x="10927973" y="5540863"/>
            <a:ext cx="832604" cy="110806"/>
          </a:xfrm>
          <a:prstGeom prst="rect">
            <a:avLst/>
          </a:prstGeom>
          <a:solidFill>
            <a:srgbClr val="69B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2" name="Isosceles Triangle 61"/>
          <p:cNvSpPr/>
          <p:nvPr/>
        </p:nvSpPr>
        <p:spPr>
          <a:xfrm rot="5400000">
            <a:off x="11690264" y="5546581"/>
            <a:ext cx="215412" cy="100888"/>
          </a:xfrm>
          <a:prstGeom prst="triangle">
            <a:avLst/>
          </a:prstGeom>
          <a:solidFill>
            <a:srgbClr val="69B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Bold"/>
              <a:cs typeface="Open Sans Bold"/>
            </a:endParaRPr>
          </a:p>
        </p:txBody>
      </p:sp>
      <p:sp>
        <p:nvSpPr>
          <p:cNvPr id="63" name="Flowchart: Sort 549"/>
          <p:cNvSpPr>
            <a:spLocks noChangeArrowheads="1"/>
          </p:cNvSpPr>
          <p:nvPr>
            <p:custDataLst>
              <p:tags r:id="rId17"/>
            </p:custDataLst>
          </p:nvPr>
        </p:nvSpPr>
        <p:spPr bwMode="auto">
          <a:xfrm>
            <a:off x="9334822" y="5293082"/>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64" name="Flowchart: Sort 549"/>
          <p:cNvSpPr>
            <a:spLocks noChangeArrowheads="1"/>
          </p:cNvSpPr>
          <p:nvPr>
            <p:custDataLst>
              <p:tags r:id="rId18"/>
            </p:custDataLst>
          </p:nvPr>
        </p:nvSpPr>
        <p:spPr bwMode="auto">
          <a:xfrm>
            <a:off x="9485717" y="5522143"/>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70" name="Rectangle 69"/>
          <p:cNvSpPr/>
          <p:nvPr/>
        </p:nvSpPr>
        <p:spPr>
          <a:xfrm>
            <a:off x="11590713" y="5915823"/>
            <a:ext cx="169864" cy="110806"/>
          </a:xfrm>
          <a:prstGeom prst="rect">
            <a:avLst/>
          </a:prstGeom>
          <a:solidFill>
            <a:srgbClr val="69B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5" name="Isosceles Triangle 74"/>
          <p:cNvSpPr/>
          <p:nvPr/>
        </p:nvSpPr>
        <p:spPr>
          <a:xfrm rot="5400000">
            <a:off x="11690264" y="5921541"/>
            <a:ext cx="215412" cy="100888"/>
          </a:xfrm>
          <a:prstGeom prst="triangle">
            <a:avLst/>
          </a:prstGeom>
          <a:solidFill>
            <a:srgbClr val="69B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Bold"/>
              <a:cs typeface="Open Sans Bold"/>
            </a:endParaRPr>
          </a:p>
        </p:txBody>
      </p:sp>
      <p:sp>
        <p:nvSpPr>
          <p:cNvPr id="77" name="Flowchart: Sort 549"/>
          <p:cNvSpPr>
            <a:spLocks noChangeArrowheads="1"/>
          </p:cNvSpPr>
          <p:nvPr>
            <p:custDataLst>
              <p:tags r:id="rId19"/>
            </p:custDataLst>
          </p:nvPr>
        </p:nvSpPr>
        <p:spPr bwMode="auto">
          <a:xfrm>
            <a:off x="11370174" y="5895820"/>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Tree>
    <p:extLst>
      <p:ext uri="{BB962C8B-B14F-4D97-AF65-F5344CB8AC3E}">
        <p14:creationId xmlns:p14="http://schemas.microsoft.com/office/powerpoint/2010/main" val="2822894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200273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6221" name="think-cell Slide" r:id="rId17" imgW="498" imgH="499" progId="TCLayout.ActiveDocument.1">
                  <p:embed/>
                </p:oleObj>
              </mc:Choice>
              <mc:Fallback>
                <p:oleObj name="think-cell Slide" r:id="rId17" imgW="498" imgH="499" progId="TCLayout.ActiveDocument.1">
                  <p:embed/>
                  <p:pic>
                    <p:nvPicPr>
                      <p:cNvPr id="3" name="Object 2"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7" name="Title 16"/>
          <p:cNvSpPr>
            <a:spLocks noGrp="1"/>
          </p:cNvSpPr>
          <p:nvPr>
            <p:ph type="title"/>
          </p:nvPr>
        </p:nvSpPr>
        <p:spPr>
          <a:xfrm>
            <a:off x="446876" y="310063"/>
            <a:ext cx="9686100" cy="476805"/>
          </a:xfrm>
          <a:prstGeom prst="rect">
            <a:avLst/>
          </a:prstGeom>
        </p:spPr>
        <p:txBody>
          <a:bodyPr/>
          <a:lstStyle/>
          <a:p>
            <a:r>
              <a:rPr lang="en-US" dirty="0"/>
              <a:t>Roadmap – Talent / Culture</a:t>
            </a:r>
          </a:p>
        </p:txBody>
      </p:sp>
      <p:graphicFrame>
        <p:nvGraphicFramePr>
          <p:cNvPr id="14" name="Group 273"/>
          <p:cNvGraphicFramePr>
            <a:graphicFrameLocks noGrp="1"/>
          </p:cNvGraphicFramePr>
          <p:nvPr>
            <p:extLst>
              <p:ext uri="{D42A27DB-BD31-4B8C-83A1-F6EECF244321}">
                <p14:modId xmlns:p14="http://schemas.microsoft.com/office/powerpoint/2010/main" val="3891348480"/>
              </p:ext>
            </p:extLst>
          </p:nvPr>
        </p:nvGraphicFramePr>
        <p:xfrm>
          <a:off x="312270" y="2372411"/>
          <a:ext cx="11548872" cy="3390978"/>
        </p:xfrm>
        <a:graphic>
          <a:graphicData uri="http://schemas.openxmlformats.org/drawingml/2006/table">
            <a:tbl>
              <a:tblPr/>
              <a:tblGrid>
                <a:gridCol w="2377440">
                  <a:extLst>
                    <a:ext uri="{9D8B030D-6E8A-4147-A177-3AD203B41FA5}">
                      <a16:colId xmlns:a16="http://schemas.microsoft.com/office/drawing/2014/main" val="20000"/>
                    </a:ext>
                  </a:extLst>
                </a:gridCol>
                <a:gridCol w="539496">
                  <a:extLst>
                    <a:ext uri="{9D8B030D-6E8A-4147-A177-3AD203B41FA5}">
                      <a16:colId xmlns:a16="http://schemas.microsoft.com/office/drawing/2014/main" val="20007"/>
                    </a:ext>
                  </a:extLst>
                </a:gridCol>
                <a:gridCol w="539496">
                  <a:extLst>
                    <a:ext uri="{9D8B030D-6E8A-4147-A177-3AD203B41FA5}">
                      <a16:colId xmlns:a16="http://schemas.microsoft.com/office/drawing/2014/main" val="20008"/>
                    </a:ext>
                  </a:extLst>
                </a:gridCol>
                <a:gridCol w="539496">
                  <a:extLst>
                    <a:ext uri="{9D8B030D-6E8A-4147-A177-3AD203B41FA5}">
                      <a16:colId xmlns:a16="http://schemas.microsoft.com/office/drawing/2014/main" val="20009"/>
                    </a:ext>
                  </a:extLst>
                </a:gridCol>
                <a:gridCol w="539496">
                  <a:extLst>
                    <a:ext uri="{9D8B030D-6E8A-4147-A177-3AD203B41FA5}">
                      <a16:colId xmlns:a16="http://schemas.microsoft.com/office/drawing/2014/main" val="20010"/>
                    </a:ext>
                  </a:extLst>
                </a:gridCol>
                <a:gridCol w="539496">
                  <a:extLst>
                    <a:ext uri="{9D8B030D-6E8A-4147-A177-3AD203B41FA5}">
                      <a16:colId xmlns:a16="http://schemas.microsoft.com/office/drawing/2014/main" val="20011"/>
                    </a:ext>
                  </a:extLst>
                </a:gridCol>
                <a:gridCol w="539496">
                  <a:extLst>
                    <a:ext uri="{9D8B030D-6E8A-4147-A177-3AD203B41FA5}">
                      <a16:colId xmlns:a16="http://schemas.microsoft.com/office/drawing/2014/main" val="20012"/>
                    </a:ext>
                  </a:extLst>
                </a:gridCol>
                <a:gridCol w="539496">
                  <a:extLst>
                    <a:ext uri="{9D8B030D-6E8A-4147-A177-3AD203B41FA5}">
                      <a16:colId xmlns:a16="http://schemas.microsoft.com/office/drawing/2014/main" val="20013"/>
                    </a:ext>
                  </a:extLst>
                </a:gridCol>
                <a:gridCol w="539496">
                  <a:extLst>
                    <a:ext uri="{9D8B030D-6E8A-4147-A177-3AD203B41FA5}">
                      <a16:colId xmlns:a16="http://schemas.microsoft.com/office/drawing/2014/main" val="20014"/>
                    </a:ext>
                  </a:extLst>
                </a:gridCol>
                <a:gridCol w="539496">
                  <a:extLst>
                    <a:ext uri="{9D8B030D-6E8A-4147-A177-3AD203B41FA5}">
                      <a16:colId xmlns:a16="http://schemas.microsoft.com/office/drawing/2014/main" val="20015"/>
                    </a:ext>
                  </a:extLst>
                </a:gridCol>
                <a:gridCol w="539496">
                  <a:extLst>
                    <a:ext uri="{9D8B030D-6E8A-4147-A177-3AD203B41FA5}">
                      <a16:colId xmlns:a16="http://schemas.microsoft.com/office/drawing/2014/main" val="20016"/>
                    </a:ext>
                  </a:extLst>
                </a:gridCol>
                <a:gridCol w="539496">
                  <a:extLst>
                    <a:ext uri="{9D8B030D-6E8A-4147-A177-3AD203B41FA5}">
                      <a16:colId xmlns:a16="http://schemas.microsoft.com/office/drawing/2014/main" val="20017"/>
                    </a:ext>
                  </a:extLst>
                </a:gridCol>
                <a:gridCol w="539496">
                  <a:extLst>
                    <a:ext uri="{9D8B030D-6E8A-4147-A177-3AD203B41FA5}">
                      <a16:colId xmlns:a16="http://schemas.microsoft.com/office/drawing/2014/main" val="20018"/>
                    </a:ext>
                  </a:extLst>
                </a:gridCol>
                <a:gridCol w="539496">
                  <a:extLst>
                    <a:ext uri="{9D8B030D-6E8A-4147-A177-3AD203B41FA5}">
                      <a16:colId xmlns:a16="http://schemas.microsoft.com/office/drawing/2014/main" val="20019"/>
                    </a:ext>
                  </a:extLst>
                </a:gridCol>
                <a:gridCol w="539496">
                  <a:extLst>
                    <a:ext uri="{9D8B030D-6E8A-4147-A177-3AD203B41FA5}">
                      <a16:colId xmlns:a16="http://schemas.microsoft.com/office/drawing/2014/main" val="20020"/>
                    </a:ext>
                  </a:extLst>
                </a:gridCol>
                <a:gridCol w="539496">
                  <a:extLst>
                    <a:ext uri="{9D8B030D-6E8A-4147-A177-3AD203B41FA5}">
                      <a16:colId xmlns:a16="http://schemas.microsoft.com/office/drawing/2014/main" val="20021"/>
                    </a:ext>
                  </a:extLst>
                </a:gridCol>
                <a:gridCol w="539496">
                  <a:extLst>
                    <a:ext uri="{9D8B030D-6E8A-4147-A177-3AD203B41FA5}">
                      <a16:colId xmlns:a16="http://schemas.microsoft.com/office/drawing/2014/main" val="20022"/>
                    </a:ext>
                  </a:extLst>
                </a:gridCol>
                <a:gridCol w="539496">
                  <a:extLst>
                    <a:ext uri="{9D8B030D-6E8A-4147-A177-3AD203B41FA5}">
                      <a16:colId xmlns:a16="http://schemas.microsoft.com/office/drawing/2014/main" val="20023"/>
                    </a:ext>
                  </a:extLst>
                </a:gridCol>
              </a:tblGrid>
              <a:tr h="285165">
                <a:tc rowSpan="2">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500" b="1" i="0" u="none" strike="noStrike" cap="none" normalizeH="0" baseline="0" dirty="0">
                          <a:ln>
                            <a:noFill/>
                          </a:ln>
                          <a:solidFill>
                            <a:schemeClr val="accent2"/>
                          </a:solidFill>
                          <a:effectLst/>
                          <a:latin typeface="Domaine Display Bold" panose="020A0803080505060203" pitchFamily="18" charset="0"/>
                        </a:rPr>
                        <a:t>Technology</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2018</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2019</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2020</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2021</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285165">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1Q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3Q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4Q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1Q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3Q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4Q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1Q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3Q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4Q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1Q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2Q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3Q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chemeClr val="accent2"/>
                          </a:solidFill>
                          <a:effectLst/>
                          <a:latin typeface="Domaine Display Bold" panose="020A0803080505060203" pitchFamily="18" charset="0"/>
                        </a:rPr>
                        <a:t>4Q</a:t>
                      </a: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dirty="0">
                        <a:ln>
                          <a:noFill/>
                        </a:ln>
                        <a:solidFill>
                          <a:schemeClr val="bg1"/>
                        </a:solidFill>
                        <a:effectLst/>
                        <a:latin typeface="Arial" charset="0"/>
                      </a:endParaRPr>
                    </a:p>
                  </a:txBody>
                  <a:tcPr marL="91428" marR="91428" marT="45715" marB="45715"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2557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Reverse Mentoring Program</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1425860516"/>
                  </a:ext>
                </a:extLst>
              </a:tr>
              <a:tr h="4286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Design and Entrepreneurial Thinking Boot Camps</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1786552202"/>
                  </a:ext>
                </a:extLst>
              </a:tr>
              <a:tr h="2557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Agile Method</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289409392"/>
                  </a:ext>
                </a:extLst>
              </a:tr>
              <a:tr h="2557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Self-Managed Work Teams</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789537226"/>
                  </a:ext>
                </a:extLst>
              </a:tr>
              <a:tr h="4286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Transformational Leadership Development</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3031104683"/>
                  </a:ext>
                </a:extLst>
              </a:tr>
              <a:tr h="2557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a:ln>
                            <a:noFill/>
                          </a:ln>
                          <a:solidFill>
                            <a:schemeClr val="tx1"/>
                          </a:solidFill>
                          <a:effectLst/>
                          <a:latin typeface="+mj-lt"/>
                          <a:ea typeface="+mn-ea"/>
                          <a:cs typeface="+mn-cs"/>
                        </a:rPr>
                        <a:t>“Innovation Anticipators”</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1140553693"/>
                  </a:ext>
                </a:extLst>
              </a:tr>
              <a:tr h="255794">
                <a:tc>
                  <a:txBody>
                    <a:bodyPr/>
                    <a:lstStyle/>
                    <a:p>
                      <a:r>
                        <a:rPr kumimoji="0" lang="en-US" sz="1000" b="1" i="0" u="none" strike="noStrike" kern="1200" cap="none" normalizeH="0" baseline="0" dirty="0">
                          <a:ln>
                            <a:noFill/>
                          </a:ln>
                          <a:solidFill>
                            <a:schemeClr val="tx1"/>
                          </a:solidFill>
                          <a:effectLst/>
                          <a:latin typeface="+mj-lt"/>
                          <a:ea typeface="+mn-ea"/>
                          <a:cs typeface="+mn-cs"/>
                        </a:rPr>
                        <a:t>Diversity and Inclusion Strategies</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941343886"/>
                  </a:ext>
                </a:extLst>
              </a:tr>
              <a:tr h="4286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Experiential Learning Opportunities</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410180316"/>
                  </a:ext>
                </a:extLst>
              </a:tr>
              <a:tr h="2557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j-lt"/>
                        </a:rPr>
                        <a:t>Collaborative Work Environments</a:t>
                      </a:r>
                    </a:p>
                  </a:txBody>
                  <a:tcPr marL="91428" marR="91428" marT="36576" marB="36576" anchor="ctr" horzOverflow="overflow">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rgbClr val="000000"/>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12700" cap="flat" cmpd="sng" algn="ctr">
                      <a:solidFill>
                        <a:schemeClr val="bg1">
                          <a:lumMod val="85000"/>
                        </a:schemeClr>
                      </a:solidFill>
                      <a:prstDash val="sysDashDot"/>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mj-lt"/>
                        <a:cs typeface="Arial" charset="0"/>
                      </a:endParaRPr>
                    </a:p>
                  </a:txBody>
                  <a:tcPr marL="91428" marR="91428" marT="45715" marB="45715" anchor="ctr" horzOverflow="overflow">
                    <a:lnL w="12700" cap="flat" cmpd="sng" algn="ctr">
                      <a:solidFill>
                        <a:schemeClr val="bg1">
                          <a:lumMod val="85000"/>
                        </a:schemeClr>
                      </a:solidFill>
                      <a:prstDash val="sysDashDot"/>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lnTlToBr>
                      <a:noFill/>
                    </a:lnTlToBr>
                    <a:lnBlToTr>
                      <a:noFill/>
                    </a:lnBlToTr>
                    <a:noFill/>
                  </a:tcPr>
                </a:tc>
                <a:extLst>
                  <a:ext uri="{0D108BD9-81ED-4DB2-BD59-A6C34878D82A}">
                    <a16:rowId xmlns:a16="http://schemas.microsoft.com/office/drawing/2014/main" val="3470565664"/>
                  </a:ext>
                </a:extLst>
              </a:tr>
            </a:tbl>
          </a:graphicData>
        </a:graphic>
      </p:graphicFrame>
      <p:sp>
        <p:nvSpPr>
          <p:cNvPr id="22" name="TextBox 21"/>
          <p:cNvSpPr txBox="1"/>
          <p:nvPr/>
        </p:nvSpPr>
        <p:spPr>
          <a:xfrm>
            <a:off x="2420209" y="1852093"/>
            <a:ext cx="7368554" cy="408214"/>
          </a:xfrm>
          <a:prstGeom prst="rect">
            <a:avLst/>
          </a:prstGeom>
          <a:noFill/>
        </p:spPr>
        <p:txBody>
          <a:bodyPr wrap="square" lIns="0" tIns="0" rIns="0" bIns="0" rtlCol="0">
            <a:noAutofit/>
          </a:bodyPr>
          <a:lstStyle/>
          <a:p>
            <a:pPr algn="ctr" defTabSz="456758" fontAlgn="base">
              <a:spcBef>
                <a:spcPts val="1200"/>
              </a:spcBef>
            </a:pPr>
            <a:r>
              <a:rPr lang="en-US" sz="2200" dirty="0">
                <a:solidFill>
                  <a:schemeClr val="accent2"/>
                </a:solidFill>
                <a:latin typeface="Domaine Display Bold" panose="020A0803080505060203" pitchFamily="18" charset="0"/>
                <a:cs typeface="Open Sans Light"/>
              </a:rPr>
              <a:t>Recommended Talent/Culture Adoption Roadmap</a:t>
            </a:r>
          </a:p>
        </p:txBody>
      </p:sp>
      <p:sp>
        <p:nvSpPr>
          <p:cNvPr id="48" name="Rectangle 47"/>
          <p:cNvSpPr/>
          <p:nvPr/>
        </p:nvSpPr>
        <p:spPr>
          <a:xfrm>
            <a:off x="4648927" y="3016172"/>
            <a:ext cx="1194615"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5" name="Flowchart: Sort 549"/>
          <p:cNvSpPr>
            <a:spLocks noChangeArrowheads="1"/>
          </p:cNvSpPr>
          <p:nvPr>
            <p:custDataLst>
              <p:tags r:id="rId3"/>
            </p:custDataLst>
          </p:nvPr>
        </p:nvSpPr>
        <p:spPr bwMode="auto">
          <a:xfrm>
            <a:off x="4495914" y="2996169"/>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81" name="Text Placeholder 2"/>
          <p:cNvSpPr>
            <a:spLocks noGrp="1"/>
          </p:cNvSpPr>
          <p:nvPr>
            <p:ph type="body" sz="quarter" idx="11"/>
          </p:nvPr>
        </p:nvSpPr>
        <p:spPr>
          <a:xfrm>
            <a:off x="446877" y="860151"/>
            <a:ext cx="9686099" cy="423094"/>
          </a:xfrm>
        </p:spPr>
        <p:txBody>
          <a:bodyPr/>
          <a:lstStyle/>
          <a:p>
            <a:r>
              <a:rPr lang="en-US" dirty="0"/>
              <a:t>… and talent &amp; cultural improvement initiatives</a:t>
            </a:r>
          </a:p>
        </p:txBody>
      </p:sp>
      <p:sp>
        <p:nvSpPr>
          <p:cNvPr id="85" name="Text Box 79"/>
          <p:cNvSpPr txBox="1">
            <a:spLocks noChangeArrowheads="1"/>
          </p:cNvSpPr>
          <p:nvPr>
            <p:custDataLst>
              <p:tags r:id="rId4"/>
            </p:custDataLst>
          </p:nvPr>
        </p:nvSpPr>
        <p:spPr bwMode="auto">
          <a:xfrm>
            <a:off x="476377" y="6233636"/>
            <a:ext cx="1068388"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000" tIns="72000" rIns="72000" bIns="720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1000" b="1" dirty="0">
                <a:solidFill>
                  <a:srgbClr val="000000"/>
                </a:solidFill>
                <a:latin typeface="+mn-lt"/>
              </a:rPr>
              <a:t>Initial Planning</a:t>
            </a:r>
          </a:p>
        </p:txBody>
      </p:sp>
      <p:sp>
        <p:nvSpPr>
          <p:cNvPr id="86" name="Flowchart: Sort 549"/>
          <p:cNvSpPr>
            <a:spLocks noChangeArrowheads="1"/>
          </p:cNvSpPr>
          <p:nvPr>
            <p:custDataLst>
              <p:tags r:id="rId5"/>
            </p:custDataLst>
          </p:nvPr>
        </p:nvSpPr>
        <p:spPr bwMode="auto">
          <a:xfrm>
            <a:off x="316040" y="6219349"/>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87" name="Rectangle 86"/>
          <p:cNvSpPr/>
          <p:nvPr/>
        </p:nvSpPr>
        <p:spPr>
          <a:xfrm>
            <a:off x="1749933" y="6220880"/>
            <a:ext cx="742554" cy="1474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88" name="Text Box 77"/>
          <p:cNvSpPr txBox="1">
            <a:spLocks noChangeArrowheads="1"/>
          </p:cNvSpPr>
          <p:nvPr>
            <p:custDataLst>
              <p:tags r:id="rId6"/>
            </p:custDataLst>
          </p:nvPr>
        </p:nvSpPr>
        <p:spPr bwMode="auto">
          <a:xfrm>
            <a:off x="2561146" y="6233636"/>
            <a:ext cx="533400"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000" tIns="72000" rIns="72000" bIns="720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1000" b="1" dirty="0">
                <a:solidFill>
                  <a:srgbClr val="000000"/>
                </a:solidFill>
                <a:latin typeface="+mn-lt"/>
              </a:rPr>
              <a:t>Proposed Implementation Period</a:t>
            </a:r>
          </a:p>
        </p:txBody>
      </p:sp>
      <p:sp>
        <p:nvSpPr>
          <p:cNvPr id="54" name="Rectangle 53"/>
          <p:cNvSpPr/>
          <p:nvPr/>
        </p:nvSpPr>
        <p:spPr>
          <a:xfrm>
            <a:off x="4709885" y="3351944"/>
            <a:ext cx="1194615"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59" name="Flowchart: Sort 549"/>
          <p:cNvSpPr>
            <a:spLocks noChangeArrowheads="1"/>
          </p:cNvSpPr>
          <p:nvPr>
            <p:custDataLst>
              <p:tags r:id="rId7"/>
            </p:custDataLst>
          </p:nvPr>
        </p:nvSpPr>
        <p:spPr bwMode="auto">
          <a:xfrm>
            <a:off x="4556872" y="3331941"/>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61" name="Rectangle 60"/>
          <p:cNvSpPr/>
          <p:nvPr/>
        </p:nvSpPr>
        <p:spPr>
          <a:xfrm>
            <a:off x="4707691" y="3703507"/>
            <a:ext cx="2262166"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2" name="Flowchart: Sort 549"/>
          <p:cNvSpPr>
            <a:spLocks noChangeArrowheads="1"/>
          </p:cNvSpPr>
          <p:nvPr>
            <p:custDataLst>
              <p:tags r:id="rId8"/>
            </p:custDataLst>
          </p:nvPr>
        </p:nvSpPr>
        <p:spPr bwMode="auto">
          <a:xfrm>
            <a:off x="3953784" y="3683504"/>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63" name="Rectangle 62"/>
          <p:cNvSpPr/>
          <p:nvPr/>
        </p:nvSpPr>
        <p:spPr>
          <a:xfrm>
            <a:off x="5086508" y="3960409"/>
            <a:ext cx="1611472"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4" name="Flowchart: Sort 549"/>
          <p:cNvSpPr>
            <a:spLocks noChangeArrowheads="1"/>
          </p:cNvSpPr>
          <p:nvPr>
            <p:custDataLst>
              <p:tags r:id="rId9"/>
            </p:custDataLst>
          </p:nvPr>
        </p:nvSpPr>
        <p:spPr bwMode="auto">
          <a:xfrm>
            <a:off x="4506772" y="3940406"/>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70" name="Rectangle 69"/>
          <p:cNvSpPr/>
          <p:nvPr/>
        </p:nvSpPr>
        <p:spPr>
          <a:xfrm>
            <a:off x="5482747" y="4302366"/>
            <a:ext cx="1809439"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5" name="Flowchart: Sort 549"/>
          <p:cNvSpPr>
            <a:spLocks noChangeArrowheads="1"/>
          </p:cNvSpPr>
          <p:nvPr>
            <p:custDataLst>
              <p:tags r:id="rId10"/>
            </p:custDataLst>
          </p:nvPr>
        </p:nvSpPr>
        <p:spPr bwMode="auto">
          <a:xfrm>
            <a:off x="4506772" y="4282363"/>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77" name="Rectangle 76"/>
          <p:cNvSpPr/>
          <p:nvPr/>
        </p:nvSpPr>
        <p:spPr>
          <a:xfrm>
            <a:off x="5694217" y="4644323"/>
            <a:ext cx="1003763"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8" name="Flowchart: Sort 549"/>
          <p:cNvSpPr>
            <a:spLocks noChangeArrowheads="1"/>
          </p:cNvSpPr>
          <p:nvPr>
            <p:custDataLst>
              <p:tags r:id="rId11"/>
            </p:custDataLst>
          </p:nvPr>
        </p:nvSpPr>
        <p:spPr bwMode="auto">
          <a:xfrm>
            <a:off x="5044814" y="4624320"/>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79" name="Rectangle 78"/>
          <p:cNvSpPr/>
          <p:nvPr/>
        </p:nvSpPr>
        <p:spPr>
          <a:xfrm>
            <a:off x="5998071" y="4890285"/>
            <a:ext cx="948829"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80" name="Flowchart: Sort 549"/>
          <p:cNvSpPr>
            <a:spLocks noChangeArrowheads="1"/>
          </p:cNvSpPr>
          <p:nvPr>
            <p:custDataLst>
              <p:tags r:id="rId12"/>
            </p:custDataLst>
          </p:nvPr>
        </p:nvSpPr>
        <p:spPr bwMode="auto">
          <a:xfrm>
            <a:off x="4506772" y="4870282"/>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82" name="Rectangle 81"/>
          <p:cNvSpPr/>
          <p:nvPr/>
        </p:nvSpPr>
        <p:spPr>
          <a:xfrm>
            <a:off x="7143248" y="5242982"/>
            <a:ext cx="878072"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90" name="Flowchart: Sort 549"/>
          <p:cNvSpPr>
            <a:spLocks noChangeArrowheads="1"/>
          </p:cNvSpPr>
          <p:nvPr>
            <p:custDataLst>
              <p:tags r:id="rId13"/>
            </p:custDataLst>
          </p:nvPr>
        </p:nvSpPr>
        <p:spPr bwMode="auto">
          <a:xfrm>
            <a:off x="5588153" y="5222979"/>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
        <p:nvSpPr>
          <p:cNvPr id="91" name="Rectangle 90"/>
          <p:cNvSpPr/>
          <p:nvPr/>
        </p:nvSpPr>
        <p:spPr>
          <a:xfrm>
            <a:off x="7294388" y="5578470"/>
            <a:ext cx="2316972" cy="1108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92" name="Flowchart: Sort 549"/>
          <p:cNvSpPr>
            <a:spLocks noChangeArrowheads="1"/>
          </p:cNvSpPr>
          <p:nvPr>
            <p:custDataLst>
              <p:tags r:id="rId14"/>
            </p:custDataLst>
          </p:nvPr>
        </p:nvSpPr>
        <p:spPr bwMode="auto">
          <a:xfrm>
            <a:off x="6679825" y="5558467"/>
            <a:ext cx="150812" cy="150812"/>
          </a:xfrm>
          <a:prstGeom prst="flowChartSor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2000" tIns="72000" rIns="72000" bIns="72000" anchor="ctr"/>
          <a:lstStyle>
            <a:lvl1pPr>
              <a:spcBef>
                <a:spcPts val="1925"/>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763"/>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763"/>
              </a:spcBef>
              <a:spcAft>
                <a:spcPct val="0"/>
              </a:spcAft>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dirty="0">
              <a:solidFill>
                <a:srgbClr val="000000"/>
              </a:solidFill>
            </a:endParaRPr>
          </a:p>
        </p:txBody>
      </p:sp>
    </p:spTree>
    <p:extLst>
      <p:ext uri="{BB962C8B-B14F-4D97-AF65-F5344CB8AC3E}">
        <p14:creationId xmlns:p14="http://schemas.microsoft.com/office/powerpoint/2010/main" val="4206345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Alternate Slides</a:t>
            </a:r>
          </a:p>
        </p:txBody>
      </p:sp>
      <p:sp>
        <p:nvSpPr>
          <p:cNvPr id="3" name="Rectangle 2"/>
          <p:cNvSpPr/>
          <p:nvPr/>
        </p:nvSpPr>
        <p:spPr>
          <a:xfrm>
            <a:off x="71463" y="58092"/>
            <a:ext cx="12050869" cy="892161"/>
          </a:xfrm>
          <a:prstGeom prst="rect">
            <a:avLst/>
          </a:prstGeom>
          <a:solidFill>
            <a:srgbClr val="E1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latin typeface="+mj-lt"/>
                <a:cs typeface="Open Sans Bold"/>
              </a:rPr>
              <a:t>TO BE REMOVED FROM FINAL DECK</a:t>
            </a:r>
          </a:p>
        </p:txBody>
      </p:sp>
    </p:spTree>
    <p:extLst>
      <p:ext uri="{BB962C8B-B14F-4D97-AF65-F5344CB8AC3E}">
        <p14:creationId xmlns:p14="http://schemas.microsoft.com/office/powerpoint/2010/main" val="19204507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Technology-driven Innovation Opportunities</a:t>
            </a:r>
          </a:p>
        </p:txBody>
      </p:sp>
      <p:sp>
        <p:nvSpPr>
          <p:cNvPr id="3" name="Text Placeholder 2"/>
          <p:cNvSpPr>
            <a:spLocks noGrp="1"/>
          </p:cNvSpPr>
          <p:nvPr>
            <p:ph type="body" sz="quarter" idx="11"/>
          </p:nvPr>
        </p:nvSpPr>
        <p:spPr/>
        <p:txBody>
          <a:bodyPr/>
          <a:lstStyle/>
          <a:p>
            <a:r>
              <a:rPr lang="en-US" dirty="0"/>
              <a:t>Emerging technologies reframe and address several challenges by enabling innovative engagement and service offerings</a:t>
            </a:r>
          </a:p>
        </p:txBody>
      </p:sp>
      <p:graphicFrame>
        <p:nvGraphicFramePr>
          <p:cNvPr id="4" name="Table 3"/>
          <p:cNvGraphicFramePr>
            <a:graphicFrameLocks noGrp="1"/>
          </p:cNvGraphicFramePr>
          <p:nvPr>
            <p:extLst>
              <p:ext uri="{D42A27DB-BD31-4B8C-83A1-F6EECF244321}">
                <p14:modId xmlns:p14="http://schemas.microsoft.com/office/powerpoint/2010/main" val="2926587319"/>
              </p:ext>
            </p:extLst>
          </p:nvPr>
        </p:nvGraphicFramePr>
        <p:xfrm>
          <a:off x="1084521" y="1794403"/>
          <a:ext cx="10706986" cy="4358640"/>
        </p:xfrm>
        <a:graphic>
          <a:graphicData uri="http://schemas.openxmlformats.org/drawingml/2006/table">
            <a:tbl>
              <a:tblPr firstRow="1" bandRow="1">
                <a:tableStyleId>{5C22544A-7EE6-4342-B048-85BDC9FD1C3A}</a:tableStyleId>
              </a:tblPr>
              <a:tblGrid>
                <a:gridCol w="2937077">
                  <a:extLst>
                    <a:ext uri="{9D8B030D-6E8A-4147-A177-3AD203B41FA5}">
                      <a16:colId xmlns:a16="http://schemas.microsoft.com/office/drawing/2014/main" val="2701062197"/>
                    </a:ext>
                  </a:extLst>
                </a:gridCol>
                <a:gridCol w="7769909">
                  <a:extLst>
                    <a:ext uri="{9D8B030D-6E8A-4147-A177-3AD203B41FA5}">
                      <a16:colId xmlns:a16="http://schemas.microsoft.com/office/drawing/2014/main" val="530200885"/>
                    </a:ext>
                  </a:extLst>
                </a:gridCol>
              </a:tblGrid>
              <a:tr h="597923">
                <a:tc>
                  <a:txBody>
                    <a:bodyPr/>
                    <a:lstStyle/>
                    <a:p>
                      <a:pPr algn="ctr"/>
                      <a:r>
                        <a:rPr lang="en-US" sz="2200" dirty="0">
                          <a:solidFill>
                            <a:schemeClr val="accent2"/>
                          </a:solidFill>
                          <a:latin typeface="Domaine Display Bold" panose="020A0803080505060203" pitchFamily="18" charset="0"/>
                        </a:rPr>
                        <a:t>Technology</a:t>
                      </a:r>
                      <a:r>
                        <a:rPr lang="en-US" sz="2200" baseline="30000" dirty="0">
                          <a:solidFill>
                            <a:schemeClr val="accent2"/>
                          </a:solidFill>
                          <a:latin typeface="Domaine Display Bold" panose="020A0803080505060203" pitchFamily="18" charset="0"/>
                        </a:rPr>
                        <a:t>1</a:t>
                      </a:r>
                    </a:p>
                  </a:txBody>
                  <a:tcPr marL="137160" marR="137160" marT="137160" marB="137160" anchor="ctr">
                    <a:lnB w="19050" cap="flat" cmpd="sng" algn="ctr">
                      <a:solidFill>
                        <a:schemeClr val="bg1"/>
                      </a:solidFill>
                      <a:prstDash val="solid"/>
                      <a:round/>
                      <a:headEnd type="none" w="med" len="med"/>
                      <a:tailEnd type="none" w="med" len="med"/>
                    </a:lnB>
                    <a:solidFill>
                      <a:schemeClr val="bg1"/>
                    </a:solidFill>
                  </a:tcPr>
                </a:tc>
                <a:tc>
                  <a:txBody>
                    <a:bodyPr/>
                    <a:lstStyle/>
                    <a:p>
                      <a:pPr algn="ctr"/>
                      <a:r>
                        <a:rPr lang="en-US" sz="2200" dirty="0">
                          <a:solidFill>
                            <a:schemeClr val="accent2"/>
                          </a:solidFill>
                          <a:latin typeface="Domaine Display Bold" panose="020A0803080505060203" pitchFamily="18" charset="0"/>
                        </a:rPr>
                        <a:t>Benefit to</a:t>
                      </a:r>
                      <a:r>
                        <a:rPr lang="en-US" sz="2200" baseline="0" dirty="0">
                          <a:solidFill>
                            <a:schemeClr val="accent2"/>
                          </a:solidFill>
                          <a:latin typeface="Domaine Display Bold" panose="020A0803080505060203" pitchFamily="18" charset="0"/>
                        </a:rPr>
                        <a:t> Medicaid</a:t>
                      </a:r>
                      <a:endParaRPr lang="en-US" sz="2200" dirty="0">
                        <a:solidFill>
                          <a:schemeClr val="accent2"/>
                        </a:solidFill>
                        <a:latin typeface="Domaine Display Bold" panose="020A0803080505060203" pitchFamily="18" charset="0"/>
                      </a:endParaRPr>
                    </a:p>
                  </a:txBody>
                  <a:tcPr marL="137160" marR="137160" marT="137160" marB="137160" anchor="ctr">
                    <a:lnR w="1270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697112681"/>
                  </a:ext>
                </a:extLst>
              </a:tr>
              <a:tr h="749808">
                <a:tc>
                  <a:txBody>
                    <a:bodyPr/>
                    <a:lstStyle/>
                    <a:p>
                      <a:r>
                        <a:rPr lang="en-US" sz="1500" b="1" dirty="0">
                          <a:solidFill>
                            <a:schemeClr val="tx1">
                              <a:lumMod val="75000"/>
                              <a:lumOff val="25000"/>
                            </a:schemeClr>
                          </a:solidFill>
                          <a:latin typeface="+mj-lt"/>
                        </a:rPr>
                        <a:t>Narrow / Targeted AI</a:t>
                      </a:r>
                    </a:p>
                  </a:txBody>
                  <a:tcPr marL="137160" marR="137160" marT="137160" marB="1371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Data-driven</a:t>
                      </a:r>
                      <a:r>
                        <a:rPr kumimoji="0" lang="en-US" sz="1400" b="1" i="0" u="none" strike="noStrike" kern="1200" cap="none" spc="0" normalizeH="0" baseline="0" noProof="0" dirty="0">
                          <a:ln>
                            <a:noFill/>
                          </a:ln>
                          <a:solidFill>
                            <a:schemeClr val="tx1">
                              <a:lumMod val="75000"/>
                              <a:lumOff val="25000"/>
                            </a:schemeClr>
                          </a:solidFill>
                          <a:effectLst/>
                          <a:uLnTx/>
                          <a:uFillTx/>
                          <a:latin typeface="+mj-lt"/>
                          <a:ea typeface="+mn-ea"/>
                          <a:cs typeface="+mn-cs"/>
                        </a:rPr>
                        <a:t> insights </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and </a:t>
                      </a:r>
                      <a:r>
                        <a:rPr kumimoji="0" lang="en-US" sz="1400" b="1" i="0" u="none" strike="noStrike" kern="1200" cap="none" spc="0" normalizeH="0" baseline="0" noProof="0" dirty="0">
                          <a:ln>
                            <a:noFill/>
                          </a:ln>
                          <a:solidFill>
                            <a:schemeClr val="tx1">
                              <a:lumMod val="75000"/>
                              <a:lumOff val="25000"/>
                            </a:schemeClr>
                          </a:solidFill>
                          <a:effectLst/>
                          <a:uLnTx/>
                          <a:uFillTx/>
                          <a:latin typeface="+mj-lt"/>
                          <a:ea typeface="+mn-ea"/>
                          <a:cs typeface="+mn-cs"/>
                        </a:rPr>
                        <a:t>decision support</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 including Medicaid </a:t>
                      </a:r>
                      <a:r>
                        <a:rPr kumimoji="0" lang="en-US" sz="1400" b="1" i="0" u="none" strike="noStrike" kern="1200" cap="none" spc="0" normalizeH="0" baseline="0" noProof="0" dirty="0">
                          <a:ln>
                            <a:noFill/>
                          </a:ln>
                          <a:solidFill>
                            <a:schemeClr val="tx1">
                              <a:lumMod val="75000"/>
                              <a:lumOff val="25000"/>
                            </a:schemeClr>
                          </a:solidFill>
                          <a:effectLst/>
                          <a:uLnTx/>
                          <a:uFillTx/>
                          <a:latin typeface="+mj-lt"/>
                          <a:ea typeface="+mn-ea"/>
                          <a:cs typeface="+mn-cs"/>
                        </a:rPr>
                        <a:t>fraud prevention</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 </a:t>
                      </a:r>
                      <a:r>
                        <a:rPr kumimoji="0" lang="en-US" sz="1400" b="1" i="0" u="none" strike="noStrike" kern="1200" cap="none" spc="0" normalizeH="0" baseline="0" noProof="0" dirty="0">
                          <a:ln>
                            <a:noFill/>
                          </a:ln>
                          <a:solidFill>
                            <a:schemeClr val="tx1">
                              <a:lumMod val="75000"/>
                              <a:lumOff val="25000"/>
                            </a:schemeClr>
                          </a:solidFill>
                          <a:effectLst/>
                          <a:uLnTx/>
                          <a:uFillTx/>
                          <a:latin typeface="+mj-lt"/>
                          <a:ea typeface="+mn-ea"/>
                          <a:cs typeface="+mn-cs"/>
                        </a:rPr>
                        <a:t>personalized health </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application, and </a:t>
                      </a:r>
                      <a:r>
                        <a:rPr kumimoji="0" lang="en-US" sz="1400" b="1" i="0" u="none" strike="noStrike" kern="1200" cap="none" spc="0" normalizeH="0" baseline="0" noProof="0" dirty="0">
                          <a:ln>
                            <a:noFill/>
                          </a:ln>
                          <a:solidFill>
                            <a:schemeClr val="tx1">
                              <a:lumMod val="75000"/>
                              <a:lumOff val="25000"/>
                            </a:schemeClr>
                          </a:solidFill>
                          <a:effectLst/>
                          <a:uLnTx/>
                          <a:uFillTx/>
                          <a:latin typeface="+mj-lt"/>
                          <a:ea typeface="+mn-ea"/>
                          <a:cs typeface="+mn-cs"/>
                        </a:rPr>
                        <a:t>cost optimization</a:t>
                      </a:r>
                    </a:p>
                  </a:txBody>
                  <a:tcPr marL="137160" marR="137160" marT="137160" marB="13716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3605650426"/>
                  </a:ext>
                </a:extLst>
              </a:tr>
              <a:tr h="749808">
                <a:tc>
                  <a:txBody>
                    <a:bodyPr/>
                    <a:lstStyle/>
                    <a:p>
                      <a:r>
                        <a:rPr lang="en-US" sz="1500" b="1" dirty="0">
                          <a:solidFill>
                            <a:schemeClr val="tx1">
                              <a:lumMod val="75000"/>
                              <a:lumOff val="25000"/>
                            </a:schemeClr>
                          </a:solidFill>
                          <a:latin typeface="+mj-lt"/>
                        </a:rPr>
                        <a:t>Predictive Analytics</a:t>
                      </a:r>
                    </a:p>
                  </a:txBody>
                  <a:tcPr marL="137160" marR="137160" marT="137160" marB="1371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r>
                        <a:rPr lang="en-US" sz="1400" b="0" baseline="0" dirty="0">
                          <a:solidFill>
                            <a:schemeClr val="tx1">
                              <a:lumMod val="75000"/>
                              <a:lumOff val="25000"/>
                            </a:schemeClr>
                          </a:solidFill>
                          <a:latin typeface="+mj-lt"/>
                        </a:rPr>
                        <a:t>Additional insight such as </a:t>
                      </a:r>
                      <a:r>
                        <a:rPr lang="en-US" sz="1400" b="1" baseline="0" dirty="0">
                          <a:solidFill>
                            <a:schemeClr val="tx1">
                              <a:lumMod val="75000"/>
                              <a:lumOff val="25000"/>
                            </a:schemeClr>
                          </a:solidFill>
                          <a:latin typeface="+mj-lt"/>
                        </a:rPr>
                        <a:t>Social Determinants of Health </a:t>
                      </a:r>
                      <a:r>
                        <a:rPr lang="en-US" sz="1400" b="0" baseline="0" dirty="0">
                          <a:solidFill>
                            <a:schemeClr val="tx1">
                              <a:lumMod val="75000"/>
                              <a:lumOff val="25000"/>
                            </a:schemeClr>
                          </a:solidFill>
                          <a:latin typeface="+mj-lt"/>
                        </a:rPr>
                        <a:t>(SDoH) to</a:t>
                      </a:r>
                      <a:r>
                        <a:rPr lang="en-US" sz="1400" b="1" baseline="0" dirty="0">
                          <a:solidFill>
                            <a:schemeClr val="tx1">
                              <a:lumMod val="75000"/>
                              <a:lumOff val="25000"/>
                            </a:schemeClr>
                          </a:solidFill>
                          <a:latin typeface="+mj-lt"/>
                        </a:rPr>
                        <a:t> improve Medicaid member health outcomes</a:t>
                      </a:r>
                      <a:endParaRPr lang="en-US" sz="1400" b="1" dirty="0">
                        <a:solidFill>
                          <a:schemeClr val="tx1">
                            <a:lumMod val="75000"/>
                            <a:lumOff val="25000"/>
                          </a:schemeClr>
                        </a:solidFill>
                        <a:latin typeface="+mj-lt"/>
                      </a:endParaRPr>
                    </a:p>
                  </a:txBody>
                  <a:tcPr marL="137160" marR="137160" marT="137160" marB="13716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3957662507"/>
                  </a:ext>
                </a:extLst>
              </a:tr>
              <a:tr h="749808">
                <a:tc>
                  <a:txBody>
                    <a:bodyPr/>
                    <a:lstStyle/>
                    <a:p>
                      <a:r>
                        <a:rPr lang="en-US" sz="1500" b="1" dirty="0">
                          <a:solidFill>
                            <a:schemeClr val="tx1">
                              <a:lumMod val="75000"/>
                              <a:lumOff val="25000"/>
                            </a:schemeClr>
                          </a:solidFill>
                          <a:latin typeface="+mj-lt"/>
                        </a:rPr>
                        <a:t>Conversational and Voice</a:t>
                      </a:r>
                      <a:r>
                        <a:rPr lang="en-US" sz="1500" b="1" baseline="0" dirty="0">
                          <a:solidFill>
                            <a:schemeClr val="tx1">
                              <a:lumMod val="75000"/>
                              <a:lumOff val="25000"/>
                            </a:schemeClr>
                          </a:solidFill>
                          <a:latin typeface="+mj-lt"/>
                        </a:rPr>
                        <a:t> </a:t>
                      </a:r>
                      <a:r>
                        <a:rPr lang="en-US" sz="1500" b="1" dirty="0">
                          <a:solidFill>
                            <a:schemeClr val="tx1">
                              <a:lumMod val="75000"/>
                              <a:lumOff val="25000"/>
                            </a:schemeClr>
                          </a:solidFill>
                          <a:latin typeface="+mj-lt"/>
                        </a:rPr>
                        <a:t>Interfaces</a:t>
                      </a:r>
                    </a:p>
                  </a:txBody>
                  <a:tcPr marL="137160" marR="137160" marT="137160" marB="1371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r>
                        <a:rPr lang="en-US" sz="1400" b="1" baseline="0" dirty="0">
                          <a:solidFill>
                            <a:schemeClr val="tx1">
                              <a:lumMod val="75000"/>
                              <a:lumOff val="25000"/>
                            </a:schemeClr>
                          </a:solidFill>
                          <a:latin typeface="+mj-lt"/>
                        </a:rPr>
                        <a:t>Automated chat or voice </a:t>
                      </a:r>
                      <a:r>
                        <a:rPr lang="en-US" sz="1400" baseline="0" dirty="0">
                          <a:solidFill>
                            <a:schemeClr val="tx1">
                              <a:lumMod val="75000"/>
                              <a:lumOff val="25000"/>
                            </a:schemeClr>
                          </a:solidFill>
                          <a:latin typeface="+mj-lt"/>
                        </a:rPr>
                        <a:t>interface to, for example, </a:t>
                      </a:r>
                      <a:r>
                        <a:rPr lang="en-US" sz="1400" b="1" baseline="0" dirty="0">
                          <a:solidFill>
                            <a:schemeClr val="tx1">
                              <a:lumMod val="75000"/>
                              <a:lumOff val="25000"/>
                            </a:schemeClr>
                          </a:solidFill>
                          <a:latin typeface="+mj-lt"/>
                        </a:rPr>
                        <a:t>increase member medication adherence</a:t>
                      </a:r>
                      <a:r>
                        <a:rPr lang="en-US" sz="1400" baseline="0" dirty="0">
                          <a:solidFill>
                            <a:schemeClr val="tx1">
                              <a:lumMod val="75000"/>
                              <a:lumOff val="25000"/>
                            </a:schemeClr>
                          </a:solidFill>
                          <a:latin typeface="+mj-lt"/>
                        </a:rPr>
                        <a:t> through voice-audio reminders</a:t>
                      </a:r>
                      <a:endParaRPr lang="en-US" sz="1400" dirty="0">
                        <a:solidFill>
                          <a:schemeClr val="tx1">
                            <a:lumMod val="75000"/>
                            <a:lumOff val="25000"/>
                          </a:schemeClr>
                        </a:solidFill>
                        <a:latin typeface="+mj-lt"/>
                      </a:endParaRPr>
                    </a:p>
                  </a:txBody>
                  <a:tcPr marL="137160" marR="137160" marT="137160" marB="13716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3066988143"/>
                  </a:ext>
                </a:extLst>
              </a:tr>
              <a:tr h="749808">
                <a:tc>
                  <a:txBody>
                    <a:bodyPr/>
                    <a:lstStyle/>
                    <a:p>
                      <a:r>
                        <a:rPr lang="en-US" sz="1500" b="1" dirty="0">
                          <a:solidFill>
                            <a:schemeClr val="tx1">
                              <a:lumMod val="75000"/>
                              <a:lumOff val="25000"/>
                            </a:schemeClr>
                          </a:solidFill>
                          <a:latin typeface="+mj-lt"/>
                        </a:rPr>
                        <a:t>Internet</a:t>
                      </a:r>
                      <a:r>
                        <a:rPr lang="en-US" sz="1500" b="1" baseline="0" dirty="0">
                          <a:solidFill>
                            <a:schemeClr val="tx1">
                              <a:lumMod val="75000"/>
                              <a:lumOff val="25000"/>
                            </a:schemeClr>
                          </a:solidFill>
                          <a:latin typeface="+mj-lt"/>
                        </a:rPr>
                        <a:t> of Things</a:t>
                      </a:r>
                      <a:endParaRPr lang="en-US" sz="1500" b="1" dirty="0">
                        <a:solidFill>
                          <a:schemeClr val="tx1">
                            <a:lumMod val="75000"/>
                            <a:lumOff val="25000"/>
                          </a:schemeClr>
                        </a:solidFill>
                        <a:latin typeface="+mj-lt"/>
                      </a:endParaRPr>
                    </a:p>
                  </a:txBody>
                  <a:tcPr marL="137160" marR="137160" marT="137160" marB="1371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r>
                        <a:rPr lang="en-US" sz="1400" dirty="0">
                          <a:solidFill>
                            <a:schemeClr val="tx1">
                              <a:lumMod val="75000"/>
                              <a:lumOff val="25000"/>
                            </a:schemeClr>
                          </a:solidFill>
                          <a:latin typeface="+mj-lt"/>
                        </a:rPr>
                        <a:t>Contextual insights regarding member’s medical condition</a:t>
                      </a:r>
                      <a:r>
                        <a:rPr lang="en-US" sz="1400" baseline="0" dirty="0">
                          <a:solidFill>
                            <a:schemeClr val="tx1">
                              <a:lumMod val="75000"/>
                              <a:lumOff val="25000"/>
                            </a:schemeClr>
                          </a:solidFill>
                          <a:latin typeface="+mj-lt"/>
                        </a:rPr>
                        <a:t> or general wellness </a:t>
                      </a:r>
                      <a:r>
                        <a:rPr lang="en-US" sz="1400" dirty="0">
                          <a:solidFill>
                            <a:schemeClr val="tx1">
                              <a:lumMod val="75000"/>
                              <a:lumOff val="25000"/>
                            </a:schemeClr>
                          </a:solidFill>
                          <a:latin typeface="+mj-lt"/>
                        </a:rPr>
                        <a:t>in real-time, to </a:t>
                      </a:r>
                      <a:r>
                        <a:rPr lang="en-US" sz="1400" b="1" dirty="0">
                          <a:solidFill>
                            <a:schemeClr val="tx1">
                              <a:lumMod val="75000"/>
                              <a:lumOff val="25000"/>
                            </a:schemeClr>
                          </a:solidFill>
                          <a:latin typeface="+mj-lt"/>
                        </a:rPr>
                        <a:t>enhance engagement</a:t>
                      </a:r>
                      <a:r>
                        <a:rPr lang="en-US" sz="1400" b="1" baseline="0" dirty="0">
                          <a:solidFill>
                            <a:schemeClr val="tx1">
                              <a:lumMod val="75000"/>
                              <a:lumOff val="25000"/>
                            </a:schemeClr>
                          </a:solidFill>
                          <a:latin typeface="+mj-lt"/>
                        </a:rPr>
                        <a:t> and improve outcomes</a:t>
                      </a:r>
                      <a:endParaRPr lang="en-US" sz="1400" b="1" dirty="0">
                        <a:solidFill>
                          <a:schemeClr val="tx1">
                            <a:lumMod val="75000"/>
                            <a:lumOff val="25000"/>
                          </a:schemeClr>
                        </a:solidFill>
                        <a:latin typeface="+mj-lt"/>
                      </a:endParaRPr>
                    </a:p>
                  </a:txBody>
                  <a:tcPr marL="137160" marR="137160" marT="137160" marB="13716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642710876"/>
                  </a:ext>
                </a:extLst>
              </a:tr>
              <a:tr h="749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Augmented Data Discovery</a:t>
                      </a:r>
                    </a:p>
                  </a:txBody>
                  <a:tcPr marL="137160" marR="137160" marT="137160" marB="1371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Data-access improvement, </a:t>
                      </a:r>
                      <a:r>
                        <a:rPr kumimoji="0" lang="en-US" sz="1400" b="1" i="0" u="none" strike="noStrike" kern="1200" cap="none" spc="0" normalizeH="0" baseline="0" noProof="0" dirty="0">
                          <a:ln>
                            <a:noFill/>
                          </a:ln>
                          <a:solidFill>
                            <a:schemeClr val="tx1">
                              <a:lumMod val="75000"/>
                              <a:lumOff val="25000"/>
                            </a:schemeClr>
                          </a:solidFill>
                          <a:effectLst/>
                          <a:uLnTx/>
                          <a:uFillTx/>
                          <a:latin typeface="+mj-lt"/>
                          <a:ea typeface="+mn-ea"/>
                          <a:cs typeface="+mn-cs"/>
                        </a:rPr>
                        <a:t>making information and insights easier to find </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for both employees and Medicaid members</a:t>
                      </a:r>
                    </a:p>
                  </a:txBody>
                  <a:tcPr marL="137160" marR="137160" marT="137160" marB="13716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2997627142"/>
                  </a:ext>
                </a:extLst>
              </a:tr>
            </a:tbl>
          </a:graphicData>
        </a:graphic>
      </p:graphicFrame>
      <p:sp>
        <p:nvSpPr>
          <p:cNvPr id="37" name="TextBox 36"/>
          <p:cNvSpPr txBox="1"/>
          <p:nvPr/>
        </p:nvSpPr>
        <p:spPr>
          <a:xfrm>
            <a:off x="540199" y="6541477"/>
            <a:ext cx="5411480" cy="316523"/>
          </a:xfrm>
          <a:prstGeom prst="rect">
            <a:avLst/>
          </a:prstGeom>
          <a:noFill/>
        </p:spPr>
        <p:txBody>
          <a:bodyPr wrap="square" lIns="0" tIns="0" rIns="0" bIns="0" rtlCol="0" anchor="ctr">
            <a:noAutofit/>
          </a:bodyPr>
          <a:lstStyle/>
          <a:p>
            <a:pPr defTabSz="456758" fontAlgn="base">
              <a:spcBef>
                <a:spcPts val="1200"/>
              </a:spcBef>
            </a:pPr>
            <a:r>
              <a:rPr lang="en-US" sz="1000" dirty="0">
                <a:solidFill>
                  <a:schemeClr val="tx2">
                    <a:lumMod val="60000"/>
                    <a:lumOff val="40000"/>
                  </a:schemeClr>
                </a:solidFill>
                <a:cs typeface="Open Sans Light"/>
              </a:rPr>
              <a:t>1) Not exhaustive. Additional detail in appendix</a:t>
            </a:r>
          </a:p>
        </p:txBody>
      </p:sp>
      <p:sp>
        <p:nvSpPr>
          <p:cNvPr id="39" name="Freeform 19"/>
          <p:cNvSpPr>
            <a:spLocks noEditPoints="1"/>
          </p:cNvSpPr>
          <p:nvPr/>
        </p:nvSpPr>
        <p:spPr bwMode="auto">
          <a:xfrm>
            <a:off x="627968" y="2569908"/>
            <a:ext cx="429617" cy="426435"/>
          </a:xfrm>
          <a:custGeom>
            <a:avLst/>
            <a:gdLst/>
            <a:ahLst/>
            <a:cxnLst>
              <a:cxn ang="0">
                <a:pos x="217" y="96"/>
              </a:cxn>
              <a:cxn ang="0">
                <a:pos x="207" y="106"/>
              </a:cxn>
              <a:cxn ang="0">
                <a:pos x="207" y="137"/>
              </a:cxn>
              <a:cxn ang="0">
                <a:pos x="217" y="147"/>
              </a:cxn>
              <a:cxn ang="0">
                <a:pos x="227" y="137"/>
              </a:cxn>
              <a:cxn ang="0">
                <a:pos x="227" y="106"/>
              </a:cxn>
              <a:cxn ang="0">
                <a:pos x="217" y="96"/>
              </a:cxn>
              <a:cxn ang="0">
                <a:pos x="156" y="110"/>
              </a:cxn>
              <a:cxn ang="0">
                <a:pos x="145" y="121"/>
              </a:cxn>
              <a:cxn ang="0">
                <a:pos x="156" y="133"/>
              </a:cxn>
              <a:cxn ang="0">
                <a:pos x="168" y="121"/>
              </a:cxn>
              <a:cxn ang="0">
                <a:pos x="156" y="110"/>
              </a:cxn>
              <a:cxn ang="0">
                <a:pos x="183" y="75"/>
              </a:cxn>
              <a:cxn ang="0">
                <a:pos x="121" y="14"/>
              </a:cxn>
              <a:cxn ang="0">
                <a:pos x="115" y="21"/>
              </a:cxn>
              <a:cxn ang="0">
                <a:pos x="121" y="27"/>
              </a:cxn>
              <a:cxn ang="0">
                <a:pos x="170" y="75"/>
              </a:cxn>
              <a:cxn ang="0">
                <a:pos x="176" y="81"/>
              </a:cxn>
              <a:cxn ang="0">
                <a:pos x="183" y="75"/>
              </a:cxn>
              <a:cxn ang="0">
                <a:pos x="180" y="121"/>
              </a:cxn>
              <a:cxn ang="0">
                <a:pos x="156" y="97"/>
              </a:cxn>
              <a:cxn ang="0">
                <a:pos x="132" y="121"/>
              </a:cxn>
              <a:cxn ang="0">
                <a:pos x="156" y="145"/>
              </a:cxn>
              <a:cxn ang="0">
                <a:pos x="180" y="121"/>
              </a:cxn>
              <a:cxn ang="0">
                <a:pos x="102" y="121"/>
              </a:cxn>
              <a:cxn ang="0">
                <a:pos x="87" y="106"/>
              </a:cxn>
              <a:cxn ang="0">
                <a:pos x="72" y="121"/>
              </a:cxn>
              <a:cxn ang="0">
                <a:pos x="87" y="136"/>
              </a:cxn>
              <a:cxn ang="0">
                <a:pos x="102" y="121"/>
              </a:cxn>
              <a:cxn ang="0">
                <a:pos x="198" y="75"/>
              </a:cxn>
              <a:cxn ang="0">
                <a:pos x="198" y="180"/>
              </a:cxn>
              <a:cxn ang="0">
                <a:pos x="191" y="186"/>
              </a:cxn>
              <a:cxn ang="0">
                <a:pos x="52" y="186"/>
              </a:cxn>
              <a:cxn ang="0">
                <a:pos x="46" y="180"/>
              </a:cxn>
              <a:cxn ang="0">
                <a:pos x="46" y="151"/>
              </a:cxn>
              <a:cxn ang="0">
                <a:pos x="33" y="128"/>
              </a:cxn>
              <a:cxn ang="0">
                <a:pos x="21" y="128"/>
              </a:cxn>
              <a:cxn ang="0">
                <a:pos x="11" y="133"/>
              </a:cxn>
              <a:cxn ang="0">
                <a:pos x="0" y="121"/>
              </a:cxn>
              <a:cxn ang="0">
                <a:pos x="11" y="110"/>
              </a:cxn>
              <a:cxn ang="0">
                <a:pos x="21" y="115"/>
              </a:cxn>
              <a:cxn ang="0">
                <a:pos x="33" y="115"/>
              </a:cxn>
              <a:cxn ang="0">
                <a:pos x="46" y="92"/>
              </a:cxn>
              <a:cxn ang="0">
                <a:pos x="46" y="75"/>
              </a:cxn>
              <a:cxn ang="0">
                <a:pos x="121" y="0"/>
              </a:cxn>
              <a:cxn ang="0">
                <a:pos x="198" y="75"/>
              </a:cxn>
              <a:cxn ang="0">
                <a:pos x="73" y="197"/>
              </a:cxn>
              <a:cxn ang="0">
                <a:pos x="170" y="197"/>
              </a:cxn>
              <a:cxn ang="0">
                <a:pos x="121" y="226"/>
              </a:cxn>
              <a:cxn ang="0">
                <a:pos x="73" y="197"/>
              </a:cxn>
            </a:cxnLst>
            <a:rect l="0" t="0" r="r" b="b"/>
            <a:pathLst>
              <a:path w="227" h="226">
                <a:moveTo>
                  <a:pt x="217" y="96"/>
                </a:moveTo>
                <a:cubicBezTo>
                  <a:pt x="211" y="96"/>
                  <a:pt x="207" y="100"/>
                  <a:pt x="207" y="106"/>
                </a:cubicBezTo>
                <a:cubicBezTo>
                  <a:pt x="207" y="137"/>
                  <a:pt x="207" y="137"/>
                  <a:pt x="207" y="137"/>
                </a:cubicBezTo>
                <a:cubicBezTo>
                  <a:pt x="207" y="143"/>
                  <a:pt x="211" y="147"/>
                  <a:pt x="217" y="147"/>
                </a:cubicBezTo>
                <a:cubicBezTo>
                  <a:pt x="222" y="147"/>
                  <a:pt x="227" y="143"/>
                  <a:pt x="227" y="137"/>
                </a:cubicBezTo>
                <a:cubicBezTo>
                  <a:pt x="227" y="106"/>
                  <a:pt x="227" y="106"/>
                  <a:pt x="227" y="106"/>
                </a:cubicBezTo>
                <a:cubicBezTo>
                  <a:pt x="227" y="100"/>
                  <a:pt x="222" y="96"/>
                  <a:pt x="217" y="96"/>
                </a:cubicBezTo>
                <a:close/>
                <a:moveTo>
                  <a:pt x="156" y="110"/>
                </a:moveTo>
                <a:cubicBezTo>
                  <a:pt x="150" y="110"/>
                  <a:pt x="145" y="115"/>
                  <a:pt x="145" y="121"/>
                </a:cubicBezTo>
                <a:cubicBezTo>
                  <a:pt x="145" y="128"/>
                  <a:pt x="150" y="133"/>
                  <a:pt x="156" y="133"/>
                </a:cubicBezTo>
                <a:cubicBezTo>
                  <a:pt x="163" y="133"/>
                  <a:pt x="168" y="128"/>
                  <a:pt x="168" y="121"/>
                </a:cubicBezTo>
                <a:cubicBezTo>
                  <a:pt x="168" y="115"/>
                  <a:pt x="163" y="110"/>
                  <a:pt x="156" y="110"/>
                </a:cubicBezTo>
                <a:close/>
                <a:moveTo>
                  <a:pt x="183" y="75"/>
                </a:moveTo>
                <a:cubicBezTo>
                  <a:pt x="183" y="42"/>
                  <a:pt x="156" y="14"/>
                  <a:pt x="121" y="14"/>
                </a:cubicBezTo>
                <a:cubicBezTo>
                  <a:pt x="118" y="14"/>
                  <a:pt x="115" y="17"/>
                  <a:pt x="115" y="21"/>
                </a:cubicBezTo>
                <a:cubicBezTo>
                  <a:pt x="115" y="24"/>
                  <a:pt x="118" y="27"/>
                  <a:pt x="121" y="27"/>
                </a:cubicBezTo>
                <a:cubicBezTo>
                  <a:pt x="149" y="27"/>
                  <a:pt x="170" y="49"/>
                  <a:pt x="170" y="75"/>
                </a:cubicBezTo>
                <a:cubicBezTo>
                  <a:pt x="170" y="78"/>
                  <a:pt x="173" y="81"/>
                  <a:pt x="176" y="81"/>
                </a:cubicBezTo>
                <a:cubicBezTo>
                  <a:pt x="180" y="81"/>
                  <a:pt x="183" y="78"/>
                  <a:pt x="183" y="75"/>
                </a:cubicBezTo>
                <a:close/>
                <a:moveTo>
                  <a:pt x="180" y="121"/>
                </a:moveTo>
                <a:cubicBezTo>
                  <a:pt x="180" y="108"/>
                  <a:pt x="170" y="97"/>
                  <a:pt x="156" y="97"/>
                </a:cubicBezTo>
                <a:cubicBezTo>
                  <a:pt x="143" y="97"/>
                  <a:pt x="132" y="108"/>
                  <a:pt x="132" y="121"/>
                </a:cubicBezTo>
                <a:cubicBezTo>
                  <a:pt x="132" y="135"/>
                  <a:pt x="143" y="145"/>
                  <a:pt x="156" y="145"/>
                </a:cubicBezTo>
                <a:cubicBezTo>
                  <a:pt x="170" y="145"/>
                  <a:pt x="180" y="135"/>
                  <a:pt x="180" y="121"/>
                </a:cubicBezTo>
                <a:close/>
                <a:moveTo>
                  <a:pt x="102" y="121"/>
                </a:moveTo>
                <a:cubicBezTo>
                  <a:pt x="102" y="113"/>
                  <a:pt x="95" y="106"/>
                  <a:pt x="87" y="106"/>
                </a:cubicBezTo>
                <a:cubicBezTo>
                  <a:pt x="79" y="106"/>
                  <a:pt x="72" y="113"/>
                  <a:pt x="72" y="121"/>
                </a:cubicBezTo>
                <a:cubicBezTo>
                  <a:pt x="72" y="130"/>
                  <a:pt x="79" y="136"/>
                  <a:pt x="87" y="136"/>
                </a:cubicBezTo>
                <a:cubicBezTo>
                  <a:pt x="95" y="136"/>
                  <a:pt x="102" y="130"/>
                  <a:pt x="102" y="121"/>
                </a:cubicBezTo>
                <a:close/>
                <a:moveTo>
                  <a:pt x="198" y="75"/>
                </a:moveTo>
                <a:cubicBezTo>
                  <a:pt x="198" y="180"/>
                  <a:pt x="198" y="180"/>
                  <a:pt x="198" y="180"/>
                </a:cubicBezTo>
                <a:cubicBezTo>
                  <a:pt x="198" y="184"/>
                  <a:pt x="195" y="186"/>
                  <a:pt x="191" y="186"/>
                </a:cubicBezTo>
                <a:cubicBezTo>
                  <a:pt x="52" y="186"/>
                  <a:pt x="52" y="186"/>
                  <a:pt x="52" y="186"/>
                </a:cubicBezTo>
                <a:cubicBezTo>
                  <a:pt x="49" y="186"/>
                  <a:pt x="46" y="184"/>
                  <a:pt x="46" y="180"/>
                </a:cubicBezTo>
                <a:cubicBezTo>
                  <a:pt x="46" y="151"/>
                  <a:pt x="46" y="151"/>
                  <a:pt x="46" y="151"/>
                </a:cubicBezTo>
                <a:cubicBezTo>
                  <a:pt x="39" y="145"/>
                  <a:pt x="35" y="137"/>
                  <a:pt x="33" y="128"/>
                </a:cubicBezTo>
                <a:cubicBezTo>
                  <a:pt x="21" y="128"/>
                  <a:pt x="21" y="128"/>
                  <a:pt x="21" y="128"/>
                </a:cubicBezTo>
                <a:cubicBezTo>
                  <a:pt x="19" y="131"/>
                  <a:pt x="15" y="133"/>
                  <a:pt x="11" y="133"/>
                </a:cubicBezTo>
                <a:cubicBezTo>
                  <a:pt x="5" y="133"/>
                  <a:pt x="0" y="128"/>
                  <a:pt x="0" y="121"/>
                </a:cubicBezTo>
                <a:cubicBezTo>
                  <a:pt x="0" y="115"/>
                  <a:pt x="5" y="110"/>
                  <a:pt x="11" y="110"/>
                </a:cubicBezTo>
                <a:cubicBezTo>
                  <a:pt x="15" y="110"/>
                  <a:pt x="19" y="112"/>
                  <a:pt x="21" y="115"/>
                </a:cubicBezTo>
                <a:cubicBezTo>
                  <a:pt x="33" y="115"/>
                  <a:pt x="33" y="115"/>
                  <a:pt x="33" y="115"/>
                </a:cubicBezTo>
                <a:cubicBezTo>
                  <a:pt x="35" y="106"/>
                  <a:pt x="39" y="98"/>
                  <a:pt x="46" y="92"/>
                </a:cubicBezTo>
                <a:cubicBezTo>
                  <a:pt x="46" y="75"/>
                  <a:pt x="46" y="75"/>
                  <a:pt x="46" y="75"/>
                </a:cubicBezTo>
                <a:cubicBezTo>
                  <a:pt x="46" y="33"/>
                  <a:pt x="80" y="0"/>
                  <a:pt x="121" y="0"/>
                </a:cubicBezTo>
                <a:cubicBezTo>
                  <a:pt x="164" y="0"/>
                  <a:pt x="198" y="33"/>
                  <a:pt x="198" y="75"/>
                </a:cubicBezTo>
                <a:close/>
                <a:moveTo>
                  <a:pt x="73" y="197"/>
                </a:moveTo>
                <a:cubicBezTo>
                  <a:pt x="170" y="197"/>
                  <a:pt x="170" y="197"/>
                  <a:pt x="170" y="197"/>
                </a:cubicBezTo>
                <a:cubicBezTo>
                  <a:pt x="161" y="213"/>
                  <a:pt x="143" y="226"/>
                  <a:pt x="121" y="226"/>
                </a:cubicBezTo>
                <a:cubicBezTo>
                  <a:pt x="101" y="226"/>
                  <a:pt x="83" y="213"/>
                  <a:pt x="73" y="197"/>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p>
        </p:txBody>
      </p:sp>
      <p:grpSp>
        <p:nvGrpSpPr>
          <p:cNvPr id="40" name="Group 39"/>
          <p:cNvGrpSpPr>
            <a:grpSpLocks noChangeAspect="1"/>
          </p:cNvGrpSpPr>
          <p:nvPr/>
        </p:nvGrpSpPr>
        <p:grpSpPr bwMode="auto">
          <a:xfrm>
            <a:off x="603926" y="4768379"/>
            <a:ext cx="477700" cy="489528"/>
            <a:chOff x="4280" y="387"/>
            <a:chExt cx="525" cy="538"/>
          </a:xfrm>
          <a:solidFill>
            <a:schemeClr val="accent2"/>
          </a:solidFill>
        </p:grpSpPr>
        <p:sp>
          <p:nvSpPr>
            <p:cNvPr id="41" name="Freeform 40"/>
            <p:cNvSpPr>
              <a:spLocks noEditPoints="1"/>
            </p:cNvSpPr>
            <p:nvPr/>
          </p:nvSpPr>
          <p:spPr bwMode="auto">
            <a:xfrm>
              <a:off x="4280" y="387"/>
              <a:ext cx="525" cy="538"/>
            </a:xfrm>
            <a:custGeom>
              <a:avLst/>
              <a:gdLst>
                <a:gd name="T0" fmla="*/ 136 w 176"/>
                <a:gd name="T1" fmla="*/ 85 h 181"/>
                <a:gd name="T2" fmla="*/ 116 w 176"/>
                <a:gd name="T3" fmla="*/ 69 h 181"/>
                <a:gd name="T4" fmla="*/ 136 w 176"/>
                <a:gd name="T5" fmla="*/ 59 h 181"/>
                <a:gd name="T6" fmla="*/ 136 w 176"/>
                <a:gd name="T7" fmla="*/ 26 h 181"/>
                <a:gd name="T8" fmla="*/ 122 w 176"/>
                <a:gd name="T9" fmla="*/ 49 h 181"/>
                <a:gd name="T10" fmla="*/ 94 w 176"/>
                <a:gd name="T11" fmla="*/ 56 h 181"/>
                <a:gd name="T12" fmla="*/ 109 w 176"/>
                <a:gd name="T13" fmla="*/ 20 h 181"/>
                <a:gd name="T14" fmla="*/ 68 w 176"/>
                <a:gd name="T15" fmla="*/ 20 h 181"/>
                <a:gd name="T16" fmla="*/ 83 w 176"/>
                <a:gd name="T17" fmla="*/ 56 h 181"/>
                <a:gd name="T18" fmla="*/ 54 w 176"/>
                <a:gd name="T19" fmla="*/ 49 h 181"/>
                <a:gd name="T20" fmla="*/ 40 w 176"/>
                <a:gd name="T21" fmla="*/ 26 h 181"/>
                <a:gd name="T22" fmla="*/ 40 w 176"/>
                <a:gd name="T23" fmla="*/ 59 h 181"/>
                <a:gd name="T24" fmla="*/ 61 w 176"/>
                <a:gd name="T25" fmla="*/ 71 h 181"/>
                <a:gd name="T26" fmla="*/ 41 w 176"/>
                <a:gd name="T27" fmla="*/ 85 h 181"/>
                <a:gd name="T28" fmla="*/ 0 w 176"/>
                <a:gd name="T29" fmla="*/ 90 h 181"/>
                <a:gd name="T30" fmla="*/ 41 w 176"/>
                <a:gd name="T31" fmla="*/ 96 h 181"/>
                <a:gd name="T32" fmla="*/ 61 w 176"/>
                <a:gd name="T33" fmla="*/ 110 h 181"/>
                <a:gd name="T34" fmla="*/ 40 w 176"/>
                <a:gd name="T35" fmla="*/ 122 h 181"/>
                <a:gd name="T36" fmla="*/ 40 w 176"/>
                <a:gd name="T37" fmla="*/ 155 h 181"/>
                <a:gd name="T38" fmla="*/ 54 w 176"/>
                <a:gd name="T39" fmla="*/ 132 h 181"/>
                <a:gd name="T40" fmla="*/ 83 w 176"/>
                <a:gd name="T41" fmla="*/ 124 h 181"/>
                <a:gd name="T42" fmla="*/ 68 w 176"/>
                <a:gd name="T43" fmla="*/ 160 h 181"/>
                <a:gd name="T44" fmla="*/ 109 w 176"/>
                <a:gd name="T45" fmla="*/ 160 h 181"/>
                <a:gd name="T46" fmla="*/ 94 w 176"/>
                <a:gd name="T47" fmla="*/ 124 h 181"/>
                <a:gd name="T48" fmla="*/ 122 w 176"/>
                <a:gd name="T49" fmla="*/ 131 h 181"/>
                <a:gd name="T50" fmla="*/ 136 w 176"/>
                <a:gd name="T51" fmla="*/ 155 h 181"/>
                <a:gd name="T52" fmla="*/ 136 w 176"/>
                <a:gd name="T53" fmla="*/ 122 h 181"/>
                <a:gd name="T54" fmla="*/ 117 w 176"/>
                <a:gd name="T55" fmla="*/ 111 h 181"/>
                <a:gd name="T56" fmla="*/ 136 w 176"/>
                <a:gd name="T57" fmla="*/ 96 h 181"/>
                <a:gd name="T58" fmla="*/ 176 w 176"/>
                <a:gd name="T59" fmla="*/ 90 h 181"/>
                <a:gd name="T60" fmla="*/ 136 w 176"/>
                <a:gd name="T61" fmla="*/ 37 h 181"/>
                <a:gd name="T62" fmla="*/ 136 w 176"/>
                <a:gd name="T63" fmla="*/ 48 h 181"/>
                <a:gd name="T64" fmla="*/ 136 w 176"/>
                <a:gd name="T65" fmla="*/ 37 h 181"/>
                <a:gd name="T66" fmla="*/ 34 w 176"/>
                <a:gd name="T67" fmla="*/ 42 h 181"/>
                <a:gd name="T68" fmla="*/ 45 w 176"/>
                <a:gd name="T69" fmla="*/ 42 h 181"/>
                <a:gd name="T70" fmla="*/ 21 w 176"/>
                <a:gd name="T71" fmla="*/ 100 h 181"/>
                <a:gd name="T72" fmla="*/ 21 w 176"/>
                <a:gd name="T73" fmla="*/ 80 h 181"/>
                <a:gd name="T74" fmla="*/ 21 w 176"/>
                <a:gd name="T75" fmla="*/ 100 h 181"/>
                <a:gd name="T76" fmla="*/ 34 w 176"/>
                <a:gd name="T77" fmla="*/ 138 h 181"/>
                <a:gd name="T78" fmla="*/ 45 w 176"/>
                <a:gd name="T79" fmla="*/ 138 h 181"/>
                <a:gd name="T80" fmla="*/ 78 w 176"/>
                <a:gd name="T81" fmla="*/ 20 h 181"/>
                <a:gd name="T82" fmla="*/ 98 w 176"/>
                <a:gd name="T83" fmla="*/ 20 h 181"/>
                <a:gd name="T84" fmla="*/ 78 w 176"/>
                <a:gd name="T85" fmla="*/ 20 h 181"/>
                <a:gd name="T86" fmla="*/ 88 w 176"/>
                <a:gd name="T87" fmla="*/ 170 h 181"/>
                <a:gd name="T88" fmla="*/ 88 w 176"/>
                <a:gd name="T89" fmla="*/ 150 h 181"/>
                <a:gd name="T90" fmla="*/ 89 w 176"/>
                <a:gd name="T91" fmla="*/ 114 h 181"/>
                <a:gd name="T92" fmla="*/ 89 w 176"/>
                <a:gd name="T93" fmla="*/ 66 h 181"/>
                <a:gd name="T94" fmla="*/ 89 w 176"/>
                <a:gd name="T95" fmla="*/ 114 h 181"/>
                <a:gd name="T96" fmla="*/ 142 w 176"/>
                <a:gd name="T97" fmla="*/ 138 h 181"/>
                <a:gd name="T98" fmla="*/ 131 w 176"/>
                <a:gd name="T99" fmla="*/ 138 h 181"/>
                <a:gd name="T100" fmla="*/ 156 w 176"/>
                <a:gd name="T101" fmla="*/ 100 h 181"/>
                <a:gd name="T102" fmla="*/ 156 w 176"/>
                <a:gd name="T103" fmla="*/ 80 h 181"/>
                <a:gd name="T104" fmla="*/ 156 w 176"/>
                <a:gd name="T105" fmla="*/ 10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81">
                  <a:moveTo>
                    <a:pt x="156" y="70"/>
                  </a:moveTo>
                  <a:cubicBezTo>
                    <a:pt x="146" y="70"/>
                    <a:pt x="138" y="76"/>
                    <a:pt x="136" y="85"/>
                  </a:cubicBezTo>
                  <a:cubicBezTo>
                    <a:pt x="123" y="85"/>
                    <a:pt x="123" y="85"/>
                    <a:pt x="123" y="85"/>
                  </a:cubicBezTo>
                  <a:cubicBezTo>
                    <a:pt x="122" y="79"/>
                    <a:pt x="120" y="74"/>
                    <a:pt x="116" y="69"/>
                  </a:cubicBezTo>
                  <a:cubicBezTo>
                    <a:pt x="129" y="57"/>
                    <a:pt x="129" y="57"/>
                    <a:pt x="129" y="57"/>
                  </a:cubicBezTo>
                  <a:cubicBezTo>
                    <a:pt x="131" y="58"/>
                    <a:pt x="134" y="59"/>
                    <a:pt x="136" y="59"/>
                  </a:cubicBezTo>
                  <a:cubicBezTo>
                    <a:pt x="145" y="59"/>
                    <a:pt x="152" y="51"/>
                    <a:pt x="152" y="42"/>
                  </a:cubicBezTo>
                  <a:cubicBezTo>
                    <a:pt x="152" y="33"/>
                    <a:pt x="145" y="26"/>
                    <a:pt x="136" y="26"/>
                  </a:cubicBezTo>
                  <a:cubicBezTo>
                    <a:pt x="127" y="26"/>
                    <a:pt x="120" y="33"/>
                    <a:pt x="120" y="42"/>
                  </a:cubicBezTo>
                  <a:cubicBezTo>
                    <a:pt x="120" y="45"/>
                    <a:pt x="121" y="47"/>
                    <a:pt x="122" y="49"/>
                  </a:cubicBezTo>
                  <a:cubicBezTo>
                    <a:pt x="109" y="62"/>
                    <a:pt x="109" y="62"/>
                    <a:pt x="109" y="62"/>
                  </a:cubicBezTo>
                  <a:cubicBezTo>
                    <a:pt x="104" y="59"/>
                    <a:pt x="99" y="57"/>
                    <a:pt x="94" y="56"/>
                  </a:cubicBezTo>
                  <a:cubicBezTo>
                    <a:pt x="94" y="40"/>
                    <a:pt x="94" y="40"/>
                    <a:pt x="94" y="40"/>
                  </a:cubicBezTo>
                  <a:cubicBezTo>
                    <a:pt x="102" y="38"/>
                    <a:pt x="109" y="30"/>
                    <a:pt x="109" y="20"/>
                  </a:cubicBezTo>
                  <a:cubicBezTo>
                    <a:pt x="109" y="9"/>
                    <a:pt x="100" y="0"/>
                    <a:pt x="88" y="0"/>
                  </a:cubicBezTo>
                  <a:cubicBezTo>
                    <a:pt x="77" y="0"/>
                    <a:pt x="68" y="9"/>
                    <a:pt x="68" y="20"/>
                  </a:cubicBezTo>
                  <a:cubicBezTo>
                    <a:pt x="68" y="30"/>
                    <a:pt x="74" y="38"/>
                    <a:pt x="83" y="40"/>
                  </a:cubicBezTo>
                  <a:cubicBezTo>
                    <a:pt x="83" y="56"/>
                    <a:pt x="83" y="56"/>
                    <a:pt x="83" y="56"/>
                  </a:cubicBezTo>
                  <a:cubicBezTo>
                    <a:pt x="77" y="57"/>
                    <a:pt x="72" y="60"/>
                    <a:pt x="68" y="63"/>
                  </a:cubicBezTo>
                  <a:cubicBezTo>
                    <a:pt x="54" y="49"/>
                    <a:pt x="54" y="49"/>
                    <a:pt x="54" y="49"/>
                  </a:cubicBezTo>
                  <a:cubicBezTo>
                    <a:pt x="55" y="47"/>
                    <a:pt x="56" y="45"/>
                    <a:pt x="56" y="42"/>
                  </a:cubicBezTo>
                  <a:cubicBezTo>
                    <a:pt x="56" y="33"/>
                    <a:pt x="49" y="26"/>
                    <a:pt x="40" y="26"/>
                  </a:cubicBezTo>
                  <a:cubicBezTo>
                    <a:pt x="31" y="26"/>
                    <a:pt x="23" y="33"/>
                    <a:pt x="23" y="42"/>
                  </a:cubicBezTo>
                  <a:cubicBezTo>
                    <a:pt x="23" y="51"/>
                    <a:pt x="31" y="59"/>
                    <a:pt x="40" y="59"/>
                  </a:cubicBezTo>
                  <a:cubicBezTo>
                    <a:pt x="42" y="59"/>
                    <a:pt x="45" y="58"/>
                    <a:pt x="47" y="57"/>
                  </a:cubicBezTo>
                  <a:cubicBezTo>
                    <a:pt x="61" y="71"/>
                    <a:pt x="61" y="71"/>
                    <a:pt x="61" y="71"/>
                  </a:cubicBezTo>
                  <a:cubicBezTo>
                    <a:pt x="58" y="75"/>
                    <a:pt x="56" y="80"/>
                    <a:pt x="55" y="85"/>
                  </a:cubicBezTo>
                  <a:cubicBezTo>
                    <a:pt x="41" y="85"/>
                    <a:pt x="41" y="85"/>
                    <a:pt x="41" y="85"/>
                  </a:cubicBezTo>
                  <a:cubicBezTo>
                    <a:pt x="39" y="76"/>
                    <a:pt x="31" y="70"/>
                    <a:pt x="21" y="70"/>
                  </a:cubicBezTo>
                  <a:cubicBezTo>
                    <a:pt x="10" y="70"/>
                    <a:pt x="0" y="79"/>
                    <a:pt x="0" y="90"/>
                  </a:cubicBezTo>
                  <a:cubicBezTo>
                    <a:pt x="0" y="102"/>
                    <a:pt x="10" y="111"/>
                    <a:pt x="21" y="111"/>
                  </a:cubicBezTo>
                  <a:cubicBezTo>
                    <a:pt x="31" y="111"/>
                    <a:pt x="39" y="104"/>
                    <a:pt x="41" y="96"/>
                  </a:cubicBezTo>
                  <a:cubicBezTo>
                    <a:pt x="55" y="96"/>
                    <a:pt x="55" y="96"/>
                    <a:pt x="55" y="96"/>
                  </a:cubicBezTo>
                  <a:cubicBezTo>
                    <a:pt x="56" y="101"/>
                    <a:pt x="58" y="106"/>
                    <a:pt x="61" y="110"/>
                  </a:cubicBezTo>
                  <a:cubicBezTo>
                    <a:pt x="47" y="124"/>
                    <a:pt x="47" y="124"/>
                    <a:pt x="47" y="124"/>
                  </a:cubicBezTo>
                  <a:cubicBezTo>
                    <a:pt x="45" y="123"/>
                    <a:pt x="42" y="122"/>
                    <a:pt x="40" y="122"/>
                  </a:cubicBezTo>
                  <a:cubicBezTo>
                    <a:pt x="31" y="122"/>
                    <a:pt x="23" y="130"/>
                    <a:pt x="23" y="138"/>
                  </a:cubicBezTo>
                  <a:cubicBezTo>
                    <a:pt x="23" y="147"/>
                    <a:pt x="31" y="155"/>
                    <a:pt x="40" y="155"/>
                  </a:cubicBezTo>
                  <a:cubicBezTo>
                    <a:pt x="49" y="155"/>
                    <a:pt x="56" y="147"/>
                    <a:pt x="56" y="138"/>
                  </a:cubicBezTo>
                  <a:cubicBezTo>
                    <a:pt x="56" y="136"/>
                    <a:pt x="55" y="134"/>
                    <a:pt x="54" y="132"/>
                  </a:cubicBezTo>
                  <a:cubicBezTo>
                    <a:pt x="68" y="118"/>
                    <a:pt x="68" y="118"/>
                    <a:pt x="68" y="118"/>
                  </a:cubicBezTo>
                  <a:cubicBezTo>
                    <a:pt x="73" y="121"/>
                    <a:pt x="78" y="123"/>
                    <a:pt x="83" y="124"/>
                  </a:cubicBezTo>
                  <a:cubicBezTo>
                    <a:pt x="83" y="140"/>
                    <a:pt x="83" y="140"/>
                    <a:pt x="83" y="140"/>
                  </a:cubicBezTo>
                  <a:cubicBezTo>
                    <a:pt x="74" y="143"/>
                    <a:pt x="68" y="151"/>
                    <a:pt x="68" y="160"/>
                  </a:cubicBezTo>
                  <a:cubicBezTo>
                    <a:pt x="68" y="172"/>
                    <a:pt x="77" y="181"/>
                    <a:pt x="88" y="181"/>
                  </a:cubicBezTo>
                  <a:cubicBezTo>
                    <a:pt x="100" y="181"/>
                    <a:pt x="109" y="172"/>
                    <a:pt x="109" y="160"/>
                  </a:cubicBezTo>
                  <a:cubicBezTo>
                    <a:pt x="109" y="151"/>
                    <a:pt x="102" y="143"/>
                    <a:pt x="94" y="140"/>
                  </a:cubicBezTo>
                  <a:cubicBezTo>
                    <a:pt x="94" y="124"/>
                    <a:pt x="94" y="124"/>
                    <a:pt x="94" y="124"/>
                  </a:cubicBezTo>
                  <a:cubicBezTo>
                    <a:pt x="99" y="124"/>
                    <a:pt x="105" y="121"/>
                    <a:pt x="109" y="118"/>
                  </a:cubicBezTo>
                  <a:cubicBezTo>
                    <a:pt x="122" y="131"/>
                    <a:pt x="122" y="131"/>
                    <a:pt x="122" y="131"/>
                  </a:cubicBezTo>
                  <a:cubicBezTo>
                    <a:pt x="121" y="133"/>
                    <a:pt x="120" y="136"/>
                    <a:pt x="120" y="138"/>
                  </a:cubicBezTo>
                  <a:cubicBezTo>
                    <a:pt x="120" y="147"/>
                    <a:pt x="127" y="155"/>
                    <a:pt x="136" y="155"/>
                  </a:cubicBezTo>
                  <a:cubicBezTo>
                    <a:pt x="145" y="155"/>
                    <a:pt x="152" y="147"/>
                    <a:pt x="152" y="138"/>
                  </a:cubicBezTo>
                  <a:cubicBezTo>
                    <a:pt x="152" y="130"/>
                    <a:pt x="145" y="122"/>
                    <a:pt x="136" y="122"/>
                  </a:cubicBezTo>
                  <a:cubicBezTo>
                    <a:pt x="134" y="122"/>
                    <a:pt x="132" y="123"/>
                    <a:pt x="130" y="124"/>
                  </a:cubicBezTo>
                  <a:cubicBezTo>
                    <a:pt x="117" y="111"/>
                    <a:pt x="117" y="111"/>
                    <a:pt x="117" y="111"/>
                  </a:cubicBezTo>
                  <a:cubicBezTo>
                    <a:pt x="120" y="106"/>
                    <a:pt x="122" y="101"/>
                    <a:pt x="123" y="96"/>
                  </a:cubicBezTo>
                  <a:cubicBezTo>
                    <a:pt x="136" y="96"/>
                    <a:pt x="136" y="96"/>
                    <a:pt x="136" y="96"/>
                  </a:cubicBezTo>
                  <a:cubicBezTo>
                    <a:pt x="138" y="104"/>
                    <a:pt x="146" y="111"/>
                    <a:pt x="156" y="111"/>
                  </a:cubicBezTo>
                  <a:cubicBezTo>
                    <a:pt x="167" y="111"/>
                    <a:pt x="176" y="102"/>
                    <a:pt x="176" y="90"/>
                  </a:cubicBezTo>
                  <a:cubicBezTo>
                    <a:pt x="176" y="79"/>
                    <a:pt x="167" y="70"/>
                    <a:pt x="156" y="70"/>
                  </a:cubicBezTo>
                  <a:close/>
                  <a:moveTo>
                    <a:pt x="136" y="37"/>
                  </a:moveTo>
                  <a:cubicBezTo>
                    <a:pt x="139" y="37"/>
                    <a:pt x="142" y="39"/>
                    <a:pt x="142" y="42"/>
                  </a:cubicBezTo>
                  <a:cubicBezTo>
                    <a:pt x="142" y="45"/>
                    <a:pt x="139" y="48"/>
                    <a:pt x="136" y="48"/>
                  </a:cubicBezTo>
                  <a:cubicBezTo>
                    <a:pt x="133" y="48"/>
                    <a:pt x="131" y="45"/>
                    <a:pt x="131" y="42"/>
                  </a:cubicBezTo>
                  <a:cubicBezTo>
                    <a:pt x="131" y="39"/>
                    <a:pt x="133" y="37"/>
                    <a:pt x="136" y="37"/>
                  </a:cubicBezTo>
                  <a:close/>
                  <a:moveTo>
                    <a:pt x="40" y="48"/>
                  </a:moveTo>
                  <a:cubicBezTo>
                    <a:pt x="37" y="48"/>
                    <a:pt x="34" y="45"/>
                    <a:pt x="34" y="42"/>
                  </a:cubicBezTo>
                  <a:cubicBezTo>
                    <a:pt x="34" y="39"/>
                    <a:pt x="37" y="37"/>
                    <a:pt x="40" y="37"/>
                  </a:cubicBezTo>
                  <a:cubicBezTo>
                    <a:pt x="43" y="37"/>
                    <a:pt x="45" y="39"/>
                    <a:pt x="45" y="42"/>
                  </a:cubicBezTo>
                  <a:cubicBezTo>
                    <a:pt x="45" y="45"/>
                    <a:pt x="43" y="48"/>
                    <a:pt x="40" y="48"/>
                  </a:cubicBezTo>
                  <a:close/>
                  <a:moveTo>
                    <a:pt x="21" y="100"/>
                  </a:moveTo>
                  <a:cubicBezTo>
                    <a:pt x="15" y="100"/>
                    <a:pt x="11" y="96"/>
                    <a:pt x="11" y="90"/>
                  </a:cubicBezTo>
                  <a:cubicBezTo>
                    <a:pt x="11" y="85"/>
                    <a:pt x="15" y="80"/>
                    <a:pt x="21" y="80"/>
                  </a:cubicBezTo>
                  <a:cubicBezTo>
                    <a:pt x="27" y="80"/>
                    <a:pt x="31" y="85"/>
                    <a:pt x="31" y="90"/>
                  </a:cubicBezTo>
                  <a:cubicBezTo>
                    <a:pt x="31" y="96"/>
                    <a:pt x="27" y="100"/>
                    <a:pt x="21" y="100"/>
                  </a:cubicBezTo>
                  <a:close/>
                  <a:moveTo>
                    <a:pt x="40" y="144"/>
                  </a:moveTo>
                  <a:cubicBezTo>
                    <a:pt x="37" y="144"/>
                    <a:pt x="34" y="142"/>
                    <a:pt x="34" y="138"/>
                  </a:cubicBezTo>
                  <a:cubicBezTo>
                    <a:pt x="34" y="135"/>
                    <a:pt x="37" y="133"/>
                    <a:pt x="40" y="133"/>
                  </a:cubicBezTo>
                  <a:cubicBezTo>
                    <a:pt x="43" y="133"/>
                    <a:pt x="45" y="135"/>
                    <a:pt x="45" y="138"/>
                  </a:cubicBezTo>
                  <a:cubicBezTo>
                    <a:pt x="45" y="142"/>
                    <a:pt x="43" y="144"/>
                    <a:pt x="40" y="144"/>
                  </a:cubicBezTo>
                  <a:close/>
                  <a:moveTo>
                    <a:pt x="78" y="20"/>
                  </a:moveTo>
                  <a:cubicBezTo>
                    <a:pt x="78" y="15"/>
                    <a:pt x="83" y="10"/>
                    <a:pt x="88" y="10"/>
                  </a:cubicBezTo>
                  <a:cubicBezTo>
                    <a:pt x="94" y="10"/>
                    <a:pt x="98" y="15"/>
                    <a:pt x="98" y="20"/>
                  </a:cubicBezTo>
                  <a:cubicBezTo>
                    <a:pt x="98" y="26"/>
                    <a:pt x="94" y="30"/>
                    <a:pt x="88" y="30"/>
                  </a:cubicBezTo>
                  <a:cubicBezTo>
                    <a:pt x="83" y="30"/>
                    <a:pt x="78" y="26"/>
                    <a:pt x="78" y="20"/>
                  </a:cubicBezTo>
                  <a:close/>
                  <a:moveTo>
                    <a:pt x="98" y="160"/>
                  </a:moveTo>
                  <a:cubicBezTo>
                    <a:pt x="98" y="166"/>
                    <a:pt x="94" y="170"/>
                    <a:pt x="88" y="170"/>
                  </a:cubicBezTo>
                  <a:cubicBezTo>
                    <a:pt x="83" y="170"/>
                    <a:pt x="78" y="166"/>
                    <a:pt x="78" y="160"/>
                  </a:cubicBezTo>
                  <a:cubicBezTo>
                    <a:pt x="78" y="155"/>
                    <a:pt x="83" y="150"/>
                    <a:pt x="88" y="150"/>
                  </a:cubicBezTo>
                  <a:cubicBezTo>
                    <a:pt x="94" y="150"/>
                    <a:pt x="98" y="155"/>
                    <a:pt x="98" y="160"/>
                  </a:cubicBezTo>
                  <a:close/>
                  <a:moveTo>
                    <a:pt x="89" y="114"/>
                  </a:moveTo>
                  <a:cubicBezTo>
                    <a:pt x="76" y="114"/>
                    <a:pt x="65" y="103"/>
                    <a:pt x="65" y="90"/>
                  </a:cubicBezTo>
                  <a:cubicBezTo>
                    <a:pt x="65" y="77"/>
                    <a:pt x="76" y="66"/>
                    <a:pt x="89" y="66"/>
                  </a:cubicBezTo>
                  <a:cubicBezTo>
                    <a:pt x="102" y="66"/>
                    <a:pt x="113" y="77"/>
                    <a:pt x="113" y="90"/>
                  </a:cubicBezTo>
                  <a:cubicBezTo>
                    <a:pt x="113" y="103"/>
                    <a:pt x="102" y="114"/>
                    <a:pt x="89" y="114"/>
                  </a:cubicBezTo>
                  <a:close/>
                  <a:moveTo>
                    <a:pt x="136" y="133"/>
                  </a:moveTo>
                  <a:cubicBezTo>
                    <a:pt x="139" y="133"/>
                    <a:pt x="142" y="135"/>
                    <a:pt x="142" y="138"/>
                  </a:cubicBezTo>
                  <a:cubicBezTo>
                    <a:pt x="142" y="142"/>
                    <a:pt x="139" y="144"/>
                    <a:pt x="136" y="144"/>
                  </a:cubicBezTo>
                  <a:cubicBezTo>
                    <a:pt x="133" y="144"/>
                    <a:pt x="131" y="142"/>
                    <a:pt x="131" y="138"/>
                  </a:cubicBezTo>
                  <a:cubicBezTo>
                    <a:pt x="131" y="135"/>
                    <a:pt x="133" y="133"/>
                    <a:pt x="136" y="133"/>
                  </a:cubicBezTo>
                  <a:close/>
                  <a:moveTo>
                    <a:pt x="156" y="100"/>
                  </a:moveTo>
                  <a:cubicBezTo>
                    <a:pt x="150" y="100"/>
                    <a:pt x="146" y="96"/>
                    <a:pt x="146" y="90"/>
                  </a:cubicBezTo>
                  <a:cubicBezTo>
                    <a:pt x="146" y="85"/>
                    <a:pt x="150" y="80"/>
                    <a:pt x="156" y="80"/>
                  </a:cubicBezTo>
                  <a:cubicBezTo>
                    <a:pt x="161" y="80"/>
                    <a:pt x="166" y="85"/>
                    <a:pt x="166" y="90"/>
                  </a:cubicBezTo>
                  <a:cubicBezTo>
                    <a:pt x="166" y="96"/>
                    <a:pt x="161" y="100"/>
                    <a:pt x="15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noEditPoints="1"/>
            </p:cNvSpPr>
            <p:nvPr/>
          </p:nvSpPr>
          <p:spPr bwMode="auto">
            <a:xfrm>
              <a:off x="4280" y="387"/>
              <a:ext cx="525" cy="538"/>
            </a:xfrm>
            <a:custGeom>
              <a:avLst/>
              <a:gdLst>
                <a:gd name="T0" fmla="*/ 136 w 176"/>
                <a:gd name="T1" fmla="*/ 85 h 181"/>
                <a:gd name="T2" fmla="*/ 116 w 176"/>
                <a:gd name="T3" fmla="*/ 69 h 181"/>
                <a:gd name="T4" fmla="*/ 136 w 176"/>
                <a:gd name="T5" fmla="*/ 59 h 181"/>
                <a:gd name="T6" fmla="*/ 136 w 176"/>
                <a:gd name="T7" fmla="*/ 26 h 181"/>
                <a:gd name="T8" fmla="*/ 122 w 176"/>
                <a:gd name="T9" fmla="*/ 49 h 181"/>
                <a:gd name="T10" fmla="*/ 94 w 176"/>
                <a:gd name="T11" fmla="*/ 56 h 181"/>
                <a:gd name="T12" fmla="*/ 109 w 176"/>
                <a:gd name="T13" fmla="*/ 20 h 181"/>
                <a:gd name="T14" fmla="*/ 68 w 176"/>
                <a:gd name="T15" fmla="*/ 20 h 181"/>
                <a:gd name="T16" fmla="*/ 83 w 176"/>
                <a:gd name="T17" fmla="*/ 56 h 181"/>
                <a:gd name="T18" fmla="*/ 54 w 176"/>
                <a:gd name="T19" fmla="*/ 49 h 181"/>
                <a:gd name="T20" fmla="*/ 40 w 176"/>
                <a:gd name="T21" fmla="*/ 26 h 181"/>
                <a:gd name="T22" fmla="*/ 40 w 176"/>
                <a:gd name="T23" fmla="*/ 59 h 181"/>
                <a:gd name="T24" fmla="*/ 61 w 176"/>
                <a:gd name="T25" fmla="*/ 71 h 181"/>
                <a:gd name="T26" fmla="*/ 41 w 176"/>
                <a:gd name="T27" fmla="*/ 85 h 181"/>
                <a:gd name="T28" fmla="*/ 0 w 176"/>
                <a:gd name="T29" fmla="*/ 90 h 181"/>
                <a:gd name="T30" fmla="*/ 41 w 176"/>
                <a:gd name="T31" fmla="*/ 96 h 181"/>
                <a:gd name="T32" fmla="*/ 61 w 176"/>
                <a:gd name="T33" fmla="*/ 110 h 181"/>
                <a:gd name="T34" fmla="*/ 40 w 176"/>
                <a:gd name="T35" fmla="*/ 122 h 181"/>
                <a:gd name="T36" fmla="*/ 40 w 176"/>
                <a:gd name="T37" fmla="*/ 155 h 181"/>
                <a:gd name="T38" fmla="*/ 54 w 176"/>
                <a:gd name="T39" fmla="*/ 132 h 181"/>
                <a:gd name="T40" fmla="*/ 83 w 176"/>
                <a:gd name="T41" fmla="*/ 124 h 181"/>
                <a:gd name="T42" fmla="*/ 68 w 176"/>
                <a:gd name="T43" fmla="*/ 160 h 181"/>
                <a:gd name="T44" fmla="*/ 109 w 176"/>
                <a:gd name="T45" fmla="*/ 160 h 181"/>
                <a:gd name="T46" fmla="*/ 94 w 176"/>
                <a:gd name="T47" fmla="*/ 124 h 181"/>
                <a:gd name="T48" fmla="*/ 122 w 176"/>
                <a:gd name="T49" fmla="*/ 131 h 181"/>
                <a:gd name="T50" fmla="*/ 136 w 176"/>
                <a:gd name="T51" fmla="*/ 155 h 181"/>
                <a:gd name="T52" fmla="*/ 136 w 176"/>
                <a:gd name="T53" fmla="*/ 122 h 181"/>
                <a:gd name="T54" fmla="*/ 117 w 176"/>
                <a:gd name="T55" fmla="*/ 111 h 181"/>
                <a:gd name="T56" fmla="*/ 136 w 176"/>
                <a:gd name="T57" fmla="*/ 96 h 181"/>
                <a:gd name="T58" fmla="*/ 176 w 176"/>
                <a:gd name="T59" fmla="*/ 90 h 181"/>
                <a:gd name="T60" fmla="*/ 136 w 176"/>
                <a:gd name="T61" fmla="*/ 37 h 181"/>
                <a:gd name="T62" fmla="*/ 136 w 176"/>
                <a:gd name="T63" fmla="*/ 48 h 181"/>
                <a:gd name="T64" fmla="*/ 136 w 176"/>
                <a:gd name="T65" fmla="*/ 37 h 181"/>
                <a:gd name="T66" fmla="*/ 34 w 176"/>
                <a:gd name="T67" fmla="*/ 42 h 181"/>
                <a:gd name="T68" fmla="*/ 45 w 176"/>
                <a:gd name="T69" fmla="*/ 42 h 181"/>
                <a:gd name="T70" fmla="*/ 21 w 176"/>
                <a:gd name="T71" fmla="*/ 100 h 181"/>
                <a:gd name="T72" fmla="*/ 21 w 176"/>
                <a:gd name="T73" fmla="*/ 80 h 181"/>
                <a:gd name="T74" fmla="*/ 21 w 176"/>
                <a:gd name="T75" fmla="*/ 100 h 181"/>
                <a:gd name="T76" fmla="*/ 34 w 176"/>
                <a:gd name="T77" fmla="*/ 138 h 181"/>
                <a:gd name="T78" fmla="*/ 45 w 176"/>
                <a:gd name="T79" fmla="*/ 138 h 181"/>
                <a:gd name="T80" fmla="*/ 78 w 176"/>
                <a:gd name="T81" fmla="*/ 20 h 181"/>
                <a:gd name="T82" fmla="*/ 98 w 176"/>
                <a:gd name="T83" fmla="*/ 20 h 181"/>
                <a:gd name="T84" fmla="*/ 78 w 176"/>
                <a:gd name="T85" fmla="*/ 20 h 181"/>
                <a:gd name="T86" fmla="*/ 88 w 176"/>
                <a:gd name="T87" fmla="*/ 170 h 181"/>
                <a:gd name="T88" fmla="*/ 88 w 176"/>
                <a:gd name="T89" fmla="*/ 150 h 181"/>
                <a:gd name="T90" fmla="*/ 89 w 176"/>
                <a:gd name="T91" fmla="*/ 114 h 181"/>
                <a:gd name="T92" fmla="*/ 89 w 176"/>
                <a:gd name="T93" fmla="*/ 66 h 181"/>
                <a:gd name="T94" fmla="*/ 89 w 176"/>
                <a:gd name="T95" fmla="*/ 114 h 181"/>
                <a:gd name="T96" fmla="*/ 142 w 176"/>
                <a:gd name="T97" fmla="*/ 138 h 181"/>
                <a:gd name="T98" fmla="*/ 131 w 176"/>
                <a:gd name="T99" fmla="*/ 138 h 181"/>
                <a:gd name="T100" fmla="*/ 156 w 176"/>
                <a:gd name="T101" fmla="*/ 100 h 181"/>
                <a:gd name="T102" fmla="*/ 156 w 176"/>
                <a:gd name="T103" fmla="*/ 80 h 181"/>
                <a:gd name="T104" fmla="*/ 156 w 176"/>
                <a:gd name="T105" fmla="*/ 10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81">
                  <a:moveTo>
                    <a:pt x="156" y="70"/>
                  </a:moveTo>
                  <a:cubicBezTo>
                    <a:pt x="146" y="70"/>
                    <a:pt x="138" y="76"/>
                    <a:pt x="136" y="85"/>
                  </a:cubicBezTo>
                  <a:cubicBezTo>
                    <a:pt x="123" y="85"/>
                    <a:pt x="123" y="85"/>
                    <a:pt x="123" y="85"/>
                  </a:cubicBezTo>
                  <a:cubicBezTo>
                    <a:pt x="122" y="79"/>
                    <a:pt x="120" y="74"/>
                    <a:pt x="116" y="69"/>
                  </a:cubicBezTo>
                  <a:cubicBezTo>
                    <a:pt x="129" y="57"/>
                    <a:pt x="129" y="57"/>
                    <a:pt x="129" y="57"/>
                  </a:cubicBezTo>
                  <a:cubicBezTo>
                    <a:pt x="131" y="58"/>
                    <a:pt x="134" y="59"/>
                    <a:pt x="136" y="59"/>
                  </a:cubicBezTo>
                  <a:cubicBezTo>
                    <a:pt x="145" y="59"/>
                    <a:pt x="152" y="51"/>
                    <a:pt x="152" y="42"/>
                  </a:cubicBezTo>
                  <a:cubicBezTo>
                    <a:pt x="152" y="33"/>
                    <a:pt x="145" y="26"/>
                    <a:pt x="136" y="26"/>
                  </a:cubicBezTo>
                  <a:cubicBezTo>
                    <a:pt x="127" y="26"/>
                    <a:pt x="120" y="33"/>
                    <a:pt x="120" y="42"/>
                  </a:cubicBezTo>
                  <a:cubicBezTo>
                    <a:pt x="120" y="45"/>
                    <a:pt x="121" y="47"/>
                    <a:pt x="122" y="49"/>
                  </a:cubicBezTo>
                  <a:cubicBezTo>
                    <a:pt x="109" y="62"/>
                    <a:pt x="109" y="62"/>
                    <a:pt x="109" y="62"/>
                  </a:cubicBezTo>
                  <a:cubicBezTo>
                    <a:pt x="104" y="59"/>
                    <a:pt x="99" y="57"/>
                    <a:pt x="94" y="56"/>
                  </a:cubicBezTo>
                  <a:cubicBezTo>
                    <a:pt x="94" y="40"/>
                    <a:pt x="94" y="40"/>
                    <a:pt x="94" y="40"/>
                  </a:cubicBezTo>
                  <a:cubicBezTo>
                    <a:pt x="102" y="38"/>
                    <a:pt x="109" y="30"/>
                    <a:pt x="109" y="20"/>
                  </a:cubicBezTo>
                  <a:cubicBezTo>
                    <a:pt x="109" y="9"/>
                    <a:pt x="100" y="0"/>
                    <a:pt x="88" y="0"/>
                  </a:cubicBezTo>
                  <a:cubicBezTo>
                    <a:pt x="77" y="0"/>
                    <a:pt x="68" y="9"/>
                    <a:pt x="68" y="20"/>
                  </a:cubicBezTo>
                  <a:cubicBezTo>
                    <a:pt x="68" y="30"/>
                    <a:pt x="74" y="38"/>
                    <a:pt x="83" y="40"/>
                  </a:cubicBezTo>
                  <a:cubicBezTo>
                    <a:pt x="83" y="56"/>
                    <a:pt x="83" y="56"/>
                    <a:pt x="83" y="56"/>
                  </a:cubicBezTo>
                  <a:cubicBezTo>
                    <a:pt x="77" y="57"/>
                    <a:pt x="72" y="60"/>
                    <a:pt x="68" y="63"/>
                  </a:cubicBezTo>
                  <a:cubicBezTo>
                    <a:pt x="54" y="49"/>
                    <a:pt x="54" y="49"/>
                    <a:pt x="54" y="49"/>
                  </a:cubicBezTo>
                  <a:cubicBezTo>
                    <a:pt x="55" y="47"/>
                    <a:pt x="56" y="45"/>
                    <a:pt x="56" y="42"/>
                  </a:cubicBezTo>
                  <a:cubicBezTo>
                    <a:pt x="56" y="33"/>
                    <a:pt x="49" y="26"/>
                    <a:pt x="40" y="26"/>
                  </a:cubicBezTo>
                  <a:cubicBezTo>
                    <a:pt x="31" y="26"/>
                    <a:pt x="23" y="33"/>
                    <a:pt x="23" y="42"/>
                  </a:cubicBezTo>
                  <a:cubicBezTo>
                    <a:pt x="23" y="51"/>
                    <a:pt x="31" y="59"/>
                    <a:pt x="40" y="59"/>
                  </a:cubicBezTo>
                  <a:cubicBezTo>
                    <a:pt x="42" y="59"/>
                    <a:pt x="45" y="58"/>
                    <a:pt x="47" y="57"/>
                  </a:cubicBezTo>
                  <a:cubicBezTo>
                    <a:pt x="61" y="71"/>
                    <a:pt x="61" y="71"/>
                    <a:pt x="61" y="71"/>
                  </a:cubicBezTo>
                  <a:cubicBezTo>
                    <a:pt x="58" y="75"/>
                    <a:pt x="56" y="80"/>
                    <a:pt x="55" y="85"/>
                  </a:cubicBezTo>
                  <a:cubicBezTo>
                    <a:pt x="41" y="85"/>
                    <a:pt x="41" y="85"/>
                    <a:pt x="41" y="85"/>
                  </a:cubicBezTo>
                  <a:cubicBezTo>
                    <a:pt x="39" y="76"/>
                    <a:pt x="31" y="70"/>
                    <a:pt x="21" y="70"/>
                  </a:cubicBezTo>
                  <a:cubicBezTo>
                    <a:pt x="10" y="70"/>
                    <a:pt x="0" y="79"/>
                    <a:pt x="0" y="90"/>
                  </a:cubicBezTo>
                  <a:cubicBezTo>
                    <a:pt x="0" y="102"/>
                    <a:pt x="10" y="111"/>
                    <a:pt x="21" y="111"/>
                  </a:cubicBezTo>
                  <a:cubicBezTo>
                    <a:pt x="31" y="111"/>
                    <a:pt x="39" y="104"/>
                    <a:pt x="41" y="96"/>
                  </a:cubicBezTo>
                  <a:cubicBezTo>
                    <a:pt x="55" y="96"/>
                    <a:pt x="55" y="96"/>
                    <a:pt x="55" y="96"/>
                  </a:cubicBezTo>
                  <a:cubicBezTo>
                    <a:pt x="56" y="101"/>
                    <a:pt x="58" y="106"/>
                    <a:pt x="61" y="110"/>
                  </a:cubicBezTo>
                  <a:cubicBezTo>
                    <a:pt x="47" y="124"/>
                    <a:pt x="47" y="124"/>
                    <a:pt x="47" y="124"/>
                  </a:cubicBezTo>
                  <a:cubicBezTo>
                    <a:pt x="45" y="123"/>
                    <a:pt x="42" y="122"/>
                    <a:pt x="40" y="122"/>
                  </a:cubicBezTo>
                  <a:cubicBezTo>
                    <a:pt x="31" y="122"/>
                    <a:pt x="23" y="130"/>
                    <a:pt x="23" y="138"/>
                  </a:cubicBezTo>
                  <a:cubicBezTo>
                    <a:pt x="23" y="147"/>
                    <a:pt x="31" y="155"/>
                    <a:pt x="40" y="155"/>
                  </a:cubicBezTo>
                  <a:cubicBezTo>
                    <a:pt x="49" y="155"/>
                    <a:pt x="56" y="147"/>
                    <a:pt x="56" y="138"/>
                  </a:cubicBezTo>
                  <a:cubicBezTo>
                    <a:pt x="56" y="136"/>
                    <a:pt x="55" y="134"/>
                    <a:pt x="54" y="132"/>
                  </a:cubicBezTo>
                  <a:cubicBezTo>
                    <a:pt x="68" y="118"/>
                    <a:pt x="68" y="118"/>
                    <a:pt x="68" y="118"/>
                  </a:cubicBezTo>
                  <a:cubicBezTo>
                    <a:pt x="73" y="121"/>
                    <a:pt x="78" y="123"/>
                    <a:pt x="83" y="124"/>
                  </a:cubicBezTo>
                  <a:cubicBezTo>
                    <a:pt x="83" y="140"/>
                    <a:pt x="83" y="140"/>
                    <a:pt x="83" y="140"/>
                  </a:cubicBezTo>
                  <a:cubicBezTo>
                    <a:pt x="74" y="143"/>
                    <a:pt x="68" y="151"/>
                    <a:pt x="68" y="160"/>
                  </a:cubicBezTo>
                  <a:cubicBezTo>
                    <a:pt x="68" y="172"/>
                    <a:pt x="77" y="181"/>
                    <a:pt x="88" y="181"/>
                  </a:cubicBezTo>
                  <a:cubicBezTo>
                    <a:pt x="100" y="181"/>
                    <a:pt x="109" y="172"/>
                    <a:pt x="109" y="160"/>
                  </a:cubicBezTo>
                  <a:cubicBezTo>
                    <a:pt x="109" y="151"/>
                    <a:pt x="102" y="143"/>
                    <a:pt x="94" y="140"/>
                  </a:cubicBezTo>
                  <a:cubicBezTo>
                    <a:pt x="94" y="124"/>
                    <a:pt x="94" y="124"/>
                    <a:pt x="94" y="124"/>
                  </a:cubicBezTo>
                  <a:cubicBezTo>
                    <a:pt x="99" y="124"/>
                    <a:pt x="105" y="121"/>
                    <a:pt x="109" y="118"/>
                  </a:cubicBezTo>
                  <a:cubicBezTo>
                    <a:pt x="122" y="131"/>
                    <a:pt x="122" y="131"/>
                    <a:pt x="122" y="131"/>
                  </a:cubicBezTo>
                  <a:cubicBezTo>
                    <a:pt x="121" y="133"/>
                    <a:pt x="120" y="136"/>
                    <a:pt x="120" y="138"/>
                  </a:cubicBezTo>
                  <a:cubicBezTo>
                    <a:pt x="120" y="147"/>
                    <a:pt x="127" y="155"/>
                    <a:pt x="136" y="155"/>
                  </a:cubicBezTo>
                  <a:cubicBezTo>
                    <a:pt x="145" y="155"/>
                    <a:pt x="152" y="147"/>
                    <a:pt x="152" y="138"/>
                  </a:cubicBezTo>
                  <a:cubicBezTo>
                    <a:pt x="152" y="130"/>
                    <a:pt x="145" y="122"/>
                    <a:pt x="136" y="122"/>
                  </a:cubicBezTo>
                  <a:cubicBezTo>
                    <a:pt x="134" y="122"/>
                    <a:pt x="132" y="123"/>
                    <a:pt x="130" y="124"/>
                  </a:cubicBezTo>
                  <a:cubicBezTo>
                    <a:pt x="117" y="111"/>
                    <a:pt x="117" y="111"/>
                    <a:pt x="117" y="111"/>
                  </a:cubicBezTo>
                  <a:cubicBezTo>
                    <a:pt x="120" y="106"/>
                    <a:pt x="122" y="101"/>
                    <a:pt x="123" y="96"/>
                  </a:cubicBezTo>
                  <a:cubicBezTo>
                    <a:pt x="136" y="96"/>
                    <a:pt x="136" y="96"/>
                    <a:pt x="136" y="96"/>
                  </a:cubicBezTo>
                  <a:cubicBezTo>
                    <a:pt x="138" y="104"/>
                    <a:pt x="146" y="111"/>
                    <a:pt x="156" y="111"/>
                  </a:cubicBezTo>
                  <a:cubicBezTo>
                    <a:pt x="167" y="111"/>
                    <a:pt x="176" y="102"/>
                    <a:pt x="176" y="90"/>
                  </a:cubicBezTo>
                  <a:cubicBezTo>
                    <a:pt x="176" y="79"/>
                    <a:pt x="167" y="70"/>
                    <a:pt x="156" y="70"/>
                  </a:cubicBezTo>
                  <a:close/>
                  <a:moveTo>
                    <a:pt x="136" y="37"/>
                  </a:moveTo>
                  <a:cubicBezTo>
                    <a:pt x="139" y="37"/>
                    <a:pt x="142" y="39"/>
                    <a:pt x="142" y="42"/>
                  </a:cubicBezTo>
                  <a:cubicBezTo>
                    <a:pt x="142" y="45"/>
                    <a:pt x="139" y="48"/>
                    <a:pt x="136" y="48"/>
                  </a:cubicBezTo>
                  <a:cubicBezTo>
                    <a:pt x="133" y="48"/>
                    <a:pt x="131" y="45"/>
                    <a:pt x="131" y="42"/>
                  </a:cubicBezTo>
                  <a:cubicBezTo>
                    <a:pt x="131" y="39"/>
                    <a:pt x="133" y="37"/>
                    <a:pt x="136" y="37"/>
                  </a:cubicBezTo>
                  <a:close/>
                  <a:moveTo>
                    <a:pt x="40" y="48"/>
                  </a:moveTo>
                  <a:cubicBezTo>
                    <a:pt x="37" y="48"/>
                    <a:pt x="34" y="45"/>
                    <a:pt x="34" y="42"/>
                  </a:cubicBezTo>
                  <a:cubicBezTo>
                    <a:pt x="34" y="39"/>
                    <a:pt x="37" y="37"/>
                    <a:pt x="40" y="37"/>
                  </a:cubicBezTo>
                  <a:cubicBezTo>
                    <a:pt x="43" y="37"/>
                    <a:pt x="45" y="39"/>
                    <a:pt x="45" y="42"/>
                  </a:cubicBezTo>
                  <a:cubicBezTo>
                    <a:pt x="45" y="45"/>
                    <a:pt x="43" y="48"/>
                    <a:pt x="40" y="48"/>
                  </a:cubicBezTo>
                  <a:close/>
                  <a:moveTo>
                    <a:pt x="21" y="100"/>
                  </a:moveTo>
                  <a:cubicBezTo>
                    <a:pt x="15" y="100"/>
                    <a:pt x="11" y="96"/>
                    <a:pt x="11" y="90"/>
                  </a:cubicBezTo>
                  <a:cubicBezTo>
                    <a:pt x="11" y="85"/>
                    <a:pt x="15" y="80"/>
                    <a:pt x="21" y="80"/>
                  </a:cubicBezTo>
                  <a:cubicBezTo>
                    <a:pt x="27" y="80"/>
                    <a:pt x="31" y="85"/>
                    <a:pt x="31" y="90"/>
                  </a:cubicBezTo>
                  <a:cubicBezTo>
                    <a:pt x="31" y="96"/>
                    <a:pt x="27" y="100"/>
                    <a:pt x="21" y="100"/>
                  </a:cubicBezTo>
                  <a:close/>
                  <a:moveTo>
                    <a:pt x="40" y="144"/>
                  </a:moveTo>
                  <a:cubicBezTo>
                    <a:pt x="37" y="144"/>
                    <a:pt x="34" y="142"/>
                    <a:pt x="34" y="138"/>
                  </a:cubicBezTo>
                  <a:cubicBezTo>
                    <a:pt x="34" y="135"/>
                    <a:pt x="37" y="133"/>
                    <a:pt x="40" y="133"/>
                  </a:cubicBezTo>
                  <a:cubicBezTo>
                    <a:pt x="43" y="133"/>
                    <a:pt x="45" y="135"/>
                    <a:pt x="45" y="138"/>
                  </a:cubicBezTo>
                  <a:cubicBezTo>
                    <a:pt x="45" y="142"/>
                    <a:pt x="43" y="144"/>
                    <a:pt x="40" y="144"/>
                  </a:cubicBezTo>
                  <a:close/>
                  <a:moveTo>
                    <a:pt x="78" y="20"/>
                  </a:moveTo>
                  <a:cubicBezTo>
                    <a:pt x="78" y="15"/>
                    <a:pt x="83" y="10"/>
                    <a:pt x="88" y="10"/>
                  </a:cubicBezTo>
                  <a:cubicBezTo>
                    <a:pt x="94" y="10"/>
                    <a:pt x="98" y="15"/>
                    <a:pt x="98" y="20"/>
                  </a:cubicBezTo>
                  <a:cubicBezTo>
                    <a:pt x="98" y="26"/>
                    <a:pt x="94" y="30"/>
                    <a:pt x="88" y="30"/>
                  </a:cubicBezTo>
                  <a:cubicBezTo>
                    <a:pt x="83" y="30"/>
                    <a:pt x="78" y="26"/>
                    <a:pt x="78" y="20"/>
                  </a:cubicBezTo>
                  <a:close/>
                  <a:moveTo>
                    <a:pt x="98" y="160"/>
                  </a:moveTo>
                  <a:cubicBezTo>
                    <a:pt x="98" y="166"/>
                    <a:pt x="94" y="170"/>
                    <a:pt x="88" y="170"/>
                  </a:cubicBezTo>
                  <a:cubicBezTo>
                    <a:pt x="83" y="170"/>
                    <a:pt x="78" y="166"/>
                    <a:pt x="78" y="160"/>
                  </a:cubicBezTo>
                  <a:cubicBezTo>
                    <a:pt x="78" y="155"/>
                    <a:pt x="83" y="150"/>
                    <a:pt x="88" y="150"/>
                  </a:cubicBezTo>
                  <a:cubicBezTo>
                    <a:pt x="94" y="150"/>
                    <a:pt x="98" y="155"/>
                    <a:pt x="98" y="160"/>
                  </a:cubicBezTo>
                  <a:close/>
                  <a:moveTo>
                    <a:pt x="89" y="114"/>
                  </a:moveTo>
                  <a:cubicBezTo>
                    <a:pt x="76" y="114"/>
                    <a:pt x="65" y="103"/>
                    <a:pt x="65" y="90"/>
                  </a:cubicBezTo>
                  <a:cubicBezTo>
                    <a:pt x="65" y="77"/>
                    <a:pt x="76" y="66"/>
                    <a:pt x="89" y="66"/>
                  </a:cubicBezTo>
                  <a:cubicBezTo>
                    <a:pt x="102" y="66"/>
                    <a:pt x="113" y="77"/>
                    <a:pt x="113" y="90"/>
                  </a:cubicBezTo>
                  <a:cubicBezTo>
                    <a:pt x="113" y="103"/>
                    <a:pt x="102" y="114"/>
                    <a:pt x="89" y="114"/>
                  </a:cubicBezTo>
                  <a:close/>
                  <a:moveTo>
                    <a:pt x="136" y="133"/>
                  </a:moveTo>
                  <a:cubicBezTo>
                    <a:pt x="139" y="133"/>
                    <a:pt x="142" y="135"/>
                    <a:pt x="142" y="138"/>
                  </a:cubicBezTo>
                  <a:cubicBezTo>
                    <a:pt x="142" y="142"/>
                    <a:pt x="139" y="144"/>
                    <a:pt x="136" y="144"/>
                  </a:cubicBezTo>
                  <a:cubicBezTo>
                    <a:pt x="133" y="144"/>
                    <a:pt x="131" y="142"/>
                    <a:pt x="131" y="138"/>
                  </a:cubicBezTo>
                  <a:cubicBezTo>
                    <a:pt x="131" y="135"/>
                    <a:pt x="133" y="133"/>
                    <a:pt x="136" y="133"/>
                  </a:cubicBezTo>
                  <a:close/>
                  <a:moveTo>
                    <a:pt x="156" y="100"/>
                  </a:moveTo>
                  <a:cubicBezTo>
                    <a:pt x="150" y="100"/>
                    <a:pt x="146" y="96"/>
                    <a:pt x="146" y="90"/>
                  </a:cubicBezTo>
                  <a:cubicBezTo>
                    <a:pt x="146" y="85"/>
                    <a:pt x="150" y="80"/>
                    <a:pt x="156" y="80"/>
                  </a:cubicBezTo>
                  <a:cubicBezTo>
                    <a:pt x="161" y="80"/>
                    <a:pt x="166" y="85"/>
                    <a:pt x="166" y="90"/>
                  </a:cubicBezTo>
                  <a:cubicBezTo>
                    <a:pt x="166" y="96"/>
                    <a:pt x="161" y="100"/>
                    <a:pt x="15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p:cNvGrpSpPr/>
          <p:nvPr/>
        </p:nvGrpSpPr>
        <p:grpSpPr>
          <a:xfrm>
            <a:off x="619791" y="5553671"/>
            <a:ext cx="445970" cy="448039"/>
            <a:chOff x="2022475" y="4930775"/>
            <a:chExt cx="684213" cy="687388"/>
          </a:xfrm>
        </p:grpSpPr>
        <p:sp>
          <p:nvSpPr>
            <p:cNvPr id="44" name="Freeform 68"/>
            <p:cNvSpPr>
              <a:spLocks/>
            </p:cNvSpPr>
            <p:nvPr/>
          </p:nvSpPr>
          <p:spPr bwMode="auto">
            <a:xfrm>
              <a:off x="2416175" y="5324475"/>
              <a:ext cx="290513" cy="293688"/>
            </a:xfrm>
            <a:custGeom>
              <a:avLst/>
              <a:gdLst>
                <a:gd name="T0" fmla="*/ 94 w 100"/>
                <a:gd name="T1" fmla="*/ 64 h 101"/>
                <a:gd name="T2" fmla="*/ 60 w 100"/>
                <a:gd name="T3" fmla="*/ 30 h 101"/>
                <a:gd name="T4" fmla="*/ 42 w 100"/>
                <a:gd name="T5" fmla="*/ 27 h 101"/>
                <a:gd name="T6" fmla="*/ 15 w 100"/>
                <a:gd name="T7" fmla="*/ 0 h 101"/>
                <a:gd name="T8" fmla="*/ 0 w 100"/>
                <a:gd name="T9" fmla="*/ 16 h 101"/>
                <a:gd name="T10" fmla="*/ 27 w 100"/>
                <a:gd name="T11" fmla="*/ 42 h 101"/>
                <a:gd name="T12" fmla="*/ 30 w 100"/>
                <a:gd name="T13" fmla="*/ 60 h 101"/>
                <a:gd name="T14" fmla="*/ 64 w 100"/>
                <a:gd name="T15" fmla="*/ 94 h 101"/>
                <a:gd name="T16" fmla="*/ 87 w 100"/>
                <a:gd name="T17" fmla="*/ 94 h 101"/>
                <a:gd name="T18" fmla="*/ 87 w 100"/>
                <a:gd name="T19" fmla="*/ 94 h 101"/>
                <a:gd name="T20" fmla="*/ 94 w 100"/>
                <a:gd name="T21" fmla="*/ 87 h 101"/>
                <a:gd name="T22" fmla="*/ 94 w 100"/>
                <a:gd name="T23" fmla="*/ 6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101">
                  <a:moveTo>
                    <a:pt x="94" y="64"/>
                  </a:moveTo>
                  <a:cubicBezTo>
                    <a:pt x="60" y="30"/>
                    <a:pt x="60" y="30"/>
                    <a:pt x="60" y="30"/>
                  </a:cubicBezTo>
                  <a:cubicBezTo>
                    <a:pt x="55" y="25"/>
                    <a:pt x="48" y="24"/>
                    <a:pt x="42" y="27"/>
                  </a:cubicBezTo>
                  <a:cubicBezTo>
                    <a:pt x="15" y="0"/>
                    <a:pt x="15" y="0"/>
                    <a:pt x="15" y="0"/>
                  </a:cubicBezTo>
                  <a:cubicBezTo>
                    <a:pt x="11" y="6"/>
                    <a:pt x="6" y="11"/>
                    <a:pt x="0" y="16"/>
                  </a:cubicBezTo>
                  <a:cubicBezTo>
                    <a:pt x="27" y="42"/>
                    <a:pt x="27" y="42"/>
                    <a:pt x="27" y="42"/>
                  </a:cubicBezTo>
                  <a:cubicBezTo>
                    <a:pt x="24" y="48"/>
                    <a:pt x="25" y="56"/>
                    <a:pt x="30" y="60"/>
                  </a:cubicBezTo>
                  <a:cubicBezTo>
                    <a:pt x="64" y="94"/>
                    <a:pt x="64" y="94"/>
                    <a:pt x="64" y="94"/>
                  </a:cubicBezTo>
                  <a:cubicBezTo>
                    <a:pt x="70" y="101"/>
                    <a:pt x="80" y="101"/>
                    <a:pt x="87" y="94"/>
                  </a:cubicBezTo>
                  <a:cubicBezTo>
                    <a:pt x="87" y="94"/>
                    <a:pt x="87" y="94"/>
                    <a:pt x="87" y="94"/>
                  </a:cubicBezTo>
                  <a:cubicBezTo>
                    <a:pt x="94" y="87"/>
                    <a:pt x="94" y="87"/>
                    <a:pt x="94" y="87"/>
                  </a:cubicBezTo>
                  <a:cubicBezTo>
                    <a:pt x="100" y="81"/>
                    <a:pt x="100" y="70"/>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9"/>
            <p:cNvSpPr>
              <a:spLocks noEditPoints="1"/>
            </p:cNvSpPr>
            <p:nvPr/>
          </p:nvSpPr>
          <p:spPr bwMode="auto">
            <a:xfrm>
              <a:off x="2082800" y="4994275"/>
              <a:ext cx="342900" cy="339725"/>
            </a:xfrm>
            <a:custGeom>
              <a:avLst/>
              <a:gdLst>
                <a:gd name="T0" fmla="*/ 59 w 118"/>
                <a:gd name="T1" fmla="*/ 0 h 117"/>
                <a:gd name="T2" fmla="*/ 0 w 118"/>
                <a:gd name="T3" fmla="*/ 58 h 117"/>
                <a:gd name="T4" fmla="*/ 59 w 118"/>
                <a:gd name="T5" fmla="*/ 117 h 117"/>
                <a:gd name="T6" fmla="*/ 118 w 118"/>
                <a:gd name="T7" fmla="*/ 58 h 117"/>
                <a:gd name="T8" fmla="*/ 59 w 118"/>
                <a:gd name="T9" fmla="*/ 0 h 117"/>
                <a:gd name="T10" fmla="*/ 59 w 118"/>
                <a:gd name="T11" fmla="*/ 16 h 117"/>
                <a:gd name="T12" fmla="*/ 59 w 118"/>
                <a:gd name="T13" fmla="*/ 10 h 117"/>
                <a:gd name="T14" fmla="*/ 107 w 118"/>
                <a:gd name="T15" fmla="*/ 58 h 117"/>
                <a:gd name="T16" fmla="*/ 102 w 118"/>
                <a:gd name="T17" fmla="*/ 58 h 117"/>
                <a:gd name="T18" fmla="*/ 59 w 118"/>
                <a:gd name="T19" fmla="*/ 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7">
                  <a:moveTo>
                    <a:pt x="59" y="0"/>
                  </a:moveTo>
                  <a:cubicBezTo>
                    <a:pt x="27" y="0"/>
                    <a:pt x="0" y="26"/>
                    <a:pt x="0" y="58"/>
                  </a:cubicBezTo>
                  <a:cubicBezTo>
                    <a:pt x="0" y="91"/>
                    <a:pt x="27" y="117"/>
                    <a:pt x="59" y="117"/>
                  </a:cubicBezTo>
                  <a:cubicBezTo>
                    <a:pt x="91" y="117"/>
                    <a:pt x="118" y="91"/>
                    <a:pt x="118" y="58"/>
                  </a:cubicBezTo>
                  <a:cubicBezTo>
                    <a:pt x="118" y="26"/>
                    <a:pt x="91" y="0"/>
                    <a:pt x="59" y="0"/>
                  </a:cubicBezTo>
                  <a:close/>
                  <a:moveTo>
                    <a:pt x="59" y="16"/>
                  </a:moveTo>
                  <a:cubicBezTo>
                    <a:pt x="59" y="10"/>
                    <a:pt x="59" y="10"/>
                    <a:pt x="59" y="10"/>
                  </a:cubicBezTo>
                  <a:cubicBezTo>
                    <a:pt x="86" y="10"/>
                    <a:pt x="107" y="32"/>
                    <a:pt x="107" y="58"/>
                  </a:cubicBezTo>
                  <a:cubicBezTo>
                    <a:pt x="102" y="58"/>
                    <a:pt x="102" y="58"/>
                    <a:pt x="102" y="58"/>
                  </a:cubicBezTo>
                  <a:cubicBezTo>
                    <a:pt x="102" y="35"/>
                    <a:pt x="83" y="16"/>
                    <a:pt x="59" y="1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70"/>
            <p:cNvSpPr>
              <a:spLocks noEditPoints="1"/>
            </p:cNvSpPr>
            <p:nvPr/>
          </p:nvSpPr>
          <p:spPr bwMode="auto">
            <a:xfrm>
              <a:off x="2022475" y="4930775"/>
              <a:ext cx="463550" cy="463550"/>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150 h 160"/>
                <a:gd name="T12" fmla="*/ 11 w 160"/>
                <a:gd name="T13" fmla="*/ 80 h 160"/>
                <a:gd name="T14" fmla="*/ 80 w 160"/>
                <a:gd name="T15" fmla="*/ 11 h 160"/>
                <a:gd name="T16" fmla="*/ 149 w 160"/>
                <a:gd name="T17" fmla="*/ 80 h 160"/>
                <a:gd name="T18" fmla="*/ 80 w 160"/>
                <a:gd name="T19" fmla="*/ 15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60">
                  <a:moveTo>
                    <a:pt x="80" y="0"/>
                  </a:moveTo>
                  <a:cubicBezTo>
                    <a:pt x="36" y="0"/>
                    <a:pt x="0" y="36"/>
                    <a:pt x="0" y="80"/>
                  </a:cubicBezTo>
                  <a:cubicBezTo>
                    <a:pt x="0" y="125"/>
                    <a:pt x="36" y="160"/>
                    <a:pt x="80" y="160"/>
                  </a:cubicBezTo>
                  <a:cubicBezTo>
                    <a:pt x="124" y="160"/>
                    <a:pt x="160" y="125"/>
                    <a:pt x="160" y="80"/>
                  </a:cubicBezTo>
                  <a:cubicBezTo>
                    <a:pt x="160" y="36"/>
                    <a:pt x="124" y="0"/>
                    <a:pt x="80" y="0"/>
                  </a:cubicBezTo>
                  <a:close/>
                  <a:moveTo>
                    <a:pt x="80" y="150"/>
                  </a:moveTo>
                  <a:cubicBezTo>
                    <a:pt x="42" y="150"/>
                    <a:pt x="11" y="119"/>
                    <a:pt x="11" y="80"/>
                  </a:cubicBezTo>
                  <a:cubicBezTo>
                    <a:pt x="11" y="42"/>
                    <a:pt x="42" y="11"/>
                    <a:pt x="80" y="11"/>
                  </a:cubicBezTo>
                  <a:cubicBezTo>
                    <a:pt x="118" y="11"/>
                    <a:pt x="149" y="42"/>
                    <a:pt x="149" y="80"/>
                  </a:cubicBezTo>
                  <a:cubicBezTo>
                    <a:pt x="149" y="119"/>
                    <a:pt x="118" y="150"/>
                    <a:pt x="80" y="15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9" name="Freeform 4870"/>
          <p:cNvSpPr>
            <a:spLocks noEditPoints="1"/>
          </p:cNvSpPr>
          <p:nvPr/>
        </p:nvSpPr>
        <p:spPr bwMode="auto">
          <a:xfrm>
            <a:off x="587969" y="3292109"/>
            <a:ext cx="509615" cy="509615"/>
          </a:xfrm>
          <a:custGeom>
            <a:avLst/>
            <a:gdLst>
              <a:gd name="T0" fmla="*/ 382 w 424"/>
              <a:gd name="T1" fmla="*/ 120 h 424"/>
              <a:gd name="T2" fmla="*/ 308 w 424"/>
              <a:gd name="T3" fmla="*/ 70 h 424"/>
              <a:gd name="T4" fmla="*/ 386 w 424"/>
              <a:gd name="T5" fmla="*/ 136 h 424"/>
              <a:gd name="T6" fmla="*/ 326 w 424"/>
              <a:gd name="T7" fmla="*/ 126 h 424"/>
              <a:gd name="T8" fmla="*/ 342 w 424"/>
              <a:gd name="T9" fmla="*/ 174 h 424"/>
              <a:gd name="T10" fmla="*/ 376 w 424"/>
              <a:gd name="T11" fmla="*/ 166 h 424"/>
              <a:gd name="T12" fmla="*/ 424 w 424"/>
              <a:gd name="T13" fmla="*/ 128 h 424"/>
              <a:gd name="T14" fmla="*/ 386 w 424"/>
              <a:gd name="T15" fmla="*/ 136 h 424"/>
              <a:gd name="T16" fmla="*/ 272 w 424"/>
              <a:gd name="T17" fmla="*/ 226 h 424"/>
              <a:gd name="T18" fmla="*/ 204 w 424"/>
              <a:gd name="T19" fmla="*/ 136 h 424"/>
              <a:gd name="T20" fmla="*/ 252 w 424"/>
              <a:gd name="T21" fmla="*/ 146 h 424"/>
              <a:gd name="T22" fmla="*/ 234 w 424"/>
              <a:gd name="T23" fmla="*/ 98 h 424"/>
              <a:gd name="T24" fmla="*/ 182 w 424"/>
              <a:gd name="T25" fmla="*/ 118 h 424"/>
              <a:gd name="T26" fmla="*/ 164 w 424"/>
              <a:gd name="T27" fmla="*/ 140 h 424"/>
              <a:gd name="T28" fmla="*/ 204 w 424"/>
              <a:gd name="T29" fmla="*/ 136 h 424"/>
              <a:gd name="T30" fmla="*/ 204 w 424"/>
              <a:gd name="T31" fmla="*/ 136 h 424"/>
              <a:gd name="T32" fmla="*/ 272 w 424"/>
              <a:gd name="T33" fmla="*/ 28 h 424"/>
              <a:gd name="T34" fmla="*/ 252 w 424"/>
              <a:gd name="T35" fmla="*/ 94 h 424"/>
              <a:gd name="T36" fmla="*/ 272 w 424"/>
              <a:gd name="T37" fmla="*/ 152 h 424"/>
              <a:gd name="T38" fmla="*/ 288 w 424"/>
              <a:gd name="T39" fmla="*/ 224 h 424"/>
              <a:gd name="T40" fmla="*/ 282 w 424"/>
              <a:gd name="T41" fmla="*/ 270 h 424"/>
              <a:gd name="T42" fmla="*/ 318 w 424"/>
              <a:gd name="T43" fmla="*/ 226 h 424"/>
              <a:gd name="T44" fmla="*/ 322 w 424"/>
              <a:gd name="T45" fmla="*/ 162 h 424"/>
              <a:gd name="T46" fmla="*/ 306 w 424"/>
              <a:gd name="T47" fmla="*/ 118 h 424"/>
              <a:gd name="T48" fmla="*/ 290 w 424"/>
              <a:gd name="T49" fmla="*/ 30 h 424"/>
              <a:gd name="T50" fmla="*/ 82 w 424"/>
              <a:gd name="T51" fmla="*/ 250 h 424"/>
              <a:gd name="T52" fmla="*/ 28 w 424"/>
              <a:gd name="T53" fmla="*/ 270 h 424"/>
              <a:gd name="T54" fmla="*/ 6 w 424"/>
              <a:gd name="T55" fmla="*/ 294 h 424"/>
              <a:gd name="T56" fmla="*/ 76 w 424"/>
              <a:gd name="T57" fmla="*/ 292 h 424"/>
              <a:gd name="T58" fmla="*/ 82 w 424"/>
              <a:gd name="T59" fmla="*/ 250 h 424"/>
              <a:gd name="T60" fmla="*/ 194 w 424"/>
              <a:gd name="T61" fmla="*/ 240 h 424"/>
              <a:gd name="T62" fmla="*/ 198 w 424"/>
              <a:gd name="T63" fmla="*/ 284 h 424"/>
              <a:gd name="T64" fmla="*/ 188 w 424"/>
              <a:gd name="T65" fmla="*/ 326 h 424"/>
              <a:gd name="T66" fmla="*/ 242 w 424"/>
              <a:gd name="T67" fmla="*/ 306 h 424"/>
              <a:gd name="T68" fmla="*/ 268 w 424"/>
              <a:gd name="T69" fmla="*/ 282 h 424"/>
              <a:gd name="T70" fmla="*/ 220 w 424"/>
              <a:gd name="T71" fmla="*/ 288 h 424"/>
              <a:gd name="T72" fmla="*/ 172 w 424"/>
              <a:gd name="T73" fmla="*/ 240 h 424"/>
              <a:gd name="T74" fmla="*/ 98 w 424"/>
              <a:gd name="T75" fmla="*/ 336 h 424"/>
              <a:gd name="T76" fmla="*/ 116 w 424"/>
              <a:gd name="T77" fmla="*/ 354 h 424"/>
              <a:gd name="T78" fmla="*/ 88 w 424"/>
              <a:gd name="T79" fmla="*/ 326 h 424"/>
              <a:gd name="T80" fmla="*/ 136 w 424"/>
              <a:gd name="T81" fmla="*/ 162 h 424"/>
              <a:gd name="T82" fmla="*/ 100 w 424"/>
              <a:gd name="T83" fmla="*/ 216 h 424"/>
              <a:gd name="T84" fmla="*/ 114 w 424"/>
              <a:gd name="T85" fmla="*/ 294 h 424"/>
              <a:gd name="T86" fmla="*/ 118 w 424"/>
              <a:gd name="T87" fmla="*/ 306 h 424"/>
              <a:gd name="T88" fmla="*/ 134 w 424"/>
              <a:gd name="T89" fmla="*/ 394 h 424"/>
              <a:gd name="T90" fmla="*/ 136 w 424"/>
              <a:gd name="T91" fmla="*/ 416 h 424"/>
              <a:gd name="T92" fmla="*/ 170 w 424"/>
              <a:gd name="T93" fmla="*/ 362 h 424"/>
              <a:gd name="T94" fmla="*/ 158 w 424"/>
              <a:gd name="T95" fmla="*/ 282 h 424"/>
              <a:gd name="T96" fmla="*/ 144 w 424"/>
              <a:gd name="T97" fmla="*/ 244 h 424"/>
              <a:gd name="T98" fmla="*/ 138 w 424"/>
              <a:gd name="T99" fmla="*/ 170 h 424"/>
              <a:gd name="T100" fmla="*/ 164 w 424"/>
              <a:gd name="T101" fmla="*/ 152 h 424"/>
              <a:gd name="T102" fmla="*/ 272 w 424"/>
              <a:gd name="T103" fmla="*/ 260 h 424"/>
              <a:gd name="T104" fmla="*/ 272 w 424"/>
              <a:gd name="T105" fmla="*/ 26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4" h="424">
                <a:moveTo>
                  <a:pt x="370" y="132"/>
                </a:moveTo>
                <a:lnTo>
                  <a:pt x="336" y="98"/>
                </a:lnTo>
                <a:lnTo>
                  <a:pt x="348" y="88"/>
                </a:lnTo>
                <a:lnTo>
                  <a:pt x="382" y="120"/>
                </a:lnTo>
                <a:lnTo>
                  <a:pt x="370" y="132"/>
                </a:lnTo>
                <a:close/>
                <a:moveTo>
                  <a:pt x="306" y="44"/>
                </a:moveTo>
                <a:lnTo>
                  <a:pt x="306" y="44"/>
                </a:lnTo>
                <a:lnTo>
                  <a:pt x="308" y="70"/>
                </a:lnTo>
                <a:lnTo>
                  <a:pt x="326" y="88"/>
                </a:lnTo>
                <a:lnTo>
                  <a:pt x="336" y="76"/>
                </a:lnTo>
                <a:lnTo>
                  <a:pt x="306" y="44"/>
                </a:lnTo>
                <a:close/>
                <a:moveTo>
                  <a:pt x="386" y="136"/>
                </a:moveTo>
                <a:lnTo>
                  <a:pt x="386" y="136"/>
                </a:lnTo>
                <a:lnTo>
                  <a:pt x="358" y="134"/>
                </a:lnTo>
                <a:lnTo>
                  <a:pt x="344" y="130"/>
                </a:lnTo>
                <a:lnTo>
                  <a:pt x="326" y="126"/>
                </a:lnTo>
                <a:lnTo>
                  <a:pt x="326" y="126"/>
                </a:lnTo>
                <a:lnTo>
                  <a:pt x="336" y="150"/>
                </a:lnTo>
                <a:lnTo>
                  <a:pt x="342" y="174"/>
                </a:lnTo>
                <a:lnTo>
                  <a:pt x="342" y="174"/>
                </a:lnTo>
                <a:lnTo>
                  <a:pt x="342" y="174"/>
                </a:lnTo>
                <a:lnTo>
                  <a:pt x="342" y="174"/>
                </a:lnTo>
                <a:lnTo>
                  <a:pt x="358" y="172"/>
                </a:lnTo>
                <a:lnTo>
                  <a:pt x="376" y="166"/>
                </a:lnTo>
                <a:lnTo>
                  <a:pt x="396" y="154"/>
                </a:lnTo>
                <a:lnTo>
                  <a:pt x="416" y="136"/>
                </a:lnTo>
                <a:lnTo>
                  <a:pt x="424" y="128"/>
                </a:lnTo>
                <a:lnTo>
                  <a:pt x="424" y="128"/>
                </a:lnTo>
                <a:lnTo>
                  <a:pt x="414" y="132"/>
                </a:lnTo>
                <a:lnTo>
                  <a:pt x="402" y="134"/>
                </a:lnTo>
                <a:lnTo>
                  <a:pt x="386" y="136"/>
                </a:lnTo>
                <a:lnTo>
                  <a:pt x="386" y="136"/>
                </a:lnTo>
                <a:close/>
                <a:moveTo>
                  <a:pt x="268" y="200"/>
                </a:moveTo>
                <a:lnTo>
                  <a:pt x="252" y="184"/>
                </a:lnTo>
                <a:lnTo>
                  <a:pt x="240" y="194"/>
                </a:lnTo>
                <a:lnTo>
                  <a:pt x="272" y="226"/>
                </a:lnTo>
                <a:lnTo>
                  <a:pt x="272" y="226"/>
                </a:lnTo>
                <a:lnTo>
                  <a:pt x="268" y="200"/>
                </a:lnTo>
                <a:lnTo>
                  <a:pt x="268" y="200"/>
                </a:lnTo>
                <a:close/>
                <a:moveTo>
                  <a:pt x="204" y="136"/>
                </a:moveTo>
                <a:lnTo>
                  <a:pt x="204" y="136"/>
                </a:lnTo>
                <a:lnTo>
                  <a:pt x="226" y="140"/>
                </a:lnTo>
                <a:lnTo>
                  <a:pt x="252" y="146"/>
                </a:lnTo>
                <a:lnTo>
                  <a:pt x="252" y="146"/>
                </a:lnTo>
                <a:lnTo>
                  <a:pt x="242" y="122"/>
                </a:lnTo>
                <a:lnTo>
                  <a:pt x="236" y="98"/>
                </a:lnTo>
                <a:lnTo>
                  <a:pt x="236" y="98"/>
                </a:lnTo>
                <a:lnTo>
                  <a:pt x="234" y="98"/>
                </a:lnTo>
                <a:lnTo>
                  <a:pt x="234" y="98"/>
                </a:lnTo>
                <a:lnTo>
                  <a:pt x="218" y="100"/>
                </a:lnTo>
                <a:lnTo>
                  <a:pt x="200" y="106"/>
                </a:lnTo>
                <a:lnTo>
                  <a:pt x="182" y="118"/>
                </a:lnTo>
                <a:lnTo>
                  <a:pt x="162" y="136"/>
                </a:lnTo>
                <a:lnTo>
                  <a:pt x="154" y="142"/>
                </a:lnTo>
                <a:lnTo>
                  <a:pt x="154" y="142"/>
                </a:lnTo>
                <a:lnTo>
                  <a:pt x="164" y="140"/>
                </a:lnTo>
                <a:lnTo>
                  <a:pt x="176" y="136"/>
                </a:lnTo>
                <a:lnTo>
                  <a:pt x="192" y="136"/>
                </a:lnTo>
                <a:lnTo>
                  <a:pt x="192" y="136"/>
                </a:lnTo>
                <a:lnTo>
                  <a:pt x="204" y="136"/>
                </a:lnTo>
                <a:lnTo>
                  <a:pt x="192" y="146"/>
                </a:lnTo>
                <a:lnTo>
                  <a:pt x="230" y="184"/>
                </a:lnTo>
                <a:lnTo>
                  <a:pt x="240" y="172"/>
                </a:lnTo>
                <a:lnTo>
                  <a:pt x="204" y="136"/>
                </a:lnTo>
                <a:close/>
                <a:moveTo>
                  <a:pt x="296" y="0"/>
                </a:moveTo>
                <a:lnTo>
                  <a:pt x="288" y="8"/>
                </a:lnTo>
                <a:lnTo>
                  <a:pt x="288" y="8"/>
                </a:lnTo>
                <a:lnTo>
                  <a:pt x="272" y="28"/>
                </a:lnTo>
                <a:lnTo>
                  <a:pt x="260" y="46"/>
                </a:lnTo>
                <a:lnTo>
                  <a:pt x="254" y="62"/>
                </a:lnTo>
                <a:lnTo>
                  <a:pt x="250" y="78"/>
                </a:lnTo>
                <a:lnTo>
                  <a:pt x="252" y="94"/>
                </a:lnTo>
                <a:lnTo>
                  <a:pt x="256" y="110"/>
                </a:lnTo>
                <a:lnTo>
                  <a:pt x="266" y="142"/>
                </a:lnTo>
                <a:lnTo>
                  <a:pt x="266" y="142"/>
                </a:lnTo>
                <a:lnTo>
                  <a:pt x="272" y="152"/>
                </a:lnTo>
                <a:lnTo>
                  <a:pt x="272" y="152"/>
                </a:lnTo>
                <a:lnTo>
                  <a:pt x="280" y="180"/>
                </a:lnTo>
                <a:lnTo>
                  <a:pt x="286" y="204"/>
                </a:lnTo>
                <a:lnTo>
                  <a:pt x="288" y="224"/>
                </a:lnTo>
                <a:lnTo>
                  <a:pt x="288" y="242"/>
                </a:lnTo>
                <a:lnTo>
                  <a:pt x="286" y="254"/>
                </a:lnTo>
                <a:lnTo>
                  <a:pt x="284" y="262"/>
                </a:lnTo>
                <a:lnTo>
                  <a:pt x="282" y="270"/>
                </a:lnTo>
                <a:lnTo>
                  <a:pt x="288" y="262"/>
                </a:lnTo>
                <a:lnTo>
                  <a:pt x="288" y="262"/>
                </a:lnTo>
                <a:lnTo>
                  <a:pt x="306" y="244"/>
                </a:lnTo>
                <a:lnTo>
                  <a:pt x="318" y="226"/>
                </a:lnTo>
                <a:lnTo>
                  <a:pt x="324" y="208"/>
                </a:lnTo>
                <a:lnTo>
                  <a:pt x="326" y="192"/>
                </a:lnTo>
                <a:lnTo>
                  <a:pt x="326" y="176"/>
                </a:lnTo>
                <a:lnTo>
                  <a:pt x="322" y="162"/>
                </a:lnTo>
                <a:lnTo>
                  <a:pt x="310" y="130"/>
                </a:lnTo>
                <a:lnTo>
                  <a:pt x="310" y="130"/>
                </a:lnTo>
                <a:lnTo>
                  <a:pt x="306" y="118"/>
                </a:lnTo>
                <a:lnTo>
                  <a:pt x="306" y="118"/>
                </a:lnTo>
                <a:lnTo>
                  <a:pt x="296" y="90"/>
                </a:lnTo>
                <a:lnTo>
                  <a:pt x="292" y="66"/>
                </a:lnTo>
                <a:lnTo>
                  <a:pt x="288" y="46"/>
                </a:lnTo>
                <a:lnTo>
                  <a:pt x="290" y="30"/>
                </a:lnTo>
                <a:lnTo>
                  <a:pt x="290" y="16"/>
                </a:lnTo>
                <a:lnTo>
                  <a:pt x="292" y="8"/>
                </a:lnTo>
                <a:lnTo>
                  <a:pt x="296" y="0"/>
                </a:lnTo>
                <a:close/>
                <a:moveTo>
                  <a:pt x="82" y="250"/>
                </a:moveTo>
                <a:lnTo>
                  <a:pt x="82" y="250"/>
                </a:lnTo>
                <a:lnTo>
                  <a:pt x="66" y="252"/>
                </a:lnTo>
                <a:lnTo>
                  <a:pt x="48" y="258"/>
                </a:lnTo>
                <a:lnTo>
                  <a:pt x="28" y="270"/>
                </a:lnTo>
                <a:lnTo>
                  <a:pt x="8" y="288"/>
                </a:lnTo>
                <a:lnTo>
                  <a:pt x="0" y="296"/>
                </a:lnTo>
                <a:lnTo>
                  <a:pt x="0" y="296"/>
                </a:lnTo>
                <a:lnTo>
                  <a:pt x="6" y="294"/>
                </a:lnTo>
                <a:lnTo>
                  <a:pt x="24" y="290"/>
                </a:lnTo>
                <a:lnTo>
                  <a:pt x="38" y="288"/>
                </a:lnTo>
                <a:lnTo>
                  <a:pt x="56" y="290"/>
                </a:lnTo>
                <a:lnTo>
                  <a:pt x="76" y="292"/>
                </a:lnTo>
                <a:lnTo>
                  <a:pt x="98" y="298"/>
                </a:lnTo>
                <a:lnTo>
                  <a:pt x="98" y="298"/>
                </a:lnTo>
                <a:lnTo>
                  <a:pt x="90" y="274"/>
                </a:lnTo>
                <a:lnTo>
                  <a:pt x="82" y="250"/>
                </a:lnTo>
                <a:lnTo>
                  <a:pt x="82" y="250"/>
                </a:lnTo>
                <a:close/>
                <a:moveTo>
                  <a:pt x="220" y="288"/>
                </a:moveTo>
                <a:lnTo>
                  <a:pt x="232" y="278"/>
                </a:lnTo>
                <a:lnTo>
                  <a:pt x="194" y="240"/>
                </a:lnTo>
                <a:lnTo>
                  <a:pt x="184" y="252"/>
                </a:lnTo>
                <a:lnTo>
                  <a:pt x="220" y="288"/>
                </a:lnTo>
                <a:lnTo>
                  <a:pt x="220" y="288"/>
                </a:lnTo>
                <a:lnTo>
                  <a:pt x="198" y="284"/>
                </a:lnTo>
                <a:lnTo>
                  <a:pt x="172" y="278"/>
                </a:lnTo>
                <a:lnTo>
                  <a:pt x="172" y="278"/>
                </a:lnTo>
                <a:lnTo>
                  <a:pt x="182" y="302"/>
                </a:lnTo>
                <a:lnTo>
                  <a:pt x="188" y="326"/>
                </a:lnTo>
                <a:lnTo>
                  <a:pt x="188" y="326"/>
                </a:lnTo>
                <a:lnTo>
                  <a:pt x="206" y="324"/>
                </a:lnTo>
                <a:lnTo>
                  <a:pt x="222" y="318"/>
                </a:lnTo>
                <a:lnTo>
                  <a:pt x="242" y="306"/>
                </a:lnTo>
                <a:lnTo>
                  <a:pt x="262" y="288"/>
                </a:lnTo>
                <a:lnTo>
                  <a:pt x="270" y="282"/>
                </a:lnTo>
                <a:lnTo>
                  <a:pt x="270" y="282"/>
                </a:lnTo>
                <a:lnTo>
                  <a:pt x="268" y="282"/>
                </a:lnTo>
                <a:lnTo>
                  <a:pt x="258" y="286"/>
                </a:lnTo>
                <a:lnTo>
                  <a:pt x="242" y="288"/>
                </a:lnTo>
                <a:lnTo>
                  <a:pt x="220" y="288"/>
                </a:lnTo>
                <a:lnTo>
                  <a:pt x="220" y="288"/>
                </a:lnTo>
                <a:close/>
                <a:moveTo>
                  <a:pt x="152" y="198"/>
                </a:moveTo>
                <a:lnTo>
                  <a:pt x="152" y="198"/>
                </a:lnTo>
                <a:lnTo>
                  <a:pt x="156" y="224"/>
                </a:lnTo>
                <a:lnTo>
                  <a:pt x="172" y="240"/>
                </a:lnTo>
                <a:lnTo>
                  <a:pt x="184" y="230"/>
                </a:lnTo>
                <a:lnTo>
                  <a:pt x="152" y="198"/>
                </a:lnTo>
                <a:close/>
                <a:moveTo>
                  <a:pt x="116" y="354"/>
                </a:moveTo>
                <a:lnTo>
                  <a:pt x="98" y="336"/>
                </a:lnTo>
                <a:lnTo>
                  <a:pt x="88" y="348"/>
                </a:lnTo>
                <a:lnTo>
                  <a:pt x="120" y="380"/>
                </a:lnTo>
                <a:lnTo>
                  <a:pt x="120" y="380"/>
                </a:lnTo>
                <a:lnTo>
                  <a:pt x="116" y="354"/>
                </a:lnTo>
                <a:lnTo>
                  <a:pt x="116" y="354"/>
                </a:lnTo>
                <a:close/>
                <a:moveTo>
                  <a:pt x="42" y="304"/>
                </a:moveTo>
                <a:lnTo>
                  <a:pt x="76" y="336"/>
                </a:lnTo>
                <a:lnTo>
                  <a:pt x="88" y="326"/>
                </a:lnTo>
                <a:lnTo>
                  <a:pt x="54" y="292"/>
                </a:lnTo>
                <a:lnTo>
                  <a:pt x="42" y="304"/>
                </a:lnTo>
                <a:close/>
                <a:moveTo>
                  <a:pt x="142" y="154"/>
                </a:moveTo>
                <a:lnTo>
                  <a:pt x="136" y="162"/>
                </a:lnTo>
                <a:lnTo>
                  <a:pt x="136" y="162"/>
                </a:lnTo>
                <a:lnTo>
                  <a:pt x="118" y="180"/>
                </a:lnTo>
                <a:lnTo>
                  <a:pt x="106" y="198"/>
                </a:lnTo>
                <a:lnTo>
                  <a:pt x="100" y="216"/>
                </a:lnTo>
                <a:lnTo>
                  <a:pt x="98" y="232"/>
                </a:lnTo>
                <a:lnTo>
                  <a:pt x="98" y="248"/>
                </a:lnTo>
                <a:lnTo>
                  <a:pt x="102" y="262"/>
                </a:lnTo>
                <a:lnTo>
                  <a:pt x="114" y="294"/>
                </a:lnTo>
                <a:lnTo>
                  <a:pt x="114" y="294"/>
                </a:lnTo>
                <a:lnTo>
                  <a:pt x="118" y="306"/>
                </a:lnTo>
                <a:lnTo>
                  <a:pt x="118" y="306"/>
                </a:lnTo>
                <a:lnTo>
                  <a:pt x="118" y="306"/>
                </a:lnTo>
                <a:lnTo>
                  <a:pt x="128" y="334"/>
                </a:lnTo>
                <a:lnTo>
                  <a:pt x="132" y="358"/>
                </a:lnTo>
                <a:lnTo>
                  <a:pt x="136" y="378"/>
                </a:lnTo>
                <a:lnTo>
                  <a:pt x="134" y="394"/>
                </a:lnTo>
                <a:lnTo>
                  <a:pt x="134" y="408"/>
                </a:lnTo>
                <a:lnTo>
                  <a:pt x="132" y="416"/>
                </a:lnTo>
                <a:lnTo>
                  <a:pt x="128" y="424"/>
                </a:lnTo>
                <a:lnTo>
                  <a:pt x="136" y="416"/>
                </a:lnTo>
                <a:lnTo>
                  <a:pt x="136" y="416"/>
                </a:lnTo>
                <a:lnTo>
                  <a:pt x="152" y="396"/>
                </a:lnTo>
                <a:lnTo>
                  <a:pt x="164" y="378"/>
                </a:lnTo>
                <a:lnTo>
                  <a:pt x="170" y="362"/>
                </a:lnTo>
                <a:lnTo>
                  <a:pt x="174" y="346"/>
                </a:lnTo>
                <a:lnTo>
                  <a:pt x="172" y="330"/>
                </a:lnTo>
                <a:lnTo>
                  <a:pt x="168" y="314"/>
                </a:lnTo>
                <a:lnTo>
                  <a:pt x="158" y="282"/>
                </a:lnTo>
                <a:lnTo>
                  <a:pt x="158" y="282"/>
                </a:lnTo>
                <a:lnTo>
                  <a:pt x="152" y="272"/>
                </a:lnTo>
                <a:lnTo>
                  <a:pt x="152" y="272"/>
                </a:lnTo>
                <a:lnTo>
                  <a:pt x="144" y="244"/>
                </a:lnTo>
                <a:lnTo>
                  <a:pt x="138" y="220"/>
                </a:lnTo>
                <a:lnTo>
                  <a:pt x="136" y="200"/>
                </a:lnTo>
                <a:lnTo>
                  <a:pt x="136" y="182"/>
                </a:lnTo>
                <a:lnTo>
                  <a:pt x="138" y="170"/>
                </a:lnTo>
                <a:lnTo>
                  <a:pt x="140" y="162"/>
                </a:lnTo>
                <a:lnTo>
                  <a:pt x="142" y="154"/>
                </a:lnTo>
                <a:close/>
                <a:moveTo>
                  <a:pt x="212" y="200"/>
                </a:moveTo>
                <a:lnTo>
                  <a:pt x="164" y="152"/>
                </a:lnTo>
                <a:lnTo>
                  <a:pt x="152" y="164"/>
                </a:lnTo>
                <a:lnTo>
                  <a:pt x="200" y="212"/>
                </a:lnTo>
                <a:lnTo>
                  <a:pt x="212" y="200"/>
                </a:lnTo>
                <a:close/>
                <a:moveTo>
                  <a:pt x="272" y="260"/>
                </a:moveTo>
                <a:lnTo>
                  <a:pt x="224" y="212"/>
                </a:lnTo>
                <a:lnTo>
                  <a:pt x="212" y="224"/>
                </a:lnTo>
                <a:lnTo>
                  <a:pt x="260" y="272"/>
                </a:lnTo>
                <a:lnTo>
                  <a:pt x="272" y="260"/>
                </a:lnTo>
                <a:close/>
              </a:path>
            </a:pathLst>
          </a:custGeom>
          <a:solidFill>
            <a:srgbClr val="064E69"/>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60" name="Freeform 9"/>
          <p:cNvSpPr>
            <a:spLocks noEditPoints="1"/>
          </p:cNvSpPr>
          <p:nvPr/>
        </p:nvSpPr>
        <p:spPr bwMode="auto">
          <a:xfrm>
            <a:off x="602628" y="4097490"/>
            <a:ext cx="480296" cy="375123"/>
          </a:xfrm>
          <a:custGeom>
            <a:avLst/>
            <a:gdLst/>
            <a:ahLst/>
            <a:cxnLst>
              <a:cxn ang="0">
                <a:pos x="216" y="166"/>
              </a:cxn>
              <a:cxn ang="0">
                <a:pos x="208" y="169"/>
              </a:cxn>
              <a:cxn ang="0">
                <a:pos x="213" y="174"/>
              </a:cxn>
              <a:cxn ang="0">
                <a:pos x="218" y="169"/>
              </a:cxn>
              <a:cxn ang="0">
                <a:pos x="136" y="152"/>
              </a:cxn>
              <a:cxn ang="0">
                <a:pos x="86" y="163"/>
              </a:cxn>
              <a:cxn ang="0">
                <a:pos x="231" y="165"/>
              </a:cxn>
              <a:cxn ang="0">
                <a:pos x="224" y="180"/>
              </a:cxn>
              <a:cxn ang="0">
                <a:pos x="0" y="173"/>
              </a:cxn>
              <a:cxn ang="0">
                <a:pos x="0" y="165"/>
              </a:cxn>
              <a:cxn ang="0">
                <a:pos x="1" y="162"/>
              </a:cxn>
              <a:cxn ang="0">
                <a:pos x="27" y="129"/>
              </a:cxn>
              <a:cxn ang="0">
                <a:pos x="199" y="127"/>
              </a:cxn>
              <a:cxn ang="0">
                <a:pos x="229" y="161"/>
              </a:cxn>
              <a:cxn ang="0">
                <a:pos x="230" y="163"/>
              </a:cxn>
              <a:cxn ang="0">
                <a:pos x="42" y="104"/>
              </a:cxn>
              <a:cxn ang="0">
                <a:pos x="188" y="16"/>
              </a:cxn>
              <a:cxn ang="0">
                <a:pos x="42" y="104"/>
              </a:cxn>
              <a:cxn ang="0">
                <a:pos x="27" y="9"/>
              </a:cxn>
              <a:cxn ang="0">
                <a:pos x="196" y="0"/>
              </a:cxn>
              <a:cxn ang="0">
                <a:pos x="204" y="112"/>
              </a:cxn>
              <a:cxn ang="0">
                <a:pos x="34" y="119"/>
              </a:cxn>
              <a:cxn ang="0">
                <a:pos x="168" y="55"/>
              </a:cxn>
              <a:cxn ang="0">
                <a:pos x="125" y="62"/>
              </a:cxn>
              <a:cxn ang="0">
                <a:pos x="131" y="80"/>
              </a:cxn>
              <a:cxn ang="0">
                <a:pos x="167" y="91"/>
              </a:cxn>
              <a:cxn ang="0">
                <a:pos x="168" y="80"/>
              </a:cxn>
              <a:cxn ang="0">
                <a:pos x="174" y="62"/>
              </a:cxn>
              <a:cxn ang="0">
                <a:pos x="131" y="46"/>
              </a:cxn>
              <a:cxn ang="0">
                <a:pos x="116" y="68"/>
              </a:cxn>
              <a:cxn ang="0">
                <a:pos x="64" y="82"/>
              </a:cxn>
              <a:cxn ang="0">
                <a:pos x="62" y="68"/>
              </a:cxn>
              <a:cxn ang="0">
                <a:pos x="56" y="37"/>
              </a:cxn>
              <a:cxn ang="0">
                <a:pos x="126" y="30"/>
              </a:cxn>
              <a:cxn ang="0">
                <a:pos x="132" y="46"/>
              </a:cxn>
            </a:cxnLst>
            <a:rect l="0" t="0" r="r" b="b"/>
            <a:pathLst>
              <a:path w="231" h="180">
                <a:moveTo>
                  <a:pt x="218" y="169"/>
                </a:moveTo>
                <a:cubicBezTo>
                  <a:pt x="218" y="168"/>
                  <a:pt x="217" y="166"/>
                  <a:pt x="216" y="166"/>
                </a:cubicBezTo>
                <a:cubicBezTo>
                  <a:pt x="214" y="164"/>
                  <a:pt x="211" y="164"/>
                  <a:pt x="209" y="166"/>
                </a:cubicBezTo>
                <a:cubicBezTo>
                  <a:pt x="208" y="166"/>
                  <a:pt x="208" y="168"/>
                  <a:pt x="208" y="169"/>
                </a:cubicBezTo>
                <a:cubicBezTo>
                  <a:pt x="208" y="170"/>
                  <a:pt x="208" y="172"/>
                  <a:pt x="209" y="173"/>
                </a:cubicBezTo>
                <a:cubicBezTo>
                  <a:pt x="210" y="174"/>
                  <a:pt x="211" y="174"/>
                  <a:pt x="213" y="174"/>
                </a:cubicBezTo>
                <a:cubicBezTo>
                  <a:pt x="214" y="174"/>
                  <a:pt x="215" y="174"/>
                  <a:pt x="216" y="173"/>
                </a:cubicBezTo>
                <a:cubicBezTo>
                  <a:pt x="217" y="172"/>
                  <a:pt x="218" y="170"/>
                  <a:pt x="218" y="169"/>
                </a:cubicBezTo>
                <a:close/>
                <a:moveTo>
                  <a:pt x="144" y="163"/>
                </a:moveTo>
                <a:cubicBezTo>
                  <a:pt x="136" y="152"/>
                  <a:pt x="136" y="152"/>
                  <a:pt x="136" y="152"/>
                </a:cubicBezTo>
                <a:cubicBezTo>
                  <a:pt x="94" y="152"/>
                  <a:pt x="94" y="152"/>
                  <a:pt x="94" y="152"/>
                </a:cubicBezTo>
                <a:cubicBezTo>
                  <a:pt x="86" y="163"/>
                  <a:pt x="86" y="163"/>
                  <a:pt x="86" y="163"/>
                </a:cubicBezTo>
                <a:lnTo>
                  <a:pt x="144" y="163"/>
                </a:lnTo>
                <a:close/>
                <a:moveTo>
                  <a:pt x="231" y="165"/>
                </a:moveTo>
                <a:cubicBezTo>
                  <a:pt x="231" y="173"/>
                  <a:pt x="231" y="173"/>
                  <a:pt x="231" y="173"/>
                </a:cubicBezTo>
                <a:cubicBezTo>
                  <a:pt x="231" y="177"/>
                  <a:pt x="228" y="180"/>
                  <a:pt x="224" y="180"/>
                </a:cubicBezTo>
                <a:cubicBezTo>
                  <a:pt x="7" y="180"/>
                  <a:pt x="7" y="180"/>
                  <a:pt x="7" y="180"/>
                </a:cubicBezTo>
                <a:cubicBezTo>
                  <a:pt x="3" y="180"/>
                  <a:pt x="0" y="177"/>
                  <a:pt x="0" y="173"/>
                </a:cubicBezTo>
                <a:cubicBezTo>
                  <a:pt x="0" y="165"/>
                  <a:pt x="0" y="165"/>
                  <a:pt x="0" y="165"/>
                </a:cubicBezTo>
                <a:cubicBezTo>
                  <a:pt x="0" y="165"/>
                  <a:pt x="0" y="165"/>
                  <a:pt x="0" y="165"/>
                </a:cubicBezTo>
                <a:cubicBezTo>
                  <a:pt x="0" y="164"/>
                  <a:pt x="0" y="163"/>
                  <a:pt x="1" y="163"/>
                </a:cubicBezTo>
                <a:cubicBezTo>
                  <a:pt x="1" y="163"/>
                  <a:pt x="1" y="163"/>
                  <a:pt x="1" y="162"/>
                </a:cubicBezTo>
                <a:cubicBezTo>
                  <a:pt x="1" y="162"/>
                  <a:pt x="1" y="162"/>
                  <a:pt x="2" y="161"/>
                </a:cubicBezTo>
                <a:cubicBezTo>
                  <a:pt x="27" y="129"/>
                  <a:pt x="27" y="129"/>
                  <a:pt x="27" y="129"/>
                </a:cubicBezTo>
                <a:cubicBezTo>
                  <a:pt x="28" y="128"/>
                  <a:pt x="30" y="127"/>
                  <a:pt x="32" y="127"/>
                </a:cubicBezTo>
                <a:cubicBezTo>
                  <a:pt x="199" y="127"/>
                  <a:pt x="199" y="127"/>
                  <a:pt x="199" y="127"/>
                </a:cubicBezTo>
                <a:cubicBezTo>
                  <a:pt x="201" y="127"/>
                  <a:pt x="203" y="128"/>
                  <a:pt x="204" y="129"/>
                </a:cubicBezTo>
                <a:cubicBezTo>
                  <a:pt x="229" y="161"/>
                  <a:pt x="229" y="161"/>
                  <a:pt x="229" y="161"/>
                </a:cubicBezTo>
                <a:cubicBezTo>
                  <a:pt x="230" y="162"/>
                  <a:pt x="230" y="162"/>
                  <a:pt x="230" y="162"/>
                </a:cubicBezTo>
                <a:cubicBezTo>
                  <a:pt x="230" y="163"/>
                  <a:pt x="230" y="163"/>
                  <a:pt x="230" y="163"/>
                </a:cubicBezTo>
                <a:cubicBezTo>
                  <a:pt x="230" y="163"/>
                  <a:pt x="231" y="164"/>
                  <a:pt x="231" y="165"/>
                </a:cubicBezTo>
                <a:close/>
                <a:moveTo>
                  <a:pt x="42" y="104"/>
                </a:moveTo>
                <a:cubicBezTo>
                  <a:pt x="188" y="104"/>
                  <a:pt x="188" y="104"/>
                  <a:pt x="188" y="104"/>
                </a:cubicBezTo>
                <a:cubicBezTo>
                  <a:pt x="188" y="16"/>
                  <a:pt x="188" y="16"/>
                  <a:pt x="188" y="16"/>
                </a:cubicBezTo>
                <a:cubicBezTo>
                  <a:pt x="42" y="16"/>
                  <a:pt x="42" y="16"/>
                  <a:pt x="42" y="16"/>
                </a:cubicBezTo>
                <a:lnTo>
                  <a:pt x="42" y="104"/>
                </a:lnTo>
                <a:close/>
                <a:moveTo>
                  <a:pt x="27" y="112"/>
                </a:moveTo>
                <a:cubicBezTo>
                  <a:pt x="27" y="9"/>
                  <a:pt x="27" y="9"/>
                  <a:pt x="27" y="9"/>
                </a:cubicBezTo>
                <a:cubicBezTo>
                  <a:pt x="27" y="5"/>
                  <a:pt x="30" y="0"/>
                  <a:pt x="34" y="0"/>
                </a:cubicBezTo>
                <a:cubicBezTo>
                  <a:pt x="196" y="0"/>
                  <a:pt x="196" y="0"/>
                  <a:pt x="196" y="0"/>
                </a:cubicBezTo>
                <a:cubicBezTo>
                  <a:pt x="201" y="0"/>
                  <a:pt x="204" y="5"/>
                  <a:pt x="204" y="9"/>
                </a:cubicBezTo>
                <a:cubicBezTo>
                  <a:pt x="204" y="112"/>
                  <a:pt x="204" y="112"/>
                  <a:pt x="204" y="112"/>
                </a:cubicBezTo>
                <a:cubicBezTo>
                  <a:pt x="204" y="116"/>
                  <a:pt x="201" y="119"/>
                  <a:pt x="196" y="119"/>
                </a:cubicBezTo>
                <a:cubicBezTo>
                  <a:pt x="34" y="119"/>
                  <a:pt x="34" y="119"/>
                  <a:pt x="34" y="119"/>
                </a:cubicBezTo>
                <a:cubicBezTo>
                  <a:pt x="30" y="119"/>
                  <a:pt x="27" y="116"/>
                  <a:pt x="27" y="112"/>
                </a:cubicBezTo>
                <a:close/>
                <a:moveTo>
                  <a:pt x="168" y="55"/>
                </a:moveTo>
                <a:cubicBezTo>
                  <a:pt x="131" y="55"/>
                  <a:pt x="131" y="55"/>
                  <a:pt x="131" y="55"/>
                </a:cubicBezTo>
                <a:cubicBezTo>
                  <a:pt x="127" y="55"/>
                  <a:pt x="125" y="58"/>
                  <a:pt x="125" y="62"/>
                </a:cubicBezTo>
                <a:cubicBezTo>
                  <a:pt x="125" y="73"/>
                  <a:pt x="125" y="73"/>
                  <a:pt x="125" y="73"/>
                </a:cubicBezTo>
                <a:cubicBezTo>
                  <a:pt x="125" y="77"/>
                  <a:pt x="127" y="80"/>
                  <a:pt x="131" y="80"/>
                </a:cubicBezTo>
                <a:cubicBezTo>
                  <a:pt x="151" y="80"/>
                  <a:pt x="151" y="80"/>
                  <a:pt x="151" y="80"/>
                </a:cubicBezTo>
                <a:cubicBezTo>
                  <a:pt x="156" y="87"/>
                  <a:pt x="167" y="91"/>
                  <a:pt x="167" y="91"/>
                </a:cubicBezTo>
                <a:cubicBezTo>
                  <a:pt x="162" y="87"/>
                  <a:pt x="161" y="83"/>
                  <a:pt x="160" y="80"/>
                </a:cubicBezTo>
                <a:cubicBezTo>
                  <a:pt x="168" y="80"/>
                  <a:pt x="168" y="80"/>
                  <a:pt x="168" y="80"/>
                </a:cubicBezTo>
                <a:cubicBezTo>
                  <a:pt x="171" y="80"/>
                  <a:pt x="174" y="77"/>
                  <a:pt x="174" y="73"/>
                </a:cubicBezTo>
                <a:cubicBezTo>
                  <a:pt x="174" y="62"/>
                  <a:pt x="174" y="62"/>
                  <a:pt x="174" y="62"/>
                </a:cubicBezTo>
                <a:cubicBezTo>
                  <a:pt x="174" y="58"/>
                  <a:pt x="171" y="55"/>
                  <a:pt x="168" y="55"/>
                </a:cubicBezTo>
                <a:close/>
                <a:moveTo>
                  <a:pt x="131" y="46"/>
                </a:moveTo>
                <a:cubicBezTo>
                  <a:pt x="122" y="46"/>
                  <a:pt x="116" y="53"/>
                  <a:pt x="116" y="62"/>
                </a:cubicBezTo>
                <a:cubicBezTo>
                  <a:pt x="116" y="68"/>
                  <a:pt x="116" y="68"/>
                  <a:pt x="116" y="68"/>
                </a:cubicBezTo>
                <a:cubicBezTo>
                  <a:pt x="81" y="68"/>
                  <a:pt x="81" y="68"/>
                  <a:pt x="81" y="68"/>
                </a:cubicBezTo>
                <a:cubicBezTo>
                  <a:pt x="78" y="78"/>
                  <a:pt x="64" y="82"/>
                  <a:pt x="64" y="82"/>
                </a:cubicBezTo>
                <a:cubicBezTo>
                  <a:pt x="70" y="76"/>
                  <a:pt x="71" y="71"/>
                  <a:pt x="71" y="68"/>
                </a:cubicBezTo>
                <a:cubicBezTo>
                  <a:pt x="62" y="68"/>
                  <a:pt x="62" y="68"/>
                  <a:pt x="62" y="68"/>
                </a:cubicBezTo>
                <a:cubicBezTo>
                  <a:pt x="59" y="68"/>
                  <a:pt x="56" y="65"/>
                  <a:pt x="56" y="62"/>
                </a:cubicBezTo>
                <a:cubicBezTo>
                  <a:pt x="56" y="37"/>
                  <a:pt x="56" y="37"/>
                  <a:pt x="56" y="37"/>
                </a:cubicBezTo>
                <a:cubicBezTo>
                  <a:pt x="56" y="33"/>
                  <a:pt x="59" y="30"/>
                  <a:pt x="62" y="30"/>
                </a:cubicBezTo>
                <a:cubicBezTo>
                  <a:pt x="126" y="30"/>
                  <a:pt x="126" y="30"/>
                  <a:pt x="126" y="30"/>
                </a:cubicBezTo>
                <a:cubicBezTo>
                  <a:pt x="130" y="30"/>
                  <a:pt x="132" y="33"/>
                  <a:pt x="132" y="37"/>
                </a:cubicBezTo>
                <a:cubicBezTo>
                  <a:pt x="132" y="46"/>
                  <a:pt x="132" y="46"/>
                  <a:pt x="132" y="46"/>
                </a:cubicBezTo>
                <a:lnTo>
                  <a:pt x="131" y="46"/>
                </a:ln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p>
        </p:txBody>
      </p:sp>
      <p:sp>
        <p:nvSpPr>
          <p:cNvPr id="17" name="Rectangle 16"/>
          <p:cNvSpPr/>
          <p:nvPr/>
        </p:nvSpPr>
        <p:spPr>
          <a:xfrm>
            <a:off x="36628" y="31967"/>
            <a:ext cx="1227760" cy="232766"/>
          </a:xfrm>
          <a:prstGeom prst="rect">
            <a:avLst/>
          </a:prstGeom>
          <a:solidFill>
            <a:srgbClr val="E1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cs typeface="Open Sans Bold"/>
              </a:rPr>
              <a:t>ALTERNATE</a:t>
            </a:r>
          </a:p>
        </p:txBody>
      </p:sp>
      <p:sp>
        <p:nvSpPr>
          <p:cNvPr id="18" name="Rectangle 17"/>
          <p:cNvSpPr/>
          <p:nvPr/>
        </p:nvSpPr>
        <p:spPr>
          <a:xfrm>
            <a:off x="71463" y="58092"/>
            <a:ext cx="12050869" cy="892161"/>
          </a:xfrm>
          <a:prstGeom prst="rect">
            <a:avLst/>
          </a:prstGeom>
          <a:solidFill>
            <a:srgbClr val="E1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latin typeface="+mj-lt"/>
                <a:cs typeface="Open Sans Bold"/>
              </a:rPr>
              <a:t>TO BE REMOVED FROM FINAL DECK</a:t>
            </a:r>
          </a:p>
        </p:txBody>
      </p:sp>
    </p:spTree>
    <p:extLst>
      <p:ext uri="{BB962C8B-B14F-4D97-AF65-F5344CB8AC3E}">
        <p14:creationId xmlns:p14="http://schemas.microsoft.com/office/powerpoint/2010/main" val="4254474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 y="310063"/>
            <a:ext cx="9686100" cy="476805"/>
          </a:xfrm>
        </p:spPr>
        <p:txBody>
          <a:bodyPr/>
          <a:lstStyle/>
          <a:p>
            <a:r>
              <a:rPr lang="en-US" dirty="0"/>
              <a:t>Problem Statement</a:t>
            </a:r>
          </a:p>
        </p:txBody>
      </p:sp>
      <p:sp>
        <p:nvSpPr>
          <p:cNvPr id="3" name="Text Placeholder 2"/>
          <p:cNvSpPr>
            <a:spLocks noGrp="1"/>
          </p:cNvSpPr>
          <p:nvPr>
            <p:ph type="body" sz="quarter" idx="11"/>
          </p:nvPr>
        </p:nvSpPr>
        <p:spPr/>
        <p:txBody>
          <a:bodyPr/>
          <a:lstStyle/>
          <a:p>
            <a:r>
              <a:rPr lang="en-US" dirty="0"/>
              <a:t>Medicaid needs to aggressively innovate to move from a competitive pricing model to a bold, differentiated value-proposition that outpaces competition</a:t>
            </a:r>
          </a:p>
        </p:txBody>
      </p:sp>
      <p:cxnSp>
        <p:nvCxnSpPr>
          <p:cNvPr id="5" name="Straight Connector 4"/>
          <p:cNvCxnSpPr/>
          <p:nvPr/>
        </p:nvCxnSpPr>
        <p:spPr>
          <a:xfrm>
            <a:off x="559574" y="1993102"/>
            <a:ext cx="11107057"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72744" y="1853143"/>
            <a:ext cx="3633813" cy="279918"/>
          </a:xfrm>
          <a:prstGeom prst="rect">
            <a:avLst/>
          </a:prstGeom>
          <a:solidFill>
            <a:schemeClr val="bg1"/>
          </a:solidFill>
        </p:spPr>
        <p:txBody>
          <a:bodyPr wrap="square" lIns="0" tIns="0" rIns="0" bIns="0" rtlCol="0">
            <a:noAutofit/>
          </a:bodyPr>
          <a:lstStyle/>
          <a:p>
            <a:pPr algn="ctr" defTabSz="456758" fontAlgn="base">
              <a:spcBef>
                <a:spcPts val="1200"/>
              </a:spcBef>
            </a:pPr>
            <a:r>
              <a:rPr lang="en-US" dirty="0">
                <a:solidFill>
                  <a:schemeClr val="tx2"/>
                </a:solidFill>
                <a:latin typeface="Domaine Display Bold" panose="020A0803080505060203" pitchFamily="18" charset="0"/>
                <a:cs typeface="Open Sans Light"/>
              </a:rPr>
              <a:t>Medicaid Problem Statement</a:t>
            </a:r>
          </a:p>
        </p:txBody>
      </p:sp>
      <p:sp>
        <p:nvSpPr>
          <p:cNvPr id="7" name="TextBox 6"/>
          <p:cNvSpPr txBox="1"/>
          <p:nvPr/>
        </p:nvSpPr>
        <p:spPr>
          <a:xfrm>
            <a:off x="8846735" y="1853143"/>
            <a:ext cx="1400993" cy="279918"/>
          </a:xfrm>
          <a:prstGeom prst="rect">
            <a:avLst/>
          </a:prstGeom>
          <a:solidFill>
            <a:schemeClr val="bg1"/>
          </a:solidFill>
        </p:spPr>
        <p:txBody>
          <a:bodyPr wrap="square" lIns="0" tIns="0" rIns="0" bIns="0" rtlCol="0">
            <a:noAutofit/>
          </a:bodyPr>
          <a:lstStyle/>
          <a:p>
            <a:pPr algn="ctr" defTabSz="456758" fontAlgn="base">
              <a:spcBef>
                <a:spcPts val="1200"/>
              </a:spcBef>
            </a:pPr>
            <a:r>
              <a:rPr lang="en-US" dirty="0">
                <a:solidFill>
                  <a:schemeClr val="tx2"/>
                </a:solidFill>
                <a:latin typeface="Domaine Display Bold" panose="020A0803080505060203" pitchFamily="18" charset="0"/>
                <a:cs typeface="Open Sans Light"/>
              </a:rPr>
              <a:t>Discussion</a:t>
            </a:r>
          </a:p>
        </p:txBody>
      </p:sp>
      <p:sp>
        <p:nvSpPr>
          <p:cNvPr id="8" name="TextBox 7"/>
          <p:cNvSpPr txBox="1"/>
          <p:nvPr/>
        </p:nvSpPr>
        <p:spPr>
          <a:xfrm>
            <a:off x="7324651" y="2320169"/>
            <a:ext cx="4216098" cy="3113373"/>
          </a:xfrm>
          <a:prstGeom prst="rect">
            <a:avLst/>
          </a:prstGeom>
          <a:noFill/>
        </p:spPr>
        <p:txBody>
          <a:bodyPr wrap="square" lIns="0" tIns="0" rIns="0" bIns="0" rtlCol="0" anchor="ctr">
            <a:noAutofit/>
          </a:bodyPr>
          <a:lstStyle/>
          <a:p>
            <a:pPr marL="285750" indent="-285750" defTabSz="456758" fontAlgn="base">
              <a:spcBef>
                <a:spcPts val="1200"/>
              </a:spcBef>
              <a:buFont typeface="Arial" panose="020B0604020202020204" pitchFamily="34" charset="0"/>
              <a:buChar char="•"/>
            </a:pPr>
            <a:r>
              <a:rPr lang="en-US" sz="1400" dirty="0">
                <a:solidFill>
                  <a:schemeClr val="tx1">
                    <a:lumMod val="75000"/>
                    <a:lumOff val="25000"/>
                  </a:schemeClr>
                </a:solidFill>
                <a:cs typeface="Open Sans Light"/>
              </a:rPr>
              <a:t>As </a:t>
            </a:r>
            <a:r>
              <a:rPr lang="en-US" sz="1400" b="1" dirty="0">
                <a:solidFill>
                  <a:schemeClr val="tx1">
                    <a:lumMod val="75000"/>
                    <a:lumOff val="25000"/>
                  </a:schemeClr>
                </a:solidFill>
                <a:cs typeface="Open Sans Light"/>
              </a:rPr>
              <a:t>healthcare continues to become more consumer-driven, lead a shift away from competing on price </a:t>
            </a:r>
            <a:r>
              <a:rPr lang="en-US" sz="1400" dirty="0">
                <a:solidFill>
                  <a:schemeClr val="tx1">
                    <a:lumMod val="75000"/>
                    <a:lumOff val="25000"/>
                  </a:schemeClr>
                </a:solidFill>
                <a:cs typeface="Open Sans Light"/>
              </a:rPr>
              <a:t>to competing on value proposition</a:t>
            </a:r>
          </a:p>
          <a:p>
            <a:pPr marL="285750" indent="-285750" defTabSz="456758" fontAlgn="base">
              <a:spcBef>
                <a:spcPts val="1200"/>
              </a:spcBef>
              <a:buFont typeface="Arial" panose="020B0604020202020204" pitchFamily="34" charset="0"/>
              <a:buChar char="•"/>
            </a:pPr>
            <a:r>
              <a:rPr lang="en-US" sz="1400" dirty="0">
                <a:solidFill>
                  <a:schemeClr val="tx1">
                    <a:lumMod val="75000"/>
                    <a:lumOff val="25000"/>
                  </a:schemeClr>
                </a:solidFill>
                <a:cs typeface="Open Sans Light"/>
              </a:rPr>
              <a:t>With its current operating model and capabilities, </a:t>
            </a:r>
            <a:r>
              <a:rPr lang="en-US" sz="1400" b="1" dirty="0">
                <a:solidFill>
                  <a:schemeClr val="tx1">
                    <a:lumMod val="75000"/>
                    <a:lumOff val="25000"/>
                  </a:schemeClr>
                </a:solidFill>
                <a:cs typeface="Open Sans Light"/>
              </a:rPr>
              <a:t>Medicaid is not well positioned </a:t>
            </a:r>
            <a:r>
              <a:rPr lang="en-US" sz="1400" dirty="0">
                <a:solidFill>
                  <a:schemeClr val="tx1">
                    <a:lumMod val="75000"/>
                    <a:lumOff val="25000"/>
                  </a:schemeClr>
                </a:solidFill>
                <a:cs typeface="Open Sans Light"/>
              </a:rPr>
              <a:t>to compete in the this evolving consumer-driven market</a:t>
            </a:r>
          </a:p>
          <a:p>
            <a:pPr marL="285750" indent="-285750" defTabSz="456758" fontAlgn="base">
              <a:spcBef>
                <a:spcPts val="1200"/>
              </a:spcBef>
              <a:buFont typeface="Arial" panose="020B0604020202020204" pitchFamily="34" charset="0"/>
              <a:buChar char="•"/>
            </a:pPr>
            <a:r>
              <a:rPr lang="en-US" sz="1400" dirty="0">
                <a:solidFill>
                  <a:schemeClr val="tx1">
                    <a:lumMod val="75000"/>
                    <a:lumOff val="25000"/>
                  </a:schemeClr>
                </a:solidFill>
                <a:cs typeface="Open Sans Light"/>
              </a:rPr>
              <a:t>Medicaid must </a:t>
            </a:r>
            <a:r>
              <a:rPr lang="en-US" sz="1400" b="1" dirty="0">
                <a:solidFill>
                  <a:schemeClr val="tx1">
                    <a:lumMod val="75000"/>
                    <a:lumOff val="25000"/>
                  </a:schemeClr>
                </a:solidFill>
                <a:cs typeface="Open Sans Light"/>
              </a:rPr>
              <a:t>reinvent itself </a:t>
            </a:r>
            <a:r>
              <a:rPr lang="en-US" sz="1400" dirty="0">
                <a:solidFill>
                  <a:schemeClr val="tx1">
                    <a:lumMod val="75000"/>
                    <a:lumOff val="25000"/>
                  </a:schemeClr>
                </a:solidFill>
                <a:cs typeface="Open Sans Light"/>
              </a:rPr>
              <a:t>and build new capabilities to drive a </a:t>
            </a:r>
            <a:r>
              <a:rPr lang="en-US" sz="1400" b="1" dirty="0">
                <a:solidFill>
                  <a:schemeClr val="tx1">
                    <a:lumMod val="75000"/>
                    <a:lumOff val="25000"/>
                  </a:schemeClr>
                </a:solidFill>
                <a:cs typeface="Open Sans Light"/>
              </a:rPr>
              <a:t>sustainable competitive advantage</a:t>
            </a:r>
          </a:p>
        </p:txBody>
      </p:sp>
      <p:pic>
        <p:nvPicPr>
          <p:cNvPr id="25" name="Picture 2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839724" y="2483832"/>
            <a:ext cx="294706" cy="2817858"/>
          </a:xfrm>
          <a:prstGeom prst="rect">
            <a:avLst/>
          </a:prstGeom>
        </p:spPr>
      </p:pic>
      <p:grpSp>
        <p:nvGrpSpPr>
          <p:cNvPr id="40" name="Group 39"/>
          <p:cNvGrpSpPr/>
          <p:nvPr/>
        </p:nvGrpSpPr>
        <p:grpSpPr>
          <a:xfrm>
            <a:off x="566960" y="2306396"/>
            <a:ext cx="5956660" cy="3112952"/>
            <a:chOff x="-4141438" y="2655633"/>
            <a:chExt cx="5956660" cy="3317784"/>
          </a:xfrm>
        </p:grpSpPr>
        <p:sp>
          <p:nvSpPr>
            <p:cNvPr id="33" name="Rectangle 32"/>
            <p:cNvSpPr/>
            <p:nvPr/>
          </p:nvSpPr>
          <p:spPr>
            <a:xfrm>
              <a:off x="-4141438" y="2655633"/>
              <a:ext cx="5956660" cy="3317784"/>
            </a:xfrm>
            <a:prstGeom prst="rect">
              <a:avLst/>
            </a:prstGeom>
            <a:solidFill>
              <a:schemeClr val="bg1">
                <a:lumMod val="95000"/>
              </a:schemeClr>
            </a:solidFill>
            <a:ln w="12700">
              <a:solidFill>
                <a:schemeClr val="bg1">
                  <a:lumMod val="50000"/>
                </a:schemeClr>
              </a:solidFill>
            </a:ln>
            <a:effectLst>
              <a:outerShdw blurRad="25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4" name="Title 1">
              <a:extLst>
                <a:ext uri="{FF2B5EF4-FFF2-40B4-BE49-F238E27FC236}">
                  <a16:creationId xmlns:a16="http://schemas.microsoft.com/office/drawing/2014/main" id="{0FB266A2-AE3F-4F22-9F55-ED3C2D7B982D}"/>
                </a:ext>
              </a:extLst>
            </p:cNvPr>
            <p:cNvSpPr txBox="1">
              <a:spLocks/>
            </p:cNvSpPr>
            <p:nvPr/>
          </p:nvSpPr>
          <p:spPr>
            <a:xfrm>
              <a:off x="-3808981" y="3905349"/>
              <a:ext cx="5255887" cy="7483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2800"/>
                </a:lnSpc>
              </a:pPr>
              <a:r>
                <a:rPr lang="en-US" sz="2000" b="1" dirty="0"/>
                <a:t>Structural changes</a:t>
              </a:r>
              <a:r>
                <a:rPr lang="en-US" sz="2000" dirty="0"/>
                <a:t> in healthcare, </a:t>
              </a:r>
              <a:r>
                <a:rPr lang="en-US" sz="2000" b="1" dirty="0"/>
                <a:t>downward pressure on margin/price</a:t>
              </a:r>
              <a:r>
                <a:rPr lang="en-US" sz="2000" dirty="0"/>
                <a:t>, and the potential </a:t>
              </a:r>
              <a:r>
                <a:rPr lang="en-US" sz="2000" b="1" dirty="0"/>
                <a:t>shift to a consumer-driven </a:t>
              </a:r>
              <a:r>
                <a:rPr lang="en-US" sz="2000" dirty="0"/>
                <a:t>market, </a:t>
              </a:r>
              <a:r>
                <a:rPr lang="en-US" sz="2000" b="1" dirty="0"/>
                <a:t>calls for a significant shift in strategy and culture </a:t>
              </a:r>
              <a:r>
                <a:rPr lang="en-US" sz="2000" dirty="0"/>
                <a:t>to drive a differentiated value proposition </a:t>
              </a:r>
            </a:p>
          </p:txBody>
        </p:sp>
      </p:grpSp>
      <p:sp>
        <p:nvSpPr>
          <p:cNvPr id="12" name="Rectangle 11"/>
          <p:cNvSpPr/>
          <p:nvPr/>
        </p:nvSpPr>
        <p:spPr>
          <a:xfrm>
            <a:off x="566960" y="5702278"/>
            <a:ext cx="11099671" cy="420908"/>
          </a:xfrm>
          <a:prstGeom prst="rect">
            <a:avLst/>
          </a:prstGeom>
          <a:solidFill>
            <a:srgbClr val="FFFFFF"/>
          </a:soli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Domaine Display Bold" panose="020A0803080505060203" pitchFamily="18" charset="0"/>
                <a:cs typeface="Open Sans Bold"/>
              </a:rPr>
              <a:t>BIG IDEAS, BOLD MOVES</a:t>
            </a:r>
            <a:endParaRPr lang="en-US" sz="2400" dirty="0">
              <a:solidFill>
                <a:schemeClr val="accent2"/>
              </a:solidFill>
              <a:latin typeface="Domaine Display Bold" panose="020A0803080505060203" pitchFamily="18" charset="0"/>
              <a:cs typeface="Open Sans Bold"/>
            </a:endParaRPr>
          </a:p>
        </p:txBody>
      </p:sp>
    </p:spTree>
    <p:extLst>
      <p:ext uri="{BB962C8B-B14F-4D97-AF65-F5344CB8AC3E}">
        <p14:creationId xmlns:p14="http://schemas.microsoft.com/office/powerpoint/2010/main" val="4048933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Cultural Transformation Opportunities</a:t>
            </a:r>
          </a:p>
        </p:txBody>
      </p:sp>
      <p:sp>
        <p:nvSpPr>
          <p:cNvPr id="3" name="Text Placeholder 2"/>
          <p:cNvSpPr>
            <a:spLocks noGrp="1"/>
          </p:cNvSpPr>
          <p:nvPr>
            <p:ph type="body" sz="quarter" idx="11"/>
          </p:nvPr>
        </p:nvSpPr>
        <p:spPr/>
        <p:txBody>
          <a:bodyPr/>
          <a:lstStyle/>
          <a:p>
            <a:r>
              <a:rPr lang="en-US" dirty="0"/>
              <a:t>Dynamic organizational strategies that cultivate innovation and develop a trusting, accountable work environment will drive Medicaid forward</a:t>
            </a:r>
          </a:p>
        </p:txBody>
      </p:sp>
      <p:graphicFrame>
        <p:nvGraphicFramePr>
          <p:cNvPr id="4" name="Table 3"/>
          <p:cNvGraphicFramePr>
            <a:graphicFrameLocks noGrp="1"/>
          </p:cNvGraphicFramePr>
          <p:nvPr>
            <p:extLst>
              <p:ext uri="{D42A27DB-BD31-4B8C-83A1-F6EECF244321}">
                <p14:modId xmlns:p14="http://schemas.microsoft.com/office/powerpoint/2010/main" val="2058897936"/>
              </p:ext>
            </p:extLst>
          </p:nvPr>
        </p:nvGraphicFramePr>
        <p:xfrm>
          <a:off x="1084521" y="1794403"/>
          <a:ext cx="10706986" cy="4376928"/>
        </p:xfrm>
        <a:graphic>
          <a:graphicData uri="http://schemas.openxmlformats.org/drawingml/2006/table">
            <a:tbl>
              <a:tblPr firstRow="1" bandRow="1">
                <a:tableStyleId>{5C22544A-7EE6-4342-B048-85BDC9FD1C3A}</a:tableStyleId>
              </a:tblPr>
              <a:tblGrid>
                <a:gridCol w="2937077">
                  <a:extLst>
                    <a:ext uri="{9D8B030D-6E8A-4147-A177-3AD203B41FA5}">
                      <a16:colId xmlns:a16="http://schemas.microsoft.com/office/drawing/2014/main" val="2701062197"/>
                    </a:ext>
                  </a:extLst>
                </a:gridCol>
                <a:gridCol w="7769909">
                  <a:extLst>
                    <a:ext uri="{9D8B030D-6E8A-4147-A177-3AD203B41FA5}">
                      <a16:colId xmlns:a16="http://schemas.microsoft.com/office/drawing/2014/main" val="530200885"/>
                    </a:ext>
                  </a:extLst>
                </a:gridCol>
              </a:tblGrid>
              <a:tr h="597923">
                <a:tc>
                  <a:txBody>
                    <a:bodyPr/>
                    <a:lstStyle/>
                    <a:p>
                      <a:pPr algn="ctr"/>
                      <a:r>
                        <a:rPr lang="en-US" sz="2200" dirty="0">
                          <a:solidFill>
                            <a:schemeClr val="accent2"/>
                          </a:solidFill>
                          <a:latin typeface="Domaine Display Bold" panose="020A0803080505060203" pitchFamily="18" charset="0"/>
                        </a:rPr>
                        <a:t>Culture Initiative</a:t>
                      </a:r>
                      <a:r>
                        <a:rPr lang="en-US" sz="2200" baseline="30000" dirty="0">
                          <a:solidFill>
                            <a:schemeClr val="accent2"/>
                          </a:solidFill>
                          <a:latin typeface="Domaine Display Bold" panose="020A0803080505060203" pitchFamily="18" charset="0"/>
                        </a:rPr>
                        <a:t>1</a:t>
                      </a:r>
                    </a:p>
                  </a:txBody>
                  <a:tcPr marL="137160" marR="137160" marT="137160" marB="137160" anchor="ctr">
                    <a:lnB w="19050" cap="flat" cmpd="sng" algn="ctr">
                      <a:solidFill>
                        <a:schemeClr val="bg1"/>
                      </a:solidFill>
                      <a:prstDash val="solid"/>
                      <a:round/>
                      <a:headEnd type="none" w="med" len="med"/>
                      <a:tailEnd type="none" w="med" len="med"/>
                    </a:lnB>
                    <a:solidFill>
                      <a:schemeClr val="bg1"/>
                    </a:solidFill>
                  </a:tcPr>
                </a:tc>
                <a:tc>
                  <a:txBody>
                    <a:bodyPr/>
                    <a:lstStyle/>
                    <a:p>
                      <a:pPr algn="ctr"/>
                      <a:r>
                        <a:rPr lang="en-US" sz="2200" dirty="0">
                          <a:solidFill>
                            <a:schemeClr val="accent2"/>
                          </a:solidFill>
                          <a:latin typeface="Domaine Display Bold" panose="020A0803080505060203" pitchFamily="18" charset="0"/>
                        </a:rPr>
                        <a:t>Benefit to</a:t>
                      </a:r>
                      <a:r>
                        <a:rPr lang="en-US" sz="2200" baseline="0" dirty="0">
                          <a:solidFill>
                            <a:schemeClr val="accent2"/>
                          </a:solidFill>
                          <a:latin typeface="Domaine Display Bold" panose="020A0803080505060203" pitchFamily="18" charset="0"/>
                        </a:rPr>
                        <a:t> Medicaid</a:t>
                      </a:r>
                      <a:endParaRPr lang="en-US" sz="2200" dirty="0">
                        <a:solidFill>
                          <a:schemeClr val="accent2"/>
                        </a:solidFill>
                        <a:latin typeface="Domaine Display Bold" panose="020A0803080505060203" pitchFamily="18" charset="0"/>
                      </a:endParaRPr>
                    </a:p>
                  </a:txBody>
                  <a:tcPr marL="137160" marR="137160" marT="137160" marB="137160" anchor="ctr">
                    <a:lnR w="1270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697112681"/>
                  </a:ext>
                </a:extLst>
              </a:tr>
              <a:tr h="941832">
                <a:tc>
                  <a:txBody>
                    <a:bodyPr/>
                    <a:lstStyle/>
                    <a:p>
                      <a:r>
                        <a:rPr lang="en-US" sz="1500" b="1" dirty="0">
                          <a:solidFill>
                            <a:schemeClr val="tx1">
                              <a:lumMod val="75000"/>
                              <a:lumOff val="25000"/>
                            </a:schemeClr>
                          </a:solidFill>
                        </a:rPr>
                        <a:t>Design Thinking and Entrepreneurial</a:t>
                      </a:r>
                      <a:r>
                        <a:rPr lang="en-US" sz="1500" b="1" baseline="0" dirty="0">
                          <a:solidFill>
                            <a:schemeClr val="tx1">
                              <a:lumMod val="75000"/>
                              <a:lumOff val="25000"/>
                            </a:schemeClr>
                          </a:solidFill>
                        </a:rPr>
                        <a:t> Thinking</a:t>
                      </a:r>
                      <a:endParaRPr lang="en-US" sz="1500" b="1" dirty="0">
                        <a:solidFill>
                          <a:schemeClr val="tx1">
                            <a:lumMod val="75000"/>
                            <a:lumOff val="25000"/>
                          </a:schemeClr>
                        </a:solidFill>
                      </a:endParaRPr>
                    </a:p>
                  </a:txBody>
                  <a:tcPr marL="137160" marR="137160" marT="137160" marB="1371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Foundational thought-process focused on </a:t>
                      </a:r>
                      <a:r>
                        <a:rPr kumimoji="0" lang="en-US" sz="1400" b="1" i="0" u="none" strike="noStrike" kern="1200" cap="none" spc="0" normalizeH="0" baseline="0" noProof="0" dirty="0">
                          <a:ln>
                            <a:noFill/>
                          </a:ln>
                          <a:solidFill>
                            <a:schemeClr val="tx1">
                              <a:lumMod val="75000"/>
                              <a:lumOff val="25000"/>
                            </a:schemeClr>
                          </a:solidFill>
                          <a:effectLst/>
                          <a:uLnTx/>
                          <a:uFillTx/>
                          <a:latin typeface="+mj-lt"/>
                          <a:ea typeface="+mn-ea"/>
                          <a:cs typeface="+mn-cs"/>
                        </a:rPr>
                        <a:t>continuously identifying and acting on innovative opportunities</a:t>
                      </a:r>
                    </a:p>
                  </a:txBody>
                  <a:tcPr marL="137160" marR="137160" marT="137160" marB="13716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3605650426"/>
                  </a:ext>
                </a:extLst>
              </a:tr>
              <a:tr h="941832">
                <a:tc>
                  <a:txBody>
                    <a:bodyPr/>
                    <a:lstStyle/>
                    <a:p>
                      <a:r>
                        <a:rPr lang="en-US" sz="1500" b="1" dirty="0">
                          <a:solidFill>
                            <a:schemeClr val="tx1">
                              <a:lumMod val="75000"/>
                              <a:lumOff val="25000"/>
                            </a:schemeClr>
                          </a:solidFill>
                        </a:rPr>
                        <a:t>Self-Managed Work Teams</a:t>
                      </a:r>
                    </a:p>
                  </a:txBody>
                  <a:tcPr marL="137160" marR="137160" marT="137160" marB="1371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r>
                        <a:rPr lang="en-US" sz="1400" baseline="0" dirty="0">
                          <a:solidFill>
                            <a:schemeClr val="tx1">
                              <a:lumMod val="75000"/>
                              <a:lumOff val="25000"/>
                            </a:schemeClr>
                          </a:solidFill>
                          <a:latin typeface="+mj-lt"/>
                        </a:rPr>
                        <a:t>Structure designed to allow teams to </a:t>
                      </a:r>
                      <a:r>
                        <a:rPr lang="en-US" sz="1400" b="1" baseline="0" dirty="0">
                          <a:solidFill>
                            <a:schemeClr val="tx1">
                              <a:lumMod val="75000"/>
                              <a:lumOff val="25000"/>
                            </a:schemeClr>
                          </a:solidFill>
                          <a:latin typeface="+mj-lt"/>
                        </a:rPr>
                        <a:t>push creative boundaries </a:t>
                      </a:r>
                      <a:r>
                        <a:rPr lang="en-US" sz="1400" baseline="0" dirty="0">
                          <a:solidFill>
                            <a:schemeClr val="tx1">
                              <a:lumMod val="75000"/>
                              <a:lumOff val="25000"/>
                            </a:schemeClr>
                          </a:solidFill>
                          <a:latin typeface="+mj-lt"/>
                        </a:rPr>
                        <a:t>on their own; promoting </a:t>
                      </a:r>
                      <a:r>
                        <a:rPr lang="en-US" sz="1400" b="1" baseline="0" dirty="0">
                          <a:solidFill>
                            <a:schemeClr val="tx1">
                              <a:lumMod val="75000"/>
                              <a:lumOff val="25000"/>
                            </a:schemeClr>
                          </a:solidFill>
                          <a:latin typeface="+mj-lt"/>
                        </a:rPr>
                        <a:t>“go big, go bold!”</a:t>
                      </a:r>
                      <a:endParaRPr lang="en-US" sz="1400" b="1" dirty="0">
                        <a:solidFill>
                          <a:schemeClr val="tx1">
                            <a:lumMod val="75000"/>
                            <a:lumOff val="25000"/>
                          </a:schemeClr>
                        </a:solidFill>
                        <a:latin typeface="+mj-lt"/>
                      </a:endParaRPr>
                    </a:p>
                  </a:txBody>
                  <a:tcPr marL="137160" marR="137160" marT="137160" marB="13716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3957662507"/>
                  </a:ext>
                </a:extLst>
              </a:tr>
              <a:tr h="9418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chemeClr val="tx1">
                              <a:lumMod val="75000"/>
                              <a:lumOff val="25000"/>
                            </a:schemeClr>
                          </a:solidFill>
                          <a:effectLst/>
                          <a:uLnTx/>
                          <a:uFillTx/>
                          <a:latin typeface="Open Sans"/>
                          <a:ea typeface="+mn-ea"/>
                          <a:cs typeface="+mn-cs"/>
                        </a:rPr>
                        <a:t>Reverse Mentoring Programs</a:t>
                      </a:r>
                    </a:p>
                  </a:txBody>
                  <a:tcPr marL="137160" marR="137160" marT="137160" marB="1371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Designed to </a:t>
                      </a:r>
                      <a:r>
                        <a:rPr kumimoji="0" lang="en-US" sz="1400" b="1" i="0" u="none" strike="noStrike" kern="1200" cap="none" spc="0" normalizeH="0" baseline="0" noProof="0" dirty="0">
                          <a:ln>
                            <a:noFill/>
                          </a:ln>
                          <a:solidFill>
                            <a:schemeClr val="tx1">
                              <a:lumMod val="75000"/>
                              <a:lumOff val="25000"/>
                            </a:schemeClr>
                          </a:solidFill>
                          <a:effectLst/>
                          <a:uLnTx/>
                          <a:uFillTx/>
                          <a:latin typeface="+mj-lt"/>
                          <a:ea typeface="+mn-ea"/>
                          <a:cs typeface="+mn-cs"/>
                        </a:rPr>
                        <a:t>build trust and transparency between employees and their superiors</a:t>
                      </a:r>
                    </a:p>
                  </a:txBody>
                  <a:tcPr marL="137160" marR="137160" marT="137160" marB="13716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3066988143"/>
                  </a:ext>
                </a:extLst>
              </a:tr>
              <a:tr h="941832">
                <a:tc>
                  <a:txBody>
                    <a:bodyPr/>
                    <a:lstStyle/>
                    <a:p>
                      <a:r>
                        <a:rPr lang="en-US" sz="1500" b="1" dirty="0">
                          <a:solidFill>
                            <a:schemeClr val="tx1">
                              <a:lumMod val="75000"/>
                              <a:lumOff val="25000"/>
                            </a:schemeClr>
                          </a:solidFill>
                        </a:rPr>
                        <a:t>Experiential</a:t>
                      </a:r>
                      <a:r>
                        <a:rPr lang="en-US" sz="1500" b="1" baseline="0" dirty="0">
                          <a:solidFill>
                            <a:schemeClr val="tx1">
                              <a:lumMod val="75000"/>
                              <a:lumOff val="25000"/>
                            </a:schemeClr>
                          </a:solidFill>
                        </a:rPr>
                        <a:t> Learning Opportunities</a:t>
                      </a:r>
                      <a:endParaRPr lang="en-US" sz="1500" b="1" dirty="0">
                        <a:solidFill>
                          <a:schemeClr val="tx1">
                            <a:lumMod val="75000"/>
                            <a:lumOff val="25000"/>
                          </a:schemeClr>
                        </a:solidFill>
                      </a:endParaRPr>
                    </a:p>
                  </a:txBody>
                  <a:tcPr marL="137160" marR="137160" marT="137160" marB="1371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solidFill>
                      <a:prstDash val="sysDashDot"/>
                      <a:round/>
                      <a:headEnd type="none" w="med" len="med"/>
                      <a:tailEnd type="none" w="med" len="med"/>
                    </a:lnB>
                    <a:solidFill>
                      <a:schemeClr val="bg1"/>
                    </a:solidFill>
                  </a:tcPr>
                </a:tc>
                <a:tc>
                  <a:txBody>
                    <a:bodyPr/>
                    <a:lstStyle/>
                    <a:p>
                      <a:r>
                        <a:rPr lang="en-US" sz="1400" baseline="0" dirty="0">
                          <a:solidFill>
                            <a:schemeClr val="tx1">
                              <a:lumMod val="75000"/>
                              <a:lumOff val="25000"/>
                            </a:schemeClr>
                          </a:solidFill>
                          <a:latin typeface="+mj-lt"/>
                        </a:rPr>
                        <a:t>Medicaid employees can </a:t>
                      </a:r>
                      <a:r>
                        <a:rPr lang="en-US" sz="1400" b="1" baseline="0" dirty="0">
                          <a:solidFill>
                            <a:schemeClr val="tx1">
                              <a:lumMod val="75000"/>
                              <a:lumOff val="25000"/>
                            </a:schemeClr>
                          </a:solidFill>
                          <a:latin typeface="+mj-lt"/>
                        </a:rPr>
                        <a:t>test the waters on new experiences</a:t>
                      </a:r>
                      <a:r>
                        <a:rPr lang="en-US" sz="1400" b="0" baseline="0" dirty="0">
                          <a:solidFill>
                            <a:schemeClr val="tx1">
                              <a:lumMod val="75000"/>
                              <a:lumOff val="25000"/>
                            </a:schemeClr>
                          </a:solidFill>
                          <a:latin typeface="+mj-lt"/>
                        </a:rPr>
                        <a:t>,</a:t>
                      </a:r>
                      <a:r>
                        <a:rPr lang="en-US" sz="1400" b="1" baseline="0" dirty="0">
                          <a:solidFill>
                            <a:schemeClr val="tx1">
                              <a:lumMod val="75000"/>
                              <a:lumOff val="25000"/>
                            </a:schemeClr>
                          </a:solidFill>
                          <a:latin typeface="+mj-lt"/>
                        </a:rPr>
                        <a:t> </a:t>
                      </a:r>
                      <a:r>
                        <a:rPr lang="en-US" sz="1400" baseline="0" dirty="0">
                          <a:solidFill>
                            <a:schemeClr val="tx1">
                              <a:lumMod val="75000"/>
                              <a:lumOff val="25000"/>
                            </a:schemeClr>
                          </a:solidFill>
                          <a:latin typeface="+mj-lt"/>
                        </a:rPr>
                        <a:t>opportunities, and emerging job roles </a:t>
                      </a:r>
                      <a:r>
                        <a:rPr lang="en-US" sz="1400" b="1" baseline="0" dirty="0">
                          <a:solidFill>
                            <a:schemeClr val="tx1">
                              <a:lumMod val="75000"/>
                              <a:lumOff val="25000"/>
                            </a:schemeClr>
                          </a:solidFill>
                          <a:latin typeface="+mj-lt"/>
                        </a:rPr>
                        <a:t>before committing to a formal change</a:t>
                      </a:r>
                      <a:endParaRPr lang="en-US" sz="1400" b="1" dirty="0">
                        <a:solidFill>
                          <a:schemeClr val="tx1">
                            <a:lumMod val="75000"/>
                            <a:lumOff val="25000"/>
                          </a:schemeClr>
                        </a:solidFill>
                        <a:latin typeface="+mj-lt"/>
                      </a:endParaRPr>
                    </a:p>
                  </a:txBody>
                  <a:tcPr marL="137160" marR="137160" marT="137160" marB="13716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lumMod val="85000"/>
                        </a:schemeClr>
                      </a:solidFill>
                      <a:prstDash val="sysDashDot"/>
                      <a:round/>
                      <a:headEnd type="none" w="med" len="med"/>
                      <a:tailEnd type="none" w="med" len="med"/>
                    </a:lnT>
                    <a:lnB w="19050" cap="flat" cmpd="sng" algn="ctr">
                      <a:solidFill>
                        <a:schemeClr val="bg1"/>
                      </a:solidFill>
                      <a:prstDash val="sysDashDot"/>
                      <a:round/>
                      <a:headEnd type="none" w="med" len="med"/>
                      <a:tailEnd type="none" w="med" len="med"/>
                    </a:lnB>
                    <a:solidFill>
                      <a:schemeClr val="bg1"/>
                    </a:solidFill>
                  </a:tcPr>
                </a:tc>
                <a:extLst>
                  <a:ext uri="{0D108BD9-81ED-4DB2-BD59-A6C34878D82A}">
                    <a16:rowId xmlns:a16="http://schemas.microsoft.com/office/drawing/2014/main" val="642710876"/>
                  </a:ext>
                </a:extLst>
              </a:tr>
            </a:tbl>
          </a:graphicData>
        </a:graphic>
      </p:graphicFrame>
      <p:sp>
        <p:nvSpPr>
          <p:cNvPr id="37" name="TextBox 36"/>
          <p:cNvSpPr txBox="1"/>
          <p:nvPr/>
        </p:nvSpPr>
        <p:spPr>
          <a:xfrm>
            <a:off x="540199" y="6541477"/>
            <a:ext cx="5411480" cy="316523"/>
          </a:xfrm>
          <a:prstGeom prst="rect">
            <a:avLst/>
          </a:prstGeom>
          <a:noFill/>
        </p:spPr>
        <p:txBody>
          <a:bodyPr wrap="square" lIns="0" tIns="0" rIns="0" bIns="0" rtlCol="0" anchor="ctr">
            <a:noAutofit/>
          </a:bodyPr>
          <a:lstStyle/>
          <a:p>
            <a:pPr defTabSz="456758" fontAlgn="base">
              <a:spcBef>
                <a:spcPts val="1200"/>
              </a:spcBef>
            </a:pPr>
            <a:r>
              <a:rPr lang="en-US" sz="1000" dirty="0">
                <a:solidFill>
                  <a:schemeClr val="tx2">
                    <a:lumMod val="60000"/>
                    <a:lumOff val="40000"/>
                  </a:schemeClr>
                </a:solidFill>
                <a:cs typeface="Open Sans Light"/>
              </a:rPr>
              <a:t>1) Not exhaustive. Additional detail in appendix</a:t>
            </a:r>
          </a:p>
        </p:txBody>
      </p:sp>
      <p:sp>
        <p:nvSpPr>
          <p:cNvPr id="17" name="Freeform 10"/>
          <p:cNvSpPr>
            <a:spLocks/>
          </p:cNvSpPr>
          <p:nvPr/>
        </p:nvSpPr>
        <p:spPr bwMode="auto">
          <a:xfrm>
            <a:off x="617034" y="2632187"/>
            <a:ext cx="482126" cy="458258"/>
          </a:xfrm>
          <a:custGeom>
            <a:avLst/>
            <a:gdLst/>
            <a:ahLst/>
            <a:cxnLst>
              <a:cxn ang="0">
                <a:pos x="227" y="144"/>
              </a:cxn>
              <a:cxn ang="0">
                <a:pos x="195" y="197"/>
              </a:cxn>
              <a:cxn ang="0">
                <a:pos x="187" y="242"/>
              </a:cxn>
              <a:cxn ang="0">
                <a:pos x="179" y="192"/>
              </a:cxn>
              <a:cxn ang="0">
                <a:pos x="179" y="191"/>
              </a:cxn>
              <a:cxn ang="0">
                <a:pos x="211" y="159"/>
              </a:cxn>
              <a:cxn ang="0">
                <a:pos x="195" y="154"/>
              </a:cxn>
              <a:cxn ang="0">
                <a:pos x="204" y="127"/>
              </a:cxn>
              <a:cxn ang="0">
                <a:pos x="236" y="95"/>
              </a:cxn>
              <a:cxn ang="0">
                <a:pos x="224" y="95"/>
              </a:cxn>
              <a:cxn ang="0">
                <a:pos x="195" y="114"/>
              </a:cxn>
              <a:cxn ang="0">
                <a:pos x="230" y="73"/>
              </a:cxn>
              <a:cxn ang="0">
                <a:pos x="230" y="60"/>
              </a:cxn>
              <a:cxn ang="0">
                <a:pos x="191" y="42"/>
              </a:cxn>
              <a:cxn ang="0">
                <a:pos x="191" y="56"/>
              </a:cxn>
              <a:cxn ang="0">
                <a:pos x="190" y="82"/>
              </a:cxn>
              <a:cxn ang="0">
                <a:pos x="124" y="43"/>
              </a:cxn>
              <a:cxn ang="0">
                <a:pos x="136" y="27"/>
              </a:cxn>
              <a:cxn ang="0">
                <a:pos x="136" y="14"/>
              </a:cxn>
              <a:cxn ang="0">
                <a:pos x="111" y="43"/>
              </a:cxn>
              <a:cxn ang="0">
                <a:pos x="96" y="43"/>
              </a:cxn>
              <a:cxn ang="0">
                <a:pos x="46" y="51"/>
              </a:cxn>
              <a:cxn ang="0">
                <a:pos x="34" y="51"/>
              </a:cxn>
              <a:cxn ang="0">
                <a:pos x="50" y="89"/>
              </a:cxn>
              <a:cxn ang="0">
                <a:pos x="63" y="89"/>
              </a:cxn>
              <a:cxn ang="0">
                <a:pos x="101" y="87"/>
              </a:cxn>
              <a:cxn ang="0">
                <a:pos x="101" y="74"/>
              </a:cxn>
              <a:cxn ang="0">
                <a:pos x="96" y="56"/>
              </a:cxn>
              <a:cxn ang="0">
                <a:pos x="158" y="65"/>
              </a:cxn>
              <a:cxn ang="0">
                <a:pos x="77" y="109"/>
              </a:cxn>
              <a:cxn ang="0">
                <a:pos x="76" y="109"/>
              </a:cxn>
              <a:cxn ang="0">
                <a:pos x="50" y="109"/>
              </a:cxn>
              <a:cxn ang="0">
                <a:pos x="20" y="79"/>
              </a:cxn>
              <a:cxn ang="0">
                <a:pos x="50" y="122"/>
              </a:cxn>
              <a:cxn ang="0">
                <a:pos x="46" y="140"/>
              </a:cxn>
              <a:cxn ang="0">
                <a:pos x="59" y="140"/>
              </a:cxn>
              <a:cxn ang="0">
                <a:pos x="77" y="122"/>
              </a:cxn>
              <a:cxn ang="0">
                <a:pos x="93" y="143"/>
              </a:cxn>
              <a:cxn ang="0">
                <a:pos x="106" y="143"/>
              </a:cxn>
              <a:cxn ang="0">
                <a:pos x="153" y="126"/>
              </a:cxn>
              <a:cxn ang="0">
                <a:pos x="166" y="126"/>
              </a:cxn>
              <a:cxn ang="0">
                <a:pos x="171" y="76"/>
              </a:cxn>
              <a:cxn ang="0">
                <a:pos x="182" y="160"/>
              </a:cxn>
              <a:cxn ang="0">
                <a:pos x="142" y="134"/>
              </a:cxn>
              <a:cxn ang="0">
                <a:pos x="129" y="134"/>
              </a:cxn>
              <a:cxn ang="0">
                <a:pos x="165" y="191"/>
              </a:cxn>
              <a:cxn ang="0">
                <a:pos x="165" y="192"/>
              </a:cxn>
              <a:cxn ang="0">
                <a:pos x="156" y="242"/>
              </a:cxn>
              <a:cxn ang="0">
                <a:pos x="148" y="196"/>
              </a:cxn>
              <a:cxn ang="0">
                <a:pos x="112" y="172"/>
              </a:cxn>
              <a:cxn ang="0">
                <a:pos x="69" y="162"/>
              </a:cxn>
              <a:cxn ang="0">
                <a:pos x="69" y="24"/>
              </a:cxn>
              <a:cxn ang="0">
                <a:pos x="128" y="0"/>
              </a:cxn>
              <a:cxn ang="0">
                <a:pos x="190" y="26"/>
              </a:cxn>
            </a:cxnLst>
            <a:rect l="0" t="0" r="r" b="b"/>
            <a:pathLst>
              <a:path w="255" h="242">
                <a:moveTo>
                  <a:pt x="255" y="91"/>
                </a:moveTo>
                <a:cubicBezTo>
                  <a:pt x="255" y="113"/>
                  <a:pt x="244" y="133"/>
                  <a:pt x="227" y="144"/>
                </a:cubicBezTo>
                <a:cubicBezTo>
                  <a:pt x="227" y="146"/>
                  <a:pt x="227" y="147"/>
                  <a:pt x="227" y="148"/>
                </a:cubicBezTo>
                <a:cubicBezTo>
                  <a:pt x="227" y="170"/>
                  <a:pt x="214" y="189"/>
                  <a:pt x="195" y="197"/>
                </a:cubicBezTo>
                <a:cubicBezTo>
                  <a:pt x="195" y="235"/>
                  <a:pt x="195" y="235"/>
                  <a:pt x="195" y="235"/>
                </a:cubicBezTo>
                <a:cubicBezTo>
                  <a:pt x="195" y="239"/>
                  <a:pt x="191" y="242"/>
                  <a:pt x="187" y="242"/>
                </a:cubicBezTo>
                <a:cubicBezTo>
                  <a:pt x="179" y="242"/>
                  <a:pt x="179" y="242"/>
                  <a:pt x="179" y="242"/>
                </a:cubicBezTo>
                <a:cubicBezTo>
                  <a:pt x="179" y="192"/>
                  <a:pt x="179" y="192"/>
                  <a:pt x="179" y="192"/>
                </a:cubicBezTo>
                <a:cubicBezTo>
                  <a:pt x="179" y="192"/>
                  <a:pt x="178" y="192"/>
                  <a:pt x="178" y="191"/>
                </a:cubicBezTo>
                <a:cubicBezTo>
                  <a:pt x="179" y="191"/>
                  <a:pt x="179" y="191"/>
                  <a:pt x="179" y="191"/>
                </a:cubicBezTo>
                <a:cubicBezTo>
                  <a:pt x="179" y="177"/>
                  <a:pt x="190" y="165"/>
                  <a:pt x="204" y="165"/>
                </a:cubicBezTo>
                <a:cubicBezTo>
                  <a:pt x="208" y="165"/>
                  <a:pt x="211" y="162"/>
                  <a:pt x="211" y="159"/>
                </a:cubicBezTo>
                <a:cubicBezTo>
                  <a:pt x="211" y="155"/>
                  <a:pt x="208" y="152"/>
                  <a:pt x="204" y="152"/>
                </a:cubicBezTo>
                <a:cubicBezTo>
                  <a:pt x="201" y="152"/>
                  <a:pt x="198" y="153"/>
                  <a:pt x="195" y="154"/>
                </a:cubicBezTo>
                <a:cubicBezTo>
                  <a:pt x="195" y="127"/>
                  <a:pt x="195" y="127"/>
                  <a:pt x="195" y="127"/>
                </a:cubicBezTo>
                <a:cubicBezTo>
                  <a:pt x="204" y="127"/>
                  <a:pt x="204" y="127"/>
                  <a:pt x="204" y="127"/>
                </a:cubicBezTo>
                <a:cubicBezTo>
                  <a:pt x="204" y="127"/>
                  <a:pt x="204" y="127"/>
                  <a:pt x="204" y="127"/>
                </a:cubicBezTo>
                <a:cubicBezTo>
                  <a:pt x="222" y="127"/>
                  <a:pt x="236" y="113"/>
                  <a:pt x="236" y="95"/>
                </a:cubicBezTo>
                <a:cubicBezTo>
                  <a:pt x="236" y="91"/>
                  <a:pt x="234" y="88"/>
                  <a:pt x="230" y="88"/>
                </a:cubicBezTo>
                <a:cubicBezTo>
                  <a:pt x="227" y="88"/>
                  <a:pt x="224" y="91"/>
                  <a:pt x="224" y="95"/>
                </a:cubicBezTo>
                <a:cubicBezTo>
                  <a:pt x="224" y="105"/>
                  <a:pt x="215" y="114"/>
                  <a:pt x="204" y="114"/>
                </a:cubicBezTo>
                <a:cubicBezTo>
                  <a:pt x="195" y="114"/>
                  <a:pt x="195" y="114"/>
                  <a:pt x="195" y="114"/>
                </a:cubicBezTo>
                <a:cubicBezTo>
                  <a:pt x="195" y="108"/>
                  <a:pt x="195" y="108"/>
                  <a:pt x="195" y="108"/>
                </a:cubicBezTo>
                <a:cubicBezTo>
                  <a:pt x="195" y="89"/>
                  <a:pt x="211" y="73"/>
                  <a:pt x="230" y="73"/>
                </a:cubicBezTo>
                <a:cubicBezTo>
                  <a:pt x="234" y="73"/>
                  <a:pt x="236" y="70"/>
                  <a:pt x="236" y="66"/>
                </a:cubicBezTo>
                <a:cubicBezTo>
                  <a:pt x="236" y="63"/>
                  <a:pt x="234" y="60"/>
                  <a:pt x="230" y="60"/>
                </a:cubicBezTo>
                <a:cubicBezTo>
                  <a:pt x="225" y="60"/>
                  <a:pt x="221" y="61"/>
                  <a:pt x="216" y="62"/>
                </a:cubicBezTo>
                <a:cubicBezTo>
                  <a:pt x="213" y="51"/>
                  <a:pt x="203" y="42"/>
                  <a:pt x="191" y="42"/>
                </a:cubicBezTo>
                <a:cubicBezTo>
                  <a:pt x="187" y="42"/>
                  <a:pt x="184" y="45"/>
                  <a:pt x="184" y="49"/>
                </a:cubicBezTo>
                <a:cubicBezTo>
                  <a:pt x="184" y="53"/>
                  <a:pt x="187" y="56"/>
                  <a:pt x="191" y="56"/>
                </a:cubicBezTo>
                <a:cubicBezTo>
                  <a:pt x="198" y="56"/>
                  <a:pt x="203" y="61"/>
                  <a:pt x="204" y="68"/>
                </a:cubicBezTo>
                <a:cubicBezTo>
                  <a:pt x="198" y="72"/>
                  <a:pt x="193" y="77"/>
                  <a:pt x="190" y="82"/>
                </a:cubicBezTo>
                <a:cubicBezTo>
                  <a:pt x="180" y="59"/>
                  <a:pt x="156" y="43"/>
                  <a:pt x="130" y="43"/>
                </a:cubicBezTo>
                <a:cubicBezTo>
                  <a:pt x="124" y="43"/>
                  <a:pt x="124" y="43"/>
                  <a:pt x="124" y="43"/>
                </a:cubicBezTo>
                <a:cubicBezTo>
                  <a:pt x="124" y="39"/>
                  <a:pt x="124" y="39"/>
                  <a:pt x="124" y="39"/>
                </a:cubicBezTo>
                <a:cubicBezTo>
                  <a:pt x="124" y="33"/>
                  <a:pt x="129" y="27"/>
                  <a:pt x="136" y="27"/>
                </a:cubicBezTo>
                <a:cubicBezTo>
                  <a:pt x="139" y="27"/>
                  <a:pt x="142" y="25"/>
                  <a:pt x="142" y="21"/>
                </a:cubicBezTo>
                <a:cubicBezTo>
                  <a:pt x="142" y="16"/>
                  <a:pt x="139" y="14"/>
                  <a:pt x="136" y="14"/>
                </a:cubicBezTo>
                <a:cubicBezTo>
                  <a:pt x="122" y="14"/>
                  <a:pt x="111" y="26"/>
                  <a:pt x="111" y="39"/>
                </a:cubicBezTo>
                <a:cubicBezTo>
                  <a:pt x="111" y="43"/>
                  <a:pt x="111" y="43"/>
                  <a:pt x="111" y="43"/>
                </a:cubicBezTo>
                <a:cubicBezTo>
                  <a:pt x="96" y="43"/>
                  <a:pt x="96" y="43"/>
                  <a:pt x="96" y="43"/>
                </a:cubicBezTo>
                <a:cubicBezTo>
                  <a:pt x="96" y="43"/>
                  <a:pt x="96" y="43"/>
                  <a:pt x="96" y="43"/>
                </a:cubicBezTo>
                <a:cubicBezTo>
                  <a:pt x="80" y="43"/>
                  <a:pt x="66" y="51"/>
                  <a:pt x="58" y="64"/>
                </a:cubicBezTo>
                <a:cubicBezTo>
                  <a:pt x="51" y="63"/>
                  <a:pt x="46" y="57"/>
                  <a:pt x="46" y="51"/>
                </a:cubicBezTo>
                <a:cubicBezTo>
                  <a:pt x="46" y="47"/>
                  <a:pt x="44" y="44"/>
                  <a:pt x="40" y="44"/>
                </a:cubicBezTo>
                <a:cubicBezTo>
                  <a:pt x="36" y="44"/>
                  <a:pt x="34" y="47"/>
                  <a:pt x="34" y="51"/>
                </a:cubicBezTo>
                <a:cubicBezTo>
                  <a:pt x="34" y="62"/>
                  <a:pt x="41" y="72"/>
                  <a:pt x="52" y="76"/>
                </a:cubicBezTo>
                <a:cubicBezTo>
                  <a:pt x="51" y="80"/>
                  <a:pt x="50" y="85"/>
                  <a:pt x="50" y="89"/>
                </a:cubicBezTo>
                <a:cubicBezTo>
                  <a:pt x="50" y="93"/>
                  <a:pt x="53" y="96"/>
                  <a:pt x="56" y="96"/>
                </a:cubicBezTo>
                <a:cubicBezTo>
                  <a:pt x="60" y="96"/>
                  <a:pt x="63" y="93"/>
                  <a:pt x="63" y="89"/>
                </a:cubicBezTo>
                <a:cubicBezTo>
                  <a:pt x="63" y="80"/>
                  <a:pt x="67" y="72"/>
                  <a:pt x="73" y="66"/>
                </a:cubicBezTo>
                <a:cubicBezTo>
                  <a:pt x="77" y="78"/>
                  <a:pt x="88" y="87"/>
                  <a:pt x="101" y="87"/>
                </a:cubicBezTo>
                <a:cubicBezTo>
                  <a:pt x="105" y="87"/>
                  <a:pt x="108" y="84"/>
                  <a:pt x="108" y="80"/>
                </a:cubicBezTo>
                <a:cubicBezTo>
                  <a:pt x="108" y="77"/>
                  <a:pt x="105" y="74"/>
                  <a:pt x="101" y="74"/>
                </a:cubicBezTo>
                <a:cubicBezTo>
                  <a:pt x="92" y="74"/>
                  <a:pt x="85" y="67"/>
                  <a:pt x="84" y="58"/>
                </a:cubicBezTo>
                <a:cubicBezTo>
                  <a:pt x="88" y="57"/>
                  <a:pt x="92" y="56"/>
                  <a:pt x="96" y="56"/>
                </a:cubicBezTo>
                <a:cubicBezTo>
                  <a:pt x="130" y="56"/>
                  <a:pt x="130" y="56"/>
                  <a:pt x="130" y="56"/>
                </a:cubicBezTo>
                <a:cubicBezTo>
                  <a:pt x="140" y="56"/>
                  <a:pt x="150" y="59"/>
                  <a:pt x="158" y="65"/>
                </a:cubicBezTo>
                <a:cubicBezTo>
                  <a:pt x="132" y="69"/>
                  <a:pt x="111" y="86"/>
                  <a:pt x="100" y="109"/>
                </a:cubicBezTo>
                <a:cubicBezTo>
                  <a:pt x="77" y="109"/>
                  <a:pt x="77" y="109"/>
                  <a:pt x="77" y="109"/>
                </a:cubicBezTo>
                <a:cubicBezTo>
                  <a:pt x="77" y="109"/>
                  <a:pt x="77" y="109"/>
                  <a:pt x="77" y="109"/>
                </a:cubicBezTo>
                <a:cubicBezTo>
                  <a:pt x="76" y="109"/>
                  <a:pt x="76" y="109"/>
                  <a:pt x="76" y="109"/>
                </a:cubicBezTo>
                <a:cubicBezTo>
                  <a:pt x="76" y="109"/>
                  <a:pt x="76" y="109"/>
                  <a:pt x="76" y="109"/>
                </a:cubicBezTo>
                <a:cubicBezTo>
                  <a:pt x="50" y="109"/>
                  <a:pt x="50" y="109"/>
                  <a:pt x="50" y="109"/>
                </a:cubicBezTo>
                <a:cubicBezTo>
                  <a:pt x="37" y="109"/>
                  <a:pt x="26" y="99"/>
                  <a:pt x="26" y="85"/>
                </a:cubicBezTo>
                <a:cubicBezTo>
                  <a:pt x="26" y="82"/>
                  <a:pt x="23" y="79"/>
                  <a:pt x="20" y="79"/>
                </a:cubicBezTo>
                <a:cubicBezTo>
                  <a:pt x="16" y="79"/>
                  <a:pt x="13" y="82"/>
                  <a:pt x="13" y="85"/>
                </a:cubicBezTo>
                <a:cubicBezTo>
                  <a:pt x="13" y="106"/>
                  <a:pt x="30" y="122"/>
                  <a:pt x="50" y="122"/>
                </a:cubicBezTo>
                <a:cubicBezTo>
                  <a:pt x="52" y="122"/>
                  <a:pt x="52" y="122"/>
                  <a:pt x="52" y="122"/>
                </a:cubicBezTo>
                <a:cubicBezTo>
                  <a:pt x="48" y="127"/>
                  <a:pt x="46" y="133"/>
                  <a:pt x="46" y="140"/>
                </a:cubicBezTo>
                <a:cubicBezTo>
                  <a:pt x="46" y="143"/>
                  <a:pt x="49" y="146"/>
                  <a:pt x="53" y="146"/>
                </a:cubicBezTo>
                <a:cubicBezTo>
                  <a:pt x="56" y="146"/>
                  <a:pt x="59" y="143"/>
                  <a:pt x="59" y="140"/>
                </a:cubicBezTo>
                <a:cubicBezTo>
                  <a:pt x="59" y="130"/>
                  <a:pt x="67" y="122"/>
                  <a:pt x="77" y="122"/>
                </a:cubicBezTo>
                <a:cubicBezTo>
                  <a:pt x="77" y="122"/>
                  <a:pt x="77" y="122"/>
                  <a:pt x="77" y="122"/>
                </a:cubicBezTo>
                <a:cubicBezTo>
                  <a:pt x="96" y="122"/>
                  <a:pt x="96" y="122"/>
                  <a:pt x="96" y="122"/>
                </a:cubicBezTo>
                <a:cubicBezTo>
                  <a:pt x="94" y="129"/>
                  <a:pt x="93" y="136"/>
                  <a:pt x="93" y="143"/>
                </a:cubicBezTo>
                <a:cubicBezTo>
                  <a:pt x="93" y="147"/>
                  <a:pt x="96" y="149"/>
                  <a:pt x="99" y="149"/>
                </a:cubicBezTo>
                <a:cubicBezTo>
                  <a:pt x="103" y="149"/>
                  <a:pt x="106" y="147"/>
                  <a:pt x="106" y="143"/>
                </a:cubicBezTo>
                <a:cubicBezTo>
                  <a:pt x="106" y="125"/>
                  <a:pt x="113" y="108"/>
                  <a:pt x="125" y="96"/>
                </a:cubicBezTo>
                <a:cubicBezTo>
                  <a:pt x="141" y="97"/>
                  <a:pt x="153" y="110"/>
                  <a:pt x="153" y="126"/>
                </a:cubicBezTo>
                <a:cubicBezTo>
                  <a:pt x="153" y="130"/>
                  <a:pt x="156" y="133"/>
                  <a:pt x="160" y="133"/>
                </a:cubicBezTo>
                <a:cubicBezTo>
                  <a:pt x="163" y="133"/>
                  <a:pt x="166" y="130"/>
                  <a:pt x="166" y="126"/>
                </a:cubicBezTo>
                <a:cubicBezTo>
                  <a:pt x="166" y="108"/>
                  <a:pt x="154" y="92"/>
                  <a:pt x="138" y="86"/>
                </a:cubicBezTo>
                <a:cubicBezTo>
                  <a:pt x="147" y="80"/>
                  <a:pt x="158" y="76"/>
                  <a:pt x="171" y="76"/>
                </a:cubicBezTo>
                <a:cubicBezTo>
                  <a:pt x="178" y="85"/>
                  <a:pt x="182" y="95"/>
                  <a:pt x="182" y="107"/>
                </a:cubicBezTo>
                <a:cubicBezTo>
                  <a:pt x="182" y="160"/>
                  <a:pt x="182" y="160"/>
                  <a:pt x="182" y="160"/>
                </a:cubicBezTo>
                <a:cubicBezTo>
                  <a:pt x="179" y="162"/>
                  <a:pt x="176" y="165"/>
                  <a:pt x="174" y="168"/>
                </a:cubicBezTo>
                <a:cubicBezTo>
                  <a:pt x="155" y="166"/>
                  <a:pt x="142" y="151"/>
                  <a:pt x="142" y="134"/>
                </a:cubicBezTo>
                <a:cubicBezTo>
                  <a:pt x="142" y="130"/>
                  <a:pt x="139" y="127"/>
                  <a:pt x="135" y="127"/>
                </a:cubicBezTo>
                <a:cubicBezTo>
                  <a:pt x="132" y="127"/>
                  <a:pt x="129" y="130"/>
                  <a:pt x="129" y="134"/>
                </a:cubicBezTo>
                <a:cubicBezTo>
                  <a:pt x="129" y="156"/>
                  <a:pt x="145" y="175"/>
                  <a:pt x="166" y="180"/>
                </a:cubicBezTo>
                <a:cubicBezTo>
                  <a:pt x="165" y="183"/>
                  <a:pt x="165" y="187"/>
                  <a:pt x="165" y="191"/>
                </a:cubicBezTo>
                <a:cubicBezTo>
                  <a:pt x="165" y="191"/>
                  <a:pt x="165" y="191"/>
                  <a:pt x="165" y="191"/>
                </a:cubicBezTo>
                <a:cubicBezTo>
                  <a:pt x="165" y="192"/>
                  <a:pt x="165" y="192"/>
                  <a:pt x="165" y="192"/>
                </a:cubicBezTo>
                <a:cubicBezTo>
                  <a:pt x="165" y="242"/>
                  <a:pt x="165" y="242"/>
                  <a:pt x="165" y="242"/>
                </a:cubicBezTo>
                <a:cubicBezTo>
                  <a:pt x="156" y="242"/>
                  <a:pt x="156" y="242"/>
                  <a:pt x="156" y="242"/>
                </a:cubicBezTo>
                <a:cubicBezTo>
                  <a:pt x="151" y="242"/>
                  <a:pt x="148" y="239"/>
                  <a:pt x="148" y="235"/>
                </a:cubicBezTo>
                <a:cubicBezTo>
                  <a:pt x="148" y="196"/>
                  <a:pt x="148" y="196"/>
                  <a:pt x="148" y="196"/>
                </a:cubicBezTo>
                <a:cubicBezTo>
                  <a:pt x="137" y="190"/>
                  <a:pt x="129" y="181"/>
                  <a:pt x="124" y="170"/>
                </a:cubicBezTo>
                <a:cubicBezTo>
                  <a:pt x="120" y="171"/>
                  <a:pt x="116" y="172"/>
                  <a:pt x="112" y="172"/>
                </a:cubicBezTo>
                <a:cubicBezTo>
                  <a:pt x="101" y="172"/>
                  <a:pt x="91" y="167"/>
                  <a:pt x="85" y="160"/>
                </a:cubicBezTo>
                <a:cubicBezTo>
                  <a:pt x="80" y="161"/>
                  <a:pt x="74" y="162"/>
                  <a:pt x="69" y="162"/>
                </a:cubicBezTo>
                <a:cubicBezTo>
                  <a:pt x="31" y="162"/>
                  <a:pt x="0" y="131"/>
                  <a:pt x="0" y="93"/>
                </a:cubicBezTo>
                <a:cubicBezTo>
                  <a:pt x="0" y="55"/>
                  <a:pt x="31" y="24"/>
                  <a:pt x="69" y="24"/>
                </a:cubicBezTo>
                <a:cubicBezTo>
                  <a:pt x="75" y="24"/>
                  <a:pt x="81" y="25"/>
                  <a:pt x="87" y="27"/>
                </a:cubicBezTo>
                <a:cubicBezTo>
                  <a:pt x="95" y="11"/>
                  <a:pt x="110" y="0"/>
                  <a:pt x="128" y="0"/>
                </a:cubicBezTo>
                <a:cubicBezTo>
                  <a:pt x="147" y="0"/>
                  <a:pt x="163" y="11"/>
                  <a:pt x="171" y="29"/>
                </a:cubicBezTo>
                <a:cubicBezTo>
                  <a:pt x="177" y="27"/>
                  <a:pt x="183" y="26"/>
                  <a:pt x="190" y="26"/>
                </a:cubicBezTo>
                <a:cubicBezTo>
                  <a:pt x="226" y="26"/>
                  <a:pt x="255" y="55"/>
                  <a:pt x="255" y="91"/>
                </a:cubicBezTo>
                <a:close/>
              </a:path>
            </a:pathLst>
          </a:custGeom>
          <a:solidFill>
            <a:schemeClr val="bg2">
              <a:lumMod val="50000"/>
            </a:schemeClr>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p>
        </p:txBody>
      </p:sp>
      <p:grpSp>
        <p:nvGrpSpPr>
          <p:cNvPr id="18" name="Group 17"/>
          <p:cNvGrpSpPr/>
          <p:nvPr/>
        </p:nvGrpSpPr>
        <p:grpSpPr>
          <a:xfrm>
            <a:off x="602260" y="4457111"/>
            <a:ext cx="511675" cy="511675"/>
            <a:chOff x="10891838" y="4819650"/>
            <a:chExt cx="619126" cy="619126"/>
          </a:xfrm>
          <a:solidFill>
            <a:schemeClr val="bg2">
              <a:lumMod val="50000"/>
            </a:schemeClr>
          </a:solidFill>
        </p:grpSpPr>
        <p:sp>
          <p:nvSpPr>
            <p:cNvPr id="19" name="Oval 18"/>
            <p:cNvSpPr>
              <a:spLocks noChangeArrowheads="1"/>
            </p:cNvSpPr>
            <p:nvPr/>
          </p:nvSpPr>
          <p:spPr bwMode="auto">
            <a:xfrm>
              <a:off x="11325226" y="4819650"/>
              <a:ext cx="185738" cy="185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11325226" y="5022850"/>
              <a:ext cx="185738" cy="122238"/>
            </a:xfrm>
            <a:custGeom>
              <a:avLst/>
              <a:gdLst>
                <a:gd name="T0" fmla="*/ 64 w 64"/>
                <a:gd name="T1" fmla="*/ 26 h 42"/>
                <a:gd name="T2" fmla="*/ 51 w 64"/>
                <a:gd name="T3" fmla="*/ 0 h 42"/>
                <a:gd name="T4" fmla="*/ 32 w 64"/>
                <a:gd name="T5" fmla="*/ 5 h 42"/>
                <a:gd name="T6" fmla="*/ 13 w 64"/>
                <a:gd name="T7" fmla="*/ 0 h 42"/>
                <a:gd name="T8" fmla="*/ 0 w 64"/>
                <a:gd name="T9" fmla="*/ 26 h 42"/>
                <a:gd name="T10" fmla="*/ 0 w 64"/>
                <a:gd name="T11" fmla="*/ 42 h 42"/>
                <a:gd name="T12" fmla="*/ 64 w 64"/>
                <a:gd name="T13" fmla="*/ 42 h 42"/>
                <a:gd name="T14" fmla="*/ 64 w 64"/>
                <a:gd name="T15" fmla="*/ 2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2">
                  <a:moveTo>
                    <a:pt x="64" y="26"/>
                  </a:moveTo>
                  <a:cubicBezTo>
                    <a:pt x="64" y="15"/>
                    <a:pt x="59" y="6"/>
                    <a:pt x="51" y="0"/>
                  </a:cubicBezTo>
                  <a:cubicBezTo>
                    <a:pt x="45" y="3"/>
                    <a:pt x="39" y="5"/>
                    <a:pt x="32" y="5"/>
                  </a:cubicBezTo>
                  <a:cubicBezTo>
                    <a:pt x="25" y="5"/>
                    <a:pt x="19" y="3"/>
                    <a:pt x="13" y="0"/>
                  </a:cubicBezTo>
                  <a:cubicBezTo>
                    <a:pt x="5" y="6"/>
                    <a:pt x="0" y="15"/>
                    <a:pt x="0" y="26"/>
                  </a:cubicBezTo>
                  <a:cubicBezTo>
                    <a:pt x="0" y="42"/>
                    <a:pt x="0" y="42"/>
                    <a:pt x="0" y="42"/>
                  </a:cubicBezTo>
                  <a:cubicBezTo>
                    <a:pt x="64" y="42"/>
                    <a:pt x="64" y="42"/>
                    <a:pt x="64" y="42"/>
                  </a:cubicBezTo>
                  <a:lnTo>
                    <a:pt x="64"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20"/>
            <p:cNvSpPr>
              <a:spLocks noChangeArrowheads="1"/>
            </p:cNvSpPr>
            <p:nvPr/>
          </p:nvSpPr>
          <p:spPr bwMode="auto">
            <a:xfrm>
              <a:off x="10891838" y="5113338"/>
              <a:ext cx="185738" cy="185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10891838" y="5319713"/>
              <a:ext cx="185738" cy="119063"/>
            </a:xfrm>
            <a:custGeom>
              <a:avLst/>
              <a:gdLst>
                <a:gd name="T0" fmla="*/ 64 w 64"/>
                <a:gd name="T1" fmla="*/ 25 h 41"/>
                <a:gd name="T2" fmla="*/ 51 w 64"/>
                <a:gd name="T3" fmla="*/ 0 h 41"/>
                <a:gd name="T4" fmla="*/ 32 w 64"/>
                <a:gd name="T5" fmla="*/ 4 h 41"/>
                <a:gd name="T6" fmla="*/ 13 w 64"/>
                <a:gd name="T7" fmla="*/ 0 h 41"/>
                <a:gd name="T8" fmla="*/ 0 w 64"/>
                <a:gd name="T9" fmla="*/ 25 h 41"/>
                <a:gd name="T10" fmla="*/ 0 w 64"/>
                <a:gd name="T11" fmla="*/ 41 h 41"/>
                <a:gd name="T12" fmla="*/ 64 w 64"/>
                <a:gd name="T13" fmla="*/ 41 h 41"/>
                <a:gd name="T14" fmla="*/ 64 w 64"/>
                <a:gd name="T15" fmla="*/ 25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1">
                  <a:moveTo>
                    <a:pt x="64" y="25"/>
                  </a:moveTo>
                  <a:cubicBezTo>
                    <a:pt x="64" y="15"/>
                    <a:pt x="58" y="5"/>
                    <a:pt x="51" y="0"/>
                  </a:cubicBezTo>
                  <a:cubicBezTo>
                    <a:pt x="45" y="2"/>
                    <a:pt x="38" y="4"/>
                    <a:pt x="32" y="4"/>
                  </a:cubicBezTo>
                  <a:cubicBezTo>
                    <a:pt x="25" y="4"/>
                    <a:pt x="18" y="2"/>
                    <a:pt x="13" y="0"/>
                  </a:cubicBezTo>
                  <a:cubicBezTo>
                    <a:pt x="5" y="5"/>
                    <a:pt x="0" y="15"/>
                    <a:pt x="0" y="25"/>
                  </a:cubicBezTo>
                  <a:cubicBezTo>
                    <a:pt x="0" y="41"/>
                    <a:pt x="0" y="41"/>
                    <a:pt x="0" y="41"/>
                  </a:cubicBezTo>
                  <a:cubicBezTo>
                    <a:pt x="64" y="41"/>
                    <a:pt x="64" y="41"/>
                    <a:pt x="64" y="41"/>
                  </a:cubicBezTo>
                  <a:lnTo>
                    <a:pt x="6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10968038" y="4829175"/>
              <a:ext cx="295275" cy="223838"/>
            </a:xfrm>
            <a:custGeom>
              <a:avLst/>
              <a:gdLst>
                <a:gd name="T0" fmla="*/ 100 w 102"/>
                <a:gd name="T1" fmla="*/ 32 h 77"/>
                <a:gd name="T2" fmla="*/ 101 w 102"/>
                <a:gd name="T3" fmla="*/ 32 h 77"/>
                <a:gd name="T4" fmla="*/ 101 w 102"/>
                <a:gd name="T5" fmla="*/ 32 h 77"/>
                <a:gd name="T6" fmla="*/ 101 w 102"/>
                <a:gd name="T7" fmla="*/ 31 h 77"/>
                <a:gd name="T8" fmla="*/ 102 w 102"/>
                <a:gd name="T9" fmla="*/ 30 h 77"/>
                <a:gd name="T10" fmla="*/ 102 w 102"/>
                <a:gd name="T11" fmla="*/ 30 h 77"/>
                <a:gd name="T12" fmla="*/ 102 w 102"/>
                <a:gd name="T13" fmla="*/ 29 h 77"/>
                <a:gd name="T14" fmla="*/ 102 w 102"/>
                <a:gd name="T15" fmla="*/ 28 h 77"/>
                <a:gd name="T16" fmla="*/ 102 w 102"/>
                <a:gd name="T17" fmla="*/ 28 h 77"/>
                <a:gd name="T18" fmla="*/ 101 w 102"/>
                <a:gd name="T19" fmla="*/ 27 h 77"/>
                <a:gd name="T20" fmla="*/ 101 w 102"/>
                <a:gd name="T21" fmla="*/ 27 h 77"/>
                <a:gd name="T22" fmla="*/ 101 w 102"/>
                <a:gd name="T23" fmla="*/ 26 h 77"/>
                <a:gd name="T24" fmla="*/ 100 w 102"/>
                <a:gd name="T25" fmla="*/ 26 h 77"/>
                <a:gd name="T26" fmla="*/ 100 w 102"/>
                <a:gd name="T27" fmla="*/ 25 h 77"/>
                <a:gd name="T28" fmla="*/ 100 w 102"/>
                <a:gd name="T29" fmla="*/ 25 h 77"/>
                <a:gd name="T30" fmla="*/ 75 w 102"/>
                <a:gd name="T31" fmla="*/ 2 h 77"/>
                <a:gd name="T32" fmla="*/ 67 w 102"/>
                <a:gd name="T33" fmla="*/ 3 h 77"/>
                <a:gd name="T34" fmla="*/ 68 w 102"/>
                <a:gd name="T35" fmla="*/ 10 h 77"/>
                <a:gd name="T36" fmla="*/ 82 w 102"/>
                <a:gd name="T37" fmla="*/ 24 h 77"/>
                <a:gd name="T38" fmla="*/ 6 w 102"/>
                <a:gd name="T39" fmla="*/ 24 h 77"/>
                <a:gd name="T40" fmla="*/ 0 w 102"/>
                <a:gd name="T41" fmla="*/ 29 h 77"/>
                <a:gd name="T42" fmla="*/ 0 w 102"/>
                <a:gd name="T43" fmla="*/ 72 h 77"/>
                <a:gd name="T44" fmla="*/ 6 w 102"/>
                <a:gd name="T45" fmla="*/ 77 h 77"/>
                <a:gd name="T46" fmla="*/ 11 w 102"/>
                <a:gd name="T47" fmla="*/ 72 h 77"/>
                <a:gd name="T48" fmla="*/ 11 w 102"/>
                <a:gd name="T49" fmla="*/ 34 h 77"/>
                <a:gd name="T50" fmla="*/ 82 w 102"/>
                <a:gd name="T51" fmla="*/ 34 h 77"/>
                <a:gd name="T52" fmla="*/ 68 w 102"/>
                <a:gd name="T53" fmla="*/ 48 h 77"/>
                <a:gd name="T54" fmla="*/ 67 w 102"/>
                <a:gd name="T55" fmla="*/ 55 h 77"/>
                <a:gd name="T56" fmla="*/ 71 w 102"/>
                <a:gd name="T57" fmla="*/ 57 h 77"/>
                <a:gd name="T58" fmla="*/ 75 w 102"/>
                <a:gd name="T59" fmla="*/ 56 h 77"/>
                <a:gd name="T60" fmla="*/ 100 w 102"/>
                <a:gd name="T61" fmla="*/ 33 h 77"/>
                <a:gd name="T62" fmla="*/ 100 w 102"/>
                <a:gd name="T63" fmla="*/ 33 h 77"/>
                <a:gd name="T64" fmla="*/ 100 w 102"/>
                <a:gd name="T65" fmla="*/ 3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2" h="77">
                  <a:moveTo>
                    <a:pt x="100" y="32"/>
                  </a:moveTo>
                  <a:cubicBezTo>
                    <a:pt x="101" y="32"/>
                    <a:pt x="101" y="32"/>
                    <a:pt x="101" y="32"/>
                  </a:cubicBezTo>
                  <a:cubicBezTo>
                    <a:pt x="101" y="32"/>
                    <a:pt x="101" y="32"/>
                    <a:pt x="101" y="32"/>
                  </a:cubicBezTo>
                  <a:cubicBezTo>
                    <a:pt x="101" y="31"/>
                    <a:pt x="101" y="31"/>
                    <a:pt x="101" y="31"/>
                  </a:cubicBezTo>
                  <a:cubicBezTo>
                    <a:pt x="101" y="31"/>
                    <a:pt x="101" y="31"/>
                    <a:pt x="102" y="30"/>
                  </a:cubicBezTo>
                  <a:cubicBezTo>
                    <a:pt x="102" y="30"/>
                    <a:pt x="102" y="30"/>
                    <a:pt x="102" y="30"/>
                  </a:cubicBezTo>
                  <a:cubicBezTo>
                    <a:pt x="102" y="30"/>
                    <a:pt x="102" y="30"/>
                    <a:pt x="102" y="29"/>
                  </a:cubicBezTo>
                  <a:cubicBezTo>
                    <a:pt x="102" y="29"/>
                    <a:pt x="102" y="28"/>
                    <a:pt x="102" y="28"/>
                  </a:cubicBezTo>
                  <a:cubicBezTo>
                    <a:pt x="102" y="28"/>
                    <a:pt x="102" y="28"/>
                    <a:pt x="102" y="28"/>
                  </a:cubicBezTo>
                  <a:cubicBezTo>
                    <a:pt x="101" y="28"/>
                    <a:pt x="101" y="27"/>
                    <a:pt x="101" y="27"/>
                  </a:cubicBezTo>
                  <a:cubicBezTo>
                    <a:pt x="101" y="27"/>
                    <a:pt x="101" y="27"/>
                    <a:pt x="101" y="27"/>
                  </a:cubicBezTo>
                  <a:cubicBezTo>
                    <a:pt x="101" y="26"/>
                    <a:pt x="101" y="26"/>
                    <a:pt x="101" y="26"/>
                  </a:cubicBezTo>
                  <a:cubicBezTo>
                    <a:pt x="101" y="26"/>
                    <a:pt x="101" y="26"/>
                    <a:pt x="100" y="26"/>
                  </a:cubicBezTo>
                  <a:cubicBezTo>
                    <a:pt x="100" y="26"/>
                    <a:pt x="100" y="26"/>
                    <a:pt x="100" y="25"/>
                  </a:cubicBezTo>
                  <a:cubicBezTo>
                    <a:pt x="100" y="25"/>
                    <a:pt x="100" y="25"/>
                    <a:pt x="100" y="25"/>
                  </a:cubicBezTo>
                  <a:cubicBezTo>
                    <a:pt x="75" y="2"/>
                    <a:pt x="75" y="2"/>
                    <a:pt x="75" y="2"/>
                  </a:cubicBezTo>
                  <a:cubicBezTo>
                    <a:pt x="72" y="0"/>
                    <a:pt x="69" y="1"/>
                    <a:pt x="67" y="3"/>
                  </a:cubicBezTo>
                  <a:cubicBezTo>
                    <a:pt x="65" y="5"/>
                    <a:pt x="65" y="8"/>
                    <a:pt x="68" y="10"/>
                  </a:cubicBezTo>
                  <a:cubicBezTo>
                    <a:pt x="82" y="24"/>
                    <a:pt x="82" y="24"/>
                    <a:pt x="82" y="24"/>
                  </a:cubicBezTo>
                  <a:cubicBezTo>
                    <a:pt x="6" y="24"/>
                    <a:pt x="6" y="24"/>
                    <a:pt x="6" y="24"/>
                  </a:cubicBezTo>
                  <a:cubicBezTo>
                    <a:pt x="3" y="24"/>
                    <a:pt x="0" y="26"/>
                    <a:pt x="0" y="29"/>
                  </a:cubicBezTo>
                  <a:cubicBezTo>
                    <a:pt x="0" y="72"/>
                    <a:pt x="0" y="72"/>
                    <a:pt x="0" y="72"/>
                  </a:cubicBezTo>
                  <a:cubicBezTo>
                    <a:pt x="0" y="75"/>
                    <a:pt x="3" y="77"/>
                    <a:pt x="6" y="77"/>
                  </a:cubicBezTo>
                  <a:cubicBezTo>
                    <a:pt x="9" y="77"/>
                    <a:pt x="11" y="75"/>
                    <a:pt x="11" y="72"/>
                  </a:cubicBezTo>
                  <a:cubicBezTo>
                    <a:pt x="11" y="34"/>
                    <a:pt x="11" y="34"/>
                    <a:pt x="11" y="34"/>
                  </a:cubicBezTo>
                  <a:cubicBezTo>
                    <a:pt x="82" y="34"/>
                    <a:pt x="82" y="34"/>
                    <a:pt x="82" y="34"/>
                  </a:cubicBezTo>
                  <a:cubicBezTo>
                    <a:pt x="68" y="48"/>
                    <a:pt x="68" y="48"/>
                    <a:pt x="68" y="48"/>
                  </a:cubicBezTo>
                  <a:cubicBezTo>
                    <a:pt x="65" y="50"/>
                    <a:pt x="65" y="53"/>
                    <a:pt x="67" y="55"/>
                  </a:cubicBezTo>
                  <a:cubicBezTo>
                    <a:pt x="68" y="56"/>
                    <a:pt x="70" y="57"/>
                    <a:pt x="71" y="57"/>
                  </a:cubicBezTo>
                  <a:cubicBezTo>
                    <a:pt x="72" y="57"/>
                    <a:pt x="74" y="57"/>
                    <a:pt x="75" y="56"/>
                  </a:cubicBezTo>
                  <a:cubicBezTo>
                    <a:pt x="100" y="33"/>
                    <a:pt x="100" y="33"/>
                    <a:pt x="100" y="33"/>
                  </a:cubicBezTo>
                  <a:cubicBezTo>
                    <a:pt x="100" y="33"/>
                    <a:pt x="100" y="33"/>
                    <a:pt x="100" y="33"/>
                  </a:cubicBezTo>
                  <a:cubicBezTo>
                    <a:pt x="100" y="33"/>
                    <a:pt x="100" y="33"/>
                    <a:pt x="10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11139488" y="5207000"/>
              <a:ext cx="292100" cy="222250"/>
            </a:xfrm>
            <a:custGeom>
              <a:avLst/>
              <a:gdLst>
                <a:gd name="T0" fmla="*/ 96 w 101"/>
                <a:gd name="T1" fmla="*/ 0 h 77"/>
                <a:gd name="T2" fmla="*/ 91 w 101"/>
                <a:gd name="T3" fmla="*/ 6 h 77"/>
                <a:gd name="T4" fmla="*/ 91 w 101"/>
                <a:gd name="T5" fmla="*/ 43 h 77"/>
                <a:gd name="T6" fmla="*/ 19 w 101"/>
                <a:gd name="T7" fmla="*/ 43 h 77"/>
                <a:gd name="T8" fmla="*/ 34 w 101"/>
                <a:gd name="T9" fmla="*/ 30 h 77"/>
                <a:gd name="T10" fmla="*/ 35 w 101"/>
                <a:gd name="T11" fmla="*/ 22 h 77"/>
                <a:gd name="T12" fmla="*/ 27 w 101"/>
                <a:gd name="T13" fmla="*/ 22 h 77"/>
                <a:gd name="T14" fmla="*/ 2 w 101"/>
                <a:gd name="T15" fmla="*/ 44 h 77"/>
                <a:gd name="T16" fmla="*/ 2 w 101"/>
                <a:gd name="T17" fmla="*/ 45 h 77"/>
                <a:gd name="T18" fmla="*/ 1 w 101"/>
                <a:gd name="T19" fmla="*/ 45 h 77"/>
                <a:gd name="T20" fmla="*/ 1 w 101"/>
                <a:gd name="T21" fmla="*/ 45 h 77"/>
                <a:gd name="T22" fmla="*/ 1 w 101"/>
                <a:gd name="T23" fmla="*/ 46 h 77"/>
                <a:gd name="T24" fmla="*/ 0 w 101"/>
                <a:gd name="T25" fmla="*/ 46 h 77"/>
                <a:gd name="T26" fmla="*/ 0 w 101"/>
                <a:gd name="T27" fmla="*/ 47 h 77"/>
                <a:gd name="T28" fmla="*/ 0 w 101"/>
                <a:gd name="T29" fmla="*/ 47 h 77"/>
                <a:gd name="T30" fmla="*/ 0 w 101"/>
                <a:gd name="T31" fmla="*/ 48 h 77"/>
                <a:gd name="T32" fmla="*/ 0 w 101"/>
                <a:gd name="T33" fmla="*/ 50 h 77"/>
                <a:gd name="T34" fmla="*/ 0 w 101"/>
                <a:gd name="T35" fmla="*/ 50 h 77"/>
                <a:gd name="T36" fmla="*/ 0 w 101"/>
                <a:gd name="T37" fmla="*/ 51 h 77"/>
                <a:gd name="T38" fmla="*/ 1 w 101"/>
                <a:gd name="T39" fmla="*/ 51 h 77"/>
                <a:gd name="T40" fmla="*/ 1 w 101"/>
                <a:gd name="T41" fmla="*/ 52 h 77"/>
                <a:gd name="T42" fmla="*/ 1 w 101"/>
                <a:gd name="T43" fmla="*/ 52 h 77"/>
                <a:gd name="T44" fmla="*/ 2 w 101"/>
                <a:gd name="T45" fmla="*/ 52 h 77"/>
                <a:gd name="T46" fmla="*/ 2 w 101"/>
                <a:gd name="T47" fmla="*/ 52 h 77"/>
                <a:gd name="T48" fmla="*/ 27 w 101"/>
                <a:gd name="T49" fmla="*/ 75 h 77"/>
                <a:gd name="T50" fmla="*/ 31 w 101"/>
                <a:gd name="T51" fmla="*/ 77 h 77"/>
                <a:gd name="T52" fmla="*/ 35 w 101"/>
                <a:gd name="T53" fmla="*/ 75 h 77"/>
                <a:gd name="T54" fmla="*/ 34 w 101"/>
                <a:gd name="T55" fmla="*/ 67 h 77"/>
                <a:gd name="T56" fmla="*/ 19 w 101"/>
                <a:gd name="T57" fmla="*/ 54 h 77"/>
                <a:gd name="T58" fmla="*/ 96 w 101"/>
                <a:gd name="T59" fmla="*/ 54 h 77"/>
                <a:gd name="T60" fmla="*/ 101 w 101"/>
                <a:gd name="T61" fmla="*/ 48 h 77"/>
                <a:gd name="T62" fmla="*/ 101 w 101"/>
                <a:gd name="T63" fmla="*/ 6 h 77"/>
                <a:gd name="T64" fmla="*/ 96 w 101"/>
                <a:gd name="T6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7">
                  <a:moveTo>
                    <a:pt x="96" y="0"/>
                  </a:moveTo>
                  <a:cubicBezTo>
                    <a:pt x="93" y="0"/>
                    <a:pt x="91" y="3"/>
                    <a:pt x="91" y="6"/>
                  </a:cubicBezTo>
                  <a:cubicBezTo>
                    <a:pt x="91" y="43"/>
                    <a:pt x="91" y="43"/>
                    <a:pt x="91" y="43"/>
                  </a:cubicBezTo>
                  <a:cubicBezTo>
                    <a:pt x="19" y="43"/>
                    <a:pt x="19" y="43"/>
                    <a:pt x="19" y="43"/>
                  </a:cubicBezTo>
                  <a:cubicBezTo>
                    <a:pt x="34" y="30"/>
                    <a:pt x="34" y="30"/>
                    <a:pt x="34" y="30"/>
                  </a:cubicBezTo>
                  <a:cubicBezTo>
                    <a:pt x="36" y="28"/>
                    <a:pt x="37" y="24"/>
                    <a:pt x="35" y="22"/>
                  </a:cubicBezTo>
                  <a:cubicBezTo>
                    <a:pt x="33" y="20"/>
                    <a:pt x="29" y="20"/>
                    <a:pt x="27" y="22"/>
                  </a:cubicBezTo>
                  <a:cubicBezTo>
                    <a:pt x="2" y="44"/>
                    <a:pt x="2" y="44"/>
                    <a:pt x="2" y="44"/>
                  </a:cubicBezTo>
                  <a:cubicBezTo>
                    <a:pt x="2" y="44"/>
                    <a:pt x="2" y="45"/>
                    <a:pt x="2" y="45"/>
                  </a:cubicBezTo>
                  <a:cubicBezTo>
                    <a:pt x="1" y="45"/>
                    <a:pt x="1" y="45"/>
                    <a:pt x="1" y="45"/>
                  </a:cubicBezTo>
                  <a:cubicBezTo>
                    <a:pt x="1" y="45"/>
                    <a:pt x="1" y="45"/>
                    <a:pt x="1" y="45"/>
                  </a:cubicBezTo>
                  <a:cubicBezTo>
                    <a:pt x="1" y="46"/>
                    <a:pt x="1" y="46"/>
                    <a:pt x="1" y="46"/>
                  </a:cubicBezTo>
                  <a:cubicBezTo>
                    <a:pt x="1" y="46"/>
                    <a:pt x="0" y="46"/>
                    <a:pt x="0" y="46"/>
                  </a:cubicBezTo>
                  <a:cubicBezTo>
                    <a:pt x="0" y="47"/>
                    <a:pt x="0" y="47"/>
                    <a:pt x="0" y="47"/>
                  </a:cubicBezTo>
                  <a:cubicBezTo>
                    <a:pt x="0" y="47"/>
                    <a:pt x="0" y="47"/>
                    <a:pt x="0" y="47"/>
                  </a:cubicBezTo>
                  <a:cubicBezTo>
                    <a:pt x="0" y="48"/>
                    <a:pt x="0" y="48"/>
                    <a:pt x="0" y="48"/>
                  </a:cubicBezTo>
                  <a:cubicBezTo>
                    <a:pt x="0" y="49"/>
                    <a:pt x="0" y="49"/>
                    <a:pt x="0" y="50"/>
                  </a:cubicBezTo>
                  <a:cubicBezTo>
                    <a:pt x="0" y="50"/>
                    <a:pt x="0" y="50"/>
                    <a:pt x="0" y="50"/>
                  </a:cubicBezTo>
                  <a:cubicBezTo>
                    <a:pt x="0" y="50"/>
                    <a:pt x="0" y="50"/>
                    <a:pt x="0" y="51"/>
                  </a:cubicBezTo>
                  <a:cubicBezTo>
                    <a:pt x="0" y="51"/>
                    <a:pt x="1" y="51"/>
                    <a:pt x="1" y="51"/>
                  </a:cubicBezTo>
                  <a:cubicBezTo>
                    <a:pt x="1" y="51"/>
                    <a:pt x="1" y="51"/>
                    <a:pt x="1" y="52"/>
                  </a:cubicBezTo>
                  <a:cubicBezTo>
                    <a:pt x="1" y="52"/>
                    <a:pt x="1" y="52"/>
                    <a:pt x="1" y="52"/>
                  </a:cubicBezTo>
                  <a:cubicBezTo>
                    <a:pt x="1" y="52"/>
                    <a:pt x="1" y="52"/>
                    <a:pt x="2" y="52"/>
                  </a:cubicBezTo>
                  <a:cubicBezTo>
                    <a:pt x="2" y="52"/>
                    <a:pt x="2" y="52"/>
                    <a:pt x="2" y="52"/>
                  </a:cubicBezTo>
                  <a:cubicBezTo>
                    <a:pt x="27" y="75"/>
                    <a:pt x="27" y="75"/>
                    <a:pt x="27" y="75"/>
                  </a:cubicBezTo>
                  <a:cubicBezTo>
                    <a:pt x="28" y="76"/>
                    <a:pt x="29" y="77"/>
                    <a:pt x="31" y="77"/>
                  </a:cubicBezTo>
                  <a:cubicBezTo>
                    <a:pt x="32" y="77"/>
                    <a:pt x="34" y="76"/>
                    <a:pt x="35" y="75"/>
                  </a:cubicBezTo>
                  <a:cubicBezTo>
                    <a:pt x="37" y="73"/>
                    <a:pt x="36" y="69"/>
                    <a:pt x="34" y="67"/>
                  </a:cubicBezTo>
                  <a:cubicBezTo>
                    <a:pt x="19" y="54"/>
                    <a:pt x="19" y="54"/>
                    <a:pt x="19" y="54"/>
                  </a:cubicBezTo>
                  <a:cubicBezTo>
                    <a:pt x="96" y="54"/>
                    <a:pt x="96" y="54"/>
                    <a:pt x="96" y="54"/>
                  </a:cubicBezTo>
                  <a:cubicBezTo>
                    <a:pt x="99" y="54"/>
                    <a:pt x="101" y="51"/>
                    <a:pt x="101" y="48"/>
                  </a:cubicBezTo>
                  <a:cubicBezTo>
                    <a:pt x="101" y="6"/>
                    <a:pt x="101" y="6"/>
                    <a:pt x="101" y="6"/>
                  </a:cubicBezTo>
                  <a:cubicBezTo>
                    <a:pt x="101" y="3"/>
                    <a:pt x="99" y="0"/>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611641" y="3563951"/>
            <a:ext cx="492913" cy="419654"/>
            <a:chOff x="3560763" y="1905629"/>
            <a:chExt cx="865187" cy="736600"/>
          </a:xfrm>
          <a:solidFill>
            <a:schemeClr val="bg2">
              <a:lumMod val="50000"/>
            </a:schemeClr>
          </a:solidFill>
        </p:grpSpPr>
        <p:sp>
          <p:nvSpPr>
            <p:cNvPr id="26" name="Freeform 191"/>
            <p:cNvSpPr>
              <a:spLocks/>
            </p:cNvSpPr>
            <p:nvPr/>
          </p:nvSpPr>
          <p:spPr bwMode="auto">
            <a:xfrm>
              <a:off x="3994150" y="1905629"/>
              <a:ext cx="431800" cy="388938"/>
            </a:xfrm>
            <a:custGeom>
              <a:avLst/>
              <a:gdLst>
                <a:gd name="T0" fmla="*/ 107 w 107"/>
                <a:gd name="T1" fmla="*/ 22 h 96"/>
                <a:gd name="T2" fmla="*/ 85 w 107"/>
                <a:gd name="T3" fmla="*/ 0 h 96"/>
                <a:gd name="T4" fmla="*/ 65 w 107"/>
                <a:gd name="T5" fmla="*/ 17 h 96"/>
                <a:gd name="T6" fmla="*/ 43 w 107"/>
                <a:gd name="T7" fmla="*/ 11 h 96"/>
                <a:gd name="T8" fmla="*/ 0 w 107"/>
                <a:gd name="T9" fmla="*/ 54 h 96"/>
                <a:gd name="T10" fmla="*/ 43 w 107"/>
                <a:gd name="T11" fmla="*/ 96 h 96"/>
                <a:gd name="T12" fmla="*/ 85 w 107"/>
                <a:gd name="T13" fmla="*/ 54 h 96"/>
                <a:gd name="T14" fmla="*/ 84 w 107"/>
                <a:gd name="T15" fmla="*/ 43 h 96"/>
                <a:gd name="T16" fmla="*/ 85 w 107"/>
                <a:gd name="T17" fmla="*/ 43 h 96"/>
                <a:gd name="T18" fmla="*/ 107 w 107"/>
                <a:gd name="T1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96">
                  <a:moveTo>
                    <a:pt x="107" y="22"/>
                  </a:moveTo>
                  <a:cubicBezTo>
                    <a:pt x="107" y="10"/>
                    <a:pt x="97" y="0"/>
                    <a:pt x="85" y="0"/>
                  </a:cubicBezTo>
                  <a:cubicBezTo>
                    <a:pt x="75" y="0"/>
                    <a:pt x="67" y="7"/>
                    <a:pt x="65" y="17"/>
                  </a:cubicBezTo>
                  <a:cubicBezTo>
                    <a:pt x="58" y="13"/>
                    <a:pt x="51" y="11"/>
                    <a:pt x="43" y="11"/>
                  </a:cubicBezTo>
                  <a:cubicBezTo>
                    <a:pt x="19" y="11"/>
                    <a:pt x="0" y="30"/>
                    <a:pt x="0" y="54"/>
                  </a:cubicBezTo>
                  <a:cubicBezTo>
                    <a:pt x="0" y="77"/>
                    <a:pt x="19" y="96"/>
                    <a:pt x="43" y="96"/>
                  </a:cubicBezTo>
                  <a:cubicBezTo>
                    <a:pt x="66" y="96"/>
                    <a:pt x="85" y="77"/>
                    <a:pt x="85" y="54"/>
                  </a:cubicBezTo>
                  <a:cubicBezTo>
                    <a:pt x="85" y="50"/>
                    <a:pt x="85" y="46"/>
                    <a:pt x="84" y="43"/>
                  </a:cubicBezTo>
                  <a:cubicBezTo>
                    <a:pt x="84" y="43"/>
                    <a:pt x="85" y="43"/>
                    <a:pt x="85" y="43"/>
                  </a:cubicBezTo>
                  <a:cubicBezTo>
                    <a:pt x="97" y="43"/>
                    <a:pt x="107" y="33"/>
                    <a:pt x="107" y="2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Freeform 192"/>
            <p:cNvSpPr>
              <a:spLocks/>
            </p:cNvSpPr>
            <p:nvPr/>
          </p:nvSpPr>
          <p:spPr bwMode="auto">
            <a:xfrm>
              <a:off x="3994150" y="2331079"/>
              <a:ext cx="342900" cy="311150"/>
            </a:xfrm>
            <a:custGeom>
              <a:avLst/>
              <a:gdLst>
                <a:gd name="T0" fmla="*/ 68 w 85"/>
                <a:gd name="T1" fmla="*/ 0 h 77"/>
                <a:gd name="T2" fmla="*/ 43 w 85"/>
                <a:gd name="T3" fmla="*/ 6 h 77"/>
                <a:gd name="T4" fmla="*/ 17 w 85"/>
                <a:gd name="T5" fmla="*/ 0 h 77"/>
                <a:gd name="T6" fmla="*/ 0 w 85"/>
                <a:gd name="T7" fmla="*/ 34 h 77"/>
                <a:gd name="T8" fmla="*/ 0 w 85"/>
                <a:gd name="T9" fmla="*/ 34 h 77"/>
                <a:gd name="T10" fmla="*/ 0 w 85"/>
                <a:gd name="T11" fmla="*/ 77 h 77"/>
                <a:gd name="T12" fmla="*/ 85 w 85"/>
                <a:gd name="T13" fmla="*/ 77 h 77"/>
                <a:gd name="T14" fmla="*/ 85 w 85"/>
                <a:gd name="T15" fmla="*/ 34 h 77"/>
                <a:gd name="T16" fmla="*/ 85 w 85"/>
                <a:gd name="T17" fmla="*/ 34 h 77"/>
                <a:gd name="T18" fmla="*/ 68 w 85"/>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77">
                  <a:moveTo>
                    <a:pt x="68" y="0"/>
                  </a:moveTo>
                  <a:cubicBezTo>
                    <a:pt x="60" y="3"/>
                    <a:pt x="52" y="6"/>
                    <a:pt x="43" y="6"/>
                  </a:cubicBezTo>
                  <a:cubicBezTo>
                    <a:pt x="34" y="6"/>
                    <a:pt x="25" y="3"/>
                    <a:pt x="17" y="0"/>
                  </a:cubicBezTo>
                  <a:cubicBezTo>
                    <a:pt x="7" y="7"/>
                    <a:pt x="0" y="20"/>
                    <a:pt x="0" y="34"/>
                  </a:cubicBezTo>
                  <a:cubicBezTo>
                    <a:pt x="0" y="34"/>
                    <a:pt x="0" y="34"/>
                    <a:pt x="0" y="34"/>
                  </a:cubicBezTo>
                  <a:cubicBezTo>
                    <a:pt x="0" y="77"/>
                    <a:pt x="0" y="77"/>
                    <a:pt x="0" y="77"/>
                  </a:cubicBezTo>
                  <a:cubicBezTo>
                    <a:pt x="85" y="77"/>
                    <a:pt x="85" y="77"/>
                    <a:pt x="85" y="77"/>
                  </a:cubicBezTo>
                  <a:cubicBezTo>
                    <a:pt x="85" y="34"/>
                    <a:pt x="85" y="34"/>
                    <a:pt x="85" y="34"/>
                  </a:cubicBezTo>
                  <a:cubicBezTo>
                    <a:pt x="85" y="34"/>
                    <a:pt x="85" y="34"/>
                    <a:pt x="85" y="34"/>
                  </a:cubicBezTo>
                  <a:cubicBezTo>
                    <a:pt x="85" y="20"/>
                    <a:pt x="79" y="7"/>
                    <a:pt x="68"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193"/>
            <p:cNvSpPr>
              <a:spLocks noChangeArrowheads="1"/>
            </p:cNvSpPr>
            <p:nvPr/>
          </p:nvSpPr>
          <p:spPr bwMode="auto">
            <a:xfrm>
              <a:off x="3560763" y="1950079"/>
              <a:ext cx="347662" cy="34448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194"/>
            <p:cNvSpPr>
              <a:spLocks/>
            </p:cNvSpPr>
            <p:nvPr/>
          </p:nvSpPr>
          <p:spPr bwMode="auto">
            <a:xfrm>
              <a:off x="3560763" y="2331079"/>
              <a:ext cx="347662" cy="311150"/>
            </a:xfrm>
            <a:custGeom>
              <a:avLst/>
              <a:gdLst>
                <a:gd name="T0" fmla="*/ 68 w 86"/>
                <a:gd name="T1" fmla="*/ 0 h 77"/>
                <a:gd name="T2" fmla="*/ 43 w 86"/>
                <a:gd name="T3" fmla="*/ 6 h 77"/>
                <a:gd name="T4" fmla="*/ 18 w 86"/>
                <a:gd name="T5" fmla="*/ 0 h 77"/>
                <a:gd name="T6" fmla="*/ 0 w 86"/>
                <a:gd name="T7" fmla="*/ 34 h 77"/>
                <a:gd name="T8" fmla="*/ 0 w 86"/>
                <a:gd name="T9" fmla="*/ 34 h 77"/>
                <a:gd name="T10" fmla="*/ 0 w 86"/>
                <a:gd name="T11" fmla="*/ 77 h 77"/>
                <a:gd name="T12" fmla="*/ 86 w 86"/>
                <a:gd name="T13" fmla="*/ 77 h 77"/>
                <a:gd name="T14" fmla="*/ 86 w 86"/>
                <a:gd name="T15" fmla="*/ 34 h 77"/>
                <a:gd name="T16" fmla="*/ 86 w 86"/>
                <a:gd name="T17" fmla="*/ 34 h 77"/>
                <a:gd name="T18" fmla="*/ 68 w 86"/>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77">
                  <a:moveTo>
                    <a:pt x="68" y="0"/>
                  </a:moveTo>
                  <a:cubicBezTo>
                    <a:pt x="61" y="3"/>
                    <a:pt x="52" y="6"/>
                    <a:pt x="43" y="6"/>
                  </a:cubicBezTo>
                  <a:cubicBezTo>
                    <a:pt x="34" y="6"/>
                    <a:pt x="25" y="3"/>
                    <a:pt x="18" y="0"/>
                  </a:cubicBezTo>
                  <a:cubicBezTo>
                    <a:pt x="7" y="7"/>
                    <a:pt x="0" y="20"/>
                    <a:pt x="0" y="34"/>
                  </a:cubicBezTo>
                  <a:cubicBezTo>
                    <a:pt x="0" y="34"/>
                    <a:pt x="0" y="34"/>
                    <a:pt x="0" y="34"/>
                  </a:cubicBezTo>
                  <a:cubicBezTo>
                    <a:pt x="0" y="77"/>
                    <a:pt x="0" y="77"/>
                    <a:pt x="0" y="77"/>
                  </a:cubicBezTo>
                  <a:cubicBezTo>
                    <a:pt x="86" y="77"/>
                    <a:pt x="86" y="77"/>
                    <a:pt x="86" y="77"/>
                  </a:cubicBezTo>
                  <a:cubicBezTo>
                    <a:pt x="86" y="34"/>
                    <a:pt x="86" y="34"/>
                    <a:pt x="86" y="34"/>
                  </a:cubicBezTo>
                  <a:cubicBezTo>
                    <a:pt x="86" y="34"/>
                    <a:pt x="86" y="34"/>
                    <a:pt x="86" y="34"/>
                  </a:cubicBezTo>
                  <a:cubicBezTo>
                    <a:pt x="86" y="20"/>
                    <a:pt x="79" y="7"/>
                    <a:pt x="68"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674825" y="5442293"/>
            <a:ext cx="366545" cy="496099"/>
            <a:chOff x="903287" y="676276"/>
            <a:chExt cx="736601" cy="996950"/>
          </a:xfrm>
          <a:solidFill>
            <a:schemeClr val="bg2">
              <a:lumMod val="50000"/>
            </a:schemeClr>
          </a:solidFill>
        </p:grpSpPr>
        <p:sp>
          <p:nvSpPr>
            <p:cNvPr id="31" name="Freeform 12"/>
            <p:cNvSpPr>
              <a:spLocks/>
            </p:cNvSpPr>
            <p:nvPr/>
          </p:nvSpPr>
          <p:spPr bwMode="auto">
            <a:xfrm>
              <a:off x="1116013" y="676276"/>
              <a:ext cx="250825" cy="249238"/>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6"/>
                    <a:pt x="40" y="57"/>
                    <a:pt x="25" y="55"/>
                  </a:cubicBezTo>
                  <a:cubicBezTo>
                    <a:pt x="11" y="53"/>
                    <a:pt x="0" y="39"/>
                    <a:pt x="2" y="25"/>
                  </a:cubicBezTo>
                  <a:cubicBezTo>
                    <a:pt x="4" y="10"/>
                    <a:pt x="18" y="0"/>
                    <a:pt x="32" y="2"/>
                  </a:cubicBezTo>
                  <a:cubicBezTo>
                    <a:pt x="47" y="4"/>
                    <a:pt x="57" y="17"/>
                    <a:pt x="55" y="3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Freeform 13"/>
            <p:cNvSpPr>
              <a:spLocks/>
            </p:cNvSpPr>
            <p:nvPr/>
          </p:nvSpPr>
          <p:spPr bwMode="auto">
            <a:xfrm>
              <a:off x="1057275" y="917576"/>
              <a:ext cx="473075" cy="750888"/>
            </a:xfrm>
            <a:custGeom>
              <a:avLst/>
              <a:gdLst>
                <a:gd name="T0" fmla="*/ 9 w 107"/>
                <a:gd name="T1" fmla="*/ 20 h 171"/>
                <a:gd name="T2" fmla="*/ 9 w 107"/>
                <a:gd name="T3" fmla="*/ 20 h 171"/>
                <a:gd name="T4" fmla="*/ 22 w 107"/>
                <a:gd name="T5" fmla="*/ 0 h 171"/>
                <a:gd name="T6" fmla="*/ 38 w 107"/>
                <a:gd name="T7" fmla="*/ 6 h 171"/>
                <a:gd name="T8" fmla="*/ 54 w 107"/>
                <a:gd name="T9" fmla="*/ 4 h 171"/>
                <a:gd name="T10" fmla="*/ 56 w 107"/>
                <a:gd name="T11" fmla="*/ 6 h 171"/>
                <a:gd name="T12" fmla="*/ 103 w 107"/>
                <a:gd name="T13" fmla="*/ 52 h 171"/>
                <a:gd name="T14" fmla="*/ 103 w 107"/>
                <a:gd name="T15" fmla="*/ 52 h 171"/>
                <a:gd name="T16" fmla="*/ 103 w 107"/>
                <a:gd name="T17" fmla="*/ 67 h 171"/>
                <a:gd name="T18" fmla="*/ 88 w 107"/>
                <a:gd name="T19" fmla="*/ 67 h 171"/>
                <a:gd name="T20" fmla="*/ 88 w 107"/>
                <a:gd name="T21" fmla="*/ 67 h 171"/>
                <a:gd name="T22" fmla="*/ 59 w 107"/>
                <a:gd name="T23" fmla="*/ 40 h 171"/>
                <a:gd name="T24" fmla="*/ 52 w 107"/>
                <a:gd name="T25" fmla="*/ 78 h 171"/>
                <a:gd name="T26" fmla="*/ 81 w 107"/>
                <a:gd name="T27" fmla="*/ 106 h 171"/>
                <a:gd name="T28" fmla="*/ 84 w 107"/>
                <a:gd name="T29" fmla="*/ 111 h 171"/>
                <a:gd name="T30" fmla="*/ 89 w 107"/>
                <a:gd name="T31" fmla="*/ 157 h 171"/>
                <a:gd name="T32" fmla="*/ 89 w 107"/>
                <a:gd name="T33" fmla="*/ 157 h 171"/>
                <a:gd name="T34" fmla="*/ 78 w 107"/>
                <a:gd name="T35" fmla="*/ 171 h 171"/>
                <a:gd name="T36" fmla="*/ 64 w 107"/>
                <a:gd name="T37" fmla="*/ 160 h 171"/>
                <a:gd name="T38" fmla="*/ 64 w 107"/>
                <a:gd name="T39" fmla="*/ 160 h 171"/>
                <a:gd name="T40" fmla="*/ 60 w 107"/>
                <a:gd name="T41" fmla="*/ 120 h 171"/>
                <a:gd name="T42" fmla="*/ 7 w 107"/>
                <a:gd name="T43" fmla="*/ 83 h 171"/>
                <a:gd name="T44" fmla="*/ 1 w 107"/>
                <a:gd name="T45" fmla="*/ 67 h 171"/>
                <a:gd name="T46" fmla="*/ 9 w 107"/>
                <a:gd name="T47" fmla="*/ 2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7" h="171">
                  <a:moveTo>
                    <a:pt x="9" y="20"/>
                  </a:moveTo>
                  <a:cubicBezTo>
                    <a:pt x="9" y="20"/>
                    <a:pt x="9" y="20"/>
                    <a:pt x="9" y="20"/>
                  </a:cubicBezTo>
                  <a:cubicBezTo>
                    <a:pt x="10" y="11"/>
                    <a:pt x="15" y="4"/>
                    <a:pt x="22" y="0"/>
                  </a:cubicBezTo>
                  <a:cubicBezTo>
                    <a:pt x="27" y="3"/>
                    <a:pt x="32" y="5"/>
                    <a:pt x="38" y="6"/>
                  </a:cubicBezTo>
                  <a:cubicBezTo>
                    <a:pt x="43" y="6"/>
                    <a:pt x="49" y="6"/>
                    <a:pt x="54" y="4"/>
                  </a:cubicBezTo>
                  <a:cubicBezTo>
                    <a:pt x="54" y="5"/>
                    <a:pt x="55" y="5"/>
                    <a:pt x="56" y="6"/>
                  </a:cubicBezTo>
                  <a:cubicBezTo>
                    <a:pt x="103" y="52"/>
                    <a:pt x="103" y="52"/>
                    <a:pt x="103" y="52"/>
                  </a:cubicBezTo>
                  <a:cubicBezTo>
                    <a:pt x="103" y="52"/>
                    <a:pt x="103" y="52"/>
                    <a:pt x="103" y="52"/>
                  </a:cubicBezTo>
                  <a:cubicBezTo>
                    <a:pt x="107" y="56"/>
                    <a:pt x="107" y="63"/>
                    <a:pt x="103" y="67"/>
                  </a:cubicBezTo>
                  <a:cubicBezTo>
                    <a:pt x="99" y="71"/>
                    <a:pt x="92" y="71"/>
                    <a:pt x="88" y="67"/>
                  </a:cubicBezTo>
                  <a:cubicBezTo>
                    <a:pt x="88" y="67"/>
                    <a:pt x="88" y="67"/>
                    <a:pt x="88" y="67"/>
                  </a:cubicBezTo>
                  <a:cubicBezTo>
                    <a:pt x="59" y="40"/>
                    <a:pt x="59" y="40"/>
                    <a:pt x="59" y="40"/>
                  </a:cubicBezTo>
                  <a:cubicBezTo>
                    <a:pt x="52" y="78"/>
                    <a:pt x="52" y="78"/>
                    <a:pt x="52" y="78"/>
                  </a:cubicBezTo>
                  <a:cubicBezTo>
                    <a:pt x="81" y="106"/>
                    <a:pt x="81" y="106"/>
                    <a:pt x="81" y="106"/>
                  </a:cubicBezTo>
                  <a:cubicBezTo>
                    <a:pt x="83" y="107"/>
                    <a:pt x="84" y="109"/>
                    <a:pt x="84" y="111"/>
                  </a:cubicBezTo>
                  <a:cubicBezTo>
                    <a:pt x="89" y="157"/>
                    <a:pt x="89" y="157"/>
                    <a:pt x="89" y="157"/>
                  </a:cubicBezTo>
                  <a:cubicBezTo>
                    <a:pt x="89" y="157"/>
                    <a:pt x="89" y="157"/>
                    <a:pt x="89" y="157"/>
                  </a:cubicBezTo>
                  <a:cubicBezTo>
                    <a:pt x="90" y="164"/>
                    <a:pt x="85" y="170"/>
                    <a:pt x="78" y="171"/>
                  </a:cubicBezTo>
                  <a:cubicBezTo>
                    <a:pt x="71" y="171"/>
                    <a:pt x="65" y="166"/>
                    <a:pt x="64" y="160"/>
                  </a:cubicBezTo>
                  <a:cubicBezTo>
                    <a:pt x="64" y="160"/>
                    <a:pt x="64" y="160"/>
                    <a:pt x="64" y="160"/>
                  </a:cubicBezTo>
                  <a:cubicBezTo>
                    <a:pt x="60" y="120"/>
                    <a:pt x="60" y="120"/>
                    <a:pt x="60" y="120"/>
                  </a:cubicBezTo>
                  <a:cubicBezTo>
                    <a:pt x="7" y="83"/>
                    <a:pt x="7" y="83"/>
                    <a:pt x="7" y="83"/>
                  </a:cubicBezTo>
                  <a:cubicBezTo>
                    <a:pt x="2" y="79"/>
                    <a:pt x="0" y="73"/>
                    <a:pt x="1" y="67"/>
                  </a:cubicBezTo>
                  <a:lnTo>
                    <a:pt x="9" y="2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14"/>
            <p:cNvSpPr>
              <a:spLocks/>
            </p:cNvSpPr>
            <p:nvPr/>
          </p:nvSpPr>
          <p:spPr bwMode="auto">
            <a:xfrm>
              <a:off x="969963" y="1330326"/>
              <a:ext cx="220663" cy="342900"/>
            </a:xfrm>
            <a:custGeom>
              <a:avLst/>
              <a:gdLst>
                <a:gd name="T0" fmla="*/ 3 w 50"/>
                <a:gd name="T1" fmla="*/ 59 h 78"/>
                <a:gd name="T2" fmla="*/ 3 w 50"/>
                <a:gd name="T3" fmla="*/ 59 h 78"/>
                <a:gd name="T4" fmla="*/ 28 w 50"/>
                <a:gd name="T5" fmla="*/ 0 h 78"/>
                <a:gd name="T6" fmla="*/ 50 w 50"/>
                <a:gd name="T7" fmla="*/ 14 h 78"/>
                <a:gd name="T8" fmla="*/ 26 w 50"/>
                <a:gd name="T9" fmla="*/ 69 h 78"/>
                <a:gd name="T10" fmla="*/ 26 w 50"/>
                <a:gd name="T11" fmla="*/ 69 h 78"/>
                <a:gd name="T12" fmla="*/ 9 w 50"/>
                <a:gd name="T13" fmla="*/ 76 h 78"/>
                <a:gd name="T14" fmla="*/ 3 w 50"/>
                <a:gd name="T15" fmla="*/ 5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78">
                  <a:moveTo>
                    <a:pt x="3" y="59"/>
                  </a:moveTo>
                  <a:cubicBezTo>
                    <a:pt x="3" y="59"/>
                    <a:pt x="3" y="59"/>
                    <a:pt x="3" y="59"/>
                  </a:cubicBezTo>
                  <a:cubicBezTo>
                    <a:pt x="28" y="0"/>
                    <a:pt x="28" y="0"/>
                    <a:pt x="28" y="0"/>
                  </a:cubicBezTo>
                  <a:cubicBezTo>
                    <a:pt x="50" y="14"/>
                    <a:pt x="50" y="14"/>
                    <a:pt x="50" y="14"/>
                  </a:cubicBezTo>
                  <a:cubicBezTo>
                    <a:pt x="26" y="69"/>
                    <a:pt x="26" y="69"/>
                    <a:pt x="26" y="69"/>
                  </a:cubicBezTo>
                  <a:cubicBezTo>
                    <a:pt x="26" y="69"/>
                    <a:pt x="26" y="69"/>
                    <a:pt x="26" y="69"/>
                  </a:cubicBezTo>
                  <a:cubicBezTo>
                    <a:pt x="23" y="75"/>
                    <a:pt x="15" y="78"/>
                    <a:pt x="9" y="76"/>
                  </a:cubicBezTo>
                  <a:cubicBezTo>
                    <a:pt x="3" y="73"/>
                    <a:pt x="0" y="65"/>
                    <a:pt x="3" y="59"/>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15"/>
            <p:cNvSpPr>
              <a:spLocks/>
            </p:cNvSpPr>
            <p:nvPr/>
          </p:nvSpPr>
          <p:spPr bwMode="auto">
            <a:xfrm>
              <a:off x="903287" y="912813"/>
              <a:ext cx="158750" cy="320675"/>
            </a:xfrm>
            <a:custGeom>
              <a:avLst/>
              <a:gdLst>
                <a:gd name="T0" fmla="*/ 12 w 36"/>
                <a:gd name="T1" fmla="*/ 72 h 73"/>
                <a:gd name="T2" fmla="*/ 12 w 36"/>
                <a:gd name="T3" fmla="*/ 72 h 73"/>
                <a:gd name="T4" fmla="*/ 27 w 36"/>
                <a:gd name="T5" fmla="*/ 61 h 73"/>
                <a:gd name="T6" fmla="*/ 35 w 36"/>
                <a:gd name="T7" fmla="*/ 17 h 73"/>
                <a:gd name="T8" fmla="*/ 24 w 36"/>
                <a:gd name="T9" fmla="*/ 1 h 73"/>
                <a:gd name="T10" fmla="*/ 24 w 36"/>
                <a:gd name="T11" fmla="*/ 1 h 73"/>
                <a:gd name="T12" fmla="*/ 8 w 36"/>
                <a:gd name="T13" fmla="*/ 12 h 73"/>
                <a:gd name="T14" fmla="*/ 1 w 36"/>
                <a:gd name="T15" fmla="*/ 57 h 73"/>
                <a:gd name="T16" fmla="*/ 12 w 36"/>
                <a:gd name="T17"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73">
                  <a:moveTo>
                    <a:pt x="12" y="72"/>
                  </a:moveTo>
                  <a:cubicBezTo>
                    <a:pt x="12" y="72"/>
                    <a:pt x="12" y="72"/>
                    <a:pt x="12" y="72"/>
                  </a:cubicBezTo>
                  <a:cubicBezTo>
                    <a:pt x="19" y="73"/>
                    <a:pt x="26" y="68"/>
                    <a:pt x="27" y="61"/>
                  </a:cubicBezTo>
                  <a:cubicBezTo>
                    <a:pt x="35" y="17"/>
                    <a:pt x="35" y="17"/>
                    <a:pt x="35" y="17"/>
                  </a:cubicBezTo>
                  <a:cubicBezTo>
                    <a:pt x="36" y="9"/>
                    <a:pt x="31" y="2"/>
                    <a:pt x="24" y="1"/>
                  </a:cubicBezTo>
                  <a:cubicBezTo>
                    <a:pt x="24" y="1"/>
                    <a:pt x="24" y="1"/>
                    <a:pt x="24" y="1"/>
                  </a:cubicBezTo>
                  <a:cubicBezTo>
                    <a:pt x="17" y="0"/>
                    <a:pt x="10" y="5"/>
                    <a:pt x="8" y="12"/>
                  </a:cubicBezTo>
                  <a:cubicBezTo>
                    <a:pt x="1" y="57"/>
                    <a:pt x="1" y="57"/>
                    <a:pt x="1" y="57"/>
                  </a:cubicBezTo>
                  <a:cubicBezTo>
                    <a:pt x="0" y="64"/>
                    <a:pt x="4" y="71"/>
                    <a:pt x="12" y="7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16"/>
            <p:cNvSpPr>
              <a:spLocks/>
            </p:cNvSpPr>
            <p:nvPr/>
          </p:nvSpPr>
          <p:spPr bwMode="auto">
            <a:xfrm>
              <a:off x="1498600" y="1260476"/>
              <a:ext cx="141288" cy="407988"/>
            </a:xfrm>
            <a:custGeom>
              <a:avLst/>
              <a:gdLst>
                <a:gd name="T0" fmla="*/ 89 w 89"/>
                <a:gd name="T1" fmla="*/ 257 h 257"/>
                <a:gd name="T2" fmla="*/ 72 w 89"/>
                <a:gd name="T3" fmla="*/ 257 h 257"/>
                <a:gd name="T4" fmla="*/ 0 w 89"/>
                <a:gd name="T5" fmla="*/ 5 h 257"/>
                <a:gd name="T6" fmla="*/ 14 w 89"/>
                <a:gd name="T7" fmla="*/ 0 h 257"/>
                <a:gd name="T8" fmla="*/ 89 w 89"/>
                <a:gd name="T9" fmla="*/ 257 h 257"/>
              </a:gdLst>
              <a:ahLst/>
              <a:cxnLst>
                <a:cxn ang="0">
                  <a:pos x="T0" y="T1"/>
                </a:cxn>
                <a:cxn ang="0">
                  <a:pos x="T2" y="T3"/>
                </a:cxn>
                <a:cxn ang="0">
                  <a:pos x="T4" y="T5"/>
                </a:cxn>
                <a:cxn ang="0">
                  <a:pos x="T6" y="T7"/>
                </a:cxn>
                <a:cxn ang="0">
                  <a:pos x="T8" y="T9"/>
                </a:cxn>
              </a:cxnLst>
              <a:rect l="0" t="0" r="r" b="b"/>
              <a:pathLst>
                <a:path w="89" h="257">
                  <a:moveTo>
                    <a:pt x="89" y="257"/>
                  </a:moveTo>
                  <a:lnTo>
                    <a:pt x="72" y="257"/>
                  </a:lnTo>
                  <a:lnTo>
                    <a:pt x="0" y="5"/>
                  </a:lnTo>
                  <a:lnTo>
                    <a:pt x="14" y="0"/>
                  </a:lnTo>
                  <a:lnTo>
                    <a:pt x="89" y="25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36" name="Rectangle 35"/>
          <p:cNvSpPr/>
          <p:nvPr/>
        </p:nvSpPr>
        <p:spPr>
          <a:xfrm>
            <a:off x="36628" y="31967"/>
            <a:ext cx="1227760" cy="232766"/>
          </a:xfrm>
          <a:prstGeom prst="rect">
            <a:avLst/>
          </a:prstGeom>
          <a:solidFill>
            <a:srgbClr val="E1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cs typeface="Open Sans Bold"/>
              </a:rPr>
              <a:t>ALTERNATE</a:t>
            </a:r>
          </a:p>
        </p:txBody>
      </p:sp>
      <p:sp>
        <p:nvSpPr>
          <p:cNvPr id="38" name="Rectangle 37"/>
          <p:cNvSpPr/>
          <p:nvPr/>
        </p:nvSpPr>
        <p:spPr>
          <a:xfrm>
            <a:off x="71463" y="58092"/>
            <a:ext cx="12050869" cy="892161"/>
          </a:xfrm>
          <a:prstGeom prst="rect">
            <a:avLst/>
          </a:prstGeom>
          <a:solidFill>
            <a:srgbClr val="E1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latin typeface="+mj-lt"/>
                <a:cs typeface="Open Sans Bold"/>
              </a:rPr>
              <a:t>TO BE REMOVED FROM FINAL DECK</a:t>
            </a:r>
          </a:p>
        </p:txBody>
      </p:sp>
    </p:spTree>
    <p:extLst>
      <p:ext uri="{BB962C8B-B14F-4D97-AF65-F5344CB8AC3E}">
        <p14:creationId xmlns:p14="http://schemas.microsoft.com/office/powerpoint/2010/main" val="3685305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and Cultural Opportunities</a:t>
            </a:r>
          </a:p>
        </p:txBody>
      </p:sp>
      <p:sp>
        <p:nvSpPr>
          <p:cNvPr id="3" name="Text Placeholder 2"/>
          <p:cNvSpPr>
            <a:spLocks noGrp="1"/>
          </p:cNvSpPr>
          <p:nvPr>
            <p:ph type="body" sz="quarter" idx="11"/>
          </p:nvPr>
        </p:nvSpPr>
        <p:spPr/>
        <p:txBody>
          <a:bodyPr/>
          <a:lstStyle/>
          <a:p>
            <a:r>
              <a:rPr lang="en-US" dirty="0"/>
              <a:t>Emerging technologies and innovative cultural approaches can address several challenges by enabling innovative engagement and service offerings</a:t>
            </a:r>
          </a:p>
        </p:txBody>
      </p:sp>
      <p:graphicFrame>
        <p:nvGraphicFramePr>
          <p:cNvPr id="4" name="Table 3"/>
          <p:cNvGraphicFramePr>
            <a:graphicFrameLocks noGrp="1"/>
          </p:cNvGraphicFramePr>
          <p:nvPr>
            <p:extLst>
              <p:ext uri="{D42A27DB-BD31-4B8C-83A1-F6EECF244321}">
                <p14:modId xmlns:p14="http://schemas.microsoft.com/office/powerpoint/2010/main" val="412694806"/>
              </p:ext>
            </p:extLst>
          </p:nvPr>
        </p:nvGraphicFramePr>
        <p:xfrm>
          <a:off x="976747" y="1844097"/>
          <a:ext cx="5029200" cy="43586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4148536982"/>
                    </a:ext>
                  </a:extLst>
                </a:gridCol>
                <a:gridCol w="2743200">
                  <a:extLst>
                    <a:ext uri="{9D8B030D-6E8A-4147-A177-3AD203B41FA5}">
                      <a16:colId xmlns:a16="http://schemas.microsoft.com/office/drawing/2014/main" val="849150572"/>
                    </a:ext>
                  </a:extLst>
                </a:gridCol>
              </a:tblGrid>
              <a:tr h="597923">
                <a:tc gridSpan="2">
                  <a:txBody>
                    <a:bodyPr/>
                    <a:lstStyle/>
                    <a:p>
                      <a:pPr algn="ctr"/>
                      <a:r>
                        <a:rPr lang="en-US" sz="2200" baseline="0" dirty="0">
                          <a:solidFill>
                            <a:schemeClr val="accent2"/>
                          </a:solidFill>
                          <a:latin typeface="Domaine Display Bold" panose="020A0803080505060203" pitchFamily="18" charset="0"/>
                        </a:rPr>
                        <a:t>Emerging Technologies</a:t>
                      </a:r>
                      <a:endParaRPr lang="en-US" sz="2200" baseline="30000" dirty="0">
                        <a:solidFill>
                          <a:schemeClr val="accent2"/>
                        </a:solidFill>
                        <a:latin typeface="Domaine Display Bold" panose="020A0803080505060203" pitchFamily="18" charset="0"/>
                      </a:endParaRPr>
                    </a:p>
                  </a:txBody>
                  <a:tcPr marL="137160" marR="137160" marT="137160" marB="137160" anchor="ctr">
                    <a:lnB w="76200" cap="flat" cmpd="sng" algn="ctr">
                      <a:solidFill>
                        <a:schemeClr val="bg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4195224419"/>
                  </a:ext>
                </a:extLst>
              </a:tr>
              <a:tr h="749808">
                <a:tc>
                  <a:txBody>
                    <a:bodyPr/>
                    <a:lstStyle/>
                    <a:p>
                      <a:r>
                        <a:rPr lang="en-US" sz="1500" b="1" dirty="0">
                          <a:solidFill>
                            <a:schemeClr val="tx1">
                              <a:lumMod val="75000"/>
                              <a:lumOff val="25000"/>
                            </a:schemeClr>
                          </a:solidFill>
                          <a:latin typeface="+mj-lt"/>
                        </a:rPr>
                        <a:t>Narrow / Targeted AI</a:t>
                      </a: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en-US" sz="1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Data-driven</a:t>
                      </a:r>
                      <a:r>
                        <a:rPr kumimoji="0" lang="en-US" sz="14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insights </a:t>
                      </a:r>
                      <a:r>
                        <a:rPr kumimoji="0" lang="en-US" sz="1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and </a:t>
                      </a:r>
                      <a:r>
                        <a:rPr kumimoji="0" lang="en-US" sz="14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decision support</a:t>
                      </a:r>
                      <a:endParaRPr lang="en-US" sz="1400" b="1" dirty="0">
                        <a:solidFill>
                          <a:schemeClr val="tx1">
                            <a:lumMod val="75000"/>
                            <a:lumOff val="25000"/>
                          </a:schemeClr>
                        </a:solidFill>
                        <a:latin typeface="+mj-lt"/>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9893774"/>
                  </a:ext>
                </a:extLst>
              </a:tr>
              <a:tr h="749808">
                <a:tc>
                  <a:txBody>
                    <a:bodyPr/>
                    <a:lstStyle/>
                    <a:p>
                      <a:r>
                        <a:rPr lang="en-US" sz="1500" b="1" dirty="0">
                          <a:solidFill>
                            <a:schemeClr val="tx1">
                              <a:lumMod val="75000"/>
                              <a:lumOff val="25000"/>
                            </a:schemeClr>
                          </a:solidFill>
                          <a:latin typeface="+mj-lt"/>
                        </a:rPr>
                        <a:t>Predictive Analytics</a:t>
                      </a: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en-US" sz="1400" b="1" kern="1200" baseline="0" dirty="0">
                          <a:solidFill>
                            <a:schemeClr val="tx1">
                              <a:lumMod val="75000"/>
                              <a:lumOff val="25000"/>
                            </a:schemeClr>
                          </a:solidFill>
                          <a:latin typeface="+mn-lt"/>
                          <a:ea typeface="+mn-ea"/>
                          <a:cs typeface="+mn-cs"/>
                        </a:rPr>
                        <a:t>Social Determinants of Health </a:t>
                      </a:r>
                      <a:r>
                        <a:rPr lang="en-US" sz="1400" b="0" kern="1200" baseline="0" dirty="0">
                          <a:solidFill>
                            <a:schemeClr val="tx1">
                              <a:lumMod val="75000"/>
                              <a:lumOff val="25000"/>
                            </a:schemeClr>
                          </a:solidFill>
                          <a:latin typeface="+mn-lt"/>
                          <a:ea typeface="+mn-ea"/>
                          <a:cs typeface="+mn-cs"/>
                        </a:rPr>
                        <a:t>(</a:t>
                      </a:r>
                      <a:r>
                        <a:rPr lang="en-US" sz="1400" b="0" kern="1200" baseline="0" dirty="0" err="1">
                          <a:solidFill>
                            <a:schemeClr val="tx1">
                              <a:lumMod val="75000"/>
                              <a:lumOff val="25000"/>
                            </a:schemeClr>
                          </a:solidFill>
                          <a:latin typeface="+mn-lt"/>
                          <a:ea typeface="+mn-ea"/>
                          <a:cs typeface="+mn-cs"/>
                        </a:rPr>
                        <a:t>SDoH</a:t>
                      </a:r>
                      <a:r>
                        <a:rPr lang="en-US" sz="1400" b="0" kern="1200" baseline="0" dirty="0">
                          <a:solidFill>
                            <a:schemeClr val="tx1">
                              <a:lumMod val="75000"/>
                              <a:lumOff val="25000"/>
                            </a:schemeClr>
                          </a:solidFill>
                          <a:latin typeface="+mn-lt"/>
                          <a:ea typeface="+mn-ea"/>
                          <a:cs typeface="+mn-cs"/>
                        </a:rPr>
                        <a:t>) enabler</a:t>
                      </a:r>
                      <a:endParaRPr lang="en-US" sz="1400" b="1" dirty="0">
                        <a:solidFill>
                          <a:schemeClr val="tx1">
                            <a:lumMod val="75000"/>
                            <a:lumOff val="25000"/>
                          </a:schemeClr>
                        </a:solidFill>
                        <a:latin typeface="+mj-lt"/>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60488383"/>
                  </a:ext>
                </a:extLst>
              </a:tr>
              <a:tr h="749808">
                <a:tc>
                  <a:txBody>
                    <a:bodyPr/>
                    <a:lstStyle/>
                    <a:p>
                      <a:r>
                        <a:rPr lang="en-US" sz="1500" b="1" dirty="0">
                          <a:solidFill>
                            <a:schemeClr val="tx1">
                              <a:lumMod val="75000"/>
                              <a:lumOff val="25000"/>
                            </a:schemeClr>
                          </a:solidFill>
                          <a:latin typeface="+mj-lt"/>
                        </a:rPr>
                        <a:t>Conversational and Voice</a:t>
                      </a:r>
                      <a:r>
                        <a:rPr lang="en-US" sz="1500" b="1" baseline="0" dirty="0">
                          <a:solidFill>
                            <a:schemeClr val="tx1">
                              <a:lumMod val="75000"/>
                              <a:lumOff val="25000"/>
                            </a:schemeClr>
                          </a:solidFill>
                          <a:latin typeface="+mj-lt"/>
                        </a:rPr>
                        <a:t> </a:t>
                      </a:r>
                      <a:r>
                        <a:rPr lang="en-US" sz="1500" b="1" dirty="0">
                          <a:solidFill>
                            <a:schemeClr val="tx1">
                              <a:lumMod val="75000"/>
                              <a:lumOff val="25000"/>
                            </a:schemeClr>
                          </a:solidFill>
                          <a:latin typeface="+mj-lt"/>
                        </a:rPr>
                        <a:t>Interfaces</a:t>
                      </a: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en-US" sz="1400" b="1" kern="1200" baseline="0" dirty="0">
                          <a:solidFill>
                            <a:schemeClr val="tx1">
                              <a:lumMod val="75000"/>
                              <a:lumOff val="25000"/>
                            </a:schemeClr>
                          </a:solidFill>
                          <a:latin typeface="+mn-lt"/>
                          <a:ea typeface="+mn-ea"/>
                          <a:cs typeface="+mn-cs"/>
                        </a:rPr>
                        <a:t>Automated chat or voice </a:t>
                      </a:r>
                      <a:r>
                        <a:rPr lang="en-US" sz="1400" kern="1200" baseline="0" dirty="0">
                          <a:solidFill>
                            <a:schemeClr val="tx1">
                              <a:lumMod val="75000"/>
                              <a:lumOff val="25000"/>
                            </a:schemeClr>
                          </a:solidFill>
                          <a:latin typeface="+mn-lt"/>
                          <a:ea typeface="+mn-ea"/>
                          <a:cs typeface="+mn-cs"/>
                        </a:rPr>
                        <a:t>interface </a:t>
                      </a:r>
                      <a:endParaRPr lang="en-US" sz="1400" b="1" dirty="0">
                        <a:solidFill>
                          <a:schemeClr val="tx1">
                            <a:lumMod val="75000"/>
                            <a:lumOff val="25000"/>
                          </a:schemeClr>
                        </a:solidFill>
                        <a:latin typeface="+mj-lt"/>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8916206"/>
                  </a:ext>
                </a:extLst>
              </a:tr>
              <a:tr h="749808">
                <a:tc>
                  <a:txBody>
                    <a:bodyPr/>
                    <a:lstStyle/>
                    <a:p>
                      <a:r>
                        <a:rPr lang="en-US" sz="1500" b="1" dirty="0">
                          <a:solidFill>
                            <a:schemeClr val="tx1">
                              <a:lumMod val="75000"/>
                              <a:lumOff val="25000"/>
                            </a:schemeClr>
                          </a:solidFill>
                          <a:latin typeface="+mj-lt"/>
                        </a:rPr>
                        <a:t>Internet</a:t>
                      </a:r>
                      <a:r>
                        <a:rPr lang="en-US" sz="1500" b="1" baseline="0" dirty="0">
                          <a:solidFill>
                            <a:schemeClr val="tx1">
                              <a:lumMod val="75000"/>
                              <a:lumOff val="25000"/>
                            </a:schemeClr>
                          </a:solidFill>
                          <a:latin typeface="+mj-lt"/>
                        </a:rPr>
                        <a:t> of Things</a:t>
                      </a:r>
                      <a:endParaRPr lang="en-US" sz="1500" b="1" dirty="0">
                        <a:solidFill>
                          <a:schemeClr val="tx1">
                            <a:lumMod val="75000"/>
                            <a:lumOff val="25000"/>
                          </a:schemeClr>
                        </a:solidFill>
                        <a:latin typeface="+mj-lt"/>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en-US" sz="1400" b="1" kern="1200" dirty="0">
                          <a:solidFill>
                            <a:schemeClr val="tx1">
                              <a:lumMod val="75000"/>
                              <a:lumOff val="25000"/>
                            </a:schemeClr>
                          </a:solidFill>
                          <a:latin typeface="+mn-lt"/>
                          <a:ea typeface="+mn-ea"/>
                          <a:cs typeface="+mn-cs"/>
                        </a:rPr>
                        <a:t>Contextual insights </a:t>
                      </a:r>
                      <a:r>
                        <a:rPr lang="en-US" sz="1400" kern="1200" dirty="0">
                          <a:solidFill>
                            <a:schemeClr val="tx1">
                              <a:lumMod val="75000"/>
                              <a:lumOff val="25000"/>
                            </a:schemeClr>
                          </a:solidFill>
                          <a:latin typeface="+mn-lt"/>
                          <a:ea typeface="+mn-ea"/>
                          <a:cs typeface="+mn-cs"/>
                        </a:rPr>
                        <a:t>to improve</a:t>
                      </a:r>
                      <a:r>
                        <a:rPr lang="en-US" sz="1400" kern="1200" baseline="0" dirty="0">
                          <a:solidFill>
                            <a:schemeClr val="tx1">
                              <a:lumMod val="75000"/>
                              <a:lumOff val="25000"/>
                            </a:schemeClr>
                          </a:solidFill>
                          <a:latin typeface="+mn-lt"/>
                          <a:ea typeface="+mn-ea"/>
                          <a:cs typeface="+mn-cs"/>
                        </a:rPr>
                        <a:t> outcomes</a:t>
                      </a:r>
                      <a:endParaRPr lang="en-US" sz="1400" b="1" dirty="0">
                        <a:solidFill>
                          <a:schemeClr val="tx1">
                            <a:lumMod val="75000"/>
                            <a:lumOff val="25000"/>
                          </a:schemeClr>
                        </a:solidFill>
                        <a:latin typeface="+mj-lt"/>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3208264"/>
                  </a:ext>
                </a:extLst>
              </a:tr>
              <a:tr h="749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Augmented Data Discovery</a:t>
                      </a: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Data-access improvement</a:t>
                      </a:r>
                      <a:endParaRPr kumimoji="0" lang="en-US" sz="1400" b="1"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05118838"/>
                  </a:ext>
                </a:extLst>
              </a:tr>
            </a:tbl>
          </a:graphicData>
        </a:graphic>
      </p:graphicFrame>
      <p:sp>
        <p:nvSpPr>
          <p:cNvPr id="5" name="Freeform 19"/>
          <p:cNvSpPr>
            <a:spLocks noEditPoints="1"/>
          </p:cNvSpPr>
          <p:nvPr/>
        </p:nvSpPr>
        <p:spPr bwMode="auto">
          <a:xfrm>
            <a:off x="554080" y="2588380"/>
            <a:ext cx="429617" cy="426435"/>
          </a:xfrm>
          <a:custGeom>
            <a:avLst/>
            <a:gdLst/>
            <a:ahLst/>
            <a:cxnLst>
              <a:cxn ang="0">
                <a:pos x="217" y="96"/>
              </a:cxn>
              <a:cxn ang="0">
                <a:pos x="207" y="106"/>
              </a:cxn>
              <a:cxn ang="0">
                <a:pos x="207" y="137"/>
              </a:cxn>
              <a:cxn ang="0">
                <a:pos x="217" y="147"/>
              </a:cxn>
              <a:cxn ang="0">
                <a:pos x="227" y="137"/>
              </a:cxn>
              <a:cxn ang="0">
                <a:pos x="227" y="106"/>
              </a:cxn>
              <a:cxn ang="0">
                <a:pos x="217" y="96"/>
              </a:cxn>
              <a:cxn ang="0">
                <a:pos x="156" y="110"/>
              </a:cxn>
              <a:cxn ang="0">
                <a:pos x="145" y="121"/>
              </a:cxn>
              <a:cxn ang="0">
                <a:pos x="156" y="133"/>
              </a:cxn>
              <a:cxn ang="0">
                <a:pos x="168" y="121"/>
              </a:cxn>
              <a:cxn ang="0">
                <a:pos x="156" y="110"/>
              </a:cxn>
              <a:cxn ang="0">
                <a:pos x="183" y="75"/>
              </a:cxn>
              <a:cxn ang="0">
                <a:pos x="121" y="14"/>
              </a:cxn>
              <a:cxn ang="0">
                <a:pos x="115" y="21"/>
              </a:cxn>
              <a:cxn ang="0">
                <a:pos x="121" y="27"/>
              </a:cxn>
              <a:cxn ang="0">
                <a:pos x="170" y="75"/>
              </a:cxn>
              <a:cxn ang="0">
                <a:pos x="176" y="81"/>
              </a:cxn>
              <a:cxn ang="0">
                <a:pos x="183" y="75"/>
              </a:cxn>
              <a:cxn ang="0">
                <a:pos x="180" y="121"/>
              </a:cxn>
              <a:cxn ang="0">
                <a:pos x="156" y="97"/>
              </a:cxn>
              <a:cxn ang="0">
                <a:pos x="132" y="121"/>
              </a:cxn>
              <a:cxn ang="0">
                <a:pos x="156" y="145"/>
              </a:cxn>
              <a:cxn ang="0">
                <a:pos x="180" y="121"/>
              </a:cxn>
              <a:cxn ang="0">
                <a:pos x="102" y="121"/>
              </a:cxn>
              <a:cxn ang="0">
                <a:pos x="87" y="106"/>
              </a:cxn>
              <a:cxn ang="0">
                <a:pos x="72" y="121"/>
              </a:cxn>
              <a:cxn ang="0">
                <a:pos x="87" y="136"/>
              </a:cxn>
              <a:cxn ang="0">
                <a:pos x="102" y="121"/>
              </a:cxn>
              <a:cxn ang="0">
                <a:pos x="198" y="75"/>
              </a:cxn>
              <a:cxn ang="0">
                <a:pos x="198" y="180"/>
              </a:cxn>
              <a:cxn ang="0">
                <a:pos x="191" y="186"/>
              </a:cxn>
              <a:cxn ang="0">
                <a:pos x="52" y="186"/>
              </a:cxn>
              <a:cxn ang="0">
                <a:pos x="46" y="180"/>
              </a:cxn>
              <a:cxn ang="0">
                <a:pos x="46" y="151"/>
              </a:cxn>
              <a:cxn ang="0">
                <a:pos x="33" y="128"/>
              </a:cxn>
              <a:cxn ang="0">
                <a:pos x="21" y="128"/>
              </a:cxn>
              <a:cxn ang="0">
                <a:pos x="11" y="133"/>
              </a:cxn>
              <a:cxn ang="0">
                <a:pos x="0" y="121"/>
              </a:cxn>
              <a:cxn ang="0">
                <a:pos x="11" y="110"/>
              </a:cxn>
              <a:cxn ang="0">
                <a:pos x="21" y="115"/>
              </a:cxn>
              <a:cxn ang="0">
                <a:pos x="33" y="115"/>
              </a:cxn>
              <a:cxn ang="0">
                <a:pos x="46" y="92"/>
              </a:cxn>
              <a:cxn ang="0">
                <a:pos x="46" y="75"/>
              </a:cxn>
              <a:cxn ang="0">
                <a:pos x="121" y="0"/>
              </a:cxn>
              <a:cxn ang="0">
                <a:pos x="198" y="75"/>
              </a:cxn>
              <a:cxn ang="0">
                <a:pos x="73" y="197"/>
              </a:cxn>
              <a:cxn ang="0">
                <a:pos x="170" y="197"/>
              </a:cxn>
              <a:cxn ang="0">
                <a:pos x="121" y="226"/>
              </a:cxn>
              <a:cxn ang="0">
                <a:pos x="73" y="197"/>
              </a:cxn>
            </a:cxnLst>
            <a:rect l="0" t="0" r="r" b="b"/>
            <a:pathLst>
              <a:path w="227" h="226">
                <a:moveTo>
                  <a:pt x="217" y="96"/>
                </a:moveTo>
                <a:cubicBezTo>
                  <a:pt x="211" y="96"/>
                  <a:pt x="207" y="100"/>
                  <a:pt x="207" y="106"/>
                </a:cubicBezTo>
                <a:cubicBezTo>
                  <a:pt x="207" y="137"/>
                  <a:pt x="207" y="137"/>
                  <a:pt x="207" y="137"/>
                </a:cubicBezTo>
                <a:cubicBezTo>
                  <a:pt x="207" y="143"/>
                  <a:pt x="211" y="147"/>
                  <a:pt x="217" y="147"/>
                </a:cubicBezTo>
                <a:cubicBezTo>
                  <a:pt x="222" y="147"/>
                  <a:pt x="227" y="143"/>
                  <a:pt x="227" y="137"/>
                </a:cubicBezTo>
                <a:cubicBezTo>
                  <a:pt x="227" y="106"/>
                  <a:pt x="227" y="106"/>
                  <a:pt x="227" y="106"/>
                </a:cubicBezTo>
                <a:cubicBezTo>
                  <a:pt x="227" y="100"/>
                  <a:pt x="222" y="96"/>
                  <a:pt x="217" y="96"/>
                </a:cubicBezTo>
                <a:close/>
                <a:moveTo>
                  <a:pt x="156" y="110"/>
                </a:moveTo>
                <a:cubicBezTo>
                  <a:pt x="150" y="110"/>
                  <a:pt x="145" y="115"/>
                  <a:pt x="145" y="121"/>
                </a:cubicBezTo>
                <a:cubicBezTo>
                  <a:pt x="145" y="128"/>
                  <a:pt x="150" y="133"/>
                  <a:pt x="156" y="133"/>
                </a:cubicBezTo>
                <a:cubicBezTo>
                  <a:pt x="163" y="133"/>
                  <a:pt x="168" y="128"/>
                  <a:pt x="168" y="121"/>
                </a:cubicBezTo>
                <a:cubicBezTo>
                  <a:pt x="168" y="115"/>
                  <a:pt x="163" y="110"/>
                  <a:pt x="156" y="110"/>
                </a:cubicBezTo>
                <a:close/>
                <a:moveTo>
                  <a:pt x="183" y="75"/>
                </a:moveTo>
                <a:cubicBezTo>
                  <a:pt x="183" y="42"/>
                  <a:pt x="156" y="14"/>
                  <a:pt x="121" y="14"/>
                </a:cubicBezTo>
                <a:cubicBezTo>
                  <a:pt x="118" y="14"/>
                  <a:pt x="115" y="17"/>
                  <a:pt x="115" y="21"/>
                </a:cubicBezTo>
                <a:cubicBezTo>
                  <a:pt x="115" y="24"/>
                  <a:pt x="118" y="27"/>
                  <a:pt x="121" y="27"/>
                </a:cubicBezTo>
                <a:cubicBezTo>
                  <a:pt x="149" y="27"/>
                  <a:pt x="170" y="49"/>
                  <a:pt x="170" y="75"/>
                </a:cubicBezTo>
                <a:cubicBezTo>
                  <a:pt x="170" y="78"/>
                  <a:pt x="173" y="81"/>
                  <a:pt x="176" y="81"/>
                </a:cubicBezTo>
                <a:cubicBezTo>
                  <a:pt x="180" y="81"/>
                  <a:pt x="183" y="78"/>
                  <a:pt x="183" y="75"/>
                </a:cubicBezTo>
                <a:close/>
                <a:moveTo>
                  <a:pt x="180" y="121"/>
                </a:moveTo>
                <a:cubicBezTo>
                  <a:pt x="180" y="108"/>
                  <a:pt x="170" y="97"/>
                  <a:pt x="156" y="97"/>
                </a:cubicBezTo>
                <a:cubicBezTo>
                  <a:pt x="143" y="97"/>
                  <a:pt x="132" y="108"/>
                  <a:pt x="132" y="121"/>
                </a:cubicBezTo>
                <a:cubicBezTo>
                  <a:pt x="132" y="135"/>
                  <a:pt x="143" y="145"/>
                  <a:pt x="156" y="145"/>
                </a:cubicBezTo>
                <a:cubicBezTo>
                  <a:pt x="170" y="145"/>
                  <a:pt x="180" y="135"/>
                  <a:pt x="180" y="121"/>
                </a:cubicBezTo>
                <a:close/>
                <a:moveTo>
                  <a:pt x="102" y="121"/>
                </a:moveTo>
                <a:cubicBezTo>
                  <a:pt x="102" y="113"/>
                  <a:pt x="95" y="106"/>
                  <a:pt x="87" y="106"/>
                </a:cubicBezTo>
                <a:cubicBezTo>
                  <a:pt x="79" y="106"/>
                  <a:pt x="72" y="113"/>
                  <a:pt x="72" y="121"/>
                </a:cubicBezTo>
                <a:cubicBezTo>
                  <a:pt x="72" y="130"/>
                  <a:pt x="79" y="136"/>
                  <a:pt x="87" y="136"/>
                </a:cubicBezTo>
                <a:cubicBezTo>
                  <a:pt x="95" y="136"/>
                  <a:pt x="102" y="130"/>
                  <a:pt x="102" y="121"/>
                </a:cubicBezTo>
                <a:close/>
                <a:moveTo>
                  <a:pt x="198" y="75"/>
                </a:moveTo>
                <a:cubicBezTo>
                  <a:pt x="198" y="180"/>
                  <a:pt x="198" y="180"/>
                  <a:pt x="198" y="180"/>
                </a:cubicBezTo>
                <a:cubicBezTo>
                  <a:pt x="198" y="184"/>
                  <a:pt x="195" y="186"/>
                  <a:pt x="191" y="186"/>
                </a:cubicBezTo>
                <a:cubicBezTo>
                  <a:pt x="52" y="186"/>
                  <a:pt x="52" y="186"/>
                  <a:pt x="52" y="186"/>
                </a:cubicBezTo>
                <a:cubicBezTo>
                  <a:pt x="49" y="186"/>
                  <a:pt x="46" y="184"/>
                  <a:pt x="46" y="180"/>
                </a:cubicBezTo>
                <a:cubicBezTo>
                  <a:pt x="46" y="151"/>
                  <a:pt x="46" y="151"/>
                  <a:pt x="46" y="151"/>
                </a:cubicBezTo>
                <a:cubicBezTo>
                  <a:pt x="39" y="145"/>
                  <a:pt x="35" y="137"/>
                  <a:pt x="33" y="128"/>
                </a:cubicBezTo>
                <a:cubicBezTo>
                  <a:pt x="21" y="128"/>
                  <a:pt x="21" y="128"/>
                  <a:pt x="21" y="128"/>
                </a:cubicBezTo>
                <a:cubicBezTo>
                  <a:pt x="19" y="131"/>
                  <a:pt x="15" y="133"/>
                  <a:pt x="11" y="133"/>
                </a:cubicBezTo>
                <a:cubicBezTo>
                  <a:pt x="5" y="133"/>
                  <a:pt x="0" y="128"/>
                  <a:pt x="0" y="121"/>
                </a:cubicBezTo>
                <a:cubicBezTo>
                  <a:pt x="0" y="115"/>
                  <a:pt x="5" y="110"/>
                  <a:pt x="11" y="110"/>
                </a:cubicBezTo>
                <a:cubicBezTo>
                  <a:pt x="15" y="110"/>
                  <a:pt x="19" y="112"/>
                  <a:pt x="21" y="115"/>
                </a:cubicBezTo>
                <a:cubicBezTo>
                  <a:pt x="33" y="115"/>
                  <a:pt x="33" y="115"/>
                  <a:pt x="33" y="115"/>
                </a:cubicBezTo>
                <a:cubicBezTo>
                  <a:pt x="35" y="106"/>
                  <a:pt x="39" y="98"/>
                  <a:pt x="46" y="92"/>
                </a:cubicBezTo>
                <a:cubicBezTo>
                  <a:pt x="46" y="75"/>
                  <a:pt x="46" y="75"/>
                  <a:pt x="46" y="75"/>
                </a:cubicBezTo>
                <a:cubicBezTo>
                  <a:pt x="46" y="33"/>
                  <a:pt x="80" y="0"/>
                  <a:pt x="121" y="0"/>
                </a:cubicBezTo>
                <a:cubicBezTo>
                  <a:pt x="164" y="0"/>
                  <a:pt x="198" y="33"/>
                  <a:pt x="198" y="75"/>
                </a:cubicBezTo>
                <a:close/>
                <a:moveTo>
                  <a:pt x="73" y="197"/>
                </a:moveTo>
                <a:cubicBezTo>
                  <a:pt x="170" y="197"/>
                  <a:pt x="170" y="197"/>
                  <a:pt x="170" y="197"/>
                </a:cubicBezTo>
                <a:cubicBezTo>
                  <a:pt x="161" y="213"/>
                  <a:pt x="143" y="226"/>
                  <a:pt x="121" y="226"/>
                </a:cubicBezTo>
                <a:cubicBezTo>
                  <a:pt x="101" y="226"/>
                  <a:pt x="83" y="213"/>
                  <a:pt x="73" y="197"/>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p>
        </p:txBody>
      </p:sp>
      <p:grpSp>
        <p:nvGrpSpPr>
          <p:cNvPr id="6" name="Group 5"/>
          <p:cNvGrpSpPr>
            <a:grpSpLocks noChangeAspect="1"/>
          </p:cNvGrpSpPr>
          <p:nvPr/>
        </p:nvGrpSpPr>
        <p:grpSpPr bwMode="auto">
          <a:xfrm>
            <a:off x="530038" y="4786851"/>
            <a:ext cx="477700" cy="489528"/>
            <a:chOff x="4280" y="387"/>
            <a:chExt cx="525" cy="538"/>
          </a:xfrm>
          <a:solidFill>
            <a:schemeClr val="accent2"/>
          </a:solidFill>
        </p:grpSpPr>
        <p:sp>
          <p:nvSpPr>
            <p:cNvPr id="7" name="Freeform 6"/>
            <p:cNvSpPr>
              <a:spLocks noEditPoints="1"/>
            </p:cNvSpPr>
            <p:nvPr/>
          </p:nvSpPr>
          <p:spPr bwMode="auto">
            <a:xfrm>
              <a:off x="4280" y="387"/>
              <a:ext cx="525" cy="538"/>
            </a:xfrm>
            <a:custGeom>
              <a:avLst/>
              <a:gdLst>
                <a:gd name="T0" fmla="*/ 136 w 176"/>
                <a:gd name="T1" fmla="*/ 85 h 181"/>
                <a:gd name="T2" fmla="*/ 116 w 176"/>
                <a:gd name="T3" fmla="*/ 69 h 181"/>
                <a:gd name="T4" fmla="*/ 136 w 176"/>
                <a:gd name="T5" fmla="*/ 59 h 181"/>
                <a:gd name="T6" fmla="*/ 136 w 176"/>
                <a:gd name="T7" fmla="*/ 26 h 181"/>
                <a:gd name="T8" fmla="*/ 122 w 176"/>
                <a:gd name="T9" fmla="*/ 49 h 181"/>
                <a:gd name="T10" fmla="*/ 94 w 176"/>
                <a:gd name="T11" fmla="*/ 56 h 181"/>
                <a:gd name="T12" fmla="*/ 109 w 176"/>
                <a:gd name="T13" fmla="*/ 20 h 181"/>
                <a:gd name="T14" fmla="*/ 68 w 176"/>
                <a:gd name="T15" fmla="*/ 20 h 181"/>
                <a:gd name="T16" fmla="*/ 83 w 176"/>
                <a:gd name="T17" fmla="*/ 56 h 181"/>
                <a:gd name="T18" fmla="*/ 54 w 176"/>
                <a:gd name="T19" fmla="*/ 49 h 181"/>
                <a:gd name="T20" fmla="*/ 40 w 176"/>
                <a:gd name="T21" fmla="*/ 26 h 181"/>
                <a:gd name="T22" fmla="*/ 40 w 176"/>
                <a:gd name="T23" fmla="*/ 59 h 181"/>
                <a:gd name="T24" fmla="*/ 61 w 176"/>
                <a:gd name="T25" fmla="*/ 71 h 181"/>
                <a:gd name="T26" fmla="*/ 41 w 176"/>
                <a:gd name="T27" fmla="*/ 85 h 181"/>
                <a:gd name="T28" fmla="*/ 0 w 176"/>
                <a:gd name="T29" fmla="*/ 90 h 181"/>
                <a:gd name="T30" fmla="*/ 41 w 176"/>
                <a:gd name="T31" fmla="*/ 96 h 181"/>
                <a:gd name="T32" fmla="*/ 61 w 176"/>
                <a:gd name="T33" fmla="*/ 110 h 181"/>
                <a:gd name="T34" fmla="*/ 40 w 176"/>
                <a:gd name="T35" fmla="*/ 122 h 181"/>
                <a:gd name="T36" fmla="*/ 40 w 176"/>
                <a:gd name="T37" fmla="*/ 155 h 181"/>
                <a:gd name="T38" fmla="*/ 54 w 176"/>
                <a:gd name="T39" fmla="*/ 132 h 181"/>
                <a:gd name="T40" fmla="*/ 83 w 176"/>
                <a:gd name="T41" fmla="*/ 124 h 181"/>
                <a:gd name="T42" fmla="*/ 68 w 176"/>
                <a:gd name="T43" fmla="*/ 160 h 181"/>
                <a:gd name="T44" fmla="*/ 109 w 176"/>
                <a:gd name="T45" fmla="*/ 160 h 181"/>
                <a:gd name="T46" fmla="*/ 94 w 176"/>
                <a:gd name="T47" fmla="*/ 124 h 181"/>
                <a:gd name="T48" fmla="*/ 122 w 176"/>
                <a:gd name="T49" fmla="*/ 131 h 181"/>
                <a:gd name="T50" fmla="*/ 136 w 176"/>
                <a:gd name="T51" fmla="*/ 155 h 181"/>
                <a:gd name="T52" fmla="*/ 136 w 176"/>
                <a:gd name="T53" fmla="*/ 122 h 181"/>
                <a:gd name="T54" fmla="*/ 117 w 176"/>
                <a:gd name="T55" fmla="*/ 111 h 181"/>
                <a:gd name="T56" fmla="*/ 136 w 176"/>
                <a:gd name="T57" fmla="*/ 96 h 181"/>
                <a:gd name="T58" fmla="*/ 176 w 176"/>
                <a:gd name="T59" fmla="*/ 90 h 181"/>
                <a:gd name="T60" fmla="*/ 136 w 176"/>
                <a:gd name="T61" fmla="*/ 37 h 181"/>
                <a:gd name="T62" fmla="*/ 136 w 176"/>
                <a:gd name="T63" fmla="*/ 48 h 181"/>
                <a:gd name="T64" fmla="*/ 136 w 176"/>
                <a:gd name="T65" fmla="*/ 37 h 181"/>
                <a:gd name="T66" fmla="*/ 34 w 176"/>
                <a:gd name="T67" fmla="*/ 42 h 181"/>
                <a:gd name="T68" fmla="*/ 45 w 176"/>
                <a:gd name="T69" fmla="*/ 42 h 181"/>
                <a:gd name="T70" fmla="*/ 21 w 176"/>
                <a:gd name="T71" fmla="*/ 100 h 181"/>
                <a:gd name="T72" fmla="*/ 21 w 176"/>
                <a:gd name="T73" fmla="*/ 80 h 181"/>
                <a:gd name="T74" fmla="*/ 21 w 176"/>
                <a:gd name="T75" fmla="*/ 100 h 181"/>
                <a:gd name="T76" fmla="*/ 34 w 176"/>
                <a:gd name="T77" fmla="*/ 138 h 181"/>
                <a:gd name="T78" fmla="*/ 45 w 176"/>
                <a:gd name="T79" fmla="*/ 138 h 181"/>
                <a:gd name="T80" fmla="*/ 78 w 176"/>
                <a:gd name="T81" fmla="*/ 20 h 181"/>
                <a:gd name="T82" fmla="*/ 98 w 176"/>
                <a:gd name="T83" fmla="*/ 20 h 181"/>
                <a:gd name="T84" fmla="*/ 78 w 176"/>
                <a:gd name="T85" fmla="*/ 20 h 181"/>
                <a:gd name="T86" fmla="*/ 88 w 176"/>
                <a:gd name="T87" fmla="*/ 170 h 181"/>
                <a:gd name="T88" fmla="*/ 88 w 176"/>
                <a:gd name="T89" fmla="*/ 150 h 181"/>
                <a:gd name="T90" fmla="*/ 89 w 176"/>
                <a:gd name="T91" fmla="*/ 114 h 181"/>
                <a:gd name="T92" fmla="*/ 89 w 176"/>
                <a:gd name="T93" fmla="*/ 66 h 181"/>
                <a:gd name="T94" fmla="*/ 89 w 176"/>
                <a:gd name="T95" fmla="*/ 114 h 181"/>
                <a:gd name="T96" fmla="*/ 142 w 176"/>
                <a:gd name="T97" fmla="*/ 138 h 181"/>
                <a:gd name="T98" fmla="*/ 131 w 176"/>
                <a:gd name="T99" fmla="*/ 138 h 181"/>
                <a:gd name="T100" fmla="*/ 156 w 176"/>
                <a:gd name="T101" fmla="*/ 100 h 181"/>
                <a:gd name="T102" fmla="*/ 156 w 176"/>
                <a:gd name="T103" fmla="*/ 80 h 181"/>
                <a:gd name="T104" fmla="*/ 156 w 176"/>
                <a:gd name="T105" fmla="*/ 10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81">
                  <a:moveTo>
                    <a:pt x="156" y="70"/>
                  </a:moveTo>
                  <a:cubicBezTo>
                    <a:pt x="146" y="70"/>
                    <a:pt x="138" y="76"/>
                    <a:pt x="136" y="85"/>
                  </a:cubicBezTo>
                  <a:cubicBezTo>
                    <a:pt x="123" y="85"/>
                    <a:pt x="123" y="85"/>
                    <a:pt x="123" y="85"/>
                  </a:cubicBezTo>
                  <a:cubicBezTo>
                    <a:pt x="122" y="79"/>
                    <a:pt x="120" y="74"/>
                    <a:pt x="116" y="69"/>
                  </a:cubicBezTo>
                  <a:cubicBezTo>
                    <a:pt x="129" y="57"/>
                    <a:pt x="129" y="57"/>
                    <a:pt x="129" y="57"/>
                  </a:cubicBezTo>
                  <a:cubicBezTo>
                    <a:pt x="131" y="58"/>
                    <a:pt x="134" y="59"/>
                    <a:pt x="136" y="59"/>
                  </a:cubicBezTo>
                  <a:cubicBezTo>
                    <a:pt x="145" y="59"/>
                    <a:pt x="152" y="51"/>
                    <a:pt x="152" y="42"/>
                  </a:cubicBezTo>
                  <a:cubicBezTo>
                    <a:pt x="152" y="33"/>
                    <a:pt x="145" y="26"/>
                    <a:pt x="136" y="26"/>
                  </a:cubicBezTo>
                  <a:cubicBezTo>
                    <a:pt x="127" y="26"/>
                    <a:pt x="120" y="33"/>
                    <a:pt x="120" y="42"/>
                  </a:cubicBezTo>
                  <a:cubicBezTo>
                    <a:pt x="120" y="45"/>
                    <a:pt x="121" y="47"/>
                    <a:pt x="122" y="49"/>
                  </a:cubicBezTo>
                  <a:cubicBezTo>
                    <a:pt x="109" y="62"/>
                    <a:pt x="109" y="62"/>
                    <a:pt x="109" y="62"/>
                  </a:cubicBezTo>
                  <a:cubicBezTo>
                    <a:pt x="104" y="59"/>
                    <a:pt x="99" y="57"/>
                    <a:pt x="94" y="56"/>
                  </a:cubicBezTo>
                  <a:cubicBezTo>
                    <a:pt x="94" y="40"/>
                    <a:pt x="94" y="40"/>
                    <a:pt x="94" y="40"/>
                  </a:cubicBezTo>
                  <a:cubicBezTo>
                    <a:pt x="102" y="38"/>
                    <a:pt x="109" y="30"/>
                    <a:pt x="109" y="20"/>
                  </a:cubicBezTo>
                  <a:cubicBezTo>
                    <a:pt x="109" y="9"/>
                    <a:pt x="100" y="0"/>
                    <a:pt x="88" y="0"/>
                  </a:cubicBezTo>
                  <a:cubicBezTo>
                    <a:pt x="77" y="0"/>
                    <a:pt x="68" y="9"/>
                    <a:pt x="68" y="20"/>
                  </a:cubicBezTo>
                  <a:cubicBezTo>
                    <a:pt x="68" y="30"/>
                    <a:pt x="74" y="38"/>
                    <a:pt x="83" y="40"/>
                  </a:cubicBezTo>
                  <a:cubicBezTo>
                    <a:pt x="83" y="56"/>
                    <a:pt x="83" y="56"/>
                    <a:pt x="83" y="56"/>
                  </a:cubicBezTo>
                  <a:cubicBezTo>
                    <a:pt x="77" y="57"/>
                    <a:pt x="72" y="60"/>
                    <a:pt x="68" y="63"/>
                  </a:cubicBezTo>
                  <a:cubicBezTo>
                    <a:pt x="54" y="49"/>
                    <a:pt x="54" y="49"/>
                    <a:pt x="54" y="49"/>
                  </a:cubicBezTo>
                  <a:cubicBezTo>
                    <a:pt x="55" y="47"/>
                    <a:pt x="56" y="45"/>
                    <a:pt x="56" y="42"/>
                  </a:cubicBezTo>
                  <a:cubicBezTo>
                    <a:pt x="56" y="33"/>
                    <a:pt x="49" y="26"/>
                    <a:pt x="40" y="26"/>
                  </a:cubicBezTo>
                  <a:cubicBezTo>
                    <a:pt x="31" y="26"/>
                    <a:pt x="23" y="33"/>
                    <a:pt x="23" y="42"/>
                  </a:cubicBezTo>
                  <a:cubicBezTo>
                    <a:pt x="23" y="51"/>
                    <a:pt x="31" y="59"/>
                    <a:pt x="40" y="59"/>
                  </a:cubicBezTo>
                  <a:cubicBezTo>
                    <a:pt x="42" y="59"/>
                    <a:pt x="45" y="58"/>
                    <a:pt x="47" y="57"/>
                  </a:cubicBezTo>
                  <a:cubicBezTo>
                    <a:pt x="61" y="71"/>
                    <a:pt x="61" y="71"/>
                    <a:pt x="61" y="71"/>
                  </a:cubicBezTo>
                  <a:cubicBezTo>
                    <a:pt x="58" y="75"/>
                    <a:pt x="56" y="80"/>
                    <a:pt x="55" y="85"/>
                  </a:cubicBezTo>
                  <a:cubicBezTo>
                    <a:pt x="41" y="85"/>
                    <a:pt x="41" y="85"/>
                    <a:pt x="41" y="85"/>
                  </a:cubicBezTo>
                  <a:cubicBezTo>
                    <a:pt x="39" y="76"/>
                    <a:pt x="31" y="70"/>
                    <a:pt x="21" y="70"/>
                  </a:cubicBezTo>
                  <a:cubicBezTo>
                    <a:pt x="10" y="70"/>
                    <a:pt x="0" y="79"/>
                    <a:pt x="0" y="90"/>
                  </a:cubicBezTo>
                  <a:cubicBezTo>
                    <a:pt x="0" y="102"/>
                    <a:pt x="10" y="111"/>
                    <a:pt x="21" y="111"/>
                  </a:cubicBezTo>
                  <a:cubicBezTo>
                    <a:pt x="31" y="111"/>
                    <a:pt x="39" y="104"/>
                    <a:pt x="41" y="96"/>
                  </a:cubicBezTo>
                  <a:cubicBezTo>
                    <a:pt x="55" y="96"/>
                    <a:pt x="55" y="96"/>
                    <a:pt x="55" y="96"/>
                  </a:cubicBezTo>
                  <a:cubicBezTo>
                    <a:pt x="56" y="101"/>
                    <a:pt x="58" y="106"/>
                    <a:pt x="61" y="110"/>
                  </a:cubicBezTo>
                  <a:cubicBezTo>
                    <a:pt x="47" y="124"/>
                    <a:pt x="47" y="124"/>
                    <a:pt x="47" y="124"/>
                  </a:cubicBezTo>
                  <a:cubicBezTo>
                    <a:pt x="45" y="123"/>
                    <a:pt x="42" y="122"/>
                    <a:pt x="40" y="122"/>
                  </a:cubicBezTo>
                  <a:cubicBezTo>
                    <a:pt x="31" y="122"/>
                    <a:pt x="23" y="130"/>
                    <a:pt x="23" y="138"/>
                  </a:cubicBezTo>
                  <a:cubicBezTo>
                    <a:pt x="23" y="147"/>
                    <a:pt x="31" y="155"/>
                    <a:pt x="40" y="155"/>
                  </a:cubicBezTo>
                  <a:cubicBezTo>
                    <a:pt x="49" y="155"/>
                    <a:pt x="56" y="147"/>
                    <a:pt x="56" y="138"/>
                  </a:cubicBezTo>
                  <a:cubicBezTo>
                    <a:pt x="56" y="136"/>
                    <a:pt x="55" y="134"/>
                    <a:pt x="54" y="132"/>
                  </a:cubicBezTo>
                  <a:cubicBezTo>
                    <a:pt x="68" y="118"/>
                    <a:pt x="68" y="118"/>
                    <a:pt x="68" y="118"/>
                  </a:cubicBezTo>
                  <a:cubicBezTo>
                    <a:pt x="73" y="121"/>
                    <a:pt x="78" y="123"/>
                    <a:pt x="83" y="124"/>
                  </a:cubicBezTo>
                  <a:cubicBezTo>
                    <a:pt x="83" y="140"/>
                    <a:pt x="83" y="140"/>
                    <a:pt x="83" y="140"/>
                  </a:cubicBezTo>
                  <a:cubicBezTo>
                    <a:pt x="74" y="143"/>
                    <a:pt x="68" y="151"/>
                    <a:pt x="68" y="160"/>
                  </a:cubicBezTo>
                  <a:cubicBezTo>
                    <a:pt x="68" y="172"/>
                    <a:pt x="77" y="181"/>
                    <a:pt x="88" y="181"/>
                  </a:cubicBezTo>
                  <a:cubicBezTo>
                    <a:pt x="100" y="181"/>
                    <a:pt x="109" y="172"/>
                    <a:pt x="109" y="160"/>
                  </a:cubicBezTo>
                  <a:cubicBezTo>
                    <a:pt x="109" y="151"/>
                    <a:pt x="102" y="143"/>
                    <a:pt x="94" y="140"/>
                  </a:cubicBezTo>
                  <a:cubicBezTo>
                    <a:pt x="94" y="124"/>
                    <a:pt x="94" y="124"/>
                    <a:pt x="94" y="124"/>
                  </a:cubicBezTo>
                  <a:cubicBezTo>
                    <a:pt x="99" y="124"/>
                    <a:pt x="105" y="121"/>
                    <a:pt x="109" y="118"/>
                  </a:cubicBezTo>
                  <a:cubicBezTo>
                    <a:pt x="122" y="131"/>
                    <a:pt x="122" y="131"/>
                    <a:pt x="122" y="131"/>
                  </a:cubicBezTo>
                  <a:cubicBezTo>
                    <a:pt x="121" y="133"/>
                    <a:pt x="120" y="136"/>
                    <a:pt x="120" y="138"/>
                  </a:cubicBezTo>
                  <a:cubicBezTo>
                    <a:pt x="120" y="147"/>
                    <a:pt x="127" y="155"/>
                    <a:pt x="136" y="155"/>
                  </a:cubicBezTo>
                  <a:cubicBezTo>
                    <a:pt x="145" y="155"/>
                    <a:pt x="152" y="147"/>
                    <a:pt x="152" y="138"/>
                  </a:cubicBezTo>
                  <a:cubicBezTo>
                    <a:pt x="152" y="130"/>
                    <a:pt x="145" y="122"/>
                    <a:pt x="136" y="122"/>
                  </a:cubicBezTo>
                  <a:cubicBezTo>
                    <a:pt x="134" y="122"/>
                    <a:pt x="132" y="123"/>
                    <a:pt x="130" y="124"/>
                  </a:cubicBezTo>
                  <a:cubicBezTo>
                    <a:pt x="117" y="111"/>
                    <a:pt x="117" y="111"/>
                    <a:pt x="117" y="111"/>
                  </a:cubicBezTo>
                  <a:cubicBezTo>
                    <a:pt x="120" y="106"/>
                    <a:pt x="122" y="101"/>
                    <a:pt x="123" y="96"/>
                  </a:cubicBezTo>
                  <a:cubicBezTo>
                    <a:pt x="136" y="96"/>
                    <a:pt x="136" y="96"/>
                    <a:pt x="136" y="96"/>
                  </a:cubicBezTo>
                  <a:cubicBezTo>
                    <a:pt x="138" y="104"/>
                    <a:pt x="146" y="111"/>
                    <a:pt x="156" y="111"/>
                  </a:cubicBezTo>
                  <a:cubicBezTo>
                    <a:pt x="167" y="111"/>
                    <a:pt x="176" y="102"/>
                    <a:pt x="176" y="90"/>
                  </a:cubicBezTo>
                  <a:cubicBezTo>
                    <a:pt x="176" y="79"/>
                    <a:pt x="167" y="70"/>
                    <a:pt x="156" y="70"/>
                  </a:cubicBezTo>
                  <a:close/>
                  <a:moveTo>
                    <a:pt x="136" y="37"/>
                  </a:moveTo>
                  <a:cubicBezTo>
                    <a:pt x="139" y="37"/>
                    <a:pt x="142" y="39"/>
                    <a:pt x="142" y="42"/>
                  </a:cubicBezTo>
                  <a:cubicBezTo>
                    <a:pt x="142" y="45"/>
                    <a:pt x="139" y="48"/>
                    <a:pt x="136" y="48"/>
                  </a:cubicBezTo>
                  <a:cubicBezTo>
                    <a:pt x="133" y="48"/>
                    <a:pt x="131" y="45"/>
                    <a:pt x="131" y="42"/>
                  </a:cubicBezTo>
                  <a:cubicBezTo>
                    <a:pt x="131" y="39"/>
                    <a:pt x="133" y="37"/>
                    <a:pt x="136" y="37"/>
                  </a:cubicBezTo>
                  <a:close/>
                  <a:moveTo>
                    <a:pt x="40" y="48"/>
                  </a:moveTo>
                  <a:cubicBezTo>
                    <a:pt x="37" y="48"/>
                    <a:pt x="34" y="45"/>
                    <a:pt x="34" y="42"/>
                  </a:cubicBezTo>
                  <a:cubicBezTo>
                    <a:pt x="34" y="39"/>
                    <a:pt x="37" y="37"/>
                    <a:pt x="40" y="37"/>
                  </a:cubicBezTo>
                  <a:cubicBezTo>
                    <a:pt x="43" y="37"/>
                    <a:pt x="45" y="39"/>
                    <a:pt x="45" y="42"/>
                  </a:cubicBezTo>
                  <a:cubicBezTo>
                    <a:pt x="45" y="45"/>
                    <a:pt x="43" y="48"/>
                    <a:pt x="40" y="48"/>
                  </a:cubicBezTo>
                  <a:close/>
                  <a:moveTo>
                    <a:pt x="21" y="100"/>
                  </a:moveTo>
                  <a:cubicBezTo>
                    <a:pt x="15" y="100"/>
                    <a:pt x="11" y="96"/>
                    <a:pt x="11" y="90"/>
                  </a:cubicBezTo>
                  <a:cubicBezTo>
                    <a:pt x="11" y="85"/>
                    <a:pt x="15" y="80"/>
                    <a:pt x="21" y="80"/>
                  </a:cubicBezTo>
                  <a:cubicBezTo>
                    <a:pt x="27" y="80"/>
                    <a:pt x="31" y="85"/>
                    <a:pt x="31" y="90"/>
                  </a:cubicBezTo>
                  <a:cubicBezTo>
                    <a:pt x="31" y="96"/>
                    <a:pt x="27" y="100"/>
                    <a:pt x="21" y="100"/>
                  </a:cubicBezTo>
                  <a:close/>
                  <a:moveTo>
                    <a:pt x="40" y="144"/>
                  </a:moveTo>
                  <a:cubicBezTo>
                    <a:pt x="37" y="144"/>
                    <a:pt x="34" y="142"/>
                    <a:pt x="34" y="138"/>
                  </a:cubicBezTo>
                  <a:cubicBezTo>
                    <a:pt x="34" y="135"/>
                    <a:pt x="37" y="133"/>
                    <a:pt x="40" y="133"/>
                  </a:cubicBezTo>
                  <a:cubicBezTo>
                    <a:pt x="43" y="133"/>
                    <a:pt x="45" y="135"/>
                    <a:pt x="45" y="138"/>
                  </a:cubicBezTo>
                  <a:cubicBezTo>
                    <a:pt x="45" y="142"/>
                    <a:pt x="43" y="144"/>
                    <a:pt x="40" y="144"/>
                  </a:cubicBezTo>
                  <a:close/>
                  <a:moveTo>
                    <a:pt x="78" y="20"/>
                  </a:moveTo>
                  <a:cubicBezTo>
                    <a:pt x="78" y="15"/>
                    <a:pt x="83" y="10"/>
                    <a:pt x="88" y="10"/>
                  </a:cubicBezTo>
                  <a:cubicBezTo>
                    <a:pt x="94" y="10"/>
                    <a:pt x="98" y="15"/>
                    <a:pt x="98" y="20"/>
                  </a:cubicBezTo>
                  <a:cubicBezTo>
                    <a:pt x="98" y="26"/>
                    <a:pt x="94" y="30"/>
                    <a:pt x="88" y="30"/>
                  </a:cubicBezTo>
                  <a:cubicBezTo>
                    <a:pt x="83" y="30"/>
                    <a:pt x="78" y="26"/>
                    <a:pt x="78" y="20"/>
                  </a:cubicBezTo>
                  <a:close/>
                  <a:moveTo>
                    <a:pt x="98" y="160"/>
                  </a:moveTo>
                  <a:cubicBezTo>
                    <a:pt x="98" y="166"/>
                    <a:pt x="94" y="170"/>
                    <a:pt x="88" y="170"/>
                  </a:cubicBezTo>
                  <a:cubicBezTo>
                    <a:pt x="83" y="170"/>
                    <a:pt x="78" y="166"/>
                    <a:pt x="78" y="160"/>
                  </a:cubicBezTo>
                  <a:cubicBezTo>
                    <a:pt x="78" y="155"/>
                    <a:pt x="83" y="150"/>
                    <a:pt x="88" y="150"/>
                  </a:cubicBezTo>
                  <a:cubicBezTo>
                    <a:pt x="94" y="150"/>
                    <a:pt x="98" y="155"/>
                    <a:pt x="98" y="160"/>
                  </a:cubicBezTo>
                  <a:close/>
                  <a:moveTo>
                    <a:pt x="89" y="114"/>
                  </a:moveTo>
                  <a:cubicBezTo>
                    <a:pt x="76" y="114"/>
                    <a:pt x="65" y="103"/>
                    <a:pt x="65" y="90"/>
                  </a:cubicBezTo>
                  <a:cubicBezTo>
                    <a:pt x="65" y="77"/>
                    <a:pt x="76" y="66"/>
                    <a:pt x="89" y="66"/>
                  </a:cubicBezTo>
                  <a:cubicBezTo>
                    <a:pt x="102" y="66"/>
                    <a:pt x="113" y="77"/>
                    <a:pt x="113" y="90"/>
                  </a:cubicBezTo>
                  <a:cubicBezTo>
                    <a:pt x="113" y="103"/>
                    <a:pt x="102" y="114"/>
                    <a:pt x="89" y="114"/>
                  </a:cubicBezTo>
                  <a:close/>
                  <a:moveTo>
                    <a:pt x="136" y="133"/>
                  </a:moveTo>
                  <a:cubicBezTo>
                    <a:pt x="139" y="133"/>
                    <a:pt x="142" y="135"/>
                    <a:pt x="142" y="138"/>
                  </a:cubicBezTo>
                  <a:cubicBezTo>
                    <a:pt x="142" y="142"/>
                    <a:pt x="139" y="144"/>
                    <a:pt x="136" y="144"/>
                  </a:cubicBezTo>
                  <a:cubicBezTo>
                    <a:pt x="133" y="144"/>
                    <a:pt x="131" y="142"/>
                    <a:pt x="131" y="138"/>
                  </a:cubicBezTo>
                  <a:cubicBezTo>
                    <a:pt x="131" y="135"/>
                    <a:pt x="133" y="133"/>
                    <a:pt x="136" y="133"/>
                  </a:cubicBezTo>
                  <a:close/>
                  <a:moveTo>
                    <a:pt x="156" y="100"/>
                  </a:moveTo>
                  <a:cubicBezTo>
                    <a:pt x="150" y="100"/>
                    <a:pt x="146" y="96"/>
                    <a:pt x="146" y="90"/>
                  </a:cubicBezTo>
                  <a:cubicBezTo>
                    <a:pt x="146" y="85"/>
                    <a:pt x="150" y="80"/>
                    <a:pt x="156" y="80"/>
                  </a:cubicBezTo>
                  <a:cubicBezTo>
                    <a:pt x="161" y="80"/>
                    <a:pt x="166" y="85"/>
                    <a:pt x="166" y="90"/>
                  </a:cubicBezTo>
                  <a:cubicBezTo>
                    <a:pt x="166" y="96"/>
                    <a:pt x="161" y="100"/>
                    <a:pt x="15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4280" y="387"/>
              <a:ext cx="525" cy="538"/>
            </a:xfrm>
            <a:custGeom>
              <a:avLst/>
              <a:gdLst>
                <a:gd name="T0" fmla="*/ 136 w 176"/>
                <a:gd name="T1" fmla="*/ 85 h 181"/>
                <a:gd name="T2" fmla="*/ 116 w 176"/>
                <a:gd name="T3" fmla="*/ 69 h 181"/>
                <a:gd name="T4" fmla="*/ 136 w 176"/>
                <a:gd name="T5" fmla="*/ 59 h 181"/>
                <a:gd name="T6" fmla="*/ 136 w 176"/>
                <a:gd name="T7" fmla="*/ 26 h 181"/>
                <a:gd name="T8" fmla="*/ 122 w 176"/>
                <a:gd name="T9" fmla="*/ 49 h 181"/>
                <a:gd name="T10" fmla="*/ 94 w 176"/>
                <a:gd name="T11" fmla="*/ 56 h 181"/>
                <a:gd name="T12" fmla="*/ 109 w 176"/>
                <a:gd name="T13" fmla="*/ 20 h 181"/>
                <a:gd name="T14" fmla="*/ 68 w 176"/>
                <a:gd name="T15" fmla="*/ 20 h 181"/>
                <a:gd name="T16" fmla="*/ 83 w 176"/>
                <a:gd name="T17" fmla="*/ 56 h 181"/>
                <a:gd name="T18" fmla="*/ 54 w 176"/>
                <a:gd name="T19" fmla="*/ 49 h 181"/>
                <a:gd name="T20" fmla="*/ 40 w 176"/>
                <a:gd name="T21" fmla="*/ 26 h 181"/>
                <a:gd name="T22" fmla="*/ 40 w 176"/>
                <a:gd name="T23" fmla="*/ 59 h 181"/>
                <a:gd name="T24" fmla="*/ 61 w 176"/>
                <a:gd name="T25" fmla="*/ 71 h 181"/>
                <a:gd name="T26" fmla="*/ 41 w 176"/>
                <a:gd name="T27" fmla="*/ 85 h 181"/>
                <a:gd name="T28" fmla="*/ 0 w 176"/>
                <a:gd name="T29" fmla="*/ 90 h 181"/>
                <a:gd name="T30" fmla="*/ 41 w 176"/>
                <a:gd name="T31" fmla="*/ 96 h 181"/>
                <a:gd name="T32" fmla="*/ 61 w 176"/>
                <a:gd name="T33" fmla="*/ 110 h 181"/>
                <a:gd name="T34" fmla="*/ 40 w 176"/>
                <a:gd name="T35" fmla="*/ 122 h 181"/>
                <a:gd name="T36" fmla="*/ 40 w 176"/>
                <a:gd name="T37" fmla="*/ 155 h 181"/>
                <a:gd name="T38" fmla="*/ 54 w 176"/>
                <a:gd name="T39" fmla="*/ 132 h 181"/>
                <a:gd name="T40" fmla="*/ 83 w 176"/>
                <a:gd name="T41" fmla="*/ 124 h 181"/>
                <a:gd name="T42" fmla="*/ 68 w 176"/>
                <a:gd name="T43" fmla="*/ 160 h 181"/>
                <a:gd name="T44" fmla="*/ 109 w 176"/>
                <a:gd name="T45" fmla="*/ 160 h 181"/>
                <a:gd name="T46" fmla="*/ 94 w 176"/>
                <a:gd name="T47" fmla="*/ 124 h 181"/>
                <a:gd name="T48" fmla="*/ 122 w 176"/>
                <a:gd name="T49" fmla="*/ 131 h 181"/>
                <a:gd name="T50" fmla="*/ 136 w 176"/>
                <a:gd name="T51" fmla="*/ 155 h 181"/>
                <a:gd name="T52" fmla="*/ 136 w 176"/>
                <a:gd name="T53" fmla="*/ 122 h 181"/>
                <a:gd name="T54" fmla="*/ 117 w 176"/>
                <a:gd name="T55" fmla="*/ 111 h 181"/>
                <a:gd name="T56" fmla="*/ 136 w 176"/>
                <a:gd name="T57" fmla="*/ 96 h 181"/>
                <a:gd name="T58" fmla="*/ 176 w 176"/>
                <a:gd name="T59" fmla="*/ 90 h 181"/>
                <a:gd name="T60" fmla="*/ 136 w 176"/>
                <a:gd name="T61" fmla="*/ 37 h 181"/>
                <a:gd name="T62" fmla="*/ 136 w 176"/>
                <a:gd name="T63" fmla="*/ 48 h 181"/>
                <a:gd name="T64" fmla="*/ 136 w 176"/>
                <a:gd name="T65" fmla="*/ 37 h 181"/>
                <a:gd name="T66" fmla="*/ 34 w 176"/>
                <a:gd name="T67" fmla="*/ 42 h 181"/>
                <a:gd name="T68" fmla="*/ 45 w 176"/>
                <a:gd name="T69" fmla="*/ 42 h 181"/>
                <a:gd name="T70" fmla="*/ 21 w 176"/>
                <a:gd name="T71" fmla="*/ 100 h 181"/>
                <a:gd name="T72" fmla="*/ 21 w 176"/>
                <a:gd name="T73" fmla="*/ 80 h 181"/>
                <a:gd name="T74" fmla="*/ 21 w 176"/>
                <a:gd name="T75" fmla="*/ 100 h 181"/>
                <a:gd name="T76" fmla="*/ 34 w 176"/>
                <a:gd name="T77" fmla="*/ 138 h 181"/>
                <a:gd name="T78" fmla="*/ 45 w 176"/>
                <a:gd name="T79" fmla="*/ 138 h 181"/>
                <a:gd name="T80" fmla="*/ 78 w 176"/>
                <a:gd name="T81" fmla="*/ 20 h 181"/>
                <a:gd name="T82" fmla="*/ 98 w 176"/>
                <a:gd name="T83" fmla="*/ 20 h 181"/>
                <a:gd name="T84" fmla="*/ 78 w 176"/>
                <a:gd name="T85" fmla="*/ 20 h 181"/>
                <a:gd name="T86" fmla="*/ 88 w 176"/>
                <a:gd name="T87" fmla="*/ 170 h 181"/>
                <a:gd name="T88" fmla="*/ 88 w 176"/>
                <a:gd name="T89" fmla="*/ 150 h 181"/>
                <a:gd name="T90" fmla="*/ 89 w 176"/>
                <a:gd name="T91" fmla="*/ 114 h 181"/>
                <a:gd name="T92" fmla="*/ 89 w 176"/>
                <a:gd name="T93" fmla="*/ 66 h 181"/>
                <a:gd name="T94" fmla="*/ 89 w 176"/>
                <a:gd name="T95" fmla="*/ 114 h 181"/>
                <a:gd name="T96" fmla="*/ 142 w 176"/>
                <a:gd name="T97" fmla="*/ 138 h 181"/>
                <a:gd name="T98" fmla="*/ 131 w 176"/>
                <a:gd name="T99" fmla="*/ 138 h 181"/>
                <a:gd name="T100" fmla="*/ 156 w 176"/>
                <a:gd name="T101" fmla="*/ 100 h 181"/>
                <a:gd name="T102" fmla="*/ 156 w 176"/>
                <a:gd name="T103" fmla="*/ 80 h 181"/>
                <a:gd name="T104" fmla="*/ 156 w 176"/>
                <a:gd name="T105" fmla="*/ 10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81">
                  <a:moveTo>
                    <a:pt x="156" y="70"/>
                  </a:moveTo>
                  <a:cubicBezTo>
                    <a:pt x="146" y="70"/>
                    <a:pt x="138" y="76"/>
                    <a:pt x="136" y="85"/>
                  </a:cubicBezTo>
                  <a:cubicBezTo>
                    <a:pt x="123" y="85"/>
                    <a:pt x="123" y="85"/>
                    <a:pt x="123" y="85"/>
                  </a:cubicBezTo>
                  <a:cubicBezTo>
                    <a:pt x="122" y="79"/>
                    <a:pt x="120" y="74"/>
                    <a:pt x="116" y="69"/>
                  </a:cubicBezTo>
                  <a:cubicBezTo>
                    <a:pt x="129" y="57"/>
                    <a:pt x="129" y="57"/>
                    <a:pt x="129" y="57"/>
                  </a:cubicBezTo>
                  <a:cubicBezTo>
                    <a:pt x="131" y="58"/>
                    <a:pt x="134" y="59"/>
                    <a:pt x="136" y="59"/>
                  </a:cubicBezTo>
                  <a:cubicBezTo>
                    <a:pt x="145" y="59"/>
                    <a:pt x="152" y="51"/>
                    <a:pt x="152" y="42"/>
                  </a:cubicBezTo>
                  <a:cubicBezTo>
                    <a:pt x="152" y="33"/>
                    <a:pt x="145" y="26"/>
                    <a:pt x="136" y="26"/>
                  </a:cubicBezTo>
                  <a:cubicBezTo>
                    <a:pt x="127" y="26"/>
                    <a:pt x="120" y="33"/>
                    <a:pt x="120" y="42"/>
                  </a:cubicBezTo>
                  <a:cubicBezTo>
                    <a:pt x="120" y="45"/>
                    <a:pt x="121" y="47"/>
                    <a:pt x="122" y="49"/>
                  </a:cubicBezTo>
                  <a:cubicBezTo>
                    <a:pt x="109" y="62"/>
                    <a:pt x="109" y="62"/>
                    <a:pt x="109" y="62"/>
                  </a:cubicBezTo>
                  <a:cubicBezTo>
                    <a:pt x="104" y="59"/>
                    <a:pt x="99" y="57"/>
                    <a:pt x="94" y="56"/>
                  </a:cubicBezTo>
                  <a:cubicBezTo>
                    <a:pt x="94" y="40"/>
                    <a:pt x="94" y="40"/>
                    <a:pt x="94" y="40"/>
                  </a:cubicBezTo>
                  <a:cubicBezTo>
                    <a:pt x="102" y="38"/>
                    <a:pt x="109" y="30"/>
                    <a:pt x="109" y="20"/>
                  </a:cubicBezTo>
                  <a:cubicBezTo>
                    <a:pt x="109" y="9"/>
                    <a:pt x="100" y="0"/>
                    <a:pt x="88" y="0"/>
                  </a:cubicBezTo>
                  <a:cubicBezTo>
                    <a:pt x="77" y="0"/>
                    <a:pt x="68" y="9"/>
                    <a:pt x="68" y="20"/>
                  </a:cubicBezTo>
                  <a:cubicBezTo>
                    <a:pt x="68" y="30"/>
                    <a:pt x="74" y="38"/>
                    <a:pt x="83" y="40"/>
                  </a:cubicBezTo>
                  <a:cubicBezTo>
                    <a:pt x="83" y="56"/>
                    <a:pt x="83" y="56"/>
                    <a:pt x="83" y="56"/>
                  </a:cubicBezTo>
                  <a:cubicBezTo>
                    <a:pt x="77" y="57"/>
                    <a:pt x="72" y="60"/>
                    <a:pt x="68" y="63"/>
                  </a:cubicBezTo>
                  <a:cubicBezTo>
                    <a:pt x="54" y="49"/>
                    <a:pt x="54" y="49"/>
                    <a:pt x="54" y="49"/>
                  </a:cubicBezTo>
                  <a:cubicBezTo>
                    <a:pt x="55" y="47"/>
                    <a:pt x="56" y="45"/>
                    <a:pt x="56" y="42"/>
                  </a:cubicBezTo>
                  <a:cubicBezTo>
                    <a:pt x="56" y="33"/>
                    <a:pt x="49" y="26"/>
                    <a:pt x="40" y="26"/>
                  </a:cubicBezTo>
                  <a:cubicBezTo>
                    <a:pt x="31" y="26"/>
                    <a:pt x="23" y="33"/>
                    <a:pt x="23" y="42"/>
                  </a:cubicBezTo>
                  <a:cubicBezTo>
                    <a:pt x="23" y="51"/>
                    <a:pt x="31" y="59"/>
                    <a:pt x="40" y="59"/>
                  </a:cubicBezTo>
                  <a:cubicBezTo>
                    <a:pt x="42" y="59"/>
                    <a:pt x="45" y="58"/>
                    <a:pt x="47" y="57"/>
                  </a:cubicBezTo>
                  <a:cubicBezTo>
                    <a:pt x="61" y="71"/>
                    <a:pt x="61" y="71"/>
                    <a:pt x="61" y="71"/>
                  </a:cubicBezTo>
                  <a:cubicBezTo>
                    <a:pt x="58" y="75"/>
                    <a:pt x="56" y="80"/>
                    <a:pt x="55" y="85"/>
                  </a:cubicBezTo>
                  <a:cubicBezTo>
                    <a:pt x="41" y="85"/>
                    <a:pt x="41" y="85"/>
                    <a:pt x="41" y="85"/>
                  </a:cubicBezTo>
                  <a:cubicBezTo>
                    <a:pt x="39" y="76"/>
                    <a:pt x="31" y="70"/>
                    <a:pt x="21" y="70"/>
                  </a:cubicBezTo>
                  <a:cubicBezTo>
                    <a:pt x="10" y="70"/>
                    <a:pt x="0" y="79"/>
                    <a:pt x="0" y="90"/>
                  </a:cubicBezTo>
                  <a:cubicBezTo>
                    <a:pt x="0" y="102"/>
                    <a:pt x="10" y="111"/>
                    <a:pt x="21" y="111"/>
                  </a:cubicBezTo>
                  <a:cubicBezTo>
                    <a:pt x="31" y="111"/>
                    <a:pt x="39" y="104"/>
                    <a:pt x="41" y="96"/>
                  </a:cubicBezTo>
                  <a:cubicBezTo>
                    <a:pt x="55" y="96"/>
                    <a:pt x="55" y="96"/>
                    <a:pt x="55" y="96"/>
                  </a:cubicBezTo>
                  <a:cubicBezTo>
                    <a:pt x="56" y="101"/>
                    <a:pt x="58" y="106"/>
                    <a:pt x="61" y="110"/>
                  </a:cubicBezTo>
                  <a:cubicBezTo>
                    <a:pt x="47" y="124"/>
                    <a:pt x="47" y="124"/>
                    <a:pt x="47" y="124"/>
                  </a:cubicBezTo>
                  <a:cubicBezTo>
                    <a:pt x="45" y="123"/>
                    <a:pt x="42" y="122"/>
                    <a:pt x="40" y="122"/>
                  </a:cubicBezTo>
                  <a:cubicBezTo>
                    <a:pt x="31" y="122"/>
                    <a:pt x="23" y="130"/>
                    <a:pt x="23" y="138"/>
                  </a:cubicBezTo>
                  <a:cubicBezTo>
                    <a:pt x="23" y="147"/>
                    <a:pt x="31" y="155"/>
                    <a:pt x="40" y="155"/>
                  </a:cubicBezTo>
                  <a:cubicBezTo>
                    <a:pt x="49" y="155"/>
                    <a:pt x="56" y="147"/>
                    <a:pt x="56" y="138"/>
                  </a:cubicBezTo>
                  <a:cubicBezTo>
                    <a:pt x="56" y="136"/>
                    <a:pt x="55" y="134"/>
                    <a:pt x="54" y="132"/>
                  </a:cubicBezTo>
                  <a:cubicBezTo>
                    <a:pt x="68" y="118"/>
                    <a:pt x="68" y="118"/>
                    <a:pt x="68" y="118"/>
                  </a:cubicBezTo>
                  <a:cubicBezTo>
                    <a:pt x="73" y="121"/>
                    <a:pt x="78" y="123"/>
                    <a:pt x="83" y="124"/>
                  </a:cubicBezTo>
                  <a:cubicBezTo>
                    <a:pt x="83" y="140"/>
                    <a:pt x="83" y="140"/>
                    <a:pt x="83" y="140"/>
                  </a:cubicBezTo>
                  <a:cubicBezTo>
                    <a:pt x="74" y="143"/>
                    <a:pt x="68" y="151"/>
                    <a:pt x="68" y="160"/>
                  </a:cubicBezTo>
                  <a:cubicBezTo>
                    <a:pt x="68" y="172"/>
                    <a:pt x="77" y="181"/>
                    <a:pt x="88" y="181"/>
                  </a:cubicBezTo>
                  <a:cubicBezTo>
                    <a:pt x="100" y="181"/>
                    <a:pt x="109" y="172"/>
                    <a:pt x="109" y="160"/>
                  </a:cubicBezTo>
                  <a:cubicBezTo>
                    <a:pt x="109" y="151"/>
                    <a:pt x="102" y="143"/>
                    <a:pt x="94" y="140"/>
                  </a:cubicBezTo>
                  <a:cubicBezTo>
                    <a:pt x="94" y="124"/>
                    <a:pt x="94" y="124"/>
                    <a:pt x="94" y="124"/>
                  </a:cubicBezTo>
                  <a:cubicBezTo>
                    <a:pt x="99" y="124"/>
                    <a:pt x="105" y="121"/>
                    <a:pt x="109" y="118"/>
                  </a:cubicBezTo>
                  <a:cubicBezTo>
                    <a:pt x="122" y="131"/>
                    <a:pt x="122" y="131"/>
                    <a:pt x="122" y="131"/>
                  </a:cubicBezTo>
                  <a:cubicBezTo>
                    <a:pt x="121" y="133"/>
                    <a:pt x="120" y="136"/>
                    <a:pt x="120" y="138"/>
                  </a:cubicBezTo>
                  <a:cubicBezTo>
                    <a:pt x="120" y="147"/>
                    <a:pt x="127" y="155"/>
                    <a:pt x="136" y="155"/>
                  </a:cubicBezTo>
                  <a:cubicBezTo>
                    <a:pt x="145" y="155"/>
                    <a:pt x="152" y="147"/>
                    <a:pt x="152" y="138"/>
                  </a:cubicBezTo>
                  <a:cubicBezTo>
                    <a:pt x="152" y="130"/>
                    <a:pt x="145" y="122"/>
                    <a:pt x="136" y="122"/>
                  </a:cubicBezTo>
                  <a:cubicBezTo>
                    <a:pt x="134" y="122"/>
                    <a:pt x="132" y="123"/>
                    <a:pt x="130" y="124"/>
                  </a:cubicBezTo>
                  <a:cubicBezTo>
                    <a:pt x="117" y="111"/>
                    <a:pt x="117" y="111"/>
                    <a:pt x="117" y="111"/>
                  </a:cubicBezTo>
                  <a:cubicBezTo>
                    <a:pt x="120" y="106"/>
                    <a:pt x="122" y="101"/>
                    <a:pt x="123" y="96"/>
                  </a:cubicBezTo>
                  <a:cubicBezTo>
                    <a:pt x="136" y="96"/>
                    <a:pt x="136" y="96"/>
                    <a:pt x="136" y="96"/>
                  </a:cubicBezTo>
                  <a:cubicBezTo>
                    <a:pt x="138" y="104"/>
                    <a:pt x="146" y="111"/>
                    <a:pt x="156" y="111"/>
                  </a:cubicBezTo>
                  <a:cubicBezTo>
                    <a:pt x="167" y="111"/>
                    <a:pt x="176" y="102"/>
                    <a:pt x="176" y="90"/>
                  </a:cubicBezTo>
                  <a:cubicBezTo>
                    <a:pt x="176" y="79"/>
                    <a:pt x="167" y="70"/>
                    <a:pt x="156" y="70"/>
                  </a:cubicBezTo>
                  <a:close/>
                  <a:moveTo>
                    <a:pt x="136" y="37"/>
                  </a:moveTo>
                  <a:cubicBezTo>
                    <a:pt x="139" y="37"/>
                    <a:pt x="142" y="39"/>
                    <a:pt x="142" y="42"/>
                  </a:cubicBezTo>
                  <a:cubicBezTo>
                    <a:pt x="142" y="45"/>
                    <a:pt x="139" y="48"/>
                    <a:pt x="136" y="48"/>
                  </a:cubicBezTo>
                  <a:cubicBezTo>
                    <a:pt x="133" y="48"/>
                    <a:pt x="131" y="45"/>
                    <a:pt x="131" y="42"/>
                  </a:cubicBezTo>
                  <a:cubicBezTo>
                    <a:pt x="131" y="39"/>
                    <a:pt x="133" y="37"/>
                    <a:pt x="136" y="37"/>
                  </a:cubicBezTo>
                  <a:close/>
                  <a:moveTo>
                    <a:pt x="40" y="48"/>
                  </a:moveTo>
                  <a:cubicBezTo>
                    <a:pt x="37" y="48"/>
                    <a:pt x="34" y="45"/>
                    <a:pt x="34" y="42"/>
                  </a:cubicBezTo>
                  <a:cubicBezTo>
                    <a:pt x="34" y="39"/>
                    <a:pt x="37" y="37"/>
                    <a:pt x="40" y="37"/>
                  </a:cubicBezTo>
                  <a:cubicBezTo>
                    <a:pt x="43" y="37"/>
                    <a:pt x="45" y="39"/>
                    <a:pt x="45" y="42"/>
                  </a:cubicBezTo>
                  <a:cubicBezTo>
                    <a:pt x="45" y="45"/>
                    <a:pt x="43" y="48"/>
                    <a:pt x="40" y="48"/>
                  </a:cubicBezTo>
                  <a:close/>
                  <a:moveTo>
                    <a:pt x="21" y="100"/>
                  </a:moveTo>
                  <a:cubicBezTo>
                    <a:pt x="15" y="100"/>
                    <a:pt x="11" y="96"/>
                    <a:pt x="11" y="90"/>
                  </a:cubicBezTo>
                  <a:cubicBezTo>
                    <a:pt x="11" y="85"/>
                    <a:pt x="15" y="80"/>
                    <a:pt x="21" y="80"/>
                  </a:cubicBezTo>
                  <a:cubicBezTo>
                    <a:pt x="27" y="80"/>
                    <a:pt x="31" y="85"/>
                    <a:pt x="31" y="90"/>
                  </a:cubicBezTo>
                  <a:cubicBezTo>
                    <a:pt x="31" y="96"/>
                    <a:pt x="27" y="100"/>
                    <a:pt x="21" y="100"/>
                  </a:cubicBezTo>
                  <a:close/>
                  <a:moveTo>
                    <a:pt x="40" y="144"/>
                  </a:moveTo>
                  <a:cubicBezTo>
                    <a:pt x="37" y="144"/>
                    <a:pt x="34" y="142"/>
                    <a:pt x="34" y="138"/>
                  </a:cubicBezTo>
                  <a:cubicBezTo>
                    <a:pt x="34" y="135"/>
                    <a:pt x="37" y="133"/>
                    <a:pt x="40" y="133"/>
                  </a:cubicBezTo>
                  <a:cubicBezTo>
                    <a:pt x="43" y="133"/>
                    <a:pt x="45" y="135"/>
                    <a:pt x="45" y="138"/>
                  </a:cubicBezTo>
                  <a:cubicBezTo>
                    <a:pt x="45" y="142"/>
                    <a:pt x="43" y="144"/>
                    <a:pt x="40" y="144"/>
                  </a:cubicBezTo>
                  <a:close/>
                  <a:moveTo>
                    <a:pt x="78" y="20"/>
                  </a:moveTo>
                  <a:cubicBezTo>
                    <a:pt x="78" y="15"/>
                    <a:pt x="83" y="10"/>
                    <a:pt x="88" y="10"/>
                  </a:cubicBezTo>
                  <a:cubicBezTo>
                    <a:pt x="94" y="10"/>
                    <a:pt x="98" y="15"/>
                    <a:pt x="98" y="20"/>
                  </a:cubicBezTo>
                  <a:cubicBezTo>
                    <a:pt x="98" y="26"/>
                    <a:pt x="94" y="30"/>
                    <a:pt x="88" y="30"/>
                  </a:cubicBezTo>
                  <a:cubicBezTo>
                    <a:pt x="83" y="30"/>
                    <a:pt x="78" y="26"/>
                    <a:pt x="78" y="20"/>
                  </a:cubicBezTo>
                  <a:close/>
                  <a:moveTo>
                    <a:pt x="98" y="160"/>
                  </a:moveTo>
                  <a:cubicBezTo>
                    <a:pt x="98" y="166"/>
                    <a:pt x="94" y="170"/>
                    <a:pt x="88" y="170"/>
                  </a:cubicBezTo>
                  <a:cubicBezTo>
                    <a:pt x="83" y="170"/>
                    <a:pt x="78" y="166"/>
                    <a:pt x="78" y="160"/>
                  </a:cubicBezTo>
                  <a:cubicBezTo>
                    <a:pt x="78" y="155"/>
                    <a:pt x="83" y="150"/>
                    <a:pt x="88" y="150"/>
                  </a:cubicBezTo>
                  <a:cubicBezTo>
                    <a:pt x="94" y="150"/>
                    <a:pt x="98" y="155"/>
                    <a:pt x="98" y="160"/>
                  </a:cubicBezTo>
                  <a:close/>
                  <a:moveTo>
                    <a:pt x="89" y="114"/>
                  </a:moveTo>
                  <a:cubicBezTo>
                    <a:pt x="76" y="114"/>
                    <a:pt x="65" y="103"/>
                    <a:pt x="65" y="90"/>
                  </a:cubicBezTo>
                  <a:cubicBezTo>
                    <a:pt x="65" y="77"/>
                    <a:pt x="76" y="66"/>
                    <a:pt x="89" y="66"/>
                  </a:cubicBezTo>
                  <a:cubicBezTo>
                    <a:pt x="102" y="66"/>
                    <a:pt x="113" y="77"/>
                    <a:pt x="113" y="90"/>
                  </a:cubicBezTo>
                  <a:cubicBezTo>
                    <a:pt x="113" y="103"/>
                    <a:pt x="102" y="114"/>
                    <a:pt x="89" y="114"/>
                  </a:cubicBezTo>
                  <a:close/>
                  <a:moveTo>
                    <a:pt x="136" y="133"/>
                  </a:moveTo>
                  <a:cubicBezTo>
                    <a:pt x="139" y="133"/>
                    <a:pt x="142" y="135"/>
                    <a:pt x="142" y="138"/>
                  </a:cubicBezTo>
                  <a:cubicBezTo>
                    <a:pt x="142" y="142"/>
                    <a:pt x="139" y="144"/>
                    <a:pt x="136" y="144"/>
                  </a:cubicBezTo>
                  <a:cubicBezTo>
                    <a:pt x="133" y="144"/>
                    <a:pt x="131" y="142"/>
                    <a:pt x="131" y="138"/>
                  </a:cubicBezTo>
                  <a:cubicBezTo>
                    <a:pt x="131" y="135"/>
                    <a:pt x="133" y="133"/>
                    <a:pt x="136" y="133"/>
                  </a:cubicBezTo>
                  <a:close/>
                  <a:moveTo>
                    <a:pt x="156" y="100"/>
                  </a:moveTo>
                  <a:cubicBezTo>
                    <a:pt x="150" y="100"/>
                    <a:pt x="146" y="96"/>
                    <a:pt x="146" y="90"/>
                  </a:cubicBezTo>
                  <a:cubicBezTo>
                    <a:pt x="146" y="85"/>
                    <a:pt x="150" y="80"/>
                    <a:pt x="156" y="80"/>
                  </a:cubicBezTo>
                  <a:cubicBezTo>
                    <a:pt x="161" y="80"/>
                    <a:pt x="166" y="85"/>
                    <a:pt x="166" y="90"/>
                  </a:cubicBezTo>
                  <a:cubicBezTo>
                    <a:pt x="166" y="96"/>
                    <a:pt x="161" y="100"/>
                    <a:pt x="15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8"/>
          <p:cNvGrpSpPr/>
          <p:nvPr/>
        </p:nvGrpSpPr>
        <p:grpSpPr>
          <a:xfrm>
            <a:off x="545903" y="5572143"/>
            <a:ext cx="445970" cy="448039"/>
            <a:chOff x="2022475" y="4930775"/>
            <a:chExt cx="684213" cy="687388"/>
          </a:xfrm>
        </p:grpSpPr>
        <p:sp>
          <p:nvSpPr>
            <p:cNvPr id="10" name="Freeform 68"/>
            <p:cNvSpPr>
              <a:spLocks/>
            </p:cNvSpPr>
            <p:nvPr/>
          </p:nvSpPr>
          <p:spPr bwMode="auto">
            <a:xfrm>
              <a:off x="2416175" y="5324475"/>
              <a:ext cx="290513" cy="293688"/>
            </a:xfrm>
            <a:custGeom>
              <a:avLst/>
              <a:gdLst>
                <a:gd name="T0" fmla="*/ 94 w 100"/>
                <a:gd name="T1" fmla="*/ 64 h 101"/>
                <a:gd name="T2" fmla="*/ 60 w 100"/>
                <a:gd name="T3" fmla="*/ 30 h 101"/>
                <a:gd name="T4" fmla="*/ 42 w 100"/>
                <a:gd name="T5" fmla="*/ 27 h 101"/>
                <a:gd name="T6" fmla="*/ 15 w 100"/>
                <a:gd name="T7" fmla="*/ 0 h 101"/>
                <a:gd name="T8" fmla="*/ 0 w 100"/>
                <a:gd name="T9" fmla="*/ 16 h 101"/>
                <a:gd name="T10" fmla="*/ 27 w 100"/>
                <a:gd name="T11" fmla="*/ 42 h 101"/>
                <a:gd name="T12" fmla="*/ 30 w 100"/>
                <a:gd name="T13" fmla="*/ 60 h 101"/>
                <a:gd name="T14" fmla="*/ 64 w 100"/>
                <a:gd name="T15" fmla="*/ 94 h 101"/>
                <a:gd name="T16" fmla="*/ 87 w 100"/>
                <a:gd name="T17" fmla="*/ 94 h 101"/>
                <a:gd name="T18" fmla="*/ 87 w 100"/>
                <a:gd name="T19" fmla="*/ 94 h 101"/>
                <a:gd name="T20" fmla="*/ 94 w 100"/>
                <a:gd name="T21" fmla="*/ 87 h 101"/>
                <a:gd name="T22" fmla="*/ 94 w 100"/>
                <a:gd name="T23" fmla="*/ 6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101">
                  <a:moveTo>
                    <a:pt x="94" y="64"/>
                  </a:moveTo>
                  <a:cubicBezTo>
                    <a:pt x="60" y="30"/>
                    <a:pt x="60" y="30"/>
                    <a:pt x="60" y="30"/>
                  </a:cubicBezTo>
                  <a:cubicBezTo>
                    <a:pt x="55" y="25"/>
                    <a:pt x="48" y="24"/>
                    <a:pt x="42" y="27"/>
                  </a:cubicBezTo>
                  <a:cubicBezTo>
                    <a:pt x="15" y="0"/>
                    <a:pt x="15" y="0"/>
                    <a:pt x="15" y="0"/>
                  </a:cubicBezTo>
                  <a:cubicBezTo>
                    <a:pt x="11" y="6"/>
                    <a:pt x="6" y="11"/>
                    <a:pt x="0" y="16"/>
                  </a:cubicBezTo>
                  <a:cubicBezTo>
                    <a:pt x="27" y="42"/>
                    <a:pt x="27" y="42"/>
                    <a:pt x="27" y="42"/>
                  </a:cubicBezTo>
                  <a:cubicBezTo>
                    <a:pt x="24" y="48"/>
                    <a:pt x="25" y="56"/>
                    <a:pt x="30" y="60"/>
                  </a:cubicBezTo>
                  <a:cubicBezTo>
                    <a:pt x="64" y="94"/>
                    <a:pt x="64" y="94"/>
                    <a:pt x="64" y="94"/>
                  </a:cubicBezTo>
                  <a:cubicBezTo>
                    <a:pt x="70" y="101"/>
                    <a:pt x="80" y="101"/>
                    <a:pt x="87" y="94"/>
                  </a:cubicBezTo>
                  <a:cubicBezTo>
                    <a:pt x="87" y="94"/>
                    <a:pt x="87" y="94"/>
                    <a:pt x="87" y="94"/>
                  </a:cubicBezTo>
                  <a:cubicBezTo>
                    <a:pt x="94" y="87"/>
                    <a:pt x="94" y="87"/>
                    <a:pt x="94" y="87"/>
                  </a:cubicBezTo>
                  <a:cubicBezTo>
                    <a:pt x="100" y="81"/>
                    <a:pt x="100" y="70"/>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9"/>
            <p:cNvSpPr>
              <a:spLocks noEditPoints="1"/>
            </p:cNvSpPr>
            <p:nvPr/>
          </p:nvSpPr>
          <p:spPr bwMode="auto">
            <a:xfrm>
              <a:off x="2082800" y="4994275"/>
              <a:ext cx="342900" cy="339725"/>
            </a:xfrm>
            <a:custGeom>
              <a:avLst/>
              <a:gdLst>
                <a:gd name="T0" fmla="*/ 59 w 118"/>
                <a:gd name="T1" fmla="*/ 0 h 117"/>
                <a:gd name="T2" fmla="*/ 0 w 118"/>
                <a:gd name="T3" fmla="*/ 58 h 117"/>
                <a:gd name="T4" fmla="*/ 59 w 118"/>
                <a:gd name="T5" fmla="*/ 117 h 117"/>
                <a:gd name="T6" fmla="*/ 118 w 118"/>
                <a:gd name="T7" fmla="*/ 58 h 117"/>
                <a:gd name="T8" fmla="*/ 59 w 118"/>
                <a:gd name="T9" fmla="*/ 0 h 117"/>
                <a:gd name="T10" fmla="*/ 59 w 118"/>
                <a:gd name="T11" fmla="*/ 16 h 117"/>
                <a:gd name="T12" fmla="*/ 59 w 118"/>
                <a:gd name="T13" fmla="*/ 10 h 117"/>
                <a:gd name="T14" fmla="*/ 107 w 118"/>
                <a:gd name="T15" fmla="*/ 58 h 117"/>
                <a:gd name="T16" fmla="*/ 102 w 118"/>
                <a:gd name="T17" fmla="*/ 58 h 117"/>
                <a:gd name="T18" fmla="*/ 59 w 118"/>
                <a:gd name="T19" fmla="*/ 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7">
                  <a:moveTo>
                    <a:pt x="59" y="0"/>
                  </a:moveTo>
                  <a:cubicBezTo>
                    <a:pt x="27" y="0"/>
                    <a:pt x="0" y="26"/>
                    <a:pt x="0" y="58"/>
                  </a:cubicBezTo>
                  <a:cubicBezTo>
                    <a:pt x="0" y="91"/>
                    <a:pt x="27" y="117"/>
                    <a:pt x="59" y="117"/>
                  </a:cubicBezTo>
                  <a:cubicBezTo>
                    <a:pt x="91" y="117"/>
                    <a:pt x="118" y="91"/>
                    <a:pt x="118" y="58"/>
                  </a:cubicBezTo>
                  <a:cubicBezTo>
                    <a:pt x="118" y="26"/>
                    <a:pt x="91" y="0"/>
                    <a:pt x="59" y="0"/>
                  </a:cubicBezTo>
                  <a:close/>
                  <a:moveTo>
                    <a:pt x="59" y="16"/>
                  </a:moveTo>
                  <a:cubicBezTo>
                    <a:pt x="59" y="10"/>
                    <a:pt x="59" y="10"/>
                    <a:pt x="59" y="10"/>
                  </a:cubicBezTo>
                  <a:cubicBezTo>
                    <a:pt x="86" y="10"/>
                    <a:pt x="107" y="32"/>
                    <a:pt x="107" y="58"/>
                  </a:cubicBezTo>
                  <a:cubicBezTo>
                    <a:pt x="102" y="58"/>
                    <a:pt x="102" y="58"/>
                    <a:pt x="102" y="58"/>
                  </a:cubicBezTo>
                  <a:cubicBezTo>
                    <a:pt x="102" y="35"/>
                    <a:pt x="83" y="16"/>
                    <a:pt x="59" y="1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0"/>
            <p:cNvSpPr>
              <a:spLocks noEditPoints="1"/>
            </p:cNvSpPr>
            <p:nvPr/>
          </p:nvSpPr>
          <p:spPr bwMode="auto">
            <a:xfrm>
              <a:off x="2022475" y="4930775"/>
              <a:ext cx="463550" cy="463550"/>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150 h 160"/>
                <a:gd name="T12" fmla="*/ 11 w 160"/>
                <a:gd name="T13" fmla="*/ 80 h 160"/>
                <a:gd name="T14" fmla="*/ 80 w 160"/>
                <a:gd name="T15" fmla="*/ 11 h 160"/>
                <a:gd name="T16" fmla="*/ 149 w 160"/>
                <a:gd name="T17" fmla="*/ 80 h 160"/>
                <a:gd name="T18" fmla="*/ 80 w 160"/>
                <a:gd name="T19" fmla="*/ 15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60">
                  <a:moveTo>
                    <a:pt x="80" y="0"/>
                  </a:moveTo>
                  <a:cubicBezTo>
                    <a:pt x="36" y="0"/>
                    <a:pt x="0" y="36"/>
                    <a:pt x="0" y="80"/>
                  </a:cubicBezTo>
                  <a:cubicBezTo>
                    <a:pt x="0" y="125"/>
                    <a:pt x="36" y="160"/>
                    <a:pt x="80" y="160"/>
                  </a:cubicBezTo>
                  <a:cubicBezTo>
                    <a:pt x="124" y="160"/>
                    <a:pt x="160" y="125"/>
                    <a:pt x="160" y="80"/>
                  </a:cubicBezTo>
                  <a:cubicBezTo>
                    <a:pt x="160" y="36"/>
                    <a:pt x="124" y="0"/>
                    <a:pt x="80" y="0"/>
                  </a:cubicBezTo>
                  <a:close/>
                  <a:moveTo>
                    <a:pt x="80" y="150"/>
                  </a:moveTo>
                  <a:cubicBezTo>
                    <a:pt x="42" y="150"/>
                    <a:pt x="11" y="119"/>
                    <a:pt x="11" y="80"/>
                  </a:cubicBezTo>
                  <a:cubicBezTo>
                    <a:pt x="11" y="42"/>
                    <a:pt x="42" y="11"/>
                    <a:pt x="80" y="11"/>
                  </a:cubicBezTo>
                  <a:cubicBezTo>
                    <a:pt x="118" y="11"/>
                    <a:pt x="149" y="42"/>
                    <a:pt x="149" y="80"/>
                  </a:cubicBezTo>
                  <a:cubicBezTo>
                    <a:pt x="149" y="119"/>
                    <a:pt x="118" y="150"/>
                    <a:pt x="80" y="15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Freeform 4870"/>
          <p:cNvSpPr>
            <a:spLocks noEditPoints="1"/>
          </p:cNvSpPr>
          <p:nvPr/>
        </p:nvSpPr>
        <p:spPr bwMode="auto">
          <a:xfrm>
            <a:off x="514081" y="3310581"/>
            <a:ext cx="509615" cy="509615"/>
          </a:xfrm>
          <a:custGeom>
            <a:avLst/>
            <a:gdLst>
              <a:gd name="T0" fmla="*/ 382 w 424"/>
              <a:gd name="T1" fmla="*/ 120 h 424"/>
              <a:gd name="T2" fmla="*/ 308 w 424"/>
              <a:gd name="T3" fmla="*/ 70 h 424"/>
              <a:gd name="T4" fmla="*/ 386 w 424"/>
              <a:gd name="T5" fmla="*/ 136 h 424"/>
              <a:gd name="T6" fmla="*/ 326 w 424"/>
              <a:gd name="T7" fmla="*/ 126 h 424"/>
              <a:gd name="T8" fmla="*/ 342 w 424"/>
              <a:gd name="T9" fmla="*/ 174 h 424"/>
              <a:gd name="T10" fmla="*/ 376 w 424"/>
              <a:gd name="T11" fmla="*/ 166 h 424"/>
              <a:gd name="T12" fmla="*/ 424 w 424"/>
              <a:gd name="T13" fmla="*/ 128 h 424"/>
              <a:gd name="T14" fmla="*/ 386 w 424"/>
              <a:gd name="T15" fmla="*/ 136 h 424"/>
              <a:gd name="T16" fmla="*/ 272 w 424"/>
              <a:gd name="T17" fmla="*/ 226 h 424"/>
              <a:gd name="T18" fmla="*/ 204 w 424"/>
              <a:gd name="T19" fmla="*/ 136 h 424"/>
              <a:gd name="T20" fmla="*/ 252 w 424"/>
              <a:gd name="T21" fmla="*/ 146 h 424"/>
              <a:gd name="T22" fmla="*/ 234 w 424"/>
              <a:gd name="T23" fmla="*/ 98 h 424"/>
              <a:gd name="T24" fmla="*/ 182 w 424"/>
              <a:gd name="T25" fmla="*/ 118 h 424"/>
              <a:gd name="T26" fmla="*/ 164 w 424"/>
              <a:gd name="T27" fmla="*/ 140 h 424"/>
              <a:gd name="T28" fmla="*/ 204 w 424"/>
              <a:gd name="T29" fmla="*/ 136 h 424"/>
              <a:gd name="T30" fmla="*/ 204 w 424"/>
              <a:gd name="T31" fmla="*/ 136 h 424"/>
              <a:gd name="T32" fmla="*/ 272 w 424"/>
              <a:gd name="T33" fmla="*/ 28 h 424"/>
              <a:gd name="T34" fmla="*/ 252 w 424"/>
              <a:gd name="T35" fmla="*/ 94 h 424"/>
              <a:gd name="T36" fmla="*/ 272 w 424"/>
              <a:gd name="T37" fmla="*/ 152 h 424"/>
              <a:gd name="T38" fmla="*/ 288 w 424"/>
              <a:gd name="T39" fmla="*/ 224 h 424"/>
              <a:gd name="T40" fmla="*/ 282 w 424"/>
              <a:gd name="T41" fmla="*/ 270 h 424"/>
              <a:gd name="T42" fmla="*/ 318 w 424"/>
              <a:gd name="T43" fmla="*/ 226 h 424"/>
              <a:gd name="T44" fmla="*/ 322 w 424"/>
              <a:gd name="T45" fmla="*/ 162 h 424"/>
              <a:gd name="T46" fmla="*/ 306 w 424"/>
              <a:gd name="T47" fmla="*/ 118 h 424"/>
              <a:gd name="T48" fmla="*/ 290 w 424"/>
              <a:gd name="T49" fmla="*/ 30 h 424"/>
              <a:gd name="T50" fmla="*/ 82 w 424"/>
              <a:gd name="T51" fmla="*/ 250 h 424"/>
              <a:gd name="T52" fmla="*/ 28 w 424"/>
              <a:gd name="T53" fmla="*/ 270 h 424"/>
              <a:gd name="T54" fmla="*/ 6 w 424"/>
              <a:gd name="T55" fmla="*/ 294 h 424"/>
              <a:gd name="T56" fmla="*/ 76 w 424"/>
              <a:gd name="T57" fmla="*/ 292 h 424"/>
              <a:gd name="T58" fmla="*/ 82 w 424"/>
              <a:gd name="T59" fmla="*/ 250 h 424"/>
              <a:gd name="T60" fmla="*/ 194 w 424"/>
              <a:gd name="T61" fmla="*/ 240 h 424"/>
              <a:gd name="T62" fmla="*/ 198 w 424"/>
              <a:gd name="T63" fmla="*/ 284 h 424"/>
              <a:gd name="T64" fmla="*/ 188 w 424"/>
              <a:gd name="T65" fmla="*/ 326 h 424"/>
              <a:gd name="T66" fmla="*/ 242 w 424"/>
              <a:gd name="T67" fmla="*/ 306 h 424"/>
              <a:gd name="T68" fmla="*/ 268 w 424"/>
              <a:gd name="T69" fmla="*/ 282 h 424"/>
              <a:gd name="T70" fmla="*/ 220 w 424"/>
              <a:gd name="T71" fmla="*/ 288 h 424"/>
              <a:gd name="T72" fmla="*/ 172 w 424"/>
              <a:gd name="T73" fmla="*/ 240 h 424"/>
              <a:gd name="T74" fmla="*/ 98 w 424"/>
              <a:gd name="T75" fmla="*/ 336 h 424"/>
              <a:gd name="T76" fmla="*/ 116 w 424"/>
              <a:gd name="T77" fmla="*/ 354 h 424"/>
              <a:gd name="T78" fmla="*/ 88 w 424"/>
              <a:gd name="T79" fmla="*/ 326 h 424"/>
              <a:gd name="T80" fmla="*/ 136 w 424"/>
              <a:gd name="T81" fmla="*/ 162 h 424"/>
              <a:gd name="T82" fmla="*/ 100 w 424"/>
              <a:gd name="T83" fmla="*/ 216 h 424"/>
              <a:gd name="T84" fmla="*/ 114 w 424"/>
              <a:gd name="T85" fmla="*/ 294 h 424"/>
              <a:gd name="T86" fmla="*/ 118 w 424"/>
              <a:gd name="T87" fmla="*/ 306 h 424"/>
              <a:gd name="T88" fmla="*/ 134 w 424"/>
              <a:gd name="T89" fmla="*/ 394 h 424"/>
              <a:gd name="T90" fmla="*/ 136 w 424"/>
              <a:gd name="T91" fmla="*/ 416 h 424"/>
              <a:gd name="T92" fmla="*/ 170 w 424"/>
              <a:gd name="T93" fmla="*/ 362 h 424"/>
              <a:gd name="T94" fmla="*/ 158 w 424"/>
              <a:gd name="T95" fmla="*/ 282 h 424"/>
              <a:gd name="T96" fmla="*/ 144 w 424"/>
              <a:gd name="T97" fmla="*/ 244 h 424"/>
              <a:gd name="T98" fmla="*/ 138 w 424"/>
              <a:gd name="T99" fmla="*/ 170 h 424"/>
              <a:gd name="T100" fmla="*/ 164 w 424"/>
              <a:gd name="T101" fmla="*/ 152 h 424"/>
              <a:gd name="T102" fmla="*/ 272 w 424"/>
              <a:gd name="T103" fmla="*/ 260 h 424"/>
              <a:gd name="T104" fmla="*/ 272 w 424"/>
              <a:gd name="T105" fmla="*/ 26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4" h="424">
                <a:moveTo>
                  <a:pt x="370" y="132"/>
                </a:moveTo>
                <a:lnTo>
                  <a:pt x="336" y="98"/>
                </a:lnTo>
                <a:lnTo>
                  <a:pt x="348" y="88"/>
                </a:lnTo>
                <a:lnTo>
                  <a:pt x="382" y="120"/>
                </a:lnTo>
                <a:lnTo>
                  <a:pt x="370" y="132"/>
                </a:lnTo>
                <a:close/>
                <a:moveTo>
                  <a:pt x="306" y="44"/>
                </a:moveTo>
                <a:lnTo>
                  <a:pt x="306" y="44"/>
                </a:lnTo>
                <a:lnTo>
                  <a:pt x="308" y="70"/>
                </a:lnTo>
                <a:lnTo>
                  <a:pt x="326" y="88"/>
                </a:lnTo>
                <a:lnTo>
                  <a:pt x="336" y="76"/>
                </a:lnTo>
                <a:lnTo>
                  <a:pt x="306" y="44"/>
                </a:lnTo>
                <a:close/>
                <a:moveTo>
                  <a:pt x="386" y="136"/>
                </a:moveTo>
                <a:lnTo>
                  <a:pt x="386" y="136"/>
                </a:lnTo>
                <a:lnTo>
                  <a:pt x="358" y="134"/>
                </a:lnTo>
                <a:lnTo>
                  <a:pt x="344" y="130"/>
                </a:lnTo>
                <a:lnTo>
                  <a:pt x="326" y="126"/>
                </a:lnTo>
                <a:lnTo>
                  <a:pt x="326" y="126"/>
                </a:lnTo>
                <a:lnTo>
                  <a:pt x="336" y="150"/>
                </a:lnTo>
                <a:lnTo>
                  <a:pt x="342" y="174"/>
                </a:lnTo>
                <a:lnTo>
                  <a:pt x="342" y="174"/>
                </a:lnTo>
                <a:lnTo>
                  <a:pt x="342" y="174"/>
                </a:lnTo>
                <a:lnTo>
                  <a:pt x="342" y="174"/>
                </a:lnTo>
                <a:lnTo>
                  <a:pt x="358" y="172"/>
                </a:lnTo>
                <a:lnTo>
                  <a:pt x="376" y="166"/>
                </a:lnTo>
                <a:lnTo>
                  <a:pt x="396" y="154"/>
                </a:lnTo>
                <a:lnTo>
                  <a:pt x="416" y="136"/>
                </a:lnTo>
                <a:lnTo>
                  <a:pt x="424" y="128"/>
                </a:lnTo>
                <a:lnTo>
                  <a:pt x="424" y="128"/>
                </a:lnTo>
                <a:lnTo>
                  <a:pt x="414" y="132"/>
                </a:lnTo>
                <a:lnTo>
                  <a:pt x="402" y="134"/>
                </a:lnTo>
                <a:lnTo>
                  <a:pt x="386" y="136"/>
                </a:lnTo>
                <a:lnTo>
                  <a:pt x="386" y="136"/>
                </a:lnTo>
                <a:close/>
                <a:moveTo>
                  <a:pt x="268" y="200"/>
                </a:moveTo>
                <a:lnTo>
                  <a:pt x="252" y="184"/>
                </a:lnTo>
                <a:lnTo>
                  <a:pt x="240" y="194"/>
                </a:lnTo>
                <a:lnTo>
                  <a:pt x="272" y="226"/>
                </a:lnTo>
                <a:lnTo>
                  <a:pt x="272" y="226"/>
                </a:lnTo>
                <a:lnTo>
                  <a:pt x="268" y="200"/>
                </a:lnTo>
                <a:lnTo>
                  <a:pt x="268" y="200"/>
                </a:lnTo>
                <a:close/>
                <a:moveTo>
                  <a:pt x="204" y="136"/>
                </a:moveTo>
                <a:lnTo>
                  <a:pt x="204" y="136"/>
                </a:lnTo>
                <a:lnTo>
                  <a:pt x="226" y="140"/>
                </a:lnTo>
                <a:lnTo>
                  <a:pt x="252" y="146"/>
                </a:lnTo>
                <a:lnTo>
                  <a:pt x="252" y="146"/>
                </a:lnTo>
                <a:lnTo>
                  <a:pt x="242" y="122"/>
                </a:lnTo>
                <a:lnTo>
                  <a:pt x="236" y="98"/>
                </a:lnTo>
                <a:lnTo>
                  <a:pt x="236" y="98"/>
                </a:lnTo>
                <a:lnTo>
                  <a:pt x="234" y="98"/>
                </a:lnTo>
                <a:lnTo>
                  <a:pt x="234" y="98"/>
                </a:lnTo>
                <a:lnTo>
                  <a:pt x="218" y="100"/>
                </a:lnTo>
                <a:lnTo>
                  <a:pt x="200" y="106"/>
                </a:lnTo>
                <a:lnTo>
                  <a:pt x="182" y="118"/>
                </a:lnTo>
                <a:lnTo>
                  <a:pt x="162" y="136"/>
                </a:lnTo>
                <a:lnTo>
                  <a:pt x="154" y="142"/>
                </a:lnTo>
                <a:lnTo>
                  <a:pt x="154" y="142"/>
                </a:lnTo>
                <a:lnTo>
                  <a:pt x="164" y="140"/>
                </a:lnTo>
                <a:lnTo>
                  <a:pt x="176" y="136"/>
                </a:lnTo>
                <a:lnTo>
                  <a:pt x="192" y="136"/>
                </a:lnTo>
                <a:lnTo>
                  <a:pt x="192" y="136"/>
                </a:lnTo>
                <a:lnTo>
                  <a:pt x="204" y="136"/>
                </a:lnTo>
                <a:lnTo>
                  <a:pt x="192" y="146"/>
                </a:lnTo>
                <a:lnTo>
                  <a:pt x="230" y="184"/>
                </a:lnTo>
                <a:lnTo>
                  <a:pt x="240" y="172"/>
                </a:lnTo>
                <a:lnTo>
                  <a:pt x="204" y="136"/>
                </a:lnTo>
                <a:close/>
                <a:moveTo>
                  <a:pt x="296" y="0"/>
                </a:moveTo>
                <a:lnTo>
                  <a:pt x="288" y="8"/>
                </a:lnTo>
                <a:lnTo>
                  <a:pt x="288" y="8"/>
                </a:lnTo>
                <a:lnTo>
                  <a:pt x="272" y="28"/>
                </a:lnTo>
                <a:lnTo>
                  <a:pt x="260" y="46"/>
                </a:lnTo>
                <a:lnTo>
                  <a:pt x="254" y="62"/>
                </a:lnTo>
                <a:lnTo>
                  <a:pt x="250" y="78"/>
                </a:lnTo>
                <a:lnTo>
                  <a:pt x="252" y="94"/>
                </a:lnTo>
                <a:lnTo>
                  <a:pt x="256" y="110"/>
                </a:lnTo>
                <a:lnTo>
                  <a:pt x="266" y="142"/>
                </a:lnTo>
                <a:lnTo>
                  <a:pt x="266" y="142"/>
                </a:lnTo>
                <a:lnTo>
                  <a:pt x="272" y="152"/>
                </a:lnTo>
                <a:lnTo>
                  <a:pt x="272" y="152"/>
                </a:lnTo>
                <a:lnTo>
                  <a:pt x="280" y="180"/>
                </a:lnTo>
                <a:lnTo>
                  <a:pt x="286" y="204"/>
                </a:lnTo>
                <a:lnTo>
                  <a:pt x="288" y="224"/>
                </a:lnTo>
                <a:lnTo>
                  <a:pt x="288" y="242"/>
                </a:lnTo>
                <a:lnTo>
                  <a:pt x="286" y="254"/>
                </a:lnTo>
                <a:lnTo>
                  <a:pt x="284" y="262"/>
                </a:lnTo>
                <a:lnTo>
                  <a:pt x="282" y="270"/>
                </a:lnTo>
                <a:lnTo>
                  <a:pt x="288" y="262"/>
                </a:lnTo>
                <a:lnTo>
                  <a:pt x="288" y="262"/>
                </a:lnTo>
                <a:lnTo>
                  <a:pt x="306" y="244"/>
                </a:lnTo>
                <a:lnTo>
                  <a:pt x="318" y="226"/>
                </a:lnTo>
                <a:lnTo>
                  <a:pt x="324" y="208"/>
                </a:lnTo>
                <a:lnTo>
                  <a:pt x="326" y="192"/>
                </a:lnTo>
                <a:lnTo>
                  <a:pt x="326" y="176"/>
                </a:lnTo>
                <a:lnTo>
                  <a:pt x="322" y="162"/>
                </a:lnTo>
                <a:lnTo>
                  <a:pt x="310" y="130"/>
                </a:lnTo>
                <a:lnTo>
                  <a:pt x="310" y="130"/>
                </a:lnTo>
                <a:lnTo>
                  <a:pt x="306" y="118"/>
                </a:lnTo>
                <a:lnTo>
                  <a:pt x="306" y="118"/>
                </a:lnTo>
                <a:lnTo>
                  <a:pt x="296" y="90"/>
                </a:lnTo>
                <a:lnTo>
                  <a:pt x="292" y="66"/>
                </a:lnTo>
                <a:lnTo>
                  <a:pt x="288" y="46"/>
                </a:lnTo>
                <a:lnTo>
                  <a:pt x="290" y="30"/>
                </a:lnTo>
                <a:lnTo>
                  <a:pt x="290" y="16"/>
                </a:lnTo>
                <a:lnTo>
                  <a:pt x="292" y="8"/>
                </a:lnTo>
                <a:lnTo>
                  <a:pt x="296" y="0"/>
                </a:lnTo>
                <a:close/>
                <a:moveTo>
                  <a:pt x="82" y="250"/>
                </a:moveTo>
                <a:lnTo>
                  <a:pt x="82" y="250"/>
                </a:lnTo>
                <a:lnTo>
                  <a:pt x="66" y="252"/>
                </a:lnTo>
                <a:lnTo>
                  <a:pt x="48" y="258"/>
                </a:lnTo>
                <a:lnTo>
                  <a:pt x="28" y="270"/>
                </a:lnTo>
                <a:lnTo>
                  <a:pt x="8" y="288"/>
                </a:lnTo>
                <a:lnTo>
                  <a:pt x="0" y="296"/>
                </a:lnTo>
                <a:lnTo>
                  <a:pt x="0" y="296"/>
                </a:lnTo>
                <a:lnTo>
                  <a:pt x="6" y="294"/>
                </a:lnTo>
                <a:lnTo>
                  <a:pt x="24" y="290"/>
                </a:lnTo>
                <a:lnTo>
                  <a:pt x="38" y="288"/>
                </a:lnTo>
                <a:lnTo>
                  <a:pt x="56" y="290"/>
                </a:lnTo>
                <a:lnTo>
                  <a:pt x="76" y="292"/>
                </a:lnTo>
                <a:lnTo>
                  <a:pt x="98" y="298"/>
                </a:lnTo>
                <a:lnTo>
                  <a:pt x="98" y="298"/>
                </a:lnTo>
                <a:lnTo>
                  <a:pt x="90" y="274"/>
                </a:lnTo>
                <a:lnTo>
                  <a:pt x="82" y="250"/>
                </a:lnTo>
                <a:lnTo>
                  <a:pt x="82" y="250"/>
                </a:lnTo>
                <a:close/>
                <a:moveTo>
                  <a:pt x="220" y="288"/>
                </a:moveTo>
                <a:lnTo>
                  <a:pt x="232" y="278"/>
                </a:lnTo>
                <a:lnTo>
                  <a:pt x="194" y="240"/>
                </a:lnTo>
                <a:lnTo>
                  <a:pt x="184" y="252"/>
                </a:lnTo>
                <a:lnTo>
                  <a:pt x="220" y="288"/>
                </a:lnTo>
                <a:lnTo>
                  <a:pt x="220" y="288"/>
                </a:lnTo>
                <a:lnTo>
                  <a:pt x="198" y="284"/>
                </a:lnTo>
                <a:lnTo>
                  <a:pt x="172" y="278"/>
                </a:lnTo>
                <a:lnTo>
                  <a:pt x="172" y="278"/>
                </a:lnTo>
                <a:lnTo>
                  <a:pt x="182" y="302"/>
                </a:lnTo>
                <a:lnTo>
                  <a:pt x="188" y="326"/>
                </a:lnTo>
                <a:lnTo>
                  <a:pt x="188" y="326"/>
                </a:lnTo>
                <a:lnTo>
                  <a:pt x="206" y="324"/>
                </a:lnTo>
                <a:lnTo>
                  <a:pt x="222" y="318"/>
                </a:lnTo>
                <a:lnTo>
                  <a:pt x="242" y="306"/>
                </a:lnTo>
                <a:lnTo>
                  <a:pt x="262" y="288"/>
                </a:lnTo>
                <a:lnTo>
                  <a:pt x="270" y="282"/>
                </a:lnTo>
                <a:lnTo>
                  <a:pt x="270" y="282"/>
                </a:lnTo>
                <a:lnTo>
                  <a:pt x="268" y="282"/>
                </a:lnTo>
                <a:lnTo>
                  <a:pt x="258" y="286"/>
                </a:lnTo>
                <a:lnTo>
                  <a:pt x="242" y="288"/>
                </a:lnTo>
                <a:lnTo>
                  <a:pt x="220" y="288"/>
                </a:lnTo>
                <a:lnTo>
                  <a:pt x="220" y="288"/>
                </a:lnTo>
                <a:close/>
                <a:moveTo>
                  <a:pt x="152" y="198"/>
                </a:moveTo>
                <a:lnTo>
                  <a:pt x="152" y="198"/>
                </a:lnTo>
                <a:lnTo>
                  <a:pt x="156" y="224"/>
                </a:lnTo>
                <a:lnTo>
                  <a:pt x="172" y="240"/>
                </a:lnTo>
                <a:lnTo>
                  <a:pt x="184" y="230"/>
                </a:lnTo>
                <a:lnTo>
                  <a:pt x="152" y="198"/>
                </a:lnTo>
                <a:close/>
                <a:moveTo>
                  <a:pt x="116" y="354"/>
                </a:moveTo>
                <a:lnTo>
                  <a:pt x="98" y="336"/>
                </a:lnTo>
                <a:lnTo>
                  <a:pt x="88" y="348"/>
                </a:lnTo>
                <a:lnTo>
                  <a:pt x="120" y="380"/>
                </a:lnTo>
                <a:lnTo>
                  <a:pt x="120" y="380"/>
                </a:lnTo>
                <a:lnTo>
                  <a:pt x="116" y="354"/>
                </a:lnTo>
                <a:lnTo>
                  <a:pt x="116" y="354"/>
                </a:lnTo>
                <a:close/>
                <a:moveTo>
                  <a:pt x="42" y="304"/>
                </a:moveTo>
                <a:lnTo>
                  <a:pt x="76" y="336"/>
                </a:lnTo>
                <a:lnTo>
                  <a:pt x="88" y="326"/>
                </a:lnTo>
                <a:lnTo>
                  <a:pt x="54" y="292"/>
                </a:lnTo>
                <a:lnTo>
                  <a:pt x="42" y="304"/>
                </a:lnTo>
                <a:close/>
                <a:moveTo>
                  <a:pt x="142" y="154"/>
                </a:moveTo>
                <a:lnTo>
                  <a:pt x="136" y="162"/>
                </a:lnTo>
                <a:lnTo>
                  <a:pt x="136" y="162"/>
                </a:lnTo>
                <a:lnTo>
                  <a:pt x="118" y="180"/>
                </a:lnTo>
                <a:lnTo>
                  <a:pt x="106" y="198"/>
                </a:lnTo>
                <a:lnTo>
                  <a:pt x="100" y="216"/>
                </a:lnTo>
                <a:lnTo>
                  <a:pt x="98" y="232"/>
                </a:lnTo>
                <a:lnTo>
                  <a:pt x="98" y="248"/>
                </a:lnTo>
                <a:lnTo>
                  <a:pt x="102" y="262"/>
                </a:lnTo>
                <a:lnTo>
                  <a:pt x="114" y="294"/>
                </a:lnTo>
                <a:lnTo>
                  <a:pt x="114" y="294"/>
                </a:lnTo>
                <a:lnTo>
                  <a:pt x="118" y="306"/>
                </a:lnTo>
                <a:lnTo>
                  <a:pt x="118" y="306"/>
                </a:lnTo>
                <a:lnTo>
                  <a:pt x="118" y="306"/>
                </a:lnTo>
                <a:lnTo>
                  <a:pt x="128" y="334"/>
                </a:lnTo>
                <a:lnTo>
                  <a:pt x="132" y="358"/>
                </a:lnTo>
                <a:lnTo>
                  <a:pt x="136" y="378"/>
                </a:lnTo>
                <a:lnTo>
                  <a:pt x="134" y="394"/>
                </a:lnTo>
                <a:lnTo>
                  <a:pt x="134" y="408"/>
                </a:lnTo>
                <a:lnTo>
                  <a:pt x="132" y="416"/>
                </a:lnTo>
                <a:lnTo>
                  <a:pt x="128" y="424"/>
                </a:lnTo>
                <a:lnTo>
                  <a:pt x="136" y="416"/>
                </a:lnTo>
                <a:lnTo>
                  <a:pt x="136" y="416"/>
                </a:lnTo>
                <a:lnTo>
                  <a:pt x="152" y="396"/>
                </a:lnTo>
                <a:lnTo>
                  <a:pt x="164" y="378"/>
                </a:lnTo>
                <a:lnTo>
                  <a:pt x="170" y="362"/>
                </a:lnTo>
                <a:lnTo>
                  <a:pt x="174" y="346"/>
                </a:lnTo>
                <a:lnTo>
                  <a:pt x="172" y="330"/>
                </a:lnTo>
                <a:lnTo>
                  <a:pt x="168" y="314"/>
                </a:lnTo>
                <a:lnTo>
                  <a:pt x="158" y="282"/>
                </a:lnTo>
                <a:lnTo>
                  <a:pt x="158" y="282"/>
                </a:lnTo>
                <a:lnTo>
                  <a:pt x="152" y="272"/>
                </a:lnTo>
                <a:lnTo>
                  <a:pt x="152" y="272"/>
                </a:lnTo>
                <a:lnTo>
                  <a:pt x="144" y="244"/>
                </a:lnTo>
                <a:lnTo>
                  <a:pt x="138" y="220"/>
                </a:lnTo>
                <a:lnTo>
                  <a:pt x="136" y="200"/>
                </a:lnTo>
                <a:lnTo>
                  <a:pt x="136" y="182"/>
                </a:lnTo>
                <a:lnTo>
                  <a:pt x="138" y="170"/>
                </a:lnTo>
                <a:lnTo>
                  <a:pt x="140" y="162"/>
                </a:lnTo>
                <a:lnTo>
                  <a:pt x="142" y="154"/>
                </a:lnTo>
                <a:close/>
                <a:moveTo>
                  <a:pt x="212" y="200"/>
                </a:moveTo>
                <a:lnTo>
                  <a:pt x="164" y="152"/>
                </a:lnTo>
                <a:lnTo>
                  <a:pt x="152" y="164"/>
                </a:lnTo>
                <a:lnTo>
                  <a:pt x="200" y="212"/>
                </a:lnTo>
                <a:lnTo>
                  <a:pt x="212" y="200"/>
                </a:lnTo>
                <a:close/>
                <a:moveTo>
                  <a:pt x="272" y="260"/>
                </a:moveTo>
                <a:lnTo>
                  <a:pt x="224" y="212"/>
                </a:lnTo>
                <a:lnTo>
                  <a:pt x="212" y="224"/>
                </a:lnTo>
                <a:lnTo>
                  <a:pt x="260" y="272"/>
                </a:lnTo>
                <a:lnTo>
                  <a:pt x="272" y="260"/>
                </a:lnTo>
                <a:close/>
              </a:path>
            </a:pathLst>
          </a:custGeom>
          <a:solidFill>
            <a:srgbClr val="064E69"/>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noEditPoints="1"/>
          </p:cNvSpPr>
          <p:nvPr/>
        </p:nvSpPr>
        <p:spPr bwMode="auto">
          <a:xfrm>
            <a:off x="528740" y="4115962"/>
            <a:ext cx="480296" cy="375123"/>
          </a:xfrm>
          <a:custGeom>
            <a:avLst/>
            <a:gdLst/>
            <a:ahLst/>
            <a:cxnLst>
              <a:cxn ang="0">
                <a:pos x="216" y="166"/>
              </a:cxn>
              <a:cxn ang="0">
                <a:pos x="208" y="169"/>
              </a:cxn>
              <a:cxn ang="0">
                <a:pos x="213" y="174"/>
              </a:cxn>
              <a:cxn ang="0">
                <a:pos x="218" y="169"/>
              </a:cxn>
              <a:cxn ang="0">
                <a:pos x="136" y="152"/>
              </a:cxn>
              <a:cxn ang="0">
                <a:pos x="86" y="163"/>
              </a:cxn>
              <a:cxn ang="0">
                <a:pos x="231" y="165"/>
              </a:cxn>
              <a:cxn ang="0">
                <a:pos x="224" y="180"/>
              </a:cxn>
              <a:cxn ang="0">
                <a:pos x="0" y="173"/>
              </a:cxn>
              <a:cxn ang="0">
                <a:pos x="0" y="165"/>
              </a:cxn>
              <a:cxn ang="0">
                <a:pos x="1" y="162"/>
              </a:cxn>
              <a:cxn ang="0">
                <a:pos x="27" y="129"/>
              </a:cxn>
              <a:cxn ang="0">
                <a:pos x="199" y="127"/>
              </a:cxn>
              <a:cxn ang="0">
                <a:pos x="229" y="161"/>
              </a:cxn>
              <a:cxn ang="0">
                <a:pos x="230" y="163"/>
              </a:cxn>
              <a:cxn ang="0">
                <a:pos x="42" y="104"/>
              </a:cxn>
              <a:cxn ang="0">
                <a:pos x="188" y="16"/>
              </a:cxn>
              <a:cxn ang="0">
                <a:pos x="42" y="104"/>
              </a:cxn>
              <a:cxn ang="0">
                <a:pos x="27" y="9"/>
              </a:cxn>
              <a:cxn ang="0">
                <a:pos x="196" y="0"/>
              </a:cxn>
              <a:cxn ang="0">
                <a:pos x="204" y="112"/>
              </a:cxn>
              <a:cxn ang="0">
                <a:pos x="34" y="119"/>
              </a:cxn>
              <a:cxn ang="0">
                <a:pos x="168" y="55"/>
              </a:cxn>
              <a:cxn ang="0">
                <a:pos x="125" y="62"/>
              </a:cxn>
              <a:cxn ang="0">
                <a:pos x="131" y="80"/>
              </a:cxn>
              <a:cxn ang="0">
                <a:pos x="167" y="91"/>
              </a:cxn>
              <a:cxn ang="0">
                <a:pos x="168" y="80"/>
              </a:cxn>
              <a:cxn ang="0">
                <a:pos x="174" y="62"/>
              </a:cxn>
              <a:cxn ang="0">
                <a:pos x="131" y="46"/>
              </a:cxn>
              <a:cxn ang="0">
                <a:pos x="116" y="68"/>
              </a:cxn>
              <a:cxn ang="0">
                <a:pos x="64" y="82"/>
              </a:cxn>
              <a:cxn ang="0">
                <a:pos x="62" y="68"/>
              </a:cxn>
              <a:cxn ang="0">
                <a:pos x="56" y="37"/>
              </a:cxn>
              <a:cxn ang="0">
                <a:pos x="126" y="30"/>
              </a:cxn>
              <a:cxn ang="0">
                <a:pos x="132" y="46"/>
              </a:cxn>
            </a:cxnLst>
            <a:rect l="0" t="0" r="r" b="b"/>
            <a:pathLst>
              <a:path w="231" h="180">
                <a:moveTo>
                  <a:pt x="218" y="169"/>
                </a:moveTo>
                <a:cubicBezTo>
                  <a:pt x="218" y="168"/>
                  <a:pt x="217" y="166"/>
                  <a:pt x="216" y="166"/>
                </a:cubicBezTo>
                <a:cubicBezTo>
                  <a:pt x="214" y="164"/>
                  <a:pt x="211" y="164"/>
                  <a:pt x="209" y="166"/>
                </a:cubicBezTo>
                <a:cubicBezTo>
                  <a:pt x="208" y="166"/>
                  <a:pt x="208" y="168"/>
                  <a:pt x="208" y="169"/>
                </a:cubicBezTo>
                <a:cubicBezTo>
                  <a:pt x="208" y="170"/>
                  <a:pt x="208" y="172"/>
                  <a:pt x="209" y="173"/>
                </a:cubicBezTo>
                <a:cubicBezTo>
                  <a:pt x="210" y="174"/>
                  <a:pt x="211" y="174"/>
                  <a:pt x="213" y="174"/>
                </a:cubicBezTo>
                <a:cubicBezTo>
                  <a:pt x="214" y="174"/>
                  <a:pt x="215" y="174"/>
                  <a:pt x="216" y="173"/>
                </a:cubicBezTo>
                <a:cubicBezTo>
                  <a:pt x="217" y="172"/>
                  <a:pt x="218" y="170"/>
                  <a:pt x="218" y="169"/>
                </a:cubicBezTo>
                <a:close/>
                <a:moveTo>
                  <a:pt x="144" y="163"/>
                </a:moveTo>
                <a:cubicBezTo>
                  <a:pt x="136" y="152"/>
                  <a:pt x="136" y="152"/>
                  <a:pt x="136" y="152"/>
                </a:cubicBezTo>
                <a:cubicBezTo>
                  <a:pt x="94" y="152"/>
                  <a:pt x="94" y="152"/>
                  <a:pt x="94" y="152"/>
                </a:cubicBezTo>
                <a:cubicBezTo>
                  <a:pt x="86" y="163"/>
                  <a:pt x="86" y="163"/>
                  <a:pt x="86" y="163"/>
                </a:cubicBezTo>
                <a:lnTo>
                  <a:pt x="144" y="163"/>
                </a:lnTo>
                <a:close/>
                <a:moveTo>
                  <a:pt x="231" y="165"/>
                </a:moveTo>
                <a:cubicBezTo>
                  <a:pt x="231" y="173"/>
                  <a:pt x="231" y="173"/>
                  <a:pt x="231" y="173"/>
                </a:cubicBezTo>
                <a:cubicBezTo>
                  <a:pt x="231" y="177"/>
                  <a:pt x="228" y="180"/>
                  <a:pt x="224" y="180"/>
                </a:cubicBezTo>
                <a:cubicBezTo>
                  <a:pt x="7" y="180"/>
                  <a:pt x="7" y="180"/>
                  <a:pt x="7" y="180"/>
                </a:cubicBezTo>
                <a:cubicBezTo>
                  <a:pt x="3" y="180"/>
                  <a:pt x="0" y="177"/>
                  <a:pt x="0" y="173"/>
                </a:cubicBezTo>
                <a:cubicBezTo>
                  <a:pt x="0" y="165"/>
                  <a:pt x="0" y="165"/>
                  <a:pt x="0" y="165"/>
                </a:cubicBezTo>
                <a:cubicBezTo>
                  <a:pt x="0" y="165"/>
                  <a:pt x="0" y="165"/>
                  <a:pt x="0" y="165"/>
                </a:cubicBezTo>
                <a:cubicBezTo>
                  <a:pt x="0" y="164"/>
                  <a:pt x="0" y="163"/>
                  <a:pt x="1" y="163"/>
                </a:cubicBezTo>
                <a:cubicBezTo>
                  <a:pt x="1" y="163"/>
                  <a:pt x="1" y="163"/>
                  <a:pt x="1" y="162"/>
                </a:cubicBezTo>
                <a:cubicBezTo>
                  <a:pt x="1" y="162"/>
                  <a:pt x="1" y="162"/>
                  <a:pt x="2" y="161"/>
                </a:cubicBezTo>
                <a:cubicBezTo>
                  <a:pt x="27" y="129"/>
                  <a:pt x="27" y="129"/>
                  <a:pt x="27" y="129"/>
                </a:cubicBezTo>
                <a:cubicBezTo>
                  <a:pt x="28" y="128"/>
                  <a:pt x="30" y="127"/>
                  <a:pt x="32" y="127"/>
                </a:cubicBezTo>
                <a:cubicBezTo>
                  <a:pt x="199" y="127"/>
                  <a:pt x="199" y="127"/>
                  <a:pt x="199" y="127"/>
                </a:cubicBezTo>
                <a:cubicBezTo>
                  <a:pt x="201" y="127"/>
                  <a:pt x="203" y="128"/>
                  <a:pt x="204" y="129"/>
                </a:cubicBezTo>
                <a:cubicBezTo>
                  <a:pt x="229" y="161"/>
                  <a:pt x="229" y="161"/>
                  <a:pt x="229" y="161"/>
                </a:cubicBezTo>
                <a:cubicBezTo>
                  <a:pt x="230" y="162"/>
                  <a:pt x="230" y="162"/>
                  <a:pt x="230" y="162"/>
                </a:cubicBezTo>
                <a:cubicBezTo>
                  <a:pt x="230" y="163"/>
                  <a:pt x="230" y="163"/>
                  <a:pt x="230" y="163"/>
                </a:cubicBezTo>
                <a:cubicBezTo>
                  <a:pt x="230" y="163"/>
                  <a:pt x="231" y="164"/>
                  <a:pt x="231" y="165"/>
                </a:cubicBezTo>
                <a:close/>
                <a:moveTo>
                  <a:pt x="42" y="104"/>
                </a:moveTo>
                <a:cubicBezTo>
                  <a:pt x="188" y="104"/>
                  <a:pt x="188" y="104"/>
                  <a:pt x="188" y="104"/>
                </a:cubicBezTo>
                <a:cubicBezTo>
                  <a:pt x="188" y="16"/>
                  <a:pt x="188" y="16"/>
                  <a:pt x="188" y="16"/>
                </a:cubicBezTo>
                <a:cubicBezTo>
                  <a:pt x="42" y="16"/>
                  <a:pt x="42" y="16"/>
                  <a:pt x="42" y="16"/>
                </a:cubicBezTo>
                <a:lnTo>
                  <a:pt x="42" y="104"/>
                </a:lnTo>
                <a:close/>
                <a:moveTo>
                  <a:pt x="27" y="112"/>
                </a:moveTo>
                <a:cubicBezTo>
                  <a:pt x="27" y="9"/>
                  <a:pt x="27" y="9"/>
                  <a:pt x="27" y="9"/>
                </a:cubicBezTo>
                <a:cubicBezTo>
                  <a:pt x="27" y="5"/>
                  <a:pt x="30" y="0"/>
                  <a:pt x="34" y="0"/>
                </a:cubicBezTo>
                <a:cubicBezTo>
                  <a:pt x="196" y="0"/>
                  <a:pt x="196" y="0"/>
                  <a:pt x="196" y="0"/>
                </a:cubicBezTo>
                <a:cubicBezTo>
                  <a:pt x="201" y="0"/>
                  <a:pt x="204" y="5"/>
                  <a:pt x="204" y="9"/>
                </a:cubicBezTo>
                <a:cubicBezTo>
                  <a:pt x="204" y="112"/>
                  <a:pt x="204" y="112"/>
                  <a:pt x="204" y="112"/>
                </a:cubicBezTo>
                <a:cubicBezTo>
                  <a:pt x="204" y="116"/>
                  <a:pt x="201" y="119"/>
                  <a:pt x="196" y="119"/>
                </a:cubicBezTo>
                <a:cubicBezTo>
                  <a:pt x="34" y="119"/>
                  <a:pt x="34" y="119"/>
                  <a:pt x="34" y="119"/>
                </a:cubicBezTo>
                <a:cubicBezTo>
                  <a:pt x="30" y="119"/>
                  <a:pt x="27" y="116"/>
                  <a:pt x="27" y="112"/>
                </a:cubicBezTo>
                <a:close/>
                <a:moveTo>
                  <a:pt x="168" y="55"/>
                </a:moveTo>
                <a:cubicBezTo>
                  <a:pt x="131" y="55"/>
                  <a:pt x="131" y="55"/>
                  <a:pt x="131" y="55"/>
                </a:cubicBezTo>
                <a:cubicBezTo>
                  <a:pt x="127" y="55"/>
                  <a:pt x="125" y="58"/>
                  <a:pt x="125" y="62"/>
                </a:cubicBezTo>
                <a:cubicBezTo>
                  <a:pt x="125" y="73"/>
                  <a:pt x="125" y="73"/>
                  <a:pt x="125" y="73"/>
                </a:cubicBezTo>
                <a:cubicBezTo>
                  <a:pt x="125" y="77"/>
                  <a:pt x="127" y="80"/>
                  <a:pt x="131" y="80"/>
                </a:cubicBezTo>
                <a:cubicBezTo>
                  <a:pt x="151" y="80"/>
                  <a:pt x="151" y="80"/>
                  <a:pt x="151" y="80"/>
                </a:cubicBezTo>
                <a:cubicBezTo>
                  <a:pt x="156" y="87"/>
                  <a:pt x="167" y="91"/>
                  <a:pt x="167" y="91"/>
                </a:cubicBezTo>
                <a:cubicBezTo>
                  <a:pt x="162" y="87"/>
                  <a:pt x="161" y="83"/>
                  <a:pt x="160" y="80"/>
                </a:cubicBezTo>
                <a:cubicBezTo>
                  <a:pt x="168" y="80"/>
                  <a:pt x="168" y="80"/>
                  <a:pt x="168" y="80"/>
                </a:cubicBezTo>
                <a:cubicBezTo>
                  <a:pt x="171" y="80"/>
                  <a:pt x="174" y="77"/>
                  <a:pt x="174" y="73"/>
                </a:cubicBezTo>
                <a:cubicBezTo>
                  <a:pt x="174" y="62"/>
                  <a:pt x="174" y="62"/>
                  <a:pt x="174" y="62"/>
                </a:cubicBezTo>
                <a:cubicBezTo>
                  <a:pt x="174" y="58"/>
                  <a:pt x="171" y="55"/>
                  <a:pt x="168" y="55"/>
                </a:cubicBezTo>
                <a:close/>
                <a:moveTo>
                  <a:pt x="131" y="46"/>
                </a:moveTo>
                <a:cubicBezTo>
                  <a:pt x="122" y="46"/>
                  <a:pt x="116" y="53"/>
                  <a:pt x="116" y="62"/>
                </a:cubicBezTo>
                <a:cubicBezTo>
                  <a:pt x="116" y="68"/>
                  <a:pt x="116" y="68"/>
                  <a:pt x="116" y="68"/>
                </a:cubicBezTo>
                <a:cubicBezTo>
                  <a:pt x="81" y="68"/>
                  <a:pt x="81" y="68"/>
                  <a:pt x="81" y="68"/>
                </a:cubicBezTo>
                <a:cubicBezTo>
                  <a:pt x="78" y="78"/>
                  <a:pt x="64" y="82"/>
                  <a:pt x="64" y="82"/>
                </a:cubicBezTo>
                <a:cubicBezTo>
                  <a:pt x="70" y="76"/>
                  <a:pt x="71" y="71"/>
                  <a:pt x="71" y="68"/>
                </a:cubicBezTo>
                <a:cubicBezTo>
                  <a:pt x="62" y="68"/>
                  <a:pt x="62" y="68"/>
                  <a:pt x="62" y="68"/>
                </a:cubicBezTo>
                <a:cubicBezTo>
                  <a:pt x="59" y="68"/>
                  <a:pt x="56" y="65"/>
                  <a:pt x="56" y="62"/>
                </a:cubicBezTo>
                <a:cubicBezTo>
                  <a:pt x="56" y="37"/>
                  <a:pt x="56" y="37"/>
                  <a:pt x="56" y="37"/>
                </a:cubicBezTo>
                <a:cubicBezTo>
                  <a:pt x="56" y="33"/>
                  <a:pt x="59" y="30"/>
                  <a:pt x="62" y="30"/>
                </a:cubicBezTo>
                <a:cubicBezTo>
                  <a:pt x="126" y="30"/>
                  <a:pt x="126" y="30"/>
                  <a:pt x="126" y="30"/>
                </a:cubicBezTo>
                <a:cubicBezTo>
                  <a:pt x="130" y="30"/>
                  <a:pt x="132" y="33"/>
                  <a:pt x="132" y="37"/>
                </a:cubicBezTo>
                <a:cubicBezTo>
                  <a:pt x="132" y="46"/>
                  <a:pt x="132" y="46"/>
                  <a:pt x="132" y="46"/>
                </a:cubicBezTo>
                <a:lnTo>
                  <a:pt x="131" y="46"/>
                </a:ln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p>
        </p:txBody>
      </p:sp>
      <p:graphicFrame>
        <p:nvGraphicFramePr>
          <p:cNvPr id="15" name="Table 14"/>
          <p:cNvGraphicFramePr>
            <a:graphicFrameLocks noGrp="1"/>
          </p:cNvGraphicFramePr>
          <p:nvPr>
            <p:extLst>
              <p:ext uri="{D42A27DB-BD31-4B8C-83A1-F6EECF244321}">
                <p14:modId xmlns:p14="http://schemas.microsoft.com/office/powerpoint/2010/main" val="1914164441"/>
              </p:ext>
            </p:extLst>
          </p:nvPr>
        </p:nvGraphicFramePr>
        <p:xfrm>
          <a:off x="6638658" y="1844097"/>
          <a:ext cx="5029200" cy="4413504"/>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785294223"/>
                    </a:ext>
                  </a:extLst>
                </a:gridCol>
                <a:gridCol w="2743200">
                  <a:extLst>
                    <a:ext uri="{9D8B030D-6E8A-4147-A177-3AD203B41FA5}">
                      <a16:colId xmlns:a16="http://schemas.microsoft.com/office/drawing/2014/main" val="1937493961"/>
                    </a:ext>
                  </a:extLst>
                </a:gridCol>
              </a:tblGrid>
              <a:tr h="597923">
                <a:tc gridSpan="2">
                  <a:txBody>
                    <a:bodyPr/>
                    <a:lstStyle/>
                    <a:p>
                      <a:pPr algn="ctr"/>
                      <a:r>
                        <a:rPr lang="en-US" sz="2200" baseline="0" dirty="0">
                          <a:solidFill>
                            <a:schemeClr val="accent2"/>
                          </a:solidFill>
                          <a:latin typeface="Domaine Display Bold" panose="020A0803080505060203" pitchFamily="18" charset="0"/>
                        </a:rPr>
                        <a:t>Cultural Initiatives</a:t>
                      </a:r>
                      <a:endParaRPr lang="en-US" sz="2200" baseline="30000" dirty="0">
                        <a:solidFill>
                          <a:schemeClr val="accent2"/>
                        </a:solidFill>
                        <a:latin typeface="Domaine Display Bold" panose="020A0803080505060203" pitchFamily="18" charset="0"/>
                      </a:endParaRPr>
                    </a:p>
                  </a:txBody>
                  <a:tcPr marL="137160" marR="137160" marT="137160" marB="137160" anchor="ctr">
                    <a:lnB w="76200" cap="flat" cmpd="sng" algn="ctr">
                      <a:solidFill>
                        <a:schemeClr val="bg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99133729"/>
                  </a:ext>
                </a:extLst>
              </a:tr>
              <a:tr h="941832">
                <a:tc>
                  <a:txBody>
                    <a:bodyPr/>
                    <a:lstStyle/>
                    <a:p>
                      <a:r>
                        <a:rPr lang="en-US" sz="1500" b="1" dirty="0">
                          <a:solidFill>
                            <a:schemeClr val="tx1">
                              <a:lumMod val="75000"/>
                              <a:lumOff val="25000"/>
                            </a:schemeClr>
                          </a:solidFill>
                        </a:rPr>
                        <a:t>Design Thinking and Entrepreneurial</a:t>
                      </a:r>
                      <a:r>
                        <a:rPr lang="en-US" sz="1500" b="1" baseline="0" dirty="0">
                          <a:solidFill>
                            <a:schemeClr val="tx1">
                              <a:lumMod val="75000"/>
                              <a:lumOff val="25000"/>
                            </a:schemeClr>
                          </a:solidFill>
                        </a:rPr>
                        <a:t> Thinking</a:t>
                      </a:r>
                      <a:endParaRPr lang="en-US" sz="1500" b="1" dirty="0">
                        <a:solidFill>
                          <a:schemeClr val="tx1">
                            <a:lumMod val="75000"/>
                            <a:lumOff val="25000"/>
                          </a:schemeClr>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Identifying and acting on </a:t>
                      </a:r>
                      <a:r>
                        <a:rPr kumimoji="0" lang="en-US" sz="1400" b="1" i="0" u="none" strike="noStrike" kern="1200" cap="none" spc="0" normalizeH="0" baseline="0" noProof="0" dirty="0">
                          <a:ln>
                            <a:noFill/>
                          </a:ln>
                          <a:solidFill>
                            <a:schemeClr val="tx1">
                              <a:lumMod val="75000"/>
                              <a:lumOff val="25000"/>
                            </a:schemeClr>
                          </a:solidFill>
                          <a:effectLst/>
                          <a:uLnTx/>
                          <a:uFillTx/>
                          <a:latin typeface="+mn-lt"/>
                          <a:ea typeface="+mn-ea"/>
                          <a:cs typeface="+mn-cs"/>
                        </a:rPr>
                        <a:t>innovative opportunities</a:t>
                      </a: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7337214"/>
                  </a:ext>
                </a:extLst>
              </a:tr>
              <a:tr h="941832">
                <a:tc>
                  <a:txBody>
                    <a:bodyPr/>
                    <a:lstStyle/>
                    <a:p>
                      <a:r>
                        <a:rPr lang="en-US" sz="1500" b="1" dirty="0">
                          <a:solidFill>
                            <a:schemeClr val="tx1">
                              <a:lumMod val="75000"/>
                              <a:lumOff val="25000"/>
                            </a:schemeClr>
                          </a:solidFill>
                        </a:rPr>
                        <a:t>Self-Managed Work Teams</a:t>
                      </a: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kern="1200" baseline="0" dirty="0">
                          <a:solidFill>
                            <a:schemeClr val="tx1">
                              <a:lumMod val="75000"/>
                              <a:lumOff val="25000"/>
                            </a:schemeClr>
                          </a:solidFill>
                          <a:latin typeface="+mn-lt"/>
                          <a:ea typeface="+mn-ea"/>
                          <a:cs typeface="+mn-cs"/>
                        </a:rPr>
                        <a:t>Structure designed to allow teams to </a:t>
                      </a:r>
                      <a:r>
                        <a:rPr lang="en-US" sz="1400" b="1" kern="1200" baseline="0" dirty="0">
                          <a:solidFill>
                            <a:schemeClr val="tx1">
                              <a:lumMod val="75000"/>
                              <a:lumOff val="25000"/>
                            </a:schemeClr>
                          </a:solidFill>
                          <a:latin typeface="+mn-lt"/>
                          <a:ea typeface="+mn-ea"/>
                          <a:cs typeface="+mn-cs"/>
                        </a:rPr>
                        <a:t>push creative boundaries</a:t>
                      </a:r>
                      <a:endParaRPr lang="en-US" sz="1400" b="1" dirty="0">
                        <a:solidFill>
                          <a:schemeClr val="tx1">
                            <a:lumMod val="75000"/>
                            <a:lumOff val="25000"/>
                          </a:schemeClr>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40236443"/>
                  </a:ext>
                </a:extLst>
              </a:tr>
              <a:tr h="9418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chemeClr val="tx1">
                              <a:lumMod val="75000"/>
                              <a:lumOff val="25000"/>
                            </a:schemeClr>
                          </a:solidFill>
                          <a:effectLst/>
                          <a:uLnTx/>
                          <a:uFillTx/>
                          <a:latin typeface="Open Sans"/>
                          <a:ea typeface="+mn-ea"/>
                          <a:cs typeface="+mn-cs"/>
                        </a:rPr>
                        <a:t>Reverse Mentoring Programs</a:t>
                      </a: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Designed to </a:t>
                      </a:r>
                      <a:r>
                        <a:rPr kumimoji="0" lang="en-US" sz="1400" b="1" i="0" u="none" strike="noStrike" kern="1200" cap="none" spc="0" normalizeH="0" baseline="0" noProof="0" dirty="0">
                          <a:ln>
                            <a:noFill/>
                          </a:ln>
                          <a:solidFill>
                            <a:schemeClr val="tx1">
                              <a:lumMod val="75000"/>
                              <a:lumOff val="25000"/>
                            </a:schemeClr>
                          </a:solidFill>
                          <a:effectLst/>
                          <a:uLnTx/>
                          <a:uFillTx/>
                          <a:latin typeface="+mn-lt"/>
                          <a:ea typeface="+mn-ea"/>
                          <a:cs typeface="+mn-cs"/>
                        </a:rPr>
                        <a:t>build trust and transparency</a:t>
                      </a:r>
                      <a:endParaRPr kumimoji="0" lang="en-US" sz="1400" b="1" i="0" u="none" strike="noStrike" kern="1200" cap="none" spc="0" normalizeH="0" baseline="0" noProof="0" dirty="0">
                        <a:ln>
                          <a:noFill/>
                        </a:ln>
                        <a:solidFill>
                          <a:schemeClr val="tx1">
                            <a:lumMod val="75000"/>
                            <a:lumOff val="25000"/>
                          </a:schemeClr>
                        </a:solidFill>
                        <a:effectLst/>
                        <a:uLnTx/>
                        <a:uFillTx/>
                        <a:latin typeface="Open Sans"/>
                        <a:ea typeface="+mn-ea"/>
                        <a:cs typeface="+mn-cs"/>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4837171"/>
                  </a:ext>
                </a:extLst>
              </a:tr>
              <a:tr h="941832">
                <a:tc>
                  <a:txBody>
                    <a:bodyPr/>
                    <a:lstStyle/>
                    <a:p>
                      <a:r>
                        <a:rPr lang="en-US" sz="1500" b="1" dirty="0">
                          <a:solidFill>
                            <a:schemeClr val="tx1">
                              <a:lumMod val="75000"/>
                              <a:lumOff val="25000"/>
                            </a:schemeClr>
                          </a:solidFill>
                        </a:rPr>
                        <a:t>Experiential</a:t>
                      </a:r>
                      <a:r>
                        <a:rPr lang="en-US" sz="1500" b="1" baseline="0" dirty="0">
                          <a:solidFill>
                            <a:schemeClr val="tx1">
                              <a:lumMod val="75000"/>
                              <a:lumOff val="25000"/>
                            </a:schemeClr>
                          </a:solidFill>
                        </a:rPr>
                        <a:t> Learning Opportunities</a:t>
                      </a:r>
                      <a:endParaRPr lang="en-US" sz="1500" b="1" dirty="0">
                        <a:solidFill>
                          <a:schemeClr val="tx1">
                            <a:lumMod val="75000"/>
                            <a:lumOff val="25000"/>
                          </a:schemeClr>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b="1" dirty="0">
                          <a:solidFill>
                            <a:schemeClr val="tx1">
                              <a:lumMod val="75000"/>
                              <a:lumOff val="25000"/>
                            </a:schemeClr>
                          </a:solidFill>
                        </a:rPr>
                        <a:t>Test-run new roles </a:t>
                      </a:r>
                      <a:r>
                        <a:rPr lang="en-US" sz="1400" b="0" dirty="0">
                          <a:solidFill>
                            <a:schemeClr val="tx1">
                              <a:lumMod val="75000"/>
                              <a:lumOff val="25000"/>
                            </a:schemeClr>
                          </a:solidFill>
                        </a:rPr>
                        <a:t>and opportunities before formally</a:t>
                      </a:r>
                      <a:r>
                        <a:rPr lang="en-US" sz="1400" b="0" baseline="0" dirty="0">
                          <a:solidFill>
                            <a:schemeClr val="tx1">
                              <a:lumMod val="75000"/>
                              <a:lumOff val="25000"/>
                            </a:schemeClr>
                          </a:solidFill>
                        </a:rPr>
                        <a:t> transitioning</a:t>
                      </a:r>
                      <a:endParaRPr lang="en-US" sz="1400" b="0" dirty="0">
                        <a:solidFill>
                          <a:schemeClr val="tx1">
                            <a:lumMod val="75000"/>
                            <a:lumOff val="25000"/>
                          </a:schemeClr>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90519382"/>
                  </a:ext>
                </a:extLst>
              </a:tr>
            </a:tbl>
          </a:graphicData>
        </a:graphic>
      </p:graphicFrame>
      <p:sp>
        <p:nvSpPr>
          <p:cNvPr id="16" name="Freeform 10"/>
          <p:cNvSpPr>
            <a:spLocks/>
          </p:cNvSpPr>
          <p:nvPr/>
        </p:nvSpPr>
        <p:spPr bwMode="auto">
          <a:xfrm>
            <a:off x="6158869" y="2650659"/>
            <a:ext cx="482126" cy="458258"/>
          </a:xfrm>
          <a:custGeom>
            <a:avLst/>
            <a:gdLst/>
            <a:ahLst/>
            <a:cxnLst>
              <a:cxn ang="0">
                <a:pos x="227" y="144"/>
              </a:cxn>
              <a:cxn ang="0">
                <a:pos x="195" y="197"/>
              </a:cxn>
              <a:cxn ang="0">
                <a:pos x="187" y="242"/>
              </a:cxn>
              <a:cxn ang="0">
                <a:pos x="179" y="192"/>
              </a:cxn>
              <a:cxn ang="0">
                <a:pos x="179" y="191"/>
              </a:cxn>
              <a:cxn ang="0">
                <a:pos x="211" y="159"/>
              </a:cxn>
              <a:cxn ang="0">
                <a:pos x="195" y="154"/>
              </a:cxn>
              <a:cxn ang="0">
                <a:pos x="204" y="127"/>
              </a:cxn>
              <a:cxn ang="0">
                <a:pos x="236" y="95"/>
              </a:cxn>
              <a:cxn ang="0">
                <a:pos x="224" y="95"/>
              </a:cxn>
              <a:cxn ang="0">
                <a:pos x="195" y="114"/>
              </a:cxn>
              <a:cxn ang="0">
                <a:pos x="230" y="73"/>
              </a:cxn>
              <a:cxn ang="0">
                <a:pos x="230" y="60"/>
              </a:cxn>
              <a:cxn ang="0">
                <a:pos x="191" y="42"/>
              </a:cxn>
              <a:cxn ang="0">
                <a:pos x="191" y="56"/>
              </a:cxn>
              <a:cxn ang="0">
                <a:pos x="190" y="82"/>
              </a:cxn>
              <a:cxn ang="0">
                <a:pos x="124" y="43"/>
              </a:cxn>
              <a:cxn ang="0">
                <a:pos x="136" y="27"/>
              </a:cxn>
              <a:cxn ang="0">
                <a:pos x="136" y="14"/>
              </a:cxn>
              <a:cxn ang="0">
                <a:pos x="111" y="43"/>
              </a:cxn>
              <a:cxn ang="0">
                <a:pos x="96" y="43"/>
              </a:cxn>
              <a:cxn ang="0">
                <a:pos x="46" y="51"/>
              </a:cxn>
              <a:cxn ang="0">
                <a:pos x="34" y="51"/>
              </a:cxn>
              <a:cxn ang="0">
                <a:pos x="50" y="89"/>
              </a:cxn>
              <a:cxn ang="0">
                <a:pos x="63" y="89"/>
              </a:cxn>
              <a:cxn ang="0">
                <a:pos x="101" y="87"/>
              </a:cxn>
              <a:cxn ang="0">
                <a:pos x="101" y="74"/>
              </a:cxn>
              <a:cxn ang="0">
                <a:pos x="96" y="56"/>
              </a:cxn>
              <a:cxn ang="0">
                <a:pos x="158" y="65"/>
              </a:cxn>
              <a:cxn ang="0">
                <a:pos x="77" y="109"/>
              </a:cxn>
              <a:cxn ang="0">
                <a:pos x="76" y="109"/>
              </a:cxn>
              <a:cxn ang="0">
                <a:pos x="50" y="109"/>
              </a:cxn>
              <a:cxn ang="0">
                <a:pos x="20" y="79"/>
              </a:cxn>
              <a:cxn ang="0">
                <a:pos x="50" y="122"/>
              </a:cxn>
              <a:cxn ang="0">
                <a:pos x="46" y="140"/>
              </a:cxn>
              <a:cxn ang="0">
                <a:pos x="59" y="140"/>
              </a:cxn>
              <a:cxn ang="0">
                <a:pos x="77" y="122"/>
              </a:cxn>
              <a:cxn ang="0">
                <a:pos x="93" y="143"/>
              </a:cxn>
              <a:cxn ang="0">
                <a:pos x="106" y="143"/>
              </a:cxn>
              <a:cxn ang="0">
                <a:pos x="153" y="126"/>
              </a:cxn>
              <a:cxn ang="0">
                <a:pos x="166" y="126"/>
              </a:cxn>
              <a:cxn ang="0">
                <a:pos x="171" y="76"/>
              </a:cxn>
              <a:cxn ang="0">
                <a:pos x="182" y="160"/>
              </a:cxn>
              <a:cxn ang="0">
                <a:pos x="142" y="134"/>
              </a:cxn>
              <a:cxn ang="0">
                <a:pos x="129" y="134"/>
              </a:cxn>
              <a:cxn ang="0">
                <a:pos x="165" y="191"/>
              </a:cxn>
              <a:cxn ang="0">
                <a:pos x="165" y="192"/>
              </a:cxn>
              <a:cxn ang="0">
                <a:pos x="156" y="242"/>
              </a:cxn>
              <a:cxn ang="0">
                <a:pos x="148" y="196"/>
              </a:cxn>
              <a:cxn ang="0">
                <a:pos x="112" y="172"/>
              </a:cxn>
              <a:cxn ang="0">
                <a:pos x="69" y="162"/>
              </a:cxn>
              <a:cxn ang="0">
                <a:pos x="69" y="24"/>
              </a:cxn>
              <a:cxn ang="0">
                <a:pos x="128" y="0"/>
              </a:cxn>
              <a:cxn ang="0">
                <a:pos x="190" y="26"/>
              </a:cxn>
            </a:cxnLst>
            <a:rect l="0" t="0" r="r" b="b"/>
            <a:pathLst>
              <a:path w="255" h="242">
                <a:moveTo>
                  <a:pt x="255" y="91"/>
                </a:moveTo>
                <a:cubicBezTo>
                  <a:pt x="255" y="113"/>
                  <a:pt x="244" y="133"/>
                  <a:pt x="227" y="144"/>
                </a:cubicBezTo>
                <a:cubicBezTo>
                  <a:pt x="227" y="146"/>
                  <a:pt x="227" y="147"/>
                  <a:pt x="227" y="148"/>
                </a:cubicBezTo>
                <a:cubicBezTo>
                  <a:pt x="227" y="170"/>
                  <a:pt x="214" y="189"/>
                  <a:pt x="195" y="197"/>
                </a:cubicBezTo>
                <a:cubicBezTo>
                  <a:pt x="195" y="235"/>
                  <a:pt x="195" y="235"/>
                  <a:pt x="195" y="235"/>
                </a:cubicBezTo>
                <a:cubicBezTo>
                  <a:pt x="195" y="239"/>
                  <a:pt x="191" y="242"/>
                  <a:pt x="187" y="242"/>
                </a:cubicBezTo>
                <a:cubicBezTo>
                  <a:pt x="179" y="242"/>
                  <a:pt x="179" y="242"/>
                  <a:pt x="179" y="242"/>
                </a:cubicBezTo>
                <a:cubicBezTo>
                  <a:pt x="179" y="192"/>
                  <a:pt x="179" y="192"/>
                  <a:pt x="179" y="192"/>
                </a:cubicBezTo>
                <a:cubicBezTo>
                  <a:pt x="179" y="192"/>
                  <a:pt x="178" y="192"/>
                  <a:pt x="178" y="191"/>
                </a:cubicBezTo>
                <a:cubicBezTo>
                  <a:pt x="179" y="191"/>
                  <a:pt x="179" y="191"/>
                  <a:pt x="179" y="191"/>
                </a:cubicBezTo>
                <a:cubicBezTo>
                  <a:pt x="179" y="177"/>
                  <a:pt x="190" y="165"/>
                  <a:pt x="204" y="165"/>
                </a:cubicBezTo>
                <a:cubicBezTo>
                  <a:pt x="208" y="165"/>
                  <a:pt x="211" y="162"/>
                  <a:pt x="211" y="159"/>
                </a:cubicBezTo>
                <a:cubicBezTo>
                  <a:pt x="211" y="155"/>
                  <a:pt x="208" y="152"/>
                  <a:pt x="204" y="152"/>
                </a:cubicBezTo>
                <a:cubicBezTo>
                  <a:pt x="201" y="152"/>
                  <a:pt x="198" y="153"/>
                  <a:pt x="195" y="154"/>
                </a:cubicBezTo>
                <a:cubicBezTo>
                  <a:pt x="195" y="127"/>
                  <a:pt x="195" y="127"/>
                  <a:pt x="195" y="127"/>
                </a:cubicBezTo>
                <a:cubicBezTo>
                  <a:pt x="204" y="127"/>
                  <a:pt x="204" y="127"/>
                  <a:pt x="204" y="127"/>
                </a:cubicBezTo>
                <a:cubicBezTo>
                  <a:pt x="204" y="127"/>
                  <a:pt x="204" y="127"/>
                  <a:pt x="204" y="127"/>
                </a:cubicBezTo>
                <a:cubicBezTo>
                  <a:pt x="222" y="127"/>
                  <a:pt x="236" y="113"/>
                  <a:pt x="236" y="95"/>
                </a:cubicBezTo>
                <a:cubicBezTo>
                  <a:pt x="236" y="91"/>
                  <a:pt x="234" y="88"/>
                  <a:pt x="230" y="88"/>
                </a:cubicBezTo>
                <a:cubicBezTo>
                  <a:pt x="227" y="88"/>
                  <a:pt x="224" y="91"/>
                  <a:pt x="224" y="95"/>
                </a:cubicBezTo>
                <a:cubicBezTo>
                  <a:pt x="224" y="105"/>
                  <a:pt x="215" y="114"/>
                  <a:pt x="204" y="114"/>
                </a:cubicBezTo>
                <a:cubicBezTo>
                  <a:pt x="195" y="114"/>
                  <a:pt x="195" y="114"/>
                  <a:pt x="195" y="114"/>
                </a:cubicBezTo>
                <a:cubicBezTo>
                  <a:pt x="195" y="108"/>
                  <a:pt x="195" y="108"/>
                  <a:pt x="195" y="108"/>
                </a:cubicBezTo>
                <a:cubicBezTo>
                  <a:pt x="195" y="89"/>
                  <a:pt x="211" y="73"/>
                  <a:pt x="230" y="73"/>
                </a:cubicBezTo>
                <a:cubicBezTo>
                  <a:pt x="234" y="73"/>
                  <a:pt x="236" y="70"/>
                  <a:pt x="236" y="66"/>
                </a:cubicBezTo>
                <a:cubicBezTo>
                  <a:pt x="236" y="63"/>
                  <a:pt x="234" y="60"/>
                  <a:pt x="230" y="60"/>
                </a:cubicBezTo>
                <a:cubicBezTo>
                  <a:pt x="225" y="60"/>
                  <a:pt x="221" y="61"/>
                  <a:pt x="216" y="62"/>
                </a:cubicBezTo>
                <a:cubicBezTo>
                  <a:pt x="213" y="51"/>
                  <a:pt x="203" y="42"/>
                  <a:pt x="191" y="42"/>
                </a:cubicBezTo>
                <a:cubicBezTo>
                  <a:pt x="187" y="42"/>
                  <a:pt x="184" y="45"/>
                  <a:pt x="184" y="49"/>
                </a:cubicBezTo>
                <a:cubicBezTo>
                  <a:pt x="184" y="53"/>
                  <a:pt x="187" y="56"/>
                  <a:pt x="191" y="56"/>
                </a:cubicBezTo>
                <a:cubicBezTo>
                  <a:pt x="198" y="56"/>
                  <a:pt x="203" y="61"/>
                  <a:pt x="204" y="68"/>
                </a:cubicBezTo>
                <a:cubicBezTo>
                  <a:pt x="198" y="72"/>
                  <a:pt x="193" y="77"/>
                  <a:pt x="190" y="82"/>
                </a:cubicBezTo>
                <a:cubicBezTo>
                  <a:pt x="180" y="59"/>
                  <a:pt x="156" y="43"/>
                  <a:pt x="130" y="43"/>
                </a:cubicBezTo>
                <a:cubicBezTo>
                  <a:pt x="124" y="43"/>
                  <a:pt x="124" y="43"/>
                  <a:pt x="124" y="43"/>
                </a:cubicBezTo>
                <a:cubicBezTo>
                  <a:pt x="124" y="39"/>
                  <a:pt x="124" y="39"/>
                  <a:pt x="124" y="39"/>
                </a:cubicBezTo>
                <a:cubicBezTo>
                  <a:pt x="124" y="33"/>
                  <a:pt x="129" y="27"/>
                  <a:pt x="136" y="27"/>
                </a:cubicBezTo>
                <a:cubicBezTo>
                  <a:pt x="139" y="27"/>
                  <a:pt x="142" y="25"/>
                  <a:pt x="142" y="21"/>
                </a:cubicBezTo>
                <a:cubicBezTo>
                  <a:pt x="142" y="16"/>
                  <a:pt x="139" y="14"/>
                  <a:pt x="136" y="14"/>
                </a:cubicBezTo>
                <a:cubicBezTo>
                  <a:pt x="122" y="14"/>
                  <a:pt x="111" y="26"/>
                  <a:pt x="111" y="39"/>
                </a:cubicBezTo>
                <a:cubicBezTo>
                  <a:pt x="111" y="43"/>
                  <a:pt x="111" y="43"/>
                  <a:pt x="111" y="43"/>
                </a:cubicBezTo>
                <a:cubicBezTo>
                  <a:pt x="96" y="43"/>
                  <a:pt x="96" y="43"/>
                  <a:pt x="96" y="43"/>
                </a:cubicBezTo>
                <a:cubicBezTo>
                  <a:pt x="96" y="43"/>
                  <a:pt x="96" y="43"/>
                  <a:pt x="96" y="43"/>
                </a:cubicBezTo>
                <a:cubicBezTo>
                  <a:pt x="80" y="43"/>
                  <a:pt x="66" y="51"/>
                  <a:pt x="58" y="64"/>
                </a:cubicBezTo>
                <a:cubicBezTo>
                  <a:pt x="51" y="63"/>
                  <a:pt x="46" y="57"/>
                  <a:pt x="46" y="51"/>
                </a:cubicBezTo>
                <a:cubicBezTo>
                  <a:pt x="46" y="47"/>
                  <a:pt x="44" y="44"/>
                  <a:pt x="40" y="44"/>
                </a:cubicBezTo>
                <a:cubicBezTo>
                  <a:pt x="36" y="44"/>
                  <a:pt x="34" y="47"/>
                  <a:pt x="34" y="51"/>
                </a:cubicBezTo>
                <a:cubicBezTo>
                  <a:pt x="34" y="62"/>
                  <a:pt x="41" y="72"/>
                  <a:pt x="52" y="76"/>
                </a:cubicBezTo>
                <a:cubicBezTo>
                  <a:pt x="51" y="80"/>
                  <a:pt x="50" y="85"/>
                  <a:pt x="50" y="89"/>
                </a:cubicBezTo>
                <a:cubicBezTo>
                  <a:pt x="50" y="93"/>
                  <a:pt x="53" y="96"/>
                  <a:pt x="56" y="96"/>
                </a:cubicBezTo>
                <a:cubicBezTo>
                  <a:pt x="60" y="96"/>
                  <a:pt x="63" y="93"/>
                  <a:pt x="63" y="89"/>
                </a:cubicBezTo>
                <a:cubicBezTo>
                  <a:pt x="63" y="80"/>
                  <a:pt x="67" y="72"/>
                  <a:pt x="73" y="66"/>
                </a:cubicBezTo>
                <a:cubicBezTo>
                  <a:pt x="77" y="78"/>
                  <a:pt x="88" y="87"/>
                  <a:pt x="101" y="87"/>
                </a:cubicBezTo>
                <a:cubicBezTo>
                  <a:pt x="105" y="87"/>
                  <a:pt x="108" y="84"/>
                  <a:pt x="108" y="80"/>
                </a:cubicBezTo>
                <a:cubicBezTo>
                  <a:pt x="108" y="77"/>
                  <a:pt x="105" y="74"/>
                  <a:pt x="101" y="74"/>
                </a:cubicBezTo>
                <a:cubicBezTo>
                  <a:pt x="92" y="74"/>
                  <a:pt x="85" y="67"/>
                  <a:pt x="84" y="58"/>
                </a:cubicBezTo>
                <a:cubicBezTo>
                  <a:pt x="88" y="57"/>
                  <a:pt x="92" y="56"/>
                  <a:pt x="96" y="56"/>
                </a:cubicBezTo>
                <a:cubicBezTo>
                  <a:pt x="130" y="56"/>
                  <a:pt x="130" y="56"/>
                  <a:pt x="130" y="56"/>
                </a:cubicBezTo>
                <a:cubicBezTo>
                  <a:pt x="140" y="56"/>
                  <a:pt x="150" y="59"/>
                  <a:pt x="158" y="65"/>
                </a:cubicBezTo>
                <a:cubicBezTo>
                  <a:pt x="132" y="69"/>
                  <a:pt x="111" y="86"/>
                  <a:pt x="100" y="109"/>
                </a:cubicBezTo>
                <a:cubicBezTo>
                  <a:pt x="77" y="109"/>
                  <a:pt x="77" y="109"/>
                  <a:pt x="77" y="109"/>
                </a:cubicBezTo>
                <a:cubicBezTo>
                  <a:pt x="77" y="109"/>
                  <a:pt x="77" y="109"/>
                  <a:pt x="77" y="109"/>
                </a:cubicBezTo>
                <a:cubicBezTo>
                  <a:pt x="76" y="109"/>
                  <a:pt x="76" y="109"/>
                  <a:pt x="76" y="109"/>
                </a:cubicBezTo>
                <a:cubicBezTo>
                  <a:pt x="76" y="109"/>
                  <a:pt x="76" y="109"/>
                  <a:pt x="76" y="109"/>
                </a:cubicBezTo>
                <a:cubicBezTo>
                  <a:pt x="50" y="109"/>
                  <a:pt x="50" y="109"/>
                  <a:pt x="50" y="109"/>
                </a:cubicBezTo>
                <a:cubicBezTo>
                  <a:pt x="37" y="109"/>
                  <a:pt x="26" y="99"/>
                  <a:pt x="26" y="85"/>
                </a:cubicBezTo>
                <a:cubicBezTo>
                  <a:pt x="26" y="82"/>
                  <a:pt x="23" y="79"/>
                  <a:pt x="20" y="79"/>
                </a:cubicBezTo>
                <a:cubicBezTo>
                  <a:pt x="16" y="79"/>
                  <a:pt x="13" y="82"/>
                  <a:pt x="13" y="85"/>
                </a:cubicBezTo>
                <a:cubicBezTo>
                  <a:pt x="13" y="106"/>
                  <a:pt x="30" y="122"/>
                  <a:pt x="50" y="122"/>
                </a:cubicBezTo>
                <a:cubicBezTo>
                  <a:pt x="52" y="122"/>
                  <a:pt x="52" y="122"/>
                  <a:pt x="52" y="122"/>
                </a:cubicBezTo>
                <a:cubicBezTo>
                  <a:pt x="48" y="127"/>
                  <a:pt x="46" y="133"/>
                  <a:pt x="46" y="140"/>
                </a:cubicBezTo>
                <a:cubicBezTo>
                  <a:pt x="46" y="143"/>
                  <a:pt x="49" y="146"/>
                  <a:pt x="53" y="146"/>
                </a:cubicBezTo>
                <a:cubicBezTo>
                  <a:pt x="56" y="146"/>
                  <a:pt x="59" y="143"/>
                  <a:pt x="59" y="140"/>
                </a:cubicBezTo>
                <a:cubicBezTo>
                  <a:pt x="59" y="130"/>
                  <a:pt x="67" y="122"/>
                  <a:pt x="77" y="122"/>
                </a:cubicBezTo>
                <a:cubicBezTo>
                  <a:pt x="77" y="122"/>
                  <a:pt x="77" y="122"/>
                  <a:pt x="77" y="122"/>
                </a:cubicBezTo>
                <a:cubicBezTo>
                  <a:pt x="96" y="122"/>
                  <a:pt x="96" y="122"/>
                  <a:pt x="96" y="122"/>
                </a:cubicBezTo>
                <a:cubicBezTo>
                  <a:pt x="94" y="129"/>
                  <a:pt x="93" y="136"/>
                  <a:pt x="93" y="143"/>
                </a:cubicBezTo>
                <a:cubicBezTo>
                  <a:pt x="93" y="147"/>
                  <a:pt x="96" y="149"/>
                  <a:pt x="99" y="149"/>
                </a:cubicBezTo>
                <a:cubicBezTo>
                  <a:pt x="103" y="149"/>
                  <a:pt x="106" y="147"/>
                  <a:pt x="106" y="143"/>
                </a:cubicBezTo>
                <a:cubicBezTo>
                  <a:pt x="106" y="125"/>
                  <a:pt x="113" y="108"/>
                  <a:pt x="125" y="96"/>
                </a:cubicBezTo>
                <a:cubicBezTo>
                  <a:pt x="141" y="97"/>
                  <a:pt x="153" y="110"/>
                  <a:pt x="153" y="126"/>
                </a:cubicBezTo>
                <a:cubicBezTo>
                  <a:pt x="153" y="130"/>
                  <a:pt x="156" y="133"/>
                  <a:pt x="160" y="133"/>
                </a:cubicBezTo>
                <a:cubicBezTo>
                  <a:pt x="163" y="133"/>
                  <a:pt x="166" y="130"/>
                  <a:pt x="166" y="126"/>
                </a:cubicBezTo>
                <a:cubicBezTo>
                  <a:pt x="166" y="108"/>
                  <a:pt x="154" y="92"/>
                  <a:pt x="138" y="86"/>
                </a:cubicBezTo>
                <a:cubicBezTo>
                  <a:pt x="147" y="80"/>
                  <a:pt x="158" y="76"/>
                  <a:pt x="171" y="76"/>
                </a:cubicBezTo>
                <a:cubicBezTo>
                  <a:pt x="178" y="85"/>
                  <a:pt x="182" y="95"/>
                  <a:pt x="182" y="107"/>
                </a:cubicBezTo>
                <a:cubicBezTo>
                  <a:pt x="182" y="160"/>
                  <a:pt x="182" y="160"/>
                  <a:pt x="182" y="160"/>
                </a:cubicBezTo>
                <a:cubicBezTo>
                  <a:pt x="179" y="162"/>
                  <a:pt x="176" y="165"/>
                  <a:pt x="174" y="168"/>
                </a:cubicBezTo>
                <a:cubicBezTo>
                  <a:pt x="155" y="166"/>
                  <a:pt x="142" y="151"/>
                  <a:pt x="142" y="134"/>
                </a:cubicBezTo>
                <a:cubicBezTo>
                  <a:pt x="142" y="130"/>
                  <a:pt x="139" y="127"/>
                  <a:pt x="135" y="127"/>
                </a:cubicBezTo>
                <a:cubicBezTo>
                  <a:pt x="132" y="127"/>
                  <a:pt x="129" y="130"/>
                  <a:pt x="129" y="134"/>
                </a:cubicBezTo>
                <a:cubicBezTo>
                  <a:pt x="129" y="156"/>
                  <a:pt x="145" y="175"/>
                  <a:pt x="166" y="180"/>
                </a:cubicBezTo>
                <a:cubicBezTo>
                  <a:pt x="165" y="183"/>
                  <a:pt x="165" y="187"/>
                  <a:pt x="165" y="191"/>
                </a:cubicBezTo>
                <a:cubicBezTo>
                  <a:pt x="165" y="191"/>
                  <a:pt x="165" y="191"/>
                  <a:pt x="165" y="191"/>
                </a:cubicBezTo>
                <a:cubicBezTo>
                  <a:pt x="165" y="192"/>
                  <a:pt x="165" y="192"/>
                  <a:pt x="165" y="192"/>
                </a:cubicBezTo>
                <a:cubicBezTo>
                  <a:pt x="165" y="242"/>
                  <a:pt x="165" y="242"/>
                  <a:pt x="165" y="242"/>
                </a:cubicBezTo>
                <a:cubicBezTo>
                  <a:pt x="156" y="242"/>
                  <a:pt x="156" y="242"/>
                  <a:pt x="156" y="242"/>
                </a:cubicBezTo>
                <a:cubicBezTo>
                  <a:pt x="151" y="242"/>
                  <a:pt x="148" y="239"/>
                  <a:pt x="148" y="235"/>
                </a:cubicBezTo>
                <a:cubicBezTo>
                  <a:pt x="148" y="196"/>
                  <a:pt x="148" y="196"/>
                  <a:pt x="148" y="196"/>
                </a:cubicBezTo>
                <a:cubicBezTo>
                  <a:pt x="137" y="190"/>
                  <a:pt x="129" y="181"/>
                  <a:pt x="124" y="170"/>
                </a:cubicBezTo>
                <a:cubicBezTo>
                  <a:pt x="120" y="171"/>
                  <a:pt x="116" y="172"/>
                  <a:pt x="112" y="172"/>
                </a:cubicBezTo>
                <a:cubicBezTo>
                  <a:pt x="101" y="172"/>
                  <a:pt x="91" y="167"/>
                  <a:pt x="85" y="160"/>
                </a:cubicBezTo>
                <a:cubicBezTo>
                  <a:pt x="80" y="161"/>
                  <a:pt x="74" y="162"/>
                  <a:pt x="69" y="162"/>
                </a:cubicBezTo>
                <a:cubicBezTo>
                  <a:pt x="31" y="162"/>
                  <a:pt x="0" y="131"/>
                  <a:pt x="0" y="93"/>
                </a:cubicBezTo>
                <a:cubicBezTo>
                  <a:pt x="0" y="55"/>
                  <a:pt x="31" y="24"/>
                  <a:pt x="69" y="24"/>
                </a:cubicBezTo>
                <a:cubicBezTo>
                  <a:pt x="75" y="24"/>
                  <a:pt x="81" y="25"/>
                  <a:pt x="87" y="27"/>
                </a:cubicBezTo>
                <a:cubicBezTo>
                  <a:pt x="95" y="11"/>
                  <a:pt x="110" y="0"/>
                  <a:pt x="128" y="0"/>
                </a:cubicBezTo>
                <a:cubicBezTo>
                  <a:pt x="147" y="0"/>
                  <a:pt x="163" y="11"/>
                  <a:pt x="171" y="29"/>
                </a:cubicBezTo>
                <a:cubicBezTo>
                  <a:pt x="177" y="27"/>
                  <a:pt x="183" y="26"/>
                  <a:pt x="190" y="26"/>
                </a:cubicBezTo>
                <a:cubicBezTo>
                  <a:pt x="226" y="26"/>
                  <a:pt x="255" y="55"/>
                  <a:pt x="255" y="91"/>
                </a:cubicBezTo>
                <a:close/>
              </a:path>
            </a:pathLst>
          </a:custGeom>
          <a:solidFill>
            <a:schemeClr val="bg2">
              <a:lumMod val="50000"/>
            </a:schemeClr>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p>
        </p:txBody>
      </p:sp>
      <p:grpSp>
        <p:nvGrpSpPr>
          <p:cNvPr id="17" name="Group 16"/>
          <p:cNvGrpSpPr/>
          <p:nvPr/>
        </p:nvGrpSpPr>
        <p:grpSpPr>
          <a:xfrm>
            <a:off x="6144095" y="4475583"/>
            <a:ext cx="511675" cy="511675"/>
            <a:chOff x="10891838" y="4819650"/>
            <a:chExt cx="619126" cy="619126"/>
          </a:xfrm>
          <a:solidFill>
            <a:schemeClr val="bg2">
              <a:lumMod val="50000"/>
            </a:schemeClr>
          </a:solidFill>
        </p:grpSpPr>
        <p:sp>
          <p:nvSpPr>
            <p:cNvPr id="18" name="Oval 17"/>
            <p:cNvSpPr>
              <a:spLocks noChangeArrowheads="1"/>
            </p:cNvSpPr>
            <p:nvPr/>
          </p:nvSpPr>
          <p:spPr bwMode="auto">
            <a:xfrm>
              <a:off x="11325226" y="4819650"/>
              <a:ext cx="185738" cy="185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11325226" y="5022850"/>
              <a:ext cx="185738" cy="122238"/>
            </a:xfrm>
            <a:custGeom>
              <a:avLst/>
              <a:gdLst>
                <a:gd name="T0" fmla="*/ 64 w 64"/>
                <a:gd name="T1" fmla="*/ 26 h 42"/>
                <a:gd name="T2" fmla="*/ 51 w 64"/>
                <a:gd name="T3" fmla="*/ 0 h 42"/>
                <a:gd name="T4" fmla="*/ 32 w 64"/>
                <a:gd name="T5" fmla="*/ 5 h 42"/>
                <a:gd name="T6" fmla="*/ 13 w 64"/>
                <a:gd name="T7" fmla="*/ 0 h 42"/>
                <a:gd name="T8" fmla="*/ 0 w 64"/>
                <a:gd name="T9" fmla="*/ 26 h 42"/>
                <a:gd name="T10" fmla="*/ 0 w 64"/>
                <a:gd name="T11" fmla="*/ 42 h 42"/>
                <a:gd name="T12" fmla="*/ 64 w 64"/>
                <a:gd name="T13" fmla="*/ 42 h 42"/>
                <a:gd name="T14" fmla="*/ 64 w 64"/>
                <a:gd name="T15" fmla="*/ 2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2">
                  <a:moveTo>
                    <a:pt x="64" y="26"/>
                  </a:moveTo>
                  <a:cubicBezTo>
                    <a:pt x="64" y="15"/>
                    <a:pt x="59" y="6"/>
                    <a:pt x="51" y="0"/>
                  </a:cubicBezTo>
                  <a:cubicBezTo>
                    <a:pt x="45" y="3"/>
                    <a:pt x="39" y="5"/>
                    <a:pt x="32" y="5"/>
                  </a:cubicBezTo>
                  <a:cubicBezTo>
                    <a:pt x="25" y="5"/>
                    <a:pt x="19" y="3"/>
                    <a:pt x="13" y="0"/>
                  </a:cubicBezTo>
                  <a:cubicBezTo>
                    <a:pt x="5" y="6"/>
                    <a:pt x="0" y="15"/>
                    <a:pt x="0" y="26"/>
                  </a:cubicBezTo>
                  <a:cubicBezTo>
                    <a:pt x="0" y="42"/>
                    <a:pt x="0" y="42"/>
                    <a:pt x="0" y="42"/>
                  </a:cubicBezTo>
                  <a:cubicBezTo>
                    <a:pt x="64" y="42"/>
                    <a:pt x="64" y="42"/>
                    <a:pt x="64" y="42"/>
                  </a:cubicBezTo>
                  <a:lnTo>
                    <a:pt x="64"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9"/>
            <p:cNvSpPr>
              <a:spLocks noChangeArrowheads="1"/>
            </p:cNvSpPr>
            <p:nvPr/>
          </p:nvSpPr>
          <p:spPr bwMode="auto">
            <a:xfrm>
              <a:off x="10891838" y="5113338"/>
              <a:ext cx="185738" cy="185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10891838" y="5319713"/>
              <a:ext cx="185738" cy="119063"/>
            </a:xfrm>
            <a:custGeom>
              <a:avLst/>
              <a:gdLst>
                <a:gd name="T0" fmla="*/ 64 w 64"/>
                <a:gd name="T1" fmla="*/ 25 h 41"/>
                <a:gd name="T2" fmla="*/ 51 w 64"/>
                <a:gd name="T3" fmla="*/ 0 h 41"/>
                <a:gd name="T4" fmla="*/ 32 w 64"/>
                <a:gd name="T5" fmla="*/ 4 h 41"/>
                <a:gd name="T6" fmla="*/ 13 w 64"/>
                <a:gd name="T7" fmla="*/ 0 h 41"/>
                <a:gd name="T8" fmla="*/ 0 w 64"/>
                <a:gd name="T9" fmla="*/ 25 h 41"/>
                <a:gd name="T10" fmla="*/ 0 w 64"/>
                <a:gd name="T11" fmla="*/ 41 h 41"/>
                <a:gd name="T12" fmla="*/ 64 w 64"/>
                <a:gd name="T13" fmla="*/ 41 h 41"/>
                <a:gd name="T14" fmla="*/ 64 w 64"/>
                <a:gd name="T15" fmla="*/ 25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41">
                  <a:moveTo>
                    <a:pt x="64" y="25"/>
                  </a:moveTo>
                  <a:cubicBezTo>
                    <a:pt x="64" y="15"/>
                    <a:pt x="58" y="5"/>
                    <a:pt x="51" y="0"/>
                  </a:cubicBezTo>
                  <a:cubicBezTo>
                    <a:pt x="45" y="2"/>
                    <a:pt x="38" y="4"/>
                    <a:pt x="32" y="4"/>
                  </a:cubicBezTo>
                  <a:cubicBezTo>
                    <a:pt x="25" y="4"/>
                    <a:pt x="18" y="2"/>
                    <a:pt x="13" y="0"/>
                  </a:cubicBezTo>
                  <a:cubicBezTo>
                    <a:pt x="5" y="5"/>
                    <a:pt x="0" y="15"/>
                    <a:pt x="0" y="25"/>
                  </a:cubicBezTo>
                  <a:cubicBezTo>
                    <a:pt x="0" y="41"/>
                    <a:pt x="0" y="41"/>
                    <a:pt x="0" y="41"/>
                  </a:cubicBezTo>
                  <a:cubicBezTo>
                    <a:pt x="64" y="41"/>
                    <a:pt x="64" y="41"/>
                    <a:pt x="64" y="41"/>
                  </a:cubicBezTo>
                  <a:lnTo>
                    <a:pt x="6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10968038" y="4829175"/>
              <a:ext cx="295275" cy="223838"/>
            </a:xfrm>
            <a:custGeom>
              <a:avLst/>
              <a:gdLst>
                <a:gd name="T0" fmla="*/ 100 w 102"/>
                <a:gd name="T1" fmla="*/ 32 h 77"/>
                <a:gd name="T2" fmla="*/ 101 w 102"/>
                <a:gd name="T3" fmla="*/ 32 h 77"/>
                <a:gd name="T4" fmla="*/ 101 w 102"/>
                <a:gd name="T5" fmla="*/ 32 h 77"/>
                <a:gd name="T6" fmla="*/ 101 w 102"/>
                <a:gd name="T7" fmla="*/ 31 h 77"/>
                <a:gd name="T8" fmla="*/ 102 w 102"/>
                <a:gd name="T9" fmla="*/ 30 h 77"/>
                <a:gd name="T10" fmla="*/ 102 w 102"/>
                <a:gd name="T11" fmla="*/ 30 h 77"/>
                <a:gd name="T12" fmla="*/ 102 w 102"/>
                <a:gd name="T13" fmla="*/ 29 h 77"/>
                <a:gd name="T14" fmla="*/ 102 w 102"/>
                <a:gd name="T15" fmla="*/ 28 h 77"/>
                <a:gd name="T16" fmla="*/ 102 w 102"/>
                <a:gd name="T17" fmla="*/ 28 h 77"/>
                <a:gd name="T18" fmla="*/ 101 w 102"/>
                <a:gd name="T19" fmla="*/ 27 h 77"/>
                <a:gd name="T20" fmla="*/ 101 w 102"/>
                <a:gd name="T21" fmla="*/ 27 h 77"/>
                <a:gd name="T22" fmla="*/ 101 w 102"/>
                <a:gd name="T23" fmla="*/ 26 h 77"/>
                <a:gd name="T24" fmla="*/ 100 w 102"/>
                <a:gd name="T25" fmla="*/ 26 h 77"/>
                <a:gd name="T26" fmla="*/ 100 w 102"/>
                <a:gd name="T27" fmla="*/ 25 h 77"/>
                <a:gd name="T28" fmla="*/ 100 w 102"/>
                <a:gd name="T29" fmla="*/ 25 h 77"/>
                <a:gd name="T30" fmla="*/ 75 w 102"/>
                <a:gd name="T31" fmla="*/ 2 h 77"/>
                <a:gd name="T32" fmla="*/ 67 w 102"/>
                <a:gd name="T33" fmla="*/ 3 h 77"/>
                <a:gd name="T34" fmla="*/ 68 w 102"/>
                <a:gd name="T35" fmla="*/ 10 h 77"/>
                <a:gd name="T36" fmla="*/ 82 w 102"/>
                <a:gd name="T37" fmla="*/ 24 h 77"/>
                <a:gd name="T38" fmla="*/ 6 w 102"/>
                <a:gd name="T39" fmla="*/ 24 h 77"/>
                <a:gd name="T40" fmla="*/ 0 w 102"/>
                <a:gd name="T41" fmla="*/ 29 h 77"/>
                <a:gd name="T42" fmla="*/ 0 w 102"/>
                <a:gd name="T43" fmla="*/ 72 h 77"/>
                <a:gd name="T44" fmla="*/ 6 w 102"/>
                <a:gd name="T45" fmla="*/ 77 h 77"/>
                <a:gd name="T46" fmla="*/ 11 w 102"/>
                <a:gd name="T47" fmla="*/ 72 h 77"/>
                <a:gd name="T48" fmla="*/ 11 w 102"/>
                <a:gd name="T49" fmla="*/ 34 h 77"/>
                <a:gd name="T50" fmla="*/ 82 w 102"/>
                <a:gd name="T51" fmla="*/ 34 h 77"/>
                <a:gd name="T52" fmla="*/ 68 w 102"/>
                <a:gd name="T53" fmla="*/ 48 h 77"/>
                <a:gd name="T54" fmla="*/ 67 w 102"/>
                <a:gd name="T55" fmla="*/ 55 h 77"/>
                <a:gd name="T56" fmla="*/ 71 w 102"/>
                <a:gd name="T57" fmla="*/ 57 h 77"/>
                <a:gd name="T58" fmla="*/ 75 w 102"/>
                <a:gd name="T59" fmla="*/ 56 h 77"/>
                <a:gd name="T60" fmla="*/ 100 w 102"/>
                <a:gd name="T61" fmla="*/ 33 h 77"/>
                <a:gd name="T62" fmla="*/ 100 w 102"/>
                <a:gd name="T63" fmla="*/ 33 h 77"/>
                <a:gd name="T64" fmla="*/ 100 w 102"/>
                <a:gd name="T65" fmla="*/ 3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2" h="77">
                  <a:moveTo>
                    <a:pt x="100" y="32"/>
                  </a:moveTo>
                  <a:cubicBezTo>
                    <a:pt x="101" y="32"/>
                    <a:pt x="101" y="32"/>
                    <a:pt x="101" y="32"/>
                  </a:cubicBezTo>
                  <a:cubicBezTo>
                    <a:pt x="101" y="32"/>
                    <a:pt x="101" y="32"/>
                    <a:pt x="101" y="32"/>
                  </a:cubicBezTo>
                  <a:cubicBezTo>
                    <a:pt x="101" y="31"/>
                    <a:pt x="101" y="31"/>
                    <a:pt x="101" y="31"/>
                  </a:cubicBezTo>
                  <a:cubicBezTo>
                    <a:pt x="101" y="31"/>
                    <a:pt x="101" y="31"/>
                    <a:pt x="102" y="30"/>
                  </a:cubicBezTo>
                  <a:cubicBezTo>
                    <a:pt x="102" y="30"/>
                    <a:pt x="102" y="30"/>
                    <a:pt x="102" y="30"/>
                  </a:cubicBezTo>
                  <a:cubicBezTo>
                    <a:pt x="102" y="30"/>
                    <a:pt x="102" y="30"/>
                    <a:pt x="102" y="29"/>
                  </a:cubicBezTo>
                  <a:cubicBezTo>
                    <a:pt x="102" y="29"/>
                    <a:pt x="102" y="28"/>
                    <a:pt x="102" y="28"/>
                  </a:cubicBezTo>
                  <a:cubicBezTo>
                    <a:pt x="102" y="28"/>
                    <a:pt x="102" y="28"/>
                    <a:pt x="102" y="28"/>
                  </a:cubicBezTo>
                  <a:cubicBezTo>
                    <a:pt x="101" y="28"/>
                    <a:pt x="101" y="27"/>
                    <a:pt x="101" y="27"/>
                  </a:cubicBezTo>
                  <a:cubicBezTo>
                    <a:pt x="101" y="27"/>
                    <a:pt x="101" y="27"/>
                    <a:pt x="101" y="27"/>
                  </a:cubicBezTo>
                  <a:cubicBezTo>
                    <a:pt x="101" y="26"/>
                    <a:pt x="101" y="26"/>
                    <a:pt x="101" y="26"/>
                  </a:cubicBezTo>
                  <a:cubicBezTo>
                    <a:pt x="101" y="26"/>
                    <a:pt x="101" y="26"/>
                    <a:pt x="100" y="26"/>
                  </a:cubicBezTo>
                  <a:cubicBezTo>
                    <a:pt x="100" y="26"/>
                    <a:pt x="100" y="26"/>
                    <a:pt x="100" y="25"/>
                  </a:cubicBezTo>
                  <a:cubicBezTo>
                    <a:pt x="100" y="25"/>
                    <a:pt x="100" y="25"/>
                    <a:pt x="100" y="25"/>
                  </a:cubicBezTo>
                  <a:cubicBezTo>
                    <a:pt x="75" y="2"/>
                    <a:pt x="75" y="2"/>
                    <a:pt x="75" y="2"/>
                  </a:cubicBezTo>
                  <a:cubicBezTo>
                    <a:pt x="72" y="0"/>
                    <a:pt x="69" y="1"/>
                    <a:pt x="67" y="3"/>
                  </a:cubicBezTo>
                  <a:cubicBezTo>
                    <a:pt x="65" y="5"/>
                    <a:pt x="65" y="8"/>
                    <a:pt x="68" y="10"/>
                  </a:cubicBezTo>
                  <a:cubicBezTo>
                    <a:pt x="82" y="24"/>
                    <a:pt x="82" y="24"/>
                    <a:pt x="82" y="24"/>
                  </a:cubicBezTo>
                  <a:cubicBezTo>
                    <a:pt x="6" y="24"/>
                    <a:pt x="6" y="24"/>
                    <a:pt x="6" y="24"/>
                  </a:cubicBezTo>
                  <a:cubicBezTo>
                    <a:pt x="3" y="24"/>
                    <a:pt x="0" y="26"/>
                    <a:pt x="0" y="29"/>
                  </a:cubicBezTo>
                  <a:cubicBezTo>
                    <a:pt x="0" y="72"/>
                    <a:pt x="0" y="72"/>
                    <a:pt x="0" y="72"/>
                  </a:cubicBezTo>
                  <a:cubicBezTo>
                    <a:pt x="0" y="75"/>
                    <a:pt x="3" y="77"/>
                    <a:pt x="6" y="77"/>
                  </a:cubicBezTo>
                  <a:cubicBezTo>
                    <a:pt x="9" y="77"/>
                    <a:pt x="11" y="75"/>
                    <a:pt x="11" y="72"/>
                  </a:cubicBezTo>
                  <a:cubicBezTo>
                    <a:pt x="11" y="34"/>
                    <a:pt x="11" y="34"/>
                    <a:pt x="11" y="34"/>
                  </a:cubicBezTo>
                  <a:cubicBezTo>
                    <a:pt x="82" y="34"/>
                    <a:pt x="82" y="34"/>
                    <a:pt x="82" y="34"/>
                  </a:cubicBezTo>
                  <a:cubicBezTo>
                    <a:pt x="68" y="48"/>
                    <a:pt x="68" y="48"/>
                    <a:pt x="68" y="48"/>
                  </a:cubicBezTo>
                  <a:cubicBezTo>
                    <a:pt x="65" y="50"/>
                    <a:pt x="65" y="53"/>
                    <a:pt x="67" y="55"/>
                  </a:cubicBezTo>
                  <a:cubicBezTo>
                    <a:pt x="68" y="56"/>
                    <a:pt x="70" y="57"/>
                    <a:pt x="71" y="57"/>
                  </a:cubicBezTo>
                  <a:cubicBezTo>
                    <a:pt x="72" y="57"/>
                    <a:pt x="74" y="57"/>
                    <a:pt x="75" y="56"/>
                  </a:cubicBezTo>
                  <a:cubicBezTo>
                    <a:pt x="100" y="33"/>
                    <a:pt x="100" y="33"/>
                    <a:pt x="100" y="33"/>
                  </a:cubicBezTo>
                  <a:cubicBezTo>
                    <a:pt x="100" y="33"/>
                    <a:pt x="100" y="33"/>
                    <a:pt x="100" y="33"/>
                  </a:cubicBezTo>
                  <a:cubicBezTo>
                    <a:pt x="100" y="33"/>
                    <a:pt x="100" y="33"/>
                    <a:pt x="10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11139488" y="5207000"/>
              <a:ext cx="292100" cy="222250"/>
            </a:xfrm>
            <a:custGeom>
              <a:avLst/>
              <a:gdLst>
                <a:gd name="T0" fmla="*/ 96 w 101"/>
                <a:gd name="T1" fmla="*/ 0 h 77"/>
                <a:gd name="T2" fmla="*/ 91 w 101"/>
                <a:gd name="T3" fmla="*/ 6 h 77"/>
                <a:gd name="T4" fmla="*/ 91 w 101"/>
                <a:gd name="T5" fmla="*/ 43 h 77"/>
                <a:gd name="T6" fmla="*/ 19 w 101"/>
                <a:gd name="T7" fmla="*/ 43 h 77"/>
                <a:gd name="T8" fmla="*/ 34 w 101"/>
                <a:gd name="T9" fmla="*/ 30 h 77"/>
                <a:gd name="T10" fmla="*/ 35 w 101"/>
                <a:gd name="T11" fmla="*/ 22 h 77"/>
                <a:gd name="T12" fmla="*/ 27 w 101"/>
                <a:gd name="T13" fmla="*/ 22 h 77"/>
                <a:gd name="T14" fmla="*/ 2 w 101"/>
                <a:gd name="T15" fmla="*/ 44 h 77"/>
                <a:gd name="T16" fmla="*/ 2 w 101"/>
                <a:gd name="T17" fmla="*/ 45 h 77"/>
                <a:gd name="T18" fmla="*/ 1 w 101"/>
                <a:gd name="T19" fmla="*/ 45 h 77"/>
                <a:gd name="T20" fmla="*/ 1 w 101"/>
                <a:gd name="T21" fmla="*/ 45 h 77"/>
                <a:gd name="T22" fmla="*/ 1 w 101"/>
                <a:gd name="T23" fmla="*/ 46 h 77"/>
                <a:gd name="T24" fmla="*/ 0 w 101"/>
                <a:gd name="T25" fmla="*/ 46 h 77"/>
                <a:gd name="T26" fmla="*/ 0 w 101"/>
                <a:gd name="T27" fmla="*/ 47 h 77"/>
                <a:gd name="T28" fmla="*/ 0 w 101"/>
                <a:gd name="T29" fmla="*/ 47 h 77"/>
                <a:gd name="T30" fmla="*/ 0 w 101"/>
                <a:gd name="T31" fmla="*/ 48 h 77"/>
                <a:gd name="T32" fmla="*/ 0 w 101"/>
                <a:gd name="T33" fmla="*/ 50 h 77"/>
                <a:gd name="T34" fmla="*/ 0 w 101"/>
                <a:gd name="T35" fmla="*/ 50 h 77"/>
                <a:gd name="T36" fmla="*/ 0 w 101"/>
                <a:gd name="T37" fmla="*/ 51 h 77"/>
                <a:gd name="T38" fmla="*/ 1 w 101"/>
                <a:gd name="T39" fmla="*/ 51 h 77"/>
                <a:gd name="T40" fmla="*/ 1 w 101"/>
                <a:gd name="T41" fmla="*/ 52 h 77"/>
                <a:gd name="T42" fmla="*/ 1 w 101"/>
                <a:gd name="T43" fmla="*/ 52 h 77"/>
                <a:gd name="T44" fmla="*/ 2 w 101"/>
                <a:gd name="T45" fmla="*/ 52 h 77"/>
                <a:gd name="T46" fmla="*/ 2 w 101"/>
                <a:gd name="T47" fmla="*/ 52 h 77"/>
                <a:gd name="T48" fmla="*/ 27 w 101"/>
                <a:gd name="T49" fmla="*/ 75 h 77"/>
                <a:gd name="T50" fmla="*/ 31 w 101"/>
                <a:gd name="T51" fmla="*/ 77 h 77"/>
                <a:gd name="T52" fmla="*/ 35 w 101"/>
                <a:gd name="T53" fmla="*/ 75 h 77"/>
                <a:gd name="T54" fmla="*/ 34 w 101"/>
                <a:gd name="T55" fmla="*/ 67 h 77"/>
                <a:gd name="T56" fmla="*/ 19 w 101"/>
                <a:gd name="T57" fmla="*/ 54 h 77"/>
                <a:gd name="T58" fmla="*/ 96 w 101"/>
                <a:gd name="T59" fmla="*/ 54 h 77"/>
                <a:gd name="T60" fmla="*/ 101 w 101"/>
                <a:gd name="T61" fmla="*/ 48 h 77"/>
                <a:gd name="T62" fmla="*/ 101 w 101"/>
                <a:gd name="T63" fmla="*/ 6 h 77"/>
                <a:gd name="T64" fmla="*/ 96 w 101"/>
                <a:gd name="T6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7">
                  <a:moveTo>
                    <a:pt x="96" y="0"/>
                  </a:moveTo>
                  <a:cubicBezTo>
                    <a:pt x="93" y="0"/>
                    <a:pt x="91" y="3"/>
                    <a:pt x="91" y="6"/>
                  </a:cubicBezTo>
                  <a:cubicBezTo>
                    <a:pt x="91" y="43"/>
                    <a:pt x="91" y="43"/>
                    <a:pt x="91" y="43"/>
                  </a:cubicBezTo>
                  <a:cubicBezTo>
                    <a:pt x="19" y="43"/>
                    <a:pt x="19" y="43"/>
                    <a:pt x="19" y="43"/>
                  </a:cubicBezTo>
                  <a:cubicBezTo>
                    <a:pt x="34" y="30"/>
                    <a:pt x="34" y="30"/>
                    <a:pt x="34" y="30"/>
                  </a:cubicBezTo>
                  <a:cubicBezTo>
                    <a:pt x="36" y="28"/>
                    <a:pt x="37" y="24"/>
                    <a:pt x="35" y="22"/>
                  </a:cubicBezTo>
                  <a:cubicBezTo>
                    <a:pt x="33" y="20"/>
                    <a:pt x="29" y="20"/>
                    <a:pt x="27" y="22"/>
                  </a:cubicBezTo>
                  <a:cubicBezTo>
                    <a:pt x="2" y="44"/>
                    <a:pt x="2" y="44"/>
                    <a:pt x="2" y="44"/>
                  </a:cubicBezTo>
                  <a:cubicBezTo>
                    <a:pt x="2" y="44"/>
                    <a:pt x="2" y="45"/>
                    <a:pt x="2" y="45"/>
                  </a:cubicBezTo>
                  <a:cubicBezTo>
                    <a:pt x="1" y="45"/>
                    <a:pt x="1" y="45"/>
                    <a:pt x="1" y="45"/>
                  </a:cubicBezTo>
                  <a:cubicBezTo>
                    <a:pt x="1" y="45"/>
                    <a:pt x="1" y="45"/>
                    <a:pt x="1" y="45"/>
                  </a:cubicBezTo>
                  <a:cubicBezTo>
                    <a:pt x="1" y="46"/>
                    <a:pt x="1" y="46"/>
                    <a:pt x="1" y="46"/>
                  </a:cubicBezTo>
                  <a:cubicBezTo>
                    <a:pt x="1" y="46"/>
                    <a:pt x="0" y="46"/>
                    <a:pt x="0" y="46"/>
                  </a:cubicBezTo>
                  <a:cubicBezTo>
                    <a:pt x="0" y="47"/>
                    <a:pt x="0" y="47"/>
                    <a:pt x="0" y="47"/>
                  </a:cubicBezTo>
                  <a:cubicBezTo>
                    <a:pt x="0" y="47"/>
                    <a:pt x="0" y="47"/>
                    <a:pt x="0" y="47"/>
                  </a:cubicBezTo>
                  <a:cubicBezTo>
                    <a:pt x="0" y="48"/>
                    <a:pt x="0" y="48"/>
                    <a:pt x="0" y="48"/>
                  </a:cubicBezTo>
                  <a:cubicBezTo>
                    <a:pt x="0" y="49"/>
                    <a:pt x="0" y="49"/>
                    <a:pt x="0" y="50"/>
                  </a:cubicBezTo>
                  <a:cubicBezTo>
                    <a:pt x="0" y="50"/>
                    <a:pt x="0" y="50"/>
                    <a:pt x="0" y="50"/>
                  </a:cubicBezTo>
                  <a:cubicBezTo>
                    <a:pt x="0" y="50"/>
                    <a:pt x="0" y="50"/>
                    <a:pt x="0" y="51"/>
                  </a:cubicBezTo>
                  <a:cubicBezTo>
                    <a:pt x="0" y="51"/>
                    <a:pt x="1" y="51"/>
                    <a:pt x="1" y="51"/>
                  </a:cubicBezTo>
                  <a:cubicBezTo>
                    <a:pt x="1" y="51"/>
                    <a:pt x="1" y="51"/>
                    <a:pt x="1" y="52"/>
                  </a:cubicBezTo>
                  <a:cubicBezTo>
                    <a:pt x="1" y="52"/>
                    <a:pt x="1" y="52"/>
                    <a:pt x="1" y="52"/>
                  </a:cubicBezTo>
                  <a:cubicBezTo>
                    <a:pt x="1" y="52"/>
                    <a:pt x="1" y="52"/>
                    <a:pt x="2" y="52"/>
                  </a:cubicBezTo>
                  <a:cubicBezTo>
                    <a:pt x="2" y="52"/>
                    <a:pt x="2" y="52"/>
                    <a:pt x="2" y="52"/>
                  </a:cubicBezTo>
                  <a:cubicBezTo>
                    <a:pt x="27" y="75"/>
                    <a:pt x="27" y="75"/>
                    <a:pt x="27" y="75"/>
                  </a:cubicBezTo>
                  <a:cubicBezTo>
                    <a:pt x="28" y="76"/>
                    <a:pt x="29" y="77"/>
                    <a:pt x="31" y="77"/>
                  </a:cubicBezTo>
                  <a:cubicBezTo>
                    <a:pt x="32" y="77"/>
                    <a:pt x="34" y="76"/>
                    <a:pt x="35" y="75"/>
                  </a:cubicBezTo>
                  <a:cubicBezTo>
                    <a:pt x="37" y="73"/>
                    <a:pt x="36" y="69"/>
                    <a:pt x="34" y="67"/>
                  </a:cubicBezTo>
                  <a:cubicBezTo>
                    <a:pt x="19" y="54"/>
                    <a:pt x="19" y="54"/>
                    <a:pt x="19" y="54"/>
                  </a:cubicBezTo>
                  <a:cubicBezTo>
                    <a:pt x="96" y="54"/>
                    <a:pt x="96" y="54"/>
                    <a:pt x="96" y="54"/>
                  </a:cubicBezTo>
                  <a:cubicBezTo>
                    <a:pt x="99" y="54"/>
                    <a:pt x="101" y="51"/>
                    <a:pt x="101" y="48"/>
                  </a:cubicBezTo>
                  <a:cubicBezTo>
                    <a:pt x="101" y="6"/>
                    <a:pt x="101" y="6"/>
                    <a:pt x="101" y="6"/>
                  </a:cubicBezTo>
                  <a:cubicBezTo>
                    <a:pt x="101" y="3"/>
                    <a:pt x="99" y="0"/>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6153476" y="3582423"/>
            <a:ext cx="492913" cy="419654"/>
            <a:chOff x="3560763" y="1905629"/>
            <a:chExt cx="865187" cy="736600"/>
          </a:xfrm>
          <a:solidFill>
            <a:schemeClr val="bg2">
              <a:lumMod val="50000"/>
            </a:schemeClr>
          </a:solidFill>
        </p:grpSpPr>
        <p:sp>
          <p:nvSpPr>
            <p:cNvPr id="25" name="Freeform 191"/>
            <p:cNvSpPr>
              <a:spLocks/>
            </p:cNvSpPr>
            <p:nvPr/>
          </p:nvSpPr>
          <p:spPr bwMode="auto">
            <a:xfrm>
              <a:off x="3994150" y="1905629"/>
              <a:ext cx="431800" cy="388938"/>
            </a:xfrm>
            <a:custGeom>
              <a:avLst/>
              <a:gdLst>
                <a:gd name="T0" fmla="*/ 107 w 107"/>
                <a:gd name="T1" fmla="*/ 22 h 96"/>
                <a:gd name="T2" fmla="*/ 85 w 107"/>
                <a:gd name="T3" fmla="*/ 0 h 96"/>
                <a:gd name="T4" fmla="*/ 65 w 107"/>
                <a:gd name="T5" fmla="*/ 17 h 96"/>
                <a:gd name="T6" fmla="*/ 43 w 107"/>
                <a:gd name="T7" fmla="*/ 11 h 96"/>
                <a:gd name="T8" fmla="*/ 0 w 107"/>
                <a:gd name="T9" fmla="*/ 54 h 96"/>
                <a:gd name="T10" fmla="*/ 43 w 107"/>
                <a:gd name="T11" fmla="*/ 96 h 96"/>
                <a:gd name="T12" fmla="*/ 85 w 107"/>
                <a:gd name="T13" fmla="*/ 54 h 96"/>
                <a:gd name="T14" fmla="*/ 84 w 107"/>
                <a:gd name="T15" fmla="*/ 43 h 96"/>
                <a:gd name="T16" fmla="*/ 85 w 107"/>
                <a:gd name="T17" fmla="*/ 43 h 96"/>
                <a:gd name="T18" fmla="*/ 107 w 107"/>
                <a:gd name="T1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96">
                  <a:moveTo>
                    <a:pt x="107" y="22"/>
                  </a:moveTo>
                  <a:cubicBezTo>
                    <a:pt x="107" y="10"/>
                    <a:pt x="97" y="0"/>
                    <a:pt x="85" y="0"/>
                  </a:cubicBezTo>
                  <a:cubicBezTo>
                    <a:pt x="75" y="0"/>
                    <a:pt x="67" y="7"/>
                    <a:pt x="65" y="17"/>
                  </a:cubicBezTo>
                  <a:cubicBezTo>
                    <a:pt x="58" y="13"/>
                    <a:pt x="51" y="11"/>
                    <a:pt x="43" y="11"/>
                  </a:cubicBezTo>
                  <a:cubicBezTo>
                    <a:pt x="19" y="11"/>
                    <a:pt x="0" y="30"/>
                    <a:pt x="0" y="54"/>
                  </a:cubicBezTo>
                  <a:cubicBezTo>
                    <a:pt x="0" y="77"/>
                    <a:pt x="19" y="96"/>
                    <a:pt x="43" y="96"/>
                  </a:cubicBezTo>
                  <a:cubicBezTo>
                    <a:pt x="66" y="96"/>
                    <a:pt x="85" y="77"/>
                    <a:pt x="85" y="54"/>
                  </a:cubicBezTo>
                  <a:cubicBezTo>
                    <a:pt x="85" y="50"/>
                    <a:pt x="85" y="46"/>
                    <a:pt x="84" y="43"/>
                  </a:cubicBezTo>
                  <a:cubicBezTo>
                    <a:pt x="84" y="43"/>
                    <a:pt x="85" y="43"/>
                    <a:pt x="85" y="43"/>
                  </a:cubicBezTo>
                  <a:cubicBezTo>
                    <a:pt x="97" y="43"/>
                    <a:pt x="107" y="33"/>
                    <a:pt x="107" y="2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6" name="Freeform 192"/>
            <p:cNvSpPr>
              <a:spLocks/>
            </p:cNvSpPr>
            <p:nvPr/>
          </p:nvSpPr>
          <p:spPr bwMode="auto">
            <a:xfrm>
              <a:off x="3994150" y="2331079"/>
              <a:ext cx="342900" cy="311150"/>
            </a:xfrm>
            <a:custGeom>
              <a:avLst/>
              <a:gdLst>
                <a:gd name="T0" fmla="*/ 68 w 85"/>
                <a:gd name="T1" fmla="*/ 0 h 77"/>
                <a:gd name="T2" fmla="*/ 43 w 85"/>
                <a:gd name="T3" fmla="*/ 6 h 77"/>
                <a:gd name="T4" fmla="*/ 17 w 85"/>
                <a:gd name="T5" fmla="*/ 0 h 77"/>
                <a:gd name="T6" fmla="*/ 0 w 85"/>
                <a:gd name="T7" fmla="*/ 34 h 77"/>
                <a:gd name="T8" fmla="*/ 0 w 85"/>
                <a:gd name="T9" fmla="*/ 34 h 77"/>
                <a:gd name="T10" fmla="*/ 0 w 85"/>
                <a:gd name="T11" fmla="*/ 77 h 77"/>
                <a:gd name="T12" fmla="*/ 85 w 85"/>
                <a:gd name="T13" fmla="*/ 77 h 77"/>
                <a:gd name="T14" fmla="*/ 85 w 85"/>
                <a:gd name="T15" fmla="*/ 34 h 77"/>
                <a:gd name="T16" fmla="*/ 85 w 85"/>
                <a:gd name="T17" fmla="*/ 34 h 77"/>
                <a:gd name="T18" fmla="*/ 68 w 85"/>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77">
                  <a:moveTo>
                    <a:pt x="68" y="0"/>
                  </a:moveTo>
                  <a:cubicBezTo>
                    <a:pt x="60" y="3"/>
                    <a:pt x="52" y="6"/>
                    <a:pt x="43" y="6"/>
                  </a:cubicBezTo>
                  <a:cubicBezTo>
                    <a:pt x="34" y="6"/>
                    <a:pt x="25" y="3"/>
                    <a:pt x="17" y="0"/>
                  </a:cubicBezTo>
                  <a:cubicBezTo>
                    <a:pt x="7" y="7"/>
                    <a:pt x="0" y="20"/>
                    <a:pt x="0" y="34"/>
                  </a:cubicBezTo>
                  <a:cubicBezTo>
                    <a:pt x="0" y="34"/>
                    <a:pt x="0" y="34"/>
                    <a:pt x="0" y="34"/>
                  </a:cubicBezTo>
                  <a:cubicBezTo>
                    <a:pt x="0" y="77"/>
                    <a:pt x="0" y="77"/>
                    <a:pt x="0" y="77"/>
                  </a:cubicBezTo>
                  <a:cubicBezTo>
                    <a:pt x="85" y="77"/>
                    <a:pt x="85" y="77"/>
                    <a:pt x="85" y="77"/>
                  </a:cubicBezTo>
                  <a:cubicBezTo>
                    <a:pt x="85" y="34"/>
                    <a:pt x="85" y="34"/>
                    <a:pt x="85" y="34"/>
                  </a:cubicBezTo>
                  <a:cubicBezTo>
                    <a:pt x="85" y="34"/>
                    <a:pt x="85" y="34"/>
                    <a:pt x="85" y="34"/>
                  </a:cubicBezTo>
                  <a:cubicBezTo>
                    <a:pt x="85" y="20"/>
                    <a:pt x="79" y="7"/>
                    <a:pt x="68"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Oval 193"/>
            <p:cNvSpPr>
              <a:spLocks noChangeArrowheads="1"/>
            </p:cNvSpPr>
            <p:nvPr/>
          </p:nvSpPr>
          <p:spPr bwMode="auto">
            <a:xfrm>
              <a:off x="3560763" y="1950079"/>
              <a:ext cx="347662" cy="34448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Freeform 194"/>
            <p:cNvSpPr>
              <a:spLocks/>
            </p:cNvSpPr>
            <p:nvPr/>
          </p:nvSpPr>
          <p:spPr bwMode="auto">
            <a:xfrm>
              <a:off x="3560763" y="2331079"/>
              <a:ext cx="347662" cy="311150"/>
            </a:xfrm>
            <a:custGeom>
              <a:avLst/>
              <a:gdLst>
                <a:gd name="T0" fmla="*/ 68 w 86"/>
                <a:gd name="T1" fmla="*/ 0 h 77"/>
                <a:gd name="T2" fmla="*/ 43 w 86"/>
                <a:gd name="T3" fmla="*/ 6 h 77"/>
                <a:gd name="T4" fmla="*/ 18 w 86"/>
                <a:gd name="T5" fmla="*/ 0 h 77"/>
                <a:gd name="T6" fmla="*/ 0 w 86"/>
                <a:gd name="T7" fmla="*/ 34 h 77"/>
                <a:gd name="T8" fmla="*/ 0 w 86"/>
                <a:gd name="T9" fmla="*/ 34 h 77"/>
                <a:gd name="T10" fmla="*/ 0 w 86"/>
                <a:gd name="T11" fmla="*/ 77 h 77"/>
                <a:gd name="T12" fmla="*/ 86 w 86"/>
                <a:gd name="T13" fmla="*/ 77 h 77"/>
                <a:gd name="T14" fmla="*/ 86 w 86"/>
                <a:gd name="T15" fmla="*/ 34 h 77"/>
                <a:gd name="T16" fmla="*/ 86 w 86"/>
                <a:gd name="T17" fmla="*/ 34 h 77"/>
                <a:gd name="T18" fmla="*/ 68 w 86"/>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77">
                  <a:moveTo>
                    <a:pt x="68" y="0"/>
                  </a:moveTo>
                  <a:cubicBezTo>
                    <a:pt x="61" y="3"/>
                    <a:pt x="52" y="6"/>
                    <a:pt x="43" y="6"/>
                  </a:cubicBezTo>
                  <a:cubicBezTo>
                    <a:pt x="34" y="6"/>
                    <a:pt x="25" y="3"/>
                    <a:pt x="18" y="0"/>
                  </a:cubicBezTo>
                  <a:cubicBezTo>
                    <a:pt x="7" y="7"/>
                    <a:pt x="0" y="20"/>
                    <a:pt x="0" y="34"/>
                  </a:cubicBezTo>
                  <a:cubicBezTo>
                    <a:pt x="0" y="34"/>
                    <a:pt x="0" y="34"/>
                    <a:pt x="0" y="34"/>
                  </a:cubicBezTo>
                  <a:cubicBezTo>
                    <a:pt x="0" y="77"/>
                    <a:pt x="0" y="77"/>
                    <a:pt x="0" y="77"/>
                  </a:cubicBezTo>
                  <a:cubicBezTo>
                    <a:pt x="86" y="77"/>
                    <a:pt x="86" y="77"/>
                    <a:pt x="86" y="77"/>
                  </a:cubicBezTo>
                  <a:cubicBezTo>
                    <a:pt x="86" y="34"/>
                    <a:pt x="86" y="34"/>
                    <a:pt x="86" y="34"/>
                  </a:cubicBezTo>
                  <a:cubicBezTo>
                    <a:pt x="86" y="34"/>
                    <a:pt x="86" y="34"/>
                    <a:pt x="86" y="34"/>
                  </a:cubicBezTo>
                  <a:cubicBezTo>
                    <a:pt x="86" y="20"/>
                    <a:pt x="79" y="7"/>
                    <a:pt x="68"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6216660" y="5460765"/>
            <a:ext cx="366545" cy="496099"/>
            <a:chOff x="903287" y="676276"/>
            <a:chExt cx="736601" cy="996950"/>
          </a:xfrm>
          <a:solidFill>
            <a:schemeClr val="bg2">
              <a:lumMod val="50000"/>
            </a:schemeClr>
          </a:solidFill>
        </p:grpSpPr>
        <p:sp>
          <p:nvSpPr>
            <p:cNvPr id="30" name="Freeform 12"/>
            <p:cNvSpPr>
              <a:spLocks/>
            </p:cNvSpPr>
            <p:nvPr/>
          </p:nvSpPr>
          <p:spPr bwMode="auto">
            <a:xfrm>
              <a:off x="1116013" y="676276"/>
              <a:ext cx="250825" cy="249238"/>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6"/>
                    <a:pt x="40" y="57"/>
                    <a:pt x="25" y="55"/>
                  </a:cubicBezTo>
                  <a:cubicBezTo>
                    <a:pt x="11" y="53"/>
                    <a:pt x="0" y="39"/>
                    <a:pt x="2" y="25"/>
                  </a:cubicBezTo>
                  <a:cubicBezTo>
                    <a:pt x="4" y="10"/>
                    <a:pt x="18" y="0"/>
                    <a:pt x="32" y="2"/>
                  </a:cubicBezTo>
                  <a:cubicBezTo>
                    <a:pt x="47" y="4"/>
                    <a:pt x="57" y="17"/>
                    <a:pt x="55" y="3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Freeform 13"/>
            <p:cNvSpPr>
              <a:spLocks/>
            </p:cNvSpPr>
            <p:nvPr/>
          </p:nvSpPr>
          <p:spPr bwMode="auto">
            <a:xfrm>
              <a:off x="1057275" y="917576"/>
              <a:ext cx="473075" cy="750888"/>
            </a:xfrm>
            <a:custGeom>
              <a:avLst/>
              <a:gdLst>
                <a:gd name="T0" fmla="*/ 9 w 107"/>
                <a:gd name="T1" fmla="*/ 20 h 171"/>
                <a:gd name="T2" fmla="*/ 9 w 107"/>
                <a:gd name="T3" fmla="*/ 20 h 171"/>
                <a:gd name="T4" fmla="*/ 22 w 107"/>
                <a:gd name="T5" fmla="*/ 0 h 171"/>
                <a:gd name="T6" fmla="*/ 38 w 107"/>
                <a:gd name="T7" fmla="*/ 6 h 171"/>
                <a:gd name="T8" fmla="*/ 54 w 107"/>
                <a:gd name="T9" fmla="*/ 4 h 171"/>
                <a:gd name="T10" fmla="*/ 56 w 107"/>
                <a:gd name="T11" fmla="*/ 6 h 171"/>
                <a:gd name="T12" fmla="*/ 103 w 107"/>
                <a:gd name="T13" fmla="*/ 52 h 171"/>
                <a:gd name="T14" fmla="*/ 103 w 107"/>
                <a:gd name="T15" fmla="*/ 52 h 171"/>
                <a:gd name="T16" fmla="*/ 103 w 107"/>
                <a:gd name="T17" fmla="*/ 67 h 171"/>
                <a:gd name="T18" fmla="*/ 88 w 107"/>
                <a:gd name="T19" fmla="*/ 67 h 171"/>
                <a:gd name="T20" fmla="*/ 88 w 107"/>
                <a:gd name="T21" fmla="*/ 67 h 171"/>
                <a:gd name="T22" fmla="*/ 59 w 107"/>
                <a:gd name="T23" fmla="*/ 40 h 171"/>
                <a:gd name="T24" fmla="*/ 52 w 107"/>
                <a:gd name="T25" fmla="*/ 78 h 171"/>
                <a:gd name="T26" fmla="*/ 81 w 107"/>
                <a:gd name="T27" fmla="*/ 106 h 171"/>
                <a:gd name="T28" fmla="*/ 84 w 107"/>
                <a:gd name="T29" fmla="*/ 111 h 171"/>
                <a:gd name="T30" fmla="*/ 89 w 107"/>
                <a:gd name="T31" fmla="*/ 157 h 171"/>
                <a:gd name="T32" fmla="*/ 89 w 107"/>
                <a:gd name="T33" fmla="*/ 157 h 171"/>
                <a:gd name="T34" fmla="*/ 78 w 107"/>
                <a:gd name="T35" fmla="*/ 171 h 171"/>
                <a:gd name="T36" fmla="*/ 64 w 107"/>
                <a:gd name="T37" fmla="*/ 160 h 171"/>
                <a:gd name="T38" fmla="*/ 64 w 107"/>
                <a:gd name="T39" fmla="*/ 160 h 171"/>
                <a:gd name="T40" fmla="*/ 60 w 107"/>
                <a:gd name="T41" fmla="*/ 120 h 171"/>
                <a:gd name="T42" fmla="*/ 7 w 107"/>
                <a:gd name="T43" fmla="*/ 83 h 171"/>
                <a:gd name="T44" fmla="*/ 1 w 107"/>
                <a:gd name="T45" fmla="*/ 67 h 171"/>
                <a:gd name="T46" fmla="*/ 9 w 107"/>
                <a:gd name="T47" fmla="*/ 2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7" h="171">
                  <a:moveTo>
                    <a:pt x="9" y="20"/>
                  </a:moveTo>
                  <a:cubicBezTo>
                    <a:pt x="9" y="20"/>
                    <a:pt x="9" y="20"/>
                    <a:pt x="9" y="20"/>
                  </a:cubicBezTo>
                  <a:cubicBezTo>
                    <a:pt x="10" y="11"/>
                    <a:pt x="15" y="4"/>
                    <a:pt x="22" y="0"/>
                  </a:cubicBezTo>
                  <a:cubicBezTo>
                    <a:pt x="27" y="3"/>
                    <a:pt x="32" y="5"/>
                    <a:pt x="38" y="6"/>
                  </a:cubicBezTo>
                  <a:cubicBezTo>
                    <a:pt x="43" y="6"/>
                    <a:pt x="49" y="6"/>
                    <a:pt x="54" y="4"/>
                  </a:cubicBezTo>
                  <a:cubicBezTo>
                    <a:pt x="54" y="5"/>
                    <a:pt x="55" y="5"/>
                    <a:pt x="56" y="6"/>
                  </a:cubicBezTo>
                  <a:cubicBezTo>
                    <a:pt x="103" y="52"/>
                    <a:pt x="103" y="52"/>
                    <a:pt x="103" y="52"/>
                  </a:cubicBezTo>
                  <a:cubicBezTo>
                    <a:pt x="103" y="52"/>
                    <a:pt x="103" y="52"/>
                    <a:pt x="103" y="52"/>
                  </a:cubicBezTo>
                  <a:cubicBezTo>
                    <a:pt x="107" y="56"/>
                    <a:pt x="107" y="63"/>
                    <a:pt x="103" y="67"/>
                  </a:cubicBezTo>
                  <a:cubicBezTo>
                    <a:pt x="99" y="71"/>
                    <a:pt x="92" y="71"/>
                    <a:pt x="88" y="67"/>
                  </a:cubicBezTo>
                  <a:cubicBezTo>
                    <a:pt x="88" y="67"/>
                    <a:pt x="88" y="67"/>
                    <a:pt x="88" y="67"/>
                  </a:cubicBezTo>
                  <a:cubicBezTo>
                    <a:pt x="59" y="40"/>
                    <a:pt x="59" y="40"/>
                    <a:pt x="59" y="40"/>
                  </a:cubicBezTo>
                  <a:cubicBezTo>
                    <a:pt x="52" y="78"/>
                    <a:pt x="52" y="78"/>
                    <a:pt x="52" y="78"/>
                  </a:cubicBezTo>
                  <a:cubicBezTo>
                    <a:pt x="81" y="106"/>
                    <a:pt x="81" y="106"/>
                    <a:pt x="81" y="106"/>
                  </a:cubicBezTo>
                  <a:cubicBezTo>
                    <a:pt x="83" y="107"/>
                    <a:pt x="84" y="109"/>
                    <a:pt x="84" y="111"/>
                  </a:cubicBezTo>
                  <a:cubicBezTo>
                    <a:pt x="89" y="157"/>
                    <a:pt x="89" y="157"/>
                    <a:pt x="89" y="157"/>
                  </a:cubicBezTo>
                  <a:cubicBezTo>
                    <a:pt x="89" y="157"/>
                    <a:pt x="89" y="157"/>
                    <a:pt x="89" y="157"/>
                  </a:cubicBezTo>
                  <a:cubicBezTo>
                    <a:pt x="90" y="164"/>
                    <a:pt x="85" y="170"/>
                    <a:pt x="78" y="171"/>
                  </a:cubicBezTo>
                  <a:cubicBezTo>
                    <a:pt x="71" y="171"/>
                    <a:pt x="65" y="166"/>
                    <a:pt x="64" y="160"/>
                  </a:cubicBezTo>
                  <a:cubicBezTo>
                    <a:pt x="64" y="160"/>
                    <a:pt x="64" y="160"/>
                    <a:pt x="64" y="160"/>
                  </a:cubicBezTo>
                  <a:cubicBezTo>
                    <a:pt x="60" y="120"/>
                    <a:pt x="60" y="120"/>
                    <a:pt x="60" y="120"/>
                  </a:cubicBezTo>
                  <a:cubicBezTo>
                    <a:pt x="7" y="83"/>
                    <a:pt x="7" y="83"/>
                    <a:pt x="7" y="83"/>
                  </a:cubicBezTo>
                  <a:cubicBezTo>
                    <a:pt x="2" y="79"/>
                    <a:pt x="0" y="73"/>
                    <a:pt x="1" y="67"/>
                  </a:cubicBezTo>
                  <a:lnTo>
                    <a:pt x="9" y="2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Freeform 14"/>
            <p:cNvSpPr>
              <a:spLocks/>
            </p:cNvSpPr>
            <p:nvPr/>
          </p:nvSpPr>
          <p:spPr bwMode="auto">
            <a:xfrm>
              <a:off x="969963" y="1330326"/>
              <a:ext cx="220663" cy="342900"/>
            </a:xfrm>
            <a:custGeom>
              <a:avLst/>
              <a:gdLst>
                <a:gd name="T0" fmla="*/ 3 w 50"/>
                <a:gd name="T1" fmla="*/ 59 h 78"/>
                <a:gd name="T2" fmla="*/ 3 w 50"/>
                <a:gd name="T3" fmla="*/ 59 h 78"/>
                <a:gd name="T4" fmla="*/ 28 w 50"/>
                <a:gd name="T5" fmla="*/ 0 h 78"/>
                <a:gd name="T6" fmla="*/ 50 w 50"/>
                <a:gd name="T7" fmla="*/ 14 h 78"/>
                <a:gd name="T8" fmla="*/ 26 w 50"/>
                <a:gd name="T9" fmla="*/ 69 h 78"/>
                <a:gd name="T10" fmla="*/ 26 w 50"/>
                <a:gd name="T11" fmla="*/ 69 h 78"/>
                <a:gd name="T12" fmla="*/ 9 w 50"/>
                <a:gd name="T13" fmla="*/ 76 h 78"/>
                <a:gd name="T14" fmla="*/ 3 w 50"/>
                <a:gd name="T15" fmla="*/ 5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78">
                  <a:moveTo>
                    <a:pt x="3" y="59"/>
                  </a:moveTo>
                  <a:cubicBezTo>
                    <a:pt x="3" y="59"/>
                    <a:pt x="3" y="59"/>
                    <a:pt x="3" y="59"/>
                  </a:cubicBezTo>
                  <a:cubicBezTo>
                    <a:pt x="28" y="0"/>
                    <a:pt x="28" y="0"/>
                    <a:pt x="28" y="0"/>
                  </a:cubicBezTo>
                  <a:cubicBezTo>
                    <a:pt x="50" y="14"/>
                    <a:pt x="50" y="14"/>
                    <a:pt x="50" y="14"/>
                  </a:cubicBezTo>
                  <a:cubicBezTo>
                    <a:pt x="26" y="69"/>
                    <a:pt x="26" y="69"/>
                    <a:pt x="26" y="69"/>
                  </a:cubicBezTo>
                  <a:cubicBezTo>
                    <a:pt x="26" y="69"/>
                    <a:pt x="26" y="69"/>
                    <a:pt x="26" y="69"/>
                  </a:cubicBezTo>
                  <a:cubicBezTo>
                    <a:pt x="23" y="75"/>
                    <a:pt x="15" y="78"/>
                    <a:pt x="9" y="76"/>
                  </a:cubicBezTo>
                  <a:cubicBezTo>
                    <a:pt x="3" y="73"/>
                    <a:pt x="0" y="65"/>
                    <a:pt x="3" y="59"/>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15"/>
            <p:cNvSpPr>
              <a:spLocks/>
            </p:cNvSpPr>
            <p:nvPr/>
          </p:nvSpPr>
          <p:spPr bwMode="auto">
            <a:xfrm>
              <a:off x="903287" y="912813"/>
              <a:ext cx="158750" cy="320675"/>
            </a:xfrm>
            <a:custGeom>
              <a:avLst/>
              <a:gdLst>
                <a:gd name="T0" fmla="*/ 12 w 36"/>
                <a:gd name="T1" fmla="*/ 72 h 73"/>
                <a:gd name="T2" fmla="*/ 12 w 36"/>
                <a:gd name="T3" fmla="*/ 72 h 73"/>
                <a:gd name="T4" fmla="*/ 27 w 36"/>
                <a:gd name="T5" fmla="*/ 61 h 73"/>
                <a:gd name="T6" fmla="*/ 35 w 36"/>
                <a:gd name="T7" fmla="*/ 17 h 73"/>
                <a:gd name="T8" fmla="*/ 24 w 36"/>
                <a:gd name="T9" fmla="*/ 1 h 73"/>
                <a:gd name="T10" fmla="*/ 24 w 36"/>
                <a:gd name="T11" fmla="*/ 1 h 73"/>
                <a:gd name="T12" fmla="*/ 8 w 36"/>
                <a:gd name="T13" fmla="*/ 12 h 73"/>
                <a:gd name="T14" fmla="*/ 1 w 36"/>
                <a:gd name="T15" fmla="*/ 57 h 73"/>
                <a:gd name="T16" fmla="*/ 12 w 36"/>
                <a:gd name="T17"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73">
                  <a:moveTo>
                    <a:pt x="12" y="72"/>
                  </a:moveTo>
                  <a:cubicBezTo>
                    <a:pt x="12" y="72"/>
                    <a:pt x="12" y="72"/>
                    <a:pt x="12" y="72"/>
                  </a:cubicBezTo>
                  <a:cubicBezTo>
                    <a:pt x="19" y="73"/>
                    <a:pt x="26" y="68"/>
                    <a:pt x="27" y="61"/>
                  </a:cubicBezTo>
                  <a:cubicBezTo>
                    <a:pt x="35" y="17"/>
                    <a:pt x="35" y="17"/>
                    <a:pt x="35" y="17"/>
                  </a:cubicBezTo>
                  <a:cubicBezTo>
                    <a:pt x="36" y="9"/>
                    <a:pt x="31" y="2"/>
                    <a:pt x="24" y="1"/>
                  </a:cubicBezTo>
                  <a:cubicBezTo>
                    <a:pt x="24" y="1"/>
                    <a:pt x="24" y="1"/>
                    <a:pt x="24" y="1"/>
                  </a:cubicBezTo>
                  <a:cubicBezTo>
                    <a:pt x="17" y="0"/>
                    <a:pt x="10" y="5"/>
                    <a:pt x="8" y="12"/>
                  </a:cubicBezTo>
                  <a:cubicBezTo>
                    <a:pt x="1" y="57"/>
                    <a:pt x="1" y="57"/>
                    <a:pt x="1" y="57"/>
                  </a:cubicBezTo>
                  <a:cubicBezTo>
                    <a:pt x="0" y="64"/>
                    <a:pt x="4" y="71"/>
                    <a:pt x="12" y="7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16"/>
            <p:cNvSpPr>
              <a:spLocks/>
            </p:cNvSpPr>
            <p:nvPr/>
          </p:nvSpPr>
          <p:spPr bwMode="auto">
            <a:xfrm>
              <a:off x="1498600" y="1260476"/>
              <a:ext cx="141288" cy="407988"/>
            </a:xfrm>
            <a:custGeom>
              <a:avLst/>
              <a:gdLst>
                <a:gd name="T0" fmla="*/ 89 w 89"/>
                <a:gd name="T1" fmla="*/ 257 h 257"/>
                <a:gd name="T2" fmla="*/ 72 w 89"/>
                <a:gd name="T3" fmla="*/ 257 h 257"/>
                <a:gd name="T4" fmla="*/ 0 w 89"/>
                <a:gd name="T5" fmla="*/ 5 h 257"/>
                <a:gd name="T6" fmla="*/ 14 w 89"/>
                <a:gd name="T7" fmla="*/ 0 h 257"/>
                <a:gd name="T8" fmla="*/ 89 w 89"/>
                <a:gd name="T9" fmla="*/ 257 h 257"/>
              </a:gdLst>
              <a:ahLst/>
              <a:cxnLst>
                <a:cxn ang="0">
                  <a:pos x="T0" y="T1"/>
                </a:cxn>
                <a:cxn ang="0">
                  <a:pos x="T2" y="T3"/>
                </a:cxn>
                <a:cxn ang="0">
                  <a:pos x="T4" y="T5"/>
                </a:cxn>
                <a:cxn ang="0">
                  <a:pos x="T6" y="T7"/>
                </a:cxn>
                <a:cxn ang="0">
                  <a:pos x="T8" y="T9"/>
                </a:cxn>
              </a:cxnLst>
              <a:rect l="0" t="0" r="r" b="b"/>
              <a:pathLst>
                <a:path w="89" h="257">
                  <a:moveTo>
                    <a:pt x="89" y="257"/>
                  </a:moveTo>
                  <a:lnTo>
                    <a:pt x="72" y="257"/>
                  </a:lnTo>
                  <a:lnTo>
                    <a:pt x="0" y="5"/>
                  </a:lnTo>
                  <a:lnTo>
                    <a:pt x="14" y="0"/>
                  </a:lnTo>
                  <a:lnTo>
                    <a:pt x="89" y="25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35" name="TextBox 34"/>
          <p:cNvSpPr txBox="1"/>
          <p:nvPr/>
        </p:nvSpPr>
        <p:spPr>
          <a:xfrm>
            <a:off x="540199" y="6541477"/>
            <a:ext cx="5411480" cy="316523"/>
          </a:xfrm>
          <a:prstGeom prst="rect">
            <a:avLst/>
          </a:prstGeom>
          <a:noFill/>
        </p:spPr>
        <p:txBody>
          <a:bodyPr wrap="square" lIns="0" tIns="0" rIns="0" bIns="0" rtlCol="0" anchor="ctr">
            <a:noAutofit/>
          </a:bodyPr>
          <a:lstStyle/>
          <a:p>
            <a:pPr defTabSz="456758" fontAlgn="base">
              <a:spcBef>
                <a:spcPts val="1200"/>
              </a:spcBef>
            </a:pPr>
            <a:r>
              <a:rPr lang="en-US" sz="1000" dirty="0">
                <a:solidFill>
                  <a:schemeClr val="tx2">
                    <a:lumMod val="60000"/>
                    <a:lumOff val="40000"/>
                  </a:schemeClr>
                </a:solidFill>
                <a:cs typeface="Open Sans Light"/>
              </a:rPr>
              <a:t>Note: Not exhaustive. Additional detail in appendix</a:t>
            </a:r>
          </a:p>
        </p:txBody>
      </p:sp>
      <p:sp>
        <p:nvSpPr>
          <p:cNvPr id="36" name="Stamp_Shape"/>
          <p:cNvSpPr>
            <a:spLocks noChangeArrowheads="1"/>
          </p:cNvSpPr>
          <p:nvPr>
            <p:custDataLst>
              <p:tags r:id="rId1"/>
            </p:custDataLst>
          </p:nvPr>
        </p:nvSpPr>
        <p:spPr bwMode="auto">
          <a:xfrm>
            <a:off x="61868" y="52214"/>
            <a:ext cx="1270212" cy="303028"/>
          </a:xfrm>
          <a:prstGeom prst="rect">
            <a:avLst/>
          </a:prstGeom>
          <a:solidFill>
            <a:srgbClr val="FFC000"/>
          </a:solidFill>
          <a:ln>
            <a:noFill/>
          </a:ln>
          <a:effectLst/>
          <a:extLst/>
        </p:spPr>
        <p:txBody>
          <a:bodyPr/>
          <a:lstStyle/>
          <a:p>
            <a:pPr eaLnBrk="0" fontAlgn="base" hangingPunct="0">
              <a:spcBef>
                <a:spcPct val="0"/>
              </a:spcBef>
              <a:spcAft>
                <a:spcPct val="0"/>
              </a:spcAft>
              <a:buClr>
                <a:srgbClr val="000000"/>
              </a:buClr>
              <a:buFont typeface="Wingdings" pitchFamily="2" charset="2"/>
              <a:buNone/>
            </a:pPr>
            <a:r>
              <a:rPr lang="en-US" sz="1200" dirty="0"/>
              <a:t>ALTERNATE</a:t>
            </a:r>
          </a:p>
        </p:txBody>
      </p:sp>
      <p:sp>
        <p:nvSpPr>
          <p:cNvPr id="37" name="Rectangle 36"/>
          <p:cNvSpPr/>
          <p:nvPr/>
        </p:nvSpPr>
        <p:spPr>
          <a:xfrm>
            <a:off x="71463" y="58092"/>
            <a:ext cx="12050869" cy="892161"/>
          </a:xfrm>
          <a:prstGeom prst="rect">
            <a:avLst/>
          </a:prstGeom>
          <a:solidFill>
            <a:srgbClr val="E1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latin typeface="+mj-lt"/>
                <a:cs typeface="Open Sans Bold"/>
              </a:rPr>
              <a:t>TO BE REMOVED FROM FINAL DECK</a:t>
            </a:r>
          </a:p>
        </p:txBody>
      </p:sp>
    </p:spTree>
    <p:extLst>
      <p:ext uri="{BB962C8B-B14F-4D97-AF65-F5344CB8AC3E}">
        <p14:creationId xmlns:p14="http://schemas.microsoft.com/office/powerpoint/2010/main" val="3716048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88825"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6126479" cy="4732020"/>
          </a:xfrm>
          <a:prstGeom prst="rect">
            <a:avLst/>
          </a:prstGeom>
        </p:spPr>
      </p:pic>
      <p:grpSp>
        <p:nvGrpSpPr>
          <p:cNvPr id="4" name="Group 3"/>
          <p:cNvGrpSpPr/>
          <p:nvPr/>
        </p:nvGrpSpPr>
        <p:grpSpPr>
          <a:xfrm>
            <a:off x="10005953" y="5926238"/>
            <a:ext cx="1694204" cy="429644"/>
            <a:chOff x="5518839" y="6290820"/>
            <a:chExt cx="1249434" cy="316852"/>
          </a:xfrm>
          <a:solidFill>
            <a:schemeClr val="bg1"/>
          </a:solidFill>
        </p:grpSpPr>
        <p:sp>
          <p:nvSpPr>
            <p:cNvPr id="5" name="Freeform 5"/>
            <p:cNvSpPr>
              <a:spLocks noEditPoints="1"/>
            </p:cNvSpPr>
            <p:nvPr userDrawn="1"/>
          </p:nvSpPr>
          <p:spPr bwMode="auto">
            <a:xfrm>
              <a:off x="5518839" y="6290820"/>
              <a:ext cx="1167929" cy="316852"/>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userDrawn="1"/>
          </p:nvSpPr>
          <p:spPr bwMode="auto">
            <a:xfrm>
              <a:off x="6699791" y="6340239"/>
              <a:ext cx="68482" cy="73152"/>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 name="Rectangle 8"/>
          <p:cNvSpPr/>
          <p:nvPr/>
        </p:nvSpPr>
        <p:spPr>
          <a:xfrm flipH="1">
            <a:off x="6013517" y="0"/>
            <a:ext cx="665217" cy="4732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Open Sans Bold"/>
              <a:cs typeface="Open Sans Bold"/>
            </a:endParaRPr>
          </a:p>
        </p:txBody>
      </p:sp>
      <p:grpSp>
        <p:nvGrpSpPr>
          <p:cNvPr id="16" name="Group 15"/>
          <p:cNvGrpSpPr/>
          <p:nvPr/>
        </p:nvGrpSpPr>
        <p:grpSpPr>
          <a:xfrm>
            <a:off x="502727" y="5402513"/>
            <a:ext cx="1930419" cy="1067172"/>
            <a:chOff x="7526204" y="2289887"/>
            <a:chExt cx="3108960" cy="1718692"/>
          </a:xfrm>
        </p:grpSpPr>
        <p:grpSp>
          <p:nvGrpSpPr>
            <p:cNvPr id="17" name="Group 16"/>
            <p:cNvGrpSpPr>
              <a:grpSpLocks noChangeAspect="1"/>
            </p:cNvGrpSpPr>
            <p:nvPr/>
          </p:nvGrpSpPr>
          <p:grpSpPr>
            <a:xfrm>
              <a:off x="8070916" y="2865025"/>
              <a:ext cx="2148840" cy="827025"/>
              <a:chOff x="-2522495" y="1678245"/>
              <a:chExt cx="2126771" cy="818532"/>
            </a:xfrm>
          </p:grpSpPr>
          <p:sp>
            <p:nvSpPr>
              <p:cNvPr id="19" name="TextBox 18"/>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0" name="TextBox 19"/>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1" name="TextBox 20"/>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2" name="TextBox 21"/>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3" name="TextBox 22"/>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4" name="TextBox 23"/>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5" name="TextBox 24"/>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6" name="TextBox 25"/>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7" name="TextBox 26"/>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8" name="TextBox 27"/>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29" name="TextBox 28"/>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0" name="TextBox 29"/>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31" name="TextBox 30"/>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18"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2" name="Title 2"/>
          <p:cNvSpPr txBox="1">
            <a:spLocks/>
          </p:cNvSpPr>
          <p:nvPr/>
        </p:nvSpPr>
        <p:spPr>
          <a:xfrm>
            <a:off x="7899959" y="3658242"/>
            <a:ext cx="3949108"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400" dirty="0">
                <a:solidFill>
                  <a:srgbClr val="00859B"/>
                </a:solidFill>
                <a:latin typeface="Domaine Display Bold" panose="020A0803080505060203" pitchFamily="18" charset="0"/>
                <a:ea typeface="Domaine Display" charset="0"/>
                <a:cs typeface="Arial" panose="020B0604020202020204" pitchFamily="34" charset="0"/>
              </a:rPr>
              <a:t>into action.</a:t>
            </a:r>
          </a:p>
        </p:txBody>
      </p:sp>
      <p:sp>
        <p:nvSpPr>
          <p:cNvPr id="33" name="Title 1"/>
          <p:cNvSpPr txBox="1">
            <a:spLocks/>
          </p:cNvSpPr>
          <p:nvPr/>
        </p:nvSpPr>
        <p:spPr>
          <a:xfrm>
            <a:off x="5059696" y="2489623"/>
            <a:ext cx="5205181" cy="1770821"/>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400" dirty="0">
                <a:solidFill>
                  <a:schemeClr val="accent2"/>
                </a:solidFill>
                <a:ea typeface="Domaine Display" charset="0"/>
                <a:cs typeface="Arial" panose="020B0604020202020204" pitchFamily="34" charset="0"/>
              </a:rPr>
              <a:t>Turning vision</a:t>
            </a:r>
          </a:p>
        </p:txBody>
      </p:sp>
    </p:spTree>
    <p:extLst>
      <p:ext uri="{BB962C8B-B14F-4D97-AF65-F5344CB8AC3E}">
        <p14:creationId xmlns:p14="http://schemas.microsoft.com/office/powerpoint/2010/main" val="176601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2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1463" name="think-cell Slide" r:id="rId5" imgW="498" imgH="499" progId="TCLayout.ActiveDocument.1">
                  <p:embed/>
                </p:oleObj>
              </mc:Choice>
              <mc:Fallback>
                <p:oleObj name="think-cell Slide" r:id="rId5" imgW="498" imgH="499" progId="TCLayout.ActiveDocument.1">
                  <p:embed/>
                  <p:pic>
                    <p:nvPicPr>
                      <p:cNvPr id="25" name="Object 24" hidden="1"/>
                      <p:cNvPicPr/>
                      <p:nvPr/>
                    </p:nvPicPr>
                    <p:blipFill>
                      <a:blip r:embed="rId6"/>
                      <a:stretch>
                        <a:fillRect/>
                      </a:stretch>
                    </p:blipFill>
                    <p:spPr>
                      <a:xfrm>
                        <a:off x="1588" y="1588"/>
                        <a:ext cx="1587" cy="1587"/>
                      </a:xfrm>
                      <a:prstGeom prst="rect">
                        <a:avLst/>
                      </a:prstGeom>
                    </p:spPr>
                  </p:pic>
                </p:oleObj>
              </mc:Fallback>
            </mc:AlternateContent>
          </a:graphicData>
        </a:graphic>
      </p:graphicFrame>
      <p:cxnSp>
        <p:nvCxnSpPr>
          <p:cNvPr id="69" name="Straight Connector 68"/>
          <p:cNvCxnSpPr/>
          <p:nvPr/>
        </p:nvCxnSpPr>
        <p:spPr>
          <a:xfrm>
            <a:off x="6904550" y="1971253"/>
            <a:ext cx="4761855" cy="0"/>
          </a:xfrm>
          <a:prstGeom prst="line">
            <a:avLst/>
          </a:prstGeom>
          <a:ln w="19050"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01478" y="1981192"/>
            <a:ext cx="5761845" cy="0"/>
          </a:xfrm>
          <a:prstGeom prst="line">
            <a:avLst/>
          </a:prstGeom>
          <a:ln w="19050"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46876" y="310063"/>
            <a:ext cx="9686100" cy="476805"/>
          </a:xfrm>
        </p:spPr>
        <p:txBody>
          <a:bodyPr/>
          <a:lstStyle/>
          <a:p>
            <a:r>
              <a:rPr lang="en-US" dirty="0"/>
              <a:t>Defining Innovation</a:t>
            </a:r>
            <a:endParaRPr lang="en-US" strike="sngStrike" dirty="0"/>
          </a:p>
        </p:txBody>
      </p:sp>
      <p:sp>
        <p:nvSpPr>
          <p:cNvPr id="3" name="Text Placeholder 2"/>
          <p:cNvSpPr>
            <a:spLocks noGrp="1"/>
          </p:cNvSpPr>
          <p:nvPr>
            <p:ph type="body" sz="quarter" idx="11"/>
          </p:nvPr>
        </p:nvSpPr>
        <p:spPr/>
        <p:txBody>
          <a:bodyPr/>
          <a:lstStyle/>
          <a:p>
            <a:r>
              <a:rPr lang="en-US" dirty="0"/>
              <a:t>Innovative transformation requires capability improvements along three primary dimensions</a:t>
            </a:r>
          </a:p>
        </p:txBody>
      </p:sp>
      <p:sp>
        <p:nvSpPr>
          <p:cNvPr id="5" name="Freeform 6"/>
          <p:cNvSpPr>
            <a:spLocks/>
          </p:cNvSpPr>
          <p:nvPr/>
        </p:nvSpPr>
        <p:spPr bwMode="auto">
          <a:xfrm>
            <a:off x="502074" y="5087106"/>
            <a:ext cx="2109998" cy="1165650"/>
          </a:xfrm>
          <a:custGeom>
            <a:avLst/>
            <a:gdLst>
              <a:gd name="T0" fmla="*/ 632 w 1274"/>
              <a:gd name="T1" fmla="*/ 0 h 764"/>
              <a:gd name="T2" fmla="*/ 632 w 1274"/>
              <a:gd name="T3" fmla="*/ 0 h 764"/>
              <a:gd name="T4" fmla="*/ 664 w 1274"/>
              <a:gd name="T5" fmla="*/ 2 h 764"/>
              <a:gd name="T6" fmla="*/ 696 w 1274"/>
              <a:gd name="T7" fmla="*/ 6 h 764"/>
              <a:gd name="T8" fmla="*/ 726 w 1274"/>
              <a:gd name="T9" fmla="*/ 14 h 764"/>
              <a:gd name="T10" fmla="*/ 756 w 1274"/>
              <a:gd name="T11" fmla="*/ 24 h 764"/>
              <a:gd name="T12" fmla="*/ 784 w 1274"/>
              <a:gd name="T13" fmla="*/ 36 h 764"/>
              <a:gd name="T14" fmla="*/ 810 w 1274"/>
              <a:gd name="T15" fmla="*/ 52 h 764"/>
              <a:gd name="T16" fmla="*/ 838 w 1274"/>
              <a:gd name="T17" fmla="*/ 70 h 764"/>
              <a:gd name="T18" fmla="*/ 864 w 1274"/>
              <a:gd name="T19" fmla="*/ 90 h 764"/>
              <a:gd name="T20" fmla="*/ 890 w 1274"/>
              <a:gd name="T21" fmla="*/ 114 h 764"/>
              <a:gd name="T22" fmla="*/ 916 w 1274"/>
              <a:gd name="T23" fmla="*/ 138 h 764"/>
              <a:gd name="T24" fmla="*/ 970 w 1274"/>
              <a:gd name="T25" fmla="*/ 194 h 764"/>
              <a:gd name="T26" fmla="*/ 1026 w 1274"/>
              <a:gd name="T27" fmla="*/ 256 h 764"/>
              <a:gd name="T28" fmla="*/ 1088 w 1274"/>
              <a:gd name="T29" fmla="*/ 326 h 764"/>
              <a:gd name="T30" fmla="*/ 1088 w 1274"/>
              <a:gd name="T31" fmla="*/ 326 h 764"/>
              <a:gd name="T32" fmla="*/ 1106 w 1274"/>
              <a:gd name="T33" fmla="*/ 342 h 764"/>
              <a:gd name="T34" fmla="*/ 1122 w 1274"/>
              <a:gd name="T35" fmla="*/ 352 h 764"/>
              <a:gd name="T36" fmla="*/ 1138 w 1274"/>
              <a:gd name="T37" fmla="*/ 358 h 764"/>
              <a:gd name="T38" fmla="*/ 1156 w 1274"/>
              <a:gd name="T39" fmla="*/ 360 h 764"/>
              <a:gd name="T40" fmla="*/ 1172 w 1274"/>
              <a:gd name="T41" fmla="*/ 358 h 764"/>
              <a:gd name="T42" fmla="*/ 1186 w 1274"/>
              <a:gd name="T43" fmla="*/ 354 h 764"/>
              <a:gd name="T44" fmla="*/ 1202 w 1274"/>
              <a:gd name="T45" fmla="*/ 346 h 764"/>
              <a:gd name="T46" fmla="*/ 1216 w 1274"/>
              <a:gd name="T47" fmla="*/ 338 h 764"/>
              <a:gd name="T48" fmla="*/ 1228 w 1274"/>
              <a:gd name="T49" fmla="*/ 328 h 764"/>
              <a:gd name="T50" fmla="*/ 1240 w 1274"/>
              <a:gd name="T51" fmla="*/ 316 h 764"/>
              <a:gd name="T52" fmla="*/ 1258 w 1274"/>
              <a:gd name="T53" fmla="*/ 296 h 764"/>
              <a:gd name="T54" fmla="*/ 1270 w 1274"/>
              <a:gd name="T55" fmla="*/ 280 h 764"/>
              <a:gd name="T56" fmla="*/ 1274 w 1274"/>
              <a:gd name="T57" fmla="*/ 274 h 764"/>
              <a:gd name="T58" fmla="*/ 1274 w 1274"/>
              <a:gd name="T59" fmla="*/ 274 h 764"/>
              <a:gd name="T60" fmla="*/ 1074 w 1274"/>
              <a:gd name="T61" fmla="*/ 476 h 764"/>
              <a:gd name="T62" fmla="*/ 1074 w 1274"/>
              <a:gd name="T63" fmla="*/ 476 h 764"/>
              <a:gd name="T64" fmla="*/ 984 w 1274"/>
              <a:gd name="T65" fmla="*/ 566 h 764"/>
              <a:gd name="T66" fmla="*/ 934 w 1274"/>
              <a:gd name="T67" fmla="*/ 614 h 764"/>
              <a:gd name="T68" fmla="*/ 908 w 1274"/>
              <a:gd name="T69" fmla="*/ 638 h 764"/>
              <a:gd name="T70" fmla="*/ 882 w 1274"/>
              <a:gd name="T71" fmla="*/ 660 h 764"/>
              <a:gd name="T72" fmla="*/ 854 w 1274"/>
              <a:gd name="T73" fmla="*/ 680 h 764"/>
              <a:gd name="T74" fmla="*/ 826 w 1274"/>
              <a:gd name="T75" fmla="*/ 700 h 764"/>
              <a:gd name="T76" fmla="*/ 796 w 1274"/>
              <a:gd name="T77" fmla="*/ 716 h 764"/>
              <a:gd name="T78" fmla="*/ 766 w 1274"/>
              <a:gd name="T79" fmla="*/ 732 h 764"/>
              <a:gd name="T80" fmla="*/ 734 w 1274"/>
              <a:gd name="T81" fmla="*/ 744 h 764"/>
              <a:gd name="T82" fmla="*/ 700 w 1274"/>
              <a:gd name="T83" fmla="*/ 754 h 764"/>
              <a:gd name="T84" fmla="*/ 666 w 1274"/>
              <a:gd name="T85" fmla="*/ 762 h 764"/>
              <a:gd name="T86" fmla="*/ 632 w 1274"/>
              <a:gd name="T87" fmla="*/ 764 h 764"/>
              <a:gd name="T88" fmla="*/ 632 w 1274"/>
              <a:gd name="T89" fmla="*/ 764 h 764"/>
              <a:gd name="T90" fmla="*/ 302 w 1274"/>
              <a:gd name="T91" fmla="*/ 764 h 764"/>
              <a:gd name="T92" fmla="*/ 0 w 1274"/>
              <a:gd name="T93" fmla="*/ 764 h 764"/>
              <a:gd name="T94" fmla="*/ 0 w 1274"/>
              <a:gd name="T95" fmla="*/ 0 h 764"/>
              <a:gd name="T96" fmla="*/ 0 w 1274"/>
              <a:gd name="T97" fmla="*/ 0 h 764"/>
              <a:gd name="T98" fmla="*/ 632 w 1274"/>
              <a:gd name="T99" fmla="*/ 0 h 764"/>
              <a:gd name="T100" fmla="*/ 632 w 1274"/>
              <a:gd name="T101"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4" h="764">
                <a:moveTo>
                  <a:pt x="632" y="0"/>
                </a:moveTo>
                <a:lnTo>
                  <a:pt x="632" y="0"/>
                </a:lnTo>
                <a:lnTo>
                  <a:pt x="664" y="2"/>
                </a:lnTo>
                <a:lnTo>
                  <a:pt x="696" y="6"/>
                </a:lnTo>
                <a:lnTo>
                  <a:pt x="726" y="14"/>
                </a:lnTo>
                <a:lnTo>
                  <a:pt x="756" y="24"/>
                </a:lnTo>
                <a:lnTo>
                  <a:pt x="784" y="36"/>
                </a:lnTo>
                <a:lnTo>
                  <a:pt x="810" y="52"/>
                </a:lnTo>
                <a:lnTo>
                  <a:pt x="838" y="70"/>
                </a:lnTo>
                <a:lnTo>
                  <a:pt x="864" y="90"/>
                </a:lnTo>
                <a:lnTo>
                  <a:pt x="890" y="114"/>
                </a:lnTo>
                <a:lnTo>
                  <a:pt x="916" y="138"/>
                </a:lnTo>
                <a:lnTo>
                  <a:pt x="970" y="194"/>
                </a:lnTo>
                <a:lnTo>
                  <a:pt x="1026" y="256"/>
                </a:lnTo>
                <a:lnTo>
                  <a:pt x="1088" y="326"/>
                </a:lnTo>
                <a:lnTo>
                  <a:pt x="1088" y="326"/>
                </a:lnTo>
                <a:lnTo>
                  <a:pt x="1106" y="342"/>
                </a:lnTo>
                <a:lnTo>
                  <a:pt x="1122" y="352"/>
                </a:lnTo>
                <a:lnTo>
                  <a:pt x="1138" y="358"/>
                </a:lnTo>
                <a:lnTo>
                  <a:pt x="1156" y="360"/>
                </a:lnTo>
                <a:lnTo>
                  <a:pt x="1172" y="358"/>
                </a:lnTo>
                <a:lnTo>
                  <a:pt x="1186" y="354"/>
                </a:lnTo>
                <a:lnTo>
                  <a:pt x="1202" y="346"/>
                </a:lnTo>
                <a:lnTo>
                  <a:pt x="1216" y="338"/>
                </a:lnTo>
                <a:lnTo>
                  <a:pt x="1228" y="328"/>
                </a:lnTo>
                <a:lnTo>
                  <a:pt x="1240" y="316"/>
                </a:lnTo>
                <a:lnTo>
                  <a:pt x="1258" y="296"/>
                </a:lnTo>
                <a:lnTo>
                  <a:pt x="1270" y="280"/>
                </a:lnTo>
                <a:lnTo>
                  <a:pt x="1274" y="274"/>
                </a:lnTo>
                <a:lnTo>
                  <a:pt x="1274" y="274"/>
                </a:lnTo>
                <a:lnTo>
                  <a:pt x="1074" y="476"/>
                </a:lnTo>
                <a:lnTo>
                  <a:pt x="1074" y="476"/>
                </a:lnTo>
                <a:lnTo>
                  <a:pt x="984" y="566"/>
                </a:lnTo>
                <a:lnTo>
                  <a:pt x="934" y="614"/>
                </a:lnTo>
                <a:lnTo>
                  <a:pt x="908" y="638"/>
                </a:lnTo>
                <a:lnTo>
                  <a:pt x="882" y="660"/>
                </a:lnTo>
                <a:lnTo>
                  <a:pt x="854" y="680"/>
                </a:lnTo>
                <a:lnTo>
                  <a:pt x="826" y="700"/>
                </a:lnTo>
                <a:lnTo>
                  <a:pt x="796" y="716"/>
                </a:lnTo>
                <a:lnTo>
                  <a:pt x="766" y="732"/>
                </a:lnTo>
                <a:lnTo>
                  <a:pt x="734" y="744"/>
                </a:lnTo>
                <a:lnTo>
                  <a:pt x="700" y="754"/>
                </a:lnTo>
                <a:lnTo>
                  <a:pt x="666" y="762"/>
                </a:lnTo>
                <a:lnTo>
                  <a:pt x="632" y="764"/>
                </a:lnTo>
                <a:lnTo>
                  <a:pt x="632" y="764"/>
                </a:lnTo>
                <a:lnTo>
                  <a:pt x="302" y="764"/>
                </a:lnTo>
                <a:lnTo>
                  <a:pt x="0" y="764"/>
                </a:lnTo>
                <a:lnTo>
                  <a:pt x="0" y="0"/>
                </a:lnTo>
                <a:lnTo>
                  <a:pt x="0" y="0"/>
                </a:lnTo>
                <a:lnTo>
                  <a:pt x="632" y="0"/>
                </a:lnTo>
                <a:lnTo>
                  <a:pt x="632" y="0"/>
                </a:lnTo>
                <a:close/>
              </a:path>
            </a:pathLst>
          </a:custGeom>
          <a:solidFill>
            <a:schemeClr val="bg1">
              <a:lumMod val="95000"/>
            </a:schemeClr>
          </a:solidFill>
          <a:ln>
            <a:noFill/>
          </a:ln>
        </p:spPr>
        <p:txBody>
          <a:bodyPr vert="horz" wrap="square" lIns="91440" tIns="45720" rIns="91440" bIns="45720" numCol="1" anchor="ctr" anchorCtr="0" compatLnSpc="1">
            <a:prstTxWarp prst="textNoShape">
              <a:avLst/>
            </a:prstTxWarp>
          </a:bodyPr>
          <a:lstStyle/>
          <a:p>
            <a:pPr algn="ctr"/>
            <a:r>
              <a:rPr lang="en-GB" sz="1400" dirty="0"/>
              <a:t> </a:t>
            </a:r>
          </a:p>
        </p:txBody>
      </p:sp>
      <p:sp>
        <p:nvSpPr>
          <p:cNvPr id="6" name="Freeform 7"/>
          <p:cNvSpPr>
            <a:spLocks/>
          </p:cNvSpPr>
          <p:nvPr/>
        </p:nvSpPr>
        <p:spPr bwMode="auto">
          <a:xfrm>
            <a:off x="1920240" y="4995563"/>
            <a:ext cx="4420925" cy="1165650"/>
          </a:xfrm>
          <a:custGeom>
            <a:avLst/>
            <a:gdLst>
              <a:gd name="T0" fmla="*/ 852 w 2970"/>
              <a:gd name="T1" fmla="*/ 0 h 764"/>
              <a:gd name="T2" fmla="*/ 852 w 2970"/>
              <a:gd name="T3" fmla="*/ 0 h 764"/>
              <a:gd name="T4" fmla="*/ 818 w 2970"/>
              <a:gd name="T5" fmla="*/ 2 h 764"/>
              <a:gd name="T6" fmla="*/ 784 w 2970"/>
              <a:gd name="T7" fmla="*/ 8 h 764"/>
              <a:gd name="T8" fmla="*/ 750 w 2970"/>
              <a:gd name="T9" fmla="*/ 18 h 764"/>
              <a:gd name="T10" fmla="*/ 716 w 2970"/>
              <a:gd name="T11" fmla="*/ 32 h 764"/>
              <a:gd name="T12" fmla="*/ 684 w 2970"/>
              <a:gd name="T13" fmla="*/ 48 h 764"/>
              <a:gd name="T14" fmla="*/ 652 w 2970"/>
              <a:gd name="T15" fmla="*/ 66 h 764"/>
              <a:gd name="T16" fmla="*/ 620 w 2970"/>
              <a:gd name="T17" fmla="*/ 88 h 764"/>
              <a:gd name="T18" fmla="*/ 588 w 2970"/>
              <a:gd name="T19" fmla="*/ 110 h 764"/>
              <a:gd name="T20" fmla="*/ 558 w 2970"/>
              <a:gd name="T21" fmla="*/ 134 h 764"/>
              <a:gd name="T22" fmla="*/ 528 w 2970"/>
              <a:gd name="T23" fmla="*/ 162 h 764"/>
              <a:gd name="T24" fmla="*/ 500 w 2970"/>
              <a:gd name="T25" fmla="*/ 188 h 764"/>
              <a:gd name="T26" fmla="*/ 472 w 2970"/>
              <a:gd name="T27" fmla="*/ 216 h 764"/>
              <a:gd name="T28" fmla="*/ 418 w 2970"/>
              <a:gd name="T29" fmla="*/ 274 h 764"/>
              <a:gd name="T30" fmla="*/ 370 w 2970"/>
              <a:gd name="T31" fmla="*/ 330 h 764"/>
              <a:gd name="T32" fmla="*/ 370 w 2970"/>
              <a:gd name="T33" fmla="*/ 330 h 764"/>
              <a:gd name="T34" fmla="*/ 220 w 2970"/>
              <a:gd name="T35" fmla="*/ 498 h 764"/>
              <a:gd name="T36" fmla="*/ 104 w 2970"/>
              <a:gd name="T37" fmla="*/ 626 h 764"/>
              <a:gd name="T38" fmla="*/ 26 w 2970"/>
              <a:gd name="T39" fmla="*/ 708 h 764"/>
              <a:gd name="T40" fmla="*/ 0 w 2970"/>
              <a:gd name="T41" fmla="*/ 736 h 764"/>
              <a:gd name="T42" fmla="*/ 0 w 2970"/>
              <a:gd name="T43" fmla="*/ 736 h 764"/>
              <a:gd name="T44" fmla="*/ 392 w 2970"/>
              <a:gd name="T45" fmla="*/ 456 h 764"/>
              <a:gd name="T46" fmla="*/ 392 w 2970"/>
              <a:gd name="T47" fmla="*/ 456 h 764"/>
              <a:gd name="T48" fmla="*/ 430 w 2970"/>
              <a:gd name="T49" fmla="*/ 500 h 764"/>
              <a:gd name="T50" fmla="*/ 474 w 2970"/>
              <a:gd name="T51" fmla="*/ 548 h 764"/>
              <a:gd name="T52" fmla="*/ 528 w 2970"/>
              <a:gd name="T53" fmla="*/ 600 h 764"/>
              <a:gd name="T54" fmla="*/ 556 w 2970"/>
              <a:gd name="T55" fmla="*/ 624 h 764"/>
              <a:gd name="T56" fmla="*/ 586 w 2970"/>
              <a:gd name="T57" fmla="*/ 650 h 764"/>
              <a:gd name="T58" fmla="*/ 616 w 2970"/>
              <a:gd name="T59" fmla="*/ 672 h 764"/>
              <a:gd name="T60" fmla="*/ 648 w 2970"/>
              <a:gd name="T61" fmla="*/ 694 h 764"/>
              <a:gd name="T62" fmla="*/ 682 w 2970"/>
              <a:gd name="T63" fmla="*/ 714 h 764"/>
              <a:gd name="T64" fmla="*/ 714 w 2970"/>
              <a:gd name="T65" fmla="*/ 732 h 764"/>
              <a:gd name="T66" fmla="*/ 748 w 2970"/>
              <a:gd name="T67" fmla="*/ 746 h 764"/>
              <a:gd name="T68" fmla="*/ 782 w 2970"/>
              <a:gd name="T69" fmla="*/ 756 h 764"/>
              <a:gd name="T70" fmla="*/ 818 w 2970"/>
              <a:gd name="T71" fmla="*/ 762 h 764"/>
              <a:gd name="T72" fmla="*/ 852 w 2970"/>
              <a:gd name="T73" fmla="*/ 764 h 764"/>
              <a:gd name="T74" fmla="*/ 852 w 2970"/>
              <a:gd name="T75" fmla="*/ 764 h 764"/>
              <a:gd name="T76" fmla="*/ 2970 w 2970"/>
              <a:gd name="T77" fmla="*/ 764 h 764"/>
              <a:gd name="T78" fmla="*/ 2970 w 2970"/>
              <a:gd name="T79" fmla="*/ 0 h 764"/>
              <a:gd name="T80" fmla="*/ 2970 w 2970"/>
              <a:gd name="T81" fmla="*/ 0 h 764"/>
              <a:gd name="T82" fmla="*/ 852 w 2970"/>
              <a:gd name="T83" fmla="*/ 0 h 764"/>
              <a:gd name="T84" fmla="*/ 852 w 2970"/>
              <a:gd name="T8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70" h="764">
                <a:moveTo>
                  <a:pt x="852" y="0"/>
                </a:moveTo>
                <a:lnTo>
                  <a:pt x="852" y="0"/>
                </a:lnTo>
                <a:lnTo>
                  <a:pt x="818" y="2"/>
                </a:lnTo>
                <a:lnTo>
                  <a:pt x="784" y="8"/>
                </a:lnTo>
                <a:lnTo>
                  <a:pt x="750" y="18"/>
                </a:lnTo>
                <a:lnTo>
                  <a:pt x="716" y="32"/>
                </a:lnTo>
                <a:lnTo>
                  <a:pt x="684" y="48"/>
                </a:lnTo>
                <a:lnTo>
                  <a:pt x="652" y="66"/>
                </a:lnTo>
                <a:lnTo>
                  <a:pt x="620" y="88"/>
                </a:lnTo>
                <a:lnTo>
                  <a:pt x="588" y="110"/>
                </a:lnTo>
                <a:lnTo>
                  <a:pt x="558" y="134"/>
                </a:lnTo>
                <a:lnTo>
                  <a:pt x="528" y="162"/>
                </a:lnTo>
                <a:lnTo>
                  <a:pt x="500" y="188"/>
                </a:lnTo>
                <a:lnTo>
                  <a:pt x="472" y="216"/>
                </a:lnTo>
                <a:lnTo>
                  <a:pt x="418" y="274"/>
                </a:lnTo>
                <a:lnTo>
                  <a:pt x="370" y="330"/>
                </a:lnTo>
                <a:lnTo>
                  <a:pt x="370" y="330"/>
                </a:lnTo>
                <a:lnTo>
                  <a:pt x="220" y="498"/>
                </a:lnTo>
                <a:lnTo>
                  <a:pt x="104" y="626"/>
                </a:lnTo>
                <a:lnTo>
                  <a:pt x="26" y="708"/>
                </a:lnTo>
                <a:lnTo>
                  <a:pt x="0" y="736"/>
                </a:lnTo>
                <a:lnTo>
                  <a:pt x="0" y="736"/>
                </a:lnTo>
                <a:lnTo>
                  <a:pt x="392" y="456"/>
                </a:lnTo>
                <a:lnTo>
                  <a:pt x="392" y="456"/>
                </a:lnTo>
                <a:lnTo>
                  <a:pt x="430" y="500"/>
                </a:lnTo>
                <a:lnTo>
                  <a:pt x="474" y="548"/>
                </a:lnTo>
                <a:lnTo>
                  <a:pt x="528" y="600"/>
                </a:lnTo>
                <a:lnTo>
                  <a:pt x="556" y="624"/>
                </a:lnTo>
                <a:lnTo>
                  <a:pt x="586" y="650"/>
                </a:lnTo>
                <a:lnTo>
                  <a:pt x="616" y="672"/>
                </a:lnTo>
                <a:lnTo>
                  <a:pt x="648" y="694"/>
                </a:lnTo>
                <a:lnTo>
                  <a:pt x="682" y="714"/>
                </a:lnTo>
                <a:lnTo>
                  <a:pt x="714" y="732"/>
                </a:lnTo>
                <a:lnTo>
                  <a:pt x="748" y="746"/>
                </a:lnTo>
                <a:lnTo>
                  <a:pt x="782" y="756"/>
                </a:lnTo>
                <a:lnTo>
                  <a:pt x="818" y="762"/>
                </a:lnTo>
                <a:lnTo>
                  <a:pt x="852" y="764"/>
                </a:lnTo>
                <a:lnTo>
                  <a:pt x="852" y="764"/>
                </a:lnTo>
                <a:lnTo>
                  <a:pt x="2970" y="764"/>
                </a:lnTo>
                <a:lnTo>
                  <a:pt x="2970" y="0"/>
                </a:lnTo>
                <a:lnTo>
                  <a:pt x="2970" y="0"/>
                </a:lnTo>
                <a:lnTo>
                  <a:pt x="852" y="0"/>
                </a:lnTo>
                <a:lnTo>
                  <a:pt x="852" y="0"/>
                </a:lnTo>
                <a:close/>
              </a:path>
            </a:pathLst>
          </a:custGeom>
          <a:solidFill>
            <a:srgbClr val="064E69"/>
          </a:solidFill>
          <a:ln>
            <a:noFill/>
          </a:ln>
        </p:spPr>
        <p:txBody>
          <a:bodyPr vert="horz" wrap="square" lIns="91440" tIns="45720" rIns="91440" bIns="45720" numCol="1" anchor="t" anchorCtr="0" compatLnSpc="1">
            <a:prstTxWarp prst="textNoShape">
              <a:avLst/>
            </a:prstTxWarp>
          </a:bodyPr>
          <a:lstStyle/>
          <a:p>
            <a:endParaRPr lang="en-GB" sz="1400" dirty="0"/>
          </a:p>
        </p:txBody>
      </p:sp>
      <p:sp>
        <p:nvSpPr>
          <p:cNvPr id="7" name="Rectangle 6"/>
          <p:cNvSpPr/>
          <p:nvPr/>
        </p:nvSpPr>
        <p:spPr>
          <a:xfrm>
            <a:off x="3220498" y="5076312"/>
            <a:ext cx="2826519" cy="997709"/>
          </a:xfrm>
          <a:prstGeom prst="rect">
            <a:avLst/>
          </a:prstGeom>
        </p:spPr>
        <p:txBody>
          <a:bodyPr wrap="square" anchor="ctr">
            <a:spAutoFit/>
          </a:bodyPr>
          <a:lstStyle/>
          <a:p>
            <a:pPr>
              <a:lnSpc>
                <a:spcPts val="1800"/>
              </a:lnSpc>
            </a:pPr>
            <a:r>
              <a:rPr lang="en-US" sz="1200" b="1" dirty="0">
                <a:solidFill>
                  <a:schemeClr val="bg1"/>
                </a:solidFill>
              </a:rPr>
              <a:t>Disrupt “business as usual” with emerging technologies, providing the organization with insights, automation, and advantage </a:t>
            </a:r>
            <a:endParaRPr lang="en-GB" sz="1200" b="1" dirty="0">
              <a:solidFill>
                <a:schemeClr val="bg1"/>
              </a:solidFill>
            </a:endParaRPr>
          </a:p>
        </p:txBody>
      </p:sp>
      <p:sp>
        <p:nvSpPr>
          <p:cNvPr id="8" name="Rectangle 7"/>
          <p:cNvSpPr/>
          <p:nvPr/>
        </p:nvSpPr>
        <p:spPr>
          <a:xfrm>
            <a:off x="426750" y="5486864"/>
            <a:ext cx="2029378" cy="350677"/>
          </a:xfrm>
          <a:prstGeom prst="rect">
            <a:avLst/>
          </a:prstGeom>
        </p:spPr>
        <p:txBody>
          <a:bodyPr wrap="square">
            <a:spAutoFit/>
          </a:bodyPr>
          <a:lstStyle/>
          <a:p>
            <a:pPr algn="ctr"/>
            <a:r>
              <a:rPr lang="en-GB" dirty="0">
                <a:solidFill>
                  <a:srgbClr val="064E69"/>
                </a:solidFill>
                <a:latin typeface="Domaine Display Bold" panose="020A0803080505060203" pitchFamily="18" charset="0"/>
              </a:rPr>
              <a:t>Technology</a:t>
            </a:r>
          </a:p>
        </p:txBody>
      </p:sp>
      <p:sp>
        <p:nvSpPr>
          <p:cNvPr id="9" name="Freeform 6"/>
          <p:cNvSpPr>
            <a:spLocks/>
          </p:cNvSpPr>
          <p:nvPr/>
        </p:nvSpPr>
        <p:spPr bwMode="auto">
          <a:xfrm>
            <a:off x="502074" y="3768298"/>
            <a:ext cx="2109998" cy="1165650"/>
          </a:xfrm>
          <a:custGeom>
            <a:avLst/>
            <a:gdLst>
              <a:gd name="T0" fmla="*/ 632 w 1274"/>
              <a:gd name="T1" fmla="*/ 0 h 764"/>
              <a:gd name="T2" fmla="*/ 632 w 1274"/>
              <a:gd name="T3" fmla="*/ 0 h 764"/>
              <a:gd name="T4" fmla="*/ 664 w 1274"/>
              <a:gd name="T5" fmla="*/ 2 h 764"/>
              <a:gd name="T6" fmla="*/ 696 w 1274"/>
              <a:gd name="T7" fmla="*/ 6 h 764"/>
              <a:gd name="T8" fmla="*/ 726 w 1274"/>
              <a:gd name="T9" fmla="*/ 14 h 764"/>
              <a:gd name="T10" fmla="*/ 756 w 1274"/>
              <a:gd name="T11" fmla="*/ 24 h 764"/>
              <a:gd name="T12" fmla="*/ 784 w 1274"/>
              <a:gd name="T13" fmla="*/ 36 h 764"/>
              <a:gd name="T14" fmla="*/ 810 w 1274"/>
              <a:gd name="T15" fmla="*/ 52 h 764"/>
              <a:gd name="T16" fmla="*/ 838 w 1274"/>
              <a:gd name="T17" fmla="*/ 70 h 764"/>
              <a:gd name="T18" fmla="*/ 864 w 1274"/>
              <a:gd name="T19" fmla="*/ 90 h 764"/>
              <a:gd name="T20" fmla="*/ 890 w 1274"/>
              <a:gd name="T21" fmla="*/ 114 h 764"/>
              <a:gd name="T22" fmla="*/ 916 w 1274"/>
              <a:gd name="T23" fmla="*/ 138 h 764"/>
              <a:gd name="T24" fmla="*/ 970 w 1274"/>
              <a:gd name="T25" fmla="*/ 194 h 764"/>
              <a:gd name="T26" fmla="*/ 1026 w 1274"/>
              <a:gd name="T27" fmla="*/ 256 h 764"/>
              <a:gd name="T28" fmla="*/ 1088 w 1274"/>
              <a:gd name="T29" fmla="*/ 326 h 764"/>
              <a:gd name="T30" fmla="*/ 1088 w 1274"/>
              <a:gd name="T31" fmla="*/ 326 h 764"/>
              <a:gd name="T32" fmla="*/ 1106 w 1274"/>
              <a:gd name="T33" fmla="*/ 342 h 764"/>
              <a:gd name="T34" fmla="*/ 1122 w 1274"/>
              <a:gd name="T35" fmla="*/ 352 h 764"/>
              <a:gd name="T36" fmla="*/ 1138 w 1274"/>
              <a:gd name="T37" fmla="*/ 358 h 764"/>
              <a:gd name="T38" fmla="*/ 1156 w 1274"/>
              <a:gd name="T39" fmla="*/ 360 h 764"/>
              <a:gd name="T40" fmla="*/ 1172 w 1274"/>
              <a:gd name="T41" fmla="*/ 358 h 764"/>
              <a:gd name="T42" fmla="*/ 1186 w 1274"/>
              <a:gd name="T43" fmla="*/ 354 h 764"/>
              <a:gd name="T44" fmla="*/ 1202 w 1274"/>
              <a:gd name="T45" fmla="*/ 346 h 764"/>
              <a:gd name="T46" fmla="*/ 1216 w 1274"/>
              <a:gd name="T47" fmla="*/ 338 h 764"/>
              <a:gd name="T48" fmla="*/ 1228 w 1274"/>
              <a:gd name="T49" fmla="*/ 328 h 764"/>
              <a:gd name="T50" fmla="*/ 1240 w 1274"/>
              <a:gd name="T51" fmla="*/ 316 h 764"/>
              <a:gd name="T52" fmla="*/ 1258 w 1274"/>
              <a:gd name="T53" fmla="*/ 296 h 764"/>
              <a:gd name="T54" fmla="*/ 1270 w 1274"/>
              <a:gd name="T55" fmla="*/ 280 h 764"/>
              <a:gd name="T56" fmla="*/ 1274 w 1274"/>
              <a:gd name="T57" fmla="*/ 274 h 764"/>
              <a:gd name="T58" fmla="*/ 1274 w 1274"/>
              <a:gd name="T59" fmla="*/ 274 h 764"/>
              <a:gd name="T60" fmla="*/ 1074 w 1274"/>
              <a:gd name="T61" fmla="*/ 476 h 764"/>
              <a:gd name="T62" fmla="*/ 1074 w 1274"/>
              <a:gd name="T63" fmla="*/ 476 h 764"/>
              <a:gd name="T64" fmla="*/ 984 w 1274"/>
              <a:gd name="T65" fmla="*/ 566 h 764"/>
              <a:gd name="T66" fmla="*/ 934 w 1274"/>
              <a:gd name="T67" fmla="*/ 614 h 764"/>
              <a:gd name="T68" fmla="*/ 908 w 1274"/>
              <a:gd name="T69" fmla="*/ 638 h 764"/>
              <a:gd name="T70" fmla="*/ 882 w 1274"/>
              <a:gd name="T71" fmla="*/ 660 h 764"/>
              <a:gd name="T72" fmla="*/ 854 w 1274"/>
              <a:gd name="T73" fmla="*/ 680 h 764"/>
              <a:gd name="T74" fmla="*/ 826 w 1274"/>
              <a:gd name="T75" fmla="*/ 700 h 764"/>
              <a:gd name="T76" fmla="*/ 796 w 1274"/>
              <a:gd name="T77" fmla="*/ 716 h 764"/>
              <a:gd name="T78" fmla="*/ 766 w 1274"/>
              <a:gd name="T79" fmla="*/ 732 h 764"/>
              <a:gd name="T80" fmla="*/ 734 w 1274"/>
              <a:gd name="T81" fmla="*/ 744 h 764"/>
              <a:gd name="T82" fmla="*/ 700 w 1274"/>
              <a:gd name="T83" fmla="*/ 754 h 764"/>
              <a:gd name="T84" fmla="*/ 666 w 1274"/>
              <a:gd name="T85" fmla="*/ 762 h 764"/>
              <a:gd name="T86" fmla="*/ 632 w 1274"/>
              <a:gd name="T87" fmla="*/ 764 h 764"/>
              <a:gd name="T88" fmla="*/ 632 w 1274"/>
              <a:gd name="T89" fmla="*/ 764 h 764"/>
              <a:gd name="T90" fmla="*/ 302 w 1274"/>
              <a:gd name="T91" fmla="*/ 764 h 764"/>
              <a:gd name="T92" fmla="*/ 0 w 1274"/>
              <a:gd name="T93" fmla="*/ 764 h 764"/>
              <a:gd name="T94" fmla="*/ 0 w 1274"/>
              <a:gd name="T95" fmla="*/ 0 h 764"/>
              <a:gd name="T96" fmla="*/ 0 w 1274"/>
              <a:gd name="T97" fmla="*/ 0 h 764"/>
              <a:gd name="T98" fmla="*/ 632 w 1274"/>
              <a:gd name="T99" fmla="*/ 0 h 764"/>
              <a:gd name="T100" fmla="*/ 632 w 1274"/>
              <a:gd name="T101"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4" h="764">
                <a:moveTo>
                  <a:pt x="632" y="0"/>
                </a:moveTo>
                <a:lnTo>
                  <a:pt x="632" y="0"/>
                </a:lnTo>
                <a:lnTo>
                  <a:pt x="664" y="2"/>
                </a:lnTo>
                <a:lnTo>
                  <a:pt x="696" y="6"/>
                </a:lnTo>
                <a:lnTo>
                  <a:pt x="726" y="14"/>
                </a:lnTo>
                <a:lnTo>
                  <a:pt x="756" y="24"/>
                </a:lnTo>
                <a:lnTo>
                  <a:pt x="784" y="36"/>
                </a:lnTo>
                <a:lnTo>
                  <a:pt x="810" y="52"/>
                </a:lnTo>
                <a:lnTo>
                  <a:pt x="838" y="70"/>
                </a:lnTo>
                <a:lnTo>
                  <a:pt x="864" y="90"/>
                </a:lnTo>
                <a:lnTo>
                  <a:pt x="890" y="114"/>
                </a:lnTo>
                <a:lnTo>
                  <a:pt x="916" y="138"/>
                </a:lnTo>
                <a:lnTo>
                  <a:pt x="970" y="194"/>
                </a:lnTo>
                <a:lnTo>
                  <a:pt x="1026" y="256"/>
                </a:lnTo>
                <a:lnTo>
                  <a:pt x="1088" y="326"/>
                </a:lnTo>
                <a:lnTo>
                  <a:pt x="1088" y="326"/>
                </a:lnTo>
                <a:lnTo>
                  <a:pt x="1106" y="342"/>
                </a:lnTo>
                <a:lnTo>
                  <a:pt x="1122" y="352"/>
                </a:lnTo>
                <a:lnTo>
                  <a:pt x="1138" y="358"/>
                </a:lnTo>
                <a:lnTo>
                  <a:pt x="1156" y="360"/>
                </a:lnTo>
                <a:lnTo>
                  <a:pt x="1172" y="358"/>
                </a:lnTo>
                <a:lnTo>
                  <a:pt x="1186" y="354"/>
                </a:lnTo>
                <a:lnTo>
                  <a:pt x="1202" y="346"/>
                </a:lnTo>
                <a:lnTo>
                  <a:pt x="1216" y="338"/>
                </a:lnTo>
                <a:lnTo>
                  <a:pt x="1228" y="328"/>
                </a:lnTo>
                <a:lnTo>
                  <a:pt x="1240" y="316"/>
                </a:lnTo>
                <a:lnTo>
                  <a:pt x="1258" y="296"/>
                </a:lnTo>
                <a:lnTo>
                  <a:pt x="1270" y="280"/>
                </a:lnTo>
                <a:lnTo>
                  <a:pt x="1274" y="274"/>
                </a:lnTo>
                <a:lnTo>
                  <a:pt x="1274" y="274"/>
                </a:lnTo>
                <a:lnTo>
                  <a:pt x="1074" y="476"/>
                </a:lnTo>
                <a:lnTo>
                  <a:pt x="1074" y="476"/>
                </a:lnTo>
                <a:lnTo>
                  <a:pt x="984" y="566"/>
                </a:lnTo>
                <a:lnTo>
                  <a:pt x="934" y="614"/>
                </a:lnTo>
                <a:lnTo>
                  <a:pt x="908" y="638"/>
                </a:lnTo>
                <a:lnTo>
                  <a:pt x="882" y="660"/>
                </a:lnTo>
                <a:lnTo>
                  <a:pt x="854" y="680"/>
                </a:lnTo>
                <a:lnTo>
                  <a:pt x="826" y="700"/>
                </a:lnTo>
                <a:lnTo>
                  <a:pt x="796" y="716"/>
                </a:lnTo>
                <a:lnTo>
                  <a:pt x="766" y="732"/>
                </a:lnTo>
                <a:lnTo>
                  <a:pt x="734" y="744"/>
                </a:lnTo>
                <a:lnTo>
                  <a:pt x="700" y="754"/>
                </a:lnTo>
                <a:lnTo>
                  <a:pt x="666" y="762"/>
                </a:lnTo>
                <a:lnTo>
                  <a:pt x="632" y="764"/>
                </a:lnTo>
                <a:lnTo>
                  <a:pt x="632" y="764"/>
                </a:lnTo>
                <a:lnTo>
                  <a:pt x="302" y="764"/>
                </a:lnTo>
                <a:lnTo>
                  <a:pt x="0" y="764"/>
                </a:lnTo>
                <a:lnTo>
                  <a:pt x="0" y="0"/>
                </a:lnTo>
                <a:lnTo>
                  <a:pt x="0" y="0"/>
                </a:lnTo>
                <a:lnTo>
                  <a:pt x="632" y="0"/>
                </a:lnTo>
                <a:lnTo>
                  <a:pt x="632"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GB" sz="1400" dirty="0"/>
          </a:p>
        </p:txBody>
      </p:sp>
      <p:sp>
        <p:nvSpPr>
          <p:cNvPr id="10" name="Freeform 7"/>
          <p:cNvSpPr>
            <a:spLocks/>
          </p:cNvSpPr>
          <p:nvPr/>
        </p:nvSpPr>
        <p:spPr bwMode="auto">
          <a:xfrm>
            <a:off x="1920240" y="3676755"/>
            <a:ext cx="4420925" cy="1165650"/>
          </a:xfrm>
          <a:custGeom>
            <a:avLst/>
            <a:gdLst>
              <a:gd name="T0" fmla="*/ 852 w 2970"/>
              <a:gd name="T1" fmla="*/ 0 h 764"/>
              <a:gd name="T2" fmla="*/ 852 w 2970"/>
              <a:gd name="T3" fmla="*/ 0 h 764"/>
              <a:gd name="T4" fmla="*/ 818 w 2970"/>
              <a:gd name="T5" fmla="*/ 2 h 764"/>
              <a:gd name="T6" fmla="*/ 784 w 2970"/>
              <a:gd name="T7" fmla="*/ 8 h 764"/>
              <a:gd name="T8" fmla="*/ 750 w 2970"/>
              <a:gd name="T9" fmla="*/ 18 h 764"/>
              <a:gd name="T10" fmla="*/ 716 w 2970"/>
              <a:gd name="T11" fmla="*/ 32 h 764"/>
              <a:gd name="T12" fmla="*/ 684 w 2970"/>
              <a:gd name="T13" fmla="*/ 48 h 764"/>
              <a:gd name="T14" fmla="*/ 652 w 2970"/>
              <a:gd name="T15" fmla="*/ 66 h 764"/>
              <a:gd name="T16" fmla="*/ 620 w 2970"/>
              <a:gd name="T17" fmla="*/ 88 h 764"/>
              <a:gd name="T18" fmla="*/ 588 w 2970"/>
              <a:gd name="T19" fmla="*/ 110 h 764"/>
              <a:gd name="T20" fmla="*/ 558 w 2970"/>
              <a:gd name="T21" fmla="*/ 134 h 764"/>
              <a:gd name="T22" fmla="*/ 528 w 2970"/>
              <a:gd name="T23" fmla="*/ 162 h 764"/>
              <a:gd name="T24" fmla="*/ 500 w 2970"/>
              <a:gd name="T25" fmla="*/ 188 h 764"/>
              <a:gd name="T26" fmla="*/ 472 w 2970"/>
              <a:gd name="T27" fmla="*/ 216 h 764"/>
              <a:gd name="T28" fmla="*/ 418 w 2970"/>
              <a:gd name="T29" fmla="*/ 274 h 764"/>
              <a:gd name="T30" fmla="*/ 370 w 2970"/>
              <a:gd name="T31" fmla="*/ 330 h 764"/>
              <a:gd name="T32" fmla="*/ 370 w 2970"/>
              <a:gd name="T33" fmla="*/ 330 h 764"/>
              <a:gd name="T34" fmla="*/ 220 w 2970"/>
              <a:gd name="T35" fmla="*/ 498 h 764"/>
              <a:gd name="T36" fmla="*/ 104 w 2970"/>
              <a:gd name="T37" fmla="*/ 626 h 764"/>
              <a:gd name="T38" fmla="*/ 26 w 2970"/>
              <a:gd name="T39" fmla="*/ 708 h 764"/>
              <a:gd name="T40" fmla="*/ 0 w 2970"/>
              <a:gd name="T41" fmla="*/ 736 h 764"/>
              <a:gd name="T42" fmla="*/ 0 w 2970"/>
              <a:gd name="T43" fmla="*/ 736 h 764"/>
              <a:gd name="T44" fmla="*/ 392 w 2970"/>
              <a:gd name="T45" fmla="*/ 456 h 764"/>
              <a:gd name="T46" fmla="*/ 392 w 2970"/>
              <a:gd name="T47" fmla="*/ 456 h 764"/>
              <a:gd name="T48" fmla="*/ 430 w 2970"/>
              <a:gd name="T49" fmla="*/ 500 h 764"/>
              <a:gd name="T50" fmla="*/ 474 w 2970"/>
              <a:gd name="T51" fmla="*/ 548 h 764"/>
              <a:gd name="T52" fmla="*/ 528 w 2970"/>
              <a:gd name="T53" fmla="*/ 600 h 764"/>
              <a:gd name="T54" fmla="*/ 556 w 2970"/>
              <a:gd name="T55" fmla="*/ 624 h 764"/>
              <a:gd name="T56" fmla="*/ 586 w 2970"/>
              <a:gd name="T57" fmla="*/ 650 h 764"/>
              <a:gd name="T58" fmla="*/ 616 w 2970"/>
              <a:gd name="T59" fmla="*/ 672 h 764"/>
              <a:gd name="T60" fmla="*/ 648 w 2970"/>
              <a:gd name="T61" fmla="*/ 694 h 764"/>
              <a:gd name="T62" fmla="*/ 682 w 2970"/>
              <a:gd name="T63" fmla="*/ 714 h 764"/>
              <a:gd name="T64" fmla="*/ 714 w 2970"/>
              <a:gd name="T65" fmla="*/ 732 h 764"/>
              <a:gd name="T66" fmla="*/ 748 w 2970"/>
              <a:gd name="T67" fmla="*/ 746 h 764"/>
              <a:gd name="T68" fmla="*/ 782 w 2970"/>
              <a:gd name="T69" fmla="*/ 756 h 764"/>
              <a:gd name="T70" fmla="*/ 818 w 2970"/>
              <a:gd name="T71" fmla="*/ 762 h 764"/>
              <a:gd name="T72" fmla="*/ 852 w 2970"/>
              <a:gd name="T73" fmla="*/ 764 h 764"/>
              <a:gd name="T74" fmla="*/ 852 w 2970"/>
              <a:gd name="T75" fmla="*/ 764 h 764"/>
              <a:gd name="T76" fmla="*/ 2970 w 2970"/>
              <a:gd name="T77" fmla="*/ 764 h 764"/>
              <a:gd name="T78" fmla="*/ 2970 w 2970"/>
              <a:gd name="T79" fmla="*/ 0 h 764"/>
              <a:gd name="T80" fmla="*/ 2970 w 2970"/>
              <a:gd name="T81" fmla="*/ 0 h 764"/>
              <a:gd name="T82" fmla="*/ 852 w 2970"/>
              <a:gd name="T83" fmla="*/ 0 h 764"/>
              <a:gd name="T84" fmla="*/ 852 w 2970"/>
              <a:gd name="T8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70" h="764">
                <a:moveTo>
                  <a:pt x="852" y="0"/>
                </a:moveTo>
                <a:lnTo>
                  <a:pt x="852" y="0"/>
                </a:lnTo>
                <a:lnTo>
                  <a:pt x="818" y="2"/>
                </a:lnTo>
                <a:lnTo>
                  <a:pt x="784" y="8"/>
                </a:lnTo>
                <a:lnTo>
                  <a:pt x="750" y="18"/>
                </a:lnTo>
                <a:lnTo>
                  <a:pt x="716" y="32"/>
                </a:lnTo>
                <a:lnTo>
                  <a:pt x="684" y="48"/>
                </a:lnTo>
                <a:lnTo>
                  <a:pt x="652" y="66"/>
                </a:lnTo>
                <a:lnTo>
                  <a:pt x="620" y="88"/>
                </a:lnTo>
                <a:lnTo>
                  <a:pt x="588" y="110"/>
                </a:lnTo>
                <a:lnTo>
                  <a:pt x="558" y="134"/>
                </a:lnTo>
                <a:lnTo>
                  <a:pt x="528" y="162"/>
                </a:lnTo>
                <a:lnTo>
                  <a:pt x="500" y="188"/>
                </a:lnTo>
                <a:lnTo>
                  <a:pt x="472" y="216"/>
                </a:lnTo>
                <a:lnTo>
                  <a:pt x="418" y="274"/>
                </a:lnTo>
                <a:lnTo>
                  <a:pt x="370" y="330"/>
                </a:lnTo>
                <a:lnTo>
                  <a:pt x="370" y="330"/>
                </a:lnTo>
                <a:lnTo>
                  <a:pt x="220" y="498"/>
                </a:lnTo>
                <a:lnTo>
                  <a:pt x="104" y="626"/>
                </a:lnTo>
                <a:lnTo>
                  <a:pt x="26" y="708"/>
                </a:lnTo>
                <a:lnTo>
                  <a:pt x="0" y="736"/>
                </a:lnTo>
                <a:lnTo>
                  <a:pt x="0" y="736"/>
                </a:lnTo>
                <a:lnTo>
                  <a:pt x="392" y="456"/>
                </a:lnTo>
                <a:lnTo>
                  <a:pt x="392" y="456"/>
                </a:lnTo>
                <a:lnTo>
                  <a:pt x="430" y="500"/>
                </a:lnTo>
                <a:lnTo>
                  <a:pt x="474" y="548"/>
                </a:lnTo>
                <a:lnTo>
                  <a:pt x="528" y="600"/>
                </a:lnTo>
                <a:lnTo>
                  <a:pt x="556" y="624"/>
                </a:lnTo>
                <a:lnTo>
                  <a:pt x="586" y="650"/>
                </a:lnTo>
                <a:lnTo>
                  <a:pt x="616" y="672"/>
                </a:lnTo>
                <a:lnTo>
                  <a:pt x="648" y="694"/>
                </a:lnTo>
                <a:lnTo>
                  <a:pt x="682" y="714"/>
                </a:lnTo>
                <a:lnTo>
                  <a:pt x="714" y="732"/>
                </a:lnTo>
                <a:lnTo>
                  <a:pt x="748" y="746"/>
                </a:lnTo>
                <a:lnTo>
                  <a:pt x="782" y="756"/>
                </a:lnTo>
                <a:lnTo>
                  <a:pt x="818" y="762"/>
                </a:lnTo>
                <a:lnTo>
                  <a:pt x="852" y="764"/>
                </a:lnTo>
                <a:lnTo>
                  <a:pt x="852" y="764"/>
                </a:lnTo>
                <a:lnTo>
                  <a:pt x="2970" y="764"/>
                </a:lnTo>
                <a:lnTo>
                  <a:pt x="2970" y="0"/>
                </a:lnTo>
                <a:lnTo>
                  <a:pt x="2970" y="0"/>
                </a:lnTo>
                <a:lnTo>
                  <a:pt x="852" y="0"/>
                </a:lnTo>
                <a:lnTo>
                  <a:pt x="852" y="0"/>
                </a:lnTo>
                <a:close/>
              </a:path>
            </a:pathLst>
          </a:custGeom>
          <a:solidFill>
            <a:srgbClr val="00859B"/>
          </a:solidFill>
          <a:ln>
            <a:noFill/>
          </a:ln>
        </p:spPr>
        <p:txBody>
          <a:bodyPr vert="horz" wrap="square" lIns="91440" tIns="45720" rIns="91440" bIns="45720" numCol="1" anchor="t" anchorCtr="0" compatLnSpc="1">
            <a:prstTxWarp prst="textNoShape">
              <a:avLst/>
            </a:prstTxWarp>
          </a:bodyPr>
          <a:lstStyle/>
          <a:p>
            <a:endParaRPr lang="en-GB" sz="1400" dirty="0"/>
          </a:p>
        </p:txBody>
      </p:sp>
      <p:sp>
        <p:nvSpPr>
          <p:cNvPr id="11" name="Rectangle 10"/>
          <p:cNvSpPr/>
          <p:nvPr/>
        </p:nvSpPr>
        <p:spPr>
          <a:xfrm>
            <a:off x="427115" y="4068175"/>
            <a:ext cx="2049672" cy="646331"/>
          </a:xfrm>
          <a:prstGeom prst="rect">
            <a:avLst/>
          </a:prstGeom>
        </p:spPr>
        <p:txBody>
          <a:bodyPr wrap="square">
            <a:spAutoFit/>
          </a:bodyPr>
          <a:lstStyle/>
          <a:p>
            <a:pPr algn="ctr"/>
            <a:r>
              <a:rPr lang="en-GB" dirty="0">
                <a:solidFill>
                  <a:srgbClr val="00859B"/>
                </a:solidFill>
                <a:latin typeface="Domaine Display Bold" panose="020A0803080505060203" pitchFamily="18" charset="0"/>
              </a:rPr>
              <a:t>Engagement </a:t>
            </a:r>
          </a:p>
          <a:p>
            <a:pPr algn="ctr"/>
            <a:r>
              <a:rPr lang="en-GB" dirty="0">
                <a:solidFill>
                  <a:srgbClr val="00859B"/>
                </a:solidFill>
                <a:latin typeface="Domaine Display Bold" panose="020A0803080505060203" pitchFamily="18" charset="0"/>
              </a:rPr>
              <a:t>Model</a:t>
            </a:r>
          </a:p>
        </p:txBody>
      </p:sp>
      <p:sp>
        <p:nvSpPr>
          <p:cNvPr id="12" name="Rectangle 11"/>
          <p:cNvSpPr/>
          <p:nvPr/>
        </p:nvSpPr>
        <p:spPr>
          <a:xfrm>
            <a:off x="3220498" y="3753762"/>
            <a:ext cx="2984957" cy="997709"/>
          </a:xfrm>
          <a:prstGeom prst="rect">
            <a:avLst/>
          </a:prstGeom>
        </p:spPr>
        <p:txBody>
          <a:bodyPr wrap="square" anchor="ctr">
            <a:spAutoFit/>
          </a:bodyPr>
          <a:lstStyle/>
          <a:p>
            <a:pPr>
              <a:lnSpc>
                <a:spcPts val="1800"/>
              </a:lnSpc>
            </a:pPr>
            <a:r>
              <a:rPr lang="en-US" sz="1200" b="1" dirty="0">
                <a:solidFill>
                  <a:schemeClr val="bg1"/>
                </a:solidFill>
              </a:rPr>
              <a:t>Reframe member and provider engagement and care delivery, emphasizing convenient access and improved member health outcomes</a:t>
            </a:r>
          </a:p>
        </p:txBody>
      </p:sp>
      <p:sp>
        <p:nvSpPr>
          <p:cNvPr id="13" name="Freeform 6"/>
          <p:cNvSpPr>
            <a:spLocks/>
          </p:cNvSpPr>
          <p:nvPr/>
        </p:nvSpPr>
        <p:spPr bwMode="auto">
          <a:xfrm>
            <a:off x="502074" y="2449491"/>
            <a:ext cx="2109998" cy="1165650"/>
          </a:xfrm>
          <a:custGeom>
            <a:avLst/>
            <a:gdLst>
              <a:gd name="T0" fmla="*/ 632 w 1274"/>
              <a:gd name="T1" fmla="*/ 0 h 764"/>
              <a:gd name="T2" fmla="*/ 632 w 1274"/>
              <a:gd name="T3" fmla="*/ 0 h 764"/>
              <a:gd name="T4" fmla="*/ 664 w 1274"/>
              <a:gd name="T5" fmla="*/ 2 h 764"/>
              <a:gd name="T6" fmla="*/ 696 w 1274"/>
              <a:gd name="T7" fmla="*/ 6 h 764"/>
              <a:gd name="T8" fmla="*/ 726 w 1274"/>
              <a:gd name="T9" fmla="*/ 14 h 764"/>
              <a:gd name="T10" fmla="*/ 756 w 1274"/>
              <a:gd name="T11" fmla="*/ 24 h 764"/>
              <a:gd name="T12" fmla="*/ 784 w 1274"/>
              <a:gd name="T13" fmla="*/ 36 h 764"/>
              <a:gd name="T14" fmla="*/ 810 w 1274"/>
              <a:gd name="T15" fmla="*/ 52 h 764"/>
              <a:gd name="T16" fmla="*/ 838 w 1274"/>
              <a:gd name="T17" fmla="*/ 70 h 764"/>
              <a:gd name="T18" fmla="*/ 864 w 1274"/>
              <a:gd name="T19" fmla="*/ 90 h 764"/>
              <a:gd name="T20" fmla="*/ 890 w 1274"/>
              <a:gd name="T21" fmla="*/ 114 h 764"/>
              <a:gd name="T22" fmla="*/ 916 w 1274"/>
              <a:gd name="T23" fmla="*/ 138 h 764"/>
              <a:gd name="T24" fmla="*/ 970 w 1274"/>
              <a:gd name="T25" fmla="*/ 194 h 764"/>
              <a:gd name="T26" fmla="*/ 1026 w 1274"/>
              <a:gd name="T27" fmla="*/ 256 h 764"/>
              <a:gd name="T28" fmla="*/ 1088 w 1274"/>
              <a:gd name="T29" fmla="*/ 326 h 764"/>
              <a:gd name="T30" fmla="*/ 1088 w 1274"/>
              <a:gd name="T31" fmla="*/ 326 h 764"/>
              <a:gd name="T32" fmla="*/ 1106 w 1274"/>
              <a:gd name="T33" fmla="*/ 342 h 764"/>
              <a:gd name="T34" fmla="*/ 1122 w 1274"/>
              <a:gd name="T35" fmla="*/ 352 h 764"/>
              <a:gd name="T36" fmla="*/ 1138 w 1274"/>
              <a:gd name="T37" fmla="*/ 358 h 764"/>
              <a:gd name="T38" fmla="*/ 1156 w 1274"/>
              <a:gd name="T39" fmla="*/ 360 h 764"/>
              <a:gd name="T40" fmla="*/ 1172 w 1274"/>
              <a:gd name="T41" fmla="*/ 358 h 764"/>
              <a:gd name="T42" fmla="*/ 1186 w 1274"/>
              <a:gd name="T43" fmla="*/ 354 h 764"/>
              <a:gd name="T44" fmla="*/ 1202 w 1274"/>
              <a:gd name="T45" fmla="*/ 346 h 764"/>
              <a:gd name="T46" fmla="*/ 1216 w 1274"/>
              <a:gd name="T47" fmla="*/ 338 h 764"/>
              <a:gd name="T48" fmla="*/ 1228 w 1274"/>
              <a:gd name="T49" fmla="*/ 328 h 764"/>
              <a:gd name="T50" fmla="*/ 1240 w 1274"/>
              <a:gd name="T51" fmla="*/ 316 h 764"/>
              <a:gd name="T52" fmla="*/ 1258 w 1274"/>
              <a:gd name="T53" fmla="*/ 296 h 764"/>
              <a:gd name="T54" fmla="*/ 1270 w 1274"/>
              <a:gd name="T55" fmla="*/ 280 h 764"/>
              <a:gd name="T56" fmla="*/ 1274 w 1274"/>
              <a:gd name="T57" fmla="*/ 274 h 764"/>
              <a:gd name="T58" fmla="*/ 1274 w 1274"/>
              <a:gd name="T59" fmla="*/ 274 h 764"/>
              <a:gd name="T60" fmla="*/ 1074 w 1274"/>
              <a:gd name="T61" fmla="*/ 476 h 764"/>
              <a:gd name="T62" fmla="*/ 1074 w 1274"/>
              <a:gd name="T63" fmla="*/ 476 h 764"/>
              <a:gd name="T64" fmla="*/ 984 w 1274"/>
              <a:gd name="T65" fmla="*/ 566 h 764"/>
              <a:gd name="T66" fmla="*/ 934 w 1274"/>
              <a:gd name="T67" fmla="*/ 614 h 764"/>
              <a:gd name="T68" fmla="*/ 908 w 1274"/>
              <a:gd name="T69" fmla="*/ 638 h 764"/>
              <a:gd name="T70" fmla="*/ 882 w 1274"/>
              <a:gd name="T71" fmla="*/ 660 h 764"/>
              <a:gd name="T72" fmla="*/ 854 w 1274"/>
              <a:gd name="T73" fmla="*/ 680 h 764"/>
              <a:gd name="T74" fmla="*/ 826 w 1274"/>
              <a:gd name="T75" fmla="*/ 700 h 764"/>
              <a:gd name="T76" fmla="*/ 796 w 1274"/>
              <a:gd name="T77" fmla="*/ 716 h 764"/>
              <a:gd name="T78" fmla="*/ 766 w 1274"/>
              <a:gd name="T79" fmla="*/ 732 h 764"/>
              <a:gd name="T80" fmla="*/ 734 w 1274"/>
              <a:gd name="T81" fmla="*/ 744 h 764"/>
              <a:gd name="T82" fmla="*/ 700 w 1274"/>
              <a:gd name="T83" fmla="*/ 754 h 764"/>
              <a:gd name="T84" fmla="*/ 666 w 1274"/>
              <a:gd name="T85" fmla="*/ 762 h 764"/>
              <a:gd name="T86" fmla="*/ 632 w 1274"/>
              <a:gd name="T87" fmla="*/ 764 h 764"/>
              <a:gd name="T88" fmla="*/ 632 w 1274"/>
              <a:gd name="T89" fmla="*/ 764 h 764"/>
              <a:gd name="T90" fmla="*/ 302 w 1274"/>
              <a:gd name="T91" fmla="*/ 764 h 764"/>
              <a:gd name="T92" fmla="*/ 0 w 1274"/>
              <a:gd name="T93" fmla="*/ 764 h 764"/>
              <a:gd name="T94" fmla="*/ 0 w 1274"/>
              <a:gd name="T95" fmla="*/ 0 h 764"/>
              <a:gd name="T96" fmla="*/ 0 w 1274"/>
              <a:gd name="T97" fmla="*/ 0 h 764"/>
              <a:gd name="T98" fmla="*/ 632 w 1274"/>
              <a:gd name="T99" fmla="*/ 0 h 764"/>
              <a:gd name="T100" fmla="*/ 632 w 1274"/>
              <a:gd name="T101"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4" h="764">
                <a:moveTo>
                  <a:pt x="632" y="0"/>
                </a:moveTo>
                <a:lnTo>
                  <a:pt x="632" y="0"/>
                </a:lnTo>
                <a:lnTo>
                  <a:pt x="664" y="2"/>
                </a:lnTo>
                <a:lnTo>
                  <a:pt x="696" y="6"/>
                </a:lnTo>
                <a:lnTo>
                  <a:pt x="726" y="14"/>
                </a:lnTo>
                <a:lnTo>
                  <a:pt x="756" y="24"/>
                </a:lnTo>
                <a:lnTo>
                  <a:pt x="784" y="36"/>
                </a:lnTo>
                <a:lnTo>
                  <a:pt x="810" y="52"/>
                </a:lnTo>
                <a:lnTo>
                  <a:pt x="838" y="70"/>
                </a:lnTo>
                <a:lnTo>
                  <a:pt x="864" y="90"/>
                </a:lnTo>
                <a:lnTo>
                  <a:pt x="890" y="114"/>
                </a:lnTo>
                <a:lnTo>
                  <a:pt x="916" y="138"/>
                </a:lnTo>
                <a:lnTo>
                  <a:pt x="970" y="194"/>
                </a:lnTo>
                <a:lnTo>
                  <a:pt x="1026" y="256"/>
                </a:lnTo>
                <a:lnTo>
                  <a:pt x="1088" y="326"/>
                </a:lnTo>
                <a:lnTo>
                  <a:pt x="1088" y="326"/>
                </a:lnTo>
                <a:lnTo>
                  <a:pt x="1106" y="342"/>
                </a:lnTo>
                <a:lnTo>
                  <a:pt x="1122" y="352"/>
                </a:lnTo>
                <a:lnTo>
                  <a:pt x="1138" y="358"/>
                </a:lnTo>
                <a:lnTo>
                  <a:pt x="1156" y="360"/>
                </a:lnTo>
                <a:lnTo>
                  <a:pt x="1172" y="358"/>
                </a:lnTo>
                <a:lnTo>
                  <a:pt x="1186" y="354"/>
                </a:lnTo>
                <a:lnTo>
                  <a:pt x="1202" y="346"/>
                </a:lnTo>
                <a:lnTo>
                  <a:pt x="1216" y="338"/>
                </a:lnTo>
                <a:lnTo>
                  <a:pt x="1228" y="328"/>
                </a:lnTo>
                <a:lnTo>
                  <a:pt x="1240" y="316"/>
                </a:lnTo>
                <a:lnTo>
                  <a:pt x="1258" y="296"/>
                </a:lnTo>
                <a:lnTo>
                  <a:pt x="1270" y="280"/>
                </a:lnTo>
                <a:lnTo>
                  <a:pt x="1274" y="274"/>
                </a:lnTo>
                <a:lnTo>
                  <a:pt x="1274" y="274"/>
                </a:lnTo>
                <a:lnTo>
                  <a:pt x="1074" y="476"/>
                </a:lnTo>
                <a:lnTo>
                  <a:pt x="1074" y="476"/>
                </a:lnTo>
                <a:lnTo>
                  <a:pt x="984" y="566"/>
                </a:lnTo>
                <a:lnTo>
                  <a:pt x="934" y="614"/>
                </a:lnTo>
                <a:lnTo>
                  <a:pt x="908" y="638"/>
                </a:lnTo>
                <a:lnTo>
                  <a:pt x="882" y="660"/>
                </a:lnTo>
                <a:lnTo>
                  <a:pt x="854" y="680"/>
                </a:lnTo>
                <a:lnTo>
                  <a:pt x="826" y="700"/>
                </a:lnTo>
                <a:lnTo>
                  <a:pt x="796" y="716"/>
                </a:lnTo>
                <a:lnTo>
                  <a:pt x="766" y="732"/>
                </a:lnTo>
                <a:lnTo>
                  <a:pt x="734" y="744"/>
                </a:lnTo>
                <a:lnTo>
                  <a:pt x="700" y="754"/>
                </a:lnTo>
                <a:lnTo>
                  <a:pt x="666" y="762"/>
                </a:lnTo>
                <a:lnTo>
                  <a:pt x="632" y="764"/>
                </a:lnTo>
                <a:lnTo>
                  <a:pt x="632" y="764"/>
                </a:lnTo>
                <a:lnTo>
                  <a:pt x="302" y="764"/>
                </a:lnTo>
                <a:lnTo>
                  <a:pt x="0" y="764"/>
                </a:lnTo>
                <a:lnTo>
                  <a:pt x="0" y="0"/>
                </a:lnTo>
                <a:lnTo>
                  <a:pt x="0" y="0"/>
                </a:lnTo>
                <a:lnTo>
                  <a:pt x="632" y="0"/>
                </a:lnTo>
                <a:lnTo>
                  <a:pt x="632"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GB" sz="1400" dirty="0"/>
          </a:p>
        </p:txBody>
      </p:sp>
      <p:sp>
        <p:nvSpPr>
          <p:cNvPr id="14" name="Freeform 7"/>
          <p:cNvSpPr>
            <a:spLocks/>
          </p:cNvSpPr>
          <p:nvPr/>
        </p:nvSpPr>
        <p:spPr bwMode="auto">
          <a:xfrm>
            <a:off x="1920240" y="2357947"/>
            <a:ext cx="4420925" cy="1165650"/>
          </a:xfrm>
          <a:custGeom>
            <a:avLst/>
            <a:gdLst>
              <a:gd name="T0" fmla="*/ 852 w 2970"/>
              <a:gd name="T1" fmla="*/ 0 h 764"/>
              <a:gd name="T2" fmla="*/ 852 w 2970"/>
              <a:gd name="T3" fmla="*/ 0 h 764"/>
              <a:gd name="T4" fmla="*/ 818 w 2970"/>
              <a:gd name="T5" fmla="*/ 2 h 764"/>
              <a:gd name="T6" fmla="*/ 784 w 2970"/>
              <a:gd name="T7" fmla="*/ 8 h 764"/>
              <a:gd name="T8" fmla="*/ 750 w 2970"/>
              <a:gd name="T9" fmla="*/ 18 h 764"/>
              <a:gd name="T10" fmla="*/ 716 w 2970"/>
              <a:gd name="T11" fmla="*/ 32 h 764"/>
              <a:gd name="T12" fmla="*/ 684 w 2970"/>
              <a:gd name="T13" fmla="*/ 48 h 764"/>
              <a:gd name="T14" fmla="*/ 652 w 2970"/>
              <a:gd name="T15" fmla="*/ 66 h 764"/>
              <a:gd name="T16" fmla="*/ 620 w 2970"/>
              <a:gd name="T17" fmla="*/ 88 h 764"/>
              <a:gd name="T18" fmla="*/ 588 w 2970"/>
              <a:gd name="T19" fmla="*/ 110 h 764"/>
              <a:gd name="T20" fmla="*/ 558 w 2970"/>
              <a:gd name="T21" fmla="*/ 134 h 764"/>
              <a:gd name="T22" fmla="*/ 528 w 2970"/>
              <a:gd name="T23" fmla="*/ 162 h 764"/>
              <a:gd name="T24" fmla="*/ 500 w 2970"/>
              <a:gd name="T25" fmla="*/ 188 h 764"/>
              <a:gd name="T26" fmla="*/ 472 w 2970"/>
              <a:gd name="T27" fmla="*/ 216 h 764"/>
              <a:gd name="T28" fmla="*/ 418 w 2970"/>
              <a:gd name="T29" fmla="*/ 274 h 764"/>
              <a:gd name="T30" fmla="*/ 370 w 2970"/>
              <a:gd name="T31" fmla="*/ 330 h 764"/>
              <a:gd name="T32" fmla="*/ 370 w 2970"/>
              <a:gd name="T33" fmla="*/ 330 h 764"/>
              <a:gd name="T34" fmla="*/ 220 w 2970"/>
              <a:gd name="T35" fmla="*/ 498 h 764"/>
              <a:gd name="T36" fmla="*/ 104 w 2970"/>
              <a:gd name="T37" fmla="*/ 626 h 764"/>
              <a:gd name="T38" fmla="*/ 26 w 2970"/>
              <a:gd name="T39" fmla="*/ 708 h 764"/>
              <a:gd name="T40" fmla="*/ 0 w 2970"/>
              <a:gd name="T41" fmla="*/ 736 h 764"/>
              <a:gd name="T42" fmla="*/ 0 w 2970"/>
              <a:gd name="T43" fmla="*/ 736 h 764"/>
              <a:gd name="T44" fmla="*/ 392 w 2970"/>
              <a:gd name="T45" fmla="*/ 456 h 764"/>
              <a:gd name="T46" fmla="*/ 392 w 2970"/>
              <a:gd name="T47" fmla="*/ 456 h 764"/>
              <a:gd name="T48" fmla="*/ 430 w 2970"/>
              <a:gd name="T49" fmla="*/ 500 h 764"/>
              <a:gd name="T50" fmla="*/ 474 w 2970"/>
              <a:gd name="T51" fmla="*/ 548 h 764"/>
              <a:gd name="T52" fmla="*/ 528 w 2970"/>
              <a:gd name="T53" fmla="*/ 600 h 764"/>
              <a:gd name="T54" fmla="*/ 556 w 2970"/>
              <a:gd name="T55" fmla="*/ 624 h 764"/>
              <a:gd name="T56" fmla="*/ 586 w 2970"/>
              <a:gd name="T57" fmla="*/ 650 h 764"/>
              <a:gd name="T58" fmla="*/ 616 w 2970"/>
              <a:gd name="T59" fmla="*/ 672 h 764"/>
              <a:gd name="T60" fmla="*/ 648 w 2970"/>
              <a:gd name="T61" fmla="*/ 694 h 764"/>
              <a:gd name="T62" fmla="*/ 682 w 2970"/>
              <a:gd name="T63" fmla="*/ 714 h 764"/>
              <a:gd name="T64" fmla="*/ 714 w 2970"/>
              <a:gd name="T65" fmla="*/ 732 h 764"/>
              <a:gd name="T66" fmla="*/ 748 w 2970"/>
              <a:gd name="T67" fmla="*/ 746 h 764"/>
              <a:gd name="T68" fmla="*/ 782 w 2970"/>
              <a:gd name="T69" fmla="*/ 756 h 764"/>
              <a:gd name="T70" fmla="*/ 818 w 2970"/>
              <a:gd name="T71" fmla="*/ 762 h 764"/>
              <a:gd name="T72" fmla="*/ 852 w 2970"/>
              <a:gd name="T73" fmla="*/ 764 h 764"/>
              <a:gd name="T74" fmla="*/ 852 w 2970"/>
              <a:gd name="T75" fmla="*/ 764 h 764"/>
              <a:gd name="T76" fmla="*/ 2970 w 2970"/>
              <a:gd name="T77" fmla="*/ 764 h 764"/>
              <a:gd name="T78" fmla="*/ 2970 w 2970"/>
              <a:gd name="T79" fmla="*/ 0 h 764"/>
              <a:gd name="T80" fmla="*/ 2970 w 2970"/>
              <a:gd name="T81" fmla="*/ 0 h 764"/>
              <a:gd name="T82" fmla="*/ 852 w 2970"/>
              <a:gd name="T83" fmla="*/ 0 h 764"/>
              <a:gd name="T84" fmla="*/ 852 w 2970"/>
              <a:gd name="T8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70" h="764">
                <a:moveTo>
                  <a:pt x="852" y="0"/>
                </a:moveTo>
                <a:lnTo>
                  <a:pt x="852" y="0"/>
                </a:lnTo>
                <a:lnTo>
                  <a:pt x="818" y="2"/>
                </a:lnTo>
                <a:lnTo>
                  <a:pt x="784" y="8"/>
                </a:lnTo>
                <a:lnTo>
                  <a:pt x="750" y="18"/>
                </a:lnTo>
                <a:lnTo>
                  <a:pt x="716" y="32"/>
                </a:lnTo>
                <a:lnTo>
                  <a:pt x="684" y="48"/>
                </a:lnTo>
                <a:lnTo>
                  <a:pt x="652" y="66"/>
                </a:lnTo>
                <a:lnTo>
                  <a:pt x="620" y="88"/>
                </a:lnTo>
                <a:lnTo>
                  <a:pt x="588" y="110"/>
                </a:lnTo>
                <a:lnTo>
                  <a:pt x="558" y="134"/>
                </a:lnTo>
                <a:lnTo>
                  <a:pt x="528" y="162"/>
                </a:lnTo>
                <a:lnTo>
                  <a:pt x="500" y="188"/>
                </a:lnTo>
                <a:lnTo>
                  <a:pt x="472" y="216"/>
                </a:lnTo>
                <a:lnTo>
                  <a:pt x="418" y="274"/>
                </a:lnTo>
                <a:lnTo>
                  <a:pt x="370" y="330"/>
                </a:lnTo>
                <a:lnTo>
                  <a:pt x="370" y="330"/>
                </a:lnTo>
                <a:lnTo>
                  <a:pt x="220" y="498"/>
                </a:lnTo>
                <a:lnTo>
                  <a:pt x="104" y="626"/>
                </a:lnTo>
                <a:lnTo>
                  <a:pt x="26" y="708"/>
                </a:lnTo>
                <a:lnTo>
                  <a:pt x="0" y="736"/>
                </a:lnTo>
                <a:lnTo>
                  <a:pt x="0" y="736"/>
                </a:lnTo>
                <a:lnTo>
                  <a:pt x="392" y="456"/>
                </a:lnTo>
                <a:lnTo>
                  <a:pt x="392" y="456"/>
                </a:lnTo>
                <a:lnTo>
                  <a:pt x="430" y="500"/>
                </a:lnTo>
                <a:lnTo>
                  <a:pt x="474" y="548"/>
                </a:lnTo>
                <a:lnTo>
                  <a:pt x="528" y="600"/>
                </a:lnTo>
                <a:lnTo>
                  <a:pt x="556" y="624"/>
                </a:lnTo>
                <a:lnTo>
                  <a:pt x="586" y="650"/>
                </a:lnTo>
                <a:lnTo>
                  <a:pt x="616" y="672"/>
                </a:lnTo>
                <a:lnTo>
                  <a:pt x="648" y="694"/>
                </a:lnTo>
                <a:lnTo>
                  <a:pt x="682" y="714"/>
                </a:lnTo>
                <a:lnTo>
                  <a:pt x="714" y="732"/>
                </a:lnTo>
                <a:lnTo>
                  <a:pt x="748" y="746"/>
                </a:lnTo>
                <a:lnTo>
                  <a:pt x="782" y="756"/>
                </a:lnTo>
                <a:lnTo>
                  <a:pt x="818" y="762"/>
                </a:lnTo>
                <a:lnTo>
                  <a:pt x="852" y="764"/>
                </a:lnTo>
                <a:lnTo>
                  <a:pt x="852" y="764"/>
                </a:lnTo>
                <a:lnTo>
                  <a:pt x="2970" y="764"/>
                </a:lnTo>
                <a:lnTo>
                  <a:pt x="2970" y="0"/>
                </a:lnTo>
                <a:lnTo>
                  <a:pt x="2970" y="0"/>
                </a:lnTo>
                <a:lnTo>
                  <a:pt x="852" y="0"/>
                </a:lnTo>
                <a:lnTo>
                  <a:pt x="852" y="0"/>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GB" sz="1400" dirty="0"/>
          </a:p>
        </p:txBody>
      </p:sp>
      <p:sp>
        <p:nvSpPr>
          <p:cNvPr id="15" name="Rectangle 14"/>
          <p:cNvSpPr/>
          <p:nvPr/>
        </p:nvSpPr>
        <p:spPr>
          <a:xfrm>
            <a:off x="426752" y="2573583"/>
            <a:ext cx="2029378" cy="923330"/>
          </a:xfrm>
          <a:prstGeom prst="rect">
            <a:avLst/>
          </a:prstGeom>
        </p:spPr>
        <p:txBody>
          <a:bodyPr wrap="square">
            <a:spAutoFit/>
          </a:bodyPr>
          <a:lstStyle/>
          <a:p>
            <a:pPr algn="ctr"/>
            <a:r>
              <a:rPr lang="en-GB" dirty="0">
                <a:solidFill>
                  <a:schemeClr val="accent4">
                    <a:lumMod val="75000"/>
                  </a:schemeClr>
                </a:solidFill>
                <a:latin typeface="Domaine Display Bold" panose="020A0803080505060203" pitchFamily="18" charset="0"/>
              </a:rPr>
              <a:t>Business </a:t>
            </a:r>
          </a:p>
          <a:p>
            <a:pPr algn="ctr"/>
            <a:r>
              <a:rPr lang="en-GB" dirty="0">
                <a:solidFill>
                  <a:schemeClr val="accent4">
                    <a:lumMod val="75000"/>
                  </a:schemeClr>
                </a:solidFill>
                <a:latin typeface="Domaine Display Bold" panose="020A0803080505060203" pitchFamily="18" charset="0"/>
              </a:rPr>
              <a:t>Operating </a:t>
            </a:r>
          </a:p>
          <a:p>
            <a:pPr algn="ctr"/>
            <a:r>
              <a:rPr lang="en-GB" dirty="0">
                <a:solidFill>
                  <a:schemeClr val="accent4">
                    <a:lumMod val="75000"/>
                  </a:schemeClr>
                </a:solidFill>
                <a:latin typeface="Domaine Display Bold" panose="020A0803080505060203" pitchFamily="18" charset="0"/>
              </a:rPr>
              <a:t>Model</a:t>
            </a:r>
          </a:p>
        </p:txBody>
      </p:sp>
      <p:sp>
        <p:nvSpPr>
          <p:cNvPr id="16" name="Rectangle 15"/>
          <p:cNvSpPr/>
          <p:nvPr/>
        </p:nvSpPr>
        <p:spPr>
          <a:xfrm>
            <a:off x="3220498" y="2556013"/>
            <a:ext cx="2826519" cy="766877"/>
          </a:xfrm>
          <a:prstGeom prst="rect">
            <a:avLst/>
          </a:prstGeom>
        </p:spPr>
        <p:txBody>
          <a:bodyPr wrap="square" anchor="ctr">
            <a:spAutoFit/>
          </a:bodyPr>
          <a:lstStyle/>
          <a:p>
            <a:pPr>
              <a:lnSpc>
                <a:spcPts val="1800"/>
              </a:lnSpc>
            </a:pPr>
            <a:r>
              <a:rPr lang="en-US" sz="1200" b="1" dirty="0"/>
              <a:t>Promote member and provider-focused design-thinking and data-driven decision making</a:t>
            </a:r>
            <a:endParaRPr lang="en-US" sz="1200" b="1" dirty="0">
              <a:solidFill>
                <a:srgbClr val="FF0000"/>
              </a:solidFill>
            </a:endParaRPr>
          </a:p>
        </p:txBody>
      </p:sp>
      <p:sp>
        <p:nvSpPr>
          <p:cNvPr id="18" name="TextBox 17"/>
          <p:cNvSpPr txBox="1"/>
          <p:nvPr/>
        </p:nvSpPr>
        <p:spPr>
          <a:xfrm>
            <a:off x="669833" y="1813677"/>
            <a:ext cx="1349510" cy="334457"/>
          </a:xfrm>
          <a:prstGeom prst="rect">
            <a:avLst/>
          </a:prstGeom>
          <a:solidFill>
            <a:schemeClr val="bg1"/>
          </a:solidFill>
        </p:spPr>
        <p:txBody>
          <a:bodyPr wrap="square" lIns="0" tIns="0" rIns="0" bIns="0" rtlCol="0">
            <a:noAutofit/>
          </a:bodyPr>
          <a:lstStyle/>
          <a:p>
            <a:pPr algn="ctr" defTabSz="456758" fontAlgn="base">
              <a:spcBef>
                <a:spcPts val="1200"/>
              </a:spcBef>
            </a:pPr>
            <a:r>
              <a:rPr lang="en-US" sz="2000" dirty="0">
                <a:solidFill>
                  <a:schemeClr val="tx2"/>
                </a:solidFill>
                <a:latin typeface="Domaine Display Bold" panose="020A0803080505060203" pitchFamily="18" charset="0"/>
                <a:cs typeface="Open Sans Light"/>
              </a:rPr>
              <a:t>Dimension</a:t>
            </a:r>
          </a:p>
        </p:txBody>
      </p:sp>
      <p:sp>
        <p:nvSpPr>
          <p:cNvPr id="19" name="TextBox 18"/>
          <p:cNvSpPr txBox="1"/>
          <p:nvPr/>
        </p:nvSpPr>
        <p:spPr>
          <a:xfrm>
            <a:off x="3838921" y="1823911"/>
            <a:ext cx="1509287" cy="442492"/>
          </a:xfrm>
          <a:prstGeom prst="rect">
            <a:avLst/>
          </a:prstGeom>
          <a:solidFill>
            <a:schemeClr val="bg1"/>
          </a:solidFill>
        </p:spPr>
        <p:txBody>
          <a:bodyPr wrap="square" lIns="0" tIns="0" rIns="0" bIns="0" rtlCol="0">
            <a:noAutofit/>
          </a:bodyPr>
          <a:lstStyle/>
          <a:p>
            <a:pPr algn="ctr" defTabSz="456758" fontAlgn="base">
              <a:spcBef>
                <a:spcPts val="1200"/>
              </a:spcBef>
            </a:pPr>
            <a:r>
              <a:rPr lang="en-US" sz="2000" dirty="0">
                <a:solidFill>
                  <a:schemeClr val="tx2"/>
                </a:solidFill>
                <a:latin typeface="Domaine Display Bold" panose="020A0803080505060203" pitchFamily="18" charset="0"/>
                <a:cs typeface="Open Sans Light"/>
              </a:rPr>
              <a:t>Direction</a:t>
            </a:r>
          </a:p>
        </p:txBody>
      </p:sp>
      <p:sp>
        <p:nvSpPr>
          <p:cNvPr id="21" name="TextBox 20"/>
          <p:cNvSpPr txBox="1"/>
          <p:nvPr/>
        </p:nvSpPr>
        <p:spPr>
          <a:xfrm>
            <a:off x="7901606" y="1823911"/>
            <a:ext cx="2556429" cy="442492"/>
          </a:xfrm>
          <a:prstGeom prst="rect">
            <a:avLst/>
          </a:prstGeom>
          <a:solidFill>
            <a:schemeClr val="bg1"/>
          </a:solidFill>
        </p:spPr>
        <p:txBody>
          <a:bodyPr wrap="square" lIns="0" tIns="0" rIns="0" bIns="0" rtlCol="0">
            <a:noAutofit/>
          </a:bodyPr>
          <a:lstStyle>
            <a:defPPr>
              <a:defRPr lang="en-US"/>
            </a:defPPr>
            <a:lvl1pPr algn="ctr" defTabSz="456758" fontAlgn="base">
              <a:spcBef>
                <a:spcPts val="1200"/>
              </a:spcBef>
              <a:defRPr sz="2000">
                <a:solidFill>
                  <a:schemeClr val="tx2"/>
                </a:solidFill>
                <a:latin typeface="Domaine Display Bold" panose="020A0803080505060203" pitchFamily="18" charset="0"/>
                <a:cs typeface="Open Sans Light"/>
              </a:defRPr>
            </a:lvl1pPr>
          </a:lstStyle>
          <a:p>
            <a:r>
              <a:rPr lang="en-US" dirty="0"/>
              <a:t>Sample Capabilities</a:t>
            </a:r>
            <a:r>
              <a:rPr lang="en-US" baseline="30000" dirty="0"/>
              <a:t>1</a:t>
            </a:r>
          </a:p>
        </p:txBody>
      </p:sp>
      <p:grpSp>
        <p:nvGrpSpPr>
          <p:cNvPr id="42" name="Group 41"/>
          <p:cNvGrpSpPr/>
          <p:nvPr/>
        </p:nvGrpSpPr>
        <p:grpSpPr>
          <a:xfrm>
            <a:off x="266763" y="2775626"/>
            <a:ext cx="469233" cy="469233"/>
            <a:chOff x="273158" y="2787324"/>
            <a:chExt cx="469233" cy="469233"/>
          </a:xfrm>
        </p:grpSpPr>
        <p:sp>
          <p:nvSpPr>
            <p:cNvPr id="39" name="Oval 38"/>
            <p:cNvSpPr/>
            <p:nvPr/>
          </p:nvSpPr>
          <p:spPr>
            <a:xfrm>
              <a:off x="273158" y="2787324"/>
              <a:ext cx="469233" cy="469233"/>
            </a:xfrm>
            <a:prstGeom prst="ellipse">
              <a:avLst/>
            </a:prstGeom>
            <a:solidFill>
              <a:schemeClr val="accent4">
                <a:lumMod val="20000"/>
                <a:lumOff val="80000"/>
              </a:schemeClr>
            </a:solidFill>
            <a:ln>
              <a:solidFill>
                <a:srgbClr val="D1E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grpSp>
          <p:nvGrpSpPr>
            <p:cNvPr id="26" name="Group 25"/>
            <p:cNvGrpSpPr/>
            <p:nvPr/>
          </p:nvGrpSpPr>
          <p:grpSpPr>
            <a:xfrm>
              <a:off x="340100" y="2859528"/>
              <a:ext cx="320823" cy="306600"/>
              <a:chOff x="8689975" y="1620840"/>
              <a:chExt cx="644525" cy="615951"/>
            </a:xfrm>
          </p:grpSpPr>
          <p:sp>
            <p:nvSpPr>
              <p:cNvPr id="27" name="Rectangle 322"/>
              <p:cNvSpPr>
                <a:spLocks noChangeArrowheads="1"/>
              </p:cNvSpPr>
              <p:nvPr/>
            </p:nvSpPr>
            <p:spPr bwMode="auto">
              <a:xfrm>
                <a:off x="8693150" y="2205041"/>
                <a:ext cx="641350" cy="317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323"/>
              <p:cNvSpPr>
                <a:spLocks noChangeArrowheads="1"/>
              </p:cNvSpPr>
              <p:nvPr/>
            </p:nvSpPr>
            <p:spPr bwMode="auto">
              <a:xfrm>
                <a:off x="9186863" y="1763715"/>
                <a:ext cx="88900" cy="41275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324"/>
              <p:cNvSpPr>
                <a:spLocks noChangeArrowheads="1"/>
              </p:cNvSpPr>
              <p:nvPr/>
            </p:nvSpPr>
            <p:spPr bwMode="auto">
              <a:xfrm>
                <a:off x="9043988" y="1833565"/>
                <a:ext cx="96838" cy="34290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325"/>
              <p:cNvSpPr>
                <a:spLocks noChangeArrowheads="1"/>
              </p:cNvSpPr>
              <p:nvPr/>
            </p:nvSpPr>
            <p:spPr bwMode="auto">
              <a:xfrm>
                <a:off x="8904288" y="1920878"/>
                <a:ext cx="93663" cy="2555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26"/>
              <p:cNvSpPr>
                <a:spLocks noChangeArrowheads="1"/>
              </p:cNvSpPr>
              <p:nvPr/>
            </p:nvSpPr>
            <p:spPr bwMode="auto">
              <a:xfrm>
                <a:off x="8769350" y="1987553"/>
                <a:ext cx="88900" cy="1889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27"/>
              <p:cNvSpPr>
                <a:spLocks/>
              </p:cNvSpPr>
              <p:nvPr/>
            </p:nvSpPr>
            <p:spPr bwMode="auto">
              <a:xfrm>
                <a:off x="8689975" y="1620840"/>
                <a:ext cx="603250" cy="334963"/>
              </a:xfrm>
              <a:custGeom>
                <a:avLst/>
                <a:gdLst>
                  <a:gd name="T0" fmla="*/ 202 w 208"/>
                  <a:gd name="T1" fmla="*/ 2 h 115"/>
                  <a:gd name="T2" fmla="*/ 177 w 208"/>
                  <a:gd name="T3" fmla="*/ 1 h 115"/>
                  <a:gd name="T4" fmla="*/ 171 w 208"/>
                  <a:gd name="T5" fmla="*/ 6 h 115"/>
                  <a:gd name="T6" fmla="*/ 172 w 208"/>
                  <a:gd name="T7" fmla="*/ 8 h 115"/>
                  <a:gd name="T8" fmla="*/ 176 w 208"/>
                  <a:gd name="T9" fmla="*/ 15 h 115"/>
                  <a:gd name="T10" fmla="*/ 4 w 208"/>
                  <a:gd name="T11" fmla="*/ 104 h 115"/>
                  <a:gd name="T12" fmla="*/ 1 w 208"/>
                  <a:gd name="T13" fmla="*/ 111 h 115"/>
                  <a:gd name="T14" fmla="*/ 9 w 208"/>
                  <a:gd name="T15" fmla="*/ 113 h 115"/>
                  <a:gd name="T16" fmla="*/ 9 w 208"/>
                  <a:gd name="T17" fmla="*/ 113 h 115"/>
                  <a:gd name="T18" fmla="*/ 181 w 208"/>
                  <a:gd name="T19" fmla="*/ 25 h 115"/>
                  <a:gd name="T20" fmla="*/ 184 w 208"/>
                  <a:gd name="T21" fmla="*/ 32 h 115"/>
                  <a:gd name="T22" fmla="*/ 192 w 208"/>
                  <a:gd name="T23" fmla="*/ 34 h 115"/>
                  <a:gd name="T24" fmla="*/ 194 w 208"/>
                  <a:gd name="T25" fmla="*/ 32 h 115"/>
                  <a:gd name="T26" fmla="*/ 206 w 208"/>
                  <a:gd name="T27" fmla="*/ 10 h 115"/>
                  <a:gd name="T28" fmla="*/ 205 w 208"/>
                  <a:gd name="T29" fmla="*/ 3 h 115"/>
                  <a:gd name="T30" fmla="*/ 202 w 208"/>
                  <a:gd name="T31"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115">
                    <a:moveTo>
                      <a:pt x="202" y="2"/>
                    </a:moveTo>
                    <a:cubicBezTo>
                      <a:pt x="177" y="1"/>
                      <a:pt x="177" y="1"/>
                      <a:pt x="177" y="1"/>
                    </a:cubicBezTo>
                    <a:cubicBezTo>
                      <a:pt x="174" y="0"/>
                      <a:pt x="172" y="3"/>
                      <a:pt x="171" y="6"/>
                    </a:cubicBezTo>
                    <a:cubicBezTo>
                      <a:pt x="171" y="7"/>
                      <a:pt x="172" y="8"/>
                      <a:pt x="172" y="8"/>
                    </a:cubicBezTo>
                    <a:cubicBezTo>
                      <a:pt x="176" y="15"/>
                      <a:pt x="176" y="15"/>
                      <a:pt x="176" y="15"/>
                    </a:cubicBezTo>
                    <a:cubicBezTo>
                      <a:pt x="4" y="104"/>
                      <a:pt x="4" y="104"/>
                      <a:pt x="4" y="104"/>
                    </a:cubicBezTo>
                    <a:cubicBezTo>
                      <a:pt x="1" y="105"/>
                      <a:pt x="0" y="109"/>
                      <a:pt x="1" y="111"/>
                    </a:cubicBezTo>
                    <a:cubicBezTo>
                      <a:pt x="3" y="114"/>
                      <a:pt x="6" y="115"/>
                      <a:pt x="9" y="113"/>
                    </a:cubicBezTo>
                    <a:cubicBezTo>
                      <a:pt x="9" y="113"/>
                      <a:pt x="9" y="113"/>
                      <a:pt x="9" y="113"/>
                    </a:cubicBezTo>
                    <a:cubicBezTo>
                      <a:pt x="181" y="25"/>
                      <a:pt x="181" y="25"/>
                      <a:pt x="181" y="25"/>
                    </a:cubicBezTo>
                    <a:cubicBezTo>
                      <a:pt x="184" y="32"/>
                      <a:pt x="184" y="32"/>
                      <a:pt x="184" y="32"/>
                    </a:cubicBezTo>
                    <a:cubicBezTo>
                      <a:pt x="186" y="34"/>
                      <a:pt x="189" y="35"/>
                      <a:pt x="192" y="34"/>
                    </a:cubicBezTo>
                    <a:cubicBezTo>
                      <a:pt x="192" y="33"/>
                      <a:pt x="193" y="33"/>
                      <a:pt x="194" y="32"/>
                    </a:cubicBezTo>
                    <a:cubicBezTo>
                      <a:pt x="206" y="10"/>
                      <a:pt x="206" y="10"/>
                      <a:pt x="206" y="10"/>
                    </a:cubicBezTo>
                    <a:cubicBezTo>
                      <a:pt x="208" y="8"/>
                      <a:pt x="207" y="4"/>
                      <a:pt x="205" y="3"/>
                    </a:cubicBezTo>
                    <a:cubicBezTo>
                      <a:pt x="204" y="3"/>
                      <a:pt x="203" y="2"/>
                      <a:pt x="20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3" name="Group 42"/>
          <p:cNvGrpSpPr/>
          <p:nvPr/>
        </p:nvGrpSpPr>
        <p:grpSpPr>
          <a:xfrm>
            <a:off x="260289" y="4127365"/>
            <a:ext cx="469233" cy="469233"/>
            <a:chOff x="273158" y="4107455"/>
            <a:chExt cx="469233" cy="469233"/>
          </a:xfrm>
        </p:grpSpPr>
        <p:sp>
          <p:nvSpPr>
            <p:cNvPr id="40" name="Oval 39"/>
            <p:cNvSpPr/>
            <p:nvPr/>
          </p:nvSpPr>
          <p:spPr>
            <a:xfrm>
              <a:off x="273158" y="4107455"/>
              <a:ext cx="469233" cy="469233"/>
            </a:xfrm>
            <a:prstGeom prst="ellipse">
              <a:avLst/>
            </a:prstGeom>
            <a:solidFill>
              <a:schemeClr val="accent4">
                <a:lumMod val="20000"/>
                <a:lumOff val="80000"/>
              </a:schemeClr>
            </a:solidFill>
            <a:ln>
              <a:solidFill>
                <a:srgbClr val="0085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grpSp>
          <p:nvGrpSpPr>
            <p:cNvPr id="33" name="Group 32"/>
            <p:cNvGrpSpPr/>
            <p:nvPr/>
          </p:nvGrpSpPr>
          <p:grpSpPr>
            <a:xfrm>
              <a:off x="367276" y="4220534"/>
              <a:ext cx="286037" cy="265606"/>
              <a:chOff x="4357688" y="3067050"/>
              <a:chExt cx="555625" cy="515938"/>
            </a:xfrm>
          </p:grpSpPr>
          <p:sp>
            <p:nvSpPr>
              <p:cNvPr id="34" name="Freeform 156"/>
              <p:cNvSpPr>
                <a:spLocks/>
              </p:cNvSpPr>
              <p:nvPr/>
            </p:nvSpPr>
            <p:spPr bwMode="auto">
              <a:xfrm>
                <a:off x="4357688" y="3067050"/>
                <a:ext cx="509588" cy="473075"/>
              </a:xfrm>
              <a:custGeom>
                <a:avLst/>
                <a:gdLst>
                  <a:gd name="T0" fmla="*/ 180 w 199"/>
                  <a:gd name="T1" fmla="*/ 0 h 184"/>
                  <a:gd name="T2" fmla="*/ 18 w 199"/>
                  <a:gd name="T3" fmla="*/ 0 h 184"/>
                  <a:gd name="T4" fmla="*/ 0 w 199"/>
                  <a:gd name="T5" fmla="*/ 18 h 184"/>
                  <a:gd name="T6" fmla="*/ 0 w 199"/>
                  <a:gd name="T7" fmla="*/ 184 h 184"/>
                  <a:gd name="T8" fmla="*/ 43 w 199"/>
                  <a:gd name="T9" fmla="*/ 149 h 184"/>
                  <a:gd name="T10" fmla="*/ 85 w 199"/>
                  <a:gd name="T11" fmla="*/ 149 h 184"/>
                  <a:gd name="T12" fmla="*/ 85 w 199"/>
                  <a:gd name="T13" fmla="*/ 108 h 184"/>
                  <a:gd name="T14" fmla="*/ 116 w 199"/>
                  <a:gd name="T15" fmla="*/ 78 h 184"/>
                  <a:gd name="T16" fmla="*/ 199 w 199"/>
                  <a:gd name="T17" fmla="*/ 78 h 184"/>
                  <a:gd name="T18" fmla="*/ 199 w 199"/>
                  <a:gd name="T19" fmla="*/ 18 h 184"/>
                  <a:gd name="T20" fmla="*/ 180 w 199"/>
                  <a:gd name="T21" fmla="*/ 0 h 184"/>
                  <a:gd name="T22" fmla="*/ 180 w 199"/>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84">
                    <a:moveTo>
                      <a:pt x="180" y="0"/>
                    </a:moveTo>
                    <a:cubicBezTo>
                      <a:pt x="18" y="0"/>
                      <a:pt x="18" y="0"/>
                      <a:pt x="18" y="0"/>
                    </a:cubicBezTo>
                    <a:cubicBezTo>
                      <a:pt x="8" y="0"/>
                      <a:pt x="0" y="8"/>
                      <a:pt x="0" y="18"/>
                    </a:cubicBezTo>
                    <a:cubicBezTo>
                      <a:pt x="0" y="184"/>
                      <a:pt x="0" y="184"/>
                      <a:pt x="0" y="184"/>
                    </a:cubicBezTo>
                    <a:cubicBezTo>
                      <a:pt x="43" y="149"/>
                      <a:pt x="43" y="149"/>
                      <a:pt x="43" y="149"/>
                    </a:cubicBezTo>
                    <a:cubicBezTo>
                      <a:pt x="85" y="149"/>
                      <a:pt x="85" y="149"/>
                      <a:pt x="85" y="149"/>
                    </a:cubicBezTo>
                    <a:cubicBezTo>
                      <a:pt x="85" y="108"/>
                      <a:pt x="85" y="108"/>
                      <a:pt x="85" y="108"/>
                    </a:cubicBezTo>
                    <a:cubicBezTo>
                      <a:pt x="85" y="91"/>
                      <a:pt x="99" y="78"/>
                      <a:pt x="116" y="78"/>
                    </a:cubicBezTo>
                    <a:cubicBezTo>
                      <a:pt x="199" y="78"/>
                      <a:pt x="199" y="78"/>
                      <a:pt x="199" y="78"/>
                    </a:cubicBezTo>
                    <a:cubicBezTo>
                      <a:pt x="199" y="18"/>
                      <a:pt x="199" y="18"/>
                      <a:pt x="199" y="18"/>
                    </a:cubicBezTo>
                    <a:cubicBezTo>
                      <a:pt x="199" y="8"/>
                      <a:pt x="190" y="0"/>
                      <a:pt x="180" y="0"/>
                    </a:cubicBezTo>
                    <a:cubicBezTo>
                      <a:pt x="180" y="0"/>
                      <a:pt x="180" y="0"/>
                      <a:pt x="180" y="0"/>
                    </a:cubicBezTo>
                    <a:close/>
                  </a:path>
                </a:pathLst>
              </a:custGeom>
              <a:solidFill>
                <a:schemeClr val="accent2"/>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5" name="Freeform 157"/>
              <p:cNvSpPr>
                <a:spLocks noEditPoints="1"/>
              </p:cNvSpPr>
              <p:nvPr/>
            </p:nvSpPr>
            <p:spPr bwMode="auto">
              <a:xfrm>
                <a:off x="4611688" y="3303588"/>
                <a:ext cx="301625" cy="279400"/>
              </a:xfrm>
              <a:custGeom>
                <a:avLst/>
                <a:gdLst>
                  <a:gd name="T0" fmla="*/ 101 w 118"/>
                  <a:gd name="T1" fmla="*/ 0 h 109"/>
                  <a:gd name="T2" fmla="*/ 17 w 118"/>
                  <a:gd name="T3" fmla="*/ 0 h 109"/>
                  <a:gd name="T4" fmla="*/ 0 w 118"/>
                  <a:gd name="T5" fmla="*/ 16 h 109"/>
                  <a:gd name="T6" fmla="*/ 0 w 118"/>
                  <a:gd name="T7" fmla="*/ 16 h 109"/>
                  <a:gd name="T8" fmla="*/ 0 w 118"/>
                  <a:gd name="T9" fmla="*/ 72 h 109"/>
                  <a:gd name="T10" fmla="*/ 16 w 118"/>
                  <a:gd name="T11" fmla="*/ 88 h 109"/>
                  <a:gd name="T12" fmla="*/ 92 w 118"/>
                  <a:gd name="T13" fmla="*/ 88 h 109"/>
                  <a:gd name="T14" fmla="*/ 118 w 118"/>
                  <a:gd name="T15" fmla="*/ 109 h 109"/>
                  <a:gd name="T16" fmla="*/ 118 w 118"/>
                  <a:gd name="T17" fmla="*/ 16 h 109"/>
                  <a:gd name="T18" fmla="*/ 101 w 118"/>
                  <a:gd name="T19" fmla="*/ 0 h 109"/>
                  <a:gd name="T20" fmla="*/ 101 w 118"/>
                  <a:gd name="T21" fmla="*/ 0 h 109"/>
                  <a:gd name="T22" fmla="*/ 29 w 118"/>
                  <a:gd name="T23" fmla="*/ 51 h 109"/>
                  <a:gd name="T24" fmla="*/ 22 w 118"/>
                  <a:gd name="T25" fmla="*/ 44 h 109"/>
                  <a:gd name="T26" fmla="*/ 29 w 118"/>
                  <a:gd name="T27" fmla="*/ 37 h 109"/>
                  <a:gd name="T28" fmla="*/ 37 w 118"/>
                  <a:gd name="T29" fmla="*/ 44 h 109"/>
                  <a:gd name="T30" fmla="*/ 29 w 118"/>
                  <a:gd name="T31" fmla="*/ 51 h 109"/>
                  <a:gd name="T32" fmla="*/ 59 w 118"/>
                  <a:gd name="T33" fmla="*/ 51 h 109"/>
                  <a:gd name="T34" fmla="*/ 52 w 118"/>
                  <a:gd name="T35" fmla="*/ 44 h 109"/>
                  <a:gd name="T36" fmla="*/ 59 w 118"/>
                  <a:gd name="T37" fmla="*/ 37 h 109"/>
                  <a:gd name="T38" fmla="*/ 66 w 118"/>
                  <a:gd name="T39" fmla="*/ 44 h 109"/>
                  <a:gd name="T40" fmla="*/ 59 w 118"/>
                  <a:gd name="T41" fmla="*/ 51 h 109"/>
                  <a:gd name="T42" fmla="*/ 88 w 118"/>
                  <a:gd name="T43" fmla="*/ 51 h 109"/>
                  <a:gd name="T44" fmla="*/ 81 w 118"/>
                  <a:gd name="T45" fmla="*/ 44 h 109"/>
                  <a:gd name="T46" fmla="*/ 88 w 118"/>
                  <a:gd name="T47" fmla="*/ 37 h 109"/>
                  <a:gd name="T48" fmla="*/ 96 w 118"/>
                  <a:gd name="T49" fmla="*/ 44 h 109"/>
                  <a:gd name="T50" fmla="*/ 88 w 118"/>
                  <a:gd name="T51" fmla="*/ 5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109">
                    <a:moveTo>
                      <a:pt x="101" y="0"/>
                    </a:moveTo>
                    <a:cubicBezTo>
                      <a:pt x="17" y="0"/>
                      <a:pt x="17" y="0"/>
                      <a:pt x="17" y="0"/>
                    </a:cubicBezTo>
                    <a:cubicBezTo>
                      <a:pt x="7" y="0"/>
                      <a:pt x="0" y="7"/>
                      <a:pt x="0" y="16"/>
                    </a:cubicBezTo>
                    <a:cubicBezTo>
                      <a:pt x="0" y="16"/>
                      <a:pt x="0" y="16"/>
                      <a:pt x="0" y="16"/>
                    </a:cubicBezTo>
                    <a:cubicBezTo>
                      <a:pt x="0" y="72"/>
                      <a:pt x="0" y="72"/>
                      <a:pt x="0" y="72"/>
                    </a:cubicBezTo>
                    <a:cubicBezTo>
                      <a:pt x="0" y="81"/>
                      <a:pt x="7" y="88"/>
                      <a:pt x="16" y="88"/>
                    </a:cubicBezTo>
                    <a:cubicBezTo>
                      <a:pt x="92" y="88"/>
                      <a:pt x="92" y="88"/>
                      <a:pt x="92" y="88"/>
                    </a:cubicBezTo>
                    <a:cubicBezTo>
                      <a:pt x="118" y="109"/>
                      <a:pt x="118" y="109"/>
                      <a:pt x="118" y="109"/>
                    </a:cubicBezTo>
                    <a:cubicBezTo>
                      <a:pt x="118" y="16"/>
                      <a:pt x="118" y="16"/>
                      <a:pt x="118" y="16"/>
                    </a:cubicBezTo>
                    <a:cubicBezTo>
                      <a:pt x="118" y="7"/>
                      <a:pt x="110" y="0"/>
                      <a:pt x="101" y="0"/>
                    </a:cubicBezTo>
                    <a:cubicBezTo>
                      <a:pt x="101" y="0"/>
                      <a:pt x="101" y="0"/>
                      <a:pt x="101" y="0"/>
                    </a:cubicBezTo>
                    <a:close/>
                    <a:moveTo>
                      <a:pt x="29" y="51"/>
                    </a:moveTo>
                    <a:cubicBezTo>
                      <a:pt x="25" y="51"/>
                      <a:pt x="22" y="48"/>
                      <a:pt x="22" y="44"/>
                    </a:cubicBezTo>
                    <a:cubicBezTo>
                      <a:pt x="22" y="40"/>
                      <a:pt x="25" y="37"/>
                      <a:pt x="29" y="37"/>
                    </a:cubicBezTo>
                    <a:cubicBezTo>
                      <a:pt x="34" y="37"/>
                      <a:pt x="37" y="40"/>
                      <a:pt x="37" y="44"/>
                    </a:cubicBezTo>
                    <a:cubicBezTo>
                      <a:pt x="37" y="48"/>
                      <a:pt x="34" y="51"/>
                      <a:pt x="29" y="51"/>
                    </a:cubicBezTo>
                    <a:close/>
                    <a:moveTo>
                      <a:pt x="59" y="51"/>
                    </a:moveTo>
                    <a:cubicBezTo>
                      <a:pt x="55" y="51"/>
                      <a:pt x="52" y="48"/>
                      <a:pt x="52" y="44"/>
                    </a:cubicBezTo>
                    <a:cubicBezTo>
                      <a:pt x="52" y="40"/>
                      <a:pt x="55" y="37"/>
                      <a:pt x="59" y="37"/>
                    </a:cubicBezTo>
                    <a:cubicBezTo>
                      <a:pt x="63" y="37"/>
                      <a:pt x="66" y="40"/>
                      <a:pt x="66" y="44"/>
                    </a:cubicBezTo>
                    <a:cubicBezTo>
                      <a:pt x="66" y="48"/>
                      <a:pt x="63" y="51"/>
                      <a:pt x="59" y="51"/>
                    </a:cubicBezTo>
                    <a:close/>
                    <a:moveTo>
                      <a:pt x="88" y="51"/>
                    </a:moveTo>
                    <a:cubicBezTo>
                      <a:pt x="84" y="51"/>
                      <a:pt x="81" y="48"/>
                      <a:pt x="81" y="44"/>
                    </a:cubicBezTo>
                    <a:cubicBezTo>
                      <a:pt x="81" y="40"/>
                      <a:pt x="84" y="37"/>
                      <a:pt x="88" y="37"/>
                    </a:cubicBezTo>
                    <a:cubicBezTo>
                      <a:pt x="92" y="37"/>
                      <a:pt x="96" y="40"/>
                      <a:pt x="96" y="44"/>
                    </a:cubicBezTo>
                    <a:cubicBezTo>
                      <a:pt x="96" y="48"/>
                      <a:pt x="92" y="51"/>
                      <a:pt x="88" y="51"/>
                    </a:cubicBezTo>
                    <a:close/>
                  </a:path>
                </a:pathLst>
              </a:custGeom>
              <a:solidFill>
                <a:schemeClr val="accent2"/>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44" name="Group 43"/>
          <p:cNvGrpSpPr/>
          <p:nvPr/>
        </p:nvGrpSpPr>
        <p:grpSpPr>
          <a:xfrm>
            <a:off x="249227" y="5432165"/>
            <a:ext cx="469233" cy="469233"/>
            <a:chOff x="273158" y="5427585"/>
            <a:chExt cx="469233" cy="469233"/>
          </a:xfrm>
        </p:grpSpPr>
        <p:sp>
          <p:nvSpPr>
            <p:cNvPr id="41" name="Oval 40"/>
            <p:cNvSpPr/>
            <p:nvPr/>
          </p:nvSpPr>
          <p:spPr>
            <a:xfrm>
              <a:off x="273158" y="5427585"/>
              <a:ext cx="469233" cy="469233"/>
            </a:xfrm>
            <a:prstGeom prst="ellipse">
              <a:avLst/>
            </a:prstGeom>
            <a:solidFill>
              <a:schemeClr val="accent4">
                <a:lumMod val="20000"/>
                <a:lumOff val="80000"/>
              </a:schemeClr>
            </a:solidFill>
            <a:ln>
              <a:solidFill>
                <a:srgbClr val="064E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grpSp>
          <p:nvGrpSpPr>
            <p:cNvPr id="36" name="Group 39"/>
            <p:cNvGrpSpPr>
              <a:grpSpLocks noChangeAspect="1"/>
            </p:cNvGrpSpPr>
            <p:nvPr/>
          </p:nvGrpSpPr>
          <p:grpSpPr bwMode="auto">
            <a:xfrm>
              <a:off x="343556" y="5497015"/>
              <a:ext cx="326277" cy="334354"/>
              <a:chOff x="4280" y="387"/>
              <a:chExt cx="525" cy="538"/>
            </a:xfrm>
            <a:solidFill>
              <a:schemeClr val="accent2"/>
            </a:solidFill>
          </p:grpSpPr>
          <p:sp>
            <p:nvSpPr>
              <p:cNvPr id="37" name="Freeform 40"/>
              <p:cNvSpPr>
                <a:spLocks noEditPoints="1"/>
              </p:cNvSpPr>
              <p:nvPr/>
            </p:nvSpPr>
            <p:spPr bwMode="auto">
              <a:xfrm>
                <a:off x="4280" y="387"/>
                <a:ext cx="525" cy="538"/>
              </a:xfrm>
              <a:custGeom>
                <a:avLst/>
                <a:gdLst>
                  <a:gd name="T0" fmla="*/ 136 w 176"/>
                  <a:gd name="T1" fmla="*/ 85 h 181"/>
                  <a:gd name="T2" fmla="*/ 116 w 176"/>
                  <a:gd name="T3" fmla="*/ 69 h 181"/>
                  <a:gd name="T4" fmla="*/ 136 w 176"/>
                  <a:gd name="T5" fmla="*/ 59 h 181"/>
                  <a:gd name="T6" fmla="*/ 136 w 176"/>
                  <a:gd name="T7" fmla="*/ 26 h 181"/>
                  <a:gd name="T8" fmla="*/ 122 w 176"/>
                  <a:gd name="T9" fmla="*/ 49 h 181"/>
                  <a:gd name="T10" fmla="*/ 94 w 176"/>
                  <a:gd name="T11" fmla="*/ 56 h 181"/>
                  <a:gd name="T12" fmla="*/ 109 w 176"/>
                  <a:gd name="T13" fmla="*/ 20 h 181"/>
                  <a:gd name="T14" fmla="*/ 68 w 176"/>
                  <a:gd name="T15" fmla="*/ 20 h 181"/>
                  <a:gd name="T16" fmla="*/ 83 w 176"/>
                  <a:gd name="T17" fmla="*/ 56 h 181"/>
                  <a:gd name="T18" fmla="*/ 54 w 176"/>
                  <a:gd name="T19" fmla="*/ 49 h 181"/>
                  <a:gd name="T20" fmla="*/ 40 w 176"/>
                  <a:gd name="T21" fmla="*/ 26 h 181"/>
                  <a:gd name="T22" fmla="*/ 40 w 176"/>
                  <a:gd name="T23" fmla="*/ 59 h 181"/>
                  <a:gd name="T24" fmla="*/ 61 w 176"/>
                  <a:gd name="T25" fmla="*/ 71 h 181"/>
                  <a:gd name="T26" fmla="*/ 41 w 176"/>
                  <a:gd name="T27" fmla="*/ 85 h 181"/>
                  <a:gd name="T28" fmla="*/ 0 w 176"/>
                  <a:gd name="T29" fmla="*/ 90 h 181"/>
                  <a:gd name="T30" fmla="*/ 41 w 176"/>
                  <a:gd name="T31" fmla="*/ 96 h 181"/>
                  <a:gd name="T32" fmla="*/ 61 w 176"/>
                  <a:gd name="T33" fmla="*/ 110 h 181"/>
                  <a:gd name="T34" fmla="*/ 40 w 176"/>
                  <a:gd name="T35" fmla="*/ 122 h 181"/>
                  <a:gd name="T36" fmla="*/ 40 w 176"/>
                  <a:gd name="T37" fmla="*/ 155 h 181"/>
                  <a:gd name="T38" fmla="*/ 54 w 176"/>
                  <a:gd name="T39" fmla="*/ 132 h 181"/>
                  <a:gd name="T40" fmla="*/ 83 w 176"/>
                  <a:gd name="T41" fmla="*/ 124 h 181"/>
                  <a:gd name="T42" fmla="*/ 68 w 176"/>
                  <a:gd name="T43" fmla="*/ 160 h 181"/>
                  <a:gd name="T44" fmla="*/ 109 w 176"/>
                  <a:gd name="T45" fmla="*/ 160 h 181"/>
                  <a:gd name="T46" fmla="*/ 94 w 176"/>
                  <a:gd name="T47" fmla="*/ 124 h 181"/>
                  <a:gd name="T48" fmla="*/ 122 w 176"/>
                  <a:gd name="T49" fmla="*/ 131 h 181"/>
                  <a:gd name="T50" fmla="*/ 136 w 176"/>
                  <a:gd name="T51" fmla="*/ 155 h 181"/>
                  <a:gd name="T52" fmla="*/ 136 w 176"/>
                  <a:gd name="T53" fmla="*/ 122 h 181"/>
                  <a:gd name="T54" fmla="*/ 117 w 176"/>
                  <a:gd name="T55" fmla="*/ 111 h 181"/>
                  <a:gd name="T56" fmla="*/ 136 w 176"/>
                  <a:gd name="T57" fmla="*/ 96 h 181"/>
                  <a:gd name="T58" fmla="*/ 176 w 176"/>
                  <a:gd name="T59" fmla="*/ 90 h 181"/>
                  <a:gd name="T60" fmla="*/ 136 w 176"/>
                  <a:gd name="T61" fmla="*/ 37 h 181"/>
                  <a:gd name="T62" fmla="*/ 136 w 176"/>
                  <a:gd name="T63" fmla="*/ 48 h 181"/>
                  <a:gd name="T64" fmla="*/ 136 w 176"/>
                  <a:gd name="T65" fmla="*/ 37 h 181"/>
                  <a:gd name="T66" fmla="*/ 34 w 176"/>
                  <a:gd name="T67" fmla="*/ 42 h 181"/>
                  <a:gd name="T68" fmla="*/ 45 w 176"/>
                  <a:gd name="T69" fmla="*/ 42 h 181"/>
                  <a:gd name="T70" fmla="*/ 21 w 176"/>
                  <a:gd name="T71" fmla="*/ 100 h 181"/>
                  <a:gd name="T72" fmla="*/ 21 w 176"/>
                  <a:gd name="T73" fmla="*/ 80 h 181"/>
                  <a:gd name="T74" fmla="*/ 21 w 176"/>
                  <a:gd name="T75" fmla="*/ 100 h 181"/>
                  <a:gd name="T76" fmla="*/ 34 w 176"/>
                  <a:gd name="T77" fmla="*/ 138 h 181"/>
                  <a:gd name="T78" fmla="*/ 45 w 176"/>
                  <a:gd name="T79" fmla="*/ 138 h 181"/>
                  <a:gd name="T80" fmla="*/ 78 w 176"/>
                  <a:gd name="T81" fmla="*/ 20 h 181"/>
                  <a:gd name="T82" fmla="*/ 98 w 176"/>
                  <a:gd name="T83" fmla="*/ 20 h 181"/>
                  <a:gd name="T84" fmla="*/ 78 w 176"/>
                  <a:gd name="T85" fmla="*/ 20 h 181"/>
                  <a:gd name="T86" fmla="*/ 88 w 176"/>
                  <a:gd name="T87" fmla="*/ 170 h 181"/>
                  <a:gd name="T88" fmla="*/ 88 w 176"/>
                  <a:gd name="T89" fmla="*/ 150 h 181"/>
                  <a:gd name="T90" fmla="*/ 89 w 176"/>
                  <a:gd name="T91" fmla="*/ 114 h 181"/>
                  <a:gd name="T92" fmla="*/ 89 w 176"/>
                  <a:gd name="T93" fmla="*/ 66 h 181"/>
                  <a:gd name="T94" fmla="*/ 89 w 176"/>
                  <a:gd name="T95" fmla="*/ 114 h 181"/>
                  <a:gd name="T96" fmla="*/ 142 w 176"/>
                  <a:gd name="T97" fmla="*/ 138 h 181"/>
                  <a:gd name="T98" fmla="*/ 131 w 176"/>
                  <a:gd name="T99" fmla="*/ 138 h 181"/>
                  <a:gd name="T100" fmla="*/ 156 w 176"/>
                  <a:gd name="T101" fmla="*/ 100 h 181"/>
                  <a:gd name="T102" fmla="*/ 156 w 176"/>
                  <a:gd name="T103" fmla="*/ 80 h 181"/>
                  <a:gd name="T104" fmla="*/ 156 w 176"/>
                  <a:gd name="T105" fmla="*/ 10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81">
                    <a:moveTo>
                      <a:pt x="156" y="70"/>
                    </a:moveTo>
                    <a:cubicBezTo>
                      <a:pt x="146" y="70"/>
                      <a:pt x="138" y="76"/>
                      <a:pt x="136" y="85"/>
                    </a:cubicBezTo>
                    <a:cubicBezTo>
                      <a:pt x="123" y="85"/>
                      <a:pt x="123" y="85"/>
                      <a:pt x="123" y="85"/>
                    </a:cubicBezTo>
                    <a:cubicBezTo>
                      <a:pt x="122" y="79"/>
                      <a:pt x="120" y="74"/>
                      <a:pt x="116" y="69"/>
                    </a:cubicBezTo>
                    <a:cubicBezTo>
                      <a:pt x="129" y="57"/>
                      <a:pt x="129" y="57"/>
                      <a:pt x="129" y="57"/>
                    </a:cubicBezTo>
                    <a:cubicBezTo>
                      <a:pt x="131" y="58"/>
                      <a:pt x="134" y="59"/>
                      <a:pt x="136" y="59"/>
                    </a:cubicBezTo>
                    <a:cubicBezTo>
                      <a:pt x="145" y="59"/>
                      <a:pt x="152" y="51"/>
                      <a:pt x="152" y="42"/>
                    </a:cubicBezTo>
                    <a:cubicBezTo>
                      <a:pt x="152" y="33"/>
                      <a:pt x="145" y="26"/>
                      <a:pt x="136" y="26"/>
                    </a:cubicBezTo>
                    <a:cubicBezTo>
                      <a:pt x="127" y="26"/>
                      <a:pt x="120" y="33"/>
                      <a:pt x="120" y="42"/>
                    </a:cubicBezTo>
                    <a:cubicBezTo>
                      <a:pt x="120" y="45"/>
                      <a:pt x="121" y="47"/>
                      <a:pt x="122" y="49"/>
                    </a:cubicBezTo>
                    <a:cubicBezTo>
                      <a:pt x="109" y="62"/>
                      <a:pt x="109" y="62"/>
                      <a:pt x="109" y="62"/>
                    </a:cubicBezTo>
                    <a:cubicBezTo>
                      <a:pt x="104" y="59"/>
                      <a:pt x="99" y="57"/>
                      <a:pt x="94" y="56"/>
                    </a:cubicBezTo>
                    <a:cubicBezTo>
                      <a:pt x="94" y="40"/>
                      <a:pt x="94" y="40"/>
                      <a:pt x="94" y="40"/>
                    </a:cubicBezTo>
                    <a:cubicBezTo>
                      <a:pt x="102" y="38"/>
                      <a:pt x="109" y="30"/>
                      <a:pt x="109" y="20"/>
                    </a:cubicBezTo>
                    <a:cubicBezTo>
                      <a:pt x="109" y="9"/>
                      <a:pt x="100" y="0"/>
                      <a:pt x="88" y="0"/>
                    </a:cubicBezTo>
                    <a:cubicBezTo>
                      <a:pt x="77" y="0"/>
                      <a:pt x="68" y="9"/>
                      <a:pt x="68" y="20"/>
                    </a:cubicBezTo>
                    <a:cubicBezTo>
                      <a:pt x="68" y="30"/>
                      <a:pt x="74" y="38"/>
                      <a:pt x="83" y="40"/>
                    </a:cubicBezTo>
                    <a:cubicBezTo>
                      <a:pt x="83" y="56"/>
                      <a:pt x="83" y="56"/>
                      <a:pt x="83" y="56"/>
                    </a:cubicBezTo>
                    <a:cubicBezTo>
                      <a:pt x="77" y="57"/>
                      <a:pt x="72" y="60"/>
                      <a:pt x="68" y="63"/>
                    </a:cubicBezTo>
                    <a:cubicBezTo>
                      <a:pt x="54" y="49"/>
                      <a:pt x="54" y="49"/>
                      <a:pt x="54" y="49"/>
                    </a:cubicBezTo>
                    <a:cubicBezTo>
                      <a:pt x="55" y="47"/>
                      <a:pt x="56" y="45"/>
                      <a:pt x="56" y="42"/>
                    </a:cubicBezTo>
                    <a:cubicBezTo>
                      <a:pt x="56" y="33"/>
                      <a:pt x="49" y="26"/>
                      <a:pt x="40" y="26"/>
                    </a:cubicBezTo>
                    <a:cubicBezTo>
                      <a:pt x="31" y="26"/>
                      <a:pt x="23" y="33"/>
                      <a:pt x="23" y="42"/>
                    </a:cubicBezTo>
                    <a:cubicBezTo>
                      <a:pt x="23" y="51"/>
                      <a:pt x="31" y="59"/>
                      <a:pt x="40" y="59"/>
                    </a:cubicBezTo>
                    <a:cubicBezTo>
                      <a:pt x="42" y="59"/>
                      <a:pt x="45" y="58"/>
                      <a:pt x="47" y="57"/>
                    </a:cubicBezTo>
                    <a:cubicBezTo>
                      <a:pt x="61" y="71"/>
                      <a:pt x="61" y="71"/>
                      <a:pt x="61" y="71"/>
                    </a:cubicBezTo>
                    <a:cubicBezTo>
                      <a:pt x="58" y="75"/>
                      <a:pt x="56" y="80"/>
                      <a:pt x="55" y="85"/>
                    </a:cubicBezTo>
                    <a:cubicBezTo>
                      <a:pt x="41" y="85"/>
                      <a:pt x="41" y="85"/>
                      <a:pt x="41" y="85"/>
                    </a:cubicBezTo>
                    <a:cubicBezTo>
                      <a:pt x="39" y="76"/>
                      <a:pt x="31" y="70"/>
                      <a:pt x="21" y="70"/>
                    </a:cubicBezTo>
                    <a:cubicBezTo>
                      <a:pt x="10" y="70"/>
                      <a:pt x="0" y="79"/>
                      <a:pt x="0" y="90"/>
                    </a:cubicBezTo>
                    <a:cubicBezTo>
                      <a:pt x="0" y="102"/>
                      <a:pt x="10" y="111"/>
                      <a:pt x="21" y="111"/>
                    </a:cubicBezTo>
                    <a:cubicBezTo>
                      <a:pt x="31" y="111"/>
                      <a:pt x="39" y="104"/>
                      <a:pt x="41" y="96"/>
                    </a:cubicBezTo>
                    <a:cubicBezTo>
                      <a:pt x="55" y="96"/>
                      <a:pt x="55" y="96"/>
                      <a:pt x="55" y="96"/>
                    </a:cubicBezTo>
                    <a:cubicBezTo>
                      <a:pt x="56" y="101"/>
                      <a:pt x="58" y="106"/>
                      <a:pt x="61" y="110"/>
                    </a:cubicBezTo>
                    <a:cubicBezTo>
                      <a:pt x="47" y="124"/>
                      <a:pt x="47" y="124"/>
                      <a:pt x="47" y="124"/>
                    </a:cubicBezTo>
                    <a:cubicBezTo>
                      <a:pt x="45" y="123"/>
                      <a:pt x="42" y="122"/>
                      <a:pt x="40" y="122"/>
                    </a:cubicBezTo>
                    <a:cubicBezTo>
                      <a:pt x="31" y="122"/>
                      <a:pt x="23" y="130"/>
                      <a:pt x="23" y="138"/>
                    </a:cubicBezTo>
                    <a:cubicBezTo>
                      <a:pt x="23" y="147"/>
                      <a:pt x="31" y="155"/>
                      <a:pt x="40" y="155"/>
                    </a:cubicBezTo>
                    <a:cubicBezTo>
                      <a:pt x="49" y="155"/>
                      <a:pt x="56" y="147"/>
                      <a:pt x="56" y="138"/>
                    </a:cubicBezTo>
                    <a:cubicBezTo>
                      <a:pt x="56" y="136"/>
                      <a:pt x="55" y="134"/>
                      <a:pt x="54" y="132"/>
                    </a:cubicBezTo>
                    <a:cubicBezTo>
                      <a:pt x="68" y="118"/>
                      <a:pt x="68" y="118"/>
                      <a:pt x="68" y="118"/>
                    </a:cubicBezTo>
                    <a:cubicBezTo>
                      <a:pt x="73" y="121"/>
                      <a:pt x="78" y="123"/>
                      <a:pt x="83" y="124"/>
                    </a:cubicBezTo>
                    <a:cubicBezTo>
                      <a:pt x="83" y="140"/>
                      <a:pt x="83" y="140"/>
                      <a:pt x="83" y="140"/>
                    </a:cubicBezTo>
                    <a:cubicBezTo>
                      <a:pt x="74" y="143"/>
                      <a:pt x="68" y="151"/>
                      <a:pt x="68" y="160"/>
                    </a:cubicBezTo>
                    <a:cubicBezTo>
                      <a:pt x="68" y="172"/>
                      <a:pt x="77" y="181"/>
                      <a:pt x="88" y="181"/>
                    </a:cubicBezTo>
                    <a:cubicBezTo>
                      <a:pt x="100" y="181"/>
                      <a:pt x="109" y="172"/>
                      <a:pt x="109" y="160"/>
                    </a:cubicBezTo>
                    <a:cubicBezTo>
                      <a:pt x="109" y="151"/>
                      <a:pt x="102" y="143"/>
                      <a:pt x="94" y="140"/>
                    </a:cubicBezTo>
                    <a:cubicBezTo>
                      <a:pt x="94" y="124"/>
                      <a:pt x="94" y="124"/>
                      <a:pt x="94" y="124"/>
                    </a:cubicBezTo>
                    <a:cubicBezTo>
                      <a:pt x="99" y="124"/>
                      <a:pt x="105" y="121"/>
                      <a:pt x="109" y="118"/>
                    </a:cubicBezTo>
                    <a:cubicBezTo>
                      <a:pt x="122" y="131"/>
                      <a:pt x="122" y="131"/>
                      <a:pt x="122" y="131"/>
                    </a:cubicBezTo>
                    <a:cubicBezTo>
                      <a:pt x="121" y="133"/>
                      <a:pt x="120" y="136"/>
                      <a:pt x="120" y="138"/>
                    </a:cubicBezTo>
                    <a:cubicBezTo>
                      <a:pt x="120" y="147"/>
                      <a:pt x="127" y="155"/>
                      <a:pt x="136" y="155"/>
                    </a:cubicBezTo>
                    <a:cubicBezTo>
                      <a:pt x="145" y="155"/>
                      <a:pt x="152" y="147"/>
                      <a:pt x="152" y="138"/>
                    </a:cubicBezTo>
                    <a:cubicBezTo>
                      <a:pt x="152" y="130"/>
                      <a:pt x="145" y="122"/>
                      <a:pt x="136" y="122"/>
                    </a:cubicBezTo>
                    <a:cubicBezTo>
                      <a:pt x="134" y="122"/>
                      <a:pt x="132" y="123"/>
                      <a:pt x="130" y="124"/>
                    </a:cubicBezTo>
                    <a:cubicBezTo>
                      <a:pt x="117" y="111"/>
                      <a:pt x="117" y="111"/>
                      <a:pt x="117" y="111"/>
                    </a:cubicBezTo>
                    <a:cubicBezTo>
                      <a:pt x="120" y="106"/>
                      <a:pt x="122" y="101"/>
                      <a:pt x="123" y="96"/>
                    </a:cubicBezTo>
                    <a:cubicBezTo>
                      <a:pt x="136" y="96"/>
                      <a:pt x="136" y="96"/>
                      <a:pt x="136" y="96"/>
                    </a:cubicBezTo>
                    <a:cubicBezTo>
                      <a:pt x="138" y="104"/>
                      <a:pt x="146" y="111"/>
                      <a:pt x="156" y="111"/>
                    </a:cubicBezTo>
                    <a:cubicBezTo>
                      <a:pt x="167" y="111"/>
                      <a:pt x="176" y="102"/>
                      <a:pt x="176" y="90"/>
                    </a:cubicBezTo>
                    <a:cubicBezTo>
                      <a:pt x="176" y="79"/>
                      <a:pt x="167" y="70"/>
                      <a:pt x="156" y="70"/>
                    </a:cubicBezTo>
                    <a:close/>
                    <a:moveTo>
                      <a:pt x="136" y="37"/>
                    </a:moveTo>
                    <a:cubicBezTo>
                      <a:pt x="139" y="37"/>
                      <a:pt x="142" y="39"/>
                      <a:pt x="142" y="42"/>
                    </a:cubicBezTo>
                    <a:cubicBezTo>
                      <a:pt x="142" y="45"/>
                      <a:pt x="139" y="48"/>
                      <a:pt x="136" y="48"/>
                    </a:cubicBezTo>
                    <a:cubicBezTo>
                      <a:pt x="133" y="48"/>
                      <a:pt x="131" y="45"/>
                      <a:pt x="131" y="42"/>
                    </a:cubicBezTo>
                    <a:cubicBezTo>
                      <a:pt x="131" y="39"/>
                      <a:pt x="133" y="37"/>
                      <a:pt x="136" y="37"/>
                    </a:cubicBezTo>
                    <a:close/>
                    <a:moveTo>
                      <a:pt x="40" y="48"/>
                    </a:moveTo>
                    <a:cubicBezTo>
                      <a:pt x="37" y="48"/>
                      <a:pt x="34" y="45"/>
                      <a:pt x="34" y="42"/>
                    </a:cubicBezTo>
                    <a:cubicBezTo>
                      <a:pt x="34" y="39"/>
                      <a:pt x="37" y="37"/>
                      <a:pt x="40" y="37"/>
                    </a:cubicBezTo>
                    <a:cubicBezTo>
                      <a:pt x="43" y="37"/>
                      <a:pt x="45" y="39"/>
                      <a:pt x="45" y="42"/>
                    </a:cubicBezTo>
                    <a:cubicBezTo>
                      <a:pt x="45" y="45"/>
                      <a:pt x="43" y="48"/>
                      <a:pt x="40" y="48"/>
                    </a:cubicBezTo>
                    <a:close/>
                    <a:moveTo>
                      <a:pt x="21" y="100"/>
                    </a:moveTo>
                    <a:cubicBezTo>
                      <a:pt x="15" y="100"/>
                      <a:pt x="11" y="96"/>
                      <a:pt x="11" y="90"/>
                    </a:cubicBezTo>
                    <a:cubicBezTo>
                      <a:pt x="11" y="85"/>
                      <a:pt x="15" y="80"/>
                      <a:pt x="21" y="80"/>
                    </a:cubicBezTo>
                    <a:cubicBezTo>
                      <a:pt x="27" y="80"/>
                      <a:pt x="31" y="85"/>
                      <a:pt x="31" y="90"/>
                    </a:cubicBezTo>
                    <a:cubicBezTo>
                      <a:pt x="31" y="96"/>
                      <a:pt x="27" y="100"/>
                      <a:pt x="21" y="100"/>
                    </a:cubicBezTo>
                    <a:close/>
                    <a:moveTo>
                      <a:pt x="40" y="144"/>
                    </a:moveTo>
                    <a:cubicBezTo>
                      <a:pt x="37" y="144"/>
                      <a:pt x="34" y="142"/>
                      <a:pt x="34" y="138"/>
                    </a:cubicBezTo>
                    <a:cubicBezTo>
                      <a:pt x="34" y="135"/>
                      <a:pt x="37" y="133"/>
                      <a:pt x="40" y="133"/>
                    </a:cubicBezTo>
                    <a:cubicBezTo>
                      <a:pt x="43" y="133"/>
                      <a:pt x="45" y="135"/>
                      <a:pt x="45" y="138"/>
                    </a:cubicBezTo>
                    <a:cubicBezTo>
                      <a:pt x="45" y="142"/>
                      <a:pt x="43" y="144"/>
                      <a:pt x="40" y="144"/>
                    </a:cubicBezTo>
                    <a:close/>
                    <a:moveTo>
                      <a:pt x="78" y="20"/>
                    </a:moveTo>
                    <a:cubicBezTo>
                      <a:pt x="78" y="15"/>
                      <a:pt x="83" y="10"/>
                      <a:pt x="88" y="10"/>
                    </a:cubicBezTo>
                    <a:cubicBezTo>
                      <a:pt x="94" y="10"/>
                      <a:pt x="98" y="15"/>
                      <a:pt x="98" y="20"/>
                    </a:cubicBezTo>
                    <a:cubicBezTo>
                      <a:pt x="98" y="26"/>
                      <a:pt x="94" y="30"/>
                      <a:pt x="88" y="30"/>
                    </a:cubicBezTo>
                    <a:cubicBezTo>
                      <a:pt x="83" y="30"/>
                      <a:pt x="78" y="26"/>
                      <a:pt x="78" y="20"/>
                    </a:cubicBezTo>
                    <a:close/>
                    <a:moveTo>
                      <a:pt x="98" y="160"/>
                    </a:moveTo>
                    <a:cubicBezTo>
                      <a:pt x="98" y="166"/>
                      <a:pt x="94" y="170"/>
                      <a:pt x="88" y="170"/>
                    </a:cubicBezTo>
                    <a:cubicBezTo>
                      <a:pt x="83" y="170"/>
                      <a:pt x="78" y="166"/>
                      <a:pt x="78" y="160"/>
                    </a:cubicBezTo>
                    <a:cubicBezTo>
                      <a:pt x="78" y="155"/>
                      <a:pt x="83" y="150"/>
                      <a:pt x="88" y="150"/>
                    </a:cubicBezTo>
                    <a:cubicBezTo>
                      <a:pt x="94" y="150"/>
                      <a:pt x="98" y="155"/>
                      <a:pt x="98" y="160"/>
                    </a:cubicBezTo>
                    <a:close/>
                    <a:moveTo>
                      <a:pt x="89" y="114"/>
                    </a:moveTo>
                    <a:cubicBezTo>
                      <a:pt x="76" y="114"/>
                      <a:pt x="65" y="103"/>
                      <a:pt x="65" y="90"/>
                    </a:cubicBezTo>
                    <a:cubicBezTo>
                      <a:pt x="65" y="77"/>
                      <a:pt x="76" y="66"/>
                      <a:pt x="89" y="66"/>
                    </a:cubicBezTo>
                    <a:cubicBezTo>
                      <a:pt x="102" y="66"/>
                      <a:pt x="113" y="77"/>
                      <a:pt x="113" y="90"/>
                    </a:cubicBezTo>
                    <a:cubicBezTo>
                      <a:pt x="113" y="103"/>
                      <a:pt x="102" y="114"/>
                      <a:pt x="89" y="114"/>
                    </a:cubicBezTo>
                    <a:close/>
                    <a:moveTo>
                      <a:pt x="136" y="133"/>
                    </a:moveTo>
                    <a:cubicBezTo>
                      <a:pt x="139" y="133"/>
                      <a:pt x="142" y="135"/>
                      <a:pt x="142" y="138"/>
                    </a:cubicBezTo>
                    <a:cubicBezTo>
                      <a:pt x="142" y="142"/>
                      <a:pt x="139" y="144"/>
                      <a:pt x="136" y="144"/>
                    </a:cubicBezTo>
                    <a:cubicBezTo>
                      <a:pt x="133" y="144"/>
                      <a:pt x="131" y="142"/>
                      <a:pt x="131" y="138"/>
                    </a:cubicBezTo>
                    <a:cubicBezTo>
                      <a:pt x="131" y="135"/>
                      <a:pt x="133" y="133"/>
                      <a:pt x="136" y="133"/>
                    </a:cubicBezTo>
                    <a:close/>
                    <a:moveTo>
                      <a:pt x="156" y="100"/>
                    </a:moveTo>
                    <a:cubicBezTo>
                      <a:pt x="150" y="100"/>
                      <a:pt x="146" y="96"/>
                      <a:pt x="146" y="90"/>
                    </a:cubicBezTo>
                    <a:cubicBezTo>
                      <a:pt x="146" y="85"/>
                      <a:pt x="150" y="80"/>
                      <a:pt x="156" y="80"/>
                    </a:cubicBezTo>
                    <a:cubicBezTo>
                      <a:pt x="161" y="80"/>
                      <a:pt x="166" y="85"/>
                      <a:pt x="166" y="90"/>
                    </a:cubicBezTo>
                    <a:cubicBezTo>
                      <a:pt x="166" y="96"/>
                      <a:pt x="161" y="100"/>
                      <a:pt x="15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1"/>
              <p:cNvSpPr>
                <a:spLocks noEditPoints="1"/>
              </p:cNvSpPr>
              <p:nvPr/>
            </p:nvSpPr>
            <p:spPr bwMode="auto">
              <a:xfrm>
                <a:off x="4280" y="387"/>
                <a:ext cx="525" cy="538"/>
              </a:xfrm>
              <a:custGeom>
                <a:avLst/>
                <a:gdLst>
                  <a:gd name="T0" fmla="*/ 136 w 176"/>
                  <a:gd name="T1" fmla="*/ 85 h 181"/>
                  <a:gd name="T2" fmla="*/ 116 w 176"/>
                  <a:gd name="T3" fmla="*/ 69 h 181"/>
                  <a:gd name="T4" fmla="*/ 136 w 176"/>
                  <a:gd name="T5" fmla="*/ 59 h 181"/>
                  <a:gd name="T6" fmla="*/ 136 w 176"/>
                  <a:gd name="T7" fmla="*/ 26 h 181"/>
                  <a:gd name="T8" fmla="*/ 122 w 176"/>
                  <a:gd name="T9" fmla="*/ 49 h 181"/>
                  <a:gd name="T10" fmla="*/ 94 w 176"/>
                  <a:gd name="T11" fmla="*/ 56 h 181"/>
                  <a:gd name="T12" fmla="*/ 109 w 176"/>
                  <a:gd name="T13" fmla="*/ 20 h 181"/>
                  <a:gd name="T14" fmla="*/ 68 w 176"/>
                  <a:gd name="T15" fmla="*/ 20 h 181"/>
                  <a:gd name="T16" fmla="*/ 83 w 176"/>
                  <a:gd name="T17" fmla="*/ 56 h 181"/>
                  <a:gd name="T18" fmla="*/ 54 w 176"/>
                  <a:gd name="T19" fmla="*/ 49 h 181"/>
                  <a:gd name="T20" fmla="*/ 40 w 176"/>
                  <a:gd name="T21" fmla="*/ 26 h 181"/>
                  <a:gd name="T22" fmla="*/ 40 w 176"/>
                  <a:gd name="T23" fmla="*/ 59 h 181"/>
                  <a:gd name="T24" fmla="*/ 61 w 176"/>
                  <a:gd name="T25" fmla="*/ 71 h 181"/>
                  <a:gd name="T26" fmla="*/ 41 w 176"/>
                  <a:gd name="T27" fmla="*/ 85 h 181"/>
                  <a:gd name="T28" fmla="*/ 0 w 176"/>
                  <a:gd name="T29" fmla="*/ 90 h 181"/>
                  <a:gd name="T30" fmla="*/ 41 w 176"/>
                  <a:gd name="T31" fmla="*/ 96 h 181"/>
                  <a:gd name="T32" fmla="*/ 61 w 176"/>
                  <a:gd name="T33" fmla="*/ 110 h 181"/>
                  <a:gd name="T34" fmla="*/ 40 w 176"/>
                  <a:gd name="T35" fmla="*/ 122 h 181"/>
                  <a:gd name="T36" fmla="*/ 40 w 176"/>
                  <a:gd name="T37" fmla="*/ 155 h 181"/>
                  <a:gd name="T38" fmla="*/ 54 w 176"/>
                  <a:gd name="T39" fmla="*/ 132 h 181"/>
                  <a:gd name="T40" fmla="*/ 83 w 176"/>
                  <a:gd name="T41" fmla="*/ 124 h 181"/>
                  <a:gd name="T42" fmla="*/ 68 w 176"/>
                  <a:gd name="T43" fmla="*/ 160 h 181"/>
                  <a:gd name="T44" fmla="*/ 109 w 176"/>
                  <a:gd name="T45" fmla="*/ 160 h 181"/>
                  <a:gd name="T46" fmla="*/ 94 w 176"/>
                  <a:gd name="T47" fmla="*/ 124 h 181"/>
                  <a:gd name="T48" fmla="*/ 122 w 176"/>
                  <a:gd name="T49" fmla="*/ 131 h 181"/>
                  <a:gd name="T50" fmla="*/ 136 w 176"/>
                  <a:gd name="T51" fmla="*/ 155 h 181"/>
                  <a:gd name="T52" fmla="*/ 136 w 176"/>
                  <a:gd name="T53" fmla="*/ 122 h 181"/>
                  <a:gd name="T54" fmla="*/ 117 w 176"/>
                  <a:gd name="T55" fmla="*/ 111 h 181"/>
                  <a:gd name="T56" fmla="*/ 136 w 176"/>
                  <a:gd name="T57" fmla="*/ 96 h 181"/>
                  <a:gd name="T58" fmla="*/ 176 w 176"/>
                  <a:gd name="T59" fmla="*/ 90 h 181"/>
                  <a:gd name="T60" fmla="*/ 136 w 176"/>
                  <a:gd name="T61" fmla="*/ 37 h 181"/>
                  <a:gd name="T62" fmla="*/ 136 w 176"/>
                  <a:gd name="T63" fmla="*/ 48 h 181"/>
                  <a:gd name="T64" fmla="*/ 136 w 176"/>
                  <a:gd name="T65" fmla="*/ 37 h 181"/>
                  <a:gd name="T66" fmla="*/ 34 w 176"/>
                  <a:gd name="T67" fmla="*/ 42 h 181"/>
                  <a:gd name="T68" fmla="*/ 45 w 176"/>
                  <a:gd name="T69" fmla="*/ 42 h 181"/>
                  <a:gd name="T70" fmla="*/ 21 w 176"/>
                  <a:gd name="T71" fmla="*/ 100 h 181"/>
                  <a:gd name="T72" fmla="*/ 21 w 176"/>
                  <a:gd name="T73" fmla="*/ 80 h 181"/>
                  <a:gd name="T74" fmla="*/ 21 w 176"/>
                  <a:gd name="T75" fmla="*/ 100 h 181"/>
                  <a:gd name="T76" fmla="*/ 34 w 176"/>
                  <a:gd name="T77" fmla="*/ 138 h 181"/>
                  <a:gd name="T78" fmla="*/ 45 w 176"/>
                  <a:gd name="T79" fmla="*/ 138 h 181"/>
                  <a:gd name="T80" fmla="*/ 78 w 176"/>
                  <a:gd name="T81" fmla="*/ 20 h 181"/>
                  <a:gd name="T82" fmla="*/ 98 w 176"/>
                  <a:gd name="T83" fmla="*/ 20 h 181"/>
                  <a:gd name="T84" fmla="*/ 78 w 176"/>
                  <a:gd name="T85" fmla="*/ 20 h 181"/>
                  <a:gd name="T86" fmla="*/ 88 w 176"/>
                  <a:gd name="T87" fmla="*/ 170 h 181"/>
                  <a:gd name="T88" fmla="*/ 88 w 176"/>
                  <a:gd name="T89" fmla="*/ 150 h 181"/>
                  <a:gd name="T90" fmla="*/ 89 w 176"/>
                  <a:gd name="T91" fmla="*/ 114 h 181"/>
                  <a:gd name="T92" fmla="*/ 89 w 176"/>
                  <a:gd name="T93" fmla="*/ 66 h 181"/>
                  <a:gd name="T94" fmla="*/ 89 w 176"/>
                  <a:gd name="T95" fmla="*/ 114 h 181"/>
                  <a:gd name="T96" fmla="*/ 142 w 176"/>
                  <a:gd name="T97" fmla="*/ 138 h 181"/>
                  <a:gd name="T98" fmla="*/ 131 w 176"/>
                  <a:gd name="T99" fmla="*/ 138 h 181"/>
                  <a:gd name="T100" fmla="*/ 156 w 176"/>
                  <a:gd name="T101" fmla="*/ 100 h 181"/>
                  <a:gd name="T102" fmla="*/ 156 w 176"/>
                  <a:gd name="T103" fmla="*/ 80 h 181"/>
                  <a:gd name="T104" fmla="*/ 156 w 176"/>
                  <a:gd name="T105" fmla="*/ 10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81">
                    <a:moveTo>
                      <a:pt x="156" y="70"/>
                    </a:moveTo>
                    <a:cubicBezTo>
                      <a:pt x="146" y="70"/>
                      <a:pt x="138" y="76"/>
                      <a:pt x="136" y="85"/>
                    </a:cubicBezTo>
                    <a:cubicBezTo>
                      <a:pt x="123" y="85"/>
                      <a:pt x="123" y="85"/>
                      <a:pt x="123" y="85"/>
                    </a:cubicBezTo>
                    <a:cubicBezTo>
                      <a:pt x="122" y="79"/>
                      <a:pt x="120" y="74"/>
                      <a:pt x="116" y="69"/>
                    </a:cubicBezTo>
                    <a:cubicBezTo>
                      <a:pt x="129" y="57"/>
                      <a:pt x="129" y="57"/>
                      <a:pt x="129" y="57"/>
                    </a:cubicBezTo>
                    <a:cubicBezTo>
                      <a:pt x="131" y="58"/>
                      <a:pt x="134" y="59"/>
                      <a:pt x="136" y="59"/>
                    </a:cubicBezTo>
                    <a:cubicBezTo>
                      <a:pt x="145" y="59"/>
                      <a:pt x="152" y="51"/>
                      <a:pt x="152" y="42"/>
                    </a:cubicBezTo>
                    <a:cubicBezTo>
                      <a:pt x="152" y="33"/>
                      <a:pt x="145" y="26"/>
                      <a:pt x="136" y="26"/>
                    </a:cubicBezTo>
                    <a:cubicBezTo>
                      <a:pt x="127" y="26"/>
                      <a:pt x="120" y="33"/>
                      <a:pt x="120" y="42"/>
                    </a:cubicBezTo>
                    <a:cubicBezTo>
                      <a:pt x="120" y="45"/>
                      <a:pt x="121" y="47"/>
                      <a:pt x="122" y="49"/>
                    </a:cubicBezTo>
                    <a:cubicBezTo>
                      <a:pt x="109" y="62"/>
                      <a:pt x="109" y="62"/>
                      <a:pt x="109" y="62"/>
                    </a:cubicBezTo>
                    <a:cubicBezTo>
                      <a:pt x="104" y="59"/>
                      <a:pt x="99" y="57"/>
                      <a:pt x="94" y="56"/>
                    </a:cubicBezTo>
                    <a:cubicBezTo>
                      <a:pt x="94" y="40"/>
                      <a:pt x="94" y="40"/>
                      <a:pt x="94" y="40"/>
                    </a:cubicBezTo>
                    <a:cubicBezTo>
                      <a:pt x="102" y="38"/>
                      <a:pt x="109" y="30"/>
                      <a:pt x="109" y="20"/>
                    </a:cubicBezTo>
                    <a:cubicBezTo>
                      <a:pt x="109" y="9"/>
                      <a:pt x="100" y="0"/>
                      <a:pt x="88" y="0"/>
                    </a:cubicBezTo>
                    <a:cubicBezTo>
                      <a:pt x="77" y="0"/>
                      <a:pt x="68" y="9"/>
                      <a:pt x="68" y="20"/>
                    </a:cubicBezTo>
                    <a:cubicBezTo>
                      <a:pt x="68" y="30"/>
                      <a:pt x="74" y="38"/>
                      <a:pt x="83" y="40"/>
                    </a:cubicBezTo>
                    <a:cubicBezTo>
                      <a:pt x="83" y="56"/>
                      <a:pt x="83" y="56"/>
                      <a:pt x="83" y="56"/>
                    </a:cubicBezTo>
                    <a:cubicBezTo>
                      <a:pt x="77" y="57"/>
                      <a:pt x="72" y="60"/>
                      <a:pt x="68" y="63"/>
                    </a:cubicBezTo>
                    <a:cubicBezTo>
                      <a:pt x="54" y="49"/>
                      <a:pt x="54" y="49"/>
                      <a:pt x="54" y="49"/>
                    </a:cubicBezTo>
                    <a:cubicBezTo>
                      <a:pt x="55" y="47"/>
                      <a:pt x="56" y="45"/>
                      <a:pt x="56" y="42"/>
                    </a:cubicBezTo>
                    <a:cubicBezTo>
                      <a:pt x="56" y="33"/>
                      <a:pt x="49" y="26"/>
                      <a:pt x="40" y="26"/>
                    </a:cubicBezTo>
                    <a:cubicBezTo>
                      <a:pt x="31" y="26"/>
                      <a:pt x="23" y="33"/>
                      <a:pt x="23" y="42"/>
                    </a:cubicBezTo>
                    <a:cubicBezTo>
                      <a:pt x="23" y="51"/>
                      <a:pt x="31" y="59"/>
                      <a:pt x="40" y="59"/>
                    </a:cubicBezTo>
                    <a:cubicBezTo>
                      <a:pt x="42" y="59"/>
                      <a:pt x="45" y="58"/>
                      <a:pt x="47" y="57"/>
                    </a:cubicBezTo>
                    <a:cubicBezTo>
                      <a:pt x="61" y="71"/>
                      <a:pt x="61" y="71"/>
                      <a:pt x="61" y="71"/>
                    </a:cubicBezTo>
                    <a:cubicBezTo>
                      <a:pt x="58" y="75"/>
                      <a:pt x="56" y="80"/>
                      <a:pt x="55" y="85"/>
                    </a:cubicBezTo>
                    <a:cubicBezTo>
                      <a:pt x="41" y="85"/>
                      <a:pt x="41" y="85"/>
                      <a:pt x="41" y="85"/>
                    </a:cubicBezTo>
                    <a:cubicBezTo>
                      <a:pt x="39" y="76"/>
                      <a:pt x="31" y="70"/>
                      <a:pt x="21" y="70"/>
                    </a:cubicBezTo>
                    <a:cubicBezTo>
                      <a:pt x="10" y="70"/>
                      <a:pt x="0" y="79"/>
                      <a:pt x="0" y="90"/>
                    </a:cubicBezTo>
                    <a:cubicBezTo>
                      <a:pt x="0" y="102"/>
                      <a:pt x="10" y="111"/>
                      <a:pt x="21" y="111"/>
                    </a:cubicBezTo>
                    <a:cubicBezTo>
                      <a:pt x="31" y="111"/>
                      <a:pt x="39" y="104"/>
                      <a:pt x="41" y="96"/>
                    </a:cubicBezTo>
                    <a:cubicBezTo>
                      <a:pt x="55" y="96"/>
                      <a:pt x="55" y="96"/>
                      <a:pt x="55" y="96"/>
                    </a:cubicBezTo>
                    <a:cubicBezTo>
                      <a:pt x="56" y="101"/>
                      <a:pt x="58" y="106"/>
                      <a:pt x="61" y="110"/>
                    </a:cubicBezTo>
                    <a:cubicBezTo>
                      <a:pt x="47" y="124"/>
                      <a:pt x="47" y="124"/>
                      <a:pt x="47" y="124"/>
                    </a:cubicBezTo>
                    <a:cubicBezTo>
                      <a:pt x="45" y="123"/>
                      <a:pt x="42" y="122"/>
                      <a:pt x="40" y="122"/>
                    </a:cubicBezTo>
                    <a:cubicBezTo>
                      <a:pt x="31" y="122"/>
                      <a:pt x="23" y="130"/>
                      <a:pt x="23" y="138"/>
                    </a:cubicBezTo>
                    <a:cubicBezTo>
                      <a:pt x="23" y="147"/>
                      <a:pt x="31" y="155"/>
                      <a:pt x="40" y="155"/>
                    </a:cubicBezTo>
                    <a:cubicBezTo>
                      <a:pt x="49" y="155"/>
                      <a:pt x="56" y="147"/>
                      <a:pt x="56" y="138"/>
                    </a:cubicBezTo>
                    <a:cubicBezTo>
                      <a:pt x="56" y="136"/>
                      <a:pt x="55" y="134"/>
                      <a:pt x="54" y="132"/>
                    </a:cubicBezTo>
                    <a:cubicBezTo>
                      <a:pt x="68" y="118"/>
                      <a:pt x="68" y="118"/>
                      <a:pt x="68" y="118"/>
                    </a:cubicBezTo>
                    <a:cubicBezTo>
                      <a:pt x="73" y="121"/>
                      <a:pt x="78" y="123"/>
                      <a:pt x="83" y="124"/>
                    </a:cubicBezTo>
                    <a:cubicBezTo>
                      <a:pt x="83" y="140"/>
                      <a:pt x="83" y="140"/>
                      <a:pt x="83" y="140"/>
                    </a:cubicBezTo>
                    <a:cubicBezTo>
                      <a:pt x="74" y="143"/>
                      <a:pt x="68" y="151"/>
                      <a:pt x="68" y="160"/>
                    </a:cubicBezTo>
                    <a:cubicBezTo>
                      <a:pt x="68" y="172"/>
                      <a:pt x="77" y="181"/>
                      <a:pt x="88" y="181"/>
                    </a:cubicBezTo>
                    <a:cubicBezTo>
                      <a:pt x="100" y="181"/>
                      <a:pt x="109" y="172"/>
                      <a:pt x="109" y="160"/>
                    </a:cubicBezTo>
                    <a:cubicBezTo>
                      <a:pt x="109" y="151"/>
                      <a:pt x="102" y="143"/>
                      <a:pt x="94" y="140"/>
                    </a:cubicBezTo>
                    <a:cubicBezTo>
                      <a:pt x="94" y="124"/>
                      <a:pt x="94" y="124"/>
                      <a:pt x="94" y="124"/>
                    </a:cubicBezTo>
                    <a:cubicBezTo>
                      <a:pt x="99" y="124"/>
                      <a:pt x="105" y="121"/>
                      <a:pt x="109" y="118"/>
                    </a:cubicBezTo>
                    <a:cubicBezTo>
                      <a:pt x="122" y="131"/>
                      <a:pt x="122" y="131"/>
                      <a:pt x="122" y="131"/>
                    </a:cubicBezTo>
                    <a:cubicBezTo>
                      <a:pt x="121" y="133"/>
                      <a:pt x="120" y="136"/>
                      <a:pt x="120" y="138"/>
                    </a:cubicBezTo>
                    <a:cubicBezTo>
                      <a:pt x="120" y="147"/>
                      <a:pt x="127" y="155"/>
                      <a:pt x="136" y="155"/>
                    </a:cubicBezTo>
                    <a:cubicBezTo>
                      <a:pt x="145" y="155"/>
                      <a:pt x="152" y="147"/>
                      <a:pt x="152" y="138"/>
                    </a:cubicBezTo>
                    <a:cubicBezTo>
                      <a:pt x="152" y="130"/>
                      <a:pt x="145" y="122"/>
                      <a:pt x="136" y="122"/>
                    </a:cubicBezTo>
                    <a:cubicBezTo>
                      <a:pt x="134" y="122"/>
                      <a:pt x="132" y="123"/>
                      <a:pt x="130" y="124"/>
                    </a:cubicBezTo>
                    <a:cubicBezTo>
                      <a:pt x="117" y="111"/>
                      <a:pt x="117" y="111"/>
                      <a:pt x="117" y="111"/>
                    </a:cubicBezTo>
                    <a:cubicBezTo>
                      <a:pt x="120" y="106"/>
                      <a:pt x="122" y="101"/>
                      <a:pt x="123" y="96"/>
                    </a:cubicBezTo>
                    <a:cubicBezTo>
                      <a:pt x="136" y="96"/>
                      <a:pt x="136" y="96"/>
                      <a:pt x="136" y="96"/>
                    </a:cubicBezTo>
                    <a:cubicBezTo>
                      <a:pt x="138" y="104"/>
                      <a:pt x="146" y="111"/>
                      <a:pt x="156" y="111"/>
                    </a:cubicBezTo>
                    <a:cubicBezTo>
                      <a:pt x="167" y="111"/>
                      <a:pt x="176" y="102"/>
                      <a:pt x="176" y="90"/>
                    </a:cubicBezTo>
                    <a:cubicBezTo>
                      <a:pt x="176" y="79"/>
                      <a:pt x="167" y="70"/>
                      <a:pt x="156" y="70"/>
                    </a:cubicBezTo>
                    <a:close/>
                    <a:moveTo>
                      <a:pt x="136" y="37"/>
                    </a:moveTo>
                    <a:cubicBezTo>
                      <a:pt x="139" y="37"/>
                      <a:pt x="142" y="39"/>
                      <a:pt x="142" y="42"/>
                    </a:cubicBezTo>
                    <a:cubicBezTo>
                      <a:pt x="142" y="45"/>
                      <a:pt x="139" y="48"/>
                      <a:pt x="136" y="48"/>
                    </a:cubicBezTo>
                    <a:cubicBezTo>
                      <a:pt x="133" y="48"/>
                      <a:pt x="131" y="45"/>
                      <a:pt x="131" y="42"/>
                    </a:cubicBezTo>
                    <a:cubicBezTo>
                      <a:pt x="131" y="39"/>
                      <a:pt x="133" y="37"/>
                      <a:pt x="136" y="37"/>
                    </a:cubicBezTo>
                    <a:close/>
                    <a:moveTo>
                      <a:pt x="40" y="48"/>
                    </a:moveTo>
                    <a:cubicBezTo>
                      <a:pt x="37" y="48"/>
                      <a:pt x="34" y="45"/>
                      <a:pt x="34" y="42"/>
                    </a:cubicBezTo>
                    <a:cubicBezTo>
                      <a:pt x="34" y="39"/>
                      <a:pt x="37" y="37"/>
                      <a:pt x="40" y="37"/>
                    </a:cubicBezTo>
                    <a:cubicBezTo>
                      <a:pt x="43" y="37"/>
                      <a:pt x="45" y="39"/>
                      <a:pt x="45" y="42"/>
                    </a:cubicBezTo>
                    <a:cubicBezTo>
                      <a:pt x="45" y="45"/>
                      <a:pt x="43" y="48"/>
                      <a:pt x="40" y="48"/>
                    </a:cubicBezTo>
                    <a:close/>
                    <a:moveTo>
                      <a:pt x="21" y="100"/>
                    </a:moveTo>
                    <a:cubicBezTo>
                      <a:pt x="15" y="100"/>
                      <a:pt x="11" y="96"/>
                      <a:pt x="11" y="90"/>
                    </a:cubicBezTo>
                    <a:cubicBezTo>
                      <a:pt x="11" y="85"/>
                      <a:pt x="15" y="80"/>
                      <a:pt x="21" y="80"/>
                    </a:cubicBezTo>
                    <a:cubicBezTo>
                      <a:pt x="27" y="80"/>
                      <a:pt x="31" y="85"/>
                      <a:pt x="31" y="90"/>
                    </a:cubicBezTo>
                    <a:cubicBezTo>
                      <a:pt x="31" y="96"/>
                      <a:pt x="27" y="100"/>
                      <a:pt x="21" y="100"/>
                    </a:cubicBezTo>
                    <a:close/>
                    <a:moveTo>
                      <a:pt x="40" y="144"/>
                    </a:moveTo>
                    <a:cubicBezTo>
                      <a:pt x="37" y="144"/>
                      <a:pt x="34" y="142"/>
                      <a:pt x="34" y="138"/>
                    </a:cubicBezTo>
                    <a:cubicBezTo>
                      <a:pt x="34" y="135"/>
                      <a:pt x="37" y="133"/>
                      <a:pt x="40" y="133"/>
                    </a:cubicBezTo>
                    <a:cubicBezTo>
                      <a:pt x="43" y="133"/>
                      <a:pt x="45" y="135"/>
                      <a:pt x="45" y="138"/>
                    </a:cubicBezTo>
                    <a:cubicBezTo>
                      <a:pt x="45" y="142"/>
                      <a:pt x="43" y="144"/>
                      <a:pt x="40" y="144"/>
                    </a:cubicBezTo>
                    <a:close/>
                    <a:moveTo>
                      <a:pt x="78" y="20"/>
                    </a:moveTo>
                    <a:cubicBezTo>
                      <a:pt x="78" y="15"/>
                      <a:pt x="83" y="10"/>
                      <a:pt x="88" y="10"/>
                    </a:cubicBezTo>
                    <a:cubicBezTo>
                      <a:pt x="94" y="10"/>
                      <a:pt x="98" y="15"/>
                      <a:pt x="98" y="20"/>
                    </a:cubicBezTo>
                    <a:cubicBezTo>
                      <a:pt x="98" y="26"/>
                      <a:pt x="94" y="30"/>
                      <a:pt x="88" y="30"/>
                    </a:cubicBezTo>
                    <a:cubicBezTo>
                      <a:pt x="83" y="30"/>
                      <a:pt x="78" y="26"/>
                      <a:pt x="78" y="20"/>
                    </a:cubicBezTo>
                    <a:close/>
                    <a:moveTo>
                      <a:pt x="98" y="160"/>
                    </a:moveTo>
                    <a:cubicBezTo>
                      <a:pt x="98" y="166"/>
                      <a:pt x="94" y="170"/>
                      <a:pt x="88" y="170"/>
                    </a:cubicBezTo>
                    <a:cubicBezTo>
                      <a:pt x="83" y="170"/>
                      <a:pt x="78" y="166"/>
                      <a:pt x="78" y="160"/>
                    </a:cubicBezTo>
                    <a:cubicBezTo>
                      <a:pt x="78" y="155"/>
                      <a:pt x="83" y="150"/>
                      <a:pt x="88" y="150"/>
                    </a:cubicBezTo>
                    <a:cubicBezTo>
                      <a:pt x="94" y="150"/>
                      <a:pt x="98" y="155"/>
                      <a:pt x="98" y="160"/>
                    </a:cubicBezTo>
                    <a:close/>
                    <a:moveTo>
                      <a:pt x="89" y="114"/>
                    </a:moveTo>
                    <a:cubicBezTo>
                      <a:pt x="76" y="114"/>
                      <a:pt x="65" y="103"/>
                      <a:pt x="65" y="90"/>
                    </a:cubicBezTo>
                    <a:cubicBezTo>
                      <a:pt x="65" y="77"/>
                      <a:pt x="76" y="66"/>
                      <a:pt x="89" y="66"/>
                    </a:cubicBezTo>
                    <a:cubicBezTo>
                      <a:pt x="102" y="66"/>
                      <a:pt x="113" y="77"/>
                      <a:pt x="113" y="90"/>
                    </a:cubicBezTo>
                    <a:cubicBezTo>
                      <a:pt x="113" y="103"/>
                      <a:pt x="102" y="114"/>
                      <a:pt x="89" y="114"/>
                    </a:cubicBezTo>
                    <a:close/>
                    <a:moveTo>
                      <a:pt x="136" y="133"/>
                    </a:moveTo>
                    <a:cubicBezTo>
                      <a:pt x="139" y="133"/>
                      <a:pt x="142" y="135"/>
                      <a:pt x="142" y="138"/>
                    </a:cubicBezTo>
                    <a:cubicBezTo>
                      <a:pt x="142" y="142"/>
                      <a:pt x="139" y="144"/>
                      <a:pt x="136" y="144"/>
                    </a:cubicBezTo>
                    <a:cubicBezTo>
                      <a:pt x="133" y="144"/>
                      <a:pt x="131" y="142"/>
                      <a:pt x="131" y="138"/>
                    </a:cubicBezTo>
                    <a:cubicBezTo>
                      <a:pt x="131" y="135"/>
                      <a:pt x="133" y="133"/>
                      <a:pt x="136" y="133"/>
                    </a:cubicBezTo>
                    <a:close/>
                    <a:moveTo>
                      <a:pt x="156" y="100"/>
                    </a:moveTo>
                    <a:cubicBezTo>
                      <a:pt x="150" y="100"/>
                      <a:pt x="146" y="96"/>
                      <a:pt x="146" y="90"/>
                    </a:cubicBezTo>
                    <a:cubicBezTo>
                      <a:pt x="146" y="85"/>
                      <a:pt x="150" y="80"/>
                      <a:pt x="156" y="80"/>
                    </a:cubicBezTo>
                    <a:cubicBezTo>
                      <a:pt x="161" y="80"/>
                      <a:pt x="166" y="85"/>
                      <a:pt x="166" y="90"/>
                    </a:cubicBezTo>
                    <a:cubicBezTo>
                      <a:pt x="166" y="96"/>
                      <a:pt x="161" y="100"/>
                      <a:pt x="15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86" name="TextBox 85"/>
          <p:cNvSpPr txBox="1"/>
          <p:nvPr/>
        </p:nvSpPr>
        <p:spPr>
          <a:xfrm>
            <a:off x="540199" y="6541477"/>
            <a:ext cx="5411480" cy="316523"/>
          </a:xfrm>
          <a:prstGeom prst="rect">
            <a:avLst/>
          </a:prstGeom>
          <a:noFill/>
        </p:spPr>
        <p:txBody>
          <a:bodyPr wrap="square" lIns="0" tIns="0" rIns="0" bIns="0" rtlCol="0" anchor="ctr">
            <a:noAutofit/>
          </a:bodyPr>
          <a:lstStyle/>
          <a:p>
            <a:pPr defTabSz="456758" fontAlgn="base">
              <a:spcBef>
                <a:spcPts val="1200"/>
              </a:spcBef>
            </a:pPr>
            <a:r>
              <a:rPr lang="en-US" sz="1050" dirty="0">
                <a:solidFill>
                  <a:schemeClr val="tx2">
                    <a:lumMod val="60000"/>
                    <a:lumOff val="40000"/>
                  </a:schemeClr>
                </a:solidFill>
                <a:cs typeface="Open Sans Light"/>
              </a:rPr>
              <a:t>1) List is not exhaustive</a:t>
            </a:r>
          </a:p>
        </p:txBody>
      </p:sp>
      <p:grpSp>
        <p:nvGrpSpPr>
          <p:cNvPr id="20" name="Group 19"/>
          <p:cNvGrpSpPr/>
          <p:nvPr/>
        </p:nvGrpSpPr>
        <p:grpSpPr>
          <a:xfrm>
            <a:off x="6261100" y="2357947"/>
            <a:ext cx="5592340" cy="1165650"/>
            <a:chOff x="6206967" y="2357947"/>
            <a:chExt cx="5592340" cy="1165650"/>
          </a:xfrm>
        </p:grpSpPr>
        <p:sp>
          <p:nvSpPr>
            <p:cNvPr id="57" name="Rectangle 56"/>
            <p:cNvSpPr/>
            <p:nvPr/>
          </p:nvSpPr>
          <p:spPr>
            <a:xfrm>
              <a:off x="7667195" y="2357947"/>
              <a:ext cx="4132112" cy="11656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mj-lt"/>
                <a:cs typeface="Open Sans Bold"/>
              </a:endParaRPr>
            </a:p>
          </p:txBody>
        </p:sp>
        <p:sp>
          <p:nvSpPr>
            <p:cNvPr id="61" name="Rounded Rectangle 60"/>
            <p:cNvSpPr/>
            <p:nvPr/>
          </p:nvSpPr>
          <p:spPr>
            <a:xfrm>
              <a:off x="6206967" y="3064610"/>
              <a:ext cx="1752079" cy="3278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j-lt"/>
                  <a:cs typeface="Open Sans Bold"/>
                </a:rPr>
                <a:t>Agile Method</a:t>
              </a:r>
            </a:p>
          </p:txBody>
        </p:sp>
        <p:sp>
          <p:nvSpPr>
            <p:cNvPr id="72" name="Rounded Rectangle 71"/>
            <p:cNvSpPr/>
            <p:nvPr/>
          </p:nvSpPr>
          <p:spPr>
            <a:xfrm>
              <a:off x="7874905" y="3064610"/>
              <a:ext cx="3814053" cy="3278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50" dirty="0">
                  <a:solidFill>
                    <a:schemeClr val="tx1"/>
                  </a:solidFill>
                  <a:latin typeface="+mj-lt"/>
                  <a:cs typeface="Open Sans Bold"/>
                </a:rPr>
                <a:t>Iterative methodology enabling continuous improvement for members and provider services</a:t>
              </a:r>
            </a:p>
          </p:txBody>
        </p:sp>
        <p:sp>
          <p:nvSpPr>
            <p:cNvPr id="60" name="Rounded Rectangle 59"/>
            <p:cNvSpPr/>
            <p:nvPr/>
          </p:nvSpPr>
          <p:spPr>
            <a:xfrm>
              <a:off x="6206967" y="2507422"/>
              <a:ext cx="1752079" cy="3278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j-lt"/>
                  <a:cs typeface="Open Sans Bold"/>
                </a:rPr>
                <a:t>Design Thinking</a:t>
              </a:r>
            </a:p>
          </p:txBody>
        </p:sp>
        <p:sp>
          <p:nvSpPr>
            <p:cNvPr id="71" name="Rounded Rectangle 70"/>
            <p:cNvSpPr/>
            <p:nvPr/>
          </p:nvSpPr>
          <p:spPr>
            <a:xfrm>
              <a:off x="7874905" y="2507422"/>
              <a:ext cx="3850691" cy="3278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50" dirty="0">
                  <a:solidFill>
                    <a:schemeClr val="tx1"/>
                  </a:solidFill>
                  <a:latin typeface="+mj-lt"/>
                  <a:cs typeface="Open Sans Bold"/>
                </a:rPr>
                <a:t>Foundational thought-process centered on provider partnerships and member value creation</a:t>
              </a:r>
            </a:p>
          </p:txBody>
        </p:sp>
        <p:cxnSp>
          <p:nvCxnSpPr>
            <p:cNvPr id="22" name="Straight Connector 21"/>
            <p:cNvCxnSpPr/>
            <p:nvPr/>
          </p:nvCxnSpPr>
          <p:spPr>
            <a:xfrm flipH="1">
              <a:off x="6678915" y="2966332"/>
              <a:ext cx="4682261" cy="0"/>
            </a:xfrm>
            <a:prstGeom prst="line">
              <a:avLst/>
            </a:prstGeom>
            <a:ln w="12700" cmpd="sng">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6261100" y="3676755"/>
            <a:ext cx="5592339" cy="1165650"/>
            <a:chOff x="6206967" y="3676755"/>
            <a:chExt cx="5592339" cy="1165650"/>
          </a:xfrm>
        </p:grpSpPr>
        <p:sp>
          <p:nvSpPr>
            <p:cNvPr id="58" name="Rectangle 57"/>
            <p:cNvSpPr/>
            <p:nvPr/>
          </p:nvSpPr>
          <p:spPr>
            <a:xfrm>
              <a:off x="7667194" y="3676755"/>
              <a:ext cx="4132112" cy="11656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mj-lt"/>
                <a:cs typeface="Open Sans Bold"/>
              </a:endParaRPr>
            </a:p>
          </p:txBody>
        </p:sp>
        <p:sp>
          <p:nvSpPr>
            <p:cNvPr id="74" name="Rounded Rectangle 73"/>
            <p:cNvSpPr/>
            <p:nvPr/>
          </p:nvSpPr>
          <p:spPr>
            <a:xfrm>
              <a:off x="6286607" y="3824799"/>
              <a:ext cx="1592799" cy="3278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j-lt"/>
                  <a:cs typeface="Open Sans Bold"/>
                </a:rPr>
                <a:t>Accessible Channels</a:t>
              </a:r>
            </a:p>
          </p:txBody>
        </p:sp>
        <p:sp>
          <p:nvSpPr>
            <p:cNvPr id="75" name="Rounded Rectangle 74"/>
            <p:cNvSpPr/>
            <p:nvPr/>
          </p:nvSpPr>
          <p:spPr>
            <a:xfrm>
              <a:off x="6206967" y="4374792"/>
              <a:ext cx="1752079" cy="3278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latin typeface="+mj-lt"/>
                  <a:cs typeface="Open Sans Bold"/>
                </a:rPr>
                <a:t>SDoH</a:t>
              </a:r>
              <a:endParaRPr lang="en-US" sz="1200" b="1" dirty="0">
                <a:solidFill>
                  <a:schemeClr val="tx1"/>
                </a:solidFill>
                <a:latin typeface="+mj-lt"/>
                <a:cs typeface="Open Sans Bold"/>
              </a:endParaRPr>
            </a:p>
          </p:txBody>
        </p:sp>
        <p:sp>
          <p:nvSpPr>
            <p:cNvPr id="77" name="Rounded Rectangle 76"/>
            <p:cNvSpPr/>
            <p:nvPr/>
          </p:nvSpPr>
          <p:spPr>
            <a:xfrm>
              <a:off x="7874905" y="3824799"/>
              <a:ext cx="3814053" cy="3278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50" dirty="0">
                  <a:solidFill>
                    <a:schemeClr val="tx1"/>
                  </a:solidFill>
                  <a:latin typeface="+mj-lt"/>
                  <a:cs typeface="Open Sans Bold"/>
                </a:rPr>
                <a:t>New channels focused on convenience and improved influence/reach for members </a:t>
              </a:r>
            </a:p>
          </p:txBody>
        </p:sp>
        <p:sp>
          <p:nvSpPr>
            <p:cNvPr id="78" name="Rounded Rectangle 77"/>
            <p:cNvSpPr/>
            <p:nvPr/>
          </p:nvSpPr>
          <p:spPr>
            <a:xfrm>
              <a:off x="7874905" y="4391601"/>
              <a:ext cx="3814053" cy="2900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50" dirty="0">
                  <a:solidFill>
                    <a:schemeClr val="tx1"/>
                  </a:solidFill>
                  <a:latin typeface="+mj-lt"/>
                  <a:cs typeface="Open Sans Bold"/>
                </a:rPr>
                <a:t>Deep understanding and response to economic and social factors that influence health outcomes </a:t>
              </a:r>
            </a:p>
          </p:txBody>
        </p:sp>
        <p:cxnSp>
          <p:nvCxnSpPr>
            <p:cNvPr id="91" name="Straight Connector 90"/>
            <p:cNvCxnSpPr/>
            <p:nvPr/>
          </p:nvCxnSpPr>
          <p:spPr>
            <a:xfrm flipH="1">
              <a:off x="6678915" y="4262055"/>
              <a:ext cx="4682261" cy="0"/>
            </a:xfrm>
            <a:prstGeom prst="line">
              <a:avLst/>
            </a:prstGeom>
            <a:ln w="1270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6261099" y="4975896"/>
            <a:ext cx="5592340" cy="1165650"/>
            <a:chOff x="6206966" y="4995563"/>
            <a:chExt cx="5592340" cy="1165650"/>
          </a:xfrm>
        </p:grpSpPr>
        <p:sp>
          <p:nvSpPr>
            <p:cNvPr id="59" name="Rectangle 58"/>
            <p:cNvSpPr/>
            <p:nvPr/>
          </p:nvSpPr>
          <p:spPr>
            <a:xfrm>
              <a:off x="7667194" y="4995563"/>
              <a:ext cx="4132112" cy="11656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mj-lt"/>
                <a:cs typeface="Open Sans Bold"/>
              </a:endParaRPr>
            </a:p>
          </p:txBody>
        </p:sp>
        <p:sp>
          <p:nvSpPr>
            <p:cNvPr id="80" name="Rounded Rectangle 79"/>
            <p:cNvSpPr/>
            <p:nvPr/>
          </p:nvSpPr>
          <p:spPr>
            <a:xfrm>
              <a:off x="6286606" y="5151228"/>
              <a:ext cx="1592799" cy="3278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j-lt"/>
                  <a:cs typeface="Open Sans Bold"/>
                </a:rPr>
                <a:t>Predictive Analytics</a:t>
              </a:r>
            </a:p>
          </p:txBody>
        </p:sp>
        <p:sp>
          <p:nvSpPr>
            <p:cNvPr id="81" name="Rounded Rectangle 80"/>
            <p:cNvSpPr/>
            <p:nvPr/>
          </p:nvSpPr>
          <p:spPr>
            <a:xfrm>
              <a:off x="6206966" y="5703616"/>
              <a:ext cx="1752079" cy="3278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j-lt"/>
                  <a:cs typeface="Open Sans Bold"/>
                </a:rPr>
                <a:t>Behavioral Analytics</a:t>
              </a:r>
            </a:p>
          </p:txBody>
        </p:sp>
        <p:sp>
          <p:nvSpPr>
            <p:cNvPr id="83" name="Rounded Rectangle 82"/>
            <p:cNvSpPr/>
            <p:nvPr/>
          </p:nvSpPr>
          <p:spPr>
            <a:xfrm>
              <a:off x="7874904" y="5151228"/>
              <a:ext cx="3814053" cy="3278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50" dirty="0">
                  <a:solidFill>
                    <a:schemeClr val="tx1"/>
                  </a:solidFill>
                  <a:latin typeface="+mj-lt"/>
                  <a:cs typeface="Open Sans Bold"/>
                </a:rPr>
                <a:t>Enabler of member insights, prevention, population health, and outcomes improvements</a:t>
              </a:r>
            </a:p>
          </p:txBody>
        </p:sp>
        <p:sp>
          <p:nvSpPr>
            <p:cNvPr id="84" name="Rounded Rectangle 83"/>
            <p:cNvSpPr/>
            <p:nvPr/>
          </p:nvSpPr>
          <p:spPr>
            <a:xfrm>
              <a:off x="7874905" y="5695320"/>
              <a:ext cx="3628091" cy="3570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Enhanced understanding of members’ behavior to personalize engagement and improve service</a:t>
              </a:r>
              <a:endParaRPr lang="en-US" sz="1100" dirty="0">
                <a:solidFill>
                  <a:schemeClr val="tx1"/>
                </a:solidFill>
                <a:latin typeface="+mj-lt"/>
                <a:cs typeface="Open Sans Bold"/>
              </a:endParaRPr>
            </a:p>
          </p:txBody>
        </p:sp>
        <p:cxnSp>
          <p:nvCxnSpPr>
            <p:cNvPr id="93" name="Straight Connector 92"/>
            <p:cNvCxnSpPr/>
            <p:nvPr/>
          </p:nvCxnSpPr>
          <p:spPr>
            <a:xfrm flipH="1">
              <a:off x="6678915" y="5591763"/>
              <a:ext cx="4682261" cy="0"/>
            </a:xfrm>
            <a:prstGeom prst="line">
              <a:avLst/>
            </a:prstGeom>
            <a:ln w="12700" cmpd="sng">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8" name="Rectangle 47"/>
          <p:cNvSpPr/>
          <p:nvPr/>
        </p:nvSpPr>
        <p:spPr>
          <a:xfrm>
            <a:off x="6074713" y="2357947"/>
            <a:ext cx="5686697" cy="45719"/>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3" name="Rectangle 72"/>
          <p:cNvSpPr/>
          <p:nvPr/>
        </p:nvSpPr>
        <p:spPr>
          <a:xfrm>
            <a:off x="6074713" y="3477878"/>
            <a:ext cx="5686697" cy="45719"/>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6" name="Rectangle 75"/>
          <p:cNvSpPr/>
          <p:nvPr/>
        </p:nvSpPr>
        <p:spPr>
          <a:xfrm>
            <a:off x="6074713" y="3676755"/>
            <a:ext cx="5686697" cy="45719"/>
          </a:xfrm>
          <a:prstGeom prst="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9" name="Rectangle 78"/>
          <p:cNvSpPr/>
          <p:nvPr/>
        </p:nvSpPr>
        <p:spPr>
          <a:xfrm>
            <a:off x="6074713" y="4796686"/>
            <a:ext cx="5686697" cy="45719"/>
          </a:xfrm>
          <a:prstGeom prst="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82" name="Rectangle 81"/>
          <p:cNvSpPr/>
          <p:nvPr/>
        </p:nvSpPr>
        <p:spPr>
          <a:xfrm>
            <a:off x="6074713" y="4995563"/>
            <a:ext cx="5686697" cy="45719"/>
          </a:xfrm>
          <a:prstGeom prst="rect">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85" name="Rectangle 84"/>
          <p:cNvSpPr/>
          <p:nvPr/>
        </p:nvSpPr>
        <p:spPr>
          <a:xfrm>
            <a:off x="6074713" y="6115494"/>
            <a:ext cx="5686697" cy="45719"/>
          </a:xfrm>
          <a:prstGeom prst="rect">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Tree>
    <p:extLst>
      <p:ext uri="{BB962C8B-B14F-4D97-AF65-F5344CB8AC3E}">
        <p14:creationId xmlns:p14="http://schemas.microsoft.com/office/powerpoint/2010/main" val="2692562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 y="310063"/>
            <a:ext cx="9686100" cy="476805"/>
          </a:xfrm>
        </p:spPr>
        <p:txBody>
          <a:bodyPr/>
          <a:lstStyle/>
          <a:p>
            <a:r>
              <a:rPr lang="en-US" dirty="0"/>
              <a:t>Why is this relevant for Aetna?</a:t>
            </a:r>
          </a:p>
        </p:txBody>
      </p:sp>
      <p:sp>
        <p:nvSpPr>
          <p:cNvPr id="3" name="Text Placeholder 2"/>
          <p:cNvSpPr>
            <a:spLocks noGrp="1"/>
          </p:cNvSpPr>
          <p:nvPr>
            <p:ph type="body" sz="quarter" idx="11"/>
          </p:nvPr>
        </p:nvSpPr>
        <p:spPr/>
        <p:txBody>
          <a:bodyPr/>
          <a:lstStyle/>
          <a:p>
            <a:r>
              <a:rPr lang="en-US" dirty="0">
                <a:solidFill>
                  <a:schemeClr val="bg1"/>
                </a:solidFill>
              </a:rPr>
              <a:t>Immediate innovation is essential to respond to consumer-centric trends and structural changes that are disrupting the healthcare industry </a:t>
            </a:r>
          </a:p>
        </p:txBody>
      </p:sp>
      <p:sp>
        <p:nvSpPr>
          <p:cNvPr id="4" name="Text Placeholder 35"/>
          <p:cNvSpPr txBox="1">
            <a:spLocks/>
          </p:cNvSpPr>
          <p:nvPr/>
        </p:nvSpPr>
        <p:spPr>
          <a:xfrm>
            <a:off x="2931627" y="3592307"/>
            <a:ext cx="1276866" cy="747897"/>
          </a:xfrm>
          <a:prstGeom prst="rect">
            <a:avLst/>
          </a:prstGeom>
        </p:spPr>
        <p:txBody>
          <a:bodyPr vert="horz" wrap="square" lIns="0" tIns="0" rIns="0" bIns="0" rtlCol="0" anchor="ctr">
            <a:spAutoFit/>
          </a:bodyPr>
          <a:lstStyle>
            <a:lvl1pPr marL="0" indent="0" algn="l" defTabSz="914400" rtl="0" eaLnBrk="1" latinLnBrk="0" hangingPunct="1">
              <a:lnSpc>
                <a:spcPct val="90000"/>
              </a:lnSpc>
              <a:spcBef>
                <a:spcPts val="1200"/>
              </a:spcBef>
              <a:spcAft>
                <a:spcPts val="0"/>
              </a:spcAft>
              <a:buFontTx/>
              <a:buNone/>
              <a:defRPr sz="1600" b="1" kern="1200">
                <a:solidFill>
                  <a:schemeClr val="tx1"/>
                </a:solidFill>
                <a:latin typeface="+mn-lt"/>
                <a:ea typeface="+mn-ea"/>
                <a:cs typeface="+mn-cs"/>
              </a:defRPr>
            </a:lvl1pPr>
            <a:lvl2pPr marL="198000" indent="0" algn="l" defTabSz="914400" rtl="0" eaLnBrk="1" latinLnBrk="0" hangingPunct="1">
              <a:lnSpc>
                <a:spcPct val="90000"/>
              </a:lnSpc>
              <a:spcBef>
                <a:spcPts val="600"/>
              </a:spcBef>
              <a:buFontTx/>
              <a:buNone/>
              <a:defRPr sz="1600" b="0" kern="1200">
                <a:solidFill>
                  <a:schemeClr val="tx1"/>
                </a:solidFill>
                <a:latin typeface="+mn-lt"/>
                <a:ea typeface="+mn-ea"/>
                <a:cs typeface="+mn-cs"/>
              </a:defRPr>
            </a:lvl2pPr>
            <a:lvl3pPr marL="378612" indent="0" algn="l" defTabSz="914400" rtl="0" eaLnBrk="1" latinLnBrk="0" hangingPunct="1">
              <a:lnSpc>
                <a:spcPct val="100000"/>
              </a:lnSpc>
              <a:spcBef>
                <a:spcPts val="0"/>
              </a:spcBef>
              <a:buFontTx/>
              <a:buNone/>
              <a:defRPr sz="1600" b="0" kern="1200">
                <a:solidFill>
                  <a:schemeClr val="tx1"/>
                </a:solidFill>
                <a:latin typeface="+mn-lt"/>
                <a:ea typeface="+mn-ea"/>
                <a:cs typeface="+mn-cs"/>
              </a:defRPr>
            </a:lvl3pPr>
            <a:lvl4pPr marL="558612" indent="0" algn="l" defTabSz="914400" rtl="0" eaLnBrk="1" latinLnBrk="0" hangingPunct="1">
              <a:lnSpc>
                <a:spcPct val="100000"/>
              </a:lnSpc>
              <a:spcBef>
                <a:spcPts val="0"/>
              </a:spcBef>
              <a:buFontTx/>
              <a:buNone/>
              <a:defRPr sz="1600" b="0" kern="1200">
                <a:solidFill>
                  <a:schemeClr val="tx1"/>
                </a:solidFill>
                <a:latin typeface="+mn-lt"/>
                <a:ea typeface="+mn-ea"/>
                <a:cs typeface="+mn-cs"/>
              </a:defRPr>
            </a:lvl4pPr>
            <a:lvl5pPr marL="558612" indent="0" algn="l" defTabSz="914400" rtl="0" eaLnBrk="1" latinLnBrk="0" hangingPunct="1">
              <a:lnSpc>
                <a:spcPct val="100000"/>
              </a:lnSpc>
              <a:spcBef>
                <a:spcPts val="0"/>
              </a:spcBef>
              <a:buFontTx/>
              <a:buNone/>
              <a:tabLst/>
              <a:defRPr sz="1600" b="0" kern="1200">
                <a:solidFill>
                  <a:schemeClr val="tx1"/>
                </a:solidFill>
                <a:latin typeface="+mn-lt"/>
                <a:ea typeface="+mn-ea"/>
                <a:cs typeface="+mn-cs"/>
              </a:defRPr>
            </a:lvl5pPr>
            <a:lvl6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1800" dirty="0"/>
              <a:t>Consumer  Healthcare Trends </a:t>
            </a:r>
          </a:p>
        </p:txBody>
      </p:sp>
      <p:grpSp>
        <p:nvGrpSpPr>
          <p:cNvPr id="5" name="Group 4"/>
          <p:cNvGrpSpPr/>
          <p:nvPr/>
        </p:nvGrpSpPr>
        <p:grpSpPr>
          <a:xfrm>
            <a:off x="3165265" y="2516347"/>
            <a:ext cx="1454150" cy="2855913"/>
            <a:chOff x="4572000" y="2001838"/>
            <a:chExt cx="1454150" cy="2855913"/>
          </a:xfrm>
        </p:grpSpPr>
        <p:sp>
          <p:nvSpPr>
            <p:cNvPr id="6" name="Freeform 56"/>
            <p:cNvSpPr>
              <a:spLocks/>
            </p:cNvSpPr>
            <p:nvPr/>
          </p:nvSpPr>
          <p:spPr bwMode="auto">
            <a:xfrm>
              <a:off x="4572000" y="2001838"/>
              <a:ext cx="841375" cy="457200"/>
            </a:xfrm>
            <a:custGeom>
              <a:avLst/>
              <a:gdLst>
                <a:gd name="T0" fmla="*/ 4412 w 4412"/>
                <a:gd name="T1" fmla="*/ 1433 h 2405"/>
                <a:gd name="T2" fmla="*/ 0 w 4412"/>
                <a:gd name="T3" fmla="*/ 0 h 2405"/>
                <a:gd name="T4" fmla="*/ 0 w 4412"/>
                <a:gd name="T5" fmla="*/ 1201 h 2405"/>
                <a:gd name="T6" fmla="*/ 3706 w 4412"/>
                <a:gd name="T7" fmla="*/ 2405 h 2405"/>
                <a:gd name="T8" fmla="*/ 4412 w 4412"/>
                <a:gd name="T9" fmla="*/ 1433 h 2405"/>
              </a:gdLst>
              <a:ahLst/>
              <a:cxnLst>
                <a:cxn ang="0">
                  <a:pos x="T0" y="T1"/>
                </a:cxn>
                <a:cxn ang="0">
                  <a:pos x="T2" y="T3"/>
                </a:cxn>
                <a:cxn ang="0">
                  <a:pos x="T4" y="T5"/>
                </a:cxn>
                <a:cxn ang="0">
                  <a:pos x="T6" y="T7"/>
                </a:cxn>
                <a:cxn ang="0">
                  <a:pos x="T8" y="T9"/>
                </a:cxn>
              </a:cxnLst>
              <a:rect l="0" t="0" r="r" b="b"/>
              <a:pathLst>
                <a:path w="4412" h="2405">
                  <a:moveTo>
                    <a:pt x="4412" y="1433"/>
                  </a:moveTo>
                  <a:cubicBezTo>
                    <a:pt x="3130" y="501"/>
                    <a:pt x="1585" y="0"/>
                    <a:pt x="0" y="0"/>
                  </a:cubicBezTo>
                  <a:lnTo>
                    <a:pt x="0" y="1201"/>
                  </a:lnTo>
                  <a:cubicBezTo>
                    <a:pt x="1332" y="1201"/>
                    <a:pt x="2629" y="1622"/>
                    <a:pt x="3706" y="2405"/>
                  </a:cubicBezTo>
                  <a:lnTo>
                    <a:pt x="4412" y="1433"/>
                  </a:lnTo>
                  <a:close/>
                </a:path>
              </a:pathLst>
            </a:custGeom>
            <a:solidFill>
              <a:schemeClr val="tx2"/>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58"/>
            <p:cNvSpPr>
              <a:spLocks/>
            </p:cNvSpPr>
            <p:nvPr/>
          </p:nvSpPr>
          <p:spPr bwMode="auto">
            <a:xfrm>
              <a:off x="5278438" y="2273301"/>
              <a:ext cx="654050" cy="785813"/>
            </a:xfrm>
            <a:custGeom>
              <a:avLst/>
              <a:gdLst>
                <a:gd name="T0" fmla="*/ 3432 w 3432"/>
                <a:gd name="T1" fmla="*/ 3753 h 4124"/>
                <a:gd name="T2" fmla="*/ 706 w 3432"/>
                <a:gd name="T3" fmla="*/ 0 h 4124"/>
                <a:gd name="T4" fmla="*/ 0 w 3432"/>
                <a:gd name="T5" fmla="*/ 972 h 4124"/>
                <a:gd name="T6" fmla="*/ 2290 w 3432"/>
                <a:gd name="T7" fmla="*/ 4124 h 4124"/>
                <a:gd name="T8" fmla="*/ 3432 w 3432"/>
                <a:gd name="T9" fmla="*/ 3753 h 4124"/>
              </a:gdLst>
              <a:ahLst/>
              <a:cxnLst>
                <a:cxn ang="0">
                  <a:pos x="T0" y="T1"/>
                </a:cxn>
                <a:cxn ang="0">
                  <a:pos x="T2" y="T3"/>
                </a:cxn>
                <a:cxn ang="0">
                  <a:pos x="T4" y="T5"/>
                </a:cxn>
                <a:cxn ang="0">
                  <a:pos x="T6" y="T7"/>
                </a:cxn>
                <a:cxn ang="0">
                  <a:pos x="T8" y="T9"/>
                </a:cxn>
              </a:cxnLst>
              <a:rect l="0" t="0" r="r" b="b"/>
              <a:pathLst>
                <a:path w="3432" h="4124">
                  <a:moveTo>
                    <a:pt x="3432" y="3753"/>
                  </a:moveTo>
                  <a:cubicBezTo>
                    <a:pt x="2943" y="2245"/>
                    <a:pt x="1988" y="932"/>
                    <a:pt x="706" y="0"/>
                  </a:cubicBezTo>
                  <a:lnTo>
                    <a:pt x="0" y="972"/>
                  </a:lnTo>
                  <a:cubicBezTo>
                    <a:pt x="1077" y="1754"/>
                    <a:pt x="1879" y="2858"/>
                    <a:pt x="2290" y="4124"/>
                  </a:cubicBezTo>
                  <a:lnTo>
                    <a:pt x="3432" y="3753"/>
                  </a:lnTo>
                  <a:close/>
                </a:path>
              </a:pathLst>
            </a:custGeom>
            <a:solidFill>
              <a:schemeClr val="accent4">
                <a:lumMod val="75000"/>
              </a:schemeClr>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0"/>
            <p:cNvSpPr>
              <a:spLocks/>
            </p:cNvSpPr>
            <p:nvPr/>
          </p:nvSpPr>
          <p:spPr bwMode="auto">
            <a:xfrm>
              <a:off x="5715000" y="2987676"/>
              <a:ext cx="311150" cy="882650"/>
            </a:xfrm>
            <a:custGeom>
              <a:avLst/>
              <a:gdLst>
                <a:gd name="T0" fmla="*/ 1142 w 1632"/>
                <a:gd name="T1" fmla="*/ 4638 h 4638"/>
                <a:gd name="T2" fmla="*/ 1142 w 1632"/>
                <a:gd name="T3" fmla="*/ 0 h 4638"/>
                <a:gd name="T4" fmla="*/ 0 w 1632"/>
                <a:gd name="T5" fmla="*/ 371 h 4638"/>
                <a:gd name="T6" fmla="*/ 0 w 1632"/>
                <a:gd name="T7" fmla="*/ 4267 h 4638"/>
                <a:gd name="T8" fmla="*/ 1142 w 1632"/>
                <a:gd name="T9" fmla="*/ 4638 h 4638"/>
              </a:gdLst>
              <a:ahLst/>
              <a:cxnLst>
                <a:cxn ang="0">
                  <a:pos x="T0" y="T1"/>
                </a:cxn>
                <a:cxn ang="0">
                  <a:pos x="T2" y="T3"/>
                </a:cxn>
                <a:cxn ang="0">
                  <a:pos x="T4" y="T5"/>
                </a:cxn>
                <a:cxn ang="0">
                  <a:pos x="T6" y="T7"/>
                </a:cxn>
                <a:cxn ang="0">
                  <a:pos x="T8" y="T9"/>
                </a:cxn>
              </a:cxnLst>
              <a:rect l="0" t="0" r="r" b="b"/>
              <a:pathLst>
                <a:path w="1632" h="4638">
                  <a:moveTo>
                    <a:pt x="1142" y="4638"/>
                  </a:moveTo>
                  <a:cubicBezTo>
                    <a:pt x="1632" y="3131"/>
                    <a:pt x="1632" y="1507"/>
                    <a:pt x="1142" y="0"/>
                  </a:cubicBezTo>
                  <a:lnTo>
                    <a:pt x="0" y="371"/>
                  </a:lnTo>
                  <a:cubicBezTo>
                    <a:pt x="412" y="1637"/>
                    <a:pt x="412" y="3001"/>
                    <a:pt x="0" y="4267"/>
                  </a:cubicBezTo>
                  <a:lnTo>
                    <a:pt x="1142" y="4638"/>
                  </a:lnTo>
                  <a:close/>
                </a:path>
              </a:pathLst>
            </a:custGeom>
            <a:solidFill>
              <a:schemeClr val="accent4">
                <a:lumMod val="40000"/>
                <a:lumOff val="60000"/>
              </a:schemeClr>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2"/>
            <p:cNvSpPr>
              <a:spLocks/>
            </p:cNvSpPr>
            <p:nvPr/>
          </p:nvSpPr>
          <p:spPr bwMode="auto">
            <a:xfrm>
              <a:off x="5278438" y="3800476"/>
              <a:ext cx="654050" cy="784225"/>
            </a:xfrm>
            <a:custGeom>
              <a:avLst/>
              <a:gdLst>
                <a:gd name="T0" fmla="*/ 706 w 3432"/>
                <a:gd name="T1" fmla="*/ 4124 h 4124"/>
                <a:gd name="T2" fmla="*/ 3432 w 3432"/>
                <a:gd name="T3" fmla="*/ 371 h 4124"/>
                <a:gd name="T4" fmla="*/ 2290 w 3432"/>
                <a:gd name="T5" fmla="*/ 0 h 4124"/>
                <a:gd name="T6" fmla="*/ 0 w 3432"/>
                <a:gd name="T7" fmla="*/ 3152 h 4124"/>
                <a:gd name="T8" fmla="*/ 706 w 3432"/>
                <a:gd name="T9" fmla="*/ 4124 h 4124"/>
              </a:gdLst>
              <a:ahLst/>
              <a:cxnLst>
                <a:cxn ang="0">
                  <a:pos x="T0" y="T1"/>
                </a:cxn>
                <a:cxn ang="0">
                  <a:pos x="T2" y="T3"/>
                </a:cxn>
                <a:cxn ang="0">
                  <a:pos x="T4" y="T5"/>
                </a:cxn>
                <a:cxn ang="0">
                  <a:pos x="T6" y="T7"/>
                </a:cxn>
                <a:cxn ang="0">
                  <a:pos x="T8" y="T9"/>
                </a:cxn>
              </a:cxnLst>
              <a:rect l="0" t="0" r="r" b="b"/>
              <a:pathLst>
                <a:path w="3432" h="4124">
                  <a:moveTo>
                    <a:pt x="706" y="4124"/>
                  </a:moveTo>
                  <a:cubicBezTo>
                    <a:pt x="1988" y="3192"/>
                    <a:pt x="2943" y="1879"/>
                    <a:pt x="3432" y="371"/>
                  </a:cubicBezTo>
                  <a:lnTo>
                    <a:pt x="2290" y="0"/>
                  </a:lnTo>
                  <a:cubicBezTo>
                    <a:pt x="1879" y="1266"/>
                    <a:pt x="1077" y="2370"/>
                    <a:pt x="0" y="3152"/>
                  </a:cubicBezTo>
                  <a:lnTo>
                    <a:pt x="706" y="4124"/>
                  </a:lnTo>
                  <a:close/>
                </a:path>
              </a:pathLst>
            </a:custGeom>
            <a:solidFill>
              <a:schemeClr val="accent4"/>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4"/>
            <p:cNvSpPr>
              <a:spLocks/>
            </p:cNvSpPr>
            <p:nvPr/>
          </p:nvSpPr>
          <p:spPr bwMode="auto">
            <a:xfrm>
              <a:off x="4572000" y="4398963"/>
              <a:ext cx="841375" cy="458788"/>
            </a:xfrm>
            <a:custGeom>
              <a:avLst/>
              <a:gdLst>
                <a:gd name="T0" fmla="*/ 0 w 4412"/>
                <a:gd name="T1" fmla="*/ 2405 h 2405"/>
                <a:gd name="T2" fmla="*/ 4412 w 4412"/>
                <a:gd name="T3" fmla="*/ 972 h 2405"/>
                <a:gd name="T4" fmla="*/ 3706 w 4412"/>
                <a:gd name="T5" fmla="*/ 0 h 2405"/>
                <a:gd name="T6" fmla="*/ 0 w 4412"/>
                <a:gd name="T7" fmla="*/ 1204 h 2405"/>
                <a:gd name="T8" fmla="*/ 0 w 4412"/>
                <a:gd name="T9" fmla="*/ 2405 h 2405"/>
              </a:gdLst>
              <a:ahLst/>
              <a:cxnLst>
                <a:cxn ang="0">
                  <a:pos x="T0" y="T1"/>
                </a:cxn>
                <a:cxn ang="0">
                  <a:pos x="T2" y="T3"/>
                </a:cxn>
                <a:cxn ang="0">
                  <a:pos x="T4" y="T5"/>
                </a:cxn>
                <a:cxn ang="0">
                  <a:pos x="T6" y="T7"/>
                </a:cxn>
                <a:cxn ang="0">
                  <a:pos x="T8" y="T9"/>
                </a:cxn>
              </a:cxnLst>
              <a:rect l="0" t="0" r="r" b="b"/>
              <a:pathLst>
                <a:path w="4412" h="2405">
                  <a:moveTo>
                    <a:pt x="0" y="2405"/>
                  </a:moveTo>
                  <a:cubicBezTo>
                    <a:pt x="1585" y="2405"/>
                    <a:pt x="3130" y="1904"/>
                    <a:pt x="4412" y="972"/>
                  </a:cubicBezTo>
                  <a:lnTo>
                    <a:pt x="3706" y="0"/>
                  </a:lnTo>
                  <a:cubicBezTo>
                    <a:pt x="2629" y="783"/>
                    <a:pt x="1332" y="1204"/>
                    <a:pt x="0" y="1204"/>
                  </a:cubicBezTo>
                  <a:lnTo>
                    <a:pt x="0" y="2405"/>
                  </a:lnTo>
                  <a:close/>
                </a:path>
              </a:pathLst>
            </a:custGeom>
            <a:solidFill>
              <a:schemeClr val="accent2"/>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5" name="Elbow Connector 34"/>
          <p:cNvCxnSpPr/>
          <p:nvPr/>
        </p:nvCxnSpPr>
        <p:spPr>
          <a:xfrm flipV="1">
            <a:off x="3861239" y="2276495"/>
            <a:ext cx="999256" cy="493058"/>
          </a:xfrm>
          <a:prstGeom prst="bentConnector3">
            <a:avLst>
              <a:gd name="adj1" fmla="val 3521"/>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3859974" y="5159758"/>
            <a:ext cx="987210" cy="576906"/>
          </a:xfrm>
          <a:prstGeom prst="bentConnector3">
            <a:avLst>
              <a:gd name="adj1" fmla="val -1830"/>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355374" y="3198496"/>
            <a:ext cx="499628" cy="0"/>
          </a:xfrm>
          <a:prstGeom prst="line">
            <a:avLst/>
          </a:prstGeom>
          <a:ln w="127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56933" y="4012524"/>
            <a:ext cx="403048" cy="0"/>
          </a:xfrm>
          <a:prstGeom prst="line">
            <a:avLst/>
          </a:prstGeom>
          <a:ln w="12700">
            <a:solidFill>
              <a:srgbClr val="E0F0F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4190355" y="4801722"/>
            <a:ext cx="70591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87283" y="2073812"/>
            <a:ext cx="6570548" cy="369332"/>
          </a:xfrm>
          <a:prstGeom prst="rect">
            <a:avLst/>
          </a:prstGeom>
          <a:noFill/>
        </p:spPr>
        <p:txBody>
          <a:bodyPr wrap="square" lIns="0" rIns="0" rtlCol="0">
            <a:spAutoFit/>
          </a:bodyPr>
          <a:lstStyle/>
          <a:p>
            <a:pPr>
              <a:defRPr/>
            </a:pPr>
            <a:r>
              <a:rPr lang="en-US" b="1" dirty="0">
                <a:solidFill>
                  <a:schemeClr val="bg2">
                    <a:lumMod val="50000"/>
                  </a:schemeClr>
                </a:solidFill>
                <a:latin typeface="+mj-lt"/>
                <a:cs typeface="Arial" panose="020B0604020202020204" pitchFamily="34" charset="0"/>
              </a:rPr>
              <a:t>Consumer power is growing</a:t>
            </a:r>
          </a:p>
        </p:txBody>
      </p:sp>
      <p:sp>
        <p:nvSpPr>
          <p:cNvPr id="46" name="TextBox 45"/>
          <p:cNvSpPr txBox="1"/>
          <p:nvPr/>
        </p:nvSpPr>
        <p:spPr>
          <a:xfrm>
            <a:off x="5487283" y="2945428"/>
            <a:ext cx="6570548" cy="369332"/>
          </a:xfrm>
          <a:prstGeom prst="rect">
            <a:avLst/>
          </a:prstGeom>
          <a:noFill/>
        </p:spPr>
        <p:txBody>
          <a:bodyPr wrap="square" lIns="0" rIns="0" rtlCol="0">
            <a:spAutoFit/>
          </a:bodyPr>
          <a:lstStyle/>
          <a:p>
            <a:pPr>
              <a:defRPr/>
            </a:pPr>
            <a:r>
              <a:rPr lang="en-US" b="1" dirty="0">
                <a:solidFill>
                  <a:schemeClr val="bg2">
                    <a:lumMod val="50000"/>
                  </a:schemeClr>
                </a:solidFill>
                <a:latin typeface="+mj-lt"/>
                <a:cs typeface="Arial" panose="020B0604020202020204" pitchFamily="34" charset="0"/>
              </a:rPr>
              <a:t>Local care is becoming integrated, standardized</a:t>
            </a:r>
          </a:p>
        </p:txBody>
      </p:sp>
      <p:sp>
        <p:nvSpPr>
          <p:cNvPr id="47" name="TextBox 46"/>
          <p:cNvSpPr txBox="1"/>
          <p:nvPr/>
        </p:nvSpPr>
        <p:spPr>
          <a:xfrm>
            <a:off x="5487435" y="3817044"/>
            <a:ext cx="6555762" cy="369332"/>
          </a:xfrm>
          <a:prstGeom prst="rect">
            <a:avLst/>
          </a:prstGeom>
          <a:noFill/>
        </p:spPr>
        <p:txBody>
          <a:bodyPr wrap="square" lIns="0" rIns="0" rtlCol="0">
            <a:spAutoFit/>
          </a:bodyPr>
          <a:lstStyle/>
          <a:p>
            <a:pPr>
              <a:defRPr/>
            </a:pPr>
            <a:r>
              <a:rPr lang="en-US" b="1" dirty="0">
                <a:solidFill>
                  <a:schemeClr val="bg2">
                    <a:lumMod val="50000"/>
                  </a:schemeClr>
                </a:solidFill>
                <a:latin typeface="+mj-lt"/>
                <a:cs typeface="Arial" panose="020B0604020202020204" pitchFamily="34" charset="0"/>
              </a:rPr>
              <a:t>Retail- and remote-care access are expanding</a:t>
            </a:r>
          </a:p>
        </p:txBody>
      </p:sp>
      <p:sp>
        <p:nvSpPr>
          <p:cNvPr id="48" name="TextBox 47"/>
          <p:cNvSpPr txBox="1"/>
          <p:nvPr/>
        </p:nvSpPr>
        <p:spPr>
          <a:xfrm>
            <a:off x="5487283" y="4688660"/>
            <a:ext cx="6570548" cy="369332"/>
          </a:xfrm>
          <a:prstGeom prst="rect">
            <a:avLst/>
          </a:prstGeom>
          <a:noFill/>
        </p:spPr>
        <p:txBody>
          <a:bodyPr wrap="square" lIns="0" rIns="0" rtlCol="0">
            <a:spAutoFit/>
          </a:bodyPr>
          <a:lstStyle/>
          <a:p>
            <a:pPr>
              <a:defRPr/>
            </a:pPr>
            <a:r>
              <a:rPr lang="en-US" b="1" dirty="0">
                <a:solidFill>
                  <a:schemeClr val="bg2">
                    <a:lumMod val="50000"/>
                  </a:schemeClr>
                </a:solidFill>
                <a:latin typeface="+mj-lt"/>
                <a:cs typeface="Arial" panose="020B0604020202020204" pitchFamily="34" charset="0"/>
              </a:rPr>
              <a:t>New entrants are disrupting the traditional model</a:t>
            </a:r>
          </a:p>
        </p:txBody>
      </p:sp>
      <p:sp>
        <p:nvSpPr>
          <p:cNvPr id="49" name="TextBox 48"/>
          <p:cNvSpPr txBox="1"/>
          <p:nvPr/>
        </p:nvSpPr>
        <p:spPr>
          <a:xfrm>
            <a:off x="5487435" y="5560277"/>
            <a:ext cx="6555762" cy="369332"/>
          </a:xfrm>
          <a:prstGeom prst="rect">
            <a:avLst/>
          </a:prstGeom>
          <a:noFill/>
        </p:spPr>
        <p:txBody>
          <a:bodyPr wrap="square" lIns="0" rIns="0" rtlCol="0">
            <a:spAutoFit/>
          </a:bodyPr>
          <a:lstStyle/>
          <a:p>
            <a:pPr>
              <a:defRPr/>
            </a:pPr>
            <a:r>
              <a:rPr lang="en-US" b="1" dirty="0">
                <a:solidFill>
                  <a:schemeClr val="bg2">
                    <a:lumMod val="50000"/>
                  </a:schemeClr>
                </a:solidFill>
                <a:latin typeface="+mj-lt"/>
                <a:cs typeface="Arial" panose="020B0604020202020204" pitchFamily="34" charset="0"/>
              </a:rPr>
              <a:t>Personalized health is becoming increasingly possible</a:t>
            </a:r>
          </a:p>
        </p:txBody>
      </p:sp>
      <p:grpSp>
        <p:nvGrpSpPr>
          <p:cNvPr id="50" name="Group 49"/>
          <p:cNvGrpSpPr/>
          <p:nvPr/>
        </p:nvGrpSpPr>
        <p:grpSpPr>
          <a:xfrm>
            <a:off x="4845892" y="2084790"/>
            <a:ext cx="411480" cy="411480"/>
            <a:chOff x="8447928" y="4690710"/>
            <a:chExt cx="612000" cy="612000"/>
          </a:xfrm>
        </p:grpSpPr>
        <p:sp>
          <p:nvSpPr>
            <p:cNvPr id="51" name="Oval 50"/>
            <p:cNvSpPr/>
            <p:nvPr/>
          </p:nvSpPr>
          <p:spPr bwMode="ltGray">
            <a:xfrm>
              <a:off x="8447928" y="4690710"/>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52" name="Freeform 4924"/>
            <p:cNvSpPr>
              <a:spLocks noEditPoints="1"/>
            </p:cNvSpPr>
            <p:nvPr/>
          </p:nvSpPr>
          <p:spPr bwMode="auto">
            <a:xfrm>
              <a:off x="8515260" y="4795850"/>
              <a:ext cx="477336" cy="460374"/>
            </a:xfrm>
            <a:custGeom>
              <a:avLst/>
              <a:gdLst>
                <a:gd name="T0" fmla="*/ 78 w 394"/>
                <a:gd name="T1" fmla="*/ 20 h 380"/>
                <a:gd name="T2" fmla="*/ 116 w 394"/>
                <a:gd name="T3" fmla="*/ 0 h 380"/>
                <a:gd name="T4" fmla="*/ 148 w 394"/>
                <a:gd name="T5" fmla="*/ 14 h 380"/>
                <a:gd name="T6" fmla="*/ 162 w 394"/>
                <a:gd name="T7" fmla="*/ 46 h 380"/>
                <a:gd name="T8" fmla="*/ 142 w 394"/>
                <a:gd name="T9" fmla="*/ 84 h 380"/>
                <a:gd name="T10" fmla="*/ 106 w 394"/>
                <a:gd name="T11" fmla="*/ 92 h 380"/>
                <a:gd name="T12" fmla="*/ 74 w 394"/>
                <a:gd name="T13" fmla="*/ 64 h 380"/>
                <a:gd name="T14" fmla="*/ 120 w 394"/>
                <a:gd name="T15" fmla="*/ 232 h 380"/>
                <a:gd name="T16" fmla="*/ 148 w 394"/>
                <a:gd name="T17" fmla="*/ 198 h 380"/>
                <a:gd name="T18" fmla="*/ 142 w 394"/>
                <a:gd name="T19" fmla="*/ 164 h 380"/>
                <a:gd name="T20" fmla="*/ 170 w 394"/>
                <a:gd name="T21" fmla="*/ 128 h 380"/>
                <a:gd name="T22" fmla="*/ 176 w 394"/>
                <a:gd name="T23" fmla="*/ 114 h 380"/>
                <a:gd name="T24" fmla="*/ 72 w 394"/>
                <a:gd name="T25" fmla="*/ 112 h 380"/>
                <a:gd name="T26" fmla="*/ 38 w 394"/>
                <a:gd name="T27" fmla="*/ 130 h 380"/>
                <a:gd name="T28" fmla="*/ 0 w 394"/>
                <a:gd name="T29" fmla="*/ 244 h 380"/>
                <a:gd name="T30" fmla="*/ 46 w 394"/>
                <a:gd name="T31" fmla="*/ 318 h 380"/>
                <a:gd name="T32" fmla="*/ 152 w 394"/>
                <a:gd name="T33" fmla="*/ 376 h 380"/>
                <a:gd name="T34" fmla="*/ 130 w 394"/>
                <a:gd name="T35" fmla="*/ 332 h 380"/>
                <a:gd name="T36" fmla="*/ 390 w 394"/>
                <a:gd name="T37" fmla="*/ 154 h 380"/>
                <a:gd name="T38" fmla="*/ 372 w 394"/>
                <a:gd name="T39" fmla="*/ 124 h 380"/>
                <a:gd name="T40" fmla="*/ 318 w 394"/>
                <a:gd name="T41" fmla="*/ 112 h 380"/>
                <a:gd name="T42" fmla="*/ 228 w 394"/>
                <a:gd name="T43" fmla="*/ 112 h 380"/>
                <a:gd name="T44" fmla="*/ 196 w 394"/>
                <a:gd name="T45" fmla="*/ 124 h 380"/>
                <a:gd name="T46" fmla="*/ 228 w 394"/>
                <a:gd name="T47" fmla="*/ 138 h 380"/>
                <a:gd name="T48" fmla="*/ 242 w 394"/>
                <a:gd name="T49" fmla="*/ 174 h 380"/>
                <a:gd name="T50" fmla="*/ 256 w 394"/>
                <a:gd name="T51" fmla="*/ 210 h 380"/>
                <a:gd name="T52" fmla="*/ 264 w 394"/>
                <a:gd name="T53" fmla="*/ 314 h 380"/>
                <a:gd name="T54" fmla="*/ 232 w 394"/>
                <a:gd name="T55" fmla="*/ 342 h 380"/>
                <a:gd name="T56" fmla="*/ 278 w 394"/>
                <a:gd name="T57" fmla="*/ 362 h 380"/>
                <a:gd name="T58" fmla="*/ 338 w 394"/>
                <a:gd name="T59" fmla="*/ 260 h 380"/>
                <a:gd name="T60" fmla="*/ 366 w 394"/>
                <a:gd name="T61" fmla="*/ 284 h 380"/>
                <a:gd name="T62" fmla="*/ 394 w 394"/>
                <a:gd name="T63" fmla="*/ 198 h 380"/>
                <a:gd name="T64" fmla="*/ 192 w 394"/>
                <a:gd name="T65" fmla="*/ 380 h 380"/>
                <a:gd name="T66" fmla="*/ 236 w 394"/>
                <a:gd name="T67" fmla="*/ 320 h 380"/>
                <a:gd name="T68" fmla="*/ 244 w 394"/>
                <a:gd name="T69" fmla="*/ 232 h 380"/>
                <a:gd name="T70" fmla="*/ 154 w 394"/>
                <a:gd name="T71" fmla="*/ 218 h 380"/>
                <a:gd name="T72" fmla="*/ 140 w 394"/>
                <a:gd name="T73" fmla="*/ 232 h 380"/>
                <a:gd name="T74" fmla="*/ 148 w 394"/>
                <a:gd name="T75" fmla="*/ 320 h 380"/>
                <a:gd name="T76" fmla="*/ 192 w 394"/>
                <a:gd name="T77" fmla="*/ 380 h 380"/>
                <a:gd name="T78" fmla="*/ 242 w 394"/>
                <a:gd name="T79" fmla="*/ 64 h 380"/>
                <a:gd name="T80" fmla="*/ 274 w 394"/>
                <a:gd name="T81" fmla="*/ 92 h 380"/>
                <a:gd name="T82" fmla="*/ 308 w 394"/>
                <a:gd name="T83" fmla="*/ 84 h 380"/>
                <a:gd name="T84" fmla="*/ 330 w 394"/>
                <a:gd name="T85" fmla="*/ 46 h 380"/>
                <a:gd name="T86" fmla="*/ 314 w 394"/>
                <a:gd name="T87" fmla="*/ 12 h 380"/>
                <a:gd name="T88" fmla="*/ 284 w 394"/>
                <a:gd name="T89" fmla="*/ 0 h 380"/>
                <a:gd name="T90" fmla="*/ 250 w 394"/>
                <a:gd name="T91" fmla="*/ 14 h 380"/>
                <a:gd name="T92" fmla="*/ 238 w 394"/>
                <a:gd name="T93" fmla="*/ 46 h 380"/>
                <a:gd name="T94" fmla="*/ 214 w 394"/>
                <a:gd name="T95" fmla="*/ 196 h 380"/>
                <a:gd name="T96" fmla="*/ 222 w 394"/>
                <a:gd name="T97" fmla="*/ 168 h 380"/>
                <a:gd name="T98" fmla="*/ 192 w 394"/>
                <a:gd name="T99" fmla="*/ 142 h 380"/>
                <a:gd name="T100" fmla="*/ 164 w 394"/>
                <a:gd name="T101" fmla="*/ 162 h 380"/>
                <a:gd name="T102" fmla="*/ 164 w 394"/>
                <a:gd name="T103" fmla="*/ 186 h 380"/>
                <a:gd name="T104" fmla="*/ 192 w 394"/>
                <a:gd name="T105" fmla="*/ 20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4" h="380">
                  <a:moveTo>
                    <a:pt x="70" y="46"/>
                  </a:moveTo>
                  <a:lnTo>
                    <a:pt x="70" y="46"/>
                  </a:lnTo>
                  <a:lnTo>
                    <a:pt x="72" y="38"/>
                  </a:lnTo>
                  <a:lnTo>
                    <a:pt x="74" y="28"/>
                  </a:lnTo>
                  <a:lnTo>
                    <a:pt x="78" y="20"/>
                  </a:lnTo>
                  <a:lnTo>
                    <a:pt x="84" y="14"/>
                  </a:lnTo>
                  <a:lnTo>
                    <a:pt x="90" y="8"/>
                  </a:lnTo>
                  <a:lnTo>
                    <a:pt x="98" y="4"/>
                  </a:lnTo>
                  <a:lnTo>
                    <a:pt x="106" y="2"/>
                  </a:lnTo>
                  <a:lnTo>
                    <a:pt x="116" y="0"/>
                  </a:lnTo>
                  <a:lnTo>
                    <a:pt x="116" y="0"/>
                  </a:lnTo>
                  <a:lnTo>
                    <a:pt x="126" y="2"/>
                  </a:lnTo>
                  <a:lnTo>
                    <a:pt x="134" y="4"/>
                  </a:lnTo>
                  <a:lnTo>
                    <a:pt x="142" y="8"/>
                  </a:lnTo>
                  <a:lnTo>
                    <a:pt x="148" y="14"/>
                  </a:lnTo>
                  <a:lnTo>
                    <a:pt x="154" y="20"/>
                  </a:lnTo>
                  <a:lnTo>
                    <a:pt x="158" y="28"/>
                  </a:lnTo>
                  <a:lnTo>
                    <a:pt x="160" y="38"/>
                  </a:lnTo>
                  <a:lnTo>
                    <a:pt x="162" y="46"/>
                  </a:lnTo>
                  <a:lnTo>
                    <a:pt x="162" y="46"/>
                  </a:lnTo>
                  <a:lnTo>
                    <a:pt x="160" y="56"/>
                  </a:lnTo>
                  <a:lnTo>
                    <a:pt x="158" y="64"/>
                  </a:lnTo>
                  <a:lnTo>
                    <a:pt x="154" y="72"/>
                  </a:lnTo>
                  <a:lnTo>
                    <a:pt x="148" y="78"/>
                  </a:lnTo>
                  <a:lnTo>
                    <a:pt x="142" y="84"/>
                  </a:lnTo>
                  <a:lnTo>
                    <a:pt x="134" y="88"/>
                  </a:lnTo>
                  <a:lnTo>
                    <a:pt x="126" y="92"/>
                  </a:lnTo>
                  <a:lnTo>
                    <a:pt x="116" y="92"/>
                  </a:lnTo>
                  <a:lnTo>
                    <a:pt x="116" y="92"/>
                  </a:lnTo>
                  <a:lnTo>
                    <a:pt x="106" y="92"/>
                  </a:lnTo>
                  <a:lnTo>
                    <a:pt x="98" y="88"/>
                  </a:lnTo>
                  <a:lnTo>
                    <a:pt x="90" y="84"/>
                  </a:lnTo>
                  <a:lnTo>
                    <a:pt x="84" y="78"/>
                  </a:lnTo>
                  <a:lnTo>
                    <a:pt x="78" y="72"/>
                  </a:lnTo>
                  <a:lnTo>
                    <a:pt x="74" y="64"/>
                  </a:lnTo>
                  <a:lnTo>
                    <a:pt x="72" y="56"/>
                  </a:lnTo>
                  <a:lnTo>
                    <a:pt x="70" y="46"/>
                  </a:lnTo>
                  <a:lnTo>
                    <a:pt x="70" y="46"/>
                  </a:lnTo>
                  <a:close/>
                  <a:moveTo>
                    <a:pt x="120" y="308"/>
                  </a:moveTo>
                  <a:lnTo>
                    <a:pt x="120" y="232"/>
                  </a:lnTo>
                  <a:lnTo>
                    <a:pt x="120" y="232"/>
                  </a:lnTo>
                  <a:lnTo>
                    <a:pt x="122" y="220"/>
                  </a:lnTo>
                  <a:lnTo>
                    <a:pt x="128" y="210"/>
                  </a:lnTo>
                  <a:lnTo>
                    <a:pt x="136" y="202"/>
                  </a:lnTo>
                  <a:lnTo>
                    <a:pt x="148" y="198"/>
                  </a:lnTo>
                  <a:lnTo>
                    <a:pt x="148" y="198"/>
                  </a:lnTo>
                  <a:lnTo>
                    <a:pt x="144" y="186"/>
                  </a:lnTo>
                  <a:lnTo>
                    <a:pt x="142" y="174"/>
                  </a:lnTo>
                  <a:lnTo>
                    <a:pt x="142" y="174"/>
                  </a:lnTo>
                  <a:lnTo>
                    <a:pt x="142" y="164"/>
                  </a:lnTo>
                  <a:lnTo>
                    <a:pt x="146" y="154"/>
                  </a:lnTo>
                  <a:lnTo>
                    <a:pt x="150" y="146"/>
                  </a:lnTo>
                  <a:lnTo>
                    <a:pt x="156" y="140"/>
                  </a:lnTo>
                  <a:lnTo>
                    <a:pt x="162" y="132"/>
                  </a:lnTo>
                  <a:lnTo>
                    <a:pt x="170" y="128"/>
                  </a:lnTo>
                  <a:lnTo>
                    <a:pt x="178" y="124"/>
                  </a:lnTo>
                  <a:lnTo>
                    <a:pt x="188" y="124"/>
                  </a:lnTo>
                  <a:lnTo>
                    <a:pt x="188" y="124"/>
                  </a:lnTo>
                  <a:lnTo>
                    <a:pt x="182" y="118"/>
                  </a:lnTo>
                  <a:lnTo>
                    <a:pt x="176" y="114"/>
                  </a:lnTo>
                  <a:lnTo>
                    <a:pt x="168" y="112"/>
                  </a:lnTo>
                  <a:lnTo>
                    <a:pt x="160" y="112"/>
                  </a:lnTo>
                  <a:lnTo>
                    <a:pt x="116" y="112"/>
                  </a:lnTo>
                  <a:lnTo>
                    <a:pt x="72" y="112"/>
                  </a:lnTo>
                  <a:lnTo>
                    <a:pt x="72" y="112"/>
                  </a:lnTo>
                  <a:lnTo>
                    <a:pt x="64" y="112"/>
                  </a:lnTo>
                  <a:lnTo>
                    <a:pt x="56" y="114"/>
                  </a:lnTo>
                  <a:lnTo>
                    <a:pt x="50" y="118"/>
                  </a:lnTo>
                  <a:lnTo>
                    <a:pt x="44" y="124"/>
                  </a:lnTo>
                  <a:lnTo>
                    <a:pt x="38" y="130"/>
                  </a:lnTo>
                  <a:lnTo>
                    <a:pt x="34" y="136"/>
                  </a:lnTo>
                  <a:lnTo>
                    <a:pt x="30" y="144"/>
                  </a:lnTo>
                  <a:lnTo>
                    <a:pt x="28" y="152"/>
                  </a:lnTo>
                  <a:lnTo>
                    <a:pt x="0" y="244"/>
                  </a:lnTo>
                  <a:lnTo>
                    <a:pt x="0" y="244"/>
                  </a:lnTo>
                  <a:lnTo>
                    <a:pt x="12" y="270"/>
                  </a:lnTo>
                  <a:lnTo>
                    <a:pt x="26" y="296"/>
                  </a:lnTo>
                  <a:lnTo>
                    <a:pt x="60" y="188"/>
                  </a:lnTo>
                  <a:lnTo>
                    <a:pt x="76" y="188"/>
                  </a:lnTo>
                  <a:lnTo>
                    <a:pt x="46" y="318"/>
                  </a:lnTo>
                  <a:lnTo>
                    <a:pt x="46" y="318"/>
                  </a:lnTo>
                  <a:lnTo>
                    <a:pt x="70" y="338"/>
                  </a:lnTo>
                  <a:lnTo>
                    <a:pt x="94" y="356"/>
                  </a:lnTo>
                  <a:lnTo>
                    <a:pt x="122" y="368"/>
                  </a:lnTo>
                  <a:lnTo>
                    <a:pt x="152" y="376"/>
                  </a:lnTo>
                  <a:lnTo>
                    <a:pt x="152" y="342"/>
                  </a:lnTo>
                  <a:lnTo>
                    <a:pt x="152" y="342"/>
                  </a:lnTo>
                  <a:lnTo>
                    <a:pt x="146" y="340"/>
                  </a:lnTo>
                  <a:lnTo>
                    <a:pt x="140" y="338"/>
                  </a:lnTo>
                  <a:lnTo>
                    <a:pt x="130" y="332"/>
                  </a:lnTo>
                  <a:lnTo>
                    <a:pt x="122" y="320"/>
                  </a:lnTo>
                  <a:lnTo>
                    <a:pt x="120" y="314"/>
                  </a:lnTo>
                  <a:lnTo>
                    <a:pt x="120" y="308"/>
                  </a:lnTo>
                  <a:lnTo>
                    <a:pt x="120" y="308"/>
                  </a:lnTo>
                  <a:close/>
                  <a:moveTo>
                    <a:pt x="390" y="154"/>
                  </a:moveTo>
                  <a:lnTo>
                    <a:pt x="390" y="154"/>
                  </a:lnTo>
                  <a:lnTo>
                    <a:pt x="388" y="146"/>
                  </a:lnTo>
                  <a:lnTo>
                    <a:pt x="384" y="138"/>
                  </a:lnTo>
                  <a:lnTo>
                    <a:pt x="378" y="130"/>
                  </a:lnTo>
                  <a:lnTo>
                    <a:pt x="372" y="124"/>
                  </a:lnTo>
                  <a:lnTo>
                    <a:pt x="366" y="118"/>
                  </a:lnTo>
                  <a:lnTo>
                    <a:pt x="358" y="116"/>
                  </a:lnTo>
                  <a:lnTo>
                    <a:pt x="348" y="112"/>
                  </a:lnTo>
                  <a:lnTo>
                    <a:pt x="340" y="112"/>
                  </a:lnTo>
                  <a:lnTo>
                    <a:pt x="318" y="112"/>
                  </a:lnTo>
                  <a:lnTo>
                    <a:pt x="310" y="112"/>
                  </a:lnTo>
                  <a:lnTo>
                    <a:pt x="284" y="148"/>
                  </a:lnTo>
                  <a:lnTo>
                    <a:pt x="256" y="112"/>
                  </a:lnTo>
                  <a:lnTo>
                    <a:pt x="250" y="112"/>
                  </a:lnTo>
                  <a:lnTo>
                    <a:pt x="228" y="112"/>
                  </a:lnTo>
                  <a:lnTo>
                    <a:pt x="228" y="112"/>
                  </a:lnTo>
                  <a:lnTo>
                    <a:pt x="218" y="112"/>
                  </a:lnTo>
                  <a:lnTo>
                    <a:pt x="210" y="114"/>
                  </a:lnTo>
                  <a:lnTo>
                    <a:pt x="202" y="118"/>
                  </a:lnTo>
                  <a:lnTo>
                    <a:pt x="196" y="124"/>
                  </a:lnTo>
                  <a:lnTo>
                    <a:pt x="196" y="124"/>
                  </a:lnTo>
                  <a:lnTo>
                    <a:pt x="204" y="124"/>
                  </a:lnTo>
                  <a:lnTo>
                    <a:pt x="214" y="128"/>
                  </a:lnTo>
                  <a:lnTo>
                    <a:pt x="222" y="132"/>
                  </a:lnTo>
                  <a:lnTo>
                    <a:pt x="228" y="138"/>
                  </a:lnTo>
                  <a:lnTo>
                    <a:pt x="234" y="146"/>
                  </a:lnTo>
                  <a:lnTo>
                    <a:pt x="238" y="154"/>
                  </a:lnTo>
                  <a:lnTo>
                    <a:pt x="242" y="164"/>
                  </a:lnTo>
                  <a:lnTo>
                    <a:pt x="242" y="174"/>
                  </a:lnTo>
                  <a:lnTo>
                    <a:pt x="242" y="174"/>
                  </a:lnTo>
                  <a:lnTo>
                    <a:pt x="240" y="186"/>
                  </a:lnTo>
                  <a:lnTo>
                    <a:pt x="236" y="198"/>
                  </a:lnTo>
                  <a:lnTo>
                    <a:pt x="236" y="198"/>
                  </a:lnTo>
                  <a:lnTo>
                    <a:pt x="248" y="202"/>
                  </a:lnTo>
                  <a:lnTo>
                    <a:pt x="256" y="210"/>
                  </a:lnTo>
                  <a:lnTo>
                    <a:pt x="262" y="220"/>
                  </a:lnTo>
                  <a:lnTo>
                    <a:pt x="264" y="232"/>
                  </a:lnTo>
                  <a:lnTo>
                    <a:pt x="264" y="308"/>
                  </a:lnTo>
                  <a:lnTo>
                    <a:pt x="264" y="308"/>
                  </a:lnTo>
                  <a:lnTo>
                    <a:pt x="264" y="314"/>
                  </a:lnTo>
                  <a:lnTo>
                    <a:pt x="262" y="320"/>
                  </a:lnTo>
                  <a:lnTo>
                    <a:pt x="254" y="332"/>
                  </a:lnTo>
                  <a:lnTo>
                    <a:pt x="244" y="338"/>
                  </a:lnTo>
                  <a:lnTo>
                    <a:pt x="238" y="340"/>
                  </a:lnTo>
                  <a:lnTo>
                    <a:pt x="232" y="342"/>
                  </a:lnTo>
                  <a:lnTo>
                    <a:pt x="232" y="376"/>
                  </a:lnTo>
                  <a:lnTo>
                    <a:pt x="232" y="376"/>
                  </a:lnTo>
                  <a:lnTo>
                    <a:pt x="248" y="372"/>
                  </a:lnTo>
                  <a:lnTo>
                    <a:pt x="262" y="368"/>
                  </a:lnTo>
                  <a:lnTo>
                    <a:pt x="278" y="362"/>
                  </a:lnTo>
                  <a:lnTo>
                    <a:pt x="292" y="354"/>
                  </a:lnTo>
                  <a:lnTo>
                    <a:pt x="306" y="346"/>
                  </a:lnTo>
                  <a:lnTo>
                    <a:pt x="318" y="336"/>
                  </a:lnTo>
                  <a:lnTo>
                    <a:pt x="340" y="316"/>
                  </a:lnTo>
                  <a:lnTo>
                    <a:pt x="338" y="260"/>
                  </a:lnTo>
                  <a:lnTo>
                    <a:pt x="338" y="192"/>
                  </a:lnTo>
                  <a:lnTo>
                    <a:pt x="350" y="192"/>
                  </a:lnTo>
                  <a:lnTo>
                    <a:pt x="350" y="192"/>
                  </a:lnTo>
                  <a:lnTo>
                    <a:pt x="354" y="192"/>
                  </a:lnTo>
                  <a:lnTo>
                    <a:pt x="366" y="284"/>
                  </a:lnTo>
                  <a:lnTo>
                    <a:pt x="366" y="284"/>
                  </a:lnTo>
                  <a:lnTo>
                    <a:pt x="376" y="264"/>
                  </a:lnTo>
                  <a:lnTo>
                    <a:pt x="384" y="244"/>
                  </a:lnTo>
                  <a:lnTo>
                    <a:pt x="390" y="222"/>
                  </a:lnTo>
                  <a:lnTo>
                    <a:pt x="394" y="198"/>
                  </a:lnTo>
                  <a:lnTo>
                    <a:pt x="394" y="198"/>
                  </a:lnTo>
                  <a:lnTo>
                    <a:pt x="390" y="154"/>
                  </a:lnTo>
                  <a:lnTo>
                    <a:pt x="390" y="154"/>
                  </a:lnTo>
                  <a:close/>
                  <a:moveTo>
                    <a:pt x="192" y="380"/>
                  </a:moveTo>
                  <a:lnTo>
                    <a:pt x="192" y="380"/>
                  </a:lnTo>
                  <a:lnTo>
                    <a:pt x="212" y="380"/>
                  </a:lnTo>
                  <a:lnTo>
                    <a:pt x="212" y="322"/>
                  </a:lnTo>
                  <a:lnTo>
                    <a:pt x="230" y="322"/>
                  </a:lnTo>
                  <a:lnTo>
                    <a:pt x="230" y="322"/>
                  </a:lnTo>
                  <a:lnTo>
                    <a:pt x="236" y="320"/>
                  </a:lnTo>
                  <a:lnTo>
                    <a:pt x="240" y="318"/>
                  </a:lnTo>
                  <a:lnTo>
                    <a:pt x="242" y="314"/>
                  </a:lnTo>
                  <a:lnTo>
                    <a:pt x="244" y="308"/>
                  </a:lnTo>
                  <a:lnTo>
                    <a:pt x="244" y="232"/>
                  </a:lnTo>
                  <a:lnTo>
                    <a:pt x="244" y="232"/>
                  </a:lnTo>
                  <a:lnTo>
                    <a:pt x="242" y="226"/>
                  </a:lnTo>
                  <a:lnTo>
                    <a:pt x="240" y="222"/>
                  </a:lnTo>
                  <a:lnTo>
                    <a:pt x="236" y="218"/>
                  </a:lnTo>
                  <a:lnTo>
                    <a:pt x="230" y="218"/>
                  </a:lnTo>
                  <a:lnTo>
                    <a:pt x="154" y="218"/>
                  </a:lnTo>
                  <a:lnTo>
                    <a:pt x="154" y="218"/>
                  </a:lnTo>
                  <a:lnTo>
                    <a:pt x="148" y="218"/>
                  </a:lnTo>
                  <a:lnTo>
                    <a:pt x="144" y="222"/>
                  </a:lnTo>
                  <a:lnTo>
                    <a:pt x="142" y="226"/>
                  </a:lnTo>
                  <a:lnTo>
                    <a:pt x="140" y="232"/>
                  </a:lnTo>
                  <a:lnTo>
                    <a:pt x="140" y="308"/>
                  </a:lnTo>
                  <a:lnTo>
                    <a:pt x="140" y="308"/>
                  </a:lnTo>
                  <a:lnTo>
                    <a:pt x="142" y="314"/>
                  </a:lnTo>
                  <a:lnTo>
                    <a:pt x="144" y="318"/>
                  </a:lnTo>
                  <a:lnTo>
                    <a:pt x="148" y="320"/>
                  </a:lnTo>
                  <a:lnTo>
                    <a:pt x="154" y="322"/>
                  </a:lnTo>
                  <a:lnTo>
                    <a:pt x="172" y="322"/>
                  </a:lnTo>
                  <a:lnTo>
                    <a:pt x="172" y="380"/>
                  </a:lnTo>
                  <a:lnTo>
                    <a:pt x="172" y="380"/>
                  </a:lnTo>
                  <a:lnTo>
                    <a:pt x="192" y="380"/>
                  </a:lnTo>
                  <a:lnTo>
                    <a:pt x="192" y="380"/>
                  </a:lnTo>
                  <a:close/>
                  <a:moveTo>
                    <a:pt x="238" y="46"/>
                  </a:moveTo>
                  <a:lnTo>
                    <a:pt x="238" y="46"/>
                  </a:lnTo>
                  <a:lnTo>
                    <a:pt x="238" y="56"/>
                  </a:lnTo>
                  <a:lnTo>
                    <a:pt x="242" y="64"/>
                  </a:lnTo>
                  <a:lnTo>
                    <a:pt x="246" y="72"/>
                  </a:lnTo>
                  <a:lnTo>
                    <a:pt x="250" y="78"/>
                  </a:lnTo>
                  <a:lnTo>
                    <a:pt x="258" y="84"/>
                  </a:lnTo>
                  <a:lnTo>
                    <a:pt x="266" y="88"/>
                  </a:lnTo>
                  <a:lnTo>
                    <a:pt x="274" y="92"/>
                  </a:lnTo>
                  <a:lnTo>
                    <a:pt x="284" y="92"/>
                  </a:lnTo>
                  <a:lnTo>
                    <a:pt x="284" y="92"/>
                  </a:lnTo>
                  <a:lnTo>
                    <a:pt x="292" y="92"/>
                  </a:lnTo>
                  <a:lnTo>
                    <a:pt x="302" y="88"/>
                  </a:lnTo>
                  <a:lnTo>
                    <a:pt x="308" y="84"/>
                  </a:lnTo>
                  <a:lnTo>
                    <a:pt x="316" y="78"/>
                  </a:lnTo>
                  <a:lnTo>
                    <a:pt x="322" y="72"/>
                  </a:lnTo>
                  <a:lnTo>
                    <a:pt x="326" y="64"/>
                  </a:lnTo>
                  <a:lnTo>
                    <a:pt x="328" y="56"/>
                  </a:lnTo>
                  <a:lnTo>
                    <a:pt x="330" y="46"/>
                  </a:lnTo>
                  <a:lnTo>
                    <a:pt x="330" y="46"/>
                  </a:lnTo>
                  <a:lnTo>
                    <a:pt x="328" y="36"/>
                  </a:lnTo>
                  <a:lnTo>
                    <a:pt x="324" y="28"/>
                  </a:lnTo>
                  <a:lnTo>
                    <a:pt x="320" y="20"/>
                  </a:lnTo>
                  <a:lnTo>
                    <a:pt x="314" y="12"/>
                  </a:lnTo>
                  <a:lnTo>
                    <a:pt x="314" y="12"/>
                  </a:lnTo>
                  <a:lnTo>
                    <a:pt x="306" y="6"/>
                  </a:lnTo>
                  <a:lnTo>
                    <a:pt x="306" y="6"/>
                  </a:lnTo>
                  <a:lnTo>
                    <a:pt x="294" y="2"/>
                  </a:lnTo>
                  <a:lnTo>
                    <a:pt x="284" y="0"/>
                  </a:lnTo>
                  <a:lnTo>
                    <a:pt x="284" y="0"/>
                  </a:lnTo>
                  <a:lnTo>
                    <a:pt x="274" y="2"/>
                  </a:lnTo>
                  <a:lnTo>
                    <a:pt x="266" y="4"/>
                  </a:lnTo>
                  <a:lnTo>
                    <a:pt x="258" y="8"/>
                  </a:lnTo>
                  <a:lnTo>
                    <a:pt x="250" y="14"/>
                  </a:lnTo>
                  <a:lnTo>
                    <a:pt x="246" y="20"/>
                  </a:lnTo>
                  <a:lnTo>
                    <a:pt x="242" y="28"/>
                  </a:lnTo>
                  <a:lnTo>
                    <a:pt x="238" y="38"/>
                  </a:lnTo>
                  <a:lnTo>
                    <a:pt x="238" y="46"/>
                  </a:lnTo>
                  <a:lnTo>
                    <a:pt x="238" y="46"/>
                  </a:lnTo>
                  <a:close/>
                  <a:moveTo>
                    <a:pt x="192" y="204"/>
                  </a:moveTo>
                  <a:lnTo>
                    <a:pt x="192" y="204"/>
                  </a:lnTo>
                  <a:lnTo>
                    <a:pt x="198" y="204"/>
                  </a:lnTo>
                  <a:lnTo>
                    <a:pt x="204" y="202"/>
                  </a:lnTo>
                  <a:lnTo>
                    <a:pt x="214" y="196"/>
                  </a:lnTo>
                  <a:lnTo>
                    <a:pt x="220" y="186"/>
                  </a:lnTo>
                  <a:lnTo>
                    <a:pt x="222" y="180"/>
                  </a:lnTo>
                  <a:lnTo>
                    <a:pt x="222" y="174"/>
                  </a:lnTo>
                  <a:lnTo>
                    <a:pt x="222" y="174"/>
                  </a:lnTo>
                  <a:lnTo>
                    <a:pt x="222" y="168"/>
                  </a:lnTo>
                  <a:lnTo>
                    <a:pt x="220" y="162"/>
                  </a:lnTo>
                  <a:lnTo>
                    <a:pt x="214" y="152"/>
                  </a:lnTo>
                  <a:lnTo>
                    <a:pt x="204" y="146"/>
                  </a:lnTo>
                  <a:lnTo>
                    <a:pt x="198" y="144"/>
                  </a:lnTo>
                  <a:lnTo>
                    <a:pt x="192" y="142"/>
                  </a:lnTo>
                  <a:lnTo>
                    <a:pt x="192" y="142"/>
                  </a:lnTo>
                  <a:lnTo>
                    <a:pt x="186" y="144"/>
                  </a:lnTo>
                  <a:lnTo>
                    <a:pt x="180" y="146"/>
                  </a:lnTo>
                  <a:lnTo>
                    <a:pt x="170" y="152"/>
                  </a:lnTo>
                  <a:lnTo>
                    <a:pt x="164" y="162"/>
                  </a:lnTo>
                  <a:lnTo>
                    <a:pt x="162" y="168"/>
                  </a:lnTo>
                  <a:lnTo>
                    <a:pt x="162" y="174"/>
                  </a:lnTo>
                  <a:lnTo>
                    <a:pt x="162" y="174"/>
                  </a:lnTo>
                  <a:lnTo>
                    <a:pt x="162" y="180"/>
                  </a:lnTo>
                  <a:lnTo>
                    <a:pt x="164" y="186"/>
                  </a:lnTo>
                  <a:lnTo>
                    <a:pt x="170" y="196"/>
                  </a:lnTo>
                  <a:lnTo>
                    <a:pt x="180" y="202"/>
                  </a:lnTo>
                  <a:lnTo>
                    <a:pt x="186" y="204"/>
                  </a:lnTo>
                  <a:lnTo>
                    <a:pt x="192" y="204"/>
                  </a:lnTo>
                  <a:lnTo>
                    <a:pt x="192" y="2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53" name="Group 52"/>
          <p:cNvGrpSpPr/>
          <p:nvPr/>
        </p:nvGrpSpPr>
        <p:grpSpPr>
          <a:xfrm>
            <a:off x="4845892" y="2992756"/>
            <a:ext cx="411480" cy="411480"/>
            <a:chOff x="-7831139" y="166688"/>
            <a:chExt cx="7437438" cy="7437438"/>
          </a:xfrm>
        </p:grpSpPr>
        <p:sp>
          <p:nvSpPr>
            <p:cNvPr id="54" name="Freeform 418"/>
            <p:cNvSpPr>
              <a:spLocks/>
            </p:cNvSpPr>
            <p:nvPr/>
          </p:nvSpPr>
          <p:spPr bwMode="auto">
            <a:xfrm>
              <a:off x="-7831139" y="166688"/>
              <a:ext cx="7437438" cy="7437438"/>
            </a:xfrm>
            <a:prstGeom prst="ellipse">
              <a:avLst/>
            </a:prstGeom>
            <a:solidFill>
              <a:schemeClr val="accent4">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Georgia" pitchFamily="18" charset="0"/>
              </a:endParaRPr>
            </a:p>
          </p:txBody>
        </p:sp>
        <p:sp>
          <p:nvSpPr>
            <p:cNvPr id="55" name="Freeform 424"/>
            <p:cNvSpPr>
              <a:spLocks/>
            </p:cNvSpPr>
            <p:nvPr/>
          </p:nvSpPr>
          <p:spPr bwMode="auto">
            <a:xfrm>
              <a:off x="-7053264" y="1511300"/>
              <a:ext cx="5726113" cy="4735512"/>
            </a:xfrm>
            <a:custGeom>
              <a:avLst/>
              <a:gdLst/>
              <a:ahLst/>
              <a:cxnLst/>
              <a:rect l="l" t="t" r="r" b="b"/>
              <a:pathLst>
                <a:path w="5726113" h="4735512">
                  <a:moveTo>
                    <a:pt x="4557713" y="3225800"/>
                  </a:moveTo>
                  <a:cubicBezTo>
                    <a:pt x="4363951" y="3225800"/>
                    <a:pt x="4206875" y="3382876"/>
                    <a:pt x="4206875" y="3576638"/>
                  </a:cubicBezTo>
                  <a:cubicBezTo>
                    <a:pt x="4206875" y="3770400"/>
                    <a:pt x="4363951" y="3927476"/>
                    <a:pt x="4557713" y="3927476"/>
                  </a:cubicBezTo>
                  <a:cubicBezTo>
                    <a:pt x="4751475" y="3927476"/>
                    <a:pt x="4908551" y="3770400"/>
                    <a:pt x="4908551" y="3576638"/>
                  </a:cubicBezTo>
                  <a:cubicBezTo>
                    <a:pt x="4908551" y="3382876"/>
                    <a:pt x="4751475" y="3225800"/>
                    <a:pt x="4557713" y="3225800"/>
                  </a:cubicBezTo>
                  <a:close/>
                  <a:moveTo>
                    <a:pt x="4713288" y="2417762"/>
                  </a:moveTo>
                  <a:lnTo>
                    <a:pt x="5184776" y="2589212"/>
                  </a:lnTo>
                  <a:lnTo>
                    <a:pt x="5089526" y="2852737"/>
                  </a:lnTo>
                  <a:lnTo>
                    <a:pt x="5153026" y="2905125"/>
                  </a:lnTo>
                  <a:lnTo>
                    <a:pt x="5213351" y="2965450"/>
                  </a:lnTo>
                  <a:lnTo>
                    <a:pt x="5270501" y="3032125"/>
                  </a:lnTo>
                  <a:lnTo>
                    <a:pt x="5318126" y="3101975"/>
                  </a:lnTo>
                  <a:lnTo>
                    <a:pt x="5360988" y="3178175"/>
                  </a:lnTo>
                  <a:lnTo>
                    <a:pt x="5640388" y="3130550"/>
                  </a:lnTo>
                  <a:lnTo>
                    <a:pt x="5726113" y="3624262"/>
                  </a:lnTo>
                  <a:lnTo>
                    <a:pt x="5448301" y="3675062"/>
                  </a:lnTo>
                  <a:lnTo>
                    <a:pt x="5430838" y="3779837"/>
                  </a:lnTo>
                  <a:lnTo>
                    <a:pt x="5399088" y="3881437"/>
                  </a:lnTo>
                  <a:lnTo>
                    <a:pt x="5357813" y="3978275"/>
                  </a:lnTo>
                  <a:lnTo>
                    <a:pt x="5303838" y="4073525"/>
                  </a:lnTo>
                  <a:lnTo>
                    <a:pt x="5484813" y="4291012"/>
                  </a:lnTo>
                  <a:lnTo>
                    <a:pt x="5099051" y="4613275"/>
                  </a:lnTo>
                  <a:lnTo>
                    <a:pt x="4918076" y="4395787"/>
                  </a:lnTo>
                  <a:lnTo>
                    <a:pt x="4814888" y="4435475"/>
                  </a:lnTo>
                  <a:lnTo>
                    <a:pt x="4710113" y="4459287"/>
                  </a:lnTo>
                  <a:lnTo>
                    <a:pt x="4605338" y="4470400"/>
                  </a:lnTo>
                  <a:lnTo>
                    <a:pt x="4500563" y="4470400"/>
                  </a:lnTo>
                  <a:lnTo>
                    <a:pt x="4403725" y="4735512"/>
                  </a:lnTo>
                  <a:lnTo>
                    <a:pt x="3932238" y="4564062"/>
                  </a:lnTo>
                  <a:lnTo>
                    <a:pt x="4027488" y="4298950"/>
                  </a:lnTo>
                  <a:lnTo>
                    <a:pt x="3962400" y="4244975"/>
                  </a:lnTo>
                  <a:lnTo>
                    <a:pt x="3903663" y="4186237"/>
                  </a:lnTo>
                  <a:lnTo>
                    <a:pt x="3846513" y="4121150"/>
                  </a:lnTo>
                  <a:lnTo>
                    <a:pt x="3798888" y="4049712"/>
                  </a:lnTo>
                  <a:lnTo>
                    <a:pt x="3756025" y="3971925"/>
                  </a:lnTo>
                  <a:lnTo>
                    <a:pt x="3476625" y="4021137"/>
                  </a:lnTo>
                  <a:lnTo>
                    <a:pt x="3390900" y="3527425"/>
                  </a:lnTo>
                  <a:lnTo>
                    <a:pt x="3668713" y="3478212"/>
                  </a:lnTo>
                  <a:lnTo>
                    <a:pt x="3686175" y="3371850"/>
                  </a:lnTo>
                  <a:lnTo>
                    <a:pt x="3717925" y="3270250"/>
                  </a:lnTo>
                  <a:lnTo>
                    <a:pt x="3759200" y="3171825"/>
                  </a:lnTo>
                  <a:lnTo>
                    <a:pt x="3813175" y="3078162"/>
                  </a:lnTo>
                  <a:lnTo>
                    <a:pt x="3632200" y="2862262"/>
                  </a:lnTo>
                  <a:lnTo>
                    <a:pt x="4016375" y="2540000"/>
                  </a:lnTo>
                  <a:lnTo>
                    <a:pt x="4198938" y="2755900"/>
                  </a:lnTo>
                  <a:lnTo>
                    <a:pt x="4302125" y="2717800"/>
                  </a:lnTo>
                  <a:lnTo>
                    <a:pt x="4406900" y="2692400"/>
                  </a:lnTo>
                  <a:lnTo>
                    <a:pt x="4511675" y="2681287"/>
                  </a:lnTo>
                  <a:lnTo>
                    <a:pt x="4616450" y="2681287"/>
                  </a:lnTo>
                  <a:close/>
                  <a:moveTo>
                    <a:pt x="1905000" y="1506537"/>
                  </a:moveTo>
                  <a:cubicBezTo>
                    <a:pt x="1685812" y="1506537"/>
                    <a:pt x="1508125" y="1684935"/>
                    <a:pt x="1508125" y="1905000"/>
                  </a:cubicBezTo>
                  <a:cubicBezTo>
                    <a:pt x="1508125" y="2125065"/>
                    <a:pt x="1685812" y="2303463"/>
                    <a:pt x="1905000" y="2303463"/>
                  </a:cubicBezTo>
                  <a:cubicBezTo>
                    <a:pt x="2124188" y="2303463"/>
                    <a:pt x="2301875" y="2125065"/>
                    <a:pt x="2301875" y="1905000"/>
                  </a:cubicBezTo>
                  <a:cubicBezTo>
                    <a:pt x="2301875" y="1684935"/>
                    <a:pt x="2124188" y="1506537"/>
                    <a:pt x="1905000" y="1506537"/>
                  </a:cubicBezTo>
                  <a:close/>
                  <a:moveTo>
                    <a:pt x="1903413" y="985837"/>
                  </a:moveTo>
                  <a:cubicBezTo>
                    <a:pt x="2411053" y="985837"/>
                    <a:pt x="2822576" y="1397360"/>
                    <a:pt x="2822576" y="1905000"/>
                  </a:cubicBezTo>
                  <a:cubicBezTo>
                    <a:pt x="2822576" y="2412640"/>
                    <a:pt x="2411053" y="2824163"/>
                    <a:pt x="1903413" y="2824163"/>
                  </a:cubicBezTo>
                  <a:cubicBezTo>
                    <a:pt x="1395773" y="2824163"/>
                    <a:pt x="984250" y="2412640"/>
                    <a:pt x="984250" y="1905000"/>
                  </a:cubicBezTo>
                  <a:cubicBezTo>
                    <a:pt x="984250" y="1397360"/>
                    <a:pt x="1395773" y="985837"/>
                    <a:pt x="1903413" y="985837"/>
                  </a:cubicBezTo>
                  <a:close/>
                  <a:moveTo>
                    <a:pt x="1903413" y="690562"/>
                  </a:moveTo>
                  <a:cubicBezTo>
                    <a:pt x="1232697" y="690562"/>
                    <a:pt x="688975" y="1234284"/>
                    <a:pt x="688975" y="1905000"/>
                  </a:cubicBezTo>
                  <a:cubicBezTo>
                    <a:pt x="688975" y="2575716"/>
                    <a:pt x="1232697" y="3119438"/>
                    <a:pt x="1903413" y="3119438"/>
                  </a:cubicBezTo>
                  <a:cubicBezTo>
                    <a:pt x="2574129" y="3119438"/>
                    <a:pt x="3117851" y="2575716"/>
                    <a:pt x="3117851" y="1905000"/>
                  </a:cubicBezTo>
                  <a:cubicBezTo>
                    <a:pt x="3117851" y="1234284"/>
                    <a:pt x="2574129" y="690562"/>
                    <a:pt x="1903413" y="690562"/>
                  </a:cubicBezTo>
                  <a:close/>
                  <a:moveTo>
                    <a:pt x="1608138" y="0"/>
                  </a:moveTo>
                  <a:lnTo>
                    <a:pt x="2197100" y="0"/>
                  </a:lnTo>
                  <a:lnTo>
                    <a:pt x="2197100" y="379412"/>
                  </a:lnTo>
                  <a:lnTo>
                    <a:pt x="2322513" y="407987"/>
                  </a:lnTo>
                  <a:lnTo>
                    <a:pt x="2443163" y="446087"/>
                  </a:lnTo>
                  <a:lnTo>
                    <a:pt x="2559051" y="495300"/>
                  </a:lnTo>
                  <a:lnTo>
                    <a:pt x="2668588" y="552450"/>
                  </a:lnTo>
                  <a:lnTo>
                    <a:pt x="2774951" y="617537"/>
                  </a:lnTo>
                  <a:lnTo>
                    <a:pt x="3041651" y="349250"/>
                  </a:lnTo>
                  <a:lnTo>
                    <a:pt x="3459163" y="766762"/>
                  </a:lnTo>
                  <a:lnTo>
                    <a:pt x="3190876" y="1033462"/>
                  </a:lnTo>
                  <a:lnTo>
                    <a:pt x="3255963" y="1138237"/>
                  </a:lnTo>
                  <a:lnTo>
                    <a:pt x="3314701" y="1249362"/>
                  </a:lnTo>
                  <a:lnTo>
                    <a:pt x="3362326" y="1365250"/>
                  </a:lnTo>
                  <a:lnTo>
                    <a:pt x="3400426" y="1485900"/>
                  </a:lnTo>
                  <a:lnTo>
                    <a:pt x="3429001" y="1609725"/>
                  </a:lnTo>
                  <a:lnTo>
                    <a:pt x="3808413" y="1609725"/>
                  </a:lnTo>
                  <a:lnTo>
                    <a:pt x="3808413" y="2198688"/>
                  </a:lnTo>
                  <a:lnTo>
                    <a:pt x="3429001" y="2198688"/>
                  </a:lnTo>
                  <a:lnTo>
                    <a:pt x="3400426" y="2322513"/>
                  </a:lnTo>
                  <a:lnTo>
                    <a:pt x="3362326" y="2443163"/>
                  </a:lnTo>
                  <a:lnTo>
                    <a:pt x="3314701" y="2560638"/>
                  </a:lnTo>
                  <a:lnTo>
                    <a:pt x="3255963" y="2670175"/>
                  </a:lnTo>
                  <a:lnTo>
                    <a:pt x="3190876" y="2774950"/>
                  </a:lnTo>
                  <a:lnTo>
                    <a:pt x="3459163" y="3043238"/>
                  </a:lnTo>
                  <a:lnTo>
                    <a:pt x="3041651" y="3457575"/>
                  </a:lnTo>
                  <a:lnTo>
                    <a:pt x="2774951" y="3192463"/>
                  </a:lnTo>
                  <a:lnTo>
                    <a:pt x="2668588" y="3257550"/>
                  </a:lnTo>
                  <a:lnTo>
                    <a:pt x="2559051" y="3313113"/>
                  </a:lnTo>
                  <a:lnTo>
                    <a:pt x="2443163" y="3360738"/>
                  </a:lnTo>
                  <a:lnTo>
                    <a:pt x="2322513" y="3402013"/>
                  </a:lnTo>
                  <a:lnTo>
                    <a:pt x="2197100" y="3429000"/>
                  </a:lnTo>
                  <a:lnTo>
                    <a:pt x="2197100" y="3806825"/>
                  </a:lnTo>
                  <a:lnTo>
                    <a:pt x="1608138" y="3806825"/>
                  </a:lnTo>
                  <a:lnTo>
                    <a:pt x="1608138" y="3429000"/>
                  </a:lnTo>
                  <a:lnTo>
                    <a:pt x="1484313" y="3402013"/>
                  </a:lnTo>
                  <a:lnTo>
                    <a:pt x="1365250" y="3360738"/>
                  </a:lnTo>
                  <a:lnTo>
                    <a:pt x="1247775" y="3313113"/>
                  </a:lnTo>
                  <a:lnTo>
                    <a:pt x="1136650" y="3257550"/>
                  </a:lnTo>
                  <a:lnTo>
                    <a:pt x="1033462" y="3192463"/>
                  </a:lnTo>
                  <a:lnTo>
                    <a:pt x="765175" y="3457575"/>
                  </a:lnTo>
                  <a:lnTo>
                    <a:pt x="350837" y="3043238"/>
                  </a:lnTo>
                  <a:lnTo>
                    <a:pt x="615950" y="2774950"/>
                  </a:lnTo>
                  <a:lnTo>
                    <a:pt x="550862" y="2670175"/>
                  </a:lnTo>
                  <a:lnTo>
                    <a:pt x="493712" y="2560638"/>
                  </a:lnTo>
                  <a:lnTo>
                    <a:pt x="447675" y="2443163"/>
                  </a:lnTo>
                  <a:lnTo>
                    <a:pt x="406400" y="2322513"/>
                  </a:lnTo>
                  <a:lnTo>
                    <a:pt x="379412" y="2198688"/>
                  </a:lnTo>
                  <a:lnTo>
                    <a:pt x="0" y="2198688"/>
                  </a:lnTo>
                  <a:lnTo>
                    <a:pt x="0" y="1609725"/>
                  </a:lnTo>
                  <a:lnTo>
                    <a:pt x="379412" y="1609725"/>
                  </a:lnTo>
                  <a:lnTo>
                    <a:pt x="406400" y="1485900"/>
                  </a:lnTo>
                  <a:lnTo>
                    <a:pt x="447675" y="1365250"/>
                  </a:lnTo>
                  <a:lnTo>
                    <a:pt x="493712" y="1249362"/>
                  </a:lnTo>
                  <a:lnTo>
                    <a:pt x="550862" y="1138237"/>
                  </a:lnTo>
                  <a:lnTo>
                    <a:pt x="615950" y="1033462"/>
                  </a:lnTo>
                  <a:lnTo>
                    <a:pt x="350837" y="766762"/>
                  </a:lnTo>
                  <a:lnTo>
                    <a:pt x="765175" y="349250"/>
                  </a:lnTo>
                  <a:lnTo>
                    <a:pt x="1033462" y="617537"/>
                  </a:lnTo>
                  <a:lnTo>
                    <a:pt x="1136650" y="552450"/>
                  </a:lnTo>
                  <a:lnTo>
                    <a:pt x="1247775" y="495300"/>
                  </a:lnTo>
                  <a:lnTo>
                    <a:pt x="1365250" y="446087"/>
                  </a:lnTo>
                  <a:lnTo>
                    <a:pt x="1484313" y="407987"/>
                  </a:lnTo>
                  <a:lnTo>
                    <a:pt x="1608138" y="37941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Georgia" pitchFamily="18" charset="0"/>
              </a:endParaRPr>
            </a:p>
          </p:txBody>
        </p:sp>
      </p:grpSp>
      <p:grpSp>
        <p:nvGrpSpPr>
          <p:cNvPr id="56" name="Group 55"/>
          <p:cNvGrpSpPr/>
          <p:nvPr/>
        </p:nvGrpSpPr>
        <p:grpSpPr>
          <a:xfrm>
            <a:off x="4845892" y="3791544"/>
            <a:ext cx="411480" cy="411480"/>
            <a:chOff x="4987535" y="4716735"/>
            <a:chExt cx="612000" cy="612000"/>
          </a:xfrm>
        </p:grpSpPr>
        <p:sp>
          <p:nvSpPr>
            <p:cNvPr id="57" name="Oval 56"/>
            <p:cNvSpPr/>
            <p:nvPr/>
          </p:nvSpPr>
          <p:spPr bwMode="ltGray">
            <a:xfrm>
              <a:off x="4987535" y="4716735"/>
              <a:ext cx="612000" cy="612000"/>
            </a:xfrm>
            <a:prstGeom prst="ellipse">
              <a:avLst/>
            </a:prstGeom>
            <a:solidFill>
              <a:schemeClr val="accent4">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grpSp>
          <p:nvGrpSpPr>
            <p:cNvPr id="58" name="Group 26"/>
            <p:cNvGrpSpPr>
              <a:grpSpLocks noChangeAspect="1"/>
            </p:cNvGrpSpPr>
            <p:nvPr/>
          </p:nvGrpSpPr>
          <p:grpSpPr bwMode="auto">
            <a:xfrm>
              <a:off x="5064605" y="4798469"/>
              <a:ext cx="457860" cy="448532"/>
              <a:chOff x="1084" y="145"/>
              <a:chExt cx="4565" cy="4472"/>
            </a:xfrm>
            <a:solidFill>
              <a:schemeClr val="bg1"/>
            </a:solidFill>
          </p:grpSpPr>
          <p:sp>
            <p:nvSpPr>
              <p:cNvPr id="59" name="Freeform 28"/>
              <p:cNvSpPr>
                <a:spLocks/>
              </p:cNvSpPr>
              <p:nvPr/>
            </p:nvSpPr>
            <p:spPr bwMode="auto">
              <a:xfrm>
                <a:off x="1084" y="2915"/>
                <a:ext cx="4565" cy="1702"/>
              </a:xfrm>
              <a:custGeom>
                <a:avLst/>
                <a:gdLst>
                  <a:gd name="T0" fmla="*/ 1383 w 4565"/>
                  <a:gd name="T1" fmla="*/ 237 h 1702"/>
                  <a:gd name="T2" fmla="*/ 1229 w 4565"/>
                  <a:gd name="T3" fmla="*/ 402 h 1702"/>
                  <a:gd name="T4" fmla="*/ 930 w 4565"/>
                  <a:gd name="T5" fmla="*/ 478 h 1702"/>
                  <a:gd name="T6" fmla="*/ 696 w 4565"/>
                  <a:gd name="T7" fmla="*/ 565 h 1702"/>
                  <a:gd name="T8" fmla="*/ 529 w 4565"/>
                  <a:gd name="T9" fmla="*/ 654 h 1702"/>
                  <a:gd name="T10" fmla="*/ 428 w 4565"/>
                  <a:gd name="T11" fmla="*/ 736 h 1702"/>
                  <a:gd name="T12" fmla="*/ 395 w 4565"/>
                  <a:gd name="T13" fmla="*/ 805 h 1702"/>
                  <a:gd name="T14" fmla="*/ 428 w 4565"/>
                  <a:gd name="T15" fmla="*/ 873 h 1702"/>
                  <a:gd name="T16" fmla="*/ 525 w 4565"/>
                  <a:gd name="T17" fmla="*/ 954 h 1702"/>
                  <a:gd name="T18" fmla="*/ 688 w 4565"/>
                  <a:gd name="T19" fmla="*/ 1042 h 1702"/>
                  <a:gd name="T20" fmla="*/ 914 w 4565"/>
                  <a:gd name="T21" fmla="*/ 1126 h 1702"/>
                  <a:gd name="T22" fmla="*/ 1203 w 4565"/>
                  <a:gd name="T23" fmla="*/ 1204 h 1702"/>
                  <a:gd name="T24" fmla="*/ 1556 w 4565"/>
                  <a:gd name="T25" fmla="*/ 1263 h 1702"/>
                  <a:gd name="T26" fmla="*/ 1971 w 4565"/>
                  <a:gd name="T27" fmla="*/ 1300 h 1702"/>
                  <a:gd name="T28" fmla="*/ 2442 w 4565"/>
                  <a:gd name="T29" fmla="*/ 1306 h 1702"/>
                  <a:gd name="T30" fmla="*/ 2878 w 4565"/>
                  <a:gd name="T31" fmla="*/ 1278 h 1702"/>
                  <a:gd name="T32" fmla="*/ 3250 w 4565"/>
                  <a:gd name="T33" fmla="*/ 1226 h 1702"/>
                  <a:gd name="T34" fmla="*/ 3562 w 4565"/>
                  <a:gd name="T35" fmla="*/ 1154 h 1702"/>
                  <a:gd name="T36" fmla="*/ 3809 w 4565"/>
                  <a:gd name="T37" fmla="*/ 1071 h 1702"/>
                  <a:gd name="T38" fmla="*/ 3992 w 4565"/>
                  <a:gd name="T39" fmla="*/ 982 h 1702"/>
                  <a:gd name="T40" fmla="*/ 4113 w 4565"/>
                  <a:gd name="T41" fmla="*/ 899 h 1702"/>
                  <a:gd name="T42" fmla="*/ 4167 w 4565"/>
                  <a:gd name="T43" fmla="*/ 826 h 1702"/>
                  <a:gd name="T44" fmla="*/ 4155 w 4565"/>
                  <a:gd name="T45" fmla="*/ 761 h 1702"/>
                  <a:gd name="T46" fmla="*/ 4077 w 4565"/>
                  <a:gd name="T47" fmla="*/ 682 h 1702"/>
                  <a:gd name="T48" fmla="*/ 3931 w 4565"/>
                  <a:gd name="T49" fmla="*/ 594 h 1702"/>
                  <a:gd name="T50" fmla="*/ 3719 w 4565"/>
                  <a:gd name="T51" fmla="*/ 507 h 1702"/>
                  <a:gd name="T52" fmla="*/ 3443 w 4565"/>
                  <a:gd name="T53" fmla="*/ 425 h 1702"/>
                  <a:gd name="T54" fmla="*/ 3099 w 4565"/>
                  <a:gd name="T55" fmla="*/ 359 h 1702"/>
                  <a:gd name="T56" fmla="*/ 3333 w 4565"/>
                  <a:gd name="T57" fmla="*/ 0 h 1702"/>
                  <a:gd name="T58" fmla="*/ 3650 w 4565"/>
                  <a:gd name="T59" fmla="*/ 74 h 1702"/>
                  <a:gd name="T60" fmla="*/ 3934 w 4565"/>
                  <a:gd name="T61" fmla="*/ 167 h 1702"/>
                  <a:gd name="T62" fmla="*/ 4175 w 4565"/>
                  <a:gd name="T63" fmla="*/ 280 h 1702"/>
                  <a:gd name="T64" fmla="*/ 4366 w 4565"/>
                  <a:gd name="T65" fmla="*/ 414 h 1702"/>
                  <a:gd name="T66" fmla="*/ 4497 w 4565"/>
                  <a:gd name="T67" fmla="*/ 569 h 1702"/>
                  <a:gd name="T68" fmla="*/ 4561 w 4565"/>
                  <a:gd name="T69" fmla="*/ 743 h 1702"/>
                  <a:gd name="T70" fmla="*/ 4547 w 4565"/>
                  <a:gd name="T71" fmla="*/ 927 h 1702"/>
                  <a:gd name="T72" fmla="*/ 4461 w 4565"/>
                  <a:gd name="T73" fmla="*/ 1094 h 1702"/>
                  <a:gd name="T74" fmla="*/ 4311 w 4565"/>
                  <a:gd name="T75" fmla="*/ 1241 h 1702"/>
                  <a:gd name="T76" fmla="*/ 4104 w 4565"/>
                  <a:gd name="T77" fmla="*/ 1368 h 1702"/>
                  <a:gd name="T78" fmla="*/ 3850 w 4565"/>
                  <a:gd name="T79" fmla="*/ 1475 h 1702"/>
                  <a:gd name="T80" fmla="*/ 3555 w 4565"/>
                  <a:gd name="T81" fmla="*/ 1561 h 1702"/>
                  <a:gd name="T82" fmla="*/ 3231 w 4565"/>
                  <a:gd name="T83" fmla="*/ 1627 h 1702"/>
                  <a:gd name="T84" fmla="*/ 2885 w 4565"/>
                  <a:gd name="T85" fmla="*/ 1673 h 1702"/>
                  <a:gd name="T86" fmla="*/ 2525 w 4565"/>
                  <a:gd name="T87" fmla="*/ 1698 h 1702"/>
                  <a:gd name="T88" fmla="*/ 2161 w 4565"/>
                  <a:gd name="T89" fmla="*/ 1701 h 1702"/>
                  <a:gd name="T90" fmla="*/ 1798 w 4565"/>
                  <a:gd name="T91" fmla="*/ 1684 h 1702"/>
                  <a:gd name="T92" fmla="*/ 1448 w 4565"/>
                  <a:gd name="T93" fmla="*/ 1645 h 1702"/>
                  <a:gd name="T94" fmla="*/ 1114 w 4565"/>
                  <a:gd name="T95" fmla="*/ 1586 h 1702"/>
                  <a:gd name="T96" fmla="*/ 810 w 4565"/>
                  <a:gd name="T97" fmla="*/ 1505 h 1702"/>
                  <a:gd name="T98" fmla="*/ 541 w 4565"/>
                  <a:gd name="T99" fmla="*/ 1406 h 1702"/>
                  <a:gd name="T100" fmla="*/ 317 w 4565"/>
                  <a:gd name="T101" fmla="*/ 1285 h 1702"/>
                  <a:gd name="T102" fmla="*/ 147 w 4565"/>
                  <a:gd name="T103" fmla="*/ 1145 h 1702"/>
                  <a:gd name="T104" fmla="*/ 39 w 4565"/>
                  <a:gd name="T105" fmla="*/ 985 h 1702"/>
                  <a:gd name="T106" fmla="*/ 0 w 4565"/>
                  <a:gd name="T107" fmla="*/ 805 h 1702"/>
                  <a:gd name="T108" fmla="*/ 39 w 4565"/>
                  <a:gd name="T109" fmla="*/ 625 h 1702"/>
                  <a:gd name="T110" fmla="*/ 148 w 4565"/>
                  <a:gd name="T111" fmla="*/ 464 h 1702"/>
                  <a:gd name="T112" fmla="*/ 320 w 4565"/>
                  <a:gd name="T113" fmla="*/ 323 h 1702"/>
                  <a:gd name="T114" fmla="*/ 545 w 4565"/>
                  <a:gd name="T115" fmla="*/ 203 h 1702"/>
                  <a:gd name="T116" fmla="*/ 817 w 4565"/>
                  <a:gd name="T117" fmla="*/ 103 h 1702"/>
                  <a:gd name="T118" fmla="*/ 1123 w 4565"/>
                  <a:gd name="T119" fmla="*/ 23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65" h="1702">
                    <a:moveTo>
                      <a:pt x="1232" y="0"/>
                    </a:moveTo>
                    <a:lnTo>
                      <a:pt x="1305" y="117"/>
                    </a:lnTo>
                    <a:lnTo>
                      <a:pt x="1383" y="237"/>
                    </a:lnTo>
                    <a:lnTo>
                      <a:pt x="1465" y="359"/>
                    </a:lnTo>
                    <a:lnTo>
                      <a:pt x="1344" y="380"/>
                    </a:lnTo>
                    <a:lnTo>
                      <a:pt x="1229" y="402"/>
                    </a:lnTo>
                    <a:lnTo>
                      <a:pt x="1123" y="425"/>
                    </a:lnTo>
                    <a:lnTo>
                      <a:pt x="1023" y="452"/>
                    </a:lnTo>
                    <a:lnTo>
                      <a:pt x="930" y="478"/>
                    </a:lnTo>
                    <a:lnTo>
                      <a:pt x="846" y="507"/>
                    </a:lnTo>
                    <a:lnTo>
                      <a:pt x="767" y="535"/>
                    </a:lnTo>
                    <a:lnTo>
                      <a:pt x="696" y="565"/>
                    </a:lnTo>
                    <a:lnTo>
                      <a:pt x="634" y="594"/>
                    </a:lnTo>
                    <a:lnTo>
                      <a:pt x="577" y="623"/>
                    </a:lnTo>
                    <a:lnTo>
                      <a:pt x="529" y="654"/>
                    </a:lnTo>
                    <a:lnTo>
                      <a:pt x="489" y="682"/>
                    </a:lnTo>
                    <a:lnTo>
                      <a:pt x="454" y="709"/>
                    </a:lnTo>
                    <a:lnTo>
                      <a:pt x="428" y="736"/>
                    </a:lnTo>
                    <a:lnTo>
                      <a:pt x="410" y="761"/>
                    </a:lnTo>
                    <a:lnTo>
                      <a:pt x="399" y="784"/>
                    </a:lnTo>
                    <a:lnTo>
                      <a:pt x="395" y="805"/>
                    </a:lnTo>
                    <a:lnTo>
                      <a:pt x="399" y="826"/>
                    </a:lnTo>
                    <a:lnTo>
                      <a:pt x="410" y="848"/>
                    </a:lnTo>
                    <a:lnTo>
                      <a:pt x="428" y="873"/>
                    </a:lnTo>
                    <a:lnTo>
                      <a:pt x="453" y="899"/>
                    </a:lnTo>
                    <a:lnTo>
                      <a:pt x="486" y="925"/>
                    </a:lnTo>
                    <a:lnTo>
                      <a:pt x="525" y="954"/>
                    </a:lnTo>
                    <a:lnTo>
                      <a:pt x="572" y="982"/>
                    </a:lnTo>
                    <a:lnTo>
                      <a:pt x="626" y="1011"/>
                    </a:lnTo>
                    <a:lnTo>
                      <a:pt x="688" y="1042"/>
                    </a:lnTo>
                    <a:lnTo>
                      <a:pt x="756" y="1069"/>
                    </a:lnTo>
                    <a:lnTo>
                      <a:pt x="831" y="1098"/>
                    </a:lnTo>
                    <a:lnTo>
                      <a:pt x="914" y="1126"/>
                    </a:lnTo>
                    <a:lnTo>
                      <a:pt x="1004" y="1154"/>
                    </a:lnTo>
                    <a:lnTo>
                      <a:pt x="1099" y="1179"/>
                    </a:lnTo>
                    <a:lnTo>
                      <a:pt x="1203" y="1204"/>
                    </a:lnTo>
                    <a:lnTo>
                      <a:pt x="1314" y="1226"/>
                    </a:lnTo>
                    <a:lnTo>
                      <a:pt x="1431" y="1245"/>
                    </a:lnTo>
                    <a:lnTo>
                      <a:pt x="1556" y="1263"/>
                    </a:lnTo>
                    <a:lnTo>
                      <a:pt x="1687" y="1278"/>
                    </a:lnTo>
                    <a:lnTo>
                      <a:pt x="1826" y="1291"/>
                    </a:lnTo>
                    <a:lnTo>
                      <a:pt x="1971" y="1300"/>
                    </a:lnTo>
                    <a:lnTo>
                      <a:pt x="2123" y="1306"/>
                    </a:lnTo>
                    <a:lnTo>
                      <a:pt x="2283" y="1307"/>
                    </a:lnTo>
                    <a:lnTo>
                      <a:pt x="2442" y="1306"/>
                    </a:lnTo>
                    <a:lnTo>
                      <a:pt x="2594" y="1300"/>
                    </a:lnTo>
                    <a:lnTo>
                      <a:pt x="2739" y="1291"/>
                    </a:lnTo>
                    <a:lnTo>
                      <a:pt x="2878" y="1278"/>
                    </a:lnTo>
                    <a:lnTo>
                      <a:pt x="3009" y="1263"/>
                    </a:lnTo>
                    <a:lnTo>
                      <a:pt x="3133" y="1245"/>
                    </a:lnTo>
                    <a:lnTo>
                      <a:pt x="3250" y="1226"/>
                    </a:lnTo>
                    <a:lnTo>
                      <a:pt x="3361" y="1204"/>
                    </a:lnTo>
                    <a:lnTo>
                      <a:pt x="3465" y="1179"/>
                    </a:lnTo>
                    <a:lnTo>
                      <a:pt x="3562" y="1154"/>
                    </a:lnTo>
                    <a:lnTo>
                      <a:pt x="3652" y="1126"/>
                    </a:lnTo>
                    <a:lnTo>
                      <a:pt x="3733" y="1098"/>
                    </a:lnTo>
                    <a:lnTo>
                      <a:pt x="3809" y="1071"/>
                    </a:lnTo>
                    <a:lnTo>
                      <a:pt x="3877" y="1042"/>
                    </a:lnTo>
                    <a:lnTo>
                      <a:pt x="3938" y="1011"/>
                    </a:lnTo>
                    <a:lnTo>
                      <a:pt x="3992" y="982"/>
                    </a:lnTo>
                    <a:lnTo>
                      <a:pt x="4039" y="954"/>
                    </a:lnTo>
                    <a:lnTo>
                      <a:pt x="4079" y="925"/>
                    </a:lnTo>
                    <a:lnTo>
                      <a:pt x="4113" y="899"/>
                    </a:lnTo>
                    <a:lnTo>
                      <a:pt x="4138" y="873"/>
                    </a:lnTo>
                    <a:lnTo>
                      <a:pt x="4155" y="849"/>
                    </a:lnTo>
                    <a:lnTo>
                      <a:pt x="4167" y="826"/>
                    </a:lnTo>
                    <a:lnTo>
                      <a:pt x="4171" y="805"/>
                    </a:lnTo>
                    <a:lnTo>
                      <a:pt x="4167" y="784"/>
                    </a:lnTo>
                    <a:lnTo>
                      <a:pt x="4155" y="761"/>
                    </a:lnTo>
                    <a:lnTo>
                      <a:pt x="4136" y="736"/>
                    </a:lnTo>
                    <a:lnTo>
                      <a:pt x="4110" y="709"/>
                    </a:lnTo>
                    <a:lnTo>
                      <a:pt x="4077" y="682"/>
                    </a:lnTo>
                    <a:lnTo>
                      <a:pt x="4035" y="654"/>
                    </a:lnTo>
                    <a:lnTo>
                      <a:pt x="3987" y="623"/>
                    </a:lnTo>
                    <a:lnTo>
                      <a:pt x="3931" y="594"/>
                    </a:lnTo>
                    <a:lnTo>
                      <a:pt x="3868" y="565"/>
                    </a:lnTo>
                    <a:lnTo>
                      <a:pt x="3797" y="535"/>
                    </a:lnTo>
                    <a:lnTo>
                      <a:pt x="3719" y="507"/>
                    </a:lnTo>
                    <a:lnTo>
                      <a:pt x="3635" y="478"/>
                    </a:lnTo>
                    <a:lnTo>
                      <a:pt x="3542" y="452"/>
                    </a:lnTo>
                    <a:lnTo>
                      <a:pt x="3443" y="425"/>
                    </a:lnTo>
                    <a:lnTo>
                      <a:pt x="3335" y="402"/>
                    </a:lnTo>
                    <a:lnTo>
                      <a:pt x="3221" y="380"/>
                    </a:lnTo>
                    <a:lnTo>
                      <a:pt x="3099" y="359"/>
                    </a:lnTo>
                    <a:lnTo>
                      <a:pt x="3182" y="237"/>
                    </a:lnTo>
                    <a:lnTo>
                      <a:pt x="3260" y="117"/>
                    </a:lnTo>
                    <a:lnTo>
                      <a:pt x="3333" y="0"/>
                    </a:lnTo>
                    <a:lnTo>
                      <a:pt x="3441" y="23"/>
                    </a:lnTo>
                    <a:lnTo>
                      <a:pt x="3548" y="47"/>
                    </a:lnTo>
                    <a:lnTo>
                      <a:pt x="3650" y="74"/>
                    </a:lnTo>
                    <a:lnTo>
                      <a:pt x="3749" y="103"/>
                    </a:lnTo>
                    <a:lnTo>
                      <a:pt x="3844" y="133"/>
                    </a:lnTo>
                    <a:lnTo>
                      <a:pt x="3934" y="167"/>
                    </a:lnTo>
                    <a:lnTo>
                      <a:pt x="4020" y="203"/>
                    </a:lnTo>
                    <a:lnTo>
                      <a:pt x="4100" y="240"/>
                    </a:lnTo>
                    <a:lnTo>
                      <a:pt x="4175" y="280"/>
                    </a:lnTo>
                    <a:lnTo>
                      <a:pt x="4245" y="323"/>
                    </a:lnTo>
                    <a:lnTo>
                      <a:pt x="4309" y="367"/>
                    </a:lnTo>
                    <a:lnTo>
                      <a:pt x="4366" y="414"/>
                    </a:lnTo>
                    <a:lnTo>
                      <a:pt x="4417" y="464"/>
                    </a:lnTo>
                    <a:lnTo>
                      <a:pt x="4461" y="515"/>
                    </a:lnTo>
                    <a:lnTo>
                      <a:pt x="4497" y="569"/>
                    </a:lnTo>
                    <a:lnTo>
                      <a:pt x="4526" y="625"/>
                    </a:lnTo>
                    <a:lnTo>
                      <a:pt x="4547" y="683"/>
                    </a:lnTo>
                    <a:lnTo>
                      <a:pt x="4561" y="743"/>
                    </a:lnTo>
                    <a:lnTo>
                      <a:pt x="4565" y="805"/>
                    </a:lnTo>
                    <a:lnTo>
                      <a:pt x="4561" y="867"/>
                    </a:lnTo>
                    <a:lnTo>
                      <a:pt x="4547" y="927"/>
                    </a:lnTo>
                    <a:lnTo>
                      <a:pt x="4526" y="985"/>
                    </a:lnTo>
                    <a:lnTo>
                      <a:pt x="4497" y="1040"/>
                    </a:lnTo>
                    <a:lnTo>
                      <a:pt x="4461" y="1094"/>
                    </a:lnTo>
                    <a:lnTo>
                      <a:pt x="4419" y="1145"/>
                    </a:lnTo>
                    <a:lnTo>
                      <a:pt x="4367" y="1194"/>
                    </a:lnTo>
                    <a:lnTo>
                      <a:pt x="4311" y="1241"/>
                    </a:lnTo>
                    <a:lnTo>
                      <a:pt x="4247" y="1285"/>
                    </a:lnTo>
                    <a:lnTo>
                      <a:pt x="4179" y="1328"/>
                    </a:lnTo>
                    <a:lnTo>
                      <a:pt x="4104" y="1368"/>
                    </a:lnTo>
                    <a:lnTo>
                      <a:pt x="4024" y="1406"/>
                    </a:lnTo>
                    <a:lnTo>
                      <a:pt x="3938" y="1442"/>
                    </a:lnTo>
                    <a:lnTo>
                      <a:pt x="3850" y="1475"/>
                    </a:lnTo>
                    <a:lnTo>
                      <a:pt x="3755" y="1505"/>
                    </a:lnTo>
                    <a:lnTo>
                      <a:pt x="3657" y="1534"/>
                    </a:lnTo>
                    <a:lnTo>
                      <a:pt x="3555" y="1561"/>
                    </a:lnTo>
                    <a:lnTo>
                      <a:pt x="3450" y="1586"/>
                    </a:lnTo>
                    <a:lnTo>
                      <a:pt x="3342" y="1608"/>
                    </a:lnTo>
                    <a:lnTo>
                      <a:pt x="3231" y="1627"/>
                    </a:lnTo>
                    <a:lnTo>
                      <a:pt x="3117" y="1645"/>
                    </a:lnTo>
                    <a:lnTo>
                      <a:pt x="3002" y="1660"/>
                    </a:lnTo>
                    <a:lnTo>
                      <a:pt x="2885" y="1673"/>
                    </a:lnTo>
                    <a:lnTo>
                      <a:pt x="2766" y="1684"/>
                    </a:lnTo>
                    <a:lnTo>
                      <a:pt x="2645" y="1692"/>
                    </a:lnTo>
                    <a:lnTo>
                      <a:pt x="2525" y="1698"/>
                    </a:lnTo>
                    <a:lnTo>
                      <a:pt x="2404" y="1701"/>
                    </a:lnTo>
                    <a:lnTo>
                      <a:pt x="2283" y="1702"/>
                    </a:lnTo>
                    <a:lnTo>
                      <a:pt x="2161" y="1701"/>
                    </a:lnTo>
                    <a:lnTo>
                      <a:pt x="2039" y="1698"/>
                    </a:lnTo>
                    <a:lnTo>
                      <a:pt x="1919" y="1692"/>
                    </a:lnTo>
                    <a:lnTo>
                      <a:pt x="1798" y="1684"/>
                    </a:lnTo>
                    <a:lnTo>
                      <a:pt x="1680" y="1673"/>
                    </a:lnTo>
                    <a:lnTo>
                      <a:pt x="1563" y="1660"/>
                    </a:lnTo>
                    <a:lnTo>
                      <a:pt x="1448" y="1645"/>
                    </a:lnTo>
                    <a:lnTo>
                      <a:pt x="1334" y="1627"/>
                    </a:lnTo>
                    <a:lnTo>
                      <a:pt x="1222" y="1608"/>
                    </a:lnTo>
                    <a:lnTo>
                      <a:pt x="1114" y="1586"/>
                    </a:lnTo>
                    <a:lnTo>
                      <a:pt x="1009" y="1561"/>
                    </a:lnTo>
                    <a:lnTo>
                      <a:pt x="908" y="1534"/>
                    </a:lnTo>
                    <a:lnTo>
                      <a:pt x="810" y="1505"/>
                    </a:lnTo>
                    <a:lnTo>
                      <a:pt x="716" y="1475"/>
                    </a:lnTo>
                    <a:lnTo>
                      <a:pt x="626" y="1442"/>
                    </a:lnTo>
                    <a:lnTo>
                      <a:pt x="541" y="1406"/>
                    </a:lnTo>
                    <a:lnTo>
                      <a:pt x="461" y="1368"/>
                    </a:lnTo>
                    <a:lnTo>
                      <a:pt x="386" y="1328"/>
                    </a:lnTo>
                    <a:lnTo>
                      <a:pt x="317" y="1285"/>
                    </a:lnTo>
                    <a:lnTo>
                      <a:pt x="255" y="1241"/>
                    </a:lnTo>
                    <a:lnTo>
                      <a:pt x="197" y="1194"/>
                    </a:lnTo>
                    <a:lnTo>
                      <a:pt x="147" y="1145"/>
                    </a:lnTo>
                    <a:lnTo>
                      <a:pt x="104" y="1094"/>
                    </a:lnTo>
                    <a:lnTo>
                      <a:pt x="66" y="1040"/>
                    </a:lnTo>
                    <a:lnTo>
                      <a:pt x="39" y="985"/>
                    </a:lnTo>
                    <a:lnTo>
                      <a:pt x="17" y="927"/>
                    </a:lnTo>
                    <a:lnTo>
                      <a:pt x="4" y="867"/>
                    </a:lnTo>
                    <a:lnTo>
                      <a:pt x="0" y="805"/>
                    </a:lnTo>
                    <a:lnTo>
                      <a:pt x="4" y="743"/>
                    </a:lnTo>
                    <a:lnTo>
                      <a:pt x="17" y="683"/>
                    </a:lnTo>
                    <a:lnTo>
                      <a:pt x="39" y="625"/>
                    </a:lnTo>
                    <a:lnTo>
                      <a:pt x="68" y="569"/>
                    </a:lnTo>
                    <a:lnTo>
                      <a:pt x="104" y="515"/>
                    </a:lnTo>
                    <a:lnTo>
                      <a:pt x="148" y="464"/>
                    </a:lnTo>
                    <a:lnTo>
                      <a:pt x="199" y="414"/>
                    </a:lnTo>
                    <a:lnTo>
                      <a:pt x="256" y="367"/>
                    </a:lnTo>
                    <a:lnTo>
                      <a:pt x="320" y="323"/>
                    </a:lnTo>
                    <a:lnTo>
                      <a:pt x="389" y="280"/>
                    </a:lnTo>
                    <a:lnTo>
                      <a:pt x="465" y="240"/>
                    </a:lnTo>
                    <a:lnTo>
                      <a:pt x="545" y="203"/>
                    </a:lnTo>
                    <a:lnTo>
                      <a:pt x="631" y="167"/>
                    </a:lnTo>
                    <a:lnTo>
                      <a:pt x="721" y="133"/>
                    </a:lnTo>
                    <a:lnTo>
                      <a:pt x="817" y="103"/>
                    </a:lnTo>
                    <a:lnTo>
                      <a:pt x="915" y="74"/>
                    </a:lnTo>
                    <a:lnTo>
                      <a:pt x="1017" y="47"/>
                    </a:lnTo>
                    <a:lnTo>
                      <a:pt x="1123" y="23"/>
                    </a:lnTo>
                    <a:lnTo>
                      <a:pt x="123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9"/>
              <p:cNvSpPr>
                <a:spLocks noEditPoints="1"/>
              </p:cNvSpPr>
              <p:nvPr/>
            </p:nvSpPr>
            <p:spPr bwMode="auto">
              <a:xfrm>
                <a:off x="2032" y="145"/>
                <a:ext cx="2679" cy="3551"/>
              </a:xfrm>
              <a:custGeom>
                <a:avLst/>
                <a:gdLst>
                  <a:gd name="T0" fmla="*/ 1180 w 2679"/>
                  <a:gd name="T1" fmla="*/ 602 h 3551"/>
                  <a:gd name="T2" fmla="*/ 962 w 2679"/>
                  <a:gd name="T3" fmla="*/ 681 h 3551"/>
                  <a:gd name="T4" fmla="*/ 780 w 2679"/>
                  <a:gd name="T5" fmla="*/ 818 h 3551"/>
                  <a:gd name="T6" fmla="*/ 642 w 2679"/>
                  <a:gd name="T7" fmla="*/ 1001 h 3551"/>
                  <a:gd name="T8" fmla="*/ 562 w 2679"/>
                  <a:gd name="T9" fmla="*/ 1220 h 3551"/>
                  <a:gd name="T10" fmla="*/ 551 w 2679"/>
                  <a:gd name="T11" fmla="*/ 1459 h 3551"/>
                  <a:gd name="T12" fmla="*/ 609 w 2679"/>
                  <a:gd name="T13" fmla="*/ 1688 h 3551"/>
                  <a:gd name="T14" fmla="*/ 728 w 2679"/>
                  <a:gd name="T15" fmla="*/ 1883 h 3551"/>
                  <a:gd name="T16" fmla="*/ 896 w 2679"/>
                  <a:gd name="T17" fmla="*/ 2037 h 3551"/>
                  <a:gd name="T18" fmla="*/ 1103 w 2679"/>
                  <a:gd name="T19" fmla="*/ 2136 h 3551"/>
                  <a:gd name="T20" fmla="*/ 1340 w 2679"/>
                  <a:gd name="T21" fmla="*/ 2172 h 3551"/>
                  <a:gd name="T22" fmla="*/ 1575 w 2679"/>
                  <a:gd name="T23" fmla="*/ 2136 h 3551"/>
                  <a:gd name="T24" fmla="*/ 1783 w 2679"/>
                  <a:gd name="T25" fmla="*/ 2037 h 3551"/>
                  <a:gd name="T26" fmla="*/ 1951 w 2679"/>
                  <a:gd name="T27" fmla="*/ 1883 h 3551"/>
                  <a:gd name="T28" fmla="*/ 2070 w 2679"/>
                  <a:gd name="T29" fmla="*/ 1688 h 3551"/>
                  <a:gd name="T30" fmla="*/ 2128 w 2679"/>
                  <a:gd name="T31" fmla="*/ 1459 h 3551"/>
                  <a:gd name="T32" fmla="*/ 2117 w 2679"/>
                  <a:gd name="T33" fmla="*/ 1220 h 3551"/>
                  <a:gd name="T34" fmla="*/ 2036 w 2679"/>
                  <a:gd name="T35" fmla="*/ 1001 h 3551"/>
                  <a:gd name="T36" fmla="*/ 1899 w 2679"/>
                  <a:gd name="T37" fmla="*/ 818 h 3551"/>
                  <a:gd name="T38" fmla="*/ 1717 w 2679"/>
                  <a:gd name="T39" fmla="*/ 681 h 3551"/>
                  <a:gd name="T40" fmla="*/ 1499 w 2679"/>
                  <a:gd name="T41" fmla="*/ 602 h 3551"/>
                  <a:gd name="T42" fmla="*/ 1340 w 2679"/>
                  <a:gd name="T43" fmla="*/ 0 h 3551"/>
                  <a:gd name="T44" fmla="*/ 1646 w 2679"/>
                  <a:gd name="T45" fmla="*/ 35 h 3551"/>
                  <a:gd name="T46" fmla="*/ 1928 w 2679"/>
                  <a:gd name="T47" fmla="*/ 136 h 3551"/>
                  <a:gd name="T48" fmla="*/ 2178 w 2679"/>
                  <a:gd name="T49" fmla="*/ 294 h 3551"/>
                  <a:gd name="T50" fmla="*/ 2385 w 2679"/>
                  <a:gd name="T51" fmla="*/ 501 h 3551"/>
                  <a:gd name="T52" fmla="*/ 2543 w 2679"/>
                  <a:gd name="T53" fmla="*/ 750 h 3551"/>
                  <a:gd name="T54" fmla="*/ 2644 w 2679"/>
                  <a:gd name="T55" fmla="*/ 1033 h 3551"/>
                  <a:gd name="T56" fmla="*/ 2679 w 2679"/>
                  <a:gd name="T57" fmla="*/ 1340 h 3551"/>
                  <a:gd name="T58" fmla="*/ 2654 w 2679"/>
                  <a:gd name="T59" fmla="*/ 1541 h 3551"/>
                  <a:gd name="T60" fmla="*/ 2582 w 2679"/>
                  <a:gd name="T61" fmla="*/ 1774 h 3551"/>
                  <a:gd name="T62" fmla="*/ 2472 w 2679"/>
                  <a:gd name="T63" fmla="*/ 2026 h 3551"/>
                  <a:gd name="T64" fmla="*/ 2335 w 2679"/>
                  <a:gd name="T65" fmla="*/ 2290 h 3551"/>
                  <a:gd name="T66" fmla="*/ 2180 w 2679"/>
                  <a:gd name="T67" fmla="*/ 2557 h 3551"/>
                  <a:gd name="T68" fmla="*/ 2017 w 2679"/>
                  <a:gd name="T69" fmla="*/ 2819 h 3551"/>
                  <a:gd name="T70" fmla="*/ 1851 w 2679"/>
                  <a:gd name="T71" fmla="*/ 3065 h 3551"/>
                  <a:gd name="T72" fmla="*/ 1695 w 2679"/>
                  <a:gd name="T73" fmla="*/ 3288 h 3551"/>
                  <a:gd name="T74" fmla="*/ 1573 w 2679"/>
                  <a:gd name="T75" fmla="*/ 3452 h 3551"/>
                  <a:gd name="T76" fmla="*/ 1466 w 2679"/>
                  <a:gd name="T77" fmla="*/ 3525 h 3551"/>
                  <a:gd name="T78" fmla="*/ 1340 w 2679"/>
                  <a:gd name="T79" fmla="*/ 3551 h 3551"/>
                  <a:gd name="T80" fmla="*/ 1213 w 2679"/>
                  <a:gd name="T81" fmla="*/ 3525 h 3551"/>
                  <a:gd name="T82" fmla="*/ 1106 w 2679"/>
                  <a:gd name="T83" fmla="*/ 3452 h 3551"/>
                  <a:gd name="T84" fmla="*/ 984 w 2679"/>
                  <a:gd name="T85" fmla="*/ 3288 h 3551"/>
                  <a:gd name="T86" fmla="*/ 828 w 2679"/>
                  <a:gd name="T87" fmla="*/ 3065 h 3551"/>
                  <a:gd name="T88" fmla="*/ 662 w 2679"/>
                  <a:gd name="T89" fmla="*/ 2819 h 3551"/>
                  <a:gd name="T90" fmla="*/ 499 w 2679"/>
                  <a:gd name="T91" fmla="*/ 2557 h 3551"/>
                  <a:gd name="T92" fmla="*/ 343 w 2679"/>
                  <a:gd name="T93" fmla="*/ 2290 h 3551"/>
                  <a:gd name="T94" fmla="*/ 206 w 2679"/>
                  <a:gd name="T95" fmla="*/ 2026 h 3551"/>
                  <a:gd name="T96" fmla="*/ 97 w 2679"/>
                  <a:gd name="T97" fmla="*/ 1774 h 3551"/>
                  <a:gd name="T98" fmla="*/ 25 w 2679"/>
                  <a:gd name="T99" fmla="*/ 1541 h 3551"/>
                  <a:gd name="T100" fmla="*/ 0 w 2679"/>
                  <a:gd name="T101" fmla="*/ 1340 h 3551"/>
                  <a:gd name="T102" fmla="*/ 35 w 2679"/>
                  <a:gd name="T103" fmla="*/ 1033 h 3551"/>
                  <a:gd name="T104" fmla="*/ 136 w 2679"/>
                  <a:gd name="T105" fmla="*/ 750 h 3551"/>
                  <a:gd name="T106" fmla="*/ 294 w 2679"/>
                  <a:gd name="T107" fmla="*/ 501 h 3551"/>
                  <a:gd name="T108" fmla="*/ 501 w 2679"/>
                  <a:gd name="T109" fmla="*/ 294 h 3551"/>
                  <a:gd name="T110" fmla="*/ 750 w 2679"/>
                  <a:gd name="T111" fmla="*/ 136 h 3551"/>
                  <a:gd name="T112" fmla="*/ 1033 w 2679"/>
                  <a:gd name="T113" fmla="*/ 35 h 3551"/>
                  <a:gd name="T114" fmla="*/ 1340 w 2679"/>
                  <a:gd name="T115" fmla="*/ 0 h 3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79" h="3551">
                    <a:moveTo>
                      <a:pt x="1340" y="586"/>
                    </a:moveTo>
                    <a:lnTo>
                      <a:pt x="1258" y="590"/>
                    </a:lnTo>
                    <a:lnTo>
                      <a:pt x="1180" y="602"/>
                    </a:lnTo>
                    <a:lnTo>
                      <a:pt x="1103" y="622"/>
                    </a:lnTo>
                    <a:lnTo>
                      <a:pt x="1031" y="648"/>
                    </a:lnTo>
                    <a:lnTo>
                      <a:pt x="962" y="681"/>
                    </a:lnTo>
                    <a:lnTo>
                      <a:pt x="896" y="721"/>
                    </a:lnTo>
                    <a:lnTo>
                      <a:pt x="835" y="767"/>
                    </a:lnTo>
                    <a:lnTo>
                      <a:pt x="780" y="818"/>
                    </a:lnTo>
                    <a:lnTo>
                      <a:pt x="728" y="875"/>
                    </a:lnTo>
                    <a:lnTo>
                      <a:pt x="683" y="936"/>
                    </a:lnTo>
                    <a:lnTo>
                      <a:pt x="642" y="1001"/>
                    </a:lnTo>
                    <a:lnTo>
                      <a:pt x="609" y="1070"/>
                    </a:lnTo>
                    <a:lnTo>
                      <a:pt x="582" y="1144"/>
                    </a:lnTo>
                    <a:lnTo>
                      <a:pt x="562" y="1220"/>
                    </a:lnTo>
                    <a:lnTo>
                      <a:pt x="551" y="1297"/>
                    </a:lnTo>
                    <a:lnTo>
                      <a:pt x="547" y="1379"/>
                    </a:lnTo>
                    <a:lnTo>
                      <a:pt x="551" y="1459"/>
                    </a:lnTo>
                    <a:lnTo>
                      <a:pt x="562" y="1538"/>
                    </a:lnTo>
                    <a:lnTo>
                      <a:pt x="582" y="1614"/>
                    </a:lnTo>
                    <a:lnTo>
                      <a:pt x="609" y="1688"/>
                    </a:lnTo>
                    <a:lnTo>
                      <a:pt x="642" y="1757"/>
                    </a:lnTo>
                    <a:lnTo>
                      <a:pt x="683" y="1822"/>
                    </a:lnTo>
                    <a:lnTo>
                      <a:pt x="728" y="1883"/>
                    </a:lnTo>
                    <a:lnTo>
                      <a:pt x="780" y="1940"/>
                    </a:lnTo>
                    <a:lnTo>
                      <a:pt x="835" y="1991"/>
                    </a:lnTo>
                    <a:lnTo>
                      <a:pt x="896" y="2037"/>
                    </a:lnTo>
                    <a:lnTo>
                      <a:pt x="962" y="2075"/>
                    </a:lnTo>
                    <a:lnTo>
                      <a:pt x="1031" y="2110"/>
                    </a:lnTo>
                    <a:lnTo>
                      <a:pt x="1103" y="2136"/>
                    </a:lnTo>
                    <a:lnTo>
                      <a:pt x="1180" y="2156"/>
                    </a:lnTo>
                    <a:lnTo>
                      <a:pt x="1258" y="2168"/>
                    </a:lnTo>
                    <a:lnTo>
                      <a:pt x="1340" y="2172"/>
                    </a:lnTo>
                    <a:lnTo>
                      <a:pt x="1420" y="2168"/>
                    </a:lnTo>
                    <a:lnTo>
                      <a:pt x="1499" y="2156"/>
                    </a:lnTo>
                    <a:lnTo>
                      <a:pt x="1575" y="2136"/>
                    </a:lnTo>
                    <a:lnTo>
                      <a:pt x="1647" y="2110"/>
                    </a:lnTo>
                    <a:lnTo>
                      <a:pt x="1717" y="2075"/>
                    </a:lnTo>
                    <a:lnTo>
                      <a:pt x="1783" y="2037"/>
                    </a:lnTo>
                    <a:lnTo>
                      <a:pt x="1844" y="1991"/>
                    </a:lnTo>
                    <a:lnTo>
                      <a:pt x="1899" y="1940"/>
                    </a:lnTo>
                    <a:lnTo>
                      <a:pt x="1951" y="1883"/>
                    </a:lnTo>
                    <a:lnTo>
                      <a:pt x="1996" y="1822"/>
                    </a:lnTo>
                    <a:lnTo>
                      <a:pt x="2036" y="1757"/>
                    </a:lnTo>
                    <a:lnTo>
                      <a:pt x="2070" y="1688"/>
                    </a:lnTo>
                    <a:lnTo>
                      <a:pt x="2096" y="1614"/>
                    </a:lnTo>
                    <a:lnTo>
                      <a:pt x="2117" y="1538"/>
                    </a:lnTo>
                    <a:lnTo>
                      <a:pt x="2128" y="1459"/>
                    </a:lnTo>
                    <a:lnTo>
                      <a:pt x="2132" y="1379"/>
                    </a:lnTo>
                    <a:lnTo>
                      <a:pt x="2128" y="1297"/>
                    </a:lnTo>
                    <a:lnTo>
                      <a:pt x="2117" y="1220"/>
                    </a:lnTo>
                    <a:lnTo>
                      <a:pt x="2096" y="1144"/>
                    </a:lnTo>
                    <a:lnTo>
                      <a:pt x="2070" y="1070"/>
                    </a:lnTo>
                    <a:lnTo>
                      <a:pt x="2036" y="1001"/>
                    </a:lnTo>
                    <a:lnTo>
                      <a:pt x="1996" y="936"/>
                    </a:lnTo>
                    <a:lnTo>
                      <a:pt x="1951" y="875"/>
                    </a:lnTo>
                    <a:lnTo>
                      <a:pt x="1899" y="818"/>
                    </a:lnTo>
                    <a:lnTo>
                      <a:pt x="1844" y="767"/>
                    </a:lnTo>
                    <a:lnTo>
                      <a:pt x="1783" y="721"/>
                    </a:lnTo>
                    <a:lnTo>
                      <a:pt x="1717" y="681"/>
                    </a:lnTo>
                    <a:lnTo>
                      <a:pt x="1647" y="648"/>
                    </a:lnTo>
                    <a:lnTo>
                      <a:pt x="1575" y="622"/>
                    </a:lnTo>
                    <a:lnTo>
                      <a:pt x="1499" y="602"/>
                    </a:lnTo>
                    <a:lnTo>
                      <a:pt x="1420" y="590"/>
                    </a:lnTo>
                    <a:lnTo>
                      <a:pt x="1340" y="586"/>
                    </a:lnTo>
                    <a:close/>
                    <a:moveTo>
                      <a:pt x="1340" y="0"/>
                    </a:moveTo>
                    <a:lnTo>
                      <a:pt x="1444" y="4"/>
                    </a:lnTo>
                    <a:lnTo>
                      <a:pt x="1546" y="15"/>
                    </a:lnTo>
                    <a:lnTo>
                      <a:pt x="1646" y="35"/>
                    </a:lnTo>
                    <a:lnTo>
                      <a:pt x="1744" y="62"/>
                    </a:lnTo>
                    <a:lnTo>
                      <a:pt x="1838" y="96"/>
                    </a:lnTo>
                    <a:lnTo>
                      <a:pt x="1928" y="136"/>
                    </a:lnTo>
                    <a:lnTo>
                      <a:pt x="2016" y="183"/>
                    </a:lnTo>
                    <a:lnTo>
                      <a:pt x="2099" y="235"/>
                    </a:lnTo>
                    <a:lnTo>
                      <a:pt x="2178" y="294"/>
                    </a:lnTo>
                    <a:lnTo>
                      <a:pt x="2252" y="359"/>
                    </a:lnTo>
                    <a:lnTo>
                      <a:pt x="2322" y="428"/>
                    </a:lnTo>
                    <a:lnTo>
                      <a:pt x="2385" y="501"/>
                    </a:lnTo>
                    <a:lnTo>
                      <a:pt x="2443" y="580"/>
                    </a:lnTo>
                    <a:lnTo>
                      <a:pt x="2496" y="663"/>
                    </a:lnTo>
                    <a:lnTo>
                      <a:pt x="2543" y="750"/>
                    </a:lnTo>
                    <a:lnTo>
                      <a:pt x="2583" y="842"/>
                    </a:lnTo>
                    <a:lnTo>
                      <a:pt x="2618" y="936"/>
                    </a:lnTo>
                    <a:lnTo>
                      <a:pt x="2644" y="1033"/>
                    </a:lnTo>
                    <a:lnTo>
                      <a:pt x="2663" y="1133"/>
                    </a:lnTo>
                    <a:lnTo>
                      <a:pt x="2676" y="1235"/>
                    </a:lnTo>
                    <a:lnTo>
                      <a:pt x="2679" y="1340"/>
                    </a:lnTo>
                    <a:lnTo>
                      <a:pt x="2676" y="1403"/>
                    </a:lnTo>
                    <a:lnTo>
                      <a:pt x="2668" y="1470"/>
                    </a:lnTo>
                    <a:lnTo>
                      <a:pt x="2654" y="1541"/>
                    </a:lnTo>
                    <a:lnTo>
                      <a:pt x="2634" y="1616"/>
                    </a:lnTo>
                    <a:lnTo>
                      <a:pt x="2610" y="1693"/>
                    </a:lnTo>
                    <a:lnTo>
                      <a:pt x="2582" y="1774"/>
                    </a:lnTo>
                    <a:lnTo>
                      <a:pt x="2549" y="1855"/>
                    </a:lnTo>
                    <a:lnTo>
                      <a:pt x="2513" y="1940"/>
                    </a:lnTo>
                    <a:lnTo>
                      <a:pt x="2472" y="2026"/>
                    </a:lnTo>
                    <a:lnTo>
                      <a:pt x="2430" y="2113"/>
                    </a:lnTo>
                    <a:lnTo>
                      <a:pt x="2384" y="2201"/>
                    </a:lnTo>
                    <a:lnTo>
                      <a:pt x="2335" y="2290"/>
                    </a:lnTo>
                    <a:lnTo>
                      <a:pt x="2286" y="2379"/>
                    </a:lnTo>
                    <a:lnTo>
                      <a:pt x="2234" y="2469"/>
                    </a:lnTo>
                    <a:lnTo>
                      <a:pt x="2180" y="2557"/>
                    </a:lnTo>
                    <a:lnTo>
                      <a:pt x="2126" y="2646"/>
                    </a:lnTo>
                    <a:lnTo>
                      <a:pt x="2072" y="2733"/>
                    </a:lnTo>
                    <a:lnTo>
                      <a:pt x="2017" y="2819"/>
                    </a:lnTo>
                    <a:lnTo>
                      <a:pt x="1960" y="2902"/>
                    </a:lnTo>
                    <a:lnTo>
                      <a:pt x="1906" y="2985"/>
                    </a:lnTo>
                    <a:lnTo>
                      <a:pt x="1851" y="3065"/>
                    </a:lnTo>
                    <a:lnTo>
                      <a:pt x="1798" y="3143"/>
                    </a:lnTo>
                    <a:lnTo>
                      <a:pt x="1746" y="3216"/>
                    </a:lnTo>
                    <a:lnTo>
                      <a:pt x="1695" y="3288"/>
                    </a:lnTo>
                    <a:lnTo>
                      <a:pt x="1646" y="3355"/>
                    </a:lnTo>
                    <a:lnTo>
                      <a:pt x="1600" y="3418"/>
                    </a:lnTo>
                    <a:lnTo>
                      <a:pt x="1573" y="3452"/>
                    </a:lnTo>
                    <a:lnTo>
                      <a:pt x="1539" y="3481"/>
                    </a:lnTo>
                    <a:lnTo>
                      <a:pt x="1505" y="3506"/>
                    </a:lnTo>
                    <a:lnTo>
                      <a:pt x="1466" y="3525"/>
                    </a:lnTo>
                    <a:lnTo>
                      <a:pt x="1426" y="3539"/>
                    </a:lnTo>
                    <a:lnTo>
                      <a:pt x="1383" y="3549"/>
                    </a:lnTo>
                    <a:lnTo>
                      <a:pt x="1340" y="3551"/>
                    </a:lnTo>
                    <a:lnTo>
                      <a:pt x="1296" y="3549"/>
                    </a:lnTo>
                    <a:lnTo>
                      <a:pt x="1253" y="3539"/>
                    </a:lnTo>
                    <a:lnTo>
                      <a:pt x="1213" y="3525"/>
                    </a:lnTo>
                    <a:lnTo>
                      <a:pt x="1174" y="3506"/>
                    </a:lnTo>
                    <a:lnTo>
                      <a:pt x="1139" y="3481"/>
                    </a:lnTo>
                    <a:lnTo>
                      <a:pt x="1106" y="3452"/>
                    </a:lnTo>
                    <a:lnTo>
                      <a:pt x="1079" y="3418"/>
                    </a:lnTo>
                    <a:lnTo>
                      <a:pt x="1033" y="3355"/>
                    </a:lnTo>
                    <a:lnTo>
                      <a:pt x="984" y="3288"/>
                    </a:lnTo>
                    <a:lnTo>
                      <a:pt x="933" y="3216"/>
                    </a:lnTo>
                    <a:lnTo>
                      <a:pt x="881" y="3141"/>
                    </a:lnTo>
                    <a:lnTo>
                      <a:pt x="828" y="3065"/>
                    </a:lnTo>
                    <a:lnTo>
                      <a:pt x="773" y="2985"/>
                    </a:lnTo>
                    <a:lnTo>
                      <a:pt x="719" y="2902"/>
                    </a:lnTo>
                    <a:lnTo>
                      <a:pt x="662" y="2819"/>
                    </a:lnTo>
                    <a:lnTo>
                      <a:pt x="607" y="2732"/>
                    </a:lnTo>
                    <a:lnTo>
                      <a:pt x="553" y="2644"/>
                    </a:lnTo>
                    <a:lnTo>
                      <a:pt x="499" y="2557"/>
                    </a:lnTo>
                    <a:lnTo>
                      <a:pt x="445" y="2469"/>
                    </a:lnTo>
                    <a:lnTo>
                      <a:pt x="393" y="2379"/>
                    </a:lnTo>
                    <a:lnTo>
                      <a:pt x="343" y="2290"/>
                    </a:lnTo>
                    <a:lnTo>
                      <a:pt x="295" y="2200"/>
                    </a:lnTo>
                    <a:lnTo>
                      <a:pt x="249" y="2113"/>
                    </a:lnTo>
                    <a:lnTo>
                      <a:pt x="206" y="2026"/>
                    </a:lnTo>
                    <a:lnTo>
                      <a:pt x="166" y="1940"/>
                    </a:lnTo>
                    <a:lnTo>
                      <a:pt x="130" y="1855"/>
                    </a:lnTo>
                    <a:lnTo>
                      <a:pt x="97" y="1774"/>
                    </a:lnTo>
                    <a:lnTo>
                      <a:pt x="69" y="1693"/>
                    </a:lnTo>
                    <a:lnTo>
                      <a:pt x="45" y="1616"/>
                    </a:lnTo>
                    <a:lnTo>
                      <a:pt x="25" y="1541"/>
                    </a:lnTo>
                    <a:lnTo>
                      <a:pt x="11" y="1470"/>
                    </a:lnTo>
                    <a:lnTo>
                      <a:pt x="3" y="1403"/>
                    </a:lnTo>
                    <a:lnTo>
                      <a:pt x="0" y="1340"/>
                    </a:lnTo>
                    <a:lnTo>
                      <a:pt x="3" y="1235"/>
                    </a:lnTo>
                    <a:lnTo>
                      <a:pt x="15" y="1133"/>
                    </a:lnTo>
                    <a:lnTo>
                      <a:pt x="35" y="1033"/>
                    </a:lnTo>
                    <a:lnTo>
                      <a:pt x="61" y="936"/>
                    </a:lnTo>
                    <a:lnTo>
                      <a:pt x="96" y="842"/>
                    </a:lnTo>
                    <a:lnTo>
                      <a:pt x="136" y="750"/>
                    </a:lnTo>
                    <a:lnTo>
                      <a:pt x="183" y="663"/>
                    </a:lnTo>
                    <a:lnTo>
                      <a:pt x="236" y="580"/>
                    </a:lnTo>
                    <a:lnTo>
                      <a:pt x="294" y="501"/>
                    </a:lnTo>
                    <a:lnTo>
                      <a:pt x="357" y="428"/>
                    </a:lnTo>
                    <a:lnTo>
                      <a:pt x="428" y="359"/>
                    </a:lnTo>
                    <a:lnTo>
                      <a:pt x="501" y="294"/>
                    </a:lnTo>
                    <a:lnTo>
                      <a:pt x="580" y="235"/>
                    </a:lnTo>
                    <a:lnTo>
                      <a:pt x="663" y="183"/>
                    </a:lnTo>
                    <a:lnTo>
                      <a:pt x="750" y="136"/>
                    </a:lnTo>
                    <a:lnTo>
                      <a:pt x="840" y="96"/>
                    </a:lnTo>
                    <a:lnTo>
                      <a:pt x="935" y="62"/>
                    </a:lnTo>
                    <a:lnTo>
                      <a:pt x="1033" y="35"/>
                    </a:lnTo>
                    <a:lnTo>
                      <a:pt x="1133" y="15"/>
                    </a:lnTo>
                    <a:lnTo>
                      <a:pt x="1235" y="4"/>
                    </a:lnTo>
                    <a:lnTo>
                      <a:pt x="134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0"/>
              <p:cNvSpPr>
                <a:spLocks/>
              </p:cNvSpPr>
              <p:nvPr/>
            </p:nvSpPr>
            <p:spPr bwMode="auto">
              <a:xfrm>
                <a:off x="2889" y="1042"/>
                <a:ext cx="965" cy="964"/>
              </a:xfrm>
              <a:prstGeom prst="ellipse">
                <a:avLst/>
              </a:pr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62" name="Group 61"/>
          <p:cNvGrpSpPr/>
          <p:nvPr/>
        </p:nvGrpSpPr>
        <p:grpSpPr>
          <a:xfrm>
            <a:off x="4845892" y="5524868"/>
            <a:ext cx="411480" cy="411480"/>
            <a:chOff x="4970062" y="3474401"/>
            <a:chExt cx="612648" cy="612648"/>
          </a:xfrm>
        </p:grpSpPr>
        <p:sp>
          <p:nvSpPr>
            <p:cNvPr id="63" name="Freeform 162"/>
            <p:cNvSpPr>
              <a:spLocks/>
            </p:cNvSpPr>
            <p:nvPr/>
          </p:nvSpPr>
          <p:spPr bwMode="auto">
            <a:xfrm>
              <a:off x="4970062" y="3474401"/>
              <a:ext cx="612648" cy="612648"/>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Georgia" pitchFamily="18" charset="0"/>
              </a:endParaRPr>
            </a:p>
          </p:txBody>
        </p:sp>
        <p:sp>
          <p:nvSpPr>
            <p:cNvPr id="64" name="Freeform 163"/>
            <p:cNvSpPr>
              <a:spLocks/>
            </p:cNvSpPr>
            <p:nvPr/>
          </p:nvSpPr>
          <p:spPr bwMode="auto">
            <a:xfrm>
              <a:off x="5035655" y="3581274"/>
              <a:ext cx="481462" cy="416937"/>
            </a:xfrm>
            <a:custGeom>
              <a:avLst/>
              <a:gdLst/>
              <a:ahLst/>
              <a:cxnLst/>
              <a:rect l="l" t="t" r="r" b="b"/>
              <a:pathLst>
                <a:path w="5721351" h="4954588">
                  <a:moveTo>
                    <a:pt x="4638676" y="1420813"/>
                  </a:moveTo>
                  <a:lnTo>
                    <a:pt x="4638676" y="2227264"/>
                  </a:lnTo>
                  <a:lnTo>
                    <a:pt x="4581526" y="2251076"/>
                  </a:lnTo>
                  <a:lnTo>
                    <a:pt x="4530726" y="2284414"/>
                  </a:lnTo>
                  <a:lnTo>
                    <a:pt x="4481513" y="2324101"/>
                  </a:lnTo>
                  <a:lnTo>
                    <a:pt x="4459288" y="2346326"/>
                  </a:lnTo>
                  <a:lnTo>
                    <a:pt x="4459288" y="1692276"/>
                  </a:lnTo>
                  <a:lnTo>
                    <a:pt x="4465638" y="1633538"/>
                  </a:lnTo>
                  <a:lnTo>
                    <a:pt x="4484688" y="1577976"/>
                  </a:lnTo>
                  <a:lnTo>
                    <a:pt x="4510088" y="1528763"/>
                  </a:lnTo>
                  <a:lnTo>
                    <a:pt x="4546601" y="1484313"/>
                  </a:lnTo>
                  <a:lnTo>
                    <a:pt x="4587876" y="1449388"/>
                  </a:lnTo>
                  <a:close/>
                  <a:moveTo>
                    <a:pt x="1085850" y="1420813"/>
                  </a:moveTo>
                  <a:lnTo>
                    <a:pt x="1133475" y="1449388"/>
                  </a:lnTo>
                  <a:lnTo>
                    <a:pt x="1177925" y="1484313"/>
                  </a:lnTo>
                  <a:lnTo>
                    <a:pt x="1214438" y="1528763"/>
                  </a:lnTo>
                  <a:lnTo>
                    <a:pt x="1239838" y="1577976"/>
                  </a:lnTo>
                  <a:lnTo>
                    <a:pt x="1257300" y="1633538"/>
                  </a:lnTo>
                  <a:lnTo>
                    <a:pt x="1262063" y="1692276"/>
                  </a:lnTo>
                  <a:lnTo>
                    <a:pt x="1262063" y="2346326"/>
                  </a:lnTo>
                  <a:lnTo>
                    <a:pt x="1239838" y="2324101"/>
                  </a:lnTo>
                  <a:lnTo>
                    <a:pt x="1193800" y="2284414"/>
                  </a:lnTo>
                  <a:lnTo>
                    <a:pt x="1141412" y="2251076"/>
                  </a:lnTo>
                  <a:lnTo>
                    <a:pt x="1085850" y="2227264"/>
                  </a:lnTo>
                  <a:close/>
                  <a:moveTo>
                    <a:pt x="5427664" y="1397000"/>
                  </a:moveTo>
                  <a:lnTo>
                    <a:pt x="5487989" y="1403350"/>
                  </a:lnTo>
                  <a:lnTo>
                    <a:pt x="5541964" y="1420813"/>
                  </a:lnTo>
                  <a:lnTo>
                    <a:pt x="5592764" y="1447800"/>
                  </a:lnTo>
                  <a:lnTo>
                    <a:pt x="5635626" y="1482725"/>
                  </a:lnTo>
                  <a:lnTo>
                    <a:pt x="5672139" y="1527175"/>
                  </a:lnTo>
                  <a:lnTo>
                    <a:pt x="5699126" y="1577975"/>
                  </a:lnTo>
                  <a:lnTo>
                    <a:pt x="5716589" y="1633538"/>
                  </a:lnTo>
                  <a:lnTo>
                    <a:pt x="5721351" y="1692275"/>
                  </a:lnTo>
                  <a:lnTo>
                    <a:pt x="5721351" y="2890838"/>
                  </a:lnTo>
                  <a:lnTo>
                    <a:pt x="5716589" y="2949575"/>
                  </a:lnTo>
                  <a:lnTo>
                    <a:pt x="5699126" y="3006725"/>
                  </a:lnTo>
                  <a:lnTo>
                    <a:pt x="5670551" y="3055938"/>
                  </a:lnTo>
                  <a:lnTo>
                    <a:pt x="5632451" y="3100388"/>
                  </a:lnTo>
                  <a:lnTo>
                    <a:pt x="4402138" y="4333876"/>
                  </a:lnTo>
                  <a:lnTo>
                    <a:pt x="4360863" y="4379913"/>
                  </a:lnTo>
                  <a:lnTo>
                    <a:pt x="4311651" y="4424363"/>
                  </a:lnTo>
                  <a:lnTo>
                    <a:pt x="3935413" y="4799013"/>
                  </a:lnTo>
                  <a:lnTo>
                    <a:pt x="3938588" y="4802188"/>
                  </a:lnTo>
                  <a:lnTo>
                    <a:pt x="3783013" y="4954588"/>
                  </a:lnTo>
                  <a:lnTo>
                    <a:pt x="3208338" y="4379913"/>
                  </a:lnTo>
                  <a:lnTo>
                    <a:pt x="3146425" y="4308476"/>
                  </a:lnTo>
                  <a:lnTo>
                    <a:pt x="3092450" y="4230688"/>
                  </a:lnTo>
                  <a:lnTo>
                    <a:pt x="3049588" y="4151313"/>
                  </a:lnTo>
                  <a:lnTo>
                    <a:pt x="3014663" y="4067176"/>
                  </a:lnTo>
                  <a:lnTo>
                    <a:pt x="2990850" y="3981451"/>
                  </a:lnTo>
                  <a:lnTo>
                    <a:pt x="2976563" y="3894138"/>
                  </a:lnTo>
                  <a:lnTo>
                    <a:pt x="2970213" y="3805238"/>
                  </a:lnTo>
                  <a:lnTo>
                    <a:pt x="2976563" y="3714750"/>
                  </a:lnTo>
                  <a:lnTo>
                    <a:pt x="2990850" y="3625850"/>
                  </a:lnTo>
                  <a:lnTo>
                    <a:pt x="3014663" y="3540125"/>
                  </a:lnTo>
                  <a:lnTo>
                    <a:pt x="3049588" y="3455988"/>
                  </a:lnTo>
                  <a:lnTo>
                    <a:pt x="3092450" y="3376613"/>
                  </a:lnTo>
                  <a:lnTo>
                    <a:pt x="3146425" y="3298825"/>
                  </a:lnTo>
                  <a:lnTo>
                    <a:pt x="3208338" y="3228975"/>
                  </a:lnTo>
                  <a:lnTo>
                    <a:pt x="3278188" y="3168650"/>
                  </a:lnTo>
                  <a:lnTo>
                    <a:pt x="3352800" y="3116263"/>
                  </a:lnTo>
                  <a:lnTo>
                    <a:pt x="3430588" y="3071813"/>
                  </a:lnTo>
                  <a:lnTo>
                    <a:pt x="3511550" y="3038475"/>
                  </a:lnTo>
                  <a:lnTo>
                    <a:pt x="3595688" y="3014663"/>
                  </a:lnTo>
                  <a:lnTo>
                    <a:pt x="3679825" y="2998788"/>
                  </a:lnTo>
                  <a:lnTo>
                    <a:pt x="3768725" y="2992438"/>
                  </a:lnTo>
                  <a:lnTo>
                    <a:pt x="3854450" y="2994025"/>
                  </a:lnTo>
                  <a:lnTo>
                    <a:pt x="3940175" y="3006725"/>
                  </a:lnTo>
                  <a:lnTo>
                    <a:pt x="4024313" y="3027363"/>
                  </a:lnTo>
                  <a:lnTo>
                    <a:pt x="4605338" y="2447925"/>
                  </a:lnTo>
                  <a:lnTo>
                    <a:pt x="4649788" y="2411413"/>
                  </a:lnTo>
                  <a:lnTo>
                    <a:pt x="4700588" y="2384425"/>
                  </a:lnTo>
                  <a:lnTo>
                    <a:pt x="4752976" y="2368550"/>
                  </a:lnTo>
                  <a:lnTo>
                    <a:pt x="4808538" y="2362200"/>
                  </a:lnTo>
                  <a:lnTo>
                    <a:pt x="4865688" y="2368550"/>
                  </a:lnTo>
                  <a:lnTo>
                    <a:pt x="4919663" y="2384425"/>
                  </a:lnTo>
                  <a:lnTo>
                    <a:pt x="4970463" y="2411413"/>
                  </a:lnTo>
                  <a:lnTo>
                    <a:pt x="5014913" y="2447925"/>
                  </a:lnTo>
                  <a:lnTo>
                    <a:pt x="5051426" y="2492375"/>
                  </a:lnTo>
                  <a:lnTo>
                    <a:pt x="5078413" y="2543175"/>
                  </a:lnTo>
                  <a:lnTo>
                    <a:pt x="5095876" y="2598738"/>
                  </a:lnTo>
                  <a:lnTo>
                    <a:pt x="5100638" y="2654300"/>
                  </a:lnTo>
                  <a:lnTo>
                    <a:pt x="5095876" y="2708275"/>
                  </a:lnTo>
                  <a:lnTo>
                    <a:pt x="5078413" y="2762250"/>
                  </a:lnTo>
                  <a:lnTo>
                    <a:pt x="5051426" y="2813050"/>
                  </a:lnTo>
                  <a:lnTo>
                    <a:pt x="5014913" y="2859088"/>
                  </a:lnTo>
                  <a:lnTo>
                    <a:pt x="4484688" y="3389313"/>
                  </a:lnTo>
                  <a:lnTo>
                    <a:pt x="4525963" y="3473451"/>
                  </a:lnTo>
                  <a:lnTo>
                    <a:pt x="4559301" y="3559175"/>
                  </a:lnTo>
                  <a:lnTo>
                    <a:pt x="5138738" y="2981325"/>
                  </a:lnTo>
                  <a:lnTo>
                    <a:pt x="5184776" y="2925763"/>
                  </a:lnTo>
                  <a:lnTo>
                    <a:pt x="5224463" y="2863850"/>
                  </a:lnTo>
                  <a:lnTo>
                    <a:pt x="5251451" y="2797175"/>
                  </a:lnTo>
                  <a:lnTo>
                    <a:pt x="5268913" y="2727325"/>
                  </a:lnTo>
                  <a:lnTo>
                    <a:pt x="5273676" y="2654300"/>
                  </a:lnTo>
                  <a:lnTo>
                    <a:pt x="5268913" y="2581275"/>
                  </a:lnTo>
                  <a:lnTo>
                    <a:pt x="5251451" y="2509838"/>
                  </a:lnTo>
                  <a:lnTo>
                    <a:pt x="5224463" y="2443163"/>
                  </a:lnTo>
                  <a:lnTo>
                    <a:pt x="5184776" y="2381250"/>
                  </a:lnTo>
                  <a:lnTo>
                    <a:pt x="5138738" y="2324100"/>
                  </a:lnTo>
                  <a:lnTo>
                    <a:pt x="5135563" y="2322513"/>
                  </a:lnTo>
                  <a:lnTo>
                    <a:pt x="5133976" y="2319338"/>
                  </a:lnTo>
                  <a:lnTo>
                    <a:pt x="5133976" y="1692275"/>
                  </a:lnTo>
                  <a:lnTo>
                    <a:pt x="5138738" y="1633538"/>
                  </a:lnTo>
                  <a:lnTo>
                    <a:pt x="5156201" y="1577975"/>
                  </a:lnTo>
                  <a:lnTo>
                    <a:pt x="5181601" y="1527175"/>
                  </a:lnTo>
                  <a:lnTo>
                    <a:pt x="5219701" y="1482725"/>
                  </a:lnTo>
                  <a:lnTo>
                    <a:pt x="5262563" y="1447800"/>
                  </a:lnTo>
                  <a:lnTo>
                    <a:pt x="5313363" y="1420813"/>
                  </a:lnTo>
                  <a:lnTo>
                    <a:pt x="5367338" y="1403350"/>
                  </a:lnTo>
                  <a:close/>
                  <a:moveTo>
                    <a:pt x="293687" y="1397000"/>
                  </a:moveTo>
                  <a:lnTo>
                    <a:pt x="354012" y="1403350"/>
                  </a:lnTo>
                  <a:lnTo>
                    <a:pt x="409575" y="1420812"/>
                  </a:lnTo>
                  <a:lnTo>
                    <a:pt x="460375" y="1447800"/>
                  </a:lnTo>
                  <a:lnTo>
                    <a:pt x="504825" y="1482725"/>
                  </a:lnTo>
                  <a:lnTo>
                    <a:pt x="539750" y="1527175"/>
                  </a:lnTo>
                  <a:lnTo>
                    <a:pt x="566737" y="1577975"/>
                  </a:lnTo>
                  <a:lnTo>
                    <a:pt x="584200" y="1633538"/>
                  </a:lnTo>
                  <a:lnTo>
                    <a:pt x="590550" y="1692275"/>
                  </a:lnTo>
                  <a:lnTo>
                    <a:pt x="590550" y="2319338"/>
                  </a:lnTo>
                  <a:lnTo>
                    <a:pt x="588962" y="2322513"/>
                  </a:lnTo>
                  <a:lnTo>
                    <a:pt x="585787" y="2324100"/>
                  </a:lnTo>
                  <a:lnTo>
                    <a:pt x="538162" y="2381250"/>
                  </a:lnTo>
                  <a:lnTo>
                    <a:pt x="500062" y="2443163"/>
                  </a:lnTo>
                  <a:lnTo>
                    <a:pt x="471487" y="2509838"/>
                  </a:lnTo>
                  <a:lnTo>
                    <a:pt x="455612" y="2581275"/>
                  </a:lnTo>
                  <a:lnTo>
                    <a:pt x="449262" y="2654300"/>
                  </a:lnTo>
                  <a:lnTo>
                    <a:pt x="455612" y="2727325"/>
                  </a:lnTo>
                  <a:lnTo>
                    <a:pt x="471487" y="2797175"/>
                  </a:lnTo>
                  <a:lnTo>
                    <a:pt x="500062" y="2863850"/>
                  </a:lnTo>
                  <a:lnTo>
                    <a:pt x="538162" y="2925763"/>
                  </a:lnTo>
                  <a:lnTo>
                    <a:pt x="585787" y="2981325"/>
                  </a:lnTo>
                  <a:lnTo>
                    <a:pt x="1163637" y="3559175"/>
                  </a:lnTo>
                  <a:lnTo>
                    <a:pt x="1195387" y="3473451"/>
                  </a:lnTo>
                  <a:lnTo>
                    <a:pt x="1239838" y="3389313"/>
                  </a:lnTo>
                  <a:lnTo>
                    <a:pt x="708025" y="2859088"/>
                  </a:lnTo>
                  <a:lnTo>
                    <a:pt x="669925" y="2813050"/>
                  </a:lnTo>
                  <a:lnTo>
                    <a:pt x="642937" y="2762250"/>
                  </a:lnTo>
                  <a:lnTo>
                    <a:pt x="628650" y="2708275"/>
                  </a:lnTo>
                  <a:lnTo>
                    <a:pt x="623887" y="2654300"/>
                  </a:lnTo>
                  <a:lnTo>
                    <a:pt x="628650" y="2598738"/>
                  </a:lnTo>
                  <a:lnTo>
                    <a:pt x="642937" y="2543175"/>
                  </a:lnTo>
                  <a:lnTo>
                    <a:pt x="669925" y="2492375"/>
                  </a:lnTo>
                  <a:lnTo>
                    <a:pt x="708025" y="2447925"/>
                  </a:lnTo>
                  <a:lnTo>
                    <a:pt x="754062" y="2411413"/>
                  </a:lnTo>
                  <a:lnTo>
                    <a:pt x="804862" y="2384425"/>
                  </a:lnTo>
                  <a:lnTo>
                    <a:pt x="857250" y="2368550"/>
                  </a:lnTo>
                  <a:lnTo>
                    <a:pt x="912812" y="2362200"/>
                  </a:lnTo>
                  <a:lnTo>
                    <a:pt x="968375" y="2368550"/>
                  </a:lnTo>
                  <a:lnTo>
                    <a:pt x="1020762" y="2384425"/>
                  </a:lnTo>
                  <a:lnTo>
                    <a:pt x="1071562" y="2411413"/>
                  </a:lnTo>
                  <a:lnTo>
                    <a:pt x="1119187" y="2447925"/>
                  </a:lnTo>
                  <a:lnTo>
                    <a:pt x="1697038" y="3027363"/>
                  </a:lnTo>
                  <a:lnTo>
                    <a:pt x="1784350" y="3006725"/>
                  </a:lnTo>
                  <a:lnTo>
                    <a:pt x="1870075" y="2994025"/>
                  </a:lnTo>
                  <a:lnTo>
                    <a:pt x="1955800" y="2992438"/>
                  </a:lnTo>
                  <a:lnTo>
                    <a:pt x="2043113" y="2998788"/>
                  </a:lnTo>
                  <a:lnTo>
                    <a:pt x="2128838" y="3014663"/>
                  </a:lnTo>
                  <a:lnTo>
                    <a:pt x="2212975" y="3038475"/>
                  </a:lnTo>
                  <a:lnTo>
                    <a:pt x="2292350" y="3071813"/>
                  </a:lnTo>
                  <a:lnTo>
                    <a:pt x="2371725" y="3116263"/>
                  </a:lnTo>
                  <a:lnTo>
                    <a:pt x="2444750" y="3168650"/>
                  </a:lnTo>
                  <a:lnTo>
                    <a:pt x="2513013" y="3228975"/>
                  </a:lnTo>
                  <a:lnTo>
                    <a:pt x="2576513" y="3298825"/>
                  </a:lnTo>
                  <a:lnTo>
                    <a:pt x="2630488" y="3376613"/>
                  </a:lnTo>
                  <a:lnTo>
                    <a:pt x="2674938" y="3455988"/>
                  </a:lnTo>
                  <a:lnTo>
                    <a:pt x="2706688" y="3540125"/>
                  </a:lnTo>
                  <a:lnTo>
                    <a:pt x="2732088" y="3625850"/>
                  </a:lnTo>
                  <a:lnTo>
                    <a:pt x="2747963" y="3714750"/>
                  </a:lnTo>
                  <a:lnTo>
                    <a:pt x="2751138" y="3805238"/>
                  </a:lnTo>
                  <a:lnTo>
                    <a:pt x="2747963" y="3894138"/>
                  </a:lnTo>
                  <a:lnTo>
                    <a:pt x="2732088" y="3981451"/>
                  </a:lnTo>
                  <a:lnTo>
                    <a:pt x="2706688" y="4067176"/>
                  </a:lnTo>
                  <a:lnTo>
                    <a:pt x="2674938" y="4151313"/>
                  </a:lnTo>
                  <a:lnTo>
                    <a:pt x="2630488" y="4230688"/>
                  </a:lnTo>
                  <a:lnTo>
                    <a:pt x="2576513" y="4308476"/>
                  </a:lnTo>
                  <a:lnTo>
                    <a:pt x="2513013" y="4379913"/>
                  </a:lnTo>
                  <a:lnTo>
                    <a:pt x="1938338" y="4954588"/>
                  </a:lnTo>
                  <a:lnTo>
                    <a:pt x="1785938" y="4802188"/>
                  </a:lnTo>
                  <a:lnTo>
                    <a:pt x="1787525" y="4799013"/>
                  </a:lnTo>
                  <a:lnTo>
                    <a:pt x="1412875" y="4424363"/>
                  </a:lnTo>
                  <a:lnTo>
                    <a:pt x="1363663" y="4379913"/>
                  </a:lnTo>
                  <a:lnTo>
                    <a:pt x="1319213" y="4333876"/>
                  </a:lnTo>
                  <a:lnTo>
                    <a:pt x="88900" y="3100388"/>
                  </a:lnTo>
                  <a:lnTo>
                    <a:pt x="50800" y="3055938"/>
                  </a:lnTo>
                  <a:lnTo>
                    <a:pt x="25400" y="3006725"/>
                  </a:lnTo>
                  <a:lnTo>
                    <a:pt x="7937" y="2949575"/>
                  </a:lnTo>
                  <a:lnTo>
                    <a:pt x="0" y="2890838"/>
                  </a:lnTo>
                  <a:lnTo>
                    <a:pt x="0" y="1692275"/>
                  </a:lnTo>
                  <a:lnTo>
                    <a:pt x="7937" y="1633538"/>
                  </a:lnTo>
                  <a:lnTo>
                    <a:pt x="25400" y="1577975"/>
                  </a:lnTo>
                  <a:lnTo>
                    <a:pt x="50800" y="1527175"/>
                  </a:lnTo>
                  <a:lnTo>
                    <a:pt x="87312" y="1482725"/>
                  </a:lnTo>
                  <a:lnTo>
                    <a:pt x="130175" y="1447800"/>
                  </a:lnTo>
                  <a:lnTo>
                    <a:pt x="180975" y="1420812"/>
                  </a:lnTo>
                  <a:lnTo>
                    <a:pt x="236537" y="1403350"/>
                  </a:lnTo>
                  <a:close/>
                  <a:moveTo>
                    <a:pt x="5080001" y="1065213"/>
                  </a:moveTo>
                  <a:lnTo>
                    <a:pt x="5141913" y="1071563"/>
                  </a:lnTo>
                  <a:lnTo>
                    <a:pt x="5197476" y="1092200"/>
                  </a:lnTo>
                  <a:lnTo>
                    <a:pt x="5251451" y="1120776"/>
                  </a:lnTo>
                  <a:lnTo>
                    <a:pt x="5294314" y="1160463"/>
                  </a:lnTo>
                  <a:lnTo>
                    <a:pt x="5330826" y="1206501"/>
                  </a:lnTo>
                  <a:lnTo>
                    <a:pt x="5356226" y="1258888"/>
                  </a:lnTo>
                  <a:lnTo>
                    <a:pt x="5287964" y="1276351"/>
                  </a:lnTo>
                  <a:lnTo>
                    <a:pt x="5226051" y="1303338"/>
                  </a:lnTo>
                  <a:lnTo>
                    <a:pt x="5168901" y="1338263"/>
                  </a:lnTo>
                  <a:lnTo>
                    <a:pt x="5118101" y="1382713"/>
                  </a:lnTo>
                  <a:lnTo>
                    <a:pt x="5073651" y="1433513"/>
                  </a:lnTo>
                  <a:lnTo>
                    <a:pt x="5037138" y="1490663"/>
                  </a:lnTo>
                  <a:lnTo>
                    <a:pt x="5010151" y="1552576"/>
                  </a:lnTo>
                  <a:lnTo>
                    <a:pt x="4994276" y="1619251"/>
                  </a:lnTo>
                  <a:lnTo>
                    <a:pt x="4987926" y="1692276"/>
                  </a:lnTo>
                  <a:lnTo>
                    <a:pt x="4987926" y="2228851"/>
                  </a:lnTo>
                  <a:lnTo>
                    <a:pt x="4921251" y="2209801"/>
                  </a:lnTo>
                  <a:lnTo>
                    <a:pt x="4852988" y="2198689"/>
                  </a:lnTo>
                  <a:lnTo>
                    <a:pt x="4783138" y="2197101"/>
                  </a:lnTo>
                  <a:lnTo>
                    <a:pt x="4783138" y="1363663"/>
                  </a:lnTo>
                  <a:lnTo>
                    <a:pt x="4789488" y="1301751"/>
                  </a:lnTo>
                  <a:lnTo>
                    <a:pt x="4806951" y="1246188"/>
                  </a:lnTo>
                  <a:lnTo>
                    <a:pt x="4833938" y="1195388"/>
                  </a:lnTo>
                  <a:lnTo>
                    <a:pt x="4870451" y="1154113"/>
                  </a:lnTo>
                  <a:lnTo>
                    <a:pt x="4913313" y="1116013"/>
                  </a:lnTo>
                  <a:lnTo>
                    <a:pt x="4964113" y="1089025"/>
                  </a:lnTo>
                  <a:lnTo>
                    <a:pt x="5018088" y="1071563"/>
                  </a:lnTo>
                  <a:close/>
                  <a:moveTo>
                    <a:pt x="642937" y="1065213"/>
                  </a:moveTo>
                  <a:lnTo>
                    <a:pt x="703262" y="1071563"/>
                  </a:lnTo>
                  <a:lnTo>
                    <a:pt x="758825" y="1089025"/>
                  </a:lnTo>
                  <a:lnTo>
                    <a:pt x="809625" y="1116013"/>
                  </a:lnTo>
                  <a:lnTo>
                    <a:pt x="854075" y="1154113"/>
                  </a:lnTo>
                  <a:lnTo>
                    <a:pt x="889000" y="1195388"/>
                  </a:lnTo>
                  <a:lnTo>
                    <a:pt x="917575" y="1246188"/>
                  </a:lnTo>
                  <a:lnTo>
                    <a:pt x="935037" y="1301751"/>
                  </a:lnTo>
                  <a:lnTo>
                    <a:pt x="939800" y="1363663"/>
                  </a:lnTo>
                  <a:lnTo>
                    <a:pt x="939800" y="2197101"/>
                  </a:lnTo>
                  <a:lnTo>
                    <a:pt x="871537" y="2198689"/>
                  </a:lnTo>
                  <a:lnTo>
                    <a:pt x="800100" y="2209801"/>
                  </a:lnTo>
                  <a:lnTo>
                    <a:pt x="733425" y="2228851"/>
                  </a:lnTo>
                  <a:lnTo>
                    <a:pt x="733425" y="1692276"/>
                  </a:lnTo>
                  <a:lnTo>
                    <a:pt x="730250" y="1619251"/>
                  </a:lnTo>
                  <a:lnTo>
                    <a:pt x="712787" y="1552576"/>
                  </a:lnTo>
                  <a:lnTo>
                    <a:pt x="685800" y="1490663"/>
                  </a:lnTo>
                  <a:lnTo>
                    <a:pt x="650875" y="1433513"/>
                  </a:lnTo>
                  <a:lnTo>
                    <a:pt x="606425" y="1382713"/>
                  </a:lnTo>
                  <a:lnTo>
                    <a:pt x="555625" y="1338263"/>
                  </a:lnTo>
                  <a:lnTo>
                    <a:pt x="498475" y="1303338"/>
                  </a:lnTo>
                  <a:lnTo>
                    <a:pt x="433387" y="1276351"/>
                  </a:lnTo>
                  <a:lnTo>
                    <a:pt x="365125" y="1258888"/>
                  </a:lnTo>
                  <a:lnTo>
                    <a:pt x="392112" y="1206501"/>
                  </a:lnTo>
                  <a:lnTo>
                    <a:pt x="428625" y="1160463"/>
                  </a:lnTo>
                  <a:lnTo>
                    <a:pt x="473075" y="1120776"/>
                  </a:lnTo>
                  <a:lnTo>
                    <a:pt x="523875" y="1092200"/>
                  </a:lnTo>
                  <a:lnTo>
                    <a:pt x="581025" y="1071563"/>
                  </a:lnTo>
                  <a:close/>
                  <a:moveTo>
                    <a:pt x="2201863" y="0"/>
                  </a:moveTo>
                  <a:lnTo>
                    <a:pt x="2303463" y="6350"/>
                  </a:lnTo>
                  <a:lnTo>
                    <a:pt x="2400300" y="23812"/>
                  </a:lnTo>
                  <a:lnTo>
                    <a:pt x="2492375" y="55562"/>
                  </a:lnTo>
                  <a:lnTo>
                    <a:pt x="2579688" y="95250"/>
                  </a:lnTo>
                  <a:lnTo>
                    <a:pt x="2660651" y="142875"/>
                  </a:lnTo>
                  <a:lnTo>
                    <a:pt x="2736851" y="203200"/>
                  </a:lnTo>
                  <a:lnTo>
                    <a:pt x="2801938" y="269875"/>
                  </a:lnTo>
                  <a:lnTo>
                    <a:pt x="2862263" y="344487"/>
                  </a:lnTo>
                  <a:lnTo>
                    <a:pt x="2919413" y="269875"/>
                  </a:lnTo>
                  <a:lnTo>
                    <a:pt x="2987676" y="203200"/>
                  </a:lnTo>
                  <a:lnTo>
                    <a:pt x="3060701" y="142875"/>
                  </a:lnTo>
                  <a:lnTo>
                    <a:pt x="3143251" y="95250"/>
                  </a:lnTo>
                  <a:lnTo>
                    <a:pt x="3230563" y="55562"/>
                  </a:lnTo>
                  <a:lnTo>
                    <a:pt x="3324226" y="23812"/>
                  </a:lnTo>
                  <a:lnTo>
                    <a:pt x="3419476" y="6350"/>
                  </a:lnTo>
                  <a:lnTo>
                    <a:pt x="3521076" y="0"/>
                  </a:lnTo>
                  <a:lnTo>
                    <a:pt x="3619501" y="6350"/>
                  </a:lnTo>
                  <a:lnTo>
                    <a:pt x="3717926" y="23812"/>
                  </a:lnTo>
                  <a:lnTo>
                    <a:pt x="3810001" y="55562"/>
                  </a:lnTo>
                  <a:lnTo>
                    <a:pt x="3898901" y="95250"/>
                  </a:lnTo>
                  <a:lnTo>
                    <a:pt x="3979863" y="142875"/>
                  </a:lnTo>
                  <a:lnTo>
                    <a:pt x="4052888" y="203200"/>
                  </a:lnTo>
                  <a:lnTo>
                    <a:pt x="4121151" y="269875"/>
                  </a:lnTo>
                  <a:lnTo>
                    <a:pt x="4179888" y="344487"/>
                  </a:lnTo>
                  <a:lnTo>
                    <a:pt x="4230688" y="427038"/>
                  </a:lnTo>
                  <a:lnTo>
                    <a:pt x="4270376" y="512763"/>
                  </a:lnTo>
                  <a:lnTo>
                    <a:pt x="4298951" y="604838"/>
                  </a:lnTo>
                  <a:lnTo>
                    <a:pt x="4318001" y="703263"/>
                  </a:lnTo>
                  <a:lnTo>
                    <a:pt x="4324351" y="804863"/>
                  </a:lnTo>
                  <a:lnTo>
                    <a:pt x="4318001" y="903288"/>
                  </a:lnTo>
                  <a:lnTo>
                    <a:pt x="4298951" y="1003300"/>
                  </a:lnTo>
                  <a:lnTo>
                    <a:pt x="4267201" y="1095375"/>
                  </a:lnTo>
                  <a:lnTo>
                    <a:pt x="4222751" y="1189038"/>
                  </a:lnTo>
                  <a:lnTo>
                    <a:pt x="4168776" y="1274763"/>
                  </a:lnTo>
                  <a:lnTo>
                    <a:pt x="4160838" y="1285875"/>
                  </a:lnTo>
                  <a:lnTo>
                    <a:pt x="4154488" y="1296988"/>
                  </a:lnTo>
                  <a:lnTo>
                    <a:pt x="2976563" y="2832101"/>
                  </a:lnTo>
                  <a:lnTo>
                    <a:pt x="2952751" y="2857501"/>
                  </a:lnTo>
                  <a:lnTo>
                    <a:pt x="2925763" y="2874963"/>
                  </a:lnTo>
                  <a:lnTo>
                    <a:pt x="2895601" y="2886076"/>
                  </a:lnTo>
                  <a:lnTo>
                    <a:pt x="2862263" y="2890838"/>
                  </a:lnTo>
                  <a:lnTo>
                    <a:pt x="2828926" y="2886076"/>
                  </a:lnTo>
                  <a:lnTo>
                    <a:pt x="2798763" y="2874963"/>
                  </a:lnTo>
                  <a:lnTo>
                    <a:pt x="2768601" y="2857501"/>
                  </a:lnTo>
                  <a:lnTo>
                    <a:pt x="2747963" y="2832101"/>
                  </a:lnTo>
                  <a:lnTo>
                    <a:pt x="1570038" y="1296988"/>
                  </a:lnTo>
                  <a:lnTo>
                    <a:pt x="1560513" y="1285875"/>
                  </a:lnTo>
                  <a:lnTo>
                    <a:pt x="1554163" y="1273175"/>
                  </a:lnTo>
                  <a:lnTo>
                    <a:pt x="1498600" y="1185863"/>
                  </a:lnTo>
                  <a:lnTo>
                    <a:pt x="1457325" y="1095375"/>
                  </a:lnTo>
                  <a:lnTo>
                    <a:pt x="1423988" y="1000125"/>
                  </a:lnTo>
                  <a:lnTo>
                    <a:pt x="1406525" y="903288"/>
                  </a:lnTo>
                  <a:lnTo>
                    <a:pt x="1398588" y="804863"/>
                  </a:lnTo>
                  <a:lnTo>
                    <a:pt x="1406525" y="703263"/>
                  </a:lnTo>
                  <a:lnTo>
                    <a:pt x="1423988" y="604838"/>
                  </a:lnTo>
                  <a:lnTo>
                    <a:pt x="1452563" y="512763"/>
                  </a:lnTo>
                  <a:lnTo>
                    <a:pt x="1493838" y="427038"/>
                  </a:lnTo>
                  <a:lnTo>
                    <a:pt x="1543050" y="344487"/>
                  </a:lnTo>
                  <a:lnTo>
                    <a:pt x="1603375" y="269875"/>
                  </a:lnTo>
                  <a:lnTo>
                    <a:pt x="1668463" y="203200"/>
                  </a:lnTo>
                  <a:lnTo>
                    <a:pt x="1744663" y="142875"/>
                  </a:lnTo>
                  <a:lnTo>
                    <a:pt x="1825625" y="95250"/>
                  </a:lnTo>
                  <a:lnTo>
                    <a:pt x="1911350" y="55562"/>
                  </a:lnTo>
                  <a:lnTo>
                    <a:pt x="2005013" y="23812"/>
                  </a:lnTo>
                  <a:lnTo>
                    <a:pt x="2101850" y="635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Georgia" pitchFamily="18" charset="0"/>
              </a:endParaRPr>
            </a:p>
          </p:txBody>
        </p:sp>
      </p:grpSp>
      <p:grpSp>
        <p:nvGrpSpPr>
          <p:cNvPr id="12" name="Group 11"/>
          <p:cNvGrpSpPr/>
          <p:nvPr/>
        </p:nvGrpSpPr>
        <p:grpSpPr>
          <a:xfrm>
            <a:off x="4845892" y="4591810"/>
            <a:ext cx="411480" cy="411480"/>
            <a:chOff x="4845892" y="4591810"/>
            <a:chExt cx="411480" cy="411480"/>
          </a:xfrm>
        </p:grpSpPr>
        <p:sp>
          <p:nvSpPr>
            <p:cNvPr id="66" name="Freeform 162"/>
            <p:cNvSpPr>
              <a:spLocks/>
            </p:cNvSpPr>
            <p:nvPr/>
          </p:nvSpPr>
          <p:spPr bwMode="auto">
            <a:xfrm>
              <a:off x="4845892" y="4591810"/>
              <a:ext cx="411480" cy="411480"/>
            </a:xfrm>
            <a:prstGeom prst="ellips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Georgia" pitchFamily="18" charset="0"/>
              </a:endParaRPr>
            </a:p>
          </p:txBody>
        </p:sp>
        <p:grpSp>
          <p:nvGrpSpPr>
            <p:cNvPr id="67" name="Group 66"/>
            <p:cNvGrpSpPr/>
            <p:nvPr/>
          </p:nvGrpSpPr>
          <p:grpSpPr>
            <a:xfrm>
              <a:off x="4955192" y="4661704"/>
              <a:ext cx="192881" cy="271693"/>
              <a:chOff x="7762875" y="3469481"/>
              <a:chExt cx="221456" cy="311944"/>
            </a:xfrm>
            <a:solidFill>
              <a:schemeClr val="bg2"/>
            </a:solidFill>
          </p:grpSpPr>
          <p:sp>
            <p:nvSpPr>
              <p:cNvPr id="68" name="Rounded Rectangle 67"/>
              <p:cNvSpPr/>
              <p:nvPr/>
            </p:nvSpPr>
            <p:spPr>
              <a:xfrm>
                <a:off x="7762875" y="3469481"/>
                <a:ext cx="221456" cy="311944"/>
              </a:xfrm>
              <a:prstGeom prst="round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9" name="Rectangle 68"/>
              <p:cNvSpPr/>
              <p:nvPr/>
            </p:nvSpPr>
            <p:spPr>
              <a:xfrm>
                <a:off x="7793831" y="3505200"/>
                <a:ext cx="161925" cy="225004"/>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0" name="Plus 69"/>
              <p:cNvSpPr/>
              <p:nvPr/>
            </p:nvSpPr>
            <p:spPr>
              <a:xfrm>
                <a:off x="7813227" y="3553646"/>
                <a:ext cx="118371" cy="118371"/>
              </a:xfrm>
              <a:prstGeom prst="mathPlus">
                <a:avLst>
                  <a:gd name="adj1" fmla="val 3340"/>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grpSp>
      <p:sp>
        <p:nvSpPr>
          <p:cNvPr id="72" name="Rectangle 71">
            <a:extLst>
              <a:ext uri="{FF2B5EF4-FFF2-40B4-BE49-F238E27FC236}">
                <a16:creationId xmlns:a16="http://schemas.microsoft.com/office/drawing/2014/main" id="{F2A3743F-63A0-4BC4-B748-4AEE492C1820}"/>
              </a:ext>
            </a:extLst>
          </p:cNvPr>
          <p:cNvSpPr/>
          <p:nvPr/>
        </p:nvSpPr>
        <p:spPr>
          <a:xfrm>
            <a:off x="228018" y="2836387"/>
            <a:ext cx="2355183" cy="348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Ins="0" rtlCol="0" anchor="t">
            <a:spAutoFit/>
          </a:bodyPr>
          <a:lstStyle/>
          <a:p>
            <a:pPr marL="171450" marR="0" lvl="0" indent="-1714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chemeClr val="tx1">
                    <a:lumMod val="75000"/>
                    <a:lumOff val="25000"/>
                  </a:schemeClr>
                </a:solidFill>
                <a:effectLst/>
                <a:uLnTx/>
                <a:uFillTx/>
                <a:latin typeface="Open Sans"/>
                <a:cs typeface="Open Sans Bold"/>
              </a:rPr>
              <a:t>Consumer</a:t>
            </a:r>
            <a:r>
              <a:rPr lang="en-US" sz="1400" b="1" dirty="0">
                <a:solidFill>
                  <a:schemeClr val="tx1">
                    <a:lumMod val="75000"/>
                    <a:lumOff val="25000"/>
                  </a:schemeClr>
                </a:solidFill>
                <a:latin typeface="Open Sans"/>
                <a:cs typeface="Open Sans Bold"/>
              </a:rPr>
              <a:t>-centered </a:t>
            </a:r>
            <a:r>
              <a:rPr lang="en-US" sz="1400" dirty="0">
                <a:solidFill>
                  <a:schemeClr val="tx1">
                    <a:lumMod val="75000"/>
                    <a:lumOff val="25000"/>
                  </a:schemeClr>
                </a:solidFill>
                <a:latin typeface="Open Sans"/>
                <a:cs typeface="Open Sans Bold"/>
              </a:rPr>
              <a:t>healthcare</a:t>
            </a:r>
            <a:r>
              <a:rPr lang="en-US" sz="1400" b="1" dirty="0">
                <a:solidFill>
                  <a:schemeClr val="tx1">
                    <a:lumMod val="75000"/>
                    <a:lumOff val="25000"/>
                  </a:schemeClr>
                </a:solidFill>
                <a:latin typeface="Open Sans"/>
                <a:cs typeface="Open Sans Bold"/>
              </a:rPr>
              <a:t> trends </a:t>
            </a:r>
            <a:r>
              <a:rPr lang="en-US" sz="1400" dirty="0">
                <a:solidFill>
                  <a:schemeClr val="tx1">
                    <a:lumMod val="75000"/>
                    <a:lumOff val="25000"/>
                  </a:schemeClr>
                </a:solidFill>
                <a:latin typeface="Open Sans"/>
                <a:cs typeface="Open Sans Bold"/>
              </a:rPr>
              <a:t>are </a:t>
            </a:r>
            <a:r>
              <a:rPr lang="en-US" sz="1400" b="1" dirty="0">
                <a:solidFill>
                  <a:schemeClr val="tx1">
                    <a:lumMod val="75000"/>
                    <a:lumOff val="25000"/>
                  </a:schemeClr>
                </a:solidFill>
                <a:latin typeface="Open Sans"/>
                <a:cs typeface="Open Sans Bold"/>
              </a:rPr>
              <a:t>rapidly transforming healthcare </a:t>
            </a:r>
            <a:r>
              <a:rPr lang="en-US" sz="1400" dirty="0">
                <a:solidFill>
                  <a:schemeClr val="tx1">
                    <a:lumMod val="75000"/>
                    <a:lumOff val="25000"/>
                  </a:schemeClr>
                </a:solidFill>
                <a:latin typeface="Open Sans"/>
                <a:cs typeface="Open Sans Bold"/>
              </a:rPr>
              <a:t>delivery towards a retail model</a:t>
            </a:r>
          </a:p>
          <a:p>
            <a:pPr marL="171450" marR="0" lvl="0" indent="-1714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defRPr/>
            </a:pPr>
            <a:r>
              <a:rPr lang="en-US" sz="1400" b="1" dirty="0">
                <a:solidFill>
                  <a:schemeClr val="tx1">
                    <a:lumMod val="75000"/>
                    <a:lumOff val="25000"/>
                  </a:schemeClr>
                </a:solidFill>
                <a:latin typeface="Open Sans"/>
                <a:cs typeface="Open Sans Bold"/>
              </a:rPr>
              <a:t>Current operating model </a:t>
            </a:r>
            <a:r>
              <a:rPr lang="en-US" sz="1400" dirty="0">
                <a:solidFill>
                  <a:schemeClr val="tx1">
                    <a:lumMod val="75000"/>
                    <a:lumOff val="25000"/>
                  </a:schemeClr>
                </a:solidFill>
                <a:latin typeface="Open Sans"/>
                <a:cs typeface="Open Sans Bold"/>
              </a:rPr>
              <a:t>and delivery channels </a:t>
            </a:r>
            <a:r>
              <a:rPr lang="en-US" sz="1400" b="1" dirty="0">
                <a:solidFill>
                  <a:schemeClr val="tx1">
                    <a:lumMod val="75000"/>
                    <a:lumOff val="25000"/>
                  </a:schemeClr>
                </a:solidFill>
                <a:latin typeface="Open Sans"/>
                <a:cs typeface="Open Sans Bold"/>
              </a:rPr>
              <a:t>will not suffice </a:t>
            </a:r>
            <a:r>
              <a:rPr lang="en-US" sz="1400" dirty="0">
                <a:solidFill>
                  <a:schemeClr val="tx1">
                    <a:lumMod val="75000"/>
                    <a:lumOff val="25000"/>
                  </a:schemeClr>
                </a:solidFill>
                <a:latin typeface="Open Sans"/>
                <a:cs typeface="Open Sans Bold"/>
              </a:rPr>
              <a:t>to compete and sustain in this evolving market</a:t>
            </a:r>
          </a:p>
          <a:p>
            <a:pPr marL="171450" marR="0" lvl="0" indent="-1714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defRPr/>
            </a:pPr>
            <a:r>
              <a:rPr lang="en-US" sz="1400" b="1" dirty="0">
                <a:solidFill>
                  <a:schemeClr val="tx1">
                    <a:lumMod val="75000"/>
                    <a:lumOff val="25000"/>
                  </a:schemeClr>
                </a:solidFill>
                <a:latin typeface="Open Sans"/>
                <a:cs typeface="Open Sans Bold"/>
              </a:rPr>
              <a:t>Postponing innovation </a:t>
            </a:r>
            <a:r>
              <a:rPr lang="en-US" sz="1400" dirty="0">
                <a:solidFill>
                  <a:schemeClr val="tx1">
                    <a:lumMod val="75000"/>
                    <a:lumOff val="25000"/>
                  </a:schemeClr>
                </a:solidFill>
                <a:latin typeface="Open Sans"/>
                <a:cs typeface="Open Sans Bold"/>
              </a:rPr>
              <a:t>may lead to significant </a:t>
            </a:r>
            <a:r>
              <a:rPr lang="en-US" sz="1400" b="1" dirty="0">
                <a:solidFill>
                  <a:schemeClr val="tx1">
                    <a:lumMod val="75000"/>
                    <a:lumOff val="25000"/>
                  </a:schemeClr>
                </a:solidFill>
                <a:latin typeface="Open Sans"/>
                <a:cs typeface="Open Sans Bold"/>
              </a:rPr>
              <a:t>top-line decline</a:t>
            </a:r>
          </a:p>
        </p:txBody>
      </p:sp>
      <p:sp>
        <p:nvSpPr>
          <p:cNvPr id="73" name="Rectangle: Rounded Corners 3">
            <a:extLst>
              <a:ext uri="{FF2B5EF4-FFF2-40B4-BE49-F238E27FC236}">
                <a16:creationId xmlns:a16="http://schemas.microsoft.com/office/drawing/2014/main" id="{9FD0AD19-8C67-4DC5-A602-01439E0F6694}"/>
              </a:ext>
            </a:extLst>
          </p:cNvPr>
          <p:cNvSpPr/>
          <p:nvPr/>
        </p:nvSpPr>
        <p:spPr>
          <a:xfrm>
            <a:off x="299540" y="2331234"/>
            <a:ext cx="2194560" cy="3657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Domaine Display Bold" panose="020A0803080505060203" pitchFamily="18" charset="0"/>
                <a:ea typeface="Domaine Display" charset="0"/>
                <a:cs typeface="Domaine Display" charset="0"/>
              </a:rPr>
              <a:t>Why Innovate Now?</a:t>
            </a:r>
          </a:p>
        </p:txBody>
      </p:sp>
      <p:cxnSp>
        <p:nvCxnSpPr>
          <p:cNvPr id="74" name="Straight Connector 73"/>
          <p:cNvCxnSpPr/>
          <p:nvPr/>
        </p:nvCxnSpPr>
        <p:spPr>
          <a:xfrm>
            <a:off x="287519" y="2846823"/>
            <a:ext cx="2286000" cy="0"/>
          </a:xfrm>
          <a:prstGeom prst="line">
            <a:avLst/>
          </a:prstGeom>
          <a:ln w="9525" cmpd="sng">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144853" y="1705131"/>
            <a:ext cx="503933" cy="502920"/>
          </a:xfrm>
          <a:prstGeom prst="ellipse">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859B"/>
              </a:solidFill>
              <a:effectLst/>
              <a:uLnTx/>
              <a:uFillTx/>
              <a:latin typeface="Open Sans Bold"/>
              <a:ea typeface="+mn-ea"/>
              <a:cs typeface="Open Sans Bold"/>
            </a:endParaRPr>
          </a:p>
        </p:txBody>
      </p:sp>
      <p:sp>
        <p:nvSpPr>
          <p:cNvPr id="87" name="Freeform 3049"/>
          <p:cNvSpPr>
            <a:spLocks noEditPoints="1"/>
          </p:cNvSpPr>
          <p:nvPr/>
        </p:nvSpPr>
        <p:spPr bwMode="auto">
          <a:xfrm>
            <a:off x="1247676" y="1774295"/>
            <a:ext cx="290294" cy="330700"/>
          </a:xfrm>
          <a:custGeom>
            <a:avLst/>
            <a:gdLst/>
            <a:ahLst/>
            <a:cxnLst>
              <a:cxn ang="0">
                <a:pos x="265" y="189"/>
              </a:cxn>
              <a:cxn ang="0">
                <a:pos x="238" y="80"/>
              </a:cxn>
              <a:cxn ang="0">
                <a:pos x="185" y="111"/>
              </a:cxn>
              <a:cxn ang="0">
                <a:pos x="250" y="193"/>
              </a:cxn>
              <a:cxn ang="0">
                <a:pos x="83" y="229"/>
              </a:cxn>
              <a:cxn ang="0">
                <a:pos x="57" y="275"/>
              </a:cxn>
              <a:cxn ang="0">
                <a:pos x="127" y="311"/>
              </a:cxn>
              <a:cxn ang="0">
                <a:pos x="140" y="263"/>
              </a:cxn>
              <a:cxn ang="0">
                <a:pos x="355" y="794"/>
              </a:cxn>
              <a:cxn ang="0">
                <a:pos x="355" y="837"/>
              </a:cxn>
              <a:cxn ang="0">
                <a:pos x="502" y="816"/>
              </a:cxn>
              <a:cxn ang="0">
                <a:pos x="457" y="860"/>
              </a:cxn>
              <a:cxn ang="0">
                <a:pos x="357" y="882"/>
              </a:cxn>
              <a:cxn ang="0">
                <a:pos x="457" y="903"/>
              </a:cxn>
              <a:cxn ang="0">
                <a:pos x="457" y="860"/>
              </a:cxn>
              <a:cxn ang="0">
                <a:pos x="86" y="619"/>
              </a:cxn>
              <a:cxn ang="0">
                <a:pos x="97" y="660"/>
              </a:cxn>
              <a:cxn ang="0">
                <a:pos x="138" y="639"/>
              </a:cxn>
              <a:cxn ang="0">
                <a:pos x="116" y="602"/>
              </a:cxn>
              <a:cxn ang="0">
                <a:pos x="82" y="427"/>
              </a:cxn>
              <a:cxn ang="0">
                <a:pos x="0" y="453"/>
              </a:cxn>
              <a:cxn ang="0">
                <a:pos x="82" y="479"/>
              </a:cxn>
              <a:cxn ang="0">
                <a:pos x="418" y="148"/>
              </a:cxn>
              <a:cxn ang="0">
                <a:pos x="448" y="30"/>
              </a:cxn>
              <a:cxn ang="0">
                <a:pos x="387" y="30"/>
              </a:cxn>
              <a:cxn ang="0">
                <a:pos x="418" y="148"/>
              </a:cxn>
              <a:cxn ang="0">
                <a:pos x="719" y="602"/>
              </a:cxn>
              <a:cxn ang="0">
                <a:pos x="697" y="639"/>
              </a:cxn>
              <a:cxn ang="0">
                <a:pos x="738" y="660"/>
              </a:cxn>
              <a:cxn ang="0">
                <a:pos x="749" y="619"/>
              </a:cxn>
              <a:cxn ang="0">
                <a:pos x="721" y="308"/>
              </a:cxn>
              <a:cxn ang="0">
                <a:pos x="788" y="239"/>
              </a:cxn>
              <a:cxn ang="0">
                <a:pos x="695" y="263"/>
              </a:cxn>
              <a:cxn ang="0">
                <a:pos x="708" y="311"/>
              </a:cxn>
              <a:cxn ang="0">
                <a:pos x="753" y="427"/>
              </a:cxn>
              <a:cxn ang="0">
                <a:pos x="753" y="479"/>
              </a:cxn>
              <a:cxn ang="0">
                <a:pos x="835" y="453"/>
              </a:cxn>
              <a:cxn ang="0">
                <a:pos x="639" y="69"/>
              </a:cxn>
              <a:cxn ang="0">
                <a:pos x="559" y="147"/>
              </a:cxn>
              <a:cxn ang="0">
                <a:pos x="585" y="193"/>
              </a:cxn>
              <a:cxn ang="0">
                <a:pos x="650" y="111"/>
              </a:cxn>
              <a:cxn ang="0">
                <a:pos x="418" y="216"/>
              </a:cxn>
              <a:cxn ang="0">
                <a:pos x="265" y="558"/>
              </a:cxn>
              <a:cxn ang="0">
                <a:pos x="361" y="770"/>
              </a:cxn>
              <a:cxn ang="0">
                <a:pos x="509" y="736"/>
              </a:cxn>
              <a:cxn ang="0">
                <a:pos x="622" y="426"/>
              </a:cxn>
              <a:cxn ang="0">
                <a:pos x="411" y="322"/>
              </a:cxn>
              <a:cxn ang="0">
                <a:pos x="293" y="444"/>
              </a:cxn>
              <a:cxn ang="0">
                <a:pos x="411" y="279"/>
              </a:cxn>
              <a:cxn ang="0">
                <a:pos x="411" y="322"/>
              </a:cxn>
            </a:cxnLst>
            <a:rect l="0" t="0" r="r" b="b"/>
            <a:pathLst>
              <a:path w="835" h="903">
                <a:moveTo>
                  <a:pt x="250" y="193"/>
                </a:moveTo>
                <a:cubicBezTo>
                  <a:pt x="255" y="193"/>
                  <a:pt x="260" y="192"/>
                  <a:pt x="265" y="189"/>
                </a:cubicBezTo>
                <a:cubicBezTo>
                  <a:pt x="280" y="180"/>
                  <a:pt x="285" y="162"/>
                  <a:pt x="276" y="147"/>
                </a:cubicBezTo>
                <a:cubicBezTo>
                  <a:pt x="238" y="80"/>
                  <a:pt x="238" y="80"/>
                  <a:pt x="238" y="80"/>
                </a:cubicBezTo>
                <a:cubicBezTo>
                  <a:pt x="229" y="66"/>
                  <a:pt x="211" y="61"/>
                  <a:pt x="196" y="69"/>
                </a:cubicBezTo>
                <a:cubicBezTo>
                  <a:pt x="182" y="78"/>
                  <a:pt x="177" y="96"/>
                  <a:pt x="185" y="111"/>
                </a:cubicBezTo>
                <a:cubicBezTo>
                  <a:pt x="224" y="178"/>
                  <a:pt x="224" y="178"/>
                  <a:pt x="224" y="178"/>
                </a:cubicBezTo>
                <a:cubicBezTo>
                  <a:pt x="229" y="187"/>
                  <a:pt x="240" y="193"/>
                  <a:pt x="250" y="193"/>
                </a:cubicBezTo>
                <a:close/>
                <a:moveTo>
                  <a:pt x="140" y="263"/>
                </a:moveTo>
                <a:cubicBezTo>
                  <a:pt x="83" y="229"/>
                  <a:pt x="83" y="229"/>
                  <a:pt x="83" y="229"/>
                </a:cubicBezTo>
                <a:cubicBezTo>
                  <a:pt x="70" y="222"/>
                  <a:pt x="54" y="227"/>
                  <a:pt x="47" y="239"/>
                </a:cubicBezTo>
                <a:cubicBezTo>
                  <a:pt x="40" y="251"/>
                  <a:pt x="44" y="267"/>
                  <a:pt x="57" y="275"/>
                </a:cubicBezTo>
                <a:cubicBezTo>
                  <a:pt x="114" y="308"/>
                  <a:pt x="114" y="308"/>
                  <a:pt x="114" y="308"/>
                </a:cubicBezTo>
                <a:cubicBezTo>
                  <a:pt x="118" y="310"/>
                  <a:pt x="123" y="311"/>
                  <a:pt x="127" y="311"/>
                </a:cubicBezTo>
                <a:cubicBezTo>
                  <a:pt x="136" y="311"/>
                  <a:pt x="145" y="307"/>
                  <a:pt x="150" y="298"/>
                </a:cubicBezTo>
                <a:cubicBezTo>
                  <a:pt x="157" y="286"/>
                  <a:pt x="153" y="270"/>
                  <a:pt x="140" y="263"/>
                </a:cubicBezTo>
                <a:close/>
                <a:moveTo>
                  <a:pt x="480" y="794"/>
                </a:moveTo>
                <a:cubicBezTo>
                  <a:pt x="355" y="794"/>
                  <a:pt x="355" y="794"/>
                  <a:pt x="355" y="794"/>
                </a:cubicBezTo>
                <a:cubicBezTo>
                  <a:pt x="343" y="794"/>
                  <a:pt x="333" y="804"/>
                  <a:pt x="333" y="816"/>
                </a:cubicBezTo>
                <a:cubicBezTo>
                  <a:pt x="333" y="828"/>
                  <a:pt x="343" y="837"/>
                  <a:pt x="355" y="837"/>
                </a:cubicBezTo>
                <a:cubicBezTo>
                  <a:pt x="480" y="837"/>
                  <a:pt x="480" y="837"/>
                  <a:pt x="480" y="837"/>
                </a:cubicBezTo>
                <a:cubicBezTo>
                  <a:pt x="492" y="837"/>
                  <a:pt x="502" y="828"/>
                  <a:pt x="502" y="816"/>
                </a:cubicBezTo>
                <a:cubicBezTo>
                  <a:pt x="502" y="804"/>
                  <a:pt x="492" y="794"/>
                  <a:pt x="480" y="794"/>
                </a:cubicBezTo>
                <a:close/>
                <a:moveTo>
                  <a:pt x="457" y="860"/>
                </a:moveTo>
                <a:cubicBezTo>
                  <a:pt x="379" y="860"/>
                  <a:pt x="379" y="860"/>
                  <a:pt x="379" y="860"/>
                </a:cubicBezTo>
                <a:cubicBezTo>
                  <a:pt x="367" y="860"/>
                  <a:pt x="357" y="870"/>
                  <a:pt x="357" y="882"/>
                </a:cubicBezTo>
                <a:cubicBezTo>
                  <a:pt x="357" y="894"/>
                  <a:pt x="367" y="903"/>
                  <a:pt x="379" y="903"/>
                </a:cubicBezTo>
                <a:cubicBezTo>
                  <a:pt x="457" y="903"/>
                  <a:pt x="457" y="903"/>
                  <a:pt x="457" y="903"/>
                </a:cubicBezTo>
                <a:cubicBezTo>
                  <a:pt x="469" y="903"/>
                  <a:pt x="478" y="894"/>
                  <a:pt x="478" y="882"/>
                </a:cubicBezTo>
                <a:cubicBezTo>
                  <a:pt x="478" y="870"/>
                  <a:pt x="469" y="860"/>
                  <a:pt x="457" y="860"/>
                </a:cubicBezTo>
                <a:close/>
                <a:moveTo>
                  <a:pt x="116" y="602"/>
                </a:moveTo>
                <a:cubicBezTo>
                  <a:pt x="86" y="619"/>
                  <a:pt x="86" y="619"/>
                  <a:pt x="86" y="619"/>
                </a:cubicBezTo>
                <a:cubicBezTo>
                  <a:pt x="76" y="625"/>
                  <a:pt x="72" y="638"/>
                  <a:pt x="78" y="649"/>
                </a:cubicBezTo>
                <a:cubicBezTo>
                  <a:pt x="82" y="656"/>
                  <a:pt x="90" y="660"/>
                  <a:pt x="97" y="660"/>
                </a:cubicBezTo>
                <a:cubicBezTo>
                  <a:pt x="101" y="660"/>
                  <a:pt x="104" y="659"/>
                  <a:pt x="108" y="657"/>
                </a:cubicBezTo>
                <a:cubicBezTo>
                  <a:pt x="138" y="639"/>
                  <a:pt x="138" y="639"/>
                  <a:pt x="138" y="639"/>
                </a:cubicBezTo>
                <a:cubicBezTo>
                  <a:pt x="148" y="633"/>
                  <a:pt x="152" y="620"/>
                  <a:pt x="146" y="610"/>
                </a:cubicBezTo>
                <a:cubicBezTo>
                  <a:pt x="140" y="599"/>
                  <a:pt x="127" y="596"/>
                  <a:pt x="116" y="602"/>
                </a:cubicBezTo>
                <a:close/>
                <a:moveTo>
                  <a:pt x="108" y="453"/>
                </a:moveTo>
                <a:cubicBezTo>
                  <a:pt x="108" y="439"/>
                  <a:pt x="97" y="427"/>
                  <a:pt x="82" y="427"/>
                </a:cubicBezTo>
                <a:cubicBezTo>
                  <a:pt x="26" y="427"/>
                  <a:pt x="26" y="427"/>
                  <a:pt x="26" y="427"/>
                </a:cubicBezTo>
                <a:cubicBezTo>
                  <a:pt x="12" y="427"/>
                  <a:pt x="0" y="439"/>
                  <a:pt x="0" y="453"/>
                </a:cubicBezTo>
                <a:cubicBezTo>
                  <a:pt x="0" y="467"/>
                  <a:pt x="12" y="479"/>
                  <a:pt x="26" y="479"/>
                </a:cubicBezTo>
                <a:cubicBezTo>
                  <a:pt x="82" y="479"/>
                  <a:pt x="82" y="479"/>
                  <a:pt x="82" y="479"/>
                </a:cubicBezTo>
                <a:cubicBezTo>
                  <a:pt x="97" y="479"/>
                  <a:pt x="108" y="467"/>
                  <a:pt x="108" y="453"/>
                </a:cubicBezTo>
                <a:close/>
                <a:moveTo>
                  <a:pt x="418" y="148"/>
                </a:moveTo>
                <a:cubicBezTo>
                  <a:pt x="434" y="148"/>
                  <a:pt x="448" y="134"/>
                  <a:pt x="448" y="118"/>
                </a:cubicBezTo>
                <a:cubicBezTo>
                  <a:pt x="448" y="30"/>
                  <a:pt x="448" y="30"/>
                  <a:pt x="448" y="30"/>
                </a:cubicBezTo>
                <a:cubicBezTo>
                  <a:pt x="448" y="13"/>
                  <a:pt x="434" y="0"/>
                  <a:pt x="418" y="0"/>
                </a:cubicBezTo>
                <a:cubicBezTo>
                  <a:pt x="401" y="0"/>
                  <a:pt x="387" y="13"/>
                  <a:pt x="387" y="30"/>
                </a:cubicBezTo>
                <a:cubicBezTo>
                  <a:pt x="387" y="118"/>
                  <a:pt x="387" y="118"/>
                  <a:pt x="387" y="118"/>
                </a:cubicBezTo>
                <a:cubicBezTo>
                  <a:pt x="387" y="134"/>
                  <a:pt x="401" y="148"/>
                  <a:pt x="418" y="148"/>
                </a:cubicBezTo>
                <a:close/>
                <a:moveTo>
                  <a:pt x="749" y="619"/>
                </a:moveTo>
                <a:cubicBezTo>
                  <a:pt x="719" y="602"/>
                  <a:pt x="719" y="602"/>
                  <a:pt x="719" y="602"/>
                </a:cubicBezTo>
                <a:cubicBezTo>
                  <a:pt x="709" y="596"/>
                  <a:pt x="695" y="599"/>
                  <a:pt x="689" y="610"/>
                </a:cubicBezTo>
                <a:cubicBezTo>
                  <a:pt x="683" y="620"/>
                  <a:pt x="687" y="633"/>
                  <a:pt x="697" y="639"/>
                </a:cubicBezTo>
                <a:cubicBezTo>
                  <a:pt x="728" y="657"/>
                  <a:pt x="728" y="657"/>
                  <a:pt x="728" y="657"/>
                </a:cubicBezTo>
                <a:cubicBezTo>
                  <a:pt x="731" y="659"/>
                  <a:pt x="735" y="660"/>
                  <a:pt x="738" y="660"/>
                </a:cubicBezTo>
                <a:cubicBezTo>
                  <a:pt x="746" y="660"/>
                  <a:pt x="753" y="656"/>
                  <a:pt x="757" y="649"/>
                </a:cubicBezTo>
                <a:cubicBezTo>
                  <a:pt x="763" y="638"/>
                  <a:pt x="760" y="625"/>
                  <a:pt x="749" y="619"/>
                </a:cubicBezTo>
                <a:close/>
                <a:moveTo>
                  <a:pt x="708" y="311"/>
                </a:moveTo>
                <a:cubicBezTo>
                  <a:pt x="712" y="311"/>
                  <a:pt x="717" y="310"/>
                  <a:pt x="721" y="308"/>
                </a:cubicBezTo>
                <a:cubicBezTo>
                  <a:pt x="779" y="275"/>
                  <a:pt x="779" y="275"/>
                  <a:pt x="779" y="275"/>
                </a:cubicBezTo>
                <a:cubicBezTo>
                  <a:pt x="791" y="267"/>
                  <a:pt x="795" y="251"/>
                  <a:pt x="788" y="239"/>
                </a:cubicBezTo>
                <a:cubicBezTo>
                  <a:pt x="781" y="227"/>
                  <a:pt x="765" y="222"/>
                  <a:pt x="753" y="229"/>
                </a:cubicBezTo>
                <a:cubicBezTo>
                  <a:pt x="695" y="263"/>
                  <a:pt x="695" y="263"/>
                  <a:pt x="695" y="263"/>
                </a:cubicBezTo>
                <a:cubicBezTo>
                  <a:pt x="683" y="270"/>
                  <a:pt x="678" y="286"/>
                  <a:pt x="685" y="298"/>
                </a:cubicBezTo>
                <a:cubicBezTo>
                  <a:pt x="690" y="307"/>
                  <a:pt x="699" y="311"/>
                  <a:pt x="708" y="311"/>
                </a:cubicBezTo>
                <a:close/>
                <a:moveTo>
                  <a:pt x="809" y="427"/>
                </a:moveTo>
                <a:cubicBezTo>
                  <a:pt x="753" y="427"/>
                  <a:pt x="753" y="427"/>
                  <a:pt x="753" y="427"/>
                </a:cubicBezTo>
                <a:cubicBezTo>
                  <a:pt x="739" y="427"/>
                  <a:pt x="727" y="439"/>
                  <a:pt x="727" y="453"/>
                </a:cubicBezTo>
                <a:cubicBezTo>
                  <a:pt x="727" y="467"/>
                  <a:pt x="739" y="479"/>
                  <a:pt x="753" y="479"/>
                </a:cubicBezTo>
                <a:cubicBezTo>
                  <a:pt x="809" y="479"/>
                  <a:pt x="809" y="479"/>
                  <a:pt x="809" y="479"/>
                </a:cubicBezTo>
                <a:cubicBezTo>
                  <a:pt x="824" y="479"/>
                  <a:pt x="835" y="467"/>
                  <a:pt x="835" y="453"/>
                </a:cubicBezTo>
                <a:cubicBezTo>
                  <a:pt x="835" y="439"/>
                  <a:pt x="824" y="427"/>
                  <a:pt x="809" y="427"/>
                </a:cubicBezTo>
                <a:close/>
                <a:moveTo>
                  <a:pt x="639" y="69"/>
                </a:moveTo>
                <a:cubicBezTo>
                  <a:pt x="625" y="61"/>
                  <a:pt x="606" y="66"/>
                  <a:pt x="598" y="80"/>
                </a:cubicBezTo>
                <a:cubicBezTo>
                  <a:pt x="559" y="147"/>
                  <a:pt x="559" y="147"/>
                  <a:pt x="559" y="147"/>
                </a:cubicBezTo>
                <a:cubicBezTo>
                  <a:pt x="551" y="162"/>
                  <a:pt x="556" y="180"/>
                  <a:pt x="570" y="189"/>
                </a:cubicBezTo>
                <a:cubicBezTo>
                  <a:pt x="575" y="192"/>
                  <a:pt x="580" y="193"/>
                  <a:pt x="585" y="193"/>
                </a:cubicBezTo>
                <a:cubicBezTo>
                  <a:pt x="596" y="193"/>
                  <a:pt x="606" y="187"/>
                  <a:pt x="612" y="178"/>
                </a:cubicBezTo>
                <a:cubicBezTo>
                  <a:pt x="650" y="111"/>
                  <a:pt x="650" y="111"/>
                  <a:pt x="650" y="111"/>
                </a:cubicBezTo>
                <a:cubicBezTo>
                  <a:pt x="659" y="96"/>
                  <a:pt x="654" y="78"/>
                  <a:pt x="639" y="69"/>
                </a:cubicBezTo>
                <a:close/>
                <a:moveTo>
                  <a:pt x="418" y="216"/>
                </a:moveTo>
                <a:cubicBezTo>
                  <a:pt x="277" y="216"/>
                  <a:pt x="213" y="325"/>
                  <a:pt x="213" y="426"/>
                </a:cubicBezTo>
                <a:cubicBezTo>
                  <a:pt x="213" y="490"/>
                  <a:pt x="239" y="525"/>
                  <a:pt x="265" y="558"/>
                </a:cubicBezTo>
                <a:cubicBezTo>
                  <a:pt x="294" y="597"/>
                  <a:pt x="324" y="638"/>
                  <a:pt x="326" y="736"/>
                </a:cubicBezTo>
                <a:cubicBezTo>
                  <a:pt x="326" y="755"/>
                  <a:pt x="342" y="770"/>
                  <a:pt x="361" y="770"/>
                </a:cubicBezTo>
                <a:cubicBezTo>
                  <a:pt x="474" y="770"/>
                  <a:pt x="474" y="770"/>
                  <a:pt x="474" y="770"/>
                </a:cubicBezTo>
                <a:cubicBezTo>
                  <a:pt x="493" y="770"/>
                  <a:pt x="509" y="755"/>
                  <a:pt x="509" y="736"/>
                </a:cubicBezTo>
                <a:cubicBezTo>
                  <a:pt x="511" y="638"/>
                  <a:pt x="542" y="597"/>
                  <a:pt x="571" y="558"/>
                </a:cubicBezTo>
                <a:cubicBezTo>
                  <a:pt x="596" y="525"/>
                  <a:pt x="622" y="490"/>
                  <a:pt x="622" y="426"/>
                </a:cubicBezTo>
                <a:cubicBezTo>
                  <a:pt x="622" y="325"/>
                  <a:pt x="558" y="216"/>
                  <a:pt x="418" y="216"/>
                </a:cubicBezTo>
                <a:close/>
                <a:moveTo>
                  <a:pt x="411" y="322"/>
                </a:moveTo>
                <a:cubicBezTo>
                  <a:pt x="367" y="322"/>
                  <a:pt x="315" y="348"/>
                  <a:pt x="315" y="422"/>
                </a:cubicBezTo>
                <a:cubicBezTo>
                  <a:pt x="315" y="434"/>
                  <a:pt x="305" y="444"/>
                  <a:pt x="293" y="444"/>
                </a:cubicBezTo>
                <a:cubicBezTo>
                  <a:pt x="281" y="444"/>
                  <a:pt x="272" y="434"/>
                  <a:pt x="272" y="422"/>
                </a:cubicBezTo>
                <a:cubicBezTo>
                  <a:pt x="272" y="324"/>
                  <a:pt x="344" y="279"/>
                  <a:pt x="411" y="279"/>
                </a:cubicBezTo>
                <a:cubicBezTo>
                  <a:pt x="423" y="279"/>
                  <a:pt x="433" y="289"/>
                  <a:pt x="433" y="301"/>
                </a:cubicBezTo>
                <a:cubicBezTo>
                  <a:pt x="433" y="313"/>
                  <a:pt x="423" y="322"/>
                  <a:pt x="411" y="322"/>
                </a:cubicBezTo>
                <a:close/>
              </a:path>
            </a:pathLst>
          </a:custGeom>
          <a:solidFill>
            <a:srgbClr val="FFFFFF"/>
          </a:solidFill>
          <a:ln w="9525">
            <a:noFill/>
            <a:round/>
            <a:headEnd/>
            <a:tailEnd/>
          </a:ln>
        </p:spPr>
        <p:txBody>
          <a:bodyPr vert="horz" wrap="square" lIns="80147" tIns="40074" rIns="80147" bIns="40074" numCol="1" anchor="t" anchorCtr="0" compatLnSpc="1">
            <a:prstTxWarp prst="textNoShape">
              <a:avLst/>
            </a:prstTxWarp>
          </a:bodyPr>
          <a:lstStyle/>
          <a:p>
            <a:endParaRPr lang="en-US"/>
          </a:p>
        </p:txBody>
      </p:sp>
      <p:sp>
        <p:nvSpPr>
          <p:cNvPr id="11" name="Rectangle 10"/>
          <p:cNvSpPr/>
          <p:nvPr/>
        </p:nvSpPr>
        <p:spPr>
          <a:xfrm>
            <a:off x="2995916" y="2345211"/>
            <a:ext cx="297809" cy="647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1" name="Rectangle 70"/>
          <p:cNvSpPr/>
          <p:nvPr/>
        </p:nvSpPr>
        <p:spPr>
          <a:xfrm>
            <a:off x="2994356" y="4972292"/>
            <a:ext cx="297809" cy="647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Tree>
    <p:extLst>
      <p:ext uri="{BB962C8B-B14F-4D97-AF65-F5344CB8AC3E}">
        <p14:creationId xmlns:p14="http://schemas.microsoft.com/office/powerpoint/2010/main" val="3849737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extLst>
              <p:ext uri="{D42A27DB-BD31-4B8C-83A1-F6EECF244321}">
                <p14:modId xmlns:p14="http://schemas.microsoft.com/office/powerpoint/2010/main" val="4974898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91" name="think-cell Slide" r:id="rId4" imgW="498" imgH="499" progId="TCLayout.ActiveDocument.1">
                  <p:embed/>
                </p:oleObj>
              </mc:Choice>
              <mc:Fallback>
                <p:oleObj name="think-cell Slide" r:id="rId4" imgW="498" imgH="499"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46876" y="310063"/>
            <a:ext cx="9686100" cy="476805"/>
          </a:xfrm>
        </p:spPr>
        <p:txBody>
          <a:bodyPr/>
          <a:lstStyle/>
          <a:p>
            <a:r>
              <a:rPr lang="en-US" dirty="0"/>
              <a:t>How does this apply to Medicaid?</a:t>
            </a:r>
          </a:p>
        </p:txBody>
      </p:sp>
      <p:sp>
        <p:nvSpPr>
          <p:cNvPr id="3" name="Text Placeholder 2"/>
          <p:cNvSpPr>
            <a:spLocks noGrp="1"/>
          </p:cNvSpPr>
          <p:nvPr>
            <p:ph type="body" sz="quarter" idx="11"/>
          </p:nvPr>
        </p:nvSpPr>
        <p:spPr/>
        <p:txBody>
          <a:bodyPr/>
          <a:lstStyle/>
          <a:p>
            <a:r>
              <a:rPr lang="en-US" dirty="0"/>
              <a:t>For Medicaid, planning for and embracing overarching healthcare trends could mean the difference between market leadership and market-share decline</a:t>
            </a:r>
          </a:p>
        </p:txBody>
      </p:sp>
      <p:sp>
        <p:nvSpPr>
          <p:cNvPr id="4" name="Rectangle 3"/>
          <p:cNvSpPr/>
          <p:nvPr/>
        </p:nvSpPr>
        <p:spPr>
          <a:xfrm>
            <a:off x="3327992" y="1776283"/>
            <a:ext cx="4089952" cy="470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2"/>
                </a:solidFill>
                <a:latin typeface="Domaine Display Bold" panose="020A0803080505060203" pitchFamily="18" charset="0"/>
                <a:cs typeface="Open Sans Bold"/>
              </a:rPr>
              <a:t>What Medicaid could gain…</a:t>
            </a:r>
          </a:p>
          <a:p>
            <a:pPr algn="ctr"/>
            <a:endParaRPr lang="en-US" b="1" dirty="0">
              <a:solidFill>
                <a:schemeClr val="tx1"/>
              </a:solidFill>
              <a:latin typeface="Open Sans Bold"/>
              <a:cs typeface="Open Sans Bold"/>
            </a:endParaRPr>
          </a:p>
        </p:txBody>
      </p:sp>
      <p:sp>
        <p:nvSpPr>
          <p:cNvPr id="5" name="Rectangle 4"/>
          <p:cNvSpPr/>
          <p:nvPr/>
        </p:nvSpPr>
        <p:spPr>
          <a:xfrm>
            <a:off x="7653424" y="1776283"/>
            <a:ext cx="4089952" cy="470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2"/>
                </a:solidFill>
                <a:latin typeface="Domaine Display Bold" panose="020A0803080505060203" pitchFamily="18" charset="0"/>
                <a:cs typeface="Open Sans Bold"/>
              </a:rPr>
              <a:t>What Medicaid could lose…</a:t>
            </a:r>
          </a:p>
          <a:p>
            <a:pPr algn="ctr"/>
            <a:endParaRPr lang="en-US" b="1" dirty="0">
              <a:solidFill>
                <a:schemeClr val="bg2">
                  <a:lumMod val="50000"/>
                </a:schemeClr>
              </a:solidFill>
              <a:latin typeface="Open Sans Bold"/>
              <a:cs typeface="Open Sans Bold"/>
            </a:endParaRPr>
          </a:p>
        </p:txBody>
      </p:sp>
      <p:sp>
        <p:nvSpPr>
          <p:cNvPr id="32" name="TextBox 31"/>
          <p:cNvSpPr txBox="1"/>
          <p:nvPr/>
        </p:nvSpPr>
        <p:spPr>
          <a:xfrm>
            <a:off x="830245" y="2893911"/>
            <a:ext cx="1681076" cy="292388"/>
          </a:xfrm>
          <a:prstGeom prst="rect">
            <a:avLst/>
          </a:prstGeom>
          <a:noFill/>
        </p:spPr>
        <p:txBody>
          <a:bodyPr wrap="square" lIns="0" rIns="0" rtlCol="0">
            <a:spAutoFit/>
          </a:bodyPr>
          <a:lstStyle/>
          <a:p>
            <a:pPr>
              <a:defRPr/>
            </a:pPr>
            <a:r>
              <a:rPr lang="en-US" sz="1300" b="1" dirty="0">
                <a:solidFill>
                  <a:schemeClr val="bg2">
                    <a:lumMod val="50000"/>
                  </a:schemeClr>
                </a:solidFill>
                <a:latin typeface="+mj-lt"/>
                <a:cs typeface="Arial" panose="020B0604020202020204" pitchFamily="34" charset="0"/>
              </a:rPr>
              <a:t>Consumer Power</a:t>
            </a:r>
          </a:p>
        </p:txBody>
      </p:sp>
      <p:sp>
        <p:nvSpPr>
          <p:cNvPr id="33" name="TextBox 32"/>
          <p:cNvSpPr txBox="1"/>
          <p:nvPr/>
        </p:nvSpPr>
        <p:spPr>
          <a:xfrm>
            <a:off x="830245" y="3555766"/>
            <a:ext cx="1681076" cy="292388"/>
          </a:xfrm>
          <a:prstGeom prst="rect">
            <a:avLst/>
          </a:prstGeom>
          <a:noFill/>
        </p:spPr>
        <p:txBody>
          <a:bodyPr wrap="square" lIns="0" rIns="0" rtlCol="0">
            <a:spAutoFit/>
          </a:bodyPr>
          <a:lstStyle/>
          <a:p>
            <a:pPr>
              <a:defRPr/>
            </a:pPr>
            <a:r>
              <a:rPr lang="en-US" sz="1300" b="1" dirty="0">
                <a:solidFill>
                  <a:schemeClr val="bg2">
                    <a:lumMod val="50000"/>
                  </a:schemeClr>
                </a:solidFill>
                <a:latin typeface="+mj-lt"/>
                <a:cs typeface="Arial" panose="020B0604020202020204" pitchFamily="34" charset="0"/>
              </a:rPr>
              <a:t>Local Care</a:t>
            </a:r>
          </a:p>
        </p:txBody>
      </p:sp>
      <p:sp>
        <p:nvSpPr>
          <p:cNvPr id="34" name="TextBox 33"/>
          <p:cNvSpPr txBox="1"/>
          <p:nvPr/>
        </p:nvSpPr>
        <p:spPr>
          <a:xfrm>
            <a:off x="830102" y="4217621"/>
            <a:ext cx="1677294" cy="292388"/>
          </a:xfrm>
          <a:prstGeom prst="rect">
            <a:avLst/>
          </a:prstGeom>
          <a:noFill/>
        </p:spPr>
        <p:txBody>
          <a:bodyPr wrap="square" lIns="0" rIns="0" rtlCol="0">
            <a:spAutoFit/>
          </a:bodyPr>
          <a:lstStyle/>
          <a:p>
            <a:pPr>
              <a:defRPr/>
            </a:pPr>
            <a:r>
              <a:rPr lang="en-US" sz="1300" b="1" dirty="0">
                <a:solidFill>
                  <a:schemeClr val="bg2">
                    <a:lumMod val="50000"/>
                  </a:schemeClr>
                </a:solidFill>
                <a:latin typeface="+mj-lt"/>
                <a:cs typeface="Arial" panose="020B0604020202020204" pitchFamily="34" charset="0"/>
              </a:rPr>
              <a:t>Expanded Access</a:t>
            </a:r>
          </a:p>
        </p:txBody>
      </p:sp>
      <p:sp>
        <p:nvSpPr>
          <p:cNvPr id="35" name="TextBox 34"/>
          <p:cNvSpPr txBox="1"/>
          <p:nvPr/>
        </p:nvSpPr>
        <p:spPr>
          <a:xfrm>
            <a:off x="830245" y="4879476"/>
            <a:ext cx="1681076" cy="292388"/>
          </a:xfrm>
          <a:prstGeom prst="rect">
            <a:avLst/>
          </a:prstGeom>
          <a:noFill/>
        </p:spPr>
        <p:txBody>
          <a:bodyPr wrap="square" lIns="0" rIns="0" rtlCol="0">
            <a:spAutoFit/>
          </a:bodyPr>
          <a:lstStyle/>
          <a:p>
            <a:pPr>
              <a:defRPr/>
            </a:pPr>
            <a:r>
              <a:rPr lang="en-US" sz="1300" b="1" dirty="0">
                <a:solidFill>
                  <a:schemeClr val="bg2">
                    <a:lumMod val="50000"/>
                  </a:schemeClr>
                </a:solidFill>
                <a:latin typeface="+mj-lt"/>
                <a:cs typeface="Arial" panose="020B0604020202020204" pitchFamily="34" charset="0"/>
              </a:rPr>
              <a:t>New Entrants</a:t>
            </a:r>
          </a:p>
        </p:txBody>
      </p:sp>
      <p:sp>
        <p:nvSpPr>
          <p:cNvPr id="36" name="TextBox 35"/>
          <p:cNvSpPr txBox="1"/>
          <p:nvPr/>
        </p:nvSpPr>
        <p:spPr>
          <a:xfrm>
            <a:off x="830102" y="5541329"/>
            <a:ext cx="1677294" cy="292388"/>
          </a:xfrm>
          <a:prstGeom prst="rect">
            <a:avLst/>
          </a:prstGeom>
          <a:noFill/>
        </p:spPr>
        <p:txBody>
          <a:bodyPr wrap="square" lIns="0" rIns="0" rtlCol="0">
            <a:spAutoFit/>
          </a:bodyPr>
          <a:lstStyle/>
          <a:p>
            <a:pPr>
              <a:defRPr/>
            </a:pPr>
            <a:r>
              <a:rPr lang="en-US" sz="1300" b="1" dirty="0">
                <a:solidFill>
                  <a:schemeClr val="bg2">
                    <a:lumMod val="50000"/>
                  </a:schemeClr>
                </a:solidFill>
                <a:latin typeface="+mj-lt"/>
                <a:cs typeface="Arial" panose="020B0604020202020204" pitchFamily="34" charset="0"/>
              </a:rPr>
              <a:t>Personalized Health</a:t>
            </a:r>
          </a:p>
        </p:txBody>
      </p:sp>
      <p:grpSp>
        <p:nvGrpSpPr>
          <p:cNvPr id="37" name="Group 36"/>
          <p:cNvGrpSpPr/>
          <p:nvPr/>
        </p:nvGrpSpPr>
        <p:grpSpPr>
          <a:xfrm>
            <a:off x="276749" y="2828867"/>
            <a:ext cx="452628" cy="452628"/>
            <a:chOff x="8447928" y="4690710"/>
            <a:chExt cx="612000" cy="612000"/>
          </a:xfrm>
        </p:grpSpPr>
        <p:sp>
          <p:nvSpPr>
            <p:cNvPr id="38" name="Oval 37"/>
            <p:cNvSpPr/>
            <p:nvPr/>
          </p:nvSpPr>
          <p:spPr bwMode="ltGray">
            <a:xfrm>
              <a:off x="8447928" y="4690710"/>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err="1">
                <a:solidFill>
                  <a:schemeClr val="bg1"/>
                </a:solidFill>
                <a:latin typeface="Georgia" pitchFamily="18" charset="0"/>
              </a:endParaRPr>
            </a:p>
          </p:txBody>
        </p:sp>
        <p:sp>
          <p:nvSpPr>
            <p:cNvPr id="39" name="Freeform 4924"/>
            <p:cNvSpPr>
              <a:spLocks noEditPoints="1"/>
            </p:cNvSpPr>
            <p:nvPr/>
          </p:nvSpPr>
          <p:spPr bwMode="auto">
            <a:xfrm>
              <a:off x="8515260" y="4795850"/>
              <a:ext cx="477336" cy="460374"/>
            </a:xfrm>
            <a:custGeom>
              <a:avLst/>
              <a:gdLst>
                <a:gd name="T0" fmla="*/ 78 w 394"/>
                <a:gd name="T1" fmla="*/ 20 h 380"/>
                <a:gd name="T2" fmla="*/ 116 w 394"/>
                <a:gd name="T3" fmla="*/ 0 h 380"/>
                <a:gd name="T4" fmla="*/ 148 w 394"/>
                <a:gd name="T5" fmla="*/ 14 h 380"/>
                <a:gd name="T6" fmla="*/ 162 w 394"/>
                <a:gd name="T7" fmla="*/ 46 h 380"/>
                <a:gd name="T8" fmla="*/ 142 w 394"/>
                <a:gd name="T9" fmla="*/ 84 h 380"/>
                <a:gd name="T10" fmla="*/ 106 w 394"/>
                <a:gd name="T11" fmla="*/ 92 h 380"/>
                <a:gd name="T12" fmla="*/ 74 w 394"/>
                <a:gd name="T13" fmla="*/ 64 h 380"/>
                <a:gd name="T14" fmla="*/ 120 w 394"/>
                <a:gd name="T15" fmla="*/ 232 h 380"/>
                <a:gd name="T16" fmla="*/ 148 w 394"/>
                <a:gd name="T17" fmla="*/ 198 h 380"/>
                <a:gd name="T18" fmla="*/ 142 w 394"/>
                <a:gd name="T19" fmla="*/ 164 h 380"/>
                <a:gd name="T20" fmla="*/ 170 w 394"/>
                <a:gd name="T21" fmla="*/ 128 h 380"/>
                <a:gd name="T22" fmla="*/ 176 w 394"/>
                <a:gd name="T23" fmla="*/ 114 h 380"/>
                <a:gd name="T24" fmla="*/ 72 w 394"/>
                <a:gd name="T25" fmla="*/ 112 h 380"/>
                <a:gd name="T26" fmla="*/ 38 w 394"/>
                <a:gd name="T27" fmla="*/ 130 h 380"/>
                <a:gd name="T28" fmla="*/ 0 w 394"/>
                <a:gd name="T29" fmla="*/ 244 h 380"/>
                <a:gd name="T30" fmla="*/ 46 w 394"/>
                <a:gd name="T31" fmla="*/ 318 h 380"/>
                <a:gd name="T32" fmla="*/ 152 w 394"/>
                <a:gd name="T33" fmla="*/ 376 h 380"/>
                <a:gd name="T34" fmla="*/ 130 w 394"/>
                <a:gd name="T35" fmla="*/ 332 h 380"/>
                <a:gd name="T36" fmla="*/ 390 w 394"/>
                <a:gd name="T37" fmla="*/ 154 h 380"/>
                <a:gd name="T38" fmla="*/ 372 w 394"/>
                <a:gd name="T39" fmla="*/ 124 h 380"/>
                <a:gd name="T40" fmla="*/ 318 w 394"/>
                <a:gd name="T41" fmla="*/ 112 h 380"/>
                <a:gd name="T42" fmla="*/ 228 w 394"/>
                <a:gd name="T43" fmla="*/ 112 h 380"/>
                <a:gd name="T44" fmla="*/ 196 w 394"/>
                <a:gd name="T45" fmla="*/ 124 h 380"/>
                <a:gd name="T46" fmla="*/ 228 w 394"/>
                <a:gd name="T47" fmla="*/ 138 h 380"/>
                <a:gd name="T48" fmla="*/ 242 w 394"/>
                <a:gd name="T49" fmla="*/ 174 h 380"/>
                <a:gd name="T50" fmla="*/ 256 w 394"/>
                <a:gd name="T51" fmla="*/ 210 h 380"/>
                <a:gd name="T52" fmla="*/ 264 w 394"/>
                <a:gd name="T53" fmla="*/ 314 h 380"/>
                <a:gd name="T54" fmla="*/ 232 w 394"/>
                <a:gd name="T55" fmla="*/ 342 h 380"/>
                <a:gd name="T56" fmla="*/ 278 w 394"/>
                <a:gd name="T57" fmla="*/ 362 h 380"/>
                <a:gd name="T58" fmla="*/ 338 w 394"/>
                <a:gd name="T59" fmla="*/ 260 h 380"/>
                <a:gd name="T60" fmla="*/ 366 w 394"/>
                <a:gd name="T61" fmla="*/ 284 h 380"/>
                <a:gd name="T62" fmla="*/ 394 w 394"/>
                <a:gd name="T63" fmla="*/ 198 h 380"/>
                <a:gd name="T64" fmla="*/ 192 w 394"/>
                <a:gd name="T65" fmla="*/ 380 h 380"/>
                <a:gd name="T66" fmla="*/ 236 w 394"/>
                <a:gd name="T67" fmla="*/ 320 h 380"/>
                <a:gd name="T68" fmla="*/ 244 w 394"/>
                <a:gd name="T69" fmla="*/ 232 h 380"/>
                <a:gd name="T70" fmla="*/ 154 w 394"/>
                <a:gd name="T71" fmla="*/ 218 h 380"/>
                <a:gd name="T72" fmla="*/ 140 w 394"/>
                <a:gd name="T73" fmla="*/ 232 h 380"/>
                <a:gd name="T74" fmla="*/ 148 w 394"/>
                <a:gd name="T75" fmla="*/ 320 h 380"/>
                <a:gd name="T76" fmla="*/ 192 w 394"/>
                <a:gd name="T77" fmla="*/ 380 h 380"/>
                <a:gd name="T78" fmla="*/ 242 w 394"/>
                <a:gd name="T79" fmla="*/ 64 h 380"/>
                <a:gd name="T80" fmla="*/ 274 w 394"/>
                <a:gd name="T81" fmla="*/ 92 h 380"/>
                <a:gd name="T82" fmla="*/ 308 w 394"/>
                <a:gd name="T83" fmla="*/ 84 h 380"/>
                <a:gd name="T84" fmla="*/ 330 w 394"/>
                <a:gd name="T85" fmla="*/ 46 h 380"/>
                <a:gd name="T86" fmla="*/ 314 w 394"/>
                <a:gd name="T87" fmla="*/ 12 h 380"/>
                <a:gd name="T88" fmla="*/ 284 w 394"/>
                <a:gd name="T89" fmla="*/ 0 h 380"/>
                <a:gd name="T90" fmla="*/ 250 w 394"/>
                <a:gd name="T91" fmla="*/ 14 h 380"/>
                <a:gd name="T92" fmla="*/ 238 w 394"/>
                <a:gd name="T93" fmla="*/ 46 h 380"/>
                <a:gd name="T94" fmla="*/ 214 w 394"/>
                <a:gd name="T95" fmla="*/ 196 h 380"/>
                <a:gd name="T96" fmla="*/ 222 w 394"/>
                <a:gd name="T97" fmla="*/ 168 h 380"/>
                <a:gd name="T98" fmla="*/ 192 w 394"/>
                <a:gd name="T99" fmla="*/ 142 h 380"/>
                <a:gd name="T100" fmla="*/ 164 w 394"/>
                <a:gd name="T101" fmla="*/ 162 h 380"/>
                <a:gd name="T102" fmla="*/ 164 w 394"/>
                <a:gd name="T103" fmla="*/ 186 h 380"/>
                <a:gd name="T104" fmla="*/ 192 w 394"/>
                <a:gd name="T105" fmla="*/ 20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4" h="380">
                  <a:moveTo>
                    <a:pt x="70" y="46"/>
                  </a:moveTo>
                  <a:lnTo>
                    <a:pt x="70" y="46"/>
                  </a:lnTo>
                  <a:lnTo>
                    <a:pt x="72" y="38"/>
                  </a:lnTo>
                  <a:lnTo>
                    <a:pt x="74" y="28"/>
                  </a:lnTo>
                  <a:lnTo>
                    <a:pt x="78" y="20"/>
                  </a:lnTo>
                  <a:lnTo>
                    <a:pt x="84" y="14"/>
                  </a:lnTo>
                  <a:lnTo>
                    <a:pt x="90" y="8"/>
                  </a:lnTo>
                  <a:lnTo>
                    <a:pt x="98" y="4"/>
                  </a:lnTo>
                  <a:lnTo>
                    <a:pt x="106" y="2"/>
                  </a:lnTo>
                  <a:lnTo>
                    <a:pt x="116" y="0"/>
                  </a:lnTo>
                  <a:lnTo>
                    <a:pt x="116" y="0"/>
                  </a:lnTo>
                  <a:lnTo>
                    <a:pt x="126" y="2"/>
                  </a:lnTo>
                  <a:lnTo>
                    <a:pt x="134" y="4"/>
                  </a:lnTo>
                  <a:lnTo>
                    <a:pt x="142" y="8"/>
                  </a:lnTo>
                  <a:lnTo>
                    <a:pt x="148" y="14"/>
                  </a:lnTo>
                  <a:lnTo>
                    <a:pt x="154" y="20"/>
                  </a:lnTo>
                  <a:lnTo>
                    <a:pt x="158" y="28"/>
                  </a:lnTo>
                  <a:lnTo>
                    <a:pt x="160" y="38"/>
                  </a:lnTo>
                  <a:lnTo>
                    <a:pt x="162" y="46"/>
                  </a:lnTo>
                  <a:lnTo>
                    <a:pt x="162" y="46"/>
                  </a:lnTo>
                  <a:lnTo>
                    <a:pt x="160" y="56"/>
                  </a:lnTo>
                  <a:lnTo>
                    <a:pt x="158" y="64"/>
                  </a:lnTo>
                  <a:lnTo>
                    <a:pt x="154" y="72"/>
                  </a:lnTo>
                  <a:lnTo>
                    <a:pt x="148" y="78"/>
                  </a:lnTo>
                  <a:lnTo>
                    <a:pt x="142" y="84"/>
                  </a:lnTo>
                  <a:lnTo>
                    <a:pt x="134" y="88"/>
                  </a:lnTo>
                  <a:lnTo>
                    <a:pt x="126" y="92"/>
                  </a:lnTo>
                  <a:lnTo>
                    <a:pt x="116" y="92"/>
                  </a:lnTo>
                  <a:lnTo>
                    <a:pt x="116" y="92"/>
                  </a:lnTo>
                  <a:lnTo>
                    <a:pt x="106" y="92"/>
                  </a:lnTo>
                  <a:lnTo>
                    <a:pt x="98" y="88"/>
                  </a:lnTo>
                  <a:lnTo>
                    <a:pt x="90" y="84"/>
                  </a:lnTo>
                  <a:lnTo>
                    <a:pt x="84" y="78"/>
                  </a:lnTo>
                  <a:lnTo>
                    <a:pt x="78" y="72"/>
                  </a:lnTo>
                  <a:lnTo>
                    <a:pt x="74" y="64"/>
                  </a:lnTo>
                  <a:lnTo>
                    <a:pt x="72" y="56"/>
                  </a:lnTo>
                  <a:lnTo>
                    <a:pt x="70" y="46"/>
                  </a:lnTo>
                  <a:lnTo>
                    <a:pt x="70" y="46"/>
                  </a:lnTo>
                  <a:close/>
                  <a:moveTo>
                    <a:pt x="120" y="308"/>
                  </a:moveTo>
                  <a:lnTo>
                    <a:pt x="120" y="232"/>
                  </a:lnTo>
                  <a:lnTo>
                    <a:pt x="120" y="232"/>
                  </a:lnTo>
                  <a:lnTo>
                    <a:pt x="122" y="220"/>
                  </a:lnTo>
                  <a:lnTo>
                    <a:pt x="128" y="210"/>
                  </a:lnTo>
                  <a:lnTo>
                    <a:pt x="136" y="202"/>
                  </a:lnTo>
                  <a:lnTo>
                    <a:pt x="148" y="198"/>
                  </a:lnTo>
                  <a:lnTo>
                    <a:pt x="148" y="198"/>
                  </a:lnTo>
                  <a:lnTo>
                    <a:pt x="144" y="186"/>
                  </a:lnTo>
                  <a:lnTo>
                    <a:pt x="142" y="174"/>
                  </a:lnTo>
                  <a:lnTo>
                    <a:pt x="142" y="174"/>
                  </a:lnTo>
                  <a:lnTo>
                    <a:pt x="142" y="164"/>
                  </a:lnTo>
                  <a:lnTo>
                    <a:pt x="146" y="154"/>
                  </a:lnTo>
                  <a:lnTo>
                    <a:pt x="150" y="146"/>
                  </a:lnTo>
                  <a:lnTo>
                    <a:pt x="156" y="140"/>
                  </a:lnTo>
                  <a:lnTo>
                    <a:pt x="162" y="132"/>
                  </a:lnTo>
                  <a:lnTo>
                    <a:pt x="170" y="128"/>
                  </a:lnTo>
                  <a:lnTo>
                    <a:pt x="178" y="124"/>
                  </a:lnTo>
                  <a:lnTo>
                    <a:pt x="188" y="124"/>
                  </a:lnTo>
                  <a:lnTo>
                    <a:pt x="188" y="124"/>
                  </a:lnTo>
                  <a:lnTo>
                    <a:pt x="182" y="118"/>
                  </a:lnTo>
                  <a:lnTo>
                    <a:pt x="176" y="114"/>
                  </a:lnTo>
                  <a:lnTo>
                    <a:pt x="168" y="112"/>
                  </a:lnTo>
                  <a:lnTo>
                    <a:pt x="160" y="112"/>
                  </a:lnTo>
                  <a:lnTo>
                    <a:pt x="116" y="112"/>
                  </a:lnTo>
                  <a:lnTo>
                    <a:pt x="72" y="112"/>
                  </a:lnTo>
                  <a:lnTo>
                    <a:pt x="72" y="112"/>
                  </a:lnTo>
                  <a:lnTo>
                    <a:pt x="64" y="112"/>
                  </a:lnTo>
                  <a:lnTo>
                    <a:pt x="56" y="114"/>
                  </a:lnTo>
                  <a:lnTo>
                    <a:pt x="50" y="118"/>
                  </a:lnTo>
                  <a:lnTo>
                    <a:pt x="44" y="124"/>
                  </a:lnTo>
                  <a:lnTo>
                    <a:pt x="38" y="130"/>
                  </a:lnTo>
                  <a:lnTo>
                    <a:pt x="34" y="136"/>
                  </a:lnTo>
                  <a:lnTo>
                    <a:pt x="30" y="144"/>
                  </a:lnTo>
                  <a:lnTo>
                    <a:pt x="28" y="152"/>
                  </a:lnTo>
                  <a:lnTo>
                    <a:pt x="0" y="244"/>
                  </a:lnTo>
                  <a:lnTo>
                    <a:pt x="0" y="244"/>
                  </a:lnTo>
                  <a:lnTo>
                    <a:pt x="12" y="270"/>
                  </a:lnTo>
                  <a:lnTo>
                    <a:pt x="26" y="296"/>
                  </a:lnTo>
                  <a:lnTo>
                    <a:pt x="60" y="188"/>
                  </a:lnTo>
                  <a:lnTo>
                    <a:pt x="76" y="188"/>
                  </a:lnTo>
                  <a:lnTo>
                    <a:pt x="46" y="318"/>
                  </a:lnTo>
                  <a:lnTo>
                    <a:pt x="46" y="318"/>
                  </a:lnTo>
                  <a:lnTo>
                    <a:pt x="70" y="338"/>
                  </a:lnTo>
                  <a:lnTo>
                    <a:pt x="94" y="356"/>
                  </a:lnTo>
                  <a:lnTo>
                    <a:pt x="122" y="368"/>
                  </a:lnTo>
                  <a:lnTo>
                    <a:pt x="152" y="376"/>
                  </a:lnTo>
                  <a:lnTo>
                    <a:pt x="152" y="342"/>
                  </a:lnTo>
                  <a:lnTo>
                    <a:pt x="152" y="342"/>
                  </a:lnTo>
                  <a:lnTo>
                    <a:pt x="146" y="340"/>
                  </a:lnTo>
                  <a:lnTo>
                    <a:pt x="140" y="338"/>
                  </a:lnTo>
                  <a:lnTo>
                    <a:pt x="130" y="332"/>
                  </a:lnTo>
                  <a:lnTo>
                    <a:pt x="122" y="320"/>
                  </a:lnTo>
                  <a:lnTo>
                    <a:pt x="120" y="314"/>
                  </a:lnTo>
                  <a:lnTo>
                    <a:pt x="120" y="308"/>
                  </a:lnTo>
                  <a:lnTo>
                    <a:pt x="120" y="308"/>
                  </a:lnTo>
                  <a:close/>
                  <a:moveTo>
                    <a:pt x="390" y="154"/>
                  </a:moveTo>
                  <a:lnTo>
                    <a:pt x="390" y="154"/>
                  </a:lnTo>
                  <a:lnTo>
                    <a:pt x="388" y="146"/>
                  </a:lnTo>
                  <a:lnTo>
                    <a:pt x="384" y="138"/>
                  </a:lnTo>
                  <a:lnTo>
                    <a:pt x="378" y="130"/>
                  </a:lnTo>
                  <a:lnTo>
                    <a:pt x="372" y="124"/>
                  </a:lnTo>
                  <a:lnTo>
                    <a:pt x="366" y="118"/>
                  </a:lnTo>
                  <a:lnTo>
                    <a:pt x="358" y="116"/>
                  </a:lnTo>
                  <a:lnTo>
                    <a:pt x="348" y="112"/>
                  </a:lnTo>
                  <a:lnTo>
                    <a:pt x="340" y="112"/>
                  </a:lnTo>
                  <a:lnTo>
                    <a:pt x="318" y="112"/>
                  </a:lnTo>
                  <a:lnTo>
                    <a:pt x="310" y="112"/>
                  </a:lnTo>
                  <a:lnTo>
                    <a:pt x="284" y="148"/>
                  </a:lnTo>
                  <a:lnTo>
                    <a:pt x="256" y="112"/>
                  </a:lnTo>
                  <a:lnTo>
                    <a:pt x="250" y="112"/>
                  </a:lnTo>
                  <a:lnTo>
                    <a:pt x="228" y="112"/>
                  </a:lnTo>
                  <a:lnTo>
                    <a:pt x="228" y="112"/>
                  </a:lnTo>
                  <a:lnTo>
                    <a:pt x="218" y="112"/>
                  </a:lnTo>
                  <a:lnTo>
                    <a:pt x="210" y="114"/>
                  </a:lnTo>
                  <a:lnTo>
                    <a:pt x="202" y="118"/>
                  </a:lnTo>
                  <a:lnTo>
                    <a:pt x="196" y="124"/>
                  </a:lnTo>
                  <a:lnTo>
                    <a:pt x="196" y="124"/>
                  </a:lnTo>
                  <a:lnTo>
                    <a:pt x="204" y="124"/>
                  </a:lnTo>
                  <a:lnTo>
                    <a:pt x="214" y="128"/>
                  </a:lnTo>
                  <a:lnTo>
                    <a:pt x="222" y="132"/>
                  </a:lnTo>
                  <a:lnTo>
                    <a:pt x="228" y="138"/>
                  </a:lnTo>
                  <a:lnTo>
                    <a:pt x="234" y="146"/>
                  </a:lnTo>
                  <a:lnTo>
                    <a:pt x="238" y="154"/>
                  </a:lnTo>
                  <a:lnTo>
                    <a:pt x="242" y="164"/>
                  </a:lnTo>
                  <a:lnTo>
                    <a:pt x="242" y="174"/>
                  </a:lnTo>
                  <a:lnTo>
                    <a:pt x="242" y="174"/>
                  </a:lnTo>
                  <a:lnTo>
                    <a:pt x="240" y="186"/>
                  </a:lnTo>
                  <a:lnTo>
                    <a:pt x="236" y="198"/>
                  </a:lnTo>
                  <a:lnTo>
                    <a:pt x="236" y="198"/>
                  </a:lnTo>
                  <a:lnTo>
                    <a:pt x="248" y="202"/>
                  </a:lnTo>
                  <a:lnTo>
                    <a:pt x="256" y="210"/>
                  </a:lnTo>
                  <a:lnTo>
                    <a:pt x="262" y="220"/>
                  </a:lnTo>
                  <a:lnTo>
                    <a:pt x="264" y="232"/>
                  </a:lnTo>
                  <a:lnTo>
                    <a:pt x="264" y="308"/>
                  </a:lnTo>
                  <a:lnTo>
                    <a:pt x="264" y="308"/>
                  </a:lnTo>
                  <a:lnTo>
                    <a:pt x="264" y="314"/>
                  </a:lnTo>
                  <a:lnTo>
                    <a:pt x="262" y="320"/>
                  </a:lnTo>
                  <a:lnTo>
                    <a:pt x="254" y="332"/>
                  </a:lnTo>
                  <a:lnTo>
                    <a:pt x="244" y="338"/>
                  </a:lnTo>
                  <a:lnTo>
                    <a:pt x="238" y="340"/>
                  </a:lnTo>
                  <a:lnTo>
                    <a:pt x="232" y="342"/>
                  </a:lnTo>
                  <a:lnTo>
                    <a:pt x="232" y="376"/>
                  </a:lnTo>
                  <a:lnTo>
                    <a:pt x="232" y="376"/>
                  </a:lnTo>
                  <a:lnTo>
                    <a:pt x="248" y="372"/>
                  </a:lnTo>
                  <a:lnTo>
                    <a:pt x="262" y="368"/>
                  </a:lnTo>
                  <a:lnTo>
                    <a:pt x="278" y="362"/>
                  </a:lnTo>
                  <a:lnTo>
                    <a:pt x="292" y="354"/>
                  </a:lnTo>
                  <a:lnTo>
                    <a:pt x="306" y="346"/>
                  </a:lnTo>
                  <a:lnTo>
                    <a:pt x="318" y="336"/>
                  </a:lnTo>
                  <a:lnTo>
                    <a:pt x="340" y="316"/>
                  </a:lnTo>
                  <a:lnTo>
                    <a:pt x="338" y="260"/>
                  </a:lnTo>
                  <a:lnTo>
                    <a:pt x="338" y="192"/>
                  </a:lnTo>
                  <a:lnTo>
                    <a:pt x="350" y="192"/>
                  </a:lnTo>
                  <a:lnTo>
                    <a:pt x="350" y="192"/>
                  </a:lnTo>
                  <a:lnTo>
                    <a:pt x="354" y="192"/>
                  </a:lnTo>
                  <a:lnTo>
                    <a:pt x="366" y="284"/>
                  </a:lnTo>
                  <a:lnTo>
                    <a:pt x="366" y="284"/>
                  </a:lnTo>
                  <a:lnTo>
                    <a:pt x="376" y="264"/>
                  </a:lnTo>
                  <a:lnTo>
                    <a:pt x="384" y="244"/>
                  </a:lnTo>
                  <a:lnTo>
                    <a:pt x="390" y="222"/>
                  </a:lnTo>
                  <a:lnTo>
                    <a:pt x="394" y="198"/>
                  </a:lnTo>
                  <a:lnTo>
                    <a:pt x="394" y="198"/>
                  </a:lnTo>
                  <a:lnTo>
                    <a:pt x="390" y="154"/>
                  </a:lnTo>
                  <a:lnTo>
                    <a:pt x="390" y="154"/>
                  </a:lnTo>
                  <a:close/>
                  <a:moveTo>
                    <a:pt x="192" y="380"/>
                  </a:moveTo>
                  <a:lnTo>
                    <a:pt x="192" y="380"/>
                  </a:lnTo>
                  <a:lnTo>
                    <a:pt x="212" y="380"/>
                  </a:lnTo>
                  <a:lnTo>
                    <a:pt x="212" y="322"/>
                  </a:lnTo>
                  <a:lnTo>
                    <a:pt x="230" y="322"/>
                  </a:lnTo>
                  <a:lnTo>
                    <a:pt x="230" y="322"/>
                  </a:lnTo>
                  <a:lnTo>
                    <a:pt x="236" y="320"/>
                  </a:lnTo>
                  <a:lnTo>
                    <a:pt x="240" y="318"/>
                  </a:lnTo>
                  <a:lnTo>
                    <a:pt x="242" y="314"/>
                  </a:lnTo>
                  <a:lnTo>
                    <a:pt x="244" y="308"/>
                  </a:lnTo>
                  <a:lnTo>
                    <a:pt x="244" y="232"/>
                  </a:lnTo>
                  <a:lnTo>
                    <a:pt x="244" y="232"/>
                  </a:lnTo>
                  <a:lnTo>
                    <a:pt x="242" y="226"/>
                  </a:lnTo>
                  <a:lnTo>
                    <a:pt x="240" y="222"/>
                  </a:lnTo>
                  <a:lnTo>
                    <a:pt x="236" y="218"/>
                  </a:lnTo>
                  <a:lnTo>
                    <a:pt x="230" y="218"/>
                  </a:lnTo>
                  <a:lnTo>
                    <a:pt x="154" y="218"/>
                  </a:lnTo>
                  <a:lnTo>
                    <a:pt x="154" y="218"/>
                  </a:lnTo>
                  <a:lnTo>
                    <a:pt x="148" y="218"/>
                  </a:lnTo>
                  <a:lnTo>
                    <a:pt x="144" y="222"/>
                  </a:lnTo>
                  <a:lnTo>
                    <a:pt x="142" y="226"/>
                  </a:lnTo>
                  <a:lnTo>
                    <a:pt x="140" y="232"/>
                  </a:lnTo>
                  <a:lnTo>
                    <a:pt x="140" y="308"/>
                  </a:lnTo>
                  <a:lnTo>
                    <a:pt x="140" y="308"/>
                  </a:lnTo>
                  <a:lnTo>
                    <a:pt x="142" y="314"/>
                  </a:lnTo>
                  <a:lnTo>
                    <a:pt x="144" y="318"/>
                  </a:lnTo>
                  <a:lnTo>
                    <a:pt x="148" y="320"/>
                  </a:lnTo>
                  <a:lnTo>
                    <a:pt x="154" y="322"/>
                  </a:lnTo>
                  <a:lnTo>
                    <a:pt x="172" y="322"/>
                  </a:lnTo>
                  <a:lnTo>
                    <a:pt x="172" y="380"/>
                  </a:lnTo>
                  <a:lnTo>
                    <a:pt x="172" y="380"/>
                  </a:lnTo>
                  <a:lnTo>
                    <a:pt x="192" y="380"/>
                  </a:lnTo>
                  <a:lnTo>
                    <a:pt x="192" y="380"/>
                  </a:lnTo>
                  <a:close/>
                  <a:moveTo>
                    <a:pt x="238" y="46"/>
                  </a:moveTo>
                  <a:lnTo>
                    <a:pt x="238" y="46"/>
                  </a:lnTo>
                  <a:lnTo>
                    <a:pt x="238" y="56"/>
                  </a:lnTo>
                  <a:lnTo>
                    <a:pt x="242" y="64"/>
                  </a:lnTo>
                  <a:lnTo>
                    <a:pt x="246" y="72"/>
                  </a:lnTo>
                  <a:lnTo>
                    <a:pt x="250" y="78"/>
                  </a:lnTo>
                  <a:lnTo>
                    <a:pt x="258" y="84"/>
                  </a:lnTo>
                  <a:lnTo>
                    <a:pt x="266" y="88"/>
                  </a:lnTo>
                  <a:lnTo>
                    <a:pt x="274" y="92"/>
                  </a:lnTo>
                  <a:lnTo>
                    <a:pt x="284" y="92"/>
                  </a:lnTo>
                  <a:lnTo>
                    <a:pt x="284" y="92"/>
                  </a:lnTo>
                  <a:lnTo>
                    <a:pt x="292" y="92"/>
                  </a:lnTo>
                  <a:lnTo>
                    <a:pt x="302" y="88"/>
                  </a:lnTo>
                  <a:lnTo>
                    <a:pt x="308" y="84"/>
                  </a:lnTo>
                  <a:lnTo>
                    <a:pt x="316" y="78"/>
                  </a:lnTo>
                  <a:lnTo>
                    <a:pt x="322" y="72"/>
                  </a:lnTo>
                  <a:lnTo>
                    <a:pt x="326" y="64"/>
                  </a:lnTo>
                  <a:lnTo>
                    <a:pt x="328" y="56"/>
                  </a:lnTo>
                  <a:lnTo>
                    <a:pt x="330" y="46"/>
                  </a:lnTo>
                  <a:lnTo>
                    <a:pt x="330" y="46"/>
                  </a:lnTo>
                  <a:lnTo>
                    <a:pt x="328" y="36"/>
                  </a:lnTo>
                  <a:lnTo>
                    <a:pt x="324" y="28"/>
                  </a:lnTo>
                  <a:lnTo>
                    <a:pt x="320" y="20"/>
                  </a:lnTo>
                  <a:lnTo>
                    <a:pt x="314" y="12"/>
                  </a:lnTo>
                  <a:lnTo>
                    <a:pt x="314" y="12"/>
                  </a:lnTo>
                  <a:lnTo>
                    <a:pt x="306" y="6"/>
                  </a:lnTo>
                  <a:lnTo>
                    <a:pt x="306" y="6"/>
                  </a:lnTo>
                  <a:lnTo>
                    <a:pt x="294" y="2"/>
                  </a:lnTo>
                  <a:lnTo>
                    <a:pt x="284" y="0"/>
                  </a:lnTo>
                  <a:lnTo>
                    <a:pt x="284" y="0"/>
                  </a:lnTo>
                  <a:lnTo>
                    <a:pt x="274" y="2"/>
                  </a:lnTo>
                  <a:lnTo>
                    <a:pt x="266" y="4"/>
                  </a:lnTo>
                  <a:lnTo>
                    <a:pt x="258" y="8"/>
                  </a:lnTo>
                  <a:lnTo>
                    <a:pt x="250" y="14"/>
                  </a:lnTo>
                  <a:lnTo>
                    <a:pt x="246" y="20"/>
                  </a:lnTo>
                  <a:lnTo>
                    <a:pt x="242" y="28"/>
                  </a:lnTo>
                  <a:lnTo>
                    <a:pt x="238" y="38"/>
                  </a:lnTo>
                  <a:lnTo>
                    <a:pt x="238" y="46"/>
                  </a:lnTo>
                  <a:lnTo>
                    <a:pt x="238" y="46"/>
                  </a:lnTo>
                  <a:close/>
                  <a:moveTo>
                    <a:pt x="192" y="204"/>
                  </a:moveTo>
                  <a:lnTo>
                    <a:pt x="192" y="204"/>
                  </a:lnTo>
                  <a:lnTo>
                    <a:pt x="198" y="204"/>
                  </a:lnTo>
                  <a:lnTo>
                    <a:pt x="204" y="202"/>
                  </a:lnTo>
                  <a:lnTo>
                    <a:pt x="214" y="196"/>
                  </a:lnTo>
                  <a:lnTo>
                    <a:pt x="220" y="186"/>
                  </a:lnTo>
                  <a:lnTo>
                    <a:pt x="222" y="180"/>
                  </a:lnTo>
                  <a:lnTo>
                    <a:pt x="222" y="174"/>
                  </a:lnTo>
                  <a:lnTo>
                    <a:pt x="222" y="174"/>
                  </a:lnTo>
                  <a:lnTo>
                    <a:pt x="222" y="168"/>
                  </a:lnTo>
                  <a:lnTo>
                    <a:pt x="220" y="162"/>
                  </a:lnTo>
                  <a:lnTo>
                    <a:pt x="214" y="152"/>
                  </a:lnTo>
                  <a:lnTo>
                    <a:pt x="204" y="146"/>
                  </a:lnTo>
                  <a:lnTo>
                    <a:pt x="198" y="144"/>
                  </a:lnTo>
                  <a:lnTo>
                    <a:pt x="192" y="142"/>
                  </a:lnTo>
                  <a:lnTo>
                    <a:pt x="192" y="142"/>
                  </a:lnTo>
                  <a:lnTo>
                    <a:pt x="186" y="144"/>
                  </a:lnTo>
                  <a:lnTo>
                    <a:pt x="180" y="146"/>
                  </a:lnTo>
                  <a:lnTo>
                    <a:pt x="170" y="152"/>
                  </a:lnTo>
                  <a:lnTo>
                    <a:pt x="164" y="162"/>
                  </a:lnTo>
                  <a:lnTo>
                    <a:pt x="162" y="168"/>
                  </a:lnTo>
                  <a:lnTo>
                    <a:pt x="162" y="174"/>
                  </a:lnTo>
                  <a:lnTo>
                    <a:pt x="162" y="174"/>
                  </a:lnTo>
                  <a:lnTo>
                    <a:pt x="162" y="180"/>
                  </a:lnTo>
                  <a:lnTo>
                    <a:pt x="164" y="186"/>
                  </a:lnTo>
                  <a:lnTo>
                    <a:pt x="170" y="196"/>
                  </a:lnTo>
                  <a:lnTo>
                    <a:pt x="180" y="202"/>
                  </a:lnTo>
                  <a:lnTo>
                    <a:pt x="186" y="204"/>
                  </a:lnTo>
                  <a:lnTo>
                    <a:pt x="192" y="204"/>
                  </a:lnTo>
                  <a:lnTo>
                    <a:pt x="192" y="2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a:p>
          </p:txBody>
        </p:sp>
      </p:grpSp>
      <p:grpSp>
        <p:nvGrpSpPr>
          <p:cNvPr id="40" name="Group 39"/>
          <p:cNvGrpSpPr/>
          <p:nvPr/>
        </p:nvGrpSpPr>
        <p:grpSpPr>
          <a:xfrm>
            <a:off x="276749" y="3486808"/>
            <a:ext cx="452628" cy="452628"/>
            <a:chOff x="-7831139" y="166688"/>
            <a:chExt cx="7437438" cy="7437438"/>
          </a:xfrm>
        </p:grpSpPr>
        <p:sp>
          <p:nvSpPr>
            <p:cNvPr id="41" name="Freeform 418"/>
            <p:cNvSpPr>
              <a:spLocks/>
            </p:cNvSpPr>
            <p:nvPr/>
          </p:nvSpPr>
          <p:spPr bwMode="auto">
            <a:xfrm>
              <a:off x="-7831139" y="166688"/>
              <a:ext cx="7437438" cy="7437438"/>
            </a:xfrm>
            <a:prstGeom prst="ellipse">
              <a:avLst/>
            </a:prstGeom>
            <a:solidFill>
              <a:schemeClr val="accent4">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sp>
          <p:nvSpPr>
            <p:cNvPr id="42" name="Freeform 424"/>
            <p:cNvSpPr>
              <a:spLocks/>
            </p:cNvSpPr>
            <p:nvPr/>
          </p:nvSpPr>
          <p:spPr bwMode="auto">
            <a:xfrm>
              <a:off x="-7053264" y="1511300"/>
              <a:ext cx="5726113" cy="4735512"/>
            </a:xfrm>
            <a:custGeom>
              <a:avLst/>
              <a:gdLst/>
              <a:ahLst/>
              <a:cxnLst/>
              <a:rect l="l" t="t" r="r" b="b"/>
              <a:pathLst>
                <a:path w="5726113" h="4735512">
                  <a:moveTo>
                    <a:pt x="4557713" y="3225800"/>
                  </a:moveTo>
                  <a:cubicBezTo>
                    <a:pt x="4363951" y="3225800"/>
                    <a:pt x="4206875" y="3382876"/>
                    <a:pt x="4206875" y="3576638"/>
                  </a:cubicBezTo>
                  <a:cubicBezTo>
                    <a:pt x="4206875" y="3770400"/>
                    <a:pt x="4363951" y="3927476"/>
                    <a:pt x="4557713" y="3927476"/>
                  </a:cubicBezTo>
                  <a:cubicBezTo>
                    <a:pt x="4751475" y="3927476"/>
                    <a:pt x="4908551" y="3770400"/>
                    <a:pt x="4908551" y="3576638"/>
                  </a:cubicBezTo>
                  <a:cubicBezTo>
                    <a:pt x="4908551" y="3382876"/>
                    <a:pt x="4751475" y="3225800"/>
                    <a:pt x="4557713" y="3225800"/>
                  </a:cubicBezTo>
                  <a:close/>
                  <a:moveTo>
                    <a:pt x="4713288" y="2417762"/>
                  </a:moveTo>
                  <a:lnTo>
                    <a:pt x="5184776" y="2589212"/>
                  </a:lnTo>
                  <a:lnTo>
                    <a:pt x="5089526" y="2852737"/>
                  </a:lnTo>
                  <a:lnTo>
                    <a:pt x="5153026" y="2905125"/>
                  </a:lnTo>
                  <a:lnTo>
                    <a:pt x="5213351" y="2965450"/>
                  </a:lnTo>
                  <a:lnTo>
                    <a:pt x="5270501" y="3032125"/>
                  </a:lnTo>
                  <a:lnTo>
                    <a:pt x="5318126" y="3101975"/>
                  </a:lnTo>
                  <a:lnTo>
                    <a:pt x="5360988" y="3178175"/>
                  </a:lnTo>
                  <a:lnTo>
                    <a:pt x="5640388" y="3130550"/>
                  </a:lnTo>
                  <a:lnTo>
                    <a:pt x="5726113" y="3624262"/>
                  </a:lnTo>
                  <a:lnTo>
                    <a:pt x="5448301" y="3675062"/>
                  </a:lnTo>
                  <a:lnTo>
                    <a:pt x="5430838" y="3779837"/>
                  </a:lnTo>
                  <a:lnTo>
                    <a:pt x="5399088" y="3881437"/>
                  </a:lnTo>
                  <a:lnTo>
                    <a:pt x="5357813" y="3978275"/>
                  </a:lnTo>
                  <a:lnTo>
                    <a:pt x="5303838" y="4073525"/>
                  </a:lnTo>
                  <a:lnTo>
                    <a:pt x="5484813" y="4291012"/>
                  </a:lnTo>
                  <a:lnTo>
                    <a:pt x="5099051" y="4613275"/>
                  </a:lnTo>
                  <a:lnTo>
                    <a:pt x="4918076" y="4395787"/>
                  </a:lnTo>
                  <a:lnTo>
                    <a:pt x="4814888" y="4435475"/>
                  </a:lnTo>
                  <a:lnTo>
                    <a:pt x="4710113" y="4459287"/>
                  </a:lnTo>
                  <a:lnTo>
                    <a:pt x="4605338" y="4470400"/>
                  </a:lnTo>
                  <a:lnTo>
                    <a:pt x="4500563" y="4470400"/>
                  </a:lnTo>
                  <a:lnTo>
                    <a:pt x="4403725" y="4735512"/>
                  </a:lnTo>
                  <a:lnTo>
                    <a:pt x="3932238" y="4564062"/>
                  </a:lnTo>
                  <a:lnTo>
                    <a:pt x="4027488" y="4298950"/>
                  </a:lnTo>
                  <a:lnTo>
                    <a:pt x="3962400" y="4244975"/>
                  </a:lnTo>
                  <a:lnTo>
                    <a:pt x="3903663" y="4186237"/>
                  </a:lnTo>
                  <a:lnTo>
                    <a:pt x="3846513" y="4121150"/>
                  </a:lnTo>
                  <a:lnTo>
                    <a:pt x="3798888" y="4049712"/>
                  </a:lnTo>
                  <a:lnTo>
                    <a:pt x="3756025" y="3971925"/>
                  </a:lnTo>
                  <a:lnTo>
                    <a:pt x="3476625" y="4021137"/>
                  </a:lnTo>
                  <a:lnTo>
                    <a:pt x="3390900" y="3527425"/>
                  </a:lnTo>
                  <a:lnTo>
                    <a:pt x="3668713" y="3478212"/>
                  </a:lnTo>
                  <a:lnTo>
                    <a:pt x="3686175" y="3371850"/>
                  </a:lnTo>
                  <a:lnTo>
                    <a:pt x="3717925" y="3270250"/>
                  </a:lnTo>
                  <a:lnTo>
                    <a:pt x="3759200" y="3171825"/>
                  </a:lnTo>
                  <a:lnTo>
                    <a:pt x="3813175" y="3078162"/>
                  </a:lnTo>
                  <a:lnTo>
                    <a:pt x="3632200" y="2862262"/>
                  </a:lnTo>
                  <a:lnTo>
                    <a:pt x="4016375" y="2540000"/>
                  </a:lnTo>
                  <a:lnTo>
                    <a:pt x="4198938" y="2755900"/>
                  </a:lnTo>
                  <a:lnTo>
                    <a:pt x="4302125" y="2717800"/>
                  </a:lnTo>
                  <a:lnTo>
                    <a:pt x="4406900" y="2692400"/>
                  </a:lnTo>
                  <a:lnTo>
                    <a:pt x="4511675" y="2681287"/>
                  </a:lnTo>
                  <a:lnTo>
                    <a:pt x="4616450" y="2681287"/>
                  </a:lnTo>
                  <a:close/>
                  <a:moveTo>
                    <a:pt x="1905000" y="1506537"/>
                  </a:moveTo>
                  <a:cubicBezTo>
                    <a:pt x="1685812" y="1506537"/>
                    <a:pt x="1508125" y="1684935"/>
                    <a:pt x="1508125" y="1905000"/>
                  </a:cubicBezTo>
                  <a:cubicBezTo>
                    <a:pt x="1508125" y="2125065"/>
                    <a:pt x="1685812" y="2303463"/>
                    <a:pt x="1905000" y="2303463"/>
                  </a:cubicBezTo>
                  <a:cubicBezTo>
                    <a:pt x="2124188" y="2303463"/>
                    <a:pt x="2301875" y="2125065"/>
                    <a:pt x="2301875" y="1905000"/>
                  </a:cubicBezTo>
                  <a:cubicBezTo>
                    <a:pt x="2301875" y="1684935"/>
                    <a:pt x="2124188" y="1506537"/>
                    <a:pt x="1905000" y="1506537"/>
                  </a:cubicBezTo>
                  <a:close/>
                  <a:moveTo>
                    <a:pt x="1903413" y="985837"/>
                  </a:moveTo>
                  <a:cubicBezTo>
                    <a:pt x="2411053" y="985837"/>
                    <a:pt x="2822576" y="1397360"/>
                    <a:pt x="2822576" y="1905000"/>
                  </a:cubicBezTo>
                  <a:cubicBezTo>
                    <a:pt x="2822576" y="2412640"/>
                    <a:pt x="2411053" y="2824163"/>
                    <a:pt x="1903413" y="2824163"/>
                  </a:cubicBezTo>
                  <a:cubicBezTo>
                    <a:pt x="1395773" y="2824163"/>
                    <a:pt x="984250" y="2412640"/>
                    <a:pt x="984250" y="1905000"/>
                  </a:cubicBezTo>
                  <a:cubicBezTo>
                    <a:pt x="984250" y="1397360"/>
                    <a:pt x="1395773" y="985837"/>
                    <a:pt x="1903413" y="985837"/>
                  </a:cubicBezTo>
                  <a:close/>
                  <a:moveTo>
                    <a:pt x="1903413" y="690562"/>
                  </a:moveTo>
                  <a:cubicBezTo>
                    <a:pt x="1232697" y="690562"/>
                    <a:pt x="688975" y="1234284"/>
                    <a:pt x="688975" y="1905000"/>
                  </a:cubicBezTo>
                  <a:cubicBezTo>
                    <a:pt x="688975" y="2575716"/>
                    <a:pt x="1232697" y="3119438"/>
                    <a:pt x="1903413" y="3119438"/>
                  </a:cubicBezTo>
                  <a:cubicBezTo>
                    <a:pt x="2574129" y="3119438"/>
                    <a:pt x="3117851" y="2575716"/>
                    <a:pt x="3117851" y="1905000"/>
                  </a:cubicBezTo>
                  <a:cubicBezTo>
                    <a:pt x="3117851" y="1234284"/>
                    <a:pt x="2574129" y="690562"/>
                    <a:pt x="1903413" y="690562"/>
                  </a:cubicBezTo>
                  <a:close/>
                  <a:moveTo>
                    <a:pt x="1608138" y="0"/>
                  </a:moveTo>
                  <a:lnTo>
                    <a:pt x="2197100" y="0"/>
                  </a:lnTo>
                  <a:lnTo>
                    <a:pt x="2197100" y="379412"/>
                  </a:lnTo>
                  <a:lnTo>
                    <a:pt x="2322513" y="407987"/>
                  </a:lnTo>
                  <a:lnTo>
                    <a:pt x="2443163" y="446087"/>
                  </a:lnTo>
                  <a:lnTo>
                    <a:pt x="2559051" y="495300"/>
                  </a:lnTo>
                  <a:lnTo>
                    <a:pt x="2668588" y="552450"/>
                  </a:lnTo>
                  <a:lnTo>
                    <a:pt x="2774951" y="617537"/>
                  </a:lnTo>
                  <a:lnTo>
                    <a:pt x="3041651" y="349250"/>
                  </a:lnTo>
                  <a:lnTo>
                    <a:pt x="3459163" y="766762"/>
                  </a:lnTo>
                  <a:lnTo>
                    <a:pt x="3190876" y="1033462"/>
                  </a:lnTo>
                  <a:lnTo>
                    <a:pt x="3255963" y="1138237"/>
                  </a:lnTo>
                  <a:lnTo>
                    <a:pt x="3314701" y="1249362"/>
                  </a:lnTo>
                  <a:lnTo>
                    <a:pt x="3362326" y="1365250"/>
                  </a:lnTo>
                  <a:lnTo>
                    <a:pt x="3400426" y="1485900"/>
                  </a:lnTo>
                  <a:lnTo>
                    <a:pt x="3429001" y="1609725"/>
                  </a:lnTo>
                  <a:lnTo>
                    <a:pt x="3808413" y="1609725"/>
                  </a:lnTo>
                  <a:lnTo>
                    <a:pt x="3808413" y="2198688"/>
                  </a:lnTo>
                  <a:lnTo>
                    <a:pt x="3429001" y="2198688"/>
                  </a:lnTo>
                  <a:lnTo>
                    <a:pt x="3400426" y="2322513"/>
                  </a:lnTo>
                  <a:lnTo>
                    <a:pt x="3362326" y="2443163"/>
                  </a:lnTo>
                  <a:lnTo>
                    <a:pt x="3314701" y="2560638"/>
                  </a:lnTo>
                  <a:lnTo>
                    <a:pt x="3255963" y="2670175"/>
                  </a:lnTo>
                  <a:lnTo>
                    <a:pt x="3190876" y="2774950"/>
                  </a:lnTo>
                  <a:lnTo>
                    <a:pt x="3459163" y="3043238"/>
                  </a:lnTo>
                  <a:lnTo>
                    <a:pt x="3041651" y="3457575"/>
                  </a:lnTo>
                  <a:lnTo>
                    <a:pt x="2774951" y="3192463"/>
                  </a:lnTo>
                  <a:lnTo>
                    <a:pt x="2668588" y="3257550"/>
                  </a:lnTo>
                  <a:lnTo>
                    <a:pt x="2559051" y="3313113"/>
                  </a:lnTo>
                  <a:lnTo>
                    <a:pt x="2443163" y="3360738"/>
                  </a:lnTo>
                  <a:lnTo>
                    <a:pt x="2322513" y="3402013"/>
                  </a:lnTo>
                  <a:lnTo>
                    <a:pt x="2197100" y="3429000"/>
                  </a:lnTo>
                  <a:lnTo>
                    <a:pt x="2197100" y="3806825"/>
                  </a:lnTo>
                  <a:lnTo>
                    <a:pt x="1608138" y="3806825"/>
                  </a:lnTo>
                  <a:lnTo>
                    <a:pt x="1608138" y="3429000"/>
                  </a:lnTo>
                  <a:lnTo>
                    <a:pt x="1484313" y="3402013"/>
                  </a:lnTo>
                  <a:lnTo>
                    <a:pt x="1365250" y="3360738"/>
                  </a:lnTo>
                  <a:lnTo>
                    <a:pt x="1247775" y="3313113"/>
                  </a:lnTo>
                  <a:lnTo>
                    <a:pt x="1136650" y="3257550"/>
                  </a:lnTo>
                  <a:lnTo>
                    <a:pt x="1033462" y="3192463"/>
                  </a:lnTo>
                  <a:lnTo>
                    <a:pt x="765175" y="3457575"/>
                  </a:lnTo>
                  <a:lnTo>
                    <a:pt x="350837" y="3043238"/>
                  </a:lnTo>
                  <a:lnTo>
                    <a:pt x="615950" y="2774950"/>
                  </a:lnTo>
                  <a:lnTo>
                    <a:pt x="550862" y="2670175"/>
                  </a:lnTo>
                  <a:lnTo>
                    <a:pt x="493712" y="2560638"/>
                  </a:lnTo>
                  <a:lnTo>
                    <a:pt x="447675" y="2443163"/>
                  </a:lnTo>
                  <a:lnTo>
                    <a:pt x="406400" y="2322513"/>
                  </a:lnTo>
                  <a:lnTo>
                    <a:pt x="379412" y="2198688"/>
                  </a:lnTo>
                  <a:lnTo>
                    <a:pt x="0" y="2198688"/>
                  </a:lnTo>
                  <a:lnTo>
                    <a:pt x="0" y="1609725"/>
                  </a:lnTo>
                  <a:lnTo>
                    <a:pt x="379412" y="1609725"/>
                  </a:lnTo>
                  <a:lnTo>
                    <a:pt x="406400" y="1485900"/>
                  </a:lnTo>
                  <a:lnTo>
                    <a:pt x="447675" y="1365250"/>
                  </a:lnTo>
                  <a:lnTo>
                    <a:pt x="493712" y="1249362"/>
                  </a:lnTo>
                  <a:lnTo>
                    <a:pt x="550862" y="1138237"/>
                  </a:lnTo>
                  <a:lnTo>
                    <a:pt x="615950" y="1033462"/>
                  </a:lnTo>
                  <a:lnTo>
                    <a:pt x="350837" y="766762"/>
                  </a:lnTo>
                  <a:lnTo>
                    <a:pt x="765175" y="349250"/>
                  </a:lnTo>
                  <a:lnTo>
                    <a:pt x="1033462" y="617537"/>
                  </a:lnTo>
                  <a:lnTo>
                    <a:pt x="1136650" y="552450"/>
                  </a:lnTo>
                  <a:lnTo>
                    <a:pt x="1247775" y="495300"/>
                  </a:lnTo>
                  <a:lnTo>
                    <a:pt x="1365250" y="446087"/>
                  </a:lnTo>
                  <a:lnTo>
                    <a:pt x="1484313" y="407987"/>
                  </a:lnTo>
                  <a:lnTo>
                    <a:pt x="1608138" y="37941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grpSp>
      <p:grpSp>
        <p:nvGrpSpPr>
          <p:cNvPr id="43" name="Group 42"/>
          <p:cNvGrpSpPr/>
          <p:nvPr/>
        </p:nvGrpSpPr>
        <p:grpSpPr>
          <a:xfrm>
            <a:off x="276749" y="4144749"/>
            <a:ext cx="452628" cy="452628"/>
            <a:chOff x="4987535" y="4716735"/>
            <a:chExt cx="612000" cy="612000"/>
          </a:xfrm>
        </p:grpSpPr>
        <p:sp>
          <p:nvSpPr>
            <p:cNvPr id="44" name="Oval 43"/>
            <p:cNvSpPr/>
            <p:nvPr/>
          </p:nvSpPr>
          <p:spPr bwMode="ltGray">
            <a:xfrm>
              <a:off x="4987535" y="4716735"/>
              <a:ext cx="612000" cy="612000"/>
            </a:xfrm>
            <a:prstGeom prst="ellipse">
              <a:avLst/>
            </a:prstGeom>
            <a:solidFill>
              <a:schemeClr val="accent4">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err="1">
                <a:solidFill>
                  <a:schemeClr val="bg1"/>
                </a:solidFill>
                <a:latin typeface="Georgia" pitchFamily="18" charset="0"/>
              </a:endParaRPr>
            </a:p>
          </p:txBody>
        </p:sp>
        <p:grpSp>
          <p:nvGrpSpPr>
            <p:cNvPr id="45" name="Group 26"/>
            <p:cNvGrpSpPr>
              <a:grpSpLocks noChangeAspect="1"/>
            </p:cNvGrpSpPr>
            <p:nvPr/>
          </p:nvGrpSpPr>
          <p:grpSpPr bwMode="auto">
            <a:xfrm>
              <a:off x="5064605" y="4798469"/>
              <a:ext cx="457860" cy="448532"/>
              <a:chOff x="1084" y="145"/>
              <a:chExt cx="4565" cy="4472"/>
            </a:xfrm>
            <a:solidFill>
              <a:schemeClr val="bg1"/>
            </a:solidFill>
          </p:grpSpPr>
          <p:sp>
            <p:nvSpPr>
              <p:cNvPr id="46" name="Freeform 28"/>
              <p:cNvSpPr>
                <a:spLocks/>
              </p:cNvSpPr>
              <p:nvPr/>
            </p:nvSpPr>
            <p:spPr bwMode="auto">
              <a:xfrm>
                <a:off x="1084" y="2915"/>
                <a:ext cx="4565" cy="1702"/>
              </a:xfrm>
              <a:custGeom>
                <a:avLst/>
                <a:gdLst>
                  <a:gd name="T0" fmla="*/ 1383 w 4565"/>
                  <a:gd name="T1" fmla="*/ 237 h 1702"/>
                  <a:gd name="T2" fmla="*/ 1229 w 4565"/>
                  <a:gd name="T3" fmla="*/ 402 h 1702"/>
                  <a:gd name="T4" fmla="*/ 930 w 4565"/>
                  <a:gd name="T5" fmla="*/ 478 h 1702"/>
                  <a:gd name="T6" fmla="*/ 696 w 4565"/>
                  <a:gd name="T7" fmla="*/ 565 h 1702"/>
                  <a:gd name="T8" fmla="*/ 529 w 4565"/>
                  <a:gd name="T9" fmla="*/ 654 h 1702"/>
                  <a:gd name="T10" fmla="*/ 428 w 4565"/>
                  <a:gd name="T11" fmla="*/ 736 h 1702"/>
                  <a:gd name="T12" fmla="*/ 395 w 4565"/>
                  <a:gd name="T13" fmla="*/ 805 h 1702"/>
                  <a:gd name="T14" fmla="*/ 428 w 4565"/>
                  <a:gd name="T15" fmla="*/ 873 h 1702"/>
                  <a:gd name="T16" fmla="*/ 525 w 4565"/>
                  <a:gd name="T17" fmla="*/ 954 h 1702"/>
                  <a:gd name="T18" fmla="*/ 688 w 4565"/>
                  <a:gd name="T19" fmla="*/ 1042 h 1702"/>
                  <a:gd name="T20" fmla="*/ 914 w 4565"/>
                  <a:gd name="T21" fmla="*/ 1126 h 1702"/>
                  <a:gd name="T22" fmla="*/ 1203 w 4565"/>
                  <a:gd name="T23" fmla="*/ 1204 h 1702"/>
                  <a:gd name="T24" fmla="*/ 1556 w 4565"/>
                  <a:gd name="T25" fmla="*/ 1263 h 1702"/>
                  <a:gd name="T26" fmla="*/ 1971 w 4565"/>
                  <a:gd name="T27" fmla="*/ 1300 h 1702"/>
                  <a:gd name="T28" fmla="*/ 2442 w 4565"/>
                  <a:gd name="T29" fmla="*/ 1306 h 1702"/>
                  <a:gd name="T30" fmla="*/ 2878 w 4565"/>
                  <a:gd name="T31" fmla="*/ 1278 h 1702"/>
                  <a:gd name="T32" fmla="*/ 3250 w 4565"/>
                  <a:gd name="T33" fmla="*/ 1226 h 1702"/>
                  <a:gd name="T34" fmla="*/ 3562 w 4565"/>
                  <a:gd name="T35" fmla="*/ 1154 h 1702"/>
                  <a:gd name="T36" fmla="*/ 3809 w 4565"/>
                  <a:gd name="T37" fmla="*/ 1071 h 1702"/>
                  <a:gd name="T38" fmla="*/ 3992 w 4565"/>
                  <a:gd name="T39" fmla="*/ 982 h 1702"/>
                  <a:gd name="T40" fmla="*/ 4113 w 4565"/>
                  <a:gd name="T41" fmla="*/ 899 h 1702"/>
                  <a:gd name="T42" fmla="*/ 4167 w 4565"/>
                  <a:gd name="T43" fmla="*/ 826 h 1702"/>
                  <a:gd name="T44" fmla="*/ 4155 w 4565"/>
                  <a:gd name="T45" fmla="*/ 761 h 1702"/>
                  <a:gd name="T46" fmla="*/ 4077 w 4565"/>
                  <a:gd name="T47" fmla="*/ 682 h 1702"/>
                  <a:gd name="T48" fmla="*/ 3931 w 4565"/>
                  <a:gd name="T49" fmla="*/ 594 h 1702"/>
                  <a:gd name="T50" fmla="*/ 3719 w 4565"/>
                  <a:gd name="T51" fmla="*/ 507 h 1702"/>
                  <a:gd name="T52" fmla="*/ 3443 w 4565"/>
                  <a:gd name="T53" fmla="*/ 425 h 1702"/>
                  <a:gd name="T54" fmla="*/ 3099 w 4565"/>
                  <a:gd name="T55" fmla="*/ 359 h 1702"/>
                  <a:gd name="T56" fmla="*/ 3333 w 4565"/>
                  <a:gd name="T57" fmla="*/ 0 h 1702"/>
                  <a:gd name="T58" fmla="*/ 3650 w 4565"/>
                  <a:gd name="T59" fmla="*/ 74 h 1702"/>
                  <a:gd name="T60" fmla="*/ 3934 w 4565"/>
                  <a:gd name="T61" fmla="*/ 167 h 1702"/>
                  <a:gd name="T62" fmla="*/ 4175 w 4565"/>
                  <a:gd name="T63" fmla="*/ 280 h 1702"/>
                  <a:gd name="T64" fmla="*/ 4366 w 4565"/>
                  <a:gd name="T65" fmla="*/ 414 h 1702"/>
                  <a:gd name="T66" fmla="*/ 4497 w 4565"/>
                  <a:gd name="T67" fmla="*/ 569 h 1702"/>
                  <a:gd name="T68" fmla="*/ 4561 w 4565"/>
                  <a:gd name="T69" fmla="*/ 743 h 1702"/>
                  <a:gd name="T70" fmla="*/ 4547 w 4565"/>
                  <a:gd name="T71" fmla="*/ 927 h 1702"/>
                  <a:gd name="T72" fmla="*/ 4461 w 4565"/>
                  <a:gd name="T73" fmla="*/ 1094 h 1702"/>
                  <a:gd name="T74" fmla="*/ 4311 w 4565"/>
                  <a:gd name="T75" fmla="*/ 1241 h 1702"/>
                  <a:gd name="T76" fmla="*/ 4104 w 4565"/>
                  <a:gd name="T77" fmla="*/ 1368 h 1702"/>
                  <a:gd name="T78" fmla="*/ 3850 w 4565"/>
                  <a:gd name="T79" fmla="*/ 1475 h 1702"/>
                  <a:gd name="T80" fmla="*/ 3555 w 4565"/>
                  <a:gd name="T81" fmla="*/ 1561 h 1702"/>
                  <a:gd name="T82" fmla="*/ 3231 w 4565"/>
                  <a:gd name="T83" fmla="*/ 1627 h 1702"/>
                  <a:gd name="T84" fmla="*/ 2885 w 4565"/>
                  <a:gd name="T85" fmla="*/ 1673 h 1702"/>
                  <a:gd name="T86" fmla="*/ 2525 w 4565"/>
                  <a:gd name="T87" fmla="*/ 1698 h 1702"/>
                  <a:gd name="T88" fmla="*/ 2161 w 4565"/>
                  <a:gd name="T89" fmla="*/ 1701 h 1702"/>
                  <a:gd name="T90" fmla="*/ 1798 w 4565"/>
                  <a:gd name="T91" fmla="*/ 1684 h 1702"/>
                  <a:gd name="T92" fmla="*/ 1448 w 4565"/>
                  <a:gd name="T93" fmla="*/ 1645 h 1702"/>
                  <a:gd name="T94" fmla="*/ 1114 w 4565"/>
                  <a:gd name="T95" fmla="*/ 1586 h 1702"/>
                  <a:gd name="T96" fmla="*/ 810 w 4565"/>
                  <a:gd name="T97" fmla="*/ 1505 h 1702"/>
                  <a:gd name="T98" fmla="*/ 541 w 4565"/>
                  <a:gd name="T99" fmla="*/ 1406 h 1702"/>
                  <a:gd name="T100" fmla="*/ 317 w 4565"/>
                  <a:gd name="T101" fmla="*/ 1285 h 1702"/>
                  <a:gd name="T102" fmla="*/ 147 w 4565"/>
                  <a:gd name="T103" fmla="*/ 1145 h 1702"/>
                  <a:gd name="T104" fmla="*/ 39 w 4565"/>
                  <a:gd name="T105" fmla="*/ 985 h 1702"/>
                  <a:gd name="T106" fmla="*/ 0 w 4565"/>
                  <a:gd name="T107" fmla="*/ 805 h 1702"/>
                  <a:gd name="T108" fmla="*/ 39 w 4565"/>
                  <a:gd name="T109" fmla="*/ 625 h 1702"/>
                  <a:gd name="T110" fmla="*/ 148 w 4565"/>
                  <a:gd name="T111" fmla="*/ 464 h 1702"/>
                  <a:gd name="T112" fmla="*/ 320 w 4565"/>
                  <a:gd name="T113" fmla="*/ 323 h 1702"/>
                  <a:gd name="T114" fmla="*/ 545 w 4565"/>
                  <a:gd name="T115" fmla="*/ 203 h 1702"/>
                  <a:gd name="T116" fmla="*/ 817 w 4565"/>
                  <a:gd name="T117" fmla="*/ 103 h 1702"/>
                  <a:gd name="T118" fmla="*/ 1123 w 4565"/>
                  <a:gd name="T119" fmla="*/ 23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65" h="1702">
                    <a:moveTo>
                      <a:pt x="1232" y="0"/>
                    </a:moveTo>
                    <a:lnTo>
                      <a:pt x="1305" y="117"/>
                    </a:lnTo>
                    <a:lnTo>
                      <a:pt x="1383" y="237"/>
                    </a:lnTo>
                    <a:lnTo>
                      <a:pt x="1465" y="359"/>
                    </a:lnTo>
                    <a:lnTo>
                      <a:pt x="1344" y="380"/>
                    </a:lnTo>
                    <a:lnTo>
                      <a:pt x="1229" y="402"/>
                    </a:lnTo>
                    <a:lnTo>
                      <a:pt x="1123" y="425"/>
                    </a:lnTo>
                    <a:lnTo>
                      <a:pt x="1023" y="452"/>
                    </a:lnTo>
                    <a:lnTo>
                      <a:pt x="930" y="478"/>
                    </a:lnTo>
                    <a:lnTo>
                      <a:pt x="846" y="507"/>
                    </a:lnTo>
                    <a:lnTo>
                      <a:pt x="767" y="535"/>
                    </a:lnTo>
                    <a:lnTo>
                      <a:pt x="696" y="565"/>
                    </a:lnTo>
                    <a:lnTo>
                      <a:pt x="634" y="594"/>
                    </a:lnTo>
                    <a:lnTo>
                      <a:pt x="577" y="623"/>
                    </a:lnTo>
                    <a:lnTo>
                      <a:pt x="529" y="654"/>
                    </a:lnTo>
                    <a:lnTo>
                      <a:pt x="489" y="682"/>
                    </a:lnTo>
                    <a:lnTo>
                      <a:pt x="454" y="709"/>
                    </a:lnTo>
                    <a:lnTo>
                      <a:pt x="428" y="736"/>
                    </a:lnTo>
                    <a:lnTo>
                      <a:pt x="410" y="761"/>
                    </a:lnTo>
                    <a:lnTo>
                      <a:pt x="399" y="784"/>
                    </a:lnTo>
                    <a:lnTo>
                      <a:pt x="395" y="805"/>
                    </a:lnTo>
                    <a:lnTo>
                      <a:pt x="399" y="826"/>
                    </a:lnTo>
                    <a:lnTo>
                      <a:pt x="410" y="848"/>
                    </a:lnTo>
                    <a:lnTo>
                      <a:pt x="428" y="873"/>
                    </a:lnTo>
                    <a:lnTo>
                      <a:pt x="453" y="899"/>
                    </a:lnTo>
                    <a:lnTo>
                      <a:pt x="486" y="925"/>
                    </a:lnTo>
                    <a:lnTo>
                      <a:pt x="525" y="954"/>
                    </a:lnTo>
                    <a:lnTo>
                      <a:pt x="572" y="982"/>
                    </a:lnTo>
                    <a:lnTo>
                      <a:pt x="626" y="1011"/>
                    </a:lnTo>
                    <a:lnTo>
                      <a:pt x="688" y="1042"/>
                    </a:lnTo>
                    <a:lnTo>
                      <a:pt x="756" y="1069"/>
                    </a:lnTo>
                    <a:lnTo>
                      <a:pt x="831" y="1098"/>
                    </a:lnTo>
                    <a:lnTo>
                      <a:pt x="914" y="1126"/>
                    </a:lnTo>
                    <a:lnTo>
                      <a:pt x="1004" y="1154"/>
                    </a:lnTo>
                    <a:lnTo>
                      <a:pt x="1099" y="1179"/>
                    </a:lnTo>
                    <a:lnTo>
                      <a:pt x="1203" y="1204"/>
                    </a:lnTo>
                    <a:lnTo>
                      <a:pt x="1314" y="1226"/>
                    </a:lnTo>
                    <a:lnTo>
                      <a:pt x="1431" y="1245"/>
                    </a:lnTo>
                    <a:lnTo>
                      <a:pt x="1556" y="1263"/>
                    </a:lnTo>
                    <a:lnTo>
                      <a:pt x="1687" y="1278"/>
                    </a:lnTo>
                    <a:lnTo>
                      <a:pt x="1826" y="1291"/>
                    </a:lnTo>
                    <a:lnTo>
                      <a:pt x="1971" y="1300"/>
                    </a:lnTo>
                    <a:lnTo>
                      <a:pt x="2123" y="1306"/>
                    </a:lnTo>
                    <a:lnTo>
                      <a:pt x="2283" y="1307"/>
                    </a:lnTo>
                    <a:lnTo>
                      <a:pt x="2442" y="1306"/>
                    </a:lnTo>
                    <a:lnTo>
                      <a:pt x="2594" y="1300"/>
                    </a:lnTo>
                    <a:lnTo>
                      <a:pt x="2739" y="1291"/>
                    </a:lnTo>
                    <a:lnTo>
                      <a:pt x="2878" y="1278"/>
                    </a:lnTo>
                    <a:lnTo>
                      <a:pt x="3009" y="1263"/>
                    </a:lnTo>
                    <a:lnTo>
                      <a:pt x="3133" y="1245"/>
                    </a:lnTo>
                    <a:lnTo>
                      <a:pt x="3250" y="1226"/>
                    </a:lnTo>
                    <a:lnTo>
                      <a:pt x="3361" y="1204"/>
                    </a:lnTo>
                    <a:lnTo>
                      <a:pt x="3465" y="1179"/>
                    </a:lnTo>
                    <a:lnTo>
                      <a:pt x="3562" y="1154"/>
                    </a:lnTo>
                    <a:lnTo>
                      <a:pt x="3652" y="1126"/>
                    </a:lnTo>
                    <a:lnTo>
                      <a:pt x="3733" y="1098"/>
                    </a:lnTo>
                    <a:lnTo>
                      <a:pt x="3809" y="1071"/>
                    </a:lnTo>
                    <a:lnTo>
                      <a:pt x="3877" y="1042"/>
                    </a:lnTo>
                    <a:lnTo>
                      <a:pt x="3938" y="1011"/>
                    </a:lnTo>
                    <a:lnTo>
                      <a:pt x="3992" y="982"/>
                    </a:lnTo>
                    <a:lnTo>
                      <a:pt x="4039" y="954"/>
                    </a:lnTo>
                    <a:lnTo>
                      <a:pt x="4079" y="925"/>
                    </a:lnTo>
                    <a:lnTo>
                      <a:pt x="4113" y="899"/>
                    </a:lnTo>
                    <a:lnTo>
                      <a:pt x="4138" y="873"/>
                    </a:lnTo>
                    <a:lnTo>
                      <a:pt x="4155" y="849"/>
                    </a:lnTo>
                    <a:lnTo>
                      <a:pt x="4167" y="826"/>
                    </a:lnTo>
                    <a:lnTo>
                      <a:pt x="4171" y="805"/>
                    </a:lnTo>
                    <a:lnTo>
                      <a:pt x="4167" y="784"/>
                    </a:lnTo>
                    <a:lnTo>
                      <a:pt x="4155" y="761"/>
                    </a:lnTo>
                    <a:lnTo>
                      <a:pt x="4136" y="736"/>
                    </a:lnTo>
                    <a:lnTo>
                      <a:pt x="4110" y="709"/>
                    </a:lnTo>
                    <a:lnTo>
                      <a:pt x="4077" y="682"/>
                    </a:lnTo>
                    <a:lnTo>
                      <a:pt x="4035" y="654"/>
                    </a:lnTo>
                    <a:lnTo>
                      <a:pt x="3987" y="623"/>
                    </a:lnTo>
                    <a:lnTo>
                      <a:pt x="3931" y="594"/>
                    </a:lnTo>
                    <a:lnTo>
                      <a:pt x="3868" y="565"/>
                    </a:lnTo>
                    <a:lnTo>
                      <a:pt x="3797" y="535"/>
                    </a:lnTo>
                    <a:lnTo>
                      <a:pt x="3719" y="507"/>
                    </a:lnTo>
                    <a:lnTo>
                      <a:pt x="3635" y="478"/>
                    </a:lnTo>
                    <a:lnTo>
                      <a:pt x="3542" y="452"/>
                    </a:lnTo>
                    <a:lnTo>
                      <a:pt x="3443" y="425"/>
                    </a:lnTo>
                    <a:lnTo>
                      <a:pt x="3335" y="402"/>
                    </a:lnTo>
                    <a:lnTo>
                      <a:pt x="3221" y="380"/>
                    </a:lnTo>
                    <a:lnTo>
                      <a:pt x="3099" y="359"/>
                    </a:lnTo>
                    <a:lnTo>
                      <a:pt x="3182" y="237"/>
                    </a:lnTo>
                    <a:lnTo>
                      <a:pt x="3260" y="117"/>
                    </a:lnTo>
                    <a:lnTo>
                      <a:pt x="3333" y="0"/>
                    </a:lnTo>
                    <a:lnTo>
                      <a:pt x="3441" y="23"/>
                    </a:lnTo>
                    <a:lnTo>
                      <a:pt x="3548" y="47"/>
                    </a:lnTo>
                    <a:lnTo>
                      <a:pt x="3650" y="74"/>
                    </a:lnTo>
                    <a:lnTo>
                      <a:pt x="3749" y="103"/>
                    </a:lnTo>
                    <a:lnTo>
                      <a:pt x="3844" y="133"/>
                    </a:lnTo>
                    <a:lnTo>
                      <a:pt x="3934" y="167"/>
                    </a:lnTo>
                    <a:lnTo>
                      <a:pt x="4020" y="203"/>
                    </a:lnTo>
                    <a:lnTo>
                      <a:pt x="4100" y="240"/>
                    </a:lnTo>
                    <a:lnTo>
                      <a:pt x="4175" y="280"/>
                    </a:lnTo>
                    <a:lnTo>
                      <a:pt x="4245" y="323"/>
                    </a:lnTo>
                    <a:lnTo>
                      <a:pt x="4309" y="367"/>
                    </a:lnTo>
                    <a:lnTo>
                      <a:pt x="4366" y="414"/>
                    </a:lnTo>
                    <a:lnTo>
                      <a:pt x="4417" y="464"/>
                    </a:lnTo>
                    <a:lnTo>
                      <a:pt x="4461" y="515"/>
                    </a:lnTo>
                    <a:lnTo>
                      <a:pt x="4497" y="569"/>
                    </a:lnTo>
                    <a:lnTo>
                      <a:pt x="4526" y="625"/>
                    </a:lnTo>
                    <a:lnTo>
                      <a:pt x="4547" y="683"/>
                    </a:lnTo>
                    <a:lnTo>
                      <a:pt x="4561" y="743"/>
                    </a:lnTo>
                    <a:lnTo>
                      <a:pt x="4565" y="805"/>
                    </a:lnTo>
                    <a:lnTo>
                      <a:pt x="4561" y="867"/>
                    </a:lnTo>
                    <a:lnTo>
                      <a:pt x="4547" y="927"/>
                    </a:lnTo>
                    <a:lnTo>
                      <a:pt x="4526" y="985"/>
                    </a:lnTo>
                    <a:lnTo>
                      <a:pt x="4497" y="1040"/>
                    </a:lnTo>
                    <a:lnTo>
                      <a:pt x="4461" y="1094"/>
                    </a:lnTo>
                    <a:lnTo>
                      <a:pt x="4419" y="1145"/>
                    </a:lnTo>
                    <a:lnTo>
                      <a:pt x="4367" y="1194"/>
                    </a:lnTo>
                    <a:lnTo>
                      <a:pt x="4311" y="1241"/>
                    </a:lnTo>
                    <a:lnTo>
                      <a:pt x="4247" y="1285"/>
                    </a:lnTo>
                    <a:lnTo>
                      <a:pt x="4179" y="1328"/>
                    </a:lnTo>
                    <a:lnTo>
                      <a:pt x="4104" y="1368"/>
                    </a:lnTo>
                    <a:lnTo>
                      <a:pt x="4024" y="1406"/>
                    </a:lnTo>
                    <a:lnTo>
                      <a:pt x="3938" y="1442"/>
                    </a:lnTo>
                    <a:lnTo>
                      <a:pt x="3850" y="1475"/>
                    </a:lnTo>
                    <a:lnTo>
                      <a:pt x="3755" y="1505"/>
                    </a:lnTo>
                    <a:lnTo>
                      <a:pt x="3657" y="1534"/>
                    </a:lnTo>
                    <a:lnTo>
                      <a:pt x="3555" y="1561"/>
                    </a:lnTo>
                    <a:lnTo>
                      <a:pt x="3450" y="1586"/>
                    </a:lnTo>
                    <a:lnTo>
                      <a:pt x="3342" y="1608"/>
                    </a:lnTo>
                    <a:lnTo>
                      <a:pt x="3231" y="1627"/>
                    </a:lnTo>
                    <a:lnTo>
                      <a:pt x="3117" y="1645"/>
                    </a:lnTo>
                    <a:lnTo>
                      <a:pt x="3002" y="1660"/>
                    </a:lnTo>
                    <a:lnTo>
                      <a:pt x="2885" y="1673"/>
                    </a:lnTo>
                    <a:lnTo>
                      <a:pt x="2766" y="1684"/>
                    </a:lnTo>
                    <a:lnTo>
                      <a:pt x="2645" y="1692"/>
                    </a:lnTo>
                    <a:lnTo>
                      <a:pt x="2525" y="1698"/>
                    </a:lnTo>
                    <a:lnTo>
                      <a:pt x="2404" y="1701"/>
                    </a:lnTo>
                    <a:lnTo>
                      <a:pt x="2283" y="1702"/>
                    </a:lnTo>
                    <a:lnTo>
                      <a:pt x="2161" y="1701"/>
                    </a:lnTo>
                    <a:lnTo>
                      <a:pt x="2039" y="1698"/>
                    </a:lnTo>
                    <a:lnTo>
                      <a:pt x="1919" y="1692"/>
                    </a:lnTo>
                    <a:lnTo>
                      <a:pt x="1798" y="1684"/>
                    </a:lnTo>
                    <a:lnTo>
                      <a:pt x="1680" y="1673"/>
                    </a:lnTo>
                    <a:lnTo>
                      <a:pt x="1563" y="1660"/>
                    </a:lnTo>
                    <a:lnTo>
                      <a:pt x="1448" y="1645"/>
                    </a:lnTo>
                    <a:lnTo>
                      <a:pt x="1334" y="1627"/>
                    </a:lnTo>
                    <a:lnTo>
                      <a:pt x="1222" y="1608"/>
                    </a:lnTo>
                    <a:lnTo>
                      <a:pt x="1114" y="1586"/>
                    </a:lnTo>
                    <a:lnTo>
                      <a:pt x="1009" y="1561"/>
                    </a:lnTo>
                    <a:lnTo>
                      <a:pt x="908" y="1534"/>
                    </a:lnTo>
                    <a:lnTo>
                      <a:pt x="810" y="1505"/>
                    </a:lnTo>
                    <a:lnTo>
                      <a:pt x="716" y="1475"/>
                    </a:lnTo>
                    <a:lnTo>
                      <a:pt x="626" y="1442"/>
                    </a:lnTo>
                    <a:lnTo>
                      <a:pt x="541" y="1406"/>
                    </a:lnTo>
                    <a:lnTo>
                      <a:pt x="461" y="1368"/>
                    </a:lnTo>
                    <a:lnTo>
                      <a:pt x="386" y="1328"/>
                    </a:lnTo>
                    <a:lnTo>
                      <a:pt x="317" y="1285"/>
                    </a:lnTo>
                    <a:lnTo>
                      <a:pt x="255" y="1241"/>
                    </a:lnTo>
                    <a:lnTo>
                      <a:pt x="197" y="1194"/>
                    </a:lnTo>
                    <a:lnTo>
                      <a:pt x="147" y="1145"/>
                    </a:lnTo>
                    <a:lnTo>
                      <a:pt x="104" y="1094"/>
                    </a:lnTo>
                    <a:lnTo>
                      <a:pt x="66" y="1040"/>
                    </a:lnTo>
                    <a:lnTo>
                      <a:pt x="39" y="985"/>
                    </a:lnTo>
                    <a:lnTo>
                      <a:pt x="17" y="927"/>
                    </a:lnTo>
                    <a:lnTo>
                      <a:pt x="4" y="867"/>
                    </a:lnTo>
                    <a:lnTo>
                      <a:pt x="0" y="805"/>
                    </a:lnTo>
                    <a:lnTo>
                      <a:pt x="4" y="743"/>
                    </a:lnTo>
                    <a:lnTo>
                      <a:pt x="17" y="683"/>
                    </a:lnTo>
                    <a:lnTo>
                      <a:pt x="39" y="625"/>
                    </a:lnTo>
                    <a:lnTo>
                      <a:pt x="68" y="569"/>
                    </a:lnTo>
                    <a:lnTo>
                      <a:pt x="104" y="515"/>
                    </a:lnTo>
                    <a:lnTo>
                      <a:pt x="148" y="464"/>
                    </a:lnTo>
                    <a:lnTo>
                      <a:pt x="199" y="414"/>
                    </a:lnTo>
                    <a:lnTo>
                      <a:pt x="256" y="367"/>
                    </a:lnTo>
                    <a:lnTo>
                      <a:pt x="320" y="323"/>
                    </a:lnTo>
                    <a:lnTo>
                      <a:pt x="389" y="280"/>
                    </a:lnTo>
                    <a:lnTo>
                      <a:pt x="465" y="240"/>
                    </a:lnTo>
                    <a:lnTo>
                      <a:pt x="545" y="203"/>
                    </a:lnTo>
                    <a:lnTo>
                      <a:pt x="631" y="167"/>
                    </a:lnTo>
                    <a:lnTo>
                      <a:pt x="721" y="133"/>
                    </a:lnTo>
                    <a:lnTo>
                      <a:pt x="817" y="103"/>
                    </a:lnTo>
                    <a:lnTo>
                      <a:pt x="915" y="74"/>
                    </a:lnTo>
                    <a:lnTo>
                      <a:pt x="1017" y="47"/>
                    </a:lnTo>
                    <a:lnTo>
                      <a:pt x="1123" y="23"/>
                    </a:lnTo>
                    <a:lnTo>
                      <a:pt x="123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sp>
            <p:nvSpPr>
              <p:cNvPr id="47" name="Freeform 29"/>
              <p:cNvSpPr>
                <a:spLocks noEditPoints="1"/>
              </p:cNvSpPr>
              <p:nvPr/>
            </p:nvSpPr>
            <p:spPr bwMode="auto">
              <a:xfrm>
                <a:off x="2032" y="145"/>
                <a:ext cx="2679" cy="3551"/>
              </a:xfrm>
              <a:custGeom>
                <a:avLst/>
                <a:gdLst>
                  <a:gd name="T0" fmla="*/ 1180 w 2679"/>
                  <a:gd name="T1" fmla="*/ 602 h 3551"/>
                  <a:gd name="T2" fmla="*/ 962 w 2679"/>
                  <a:gd name="T3" fmla="*/ 681 h 3551"/>
                  <a:gd name="T4" fmla="*/ 780 w 2679"/>
                  <a:gd name="T5" fmla="*/ 818 h 3551"/>
                  <a:gd name="T6" fmla="*/ 642 w 2679"/>
                  <a:gd name="T7" fmla="*/ 1001 h 3551"/>
                  <a:gd name="T8" fmla="*/ 562 w 2679"/>
                  <a:gd name="T9" fmla="*/ 1220 h 3551"/>
                  <a:gd name="T10" fmla="*/ 551 w 2679"/>
                  <a:gd name="T11" fmla="*/ 1459 h 3551"/>
                  <a:gd name="T12" fmla="*/ 609 w 2679"/>
                  <a:gd name="T13" fmla="*/ 1688 h 3551"/>
                  <a:gd name="T14" fmla="*/ 728 w 2679"/>
                  <a:gd name="T15" fmla="*/ 1883 h 3551"/>
                  <a:gd name="T16" fmla="*/ 896 w 2679"/>
                  <a:gd name="T17" fmla="*/ 2037 h 3551"/>
                  <a:gd name="T18" fmla="*/ 1103 w 2679"/>
                  <a:gd name="T19" fmla="*/ 2136 h 3551"/>
                  <a:gd name="T20" fmla="*/ 1340 w 2679"/>
                  <a:gd name="T21" fmla="*/ 2172 h 3551"/>
                  <a:gd name="T22" fmla="*/ 1575 w 2679"/>
                  <a:gd name="T23" fmla="*/ 2136 h 3551"/>
                  <a:gd name="T24" fmla="*/ 1783 w 2679"/>
                  <a:gd name="T25" fmla="*/ 2037 h 3551"/>
                  <a:gd name="T26" fmla="*/ 1951 w 2679"/>
                  <a:gd name="T27" fmla="*/ 1883 h 3551"/>
                  <a:gd name="T28" fmla="*/ 2070 w 2679"/>
                  <a:gd name="T29" fmla="*/ 1688 h 3551"/>
                  <a:gd name="T30" fmla="*/ 2128 w 2679"/>
                  <a:gd name="T31" fmla="*/ 1459 h 3551"/>
                  <a:gd name="T32" fmla="*/ 2117 w 2679"/>
                  <a:gd name="T33" fmla="*/ 1220 h 3551"/>
                  <a:gd name="T34" fmla="*/ 2036 w 2679"/>
                  <a:gd name="T35" fmla="*/ 1001 h 3551"/>
                  <a:gd name="T36" fmla="*/ 1899 w 2679"/>
                  <a:gd name="T37" fmla="*/ 818 h 3551"/>
                  <a:gd name="T38" fmla="*/ 1717 w 2679"/>
                  <a:gd name="T39" fmla="*/ 681 h 3551"/>
                  <a:gd name="T40" fmla="*/ 1499 w 2679"/>
                  <a:gd name="T41" fmla="*/ 602 h 3551"/>
                  <a:gd name="T42" fmla="*/ 1340 w 2679"/>
                  <a:gd name="T43" fmla="*/ 0 h 3551"/>
                  <a:gd name="T44" fmla="*/ 1646 w 2679"/>
                  <a:gd name="T45" fmla="*/ 35 h 3551"/>
                  <a:gd name="T46" fmla="*/ 1928 w 2679"/>
                  <a:gd name="T47" fmla="*/ 136 h 3551"/>
                  <a:gd name="T48" fmla="*/ 2178 w 2679"/>
                  <a:gd name="T49" fmla="*/ 294 h 3551"/>
                  <a:gd name="T50" fmla="*/ 2385 w 2679"/>
                  <a:gd name="T51" fmla="*/ 501 h 3551"/>
                  <a:gd name="T52" fmla="*/ 2543 w 2679"/>
                  <a:gd name="T53" fmla="*/ 750 h 3551"/>
                  <a:gd name="T54" fmla="*/ 2644 w 2679"/>
                  <a:gd name="T55" fmla="*/ 1033 h 3551"/>
                  <a:gd name="T56" fmla="*/ 2679 w 2679"/>
                  <a:gd name="T57" fmla="*/ 1340 h 3551"/>
                  <a:gd name="T58" fmla="*/ 2654 w 2679"/>
                  <a:gd name="T59" fmla="*/ 1541 h 3551"/>
                  <a:gd name="T60" fmla="*/ 2582 w 2679"/>
                  <a:gd name="T61" fmla="*/ 1774 h 3551"/>
                  <a:gd name="T62" fmla="*/ 2472 w 2679"/>
                  <a:gd name="T63" fmla="*/ 2026 h 3551"/>
                  <a:gd name="T64" fmla="*/ 2335 w 2679"/>
                  <a:gd name="T65" fmla="*/ 2290 h 3551"/>
                  <a:gd name="T66" fmla="*/ 2180 w 2679"/>
                  <a:gd name="T67" fmla="*/ 2557 h 3551"/>
                  <a:gd name="T68" fmla="*/ 2017 w 2679"/>
                  <a:gd name="T69" fmla="*/ 2819 h 3551"/>
                  <a:gd name="T70" fmla="*/ 1851 w 2679"/>
                  <a:gd name="T71" fmla="*/ 3065 h 3551"/>
                  <a:gd name="T72" fmla="*/ 1695 w 2679"/>
                  <a:gd name="T73" fmla="*/ 3288 h 3551"/>
                  <a:gd name="T74" fmla="*/ 1573 w 2679"/>
                  <a:gd name="T75" fmla="*/ 3452 h 3551"/>
                  <a:gd name="T76" fmla="*/ 1466 w 2679"/>
                  <a:gd name="T77" fmla="*/ 3525 h 3551"/>
                  <a:gd name="T78" fmla="*/ 1340 w 2679"/>
                  <a:gd name="T79" fmla="*/ 3551 h 3551"/>
                  <a:gd name="T80" fmla="*/ 1213 w 2679"/>
                  <a:gd name="T81" fmla="*/ 3525 h 3551"/>
                  <a:gd name="T82" fmla="*/ 1106 w 2679"/>
                  <a:gd name="T83" fmla="*/ 3452 h 3551"/>
                  <a:gd name="T84" fmla="*/ 984 w 2679"/>
                  <a:gd name="T85" fmla="*/ 3288 h 3551"/>
                  <a:gd name="T86" fmla="*/ 828 w 2679"/>
                  <a:gd name="T87" fmla="*/ 3065 h 3551"/>
                  <a:gd name="T88" fmla="*/ 662 w 2679"/>
                  <a:gd name="T89" fmla="*/ 2819 h 3551"/>
                  <a:gd name="T90" fmla="*/ 499 w 2679"/>
                  <a:gd name="T91" fmla="*/ 2557 h 3551"/>
                  <a:gd name="T92" fmla="*/ 343 w 2679"/>
                  <a:gd name="T93" fmla="*/ 2290 h 3551"/>
                  <a:gd name="T94" fmla="*/ 206 w 2679"/>
                  <a:gd name="T95" fmla="*/ 2026 h 3551"/>
                  <a:gd name="T96" fmla="*/ 97 w 2679"/>
                  <a:gd name="T97" fmla="*/ 1774 h 3551"/>
                  <a:gd name="T98" fmla="*/ 25 w 2679"/>
                  <a:gd name="T99" fmla="*/ 1541 h 3551"/>
                  <a:gd name="T100" fmla="*/ 0 w 2679"/>
                  <a:gd name="T101" fmla="*/ 1340 h 3551"/>
                  <a:gd name="T102" fmla="*/ 35 w 2679"/>
                  <a:gd name="T103" fmla="*/ 1033 h 3551"/>
                  <a:gd name="T104" fmla="*/ 136 w 2679"/>
                  <a:gd name="T105" fmla="*/ 750 h 3551"/>
                  <a:gd name="T106" fmla="*/ 294 w 2679"/>
                  <a:gd name="T107" fmla="*/ 501 h 3551"/>
                  <a:gd name="T108" fmla="*/ 501 w 2679"/>
                  <a:gd name="T109" fmla="*/ 294 h 3551"/>
                  <a:gd name="T110" fmla="*/ 750 w 2679"/>
                  <a:gd name="T111" fmla="*/ 136 h 3551"/>
                  <a:gd name="T112" fmla="*/ 1033 w 2679"/>
                  <a:gd name="T113" fmla="*/ 35 h 3551"/>
                  <a:gd name="T114" fmla="*/ 1340 w 2679"/>
                  <a:gd name="T115" fmla="*/ 0 h 3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79" h="3551">
                    <a:moveTo>
                      <a:pt x="1340" y="586"/>
                    </a:moveTo>
                    <a:lnTo>
                      <a:pt x="1258" y="590"/>
                    </a:lnTo>
                    <a:lnTo>
                      <a:pt x="1180" y="602"/>
                    </a:lnTo>
                    <a:lnTo>
                      <a:pt x="1103" y="622"/>
                    </a:lnTo>
                    <a:lnTo>
                      <a:pt x="1031" y="648"/>
                    </a:lnTo>
                    <a:lnTo>
                      <a:pt x="962" y="681"/>
                    </a:lnTo>
                    <a:lnTo>
                      <a:pt x="896" y="721"/>
                    </a:lnTo>
                    <a:lnTo>
                      <a:pt x="835" y="767"/>
                    </a:lnTo>
                    <a:lnTo>
                      <a:pt x="780" y="818"/>
                    </a:lnTo>
                    <a:lnTo>
                      <a:pt x="728" y="875"/>
                    </a:lnTo>
                    <a:lnTo>
                      <a:pt x="683" y="936"/>
                    </a:lnTo>
                    <a:lnTo>
                      <a:pt x="642" y="1001"/>
                    </a:lnTo>
                    <a:lnTo>
                      <a:pt x="609" y="1070"/>
                    </a:lnTo>
                    <a:lnTo>
                      <a:pt x="582" y="1144"/>
                    </a:lnTo>
                    <a:lnTo>
                      <a:pt x="562" y="1220"/>
                    </a:lnTo>
                    <a:lnTo>
                      <a:pt x="551" y="1297"/>
                    </a:lnTo>
                    <a:lnTo>
                      <a:pt x="547" y="1379"/>
                    </a:lnTo>
                    <a:lnTo>
                      <a:pt x="551" y="1459"/>
                    </a:lnTo>
                    <a:lnTo>
                      <a:pt x="562" y="1538"/>
                    </a:lnTo>
                    <a:lnTo>
                      <a:pt x="582" y="1614"/>
                    </a:lnTo>
                    <a:lnTo>
                      <a:pt x="609" y="1688"/>
                    </a:lnTo>
                    <a:lnTo>
                      <a:pt x="642" y="1757"/>
                    </a:lnTo>
                    <a:lnTo>
                      <a:pt x="683" y="1822"/>
                    </a:lnTo>
                    <a:lnTo>
                      <a:pt x="728" y="1883"/>
                    </a:lnTo>
                    <a:lnTo>
                      <a:pt x="780" y="1940"/>
                    </a:lnTo>
                    <a:lnTo>
                      <a:pt x="835" y="1991"/>
                    </a:lnTo>
                    <a:lnTo>
                      <a:pt x="896" y="2037"/>
                    </a:lnTo>
                    <a:lnTo>
                      <a:pt x="962" y="2075"/>
                    </a:lnTo>
                    <a:lnTo>
                      <a:pt x="1031" y="2110"/>
                    </a:lnTo>
                    <a:lnTo>
                      <a:pt x="1103" y="2136"/>
                    </a:lnTo>
                    <a:lnTo>
                      <a:pt x="1180" y="2156"/>
                    </a:lnTo>
                    <a:lnTo>
                      <a:pt x="1258" y="2168"/>
                    </a:lnTo>
                    <a:lnTo>
                      <a:pt x="1340" y="2172"/>
                    </a:lnTo>
                    <a:lnTo>
                      <a:pt x="1420" y="2168"/>
                    </a:lnTo>
                    <a:lnTo>
                      <a:pt x="1499" y="2156"/>
                    </a:lnTo>
                    <a:lnTo>
                      <a:pt x="1575" y="2136"/>
                    </a:lnTo>
                    <a:lnTo>
                      <a:pt x="1647" y="2110"/>
                    </a:lnTo>
                    <a:lnTo>
                      <a:pt x="1717" y="2075"/>
                    </a:lnTo>
                    <a:lnTo>
                      <a:pt x="1783" y="2037"/>
                    </a:lnTo>
                    <a:lnTo>
                      <a:pt x="1844" y="1991"/>
                    </a:lnTo>
                    <a:lnTo>
                      <a:pt x="1899" y="1940"/>
                    </a:lnTo>
                    <a:lnTo>
                      <a:pt x="1951" y="1883"/>
                    </a:lnTo>
                    <a:lnTo>
                      <a:pt x="1996" y="1822"/>
                    </a:lnTo>
                    <a:lnTo>
                      <a:pt x="2036" y="1757"/>
                    </a:lnTo>
                    <a:lnTo>
                      <a:pt x="2070" y="1688"/>
                    </a:lnTo>
                    <a:lnTo>
                      <a:pt x="2096" y="1614"/>
                    </a:lnTo>
                    <a:lnTo>
                      <a:pt x="2117" y="1538"/>
                    </a:lnTo>
                    <a:lnTo>
                      <a:pt x="2128" y="1459"/>
                    </a:lnTo>
                    <a:lnTo>
                      <a:pt x="2132" y="1379"/>
                    </a:lnTo>
                    <a:lnTo>
                      <a:pt x="2128" y="1297"/>
                    </a:lnTo>
                    <a:lnTo>
                      <a:pt x="2117" y="1220"/>
                    </a:lnTo>
                    <a:lnTo>
                      <a:pt x="2096" y="1144"/>
                    </a:lnTo>
                    <a:lnTo>
                      <a:pt x="2070" y="1070"/>
                    </a:lnTo>
                    <a:lnTo>
                      <a:pt x="2036" y="1001"/>
                    </a:lnTo>
                    <a:lnTo>
                      <a:pt x="1996" y="936"/>
                    </a:lnTo>
                    <a:lnTo>
                      <a:pt x="1951" y="875"/>
                    </a:lnTo>
                    <a:lnTo>
                      <a:pt x="1899" y="818"/>
                    </a:lnTo>
                    <a:lnTo>
                      <a:pt x="1844" y="767"/>
                    </a:lnTo>
                    <a:lnTo>
                      <a:pt x="1783" y="721"/>
                    </a:lnTo>
                    <a:lnTo>
                      <a:pt x="1717" y="681"/>
                    </a:lnTo>
                    <a:lnTo>
                      <a:pt x="1647" y="648"/>
                    </a:lnTo>
                    <a:lnTo>
                      <a:pt x="1575" y="622"/>
                    </a:lnTo>
                    <a:lnTo>
                      <a:pt x="1499" y="602"/>
                    </a:lnTo>
                    <a:lnTo>
                      <a:pt x="1420" y="590"/>
                    </a:lnTo>
                    <a:lnTo>
                      <a:pt x="1340" y="586"/>
                    </a:lnTo>
                    <a:close/>
                    <a:moveTo>
                      <a:pt x="1340" y="0"/>
                    </a:moveTo>
                    <a:lnTo>
                      <a:pt x="1444" y="4"/>
                    </a:lnTo>
                    <a:lnTo>
                      <a:pt x="1546" y="15"/>
                    </a:lnTo>
                    <a:lnTo>
                      <a:pt x="1646" y="35"/>
                    </a:lnTo>
                    <a:lnTo>
                      <a:pt x="1744" y="62"/>
                    </a:lnTo>
                    <a:lnTo>
                      <a:pt x="1838" y="96"/>
                    </a:lnTo>
                    <a:lnTo>
                      <a:pt x="1928" y="136"/>
                    </a:lnTo>
                    <a:lnTo>
                      <a:pt x="2016" y="183"/>
                    </a:lnTo>
                    <a:lnTo>
                      <a:pt x="2099" y="235"/>
                    </a:lnTo>
                    <a:lnTo>
                      <a:pt x="2178" y="294"/>
                    </a:lnTo>
                    <a:lnTo>
                      <a:pt x="2252" y="359"/>
                    </a:lnTo>
                    <a:lnTo>
                      <a:pt x="2322" y="428"/>
                    </a:lnTo>
                    <a:lnTo>
                      <a:pt x="2385" y="501"/>
                    </a:lnTo>
                    <a:lnTo>
                      <a:pt x="2443" y="580"/>
                    </a:lnTo>
                    <a:lnTo>
                      <a:pt x="2496" y="663"/>
                    </a:lnTo>
                    <a:lnTo>
                      <a:pt x="2543" y="750"/>
                    </a:lnTo>
                    <a:lnTo>
                      <a:pt x="2583" y="842"/>
                    </a:lnTo>
                    <a:lnTo>
                      <a:pt x="2618" y="936"/>
                    </a:lnTo>
                    <a:lnTo>
                      <a:pt x="2644" y="1033"/>
                    </a:lnTo>
                    <a:lnTo>
                      <a:pt x="2663" y="1133"/>
                    </a:lnTo>
                    <a:lnTo>
                      <a:pt x="2676" y="1235"/>
                    </a:lnTo>
                    <a:lnTo>
                      <a:pt x="2679" y="1340"/>
                    </a:lnTo>
                    <a:lnTo>
                      <a:pt x="2676" y="1403"/>
                    </a:lnTo>
                    <a:lnTo>
                      <a:pt x="2668" y="1470"/>
                    </a:lnTo>
                    <a:lnTo>
                      <a:pt x="2654" y="1541"/>
                    </a:lnTo>
                    <a:lnTo>
                      <a:pt x="2634" y="1616"/>
                    </a:lnTo>
                    <a:lnTo>
                      <a:pt x="2610" y="1693"/>
                    </a:lnTo>
                    <a:lnTo>
                      <a:pt x="2582" y="1774"/>
                    </a:lnTo>
                    <a:lnTo>
                      <a:pt x="2549" y="1855"/>
                    </a:lnTo>
                    <a:lnTo>
                      <a:pt x="2513" y="1940"/>
                    </a:lnTo>
                    <a:lnTo>
                      <a:pt x="2472" y="2026"/>
                    </a:lnTo>
                    <a:lnTo>
                      <a:pt x="2430" y="2113"/>
                    </a:lnTo>
                    <a:lnTo>
                      <a:pt x="2384" y="2201"/>
                    </a:lnTo>
                    <a:lnTo>
                      <a:pt x="2335" y="2290"/>
                    </a:lnTo>
                    <a:lnTo>
                      <a:pt x="2286" y="2379"/>
                    </a:lnTo>
                    <a:lnTo>
                      <a:pt x="2234" y="2469"/>
                    </a:lnTo>
                    <a:lnTo>
                      <a:pt x="2180" y="2557"/>
                    </a:lnTo>
                    <a:lnTo>
                      <a:pt x="2126" y="2646"/>
                    </a:lnTo>
                    <a:lnTo>
                      <a:pt x="2072" y="2733"/>
                    </a:lnTo>
                    <a:lnTo>
                      <a:pt x="2017" y="2819"/>
                    </a:lnTo>
                    <a:lnTo>
                      <a:pt x="1960" y="2902"/>
                    </a:lnTo>
                    <a:lnTo>
                      <a:pt x="1906" y="2985"/>
                    </a:lnTo>
                    <a:lnTo>
                      <a:pt x="1851" y="3065"/>
                    </a:lnTo>
                    <a:lnTo>
                      <a:pt x="1798" y="3143"/>
                    </a:lnTo>
                    <a:lnTo>
                      <a:pt x="1746" y="3216"/>
                    </a:lnTo>
                    <a:lnTo>
                      <a:pt x="1695" y="3288"/>
                    </a:lnTo>
                    <a:lnTo>
                      <a:pt x="1646" y="3355"/>
                    </a:lnTo>
                    <a:lnTo>
                      <a:pt x="1600" y="3418"/>
                    </a:lnTo>
                    <a:lnTo>
                      <a:pt x="1573" y="3452"/>
                    </a:lnTo>
                    <a:lnTo>
                      <a:pt x="1539" y="3481"/>
                    </a:lnTo>
                    <a:lnTo>
                      <a:pt x="1505" y="3506"/>
                    </a:lnTo>
                    <a:lnTo>
                      <a:pt x="1466" y="3525"/>
                    </a:lnTo>
                    <a:lnTo>
                      <a:pt x="1426" y="3539"/>
                    </a:lnTo>
                    <a:lnTo>
                      <a:pt x="1383" y="3549"/>
                    </a:lnTo>
                    <a:lnTo>
                      <a:pt x="1340" y="3551"/>
                    </a:lnTo>
                    <a:lnTo>
                      <a:pt x="1296" y="3549"/>
                    </a:lnTo>
                    <a:lnTo>
                      <a:pt x="1253" y="3539"/>
                    </a:lnTo>
                    <a:lnTo>
                      <a:pt x="1213" y="3525"/>
                    </a:lnTo>
                    <a:lnTo>
                      <a:pt x="1174" y="3506"/>
                    </a:lnTo>
                    <a:lnTo>
                      <a:pt x="1139" y="3481"/>
                    </a:lnTo>
                    <a:lnTo>
                      <a:pt x="1106" y="3452"/>
                    </a:lnTo>
                    <a:lnTo>
                      <a:pt x="1079" y="3418"/>
                    </a:lnTo>
                    <a:lnTo>
                      <a:pt x="1033" y="3355"/>
                    </a:lnTo>
                    <a:lnTo>
                      <a:pt x="984" y="3288"/>
                    </a:lnTo>
                    <a:lnTo>
                      <a:pt x="933" y="3216"/>
                    </a:lnTo>
                    <a:lnTo>
                      <a:pt x="881" y="3141"/>
                    </a:lnTo>
                    <a:lnTo>
                      <a:pt x="828" y="3065"/>
                    </a:lnTo>
                    <a:lnTo>
                      <a:pt x="773" y="2985"/>
                    </a:lnTo>
                    <a:lnTo>
                      <a:pt x="719" y="2902"/>
                    </a:lnTo>
                    <a:lnTo>
                      <a:pt x="662" y="2819"/>
                    </a:lnTo>
                    <a:lnTo>
                      <a:pt x="607" y="2732"/>
                    </a:lnTo>
                    <a:lnTo>
                      <a:pt x="553" y="2644"/>
                    </a:lnTo>
                    <a:lnTo>
                      <a:pt x="499" y="2557"/>
                    </a:lnTo>
                    <a:lnTo>
                      <a:pt x="445" y="2469"/>
                    </a:lnTo>
                    <a:lnTo>
                      <a:pt x="393" y="2379"/>
                    </a:lnTo>
                    <a:lnTo>
                      <a:pt x="343" y="2290"/>
                    </a:lnTo>
                    <a:lnTo>
                      <a:pt x="295" y="2200"/>
                    </a:lnTo>
                    <a:lnTo>
                      <a:pt x="249" y="2113"/>
                    </a:lnTo>
                    <a:lnTo>
                      <a:pt x="206" y="2026"/>
                    </a:lnTo>
                    <a:lnTo>
                      <a:pt x="166" y="1940"/>
                    </a:lnTo>
                    <a:lnTo>
                      <a:pt x="130" y="1855"/>
                    </a:lnTo>
                    <a:lnTo>
                      <a:pt x="97" y="1774"/>
                    </a:lnTo>
                    <a:lnTo>
                      <a:pt x="69" y="1693"/>
                    </a:lnTo>
                    <a:lnTo>
                      <a:pt x="45" y="1616"/>
                    </a:lnTo>
                    <a:lnTo>
                      <a:pt x="25" y="1541"/>
                    </a:lnTo>
                    <a:lnTo>
                      <a:pt x="11" y="1470"/>
                    </a:lnTo>
                    <a:lnTo>
                      <a:pt x="3" y="1403"/>
                    </a:lnTo>
                    <a:lnTo>
                      <a:pt x="0" y="1340"/>
                    </a:lnTo>
                    <a:lnTo>
                      <a:pt x="3" y="1235"/>
                    </a:lnTo>
                    <a:lnTo>
                      <a:pt x="15" y="1133"/>
                    </a:lnTo>
                    <a:lnTo>
                      <a:pt x="35" y="1033"/>
                    </a:lnTo>
                    <a:lnTo>
                      <a:pt x="61" y="936"/>
                    </a:lnTo>
                    <a:lnTo>
                      <a:pt x="96" y="842"/>
                    </a:lnTo>
                    <a:lnTo>
                      <a:pt x="136" y="750"/>
                    </a:lnTo>
                    <a:lnTo>
                      <a:pt x="183" y="663"/>
                    </a:lnTo>
                    <a:lnTo>
                      <a:pt x="236" y="580"/>
                    </a:lnTo>
                    <a:lnTo>
                      <a:pt x="294" y="501"/>
                    </a:lnTo>
                    <a:lnTo>
                      <a:pt x="357" y="428"/>
                    </a:lnTo>
                    <a:lnTo>
                      <a:pt x="428" y="359"/>
                    </a:lnTo>
                    <a:lnTo>
                      <a:pt x="501" y="294"/>
                    </a:lnTo>
                    <a:lnTo>
                      <a:pt x="580" y="235"/>
                    </a:lnTo>
                    <a:lnTo>
                      <a:pt x="663" y="183"/>
                    </a:lnTo>
                    <a:lnTo>
                      <a:pt x="750" y="136"/>
                    </a:lnTo>
                    <a:lnTo>
                      <a:pt x="840" y="96"/>
                    </a:lnTo>
                    <a:lnTo>
                      <a:pt x="935" y="62"/>
                    </a:lnTo>
                    <a:lnTo>
                      <a:pt x="1033" y="35"/>
                    </a:lnTo>
                    <a:lnTo>
                      <a:pt x="1133" y="15"/>
                    </a:lnTo>
                    <a:lnTo>
                      <a:pt x="1235" y="4"/>
                    </a:lnTo>
                    <a:lnTo>
                      <a:pt x="134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sp>
            <p:nvSpPr>
              <p:cNvPr id="48" name="Freeform 30"/>
              <p:cNvSpPr>
                <a:spLocks/>
              </p:cNvSpPr>
              <p:nvPr/>
            </p:nvSpPr>
            <p:spPr bwMode="auto">
              <a:xfrm>
                <a:off x="2889" y="1042"/>
                <a:ext cx="965" cy="964"/>
              </a:xfrm>
              <a:prstGeom prst="ellipse">
                <a:avLst/>
              </a:pr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grpSp>
      </p:grpSp>
      <p:grpSp>
        <p:nvGrpSpPr>
          <p:cNvPr id="49" name="Group 48"/>
          <p:cNvGrpSpPr/>
          <p:nvPr/>
        </p:nvGrpSpPr>
        <p:grpSpPr>
          <a:xfrm>
            <a:off x="276749" y="5460631"/>
            <a:ext cx="452628" cy="452628"/>
            <a:chOff x="4970062" y="3474401"/>
            <a:chExt cx="612648" cy="612648"/>
          </a:xfrm>
        </p:grpSpPr>
        <p:sp>
          <p:nvSpPr>
            <p:cNvPr id="50" name="Freeform 162"/>
            <p:cNvSpPr>
              <a:spLocks/>
            </p:cNvSpPr>
            <p:nvPr/>
          </p:nvSpPr>
          <p:spPr bwMode="auto">
            <a:xfrm>
              <a:off x="4970062" y="3474401"/>
              <a:ext cx="612648" cy="612648"/>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sp>
          <p:nvSpPr>
            <p:cNvPr id="51" name="Freeform 163"/>
            <p:cNvSpPr>
              <a:spLocks/>
            </p:cNvSpPr>
            <p:nvPr/>
          </p:nvSpPr>
          <p:spPr bwMode="auto">
            <a:xfrm>
              <a:off x="5035655" y="3581274"/>
              <a:ext cx="481462" cy="416937"/>
            </a:xfrm>
            <a:custGeom>
              <a:avLst/>
              <a:gdLst/>
              <a:ahLst/>
              <a:cxnLst/>
              <a:rect l="l" t="t" r="r" b="b"/>
              <a:pathLst>
                <a:path w="5721351" h="4954588">
                  <a:moveTo>
                    <a:pt x="4638676" y="1420813"/>
                  </a:moveTo>
                  <a:lnTo>
                    <a:pt x="4638676" y="2227264"/>
                  </a:lnTo>
                  <a:lnTo>
                    <a:pt x="4581526" y="2251076"/>
                  </a:lnTo>
                  <a:lnTo>
                    <a:pt x="4530726" y="2284414"/>
                  </a:lnTo>
                  <a:lnTo>
                    <a:pt x="4481513" y="2324101"/>
                  </a:lnTo>
                  <a:lnTo>
                    <a:pt x="4459288" y="2346326"/>
                  </a:lnTo>
                  <a:lnTo>
                    <a:pt x="4459288" y="1692276"/>
                  </a:lnTo>
                  <a:lnTo>
                    <a:pt x="4465638" y="1633538"/>
                  </a:lnTo>
                  <a:lnTo>
                    <a:pt x="4484688" y="1577976"/>
                  </a:lnTo>
                  <a:lnTo>
                    <a:pt x="4510088" y="1528763"/>
                  </a:lnTo>
                  <a:lnTo>
                    <a:pt x="4546601" y="1484313"/>
                  </a:lnTo>
                  <a:lnTo>
                    <a:pt x="4587876" y="1449388"/>
                  </a:lnTo>
                  <a:close/>
                  <a:moveTo>
                    <a:pt x="1085850" y="1420813"/>
                  </a:moveTo>
                  <a:lnTo>
                    <a:pt x="1133475" y="1449388"/>
                  </a:lnTo>
                  <a:lnTo>
                    <a:pt x="1177925" y="1484313"/>
                  </a:lnTo>
                  <a:lnTo>
                    <a:pt x="1214438" y="1528763"/>
                  </a:lnTo>
                  <a:lnTo>
                    <a:pt x="1239838" y="1577976"/>
                  </a:lnTo>
                  <a:lnTo>
                    <a:pt x="1257300" y="1633538"/>
                  </a:lnTo>
                  <a:lnTo>
                    <a:pt x="1262063" y="1692276"/>
                  </a:lnTo>
                  <a:lnTo>
                    <a:pt x="1262063" y="2346326"/>
                  </a:lnTo>
                  <a:lnTo>
                    <a:pt x="1239838" y="2324101"/>
                  </a:lnTo>
                  <a:lnTo>
                    <a:pt x="1193800" y="2284414"/>
                  </a:lnTo>
                  <a:lnTo>
                    <a:pt x="1141412" y="2251076"/>
                  </a:lnTo>
                  <a:lnTo>
                    <a:pt x="1085850" y="2227264"/>
                  </a:lnTo>
                  <a:close/>
                  <a:moveTo>
                    <a:pt x="5427664" y="1397000"/>
                  </a:moveTo>
                  <a:lnTo>
                    <a:pt x="5487989" y="1403350"/>
                  </a:lnTo>
                  <a:lnTo>
                    <a:pt x="5541964" y="1420813"/>
                  </a:lnTo>
                  <a:lnTo>
                    <a:pt x="5592764" y="1447800"/>
                  </a:lnTo>
                  <a:lnTo>
                    <a:pt x="5635626" y="1482725"/>
                  </a:lnTo>
                  <a:lnTo>
                    <a:pt x="5672139" y="1527175"/>
                  </a:lnTo>
                  <a:lnTo>
                    <a:pt x="5699126" y="1577975"/>
                  </a:lnTo>
                  <a:lnTo>
                    <a:pt x="5716589" y="1633538"/>
                  </a:lnTo>
                  <a:lnTo>
                    <a:pt x="5721351" y="1692275"/>
                  </a:lnTo>
                  <a:lnTo>
                    <a:pt x="5721351" y="2890838"/>
                  </a:lnTo>
                  <a:lnTo>
                    <a:pt x="5716589" y="2949575"/>
                  </a:lnTo>
                  <a:lnTo>
                    <a:pt x="5699126" y="3006725"/>
                  </a:lnTo>
                  <a:lnTo>
                    <a:pt x="5670551" y="3055938"/>
                  </a:lnTo>
                  <a:lnTo>
                    <a:pt x="5632451" y="3100388"/>
                  </a:lnTo>
                  <a:lnTo>
                    <a:pt x="4402138" y="4333876"/>
                  </a:lnTo>
                  <a:lnTo>
                    <a:pt x="4360863" y="4379913"/>
                  </a:lnTo>
                  <a:lnTo>
                    <a:pt x="4311651" y="4424363"/>
                  </a:lnTo>
                  <a:lnTo>
                    <a:pt x="3935413" y="4799013"/>
                  </a:lnTo>
                  <a:lnTo>
                    <a:pt x="3938588" y="4802188"/>
                  </a:lnTo>
                  <a:lnTo>
                    <a:pt x="3783013" y="4954588"/>
                  </a:lnTo>
                  <a:lnTo>
                    <a:pt x="3208338" y="4379913"/>
                  </a:lnTo>
                  <a:lnTo>
                    <a:pt x="3146425" y="4308476"/>
                  </a:lnTo>
                  <a:lnTo>
                    <a:pt x="3092450" y="4230688"/>
                  </a:lnTo>
                  <a:lnTo>
                    <a:pt x="3049588" y="4151313"/>
                  </a:lnTo>
                  <a:lnTo>
                    <a:pt x="3014663" y="4067176"/>
                  </a:lnTo>
                  <a:lnTo>
                    <a:pt x="2990850" y="3981451"/>
                  </a:lnTo>
                  <a:lnTo>
                    <a:pt x="2976563" y="3894138"/>
                  </a:lnTo>
                  <a:lnTo>
                    <a:pt x="2970213" y="3805238"/>
                  </a:lnTo>
                  <a:lnTo>
                    <a:pt x="2976563" y="3714750"/>
                  </a:lnTo>
                  <a:lnTo>
                    <a:pt x="2990850" y="3625850"/>
                  </a:lnTo>
                  <a:lnTo>
                    <a:pt x="3014663" y="3540125"/>
                  </a:lnTo>
                  <a:lnTo>
                    <a:pt x="3049588" y="3455988"/>
                  </a:lnTo>
                  <a:lnTo>
                    <a:pt x="3092450" y="3376613"/>
                  </a:lnTo>
                  <a:lnTo>
                    <a:pt x="3146425" y="3298825"/>
                  </a:lnTo>
                  <a:lnTo>
                    <a:pt x="3208338" y="3228975"/>
                  </a:lnTo>
                  <a:lnTo>
                    <a:pt x="3278188" y="3168650"/>
                  </a:lnTo>
                  <a:lnTo>
                    <a:pt x="3352800" y="3116263"/>
                  </a:lnTo>
                  <a:lnTo>
                    <a:pt x="3430588" y="3071813"/>
                  </a:lnTo>
                  <a:lnTo>
                    <a:pt x="3511550" y="3038475"/>
                  </a:lnTo>
                  <a:lnTo>
                    <a:pt x="3595688" y="3014663"/>
                  </a:lnTo>
                  <a:lnTo>
                    <a:pt x="3679825" y="2998788"/>
                  </a:lnTo>
                  <a:lnTo>
                    <a:pt x="3768725" y="2992438"/>
                  </a:lnTo>
                  <a:lnTo>
                    <a:pt x="3854450" y="2994025"/>
                  </a:lnTo>
                  <a:lnTo>
                    <a:pt x="3940175" y="3006725"/>
                  </a:lnTo>
                  <a:lnTo>
                    <a:pt x="4024313" y="3027363"/>
                  </a:lnTo>
                  <a:lnTo>
                    <a:pt x="4605338" y="2447925"/>
                  </a:lnTo>
                  <a:lnTo>
                    <a:pt x="4649788" y="2411413"/>
                  </a:lnTo>
                  <a:lnTo>
                    <a:pt x="4700588" y="2384425"/>
                  </a:lnTo>
                  <a:lnTo>
                    <a:pt x="4752976" y="2368550"/>
                  </a:lnTo>
                  <a:lnTo>
                    <a:pt x="4808538" y="2362200"/>
                  </a:lnTo>
                  <a:lnTo>
                    <a:pt x="4865688" y="2368550"/>
                  </a:lnTo>
                  <a:lnTo>
                    <a:pt x="4919663" y="2384425"/>
                  </a:lnTo>
                  <a:lnTo>
                    <a:pt x="4970463" y="2411413"/>
                  </a:lnTo>
                  <a:lnTo>
                    <a:pt x="5014913" y="2447925"/>
                  </a:lnTo>
                  <a:lnTo>
                    <a:pt x="5051426" y="2492375"/>
                  </a:lnTo>
                  <a:lnTo>
                    <a:pt x="5078413" y="2543175"/>
                  </a:lnTo>
                  <a:lnTo>
                    <a:pt x="5095876" y="2598738"/>
                  </a:lnTo>
                  <a:lnTo>
                    <a:pt x="5100638" y="2654300"/>
                  </a:lnTo>
                  <a:lnTo>
                    <a:pt x="5095876" y="2708275"/>
                  </a:lnTo>
                  <a:lnTo>
                    <a:pt x="5078413" y="2762250"/>
                  </a:lnTo>
                  <a:lnTo>
                    <a:pt x="5051426" y="2813050"/>
                  </a:lnTo>
                  <a:lnTo>
                    <a:pt x="5014913" y="2859088"/>
                  </a:lnTo>
                  <a:lnTo>
                    <a:pt x="4484688" y="3389313"/>
                  </a:lnTo>
                  <a:lnTo>
                    <a:pt x="4525963" y="3473451"/>
                  </a:lnTo>
                  <a:lnTo>
                    <a:pt x="4559301" y="3559175"/>
                  </a:lnTo>
                  <a:lnTo>
                    <a:pt x="5138738" y="2981325"/>
                  </a:lnTo>
                  <a:lnTo>
                    <a:pt x="5184776" y="2925763"/>
                  </a:lnTo>
                  <a:lnTo>
                    <a:pt x="5224463" y="2863850"/>
                  </a:lnTo>
                  <a:lnTo>
                    <a:pt x="5251451" y="2797175"/>
                  </a:lnTo>
                  <a:lnTo>
                    <a:pt x="5268913" y="2727325"/>
                  </a:lnTo>
                  <a:lnTo>
                    <a:pt x="5273676" y="2654300"/>
                  </a:lnTo>
                  <a:lnTo>
                    <a:pt x="5268913" y="2581275"/>
                  </a:lnTo>
                  <a:lnTo>
                    <a:pt x="5251451" y="2509838"/>
                  </a:lnTo>
                  <a:lnTo>
                    <a:pt x="5224463" y="2443163"/>
                  </a:lnTo>
                  <a:lnTo>
                    <a:pt x="5184776" y="2381250"/>
                  </a:lnTo>
                  <a:lnTo>
                    <a:pt x="5138738" y="2324100"/>
                  </a:lnTo>
                  <a:lnTo>
                    <a:pt x="5135563" y="2322513"/>
                  </a:lnTo>
                  <a:lnTo>
                    <a:pt x="5133976" y="2319338"/>
                  </a:lnTo>
                  <a:lnTo>
                    <a:pt x="5133976" y="1692275"/>
                  </a:lnTo>
                  <a:lnTo>
                    <a:pt x="5138738" y="1633538"/>
                  </a:lnTo>
                  <a:lnTo>
                    <a:pt x="5156201" y="1577975"/>
                  </a:lnTo>
                  <a:lnTo>
                    <a:pt x="5181601" y="1527175"/>
                  </a:lnTo>
                  <a:lnTo>
                    <a:pt x="5219701" y="1482725"/>
                  </a:lnTo>
                  <a:lnTo>
                    <a:pt x="5262563" y="1447800"/>
                  </a:lnTo>
                  <a:lnTo>
                    <a:pt x="5313363" y="1420813"/>
                  </a:lnTo>
                  <a:lnTo>
                    <a:pt x="5367338" y="1403350"/>
                  </a:lnTo>
                  <a:close/>
                  <a:moveTo>
                    <a:pt x="293687" y="1397000"/>
                  </a:moveTo>
                  <a:lnTo>
                    <a:pt x="354012" y="1403350"/>
                  </a:lnTo>
                  <a:lnTo>
                    <a:pt x="409575" y="1420812"/>
                  </a:lnTo>
                  <a:lnTo>
                    <a:pt x="460375" y="1447800"/>
                  </a:lnTo>
                  <a:lnTo>
                    <a:pt x="504825" y="1482725"/>
                  </a:lnTo>
                  <a:lnTo>
                    <a:pt x="539750" y="1527175"/>
                  </a:lnTo>
                  <a:lnTo>
                    <a:pt x="566737" y="1577975"/>
                  </a:lnTo>
                  <a:lnTo>
                    <a:pt x="584200" y="1633538"/>
                  </a:lnTo>
                  <a:lnTo>
                    <a:pt x="590550" y="1692275"/>
                  </a:lnTo>
                  <a:lnTo>
                    <a:pt x="590550" y="2319338"/>
                  </a:lnTo>
                  <a:lnTo>
                    <a:pt x="588962" y="2322513"/>
                  </a:lnTo>
                  <a:lnTo>
                    <a:pt x="585787" y="2324100"/>
                  </a:lnTo>
                  <a:lnTo>
                    <a:pt x="538162" y="2381250"/>
                  </a:lnTo>
                  <a:lnTo>
                    <a:pt x="500062" y="2443163"/>
                  </a:lnTo>
                  <a:lnTo>
                    <a:pt x="471487" y="2509838"/>
                  </a:lnTo>
                  <a:lnTo>
                    <a:pt x="455612" y="2581275"/>
                  </a:lnTo>
                  <a:lnTo>
                    <a:pt x="449262" y="2654300"/>
                  </a:lnTo>
                  <a:lnTo>
                    <a:pt x="455612" y="2727325"/>
                  </a:lnTo>
                  <a:lnTo>
                    <a:pt x="471487" y="2797175"/>
                  </a:lnTo>
                  <a:lnTo>
                    <a:pt x="500062" y="2863850"/>
                  </a:lnTo>
                  <a:lnTo>
                    <a:pt x="538162" y="2925763"/>
                  </a:lnTo>
                  <a:lnTo>
                    <a:pt x="585787" y="2981325"/>
                  </a:lnTo>
                  <a:lnTo>
                    <a:pt x="1163637" y="3559175"/>
                  </a:lnTo>
                  <a:lnTo>
                    <a:pt x="1195387" y="3473451"/>
                  </a:lnTo>
                  <a:lnTo>
                    <a:pt x="1239838" y="3389313"/>
                  </a:lnTo>
                  <a:lnTo>
                    <a:pt x="708025" y="2859088"/>
                  </a:lnTo>
                  <a:lnTo>
                    <a:pt x="669925" y="2813050"/>
                  </a:lnTo>
                  <a:lnTo>
                    <a:pt x="642937" y="2762250"/>
                  </a:lnTo>
                  <a:lnTo>
                    <a:pt x="628650" y="2708275"/>
                  </a:lnTo>
                  <a:lnTo>
                    <a:pt x="623887" y="2654300"/>
                  </a:lnTo>
                  <a:lnTo>
                    <a:pt x="628650" y="2598738"/>
                  </a:lnTo>
                  <a:lnTo>
                    <a:pt x="642937" y="2543175"/>
                  </a:lnTo>
                  <a:lnTo>
                    <a:pt x="669925" y="2492375"/>
                  </a:lnTo>
                  <a:lnTo>
                    <a:pt x="708025" y="2447925"/>
                  </a:lnTo>
                  <a:lnTo>
                    <a:pt x="754062" y="2411413"/>
                  </a:lnTo>
                  <a:lnTo>
                    <a:pt x="804862" y="2384425"/>
                  </a:lnTo>
                  <a:lnTo>
                    <a:pt x="857250" y="2368550"/>
                  </a:lnTo>
                  <a:lnTo>
                    <a:pt x="912812" y="2362200"/>
                  </a:lnTo>
                  <a:lnTo>
                    <a:pt x="968375" y="2368550"/>
                  </a:lnTo>
                  <a:lnTo>
                    <a:pt x="1020762" y="2384425"/>
                  </a:lnTo>
                  <a:lnTo>
                    <a:pt x="1071562" y="2411413"/>
                  </a:lnTo>
                  <a:lnTo>
                    <a:pt x="1119187" y="2447925"/>
                  </a:lnTo>
                  <a:lnTo>
                    <a:pt x="1697038" y="3027363"/>
                  </a:lnTo>
                  <a:lnTo>
                    <a:pt x="1784350" y="3006725"/>
                  </a:lnTo>
                  <a:lnTo>
                    <a:pt x="1870075" y="2994025"/>
                  </a:lnTo>
                  <a:lnTo>
                    <a:pt x="1955800" y="2992438"/>
                  </a:lnTo>
                  <a:lnTo>
                    <a:pt x="2043113" y="2998788"/>
                  </a:lnTo>
                  <a:lnTo>
                    <a:pt x="2128838" y="3014663"/>
                  </a:lnTo>
                  <a:lnTo>
                    <a:pt x="2212975" y="3038475"/>
                  </a:lnTo>
                  <a:lnTo>
                    <a:pt x="2292350" y="3071813"/>
                  </a:lnTo>
                  <a:lnTo>
                    <a:pt x="2371725" y="3116263"/>
                  </a:lnTo>
                  <a:lnTo>
                    <a:pt x="2444750" y="3168650"/>
                  </a:lnTo>
                  <a:lnTo>
                    <a:pt x="2513013" y="3228975"/>
                  </a:lnTo>
                  <a:lnTo>
                    <a:pt x="2576513" y="3298825"/>
                  </a:lnTo>
                  <a:lnTo>
                    <a:pt x="2630488" y="3376613"/>
                  </a:lnTo>
                  <a:lnTo>
                    <a:pt x="2674938" y="3455988"/>
                  </a:lnTo>
                  <a:lnTo>
                    <a:pt x="2706688" y="3540125"/>
                  </a:lnTo>
                  <a:lnTo>
                    <a:pt x="2732088" y="3625850"/>
                  </a:lnTo>
                  <a:lnTo>
                    <a:pt x="2747963" y="3714750"/>
                  </a:lnTo>
                  <a:lnTo>
                    <a:pt x="2751138" y="3805238"/>
                  </a:lnTo>
                  <a:lnTo>
                    <a:pt x="2747963" y="3894138"/>
                  </a:lnTo>
                  <a:lnTo>
                    <a:pt x="2732088" y="3981451"/>
                  </a:lnTo>
                  <a:lnTo>
                    <a:pt x="2706688" y="4067176"/>
                  </a:lnTo>
                  <a:lnTo>
                    <a:pt x="2674938" y="4151313"/>
                  </a:lnTo>
                  <a:lnTo>
                    <a:pt x="2630488" y="4230688"/>
                  </a:lnTo>
                  <a:lnTo>
                    <a:pt x="2576513" y="4308476"/>
                  </a:lnTo>
                  <a:lnTo>
                    <a:pt x="2513013" y="4379913"/>
                  </a:lnTo>
                  <a:lnTo>
                    <a:pt x="1938338" y="4954588"/>
                  </a:lnTo>
                  <a:lnTo>
                    <a:pt x="1785938" y="4802188"/>
                  </a:lnTo>
                  <a:lnTo>
                    <a:pt x="1787525" y="4799013"/>
                  </a:lnTo>
                  <a:lnTo>
                    <a:pt x="1412875" y="4424363"/>
                  </a:lnTo>
                  <a:lnTo>
                    <a:pt x="1363663" y="4379913"/>
                  </a:lnTo>
                  <a:lnTo>
                    <a:pt x="1319213" y="4333876"/>
                  </a:lnTo>
                  <a:lnTo>
                    <a:pt x="88900" y="3100388"/>
                  </a:lnTo>
                  <a:lnTo>
                    <a:pt x="50800" y="3055938"/>
                  </a:lnTo>
                  <a:lnTo>
                    <a:pt x="25400" y="3006725"/>
                  </a:lnTo>
                  <a:lnTo>
                    <a:pt x="7937" y="2949575"/>
                  </a:lnTo>
                  <a:lnTo>
                    <a:pt x="0" y="2890838"/>
                  </a:lnTo>
                  <a:lnTo>
                    <a:pt x="0" y="1692275"/>
                  </a:lnTo>
                  <a:lnTo>
                    <a:pt x="7937" y="1633538"/>
                  </a:lnTo>
                  <a:lnTo>
                    <a:pt x="25400" y="1577975"/>
                  </a:lnTo>
                  <a:lnTo>
                    <a:pt x="50800" y="1527175"/>
                  </a:lnTo>
                  <a:lnTo>
                    <a:pt x="87312" y="1482725"/>
                  </a:lnTo>
                  <a:lnTo>
                    <a:pt x="130175" y="1447800"/>
                  </a:lnTo>
                  <a:lnTo>
                    <a:pt x="180975" y="1420812"/>
                  </a:lnTo>
                  <a:lnTo>
                    <a:pt x="236537" y="1403350"/>
                  </a:lnTo>
                  <a:close/>
                  <a:moveTo>
                    <a:pt x="5080001" y="1065213"/>
                  </a:moveTo>
                  <a:lnTo>
                    <a:pt x="5141913" y="1071563"/>
                  </a:lnTo>
                  <a:lnTo>
                    <a:pt x="5197476" y="1092200"/>
                  </a:lnTo>
                  <a:lnTo>
                    <a:pt x="5251451" y="1120776"/>
                  </a:lnTo>
                  <a:lnTo>
                    <a:pt x="5294314" y="1160463"/>
                  </a:lnTo>
                  <a:lnTo>
                    <a:pt x="5330826" y="1206501"/>
                  </a:lnTo>
                  <a:lnTo>
                    <a:pt x="5356226" y="1258888"/>
                  </a:lnTo>
                  <a:lnTo>
                    <a:pt x="5287964" y="1276351"/>
                  </a:lnTo>
                  <a:lnTo>
                    <a:pt x="5226051" y="1303338"/>
                  </a:lnTo>
                  <a:lnTo>
                    <a:pt x="5168901" y="1338263"/>
                  </a:lnTo>
                  <a:lnTo>
                    <a:pt x="5118101" y="1382713"/>
                  </a:lnTo>
                  <a:lnTo>
                    <a:pt x="5073651" y="1433513"/>
                  </a:lnTo>
                  <a:lnTo>
                    <a:pt x="5037138" y="1490663"/>
                  </a:lnTo>
                  <a:lnTo>
                    <a:pt x="5010151" y="1552576"/>
                  </a:lnTo>
                  <a:lnTo>
                    <a:pt x="4994276" y="1619251"/>
                  </a:lnTo>
                  <a:lnTo>
                    <a:pt x="4987926" y="1692276"/>
                  </a:lnTo>
                  <a:lnTo>
                    <a:pt x="4987926" y="2228851"/>
                  </a:lnTo>
                  <a:lnTo>
                    <a:pt x="4921251" y="2209801"/>
                  </a:lnTo>
                  <a:lnTo>
                    <a:pt x="4852988" y="2198689"/>
                  </a:lnTo>
                  <a:lnTo>
                    <a:pt x="4783138" y="2197101"/>
                  </a:lnTo>
                  <a:lnTo>
                    <a:pt x="4783138" y="1363663"/>
                  </a:lnTo>
                  <a:lnTo>
                    <a:pt x="4789488" y="1301751"/>
                  </a:lnTo>
                  <a:lnTo>
                    <a:pt x="4806951" y="1246188"/>
                  </a:lnTo>
                  <a:lnTo>
                    <a:pt x="4833938" y="1195388"/>
                  </a:lnTo>
                  <a:lnTo>
                    <a:pt x="4870451" y="1154113"/>
                  </a:lnTo>
                  <a:lnTo>
                    <a:pt x="4913313" y="1116013"/>
                  </a:lnTo>
                  <a:lnTo>
                    <a:pt x="4964113" y="1089025"/>
                  </a:lnTo>
                  <a:lnTo>
                    <a:pt x="5018088" y="1071563"/>
                  </a:lnTo>
                  <a:close/>
                  <a:moveTo>
                    <a:pt x="642937" y="1065213"/>
                  </a:moveTo>
                  <a:lnTo>
                    <a:pt x="703262" y="1071563"/>
                  </a:lnTo>
                  <a:lnTo>
                    <a:pt x="758825" y="1089025"/>
                  </a:lnTo>
                  <a:lnTo>
                    <a:pt x="809625" y="1116013"/>
                  </a:lnTo>
                  <a:lnTo>
                    <a:pt x="854075" y="1154113"/>
                  </a:lnTo>
                  <a:lnTo>
                    <a:pt x="889000" y="1195388"/>
                  </a:lnTo>
                  <a:lnTo>
                    <a:pt x="917575" y="1246188"/>
                  </a:lnTo>
                  <a:lnTo>
                    <a:pt x="935037" y="1301751"/>
                  </a:lnTo>
                  <a:lnTo>
                    <a:pt x="939800" y="1363663"/>
                  </a:lnTo>
                  <a:lnTo>
                    <a:pt x="939800" y="2197101"/>
                  </a:lnTo>
                  <a:lnTo>
                    <a:pt x="871537" y="2198689"/>
                  </a:lnTo>
                  <a:lnTo>
                    <a:pt x="800100" y="2209801"/>
                  </a:lnTo>
                  <a:lnTo>
                    <a:pt x="733425" y="2228851"/>
                  </a:lnTo>
                  <a:lnTo>
                    <a:pt x="733425" y="1692276"/>
                  </a:lnTo>
                  <a:lnTo>
                    <a:pt x="730250" y="1619251"/>
                  </a:lnTo>
                  <a:lnTo>
                    <a:pt x="712787" y="1552576"/>
                  </a:lnTo>
                  <a:lnTo>
                    <a:pt x="685800" y="1490663"/>
                  </a:lnTo>
                  <a:lnTo>
                    <a:pt x="650875" y="1433513"/>
                  </a:lnTo>
                  <a:lnTo>
                    <a:pt x="606425" y="1382713"/>
                  </a:lnTo>
                  <a:lnTo>
                    <a:pt x="555625" y="1338263"/>
                  </a:lnTo>
                  <a:lnTo>
                    <a:pt x="498475" y="1303338"/>
                  </a:lnTo>
                  <a:lnTo>
                    <a:pt x="433387" y="1276351"/>
                  </a:lnTo>
                  <a:lnTo>
                    <a:pt x="365125" y="1258888"/>
                  </a:lnTo>
                  <a:lnTo>
                    <a:pt x="392112" y="1206501"/>
                  </a:lnTo>
                  <a:lnTo>
                    <a:pt x="428625" y="1160463"/>
                  </a:lnTo>
                  <a:lnTo>
                    <a:pt x="473075" y="1120776"/>
                  </a:lnTo>
                  <a:lnTo>
                    <a:pt x="523875" y="1092200"/>
                  </a:lnTo>
                  <a:lnTo>
                    <a:pt x="581025" y="1071563"/>
                  </a:lnTo>
                  <a:close/>
                  <a:moveTo>
                    <a:pt x="2201863" y="0"/>
                  </a:moveTo>
                  <a:lnTo>
                    <a:pt x="2303463" y="6350"/>
                  </a:lnTo>
                  <a:lnTo>
                    <a:pt x="2400300" y="23812"/>
                  </a:lnTo>
                  <a:lnTo>
                    <a:pt x="2492375" y="55562"/>
                  </a:lnTo>
                  <a:lnTo>
                    <a:pt x="2579688" y="95250"/>
                  </a:lnTo>
                  <a:lnTo>
                    <a:pt x="2660651" y="142875"/>
                  </a:lnTo>
                  <a:lnTo>
                    <a:pt x="2736851" y="203200"/>
                  </a:lnTo>
                  <a:lnTo>
                    <a:pt x="2801938" y="269875"/>
                  </a:lnTo>
                  <a:lnTo>
                    <a:pt x="2862263" y="344487"/>
                  </a:lnTo>
                  <a:lnTo>
                    <a:pt x="2919413" y="269875"/>
                  </a:lnTo>
                  <a:lnTo>
                    <a:pt x="2987676" y="203200"/>
                  </a:lnTo>
                  <a:lnTo>
                    <a:pt x="3060701" y="142875"/>
                  </a:lnTo>
                  <a:lnTo>
                    <a:pt x="3143251" y="95250"/>
                  </a:lnTo>
                  <a:lnTo>
                    <a:pt x="3230563" y="55562"/>
                  </a:lnTo>
                  <a:lnTo>
                    <a:pt x="3324226" y="23812"/>
                  </a:lnTo>
                  <a:lnTo>
                    <a:pt x="3419476" y="6350"/>
                  </a:lnTo>
                  <a:lnTo>
                    <a:pt x="3521076" y="0"/>
                  </a:lnTo>
                  <a:lnTo>
                    <a:pt x="3619501" y="6350"/>
                  </a:lnTo>
                  <a:lnTo>
                    <a:pt x="3717926" y="23812"/>
                  </a:lnTo>
                  <a:lnTo>
                    <a:pt x="3810001" y="55562"/>
                  </a:lnTo>
                  <a:lnTo>
                    <a:pt x="3898901" y="95250"/>
                  </a:lnTo>
                  <a:lnTo>
                    <a:pt x="3979863" y="142875"/>
                  </a:lnTo>
                  <a:lnTo>
                    <a:pt x="4052888" y="203200"/>
                  </a:lnTo>
                  <a:lnTo>
                    <a:pt x="4121151" y="269875"/>
                  </a:lnTo>
                  <a:lnTo>
                    <a:pt x="4179888" y="344487"/>
                  </a:lnTo>
                  <a:lnTo>
                    <a:pt x="4230688" y="427038"/>
                  </a:lnTo>
                  <a:lnTo>
                    <a:pt x="4270376" y="512763"/>
                  </a:lnTo>
                  <a:lnTo>
                    <a:pt x="4298951" y="604838"/>
                  </a:lnTo>
                  <a:lnTo>
                    <a:pt x="4318001" y="703263"/>
                  </a:lnTo>
                  <a:lnTo>
                    <a:pt x="4324351" y="804863"/>
                  </a:lnTo>
                  <a:lnTo>
                    <a:pt x="4318001" y="903288"/>
                  </a:lnTo>
                  <a:lnTo>
                    <a:pt x="4298951" y="1003300"/>
                  </a:lnTo>
                  <a:lnTo>
                    <a:pt x="4267201" y="1095375"/>
                  </a:lnTo>
                  <a:lnTo>
                    <a:pt x="4222751" y="1189038"/>
                  </a:lnTo>
                  <a:lnTo>
                    <a:pt x="4168776" y="1274763"/>
                  </a:lnTo>
                  <a:lnTo>
                    <a:pt x="4160838" y="1285875"/>
                  </a:lnTo>
                  <a:lnTo>
                    <a:pt x="4154488" y="1296988"/>
                  </a:lnTo>
                  <a:lnTo>
                    <a:pt x="2976563" y="2832101"/>
                  </a:lnTo>
                  <a:lnTo>
                    <a:pt x="2952751" y="2857501"/>
                  </a:lnTo>
                  <a:lnTo>
                    <a:pt x="2925763" y="2874963"/>
                  </a:lnTo>
                  <a:lnTo>
                    <a:pt x="2895601" y="2886076"/>
                  </a:lnTo>
                  <a:lnTo>
                    <a:pt x="2862263" y="2890838"/>
                  </a:lnTo>
                  <a:lnTo>
                    <a:pt x="2828926" y="2886076"/>
                  </a:lnTo>
                  <a:lnTo>
                    <a:pt x="2798763" y="2874963"/>
                  </a:lnTo>
                  <a:lnTo>
                    <a:pt x="2768601" y="2857501"/>
                  </a:lnTo>
                  <a:lnTo>
                    <a:pt x="2747963" y="2832101"/>
                  </a:lnTo>
                  <a:lnTo>
                    <a:pt x="1570038" y="1296988"/>
                  </a:lnTo>
                  <a:lnTo>
                    <a:pt x="1560513" y="1285875"/>
                  </a:lnTo>
                  <a:lnTo>
                    <a:pt x="1554163" y="1273175"/>
                  </a:lnTo>
                  <a:lnTo>
                    <a:pt x="1498600" y="1185863"/>
                  </a:lnTo>
                  <a:lnTo>
                    <a:pt x="1457325" y="1095375"/>
                  </a:lnTo>
                  <a:lnTo>
                    <a:pt x="1423988" y="1000125"/>
                  </a:lnTo>
                  <a:lnTo>
                    <a:pt x="1406525" y="903288"/>
                  </a:lnTo>
                  <a:lnTo>
                    <a:pt x="1398588" y="804863"/>
                  </a:lnTo>
                  <a:lnTo>
                    <a:pt x="1406525" y="703263"/>
                  </a:lnTo>
                  <a:lnTo>
                    <a:pt x="1423988" y="604838"/>
                  </a:lnTo>
                  <a:lnTo>
                    <a:pt x="1452563" y="512763"/>
                  </a:lnTo>
                  <a:lnTo>
                    <a:pt x="1493838" y="427038"/>
                  </a:lnTo>
                  <a:lnTo>
                    <a:pt x="1543050" y="344487"/>
                  </a:lnTo>
                  <a:lnTo>
                    <a:pt x="1603375" y="269875"/>
                  </a:lnTo>
                  <a:lnTo>
                    <a:pt x="1668463" y="203200"/>
                  </a:lnTo>
                  <a:lnTo>
                    <a:pt x="1744663" y="142875"/>
                  </a:lnTo>
                  <a:lnTo>
                    <a:pt x="1825625" y="95250"/>
                  </a:lnTo>
                  <a:lnTo>
                    <a:pt x="1911350" y="55562"/>
                  </a:lnTo>
                  <a:lnTo>
                    <a:pt x="2005013" y="23812"/>
                  </a:lnTo>
                  <a:lnTo>
                    <a:pt x="2101850" y="635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grpSp>
      <p:grpSp>
        <p:nvGrpSpPr>
          <p:cNvPr id="52" name="Group 51"/>
          <p:cNvGrpSpPr/>
          <p:nvPr/>
        </p:nvGrpSpPr>
        <p:grpSpPr>
          <a:xfrm>
            <a:off x="276749" y="4802690"/>
            <a:ext cx="452628" cy="452628"/>
            <a:chOff x="4845892" y="4591810"/>
            <a:chExt cx="411480" cy="411480"/>
          </a:xfrm>
        </p:grpSpPr>
        <p:sp>
          <p:nvSpPr>
            <p:cNvPr id="53" name="Freeform 162"/>
            <p:cNvSpPr>
              <a:spLocks/>
            </p:cNvSpPr>
            <p:nvPr/>
          </p:nvSpPr>
          <p:spPr bwMode="auto">
            <a:xfrm>
              <a:off x="4845892" y="4591810"/>
              <a:ext cx="411480" cy="411480"/>
            </a:xfrm>
            <a:prstGeom prst="ellips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grpSp>
          <p:nvGrpSpPr>
            <p:cNvPr id="54" name="Group 53"/>
            <p:cNvGrpSpPr/>
            <p:nvPr/>
          </p:nvGrpSpPr>
          <p:grpSpPr>
            <a:xfrm>
              <a:off x="4955192" y="4661704"/>
              <a:ext cx="192881" cy="271693"/>
              <a:chOff x="7762875" y="3469481"/>
              <a:chExt cx="221456" cy="311944"/>
            </a:xfrm>
            <a:solidFill>
              <a:schemeClr val="bg2"/>
            </a:solidFill>
          </p:grpSpPr>
          <p:sp>
            <p:nvSpPr>
              <p:cNvPr id="55" name="Rounded Rectangle 54"/>
              <p:cNvSpPr/>
              <p:nvPr/>
            </p:nvSpPr>
            <p:spPr>
              <a:xfrm>
                <a:off x="7762875" y="3469481"/>
                <a:ext cx="221456" cy="311944"/>
              </a:xfrm>
              <a:prstGeom prst="round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56" name="Rectangle 55"/>
              <p:cNvSpPr/>
              <p:nvPr/>
            </p:nvSpPr>
            <p:spPr>
              <a:xfrm>
                <a:off x="7793831" y="3505200"/>
                <a:ext cx="161925" cy="225004"/>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57" name="Plus 56"/>
              <p:cNvSpPr/>
              <p:nvPr/>
            </p:nvSpPr>
            <p:spPr>
              <a:xfrm>
                <a:off x="7813227" y="3553646"/>
                <a:ext cx="118371" cy="118371"/>
              </a:xfrm>
              <a:prstGeom prst="mathPlus">
                <a:avLst>
                  <a:gd name="adj1" fmla="val 3340"/>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grpSp>
      <p:sp>
        <p:nvSpPr>
          <p:cNvPr id="58" name="Rectangle: Rounded Corners 3">
            <a:extLst>
              <a:ext uri="{FF2B5EF4-FFF2-40B4-BE49-F238E27FC236}">
                <a16:creationId xmlns:a16="http://schemas.microsoft.com/office/drawing/2014/main" id="{9FD0AD19-8C67-4DC5-A602-01439E0F6694}"/>
              </a:ext>
            </a:extLst>
          </p:cNvPr>
          <p:cNvSpPr/>
          <p:nvPr/>
        </p:nvSpPr>
        <p:spPr>
          <a:xfrm>
            <a:off x="316249" y="1971219"/>
            <a:ext cx="2088809" cy="3657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Domaine Display Bold" panose="020A0803080505060203" pitchFamily="18" charset="0"/>
                <a:ea typeface="Domaine Display" charset="0"/>
                <a:cs typeface="Domaine Display" charset="0"/>
              </a:rPr>
              <a:t>Medicaid</a:t>
            </a:r>
            <a:r>
              <a:rPr kumimoji="0" lang="en-US" sz="1800" b="1" i="0" u="none" strike="noStrike" kern="1200" cap="none" spc="0" normalizeH="0" noProof="0" dirty="0">
                <a:ln>
                  <a:noFill/>
                </a:ln>
                <a:solidFill>
                  <a:schemeClr val="tx1">
                    <a:lumMod val="75000"/>
                    <a:lumOff val="25000"/>
                  </a:schemeClr>
                </a:solidFill>
                <a:effectLst/>
                <a:uLnTx/>
                <a:uFillTx/>
                <a:latin typeface="Domaine Display Bold" panose="020A0803080505060203" pitchFamily="18" charset="0"/>
                <a:ea typeface="Domaine Display" charset="0"/>
                <a:cs typeface="Domaine Display" charset="0"/>
              </a:rPr>
              <a:t> must embrace key trends…</a:t>
            </a:r>
            <a:endParaRPr kumimoji="0" lang="en-US" sz="1800" b="1" i="0" u="none" strike="noStrike" kern="1200" cap="none" spc="0" normalizeH="0" baseline="0" noProof="0" dirty="0">
              <a:ln>
                <a:noFill/>
              </a:ln>
              <a:solidFill>
                <a:schemeClr val="tx1">
                  <a:lumMod val="75000"/>
                  <a:lumOff val="25000"/>
                </a:schemeClr>
              </a:solidFill>
              <a:effectLst/>
              <a:uLnTx/>
              <a:uFillTx/>
              <a:latin typeface="Domaine Display Bold" panose="020A0803080505060203" pitchFamily="18" charset="0"/>
              <a:ea typeface="Domaine Display" charset="0"/>
              <a:cs typeface="Domaine Display" charset="0"/>
            </a:endParaRPr>
          </a:p>
        </p:txBody>
      </p:sp>
      <p:cxnSp>
        <p:nvCxnSpPr>
          <p:cNvPr id="59" name="Straight Connector 58"/>
          <p:cNvCxnSpPr/>
          <p:nvPr/>
        </p:nvCxnSpPr>
        <p:spPr>
          <a:xfrm>
            <a:off x="326877" y="2655749"/>
            <a:ext cx="2078182" cy="0"/>
          </a:xfrm>
          <a:prstGeom prst="line">
            <a:avLst/>
          </a:prstGeom>
          <a:ln w="9525" cmpd="sng">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432807" y="2256527"/>
            <a:ext cx="3812904" cy="1153354"/>
          </a:xfrm>
          <a:prstGeom prst="roundRect">
            <a:avLst/>
          </a:prstGeom>
          <a:solidFill>
            <a:schemeClr val="accent4">
              <a:lumMod val="20000"/>
              <a:lumOff val="80000"/>
            </a:schemeClr>
          </a:solidFill>
          <a:ln>
            <a:noFill/>
          </a:ln>
          <a:effectLst>
            <a:outerShdw blurRad="254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640080" rtlCol="0" anchor="ctr"/>
          <a:lstStyle/>
          <a:p>
            <a:pPr marL="100584" indent="-100584">
              <a:spcAft>
                <a:spcPts val="2400"/>
              </a:spcAft>
              <a:buFont typeface="Arial" panose="020B0604020202020204" pitchFamily="34" charset="0"/>
              <a:buChar char="•"/>
            </a:pPr>
            <a:r>
              <a:rPr lang="en-US" sz="1400" dirty="0">
                <a:solidFill>
                  <a:schemeClr val="bg2">
                    <a:lumMod val="50000"/>
                  </a:schemeClr>
                </a:solidFill>
                <a:cs typeface="Open Sans Bold"/>
              </a:rPr>
              <a:t>Differentiated product offerings move beyond competition based (solely) on price</a:t>
            </a:r>
          </a:p>
        </p:txBody>
      </p:sp>
      <p:sp>
        <p:nvSpPr>
          <p:cNvPr id="60" name="Rounded Rectangle 59"/>
          <p:cNvSpPr/>
          <p:nvPr/>
        </p:nvSpPr>
        <p:spPr>
          <a:xfrm>
            <a:off x="3432807" y="3585846"/>
            <a:ext cx="3812904" cy="1153354"/>
          </a:xfrm>
          <a:prstGeom prst="roundRect">
            <a:avLst/>
          </a:prstGeom>
          <a:solidFill>
            <a:schemeClr val="accent4">
              <a:lumMod val="20000"/>
              <a:lumOff val="80000"/>
            </a:schemeClr>
          </a:solidFill>
          <a:ln>
            <a:noFill/>
          </a:ln>
          <a:effectLst>
            <a:outerShdw blurRad="254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640080" rtlCol="0" anchor="ctr"/>
          <a:lstStyle/>
          <a:p>
            <a:pPr marL="100584" indent="-100584">
              <a:spcAft>
                <a:spcPts val="2400"/>
              </a:spcAft>
              <a:buFont typeface="Arial" panose="020B0604020202020204" pitchFamily="34" charset="0"/>
              <a:buChar char="•"/>
            </a:pPr>
            <a:r>
              <a:rPr lang="en-US" sz="1400" dirty="0">
                <a:solidFill>
                  <a:schemeClr val="bg2">
                    <a:lumMod val="50000"/>
                  </a:schemeClr>
                </a:solidFill>
                <a:cs typeface="Open Sans Bold"/>
              </a:rPr>
              <a:t>Integration with the broader organization, accelerating innovation and decreasing reliance on Medicaid-internal initiatives</a:t>
            </a:r>
          </a:p>
        </p:txBody>
      </p:sp>
      <p:sp>
        <p:nvSpPr>
          <p:cNvPr id="61" name="Rounded Rectangle 60"/>
          <p:cNvSpPr/>
          <p:nvPr/>
        </p:nvSpPr>
        <p:spPr>
          <a:xfrm>
            <a:off x="3432807" y="4915164"/>
            <a:ext cx="3812904" cy="1153354"/>
          </a:xfrm>
          <a:prstGeom prst="roundRect">
            <a:avLst/>
          </a:prstGeom>
          <a:solidFill>
            <a:schemeClr val="accent4">
              <a:lumMod val="20000"/>
              <a:lumOff val="80000"/>
            </a:schemeClr>
          </a:solidFill>
          <a:ln>
            <a:noFill/>
          </a:ln>
          <a:effectLst>
            <a:outerShdw blurRad="254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640080" rtlCol="0" anchor="ctr"/>
          <a:lstStyle/>
          <a:p>
            <a:pPr marL="100584" indent="-100584">
              <a:spcAft>
                <a:spcPts val="2400"/>
              </a:spcAft>
              <a:buFont typeface="Arial" panose="020B0604020202020204" pitchFamily="34" charset="0"/>
              <a:buChar char="•"/>
            </a:pPr>
            <a:r>
              <a:rPr lang="en-US" sz="1400" dirty="0">
                <a:solidFill>
                  <a:schemeClr val="bg2">
                    <a:lumMod val="50000"/>
                  </a:schemeClr>
                </a:solidFill>
                <a:cs typeface="Open Sans Bold"/>
              </a:rPr>
              <a:t>Enhanced technological offerings and engagement practices excite and accelerate local and government partnerships</a:t>
            </a:r>
          </a:p>
        </p:txBody>
      </p:sp>
      <p:sp>
        <p:nvSpPr>
          <p:cNvPr id="62" name="Rounded Rectangle 61"/>
          <p:cNvSpPr/>
          <p:nvPr/>
        </p:nvSpPr>
        <p:spPr>
          <a:xfrm>
            <a:off x="7819554" y="2260923"/>
            <a:ext cx="3812904" cy="1153354"/>
          </a:xfrm>
          <a:prstGeom prst="roundRect">
            <a:avLst/>
          </a:prstGeom>
          <a:solidFill>
            <a:schemeClr val="bg1">
              <a:lumMod val="95000"/>
            </a:schemeClr>
          </a:solidFill>
          <a:ln>
            <a:noFill/>
          </a:ln>
          <a:effectLst>
            <a:outerShdw blurRad="254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640080" rtlCol="0" anchor="ctr"/>
          <a:lstStyle/>
          <a:p>
            <a:pPr marL="100584" indent="-100584">
              <a:spcAft>
                <a:spcPts val="2400"/>
              </a:spcAft>
              <a:buFont typeface="Arial" panose="020B0604020202020204" pitchFamily="34" charset="0"/>
              <a:buChar char="•"/>
            </a:pPr>
            <a:r>
              <a:rPr lang="en-US" sz="1400" dirty="0">
                <a:solidFill>
                  <a:schemeClr val="bg2">
                    <a:lumMod val="50000"/>
                  </a:schemeClr>
                </a:solidFill>
                <a:cs typeface="Open Sans Bold"/>
              </a:rPr>
              <a:t>Gaps in Aetna’s offerings drive current partners to engage with more advanced payers, leading to top-line decline</a:t>
            </a:r>
          </a:p>
        </p:txBody>
      </p:sp>
      <p:sp>
        <p:nvSpPr>
          <p:cNvPr id="64" name="Rounded Rectangle 63"/>
          <p:cNvSpPr/>
          <p:nvPr/>
        </p:nvSpPr>
        <p:spPr>
          <a:xfrm>
            <a:off x="7819554" y="3590242"/>
            <a:ext cx="3812904" cy="1153354"/>
          </a:xfrm>
          <a:prstGeom prst="roundRect">
            <a:avLst/>
          </a:prstGeom>
          <a:solidFill>
            <a:schemeClr val="bg1">
              <a:lumMod val="95000"/>
            </a:schemeClr>
          </a:solidFill>
          <a:ln>
            <a:noFill/>
          </a:ln>
          <a:effectLst>
            <a:outerShdw blurRad="254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640080" rtlCol="0" anchor="ctr"/>
          <a:lstStyle/>
          <a:p>
            <a:pPr marL="100584" indent="-100584">
              <a:spcAft>
                <a:spcPts val="2400"/>
              </a:spcAft>
              <a:buFont typeface="Arial" panose="020B0604020202020204" pitchFamily="34" charset="0"/>
              <a:buChar char="•"/>
            </a:pPr>
            <a:r>
              <a:rPr lang="en-US" sz="1400" dirty="0">
                <a:solidFill>
                  <a:schemeClr val="bg2">
                    <a:lumMod val="50000"/>
                  </a:schemeClr>
                </a:solidFill>
                <a:cs typeface="Open Sans Bold"/>
              </a:rPr>
              <a:t>Further divergence from broader Aetna efforts leads to increasingly delayed implementation timelines and repeated / wasteful initiative investment</a:t>
            </a:r>
          </a:p>
        </p:txBody>
      </p:sp>
      <p:grpSp>
        <p:nvGrpSpPr>
          <p:cNvPr id="14" name="Group 13"/>
          <p:cNvGrpSpPr/>
          <p:nvPr/>
        </p:nvGrpSpPr>
        <p:grpSpPr>
          <a:xfrm>
            <a:off x="7442195" y="3939306"/>
            <a:ext cx="437438" cy="427750"/>
            <a:chOff x="4867199" y="2556967"/>
            <a:chExt cx="518618" cy="517576"/>
          </a:xfrm>
        </p:grpSpPr>
        <p:sp>
          <p:nvSpPr>
            <p:cNvPr id="15" name="Oval 14"/>
            <p:cNvSpPr/>
            <p:nvPr/>
          </p:nvSpPr>
          <p:spPr>
            <a:xfrm>
              <a:off x="4867199" y="2556967"/>
              <a:ext cx="518618" cy="517576"/>
            </a:xfrm>
            <a:prstGeom prst="ellipse">
              <a:avLst/>
            </a:prstGeom>
            <a:solidFill>
              <a:srgbClr val="C60027"/>
            </a:solidFill>
            <a:ln w="31750">
              <a:solidFill>
                <a:srgbClr val="FF2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pic>
          <p:nvPicPr>
            <p:cNvPr id="16" name="Picture 15"/>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968017" y="2638976"/>
              <a:ext cx="316983" cy="316982"/>
            </a:xfrm>
            <a:prstGeom prst="rect">
              <a:avLst/>
            </a:prstGeom>
          </p:spPr>
        </p:pic>
      </p:grpSp>
      <p:grpSp>
        <p:nvGrpSpPr>
          <p:cNvPr id="21" name="Group 20"/>
          <p:cNvGrpSpPr/>
          <p:nvPr/>
        </p:nvGrpSpPr>
        <p:grpSpPr>
          <a:xfrm>
            <a:off x="7447391" y="2603026"/>
            <a:ext cx="437438" cy="427750"/>
            <a:chOff x="4867199" y="2556967"/>
            <a:chExt cx="518618" cy="517576"/>
          </a:xfrm>
        </p:grpSpPr>
        <p:sp>
          <p:nvSpPr>
            <p:cNvPr id="22" name="Oval 21"/>
            <p:cNvSpPr/>
            <p:nvPr/>
          </p:nvSpPr>
          <p:spPr>
            <a:xfrm>
              <a:off x="4867199" y="2556967"/>
              <a:ext cx="518618" cy="517576"/>
            </a:xfrm>
            <a:prstGeom prst="ellipse">
              <a:avLst/>
            </a:prstGeom>
            <a:solidFill>
              <a:srgbClr val="C60027"/>
            </a:solidFill>
            <a:ln w="31750">
              <a:solidFill>
                <a:srgbClr val="FF2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pic>
          <p:nvPicPr>
            <p:cNvPr id="23" name="Picture 22"/>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968017" y="2638976"/>
              <a:ext cx="316983" cy="316982"/>
            </a:xfrm>
            <a:prstGeom prst="rect">
              <a:avLst/>
            </a:prstGeom>
          </p:spPr>
        </p:pic>
      </p:grpSp>
      <p:grpSp>
        <p:nvGrpSpPr>
          <p:cNvPr id="6" name="Group 5"/>
          <p:cNvGrpSpPr/>
          <p:nvPr/>
        </p:nvGrpSpPr>
        <p:grpSpPr>
          <a:xfrm>
            <a:off x="3179561" y="2630731"/>
            <a:ext cx="437438" cy="427750"/>
            <a:chOff x="6435785" y="2696940"/>
            <a:chExt cx="341832" cy="353512"/>
          </a:xfrm>
        </p:grpSpPr>
        <p:sp>
          <p:nvSpPr>
            <p:cNvPr id="7" name="Oval 6"/>
            <p:cNvSpPr/>
            <p:nvPr/>
          </p:nvSpPr>
          <p:spPr>
            <a:xfrm>
              <a:off x="6435785" y="2696940"/>
              <a:ext cx="341832" cy="353512"/>
            </a:xfrm>
            <a:prstGeom prst="ellipse">
              <a:avLst/>
            </a:prstGeom>
            <a:solidFill>
              <a:schemeClr val="accent4">
                <a:lumMod val="75000"/>
              </a:schemeClr>
            </a:solidFill>
            <a:ln w="317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8" name="Freeform 4886"/>
            <p:cNvSpPr>
              <a:spLocks/>
            </p:cNvSpPr>
            <p:nvPr/>
          </p:nvSpPr>
          <p:spPr bwMode="auto">
            <a:xfrm>
              <a:off x="6512412" y="2783267"/>
              <a:ext cx="180858" cy="180858"/>
            </a:xfrm>
            <a:custGeom>
              <a:avLst/>
              <a:gdLst>
                <a:gd name="T0" fmla="*/ 320 w 320"/>
                <a:gd name="T1" fmla="*/ 124 h 320"/>
                <a:gd name="T2" fmla="*/ 320 w 320"/>
                <a:gd name="T3" fmla="*/ 196 h 320"/>
                <a:gd name="T4" fmla="*/ 320 w 320"/>
                <a:gd name="T5" fmla="*/ 196 h 320"/>
                <a:gd name="T6" fmla="*/ 318 w 320"/>
                <a:gd name="T7" fmla="*/ 202 h 320"/>
                <a:gd name="T8" fmla="*/ 316 w 320"/>
                <a:gd name="T9" fmla="*/ 208 h 320"/>
                <a:gd name="T10" fmla="*/ 310 w 320"/>
                <a:gd name="T11" fmla="*/ 210 h 320"/>
                <a:gd name="T12" fmla="*/ 304 w 320"/>
                <a:gd name="T13" fmla="*/ 212 h 320"/>
                <a:gd name="T14" fmla="*/ 212 w 320"/>
                <a:gd name="T15" fmla="*/ 212 h 320"/>
                <a:gd name="T16" fmla="*/ 212 w 320"/>
                <a:gd name="T17" fmla="*/ 304 h 320"/>
                <a:gd name="T18" fmla="*/ 212 w 320"/>
                <a:gd name="T19" fmla="*/ 304 h 320"/>
                <a:gd name="T20" fmla="*/ 210 w 320"/>
                <a:gd name="T21" fmla="*/ 310 h 320"/>
                <a:gd name="T22" fmla="*/ 208 w 320"/>
                <a:gd name="T23" fmla="*/ 316 h 320"/>
                <a:gd name="T24" fmla="*/ 202 w 320"/>
                <a:gd name="T25" fmla="*/ 318 h 320"/>
                <a:gd name="T26" fmla="*/ 196 w 320"/>
                <a:gd name="T27" fmla="*/ 320 h 320"/>
                <a:gd name="T28" fmla="*/ 124 w 320"/>
                <a:gd name="T29" fmla="*/ 320 h 320"/>
                <a:gd name="T30" fmla="*/ 124 w 320"/>
                <a:gd name="T31" fmla="*/ 320 h 320"/>
                <a:gd name="T32" fmla="*/ 118 w 320"/>
                <a:gd name="T33" fmla="*/ 318 h 320"/>
                <a:gd name="T34" fmla="*/ 112 w 320"/>
                <a:gd name="T35" fmla="*/ 316 h 320"/>
                <a:gd name="T36" fmla="*/ 110 w 320"/>
                <a:gd name="T37" fmla="*/ 310 h 320"/>
                <a:gd name="T38" fmla="*/ 108 w 320"/>
                <a:gd name="T39" fmla="*/ 304 h 320"/>
                <a:gd name="T40" fmla="*/ 108 w 320"/>
                <a:gd name="T41" fmla="*/ 212 h 320"/>
                <a:gd name="T42" fmla="*/ 16 w 320"/>
                <a:gd name="T43" fmla="*/ 212 h 320"/>
                <a:gd name="T44" fmla="*/ 16 w 320"/>
                <a:gd name="T45" fmla="*/ 212 h 320"/>
                <a:gd name="T46" fmla="*/ 10 w 320"/>
                <a:gd name="T47" fmla="*/ 210 h 320"/>
                <a:gd name="T48" fmla="*/ 4 w 320"/>
                <a:gd name="T49" fmla="*/ 208 h 320"/>
                <a:gd name="T50" fmla="*/ 2 w 320"/>
                <a:gd name="T51" fmla="*/ 202 h 320"/>
                <a:gd name="T52" fmla="*/ 0 w 320"/>
                <a:gd name="T53" fmla="*/ 196 h 320"/>
                <a:gd name="T54" fmla="*/ 0 w 320"/>
                <a:gd name="T55" fmla="*/ 124 h 320"/>
                <a:gd name="T56" fmla="*/ 0 w 320"/>
                <a:gd name="T57" fmla="*/ 124 h 320"/>
                <a:gd name="T58" fmla="*/ 2 w 320"/>
                <a:gd name="T59" fmla="*/ 118 h 320"/>
                <a:gd name="T60" fmla="*/ 4 w 320"/>
                <a:gd name="T61" fmla="*/ 112 h 320"/>
                <a:gd name="T62" fmla="*/ 10 w 320"/>
                <a:gd name="T63" fmla="*/ 110 h 320"/>
                <a:gd name="T64" fmla="*/ 16 w 320"/>
                <a:gd name="T65" fmla="*/ 108 h 320"/>
                <a:gd name="T66" fmla="*/ 108 w 320"/>
                <a:gd name="T67" fmla="*/ 108 h 320"/>
                <a:gd name="T68" fmla="*/ 108 w 320"/>
                <a:gd name="T69" fmla="*/ 16 h 320"/>
                <a:gd name="T70" fmla="*/ 108 w 320"/>
                <a:gd name="T71" fmla="*/ 16 h 320"/>
                <a:gd name="T72" fmla="*/ 110 w 320"/>
                <a:gd name="T73" fmla="*/ 10 h 320"/>
                <a:gd name="T74" fmla="*/ 112 w 320"/>
                <a:gd name="T75" fmla="*/ 4 h 320"/>
                <a:gd name="T76" fmla="*/ 118 w 320"/>
                <a:gd name="T77" fmla="*/ 2 h 320"/>
                <a:gd name="T78" fmla="*/ 124 w 320"/>
                <a:gd name="T79" fmla="*/ 0 h 320"/>
                <a:gd name="T80" fmla="*/ 196 w 320"/>
                <a:gd name="T81" fmla="*/ 0 h 320"/>
                <a:gd name="T82" fmla="*/ 196 w 320"/>
                <a:gd name="T83" fmla="*/ 0 h 320"/>
                <a:gd name="T84" fmla="*/ 202 w 320"/>
                <a:gd name="T85" fmla="*/ 2 h 320"/>
                <a:gd name="T86" fmla="*/ 208 w 320"/>
                <a:gd name="T87" fmla="*/ 4 h 320"/>
                <a:gd name="T88" fmla="*/ 210 w 320"/>
                <a:gd name="T89" fmla="*/ 10 h 320"/>
                <a:gd name="T90" fmla="*/ 212 w 320"/>
                <a:gd name="T91" fmla="*/ 16 h 320"/>
                <a:gd name="T92" fmla="*/ 212 w 320"/>
                <a:gd name="T93" fmla="*/ 108 h 320"/>
                <a:gd name="T94" fmla="*/ 304 w 320"/>
                <a:gd name="T95" fmla="*/ 108 h 320"/>
                <a:gd name="T96" fmla="*/ 304 w 320"/>
                <a:gd name="T97" fmla="*/ 108 h 320"/>
                <a:gd name="T98" fmla="*/ 310 w 320"/>
                <a:gd name="T99" fmla="*/ 110 h 320"/>
                <a:gd name="T100" fmla="*/ 316 w 320"/>
                <a:gd name="T101" fmla="*/ 112 h 320"/>
                <a:gd name="T102" fmla="*/ 318 w 320"/>
                <a:gd name="T103" fmla="*/ 118 h 320"/>
                <a:gd name="T104" fmla="*/ 320 w 320"/>
                <a:gd name="T105" fmla="*/ 124 h 320"/>
                <a:gd name="T106" fmla="*/ 320 w 320"/>
                <a:gd name="T107" fmla="*/ 12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20">
                  <a:moveTo>
                    <a:pt x="320" y="124"/>
                  </a:moveTo>
                  <a:lnTo>
                    <a:pt x="320" y="196"/>
                  </a:lnTo>
                  <a:lnTo>
                    <a:pt x="320" y="196"/>
                  </a:lnTo>
                  <a:lnTo>
                    <a:pt x="318" y="202"/>
                  </a:lnTo>
                  <a:lnTo>
                    <a:pt x="316" y="208"/>
                  </a:lnTo>
                  <a:lnTo>
                    <a:pt x="310" y="210"/>
                  </a:lnTo>
                  <a:lnTo>
                    <a:pt x="304" y="212"/>
                  </a:lnTo>
                  <a:lnTo>
                    <a:pt x="212" y="212"/>
                  </a:lnTo>
                  <a:lnTo>
                    <a:pt x="212" y="304"/>
                  </a:lnTo>
                  <a:lnTo>
                    <a:pt x="212" y="304"/>
                  </a:lnTo>
                  <a:lnTo>
                    <a:pt x="210" y="310"/>
                  </a:lnTo>
                  <a:lnTo>
                    <a:pt x="208" y="316"/>
                  </a:lnTo>
                  <a:lnTo>
                    <a:pt x="202" y="318"/>
                  </a:lnTo>
                  <a:lnTo>
                    <a:pt x="196" y="320"/>
                  </a:lnTo>
                  <a:lnTo>
                    <a:pt x="124" y="320"/>
                  </a:lnTo>
                  <a:lnTo>
                    <a:pt x="124" y="320"/>
                  </a:lnTo>
                  <a:lnTo>
                    <a:pt x="118" y="318"/>
                  </a:lnTo>
                  <a:lnTo>
                    <a:pt x="112" y="316"/>
                  </a:lnTo>
                  <a:lnTo>
                    <a:pt x="110" y="310"/>
                  </a:lnTo>
                  <a:lnTo>
                    <a:pt x="108" y="304"/>
                  </a:lnTo>
                  <a:lnTo>
                    <a:pt x="108" y="212"/>
                  </a:lnTo>
                  <a:lnTo>
                    <a:pt x="16" y="212"/>
                  </a:lnTo>
                  <a:lnTo>
                    <a:pt x="16" y="212"/>
                  </a:lnTo>
                  <a:lnTo>
                    <a:pt x="10" y="210"/>
                  </a:lnTo>
                  <a:lnTo>
                    <a:pt x="4" y="208"/>
                  </a:lnTo>
                  <a:lnTo>
                    <a:pt x="2" y="202"/>
                  </a:lnTo>
                  <a:lnTo>
                    <a:pt x="0" y="196"/>
                  </a:lnTo>
                  <a:lnTo>
                    <a:pt x="0" y="124"/>
                  </a:lnTo>
                  <a:lnTo>
                    <a:pt x="0" y="124"/>
                  </a:lnTo>
                  <a:lnTo>
                    <a:pt x="2" y="118"/>
                  </a:lnTo>
                  <a:lnTo>
                    <a:pt x="4" y="112"/>
                  </a:lnTo>
                  <a:lnTo>
                    <a:pt x="10" y="110"/>
                  </a:lnTo>
                  <a:lnTo>
                    <a:pt x="16" y="108"/>
                  </a:lnTo>
                  <a:lnTo>
                    <a:pt x="108" y="108"/>
                  </a:lnTo>
                  <a:lnTo>
                    <a:pt x="108" y="16"/>
                  </a:lnTo>
                  <a:lnTo>
                    <a:pt x="108" y="16"/>
                  </a:lnTo>
                  <a:lnTo>
                    <a:pt x="110" y="10"/>
                  </a:lnTo>
                  <a:lnTo>
                    <a:pt x="112" y="4"/>
                  </a:lnTo>
                  <a:lnTo>
                    <a:pt x="118" y="2"/>
                  </a:lnTo>
                  <a:lnTo>
                    <a:pt x="124" y="0"/>
                  </a:lnTo>
                  <a:lnTo>
                    <a:pt x="196" y="0"/>
                  </a:lnTo>
                  <a:lnTo>
                    <a:pt x="196" y="0"/>
                  </a:lnTo>
                  <a:lnTo>
                    <a:pt x="202" y="2"/>
                  </a:lnTo>
                  <a:lnTo>
                    <a:pt x="208" y="4"/>
                  </a:lnTo>
                  <a:lnTo>
                    <a:pt x="210" y="10"/>
                  </a:lnTo>
                  <a:lnTo>
                    <a:pt x="212" y="16"/>
                  </a:lnTo>
                  <a:lnTo>
                    <a:pt x="212" y="108"/>
                  </a:lnTo>
                  <a:lnTo>
                    <a:pt x="304" y="108"/>
                  </a:lnTo>
                  <a:lnTo>
                    <a:pt x="304" y="108"/>
                  </a:lnTo>
                  <a:lnTo>
                    <a:pt x="310" y="110"/>
                  </a:lnTo>
                  <a:lnTo>
                    <a:pt x="316" y="112"/>
                  </a:lnTo>
                  <a:lnTo>
                    <a:pt x="318" y="118"/>
                  </a:lnTo>
                  <a:lnTo>
                    <a:pt x="320" y="124"/>
                  </a:lnTo>
                  <a:lnTo>
                    <a:pt x="320" y="12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grpSp>
      <p:grpSp>
        <p:nvGrpSpPr>
          <p:cNvPr id="11" name="Group 10"/>
          <p:cNvGrpSpPr/>
          <p:nvPr/>
        </p:nvGrpSpPr>
        <p:grpSpPr>
          <a:xfrm>
            <a:off x="3179561" y="3939173"/>
            <a:ext cx="437438" cy="427750"/>
            <a:chOff x="6435785" y="2696940"/>
            <a:chExt cx="341832" cy="353512"/>
          </a:xfrm>
        </p:grpSpPr>
        <p:sp>
          <p:nvSpPr>
            <p:cNvPr id="12" name="Oval 11"/>
            <p:cNvSpPr/>
            <p:nvPr/>
          </p:nvSpPr>
          <p:spPr>
            <a:xfrm>
              <a:off x="6435785" y="2696940"/>
              <a:ext cx="341832" cy="353512"/>
            </a:xfrm>
            <a:prstGeom prst="ellipse">
              <a:avLst/>
            </a:prstGeom>
            <a:solidFill>
              <a:schemeClr val="accent4">
                <a:lumMod val="75000"/>
              </a:schemeClr>
            </a:solidFill>
            <a:ln w="317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13" name="Freeform 4886"/>
            <p:cNvSpPr>
              <a:spLocks/>
            </p:cNvSpPr>
            <p:nvPr/>
          </p:nvSpPr>
          <p:spPr bwMode="auto">
            <a:xfrm>
              <a:off x="6512412" y="2783267"/>
              <a:ext cx="180858" cy="180858"/>
            </a:xfrm>
            <a:custGeom>
              <a:avLst/>
              <a:gdLst>
                <a:gd name="T0" fmla="*/ 320 w 320"/>
                <a:gd name="T1" fmla="*/ 124 h 320"/>
                <a:gd name="T2" fmla="*/ 320 w 320"/>
                <a:gd name="T3" fmla="*/ 196 h 320"/>
                <a:gd name="T4" fmla="*/ 320 w 320"/>
                <a:gd name="T5" fmla="*/ 196 h 320"/>
                <a:gd name="T6" fmla="*/ 318 w 320"/>
                <a:gd name="T7" fmla="*/ 202 h 320"/>
                <a:gd name="T8" fmla="*/ 316 w 320"/>
                <a:gd name="T9" fmla="*/ 208 h 320"/>
                <a:gd name="T10" fmla="*/ 310 w 320"/>
                <a:gd name="T11" fmla="*/ 210 h 320"/>
                <a:gd name="T12" fmla="*/ 304 w 320"/>
                <a:gd name="T13" fmla="*/ 212 h 320"/>
                <a:gd name="T14" fmla="*/ 212 w 320"/>
                <a:gd name="T15" fmla="*/ 212 h 320"/>
                <a:gd name="T16" fmla="*/ 212 w 320"/>
                <a:gd name="T17" fmla="*/ 304 h 320"/>
                <a:gd name="T18" fmla="*/ 212 w 320"/>
                <a:gd name="T19" fmla="*/ 304 h 320"/>
                <a:gd name="T20" fmla="*/ 210 w 320"/>
                <a:gd name="T21" fmla="*/ 310 h 320"/>
                <a:gd name="T22" fmla="*/ 208 w 320"/>
                <a:gd name="T23" fmla="*/ 316 h 320"/>
                <a:gd name="T24" fmla="*/ 202 w 320"/>
                <a:gd name="T25" fmla="*/ 318 h 320"/>
                <a:gd name="T26" fmla="*/ 196 w 320"/>
                <a:gd name="T27" fmla="*/ 320 h 320"/>
                <a:gd name="T28" fmla="*/ 124 w 320"/>
                <a:gd name="T29" fmla="*/ 320 h 320"/>
                <a:gd name="T30" fmla="*/ 124 w 320"/>
                <a:gd name="T31" fmla="*/ 320 h 320"/>
                <a:gd name="T32" fmla="*/ 118 w 320"/>
                <a:gd name="T33" fmla="*/ 318 h 320"/>
                <a:gd name="T34" fmla="*/ 112 w 320"/>
                <a:gd name="T35" fmla="*/ 316 h 320"/>
                <a:gd name="T36" fmla="*/ 110 w 320"/>
                <a:gd name="T37" fmla="*/ 310 h 320"/>
                <a:gd name="T38" fmla="*/ 108 w 320"/>
                <a:gd name="T39" fmla="*/ 304 h 320"/>
                <a:gd name="T40" fmla="*/ 108 w 320"/>
                <a:gd name="T41" fmla="*/ 212 h 320"/>
                <a:gd name="T42" fmla="*/ 16 w 320"/>
                <a:gd name="T43" fmla="*/ 212 h 320"/>
                <a:gd name="T44" fmla="*/ 16 w 320"/>
                <a:gd name="T45" fmla="*/ 212 h 320"/>
                <a:gd name="T46" fmla="*/ 10 w 320"/>
                <a:gd name="T47" fmla="*/ 210 h 320"/>
                <a:gd name="T48" fmla="*/ 4 w 320"/>
                <a:gd name="T49" fmla="*/ 208 h 320"/>
                <a:gd name="T50" fmla="*/ 2 w 320"/>
                <a:gd name="T51" fmla="*/ 202 h 320"/>
                <a:gd name="T52" fmla="*/ 0 w 320"/>
                <a:gd name="T53" fmla="*/ 196 h 320"/>
                <a:gd name="T54" fmla="*/ 0 w 320"/>
                <a:gd name="T55" fmla="*/ 124 h 320"/>
                <a:gd name="T56" fmla="*/ 0 w 320"/>
                <a:gd name="T57" fmla="*/ 124 h 320"/>
                <a:gd name="T58" fmla="*/ 2 w 320"/>
                <a:gd name="T59" fmla="*/ 118 h 320"/>
                <a:gd name="T60" fmla="*/ 4 w 320"/>
                <a:gd name="T61" fmla="*/ 112 h 320"/>
                <a:gd name="T62" fmla="*/ 10 w 320"/>
                <a:gd name="T63" fmla="*/ 110 h 320"/>
                <a:gd name="T64" fmla="*/ 16 w 320"/>
                <a:gd name="T65" fmla="*/ 108 h 320"/>
                <a:gd name="T66" fmla="*/ 108 w 320"/>
                <a:gd name="T67" fmla="*/ 108 h 320"/>
                <a:gd name="T68" fmla="*/ 108 w 320"/>
                <a:gd name="T69" fmla="*/ 16 h 320"/>
                <a:gd name="T70" fmla="*/ 108 w 320"/>
                <a:gd name="T71" fmla="*/ 16 h 320"/>
                <a:gd name="T72" fmla="*/ 110 w 320"/>
                <a:gd name="T73" fmla="*/ 10 h 320"/>
                <a:gd name="T74" fmla="*/ 112 w 320"/>
                <a:gd name="T75" fmla="*/ 4 h 320"/>
                <a:gd name="T76" fmla="*/ 118 w 320"/>
                <a:gd name="T77" fmla="*/ 2 h 320"/>
                <a:gd name="T78" fmla="*/ 124 w 320"/>
                <a:gd name="T79" fmla="*/ 0 h 320"/>
                <a:gd name="T80" fmla="*/ 196 w 320"/>
                <a:gd name="T81" fmla="*/ 0 h 320"/>
                <a:gd name="T82" fmla="*/ 196 w 320"/>
                <a:gd name="T83" fmla="*/ 0 h 320"/>
                <a:gd name="T84" fmla="*/ 202 w 320"/>
                <a:gd name="T85" fmla="*/ 2 h 320"/>
                <a:gd name="T86" fmla="*/ 208 w 320"/>
                <a:gd name="T87" fmla="*/ 4 h 320"/>
                <a:gd name="T88" fmla="*/ 210 w 320"/>
                <a:gd name="T89" fmla="*/ 10 h 320"/>
                <a:gd name="T90" fmla="*/ 212 w 320"/>
                <a:gd name="T91" fmla="*/ 16 h 320"/>
                <a:gd name="T92" fmla="*/ 212 w 320"/>
                <a:gd name="T93" fmla="*/ 108 h 320"/>
                <a:gd name="T94" fmla="*/ 304 w 320"/>
                <a:gd name="T95" fmla="*/ 108 h 320"/>
                <a:gd name="T96" fmla="*/ 304 w 320"/>
                <a:gd name="T97" fmla="*/ 108 h 320"/>
                <a:gd name="T98" fmla="*/ 310 w 320"/>
                <a:gd name="T99" fmla="*/ 110 h 320"/>
                <a:gd name="T100" fmla="*/ 316 w 320"/>
                <a:gd name="T101" fmla="*/ 112 h 320"/>
                <a:gd name="T102" fmla="*/ 318 w 320"/>
                <a:gd name="T103" fmla="*/ 118 h 320"/>
                <a:gd name="T104" fmla="*/ 320 w 320"/>
                <a:gd name="T105" fmla="*/ 124 h 320"/>
                <a:gd name="T106" fmla="*/ 320 w 320"/>
                <a:gd name="T107" fmla="*/ 12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20">
                  <a:moveTo>
                    <a:pt x="320" y="124"/>
                  </a:moveTo>
                  <a:lnTo>
                    <a:pt x="320" y="196"/>
                  </a:lnTo>
                  <a:lnTo>
                    <a:pt x="320" y="196"/>
                  </a:lnTo>
                  <a:lnTo>
                    <a:pt x="318" y="202"/>
                  </a:lnTo>
                  <a:lnTo>
                    <a:pt x="316" y="208"/>
                  </a:lnTo>
                  <a:lnTo>
                    <a:pt x="310" y="210"/>
                  </a:lnTo>
                  <a:lnTo>
                    <a:pt x="304" y="212"/>
                  </a:lnTo>
                  <a:lnTo>
                    <a:pt x="212" y="212"/>
                  </a:lnTo>
                  <a:lnTo>
                    <a:pt x="212" y="304"/>
                  </a:lnTo>
                  <a:lnTo>
                    <a:pt x="212" y="304"/>
                  </a:lnTo>
                  <a:lnTo>
                    <a:pt x="210" y="310"/>
                  </a:lnTo>
                  <a:lnTo>
                    <a:pt x="208" y="316"/>
                  </a:lnTo>
                  <a:lnTo>
                    <a:pt x="202" y="318"/>
                  </a:lnTo>
                  <a:lnTo>
                    <a:pt x="196" y="320"/>
                  </a:lnTo>
                  <a:lnTo>
                    <a:pt x="124" y="320"/>
                  </a:lnTo>
                  <a:lnTo>
                    <a:pt x="124" y="320"/>
                  </a:lnTo>
                  <a:lnTo>
                    <a:pt x="118" y="318"/>
                  </a:lnTo>
                  <a:lnTo>
                    <a:pt x="112" y="316"/>
                  </a:lnTo>
                  <a:lnTo>
                    <a:pt x="110" y="310"/>
                  </a:lnTo>
                  <a:lnTo>
                    <a:pt x="108" y="304"/>
                  </a:lnTo>
                  <a:lnTo>
                    <a:pt x="108" y="212"/>
                  </a:lnTo>
                  <a:lnTo>
                    <a:pt x="16" y="212"/>
                  </a:lnTo>
                  <a:lnTo>
                    <a:pt x="16" y="212"/>
                  </a:lnTo>
                  <a:lnTo>
                    <a:pt x="10" y="210"/>
                  </a:lnTo>
                  <a:lnTo>
                    <a:pt x="4" y="208"/>
                  </a:lnTo>
                  <a:lnTo>
                    <a:pt x="2" y="202"/>
                  </a:lnTo>
                  <a:lnTo>
                    <a:pt x="0" y="196"/>
                  </a:lnTo>
                  <a:lnTo>
                    <a:pt x="0" y="124"/>
                  </a:lnTo>
                  <a:lnTo>
                    <a:pt x="0" y="124"/>
                  </a:lnTo>
                  <a:lnTo>
                    <a:pt x="2" y="118"/>
                  </a:lnTo>
                  <a:lnTo>
                    <a:pt x="4" y="112"/>
                  </a:lnTo>
                  <a:lnTo>
                    <a:pt x="10" y="110"/>
                  </a:lnTo>
                  <a:lnTo>
                    <a:pt x="16" y="108"/>
                  </a:lnTo>
                  <a:lnTo>
                    <a:pt x="108" y="108"/>
                  </a:lnTo>
                  <a:lnTo>
                    <a:pt x="108" y="16"/>
                  </a:lnTo>
                  <a:lnTo>
                    <a:pt x="108" y="16"/>
                  </a:lnTo>
                  <a:lnTo>
                    <a:pt x="110" y="10"/>
                  </a:lnTo>
                  <a:lnTo>
                    <a:pt x="112" y="4"/>
                  </a:lnTo>
                  <a:lnTo>
                    <a:pt x="118" y="2"/>
                  </a:lnTo>
                  <a:lnTo>
                    <a:pt x="124" y="0"/>
                  </a:lnTo>
                  <a:lnTo>
                    <a:pt x="196" y="0"/>
                  </a:lnTo>
                  <a:lnTo>
                    <a:pt x="196" y="0"/>
                  </a:lnTo>
                  <a:lnTo>
                    <a:pt x="202" y="2"/>
                  </a:lnTo>
                  <a:lnTo>
                    <a:pt x="208" y="4"/>
                  </a:lnTo>
                  <a:lnTo>
                    <a:pt x="210" y="10"/>
                  </a:lnTo>
                  <a:lnTo>
                    <a:pt x="212" y="16"/>
                  </a:lnTo>
                  <a:lnTo>
                    <a:pt x="212" y="108"/>
                  </a:lnTo>
                  <a:lnTo>
                    <a:pt x="304" y="108"/>
                  </a:lnTo>
                  <a:lnTo>
                    <a:pt x="304" y="108"/>
                  </a:lnTo>
                  <a:lnTo>
                    <a:pt x="310" y="110"/>
                  </a:lnTo>
                  <a:lnTo>
                    <a:pt x="316" y="112"/>
                  </a:lnTo>
                  <a:lnTo>
                    <a:pt x="318" y="118"/>
                  </a:lnTo>
                  <a:lnTo>
                    <a:pt x="320" y="124"/>
                  </a:lnTo>
                  <a:lnTo>
                    <a:pt x="320" y="12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grpSp>
      <p:grpSp>
        <p:nvGrpSpPr>
          <p:cNvPr id="17" name="Group 16"/>
          <p:cNvGrpSpPr/>
          <p:nvPr/>
        </p:nvGrpSpPr>
        <p:grpSpPr>
          <a:xfrm>
            <a:off x="3179561" y="5243811"/>
            <a:ext cx="437438" cy="427750"/>
            <a:chOff x="6435785" y="2696940"/>
            <a:chExt cx="341832" cy="353512"/>
          </a:xfrm>
        </p:grpSpPr>
        <p:sp>
          <p:nvSpPr>
            <p:cNvPr id="18" name="Oval 17"/>
            <p:cNvSpPr/>
            <p:nvPr/>
          </p:nvSpPr>
          <p:spPr>
            <a:xfrm>
              <a:off x="6435785" y="2696940"/>
              <a:ext cx="341832" cy="353512"/>
            </a:xfrm>
            <a:prstGeom prst="ellipse">
              <a:avLst/>
            </a:prstGeom>
            <a:solidFill>
              <a:schemeClr val="accent4">
                <a:lumMod val="75000"/>
              </a:schemeClr>
            </a:solidFill>
            <a:ln w="317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sp>
          <p:nvSpPr>
            <p:cNvPr id="19" name="Freeform 4886"/>
            <p:cNvSpPr>
              <a:spLocks/>
            </p:cNvSpPr>
            <p:nvPr/>
          </p:nvSpPr>
          <p:spPr bwMode="auto">
            <a:xfrm>
              <a:off x="6512412" y="2783267"/>
              <a:ext cx="180858" cy="180858"/>
            </a:xfrm>
            <a:custGeom>
              <a:avLst/>
              <a:gdLst>
                <a:gd name="T0" fmla="*/ 320 w 320"/>
                <a:gd name="T1" fmla="*/ 124 h 320"/>
                <a:gd name="T2" fmla="*/ 320 w 320"/>
                <a:gd name="T3" fmla="*/ 196 h 320"/>
                <a:gd name="T4" fmla="*/ 320 w 320"/>
                <a:gd name="T5" fmla="*/ 196 h 320"/>
                <a:gd name="T6" fmla="*/ 318 w 320"/>
                <a:gd name="T7" fmla="*/ 202 h 320"/>
                <a:gd name="T8" fmla="*/ 316 w 320"/>
                <a:gd name="T9" fmla="*/ 208 h 320"/>
                <a:gd name="T10" fmla="*/ 310 w 320"/>
                <a:gd name="T11" fmla="*/ 210 h 320"/>
                <a:gd name="T12" fmla="*/ 304 w 320"/>
                <a:gd name="T13" fmla="*/ 212 h 320"/>
                <a:gd name="T14" fmla="*/ 212 w 320"/>
                <a:gd name="T15" fmla="*/ 212 h 320"/>
                <a:gd name="T16" fmla="*/ 212 w 320"/>
                <a:gd name="T17" fmla="*/ 304 h 320"/>
                <a:gd name="T18" fmla="*/ 212 w 320"/>
                <a:gd name="T19" fmla="*/ 304 h 320"/>
                <a:gd name="T20" fmla="*/ 210 w 320"/>
                <a:gd name="T21" fmla="*/ 310 h 320"/>
                <a:gd name="T22" fmla="*/ 208 w 320"/>
                <a:gd name="T23" fmla="*/ 316 h 320"/>
                <a:gd name="T24" fmla="*/ 202 w 320"/>
                <a:gd name="T25" fmla="*/ 318 h 320"/>
                <a:gd name="T26" fmla="*/ 196 w 320"/>
                <a:gd name="T27" fmla="*/ 320 h 320"/>
                <a:gd name="T28" fmla="*/ 124 w 320"/>
                <a:gd name="T29" fmla="*/ 320 h 320"/>
                <a:gd name="T30" fmla="*/ 124 w 320"/>
                <a:gd name="T31" fmla="*/ 320 h 320"/>
                <a:gd name="T32" fmla="*/ 118 w 320"/>
                <a:gd name="T33" fmla="*/ 318 h 320"/>
                <a:gd name="T34" fmla="*/ 112 w 320"/>
                <a:gd name="T35" fmla="*/ 316 h 320"/>
                <a:gd name="T36" fmla="*/ 110 w 320"/>
                <a:gd name="T37" fmla="*/ 310 h 320"/>
                <a:gd name="T38" fmla="*/ 108 w 320"/>
                <a:gd name="T39" fmla="*/ 304 h 320"/>
                <a:gd name="T40" fmla="*/ 108 w 320"/>
                <a:gd name="T41" fmla="*/ 212 h 320"/>
                <a:gd name="T42" fmla="*/ 16 w 320"/>
                <a:gd name="T43" fmla="*/ 212 h 320"/>
                <a:gd name="T44" fmla="*/ 16 w 320"/>
                <a:gd name="T45" fmla="*/ 212 h 320"/>
                <a:gd name="T46" fmla="*/ 10 w 320"/>
                <a:gd name="T47" fmla="*/ 210 h 320"/>
                <a:gd name="T48" fmla="*/ 4 w 320"/>
                <a:gd name="T49" fmla="*/ 208 h 320"/>
                <a:gd name="T50" fmla="*/ 2 w 320"/>
                <a:gd name="T51" fmla="*/ 202 h 320"/>
                <a:gd name="T52" fmla="*/ 0 w 320"/>
                <a:gd name="T53" fmla="*/ 196 h 320"/>
                <a:gd name="T54" fmla="*/ 0 w 320"/>
                <a:gd name="T55" fmla="*/ 124 h 320"/>
                <a:gd name="T56" fmla="*/ 0 w 320"/>
                <a:gd name="T57" fmla="*/ 124 h 320"/>
                <a:gd name="T58" fmla="*/ 2 w 320"/>
                <a:gd name="T59" fmla="*/ 118 h 320"/>
                <a:gd name="T60" fmla="*/ 4 w 320"/>
                <a:gd name="T61" fmla="*/ 112 h 320"/>
                <a:gd name="T62" fmla="*/ 10 w 320"/>
                <a:gd name="T63" fmla="*/ 110 h 320"/>
                <a:gd name="T64" fmla="*/ 16 w 320"/>
                <a:gd name="T65" fmla="*/ 108 h 320"/>
                <a:gd name="T66" fmla="*/ 108 w 320"/>
                <a:gd name="T67" fmla="*/ 108 h 320"/>
                <a:gd name="T68" fmla="*/ 108 w 320"/>
                <a:gd name="T69" fmla="*/ 16 h 320"/>
                <a:gd name="T70" fmla="*/ 108 w 320"/>
                <a:gd name="T71" fmla="*/ 16 h 320"/>
                <a:gd name="T72" fmla="*/ 110 w 320"/>
                <a:gd name="T73" fmla="*/ 10 h 320"/>
                <a:gd name="T74" fmla="*/ 112 w 320"/>
                <a:gd name="T75" fmla="*/ 4 h 320"/>
                <a:gd name="T76" fmla="*/ 118 w 320"/>
                <a:gd name="T77" fmla="*/ 2 h 320"/>
                <a:gd name="T78" fmla="*/ 124 w 320"/>
                <a:gd name="T79" fmla="*/ 0 h 320"/>
                <a:gd name="T80" fmla="*/ 196 w 320"/>
                <a:gd name="T81" fmla="*/ 0 h 320"/>
                <a:gd name="T82" fmla="*/ 196 w 320"/>
                <a:gd name="T83" fmla="*/ 0 h 320"/>
                <a:gd name="T84" fmla="*/ 202 w 320"/>
                <a:gd name="T85" fmla="*/ 2 h 320"/>
                <a:gd name="T86" fmla="*/ 208 w 320"/>
                <a:gd name="T87" fmla="*/ 4 h 320"/>
                <a:gd name="T88" fmla="*/ 210 w 320"/>
                <a:gd name="T89" fmla="*/ 10 h 320"/>
                <a:gd name="T90" fmla="*/ 212 w 320"/>
                <a:gd name="T91" fmla="*/ 16 h 320"/>
                <a:gd name="T92" fmla="*/ 212 w 320"/>
                <a:gd name="T93" fmla="*/ 108 h 320"/>
                <a:gd name="T94" fmla="*/ 304 w 320"/>
                <a:gd name="T95" fmla="*/ 108 h 320"/>
                <a:gd name="T96" fmla="*/ 304 w 320"/>
                <a:gd name="T97" fmla="*/ 108 h 320"/>
                <a:gd name="T98" fmla="*/ 310 w 320"/>
                <a:gd name="T99" fmla="*/ 110 h 320"/>
                <a:gd name="T100" fmla="*/ 316 w 320"/>
                <a:gd name="T101" fmla="*/ 112 h 320"/>
                <a:gd name="T102" fmla="*/ 318 w 320"/>
                <a:gd name="T103" fmla="*/ 118 h 320"/>
                <a:gd name="T104" fmla="*/ 320 w 320"/>
                <a:gd name="T105" fmla="*/ 124 h 320"/>
                <a:gd name="T106" fmla="*/ 320 w 320"/>
                <a:gd name="T107" fmla="*/ 12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20">
                  <a:moveTo>
                    <a:pt x="320" y="124"/>
                  </a:moveTo>
                  <a:lnTo>
                    <a:pt x="320" y="196"/>
                  </a:lnTo>
                  <a:lnTo>
                    <a:pt x="320" y="196"/>
                  </a:lnTo>
                  <a:lnTo>
                    <a:pt x="318" y="202"/>
                  </a:lnTo>
                  <a:lnTo>
                    <a:pt x="316" y="208"/>
                  </a:lnTo>
                  <a:lnTo>
                    <a:pt x="310" y="210"/>
                  </a:lnTo>
                  <a:lnTo>
                    <a:pt x="304" y="212"/>
                  </a:lnTo>
                  <a:lnTo>
                    <a:pt x="212" y="212"/>
                  </a:lnTo>
                  <a:lnTo>
                    <a:pt x="212" y="304"/>
                  </a:lnTo>
                  <a:lnTo>
                    <a:pt x="212" y="304"/>
                  </a:lnTo>
                  <a:lnTo>
                    <a:pt x="210" y="310"/>
                  </a:lnTo>
                  <a:lnTo>
                    <a:pt x="208" y="316"/>
                  </a:lnTo>
                  <a:lnTo>
                    <a:pt x="202" y="318"/>
                  </a:lnTo>
                  <a:lnTo>
                    <a:pt x="196" y="320"/>
                  </a:lnTo>
                  <a:lnTo>
                    <a:pt x="124" y="320"/>
                  </a:lnTo>
                  <a:lnTo>
                    <a:pt x="124" y="320"/>
                  </a:lnTo>
                  <a:lnTo>
                    <a:pt x="118" y="318"/>
                  </a:lnTo>
                  <a:lnTo>
                    <a:pt x="112" y="316"/>
                  </a:lnTo>
                  <a:lnTo>
                    <a:pt x="110" y="310"/>
                  </a:lnTo>
                  <a:lnTo>
                    <a:pt x="108" y="304"/>
                  </a:lnTo>
                  <a:lnTo>
                    <a:pt x="108" y="212"/>
                  </a:lnTo>
                  <a:lnTo>
                    <a:pt x="16" y="212"/>
                  </a:lnTo>
                  <a:lnTo>
                    <a:pt x="16" y="212"/>
                  </a:lnTo>
                  <a:lnTo>
                    <a:pt x="10" y="210"/>
                  </a:lnTo>
                  <a:lnTo>
                    <a:pt x="4" y="208"/>
                  </a:lnTo>
                  <a:lnTo>
                    <a:pt x="2" y="202"/>
                  </a:lnTo>
                  <a:lnTo>
                    <a:pt x="0" y="196"/>
                  </a:lnTo>
                  <a:lnTo>
                    <a:pt x="0" y="124"/>
                  </a:lnTo>
                  <a:lnTo>
                    <a:pt x="0" y="124"/>
                  </a:lnTo>
                  <a:lnTo>
                    <a:pt x="2" y="118"/>
                  </a:lnTo>
                  <a:lnTo>
                    <a:pt x="4" y="112"/>
                  </a:lnTo>
                  <a:lnTo>
                    <a:pt x="10" y="110"/>
                  </a:lnTo>
                  <a:lnTo>
                    <a:pt x="16" y="108"/>
                  </a:lnTo>
                  <a:lnTo>
                    <a:pt x="108" y="108"/>
                  </a:lnTo>
                  <a:lnTo>
                    <a:pt x="108" y="16"/>
                  </a:lnTo>
                  <a:lnTo>
                    <a:pt x="108" y="16"/>
                  </a:lnTo>
                  <a:lnTo>
                    <a:pt x="110" y="10"/>
                  </a:lnTo>
                  <a:lnTo>
                    <a:pt x="112" y="4"/>
                  </a:lnTo>
                  <a:lnTo>
                    <a:pt x="118" y="2"/>
                  </a:lnTo>
                  <a:lnTo>
                    <a:pt x="124" y="0"/>
                  </a:lnTo>
                  <a:lnTo>
                    <a:pt x="196" y="0"/>
                  </a:lnTo>
                  <a:lnTo>
                    <a:pt x="196" y="0"/>
                  </a:lnTo>
                  <a:lnTo>
                    <a:pt x="202" y="2"/>
                  </a:lnTo>
                  <a:lnTo>
                    <a:pt x="208" y="4"/>
                  </a:lnTo>
                  <a:lnTo>
                    <a:pt x="210" y="10"/>
                  </a:lnTo>
                  <a:lnTo>
                    <a:pt x="212" y="16"/>
                  </a:lnTo>
                  <a:lnTo>
                    <a:pt x="212" y="108"/>
                  </a:lnTo>
                  <a:lnTo>
                    <a:pt x="304" y="108"/>
                  </a:lnTo>
                  <a:lnTo>
                    <a:pt x="304" y="108"/>
                  </a:lnTo>
                  <a:lnTo>
                    <a:pt x="310" y="110"/>
                  </a:lnTo>
                  <a:lnTo>
                    <a:pt x="316" y="112"/>
                  </a:lnTo>
                  <a:lnTo>
                    <a:pt x="318" y="118"/>
                  </a:lnTo>
                  <a:lnTo>
                    <a:pt x="320" y="124"/>
                  </a:lnTo>
                  <a:lnTo>
                    <a:pt x="320" y="12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grpSp>
      <p:cxnSp>
        <p:nvCxnSpPr>
          <p:cNvPr id="67" name="Straight Connector 66"/>
          <p:cNvCxnSpPr/>
          <p:nvPr/>
        </p:nvCxnSpPr>
        <p:spPr>
          <a:xfrm flipH="1">
            <a:off x="6557818" y="2392556"/>
            <a:ext cx="0" cy="877606"/>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6557818" y="3723720"/>
            <a:ext cx="0" cy="877606"/>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6557818" y="5053038"/>
            <a:ext cx="0" cy="877606"/>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0973616" y="2392556"/>
            <a:ext cx="0" cy="877606"/>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0973616" y="3723720"/>
            <a:ext cx="0" cy="877606"/>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6726616" y="2988590"/>
            <a:ext cx="309151" cy="309151"/>
            <a:chOff x="4970062" y="3474401"/>
            <a:chExt cx="612648" cy="612648"/>
          </a:xfrm>
        </p:grpSpPr>
        <p:sp>
          <p:nvSpPr>
            <p:cNvPr id="79" name="Freeform 162"/>
            <p:cNvSpPr>
              <a:spLocks/>
            </p:cNvSpPr>
            <p:nvPr/>
          </p:nvSpPr>
          <p:spPr bwMode="auto">
            <a:xfrm>
              <a:off x="4970062" y="3474401"/>
              <a:ext cx="612648" cy="612648"/>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sp>
          <p:nvSpPr>
            <p:cNvPr id="80" name="Freeform 163"/>
            <p:cNvSpPr>
              <a:spLocks/>
            </p:cNvSpPr>
            <p:nvPr/>
          </p:nvSpPr>
          <p:spPr bwMode="auto">
            <a:xfrm>
              <a:off x="5035655" y="3581274"/>
              <a:ext cx="481462" cy="416937"/>
            </a:xfrm>
            <a:custGeom>
              <a:avLst/>
              <a:gdLst/>
              <a:ahLst/>
              <a:cxnLst/>
              <a:rect l="l" t="t" r="r" b="b"/>
              <a:pathLst>
                <a:path w="5721351" h="4954588">
                  <a:moveTo>
                    <a:pt x="4638676" y="1420813"/>
                  </a:moveTo>
                  <a:lnTo>
                    <a:pt x="4638676" y="2227264"/>
                  </a:lnTo>
                  <a:lnTo>
                    <a:pt x="4581526" y="2251076"/>
                  </a:lnTo>
                  <a:lnTo>
                    <a:pt x="4530726" y="2284414"/>
                  </a:lnTo>
                  <a:lnTo>
                    <a:pt x="4481513" y="2324101"/>
                  </a:lnTo>
                  <a:lnTo>
                    <a:pt x="4459288" y="2346326"/>
                  </a:lnTo>
                  <a:lnTo>
                    <a:pt x="4459288" y="1692276"/>
                  </a:lnTo>
                  <a:lnTo>
                    <a:pt x="4465638" y="1633538"/>
                  </a:lnTo>
                  <a:lnTo>
                    <a:pt x="4484688" y="1577976"/>
                  </a:lnTo>
                  <a:lnTo>
                    <a:pt x="4510088" y="1528763"/>
                  </a:lnTo>
                  <a:lnTo>
                    <a:pt x="4546601" y="1484313"/>
                  </a:lnTo>
                  <a:lnTo>
                    <a:pt x="4587876" y="1449388"/>
                  </a:lnTo>
                  <a:close/>
                  <a:moveTo>
                    <a:pt x="1085850" y="1420813"/>
                  </a:moveTo>
                  <a:lnTo>
                    <a:pt x="1133475" y="1449388"/>
                  </a:lnTo>
                  <a:lnTo>
                    <a:pt x="1177925" y="1484313"/>
                  </a:lnTo>
                  <a:lnTo>
                    <a:pt x="1214438" y="1528763"/>
                  </a:lnTo>
                  <a:lnTo>
                    <a:pt x="1239838" y="1577976"/>
                  </a:lnTo>
                  <a:lnTo>
                    <a:pt x="1257300" y="1633538"/>
                  </a:lnTo>
                  <a:lnTo>
                    <a:pt x="1262063" y="1692276"/>
                  </a:lnTo>
                  <a:lnTo>
                    <a:pt x="1262063" y="2346326"/>
                  </a:lnTo>
                  <a:lnTo>
                    <a:pt x="1239838" y="2324101"/>
                  </a:lnTo>
                  <a:lnTo>
                    <a:pt x="1193800" y="2284414"/>
                  </a:lnTo>
                  <a:lnTo>
                    <a:pt x="1141412" y="2251076"/>
                  </a:lnTo>
                  <a:lnTo>
                    <a:pt x="1085850" y="2227264"/>
                  </a:lnTo>
                  <a:close/>
                  <a:moveTo>
                    <a:pt x="5427664" y="1397000"/>
                  </a:moveTo>
                  <a:lnTo>
                    <a:pt x="5487989" y="1403350"/>
                  </a:lnTo>
                  <a:lnTo>
                    <a:pt x="5541964" y="1420813"/>
                  </a:lnTo>
                  <a:lnTo>
                    <a:pt x="5592764" y="1447800"/>
                  </a:lnTo>
                  <a:lnTo>
                    <a:pt x="5635626" y="1482725"/>
                  </a:lnTo>
                  <a:lnTo>
                    <a:pt x="5672139" y="1527175"/>
                  </a:lnTo>
                  <a:lnTo>
                    <a:pt x="5699126" y="1577975"/>
                  </a:lnTo>
                  <a:lnTo>
                    <a:pt x="5716589" y="1633538"/>
                  </a:lnTo>
                  <a:lnTo>
                    <a:pt x="5721351" y="1692275"/>
                  </a:lnTo>
                  <a:lnTo>
                    <a:pt x="5721351" y="2890838"/>
                  </a:lnTo>
                  <a:lnTo>
                    <a:pt x="5716589" y="2949575"/>
                  </a:lnTo>
                  <a:lnTo>
                    <a:pt x="5699126" y="3006725"/>
                  </a:lnTo>
                  <a:lnTo>
                    <a:pt x="5670551" y="3055938"/>
                  </a:lnTo>
                  <a:lnTo>
                    <a:pt x="5632451" y="3100388"/>
                  </a:lnTo>
                  <a:lnTo>
                    <a:pt x="4402138" y="4333876"/>
                  </a:lnTo>
                  <a:lnTo>
                    <a:pt x="4360863" y="4379913"/>
                  </a:lnTo>
                  <a:lnTo>
                    <a:pt x="4311651" y="4424363"/>
                  </a:lnTo>
                  <a:lnTo>
                    <a:pt x="3935413" y="4799013"/>
                  </a:lnTo>
                  <a:lnTo>
                    <a:pt x="3938588" y="4802188"/>
                  </a:lnTo>
                  <a:lnTo>
                    <a:pt x="3783013" y="4954588"/>
                  </a:lnTo>
                  <a:lnTo>
                    <a:pt x="3208338" y="4379913"/>
                  </a:lnTo>
                  <a:lnTo>
                    <a:pt x="3146425" y="4308476"/>
                  </a:lnTo>
                  <a:lnTo>
                    <a:pt x="3092450" y="4230688"/>
                  </a:lnTo>
                  <a:lnTo>
                    <a:pt x="3049588" y="4151313"/>
                  </a:lnTo>
                  <a:lnTo>
                    <a:pt x="3014663" y="4067176"/>
                  </a:lnTo>
                  <a:lnTo>
                    <a:pt x="2990850" y="3981451"/>
                  </a:lnTo>
                  <a:lnTo>
                    <a:pt x="2976563" y="3894138"/>
                  </a:lnTo>
                  <a:lnTo>
                    <a:pt x="2970213" y="3805238"/>
                  </a:lnTo>
                  <a:lnTo>
                    <a:pt x="2976563" y="3714750"/>
                  </a:lnTo>
                  <a:lnTo>
                    <a:pt x="2990850" y="3625850"/>
                  </a:lnTo>
                  <a:lnTo>
                    <a:pt x="3014663" y="3540125"/>
                  </a:lnTo>
                  <a:lnTo>
                    <a:pt x="3049588" y="3455988"/>
                  </a:lnTo>
                  <a:lnTo>
                    <a:pt x="3092450" y="3376613"/>
                  </a:lnTo>
                  <a:lnTo>
                    <a:pt x="3146425" y="3298825"/>
                  </a:lnTo>
                  <a:lnTo>
                    <a:pt x="3208338" y="3228975"/>
                  </a:lnTo>
                  <a:lnTo>
                    <a:pt x="3278188" y="3168650"/>
                  </a:lnTo>
                  <a:lnTo>
                    <a:pt x="3352800" y="3116263"/>
                  </a:lnTo>
                  <a:lnTo>
                    <a:pt x="3430588" y="3071813"/>
                  </a:lnTo>
                  <a:lnTo>
                    <a:pt x="3511550" y="3038475"/>
                  </a:lnTo>
                  <a:lnTo>
                    <a:pt x="3595688" y="3014663"/>
                  </a:lnTo>
                  <a:lnTo>
                    <a:pt x="3679825" y="2998788"/>
                  </a:lnTo>
                  <a:lnTo>
                    <a:pt x="3768725" y="2992438"/>
                  </a:lnTo>
                  <a:lnTo>
                    <a:pt x="3854450" y="2994025"/>
                  </a:lnTo>
                  <a:lnTo>
                    <a:pt x="3940175" y="3006725"/>
                  </a:lnTo>
                  <a:lnTo>
                    <a:pt x="4024313" y="3027363"/>
                  </a:lnTo>
                  <a:lnTo>
                    <a:pt x="4605338" y="2447925"/>
                  </a:lnTo>
                  <a:lnTo>
                    <a:pt x="4649788" y="2411413"/>
                  </a:lnTo>
                  <a:lnTo>
                    <a:pt x="4700588" y="2384425"/>
                  </a:lnTo>
                  <a:lnTo>
                    <a:pt x="4752976" y="2368550"/>
                  </a:lnTo>
                  <a:lnTo>
                    <a:pt x="4808538" y="2362200"/>
                  </a:lnTo>
                  <a:lnTo>
                    <a:pt x="4865688" y="2368550"/>
                  </a:lnTo>
                  <a:lnTo>
                    <a:pt x="4919663" y="2384425"/>
                  </a:lnTo>
                  <a:lnTo>
                    <a:pt x="4970463" y="2411413"/>
                  </a:lnTo>
                  <a:lnTo>
                    <a:pt x="5014913" y="2447925"/>
                  </a:lnTo>
                  <a:lnTo>
                    <a:pt x="5051426" y="2492375"/>
                  </a:lnTo>
                  <a:lnTo>
                    <a:pt x="5078413" y="2543175"/>
                  </a:lnTo>
                  <a:lnTo>
                    <a:pt x="5095876" y="2598738"/>
                  </a:lnTo>
                  <a:lnTo>
                    <a:pt x="5100638" y="2654300"/>
                  </a:lnTo>
                  <a:lnTo>
                    <a:pt x="5095876" y="2708275"/>
                  </a:lnTo>
                  <a:lnTo>
                    <a:pt x="5078413" y="2762250"/>
                  </a:lnTo>
                  <a:lnTo>
                    <a:pt x="5051426" y="2813050"/>
                  </a:lnTo>
                  <a:lnTo>
                    <a:pt x="5014913" y="2859088"/>
                  </a:lnTo>
                  <a:lnTo>
                    <a:pt x="4484688" y="3389313"/>
                  </a:lnTo>
                  <a:lnTo>
                    <a:pt x="4525963" y="3473451"/>
                  </a:lnTo>
                  <a:lnTo>
                    <a:pt x="4559301" y="3559175"/>
                  </a:lnTo>
                  <a:lnTo>
                    <a:pt x="5138738" y="2981325"/>
                  </a:lnTo>
                  <a:lnTo>
                    <a:pt x="5184776" y="2925763"/>
                  </a:lnTo>
                  <a:lnTo>
                    <a:pt x="5224463" y="2863850"/>
                  </a:lnTo>
                  <a:lnTo>
                    <a:pt x="5251451" y="2797175"/>
                  </a:lnTo>
                  <a:lnTo>
                    <a:pt x="5268913" y="2727325"/>
                  </a:lnTo>
                  <a:lnTo>
                    <a:pt x="5273676" y="2654300"/>
                  </a:lnTo>
                  <a:lnTo>
                    <a:pt x="5268913" y="2581275"/>
                  </a:lnTo>
                  <a:lnTo>
                    <a:pt x="5251451" y="2509838"/>
                  </a:lnTo>
                  <a:lnTo>
                    <a:pt x="5224463" y="2443163"/>
                  </a:lnTo>
                  <a:lnTo>
                    <a:pt x="5184776" y="2381250"/>
                  </a:lnTo>
                  <a:lnTo>
                    <a:pt x="5138738" y="2324100"/>
                  </a:lnTo>
                  <a:lnTo>
                    <a:pt x="5135563" y="2322513"/>
                  </a:lnTo>
                  <a:lnTo>
                    <a:pt x="5133976" y="2319338"/>
                  </a:lnTo>
                  <a:lnTo>
                    <a:pt x="5133976" y="1692275"/>
                  </a:lnTo>
                  <a:lnTo>
                    <a:pt x="5138738" y="1633538"/>
                  </a:lnTo>
                  <a:lnTo>
                    <a:pt x="5156201" y="1577975"/>
                  </a:lnTo>
                  <a:lnTo>
                    <a:pt x="5181601" y="1527175"/>
                  </a:lnTo>
                  <a:lnTo>
                    <a:pt x="5219701" y="1482725"/>
                  </a:lnTo>
                  <a:lnTo>
                    <a:pt x="5262563" y="1447800"/>
                  </a:lnTo>
                  <a:lnTo>
                    <a:pt x="5313363" y="1420813"/>
                  </a:lnTo>
                  <a:lnTo>
                    <a:pt x="5367338" y="1403350"/>
                  </a:lnTo>
                  <a:close/>
                  <a:moveTo>
                    <a:pt x="293687" y="1397000"/>
                  </a:moveTo>
                  <a:lnTo>
                    <a:pt x="354012" y="1403350"/>
                  </a:lnTo>
                  <a:lnTo>
                    <a:pt x="409575" y="1420812"/>
                  </a:lnTo>
                  <a:lnTo>
                    <a:pt x="460375" y="1447800"/>
                  </a:lnTo>
                  <a:lnTo>
                    <a:pt x="504825" y="1482725"/>
                  </a:lnTo>
                  <a:lnTo>
                    <a:pt x="539750" y="1527175"/>
                  </a:lnTo>
                  <a:lnTo>
                    <a:pt x="566737" y="1577975"/>
                  </a:lnTo>
                  <a:lnTo>
                    <a:pt x="584200" y="1633538"/>
                  </a:lnTo>
                  <a:lnTo>
                    <a:pt x="590550" y="1692275"/>
                  </a:lnTo>
                  <a:lnTo>
                    <a:pt x="590550" y="2319338"/>
                  </a:lnTo>
                  <a:lnTo>
                    <a:pt x="588962" y="2322513"/>
                  </a:lnTo>
                  <a:lnTo>
                    <a:pt x="585787" y="2324100"/>
                  </a:lnTo>
                  <a:lnTo>
                    <a:pt x="538162" y="2381250"/>
                  </a:lnTo>
                  <a:lnTo>
                    <a:pt x="500062" y="2443163"/>
                  </a:lnTo>
                  <a:lnTo>
                    <a:pt x="471487" y="2509838"/>
                  </a:lnTo>
                  <a:lnTo>
                    <a:pt x="455612" y="2581275"/>
                  </a:lnTo>
                  <a:lnTo>
                    <a:pt x="449262" y="2654300"/>
                  </a:lnTo>
                  <a:lnTo>
                    <a:pt x="455612" y="2727325"/>
                  </a:lnTo>
                  <a:lnTo>
                    <a:pt x="471487" y="2797175"/>
                  </a:lnTo>
                  <a:lnTo>
                    <a:pt x="500062" y="2863850"/>
                  </a:lnTo>
                  <a:lnTo>
                    <a:pt x="538162" y="2925763"/>
                  </a:lnTo>
                  <a:lnTo>
                    <a:pt x="585787" y="2981325"/>
                  </a:lnTo>
                  <a:lnTo>
                    <a:pt x="1163637" y="3559175"/>
                  </a:lnTo>
                  <a:lnTo>
                    <a:pt x="1195387" y="3473451"/>
                  </a:lnTo>
                  <a:lnTo>
                    <a:pt x="1239838" y="3389313"/>
                  </a:lnTo>
                  <a:lnTo>
                    <a:pt x="708025" y="2859088"/>
                  </a:lnTo>
                  <a:lnTo>
                    <a:pt x="669925" y="2813050"/>
                  </a:lnTo>
                  <a:lnTo>
                    <a:pt x="642937" y="2762250"/>
                  </a:lnTo>
                  <a:lnTo>
                    <a:pt x="628650" y="2708275"/>
                  </a:lnTo>
                  <a:lnTo>
                    <a:pt x="623887" y="2654300"/>
                  </a:lnTo>
                  <a:lnTo>
                    <a:pt x="628650" y="2598738"/>
                  </a:lnTo>
                  <a:lnTo>
                    <a:pt x="642937" y="2543175"/>
                  </a:lnTo>
                  <a:lnTo>
                    <a:pt x="669925" y="2492375"/>
                  </a:lnTo>
                  <a:lnTo>
                    <a:pt x="708025" y="2447925"/>
                  </a:lnTo>
                  <a:lnTo>
                    <a:pt x="754062" y="2411413"/>
                  </a:lnTo>
                  <a:lnTo>
                    <a:pt x="804862" y="2384425"/>
                  </a:lnTo>
                  <a:lnTo>
                    <a:pt x="857250" y="2368550"/>
                  </a:lnTo>
                  <a:lnTo>
                    <a:pt x="912812" y="2362200"/>
                  </a:lnTo>
                  <a:lnTo>
                    <a:pt x="968375" y="2368550"/>
                  </a:lnTo>
                  <a:lnTo>
                    <a:pt x="1020762" y="2384425"/>
                  </a:lnTo>
                  <a:lnTo>
                    <a:pt x="1071562" y="2411413"/>
                  </a:lnTo>
                  <a:lnTo>
                    <a:pt x="1119187" y="2447925"/>
                  </a:lnTo>
                  <a:lnTo>
                    <a:pt x="1697038" y="3027363"/>
                  </a:lnTo>
                  <a:lnTo>
                    <a:pt x="1784350" y="3006725"/>
                  </a:lnTo>
                  <a:lnTo>
                    <a:pt x="1870075" y="2994025"/>
                  </a:lnTo>
                  <a:lnTo>
                    <a:pt x="1955800" y="2992438"/>
                  </a:lnTo>
                  <a:lnTo>
                    <a:pt x="2043113" y="2998788"/>
                  </a:lnTo>
                  <a:lnTo>
                    <a:pt x="2128838" y="3014663"/>
                  </a:lnTo>
                  <a:lnTo>
                    <a:pt x="2212975" y="3038475"/>
                  </a:lnTo>
                  <a:lnTo>
                    <a:pt x="2292350" y="3071813"/>
                  </a:lnTo>
                  <a:lnTo>
                    <a:pt x="2371725" y="3116263"/>
                  </a:lnTo>
                  <a:lnTo>
                    <a:pt x="2444750" y="3168650"/>
                  </a:lnTo>
                  <a:lnTo>
                    <a:pt x="2513013" y="3228975"/>
                  </a:lnTo>
                  <a:lnTo>
                    <a:pt x="2576513" y="3298825"/>
                  </a:lnTo>
                  <a:lnTo>
                    <a:pt x="2630488" y="3376613"/>
                  </a:lnTo>
                  <a:lnTo>
                    <a:pt x="2674938" y="3455988"/>
                  </a:lnTo>
                  <a:lnTo>
                    <a:pt x="2706688" y="3540125"/>
                  </a:lnTo>
                  <a:lnTo>
                    <a:pt x="2732088" y="3625850"/>
                  </a:lnTo>
                  <a:lnTo>
                    <a:pt x="2747963" y="3714750"/>
                  </a:lnTo>
                  <a:lnTo>
                    <a:pt x="2751138" y="3805238"/>
                  </a:lnTo>
                  <a:lnTo>
                    <a:pt x="2747963" y="3894138"/>
                  </a:lnTo>
                  <a:lnTo>
                    <a:pt x="2732088" y="3981451"/>
                  </a:lnTo>
                  <a:lnTo>
                    <a:pt x="2706688" y="4067176"/>
                  </a:lnTo>
                  <a:lnTo>
                    <a:pt x="2674938" y="4151313"/>
                  </a:lnTo>
                  <a:lnTo>
                    <a:pt x="2630488" y="4230688"/>
                  </a:lnTo>
                  <a:lnTo>
                    <a:pt x="2576513" y="4308476"/>
                  </a:lnTo>
                  <a:lnTo>
                    <a:pt x="2513013" y="4379913"/>
                  </a:lnTo>
                  <a:lnTo>
                    <a:pt x="1938338" y="4954588"/>
                  </a:lnTo>
                  <a:lnTo>
                    <a:pt x="1785938" y="4802188"/>
                  </a:lnTo>
                  <a:lnTo>
                    <a:pt x="1787525" y="4799013"/>
                  </a:lnTo>
                  <a:lnTo>
                    <a:pt x="1412875" y="4424363"/>
                  </a:lnTo>
                  <a:lnTo>
                    <a:pt x="1363663" y="4379913"/>
                  </a:lnTo>
                  <a:lnTo>
                    <a:pt x="1319213" y="4333876"/>
                  </a:lnTo>
                  <a:lnTo>
                    <a:pt x="88900" y="3100388"/>
                  </a:lnTo>
                  <a:lnTo>
                    <a:pt x="50800" y="3055938"/>
                  </a:lnTo>
                  <a:lnTo>
                    <a:pt x="25400" y="3006725"/>
                  </a:lnTo>
                  <a:lnTo>
                    <a:pt x="7937" y="2949575"/>
                  </a:lnTo>
                  <a:lnTo>
                    <a:pt x="0" y="2890838"/>
                  </a:lnTo>
                  <a:lnTo>
                    <a:pt x="0" y="1692275"/>
                  </a:lnTo>
                  <a:lnTo>
                    <a:pt x="7937" y="1633538"/>
                  </a:lnTo>
                  <a:lnTo>
                    <a:pt x="25400" y="1577975"/>
                  </a:lnTo>
                  <a:lnTo>
                    <a:pt x="50800" y="1527175"/>
                  </a:lnTo>
                  <a:lnTo>
                    <a:pt x="87312" y="1482725"/>
                  </a:lnTo>
                  <a:lnTo>
                    <a:pt x="130175" y="1447800"/>
                  </a:lnTo>
                  <a:lnTo>
                    <a:pt x="180975" y="1420812"/>
                  </a:lnTo>
                  <a:lnTo>
                    <a:pt x="236537" y="1403350"/>
                  </a:lnTo>
                  <a:close/>
                  <a:moveTo>
                    <a:pt x="5080001" y="1065213"/>
                  </a:moveTo>
                  <a:lnTo>
                    <a:pt x="5141913" y="1071563"/>
                  </a:lnTo>
                  <a:lnTo>
                    <a:pt x="5197476" y="1092200"/>
                  </a:lnTo>
                  <a:lnTo>
                    <a:pt x="5251451" y="1120776"/>
                  </a:lnTo>
                  <a:lnTo>
                    <a:pt x="5294314" y="1160463"/>
                  </a:lnTo>
                  <a:lnTo>
                    <a:pt x="5330826" y="1206501"/>
                  </a:lnTo>
                  <a:lnTo>
                    <a:pt x="5356226" y="1258888"/>
                  </a:lnTo>
                  <a:lnTo>
                    <a:pt x="5287964" y="1276351"/>
                  </a:lnTo>
                  <a:lnTo>
                    <a:pt x="5226051" y="1303338"/>
                  </a:lnTo>
                  <a:lnTo>
                    <a:pt x="5168901" y="1338263"/>
                  </a:lnTo>
                  <a:lnTo>
                    <a:pt x="5118101" y="1382713"/>
                  </a:lnTo>
                  <a:lnTo>
                    <a:pt x="5073651" y="1433513"/>
                  </a:lnTo>
                  <a:lnTo>
                    <a:pt x="5037138" y="1490663"/>
                  </a:lnTo>
                  <a:lnTo>
                    <a:pt x="5010151" y="1552576"/>
                  </a:lnTo>
                  <a:lnTo>
                    <a:pt x="4994276" y="1619251"/>
                  </a:lnTo>
                  <a:lnTo>
                    <a:pt x="4987926" y="1692276"/>
                  </a:lnTo>
                  <a:lnTo>
                    <a:pt x="4987926" y="2228851"/>
                  </a:lnTo>
                  <a:lnTo>
                    <a:pt x="4921251" y="2209801"/>
                  </a:lnTo>
                  <a:lnTo>
                    <a:pt x="4852988" y="2198689"/>
                  </a:lnTo>
                  <a:lnTo>
                    <a:pt x="4783138" y="2197101"/>
                  </a:lnTo>
                  <a:lnTo>
                    <a:pt x="4783138" y="1363663"/>
                  </a:lnTo>
                  <a:lnTo>
                    <a:pt x="4789488" y="1301751"/>
                  </a:lnTo>
                  <a:lnTo>
                    <a:pt x="4806951" y="1246188"/>
                  </a:lnTo>
                  <a:lnTo>
                    <a:pt x="4833938" y="1195388"/>
                  </a:lnTo>
                  <a:lnTo>
                    <a:pt x="4870451" y="1154113"/>
                  </a:lnTo>
                  <a:lnTo>
                    <a:pt x="4913313" y="1116013"/>
                  </a:lnTo>
                  <a:lnTo>
                    <a:pt x="4964113" y="1089025"/>
                  </a:lnTo>
                  <a:lnTo>
                    <a:pt x="5018088" y="1071563"/>
                  </a:lnTo>
                  <a:close/>
                  <a:moveTo>
                    <a:pt x="642937" y="1065213"/>
                  </a:moveTo>
                  <a:lnTo>
                    <a:pt x="703262" y="1071563"/>
                  </a:lnTo>
                  <a:lnTo>
                    <a:pt x="758825" y="1089025"/>
                  </a:lnTo>
                  <a:lnTo>
                    <a:pt x="809625" y="1116013"/>
                  </a:lnTo>
                  <a:lnTo>
                    <a:pt x="854075" y="1154113"/>
                  </a:lnTo>
                  <a:lnTo>
                    <a:pt x="889000" y="1195388"/>
                  </a:lnTo>
                  <a:lnTo>
                    <a:pt x="917575" y="1246188"/>
                  </a:lnTo>
                  <a:lnTo>
                    <a:pt x="935037" y="1301751"/>
                  </a:lnTo>
                  <a:lnTo>
                    <a:pt x="939800" y="1363663"/>
                  </a:lnTo>
                  <a:lnTo>
                    <a:pt x="939800" y="2197101"/>
                  </a:lnTo>
                  <a:lnTo>
                    <a:pt x="871537" y="2198689"/>
                  </a:lnTo>
                  <a:lnTo>
                    <a:pt x="800100" y="2209801"/>
                  </a:lnTo>
                  <a:lnTo>
                    <a:pt x="733425" y="2228851"/>
                  </a:lnTo>
                  <a:lnTo>
                    <a:pt x="733425" y="1692276"/>
                  </a:lnTo>
                  <a:lnTo>
                    <a:pt x="730250" y="1619251"/>
                  </a:lnTo>
                  <a:lnTo>
                    <a:pt x="712787" y="1552576"/>
                  </a:lnTo>
                  <a:lnTo>
                    <a:pt x="685800" y="1490663"/>
                  </a:lnTo>
                  <a:lnTo>
                    <a:pt x="650875" y="1433513"/>
                  </a:lnTo>
                  <a:lnTo>
                    <a:pt x="606425" y="1382713"/>
                  </a:lnTo>
                  <a:lnTo>
                    <a:pt x="555625" y="1338263"/>
                  </a:lnTo>
                  <a:lnTo>
                    <a:pt x="498475" y="1303338"/>
                  </a:lnTo>
                  <a:lnTo>
                    <a:pt x="433387" y="1276351"/>
                  </a:lnTo>
                  <a:lnTo>
                    <a:pt x="365125" y="1258888"/>
                  </a:lnTo>
                  <a:lnTo>
                    <a:pt x="392112" y="1206501"/>
                  </a:lnTo>
                  <a:lnTo>
                    <a:pt x="428625" y="1160463"/>
                  </a:lnTo>
                  <a:lnTo>
                    <a:pt x="473075" y="1120776"/>
                  </a:lnTo>
                  <a:lnTo>
                    <a:pt x="523875" y="1092200"/>
                  </a:lnTo>
                  <a:lnTo>
                    <a:pt x="581025" y="1071563"/>
                  </a:lnTo>
                  <a:close/>
                  <a:moveTo>
                    <a:pt x="2201863" y="0"/>
                  </a:moveTo>
                  <a:lnTo>
                    <a:pt x="2303463" y="6350"/>
                  </a:lnTo>
                  <a:lnTo>
                    <a:pt x="2400300" y="23812"/>
                  </a:lnTo>
                  <a:lnTo>
                    <a:pt x="2492375" y="55562"/>
                  </a:lnTo>
                  <a:lnTo>
                    <a:pt x="2579688" y="95250"/>
                  </a:lnTo>
                  <a:lnTo>
                    <a:pt x="2660651" y="142875"/>
                  </a:lnTo>
                  <a:lnTo>
                    <a:pt x="2736851" y="203200"/>
                  </a:lnTo>
                  <a:lnTo>
                    <a:pt x="2801938" y="269875"/>
                  </a:lnTo>
                  <a:lnTo>
                    <a:pt x="2862263" y="344487"/>
                  </a:lnTo>
                  <a:lnTo>
                    <a:pt x="2919413" y="269875"/>
                  </a:lnTo>
                  <a:lnTo>
                    <a:pt x="2987676" y="203200"/>
                  </a:lnTo>
                  <a:lnTo>
                    <a:pt x="3060701" y="142875"/>
                  </a:lnTo>
                  <a:lnTo>
                    <a:pt x="3143251" y="95250"/>
                  </a:lnTo>
                  <a:lnTo>
                    <a:pt x="3230563" y="55562"/>
                  </a:lnTo>
                  <a:lnTo>
                    <a:pt x="3324226" y="23812"/>
                  </a:lnTo>
                  <a:lnTo>
                    <a:pt x="3419476" y="6350"/>
                  </a:lnTo>
                  <a:lnTo>
                    <a:pt x="3521076" y="0"/>
                  </a:lnTo>
                  <a:lnTo>
                    <a:pt x="3619501" y="6350"/>
                  </a:lnTo>
                  <a:lnTo>
                    <a:pt x="3717926" y="23812"/>
                  </a:lnTo>
                  <a:lnTo>
                    <a:pt x="3810001" y="55562"/>
                  </a:lnTo>
                  <a:lnTo>
                    <a:pt x="3898901" y="95250"/>
                  </a:lnTo>
                  <a:lnTo>
                    <a:pt x="3979863" y="142875"/>
                  </a:lnTo>
                  <a:lnTo>
                    <a:pt x="4052888" y="203200"/>
                  </a:lnTo>
                  <a:lnTo>
                    <a:pt x="4121151" y="269875"/>
                  </a:lnTo>
                  <a:lnTo>
                    <a:pt x="4179888" y="344487"/>
                  </a:lnTo>
                  <a:lnTo>
                    <a:pt x="4230688" y="427038"/>
                  </a:lnTo>
                  <a:lnTo>
                    <a:pt x="4270376" y="512763"/>
                  </a:lnTo>
                  <a:lnTo>
                    <a:pt x="4298951" y="604838"/>
                  </a:lnTo>
                  <a:lnTo>
                    <a:pt x="4318001" y="703263"/>
                  </a:lnTo>
                  <a:lnTo>
                    <a:pt x="4324351" y="804863"/>
                  </a:lnTo>
                  <a:lnTo>
                    <a:pt x="4318001" y="903288"/>
                  </a:lnTo>
                  <a:lnTo>
                    <a:pt x="4298951" y="1003300"/>
                  </a:lnTo>
                  <a:lnTo>
                    <a:pt x="4267201" y="1095375"/>
                  </a:lnTo>
                  <a:lnTo>
                    <a:pt x="4222751" y="1189038"/>
                  </a:lnTo>
                  <a:lnTo>
                    <a:pt x="4168776" y="1274763"/>
                  </a:lnTo>
                  <a:lnTo>
                    <a:pt x="4160838" y="1285875"/>
                  </a:lnTo>
                  <a:lnTo>
                    <a:pt x="4154488" y="1296988"/>
                  </a:lnTo>
                  <a:lnTo>
                    <a:pt x="2976563" y="2832101"/>
                  </a:lnTo>
                  <a:lnTo>
                    <a:pt x="2952751" y="2857501"/>
                  </a:lnTo>
                  <a:lnTo>
                    <a:pt x="2925763" y="2874963"/>
                  </a:lnTo>
                  <a:lnTo>
                    <a:pt x="2895601" y="2886076"/>
                  </a:lnTo>
                  <a:lnTo>
                    <a:pt x="2862263" y="2890838"/>
                  </a:lnTo>
                  <a:lnTo>
                    <a:pt x="2828926" y="2886076"/>
                  </a:lnTo>
                  <a:lnTo>
                    <a:pt x="2798763" y="2874963"/>
                  </a:lnTo>
                  <a:lnTo>
                    <a:pt x="2768601" y="2857501"/>
                  </a:lnTo>
                  <a:lnTo>
                    <a:pt x="2747963" y="2832101"/>
                  </a:lnTo>
                  <a:lnTo>
                    <a:pt x="1570038" y="1296988"/>
                  </a:lnTo>
                  <a:lnTo>
                    <a:pt x="1560513" y="1285875"/>
                  </a:lnTo>
                  <a:lnTo>
                    <a:pt x="1554163" y="1273175"/>
                  </a:lnTo>
                  <a:lnTo>
                    <a:pt x="1498600" y="1185863"/>
                  </a:lnTo>
                  <a:lnTo>
                    <a:pt x="1457325" y="1095375"/>
                  </a:lnTo>
                  <a:lnTo>
                    <a:pt x="1423988" y="1000125"/>
                  </a:lnTo>
                  <a:lnTo>
                    <a:pt x="1406525" y="903288"/>
                  </a:lnTo>
                  <a:lnTo>
                    <a:pt x="1398588" y="804863"/>
                  </a:lnTo>
                  <a:lnTo>
                    <a:pt x="1406525" y="703263"/>
                  </a:lnTo>
                  <a:lnTo>
                    <a:pt x="1423988" y="604838"/>
                  </a:lnTo>
                  <a:lnTo>
                    <a:pt x="1452563" y="512763"/>
                  </a:lnTo>
                  <a:lnTo>
                    <a:pt x="1493838" y="427038"/>
                  </a:lnTo>
                  <a:lnTo>
                    <a:pt x="1543050" y="344487"/>
                  </a:lnTo>
                  <a:lnTo>
                    <a:pt x="1603375" y="269875"/>
                  </a:lnTo>
                  <a:lnTo>
                    <a:pt x="1668463" y="203200"/>
                  </a:lnTo>
                  <a:lnTo>
                    <a:pt x="1744663" y="142875"/>
                  </a:lnTo>
                  <a:lnTo>
                    <a:pt x="1825625" y="95250"/>
                  </a:lnTo>
                  <a:lnTo>
                    <a:pt x="1911350" y="55562"/>
                  </a:lnTo>
                  <a:lnTo>
                    <a:pt x="2005013" y="23812"/>
                  </a:lnTo>
                  <a:lnTo>
                    <a:pt x="2101850" y="635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grpSp>
      <p:grpSp>
        <p:nvGrpSpPr>
          <p:cNvPr id="81" name="Group 80"/>
          <p:cNvGrpSpPr/>
          <p:nvPr/>
        </p:nvGrpSpPr>
        <p:grpSpPr>
          <a:xfrm>
            <a:off x="6726616" y="2668251"/>
            <a:ext cx="309151" cy="309151"/>
            <a:chOff x="4845892" y="4591810"/>
            <a:chExt cx="411480" cy="411480"/>
          </a:xfrm>
        </p:grpSpPr>
        <p:sp>
          <p:nvSpPr>
            <p:cNvPr id="82" name="Freeform 162"/>
            <p:cNvSpPr>
              <a:spLocks/>
            </p:cNvSpPr>
            <p:nvPr/>
          </p:nvSpPr>
          <p:spPr bwMode="auto">
            <a:xfrm>
              <a:off x="4845892" y="4591810"/>
              <a:ext cx="411480" cy="411480"/>
            </a:xfrm>
            <a:prstGeom prst="ellips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grpSp>
          <p:nvGrpSpPr>
            <p:cNvPr id="83" name="Group 82"/>
            <p:cNvGrpSpPr/>
            <p:nvPr/>
          </p:nvGrpSpPr>
          <p:grpSpPr>
            <a:xfrm>
              <a:off x="4955192" y="4661704"/>
              <a:ext cx="192881" cy="271693"/>
              <a:chOff x="7762875" y="3469481"/>
              <a:chExt cx="221456" cy="311944"/>
            </a:xfrm>
            <a:solidFill>
              <a:schemeClr val="bg2"/>
            </a:solidFill>
          </p:grpSpPr>
          <p:sp>
            <p:nvSpPr>
              <p:cNvPr id="84" name="Rounded Rectangle 83"/>
              <p:cNvSpPr/>
              <p:nvPr/>
            </p:nvSpPr>
            <p:spPr>
              <a:xfrm>
                <a:off x="7762875" y="3469481"/>
                <a:ext cx="221456" cy="311944"/>
              </a:xfrm>
              <a:prstGeom prst="round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85" name="Rectangle 84"/>
              <p:cNvSpPr/>
              <p:nvPr/>
            </p:nvSpPr>
            <p:spPr>
              <a:xfrm>
                <a:off x="7793831" y="3505200"/>
                <a:ext cx="161925" cy="225004"/>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86" name="Plus 85"/>
              <p:cNvSpPr/>
              <p:nvPr/>
            </p:nvSpPr>
            <p:spPr>
              <a:xfrm>
                <a:off x="7813227" y="3553646"/>
                <a:ext cx="118371" cy="118371"/>
              </a:xfrm>
              <a:prstGeom prst="mathPlus">
                <a:avLst>
                  <a:gd name="adj1" fmla="val 3340"/>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grpSp>
      <p:grpSp>
        <p:nvGrpSpPr>
          <p:cNvPr id="87" name="Group 86"/>
          <p:cNvGrpSpPr/>
          <p:nvPr/>
        </p:nvGrpSpPr>
        <p:grpSpPr>
          <a:xfrm>
            <a:off x="6603349" y="3640982"/>
            <a:ext cx="309151" cy="309151"/>
            <a:chOff x="8447928" y="4690710"/>
            <a:chExt cx="612000" cy="612000"/>
          </a:xfrm>
        </p:grpSpPr>
        <p:sp>
          <p:nvSpPr>
            <p:cNvPr id="88" name="Oval 87"/>
            <p:cNvSpPr/>
            <p:nvPr/>
          </p:nvSpPr>
          <p:spPr bwMode="ltGray">
            <a:xfrm>
              <a:off x="8447928" y="4690710"/>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err="1">
                <a:solidFill>
                  <a:schemeClr val="bg1"/>
                </a:solidFill>
                <a:latin typeface="Georgia" pitchFamily="18" charset="0"/>
              </a:endParaRPr>
            </a:p>
          </p:txBody>
        </p:sp>
        <p:sp>
          <p:nvSpPr>
            <p:cNvPr id="89" name="Freeform 4924"/>
            <p:cNvSpPr>
              <a:spLocks noEditPoints="1"/>
            </p:cNvSpPr>
            <p:nvPr/>
          </p:nvSpPr>
          <p:spPr bwMode="auto">
            <a:xfrm>
              <a:off x="8515260" y="4795850"/>
              <a:ext cx="477336" cy="460374"/>
            </a:xfrm>
            <a:custGeom>
              <a:avLst/>
              <a:gdLst>
                <a:gd name="T0" fmla="*/ 78 w 394"/>
                <a:gd name="T1" fmla="*/ 20 h 380"/>
                <a:gd name="T2" fmla="*/ 116 w 394"/>
                <a:gd name="T3" fmla="*/ 0 h 380"/>
                <a:gd name="T4" fmla="*/ 148 w 394"/>
                <a:gd name="T5" fmla="*/ 14 h 380"/>
                <a:gd name="T6" fmla="*/ 162 w 394"/>
                <a:gd name="T7" fmla="*/ 46 h 380"/>
                <a:gd name="T8" fmla="*/ 142 w 394"/>
                <a:gd name="T9" fmla="*/ 84 h 380"/>
                <a:gd name="T10" fmla="*/ 106 w 394"/>
                <a:gd name="T11" fmla="*/ 92 h 380"/>
                <a:gd name="T12" fmla="*/ 74 w 394"/>
                <a:gd name="T13" fmla="*/ 64 h 380"/>
                <a:gd name="T14" fmla="*/ 120 w 394"/>
                <a:gd name="T15" fmla="*/ 232 h 380"/>
                <a:gd name="T16" fmla="*/ 148 w 394"/>
                <a:gd name="T17" fmla="*/ 198 h 380"/>
                <a:gd name="T18" fmla="*/ 142 w 394"/>
                <a:gd name="T19" fmla="*/ 164 h 380"/>
                <a:gd name="T20" fmla="*/ 170 w 394"/>
                <a:gd name="T21" fmla="*/ 128 h 380"/>
                <a:gd name="T22" fmla="*/ 176 w 394"/>
                <a:gd name="T23" fmla="*/ 114 h 380"/>
                <a:gd name="T24" fmla="*/ 72 w 394"/>
                <a:gd name="T25" fmla="*/ 112 h 380"/>
                <a:gd name="T26" fmla="*/ 38 w 394"/>
                <a:gd name="T27" fmla="*/ 130 h 380"/>
                <a:gd name="T28" fmla="*/ 0 w 394"/>
                <a:gd name="T29" fmla="*/ 244 h 380"/>
                <a:gd name="T30" fmla="*/ 46 w 394"/>
                <a:gd name="T31" fmla="*/ 318 h 380"/>
                <a:gd name="T32" fmla="*/ 152 w 394"/>
                <a:gd name="T33" fmla="*/ 376 h 380"/>
                <a:gd name="T34" fmla="*/ 130 w 394"/>
                <a:gd name="T35" fmla="*/ 332 h 380"/>
                <a:gd name="T36" fmla="*/ 390 w 394"/>
                <a:gd name="T37" fmla="*/ 154 h 380"/>
                <a:gd name="T38" fmla="*/ 372 w 394"/>
                <a:gd name="T39" fmla="*/ 124 h 380"/>
                <a:gd name="T40" fmla="*/ 318 w 394"/>
                <a:gd name="T41" fmla="*/ 112 h 380"/>
                <a:gd name="T42" fmla="*/ 228 w 394"/>
                <a:gd name="T43" fmla="*/ 112 h 380"/>
                <a:gd name="T44" fmla="*/ 196 w 394"/>
                <a:gd name="T45" fmla="*/ 124 h 380"/>
                <a:gd name="T46" fmla="*/ 228 w 394"/>
                <a:gd name="T47" fmla="*/ 138 h 380"/>
                <a:gd name="T48" fmla="*/ 242 w 394"/>
                <a:gd name="T49" fmla="*/ 174 h 380"/>
                <a:gd name="T50" fmla="*/ 256 w 394"/>
                <a:gd name="T51" fmla="*/ 210 h 380"/>
                <a:gd name="T52" fmla="*/ 264 w 394"/>
                <a:gd name="T53" fmla="*/ 314 h 380"/>
                <a:gd name="T54" fmla="*/ 232 w 394"/>
                <a:gd name="T55" fmla="*/ 342 h 380"/>
                <a:gd name="T56" fmla="*/ 278 w 394"/>
                <a:gd name="T57" fmla="*/ 362 h 380"/>
                <a:gd name="T58" fmla="*/ 338 w 394"/>
                <a:gd name="T59" fmla="*/ 260 h 380"/>
                <a:gd name="T60" fmla="*/ 366 w 394"/>
                <a:gd name="T61" fmla="*/ 284 h 380"/>
                <a:gd name="T62" fmla="*/ 394 w 394"/>
                <a:gd name="T63" fmla="*/ 198 h 380"/>
                <a:gd name="T64" fmla="*/ 192 w 394"/>
                <a:gd name="T65" fmla="*/ 380 h 380"/>
                <a:gd name="T66" fmla="*/ 236 w 394"/>
                <a:gd name="T67" fmla="*/ 320 h 380"/>
                <a:gd name="T68" fmla="*/ 244 w 394"/>
                <a:gd name="T69" fmla="*/ 232 h 380"/>
                <a:gd name="T70" fmla="*/ 154 w 394"/>
                <a:gd name="T71" fmla="*/ 218 h 380"/>
                <a:gd name="T72" fmla="*/ 140 w 394"/>
                <a:gd name="T73" fmla="*/ 232 h 380"/>
                <a:gd name="T74" fmla="*/ 148 w 394"/>
                <a:gd name="T75" fmla="*/ 320 h 380"/>
                <a:gd name="T76" fmla="*/ 192 w 394"/>
                <a:gd name="T77" fmla="*/ 380 h 380"/>
                <a:gd name="T78" fmla="*/ 242 w 394"/>
                <a:gd name="T79" fmla="*/ 64 h 380"/>
                <a:gd name="T80" fmla="*/ 274 w 394"/>
                <a:gd name="T81" fmla="*/ 92 h 380"/>
                <a:gd name="T82" fmla="*/ 308 w 394"/>
                <a:gd name="T83" fmla="*/ 84 h 380"/>
                <a:gd name="T84" fmla="*/ 330 w 394"/>
                <a:gd name="T85" fmla="*/ 46 h 380"/>
                <a:gd name="T86" fmla="*/ 314 w 394"/>
                <a:gd name="T87" fmla="*/ 12 h 380"/>
                <a:gd name="T88" fmla="*/ 284 w 394"/>
                <a:gd name="T89" fmla="*/ 0 h 380"/>
                <a:gd name="T90" fmla="*/ 250 w 394"/>
                <a:gd name="T91" fmla="*/ 14 h 380"/>
                <a:gd name="T92" fmla="*/ 238 w 394"/>
                <a:gd name="T93" fmla="*/ 46 h 380"/>
                <a:gd name="T94" fmla="*/ 214 w 394"/>
                <a:gd name="T95" fmla="*/ 196 h 380"/>
                <a:gd name="T96" fmla="*/ 222 w 394"/>
                <a:gd name="T97" fmla="*/ 168 h 380"/>
                <a:gd name="T98" fmla="*/ 192 w 394"/>
                <a:gd name="T99" fmla="*/ 142 h 380"/>
                <a:gd name="T100" fmla="*/ 164 w 394"/>
                <a:gd name="T101" fmla="*/ 162 h 380"/>
                <a:gd name="T102" fmla="*/ 164 w 394"/>
                <a:gd name="T103" fmla="*/ 186 h 380"/>
                <a:gd name="T104" fmla="*/ 192 w 394"/>
                <a:gd name="T105" fmla="*/ 20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4" h="380">
                  <a:moveTo>
                    <a:pt x="70" y="46"/>
                  </a:moveTo>
                  <a:lnTo>
                    <a:pt x="70" y="46"/>
                  </a:lnTo>
                  <a:lnTo>
                    <a:pt x="72" y="38"/>
                  </a:lnTo>
                  <a:lnTo>
                    <a:pt x="74" y="28"/>
                  </a:lnTo>
                  <a:lnTo>
                    <a:pt x="78" y="20"/>
                  </a:lnTo>
                  <a:lnTo>
                    <a:pt x="84" y="14"/>
                  </a:lnTo>
                  <a:lnTo>
                    <a:pt x="90" y="8"/>
                  </a:lnTo>
                  <a:lnTo>
                    <a:pt x="98" y="4"/>
                  </a:lnTo>
                  <a:lnTo>
                    <a:pt x="106" y="2"/>
                  </a:lnTo>
                  <a:lnTo>
                    <a:pt x="116" y="0"/>
                  </a:lnTo>
                  <a:lnTo>
                    <a:pt x="116" y="0"/>
                  </a:lnTo>
                  <a:lnTo>
                    <a:pt x="126" y="2"/>
                  </a:lnTo>
                  <a:lnTo>
                    <a:pt x="134" y="4"/>
                  </a:lnTo>
                  <a:lnTo>
                    <a:pt x="142" y="8"/>
                  </a:lnTo>
                  <a:lnTo>
                    <a:pt x="148" y="14"/>
                  </a:lnTo>
                  <a:lnTo>
                    <a:pt x="154" y="20"/>
                  </a:lnTo>
                  <a:lnTo>
                    <a:pt x="158" y="28"/>
                  </a:lnTo>
                  <a:lnTo>
                    <a:pt x="160" y="38"/>
                  </a:lnTo>
                  <a:lnTo>
                    <a:pt x="162" y="46"/>
                  </a:lnTo>
                  <a:lnTo>
                    <a:pt x="162" y="46"/>
                  </a:lnTo>
                  <a:lnTo>
                    <a:pt x="160" y="56"/>
                  </a:lnTo>
                  <a:lnTo>
                    <a:pt x="158" y="64"/>
                  </a:lnTo>
                  <a:lnTo>
                    <a:pt x="154" y="72"/>
                  </a:lnTo>
                  <a:lnTo>
                    <a:pt x="148" y="78"/>
                  </a:lnTo>
                  <a:lnTo>
                    <a:pt x="142" y="84"/>
                  </a:lnTo>
                  <a:lnTo>
                    <a:pt x="134" y="88"/>
                  </a:lnTo>
                  <a:lnTo>
                    <a:pt x="126" y="92"/>
                  </a:lnTo>
                  <a:lnTo>
                    <a:pt x="116" y="92"/>
                  </a:lnTo>
                  <a:lnTo>
                    <a:pt x="116" y="92"/>
                  </a:lnTo>
                  <a:lnTo>
                    <a:pt x="106" y="92"/>
                  </a:lnTo>
                  <a:lnTo>
                    <a:pt x="98" y="88"/>
                  </a:lnTo>
                  <a:lnTo>
                    <a:pt x="90" y="84"/>
                  </a:lnTo>
                  <a:lnTo>
                    <a:pt x="84" y="78"/>
                  </a:lnTo>
                  <a:lnTo>
                    <a:pt x="78" y="72"/>
                  </a:lnTo>
                  <a:lnTo>
                    <a:pt x="74" y="64"/>
                  </a:lnTo>
                  <a:lnTo>
                    <a:pt x="72" y="56"/>
                  </a:lnTo>
                  <a:lnTo>
                    <a:pt x="70" y="46"/>
                  </a:lnTo>
                  <a:lnTo>
                    <a:pt x="70" y="46"/>
                  </a:lnTo>
                  <a:close/>
                  <a:moveTo>
                    <a:pt x="120" y="308"/>
                  </a:moveTo>
                  <a:lnTo>
                    <a:pt x="120" y="232"/>
                  </a:lnTo>
                  <a:lnTo>
                    <a:pt x="120" y="232"/>
                  </a:lnTo>
                  <a:lnTo>
                    <a:pt x="122" y="220"/>
                  </a:lnTo>
                  <a:lnTo>
                    <a:pt x="128" y="210"/>
                  </a:lnTo>
                  <a:lnTo>
                    <a:pt x="136" y="202"/>
                  </a:lnTo>
                  <a:lnTo>
                    <a:pt x="148" y="198"/>
                  </a:lnTo>
                  <a:lnTo>
                    <a:pt x="148" y="198"/>
                  </a:lnTo>
                  <a:lnTo>
                    <a:pt x="144" y="186"/>
                  </a:lnTo>
                  <a:lnTo>
                    <a:pt x="142" y="174"/>
                  </a:lnTo>
                  <a:lnTo>
                    <a:pt x="142" y="174"/>
                  </a:lnTo>
                  <a:lnTo>
                    <a:pt x="142" y="164"/>
                  </a:lnTo>
                  <a:lnTo>
                    <a:pt x="146" y="154"/>
                  </a:lnTo>
                  <a:lnTo>
                    <a:pt x="150" y="146"/>
                  </a:lnTo>
                  <a:lnTo>
                    <a:pt x="156" y="140"/>
                  </a:lnTo>
                  <a:lnTo>
                    <a:pt x="162" y="132"/>
                  </a:lnTo>
                  <a:lnTo>
                    <a:pt x="170" y="128"/>
                  </a:lnTo>
                  <a:lnTo>
                    <a:pt x="178" y="124"/>
                  </a:lnTo>
                  <a:lnTo>
                    <a:pt x="188" y="124"/>
                  </a:lnTo>
                  <a:lnTo>
                    <a:pt x="188" y="124"/>
                  </a:lnTo>
                  <a:lnTo>
                    <a:pt x="182" y="118"/>
                  </a:lnTo>
                  <a:lnTo>
                    <a:pt x="176" y="114"/>
                  </a:lnTo>
                  <a:lnTo>
                    <a:pt x="168" y="112"/>
                  </a:lnTo>
                  <a:lnTo>
                    <a:pt x="160" y="112"/>
                  </a:lnTo>
                  <a:lnTo>
                    <a:pt x="116" y="112"/>
                  </a:lnTo>
                  <a:lnTo>
                    <a:pt x="72" y="112"/>
                  </a:lnTo>
                  <a:lnTo>
                    <a:pt x="72" y="112"/>
                  </a:lnTo>
                  <a:lnTo>
                    <a:pt x="64" y="112"/>
                  </a:lnTo>
                  <a:lnTo>
                    <a:pt x="56" y="114"/>
                  </a:lnTo>
                  <a:lnTo>
                    <a:pt x="50" y="118"/>
                  </a:lnTo>
                  <a:lnTo>
                    <a:pt x="44" y="124"/>
                  </a:lnTo>
                  <a:lnTo>
                    <a:pt x="38" y="130"/>
                  </a:lnTo>
                  <a:lnTo>
                    <a:pt x="34" y="136"/>
                  </a:lnTo>
                  <a:lnTo>
                    <a:pt x="30" y="144"/>
                  </a:lnTo>
                  <a:lnTo>
                    <a:pt x="28" y="152"/>
                  </a:lnTo>
                  <a:lnTo>
                    <a:pt x="0" y="244"/>
                  </a:lnTo>
                  <a:lnTo>
                    <a:pt x="0" y="244"/>
                  </a:lnTo>
                  <a:lnTo>
                    <a:pt x="12" y="270"/>
                  </a:lnTo>
                  <a:lnTo>
                    <a:pt x="26" y="296"/>
                  </a:lnTo>
                  <a:lnTo>
                    <a:pt x="60" y="188"/>
                  </a:lnTo>
                  <a:lnTo>
                    <a:pt x="76" y="188"/>
                  </a:lnTo>
                  <a:lnTo>
                    <a:pt x="46" y="318"/>
                  </a:lnTo>
                  <a:lnTo>
                    <a:pt x="46" y="318"/>
                  </a:lnTo>
                  <a:lnTo>
                    <a:pt x="70" y="338"/>
                  </a:lnTo>
                  <a:lnTo>
                    <a:pt x="94" y="356"/>
                  </a:lnTo>
                  <a:lnTo>
                    <a:pt x="122" y="368"/>
                  </a:lnTo>
                  <a:lnTo>
                    <a:pt x="152" y="376"/>
                  </a:lnTo>
                  <a:lnTo>
                    <a:pt x="152" y="342"/>
                  </a:lnTo>
                  <a:lnTo>
                    <a:pt x="152" y="342"/>
                  </a:lnTo>
                  <a:lnTo>
                    <a:pt x="146" y="340"/>
                  </a:lnTo>
                  <a:lnTo>
                    <a:pt x="140" y="338"/>
                  </a:lnTo>
                  <a:lnTo>
                    <a:pt x="130" y="332"/>
                  </a:lnTo>
                  <a:lnTo>
                    <a:pt x="122" y="320"/>
                  </a:lnTo>
                  <a:lnTo>
                    <a:pt x="120" y="314"/>
                  </a:lnTo>
                  <a:lnTo>
                    <a:pt x="120" y="308"/>
                  </a:lnTo>
                  <a:lnTo>
                    <a:pt x="120" y="308"/>
                  </a:lnTo>
                  <a:close/>
                  <a:moveTo>
                    <a:pt x="390" y="154"/>
                  </a:moveTo>
                  <a:lnTo>
                    <a:pt x="390" y="154"/>
                  </a:lnTo>
                  <a:lnTo>
                    <a:pt x="388" y="146"/>
                  </a:lnTo>
                  <a:lnTo>
                    <a:pt x="384" y="138"/>
                  </a:lnTo>
                  <a:lnTo>
                    <a:pt x="378" y="130"/>
                  </a:lnTo>
                  <a:lnTo>
                    <a:pt x="372" y="124"/>
                  </a:lnTo>
                  <a:lnTo>
                    <a:pt x="366" y="118"/>
                  </a:lnTo>
                  <a:lnTo>
                    <a:pt x="358" y="116"/>
                  </a:lnTo>
                  <a:lnTo>
                    <a:pt x="348" y="112"/>
                  </a:lnTo>
                  <a:lnTo>
                    <a:pt x="340" y="112"/>
                  </a:lnTo>
                  <a:lnTo>
                    <a:pt x="318" y="112"/>
                  </a:lnTo>
                  <a:lnTo>
                    <a:pt x="310" y="112"/>
                  </a:lnTo>
                  <a:lnTo>
                    <a:pt x="284" y="148"/>
                  </a:lnTo>
                  <a:lnTo>
                    <a:pt x="256" y="112"/>
                  </a:lnTo>
                  <a:lnTo>
                    <a:pt x="250" y="112"/>
                  </a:lnTo>
                  <a:lnTo>
                    <a:pt x="228" y="112"/>
                  </a:lnTo>
                  <a:lnTo>
                    <a:pt x="228" y="112"/>
                  </a:lnTo>
                  <a:lnTo>
                    <a:pt x="218" y="112"/>
                  </a:lnTo>
                  <a:lnTo>
                    <a:pt x="210" y="114"/>
                  </a:lnTo>
                  <a:lnTo>
                    <a:pt x="202" y="118"/>
                  </a:lnTo>
                  <a:lnTo>
                    <a:pt x="196" y="124"/>
                  </a:lnTo>
                  <a:lnTo>
                    <a:pt x="196" y="124"/>
                  </a:lnTo>
                  <a:lnTo>
                    <a:pt x="204" y="124"/>
                  </a:lnTo>
                  <a:lnTo>
                    <a:pt x="214" y="128"/>
                  </a:lnTo>
                  <a:lnTo>
                    <a:pt x="222" y="132"/>
                  </a:lnTo>
                  <a:lnTo>
                    <a:pt x="228" y="138"/>
                  </a:lnTo>
                  <a:lnTo>
                    <a:pt x="234" y="146"/>
                  </a:lnTo>
                  <a:lnTo>
                    <a:pt x="238" y="154"/>
                  </a:lnTo>
                  <a:lnTo>
                    <a:pt x="242" y="164"/>
                  </a:lnTo>
                  <a:lnTo>
                    <a:pt x="242" y="174"/>
                  </a:lnTo>
                  <a:lnTo>
                    <a:pt x="242" y="174"/>
                  </a:lnTo>
                  <a:lnTo>
                    <a:pt x="240" y="186"/>
                  </a:lnTo>
                  <a:lnTo>
                    <a:pt x="236" y="198"/>
                  </a:lnTo>
                  <a:lnTo>
                    <a:pt x="236" y="198"/>
                  </a:lnTo>
                  <a:lnTo>
                    <a:pt x="248" y="202"/>
                  </a:lnTo>
                  <a:lnTo>
                    <a:pt x="256" y="210"/>
                  </a:lnTo>
                  <a:lnTo>
                    <a:pt x="262" y="220"/>
                  </a:lnTo>
                  <a:lnTo>
                    <a:pt x="264" y="232"/>
                  </a:lnTo>
                  <a:lnTo>
                    <a:pt x="264" y="308"/>
                  </a:lnTo>
                  <a:lnTo>
                    <a:pt x="264" y="308"/>
                  </a:lnTo>
                  <a:lnTo>
                    <a:pt x="264" y="314"/>
                  </a:lnTo>
                  <a:lnTo>
                    <a:pt x="262" y="320"/>
                  </a:lnTo>
                  <a:lnTo>
                    <a:pt x="254" y="332"/>
                  </a:lnTo>
                  <a:lnTo>
                    <a:pt x="244" y="338"/>
                  </a:lnTo>
                  <a:lnTo>
                    <a:pt x="238" y="340"/>
                  </a:lnTo>
                  <a:lnTo>
                    <a:pt x="232" y="342"/>
                  </a:lnTo>
                  <a:lnTo>
                    <a:pt x="232" y="376"/>
                  </a:lnTo>
                  <a:lnTo>
                    <a:pt x="232" y="376"/>
                  </a:lnTo>
                  <a:lnTo>
                    <a:pt x="248" y="372"/>
                  </a:lnTo>
                  <a:lnTo>
                    <a:pt x="262" y="368"/>
                  </a:lnTo>
                  <a:lnTo>
                    <a:pt x="278" y="362"/>
                  </a:lnTo>
                  <a:lnTo>
                    <a:pt x="292" y="354"/>
                  </a:lnTo>
                  <a:lnTo>
                    <a:pt x="306" y="346"/>
                  </a:lnTo>
                  <a:lnTo>
                    <a:pt x="318" y="336"/>
                  </a:lnTo>
                  <a:lnTo>
                    <a:pt x="340" y="316"/>
                  </a:lnTo>
                  <a:lnTo>
                    <a:pt x="338" y="260"/>
                  </a:lnTo>
                  <a:lnTo>
                    <a:pt x="338" y="192"/>
                  </a:lnTo>
                  <a:lnTo>
                    <a:pt x="350" y="192"/>
                  </a:lnTo>
                  <a:lnTo>
                    <a:pt x="350" y="192"/>
                  </a:lnTo>
                  <a:lnTo>
                    <a:pt x="354" y="192"/>
                  </a:lnTo>
                  <a:lnTo>
                    <a:pt x="366" y="284"/>
                  </a:lnTo>
                  <a:lnTo>
                    <a:pt x="366" y="284"/>
                  </a:lnTo>
                  <a:lnTo>
                    <a:pt x="376" y="264"/>
                  </a:lnTo>
                  <a:lnTo>
                    <a:pt x="384" y="244"/>
                  </a:lnTo>
                  <a:lnTo>
                    <a:pt x="390" y="222"/>
                  </a:lnTo>
                  <a:lnTo>
                    <a:pt x="394" y="198"/>
                  </a:lnTo>
                  <a:lnTo>
                    <a:pt x="394" y="198"/>
                  </a:lnTo>
                  <a:lnTo>
                    <a:pt x="390" y="154"/>
                  </a:lnTo>
                  <a:lnTo>
                    <a:pt x="390" y="154"/>
                  </a:lnTo>
                  <a:close/>
                  <a:moveTo>
                    <a:pt x="192" y="380"/>
                  </a:moveTo>
                  <a:lnTo>
                    <a:pt x="192" y="380"/>
                  </a:lnTo>
                  <a:lnTo>
                    <a:pt x="212" y="380"/>
                  </a:lnTo>
                  <a:lnTo>
                    <a:pt x="212" y="322"/>
                  </a:lnTo>
                  <a:lnTo>
                    <a:pt x="230" y="322"/>
                  </a:lnTo>
                  <a:lnTo>
                    <a:pt x="230" y="322"/>
                  </a:lnTo>
                  <a:lnTo>
                    <a:pt x="236" y="320"/>
                  </a:lnTo>
                  <a:lnTo>
                    <a:pt x="240" y="318"/>
                  </a:lnTo>
                  <a:lnTo>
                    <a:pt x="242" y="314"/>
                  </a:lnTo>
                  <a:lnTo>
                    <a:pt x="244" y="308"/>
                  </a:lnTo>
                  <a:lnTo>
                    <a:pt x="244" y="232"/>
                  </a:lnTo>
                  <a:lnTo>
                    <a:pt x="244" y="232"/>
                  </a:lnTo>
                  <a:lnTo>
                    <a:pt x="242" y="226"/>
                  </a:lnTo>
                  <a:lnTo>
                    <a:pt x="240" y="222"/>
                  </a:lnTo>
                  <a:lnTo>
                    <a:pt x="236" y="218"/>
                  </a:lnTo>
                  <a:lnTo>
                    <a:pt x="230" y="218"/>
                  </a:lnTo>
                  <a:lnTo>
                    <a:pt x="154" y="218"/>
                  </a:lnTo>
                  <a:lnTo>
                    <a:pt x="154" y="218"/>
                  </a:lnTo>
                  <a:lnTo>
                    <a:pt x="148" y="218"/>
                  </a:lnTo>
                  <a:lnTo>
                    <a:pt x="144" y="222"/>
                  </a:lnTo>
                  <a:lnTo>
                    <a:pt x="142" y="226"/>
                  </a:lnTo>
                  <a:lnTo>
                    <a:pt x="140" y="232"/>
                  </a:lnTo>
                  <a:lnTo>
                    <a:pt x="140" y="308"/>
                  </a:lnTo>
                  <a:lnTo>
                    <a:pt x="140" y="308"/>
                  </a:lnTo>
                  <a:lnTo>
                    <a:pt x="142" y="314"/>
                  </a:lnTo>
                  <a:lnTo>
                    <a:pt x="144" y="318"/>
                  </a:lnTo>
                  <a:lnTo>
                    <a:pt x="148" y="320"/>
                  </a:lnTo>
                  <a:lnTo>
                    <a:pt x="154" y="322"/>
                  </a:lnTo>
                  <a:lnTo>
                    <a:pt x="172" y="322"/>
                  </a:lnTo>
                  <a:lnTo>
                    <a:pt x="172" y="380"/>
                  </a:lnTo>
                  <a:lnTo>
                    <a:pt x="172" y="380"/>
                  </a:lnTo>
                  <a:lnTo>
                    <a:pt x="192" y="380"/>
                  </a:lnTo>
                  <a:lnTo>
                    <a:pt x="192" y="380"/>
                  </a:lnTo>
                  <a:close/>
                  <a:moveTo>
                    <a:pt x="238" y="46"/>
                  </a:moveTo>
                  <a:lnTo>
                    <a:pt x="238" y="46"/>
                  </a:lnTo>
                  <a:lnTo>
                    <a:pt x="238" y="56"/>
                  </a:lnTo>
                  <a:lnTo>
                    <a:pt x="242" y="64"/>
                  </a:lnTo>
                  <a:lnTo>
                    <a:pt x="246" y="72"/>
                  </a:lnTo>
                  <a:lnTo>
                    <a:pt x="250" y="78"/>
                  </a:lnTo>
                  <a:lnTo>
                    <a:pt x="258" y="84"/>
                  </a:lnTo>
                  <a:lnTo>
                    <a:pt x="266" y="88"/>
                  </a:lnTo>
                  <a:lnTo>
                    <a:pt x="274" y="92"/>
                  </a:lnTo>
                  <a:lnTo>
                    <a:pt x="284" y="92"/>
                  </a:lnTo>
                  <a:lnTo>
                    <a:pt x="284" y="92"/>
                  </a:lnTo>
                  <a:lnTo>
                    <a:pt x="292" y="92"/>
                  </a:lnTo>
                  <a:lnTo>
                    <a:pt x="302" y="88"/>
                  </a:lnTo>
                  <a:lnTo>
                    <a:pt x="308" y="84"/>
                  </a:lnTo>
                  <a:lnTo>
                    <a:pt x="316" y="78"/>
                  </a:lnTo>
                  <a:lnTo>
                    <a:pt x="322" y="72"/>
                  </a:lnTo>
                  <a:lnTo>
                    <a:pt x="326" y="64"/>
                  </a:lnTo>
                  <a:lnTo>
                    <a:pt x="328" y="56"/>
                  </a:lnTo>
                  <a:lnTo>
                    <a:pt x="330" y="46"/>
                  </a:lnTo>
                  <a:lnTo>
                    <a:pt x="330" y="46"/>
                  </a:lnTo>
                  <a:lnTo>
                    <a:pt x="328" y="36"/>
                  </a:lnTo>
                  <a:lnTo>
                    <a:pt x="324" y="28"/>
                  </a:lnTo>
                  <a:lnTo>
                    <a:pt x="320" y="20"/>
                  </a:lnTo>
                  <a:lnTo>
                    <a:pt x="314" y="12"/>
                  </a:lnTo>
                  <a:lnTo>
                    <a:pt x="314" y="12"/>
                  </a:lnTo>
                  <a:lnTo>
                    <a:pt x="306" y="6"/>
                  </a:lnTo>
                  <a:lnTo>
                    <a:pt x="306" y="6"/>
                  </a:lnTo>
                  <a:lnTo>
                    <a:pt x="294" y="2"/>
                  </a:lnTo>
                  <a:lnTo>
                    <a:pt x="284" y="0"/>
                  </a:lnTo>
                  <a:lnTo>
                    <a:pt x="284" y="0"/>
                  </a:lnTo>
                  <a:lnTo>
                    <a:pt x="274" y="2"/>
                  </a:lnTo>
                  <a:lnTo>
                    <a:pt x="266" y="4"/>
                  </a:lnTo>
                  <a:lnTo>
                    <a:pt x="258" y="8"/>
                  </a:lnTo>
                  <a:lnTo>
                    <a:pt x="250" y="14"/>
                  </a:lnTo>
                  <a:lnTo>
                    <a:pt x="246" y="20"/>
                  </a:lnTo>
                  <a:lnTo>
                    <a:pt x="242" y="28"/>
                  </a:lnTo>
                  <a:lnTo>
                    <a:pt x="238" y="38"/>
                  </a:lnTo>
                  <a:lnTo>
                    <a:pt x="238" y="46"/>
                  </a:lnTo>
                  <a:lnTo>
                    <a:pt x="238" y="46"/>
                  </a:lnTo>
                  <a:close/>
                  <a:moveTo>
                    <a:pt x="192" y="204"/>
                  </a:moveTo>
                  <a:lnTo>
                    <a:pt x="192" y="204"/>
                  </a:lnTo>
                  <a:lnTo>
                    <a:pt x="198" y="204"/>
                  </a:lnTo>
                  <a:lnTo>
                    <a:pt x="204" y="202"/>
                  </a:lnTo>
                  <a:lnTo>
                    <a:pt x="214" y="196"/>
                  </a:lnTo>
                  <a:lnTo>
                    <a:pt x="220" y="186"/>
                  </a:lnTo>
                  <a:lnTo>
                    <a:pt x="222" y="180"/>
                  </a:lnTo>
                  <a:lnTo>
                    <a:pt x="222" y="174"/>
                  </a:lnTo>
                  <a:lnTo>
                    <a:pt x="222" y="174"/>
                  </a:lnTo>
                  <a:lnTo>
                    <a:pt x="222" y="168"/>
                  </a:lnTo>
                  <a:lnTo>
                    <a:pt x="220" y="162"/>
                  </a:lnTo>
                  <a:lnTo>
                    <a:pt x="214" y="152"/>
                  </a:lnTo>
                  <a:lnTo>
                    <a:pt x="204" y="146"/>
                  </a:lnTo>
                  <a:lnTo>
                    <a:pt x="198" y="144"/>
                  </a:lnTo>
                  <a:lnTo>
                    <a:pt x="192" y="142"/>
                  </a:lnTo>
                  <a:lnTo>
                    <a:pt x="192" y="142"/>
                  </a:lnTo>
                  <a:lnTo>
                    <a:pt x="186" y="144"/>
                  </a:lnTo>
                  <a:lnTo>
                    <a:pt x="180" y="146"/>
                  </a:lnTo>
                  <a:lnTo>
                    <a:pt x="170" y="152"/>
                  </a:lnTo>
                  <a:lnTo>
                    <a:pt x="164" y="162"/>
                  </a:lnTo>
                  <a:lnTo>
                    <a:pt x="162" y="168"/>
                  </a:lnTo>
                  <a:lnTo>
                    <a:pt x="162" y="174"/>
                  </a:lnTo>
                  <a:lnTo>
                    <a:pt x="162" y="174"/>
                  </a:lnTo>
                  <a:lnTo>
                    <a:pt x="162" y="180"/>
                  </a:lnTo>
                  <a:lnTo>
                    <a:pt x="164" y="186"/>
                  </a:lnTo>
                  <a:lnTo>
                    <a:pt x="170" y="196"/>
                  </a:lnTo>
                  <a:lnTo>
                    <a:pt x="180" y="202"/>
                  </a:lnTo>
                  <a:lnTo>
                    <a:pt x="186" y="204"/>
                  </a:lnTo>
                  <a:lnTo>
                    <a:pt x="192" y="204"/>
                  </a:lnTo>
                  <a:lnTo>
                    <a:pt x="192" y="2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a:p>
          </p:txBody>
        </p:sp>
      </p:grpSp>
      <p:grpSp>
        <p:nvGrpSpPr>
          <p:cNvPr id="90" name="Group 89"/>
          <p:cNvGrpSpPr/>
          <p:nvPr/>
        </p:nvGrpSpPr>
        <p:grpSpPr>
          <a:xfrm>
            <a:off x="6603349" y="4000486"/>
            <a:ext cx="309151" cy="309151"/>
            <a:chOff x="-7831139" y="166688"/>
            <a:chExt cx="7437438" cy="7437438"/>
          </a:xfrm>
        </p:grpSpPr>
        <p:sp>
          <p:nvSpPr>
            <p:cNvPr id="91" name="Freeform 418"/>
            <p:cNvSpPr>
              <a:spLocks/>
            </p:cNvSpPr>
            <p:nvPr/>
          </p:nvSpPr>
          <p:spPr bwMode="auto">
            <a:xfrm>
              <a:off x="-7831139" y="166688"/>
              <a:ext cx="7437438" cy="7437438"/>
            </a:xfrm>
            <a:prstGeom prst="ellipse">
              <a:avLst/>
            </a:prstGeom>
            <a:solidFill>
              <a:schemeClr val="accent4">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sp>
          <p:nvSpPr>
            <p:cNvPr id="92" name="Freeform 424"/>
            <p:cNvSpPr>
              <a:spLocks/>
            </p:cNvSpPr>
            <p:nvPr/>
          </p:nvSpPr>
          <p:spPr bwMode="auto">
            <a:xfrm>
              <a:off x="-7053264" y="1511300"/>
              <a:ext cx="5726113" cy="4735512"/>
            </a:xfrm>
            <a:custGeom>
              <a:avLst/>
              <a:gdLst/>
              <a:ahLst/>
              <a:cxnLst/>
              <a:rect l="l" t="t" r="r" b="b"/>
              <a:pathLst>
                <a:path w="5726113" h="4735512">
                  <a:moveTo>
                    <a:pt x="4557713" y="3225800"/>
                  </a:moveTo>
                  <a:cubicBezTo>
                    <a:pt x="4363951" y="3225800"/>
                    <a:pt x="4206875" y="3382876"/>
                    <a:pt x="4206875" y="3576638"/>
                  </a:cubicBezTo>
                  <a:cubicBezTo>
                    <a:pt x="4206875" y="3770400"/>
                    <a:pt x="4363951" y="3927476"/>
                    <a:pt x="4557713" y="3927476"/>
                  </a:cubicBezTo>
                  <a:cubicBezTo>
                    <a:pt x="4751475" y="3927476"/>
                    <a:pt x="4908551" y="3770400"/>
                    <a:pt x="4908551" y="3576638"/>
                  </a:cubicBezTo>
                  <a:cubicBezTo>
                    <a:pt x="4908551" y="3382876"/>
                    <a:pt x="4751475" y="3225800"/>
                    <a:pt x="4557713" y="3225800"/>
                  </a:cubicBezTo>
                  <a:close/>
                  <a:moveTo>
                    <a:pt x="4713288" y="2417762"/>
                  </a:moveTo>
                  <a:lnTo>
                    <a:pt x="5184776" y="2589212"/>
                  </a:lnTo>
                  <a:lnTo>
                    <a:pt x="5089526" y="2852737"/>
                  </a:lnTo>
                  <a:lnTo>
                    <a:pt x="5153026" y="2905125"/>
                  </a:lnTo>
                  <a:lnTo>
                    <a:pt x="5213351" y="2965450"/>
                  </a:lnTo>
                  <a:lnTo>
                    <a:pt x="5270501" y="3032125"/>
                  </a:lnTo>
                  <a:lnTo>
                    <a:pt x="5318126" y="3101975"/>
                  </a:lnTo>
                  <a:lnTo>
                    <a:pt x="5360988" y="3178175"/>
                  </a:lnTo>
                  <a:lnTo>
                    <a:pt x="5640388" y="3130550"/>
                  </a:lnTo>
                  <a:lnTo>
                    <a:pt x="5726113" y="3624262"/>
                  </a:lnTo>
                  <a:lnTo>
                    <a:pt x="5448301" y="3675062"/>
                  </a:lnTo>
                  <a:lnTo>
                    <a:pt x="5430838" y="3779837"/>
                  </a:lnTo>
                  <a:lnTo>
                    <a:pt x="5399088" y="3881437"/>
                  </a:lnTo>
                  <a:lnTo>
                    <a:pt x="5357813" y="3978275"/>
                  </a:lnTo>
                  <a:lnTo>
                    <a:pt x="5303838" y="4073525"/>
                  </a:lnTo>
                  <a:lnTo>
                    <a:pt x="5484813" y="4291012"/>
                  </a:lnTo>
                  <a:lnTo>
                    <a:pt x="5099051" y="4613275"/>
                  </a:lnTo>
                  <a:lnTo>
                    <a:pt x="4918076" y="4395787"/>
                  </a:lnTo>
                  <a:lnTo>
                    <a:pt x="4814888" y="4435475"/>
                  </a:lnTo>
                  <a:lnTo>
                    <a:pt x="4710113" y="4459287"/>
                  </a:lnTo>
                  <a:lnTo>
                    <a:pt x="4605338" y="4470400"/>
                  </a:lnTo>
                  <a:lnTo>
                    <a:pt x="4500563" y="4470400"/>
                  </a:lnTo>
                  <a:lnTo>
                    <a:pt x="4403725" y="4735512"/>
                  </a:lnTo>
                  <a:lnTo>
                    <a:pt x="3932238" y="4564062"/>
                  </a:lnTo>
                  <a:lnTo>
                    <a:pt x="4027488" y="4298950"/>
                  </a:lnTo>
                  <a:lnTo>
                    <a:pt x="3962400" y="4244975"/>
                  </a:lnTo>
                  <a:lnTo>
                    <a:pt x="3903663" y="4186237"/>
                  </a:lnTo>
                  <a:lnTo>
                    <a:pt x="3846513" y="4121150"/>
                  </a:lnTo>
                  <a:lnTo>
                    <a:pt x="3798888" y="4049712"/>
                  </a:lnTo>
                  <a:lnTo>
                    <a:pt x="3756025" y="3971925"/>
                  </a:lnTo>
                  <a:lnTo>
                    <a:pt x="3476625" y="4021137"/>
                  </a:lnTo>
                  <a:lnTo>
                    <a:pt x="3390900" y="3527425"/>
                  </a:lnTo>
                  <a:lnTo>
                    <a:pt x="3668713" y="3478212"/>
                  </a:lnTo>
                  <a:lnTo>
                    <a:pt x="3686175" y="3371850"/>
                  </a:lnTo>
                  <a:lnTo>
                    <a:pt x="3717925" y="3270250"/>
                  </a:lnTo>
                  <a:lnTo>
                    <a:pt x="3759200" y="3171825"/>
                  </a:lnTo>
                  <a:lnTo>
                    <a:pt x="3813175" y="3078162"/>
                  </a:lnTo>
                  <a:lnTo>
                    <a:pt x="3632200" y="2862262"/>
                  </a:lnTo>
                  <a:lnTo>
                    <a:pt x="4016375" y="2540000"/>
                  </a:lnTo>
                  <a:lnTo>
                    <a:pt x="4198938" y="2755900"/>
                  </a:lnTo>
                  <a:lnTo>
                    <a:pt x="4302125" y="2717800"/>
                  </a:lnTo>
                  <a:lnTo>
                    <a:pt x="4406900" y="2692400"/>
                  </a:lnTo>
                  <a:lnTo>
                    <a:pt x="4511675" y="2681287"/>
                  </a:lnTo>
                  <a:lnTo>
                    <a:pt x="4616450" y="2681287"/>
                  </a:lnTo>
                  <a:close/>
                  <a:moveTo>
                    <a:pt x="1905000" y="1506537"/>
                  </a:moveTo>
                  <a:cubicBezTo>
                    <a:pt x="1685812" y="1506537"/>
                    <a:pt x="1508125" y="1684935"/>
                    <a:pt x="1508125" y="1905000"/>
                  </a:cubicBezTo>
                  <a:cubicBezTo>
                    <a:pt x="1508125" y="2125065"/>
                    <a:pt x="1685812" y="2303463"/>
                    <a:pt x="1905000" y="2303463"/>
                  </a:cubicBezTo>
                  <a:cubicBezTo>
                    <a:pt x="2124188" y="2303463"/>
                    <a:pt x="2301875" y="2125065"/>
                    <a:pt x="2301875" y="1905000"/>
                  </a:cubicBezTo>
                  <a:cubicBezTo>
                    <a:pt x="2301875" y="1684935"/>
                    <a:pt x="2124188" y="1506537"/>
                    <a:pt x="1905000" y="1506537"/>
                  </a:cubicBezTo>
                  <a:close/>
                  <a:moveTo>
                    <a:pt x="1903413" y="985837"/>
                  </a:moveTo>
                  <a:cubicBezTo>
                    <a:pt x="2411053" y="985837"/>
                    <a:pt x="2822576" y="1397360"/>
                    <a:pt x="2822576" y="1905000"/>
                  </a:cubicBezTo>
                  <a:cubicBezTo>
                    <a:pt x="2822576" y="2412640"/>
                    <a:pt x="2411053" y="2824163"/>
                    <a:pt x="1903413" y="2824163"/>
                  </a:cubicBezTo>
                  <a:cubicBezTo>
                    <a:pt x="1395773" y="2824163"/>
                    <a:pt x="984250" y="2412640"/>
                    <a:pt x="984250" y="1905000"/>
                  </a:cubicBezTo>
                  <a:cubicBezTo>
                    <a:pt x="984250" y="1397360"/>
                    <a:pt x="1395773" y="985837"/>
                    <a:pt x="1903413" y="985837"/>
                  </a:cubicBezTo>
                  <a:close/>
                  <a:moveTo>
                    <a:pt x="1903413" y="690562"/>
                  </a:moveTo>
                  <a:cubicBezTo>
                    <a:pt x="1232697" y="690562"/>
                    <a:pt x="688975" y="1234284"/>
                    <a:pt x="688975" y="1905000"/>
                  </a:cubicBezTo>
                  <a:cubicBezTo>
                    <a:pt x="688975" y="2575716"/>
                    <a:pt x="1232697" y="3119438"/>
                    <a:pt x="1903413" y="3119438"/>
                  </a:cubicBezTo>
                  <a:cubicBezTo>
                    <a:pt x="2574129" y="3119438"/>
                    <a:pt x="3117851" y="2575716"/>
                    <a:pt x="3117851" y="1905000"/>
                  </a:cubicBezTo>
                  <a:cubicBezTo>
                    <a:pt x="3117851" y="1234284"/>
                    <a:pt x="2574129" y="690562"/>
                    <a:pt x="1903413" y="690562"/>
                  </a:cubicBezTo>
                  <a:close/>
                  <a:moveTo>
                    <a:pt x="1608138" y="0"/>
                  </a:moveTo>
                  <a:lnTo>
                    <a:pt x="2197100" y="0"/>
                  </a:lnTo>
                  <a:lnTo>
                    <a:pt x="2197100" y="379412"/>
                  </a:lnTo>
                  <a:lnTo>
                    <a:pt x="2322513" y="407987"/>
                  </a:lnTo>
                  <a:lnTo>
                    <a:pt x="2443163" y="446087"/>
                  </a:lnTo>
                  <a:lnTo>
                    <a:pt x="2559051" y="495300"/>
                  </a:lnTo>
                  <a:lnTo>
                    <a:pt x="2668588" y="552450"/>
                  </a:lnTo>
                  <a:lnTo>
                    <a:pt x="2774951" y="617537"/>
                  </a:lnTo>
                  <a:lnTo>
                    <a:pt x="3041651" y="349250"/>
                  </a:lnTo>
                  <a:lnTo>
                    <a:pt x="3459163" y="766762"/>
                  </a:lnTo>
                  <a:lnTo>
                    <a:pt x="3190876" y="1033462"/>
                  </a:lnTo>
                  <a:lnTo>
                    <a:pt x="3255963" y="1138237"/>
                  </a:lnTo>
                  <a:lnTo>
                    <a:pt x="3314701" y="1249362"/>
                  </a:lnTo>
                  <a:lnTo>
                    <a:pt x="3362326" y="1365250"/>
                  </a:lnTo>
                  <a:lnTo>
                    <a:pt x="3400426" y="1485900"/>
                  </a:lnTo>
                  <a:lnTo>
                    <a:pt x="3429001" y="1609725"/>
                  </a:lnTo>
                  <a:lnTo>
                    <a:pt x="3808413" y="1609725"/>
                  </a:lnTo>
                  <a:lnTo>
                    <a:pt x="3808413" y="2198688"/>
                  </a:lnTo>
                  <a:lnTo>
                    <a:pt x="3429001" y="2198688"/>
                  </a:lnTo>
                  <a:lnTo>
                    <a:pt x="3400426" y="2322513"/>
                  </a:lnTo>
                  <a:lnTo>
                    <a:pt x="3362326" y="2443163"/>
                  </a:lnTo>
                  <a:lnTo>
                    <a:pt x="3314701" y="2560638"/>
                  </a:lnTo>
                  <a:lnTo>
                    <a:pt x="3255963" y="2670175"/>
                  </a:lnTo>
                  <a:lnTo>
                    <a:pt x="3190876" y="2774950"/>
                  </a:lnTo>
                  <a:lnTo>
                    <a:pt x="3459163" y="3043238"/>
                  </a:lnTo>
                  <a:lnTo>
                    <a:pt x="3041651" y="3457575"/>
                  </a:lnTo>
                  <a:lnTo>
                    <a:pt x="2774951" y="3192463"/>
                  </a:lnTo>
                  <a:lnTo>
                    <a:pt x="2668588" y="3257550"/>
                  </a:lnTo>
                  <a:lnTo>
                    <a:pt x="2559051" y="3313113"/>
                  </a:lnTo>
                  <a:lnTo>
                    <a:pt x="2443163" y="3360738"/>
                  </a:lnTo>
                  <a:lnTo>
                    <a:pt x="2322513" y="3402013"/>
                  </a:lnTo>
                  <a:lnTo>
                    <a:pt x="2197100" y="3429000"/>
                  </a:lnTo>
                  <a:lnTo>
                    <a:pt x="2197100" y="3806825"/>
                  </a:lnTo>
                  <a:lnTo>
                    <a:pt x="1608138" y="3806825"/>
                  </a:lnTo>
                  <a:lnTo>
                    <a:pt x="1608138" y="3429000"/>
                  </a:lnTo>
                  <a:lnTo>
                    <a:pt x="1484313" y="3402013"/>
                  </a:lnTo>
                  <a:lnTo>
                    <a:pt x="1365250" y="3360738"/>
                  </a:lnTo>
                  <a:lnTo>
                    <a:pt x="1247775" y="3313113"/>
                  </a:lnTo>
                  <a:lnTo>
                    <a:pt x="1136650" y="3257550"/>
                  </a:lnTo>
                  <a:lnTo>
                    <a:pt x="1033462" y="3192463"/>
                  </a:lnTo>
                  <a:lnTo>
                    <a:pt x="765175" y="3457575"/>
                  </a:lnTo>
                  <a:lnTo>
                    <a:pt x="350837" y="3043238"/>
                  </a:lnTo>
                  <a:lnTo>
                    <a:pt x="615950" y="2774950"/>
                  </a:lnTo>
                  <a:lnTo>
                    <a:pt x="550862" y="2670175"/>
                  </a:lnTo>
                  <a:lnTo>
                    <a:pt x="493712" y="2560638"/>
                  </a:lnTo>
                  <a:lnTo>
                    <a:pt x="447675" y="2443163"/>
                  </a:lnTo>
                  <a:lnTo>
                    <a:pt x="406400" y="2322513"/>
                  </a:lnTo>
                  <a:lnTo>
                    <a:pt x="379412" y="2198688"/>
                  </a:lnTo>
                  <a:lnTo>
                    <a:pt x="0" y="2198688"/>
                  </a:lnTo>
                  <a:lnTo>
                    <a:pt x="0" y="1609725"/>
                  </a:lnTo>
                  <a:lnTo>
                    <a:pt x="379412" y="1609725"/>
                  </a:lnTo>
                  <a:lnTo>
                    <a:pt x="406400" y="1485900"/>
                  </a:lnTo>
                  <a:lnTo>
                    <a:pt x="447675" y="1365250"/>
                  </a:lnTo>
                  <a:lnTo>
                    <a:pt x="493712" y="1249362"/>
                  </a:lnTo>
                  <a:lnTo>
                    <a:pt x="550862" y="1138237"/>
                  </a:lnTo>
                  <a:lnTo>
                    <a:pt x="615950" y="1033462"/>
                  </a:lnTo>
                  <a:lnTo>
                    <a:pt x="350837" y="766762"/>
                  </a:lnTo>
                  <a:lnTo>
                    <a:pt x="765175" y="349250"/>
                  </a:lnTo>
                  <a:lnTo>
                    <a:pt x="1033462" y="617537"/>
                  </a:lnTo>
                  <a:lnTo>
                    <a:pt x="1136650" y="552450"/>
                  </a:lnTo>
                  <a:lnTo>
                    <a:pt x="1247775" y="495300"/>
                  </a:lnTo>
                  <a:lnTo>
                    <a:pt x="1365250" y="446087"/>
                  </a:lnTo>
                  <a:lnTo>
                    <a:pt x="1484313" y="407987"/>
                  </a:lnTo>
                  <a:lnTo>
                    <a:pt x="1608138" y="37941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grpSp>
      <p:grpSp>
        <p:nvGrpSpPr>
          <p:cNvPr id="93" name="Group 92"/>
          <p:cNvGrpSpPr/>
          <p:nvPr/>
        </p:nvGrpSpPr>
        <p:grpSpPr>
          <a:xfrm>
            <a:off x="6603349" y="4353683"/>
            <a:ext cx="309151" cy="309151"/>
            <a:chOff x="4987535" y="4716735"/>
            <a:chExt cx="612000" cy="612000"/>
          </a:xfrm>
        </p:grpSpPr>
        <p:sp>
          <p:nvSpPr>
            <p:cNvPr id="94" name="Oval 93"/>
            <p:cNvSpPr/>
            <p:nvPr/>
          </p:nvSpPr>
          <p:spPr bwMode="ltGray">
            <a:xfrm>
              <a:off x="4987535" y="4716735"/>
              <a:ext cx="612000" cy="612000"/>
            </a:xfrm>
            <a:prstGeom prst="ellipse">
              <a:avLst/>
            </a:prstGeom>
            <a:solidFill>
              <a:schemeClr val="accent4">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err="1">
                <a:solidFill>
                  <a:schemeClr val="bg1"/>
                </a:solidFill>
                <a:latin typeface="Georgia" pitchFamily="18" charset="0"/>
              </a:endParaRPr>
            </a:p>
          </p:txBody>
        </p:sp>
        <p:grpSp>
          <p:nvGrpSpPr>
            <p:cNvPr id="95" name="Group 26"/>
            <p:cNvGrpSpPr>
              <a:grpSpLocks noChangeAspect="1"/>
            </p:cNvGrpSpPr>
            <p:nvPr/>
          </p:nvGrpSpPr>
          <p:grpSpPr bwMode="auto">
            <a:xfrm>
              <a:off x="5064605" y="4798469"/>
              <a:ext cx="457860" cy="448532"/>
              <a:chOff x="1084" y="145"/>
              <a:chExt cx="4565" cy="4472"/>
            </a:xfrm>
            <a:solidFill>
              <a:schemeClr val="bg1"/>
            </a:solidFill>
          </p:grpSpPr>
          <p:sp>
            <p:nvSpPr>
              <p:cNvPr id="96" name="Freeform 28"/>
              <p:cNvSpPr>
                <a:spLocks/>
              </p:cNvSpPr>
              <p:nvPr/>
            </p:nvSpPr>
            <p:spPr bwMode="auto">
              <a:xfrm>
                <a:off x="1084" y="2915"/>
                <a:ext cx="4565" cy="1702"/>
              </a:xfrm>
              <a:custGeom>
                <a:avLst/>
                <a:gdLst>
                  <a:gd name="T0" fmla="*/ 1383 w 4565"/>
                  <a:gd name="T1" fmla="*/ 237 h 1702"/>
                  <a:gd name="T2" fmla="*/ 1229 w 4565"/>
                  <a:gd name="T3" fmla="*/ 402 h 1702"/>
                  <a:gd name="T4" fmla="*/ 930 w 4565"/>
                  <a:gd name="T5" fmla="*/ 478 h 1702"/>
                  <a:gd name="T6" fmla="*/ 696 w 4565"/>
                  <a:gd name="T7" fmla="*/ 565 h 1702"/>
                  <a:gd name="T8" fmla="*/ 529 w 4565"/>
                  <a:gd name="T9" fmla="*/ 654 h 1702"/>
                  <a:gd name="T10" fmla="*/ 428 w 4565"/>
                  <a:gd name="T11" fmla="*/ 736 h 1702"/>
                  <a:gd name="T12" fmla="*/ 395 w 4565"/>
                  <a:gd name="T13" fmla="*/ 805 h 1702"/>
                  <a:gd name="T14" fmla="*/ 428 w 4565"/>
                  <a:gd name="T15" fmla="*/ 873 h 1702"/>
                  <a:gd name="T16" fmla="*/ 525 w 4565"/>
                  <a:gd name="T17" fmla="*/ 954 h 1702"/>
                  <a:gd name="T18" fmla="*/ 688 w 4565"/>
                  <a:gd name="T19" fmla="*/ 1042 h 1702"/>
                  <a:gd name="T20" fmla="*/ 914 w 4565"/>
                  <a:gd name="T21" fmla="*/ 1126 h 1702"/>
                  <a:gd name="T22" fmla="*/ 1203 w 4565"/>
                  <a:gd name="T23" fmla="*/ 1204 h 1702"/>
                  <a:gd name="T24" fmla="*/ 1556 w 4565"/>
                  <a:gd name="T25" fmla="*/ 1263 h 1702"/>
                  <a:gd name="T26" fmla="*/ 1971 w 4565"/>
                  <a:gd name="T27" fmla="*/ 1300 h 1702"/>
                  <a:gd name="T28" fmla="*/ 2442 w 4565"/>
                  <a:gd name="T29" fmla="*/ 1306 h 1702"/>
                  <a:gd name="T30" fmla="*/ 2878 w 4565"/>
                  <a:gd name="T31" fmla="*/ 1278 h 1702"/>
                  <a:gd name="T32" fmla="*/ 3250 w 4565"/>
                  <a:gd name="T33" fmla="*/ 1226 h 1702"/>
                  <a:gd name="T34" fmla="*/ 3562 w 4565"/>
                  <a:gd name="T35" fmla="*/ 1154 h 1702"/>
                  <a:gd name="T36" fmla="*/ 3809 w 4565"/>
                  <a:gd name="T37" fmla="*/ 1071 h 1702"/>
                  <a:gd name="T38" fmla="*/ 3992 w 4565"/>
                  <a:gd name="T39" fmla="*/ 982 h 1702"/>
                  <a:gd name="T40" fmla="*/ 4113 w 4565"/>
                  <a:gd name="T41" fmla="*/ 899 h 1702"/>
                  <a:gd name="T42" fmla="*/ 4167 w 4565"/>
                  <a:gd name="T43" fmla="*/ 826 h 1702"/>
                  <a:gd name="T44" fmla="*/ 4155 w 4565"/>
                  <a:gd name="T45" fmla="*/ 761 h 1702"/>
                  <a:gd name="T46" fmla="*/ 4077 w 4565"/>
                  <a:gd name="T47" fmla="*/ 682 h 1702"/>
                  <a:gd name="T48" fmla="*/ 3931 w 4565"/>
                  <a:gd name="T49" fmla="*/ 594 h 1702"/>
                  <a:gd name="T50" fmla="*/ 3719 w 4565"/>
                  <a:gd name="T51" fmla="*/ 507 h 1702"/>
                  <a:gd name="T52" fmla="*/ 3443 w 4565"/>
                  <a:gd name="T53" fmla="*/ 425 h 1702"/>
                  <a:gd name="T54" fmla="*/ 3099 w 4565"/>
                  <a:gd name="T55" fmla="*/ 359 h 1702"/>
                  <a:gd name="T56" fmla="*/ 3333 w 4565"/>
                  <a:gd name="T57" fmla="*/ 0 h 1702"/>
                  <a:gd name="T58" fmla="*/ 3650 w 4565"/>
                  <a:gd name="T59" fmla="*/ 74 h 1702"/>
                  <a:gd name="T60" fmla="*/ 3934 w 4565"/>
                  <a:gd name="T61" fmla="*/ 167 h 1702"/>
                  <a:gd name="T62" fmla="*/ 4175 w 4565"/>
                  <a:gd name="T63" fmla="*/ 280 h 1702"/>
                  <a:gd name="T64" fmla="*/ 4366 w 4565"/>
                  <a:gd name="T65" fmla="*/ 414 h 1702"/>
                  <a:gd name="T66" fmla="*/ 4497 w 4565"/>
                  <a:gd name="T67" fmla="*/ 569 h 1702"/>
                  <a:gd name="T68" fmla="*/ 4561 w 4565"/>
                  <a:gd name="T69" fmla="*/ 743 h 1702"/>
                  <a:gd name="T70" fmla="*/ 4547 w 4565"/>
                  <a:gd name="T71" fmla="*/ 927 h 1702"/>
                  <a:gd name="T72" fmla="*/ 4461 w 4565"/>
                  <a:gd name="T73" fmla="*/ 1094 h 1702"/>
                  <a:gd name="T74" fmla="*/ 4311 w 4565"/>
                  <a:gd name="T75" fmla="*/ 1241 h 1702"/>
                  <a:gd name="T76" fmla="*/ 4104 w 4565"/>
                  <a:gd name="T77" fmla="*/ 1368 h 1702"/>
                  <a:gd name="T78" fmla="*/ 3850 w 4565"/>
                  <a:gd name="T79" fmla="*/ 1475 h 1702"/>
                  <a:gd name="T80" fmla="*/ 3555 w 4565"/>
                  <a:gd name="T81" fmla="*/ 1561 h 1702"/>
                  <a:gd name="T82" fmla="*/ 3231 w 4565"/>
                  <a:gd name="T83" fmla="*/ 1627 h 1702"/>
                  <a:gd name="T84" fmla="*/ 2885 w 4565"/>
                  <a:gd name="T85" fmla="*/ 1673 h 1702"/>
                  <a:gd name="T86" fmla="*/ 2525 w 4565"/>
                  <a:gd name="T87" fmla="*/ 1698 h 1702"/>
                  <a:gd name="T88" fmla="*/ 2161 w 4565"/>
                  <a:gd name="T89" fmla="*/ 1701 h 1702"/>
                  <a:gd name="T90" fmla="*/ 1798 w 4565"/>
                  <a:gd name="T91" fmla="*/ 1684 h 1702"/>
                  <a:gd name="T92" fmla="*/ 1448 w 4565"/>
                  <a:gd name="T93" fmla="*/ 1645 h 1702"/>
                  <a:gd name="T94" fmla="*/ 1114 w 4565"/>
                  <a:gd name="T95" fmla="*/ 1586 h 1702"/>
                  <a:gd name="T96" fmla="*/ 810 w 4565"/>
                  <a:gd name="T97" fmla="*/ 1505 h 1702"/>
                  <a:gd name="T98" fmla="*/ 541 w 4565"/>
                  <a:gd name="T99" fmla="*/ 1406 h 1702"/>
                  <a:gd name="T100" fmla="*/ 317 w 4565"/>
                  <a:gd name="T101" fmla="*/ 1285 h 1702"/>
                  <a:gd name="T102" fmla="*/ 147 w 4565"/>
                  <a:gd name="T103" fmla="*/ 1145 h 1702"/>
                  <a:gd name="T104" fmla="*/ 39 w 4565"/>
                  <a:gd name="T105" fmla="*/ 985 h 1702"/>
                  <a:gd name="T106" fmla="*/ 0 w 4565"/>
                  <a:gd name="T107" fmla="*/ 805 h 1702"/>
                  <a:gd name="T108" fmla="*/ 39 w 4565"/>
                  <a:gd name="T109" fmla="*/ 625 h 1702"/>
                  <a:gd name="T110" fmla="*/ 148 w 4565"/>
                  <a:gd name="T111" fmla="*/ 464 h 1702"/>
                  <a:gd name="T112" fmla="*/ 320 w 4565"/>
                  <a:gd name="T113" fmla="*/ 323 h 1702"/>
                  <a:gd name="T114" fmla="*/ 545 w 4565"/>
                  <a:gd name="T115" fmla="*/ 203 h 1702"/>
                  <a:gd name="T116" fmla="*/ 817 w 4565"/>
                  <a:gd name="T117" fmla="*/ 103 h 1702"/>
                  <a:gd name="T118" fmla="*/ 1123 w 4565"/>
                  <a:gd name="T119" fmla="*/ 23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65" h="1702">
                    <a:moveTo>
                      <a:pt x="1232" y="0"/>
                    </a:moveTo>
                    <a:lnTo>
                      <a:pt x="1305" y="117"/>
                    </a:lnTo>
                    <a:lnTo>
                      <a:pt x="1383" y="237"/>
                    </a:lnTo>
                    <a:lnTo>
                      <a:pt x="1465" y="359"/>
                    </a:lnTo>
                    <a:lnTo>
                      <a:pt x="1344" y="380"/>
                    </a:lnTo>
                    <a:lnTo>
                      <a:pt x="1229" y="402"/>
                    </a:lnTo>
                    <a:lnTo>
                      <a:pt x="1123" y="425"/>
                    </a:lnTo>
                    <a:lnTo>
                      <a:pt x="1023" y="452"/>
                    </a:lnTo>
                    <a:lnTo>
                      <a:pt x="930" y="478"/>
                    </a:lnTo>
                    <a:lnTo>
                      <a:pt x="846" y="507"/>
                    </a:lnTo>
                    <a:lnTo>
                      <a:pt x="767" y="535"/>
                    </a:lnTo>
                    <a:lnTo>
                      <a:pt x="696" y="565"/>
                    </a:lnTo>
                    <a:lnTo>
                      <a:pt x="634" y="594"/>
                    </a:lnTo>
                    <a:lnTo>
                      <a:pt x="577" y="623"/>
                    </a:lnTo>
                    <a:lnTo>
                      <a:pt x="529" y="654"/>
                    </a:lnTo>
                    <a:lnTo>
                      <a:pt x="489" y="682"/>
                    </a:lnTo>
                    <a:lnTo>
                      <a:pt x="454" y="709"/>
                    </a:lnTo>
                    <a:lnTo>
                      <a:pt x="428" y="736"/>
                    </a:lnTo>
                    <a:lnTo>
                      <a:pt x="410" y="761"/>
                    </a:lnTo>
                    <a:lnTo>
                      <a:pt x="399" y="784"/>
                    </a:lnTo>
                    <a:lnTo>
                      <a:pt x="395" y="805"/>
                    </a:lnTo>
                    <a:lnTo>
                      <a:pt x="399" y="826"/>
                    </a:lnTo>
                    <a:lnTo>
                      <a:pt x="410" y="848"/>
                    </a:lnTo>
                    <a:lnTo>
                      <a:pt x="428" y="873"/>
                    </a:lnTo>
                    <a:lnTo>
                      <a:pt x="453" y="899"/>
                    </a:lnTo>
                    <a:lnTo>
                      <a:pt x="486" y="925"/>
                    </a:lnTo>
                    <a:lnTo>
                      <a:pt x="525" y="954"/>
                    </a:lnTo>
                    <a:lnTo>
                      <a:pt x="572" y="982"/>
                    </a:lnTo>
                    <a:lnTo>
                      <a:pt x="626" y="1011"/>
                    </a:lnTo>
                    <a:lnTo>
                      <a:pt x="688" y="1042"/>
                    </a:lnTo>
                    <a:lnTo>
                      <a:pt x="756" y="1069"/>
                    </a:lnTo>
                    <a:lnTo>
                      <a:pt x="831" y="1098"/>
                    </a:lnTo>
                    <a:lnTo>
                      <a:pt x="914" y="1126"/>
                    </a:lnTo>
                    <a:lnTo>
                      <a:pt x="1004" y="1154"/>
                    </a:lnTo>
                    <a:lnTo>
                      <a:pt x="1099" y="1179"/>
                    </a:lnTo>
                    <a:lnTo>
                      <a:pt x="1203" y="1204"/>
                    </a:lnTo>
                    <a:lnTo>
                      <a:pt x="1314" y="1226"/>
                    </a:lnTo>
                    <a:lnTo>
                      <a:pt x="1431" y="1245"/>
                    </a:lnTo>
                    <a:lnTo>
                      <a:pt x="1556" y="1263"/>
                    </a:lnTo>
                    <a:lnTo>
                      <a:pt x="1687" y="1278"/>
                    </a:lnTo>
                    <a:lnTo>
                      <a:pt x="1826" y="1291"/>
                    </a:lnTo>
                    <a:lnTo>
                      <a:pt x="1971" y="1300"/>
                    </a:lnTo>
                    <a:lnTo>
                      <a:pt x="2123" y="1306"/>
                    </a:lnTo>
                    <a:lnTo>
                      <a:pt x="2283" y="1307"/>
                    </a:lnTo>
                    <a:lnTo>
                      <a:pt x="2442" y="1306"/>
                    </a:lnTo>
                    <a:lnTo>
                      <a:pt x="2594" y="1300"/>
                    </a:lnTo>
                    <a:lnTo>
                      <a:pt x="2739" y="1291"/>
                    </a:lnTo>
                    <a:lnTo>
                      <a:pt x="2878" y="1278"/>
                    </a:lnTo>
                    <a:lnTo>
                      <a:pt x="3009" y="1263"/>
                    </a:lnTo>
                    <a:lnTo>
                      <a:pt x="3133" y="1245"/>
                    </a:lnTo>
                    <a:lnTo>
                      <a:pt x="3250" y="1226"/>
                    </a:lnTo>
                    <a:lnTo>
                      <a:pt x="3361" y="1204"/>
                    </a:lnTo>
                    <a:lnTo>
                      <a:pt x="3465" y="1179"/>
                    </a:lnTo>
                    <a:lnTo>
                      <a:pt x="3562" y="1154"/>
                    </a:lnTo>
                    <a:lnTo>
                      <a:pt x="3652" y="1126"/>
                    </a:lnTo>
                    <a:lnTo>
                      <a:pt x="3733" y="1098"/>
                    </a:lnTo>
                    <a:lnTo>
                      <a:pt x="3809" y="1071"/>
                    </a:lnTo>
                    <a:lnTo>
                      <a:pt x="3877" y="1042"/>
                    </a:lnTo>
                    <a:lnTo>
                      <a:pt x="3938" y="1011"/>
                    </a:lnTo>
                    <a:lnTo>
                      <a:pt x="3992" y="982"/>
                    </a:lnTo>
                    <a:lnTo>
                      <a:pt x="4039" y="954"/>
                    </a:lnTo>
                    <a:lnTo>
                      <a:pt x="4079" y="925"/>
                    </a:lnTo>
                    <a:lnTo>
                      <a:pt x="4113" y="899"/>
                    </a:lnTo>
                    <a:lnTo>
                      <a:pt x="4138" y="873"/>
                    </a:lnTo>
                    <a:lnTo>
                      <a:pt x="4155" y="849"/>
                    </a:lnTo>
                    <a:lnTo>
                      <a:pt x="4167" y="826"/>
                    </a:lnTo>
                    <a:lnTo>
                      <a:pt x="4171" y="805"/>
                    </a:lnTo>
                    <a:lnTo>
                      <a:pt x="4167" y="784"/>
                    </a:lnTo>
                    <a:lnTo>
                      <a:pt x="4155" y="761"/>
                    </a:lnTo>
                    <a:lnTo>
                      <a:pt x="4136" y="736"/>
                    </a:lnTo>
                    <a:lnTo>
                      <a:pt x="4110" y="709"/>
                    </a:lnTo>
                    <a:lnTo>
                      <a:pt x="4077" y="682"/>
                    </a:lnTo>
                    <a:lnTo>
                      <a:pt x="4035" y="654"/>
                    </a:lnTo>
                    <a:lnTo>
                      <a:pt x="3987" y="623"/>
                    </a:lnTo>
                    <a:lnTo>
                      <a:pt x="3931" y="594"/>
                    </a:lnTo>
                    <a:lnTo>
                      <a:pt x="3868" y="565"/>
                    </a:lnTo>
                    <a:lnTo>
                      <a:pt x="3797" y="535"/>
                    </a:lnTo>
                    <a:lnTo>
                      <a:pt x="3719" y="507"/>
                    </a:lnTo>
                    <a:lnTo>
                      <a:pt x="3635" y="478"/>
                    </a:lnTo>
                    <a:lnTo>
                      <a:pt x="3542" y="452"/>
                    </a:lnTo>
                    <a:lnTo>
                      <a:pt x="3443" y="425"/>
                    </a:lnTo>
                    <a:lnTo>
                      <a:pt x="3335" y="402"/>
                    </a:lnTo>
                    <a:lnTo>
                      <a:pt x="3221" y="380"/>
                    </a:lnTo>
                    <a:lnTo>
                      <a:pt x="3099" y="359"/>
                    </a:lnTo>
                    <a:lnTo>
                      <a:pt x="3182" y="237"/>
                    </a:lnTo>
                    <a:lnTo>
                      <a:pt x="3260" y="117"/>
                    </a:lnTo>
                    <a:lnTo>
                      <a:pt x="3333" y="0"/>
                    </a:lnTo>
                    <a:lnTo>
                      <a:pt x="3441" y="23"/>
                    </a:lnTo>
                    <a:lnTo>
                      <a:pt x="3548" y="47"/>
                    </a:lnTo>
                    <a:lnTo>
                      <a:pt x="3650" y="74"/>
                    </a:lnTo>
                    <a:lnTo>
                      <a:pt x="3749" y="103"/>
                    </a:lnTo>
                    <a:lnTo>
                      <a:pt x="3844" y="133"/>
                    </a:lnTo>
                    <a:lnTo>
                      <a:pt x="3934" y="167"/>
                    </a:lnTo>
                    <a:lnTo>
                      <a:pt x="4020" y="203"/>
                    </a:lnTo>
                    <a:lnTo>
                      <a:pt x="4100" y="240"/>
                    </a:lnTo>
                    <a:lnTo>
                      <a:pt x="4175" y="280"/>
                    </a:lnTo>
                    <a:lnTo>
                      <a:pt x="4245" y="323"/>
                    </a:lnTo>
                    <a:lnTo>
                      <a:pt x="4309" y="367"/>
                    </a:lnTo>
                    <a:lnTo>
                      <a:pt x="4366" y="414"/>
                    </a:lnTo>
                    <a:lnTo>
                      <a:pt x="4417" y="464"/>
                    </a:lnTo>
                    <a:lnTo>
                      <a:pt x="4461" y="515"/>
                    </a:lnTo>
                    <a:lnTo>
                      <a:pt x="4497" y="569"/>
                    </a:lnTo>
                    <a:lnTo>
                      <a:pt x="4526" y="625"/>
                    </a:lnTo>
                    <a:lnTo>
                      <a:pt x="4547" y="683"/>
                    </a:lnTo>
                    <a:lnTo>
                      <a:pt x="4561" y="743"/>
                    </a:lnTo>
                    <a:lnTo>
                      <a:pt x="4565" y="805"/>
                    </a:lnTo>
                    <a:lnTo>
                      <a:pt x="4561" y="867"/>
                    </a:lnTo>
                    <a:lnTo>
                      <a:pt x="4547" y="927"/>
                    </a:lnTo>
                    <a:lnTo>
                      <a:pt x="4526" y="985"/>
                    </a:lnTo>
                    <a:lnTo>
                      <a:pt x="4497" y="1040"/>
                    </a:lnTo>
                    <a:lnTo>
                      <a:pt x="4461" y="1094"/>
                    </a:lnTo>
                    <a:lnTo>
                      <a:pt x="4419" y="1145"/>
                    </a:lnTo>
                    <a:lnTo>
                      <a:pt x="4367" y="1194"/>
                    </a:lnTo>
                    <a:lnTo>
                      <a:pt x="4311" y="1241"/>
                    </a:lnTo>
                    <a:lnTo>
                      <a:pt x="4247" y="1285"/>
                    </a:lnTo>
                    <a:lnTo>
                      <a:pt x="4179" y="1328"/>
                    </a:lnTo>
                    <a:lnTo>
                      <a:pt x="4104" y="1368"/>
                    </a:lnTo>
                    <a:lnTo>
                      <a:pt x="4024" y="1406"/>
                    </a:lnTo>
                    <a:lnTo>
                      <a:pt x="3938" y="1442"/>
                    </a:lnTo>
                    <a:lnTo>
                      <a:pt x="3850" y="1475"/>
                    </a:lnTo>
                    <a:lnTo>
                      <a:pt x="3755" y="1505"/>
                    </a:lnTo>
                    <a:lnTo>
                      <a:pt x="3657" y="1534"/>
                    </a:lnTo>
                    <a:lnTo>
                      <a:pt x="3555" y="1561"/>
                    </a:lnTo>
                    <a:lnTo>
                      <a:pt x="3450" y="1586"/>
                    </a:lnTo>
                    <a:lnTo>
                      <a:pt x="3342" y="1608"/>
                    </a:lnTo>
                    <a:lnTo>
                      <a:pt x="3231" y="1627"/>
                    </a:lnTo>
                    <a:lnTo>
                      <a:pt x="3117" y="1645"/>
                    </a:lnTo>
                    <a:lnTo>
                      <a:pt x="3002" y="1660"/>
                    </a:lnTo>
                    <a:lnTo>
                      <a:pt x="2885" y="1673"/>
                    </a:lnTo>
                    <a:lnTo>
                      <a:pt x="2766" y="1684"/>
                    </a:lnTo>
                    <a:lnTo>
                      <a:pt x="2645" y="1692"/>
                    </a:lnTo>
                    <a:lnTo>
                      <a:pt x="2525" y="1698"/>
                    </a:lnTo>
                    <a:lnTo>
                      <a:pt x="2404" y="1701"/>
                    </a:lnTo>
                    <a:lnTo>
                      <a:pt x="2283" y="1702"/>
                    </a:lnTo>
                    <a:lnTo>
                      <a:pt x="2161" y="1701"/>
                    </a:lnTo>
                    <a:lnTo>
                      <a:pt x="2039" y="1698"/>
                    </a:lnTo>
                    <a:lnTo>
                      <a:pt x="1919" y="1692"/>
                    </a:lnTo>
                    <a:lnTo>
                      <a:pt x="1798" y="1684"/>
                    </a:lnTo>
                    <a:lnTo>
                      <a:pt x="1680" y="1673"/>
                    </a:lnTo>
                    <a:lnTo>
                      <a:pt x="1563" y="1660"/>
                    </a:lnTo>
                    <a:lnTo>
                      <a:pt x="1448" y="1645"/>
                    </a:lnTo>
                    <a:lnTo>
                      <a:pt x="1334" y="1627"/>
                    </a:lnTo>
                    <a:lnTo>
                      <a:pt x="1222" y="1608"/>
                    </a:lnTo>
                    <a:lnTo>
                      <a:pt x="1114" y="1586"/>
                    </a:lnTo>
                    <a:lnTo>
                      <a:pt x="1009" y="1561"/>
                    </a:lnTo>
                    <a:lnTo>
                      <a:pt x="908" y="1534"/>
                    </a:lnTo>
                    <a:lnTo>
                      <a:pt x="810" y="1505"/>
                    </a:lnTo>
                    <a:lnTo>
                      <a:pt x="716" y="1475"/>
                    </a:lnTo>
                    <a:lnTo>
                      <a:pt x="626" y="1442"/>
                    </a:lnTo>
                    <a:lnTo>
                      <a:pt x="541" y="1406"/>
                    </a:lnTo>
                    <a:lnTo>
                      <a:pt x="461" y="1368"/>
                    </a:lnTo>
                    <a:lnTo>
                      <a:pt x="386" y="1328"/>
                    </a:lnTo>
                    <a:lnTo>
                      <a:pt x="317" y="1285"/>
                    </a:lnTo>
                    <a:lnTo>
                      <a:pt x="255" y="1241"/>
                    </a:lnTo>
                    <a:lnTo>
                      <a:pt x="197" y="1194"/>
                    </a:lnTo>
                    <a:lnTo>
                      <a:pt x="147" y="1145"/>
                    </a:lnTo>
                    <a:lnTo>
                      <a:pt x="104" y="1094"/>
                    </a:lnTo>
                    <a:lnTo>
                      <a:pt x="66" y="1040"/>
                    </a:lnTo>
                    <a:lnTo>
                      <a:pt x="39" y="985"/>
                    </a:lnTo>
                    <a:lnTo>
                      <a:pt x="17" y="927"/>
                    </a:lnTo>
                    <a:lnTo>
                      <a:pt x="4" y="867"/>
                    </a:lnTo>
                    <a:lnTo>
                      <a:pt x="0" y="805"/>
                    </a:lnTo>
                    <a:lnTo>
                      <a:pt x="4" y="743"/>
                    </a:lnTo>
                    <a:lnTo>
                      <a:pt x="17" y="683"/>
                    </a:lnTo>
                    <a:lnTo>
                      <a:pt x="39" y="625"/>
                    </a:lnTo>
                    <a:lnTo>
                      <a:pt x="68" y="569"/>
                    </a:lnTo>
                    <a:lnTo>
                      <a:pt x="104" y="515"/>
                    </a:lnTo>
                    <a:lnTo>
                      <a:pt x="148" y="464"/>
                    </a:lnTo>
                    <a:lnTo>
                      <a:pt x="199" y="414"/>
                    </a:lnTo>
                    <a:lnTo>
                      <a:pt x="256" y="367"/>
                    </a:lnTo>
                    <a:lnTo>
                      <a:pt x="320" y="323"/>
                    </a:lnTo>
                    <a:lnTo>
                      <a:pt x="389" y="280"/>
                    </a:lnTo>
                    <a:lnTo>
                      <a:pt x="465" y="240"/>
                    </a:lnTo>
                    <a:lnTo>
                      <a:pt x="545" y="203"/>
                    </a:lnTo>
                    <a:lnTo>
                      <a:pt x="631" y="167"/>
                    </a:lnTo>
                    <a:lnTo>
                      <a:pt x="721" y="133"/>
                    </a:lnTo>
                    <a:lnTo>
                      <a:pt x="817" y="103"/>
                    </a:lnTo>
                    <a:lnTo>
                      <a:pt x="915" y="74"/>
                    </a:lnTo>
                    <a:lnTo>
                      <a:pt x="1017" y="47"/>
                    </a:lnTo>
                    <a:lnTo>
                      <a:pt x="1123" y="23"/>
                    </a:lnTo>
                    <a:lnTo>
                      <a:pt x="123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sp>
            <p:nvSpPr>
              <p:cNvPr id="97" name="Freeform 29"/>
              <p:cNvSpPr>
                <a:spLocks noEditPoints="1"/>
              </p:cNvSpPr>
              <p:nvPr/>
            </p:nvSpPr>
            <p:spPr bwMode="auto">
              <a:xfrm>
                <a:off x="2032" y="145"/>
                <a:ext cx="2679" cy="3551"/>
              </a:xfrm>
              <a:custGeom>
                <a:avLst/>
                <a:gdLst>
                  <a:gd name="T0" fmla="*/ 1180 w 2679"/>
                  <a:gd name="T1" fmla="*/ 602 h 3551"/>
                  <a:gd name="T2" fmla="*/ 962 w 2679"/>
                  <a:gd name="T3" fmla="*/ 681 h 3551"/>
                  <a:gd name="T4" fmla="*/ 780 w 2679"/>
                  <a:gd name="T5" fmla="*/ 818 h 3551"/>
                  <a:gd name="T6" fmla="*/ 642 w 2679"/>
                  <a:gd name="T7" fmla="*/ 1001 h 3551"/>
                  <a:gd name="T8" fmla="*/ 562 w 2679"/>
                  <a:gd name="T9" fmla="*/ 1220 h 3551"/>
                  <a:gd name="T10" fmla="*/ 551 w 2679"/>
                  <a:gd name="T11" fmla="*/ 1459 h 3551"/>
                  <a:gd name="T12" fmla="*/ 609 w 2679"/>
                  <a:gd name="T13" fmla="*/ 1688 h 3551"/>
                  <a:gd name="T14" fmla="*/ 728 w 2679"/>
                  <a:gd name="T15" fmla="*/ 1883 h 3551"/>
                  <a:gd name="T16" fmla="*/ 896 w 2679"/>
                  <a:gd name="T17" fmla="*/ 2037 h 3551"/>
                  <a:gd name="T18" fmla="*/ 1103 w 2679"/>
                  <a:gd name="T19" fmla="*/ 2136 h 3551"/>
                  <a:gd name="T20" fmla="*/ 1340 w 2679"/>
                  <a:gd name="T21" fmla="*/ 2172 h 3551"/>
                  <a:gd name="T22" fmla="*/ 1575 w 2679"/>
                  <a:gd name="T23" fmla="*/ 2136 h 3551"/>
                  <a:gd name="T24" fmla="*/ 1783 w 2679"/>
                  <a:gd name="T25" fmla="*/ 2037 h 3551"/>
                  <a:gd name="T26" fmla="*/ 1951 w 2679"/>
                  <a:gd name="T27" fmla="*/ 1883 h 3551"/>
                  <a:gd name="T28" fmla="*/ 2070 w 2679"/>
                  <a:gd name="T29" fmla="*/ 1688 h 3551"/>
                  <a:gd name="T30" fmla="*/ 2128 w 2679"/>
                  <a:gd name="T31" fmla="*/ 1459 h 3551"/>
                  <a:gd name="T32" fmla="*/ 2117 w 2679"/>
                  <a:gd name="T33" fmla="*/ 1220 h 3551"/>
                  <a:gd name="T34" fmla="*/ 2036 w 2679"/>
                  <a:gd name="T35" fmla="*/ 1001 h 3551"/>
                  <a:gd name="T36" fmla="*/ 1899 w 2679"/>
                  <a:gd name="T37" fmla="*/ 818 h 3551"/>
                  <a:gd name="T38" fmla="*/ 1717 w 2679"/>
                  <a:gd name="T39" fmla="*/ 681 h 3551"/>
                  <a:gd name="T40" fmla="*/ 1499 w 2679"/>
                  <a:gd name="T41" fmla="*/ 602 h 3551"/>
                  <a:gd name="T42" fmla="*/ 1340 w 2679"/>
                  <a:gd name="T43" fmla="*/ 0 h 3551"/>
                  <a:gd name="T44" fmla="*/ 1646 w 2679"/>
                  <a:gd name="T45" fmla="*/ 35 h 3551"/>
                  <a:gd name="T46" fmla="*/ 1928 w 2679"/>
                  <a:gd name="T47" fmla="*/ 136 h 3551"/>
                  <a:gd name="T48" fmla="*/ 2178 w 2679"/>
                  <a:gd name="T49" fmla="*/ 294 h 3551"/>
                  <a:gd name="T50" fmla="*/ 2385 w 2679"/>
                  <a:gd name="T51" fmla="*/ 501 h 3551"/>
                  <a:gd name="T52" fmla="*/ 2543 w 2679"/>
                  <a:gd name="T53" fmla="*/ 750 h 3551"/>
                  <a:gd name="T54" fmla="*/ 2644 w 2679"/>
                  <a:gd name="T55" fmla="*/ 1033 h 3551"/>
                  <a:gd name="T56" fmla="*/ 2679 w 2679"/>
                  <a:gd name="T57" fmla="*/ 1340 h 3551"/>
                  <a:gd name="T58" fmla="*/ 2654 w 2679"/>
                  <a:gd name="T59" fmla="*/ 1541 h 3551"/>
                  <a:gd name="T60" fmla="*/ 2582 w 2679"/>
                  <a:gd name="T61" fmla="*/ 1774 h 3551"/>
                  <a:gd name="T62" fmla="*/ 2472 w 2679"/>
                  <a:gd name="T63" fmla="*/ 2026 h 3551"/>
                  <a:gd name="T64" fmla="*/ 2335 w 2679"/>
                  <a:gd name="T65" fmla="*/ 2290 h 3551"/>
                  <a:gd name="T66" fmla="*/ 2180 w 2679"/>
                  <a:gd name="T67" fmla="*/ 2557 h 3551"/>
                  <a:gd name="T68" fmla="*/ 2017 w 2679"/>
                  <a:gd name="T69" fmla="*/ 2819 h 3551"/>
                  <a:gd name="T70" fmla="*/ 1851 w 2679"/>
                  <a:gd name="T71" fmla="*/ 3065 h 3551"/>
                  <a:gd name="T72" fmla="*/ 1695 w 2679"/>
                  <a:gd name="T73" fmla="*/ 3288 h 3551"/>
                  <a:gd name="T74" fmla="*/ 1573 w 2679"/>
                  <a:gd name="T75" fmla="*/ 3452 h 3551"/>
                  <a:gd name="T76" fmla="*/ 1466 w 2679"/>
                  <a:gd name="T77" fmla="*/ 3525 h 3551"/>
                  <a:gd name="T78" fmla="*/ 1340 w 2679"/>
                  <a:gd name="T79" fmla="*/ 3551 h 3551"/>
                  <a:gd name="T80" fmla="*/ 1213 w 2679"/>
                  <a:gd name="T81" fmla="*/ 3525 h 3551"/>
                  <a:gd name="T82" fmla="*/ 1106 w 2679"/>
                  <a:gd name="T83" fmla="*/ 3452 h 3551"/>
                  <a:gd name="T84" fmla="*/ 984 w 2679"/>
                  <a:gd name="T85" fmla="*/ 3288 h 3551"/>
                  <a:gd name="T86" fmla="*/ 828 w 2679"/>
                  <a:gd name="T87" fmla="*/ 3065 h 3551"/>
                  <a:gd name="T88" fmla="*/ 662 w 2679"/>
                  <a:gd name="T89" fmla="*/ 2819 h 3551"/>
                  <a:gd name="T90" fmla="*/ 499 w 2679"/>
                  <a:gd name="T91" fmla="*/ 2557 h 3551"/>
                  <a:gd name="T92" fmla="*/ 343 w 2679"/>
                  <a:gd name="T93" fmla="*/ 2290 h 3551"/>
                  <a:gd name="T94" fmla="*/ 206 w 2679"/>
                  <a:gd name="T95" fmla="*/ 2026 h 3551"/>
                  <a:gd name="T96" fmla="*/ 97 w 2679"/>
                  <a:gd name="T97" fmla="*/ 1774 h 3551"/>
                  <a:gd name="T98" fmla="*/ 25 w 2679"/>
                  <a:gd name="T99" fmla="*/ 1541 h 3551"/>
                  <a:gd name="T100" fmla="*/ 0 w 2679"/>
                  <a:gd name="T101" fmla="*/ 1340 h 3551"/>
                  <a:gd name="T102" fmla="*/ 35 w 2679"/>
                  <a:gd name="T103" fmla="*/ 1033 h 3551"/>
                  <a:gd name="T104" fmla="*/ 136 w 2679"/>
                  <a:gd name="T105" fmla="*/ 750 h 3551"/>
                  <a:gd name="T106" fmla="*/ 294 w 2679"/>
                  <a:gd name="T107" fmla="*/ 501 h 3551"/>
                  <a:gd name="T108" fmla="*/ 501 w 2679"/>
                  <a:gd name="T109" fmla="*/ 294 h 3551"/>
                  <a:gd name="T110" fmla="*/ 750 w 2679"/>
                  <a:gd name="T111" fmla="*/ 136 h 3551"/>
                  <a:gd name="T112" fmla="*/ 1033 w 2679"/>
                  <a:gd name="T113" fmla="*/ 35 h 3551"/>
                  <a:gd name="T114" fmla="*/ 1340 w 2679"/>
                  <a:gd name="T115" fmla="*/ 0 h 3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79" h="3551">
                    <a:moveTo>
                      <a:pt x="1340" y="586"/>
                    </a:moveTo>
                    <a:lnTo>
                      <a:pt x="1258" y="590"/>
                    </a:lnTo>
                    <a:lnTo>
                      <a:pt x="1180" y="602"/>
                    </a:lnTo>
                    <a:lnTo>
                      <a:pt x="1103" y="622"/>
                    </a:lnTo>
                    <a:lnTo>
                      <a:pt x="1031" y="648"/>
                    </a:lnTo>
                    <a:lnTo>
                      <a:pt x="962" y="681"/>
                    </a:lnTo>
                    <a:lnTo>
                      <a:pt x="896" y="721"/>
                    </a:lnTo>
                    <a:lnTo>
                      <a:pt x="835" y="767"/>
                    </a:lnTo>
                    <a:lnTo>
                      <a:pt x="780" y="818"/>
                    </a:lnTo>
                    <a:lnTo>
                      <a:pt x="728" y="875"/>
                    </a:lnTo>
                    <a:lnTo>
                      <a:pt x="683" y="936"/>
                    </a:lnTo>
                    <a:lnTo>
                      <a:pt x="642" y="1001"/>
                    </a:lnTo>
                    <a:lnTo>
                      <a:pt x="609" y="1070"/>
                    </a:lnTo>
                    <a:lnTo>
                      <a:pt x="582" y="1144"/>
                    </a:lnTo>
                    <a:lnTo>
                      <a:pt x="562" y="1220"/>
                    </a:lnTo>
                    <a:lnTo>
                      <a:pt x="551" y="1297"/>
                    </a:lnTo>
                    <a:lnTo>
                      <a:pt x="547" y="1379"/>
                    </a:lnTo>
                    <a:lnTo>
                      <a:pt x="551" y="1459"/>
                    </a:lnTo>
                    <a:lnTo>
                      <a:pt x="562" y="1538"/>
                    </a:lnTo>
                    <a:lnTo>
                      <a:pt x="582" y="1614"/>
                    </a:lnTo>
                    <a:lnTo>
                      <a:pt x="609" y="1688"/>
                    </a:lnTo>
                    <a:lnTo>
                      <a:pt x="642" y="1757"/>
                    </a:lnTo>
                    <a:lnTo>
                      <a:pt x="683" y="1822"/>
                    </a:lnTo>
                    <a:lnTo>
                      <a:pt x="728" y="1883"/>
                    </a:lnTo>
                    <a:lnTo>
                      <a:pt x="780" y="1940"/>
                    </a:lnTo>
                    <a:lnTo>
                      <a:pt x="835" y="1991"/>
                    </a:lnTo>
                    <a:lnTo>
                      <a:pt x="896" y="2037"/>
                    </a:lnTo>
                    <a:lnTo>
                      <a:pt x="962" y="2075"/>
                    </a:lnTo>
                    <a:lnTo>
                      <a:pt x="1031" y="2110"/>
                    </a:lnTo>
                    <a:lnTo>
                      <a:pt x="1103" y="2136"/>
                    </a:lnTo>
                    <a:lnTo>
                      <a:pt x="1180" y="2156"/>
                    </a:lnTo>
                    <a:lnTo>
                      <a:pt x="1258" y="2168"/>
                    </a:lnTo>
                    <a:lnTo>
                      <a:pt x="1340" y="2172"/>
                    </a:lnTo>
                    <a:lnTo>
                      <a:pt x="1420" y="2168"/>
                    </a:lnTo>
                    <a:lnTo>
                      <a:pt x="1499" y="2156"/>
                    </a:lnTo>
                    <a:lnTo>
                      <a:pt x="1575" y="2136"/>
                    </a:lnTo>
                    <a:lnTo>
                      <a:pt x="1647" y="2110"/>
                    </a:lnTo>
                    <a:lnTo>
                      <a:pt x="1717" y="2075"/>
                    </a:lnTo>
                    <a:lnTo>
                      <a:pt x="1783" y="2037"/>
                    </a:lnTo>
                    <a:lnTo>
                      <a:pt x="1844" y="1991"/>
                    </a:lnTo>
                    <a:lnTo>
                      <a:pt x="1899" y="1940"/>
                    </a:lnTo>
                    <a:lnTo>
                      <a:pt x="1951" y="1883"/>
                    </a:lnTo>
                    <a:lnTo>
                      <a:pt x="1996" y="1822"/>
                    </a:lnTo>
                    <a:lnTo>
                      <a:pt x="2036" y="1757"/>
                    </a:lnTo>
                    <a:lnTo>
                      <a:pt x="2070" y="1688"/>
                    </a:lnTo>
                    <a:lnTo>
                      <a:pt x="2096" y="1614"/>
                    </a:lnTo>
                    <a:lnTo>
                      <a:pt x="2117" y="1538"/>
                    </a:lnTo>
                    <a:lnTo>
                      <a:pt x="2128" y="1459"/>
                    </a:lnTo>
                    <a:lnTo>
                      <a:pt x="2132" y="1379"/>
                    </a:lnTo>
                    <a:lnTo>
                      <a:pt x="2128" y="1297"/>
                    </a:lnTo>
                    <a:lnTo>
                      <a:pt x="2117" y="1220"/>
                    </a:lnTo>
                    <a:lnTo>
                      <a:pt x="2096" y="1144"/>
                    </a:lnTo>
                    <a:lnTo>
                      <a:pt x="2070" y="1070"/>
                    </a:lnTo>
                    <a:lnTo>
                      <a:pt x="2036" y="1001"/>
                    </a:lnTo>
                    <a:lnTo>
                      <a:pt x="1996" y="936"/>
                    </a:lnTo>
                    <a:lnTo>
                      <a:pt x="1951" y="875"/>
                    </a:lnTo>
                    <a:lnTo>
                      <a:pt x="1899" y="818"/>
                    </a:lnTo>
                    <a:lnTo>
                      <a:pt x="1844" y="767"/>
                    </a:lnTo>
                    <a:lnTo>
                      <a:pt x="1783" y="721"/>
                    </a:lnTo>
                    <a:lnTo>
                      <a:pt x="1717" y="681"/>
                    </a:lnTo>
                    <a:lnTo>
                      <a:pt x="1647" y="648"/>
                    </a:lnTo>
                    <a:lnTo>
                      <a:pt x="1575" y="622"/>
                    </a:lnTo>
                    <a:lnTo>
                      <a:pt x="1499" y="602"/>
                    </a:lnTo>
                    <a:lnTo>
                      <a:pt x="1420" y="590"/>
                    </a:lnTo>
                    <a:lnTo>
                      <a:pt x="1340" y="586"/>
                    </a:lnTo>
                    <a:close/>
                    <a:moveTo>
                      <a:pt x="1340" y="0"/>
                    </a:moveTo>
                    <a:lnTo>
                      <a:pt x="1444" y="4"/>
                    </a:lnTo>
                    <a:lnTo>
                      <a:pt x="1546" y="15"/>
                    </a:lnTo>
                    <a:lnTo>
                      <a:pt x="1646" y="35"/>
                    </a:lnTo>
                    <a:lnTo>
                      <a:pt x="1744" y="62"/>
                    </a:lnTo>
                    <a:lnTo>
                      <a:pt x="1838" y="96"/>
                    </a:lnTo>
                    <a:lnTo>
                      <a:pt x="1928" y="136"/>
                    </a:lnTo>
                    <a:lnTo>
                      <a:pt x="2016" y="183"/>
                    </a:lnTo>
                    <a:lnTo>
                      <a:pt x="2099" y="235"/>
                    </a:lnTo>
                    <a:lnTo>
                      <a:pt x="2178" y="294"/>
                    </a:lnTo>
                    <a:lnTo>
                      <a:pt x="2252" y="359"/>
                    </a:lnTo>
                    <a:lnTo>
                      <a:pt x="2322" y="428"/>
                    </a:lnTo>
                    <a:lnTo>
                      <a:pt x="2385" y="501"/>
                    </a:lnTo>
                    <a:lnTo>
                      <a:pt x="2443" y="580"/>
                    </a:lnTo>
                    <a:lnTo>
                      <a:pt x="2496" y="663"/>
                    </a:lnTo>
                    <a:lnTo>
                      <a:pt x="2543" y="750"/>
                    </a:lnTo>
                    <a:lnTo>
                      <a:pt x="2583" y="842"/>
                    </a:lnTo>
                    <a:lnTo>
                      <a:pt x="2618" y="936"/>
                    </a:lnTo>
                    <a:lnTo>
                      <a:pt x="2644" y="1033"/>
                    </a:lnTo>
                    <a:lnTo>
                      <a:pt x="2663" y="1133"/>
                    </a:lnTo>
                    <a:lnTo>
                      <a:pt x="2676" y="1235"/>
                    </a:lnTo>
                    <a:lnTo>
                      <a:pt x="2679" y="1340"/>
                    </a:lnTo>
                    <a:lnTo>
                      <a:pt x="2676" y="1403"/>
                    </a:lnTo>
                    <a:lnTo>
                      <a:pt x="2668" y="1470"/>
                    </a:lnTo>
                    <a:lnTo>
                      <a:pt x="2654" y="1541"/>
                    </a:lnTo>
                    <a:lnTo>
                      <a:pt x="2634" y="1616"/>
                    </a:lnTo>
                    <a:lnTo>
                      <a:pt x="2610" y="1693"/>
                    </a:lnTo>
                    <a:lnTo>
                      <a:pt x="2582" y="1774"/>
                    </a:lnTo>
                    <a:lnTo>
                      <a:pt x="2549" y="1855"/>
                    </a:lnTo>
                    <a:lnTo>
                      <a:pt x="2513" y="1940"/>
                    </a:lnTo>
                    <a:lnTo>
                      <a:pt x="2472" y="2026"/>
                    </a:lnTo>
                    <a:lnTo>
                      <a:pt x="2430" y="2113"/>
                    </a:lnTo>
                    <a:lnTo>
                      <a:pt x="2384" y="2201"/>
                    </a:lnTo>
                    <a:lnTo>
                      <a:pt x="2335" y="2290"/>
                    </a:lnTo>
                    <a:lnTo>
                      <a:pt x="2286" y="2379"/>
                    </a:lnTo>
                    <a:lnTo>
                      <a:pt x="2234" y="2469"/>
                    </a:lnTo>
                    <a:lnTo>
                      <a:pt x="2180" y="2557"/>
                    </a:lnTo>
                    <a:lnTo>
                      <a:pt x="2126" y="2646"/>
                    </a:lnTo>
                    <a:lnTo>
                      <a:pt x="2072" y="2733"/>
                    </a:lnTo>
                    <a:lnTo>
                      <a:pt x="2017" y="2819"/>
                    </a:lnTo>
                    <a:lnTo>
                      <a:pt x="1960" y="2902"/>
                    </a:lnTo>
                    <a:lnTo>
                      <a:pt x="1906" y="2985"/>
                    </a:lnTo>
                    <a:lnTo>
                      <a:pt x="1851" y="3065"/>
                    </a:lnTo>
                    <a:lnTo>
                      <a:pt x="1798" y="3143"/>
                    </a:lnTo>
                    <a:lnTo>
                      <a:pt x="1746" y="3216"/>
                    </a:lnTo>
                    <a:lnTo>
                      <a:pt x="1695" y="3288"/>
                    </a:lnTo>
                    <a:lnTo>
                      <a:pt x="1646" y="3355"/>
                    </a:lnTo>
                    <a:lnTo>
                      <a:pt x="1600" y="3418"/>
                    </a:lnTo>
                    <a:lnTo>
                      <a:pt x="1573" y="3452"/>
                    </a:lnTo>
                    <a:lnTo>
                      <a:pt x="1539" y="3481"/>
                    </a:lnTo>
                    <a:lnTo>
                      <a:pt x="1505" y="3506"/>
                    </a:lnTo>
                    <a:lnTo>
                      <a:pt x="1466" y="3525"/>
                    </a:lnTo>
                    <a:lnTo>
                      <a:pt x="1426" y="3539"/>
                    </a:lnTo>
                    <a:lnTo>
                      <a:pt x="1383" y="3549"/>
                    </a:lnTo>
                    <a:lnTo>
                      <a:pt x="1340" y="3551"/>
                    </a:lnTo>
                    <a:lnTo>
                      <a:pt x="1296" y="3549"/>
                    </a:lnTo>
                    <a:lnTo>
                      <a:pt x="1253" y="3539"/>
                    </a:lnTo>
                    <a:lnTo>
                      <a:pt x="1213" y="3525"/>
                    </a:lnTo>
                    <a:lnTo>
                      <a:pt x="1174" y="3506"/>
                    </a:lnTo>
                    <a:lnTo>
                      <a:pt x="1139" y="3481"/>
                    </a:lnTo>
                    <a:lnTo>
                      <a:pt x="1106" y="3452"/>
                    </a:lnTo>
                    <a:lnTo>
                      <a:pt x="1079" y="3418"/>
                    </a:lnTo>
                    <a:lnTo>
                      <a:pt x="1033" y="3355"/>
                    </a:lnTo>
                    <a:lnTo>
                      <a:pt x="984" y="3288"/>
                    </a:lnTo>
                    <a:lnTo>
                      <a:pt x="933" y="3216"/>
                    </a:lnTo>
                    <a:lnTo>
                      <a:pt x="881" y="3141"/>
                    </a:lnTo>
                    <a:lnTo>
                      <a:pt x="828" y="3065"/>
                    </a:lnTo>
                    <a:lnTo>
                      <a:pt x="773" y="2985"/>
                    </a:lnTo>
                    <a:lnTo>
                      <a:pt x="719" y="2902"/>
                    </a:lnTo>
                    <a:lnTo>
                      <a:pt x="662" y="2819"/>
                    </a:lnTo>
                    <a:lnTo>
                      <a:pt x="607" y="2732"/>
                    </a:lnTo>
                    <a:lnTo>
                      <a:pt x="553" y="2644"/>
                    </a:lnTo>
                    <a:lnTo>
                      <a:pt x="499" y="2557"/>
                    </a:lnTo>
                    <a:lnTo>
                      <a:pt x="445" y="2469"/>
                    </a:lnTo>
                    <a:lnTo>
                      <a:pt x="393" y="2379"/>
                    </a:lnTo>
                    <a:lnTo>
                      <a:pt x="343" y="2290"/>
                    </a:lnTo>
                    <a:lnTo>
                      <a:pt x="295" y="2200"/>
                    </a:lnTo>
                    <a:lnTo>
                      <a:pt x="249" y="2113"/>
                    </a:lnTo>
                    <a:lnTo>
                      <a:pt x="206" y="2026"/>
                    </a:lnTo>
                    <a:lnTo>
                      <a:pt x="166" y="1940"/>
                    </a:lnTo>
                    <a:lnTo>
                      <a:pt x="130" y="1855"/>
                    </a:lnTo>
                    <a:lnTo>
                      <a:pt x="97" y="1774"/>
                    </a:lnTo>
                    <a:lnTo>
                      <a:pt x="69" y="1693"/>
                    </a:lnTo>
                    <a:lnTo>
                      <a:pt x="45" y="1616"/>
                    </a:lnTo>
                    <a:lnTo>
                      <a:pt x="25" y="1541"/>
                    </a:lnTo>
                    <a:lnTo>
                      <a:pt x="11" y="1470"/>
                    </a:lnTo>
                    <a:lnTo>
                      <a:pt x="3" y="1403"/>
                    </a:lnTo>
                    <a:lnTo>
                      <a:pt x="0" y="1340"/>
                    </a:lnTo>
                    <a:lnTo>
                      <a:pt x="3" y="1235"/>
                    </a:lnTo>
                    <a:lnTo>
                      <a:pt x="15" y="1133"/>
                    </a:lnTo>
                    <a:lnTo>
                      <a:pt x="35" y="1033"/>
                    </a:lnTo>
                    <a:lnTo>
                      <a:pt x="61" y="936"/>
                    </a:lnTo>
                    <a:lnTo>
                      <a:pt x="96" y="842"/>
                    </a:lnTo>
                    <a:lnTo>
                      <a:pt x="136" y="750"/>
                    </a:lnTo>
                    <a:lnTo>
                      <a:pt x="183" y="663"/>
                    </a:lnTo>
                    <a:lnTo>
                      <a:pt x="236" y="580"/>
                    </a:lnTo>
                    <a:lnTo>
                      <a:pt x="294" y="501"/>
                    </a:lnTo>
                    <a:lnTo>
                      <a:pt x="357" y="428"/>
                    </a:lnTo>
                    <a:lnTo>
                      <a:pt x="428" y="359"/>
                    </a:lnTo>
                    <a:lnTo>
                      <a:pt x="501" y="294"/>
                    </a:lnTo>
                    <a:lnTo>
                      <a:pt x="580" y="235"/>
                    </a:lnTo>
                    <a:lnTo>
                      <a:pt x="663" y="183"/>
                    </a:lnTo>
                    <a:lnTo>
                      <a:pt x="750" y="136"/>
                    </a:lnTo>
                    <a:lnTo>
                      <a:pt x="840" y="96"/>
                    </a:lnTo>
                    <a:lnTo>
                      <a:pt x="935" y="62"/>
                    </a:lnTo>
                    <a:lnTo>
                      <a:pt x="1033" y="35"/>
                    </a:lnTo>
                    <a:lnTo>
                      <a:pt x="1133" y="15"/>
                    </a:lnTo>
                    <a:lnTo>
                      <a:pt x="1235" y="4"/>
                    </a:lnTo>
                    <a:lnTo>
                      <a:pt x="134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sp>
            <p:nvSpPr>
              <p:cNvPr id="98" name="Freeform 30"/>
              <p:cNvSpPr>
                <a:spLocks/>
              </p:cNvSpPr>
              <p:nvPr/>
            </p:nvSpPr>
            <p:spPr bwMode="auto">
              <a:xfrm>
                <a:off x="2889" y="1042"/>
                <a:ext cx="965" cy="964"/>
              </a:xfrm>
              <a:prstGeom prst="ellipse">
                <a:avLst/>
              </a:pr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grpSp>
      </p:grpSp>
      <p:grpSp>
        <p:nvGrpSpPr>
          <p:cNvPr id="99" name="Group 98"/>
          <p:cNvGrpSpPr/>
          <p:nvPr/>
        </p:nvGrpSpPr>
        <p:grpSpPr>
          <a:xfrm>
            <a:off x="6882331" y="4162457"/>
            <a:ext cx="340066" cy="340066"/>
            <a:chOff x="4970062" y="3474401"/>
            <a:chExt cx="612648" cy="612648"/>
          </a:xfrm>
        </p:grpSpPr>
        <p:sp>
          <p:nvSpPr>
            <p:cNvPr id="100" name="Freeform 162"/>
            <p:cNvSpPr>
              <a:spLocks/>
            </p:cNvSpPr>
            <p:nvPr/>
          </p:nvSpPr>
          <p:spPr bwMode="auto">
            <a:xfrm>
              <a:off x="4970062" y="3474401"/>
              <a:ext cx="612648" cy="612648"/>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sp>
          <p:nvSpPr>
            <p:cNvPr id="101" name="Freeform 163"/>
            <p:cNvSpPr>
              <a:spLocks/>
            </p:cNvSpPr>
            <p:nvPr/>
          </p:nvSpPr>
          <p:spPr bwMode="auto">
            <a:xfrm>
              <a:off x="5035655" y="3581274"/>
              <a:ext cx="481462" cy="416937"/>
            </a:xfrm>
            <a:custGeom>
              <a:avLst/>
              <a:gdLst/>
              <a:ahLst/>
              <a:cxnLst/>
              <a:rect l="l" t="t" r="r" b="b"/>
              <a:pathLst>
                <a:path w="5721351" h="4954588">
                  <a:moveTo>
                    <a:pt x="4638676" y="1420813"/>
                  </a:moveTo>
                  <a:lnTo>
                    <a:pt x="4638676" y="2227264"/>
                  </a:lnTo>
                  <a:lnTo>
                    <a:pt x="4581526" y="2251076"/>
                  </a:lnTo>
                  <a:lnTo>
                    <a:pt x="4530726" y="2284414"/>
                  </a:lnTo>
                  <a:lnTo>
                    <a:pt x="4481513" y="2324101"/>
                  </a:lnTo>
                  <a:lnTo>
                    <a:pt x="4459288" y="2346326"/>
                  </a:lnTo>
                  <a:lnTo>
                    <a:pt x="4459288" y="1692276"/>
                  </a:lnTo>
                  <a:lnTo>
                    <a:pt x="4465638" y="1633538"/>
                  </a:lnTo>
                  <a:lnTo>
                    <a:pt x="4484688" y="1577976"/>
                  </a:lnTo>
                  <a:lnTo>
                    <a:pt x="4510088" y="1528763"/>
                  </a:lnTo>
                  <a:lnTo>
                    <a:pt x="4546601" y="1484313"/>
                  </a:lnTo>
                  <a:lnTo>
                    <a:pt x="4587876" y="1449388"/>
                  </a:lnTo>
                  <a:close/>
                  <a:moveTo>
                    <a:pt x="1085850" y="1420813"/>
                  </a:moveTo>
                  <a:lnTo>
                    <a:pt x="1133475" y="1449388"/>
                  </a:lnTo>
                  <a:lnTo>
                    <a:pt x="1177925" y="1484313"/>
                  </a:lnTo>
                  <a:lnTo>
                    <a:pt x="1214438" y="1528763"/>
                  </a:lnTo>
                  <a:lnTo>
                    <a:pt x="1239838" y="1577976"/>
                  </a:lnTo>
                  <a:lnTo>
                    <a:pt x="1257300" y="1633538"/>
                  </a:lnTo>
                  <a:lnTo>
                    <a:pt x="1262063" y="1692276"/>
                  </a:lnTo>
                  <a:lnTo>
                    <a:pt x="1262063" y="2346326"/>
                  </a:lnTo>
                  <a:lnTo>
                    <a:pt x="1239838" y="2324101"/>
                  </a:lnTo>
                  <a:lnTo>
                    <a:pt x="1193800" y="2284414"/>
                  </a:lnTo>
                  <a:lnTo>
                    <a:pt x="1141412" y="2251076"/>
                  </a:lnTo>
                  <a:lnTo>
                    <a:pt x="1085850" y="2227264"/>
                  </a:lnTo>
                  <a:close/>
                  <a:moveTo>
                    <a:pt x="5427664" y="1397000"/>
                  </a:moveTo>
                  <a:lnTo>
                    <a:pt x="5487989" y="1403350"/>
                  </a:lnTo>
                  <a:lnTo>
                    <a:pt x="5541964" y="1420813"/>
                  </a:lnTo>
                  <a:lnTo>
                    <a:pt x="5592764" y="1447800"/>
                  </a:lnTo>
                  <a:lnTo>
                    <a:pt x="5635626" y="1482725"/>
                  </a:lnTo>
                  <a:lnTo>
                    <a:pt x="5672139" y="1527175"/>
                  </a:lnTo>
                  <a:lnTo>
                    <a:pt x="5699126" y="1577975"/>
                  </a:lnTo>
                  <a:lnTo>
                    <a:pt x="5716589" y="1633538"/>
                  </a:lnTo>
                  <a:lnTo>
                    <a:pt x="5721351" y="1692275"/>
                  </a:lnTo>
                  <a:lnTo>
                    <a:pt x="5721351" y="2890838"/>
                  </a:lnTo>
                  <a:lnTo>
                    <a:pt x="5716589" y="2949575"/>
                  </a:lnTo>
                  <a:lnTo>
                    <a:pt x="5699126" y="3006725"/>
                  </a:lnTo>
                  <a:lnTo>
                    <a:pt x="5670551" y="3055938"/>
                  </a:lnTo>
                  <a:lnTo>
                    <a:pt x="5632451" y="3100388"/>
                  </a:lnTo>
                  <a:lnTo>
                    <a:pt x="4402138" y="4333876"/>
                  </a:lnTo>
                  <a:lnTo>
                    <a:pt x="4360863" y="4379913"/>
                  </a:lnTo>
                  <a:lnTo>
                    <a:pt x="4311651" y="4424363"/>
                  </a:lnTo>
                  <a:lnTo>
                    <a:pt x="3935413" y="4799013"/>
                  </a:lnTo>
                  <a:lnTo>
                    <a:pt x="3938588" y="4802188"/>
                  </a:lnTo>
                  <a:lnTo>
                    <a:pt x="3783013" y="4954588"/>
                  </a:lnTo>
                  <a:lnTo>
                    <a:pt x="3208338" y="4379913"/>
                  </a:lnTo>
                  <a:lnTo>
                    <a:pt x="3146425" y="4308476"/>
                  </a:lnTo>
                  <a:lnTo>
                    <a:pt x="3092450" y="4230688"/>
                  </a:lnTo>
                  <a:lnTo>
                    <a:pt x="3049588" y="4151313"/>
                  </a:lnTo>
                  <a:lnTo>
                    <a:pt x="3014663" y="4067176"/>
                  </a:lnTo>
                  <a:lnTo>
                    <a:pt x="2990850" y="3981451"/>
                  </a:lnTo>
                  <a:lnTo>
                    <a:pt x="2976563" y="3894138"/>
                  </a:lnTo>
                  <a:lnTo>
                    <a:pt x="2970213" y="3805238"/>
                  </a:lnTo>
                  <a:lnTo>
                    <a:pt x="2976563" y="3714750"/>
                  </a:lnTo>
                  <a:lnTo>
                    <a:pt x="2990850" y="3625850"/>
                  </a:lnTo>
                  <a:lnTo>
                    <a:pt x="3014663" y="3540125"/>
                  </a:lnTo>
                  <a:lnTo>
                    <a:pt x="3049588" y="3455988"/>
                  </a:lnTo>
                  <a:lnTo>
                    <a:pt x="3092450" y="3376613"/>
                  </a:lnTo>
                  <a:lnTo>
                    <a:pt x="3146425" y="3298825"/>
                  </a:lnTo>
                  <a:lnTo>
                    <a:pt x="3208338" y="3228975"/>
                  </a:lnTo>
                  <a:lnTo>
                    <a:pt x="3278188" y="3168650"/>
                  </a:lnTo>
                  <a:lnTo>
                    <a:pt x="3352800" y="3116263"/>
                  </a:lnTo>
                  <a:lnTo>
                    <a:pt x="3430588" y="3071813"/>
                  </a:lnTo>
                  <a:lnTo>
                    <a:pt x="3511550" y="3038475"/>
                  </a:lnTo>
                  <a:lnTo>
                    <a:pt x="3595688" y="3014663"/>
                  </a:lnTo>
                  <a:lnTo>
                    <a:pt x="3679825" y="2998788"/>
                  </a:lnTo>
                  <a:lnTo>
                    <a:pt x="3768725" y="2992438"/>
                  </a:lnTo>
                  <a:lnTo>
                    <a:pt x="3854450" y="2994025"/>
                  </a:lnTo>
                  <a:lnTo>
                    <a:pt x="3940175" y="3006725"/>
                  </a:lnTo>
                  <a:lnTo>
                    <a:pt x="4024313" y="3027363"/>
                  </a:lnTo>
                  <a:lnTo>
                    <a:pt x="4605338" y="2447925"/>
                  </a:lnTo>
                  <a:lnTo>
                    <a:pt x="4649788" y="2411413"/>
                  </a:lnTo>
                  <a:lnTo>
                    <a:pt x="4700588" y="2384425"/>
                  </a:lnTo>
                  <a:lnTo>
                    <a:pt x="4752976" y="2368550"/>
                  </a:lnTo>
                  <a:lnTo>
                    <a:pt x="4808538" y="2362200"/>
                  </a:lnTo>
                  <a:lnTo>
                    <a:pt x="4865688" y="2368550"/>
                  </a:lnTo>
                  <a:lnTo>
                    <a:pt x="4919663" y="2384425"/>
                  </a:lnTo>
                  <a:lnTo>
                    <a:pt x="4970463" y="2411413"/>
                  </a:lnTo>
                  <a:lnTo>
                    <a:pt x="5014913" y="2447925"/>
                  </a:lnTo>
                  <a:lnTo>
                    <a:pt x="5051426" y="2492375"/>
                  </a:lnTo>
                  <a:lnTo>
                    <a:pt x="5078413" y="2543175"/>
                  </a:lnTo>
                  <a:lnTo>
                    <a:pt x="5095876" y="2598738"/>
                  </a:lnTo>
                  <a:lnTo>
                    <a:pt x="5100638" y="2654300"/>
                  </a:lnTo>
                  <a:lnTo>
                    <a:pt x="5095876" y="2708275"/>
                  </a:lnTo>
                  <a:lnTo>
                    <a:pt x="5078413" y="2762250"/>
                  </a:lnTo>
                  <a:lnTo>
                    <a:pt x="5051426" y="2813050"/>
                  </a:lnTo>
                  <a:lnTo>
                    <a:pt x="5014913" y="2859088"/>
                  </a:lnTo>
                  <a:lnTo>
                    <a:pt x="4484688" y="3389313"/>
                  </a:lnTo>
                  <a:lnTo>
                    <a:pt x="4525963" y="3473451"/>
                  </a:lnTo>
                  <a:lnTo>
                    <a:pt x="4559301" y="3559175"/>
                  </a:lnTo>
                  <a:lnTo>
                    <a:pt x="5138738" y="2981325"/>
                  </a:lnTo>
                  <a:lnTo>
                    <a:pt x="5184776" y="2925763"/>
                  </a:lnTo>
                  <a:lnTo>
                    <a:pt x="5224463" y="2863850"/>
                  </a:lnTo>
                  <a:lnTo>
                    <a:pt x="5251451" y="2797175"/>
                  </a:lnTo>
                  <a:lnTo>
                    <a:pt x="5268913" y="2727325"/>
                  </a:lnTo>
                  <a:lnTo>
                    <a:pt x="5273676" y="2654300"/>
                  </a:lnTo>
                  <a:lnTo>
                    <a:pt x="5268913" y="2581275"/>
                  </a:lnTo>
                  <a:lnTo>
                    <a:pt x="5251451" y="2509838"/>
                  </a:lnTo>
                  <a:lnTo>
                    <a:pt x="5224463" y="2443163"/>
                  </a:lnTo>
                  <a:lnTo>
                    <a:pt x="5184776" y="2381250"/>
                  </a:lnTo>
                  <a:lnTo>
                    <a:pt x="5138738" y="2324100"/>
                  </a:lnTo>
                  <a:lnTo>
                    <a:pt x="5135563" y="2322513"/>
                  </a:lnTo>
                  <a:lnTo>
                    <a:pt x="5133976" y="2319338"/>
                  </a:lnTo>
                  <a:lnTo>
                    <a:pt x="5133976" y="1692275"/>
                  </a:lnTo>
                  <a:lnTo>
                    <a:pt x="5138738" y="1633538"/>
                  </a:lnTo>
                  <a:lnTo>
                    <a:pt x="5156201" y="1577975"/>
                  </a:lnTo>
                  <a:lnTo>
                    <a:pt x="5181601" y="1527175"/>
                  </a:lnTo>
                  <a:lnTo>
                    <a:pt x="5219701" y="1482725"/>
                  </a:lnTo>
                  <a:lnTo>
                    <a:pt x="5262563" y="1447800"/>
                  </a:lnTo>
                  <a:lnTo>
                    <a:pt x="5313363" y="1420813"/>
                  </a:lnTo>
                  <a:lnTo>
                    <a:pt x="5367338" y="1403350"/>
                  </a:lnTo>
                  <a:close/>
                  <a:moveTo>
                    <a:pt x="293687" y="1397000"/>
                  </a:moveTo>
                  <a:lnTo>
                    <a:pt x="354012" y="1403350"/>
                  </a:lnTo>
                  <a:lnTo>
                    <a:pt x="409575" y="1420812"/>
                  </a:lnTo>
                  <a:lnTo>
                    <a:pt x="460375" y="1447800"/>
                  </a:lnTo>
                  <a:lnTo>
                    <a:pt x="504825" y="1482725"/>
                  </a:lnTo>
                  <a:lnTo>
                    <a:pt x="539750" y="1527175"/>
                  </a:lnTo>
                  <a:lnTo>
                    <a:pt x="566737" y="1577975"/>
                  </a:lnTo>
                  <a:lnTo>
                    <a:pt x="584200" y="1633538"/>
                  </a:lnTo>
                  <a:lnTo>
                    <a:pt x="590550" y="1692275"/>
                  </a:lnTo>
                  <a:lnTo>
                    <a:pt x="590550" y="2319338"/>
                  </a:lnTo>
                  <a:lnTo>
                    <a:pt x="588962" y="2322513"/>
                  </a:lnTo>
                  <a:lnTo>
                    <a:pt x="585787" y="2324100"/>
                  </a:lnTo>
                  <a:lnTo>
                    <a:pt x="538162" y="2381250"/>
                  </a:lnTo>
                  <a:lnTo>
                    <a:pt x="500062" y="2443163"/>
                  </a:lnTo>
                  <a:lnTo>
                    <a:pt x="471487" y="2509838"/>
                  </a:lnTo>
                  <a:lnTo>
                    <a:pt x="455612" y="2581275"/>
                  </a:lnTo>
                  <a:lnTo>
                    <a:pt x="449262" y="2654300"/>
                  </a:lnTo>
                  <a:lnTo>
                    <a:pt x="455612" y="2727325"/>
                  </a:lnTo>
                  <a:lnTo>
                    <a:pt x="471487" y="2797175"/>
                  </a:lnTo>
                  <a:lnTo>
                    <a:pt x="500062" y="2863850"/>
                  </a:lnTo>
                  <a:lnTo>
                    <a:pt x="538162" y="2925763"/>
                  </a:lnTo>
                  <a:lnTo>
                    <a:pt x="585787" y="2981325"/>
                  </a:lnTo>
                  <a:lnTo>
                    <a:pt x="1163637" y="3559175"/>
                  </a:lnTo>
                  <a:lnTo>
                    <a:pt x="1195387" y="3473451"/>
                  </a:lnTo>
                  <a:lnTo>
                    <a:pt x="1239838" y="3389313"/>
                  </a:lnTo>
                  <a:lnTo>
                    <a:pt x="708025" y="2859088"/>
                  </a:lnTo>
                  <a:lnTo>
                    <a:pt x="669925" y="2813050"/>
                  </a:lnTo>
                  <a:lnTo>
                    <a:pt x="642937" y="2762250"/>
                  </a:lnTo>
                  <a:lnTo>
                    <a:pt x="628650" y="2708275"/>
                  </a:lnTo>
                  <a:lnTo>
                    <a:pt x="623887" y="2654300"/>
                  </a:lnTo>
                  <a:lnTo>
                    <a:pt x="628650" y="2598738"/>
                  </a:lnTo>
                  <a:lnTo>
                    <a:pt x="642937" y="2543175"/>
                  </a:lnTo>
                  <a:lnTo>
                    <a:pt x="669925" y="2492375"/>
                  </a:lnTo>
                  <a:lnTo>
                    <a:pt x="708025" y="2447925"/>
                  </a:lnTo>
                  <a:lnTo>
                    <a:pt x="754062" y="2411413"/>
                  </a:lnTo>
                  <a:lnTo>
                    <a:pt x="804862" y="2384425"/>
                  </a:lnTo>
                  <a:lnTo>
                    <a:pt x="857250" y="2368550"/>
                  </a:lnTo>
                  <a:lnTo>
                    <a:pt x="912812" y="2362200"/>
                  </a:lnTo>
                  <a:lnTo>
                    <a:pt x="968375" y="2368550"/>
                  </a:lnTo>
                  <a:lnTo>
                    <a:pt x="1020762" y="2384425"/>
                  </a:lnTo>
                  <a:lnTo>
                    <a:pt x="1071562" y="2411413"/>
                  </a:lnTo>
                  <a:lnTo>
                    <a:pt x="1119187" y="2447925"/>
                  </a:lnTo>
                  <a:lnTo>
                    <a:pt x="1697038" y="3027363"/>
                  </a:lnTo>
                  <a:lnTo>
                    <a:pt x="1784350" y="3006725"/>
                  </a:lnTo>
                  <a:lnTo>
                    <a:pt x="1870075" y="2994025"/>
                  </a:lnTo>
                  <a:lnTo>
                    <a:pt x="1955800" y="2992438"/>
                  </a:lnTo>
                  <a:lnTo>
                    <a:pt x="2043113" y="2998788"/>
                  </a:lnTo>
                  <a:lnTo>
                    <a:pt x="2128838" y="3014663"/>
                  </a:lnTo>
                  <a:lnTo>
                    <a:pt x="2212975" y="3038475"/>
                  </a:lnTo>
                  <a:lnTo>
                    <a:pt x="2292350" y="3071813"/>
                  </a:lnTo>
                  <a:lnTo>
                    <a:pt x="2371725" y="3116263"/>
                  </a:lnTo>
                  <a:lnTo>
                    <a:pt x="2444750" y="3168650"/>
                  </a:lnTo>
                  <a:lnTo>
                    <a:pt x="2513013" y="3228975"/>
                  </a:lnTo>
                  <a:lnTo>
                    <a:pt x="2576513" y="3298825"/>
                  </a:lnTo>
                  <a:lnTo>
                    <a:pt x="2630488" y="3376613"/>
                  </a:lnTo>
                  <a:lnTo>
                    <a:pt x="2674938" y="3455988"/>
                  </a:lnTo>
                  <a:lnTo>
                    <a:pt x="2706688" y="3540125"/>
                  </a:lnTo>
                  <a:lnTo>
                    <a:pt x="2732088" y="3625850"/>
                  </a:lnTo>
                  <a:lnTo>
                    <a:pt x="2747963" y="3714750"/>
                  </a:lnTo>
                  <a:lnTo>
                    <a:pt x="2751138" y="3805238"/>
                  </a:lnTo>
                  <a:lnTo>
                    <a:pt x="2747963" y="3894138"/>
                  </a:lnTo>
                  <a:lnTo>
                    <a:pt x="2732088" y="3981451"/>
                  </a:lnTo>
                  <a:lnTo>
                    <a:pt x="2706688" y="4067176"/>
                  </a:lnTo>
                  <a:lnTo>
                    <a:pt x="2674938" y="4151313"/>
                  </a:lnTo>
                  <a:lnTo>
                    <a:pt x="2630488" y="4230688"/>
                  </a:lnTo>
                  <a:lnTo>
                    <a:pt x="2576513" y="4308476"/>
                  </a:lnTo>
                  <a:lnTo>
                    <a:pt x="2513013" y="4379913"/>
                  </a:lnTo>
                  <a:lnTo>
                    <a:pt x="1938338" y="4954588"/>
                  </a:lnTo>
                  <a:lnTo>
                    <a:pt x="1785938" y="4802188"/>
                  </a:lnTo>
                  <a:lnTo>
                    <a:pt x="1787525" y="4799013"/>
                  </a:lnTo>
                  <a:lnTo>
                    <a:pt x="1412875" y="4424363"/>
                  </a:lnTo>
                  <a:lnTo>
                    <a:pt x="1363663" y="4379913"/>
                  </a:lnTo>
                  <a:lnTo>
                    <a:pt x="1319213" y="4333876"/>
                  </a:lnTo>
                  <a:lnTo>
                    <a:pt x="88900" y="3100388"/>
                  </a:lnTo>
                  <a:lnTo>
                    <a:pt x="50800" y="3055938"/>
                  </a:lnTo>
                  <a:lnTo>
                    <a:pt x="25400" y="3006725"/>
                  </a:lnTo>
                  <a:lnTo>
                    <a:pt x="7937" y="2949575"/>
                  </a:lnTo>
                  <a:lnTo>
                    <a:pt x="0" y="2890838"/>
                  </a:lnTo>
                  <a:lnTo>
                    <a:pt x="0" y="1692275"/>
                  </a:lnTo>
                  <a:lnTo>
                    <a:pt x="7937" y="1633538"/>
                  </a:lnTo>
                  <a:lnTo>
                    <a:pt x="25400" y="1577975"/>
                  </a:lnTo>
                  <a:lnTo>
                    <a:pt x="50800" y="1527175"/>
                  </a:lnTo>
                  <a:lnTo>
                    <a:pt x="87312" y="1482725"/>
                  </a:lnTo>
                  <a:lnTo>
                    <a:pt x="130175" y="1447800"/>
                  </a:lnTo>
                  <a:lnTo>
                    <a:pt x="180975" y="1420812"/>
                  </a:lnTo>
                  <a:lnTo>
                    <a:pt x="236537" y="1403350"/>
                  </a:lnTo>
                  <a:close/>
                  <a:moveTo>
                    <a:pt x="5080001" y="1065213"/>
                  </a:moveTo>
                  <a:lnTo>
                    <a:pt x="5141913" y="1071563"/>
                  </a:lnTo>
                  <a:lnTo>
                    <a:pt x="5197476" y="1092200"/>
                  </a:lnTo>
                  <a:lnTo>
                    <a:pt x="5251451" y="1120776"/>
                  </a:lnTo>
                  <a:lnTo>
                    <a:pt x="5294314" y="1160463"/>
                  </a:lnTo>
                  <a:lnTo>
                    <a:pt x="5330826" y="1206501"/>
                  </a:lnTo>
                  <a:lnTo>
                    <a:pt x="5356226" y="1258888"/>
                  </a:lnTo>
                  <a:lnTo>
                    <a:pt x="5287964" y="1276351"/>
                  </a:lnTo>
                  <a:lnTo>
                    <a:pt x="5226051" y="1303338"/>
                  </a:lnTo>
                  <a:lnTo>
                    <a:pt x="5168901" y="1338263"/>
                  </a:lnTo>
                  <a:lnTo>
                    <a:pt x="5118101" y="1382713"/>
                  </a:lnTo>
                  <a:lnTo>
                    <a:pt x="5073651" y="1433513"/>
                  </a:lnTo>
                  <a:lnTo>
                    <a:pt x="5037138" y="1490663"/>
                  </a:lnTo>
                  <a:lnTo>
                    <a:pt x="5010151" y="1552576"/>
                  </a:lnTo>
                  <a:lnTo>
                    <a:pt x="4994276" y="1619251"/>
                  </a:lnTo>
                  <a:lnTo>
                    <a:pt x="4987926" y="1692276"/>
                  </a:lnTo>
                  <a:lnTo>
                    <a:pt x="4987926" y="2228851"/>
                  </a:lnTo>
                  <a:lnTo>
                    <a:pt x="4921251" y="2209801"/>
                  </a:lnTo>
                  <a:lnTo>
                    <a:pt x="4852988" y="2198689"/>
                  </a:lnTo>
                  <a:lnTo>
                    <a:pt x="4783138" y="2197101"/>
                  </a:lnTo>
                  <a:lnTo>
                    <a:pt x="4783138" y="1363663"/>
                  </a:lnTo>
                  <a:lnTo>
                    <a:pt x="4789488" y="1301751"/>
                  </a:lnTo>
                  <a:lnTo>
                    <a:pt x="4806951" y="1246188"/>
                  </a:lnTo>
                  <a:lnTo>
                    <a:pt x="4833938" y="1195388"/>
                  </a:lnTo>
                  <a:lnTo>
                    <a:pt x="4870451" y="1154113"/>
                  </a:lnTo>
                  <a:lnTo>
                    <a:pt x="4913313" y="1116013"/>
                  </a:lnTo>
                  <a:lnTo>
                    <a:pt x="4964113" y="1089025"/>
                  </a:lnTo>
                  <a:lnTo>
                    <a:pt x="5018088" y="1071563"/>
                  </a:lnTo>
                  <a:close/>
                  <a:moveTo>
                    <a:pt x="642937" y="1065213"/>
                  </a:moveTo>
                  <a:lnTo>
                    <a:pt x="703262" y="1071563"/>
                  </a:lnTo>
                  <a:lnTo>
                    <a:pt x="758825" y="1089025"/>
                  </a:lnTo>
                  <a:lnTo>
                    <a:pt x="809625" y="1116013"/>
                  </a:lnTo>
                  <a:lnTo>
                    <a:pt x="854075" y="1154113"/>
                  </a:lnTo>
                  <a:lnTo>
                    <a:pt x="889000" y="1195388"/>
                  </a:lnTo>
                  <a:lnTo>
                    <a:pt x="917575" y="1246188"/>
                  </a:lnTo>
                  <a:lnTo>
                    <a:pt x="935037" y="1301751"/>
                  </a:lnTo>
                  <a:lnTo>
                    <a:pt x="939800" y="1363663"/>
                  </a:lnTo>
                  <a:lnTo>
                    <a:pt x="939800" y="2197101"/>
                  </a:lnTo>
                  <a:lnTo>
                    <a:pt x="871537" y="2198689"/>
                  </a:lnTo>
                  <a:lnTo>
                    <a:pt x="800100" y="2209801"/>
                  </a:lnTo>
                  <a:lnTo>
                    <a:pt x="733425" y="2228851"/>
                  </a:lnTo>
                  <a:lnTo>
                    <a:pt x="733425" y="1692276"/>
                  </a:lnTo>
                  <a:lnTo>
                    <a:pt x="730250" y="1619251"/>
                  </a:lnTo>
                  <a:lnTo>
                    <a:pt x="712787" y="1552576"/>
                  </a:lnTo>
                  <a:lnTo>
                    <a:pt x="685800" y="1490663"/>
                  </a:lnTo>
                  <a:lnTo>
                    <a:pt x="650875" y="1433513"/>
                  </a:lnTo>
                  <a:lnTo>
                    <a:pt x="606425" y="1382713"/>
                  </a:lnTo>
                  <a:lnTo>
                    <a:pt x="555625" y="1338263"/>
                  </a:lnTo>
                  <a:lnTo>
                    <a:pt x="498475" y="1303338"/>
                  </a:lnTo>
                  <a:lnTo>
                    <a:pt x="433387" y="1276351"/>
                  </a:lnTo>
                  <a:lnTo>
                    <a:pt x="365125" y="1258888"/>
                  </a:lnTo>
                  <a:lnTo>
                    <a:pt x="392112" y="1206501"/>
                  </a:lnTo>
                  <a:lnTo>
                    <a:pt x="428625" y="1160463"/>
                  </a:lnTo>
                  <a:lnTo>
                    <a:pt x="473075" y="1120776"/>
                  </a:lnTo>
                  <a:lnTo>
                    <a:pt x="523875" y="1092200"/>
                  </a:lnTo>
                  <a:lnTo>
                    <a:pt x="581025" y="1071563"/>
                  </a:lnTo>
                  <a:close/>
                  <a:moveTo>
                    <a:pt x="2201863" y="0"/>
                  </a:moveTo>
                  <a:lnTo>
                    <a:pt x="2303463" y="6350"/>
                  </a:lnTo>
                  <a:lnTo>
                    <a:pt x="2400300" y="23812"/>
                  </a:lnTo>
                  <a:lnTo>
                    <a:pt x="2492375" y="55562"/>
                  </a:lnTo>
                  <a:lnTo>
                    <a:pt x="2579688" y="95250"/>
                  </a:lnTo>
                  <a:lnTo>
                    <a:pt x="2660651" y="142875"/>
                  </a:lnTo>
                  <a:lnTo>
                    <a:pt x="2736851" y="203200"/>
                  </a:lnTo>
                  <a:lnTo>
                    <a:pt x="2801938" y="269875"/>
                  </a:lnTo>
                  <a:lnTo>
                    <a:pt x="2862263" y="344487"/>
                  </a:lnTo>
                  <a:lnTo>
                    <a:pt x="2919413" y="269875"/>
                  </a:lnTo>
                  <a:lnTo>
                    <a:pt x="2987676" y="203200"/>
                  </a:lnTo>
                  <a:lnTo>
                    <a:pt x="3060701" y="142875"/>
                  </a:lnTo>
                  <a:lnTo>
                    <a:pt x="3143251" y="95250"/>
                  </a:lnTo>
                  <a:lnTo>
                    <a:pt x="3230563" y="55562"/>
                  </a:lnTo>
                  <a:lnTo>
                    <a:pt x="3324226" y="23812"/>
                  </a:lnTo>
                  <a:lnTo>
                    <a:pt x="3419476" y="6350"/>
                  </a:lnTo>
                  <a:lnTo>
                    <a:pt x="3521076" y="0"/>
                  </a:lnTo>
                  <a:lnTo>
                    <a:pt x="3619501" y="6350"/>
                  </a:lnTo>
                  <a:lnTo>
                    <a:pt x="3717926" y="23812"/>
                  </a:lnTo>
                  <a:lnTo>
                    <a:pt x="3810001" y="55562"/>
                  </a:lnTo>
                  <a:lnTo>
                    <a:pt x="3898901" y="95250"/>
                  </a:lnTo>
                  <a:lnTo>
                    <a:pt x="3979863" y="142875"/>
                  </a:lnTo>
                  <a:lnTo>
                    <a:pt x="4052888" y="203200"/>
                  </a:lnTo>
                  <a:lnTo>
                    <a:pt x="4121151" y="269875"/>
                  </a:lnTo>
                  <a:lnTo>
                    <a:pt x="4179888" y="344487"/>
                  </a:lnTo>
                  <a:lnTo>
                    <a:pt x="4230688" y="427038"/>
                  </a:lnTo>
                  <a:lnTo>
                    <a:pt x="4270376" y="512763"/>
                  </a:lnTo>
                  <a:lnTo>
                    <a:pt x="4298951" y="604838"/>
                  </a:lnTo>
                  <a:lnTo>
                    <a:pt x="4318001" y="703263"/>
                  </a:lnTo>
                  <a:lnTo>
                    <a:pt x="4324351" y="804863"/>
                  </a:lnTo>
                  <a:lnTo>
                    <a:pt x="4318001" y="903288"/>
                  </a:lnTo>
                  <a:lnTo>
                    <a:pt x="4298951" y="1003300"/>
                  </a:lnTo>
                  <a:lnTo>
                    <a:pt x="4267201" y="1095375"/>
                  </a:lnTo>
                  <a:lnTo>
                    <a:pt x="4222751" y="1189038"/>
                  </a:lnTo>
                  <a:lnTo>
                    <a:pt x="4168776" y="1274763"/>
                  </a:lnTo>
                  <a:lnTo>
                    <a:pt x="4160838" y="1285875"/>
                  </a:lnTo>
                  <a:lnTo>
                    <a:pt x="4154488" y="1296988"/>
                  </a:lnTo>
                  <a:lnTo>
                    <a:pt x="2976563" y="2832101"/>
                  </a:lnTo>
                  <a:lnTo>
                    <a:pt x="2952751" y="2857501"/>
                  </a:lnTo>
                  <a:lnTo>
                    <a:pt x="2925763" y="2874963"/>
                  </a:lnTo>
                  <a:lnTo>
                    <a:pt x="2895601" y="2886076"/>
                  </a:lnTo>
                  <a:lnTo>
                    <a:pt x="2862263" y="2890838"/>
                  </a:lnTo>
                  <a:lnTo>
                    <a:pt x="2828926" y="2886076"/>
                  </a:lnTo>
                  <a:lnTo>
                    <a:pt x="2798763" y="2874963"/>
                  </a:lnTo>
                  <a:lnTo>
                    <a:pt x="2768601" y="2857501"/>
                  </a:lnTo>
                  <a:lnTo>
                    <a:pt x="2747963" y="2832101"/>
                  </a:lnTo>
                  <a:lnTo>
                    <a:pt x="1570038" y="1296988"/>
                  </a:lnTo>
                  <a:lnTo>
                    <a:pt x="1560513" y="1285875"/>
                  </a:lnTo>
                  <a:lnTo>
                    <a:pt x="1554163" y="1273175"/>
                  </a:lnTo>
                  <a:lnTo>
                    <a:pt x="1498600" y="1185863"/>
                  </a:lnTo>
                  <a:lnTo>
                    <a:pt x="1457325" y="1095375"/>
                  </a:lnTo>
                  <a:lnTo>
                    <a:pt x="1423988" y="1000125"/>
                  </a:lnTo>
                  <a:lnTo>
                    <a:pt x="1406525" y="903288"/>
                  </a:lnTo>
                  <a:lnTo>
                    <a:pt x="1398588" y="804863"/>
                  </a:lnTo>
                  <a:lnTo>
                    <a:pt x="1406525" y="703263"/>
                  </a:lnTo>
                  <a:lnTo>
                    <a:pt x="1423988" y="604838"/>
                  </a:lnTo>
                  <a:lnTo>
                    <a:pt x="1452563" y="512763"/>
                  </a:lnTo>
                  <a:lnTo>
                    <a:pt x="1493838" y="427038"/>
                  </a:lnTo>
                  <a:lnTo>
                    <a:pt x="1543050" y="344487"/>
                  </a:lnTo>
                  <a:lnTo>
                    <a:pt x="1603375" y="269875"/>
                  </a:lnTo>
                  <a:lnTo>
                    <a:pt x="1668463" y="203200"/>
                  </a:lnTo>
                  <a:lnTo>
                    <a:pt x="1744663" y="142875"/>
                  </a:lnTo>
                  <a:lnTo>
                    <a:pt x="1825625" y="95250"/>
                  </a:lnTo>
                  <a:lnTo>
                    <a:pt x="1911350" y="55562"/>
                  </a:lnTo>
                  <a:lnTo>
                    <a:pt x="2005013" y="23812"/>
                  </a:lnTo>
                  <a:lnTo>
                    <a:pt x="2101850" y="635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grpSp>
      <p:grpSp>
        <p:nvGrpSpPr>
          <p:cNvPr id="102" name="Group 101"/>
          <p:cNvGrpSpPr/>
          <p:nvPr/>
        </p:nvGrpSpPr>
        <p:grpSpPr>
          <a:xfrm>
            <a:off x="6882331" y="3809040"/>
            <a:ext cx="340066" cy="340066"/>
            <a:chOff x="4845892" y="4591810"/>
            <a:chExt cx="411480" cy="411480"/>
          </a:xfrm>
        </p:grpSpPr>
        <p:sp>
          <p:nvSpPr>
            <p:cNvPr id="103" name="Freeform 162"/>
            <p:cNvSpPr>
              <a:spLocks/>
            </p:cNvSpPr>
            <p:nvPr/>
          </p:nvSpPr>
          <p:spPr bwMode="auto">
            <a:xfrm>
              <a:off x="4845892" y="4591810"/>
              <a:ext cx="411480" cy="411480"/>
            </a:xfrm>
            <a:prstGeom prst="ellips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grpSp>
          <p:nvGrpSpPr>
            <p:cNvPr id="104" name="Group 103"/>
            <p:cNvGrpSpPr/>
            <p:nvPr/>
          </p:nvGrpSpPr>
          <p:grpSpPr>
            <a:xfrm>
              <a:off x="4955192" y="4661704"/>
              <a:ext cx="192881" cy="271693"/>
              <a:chOff x="7762875" y="3469481"/>
              <a:chExt cx="221456" cy="311944"/>
            </a:xfrm>
            <a:solidFill>
              <a:schemeClr val="bg2"/>
            </a:solidFill>
          </p:grpSpPr>
          <p:sp>
            <p:nvSpPr>
              <p:cNvPr id="105" name="Rounded Rectangle 104"/>
              <p:cNvSpPr/>
              <p:nvPr/>
            </p:nvSpPr>
            <p:spPr>
              <a:xfrm>
                <a:off x="7762875" y="3469481"/>
                <a:ext cx="221456" cy="311944"/>
              </a:xfrm>
              <a:prstGeom prst="round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06" name="Rectangle 105"/>
              <p:cNvSpPr/>
              <p:nvPr/>
            </p:nvSpPr>
            <p:spPr>
              <a:xfrm>
                <a:off x="7793831" y="3505200"/>
                <a:ext cx="161925" cy="225004"/>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07" name="Plus 106"/>
              <p:cNvSpPr/>
              <p:nvPr/>
            </p:nvSpPr>
            <p:spPr>
              <a:xfrm>
                <a:off x="7813227" y="3553646"/>
                <a:ext cx="118371" cy="118371"/>
              </a:xfrm>
              <a:prstGeom prst="mathPlus">
                <a:avLst>
                  <a:gd name="adj1" fmla="val 3340"/>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grpSp>
      <p:grpSp>
        <p:nvGrpSpPr>
          <p:cNvPr id="108" name="Group 107"/>
          <p:cNvGrpSpPr/>
          <p:nvPr/>
        </p:nvGrpSpPr>
        <p:grpSpPr>
          <a:xfrm>
            <a:off x="6725837" y="5000898"/>
            <a:ext cx="309151" cy="309151"/>
            <a:chOff x="-7831139" y="166688"/>
            <a:chExt cx="7437438" cy="7437438"/>
          </a:xfrm>
        </p:grpSpPr>
        <p:sp>
          <p:nvSpPr>
            <p:cNvPr id="109" name="Freeform 418"/>
            <p:cNvSpPr>
              <a:spLocks/>
            </p:cNvSpPr>
            <p:nvPr/>
          </p:nvSpPr>
          <p:spPr bwMode="auto">
            <a:xfrm>
              <a:off x="-7831139" y="166688"/>
              <a:ext cx="7437438" cy="7437438"/>
            </a:xfrm>
            <a:prstGeom prst="ellipse">
              <a:avLst/>
            </a:prstGeom>
            <a:solidFill>
              <a:schemeClr val="accent4">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sp>
          <p:nvSpPr>
            <p:cNvPr id="110" name="Freeform 424"/>
            <p:cNvSpPr>
              <a:spLocks/>
            </p:cNvSpPr>
            <p:nvPr/>
          </p:nvSpPr>
          <p:spPr bwMode="auto">
            <a:xfrm>
              <a:off x="-7053264" y="1511300"/>
              <a:ext cx="5726113" cy="4735512"/>
            </a:xfrm>
            <a:custGeom>
              <a:avLst/>
              <a:gdLst/>
              <a:ahLst/>
              <a:cxnLst/>
              <a:rect l="l" t="t" r="r" b="b"/>
              <a:pathLst>
                <a:path w="5726113" h="4735512">
                  <a:moveTo>
                    <a:pt x="4557713" y="3225800"/>
                  </a:moveTo>
                  <a:cubicBezTo>
                    <a:pt x="4363951" y="3225800"/>
                    <a:pt x="4206875" y="3382876"/>
                    <a:pt x="4206875" y="3576638"/>
                  </a:cubicBezTo>
                  <a:cubicBezTo>
                    <a:pt x="4206875" y="3770400"/>
                    <a:pt x="4363951" y="3927476"/>
                    <a:pt x="4557713" y="3927476"/>
                  </a:cubicBezTo>
                  <a:cubicBezTo>
                    <a:pt x="4751475" y="3927476"/>
                    <a:pt x="4908551" y="3770400"/>
                    <a:pt x="4908551" y="3576638"/>
                  </a:cubicBezTo>
                  <a:cubicBezTo>
                    <a:pt x="4908551" y="3382876"/>
                    <a:pt x="4751475" y="3225800"/>
                    <a:pt x="4557713" y="3225800"/>
                  </a:cubicBezTo>
                  <a:close/>
                  <a:moveTo>
                    <a:pt x="4713288" y="2417762"/>
                  </a:moveTo>
                  <a:lnTo>
                    <a:pt x="5184776" y="2589212"/>
                  </a:lnTo>
                  <a:lnTo>
                    <a:pt x="5089526" y="2852737"/>
                  </a:lnTo>
                  <a:lnTo>
                    <a:pt x="5153026" y="2905125"/>
                  </a:lnTo>
                  <a:lnTo>
                    <a:pt x="5213351" y="2965450"/>
                  </a:lnTo>
                  <a:lnTo>
                    <a:pt x="5270501" y="3032125"/>
                  </a:lnTo>
                  <a:lnTo>
                    <a:pt x="5318126" y="3101975"/>
                  </a:lnTo>
                  <a:lnTo>
                    <a:pt x="5360988" y="3178175"/>
                  </a:lnTo>
                  <a:lnTo>
                    <a:pt x="5640388" y="3130550"/>
                  </a:lnTo>
                  <a:lnTo>
                    <a:pt x="5726113" y="3624262"/>
                  </a:lnTo>
                  <a:lnTo>
                    <a:pt x="5448301" y="3675062"/>
                  </a:lnTo>
                  <a:lnTo>
                    <a:pt x="5430838" y="3779837"/>
                  </a:lnTo>
                  <a:lnTo>
                    <a:pt x="5399088" y="3881437"/>
                  </a:lnTo>
                  <a:lnTo>
                    <a:pt x="5357813" y="3978275"/>
                  </a:lnTo>
                  <a:lnTo>
                    <a:pt x="5303838" y="4073525"/>
                  </a:lnTo>
                  <a:lnTo>
                    <a:pt x="5484813" y="4291012"/>
                  </a:lnTo>
                  <a:lnTo>
                    <a:pt x="5099051" y="4613275"/>
                  </a:lnTo>
                  <a:lnTo>
                    <a:pt x="4918076" y="4395787"/>
                  </a:lnTo>
                  <a:lnTo>
                    <a:pt x="4814888" y="4435475"/>
                  </a:lnTo>
                  <a:lnTo>
                    <a:pt x="4710113" y="4459287"/>
                  </a:lnTo>
                  <a:lnTo>
                    <a:pt x="4605338" y="4470400"/>
                  </a:lnTo>
                  <a:lnTo>
                    <a:pt x="4500563" y="4470400"/>
                  </a:lnTo>
                  <a:lnTo>
                    <a:pt x="4403725" y="4735512"/>
                  </a:lnTo>
                  <a:lnTo>
                    <a:pt x="3932238" y="4564062"/>
                  </a:lnTo>
                  <a:lnTo>
                    <a:pt x="4027488" y="4298950"/>
                  </a:lnTo>
                  <a:lnTo>
                    <a:pt x="3962400" y="4244975"/>
                  </a:lnTo>
                  <a:lnTo>
                    <a:pt x="3903663" y="4186237"/>
                  </a:lnTo>
                  <a:lnTo>
                    <a:pt x="3846513" y="4121150"/>
                  </a:lnTo>
                  <a:lnTo>
                    <a:pt x="3798888" y="4049712"/>
                  </a:lnTo>
                  <a:lnTo>
                    <a:pt x="3756025" y="3971925"/>
                  </a:lnTo>
                  <a:lnTo>
                    <a:pt x="3476625" y="4021137"/>
                  </a:lnTo>
                  <a:lnTo>
                    <a:pt x="3390900" y="3527425"/>
                  </a:lnTo>
                  <a:lnTo>
                    <a:pt x="3668713" y="3478212"/>
                  </a:lnTo>
                  <a:lnTo>
                    <a:pt x="3686175" y="3371850"/>
                  </a:lnTo>
                  <a:lnTo>
                    <a:pt x="3717925" y="3270250"/>
                  </a:lnTo>
                  <a:lnTo>
                    <a:pt x="3759200" y="3171825"/>
                  </a:lnTo>
                  <a:lnTo>
                    <a:pt x="3813175" y="3078162"/>
                  </a:lnTo>
                  <a:lnTo>
                    <a:pt x="3632200" y="2862262"/>
                  </a:lnTo>
                  <a:lnTo>
                    <a:pt x="4016375" y="2540000"/>
                  </a:lnTo>
                  <a:lnTo>
                    <a:pt x="4198938" y="2755900"/>
                  </a:lnTo>
                  <a:lnTo>
                    <a:pt x="4302125" y="2717800"/>
                  </a:lnTo>
                  <a:lnTo>
                    <a:pt x="4406900" y="2692400"/>
                  </a:lnTo>
                  <a:lnTo>
                    <a:pt x="4511675" y="2681287"/>
                  </a:lnTo>
                  <a:lnTo>
                    <a:pt x="4616450" y="2681287"/>
                  </a:lnTo>
                  <a:close/>
                  <a:moveTo>
                    <a:pt x="1905000" y="1506537"/>
                  </a:moveTo>
                  <a:cubicBezTo>
                    <a:pt x="1685812" y="1506537"/>
                    <a:pt x="1508125" y="1684935"/>
                    <a:pt x="1508125" y="1905000"/>
                  </a:cubicBezTo>
                  <a:cubicBezTo>
                    <a:pt x="1508125" y="2125065"/>
                    <a:pt x="1685812" y="2303463"/>
                    <a:pt x="1905000" y="2303463"/>
                  </a:cubicBezTo>
                  <a:cubicBezTo>
                    <a:pt x="2124188" y="2303463"/>
                    <a:pt x="2301875" y="2125065"/>
                    <a:pt x="2301875" y="1905000"/>
                  </a:cubicBezTo>
                  <a:cubicBezTo>
                    <a:pt x="2301875" y="1684935"/>
                    <a:pt x="2124188" y="1506537"/>
                    <a:pt x="1905000" y="1506537"/>
                  </a:cubicBezTo>
                  <a:close/>
                  <a:moveTo>
                    <a:pt x="1903413" y="985837"/>
                  </a:moveTo>
                  <a:cubicBezTo>
                    <a:pt x="2411053" y="985837"/>
                    <a:pt x="2822576" y="1397360"/>
                    <a:pt x="2822576" y="1905000"/>
                  </a:cubicBezTo>
                  <a:cubicBezTo>
                    <a:pt x="2822576" y="2412640"/>
                    <a:pt x="2411053" y="2824163"/>
                    <a:pt x="1903413" y="2824163"/>
                  </a:cubicBezTo>
                  <a:cubicBezTo>
                    <a:pt x="1395773" y="2824163"/>
                    <a:pt x="984250" y="2412640"/>
                    <a:pt x="984250" y="1905000"/>
                  </a:cubicBezTo>
                  <a:cubicBezTo>
                    <a:pt x="984250" y="1397360"/>
                    <a:pt x="1395773" y="985837"/>
                    <a:pt x="1903413" y="985837"/>
                  </a:cubicBezTo>
                  <a:close/>
                  <a:moveTo>
                    <a:pt x="1903413" y="690562"/>
                  </a:moveTo>
                  <a:cubicBezTo>
                    <a:pt x="1232697" y="690562"/>
                    <a:pt x="688975" y="1234284"/>
                    <a:pt x="688975" y="1905000"/>
                  </a:cubicBezTo>
                  <a:cubicBezTo>
                    <a:pt x="688975" y="2575716"/>
                    <a:pt x="1232697" y="3119438"/>
                    <a:pt x="1903413" y="3119438"/>
                  </a:cubicBezTo>
                  <a:cubicBezTo>
                    <a:pt x="2574129" y="3119438"/>
                    <a:pt x="3117851" y="2575716"/>
                    <a:pt x="3117851" y="1905000"/>
                  </a:cubicBezTo>
                  <a:cubicBezTo>
                    <a:pt x="3117851" y="1234284"/>
                    <a:pt x="2574129" y="690562"/>
                    <a:pt x="1903413" y="690562"/>
                  </a:cubicBezTo>
                  <a:close/>
                  <a:moveTo>
                    <a:pt x="1608138" y="0"/>
                  </a:moveTo>
                  <a:lnTo>
                    <a:pt x="2197100" y="0"/>
                  </a:lnTo>
                  <a:lnTo>
                    <a:pt x="2197100" y="379412"/>
                  </a:lnTo>
                  <a:lnTo>
                    <a:pt x="2322513" y="407987"/>
                  </a:lnTo>
                  <a:lnTo>
                    <a:pt x="2443163" y="446087"/>
                  </a:lnTo>
                  <a:lnTo>
                    <a:pt x="2559051" y="495300"/>
                  </a:lnTo>
                  <a:lnTo>
                    <a:pt x="2668588" y="552450"/>
                  </a:lnTo>
                  <a:lnTo>
                    <a:pt x="2774951" y="617537"/>
                  </a:lnTo>
                  <a:lnTo>
                    <a:pt x="3041651" y="349250"/>
                  </a:lnTo>
                  <a:lnTo>
                    <a:pt x="3459163" y="766762"/>
                  </a:lnTo>
                  <a:lnTo>
                    <a:pt x="3190876" y="1033462"/>
                  </a:lnTo>
                  <a:lnTo>
                    <a:pt x="3255963" y="1138237"/>
                  </a:lnTo>
                  <a:lnTo>
                    <a:pt x="3314701" y="1249362"/>
                  </a:lnTo>
                  <a:lnTo>
                    <a:pt x="3362326" y="1365250"/>
                  </a:lnTo>
                  <a:lnTo>
                    <a:pt x="3400426" y="1485900"/>
                  </a:lnTo>
                  <a:lnTo>
                    <a:pt x="3429001" y="1609725"/>
                  </a:lnTo>
                  <a:lnTo>
                    <a:pt x="3808413" y="1609725"/>
                  </a:lnTo>
                  <a:lnTo>
                    <a:pt x="3808413" y="2198688"/>
                  </a:lnTo>
                  <a:lnTo>
                    <a:pt x="3429001" y="2198688"/>
                  </a:lnTo>
                  <a:lnTo>
                    <a:pt x="3400426" y="2322513"/>
                  </a:lnTo>
                  <a:lnTo>
                    <a:pt x="3362326" y="2443163"/>
                  </a:lnTo>
                  <a:lnTo>
                    <a:pt x="3314701" y="2560638"/>
                  </a:lnTo>
                  <a:lnTo>
                    <a:pt x="3255963" y="2670175"/>
                  </a:lnTo>
                  <a:lnTo>
                    <a:pt x="3190876" y="2774950"/>
                  </a:lnTo>
                  <a:lnTo>
                    <a:pt x="3459163" y="3043238"/>
                  </a:lnTo>
                  <a:lnTo>
                    <a:pt x="3041651" y="3457575"/>
                  </a:lnTo>
                  <a:lnTo>
                    <a:pt x="2774951" y="3192463"/>
                  </a:lnTo>
                  <a:lnTo>
                    <a:pt x="2668588" y="3257550"/>
                  </a:lnTo>
                  <a:lnTo>
                    <a:pt x="2559051" y="3313113"/>
                  </a:lnTo>
                  <a:lnTo>
                    <a:pt x="2443163" y="3360738"/>
                  </a:lnTo>
                  <a:lnTo>
                    <a:pt x="2322513" y="3402013"/>
                  </a:lnTo>
                  <a:lnTo>
                    <a:pt x="2197100" y="3429000"/>
                  </a:lnTo>
                  <a:lnTo>
                    <a:pt x="2197100" y="3806825"/>
                  </a:lnTo>
                  <a:lnTo>
                    <a:pt x="1608138" y="3806825"/>
                  </a:lnTo>
                  <a:lnTo>
                    <a:pt x="1608138" y="3429000"/>
                  </a:lnTo>
                  <a:lnTo>
                    <a:pt x="1484313" y="3402013"/>
                  </a:lnTo>
                  <a:lnTo>
                    <a:pt x="1365250" y="3360738"/>
                  </a:lnTo>
                  <a:lnTo>
                    <a:pt x="1247775" y="3313113"/>
                  </a:lnTo>
                  <a:lnTo>
                    <a:pt x="1136650" y="3257550"/>
                  </a:lnTo>
                  <a:lnTo>
                    <a:pt x="1033462" y="3192463"/>
                  </a:lnTo>
                  <a:lnTo>
                    <a:pt x="765175" y="3457575"/>
                  </a:lnTo>
                  <a:lnTo>
                    <a:pt x="350837" y="3043238"/>
                  </a:lnTo>
                  <a:lnTo>
                    <a:pt x="615950" y="2774950"/>
                  </a:lnTo>
                  <a:lnTo>
                    <a:pt x="550862" y="2670175"/>
                  </a:lnTo>
                  <a:lnTo>
                    <a:pt x="493712" y="2560638"/>
                  </a:lnTo>
                  <a:lnTo>
                    <a:pt x="447675" y="2443163"/>
                  </a:lnTo>
                  <a:lnTo>
                    <a:pt x="406400" y="2322513"/>
                  </a:lnTo>
                  <a:lnTo>
                    <a:pt x="379412" y="2198688"/>
                  </a:lnTo>
                  <a:lnTo>
                    <a:pt x="0" y="2198688"/>
                  </a:lnTo>
                  <a:lnTo>
                    <a:pt x="0" y="1609725"/>
                  </a:lnTo>
                  <a:lnTo>
                    <a:pt x="379412" y="1609725"/>
                  </a:lnTo>
                  <a:lnTo>
                    <a:pt x="406400" y="1485900"/>
                  </a:lnTo>
                  <a:lnTo>
                    <a:pt x="447675" y="1365250"/>
                  </a:lnTo>
                  <a:lnTo>
                    <a:pt x="493712" y="1249362"/>
                  </a:lnTo>
                  <a:lnTo>
                    <a:pt x="550862" y="1138237"/>
                  </a:lnTo>
                  <a:lnTo>
                    <a:pt x="615950" y="1033462"/>
                  </a:lnTo>
                  <a:lnTo>
                    <a:pt x="350837" y="766762"/>
                  </a:lnTo>
                  <a:lnTo>
                    <a:pt x="765175" y="349250"/>
                  </a:lnTo>
                  <a:lnTo>
                    <a:pt x="1033462" y="617537"/>
                  </a:lnTo>
                  <a:lnTo>
                    <a:pt x="1136650" y="552450"/>
                  </a:lnTo>
                  <a:lnTo>
                    <a:pt x="1247775" y="495300"/>
                  </a:lnTo>
                  <a:lnTo>
                    <a:pt x="1365250" y="446087"/>
                  </a:lnTo>
                  <a:lnTo>
                    <a:pt x="1484313" y="407987"/>
                  </a:lnTo>
                  <a:lnTo>
                    <a:pt x="1608138" y="37941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grpSp>
      <p:grpSp>
        <p:nvGrpSpPr>
          <p:cNvPr id="111" name="Group 110"/>
          <p:cNvGrpSpPr/>
          <p:nvPr/>
        </p:nvGrpSpPr>
        <p:grpSpPr>
          <a:xfrm>
            <a:off x="6725837" y="5654368"/>
            <a:ext cx="309151" cy="309151"/>
            <a:chOff x="4970062" y="3474401"/>
            <a:chExt cx="612648" cy="612648"/>
          </a:xfrm>
        </p:grpSpPr>
        <p:sp>
          <p:nvSpPr>
            <p:cNvPr id="112" name="Freeform 162"/>
            <p:cNvSpPr>
              <a:spLocks/>
            </p:cNvSpPr>
            <p:nvPr/>
          </p:nvSpPr>
          <p:spPr bwMode="auto">
            <a:xfrm>
              <a:off x="4970062" y="3474401"/>
              <a:ext cx="612648" cy="612648"/>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sp>
          <p:nvSpPr>
            <p:cNvPr id="113" name="Freeform 163"/>
            <p:cNvSpPr>
              <a:spLocks/>
            </p:cNvSpPr>
            <p:nvPr/>
          </p:nvSpPr>
          <p:spPr bwMode="auto">
            <a:xfrm>
              <a:off x="5035655" y="3581274"/>
              <a:ext cx="481462" cy="416937"/>
            </a:xfrm>
            <a:custGeom>
              <a:avLst/>
              <a:gdLst/>
              <a:ahLst/>
              <a:cxnLst/>
              <a:rect l="l" t="t" r="r" b="b"/>
              <a:pathLst>
                <a:path w="5721351" h="4954588">
                  <a:moveTo>
                    <a:pt x="4638676" y="1420813"/>
                  </a:moveTo>
                  <a:lnTo>
                    <a:pt x="4638676" y="2227264"/>
                  </a:lnTo>
                  <a:lnTo>
                    <a:pt x="4581526" y="2251076"/>
                  </a:lnTo>
                  <a:lnTo>
                    <a:pt x="4530726" y="2284414"/>
                  </a:lnTo>
                  <a:lnTo>
                    <a:pt x="4481513" y="2324101"/>
                  </a:lnTo>
                  <a:lnTo>
                    <a:pt x="4459288" y="2346326"/>
                  </a:lnTo>
                  <a:lnTo>
                    <a:pt x="4459288" y="1692276"/>
                  </a:lnTo>
                  <a:lnTo>
                    <a:pt x="4465638" y="1633538"/>
                  </a:lnTo>
                  <a:lnTo>
                    <a:pt x="4484688" y="1577976"/>
                  </a:lnTo>
                  <a:lnTo>
                    <a:pt x="4510088" y="1528763"/>
                  </a:lnTo>
                  <a:lnTo>
                    <a:pt x="4546601" y="1484313"/>
                  </a:lnTo>
                  <a:lnTo>
                    <a:pt x="4587876" y="1449388"/>
                  </a:lnTo>
                  <a:close/>
                  <a:moveTo>
                    <a:pt x="1085850" y="1420813"/>
                  </a:moveTo>
                  <a:lnTo>
                    <a:pt x="1133475" y="1449388"/>
                  </a:lnTo>
                  <a:lnTo>
                    <a:pt x="1177925" y="1484313"/>
                  </a:lnTo>
                  <a:lnTo>
                    <a:pt x="1214438" y="1528763"/>
                  </a:lnTo>
                  <a:lnTo>
                    <a:pt x="1239838" y="1577976"/>
                  </a:lnTo>
                  <a:lnTo>
                    <a:pt x="1257300" y="1633538"/>
                  </a:lnTo>
                  <a:lnTo>
                    <a:pt x="1262063" y="1692276"/>
                  </a:lnTo>
                  <a:lnTo>
                    <a:pt x="1262063" y="2346326"/>
                  </a:lnTo>
                  <a:lnTo>
                    <a:pt x="1239838" y="2324101"/>
                  </a:lnTo>
                  <a:lnTo>
                    <a:pt x="1193800" y="2284414"/>
                  </a:lnTo>
                  <a:lnTo>
                    <a:pt x="1141412" y="2251076"/>
                  </a:lnTo>
                  <a:lnTo>
                    <a:pt x="1085850" y="2227264"/>
                  </a:lnTo>
                  <a:close/>
                  <a:moveTo>
                    <a:pt x="5427664" y="1397000"/>
                  </a:moveTo>
                  <a:lnTo>
                    <a:pt x="5487989" y="1403350"/>
                  </a:lnTo>
                  <a:lnTo>
                    <a:pt x="5541964" y="1420813"/>
                  </a:lnTo>
                  <a:lnTo>
                    <a:pt x="5592764" y="1447800"/>
                  </a:lnTo>
                  <a:lnTo>
                    <a:pt x="5635626" y="1482725"/>
                  </a:lnTo>
                  <a:lnTo>
                    <a:pt x="5672139" y="1527175"/>
                  </a:lnTo>
                  <a:lnTo>
                    <a:pt x="5699126" y="1577975"/>
                  </a:lnTo>
                  <a:lnTo>
                    <a:pt x="5716589" y="1633538"/>
                  </a:lnTo>
                  <a:lnTo>
                    <a:pt x="5721351" y="1692275"/>
                  </a:lnTo>
                  <a:lnTo>
                    <a:pt x="5721351" y="2890838"/>
                  </a:lnTo>
                  <a:lnTo>
                    <a:pt x="5716589" y="2949575"/>
                  </a:lnTo>
                  <a:lnTo>
                    <a:pt x="5699126" y="3006725"/>
                  </a:lnTo>
                  <a:lnTo>
                    <a:pt x="5670551" y="3055938"/>
                  </a:lnTo>
                  <a:lnTo>
                    <a:pt x="5632451" y="3100388"/>
                  </a:lnTo>
                  <a:lnTo>
                    <a:pt x="4402138" y="4333876"/>
                  </a:lnTo>
                  <a:lnTo>
                    <a:pt x="4360863" y="4379913"/>
                  </a:lnTo>
                  <a:lnTo>
                    <a:pt x="4311651" y="4424363"/>
                  </a:lnTo>
                  <a:lnTo>
                    <a:pt x="3935413" y="4799013"/>
                  </a:lnTo>
                  <a:lnTo>
                    <a:pt x="3938588" y="4802188"/>
                  </a:lnTo>
                  <a:lnTo>
                    <a:pt x="3783013" y="4954588"/>
                  </a:lnTo>
                  <a:lnTo>
                    <a:pt x="3208338" y="4379913"/>
                  </a:lnTo>
                  <a:lnTo>
                    <a:pt x="3146425" y="4308476"/>
                  </a:lnTo>
                  <a:lnTo>
                    <a:pt x="3092450" y="4230688"/>
                  </a:lnTo>
                  <a:lnTo>
                    <a:pt x="3049588" y="4151313"/>
                  </a:lnTo>
                  <a:lnTo>
                    <a:pt x="3014663" y="4067176"/>
                  </a:lnTo>
                  <a:lnTo>
                    <a:pt x="2990850" y="3981451"/>
                  </a:lnTo>
                  <a:lnTo>
                    <a:pt x="2976563" y="3894138"/>
                  </a:lnTo>
                  <a:lnTo>
                    <a:pt x="2970213" y="3805238"/>
                  </a:lnTo>
                  <a:lnTo>
                    <a:pt x="2976563" y="3714750"/>
                  </a:lnTo>
                  <a:lnTo>
                    <a:pt x="2990850" y="3625850"/>
                  </a:lnTo>
                  <a:lnTo>
                    <a:pt x="3014663" y="3540125"/>
                  </a:lnTo>
                  <a:lnTo>
                    <a:pt x="3049588" y="3455988"/>
                  </a:lnTo>
                  <a:lnTo>
                    <a:pt x="3092450" y="3376613"/>
                  </a:lnTo>
                  <a:lnTo>
                    <a:pt x="3146425" y="3298825"/>
                  </a:lnTo>
                  <a:lnTo>
                    <a:pt x="3208338" y="3228975"/>
                  </a:lnTo>
                  <a:lnTo>
                    <a:pt x="3278188" y="3168650"/>
                  </a:lnTo>
                  <a:lnTo>
                    <a:pt x="3352800" y="3116263"/>
                  </a:lnTo>
                  <a:lnTo>
                    <a:pt x="3430588" y="3071813"/>
                  </a:lnTo>
                  <a:lnTo>
                    <a:pt x="3511550" y="3038475"/>
                  </a:lnTo>
                  <a:lnTo>
                    <a:pt x="3595688" y="3014663"/>
                  </a:lnTo>
                  <a:lnTo>
                    <a:pt x="3679825" y="2998788"/>
                  </a:lnTo>
                  <a:lnTo>
                    <a:pt x="3768725" y="2992438"/>
                  </a:lnTo>
                  <a:lnTo>
                    <a:pt x="3854450" y="2994025"/>
                  </a:lnTo>
                  <a:lnTo>
                    <a:pt x="3940175" y="3006725"/>
                  </a:lnTo>
                  <a:lnTo>
                    <a:pt x="4024313" y="3027363"/>
                  </a:lnTo>
                  <a:lnTo>
                    <a:pt x="4605338" y="2447925"/>
                  </a:lnTo>
                  <a:lnTo>
                    <a:pt x="4649788" y="2411413"/>
                  </a:lnTo>
                  <a:lnTo>
                    <a:pt x="4700588" y="2384425"/>
                  </a:lnTo>
                  <a:lnTo>
                    <a:pt x="4752976" y="2368550"/>
                  </a:lnTo>
                  <a:lnTo>
                    <a:pt x="4808538" y="2362200"/>
                  </a:lnTo>
                  <a:lnTo>
                    <a:pt x="4865688" y="2368550"/>
                  </a:lnTo>
                  <a:lnTo>
                    <a:pt x="4919663" y="2384425"/>
                  </a:lnTo>
                  <a:lnTo>
                    <a:pt x="4970463" y="2411413"/>
                  </a:lnTo>
                  <a:lnTo>
                    <a:pt x="5014913" y="2447925"/>
                  </a:lnTo>
                  <a:lnTo>
                    <a:pt x="5051426" y="2492375"/>
                  </a:lnTo>
                  <a:lnTo>
                    <a:pt x="5078413" y="2543175"/>
                  </a:lnTo>
                  <a:lnTo>
                    <a:pt x="5095876" y="2598738"/>
                  </a:lnTo>
                  <a:lnTo>
                    <a:pt x="5100638" y="2654300"/>
                  </a:lnTo>
                  <a:lnTo>
                    <a:pt x="5095876" y="2708275"/>
                  </a:lnTo>
                  <a:lnTo>
                    <a:pt x="5078413" y="2762250"/>
                  </a:lnTo>
                  <a:lnTo>
                    <a:pt x="5051426" y="2813050"/>
                  </a:lnTo>
                  <a:lnTo>
                    <a:pt x="5014913" y="2859088"/>
                  </a:lnTo>
                  <a:lnTo>
                    <a:pt x="4484688" y="3389313"/>
                  </a:lnTo>
                  <a:lnTo>
                    <a:pt x="4525963" y="3473451"/>
                  </a:lnTo>
                  <a:lnTo>
                    <a:pt x="4559301" y="3559175"/>
                  </a:lnTo>
                  <a:lnTo>
                    <a:pt x="5138738" y="2981325"/>
                  </a:lnTo>
                  <a:lnTo>
                    <a:pt x="5184776" y="2925763"/>
                  </a:lnTo>
                  <a:lnTo>
                    <a:pt x="5224463" y="2863850"/>
                  </a:lnTo>
                  <a:lnTo>
                    <a:pt x="5251451" y="2797175"/>
                  </a:lnTo>
                  <a:lnTo>
                    <a:pt x="5268913" y="2727325"/>
                  </a:lnTo>
                  <a:lnTo>
                    <a:pt x="5273676" y="2654300"/>
                  </a:lnTo>
                  <a:lnTo>
                    <a:pt x="5268913" y="2581275"/>
                  </a:lnTo>
                  <a:lnTo>
                    <a:pt x="5251451" y="2509838"/>
                  </a:lnTo>
                  <a:lnTo>
                    <a:pt x="5224463" y="2443163"/>
                  </a:lnTo>
                  <a:lnTo>
                    <a:pt x="5184776" y="2381250"/>
                  </a:lnTo>
                  <a:lnTo>
                    <a:pt x="5138738" y="2324100"/>
                  </a:lnTo>
                  <a:lnTo>
                    <a:pt x="5135563" y="2322513"/>
                  </a:lnTo>
                  <a:lnTo>
                    <a:pt x="5133976" y="2319338"/>
                  </a:lnTo>
                  <a:lnTo>
                    <a:pt x="5133976" y="1692275"/>
                  </a:lnTo>
                  <a:lnTo>
                    <a:pt x="5138738" y="1633538"/>
                  </a:lnTo>
                  <a:lnTo>
                    <a:pt x="5156201" y="1577975"/>
                  </a:lnTo>
                  <a:lnTo>
                    <a:pt x="5181601" y="1527175"/>
                  </a:lnTo>
                  <a:lnTo>
                    <a:pt x="5219701" y="1482725"/>
                  </a:lnTo>
                  <a:lnTo>
                    <a:pt x="5262563" y="1447800"/>
                  </a:lnTo>
                  <a:lnTo>
                    <a:pt x="5313363" y="1420813"/>
                  </a:lnTo>
                  <a:lnTo>
                    <a:pt x="5367338" y="1403350"/>
                  </a:lnTo>
                  <a:close/>
                  <a:moveTo>
                    <a:pt x="293687" y="1397000"/>
                  </a:moveTo>
                  <a:lnTo>
                    <a:pt x="354012" y="1403350"/>
                  </a:lnTo>
                  <a:lnTo>
                    <a:pt x="409575" y="1420812"/>
                  </a:lnTo>
                  <a:lnTo>
                    <a:pt x="460375" y="1447800"/>
                  </a:lnTo>
                  <a:lnTo>
                    <a:pt x="504825" y="1482725"/>
                  </a:lnTo>
                  <a:lnTo>
                    <a:pt x="539750" y="1527175"/>
                  </a:lnTo>
                  <a:lnTo>
                    <a:pt x="566737" y="1577975"/>
                  </a:lnTo>
                  <a:lnTo>
                    <a:pt x="584200" y="1633538"/>
                  </a:lnTo>
                  <a:lnTo>
                    <a:pt x="590550" y="1692275"/>
                  </a:lnTo>
                  <a:lnTo>
                    <a:pt x="590550" y="2319338"/>
                  </a:lnTo>
                  <a:lnTo>
                    <a:pt x="588962" y="2322513"/>
                  </a:lnTo>
                  <a:lnTo>
                    <a:pt x="585787" y="2324100"/>
                  </a:lnTo>
                  <a:lnTo>
                    <a:pt x="538162" y="2381250"/>
                  </a:lnTo>
                  <a:lnTo>
                    <a:pt x="500062" y="2443163"/>
                  </a:lnTo>
                  <a:lnTo>
                    <a:pt x="471487" y="2509838"/>
                  </a:lnTo>
                  <a:lnTo>
                    <a:pt x="455612" y="2581275"/>
                  </a:lnTo>
                  <a:lnTo>
                    <a:pt x="449262" y="2654300"/>
                  </a:lnTo>
                  <a:lnTo>
                    <a:pt x="455612" y="2727325"/>
                  </a:lnTo>
                  <a:lnTo>
                    <a:pt x="471487" y="2797175"/>
                  </a:lnTo>
                  <a:lnTo>
                    <a:pt x="500062" y="2863850"/>
                  </a:lnTo>
                  <a:lnTo>
                    <a:pt x="538162" y="2925763"/>
                  </a:lnTo>
                  <a:lnTo>
                    <a:pt x="585787" y="2981325"/>
                  </a:lnTo>
                  <a:lnTo>
                    <a:pt x="1163637" y="3559175"/>
                  </a:lnTo>
                  <a:lnTo>
                    <a:pt x="1195387" y="3473451"/>
                  </a:lnTo>
                  <a:lnTo>
                    <a:pt x="1239838" y="3389313"/>
                  </a:lnTo>
                  <a:lnTo>
                    <a:pt x="708025" y="2859088"/>
                  </a:lnTo>
                  <a:lnTo>
                    <a:pt x="669925" y="2813050"/>
                  </a:lnTo>
                  <a:lnTo>
                    <a:pt x="642937" y="2762250"/>
                  </a:lnTo>
                  <a:lnTo>
                    <a:pt x="628650" y="2708275"/>
                  </a:lnTo>
                  <a:lnTo>
                    <a:pt x="623887" y="2654300"/>
                  </a:lnTo>
                  <a:lnTo>
                    <a:pt x="628650" y="2598738"/>
                  </a:lnTo>
                  <a:lnTo>
                    <a:pt x="642937" y="2543175"/>
                  </a:lnTo>
                  <a:lnTo>
                    <a:pt x="669925" y="2492375"/>
                  </a:lnTo>
                  <a:lnTo>
                    <a:pt x="708025" y="2447925"/>
                  </a:lnTo>
                  <a:lnTo>
                    <a:pt x="754062" y="2411413"/>
                  </a:lnTo>
                  <a:lnTo>
                    <a:pt x="804862" y="2384425"/>
                  </a:lnTo>
                  <a:lnTo>
                    <a:pt x="857250" y="2368550"/>
                  </a:lnTo>
                  <a:lnTo>
                    <a:pt x="912812" y="2362200"/>
                  </a:lnTo>
                  <a:lnTo>
                    <a:pt x="968375" y="2368550"/>
                  </a:lnTo>
                  <a:lnTo>
                    <a:pt x="1020762" y="2384425"/>
                  </a:lnTo>
                  <a:lnTo>
                    <a:pt x="1071562" y="2411413"/>
                  </a:lnTo>
                  <a:lnTo>
                    <a:pt x="1119187" y="2447925"/>
                  </a:lnTo>
                  <a:lnTo>
                    <a:pt x="1697038" y="3027363"/>
                  </a:lnTo>
                  <a:lnTo>
                    <a:pt x="1784350" y="3006725"/>
                  </a:lnTo>
                  <a:lnTo>
                    <a:pt x="1870075" y="2994025"/>
                  </a:lnTo>
                  <a:lnTo>
                    <a:pt x="1955800" y="2992438"/>
                  </a:lnTo>
                  <a:lnTo>
                    <a:pt x="2043113" y="2998788"/>
                  </a:lnTo>
                  <a:lnTo>
                    <a:pt x="2128838" y="3014663"/>
                  </a:lnTo>
                  <a:lnTo>
                    <a:pt x="2212975" y="3038475"/>
                  </a:lnTo>
                  <a:lnTo>
                    <a:pt x="2292350" y="3071813"/>
                  </a:lnTo>
                  <a:lnTo>
                    <a:pt x="2371725" y="3116263"/>
                  </a:lnTo>
                  <a:lnTo>
                    <a:pt x="2444750" y="3168650"/>
                  </a:lnTo>
                  <a:lnTo>
                    <a:pt x="2513013" y="3228975"/>
                  </a:lnTo>
                  <a:lnTo>
                    <a:pt x="2576513" y="3298825"/>
                  </a:lnTo>
                  <a:lnTo>
                    <a:pt x="2630488" y="3376613"/>
                  </a:lnTo>
                  <a:lnTo>
                    <a:pt x="2674938" y="3455988"/>
                  </a:lnTo>
                  <a:lnTo>
                    <a:pt x="2706688" y="3540125"/>
                  </a:lnTo>
                  <a:lnTo>
                    <a:pt x="2732088" y="3625850"/>
                  </a:lnTo>
                  <a:lnTo>
                    <a:pt x="2747963" y="3714750"/>
                  </a:lnTo>
                  <a:lnTo>
                    <a:pt x="2751138" y="3805238"/>
                  </a:lnTo>
                  <a:lnTo>
                    <a:pt x="2747963" y="3894138"/>
                  </a:lnTo>
                  <a:lnTo>
                    <a:pt x="2732088" y="3981451"/>
                  </a:lnTo>
                  <a:lnTo>
                    <a:pt x="2706688" y="4067176"/>
                  </a:lnTo>
                  <a:lnTo>
                    <a:pt x="2674938" y="4151313"/>
                  </a:lnTo>
                  <a:lnTo>
                    <a:pt x="2630488" y="4230688"/>
                  </a:lnTo>
                  <a:lnTo>
                    <a:pt x="2576513" y="4308476"/>
                  </a:lnTo>
                  <a:lnTo>
                    <a:pt x="2513013" y="4379913"/>
                  </a:lnTo>
                  <a:lnTo>
                    <a:pt x="1938338" y="4954588"/>
                  </a:lnTo>
                  <a:lnTo>
                    <a:pt x="1785938" y="4802188"/>
                  </a:lnTo>
                  <a:lnTo>
                    <a:pt x="1787525" y="4799013"/>
                  </a:lnTo>
                  <a:lnTo>
                    <a:pt x="1412875" y="4424363"/>
                  </a:lnTo>
                  <a:lnTo>
                    <a:pt x="1363663" y="4379913"/>
                  </a:lnTo>
                  <a:lnTo>
                    <a:pt x="1319213" y="4333876"/>
                  </a:lnTo>
                  <a:lnTo>
                    <a:pt x="88900" y="3100388"/>
                  </a:lnTo>
                  <a:lnTo>
                    <a:pt x="50800" y="3055938"/>
                  </a:lnTo>
                  <a:lnTo>
                    <a:pt x="25400" y="3006725"/>
                  </a:lnTo>
                  <a:lnTo>
                    <a:pt x="7937" y="2949575"/>
                  </a:lnTo>
                  <a:lnTo>
                    <a:pt x="0" y="2890838"/>
                  </a:lnTo>
                  <a:lnTo>
                    <a:pt x="0" y="1692275"/>
                  </a:lnTo>
                  <a:lnTo>
                    <a:pt x="7937" y="1633538"/>
                  </a:lnTo>
                  <a:lnTo>
                    <a:pt x="25400" y="1577975"/>
                  </a:lnTo>
                  <a:lnTo>
                    <a:pt x="50800" y="1527175"/>
                  </a:lnTo>
                  <a:lnTo>
                    <a:pt x="87312" y="1482725"/>
                  </a:lnTo>
                  <a:lnTo>
                    <a:pt x="130175" y="1447800"/>
                  </a:lnTo>
                  <a:lnTo>
                    <a:pt x="180975" y="1420812"/>
                  </a:lnTo>
                  <a:lnTo>
                    <a:pt x="236537" y="1403350"/>
                  </a:lnTo>
                  <a:close/>
                  <a:moveTo>
                    <a:pt x="5080001" y="1065213"/>
                  </a:moveTo>
                  <a:lnTo>
                    <a:pt x="5141913" y="1071563"/>
                  </a:lnTo>
                  <a:lnTo>
                    <a:pt x="5197476" y="1092200"/>
                  </a:lnTo>
                  <a:lnTo>
                    <a:pt x="5251451" y="1120776"/>
                  </a:lnTo>
                  <a:lnTo>
                    <a:pt x="5294314" y="1160463"/>
                  </a:lnTo>
                  <a:lnTo>
                    <a:pt x="5330826" y="1206501"/>
                  </a:lnTo>
                  <a:lnTo>
                    <a:pt x="5356226" y="1258888"/>
                  </a:lnTo>
                  <a:lnTo>
                    <a:pt x="5287964" y="1276351"/>
                  </a:lnTo>
                  <a:lnTo>
                    <a:pt x="5226051" y="1303338"/>
                  </a:lnTo>
                  <a:lnTo>
                    <a:pt x="5168901" y="1338263"/>
                  </a:lnTo>
                  <a:lnTo>
                    <a:pt x="5118101" y="1382713"/>
                  </a:lnTo>
                  <a:lnTo>
                    <a:pt x="5073651" y="1433513"/>
                  </a:lnTo>
                  <a:lnTo>
                    <a:pt x="5037138" y="1490663"/>
                  </a:lnTo>
                  <a:lnTo>
                    <a:pt x="5010151" y="1552576"/>
                  </a:lnTo>
                  <a:lnTo>
                    <a:pt x="4994276" y="1619251"/>
                  </a:lnTo>
                  <a:lnTo>
                    <a:pt x="4987926" y="1692276"/>
                  </a:lnTo>
                  <a:lnTo>
                    <a:pt x="4987926" y="2228851"/>
                  </a:lnTo>
                  <a:lnTo>
                    <a:pt x="4921251" y="2209801"/>
                  </a:lnTo>
                  <a:lnTo>
                    <a:pt x="4852988" y="2198689"/>
                  </a:lnTo>
                  <a:lnTo>
                    <a:pt x="4783138" y="2197101"/>
                  </a:lnTo>
                  <a:lnTo>
                    <a:pt x="4783138" y="1363663"/>
                  </a:lnTo>
                  <a:lnTo>
                    <a:pt x="4789488" y="1301751"/>
                  </a:lnTo>
                  <a:lnTo>
                    <a:pt x="4806951" y="1246188"/>
                  </a:lnTo>
                  <a:lnTo>
                    <a:pt x="4833938" y="1195388"/>
                  </a:lnTo>
                  <a:lnTo>
                    <a:pt x="4870451" y="1154113"/>
                  </a:lnTo>
                  <a:lnTo>
                    <a:pt x="4913313" y="1116013"/>
                  </a:lnTo>
                  <a:lnTo>
                    <a:pt x="4964113" y="1089025"/>
                  </a:lnTo>
                  <a:lnTo>
                    <a:pt x="5018088" y="1071563"/>
                  </a:lnTo>
                  <a:close/>
                  <a:moveTo>
                    <a:pt x="642937" y="1065213"/>
                  </a:moveTo>
                  <a:lnTo>
                    <a:pt x="703262" y="1071563"/>
                  </a:lnTo>
                  <a:lnTo>
                    <a:pt x="758825" y="1089025"/>
                  </a:lnTo>
                  <a:lnTo>
                    <a:pt x="809625" y="1116013"/>
                  </a:lnTo>
                  <a:lnTo>
                    <a:pt x="854075" y="1154113"/>
                  </a:lnTo>
                  <a:lnTo>
                    <a:pt x="889000" y="1195388"/>
                  </a:lnTo>
                  <a:lnTo>
                    <a:pt x="917575" y="1246188"/>
                  </a:lnTo>
                  <a:lnTo>
                    <a:pt x="935037" y="1301751"/>
                  </a:lnTo>
                  <a:lnTo>
                    <a:pt x="939800" y="1363663"/>
                  </a:lnTo>
                  <a:lnTo>
                    <a:pt x="939800" y="2197101"/>
                  </a:lnTo>
                  <a:lnTo>
                    <a:pt x="871537" y="2198689"/>
                  </a:lnTo>
                  <a:lnTo>
                    <a:pt x="800100" y="2209801"/>
                  </a:lnTo>
                  <a:lnTo>
                    <a:pt x="733425" y="2228851"/>
                  </a:lnTo>
                  <a:lnTo>
                    <a:pt x="733425" y="1692276"/>
                  </a:lnTo>
                  <a:lnTo>
                    <a:pt x="730250" y="1619251"/>
                  </a:lnTo>
                  <a:lnTo>
                    <a:pt x="712787" y="1552576"/>
                  </a:lnTo>
                  <a:lnTo>
                    <a:pt x="685800" y="1490663"/>
                  </a:lnTo>
                  <a:lnTo>
                    <a:pt x="650875" y="1433513"/>
                  </a:lnTo>
                  <a:lnTo>
                    <a:pt x="606425" y="1382713"/>
                  </a:lnTo>
                  <a:lnTo>
                    <a:pt x="555625" y="1338263"/>
                  </a:lnTo>
                  <a:lnTo>
                    <a:pt x="498475" y="1303338"/>
                  </a:lnTo>
                  <a:lnTo>
                    <a:pt x="433387" y="1276351"/>
                  </a:lnTo>
                  <a:lnTo>
                    <a:pt x="365125" y="1258888"/>
                  </a:lnTo>
                  <a:lnTo>
                    <a:pt x="392112" y="1206501"/>
                  </a:lnTo>
                  <a:lnTo>
                    <a:pt x="428625" y="1160463"/>
                  </a:lnTo>
                  <a:lnTo>
                    <a:pt x="473075" y="1120776"/>
                  </a:lnTo>
                  <a:lnTo>
                    <a:pt x="523875" y="1092200"/>
                  </a:lnTo>
                  <a:lnTo>
                    <a:pt x="581025" y="1071563"/>
                  </a:lnTo>
                  <a:close/>
                  <a:moveTo>
                    <a:pt x="2201863" y="0"/>
                  </a:moveTo>
                  <a:lnTo>
                    <a:pt x="2303463" y="6350"/>
                  </a:lnTo>
                  <a:lnTo>
                    <a:pt x="2400300" y="23812"/>
                  </a:lnTo>
                  <a:lnTo>
                    <a:pt x="2492375" y="55562"/>
                  </a:lnTo>
                  <a:lnTo>
                    <a:pt x="2579688" y="95250"/>
                  </a:lnTo>
                  <a:lnTo>
                    <a:pt x="2660651" y="142875"/>
                  </a:lnTo>
                  <a:lnTo>
                    <a:pt x="2736851" y="203200"/>
                  </a:lnTo>
                  <a:lnTo>
                    <a:pt x="2801938" y="269875"/>
                  </a:lnTo>
                  <a:lnTo>
                    <a:pt x="2862263" y="344487"/>
                  </a:lnTo>
                  <a:lnTo>
                    <a:pt x="2919413" y="269875"/>
                  </a:lnTo>
                  <a:lnTo>
                    <a:pt x="2987676" y="203200"/>
                  </a:lnTo>
                  <a:lnTo>
                    <a:pt x="3060701" y="142875"/>
                  </a:lnTo>
                  <a:lnTo>
                    <a:pt x="3143251" y="95250"/>
                  </a:lnTo>
                  <a:lnTo>
                    <a:pt x="3230563" y="55562"/>
                  </a:lnTo>
                  <a:lnTo>
                    <a:pt x="3324226" y="23812"/>
                  </a:lnTo>
                  <a:lnTo>
                    <a:pt x="3419476" y="6350"/>
                  </a:lnTo>
                  <a:lnTo>
                    <a:pt x="3521076" y="0"/>
                  </a:lnTo>
                  <a:lnTo>
                    <a:pt x="3619501" y="6350"/>
                  </a:lnTo>
                  <a:lnTo>
                    <a:pt x="3717926" y="23812"/>
                  </a:lnTo>
                  <a:lnTo>
                    <a:pt x="3810001" y="55562"/>
                  </a:lnTo>
                  <a:lnTo>
                    <a:pt x="3898901" y="95250"/>
                  </a:lnTo>
                  <a:lnTo>
                    <a:pt x="3979863" y="142875"/>
                  </a:lnTo>
                  <a:lnTo>
                    <a:pt x="4052888" y="203200"/>
                  </a:lnTo>
                  <a:lnTo>
                    <a:pt x="4121151" y="269875"/>
                  </a:lnTo>
                  <a:lnTo>
                    <a:pt x="4179888" y="344487"/>
                  </a:lnTo>
                  <a:lnTo>
                    <a:pt x="4230688" y="427038"/>
                  </a:lnTo>
                  <a:lnTo>
                    <a:pt x="4270376" y="512763"/>
                  </a:lnTo>
                  <a:lnTo>
                    <a:pt x="4298951" y="604838"/>
                  </a:lnTo>
                  <a:lnTo>
                    <a:pt x="4318001" y="703263"/>
                  </a:lnTo>
                  <a:lnTo>
                    <a:pt x="4324351" y="804863"/>
                  </a:lnTo>
                  <a:lnTo>
                    <a:pt x="4318001" y="903288"/>
                  </a:lnTo>
                  <a:lnTo>
                    <a:pt x="4298951" y="1003300"/>
                  </a:lnTo>
                  <a:lnTo>
                    <a:pt x="4267201" y="1095375"/>
                  </a:lnTo>
                  <a:lnTo>
                    <a:pt x="4222751" y="1189038"/>
                  </a:lnTo>
                  <a:lnTo>
                    <a:pt x="4168776" y="1274763"/>
                  </a:lnTo>
                  <a:lnTo>
                    <a:pt x="4160838" y="1285875"/>
                  </a:lnTo>
                  <a:lnTo>
                    <a:pt x="4154488" y="1296988"/>
                  </a:lnTo>
                  <a:lnTo>
                    <a:pt x="2976563" y="2832101"/>
                  </a:lnTo>
                  <a:lnTo>
                    <a:pt x="2952751" y="2857501"/>
                  </a:lnTo>
                  <a:lnTo>
                    <a:pt x="2925763" y="2874963"/>
                  </a:lnTo>
                  <a:lnTo>
                    <a:pt x="2895601" y="2886076"/>
                  </a:lnTo>
                  <a:lnTo>
                    <a:pt x="2862263" y="2890838"/>
                  </a:lnTo>
                  <a:lnTo>
                    <a:pt x="2828926" y="2886076"/>
                  </a:lnTo>
                  <a:lnTo>
                    <a:pt x="2798763" y="2874963"/>
                  </a:lnTo>
                  <a:lnTo>
                    <a:pt x="2768601" y="2857501"/>
                  </a:lnTo>
                  <a:lnTo>
                    <a:pt x="2747963" y="2832101"/>
                  </a:lnTo>
                  <a:lnTo>
                    <a:pt x="1570038" y="1296988"/>
                  </a:lnTo>
                  <a:lnTo>
                    <a:pt x="1560513" y="1285875"/>
                  </a:lnTo>
                  <a:lnTo>
                    <a:pt x="1554163" y="1273175"/>
                  </a:lnTo>
                  <a:lnTo>
                    <a:pt x="1498600" y="1185863"/>
                  </a:lnTo>
                  <a:lnTo>
                    <a:pt x="1457325" y="1095375"/>
                  </a:lnTo>
                  <a:lnTo>
                    <a:pt x="1423988" y="1000125"/>
                  </a:lnTo>
                  <a:lnTo>
                    <a:pt x="1406525" y="903288"/>
                  </a:lnTo>
                  <a:lnTo>
                    <a:pt x="1398588" y="804863"/>
                  </a:lnTo>
                  <a:lnTo>
                    <a:pt x="1406525" y="703263"/>
                  </a:lnTo>
                  <a:lnTo>
                    <a:pt x="1423988" y="604838"/>
                  </a:lnTo>
                  <a:lnTo>
                    <a:pt x="1452563" y="512763"/>
                  </a:lnTo>
                  <a:lnTo>
                    <a:pt x="1493838" y="427038"/>
                  </a:lnTo>
                  <a:lnTo>
                    <a:pt x="1543050" y="344487"/>
                  </a:lnTo>
                  <a:lnTo>
                    <a:pt x="1603375" y="269875"/>
                  </a:lnTo>
                  <a:lnTo>
                    <a:pt x="1668463" y="203200"/>
                  </a:lnTo>
                  <a:lnTo>
                    <a:pt x="1744663" y="142875"/>
                  </a:lnTo>
                  <a:lnTo>
                    <a:pt x="1825625" y="95250"/>
                  </a:lnTo>
                  <a:lnTo>
                    <a:pt x="1911350" y="55562"/>
                  </a:lnTo>
                  <a:lnTo>
                    <a:pt x="2005013" y="23812"/>
                  </a:lnTo>
                  <a:lnTo>
                    <a:pt x="2101850" y="635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grpSp>
      <p:grpSp>
        <p:nvGrpSpPr>
          <p:cNvPr id="114" name="Group 113"/>
          <p:cNvGrpSpPr/>
          <p:nvPr/>
        </p:nvGrpSpPr>
        <p:grpSpPr>
          <a:xfrm>
            <a:off x="11122188" y="2461957"/>
            <a:ext cx="309151" cy="309151"/>
            <a:chOff x="8447928" y="4690710"/>
            <a:chExt cx="612000" cy="612000"/>
          </a:xfrm>
        </p:grpSpPr>
        <p:sp>
          <p:nvSpPr>
            <p:cNvPr id="115" name="Oval 114"/>
            <p:cNvSpPr/>
            <p:nvPr/>
          </p:nvSpPr>
          <p:spPr bwMode="ltGray">
            <a:xfrm>
              <a:off x="8447928" y="4690710"/>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err="1">
                <a:solidFill>
                  <a:schemeClr val="bg1"/>
                </a:solidFill>
                <a:latin typeface="Georgia" pitchFamily="18" charset="0"/>
              </a:endParaRPr>
            </a:p>
          </p:txBody>
        </p:sp>
        <p:sp>
          <p:nvSpPr>
            <p:cNvPr id="116" name="Freeform 4924"/>
            <p:cNvSpPr>
              <a:spLocks noEditPoints="1"/>
            </p:cNvSpPr>
            <p:nvPr/>
          </p:nvSpPr>
          <p:spPr bwMode="auto">
            <a:xfrm>
              <a:off x="8515260" y="4795850"/>
              <a:ext cx="477336" cy="460374"/>
            </a:xfrm>
            <a:custGeom>
              <a:avLst/>
              <a:gdLst>
                <a:gd name="T0" fmla="*/ 78 w 394"/>
                <a:gd name="T1" fmla="*/ 20 h 380"/>
                <a:gd name="T2" fmla="*/ 116 w 394"/>
                <a:gd name="T3" fmla="*/ 0 h 380"/>
                <a:gd name="T4" fmla="*/ 148 w 394"/>
                <a:gd name="T5" fmla="*/ 14 h 380"/>
                <a:gd name="T6" fmla="*/ 162 w 394"/>
                <a:gd name="T7" fmla="*/ 46 h 380"/>
                <a:gd name="T8" fmla="*/ 142 w 394"/>
                <a:gd name="T9" fmla="*/ 84 h 380"/>
                <a:gd name="T10" fmla="*/ 106 w 394"/>
                <a:gd name="T11" fmla="*/ 92 h 380"/>
                <a:gd name="T12" fmla="*/ 74 w 394"/>
                <a:gd name="T13" fmla="*/ 64 h 380"/>
                <a:gd name="T14" fmla="*/ 120 w 394"/>
                <a:gd name="T15" fmla="*/ 232 h 380"/>
                <a:gd name="T16" fmla="*/ 148 w 394"/>
                <a:gd name="T17" fmla="*/ 198 h 380"/>
                <a:gd name="T18" fmla="*/ 142 w 394"/>
                <a:gd name="T19" fmla="*/ 164 h 380"/>
                <a:gd name="T20" fmla="*/ 170 w 394"/>
                <a:gd name="T21" fmla="*/ 128 h 380"/>
                <a:gd name="T22" fmla="*/ 176 w 394"/>
                <a:gd name="T23" fmla="*/ 114 h 380"/>
                <a:gd name="T24" fmla="*/ 72 w 394"/>
                <a:gd name="T25" fmla="*/ 112 h 380"/>
                <a:gd name="T26" fmla="*/ 38 w 394"/>
                <a:gd name="T27" fmla="*/ 130 h 380"/>
                <a:gd name="T28" fmla="*/ 0 w 394"/>
                <a:gd name="T29" fmla="*/ 244 h 380"/>
                <a:gd name="T30" fmla="*/ 46 w 394"/>
                <a:gd name="T31" fmla="*/ 318 h 380"/>
                <a:gd name="T32" fmla="*/ 152 w 394"/>
                <a:gd name="T33" fmla="*/ 376 h 380"/>
                <a:gd name="T34" fmla="*/ 130 w 394"/>
                <a:gd name="T35" fmla="*/ 332 h 380"/>
                <a:gd name="T36" fmla="*/ 390 w 394"/>
                <a:gd name="T37" fmla="*/ 154 h 380"/>
                <a:gd name="T38" fmla="*/ 372 w 394"/>
                <a:gd name="T39" fmla="*/ 124 h 380"/>
                <a:gd name="T40" fmla="*/ 318 w 394"/>
                <a:gd name="T41" fmla="*/ 112 h 380"/>
                <a:gd name="T42" fmla="*/ 228 w 394"/>
                <a:gd name="T43" fmla="*/ 112 h 380"/>
                <a:gd name="T44" fmla="*/ 196 w 394"/>
                <a:gd name="T45" fmla="*/ 124 h 380"/>
                <a:gd name="T46" fmla="*/ 228 w 394"/>
                <a:gd name="T47" fmla="*/ 138 h 380"/>
                <a:gd name="T48" fmla="*/ 242 w 394"/>
                <a:gd name="T49" fmla="*/ 174 h 380"/>
                <a:gd name="T50" fmla="*/ 256 w 394"/>
                <a:gd name="T51" fmla="*/ 210 h 380"/>
                <a:gd name="T52" fmla="*/ 264 w 394"/>
                <a:gd name="T53" fmla="*/ 314 h 380"/>
                <a:gd name="T54" fmla="*/ 232 w 394"/>
                <a:gd name="T55" fmla="*/ 342 h 380"/>
                <a:gd name="T56" fmla="*/ 278 w 394"/>
                <a:gd name="T57" fmla="*/ 362 h 380"/>
                <a:gd name="T58" fmla="*/ 338 w 394"/>
                <a:gd name="T59" fmla="*/ 260 h 380"/>
                <a:gd name="T60" fmla="*/ 366 w 394"/>
                <a:gd name="T61" fmla="*/ 284 h 380"/>
                <a:gd name="T62" fmla="*/ 394 w 394"/>
                <a:gd name="T63" fmla="*/ 198 h 380"/>
                <a:gd name="T64" fmla="*/ 192 w 394"/>
                <a:gd name="T65" fmla="*/ 380 h 380"/>
                <a:gd name="T66" fmla="*/ 236 w 394"/>
                <a:gd name="T67" fmla="*/ 320 h 380"/>
                <a:gd name="T68" fmla="*/ 244 w 394"/>
                <a:gd name="T69" fmla="*/ 232 h 380"/>
                <a:gd name="T70" fmla="*/ 154 w 394"/>
                <a:gd name="T71" fmla="*/ 218 h 380"/>
                <a:gd name="T72" fmla="*/ 140 w 394"/>
                <a:gd name="T73" fmla="*/ 232 h 380"/>
                <a:gd name="T74" fmla="*/ 148 w 394"/>
                <a:gd name="T75" fmla="*/ 320 h 380"/>
                <a:gd name="T76" fmla="*/ 192 w 394"/>
                <a:gd name="T77" fmla="*/ 380 h 380"/>
                <a:gd name="T78" fmla="*/ 242 w 394"/>
                <a:gd name="T79" fmla="*/ 64 h 380"/>
                <a:gd name="T80" fmla="*/ 274 w 394"/>
                <a:gd name="T81" fmla="*/ 92 h 380"/>
                <a:gd name="T82" fmla="*/ 308 w 394"/>
                <a:gd name="T83" fmla="*/ 84 h 380"/>
                <a:gd name="T84" fmla="*/ 330 w 394"/>
                <a:gd name="T85" fmla="*/ 46 h 380"/>
                <a:gd name="T86" fmla="*/ 314 w 394"/>
                <a:gd name="T87" fmla="*/ 12 h 380"/>
                <a:gd name="T88" fmla="*/ 284 w 394"/>
                <a:gd name="T89" fmla="*/ 0 h 380"/>
                <a:gd name="T90" fmla="*/ 250 w 394"/>
                <a:gd name="T91" fmla="*/ 14 h 380"/>
                <a:gd name="T92" fmla="*/ 238 w 394"/>
                <a:gd name="T93" fmla="*/ 46 h 380"/>
                <a:gd name="T94" fmla="*/ 214 w 394"/>
                <a:gd name="T95" fmla="*/ 196 h 380"/>
                <a:gd name="T96" fmla="*/ 222 w 394"/>
                <a:gd name="T97" fmla="*/ 168 h 380"/>
                <a:gd name="T98" fmla="*/ 192 w 394"/>
                <a:gd name="T99" fmla="*/ 142 h 380"/>
                <a:gd name="T100" fmla="*/ 164 w 394"/>
                <a:gd name="T101" fmla="*/ 162 h 380"/>
                <a:gd name="T102" fmla="*/ 164 w 394"/>
                <a:gd name="T103" fmla="*/ 186 h 380"/>
                <a:gd name="T104" fmla="*/ 192 w 394"/>
                <a:gd name="T105" fmla="*/ 20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4" h="380">
                  <a:moveTo>
                    <a:pt x="70" y="46"/>
                  </a:moveTo>
                  <a:lnTo>
                    <a:pt x="70" y="46"/>
                  </a:lnTo>
                  <a:lnTo>
                    <a:pt x="72" y="38"/>
                  </a:lnTo>
                  <a:lnTo>
                    <a:pt x="74" y="28"/>
                  </a:lnTo>
                  <a:lnTo>
                    <a:pt x="78" y="20"/>
                  </a:lnTo>
                  <a:lnTo>
                    <a:pt x="84" y="14"/>
                  </a:lnTo>
                  <a:lnTo>
                    <a:pt x="90" y="8"/>
                  </a:lnTo>
                  <a:lnTo>
                    <a:pt x="98" y="4"/>
                  </a:lnTo>
                  <a:lnTo>
                    <a:pt x="106" y="2"/>
                  </a:lnTo>
                  <a:lnTo>
                    <a:pt x="116" y="0"/>
                  </a:lnTo>
                  <a:lnTo>
                    <a:pt x="116" y="0"/>
                  </a:lnTo>
                  <a:lnTo>
                    <a:pt x="126" y="2"/>
                  </a:lnTo>
                  <a:lnTo>
                    <a:pt x="134" y="4"/>
                  </a:lnTo>
                  <a:lnTo>
                    <a:pt x="142" y="8"/>
                  </a:lnTo>
                  <a:lnTo>
                    <a:pt x="148" y="14"/>
                  </a:lnTo>
                  <a:lnTo>
                    <a:pt x="154" y="20"/>
                  </a:lnTo>
                  <a:lnTo>
                    <a:pt x="158" y="28"/>
                  </a:lnTo>
                  <a:lnTo>
                    <a:pt x="160" y="38"/>
                  </a:lnTo>
                  <a:lnTo>
                    <a:pt x="162" y="46"/>
                  </a:lnTo>
                  <a:lnTo>
                    <a:pt x="162" y="46"/>
                  </a:lnTo>
                  <a:lnTo>
                    <a:pt x="160" y="56"/>
                  </a:lnTo>
                  <a:lnTo>
                    <a:pt x="158" y="64"/>
                  </a:lnTo>
                  <a:lnTo>
                    <a:pt x="154" y="72"/>
                  </a:lnTo>
                  <a:lnTo>
                    <a:pt x="148" y="78"/>
                  </a:lnTo>
                  <a:lnTo>
                    <a:pt x="142" y="84"/>
                  </a:lnTo>
                  <a:lnTo>
                    <a:pt x="134" y="88"/>
                  </a:lnTo>
                  <a:lnTo>
                    <a:pt x="126" y="92"/>
                  </a:lnTo>
                  <a:lnTo>
                    <a:pt x="116" y="92"/>
                  </a:lnTo>
                  <a:lnTo>
                    <a:pt x="116" y="92"/>
                  </a:lnTo>
                  <a:lnTo>
                    <a:pt x="106" y="92"/>
                  </a:lnTo>
                  <a:lnTo>
                    <a:pt x="98" y="88"/>
                  </a:lnTo>
                  <a:lnTo>
                    <a:pt x="90" y="84"/>
                  </a:lnTo>
                  <a:lnTo>
                    <a:pt x="84" y="78"/>
                  </a:lnTo>
                  <a:lnTo>
                    <a:pt x="78" y="72"/>
                  </a:lnTo>
                  <a:lnTo>
                    <a:pt x="74" y="64"/>
                  </a:lnTo>
                  <a:lnTo>
                    <a:pt x="72" y="56"/>
                  </a:lnTo>
                  <a:lnTo>
                    <a:pt x="70" y="46"/>
                  </a:lnTo>
                  <a:lnTo>
                    <a:pt x="70" y="46"/>
                  </a:lnTo>
                  <a:close/>
                  <a:moveTo>
                    <a:pt x="120" y="308"/>
                  </a:moveTo>
                  <a:lnTo>
                    <a:pt x="120" y="232"/>
                  </a:lnTo>
                  <a:lnTo>
                    <a:pt x="120" y="232"/>
                  </a:lnTo>
                  <a:lnTo>
                    <a:pt x="122" y="220"/>
                  </a:lnTo>
                  <a:lnTo>
                    <a:pt x="128" y="210"/>
                  </a:lnTo>
                  <a:lnTo>
                    <a:pt x="136" y="202"/>
                  </a:lnTo>
                  <a:lnTo>
                    <a:pt x="148" y="198"/>
                  </a:lnTo>
                  <a:lnTo>
                    <a:pt x="148" y="198"/>
                  </a:lnTo>
                  <a:lnTo>
                    <a:pt x="144" y="186"/>
                  </a:lnTo>
                  <a:lnTo>
                    <a:pt x="142" y="174"/>
                  </a:lnTo>
                  <a:lnTo>
                    <a:pt x="142" y="174"/>
                  </a:lnTo>
                  <a:lnTo>
                    <a:pt x="142" y="164"/>
                  </a:lnTo>
                  <a:lnTo>
                    <a:pt x="146" y="154"/>
                  </a:lnTo>
                  <a:lnTo>
                    <a:pt x="150" y="146"/>
                  </a:lnTo>
                  <a:lnTo>
                    <a:pt x="156" y="140"/>
                  </a:lnTo>
                  <a:lnTo>
                    <a:pt x="162" y="132"/>
                  </a:lnTo>
                  <a:lnTo>
                    <a:pt x="170" y="128"/>
                  </a:lnTo>
                  <a:lnTo>
                    <a:pt x="178" y="124"/>
                  </a:lnTo>
                  <a:lnTo>
                    <a:pt x="188" y="124"/>
                  </a:lnTo>
                  <a:lnTo>
                    <a:pt x="188" y="124"/>
                  </a:lnTo>
                  <a:lnTo>
                    <a:pt x="182" y="118"/>
                  </a:lnTo>
                  <a:lnTo>
                    <a:pt x="176" y="114"/>
                  </a:lnTo>
                  <a:lnTo>
                    <a:pt x="168" y="112"/>
                  </a:lnTo>
                  <a:lnTo>
                    <a:pt x="160" y="112"/>
                  </a:lnTo>
                  <a:lnTo>
                    <a:pt x="116" y="112"/>
                  </a:lnTo>
                  <a:lnTo>
                    <a:pt x="72" y="112"/>
                  </a:lnTo>
                  <a:lnTo>
                    <a:pt x="72" y="112"/>
                  </a:lnTo>
                  <a:lnTo>
                    <a:pt x="64" y="112"/>
                  </a:lnTo>
                  <a:lnTo>
                    <a:pt x="56" y="114"/>
                  </a:lnTo>
                  <a:lnTo>
                    <a:pt x="50" y="118"/>
                  </a:lnTo>
                  <a:lnTo>
                    <a:pt x="44" y="124"/>
                  </a:lnTo>
                  <a:lnTo>
                    <a:pt x="38" y="130"/>
                  </a:lnTo>
                  <a:lnTo>
                    <a:pt x="34" y="136"/>
                  </a:lnTo>
                  <a:lnTo>
                    <a:pt x="30" y="144"/>
                  </a:lnTo>
                  <a:lnTo>
                    <a:pt x="28" y="152"/>
                  </a:lnTo>
                  <a:lnTo>
                    <a:pt x="0" y="244"/>
                  </a:lnTo>
                  <a:lnTo>
                    <a:pt x="0" y="244"/>
                  </a:lnTo>
                  <a:lnTo>
                    <a:pt x="12" y="270"/>
                  </a:lnTo>
                  <a:lnTo>
                    <a:pt x="26" y="296"/>
                  </a:lnTo>
                  <a:lnTo>
                    <a:pt x="60" y="188"/>
                  </a:lnTo>
                  <a:lnTo>
                    <a:pt x="76" y="188"/>
                  </a:lnTo>
                  <a:lnTo>
                    <a:pt x="46" y="318"/>
                  </a:lnTo>
                  <a:lnTo>
                    <a:pt x="46" y="318"/>
                  </a:lnTo>
                  <a:lnTo>
                    <a:pt x="70" y="338"/>
                  </a:lnTo>
                  <a:lnTo>
                    <a:pt x="94" y="356"/>
                  </a:lnTo>
                  <a:lnTo>
                    <a:pt x="122" y="368"/>
                  </a:lnTo>
                  <a:lnTo>
                    <a:pt x="152" y="376"/>
                  </a:lnTo>
                  <a:lnTo>
                    <a:pt x="152" y="342"/>
                  </a:lnTo>
                  <a:lnTo>
                    <a:pt x="152" y="342"/>
                  </a:lnTo>
                  <a:lnTo>
                    <a:pt x="146" y="340"/>
                  </a:lnTo>
                  <a:lnTo>
                    <a:pt x="140" y="338"/>
                  </a:lnTo>
                  <a:lnTo>
                    <a:pt x="130" y="332"/>
                  </a:lnTo>
                  <a:lnTo>
                    <a:pt x="122" y="320"/>
                  </a:lnTo>
                  <a:lnTo>
                    <a:pt x="120" y="314"/>
                  </a:lnTo>
                  <a:lnTo>
                    <a:pt x="120" y="308"/>
                  </a:lnTo>
                  <a:lnTo>
                    <a:pt x="120" y="308"/>
                  </a:lnTo>
                  <a:close/>
                  <a:moveTo>
                    <a:pt x="390" y="154"/>
                  </a:moveTo>
                  <a:lnTo>
                    <a:pt x="390" y="154"/>
                  </a:lnTo>
                  <a:lnTo>
                    <a:pt x="388" y="146"/>
                  </a:lnTo>
                  <a:lnTo>
                    <a:pt x="384" y="138"/>
                  </a:lnTo>
                  <a:lnTo>
                    <a:pt x="378" y="130"/>
                  </a:lnTo>
                  <a:lnTo>
                    <a:pt x="372" y="124"/>
                  </a:lnTo>
                  <a:lnTo>
                    <a:pt x="366" y="118"/>
                  </a:lnTo>
                  <a:lnTo>
                    <a:pt x="358" y="116"/>
                  </a:lnTo>
                  <a:lnTo>
                    <a:pt x="348" y="112"/>
                  </a:lnTo>
                  <a:lnTo>
                    <a:pt x="340" y="112"/>
                  </a:lnTo>
                  <a:lnTo>
                    <a:pt x="318" y="112"/>
                  </a:lnTo>
                  <a:lnTo>
                    <a:pt x="310" y="112"/>
                  </a:lnTo>
                  <a:lnTo>
                    <a:pt x="284" y="148"/>
                  </a:lnTo>
                  <a:lnTo>
                    <a:pt x="256" y="112"/>
                  </a:lnTo>
                  <a:lnTo>
                    <a:pt x="250" y="112"/>
                  </a:lnTo>
                  <a:lnTo>
                    <a:pt x="228" y="112"/>
                  </a:lnTo>
                  <a:lnTo>
                    <a:pt x="228" y="112"/>
                  </a:lnTo>
                  <a:lnTo>
                    <a:pt x="218" y="112"/>
                  </a:lnTo>
                  <a:lnTo>
                    <a:pt x="210" y="114"/>
                  </a:lnTo>
                  <a:lnTo>
                    <a:pt x="202" y="118"/>
                  </a:lnTo>
                  <a:lnTo>
                    <a:pt x="196" y="124"/>
                  </a:lnTo>
                  <a:lnTo>
                    <a:pt x="196" y="124"/>
                  </a:lnTo>
                  <a:lnTo>
                    <a:pt x="204" y="124"/>
                  </a:lnTo>
                  <a:lnTo>
                    <a:pt x="214" y="128"/>
                  </a:lnTo>
                  <a:lnTo>
                    <a:pt x="222" y="132"/>
                  </a:lnTo>
                  <a:lnTo>
                    <a:pt x="228" y="138"/>
                  </a:lnTo>
                  <a:lnTo>
                    <a:pt x="234" y="146"/>
                  </a:lnTo>
                  <a:lnTo>
                    <a:pt x="238" y="154"/>
                  </a:lnTo>
                  <a:lnTo>
                    <a:pt x="242" y="164"/>
                  </a:lnTo>
                  <a:lnTo>
                    <a:pt x="242" y="174"/>
                  </a:lnTo>
                  <a:lnTo>
                    <a:pt x="242" y="174"/>
                  </a:lnTo>
                  <a:lnTo>
                    <a:pt x="240" y="186"/>
                  </a:lnTo>
                  <a:lnTo>
                    <a:pt x="236" y="198"/>
                  </a:lnTo>
                  <a:lnTo>
                    <a:pt x="236" y="198"/>
                  </a:lnTo>
                  <a:lnTo>
                    <a:pt x="248" y="202"/>
                  </a:lnTo>
                  <a:lnTo>
                    <a:pt x="256" y="210"/>
                  </a:lnTo>
                  <a:lnTo>
                    <a:pt x="262" y="220"/>
                  </a:lnTo>
                  <a:lnTo>
                    <a:pt x="264" y="232"/>
                  </a:lnTo>
                  <a:lnTo>
                    <a:pt x="264" y="308"/>
                  </a:lnTo>
                  <a:lnTo>
                    <a:pt x="264" y="308"/>
                  </a:lnTo>
                  <a:lnTo>
                    <a:pt x="264" y="314"/>
                  </a:lnTo>
                  <a:lnTo>
                    <a:pt x="262" y="320"/>
                  </a:lnTo>
                  <a:lnTo>
                    <a:pt x="254" y="332"/>
                  </a:lnTo>
                  <a:lnTo>
                    <a:pt x="244" y="338"/>
                  </a:lnTo>
                  <a:lnTo>
                    <a:pt x="238" y="340"/>
                  </a:lnTo>
                  <a:lnTo>
                    <a:pt x="232" y="342"/>
                  </a:lnTo>
                  <a:lnTo>
                    <a:pt x="232" y="376"/>
                  </a:lnTo>
                  <a:lnTo>
                    <a:pt x="232" y="376"/>
                  </a:lnTo>
                  <a:lnTo>
                    <a:pt x="248" y="372"/>
                  </a:lnTo>
                  <a:lnTo>
                    <a:pt x="262" y="368"/>
                  </a:lnTo>
                  <a:lnTo>
                    <a:pt x="278" y="362"/>
                  </a:lnTo>
                  <a:lnTo>
                    <a:pt x="292" y="354"/>
                  </a:lnTo>
                  <a:lnTo>
                    <a:pt x="306" y="346"/>
                  </a:lnTo>
                  <a:lnTo>
                    <a:pt x="318" y="336"/>
                  </a:lnTo>
                  <a:lnTo>
                    <a:pt x="340" y="316"/>
                  </a:lnTo>
                  <a:lnTo>
                    <a:pt x="338" y="260"/>
                  </a:lnTo>
                  <a:lnTo>
                    <a:pt x="338" y="192"/>
                  </a:lnTo>
                  <a:lnTo>
                    <a:pt x="350" y="192"/>
                  </a:lnTo>
                  <a:lnTo>
                    <a:pt x="350" y="192"/>
                  </a:lnTo>
                  <a:lnTo>
                    <a:pt x="354" y="192"/>
                  </a:lnTo>
                  <a:lnTo>
                    <a:pt x="366" y="284"/>
                  </a:lnTo>
                  <a:lnTo>
                    <a:pt x="366" y="284"/>
                  </a:lnTo>
                  <a:lnTo>
                    <a:pt x="376" y="264"/>
                  </a:lnTo>
                  <a:lnTo>
                    <a:pt x="384" y="244"/>
                  </a:lnTo>
                  <a:lnTo>
                    <a:pt x="390" y="222"/>
                  </a:lnTo>
                  <a:lnTo>
                    <a:pt x="394" y="198"/>
                  </a:lnTo>
                  <a:lnTo>
                    <a:pt x="394" y="198"/>
                  </a:lnTo>
                  <a:lnTo>
                    <a:pt x="390" y="154"/>
                  </a:lnTo>
                  <a:lnTo>
                    <a:pt x="390" y="154"/>
                  </a:lnTo>
                  <a:close/>
                  <a:moveTo>
                    <a:pt x="192" y="380"/>
                  </a:moveTo>
                  <a:lnTo>
                    <a:pt x="192" y="380"/>
                  </a:lnTo>
                  <a:lnTo>
                    <a:pt x="212" y="380"/>
                  </a:lnTo>
                  <a:lnTo>
                    <a:pt x="212" y="322"/>
                  </a:lnTo>
                  <a:lnTo>
                    <a:pt x="230" y="322"/>
                  </a:lnTo>
                  <a:lnTo>
                    <a:pt x="230" y="322"/>
                  </a:lnTo>
                  <a:lnTo>
                    <a:pt x="236" y="320"/>
                  </a:lnTo>
                  <a:lnTo>
                    <a:pt x="240" y="318"/>
                  </a:lnTo>
                  <a:lnTo>
                    <a:pt x="242" y="314"/>
                  </a:lnTo>
                  <a:lnTo>
                    <a:pt x="244" y="308"/>
                  </a:lnTo>
                  <a:lnTo>
                    <a:pt x="244" y="232"/>
                  </a:lnTo>
                  <a:lnTo>
                    <a:pt x="244" y="232"/>
                  </a:lnTo>
                  <a:lnTo>
                    <a:pt x="242" y="226"/>
                  </a:lnTo>
                  <a:lnTo>
                    <a:pt x="240" y="222"/>
                  </a:lnTo>
                  <a:lnTo>
                    <a:pt x="236" y="218"/>
                  </a:lnTo>
                  <a:lnTo>
                    <a:pt x="230" y="218"/>
                  </a:lnTo>
                  <a:lnTo>
                    <a:pt x="154" y="218"/>
                  </a:lnTo>
                  <a:lnTo>
                    <a:pt x="154" y="218"/>
                  </a:lnTo>
                  <a:lnTo>
                    <a:pt x="148" y="218"/>
                  </a:lnTo>
                  <a:lnTo>
                    <a:pt x="144" y="222"/>
                  </a:lnTo>
                  <a:lnTo>
                    <a:pt x="142" y="226"/>
                  </a:lnTo>
                  <a:lnTo>
                    <a:pt x="140" y="232"/>
                  </a:lnTo>
                  <a:lnTo>
                    <a:pt x="140" y="308"/>
                  </a:lnTo>
                  <a:lnTo>
                    <a:pt x="140" y="308"/>
                  </a:lnTo>
                  <a:lnTo>
                    <a:pt x="142" y="314"/>
                  </a:lnTo>
                  <a:lnTo>
                    <a:pt x="144" y="318"/>
                  </a:lnTo>
                  <a:lnTo>
                    <a:pt x="148" y="320"/>
                  </a:lnTo>
                  <a:lnTo>
                    <a:pt x="154" y="322"/>
                  </a:lnTo>
                  <a:lnTo>
                    <a:pt x="172" y="322"/>
                  </a:lnTo>
                  <a:lnTo>
                    <a:pt x="172" y="380"/>
                  </a:lnTo>
                  <a:lnTo>
                    <a:pt x="172" y="380"/>
                  </a:lnTo>
                  <a:lnTo>
                    <a:pt x="192" y="380"/>
                  </a:lnTo>
                  <a:lnTo>
                    <a:pt x="192" y="380"/>
                  </a:lnTo>
                  <a:close/>
                  <a:moveTo>
                    <a:pt x="238" y="46"/>
                  </a:moveTo>
                  <a:lnTo>
                    <a:pt x="238" y="46"/>
                  </a:lnTo>
                  <a:lnTo>
                    <a:pt x="238" y="56"/>
                  </a:lnTo>
                  <a:lnTo>
                    <a:pt x="242" y="64"/>
                  </a:lnTo>
                  <a:lnTo>
                    <a:pt x="246" y="72"/>
                  </a:lnTo>
                  <a:lnTo>
                    <a:pt x="250" y="78"/>
                  </a:lnTo>
                  <a:lnTo>
                    <a:pt x="258" y="84"/>
                  </a:lnTo>
                  <a:lnTo>
                    <a:pt x="266" y="88"/>
                  </a:lnTo>
                  <a:lnTo>
                    <a:pt x="274" y="92"/>
                  </a:lnTo>
                  <a:lnTo>
                    <a:pt x="284" y="92"/>
                  </a:lnTo>
                  <a:lnTo>
                    <a:pt x="284" y="92"/>
                  </a:lnTo>
                  <a:lnTo>
                    <a:pt x="292" y="92"/>
                  </a:lnTo>
                  <a:lnTo>
                    <a:pt x="302" y="88"/>
                  </a:lnTo>
                  <a:lnTo>
                    <a:pt x="308" y="84"/>
                  </a:lnTo>
                  <a:lnTo>
                    <a:pt x="316" y="78"/>
                  </a:lnTo>
                  <a:lnTo>
                    <a:pt x="322" y="72"/>
                  </a:lnTo>
                  <a:lnTo>
                    <a:pt x="326" y="64"/>
                  </a:lnTo>
                  <a:lnTo>
                    <a:pt x="328" y="56"/>
                  </a:lnTo>
                  <a:lnTo>
                    <a:pt x="330" y="46"/>
                  </a:lnTo>
                  <a:lnTo>
                    <a:pt x="330" y="46"/>
                  </a:lnTo>
                  <a:lnTo>
                    <a:pt x="328" y="36"/>
                  </a:lnTo>
                  <a:lnTo>
                    <a:pt x="324" y="28"/>
                  </a:lnTo>
                  <a:lnTo>
                    <a:pt x="320" y="20"/>
                  </a:lnTo>
                  <a:lnTo>
                    <a:pt x="314" y="12"/>
                  </a:lnTo>
                  <a:lnTo>
                    <a:pt x="314" y="12"/>
                  </a:lnTo>
                  <a:lnTo>
                    <a:pt x="306" y="6"/>
                  </a:lnTo>
                  <a:lnTo>
                    <a:pt x="306" y="6"/>
                  </a:lnTo>
                  <a:lnTo>
                    <a:pt x="294" y="2"/>
                  </a:lnTo>
                  <a:lnTo>
                    <a:pt x="284" y="0"/>
                  </a:lnTo>
                  <a:lnTo>
                    <a:pt x="284" y="0"/>
                  </a:lnTo>
                  <a:lnTo>
                    <a:pt x="274" y="2"/>
                  </a:lnTo>
                  <a:lnTo>
                    <a:pt x="266" y="4"/>
                  </a:lnTo>
                  <a:lnTo>
                    <a:pt x="258" y="8"/>
                  </a:lnTo>
                  <a:lnTo>
                    <a:pt x="250" y="14"/>
                  </a:lnTo>
                  <a:lnTo>
                    <a:pt x="246" y="20"/>
                  </a:lnTo>
                  <a:lnTo>
                    <a:pt x="242" y="28"/>
                  </a:lnTo>
                  <a:lnTo>
                    <a:pt x="238" y="38"/>
                  </a:lnTo>
                  <a:lnTo>
                    <a:pt x="238" y="46"/>
                  </a:lnTo>
                  <a:lnTo>
                    <a:pt x="238" y="46"/>
                  </a:lnTo>
                  <a:close/>
                  <a:moveTo>
                    <a:pt x="192" y="204"/>
                  </a:moveTo>
                  <a:lnTo>
                    <a:pt x="192" y="204"/>
                  </a:lnTo>
                  <a:lnTo>
                    <a:pt x="198" y="204"/>
                  </a:lnTo>
                  <a:lnTo>
                    <a:pt x="204" y="202"/>
                  </a:lnTo>
                  <a:lnTo>
                    <a:pt x="214" y="196"/>
                  </a:lnTo>
                  <a:lnTo>
                    <a:pt x="220" y="186"/>
                  </a:lnTo>
                  <a:lnTo>
                    <a:pt x="222" y="180"/>
                  </a:lnTo>
                  <a:lnTo>
                    <a:pt x="222" y="174"/>
                  </a:lnTo>
                  <a:lnTo>
                    <a:pt x="222" y="174"/>
                  </a:lnTo>
                  <a:lnTo>
                    <a:pt x="222" y="168"/>
                  </a:lnTo>
                  <a:lnTo>
                    <a:pt x="220" y="162"/>
                  </a:lnTo>
                  <a:lnTo>
                    <a:pt x="214" y="152"/>
                  </a:lnTo>
                  <a:lnTo>
                    <a:pt x="204" y="146"/>
                  </a:lnTo>
                  <a:lnTo>
                    <a:pt x="198" y="144"/>
                  </a:lnTo>
                  <a:lnTo>
                    <a:pt x="192" y="142"/>
                  </a:lnTo>
                  <a:lnTo>
                    <a:pt x="192" y="142"/>
                  </a:lnTo>
                  <a:lnTo>
                    <a:pt x="186" y="144"/>
                  </a:lnTo>
                  <a:lnTo>
                    <a:pt x="180" y="146"/>
                  </a:lnTo>
                  <a:lnTo>
                    <a:pt x="170" y="152"/>
                  </a:lnTo>
                  <a:lnTo>
                    <a:pt x="164" y="162"/>
                  </a:lnTo>
                  <a:lnTo>
                    <a:pt x="162" y="168"/>
                  </a:lnTo>
                  <a:lnTo>
                    <a:pt x="162" y="174"/>
                  </a:lnTo>
                  <a:lnTo>
                    <a:pt x="162" y="174"/>
                  </a:lnTo>
                  <a:lnTo>
                    <a:pt x="162" y="180"/>
                  </a:lnTo>
                  <a:lnTo>
                    <a:pt x="164" y="186"/>
                  </a:lnTo>
                  <a:lnTo>
                    <a:pt x="170" y="196"/>
                  </a:lnTo>
                  <a:lnTo>
                    <a:pt x="180" y="202"/>
                  </a:lnTo>
                  <a:lnTo>
                    <a:pt x="186" y="204"/>
                  </a:lnTo>
                  <a:lnTo>
                    <a:pt x="192" y="204"/>
                  </a:lnTo>
                  <a:lnTo>
                    <a:pt x="192" y="2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a:p>
          </p:txBody>
        </p:sp>
      </p:grpSp>
      <p:grpSp>
        <p:nvGrpSpPr>
          <p:cNvPr id="117" name="Group 116"/>
          <p:cNvGrpSpPr/>
          <p:nvPr/>
        </p:nvGrpSpPr>
        <p:grpSpPr>
          <a:xfrm>
            <a:off x="11122188" y="2839107"/>
            <a:ext cx="340066" cy="340066"/>
            <a:chOff x="4845892" y="4591810"/>
            <a:chExt cx="411480" cy="411480"/>
          </a:xfrm>
        </p:grpSpPr>
        <p:sp>
          <p:nvSpPr>
            <p:cNvPr id="118" name="Freeform 162"/>
            <p:cNvSpPr>
              <a:spLocks/>
            </p:cNvSpPr>
            <p:nvPr/>
          </p:nvSpPr>
          <p:spPr bwMode="auto">
            <a:xfrm>
              <a:off x="4845892" y="4591810"/>
              <a:ext cx="411480" cy="411480"/>
            </a:xfrm>
            <a:prstGeom prst="ellips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grpSp>
          <p:nvGrpSpPr>
            <p:cNvPr id="119" name="Group 118"/>
            <p:cNvGrpSpPr/>
            <p:nvPr/>
          </p:nvGrpSpPr>
          <p:grpSpPr>
            <a:xfrm>
              <a:off x="4955192" y="4661704"/>
              <a:ext cx="192881" cy="271693"/>
              <a:chOff x="7762875" y="3469481"/>
              <a:chExt cx="221456" cy="311944"/>
            </a:xfrm>
            <a:solidFill>
              <a:schemeClr val="bg2"/>
            </a:solidFill>
          </p:grpSpPr>
          <p:sp>
            <p:nvSpPr>
              <p:cNvPr id="120" name="Rounded Rectangle 119"/>
              <p:cNvSpPr/>
              <p:nvPr/>
            </p:nvSpPr>
            <p:spPr>
              <a:xfrm>
                <a:off x="7762875" y="3469481"/>
                <a:ext cx="221456" cy="311944"/>
              </a:xfrm>
              <a:prstGeom prst="round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21" name="Rectangle 120"/>
              <p:cNvSpPr/>
              <p:nvPr/>
            </p:nvSpPr>
            <p:spPr>
              <a:xfrm>
                <a:off x="7793831" y="3505200"/>
                <a:ext cx="161925" cy="225004"/>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22" name="Plus 121"/>
              <p:cNvSpPr/>
              <p:nvPr/>
            </p:nvSpPr>
            <p:spPr>
              <a:xfrm>
                <a:off x="7813227" y="3553646"/>
                <a:ext cx="118371" cy="118371"/>
              </a:xfrm>
              <a:prstGeom prst="mathPlus">
                <a:avLst>
                  <a:gd name="adj1" fmla="val 3340"/>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grpSp>
      <p:grpSp>
        <p:nvGrpSpPr>
          <p:cNvPr id="123" name="Group 122"/>
          <p:cNvGrpSpPr/>
          <p:nvPr/>
        </p:nvGrpSpPr>
        <p:grpSpPr>
          <a:xfrm>
            <a:off x="11005424" y="3654333"/>
            <a:ext cx="309151" cy="309151"/>
            <a:chOff x="8447928" y="4690710"/>
            <a:chExt cx="612000" cy="612000"/>
          </a:xfrm>
        </p:grpSpPr>
        <p:sp>
          <p:nvSpPr>
            <p:cNvPr id="124" name="Oval 123"/>
            <p:cNvSpPr/>
            <p:nvPr/>
          </p:nvSpPr>
          <p:spPr bwMode="ltGray">
            <a:xfrm>
              <a:off x="8447928" y="4690710"/>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err="1">
                <a:solidFill>
                  <a:schemeClr val="bg1"/>
                </a:solidFill>
                <a:latin typeface="Georgia" pitchFamily="18" charset="0"/>
              </a:endParaRPr>
            </a:p>
          </p:txBody>
        </p:sp>
        <p:sp>
          <p:nvSpPr>
            <p:cNvPr id="125" name="Freeform 4924"/>
            <p:cNvSpPr>
              <a:spLocks noEditPoints="1"/>
            </p:cNvSpPr>
            <p:nvPr/>
          </p:nvSpPr>
          <p:spPr bwMode="auto">
            <a:xfrm>
              <a:off x="8515260" y="4795850"/>
              <a:ext cx="477336" cy="460374"/>
            </a:xfrm>
            <a:custGeom>
              <a:avLst/>
              <a:gdLst>
                <a:gd name="T0" fmla="*/ 78 w 394"/>
                <a:gd name="T1" fmla="*/ 20 h 380"/>
                <a:gd name="T2" fmla="*/ 116 w 394"/>
                <a:gd name="T3" fmla="*/ 0 h 380"/>
                <a:gd name="T4" fmla="*/ 148 w 394"/>
                <a:gd name="T5" fmla="*/ 14 h 380"/>
                <a:gd name="T6" fmla="*/ 162 w 394"/>
                <a:gd name="T7" fmla="*/ 46 h 380"/>
                <a:gd name="T8" fmla="*/ 142 w 394"/>
                <a:gd name="T9" fmla="*/ 84 h 380"/>
                <a:gd name="T10" fmla="*/ 106 w 394"/>
                <a:gd name="T11" fmla="*/ 92 h 380"/>
                <a:gd name="T12" fmla="*/ 74 w 394"/>
                <a:gd name="T13" fmla="*/ 64 h 380"/>
                <a:gd name="T14" fmla="*/ 120 w 394"/>
                <a:gd name="T15" fmla="*/ 232 h 380"/>
                <a:gd name="T16" fmla="*/ 148 w 394"/>
                <a:gd name="T17" fmla="*/ 198 h 380"/>
                <a:gd name="T18" fmla="*/ 142 w 394"/>
                <a:gd name="T19" fmla="*/ 164 h 380"/>
                <a:gd name="T20" fmla="*/ 170 w 394"/>
                <a:gd name="T21" fmla="*/ 128 h 380"/>
                <a:gd name="T22" fmla="*/ 176 w 394"/>
                <a:gd name="T23" fmla="*/ 114 h 380"/>
                <a:gd name="T24" fmla="*/ 72 w 394"/>
                <a:gd name="T25" fmla="*/ 112 h 380"/>
                <a:gd name="T26" fmla="*/ 38 w 394"/>
                <a:gd name="T27" fmla="*/ 130 h 380"/>
                <a:gd name="T28" fmla="*/ 0 w 394"/>
                <a:gd name="T29" fmla="*/ 244 h 380"/>
                <a:gd name="T30" fmla="*/ 46 w 394"/>
                <a:gd name="T31" fmla="*/ 318 h 380"/>
                <a:gd name="T32" fmla="*/ 152 w 394"/>
                <a:gd name="T33" fmla="*/ 376 h 380"/>
                <a:gd name="T34" fmla="*/ 130 w 394"/>
                <a:gd name="T35" fmla="*/ 332 h 380"/>
                <a:gd name="T36" fmla="*/ 390 w 394"/>
                <a:gd name="T37" fmla="*/ 154 h 380"/>
                <a:gd name="T38" fmla="*/ 372 w 394"/>
                <a:gd name="T39" fmla="*/ 124 h 380"/>
                <a:gd name="T40" fmla="*/ 318 w 394"/>
                <a:gd name="T41" fmla="*/ 112 h 380"/>
                <a:gd name="T42" fmla="*/ 228 w 394"/>
                <a:gd name="T43" fmla="*/ 112 h 380"/>
                <a:gd name="T44" fmla="*/ 196 w 394"/>
                <a:gd name="T45" fmla="*/ 124 h 380"/>
                <a:gd name="T46" fmla="*/ 228 w 394"/>
                <a:gd name="T47" fmla="*/ 138 h 380"/>
                <a:gd name="T48" fmla="*/ 242 w 394"/>
                <a:gd name="T49" fmla="*/ 174 h 380"/>
                <a:gd name="T50" fmla="*/ 256 w 394"/>
                <a:gd name="T51" fmla="*/ 210 h 380"/>
                <a:gd name="T52" fmla="*/ 264 w 394"/>
                <a:gd name="T53" fmla="*/ 314 h 380"/>
                <a:gd name="T54" fmla="*/ 232 w 394"/>
                <a:gd name="T55" fmla="*/ 342 h 380"/>
                <a:gd name="T56" fmla="*/ 278 w 394"/>
                <a:gd name="T57" fmla="*/ 362 h 380"/>
                <a:gd name="T58" fmla="*/ 338 w 394"/>
                <a:gd name="T59" fmla="*/ 260 h 380"/>
                <a:gd name="T60" fmla="*/ 366 w 394"/>
                <a:gd name="T61" fmla="*/ 284 h 380"/>
                <a:gd name="T62" fmla="*/ 394 w 394"/>
                <a:gd name="T63" fmla="*/ 198 h 380"/>
                <a:gd name="T64" fmla="*/ 192 w 394"/>
                <a:gd name="T65" fmla="*/ 380 h 380"/>
                <a:gd name="T66" fmla="*/ 236 w 394"/>
                <a:gd name="T67" fmla="*/ 320 h 380"/>
                <a:gd name="T68" fmla="*/ 244 w 394"/>
                <a:gd name="T69" fmla="*/ 232 h 380"/>
                <a:gd name="T70" fmla="*/ 154 w 394"/>
                <a:gd name="T71" fmla="*/ 218 h 380"/>
                <a:gd name="T72" fmla="*/ 140 w 394"/>
                <a:gd name="T73" fmla="*/ 232 h 380"/>
                <a:gd name="T74" fmla="*/ 148 w 394"/>
                <a:gd name="T75" fmla="*/ 320 h 380"/>
                <a:gd name="T76" fmla="*/ 192 w 394"/>
                <a:gd name="T77" fmla="*/ 380 h 380"/>
                <a:gd name="T78" fmla="*/ 242 w 394"/>
                <a:gd name="T79" fmla="*/ 64 h 380"/>
                <a:gd name="T80" fmla="*/ 274 w 394"/>
                <a:gd name="T81" fmla="*/ 92 h 380"/>
                <a:gd name="T82" fmla="*/ 308 w 394"/>
                <a:gd name="T83" fmla="*/ 84 h 380"/>
                <a:gd name="T84" fmla="*/ 330 w 394"/>
                <a:gd name="T85" fmla="*/ 46 h 380"/>
                <a:gd name="T86" fmla="*/ 314 w 394"/>
                <a:gd name="T87" fmla="*/ 12 h 380"/>
                <a:gd name="T88" fmla="*/ 284 w 394"/>
                <a:gd name="T89" fmla="*/ 0 h 380"/>
                <a:gd name="T90" fmla="*/ 250 w 394"/>
                <a:gd name="T91" fmla="*/ 14 h 380"/>
                <a:gd name="T92" fmla="*/ 238 w 394"/>
                <a:gd name="T93" fmla="*/ 46 h 380"/>
                <a:gd name="T94" fmla="*/ 214 w 394"/>
                <a:gd name="T95" fmla="*/ 196 h 380"/>
                <a:gd name="T96" fmla="*/ 222 w 394"/>
                <a:gd name="T97" fmla="*/ 168 h 380"/>
                <a:gd name="T98" fmla="*/ 192 w 394"/>
                <a:gd name="T99" fmla="*/ 142 h 380"/>
                <a:gd name="T100" fmla="*/ 164 w 394"/>
                <a:gd name="T101" fmla="*/ 162 h 380"/>
                <a:gd name="T102" fmla="*/ 164 w 394"/>
                <a:gd name="T103" fmla="*/ 186 h 380"/>
                <a:gd name="T104" fmla="*/ 192 w 394"/>
                <a:gd name="T105" fmla="*/ 20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4" h="380">
                  <a:moveTo>
                    <a:pt x="70" y="46"/>
                  </a:moveTo>
                  <a:lnTo>
                    <a:pt x="70" y="46"/>
                  </a:lnTo>
                  <a:lnTo>
                    <a:pt x="72" y="38"/>
                  </a:lnTo>
                  <a:lnTo>
                    <a:pt x="74" y="28"/>
                  </a:lnTo>
                  <a:lnTo>
                    <a:pt x="78" y="20"/>
                  </a:lnTo>
                  <a:lnTo>
                    <a:pt x="84" y="14"/>
                  </a:lnTo>
                  <a:lnTo>
                    <a:pt x="90" y="8"/>
                  </a:lnTo>
                  <a:lnTo>
                    <a:pt x="98" y="4"/>
                  </a:lnTo>
                  <a:lnTo>
                    <a:pt x="106" y="2"/>
                  </a:lnTo>
                  <a:lnTo>
                    <a:pt x="116" y="0"/>
                  </a:lnTo>
                  <a:lnTo>
                    <a:pt x="116" y="0"/>
                  </a:lnTo>
                  <a:lnTo>
                    <a:pt x="126" y="2"/>
                  </a:lnTo>
                  <a:lnTo>
                    <a:pt x="134" y="4"/>
                  </a:lnTo>
                  <a:lnTo>
                    <a:pt x="142" y="8"/>
                  </a:lnTo>
                  <a:lnTo>
                    <a:pt x="148" y="14"/>
                  </a:lnTo>
                  <a:lnTo>
                    <a:pt x="154" y="20"/>
                  </a:lnTo>
                  <a:lnTo>
                    <a:pt x="158" y="28"/>
                  </a:lnTo>
                  <a:lnTo>
                    <a:pt x="160" y="38"/>
                  </a:lnTo>
                  <a:lnTo>
                    <a:pt x="162" y="46"/>
                  </a:lnTo>
                  <a:lnTo>
                    <a:pt x="162" y="46"/>
                  </a:lnTo>
                  <a:lnTo>
                    <a:pt x="160" y="56"/>
                  </a:lnTo>
                  <a:lnTo>
                    <a:pt x="158" y="64"/>
                  </a:lnTo>
                  <a:lnTo>
                    <a:pt x="154" y="72"/>
                  </a:lnTo>
                  <a:lnTo>
                    <a:pt x="148" y="78"/>
                  </a:lnTo>
                  <a:lnTo>
                    <a:pt x="142" y="84"/>
                  </a:lnTo>
                  <a:lnTo>
                    <a:pt x="134" y="88"/>
                  </a:lnTo>
                  <a:lnTo>
                    <a:pt x="126" y="92"/>
                  </a:lnTo>
                  <a:lnTo>
                    <a:pt x="116" y="92"/>
                  </a:lnTo>
                  <a:lnTo>
                    <a:pt x="116" y="92"/>
                  </a:lnTo>
                  <a:lnTo>
                    <a:pt x="106" y="92"/>
                  </a:lnTo>
                  <a:lnTo>
                    <a:pt x="98" y="88"/>
                  </a:lnTo>
                  <a:lnTo>
                    <a:pt x="90" y="84"/>
                  </a:lnTo>
                  <a:lnTo>
                    <a:pt x="84" y="78"/>
                  </a:lnTo>
                  <a:lnTo>
                    <a:pt x="78" y="72"/>
                  </a:lnTo>
                  <a:lnTo>
                    <a:pt x="74" y="64"/>
                  </a:lnTo>
                  <a:lnTo>
                    <a:pt x="72" y="56"/>
                  </a:lnTo>
                  <a:lnTo>
                    <a:pt x="70" y="46"/>
                  </a:lnTo>
                  <a:lnTo>
                    <a:pt x="70" y="46"/>
                  </a:lnTo>
                  <a:close/>
                  <a:moveTo>
                    <a:pt x="120" y="308"/>
                  </a:moveTo>
                  <a:lnTo>
                    <a:pt x="120" y="232"/>
                  </a:lnTo>
                  <a:lnTo>
                    <a:pt x="120" y="232"/>
                  </a:lnTo>
                  <a:lnTo>
                    <a:pt x="122" y="220"/>
                  </a:lnTo>
                  <a:lnTo>
                    <a:pt x="128" y="210"/>
                  </a:lnTo>
                  <a:lnTo>
                    <a:pt x="136" y="202"/>
                  </a:lnTo>
                  <a:lnTo>
                    <a:pt x="148" y="198"/>
                  </a:lnTo>
                  <a:lnTo>
                    <a:pt x="148" y="198"/>
                  </a:lnTo>
                  <a:lnTo>
                    <a:pt x="144" y="186"/>
                  </a:lnTo>
                  <a:lnTo>
                    <a:pt x="142" y="174"/>
                  </a:lnTo>
                  <a:lnTo>
                    <a:pt x="142" y="174"/>
                  </a:lnTo>
                  <a:lnTo>
                    <a:pt x="142" y="164"/>
                  </a:lnTo>
                  <a:lnTo>
                    <a:pt x="146" y="154"/>
                  </a:lnTo>
                  <a:lnTo>
                    <a:pt x="150" y="146"/>
                  </a:lnTo>
                  <a:lnTo>
                    <a:pt x="156" y="140"/>
                  </a:lnTo>
                  <a:lnTo>
                    <a:pt x="162" y="132"/>
                  </a:lnTo>
                  <a:lnTo>
                    <a:pt x="170" y="128"/>
                  </a:lnTo>
                  <a:lnTo>
                    <a:pt x="178" y="124"/>
                  </a:lnTo>
                  <a:lnTo>
                    <a:pt x="188" y="124"/>
                  </a:lnTo>
                  <a:lnTo>
                    <a:pt x="188" y="124"/>
                  </a:lnTo>
                  <a:lnTo>
                    <a:pt x="182" y="118"/>
                  </a:lnTo>
                  <a:lnTo>
                    <a:pt x="176" y="114"/>
                  </a:lnTo>
                  <a:lnTo>
                    <a:pt x="168" y="112"/>
                  </a:lnTo>
                  <a:lnTo>
                    <a:pt x="160" y="112"/>
                  </a:lnTo>
                  <a:lnTo>
                    <a:pt x="116" y="112"/>
                  </a:lnTo>
                  <a:lnTo>
                    <a:pt x="72" y="112"/>
                  </a:lnTo>
                  <a:lnTo>
                    <a:pt x="72" y="112"/>
                  </a:lnTo>
                  <a:lnTo>
                    <a:pt x="64" y="112"/>
                  </a:lnTo>
                  <a:lnTo>
                    <a:pt x="56" y="114"/>
                  </a:lnTo>
                  <a:lnTo>
                    <a:pt x="50" y="118"/>
                  </a:lnTo>
                  <a:lnTo>
                    <a:pt x="44" y="124"/>
                  </a:lnTo>
                  <a:lnTo>
                    <a:pt x="38" y="130"/>
                  </a:lnTo>
                  <a:lnTo>
                    <a:pt x="34" y="136"/>
                  </a:lnTo>
                  <a:lnTo>
                    <a:pt x="30" y="144"/>
                  </a:lnTo>
                  <a:lnTo>
                    <a:pt x="28" y="152"/>
                  </a:lnTo>
                  <a:lnTo>
                    <a:pt x="0" y="244"/>
                  </a:lnTo>
                  <a:lnTo>
                    <a:pt x="0" y="244"/>
                  </a:lnTo>
                  <a:lnTo>
                    <a:pt x="12" y="270"/>
                  </a:lnTo>
                  <a:lnTo>
                    <a:pt x="26" y="296"/>
                  </a:lnTo>
                  <a:lnTo>
                    <a:pt x="60" y="188"/>
                  </a:lnTo>
                  <a:lnTo>
                    <a:pt x="76" y="188"/>
                  </a:lnTo>
                  <a:lnTo>
                    <a:pt x="46" y="318"/>
                  </a:lnTo>
                  <a:lnTo>
                    <a:pt x="46" y="318"/>
                  </a:lnTo>
                  <a:lnTo>
                    <a:pt x="70" y="338"/>
                  </a:lnTo>
                  <a:lnTo>
                    <a:pt x="94" y="356"/>
                  </a:lnTo>
                  <a:lnTo>
                    <a:pt x="122" y="368"/>
                  </a:lnTo>
                  <a:lnTo>
                    <a:pt x="152" y="376"/>
                  </a:lnTo>
                  <a:lnTo>
                    <a:pt x="152" y="342"/>
                  </a:lnTo>
                  <a:lnTo>
                    <a:pt x="152" y="342"/>
                  </a:lnTo>
                  <a:lnTo>
                    <a:pt x="146" y="340"/>
                  </a:lnTo>
                  <a:lnTo>
                    <a:pt x="140" y="338"/>
                  </a:lnTo>
                  <a:lnTo>
                    <a:pt x="130" y="332"/>
                  </a:lnTo>
                  <a:lnTo>
                    <a:pt x="122" y="320"/>
                  </a:lnTo>
                  <a:lnTo>
                    <a:pt x="120" y="314"/>
                  </a:lnTo>
                  <a:lnTo>
                    <a:pt x="120" y="308"/>
                  </a:lnTo>
                  <a:lnTo>
                    <a:pt x="120" y="308"/>
                  </a:lnTo>
                  <a:close/>
                  <a:moveTo>
                    <a:pt x="390" y="154"/>
                  </a:moveTo>
                  <a:lnTo>
                    <a:pt x="390" y="154"/>
                  </a:lnTo>
                  <a:lnTo>
                    <a:pt x="388" y="146"/>
                  </a:lnTo>
                  <a:lnTo>
                    <a:pt x="384" y="138"/>
                  </a:lnTo>
                  <a:lnTo>
                    <a:pt x="378" y="130"/>
                  </a:lnTo>
                  <a:lnTo>
                    <a:pt x="372" y="124"/>
                  </a:lnTo>
                  <a:lnTo>
                    <a:pt x="366" y="118"/>
                  </a:lnTo>
                  <a:lnTo>
                    <a:pt x="358" y="116"/>
                  </a:lnTo>
                  <a:lnTo>
                    <a:pt x="348" y="112"/>
                  </a:lnTo>
                  <a:lnTo>
                    <a:pt x="340" y="112"/>
                  </a:lnTo>
                  <a:lnTo>
                    <a:pt x="318" y="112"/>
                  </a:lnTo>
                  <a:lnTo>
                    <a:pt x="310" y="112"/>
                  </a:lnTo>
                  <a:lnTo>
                    <a:pt x="284" y="148"/>
                  </a:lnTo>
                  <a:lnTo>
                    <a:pt x="256" y="112"/>
                  </a:lnTo>
                  <a:lnTo>
                    <a:pt x="250" y="112"/>
                  </a:lnTo>
                  <a:lnTo>
                    <a:pt x="228" y="112"/>
                  </a:lnTo>
                  <a:lnTo>
                    <a:pt x="228" y="112"/>
                  </a:lnTo>
                  <a:lnTo>
                    <a:pt x="218" y="112"/>
                  </a:lnTo>
                  <a:lnTo>
                    <a:pt x="210" y="114"/>
                  </a:lnTo>
                  <a:lnTo>
                    <a:pt x="202" y="118"/>
                  </a:lnTo>
                  <a:lnTo>
                    <a:pt x="196" y="124"/>
                  </a:lnTo>
                  <a:lnTo>
                    <a:pt x="196" y="124"/>
                  </a:lnTo>
                  <a:lnTo>
                    <a:pt x="204" y="124"/>
                  </a:lnTo>
                  <a:lnTo>
                    <a:pt x="214" y="128"/>
                  </a:lnTo>
                  <a:lnTo>
                    <a:pt x="222" y="132"/>
                  </a:lnTo>
                  <a:lnTo>
                    <a:pt x="228" y="138"/>
                  </a:lnTo>
                  <a:lnTo>
                    <a:pt x="234" y="146"/>
                  </a:lnTo>
                  <a:lnTo>
                    <a:pt x="238" y="154"/>
                  </a:lnTo>
                  <a:lnTo>
                    <a:pt x="242" y="164"/>
                  </a:lnTo>
                  <a:lnTo>
                    <a:pt x="242" y="174"/>
                  </a:lnTo>
                  <a:lnTo>
                    <a:pt x="242" y="174"/>
                  </a:lnTo>
                  <a:lnTo>
                    <a:pt x="240" y="186"/>
                  </a:lnTo>
                  <a:lnTo>
                    <a:pt x="236" y="198"/>
                  </a:lnTo>
                  <a:lnTo>
                    <a:pt x="236" y="198"/>
                  </a:lnTo>
                  <a:lnTo>
                    <a:pt x="248" y="202"/>
                  </a:lnTo>
                  <a:lnTo>
                    <a:pt x="256" y="210"/>
                  </a:lnTo>
                  <a:lnTo>
                    <a:pt x="262" y="220"/>
                  </a:lnTo>
                  <a:lnTo>
                    <a:pt x="264" y="232"/>
                  </a:lnTo>
                  <a:lnTo>
                    <a:pt x="264" y="308"/>
                  </a:lnTo>
                  <a:lnTo>
                    <a:pt x="264" y="308"/>
                  </a:lnTo>
                  <a:lnTo>
                    <a:pt x="264" y="314"/>
                  </a:lnTo>
                  <a:lnTo>
                    <a:pt x="262" y="320"/>
                  </a:lnTo>
                  <a:lnTo>
                    <a:pt x="254" y="332"/>
                  </a:lnTo>
                  <a:lnTo>
                    <a:pt x="244" y="338"/>
                  </a:lnTo>
                  <a:lnTo>
                    <a:pt x="238" y="340"/>
                  </a:lnTo>
                  <a:lnTo>
                    <a:pt x="232" y="342"/>
                  </a:lnTo>
                  <a:lnTo>
                    <a:pt x="232" y="376"/>
                  </a:lnTo>
                  <a:lnTo>
                    <a:pt x="232" y="376"/>
                  </a:lnTo>
                  <a:lnTo>
                    <a:pt x="248" y="372"/>
                  </a:lnTo>
                  <a:lnTo>
                    <a:pt x="262" y="368"/>
                  </a:lnTo>
                  <a:lnTo>
                    <a:pt x="278" y="362"/>
                  </a:lnTo>
                  <a:lnTo>
                    <a:pt x="292" y="354"/>
                  </a:lnTo>
                  <a:lnTo>
                    <a:pt x="306" y="346"/>
                  </a:lnTo>
                  <a:lnTo>
                    <a:pt x="318" y="336"/>
                  </a:lnTo>
                  <a:lnTo>
                    <a:pt x="340" y="316"/>
                  </a:lnTo>
                  <a:lnTo>
                    <a:pt x="338" y="260"/>
                  </a:lnTo>
                  <a:lnTo>
                    <a:pt x="338" y="192"/>
                  </a:lnTo>
                  <a:lnTo>
                    <a:pt x="350" y="192"/>
                  </a:lnTo>
                  <a:lnTo>
                    <a:pt x="350" y="192"/>
                  </a:lnTo>
                  <a:lnTo>
                    <a:pt x="354" y="192"/>
                  </a:lnTo>
                  <a:lnTo>
                    <a:pt x="366" y="284"/>
                  </a:lnTo>
                  <a:lnTo>
                    <a:pt x="366" y="284"/>
                  </a:lnTo>
                  <a:lnTo>
                    <a:pt x="376" y="264"/>
                  </a:lnTo>
                  <a:lnTo>
                    <a:pt x="384" y="244"/>
                  </a:lnTo>
                  <a:lnTo>
                    <a:pt x="390" y="222"/>
                  </a:lnTo>
                  <a:lnTo>
                    <a:pt x="394" y="198"/>
                  </a:lnTo>
                  <a:lnTo>
                    <a:pt x="394" y="198"/>
                  </a:lnTo>
                  <a:lnTo>
                    <a:pt x="390" y="154"/>
                  </a:lnTo>
                  <a:lnTo>
                    <a:pt x="390" y="154"/>
                  </a:lnTo>
                  <a:close/>
                  <a:moveTo>
                    <a:pt x="192" y="380"/>
                  </a:moveTo>
                  <a:lnTo>
                    <a:pt x="192" y="380"/>
                  </a:lnTo>
                  <a:lnTo>
                    <a:pt x="212" y="380"/>
                  </a:lnTo>
                  <a:lnTo>
                    <a:pt x="212" y="322"/>
                  </a:lnTo>
                  <a:lnTo>
                    <a:pt x="230" y="322"/>
                  </a:lnTo>
                  <a:lnTo>
                    <a:pt x="230" y="322"/>
                  </a:lnTo>
                  <a:lnTo>
                    <a:pt x="236" y="320"/>
                  </a:lnTo>
                  <a:lnTo>
                    <a:pt x="240" y="318"/>
                  </a:lnTo>
                  <a:lnTo>
                    <a:pt x="242" y="314"/>
                  </a:lnTo>
                  <a:lnTo>
                    <a:pt x="244" y="308"/>
                  </a:lnTo>
                  <a:lnTo>
                    <a:pt x="244" y="232"/>
                  </a:lnTo>
                  <a:lnTo>
                    <a:pt x="244" y="232"/>
                  </a:lnTo>
                  <a:lnTo>
                    <a:pt x="242" y="226"/>
                  </a:lnTo>
                  <a:lnTo>
                    <a:pt x="240" y="222"/>
                  </a:lnTo>
                  <a:lnTo>
                    <a:pt x="236" y="218"/>
                  </a:lnTo>
                  <a:lnTo>
                    <a:pt x="230" y="218"/>
                  </a:lnTo>
                  <a:lnTo>
                    <a:pt x="154" y="218"/>
                  </a:lnTo>
                  <a:lnTo>
                    <a:pt x="154" y="218"/>
                  </a:lnTo>
                  <a:lnTo>
                    <a:pt x="148" y="218"/>
                  </a:lnTo>
                  <a:lnTo>
                    <a:pt x="144" y="222"/>
                  </a:lnTo>
                  <a:lnTo>
                    <a:pt x="142" y="226"/>
                  </a:lnTo>
                  <a:lnTo>
                    <a:pt x="140" y="232"/>
                  </a:lnTo>
                  <a:lnTo>
                    <a:pt x="140" y="308"/>
                  </a:lnTo>
                  <a:lnTo>
                    <a:pt x="140" y="308"/>
                  </a:lnTo>
                  <a:lnTo>
                    <a:pt x="142" y="314"/>
                  </a:lnTo>
                  <a:lnTo>
                    <a:pt x="144" y="318"/>
                  </a:lnTo>
                  <a:lnTo>
                    <a:pt x="148" y="320"/>
                  </a:lnTo>
                  <a:lnTo>
                    <a:pt x="154" y="322"/>
                  </a:lnTo>
                  <a:lnTo>
                    <a:pt x="172" y="322"/>
                  </a:lnTo>
                  <a:lnTo>
                    <a:pt x="172" y="380"/>
                  </a:lnTo>
                  <a:lnTo>
                    <a:pt x="172" y="380"/>
                  </a:lnTo>
                  <a:lnTo>
                    <a:pt x="192" y="380"/>
                  </a:lnTo>
                  <a:lnTo>
                    <a:pt x="192" y="380"/>
                  </a:lnTo>
                  <a:close/>
                  <a:moveTo>
                    <a:pt x="238" y="46"/>
                  </a:moveTo>
                  <a:lnTo>
                    <a:pt x="238" y="46"/>
                  </a:lnTo>
                  <a:lnTo>
                    <a:pt x="238" y="56"/>
                  </a:lnTo>
                  <a:lnTo>
                    <a:pt x="242" y="64"/>
                  </a:lnTo>
                  <a:lnTo>
                    <a:pt x="246" y="72"/>
                  </a:lnTo>
                  <a:lnTo>
                    <a:pt x="250" y="78"/>
                  </a:lnTo>
                  <a:lnTo>
                    <a:pt x="258" y="84"/>
                  </a:lnTo>
                  <a:lnTo>
                    <a:pt x="266" y="88"/>
                  </a:lnTo>
                  <a:lnTo>
                    <a:pt x="274" y="92"/>
                  </a:lnTo>
                  <a:lnTo>
                    <a:pt x="284" y="92"/>
                  </a:lnTo>
                  <a:lnTo>
                    <a:pt x="284" y="92"/>
                  </a:lnTo>
                  <a:lnTo>
                    <a:pt x="292" y="92"/>
                  </a:lnTo>
                  <a:lnTo>
                    <a:pt x="302" y="88"/>
                  </a:lnTo>
                  <a:lnTo>
                    <a:pt x="308" y="84"/>
                  </a:lnTo>
                  <a:lnTo>
                    <a:pt x="316" y="78"/>
                  </a:lnTo>
                  <a:lnTo>
                    <a:pt x="322" y="72"/>
                  </a:lnTo>
                  <a:lnTo>
                    <a:pt x="326" y="64"/>
                  </a:lnTo>
                  <a:lnTo>
                    <a:pt x="328" y="56"/>
                  </a:lnTo>
                  <a:lnTo>
                    <a:pt x="330" y="46"/>
                  </a:lnTo>
                  <a:lnTo>
                    <a:pt x="330" y="46"/>
                  </a:lnTo>
                  <a:lnTo>
                    <a:pt x="328" y="36"/>
                  </a:lnTo>
                  <a:lnTo>
                    <a:pt x="324" y="28"/>
                  </a:lnTo>
                  <a:lnTo>
                    <a:pt x="320" y="20"/>
                  </a:lnTo>
                  <a:lnTo>
                    <a:pt x="314" y="12"/>
                  </a:lnTo>
                  <a:lnTo>
                    <a:pt x="314" y="12"/>
                  </a:lnTo>
                  <a:lnTo>
                    <a:pt x="306" y="6"/>
                  </a:lnTo>
                  <a:lnTo>
                    <a:pt x="306" y="6"/>
                  </a:lnTo>
                  <a:lnTo>
                    <a:pt x="294" y="2"/>
                  </a:lnTo>
                  <a:lnTo>
                    <a:pt x="284" y="0"/>
                  </a:lnTo>
                  <a:lnTo>
                    <a:pt x="284" y="0"/>
                  </a:lnTo>
                  <a:lnTo>
                    <a:pt x="274" y="2"/>
                  </a:lnTo>
                  <a:lnTo>
                    <a:pt x="266" y="4"/>
                  </a:lnTo>
                  <a:lnTo>
                    <a:pt x="258" y="8"/>
                  </a:lnTo>
                  <a:lnTo>
                    <a:pt x="250" y="14"/>
                  </a:lnTo>
                  <a:lnTo>
                    <a:pt x="246" y="20"/>
                  </a:lnTo>
                  <a:lnTo>
                    <a:pt x="242" y="28"/>
                  </a:lnTo>
                  <a:lnTo>
                    <a:pt x="238" y="38"/>
                  </a:lnTo>
                  <a:lnTo>
                    <a:pt x="238" y="46"/>
                  </a:lnTo>
                  <a:lnTo>
                    <a:pt x="238" y="46"/>
                  </a:lnTo>
                  <a:close/>
                  <a:moveTo>
                    <a:pt x="192" y="204"/>
                  </a:moveTo>
                  <a:lnTo>
                    <a:pt x="192" y="204"/>
                  </a:lnTo>
                  <a:lnTo>
                    <a:pt x="198" y="204"/>
                  </a:lnTo>
                  <a:lnTo>
                    <a:pt x="204" y="202"/>
                  </a:lnTo>
                  <a:lnTo>
                    <a:pt x="214" y="196"/>
                  </a:lnTo>
                  <a:lnTo>
                    <a:pt x="220" y="186"/>
                  </a:lnTo>
                  <a:lnTo>
                    <a:pt x="222" y="180"/>
                  </a:lnTo>
                  <a:lnTo>
                    <a:pt x="222" y="174"/>
                  </a:lnTo>
                  <a:lnTo>
                    <a:pt x="222" y="174"/>
                  </a:lnTo>
                  <a:lnTo>
                    <a:pt x="222" y="168"/>
                  </a:lnTo>
                  <a:lnTo>
                    <a:pt x="220" y="162"/>
                  </a:lnTo>
                  <a:lnTo>
                    <a:pt x="214" y="152"/>
                  </a:lnTo>
                  <a:lnTo>
                    <a:pt x="204" y="146"/>
                  </a:lnTo>
                  <a:lnTo>
                    <a:pt x="198" y="144"/>
                  </a:lnTo>
                  <a:lnTo>
                    <a:pt x="192" y="142"/>
                  </a:lnTo>
                  <a:lnTo>
                    <a:pt x="192" y="142"/>
                  </a:lnTo>
                  <a:lnTo>
                    <a:pt x="186" y="144"/>
                  </a:lnTo>
                  <a:lnTo>
                    <a:pt x="180" y="146"/>
                  </a:lnTo>
                  <a:lnTo>
                    <a:pt x="170" y="152"/>
                  </a:lnTo>
                  <a:lnTo>
                    <a:pt x="164" y="162"/>
                  </a:lnTo>
                  <a:lnTo>
                    <a:pt x="162" y="168"/>
                  </a:lnTo>
                  <a:lnTo>
                    <a:pt x="162" y="174"/>
                  </a:lnTo>
                  <a:lnTo>
                    <a:pt x="162" y="174"/>
                  </a:lnTo>
                  <a:lnTo>
                    <a:pt x="162" y="180"/>
                  </a:lnTo>
                  <a:lnTo>
                    <a:pt x="164" y="186"/>
                  </a:lnTo>
                  <a:lnTo>
                    <a:pt x="170" y="196"/>
                  </a:lnTo>
                  <a:lnTo>
                    <a:pt x="180" y="202"/>
                  </a:lnTo>
                  <a:lnTo>
                    <a:pt x="186" y="204"/>
                  </a:lnTo>
                  <a:lnTo>
                    <a:pt x="192" y="204"/>
                  </a:lnTo>
                  <a:lnTo>
                    <a:pt x="192" y="2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a:p>
          </p:txBody>
        </p:sp>
      </p:grpSp>
      <p:grpSp>
        <p:nvGrpSpPr>
          <p:cNvPr id="126" name="Group 125"/>
          <p:cNvGrpSpPr/>
          <p:nvPr/>
        </p:nvGrpSpPr>
        <p:grpSpPr>
          <a:xfrm>
            <a:off x="11005424" y="4013837"/>
            <a:ext cx="309151" cy="309151"/>
            <a:chOff x="-7831139" y="166688"/>
            <a:chExt cx="7437438" cy="7437438"/>
          </a:xfrm>
        </p:grpSpPr>
        <p:sp>
          <p:nvSpPr>
            <p:cNvPr id="127" name="Freeform 418"/>
            <p:cNvSpPr>
              <a:spLocks/>
            </p:cNvSpPr>
            <p:nvPr/>
          </p:nvSpPr>
          <p:spPr bwMode="auto">
            <a:xfrm>
              <a:off x="-7831139" y="166688"/>
              <a:ext cx="7437438" cy="7437438"/>
            </a:xfrm>
            <a:prstGeom prst="ellipse">
              <a:avLst/>
            </a:prstGeom>
            <a:solidFill>
              <a:schemeClr val="accent4">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sp>
          <p:nvSpPr>
            <p:cNvPr id="128" name="Freeform 424"/>
            <p:cNvSpPr>
              <a:spLocks/>
            </p:cNvSpPr>
            <p:nvPr/>
          </p:nvSpPr>
          <p:spPr bwMode="auto">
            <a:xfrm>
              <a:off x="-7053264" y="1511300"/>
              <a:ext cx="5726113" cy="4735512"/>
            </a:xfrm>
            <a:custGeom>
              <a:avLst/>
              <a:gdLst/>
              <a:ahLst/>
              <a:cxnLst/>
              <a:rect l="l" t="t" r="r" b="b"/>
              <a:pathLst>
                <a:path w="5726113" h="4735512">
                  <a:moveTo>
                    <a:pt x="4557713" y="3225800"/>
                  </a:moveTo>
                  <a:cubicBezTo>
                    <a:pt x="4363951" y="3225800"/>
                    <a:pt x="4206875" y="3382876"/>
                    <a:pt x="4206875" y="3576638"/>
                  </a:cubicBezTo>
                  <a:cubicBezTo>
                    <a:pt x="4206875" y="3770400"/>
                    <a:pt x="4363951" y="3927476"/>
                    <a:pt x="4557713" y="3927476"/>
                  </a:cubicBezTo>
                  <a:cubicBezTo>
                    <a:pt x="4751475" y="3927476"/>
                    <a:pt x="4908551" y="3770400"/>
                    <a:pt x="4908551" y="3576638"/>
                  </a:cubicBezTo>
                  <a:cubicBezTo>
                    <a:pt x="4908551" y="3382876"/>
                    <a:pt x="4751475" y="3225800"/>
                    <a:pt x="4557713" y="3225800"/>
                  </a:cubicBezTo>
                  <a:close/>
                  <a:moveTo>
                    <a:pt x="4713288" y="2417762"/>
                  </a:moveTo>
                  <a:lnTo>
                    <a:pt x="5184776" y="2589212"/>
                  </a:lnTo>
                  <a:lnTo>
                    <a:pt x="5089526" y="2852737"/>
                  </a:lnTo>
                  <a:lnTo>
                    <a:pt x="5153026" y="2905125"/>
                  </a:lnTo>
                  <a:lnTo>
                    <a:pt x="5213351" y="2965450"/>
                  </a:lnTo>
                  <a:lnTo>
                    <a:pt x="5270501" y="3032125"/>
                  </a:lnTo>
                  <a:lnTo>
                    <a:pt x="5318126" y="3101975"/>
                  </a:lnTo>
                  <a:lnTo>
                    <a:pt x="5360988" y="3178175"/>
                  </a:lnTo>
                  <a:lnTo>
                    <a:pt x="5640388" y="3130550"/>
                  </a:lnTo>
                  <a:lnTo>
                    <a:pt x="5726113" y="3624262"/>
                  </a:lnTo>
                  <a:lnTo>
                    <a:pt x="5448301" y="3675062"/>
                  </a:lnTo>
                  <a:lnTo>
                    <a:pt x="5430838" y="3779837"/>
                  </a:lnTo>
                  <a:lnTo>
                    <a:pt x="5399088" y="3881437"/>
                  </a:lnTo>
                  <a:lnTo>
                    <a:pt x="5357813" y="3978275"/>
                  </a:lnTo>
                  <a:lnTo>
                    <a:pt x="5303838" y="4073525"/>
                  </a:lnTo>
                  <a:lnTo>
                    <a:pt x="5484813" y="4291012"/>
                  </a:lnTo>
                  <a:lnTo>
                    <a:pt x="5099051" y="4613275"/>
                  </a:lnTo>
                  <a:lnTo>
                    <a:pt x="4918076" y="4395787"/>
                  </a:lnTo>
                  <a:lnTo>
                    <a:pt x="4814888" y="4435475"/>
                  </a:lnTo>
                  <a:lnTo>
                    <a:pt x="4710113" y="4459287"/>
                  </a:lnTo>
                  <a:lnTo>
                    <a:pt x="4605338" y="4470400"/>
                  </a:lnTo>
                  <a:lnTo>
                    <a:pt x="4500563" y="4470400"/>
                  </a:lnTo>
                  <a:lnTo>
                    <a:pt x="4403725" y="4735512"/>
                  </a:lnTo>
                  <a:lnTo>
                    <a:pt x="3932238" y="4564062"/>
                  </a:lnTo>
                  <a:lnTo>
                    <a:pt x="4027488" y="4298950"/>
                  </a:lnTo>
                  <a:lnTo>
                    <a:pt x="3962400" y="4244975"/>
                  </a:lnTo>
                  <a:lnTo>
                    <a:pt x="3903663" y="4186237"/>
                  </a:lnTo>
                  <a:lnTo>
                    <a:pt x="3846513" y="4121150"/>
                  </a:lnTo>
                  <a:lnTo>
                    <a:pt x="3798888" y="4049712"/>
                  </a:lnTo>
                  <a:lnTo>
                    <a:pt x="3756025" y="3971925"/>
                  </a:lnTo>
                  <a:lnTo>
                    <a:pt x="3476625" y="4021137"/>
                  </a:lnTo>
                  <a:lnTo>
                    <a:pt x="3390900" y="3527425"/>
                  </a:lnTo>
                  <a:lnTo>
                    <a:pt x="3668713" y="3478212"/>
                  </a:lnTo>
                  <a:lnTo>
                    <a:pt x="3686175" y="3371850"/>
                  </a:lnTo>
                  <a:lnTo>
                    <a:pt x="3717925" y="3270250"/>
                  </a:lnTo>
                  <a:lnTo>
                    <a:pt x="3759200" y="3171825"/>
                  </a:lnTo>
                  <a:lnTo>
                    <a:pt x="3813175" y="3078162"/>
                  </a:lnTo>
                  <a:lnTo>
                    <a:pt x="3632200" y="2862262"/>
                  </a:lnTo>
                  <a:lnTo>
                    <a:pt x="4016375" y="2540000"/>
                  </a:lnTo>
                  <a:lnTo>
                    <a:pt x="4198938" y="2755900"/>
                  </a:lnTo>
                  <a:lnTo>
                    <a:pt x="4302125" y="2717800"/>
                  </a:lnTo>
                  <a:lnTo>
                    <a:pt x="4406900" y="2692400"/>
                  </a:lnTo>
                  <a:lnTo>
                    <a:pt x="4511675" y="2681287"/>
                  </a:lnTo>
                  <a:lnTo>
                    <a:pt x="4616450" y="2681287"/>
                  </a:lnTo>
                  <a:close/>
                  <a:moveTo>
                    <a:pt x="1905000" y="1506537"/>
                  </a:moveTo>
                  <a:cubicBezTo>
                    <a:pt x="1685812" y="1506537"/>
                    <a:pt x="1508125" y="1684935"/>
                    <a:pt x="1508125" y="1905000"/>
                  </a:cubicBezTo>
                  <a:cubicBezTo>
                    <a:pt x="1508125" y="2125065"/>
                    <a:pt x="1685812" y="2303463"/>
                    <a:pt x="1905000" y="2303463"/>
                  </a:cubicBezTo>
                  <a:cubicBezTo>
                    <a:pt x="2124188" y="2303463"/>
                    <a:pt x="2301875" y="2125065"/>
                    <a:pt x="2301875" y="1905000"/>
                  </a:cubicBezTo>
                  <a:cubicBezTo>
                    <a:pt x="2301875" y="1684935"/>
                    <a:pt x="2124188" y="1506537"/>
                    <a:pt x="1905000" y="1506537"/>
                  </a:cubicBezTo>
                  <a:close/>
                  <a:moveTo>
                    <a:pt x="1903413" y="985837"/>
                  </a:moveTo>
                  <a:cubicBezTo>
                    <a:pt x="2411053" y="985837"/>
                    <a:pt x="2822576" y="1397360"/>
                    <a:pt x="2822576" y="1905000"/>
                  </a:cubicBezTo>
                  <a:cubicBezTo>
                    <a:pt x="2822576" y="2412640"/>
                    <a:pt x="2411053" y="2824163"/>
                    <a:pt x="1903413" y="2824163"/>
                  </a:cubicBezTo>
                  <a:cubicBezTo>
                    <a:pt x="1395773" y="2824163"/>
                    <a:pt x="984250" y="2412640"/>
                    <a:pt x="984250" y="1905000"/>
                  </a:cubicBezTo>
                  <a:cubicBezTo>
                    <a:pt x="984250" y="1397360"/>
                    <a:pt x="1395773" y="985837"/>
                    <a:pt x="1903413" y="985837"/>
                  </a:cubicBezTo>
                  <a:close/>
                  <a:moveTo>
                    <a:pt x="1903413" y="690562"/>
                  </a:moveTo>
                  <a:cubicBezTo>
                    <a:pt x="1232697" y="690562"/>
                    <a:pt x="688975" y="1234284"/>
                    <a:pt x="688975" y="1905000"/>
                  </a:cubicBezTo>
                  <a:cubicBezTo>
                    <a:pt x="688975" y="2575716"/>
                    <a:pt x="1232697" y="3119438"/>
                    <a:pt x="1903413" y="3119438"/>
                  </a:cubicBezTo>
                  <a:cubicBezTo>
                    <a:pt x="2574129" y="3119438"/>
                    <a:pt x="3117851" y="2575716"/>
                    <a:pt x="3117851" y="1905000"/>
                  </a:cubicBezTo>
                  <a:cubicBezTo>
                    <a:pt x="3117851" y="1234284"/>
                    <a:pt x="2574129" y="690562"/>
                    <a:pt x="1903413" y="690562"/>
                  </a:cubicBezTo>
                  <a:close/>
                  <a:moveTo>
                    <a:pt x="1608138" y="0"/>
                  </a:moveTo>
                  <a:lnTo>
                    <a:pt x="2197100" y="0"/>
                  </a:lnTo>
                  <a:lnTo>
                    <a:pt x="2197100" y="379412"/>
                  </a:lnTo>
                  <a:lnTo>
                    <a:pt x="2322513" y="407987"/>
                  </a:lnTo>
                  <a:lnTo>
                    <a:pt x="2443163" y="446087"/>
                  </a:lnTo>
                  <a:lnTo>
                    <a:pt x="2559051" y="495300"/>
                  </a:lnTo>
                  <a:lnTo>
                    <a:pt x="2668588" y="552450"/>
                  </a:lnTo>
                  <a:lnTo>
                    <a:pt x="2774951" y="617537"/>
                  </a:lnTo>
                  <a:lnTo>
                    <a:pt x="3041651" y="349250"/>
                  </a:lnTo>
                  <a:lnTo>
                    <a:pt x="3459163" y="766762"/>
                  </a:lnTo>
                  <a:lnTo>
                    <a:pt x="3190876" y="1033462"/>
                  </a:lnTo>
                  <a:lnTo>
                    <a:pt x="3255963" y="1138237"/>
                  </a:lnTo>
                  <a:lnTo>
                    <a:pt x="3314701" y="1249362"/>
                  </a:lnTo>
                  <a:lnTo>
                    <a:pt x="3362326" y="1365250"/>
                  </a:lnTo>
                  <a:lnTo>
                    <a:pt x="3400426" y="1485900"/>
                  </a:lnTo>
                  <a:lnTo>
                    <a:pt x="3429001" y="1609725"/>
                  </a:lnTo>
                  <a:lnTo>
                    <a:pt x="3808413" y="1609725"/>
                  </a:lnTo>
                  <a:lnTo>
                    <a:pt x="3808413" y="2198688"/>
                  </a:lnTo>
                  <a:lnTo>
                    <a:pt x="3429001" y="2198688"/>
                  </a:lnTo>
                  <a:lnTo>
                    <a:pt x="3400426" y="2322513"/>
                  </a:lnTo>
                  <a:lnTo>
                    <a:pt x="3362326" y="2443163"/>
                  </a:lnTo>
                  <a:lnTo>
                    <a:pt x="3314701" y="2560638"/>
                  </a:lnTo>
                  <a:lnTo>
                    <a:pt x="3255963" y="2670175"/>
                  </a:lnTo>
                  <a:lnTo>
                    <a:pt x="3190876" y="2774950"/>
                  </a:lnTo>
                  <a:lnTo>
                    <a:pt x="3459163" y="3043238"/>
                  </a:lnTo>
                  <a:lnTo>
                    <a:pt x="3041651" y="3457575"/>
                  </a:lnTo>
                  <a:lnTo>
                    <a:pt x="2774951" y="3192463"/>
                  </a:lnTo>
                  <a:lnTo>
                    <a:pt x="2668588" y="3257550"/>
                  </a:lnTo>
                  <a:lnTo>
                    <a:pt x="2559051" y="3313113"/>
                  </a:lnTo>
                  <a:lnTo>
                    <a:pt x="2443163" y="3360738"/>
                  </a:lnTo>
                  <a:lnTo>
                    <a:pt x="2322513" y="3402013"/>
                  </a:lnTo>
                  <a:lnTo>
                    <a:pt x="2197100" y="3429000"/>
                  </a:lnTo>
                  <a:lnTo>
                    <a:pt x="2197100" y="3806825"/>
                  </a:lnTo>
                  <a:lnTo>
                    <a:pt x="1608138" y="3806825"/>
                  </a:lnTo>
                  <a:lnTo>
                    <a:pt x="1608138" y="3429000"/>
                  </a:lnTo>
                  <a:lnTo>
                    <a:pt x="1484313" y="3402013"/>
                  </a:lnTo>
                  <a:lnTo>
                    <a:pt x="1365250" y="3360738"/>
                  </a:lnTo>
                  <a:lnTo>
                    <a:pt x="1247775" y="3313113"/>
                  </a:lnTo>
                  <a:lnTo>
                    <a:pt x="1136650" y="3257550"/>
                  </a:lnTo>
                  <a:lnTo>
                    <a:pt x="1033462" y="3192463"/>
                  </a:lnTo>
                  <a:lnTo>
                    <a:pt x="765175" y="3457575"/>
                  </a:lnTo>
                  <a:lnTo>
                    <a:pt x="350837" y="3043238"/>
                  </a:lnTo>
                  <a:lnTo>
                    <a:pt x="615950" y="2774950"/>
                  </a:lnTo>
                  <a:lnTo>
                    <a:pt x="550862" y="2670175"/>
                  </a:lnTo>
                  <a:lnTo>
                    <a:pt x="493712" y="2560638"/>
                  </a:lnTo>
                  <a:lnTo>
                    <a:pt x="447675" y="2443163"/>
                  </a:lnTo>
                  <a:lnTo>
                    <a:pt x="406400" y="2322513"/>
                  </a:lnTo>
                  <a:lnTo>
                    <a:pt x="379412" y="2198688"/>
                  </a:lnTo>
                  <a:lnTo>
                    <a:pt x="0" y="2198688"/>
                  </a:lnTo>
                  <a:lnTo>
                    <a:pt x="0" y="1609725"/>
                  </a:lnTo>
                  <a:lnTo>
                    <a:pt x="379412" y="1609725"/>
                  </a:lnTo>
                  <a:lnTo>
                    <a:pt x="406400" y="1485900"/>
                  </a:lnTo>
                  <a:lnTo>
                    <a:pt x="447675" y="1365250"/>
                  </a:lnTo>
                  <a:lnTo>
                    <a:pt x="493712" y="1249362"/>
                  </a:lnTo>
                  <a:lnTo>
                    <a:pt x="550862" y="1138237"/>
                  </a:lnTo>
                  <a:lnTo>
                    <a:pt x="615950" y="1033462"/>
                  </a:lnTo>
                  <a:lnTo>
                    <a:pt x="350837" y="766762"/>
                  </a:lnTo>
                  <a:lnTo>
                    <a:pt x="765175" y="349250"/>
                  </a:lnTo>
                  <a:lnTo>
                    <a:pt x="1033462" y="617537"/>
                  </a:lnTo>
                  <a:lnTo>
                    <a:pt x="1136650" y="552450"/>
                  </a:lnTo>
                  <a:lnTo>
                    <a:pt x="1247775" y="495300"/>
                  </a:lnTo>
                  <a:lnTo>
                    <a:pt x="1365250" y="446087"/>
                  </a:lnTo>
                  <a:lnTo>
                    <a:pt x="1484313" y="407987"/>
                  </a:lnTo>
                  <a:lnTo>
                    <a:pt x="1608138" y="37941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grpSp>
      <p:grpSp>
        <p:nvGrpSpPr>
          <p:cNvPr id="129" name="Group 128"/>
          <p:cNvGrpSpPr/>
          <p:nvPr/>
        </p:nvGrpSpPr>
        <p:grpSpPr>
          <a:xfrm>
            <a:off x="11005424" y="4367034"/>
            <a:ext cx="309151" cy="309151"/>
            <a:chOff x="4987535" y="4716735"/>
            <a:chExt cx="612000" cy="612000"/>
          </a:xfrm>
        </p:grpSpPr>
        <p:sp>
          <p:nvSpPr>
            <p:cNvPr id="130" name="Oval 129"/>
            <p:cNvSpPr/>
            <p:nvPr/>
          </p:nvSpPr>
          <p:spPr bwMode="ltGray">
            <a:xfrm>
              <a:off x="4987535" y="4716735"/>
              <a:ext cx="612000" cy="612000"/>
            </a:xfrm>
            <a:prstGeom prst="ellipse">
              <a:avLst/>
            </a:prstGeom>
            <a:solidFill>
              <a:schemeClr val="accent4">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err="1">
                <a:solidFill>
                  <a:schemeClr val="bg1"/>
                </a:solidFill>
                <a:latin typeface="Georgia" pitchFamily="18" charset="0"/>
              </a:endParaRPr>
            </a:p>
          </p:txBody>
        </p:sp>
        <p:grpSp>
          <p:nvGrpSpPr>
            <p:cNvPr id="131" name="Group 26"/>
            <p:cNvGrpSpPr>
              <a:grpSpLocks noChangeAspect="1"/>
            </p:cNvGrpSpPr>
            <p:nvPr/>
          </p:nvGrpSpPr>
          <p:grpSpPr bwMode="auto">
            <a:xfrm>
              <a:off x="5064605" y="4798469"/>
              <a:ext cx="457860" cy="448532"/>
              <a:chOff x="1084" y="145"/>
              <a:chExt cx="4565" cy="4472"/>
            </a:xfrm>
            <a:solidFill>
              <a:schemeClr val="bg1"/>
            </a:solidFill>
          </p:grpSpPr>
          <p:sp>
            <p:nvSpPr>
              <p:cNvPr id="132" name="Freeform 28"/>
              <p:cNvSpPr>
                <a:spLocks/>
              </p:cNvSpPr>
              <p:nvPr/>
            </p:nvSpPr>
            <p:spPr bwMode="auto">
              <a:xfrm>
                <a:off x="1084" y="2915"/>
                <a:ext cx="4565" cy="1702"/>
              </a:xfrm>
              <a:custGeom>
                <a:avLst/>
                <a:gdLst>
                  <a:gd name="T0" fmla="*/ 1383 w 4565"/>
                  <a:gd name="T1" fmla="*/ 237 h 1702"/>
                  <a:gd name="T2" fmla="*/ 1229 w 4565"/>
                  <a:gd name="T3" fmla="*/ 402 h 1702"/>
                  <a:gd name="T4" fmla="*/ 930 w 4565"/>
                  <a:gd name="T5" fmla="*/ 478 h 1702"/>
                  <a:gd name="T6" fmla="*/ 696 w 4565"/>
                  <a:gd name="T7" fmla="*/ 565 h 1702"/>
                  <a:gd name="T8" fmla="*/ 529 w 4565"/>
                  <a:gd name="T9" fmla="*/ 654 h 1702"/>
                  <a:gd name="T10" fmla="*/ 428 w 4565"/>
                  <a:gd name="T11" fmla="*/ 736 h 1702"/>
                  <a:gd name="T12" fmla="*/ 395 w 4565"/>
                  <a:gd name="T13" fmla="*/ 805 h 1702"/>
                  <a:gd name="T14" fmla="*/ 428 w 4565"/>
                  <a:gd name="T15" fmla="*/ 873 h 1702"/>
                  <a:gd name="T16" fmla="*/ 525 w 4565"/>
                  <a:gd name="T17" fmla="*/ 954 h 1702"/>
                  <a:gd name="T18" fmla="*/ 688 w 4565"/>
                  <a:gd name="T19" fmla="*/ 1042 h 1702"/>
                  <a:gd name="T20" fmla="*/ 914 w 4565"/>
                  <a:gd name="T21" fmla="*/ 1126 h 1702"/>
                  <a:gd name="T22" fmla="*/ 1203 w 4565"/>
                  <a:gd name="T23" fmla="*/ 1204 h 1702"/>
                  <a:gd name="T24" fmla="*/ 1556 w 4565"/>
                  <a:gd name="T25" fmla="*/ 1263 h 1702"/>
                  <a:gd name="T26" fmla="*/ 1971 w 4565"/>
                  <a:gd name="T27" fmla="*/ 1300 h 1702"/>
                  <a:gd name="T28" fmla="*/ 2442 w 4565"/>
                  <a:gd name="T29" fmla="*/ 1306 h 1702"/>
                  <a:gd name="T30" fmla="*/ 2878 w 4565"/>
                  <a:gd name="T31" fmla="*/ 1278 h 1702"/>
                  <a:gd name="T32" fmla="*/ 3250 w 4565"/>
                  <a:gd name="T33" fmla="*/ 1226 h 1702"/>
                  <a:gd name="T34" fmla="*/ 3562 w 4565"/>
                  <a:gd name="T35" fmla="*/ 1154 h 1702"/>
                  <a:gd name="T36" fmla="*/ 3809 w 4565"/>
                  <a:gd name="T37" fmla="*/ 1071 h 1702"/>
                  <a:gd name="T38" fmla="*/ 3992 w 4565"/>
                  <a:gd name="T39" fmla="*/ 982 h 1702"/>
                  <a:gd name="T40" fmla="*/ 4113 w 4565"/>
                  <a:gd name="T41" fmla="*/ 899 h 1702"/>
                  <a:gd name="T42" fmla="*/ 4167 w 4565"/>
                  <a:gd name="T43" fmla="*/ 826 h 1702"/>
                  <a:gd name="T44" fmla="*/ 4155 w 4565"/>
                  <a:gd name="T45" fmla="*/ 761 h 1702"/>
                  <a:gd name="T46" fmla="*/ 4077 w 4565"/>
                  <a:gd name="T47" fmla="*/ 682 h 1702"/>
                  <a:gd name="T48" fmla="*/ 3931 w 4565"/>
                  <a:gd name="T49" fmla="*/ 594 h 1702"/>
                  <a:gd name="T50" fmla="*/ 3719 w 4565"/>
                  <a:gd name="T51" fmla="*/ 507 h 1702"/>
                  <a:gd name="T52" fmla="*/ 3443 w 4565"/>
                  <a:gd name="T53" fmla="*/ 425 h 1702"/>
                  <a:gd name="T54" fmla="*/ 3099 w 4565"/>
                  <a:gd name="T55" fmla="*/ 359 h 1702"/>
                  <a:gd name="T56" fmla="*/ 3333 w 4565"/>
                  <a:gd name="T57" fmla="*/ 0 h 1702"/>
                  <a:gd name="T58" fmla="*/ 3650 w 4565"/>
                  <a:gd name="T59" fmla="*/ 74 h 1702"/>
                  <a:gd name="T60" fmla="*/ 3934 w 4565"/>
                  <a:gd name="T61" fmla="*/ 167 h 1702"/>
                  <a:gd name="T62" fmla="*/ 4175 w 4565"/>
                  <a:gd name="T63" fmla="*/ 280 h 1702"/>
                  <a:gd name="T64" fmla="*/ 4366 w 4565"/>
                  <a:gd name="T65" fmla="*/ 414 h 1702"/>
                  <a:gd name="T66" fmla="*/ 4497 w 4565"/>
                  <a:gd name="T67" fmla="*/ 569 h 1702"/>
                  <a:gd name="T68" fmla="*/ 4561 w 4565"/>
                  <a:gd name="T69" fmla="*/ 743 h 1702"/>
                  <a:gd name="T70" fmla="*/ 4547 w 4565"/>
                  <a:gd name="T71" fmla="*/ 927 h 1702"/>
                  <a:gd name="T72" fmla="*/ 4461 w 4565"/>
                  <a:gd name="T73" fmla="*/ 1094 h 1702"/>
                  <a:gd name="T74" fmla="*/ 4311 w 4565"/>
                  <a:gd name="T75" fmla="*/ 1241 h 1702"/>
                  <a:gd name="T76" fmla="*/ 4104 w 4565"/>
                  <a:gd name="T77" fmla="*/ 1368 h 1702"/>
                  <a:gd name="T78" fmla="*/ 3850 w 4565"/>
                  <a:gd name="T79" fmla="*/ 1475 h 1702"/>
                  <a:gd name="T80" fmla="*/ 3555 w 4565"/>
                  <a:gd name="T81" fmla="*/ 1561 h 1702"/>
                  <a:gd name="T82" fmla="*/ 3231 w 4565"/>
                  <a:gd name="T83" fmla="*/ 1627 h 1702"/>
                  <a:gd name="T84" fmla="*/ 2885 w 4565"/>
                  <a:gd name="T85" fmla="*/ 1673 h 1702"/>
                  <a:gd name="T86" fmla="*/ 2525 w 4565"/>
                  <a:gd name="T87" fmla="*/ 1698 h 1702"/>
                  <a:gd name="T88" fmla="*/ 2161 w 4565"/>
                  <a:gd name="T89" fmla="*/ 1701 h 1702"/>
                  <a:gd name="T90" fmla="*/ 1798 w 4565"/>
                  <a:gd name="T91" fmla="*/ 1684 h 1702"/>
                  <a:gd name="T92" fmla="*/ 1448 w 4565"/>
                  <a:gd name="T93" fmla="*/ 1645 h 1702"/>
                  <a:gd name="T94" fmla="*/ 1114 w 4565"/>
                  <a:gd name="T95" fmla="*/ 1586 h 1702"/>
                  <a:gd name="T96" fmla="*/ 810 w 4565"/>
                  <a:gd name="T97" fmla="*/ 1505 h 1702"/>
                  <a:gd name="T98" fmla="*/ 541 w 4565"/>
                  <a:gd name="T99" fmla="*/ 1406 h 1702"/>
                  <a:gd name="T100" fmla="*/ 317 w 4565"/>
                  <a:gd name="T101" fmla="*/ 1285 h 1702"/>
                  <a:gd name="T102" fmla="*/ 147 w 4565"/>
                  <a:gd name="T103" fmla="*/ 1145 h 1702"/>
                  <a:gd name="T104" fmla="*/ 39 w 4565"/>
                  <a:gd name="T105" fmla="*/ 985 h 1702"/>
                  <a:gd name="T106" fmla="*/ 0 w 4565"/>
                  <a:gd name="T107" fmla="*/ 805 h 1702"/>
                  <a:gd name="T108" fmla="*/ 39 w 4565"/>
                  <a:gd name="T109" fmla="*/ 625 h 1702"/>
                  <a:gd name="T110" fmla="*/ 148 w 4565"/>
                  <a:gd name="T111" fmla="*/ 464 h 1702"/>
                  <a:gd name="T112" fmla="*/ 320 w 4565"/>
                  <a:gd name="T113" fmla="*/ 323 h 1702"/>
                  <a:gd name="T114" fmla="*/ 545 w 4565"/>
                  <a:gd name="T115" fmla="*/ 203 h 1702"/>
                  <a:gd name="T116" fmla="*/ 817 w 4565"/>
                  <a:gd name="T117" fmla="*/ 103 h 1702"/>
                  <a:gd name="T118" fmla="*/ 1123 w 4565"/>
                  <a:gd name="T119" fmla="*/ 23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65" h="1702">
                    <a:moveTo>
                      <a:pt x="1232" y="0"/>
                    </a:moveTo>
                    <a:lnTo>
                      <a:pt x="1305" y="117"/>
                    </a:lnTo>
                    <a:lnTo>
                      <a:pt x="1383" y="237"/>
                    </a:lnTo>
                    <a:lnTo>
                      <a:pt x="1465" y="359"/>
                    </a:lnTo>
                    <a:lnTo>
                      <a:pt x="1344" y="380"/>
                    </a:lnTo>
                    <a:lnTo>
                      <a:pt x="1229" y="402"/>
                    </a:lnTo>
                    <a:lnTo>
                      <a:pt x="1123" y="425"/>
                    </a:lnTo>
                    <a:lnTo>
                      <a:pt x="1023" y="452"/>
                    </a:lnTo>
                    <a:lnTo>
                      <a:pt x="930" y="478"/>
                    </a:lnTo>
                    <a:lnTo>
                      <a:pt x="846" y="507"/>
                    </a:lnTo>
                    <a:lnTo>
                      <a:pt x="767" y="535"/>
                    </a:lnTo>
                    <a:lnTo>
                      <a:pt x="696" y="565"/>
                    </a:lnTo>
                    <a:lnTo>
                      <a:pt x="634" y="594"/>
                    </a:lnTo>
                    <a:lnTo>
                      <a:pt x="577" y="623"/>
                    </a:lnTo>
                    <a:lnTo>
                      <a:pt x="529" y="654"/>
                    </a:lnTo>
                    <a:lnTo>
                      <a:pt x="489" y="682"/>
                    </a:lnTo>
                    <a:lnTo>
                      <a:pt x="454" y="709"/>
                    </a:lnTo>
                    <a:lnTo>
                      <a:pt x="428" y="736"/>
                    </a:lnTo>
                    <a:lnTo>
                      <a:pt x="410" y="761"/>
                    </a:lnTo>
                    <a:lnTo>
                      <a:pt x="399" y="784"/>
                    </a:lnTo>
                    <a:lnTo>
                      <a:pt x="395" y="805"/>
                    </a:lnTo>
                    <a:lnTo>
                      <a:pt x="399" y="826"/>
                    </a:lnTo>
                    <a:lnTo>
                      <a:pt x="410" y="848"/>
                    </a:lnTo>
                    <a:lnTo>
                      <a:pt x="428" y="873"/>
                    </a:lnTo>
                    <a:lnTo>
                      <a:pt x="453" y="899"/>
                    </a:lnTo>
                    <a:lnTo>
                      <a:pt x="486" y="925"/>
                    </a:lnTo>
                    <a:lnTo>
                      <a:pt x="525" y="954"/>
                    </a:lnTo>
                    <a:lnTo>
                      <a:pt x="572" y="982"/>
                    </a:lnTo>
                    <a:lnTo>
                      <a:pt x="626" y="1011"/>
                    </a:lnTo>
                    <a:lnTo>
                      <a:pt x="688" y="1042"/>
                    </a:lnTo>
                    <a:lnTo>
                      <a:pt x="756" y="1069"/>
                    </a:lnTo>
                    <a:lnTo>
                      <a:pt x="831" y="1098"/>
                    </a:lnTo>
                    <a:lnTo>
                      <a:pt x="914" y="1126"/>
                    </a:lnTo>
                    <a:lnTo>
                      <a:pt x="1004" y="1154"/>
                    </a:lnTo>
                    <a:lnTo>
                      <a:pt x="1099" y="1179"/>
                    </a:lnTo>
                    <a:lnTo>
                      <a:pt x="1203" y="1204"/>
                    </a:lnTo>
                    <a:lnTo>
                      <a:pt x="1314" y="1226"/>
                    </a:lnTo>
                    <a:lnTo>
                      <a:pt x="1431" y="1245"/>
                    </a:lnTo>
                    <a:lnTo>
                      <a:pt x="1556" y="1263"/>
                    </a:lnTo>
                    <a:lnTo>
                      <a:pt x="1687" y="1278"/>
                    </a:lnTo>
                    <a:lnTo>
                      <a:pt x="1826" y="1291"/>
                    </a:lnTo>
                    <a:lnTo>
                      <a:pt x="1971" y="1300"/>
                    </a:lnTo>
                    <a:lnTo>
                      <a:pt x="2123" y="1306"/>
                    </a:lnTo>
                    <a:lnTo>
                      <a:pt x="2283" y="1307"/>
                    </a:lnTo>
                    <a:lnTo>
                      <a:pt x="2442" y="1306"/>
                    </a:lnTo>
                    <a:lnTo>
                      <a:pt x="2594" y="1300"/>
                    </a:lnTo>
                    <a:lnTo>
                      <a:pt x="2739" y="1291"/>
                    </a:lnTo>
                    <a:lnTo>
                      <a:pt x="2878" y="1278"/>
                    </a:lnTo>
                    <a:lnTo>
                      <a:pt x="3009" y="1263"/>
                    </a:lnTo>
                    <a:lnTo>
                      <a:pt x="3133" y="1245"/>
                    </a:lnTo>
                    <a:lnTo>
                      <a:pt x="3250" y="1226"/>
                    </a:lnTo>
                    <a:lnTo>
                      <a:pt x="3361" y="1204"/>
                    </a:lnTo>
                    <a:lnTo>
                      <a:pt x="3465" y="1179"/>
                    </a:lnTo>
                    <a:lnTo>
                      <a:pt x="3562" y="1154"/>
                    </a:lnTo>
                    <a:lnTo>
                      <a:pt x="3652" y="1126"/>
                    </a:lnTo>
                    <a:lnTo>
                      <a:pt x="3733" y="1098"/>
                    </a:lnTo>
                    <a:lnTo>
                      <a:pt x="3809" y="1071"/>
                    </a:lnTo>
                    <a:lnTo>
                      <a:pt x="3877" y="1042"/>
                    </a:lnTo>
                    <a:lnTo>
                      <a:pt x="3938" y="1011"/>
                    </a:lnTo>
                    <a:lnTo>
                      <a:pt x="3992" y="982"/>
                    </a:lnTo>
                    <a:lnTo>
                      <a:pt x="4039" y="954"/>
                    </a:lnTo>
                    <a:lnTo>
                      <a:pt x="4079" y="925"/>
                    </a:lnTo>
                    <a:lnTo>
                      <a:pt x="4113" y="899"/>
                    </a:lnTo>
                    <a:lnTo>
                      <a:pt x="4138" y="873"/>
                    </a:lnTo>
                    <a:lnTo>
                      <a:pt x="4155" y="849"/>
                    </a:lnTo>
                    <a:lnTo>
                      <a:pt x="4167" y="826"/>
                    </a:lnTo>
                    <a:lnTo>
                      <a:pt x="4171" y="805"/>
                    </a:lnTo>
                    <a:lnTo>
                      <a:pt x="4167" y="784"/>
                    </a:lnTo>
                    <a:lnTo>
                      <a:pt x="4155" y="761"/>
                    </a:lnTo>
                    <a:lnTo>
                      <a:pt x="4136" y="736"/>
                    </a:lnTo>
                    <a:lnTo>
                      <a:pt x="4110" y="709"/>
                    </a:lnTo>
                    <a:lnTo>
                      <a:pt x="4077" y="682"/>
                    </a:lnTo>
                    <a:lnTo>
                      <a:pt x="4035" y="654"/>
                    </a:lnTo>
                    <a:lnTo>
                      <a:pt x="3987" y="623"/>
                    </a:lnTo>
                    <a:lnTo>
                      <a:pt x="3931" y="594"/>
                    </a:lnTo>
                    <a:lnTo>
                      <a:pt x="3868" y="565"/>
                    </a:lnTo>
                    <a:lnTo>
                      <a:pt x="3797" y="535"/>
                    </a:lnTo>
                    <a:lnTo>
                      <a:pt x="3719" y="507"/>
                    </a:lnTo>
                    <a:lnTo>
                      <a:pt x="3635" y="478"/>
                    </a:lnTo>
                    <a:lnTo>
                      <a:pt x="3542" y="452"/>
                    </a:lnTo>
                    <a:lnTo>
                      <a:pt x="3443" y="425"/>
                    </a:lnTo>
                    <a:lnTo>
                      <a:pt x="3335" y="402"/>
                    </a:lnTo>
                    <a:lnTo>
                      <a:pt x="3221" y="380"/>
                    </a:lnTo>
                    <a:lnTo>
                      <a:pt x="3099" y="359"/>
                    </a:lnTo>
                    <a:lnTo>
                      <a:pt x="3182" y="237"/>
                    </a:lnTo>
                    <a:lnTo>
                      <a:pt x="3260" y="117"/>
                    </a:lnTo>
                    <a:lnTo>
                      <a:pt x="3333" y="0"/>
                    </a:lnTo>
                    <a:lnTo>
                      <a:pt x="3441" y="23"/>
                    </a:lnTo>
                    <a:lnTo>
                      <a:pt x="3548" y="47"/>
                    </a:lnTo>
                    <a:lnTo>
                      <a:pt x="3650" y="74"/>
                    </a:lnTo>
                    <a:lnTo>
                      <a:pt x="3749" y="103"/>
                    </a:lnTo>
                    <a:lnTo>
                      <a:pt x="3844" y="133"/>
                    </a:lnTo>
                    <a:lnTo>
                      <a:pt x="3934" y="167"/>
                    </a:lnTo>
                    <a:lnTo>
                      <a:pt x="4020" y="203"/>
                    </a:lnTo>
                    <a:lnTo>
                      <a:pt x="4100" y="240"/>
                    </a:lnTo>
                    <a:lnTo>
                      <a:pt x="4175" y="280"/>
                    </a:lnTo>
                    <a:lnTo>
                      <a:pt x="4245" y="323"/>
                    </a:lnTo>
                    <a:lnTo>
                      <a:pt x="4309" y="367"/>
                    </a:lnTo>
                    <a:lnTo>
                      <a:pt x="4366" y="414"/>
                    </a:lnTo>
                    <a:lnTo>
                      <a:pt x="4417" y="464"/>
                    </a:lnTo>
                    <a:lnTo>
                      <a:pt x="4461" y="515"/>
                    </a:lnTo>
                    <a:lnTo>
                      <a:pt x="4497" y="569"/>
                    </a:lnTo>
                    <a:lnTo>
                      <a:pt x="4526" y="625"/>
                    </a:lnTo>
                    <a:lnTo>
                      <a:pt x="4547" y="683"/>
                    </a:lnTo>
                    <a:lnTo>
                      <a:pt x="4561" y="743"/>
                    </a:lnTo>
                    <a:lnTo>
                      <a:pt x="4565" y="805"/>
                    </a:lnTo>
                    <a:lnTo>
                      <a:pt x="4561" y="867"/>
                    </a:lnTo>
                    <a:lnTo>
                      <a:pt x="4547" y="927"/>
                    </a:lnTo>
                    <a:lnTo>
                      <a:pt x="4526" y="985"/>
                    </a:lnTo>
                    <a:lnTo>
                      <a:pt x="4497" y="1040"/>
                    </a:lnTo>
                    <a:lnTo>
                      <a:pt x="4461" y="1094"/>
                    </a:lnTo>
                    <a:lnTo>
                      <a:pt x="4419" y="1145"/>
                    </a:lnTo>
                    <a:lnTo>
                      <a:pt x="4367" y="1194"/>
                    </a:lnTo>
                    <a:lnTo>
                      <a:pt x="4311" y="1241"/>
                    </a:lnTo>
                    <a:lnTo>
                      <a:pt x="4247" y="1285"/>
                    </a:lnTo>
                    <a:lnTo>
                      <a:pt x="4179" y="1328"/>
                    </a:lnTo>
                    <a:lnTo>
                      <a:pt x="4104" y="1368"/>
                    </a:lnTo>
                    <a:lnTo>
                      <a:pt x="4024" y="1406"/>
                    </a:lnTo>
                    <a:lnTo>
                      <a:pt x="3938" y="1442"/>
                    </a:lnTo>
                    <a:lnTo>
                      <a:pt x="3850" y="1475"/>
                    </a:lnTo>
                    <a:lnTo>
                      <a:pt x="3755" y="1505"/>
                    </a:lnTo>
                    <a:lnTo>
                      <a:pt x="3657" y="1534"/>
                    </a:lnTo>
                    <a:lnTo>
                      <a:pt x="3555" y="1561"/>
                    </a:lnTo>
                    <a:lnTo>
                      <a:pt x="3450" y="1586"/>
                    </a:lnTo>
                    <a:lnTo>
                      <a:pt x="3342" y="1608"/>
                    </a:lnTo>
                    <a:lnTo>
                      <a:pt x="3231" y="1627"/>
                    </a:lnTo>
                    <a:lnTo>
                      <a:pt x="3117" y="1645"/>
                    </a:lnTo>
                    <a:lnTo>
                      <a:pt x="3002" y="1660"/>
                    </a:lnTo>
                    <a:lnTo>
                      <a:pt x="2885" y="1673"/>
                    </a:lnTo>
                    <a:lnTo>
                      <a:pt x="2766" y="1684"/>
                    </a:lnTo>
                    <a:lnTo>
                      <a:pt x="2645" y="1692"/>
                    </a:lnTo>
                    <a:lnTo>
                      <a:pt x="2525" y="1698"/>
                    </a:lnTo>
                    <a:lnTo>
                      <a:pt x="2404" y="1701"/>
                    </a:lnTo>
                    <a:lnTo>
                      <a:pt x="2283" y="1702"/>
                    </a:lnTo>
                    <a:lnTo>
                      <a:pt x="2161" y="1701"/>
                    </a:lnTo>
                    <a:lnTo>
                      <a:pt x="2039" y="1698"/>
                    </a:lnTo>
                    <a:lnTo>
                      <a:pt x="1919" y="1692"/>
                    </a:lnTo>
                    <a:lnTo>
                      <a:pt x="1798" y="1684"/>
                    </a:lnTo>
                    <a:lnTo>
                      <a:pt x="1680" y="1673"/>
                    </a:lnTo>
                    <a:lnTo>
                      <a:pt x="1563" y="1660"/>
                    </a:lnTo>
                    <a:lnTo>
                      <a:pt x="1448" y="1645"/>
                    </a:lnTo>
                    <a:lnTo>
                      <a:pt x="1334" y="1627"/>
                    </a:lnTo>
                    <a:lnTo>
                      <a:pt x="1222" y="1608"/>
                    </a:lnTo>
                    <a:lnTo>
                      <a:pt x="1114" y="1586"/>
                    </a:lnTo>
                    <a:lnTo>
                      <a:pt x="1009" y="1561"/>
                    </a:lnTo>
                    <a:lnTo>
                      <a:pt x="908" y="1534"/>
                    </a:lnTo>
                    <a:lnTo>
                      <a:pt x="810" y="1505"/>
                    </a:lnTo>
                    <a:lnTo>
                      <a:pt x="716" y="1475"/>
                    </a:lnTo>
                    <a:lnTo>
                      <a:pt x="626" y="1442"/>
                    </a:lnTo>
                    <a:lnTo>
                      <a:pt x="541" y="1406"/>
                    </a:lnTo>
                    <a:lnTo>
                      <a:pt x="461" y="1368"/>
                    </a:lnTo>
                    <a:lnTo>
                      <a:pt x="386" y="1328"/>
                    </a:lnTo>
                    <a:lnTo>
                      <a:pt x="317" y="1285"/>
                    </a:lnTo>
                    <a:lnTo>
                      <a:pt x="255" y="1241"/>
                    </a:lnTo>
                    <a:lnTo>
                      <a:pt x="197" y="1194"/>
                    </a:lnTo>
                    <a:lnTo>
                      <a:pt x="147" y="1145"/>
                    </a:lnTo>
                    <a:lnTo>
                      <a:pt x="104" y="1094"/>
                    </a:lnTo>
                    <a:lnTo>
                      <a:pt x="66" y="1040"/>
                    </a:lnTo>
                    <a:lnTo>
                      <a:pt x="39" y="985"/>
                    </a:lnTo>
                    <a:lnTo>
                      <a:pt x="17" y="927"/>
                    </a:lnTo>
                    <a:lnTo>
                      <a:pt x="4" y="867"/>
                    </a:lnTo>
                    <a:lnTo>
                      <a:pt x="0" y="805"/>
                    </a:lnTo>
                    <a:lnTo>
                      <a:pt x="4" y="743"/>
                    </a:lnTo>
                    <a:lnTo>
                      <a:pt x="17" y="683"/>
                    </a:lnTo>
                    <a:lnTo>
                      <a:pt x="39" y="625"/>
                    </a:lnTo>
                    <a:lnTo>
                      <a:pt x="68" y="569"/>
                    </a:lnTo>
                    <a:lnTo>
                      <a:pt x="104" y="515"/>
                    </a:lnTo>
                    <a:lnTo>
                      <a:pt x="148" y="464"/>
                    </a:lnTo>
                    <a:lnTo>
                      <a:pt x="199" y="414"/>
                    </a:lnTo>
                    <a:lnTo>
                      <a:pt x="256" y="367"/>
                    </a:lnTo>
                    <a:lnTo>
                      <a:pt x="320" y="323"/>
                    </a:lnTo>
                    <a:lnTo>
                      <a:pt x="389" y="280"/>
                    </a:lnTo>
                    <a:lnTo>
                      <a:pt x="465" y="240"/>
                    </a:lnTo>
                    <a:lnTo>
                      <a:pt x="545" y="203"/>
                    </a:lnTo>
                    <a:lnTo>
                      <a:pt x="631" y="167"/>
                    </a:lnTo>
                    <a:lnTo>
                      <a:pt x="721" y="133"/>
                    </a:lnTo>
                    <a:lnTo>
                      <a:pt x="817" y="103"/>
                    </a:lnTo>
                    <a:lnTo>
                      <a:pt x="915" y="74"/>
                    </a:lnTo>
                    <a:lnTo>
                      <a:pt x="1017" y="47"/>
                    </a:lnTo>
                    <a:lnTo>
                      <a:pt x="1123" y="23"/>
                    </a:lnTo>
                    <a:lnTo>
                      <a:pt x="123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sp>
            <p:nvSpPr>
              <p:cNvPr id="133" name="Freeform 29"/>
              <p:cNvSpPr>
                <a:spLocks noEditPoints="1"/>
              </p:cNvSpPr>
              <p:nvPr/>
            </p:nvSpPr>
            <p:spPr bwMode="auto">
              <a:xfrm>
                <a:off x="2032" y="145"/>
                <a:ext cx="2679" cy="3551"/>
              </a:xfrm>
              <a:custGeom>
                <a:avLst/>
                <a:gdLst>
                  <a:gd name="T0" fmla="*/ 1180 w 2679"/>
                  <a:gd name="T1" fmla="*/ 602 h 3551"/>
                  <a:gd name="T2" fmla="*/ 962 w 2679"/>
                  <a:gd name="T3" fmla="*/ 681 h 3551"/>
                  <a:gd name="T4" fmla="*/ 780 w 2679"/>
                  <a:gd name="T5" fmla="*/ 818 h 3551"/>
                  <a:gd name="T6" fmla="*/ 642 w 2679"/>
                  <a:gd name="T7" fmla="*/ 1001 h 3551"/>
                  <a:gd name="T8" fmla="*/ 562 w 2679"/>
                  <a:gd name="T9" fmla="*/ 1220 h 3551"/>
                  <a:gd name="T10" fmla="*/ 551 w 2679"/>
                  <a:gd name="T11" fmla="*/ 1459 h 3551"/>
                  <a:gd name="T12" fmla="*/ 609 w 2679"/>
                  <a:gd name="T13" fmla="*/ 1688 h 3551"/>
                  <a:gd name="T14" fmla="*/ 728 w 2679"/>
                  <a:gd name="T15" fmla="*/ 1883 h 3551"/>
                  <a:gd name="T16" fmla="*/ 896 w 2679"/>
                  <a:gd name="T17" fmla="*/ 2037 h 3551"/>
                  <a:gd name="T18" fmla="*/ 1103 w 2679"/>
                  <a:gd name="T19" fmla="*/ 2136 h 3551"/>
                  <a:gd name="T20" fmla="*/ 1340 w 2679"/>
                  <a:gd name="T21" fmla="*/ 2172 h 3551"/>
                  <a:gd name="T22" fmla="*/ 1575 w 2679"/>
                  <a:gd name="T23" fmla="*/ 2136 h 3551"/>
                  <a:gd name="T24" fmla="*/ 1783 w 2679"/>
                  <a:gd name="T25" fmla="*/ 2037 h 3551"/>
                  <a:gd name="T26" fmla="*/ 1951 w 2679"/>
                  <a:gd name="T27" fmla="*/ 1883 h 3551"/>
                  <a:gd name="T28" fmla="*/ 2070 w 2679"/>
                  <a:gd name="T29" fmla="*/ 1688 h 3551"/>
                  <a:gd name="T30" fmla="*/ 2128 w 2679"/>
                  <a:gd name="T31" fmla="*/ 1459 h 3551"/>
                  <a:gd name="T32" fmla="*/ 2117 w 2679"/>
                  <a:gd name="T33" fmla="*/ 1220 h 3551"/>
                  <a:gd name="T34" fmla="*/ 2036 w 2679"/>
                  <a:gd name="T35" fmla="*/ 1001 h 3551"/>
                  <a:gd name="T36" fmla="*/ 1899 w 2679"/>
                  <a:gd name="T37" fmla="*/ 818 h 3551"/>
                  <a:gd name="T38" fmla="*/ 1717 w 2679"/>
                  <a:gd name="T39" fmla="*/ 681 h 3551"/>
                  <a:gd name="T40" fmla="*/ 1499 w 2679"/>
                  <a:gd name="T41" fmla="*/ 602 h 3551"/>
                  <a:gd name="T42" fmla="*/ 1340 w 2679"/>
                  <a:gd name="T43" fmla="*/ 0 h 3551"/>
                  <a:gd name="T44" fmla="*/ 1646 w 2679"/>
                  <a:gd name="T45" fmla="*/ 35 h 3551"/>
                  <a:gd name="T46" fmla="*/ 1928 w 2679"/>
                  <a:gd name="T47" fmla="*/ 136 h 3551"/>
                  <a:gd name="T48" fmla="*/ 2178 w 2679"/>
                  <a:gd name="T49" fmla="*/ 294 h 3551"/>
                  <a:gd name="T50" fmla="*/ 2385 w 2679"/>
                  <a:gd name="T51" fmla="*/ 501 h 3551"/>
                  <a:gd name="T52" fmla="*/ 2543 w 2679"/>
                  <a:gd name="T53" fmla="*/ 750 h 3551"/>
                  <a:gd name="T54" fmla="*/ 2644 w 2679"/>
                  <a:gd name="T55" fmla="*/ 1033 h 3551"/>
                  <a:gd name="T56" fmla="*/ 2679 w 2679"/>
                  <a:gd name="T57" fmla="*/ 1340 h 3551"/>
                  <a:gd name="T58" fmla="*/ 2654 w 2679"/>
                  <a:gd name="T59" fmla="*/ 1541 h 3551"/>
                  <a:gd name="T60" fmla="*/ 2582 w 2679"/>
                  <a:gd name="T61" fmla="*/ 1774 h 3551"/>
                  <a:gd name="T62" fmla="*/ 2472 w 2679"/>
                  <a:gd name="T63" fmla="*/ 2026 h 3551"/>
                  <a:gd name="T64" fmla="*/ 2335 w 2679"/>
                  <a:gd name="T65" fmla="*/ 2290 h 3551"/>
                  <a:gd name="T66" fmla="*/ 2180 w 2679"/>
                  <a:gd name="T67" fmla="*/ 2557 h 3551"/>
                  <a:gd name="T68" fmla="*/ 2017 w 2679"/>
                  <a:gd name="T69" fmla="*/ 2819 h 3551"/>
                  <a:gd name="T70" fmla="*/ 1851 w 2679"/>
                  <a:gd name="T71" fmla="*/ 3065 h 3551"/>
                  <a:gd name="T72" fmla="*/ 1695 w 2679"/>
                  <a:gd name="T73" fmla="*/ 3288 h 3551"/>
                  <a:gd name="T74" fmla="*/ 1573 w 2679"/>
                  <a:gd name="T75" fmla="*/ 3452 h 3551"/>
                  <a:gd name="T76" fmla="*/ 1466 w 2679"/>
                  <a:gd name="T77" fmla="*/ 3525 h 3551"/>
                  <a:gd name="T78" fmla="*/ 1340 w 2679"/>
                  <a:gd name="T79" fmla="*/ 3551 h 3551"/>
                  <a:gd name="T80" fmla="*/ 1213 w 2679"/>
                  <a:gd name="T81" fmla="*/ 3525 h 3551"/>
                  <a:gd name="T82" fmla="*/ 1106 w 2679"/>
                  <a:gd name="T83" fmla="*/ 3452 h 3551"/>
                  <a:gd name="T84" fmla="*/ 984 w 2679"/>
                  <a:gd name="T85" fmla="*/ 3288 h 3551"/>
                  <a:gd name="T86" fmla="*/ 828 w 2679"/>
                  <a:gd name="T87" fmla="*/ 3065 h 3551"/>
                  <a:gd name="T88" fmla="*/ 662 w 2679"/>
                  <a:gd name="T89" fmla="*/ 2819 h 3551"/>
                  <a:gd name="T90" fmla="*/ 499 w 2679"/>
                  <a:gd name="T91" fmla="*/ 2557 h 3551"/>
                  <a:gd name="T92" fmla="*/ 343 w 2679"/>
                  <a:gd name="T93" fmla="*/ 2290 h 3551"/>
                  <a:gd name="T94" fmla="*/ 206 w 2679"/>
                  <a:gd name="T95" fmla="*/ 2026 h 3551"/>
                  <a:gd name="T96" fmla="*/ 97 w 2679"/>
                  <a:gd name="T97" fmla="*/ 1774 h 3551"/>
                  <a:gd name="T98" fmla="*/ 25 w 2679"/>
                  <a:gd name="T99" fmla="*/ 1541 h 3551"/>
                  <a:gd name="T100" fmla="*/ 0 w 2679"/>
                  <a:gd name="T101" fmla="*/ 1340 h 3551"/>
                  <a:gd name="T102" fmla="*/ 35 w 2679"/>
                  <a:gd name="T103" fmla="*/ 1033 h 3551"/>
                  <a:gd name="T104" fmla="*/ 136 w 2679"/>
                  <a:gd name="T105" fmla="*/ 750 h 3551"/>
                  <a:gd name="T106" fmla="*/ 294 w 2679"/>
                  <a:gd name="T107" fmla="*/ 501 h 3551"/>
                  <a:gd name="T108" fmla="*/ 501 w 2679"/>
                  <a:gd name="T109" fmla="*/ 294 h 3551"/>
                  <a:gd name="T110" fmla="*/ 750 w 2679"/>
                  <a:gd name="T111" fmla="*/ 136 h 3551"/>
                  <a:gd name="T112" fmla="*/ 1033 w 2679"/>
                  <a:gd name="T113" fmla="*/ 35 h 3551"/>
                  <a:gd name="T114" fmla="*/ 1340 w 2679"/>
                  <a:gd name="T115" fmla="*/ 0 h 3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79" h="3551">
                    <a:moveTo>
                      <a:pt x="1340" y="586"/>
                    </a:moveTo>
                    <a:lnTo>
                      <a:pt x="1258" y="590"/>
                    </a:lnTo>
                    <a:lnTo>
                      <a:pt x="1180" y="602"/>
                    </a:lnTo>
                    <a:lnTo>
                      <a:pt x="1103" y="622"/>
                    </a:lnTo>
                    <a:lnTo>
                      <a:pt x="1031" y="648"/>
                    </a:lnTo>
                    <a:lnTo>
                      <a:pt x="962" y="681"/>
                    </a:lnTo>
                    <a:lnTo>
                      <a:pt x="896" y="721"/>
                    </a:lnTo>
                    <a:lnTo>
                      <a:pt x="835" y="767"/>
                    </a:lnTo>
                    <a:lnTo>
                      <a:pt x="780" y="818"/>
                    </a:lnTo>
                    <a:lnTo>
                      <a:pt x="728" y="875"/>
                    </a:lnTo>
                    <a:lnTo>
                      <a:pt x="683" y="936"/>
                    </a:lnTo>
                    <a:lnTo>
                      <a:pt x="642" y="1001"/>
                    </a:lnTo>
                    <a:lnTo>
                      <a:pt x="609" y="1070"/>
                    </a:lnTo>
                    <a:lnTo>
                      <a:pt x="582" y="1144"/>
                    </a:lnTo>
                    <a:lnTo>
                      <a:pt x="562" y="1220"/>
                    </a:lnTo>
                    <a:lnTo>
                      <a:pt x="551" y="1297"/>
                    </a:lnTo>
                    <a:lnTo>
                      <a:pt x="547" y="1379"/>
                    </a:lnTo>
                    <a:lnTo>
                      <a:pt x="551" y="1459"/>
                    </a:lnTo>
                    <a:lnTo>
                      <a:pt x="562" y="1538"/>
                    </a:lnTo>
                    <a:lnTo>
                      <a:pt x="582" y="1614"/>
                    </a:lnTo>
                    <a:lnTo>
                      <a:pt x="609" y="1688"/>
                    </a:lnTo>
                    <a:lnTo>
                      <a:pt x="642" y="1757"/>
                    </a:lnTo>
                    <a:lnTo>
                      <a:pt x="683" y="1822"/>
                    </a:lnTo>
                    <a:lnTo>
                      <a:pt x="728" y="1883"/>
                    </a:lnTo>
                    <a:lnTo>
                      <a:pt x="780" y="1940"/>
                    </a:lnTo>
                    <a:lnTo>
                      <a:pt x="835" y="1991"/>
                    </a:lnTo>
                    <a:lnTo>
                      <a:pt x="896" y="2037"/>
                    </a:lnTo>
                    <a:lnTo>
                      <a:pt x="962" y="2075"/>
                    </a:lnTo>
                    <a:lnTo>
                      <a:pt x="1031" y="2110"/>
                    </a:lnTo>
                    <a:lnTo>
                      <a:pt x="1103" y="2136"/>
                    </a:lnTo>
                    <a:lnTo>
                      <a:pt x="1180" y="2156"/>
                    </a:lnTo>
                    <a:lnTo>
                      <a:pt x="1258" y="2168"/>
                    </a:lnTo>
                    <a:lnTo>
                      <a:pt x="1340" y="2172"/>
                    </a:lnTo>
                    <a:lnTo>
                      <a:pt x="1420" y="2168"/>
                    </a:lnTo>
                    <a:lnTo>
                      <a:pt x="1499" y="2156"/>
                    </a:lnTo>
                    <a:lnTo>
                      <a:pt x="1575" y="2136"/>
                    </a:lnTo>
                    <a:lnTo>
                      <a:pt x="1647" y="2110"/>
                    </a:lnTo>
                    <a:lnTo>
                      <a:pt x="1717" y="2075"/>
                    </a:lnTo>
                    <a:lnTo>
                      <a:pt x="1783" y="2037"/>
                    </a:lnTo>
                    <a:lnTo>
                      <a:pt x="1844" y="1991"/>
                    </a:lnTo>
                    <a:lnTo>
                      <a:pt x="1899" y="1940"/>
                    </a:lnTo>
                    <a:lnTo>
                      <a:pt x="1951" y="1883"/>
                    </a:lnTo>
                    <a:lnTo>
                      <a:pt x="1996" y="1822"/>
                    </a:lnTo>
                    <a:lnTo>
                      <a:pt x="2036" y="1757"/>
                    </a:lnTo>
                    <a:lnTo>
                      <a:pt x="2070" y="1688"/>
                    </a:lnTo>
                    <a:lnTo>
                      <a:pt x="2096" y="1614"/>
                    </a:lnTo>
                    <a:lnTo>
                      <a:pt x="2117" y="1538"/>
                    </a:lnTo>
                    <a:lnTo>
                      <a:pt x="2128" y="1459"/>
                    </a:lnTo>
                    <a:lnTo>
                      <a:pt x="2132" y="1379"/>
                    </a:lnTo>
                    <a:lnTo>
                      <a:pt x="2128" y="1297"/>
                    </a:lnTo>
                    <a:lnTo>
                      <a:pt x="2117" y="1220"/>
                    </a:lnTo>
                    <a:lnTo>
                      <a:pt x="2096" y="1144"/>
                    </a:lnTo>
                    <a:lnTo>
                      <a:pt x="2070" y="1070"/>
                    </a:lnTo>
                    <a:lnTo>
                      <a:pt x="2036" y="1001"/>
                    </a:lnTo>
                    <a:lnTo>
                      <a:pt x="1996" y="936"/>
                    </a:lnTo>
                    <a:lnTo>
                      <a:pt x="1951" y="875"/>
                    </a:lnTo>
                    <a:lnTo>
                      <a:pt x="1899" y="818"/>
                    </a:lnTo>
                    <a:lnTo>
                      <a:pt x="1844" y="767"/>
                    </a:lnTo>
                    <a:lnTo>
                      <a:pt x="1783" y="721"/>
                    </a:lnTo>
                    <a:lnTo>
                      <a:pt x="1717" y="681"/>
                    </a:lnTo>
                    <a:lnTo>
                      <a:pt x="1647" y="648"/>
                    </a:lnTo>
                    <a:lnTo>
                      <a:pt x="1575" y="622"/>
                    </a:lnTo>
                    <a:lnTo>
                      <a:pt x="1499" y="602"/>
                    </a:lnTo>
                    <a:lnTo>
                      <a:pt x="1420" y="590"/>
                    </a:lnTo>
                    <a:lnTo>
                      <a:pt x="1340" y="586"/>
                    </a:lnTo>
                    <a:close/>
                    <a:moveTo>
                      <a:pt x="1340" y="0"/>
                    </a:moveTo>
                    <a:lnTo>
                      <a:pt x="1444" y="4"/>
                    </a:lnTo>
                    <a:lnTo>
                      <a:pt x="1546" y="15"/>
                    </a:lnTo>
                    <a:lnTo>
                      <a:pt x="1646" y="35"/>
                    </a:lnTo>
                    <a:lnTo>
                      <a:pt x="1744" y="62"/>
                    </a:lnTo>
                    <a:lnTo>
                      <a:pt x="1838" y="96"/>
                    </a:lnTo>
                    <a:lnTo>
                      <a:pt x="1928" y="136"/>
                    </a:lnTo>
                    <a:lnTo>
                      <a:pt x="2016" y="183"/>
                    </a:lnTo>
                    <a:lnTo>
                      <a:pt x="2099" y="235"/>
                    </a:lnTo>
                    <a:lnTo>
                      <a:pt x="2178" y="294"/>
                    </a:lnTo>
                    <a:lnTo>
                      <a:pt x="2252" y="359"/>
                    </a:lnTo>
                    <a:lnTo>
                      <a:pt x="2322" y="428"/>
                    </a:lnTo>
                    <a:lnTo>
                      <a:pt x="2385" y="501"/>
                    </a:lnTo>
                    <a:lnTo>
                      <a:pt x="2443" y="580"/>
                    </a:lnTo>
                    <a:lnTo>
                      <a:pt x="2496" y="663"/>
                    </a:lnTo>
                    <a:lnTo>
                      <a:pt x="2543" y="750"/>
                    </a:lnTo>
                    <a:lnTo>
                      <a:pt x="2583" y="842"/>
                    </a:lnTo>
                    <a:lnTo>
                      <a:pt x="2618" y="936"/>
                    </a:lnTo>
                    <a:lnTo>
                      <a:pt x="2644" y="1033"/>
                    </a:lnTo>
                    <a:lnTo>
                      <a:pt x="2663" y="1133"/>
                    </a:lnTo>
                    <a:lnTo>
                      <a:pt x="2676" y="1235"/>
                    </a:lnTo>
                    <a:lnTo>
                      <a:pt x="2679" y="1340"/>
                    </a:lnTo>
                    <a:lnTo>
                      <a:pt x="2676" y="1403"/>
                    </a:lnTo>
                    <a:lnTo>
                      <a:pt x="2668" y="1470"/>
                    </a:lnTo>
                    <a:lnTo>
                      <a:pt x="2654" y="1541"/>
                    </a:lnTo>
                    <a:lnTo>
                      <a:pt x="2634" y="1616"/>
                    </a:lnTo>
                    <a:lnTo>
                      <a:pt x="2610" y="1693"/>
                    </a:lnTo>
                    <a:lnTo>
                      <a:pt x="2582" y="1774"/>
                    </a:lnTo>
                    <a:lnTo>
                      <a:pt x="2549" y="1855"/>
                    </a:lnTo>
                    <a:lnTo>
                      <a:pt x="2513" y="1940"/>
                    </a:lnTo>
                    <a:lnTo>
                      <a:pt x="2472" y="2026"/>
                    </a:lnTo>
                    <a:lnTo>
                      <a:pt x="2430" y="2113"/>
                    </a:lnTo>
                    <a:lnTo>
                      <a:pt x="2384" y="2201"/>
                    </a:lnTo>
                    <a:lnTo>
                      <a:pt x="2335" y="2290"/>
                    </a:lnTo>
                    <a:lnTo>
                      <a:pt x="2286" y="2379"/>
                    </a:lnTo>
                    <a:lnTo>
                      <a:pt x="2234" y="2469"/>
                    </a:lnTo>
                    <a:lnTo>
                      <a:pt x="2180" y="2557"/>
                    </a:lnTo>
                    <a:lnTo>
                      <a:pt x="2126" y="2646"/>
                    </a:lnTo>
                    <a:lnTo>
                      <a:pt x="2072" y="2733"/>
                    </a:lnTo>
                    <a:lnTo>
                      <a:pt x="2017" y="2819"/>
                    </a:lnTo>
                    <a:lnTo>
                      <a:pt x="1960" y="2902"/>
                    </a:lnTo>
                    <a:lnTo>
                      <a:pt x="1906" y="2985"/>
                    </a:lnTo>
                    <a:lnTo>
                      <a:pt x="1851" y="3065"/>
                    </a:lnTo>
                    <a:lnTo>
                      <a:pt x="1798" y="3143"/>
                    </a:lnTo>
                    <a:lnTo>
                      <a:pt x="1746" y="3216"/>
                    </a:lnTo>
                    <a:lnTo>
                      <a:pt x="1695" y="3288"/>
                    </a:lnTo>
                    <a:lnTo>
                      <a:pt x="1646" y="3355"/>
                    </a:lnTo>
                    <a:lnTo>
                      <a:pt x="1600" y="3418"/>
                    </a:lnTo>
                    <a:lnTo>
                      <a:pt x="1573" y="3452"/>
                    </a:lnTo>
                    <a:lnTo>
                      <a:pt x="1539" y="3481"/>
                    </a:lnTo>
                    <a:lnTo>
                      <a:pt x="1505" y="3506"/>
                    </a:lnTo>
                    <a:lnTo>
                      <a:pt x="1466" y="3525"/>
                    </a:lnTo>
                    <a:lnTo>
                      <a:pt x="1426" y="3539"/>
                    </a:lnTo>
                    <a:lnTo>
                      <a:pt x="1383" y="3549"/>
                    </a:lnTo>
                    <a:lnTo>
                      <a:pt x="1340" y="3551"/>
                    </a:lnTo>
                    <a:lnTo>
                      <a:pt x="1296" y="3549"/>
                    </a:lnTo>
                    <a:lnTo>
                      <a:pt x="1253" y="3539"/>
                    </a:lnTo>
                    <a:lnTo>
                      <a:pt x="1213" y="3525"/>
                    </a:lnTo>
                    <a:lnTo>
                      <a:pt x="1174" y="3506"/>
                    </a:lnTo>
                    <a:lnTo>
                      <a:pt x="1139" y="3481"/>
                    </a:lnTo>
                    <a:lnTo>
                      <a:pt x="1106" y="3452"/>
                    </a:lnTo>
                    <a:lnTo>
                      <a:pt x="1079" y="3418"/>
                    </a:lnTo>
                    <a:lnTo>
                      <a:pt x="1033" y="3355"/>
                    </a:lnTo>
                    <a:lnTo>
                      <a:pt x="984" y="3288"/>
                    </a:lnTo>
                    <a:lnTo>
                      <a:pt x="933" y="3216"/>
                    </a:lnTo>
                    <a:lnTo>
                      <a:pt x="881" y="3141"/>
                    </a:lnTo>
                    <a:lnTo>
                      <a:pt x="828" y="3065"/>
                    </a:lnTo>
                    <a:lnTo>
                      <a:pt x="773" y="2985"/>
                    </a:lnTo>
                    <a:lnTo>
                      <a:pt x="719" y="2902"/>
                    </a:lnTo>
                    <a:lnTo>
                      <a:pt x="662" y="2819"/>
                    </a:lnTo>
                    <a:lnTo>
                      <a:pt x="607" y="2732"/>
                    </a:lnTo>
                    <a:lnTo>
                      <a:pt x="553" y="2644"/>
                    </a:lnTo>
                    <a:lnTo>
                      <a:pt x="499" y="2557"/>
                    </a:lnTo>
                    <a:lnTo>
                      <a:pt x="445" y="2469"/>
                    </a:lnTo>
                    <a:lnTo>
                      <a:pt x="393" y="2379"/>
                    </a:lnTo>
                    <a:lnTo>
                      <a:pt x="343" y="2290"/>
                    </a:lnTo>
                    <a:lnTo>
                      <a:pt x="295" y="2200"/>
                    </a:lnTo>
                    <a:lnTo>
                      <a:pt x="249" y="2113"/>
                    </a:lnTo>
                    <a:lnTo>
                      <a:pt x="206" y="2026"/>
                    </a:lnTo>
                    <a:lnTo>
                      <a:pt x="166" y="1940"/>
                    </a:lnTo>
                    <a:lnTo>
                      <a:pt x="130" y="1855"/>
                    </a:lnTo>
                    <a:lnTo>
                      <a:pt x="97" y="1774"/>
                    </a:lnTo>
                    <a:lnTo>
                      <a:pt x="69" y="1693"/>
                    </a:lnTo>
                    <a:lnTo>
                      <a:pt x="45" y="1616"/>
                    </a:lnTo>
                    <a:lnTo>
                      <a:pt x="25" y="1541"/>
                    </a:lnTo>
                    <a:lnTo>
                      <a:pt x="11" y="1470"/>
                    </a:lnTo>
                    <a:lnTo>
                      <a:pt x="3" y="1403"/>
                    </a:lnTo>
                    <a:lnTo>
                      <a:pt x="0" y="1340"/>
                    </a:lnTo>
                    <a:lnTo>
                      <a:pt x="3" y="1235"/>
                    </a:lnTo>
                    <a:lnTo>
                      <a:pt x="15" y="1133"/>
                    </a:lnTo>
                    <a:lnTo>
                      <a:pt x="35" y="1033"/>
                    </a:lnTo>
                    <a:lnTo>
                      <a:pt x="61" y="936"/>
                    </a:lnTo>
                    <a:lnTo>
                      <a:pt x="96" y="842"/>
                    </a:lnTo>
                    <a:lnTo>
                      <a:pt x="136" y="750"/>
                    </a:lnTo>
                    <a:lnTo>
                      <a:pt x="183" y="663"/>
                    </a:lnTo>
                    <a:lnTo>
                      <a:pt x="236" y="580"/>
                    </a:lnTo>
                    <a:lnTo>
                      <a:pt x="294" y="501"/>
                    </a:lnTo>
                    <a:lnTo>
                      <a:pt x="357" y="428"/>
                    </a:lnTo>
                    <a:lnTo>
                      <a:pt x="428" y="359"/>
                    </a:lnTo>
                    <a:lnTo>
                      <a:pt x="501" y="294"/>
                    </a:lnTo>
                    <a:lnTo>
                      <a:pt x="580" y="235"/>
                    </a:lnTo>
                    <a:lnTo>
                      <a:pt x="663" y="183"/>
                    </a:lnTo>
                    <a:lnTo>
                      <a:pt x="750" y="136"/>
                    </a:lnTo>
                    <a:lnTo>
                      <a:pt x="840" y="96"/>
                    </a:lnTo>
                    <a:lnTo>
                      <a:pt x="935" y="62"/>
                    </a:lnTo>
                    <a:lnTo>
                      <a:pt x="1033" y="35"/>
                    </a:lnTo>
                    <a:lnTo>
                      <a:pt x="1133" y="15"/>
                    </a:lnTo>
                    <a:lnTo>
                      <a:pt x="1235" y="4"/>
                    </a:lnTo>
                    <a:lnTo>
                      <a:pt x="134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sp>
            <p:nvSpPr>
              <p:cNvPr id="134" name="Freeform 30"/>
              <p:cNvSpPr>
                <a:spLocks/>
              </p:cNvSpPr>
              <p:nvPr/>
            </p:nvSpPr>
            <p:spPr bwMode="auto">
              <a:xfrm>
                <a:off x="2889" y="1042"/>
                <a:ext cx="965" cy="964"/>
              </a:xfrm>
              <a:prstGeom prst="ellipse">
                <a:avLst/>
              </a:pr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grpSp>
      </p:grpSp>
      <p:grpSp>
        <p:nvGrpSpPr>
          <p:cNvPr id="135" name="Group 134"/>
          <p:cNvGrpSpPr/>
          <p:nvPr/>
        </p:nvGrpSpPr>
        <p:grpSpPr>
          <a:xfrm>
            <a:off x="11284406" y="4175808"/>
            <a:ext cx="340066" cy="340066"/>
            <a:chOff x="4970062" y="3474401"/>
            <a:chExt cx="612648" cy="612648"/>
          </a:xfrm>
        </p:grpSpPr>
        <p:sp>
          <p:nvSpPr>
            <p:cNvPr id="136" name="Freeform 162"/>
            <p:cNvSpPr>
              <a:spLocks/>
            </p:cNvSpPr>
            <p:nvPr/>
          </p:nvSpPr>
          <p:spPr bwMode="auto">
            <a:xfrm>
              <a:off x="4970062" y="3474401"/>
              <a:ext cx="612648" cy="612648"/>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sp>
          <p:nvSpPr>
            <p:cNvPr id="137" name="Freeform 163"/>
            <p:cNvSpPr>
              <a:spLocks/>
            </p:cNvSpPr>
            <p:nvPr/>
          </p:nvSpPr>
          <p:spPr bwMode="auto">
            <a:xfrm>
              <a:off x="5035655" y="3581274"/>
              <a:ext cx="481462" cy="416937"/>
            </a:xfrm>
            <a:custGeom>
              <a:avLst/>
              <a:gdLst/>
              <a:ahLst/>
              <a:cxnLst/>
              <a:rect l="l" t="t" r="r" b="b"/>
              <a:pathLst>
                <a:path w="5721351" h="4954588">
                  <a:moveTo>
                    <a:pt x="4638676" y="1420813"/>
                  </a:moveTo>
                  <a:lnTo>
                    <a:pt x="4638676" y="2227264"/>
                  </a:lnTo>
                  <a:lnTo>
                    <a:pt x="4581526" y="2251076"/>
                  </a:lnTo>
                  <a:lnTo>
                    <a:pt x="4530726" y="2284414"/>
                  </a:lnTo>
                  <a:lnTo>
                    <a:pt x="4481513" y="2324101"/>
                  </a:lnTo>
                  <a:lnTo>
                    <a:pt x="4459288" y="2346326"/>
                  </a:lnTo>
                  <a:lnTo>
                    <a:pt x="4459288" y="1692276"/>
                  </a:lnTo>
                  <a:lnTo>
                    <a:pt x="4465638" y="1633538"/>
                  </a:lnTo>
                  <a:lnTo>
                    <a:pt x="4484688" y="1577976"/>
                  </a:lnTo>
                  <a:lnTo>
                    <a:pt x="4510088" y="1528763"/>
                  </a:lnTo>
                  <a:lnTo>
                    <a:pt x="4546601" y="1484313"/>
                  </a:lnTo>
                  <a:lnTo>
                    <a:pt x="4587876" y="1449388"/>
                  </a:lnTo>
                  <a:close/>
                  <a:moveTo>
                    <a:pt x="1085850" y="1420813"/>
                  </a:moveTo>
                  <a:lnTo>
                    <a:pt x="1133475" y="1449388"/>
                  </a:lnTo>
                  <a:lnTo>
                    <a:pt x="1177925" y="1484313"/>
                  </a:lnTo>
                  <a:lnTo>
                    <a:pt x="1214438" y="1528763"/>
                  </a:lnTo>
                  <a:lnTo>
                    <a:pt x="1239838" y="1577976"/>
                  </a:lnTo>
                  <a:lnTo>
                    <a:pt x="1257300" y="1633538"/>
                  </a:lnTo>
                  <a:lnTo>
                    <a:pt x="1262063" y="1692276"/>
                  </a:lnTo>
                  <a:lnTo>
                    <a:pt x="1262063" y="2346326"/>
                  </a:lnTo>
                  <a:lnTo>
                    <a:pt x="1239838" y="2324101"/>
                  </a:lnTo>
                  <a:lnTo>
                    <a:pt x="1193800" y="2284414"/>
                  </a:lnTo>
                  <a:lnTo>
                    <a:pt x="1141412" y="2251076"/>
                  </a:lnTo>
                  <a:lnTo>
                    <a:pt x="1085850" y="2227264"/>
                  </a:lnTo>
                  <a:close/>
                  <a:moveTo>
                    <a:pt x="5427664" y="1397000"/>
                  </a:moveTo>
                  <a:lnTo>
                    <a:pt x="5487989" y="1403350"/>
                  </a:lnTo>
                  <a:lnTo>
                    <a:pt x="5541964" y="1420813"/>
                  </a:lnTo>
                  <a:lnTo>
                    <a:pt x="5592764" y="1447800"/>
                  </a:lnTo>
                  <a:lnTo>
                    <a:pt x="5635626" y="1482725"/>
                  </a:lnTo>
                  <a:lnTo>
                    <a:pt x="5672139" y="1527175"/>
                  </a:lnTo>
                  <a:lnTo>
                    <a:pt x="5699126" y="1577975"/>
                  </a:lnTo>
                  <a:lnTo>
                    <a:pt x="5716589" y="1633538"/>
                  </a:lnTo>
                  <a:lnTo>
                    <a:pt x="5721351" y="1692275"/>
                  </a:lnTo>
                  <a:lnTo>
                    <a:pt x="5721351" y="2890838"/>
                  </a:lnTo>
                  <a:lnTo>
                    <a:pt x="5716589" y="2949575"/>
                  </a:lnTo>
                  <a:lnTo>
                    <a:pt x="5699126" y="3006725"/>
                  </a:lnTo>
                  <a:lnTo>
                    <a:pt x="5670551" y="3055938"/>
                  </a:lnTo>
                  <a:lnTo>
                    <a:pt x="5632451" y="3100388"/>
                  </a:lnTo>
                  <a:lnTo>
                    <a:pt x="4402138" y="4333876"/>
                  </a:lnTo>
                  <a:lnTo>
                    <a:pt x="4360863" y="4379913"/>
                  </a:lnTo>
                  <a:lnTo>
                    <a:pt x="4311651" y="4424363"/>
                  </a:lnTo>
                  <a:lnTo>
                    <a:pt x="3935413" y="4799013"/>
                  </a:lnTo>
                  <a:lnTo>
                    <a:pt x="3938588" y="4802188"/>
                  </a:lnTo>
                  <a:lnTo>
                    <a:pt x="3783013" y="4954588"/>
                  </a:lnTo>
                  <a:lnTo>
                    <a:pt x="3208338" y="4379913"/>
                  </a:lnTo>
                  <a:lnTo>
                    <a:pt x="3146425" y="4308476"/>
                  </a:lnTo>
                  <a:lnTo>
                    <a:pt x="3092450" y="4230688"/>
                  </a:lnTo>
                  <a:lnTo>
                    <a:pt x="3049588" y="4151313"/>
                  </a:lnTo>
                  <a:lnTo>
                    <a:pt x="3014663" y="4067176"/>
                  </a:lnTo>
                  <a:lnTo>
                    <a:pt x="2990850" y="3981451"/>
                  </a:lnTo>
                  <a:lnTo>
                    <a:pt x="2976563" y="3894138"/>
                  </a:lnTo>
                  <a:lnTo>
                    <a:pt x="2970213" y="3805238"/>
                  </a:lnTo>
                  <a:lnTo>
                    <a:pt x="2976563" y="3714750"/>
                  </a:lnTo>
                  <a:lnTo>
                    <a:pt x="2990850" y="3625850"/>
                  </a:lnTo>
                  <a:lnTo>
                    <a:pt x="3014663" y="3540125"/>
                  </a:lnTo>
                  <a:lnTo>
                    <a:pt x="3049588" y="3455988"/>
                  </a:lnTo>
                  <a:lnTo>
                    <a:pt x="3092450" y="3376613"/>
                  </a:lnTo>
                  <a:lnTo>
                    <a:pt x="3146425" y="3298825"/>
                  </a:lnTo>
                  <a:lnTo>
                    <a:pt x="3208338" y="3228975"/>
                  </a:lnTo>
                  <a:lnTo>
                    <a:pt x="3278188" y="3168650"/>
                  </a:lnTo>
                  <a:lnTo>
                    <a:pt x="3352800" y="3116263"/>
                  </a:lnTo>
                  <a:lnTo>
                    <a:pt x="3430588" y="3071813"/>
                  </a:lnTo>
                  <a:lnTo>
                    <a:pt x="3511550" y="3038475"/>
                  </a:lnTo>
                  <a:lnTo>
                    <a:pt x="3595688" y="3014663"/>
                  </a:lnTo>
                  <a:lnTo>
                    <a:pt x="3679825" y="2998788"/>
                  </a:lnTo>
                  <a:lnTo>
                    <a:pt x="3768725" y="2992438"/>
                  </a:lnTo>
                  <a:lnTo>
                    <a:pt x="3854450" y="2994025"/>
                  </a:lnTo>
                  <a:lnTo>
                    <a:pt x="3940175" y="3006725"/>
                  </a:lnTo>
                  <a:lnTo>
                    <a:pt x="4024313" y="3027363"/>
                  </a:lnTo>
                  <a:lnTo>
                    <a:pt x="4605338" y="2447925"/>
                  </a:lnTo>
                  <a:lnTo>
                    <a:pt x="4649788" y="2411413"/>
                  </a:lnTo>
                  <a:lnTo>
                    <a:pt x="4700588" y="2384425"/>
                  </a:lnTo>
                  <a:lnTo>
                    <a:pt x="4752976" y="2368550"/>
                  </a:lnTo>
                  <a:lnTo>
                    <a:pt x="4808538" y="2362200"/>
                  </a:lnTo>
                  <a:lnTo>
                    <a:pt x="4865688" y="2368550"/>
                  </a:lnTo>
                  <a:lnTo>
                    <a:pt x="4919663" y="2384425"/>
                  </a:lnTo>
                  <a:lnTo>
                    <a:pt x="4970463" y="2411413"/>
                  </a:lnTo>
                  <a:lnTo>
                    <a:pt x="5014913" y="2447925"/>
                  </a:lnTo>
                  <a:lnTo>
                    <a:pt x="5051426" y="2492375"/>
                  </a:lnTo>
                  <a:lnTo>
                    <a:pt x="5078413" y="2543175"/>
                  </a:lnTo>
                  <a:lnTo>
                    <a:pt x="5095876" y="2598738"/>
                  </a:lnTo>
                  <a:lnTo>
                    <a:pt x="5100638" y="2654300"/>
                  </a:lnTo>
                  <a:lnTo>
                    <a:pt x="5095876" y="2708275"/>
                  </a:lnTo>
                  <a:lnTo>
                    <a:pt x="5078413" y="2762250"/>
                  </a:lnTo>
                  <a:lnTo>
                    <a:pt x="5051426" y="2813050"/>
                  </a:lnTo>
                  <a:lnTo>
                    <a:pt x="5014913" y="2859088"/>
                  </a:lnTo>
                  <a:lnTo>
                    <a:pt x="4484688" y="3389313"/>
                  </a:lnTo>
                  <a:lnTo>
                    <a:pt x="4525963" y="3473451"/>
                  </a:lnTo>
                  <a:lnTo>
                    <a:pt x="4559301" y="3559175"/>
                  </a:lnTo>
                  <a:lnTo>
                    <a:pt x="5138738" y="2981325"/>
                  </a:lnTo>
                  <a:lnTo>
                    <a:pt x="5184776" y="2925763"/>
                  </a:lnTo>
                  <a:lnTo>
                    <a:pt x="5224463" y="2863850"/>
                  </a:lnTo>
                  <a:lnTo>
                    <a:pt x="5251451" y="2797175"/>
                  </a:lnTo>
                  <a:lnTo>
                    <a:pt x="5268913" y="2727325"/>
                  </a:lnTo>
                  <a:lnTo>
                    <a:pt x="5273676" y="2654300"/>
                  </a:lnTo>
                  <a:lnTo>
                    <a:pt x="5268913" y="2581275"/>
                  </a:lnTo>
                  <a:lnTo>
                    <a:pt x="5251451" y="2509838"/>
                  </a:lnTo>
                  <a:lnTo>
                    <a:pt x="5224463" y="2443163"/>
                  </a:lnTo>
                  <a:lnTo>
                    <a:pt x="5184776" y="2381250"/>
                  </a:lnTo>
                  <a:lnTo>
                    <a:pt x="5138738" y="2324100"/>
                  </a:lnTo>
                  <a:lnTo>
                    <a:pt x="5135563" y="2322513"/>
                  </a:lnTo>
                  <a:lnTo>
                    <a:pt x="5133976" y="2319338"/>
                  </a:lnTo>
                  <a:lnTo>
                    <a:pt x="5133976" y="1692275"/>
                  </a:lnTo>
                  <a:lnTo>
                    <a:pt x="5138738" y="1633538"/>
                  </a:lnTo>
                  <a:lnTo>
                    <a:pt x="5156201" y="1577975"/>
                  </a:lnTo>
                  <a:lnTo>
                    <a:pt x="5181601" y="1527175"/>
                  </a:lnTo>
                  <a:lnTo>
                    <a:pt x="5219701" y="1482725"/>
                  </a:lnTo>
                  <a:lnTo>
                    <a:pt x="5262563" y="1447800"/>
                  </a:lnTo>
                  <a:lnTo>
                    <a:pt x="5313363" y="1420813"/>
                  </a:lnTo>
                  <a:lnTo>
                    <a:pt x="5367338" y="1403350"/>
                  </a:lnTo>
                  <a:close/>
                  <a:moveTo>
                    <a:pt x="293687" y="1397000"/>
                  </a:moveTo>
                  <a:lnTo>
                    <a:pt x="354012" y="1403350"/>
                  </a:lnTo>
                  <a:lnTo>
                    <a:pt x="409575" y="1420812"/>
                  </a:lnTo>
                  <a:lnTo>
                    <a:pt x="460375" y="1447800"/>
                  </a:lnTo>
                  <a:lnTo>
                    <a:pt x="504825" y="1482725"/>
                  </a:lnTo>
                  <a:lnTo>
                    <a:pt x="539750" y="1527175"/>
                  </a:lnTo>
                  <a:lnTo>
                    <a:pt x="566737" y="1577975"/>
                  </a:lnTo>
                  <a:lnTo>
                    <a:pt x="584200" y="1633538"/>
                  </a:lnTo>
                  <a:lnTo>
                    <a:pt x="590550" y="1692275"/>
                  </a:lnTo>
                  <a:lnTo>
                    <a:pt x="590550" y="2319338"/>
                  </a:lnTo>
                  <a:lnTo>
                    <a:pt x="588962" y="2322513"/>
                  </a:lnTo>
                  <a:lnTo>
                    <a:pt x="585787" y="2324100"/>
                  </a:lnTo>
                  <a:lnTo>
                    <a:pt x="538162" y="2381250"/>
                  </a:lnTo>
                  <a:lnTo>
                    <a:pt x="500062" y="2443163"/>
                  </a:lnTo>
                  <a:lnTo>
                    <a:pt x="471487" y="2509838"/>
                  </a:lnTo>
                  <a:lnTo>
                    <a:pt x="455612" y="2581275"/>
                  </a:lnTo>
                  <a:lnTo>
                    <a:pt x="449262" y="2654300"/>
                  </a:lnTo>
                  <a:lnTo>
                    <a:pt x="455612" y="2727325"/>
                  </a:lnTo>
                  <a:lnTo>
                    <a:pt x="471487" y="2797175"/>
                  </a:lnTo>
                  <a:lnTo>
                    <a:pt x="500062" y="2863850"/>
                  </a:lnTo>
                  <a:lnTo>
                    <a:pt x="538162" y="2925763"/>
                  </a:lnTo>
                  <a:lnTo>
                    <a:pt x="585787" y="2981325"/>
                  </a:lnTo>
                  <a:lnTo>
                    <a:pt x="1163637" y="3559175"/>
                  </a:lnTo>
                  <a:lnTo>
                    <a:pt x="1195387" y="3473451"/>
                  </a:lnTo>
                  <a:lnTo>
                    <a:pt x="1239838" y="3389313"/>
                  </a:lnTo>
                  <a:lnTo>
                    <a:pt x="708025" y="2859088"/>
                  </a:lnTo>
                  <a:lnTo>
                    <a:pt x="669925" y="2813050"/>
                  </a:lnTo>
                  <a:lnTo>
                    <a:pt x="642937" y="2762250"/>
                  </a:lnTo>
                  <a:lnTo>
                    <a:pt x="628650" y="2708275"/>
                  </a:lnTo>
                  <a:lnTo>
                    <a:pt x="623887" y="2654300"/>
                  </a:lnTo>
                  <a:lnTo>
                    <a:pt x="628650" y="2598738"/>
                  </a:lnTo>
                  <a:lnTo>
                    <a:pt x="642937" y="2543175"/>
                  </a:lnTo>
                  <a:lnTo>
                    <a:pt x="669925" y="2492375"/>
                  </a:lnTo>
                  <a:lnTo>
                    <a:pt x="708025" y="2447925"/>
                  </a:lnTo>
                  <a:lnTo>
                    <a:pt x="754062" y="2411413"/>
                  </a:lnTo>
                  <a:lnTo>
                    <a:pt x="804862" y="2384425"/>
                  </a:lnTo>
                  <a:lnTo>
                    <a:pt x="857250" y="2368550"/>
                  </a:lnTo>
                  <a:lnTo>
                    <a:pt x="912812" y="2362200"/>
                  </a:lnTo>
                  <a:lnTo>
                    <a:pt x="968375" y="2368550"/>
                  </a:lnTo>
                  <a:lnTo>
                    <a:pt x="1020762" y="2384425"/>
                  </a:lnTo>
                  <a:lnTo>
                    <a:pt x="1071562" y="2411413"/>
                  </a:lnTo>
                  <a:lnTo>
                    <a:pt x="1119187" y="2447925"/>
                  </a:lnTo>
                  <a:lnTo>
                    <a:pt x="1697038" y="3027363"/>
                  </a:lnTo>
                  <a:lnTo>
                    <a:pt x="1784350" y="3006725"/>
                  </a:lnTo>
                  <a:lnTo>
                    <a:pt x="1870075" y="2994025"/>
                  </a:lnTo>
                  <a:lnTo>
                    <a:pt x="1955800" y="2992438"/>
                  </a:lnTo>
                  <a:lnTo>
                    <a:pt x="2043113" y="2998788"/>
                  </a:lnTo>
                  <a:lnTo>
                    <a:pt x="2128838" y="3014663"/>
                  </a:lnTo>
                  <a:lnTo>
                    <a:pt x="2212975" y="3038475"/>
                  </a:lnTo>
                  <a:lnTo>
                    <a:pt x="2292350" y="3071813"/>
                  </a:lnTo>
                  <a:lnTo>
                    <a:pt x="2371725" y="3116263"/>
                  </a:lnTo>
                  <a:lnTo>
                    <a:pt x="2444750" y="3168650"/>
                  </a:lnTo>
                  <a:lnTo>
                    <a:pt x="2513013" y="3228975"/>
                  </a:lnTo>
                  <a:lnTo>
                    <a:pt x="2576513" y="3298825"/>
                  </a:lnTo>
                  <a:lnTo>
                    <a:pt x="2630488" y="3376613"/>
                  </a:lnTo>
                  <a:lnTo>
                    <a:pt x="2674938" y="3455988"/>
                  </a:lnTo>
                  <a:lnTo>
                    <a:pt x="2706688" y="3540125"/>
                  </a:lnTo>
                  <a:lnTo>
                    <a:pt x="2732088" y="3625850"/>
                  </a:lnTo>
                  <a:lnTo>
                    <a:pt x="2747963" y="3714750"/>
                  </a:lnTo>
                  <a:lnTo>
                    <a:pt x="2751138" y="3805238"/>
                  </a:lnTo>
                  <a:lnTo>
                    <a:pt x="2747963" y="3894138"/>
                  </a:lnTo>
                  <a:lnTo>
                    <a:pt x="2732088" y="3981451"/>
                  </a:lnTo>
                  <a:lnTo>
                    <a:pt x="2706688" y="4067176"/>
                  </a:lnTo>
                  <a:lnTo>
                    <a:pt x="2674938" y="4151313"/>
                  </a:lnTo>
                  <a:lnTo>
                    <a:pt x="2630488" y="4230688"/>
                  </a:lnTo>
                  <a:lnTo>
                    <a:pt x="2576513" y="4308476"/>
                  </a:lnTo>
                  <a:lnTo>
                    <a:pt x="2513013" y="4379913"/>
                  </a:lnTo>
                  <a:lnTo>
                    <a:pt x="1938338" y="4954588"/>
                  </a:lnTo>
                  <a:lnTo>
                    <a:pt x="1785938" y="4802188"/>
                  </a:lnTo>
                  <a:lnTo>
                    <a:pt x="1787525" y="4799013"/>
                  </a:lnTo>
                  <a:lnTo>
                    <a:pt x="1412875" y="4424363"/>
                  </a:lnTo>
                  <a:lnTo>
                    <a:pt x="1363663" y="4379913"/>
                  </a:lnTo>
                  <a:lnTo>
                    <a:pt x="1319213" y="4333876"/>
                  </a:lnTo>
                  <a:lnTo>
                    <a:pt x="88900" y="3100388"/>
                  </a:lnTo>
                  <a:lnTo>
                    <a:pt x="50800" y="3055938"/>
                  </a:lnTo>
                  <a:lnTo>
                    <a:pt x="25400" y="3006725"/>
                  </a:lnTo>
                  <a:lnTo>
                    <a:pt x="7937" y="2949575"/>
                  </a:lnTo>
                  <a:lnTo>
                    <a:pt x="0" y="2890838"/>
                  </a:lnTo>
                  <a:lnTo>
                    <a:pt x="0" y="1692275"/>
                  </a:lnTo>
                  <a:lnTo>
                    <a:pt x="7937" y="1633538"/>
                  </a:lnTo>
                  <a:lnTo>
                    <a:pt x="25400" y="1577975"/>
                  </a:lnTo>
                  <a:lnTo>
                    <a:pt x="50800" y="1527175"/>
                  </a:lnTo>
                  <a:lnTo>
                    <a:pt x="87312" y="1482725"/>
                  </a:lnTo>
                  <a:lnTo>
                    <a:pt x="130175" y="1447800"/>
                  </a:lnTo>
                  <a:lnTo>
                    <a:pt x="180975" y="1420812"/>
                  </a:lnTo>
                  <a:lnTo>
                    <a:pt x="236537" y="1403350"/>
                  </a:lnTo>
                  <a:close/>
                  <a:moveTo>
                    <a:pt x="5080001" y="1065213"/>
                  </a:moveTo>
                  <a:lnTo>
                    <a:pt x="5141913" y="1071563"/>
                  </a:lnTo>
                  <a:lnTo>
                    <a:pt x="5197476" y="1092200"/>
                  </a:lnTo>
                  <a:lnTo>
                    <a:pt x="5251451" y="1120776"/>
                  </a:lnTo>
                  <a:lnTo>
                    <a:pt x="5294314" y="1160463"/>
                  </a:lnTo>
                  <a:lnTo>
                    <a:pt x="5330826" y="1206501"/>
                  </a:lnTo>
                  <a:lnTo>
                    <a:pt x="5356226" y="1258888"/>
                  </a:lnTo>
                  <a:lnTo>
                    <a:pt x="5287964" y="1276351"/>
                  </a:lnTo>
                  <a:lnTo>
                    <a:pt x="5226051" y="1303338"/>
                  </a:lnTo>
                  <a:lnTo>
                    <a:pt x="5168901" y="1338263"/>
                  </a:lnTo>
                  <a:lnTo>
                    <a:pt x="5118101" y="1382713"/>
                  </a:lnTo>
                  <a:lnTo>
                    <a:pt x="5073651" y="1433513"/>
                  </a:lnTo>
                  <a:lnTo>
                    <a:pt x="5037138" y="1490663"/>
                  </a:lnTo>
                  <a:lnTo>
                    <a:pt x="5010151" y="1552576"/>
                  </a:lnTo>
                  <a:lnTo>
                    <a:pt x="4994276" y="1619251"/>
                  </a:lnTo>
                  <a:lnTo>
                    <a:pt x="4987926" y="1692276"/>
                  </a:lnTo>
                  <a:lnTo>
                    <a:pt x="4987926" y="2228851"/>
                  </a:lnTo>
                  <a:lnTo>
                    <a:pt x="4921251" y="2209801"/>
                  </a:lnTo>
                  <a:lnTo>
                    <a:pt x="4852988" y="2198689"/>
                  </a:lnTo>
                  <a:lnTo>
                    <a:pt x="4783138" y="2197101"/>
                  </a:lnTo>
                  <a:lnTo>
                    <a:pt x="4783138" y="1363663"/>
                  </a:lnTo>
                  <a:lnTo>
                    <a:pt x="4789488" y="1301751"/>
                  </a:lnTo>
                  <a:lnTo>
                    <a:pt x="4806951" y="1246188"/>
                  </a:lnTo>
                  <a:lnTo>
                    <a:pt x="4833938" y="1195388"/>
                  </a:lnTo>
                  <a:lnTo>
                    <a:pt x="4870451" y="1154113"/>
                  </a:lnTo>
                  <a:lnTo>
                    <a:pt x="4913313" y="1116013"/>
                  </a:lnTo>
                  <a:lnTo>
                    <a:pt x="4964113" y="1089025"/>
                  </a:lnTo>
                  <a:lnTo>
                    <a:pt x="5018088" y="1071563"/>
                  </a:lnTo>
                  <a:close/>
                  <a:moveTo>
                    <a:pt x="642937" y="1065213"/>
                  </a:moveTo>
                  <a:lnTo>
                    <a:pt x="703262" y="1071563"/>
                  </a:lnTo>
                  <a:lnTo>
                    <a:pt x="758825" y="1089025"/>
                  </a:lnTo>
                  <a:lnTo>
                    <a:pt x="809625" y="1116013"/>
                  </a:lnTo>
                  <a:lnTo>
                    <a:pt x="854075" y="1154113"/>
                  </a:lnTo>
                  <a:lnTo>
                    <a:pt x="889000" y="1195388"/>
                  </a:lnTo>
                  <a:lnTo>
                    <a:pt x="917575" y="1246188"/>
                  </a:lnTo>
                  <a:lnTo>
                    <a:pt x="935037" y="1301751"/>
                  </a:lnTo>
                  <a:lnTo>
                    <a:pt x="939800" y="1363663"/>
                  </a:lnTo>
                  <a:lnTo>
                    <a:pt x="939800" y="2197101"/>
                  </a:lnTo>
                  <a:lnTo>
                    <a:pt x="871537" y="2198689"/>
                  </a:lnTo>
                  <a:lnTo>
                    <a:pt x="800100" y="2209801"/>
                  </a:lnTo>
                  <a:lnTo>
                    <a:pt x="733425" y="2228851"/>
                  </a:lnTo>
                  <a:lnTo>
                    <a:pt x="733425" y="1692276"/>
                  </a:lnTo>
                  <a:lnTo>
                    <a:pt x="730250" y="1619251"/>
                  </a:lnTo>
                  <a:lnTo>
                    <a:pt x="712787" y="1552576"/>
                  </a:lnTo>
                  <a:lnTo>
                    <a:pt x="685800" y="1490663"/>
                  </a:lnTo>
                  <a:lnTo>
                    <a:pt x="650875" y="1433513"/>
                  </a:lnTo>
                  <a:lnTo>
                    <a:pt x="606425" y="1382713"/>
                  </a:lnTo>
                  <a:lnTo>
                    <a:pt x="555625" y="1338263"/>
                  </a:lnTo>
                  <a:lnTo>
                    <a:pt x="498475" y="1303338"/>
                  </a:lnTo>
                  <a:lnTo>
                    <a:pt x="433387" y="1276351"/>
                  </a:lnTo>
                  <a:lnTo>
                    <a:pt x="365125" y="1258888"/>
                  </a:lnTo>
                  <a:lnTo>
                    <a:pt x="392112" y="1206501"/>
                  </a:lnTo>
                  <a:lnTo>
                    <a:pt x="428625" y="1160463"/>
                  </a:lnTo>
                  <a:lnTo>
                    <a:pt x="473075" y="1120776"/>
                  </a:lnTo>
                  <a:lnTo>
                    <a:pt x="523875" y="1092200"/>
                  </a:lnTo>
                  <a:lnTo>
                    <a:pt x="581025" y="1071563"/>
                  </a:lnTo>
                  <a:close/>
                  <a:moveTo>
                    <a:pt x="2201863" y="0"/>
                  </a:moveTo>
                  <a:lnTo>
                    <a:pt x="2303463" y="6350"/>
                  </a:lnTo>
                  <a:lnTo>
                    <a:pt x="2400300" y="23812"/>
                  </a:lnTo>
                  <a:lnTo>
                    <a:pt x="2492375" y="55562"/>
                  </a:lnTo>
                  <a:lnTo>
                    <a:pt x="2579688" y="95250"/>
                  </a:lnTo>
                  <a:lnTo>
                    <a:pt x="2660651" y="142875"/>
                  </a:lnTo>
                  <a:lnTo>
                    <a:pt x="2736851" y="203200"/>
                  </a:lnTo>
                  <a:lnTo>
                    <a:pt x="2801938" y="269875"/>
                  </a:lnTo>
                  <a:lnTo>
                    <a:pt x="2862263" y="344487"/>
                  </a:lnTo>
                  <a:lnTo>
                    <a:pt x="2919413" y="269875"/>
                  </a:lnTo>
                  <a:lnTo>
                    <a:pt x="2987676" y="203200"/>
                  </a:lnTo>
                  <a:lnTo>
                    <a:pt x="3060701" y="142875"/>
                  </a:lnTo>
                  <a:lnTo>
                    <a:pt x="3143251" y="95250"/>
                  </a:lnTo>
                  <a:lnTo>
                    <a:pt x="3230563" y="55562"/>
                  </a:lnTo>
                  <a:lnTo>
                    <a:pt x="3324226" y="23812"/>
                  </a:lnTo>
                  <a:lnTo>
                    <a:pt x="3419476" y="6350"/>
                  </a:lnTo>
                  <a:lnTo>
                    <a:pt x="3521076" y="0"/>
                  </a:lnTo>
                  <a:lnTo>
                    <a:pt x="3619501" y="6350"/>
                  </a:lnTo>
                  <a:lnTo>
                    <a:pt x="3717926" y="23812"/>
                  </a:lnTo>
                  <a:lnTo>
                    <a:pt x="3810001" y="55562"/>
                  </a:lnTo>
                  <a:lnTo>
                    <a:pt x="3898901" y="95250"/>
                  </a:lnTo>
                  <a:lnTo>
                    <a:pt x="3979863" y="142875"/>
                  </a:lnTo>
                  <a:lnTo>
                    <a:pt x="4052888" y="203200"/>
                  </a:lnTo>
                  <a:lnTo>
                    <a:pt x="4121151" y="269875"/>
                  </a:lnTo>
                  <a:lnTo>
                    <a:pt x="4179888" y="344487"/>
                  </a:lnTo>
                  <a:lnTo>
                    <a:pt x="4230688" y="427038"/>
                  </a:lnTo>
                  <a:lnTo>
                    <a:pt x="4270376" y="512763"/>
                  </a:lnTo>
                  <a:lnTo>
                    <a:pt x="4298951" y="604838"/>
                  </a:lnTo>
                  <a:lnTo>
                    <a:pt x="4318001" y="703263"/>
                  </a:lnTo>
                  <a:lnTo>
                    <a:pt x="4324351" y="804863"/>
                  </a:lnTo>
                  <a:lnTo>
                    <a:pt x="4318001" y="903288"/>
                  </a:lnTo>
                  <a:lnTo>
                    <a:pt x="4298951" y="1003300"/>
                  </a:lnTo>
                  <a:lnTo>
                    <a:pt x="4267201" y="1095375"/>
                  </a:lnTo>
                  <a:lnTo>
                    <a:pt x="4222751" y="1189038"/>
                  </a:lnTo>
                  <a:lnTo>
                    <a:pt x="4168776" y="1274763"/>
                  </a:lnTo>
                  <a:lnTo>
                    <a:pt x="4160838" y="1285875"/>
                  </a:lnTo>
                  <a:lnTo>
                    <a:pt x="4154488" y="1296988"/>
                  </a:lnTo>
                  <a:lnTo>
                    <a:pt x="2976563" y="2832101"/>
                  </a:lnTo>
                  <a:lnTo>
                    <a:pt x="2952751" y="2857501"/>
                  </a:lnTo>
                  <a:lnTo>
                    <a:pt x="2925763" y="2874963"/>
                  </a:lnTo>
                  <a:lnTo>
                    <a:pt x="2895601" y="2886076"/>
                  </a:lnTo>
                  <a:lnTo>
                    <a:pt x="2862263" y="2890838"/>
                  </a:lnTo>
                  <a:lnTo>
                    <a:pt x="2828926" y="2886076"/>
                  </a:lnTo>
                  <a:lnTo>
                    <a:pt x="2798763" y="2874963"/>
                  </a:lnTo>
                  <a:lnTo>
                    <a:pt x="2768601" y="2857501"/>
                  </a:lnTo>
                  <a:lnTo>
                    <a:pt x="2747963" y="2832101"/>
                  </a:lnTo>
                  <a:lnTo>
                    <a:pt x="1570038" y="1296988"/>
                  </a:lnTo>
                  <a:lnTo>
                    <a:pt x="1560513" y="1285875"/>
                  </a:lnTo>
                  <a:lnTo>
                    <a:pt x="1554163" y="1273175"/>
                  </a:lnTo>
                  <a:lnTo>
                    <a:pt x="1498600" y="1185863"/>
                  </a:lnTo>
                  <a:lnTo>
                    <a:pt x="1457325" y="1095375"/>
                  </a:lnTo>
                  <a:lnTo>
                    <a:pt x="1423988" y="1000125"/>
                  </a:lnTo>
                  <a:lnTo>
                    <a:pt x="1406525" y="903288"/>
                  </a:lnTo>
                  <a:lnTo>
                    <a:pt x="1398588" y="804863"/>
                  </a:lnTo>
                  <a:lnTo>
                    <a:pt x="1406525" y="703263"/>
                  </a:lnTo>
                  <a:lnTo>
                    <a:pt x="1423988" y="604838"/>
                  </a:lnTo>
                  <a:lnTo>
                    <a:pt x="1452563" y="512763"/>
                  </a:lnTo>
                  <a:lnTo>
                    <a:pt x="1493838" y="427038"/>
                  </a:lnTo>
                  <a:lnTo>
                    <a:pt x="1543050" y="344487"/>
                  </a:lnTo>
                  <a:lnTo>
                    <a:pt x="1603375" y="269875"/>
                  </a:lnTo>
                  <a:lnTo>
                    <a:pt x="1668463" y="203200"/>
                  </a:lnTo>
                  <a:lnTo>
                    <a:pt x="1744663" y="142875"/>
                  </a:lnTo>
                  <a:lnTo>
                    <a:pt x="1825625" y="95250"/>
                  </a:lnTo>
                  <a:lnTo>
                    <a:pt x="1911350" y="55562"/>
                  </a:lnTo>
                  <a:lnTo>
                    <a:pt x="2005013" y="23812"/>
                  </a:lnTo>
                  <a:lnTo>
                    <a:pt x="2101850" y="635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grpSp>
      <p:grpSp>
        <p:nvGrpSpPr>
          <p:cNvPr id="138" name="Group 137"/>
          <p:cNvGrpSpPr/>
          <p:nvPr/>
        </p:nvGrpSpPr>
        <p:grpSpPr>
          <a:xfrm>
            <a:off x="11284406" y="3822391"/>
            <a:ext cx="340066" cy="340066"/>
            <a:chOff x="4845892" y="4591810"/>
            <a:chExt cx="411480" cy="411480"/>
          </a:xfrm>
        </p:grpSpPr>
        <p:sp>
          <p:nvSpPr>
            <p:cNvPr id="139" name="Freeform 162"/>
            <p:cNvSpPr>
              <a:spLocks/>
            </p:cNvSpPr>
            <p:nvPr/>
          </p:nvSpPr>
          <p:spPr bwMode="auto">
            <a:xfrm>
              <a:off x="4845892" y="4591810"/>
              <a:ext cx="411480" cy="411480"/>
            </a:xfrm>
            <a:prstGeom prst="ellips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grpSp>
          <p:nvGrpSpPr>
            <p:cNvPr id="140" name="Group 139"/>
            <p:cNvGrpSpPr/>
            <p:nvPr/>
          </p:nvGrpSpPr>
          <p:grpSpPr>
            <a:xfrm>
              <a:off x="4955192" y="4661704"/>
              <a:ext cx="192881" cy="271693"/>
              <a:chOff x="7762875" y="3469481"/>
              <a:chExt cx="221456" cy="311944"/>
            </a:xfrm>
            <a:solidFill>
              <a:schemeClr val="bg2"/>
            </a:solidFill>
          </p:grpSpPr>
          <p:sp>
            <p:nvSpPr>
              <p:cNvPr id="141" name="Rounded Rectangle 140"/>
              <p:cNvSpPr/>
              <p:nvPr/>
            </p:nvSpPr>
            <p:spPr>
              <a:xfrm>
                <a:off x="7762875" y="3469481"/>
                <a:ext cx="221456" cy="311944"/>
              </a:xfrm>
              <a:prstGeom prst="round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42" name="Rectangle 141"/>
              <p:cNvSpPr/>
              <p:nvPr/>
            </p:nvSpPr>
            <p:spPr>
              <a:xfrm>
                <a:off x="7793831" y="3505200"/>
                <a:ext cx="161925" cy="225004"/>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43" name="Plus 142"/>
              <p:cNvSpPr/>
              <p:nvPr/>
            </p:nvSpPr>
            <p:spPr>
              <a:xfrm>
                <a:off x="7813227" y="3553646"/>
                <a:ext cx="118371" cy="118371"/>
              </a:xfrm>
              <a:prstGeom prst="mathPlus">
                <a:avLst>
                  <a:gd name="adj1" fmla="val 3340"/>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grpSp>
      <p:grpSp>
        <p:nvGrpSpPr>
          <p:cNvPr id="9" name="Group 8"/>
          <p:cNvGrpSpPr/>
          <p:nvPr/>
        </p:nvGrpSpPr>
        <p:grpSpPr>
          <a:xfrm>
            <a:off x="6726616" y="2347911"/>
            <a:ext cx="309151" cy="309151"/>
            <a:chOff x="6726616" y="2347911"/>
            <a:chExt cx="309151" cy="309151"/>
          </a:xfrm>
        </p:grpSpPr>
        <p:sp>
          <p:nvSpPr>
            <p:cNvPr id="76" name="Freeform 418"/>
            <p:cNvSpPr>
              <a:spLocks/>
            </p:cNvSpPr>
            <p:nvPr/>
          </p:nvSpPr>
          <p:spPr bwMode="auto">
            <a:xfrm>
              <a:off x="6726616" y="2347911"/>
              <a:ext cx="309151" cy="309151"/>
            </a:xfrm>
            <a:prstGeom prst="ellipse">
              <a:avLst/>
            </a:prstGeom>
            <a:solidFill>
              <a:srgbClr val="4141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Georgia" pitchFamily="18" charset="0"/>
              </a:endParaRPr>
            </a:p>
          </p:txBody>
        </p:sp>
        <p:sp>
          <p:nvSpPr>
            <p:cNvPr id="146" name="Freeform 4924"/>
            <p:cNvSpPr>
              <a:spLocks noEditPoints="1"/>
            </p:cNvSpPr>
            <p:nvPr/>
          </p:nvSpPr>
          <p:spPr bwMode="auto">
            <a:xfrm>
              <a:off x="6759849" y="2401739"/>
              <a:ext cx="241126" cy="232557"/>
            </a:xfrm>
            <a:custGeom>
              <a:avLst/>
              <a:gdLst>
                <a:gd name="T0" fmla="*/ 78 w 394"/>
                <a:gd name="T1" fmla="*/ 20 h 380"/>
                <a:gd name="T2" fmla="*/ 116 w 394"/>
                <a:gd name="T3" fmla="*/ 0 h 380"/>
                <a:gd name="T4" fmla="*/ 148 w 394"/>
                <a:gd name="T5" fmla="*/ 14 h 380"/>
                <a:gd name="T6" fmla="*/ 162 w 394"/>
                <a:gd name="T7" fmla="*/ 46 h 380"/>
                <a:gd name="T8" fmla="*/ 142 w 394"/>
                <a:gd name="T9" fmla="*/ 84 h 380"/>
                <a:gd name="T10" fmla="*/ 106 w 394"/>
                <a:gd name="T11" fmla="*/ 92 h 380"/>
                <a:gd name="T12" fmla="*/ 74 w 394"/>
                <a:gd name="T13" fmla="*/ 64 h 380"/>
                <a:gd name="T14" fmla="*/ 120 w 394"/>
                <a:gd name="T15" fmla="*/ 232 h 380"/>
                <a:gd name="T16" fmla="*/ 148 w 394"/>
                <a:gd name="T17" fmla="*/ 198 h 380"/>
                <a:gd name="T18" fmla="*/ 142 w 394"/>
                <a:gd name="T19" fmla="*/ 164 h 380"/>
                <a:gd name="T20" fmla="*/ 170 w 394"/>
                <a:gd name="T21" fmla="*/ 128 h 380"/>
                <a:gd name="T22" fmla="*/ 176 w 394"/>
                <a:gd name="T23" fmla="*/ 114 h 380"/>
                <a:gd name="T24" fmla="*/ 72 w 394"/>
                <a:gd name="T25" fmla="*/ 112 h 380"/>
                <a:gd name="T26" fmla="*/ 38 w 394"/>
                <a:gd name="T27" fmla="*/ 130 h 380"/>
                <a:gd name="T28" fmla="*/ 0 w 394"/>
                <a:gd name="T29" fmla="*/ 244 h 380"/>
                <a:gd name="T30" fmla="*/ 46 w 394"/>
                <a:gd name="T31" fmla="*/ 318 h 380"/>
                <a:gd name="T32" fmla="*/ 152 w 394"/>
                <a:gd name="T33" fmla="*/ 376 h 380"/>
                <a:gd name="T34" fmla="*/ 130 w 394"/>
                <a:gd name="T35" fmla="*/ 332 h 380"/>
                <a:gd name="T36" fmla="*/ 390 w 394"/>
                <a:gd name="T37" fmla="*/ 154 h 380"/>
                <a:gd name="T38" fmla="*/ 372 w 394"/>
                <a:gd name="T39" fmla="*/ 124 h 380"/>
                <a:gd name="T40" fmla="*/ 318 w 394"/>
                <a:gd name="T41" fmla="*/ 112 h 380"/>
                <a:gd name="T42" fmla="*/ 228 w 394"/>
                <a:gd name="T43" fmla="*/ 112 h 380"/>
                <a:gd name="T44" fmla="*/ 196 w 394"/>
                <a:gd name="T45" fmla="*/ 124 h 380"/>
                <a:gd name="T46" fmla="*/ 228 w 394"/>
                <a:gd name="T47" fmla="*/ 138 h 380"/>
                <a:gd name="T48" fmla="*/ 242 w 394"/>
                <a:gd name="T49" fmla="*/ 174 h 380"/>
                <a:gd name="T50" fmla="*/ 256 w 394"/>
                <a:gd name="T51" fmla="*/ 210 h 380"/>
                <a:gd name="T52" fmla="*/ 264 w 394"/>
                <a:gd name="T53" fmla="*/ 314 h 380"/>
                <a:gd name="T54" fmla="*/ 232 w 394"/>
                <a:gd name="T55" fmla="*/ 342 h 380"/>
                <a:gd name="T56" fmla="*/ 278 w 394"/>
                <a:gd name="T57" fmla="*/ 362 h 380"/>
                <a:gd name="T58" fmla="*/ 338 w 394"/>
                <a:gd name="T59" fmla="*/ 260 h 380"/>
                <a:gd name="T60" fmla="*/ 366 w 394"/>
                <a:gd name="T61" fmla="*/ 284 h 380"/>
                <a:gd name="T62" fmla="*/ 394 w 394"/>
                <a:gd name="T63" fmla="*/ 198 h 380"/>
                <a:gd name="T64" fmla="*/ 192 w 394"/>
                <a:gd name="T65" fmla="*/ 380 h 380"/>
                <a:gd name="T66" fmla="*/ 236 w 394"/>
                <a:gd name="T67" fmla="*/ 320 h 380"/>
                <a:gd name="T68" fmla="*/ 244 w 394"/>
                <a:gd name="T69" fmla="*/ 232 h 380"/>
                <a:gd name="T70" fmla="*/ 154 w 394"/>
                <a:gd name="T71" fmla="*/ 218 h 380"/>
                <a:gd name="T72" fmla="*/ 140 w 394"/>
                <a:gd name="T73" fmla="*/ 232 h 380"/>
                <a:gd name="T74" fmla="*/ 148 w 394"/>
                <a:gd name="T75" fmla="*/ 320 h 380"/>
                <a:gd name="T76" fmla="*/ 192 w 394"/>
                <a:gd name="T77" fmla="*/ 380 h 380"/>
                <a:gd name="T78" fmla="*/ 242 w 394"/>
                <a:gd name="T79" fmla="*/ 64 h 380"/>
                <a:gd name="T80" fmla="*/ 274 w 394"/>
                <a:gd name="T81" fmla="*/ 92 h 380"/>
                <a:gd name="T82" fmla="*/ 308 w 394"/>
                <a:gd name="T83" fmla="*/ 84 h 380"/>
                <a:gd name="T84" fmla="*/ 330 w 394"/>
                <a:gd name="T85" fmla="*/ 46 h 380"/>
                <a:gd name="T86" fmla="*/ 314 w 394"/>
                <a:gd name="T87" fmla="*/ 12 h 380"/>
                <a:gd name="T88" fmla="*/ 284 w 394"/>
                <a:gd name="T89" fmla="*/ 0 h 380"/>
                <a:gd name="T90" fmla="*/ 250 w 394"/>
                <a:gd name="T91" fmla="*/ 14 h 380"/>
                <a:gd name="T92" fmla="*/ 238 w 394"/>
                <a:gd name="T93" fmla="*/ 46 h 380"/>
                <a:gd name="T94" fmla="*/ 214 w 394"/>
                <a:gd name="T95" fmla="*/ 196 h 380"/>
                <a:gd name="T96" fmla="*/ 222 w 394"/>
                <a:gd name="T97" fmla="*/ 168 h 380"/>
                <a:gd name="T98" fmla="*/ 192 w 394"/>
                <a:gd name="T99" fmla="*/ 142 h 380"/>
                <a:gd name="T100" fmla="*/ 164 w 394"/>
                <a:gd name="T101" fmla="*/ 162 h 380"/>
                <a:gd name="T102" fmla="*/ 164 w 394"/>
                <a:gd name="T103" fmla="*/ 186 h 380"/>
                <a:gd name="T104" fmla="*/ 192 w 394"/>
                <a:gd name="T105" fmla="*/ 20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4" h="380">
                  <a:moveTo>
                    <a:pt x="70" y="46"/>
                  </a:moveTo>
                  <a:lnTo>
                    <a:pt x="70" y="46"/>
                  </a:lnTo>
                  <a:lnTo>
                    <a:pt x="72" y="38"/>
                  </a:lnTo>
                  <a:lnTo>
                    <a:pt x="74" y="28"/>
                  </a:lnTo>
                  <a:lnTo>
                    <a:pt x="78" y="20"/>
                  </a:lnTo>
                  <a:lnTo>
                    <a:pt x="84" y="14"/>
                  </a:lnTo>
                  <a:lnTo>
                    <a:pt x="90" y="8"/>
                  </a:lnTo>
                  <a:lnTo>
                    <a:pt x="98" y="4"/>
                  </a:lnTo>
                  <a:lnTo>
                    <a:pt x="106" y="2"/>
                  </a:lnTo>
                  <a:lnTo>
                    <a:pt x="116" y="0"/>
                  </a:lnTo>
                  <a:lnTo>
                    <a:pt x="116" y="0"/>
                  </a:lnTo>
                  <a:lnTo>
                    <a:pt x="126" y="2"/>
                  </a:lnTo>
                  <a:lnTo>
                    <a:pt x="134" y="4"/>
                  </a:lnTo>
                  <a:lnTo>
                    <a:pt x="142" y="8"/>
                  </a:lnTo>
                  <a:lnTo>
                    <a:pt x="148" y="14"/>
                  </a:lnTo>
                  <a:lnTo>
                    <a:pt x="154" y="20"/>
                  </a:lnTo>
                  <a:lnTo>
                    <a:pt x="158" y="28"/>
                  </a:lnTo>
                  <a:lnTo>
                    <a:pt x="160" y="38"/>
                  </a:lnTo>
                  <a:lnTo>
                    <a:pt x="162" y="46"/>
                  </a:lnTo>
                  <a:lnTo>
                    <a:pt x="162" y="46"/>
                  </a:lnTo>
                  <a:lnTo>
                    <a:pt x="160" y="56"/>
                  </a:lnTo>
                  <a:lnTo>
                    <a:pt x="158" y="64"/>
                  </a:lnTo>
                  <a:lnTo>
                    <a:pt x="154" y="72"/>
                  </a:lnTo>
                  <a:lnTo>
                    <a:pt x="148" y="78"/>
                  </a:lnTo>
                  <a:lnTo>
                    <a:pt x="142" y="84"/>
                  </a:lnTo>
                  <a:lnTo>
                    <a:pt x="134" y="88"/>
                  </a:lnTo>
                  <a:lnTo>
                    <a:pt x="126" y="92"/>
                  </a:lnTo>
                  <a:lnTo>
                    <a:pt x="116" y="92"/>
                  </a:lnTo>
                  <a:lnTo>
                    <a:pt x="116" y="92"/>
                  </a:lnTo>
                  <a:lnTo>
                    <a:pt x="106" y="92"/>
                  </a:lnTo>
                  <a:lnTo>
                    <a:pt x="98" y="88"/>
                  </a:lnTo>
                  <a:lnTo>
                    <a:pt x="90" y="84"/>
                  </a:lnTo>
                  <a:lnTo>
                    <a:pt x="84" y="78"/>
                  </a:lnTo>
                  <a:lnTo>
                    <a:pt x="78" y="72"/>
                  </a:lnTo>
                  <a:lnTo>
                    <a:pt x="74" y="64"/>
                  </a:lnTo>
                  <a:lnTo>
                    <a:pt x="72" y="56"/>
                  </a:lnTo>
                  <a:lnTo>
                    <a:pt x="70" y="46"/>
                  </a:lnTo>
                  <a:lnTo>
                    <a:pt x="70" y="46"/>
                  </a:lnTo>
                  <a:close/>
                  <a:moveTo>
                    <a:pt x="120" y="308"/>
                  </a:moveTo>
                  <a:lnTo>
                    <a:pt x="120" y="232"/>
                  </a:lnTo>
                  <a:lnTo>
                    <a:pt x="120" y="232"/>
                  </a:lnTo>
                  <a:lnTo>
                    <a:pt x="122" y="220"/>
                  </a:lnTo>
                  <a:lnTo>
                    <a:pt x="128" y="210"/>
                  </a:lnTo>
                  <a:lnTo>
                    <a:pt x="136" y="202"/>
                  </a:lnTo>
                  <a:lnTo>
                    <a:pt x="148" y="198"/>
                  </a:lnTo>
                  <a:lnTo>
                    <a:pt x="148" y="198"/>
                  </a:lnTo>
                  <a:lnTo>
                    <a:pt x="144" y="186"/>
                  </a:lnTo>
                  <a:lnTo>
                    <a:pt x="142" y="174"/>
                  </a:lnTo>
                  <a:lnTo>
                    <a:pt x="142" y="174"/>
                  </a:lnTo>
                  <a:lnTo>
                    <a:pt x="142" y="164"/>
                  </a:lnTo>
                  <a:lnTo>
                    <a:pt x="146" y="154"/>
                  </a:lnTo>
                  <a:lnTo>
                    <a:pt x="150" y="146"/>
                  </a:lnTo>
                  <a:lnTo>
                    <a:pt x="156" y="140"/>
                  </a:lnTo>
                  <a:lnTo>
                    <a:pt x="162" y="132"/>
                  </a:lnTo>
                  <a:lnTo>
                    <a:pt x="170" y="128"/>
                  </a:lnTo>
                  <a:lnTo>
                    <a:pt x="178" y="124"/>
                  </a:lnTo>
                  <a:lnTo>
                    <a:pt x="188" y="124"/>
                  </a:lnTo>
                  <a:lnTo>
                    <a:pt x="188" y="124"/>
                  </a:lnTo>
                  <a:lnTo>
                    <a:pt x="182" y="118"/>
                  </a:lnTo>
                  <a:lnTo>
                    <a:pt x="176" y="114"/>
                  </a:lnTo>
                  <a:lnTo>
                    <a:pt x="168" y="112"/>
                  </a:lnTo>
                  <a:lnTo>
                    <a:pt x="160" y="112"/>
                  </a:lnTo>
                  <a:lnTo>
                    <a:pt x="116" y="112"/>
                  </a:lnTo>
                  <a:lnTo>
                    <a:pt x="72" y="112"/>
                  </a:lnTo>
                  <a:lnTo>
                    <a:pt x="72" y="112"/>
                  </a:lnTo>
                  <a:lnTo>
                    <a:pt x="64" y="112"/>
                  </a:lnTo>
                  <a:lnTo>
                    <a:pt x="56" y="114"/>
                  </a:lnTo>
                  <a:lnTo>
                    <a:pt x="50" y="118"/>
                  </a:lnTo>
                  <a:lnTo>
                    <a:pt x="44" y="124"/>
                  </a:lnTo>
                  <a:lnTo>
                    <a:pt x="38" y="130"/>
                  </a:lnTo>
                  <a:lnTo>
                    <a:pt x="34" y="136"/>
                  </a:lnTo>
                  <a:lnTo>
                    <a:pt x="30" y="144"/>
                  </a:lnTo>
                  <a:lnTo>
                    <a:pt x="28" y="152"/>
                  </a:lnTo>
                  <a:lnTo>
                    <a:pt x="0" y="244"/>
                  </a:lnTo>
                  <a:lnTo>
                    <a:pt x="0" y="244"/>
                  </a:lnTo>
                  <a:lnTo>
                    <a:pt x="12" y="270"/>
                  </a:lnTo>
                  <a:lnTo>
                    <a:pt x="26" y="296"/>
                  </a:lnTo>
                  <a:lnTo>
                    <a:pt x="60" y="188"/>
                  </a:lnTo>
                  <a:lnTo>
                    <a:pt x="76" y="188"/>
                  </a:lnTo>
                  <a:lnTo>
                    <a:pt x="46" y="318"/>
                  </a:lnTo>
                  <a:lnTo>
                    <a:pt x="46" y="318"/>
                  </a:lnTo>
                  <a:lnTo>
                    <a:pt x="70" y="338"/>
                  </a:lnTo>
                  <a:lnTo>
                    <a:pt x="94" y="356"/>
                  </a:lnTo>
                  <a:lnTo>
                    <a:pt x="122" y="368"/>
                  </a:lnTo>
                  <a:lnTo>
                    <a:pt x="152" y="376"/>
                  </a:lnTo>
                  <a:lnTo>
                    <a:pt x="152" y="342"/>
                  </a:lnTo>
                  <a:lnTo>
                    <a:pt x="152" y="342"/>
                  </a:lnTo>
                  <a:lnTo>
                    <a:pt x="146" y="340"/>
                  </a:lnTo>
                  <a:lnTo>
                    <a:pt x="140" y="338"/>
                  </a:lnTo>
                  <a:lnTo>
                    <a:pt x="130" y="332"/>
                  </a:lnTo>
                  <a:lnTo>
                    <a:pt x="122" y="320"/>
                  </a:lnTo>
                  <a:lnTo>
                    <a:pt x="120" y="314"/>
                  </a:lnTo>
                  <a:lnTo>
                    <a:pt x="120" y="308"/>
                  </a:lnTo>
                  <a:lnTo>
                    <a:pt x="120" y="308"/>
                  </a:lnTo>
                  <a:close/>
                  <a:moveTo>
                    <a:pt x="390" y="154"/>
                  </a:moveTo>
                  <a:lnTo>
                    <a:pt x="390" y="154"/>
                  </a:lnTo>
                  <a:lnTo>
                    <a:pt x="388" y="146"/>
                  </a:lnTo>
                  <a:lnTo>
                    <a:pt x="384" y="138"/>
                  </a:lnTo>
                  <a:lnTo>
                    <a:pt x="378" y="130"/>
                  </a:lnTo>
                  <a:lnTo>
                    <a:pt x="372" y="124"/>
                  </a:lnTo>
                  <a:lnTo>
                    <a:pt x="366" y="118"/>
                  </a:lnTo>
                  <a:lnTo>
                    <a:pt x="358" y="116"/>
                  </a:lnTo>
                  <a:lnTo>
                    <a:pt x="348" y="112"/>
                  </a:lnTo>
                  <a:lnTo>
                    <a:pt x="340" y="112"/>
                  </a:lnTo>
                  <a:lnTo>
                    <a:pt x="318" y="112"/>
                  </a:lnTo>
                  <a:lnTo>
                    <a:pt x="310" y="112"/>
                  </a:lnTo>
                  <a:lnTo>
                    <a:pt x="284" y="148"/>
                  </a:lnTo>
                  <a:lnTo>
                    <a:pt x="256" y="112"/>
                  </a:lnTo>
                  <a:lnTo>
                    <a:pt x="250" y="112"/>
                  </a:lnTo>
                  <a:lnTo>
                    <a:pt x="228" y="112"/>
                  </a:lnTo>
                  <a:lnTo>
                    <a:pt x="228" y="112"/>
                  </a:lnTo>
                  <a:lnTo>
                    <a:pt x="218" y="112"/>
                  </a:lnTo>
                  <a:lnTo>
                    <a:pt x="210" y="114"/>
                  </a:lnTo>
                  <a:lnTo>
                    <a:pt x="202" y="118"/>
                  </a:lnTo>
                  <a:lnTo>
                    <a:pt x="196" y="124"/>
                  </a:lnTo>
                  <a:lnTo>
                    <a:pt x="196" y="124"/>
                  </a:lnTo>
                  <a:lnTo>
                    <a:pt x="204" y="124"/>
                  </a:lnTo>
                  <a:lnTo>
                    <a:pt x="214" y="128"/>
                  </a:lnTo>
                  <a:lnTo>
                    <a:pt x="222" y="132"/>
                  </a:lnTo>
                  <a:lnTo>
                    <a:pt x="228" y="138"/>
                  </a:lnTo>
                  <a:lnTo>
                    <a:pt x="234" y="146"/>
                  </a:lnTo>
                  <a:lnTo>
                    <a:pt x="238" y="154"/>
                  </a:lnTo>
                  <a:lnTo>
                    <a:pt x="242" y="164"/>
                  </a:lnTo>
                  <a:lnTo>
                    <a:pt x="242" y="174"/>
                  </a:lnTo>
                  <a:lnTo>
                    <a:pt x="242" y="174"/>
                  </a:lnTo>
                  <a:lnTo>
                    <a:pt x="240" y="186"/>
                  </a:lnTo>
                  <a:lnTo>
                    <a:pt x="236" y="198"/>
                  </a:lnTo>
                  <a:lnTo>
                    <a:pt x="236" y="198"/>
                  </a:lnTo>
                  <a:lnTo>
                    <a:pt x="248" y="202"/>
                  </a:lnTo>
                  <a:lnTo>
                    <a:pt x="256" y="210"/>
                  </a:lnTo>
                  <a:lnTo>
                    <a:pt x="262" y="220"/>
                  </a:lnTo>
                  <a:lnTo>
                    <a:pt x="264" y="232"/>
                  </a:lnTo>
                  <a:lnTo>
                    <a:pt x="264" y="308"/>
                  </a:lnTo>
                  <a:lnTo>
                    <a:pt x="264" y="308"/>
                  </a:lnTo>
                  <a:lnTo>
                    <a:pt x="264" y="314"/>
                  </a:lnTo>
                  <a:lnTo>
                    <a:pt x="262" y="320"/>
                  </a:lnTo>
                  <a:lnTo>
                    <a:pt x="254" y="332"/>
                  </a:lnTo>
                  <a:lnTo>
                    <a:pt x="244" y="338"/>
                  </a:lnTo>
                  <a:lnTo>
                    <a:pt x="238" y="340"/>
                  </a:lnTo>
                  <a:lnTo>
                    <a:pt x="232" y="342"/>
                  </a:lnTo>
                  <a:lnTo>
                    <a:pt x="232" y="376"/>
                  </a:lnTo>
                  <a:lnTo>
                    <a:pt x="232" y="376"/>
                  </a:lnTo>
                  <a:lnTo>
                    <a:pt x="248" y="372"/>
                  </a:lnTo>
                  <a:lnTo>
                    <a:pt x="262" y="368"/>
                  </a:lnTo>
                  <a:lnTo>
                    <a:pt x="278" y="362"/>
                  </a:lnTo>
                  <a:lnTo>
                    <a:pt x="292" y="354"/>
                  </a:lnTo>
                  <a:lnTo>
                    <a:pt x="306" y="346"/>
                  </a:lnTo>
                  <a:lnTo>
                    <a:pt x="318" y="336"/>
                  </a:lnTo>
                  <a:lnTo>
                    <a:pt x="340" y="316"/>
                  </a:lnTo>
                  <a:lnTo>
                    <a:pt x="338" y="260"/>
                  </a:lnTo>
                  <a:lnTo>
                    <a:pt x="338" y="192"/>
                  </a:lnTo>
                  <a:lnTo>
                    <a:pt x="350" y="192"/>
                  </a:lnTo>
                  <a:lnTo>
                    <a:pt x="350" y="192"/>
                  </a:lnTo>
                  <a:lnTo>
                    <a:pt x="354" y="192"/>
                  </a:lnTo>
                  <a:lnTo>
                    <a:pt x="366" y="284"/>
                  </a:lnTo>
                  <a:lnTo>
                    <a:pt x="366" y="284"/>
                  </a:lnTo>
                  <a:lnTo>
                    <a:pt x="376" y="264"/>
                  </a:lnTo>
                  <a:lnTo>
                    <a:pt x="384" y="244"/>
                  </a:lnTo>
                  <a:lnTo>
                    <a:pt x="390" y="222"/>
                  </a:lnTo>
                  <a:lnTo>
                    <a:pt x="394" y="198"/>
                  </a:lnTo>
                  <a:lnTo>
                    <a:pt x="394" y="198"/>
                  </a:lnTo>
                  <a:lnTo>
                    <a:pt x="390" y="154"/>
                  </a:lnTo>
                  <a:lnTo>
                    <a:pt x="390" y="154"/>
                  </a:lnTo>
                  <a:close/>
                  <a:moveTo>
                    <a:pt x="192" y="380"/>
                  </a:moveTo>
                  <a:lnTo>
                    <a:pt x="192" y="380"/>
                  </a:lnTo>
                  <a:lnTo>
                    <a:pt x="212" y="380"/>
                  </a:lnTo>
                  <a:lnTo>
                    <a:pt x="212" y="322"/>
                  </a:lnTo>
                  <a:lnTo>
                    <a:pt x="230" y="322"/>
                  </a:lnTo>
                  <a:lnTo>
                    <a:pt x="230" y="322"/>
                  </a:lnTo>
                  <a:lnTo>
                    <a:pt x="236" y="320"/>
                  </a:lnTo>
                  <a:lnTo>
                    <a:pt x="240" y="318"/>
                  </a:lnTo>
                  <a:lnTo>
                    <a:pt x="242" y="314"/>
                  </a:lnTo>
                  <a:lnTo>
                    <a:pt x="244" y="308"/>
                  </a:lnTo>
                  <a:lnTo>
                    <a:pt x="244" y="232"/>
                  </a:lnTo>
                  <a:lnTo>
                    <a:pt x="244" y="232"/>
                  </a:lnTo>
                  <a:lnTo>
                    <a:pt x="242" y="226"/>
                  </a:lnTo>
                  <a:lnTo>
                    <a:pt x="240" y="222"/>
                  </a:lnTo>
                  <a:lnTo>
                    <a:pt x="236" y="218"/>
                  </a:lnTo>
                  <a:lnTo>
                    <a:pt x="230" y="218"/>
                  </a:lnTo>
                  <a:lnTo>
                    <a:pt x="154" y="218"/>
                  </a:lnTo>
                  <a:lnTo>
                    <a:pt x="154" y="218"/>
                  </a:lnTo>
                  <a:lnTo>
                    <a:pt x="148" y="218"/>
                  </a:lnTo>
                  <a:lnTo>
                    <a:pt x="144" y="222"/>
                  </a:lnTo>
                  <a:lnTo>
                    <a:pt x="142" y="226"/>
                  </a:lnTo>
                  <a:lnTo>
                    <a:pt x="140" y="232"/>
                  </a:lnTo>
                  <a:lnTo>
                    <a:pt x="140" y="308"/>
                  </a:lnTo>
                  <a:lnTo>
                    <a:pt x="140" y="308"/>
                  </a:lnTo>
                  <a:lnTo>
                    <a:pt x="142" y="314"/>
                  </a:lnTo>
                  <a:lnTo>
                    <a:pt x="144" y="318"/>
                  </a:lnTo>
                  <a:lnTo>
                    <a:pt x="148" y="320"/>
                  </a:lnTo>
                  <a:lnTo>
                    <a:pt x="154" y="322"/>
                  </a:lnTo>
                  <a:lnTo>
                    <a:pt x="172" y="322"/>
                  </a:lnTo>
                  <a:lnTo>
                    <a:pt x="172" y="380"/>
                  </a:lnTo>
                  <a:lnTo>
                    <a:pt x="172" y="380"/>
                  </a:lnTo>
                  <a:lnTo>
                    <a:pt x="192" y="380"/>
                  </a:lnTo>
                  <a:lnTo>
                    <a:pt x="192" y="380"/>
                  </a:lnTo>
                  <a:close/>
                  <a:moveTo>
                    <a:pt x="238" y="46"/>
                  </a:moveTo>
                  <a:lnTo>
                    <a:pt x="238" y="46"/>
                  </a:lnTo>
                  <a:lnTo>
                    <a:pt x="238" y="56"/>
                  </a:lnTo>
                  <a:lnTo>
                    <a:pt x="242" y="64"/>
                  </a:lnTo>
                  <a:lnTo>
                    <a:pt x="246" y="72"/>
                  </a:lnTo>
                  <a:lnTo>
                    <a:pt x="250" y="78"/>
                  </a:lnTo>
                  <a:lnTo>
                    <a:pt x="258" y="84"/>
                  </a:lnTo>
                  <a:lnTo>
                    <a:pt x="266" y="88"/>
                  </a:lnTo>
                  <a:lnTo>
                    <a:pt x="274" y="92"/>
                  </a:lnTo>
                  <a:lnTo>
                    <a:pt x="284" y="92"/>
                  </a:lnTo>
                  <a:lnTo>
                    <a:pt x="284" y="92"/>
                  </a:lnTo>
                  <a:lnTo>
                    <a:pt x="292" y="92"/>
                  </a:lnTo>
                  <a:lnTo>
                    <a:pt x="302" y="88"/>
                  </a:lnTo>
                  <a:lnTo>
                    <a:pt x="308" y="84"/>
                  </a:lnTo>
                  <a:lnTo>
                    <a:pt x="316" y="78"/>
                  </a:lnTo>
                  <a:lnTo>
                    <a:pt x="322" y="72"/>
                  </a:lnTo>
                  <a:lnTo>
                    <a:pt x="326" y="64"/>
                  </a:lnTo>
                  <a:lnTo>
                    <a:pt x="328" y="56"/>
                  </a:lnTo>
                  <a:lnTo>
                    <a:pt x="330" y="46"/>
                  </a:lnTo>
                  <a:lnTo>
                    <a:pt x="330" y="46"/>
                  </a:lnTo>
                  <a:lnTo>
                    <a:pt x="328" y="36"/>
                  </a:lnTo>
                  <a:lnTo>
                    <a:pt x="324" y="28"/>
                  </a:lnTo>
                  <a:lnTo>
                    <a:pt x="320" y="20"/>
                  </a:lnTo>
                  <a:lnTo>
                    <a:pt x="314" y="12"/>
                  </a:lnTo>
                  <a:lnTo>
                    <a:pt x="314" y="12"/>
                  </a:lnTo>
                  <a:lnTo>
                    <a:pt x="306" y="6"/>
                  </a:lnTo>
                  <a:lnTo>
                    <a:pt x="306" y="6"/>
                  </a:lnTo>
                  <a:lnTo>
                    <a:pt x="294" y="2"/>
                  </a:lnTo>
                  <a:lnTo>
                    <a:pt x="284" y="0"/>
                  </a:lnTo>
                  <a:lnTo>
                    <a:pt x="284" y="0"/>
                  </a:lnTo>
                  <a:lnTo>
                    <a:pt x="274" y="2"/>
                  </a:lnTo>
                  <a:lnTo>
                    <a:pt x="266" y="4"/>
                  </a:lnTo>
                  <a:lnTo>
                    <a:pt x="258" y="8"/>
                  </a:lnTo>
                  <a:lnTo>
                    <a:pt x="250" y="14"/>
                  </a:lnTo>
                  <a:lnTo>
                    <a:pt x="246" y="20"/>
                  </a:lnTo>
                  <a:lnTo>
                    <a:pt x="242" y="28"/>
                  </a:lnTo>
                  <a:lnTo>
                    <a:pt x="238" y="38"/>
                  </a:lnTo>
                  <a:lnTo>
                    <a:pt x="238" y="46"/>
                  </a:lnTo>
                  <a:lnTo>
                    <a:pt x="238" y="46"/>
                  </a:lnTo>
                  <a:close/>
                  <a:moveTo>
                    <a:pt x="192" y="204"/>
                  </a:moveTo>
                  <a:lnTo>
                    <a:pt x="192" y="204"/>
                  </a:lnTo>
                  <a:lnTo>
                    <a:pt x="198" y="204"/>
                  </a:lnTo>
                  <a:lnTo>
                    <a:pt x="204" y="202"/>
                  </a:lnTo>
                  <a:lnTo>
                    <a:pt x="214" y="196"/>
                  </a:lnTo>
                  <a:lnTo>
                    <a:pt x="220" y="186"/>
                  </a:lnTo>
                  <a:lnTo>
                    <a:pt x="222" y="180"/>
                  </a:lnTo>
                  <a:lnTo>
                    <a:pt x="222" y="174"/>
                  </a:lnTo>
                  <a:lnTo>
                    <a:pt x="222" y="174"/>
                  </a:lnTo>
                  <a:lnTo>
                    <a:pt x="222" y="168"/>
                  </a:lnTo>
                  <a:lnTo>
                    <a:pt x="220" y="162"/>
                  </a:lnTo>
                  <a:lnTo>
                    <a:pt x="214" y="152"/>
                  </a:lnTo>
                  <a:lnTo>
                    <a:pt x="204" y="146"/>
                  </a:lnTo>
                  <a:lnTo>
                    <a:pt x="198" y="144"/>
                  </a:lnTo>
                  <a:lnTo>
                    <a:pt x="192" y="142"/>
                  </a:lnTo>
                  <a:lnTo>
                    <a:pt x="192" y="142"/>
                  </a:lnTo>
                  <a:lnTo>
                    <a:pt x="186" y="144"/>
                  </a:lnTo>
                  <a:lnTo>
                    <a:pt x="180" y="146"/>
                  </a:lnTo>
                  <a:lnTo>
                    <a:pt x="170" y="152"/>
                  </a:lnTo>
                  <a:lnTo>
                    <a:pt x="164" y="162"/>
                  </a:lnTo>
                  <a:lnTo>
                    <a:pt x="162" y="168"/>
                  </a:lnTo>
                  <a:lnTo>
                    <a:pt x="162" y="174"/>
                  </a:lnTo>
                  <a:lnTo>
                    <a:pt x="162" y="174"/>
                  </a:lnTo>
                  <a:lnTo>
                    <a:pt x="162" y="180"/>
                  </a:lnTo>
                  <a:lnTo>
                    <a:pt x="164" y="186"/>
                  </a:lnTo>
                  <a:lnTo>
                    <a:pt x="170" y="196"/>
                  </a:lnTo>
                  <a:lnTo>
                    <a:pt x="180" y="202"/>
                  </a:lnTo>
                  <a:lnTo>
                    <a:pt x="186" y="204"/>
                  </a:lnTo>
                  <a:lnTo>
                    <a:pt x="192" y="204"/>
                  </a:lnTo>
                  <a:lnTo>
                    <a:pt x="192" y="2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a:p>
          </p:txBody>
        </p:sp>
      </p:grpSp>
      <p:grpSp>
        <p:nvGrpSpPr>
          <p:cNvPr id="147" name="Group 146"/>
          <p:cNvGrpSpPr/>
          <p:nvPr/>
        </p:nvGrpSpPr>
        <p:grpSpPr>
          <a:xfrm>
            <a:off x="6727636" y="5329988"/>
            <a:ext cx="309151" cy="309151"/>
            <a:chOff x="4987535" y="4716735"/>
            <a:chExt cx="612000" cy="612000"/>
          </a:xfrm>
        </p:grpSpPr>
        <p:sp>
          <p:nvSpPr>
            <p:cNvPr id="148" name="Oval 147"/>
            <p:cNvSpPr/>
            <p:nvPr/>
          </p:nvSpPr>
          <p:spPr bwMode="ltGray">
            <a:xfrm>
              <a:off x="4987535" y="4716735"/>
              <a:ext cx="612000" cy="612000"/>
            </a:xfrm>
            <a:prstGeom prst="ellipse">
              <a:avLst/>
            </a:prstGeom>
            <a:solidFill>
              <a:schemeClr val="accent4">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err="1">
                <a:solidFill>
                  <a:schemeClr val="bg1"/>
                </a:solidFill>
                <a:latin typeface="Georgia" pitchFamily="18" charset="0"/>
              </a:endParaRPr>
            </a:p>
          </p:txBody>
        </p:sp>
        <p:grpSp>
          <p:nvGrpSpPr>
            <p:cNvPr id="149" name="Group 26"/>
            <p:cNvGrpSpPr>
              <a:grpSpLocks noChangeAspect="1"/>
            </p:cNvGrpSpPr>
            <p:nvPr/>
          </p:nvGrpSpPr>
          <p:grpSpPr bwMode="auto">
            <a:xfrm>
              <a:off x="5064605" y="4798469"/>
              <a:ext cx="457860" cy="448532"/>
              <a:chOff x="1084" y="145"/>
              <a:chExt cx="4565" cy="4472"/>
            </a:xfrm>
            <a:solidFill>
              <a:schemeClr val="bg1"/>
            </a:solidFill>
          </p:grpSpPr>
          <p:sp>
            <p:nvSpPr>
              <p:cNvPr id="150" name="Freeform 28"/>
              <p:cNvSpPr>
                <a:spLocks/>
              </p:cNvSpPr>
              <p:nvPr/>
            </p:nvSpPr>
            <p:spPr bwMode="auto">
              <a:xfrm>
                <a:off x="1084" y="2915"/>
                <a:ext cx="4565" cy="1702"/>
              </a:xfrm>
              <a:custGeom>
                <a:avLst/>
                <a:gdLst>
                  <a:gd name="T0" fmla="*/ 1383 w 4565"/>
                  <a:gd name="T1" fmla="*/ 237 h 1702"/>
                  <a:gd name="T2" fmla="*/ 1229 w 4565"/>
                  <a:gd name="T3" fmla="*/ 402 h 1702"/>
                  <a:gd name="T4" fmla="*/ 930 w 4565"/>
                  <a:gd name="T5" fmla="*/ 478 h 1702"/>
                  <a:gd name="T6" fmla="*/ 696 w 4565"/>
                  <a:gd name="T7" fmla="*/ 565 h 1702"/>
                  <a:gd name="T8" fmla="*/ 529 w 4565"/>
                  <a:gd name="T9" fmla="*/ 654 h 1702"/>
                  <a:gd name="T10" fmla="*/ 428 w 4565"/>
                  <a:gd name="T11" fmla="*/ 736 h 1702"/>
                  <a:gd name="T12" fmla="*/ 395 w 4565"/>
                  <a:gd name="T13" fmla="*/ 805 h 1702"/>
                  <a:gd name="T14" fmla="*/ 428 w 4565"/>
                  <a:gd name="T15" fmla="*/ 873 h 1702"/>
                  <a:gd name="T16" fmla="*/ 525 w 4565"/>
                  <a:gd name="T17" fmla="*/ 954 h 1702"/>
                  <a:gd name="T18" fmla="*/ 688 w 4565"/>
                  <a:gd name="T19" fmla="*/ 1042 h 1702"/>
                  <a:gd name="T20" fmla="*/ 914 w 4565"/>
                  <a:gd name="T21" fmla="*/ 1126 h 1702"/>
                  <a:gd name="T22" fmla="*/ 1203 w 4565"/>
                  <a:gd name="T23" fmla="*/ 1204 h 1702"/>
                  <a:gd name="T24" fmla="*/ 1556 w 4565"/>
                  <a:gd name="T25" fmla="*/ 1263 h 1702"/>
                  <a:gd name="T26" fmla="*/ 1971 w 4565"/>
                  <a:gd name="T27" fmla="*/ 1300 h 1702"/>
                  <a:gd name="T28" fmla="*/ 2442 w 4565"/>
                  <a:gd name="T29" fmla="*/ 1306 h 1702"/>
                  <a:gd name="T30" fmla="*/ 2878 w 4565"/>
                  <a:gd name="T31" fmla="*/ 1278 h 1702"/>
                  <a:gd name="T32" fmla="*/ 3250 w 4565"/>
                  <a:gd name="T33" fmla="*/ 1226 h 1702"/>
                  <a:gd name="T34" fmla="*/ 3562 w 4565"/>
                  <a:gd name="T35" fmla="*/ 1154 h 1702"/>
                  <a:gd name="T36" fmla="*/ 3809 w 4565"/>
                  <a:gd name="T37" fmla="*/ 1071 h 1702"/>
                  <a:gd name="T38" fmla="*/ 3992 w 4565"/>
                  <a:gd name="T39" fmla="*/ 982 h 1702"/>
                  <a:gd name="T40" fmla="*/ 4113 w 4565"/>
                  <a:gd name="T41" fmla="*/ 899 h 1702"/>
                  <a:gd name="T42" fmla="*/ 4167 w 4565"/>
                  <a:gd name="T43" fmla="*/ 826 h 1702"/>
                  <a:gd name="T44" fmla="*/ 4155 w 4565"/>
                  <a:gd name="T45" fmla="*/ 761 h 1702"/>
                  <a:gd name="T46" fmla="*/ 4077 w 4565"/>
                  <a:gd name="T47" fmla="*/ 682 h 1702"/>
                  <a:gd name="T48" fmla="*/ 3931 w 4565"/>
                  <a:gd name="T49" fmla="*/ 594 h 1702"/>
                  <a:gd name="T50" fmla="*/ 3719 w 4565"/>
                  <a:gd name="T51" fmla="*/ 507 h 1702"/>
                  <a:gd name="T52" fmla="*/ 3443 w 4565"/>
                  <a:gd name="T53" fmla="*/ 425 h 1702"/>
                  <a:gd name="T54" fmla="*/ 3099 w 4565"/>
                  <a:gd name="T55" fmla="*/ 359 h 1702"/>
                  <a:gd name="T56" fmla="*/ 3333 w 4565"/>
                  <a:gd name="T57" fmla="*/ 0 h 1702"/>
                  <a:gd name="T58" fmla="*/ 3650 w 4565"/>
                  <a:gd name="T59" fmla="*/ 74 h 1702"/>
                  <a:gd name="T60" fmla="*/ 3934 w 4565"/>
                  <a:gd name="T61" fmla="*/ 167 h 1702"/>
                  <a:gd name="T62" fmla="*/ 4175 w 4565"/>
                  <a:gd name="T63" fmla="*/ 280 h 1702"/>
                  <a:gd name="T64" fmla="*/ 4366 w 4565"/>
                  <a:gd name="T65" fmla="*/ 414 h 1702"/>
                  <a:gd name="T66" fmla="*/ 4497 w 4565"/>
                  <a:gd name="T67" fmla="*/ 569 h 1702"/>
                  <a:gd name="T68" fmla="*/ 4561 w 4565"/>
                  <a:gd name="T69" fmla="*/ 743 h 1702"/>
                  <a:gd name="T70" fmla="*/ 4547 w 4565"/>
                  <a:gd name="T71" fmla="*/ 927 h 1702"/>
                  <a:gd name="T72" fmla="*/ 4461 w 4565"/>
                  <a:gd name="T73" fmla="*/ 1094 h 1702"/>
                  <a:gd name="T74" fmla="*/ 4311 w 4565"/>
                  <a:gd name="T75" fmla="*/ 1241 h 1702"/>
                  <a:gd name="T76" fmla="*/ 4104 w 4565"/>
                  <a:gd name="T77" fmla="*/ 1368 h 1702"/>
                  <a:gd name="T78" fmla="*/ 3850 w 4565"/>
                  <a:gd name="T79" fmla="*/ 1475 h 1702"/>
                  <a:gd name="T80" fmla="*/ 3555 w 4565"/>
                  <a:gd name="T81" fmla="*/ 1561 h 1702"/>
                  <a:gd name="T82" fmla="*/ 3231 w 4565"/>
                  <a:gd name="T83" fmla="*/ 1627 h 1702"/>
                  <a:gd name="T84" fmla="*/ 2885 w 4565"/>
                  <a:gd name="T85" fmla="*/ 1673 h 1702"/>
                  <a:gd name="T86" fmla="*/ 2525 w 4565"/>
                  <a:gd name="T87" fmla="*/ 1698 h 1702"/>
                  <a:gd name="T88" fmla="*/ 2161 w 4565"/>
                  <a:gd name="T89" fmla="*/ 1701 h 1702"/>
                  <a:gd name="T90" fmla="*/ 1798 w 4565"/>
                  <a:gd name="T91" fmla="*/ 1684 h 1702"/>
                  <a:gd name="T92" fmla="*/ 1448 w 4565"/>
                  <a:gd name="T93" fmla="*/ 1645 h 1702"/>
                  <a:gd name="T94" fmla="*/ 1114 w 4565"/>
                  <a:gd name="T95" fmla="*/ 1586 h 1702"/>
                  <a:gd name="T96" fmla="*/ 810 w 4565"/>
                  <a:gd name="T97" fmla="*/ 1505 h 1702"/>
                  <a:gd name="T98" fmla="*/ 541 w 4565"/>
                  <a:gd name="T99" fmla="*/ 1406 h 1702"/>
                  <a:gd name="T100" fmla="*/ 317 w 4565"/>
                  <a:gd name="T101" fmla="*/ 1285 h 1702"/>
                  <a:gd name="T102" fmla="*/ 147 w 4565"/>
                  <a:gd name="T103" fmla="*/ 1145 h 1702"/>
                  <a:gd name="T104" fmla="*/ 39 w 4565"/>
                  <a:gd name="T105" fmla="*/ 985 h 1702"/>
                  <a:gd name="T106" fmla="*/ 0 w 4565"/>
                  <a:gd name="T107" fmla="*/ 805 h 1702"/>
                  <a:gd name="T108" fmla="*/ 39 w 4565"/>
                  <a:gd name="T109" fmla="*/ 625 h 1702"/>
                  <a:gd name="T110" fmla="*/ 148 w 4565"/>
                  <a:gd name="T111" fmla="*/ 464 h 1702"/>
                  <a:gd name="T112" fmla="*/ 320 w 4565"/>
                  <a:gd name="T113" fmla="*/ 323 h 1702"/>
                  <a:gd name="T114" fmla="*/ 545 w 4565"/>
                  <a:gd name="T115" fmla="*/ 203 h 1702"/>
                  <a:gd name="T116" fmla="*/ 817 w 4565"/>
                  <a:gd name="T117" fmla="*/ 103 h 1702"/>
                  <a:gd name="T118" fmla="*/ 1123 w 4565"/>
                  <a:gd name="T119" fmla="*/ 23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65" h="1702">
                    <a:moveTo>
                      <a:pt x="1232" y="0"/>
                    </a:moveTo>
                    <a:lnTo>
                      <a:pt x="1305" y="117"/>
                    </a:lnTo>
                    <a:lnTo>
                      <a:pt x="1383" y="237"/>
                    </a:lnTo>
                    <a:lnTo>
                      <a:pt x="1465" y="359"/>
                    </a:lnTo>
                    <a:lnTo>
                      <a:pt x="1344" y="380"/>
                    </a:lnTo>
                    <a:lnTo>
                      <a:pt x="1229" y="402"/>
                    </a:lnTo>
                    <a:lnTo>
                      <a:pt x="1123" y="425"/>
                    </a:lnTo>
                    <a:lnTo>
                      <a:pt x="1023" y="452"/>
                    </a:lnTo>
                    <a:lnTo>
                      <a:pt x="930" y="478"/>
                    </a:lnTo>
                    <a:lnTo>
                      <a:pt x="846" y="507"/>
                    </a:lnTo>
                    <a:lnTo>
                      <a:pt x="767" y="535"/>
                    </a:lnTo>
                    <a:lnTo>
                      <a:pt x="696" y="565"/>
                    </a:lnTo>
                    <a:lnTo>
                      <a:pt x="634" y="594"/>
                    </a:lnTo>
                    <a:lnTo>
                      <a:pt x="577" y="623"/>
                    </a:lnTo>
                    <a:lnTo>
                      <a:pt x="529" y="654"/>
                    </a:lnTo>
                    <a:lnTo>
                      <a:pt x="489" y="682"/>
                    </a:lnTo>
                    <a:lnTo>
                      <a:pt x="454" y="709"/>
                    </a:lnTo>
                    <a:lnTo>
                      <a:pt x="428" y="736"/>
                    </a:lnTo>
                    <a:lnTo>
                      <a:pt x="410" y="761"/>
                    </a:lnTo>
                    <a:lnTo>
                      <a:pt x="399" y="784"/>
                    </a:lnTo>
                    <a:lnTo>
                      <a:pt x="395" y="805"/>
                    </a:lnTo>
                    <a:lnTo>
                      <a:pt x="399" y="826"/>
                    </a:lnTo>
                    <a:lnTo>
                      <a:pt x="410" y="848"/>
                    </a:lnTo>
                    <a:lnTo>
                      <a:pt x="428" y="873"/>
                    </a:lnTo>
                    <a:lnTo>
                      <a:pt x="453" y="899"/>
                    </a:lnTo>
                    <a:lnTo>
                      <a:pt x="486" y="925"/>
                    </a:lnTo>
                    <a:lnTo>
                      <a:pt x="525" y="954"/>
                    </a:lnTo>
                    <a:lnTo>
                      <a:pt x="572" y="982"/>
                    </a:lnTo>
                    <a:lnTo>
                      <a:pt x="626" y="1011"/>
                    </a:lnTo>
                    <a:lnTo>
                      <a:pt x="688" y="1042"/>
                    </a:lnTo>
                    <a:lnTo>
                      <a:pt x="756" y="1069"/>
                    </a:lnTo>
                    <a:lnTo>
                      <a:pt x="831" y="1098"/>
                    </a:lnTo>
                    <a:lnTo>
                      <a:pt x="914" y="1126"/>
                    </a:lnTo>
                    <a:lnTo>
                      <a:pt x="1004" y="1154"/>
                    </a:lnTo>
                    <a:lnTo>
                      <a:pt x="1099" y="1179"/>
                    </a:lnTo>
                    <a:lnTo>
                      <a:pt x="1203" y="1204"/>
                    </a:lnTo>
                    <a:lnTo>
                      <a:pt x="1314" y="1226"/>
                    </a:lnTo>
                    <a:lnTo>
                      <a:pt x="1431" y="1245"/>
                    </a:lnTo>
                    <a:lnTo>
                      <a:pt x="1556" y="1263"/>
                    </a:lnTo>
                    <a:lnTo>
                      <a:pt x="1687" y="1278"/>
                    </a:lnTo>
                    <a:lnTo>
                      <a:pt x="1826" y="1291"/>
                    </a:lnTo>
                    <a:lnTo>
                      <a:pt x="1971" y="1300"/>
                    </a:lnTo>
                    <a:lnTo>
                      <a:pt x="2123" y="1306"/>
                    </a:lnTo>
                    <a:lnTo>
                      <a:pt x="2283" y="1307"/>
                    </a:lnTo>
                    <a:lnTo>
                      <a:pt x="2442" y="1306"/>
                    </a:lnTo>
                    <a:lnTo>
                      <a:pt x="2594" y="1300"/>
                    </a:lnTo>
                    <a:lnTo>
                      <a:pt x="2739" y="1291"/>
                    </a:lnTo>
                    <a:lnTo>
                      <a:pt x="2878" y="1278"/>
                    </a:lnTo>
                    <a:lnTo>
                      <a:pt x="3009" y="1263"/>
                    </a:lnTo>
                    <a:lnTo>
                      <a:pt x="3133" y="1245"/>
                    </a:lnTo>
                    <a:lnTo>
                      <a:pt x="3250" y="1226"/>
                    </a:lnTo>
                    <a:lnTo>
                      <a:pt x="3361" y="1204"/>
                    </a:lnTo>
                    <a:lnTo>
                      <a:pt x="3465" y="1179"/>
                    </a:lnTo>
                    <a:lnTo>
                      <a:pt x="3562" y="1154"/>
                    </a:lnTo>
                    <a:lnTo>
                      <a:pt x="3652" y="1126"/>
                    </a:lnTo>
                    <a:lnTo>
                      <a:pt x="3733" y="1098"/>
                    </a:lnTo>
                    <a:lnTo>
                      <a:pt x="3809" y="1071"/>
                    </a:lnTo>
                    <a:lnTo>
                      <a:pt x="3877" y="1042"/>
                    </a:lnTo>
                    <a:lnTo>
                      <a:pt x="3938" y="1011"/>
                    </a:lnTo>
                    <a:lnTo>
                      <a:pt x="3992" y="982"/>
                    </a:lnTo>
                    <a:lnTo>
                      <a:pt x="4039" y="954"/>
                    </a:lnTo>
                    <a:lnTo>
                      <a:pt x="4079" y="925"/>
                    </a:lnTo>
                    <a:lnTo>
                      <a:pt x="4113" y="899"/>
                    </a:lnTo>
                    <a:lnTo>
                      <a:pt x="4138" y="873"/>
                    </a:lnTo>
                    <a:lnTo>
                      <a:pt x="4155" y="849"/>
                    </a:lnTo>
                    <a:lnTo>
                      <a:pt x="4167" y="826"/>
                    </a:lnTo>
                    <a:lnTo>
                      <a:pt x="4171" y="805"/>
                    </a:lnTo>
                    <a:lnTo>
                      <a:pt x="4167" y="784"/>
                    </a:lnTo>
                    <a:lnTo>
                      <a:pt x="4155" y="761"/>
                    </a:lnTo>
                    <a:lnTo>
                      <a:pt x="4136" y="736"/>
                    </a:lnTo>
                    <a:lnTo>
                      <a:pt x="4110" y="709"/>
                    </a:lnTo>
                    <a:lnTo>
                      <a:pt x="4077" y="682"/>
                    </a:lnTo>
                    <a:lnTo>
                      <a:pt x="4035" y="654"/>
                    </a:lnTo>
                    <a:lnTo>
                      <a:pt x="3987" y="623"/>
                    </a:lnTo>
                    <a:lnTo>
                      <a:pt x="3931" y="594"/>
                    </a:lnTo>
                    <a:lnTo>
                      <a:pt x="3868" y="565"/>
                    </a:lnTo>
                    <a:lnTo>
                      <a:pt x="3797" y="535"/>
                    </a:lnTo>
                    <a:lnTo>
                      <a:pt x="3719" y="507"/>
                    </a:lnTo>
                    <a:lnTo>
                      <a:pt x="3635" y="478"/>
                    </a:lnTo>
                    <a:lnTo>
                      <a:pt x="3542" y="452"/>
                    </a:lnTo>
                    <a:lnTo>
                      <a:pt x="3443" y="425"/>
                    </a:lnTo>
                    <a:lnTo>
                      <a:pt x="3335" y="402"/>
                    </a:lnTo>
                    <a:lnTo>
                      <a:pt x="3221" y="380"/>
                    </a:lnTo>
                    <a:lnTo>
                      <a:pt x="3099" y="359"/>
                    </a:lnTo>
                    <a:lnTo>
                      <a:pt x="3182" y="237"/>
                    </a:lnTo>
                    <a:lnTo>
                      <a:pt x="3260" y="117"/>
                    </a:lnTo>
                    <a:lnTo>
                      <a:pt x="3333" y="0"/>
                    </a:lnTo>
                    <a:lnTo>
                      <a:pt x="3441" y="23"/>
                    </a:lnTo>
                    <a:lnTo>
                      <a:pt x="3548" y="47"/>
                    </a:lnTo>
                    <a:lnTo>
                      <a:pt x="3650" y="74"/>
                    </a:lnTo>
                    <a:lnTo>
                      <a:pt x="3749" y="103"/>
                    </a:lnTo>
                    <a:lnTo>
                      <a:pt x="3844" y="133"/>
                    </a:lnTo>
                    <a:lnTo>
                      <a:pt x="3934" y="167"/>
                    </a:lnTo>
                    <a:lnTo>
                      <a:pt x="4020" y="203"/>
                    </a:lnTo>
                    <a:lnTo>
                      <a:pt x="4100" y="240"/>
                    </a:lnTo>
                    <a:lnTo>
                      <a:pt x="4175" y="280"/>
                    </a:lnTo>
                    <a:lnTo>
                      <a:pt x="4245" y="323"/>
                    </a:lnTo>
                    <a:lnTo>
                      <a:pt x="4309" y="367"/>
                    </a:lnTo>
                    <a:lnTo>
                      <a:pt x="4366" y="414"/>
                    </a:lnTo>
                    <a:lnTo>
                      <a:pt x="4417" y="464"/>
                    </a:lnTo>
                    <a:lnTo>
                      <a:pt x="4461" y="515"/>
                    </a:lnTo>
                    <a:lnTo>
                      <a:pt x="4497" y="569"/>
                    </a:lnTo>
                    <a:lnTo>
                      <a:pt x="4526" y="625"/>
                    </a:lnTo>
                    <a:lnTo>
                      <a:pt x="4547" y="683"/>
                    </a:lnTo>
                    <a:lnTo>
                      <a:pt x="4561" y="743"/>
                    </a:lnTo>
                    <a:lnTo>
                      <a:pt x="4565" y="805"/>
                    </a:lnTo>
                    <a:lnTo>
                      <a:pt x="4561" y="867"/>
                    </a:lnTo>
                    <a:lnTo>
                      <a:pt x="4547" y="927"/>
                    </a:lnTo>
                    <a:lnTo>
                      <a:pt x="4526" y="985"/>
                    </a:lnTo>
                    <a:lnTo>
                      <a:pt x="4497" y="1040"/>
                    </a:lnTo>
                    <a:lnTo>
                      <a:pt x="4461" y="1094"/>
                    </a:lnTo>
                    <a:lnTo>
                      <a:pt x="4419" y="1145"/>
                    </a:lnTo>
                    <a:lnTo>
                      <a:pt x="4367" y="1194"/>
                    </a:lnTo>
                    <a:lnTo>
                      <a:pt x="4311" y="1241"/>
                    </a:lnTo>
                    <a:lnTo>
                      <a:pt x="4247" y="1285"/>
                    </a:lnTo>
                    <a:lnTo>
                      <a:pt x="4179" y="1328"/>
                    </a:lnTo>
                    <a:lnTo>
                      <a:pt x="4104" y="1368"/>
                    </a:lnTo>
                    <a:lnTo>
                      <a:pt x="4024" y="1406"/>
                    </a:lnTo>
                    <a:lnTo>
                      <a:pt x="3938" y="1442"/>
                    </a:lnTo>
                    <a:lnTo>
                      <a:pt x="3850" y="1475"/>
                    </a:lnTo>
                    <a:lnTo>
                      <a:pt x="3755" y="1505"/>
                    </a:lnTo>
                    <a:lnTo>
                      <a:pt x="3657" y="1534"/>
                    </a:lnTo>
                    <a:lnTo>
                      <a:pt x="3555" y="1561"/>
                    </a:lnTo>
                    <a:lnTo>
                      <a:pt x="3450" y="1586"/>
                    </a:lnTo>
                    <a:lnTo>
                      <a:pt x="3342" y="1608"/>
                    </a:lnTo>
                    <a:lnTo>
                      <a:pt x="3231" y="1627"/>
                    </a:lnTo>
                    <a:lnTo>
                      <a:pt x="3117" y="1645"/>
                    </a:lnTo>
                    <a:lnTo>
                      <a:pt x="3002" y="1660"/>
                    </a:lnTo>
                    <a:lnTo>
                      <a:pt x="2885" y="1673"/>
                    </a:lnTo>
                    <a:lnTo>
                      <a:pt x="2766" y="1684"/>
                    </a:lnTo>
                    <a:lnTo>
                      <a:pt x="2645" y="1692"/>
                    </a:lnTo>
                    <a:lnTo>
                      <a:pt x="2525" y="1698"/>
                    </a:lnTo>
                    <a:lnTo>
                      <a:pt x="2404" y="1701"/>
                    </a:lnTo>
                    <a:lnTo>
                      <a:pt x="2283" y="1702"/>
                    </a:lnTo>
                    <a:lnTo>
                      <a:pt x="2161" y="1701"/>
                    </a:lnTo>
                    <a:lnTo>
                      <a:pt x="2039" y="1698"/>
                    </a:lnTo>
                    <a:lnTo>
                      <a:pt x="1919" y="1692"/>
                    </a:lnTo>
                    <a:lnTo>
                      <a:pt x="1798" y="1684"/>
                    </a:lnTo>
                    <a:lnTo>
                      <a:pt x="1680" y="1673"/>
                    </a:lnTo>
                    <a:lnTo>
                      <a:pt x="1563" y="1660"/>
                    </a:lnTo>
                    <a:lnTo>
                      <a:pt x="1448" y="1645"/>
                    </a:lnTo>
                    <a:lnTo>
                      <a:pt x="1334" y="1627"/>
                    </a:lnTo>
                    <a:lnTo>
                      <a:pt x="1222" y="1608"/>
                    </a:lnTo>
                    <a:lnTo>
                      <a:pt x="1114" y="1586"/>
                    </a:lnTo>
                    <a:lnTo>
                      <a:pt x="1009" y="1561"/>
                    </a:lnTo>
                    <a:lnTo>
                      <a:pt x="908" y="1534"/>
                    </a:lnTo>
                    <a:lnTo>
                      <a:pt x="810" y="1505"/>
                    </a:lnTo>
                    <a:lnTo>
                      <a:pt x="716" y="1475"/>
                    </a:lnTo>
                    <a:lnTo>
                      <a:pt x="626" y="1442"/>
                    </a:lnTo>
                    <a:lnTo>
                      <a:pt x="541" y="1406"/>
                    </a:lnTo>
                    <a:lnTo>
                      <a:pt x="461" y="1368"/>
                    </a:lnTo>
                    <a:lnTo>
                      <a:pt x="386" y="1328"/>
                    </a:lnTo>
                    <a:lnTo>
                      <a:pt x="317" y="1285"/>
                    </a:lnTo>
                    <a:lnTo>
                      <a:pt x="255" y="1241"/>
                    </a:lnTo>
                    <a:lnTo>
                      <a:pt x="197" y="1194"/>
                    </a:lnTo>
                    <a:lnTo>
                      <a:pt x="147" y="1145"/>
                    </a:lnTo>
                    <a:lnTo>
                      <a:pt x="104" y="1094"/>
                    </a:lnTo>
                    <a:lnTo>
                      <a:pt x="66" y="1040"/>
                    </a:lnTo>
                    <a:lnTo>
                      <a:pt x="39" y="985"/>
                    </a:lnTo>
                    <a:lnTo>
                      <a:pt x="17" y="927"/>
                    </a:lnTo>
                    <a:lnTo>
                      <a:pt x="4" y="867"/>
                    </a:lnTo>
                    <a:lnTo>
                      <a:pt x="0" y="805"/>
                    </a:lnTo>
                    <a:lnTo>
                      <a:pt x="4" y="743"/>
                    </a:lnTo>
                    <a:lnTo>
                      <a:pt x="17" y="683"/>
                    </a:lnTo>
                    <a:lnTo>
                      <a:pt x="39" y="625"/>
                    </a:lnTo>
                    <a:lnTo>
                      <a:pt x="68" y="569"/>
                    </a:lnTo>
                    <a:lnTo>
                      <a:pt x="104" y="515"/>
                    </a:lnTo>
                    <a:lnTo>
                      <a:pt x="148" y="464"/>
                    </a:lnTo>
                    <a:lnTo>
                      <a:pt x="199" y="414"/>
                    </a:lnTo>
                    <a:lnTo>
                      <a:pt x="256" y="367"/>
                    </a:lnTo>
                    <a:lnTo>
                      <a:pt x="320" y="323"/>
                    </a:lnTo>
                    <a:lnTo>
                      <a:pt x="389" y="280"/>
                    </a:lnTo>
                    <a:lnTo>
                      <a:pt x="465" y="240"/>
                    </a:lnTo>
                    <a:lnTo>
                      <a:pt x="545" y="203"/>
                    </a:lnTo>
                    <a:lnTo>
                      <a:pt x="631" y="167"/>
                    </a:lnTo>
                    <a:lnTo>
                      <a:pt x="721" y="133"/>
                    </a:lnTo>
                    <a:lnTo>
                      <a:pt x="817" y="103"/>
                    </a:lnTo>
                    <a:lnTo>
                      <a:pt x="915" y="74"/>
                    </a:lnTo>
                    <a:lnTo>
                      <a:pt x="1017" y="47"/>
                    </a:lnTo>
                    <a:lnTo>
                      <a:pt x="1123" y="23"/>
                    </a:lnTo>
                    <a:lnTo>
                      <a:pt x="123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sp>
            <p:nvSpPr>
              <p:cNvPr id="151" name="Freeform 29"/>
              <p:cNvSpPr>
                <a:spLocks noEditPoints="1"/>
              </p:cNvSpPr>
              <p:nvPr/>
            </p:nvSpPr>
            <p:spPr bwMode="auto">
              <a:xfrm>
                <a:off x="2032" y="145"/>
                <a:ext cx="2679" cy="3551"/>
              </a:xfrm>
              <a:custGeom>
                <a:avLst/>
                <a:gdLst>
                  <a:gd name="T0" fmla="*/ 1180 w 2679"/>
                  <a:gd name="T1" fmla="*/ 602 h 3551"/>
                  <a:gd name="T2" fmla="*/ 962 w 2679"/>
                  <a:gd name="T3" fmla="*/ 681 h 3551"/>
                  <a:gd name="T4" fmla="*/ 780 w 2679"/>
                  <a:gd name="T5" fmla="*/ 818 h 3551"/>
                  <a:gd name="T6" fmla="*/ 642 w 2679"/>
                  <a:gd name="T7" fmla="*/ 1001 h 3551"/>
                  <a:gd name="T8" fmla="*/ 562 w 2679"/>
                  <a:gd name="T9" fmla="*/ 1220 h 3551"/>
                  <a:gd name="T10" fmla="*/ 551 w 2679"/>
                  <a:gd name="T11" fmla="*/ 1459 h 3551"/>
                  <a:gd name="T12" fmla="*/ 609 w 2679"/>
                  <a:gd name="T13" fmla="*/ 1688 h 3551"/>
                  <a:gd name="T14" fmla="*/ 728 w 2679"/>
                  <a:gd name="T15" fmla="*/ 1883 h 3551"/>
                  <a:gd name="T16" fmla="*/ 896 w 2679"/>
                  <a:gd name="T17" fmla="*/ 2037 h 3551"/>
                  <a:gd name="T18" fmla="*/ 1103 w 2679"/>
                  <a:gd name="T19" fmla="*/ 2136 h 3551"/>
                  <a:gd name="T20" fmla="*/ 1340 w 2679"/>
                  <a:gd name="T21" fmla="*/ 2172 h 3551"/>
                  <a:gd name="T22" fmla="*/ 1575 w 2679"/>
                  <a:gd name="T23" fmla="*/ 2136 h 3551"/>
                  <a:gd name="T24" fmla="*/ 1783 w 2679"/>
                  <a:gd name="T25" fmla="*/ 2037 h 3551"/>
                  <a:gd name="T26" fmla="*/ 1951 w 2679"/>
                  <a:gd name="T27" fmla="*/ 1883 h 3551"/>
                  <a:gd name="T28" fmla="*/ 2070 w 2679"/>
                  <a:gd name="T29" fmla="*/ 1688 h 3551"/>
                  <a:gd name="T30" fmla="*/ 2128 w 2679"/>
                  <a:gd name="T31" fmla="*/ 1459 h 3551"/>
                  <a:gd name="T32" fmla="*/ 2117 w 2679"/>
                  <a:gd name="T33" fmla="*/ 1220 h 3551"/>
                  <a:gd name="T34" fmla="*/ 2036 w 2679"/>
                  <a:gd name="T35" fmla="*/ 1001 h 3551"/>
                  <a:gd name="T36" fmla="*/ 1899 w 2679"/>
                  <a:gd name="T37" fmla="*/ 818 h 3551"/>
                  <a:gd name="T38" fmla="*/ 1717 w 2679"/>
                  <a:gd name="T39" fmla="*/ 681 h 3551"/>
                  <a:gd name="T40" fmla="*/ 1499 w 2679"/>
                  <a:gd name="T41" fmla="*/ 602 h 3551"/>
                  <a:gd name="T42" fmla="*/ 1340 w 2679"/>
                  <a:gd name="T43" fmla="*/ 0 h 3551"/>
                  <a:gd name="T44" fmla="*/ 1646 w 2679"/>
                  <a:gd name="T45" fmla="*/ 35 h 3551"/>
                  <a:gd name="T46" fmla="*/ 1928 w 2679"/>
                  <a:gd name="T47" fmla="*/ 136 h 3551"/>
                  <a:gd name="T48" fmla="*/ 2178 w 2679"/>
                  <a:gd name="T49" fmla="*/ 294 h 3551"/>
                  <a:gd name="T50" fmla="*/ 2385 w 2679"/>
                  <a:gd name="T51" fmla="*/ 501 h 3551"/>
                  <a:gd name="T52" fmla="*/ 2543 w 2679"/>
                  <a:gd name="T53" fmla="*/ 750 h 3551"/>
                  <a:gd name="T54" fmla="*/ 2644 w 2679"/>
                  <a:gd name="T55" fmla="*/ 1033 h 3551"/>
                  <a:gd name="T56" fmla="*/ 2679 w 2679"/>
                  <a:gd name="T57" fmla="*/ 1340 h 3551"/>
                  <a:gd name="T58" fmla="*/ 2654 w 2679"/>
                  <a:gd name="T59" fmla="*/ 1541 h 3551"/>
                  <a:gd name="T60" fmla="*/ 2582 w 2679"/>
                  <a:gd name="T61" fmla="*/ 1774 h 3551"/>
                  <a:gd name="T62" fmla="*/ 2472 w 2679"/>
                  <a:gd name="T63" fmla="*/ 2026 h 3551"/>
                  <a:gd name="T64" fmla="*/ 2335 w 2679"/>
                  <a:gd name="T65" fmla="*/ 2290 h 3551"/>
                  <a:gd name="T66" fmla="*/ 2180 w 2679"/>
                  <a:gd name="T67" fmla="*/ 2557 h 3551"/>
                  <a:gd name="T68" fmla="*/ 2017 w 2679"/>
                  <a:gd name="T69" fmla="*/ 2819 h 3551"/>
                  <a:gd name="T70" fmla="*/ 1851 w 2679"/>
                  <a:gd name="T71" fmla="*/ 3065 h 3551"/>
                  <a:gd name="T72" fmla="*/ 1695 w 2679"/>
                  <a:gd name="T73" fmla="*/ 3288 h 3551"/>
                  <a:gd name="T74" fmla="*/ 1573 w 2679"/>
                  <a:gd name="T75" fmla="*/ 3452 h 3551"/>
                  <a:gd name="T76" fmla="*/ 1466 w 2679"/>
                  <a:gd name="T77" fmla="*/ 3525 h 3551"/>
                  <a:gd name="T78" fmla="*/ 1340 w 2679"/>
                  <a:gd name="T79" fmla="*/ 3551 h 3551"/>
                  <a:gd name="T80" fmla="*/ 1213 w 2679"/>
                  <a:gd name="T81" fmla="*/ 3525 h 3551"/>
                  <a:gd name="T82" fmla="*/ 1106 w 2679"/>
                  <a:gd name="T83" fmla="*/ 3452 h 3551"/>
                  <a:gd name="T84" fmla="*/ 984 w 2679"/>
                  <a:gd name="T85" fmla="*/ 3288 h 3551"/>
                  <a:gd name="T86" fmla="*/ 828 w 2679"/>
                  <a:gd name="T87" fmla="*/ 3065 h 3551"/>
                  <a:gd name="T88" fmla="*/ 662 w 2679"/>
                  <a:gd name="T89" fmla="*/ 2819 h 3551"/>
                  <a:gd name="T90" fmla="*/ 499 w 2679"/>
                  <a:gd name="T91" fmla="*/ 2557 h 3551"/>
                  <a:gd name="T92" fmla="*/ 343 w 2679"/>
                  <a:gd name="T93" fmla="*/ 2290 h 3551"/>
                  <a:gd name="T94" fmla="*/ 206 w 2679"/>
                  <a:gd name="T95" fmla="*/ 2026 h 3551"/>
                  <a:gd name="T96" fmla="*/ 97 w 2679"/>
                  <a:gd name="T97" fmla="*/ 1774 h 3551"/>
                  <a:gd name="T98" fmla="*/ 25 w 2679"/>
                  <a:gd name="T99" fmla="*/ 1541 h 3551"/>
                  <a:gd name="T100" fmla="*/ 0 w 2679"/>
                  <a:gd name="T101" fmla="*/ 1340 h 3551"/>
                  <a:gd name="T102" fmla="*/ 35 w 2679"/>
                  <a:gd name="T103" fmla="*/ 1033 h 3551"/>
                  <a:gd name="T104" fmla="*/ 136 w 2679"/>
                  <a:gd name="T105" fmla="*/ 750 h 3551"/>
                  <a:gd name="T106" fmla="*/ 294 w 2679"/>
                  <a:gd name="T107" fmla="*/ 501 h 3551"/>
                  <a:gd name="T108" fmla="*/ 501 w 2679"/>
                  <a:gd name="T109" fmla="*/ 294 h 3551"/>
                  <a:gd name="T110" fmla="*/ 750 w 2679"/>
                  <a:gd name="T111" fmla="*/ 136 h 3551"/>
                  <a:gd name="T112" fmla="*/ 1033 w 2679"/>
                  <a:gd name="T113" fmla="*/ 35 h 3551"/>
                  <a:gd name="T114" fmla="*/ 1340 w 2679"/>
                  <a:gd name="T115" fmla="*/ 0 h 3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79" h="3551">
                    <a:moveTo>
                      <a:pt x="1340" y="586"/>
                    </a:moveTo>
                    <a:lnTo>
                      <a:pt x="1258" y="590"/>
                    </a:lnTo>
                    <a:lnTo>
                      <a:pt x="1180" y="602"/>
                    </a:lnTo>
                    <a:lnTo>
                      <a:pt x="1103" y="622"/>
                    </a:lnTo>
                    <a:lnTo>
                      <a:pt x="1031" y="648"/>
                    </a:lnTo>
                    <a:lnTo>
                      <a:pt x="962" y="681"/>
                    </a:lnTo>
                    <a:lnTo>
                      <a:pt x="896" y="721"/>
                    </a:lnTo>
                    <a:lnTo>
                      <a:pt x="835" y="767"/>
                    </a:lnTo>
                    <a:lnTo>
                      <a:pt x="780" y="818"/>
                    </a:lnTo>
                    <a:lnTo>
                      <a:pt x="728" y="875"/>
                    </a:lnTo>
                    <a:lnTo>
                      <a:pt x="683" y="936"/>
                    </a:lnTo>
                    <a:lnTo>
                      <a:pt x="642" y="1001"/>
                    </a:lnTo>
                    <a:lnTo>
                      <a:pt x="609" y="1070"/>
                    </a:lnTo>
                    <a:lnTo>
                      <a:pt x="582" y="1144"/>
                    </a:lnTo>
                    <a:lnTo>
                      <a:pt x="562" y="1220"/>
                    </a:lnTo>
                    <a:lnTo>
                      <a:pt x="551" y="1297"/>
                    </a:lnTo>
                    <a:lnTo>
                      <a:pt x="547" y="1379"/>
                    </a:lnTo>
                    <a:lnTo>
                      <a:pt x="551" y="1459"/>
                    </a:lnTo>
                    <a:lnTo>
                      <a:pt x="562" y="1538"/>
                    </a:lnTo>
                    <a:lnTo>
                      <a:pt x="582" y="1614"/>
                    </a:lnTo>
                    <a:lnTo>
                      <a:pt x="609" y="1688"/>
                    </a:lnTo>
                    <a:lnTo>
                      <a:pt x="642" y="1757"/>
                    </a:lnTo>
                    <a:lnTo>
                      <a:pt x="683" y="1822"/>
                    </a:lnTo>
                    <a:lnTo>
                      <a:pt x="728" y="1883"/>
                    </a:lnTo>
                    <a:lnTo>
                      <a:pt x="780" y="1940"/>
                    </a:lnTo>
                    <a:lnTo>
                      <a:pt x="835" y="1991"/>
                    </a:lnTo>
                    <a:lnTo>
                      <a:pt x="896" y="2037"/>
                    </a:lnTo>
                    <a:lnTo>
                      <a:pt x="962" y="2075"/>
                    </a:lnTo>
                    <a:lnTo>
                      <a:pt x="1031" y="2110"/>
                    </a:lnTo>
                    <a:lnTo>
                      <a:pt x="1103" y="2136"/>
                    </a:lnTo>
                    <a:lnTo>
                      <a:pt x="1180" y="2156"/>
                    </a:lnTo>
                    <a:lnTo>
                      <a:pt x="1258" y="2168"/>
                    </a:lnTo>
                    <a:lnTo>
                      <a:pt x="1340" y="2172"/>
                    </a:lnTo>
                    <a:lnTo>
                      <a:pt x="1420" y="2168"/>
                    </a:lnTo>
                    <a:lnTo>
                      <a:pt x="1499" y="2156"/>
                    </a:lnTo>
                    <a:lnTo>
                      <a:pt x="1575" y="2136"/>
                    </a:lnTo>
                    <a:lnTo>
                      <a:pt x="1647" y="2110"/>
                    </a:lnTo>
                    <a:lnTo>
                      <a:pt x="1717" y="2075"/>
                    </a:lnTo>
                    <a:lnTo>
                      <a:pt x="1783" y="2037"/>
                    </a:lnTo>
                    <a:lnTo>
                      <a:pt x="1844" y="1991"/>
                    </a:lnTo>
                    <a:lnTo>
                      <a:pt x="1899" y="1940"/>
                    </a:lnTo>
                    <a:lnTo>
                      <a:pt x="1951" y="1883"/>
                    </a:lnTo>
                    <a:lnTo>
                      <a:pt x="1996" y="1822"/>
                    </a:lnTo>
                    <a:lnTo>
                      <a:pt x="2036" y="1757"/>
                    </a:lnTo>
                    <a:lnTo>
                      <a:pt x="2070" y="1688"/>
                    </a:lnTo>
                    <a:lnTo>
                      <a:pt x="2096" y="1614"/>
                    </a:lnTo>
                    <a:lnTo>
                      <a:pt x="2117" y="1538"/>
                    </a:lnTo>
                    <a:lnTo>
                      <a:pt x="2128" y="1459"/>
                    </a:lnTo>
                    <a:lnTo>
                      <a:pt x="2132" y="1379"/>
                    </a:lnTo>
                    <a:lnTo>
                      <a:pt x="2128" y="1297"/>
                    </a:lnTo>
                    <a:lnTo>
                      <a:pt x="2117" y="1220"/>
                    </a:lnTo>
                    <a:lnTo>
                      <a:pt x="2096" y="1144"/>
                    </a:lnTo>
                    <a:lnTo>
                      <a:pt x="2070" y="1070"/>
                    </a:lnTo>
                    <a:lnTo>
                      <a:pt x="2036" y="1001"/>
                    </a:lnTo>
                    <a:lnTo>
                      <a:pt x="1996" y="936"/>
                    </a:lnTo>
                    <a:lnTo>
                      <a:pt x="1951" y="875"/>
                    </a:lnTo>
                    <a:lnTo>
                      <a:pt x="1899" y="818"/>
                    </a:lnTo>
                    <a:lnTo>
                      <a:pt x="1844" y="767"/>
                    </a:lnTo>
                    <a:lnTo>
                      <a:pt x="1783" y="721"/>
                    </a:lnTo>
                    <a:lnTo>
                      <a:pt x="1717" y="681"/>
                    </a:lnTo>
                    <a:lnTo>
                      <a:pt x="1647" y="648"/>
                    </a:lnTo>
                    <a:lnTo>
                      <a:pt x="1575" y="622"/>
                    </a:lnTo>
                    <a:lnTo>
                      <a:pt x="1499" y="602"/>
                    </a:lnTo>
                    <a:lnTo>
                      <a:pt x="1420" y="590"/>
                    </a:lnTo>
                    <a:lnTo>
                      <a:pt x="1340" y="586"/>
                    </a:lnTo>
                    <a:close/>
                    <a:moveTo>
                      <a:pt x="1340" y="0"/>
                    </a:moveTo>
                    <a:lnTo>
                      <a:pt x="1444" y="4"/>
                    </a:lnTo>
                    <a:lnTo>
                      <a:pt x="1546" y="15"/>
                    </a:lnTo>
                    <a:lnTo>
                      <a:pt x="1646" y="35"/>
                    </a:lnTo>
                    <a:lnTo>
                      <a:pt x="1744" y="62"/>
                    </a:lnTo>
                    <a:lnTo>
                      <a:pt x="1838" y="96"/>
                    </a:lnTo>
                    <a:lnTo>
                      <a:pt x="1928" y="136"/>
                    </a:lnTo>
                    <a:lnTo>
                      <a:pt x="2016" y="183"/>
                    </a:lnTo>
                    <a:lnTo>
                      <a:pt x="2099" y="235"/>
                    </a:lnTo>
                    <a:lnTo>
                      <a:pt x="2178" y="294"/>
                    </a:lnTo>
                    <a:lnTo>
                      <a:pt x="2252" y="359"/>
                    </a:lnTo>
                    <a:lnTo>
                      <a:pt x="2322" y="428"/>
                    </a:lnTo>
                    <a:lnTo>
                      <a:pt x="2385" y="501"/>
                    </a:lnTo>
                    <a:lnTo>
                      <a:pt x="2443" y="580"/>
                    </a:lnTo>
                    <a:lnTo>
                      <a:pt x="2496" y="663"/>
                    </a:lnTo>
                    <a:lnTo>
                      <a:pt x="2543" y="750"/>
                    </a:lnTo>
                    <a:lnTo>
                      <a:pt x="2583" y="842"/>
                    </a:lnTo>
                    <a:lnTo>
                      <a:pt x="2618" y="936"/>
                    </a:lnTo>
                    <a:lnTo>
                      <a:pt x="2644" y="1033"/>
                    </a:lnTo>
                    <a:lnTo>
                      <a:pt x="2663" y="1133"/>
                    </a:lnTo>
                    <a:lnTo>
                      <a:pt x="2676" y="1235"/>
                    </a:lnTo>
                    <a:lnTo>
                      <a:pt x="2679" y="1340"/>
                    </a:lnTo>
                    <a:lnTo>
                      <a:pt x="2676" y="1403"/>
                    </a:lnTo>
                    <a:lnTo>
                      <a:pt x="2668" y="1470"/>
                    </a:lnTo>
                    <a:lnTo>
                      <a:pt x="2654" y="1541"/>
                    </a:lnTo>
                    <a:lnTo>
                      <a:pt x="2634" y="1616"/>
                    </a:lnTo>
                    <a:lnTo>
                      <a:pt x="2610" y="1693"/>
                    </a:lnTo>
                    <a:lnTo>
                      <a:pt x="2582" y="1774"/>
                    </a:lnTo>
                    <a:lnTo>
                      <a:pt x="2549" y="1855"/>
                    </a:lnTo>
                    <a:lnTo>
                      <a:pt x="2513" y="1940"/>
                    </a:lnTo>
                    <a:lnTo>
                      <a:pt x="2472" y="2026"/>
                    </a:lnTo>
                    <a:lnTo>
                      <a:pt x="2430" y="2113"/>
                    </a:lnTo>
                    <a:lnTo>
                      <a:pt x="2384" y="2201"/>
                    </a:lnTo>
                    <a:lnTo>
                      <a:pt x="2335" y="2290"/>
                    </a:lnTo>
                    <a:lnTo>
                      <a:pt x="2286" y="2379"/>
                    </a:lnTo>
                    <a:lnTo>
                      <a:pt x="2234" y="2469"/>
                    </a:lnTo>
                    <a:lnTo>
                      <a:pt x="2180" y="2557"/>
                    </a:lnTo>
                    <a:lnTo>
                      <a:pt x="2126" y="2646"/>
                    </a:lnTo>
                    <a:lnTo>
                      <a:pt x="2072" y="2733"/>
                    </a:lnTo>
                    <a:lnTo>
                      <a:pt x="2017" y="2819"/>
                    </a:lnTo>
                    <a:lnTo>
                      <a:pt x="1960" y="2902"/>
                    </a:lnTo>
                    <a:lnTo>
                      <a:pt x="1906" y="2985"/>
                    </a:lnTo>
                    <a:lnTo>
                      <a:pt x="1851" y="3065"/>
                    </a:lnTo>
                    <a:lnTo>
                      <a:pt x="1798" y="3143"/>
                    </a:lnTo>
                    <a:lnTo>
                      <a:pt x="1746" y="3216"/>
                    </a:lnTo>
                    <a:lnTo>
                      <a:pt x="1695" y="3288"/>
                    </a:lnTo>
                    <a:lnTo>
                      <a:pt x="1646" y="3355"/>
                    </a:lnTo>
                    <a:lnTo>
                      <a:pt x="1600" y="3418"/>
                    </a:lnTo>
                    <a:lnTo>
                      <a:pt x="1573" y="3452"/>
                    </a:lnTo>
                    <a:lnTo>
                      <a:pt x="1539" y="3481"/>
                    </a:lnTo>
                    <a:lnTo>
                      <a:pt x="1505" y="3506"/>
                    </a:lnTo>
                    <a:lnTo>
                      <a:pt x="1466" y="3525"/>
                    </a:lnTo>
                    <a:lnTo>
                      <a:pt x="1426" y="3539"/>
                    </a:lnTo>
                    <a:lnTo>
                      <a:pt x="1383" y="3549"/>
                    </a:lnTo>
                    <a:lnTo>
                      <a:pt x="1340" y="3551"/>
                    </a:lnTo>
                    <a:lnTo>
                      <a:pt x="1296" y="3549"/>
                    </a:lnTo>
                    <a:lnTo>
                      <a:pt x="1253" y="3539"/>
                    </a:lnTo>
                    <a:lnTo>
                      <a:pt x="1213" y="3525"/>
                    </a:lnTo>
                    <a:lnTo>
                      <a:pt x="1174" y="3506"/>
                    </a:lnTo>
                    <a:lnTo>
                      <a:pt x="1139" y="3481"/>
                    </a:lnTo>
                    <a:lnTo>
                      <a:pt x="1106" y="3452"/>
                    </a:lnTo>
                    <a:lnTo>
                      <a:pt x="1079" y="3418"/>
                    </a:lnTo>
                    <a:lnTo>
                      <a:pt x="1033" y="3355"/>
                    </a:lnTo>
                    <a:lnTo>
                      <a:pt x="984" y="3288"/>
                    </a:lnTo>
                    <a:lnTo>
                      <a:pt x="933" y="3216"/>
                    </a:lnTo>
                    <a:lnTo>
                      <a:pt x="881" y="3141"/>
                    </a:lnTo>
                    <a:lnTo>
                      <a:pt x="828" y="3065"/>
                    </a:lnTo>
                    <a:lnTo>
                      <a:pt x="773" y="2985"/>
                    </a:lnTo>
                    <a:lnTo>
                      <a:pt x="719" y="2902"/>
                    </a:lnTo>
                    <a:lnTo>
                      <a:pt x="662" y="2819"/>
                    </a:lnTo>
                    <a:lnTo>
                      <a:pt x="607" y="2732"/>
                    </a:lnTo>
                    <a:lnTo>
                      <a:pt x="553" y="2644"/>
                    </a:lnTo>
                    <a:lnTo>
                      <a:pt x="499" y="2557"/>
                    </a:lnTo>
                    <a:lnTo>
                      <a:pt x="445" y="2469"/>
                    </a:lnTo>
                    <a:lnTo>
                      <a:pt x="393" y="2379"/>
                    </a:lnTo>
                    <a:lnTo>
                      <a:pt x="343" y="2290"/>
                    </a:lnTo>
                    <a:lnTo>
                      <a:pt x="295" y="2200"/>
                    </a:lnTo>
                    <a:lnTo>
                      <a:pt x="249" y="2113"/>
                    </a:lnTo>
                    <a:lnTo>
                      <a:pt x="206" y="2026"/>
                    </a:lnTo>
                    <a:lnTo>
                      <a:pt x="166" y="1940"/>
                    </a:lnTo>
                    <a:lnTo>
                      <a:pt x="130" y="1855"/>
                    </a:lnTo>
                    <a:lnTo>
                      <a:pt x="97" y="1774"/>
                    </a:lnTo>
                    <a:lnTo>
                      <a:pt x="69" y="1693"/>
                    </a:lnTo>
                    <a:lnTo>
                      <a:pt x="45" y="1616"/>
                    </a:lnTo>
                    <a:lnTo>
                      <a:pt x="25" y="1541"/>
                    </a:lnTo>
                    <a:lnTo>
                      <a:pt x="11" y="1470"/>
                    </a:lnTo>
                    <a:lnTo>
                      <a:pt x="3" y="1403"/>
                    </a:lnTo>
                    <a:lnTo>
                      <a:pt x="0" y="1340"/>
                    </a:lnTo>
                    <a:lnTo>
                      <a:pt x="3" y="1235"/>
                    </a:lnTo>
                    <a:lnTo>
                      <a:pt x="15" y="1133"/>
                    </a:lnTo>
                    <a:lnTo>
                      <a:pt x="35" y="1033"/>
                    </a:lnTo>
                    <a:lnTo>
                      <a:pt x="61" y="936"/>
                    </a:lnTo>
                    <a:lnTo>
                      <a:pt x="96" y="842"/>
                    </a:lnTo>
                    <a:lnTo>
                      <a:pt x="136" y="750"/>
                    </a:lnTo>
                    <a:lnTo>
                      <a:pt x="183" y="663"/>
                    </a:lnTo>
                    <a:lnTo>
                      <a:pt x="236" y="580"/>
                    </a:lnTo>
                    <a:lnTo>
                      <a:pt x="294" y="501"/>
                    </a:lnTo>
                    <a:lnTo>
                      <a:pt x="357" y="428"/>
                    </a:lnTo>
                    <a:lnTo>
                      <a:pt x="428" y="359"/>
                    </a:lnTo>
                    <a:lnTo>
                      <a:pt x="501" y="294"/>
                    </a:lnTo>
                    <a:lnTo>
                      <a:pt x="580" y="235"/>
                    </a:lnTo>
                    <a:lnTo>
                      <a:pt x="663" y="183"/>
                    </a:lnTo>
                    <a:lnTo>
                      <a:pt x="750" y="136"/>
                    </a:lnTo>
                    <a:lnTo>
                      <a:pt x="840" y="96"/>
                    </a:lnTo>
                    <a:lnTo>
                      <a:pt x="935" y="62"/>
                    </a:lnTo>
                    <a:lnTo>
                      <a:pt x="1033" y="35"/>
                    </a:lnTo>
                    <a:lnTo>
                      <a:pt x="1133" y="15"/>
                    </a:lnTo>
                    <a:lnTo>
                      <a:pt x="1235" y="4"/>
                    </a:lnTo>
                    <a:lnTo>
                      <a:pt x="134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sp>
            <p:nvSpPr>
              <p:cNvPr id="152" name="Freeform 30"/>
              <p:cNvSpPr>
                <a:spLocks/>
              </p:cNvSpPr>
              <p:nvPr/>
            </p:nvSpPr>
            <p:spPr bwMode="auto">
              <a:xfrm>
                <a:off x="2889" y="1042"/>
                <a:ext cx="965" cy="964"/>
              </a:xfrm>
              <a:prstGeom prst="ellipse">
                <a:avLst/>
              </a:pr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grpSp>
      </p:grpSp>
    </p:spTree>
    <p:extLst>
      <p:ext uri="{BB962C8B-B14F-4D97-AF65-F5344CB8AC3E}">
        <p14:creationId xmlns:p14="http://schemas.microsoft.com/office/powerpoint/2010/main" val="1406243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 y="310063"/>
            <a:ext cx="9686100" cy="476805"/>
          </a:xfrm>
        </p:spPr>
        <p:txBody>
          <a:bodyPr/>
          <a:lstStyle/>
          <a:p>
            <a:r>
              <a:rPr lang="en-US" dirty="0"/>
              <a:t>Enterprise Innovation Programs Underway</a:t>
            </a:r>
          </a:p>
        </p:txBody>
      </p:sp>
      <p:sp>
        <p:nvSpPr>
          <p:cNvPr id="3" name="Text Placeholder 2"/>
          <p:cNvSpPr>
            <a:spLocks noGrp="1"/>
          </p:cNvSpPr>
          <p:nvPr>
            <p:ph type="body" sz="quarter" idx="11"/>
          </p:nvPr>
        </p:nvSpPr>
        <p:spPr>
          <a:xfrm>
            <a:off x="450133" y="855781"/>
            <a:ext cx="9753409" cy="423094"/>
          </a:xfrm>
        </p:spPr>
        <p:txBody>
          <a:bodyPr/>
          <a:lstStyle/>
          <a:p>
            <a:r>
              <a:rPr lang="en-US" dirty="0">
                <a:solidFill>
                  <a:schemeClr val="bg1"/>
                </a:solidFill>
              </a:rPr>
              <a:t>Across Aetna, enterprise transformational programs are underway; Medicaid is integrated with some but there are many additional opportunities</a:t>
            </a:r>
          </a:p>
        </p:txBody>
      </p:sp>
      <p:grpSp>
        <p:nvGrpSpPr>
          <p:cNvPr id="68" name="Group 67"/>
          <p:cNvGrpSpPr/>
          <p:nvPr/>
        </p:nvGrpSpPr>
        <p:grpSpPr>
          <a:xfrm>
            <a:off x="1119388" y="1993669"/>
            <a:ext cx="490751" cy="508634"/>
            <a:chOff x="-365760" y="1797627"/>
            <a:chExt cx="502920" cy="502920"/>
          </a:xfrm>
        </p:grpSpPr>
        <p:sp>
          <p:nvSpPr>
            <p:cNvPr id="69" name="Oval 68"/>
            <p:cNvSpPr>
              <a:spLocks noChangeAspect="1"/>
            </p:cNvSpPr>
            <p:nvPr/>
          </p:nvSpPr>
          <p:spPr>
            <a:xfrm>
              <a:off x="-342900" y="1820487"/>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797627"/>
              <a:ext cx="502920" cy="502920"/>
            </a:xfrm>
            <a:prstGeom prst="rect">
              <a:avLst/>
            </a:prstGeom>
          </p:spPr>
        </p:pic>
      </p:grpSp>
      <p:sp>
        <p:nvSpPr>
          <p:cNvPr id="72" name="TextBox 71">
            <a:extLst>
              <a:ext uri="{FF2B5EF4-FFF2-40B4-BE49-F238E27FC236}">
                <a16:creationId xmlns:a16="http://schemas.microsoft.com/office/drawing/2014/main" id="{1C378B95-4010-4F50-BC4C-2EE3B2F8FA24}"/>
              </a:ext>
            </a:extLst>
          </p:cNvPr>
          <p:cNvSpPr txBox="1"/>
          <p:nvPr/>
        </p:nvSpPr>
        <p:spPr>
          <a:xfrm>
            <a:off x="8654768" y="6335242"/>
            <a:ext cx="2091484" cy="408623"/>
          </a:xfrm>
          <a:prstGeom prst="roundRect">
            <a:avLst/>
          </a:prstGeom>
          <a:noFill/>
          <a:ln w="12700">
            <a:noFill/>
            <a:prstDash val="solid"/>
          </a:ln>
        </p:spPr>
        <p:txBody>
          <a:bodyPr wrap="square" rtlCol="0" anchor="ctr">
            <a:spAutoFit/>
          </a:bodyPr>
          <a:lstStyle/>
          <a:p>
            <a:pPr algn="ctr" defTabSz="914126" fontAlgn="base">
              <a:spcBef>
                <a:spcPct val="0"/>
              </a:spcBef>
              <a:spcAft>
                <a:spcPct val="0"/>
              </a:spcAft>
              <a:defRPr/>
            </a:pPr>
            <a:r>
              <a:rPr lang="en-US" sz="900" dirty="0">
                <a:latin typeface="+mj-lt"/>
              </a:rPr>
              <a:t>= Medicaid enterprise-program integration in progress</a:t>
            </a:r>
          </a:p>
        </p:txBody>
      </p:sp>
      <p:sp>
        <p:nvSpPr>
          <p:cNvPr id="227" name="Text Placeholder 2"/>
          <p:cNvSpPr txBox="1">
            <a:spLocks/>
          </p:cNvSpPr>
          <p:nvPr/>
        </p:nvSpPr>
        <p:spPr>
          <a:xfrm>
            <a:off x="299711" y="2623063"/>
            <a:ext cx="2170975" cy="3231654"/>
          </a:xfrm>
          <a:prstGeom prst="rect">
            <a:avLst/>
          </a:prstGeom>
          <a:solidFill>
            <a:srgbClr val="F3F2F2"/>
          </a:solidFill>
        </p:spPr>
        <p:txBody>
          <a:bodyPr vert="horz" wrap="square" lIns="0" tIns="0" rIns="0" bIns="0" rtlCol="0" anchor="ctr">
            <a:spAutoFit/>
          </a:bodyPr>
          <a:lstStyle>
            <a:lvl1pPr marL="179388" indent="-179388" algn="l" defTabSz="914400" rtl="0" eaLnBrk="1" latinLnBrk="0" hangingPunct="1">
              <a:lnSpc>
                <a:spcPct val="90000"/>
              </a:lnSpc>
              <a:spcBef>
                <a:spcPts val="1200"/>
              </a:spcBef>
              <a:spcAft>
                <a:spcPts val="0"/>
              </a:spcAft>
              <a:buFont typeface="Arial" panose="020B0604020202020204" pitchFamily="34" charset="0"/>
              <a:buChar char="•"/>
              <a:defRPr sz="1600" b="0" kern="1200">
                <a:solidFill>
                  <a:schemeClr val="tx1"/>
                </a:solidFill>
                <a:latin typeface="+mn-lt"/>
                <a:ea typeface="+mn-ea"/>
                <a:cs typeface="+mn-cs"/>
              </a:defRPr>
            </a:lvl1pPr>
            <a:lvl2pPr marL="378000" indent="-180000" algn="l" defTabSz="914400" rtl="0" eaLnBrk="1" latinLnBrk="0" hangingPunct="1">
              <a:lnSpc>
                <a:spcPct val="90000"/>
              </a:lnSpc>
              <a:spcBef>
                <a:spcPts val="600"/>
              </a:spcBef>
              <a:buFont typeface="Arial" panose="020B0604020202020204" pitchFamily="34" charset="0"/>
              <a:buChar char="–"/>
              <a:defRPr sz="1600" b="0" kern="1200">
                <a:solidFill>
                  <a:schemeClr val="tx1"/>
                </a:solidFill>
                <a:latin typeface="+mn-lt"/>
                <a:ea typeface="+mn-ea"/>
                <a:cs typeface="+mn-cs"/>
              </a:defRPr>
            </a:lvl2pPr>
            <a:lvl3pPr marL="558000" indent="-179388" algn="l" defTabSz="914400" rtl="0" eaLnBrk="1" latinLnBrk="0" hangingPunct="1">
              <a:lnSpc>
                <a:spcPct val="100000"/>
              </a:lnSpc>
              <a:spcBef>
                <a:spcPts val="0"/>
              </a:spcBef>
              <a:buFont typeface="Arial" panose="020B0604020202020204" pitchFamily="34" charset="0"/>
              <a:buChar char="•"/>
              <a:defRPr sz="1600" b="0" kern="1200">
                <a:solidFill>
                  <a:schemeClr val="tx1"/>
                </a:solidFill>
                <a:latin typeface="+mn-lt"/>
                <a:ea typeface="+mn-ea"/>
                <a:cs typeface="+mn-cs"/>
              </a:defRPr>
            </a:lvl3pPr>
            <a:lvl4pPr marL="738000" indent="-179388" algn="l" defTabSz="914400" rtl="0" eaLnBrk="1" latinLnBrk="0" hangingPunct="1">
              <a:lnSpc>
                <a:spcPct val="100000"/>
              </a:lnSpc>
              <a:spcBef>
                <a:spcPts val="0"/>
              </a:spcBef>
              <a:buFont typeface="Arial" panose="020B0604020202020204" pitchFamily="34" charset="0"/>
              <a:buChar char="–"/>
              <a:defRPr sz="1600" b="0" kern="1200">
                <a:solidFill>
                  <a:schemeClr val="tx1"/>
                </a:solidFill>
                <a:latin typeface="+mn-lt"/>
                <a:ea typeface="+mn-ea"/>
                <a:cs typeface="+mn-cs"/>
              </a:defRPr>
            </a:lvl4pPr>
            <a:lvl5pPr marL="738000" indent="-179388" algn="l" defTabSz="914400" rtl="0" eaLnBrk="1" latinLnBrk="0" hangingPunct="1">
              <a:lnSpc>
                <a:spcPct val="100000"/>
              </a:lnSpc>
              <a:spcBef>
                <a:spcPts val="0"/>
              </a:spcBef>
              <a:buFont typeface="Arial" panose="020B0604020202020204" pitchFamily="34" charset="0"/>
              <a:buChar char="–"/>
              <a:tabLst/>
              <a:defRPr sz="1600" b="0" kern="1200">
                <a:solidFill>
                  <a:schemeClr val="tx1"/>
                </a:solidFill>
                <a:latin typeface="+mn-lt"/>
                <a:ea typeface="+mn-ea"/>
                <a:cs typeface="+mn-cs"/>
              </a:defRPr>
            </a:lvl5pPr>
            <a:lvl6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i="1" dirty="0">
                <a:latin typeface="+mj-lt"/>
              </a:rPr>
              <a:t>Digitally transforming the ecosystem </a:t>
            </a:r>
            <a:r>
              <a:rPr lang="en-US" sz="1400" i="1" dirty="0">
                <a:latin typeface="+mj-lt"/>
              </a:rPr>
              <a:t>and </a:t>
            </a:r>
            <a:r>
              <a:rPr lang="en-US" sz="1400" b="1" i="1" dirty="0">
                <a:latin typeface="+mj-lt"/>
              </a:rPr>
              <a:t>evolving talent and culture</a:t>
            </a:r>
            <a:r>
              <a:rPr lang="en-US" sz="1400" i="1" baseline="30000" dirty="0">
                <a:latin typeface="+mj-lt"/>
              </a:rPr>
              <a:t>1</a:t>
            </a:r>
            <a:r>
              <a:rPr lang="en-US" sz="1400" b="1" i="1" dirty="0">
                <a:latin typeface="+mj-lt"/>
              </a:rPr>
              <a:t> </a:t>
            </a:r>
            <a:r>
              <a:rPr lang="en-US" sz="1400" i="1" dirty="0">
                <a:latin typeface="+mj-lt"/>
              </a:rPr>
              <a:t>will help </a:t>
            </a:r>
            <a:r>
              <a:rPr lang="en-US" sz="1400" b="1" i="1" dirty="0">
                <a:latin typeface="+mj-lt"/>
              </a:rPr>
              <a:t>to</a:t>
            </a:r>
            <a:r>
              <a:rPr lang="en-US" sz="1400" i="1" dirty="0">
                <a:latin typeface="+mj-lt"/>
              </a:rPr>
              <a:t> provide an </a:t>
            </a:r>
            <a:r>
              <a:rPr lang="en-US" sz="1400" b="1" i="1" dirty="0">
                <a:latin typeface="+mj-lt"/>
              </a:rPr>
              <a:t>integrated, insightful</a:t>
            </a:r>
            <a:r>
              <a:rPr lang="en-US" sz="1400" i="1" dirty="0">
                <a:latin typeface="+mj-lt"/>
              </a:rPr>
              <a:t>, and  </a:t>
            </a:r>
            <a:r>
              <a:rPr lang="en-US" sz="1400" b="1" i="1" dirty="0">
                <a:latin typeface="+mj-lt"/>
              </a:rPr>
              <a:t>personalized experience </a:t>
            </a:r>
            <a:r>
              <a:rPr lang="en-US" sz="1400" i="1" dirty="0">
                <a:latin typeface="+mj-lt"/>
              </a:rPr>
              <a:t>to </a:t>
            </a:r>
            <a:r>
              <a:rPr lang="en-US" sz="1400" b="1" i="1" dirty="0">
                <a:latin typeface="+mj-lt"/>
              </a:rPr>
              <a:t>join the members in their journey to better health</a:t>
            </a:r>
          </a:p>
        </p:txBody>
      </p:sp>
      <p:sp>
        <p:nvSpPr>
          <p:cNvPr id="229" name="TextBox 228"/>
          <p:cNvSpPr txBox="1"/>
          <p:nvPr/>
        </p:nvSpPr>
        <p:spPr>
          <a:xfrm>
            <a:off x="108257" y="6597514"/>
            <a:ext cx="5411480" cy="316523"/>
          </a:xfrm>
          <a:prstGeom prst="rect">
            <a:avLst/>
          </a:prstGeom>
          <a:noFill/>
        </p:spPr>
        <p:txBody>
          <a:bodyPr wrap="square" lIns="0" tIns="0" rIns="0" bIns="0" rtlCol="0" anchor="ctr">
            <a:noAutofit/>
          </a:bodyPr>
          <a:lstStyle/>
          <a:p>
            <a:pPr defTabSz="456758" fontAlgn="base">
              <a:spcBef>
                <a:spcPts val="1200"/>
              </a:spcBef>
            </a:pPr>
            <a:r>
              <a:rPr lang="en-US" sz="900" dirty="0">
                <a:solidFill>
                  <a:schemeClr val="tx2">
                    <a:lumMod val="60000"/>
                    <a:lumOff val="40000"/>
                  </a:schemeClr>
                </a:solidFill>
                <a:cs typeface="Open Sans Light"/>
              </a:rPr>
              <a:t>1) Additional information on talent/culture evolution can be found in the appendix</a:t>
            </a:r>
          </a:p>
        </p:txBody>
      </p:sp>
      <p:grpSp>
        <p:nvGrpSpPr>
          <p:cNvPr id="292" name="Group 291"/>
          <p:cNvGrpSpPr/>
          <p:nvPr/>
        </p:nvGrpSpPr>
        <p:grpSpPr>
          <a:xfrm>
            <a:off x="3139311" y="2113874"/>
            <a:ext cx="8624565" cy="4028046"/>
            <a:chOff x="3109815" y="2146148"/>
            <a:chExt cx="8624565" cy="4028046"/>
          </a:xfrm>
        </p:grpSpPr>
        <p:sp>
          <p:nvSpPr>
            <p:cNvPr id="293" name="Rectangle: Rounded Corners 1">
              <a:extLst>
                <a:ext uri="{FF2B5EF4-FFF2-40B4-BE49-F238E27FC236}">
                  <a16:creationId xmlns:a16="http://schemas.microsoft.com/office/drawing/2014/main" id="{B7AFE8E7-F2EF-4C79-A6F2-C6D9A735CFF4}"/>
                </a:ext>
              </a:extLst>
            </p:cNvPr>
            <p:cNvSpPr/>
            <p:nvPr/>
          </p:nvSpPr>
          <p:spPr>
            <a:xfrm>
              <a:off x="3116257" y="3420781"/>
              <a:ext cx="8615780" cy="1694116"/>
            </a:xfrm>
            <a:prstGeom prst="roundRect">
              <a:avLst/>
            </a:prstGeom>
            <a:noFill/>
            <a:ln>
              <a:solidFill>
                <a:srgbClr val="D4EB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94" name="Rectangle: Rounded Corners 37">
              <a:extLst>
                <a:ext uri="{FF2B5EF4-FFF2-40B4-BE49-F238E27FC236}">
                  <a16:creationId xmlns:a16="http://schemas.microsoft.com/office/drawing/2014/main" id="{0CA8724C-FA5C-4350-BA25-482B165F46A1}"/>
                </a:ext>
              </a:extLst>
            </p:cNvPr>
            <p:cNvSpPr/>
            <p:nvPr/>
          </p:nvSpPr>
          <p:spPr>
            <a:xfrm>
              <a:off x="3116257" y="5152945"/>
              <a:ext cx="8615780" cy="1021249"/>
            </a:xfrm>
            <a:prstGeom prst="roundRect">
              <a:avLst/>
            </a:prstGeom>
            <a:noFill/>
            <a:ln>
              <a:solidFill>
                <a:srgbClr val="D4EB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96" name="Rectangle: Rounded Corners 39">
              <a:extLst>
                <a:ext uri="{FF2B5EF4-FFF2-40B4-BE49-F238E27FC236}">
                  <a16:creationId xmlns:a16="http://schemas.microsoft.com/office/drawing/2014/main" id="{AE078523-0003-4039-AEE8-BAD15CE7991F}"/>
                </a:ext>
              </a:extLst>
            </p:cNvPr>
            <p:cNvSpPr/>
            <p:nvPr/>
          </p:nvSpPr>
          <p:spPr>
            <a:xfrm>
              <a:off x="3116257" y="2146148"/>
              <a:ext cx="8615780" cy="960120"/>
            </a:xfrm>
            <a:prstGeom prst="roundRect">
              <a:avLst/>
            </a:prstGeom>
            <a:noFill/>
            <a:ln>
              <a:solidFill>
                <a:srgbClr val="D4EB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97" name="Rectangle: Rounded Corners 40">
              <a:extLst>
                <a:ext uri="{FF2B5EF4-FFF2-40B4-BE49-F238E27FC236}">
                  <a16:creationId xmlns:a16="http://schemas.microsoft.com/office/drawing/2014/main" id="{D04AE179-8925-46B2-BDE5-4A555F81A696}"/>
                </a:ext>
              </a:extLst>
            </p:cNvPr>
            <p:cNvSpPr/>
            <p:nvPr/>
          </p:nvSpPr>
          <p:spPr>
            <a:xfrm>
              <a:off x="3116257" y="3144166"/>
              <a:ext cx="8615780" cy="225097"/>
            </a:xfrm>
            <a:prstGeom prst="roundRect">
              <a:avLst/>
            </a:prstGeom>
            <a:solidFill>
              <a:srgbClr val="064E69"/>
            </a:solidFill>
            <a:ln>
              <a:solidFill>
                <a:srgbClr val="064E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98" name="Rectangle: Rounded Corners 41">
              <a:extLst>
                <a:ext uri="{FF2B5EF4-FFF2-40B4-BE49-F238E27FC236}">
                  <a16:creationId xmlns:a16="http://schemas.microsoft.com/office/drawing/2014/main" id="{26E86985-7B2A-4399-AAF8-34AB64EF9329}"/>
                </a:ext>
              </a:extLst>
            </p:cNvPr>
            <p:cNvSpPr/>
            <p:nvPr/>
          </p:nvSpPr>
          <p:spPr>
            <a:xfrm>
              <a:off x="3277206" y="3718892"/>
              <a:ext cx="2606040" cy="1367084"/>
            </a:xfrm>
            <a:prstGeom prst="roundRect">
              <a:avLst/>
            </a:prstGeom>
            <a:noFill/>
            <a:ln>
              <a:solidFill>
                <a:srgbClr val="487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99" name="Rectangle: Rounded Corners 42">
              <a:extLst>
                <a:ext uri="{FF2B5EF4-FFF2-40B4-BE49-F238E27FC236}">
                  <a16:creationId xmlns:a16="http://schemas.microsoft.com/office/drawing/2014/main" id="{C159CF8C-A7C2-4F49-BF6D-ABD1E80627E7}"/>
                </a:ext>
              </a:extLst>
            </p:cNvPr>
            <p:cNvSpPr/>
            <p:nvPr/>
          </p:nvSpPr>
          <p:spPr>
            <a:xfrm>
              <a:off x="6077468" y="3718892"/>
              <a:ext cx="2606040" cy="1367084"/>
            </a:xfrm>
            <a:prstGeom prst="roundRect">
              <a:avLst/>
            </a:prstGeom>
            <a:noFill/>
            <a:ln>
              <a:solidFill>
                <a:srgbClr val="487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00" name="Rectangle: Rounded Corners 43">
              <a:extLst>
                <a:ext uri="{FF2B5EF4-FFF2-40B4-BE49-F238E27FC236}">
                  <a16:creationId xmlns:a16="http://schemas.microsoft.com/office/drawing/2014/main" id="{4027B224-7326-4618-9EE1-63AD63263596}"/>
                </a:ext>
              </a:extLst>
            </p:cNvPr>
            <p:cNvSpPr/>
            <p:nvPr/>
          </p:nvSpPr>
          <p:spPr>
            <a:xfrm>
              <a:off x="8866408" y="3718892"/>
              <a:ext cx="2606040" cy="1367084"/>
            </a:xfrm>
            <a:prstGeom prst="roundRect">
              <a:avLst/>
            </a:prstGeom>
            <a:noFill/>
            <a:ln>
              <a:solidFill>
                <a:srgbClr val="487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01" name="Rectangle: Rounded Corners 44">
              <a:extLst>
                <a:ext uri="{FF2B5EF4-FFF2-40B4-BE49-F238E27FC236}">
                  <a16:creationId xmlns:a16="http://schemas.microsoft.com/office/drawing/2014/main" id="{BA2001CF-D8D5-4907-90B2-E90D7FF14EF6}"/>
                </a:ext>
              </a:extLst>
            </p:cNvPr>
            <p:cNvSpPr/>
            <p:nvPr/>
          </p:nvSpPr>
          <p:spPr>
            <a:xfrm>
              <a:off x="3370795" y="5408808"/>
              <a:ext cx="3472894" cy="685800"/>
            </a:xfrm>
            <a:prstGeom prst="roundRect">
              <a:avLst/>
            </a:prstGeom>
            <a:noFill/>
            <a:ln>
              <a:solidFill>
                <a:srgbClr val="487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02" name="Rectangle: Rounded Corners 45">
              <a:extLst>
                <a:ext uri="{FF2B5EF4-FFF2-40B4-BE49-F238E27FC236}">
                  <a16:creationId xmlns:a16="http://schemas.microsoft.com/office/drawing/2014/main" id="{11FD229B-1E4A-4FA7-998C-872074AEF622}"/>
                </a:ext>
              </a:extLst>
            </p:cNvPr>
            <p:cNvSpPr/>
            <p:nvPr/>
          </p:nvSpPr>
          <p:spPr>
            <a:xfrm>
              <a:off x="7028161" y="5408808"/>
              <a:ext cx="4468235" cy="685800"/>
            </a:xfrm>
            <a:prstGeom prst="roundRect">
              <a:avLst/>
            </a:prstGeom>
            <a:noFill/>
            <a:ln>
              <a:solidFill>
                <a:srgbClr val="487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06" name="Rectangle: Rounded Corners 49">
              <a:extLst>
                <a:ext uri="{FF2B5EF4-FFF2-40B4-BE49-F238E27FC236}">
                  <a16:creationId xmlns:a16="http://schemas.microsoft.com/office/drawing/2014/main" id="{7B93B837-57C3-470E-AA03-5420BCF90D57}"/>
                </a:ext>
              </a:extLst>
            </p:cNvPr>
            <p:cNvSpPr/>
            <p:nvPr/>
          </p:nvSpPr>
          <p:spPr>
            <a:xfrm>
              <a:off x="3733870" y="3720443"/>
              <a:ext cx="1795060" cy="201168"/>
            </a:xfrm>
            <a:prstGeom prst="round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Open Sans Bold"/>
                  <a:cs typeface="Open Sans Bold"/>
                </a:rPr>
                <a:t>Benefit Admin Model</a:t>
              </a:r>
            </a:p>
          </p:txBody>
        </p:sp>
        <p:sp>
          <p:nvSpPr>
            <p:cNvPr id="307" name="Rectangle: Rounded Corners 50">
              <a:extLst>
                <a:ext uri="{FF2B5EF4-FFF2-40B4-BE49-F238E27FC236}">
                  <a16:creationId xmlns:a16="http://schemas.microsoft.com/office/drawing/2014/main" id="{6FCA1E6C-6F69-4395-A7CA-844F68BD8986}"/>
                </a:ext>
              </a:extLst>
            </p:cNvPr>
            <p:cNvSpPr/>
            <p:nvPr/>
          </p:nvSpPr>
          <p:spPr>
            <a:xfrm>
              <a:off x="6517476" y="3720443"/>
              <a:ext cx="1795060" cy="201168"/>
            </a:xfrm>
            <a:prstGeom prst="round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Open Sans Bold"/>
                  <a:cs typeface="Open Sans Bold"/>
                </a:rPr>
                <a:t>Service Model</a:t>
              </a:r>
            </a:p>
          </p:txBody>
        </p:sp>
        <p:sp>
          <p:nvSpPr>
            <p:cNvPr id="308" name="Rectangle: Rounded Corners 51">
              <a:extLst>
                <a:ext uri="{FF2B5EF4-FFF2-40B4-BE49-F238E27FC236}">
                  <a16:creationId xmlns:a16="http://schemas.microsoft.com/office/drawing/2014/main" id="{65B21E3D-8C00-4D8E-BD70-D7D40ED1D31A}"/>
                </a:ext>
              </a:extLst>
            </p:cNvPr>
            <p:cNvSpPr/>
            <p:nvPr/>
          </p:nvSpPr>
          <p:spPr>
            <a:xfrm>
              <a:off x="9283781" y="3720443"/>
              <a:ext cx="1795060" cy="201168"/>
            </a:xfrm>
            <a:prstGeom prst="round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Open Sans Bold"/>
                  <a:cs typeface="Open Sans Bold"/>
                </a:rPr>
                <a:t>Care Model</a:t>
              </a:r>
            </a:p>
          </p:txBody>
        </p:sp>
        <p:sp>
          <p:nvSpPr>
            <p:cNvPr id="309" name="Rectangle: Rounded Corners 52">
              <a:extLst>
                <a:ext uri="{FF2B5EF4-FFF2-40B4-BE49-F238E27FC236}">
                  <a16:creationId xmlns:a16="http://schemas.microsoft.com/office/drawing/2014/main" id="{D489A509-5FDA-4641-BF8C-A8D7B30F1995}"/>
                </a:ext>
              </a:extLst>
            </p:cNvPr>
            <p:cNvSpPr/>
            <p:nvPr/>
          </p:nvSpPr>
          <p:spPr>
            <a:xfrm>
              <a:off x="8008439" y="5406066"/>
              <a:ext cx="2478919" cy="201168"/>
            </a:xfrm>
            <a:prstGeom prst="round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Open Sans Bold"/>
                  <a:cs typeface="Open Sans Bold"/>
                </a:rPr>
                <a:t>Actionable Insights</a:t>
              </a:r>
            </a:p>
          </p:txBody>
        </p:sp>
        <p:sp>
          <p:nvSpPr>
            <p:cNvPr id="310" name="Rectangle: Rounded Corners 53">
              <a:extLst>
                <a:ext uri="{FF2B5EF4-FFF2-40B4-BE49-F238E27FC236}">
                  <a16:creationId xmlns:a16="http://schemas.microsoft.com/office/drawing/2014/main" id="{A441C296-2485-4E25-B441-B380BD09867C}"/>
                </a:ext>
              </a:extLst>
            </p:cNvPr>
            <p:cNvSpPr/>
            <p:nvPr/>
          </p:nvSpPr>
          <p:spPr>
            <a:xfrm>
              <a:off x="3801196" y="5406066"/>
              <a:ext cx="2632869" cy="201168"/>
            </a:xfrm>
            <a:prstGeom prst="round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Open Sans Bold"/>
                  <a:cs typeface="Open Sans Bold"/>
                </a:rPr>
                <a:t>Reporting &amp; Business Performance</a:t>
              </a:r>
            </a:p>
          </p:txBody>
        </p:sp>
        <p:sp>
          <p:nvSpPr>
            <p:cNvPr id="316" name="TextBox 315">
              <a:extLst>
                <a:ext uri="{FF2B5EF4-FFF2-40B4-BE49-F238E27FC236}">
                  <a16:creationId xmlns:a16="http://schemas.microsoft.com/office/drawing/2014/main" id="{95DBDF4D-88A3-458A-B918-85D4B4C68706}"/>
                </a:ext>
              </a:extLst>
            </p:cNvPr>
            <p:cNvSpPr txBox="1"/>
            <p:nvPr/>
          </p:nvSpPr>
          <p:spPr>
            <a:xfrm>
              <a:off x="6550106" y="2157592"/>
              <a:ext cx="1748082"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t>Engagement</a:t>
              </a:r>
            </a:p>
          </p:txBody>
        </p:sp>
        <p:sp>
          <p:nvSpPr>
            <p:cNvPr id="317" name="TextBox 316">
              <a:extLst>
                <a:ext uri="{FF2B5EF4-FFF2-40B4-BE49-F238E27FC236}">
                  <a16:creationId xmlns:a16="http://schemas.microsoft.com/office/drawing/2014/main" id="{1B6E1662-2CB4-4B90-BD85-13E8D78B9267}"/>
                </a:ext>
              </a:extLst>
            </p:cNvPr>
            <p:cNvSpPr txBox="1"/>
            <p:nvPr/>
          </p:nvSpPr>
          <p:spPr>
            <a:xfrm>
              <a:off x="6550106" y="3415484"/>
              <a:ext cx="1748082"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t>Transactional</a:t>
              </a:r>
            </a:p>
          </p:txBody>
        </p:sp>
        <p:sp>
          <p:nvSpPr>
            <p:cNvPr id="320" name="TextBox 319">
              <a:extLst>
                <a:ext uri="{FF2B5EF4-FFF2-40B4-BE49-F238E27FC236}">
                  <a16:creationId xmlns:a16="http://schemas.microsoft.com/office/drawing/2014/main" id="{A378C742-125A-48F5-903B-89AA1FA84723}"/>
                </a:ext>
              </a:extLst>
            </p:cNvPr>
            <p:cNvSpPr txBox="1"/>
            <p:nvPr/>
          </p:nvSpPr>
          <p:spPr>
            <a:xfrm>
              <a:off x="6548058" y="3131819"/>
              <a:ext cx="1748082"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dirty="0">
                  <a:solidFill>
                    <a:schemeClr val="bg1"/>
                  </a:solidFill>
                  <a:latin typeface="+mj-lt"/>
                </a:rPr>
                <a:t>Ecosystem Platform</a:t>
              </a:r>
            </a:p>
          </p:txBody>
        </p:sp>
        <p:sp>
          <p:nvSpPr>
            <p:cNvPr id="321" name="TextBox 320">
              <a:extLst>
                <a:ext uri="{FF2B5EF4-FFF2-40B4-BE49-F238E27FC236}">
                  <a16:creationId xmlns:a16="http://schemas.microsoft.com/office/drawing/2014/main" id="{9795B2D4-09D8-4D01-9435-11312D460F27}"/>
                </a:ext>
              </a:extLst>
            </p:cNvPr>
            <p:cNvSpPr txBox="1"/>
            <p:nvPr/>
          </p:nvSpPr>
          <p:spPr>
            <a:xfrm>
              <a:off x="3109815" y="3131819"/>
              <a:ext cx="1097280"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bg1"/>
                  </a:solidFill>
                  <a:latin typeface="+mj-lt"/>
                </a:rPr>
                <a:t>Account for Life</a:t>
              </a:r>
            </a:p>
          </p:txBody>
        </p:sp>
        <p:sp>
          <p:nvSpPr>
            <p:cNvPr id="322" name="TextBox 321">
              <a:extLst>
                <a:ext uri="{FF2B5EF4-FFF2-40B4-BE49-F238E27FC236}">
                  <a16:creationId xmlns:a16="http://schemas.microsoft.com/office/drawing/2014/main" id="{752578C7-7BF7-47AE-A971-9FFDEC8001DB}"/>
                </a:ext>
              </a:extLst>
            </p:cNvPr>
            <p:cNvSpPr txBox="1"/>
            <p:nvPr/>
          </p:nvSpPr>
          <p:spPr>
            <a:xfrm>
              <a:off x="4255896" y="3131819"/>
              <a:ext cx="1097280"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bg1"/>
                  </a:solidFill>
                  <a:latin typeface="+mj-lt"/>
                </a:rPr>
                <a:t>Global ID</a:t>
              </a:r>
            </a:p>
          </p:txBody>
        </p:sp>
        <p:sp>
          <p:nvSpPr>
            <p:cNvPr id="323" name="TextBox 322">
              <a:extLst>
                <a:ext uri="{FF2B5EF4-FFF2-40B4-BE49-F238E27FC236}">
                  <a16:creationId xmlns:a16="http://schemas.microsoft.com/office/drawing/2014/main" id="{ED9F9B3B-D4BB-4357-8922-EBA68AE10FFD}"/>
                </a:ext>
              </a:extLst>
            </p:cNvPr>
            <p:cNvSpPr txBox="1"/>
            <p:nvPr/>
          </p:nvSpPr>
          <p:spPr>
            <a:xfrm>
              <a:off x="5401977" y="3131819"/>
              <a:ext cx="1097280"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bg1"/>
                  </a:solidFill>
                  <a:latin typeface="+mj-lt"/>
                </a:rPr>
                <a:t>Next Gen</a:t>
              </a:r>
            </a:p>
            <a:p>
              <a:r>
                <a:rPr lang="en-US" sz="900" dirty="0">
                  <a:solidFill>
                    <a:schemeClr val="bg1"/>
                  </a:solidFill>
                  <a:latin typeface="+mj-lt"/>
                </a:rPr>
                <a:t>Authentication</a:t>
              </a:r>
            </a:p>
          </p:txBody>
        </p:sp>
        <p:sp>
          <p:nvSpPr>
            <p:cNvPr id="324" name="TextBox 323">
              <a:extLst>
                <a:ext uri="{FF2B5EF4-FFF2-40B4-BE49-F238E27FC236}">
                  <a16:creationId xmlns:a16="http://schemas.microsoft.com/office/drawing/2014/main" id="{7D7C3F04-2424-4D64-A030-2D2131578B3F}"/>
                </a:ext>
              </a:extLst>
            </p:cNvPr>
            <p:cNvSpPr txBox="1"/>
            <p:nvPr/>
          </p:nvSpPr>
          <p:spPr>
            <a:xfrm>
              <a:off x="8344940" y="3131819"/>
              <a:ext cx="1097280"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bg1"/>
                  </a:solidFill>
                  <a:latin typeface="+mj-lt"/>
                </a:rPr>
                <a:t>Preferences</a:t>
              </a:r>
            </a:p>
          </p:txBody>
        </p:sp>
        <p:sp>
          <p:nvSpPr>
            <p:cNvPr id="325" name="TextBox 324">
              <a:extLst>
                <a:ext uri="{FF2B5EF4-FFF2-40B4-BE49-F238E27FC236}">
                  <a16:creationId xmlns:a16="http://schemas.microsoft.com/office/drawing/2014/main" id="{C2366B01-B551-449C-9D3B-82B73BC4EB5D}"/>
                </a:ext>
              </a:extLst>
            </p:cNvPr>
            <p:cNvSpPr txBox="1"/>
            <p:nvPr/>
          </p:nvSpPr>
          <p:spPr>
            <a:xfrm>
              <a:off x="9491020" y="3131819"/>
              <a:ext cx="1097280"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bg1"/>
                  </a:solidFill>
                  <a:latin typeface="+mj-lt"/>
                </a:rPr>
                <a:t>360 Profile</a:t>
              </a:r>
            </a:p>
          </p:txBody>
        </p:sp>
        <p:sp>
          <p:nvSpPr>
            <p:cNvPr id="326" name="TextBox 325">
              <a:extLst>
                <a:ext uri="{FF2B5EF4-FFF2-40B4-BE49-F238E27FC236}">
                  <a16:creationId xmlns:a16="http://schemas.microsoft.com/office/drawing/2014/main" id="{046E180F-EA11-444A-ABE6-EF5E73895F24}"/>
                </a:ext>
              </a:extLst>
            </p:cNvPr>
            <p:cNvSpPr txBox="1"/>
            <p:nvPr/>
          </p:nvSpPr>
          <p:spPr>
            <a:xfrm>
              <a:off x="10637100" y="3131819"/>
              <a:ext cx="1097280"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bg1"/>
                  </a:solidFill>
                  <a:latin typeface="+mj-lt"/>
                </a:rPr>
                <a:t>Omni-Channel</a:t>
              </a:r>
            </a:p>
            <a:p>
              <a:r>
                <a:rPr lang="en-US" sz="900" dirty="0">
                  <a:solidFill>
                    <a:schemeClr val="bg1"/>
                  </a:solidFill>
                  <a:latin typeface="+mj-lt"/>
                </a:rPr>
                <a:t>Interaction</a:t>
              </a:r>
            </a:p>
          </p:txBody>
        </p:sp>
        <p:sp>
          <p:nvSpPr>
            <p:cNvPr id="327" name="TextBox 326">
              <a:extLst>
                <a:ext uri="{FF2B5EF4-FFF2-40B4-BE49-F238E27FC236}">
                  <a16:creationId xmlns:a16="http://schemas.microsoft.com/office/drawing/2014/main" id="{C913B5D0-93CC-4A23-8A6B-C03DD7721FB0}"/>
                </a:ext>
              </a:extLst>
            </p:cNvPr>
            <p:cNvSpPr txBox="1"/>
            <p:nvPr/>
          </p:nvSpPr>
          <p:spPr>
            <a:xfrm>
              <a:off x="6550106" y="5138032"/>
              <a:ext cx="1748082"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t>Insights</a:t>
              </a:r>
            </a:p>
          </p:txBody>
        </p:sp>
      </p:grpSp>
      <p:sp>
        <p:nvSpPr>
          <p:cNvPr id="329" name="TextBox 328">
            <a:extLst>
              <a:ext uri="{FF2B5EF4-FFF2-40B4-BE49-F238E27FC236}">
                <a16:creationId xmlns:a16="http://schemas.microsoft.com/office/drawing/2014/main" id="{0B4F7DE9-9673-444E-BBF7-5BF755E7019F}"/>
              </a:ext>
            </a:extLst>
          </p:cNvPr>
          <p:cNvSpPr txBox="1"/>
          <p:nvPr/>
        </p:nvSpPr>
        <p:spPr>
          <a:xfrm>
            <a:off x="6477836" y="5624454"/>
            <a:ext cx="979823" cy="345985"/>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00" b="1">
                <a:latin typeface="Open Sans Bold"/>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Unified Data Fabric (UDF)</a:t>
            </a:r>
          </a:p>
        </p:txBody>
      </p:sp>
      <p:sp>
        <p:nvSpPr>
          <p:cNvPr id="330" name="TextBox 329">
            <a:extLst>
              <a:ext uri="{FF2B5EF4-FFF2-40B4-BE49-F238E27FC236}">
                <a16:creationId xmlns:a16="http://schemas.microsoft.com/office/drawing/2014/main" id="{603D295E-2F71-4392-B37B-756EAC03DBC5}"/>
              </a:ext>
            </a:extLst>
          </p:cNvPr>
          <p:cNvSpPr txBox="1"/>
          <p:nvPr/>
        </p:nvSpPr>
        <p:spPr>
          <a:xfrm>
            <a:off x="3902925" y="4255680"/>
            <a:ext cx="1340490" cy="460506"/>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00" b="1">
                <a:latin typeface="Open Sans Bold"/>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Provider &amp; Network Platform</a:t>
            </a:r>
          </a:p>
        </p:txBody>
      </p:sp>
      <p:sp>
        <p:nvSpPr>
          <p:cNvPr id="331" name="TextBox 330">
            <a:extLst>
              <a:ext uri="{FF2B5EF4-FFF2-40B4-BE49-F238E27FC236}">
                <a16:creationId xmlns:a16="http://schemas.microsoft.com/office/drawing/2014/main" id="{2D2D3857-2E66-41B2-8761-F88C10B9109D}"/>
              </a:ext>
            </a:extLst>
          </p:cNvPr>
          <p:cNvSpPr txBox="1"/>
          <p:nvPr/>
        </p:nvSpPr>
        <p:spPr>
          <a:xfrm>
            <a:off x="6336792" y="4255680"/>
            <a:ext cx="1007130" cy="460506"/>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00" b="1">
                <a:latin typeface="Open Sans Bold"/>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Guided Personal Service</a:t>
            </a:r>
          </a:p>
        </p:txBody>
      </p:sp>
      <p:sp>
        <p:nvSpPr>
          <p:cNvPr id="332" name="TextBox 331">
            <a:extLst>
              <a:ext uri="{FF2B5EF4-FFF2-40B4-BE49-F238E27FC236}">
                <a16:creationId xmlns:a16="http://schemas.microsoft.com/office/drawing/2014/main" id="{6B04D175-3154-4180-BB36-5645DD9378B1}"/>
              </a:ext>
            </a:extLst>
          </p:cNvPr>
          <p:cNvSpPr txBox="1"/>
          <p:nvPr/>
        </p:nvSpPr>
        <p:spPr>
          <a:xfrm>
            <a:off x="9385343" y="4255680"/>
            <a:ext cx="1631478" cy="460506"/>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00" b="1">
                <a:latin typeface="Open Sans Bold"/>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Clinical &amp; Logistics Platform (UM/CM/PM)</a:t>
            </a:r>
          </a:p>
        </p:txBody>
      </p:sp>
      <p:sp>
        <p:nvSpPr>
          <p:cNvPr id="333" name="TextBox 332">
            <a:extLst>
              <a:ext uri="{FF2B5EF4-FFF2-40B4-BE49-F238E27FC236}">
                <a16:creationId xmlns:a16="http://schemas.microsoft.com/office/drawing/2014/main" id="{1AE54C6F-1AF2-489D-A75E-8AE291479EC9}"/>
              </a:ext>
            </a:extLst>
          </p:cNvPr>
          <p:cNvSpPr txBox="1"/>
          <p:nvPr/>
        </p:nvSpPr>
        <p:spPr>
          <a:xfrm>
            <a:off x="8844383" y="5623848"/>
            <a:ext cx="957579" cy="345985"/>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00" b="1">
                <a:latin typeface="Open Sans Bold"/>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sym typeface="Arial"/>
              </a:rPr>
              <a:t>Next Best Action</a:t>
            </a:r>
          </a:p>
        </p:txBody>
      </p:sp>
      <p:sp>
        <p:nvSpPr>
          <p:cNvPr id="334" name="TextBox 333">
            <a:extLst>
              <a:ext uri="{FF2B5EF4-FFF2-40B4-BE49-F238E27FC236}">
                <a16:creationId xmlns:a16="http://schemas.microsoft.com/office/drawing/2014/main" id="{376BCED4-A983-46D3-B3AF-341E676326FE}"/>
              </a:ext>
            </a:extLst>
          </p:cNvPr>
          <p:cNvSpPr txBox="1"/>
          <p:nvPr/>
        </p:nvSpPr>
        <p:spPr>
          <a:xfrm>
            <a:off x="9916501" y="5623848"/>
            <a:ext cx="1430173" cy="345985"/>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00" b="1">
                <a:latin typeface="Open Sans Bold"/>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sym typeface="Arial"/>
              </a:rPr>
              <a:t>Risk &amp; Population Insights</a:t>
            </a:r>
          </a:p>
        </p:txBody>
      </p:sp>
      <p:sp>
        <p:nvSpPr>
          <p:cNvPr id="335" name="TextBox 334">
            <a:extLst>
              <a:ext uri="{FF2B5EF4-FFF2-40B4-BE49-F238E27FC236}">
                <a16:creationId xmlns:a16="http://schemas.microsoft.com/office/drawing/2014/main" id="{73A80620-D56B-466E-BA4A-B0DB1004BB78}"/>
              </a:ext>
            </a:extLst>
          </p:cNvPr>
          <p:cNvSpPr txBox="1"/>
          <p:nvPr/>
        </p:nvSpPr>
        <p:spPr>
          <a:xfrm>
            <a:off x="3802618" y="2425200"/>
            <a:ext cx="1834244" cy="339923"/>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00" b="1">
                <a:latin typeface="Open Sans Bold"/>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Digital Transformation</a:t>
            </a:r>
          </a:p>
        </p:txBody>
      </p:sp>
      <p:sp>
        <p:nvSpPr>
          <p:cNvPr id="336" name="TextBox 335">
            <a:extLst>
              <a:ext uri="{FF2B5EF4-FFF2-40B4-BE49-F238E27FC236}">
                <a16:creationId xmlns:a16="http://schemas.microsoft.com/office/drawing/2014/main" id="{E366EC51-EF1A-481E-A41A-4A727AD735E4}"/>
              </a:ext>
            </a:extLst>
          </p:cNvPr>
          <p:cNvSpPr txBox="1"/>
          <p:nvPr/>
        </p:nvSpPr>
        <p:spPr>
          <a:xfrm>
            <a:off x="9171274" y="2425200"/>
            <a:ext cx="1834244" cy="339923"/>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00" b="1">
                <a:latin typeface="Open Sans Bold"/>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Provider (PDI)</a:t>
            </a:r>
          </a:p>
        </p:txBody>
      </p:sp>
      <p:sp>
        <p:nvSpPr>
          <p:cNvPr id="337" name="TextBox 336">
            <a:extLst>
              <a:ext uri="{FF2B5EF4-FFF2-40B4-BE49-F238E27FC236}">
                <a16:creationId xmlns:a16="http://schemas.microsoft.com/office/drawing/2014/main" id="{D508DFBC-EB9B-4F2A-B138-80A0E56E7CC9}"/>
              </a:ext>
            </a:extLst>
          </p:cNvPr>
          <p:cNvSpPr txBox="1"/>
          <p:nvPr/>
        </p:nvSpPr>
        <p:spPr>
          <a:xfrm>
            <a:off x="7571175" y="5623848"/>
            <a:ext cx="1158669" cy="345985"/>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00" b="1">
                <a:latin typeface="Open Sans Bold"/>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sym typeface="Arial"/>
              </a:rPr>
              <a:t>Provider Insights</a:t>
            </a:r>
          </a:p>
        </p:txBody>
      </p:sp>
      <p:sp>
        <p:nvSpPr>
          <p:cNvPr id="338" name="TextBox 337">
            <a:extLst>
              <a:ext uri="{FF2B5EF4-FFF2-40B4-BE49-F238E27FC236}">
                <a16:creationId xmlns:a16="http://schemas.microsoft.com/office/drawing/2014/main" id="{E2E0561C-16AC-447A-A13C-549C31A8AD06}"/>
              </a:ext>
            </a:extLst>
          </p:cNvPr>
          <p:cNvSpPr txBox="1"/>
          <p:nvPr/>
        </p:nvSpPr>
        <p:spPr>
          <a:xfrm>
            <a:off x="4543984" y="5624454"/>
            <a:ext cx="1158669" cy="345985"/>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00" b="1">
                <a:latin typeface="Open Sans Bold"/>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sym typeface="Arial"/>
              </a:rPr>
              <a:t>Advanced BI</a:t>
            </a:r>
          </a:p>
        </p:txBody>
      </p:sp>
      <p:sp>
        <p:nvSpPr>
          <p:cNvPr id="339" name="TextBox 338">
            <a:extLst>
              <a:ext uri="{FF2B5EF4-FFF2-40B4-BE49-F238E27FC236}">
                <a16:creationId xmlns:a16="http://schemas.microsoft.com/office/drawing/2014/main" id="{FFC9F546-C2EB-4ED0-B5C2-FF9D7B081B29}"/>
              </a:ext>
            </a:extLst>
          </p:cNvPr>
          <p:cNvSpPr txBox="1"/>
          <p:nvPr/>
        </p:nvSpPr>
        <p:spPr>
          <a:xfrm>
            <a:off x="7487101" y="4255680"/>
            <a:ext cx="1007130" cy="460506"/>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00" b="1">
                <a:latin typeface="Open Sans Bold"/>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Aetna One Advocate</a:t>
            </a:r>
          </a:p>
        </p:txBody>
      </p:sp>
      <p:sp>
        <p:nvSpPr>
          <p:cNvPr id="53" name="Oval 52">
            <a:extLst>
              <a:ext uri="{FF2B5EF4-FFF2-40B4-BE49-F238E27FC236}">
                <a16:creationId xmlns:a16="http://schemas.microsoft.com/office/drawing/2014/main" id="{3E7470E8-00C1-44ED-94C2-7CD1332BB546}"/>
              </a:ext>
            </a:extLst>
          </p:cNvPr>
          <p:cNvSpPr/>
          <p:nvPr/>
        </p:nvSpPr>
        <p:spPr>
          <a:xfrm>
            <a:off x="4354110" y="3132236"/>
            <a:ext cx="182880" cy="18288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b="1" dirty="0">
              <a:solidFill>
                <a:schemeClr val="bg1"/>
              </a:solidFill>
            </a:endParaRPr>
          </a:p>
        </p:txBody>
      </p:sp>
      <p:sp>
        <p:nvSpPr>
          <p:cNvPr id="54" name="Oval 53">
            <a:extLst>
              <a:ext uri="{FF2B5EF4-FFF2-40B4-BE49-F238E27FC236}">
                <a16:creationId xmlns:a16="http://schemas.microsoft.com/office/drawing/2014/main" id="{3E7470E8-00C1-44ED-94C2-7CD1332BB546}"/>
              </a:ext>
            </a:extLst>
          </p:cNvPr>
          <p:cNvSpPr/>
          <p:nvPr/>
        </p:nvSpPr>
        <p:spPr>
          <a:xfrm>
            <a:off x="5319472" y="3132236"/>
            <a:ext cx="182880" cy="18288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b="1" dirty="0">
              <a:solidFill>
                <a:schemeClr val="bg1"/>
              </a:solidFill>
            </a:endParaRPr>
          </a:p>
        </p:txBody>
      </p:sp>
      <p:sp>
        <p:nvSpPr>
          <p:cNvPr id="55" name="Oval 54">
            <a:extLst>
              <a:ext uri="{FF2B5EF4-FFF2-40B4-BE49-F238E27FC236}">
                <a16:creationId xmlns:a16="http://schemas.microsoft.com/office/drawing/2014/main" id="{3E7470E8-00C1-44ED-94C2-7CD1332BB546}"/>
              </a:ext>
            </a:extLst>
          </p:cNvPr>
          <p:cNvSpPr/>
          <p:nvPr/>
        </p:nvSpPr>
        <p:spPr>
          <a:xfrm>
            <a:off x="8332078" y="3132236"/>
            <a:ext cx="182880" cy="18288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b="1" dirty="0">
              <a:solidFill>
                <a:schemeClr val="bg1"/>
              </a:solidFill>
            </a:endParaRPr>
          </a:p>
        </p:txBody>
      </p:sp>
      <p:sp>
        <p:nvSpPr>
          <p:cNvPr id="56" name="Oval 55">
            <a:extLst>
              <a:ext uri="{FF2B5EF4-FFF2-40B4-BE49-F238E27FC236}">
                <a16:creationId xmlns:a16="http://schemas.microsoft.com/office/drawing/2014/main" id="{3E7470E8-00C1-44ED-94C2-7CD1332BB546}"/>
              </a:ext>
            </a:extLst>
          </p:cNvPr>
          <p:cNvSpPr/>
          <p:nvPr/>
        </p:nvSpPr>
        <p:spPr>
          <a:xfrm>
            <a:off x="6363386" y="5688696"/>
            <a:ext cx="182880" cy="18288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b="1" dirty="0">
              <a:solidFill>
                <a:schemeClr val="bg1"/>
              </a:solidFill>
            </a:endParaRPr>
          </a:p>
        </p:txBody>
      </p:sp>
      <p:sp>
        <p:nvSpPr>
          <p:cNvPr id="57" name="Oval 56">
            <a:extLst>
              <a:ext uri="{FF2B5EF4-FFF2-40B4-BE49-F238E27FC236}">
                <a16:creationId xmlns:a16="http://schemas.microsoft.com/office/drawing/2014/main" id="{3E7470E8-00C1-44ED-94C2-7CD1332BB546}"/>
              </a:ext>
            </a:extLst>
          </p:cNvPr>
          <p:cNvSpPr/>
          <p:nvPr/>
        </p:nvSpPr>
        <p:spPr>
          <a:xfrm>
            <a:off x="8650247" y="6420531"/>
            <a:ext cx="182880" cy="18288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b="1" dirty="0">
              <a:solidFill>
                <a:schemeClr val="bg1"/>
              </a:solidFill>
            </a:endParaRPr>
          </a:p>
        </p:txBody>
      </p:sp>
    </p:spTree>
    <p:extLst>
      <p:ext uri="{BB962C8B-B14F-4D97-AF65-F5344CB8AC3E}">
        <p14:creationId xmlns:p14="http://schemas.microsoft.com/office/powerpoint/2010/main" val="1101529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0661" name="think-cell Slide" r:id="rId5" imgW="498" imgH="499" progId="TCLayout.ActiveDocument.1">
                  <p:embed/>
                </p:oleObj>
              </mc:Choice>
              <mc:Fallback>
                <p:oleObj name="think-cell Slide" r:id="rId5" imgW="498" imgH="499"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6" name="Rectangle 25"/>
          <p:cNvSpPr/>
          <p:nvPr/>
        </p:nvSpPr>
        <p:spPr>
          <a:xfrm>
            <a:off x="445866" y="2059609"/>
            <a:ext cx="8348304" cy="4103968"/>
          </a:xfrm>
          <a:prstGeom prst="rect">
            <a:avLst/>
          </a:prstGeom>
          <a:solidFill>
            <a:srgbClr val="E1F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cxnSp>
        <p:nvCxnSpPr>
          <p:cNvPr id="32" name="Straight Connector 31"/>
          <p:cNvCxnSpPr/>
          <p:nvPr/>
        </p:nvCxnSpPr>
        <p:spPr>
          <a:xfrm flipV="1">
            <a:off x="8794171" y="2052982"/>
            <a:ext cx="694" cy="4037815"/>
          </a:xfrm>
          <a:prstGeom prst="line">
            <a:avLst/>
          </a:prstGeom>
          <a:ln w="28575" cmpd="sng">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46876" y="310063"/>
            <a:ext cx="9686100" cy="476805"/>
          </a:xfrm>
        </p:spPr>
        <p:txBody>
          <a:bodyPr/>
          <a:lstStyle/>
          <a:p>
            <a:r>
              <a:rPr lang="en-US" dirty="0"/>
              <a:t>Breakthrough Innovation and Opportunities</a:t>
            </a:r>
          </a:p>
        </p:txBody>
      </p:sp>
      <p:sp>
        <p:nvSpPr>
          <p:cNvPr id="27" name="TextBox 26"/>
          <p:cNvSpPr txBox="1"/>
          <p:nvPr/>
        </p:nvSpPr>
        <p:spPr>
          <a:xfrm>
            <a:off x="970599" y="1655414"/>
            <a:ext cx="9851939" cy="328898"/>
          </a:xfrm>
          <a:prstGeom prst="rect">
            <a:avLst/>
          </a:prstGeom>
          <a:solidFill>
            <a:schemeClr val="bg1"/>
          </a:solidFill>
        </p:spPr>
        <p:txBody>
          <a:bodyPr wrap="square" lIns="0" tIns="0" rIns="0" bIns="0" rtlCol="0" anchor="b">
            <a:noAutofit/>
          </a:bodyPr>
          <a:lstStyle/>
          <a:p>
            <a:pPr algn="ctr" defTabSz="456758" fontAlgn="base">
              <a:spcBef>
                <a:spcPts val="1200"/>
              </a:spcBef>
            </a:pPr>
            <a:r>
              <a:rPr lang="en-US" sz="2200" b="1" dirty="0">
                <a:solidFill>
                  <a:schemeClr val="tx1">
                    <a:lumMod val="75000"/>
                    <a:lumOff val="25000"/>
                  </a:schemeClr>
                </a:solidFill>
                <a:latin typeface="Domaine Display Bold" panose="020A0803080505060203" pitchFamily="18" charset="0"/>
                <a:cs typeface="Open Sans Light"/>
              </a:rPr>
              <a:t>Innovation Journey through Technology Research and Strategy</a:t>
            </a:r>
            <a:r>
              <a:rPr lang="en-US" sz="2200" b="1" strike="sngStrike" dirty="0">
                <a:solidFill>
                  <a:schemeClr val="tx1">
                    <a:lumMod val="75000"/>
                    <a:lumOff val="25000"/>
                  </a:schemeClr>
                </a:solidFill>
                <a:latin typeface="Domaine Display Bold" panose="020A0803080505060203" pitchFamily="18" charset="0"/>
                <a:cs typeface="Open Sans Light"/>
              </a:rPr>
              <a:t> </a:t>
            </a:r>
            <a:endParaRPr lang="en-US" sz="2200" b="1" dirty="0">
              <a:solidFill>
                <a:schemeClr val="tx1">
                  <a:lumMod val="75000"/>
                  <a:lumOff val="25000"/>
                </a:schemeClr>
              </a:solidFill>
              <a:latin typeface="Domaine Display Bold" panose="020A0803080505060203" pitchFamily="18" charset="0"/>
              <a:cs typeface="Open Sans Light"/>
            </a:endParaRPr>
          </a:p>
        </p:txBody>
      </p:sp>
      <p:grpSp>
        <p:nvGrpSpPr>
          <p:cNvPr id="5" name="Group 4"/>
          <p:cNvGrpSpPr/>
          <p:nvPr/>
        </p:nvGrpSpPr>
        <p:grpSpPr>
          <a:xfrm>
            <a:off x="662746" y="4308509"/>
            <a:ext cx="10912084" cy="608219"/>
            <a:chOff x="662746" y="4288631"/>
            <a:chExt cx="10912084" cy="608219"/>
          </a:xfrm>
          <a:solidFill>
            <a:srgbClr val="00859B"/>
          </a:solidFill>
        </p:grpSpPr>
        <p:sp>
          <p:nvSpPr>
            <p:cNvPr id="8" name="Rectangle 7"/>
            <p:cNvSpPr/>
            <p:nvPr/>
          </p:nvSpPr>
          <p:spPr>
            <a:xfrm>
              <a:off x="662746" y="4457844"/>
              <a:ext cx="10589620" cy="329427"/>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Open Sans Bold"/>
                  <a:cs typeface="Open Sans Bold"/>
                </a:rPr>
                <a:t>Office of the CTO’s Innovation Journey</a:t>
              </a:r>
            </a:p>
          </p:txBody>
        </p:sp>
        <p:sp>
          <p:nvSpPr>
            <p:cNvPr id="9" name="Isosceles Triangle 8"/>
            <p:cNvSpPr/>
            <p:nvPr/>
          </p:nvSpPr>
          <p:spPr>
            <a:xfrm rot="5400000">
              <a:off x="11040728" y="4362748"/>
              <a:ext cx="608219" cy="459985"/>
            </a:xfrm>
            <a:prstGeom prst="triangl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lumMod val="50000"/>
                  </a:schemeClr>
                </a:solidFill>
                <a:latin typeface="Open Sans Bold"/>
                <a:cs typeface="Open Sans Bold"/>
              </a:endParaRPr>
            </a:p>
          </p:txBody>
        </p:sp>
      </p:grpSp>
      <p:sp>
        <p:nvSpPr>
          <p:cNvPr id="13" name="Rounded Rectangle 12"/>
          <p:cNvSpPr/>
          <p:nvPr/>
        </p:nvSpPr>
        <p:spPr>
          <a:xfrm>
            <a:off x="600973" y="2381535"/>
            <a:ext cx="2455390" cy="109097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mj-lt"/>
                <a:cs typeface="Open Sans Bold"/>
              </a:rPr>
              <a:t>Voice/Chatbot </a:t>
            </a:r>
          </a:p>
          <a:p>
            <a:pPr marL="171450" indent="-171450">
              <a:buFont typeface="Arial" panose="020B0604020202020204" pitchFamily="34" charset="0"/>
              <a:buChar char="•"/>
            </a:pPr>
            <a:r>
              <a:rPr lang="en-US" sz="1200" dirty="0">
                <a:solidFill>
                  <a:schemeClr val="tx1"/>
                </a:solidFill>
                <a:latin typeface="+mj-lt"/>
                <a:cs typeface="Open Sans Bold"/>
              </a:rPr>
              <a:t>Automated conversational user interface designed to streamline member engagement experience</a:t>
            </a:r>
          </a:p>
        </p:txBody>
      </p:sp>
      <p:sp>
        <p:nvSpPr>
          <p:cNvPr id="33" name="Rectangle 32"/>
          <p:cNvSpPr/>
          <p:nvPr/>
        </p:nvSpPr>
        <p:spPr>
          <a:xfrm>
            <a:off x="3774828" y="2122007"/>
            <a:ext cx="1352657" cy="187390"/>
          </a:xfrm>
          <a:prstGeom prst="rect">
            <a:avLst/>
          </a:prstGeom>
          <a:solidFill>
            <a:srgbClr val="E1F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mj-lt"/>
                <a:cs typeface="Open Sans Bold"/>
              </a:rPr>
              <a:t>COMPLETED</a:t>
            </a:r>
          </a:p>
        </p:txBody>
      </p:sp>
      <p:sp>
        <p:nvSpPr>
          <p:cNvPr id="34" name="Rectangle 33"/>
          <p:cNvSpPr/>
          <p:nvPr/>
        </p:nvSpPr>
        <p:spPr>
          <a:xfrm>
            <a:off x="9397324" y="2126436"/>
            <a:ext cx="1352657" cy="187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j-lt"/>
                <a:cs typeface="Open Sans Bold"/>
              </a:rPr>
              <a:t>PLANNED</a:t>
            </a:r>
          </a:p>
        </p:txBody>
      </p:sp>
      <p:sp>
        <p:nvSpPr>
          <p:cNvPr id="42" name="Rounded Rectangle 41"/>
          <p:cNvSpPr/>
          <p:nvPr/>
        </p:nvSpPr>
        <p:spPr>
          <a:xfrm>
            <a:off x="662746" y="5017591"/>
            <a:ext cx="2944869" cy="992943"/>
          </a:xfrm>
          <a:prstGeom prst="roundRect">
            <a:avLst/>
          </a:prstGeom>
          <a:solidFill>
            <a:srgbClr val="F1F8F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mj-lt"/>
                <a:cs typeface="Open Sans Bold"/>
              </a:rPr>
              <a:t>“Hackathons”</a:t>
            </a:r>
          </a:p>
          <a:p>
            <a:pPr marL="171450" indent="-171450">
              <a:buFont typeface="Arial" panose="020B0604020202020204" pitchFamily="34" charset="0"/>
              <a:buChar char="•"/>
            </a:pPr>
            <a:r>
              <a:rPr lang="en-US" sz="1200" dirty="0">
                <a:solidFill>
                  <a:schemeClr val="tx1"/>
                </a:solidFill>
                <a:latin typeface="+mj-lt"/>
                <a:cs typeface="Open Sans Bold"/>
              </a:rPr>
              <a:t>Rapid development and innovation events, supporting entrepreneurial thinking and rapid improvement</a:t>
            </a:r>
          </a:p>
        </p:txBody>
      </p:sp>
      <p:sp>
        <p:nvSpPr>
          <p:cNvPr id="43" name="Rounded Rectangle 42"/>
          <p:cNvSpPr/>
          <p:nvPr/>
        </p:nvSpPr>
        <p:spPr>
          <a:xfrm>
            <a:off x="3717656" y="5017591"/>
            <a:ext cx="2756535" cy="992944"/>
          </a:xfrm>
          <a:prstGeom prst="roundRect">
            <a:avLst/>
          </a:prstGeom>
          <a:solidFill>
            <a:srgbClr val="F1F8F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cs typeface="Open Sans Bold"/>
              </a:rPr>
              <a:t>Design Thinking </a:t>
            </a:r>
          </a:p>
          <a:p>
            <a:pPr marL="171450" indent="-171450">
              <a:buFont typeface="Arial" panose="020B0604020202020204" pitchFamily="34" charset="0"/>
              <a:buChar char="•"/>
            </a:pPr>
            <a:r>
              <a:rPr lang="en-US" sz="1200" dirty="0">
                <a:solidFill>
                  <a:schemeClr val="tx1"/>
                </a:solidFill>
                <a:latin typeface="+mj-lt"/>
                <a:cs typeface="Open Sans Bold"/>
              </a:rPr>
              <a:t>“Boot Camp” training and work session to promote cross-functional team solution design</a:t>
            </a:r>
          </a:p>
        </p:txBody>
      </p:sp>
      <p:sp>
        <p:nvSpPr>
          <p:cNvPr id="44" name="Rounded Rectangle 43"/>
          <p:cNvSpPr/>
          <p:nvPr/>
        </p:nvSpPr>
        <p:spPr>
          <a:xfrm>
            <a:off x="3250539" y="2381535"/>
            <a:ext cx="2743352" cy="109097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mj-lt"/>
                <a:cs typeface="Open Sans Bold"/>
              </a:rPr>
              <a:t>Analytical Toolkit Development</a:t>
            </a:r>
          </a:p>
          <a:p>
            <a:pPr marL="171450" indent="-171450">
              <a:buFont typeface="Arial" panose="020B0604020202020204" pitchFamily="34" charset="0"/>
              <a:buChar char="•"/>
            </a:pPr>
            <a:r>
              <a:rPr lang="en-US" sz="1200" dirty="0">
                <a:solidFill>
                  <a:schemeClr val="tx1"/>
                </a:solidFill>
                <a:latin typeface="+mj-lt"/>
                <a:cs typeface="Open Sans Bold"/>
              </a:rPr>
              <a:t>Various improvement opportunities, including technology stacks supporting artificial intelligence</a:t>
            </a:r>
          </a:p>
        </p:txBody>
      </p:sp>
      <p:sp>
        <p:nvSpPr>
          <p:cNvPr id="45" name="Rounded Rectangle 44"/>
          <p:cNvSpPr/>
          <p:nvPr/>
        </p:nvSpPr>
        <p:spPr>
          <a:xfrm>
            <a:off x="4629569" y="3544647"/>
            <a:ext cx="2743352" cy="810157"/>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mj-lt"/>
                <a:cs typeface="Open Sans Bold"/>
              </a:rPr>
              <a:t>Internet of Things</a:t>
            </a:r>
          </a:p>
          <a:p>
            <a:pPr marL="171450" indent="-171450">
              <a:buFont typeface="Arial" panose="020B0604020202020204" pitchFamily="34" charset="0"/>
              <a:buChar char="•"/>
            </a:pPr>
            <a:r>
              <a:rPr lang="en-US" sz="1200" dirty="0">
                <a:solidFill>
                  <a:schemeClr val="tx1"/>
                </a:solidFill>
                <a:latin typeface="+mj-lt"/>
                <a:cs typeface="Open Sans Bold"/>
              </a:rPr>
              <a:t>Connected Health through mobile and wearable devices and advanced analytics</a:t>
            </a:r>
          </a:p>
        </p:txBody>
      </p:sp>
      <p:sp>
        <p:nvSpPr>
          <p:cNvPr id="47" name="Rounded Rectangle 46"/>
          <p:cNvSpPr/>
          <p:nvPr/>
        </p:nvSpPr>
        <p:spPr>
          <a:xfrm>
            <a:off x="8895460" y="5017590"/>
            <a:ext cx="2337295" cy="992944"/>
          </a:xfrm>
          <a:prstGeom prst="roundRect">
            <a:avLst/>
          </a:prstGeom>
          <a:solidFill>
            <a:srgbClr val="F1F8F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cs typeface="Open Sans Bold"/>
              </a:rPr>
              <a:t>Change Management</a:t>
            </a:r>
          </a:p>
          <a:p>
            <a:pPr marL="171450" indent="-171450">
              <a:buFont typeface="Arial" panose="020B0604020202020204" pitchFamily="34" charset="0"/>
              <a:buChar char="•"/>
            </a:pPr>
            <a:r>
              <a:rPr lang="en-US" sz="1200" dirty="0">
                <a:solidFill>
                  <a:schemeClr val="tx1"/>
                </a:solidFill>
              </a:rPr>
              <a:t>Approach for and reinforcement of embracing organizational change</a:t>
            </a:r>
            <a:endParaRPr lang="en-US" sz="1200" dirty="0">
              <a:solidFill>
                <a:schemeClr val="tx1"/>
              </a:solidFill>
              <a:latin typeface="+mj-lt"/>
              <a:cs typeface="Open Sans Bold"/>
            </a:endParaRPr>
          </a:p>
        </p:txBody>
      </p:sp>
      <p:sp>
        <p:nvSpPr>
          <p:cNvPr id="49" name="Rounded Rectangle 48"/>
          <p:cNvSpPr/>
          <p:nvPr/>
        </p:nvSpPr>
        <p:spPr>
          <a:xfrm>
            <a:off x="1871921" y="6306835"/>
            <a:ext cx="1585218" cy="37706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mj-lt"/>
                <a:cs typeface="Open Sans Bold"/>
              </a:rPr>
              <a:t>Technology / Capability Related Work</a:t>
            </a:r>
          </a:p>
        </p:txBody>
      </p:sp>
      <p:sp>
        <p:nvSpPr>
          <p:cNvPr id="50" name="Rounded Rectangle 49"/>
          <p:cNvSpPr/>
          <p:nvPr/>
        </p:nvSpPr>
        <p:spPr>
          <a:xfrm>
            <a:off x="3568347" y="6306834"/>
            <a:ext cx="1585218" cy="377063"/>
          </a:xfrm>
          <a:prstGeom prst="roundRect">
            <a:avLst/>
          </a:prstGeom>
          <a:solidFill>
            <a:srgbClr val="F1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mj-lt"/>
                <a:cs typeface="Open Sans Bold"/>
              </a:rPr>
              <a:t>Culture / Talent Related Work</a:t>
            </a:r>
          </a:p>
        </p:txBody>
      </p:sp>
      <p:sp>
        <p:nvSpPr>
          <p:cNvPr id="21" name="Rounded Rectangle 44">
            <a:extLst>
              <a:ext uri="{FF2B5EF4-FFF2-40B4-BE49-F238E27FC236}">
                <a16:creationId xmlns:a16="http://schemas.microsoft.com/office/drawing/2014/main" id="{F5E63959-046F-475F-93E7-9E04AB277A50}"/>
              </a:ext>
            </a:extLst>
          </p:cNvPr>
          <p:cNvSpPr/>
          <p:nvPr/>
        </p:nvSpPr>
        <p:spPr>
          <a:xfrm>
            <a:off x="6094486" y="2381535"/>
            <a:ext cx="2562390" cy="109097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mj-lt"/>
                <a:cs typeface="Open Sans Bold"/>
              </a:rPr>
              <a:t>AI/Deep Learning</a:t>
            </a:r>
          </a:p>
          <a:p>
            <a:pPr marL="171450" indent="-171450">
              <a:buFont typeface="Arial" panose="020B0604020202020204" pitchFamily="34" charset="0"/>
              <a:buChar char="•"/>
            </a:pPr>
            <a:r>
              <a:rPr lang="en-US" sz="1200" dirty="0">
                <a:solidFill>
                  <a:schemeClr val="tx1"/>
                </a:solidFill>
                <a:latin typeface="+mj-lt"/>
                <a:cs typeface="Open Sans Bold"/>
              </a:rPr>
              <a:t>Deep Learning enabling image recognition on a smart phone to self-assess potential skin conditions</a:t>
            </a:r>
          </a:p>
        </p:txBody>
      </p:sp>
      <p:sp>
        <p:nvSpPr>
          <p:cNvPr id="22" name="Rounded Rectangle 43">
            <a:extLst>
              <a:ext uri="{FF2B5EF4-FFF2-40B4-BE49-F238E27FC236}">
                <a16:creationId xmlns:a16="http://schemas.microsoft.com/office/drawing/2014/main" id="{17C262C1-0DC8-4276-9663-A1ABEEA891E7}"/>
              </a:ext>
            </a:extLst>
          </p:cNvPr>
          <p:cNvSpPr/>
          <p:nvPr/>
        </p:nvSpPr>
        <p:spPr>
          <a:xfrm>
            <a:off x="1689549" y="3544647"/>
            <a:ext cx="2723140" cy="810157"/>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mj-lt"/>
                <a:cs typeface="Open Sans Bold"/>
              </a:rPr>
              <a:t>Augmented and Virtual Reality</a:t>
            </a:r>
          </a:p>
          <a:p>
            <a:pPr marL="171450" indent="-171450">
              <a:buFont typeface="Arial" panose="020B0604020202020204" pitchFamily="34" charset="0"/>
              <a:buChar char="•"/>
            </a:pPr>
            <a:r>
              <a:rPr lang="en-US" sz="1200" dirty="0">
                <a:solidFill>
                  <a:schemeClr val="tx1"/>
                </a:solidFill>
                <a:latin typeface="+mj-lt"/>
                <a:cs typeface="Open Sans Bold"/>
              </a:rPr>
              <a:t>Informed navigation and instructional information to enhance member experience</a:t>
            </a:r>
          </a:p>
        </p:txBody>
      </p:sp>
      <p:sp>
        <p:nvSpPr>
          <p:cNvPr id="24" name="Rounded Rectangle 42">
            <a:extLst>
              <a:ext uri="{FF2B5EF4-FFF2-40B4-BE49-F238E27FC236}">
                <a16:creationId xmlns:a16="http://schemas.microsoft.com/office/drawing/2014/main" id="{2B9B42B4-C254-41E9-BC46-41110EBB4C9E}"/>
              </a:ext>
            </a:extLst>
          </p:cNvPr>
          <p:cNvSpPr/>
          <p:nvPr/>
        </p:nvSpPr>
        <p:spPr>
          <a:xfrm>
            <a:off x="6524365" y="5023697"/>
            <a:ext cx="2169211" cy="985947"/>
          </a:xfrm>
          <a:prstGeom prst="roundRect">
            <a:avLst/>
          </a:prstGeom>
          <a:solidFill>
            <a:srgbClr val="F1F8F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cs typeface="Open Sans Bold"/>
              </a:rPr>
              <a:t>Storytelling</a:t>
            </a:r>
          </a:p>
          <a:p>
            <a:pPr marL="171450" indent="-171450">
              <a:buFont typeface="Arial" panose="020B0604020202020204" pitchFamily="34" charset="0"/>
              <a:buChar char="•"/>
            </a:pPr>
            <a:r>
              <a:rPr lang="en-US" sz="1200" dirty="0">
                <a:solidFill>
                  <a:schemeClr val="tx1"/>
                </a:solidFill>
                <a:latin typeface="+mj-lt"/>
                <a:cs typeface="Open Sans Bold"/>
              </a:rPr>
              <a:t>Storytelling skills to connect with and influence constituents towards desired actions</a:t>
            </a:r>
          </a:p>
        </p:txBody>
      </p:sp>
      <p:sp>
        <p:nvSpPr>
          <p:cNvPr id="4" name="Text Placeholder 3"/>
          <p:cNvSpPr>
            <a:spLocks noGrp="1"/>
          </p:cNvSpPr>
          <p:nvPr>
            <p:ph type="body" sz="quarter" idx="11"/>
          </p:nvPr>
        </p:nvSpPr>
        <p:spPr>
          <a:xfrm>
            <a:off x="446877" y="860151"/>
            <a:ext cx="9686099" cy="423094"/>
          </a:xfrm>
        </p:spPr>
        <p:txBody>
          <a:bodyPr/>
          <a:lstStyle/>
          <a:p>
            <a:r>
              <a:rPr lang="en-US" dirty="0"/>
              <a:t>Focused on Innovation, the O-CTO has explored and employed several emerging technologies and cultural techniques that could immediately benefit Medicaid</a:t>
            </a:r>
          </a:p>
        </p:txBody>
      </p:sp>
      <p:sp>
        <p:nvSpPr>
          <p:cNvPr id="28" name="Rounded Rectangle 27"/>
          <p:cNvSpPr/>
          <p:nvPr/>
        </p:nvSpPr>
        <p:spPr>
          <a:xfrm>
            <a:off x="8895460" y="2381534"/>
            <a:ext cx="2458340" cy="1395121"/>
          </a:xfrm>
          <a:prstGeom prst="roundRect">
            <a:avLst>
              <a:gd name="adj" fmla="val 13936"/>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mj-lt"/>
                <a:cs typeface="Open Sans Bold"/>
              </a:rPr>
              <a:t>Emotion AI</a:t>
            </a:r>
          </a:p>
          <a:p>
            <a:pPr marL="171450" indent="-171450">
              <a:buFont typeface="Arial" panose="020B0604020202020204" pitchFamily="34" charset="0"/>
              <a:buChar char="•"/>
            </a:pPr>
            <a:r>
              <a:rPr lang="en-US" sz="1200" dirty="0">
                <a:solidFill>
                  <a:schemeClr val="tx1"/>
                </a:solidFill>
                <a:latin typeface="+mj-lt"/>
                <a:cs typeface="Open Sans Bold"/>
              </a:rPr>
              <a:t>Automatically identify and analyze member emotional state to, for example, detect when members are satisfied with CSR interactions</a:t>
            </a:r>
          </a:p>
        </p:txBody>
      </p:sp>
    </p:spTree>
    <p:extLst>
      <p:ext uri="{BB962C8B-B14F-4D97-AF65-F5344CB8AC3E}">
        <p14:creationId xmlns:p14="http://schemas.microsoft.com/office/powerpoint/2010/main" val="2813169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44188DD8-BB08-48AC-88EE-98857AAD6895}"/>
              </a:ext>
            </a:extLst>
          </p:cNvPr>
          <p:cNvPicPr>
            <a:picLocks noChangeAspect="1"/>
          </p:cNvPicPr>
          <p:nvPr/>
        </p:nvPicPr>
        <p:blipFill>
          <a:blip r:embed="rId3"/>
          <a:stretch>
            <a:fillRect/>
          </a:stretch>
        </p:blipFill>
        <p:spPr>
          <a:xfrm>
            <a:off x="3878822" y="917957"/>
            <a:ext cx="5704258" cy="5396367"/>
          </a:xfrm>
          <a:prstGeom prst="rect">
            <a:avLst/>
          </a:prstGeom>
        </p:spPr>
      </p:pic>
      <p:sp>
        <p:nvSpPr>
          <p:cNvPr id="2" name="Title 1"/>
          <p:cNvSpPr>
            <a:spLocks noGrp="1"/>
          </p:cNvSpPr>
          <p:nvPr>
            <p:ph type="title"/>
          </p:nvPr>
        </p:nvSpPr>
        <p:spPr>
          <a:xfrm>
            <a:off x="457081" y="340192"/>
            <a:ext cx="9686100" cy="476805"/>
          </a:xfrm>
        </p:spPr>
        <p:txBody>
          <a:bodyPr/>
          <a:lstStyle/>
          <a:p>
            <a:r>
              <a:rPr lang="en-US" dirty="0"/>
              <a:t>Medicaid’s Innovation Work to Date</a:t>
            </a:r>
          </a:p>
        </p:txBody>
      </p:sp>
      <p:sp>
        <p:nvSpPr>
          <p:cNvPr id="5" name="Text Placeholder 4"/>
          <p:cNvSpPr>
            <a:spLocks noGrp="1"/>
          </p:cNvSpPr>
          <p:nvPr>
            <p:ph type="body" sz="quarter" idx="11"/>
          </p:nvPr>
        </p:nvSpPr>
        <p:spPr/>
        <p:txBody>
          <a:bodyPr/>
          <a:lstStyle/>
          <a:p>
            <a:r>
              <a:rPr lang="en-US" dirty="0"/>
              <a:t>Medicaid, to date, has taken limited steps to innovate across engagement, business operating, and technology dimensions</a:t>
            </a:r>
          </a:p>
        </p:txBody>
      </p:sp>
      <p:sp>
        <p:nvSpPr>
          <p:cNvPr id="6" name="Rectangle 5">
            <a:extLst>
              <a:ext uri="{FF2B5EF4-FFF2-40B4-BE49-F238E27FC236}">
                <a16:creationId xmlns:a16="http://schemas.microsoft.com/office/drawing/2014/main" id="{A9C18397-2161-46CC-9A48-1F9D75A01DEF}"/>
              </a:ext>
            </a:extLst>
          </p:cNvPr>
          <p:cNvSpPr/>
          <p:nvPr/>
        </p:nvSpPr>
        <p:spPr bwMode="gray">
          <a:xfrm>
            <a:off x="3641860" y="4669844"/>
            <a:ext cx="1974003" cy="585549"/>
          </a:xfrm>
          <a:prstGeom prst="rect">
            <a:avLst/>
          </a:prstGeom>
          <a:solidFill>
            <a:srgbClr val="064E69"/>
          </a:solidFill>
          <a:ln w="3175">
            <a:solidFill>
              <a:srgbClr val="FFFFFF">
                <a:alpha val="2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Open Sans Bold"/>
              <a:cs typeface="Open Sans Bold"/>
            </a:endParaRPr>
          </a:p>
        </p:txBody>
      </p:sp>
      <p:cxnSp>
        <p:nvCxnSpPr>
          <p:cNvPr id="8" name="Straight Connector 7">
            <a:extLst>
              <a:ext uri="{FF2B5EF4-FFF2-40B4-BE49-F238E27FC236}">
                <a16:creationId xmlns:a16="http://schemas.microsoft.com/office/drawing/2014/main" id="{CDD52DA8-2A5E-4281-9E70-1C08BD0517A5}"/>
              </a:ext>
            </a:extLst>
          </p:cNvPr>
          <p:cNvCxnSpPr>
            <a:cxnSpLocks/>
          </p:cNvCxnSpPr>
          <p:nvPr/>
        </p:nvCxnSpPr>
        <p:spPr bwMode="gray">
          <a:xfrm>
            <a:off x="5600018" y="4935601"/>
            <a:ext cx="0" cy="816065"/>
          </a:xfrm>
          <a:prstGeom prst="line">
            <a:avLst/>
          </a:prstGeom>
          <a:ln w="38100" cmpd="sng">
            <a:solidFill>
              <a:srgbClr val="064E69"/>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12E6B19D-5149-42E6-91EB-4398FEFC17F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bwMode="gray">
          <a:xfrm>
            <a:off x="5490509" y="5721046"/>
            <a:ext cx="219018" cy="85703"/>
          </a:xfrm>
          <a:prstGeom prst="rect">
            <a:avLst/>
          </a:prstGeom>
        </p:spPr>
      </p:pic>
      <p:sp>
        <p:nvSpPr>
          <p:cNvPr id="34" name="TextBox 33">
            <a:extLst>
              <a:ext uri="{FF2B5EF4-FFF2-40B4-BE49-F238E27FC236}">
                <a16:creationId xmlns:a16="http://schemas.microsoft.com/office/drawing/2014/main" id="{4BB45953-1014-441B-88C0-07D9AAFB6AF6}"/>
              </a:ext>
            </a:extLst>
          </p:cNvPr>
          <p:cNvSpPr txBox="1"/>
          <p:nvPr/>
        </p:nvSpPr>
        <p:spPr bwMode="gray">
          <a:xfrm>
            <a:off x="4018726" y="4732174"/>
            <a:ext cx="1599128" cy="523220"/>
          </a:xfrm>
          <a:prstGeom prst="rect">
            <a:avLst/>
          </a:prstGeom>
          <a:noFill/>
        </p:spPr>
        <p:txBody>
          <a:bodyPr wrap="square" rtlCol="0">
            <a:spAutoFit/>
          </a:bodyPr>
          <a:lstStyle/>
          <a:p>
            <a:pPr algn="ct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Population Health</a:t>
            </a:r>
          </a:p>
        </p:txBody>
      </p:sp>
      <p:sp>
        <p:nvSpPr>
          <p:cNvPr id="76" name="Rectangle 75">
            <a:extLst>
              <a:ext uri="{FF2B5EF4-FFF2-40B4-BE49-F238E27FC236}">
                <a16:creationId xmlns:a16="http://schemas.microsoft.com/office/drawing/2014/main" id="{C8BCF28D-A824-43E3-A31D-EDD18F88D259}"/>
              </a:ext>
            </a:extLst>
          </p:cNvPr>
          <p:cNvSpPr/>
          <p:nvPr/>
        </p:nvSpPr>
        <p:spPr bwMode="gray">
          <a:xfrm>
            <a:off x="8525961" y="4099269"/>
            <a:ext cx="1974003" cy="585549"/>
          </a:xfrm>
          <a:prstGeom prst="rect">
            <a:avLst/>
          </a:prstGeom>
          <a:solidFill>
            <a:srgbClr val="064E69"/>
          </a:solidFill>
          <a:ln w="3175">
            <a:solidFill>
              <a:srgbClr val="FFFFFF">
                <a:alpha val="2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Open Sans Bold"/>
              <a:cs typeface="Open Sans Bold"/>
            </a:endParaRPr>
          </a:p>
        </p:txBody>
      </p:sp>
      <p:cxnSp>
        <p:nvCxnSpPr>
          <p:cNvPr id="77" name="Straight Connector 76">
            <a:extLst>
              <a:ext uri="{FF2B5EF4-FFF2-40B4-BE49-F238E27FC236}">
                <a16:creationId xmlns:a16="http://schemas.microsoft.com/office/drawing/2014/main" id="{9D74B001-631F-4AE0-B5E2-A24D80EC01E5}"/>
              </a:ext>
            </a:extLst>
          </p:cNvPr>
          <p:cNvCxnSpPr>
            <a:cxnSpLocks/>
            <a:endCxn id="78" idx="0"/>
          </p:cNvCxnSpPr>
          <p:nvPr/>
        </p:nvCxnSpPr>
        <p:spPr bwMode="gray">
          <a:xfrm>
            <a:off x="8555617" y="4261663"/>
            <a:ext cx="0" cy="938964"/>
          </a:xfrm>
          <a:prstGeom prst="line">
            <a:avLst/>
          </a:prstGeom>
          <a:ln w="38100" cmpd="sng">
            <a:solidFill>
              <a:srgbClr val="064E69"/>
            </a:solidFill>
          </a:ln>
        </p:spPr>
        <p:style>
          <a:lnRef idx="1">
            <a:schemeClr val="accent1"/>
          </a:lnRef>
          <a:fillRef idx="0">
            <a:schemeClr val="accent1"/>
          </a:fillRef>
          <a:effectRef idx="0">
            <a:schemeClr val="accent1"/>
          </a:effectRef>
          <a:fontRef idx="minor">
            <a:schemeClr val="tx1"/>
          </a:fontRef>
        </p:style>
      </p:cxnSp>
      <p:pic>
        <p:nvPicPr>
          <p:cNvPr id="78" name="Graphic 77">
            <a:extLst>
              <a:ext uri="{FF2B5EF4-FFF2-40B4-BE49-F238E27FC236}">
                <a16:creationId xmlns:a16="http://schemas.microsoft.com/office/drawing/2014/main" id="{4C6B7045-577A-4402-A011-06AF7274AB5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bwMode="gray">
          <a:xfrm>
            <a:off x="8446108" y="5200627"/>
            <a:ext cx="219018" cy="85703"/>
          </a:xfrm>
          <a:prstGeom prst="rect">
            <a:avLst/>
          </a:prstGeom>
        </p:spPr>
      </p:pic>
      <p:sp>
        <p:nvSpPr>
          <p:cNvPr id="87" name="TextBox 86">
            <a:extLst>
              <a:ext uri="{FF2B5EF4-FFF2-40B4-BE49-F238E27FC236}">
                <a16:creationId xmlns:a16="http://schemas.microsoft.com/office/drawing/2014/main" id="{65258C10-AD62-40D6-BFC7-8FD723390C54}"/>
              </a:ext>
            </a:extLst>
          </p:cNvPr>
          <p:cNvSpPr txBox="1"/>
          <p:nvPr/>
        </p:nvSpPr>
        <p:spPr bwMode="gray">
          <a:xfrm>
            <a:off x="8489596" y="4210652"/>
            <a:ext cx="1663599" cy="307697"/>
          </a:xfrm>
          <a:prstGeom prst="rect">
            <a:avLst/>
          </a:prstGeom>
          <a:noFill/>
        </p:spPr>
        <p:txBody>
          <a:bodyPr wrap="square" rtlCol="0">
            <a:spAutoFit/>
          </a:bodyPr>
          <a:lstStyle/>
          <a:p>
            <a:pPr algn="ct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DevOps</a:t>
            </a:r>
          </a:p>
        </p:txBody>
      </p:sp>
      <p:grpSp>
        <p:nvGrpSpPr>
          <p:cNvPr id="116" name="Group 115">
            <a:extLst>
              <a:ext uri="{FF2B5EF4-FFF2-40B4-BE49-F238E27FC236}">
                <a16:creationId xmlns:a16="http://schemas.microsoft.com/office/drawing/2014/main" id="{F175B835-5C5C-40BF-A1EB-279D3494E7B0}"/>
              </a:ext>
            </a:extLst>
          </p:cNvPr>
          <p:cNvGrpSpPr/>
          <p:nvPr/>
        </p:nvGrpSpPr>
        <p:grpSpPr bwMode="gray">
          <a:xfrm>
            <a:off x="10020632" y="4244389"/>
            <a:ext cx="274215" cy="280903"/>
            <a:chOff x="7265988" y="5956300"/>
            <a:chExt cx="390525" cy="400050"/>
          </a:xfrm>
          <a:solidFill>
            <a:srgbClr val="B2DAE1"/>
          </a:solidFill>
        </p:grpSpPr>
        <p:sp>
          <p:nvSpPr>
            <p:cNvPr id="117" name="Freeform 311">
              <a:extLst>
                <a:ext uri="{FF2B5EF4-FFF2-40B4-BE49-F238E27FC236}">
                  <a16:creationId xmlns:a16="http://schemas.microsoft.com/office/drawing/2014/main" id="{75C1C03F-88BF-4E20-9223-9BC34674FF44}"/>
                </a:ext>
              </a:extLst>
            </p:cNvPr>
            <p:cNvSpPr>
              <a:spLocks noEditPoints="1"/>
            </p:cNvSpPr>
            <p:nvPr/>
          </p:nvSpPr>
          <p:spPr bwMode="gray">
            <a:xfrm>
              <a:off x="7459663" y="5956300"/>
              <a:ext cx="196850" cy="196850"/>
            </a:xfrm>
            <a:custGeom>
              <a:avLst/>
              <a:gdLst>
                <a:gd name="T0" fmla="*/ 1 w 68"/>
                <a:gd name="T1" fmla="*/ 45 h 68"/>
                <a:gd name="T2" fmla="*/ 9 w 68"/>
                <a:gd name="T3" fmla="*/ 45 h 68"/>
                <a:gd name="T4" fmla="*/ 11 w 68"/>
                <a:gd name="T5" fmla="*/ 49 h 68"/>
                <a:gd name="T6" fmla="*/ 8 w 68"/>
                <a:gd name="T7" fmla="*/ 57 h 68"/>
                <a:gd name="T8" fmla="*/ 11 w 68"/>
                <a:gd name="T9" fmla="*/ 60 h 68"/>
                <a:gd name="T10" fmla="*/ 18 w 68"/>
                <a:gd name="T11" fmla="*/ 56 h 68"/>
                <a:gd name="T12" fmla="*/ 22 w 68"/>
                <a:gd name="T13" fmla="*/ 58 h 68"/>
                <a:gd name="T14" fmla="*/ 23 w 68"/>
                <a:gd name="T15" fmla="*/ 67 h 68"/>
                <a:gd name="T16" fmla="*/ 27 w 68"/>
                <a:gd name="T17" fmla="*/ 68 h 68"/>
                <a:gd name="T18" fmla="*/ 32 w 68"/>
                <a:gd name="T19" fmla="*/ 61 h 68"/>
                <a:gd name="T20" fmla="*/ 34 w 68"/>
                <a:gd name="T21" fmla="*/ 61 h 68"/>
                <a:gd name="T22" fmla="*/ 36 w 68"/>
                <a:gd name="T23" fmla="*/ 61 h 68"/>
                <a:gd name="T24" fmla="*/ 41 w 68"/>
                <a:gd name="T25" fmla="*/ 68 h 68"/>
                <a:gd name="T26" fmla="*/ 43 w 68"/>
                <a:gd name="T27" fmla="*/ 68 h 68"/>
                <a:gd name="T28" fmla="*/ 45 w 68"/>
                <a:gd name="T29" fmla="*/ 67 h 68"/>
                <a:gd name="T30" fmla="*/ 46 w 68"/>
                <a:gd name="T31" fmla="*/ 59 h 68"/>
                <a:gd name="T32" fmla="*/ 49 w 68"/>
                <a:gd name="T33" fmla="*/ 57 h 68"/>
                <a:gd name="T34" fmla="*/ 57 w 68"/>
                <a:gd name="T35" fmla="*/ 60 h 68"/>
                <a:gd name="T36" fmla="*/ 60 w 68"/>
                <a:gd name="T37" fmla="*/ 58 h 68"/>
                <a:gd name="T38" fmla="*/ 57 w 68"/>
                <a:gd name="T39" fmla="*/ 50 h 68"/>
                <a:gd name="T40" fmla="*/ 59 w 68"/>
                <a:gd name="T41" fmla="*/ 46 h 68"/>
                <a:gd name="T42" fmla="*/ 67 w 68"/>
                <a:gd name="T43" fmla="*/ 45 h 68"/>
                <a:gd name="T44" fmla="*/ 68 w 68"/>
                <a:gd name="T45" fmla="*/ 41 h 68"/>
                <a:gd name="T46" fmla="*/ 61 w 68"/>
                <a:gd name="T47" fmla="*/ 36 h 68"/>
                <a:gd name="T48" fmla="*/ 61 w 68"/>
                <a:gd name="T49" fmla="*/ 32 h 68"/>
                <a:gd name="T50" fmla="*/ 68 w 68"/>
                <a:gd name="T51" fmla="*/ 27 h 68"/>
                <a:gd name="T52" fmla="*/ 68 w 68"/>
                <a:gd name="T53" fmla="*/ 25 h 68"/>
                <a:gd name="T54" fmla="*/ 67 w 68"/>
                <a:gd name="T55" fmla="*/ 23 h 68"/>
                <a:gd name="T56" fmla="*/ 59 w 68"/>
                <a:gd name="T57" fmla="*/ 22 h 68"/>
                <a:gd name="T58" fmla="*/ 57 w 68"/>
                <a:gd name="T59" fmla="*/ 19 h 68"/>
                <a:gd name="T60" fmla="*/ 61 w 68"/>
                <a:gd name="T61" fmla="*/ 11 h 68"/>
                <a:gd name="T62" fmla="*/ 58 w 68"/>
                <a:gd name="T63" fmla="*/ 8 h 68"/>
                <a:gd name="T64" fmla="*/ 50 w 68"/>
                <a:gd name="T65" fmla="*/ 12 h 68"/>
                <a:gd name="T66" fmla="*/ 46 w 68"/>
                <a:gd name="T67" fmla="*/ 9 h 68"/>
                <a:gd name="T68" fmla="*/ 46 w 68"/>
                <a:gd name="T69" fmla="*/ 1 h 68"/>
                <a:gd name="T70" fmla="*/ 42 w 68"/>
                <a:gd name="T71" fmla="*/ 0 h 68"/>
                <a:gd name="T72" fmla="*/ 37 w 68"/>
                <a:gd name="T73" fmla="*/ 7 h 68"/>
                <a:gd name="T74" fmla="*/ 34 w 68"/>
                <a:gd name="T75" fmla="*/ 7 h 68"/>
                <a:gd name="T76" fmla="*/ 32 w 68"/>
                <a:gd name="T77" fmla="*/ 7 h 68"/>
                <a:gd name="T78" fmla="*/ 28 w 68"/>
                <a:gd name="T79" fmla="*/ 0 h 68"/>
                <a:gd name="T80" fmla="*/ 25 w 68"/>
                <a:gd name="T81" fmla="*/ 0 h 68"/>
                <a:gd name="T82" fmla="*/ 23 w 68"/>
                <a:gd name="T83" fmla="*/ 1 h 68"/>
                <a:gd name="T84" fmla="*/ 23 w 68"/>
                <a:gd name="T85" fmla="*/ 9 h 68"/>
                <a:gd name="T86" fmla="*/ 19 w 68"/>
                <a:gd name="T87" fmla="*/ 11 h 68"/>
                <a:gd name="T88" fmla="*/ 11 w 68"/>
                <a:gd name="T89" fmla="*/ 7 h 68"/>
                <a:gd name="T90" fmla="*/ 8 w 68"/>
                <a:gd name="T91" fmla="*/ 10 h 68"/>
                <a:gd name="T92" fmla="*/ 12 w 68"/>
                <a:gd name="T93" fmla="*/ 18 h 68"/>
                <a:gd name="T94" fmla="*/ 10 w 68"/>
                <a:gd name="T95" fmla="*/ 22 h 68"/>
                <a:gd name="T96" fmla="*/ 1 w 68"/>
                <a:gd name="T97" fmla="*/ 22 h 68"/>
                <a:gd name="T98" fmla="*/ 0 w 68"/>
                <a:gd name="T99" fmla="*/ 26 h 68"/>
                <a:gd name="T100" fmla="*/ 7 w 68"/>
                <a:gd name="T101" fmla="*/ 31 h 68"/>
                <a:gd name="T102" fmla="*/ 7 w 68"/>
                <a:gd name="T103" fmla="*/ 36 h 68"/>
                <a:gd name="T104" fmla="*/ 0 w 68"/>
                <a:gd name="T105" fmla="*/ 41 h 68"/>
                <a:gd name="T106" fmla="*/ 0 w 68"/>
                <a:gd name="T107" fmla="*/ 43 h 68"/>
                <a:gd name="T108" fmla="*/ 1 w 68"/>
                <a:gd name="T109" fmla="*/ 45 h 68"/>
                <a:gd name="T110" fmla="*/ 31 w 68"/>
                <a:gd name="T111" fmla="*/ 20 h 68"/>
                <a:gd name="T112" fmla="*/ 34 w 68"/>
                <a:gd name="T113" fmla="*/ 19 h 68"/>
                <a:gd name="T114" fmla="*/ 48 w 68"/>
                <a:gd name="T115" fmla="*/ 34 h 68"/>
                <a:gd name="T116" fmla="*/ 38 w 68"/>
                <a:gd name="T117" fmla="*/ 48 h 68"/>
                <a:gd name="T118" fmla="*/ 34 w 68"/>
                <a:gd name="T119" fmla="*/ 49 h 68"/>
                <a:gd name="T120" fmla="*/ 20 w 68"/>
                <a:gd name="T121" fmla="*/ 33 h 68"/>
                <a:gd name="T122" fmla="*/ 31 w 68"/>
                <a:gd name="T123"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 h="68">
                  <a:moveTo>
                    <a:pt x="1" y="45"/>
                  </a:moveTo>
                  <a:cubicBezTo>
                    <a:pt x="9" y="45"/>
                    <a:pt x="9" y="45"/>
                    <a:pt x="9" y="45"/>
                  </a:cubicBezTo>
                  <a:cubicBezTo>
                    <a:pt x="10" y="47"/>
                    <a:pt x="11" y="48"/>
                    <a:pt x="11" y="49"/>
                  </a:cubicBezTo>
                  <a:cubicBezTo>
                    <a:pt x="8" y="57"/>
                    <a:pt x="8" y="57"/>
                    <a:pt x="8" y="57"/>
                  </a:cubicBezTo>
                  <a:cubicBezTo>
                    <a:pt x="9" y="58"/>
                    <a:pt x="10" y="59"/>
                    <a:pt x="11" y="60"/>
                  </a:cubicBezTo>
                  <a:cubicBezTo>
                    <a:pt x="18" y="56"/>
                    <a:pt x="18" y="56"/>
                    <a:pt x="18" y="56"/>
                  </a:cubicBezTo>
                  <a:cubicBezTo>
                    <a:pt x="20" y="57"/>
                    <a:pt x="21" y="58"/>
                    <a:pt x="22" y="58"/>
                  </a:cubicBezTo>
                  <a:cubicBezTo>
                    <a:pt x="23" y="67"/>
                    <a:pt x="23" y="67"/>
                    <a:pt x="23" y="67"/>
                  </a:cubicBezTo>
                  <a:cubicBezTo>
                    <a:pt x="24" y="67"/>
                    <a:pt x="25" y="68"/>
                    <a:pt x="27" y="68"/>
                  </a:cubicBezTo>
                  <a:cubicBezTo>
                    <a:pt x="32" y="61"/>
                    <a:pt x="32" y="61"/>
                    <a:pt x="32" y="61"/>
                  </a:cubicBezTo>
                  <a:cubicBezTo>
                    <a:pt x="33" y="61"/>
                    <a:pt x="33" y="61"/>
                    <a:pt x="34" y="61"/>
                  </a:cubicBezTo>
                  <a:cubicBezTo>
                    <a:pt x="35" y="61"/>
                    <a:pt x="36" y="61"/>
                    <a:pt x="36" y="61"/>
                  </a:cubicBezTo>
                  <a:cubicBezTo>
                    <a:pt x="41" y="68"/>
                    <a:pt x="41" y="68"/>
                    <a:pt x="41" y="68"/>
                  </a:cubicBezTo>
                  <a:cubicBezTo>
                    <a:pt x="42" y="68"/>
                    <a:pt x="42" y="68"/>
                    <a:pt x="43" y="68"/>
                  </a:cubicBezTo>
                  <a:cubicBezTo>
                    <a:pt x="44" y="68"/>
                    <a:pt x="44" y="68"/>
                    <a:pt x="45" y="67"/>
                  </a:cubicBezTo>
                  <a:cubicBezTo>
                    <a:pt x="46" y="59"/>
                    <a:pt x="46" y="59"/>
                    <a:pt x="46" y="59"/>
                  </a:cubicBezTo>
                  <a:cubicBezTo>
                    <a:pt x="47" y="58"/>
                    <a:pt x="48" y="57"/>
                    <a:pt x="49" y="57"/>
                  </a:cubicBezTo>
                  <a:cubicBezTo>
                    <a:pt x="57" y="60"/>
                    <a:pt x="57" y="60"/>
                    <a:pt x="57" y="60"/>
                  </a:cubicBezTo>
                  <a:cubicBezTo>
                    <a:pt x="58" y="60"/>
                    <a:pt x="59" y="59"/>
                    <a:pt x="60" y="58"/>
                  </a:cubicBezTo>
                  <a:cubicBezTo>
                    <a:pt x="57" y="50"/>
                    <a:pt x="57" y="50"/>
                    <a:pt x="57" y="50"/>
                  </a:cubicBezTo>
                  <a:cubicBezTo>
                    <a:pt x="57" y="49"/>
                    <a:pt x="58" y="47"/>
                    <a:pt x="59" y="46"/>
                  </a:cubicBezTo>
                  <a:cubicBezTo>
                    <a:pt x="67" y="45"/>
                    <a:pt x="67" y="45"/>
                    <a:pt x="67" y="45"/>
                  </a:cubicBezTo>
                  <a:cubicBezTo>
                    <a:pt x="68" y="44"/>
                    <a:pt x="68" y="43"/>
                    <a:pt x="68" y="41"/>
                  </a:cubicBezTo>
                  <a:cubicBezTo>
                    <a:pt x="61" y="36"/>
                    <a:pt x="61" y="36"/>
                    <a:pt x="61" y="36"/>
                  </a:cubicBezTo>
                  <a:cubicBezTo>
                    <a:pt x="61" y="35"/>
                    <a:pt x="61" y="33"/>
                    <a:pt x="61" y="32"/>
                  </a:cubicBezTo>
                  <a:cubicBezTo>
                    <a:pt x="68" y="27"/>
                    <a:pt x="68" y="27"/>
                    <a:pt x="68" y="27"/>
                  </a:cubicBezTo>
                  <a:cubicBezTo>
                    <a:pt x="68" y="27"/>
                    <a:pt x="68" y="26"/>
                    <a:pt x="68" y="25"/>
                  </a:cubicBezTo>
                  <a:cubicBezTo>
                    <a:pt x="68" y="25"/>
                    <a:pt x="68" y="24"/>
                    <a:pt x="67" y="23"/>
                  </a:cubicBezTo>
                  <a:cubicBezTo>
                    <a:pt x="59" y="22"/>
                    <a:pt x="59" y="22"/>
                    <a:pt x="59" y="22"/>
                  </a:cubicBezTo>
                  <a:cubicBezTo>
                    <a:pt x="58" y="21"/>
                    <a:pt x="58" y="20"/>
                    <a:pt x="57" y="19"/>
                  </a:cubicBezTo>
                  <a:cubicBezTo>
                    <a:pt x="61" y="11"/>
                    <a:pt x="61" y="11"/>
                    <a:pt x="61" y="11"/>
                  </a:cubicBezTo>
                  <a:cubicBezTo>
                    <a:pt x="60" y="10"/>
                    <a:pt x="59" y="9"/>
                    <a:pt x="58" y="8"/>
                  </a:cubicBezTo>
                  <a:cubicBezTo>
                    <a:pt x="50" y="12"/>
                    <a:pt x="50" y="12"/>
                    <a:pt x="50" y="12"/>
                  </a:cubicBezTo>
                  <a:cubicBezTo>
                    <a:pt x="49" y="11"/>
                    <a:pt x="47" y="10"/>
                    <a:pt x="46" y="9"/>
                  </a:cubicBezTo>
                  <a:cubicBezTo>
                    <a:pt x="46" y="1"/>
                    <a:pt x="46" y="1"/>
                    <a:pt x="46" y="1"/>
                  </a:cubicBezTo>
                  <a:cubicBezTo>
                    <a:pt x="44" y="0"/>
                    <a:pt x="43" y="0"/>
                    <a:pt x="42" y="0"/>
                  </a:cubicBezTo>
                  <a:cubicBezTo>
                    <a:pt x="37" y="7"/>
                    <a:pt x="37" y="7"/>
                    <a:pt x="37" y="7"/>
                  </a:cubicBezTo>
                  <a:cubicBezTo>
                    <a:pt x="36" y="7"/>
                    <a:pt x="35" y="7"/>
                    <a:pt x="34" y="7"/>
                  </a:cubicBezTo>
                  <a:cubicBezTo>
                    <a:pt x="33" y="7"/>
                    <a:pt x="33" y="7"/>
                    <a:pt x="32" y="7"/>
                  </a:cubicBezTo>
                  <a:cubicBezTo>
                    <a:pt x="28" y="0"/>
                    <a:pt x="28" y="0"/>
                    <a:pt x="28" y="0"/>
                  </a:cubicBezTo>
                  <a:cubicBezTo>
                    <a:pt x="27" y="0"/>
                    <a:pt x="26" y="0"/>
                    <a:pt x="25" y="0"/>
                  </a:cubicBezTo>
                  <a:cubicBezTo>
                    <a:pt x="25" y="0"/>
                    <a:pt x="24" y="0"/>
                    <a:pt x="23" y="1"/>
                  </a:cubicBezTo>
                  <a:cubicBezTo>
                    <a:pt x="23" y="9"/>
                    <a:pt x="23" y="9"/>
                    <a:pt x="23" y="9"/>
                  </a:cubicBezTo>
                  <a:cubicBezTo>
                    <a:pt x="21" y="10"/>
                    <a:pt x="20" y="10"/>
                    <a:pt x="19" y="11"/>
                  </a:cubicBezTo>
                  <a:cubicBezTo>
                    <a:pt x="11" y="7"/>
                    <a:pt x="11" y="7"/>
                    <a:pt x="11" y="7"/>
                  </a:cubicBezTo>
                  <a:cubicBezTo>
                    <a:pt x="10" y="8"/>
                    <a:pt x="9" y="9"/>
                    <a:pt x="8" y="10"/>
                  </a:cubicBezTo>
                  <a:cubicBezTo>
                    <a:pt x="12" y="18"/>
                    <a:pt x="12" y="18"/>
                    <a:pt x="12" y="18"/>
                  </a:cubicBezTo>
                  <a:cubicBezTo>
                    <a:pt x="11" y="19"/>
                    <a:pt x="10" y="21"/>
                    <a:pt x="10" y="22"/>
                  </a:cubicBezTo>
                  <a:cubicBezTo>
                    <a:pt x="1" y="22"/>
                    <a:pt x="1" y="22"/>
                    <a:pt x="1" y="22"/>
                  </a:cubicBezTo>
                  <a:cubicBezTo>
                    <a:pt x="1" y="24"/>
                    <a:pt x="0" y="25"/>
                    <a:pt x="0" y="26"/>
                  </a:cubicBezTo>
                  <a:cubicBezTo>
                    <a:pt x="7" y="31"/>
                    <a:pt x="7" y="31"/>
                    <a:pt x="7" y="31"/>
                  </a:cubicBezTo>
                  <a:cubicBezTo>
                    <a:pt x="7" y="33"/>
                    <a:pt x="7" y="34"/>
                    <a:pt x="7" y="36"/>
                  </a:cubicBezTo>
                  <a:cubicBezTo>
                    <a:pt x="0" y="41"/>
                    <a:pt x="0" y="41"/>
                    <a:pt x="0" y="41"/>
                  </a:cubicBezTo>
                  <a:cubicBezTo>
                    <a:pt x="0" y="41"/>
                    <a:pt x="0" y="42"/>
                    <a:pt x="0" y="43"/>
                  </a:cubicBezTo>
                  <a:cubicBezTo>
                    <a:pt x="0" y="43"/>
                    <a:pt x="1" y="44"/>
                    <a:pt x="1" y="45"/>
                  </a:cubicBezTo>
                  <a:close/>
                  <a:moveTo>
                    <a:pt x="31" y="20"/>
                  </a:moveTo>
                  <a:cubicBezTo>
                    <a:pt x="32" y="19"/>
                    <a:pt x="33" y="19"/>
                    <a:pt x="34" y="19"/>
                  </a:cubicBezTo>
                  <a:cubicBezTo>
                    <a:pt x="42" y="19"/>
                    <a:pt x="49" y="26"/>
                    <a:pt x="48" y="34"/>
                  </a:cubicBezTo>
                  <a:cubicBezTo>
                    <a:pt x="48" y="41"/>
                    <a:pt x="44" y="46"/>
                    <a:pt x="38" y="48"/>
                  </a:cubicBezTo>
                  <a:cubicBezTo>
                    <a:pt x="37" y="48"/>
                    <a:pt x="35" y="49"/>
                    <a:pt x="34" y="49"/>
                  </a:cubicBezTo>
                  <a:cubicBezTo>
                    <a:pt x="26" y="48"/>
                    <a:pt x="20" y="42"/>
                    <a:pt x="20" y="33"/>
                  </a:cubicBezTo>
                  <a:cubicBezTo>
                    <a:pt x="20" y="27"/>
                    <a:pt x="24" y="22"/>
                    <a:pt x="3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118" name="Freeform 312">
              <a:extLst>
                <a:ext uri="{FF2B5EF4-FFF2-40B4-BE49-F238E27FC236}">
                  <a16:creationId xmlns:a16="http://schemas.microsoft.com/office/drawing/2014/main" id="{FD82765F-9B6C-4182-B7E9-A4356BFEADB4}"/>
                </a:ext>
              </a:extLst>
            </p:cNvPr>
            <p:cNvSpPr>
              <a:spLocks noEditPoints="1"/>
            </p:cNvSpPr>
            <p:nvPr/>
          </p:nvSpPr>
          <p:spPr bwMode="gray">
            <a:xfrm>
              <a:off x="7265988" y="6092825"/>
              <a:ext cx="263525" cy="263525"/>
            </a:xfrm>
            <a:custGeom>
              <a:avLst/>
              <a:gdLst>
                <a:gd name="T0" fmla="*/ 71 w 91"/>
                <a:gd name="T1" fmla="*/ 21 h 91"/>
                <a:gd name="T2" fmla="*/ 67 w 91"/>
                <a:gd name="T3" fmla="*/ 17 h 91"/>
                <a:gd name="T4" fmla="*/ 68 w 91"/>
                <a:gd name="T5" fmla="*/ 6 h 91"/>
                <a:gd name="T6" fmla="*/ 64 w 91"/>
                <a:gd name="T7" fmla="*/ 4 h 91"/>
                <a:gd name="T8" fmla="*/ 56 w 91"/>
                <a:gd name="T9" fmla="*/ 12 h 91"/>
                <a:gd name="T10" fmla="*/ 50 w 91"/>
                <a:gd name="T11" fmla="*/ 11 h 91"/>
                <a:gd name="T12" fmla="*/ 46 w 91"/>
                <a:gd name="T13" fmla="*/ 0 h 91"/>
                <a:gd name="T14" fmla="*/ 45 w 91"/>
                <a:gd name="T15" fmla="*/ 0 h 91"/>
                <a:gd name="T16" fmla="*/ 43 w 91"/>
                <a:gd name="T17" fmla="*/ 0 h 91"/>
                <a:gd name="T18" fmla="*/ 40 w 91"/>
                <a:gd name="T19" fmla="*/ 1 h 91"/>
                <a:gd name="T20" fmla="*/ 37 w 91"/>
                <a:gd name="T21" fmla="*/ 11 h 91"/>
                <a:gd name="T22" fmla="*/ 32 w 91"/>
                <a:gd name="T23" fmla="*/ 13 h 91"/>
                <a:gd name="T24" fmla="*/ 23 w 91"/>
                <a:gd name="T25" fmla="*/ 6 h 91"/>
                <a:gd name="T26" fmla="*/ 18 w 91"/>
                <a:gd name="T27" fmla="*/ 9 h 91"/>
                <a:gd name="T28" fmla="*/ 21 w 91"/>
                <a:gd name="T29" fmla="*/ 20 h 91"/>
                <a:gd name="T30" fmla="*/ 17 w 91"/>
                <a:gd name="T31" fmla="*/ 24 h 91"/>
                <a:gd name="T32" fmla="*/ 6 w 91"/>
                <a:gd name="T33" fmla="*/ 23 h 91"/>
                <a:gd name="T34" fmla="*/ 4 w 91"/>
                <a:gd name="T35" fmla="*/ 28 h 91"/>
                <a:gd name="T36" fmla="*/ 11 w 91"/>
                <a:gd name="T37" fmla="*/ 36 h 91"/>
                <a:gd name="T38" fmla="*/ 10 w 91"/>
                <a:gd name="T39" fmla="*/ 41 h 91"/>
                <a:gd name="T40" fmla="*/ 0 w 91"/>
                <a:gd name="T41" fmla="*/ 46 h 91"/>
                <a:gd name="T42" fmla="*/ 0 w 91"/>
                <a:gd name="T43" fmla="*/ 48 h 91"/>
                <a:gd name="T44" fmla="*/ 0 w 91"/>
                <a:gd name="T45" fmla="*/ 51 h 91"/>
                <a:gd name="T46" fmla="*/ 11 w 91"/>
                <a:gd name="T47" fmla="*/ 54 h 91"/>
                <a:gd name="T48" fmla="*/ 13 w 91"/>
                <a:gd name="T49" fmla="*/ 60 h 91"/>
                <a:gd name="T50" fmla="*/ 6 w 91"/>
                <a:gd name="T51" fmla="*/ 68 h 91"/>
                <a:gd name="T52" fmla="*/ 9 w 91"/>
                <a:gd name="T53" fmla="*/ 73 h 91"/>
                <a:gd name="T54" fmla="*/ 20 w 91"/>
                <a:gd name="T55" fmla="*/ 70 h 91"/>
                <a:gd name="T56" fmla="*/ 24 w 91"/>
                <a:gd name="T57" fmla="*/ 74 h 91"/>
                <a:gd name="T58" fmla="*/ 23 w 91"/>
                <a:gd name="T59" fmla="*/ 85 h 91"/>
                <a:gd name="T60" fmla="*/ 27 w 91"/>
                <a:gd name="T61" fmla="*/ 88 h 91"/>
                <a:gd name="T62" fmla="*/ 35 w 91"/>
                <a:gd name="T63" fmla="*/ 80 h 91"/>
                <a:gd name="T64" fmla="*/ 41 w 91"/>
                <a:gd name="T65" fmla="*/ 81 h 91"/>
                <a:gd name="T66" fmla="*/ 45 w 91"/>
                <a:gd name="T67" fmla="*/ 91 h 91"/>
                <a:gd name="T68" fmla="*/ 46 w 91"/>
                <a:gd name="T69" fmla="*/ 91 h 91"/>
                <a:gd name="T70" fmla="*/ 48 w 91"/>
                <a:gd name="T71" fmla="*/ 91 h 91"/>
                <a:gd name="T72" fmla="*/ 51 w 91"/>
                <a:gd name="T73" fmla="*/ 91 h 91"/>
                <a:gd name="T74" fmla="*/ 54 w 91"/>
                <a:gd name="T75" fmla="*/ 80 h 91"/>
                <a:gd name="T76" fmla="*/ 59 w 91"/>
                <a:gd name="T77" fmla="*/ 79 h 91"/>
                <a:gd name="T78" fmla="*/ 68 w 91"/>
                <a:gd name="T79" fmla="*/ 85 h 91"/>
                <a:gd name="T80" fmla="*/ 73 w 91"/>
                <a:gd name="T81" fmla="*/ 82 h 91"/>
                <a:gd name="T82" fmla="*/ 70 w 91"/>
                <a:gd name="T83" fmla="*/ 72 h 91"/>
                <a:gd name="T84" fmla="*/ 74 w 91"/>
                <a:gd name="T85" fmla="*/ 67 h 91"/>
                <a:gd name="T86" fmla="*/ 85 w 91"/>
                <a:gd name="T87" fmla="*/ 69 h 91"/>
                <a:gd name="T88" fmla="*/ 87 w 91"/>
                <a:gd name="T89" fmla="*/ 64 h 91"/>
                <a:gd name="T90" fmla="*/ 80 w 91"/>
                <a:gd name="T91" fmla="*/ 56 h 91"/>
                <a:gd name="T92" fmla="*/ 81 w 91"/>
                <a:gd name="T93" fmla="*/ 50 h 91"/>
                <a:gd name="T94" fmla="*/ 91 w 91"/>
                <a:gd name="T95" fmla="*/ 46 h 91"/>
                <a:gd name="T96" fmla="*/ 91 w 91"/>
                <a:gd name="T97" fmla="*/ 43 h 91"/>
                <a:gd name="T98" fmla="*/ 91 w 91"/>
                <a:gd name="T99" fmla="*/ 41 h 91"/>
                <a:gd name="T100" fmla="*/ 80 w 91"/>
                <a:gd name="T101" fmla="*/ 38 h 91"/>
                <a:gd name="T102" fmla="*/ 78 w 91"/>
                <a:gd name="T103" fmla="*/ 32 h 91"/>
                <a:gd name="T104" fmla="*/ 85 w 91"/>
                <a:gd name="T105" fmla="*/ 24 h 91"/>
                <a:gd name="T106" fmla="*/ 84 w 91"/>
                <a:gd name="T107" fmla="*/ 22 h 91"/>
                <a:gd name="T108" fmla="*/ 82 w 91"/>
                <a:gd name="T109" fmla="*/ 19 h 91"/>
                <a:gd name="T110" fmla="*/ 71 w 91"/>
                <a:gd name="T111" fmla="*/ 21 h 91"/>
                <a:gd name="T112" fmla="*/ 47 w 91"/>
                <a:gd name="T113" fmla="*/ 63 h 91"/>
                <a:gd name="T114" fmla="*/ 46 w 91"/>
                <a:gd name="T115" fmla="*/ 63 h 91"/>
                <a:gd name="T116" fmla="*/ 28 w 91"/>
                <a:gd name="T117" fmla="*/ 46 h 91"/>
                <a:gd name="T118" fmla="*/ 45 w 91"/>
                <a:gd name="T119" fmla="*/ 28 h 91"/>
                <a:gd name="T120" fmla="*/ 46 w 91"/>
                <a:gd name="T121" fmla="*/ 28 h 91"/>
                <a:gd name="T122" fmla="*/ 63 w 91"/>
                <a:gd name="T123" fmla="*/ 46 h 91"/>
                <a:gd name="T124" fmla="*/ 47 w 91"/>
                <a:gd name="T125" fmla="*/ 6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 h="91">
                  <a:moveTo>
                    <a:pt x="71" y="21"/>
                  </a:moveTo>
                  <a:cubicBezTo>
                    <a:pt x="70" y="20"/>
                    <a:pt x="69" y="19"/>
                    <a:pt x="67" y="17"/>
                  </a:cubicBezTo>
                  <a:cubicBezTo>
                    <a:pt x="68" y="6"/>
                    <a:pt x="68" y="6"/>
                    <a:pt x="68" y="6"/>
                  </a:cubicBezTo>
                  <a:cubicBezTo>
                    <a:pt x="67" y="5"/>
                    <a:pt x="65" y="5"/>
                    <a:pt x="64" y="4"/>
                  </a:cubicBezTo>
                  <a:cubicBezTo>
                    <a:pt x="56" y="12"/>
                    <a:pt x="56" y="12"/>
                    <a:pt x="56" y="12"/>
                  </a:cubicBezTo>
                  <a:cubicBezTo>
                    <a:pt x="54" y="11"/>
                    <a:pt x="52" y="11"/>
                    <a:pt x="50" y="11"/>
                  </a:cubicBezTo>
                  <a:cubicBezTo>
                    <a:pt x="46" y="0"/>
                    <a:pt x="46" y="0"/>
                    <a:pt x="46" y="0"/>
                  </a:cubicBezTo>
                  <a:cubicBezTo>
                    <a:pt x="45" y="0"/>
                    <a:pt x="45" y="0"/>
                    <a:pt x="45" y="0"/>
                  </a:cubicBezTo>
                  <a:cubicBezTo>
                    <a:pt x="45" y="0"/>
                    <a:pt x="44" y="0"/>
                    <a:pt x="43" y="0"/>
                  </a:cubicBezTo>
                  <a:cubicBezTo>
                    <a:pt x="42" y="0"/>
                    <a:pt x="41" y="0"/>
                    <a:pt x="40" y="1"/>
                  </a:cubicBezTo>
                  <a:cubicBezTo>
                    <a:pt x="37" y="11"/>
                    <a:pt x="37" y="11"/>
                    <a:pt x="37" y="11"/>
                  </a:cubicBezTo>
                  <a:cubicBezTo>
                    <a:pt x="35" y="12"/>
                    <a:pt x="34" y="12"/>
                    <a:pt x="32" y="13"/>
                  </a:cubicBezTo>
                  <a:cubicBezTo>
                    <a:pt x="23" y="6"/>
                    <a:pt x="23" y="6"/>
                    <a:pt x="23" y="6"/>
                  </a:cubicBezTo>
                  <a:cubicBezTo>
                    <a:pt x="21" y="7"/>
                    <a:pt x="20" y="8"/>
                    <a:pt x="18" y="9"/>
                  </a:cubicBezTo>
                  <a:cubicBezTo>
                    <a:pt x="21" y="20"/>
                    <a:pt x="21" y="20"/>
                    <a:pt x="21" y="20"/>
                  </a:cubicBezTo>
                  <a:cubicBezTo>
                    <a:pt x="20" y="21"/>
                    <a:pt x="18" y="23"/>
                    <a:pt x="17" y="24"/>
                  </a:cubicBezTo>
                  <a:cubicBezTo>
                    <a:pt x="6" y="23"/>
                    <a:pt x="6" y="23"/>
                    <a:pt x="6" y="23"/>
                  </a:cubicBezTo>
                  <a:cubicBezTo>
                    <a:pt x="5" y="24"/>
                    <a:pt x="4" y="26"/>
                    <a:pt x="4" y="28"/>
                  </a:cubicBezTo>
                  <a:cubicBezTo>
                    <a:pt x="11" y="36"/>
                    <a:pt x="11" y="36"/>
                    <a:pt x="11" y="36"/>
                  </a:cubicBezTo>
                  <a:cubicBezTo>
                    <a:pt x="11" y="38"/>
                    <a:pt x="11" y="39"/>
                    <a:pt x="10" y="41"/>
                  </a:cubicBezTo>
                  <a:cubicBezTo>
                    <a:pt x="0" y="46"/>
                    <a:pt x="0" y="46"/>
                    <a:pt x="0" y="46"/>
                  </a:cubicBezTo>
                  <a:cubicBezTo>
                    <a:pt x="0" y="46"/>
                    <a:pt x="0" y="47"/>
                    <a:pt x="0" y="48"/>
                  </a:cubicBezTo>
                  <a:cubicBezTo>
                    <a:pt x="0" y="49"/>
                    <a:pt x="0" y="50"/>
                    <a:pt x="0" y="51"/>
                  </a:cubicBezTo>
                  <a:cubicBezTo>
                    <a:pt x="11" y="54"/>
                    <a:pt x="11" y="54"/>
                    <a:pt x="11" y="54"/>
                  </a:cubicBezTo>
                  <a:cubicBezTo>
                    <a:pt x="11" y="56"/>
                    <a:pt x="12" y="58"/>
                    <a:pt x="13" y="60"/>
                  </a:cubicBezTo>
                  <a:cubicBezTo>
                    <a:pt x="6" y="68"/>
                    <a:pt x="6" y="68"/>
                    <a:pt x="6" y="68"/>
                  </a:cubicBezTo>
                  <a:cubicBezTo>
                    <a:pt x="7" y="70"/>
                    <a:pt x="8" y="72"/>
                    <a:pt x="9" y="73"/>
                  </a:cubicBezTo>
                  <a:cubicBezTo>
                    <a:pt x="20" y="70"/>
                    <a:pt x="20" y="70"/>
                    <a:pt x="20" y="70"/>
                  </a:cubicBezTo>
                  <a:cubicBezTo>
                    <a:pt x="21" y="72"/>
                    <a:pt x="23" y="73"/>
                    <a:pt x="24" y="74"/>
                  </a:cubicBezTo>
                  <a:cubicBezTo>
                    <a:pt x="23" y="85"/>
                    <a:pt x="23" y="85"/>
                    <a:pt x="23" y="85"/>
                  </a:cubicBezTo>
                  <a:cubicBezTo>
                    <a:pt x="24" y="86"/>
                    <a:pt x="26" y="87"/>
                    <a:pt x="27" y="88"/>
                  </a:cubicBezTo>
                  <a:cubicBezTo>
                    <a:pt x="35" y="80"/>
                    <a:pt x="35" y="80"/>
                    <a:pt x="35" y="80"/>
                  </a:cubicBezTo>
                  <a:cubicBezTo>
                    <a:pt x="37" y="80"/>
                    <a:pt x="39" y="81"/>
                    <a:pt x="41" y="81"/>
                  </a:cubicBezTo>
                  <a:cubicBezTo>
                    <a:pt x="45" y="91"/>
                    <a:pt x="45" y="91"/>
                    <a:pt x="45" y="91"/>
                  </a:cubicBezTo>
                  <a:cubicBezTo>
                    <a:pt x="46" y="91"/>
                    <a:pt x="46" y="91"/>
                    <a:pt x="46" y="91"/>
                  </a:cubicBezTo>
                  <a:cubicBezTo>
                    <a:pt x="46" y="91"/>
                    <a:pt x="47" y="91"/>
                    <a:pt x="48" y="91"/>
                  </a:cubicBezTo>
                  <a:cubicBezTo>
                    <a:pt x="49" y="91"/>
                    <a:pt x="50" y="91"/>
                    <a:pt x="51" y="91"/>
                  </a:cubicBezTo>
                  <a:cubicBezTo>
                    <a:pt x="54" y="80"/>
                    <a:pt x="54" y="80"/>
                    <a:pt x="54" y="80"/>
                  </a:cubicBezTo>
                  <a:cubicBezTo>
                    <a:pt x="56" y="80"/>
                    <a:pt x="58" y="79"/>
                    <a:pt x="59" y="79"/>
                  </a:cubicBezTo>
                  <a:cubicBezTo>
                    <a:pt x="68" y="85"/>
                    <a:pt x="68" y="85"/>
                    <a:pt x="68" y="85"/>
                  </a:cubicBezTo>
                  <a:cubicBezTo>
                    <a:pt x="70" y="85"/>
                    <a:pt x="71" y="84"/>
                    <a:pt x="73" y="82"/>
                  </a:cubicBezTo>
                  <a:cubicBezTo>
                    <a:pt x="70" y="72"/>
                    <a:pt x="70" y="72"/>
                    <a:pt x="70" y="72"/>
                  </a:cubicBezTo>
                  <a:cubicBezTo>
                    <a:pt x="71" y="70"/>
                    <a:pt x="73" y="69"/>
                    <a:pt x="74" y="67"/>
                  </a:cubicBezTo>
                  <a:cubicBezTo>
                    <a:pt x="85" y="69"/>
                    <a:pt x="85" y="69"/>
                    <a:pt x="85" y="69"/>
                  </a:cubicBezTo>
                  <a:cubicBezTo>
                    <a:pt x="86" y="67"/>
                    <a:pt x="87" y="66"/>
                    <a:pt x="87" y="64"/>
                  </a:cubicBezTo>
                  <a:cubicBezTo>
                    <a:pt x="80" y="56"/>
                    <a:pt x="80" y="56"/>
                    <a:pt x="80" y="56"/>
                  </a:cubicBezTo>
                  <a:cubicBezTo>
                    <a:pt x="80" y="54"/>
                    <a:pt x="81" y="52"/>
                    <a:pt x="81" y="50"/>
                  </a:cubicBezTo>
                  <a:cubicBezTo>
                    <a:pt x="91" y="46"/>
                    <a:pt x="91" y="46"/>
                    <a:pt x="91" y="46"/>
                  </a:cubicBezTo>
                  <a:cubicBezTo>
                    <a:pt x="91" y="45"/>
                    <a:pt x="91" y="44"/>
                    <a:pt x="91" y="43"/>
                  </a:cubicBezTo>
                  <a:cubicBezTo>
                    <a:pt x="91" y="43"/>
                    <a:pt x="91" y="42"/>
                    <a:pt x="91" y="41"/>
                  </a:cubicBezTo>
                  <a:cubicBezTo>
                    <a:pt x="80" y="38"/>
                    <a:pt x="80" y="38"/>
                    <a:pt x="80" y="38"/>
                  </a:cubicBezTo>
                  <a:cubicBezTo>
                    <a:pt x="80" y="36"/>
                    <a:pt x="79" y="34"/>
                    <a:pt x="78" y="32"/>
                  </a:cubicBezTo>
                  <a:cubicBezTo>
                    <a:pt x="85" y="24"/>
                    <a:pt x="85" y="24"/>
                    <a:pt x="85" y="24"/>
                  </a:cubicBezTo>
                  <a:cubicBezTo>
                    <a:pt x="84" y="22"/>
                    <a:pt x="84" y="22"/>
                    <a:pt x="84" y="22"/>
                  </a:cubicBezTo>
                  <a:cubicBezTo>
                    <a:pt x="84" y="21"/>
                    <a:pt x="83" y="20"/>
                    <a:pt x="82" y="19"/>
                  </a:cubicBezTo>
                  <a:lnTo>
                    <a:pt x="71" y="21"/>
                  </a:lnTo>
                  <a:close/>
                  <a:moveTo>
                    <a:pt x="47" y="63"/>
                  </a:moveTo>
                  <a:cubicBezTo>
                    <a:pt x="46" y="63"/>
                    <a:pt x="46" y="63"/>
                    <a:pt x="46" y="63"/>
                  </a:cubicBezTo>
                  <a:cubicBezTo>
                    <a:pt x="36" y="63"/>
                    <a:pt x="28" y="55"/>
                    <a:pt x="28" y="46"/>
                  </a:cubicBezTo>
                  <a:cubicBezTo>
                    <a:pt x="28" y="36"/>
                    <a:pt x="35" y="29"/>
                    <a:pt x="45" y="28"/>
                  </a:cubicBezTo>
                  <a:cubicBezTo>
                    <a:pt x="45" y="28"/>
                    <a:pt x="45" y="28"/>
                    <a:pt x="46" y="28"/>
                  </a:cubicBezTo>
                  <a:cubicBezTo>
                    <a:pt x="55" y="28"/>
                    <a:pt x="63" y="36"/>
                    <a:pt x="63" y="46"/>
                  </a:cubicBezTo>
                  <a:cubicBezTo>
                    <a:pt x="63" y="55"/>
                    <a:pt x="56" y="63"/>
                    <a:pt x="47"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sp>
        <p:nvSpPr>
          <p:cNvPr id="122" name="TextBox 121">
            <a:extLst>
              <a:ext uri="{FF2B5EF4-FFF2-40B4-BE49-F238E27FC236}">
                <a16:creationId xmlns:a16="http://schemas.microsoft.com/office/drawing/2014/main" id="{7A588208-2C02-4D6C-AA90-9860501F9EAF}"/>
              </a:ext>
            </a:extLst>
          </p:cNvPr>
          <p:cNvSpPr txBox="1"/>
          <p:nvPr/>
        </p:nvSpPr>
        <p:spPr bwMode="gray">
          <a:xfrm>
            <a:off x="3019879" y="1684929"/>
            <a:ext cx="4845046" cy="461665"/>
          </a:xfrm>
          <a:prstGeom prst="rect">
            <a:avLst/>
          </a:prstGeom>
          <a:noFill/>
        </p:spPr>
        <p:txBody>
          <a:bodyPr wrap="square" rtlCol="0">
            <a:spAutoFit/>
          </a:bodyPr>
          <a:lstStyle/>
          <a:p>
            <a:pPr algn="ctr"/>
            <a:r>
              <a:rPr lang="en-US" sz="2400" b="1" dirty="0">
                <a:solidFill>
                  <a:srgbClr val="064E69"/>
                </a:solidFill>
                <a:latin typeface="Domaine Display Bold" panose="020A0803080505060203" pitchFamily="18" charset="0"/>
              </a:rPr>
              <a:t>Medicaid Innovation Journey</a:t>
            </a:r>
          </a:p>
        </p:txBody>
      </p:sp>
      <p:sp>
        <p:nvSpPr>
          <p:cNvPr id="7" name="Rectangle 6"/>
          <p:cNvSpPr/>
          <p:nvPr/>
        </p:nvSpPr>
        <p:spPr>
          <a:xfrm>
            <a:off x="1460077" y="5351714"/>
            <a:ext cx="3308107" cy="738664"/>
          </a:xfrm>
          <a:prstGeom prst="rect">
            <a:avLst/>
          </a:prstGeom>
        </p:spPr>
        <p:txBody>
          <a:bodyPr wrap="square">
            <a:spAutoFit/>
          </a:bodyPr>
          <a:lstStyle/>
          <a:p>
            <a:r>
              <a:rPr lang="en-US" sz="1400" dirty="0">
                <a:cs typeface="Open Sans Bold"/>
              </a:rPr>
              <a:t>Developed capabilities to streamline member information aggregation, analysis, and insights-development</a:t>
            </a:r>
          </a:p>
        </p:txBody>
      </p:sp>
      <p:sp>
        <p:nvSpPr>
          <p:cNvPr id="66" name="Rectangle 65">
            <a:extLst>
              <a:ext uri="{FF2B5EF4-FFF2-40B4-BE49-F238E27FC236}">
                <a16:creationId xmlns:a16="http://schemas.microsoft.com/office/drawing/2014/main" id="{A9C18397-2161-46CC-9A48-1F9D75A01DEF}"/>
              </a:ext>
            </a:extLst>
          </p:cNvPr>
          <p:cNvSpPr/>
          <p:nvPr/>
        </p:nvSpPr>
        <p:spPr bwMode="gray">
          <a:xfrm>
            <a:off x="5733514" y="2906392"/>
            <a:ext cx="1974003" cy="585549"/>
          </a:xfrm>
          <a:prstGeom prst="rect">
            <a:avLst/>
          </a:prstGeom>
          <a:solidFill>
            <a:srgbClr val="064E69"/>
          </a:solidFill>
          <a:ln w="3175">
            <a:solidFill>
              <a:srgbClr val="FFFFFF">
                <a:alpha val="2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Open Sans Bold"/>
              <a:cs typeface="Open Sans Bold"/>
            </a:endParaRPr>
          </a:p>
        </p:txBody>
      </p:sp>
      <p:cxnSp>
        <p:nvCxnSpPr>
          <p:cNvPr id="67" name="Straight Connector 66">
            <a:extLst>
              <a:ext uri="{FF2B5EF4-FFF2-40B4-BE49-F238E27FC236}">
                <a16:creationId xmlns:a16="http://schemas.microsoft.com/office/drawing/2014/main" id="{CDD52DA8-2A5E-4281-9E70-1C08BD0517A5}"/>
              </a:ext>
            </a:extLst>
          </p:cNvPr>
          <p:cNvCxnSpPr>
            <a:cxnSpLocks/>
          </p:cNvCxnSpPr>
          <p:nvPr/>
        </p:nvCxnSpPr>
        <p:spPr bwMode="gray">
          <a:xfrm>
            <a:off x="7691672" y="3172149"/>
            <a:ext cx="0" cy="816065"/>
          </a:xfrm>
          <a:prstGeom prst="line">
            <a:avLst/>
          </a:prstGeom>
          <a:ln w="38100" cmpd="sng">
            <a:solidFill>
              <a:srgbClr val="064E69"/>
            </a:solidFill>
          </a:ln>
        </p:spPr>
        <p:style>
          <a:lnRef idx="1">
            <a:schemeClr val="accent1"/>
          </a:lnRef>
          <a:fillRef idx="0">
            <a:schemeClr val="accent1"/>
          </a:fillRef>
          <a:effectRef idx="0">
            <a:schemeClr val="accent1"/>
          </a:effectRef>
          <a:fontRef idx="minor">
            <a:schemeClr val="tx1"/>
          </a:fontRef>
        </p:style>
      </p:cxnSp>
      <p:pic>
        <p:nvPicPr>
          <p:cNvPr id="68" name="Graphic 10">
            <a:extLst>
              <a:ext uri="{FF2B5EF4-FFF2-40B4-BE49-F238E27FC236}">
                <a16:creationId xmlns:a16="http://schemas.microsoft.com/office/drawing/2014/main" id="{12E6B19D-5149-42E6-91EB-4398FEFC17F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bwMode="gray">
          <a:xfrm>
            <a:off x="7582163" y="3957594"/>
            <a:ext cx="219018" cy="85703"/>
          </a:xfrm>
          <a:prstGeom prst="rect">
            <a:avLst/>
          </a:prstGeom>
        </p:spPr>
      </p:pic>
      <p:sp>
        <p:nvSpPr>
          <p:cNvPr id="69" name="TextBox 68">
            <a:extLst>
              <a:ext uri="{FF2B5EF4-FFF2-40B4-BE49-F238E27FC236}">
                <a16:creationId xmlns:a16="http://schemas.microsoft.com/office/drawing/2014/main" id="{4BB45953-1014-441B-88C0-07D9AAFB6AF6}"/>
              </a:ext>
            </a:extLst>
          </p:cNvPr>
          <p:cNvSpPr txBox="1"/>
          <p:nvPr/>
        </p:nvSpPr>
        <p:spPr bwMode="gray">
          <a:xfrm>
            <a:off x="6110380" y="2968722"/>
            <a:ext cx="1599128" cy="523220"/>
          </a:xfrm>
          <a:prstGeom prst="rect">
            <a:avLst/>
          </a:prstGeom>
          <a:noFill/>
        </p:spPr>
        <p:txBody>
          <a:bodyPr wrap="square" rtlCol="0">
            <a:spAutoFit/>
          </a:bodyPr>
          <a:lstStyle/>
          <a:p>
            <a:pPr algn="ct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“Make It Better” Campaign</a:t>
            </a:r>
          </a:p>
        </p:txBody>
      </p:sp>
      <p:sp>
        <p:nvSpPr>
          <p:cNvPr id="9" name="Rectangle 8"/>
          <p:cNvSpPr/>
          <p:nvPr/>
        </p:nvSpPr>
        <p:spPr>
          <a:xfrm>
            <a:off x="2802126" y="3584347"/>
            <a:ext cx="4252155" cy="954107"/>
          </a:xfrm>
          <a:prstGeom prst="rect">
            <a:avLst/>
          </a:prstGeom>
        </p:spPr>
        <p:txBody>
          <a:bodyPr wrap="square">
            <a:spAutoFit/>
          </a:bodyPr>
          <a:lstStyle/>
          <a:p>
            <a:r>
              <a:rPr lang="en-US" sz="1400" dirty="0">
                <a:cs typeface="Open Sans Bold"/>
              </a:rPr>
              <a:t>Initiated design and execution teams, while the “Make it Better!” campaign resulted in new initiative ideas being submitted from across the Medicaid segment</a:t>
            </a:r>
          </a:p>
        </p:txBody>
      </p:sp>
      <p:sp>
        <p:nvSpPr>
          <p:cNvPr id="10" name="Rectangle 9"/>
          <p:cNvSpPr/>
          <p:nvPr/>
        </p:nvSpPr>
        <p:spPr>
          <a:xfrm>
            <a:off x="9133092" y="4898121"/>
            <a:ext cx="2559068" cy="954107"/>
          </a:xfrm>
          <a:prstGeom prst="rect">
            <a:avLst/>
          </a:prstGeom>
        </p:spPr>
        <p:txBody>
          <a:bodyPr wrap="square">
            <a:spAutoFit/>
          </a:bodyPr>
          <a:lstStyle/>
          <a:p>
            <a:r>
              <a:rPr lang="en-US" sz="1400" dirty="0">
                <a:cs typeface="Open Sans Bold"/>
              </a:rPr>
              <a:t>Adopted DevOps methodology and tools to accelerate application design and delivery</a:t>
            </a:r>
          </a:p>
        </p:txBody>
      </p:sp>
      <p:grpSp>
        <p:nvGrpSpPr>
          <p:cNvPr id="109" name="Group 108">
            <a:extLst>
              <a:ext uri="{FF2B5EF4-FFF2-40B4-BE49-F238E27FC236}">
                <a16:creationId xmlns:a16="http://schemas.microsoft.com/office/drawing/2014/main" id="{C0B14A5A-E74F-4A9B-9BB0-FDF4EB61DAC4}"/>
              </a:ext>
            </a:extLst>
          </p:cNvPr>
          <p:cNvGrpSpPr/>
          <p:nvPr/>
        </p:nvGrpSpPr>
        <p:grpSpPr>
          <a:xfrm>
            <a:off x="3808490" y="4853846"/>
            <a:ext cx="321651" cy="260691"/>
            <a:chOff x="8036643" y="1702277"/>
            <a:chExt cx="958405" cy="776766"/>
          </a:xfrm>
          <a:solidFill>
            <a:srgbClr val="B2DAE1"/>
          </a:solidFill>
        </p:grpSpPr>
        <p:sp>
          <p:nvSpPr>
            <p:cNvPr id="110" name="Freeform 36">
              <a:extLst>
                <a:ext uri="{FF2B5EF4-FFF2-40B4-BE49-F238E27FC236}">
                  <a16:creationId xmlns:a16="http://schemas.microsoft.com/office/drawing/2014/main" id="{7BA26B41-BE27-4905-921B-6C9C06D628C3}"/>
                </a:ext>
              </a:extLst>
            </p:cNvPr>
            <p:cNvSpPr>
              <a:spLocks noEditPoints="1"/>
            </p:cNvSpPr>
            <p:nvPr/>
          </p:nvSpPr>
          <p:spPr bwMode="auto">
            <a:xfrm>
              <a:off x="8475230" y="1904467"/>
              <a:ext cx="69373" cy="52178"/>
            </a:xfrm>
            <a:custGeom>
              <a:avLst/>
              <a:gdLst>
                <a:gd name="T0" fmla="*/ 54 w 64"/>
                <a:gd name="T1" fmla="*/ 11 h 48"/>
                <a:gd name="T2" fmla="*/ 54 w 64"/>
                <a:gd name="T3" fmla="*/ 16 h 48"/>
                <a:gd name="T4" fmla="*/ 32 w 64"/>
                <a:gd name="T5" fmla="*/ 37 h 48"/>
                <a:gd name="T6" fmla="*/ 11 w 64"/>
                <a:gd name="T7" fmla="*/ 16 h 48"/>
                <a:gd name="T8" fmla="*/ 11 w 64"/>
                <a:gd name="T9" fmla="*/ 11 h 48"/>
                <a:gd name="T10" fmla="*/ 54 w 64"/>
                <a:gd name="T11" fmla="*/ 11 h 48"/>
                <a:gd name="T12" fmla="*/ 64 w 64"/>
                <a:gd name="T13" fmla="*/ 0 h 48"/>
                <a:gd name="T14" fmla="*/ 0 w 64"/>
                <a:gd name="T15" fmla="*/ 0 h 48"/>
                <a:gd name="T16" fmla="*/ 0 w 64"/>
                <a:gd name="T17" fmla="*/ 16 h 48"/>
                <a:gd name="T18" fmla="*/ 32 w 64"/>
                <a:gd name="T19" fmla="*/ 48 h 48"/>
                <a:gd name="T20" fmla="*/ 64 w 64"/>
                <a:gd name="T21" fmla="*/ 16 h 48"/>
                <a:gd name="T22" fmla="*/ 64 w 64"/>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48">
                  <a:moveTo>
                    <a:pt x="54" y="11"/>
                  </a:moveTo>
                  <a:cubicBezTo>
                    <a:pt x="54" y="16"/>
                    <a:pt x="54" y="16"/>
                    <a:pt x="54" y="16"/>
                  </a:cubicBezTo>
                  <a:cubicBezTo>
                    <a:pt x="54" y="28"/>
                    <a:pt x="44" y="37"/>
                    <a:pt x="32" y="37"/>
                  </a:cubicBezTo>
                  <a:cubicBezTo>
                    <a:pt x="21" y="37"/>
                    <a:pt x="11" y="28"/>
                    <a:pt x="11" y="16"/>
                  </a:cubicBezTo>
                  <a:cubicBezTo>
                    <a:pt x="11" y="11"/>
                    <a:pt x="11" y="11"/>
                    <a:pt x="11" y="11"/>
                  </a:cubicBezTo>
                  <a:cubicBezTo>
                    <a:pt x="54" y="11"/>
                    <a:pt x="54" y="11"/>
                    <a:pt x="54" y="11"/>
                  </a:cubicBezTo>
                  <a:moveTo>
                    <a:pt x="64" y="0"/>
                  </a:moveTo>
                  <a:cubicBezTo>
                    <a:pt x="0" y="0"/>
                    <a:pt x="0" y="0"/>
                    <a:pt x="0" y="0"/>
                  </a:cubicBezTo>
                  <a:cubicBezTo>
                    <a:pt x="0" y="16"/>
                    <a:pt x="0" y="16"/>
                    <a:pt x="0" y="16"/>
                  </a:cubicBezTo>
                  <a:cubicBezTo>
                    <a:pt x="0" y="34"/>
                    <a:pt x="15" y="48"/>
                    <a:pt x="32" y="48"/>
                  </a:cubicBezTo>
                  <a:cubicBezTo>
                    <a:pt x="50" y="48"/>
                    <a:pt x="64" y="34"/>
                    <a:pt x="64" y="16"/>
                  </a:cubicBez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7">
              <a:extLst>
                <a:ext uri="{FF2B5EF4-FFF2-40B4-BE49-F238E27FC236}">
                  <a16:creationId xmlns:a16="http://schemas.microsoft.com/office/drawing/2014/main" id="{E328C944-3034-4863-99A4-28823928644D}"/>
                </a:ext>
              </a:extLst>
            </p:cNvPr>
            <p:cNvSpPr>
              <a:spLocks noEditPoints="1"/>
            </p:cNvSpPr>
            <p:nvPr/>
          </p:nvSpPr>
          <p:spPr bwMode="auto">
            <a:xfrm>
              <a:off x="8475230" y="1904467"/>
              <a:ext cx="69373" cy="52178"/>
            </a:xfrm>
            <a:custGeom>
              <a:avLst/>
              <a:gdLst>
                <a:gd name="T0" fmla="*/ 54 w 64"/>
                <a:gd name="T1" fmla="*/ 11 h 48"/>
                <a:gd name="T2" fmla="*/ 54 w 64"/>
                <a:gd name="T3" fmla="*/ 16 h 48"/>
                <a:gd name="T4" fmla="*/ 32 w 64"/>
                <a:gd name="T5" fmla="*/ 37 h 48"/>
                <a:gd name="T6" fmla="*/ 11 w 64"/>
                <a:gd name="T7" fmla="*/ 16 h 48"/>
                <a:gd name="T8" fmla="*/ 11 w 64"/>
                <a:gd name="T9" fmla="*/ 11 h 48"/>
                <a:gd name="T10" fmla="*/ 54 w 64"/>
                <a:gd name="T11" fmla="*/ 11 h 48"/>
                <a:gd name="T12" fmla="*/ 64 w 64"/>
                <a:gd name="T13" fmla="*/ 0 h 48"/>
                <a:gd name="T14" fmla="*/ 0 w 64"/>
                <a:gd name="T15" fmla="*/ 0 h 48"/>
                <a:gd name="T16" fmla="*/ 0 w 64"/>
                <a:gd name="T17" fmla="*/ 16 h 48"/>
                <a:gd name="T18" fmla="*/ 32 w 64"/>
                <a:gd name="T19" fmla="*/ 48 h 48"/>
                <a:gd name="T20" fmla="*/ 64 w 64"/>
                <a:gd name="T21" fmla="*/ 16 h 48"/>
                <a:gd name="T22" fmla="*/ 64 w 64"/>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48">
                  <a:moveTo>
                    <a:pt x="54" y="11"/>
                  </a:moveTo>
                  <a:cubicBezTo>
                    <a:pt x="54" y="16"/>
                    <a:pt x="54" y="16"/>
                    <a:pt x="54" y="16"/>
                  </a:cubicBezTo>
                  <a:cubicBezTo>
                    <a:pt x="54" y="28"/>
                    <a:pt x="44" y="37"/>
                    <a:pt x="32" y="37"/>
                  </a:cubicBezTo>
                  <a:cubicBezTo>
                    <a:pt x="21" y="37"/>
                    <a:pt x="11" y="28"/>
                    <a:pt x="11" y="16"/>
                  </a:cubicBezTo>
                  <a:cubicBezTo>
                    <a:pt x="11" y="11"/>
                    <a:pt x="11" y="11"/>
                    <a:pt x="11" y="11"/>
                  </a:cubicBezTo>
                  <a:cubicBezTo>
                    <a:pt x="54" y="11"/>
                    <a:pt x="54" y="11"/>
                    <a:pt x="54" y="11"/>
                  </a:cubicBezTo>
                  <a:moveTo>
                    <a:pt x="64" y="0"/>
                  </a:moveTo>
                  <a:cubicBezTo>
                    <a:pt x="0" y="0"/>
                    <a:pt x="0" y="0"/>
                    <a:pt x="0" y="0"/>
                  </a:cubicBezTo>
                  <a:cubicBezTo>
                    <a:pt x="0" y="16"/>
                    <a:pt x="0" y="16"/>
                    <a:pt x="0" y="16"/>
                  </a:cubicBezTo>
                  <a:cubicBezTo>
                    <a:pt x="0" y="34"/>
                    <a:pt x="15" y="48"/>
                    <a:pt x="32" y="48"/>
                  </a:cubicBezTo>
                  <a:cubicBezTo>
                    <a:pt x="50" y="48"/>
                    <a:pt x="64" y="34"/>
                    <a:pt x="64" y="16"/>
                  </a:cubicBez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8">
              <a:extLst>
                <a:ext uri="{FF2B5EF4-FFF2-40B4-BE49-F238E27FC236}">
                  <a16:creationId xmlns:a16="http://schemas.microsoft.com/office/drawing/2014/main" id="{FFB703D1-5DD6-4041-A82D-217CFF357136}"/>
                </a:ext>
              </a:extLst>
            </p:cNvPr>
            <p:cNvSpPr>
              <a:spLocks noEditPoints="1"/>
            </p:cNvSpPr>
            <p:nvPr/>
          </p:nvSpPr>
          <p:spPr bwMode="auto">
            <a:xfrm>
              <a:off x="8429574" y="1702277"/>
              <a:ext cx="172544" cy="190331"/>
            </a:xfrm>
            <a:custGeom>
              <a:avLst/>
              <a:gdLst>
                <a:gd name="T0" fmla="*/ 74 w 159"/>
                <a:gd name="T1" fmla="*/ 0 h 176"/>
                <a:gd name="T2" fmla="*/ 0 w 159"/>
                <a:gd name="T3" fmla="*/ 75 h 176"/>
                <a:gd name="T4" fmla="*/ 13 w 159"/>
                <a:gd name="T5" fmla="*/ 118 h 176"/>
                <a:gd name="T6" fmla="*/ 22 w 159"/>
                <a:gd name="T7" fmla="*/ 128 h 176"/>
                <a:gd name="T8" fmla="*/ 42 w 159"/>
                <a:gd name="T9" fmla="*/ 176 h 176"/>
                <a:gd name="T10" fmla="*/ 106 w 159"/>
                <a:gd name="T11" fmla="*/ 176 h 176"/>
                <a:gd name="T12" fmla="*/ 127 w 159"/>
                <a:gd name="T13" fmla="*/ 128 h 176"/>
                <a:gd name="T14" fmla="*/ 136 w 159"/>
                <a:gd name="T15" fmla="*/ 118 h 176"/>
                <a:gd name="T16" fmla="*/ 117 w 159"/>
                <a:gd name="T17" fmla="*/ 14 h 176"/>
                <a:gd name="T18" fmla="*/ 74 w 159"/>
                <a:gd name="T19" fmla="*/ 0 h 176"/>
                <a:gd name="T20" fmla="*/ 133 w 159"/>
                <a:gd name="T21" fmla="*/ 75 h 176"/>
                <a:gd name="T22" fmla="*/ 74 w 159"/>
                <a:gd name="T23" fmla="*/ 16 h 176"/>
                <a:gd name="T24" fmla="*/ 74 w 159"/>
                <a:gd name="T25" fmla="*/ 11 h 176"/>
                <a:gd name="T26" fmla="*/ 138 w 159"/>
                <a:gd name="T27" fmla="*/ 75 h 176"/>
                <a:gd name="T28" fmla="*/ 133 w 159"/>
                <a:gd name="T29" fmla="*/ 7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 h="176">
                  <a:moveTo>
                    <a:pt x="74" y="0"/>
                  </a:moveTo>
                  <a:cubicBezTo>
                    <a:pt x="33" y="0"/>
                    <a:pt x="0" y="34"/>
                    <a:pt x="0" y="75"/>
                  </a:cubicBezTo>
                  <a:cubicBezTo>
                    <a:pt x="0" y="90"/>
                    <a:pt x="4" y="105"/>
                    <a:pt x="13" y="118"/>
                  </a:cubicBezTo>
                  <a:cubicBezTo>
                    <a:pt x="16" y="121"/>
                    <a:pt x="19" y="125"/>
                    <a:pt x="22" y="128"/>
                  </a:cubicBezTo>
                  <a:cubicBezTo>
                    <a:pt x="39" y="145"/>
                    <a:pt x="42" y="149"/>
                    <a:pt x="42" y="176"/>
                  </a:cubicBezTo>
                  <a:cubicBezTo>
                    <a:pt x="106" y="176"/>
                    <a:pt x="106" y="176"/>
                    <a:pt x="106" y="176"/>
                  </a:cubicBezTo>
                  <a:cubicBezTo>
                    <a:pt x="106" y="149"/>
                    <a:pt x="110" y="145"/>
                    <a:pt x="127" y="128"/>
                  </a:cubicBezTo>
                  <a:cubicBezTo>
                    <a:pt x="130" y="125"/>
                    <a:pt x="133" y="121"/>
                    <a:pt x="136" y="118"/>
                  </a:cubicBezTo>
                  <a:cubicBezTo>
                    <a:pt x="159" y="84"/>
                    <a:pt x="151" y="37"/>
                    <a:pt x="117" y="14"/>
                  </a:cubicBezTo>
                  <a:cubicBezTo>
                    <a:pt x="105" y="5"/>
                    <a:pt x="90" y="0"/>
                    <a:pt x="74" y="0"/>
                  </a:cubicBezTo>
                  <a:close/>
                  <a:moveTo>
                    <a:pt x="133" y="75"/>
                  </a:moveTo>
                  <a:cubicBezTo>
                    <a:pt x="133" y="43"/>
                    <a:pt x="107" y="16"/>
                    <a:pt x="74" y="16"/>
                  </a:cubicBezTo>
                  <a:cubicBezTo>
                    <a:pt x="74" y="11"/>
                    <a:pt x="74" y="11"/>
                    <a:pt x="74" y="11"/>
                  </a:cubicBezTo>
                  <a:cubicBezTo>
                    <a:pt x="110" y="11"/>
                    <a:pt x="138" y="40"/>
                    <a:pt x="138" y="75"/>
                  </a:cubicBezTo>
                  <a:lnTo>
                    <a:pt x="133"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37">
              <a:extLst>
                <a:ext uri="{FF2B5EF4-FFF2-40B4-BE49-F238E27FC236}">
                  <a16:creationId xmlns:a16="http://schemas.microsoft.com/office/drawing/2014/main" id="{40B440B9-C885-44FC-8221-4847A71F77CD}"/>
                </a:ext>
              </a:extLst>
            </p:cNvPr>
            <p:cNvSpPr>
              <a:spLocks/>
            </p:cNvSpPr>
            <p:nvPr/>
          </p:nvSpPr>
          <p:spPr bwMode="auto">
            <a:xfrm>
              <a:off x="8036643" y="1829938"/>
              <a:ext cx="304814" cy="317757"/>
            </a:xfrm>
            <a:custGeom>
              <a:avLst/>
              <a:gdLst>
                <a:gd name="T0" fmla="*/ 82 w 271"/>
                <a:gd name="T1" fmla="*/ 18 h 283"/>
                <a:gd name="T2" fmla="*/ 2 w 271"/>
                <a:gd name="T3" fmla="*/ 271 h 283"/>
                <a:gd name="T4" fmla="*/ 12 w 271"/>
                <a:gd name="T5" fmla="*/ 283 h 283"/>
                <a:gd name="T6" fmla="*/ 19 w 271"/>
                <a:gd name="T7" fmla="*/ 283 h 283"/>
                <a:gd name="T8" fmla="*/ 38 w 271"/>
                <a:gd name="T9" fmla="*/ 272 h 283"/>
                <a:gd name="T10" fmla="*/ 87 w 271"/>
                <a:gd name="T11" fmla="*/ 178 h 283"/>
                <a:gd name="T12" fmla="*/ 137 w 271"/>
                <a:gd name="T13" fmla="*/ 272 h 283"/>
                <a:gd name="T14" fmla="*/ 156 w 271"/>
                <a:gd name="T15" fmla="*/ 283 h 283"/>
                <a:gd name="T16" fmla="*/ 164 w 271"/>
                <a:gd name="T17" fmla="*/ 283 h 283"/>
                <a:gd name="T18" fmla="*/ 176 w 271"/>
                <a:gd name="T19" fmla="*/ 266 h 283"/>
                <a:gd name="T20" fmla="*/ 126 w 271"/>
                <a:gd name="T21" fmla="*/ 117 h 283"/>
                <a:gd name="T22" fmla="*/ 153 w 271"/>
                <a:gd name="T23" fmla="*/ 46 h 283"/>
                <a:gd name="T24" fmla="*/ 179 w 271"/>
                <a:gd name="T25" fmla="*/ 26 h 283"/>
                <a:gd name="T26" fmla="*/ 271 w 271"/>
                <a:gd name="T27" fmla="*/ 17 h 283"/>
                <a:gd name="T28" fmla="*/ 271 w 271"/>
                <a:gd name="T29" fmla="*/ 0 h 283"/>
                <a:gd name="T30" fmla="*/ 106 w 271"/>
                <a:gd name="T31" fmla="*/ 0 h 283"/>
                <a:gd name="T32" fmla="*/ 82 w 271"/>
                <a:gd name="T33" fmla="*/ 1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1" h="283">
                  <a:moveTo>
                    <a:pt x="82" y="18"/>
                  </a:moveTo>
                  <a:cubicBezTo>
                    <a:pt x="2" y="271"/>
                    <a:pt x="2" y="271"/>
                    <a:pt x="2" y="271"/>
                  </a:cubicBezTo>
                  <a:cubicBezTo>
                    <a:pt x="0" y="277"/>
                    <a:pt x="5" y="283"/>
                    <a:pt x="12" y="283"/>
                  </a:cubicBezTo>
                  <a:cubicBezTo>
                    <a:pt x="19" y="283"/>
                    <a:pt x="19" y="283"/>
                    <a:pt x="19" y="283"/>
                  </a:cubicBezTo>
                  <a:cubicBezTo>
                    <a:pt x="27" y="283"/>
                    <a:pt x="34" y="279"/>
                    <a:pt x="38" y="272"/>
                  </a:cubicBezTo>
                  <a:cubicBezTo>
                    <a:pt x="87" y="178"/>
                    <a:pt x="87" y="178"/>
                    <a:pt x="87" y="178"/>
                  </a:cubicBezTo>
                  <a:cubicBezTo>
                    <a:pt x="137" y="272"/>
                    <a:pt x="137" y="272"/>
                    <a:pt x="137" y="272"/>
                  </a:cubicBezTo>
                  <a:cubicBezTo>
                    <a:pt x="141" y="279"/>
                    <a:pt x="148" y="283"/>
                    <a:pt x="156" y="283"/>
                  </a:cubicBezTo>
                  <a:cubicBezTo>
                    <a:pt x="164" y="283"/>
                    <a:pt x="164" y="283"/>
                    <a:pt x="164" y="283"/>
                  </a:cubicBezTo>
                  <a:cubicBezTo>
                    <a:pt x="173" y="283"/>
                    <a:pt x="179" y="275"/>
                    <a:pt x="176" y="266"/>
                  </a:cubicBezTo>
                  <a:cubicBezTo>
                    <a:pt x="126" y="117"/>
                    <a:pt x="126" y="117"/>
                    <a:pt x="126" y="117"/>
                  </a:cubicBezTo>
                  <a:cubicBezTo>
                    <a:pt x="153" y="46"/>
                    <a:pt x="153" y="46"/>
                    <a:pt x="153" y="46"/>
                  </a:cubicBezTo>
                  <a:cubicBezTo>
                    <a:pt x="157" y="35"/>
                    <a:pt x="167" y="27"/>
                    <a:pt x="179" y="26"/>
                  </a:cubicBezTo>
                  <a:cubicBezTo>
                    <a:pt x="271" y="17"/>
                    <a:pt x="271" y="17"/>
                    <a:pt x="271" y="17"/>
                  </a:cubicBezTo>
                  <a:cubicBezTo>
                    <a:pt x="271" y="0"/>
                    <a:pt x="271" y="0"/>
                    <a:pt x="271" y="0"/>
                  </a:cubicBezTo>
                  <a:cubicBezTo>
                    <a:pt x="106" y="0"/>
                    <a:pt x="106" y="0"/>
                    <a:pt x="106" y="0"/>
                  </a:cubicBezTo>
                  <a:cubicBezTo>
                    <a:pt x="95" y="0"/>
                    <a:pt x="85" y="7"/>
                    <a:pt x="82" y="1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14" name="Oval 38">
              <a:extLst>
                <a:ext uri="{FF2B5EF4-FFF2-40B4-BE49-F238E27FC236}">
                  <a16:creationId xmlns:a16="http://schemas.microsoft.com/office/drawing/2014/main" id="{DC200107-B427-4D0F-9CBA-6FDBD04F21F9}"/>
                </a:ext>
              </a:extLst>
            </p:cNvPr>
            <p:cNvSpPr>
              <a:spLocks noChangeArrowheads="1"/>
            </p:cNvSpPr>
            <p:nvPr/>
          </p:nvSpPr>
          <p:spPr bwMode="auto">
            <a:xfrm>
              <a:off x="8160575" y="1736747"/>
              <a:ext cx="74100" cy="7410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15" name="Freeform 39">
              <a:extLst>
                <a:ext uri="{FF2B5EF4-FFF2-40B4-BE49-F238E27FC236}">
                  <a16:creationId xmlns:a16="http://schemas.microsoft.com/office/drawing/2014/main" id="{6DA911B1-99E5-46F7-8AC6-CD430343F5CA}"/>
                </a:ext>
              </a:extLst>
            </p:cNvPr>
            <p:cNvSpPr>
              <a:spLocks/>
            </p:cNvSpPr>
            <p:nvPr/>
          </p:nvSpPr>
          <p:spPr bwMode="auto">
            <a:xfrm>
              <a:off x="8690234" y="1829938"/>
              <a:ext cx="304814" cy="317757"/>
            </a:xfrm>
            <a:custGeom>
              <a:avLst/>
              <a:gdLst>
                <a:gd name="T0" fmla="*/ 189 w 271"/>
                <a:gd name="T1" fmla="*/ 18 h 283"/>
                <a:gd name="T2" fmla="*/ 269 w 271"/>
                <a:gd name="T3" fmla="*/ 271 h 283"/>
                <a:gd name="T4" fmla="*/ 259 w 271"/>
                <a:gd name="T5" fmla="*/ 283 h 283"/>
                <a:gd name="T6" fmla="*/ 252 w 271"/>
                <a:gd name="T7" fmla="*/ 283 h 283"/>
                <a:gd name="T8" fmla="*/ 233 w 271"/>
                <a:gd name="T9" fmla="*/ 272 h 283"/>
                <a:gd name="T10" fmla="*/ 184 w 271"/>
                <a:gd name="T11" fmla="*/ 178 h 283"/>
                <a:gd name="T12" fmla="*/ 134 w 271"/>
                <a:gd name="T13" fmla="*/ 272 h 283"/>
                <a:gd name="T14" fmla="*/ 115 w 271"/>
                <a:gd name="T15" fmla="*/ 283 h 283"/>
                <a:gd name="T16" fmla="*/ 107 w 271"/>
                <a:gd name="T17" fmla="*/ 283 h 283"/>
                <a:gd name="T18" fmla="*/ 95 w 271"/>
                <a:gd name="T19" fmla="*/ 266 h 283"/>
                <a:gd name="T20" fmla="*/ 145 w 271"/>
                <a:gd name="T21" fmla="*/ 117 h 283"/>
                <a:gd name="T22" fmla="*/ 118 w 271"/>
                <a:gd name="T23" fmla="*/ 46 h 283"/>
                <a:gd name="T24" fmla="*/ 92 w 271"/>
                <a:gd name="T25" fmla="*/ 26 h 283"/>
                <a:gd name="T26" fmla="*/ 0 w 271"/>
                <a:gd name="T27" fmla="*/ 17 h 283"/>
                <a:gd name="T28" fmla="*/ 0 w 271"/>
                <a:gd name="T29" fmla="*/ 0 h 283"/>
                <a:gd name="T30" fmla="*/ 165 w 271"/>
                <a:gd name="T31" fmla="*/ 0 h 283"/>
                <a:gd name="T32" fmla="*/ 189 w 271"/>
                <a:gd name="T33" fmla="*/ 1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1" h="283">
                  <a:moveTo>
                    <a:pt x="189" y="18"/>
                  </a:moveTo>
                  <a:cubicBezTo>
                    <a:pt x="269" y="271"/>
                    <a:pt x="269" y="271"/>
                    <a:pt x="269" y="271"/>
                  </a:cubicBezTo>
                  <a:cubicBezTo>
                    <a:pt x="271" y="277"/>
                    <a:pt x="266" y="283"/>
                    <a:pt x="259" y="283"/>
                  </a:cubicBezTo>
                  <a:cubicBezTo>
                    <a:pt x="252" y="283"/>
                    <a:pt x="252" y="283"/>
                    <a:pt x="252" y="283"/>
                  </a:cubicBezTo>
                  <a:cubicBezTo>
                    <a:pt x="244" y="283"/>
                    <a:pt x="237" y="279"/>
                    <a:pt x="233" y="272"/>
                  </a:cubicBezTo>
                  <a:cubicBezTo>
                    <a:pt x="184" y="178"/>
                    <a:pt x="184" y="178"/>
                    <a:pt x="184" y="178"/>
                  </a:cubicBezTo>
                  <a:cubicBezTo>
                    <a:pt x="134" y="272"/>
                    <a:pt x="134" y="272"/>
                    <a:pt x="134" y="272"/>
                  </a:cubicBezTo>
                  <a:cubicBezTo>
                    <a:pt x="130" y="279"/>
                    <a:pt x="123" y="283"/>
                    <a:pt x="115" y="283"/>
                  </a:cubicBezTo>
                  <a:cubicBezTo>
                    <a:pt x="107" y="283"/>
                    <a:pt x="107" y="283"/>
                    <a:pt x="107" y="283"/>
                  </a:cubicBezTo>
                  <a:cubicBezTo>
                    <a:pt x="98" y="283"/>
                    <a:pt x="92" y="275"/>
                    <a:pt x="95" y="266"/>
                  </a:cubicBezTo>
                  <a:cubicBezTo>
                    <a:pt x="145" y="117"/>
                    <a:pt x="145" y="117"/>
                    <a:pt x="145" y="117"/>
                  </a:cubicBezTo>
                  <a:cubicBezTo>
                    <a:pt x="118" y="46"/>
                    <a:pt x="118" y="46"/>
                    <a:pt x="118" y="46"/>
                  </a:cubicBezTo>
                  <a:cubicBezTo>
                    <a:pt x="114" y="35"/>
                    <a:pt x="104" y="27"/>
                    <a:pt x="92" y="26"/>
                  </a:cubicBezTo>
                  <a:cubicBezTo>
                    <a:pt x="0" y="17"/>
                    <a:pt x="0" y="17"/>
                    <a:pt x="0" y="17"/>
                  </a:cubicBezTo>
                  <a:cubicBezTo>
                    <a:pt x="0" y="0"/>
                    <a:pt x="0" y="0"/>
                    <a:pt x="0" y="0"/>
                  </a:cubicBezTo>
                  <a:cubicBezTo>
                    <a:pt x="165" y="0"/>
                    <a:pt x="165" y="0"/>
                    <a:pt x="165" y="0"/>
                  </a:cubicBezTo>
                  <a:cubicBezTo>
                    <a:pt x="176" y="0"/>
                    <a:pt x="186" y="7"/>
                    <a:pt x="189" y="1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23" name="Oval 40">
              <a:extLst>
                <a:ext uri="{FF2B5EF4-FFF2-40B4-BE49-F238E27FC236}">
                  <a16:creationId xmlns:a16="http://schemas.microsoft.com/office/drawing/2014/main" id="{36FA4F98-4089-4F05-87E9-B413FEF3C5B2}"/>
                </a:ext>
              </a:extLst>
            </p:cNvPr>
            <p:cNvSpPr>
              <a:spLocks noChangeArrowheads="1"/>
            </p:cNvSpPr>
            <p:nvPr/>
          </p:nvSpPr>
          <p:spPr bwMode="auto">
            <a:xfrm>
              <a:off x="8797016" y="1736747"/>
              <a:ext cx="74424" cy="7410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24" name="Oval 41">
              <a:extLst>
                <a:ext uri="{FF2B5EF4-FFF2-40B4-BE49-F238E27FC236}">
                  <a16:creationId xmlns:a16="http://schemas.microsoft.com/office/drawing/2014/main" id="{B8A5B16B-D9E9-420A-AB65-E8BA677EF653}"/>
                </a:ext>
              </a:extLst>
            </p:cNvPr>
            <p:cNvSpPr>
              <a:spLocks noChangeArrowheads="1"/>
            </p:cNvSpPr>
            <p:nvPr/>
          </p:nvSpPr>
          <p:spPr bwMode="auto">
            <a:xfrm>
              <a:off x="8480899" y="2058064"/>
              <a:ext cx="75395" cy="75071"/>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25" name="Freeform 42">
              <a:extLst>
                <a:ext uri="{FF2B5EF4-FFF2-40B4-BE49-F238E27FC236}">
                  <a16:creationId xmlns:a16="http://schemas.microsoft.com/office/drawing/2014/main" id="{4314C3DF-88B0-42F9-A84C-D9A51F3E73EF}"/>
                </a:ext>
              </a:extLst>
            </p:cNvPr>
            <p:cNvSpPr>
              <a:spLocks/>
            </p:cNvSpPr>
            <p:nvPr/>
          </p:nvSpPr>
          <p:spPr bwMode="auto">
            <a:xfrm>
              <a:off x="8347259" y="2066800"/>
              <a:ext cx="343967" cy="412243"/>
            </a:xfrm>
            <a:custGeom>
              <a:avLst/>
              <a:gdLst>
                <a:gd name="T0" fmla="*/ 294 w 306"/>
                <a:gd name="T1" fmla="*/ 0 h 367"/>
                <a:gd name="T2" fmla="*/ 189 w 306"/>
                <a:gd name="T3" fmla="*/ 63 h 367"/>
                <a:gd name="T4" fmla="*/ 153 w 306"/>
                <a:gd name="T5" fmla="*/ 72 h 367"/>
                <a:gd name="T6" fmla="*/ 153 w 306"/>
                <a:gd name="T7" fmla="*/ 72 h 367"/>
                <a:gd name="T8" fmla="*/ 117 w 306"/>
                <a:gd name="T9" fmla="*/ 63 h 367"/>
                <a:gd name="T10" fmla="*/ 11 w 306"/>
                <a:gd name="T11" fmla="*/ 0 h 367"/>
                <a:gd name="T12" fmla="*/ 0 w 306"/>
                <a:gd name="T13" fmla="*/ 17 h 367"/>
                <a:gd name="T14" fmla="*/ 64 w 306"/>
                <a:gd name="T15" fmla="*/ 69 h 367"/>
                <a:gd name="T16" fmla="*/ 112 w 306"/>
                <a:gd name="T17" fmla="*/ 179 h 367"/>
                <a:gd name="T18" fmla="*/ 111 w 306"/>
                <a:gd name="T19" fmla="*/ 200 h 367"/>
                <a:gd name="T20" fmla="*/ 67 w 306"/>
                <a:gd name="T21" fmla="*/ 367 h 367"/>
                <a:gd name="T22" fmla="*/ 92 w 306"/>
                <a:gd name="T23" fmla="*/ 367 h 367"/>
                <a:gd name="T24" fmla="*/ 110 w 306"/>
                <a:gd name="T25" fmla="*/ 354 h 367"/>
                <a:gd name="T26" fmla="*/ 153 w 306"/>
                <a:gd name="T27" fmla="*/ 231 h 367"/>
                <a:gd name="T28" fmla="*/ 196 w 306"/>
                <a:gd name="T29" fmla="*/ 354 h 367"/>
                <a:gd name="T30" fmla="*/ 214 w 306"/>
                <a:gd name="T31" fmla="*/ 367 h 367"/>
                <a:gd name="T32" fmla="*/ 239 w 306"/>
                <a:gd name="T33" fmla="*/ 367 h 367"/>
                <a:gd name="T34" fmla="*/ 194 w 306"/>
                <a:gd name="T35" fmla="*/ 200 h 367"/>
                <a:gd name="T36" fmla="*/ 193 w 306"/>
                <a:gd name="T37" fmla="*/ 179 h 367"/>
                <a:gd name="T38" fmla="*/ 241 w 306"/>
                <a:gd name="T39" fmla="*/ 69 h 367"/>
                <a:gd name="T40" fmla="*/ 306 w 306"/>
                <a:gd name="T41" fmla="*/ 17 h 367"/>
                <a:gd name="T42" fmla="*/ 294 w 306"/>
                <a:gd name="T43"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6" h="367">
                  <a:moveTo>
                    <a:pt x="294" y="0"/>
                  </a:moveTo>
                  <a:cubicBezTo>
                    <a:pt x="189" y="63"/>
                    <a:pt x="189" y="63"/>
                    <a:pt x="189" y="63"/>
                  </a:cubicBezTo>
                  <a:cubicBezTo>
                    <a:pt x="178" y="69"/>
                    <a:pt x="166" y="72"/>
                    <a:pt x="153" y="72"/>
                  </a:cubicBezTo>
                  <a:cubicBezTo>
                    <a:pt x="153" y="72"/>
                    <a:pt x="153" y="72"/>
                    <a:pt x="153" y="72"/>
                  </a:cubicBezTo>
                  <a:cubicBezTo>
                    <a:pt x="140" y="72"/>
                    <a:pt x="128" y="69"/>
                    <a:pt x="117" y="63"/>
                  </a:cubicBezTo>
                  <a:cubicBezTo>
                    <a:pt x="11" y="0"/>
                    <a:pt x="11" y="0"/>
                    <a:pt x="11" y="0"/>
                  </a:cubicBezTo>
                  <a:cubicBezTo>
                    <a:pt x="0" y="17"/>
                    <a:pt x="0" y="17"/>
                    <a:pt x="0" y="17"/>
                  </a:cubicBezTo>
                  <a:cubicBezTo>
                    <a:pt x="64" y="69"/>
                    <a:pt x="64" y="69"/>
                    <a:pt x="64" y="69"/>
                  </a:cubicBezTo>
                  <a:cubicBezTo>
                    <a:pt x="97" y="96"/>
                    <a:pt x="115" y="136"/>
                    <a:pt x="112" y="179"/>
                  </a:cubicBezTo>
                  <a:cubicBezTo>
                    <a:pt x="111" y="200"/>
                    <a:pt x="111" y="200"/>
                    <a:pt x="111" y="200"/>
                  </a:cubicBezTo>
                  <a:cubicBezTo>
                    <a:pt x="67" y="367"/>
                    <a:pt x="67" y="367"/>
                    <a:pt x="67" y="367"/>
                  </a:cubicBezTo>
                  <a:cubicBezTo>
                    <a:pt x="92" y="367"/>
                    <a:pt x="92" y="367"/>
                    <a:pt x="92" y="367"/>
                  </a:cubicBezTo>
                  <a:cubicBezTo>
                    <a:pt x="100" y="367"/>
                    <a:pt x="107" y="362"/>
                    <a:pt x="110" y="354"/>
                  </a:cubicBezTo>
                  <a:cubicBezTo>
                    <a:pt x="153" y="231"/>
                    <a:pt x="153" y="231"/>
                    <a:pt x="153" y="231"/>
                  </a:cubicBezTo>
                  <a:cubicBezTo>
                    <a:pt x="196" y="354"/>
                    <a:pt x="196" y="354"/>
                    <a:pt x="196" y="354"/>
                  </a:cubicBezTo>
                  <a:cubicBezTo>
                    <a:pt x="198" y="362"/>
                    <a:pt x="205" y="367"/>
                    <a:pt x="214" y="367"/>
                  </a:cubicBezTo>
                  <a:cubicBezTo>
                    <a:pt x="239" y="367"/>
                    <a:pt x="239" y="367"/>
                    <a:pt x="239" y="367"/>
                  </a:cubicBezTo>
                  <a:cubicBezTo>
                    <a:pt x="194" y="200"/>
                    <a:pt x="194" y="200"/>
                    <a:pt x="194" y="200"/>
                  </a:cubicBezTo>
                  <a:cubicBezTo>
                    <a:pt x="193" y="179"/>
                    <a:pt x="193" y="179"/>
                    <a:pt x="193" y="179"/>
                  </a:cubicBezTo>
                  <a:cubicBezTo>
                    <a:pt x="190" y="136"/>
                    <a:pt x="208" y="96"/>
                    <a:pt x="241" y="69"/>
                  </a:cubicBezTo>
                  <a:cubicBezTo>
                    <a:pt x="306" y="17"/>
                    <a:pt x="306" y="17"/>
                    <a:pt x="306" y="17"/>
                  </a:cubicBezTo>
                  <a:lnTo>
                    <a:pt x="294"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126" name="Freeform 78">
            <a:extLst>
              <a:ext uri="{FF2B5EF4-FFF2-40B4-BE49-F238E27FC236}">
                <a16:creationId xmlns:a16="http://schemas.microsoft.com/office/drawing/2014/main" id="{9A5BDC28-4F6D-4AB4-B340-85E8CF825CB3}"/>
              </a:ext>
            </a:extLst>
          </p:cNvPr>
          <p:cNvSpPr>
            <a:spLocks noEditPoints="1"/>
          </p:cNvSpPr>
          <p:nvPr/>
        </p:nvSpPr>
        <p:spPr bwMode="auto">
          <a:xfrm>
            <a:off x="5914017" y="3016709"/>
            <a:ext cx="272015" cy="272015"/>
          </a:xfrm>
          <a:custGeom>
            <a:avLst/>
            <a:gdLst>
              <a:gd name="T0" fmla="*/ 160 w 208"/>
              <a:gd name="T1" fmla="*/ 80 h 208"/>
              <a:gd name="T2" fmla="*/ 208 w 208"/>
              <a:gd name="T3" fmla="*/ 32 h 208"/>
              <a:gd name="T4" fmla="*/ 176 w 208"/>
              <a:gd name="T5" fmla="*/ 32 h 208"/>
              <a:gd name="T6" fmla="*/ 176 w 208"/>
              <a:gd name="T7" fmla="*/ 0 h 208"/>
              <a:gd name="T8" fmla="*/ 128 w 208"/>
              <a:gd name="T9" fmla="*/ 48 h 208"/>
              <a:gd name="T10" fmla="*/ 128 w 208"/>
              <a:gd name="T11" fmla="*/ 72 h 208"/>
              <a:gd name="T12" fmla="*/ 119 w 208"/>
              <a:gd name="T13" fmla="*/ 81 h 208"/>
              <a:gd name="T14" fmla="*/ 72 w 208"/>
              <a:gd name="T15" fmla="*/ 64 h 208"/>
              <a:gd name="T16" fmla="*/ 0 w 208"/>
              <a:gd name="T17" fmla="*/ 136 h 208"/>
              <a:gd name="T18" fmla="*/ 72 w 208"/>
              <a:gd name="T19" fmla="*/ 208 h 208"/>
              <a:gd name="T20" fmla="*/ 144 w 208"/>
              <a:gd name="T21" fmla="*/ 136 h 208"/>
              <a:gd name="T22" fmla="*/ 127 w 208"/>
              <a:gd name="T23" fmla="*/ 89 h 208"/>
              <a:gd name="T24" fmla="*/ 136 w 208"/>
              <a:gd name="T25" fmla="*/ 80 h 208"/>
              <a:gd name="T26" fmla="*/ 160 w 208"/>
              <a:gd name="T27" fmla="*/ 80 h 208"/>
              <a:gd name="T28" fmla="*/ 133 w 208"/>
              <a:gd name="T29" fmla="*/ 136 h 208"/>
              <a:gd name="T30" fmla="*/ 72 w 208"/>
              <a:gd name="T31" fmla="*/ 197 h 208"/>
              <a:gd name="T32" fmla="*/ 11 w 208"/>
              <a:gd name="T33" fmla="*/ 136 h 208"/>
              <a:gd name="T34" fmla="*/ 72 w 208"/>
              <a:gd name="T35" fmla="*/ 75 h 208"/>
              <a:gd name="T36" fmla="*/ 111 w 208"/>
              <a:gd name="T37" fmla="*/ 89 h 208"/>
              <a:gd name="T38" fmla="*/ 104 w 208"/>
              <a:gd name="T39" fmla="*/ 97 h 208"/>
              <a:gd name="T40" fmla="*/ 72 w 208"/>
              <a:gd name="T41" fmla="*/ 85 h 208"/>
              <a:gd name="T42" fmla="*/ 21 w 208"/>
              <a:gd name="T43" fmla="*/ 136 h 208"/>
              <a:gd name="T44" fmla="*/ 72 w 208"/>
              <a:gd name="T45" fmla="*/ 187 h 208"/>
              <a:gd name="T46" fmla="*/ 123 w 208"/>
              <a:gd name="T47" fmla="*/ 136 h 208"/>
              <a:gd name="T48" fmla="*/ 111 w 208"/>
              <a:gd name="T49" fmla="*/ 104 h 208"/>
              <a:gd name="T50" fmla="*/ 119 w 208"/>
              <a:gd name="T51" fmla="*/ 97 h 208"/>
              <a:gd name="T52" fmla="*/ 133 w 208"/>
              <a:gd name="T53" fmla="*/ 136 h 208"/>
              <a:gd name="T54" fmla="*/ 91 w 208"/>
              <a:gd name="T55" fmla="*/ 136 h 208"/>
              <a:gd name="T56" fmla="*/ 72 w 208"/>
              <a:gd name="T57" fmla="*/ 155 h 208"/>
              <a:gd name="T58" fmla="*/ 53 w 208"/>
              <a:gd name="T59" fmla="*/ 136 h 208"/>
              <a:gd name="T60" fmla="*/ 72 w 208"/>
              <a:gd name="T61" fmla="*/ 117 h 208"/>
              <a:gd name="T62" fmla="*/ 81 w 208"/>
              <a:gd name="T63" fmla="*/ 120 h 208"/>
              <a:gd name="T64" fmla="*/ 68 w 208"/>
              <a:gd name="T65" fmla="*/ 132 h 208"/>
              <a:gd name="T66" fmla="*/ 76 w 208"/>
              <a:gd name="T67" fmla="*/ 140 h 208"/>
              <a:gd name="T68" fmla="*/ 89 w 208"/>
              <a:gd name="T69" fmla="*/ 127 h 208"/>
              <a:gd name="T70" fmla="*/ 91 w 208"/>
              <a:gd name="T71" fmla="*/ 136 h 208"/>
              <a:gd name="T72" fmla="*/ 89 w 208"/>
              <a:gd name="T73" fmla="*/ 112 h 208"/>
              <a:gd name="T74" fmla="*/ 72 w 208"/>
              <a:gd name="T75" fmla="*/ 107 h 208"/>
              <a:gd name="T76" fmla="*/ 43 w 208"/>
              <a:gd name="T77" fmla="*/ 136 h 208"/>
              <a:gd name="T78" fmla="*/ 72 w 208"/>
              <a:gd name="T79" fmla="*/ 165 h 208"/>
              <a:gd name="T80" fmla="*/ 101 w 208"/>
              <a:gd name="T81" fmla="*/ 136 h 208"/>
              <a:gd name="T82" fmla="*/ 96 w 208"/>
              <a:gd name="T83" fmla="*/ 119 h 208"/>
              <a:gd name="T84" fmla="*/ 104 w 208"/>
              <a:gd name="T85" fmla="*/ 112 h 208"/>
              <a:gd name="T86" fmla="*/ 112 w 208"/>
              <a:gd name="T87" fmla="*/ 136 h 208"/>
              <a:gd name="T88" fmla="*/ 72 w 208"/>
              <a:gd name="T89" fmla="*/ 176 h 208"/>
              <a:gd name="T90" fmla="*/ 32 w 208"/>
              <a:gd name="T91" fmla="*/ 136 h 208"/>
              <a:gd name="T92" fmla="*/ 72 w 208"/>
              <a:gd name="T93" fmla="*/ 96 h 208"/>
              <a:gd name="T94" fmla="*/ 96 w 208"/>
              <a:gd name="T95" fmla="*/ 104 h 208"/>
              <a:gd name="T96" fmla="*/ 89 w 208"/>
              <a:gd name="T97" fmla="*/ 11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8" h="208">
                <a:moveTo>
                  <a:pt x="160" y="80"/>
                </a:moveTo>
                <a:cubicBezTo>
                  <a:pt x="208" y="32"/>
                  <a:pt x="208" y="32"/>
                  <a:pt x="208" y="32"/>
                </a:cubicBezTo>
                <a:cubicBezTo>
                  <a:pt x="176" y="32"/>
                  <a:pt x="176" y="32"/>
                  <a:pt x="176" y="32"/>
                </a:cubicBezTo>
                <a:cubicBezTo>
                  <a:pt x="176" y="0"/>
                  <a:pt x="176" y="0"/>
                  <a:pt x="176" y="0"/>
                </a:cubicBezTo>
                <a:cubicBezTo>
                  <a:pt x="128" y="48"/>
                  <a:pt x="128" y="48"/>
                  <a:pt x="128" y="48"/>
                </a:cubicBezTo>
                <a:cubicBezTo>
                  <a:pt x="128" y="72"/>
                  <a:pt x="128" y="72"/>
                  <a:pt x="128" y="72"/>
                </a:cubicBezTo>
                <a:cubicBezTo>
                  <a:pt x="119" y="81"/>
                  <a:pt x="119" y="81"/>
                  <a:pt x="119" y="81"/>
                </a:cubicBezTo>
                <a:cubicBezTo>
                  <a:pt x="106" y="71"/>
                  <a:pt x="90" y="64"/>
                  <a:pt x="72" y="64"/>
                </a:cubicBezTo>
                <a:cubicBezTo>
                  <a:pt x="32" y="64"/>
                  <a:pt x="0" y="96"/>
                  <a:pt x="0" y="136"/>
                </a:cubicBezTo>
                <a:cubicBezTo>
                  <a:pt x="0" y="176"/>
                  <a:pt x="32" y="208"/>
                  <a:pt x="72" y="208"/>
                </a:cubicBezTo>
                <a:cubicBezTo>
                  <a:pt x="112" y="208"/>
                  <a:pt x="144" y="176"/>
                  <a:pt x="144" y="136"/>
                </a:cubicBezTo>
                <a:cubicBezTo>
                  <a:pt x="144" y="118"/>
                  <a:pt x="137" y="102"/>
                  <a:pt x="127" y="89"/>
                </a:cubicBezTo>
                <a:cubicBezTo>
                  <a:pt x="136" y="80"/>
                  <a:pt x="136" y="80"/>
                  <a:pt x="136" y="80"/>
                </a:cubicBezTo>
                <a:lnTo>
                  <a:pt x="160" y="80"/>
                </a:lnTo>
                <a:close/>
                <a:moveTo>
                  <a:pt x="133" y="136"/>
                </a:moveTo>
                <a:cubicBezTo>
                  <a:pt x="133" y="170"/>
                  <a:pt x="106" y="197"/>
                  <a:pt x="72" y="197"/>
                </a:cubicBezTo>
                <a:cubicBezTo>
                  <a:pt x="38" y="197"/>
                  <a:pt x="11" y="170"/>
                  <a:pt x="11" y="136"/>
                </a:cubicBezTo>
                <a:cubicBezTo>
                  <a:pt x="11" y="102"/>
                  <a:pt x="38" y="75"/>
                  <a:pt x="72" y="75"/>
                </a:cubicBezTo>
                <a:cubicBezTo>
                  <a:pt x="87" y="75"/>
                  <a:pt x="101" y="80"/>
                  <a:pt x="111" y="89"/>
                </a:cubicBezTo>
                <a:cubicBezTo>
                  <a:pt x="104" y="97"/>
                  <a:pt x="104" y="97"/>
                  <a:pt x="104" y="97"/>
                </a:cubicBezTo>
                <a:cubicBezTo>
                  <a:pt x="95" y="90"/>
                  <a:pt x="84" y="85"/>
                  <a:pt x="72" y="85"/>
                </a:cubicBezTo>
                <a:cubicBezTo>
                  <a:pt x="44" y="85"/>
                  <a:pt x="21" y="108"/>
                  <a:pt x="21" y="136"/>
                </a:cubicBezTo>
                <a:cubicBezTo>
                  <a:pt x="21" y="164"/>
                  <a:pt x="44" y="187"/>
                  <a:pt x="72" y="187"/>
                </a:cubicBezTo>
                <a:cubicBezTo>
                  <a:pt x="100" y="187"/>
                  <a:pt x="123" y="164"/>
                  <a:pt x="123" y="136"/>
                </a:cubicBezTo>
                <a:cubicBezTo>
                  <a:pt x="123" y="124"/>
                  <a:pt x="118" y="113"/>
                  <a:pt x="111" y="104"/>
                </a:cubicBezTo>
                <a:cubicBezTo>
                  <a:pt x="119" y="97"/>
                  <a:pt x="119" y="97"/>
                  <a:pt x="119" y="97"/>
                </a:cubicBezTo>
                <a:cubicBezTo>
                  <a:pt x="128" y="107"/>
                  <a:pt x="133" y="121"/>
                  <a:pt x="133" y="136"/>
                </a:cubicBezTo>
                <a:close/>
                <a:moveTo>
                  <a:pt x="91" y="136"/>
                </a:moveTo>
                <a:cubicBezTo>
                  <a:pt x="91" y="146"/>
                  <a:pt x="82" y="155"/>
                  <a:pt x="72" y="155"/>
                </a:cubicBezTo>
                <a:cubicBezTo>
                  <a:pt x="62" y="155"/>
                  <a:pt x="53" y="146"/>
                  <a:pt x="53" y="136"/>
                </a:cubicBezTo>
                <a:cubicBezTo>
                  <a:pt x="53" y="126"/>
                  <a:pt x="62" y="117"/>
                  <a:pt x="72" y="117"/>
                </a:cubicBezTo>
                <a:cubicBezTo>
                  <a:pt x="75" y="117"/>
                  <a:pt x="78" y="118"/>
                  <a:pt x="81" y="120"/>
                </a:cubicBezTo>
                <a:cubicBezTo>
                  <a:pt x="68" y="132"/>
                  <a:pt x="68" y="132"/>
                  <a:pt x="68" y="132"/>
                </a:cubicBezTo>
                <a:cubicBezTo>
                  <a:pt x="76" y="140"/>
                  <a:pt x="76" y="140"/>
                  <a:pt x="76" y="140"/>
                </a:cubicBezTo>
                <a:cubicBezTo>
                  <a:pt x="89" y="127"/>
                  <a:pt x="89" y="127"/>
                  <a:pt x="89" y="127"/>
                </a:cubicBezTo>
                <a:cubicBezTo>
                  <a:pt x="90" y="130"/>
                  <a:pt x="91" y="133"/>
                  <a:pt x="91" y="136"/>
                </a:cubicBezTo>
                <a:close/>
                <a:moveTo>
                  <a:pt x="89" y="112"/>
                </a:moveTo>
                <a:cubicBezTo>
                  <a:pt x="84" y="109"/>
                  <a:pt x="78" y="107"/>
                  <a:pt x="72" y="107"/>
                </a:cubicBezTo>
                <a:cubicBezTo>
                  <a:pt x="56" y="107"/>
                  <a:pt x="43" y="120"/>
                  <a:pt x="43" y="136"/>
                </a:cubicBezTo>
                <a:cubicBezTo>
                  <a:pt x="43" y="152"/>
                  <a:pt x="56" y="165"/>
                  <a:pt x="72" y="165"/>
                </a:cubicBezTo>
                <a:cubicBezTo>
                  <a:pt x="88" y="165"/>
                  <a:pt x="101" y="152"/>
                  <a:pt x="101" y="136"/>
                </a:cubicBezTo>
                <a:cubicBezTo>
                  <a:pt x="101" y="130"/>
                  <a:pt x="99" y="124"/>
                  <a:pt x="96" y="119"/>
                </a:cubicBezTo>
                <a:cubicBezTo>
                  <a:pt x="104" y="112"/>
                  <a:pt x="104" y="112"/>
                  <a:pt x="104" y="112"/>
                </a:cubicBezTo>
                <a:cubicBezTo>
                  <a:pt x="109" y="118"/>
                  <a:pt x="112" y="127"/>
                  <a:pt x="112" y="136"/>
                </a:cubicBezTo>
                <a:cubicBezTo>
                  <a:pt x="112" y="158"/>
                  <a:pt x="94" y="176"/>
                  <a:pt x="72" y="176"/>
                </a:cubicBezTo>
                <a:cubicBezTo>
                  <a:pt x="50" y="176"/>
                  <a:pt x="32" y="158"/>
                  <a:pt x="32" y="136"/>
                </a:cubicBezTo>
                <a:cubicBezTo>
                  <a:pt x="32" y="114"/>
                  <a:pt x="50" y="96"/>
                  <a:pt x="72" y="96"/>
                </a:cubicBezTo>
                <a:cubicBezTo>
                  <a:pt x="81" y="96"/>
                  <a:pt x="89" y="99"/>
                  <a:pt x="96" y="104"/>
                </a:cubicBezTo>
                <a:lnTo>
                  <a:pt x="89" y="112"/>
                </a:lnTo>
                <a:close/>
              </a:path>
            </a:pathLst>
          </a:custGeom>
          <a:solidFill>
            <a:srgbClr val="B2DAE1"/>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8582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ISApz9wKM0eAfpWV3fQD6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shnvCpI01USjzoLfejjWZ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SZbXpzZgkC2SVwLTWXdn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ec0cHAMYUS6pOKphHfx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2o4qTyNz20O0SUeIjJ.gp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6qOvFAIqPkiVzA7akaYk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itdm26c0kKYRz7Iva9ns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a6o08O4FkKa7zafTh3.e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qdUYSTCmtUKPZ7RVaBGGz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1v91NrFepUqasu.9qJHEe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UrnJUl8KE0mZBigNFbGVt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dnD.Voo0Uim670DnnfH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LnFCygNbdUK6NBtxYiNHD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sl2MoJX4vUC9VcnFC.0lt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cZqwNR4LU6dSrWWplWFJ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axGlsuVDkuVbvUJU6XyL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3NLcwzAKEC7jmjJoI6A9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YhzU4daSNkaog71gRMAh4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uLr4XCFceEG6wFk8ilkOu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HnWrfzHpGk2FPqmS_HSZ2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JQVcIpNNHkOxBIxrsMFWH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8daxBYie0GTv1TpYmAzy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WeJ.UP91U6WvQ_.OJp.y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wx617vbafU6hanb_rweg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eWeJ.UP91U6WvQ_.OJp.y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wx617vbafU6hanb_rwegk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eWeJ.UP91U6WvQ_.OJp.y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wx617vbafU6hanb_rwegk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UN432ieflkql5BfPlQygU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2WCzNDjc9kiTCHGpI4Kor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etna_OfficeCTO_071818_2">
  <a:themeElements>
    <a:clrScheme name="Aetna - CTO v3">
      <a:dk1>
        <a:srgbClr val="000000"/>
      </a:dk1>
      <a:lt1>
        <a:srgbClr val="FFFFFF"/>
      </a:lt1>
      <a:dk2>
        <a:srgbClr val="414141"/>
      </a:dk2>
      <a:lt2>
        <a:srgbClr val="C2C0C0"/>
      </a:lt2>
      <a:accent1>
        <a:srgbClr val="00859B"/>
      </a:accent1>
      <a:accent2>
        <a:srgbClr val="054D69"/>
      </a:accent2>
      <a:accent3>
        <a:srgbClr val="66CABB"/>
      </a:accent3>
      <a:accent4>
        <a:srgbClr val="B2DAE1"/>
      </a:accent4>
      <a:accent5>
        <a:srgbClr val="00A78E"/>
      </a:accent5>
      <a:accent6>
        <a:srgbClr val="7C3E98"/>
      </a:accent6>
      <a:hlink>
        <a:srgbClr val="563D82"/>
      </a:hlink>
      <a:folHlink>
        <a:srgbClr val="C1C0C0"/>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b="1" dirty="0" smtClean="0">
            <a:latin typeface="Open Sans Bold"/>
            <a:cs typeface="Open Sans Bold"/>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defTabSz="456758" fontAlgn="base">
          <a:spcBef>
            <a:spcPts val="1200"/>
          </a:spcBef>
          <a:defRPr dirty="0" err="1" smtClean="0">
            <a:solidFill>
              <a:schemeClr val="tx2"/>
            </a:solidFill>
            <a:cs typeface="Open Sans Light"/>
          </a:defRPr>
        </a:defPPr>
      </a:lstStyle>
    </a:txDef>
  </a:objectDefaults>
  <a:extraClrSchemeLst/>
  <a:extLst>
    <a:ext uri="{05A4C25C-085E-4340-85A3-A5531E510DB2}">
      <thm15:themeFamily xmlns:thm15="http://schemas.microsoft.com/office/thememl/2012/main" name="Aetna_OfficeCTO_071818_2" id="{C46F64A1-5890-AE40-8FDD-BAF3FF129991}" vid="{80C111F3-AC81-CB4A-9F96-F154826B7133}"/>
    </a:ext>
  </a:extLst>
</a:theme>
</file>

<file path=ppt/theme/theme2.xml><?xml version="1.0" encoding="utf-8"?>
<a:theme xmlns:a="http://schemas.openxmlformats.org/drawingml/2006/main" name="1_Aetna_OfficeCTO_071818_2">
  <a:themeElements>
    <a:clrScheme name="Aetna - CTO v3">
      <a:dk1>
        <a:srgbClr val="000000"/>
      </a:dk1>
      <a:lt1>
        <a:srgbClr val="FFFFFF"/>
      </a:lt1>
      <a:dk2>
        <a:srgbClr val="414141"/>
      </a:dk2>
      <a:lt2>
        <a:srgbClr val="C2C0C0"/>
      </a:lt2>
      <a:accent1>
        <a:srgbClr val="00859B"/>
      </a:accent1>
      <a:accent2>
        <a:srgbClr val="054D69"/>
      </a:accent2>
      <a:accent3>
        <a:srgbClr val="66CABB"/>
      </a:accent3>
      <a:accent4>
        <a:srgbClr val="B2DAE1"/>
      </a:accent4>
      <a:accent5>
        <a:srgbClr val="00A78E"/>
      </a:accent5>
      <a:accent6>
        <a:srgbClr val="7C3E98"/>
      </a:accent6>
      <a:hlink>
        <a:srgbClr val="563D82"/>
      </a:hlink>
      <a:folHlink>
        <a:srgbClr val="C1C0C0"/>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b="1" dirty="0" smtClean="0">
            <a:latin typeface="Open Sans Bold"/>
            <a:cs typeface="Open Sans Bold"/>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defTabSz="456758" fontAlgn="base">
          <a:spcBef>
            <a:spcPts val="1200"/>
          </a:spcBef>
          <a:defRPr dirty="0" err="1" smtClean="0">
            <a:solidFill>
              <a:schemeClr val="tx2"/>
            </a:solidFill>
            <a:cs typeface="Open Sans Light"/>
          </a:defRPr>
        </a:defPPr>
      </a:lstStyle>
    </a:txDef>
  </a:objectDefaults>
  <a:extraClrSchemeLst/>
  <a:extLst>
    <a:ext uri="{05A4C25C-085E-4340-85A3-A5531E510DB2}">
      <thm15:themeFamily xmlns:thm15="http://schemas.microsoft.com/office/thememl/2012/main" name="Aetna_OfficeCTO_071818_2" id="{C46F64A1-5890-AE40-8FDD-BAF3FF129991}" vid="{80C111F3-AC81-CB4A-9F96-F154826B7133}"/>
    </a:ext>
  </a:extLst>
</a:theme>
</file>

<file path=ppt/theme/theme3.xml><?xml version="1.0" encoding="utf-8"?>
<a:theme xmlns:a="http://schemas.openxmlformats.org/drawingml/2006/main" name="2_Aetna_OfficeCTO_071818_2">
  <a:themeElements>
    <a:clrScheme name="Aetna - CTO v3">
      <a:dk1>
        <a:srgbClr val="000000"/>
      </a:dk1>
      <a:lt1>
        <a:srgbClr val="FFFFFF"/>
      </a:lt1>
      <a:dk2>
        <a:srgbClr val="414141"/>
      </a:dk2>
      <a:lt2>
        <a:srgbClr val="C2C0C0"/>
      </a:lt2>
      <a:accent1>
        <a:srgbClr val="00859B"/>
      </a:accent1>
      <a:accent2>
        <a:srgbClr val="054D69"/>
      </a:accent2>
      <a:accent3>
        <a:srgbClr val="66CABB"/>
      </a:accent3>
      <a:accent4>
        <a:srgbClr val="B2DAE1"/>
      </a:accent4>
      <a:accent5>
        <a:srgbClr val="00A78E"/>
      </a:accent5>
      <a:accent6>
        <a:srgbClr val="7C3E98"/>
      </a:accent6>
      <a:hlink>
        <a:srgbClr val="563D82"/>
      </a:hlink>
      <a:folHlink>
        <a:srgbClr val="C1C0C0"/>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b="1" dirty="0" smtClean="0">
            <a:latin typeface="Open Sans Bold"/>
            <a:cs typeface="Open Sans Bold"/>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defTabSz="456758" fontAlgn="base">
          <a:spcBef>
            <a:spcPts val="1200"/>
          </a:spcBef>
          <a:defRPr dirty="0" err="1" smtClean="0">
            <a:solidFill>
              <a:schemeClr val="tx2"/>
            </a:solidFill>
            <a:cs typeface="Open Sans Light"/>
          </a:defRPr>
        </a:defPPr>
      </a:lstStyle>
    </a:txDef>
  </a:objectDefaults>
  <a:extraClrSchemeLst/>
  <a:extLst>
    <a:ext uri="{05A4C25C-085E-4340-85A3-A5531E510DB2}">
      <thm15:themeFamily xmlns:thm15="http://schemas.microsoft.com/office/thememl/2012/main" name="Aetna_OfficeCTO_071818_2" id="{C46F64A1-5890-AE40-8FDD-BAF3FF129991}" vid="{80C111F3-AC81-CB4A-9F96-F154826B713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E44BEB-8AF0-4594-BC35-55FCDF161130}"/>
</file>

<file path=customXml/itemProps2.xml><?xml version="1.0" encoding="utf-8"?>
<ds:datastoreItem xmlns:ds="http://schemas.openxmlformats.org/officeDocument/2006/customXml" ds:itemID="{9FAEFC45-A24C-4A5D-A915-715D4694D729}"/>
</file>

<file path=customXml/itemProps3.xml><?xml version="1.0" encoding="utf-8"?>
<ds:datastoreItem xmlns:ds="http://schemas.openxmlformats.org/officeDocument/2006/customXml" ds:itemID="{589E52BB-9EEF-4952-B465-9D962A512ADF}"/>
</file>

<file path=docProps/app.xml><?xml version="1.0" encoding="utf-8"?>
<Properties xmlns="http://schemas.openxmlformats.org/officeDocument/2006/extended-properties" xmlns:vt="http://schemas.openxmlformats.org/officeDocument/2006/docPropsVTypes">
  <Template/>
  <TotalTime>28113</TotalTime>
  <Words>4550</Words>
  <Application>Microsoft Office PowerPoint</Application>
  <PresentationFormat>Custom</PresentationFormat>
  <Paragraphs>763</Paragraphs>
  <Slides>32</Slides>
  <Notes>19</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32</vt:i4>
      </vt:variant>
    </vt:vector>
  </HeadingPairs>
  <TitlesOfParts>
    <vt:vector size="46" baseType="lpstr">
      <vt:lpstr>Arial</vt:lpstr>
      <vt:lpstr>Calibri</vt:lpstr>
      <vt:lpstr>Domaine Display</vt:lpstr>
      <vt:lpstr>Domaine Display Bold</vt:lpstr>
      <vt:lpstr>Georgia</vt:lpstr>
      <vt:lpstr>Lucida Grande</vt:lpstr>
      <vt:lpstr>Open Sans</vt:lpstr>
      <vt:lpstr>Open Sans Bold</vt:lpstr>
      <vt:lpstr>Open Sans Light</vt:lpstr>
      <vt:lpstr>Wingdings</vt:lpstr>
      <vt:lpstr>Aetna_OfficeCTO_071818_2</vt:lpstr>
      <vt:lpstr>1_Aetna_OfficeCTO_071818_2</vt:lpstr>
      <vt:lpstr>2_Aetna_OfficeCTO_071818_2</vt:lpstr>
      <vt:lpstr>think-cell Slide</vt:lpstr>
      <vt:lpstr>Medicaid Innovation Strategy</vt:lpstr>
      <vt:lpstr>Executive Summary</vt:lpstr>
      <vt:lpstr>Problem Statement</vt:lpstr>
      <vt:lpstr>Defining Innovation</vt:lpstr>
      <vt:lpstr>Why is this relevant for Aetna?</vt:lpstr>
      <vt:lpstr>How does this apply to Medicaid?</vt:lpstr>
      <vt:lpstr>Enterprise Innovation Programs Underway</vt:lpstr>
      <vt:lpstr>Breakthrough Innovation and Opportunities</vt:lpstr>
      <vt:lpstr>Medicaid’s Innovation Work to Date</vt:lpstr>
      <vt:lpstr>Pain Residual</vt:lpstr>
      <vt:lpstr>Technology and Cultural Opportunities</vt:lpstr>
      <vt:lpstr>Conclusion</vt:lpstr>
      <vt:lpstr>Recommendation</vt:lpstr>
      <vt:lpstr>Next Steps</vt:lpstr>
      <vt:lpstr>PowerPoint Presentation</vt:lpstr>
      <vt:lpstr>Spotlight: Cognitive Voice</vt:lpstr>
      <vt:lpstr>Spotlight: Intelligent Process</vt:lpstr>
      <vt:lpstr>PowerPoint Presentation</vt:lpstr>
      <vt:lpstr>Spotlight: Virtual Medicine</vt:lpstr>
      <vt:lpstr>PowerPoint Presentation</vt:lpstr>
      <vt:lpstr>Remaining Opportunities – Programs</vt:lpstr>
      <vt:lpstr>Remaining Opportunities – Technology</vt:lpstr>
      <vt:lpstr>Remaining Opportunities – Culture</vt:lpstr>
      <vt:lpstr>PowerPoint Presentation</vt:lpstr>
      <vt:lpstr>Roadmap – Program Integration</vt:lpstr>
      <vt:lpstr>Roadmap – Technology Adoption</vt:lpstr>
      <vt:lpstr>Roadmap – Talent / Culture</vt:lpstr>
      <vt:lpstr>PowerPoint Presentation</vt:lpstr>
      <vt:lpstr>Technology-driven Innovation Opportunities</vt:lpstr>
      <vt:lpstr>Cultural Transformation Opportunities</vt:lpstr>
      <vt:lpstr>Technology and Cultural Opportunities</vt:lpstr>
      <vt:lpstr>PowerPoint Presentation</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Oddo</dc:creator>
  <cp:lastModifiedBy>Matthew J Rogers</cp:lastModifiedBy>
  <cp:revision>1745</cp:revision>
  <cp:lastPrinted>2018-07-20T14:34:16Z</cp:lastPrinted>
  <dcterms:created xsi:type="dcterms:W3CDTF">2017-11-30T21:15:50Z</dcterms:created>
  <dcterms:modified xsi:type="dcterms:W3CDTF">2018-11-01T16:42:22Z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Owner">
    <vt:lpwstr>A754434@aeth.aetna.com</vt:lpwstr>
  </property>
  <property fmtid="{D5CDD505-2E9C-101B-9397-08002B2CF9AE}" pid="6" name="MSIP_Label_67599526-06ca-49cc-9fa9-5307800a949a_SetDate">
    <vt:lpwstr>2018-07-15T22:03:29.9738523Z</vt:lpwstr>
  </property>
  <property fmtid="{D5CDD505-2E9C-101B-9397-08002B2CF9AE}" pid="7" name="MSIP_Label_67599526-06ca-49cc-9fa9-5307800a949a_Name">
    <vt:lpwstr>Proprietary</vt:lpwstr>
  </property>
  <property fmtid="{D5CDD505-2E9C-101B-9397-08002B2CF9AE}" pid="8" name="MSIP_Label_67599526-06ca-49cc-9fa9-5307800a949a_Application">
    <vt:lpwstr>Microsoft Azure Information Protection</vt:lpwstr>
  </property>
  <property fmtid="{D5CDD505-2E9C-101B-9397-08002B2CF9AE}" pid="9" name="MSIP_Label_67599526-06ca-49cc-9fa9-5307800a949a_Extended_MSFT_Method">
    <vt:lpwstr>Automatic</vt:lpwstr>
  </property>
  <property fmtid="{D5CDD505-2E9C-101B-9397-08002B2CF9AE}" pid="10" name="Sensitivity">
    <vt:lpwstr>Proprietary</vt:lpwstr>
  </property>
  <property fmtid="{D5CDD505-2E9C-101B-9397-08002B2CF9AE}" pid="11" name="Order">
    <vt:r8>1160000</vt:r8>
  </property>
</Properties>
</file>