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4"/>
  </p:sldMasterIdLst>
  <p:notesMasterIdLst>
    <p:notesMasterId r:id="rId15"/>
  </p:notesMasterIdLst>
  <p:handoutMasterIdLst>
    <p:handoutMasterId r:id="rId16"/>
  </p:handoutMasterIdLst>
  <p:sldIdLst>
    <p:sldId id="736" r:id="rId5"/>
    <p:sldId id="8886" r:id="rId6"/>
    <p:sldId id="12794" r:id="rId7"/>
    <p:sldId id="12795" r:id="rId8"/>
    <p:sldId id="12796" r:id="rId9"/>
    <p:sldId id="8883" r:id="rId10"/>
    <p:sldId id="12797" r:id="rId11"/>
    <p:sldId id="12798" r:id="rId12"/>
    <p:sldId id="7546" r:id="rId13"/>
    <p:sldId id="599" r:id="rId14"/>
  </p:sldIdLst>
  <p:sldSz cx="12192000" cy="6858000"/>
  <p:notesSz cx="9296400" cy="70104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1512" userDrawn="1">
          <p15:clr>
            <a:srgbClr val="A4A3A4"/>
          </p15:clr>
        </p15:guide>
        <p15:guide id="10" pos="6144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64" userDrawn="1">
          <p15:clr>
            <a:srgbClr val="A4A3A4"/>
          </p15:clr>
        </p15:guide>
        <p15:guide id="13" pos="4992" userDrawn="1">
          <p15:clr>
            <a:srgbClr val="A4A3A4"/>
          </p15:clr>
        </p15:guide>
        <p15:guide id="15" orient="horz" pos="600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7E9"/>
    <a:srgbClr val="CC0000"/>
    <a:srgbClr val="F7F7F7"/>
    <a:srgbClr val="646464"/>
    <a:srgbClr val="C0C0C0"/>
    <a:srgbClr val="F7978D"/>
    <a:srgbClr val="E94D4D"/>
    <a:srgbClr val="F2F2F2"/>
    <a:srgbClr val="FAC1BB"/>
    <a:srgbClr val="D9D9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332" autoAdjust="0"/>
  </p:normalViewPr>
  <p:slideViewPr>
    <p:cSldViewPr snapToGrid="0">
      <p:cViewPr varScale="1">
        <p:scale>
          <a:sx n="123" d="100"/>
          <a:sy n="123" d="100"/>
        </p:scale>
        <p:origin x="102" y="96"/>
      </p:cViewPr>
      <p:guideLst>
        <p:guide pos="1512"/>
        <p:guide pos="6144"/>
        <p:guide pos="3841"/>
        <p:guide pos="2664"/>
        <p:guide pos="4992"/>
        <p:guide orient="horz" pos="600"/>
        <p:guide orient="horz" pos="912"/>
        <p:guide orient="horz"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056"/>
    </p:cViewPr>
  </p:sorterViewPr>
  <p:notesViewPr>
    <p:cSldViewPr snapToGrid="0" snapToObjects="1">
      <p:cViewPr varScale="1">
        <p:scale>
          <a:sx n="108" d="100"/>
          <a:sy n="108" d="100"/>
        </p:scale>
        <p:origin x="2568" y="11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>
                <a:latin typeface="Open Sans Light"/>
                <a:cs typeface="Open Sans Light"/>
              </a:rPr>
              <a:t>2/25/2021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is the value proposition, business case     - business opportunities - cost saving – risk mitigation? 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would be the potential risk if not invest? - to business, customer?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6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D15A5-6128-B84F-818D-8AA5BDD9A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7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6758" fontAlgn="base">
              <a:spcBef>
                <a:spcPts val="600"/>
              </a:spcBef>
              <a:buClr>
                <a:srgbClr val="C00000"/>
              </a:buClr>
              <a:buFontTx/>
              <a:buNone/>
            </a:pPr>
            <a:endParaRPr lang="en-US" sz="1200" dirty="0">
              <a:solidFill>
                <a:schemeClr val="accent1"/>
              </a:solidFill>
              <a:cs typeface="Open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1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Engagement ` Health Cloud/EDAP (Enterprise Digital Application Platform)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0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 </a:t>
            </a:r>
            <a:r>
              <a:rPr lang="en-US" dirty="0" err="1"/>
              <a:t>mgmt</a:t>
            </a:r>
            <a:r>
              <a:rPr lang="en-US" dirty="0"/>
              <a:t> to cloud (</a:t>
            </a:r>
            <a:r>
              <a:rPr lang="en-US" dirty="0" err="1"/>
              <a:t>filenet</a:t>
            </a:r>
            <a:r>
              <a:rPr lang="en-US" dirty="0"/>
              <a:t>)</a:t>
            </a:r>
          </a:p>
          <a:p>
            <a:r>
              <a:rPr lang="en-US" dirty="0"/>
              <a:t>History: example use technology and integration to improve service</a:t>
            </a:r>
          </a:p>
          <a:p>
            <a:r>
              <a:rPr lang="en-US" dirty="0"/>
              <a:t>Current: small step to invest future</a:t>
            </a:r>
          </a:p>
          <a:p>
            <a:r>
              <a:rPr lang="en-US" dirty="0"/>
              <a:t>Long term: these investment to close gaps and move toward long term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8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D15A5-6128-B84F-818D-8AA5BDD9A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/>
                <a:ea typeface="+mn-ea"/>
                <a:cs typeface="Open Sans Light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ea typeface="+mn-ea"/>
              <a:cs typeface="Open Sans Light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4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96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7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9958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3654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54965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85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445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22785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25303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3483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4192298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520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87360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3914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979142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182429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87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22507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36236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001708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772026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70352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999137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4353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72893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3434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76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081097-5A32-492D-A4B4-0E77BD503364}"/>
              </a:ext>
            </a:extLst>
          </p:cNvPr>
          <p:cNvSpPr txBox="1">
            <a:spLocks/>
          </p:cNvSpPr>
          <p:nvPr userDrawn="1"/>
        </p:nvSpPr>
        <p:spPr>
          <a:xfrm>
            <a:off x="575681" y="2875986"/>
            <a:ext cx="488289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Turning Vision…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E82583-215F-49B9-8CD3-A028423EE5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3424" y="2875986"/>
            <a:ext cx="4882896" cy="713232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60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309210"/>
            <a:ext cx="9667726" cy="3702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3374-FE24-48E2-B523-179FF9295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4742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- 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pic>
        <p:nvPicPr>
          <p:cNvPr id="8" name="Picture 4" descr="A picture containing drawing, hat&#10;&#10;Description generated with very high confidence">
            <a:extLst>
              <a:ext uri="{FF2B5EF4-FFF2-40B4-BE49-F238E27FC236}">
                <a16:creationId xmlns:a16="http://schemas.microsoft.com/office/drawing/2014/main" id="{A0E2BD37-49E0-4C30-A644-52FDDB6E0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8337" y="4446905"/>
            <a:ext cx="2629618" cy="1304925"/>
          </a:xfrm>
          <a:prstGeom prst="rect">
            <a:avLst/>
          </a:prstGeom>
        </p:spPr>
      </p:pic>
      <p:pic>
        <p:nvPicPr>
          <p:cNvPr id="9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8AA5101-FB22-4929-B737-C7F34BEDFC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33339" y="1037935"/>
            <a:ext cx="2429320" cy="1209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0C4841-988F-4B49-9064-5AF208E4A576}"/>
              </a:ext>
            </a:extLst>
          </p:cNvPr>
          <p:cNvSpPr txBox="1"/>
          <p:nvPr userDrawn="1"/>
        </p:nvSpPr>
        <p:spPr>
          <a:xfrm>
            <a:off x="577235" y="3009736"/>
            <a:ext cx="49432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cs typeface="Arial"/>
              </a:rPr>
              <a:t>Turning 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13255-8C46-4A6D-8B0D-185644612B69}"/>
              </a:ext>
            </a:extLst>
          </p:cNvPr>
          <p:cNvSpPr txBox="1"/>
          <p:nvPr userDrawn="1"/>
        </p:nvSpPr>
        <p:spPr>
          <a:xfrm>
            <a:off x="7452599" y="3009820"/>
            <a:ext cx="37180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cs typeface="Arial"/>
              </a:rPr>
              <a:t>Into Action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3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3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065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4379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148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03945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DC13747A-EAA2-45E3-A8A0-1A494B86D158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10285354" y="446389"/>
            <a:ext cx="1810965" cy="797194"/>
          </a:xfrm>
          <a:prstGeom prst="rect">
            <a:avLst/>
          </a:prstGeom>
        </p:spPr>
      </p:pic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9DE3871E-10E8-4474-80D4-B8140FCF21DE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9" r:id="rId30"/>
    <p:sldLayoutId id="2147483860" r:id="rId31"/>
    <p:sldLayoutId id="2147483852" r:id="rId32"/>
    <p:sldLayoutId id="2147483861" r:id="rId33"/>
    <p:sldLayoutId id="2147483863" r:id="rId3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essicadavidson.co.uk/2015/04/13/evolution-of-consciousness-the-dark-side-of-the-ego/" TargetMode="External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5.jp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23.png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24.png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08AD-B065-42AE-BC44-9C064C83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55" y="2130386"/>
            <a:ext cx="4473624" cy="2011680"/>
          </a:xfrm>
        </p:spPr>
        <p:txBody>
          <a:bodyPr/>
          <a:lstStyle/>
          <a:p>
            <a:r>
              <a:rPr lang="en-US" dirty="0"/>
              <a:t>Meritain</a:t>
            </a:r>
            <a:br>
              <a:rPr lang="en-US" dirty="0"/>
            </a:br>
            <a:r>
              <a:rPr lang="en-US" dirty="0"/>
              <a:t>Architecture </a:t>
            </a:r>
            <a:br>
              <a:rPr lang="en-US" dirty="0"/>
            </a:br>
            <a:r>
              <a:rPr lang="en-US" dirty="0"/>
              <a:t>North Star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DA26D-3B67-40C8-9676-A9B16F9FF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7254" y="4379002"/>
            <a:ext cx="3373625" cy="1262324"/>
          </a:xfrm>
        </p:spPr>
        <p:txBody>
          <a:bodyPr/>
          <a:lstStyle/>
          <a:p>
            <a:r>
              <a:rPr lang="en-US" dirty="0"/>
              <a:t>TAI Systems Planning</a:t>
            </a:r>
          </a:p>
          <a:p>
            <a:r>
              <a:rPr lang="en-US" dirty="0"/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319715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75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18" y="309210"/>
            <a:ext cx="9762362" cy="3702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Executive Summary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56A0AF9-A3C7-4D4B-95CB-CC8E53557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219" y="731305"/>
            <a:ext cx="10207365" cy="58524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100" dirty="0"/>
              <a:t>Since Aetna acquisition in 2012, Meritain maintained double digits annual growth and has potential to precede goal in TPA market. Meritain’s core system DG is a legacy since early 90’s, the monolithic system build with customization over the years has become a high touch, high cost, and a brittle single point of failure for Meritain operations. In order to support the business market growth and to provide competitive service to customers, a concrete plan is needed to systemically decentralize DG and modernize Meritain’s technology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3443" y="2271822"/>
            <a:ext cx="3199551" cy="332312"/>
          </a:xfrm>
          <a:prstGeom prst="rect">
            <a:avLst/>
          </a:prstGeom>
          <a:noFill/>
        </p:spPr>
        <p:txBody>
          <a:bodyPr wrap="square" lIns="91416" tIns="0" rIns="91416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dirty="0">
                <a:solidFill>
                  <a:schemeClr val="tx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Recommendations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5882" y="2271822"/>
            <a:ext cx="1844577" cy="3323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dirty="0">
                <a:solidFill>
                  <a:schemeClr val="tx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Conclusions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2602" y="2271822"/>
            <a:ext cx="1942655" cy="332312"/>
          </a:xfrm>
          <a:prstGeom prst="rect">
            <a:avLst/>
          </a:prstGeom>
          <a:noFill/>
        </p:spPr>
        <p:txBody>
          <a:bodyPr wrap="none" lIns="91416" tIns="0" rIns="91416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dirty="0">
                <a:solidFill>
                  <a:schemeClr val="tx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Opportunity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16250" y="1435086"/>
            <a:ext cx="698365" cy="696961"/>
            <a:chOff x="9453373" y="2636377"/>
            <a:chExt cx="698547" cy="697143"/>
          </a:xfrm>
        </p:grpSpPr>
        <p:sp>
          <p:nvSpPr>
            <p:cNvPr id="9" name="Oval 8"/>
            <p:cNvSpPr/>
            <p:nvPr/>
          </p:nvSpPr>
          <p:spPr>
            <a:xfrm>
              <a:off x="9453373" y="2636377"/>
              <a:ext cx="698547" cy="697143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3479" y="2735781"/>
              <a:ext cx="498334" cy="498334"/>
            </a:xfrm>
            <a:prstGeom prst="rect">
              <a:avLst/>
            </a:prstGeom>
          </p:spPr>
        </p:pic>
      </p:grpSp>
      <p:sp>
        <p:nvSpPr>
          <p:cNvPr id="11" name="Oval 10"/>
          <p:cNvSpPr/>
          <p:nvPr/>
        </p:nvSpPr>
        <p:spPr>
          <a:xfrm>
            <a:off x="1704742" y="1435086"/>
            <a:ext cx="698365" cy="696961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08983" y="1435086"/>
            <a:ext cx="698365" cy="696961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930890" y="2060407"/>
            <a:ext cx="0" cy="3565231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9666" y="2743911"/>
            <a:ext cx="3718642" cy="3303795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charset="0"/>
                <a:cs typeface="Arial" panose="020B0604020202020204" pitchFamily="34" charset="0"/>
              </a:rPr>
              <a:t>Meritain’s TPA offering require a fast configurable system to bring forward flexible, timely and fit-for-purpose products to market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DG cannot meet the demand of speed due to its interconnected (monolithic) nature: one must know EVERYTHING to make any change; pre-deployment testing is long and excessive that hog end-to-end resources; results are unpredictable that can cause total disruption at times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40+% claims are manually adjudicated. Even though there are potential to improve automation, the massive time/effort and the risk of total disruption is diminishing the value and deterring attempts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3441" y="2738920"/>
            <a:ext cx="3534342" cy="3303795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Identify service/data delineation inside DG, seeking opportunity to componentize business data and service capabilities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Stepped investments to commoditize portable service functions outside DG, to insulate supportability of individual service and reduce DG dependencies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Progressively remove non-core capabilities off DG to allow focused opportunity of improving auto adjudication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Enable and standardize system integrations across Enterprise, leverage Connected Platform and Cloud Strategy to modernize technology stack, with objective of improving operational efficiency and supporting long term growth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807083" y="2060407"/>
            <a:ext cx="0" cy="3565231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4899"/>
          <p:cNvSpPr>
            <a:spLocks noEditPoints="1"/>
          </p:cNvSpPr>
          <p:nvPr/>
        </p:nvSpPr>
        <p:spPr bwMode="auto">
          <a:xfrm>
            <a:off x="5575913" y="1564936"/>
            <a:ext cx="392729" cy="392729"/>
          </a:xfrm>
          <a:custGeom>
            <a:avLst/>
            <a:gdLst>
              <a:gd name="T0" fmla="*/ 190 w 324"/>
              <a:gd name="T1" fmla="*/ 0 h 324"/>
              <a:gd name="T2" fmla="*/ 134 w 324"/>
              <a:gd name="T3" fmla="*/ 20 h 324"/>
              <a:gd name="T4" fmla="*/ 90 w 324"/>
              <a:gd name="T5" fmla="*/ 74 h 324"/>
              <a:gd name="T6" fmla="*/ 82 w 324"/>
              <a:gd name="T7" fmla="*/ 120 h 324"/>
              <a:gd name="T8" fmla="*/ 84 w 324"/>
              <a:gd name="T9" fmla="*/ 146 h 324"/>
              <a:gd name="T10" fmla="*/ 118 w 324"/>
              <a:gd name="T11" fmla="*/ 206 h 324"/>
              <a:gd name="T12" fmla="*/ 178 w 324"/>
              <a:gd name="T13" fmla="*/ 240 h 324"/>
              <a:gd name="T14" fmla="*/ 202 w 324"/>
              <a:gd name="T15" fmla="*/ 242 h 324"/>
              <a:gd name="T16" fmla="*/ 250 w 324"/>
              <a:gd name="T17" fmla="*/ 232 h 324"/>
              <a:gd name="T18" fmla="*/ 304 w 324"/>
              <a:gd name="T19" fmla="*/ 188 h 324"/>
              <a:gd name="T20" fmla="*/ 324 w 324"/>
              <a:gd name="T21" fmla="*/ 132 h 324"/>
              <a:gd name="T22" fmla="*/ 324 w 324"/>
              <a:gd name="T23" fmla="*/ 108 h 324"/>
              <a:gd name="T24" fmla="*/ 304 w 324"/>
              <a:gd name="T25" fmla="*/ 52 h 324"/>
              <a:gd name="T26" fmla="*/ 250 w 324"/>
              <a:gd name="T27" fmla="*/ 8 h 324"/>
              <a:gd name="T28" fmla="*/ 202 w 324"/>
              <a:gd name="T29" fmla="*/ 0 h 324"/>
              <a:gd name="T30" fmla="*/ 202 w 324"/>
              <a:gd name="T31" fmla="*/ 212 h 324"/>
              <a:gd name="T32" fmla="*/ 152 w 324"/>
              <a:gd name="T33" fmla="*/ 196 h 324"/>
              <a:gd name="T34" fmla="*/ 118 w 324"/>
              <a:gd name="T35" fmla="*/ 156 h 324"/>
              <a:gd name="T36" fmla="*/ 112 w 324"/>
              <a:gd name="T37" fmla="*/ 120 h 324"/>
              <a:gd name="T38" fmla="*/ 128 w 324"/>
              <a:gd name="T39" fmla="*/ 70 h 324"/>
              <a:gd name="T40" fmla="*/ 168 w 324"/>
              <a:gd name="T41" fmla="*/ 36 h 324"/>
              <a:gd name="T42" fmla="*/ 202 w 324"/>
              <a:gd name="T43" fmla="*/ 30 h 324"/>
              <a:gd name="T44" fmla="*/ 254 w 324"/>
              <a:gd name="T45" fmla="*/ 46 h 324"/>
              <a:gd name="T46" fmla="*/ 286 w 324"/>
              <a:gd name="T47" fmla="*/ 86 h 324"/>
              <a:gd name="T48" fmla="*/ 294 w 324"/>
              <a:gd name="T49" fmla="*/ 120 h 324"/>
              <a:gd name="T50" fmla="*/ 278 w 324"/>
              <a:gd name="T51" fmla="*/ 172 h 324"/>
              <a:gd name="T52" fmla="*/ 238 w 324"/>
              <a:gd name="T53" fmla="*/ 204 h 324"/>
              <a:gd name="T54" fmla="*/ 202 w 324"/>
              <a:gd name="T55" fmla="*/ 212 h 324"/>
              <a:gd name="T56" fmla="*/ 138 w 324"/>
              <a:gd name="T57" fmla="*/ 130 h 324"/>
              <a:gd name="T58" fmla="*/ 132 w 324"/>
              <a:gd name="T59" fmla="*/ 120 h 324"/>
              <a:gd name="T60" fmla="*/ 138 w 324"/>
              <a:gd name="T61" fmla="*/ 94 h 324"/>
              <a:gd name="T62" fmla="*/ 164 w 324"/>
              <a:gd name="T63" fmla="*/ 62 h 324"/>
              <a:gd name="T64" fmla="*/ 202 w 324"/>
              <a:gd name="T65" fmla="*/ 50 h 324"/>
              <a:gd name="T66" fmla="*/ 210 w 324"/>
              <a:gd name="T67" fmla="*/ 54 h 324"/>
              <a:gd name="T68" fmla="*/ 212 w 324"/>
              <a:gd name="T69" fmla="*/ 60 h 324"/>
              <a:gd name="T70" fmla="*/ 206 w 324"/>
              <a:gd name="T71" fmla="*/ 70 h 324"/>
              <a:gd name="T72" fmla="*/ 192 w 324"/>
              <a:gd name="T73" fmla="*/ 72 h 324"/>
              <a:gd name="T74" fmla="*/ 168 w 324"/>
              <a:gd name="T75" fmla="*/ 86 h 324"/>
              <a:gd name="T76" fmla="*/ 154 w 324"/>
              <a:gd name="T77" fmla="*/ 110 h 324"/>
              <a:gd name="T78" fmla="*/ 152 w 324"/>
              <a:gd name="T79" fmla="*/ 124 h 324"/>
              <a:gd name="T80" fmla="*/ 142 w 324"/>
              <a:gd name="T81" fmla="*/ 130 h 324"/>
              <a:gd name="T82" fmla="*/ 48 w 324"/>
              <a:gd name="T83" fmla="*/ 316 h 324"/>
              <a:gd name="T84" fmla="*/ 28 w 324"/>
              <a:gd name="T85" fmla="*/ 324 h 324"/>
              <a:gd name="T86" fmla="*/ 8 w 324"/>
              <a:gd name="T87" fmla="*/ 316 h 324"/>
              <a:gd name="T88" fmla="*/ 0 w 324"/>
              <a:gd name="T89" fmla="*/ 296 h 324"/>
              <a:gd name="T90" fmla="*/ 86 w 324"/>
              <a:gd name="T91" fmla="*/ 198 h 324"/>
              <a:gd name="T92" fmla="*/ 102 w 324"/>
              <a:gd name="T93" fmla="*/ 220 h 324"/>
              <a:gd name="T94" fmla="*/ 124 w 324"/>
              <a:gd name="T95" fmla="*/ 23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4" h="324">
                <a:moveTo>
                  <a:pt x="202" y="0"/>
                </a:moveTo>
                <a:lnTo>
                  <a:pt x="202" y="0"/>
                </a:lnTo>
                <a:lnTo>
                  <a:pt x="190" y="0"/>
                </a:lnTo>
                <a:lnTo>
                  <a:pt x="178" y="2"/>
                </a:lnTo>
                <a:lnTo>
                  <a:pt x="156" y="8"/>
                </a:lnTo>
                <a:lnTo>
                  <a:pt x="134" y="20"/>
                </a:lnTo>
                <a:lnTo>
                  <a:pt x="118" y="34"/>
                </a:lnTo>
                <a:lnTo>
                  <a:pt x="102" y="52"/>
                </a:lnTo>
                <a:lnTo>
                  <a:pt x="90" y="74"/>
                </a:lnTo>
                <a:lnTo>
                  <a:pt x="84" y="96"/>
                </a:lnTo>
                <a:lnTo>
                  <a:pt x="82" y="108"/>
                </a:lnTo>
                <a:lnTo>
                  <a:pt x="82" y="120"/>
                </a:lnTo>
                <a:lnTo>
                  <a:pt x="82" y="120"/>
                </a:lnTo>
                <a:lnTo>
                  <a:pt x="82" y="132"/>
                </a:lnTo>
                <a:lnTo>
                  <a:pt x="84" y="146"/>
                </a:lnTo>
                <a:lnTo>
                  <a:pt x="90" y="168"/>
                </a:lnTo>
                <a:lnTo>
                  <a:pt x="102" y="188"/>
                </a:lnTo>
                <a:lnTo>
                  <a:pt x="118" y="206"/>
                </a:lnTo>
                <a:lnTo>
                  <a:pt x="134" y="222"/>
                </a:lnTo>
                <a:lnTo>
                  <a:pt x="156" y="232"/>
                </a:lnTo>
                <a:lnTo>
                  <a:pt x="178" y="240"/>
                </a:lnTo>
                <a:lnTo>
                  <a:pt x="190" y="242"/>
                </a:lnTo>
                <a:lnTo>
                  <a:pt x="202" y="242"/>
                </a:lnTo>
                <a:lnTo>
                  <a:pt x="202" y="242"/>
                </a:lnTo>
                <a:lnTo>
                  <a:pt x="216" y="242"/>
                </a:lnTo>
                <a:lnTo>
                  <a:pt x="228" y="240"/>
                </a:lnTo>
                <a:lnTo>
                  <a:pt x="250" y="232"/>
                </a:lnTo>
                <a:lnTo>
                  <a:pt x="270" y="222"/>
                </a:lnTo>
                <a:lnTo>
                  <a:pt x="288" y="206"/>
                </a:lnTo>
                <a:lnTo>
                  <a:pt x="304" y="188"/>
                </a:lnTo>
                <a:lnTo>
                  <a:pt x="314" y="168"/>
                </a:lnTo>
                <a:lnTo>
                  <a:pt x="322" y="146"/>
                </a:lnTo>
                <a:lnTo>
                  <a:pt x="324" y="132"/>
                </a:lnTo>
                <a:lnTo>
                  <a:pt x="324" y="120"/>
                </a:lnTo>
                <a:lnTo>
                  <a:pt x="324" y="120"/>
                </a:lnTo>
                <a:lnTo>
                  <a:pt x="324" y="108"/>
                </a:lnTo>
                <a:lnTo>
                  <a:pt x="322" y="96"/>
                </a:lnTo>
                <a:lnTo>
                  <a:pt x="314" y="74"/>
                </a:lnTo>
                <a:lnTo>
                  <a:pt x="304" y="52"/>
                </a:lnTo>
                <a:lnTo>
                  <a:pt x="288" y="34"/>
                </a:lnTo>
                <a:lnTo>
                  <a:pt x="270" y="20"/>
                </a:lnTo>
                <a:lnTo>
                  <a:pt x="250" y="8"/>
                </a:lnTo>
                <a:lnTo>
                  <a:pt x="228" y="2"/>
                </a:lnTo>
                <a:lnTo>
                  <a:pt x="216" y="0"/>
                </a:lnTo>
                <a:lnTo>
                  <a:pt x="202" y="0"/>
                </a:lnTo>
                <a:lnTo>
                  <a:pt x="202" y="0"/>
                </a:lnTo>
                <a:close/>
                <a:moveTo>
                  <a:pt x="202" y="212"/>
                </a:moveTo>
                <a:lnTo>
                  <a:pt x="202" y="212"/>
                </a:lnTo>
                <a:lnTo>
                  <a:pt x="184" y="210"/>
                </a:lnTo>
                <a:lnTo>
                  <a:pt x="168" y="204"/>
                </a:lnTo>
                <a:lnTo>
                  <a:pt x="152" y="196"/>
                </a:lnTo>
                <a:lnTo>
                  <a:pt x="138" y="184"/>
                </a:lnTo>
                <a:lnTo>
                  <a:pt x="128" y="172"/>
                </a:lnTo>
                <a:lnTo>
                  <a:pt x="118" y="156"/>
                </a:lnTo>
                <a:lnTo>
                  <a:pt x="114" y="138"/>
                </a:lnTo>
                <a:lnTo>
                  <a:pt x="112" y="120"/>
                </a:lnTo>
                <a:lnTo>
                  <a:pt x="112" y="120"/>
                </a:lnTo>
                <a:lnTo>
                  <a:pt x="114" y="102"/>
                </a:lnTo>
                <a:lnTo>
                  <a:pt x="118" y="86"/>
                </a:lnTo>
                <a:lnTo>
                  <a:pt x="128" y="70"/>
                </a:lnTo>
                <a:lnTo>
                  <a:pt x="138" y="56"/>
                </a:lnTo>
                <a:lnTo>
                  <a:pt x="152" y="46"/>
                </a:lnTo>
                <a:lnTo>
                  <a:pt x="168" y="36"/>
                </a:lnTo>
                <a:lnTo>
                  <a:pt x="184" y="32"/>
                </a:lnTo>
                <a:lnTo>
                  <a:pt x="202" y="30"/>
                </a:lnTo>
                <a:lnTo>
                  <a:pt x="202" y="30"/>
                </a:lnTo>
                <a:lnTo>
                  <a:pt x="222" y="32"/>
                </a:lnTo>
                <a:lnTo>
                  <a:pt x="238" y="36"/>
                </a:lnTo>
                <a:lnTo>
                  <a:pt x="254" y="46"/>
                </a:lnTo>
                <a:lnTo>
                  <a:pt x="268" y="56"/>
                </a:lnTo>
                <a:lnTo>
                  <a:pt x="278" y="70"/>
                </a:lnTo>
                <a:lnTo>
                  <a:pt x="286" y="86"/>
                </a:lnTo>
                <a:lnTo>
                  <a:pt x="292" y="102"/>
                </a:lnTo>
                <a:lnTo>
                  <a:pt x="294" y="120"/>
                </a:lnTo>
                <a:lnTo>
                  <a:pt x="294" y="120"/>
                </a:lnTo>
                <a:lnTo>
                  <a:pt x="292" y="138"/>
                </a:lnTo>
                <a:lnTo>
                  <a:pt x="286" y="156"/>
                </a:lnTo>
                <a:lnTo>
                  <a:pt x="278" y="172"/>
                </a:lnTo>
                <a:lnTo>
                  <a:pt x="268" y="184"/>
                </a:lnTo>
                <a:lnTo>
                  <a:pt x="254" y="196"/>
                </a:lnTo>
                <a:lnTo>
                  <a:pt x="238" y="204"/>
                </a:lnTo>
                <a:lnTo>
                  <a:pt x="222" y="210"/>
                </a:lnTo>
                <a:lnTo>
                  <a:pt x="202" y="212"/>
                </a:lnTo>
                <a:lnTo>
                  <a:pt x="202" y="212"/>
                </a:lnTo>
                <a:close/>
                <a:moveTo>
                  <a:pt x="142" y="130"/>
                </a:moveTo>
                <a:lnTo>
                  <a:pt x="142" y="130"/>
                </a:lnTo>
                <a:lnTo>
                  <a:pt x="138" y="130"/>
                </a:lnTo>
                <a:lnTo>
                  <a:pt x="136" y="128"/>
                </a:lnTo>
                <a:lnTo>
                  <a:pt x="134" y="124"/>
                </a:lnTo>
                <a:lnTo>
                  <a:pt x="132" y="120"/>
                </a:lnTo>
                <a:lnTo>
                  <a:pt x="132" y="120"/>
                </a:lnTo>
                <a:lnTo>
                  <a:pt x="134" y="106"/>
                </a:lnTo>
                <a:lnTo>
                  <a:pt x="138" y="94"/>
                </a:lnTo>
                <a:lnTo>
                  <a:pt x="144" y="82"/>
                </a:lnTo>
                <a:lnTo>
                  <a:pt x="154" y="72"/>
                </a:lnTo>
                <a:lnTo>
                  <a:pt x="164" y="62"/>
                </a:lnTo>
                <a:lnTo>
                  <a:pt x="176" y="56"/>
                </a:lnTo>
                <a:lnTo>
                  <a:pt x="188" y="52"/>
                </a:lnTo>
                <a:lnTo>
                  <a:pt x="202" y="50"/>
                </a:lnTo>
                <a:lnTo>
                  <a:pt x="202" y="50"/>
                </a:lnTo>
                <a:lnTo>
                  <a:pt x="206" y="52"/>
                </a:lnTo>
                <a:lnTo>
                  <a:pt x="210" y="54"/>
                </a:lnTo>
                <a:lnTo>
                  <a:pt x="212" y="56"/>
                </a:lnTo>
                <a:lnTo>
                  <a:pt x="212" y="60"/>
                </a:lnTo>
                <a:lnTo>
                  <a:pt x="212" y="60"/>
                </a:lnTo>
                <a:lnTo>
                  <a:pt x="212" y="64"/>
                </a:lnTo>
                <a:lnTo>
                  <a:pt x="210" y="68"/>
                </a:lnTo>
                <a:lnTo>
                  <a:pt x="206" y="70"/>
                </a:lnTo>
                <a:lnTo>
                  <a:pt x="202" y="70"/>
                </a:lnTo>
                <a:lnTo>
                  <a:pt x="202" y="70"/>
                </a:lnTo>
                <a:lnTo>
                  <a:pt x="192" y="72"/>
                </a:lnTo>
                <a:lnTo>
                  <a:pt x="184" y="74"/>
                </a:lnTo>
                <a:lnTo>
                  <a:pt x="174" y="80"/>
                </a:lnTo>
                <a:lnTo>
                  <a:pt x="168" y="86"/>
                </a:lnTo>
                <a:lnTo>
                  <a:pt x="162" y="92"/>
                </a:lnTo>
                <a:lnTo>
                  <a:pt x="156" y="102"/>
                </a:lnTo>
                <a:lnTo>
                  <a:pt x="154" y="110"/>
                </a:lnTo>
                <a:lnTo>
                  <a:pt x="152" y="120"/>
                </a:lnTo>
                <a:lnTo>
                  <a:pt x="152" y="120"/>
                </a:lnTo>
                <a:lnTo>
                  <a:pt x="152" y="124"/>
                </a:lnTo>
                <a:lnTo>
                  <a:pt x="150" y="128"/>
                </a:lnTo>
                <a:lnTo>
                  <a:pt x="146" y="130"/>
                </a:lnTo>
                <a:lnTo>
                  <a:pt x="142" y="130"/>
                </a:lnTo>
                <a:lnTo>
                  <a:pt x="142" y="130"/>
                </a:lnTo>
                <a:close/>
                <a:moveTo>
                  <a:pt x="124" y="238"/>
                </a:moveTo>
                <a:lnTo>
                  <a:pt x="48" y="316"/>
                </a:lnTo>
                <a:lnTo>
                  <a:pt x="48" y="316"/>
                </a:lnTo>
                <a:lnTo>
                  <a:pt x="38" y="322"/>
                </a:lnTo>
                <a:lnTo>
                  <a:pt x="28" y="324"/>
                </a:lnTo>
                <a:lnTo>
                  <a:pt x="28" y="324"/>
                </a:lnTo>
                <a:lnTo>
                  <a:pt x="18" y="322"/>
                </a:lnTo>
                <a:lnTo>
                  <a:pt x="8" y="316"/>
                </a:lnTo>
                <a:lnTo>
                  <a:pt x="8" y="316"/>
                </a:lnTo>
                <a:lnTo>
                  <a:pt x="2" y="306"/>
                </a:lnTo>
                <a:lnTo>
                  <a:pt x="0" y="296"/>
                </a:lnTo>
                <a:lnTo>
                  <a:pt x="2" y="286"/>
                </a:lnTo>
                <a:lnTo>
                  <a:pt x="8" y="276"/>
                </a:lnTo>
                <a:lnTo>
                  <a:pt x="86" y="198"/>
                </a:lnTo>
                <a:lnTo>
                  <a:pt x="86" y="198"/>
                </a:lnTo>
                <a:lnTo>
                  <a:pt x="94" y="210"/>
                </a:lnTo>
                <a:lnTo>
                  <a:pt x="102" y="220"/>
                </a:lnTo>
                <a:lnTo>
                  <a:pt x="114" y="230"/>
                </a:lnTo>
                <a:lnTo>
                  <a:pt x="124" y="238"/>
                </a:lnTo>
                <a:lnTo>
                  <a:pt x="124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3326" y="1545859"/>
            <a:ext cx="430232" cy="4310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5C6D5F-8B64-4836-AD63-ACA51AD293A3}"/>
              </a:ext>
            </a:extLst>
          </p:cNvPr>
          <p:cNvSpPr txBox="1"/>
          <p:nvPr/>
        </p:nvSpPr>
        <p:spPr>
          <a:xfrm>
            <a:off x="395841" y="2743910"/>
            <a:ext cx="3457492" cy="3298804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b="1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Agility</a:t>
            </a:r>
            <a:r>
              <a:rPr lang="en-US" sz="11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: DG system (all services in one) is known to be brittle, inflexible that too big and complicate to make change in any scale w/o risk of disrupt entire business operations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b="1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Speed</a:t>
            </a:r>
            <a:r>
              <a:rPr lang="en-US" sz="11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: DG’s massive data structure presents a huge challenge to delineate/focus on ANY business function w/o long effort from ALL teams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b="1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Cost</a:t>
            </a:r>
            <a:r>
              <a:rPr lang="en-US" sz="11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: Increasingly difficult to maintain/replace knowledgeable person with legacy system and historical customization. New talent would require 9+ months to become proficient</a:t>
            </a:r>
          </a:p>
          <a:p>
            <a:pPr marL="146050" indent="-14605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100" b="1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TCO</a:t>
            </a:r>
            <a:r>
              <a:rPr lang="en-US" sz="1100" dirty="0"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: Near impossible product ownership due to enormous knowledge/responsibility demand and short of investment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5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21B73BD-4434-4EE1-8EA3-C842662BFD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762" y="248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21B73BD-4434-4EE1-8EA3-C842662BFD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2" y="248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C6A66B4-5863-49ED-A54C-DF7440E7E018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3176" y="894"/>
            <a:ext cx="158709" cy="158709"/>
          </a:xfrm>
          <a:prstGeom prst="rect">
            <a:avLst/>
          </a:prstGeom>
          <a:solidFill>
            <a:schemeClr val="accent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126"/>
            <a:endParaRPr lang="en-US" sz="2599" b="1" dirty="0">
              <a:solidFill>
                <a:prstClr val="white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D339F-1110-478A-84B1-00F22002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71" y="425757"/>
            <a:ext cx="9665208" cy="398998"/>
          </a:xfrm>
        </p:spPr>
        <p:txBody>
          <a:bodyPr/>
          <a:lstStyle/>
          <a:p>
            <a:r>
              <a:rPr lang="en-US" dirty="0"/>
              <a:t>Where are we today ?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989C3-B0FC-415F-9701-AF194D411324}"/>
              </a:ext>
            </a:extLst>
          </p:cNvPr>
          <p:cNvSpPr txBox="1"/>
          <p:nvPr/>
        </p:nvSpPr>
        <p:spPr>
          <a:xfrm>
            <a:off x="375759" y="3146041"/>
            <a:ext cx="2291725" cy="276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26"/>
            <a:r>
              <a:rPr lang="en-US" sz="1799" b="1" dirty="0">
                <a:solidFill>
                  <a:srgbClr val="CC0000"/>
                </a:solidFill>
                <a:latin typeface="CVS Health Sans"/>
              </a:rPr>
              <a:t>Effectiveness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7311BA-24F5-476D-919B-48E5932FE89C}"/>
              </a:ext>
            </a:extLst>
          </p:cNvPr>
          <p:cNvSpPr txBox="1"/>
          <p:nvPr/>
        </p:nvSpPr>
        <p:spPr>
          <a:xfrm>
            <a:off x="2667483" y="3146041"/>
            <a:ext cx="2155877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26"/>
            <a:r>
              <a:rPr lang="en-US" sz="1799" b="1" dirty="0">
                <a:solidFill>
                  <a:srgbClr val="CC0000"/>
                </a:solidFill>
                <a:latin typeface="CVS Health Sans"/>
              </a:rPr>
              <a:t>Cost of Ownership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C1F8E8-A7FC-4B8A-A605-A3B6AFB5BE90}"/>
              </a:ext>
            </a:extLst>
          </p:cNvPr>
          <p:cNvSpPr txBox="1"/>
          <p:nvPr/>
        </p:nvSpPr>
        <p:spPr>
          <a:xfrm>
            <a:off x="4955593" y="3146067"/>
            <a:ext cx="2190270" cy="276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26"/>
            <a:r>
              <a:rPr lang="en-US" sz="1799" b="1" dirty="0">
                <a:solidFill>
                  <a:srgbClr val="CC0000"/>
                </a:solidFill>
                <a:latin typeface="CVS Health Sans"/>
              </a:rPr>
              <a:t>Speed to Market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F6FE08-3D79-49DE-AEB5-8D8AE5AB0AD1}"/>
              </a:ext>
            </a:extLst>
          </p:cNvPr>
          <p:cNvSpPr txBox="1"/>
          <p:nvPr/>
        </p:nvSpPr>
        <p:spPr>
          <a:xfrm>
            <a:off x="7285324" y="3146040"/>
            <a:ext cx="2291723" cy="5537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26"/>
            <a:r>
              <a:rPr lang="en-US" sz="1799" b="1" dirty="0">
                <a:solidFill>
                  <a:srgbClr val="CC0000"/>
                </a:solidFill>
                <a:latin typeface="CVS Health Sans"/>
              </a:rPr>
              <a:t>Customer Experience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453319-849C-48FC-BE1B-EF2A11A8DC1B}"/>
              </a:ext>
            </a:extLst>
          </p:cNvPr>
          <p:cNvSpPr txBox="1"/>
          <p:nvPr/>
        </p:nvSpPr>
        <p:spPr>
          <a:xfrm>
            <a:off x="9519558" y="3146040"/>
            <a:ext cx="2291723" cy="27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26"/>
            <a:r>
              <a:rPr lang="en-US" sz="1799" b="1" dirty="0">
                <a:solidFill>
                  <a:srgbClr val="CC0000"/>
                </a:solidFill>
                <a:latin typeface="CVS Health Sans"/>
              </a:rPr>
              <a:t>Innovation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912F3-E4DD-4065-8938-27F2FCFE0D93}"/>
              </a:ext>
            </a:extLst>
          </p:cNvPr>
          <p:cNvSpPr txBox="1"/>
          <p:nvPr/>
        </p:nvSpPr>
        <p:spPr>
          <a:xfrm>
            <a:off x="375759" y="1538743"/>
            <a:ext cx="11310971" cy="307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26"/>
            <a:r>
              <a:rPr lang="en-US" sz="1999" b="1" dirty="0">
                <a:solidFill>
                  <a:srgbClr val="CC0000"/>
                </a:solidFill>
                <a:latin typeface="CVS Health Sans"/>
              </a:rPr>
              <a:t>Current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44EE4F-F556-4B39-BBFC-5E636FF9A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263" y="1820123"/>
            <a:ext cx="1142704" cy="11381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660BFE-AC01-4630-9E7D-281B768DDF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7277" y="1817839"/>
            <a:ext cx="1142704" cy="11427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DE1FA9-10C8-468A-9FE4-A46C715063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1770" y="1817839"/>
            <a:ext cx="1142704" cy="11427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C7D4FC-B347-4BC1-B2F5-2AF0708AC8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20235" y="1969406"/>
            <a:ext cx="839571" cy="8395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5855AB-30A2-47D5-B82E-68681A23E32B}"/>
              </a:ext>
            </a:extLst>
          </p:cNvPr>
          <p:cNvSpPr txBox="1"/>
          <p:nvPr/>
        </p:nvSpPr>
        <p:spPr>
          <a:xfrm>
            <a:off x="375759" y="3858324"/>
            <a:ext cx="2190269" cy="23180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348" indent="-171348" defTabSz="456484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Specialized IT delivery to  customers and market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3F3F3F"/>
                </a:solidFill>
                <a:latin typeface="CVS Health Sans"/>
              </a:rPr>
              <a:t>Low automation rate (~50%)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3F3F3F"/>
                </a:solidFill>
                <a:latin typeface="CVS Health Sans"/>
              </a:rPr>
              <a:t>Slow to change due to abundant resource/time required to test end-to-end system and data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Lack standard and reusable configurability, depend heavily on customization</a:t>
            </a:r>
          </a:p>
          <a:p>
            <a:pPr defTabSz="456484" fontAlgn="base">
              <a:spcBef>
                <a:spcPts val="300"/>
              </a:spcBef>
              <a:buClr>
                <a:srgbClr val="C00000"/>
              </a:buClr>
            </a:pPr>
            <a:endParaRPr lang="en-US" sz="1200" dirty="0">
              <a:solidFill>
                <a:srgbClr val="3F3F3F"/>
              </a:solidFill>
              <a:latin typeface="CVS Health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65D2F4-8339-4BA2-B62F-0C10C5D37849}"/>
              </a:ext>
            </a:extLst>
          </p:cNvPr>
          <p:cNvSpPr txBox="1"/>
          <p:nvPr/>
        </p:nvSpPr>
        <p:spPr>
          <a:xfrm>
            <a:off x="2667483" y="3858323"/>
            <a:ext cx="2190269" cy="23180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348" indent="-171348" defTabSz="456484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Bulk/batch operational maturity 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Growing manual intensive operation and maintenance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Longer to ramp up new talent and replace legacy knowledge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Difficult product ownership (must know EVERYTHING)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Unaffordable DG revamp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endParaRPr lang="en-US" sz="1200" dirty="0">
              <a:solidFill>
                <a:srgbClr val="3F3F3F"/>
              </a:solidFill>
              <a:latin typeface="CVS Health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E010E2-0D9C-4783-85EA-3FA193A9285D}"/>
              </a:ext>
            </a:extLst>
          </p:cNvPr>
          <p:cNvSpPr txBox="1"/>
          <p:nvPr/>
        </p:nvSpPr>
        <p:spPr>
          <a:xfrm>
            <a:off x="4959207" y="3858323"/>
            <a:ext cx="2190269" cy="231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348" indent="-171348" defTabSz="456484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Specialized and known to TPA market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3F3F3F"/>
                </a:solidFill>
                <a:latin typeface="CVS Health Sans"/>
              </a:rPr>
              <a:t>Limited cross-sell capability 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3F3F3F"/>
                </a:solidFill>
                <a:latin typeface="CVS Health Sans"/>
              </a:rPr>
              <a:t>Limited data integration for improved product opportunities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3F3F3F"/>
                </a:solidFill>
                <a:latin typeface="CVS Health Sans"/>
              </a:rPr>
              <a:t>Slowness and costly legacy system waning business competitiveness and impact Total Cost of Care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VS Health Sans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348" indent="-171348" defTabSz="456484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VS Health Sans"/>
              <a:cs typeface="Open Sans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3C1FF7-3958-41C5-800E-C284AD84BE70}"/>
              </a:ext>
            </a:extLst>
          </p:cNvPr>
          <p:cNvSpPr txBox="1"/>
          <p:nvPr/>
        </p:nvSpPr>
        <p:spPr>
          <a:xfrm>
            <a:off x="9621010" y="3858323"/>
            <a:ext cx="2190271" cy="231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348" indent="-171348" defTabSz="456484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Pilot decentralizing efforts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3F3F3F"/>
                </a:solidFill>
                <a:latin typeface="CVS Health Sans"/>
              </a:rPr>
              <a:t>Lack endorsed roadmap and investment 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Limited integration to leverage and realize enterprise opportunities (i.e. Isolated member book of record)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endParaRPr 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CVS Health Sans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348" indent="-171348" defTabSz="456484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VS Health Sans"/>
              <a:cs typeface="Open Sans Light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4FCDAC5-C5E8-4B90-B341-86A7584E93E9}"/>
              </a:ext>
            </a:extLst>
          </p:cNvPr>
          <p:cNvSpPr txBox="1">
            <a:spLocks/>
          </p:cNvSpPr>
          <p:nvPr/>
        </p:nvSpPr>
        <p:spPr bwMode="gray">
          <a:xfrm>
            <a:off x="483476" y="869289"/>
            <a:ext cx="10036760" cy="5051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spcBef>
                <a:spcPts val="1799"/>
              </a:spcBef>
            </a:pPr>
            <a:r>
              <a:rPr lang="en-US" b="1" dirty="0">
                <a:solidFill>
                  <a:srgbClr val="3F3F3F"/>
                </a:solidFill>
                <a:latin typeface="CVS Health Sans"/>
              </a:rPr>
              <a:t>DG System</a:t>
            </a:r>
            <a:r>
              <a:rPr lang="en-US" dirty="0">
                <a:solidFill>
                  <a:srgbClr val="3F3F3F"/>
                </a:solidFill>
                <a:latin typeface="CVS Health Sans"/>
              </a:rPr>
              <a:t> is</a:t>
            </a:r>
            <a:r>
              <a:rPr lang="en-US" dirty="0">
                <a:solidFill>
                  <a:srgbClr val="3F3F3F"/>
                </a:solidFill>
                <a:latin typeface="CVS Health Sans"/>
                <a:cs typeface="Arial"/>
                <a:sym typeface="Arial" panose="020B0604020202020204" pitchFamily="34" charset="0"/>
              </a:rPr>
              <a:t> manual intensive to operate that cannot respond to fast and flexible business demand; emerging challenge is to decentralize system and reduce complexity, modernize technology to support business agility and speed to market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B8D18D-39D6-4469-98BE-F80A17A7F6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4511" y="1823229"/>
            <a:ext cx="1136300" cy="1136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A94691F-0705-4B42-9516-7075342FF4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4066" y="1770225"/>
            <a:ext cx="1142704" cy="12379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08F3B11-6070-44FC-94CB-ECCA50DC7DAB}"/>
              </a:ext>
            </a:extLst>
          </p:cNvPr>
          <p:cNvSpPr txBox="1"/>
          <p:nvPr/>
        </p:nvSpPr>
        <p:spPr>
          <a:xfrm>
            <a:off x="7250930" y="3858323"/>
            <a:ext cx="2268627" cy="231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348" indent="-171348" defTabSz="456484" fontAlgn="base">
              <a:spcBef>
                <a:spcPts val="300"/>
              </a:spcBef>
              <a:buClr>
                <a:srgbClr val="00B050"/>
              </a:buClr>
              <a:buFont typeface="Open Sans" panose="020B0606030504020204" pitchFamily="34" charset="0"/>
              <a:buChar char="+"/>
            </a:pPr>
            <a:r>
              <a:rPr 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Digital engagement and support self-services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Limited mobile capability, lack Preference and Consent customer channels (text, email, etc.)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No omni-channel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Limited enterprise visibility to support customer service</a:t>
            </a:r>
          </a:p>
          <a:p>
            <a:pPr marL="171348" indent="-171348" defTabSz="456484" fontAlgn="base">
              <a:spcBef>
                <a:spcPts val="300"/>
              </a:spcBef>
              <a:buClr>
                <a:srgbClr val="C00000"/>
              </a:buClr>
              <a:buFont typeface="Open Sans" panose="020B0606030504020204" pitchFamily="34" charset="0"/>
              <a:buChar char="–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Net Promoter Score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 to benchmark? </a:t>
            </a:r>
          </a:p>
        </p:txBody>
      </p:sp>
    </p:spTree>
    <p:extLst>
      <p:ext uri="{BB962C8B-B14F-4D97-AF65-F5344CB8AC3E}">
        <p14:creationId xmlns:p14="http://schemas.microsoft.com/office/powerpoint/2010/main" val="38824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val 186">
            <a:extLst>
              <a:ext uri="{FF2B5EF4-FFF2-40B4-BE49-F238E27FC236}">
                <a16:creationId xmlns:a16="http://schemas.microsoft.com/office/drawing/2014/main" id="{AE65C7BF-9C15-4770-8301-46120D169634}"/>
              </a:ext>
            </a:extLst>
          </p:cNvPr>
          <p:cNvSpPr/>
          <p:nvPr/>
        </p:nvSpPr>
        <p:spPr bwMode="gray">
          <a:xfrm>
            <a:off x="1345571" y="4934043"/>
            <a:ext cx="510878" cy="493107"/>
          </a:xfrm>
          <a:prstGeom prst="ellipse">
            <a:avLst/>
          </a:prstGeom>
          <a:solidFill>
            <a:srgbClr val="666699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etc.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Where are we today?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979081" cy="42227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Impact of legacy DG: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longer system change cycle, higher demand on manual resources, increasing risk to customer experience, lower opportunity to automate, poor business agility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65279" y="1512036"/>
            <a:ext cx="10812481" cy="0"/>
          </a:xfrm>
          <a:prstGeom prst="line">
            <a:avLst/>
          </a:prstGeom>
          <a:ln w="19050" cmpd="sng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0199" y="1365704"/>
            <a:ext cx="3491613" cy="332399"/>
          </a:xfrm>
          <a:prstGeom prst="rect">
            <a:avLst/>
          </a:prstGeom>
          <a:solidFill>
            <a:schemeClr val="bg1"/>
          </a:solidFill>
        </p:spPr>
        <p:txBody>
          <a:bodyPr wrap="none" lIns="91416" tIns="0" rIns="91416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 of Monolithic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8C3E46-4958-4CA3-AFC8-8C6DADB472E3}"/>
              </a:ext>
            </a:extLst>
          </p:cNvPr>
          <p:cNvSpPr/>
          <p:nvPr/>
        </p:nvSpPr>
        <p:spPr bwMode="gray">
          <a:xfrm>
            <a:off x="654732" y="1844436"/>
            <a:ext cx="4223568" cy="407032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5B8EAFC8-D44C-4977-9001-02E0ED65B96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29502" y="2345412"/>
            <a:ext cx="2924821" cy="2777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C364A27E-BC1C-419E-894F-38565BB47D51}"/>
              </a:ext>
            </a:extLst>
          </p:cNvPr>
          <p:cNvSpPr txBox="1"/>
          <p:nvPr/>
        </p:nvSpPr>
        <p:spPr>
          <a:xfrm>
            <a:off x="1952807" y="1881038"/>
            <a:ext cx="12727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DG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E94F2A3-9D77-4673-94DB-640FDA2920CC}"/>
              </a:ext>
            </a:extLst>
          </p:cNvPr>
          <p:cNvSpPr txBox="1"/>
          <p:nvPr/>
        </p:nvSpPr>
        <p:spPr>
          <a:xfrm>
            <a:off x="10304094" y="5791650"/>
            <a:ext cx="8869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Invisible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379DF14-A8D9-48C2-BD04-67C641490C5C}"/>
              </a:ext>
            </a:extLst>
          </p:cNvPr>
          <p:cNvSpPr/>
          <p:nvPr/>
        </p:nvSpPr>
        <p:spPr bwMode="gray">
          <a:xfrm>
            <a:off x="2093190" y="3165929"/>
            <a:ext cx="1136517" cy="1063479"/>
          </a:xfrm>
          <a:prstGeom prst="ellipse">
            <a:avLst/>
          </a:prstGeom>
          <a:solidFill>
            <a:srgbClr val="557989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Claims Adjudication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C4F66A8-63B9-4D6A-87EA-9391EFE835A4}"/>
              </a:ext>
            </a:extLst>
          </p:cNvPr>
          <p:cNvSpPr/>
          <p:nvPr/>
        </p:nvSpPr>
        <p:spPr bwMode="gray">
          <a:xfrm>
            <a:off x="2927578" y="2460390"/>
            <a:ext cx="1276074" cy="1256466"/>
          </a:xfrm>
          <a:prstGeom prst="ellipse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ACO Administration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09ED8CB-15E7-4B43-9752-835616CB7EC1}"/>
              </a:ext>
            </a:extLst>
          </p:cNvPr>
          <p:cNvSpPr/>
          <p:nvPr/>
        </p:nvSpPr>
        <p:spPr bwMode="gray">
          <a:xfrm>
            <a:off x="1175919" y="2540721"/>
            <a:ext cx="527484" cy="529549"/>
          </a:xfrm>
          <a:prstGeom prst="ellipse">
            <a:avLst/>
          </a:prstGeom>
          <a:solidFill>
            <a:srgbClr val="AA8C0A">
              <a:alpha val="74902"/>
            </a:srgbClr>
          </a:solidFill>
          <a:ln>
            <a:solidFill>
              <a:srgbClr val="00B0F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IVR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BB1AF60-B3E4-4E63-886A-188DDF291AF5}"/>
              </a:ext>
            </a:extLst>
          </p:cNvPr>
          <p:cNvSpPr/>
          <p:nvPr/>
        </p:nvSpPr>
        <p:spPr bwMode="gray">
          <a:xfrm>
            <a:off x="2863852" y="3592702"/>
            <a:ext cx="830694" cy="795380"/>
          </a:xfrm>
          <a:prstGeom prst="ellipse">
            <a:avLst/>
          </a:prstGeom>
          <a:solidFill>
            <a:srgbClr val="FFC000">
              <a:alpha val="74902"/>
            </a:srgbClr>
          </a:solidFill>
          <a:ln>
            <a:solidFill>
              <a:srgbClr val="00B0F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96600"/>
                </a:solidFill>
              </a:rPr>
              <a:t>Retiree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8D761D2-8D30-4626-A300-B860229D8385}"/>
              </a:ext>
            </a:extLst>
          </p:cNvPr>
          <p:cNvSpPr/>
          <p:nvPr/>
        </p:nvSpPr>
        <p:spPr bwMode="gray">
          <a:xfrm>
            <a:off x="1124716" y="3258958"/>
            <a:ext cx="1020927" cy="964785"/>
          </a:xfrm>
          <a:prstGeom prst="ellipse">
            <a:avLst/>
          </a:prstGeom>
          <a:solidFill>
            <a:srgbClr val="AA8C0A">
              <a:alpha val="74902"/>
            </a:srgbClr>
          </a:solidFill>
          <a:ln>
            <a:solidFill>
              <a:srgbClr val="00B0F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2060"/>
                </a:solidFill>
              </a:rPr>
              <a:t>Eligibility Feeds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2247504-FF2D-4A7A-B122-CA92DEEB763B}"/>
              </a:ext>
            </a:extLst>
          </p:cNvPr>
          <p:cNvSpPr/>
          <p:nvPr/>
        </p:nvSpPr>
        <p:spPr bwMode="gray">
          <a:xfrm>
            <a:off x="2255336" y="4590802"/>
            <a:ext cx="1250367" cy="1182054"/>
          </a:xfrm>
          <a:prstGeom prst="ellipse">
            <a:avLst/>
          </a:prstGeom>
          <a:solidFill>
            <a:srgbClr val="AA8C0A">
              <a:alpha val="74902"/>
            </a:srgbClr>
          </a:solidFill>
          <a:ln>
            <a:solidFill>
              <a:srgbClr val="00B0F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Commissions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84F0B2E-92CA-452B-8DE9-09F52FC06BFB}"/>
              </a:ext>
            </a:extLst>
          </p:cNvPr>
          <p:cNvSpPr/>
          <p:nvPr/>
        </p:nvSpPr>
        <p:spPr bwMode="gray">
          <a:xfrm>
            <a:off x="1631554" y="2099575"/>
            <a:ext cx="754311" cy="734461"/>
          </a:xfrm>
          <a:prstGeom prst="ellipse">
            <a:avLst/>
          </a:prstGeom>
          <a:solidFill>
            <a:srgbClr val="AA8C0A">
              <a:alpha val="74902"/>
            </a:srgbClr>
          </a:solidFill>
          <a:ln>
            <a:solidFill>
              <a:srgbClr val="00B0F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Claims Audit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00840BD-C2FC-49CD-86C0-05915E12F161}"/>
              </a:ext>
            </a:extLst>
          </p:cNvPr>
          <p:cNvSpPr/>
          <p:nvPr/>
        </p:nvSpPr>
        <p:spPr bwMode="gray">
          <a:xfrm>
            <a:off x="903779" y="4373501"/>
            <a:ext cx="841354" cy="850148"/>
          </a:xfrm>
          <a:prstGeom prst="ellipse">
            <a:avLst/>
          </a:prstGeom>
          <a:solidFill>
            <a:srgbClr val="FFC000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2060"/>
                </a:solidFill>
              </a:rPr>
              <a:t>Finance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817E273-B78D-4D88-9C34-A773EC7A43D9}"/>
              </a:ext>
            </a:extLst>
          </p:cNvPr>
          <p:cNvSpPr/>
          <p:nvPr/>
        </p:nvSpPr>
        <p:spPr bwMode="gray">
          <a:xfrm>
            <a:off x="3954294" y="3955427"/>
            <a:ext cx="737130" cy="686398"/>
          </a:xfrm>
          <a:prstGeom prst="ellipse">
            <a:avLst/>
          </a:prstGeom>
          <a:solidFill>
            <a:srgbClr val="557989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Cobra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0ACFE9C-C686-4803-9AFF-535C0DC1276E}"/>
              </a:ext>
            </a:extLst>
          </p:cNvPr>
          <p:cNvSpPr/>
          <p:nvPr/>
        </p:nvSpPr>
        <p:spPr bwMode="gray">
          <a:xfrm>
            <a:off x="2724326" y="2020330"/>
            <a:ext cx="931067" cy="897342"/>
          </a:xfrm>
          <a:prstGeom prst="ellipse">
            <a:avLst/>
          </a:prstGeom>
          <a:solidFill>
            <a:srgbClr val="557989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6600"/>
                </a:solidFill>
              </a:rPr>
              <a:t>Customer Service</a:t>
            </a:r>
            <a:endParaRPr lang="en-US" sz="1200" b="1" dirty="0">
              <a:solidFill>
                <a:srgbClr val="006600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2403C0D-7964-478A-9173-1DCA13489CC5}"/>
              </a:ext>
            </a:extLst>
          </p:cNvPr>
          <p:cNvSpPr/>
          <p:nvPr/>
        </p:nvSpPr>
        <p:spPr bwMode="gray">
          <a:xfrm>
            <a:off x="3911098" y="3005862"/>
            <a:ext cx="703120" cy="686398"/>
          </a:xfrm>
          <a:prstGeom prst="ellipse">
            <a:avLst/>
          </a:prstGeom>
          <a:solidFill>
            <a:srgbClr val="557989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Group Setup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0169425-502E-4D54-8C89-5CD61DA477A6}"/>
              </a:ext>
            </a:extLst>
          </p:cNvPr>
          <p:cNvSpPr/>
          <p:nvPr/>
        </p:nvSpPr>
        <p:spPr bwMode="gray">
          <a:xfrm>
            <a:off x="2228285" y="2277697"/>
            <a:ext cx="626703" cy="609688"/>
          </a:xfrm>
          <a:prstGeom prst="ellipse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WEB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FF6A4CD-1665-4A9A-818E-0A4A4210A6D4}"/>
              </a:ext>
            </a:extLst>
          </p:cNvPr>
          <p:cNvSpPr/>
          <p:nvPr/>
        </p:nvSpPr>
        <p:spPr bwMode="gray">
          <a:xfrm>
            <a:off x="845738" y="2963207"/>
            <a:ext cx="728244" cy="734461"/>
          </a:xfrm>
          <a:prstGeom prst="ellipse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837 import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446E591-8E7F-423B-9305-7BCDB1942073}"/>
              </a:ext>
            </a:extLst>
          </p:cNvPr>
          <p:cNvSpPr/>
          <p:nvPr/>
        </p:nvSpPr>
        <p:spPr bwMode="gray">
          <a:xfrm>
            <a:off x="3267105" y="4183728"/>
            <a:ext cx="942511" cy="930089"/>
          </a:xfrm>
          <a:prstGeom prst="ellipse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Reporting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8CC633B-853B-4FAB-9D23-3271879EA5B2}"/>
              </a:ext>
            </a:extLst>
          </p:cNvPr>
          <p:cNvSpPr/>
          <p:nvPr/>
        </p:nvSpPr>
        <p:spPr bwMode="gray">
          <a:xfrm>
            <a:off x="1658280" y="4798575"/>
            <a:ext cx="836141" cy="850148"/>
          </a:xfrm>
          <a:prstGeom prst="ellipse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Billing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9723047-BC6A-4616-8533-A133B127EBE8}"/>
              </a:ext>
            </a:extLst>
          </p:cNvPr>
          <p:cNvSpPr/>
          <p:nvPr/>
        </p:nvSpPr>
        <p:spPr bwMode="gray">
          <a:xfrm>
            <a:off x="3301372" y="4798860"/>
            <a:ext cx="851185" cy="837906"/>
          </a:xfrm>
          <a:prstGeom prst="ellipse">
            <a:avLst/>
          </a:prstGeom>
          <a:solidFill>
            <a:schemeClr val="bg2">
              <a:lumMod val="75000"/>
              <a:alpha val="74902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</a:rPr>
              <a:t>Claims letters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A92968F4-B913-4A57-8961-579A50FC86E9}"/>
              </a:ext>
            </a:extLst>
          </p:cNvPr>
          <p:cNvSpPr/>
          <p:nvPr/>
        </p:nvSpPr>
        <p:spPr bwMode="gray">
          <a:xfrm>
            <a:off x="2384668" y="2647503"/>
            <a:ext cx="814810" cy="781593"/>
          </a:xfrm>
          <a:prstGeom prst="ellipse">
            <a:avLst/>
          </a:prstGeom>
          <a:solidFill>
            <a:schemeClr val="bg2">
              <a:lumMod val="75000"/>
              <a:alpha val="74902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77C07"/>
                </a:solidFill>
              </a:rPr>
              <a:t>27x support</a:t>
            </a:r>
            <a:endParaRPr lang="en-US" b="1" dirty="0">
              <a:solidFill>
                <a:srgbClr val="977C07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97A5FB9-70EF-445F-8DC6-716B7DF91A41}"/>
              </a:ext>
            </a:extLst>
          </p:cNvPr>
          <p:cNvSpPr/>
          <p:nvPr/>
        </p:nvSpPr>
        <p:spPr bwMode="gray">
          <a:xfrm>
            <a:off x="1360694" y="3749562"/>
            <a:ext cx="1461022" cy="1403262"/>
          </a:xfrm>
          <a:prstGeom prst="ellipse">
            <a:avLst/>
          </a:prstGeom>
          <a:solidFill>
            <a:schemeClr val="bg2">
              <a:lumMod val="75000"/>
              <a:alpha val="74902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70C0"/>
                </a:solidFill>
              </a:rPr>
              <a:t>Correspondence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844A83FF-49FB-41AF-AE59-DE123E89D837}"/>
              </a:ext>
            </a:extLst>
          </p:cNvPr>
          <p:cNvSpPr/>
          <p:nvPr/>
        </p:nvSpPr>
        <p:spPr bwMode="gray">
          <a:xfrm>
            <a:off x="3512490" y="3459166"/>
            <a:ext cx="931456" cy="900844"/>
          </a:xfrm>
          <a:prstGeom prst="ellipse">
            <a:avLst/>
          </a:prstGeom>
          <a:solidFill>
            <a:schemeClr val="bg2">
              <a:lumMod val="75000"/>
              <a:alpha val="74902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Eligibility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FE731A5-676F-4673-ACCD-67E155A74E46}"/>
              </a:ext>
            </a:extLst>
          </p:cNvPr>
          <p:cNvSpPr/>
          <p:nvPr/>
        </p:nvSpPr>
        <p:spPr bwMode="gray">
          <a:xfrm>
            <a:off x="2514136" y="4157159"/>
            <a:ext cx="962531" cy="947498"/>
          </a:xfrm>
          <a:prstGeom prst="ellipse">
            <a:avLst/>
          </a:prstGeom>
          <a:solidFill>
            <a:srgbClr val="666699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8080"/>
                </a:solidFill>
              </a:rPr>
              <a:t>FI Schedule of Benefits</a:t>
            </a:r>
            <a:endParaRPr lang="en-US" b="1" dirty="0">
              <a:solidFill>
                <a:srgbClr val="008080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0EDBDFCC-AFE2-41D2-88CA-F35BD2F2571B}"/>
              </a:ext>
            </a:extLst>
          </p:cNvPr>
          <p:cNvSpPr/>
          <p:nvPr/>
        </p:nvSpPr>
        <p:spPr bwMode="gray">
          <a:xfrm>
            <a:off x="3582798" y="2375338"/>
            <a:ext cx="762929" cy="725780"/>
          </a:xfrm>
          <a:prstGeom prst="ellipse">
            <a:avLst/>
          </a:prstGeom>
          <a:solidFill>
            <a:srgbClr val="666699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2060"/>
                </a:solidFill>
              </a:rPr>
              <a:t>Claims Feeds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1F1A282-3C55-4853-A1A0-B1AEE30DAF4C}"/>
              </a:ext>
            </a:extLst>
          </p:cNvPr>
          <p:cNvSpPr/>
          <p:nvPr/>
        </p:nvSpPr>
        <p:spPr bwMode="gray">
          <a:xfrm>
            <a:off x="1460491" y="2585831"/>
            <a:ext cx="1077579" cy="1036117"/>
          </a:xfrm>
          <a:prstGeom prst="ellipse">
            <a:avLst/>
          </a:prstGeom>
          <a:solidFill>
            <a:srgbClr val="FFC000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Remittance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3351DE9-1C9D-44D4-B259-DA8765C90AF6}"/>
              </a:ext>
            </a:extLst>
          </p:cNvPr>
          <p:cNvSpPr/>
          <p:nvPr/>
        </p:nvSpPr>
        <p:spPr bwMode="gray">
          <a:xfrm>
            <a:off x="823266" y="3789929"/>
            <a:ext cx="785686" cy="734461"/>
          </a:xfrm>
          <a:prstGeom prst="ellipse">
            <a:avLst/>
          </a:prstGeom>
          <a:solidFill>
            <a:srgbClr val="666699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Plan Build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3881E3F-512C-4B35-B029-68C8A66E9566}"/>
              </a:ext>
            </a:extLst>
          </p:cNvPr>
          <p:cNvSpPr/>
          <p:nvPr/>
        </p:nvSpPr>
        <p:spPr bwMode="gray">
          <a:xfrm>
            <a:off x="7848211" y="3621948"/>
            <a:ext cx="3529548" cy="2592366"/>
          </a:xfrm>
          <a:prstGeom prst="wedgeRoundRectCallout">
            <a:avLst>
              <a:gd name="adj1" fmla="val -61270"/>
              <a:gd name="adj2" fmla="val -25211"/>
              <a:gd name="adj3" fmla="val 16667"/>
            </a:avLst>
          </a:prstGeom>
          <a:solidFill>
            <a:srgbClr val="D5D5D5">
              <a:alpha val="80000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Cannot improve auto adjudication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Surging manual works and increasing demand of knowledgeable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Longer talent ramps up time and harder to maintain legacy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Growing technical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Difficult to support operational goals with unpredictable system 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Possibility of missing new business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0A4DE7D9-64A5-4F4D-86C2-978AC6B9C3A0}"/>
              </a:ext>
            </a:extLst>
          </p:cNvPr>
          <p:cNvSpPr/>
          <p:nvPr/>
        </p:nvSpPr>
        <p:spPr bwMode="gray">
          <a:xfrm>
            <a:off x="8054719" y="1973100"/>
            <a:ext cx="3323041" cy="1486067"/>
          </a:xfrm>
          <a:prstGeom prst="wedgeRoundRectCallout">
            <a:avLst>
              <a:gd name="adj1" fmla="val -66537"/>
              <a:gd name="adj2" fmla="val -8804"/>
              <a:gd name="adj3" fmla="val 16667"/>
            </a:avLst>
          </a:prstGeom>
          <a:noFill/>
          <a:ln>
            <a:solidFill>
              <a:srgbClr val="C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Slower respond to market &amp;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Increasing process complexity and negatively impact Total Cost of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Risk of service disruption and poor customer experience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FB1DC8-CAA2-4CA9-9DBF-C5764E3D0056}"/>
              </a:ext>
            </a:extLst>
          </p:cNvPr>
          <p:cNvSpPr txBox="1"/>
          <p:nvPr/>
        </p:nvSpPr>
        <p:spPr>
          <a:xfrm>
            <a:off x="8560385" y="3688807"/>
            <a:ext cx="940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Invisible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8B6E503-988B-4E0B-8096-DC2219D9C884}"/>
              </a:ext>
            </a:extLst>
          </p:cNvPr>
          <p:cNvSpPr/>
          <p:nvPr/>
        </p:nvSpPr>
        <p:spPr bwMode="gray">
          <a:xfrm rot="5400000">
            <a:off x="4128368" y="3752776"/>
            <a:ext cx="2151067" cy="288562"/>
          </a:xfrm>
          <a:prstGeom prst="triangle">
            <a:avLst>
              <a:gd name="adj" fmla="val 50187"/>
            </a:avLst>
          </a:prstGeom>
          <a:solidFill>
            <a:schemeClr val="accent4">
              <a:lumMod val="75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1239AF3-D785-4A85-A181-98728DC4E7E1}"/>
              </a:ext>
            </a:extLst>
          </p:cNvPr>
          <p:cNvSpPr txBox="1"/>
          <p:nvPr/>
        </p:nvSpPr>
        <p:spPr>
          <a:xfrm>
            <a:off x="8560385" y="2031476"/>
            <a:ext cx="760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</a:rPr>
              <a:t>Visible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E37B0F-3D68-4780-B14C-D488B56EC4AC}"/>
              </a:ext>
            </a:extLst>
          </p:cNvPr>
          <p:cNvSpPr/>
          <p:nvPr/>
        </p:nvSpPr>
        <p:spPr bwMode="gray">
          <a:xfrm>
            <a:off x="3956407" y="4516437"/>
            <a:ext cx="994765" cy="960081"/>
          </a:xfrm>
          <a:prstGeom prst="ellipse">
            <a:avLst/>
          </a:prstGeom>
          <a:solidFill>
            <a:srgbClr val="FFC000">
              <a:alpha val="74902"/>
            </a:srgb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2060"/>
                </a:solidFill>
              </a:rPr>
              <a:t>Document</a:t>
            </a:r>
          </a:p>
          <a:p>
            <a:pPr algn="ctr"/>
            <a:r>
              <a:rPr lang="en-US" sz="800" b="1" dirty="0">
                <a:solidFill>
                  <a:srgbClr val="002060"/>
                </a:solidFill>
              </a:rPr>
              <a:t>Image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31B4-44FF-4467-9989-D5EF94CB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10" y="309210"/>
            <a:ext cx="10466180" cy="370265"/>
          </a:xfrm>
        </p:spPr>
        <p:txBody>
          <a:bodyPr/>
          <a:lstStyle/>
          <a:p>
            <a:r>
              <a:rPr lang="en-US" dirty="0"/>
              <a:t>CVS Connected Platform Landscape and Focus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379AB-2F12-472B-9DDA-5C66A72E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83" y="1324790"/>
            <a:ext cx="8899094" cy="45273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282BE9A-7428-4191-B289-DF8A02096443}"/>
              </a:ext>
            </a:extLst>
          </p:cNvPr>
          <p:cNvSpPr/>
          <p:nvPr/>
        </p:nvSpPr>
        <p:spPr bwMode="gray">
          <a:xfrm>
            <a:off x="6561577" y="2213791"/>
            <a:ext cx="1924594" cy="583474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D82130-F168-4FB2-BA36-26212871FCE5}"/>
              </a:ext>
            </a:extLst>
          </p:cNvPr>
          <p:cNvSpPr/>
          <p:nvPr/>
        </p:nvSpPr>
        <p:spPr bwMode="gray">
          <a:xfrm>
            <a:off x="3009911" y="3256555"/>
            <a:ext cx="461569" cy="1303868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BBB529-3517-45A6-8BE1-EBDD17A12944}"/>
              </a:ext>
            </a:extLst>
          </p:cNvPr>
          <p:cNvSpPr/>
          <p:nvPr/>
        </p:nvSpPr>
        <p:spPr bwMode="gray">
          <a:xfrm>
            <a:off x="6810427" y="4740680"/>
            <a:ext cx="1232263" cy="427668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14F137-8941-4D58-BEDE-456242331E90}"/>
              </a:ext>
            </a:extLst>
          </p:cNvPr>
          <p:cNvSpPr/>
          <p:nvPr/>
        </p:nvSpPr>
        <p:spPr bwMode="gray">
          <a:xfrm>
            <a:off x="6718812" y="2904514"/>
            <a:ext cx="1415495" cy="524486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D3FA12-8FFB-4437-BDC1-1A1AB0DD9CAD}"/>
              </a:ext>
            </a:extLst>
          </p:cNvPr>
          <p:cNvSpPr/>
          <p:nvPr/>
        </p:nvSpPr>
        <p:spPr bwMode="gray">
          <a:xfrm>
            <a:off x="5146082" y="2906898"/>
            <a:ext cx="1415495" cy="522102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3F250-DF74-4D32-BE7B-11431878F5CD}"/>
              </a:ext>
            </a:extLst>
          </p:cNvPr>
          <p:cNvSpPr txBox="1"/>
          <p:nvPr/>
        </p:nvSpPr>
        <p:spPr>
          <a:xfrm>
            <a:off x="559372" y="1762522"/>
            <a:ext cx="2277277" cy="32764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456621" fontAlgn="base">
              <a:spcBef>
                <a:spcPts val="1200"/>
              </a:spcBef>
            </a:pPr>
            <a:r>
              <a:rPr lang="en-US" sz="1999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2021 Goals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FA85BC-BA89-415D-A93A-CC082FEAD58A}"/>
              </a:ext>
            </a:extLst>
          </p:cNvPr>
          <p:cNvCxnSpPr>
            <a:cxnSpLocks/>
          </p:cNvCxnSpPr>
          <p:nvPr/>
        </p:nvCxnSpPr>
        <p:spPr>
          <a:xfrm>
            <a:off x="578310" y="2129656"/>
            <a:ext cx="2258338" cy="0"/>
          </a:xfrm>
          <a:prstGeom prst="line">
            <a:avLst/>
          </a:prstGeom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60E938C-D482-4468-BEDB-BF1B5C02F070}"/>
              </a:ext>
            </a:extLst>
          </p:cNvPr>
          <p:cNvSpPr/>
          <p:nvPr/>
        </p:nvSpPr>
        <p:spPr>
          <a:xfrm>
            <a:off x="1472617" y="1298201"/>
            <a:ext cx="379764" cy="3797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Freeform 4934">
            <a:extLst>
              <a:ext uri="{FF2B5EF4-FFF2-40B4-BE49-F238E27FC236}">
                <a16:creationId xmlns:a16="http://schemas.microsoft.com/office/drawing/2014/main" id="{D217B864-4DEA-4BAE-B953-14871A7DFB49}"/>
              </a:ext>
            </a:extLst>
          </p:cNvPr>
          <p:cNvSpPr>
            <a:spLocks noEditPoints="1"/>
          </p:cNvSpPr>
          <p:nvPr/>
        </p:nvSpPr>
        <p:spPr bwMode="auto">
          <a:xfrm>
            <a:off x="1556322" y="1324790"/>
            <a:ext cx="212359" cy="266467"/>
          </a:xfrm>
          <a:custGeom>
            <a:avLst/>
            <a:gdLst>
              <a:gd name="T0" fmla="*/ 278 w 284"/>
              <a:gd name="T1" fmla="*/ 252 h 392"/>
              <a:gd name="T2" fmla="*/ 282 w 284"/>
              <a:gd name="T3" fmla="*/ 234 h 392"/>
              <a:gd name="T4" fmla="*/ 278 w 284"/>
              <a:gd name="T5" fmla="*/ 220 h 392"/>
              <a:gd name="T6" fmla="*/ 220 w 284"/>
              <a:gd name="T7" fmla="*/ 236 h 392"/>
              <a:gd name="T8" fmla="*/ 120 w 284"/>
              <a:gd name="T9" fmla="*/ 244 h 392"/>
              <a:gd name="T10" fmla="*/ 122 w 284"/>
              <a:gd name="T11" fmla="*/ 198 h 392"/>
              <a:gd name="T12" fmla="*/ 6 w 284"/>
              <a:gd name="T13" fmla="*/ 216 h 392"/>
              <a:gd name="T14" fmla="*/ 0 w 284"/>
              <a:gd name="T15" fmla="*/ 222 h 392"/>
              <a:gd name="T16" fmla="*/ 6 w 284"/>
              <a:gd name="T17" fmla="*/ 246 h 392"/>
              <a:gd name="T18" fmla="*/ 0 w 284"/>
              <a:gd name="T19" fmla="*/ 254 h 392"/>
              <a:gd name="T20" fmla="*/ 6 w 284"/>
              <a:gd name="T21" fmla="*/ 276 h 392"/>
              <a:gd name="T22" fmla="*/ 0 w 284"/>
              <a:gd name="T23" fmla="*/ 284 h 392"/>
              <a:gd name="T24" fmla="*/ 6 w 284"/>
              <a:gd name="T25" fmla="*/ 306 h 392"/>
              <a:gd name="T26" fmla="*/ 0 w 284"/>
              <a:gd name="T27" fmla="*/ 314 h 392"/>
              <a:gd name="T28" fmla="*/ 6 w 284"/>
              <a:gd name="T29" fmla="*/ 336 h 392"/>
              <a:gd name="T30" fmla="*/ 0 w 284"/>
              <a:gd name="T31" fmla="*/ 344 h 392"/>
              <a:gd name="T32" fmla="*/ 158 w 284"/>
              <a:gd name="T33" fmla="*/ 392 h 392"/>
              <a:gd name="T34" fmla="*/ 278 w 284"/>
              <a:gd name="T35" fmla="*/ 358 h 392"/>
              <a:gd name="T36" fmla="*/ 284 w 284"/>
              <a:gd name="T37" fmla="*/ 350 h 392"/>
              <a:gd name="T38" fmla="*/ 278 w 284"/>
              <a:gd name="T39" fmla="*/ 328 h 392"/>
              <a:gd name="T40" fmla="*/ 284 w 284"/>
              <a:gd name="T41" fmla="*/ 320 h 392"/>
              <a:gd name="T42" fmla="*/ 278 w 284"/>
              <a:gd name="T43" fmla="*/ 298 h 392"/>
              <a:gd name="T44" fmla="*/ 284 w 284"/>
              <a:gd name="T45" fmla="*/ 290 h 392"/>
              <a:gd name="T46" fmla="*/ 278 w 284"/>
              <a:gd name="T47" fmla="*/ 266 h 392"/>
              <a:gd name="T48" fmla="*/ 284 w 284"/>
              <a:gd name="T49" fmla="*/ 260 h 392"/>
              <a:gd name="T50" fmla="*/ 64 w 284"/>
              <a:gd name="T51" fmla="*/ 336 h 392"/>
              <a:gd name="T52" fmla="*/ 160 w 284"/>
              <a:gd name="T53" fmla="*/ 362 h 392"/>
              <a:gd name="T54" fmla="*/ 246 w 284"/>
              <a:gd name="T55" fmla="*/ 320 h 392"/>
              <a:gd name="T56" fmla="*/ 94 w 284"/>
              <a:gd name="T57" fmla="*/ 328 h 392"/>
              <a:gd name="T58" fmla="*/ 90 w 284"/>
              <a:gd name="T59" fmla="*/ 312 h 392"/>
              <a:gd name="T60" fmla="*/ 160 w 284"/>
              <a:gd name="T61" fmla="*/ 330 h 392"/>
              <a:gd name="T62" fmla="*/ 194 w 284"/>
              <a:gd name="T63" fmla="*/ 322 h 392"/>
              <a:gd name="T64" fmla="*/ 220 w 284"/>
              <a:gd name="T65" fmla="*/ 298 h 392"/>
              <a:gd name="T66" fmla="*/ 120 w 284"/>
              <a:gd name="T67" fmla="*/ 304 h 392"/>
              <a:gd name="T68" fmla="*/ 64 w 284"/>
              <a:gd name="T69" fmla="*/ 276 h 392"/>
              <a:gd name="T70" fmla="*/ 158 w 284"/>
              <a:gd name="T71" fmla="*/ 300 h 392"/>
              <a:gd name="T72" fmla="*/ 164 w 284"/>
              <a:gd name="T73" fmla="*/ 300 h 392"/>
              <a:gd name="T74" fmla="*/ 190 w 284"/>
              <a:gd name="T75" fmla="*/ 276 h 392"/>
              <a:gd name="T76" fmla="*/ 94 w 284"/>
              <a:gd name="T77" fmla="*/ 268 h 392"/>
              <a:gd name="T78" fmla="*/ 90 w 284"/>
              <a:gd name="T79" fmla="*/ 252 h 392"/>
              <a:gd name="T80" fmla="*/ 160 w 284"/>
              <a:gd name="T81" fmla="*/ 270 h 392"/>
              <a:gd name="T82" fmla="*/ 194 w 284"/>
              <a:gd name="T83" fmla="*/ 260 h 392"/>
              <a:gd name="T84" fmla="*/ 190 w 284"/>
              <a:gd name="T85" fmla="*/ 276 h 392"/>
              <a:gd name="T86" fmla="*/ 130 w 284"/>
              <a:gd name="T87" fmla="*/ 46 h 392"/>
              <a:gd name="T88" fmla="*/ 154 w 284"/>
              <a:gd name="T89" fmla="*/ 46 h 392"/>
              <a:gd name="T90" fmla="*/ 150 w 284"/>
              <a:gd name="T91" fmla="*/ 170 h 392"/>
              <a:gd name="T92" fmla="*/ 148 w 284"/>
              <a:gd name="T93" fmla="*/ 232 h 392"/>
              <a:gd name="T94" fmla="*/ 140 w 284"/>
              <a:gd name="T95" fmla="*/ 234 h 392"/>
              <a:gd name="T96" fmla="*/ 134 w 284"/>
              <a:gd name="T97" fmla="*/ 1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4" h="392">
                <a:moveTo>
                  <a:pt x="284" y="260"/>
                </a:moveTo>
                <a:lnTo>
                  <a:pt x="284" y="260"/>
                </a:lnTo>
                <a:lnTo>
                  <a:pt x="282" y="254"/>
                </a:lnTo>
                <a:lnTo>
                  <a:pt x="278" y="252"/>
                </a:lnTo>
                <a:lnTo>
                  <a:pt x="250" y="244"/>
                </a:lnTo>
                <a:lnTo>
                  <a:pt x="278" y="236"/>
                </a:lnTo>
                <a:lnTo>
                  <a:pt x="278" y="236"/>
                </a:lnTo>
                <a:lnTo>
                  <a:pt x="282" y="234"/>
                </a:lnTo>
                <a:lnTo>
                  <a:pt x="284" y="228"/>
                </a:lnTo>
                <a:lnTo>
                  <a:pt x="284" y="228"/>
                </a:lnTo>
                <a:lnTo>
                  <a:pt x="282" y="224"/>
                </a:lnTo>
                <a:lnTo>
                  <a:pt x="278" y="220"/>
                </a:lnTo>
                <a:lnTo>
                  <a:pt x="162" y="192"/>
                </a:lnTo>
                <a:lnTo>
                  <a:pt x="162" y="208"/>
                </a:lnTo>
                <a:lnTo>
                  <a:pt x="246" y="230"/>
                </a:lnTo>
                <a:lnTo>
                  <a:pt x="220" y="236"/>
                </a:lnTo>
                <a:lnTo>
                  <a:pt x="190" y="246"/>
                </a:lnTo>
                <a:lnTo>
                  <a:pt x="164" y="252"/>
                </a:lnTo>
                <a:lnTo>
                  <a:pt x="160" y="254"/>
                </a:lnTo>
                <a:lnTo>
                  <a:pt x="120" y="244"/>
                </a:lnTo>
                <a:lnTo>
                  <a:pt x="94" y="236"/>
                </a:lnTo>
                <a:lnTo>
                  <a:pt x="64" y="228"/>
                </a:lnTo>
                <a:lnTo>
                  <a:pt x="38" y="222"/>
                </a:lnTo>
                <a:lnTo>
                  <a:pt x="122" y="198"/>
                </a:lnTo>
                <a:lnTo>
                  <a:pt x="122" y="182"/>
                </a:lnTo>
                <a:lnTo>
                  <a:pt x="122" y="182"/>
                </a:lnTo>
                <a:lnTo>
                  <a:pt x="122" y="182"/>
                </a:lnTo>
                <a:lnTo>
                  <a:pt x="6" y="216"/>
                </a:lnTo>
                <a:lnTo>
                  <a:pt x="6" y="216"/>
                </a:lnTo>
                <a:lnTo>
                  <a:pt x="2" y="218"/>
                </a:lnTo>
                <a:lnTo>
                  <a:pt x="0" y="222"/>
                </a:lnTo>
                <a:lnTo>
                  <a:pt x="0" y="222"/>
                </a:lnTo>
                <a:lnTo>
                  <a:pt x="2" y="228"/>
                </a:lnTo>
                <a:lnTo>
                  <a:pt x="6" y="230"/>
                </a:lnTo>
                <a:lnTo>
                  <a:pt x="34" y="238"/>
                </a:lnTo>
                <a:lnTo>
                  <a:pt x="6" y="246"/>
                </a:lnTo>
                <a:lnTo>
                  <a:pt x="6" y="246"/>
                </a:lnTo>
                <a:lnTo>
                  <a:pt x="2" y="248"/>
                </a:lnTo>
                <a:lnTo>
                  <a:pt x="0" y="254"/>
                </a:lnTo>
                <a:lnTo>
                  <a:pt x="0" y="254"/>
                </a:lnTo>
                <a:lnTo>
                  <a:pt x="2" y="258"/>
                </a:lnTo>
                <a:lnTo>
                  <a:pt x="6" y="260"/>
                </a:lnTo>
                <a:lnTo>
                  <a:pt x="34" y="268"/>
                </a:lnTo>
                <a:lnTo>
                  <a:pt x="6" y="276"/>
                </a:lnTo>
                <a:lnTo>
                  <a:pt x="6" y="276"/>
                </a:lnTo>
                <a:lnTo>
                  <a:pt x="2" y="278"/>
                </a:lnTo>
                <a:lnTo>
                  <a:pt x="0" y="284"/>
                </a:lnTo>
                <a:lnTo>
                  <a:pt x="0" y="284"/>
                </a:lnTo>
                <a:lnTo>
                  <a:pt x="2" y="288"/>
                </a:lnTo>
                <a:lnTo>
                  <a:pt x="6" y="292"/>
                </a:lnTo>
                <a:lnTo>
                  <a:pt x="34" y="298"/>
                </a:lnTo>
                <a:lnTo>
                  <a:pt x="6" y="306"/>
                </a:lnTo>
                <a:lnTo>
                  <a:pt x="6" y="306"/>
                </a:lnTo>
                <a:lnTo>
                  <a:pt x="2" y="310"/>
                </a:lnTo>
                <a:lnTo>
                  <a:pt x="0" y="314"/>
                </a:lnTo>
                <a:lnTo>
                  <a:pt x="0" y="314"/>
                </a:lnTo>
                <a:lnTo>
                  <a:pt x="2" y="318"/>
                </a:lnTo>
                <a:lnTo>
                  <a:pt x="6" y="322"/>
                </a:lnTo>
                <a:lnTo>
                  <a:pt x="34" y="328"/>
                </a:lnTo>
                <a:lnTo>
                  <a:pt x="6" y="336"/>
                </a:lnTo>
                <a:lnTo>
                  <a:pt x="6" y="336"/>
                </a:lnTo>
                <a:lnTo>
                  <a:pt x="2" y="340"/>
                </a:lnTo>
                <a:lnTo>
                  <a:pt x="0" y="344"/>
                </a:lnTo>
                <a:lnTo>
                  <a:pt x="0" y="344"/>
                </a:lnTo>
                <a:lnTo>
                  <a:pt x="2" y="350"/>
                </a:lnTo>
                <a:lnTo>
                  <a:pt x="6" y="352"/>
                </a:lnTo>
                <a:lnTo>
                  <a:pt x="158" y="392"/>
                </a:lnTo>
                <a:lnTo>
                  <a:pt x="158" y="392"/>
                </a:lnTo>
                <a:lnTo>
                  <a:pt x="160" y="392"/>
                </a:lnTo>
                <a:lnTo>
                  <a:pt x="160" y="392"/>
                </a:lnTo>
                <a:lnTo>
                  <a:pt x="162" y="392"/>
                </a:lnTo>
                <a:lnTo>
                  <a:pt x="278" y="358"/>
                </a:lnTo>
                <a:lnTo>
                  <a:pt x="278" y="358"/>
                </a:lnTo>
                <a:lnTo>
                  <a:pt x="282" y="356"/>
                </a:lnTo>
                <a:lnTo>
                  <a:pt x="284" y="350"/>
                </a:lnTo>
                <a:lnTo>
                  <a:pt x="284" y="350"/>
                </a:lnTo>
                <a:lnTo>
                  <a:pt x="282" y="346"/>
                </a:lnTo>
                <a:lnTo>
                  <a:pt x="278" y="342"/>
                </a:lnTo>
                <a:lnTo>
                  <a:pt x="250" y="336"/>
                </a:lnTo>
                <a:lnTo>
                  <a:pt x="278" y="328"/>
                </a:lnTo>
                <a:lnTo>
                  <a:pt x="278" y="328"/>
                </a:lnTo>
                <a:lnTo>
                  <a:pt x="282" y="324"/>
                </a:lnTo>
                <a:lnTo>
                  <a:pt x="284" y="320"/>
                </a:lnTo>
                <a:lnTo>
                  <a:pt x="284" y="320"/>
                </a:lnTo>
                <a:lnTo>
                  <a:pt x="282" y="316"/>
                </a:lnTo>
                <a:lnTo>
                  <a:pt x="278" y="312"/>
                </a:lnTo>
                <a:lnTo>
                  <a:pt x="250" y="306"/>
                </a:lnTo>
                <a:lnTo>
                  <a:pt x="278" y="298"/>
                </a:lnTo>
                <a:lnTo>
                  <a:pt x="278" y="298"/>
                </a:lnTo>
                <a:lnTo>
                  <a:pt x="282" y="294"/>
                </a:lnTo>
                <a:lnTo>
                  <a:pt x="284" y="290"/>
                </a:lnTo>
                <a:lnTo>
                  <a:pt x="284" y="290"/>
                </a:lnTo>
                <a:lnTo>
                  <a:pt x="282" y="284"/>
                </a:lnTo>
                <a:lnTo>
                  <a:pt x="278" y="282"/>
                </a:lnTo>
                <a:lnTo>
                  <a:pt x="250" y="274"/>
                </a:lnTo>
                <a:lnTo>
                  <a:pt x="278" y="266"/>
                </a:lnTo>
                <a:lnTo>
                  <a:pt x="278" y="266"/>
                </a:lnTo>
                <a:lnTo>
                  <a:pt x="282" y="264"/>
                </a:lnTo>
                <a:lnTo>
                  <a:pt x="284" y="260"/>
                </a:lnTo>
                <a:lnTo>
                  <a:pt x="284" y="260"/>
                </a:lnTo>
                <a:close/>
                <a:moveTo>
                  <a:pt x="246" y="350"/>
                </a:moveTo>
                <a:lnTo>
                  <a:pt x="160" y="376"/>
                </a:lnTo>
                <a:lnTo>
                  <a:pt x="38" y="344"/>
                </a:lnTo>
                <a:lnTo>
                  <a:pt x="64" y="336"/>
                </a:lnTo>
                <a:lnTo>
                  <a:pt x="158" y="360"/>
                </a:lnTo>
                <a:lnTo>
                  <a:pt x="158" y="360"/>
                </a:lnTo>
                <a:lnTo>
                  <a:pt x="160" y="362"/>
                </a:lnTo>
                <a:lnTo>
                  <a:pt x="160" y="362"/>
                </a:lnTo>
                <a:lnTo>
                  <a:pt x="162" y="360"/>
                </a:lnTo>
                <a:lnTo>
                  <a:pt x="220" y="344"/>
                </a:lnTo>
                <a:lnTo>
                  <a:pt x="246" y="350"/>
                </a:lnTo>
                <a:close/>
                <a:moveTo>
                  <a:pt x="246" y="320"/>
                </a:moveTo>
                <a:lnTo>
                  <a:pt x="220" y="328"/>
                </a:lnTo>
                <a:lnTo>
                  <a:pt x="190" y="336"/>
                </a:lnTo>
                <a:lnTo>
                  <a:pt x="160" y="344"/>
                </a:lnTo>
                <a:lnTo>
                  <a:pt x="94" y="328"/>
                </a:lnTo>
                <a:lnTo>
                  <a:pt x="64" y="320"/>
                </a:lnTo>
                <a:lnTo>
                  <a:pt x="38" y="314"/>
                </a:lnTo>
                <a:lnTo>
                  <a:pt x="64" y="306"/>
                </a:lnTo>
                <a:lnTo>
                  <a:pt x="90" y="312"/>
                </a:lnTo>
                <a:lnTo>
                  <a:pt x="120" y="320"/>
                </a:lnTo>
                <a:lnTo>
                  <a:pt x="158" y="330"/>
                </a:lnTo>
                <a:lnTo>
                  <a:pt x="158" y="330"/>
                </a:lnTo>
                <a:lnTo>
                  <a:pt x="160" y="330"/>
                </a:lnTo>
                <a:lnTo>
                  <a:pt x="160" y="330"/>
                </a:lnTo>
                <a:lnTo>
                  <a:pt x="162" y="330"/>
                </a:lnTo>
                <a:lnTo>
                  <a:pt x="164" y="330"/>
                </a:lnTo>
                <a:lnTo>
                  <a:pt x="194" y="322"/>
                </a:lnTo>
                <a:lnTo>
                  <a:pt x="220" y="314"/>
                </a:lnTo>
                <a:lnTo>
                  <a:pt x="246" y="320"/>
                </a:lnTo>
                <a:close/>
                <a:moveTo>
                  <a:pt x="246" y="290"/>
                </a:moveTo>
                <a:lnTo>
                  <a:pt x="220" y="298"/>
                </a:lnTo>
                <a:lnTo>
                  <a:pt x="190" y="306"/>
                </a:lnTo>
                <a:lnTo>
                  <a:pt x="164" y="314"/>
                </a:lnTo>
                <a:lnTo>
                  <a:pt x="160" y="314"/>
                </a:lnTo>
                <a:lnTo>
                  <a:pt x="120" y="304"/>
                </a:lnTo>
                <a:lnTo>
                  <a:pt x="94" y="298"/>
                </a:lnTo>
                <a:lnTo>
                  <a:pt x="64" y="290"/>
                </a:lnTo>
                <a:lnTo>
                  <a:pt x="38" y="284"/>
                </a:lnTo>
                <a:lnTo>
                  <a:pt x="64" y="276"/>
                </a:lnTo>
                <a:lnTo>
                  <a:pt x="90" y="282"/>
                </a:lnTo>
                <a:lnTo>
                  <a:pt x="120" y="290"/>
                </a:lnTo>
                <a:lnTo>
                  <a:pt x="158" y="300"/>
                </a:lnTo>
                <a:lnTo>
                  <a:pt x="158" y="300"/>
                </a:lnTo>
                <a:lnTo>
                  <a:pt x="160" y="300"/>
                </a:lnTo>
                <a:lnTo>
                  <a:pt x="160" y="300"/>
                </a:lnTo>
                <a:lnTo>
                  <a:pt x="162" y="300"/>
                </a:lnTo>
                <a:lnTo>
                  <a:pt x="164" y="300"/>
                </a:lnTo>
                <a:lnTo>
                  <a:pt x="194" y="290"/>
                </a:lnTo>
                <a:lnTo>
                  <a:pt x="220" y="284"/>
                </a:lnTo>
                <a:lnTo>
                  <a:pt x="246" y="290"/>
                </a:lnTo>
                <a:close/>
                <a:moveTo>
                  <a:pt x="190" y="276"/>
                </a:moveTo>
                <a:lnTo>
                  <a:pt x="164" y="282"/>
                </a:lnTo>
                <a:lnTo>
                  <a:pt x="160" y="284"/>
                </a:lnTo>
                <a:lnTo>
                  <a:pt x="120" y="274"/>
                </a:lnTo>
                <a:lnTo>
                  <a:pt x="94" y="268"/>
                </a:lnTo>
                <a:lnTo>
                  <a:pt x="64" y="260"/>
                </a:lnTo>
                <a:lnTo>
                  <a:pt x="38" y="252"/>
                </a:lnTo>
                <a:lnTo>
                  <a:pt x="64" y="246"/>
                </a:lnTo>
                <a:lnTo>
                  <a:pt x="90" y="252"/>
                </a:lnTo>
                <a:lnTo>
                  <a:pt x="120" y="260"/>
                </a:lnTo>
                <a:lnTo>
                  <a:pt x="158" y="270"/>
                </a:lnTo>
                <a:lnTo>
                  <a:pt x="158" y="270"/>
                </a:lnTo>
                <a:lnTo>
                  <a:pt x="160" y="270"/>
                </a:lnTo>
                <a:lnTo>
                  <a:pt x="160" y="270"/>
                </a:lnTo>
                <a:lnTo>
                  <a:pt x="162" y="270"/>
                </a:lnTo>
                <a:lnTo>
                  <a:pt x="164" y="270"/>
                </a:lnTo>
                <a:lnTo>
                  <a:pt x="194" y="260"/>
                </a:lnTo>
                <a:lnTo>
                  <a:pt x="220" y="254"/>
                </a:lnTo>
                <a:lnTo>
                  <a:pt x="246" y="260"/>
                </a:lnTo>
                <a:lnTo>
                  <a:pt x="220" y="266"/>
                </a:lnTo>
                <a:lnTo>
                  <a:pt x="190" y="276"/>
                </a:lnTo>
                <a:close/>
                <a:moveTo>
                  <a:pt x="52" y="170"/>
                </a:moveTo>
                <a:lnTo>
                  <a:pt x="120" y="102"/>
                </a:lnTo>
                <a:lnTo>
                  <a:pt x="74" y="102"/>
                </a:lnTo>
                <a:lnTo>
                  <a:pt x="130" y="46"/>
                </a:lnTo>
                <a:lnTo>
                  <a:pt x="96" y="46"/>
                </a:lnTo>
                <a:lnTo>
                  <a:pt x="142" y="0"/>
                </a:lnTo>
                <a:lnTo>
                  <a:pt x="188" y="46"/>
                </a:lnTo>
                <a:lnTo>
                  <a:pt x="154" y="46"/>
                </a:lnTo>
                <a:lnTo>
                  <a:pt x="210" y="102"/>
                </a:lnTo>
                <a:lnTo>
                  <a:pt x="164" y="102"/>
                </a:lnTo>
                <a:lnTo>
                  <a:pt x="232" y="170"/>
                </a:lnTo>
                <a:lnTo>
                  <a:pt x="150" y="170"/>
                </a:lnTo>
                <a:lnTo>
                  <a:pt x="150" y="226"/>
                </a:lnTo>
                <a:lnTo>
                  <a:pt x="150" y="226"/>
                </a:lnTo>
                <a:lnTo>
                  <a:pt x="150" y="228"/>
                </a:lnTo>
                <a:lnTo>
                  <a:pt x="148" y="232"/>
                </a:lnTo>
                <a:lnTo>
                  <a:pt x="146" y="234"/>
                </a:lnTo>
                <a:lnTo>
                  <a:pt x="142" y="234"/>
                </a:lnTo>
                <a:lnTo>
                  <a:pt x="142" y="234"/>
                </a:lnTo>
                <a:lnTo>
                  <a:pt x="140" y="234"/>
                </a:lnTo>
                <a:lnTo>
                  <a:pt x="136" y="232"/>
                </a:lnTo>
                <a:lnTo>
                  <a:pt x="134" y="228"/>
                </a:lnTo>
                <a:lnTo>
                  <a:pt x="134" y="226"/>
                </a:lnTo>
                <a:lnTo>
                  <a:pt x="134" y="170"/>
                </a:lnTo>
                <a:lnTo>
                  <a:pt x="5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A6D014BF-5FC3-421E-9ADA-A1B48C0A4063}"/>
              </a:ext>
            </a:extLst>
          </p:cNvPr>
          <p:cNvGraphicFramePr>
            <a:graphicFrameLocks noGrp="1"/>
          </p:cNvGraphicFramePr>
          <p:nvPr/>
        </p:nvGraphicFramePr>
        <p:xfrm>
          <a:off x="559371" y="2272141"/>
          <a:ext cx="2277277" cy="3554697"/>
        </p:xfrm>
        <a:graphic>
          <a:graphicData uri="http://schemas.openxmlformats.org/drawingml/2006/table">
            <a:tbl>
              <a:tblPr firstRow="1" bandRow="1">
                <a:effectLst>
                  <a:outerShdw blurRad="101600" dist="50800" dir="5700000" algn="ctr" rotWithShape="0">
                    <a:schemeClr val="accent6">
                      <a:lumMod val="40000"/>
                      <a:lumOff val="60000"/>
                      <a:alpha val="50000"/>
                    </a:schemeClr>
                  </a:outerShdw>
                </a:effectLst>
                <a:tableStyleId>{5C22544A-7EE6-4342-B048-85BDC9FD1C3A}</a:tableStyleId>
              </a:tblPr>
              <a:tblGrid>
                <a:gridCol w="2277277">
                  <a:extLst>
                    <a:ext uri="{9D8B030D-6E8A-4147-A177-3AD203B41FA5}">
                      <a16:colId xmlns:a16="http://schemas.microsoft.com/office/drawing/2014/main" val="1590431791"/>
                    </a:ext>
                  </a:extLst>
                </a:gridCol>
              </a:tblGrid>
              <a:tr h="5355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Leverage Enterprise capability to drive service &amp; growth</a:t>
                      </a: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29682438"/>
                  </a:ext>
                </a:extLst>
              </a:tr>
              <a:tr h="5891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Invest in technology to simplify process &amp; connect customers</a:t>
                      </a:r>
                      <a:endParaRPr lang="en-US" sz="1200" dirty="0"/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52041407"/>
                  </a:ext>
                </a:extLst>
              </a:tr>
              <a:tr h="5801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Deliver integrated experience and lower total cost of care</a:t>
                      </a: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9953029"/>
                  </a:ext>
                </a:extLst>
              </a:tr>
              <a:tr h="6524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Bringing differentiated products to deliver customer value </a:t>
                      </a: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47335642"/>
                  </a:ext>
                </a:extLst>
              </a:tr>
              <a:tr h="4660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Develop talent and reflect diversity</a:t>
                      </a: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24776740"/>
                  </a:ext>
                </a:extLst>
              </a:tr>
              <a:tr h="7312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Modernize business to connect constituents, and invest in long-term opportunities</a:t>
                      </a:r>
                    </a:p>
                  </a:txBody>
                  <a:tcPr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2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1441558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4148F3-54BD-4208-A4CB-AD0CA443879D}"/>
              </a:ext>
            </a:extLst>
          </p:cNvPr>
          <p:cNvSpPr txBox="1"/>
          <p:nvPr/>
        </p:nvSpPr>
        <p:spPr>
          <a:xfrm>
            <a:off x="559370" y="725579"/>
            <a:ext cx="10112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VS Health Sans" panose="020B0504020202020204" pitchFamily="34" charset="0"/>
                <a:cs typeface="Arial"/>
              </a:rPr>
              <a:t>The Connected Platform Strategy currently focus on Enterprise Data Platform (EDP), Service Platform, Intelligent Platform, Ecosystem Platform and Clinical platform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6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764" y="3376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4" y="3376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74" y="310024"/>
            <a:ext cx="9586807" cy="370169"/>
          </a:xfrm>
        </p:spPr>
        <p:txBody>
          <a:bodyPr/>
          <a:lstStyle/>
          <a:p>
            <a:r>
              <a:rPr lang="en-US" dirty="0">
                <a:latin typeface="CVS Health Sans" panose="020B05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How does Meritain Align with the Company Goal?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9374" y="680192"/>
            <a:ext cx="10147963" cy="370169"/>
          </a:xfrm>
        </p:spPr>
        <p:txBody>
          <a:bodyPr/>
          <a:lstStyle/>
          <a:p>
            <a:r>
              <a:rPr lang="en-US" dirty="0">
                <a:latin typeface="CVS Health Sans" panose="020B05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Strategic investments are foundational to align with CVS strategy and deliver a decentralized technology stack that enable business agility, advance speed to market and optimize customer experience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0F9371E-F78A-4060-92E1-259C0C348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283454"/>
              </p:ext>
            </p:extLst>
          </p:nvPr>
        </p:nvGraphicFramePr>
        <p:xfrm>
          <a:off x="469374" y="1230284"/>
          <a:ext cx="10147964" cy="495642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554088">
                  <a:extLst>
                    <a:ext uri="{9D8B030D-6E8A-4147-A177-3AD203B41FA5}">
                      <a16:colId xmlns:a16="http://schemas.microsoft.com/office/drawing/2014/main" val="2998932126"/>
                    </a:ext>
                  </a:extLst>
                </a:gridCol>
                <a:gridCol w="3866606">
                  <a:extLst>
                    <a:ext uri="{9D8B030D-6E8A-4147-A177-3AD203B41FA5}">
                      <a16:colId xmlns:a16="http://schemas.microsoft.com/office/drawing/2014/main" val="1079170161"/>
                    </a:ext>
                  </a:extLst>
                </a:gridCol>
                <a:gridCol w="3727270">
                  <a:extLst>
                    <a:ext uri="{9D8B030D-6E8A-4147-A177-3AD203B41FA5}">
                      <a16:colId xmlns:a16="http://schemas.microsoft.com/office/drawing/2014/main" val="847959357"/>
                    </a:ext>
                  </a:extLst>
                </a:gridCol>
              </a:tblGrid>
              <a:tr h="2953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Investment 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Impact     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60864"/>
                  </a:ext>
                </a:extLst>
              </a:tr>
              <a:tr h="459227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Redirect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(CSR call from Aetna to Meritain)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Integrate Global ID to recognize Meritain members (even w/o Aetna affiliation) for friendly service transfer</a:t>
                      </a:r>
                      <a:endParaRPr lang="en-US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VS Health Sans" panose="020B0504020202020204" pitchFamily="34" charset="0"/>
                        <a:ea typeface="+mn-ea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Simplified customer experience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Optimize service process by leveraging ecosystem technology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58260"/>
                  </a:ext>
                </a:extLst>
              </a:tr>
              <a:tr h="413488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PWA</a:t>
                      </a: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(Enable mobile to </a:t>
                      </a:r>
                      <a:r>
                        <a:rPr lang="en-US" sz="1100" i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MeritainConnect</a:t>
                      </a:r>
                      <a:r>
                        <a:rPr lang="en-US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)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Expand digital accessibility to mobile, using fast and low-cost technology</a:t>
                      </a:r>
                      <a:endParaRPr lang="en-US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VS Health Sans" panose="020B0504020202020204" pitchFamily="34" charset="0"/>
                        <a:ea typeface="+mn-ea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Provide Meritain customer with mobile accessibility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VS Health Sans" panose="020B0504020202020204" pitchFamily="34" charset="0"/>
                        <a:ea typeface="+mn-ea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906719"/>
                  </a:ext>
                </a:extLst>
              </a:tr>
              <a:tr h="4638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Real-time Repricing 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Leverage existing Enterprise API to return over 80% of Meritain claims repriced in real-time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Reduce non-value-add vendor cost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Boost operation turn around time (48hr vs. seconds)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Simplify business process to improve efficiency</a:t>
                      </a:r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ighlight>
                          <a:srgbClr val="F9F9F9"/>
                        </a:highlight>
                        <a:latin typeface="CVS Health Sans" panose="020B0504020202020204" pitchFamily="34" charset="0"/>
                        <a:ea typeface="+mn-ea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417020"/>
                  </a:ext>
                </a:extLst>
              </a:tr>
              <a:tr h="704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DG  </a:t>
                      </a:r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</a:rPr>
                        <a:t>Resiliency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</a:rPr>
                        <a:t>(Build fast and scaled recoverability)</a:t>
                      </a:r>
                    </a:p>
                    <a:p>
                      <a:pPr marL="0" algn="ctr" defTabSz="457200" rtl="0" eaLnBrk="1" latinLnBrk="0" hangingPunct="1"/>
                      <a:endParaRPr lang="en-US" sz="1100" b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VS Health Sans" panose="020B0504020202020204" pitchFamily="34" charset="0"/>
                        <a:ea typeface="+mn-ea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  <a:cs typeface="Arial"/>
                          <a:sym typeface="Arial" panose="020B0604020202020204" pitchFamily="34" charset="0"/>
                        </a:rPr>
                        <a:t>Replicate a set of customer-facing applications to enable fast fail-over during DG outage, reduce impact to external customers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  <a:cs typeface="Arial"/>
                          <a:sym typeface="Arial" panose="020B0604020202020204" pitchFamily="34" charset="0"/>
                        </a:rPr>
                        <a:t>Deliver customer service SLA commitment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VS Health Sans" panose="020B0504020202020204" pitchFamily="34" charset="0"/>
                          <a:cs typeface="Arial"/>
                          <a:sym typeface="Arial" panose="020B0604020202020204" pitchFamily="34" charset="0"/>
                        </a:rPr>
                        <a:t>Polit MVP step toward decentralizing legacy system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17404"/>
                  </a:ext>
                </a:extLst>
              </a:tr>
              <a:tr h="33048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200" b="1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Tech. Modernization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(Commoditize Correspondence, Document Image, etc. Reduce</a:t>
                      </a:r>
                      <a:r>
                        <a:rPr lang="en-US" sz="11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</a:rPr>
                        <a:t> DG dependency, Improve products and integrations)</a:t>
                      </a:r>
                      <a:endParaRPr lang="en-US" sz="1100" kern="1200" dirty="0">
                        <a:solidFill>
                          <a:srgbClr val="0070C0"/>
                        </a:solidFill>
                        <a:latin typeface="CVS Health Sans" panose="020B0504020202020204" pitchFamily="34" charset="0"/>
                        <a:ea typeface="+mn-ea"/>
                        <a:cs typeface="Arial"/>
                      </a:endParaRP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Strategic steps toward decentralized tech stock:</a:t>
                      </a:r>
                    </a:p>
                    <a:p>
                      <a:pPr marL="171450" indent="-171450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Commoditize non-core services like Correspondence</a:t>
                      </a:r>
                    </a:p>
                    <a:p>
                      <a:pPr marL="171450" indent="-171450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Enable API and data modeling for business products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Leverage cloud opportunity, retire old assets </a:t>
                      </a:r>
                      <a:endParaRPr lang="en-US" sz="1100" kern="1200" dirty="0">
                        <a:solidFill>
                          <a:srgbClr val="0070C0"/>
                        </a:solidFill>
                        <a:latin typeface="CVS Health Sans" panose="020B0504020202020204" pitchFamily="34" charset="0"/>
                        <a:ea typeface="+mn-ea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Simplify legacy system operation to create speed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Reduce manual work for better efficiency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Improve automation opportunity and business agility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08743"/>
                  </a:ext>
                </a:extLst>
              </a:tr>
              <a:tr h="3724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cs typeface="Arial"/>
                        </a:rPr>
                        <a:t>Data Insight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100" b="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cs typeface="Arial"/>
                        </a:rPr>
                        <a:t>(Real-time access, support cross-sell, EDP* integration)</a:t>
                      </a:r>
                      <a:endParaRPr lang="en-US" sz="1100" b="0" dirty="0">
                        <a:solidFill>
                          <a:srgbClr val="0066CC"/>
                        </a:solidFill>
                        <a:latin typeface="CVS Health Sans" panose="020B0504020202020204" pitchFamily="34" charset="0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Unlock the hidden value of data across-Enterprise Enhance real-time service experience and expand business opportunity of cross-selling</a:t>
                      </a:r>
                      <a:endParaRPr lang="en-US" sz="1100" kern="1200" dirty="0">
                        <a:solidFill>
                          <a:srgbClr val="0066CC"/>
                        </a:solidFill>
                        <a:latin typeface="CVS Health Sans" panose="020B0504020202020204" pitchFamily="34" charset="0"/>
                        <a:ea typeface="+mn-ea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Improve quality and speed of services operations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Support revenue growth opportunities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Integrate enterprise technology to improve efficiency</a:t>
                      </a:r>
                      <a:endParaRPr lang="en-US" sz="1100" kern="1200" dirty="0">
                        <a:solidFill>
                          <a:srgbClr val="0066CC"/>
                        </a:solidFill>
                        <a:latin typeface="CVS Health Sans" panose="020B0504020202020204" pitchFamily="34" charset="0"/>
                        <a:ea typeface="+mn-ea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13326"/>
                  </a:ext>
                </a:extLst>
              </a:tr>
              <a:tr h="265797"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Digitization</a:t>
                      </a:r>
                    </a:p>
                    <a:p>
                      <a:pPr marL="0" marR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(On demand messaging, enrich web/mobile service, leverage Service/Intelligent platform)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Build on demand message channels (Text, email, etc.) Engage personalized consent across digital enablement </a:t>
                      </a:r>
                    </a:p>
                    <a:p>
                      <a:pPr marL="0" marR="0" lvl="0" indent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</a:rPr>
                        <a:t>Advance analytical to drive Omni-channel opportunity 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100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Expand digital channels and leverage intelligent technology to deliver seamless customer experience,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100" kern="1200" dirty="0">
                          <a:solidFill>
                            <a:srgbClr val="0066CC"/>
                          </a:solidFill>
                          <a:latin typeface="CVS Health Sans" panose="020B0504020202020204" pitchFamily="34" charset="0"/>
                          <a:ea typeface="+mn-ea"/>
                          <a:cs typeface="Arial"/>
                          <a:sym typeface="Arial" panose="020B0604020202020204" pitchFamily="34" charset="0"/>
                        </a:rPr>
                        <a:t>Improve compliance and enhance services</a:t>
                      </a:r>
                    </a:p>
                  </a:txBody>
                  <a:tcPr marL="91392" marR="91392" marT="45696" marB="4569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97773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464755EE-06A0-409E-A497-6BDAC0160CDC}"/>
              </a:ext>
            </a:extLst>
          </p:cNvPr>
          <p:cNvSpPr/>
          <p:nvPr/>
        </p:nvSpPr>
        <p:spPr>
          <a:xfrm>
            <a:off x="10617338" y="1552493"/>
            <a:ext cx="352076" cy="938159"/>
          </a:xfrm>
          <a:prstGeom prst="rightBrace">
            <a:avLst>
              <a:gd name="adj1" fmla="val 8333"/>
              <a:gd name="adj2" fmla="val 49687"/>
            </a:avLst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946FCE-2C75-4606-A006-3DB7CF384F56}"/>
              </a:ext>
            </a:extLst>
          </p:cNvPr>
          <p:cNvSpPr/>
          <p:nvPr/>
        </p:nvSpPr>
        <p:spPr>
          <a:xfrm>
            <a:off x="10617338" y="2556994"/>
            <a:ext cx="352076" cy="1218439"/>
          </a:xfrm>
          <a:prstGeom prst="rightBrace">
            <a:avLst>
              <a:gd name="adj1" fmla="val 8333"/>
              <a:gd name="adj2" fmla="val 49687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3421E06-E85F-4FB9-B874-105DEBAC3BCD}"/>
              </a:ext>
            </a:extLst>
          </p:cNvPr>
          <p:cNvSpPr/>
          <p:nvPr/>
        </p:nvSpPr>
        <p:spPr>
          <a:xfrm>
            <a:off x="10617338" y="3841774"/>
            <a:ext cx="352076" cy="2336035"/>
          </a:xfrm>
          <a:prstGeom prst="rightBrace">
            <a:avLst>
              <a:gd name="adj1" fmla="val 8333"/>
              <a:gd name="adj2" fmla="val 49687"/>
            </a:avLst>
          </a:prstGeom>
          <a:ln>
            <a:solidFill>
              <a:srgbClr val="0066CC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15B47-E398-42DC-B3A0-771B285B5037}"/>
              </a:ext>
            </a:extLst>
          </p:cNvPr>
          <p:cNvSpPr txBox="1"/>
          <p:nvPr/>
        </p:nvSpPr>
        <p:spPr>
          <a:xfrm>
            <a:off x="11048550" y="1652240"/>
            <a:ext cx="84023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took initial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AC90D-785A-4914-8484-3F0803258B78}"/>
              </a:ext>
            </a:extLst>
          </p:cNvPr>
          <p:cNvSpPr txBox="1"/>
          <p:nvPr/>
        </p:nvSpPr>
        <p:spPr>
          <a:xfrm>
            <a:off x="10969414" y="2931833"/>
            <a:ext cx="10365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In-flight Initiatives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B534A-8819-4BEE-9ADA-5853BF54D9E1}"/>
              </a:ext>
            </a:extLst>
          </p:cNvPr>
          <p:cNvSpPr txBox="1"/>
          <p:nvPr/>
        </p:nvSpPr>
        <p:spPr>
          <a:xfrm>
            <a:off x="10979954" y="4471182"/>
            <a:ext cx="94076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66CC"/>
                </a:solidFill>
              </a:rPr>
              <a:t>Forward steps to drive long-term objectives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BCED7-C8FA-4846-B912-EE148F0772EB}"/>
              </a:ext>
            </a:extLst>
          </p:cNvPr>
          <p:cNvSpPr txBox="1"/>
          <p:nvPr/>
        </p:nvSpPr>
        <p:spPr>
          <a:xfrm>
            <a:off x="4722900" y="6237119"/>
            <a:ext cx="20662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i="1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*EDP: Enterprise Data Platform</a:t>
            </a:r>
            <a:endParaRPr lang="en-US" sz="1100" i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2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7742" y="309211"/>
            <a:ext cx="9736838" cy="370265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What does Success look like?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C286EB-B4EB-407E-9E61-97D02F492D6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7742" y="901196"/>
            <a:ext cx="10058943" cy="478377"/>
          </a:xfrm>
        </p:spPr>
        <p:txBody>
          <a:bodyPr/>
          <a:lstStyle/>
          <a:p>
            <a:pPr fontAlgn="base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Meritain’s TPA product is a key component to CVS diversified health service model. It brings flexible, one-stop-shop accessibility to a broader consumer base that enable our purpose of helping people on their path to better health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295157-1AFA-984A-8ED1-5DE6D1BAEBE9}"/>
              </a:ext>
            </a:extLst>
          </p:cNvPr>
          <p:cNvSpPr txBox="1">
            <a:spLocks/>
          </p:cNvSpPr>
          <p:nvPr/>
        </p:nvSpPr>
        <p:spPr>
          <a:xfrm>
            <a:off x="487741" y="1594346"/>
            <a:ext cx="3289435" cy="292792"/>
          </a:xfrm>
          <a:prstGeom prst="rect">
            <a:avLst/>
          </a:prstGeom>
        </p:spPr>
        <p:txBody>
          <a:bodyPr vert="horz" lIns="0" tIns="0" rIns="68544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6915">
              <a:defRPr/>
            </a:pPr>
            <a:r>
              <a:rPr lang="en-US" sz="1948" dirty="0">
                <a:solidFill>
                  <a:prstClr val="black"/>
                </a:solidFill>
                <a:latin typeface="CVS Health Sans"/>
                <a:ea typeface="Helvetica Neue" panose="02000503000000020004" pitchFamily="2" charset="0"/>
                <a:cs typeface="Arial" panose="020B0604020202020204" pitchFamily="34" charset="0"/>
                <a:sym typeface="Helvetica Light"/>
              </a:rPr>
              <a:t>Our Strategic Imperatives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E9217-A6C0-944B-A259-24A06FEF5407}"/>
              </a:ext>
            </a:extLst>
          </p:cNvPr>
          <p:cNvSpPr txBox="1"/>
          <p:nvPr/>
        </p:nvSpPr>
        <p:spPr>
          <a:xfrm>
            <a:off x="1249843" y="2036432"/>
            <a:ext cx="4195881" cy="246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6915">
              <a:defRPr/>
            </a:pPr>
            <a:r>
              <a:rPr lang="en-US" sz="1600" b="1" dirty="0">
                <a:solidFill>
                  <a:srgbClr val="CC0000"/>
                </a:solidFill>
                <a:latin typeface="CVS Health Sans"/>
                <a:cs typeface="Arial" panose="020B0604020202020204" pitchFamily="34" charset="0"/>
                <a:sym typeface="Helvetica Light"/>
              </a:rPr>
              <a:t>Start with the </a:t>
            </a:r>
            <a:r>
              <a:rPr lang="en-US" sz="1600" b="1" dirty="0">
                <a:solidFill>
                  <a:srgbClr val="000000"/>
                </a:solidFill>
                <a:latin typeface="CVS Health Sans"/>
                <a:cs typeface="Arial" panose="020B0604020202020204" pitchFamily="34" charset="0"/>
                <a:sym typeface="Helvetica Light"/>
              </a:rPr>
              <a:t>consumer</a:t>
            </a:r>
            <a:r>
              <a:rPr lang="en-US" sz="1600" b="1" dirty="0">
                <a:solidFill>
                  <a:srgbClr val="CC0000"/>
                </a:solidFill>
                <a:latin typeface="CVS Health Sans"/>
                <a:cs typeface="Arial" panose="020B0604020202020204" pitchFamily="34" charset="0"/>
                <a:sym typeface="Helvetica Light"/>
              </a:rPr>
              <a:t> 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8F8278-0281-0B4A-B31D-2F9579743FCD}"/>
              </a:ext>
            </a:extLst>
          </p:cNvPr>
          <p:cNvCxnSpPr>
            <a:cxnSpLocks/>
          </p:cNvCxnSpPr>
          <p:nvPr/>
        </p:nvCxnSpPr>
        <p:spPr bwMode="gray">
          <a:xfrm>
            <a:off x="487742" y="2335972"/>
            <a:ext cx="5628034" cy="0"/>
          </a:xfrm>
          <a:prstGeom prst="line">
            <a:avLst/>
          </a:prstGeom>
          <a:ln w="28575" cmpd="sng">
            <a:solidFill>
              <a:schemeClr val="tx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69E8F2-760A-E14C-A794-DB2608FAF8A1}"/>
              </a:ext>
            </a:extLst>
          </p:cNvPr>
          <p:cNvSpPr txBox="1"/>
          <p:nvPr/>
        </p:nvSpPr>
        <p:spPr>
          <a:xfrm>
            <a:off x="6485689" y="2037535"/>
            <a:ext cx="5032749" cy="246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6915">
              <a:defRPr/>
            </a:pPr>
            <a:r>
              <a:rPr lang="en-US" sz="1600" b="1" dirty="0">
                <a:solidFill>
                  <a:srgbClr val="CC0000"/>
                </a:solidFill>
                <a:latin typeface="CVS Health Sans"/>
                <a:cs typeface="Arial" panose="020B0604020202020204" pitchFamily="34" charset="0"/>
                <a:sym typeface="Helvetica Light"/>
              </a:rPr>
              <a:t>… to transform our business and industry.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65B19A-51DB-C943-963C-F4C0E2202868}"/>
              </a:ext>
            </a:extLst>
          </p:cNvPr>
          <p:cNvCxnSpPr>
            <a:cxnSpLocks/>
          </p:cNvCxnSpPr>
          <p:nvPr/>
        </p:nvCxnSpPr>
        <p:spPr bwMode="gray">
          <a:xfrm flipV="1">
            <a:off x="6188045" y="2314664"/>
            <a:ext cx="5628034" cy="23960"/>
          </a:xfrm>
          <a:prstGeom prst="line">
            <a:avLst/>
          </a:prstGeom>
          <a:ln w="28575" cmpd="sng">
            <a:solidFill>
              <a:schemeClr val="tx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2A95C4-8061-354E-9A3D-D259261B08E9}"/>
              </a:ext>
            </a:extLst>
          </p:cNvPr>
          <p:cNvSpPr txBox="1"/>
          <p:nvPr/>
        </p:nvSpPr>
        <p:spPr>
          <a:xfrm>
            <a:off x="640706" y="3226679"/>
            <a:ext cx="1532254" cy="6386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6915">
              <a:lnSpc>
                <a:spcPts val="1200"/>
              </a:lnSpc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Be local</a:t>
            </a:r>
          </a:p>
          <a:p>
            <a:pPr algn="ctr" defTabSz="456915">
              <a:defRPr/>
            </a:pP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Engage people with </a:t>
            </a:r>
            <a:b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the care benefit they need where they need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06540-68B3-7F49-AE1B-8B6C61BDC16E}"/>
              </a:ext>
            </a:extLst>
          </p:cNvPr>
          <p:cNvSpPr txBox="1"/>
          <p:nvPr/>
        </p:nvSpPr>
        <p:spPr>
          <a:xfrm>
            <a:off x="4384144" y="3258303"/>
            <a:ext cx="1561312" cy="638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6915">
              <a:lnSpc>
                <a:spcPts val="1200"/>
              </a:lnSpc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Improve health</a:t>
            </a:r>
          </a:p>
          <a:p>
            <a:pPr algn="ctr" defTabSz="456915">
              <a:defRPr/>
            </a:pP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Help people </a:t>
            </a:r>
            <a:b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achieve better health </a:t>
            </a:r>
            <a:b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at a lower 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0F4EB-2C68-0949-B99B-CC68E46DC941}"/>
              </a:ext>
            </a:extLst>
          </p:cNvPr>
          <p:cNvSpPr txBox="1"/>
          <p:nvPr/>
        </p:nvSpPr>
        <p:spPr>
          <a:xfrm>
            <a:off x="2627278" y="3263680"/>
            <a:ext cx="1325158" cy="476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6915">
              <a:lnSpc>
                <a:spcPts val="1200"/>
              </a:lnSpc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Make it simple</a:t>
            </a:r>
          </a:p>
          <a:p>
            <a:pPr algn="ctr" defTabSz="456915">
              <a:defRPr/>
            </a:pP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Make a complicated </a:t>
            </a:r>
            <a:b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system easier for all</a:t>
            </a:r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FD1ED530-CAB8-EC42-84B4-E31A736F75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95173" y="2725771"/>
            <a:ext cx="266384" cy="389434"/>
          </a:xfrm>
          <a:custGeom>
            <a:avLst/>
            <a:gdLst>
              <a:gd name="T0" fmla="*/ 1760 w 3544"/>
              <a:gd name="T1" fmla="*/ 5186 h 5186"/>
              <a:gd name="T2" fmla="*/ 237 w 3544"/>
              <a:gd name="T3" fmla="*/ 2658 h 5186"/>
              <a:gd name="T4" fmla="*/ 0 w 3544"/>
              <a:gd name="T5" fmla="*/ 1772 h 5186"/>
              <a:gd name="T6" fmla="*/ 139 w 3544"/>
              <a:gd name="T7" fmla="*/ 1083 h 5186"/>
              <a:gd name="T8" fmla="*/ 519 w 3544"/>
              <a:gd name="T9" fmla="*/ 519 h 5186"/>
              <a:gd name="T10" fmla="*/ 1082 w 3544"/>
              <a:gd name="T11" fmla="*/ 139 h 5186"/>
              <a:gd name="T12" fmla="*/ 1772 w 3544"/>
              <a:gd name="T13" fmla="*/ 0 h 5186"/>
              <a:gd name="T14" fmla="*/ 2462 w 3544"/>
              <a:gd name="T15" fmla="*/ 139 h 5186"/>
              <a:gd name="T16" fmla="*/ 3025 w 3544"/>
              <a:gd name="T17" fmla="*/ 519 h 5186"/>
              <a:gd name="T18" fmla="*/ 3405 w 3544"/>
              <a:gd name="T19" fmla="*/ 1083 h 5186"/>
              <a:gd name="T20" fmla="*/ 3544 w 3544"/>
              <a:gd name="T21" fmla="*/ 1772 h 5186"/>
              <a:gd name="T22" fmla="*/ 3446 w 3544"/>
              <a:gd name="T23" fmla="*/ 2319 h 5186"/>
              <a:gd name="T24" fmla="*/ 3203 w 3544"/>
              <a:gd name="T25" fmla="*/ 2816 h 5186"/>
              <a:gd name="T26" fmla="*/ 3202 w 3544"/>
              <a:gd name="T27" fmla="*/ 2819 h 5186"/>
              <a:gd name="T28" fmla="*/ 1760 w 3544"/>
              <a:gd name="T29" fmla="*/ 5186 h 5186"/>
              <a:gd name="T30" fmla="*/ 431 w 3544"/>
              <a:gd name="T31" fmla="*/ 2544 h 5186"/>
              <a:gd name="T32" fmla="*/ 1761 w 3544"/>
              <a:gd name="T33" fmla="*/ 4752 h 5186"/>
              <a:gd name="T34" fmla="*/ 3009 w 3544"/>
              <a:gd name="T35" fmla="*/ 2703 h 5186"/>
              <a:gd name="T36" fmla="*/ 3319 w 3544"/>
              <a:gd name="T37" fmla="*/ 1772 h 5186"/>
              <a:gd name="T38" fmla="*/ 1772 w 3544"/>
              <a:gd name="T39" fmla="*/ 225 h 5186"/>
              <a:gd name="T40" fmla="*/ 225 w 3544"/>
              <a:gd name="T41" fmla="*/ 1772 h 5186"/>
              <a:gd name="T42" fmla="*/ 431 w 3544"/>
              <a:gd name="T43" fmla="*/ 2544 h 5186"/>
              <a:gd name="T44" fmla="*/ 1785 w 3544"/>
              <a:gd name="T45" fmla="*/ 2799 h 5186"/>
              <a:gd name="T46" fmla="*/ 872 w 3544"/>
              <a:gd name="T47" fmla="*/ 1884 h 5186"/>
              <a:gd name="T48" fmla="*/ 778 w 3544"/>
              <a:gd name="T49" fmla="*/ 1657 h 5186"/>
              <a:gd name="T50" fmla="*/ 872 w 3544"/>
              <a:gd name="T51" fmla="*/ 1430 h 5186"/>
              <a:gd name="T52" fmla="*/ 1167 w 3544"/>
              <a:gd name="T53" fmla="*/ 1135 h 5186"/>
              <a:gd name="T54" fmla="*/ 1394 w 3544"/>
              <a:gd name="T55" fmla="*/ 1041 h 5186"/>
              <a:gd name="T56" fmla="*/ 1622 w 3544"/>
              <a:gd name="T57" fmla="*/ 1135 h 5186"/>
              <a:gd name="T58" fmla="*/ 1785 w 3544"/>
              <a:gd name="T59" fmla="*/ 1298 h 5186"/>
              <a:gd name="T60" fmla="*/ 1948 w 3544"/>
              <a:gd name="T61" fmla="*/ 1135 h 5186"/>
              <a:gd name="T62" fmla="*/ 2175 w 3544"/>
              <a:gd name="T63" fmla="*/ 1041 h 5186"/>
              <a:gd name="T64" fmla="*/ 2403 w 3544"/>
              <a:gd name="T65" fmla="*/ 1135 h 5186"/>
              <a:gd name="T66" fmla="*/ 2698 w 3544"/>
              <a:gd name="T67" fmla="*/ 1430 h 5186"/>
              <a:gd name="T68" fmla="*/ 2698 w 3544"/>
              <a:gd name="T69" fmla="*/ 1884 h 5186"/>
              <a:gd name="T70" fmla="*/ 1785 w 3544"/>
              <a:gd name="T71" fmla="*/ 2799 h 5186"/>
              <a:gd name="T72" fmla="*/ 1394 w 3544"/>
              <a:gd name="T73" fmla="*/ 1266 h 5186"/>
              <a:gd name="T74" fmla="*/ 1326 w 3544"/>
              <a:gd name="T75" fmla="*/ 1294 h 5186"/>
              <a:gd name="T76" fmla="*/ 1031 w 3544"/>
              <a:gd name="T77" fmla="*/ 1589 h 5186"/>
              <a:gd name="T78" fmla="*/ 1003 w 3544"/>
              <a:gd name="T79" fmla="*/ 1657 h 5186"/>
              <a:gd name="T80" fmla="*/ 1031 w 3544"/>
              <a:gd name="T81" fmla="*/ 1725 h 5186"/>
              <a:gd name="T82" fmla="*/ 1785 w 3544"/>
              <a:gd name="T83" fmla="*/ 2480 h 5186"/>
              <a:gd name="T84" fmla="*/ 2539 w 3544"/>
              <a:gd name="T85" fmla="*/ 1725 h 5186"/>
              <a:gd name="T86" fmla="*/ 2539 w 3544"/>
              <a:gd name="T87" fmla="*/ 1589 h 5186"/>
              <a:gd name="T88" fmla="*/ 2243 w 3544"/>
              <a:gd name="T89" fmla="*/ 1294 h 5186"/>
              <a:gd name="T90" fmla="*/ 2175 w 3544"/>
              <a:gd name="T91" fmla="*/ 1266 h 5186"/>
              <a:gd name="T92" fmla="*/ 2107 w 3544"/>
              <a:gd name="T93" fmla="*/ 1294 h 5186"/>
              <a:gd name="T94" fmla="*/ 1785 w 3544"/>
              <a:gd name="T95" fmla="*/ 1616 h 5186"/>
              <a:gd name="T96" fmla="*/ 1462 w 3544"/>
              <a:gd name="T97" fmla="*/ 1294 h 5186"/>
              <a:gd name="T98" fmla="*/ 1394 w 3544"/>
              <a:gd name="T99" fmla="*/ 1266 h 5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44" h="5186">
                <a:moveTo>
                  <a:pt x="1760" y="5186"/>
                </a:moveTo>
                <a:cubicBezTo>
                  <a:pt x="237" y="2658"/>
                  <a:pt x="237" y="2658"/>
                  <a:pt x="237" y="2658"/>
                </a:cubicBezTo>
                <a:cubicBezTo>
                  <a:pt x="82" y="2390"/>
                  <a:pt x="0" y="2083"/>
                  <a:pt x="0" y="1772"/>
                </a:cubicBezTo>
                <a:cubicBezTo>
                  <a:pt x="0" y="1533"/>
                  <a:pt x="47" y="1301"/>
                  <a:pt x="139" y="1083"/>
                </a:cubicBezTo>
                <a:cubicBezTo>
                  <a:pt x="228" y="871"/>
                  <a:pt x="356" y="682"/>
                  <a:pt x="519" y="519"/>
                </a:cubicBezTo>
                <a:cubicBezTo>
                  <a:pt x="682" y="357"/>
                  <a:pt x="871" y="229"/>
                  <a:pt x="1082" y="139"/>
                </a:cubicBezTo>
                <a:cubicBezTo>
                  <a:pt x="1301" y="47"/>
                  <a:pt x="1533" y="0"/>
                  <a:pt x="1772" y="0"/>
                </a:cubicBezTo>
                <a:cubicBezTo>
                  <a:pt x="2011" y="0"/>
                  <a:pt x="2243" y="47"/>
                  <a:pt x="2462" y="139"/>
                </a:cubicBezTo>
                <a:cubicBezTo>
                  <a:pt x="2673" y="229"/>
                  <a:pt x="2862" y="357"/>
                  <a:pt x="3025" y="519"/>
                </a:cubicBezTo>
                <a:cubicBezTo>
                  <a:pt x="3188" y="682"/>
                  <a:pt x="3316" y="871"/>
                  <a:pt x="3405" y="1083"/>
                </a:cubicBezTo>
                <a:cubicBezTo>
                  <a:pt x="3497" y="1301"/>
                  <a:pt x="3544" y="1533"/>
                  <a:pt x="3544" y="1772"/>
                </a:cubicBezTo>
                <a:cubicBezTo>
                  <a:pt x="3544" y="1958"/>
                  <a:pt x="3512" y="2136"/>
                  <a:pt x="3446" y="2319"/>
                </a:cubicBezTo>
                <a:cubicBezTo>
                  <a:pt x="3381" y="2498"/>
                  <a:pt x="3291" y="2663"/>
                  <a:pt x="3203" y="2816"/>
                </a:cubicBezTo>
                <a:cubicBezTo>
                  <a:pt x="3202" y="2819"/>
                  <a:pt x="3202" y="2819"/>
                  <a:pt x="3202" y="2819"/>
                </a:cubicBezTo>
                <a:cubicBezTo>
                  <a:pt x="1760" y="5186"/>
                  <a:pt x="1760" y="5186"/>
                  <a:pt x="1760" y="5186"/>
                </a:cubicBezTo>
                <a:close/>
                <a:moveTo>
                  <a:pt x="431" y="2544"/>
                </a:moveTo>
                <a:cubicBezTo>
                  <a:pt x="1761" y="4752"/>
                  <a:pt x="1761" y="4752"/>
                  <a:pt x="1761" y="4752"/>
                </a:cubicBezTo>
                <a:cubicBezTo>
                  <a:pt x="3009" y="2703"/>
                  <a:pt x="3009" y="2703"/>
                  <a:pt x="3009" y="2703"/>
                </a:cubicBezTo>
                <a:cubicBezTo>
                  <a:pt x="3205" y="2361"/>
                  <a:pt x="3319" y="2099"/>
                  <a:pt x="3319" y="1772"/>
                </a:cubicBezTo>
                <a:cubicBezTo>
                  <a:pt x="3319" y="919"/>
                  <a:pt x="2625" y="225"/>
                  <a:pt x="1772" y="225"/>
                </a:cubicBezTo>
                <a:cubicBezTo>
                  <a:pt x="919" y="225"/>
                  <a:pt x="225" y="919"/>
                  <a:pt x="225" y="1772"/>
                </a:cubicBezTo>
                <a:cubicBezTo>
                  <a:pt x="225" y="2043"/>
                  <a:pt x="296" y="2310"/>
                  <a:pt x="431" y="2544"/>
                </a:cubicBezTo>
                <a:close/>
                <a:moveTo>
                  <a:pt x="1785" y="2799"/>
                </a:moveTo>
                <a:cubicBezTo>
                  <a:pt x="872" y="1884"/>
                  <a:pt x="872" y="1884"/>
                  <a:pt x="872" y="1884"/>
                </a:cubicBezTo>
                <a:cubicBezTo>
                  <a:pt x="811" y="1824"/>
                  <a:pt x="778" y="1743"/>
                  <a:pt x="778" y="1657"/>
                </a:cubicBezTo>
                <a:cubicBezTo>
                  <a:pt x="778" y="1571"/>
                  <a:pt x="811" y="1491"/>
                  <a:pt x="872" y="1430"/>
                </a:cubicBezTo>
                <a:cubicBezTo>
                  <a:pt x="1167" y="1135"/>
                  <a:pt x="1167" y="1135"/>
                  <a:pt x="1167" y="1135"/>
                </a:cubicBezTo>
                <a:cubicBezTo>
                  <a:pt x="1228" y="1074"/>
                  <a:pt x="1308" y="1041"/>
                  <a:pt x="1394" y="1041"/>
                </a:cubicBezTo>
                <a:cubicBezTo>
                  <a:pt x="1480" y="1041"/>
                  <a:pt x="1561" y="1074"/>
                  <a:pt x="1622" y="1135"/>
                </a:cubicBezTo>
                <a:cubicBezTo>
                  <a:pt x="1785" y="1298"/>
                  <a:pt x="1785" y="1298"/>
                  <a:pt x="1785" y="1298"/>
                </a:cubicBezTo>
                <a:cubicBezTo>
                  <a:pt x="1948" y="1135"/>
                  <a:pt x="1948" y="1135"/>
                  <a:pt x="1948" y="1135"/>
                </a:cubicBezTo>
                <a:cubicBezTo>
                  <a:pt x="2009" y="1074"/>
                  <a:pt x="2090" y="1041"/>
                  <a:pt x="2175" y="1041"/>
                </a:cubicBezTo>
                <a:cubicBezTo>
                  <a:pt x="2261" y="1041"/>
                  <a:pt x="2342" y="1074"/>
                  <a:pt x="2403" y="1135"/>
                </a:cubicBezTo>
                <a:cubicBezTo>
                  <a:pt x="2698" y="1430"/>
                  <a:pt x="2698" y="1430"/>
                  <a:pt x="2698" y="1430"/>
                </a:cubicBezTo>
                <a:cubicBezTo>
                  <a:pt x="2823" y="1555"/>
                  <a:pt x="2823" y="1759"/>
                  <a:pt x="2698" y="1884"/>
                </a:cubicBezTo>
                <a:cubicBezTo>
                  <a:pt x="1785" y="2799"/>
                  <a:pt x="1785" y="2799"/>
                  <a:pt x="1785" y="2799"/>
                </a:cubicBezTo>
                <a:close/>
                <a:moveTo>
                  <a:pt x="1394" y="1266"/>
                </a:moveTo>
                <a:cubicBezTo>
                  <a:pt x="1369" y="1266"/>
                  <a:pt x="1344" y="1276"/>
                  <a:pt x="1326" y="1294"/>
                </a:cubicBezTo>
                <a:cubicBezTo>
                  <a:pt x="1031" y="1589"/>
                  <a:pt x="1031" y="1589"/>
                  <a:pt x="1031" y="1589"/>
                </a:cubicBezTo>
                <a:cubicBezTo>
                  <a:pt x="1013" y="1608"/>
                  <a:pt x="1003" y="1632"/>
                  <a:pt x="1003" y="1657"/>
                </a:cubicBezTo>
                <a:cubicBezTo>
                  <a:pt x="1003" y="1683"/>
                  <a:pt x="1013" y="1707"/>
                  <a:pt x="1031" y="1725"/>
                </a:cubicBezTo>
                <a:cubicBezTo>
                  <a:pt x="1785" y="2480"/>
                  <a:pt x="1785" y="2480"/>
                  <a:pt x="1785" y="2480"/>
                </a:cubicBezTo>
                <a:cubicBezTo>
                  <a:pt x="2539" y="1725"/>
                  <a:pt x="2539" y="1725"/>
                  <a:pt x="2539" y="1725"/>
                </a:cubicBezTo>
                <a:cubicBezTo>
                  <a:pt x="2576" y="1688"/>
                  <a:pt x="2576" y="1627"/>
                  <a:pt x="2539" y="1589"/>
                </a:cubicBezTo>
                <a:cubicBezTo>
                  <a:pt x="2243" y="1294"/>
                  <a:pt x="2243" y="1294"/>
                  <a:pt x="2243" y="1294"/>
                </a:cubicBezTo>
                <a:cubicBezTo>
                  <a:pt x="2225" y="1276"/>
                  <a:pt x="2201" y="1266"/>
                  <a:pt x="2175" y="1266"/>
                </a:cubicBezTo>
                <a:cubicBezTo>
                  <a:pt x="2150" y="1266"/>
                  <a:pt x="2125" y="1276"/>
                  <a:pt x="2107" y="1294"/>
                </a:cubicBezTo>
                <a:cubicBezTo>
                  <a:pt x="1785" y="1616"/>
                  <a:pt x="1785" y="1616"/>
                  <a:pt x="1785" y="1616"/>
                </a:cubicBezTo>
                <a:cubicBezTo>
                  <a:pt x="1462" y="1294"/>
                  <a:pt x="1462" y="1294"/>
                  <a:pt x="1462" y="1294"/>
                </a:cubicBezTo>
                <a:cubicBezTo>
                  <a:pt x="1444" y="1276"/>
                  <a:pt x="1420" y="1266"/>
                  <a:pt x="1394" y="12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456915">
              <a:defRPr/>
            </a:pPr>
            <a:endParaRPr lang="en-US" sz="1998" dirty="0">
              <a:solidFill>
                <a:prstClr val="black"/>
              </a:solidFill>
              <a:latin typeface="Open San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74343-30A0-2449-97FD-2C6DC2C6F5FF}"/>
              </a:ext>
            </a:extLst>
          </p:cNvPr>
          <p:cNvSpPr txBox="1"/>
          <p:nvPr/>
        </p:nvSpPr>
        <p:spPr>
          <a:xfrm>
            <a:off x="10027344" y="3097081"/>
            <a:ext cx="1765693" cy="9459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6915">
              <a:lnSpc>
                <a:spcPts val="1200"/>
              </a:lnSpc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Optimize performance </a:t>
            </a:r>
            <a:b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and service </a:t>
            </a:r>
          </a:p>
          <a:p>
            <a:pPr algn="ctr" defTabSz="456915">
              <a:defRPr/>
            </a:pP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Ensure our people, processes and technology enable our strategy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4DA364-55EB-184A-9F42-F27810F78718}"/>
              </a:ext>
            </a:extLst>
          </p:cNvPr>
          <p:cNvSpPr txBox="1"/>
          <p:nvPr/>
        </p:nvSpPr>
        <p:spPr>
          <a:xfrm>
            <a:off x="8099414" y="3226677"/>
            <a:ext cx="1732077" cy="638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6915">
              <a:lnSpc>
                <a:spcPts val="1200"/>
              </a:lnSpc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Attract and inspire</a:t>
            </a:r>
          </a:p>
          <a:p>
            <a:pPr algn="ctr" defTabSz="456915">
              <a:defRPr/>
            </a:pP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Unlock the power of </a:t>
            </a:r>
            <a:b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</a:b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our people to transform health care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98706-73E8-0241-9BC9-EB0B6D85D929}"/>
              </a:ext>
            </a:extLst>
          </p:cNvPr>
          <p:cNvSpPr txBox="1"/>
          <p:nvPr/>
        </p:nvSpPr>
        <p:spPr>
          <a:xfrm>
            <a:off x="6213567" y="3226678"/>
            <a:ext cx="1790991" cy="6383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6915">
              <a:lnSpc>
                <a:spcPts val="1200"/>
              </a:lnSpc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Lead the change</a:t>
            </a:r>
          </a:p>
          <a:p>
            <a:pPr algn="ctr" defTabSz="456915">
              <a:defRPr/>
            </a:pP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Challenge the status quo with new technologies, business models and partnerships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567502-1459-C943-BFF6-DE375356F63C}"/>
              </a:ext>
            </a:extLst>
          </p:cNvPr>
          <p:cNvSpPr/>
          <p:nvPr/>
        </p:nvSpPr>
        <p:spPr>
          <a:xfrm>
            <a:off x="6199953" y="2390814"/>
            <a:ext cx="1826171" cy="16375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15">
              <a:defRPr/>
            </a:pPr>
            <a:endParaRPr lang="en-US" sz="2798" b="1" dirty="0">
              <a:solidFill>
                <a:prstClr val="white"/>
              </a:solidFill>
              <a:latin typeface="Open Sans"/>
              <a:sym typeface="Helvetica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33D1B4-122E-6144-9E59-A11E071A4E20}"/>
              </a:ext>
            </a:extLst>
          </p:cNvPr>
          <p:cNvSpPr/>
          <p:nvPr/>
        </p:nvSpPr>
        <p:spPr>
          <a:xfrm>
            <a:off x="8102350" y="2395907"/>
            <a:ext cx="1826171" cy="16375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15">
              <a:defRPr/>
            </a:pPr>
            <a:r>
              <a:rPr lang="en-US" sz="2798" b="1" dirty="0">
                <a:solidFill>
                  <a:prstClr val="white"/>
                </a:solidFill>
                <a:latin typeface="Open Sans"/>
                <a:sym typeface="Helvetica Light"/>
              </a:rPr>
              <a:t>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7D6E3D-1C95-FB4C-87D6-5D74AD5B31C7}"/>
              </a:ext>
            </a:extLst>
          </p:cNvPr>
          <p:cNvSpPr/>
          <p:nvPr/>
        </p:nvSpPr>
        <p:spPr>
          <a:xfrm>
            <a:off x="10001814" y="2390814"/>
            <a:ext cx="1826171" cy="16375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15">
              <a:defRPr/>
            </a:pPr>
            <a:r>
              <a:rPr lang="en-US" sz="2798" b="1" dirty="0">
                <a:solidFill>
                  <a:prstClr val="white"/>
                </a:solidFill>
                <a:latin typeface="Open Sans"/>
                <a:sym typeface="Helvetica Light"/>
              </a:rPr>
              <a:t>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7A283-BCAC-4560-8A5C-1B7B2914F5EA}"/>
              </a:ext>
            </a:extLst>
          </p:cNvPr>
          <p:cNvSpPr/>
          <p:nvPr/>
        </p:nvSpPr>
        <p:spPr>
          <a:xfrm>
            <a:off x="487746" y="2399980"/>
            <a:ext cx="1826171" cy="16375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15">
              <a:defRPr/>
            </a:pPr>
            <a:endParaRPr lang="en-US" sz="2398" b="1" dirty="0">
              <a:solidFill>
                <a:prstClr val="white"/>
              </a:solidFill>
              <a:latin typeface="Open Sans"/>
              <a:sym typeface="Helvetica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DE5283-C3ED-41A4-B520-6B47B98DD79B}"/>
              </a:ext>
            </a:extLst>
          </p:cNvPr>
          <p:cNvSpPr/>
          <p:nvPr/>
        </p:nvSpPr>
        <p:spPr>
          <a:xfrm>
            <a:off x="2390143" y="2405072"/>
            <a:ext cx="1826171" cy="162327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15">
              <a:defRPr/>
            </a:pPr>
            <a:r>
              <a:rPr lang="en-US" sz="2398" b="1" dirty="0">
                <a:solidFill>
                  <a:prstClr val="white"/>
                </a:solidFill>
                <a:latin typeface="Open Sans"/>
                <a:sym typeface="Helvetica Light"/>
              </a:rPr>
              <a:t> 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2940FB-4C7E-4365-9F1C-9FA4220A3C2F}"/>
              </a:ext>
            </a:extLst>
          </p:cNvPr>
          <p:cNvSpPr/>
          <p:nvPr/>
        </p:nvSpPr>
        <p:spPr>
          <a:xfrm>
            <a:off x="4289607" y="2399980"/>
            <a:ext cx="1826171" cy="16375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915">
              <a:defRPr/>
            </a:pPr>
            <a:r>
              <a:rPr lang="en-US" sz="2398" b="1" dirty="0">
                <a:solidFill>
                  <a:prstClr val="white"/>
                </a:solidFill>
                <a:latin typeface="Open Sans"/>
                <a:sym typeface="Helvetica Light"/>
              </a:rPr>
              <a:t>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30884-2B20-4120-8E34-D74BFE46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082" y="2627239"/>
            <a:ext cx="504563" cy="4426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EC4806-D668-458C-8C66-14735432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755" y="2458961"/>
            <a:ext cx="538664" cy="673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D4831D-C75F-4009-87A5-8BDD760AE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356" y="2527404"/>
            <a:ext cx="634561" cy="6345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E382AA-5499-4568-B9BB-5F6E941C1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674" y="2500832"/>
            <a:ext cx="569091" cy="5690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5AE232-DD28-449E-A9D0-97594CA56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103" y="2559024"/>
            <a:ext cx="657533" cy="5618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67AB685-A3DB-4EF8-8500-7164D583DF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1713" y="2493944"/>
            <a:ext cx="515067" cy="5618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CC7B300-DD4E-4CDE-B122-8DBD80CF7D10}"/>
              </a:ext>
            </a:extLst>
          </p:cNvPr>
          <p:cNvSpPr/>
          <p:nvPr/>
        </p:nvSpPr>
        <p:spPr>
          <a:xfrm>
            <a:off x="56889" y="4122736"/>
            <a:ext cx="11759191" cy="19050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sz="1200" b="1" dirty="0">
              <a:solidFill>
                <a:srgbClr val="414141"/>
              </a:solidFill>
              <a:latin typeface="CVS Health Sans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18ACD-A1BA-46CD-BD1C-730994A6DFC3}"/>
              </a:ext>
            </a:extLst>
          </p:cNvPr>
          <p:cNvSpPr/>
          <p:nvPr/>
        </p:nvSpPr>
        <p:spPr>
          <a:xfrm>
            <a:off x="2367177" y="4136758"/>
            <a:ext cx="1826171" cy="1527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852">
              <a:defRPr/>
            </a:pPr>
            <a:r>
              <a:rPr lang="en-US" sz="1200" b="1" dirty="0">
                <a:solidFill>
                  <a:srgbClr val="000000"/>
                </a:solidFill>
                <a:latin typeface="CVS Health Sans"/>
                <a:cs typeface="Arial" panose="020B0604020202020204" pitchFamily="34" charset="0"/>
              </a:rPr>
              <a:t>Digitalization</a:t>
            </a:r>
          </a:p>
          <a:p>
            <a:pPr defTabSz="914126">
              <a:lnSpc>
                <a:spcPct val="90000"/>
              </a:lnSpc>
            </a:pPr>
            <a:endParaRPr lang="en-US" sz="1200" dirty="0">
              <a:solidFill>
                <a:srgbClr val="FF0000"/>
              </a:solidFill>
            </a:endParaRPr>
          </a:p>
          <a:p>
            <a:pPr algn="ctr" defTabSz="914126"/>
            <a:r>
              <a:rPr lang="en-US" sz="1200" dirty="0">
                <a:solidFill>
                  <a:srgbClr val="FF0000"/>
                </a:solidFill>
              </a:rPr>
              <a:t>Enrich digital means and simplify customer engagement.</a:t>
            </a:r>
          </a:p>
          <a:p>
            <a:pPr algn="ctr" defTabSz="914126"/>
            <a:r>
              <a:rPr lang="en-US" sz="1200" dirty="0">
                <a:solidFill>
                  <a:srgbClr val="FF0000"/>
                </a:solidFill>
              </a:rPr>
              <a:t>Steadily tackle system complexity and improve automation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443F8F-8D68-42AA-BAEE-15BC368AA565}"/>
              </a:ext>
            </a:extLst>
          </p:cNvPr>
          <p:cNvSpPr/>
          <p:nvPr/>
        </p:nvSpPr>
        <p:spPr>
          <a:xfrm>
            <a:off x="6185961" y="4139428"/>
            <a:ext cx="1823238" cy="1809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852">
              <a:defRPr/>
            </a:pPr>
            <a:r>
              <a:rPr lang="en-US" sz="1200" b="1" dirty="0">
                <a:solidFill>
                  <a:srgbClr val="000000"/>
                </a:solidFill>
                <a:latin typeface="CVS Health Sans"/>
                <a:cs typeface="Arial" panose="020B0604020202020204" pitchFamily="34" charset="0"/>
              </a:rPr>
              <a:t>Modernization</a:t>
            </a:r>
          </a:p>
          <a:p>
            <a:pPr algn="ctr" defTabSz="913852">
              <a:defRPr/>
            </a:pPr>
            <a:endParaRPr lang="en-US" sz="1200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3852">
              <a:defRPr/>
            </a:pPr>
            <a:r>
              <a:rPr lang="en-US" sz="1200" dirty="0">
                <a:solidFill>
                  <a:srgbClr val="FF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Drive cloud adoption thro decoupling, reengineering and integration. </a:t>
            </a:r>
          </a:p>
          <a:p>
            <a:pPr algn="ctr" defTabSz="913852">
              <a:defRPr/>
            </a:pPr>
            <a:r>
              <a:rPr lang="en-US" sz="1200" dirty="0">
                <a:solidFill>
                  <a:srgbClr val="FF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Elevate cross sell opportunity and optimize investment</a:t>
            </a:r>
          </a:p>
          <a:p>
            <a:pPr algn="ctr" defTabSz="913852">
              <a:defRPr/>
            </a:pPr>
            <a:endParaRPr lang="en-US" sz="1200" b="1" dirty="0">
              <a:solidFill>
                <a:srgbClr val="000000"/>
              </a:solidFill>
              <a:latin typeface="CVS Health Sans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3852">
              <a:defRPr/>
            </a:pPr>
            <a:endParaRPr lang="en-US" sz="1200" b="1" dirty="0">
              <a:solidFill>
                <a:srgbClr val="000000"/>
              </a:solidFill>
              <a:latin typeface="CVS Health Sans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BD6ED7-5DEF-4E10-B245-E30CE0802EF1}"/>
              </a:ext>
            </a:extLst>
          </p:cNvPr>
          <p:cNvSpPr/>
          <p:nvPr/>
        </p:nvSpPr>
        <p:spPr>
          <a:xfrm>
            <a:off x="4200552" y="4138303"/>
            <a:ext cx="1947296" cy="1196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852">
              <a:defRPr/>
            </a:pPr>
            <a:r>
              <a:rPr lang="en-US" sz="1200" b="1" dirty="0">
                <a:solidFill>
                  <a:srgbClr val="000000"/>
                </a:solidFill>
                <a:latin typeface="CVS Health Sans"/>
                <a:cs typeface="Arial" panose="020B0604020202020204" pitchFamily="34" charset="0"/>
              </a:rPr>
              <a:t>Data Insights</a:t>
            </a:r>
          </a:p>
          <a:p>
            <a:pPr defTabSz="914126">
              <a:lnSpc>
                <a:spcPct val="90000"/>
              </a:lnSpc>
            </a:pPr>
            <a:endParaRPr lang="en-US" sz="1200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4126"/>
            <a:r>
              <a:rPr lang="en-US" sz="1200" dirty="0">
                <a:solidFill>
                  <a:srgbClr val="FF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Enhance data analytical speed and aim personalized Next Best Action.</a:t>
            </a:r>
            <a:endParaRPr lang="en-US" sz="1200" dirty="0">
              <a:solidFill>
                <a:srgbClr val="FF0000"/>
              </a:solidFill>
              <a:latin typeface="CVS Health Sans" panose="020B0504020202020204" pitchFamily="34" charset="0"/>
              <a:cs typeface="Arial"/>
            </a:endParaRPr>
          </a:p>
          <a:p>
            <a:pPr algn="ctr" defTabSz="914126"/>
            <a:r>
              <a:rPr lang="en-US" sz="1200" dirty="0">
                <a:solidFill>
                  <a:srgbClr val="FF0000"/>
                </a:solidFill>
                <a:latin typeface="CVS Health Sans"/>
                <a:cs typeface="Arial" panose="020B0604020202020204" pitchFamily="34" charset="0"/>
              </a:rPr>
              <a:t>Leverage Connected Platform* and reduce Total Cost of Care </a:t>
            </a:r>
            <a:endParaRPr lang="en-US" sz="1200" b="1" dirty="0">
              <a:solidFill>
                <a:srgbClr val="FF0000"/>
              </a:solidFill>
              <a:latin typeface="CVS Health Sans"/>
              <a:cs typeface="Arial" panose="020B0604020202020204" pitchFamily="34" charset="0"/>
            </a:endParaRPr>
          </a:p>
          <a:p>
            <a:pPr algn="ctr" defTabSz="913852">
              <a:defRPr/>
            </a:pPr>
            <a:endParaRPr lang="en-US" sz="1200" b="1" dirty="0">
              <a:solidFill>
                <a:srgbClr val="000000"/>
              </a:solidFill>
              <a:latin typeface="CVS Health Sans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BC28D1-A317-46D6-8D20-1C1199149729}"/>
              </a:ext>
            </a:extLst>
          </p:cNvPr>
          <p:cNvSpPr/>
          <p:nvPr/>
        </p:nvSpPr>
        <p:spPr>
          <a:xfrm>
            <a:off x="9934877" y="4185107"/>
            <a:ext cx="1823238" cy="1809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852">
              <a:defRPr/>
            </a:pPr>
            <a:r>
              <a:rPr lang="en-US" sz="1200" b="1" dirty="0">
                <a:solidFill>
                  <a:srgbClr val="000000"/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Rationalization</a:t>
            </a:r>
          </a:p>
          <a:p>
            <a:pPr algn="ctr" defTabSz="456758" fontAlgn="base">
              <a:spcBef>
                <a:spcPts val="800"/>
              </a:spcBef>
            </a:pPr>
            <a:r>
              <a:rPr lang="en-US" sz="1200" dirty="0">
                <a:solidFill>
                  <a:srgbClr val="FF0000"/>
                </a:solidFill>
                <a:cs typeface="Open Sans Light"/>
              </a:rPr>
              <a:t>Adopt </a:t>
            </a:r>
            <a:r>
              <a:rPr lang="en-US" sz="1200" dirty="0" err="1">
                <a:solidFill>
                  <a:srgbClr val="FF0000"/>
                </a:solidFill>
                <a:cs typeface="Open Sans Light"/>
              </a:rPr>
              <a:t>SAFe</a:t>
            </a:r>
            <a:r>
              <a:rPr lang="en-US" sz="1200" dirty="0">
                <a:solidFill>
                  <a:srgbClr val="FF0000"/>
                </a:solidFill>
                <a:cs typeface="Open Sans Light"/>
              </a:rPr>
              <a:t> to build configurable system and improve performance. Retire old assets, invest in customer value</a:t>
            </a:r>
            <a:r>
              <a:rPr lang="en-US" sz="1200" dirty="0">
                <a:solidFill>
                  <a:srgbClr val="FF0000"/>
                </a:solidFill>
                <a:latin typeface="CVS Health Sans"/>
                <a:cs typeface="Arial" panose="020B0604020202020204" pitchFamily="34" charset="0"/>
              </a:rPr>
              <a:t> and improve</a:t>
            </a:r>
            <a:endParaRPr lang="en-US" sz="1200" b="1" dirty="0">
              <a:solidFill>
                <a:srgbClr val="000000"/>
              </a:solidFill>
              <a:latin typeface="CVS Health Sans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456621">
              <a:spcAft>
                <a:spcPts val="400"/>
              </a:spcAft>
            </a:pPr>
            <a:r>
              <a:rPr lang="en-US" sz="1200" dirty="0">
                <a:solidFill>
                  <a:srgbClr val="FF0000"/>
                </a:solidFill>
                <a:latin typeface="CVS Health Sans"/>
                <a:cs typeface="Arial" panose="020B0604020202020204" pitchFamily="34" charset="0"/>
              </a:rPr>
              <a:t>Net Promoter Score</a:t>
            </a:r>
          </a:p>
          <a:p>
            <a:pPr defTabSz="456758" fontAlgn="base">
              <a:spcBef>
                <a:spcPts val="800"/>
              </a:spcBef>
            </a:pPr>
            <a:endParaRPr lang="en-US" sz="1200" dirty="0">
              <a:solidFill>
                <a:srgbClr val="FF0000"/>
              </a:solidFill>
              <a:cs typeface="Open Sans Light"/>
            </a:endParaRPr>
          </a:p>
          <a:p>
            <a:pPr algn="ctr" defTabSz="913852">
              <a:defRPr/>
            </a:pPr>
            <a:endParaRPr lang="en-US" sz="1200" b="1" dirty="0">
              <a:solidFill>
                <a:srgbClr val="000000"/>
              </a:solidFill>
              <a:latin typeface="CVS Health Sans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1881A8-8097-4E01-9E0A-37E81BD78925}"/>
              </a:ext>
            </a:extLst>
          </p:cNvPr>
          <p:cNvSpPr/>
          <p:nvPr/>
        </p:nvSpPr>
        <p:spPr>
          <a:xfrm>
            <a:off x="8102348" y="4139427"/>
            <a:ext cx="1823238" cy="1646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852">
              <a:defRPr/>
            </a:pPr>
            <a:r>
              <a:rPr lang="en-US" sz="1200" b="1" dirty="0">
                <a:solidFill>
                  <a:srgbClr val="000000"/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Foster Culture</a:t>
            </a:r>
          </a:p>
          <a:p>
            <a:pPr defTabSz="914126"/>
            <a:endParaRPr lang="en-US" sz="1200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4126"/>
            <a:r>
              <a:rPr lang="en-US" sz="1200" dirty="0">
                <a:solidFill>
                  <a:srgbClr val="FF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Fortify cross team synergies and diversify collaboration.</a:t>
            </a:r>
          </a:p>
          <a:p>
            <a:pPr algn="ctr" defTabSz="914126"/>
            <a:r>
              <a:rPr lang="en-US" sz="1200" dirty="0">
                <a:solidFill>
                  <a:srgbClr val="FF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Cultivate cohesive environment, strive for excellence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D7E50B-682B-42EC-9FFB-30C34009C401}"/>
              </a:ext>
            </a:extLst>
          </p:cNvPr>
          <p:cNvSpPr/>
          <p:nvPr/>
        </p:nvSpPr>
        <p:spPr>
          <a:xfrm rot="16200000">
            <a:off x="-676645" y="4833966"/>
            <a:ext cx="1905039" cy="42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r>
              <a:rPr lang="en-US" sz="1200" b="1" dirty="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How We </a:t>
            </a:r>
            <a:r>
              <a:rPr lang="en-US" sz="1200" b="1" dirty="0">
                <a:solidFill>
                  <a:srgbClr val="414141"/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Differentiate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BD5CC2-89B1-4EBD-A24F-77DF6CFE39DA}"/>
              </a:ext>
            </a:extLst>
          </p:cNvPr>
          <p:cNvCxnSpPr>
            <a:cxnSpLocks/>
          </p:cNvCxnSpPr>
          <p:nvPr/>
        </p:nvCxnSpPr>
        <p:spPr bwMode="gray">
          <a:xfrm flipH="1">
            <a:off x="481374" y="4189270"/>
            <a:ext cx="8686" cy="1694820"/>
          </a:xfrm>
          <a:prstGeom prst="line">
            <a:avLst/>
          </a:prstGeom>
          <a:ln w="28575" cmpd="sng">
            <a:solidFill>
              <a:schemeClr val="tx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415831F-B7AD-4DDD-86CF-4F02CD25D1C2}"/>
              </a:ext>
            </a:extLst>
          </p:cNvPr>
          <p:cNvSpPr/>
          <p:nvPr/>
        </p:nvSpPr>
        <p:spPr>
          <a:xfrm>
            <a:off x="481377" y="4132548"/>
            <a:ext cx="1826171" cy="1644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852">
              <a:defRPr/>
            </a:pPr>
            <a:r>
              <a:rPr lang="en-US" sz="1200" b="1" dirty="0">
                <a:solidFill>
                  <a:srgbClr val="000000"/>
                </a:solidFill>
                <a:latin typeface="CVS Health Sans"/>
                <a:cs typeface="Arial" panose="020B0604020202020204" pitchFamily="34" charset="0"/>
              </a:rPr>
              <a:t>Deliver Expectation</a:t>
            </a:r>
          </a:p>
          <a:p>
            <a:pPr algn="ctr" defTabSz="913852">
              <a:defRPr/>
            </a:pPr>
            <a:endParaRPr lang="en-US" sz="1200" dirty="0">
              <a:solidFill>
                <a:srgbClr val="FF0000"/>
              </a:solidFill>
              <a:latin typeface="CVS Health Sans" panose="020B0504020202020204" pitchFamily="34" charset="0"/>
              <a:cs typeface="Arial"/>
            </a:endParaRPr>
          </a:p>
          <a:p>
            <a:pPr algn="ctr" defTabSz="913852">
              <a:defRPr/>
            </a:pPr>
            <a:r>
              <a:rPr lang="en-US" sz="1200" dirty="0">
                <a:solidFill>
                  <a:srgbClr val="FF0000"/>
                </a:solidFill>
                <a:latin typeface="CVS Health Sans" panose="020B0504020202020204" pitchFamily="34" charset="0"/>
                <a:cs typeface="Arial"/>
              </a:rPr>
              <a:t>Develop fit-for-purpose products and offering to market, maximize outreach to people at need</a:t>
            </a:r>
          </a:p>
          <a:p>
            <a:pPr algn="ctr" defTabSz="913852">
              <a:defRPr/>
            </a:pPr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3852">
              <a:defRPr/>
            </a:pPr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808869-A74B-4A80-AE95-D3CC530BB278}"/>
              </a:ext>
            </a:extLst>
          </p:cNvPr>
          <p:cNvSpPr/>
          <p:nvPr/>
        </p:nvSpPr>
        <p:spPr>
          <a:xfrm>
            <a:off x="5974075" y="3244430"/>
            <a:ext cx="243850" cy="369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52">
              <a:defRPr/>
            </a:pPr>
            <a:r>
              <a:rPr lang="en-US" sz="1798" dirty="0">
                <a:solidFill>
                  <a:srgbClr val="000000"/>
                </a:solidFill>
                <a:latin typeface="Open Sans"/>
              </a:rPr>
              <a:t>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3413DD-30FA-4B77-93FC-994D8C258F1E}"/>
              </a:ext>
            </a:extLst>
          </p:cNvPr>
          <p:cNvSpPr txBox="1"/>
          <p:nvPr/>
        </p:nvSpPr>
        <p:spPr>
          <a:xfrm>
            <a:off x="469374" y="6114352"/>
            <a:ext cx="82410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*CVS Connected Platform Strategy focus: </a:t>
            </a:r>
            <a:r>
              <a:rPr lang="en-US" sz="1100" i="1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Enterprise Data Platform (</a:t>
            </a:r>
            <a:r>
              <a:rPr lang="en-US" sz="1100" i="1" u="sng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EDP</a:t>
            </a:r>
            <a:r>
              <a:rPr lang="en-US" sz="1100" i="1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), </a:t>
            </a:r>
            <a:r>
              <a:rPr lang="en-US" sz="1100" i="1" u="sng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Service</a:t>
            </a:r>
            <a:r>
              <a:rPr lang="en-US" sz="1100" i="1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, </a:t>
            </a:r>
            <a:r>
              <a:rPr lang="en-US" sz="1100" i="1" u="sng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Intelligent</a:t>
            </a:r>
            <a:r>
              <a:rPr lang="en-US" sz="1100" i="1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, </a:t>
            </a:r>
            <a:r>
              <a:rPr lang="en-US" sz="1100" i="1" u="sng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EcoSystem</a:t>
            </a:r>
            <a:r>
              <a:rPr lang="en-US" sz="1100" i="1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 and </a:t>
            </a:r>
            <a:r>
              <a:rPr lang="en-US" sz="1100" i="1" u="sng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Clinical</a:t>
            </a:r>
            <a:r>
              <a:rPr lang="en-US" sz="1100" i="1" dirty="0">
                <a:solidFill>
                  <a:srgbClr val="CC0000"/>
                </a:solidFill>
                <a:latin typeface="CVS Health Sans" panose="020B0504020202020204" pitchFamily="34" charset="0"/>
                <a:cs typeface="Arial"/>
              </a:rPr>
              <a:t> platforms</a:t>
            </a:r>
            <a:endParaRPr lang="en-US" sz="1100" i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1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Necessary Actions - 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892502" cy="4222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Big bang migration approach is not recommended, Meritain should take small steps to progressively stabilize and advance operational capabilities by implementing a componentized platform to maximize flexibility and improve speed to market</a:t>
            </a: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Pentagon 11">
            <a:extLst>
              <a:ext uri="{FF2B5EF4-FFF2-40B4-BE49-F238E27FC236}">
                <a16:creationId xmlns:a16="http://schemas.microsoft.com/office/drawing/2014/main" id="{4390FCDD-5805-43BE-97ED-716789DBF3AD}"/>
              </a:ext>
            </a:extLst>
          </p:cNvPr>
          <p:cNvSpPr/>
          <p:nvPr/>
        </p:nvSpPr>
        <p:spPr bwMode="gray">
          <a:xfrm>
            <a:off x="475264" y="1623231"/>
            <a:ext cx="1844679" cy="502920"/>
          </a:xfrm>
          <a:prstGeom prst="homePlate">
            <a:avLst/>
          </a:prstGeom>
          <a:solidFill>
            <a:srgbClr val="FF0000"/>
          </a:solidFill>
          <a:ln w="12700" cap="rnd" algn="ctr">
            <a:noFill/>
            <a:miter lim="800000"/>
            <a:headEnd/>
            <a:tailEnd/>
          </a:ln>
        </p:spPr>
        <p:txBody>
          <a:bodyPr lIns="45720" rIns="4572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37" name="Chevron 12">
            <a:extLst>
              <a:ext uri="{FF2B5EF4-FFF2-40B4-BE49-F238E27FC236}">
                <a16:creationId xmlns:a16="http://schemas.microsoft.com/office/drawing/2014/main" id="{5D1326F4-8A9A-4E0A-8117-1E69D61D3261}"/>
              </a:ext>
            </a:extLst>
          </p:cNvPr>
          <p:cNvSpPr/>
          <p:nvPr/>
        </p:nvSpPr>
        <p:spPr bwMode="gray">
          <a:xfrm>
            <a:off x="4844733" y="1623231"/>
            <a:ext cx="2211178" cy="502920"/>
          </a:xfrm>
          <a:prstGeom prst="chevron">
            <a:avLst/>
          </a:prstGeom>
          <a:solidFill>
            <a:srgbClr val="F78175"/>
          </a:solidFill>
          <a:ln w="12700" cap="rnd" algn="ctr">
            <a:noFill/>
            <a:miter lim="800000"/>
            <a:headEnd/>
            <a:tailEnd/>
          </a:ln>
        </p:spPr>
        <p:txBody>
          <a:bodyPr lIns="45720" rIns="45720" rtlCol="0" anchor="ctr" anchorCtr="1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</a:rPr>
              <a:t>Componentize</a:t>
            </a:r>
          </a:p>
        </p:txBody>
      </p:sp>
      <p:sp>
        <p:nvSpPr>
          <p:cNvPr id="38" name="Chevron 14">
            <a:extLst>
              <a:ext uri="{FF2B5EF4-FFF2-40B4-BE49-F238E27FC236}">
                <a16:creationId xmlns:a16="http://schemas.microsoft.com/office/drawing/2014/main" id="{0D1B28D9-003D-4D45-BF99-0AD93F03FD8F}"/>
              </a:ext>
            </a:extLst>
          </p:cNvPr>
          <p:cNvSpPr/>
          <p:nvPr/>
        </p:nvSpPr>
        <p:spPr bwMode="gray">
          <a:xfrm>
            <a:off x="7055911" y="1623231"/>
            <a:ext cx="2412182" cy="502920"/>
          </a:xfrm>
          <a:prstGeom prst="chevron">
            <a:avLst/>
          </a:prstGeom>
          <a:solidFill>
            <a:srgbClr val="F78175"/>
          </a:solidFill>
          <a:ln w="12700" cap="rnd" algn="ctr">
            <a:noFill/>
            <a:miter lim="800000"/>
            <a:headEnd/>
            <a:tailEnd/>
          </a:ln>
        </p:spPr>
        <p:txBody>
          <a:bodyPr lIns="45720" rIns="45720" rtlCol="0" anchor="ctr" anchorCtr="1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</a:rPr>
              <a:t>Integrate</a:t>
            </a:r>
          </a:p>
        </p:txBody>
      </p:sp>
      <p:sp>
        <p:nvSpPr>
          <p:cNvPr id="39" name="Chevron 15">
            <a:extLst>
              <a:ext uri="{FF2B5EF4-FFF2-40B4-BE49-F238E27FC236}">
                <a16:creationId xmlns:a16="http://schemas.microsoft.com/office/drawing/2014/main" id="{4438B68D-B938-45A0-8BB4-380CC01301B3}"/>
              </a:ext>
            </a:extLst>
          </p:cNvPr>
          <p:cNvSpPr/>
          <p:nvPr/>
        </p:nvSpPr>
        <p:spPr bwMode="gray">
          <a:xfrm>
            <a:off x="2320413" y="1623231"/>
            <a:ext cx="2518288" cy="502920"/>
          </a:xfrm>
          <a:prstGeom prst="chevron">
            <a:avLst/>
          </a:prstGeom>
          <a:solidFill>
            <a:srgbClr val="F78175"/>
          </a:solidFill>
          <a:ln w="12700" cap="rnd" algn="ctr">
            <a:noFill/>
            <a:miter lim="800000"/>
            <a:headEnd/>
            <a:tailEnd/>
          </a:ln>
        </p:spPr>
        <p:txBody>
          <a:bodyPr lIns="45720" rIns="4572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Resilience</a:t>
            </a:r>
          </a:p>
        </p:txBody>
      </p:sp>
      <p:sp>
        <p:nvSpPr>
          <p:cNvPr id="40" name="Chevron 14">
            <a:extLst>
              <a:ext uri="{FF2B5EF4-FFF2-40B4-BE49-F238E27FC236}">
                <a16:creationId xmlns:a16="http://schemas.microsoft.com/office/drawing/2014/main" id="{E6508359-D9CD-428C-BF54-710C03C73326}"/>
              </a:ext>
            </a:extLst>
          </p:cNvPr>
          <p:cNvSpPr/>
          <p:nvPr/>
        </p:nvSpPr>
        <p:spPr bwMode="gray">
          <a:xfrm>
            <a:off x="9468094" y="1616616"/>
            <a:ext cx="2188027" cy="502920"/>
          </a:xfrm>
          <a:prstGeom prst="chevron">
            <a:avLst/>
          </a:prstGeom>
          <a:solidFill>
            <a:srgbClr val="F78175"/>
          </a:solidFill>
          <a:ln w="12700" cap="rnd" algn="ctr">
            <a:noFill/>
            <a:miter lim="800000"/>
            <a:headEnd/>
            <a:tailEnd/>
          </a:ln>
        </p:spPr>
        <p:txBody>
          <a:bodyPr lIns="45720" rIns="45720" rtlCol="0" anchor="ctr" anchorCtr="1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</a:rPr>
              <a:t>Agility</a:t>
            </a:r>
          </a:p>
        </p:txBody>
      </p:sp>
      <p:sp>
        <p:nvSpPr>
          <p:cNvPr id="41" name="Arrow: Striped Right 40">
            <a:extLst>
              <a:ext uri="{FF2B5EF4-FFF2-40B4-BE49-F238E27FC236}">
                <a16:creationId xmlns:a16="http://schemas.microsoft.com/office/drawing/2014/main" id="{78B9ACBA-4C2F-41D4-8B5B-AC1CC6D29A8D}"/>
              </a:ext>
            </a:extLst>
          </p:cNvPr>
          <p:cNvSpPr/>
          <p:nvPr/>
        </p:nvSpPr>
        <p:spPr>
          <a:xfrm rot="5400000">
            <a:off x="1658314" y="2390290"/>
            <a:ext cx="620196" cy="345158"/>
          </a:xfrm>
          <a:prstGeom prst="stripedRightArrow">
            <a:avLst/>
          </a:prstGeom>
          <a:solidFill>
            <a:srgbClr val="FCA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D2CBD25-6CF8-444B-BB5A-1F25DD09194A}"/>
              </a:ext>
            </a:extLst>
          </p:cNvPr>
          <p:cNvSpPr txBox="1">
            <a:spLocks/>
          </p:cNvSpPr>
          <p:nvPr/>
        </p:nvSpPr>
        <p:spPr>
          <a:xfrm>
            <a:off x="9074980" y="3050239"/>
            <a:ext cx="2581141" cy="2908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ts val="1500"/>
              </a:lnSpc>
              <a:spcBef>
                <a:spcPts val="0"/>
              </a:spcBef>
            </a:pPr>
            <a:endParaRPr lang="en-US" sz="1200" dirty="0"/>
          </a:p>
          <a:p>
            <a:pPr algn="ctr">
              <a:lnSpc>
                <a:spcPts val="1700"/>
              </a:lnSpc>
              <a:spcBef>
                <a:spcPts val="0"/>
              </a:spcBef>
            </a:pPr>
            <a:r>
              <a:rPr lang="en-US" sz="1200" b="1" i="1" u="sng" dirty="0">
                <a:solidFill>
                  <a:schemeClr val="accent1"/>
                </a:solidFill>
              </a:rPr>
              <a:t>Integration</a:t>
            </a:r>
          </a:p>
          <a:p>
            <a:pPr marL="171450" indent="-17145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</a:rPr>
              <a:t>Standardize cross system integration to optimize speed</a:t>
            </a:r>
          </a:p>
          <a:p>
            <a:pPr marL="171450" indent="-17145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</a:rPr>
              <a:t>Maximize automation to gain efficiency and business agility 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Open Sans" charset="0"/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EC003F0-F9A0-467F-9B5D-7CE83E1FF030}"/>
              </a:ext>
            </a:extLst>
          </p:cNvPr>
          <p:cNvSpPr txBox="1">
            <a:spLocks/>
          </p:cNvSpPr>
          <p:nvPr/>
        </p:nvSpPr>
        <p:spPr>
          <a:xfrm>
            <a:off x="6212016" y="3050239"/>
            <a:ext cx="2581141" cy="2908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ts val="1500"/>
              </a:lnSpc>
              <a:spcBef>
                <a:spcPts val="0"/>
              </a:spcBef>
            </a:pPr>
            <a:endParaRPr lang="en-US" sz="1200" dirty="0"/>
          </a:p>
          <a:p>
            <a:pPr algn="ctr">
              <a:lnSpc>
                <a:spcPts val="1700"/>
              </a:lnSpc>
              <a:spcBef>
                <a:spcPts val="0"/>
              </a:spcBef>
            </a:pPr>
            <a:r>
              <a:rPr lang="en-US" sz="1200" b="1" i="1" u="sng" dirty="0">
                <a:solidFill>
                  <a:schemeClr val="accent1"/>
                </a:solidFill>
              </a:rPr>
              <a:t>De-couple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</a:rPr>
              <a:t>Commoditize and remove non-core services from DG 1-by-1 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</a:rPr>
              <a:t>Bring operational data outside DG to reduce dependency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7EB1565-658B-468C-8F08-AA859C26F032}"/>
              </a:ext>
            </a:extLst>
          </p:cNvPr>
          <p:cNvSpPr txBox="1">
            <a:spLocks/>
          </p:cNvSpPr>
          <p:nvPr/>
        </p:nvSpPr>
        <p:spPr>
          <a:xfrm>
            <a:off x="3349052" y="3050239"/>
            <a:ext cx="2581141" cy="2908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ts val="1500"/>
              </a:lnSpc>
              <a:spcBef>
                <a:spcPts val="0"/>
              </a:spcBef>
            </a:pPr>
            <a:endParaRPr lang="en-US" sz="1200" u="sng" dirty="0"/>
          </a:p>
          <a:p>
            <a:pPr algn="ctr">
              <a:lnSpc>
                <a:spcPts val="1700"/>
              </a:lnSpc>
              <a:spcBef>
                <a:spcPts val="0"/>
              </a:spcBef>
            </a:pPr>
            <a:r>
              <a:rPr lang="en-US" sz="1200" b="1" u="sng" dirty="0">
                <a:solidFill>
                  <a:schemeClr val="accent1"/>
                </a:solidFill>
              </a:rPr>
              <a:t>Recoverability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</a:rPr>
              <a:t>Build customer-facing service outside DG to reduce disruption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</a:rPr>
              <a:t>Identify non-claim data/systems for potential remove off DG</a:t>
            </a:r>
            <a:endParaRPr lang="en-US" sz="1400" i="1" dirty="0">
              <a:solidFill>
                <a:schemeClr val="tx1"/>
              </a:solidFill>
              <a:ea typeface="Open Sans" charset="0"/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FDCE5F91-2606-4DBE-95C0-2906606E8D43}"/>
              </a:ext>
            </a:extLst>
          </p:cNvPr>
          <p:cNvSpPr txBox="1">
            <a:spLocks/>
          </p:cNvSpPr>
          <p:nvPr/>
        </p:nvSpPr>
        <p:spPr>
          <a:xfrm>
            <a:off x="565727" y="3050238"/>
            <a:ext cx="2581141" cy="2908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ts val="1500"/>
              </a:lnSpc>
              <a:spcBef>
                <a:spcPts val="0"/>
              </a:spcBef>
            </a:pPr>
            <a:endParaRPr lang="en-US" sz="1200" u="sng" dirty="0"/>
          </a:p>
          <a:p>
            <a:pPr algn="ctr">
              <a:lnSpc>
                <a:spcPts val="1700"/>
              </a:lnSpc>
              <a:spcBef>
                <a:spcPts val="0"/>
              </a:spcBef>
            </a:pPr>
            <a:r>
              <a:rPr lang="en-US" sz="1200" b="1" u="sng" dirty="0">
                <a:solidFill>
                  <a:schemeClr val="accent1"/>
                </a:solidFill>
              </a:rPr>
              <a:t>Current state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</a:rPr>
              <a:t>All-in-one = single point of failure 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</a:rPr>
              <a:t>Downtime immediately disrupts customers and all operations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</a:rPr>
              <a:t>Slow to change ANYTHING, since must touch EVERYTHING</a:t>
            </a:r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C0D89EA7-892E-4CB0-8815-2AA85D882F94}"/>
              </a:ext>
            </a:extLst>
          </p:cNvPr>
          <p:cNvSpPr/>
          <p:nvPr/>
        </p:nvSpPr>
        <p:spPr>
          <a:xfrm rot="5400000">
            <a:off x="6728378" y="2390290"/>
            <a:ext cx="620196" cy="345158"/>
          </a:xfrm>
          <a:prstGeom prst="stripedRightArrow">
            <a:avLst/>
          </a:prstGeom>
          <a:solidFill>
            <a:srgbClr val="FCA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sp>
        <p:nvSpPr>
          <p:cNvPr id="47" name="Arrow: Striped Right 46">
            <a:extLst>
              <a:ext uri="{FF2B5EF4-FFF2-40B4-BE49-F238E27FC236}">
                <a16:creationId xmlns:a16="http://schemas.microsoft.com/office/drawing/2014/main" id="{F33DBBAF-F0CF-4164-BE58-9C1803B22849}"/>
              </a:ext>
            </a:extLst>
          </p:cNvPr>
          <p:cNvSpPr/>
          <p:nvPr/>
        </p:nvSpPr>
        <p:spPr>
          <a:xfrm rot="5400000">
            <a:off x="4193346" y="2390290"/>
            <a:ext cx="620196" cy="345158"/>
          </a:xfrm>
          <a:prstGeom prst="stripedRightArrow">
            <a:avLst/>
          </a:prstGeom>
          <a:solidFill>
            <a:srgbClr val="FCA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sp>
        <p:nvSpPr>
          <p:cNvPr id="48" name="Arrow: Striped Right 47">
            <a:extLst>
              <a:ext uri="{FF2B5EF4-FFF2-40B4-BE49-F238E27FC236}">
                <a16:creationId xmlns:a16="http://schemas.microsoft.com/office/drawing/2014/main" id="{E3732720-348E-4F55-A4D7-B094000C8161}"/>
              </a:ext>
            </a:extLst>
          </p:cNvPr>
          <p:cNvSpPr/>
          <p:nvPr/>
        </p:nvSpPr>
        <p:spPr>
          <a:xfrm rot="5400000">
            <a:off x="9263410" y="2390290"/>
            <a:ext cx="620196" cy="345158"/>
          </a:xfrm>
          <a:prstGeom prst="stripedRightArrow">
            <a:avLst/>
          </a:prstGeom>
          <a:solidFill>
            <a:srgbClr val="FCA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BC16860-9D44-48D8-B56B-2C92B16B08AB}"/>
              </a:ext>
            </a:extLst>
          </p:cNvPr>
          <p:cNvGrpSpPr/>
          <p:nvPr/>
        </p:nvGrpSpPr>
        <p:grpSpPr>
          <a:xfrm>
            <a:off x="6317006" y="3153915"/>
            <a:ext cx="490721" cy="466934"/>
            <a:chOff x="212407" y="1872628"/>
            <a:chExt cx="569821" cy="635646"/>
          </a:xfrm>
        </p:grpSpPr>
        <p:pic>
          <p:nvPicPr>
            <p:cNvPr id="53" name="Picture 7" descr="C:\Gioia Files\Weebles\Weeble Mania\j0432623.png">
              <a:extLst>
                <a:ext uri="{FF2B5EF4-FFF2-40B4-BE49-F238E27FC236}">
                  <a16:creationId xmlns:a16="http://schemas.microsoft.com/office/drawing/2014/main" id="{09B0536A-A23A-45ED-894A-F9237F791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249310" y="1872628"/>
              <a:ext cx="496015" cy="496015"/>
            </a:xfrm>
            <a:prstGeom prst="rect">
              <a:avLst/>
            </a:prstGeom>
            <a:noFill/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1CF7E5-904A-45B0-B2B6-82D70D8B1E73}"/>
                </a:ext>
              </a:extLst>
            </p:cNvPr>
            <p:cNvSpPr txBox="1"/>
            <p:nvPr/>
          </p:nvSpPr>
          <p:spPr>
            <a:xfrm>
              <a:off x="212407" y="2340681"/>
              <a:ext cx="569821" cy="1675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endParaRPr lang="en-US" sz="800" kern="0" dirty="0">
                <a:solidFill>
                  <a:srgbClr val="000000"/>
                </a:solidFill>
                <a:latin typeface="Calibri"/>
                <a:ea typeface="ＭＳ Ｐゴシック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2ACFD5-774A-468B-87D8-5AB1525B5ABB}"/>
              </a:ext>
            </a:extLst>
          </p:cNvPr>
          <p:cNvGrpSpPr/>
          <p:nvPr/>
        </p:nvGrpSpPr>
        <p:grpSpPr>
          <a:xfrm>
            <a:off x="3426720" y="3153915"/>
            <a:ext cx="490721" cy="466934"/>
            <a:chOff x="212407" y="1872628"/>
            <a:chExt cx="569821" cy="635646"/>
          </a:xfrm>
        </p:grpSpPr>
        <p:pic>
          <p:nvPicPr>
            <p:cNvPr id="56" name="Picture 7" descr="C:\Gioia Files\Weebles\Weeble Mania\j0432623.png">
              <a:extLst>
                <a:ext uri="{FF2B5EF4-FFF2-40B4-BE49-F238E27FC236}">
                  <a16:creationId xmlns:a16="http://schemas.microsoft.com/office/drawing/2014/main" id="{04F7B67D-F1B8-4B1C-B0C2-17A57A012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249310" y="1872628"/>
              <a:ext cx="496015" cy="496015"/>
            </a:xfrm>
            <a:prstGeom prst="rect">
              <a:avLst/>
            </a:prstGeom>
            <a:noFill/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E90A6C-0D89-490C-BCDE-683C9135626F}"/>
                </a:ext>
              </a:extLst>
            </p:cNvPr>
            <p:cNvSpPr txBox="1"/>
            <p:nvPr/>
          </p:nvSpPr>
          <p:spPr>
            <a:xfrm>
              <a:off x="212407" y="2340681"/>
              <a:ext cx="569821" cy="1675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endParaRPr lang="en-US" sz="800" kern="0" dirty="0">
                <a:solidFill>
                  <a:srgbClr val="000000"/>
                </a:solidFill>
                <a:latin typeface="Calibri"/>
                <a:ea typeface="ＭＳ Ｐゴシック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F8063E-BBE5-4705-B371-FDD10846021E}"/>
              </a:ext>
            </a:extLst>
          </p:cNvPr>
          <p:cNvGrpSpPr/>
          <p:nvPr/>
        </p:nvGrpSpPr>
        <p:grpSpPr>
          <a:xfrm>
            <a:off x="722311" y="3153915"/>
            <a:ext cx="490721" cy="466934"/>
            <a:chOff x="212407" y="1872628"/>
            <a:chExt cx="569821" cy="635646"/>
          </a:xfrm>
        </p:grpSpPr>
        <p:pic>
          <p:nvPicPr>
            <p:cNvPr id="59" name="Picture 7" descr="C:\Gioia Files\Weebles\Weeble Mania\j0432623.png">
              <a:extLst>
                <a:ext uri="{FF2B5EF4-FFF2-40B4-BE49-F238E27FC236}">
                  <a16:creationId xmlns:a16="http://schemas.microsoft.com/office/drawing/2014/main" id="{194930E0-5AF5-4A3E-B078-A8F09FD72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249310" y="1872628"/>
              <a:ext cx="496015" cy="496015"/>
            </a:xfrm>
            <a:prstGeom prst="rect">
              <a:avLst/>
            </a:prstGeom>
            <a:noFill/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8E5E89-6E65-4892-AF16-17F7283695A2}"/>
                </a:ext>
              </a:extLst>
            </p:cNvPr>
            <p:cNvSpPr txBox="1"/>
            <p:nvPr/>
          </p:nvSpPr>
          <p:spPr>
            <a:xfrm>
              <a:off x="212407" y="2340681"/>
              <a:ext cx="569821" cy="1675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endParaRPr lang="en-US" sz="800" kern="0" dirty="0">
                <a:solidFill>
                  <a:srgbClr val="000000"/>
                </a:solidFill>
                <a:latin typeface="Calibri"/>
                <a:ea typeface="ＭＳ Ｐゴシック" charset="0"/>
              </a:endParaRP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EFCD55-5939-436E-8E8B-31CC281DBD9B}"/>
              </a:ext>
            </a:extLst>
          </p:cNvPr>
          <p:cNvCxnSpPr>
            <a:cxnSpLocks/>
            <a:stCxn id="59" idx="1"/>
            <a:endCxn id="62" idx="1"/>
          </p:cNvCxnSpPr>
          <p:nvPr/>
        </p:nvCxnSpPr>
        <p:spPr>
          <a:xfrm>
            <a:off x="1181250" y="3336097"/>
            <a:ext cx="906382" cy="173450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F7CAEE-70C8-4E56-9EDC-02249E7E630F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>
            <a:off x="4081179" y="3442170"/>
            <a:ext cx="135434" cy="383605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2BC3CAE-EF5B-4C3E-9BAB-FDF304F8D5E7}"/>
              </a:ext>
            </a:extLst>
          </p:cNvPr>
          <p:cNvSpPr/>
          <p:nvPr/>
        </p:nvSpPr>
        <p:spPr>
          <a:xfrm>
            <a:off x="7266665" y="3252583"/>
            <a:ext cx="823597" cy="1678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  <a:cs typeface="Open Sans Bold"/>
              </a:rPr>
              <a:t>Integration</a:t>
            </a:r>
          </a:p>
        </p:txBody>
      </p:sp>
      <p:sp>
        <p:nvSpPr>
          <p:cNvPr id="85" name="Arrow: Striped Right 84">
            <a:extLst>
              <a:ext uri="{FF2B5EF4-FFF2-40B4-BE49-F238E27FC236}">
                <a16:creationId xmlns:a16="http://schemas.microsoft.com/office/drawing/2014/main" id="{96779EF1-11B2-455C-9620-EDF2AE21774A}"/>
              </a:ext>
            </a:extLst>
          </p:cNvPr>
          <p:cNvSpPr/>
          <p:nvPr/>
        </p:nvSpPr>
        <p:spPr>
          <a:xfrm rot="1080141">
            <a:off x="7997304" y="3840956"/>
            <a:ext cx="172835" cy="124174"/>
          </a:xfrm>
          <a:prstGeom prst="stripedRightArrow">
            <a:avLst/>
          </a:prstGeom>
          <a:solidFill>
            <a:srgbClr val="B7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E2AD84-B329-410D-9F91-5C39EB29AED2}"/>
              </a:ext>
            </a:extLst>
          </p:cNvPr>
          <p:cNvSpPr txBox="1"/>
          <p:nvPr/>
        </p:nvSpPr>
        <p:spPr>
          <a:xfrm>
            <a:off x="720458" y="3555843"/>
            <a:ext cx="6500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193F93"/>
                </a:solidFill>
              </a:rPr>
              <a:t>Customers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DDDCB5-8472-4113-A5F0-83AD8DEEDDF3}"/>
              </a:ext>
            </a:extLst>
          </p:cNvPr>
          <p:cNvGrpSpPr/>
          <p:nvPr/>
        </p:nvGrpSpPr>
        <p:grpSpPr>
          <a:xfrm>
            <a:off x="9238794" y="3145178"/>
            <a:ext cx="490721" cy="466934"/>
            <a:chOff x="212407" y="1872628"/>
            <a:chExt cx="569821" cy="635646"/>
          </a:xfrm>
        </p:grpSpPr>
        <p:pic>
          <p:nvPicPr>
            <p:cNvPr id="94" name="Picture 7" descr="C:\Gioia Files\Weebles\Weeble Mania\j0432623.png">
              <a:extLst>
                <a:ext uri="{FF2B5EF4-FFF2-40B4-BE49-F238E27FC236}">
                  <a16:creationId xmlns:a16="http://schemas.microsoft.com/office/drawing/2014/main" id="{BF30BE11-FF24-421C-B2CB-9B490EC24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249310" y="1872628"/>
              <a:ext cx="496015" cy="496015"/>
            </a:xfrm>
            <a:prstGeom prst="rect">
              <a:avLst/>
            </a:prstGeom>
            <a:noFill/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434DFB-6477-4739-BDEF-A9B71298A821}"/>
                </a:ext>
              </a:extLst>
            </p:cNvPr>
            <p:cNvSpPr txBox="1"/>
            <p:nvPr/>
          </p:nvSpPr>
          <p:spPr>
            <a:xfrm>
              <a:off x="212407" y="2340681"/>
              <a:ext cx="569821" cy="1675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endParaRPr lang="en-US" sz="800" kern="0" dirty="0">
                <a:solidFill>
                  <a:srgbClr val="000000"/>
                </a:solidFill>
                <a:latin typeface="Calibri"/>
                <a:ea typeface="ＭＳ Ｐゴシック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414F898-8542-4152-B4E9-B3512841283A}"/>
              </a:ext>
            </a:extLst>
          </p:cNvPr>
          <p:cNvGrpSpPr/>
          <p:nvPr/>
        </p:nvGrpSpPr>
        <p:grpSpPr>
          <a:xfrm>
            <a:off x="2087632" y="3195724"/>
            <a:ext cx="810042" cy="627646"/>
            <a:chOff x="1947040" y="3206198"/>
            <a:chExt cx="810042" cy="62764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AB4C057-ABD3-4AAB-8E32-82A5B8F4FB3D}"/>
                </a:ext>
              </a:extLst>
            </p:cNvPr>
            <p:cNvSpPr/>
            <p:nvPr/>
          </p:nvSpPr>
          <p:spPr>
            <a:xfrm>
              <a:off x="1947040" y="3206198"/>
              <a:ext cx="810042" cy="6276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+mj-lt"/>
                  <a:cs typeface="Open Sans Bold"/>
                </a:rPr>
                <a:t>DG:</a:t>
              </a:r>
            </a:p>
            <a:p>
              <a:pPr algn="ctr"/>
              <a:r>
                <a:rPr lang="en-US" sz="1200" dirty="0">
                  <a:latin typeface="+mj-lt"/>
                  <a:cs typeface="Open Sans Bold"/>
                </a:rPr>
                <a:t>Services + Data</a:t>
              </a:r>
            </a:p>
          </p:txBody>
        </p: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C3777834-483B-4211-9657-ED7A9ADDE559}"/>
                </a:ext>
              </a:extLst>
            </p:cNvPr>
            <p:cNvSpPr/>
            <p:nvPr/>
          </p:nvSpPr>
          <p:spPr>
            <a:xfrm>
              <a:off x="2525411" y="3219041"/>
              <a:ext cx="216580" cy="25314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F0912F6-5BA0-4C8F-8E08-7067DA84AA38}"/>
              </a:ext>
            </a:extLst>
          </p:cNvPr>
          <p:cNvGrpSpPr/>
          <p:nvPr/>
        </p:nvGrpSpPr>
        <p:grpSpPr>
          <a:xfrm>
            <a:off x="10190855" y="4031060"/>
            <a:ext cx="726303" cy="310885"/>
            <a:chOff x="10208931" y="4031059"/>
            <a:chExt cx="633680" cy="31088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99C189-9BA0-4D29-9852-D319B2C58648}"/>
                </a:ext>
              </a:extLst>
            </p:cNvPr>
            <p:cNvSpPr/>
            <p:nvPr/>
          </p:nvSpPr>
          <p:spPr>
            <a:xfrm>
              <a:off x="10208931" y="4031059"/>
              <a:ext cx="633680" cy="31088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+mj-lt"/>
                  <a:cs typeface="Open Sans Bold"/>
                </a:rPr>
                <a:t>Core Services</a:t>
              </a:r>
            </a:p>
          </p:txBody>
        </p:sp>
        <p:sp>
          <p:nvSpPr>
            <p:cNvPr id="124" name="Cylinder 123">
              <a:extLst>
                <a:ext uri="{FF2B5EF4-FFF2-40B4-BE49-F238E27FC236}">
                  <a16:creationId xmlns:a16="http://schemas.microsoft.com/office/drawing/2014/main" id="{70B9FF18-782D-4199-B3C0-660EDE4388D3}"/>
                </a:ext>
              </a:extLst>
            </p:cNvPr>
            <p:cNvSpPr/>
            <p:nvPr/>
          </p:nvSpPr>
          <p:spPr>
            <a:xfrm>
              <a:off x="10692564" y="4061751"/>
              <a:ext cx="94252" cy="118288"/>
            </a:xfrm>
            <a:prstGeom prst="can">
              <a:avLst>
                <a:gd name="adj" fmla="val 25000"/>
              </a:avLst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sp>
        <p:nvSpPr>
          <p:cNvPr id="160" name="Arrow: Striped Right 159">
            <a:extLst>
              <a:ext uri="{FF2B5EF4-FFF2-40B4-BE49-F238E27FC236}">
                <a16:creationId xmlns:a16="http://schemas.microsoft.com/office/drawing/2014/main" id="{822EE1FF-F6EF-4C7D-8325-5C104BBBC792}"/>
              </a:ext>
            </a:extLst>
          </p:cNvPr>
          <p:cNvSpPr/>
          <p:nvPr/>
        </p:nvSpPr>
        <p:spPr>
          <a:xfrm rot="8911644">
            <a:off x="7045268" y="3860839"/>
            <a:ext cx="171389" cy="132694"/>
          </a:xfrm>
          <a:prstGeom prst="stripedRightArrow">
            <a:avLst/>
          </a:prstGeom>
          <a:solidFill>
            <a:srgbClr val="B7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4B36100-1AC2-428A-AE66-4F30B90B0310}"/>
              </a:ext>
            </a:extLst>
          </p:cNvPr>
          <p:cNvSpPr/>
          <p:nvPr/>
        </p:nvSpPr>
        <p:spPr bwMode="gray">
          <a:xfrm>
            <a:off x="1188403" y="3301629"/>
            <a:ext cx="391037" cy="142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UI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470D26-EA2F-42D0-A476-38A7D8AC494C}"/>
              </a:ext>
            </a:extLst>
          </p:cNvPr>
          <p:cNvCxnSpPr>
            <a:cxnSpLocks/>
            <a:stCxn id="56" idx="1"/>
            <a:endCxn id="91" idx="1"/>
          </p:cNvCxnSpPr>
          <p:nvPr/>
        </p:nvCxnSpPr>
        <p:spPr>
          <a:xfrm>
            <a:off x="3885659" y="3336097"/>
            <a:ext cx="1079280" cy="172100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2941AE-7256-4B22-AE62-2E6E255D49EB}"/>
              </a:ext>
            </a:extLst>
          </p:cNvPr>
          <p:cNvGrpSpPr/>
          <p:nvPr/>
        </p:nvGrpSpPr>
        <p:grpSpPr>
          <a:xfrm>
            <a:off x="4964939" y="3194374"/>
            <a:ext cx="810042" cy="627646"/>
            <a:chOff x="1947040" y="3206198"/>
            <a:chExt cx="810042" cy="62764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E8142F2-1E1D-452F-B260-C98E4ADC9AAC}"/>
                </a:ext>
              </a:extLst>
            </p:cNvPr>
            <p:cNvSpPr/>
            <p:nvPr/>
          </p:nvSpPr>
          <p:spPr>
            <a:xfrm>
              <a:off x="1947040" y="3206198"/>
              <a:ext cx="810042" cy="6276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+mj-lt"/>
                  <a:cs typeface="Open Sans Bold"/>
                </a:rPr>
                <a:t>DG:</a:t>
              </a:r>
            </a:p>
            <a:p>
              <a:pPr algn="ctr"/>
              <a:r>
                <a:rPr lang="en-US" sz="1200" dirty="0">
                  <a:latin typeface="+mj-lt"/>
                  <a:cs typeface="Open Sans Bold"/>
                </a:rPr>
                <a:t>Services + Data</a:t>
              </a:r>
            </a:p>
          </p:txBody>
        </p:sp>
        <p:sp>
          <p:nvSpPr>
            <p:cNvPr id="96" name="Cylinder 95">
              <a:extLst>
                <a:ext uri="{FF2B5EF4-FFF2-40B4-BE49-F238E27FC236}">
                  <a16:creationId xmlns:a16="http://schemas.microsoft.com/office/drawing/2014/main" id="{22616D89-FACD-4D85-B312-54CCAC9D5EFB}"/>
                </a:ext>
              </a:extLst>
            </p:cNvPr>
            <p:cNvSpPr/>
            <p:nvPr/>
          </p:nvSpPr>
          <p:spPr>
            <a:xfrm>
              <a:off x="2525411" y="3219041"/>
              <a:ext cx="216580" cy="25314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94D5747-30D1-4664-AF37-167E403B0904}"/>
              </a:ext>
            </a:extLst>
          </p:cNvPr>
          <p:cNvSpPr/>
          <p:nvPr/>
        </p:nvSpPr>
        <p:spPr bwMode="gray">
          <a:xfrm>
            <a:off x="3885660" y="3300031"/>
            <a:ext cx="391037" cy="142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UI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E8E7131-5913-4429-9C5C-8454284B6B10}"/>
              </a:ext>
            </a:extLst>
          </p:cNvPr>
          <p:cNvGrpSpPr/>
          <p:nvPr/>
        </p:nvGrpSpPr>
        <p:grpSpPr>
          <a:xfrm>
            <a:off x="3862825" y="3824257"/>
            <a:ext cx="707575" cy="389442"/>
            <a:chOff x="1806379" y="3312275"/>
            <a:chExt cx="810042" cy="630102"/>
          </a:xfrm>
          <a:solidFill>
            <a:srgbClr val="00B0F0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A94D812-CAB4-4A1A-93A1-8F0F28FC9503}"/>
                </a:ext>
              </a:extLst>
            </p:cNvPr>
            <p:cNvSpPr/>
            <p:nvPr/>
          </p:nvSpPr>
          <p:spPr>
            <a:xfrm>
              <a:off x="1806379" y="3314731"/>
              <a:ext cx="810042" cy="627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+mj-lt"/>
                  <a:cs typeface="Open Sans Bold"/>
                </a:rPr>
                <a:t>Ext. </a:t>
              </a:r>
              <a:r>
                <a:rPr lang="en-US" sz="1000" dirty="0">
                  <a:latin typeface="+mj-lt"/>
                  <a:cs typeface="Open Sans Bold"/>
                </a:rPr>
                <a:t>service</a:t>
              </a:r>
            </a:p>
          </p:txBody>
        </p:sp>
        <p:sp>
          <p:nvSpPr>
            <p:cNvPr id="104" name="Cylinder 103">
              <a:extLst>
                <a:ext uri="{FF2B5EF4-FFF2-40B4-BE49-F238E27FC236}">
                  <a16:creationId xmlns:a16="http://schemas.microsoft.com/office/drawing/2014/main" id="{26B0AA8B-F16C-4632-B8C9-F33D773ECD92}"/>
                </a:ext>
              </a:extLst>
            </p:cNvPr>
            <p:cNvSpPr/>
            <p:nvPr/>
          </p:nvSpPr>
          <p:spPr>
            <a:xfrm>
              <a:off x="2480649" y="3312275"/>
              <a:ext cx="119647" cy="149616"/>
            </a:xfrm>
            <a:prstGeom prst="can">
              <a:avLst>
                <a:gd name="adj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06CF9C-7E7B-4C82-BAE6-00670DFB4B4C}"/>
              </a:ext>
            </a:extLst>
          </p:cNvPr>
          <p:cNvGrpSpPr/>
          <p:nvPr/>
        </p:nvGrpSpPr>
        <p:grpSpPr>
          <a:xfrm>
            <a:off x="4408085" y="3527287"/>
            <a:ext cx="228905" cy="230464"/>
            <a:chOff x="3110519" y="5874050"/>
            <a:chExt cx="647274" cy="692489"/>
          </a:xfrm>
          <a:solidFill>
            <a:srgbClr val="0099FF"/>
          </a:solidFill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264248C-6C61-4D49-8A8C-D8C2DFD49E25}"/>
                </a:ext>
              </a:extLst>
            </p:cNvPr>
            <p:cNvGrpSpPr/>
            <p:nvPr/>
          </p:nvGrpSpPr>
          <p:grpSpPr>
            <a:xfrm>
              <a:off x="3333581" y="6269997"/>
              <a:ext cx="201151" cy="296542"/>
              <a:chOff x="602159" y="335759"/>
              <a:chExt cx="461962" cy="681037"/>
            </a:xfrm>
            <a:grpFill/>
          </p:grpSpPr>
          <p:sp>
            <p:nvSpPr>
              <p:cNvPr id="112" name="Freeform 36">
                <a:extLst>
                  <a:ext uri="{FF2B5EF4-FFF2-40B4-BE49-F238E27FC236}">
                    <a16:creationId xmlns:a16="http://schemas.microsoft.com/office/drawing/2014/main" id="{3AE1873F-08F4-4EDA-847A-DE52EF97F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396" y="877096"/>
                <a:ext cx="185737" cy="139700"/>
              </a:xfrm>
              <a:custGeom>
                <a:avLst/>
                <a:gdLst>
                  <a:gd name="T0" fmla="*/ 54 w 64"/>
                  <a:gd name="T1" fmla="*/ 11 h 48"/>
                  <a:gd name="T2" fmla="*/ 54 w 64"/>
                  <a:gd name="T3" fmla="*/ 16 h 48"/>
                  <a:gd name="T4" fmla="*/ 32 w 64"/>
                  <a:gd name="T5" fmla="*/ 37 h 48"/>
                  <a:gd name="T6" fmla="*/ 11 w 64"/>
                  <a:gd name="T7" fmla="*/ 16 h 48"/>
                  <a:gd name="T8" fmla="*/ 11 w 64"/>
                  <a:gd name="T9" fmla="*/ 11 h 48"/>
                  <a:gd name="T10" fmla="*/ 54 w 64"/>
                  <a:gd name="T11" fmla="*/ 11 h 48"/>
                  <a:gd name="T12" fmla="*/ 64 w 64"/>
                  <a:gd name="T13" fmla="*/ 0 h 48"/>
                  <a:gd name="T14" fmla="*/ 0 w 64"/>
                  <a:gd name="T15" fmla="*/ 0 h 48"/>
                  <a:gd name="T16" fmla="*/ 0 w 64"/>
                  <a:gd name="T17" fmla="*/ 16 h 48"/>
                  <a:gd name="T18" fmla="*/ 32 w 64"/>
                  <a:gd name="T19" fmla="*/ 48 h 48"/>
                  <a:gd name="T20" fmla="*/ 64 w 64"/>
                  <a:gd name="T21" fmla="*/ 16 h 48"/>
                  <a:gd name="T22" fmla="*/ 64 w 64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48">
                    <a:moveTo>
                      <a:pt x="54" y="11"/>
                    </a:move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28"/>
                      <a:pt x="44" y="37"/>
                      <a:pt x="32" y="37"/>
                    </a:cubicBezTo>
                    <a:cubicBezTo>
                      <a:pt x="21" y="37"/>
                      <a:pt x="11" y="28"/>
                      <a:pt x="11" y="1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4" y="11"/>
                      <a:pt x="54" y="11"/>
                      <a:pt x="54" y="11"/>
                    </a:cubicBezTo>
                    <a:moveTo>
                      <a:pt x="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34"/>
                      <a:pt x="15" y="48"/>
                      <a:pt x="32" y="48"/>
                    </a:cubicBezTo>
                    <a:cubicBezTo>
                      <a:pt x="50" y="48"/>
                      <a:pt x="64" y="34"/>
                      <a:pt x="64" y="16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Freeform 37">
                <a:extLst>
                  <a:ext uri="{FF2B5EF4-FFF2-40B4-BE49-F238E27FC236}">
                    <a16:creationId xmlns:a16="http://schemas.microsoft.com/office/drawing/2014/main" id="{B7C17B93-5849-4FAA-B989-C34DB72D6A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396" y="877096"/>
                <a:ext cx="185737" cy="139700"/>
              </a:xfrm>
              <a:custGeom>
                <a:avLst/>
                <a:gdLst>
                  <a:gd name="T0" fmla="*/ 54 w 64"/>
                  <a:gd name="T1" fmla="*/ 11 h 48"/>
                  <a:gd name="T2" fmla="*/ 54 w 64"/>
                  <a:gd name="T3" fmla="*/ 16 h 48"/>
                  <a:gd name="T4" fmla="*/ 32 w 64"/>
                  <a:gd name="T5" fmla="*/ 37 h 48"/>
                  <a:gd name="T6" fmla="*/ 11 w 64"/>
                  <a:gd name="T7" fmla="*/ 16 h 48"/>
                  <a:gd name="T8" fmla="*/ 11 w 64"/>
                  <a:gd name="T9" fmla="*/ 11 h 48"/>
                  <a:gd name="T10" fmla="*/ 54 w 64"/>
                  <a:gd name="T11" fmla="*/ 11 h 48"/>
                  <a:gd name="T12" fmla="*/ 64 w 64"/>
                  <a:gd name="T13" fmla="*/ 0 h 48"/>
                  <a:gd name="T14" fmla="*/ 0 w 64"/>
                  <a:gd name="T15" fmla="*/ 0 h 48"/>
                  <a:gd name="T16" fmla="*/ 0 w 64"/>
                  <a:gd name="T17" fmla="*/ 16 h 48"/>
                  <a:gd name="T18" fmla="*/ 32 w 64"/>
                  <a:gd name="T19" fmla="*/ 48 h 48"/>
                  <a:gd name="T20" fmla="*/ 64 w 64"/>
                  <a:gd name="T21" fmla="*/ 16 h 48"/>
                  <a:gd name="T22" fmla="*/ 64 w 64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48">
                    <a:moveTo>
                      <a:pt x="54" y="11"/>
                    </a:move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28"/>
                      <a:pt x="44" y="37"/>
                      <a:pt x="32" y="37"/>
                    </a:cubicBezTo>
                    <a:cubicBezTo>
                      <a:pt x="21" y="37"/>
                      <a:pt x="11" y="28"/>
                      <a:pt x="11" y="1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4" y="11"/>
                      <a:pt x="54" y="11"/>
                      <a:pt x="54" y="11"/>
                    </a:cubicBezTo>
                    <a:moveTo>
                      <a:pt x="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34"/>
                      <a:pt x="15" y="48"/>
                      <a:pt x="32" y="48"/>
                    </a:cubicBezTo>
                    <a:cubicBezTo>
                      <a:pt x="50" y="48"/>
                      <a:pt x="64" y="34"/>
                      <a:pt x="64" y="16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30DEFBCB-4F4D-4266-94F6-224677564D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2159" y="335759"/>
                <a:ext cx="461962" cy="509587"/>
              </a:xfrm>
              <a:custGeom>
                <a:avLst/>
                <a:gdLst>
                  <a:gd name="T0" fmla="*/ 74 w 159"/>
                  <a:gd name="T1" fmla="*/ 0 h 176"/>
                  <a:gd name="T2" fmla="*/ 0 w 159"/>
                  <a:gd name="T3" fmla="*/ 75 h 176"/>
                  <a:gd name="T4" fmla="*/ 13 w 159"/>
                  <a:gd name="T5" fmla="*/ 118 h 176"/>
                  <a:gd name="T6" fmla="*/ 22 w 159"/>
                  <a:gd name="T7" fmla="*/ 128 h 176"/>
                  <a:gd name="T8" fmla="*/ 42 w 159"/>
                  <a:gd name="T9" fmla="*/ 176 h 176"/>
                  <a:gd name="T10" fmla="*/ 106 w 159"/>
                  <a:gd name="T11" fmla="*/ 176 h 176"/>
                  <a:gd name="T12" fmla="*/ 127 w 159"/>
                  <a:gd name="T13" fmla="*/ 128 h 176"/>
                  <a:gd name="T14" fmla="*/ 136 w 159"/>
                  <a:gd name="T15" fmla="*/ 118 h 176"/>
                  <a:gd name="T16" fmla="*/ 117 w 159"/>
                  <a:gd name="T17" fmla="*/ 14 h 176"/>
                  <a:gd name="T18" fmla="*/ 74 w 159"/>
                  <a:gd name="T19" fmla="*/ 0 h 176"/>
                  <a:gd name="T20" fmla="*/ 133 w 159"/>
                  <a:gd name="T21" fmla="*/ 75 h 176"/>
                  <a:gd name="T22" fmla="*/ 74 w 159"/>
                  <a:gd name="T23" fmla="*/ 16 h 176"/>
                  <a:gd name="T24" fmla="*/ 74 w 159"/>
                  <a:gd name="T25" fmla="*/ 11 h 176"/>
                  <a:gd name="T26" fmla="*/ 138 w 159"/>
                  <a:gd name="T27" fmla="*/ 75 h 176"/>
                  <a:gd name="T28" fmla="*/ 133 w 159"/>
                  <a:gd name="T29" fmla="*/ 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9" h="176">
                    <a:moveTo>
                      <a:pt x="74" y="0"/>
                    </a:moveTo>
                    <a:cubicBezTo>
                      <a:pt x="33" y="0"/>
                      <a:pt x="0" y="34"/>
                      <a:pt x="0" y="75"/>
                    </a:cubicBezTo>
                    <a:cubicBezTo>
                      <a:pt x="0" y="90"/>
                      <a:pt x="4" y="105"/>
                      <a:pt x="13" y="118"/>
                    </a:cubicBezTo>
                    <a:cubicBezTo>
                      <a:pt x="16" y="121"/>
                      <a:pt x="19" y="125"/>
                      <a:pt x="22" y="128"/>
                    </a:cubicBezTo>
                    <a:cubicBezTo>
                      <a:pt x="39" y="145"/>
                      <a:pt x="42" y="149"/>
                      <a:pt x="42" y="176"/>
                    </a:cubicBezTo>
                    <a:cubicBezTo>
                      <a:pt x="106" y="176"/>
                      <a:pt x="106" y="176"/>
                      <a:pt x="106" y="176"/>
                    </a:cubicBezTo>
                    <a:cubicBezTo>
                      <a:pt x="106" y="149"/>
                      <a:pt x="110" y="145"/>
                      <a:pt x="127" y="128"/>
                    </a:cubicBezTo>
                    <a:cubicBezTo>
                      <a:pt x="130" y="125"/>
                      <a:pt x="133" y="121"/>
                      <a:pt x="136" y="118"/>
                    </a:cubicBezTo>
                    <a:cubicBezTo>
                      <a:pt x="159" y="84"/>
                      <a:pt x="151" y="37"/>
                      <a:pt x="117" y="14"/>
                    </a:cubicBezTo>
                    <a:cubicBezTo>
                      <a:pt x="105" y="5"/>
                      <a:pt x="90" y="0"/>
                      <a:pt x="74" y="0"/>
                    </a:cubicBezTo>
                    <a:close/>
                    <a:moveTo>
                      <a:pt x="133" y="75"/>
                    </a:moveTo>
                    <a:cubicBezTo>
                      <a:pt x="133" y="43"/>
                      <a:pt x="107" y="16"/>
                      <a:pt x="74" y="16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110" y="11"/>
                      <a:pt x="138" y="40"/>
                      <a:pt x="138" y="75"/>
                    </a:cubicBezTo>
                    <a:lnTo>
                      <a:pt x="133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8" name="Freeform 312">
              <a:extLst>
                <a:ext uri="{FF2B5EF4-FFF2-40B4-BE49-F238E27FC236}">
                  <a16:creationId xmlns:a16="http://schemas.microsoft.com/office/drawing/2014/main" id="{1949910D-1FED-43D6-99DD-2A2C540EC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912" y="5874050"/>
              <a:ext cx="234488" cy="234488"/>
            </a:xfrm>
            <a:custGeom>
              <a:avLst/>
              <a:gdLst>
                <a:gd name="T0" fmla="*/ 71 w 91"/>
                <a:gd name="T1" fmla="*/ 21 h 91"/>
                <a:gd name="T2" fmla="*/ 67 w 91"/>
                <a:gd name="T3" fmla="*/ 17 h 91"/>
                <a:gd name="T4" fmla="*/ 68 w 91"/>
                <a:gd name="T5" fmla="*/ 6 h 91"/>
                <a:gd name="T6" fmla="*/ 64 w 91"/>
                <a:gd name="T7" fmla="*/ 4 h 91"/>
                <a:gd name="T8" fmla="*/ 56 w 91"/>
                <a:gd name="T9" fmla="*/ 12 h 91"/>
                <a:gd name="T10" fmla="*/ 50 w 91"/>
                <a:gd name="T11" fmla="*/ 11 h 91"/>
                <a:gd name="T12" fmla="*/ 46 w 91"/>
                <a:gd name="T13" fmla="*/ 0 h 91"/>
                <a:gd name="T14" fmla="*/ 45 w 91"/>
                <a:gd name="T15" fmla="*/ 0 h 91"/>
                <a:gd name="T16" fmla="*/ 43 w 91"/>
                <a:gd name="T17" fmla="*/ 0 h 91"/>
                <a:gd name="T18" fmla="*/ 40 w 91"/>
                <a:gd name="T19" fmla="*/ 1 h 91"/>
                <a:gd name="T20" fmla="*/ 37 w 91"/>
                <a:gd name="T21" fmla="*/ 11 h 91"/>
                <a:gd name="T22" fmla="*/ 32 w 91"/>
                <a:gd name="T23" fmla="*/ 13 h 91"/>
                <a:gd name="T24" fmla="*/ 23 w 91"/>
                <a:gd name="T25" fmla="*/ 6 h 91"/>
                <a:gd name="T26" fmla="*/ 18 w 91"/>
                <a:gd name="T27" fmla="*/ 9 h 91"/>
                <a:gd name="T28" fmla="*/ 21 w 91"/>
                <a:gd name="T29" fmla="*/ 20 h 91"/>
                <a:gd name="T30" fmla="*/ 17 w 91"/>
                <a:gd name="T31" fmla="*/ 24 h 91"/>
                <a:gd name="T32" fmla="*/ 6 w 91"/>
                <a:gd name="T33" fmla="*/ 23 h 91"/>
                <a:gd name="T34" fmla="*/ 4 w 91"/>
                <a:gd name="T35" fmla="*/ 28 h 91"/>
                <a:gd name="T36" fmla="*/ 11 w 91"/>
                <a:gd name="T37" fmla="*/ 36 h 91"/>
                <a:gd name="T38" fmla="*/ 10 w 91"/>
                <a:gd name="T39" fmla="*/ 41 h 91"/>
                <a:gd name="T40" fmla="*/ 0 w 91"/>
                <a:gd name="T41" fmla="*/ 46 h 91"/>
                <a:gd name="T42" fmla="*/ 0 w 91"/>
                <a:gd name="T43" fmla="*/ 48 h 91"/>
                <a:gd name="T44" fmla="*/ 0 w 91"/>
                <a:gd name="T45" fmla="*/ 51 h 91"/>
                <a:gd name="T46" fmla="*/ 11 w 91"/>
                <a:gd name="T47" fmla="*/ 54 h 91"/>
                <a:gd name="T48" fmla="*/ 13 w 91"/>
                <a:gd name="T49" fmla="*/ 60 h 91"/>
                <a:gd name="T50" fmla="*/ 6 w 91"/>
                <a:gd name="T51" fmla="*/ 68 h 91"/>
                <a:gd name="T52" fmla="*/ 9 w 91"/>
                <a:gd name="T53" fmla="*/ 73 h 91"/>
                <a:gd name="T54" fmla="*/ 20 w 91"/>
                <a:gd name="T55" fmla="*/ 70 h 91"/>
                <a:gd name="T56" fmla="*/ 24 w 91"/>
                <a:gd name="T57" fmla="*/ 74 h 91"/>
                <a:gd name="T58" fmla="*/ 23 w 91"/>
                <a:gd name="T59" fmla="*/ 85 h 91"/>
                <a:gd name="T60" fmla="*/ 27 w 91"/>
                <a:gd name="T61" fmla="*/ 88 h 91"/>
                <a:gd name="T62" fmla="*/ 35 w 91"/>
                <a:gd name="T63" fmla="*/ 80 h 91"/>
                <a:gd name="T64" fmla="*/ 41 w 91"/>
                <a:gd name="T65" fmla="*/ 81 h 91"/>
                <a:gd name="T66" fmla="*/ 45 w 91"/>
                <a:gd name="T67" fmla="*/ 91 h 91"/>
                <a:gd name="T68" fmla="*/ 46 w 91"/>
                <a:gd name="T69" fmla="*/ 91 h 91"/>
                <a:gd name="T70" fmla="*/ 48 w 91"/>
                <a:gd name="T71" fmla="*/ 91 h 91"/>
                <a:gd name="T72" fmla="*/ 51 w 91"/>
                <a:gd name="T73" fmla="*/ 91 h 91"/>
                <a:gd name="T74" fmla="*/ 54 w 91"/>
                <a:gd name="T75" fmla="*/ 80 h 91"/>
                <a:gd name="T76" fmla="*/ 59 w 91"/>
                <a:gd name="T77" fmla="*/ 79 h 91"/>
                <a:gd name="T78" fmla="*/ 68 w 91"/>
                <a:gd name="T79" fmla="*/ 85 h 91"/>
                <a:gd name="T80" fmla="*/ 73 w 91"/>
                <a:gd name="T81" fmla="*/ 82 h 91"/>
                <a:gd name="T82" fmla="*/ 70 w 91"/>
                <a:gd name="T83" fmla="*/ 72 h 91"/>
                <a:gd name="T84" fmla="*/ 74 w 91"/>
                <a:gd name="T85" fmla="*/ 67 h 91"/>
                <a:gd name="T86" fmla="*/ 85 w 91"/>
                <a:gd name="T87" fmla="*/ 69 h 91"/>
                <a:gd name="T88" fmla="*/ 87 w 91"/>
                <a:gd name="T89" fmla="*/ 64 h 91"/>
                <a:gd name="T90" fmla="*/ 80 w 91"/>
                <a:gd name="T91" fmla="*/ 56 h 91"/>
                <a:gd name="T92" fmla="*/ 81 w 91"/>
                <a:gd name="T93" fmla="*/ 50 h 91"/>
                <a:gd name="T94" fmla="*/ 91 w 91"/>
                <a:gd name="T95" fmla="*/ 46 h 91"/>
                <a:gd name="T96" fmla="*/ 91 w 91"/>
                <a:gd name="T97" fmla="*/ 43 h 91"/>
                <a:gd name="T98" fmla="*/ 91 w 91"/>
                <a:gd name="T99" fmla="*/ 41 h 91"/>
                <a:gd name="T100" fmla="*/ 80 w 91"/>
                <a:gd name="T101" fmla="*/ 38 h 91"/>
                <a:gd name="T102" fmla="*/ 78 w 91"/>
                <a:gd name="T103" fmla="*/ 32 h 91"/>
                <a:gd name="T104" fmla="*/ 85 w 91"/>
                <a:gd name="T105" fmla="*/ 24 h 91"/>
                <a:gd name="T106" fmla="*/ 84 w 91"/>
                <a:gd name="T107" fmla="*/ 22 h 91"/>
                <a:gd name="T108" fmla="*/ 82 w 91"/>
                <a:gd name="T109" fmla="*/ 19 h 91"/>
                <a:gd name="T110" fmla="*/ 71 w 91"/>
                <a:gd name="T111" fmla="*/ 21 h 91"/>
                <a:gd name="T112" fmla="*/ 47 w 91"/>
                <a:gd name="T113" fmla="*/ 63 h 91"/>
                <a:gd name="T114" fmla="*/ 46 w 91"/>
                <a:gd name="T115" fmla="*/ 63 h 91"/>
                <a:gd name="T116" fmla="*/ 28 w 91"/>
                <a:gd name="T117" fmla="*/ 46 h 91"/>
                <a:gd name="T118" fmla="*/ 45 w 91"/>
                <a:gd name="T119" fmla="*/ 28 h 91"/>
                <a:gd name="T120" fmla="*/ 46 w 91"/>
                <a:gd name="T121" fmla="*/ 28 h 91"/>
                <a:gd name="T122" fmla="*/ 63 w 91"/>
                <a:gd name="T123" fmla="*/ 46 h 91"/>
                <a:gd name="T124" fmla="*/ 47 w 91"/>
                <a:gd name="T125" fmla="*/ 6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1" h="91">
                  <a:moveTo>
                    <a:pt x="71" y="21"/>
                  </a:moveTo>
                  <a:cubicBezTo>
                    <a:pt x="70" y="20"/>
                    <a:pt x="69" y="19"/>
                    <a:pt x="67" y="1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5" y="5"/>
                    <a:pt x="64" y="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4" y="11"/>
                    <a:pt x="52" y="11"/>
                    <a:pt x="50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42" y="0"/>
                    <a:pt x="41" y="0"/>
                    <a:pt x="40" y="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12"/>
                    <a:pt x="34" y="12"/>
                    <a:pt x="32" y="1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1" y="7"/>
                    <a:pt x="20" y="8"/>
                    <a:pt x="18" y="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1"/>
                    <a:pt x="18" y="23"/>
                    <a:pt x="1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4" y="26"/>
                    <a:pt x="4" y="2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8"/>
                    <a:pt x="11" y="39"/>
                    <a:pt x="10" y="4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7"/>
                    <a:pt x="0" y="48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2"/>
                    <a:pt x="9" y="73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1" y="72"/>
                    <a:pt x="23" y="73"/>
                    <a:pt x="24" y="7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6" y="87"/>
                    <a:pt x="27" y="88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7" y="80"/>
                    <a:pt x="39" y="81"/>
                    <a:pt x="41" y="8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6" y="80"/>
                    <a:pt x="58" y="79"/>
                    <a:pt x="59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5"/>
                    <a:pt x="71" y="84"/>
                    <a:pt x="73" y="82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1" y="70"/>
                    <a:pt x="73" y="69"/>
                    <a:pt x="74" y="67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6"/>
                    <a:pt x="87" y="64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54"/>
                    <a:pt x="81" y="52"/>
                    <a:pt x="81" y="50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1" y="44"/>
                    <a:pt x="91" y="43"/>
                  </a:cubicBezTo>
                  <a:cubicBezTo>
                    <a:pt x="91" y="43"/>
                    <a:pt x="91" y="42"/>
                    <a:pt x="91" y="41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0" y="36"/>
                    <a:pt x="79" y="34"/>
                    <a:pt x="78" y="32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1"/>
                    <a:pt x="83" y="20"/>
                    <a:pt x="82" y="19"/>
                  </a:cubicBezTo>
                  <a:lnTo>
                    <a:pt x="71" y="21"/>
                  </a:lnTo>
                  <a:close/>
                  <a:moveTo>
                    <a:pt x="47" y="63"/>
                  </a:moveTo>
                  <a:cubicBezTo>
                    <a:pt x="46" y="63"/>
                    <a:pt x="46" y="63"/>
                    <a:pt x="46" y="63"/>
                  </a:cubicBezTo>
                  <a:cubicBezTo>
                    <a:pt x="36" y="63"/>
                    <a:pt x="28" y="55"/>
                    <a:pt x="28" y="46"/>
                  </a:cubicBezTo>
                  <a:cubicBezTo>
                    <a:pt x="28" y="36"/>
                    <a:pt x="35" y="29"/>
                    <a:pt x="45" y="28"/>
                  </a:cubicBezTo>
                  <a:cubicBezTo>
                    <a:pt x="45" y="28"/>
                    <a:pt x="45" y="28"/>
                    <a:pt x="46" y="28"/>
                  </a:cubicBezTo>
                  <a:cubicBezTo>
                    <a:pt x="55" y="28"/>
                    <a:pt x="63" y="36"/>
                    <a:pt x="63" y="46"/>
                  </a:cubicBezTo>
                  <a:cubicBezTo>
                    <a:pt x="63" y="55"/>
                    <a:pt x="56" y="63"/>
                    <a:pt x="47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B6BB110-7C63-4DEC-ADBB-E124081CCDAE}"/>
                </a:ext>
              </a:extLst>
            </p:cNvPr>
            <p:cNvGrpSpPr/>
            <p:nvPr/>
          </p:nvGrpSpPr>
          <p:grpSpPr>
            <a:xfrm>
              <a:off x="3110519" y="5966995"/>
              <a:ext cx="647274" cy="467589"/>
              <a:chOff x="7741209" y="1880003"/>
              <a:chExt cx="1006475" cy="727075"/>
            </a:xfrm>
            <a:grpFill/>
          </p:grpSpPr>
          <p:sp>
            <p:nvSpPr>
              <p:cNvPr id="110" name="Freeform 102">
                <a:extLst>
                  <a:ext uri="{FF2B5EF4-FFF2-40B4-BE49-F238E27FC236}">
                    <a16:creationId xmlns:a16="http://schemas.microsoft.com/office/drawing/2014/main" id="{877CEF42-2ABE-4A1E-BBF5-44C4755F8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2896" y="1880003"/>
                <a:ext cx="204788" cy="727075"/>
              </a:xfrm>
              <a:custGeom>
                <a:avLst/>
                <a:gdLst>
                  <a:gd name="T0" fmla="*/ 9 w 22"/>
                  <a:gd name="T1" fmla="*/ 4 h 78"/>
                  <a:gd name="T2" fmla="*/ 15 w 22"/>
                  <a:gd name="T3" fmla="*/ 4 h 78"/>
                  <a:gd name="T4" fmla="*/ 17 w 22"/>
                  <a:gd name="T5" fmla="*/ 4 h 78"/>
                  <a:gd name="T6" fmla="*/ 17 w 22"/>
                  <a:gd name="T7" fmla="*/ 2 h 78"/>
                  <a:gd name="T8" fmla="*/ 16 w 22"/>
                  <a:gd name="T9" fmla="*/ 1 h 78"/>
                  <a:gd name="T10" fmla="*/ 2 w 22"/>
                  <a:gd name="T11" fmla="*/ 0 h 78"/>
                  <a:gd name="T12" fmla="*/ 2 w 22"/>
                  <a:gd name="T13" fmla="*/ 14 h 78"/>
                  <a:gd name="T14" fmla="*/ 2 w 22"/>
                  <a:gd name="T15" fmla="*/ 15 h 78"/>
                  <a:gd name="T16" fmla="*/ 4 w 22"/>
                  <a:gd name="T17" fmla="*/ 16 h 78"/>
                  <a:gd name="T18" fmla="*/ 4 w 22"/>
                  <a:gd name="T19" fmla="*/ 16 h 78"/>
                  <a:gd name="T20" fmla="*/ 5 w 22"/>
                  <a:gd name="T21" fmla="*/ 15 h 78"/>
                  <a:gd name="T22" fmla="*/ 6 w 22"/>
                  <a:gd name="T23" fmla="*/ 14 h 78"/>
                  <a:gd name="T24" fmla="*/ 5 w 22"/>
                  <a:gd name="T25" fmla="*/ 6 h 78"/>
                  <a:gd name="T26" fmla="*/ 18 w 22"/>
                  <a:gd name="T27" fmla="*/ 38 h 78"/>
                  <a:gd name="T28" fmla="*/ 1 w 22"/>
                  <a:gd name="T29" fmla="*/ 74 h 78"/>
                  <a:gd name="T30" fmla="*/ 1 w 22"/>
                  <a:gd name="T31" fmla="*/ 77 h 78"/>
                  <a:gd name="T32" fmla="*/ 2 w 22"/>
                  <a:gd name="T33" fmla="*/ 78 h 78"/>
                  <a:gd name="T34" fmla="*/ 4 w 22"/>
                  <a:gd name="T35" fmla="*/ 77 h 78"/>
                  <a:gd name="T36" fmla="*/ 22 w 22"/>
                  <a:gd name="T37" fmla="*/ 38 h 78"/>
                  <a:gd name="T38" fmla="*/ 9 w 22"/>
                  <a:gd name="T39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78">
                    <a:moveTo>
                      <a:pt x="9" y="4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3" y="15"/>
                      <a:pt x="3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5" y="15"/>
                      <a:pt x="5" y="15"/>
                    </a:cubicBezTo>
                    <a:cubicBezTo>
                      <a:pt x="5" y="15"/>
                      <a:pt x="6" y="14"/>
                      <a:pt x="6" y="1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5"/>
                      <a:pt x="18" y="26"/>
                      <a:pt x="18" y="38"/>
                    </a:cubicBezTo>
                    <a:cubicBezTo>
                      <a:pt x="18" y="52"/>
                      <a:pt x="12" y="65"/>
                      <a:pt x="1" y="74"/>
                    </a:cubicBezTo>
                    <a:cubicBezTo>
                      <a:pt x="0" y="75"/>
                      <a:pt x="0" y="76"/>
                      <a:pt x="1" y="77"/>
                    </a:cubicBezTo>
                    <a:cubicBezTo>
                      <a:pt x="1" y="77"/>
                      <a:pt x="2" y="78"/>
                      <a:pt x="2" y="78"/>
                    </a:cubicBezTo>
                    <a:cubicBezTo>
                      <a:pt x="3" y="78"/>
                      <a:pt x="3" y="77"/>
                      <a:pt x="4" y="77"/>
                    </a:cubicBezTo>
                    <a:cubicBezTo>
                      <a:pt x="15" y="67"/>
                      <a:pt x="22" y="53"/>
                      <a:pt x="22" y="38"/>
                    </a:cubicBezTo>
                    <a:cubicBezTo>
                      <a:pt x="22" y="25"/>
                      <a:pt x="17" y="13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Freeform 103">
                <a:extLst>
                  <a:ext uri="{FF2B5EF4-FFF2-40B4-BE49-F238E27FC236}">
                    <a16:creationId xmlns:a16="http://schemas.microsoft.com/office/drawing/2014/main" id="{1B1226AC-0D09-4DCE-B36B-02A1CA61A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1209" y="1880003"/>
                <a:ext cx="196850" cy="727075"/>
              </a:xfrm>
              <a:custGeom>
                <a:avLst/>
                <a:gdLst>
                  <a:gd name="T0" fmla="*/ 13 w 21"/>
                  <a:gd name="T1" fmla="*/ 74 h 78"/>
                  <a:gd name="T2" fmla="*/ 6 w 21"/>
                  <a:gd name="T3" fmla="*/ 73 h 78"/>
                  <a:gd name="T4" fmla="*/ 5 w 21"/>
                  <a:gd name="T5" fmla="*/ 74 h 78"/>
                  <a:gd name="T6" fmla="*/ 4 w 21"/>
                  <a:gd name="T7" fmla="*/ 75 h 78"/>
                  <a:gd name="T8" fmla="*/ 6 w 21"/>
                  <a:gd name="T9" fmla="*/ 77 h 78"/>
                  <a:gd name="T10" fmla="*/ 20 w 21"/>
                  <a:gd name="T11" fmla="*/ 78 h 78"/>
                  <a:gd name="T12" fmla="*/ 19 w 21"/>
                  <a:gd name="T13" fmla="*/ 64 h 78"/>
                  <a:gd name="T14" fmla="*/ 19 w 21"/>
                  <a:gd name="T15" fmla="*/ 63 h 78"/>
                  <a:gd name="T16" fmla="*/ 17 w 21"/>
                  <a:gd name="T17" fmla="*/ 62 h 78"/>
                  <a:gd name="T18" fmla="*/ 17 w 21"/>
                  <a:gd name="T19" fmla="*/ 62 h 78"/>
                  <a:gd name="T20" fmla="*/ 16 w 21"/>
                  <a:gd name="T21" fmla="*/ 63 h 78"/>
                  <a:gd name="T22" fmla="*/ 16 w 21"/>
                  <a:gd name="T23" fmla="*/ 64 h 78"/>
                  <a:gd name="T24" fmla="*/ 16 w 21"/>
                  <a:gd name="T25" fmla="*/ 71 h 78"/>
                  <a:gd name="T26" fmla="*/ 4 w 21"/>
                  <a:gd name="T27" fmla="*/ 40 h 78"/>
                  <a:gd name="T28" fmla="*/ 20 w 21"/>
                  <a:gd name="T29" fmla="*/ 4 h 78"/>
                  <a:gd name="T30" fmla="*/ 20 w 21"/>
                  <a:gd name="T31" fmla="*/ 1 h 78"/>
                  <a:gd name="T32" fmla="*/ 19 w 21"/>
                  <a:gd name="T33" fmla="*/ 0 h 78"/>
                  <a:gd name="T34" fmla="*/ 18 w 21"/>
                  <a:gd name="T35" fmla="*/ 1 h 78"/>
                  <a:gd name="T36" fmla="*/ 0 w 21"/>
                  <a:gd name="T37" fmla="*/ 40 h 78"/>
                  <a:gd name="T38" fmla="*/ 13 w 21"/>
                  <a:gd name="T39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78">
                    <a:moveTo>
                      <a:pt x="13" y="74"/>
                    </a:moveTo>
                    <a:cubicBezTo>
                      <a:pt x="6" y="73"/>
                      <a:pt x="6" y="73"/>
                      <a:pt x="6" y="73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4" y="74"/>
                      <a:pt x="4" y="75"/>
                      <a:pt x="4" y="75"/>
                    </a:cubicBezTo>
                    <a:cubicBezTo>
                      <a:pt x="4" y="76"/>
                      <a:pt x="5" y="77"/>
                      <a:pt x="6" y="77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8" y="62"/>
                      <a:pt x="18" y="62"/>
                      <a:pt x="17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7" y="62"/>
                      <a:pt x="16" y="62"/>
                      <a:pt x="16" y="63"/>
                    </a:cubicBezTo>
                    <a:cubicBezTo>
                      <a:pt x="16" y="63"/>
                      <a:pt x="16" y="63"/>
                      <a:pt x="16" y="64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2"/>
                      <a:pt x="4" y="51"/>
                      <a:pt x="4" y="40"/>
                    </a:cubicBezTo>
                    <a:cubicBezTo>
                      <a:pt x="4" y="26"/>
                      <a:pt x="10" y="13"/>
                      <a:pt x="20" y="4"/>
                    </a:cubicBezTo>
                    <a:cubicBezTo>
                      <a:pt x="21" y="3"/>
                      <a:pt x="21" y="2"/>
                      <a:pt x="20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6" y="10"/>
                      <a:pt x="0" y="25"/>
                      <a:pt x="0" y="40"/>
                    </a:cubicBezTo>
                    <a:cubicBezTo>
                      <a:pt x="0" y="52"/>
                      <a:pt x="4" y="64"/>
                      <a:pt x="13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B897480-009F-4AE2-87CA-CE41FBDEB7E5}"/>
              </a:ext>
            </a:extLst>
          </p:cNvPr>
          <p:cNvGrpSpPr/>
          <p:nvPr/>
        </p:nvGrpSpPr>
        <p:grpSpPr>
          <a:xfrm>
            <a:off x="7241996" y="3643271"/>
            <a:ext cx="717352" cy="485858"/>
            <a:chOff x="2409631" y="-36202"/>
            <a:chExt cx="810042" cy="61900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5D9E339-88B0-4217-A8F9-BDBC2AB7727C}"/>
                </a:ext>
              </a:extLst>
            </p:cNvPr>
            <p:cNvSpPr/>
            <p:nvPr/>
          </p:nvSpPr>
          <p:spPr>
            <a:xfrm>
              <a:off x="2409631" y="-36202"/>
              <a:ext cx="810042" cy="61900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+mj-lt"/>
                  <a:cs typeface="Open Sans Bold"/>
                </a:rPr>
                <a:t>DG:</a:t>
              </a:r>
            </a:p>
            <a:p>
              <a:pPr algn="ctr"/>
              <a:r>
                <a:rPr lang="en-US" sz="1000" dirty="0">
                  <a:latin typeface="+mj-lt"/>
                  <a:cs typeface="Open Sans Bold"/>
                </a:rPr>
                <a:t>Services + Data</a:t>
              </a:r>
            </a:p>
          </p:txBody>
        </p:sp>
        <p:sp>
          <p:nvSpPr>
            <p:cNvPr id="127" name="Cylinder 126">
              <a:extLst>
                <a:ext uri="{FF2B5EF4-FFF2-40B4-BE49-F238E27FC236}">
                  <a16:creationId xmlns:a16="http://schemas.microsoft.com/office/drawing/2014/main" id="{C1EA55A7-9BF1-4031-B78E-A235169D5877}"/>
                </a:ext>
              </a:extLst>
            </p:cNvPr>
            <p:cNvSpPr/>
            <p:nvPr/>
          </p:nvSpPr>
          <p:spPr>
            <a:xfrm>
              <a:off x="3044783" y="-12956"/>
              <a:ext cx="153896" cy="203648"/>
            </a:xfrm>
            <a:prstGeom prst="can">
              <a:avLst>
                <a:gd name="adj" fmla="val 25000"/>
              </a:avLst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3B2CA8-5C72-4152-B58D-96EC908A2D49}"/>
              </a:ext>
            </a:extLst>
          </p:cNvPr>
          <p:cNvSpPr/>
          <p:nvPr/>
        </p:nvSpPr>
        <p:spPr bwMode="gray">
          <a:xfrm>
            <a:off x="6734278" y="3260616"/>
            <a:ext cx="313005" cy="134552"/>
          </a:xfrm>
          <a:prstGeom prst="rect">
            <a:avLst/>
          </a:prstGeom>
          <a:solidFill>
            <a:srgbClr val="00B05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UI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761A133-992B-4A22-B7A7-828A995130AA}"/>
              </a:ext>
            </a:extLst>
          </p:cNvPr>
          <p:cNvGrpSpPr/>
          <p:nvPr/>
        </p:nvGrpSpPr>
        <p:grpSpPr>
          <a:xfrm>
            <a:off x="6398284" y="3809599"/>
            <a:ext cx="626445" cy="319530"/>
            <a:chOff x="1806379" y="3312273"/>
            <a:chExt cx="810042" cy="630104"/>
          </a:xfrm>
          <a:solidFill>
            <a:srgbClr val="00B0F0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B9EDEA4-4A7F-4109-8B75-8BD5E56B6B3C}"/>
                </a:ext>
              </a:extLst>
            </p:cNvPr>
            <p:cNvSpPr/>
            <p:nvPr/>
          </p:nvSpPr>
          <p:spPr>
            <a:xfrm>
              <a:off x="1806379" y="3314731"/>
              <a:ext cx="810042" cy="627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+mj-lt"/>
                  <a:cs typeface="Open Sans Bold"/>
                </a:rPr>
                <a:t>Service</a:t>
              </a:r>
            </a:p>
          </p:txBody>
        </p:sp>
        <p:sp>
          <p:nvSpPr>
            <p:cNvPr id="131" name="Cylinder 130">
              <a:extLst>
                <a:ext uri="{FF2B5EF4-FFF2-40B4-BE49-F238E27FC236}">
                  <a16:creationId xmlns:a16="http://schemas.microsoft.com/office/drawing/2014/main" id="{CA9BADAD-31C8-415C-BF1B-5FC47C7661BD}"/>
                </a:ext>
              </a:extLst>
            </p:cNvPr>
            <p:cNvSpPr/>
            <p:nvPr/>
          </p:nvSpPr>
          <p:spPr>
            <a:xfrm>
              <a:off x="2383716" y="3312273"/>
              <a:ext cx="216580" cy="253142"/>
            </a:xfrm>
            <a:prstGeom prst="can">
              <a:avLst>
                <a:gd name="adj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73EF6EC-6714-4AE1-815A-0FFE866E6C64}"/>
              </a:ext>
            </a:extLst>
          </p:cNvPr>
          <p:cNvGrpSpPr/>
          <p:nvPr/>
        </p:nvGrpSpPr>
        <p:grpSpPr>
          <a:xfrm>
            <a:off x="8177791" y="3812289"/>
            <a:ext cx="625851" cy="318284"/>
            <a:chOff x="1806584" y="3177181"/>
            <a:chExt cx="810042" cy="627647"/>
          </a:xfrm>
          <a:solidFill>
            <a:srgbClr val="00B0F0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AB3BE0B-4E3C-4364-8BBD-03680D6786E7}"/>
                </a:ext>
              </a:extLst>
            </p:cNvPr>
            <p:cNvSpPr/>
            <p:nvPr/>
          </p:nvSpPr>
          <p:spPr>
            <a:xfrm>
              <a:off x="1806584" y="3177181"/>
              <a:ext cx="810042" cy="6276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+mj-lt"/>
                  <a:cs typeface="Open Sans Bold"/>
                </a:rPr>
                <a:t>Service</a:t>
              </a:r>
            </a:p>
          </p:txBody>
        </p:sp>
        <p:sp>
          <p:nvSpPr>
            <p:cNvPr id="134" name="Cylinder 133">
              <a:extLst>
                <a:ext uri="{FF2B5EF4-FFF2-40B4-BE49-F238E27FC236}">
                  <a16:creationId xmlns:a16="http://schemas.microsoft.com/office/drawing/2014/main" id="{31EDA85B-5C36-4199-8983-FCA0E0E18E08}"/>
                </a:ext>
              </a:extLst>
            </p:cNvPr>
            <p:cNvSpPr/>
            <p:nvPr/>
          </p:nvSpPr>
          <p:spPr>
            <a:xfrm>
              <a:off x="2395495" y="3179311"/>
              <a:ext cx="216580" cy="253142"/>
            </a:xfrm>
            <a:prstGeom prst="can">
              <a:avLst>
                <a:gd name="adj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9843B1-0DA1-4756-A4C2-8AF1B9CFDA31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6711507" y="3435733"/>
            <a:ext cx="643804" cy="375112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3DF6620-6327-4E38-9A31-CD5A20B02950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7047283" y="3327892"/>
            <a:ext cx="219384" cy="5723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0ED629F-C962-4046-9E82-750BE09B5AED}"/>
              </a:ext>
            </a:extLst>
          </p:cNvPr>
          <p:cNvCxnSpPr>
            <a:cxnSpLocks/>
            <a:stCxn id="67" idx="2"/>
            <a:endCxn id="126" idx="0"/>
          </p:cNvCxnSpPr>
          <p:nvPr/>
        </p:nvCxnSpPr>
        <p:spPr>
          <a:xfrm flipH="1">
            <a:off x="7600672" y="3420466"/>
            <a:ext cx="77792" cy="222805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8B1CE0-B130-4ADF-BFDF-6D867894A128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7854646" y="3429001"/>
            <a:ext cx="636071" cy="383288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F4E1754-53FF-4A00-B044-D4707D882A68}"/>
              </a:ext>
            </a:extLst>
          </p:cNvPr>
          <p:cNvSpPr/>
          <p:nvPr/>
        </p:nvSpPr>
        <p:spPr>
          <a:xfrm>
            <a:off x="10158499" y="3232397"/>
            <a:ext cx="792385" cy="2033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  <a:cs typeface="Open Sans Bold"/>
              </a:rPr>
              <a:t>Integration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383A810-1B9B-4B5F-A918-A43683A1F58E}"/>
              </a:ext>
            </a:extLst>
          </p:cNvPr>
          <p:cNvSpPr/>
          <p:nvPr/>
        </p:nvSpPr>
        <p:spPr bwMode="gray">
          <a:xfrm>
            <a:off x="9671823" y="3262216"/>
            <a:ext cx="307734" cy="139100"/>
          </a:xfrm>
          <a:prstGeom prst="rect">
            <a:avLst/>
          </a:prstGeom>
          <a:solidFill>
            <a:srgbClr val="00B05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UI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985BEF7-9910-43B4-A829-BAECA764D4D1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9979557" y="3331766"/>
            <a:ext cx="245024" cy="3450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1FE1304-2521-4584-9D87-4FD5BA67FFD7}"/>
              </a:ext>
            </a:extLst>
          </p:cNvPr>
          <p:cNvGrpSpPr/>
          <p:nvPr/>
        </p:nvGrpSpPr>
        <p:grpSpPr>
          <a:xfrm>
            <a:off x="9227607" y="3568460"/>
            <a:ext cx="592384" cy="319591"/>
            <a:chOff x="1911601" y="3109868"/>
            <a:chExt cx="810042" cy="630224"/>
          </a:xfrm>
          <a:solidFill>
            <a:srgbClr val="00B0F0"/>
          </a:solidFill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CBEF3D6-F839-4937-8424-C1D0A600741F}"/>
                </a:ext>
              </a:extLst>
            </p:cNvPr>
            <p:cNvSpPr/>
            <p:nvPr/>
          </p:nvSpPr>
          <p:spPr>
            <a:xfrm>
              <a:off x="1911601" y="3112445"/>
              <a:ext cx="810042" cy="6276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+mj-lt"/>
                  <a:cs typeface="Open Sans Bold"/>
                </a:rPr>
                <a:t>Service</a:t>
              </a:r>
            </a:p>
          </p:txBody>
        </p:sp>
        <p:sp>
          <p:nvSpPr>
            <p:cNvPr id="153" name="Cylinder 152">
              <a:extLst>
                <a:ext uri="{FF2B5EF4-FFF2-40B4-BE49-F238E27FC236}">
                  <a16:creationId xmlns:a16="http://schemas.microsoft.com/office/drawing/2014/main" id="{3978B3BF-8C72-476B-959B-BC4269B6A64E}"/>
                </a:ext>
              </a:extLst>
            </p:cNvPr>
            <p:cNvSpPr/>
            <p:nvPr/>
          </p:nvSpPr>
          <p:spPr>
            <a:xfrm>
              <a:off x="2545762" y="3109868"/>
              <a:ext cx="144548" cy="258993"/>
            </a:xfrm>
            <a:prstGeom prst="can">
              <a:avLst>
                <a:gd name="adj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8BEFD45-0033-407D-8CDC-4909982F78EB}"/>
              </a:ext>
            </a:extLst>
          </p:cNvPr>
          <p:cNvGrpSpPr/>
          <p:nvPr/>
        </p:nvGrpSpPr>
        <p:grpSpPr>
          <a:xfrm>
            <a:off x="9566115" y="3920364"/>
            <a:ext cx="592384" cy="318284"/>
            <a:chOff x="2144328" y="3503288"/>
            <a:chExt cx="841776" cy="627647"/>
          </a:xfrm>
          <a:solidFill>
            <a:srgbClr val="00B0F0"/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F1FFCF-C923-426C-BA61-703F3BC9DAA4}"/>
                </a:ext>
              </a:extLst>
            </p:cNvPr>
            <p:cNvSpPr/>
            <p:nvPr/>
          </p:nvSpPr>
          <p:spPr>
            <a:xfrm>
              <a:off x="2144328" y="3503288"/>
              <a:ext cx="841776" cy="6276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+mj-lt"/>
                  <a:cs typeface="Open Sans Bold"/>
                </a:rPr>
                <a:t>Service</a:t>
              </a:r>
            </a:p>
          </p:txBody>
        </p:sp>
        <p:sp>
          <p:nvSpPr>
            <p:cNvPr id="156" name="Cylinder 155">
              <a:extLst>
                <a:ext uri="{FF2B5EF4-FFF2-40B4-BE49-F238E27FC236}">
                  <a16:creationId xmlns:a16="http://schemas.microsoft.com/office/drawing/2014/main" id="{F92B8DDD-C74F-4A6A-86B1-D7D061ABEB55}"/>
                </a:ext>
              </a:extLst>
            </p:cNvPr>
            <p:cNvSpPr/>
            <p:nvPr/>
          </p:nvSpPr>
          <p:spPr>
            <a:xfrm>
              <a:off x="2807537" y="3523106"/>
              <a:ext cx="144548" cy="258993"/>
            </a:xfrm>
            <a:prstGeom prst="can">
              <a:avLst>
                <a:gd name="adj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D33BD7E-759F-44CA-8A67-20EA841DF1DB}"/>
              </a:ext>
            </a:extLst>
          </p:cNvPr>
          <p:cNvGrpSpPr/>
          <p:nvPr/>
        </p:nvGrpSpPr>
        <p:grpSpPr>
          <a:xfrm>
            <a:off x="10941909" y="3825533"/>
            <a:ext cx="584891" cy="318284"/>
            <a:chOff x="3956957" y="3032586"/>
            <a:chExt cx="810042" cy="627647"/>
          </a:xfrm>
          <a:solidFill>
            <a:srgbClr val="00B0F0"/>
          </a:solidFill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377619-F7AC-4536-8E7D-8C33E54FCA1D}"/>
                </a:ext>
              </a:extLst>
            </p:cNvPr>
            <p:cNvSpPr/>
            <p:nvPr/>
          </p:nvSpPr>
          <p:spPr>
            <a:xfrm>
              <a:off x="3956957" y="3032586"/>
              <a:ext cx="810042" cy="6276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+mj-lt"/>
                  <a:cs typeface="Open Sans Bold"/>
                </a:rPr>
                <a:t>Service</a:t>
              </a:r>
            </a:p>
          </p:txBody>
        </p: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32528ECD-A73D-4B7F-A32E-01AF7AC37C5A}"/>
                </a:ext>
              </a:extLst>
            </p:cNvPr>
            <p:cNvSpPr/>
            <p:nvPr/>
          </p:nvSpPr>
          <p:spPr>
            <a:xfrm>
              <a:off x="4583658" y="3032586"/>
              <a:ext cx="144548" cy="258993"/>
            </a:xfrm>
            <a:prstGeom prst="can">
              <a:avLst>
                <a:gd name="adj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4EE63F1-C137-4F1B-A8A6-7852871D1CE2}"/>
              </a:ext>
            </a:extLst>
          </p:cNvPr>
          <p:cNvGrpSpPr/>
          <p:nvPr/>
        </p:nvGrpSpPr>
        <p:grpSpPr>
          <a:xfrm>
            <a:off x="11077902" y="3442169"/>
            <a:ext cx="592192" cy="318284"/>
            <a:chOff x="3859452" y="1959244"/>
            <a:chExt cx="841503" cy="627647"/>
          </a:xfrm>
          <a:solidFill>
            <a:srgbClr val="00B0F0"/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B166F37-3490-4AF2-A5E0-81AB7CE71FAF}"/>
                </a:ext>
              </a:extLst>
            </p:cNvPr>
            <p:cNvSpPr/>
            <p:nvPr/>
          </p:nvSpPr>
          <p:spPr>
            <a:xfrm>
              <a:off x="3859452" y="1959244"/>
              <a:ext cx="841503" cy="6276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+mj-lt"/>
                  <a:cs typeface="Open Sans Bold"/>
                </a:rPr>
                <a:t>Service</a:t>
              </a:r>
            </a:p>
          </p:txBody>
        </p:sp>
        <p:sp>
          <p:nvSpPr>
            <p:cNvPr id="163" name="Cylinder 162">
              <a:extLst>
                <a:ext uri="{FF2B5EF4-FFF2-40B4-BE49-F238E27FC236}">
                  <a16:creationId xmlns:a16="http://schemas.microsoft.com/office/drawing/2014/main" id="{EC817123-A212-4241-B91A-C9E3B6393505}"/>
                </a:ext>
              </a:extLst>
            </p:cNvPr>
            <p:cNvSpPr/>
            <p:nvPr/>
          </p:nvSpPr>
          <p:spPr>
            <a:xfrm>
              <a:off x="4514358" y="1979835"/>
              <a:ext cx="144548" cy="258993"/>
            </a:xfrm>
            <a:prstGeom prst="can">
              <a:avLst>
                <a:gd name="adj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Open Sans Bold"/>
              </a:endParaRP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17C23CB-92F3-4D33-87EC-59AC7F0E6E1D}"/>
              </a:ext>
            </a:extLst>
          </p:cNvPr>
          <p:cNvCxnSpPr>
            <a:cxnSpLocks/>
          </p:cNvCxnSpPr>
          <p:nvPr/>
        </p:nvCxnSpPr>
        <p:spPr>
          <a:xfrm flipH="1">
            <a:off x="10056539" y="3435733"/>
            <a:ext cx="380672" cy="480994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8F3575E-2362-4DE9-9C99-9CA2B20A2732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>
            <a:off x="9819991" y="3442170"/>
            <a:ext cx="424950" cy="286739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75D906F-2A2E-4824-82A8-A1B42AC20836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10542028" y="3419611"/>
            <a:ext cx="11979" cy="611449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A0CE902-B910-479A-85C2-39FF2B1C4BB8}"/>
              </a:ext>
            </a:extLst>
          </p:cNvPr>
          <p:cNvCxnSpPr>
            <a:cxnSpLocks/>
          </p:cNvCxnSpPr>
          <p:nvPr/>
        </p:nvCxnSpPr>
        <p:spPr>
          <a:xfrm>
            <a:off x="10592079" y="3420467"/>
            <a:ext cx="407337" cy="400894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A7CF52C-46E0-4C4C-AC38-479FF12EBFE3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10950885" y="3325101"/>
            <a:ext cx="423113" cy="117068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Arrow: Striped Right 180">
            <a:extLst>
              <a:ext uri="{FF2B5EF4-FFF2-40B4-BE49-F238E27FC236}">
                <a16:creationId xmlns:a16="http://schemas.microsoft.com/office/drawing/2014/main" id="{ADE0F39A-DE33-4623-B69F-9F9C4B8E22EB}"/>
              </a:ext>
            </a:extLst>
          </p:cNvPr>
          <p:cNvSpPr/>
          <p:nvPr/>
        </p:nvSpPr>
        <p:spPr>
          <a:xfrm rot="8897172">
            <a:off x="4606752" y="3900029"/>
            <a:ext cx="410468" cy="172725"/>
          </a:xfrm>
          <a:prstGeom prst="stripedRightArrow">
            <a:avLst/>
          </a:prstGeom>
          <a:solidFill>
            <a:srgbClr val="B7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A35B8C6-CA18-466E-AB03-496B12FE458F}"/>
              </a:ext>
            </a:extLst>
          </p:cNvPr>
          <p:cNvSpPr/>
          <p:nvPr/>
        </p:nvSpPr>
        <p:spPr>
          <a:xfrm>
            <a:off x="10938926" y="2510971"/>
            <a:ext cx="726304" cy="1670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+mj-lt"/>
                <a:cs typeface="Open Sans Bold"/>
              </a:rPr>
              <a:t>New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BCB8B66-3514-49DF-931E-28D2242C144A}"/>
              </a:ext>
            </a:extLst>
          </p:cNvPr>
          <p:cNvSpPr/>
          <p:nvPr/>
        </p:nvSpPr>
        <p:spPr bwMode="gray">
          <a:xfrm>
            <a:off x="10938926" y="2325584"/>
            <a:ext cx="726304" cy="1702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Existing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DC521D5-E367-4880-88F7-CB1CF7C45DAD}"/>
              </a:ext>
            </a:extLst>
          </p:cNvPr>
          <p:cNvSpPr/>
          <p:nvPr/>
        </p:nvSpPr>
        <p:spPr>
          <a:xfrm>
            <a:off x="10938928" y="2693128"/>
            <a:ext cx="726303" cy="1670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+mj-lt"/>
                <a:cs typeface="Open Sans Bold"/>
              </a:rPr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121022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3" y="842051"/>
            <a:ext cx="9451293" cy="422275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With consistent investment and </a:t>
            </a:r>
            <a:r>
              <a:rPr lang="en-US" dirty="0" err="1">
                <a:cs typeface="Arial" panose="020B0604020202020204" pitchFamily="34" charset="0"/>
                <a:sym typeface="Arial" panose="020B0604020202020204" pitchFamily="34" charset="0"/>
              </a:rPr>
              <a:t>SAFe</a:t>
            </a:r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 practice, Meritain can advance consistently by milestones to build a decentralized</a:t>
            </a:r>
            <a:r>
              <a:rPr lang="en-US" dirty="0">
                <a:cs typeface="Open Sans Light"/>
              </a:rPr>
              <a:t> technology stack that enable long-term business</a:t>
            </a:r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dirty="0">
                <a:cs typeface="Open Sans Light"/>
              </a:rPr>
              <a:t>value objectives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l="9002" r="10515"/>
          <a:stretch/>
        </p:blipFill>
        <p:spPr>
          <a:xfrm>
            <a:off x="10126832" y="1553575"/>
            <a:ext cx="2075015" cy="53025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1988" y="4627026"/>
            <a:ext cx="3692005" cy="16102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91416" rIns="182832" bIns="91416" rtlCol="0" anchor="ctr"/>
          <a:lstStyle/>
          <a:p>
            <a:pPr marL="194252" indent="-194252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rPr>
              <a:t>Commitment to funding and partnership in delivery of business result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2262" y="1553575"/>
            <a:ext cx="9742055" cy="4693515"/>
            <a:chOff x="2247069" y="1750262"/>
            <a:chExt cx="8664936" cy="3819209"/>
          </a:xfrm>
        </p:grpSpPr>
        <p:sp>
          <p:nvSpPr>
            <p:cNvPr id="9" name="Rectangle 8"/>
            <p:cNvSpPr/>
            <p:nvPr/>
          </p:nvSpPr>
          <p:spPr>
            <a:xfrm>
              <a:off x="10844836" y="4256226"/>
              <a:ext cx="67167" cy="1305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182832" rtlCol="0" anchor="t"/>
            <a:lstStyle/>
            <a:p>
              <a:pPr marL="194252" indent="-194252"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endPara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325385" y="2270171"/>
              <a:ext cx="981294" cy="1917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anchor="ctr" anchorCtr="0">
              <a:no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rPr>
                <a:t>IT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2330169" y="4251192"/>
              <a:ext cx="981295" cy="13182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anchor="ctr" anchorCtr="0">
              <a:no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rPr>
                <a:t>Business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619021" y="2278240"/>
              <a:ext cx="3292984" cy="1903372"/>
              <a:chOff x="4449515" y="4371872"/>
              <a:chExt cx="3292984" cy="19033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449515" y="4371874"/>
                <a:ext cx="3289737" cy="190336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24" tIns="91416" rIns="182832" bIns="91416" rtlCol="0" anchor="ctr"/>
              <a:lstStyle/>
              <a:p>
                <a:pPr marL="285750" indent="-285750" defTabSz="456758" fontAlgn="base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charset="0"/>
                </a:endParaRPr>
              </a:p>
              <a:p>
                <a:pPr marL="285750" indent="-285750" defTabSz="456758" fontAlgn="base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charset="0"/>
                </a:endParaRPr>
              </a:p>
              <a:p>
                <a:pPr marL="285750" indent="-285750" defTabSz="456758" fontAlgn="base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charset="0"/>
                  </a:rPr>
                  <a:t>Establish Agile teams to deliver milestones per value streams, start with MVP</a:t>
                </a:r>
              </a:p>
              <a:p>
                <a:pPr marL="285750" indent="-285750" defTabSz="456758" fontAlgn="base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charset="0"/>
                  </a:rPr>
                  <a:t>Continue with incremental and ‘cloud first’ approach to attack individual service component and progressively achieve objectives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Open Sans Light"/>
                </a:endParaRPr>
              </a:p>
              <a:p>
                <a:pPr marL="285750" indent="-285750" defTabSz="456758" fontAlgn="base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charset="0"/>
                    <a:cs typeface="Arial" panose="020B0604020202020204" pitchFamily="34" charset="0"/>
                    <a:sym typeface="Arial" panose="020B0604020202020204" pitchFamily="34" charset="0"/>
                  </a:rPr>
                  <a:t>Track strategic initiatives in enterprise and seeking opportunity to collaborate, share and leverage, in order to reduce overall cost and deliver an integrated experience</a:t>
                </a:r>
              </a:p>
              <a:p>
                <a:pPr marL="285750" indent="-285750" defTabSz="456758" fontAlgn="base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285750" indent="-285750" defTabSz="456758" fontAlgn="base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675332" y="4371872"/>
                <a:ext cx="67167" cy="19033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91416" rIns="182832" rtlCol="0" anchor="t"/>
              <a:lstStyle/>
              <a:p>
                <a:pPr marL="194252" indent="-194252"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endParaRPr lang="en-US" sz="14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440192" y="4256224"/>
              <a:ext cx="4050099" cy="130522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274249" bIns="91416" rtlCol="0" anchor="ctr"/>
            <a:lstStyle/>
            <a:p>
              <a:pPr marL="283464" indent="-283464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  <a:sym typeface="Arial" panose="020B0604020202020204" pitchFamily="34" charset="0"/>
                </a:rPr>
                <a:t>Endorse technology investment</a:t>
              </a:r>
            </a:p>
            <a:p>
              <a:pPr marL="283464" indent="-283464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  <a:sym typeface="Arial" panose="020B0604020202020204" pitchFamily="34" charset="0"/>
                </a:rPr>
                <a:t>Identify business opportunity value streams to charter improvements</a:t>
              </a:r>
            </a:p>
            <a:p>
              <a:pPr marL="283464" indent="-283464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  <a:sym typeface="Arial" panose="020B0604020202020204" pitchFamily="34" charset="0"/>
                </a:rPr>
                <a:t>Take executive sponsorship to support execution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26912" y="4256224"/>
              <a:ext cx="73884" cy="13052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182832" rtlCol="0" anchor="t"/>
            <a:lstStyle/>
            <a:p>
              <a:pPr marL="194252" indent="-194252"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endPara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7069" y="1843043"/>
              <a:ext cx="1189877" cy="435196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en-US" sz="1899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rPr>
                <a:t>Leadership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40193" y="2278240"/>
              <a:ext cx="4050099" cy="19033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24" tIns="91416" rIns="182832" bIns="91416" rtlCol="0" anchor="ctr"/>
            <a:lstStyle/>
            <a:p>
              <a:pPr marL="285750" indent="-285750" defTabSz="456758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Open Sans Light"/>
                </a:rPr>
                <a:t>Deliver a fast recovery capability of external-facing services and minimize customer disruption</a:t>
              </a:r>
            </a:p>
            <a:p>
              <a:pPr marL="285750" indent="-285750" defTabSz="456758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Open Sans Light"/>
                </a:rPr>
                <a:t>Identify milestone prospects to componentize DG,  collaborate business value roadmap and evangelize for budget</a:t>
              </a:r>
            </a:p>
            <a:p>
              <a:pPr marL="285750" indent="-285750" defTabSz="456758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Open Sans Light"/>
                </a:rPr>
                <a:t>Adopt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Open Sans Light"/>
                </a:rPr>
                <a:t>SAFe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Open Sans Light"/>
                </a:rPr>
                <a:t> to identify and organize system, people to realize value stream deliverables </a:t>
              </a:r>
            </a:p>
            <a:p>
              <a:pPr marL="285750" indent="-285750" defTabSz="456758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Open Sans Light"/>
                </a:rPr>
                <a:t>Timely retire old assets / process to free up resources</a:t>
              </a:r>
            </a:p>
            <a:p>
              <a:pPr marL="285750" indent="-285750" defTabSz="456758" fontAlgn="base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Open Sans Light"/>
                </a:rPr>
                <a:t>Align Connected Platform Strategy and leverage broad capabilities at all opportunities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26912" y="2270171"/>
              <a:ext cx="73884" cy="190337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182832" rtlCol="0" anchor="t"/>
            <a:lstStyle/>
            <a:p>
              <a:pPr marL="194252" indent="-194252"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endPara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193" y="1750262"/>
              <a:ext cx="7462629" cy="524798"/>
              <a:chOff x="94595" y="2103112"/>
              <a:chExt cx="7775752" cy="524798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94595" y="2103112"/>
                <a:ext cx="7775752" cy="524798"/>
              </a:xfrm>
              <a:prstGeom prst="rightArrow">
                <a:avLst>
                  <a:gd name="adj1" fmla="val 70655"/>
                  <a:gd name="adj2" fmla="val 50000"/>
                </a:avLst>
              </a:prstGeom>
              <a:gradFill flip="none" rotWithShape="1">
                <a:gsLst>
                  <a:gs pos="27000">
                    <a:schemeClr val="accent2"/>
                  </a:gs>
                  <a:gs pos="63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b="1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127" y="2177726"/>
                <a:ext cx="1856231" cy="37556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Long-Term Action</a:t>
                </a:r>
              </a:p>
              <a:p>
                <a:pPr algn="ctr"/>
                <a:r>
                  <a:rPr lang="en-US" sz="1200" b="1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(2022 forward)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45892" y="2177727"/>
                <a:ext cx="1349340" cy="37556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Near-Term Action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(2021)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8463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OLxB.CmJvOJaW9HtdTb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 Sans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AI Architecture North Star Template with Insructions v2" id="{6A1DA68F-3A77-CB41-B179-AEC04A938B6D}" vid="{0C8790E0-6D20-0849-93CB-BFDAA7E36C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purl.org/dc/terms/"/>
    <ds:schemaRef ds:uri="http://schemas.microsoft.com/office/2006/documentManagement/types"/>
    <ds:schemaRef ds:uri="http://purl.org/dc/elements/1.1/"/>
    <ds:schemaRef ds:uri="f8f3ac21-d33a-4f17-9d4e-9f9f14b93e8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FA78E-3FFA-462D-8AF4-6B6EAC98F49F}"/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8599</TotalTime>
  <Words>1938</Words>
  <Application>Microsoft Office PowerPoint</Application>
  <PresentationFormat>Widescreen</PresentationFormat>
  <Paragraphs>295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CVS Health Sans</vt:lpstr>
      <vt:lpstr>Lucida Grande</vt:lpstr>
      <vt:lpstr>Open Sans</vt:lpstr>
      <vt:lpstr>Open Sans Light</vt:lpstr>
      <vt:lpstr>Symbol</vt:lpstr>
      <vt:lpstr>Wingdings</vt:lpstr>
      <vt:lpstr>CVS_Health_PPT_Everyday_Widescreen_Template</vt:lpstr>
      <vt:lpstr>think-cell Slide</vt:lpstr>
      <vt:lpstr>Meritain Architecture  North Star</vt:lpstr>
      <vt:lpstr>Executive Summary </vt:lpstr>
      <vt:lpstr>Where are we today ? </vt:lpstr>
      <vt:lpstr>Where are we today?</vt:lpstr>
      <vt:lpstr>CVS Connected Platform Landscape and Focus </vt:lpstr>
      <vt:lpstr>How does Meritain Align with the Company Goal? </vt:lpstr>
      <vt:lpstr>What does Success look like?</vt:lpstr>
      <vt:lpstr>Necessary Actions - Recommendations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 North Star</dc:title>
  <dc:creator>Hillocks, George M.</dc:creator>
  <cp:lastModifiedBy>Liu, Lala</cp:lastModifiedBy>
  <cp:revision>23</cp:revision>
  <cp:lastPrinted>2019-07-30T11:49:09Z</cp:lastPrinted>
  <dcterms:created xsi:type="dcterms:W3CDTF">2020-08-13T22:06:42Z</dcterms:created>
  <dcterms:modified xsi:type="dcterms:W3CDTF">2021-02-25T15:50:57Z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iteId">
    <vt:lpwstr>fabb61b8-3afe-4e75-b934-a47f782b8cd7</vt:lpwstr>
  </property>
  <property fmtid="{D5CDD505-2E9C-101B-9397-08002B2CF9AE}" pid="5" name="MSIP_Label_67599526-06ca-49cc-9fa9-5307800a949a_SetDate">
    <vt:lpwstr>2018-12-11T13:43:06.3238854Z</vt:lpwstr>
  </property>
  <property fmtid="{D5CDD505-2E9C-101B-9397-08002B2CF9AE}" pid="6" name="MSIP_Label_67599526-06ca-49cc-9fa9-5307800a949a_Name">
    <vt:lpwstr>Proprietary</vt:lpwstr>
  </property>
  <property fmtid="{D5CDD505-2E9C-101B-9397-08002B2CF9AE}" pid="7" name="MSIP_Label_67599526-06ca-49cc-9fa9-5307800a949a_Extended_MSFT_Method">
    <vt:lpwstr>Automatic</vt:lpwstr>
  </property>
  <property fmtid="{D5CDD505-2E9C-101B-9397-08002B2CF9AE}" pid="8" name="Sensitivity">
    <vt:lpwstr>Proprietary</vt:lpwstr>
  </property>
  <property fmtid="{D5CDD505-2E9C-101B-9397-08002B2CF9AE}" pid="9" name="UnilyDocumentCategory">
    <vt:lpwstr/>
  </property>
  <property fmtid="{D5CDD505-2E9C-101B-9397-08002B2CF9AE}" pid="10" name="ClassificationContentMarkingFooterLocations">
    <vt:lpwstr>CVS_Health_PPT_Everyday_Widescreen_Template:5</vt:lpwstr>
  </property>
  <property fmtid="{D5CDD505-2E9C-101B-9397-08002B2CF9AE}" pid="11" name="ClassificationContentMarkingFooterText">
    <vt:lpwstr>Proprietary</vt:lpwstr>
  </property>
</Properties>
</file>