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 id="2147483936" r:id="rId5"/>
    <p:sldMasterId id="2147483950" r:id="rId6"/>
  </p:sldMasterIdLst>
  <p:notesMasterIdLst>
    <p:notesMasterId r:id="rId29"/>
  </p:notesMasterIdLst>
  <p:handoutMasterIdLst>
    <p:handoutMasterId r:id="rId30"/>
  </p:handoutMasterIdLst>
  <p:sldIdLst>
    <p:sldId id="8651" r:id="rId7"/>
    <p:sldId id="257" r:id="rId8"/>
    <p:sldId id="8869" r:id="rId9"/>
    <p:sldId id="8876" r:id="rId10"/>
    <p:sldId id="1694295520" r:id="rId11"/>
    <p:sldId id="260" r:id="rId12"/>
    <p:sldId id="274" r:id="rId13"/>
    <p:sldId id="1694295523" r:id="rId14"/>
    <p:sldId id="8880" r:id="rId15"/>
    <p:sldId id="600" r:id="rId16"/>
    <p:sldId id="8862" r:id="rId17"/>
    <p:sldId id="8863" r:id="rId18"/>
    <p:sldId id="8850" r:id="rId19"/>
    <p:sldId id="8838" r:id="rId20"/>
    <p:sldId id="1694295521" r:id="rId21"/>
    <p:sldId id="1694295522" r:id="rId22"/>
    <p:sldId id="267" r:id="rId23"/>
    <p:sldId id="420" r:id="rId24"/>
    <p:sldId id="416" r:id="rId25"/>
    <p:sldId id="1694295524" r:id="rId26"/>
    <p:sldId id="262" r:id="rId27"/>
    <p:sldId id="263" r:id="rId28"/>
  </p:sldIdLst>
  <p:sldSz cx="12188825" cy="6858000"/>
  <p:notesSz cx="6858000" cy="1085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orient="horz" pos="1200" userDrawn="1">
          <p15:clr>
            <a:srgbClr val="A4A3A4"/>
          </p15:clr>
        </p15:guide>
        <p15:guide id="3" orient="horz" pos="4116" userDrawn="1">
          <p15:clr>
            <a:srgbClr val="A4A3A4"/>
          </p15:clr>
        </p15:guide>
        <p15:guide id="4" orient="horz" pos="3624" userDrawn="1">
          <p15:clr>
            <a:srgbClr val="A4A3A4"/>
          </p15:clr>
        </p15:guide>
        <p15:guide id="5" pos="361" userDrawn="1">
          <p15:clr>
            <a:srgbClr val="A4A3A4"/>
          </p15:clr>
        </p15:guide>
        <p15:guide id="6" pos="7319"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00"/>
    <a:srgbClr val="7F7F7F"/>
    <a:srgbClr val="008B92"/>
    <a:srgbClr val="00A78E"/>
    <a:srgbClr val="A5A5A5"/>
    <a:srgbClr val="66CCFF"/>
    <a:srgbClr val="D9D9D9"/>
    <a:srgbClr val="770F03"/>
    <a:srgbClr val="F9F9F9"/>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147D7E-1055-7FA8-510A-770BFBEE004F}" v="2" dt="2022-01-31T12:42:28.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4" autoAdjust="0"/>
    <p:restoredTop sz="94898" autoAdjust="0"/>
  </p:normalViewPr>
  <p:slideViewPr>
    <p:cSldViewPr snapToGrid="0">
      <p:cViewPr varScale="1">
        <p:scale>
          <a:sx n="77" d="100"/>
          <a:sy n="77" d="100"/>
        </p:scale>
        <p:origin x="516" y="55"/>
      </p:cViewPr>
      <p:guideLst>
        <p:guide orient="horz" pos="360"/>
        <p:guide orient="horz" pos="1200"/>
        <p:guide orient="horz" pos="4116"/>
        <p:guide orient="horz" pos="3624"/>
        <p:guide pos="361"/>
        <p:guide pos="7319"/>
      </p:guideLst>
    </p:cSldViewPr>
  </p:slideViewPr>
  <p:notesTextViewPr>
    <p:cViewPr>
      <p:scale>
        <a:sx n="1" d="1"/>
        <a:sy n="1" d="1"/>
      </p:scale>
      <p:origin x="0" y="0"/>
    </p:cViewPr>
  </p:notesTextViewPr>
  <p:sorterViewPr>
    <p:cViewPr>
      <p:scale>
        <a:sx n="60" d="100"/>
        <a:sy n="60" d="100"/>
      </p:scale>
      <p:origin x="0" y="-302"/>
    </p:cViewPr>
  </p:sorter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latin typeface="Arial" panose="020B0604020202020204" pitchFamily="34" charset="0"/>
                <a:cs typeface="Arial" panose="020B0604020202020204" pitchFamily="34" charset="0"/>
              </a:rPr>
              <a:t>3/11/2022</a:t>
            </a:fld>
            <a:endParaRPr lang="en-US" sz="100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latin typeface="Arial" panose="020B0604020202020204" pitchFamily="34" charset="0"/>
                <a:cs typeface="Arial" panose="020B0604020202020204" pitchFamily="34" charset="0"/>
              </a:rPr>
              <a:t>‹#›</a:t>
            </a:fld>
            <a:endParaRPr 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Arial" panose="020B0604020202020204" pitchFamily="34" charset="0"/>
                <a:cs typeface="Arial" panose="020B0604020202020204" pitchFamily="34" charset="0"/>
              </a:defRPr>
            </a:lvl1pPr>
          </a:lstStyle>
          <a:p>
            <a:fld id="{EC2C7003-A6A9-A249-88AD-8CFDA7DED64B}" type="datetimeFigureOut">
              <a:rPr lang="en-US" smtClean="0"/>
              <a:pPr/>
              <a:t>3/11/2022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Arial" panose="020B0604020202020204" pitchFamily="34" charset="0"/>
                <a:cs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1pPr>
    <a:lvl2pPr marL="4572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2pPr>
    <a:lvl3pPr marL="9144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3pPr>
    <a:lvl4pPr marL="13716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4pPr>
    <a:lvl5pPr marL="18288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a:p>
        </p:txBody>
      </p:sp>
    </p:spTree>
    <p:extLst>
      <p:ext uri="{BB962C8B-B14F-4D97-AF65-F5344CB8AC3E}">
        <p14:creationId xmlns:p14="http://schemas.microsoft.com/office/powerpoint/2010/main" val="1287123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12</a:t>
            </a:fld>
            <a:endParaRPr lang="en-US"/>
          </a:p>
        </p:txBody>
      </p:sp>
    </p:spTree>
    <p:extLst>
      <p:ext uri="{BB962C8B-B14F-4D97-AF65-F5344CB8AC3E}">
        <p14:creationId xmlns:p14="http://schemas.microsoft.com/office/powerpoint/2010/main" val="307578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14</a:t>
            </a:fld>
            <a:endParaRPr lang="en-US"/>
          </a:p>
        </p:txBody>
      </p:sp>
    </p:spTree>
    <p:extLst>
      <p:ext uri="{BB962C8B-B14F-4D97-AF65-F5344CB8AC3E}">
        <p14:creationId xmlns:p14="http://schemas.microsoft.com/office/powerpoint/2010/main" val="27336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15</a:t>
            </a:fld>
            <a:endParaRPr lang="en-US"/>
          </a:p>
        </p:txBody>
      </p:sp>
    </p:spTree>
    <p:extLst>
      <p:ext uri="{BB962C8B-B14F-4D97-AF65-F5344CB8AC3E}">
        <p14:creationId xmlns:p14="http://schemas.microsoft.com/office/powerpoint/2010/main" val="3498132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16</a:t>
            </a:fld>
            <a:endParaRPr lang="en-US"/>
          </a:p>
        </p:txBody>
      </p:sp>
    </p:spTree>
    <p:extLst>
      <p:ext uri="{BB962C8B-B14F-4D97-AF65-F5344CB8AC3E}">
        <p14:creationId xmlns:p14="http://schemas.microsoft.com/office/powerpoint/2010/main" val="4128050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17</a:t>
            </a:fld>
            <a:endParaRPr lang="en-US"/>
          </a:p>
        </p:txBody>
      </p:sp>
    </p:spTree>
    <p:extLst>
      <p:ext uri="{BB962C8B-B14F-4D97-AF65-F5344CB8AC3E}">
        <p14:creationId xmlns:p14="http://schemas.microsoft.com/office/powerpoint/2010/main" val="168067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433EA1-A6AD-46B3-A3A5-CC9CA81980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044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433EA1-A6AD-46B3-A3A5-CC9CA81980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092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20</a:t>
            </a:fld>
            <a:endParaRPr lang="en-US"/>
          </a:p>
        </p:txBody>
      </p:sp>
    </p:spTree>
    <p:extLst>
      <p:ext uri="{BB962C8B-B14F-4D97-AF65-F5344CB8AC3E}">
        <p14:creationId xmlns:p14="http://schemas.microsoft.com/office/powerpoint/2010/main" val="387291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u="sng" dirty="0"/>
              <a:t>Inpatient Concurrent review </a:t>
            </a:r>
            <a:r>
              <a:rPr lang="en-US" sz="1200" dirty="0"/>
              <a:t>is the process of review for the assessment of ongoing medical necessity and appropriateness of continued hospitalization in an inpatient facility. All hospital admissions are subject to the concurrent review process</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421316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D15A5-6128-B84F-818D-8AA5BDD9AF9D}" type="slidenum">
              <a:rPr kumimoji="0" lang="en-US" sz="1000" b="0" i="0" u="none" strike="noStrike" kern="1200" cap="none" spc="0" normalizeH="0" baseline="0" noProof="0" smtClean="0">
                <a:ln>
                  <a:noFill/>
                </a:ln>
                <a:solidFill>
                  <a:prstClr val="black"/>
                </a:solidFill>
                <a:effectLst/>
                <a:uLnTx/>
                <a:uFillTx/>
                <a:latin typeface="Open Sans Light"/>
                <a:ea typeface="+mn-ea"/>
                <a:cs typeface="Open Sans Light"/>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Open Sans Light"/>
              <a:ea typeface="+mn-ea"/>
              <a:cs typeface="Open Sans Light"/>
            </a:endParaRPr>
          </a:p>
        </p:txBody>
      </p:sp>
    </p:spTree>
    <p:extLst>
      <p:ext uri="{BB962C8B-B14F-4D97-AF65-F5344CB8AC3E}">
        <p14:creationId xmlns:p14="http://schemas.microsoft.com/office/powerpoint/2010/main" val="2497544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u="sng" dirty="0"/>
              <a:t>Inpatient Concurrent review </a:t>
            </a:r>
            <a:r>
              <a:rPr lang="en-US" sz="1100" dirty="0"/>
              <a:t>is the process of review for the assessment of ongoing medical necessity and appropriateness of continued hospitalization in an inpatient facility. All hospital admissions are subject to the concurrent review process</a:t>
            </a:r>
          </a:p>
          <a:p>
            <a:pPr marL="0" lvl="0" indent="0">
              <a:buFont typeface="Arial" panose="020B0604020202020204" pitchFamily="34" charset="0"/>
              <a:buNone/>
            </a:pPr>
            <a:endParaRPr lang="en-US" sz="1100" dirty="0">
              <a:solidFill>
                <a:schemeClr val="tx2"/>
              </a:solidFill>
              <a:cs typeface="Open Sans Light"/>
            </a:endParaRPr>
          </a:p>
          <a:p>
            <a:pPr marL="742864" lvl="1" indent="-285664">
              <a:buFont typeface="Arial" panose="020B0604020202020204" pitchFamily="34" charset="0"/>
              <a:buChar char="•"/>
            </a:pPr>
            <a:r>
              <a:rPr lang="en-US" sz="1100" dirty="0">
                <a:solidFill>
                  <a:schemeClr val="tx2"/>
                </a:solidFill>
                <a:cs typeface="Open Sans Light"/>
              </a:rPr>
              <a:t>HCB:  Manual </a:t>
            </a:r>
          </a:p>
          <a:p>
            <a:pPr marL="742864" lvl="1" indent="-285664">
              <a:buFont typeface="Arial" panose="020B0604020202020204" pitchFamily="34" charset="0"/>
              <a:buChar char="•"/>
            </a:pPr>
            <a:r>
              <a:rPr lang="en-US" sz="1100" dirty="0">
                <a:solidFill>
                  <a:schemeClr val="tx2"/>
                </a:solidFill>
                <a:cs typeface="Open Sans Light"/>
              </a:rPr>
              <a:t>PBM:  Automated but with an approximate 20-25% fallout to manual (poor digitization) </a:t>
            </a:r>
          </a:p>
          <a:p>
            <a:pPr marL="742864" lvl="1" indent="-285664">
              <a:spcAft>
                <a:spcPts val="800"/>
              </a:spcAft>
              <a:buFont typeface="Arial" panose="020B0604020202020204" pitchFamily="34" charset="0"/>
              <a:buChar char="•"/>
            </a:pPr>
            <a:r>
              <a:rPr lang="en-US" sz="1100" dirty="0">
                <a:solidFill>
                  <a:schemeClr val="tx2"/>
                </a:solidFill>
                <a:cs typeface="Open Sans Light"/>
              </a:rPr>
              <a:t>Payor Agnostic:  Manual </a:t>
            </a:r>
          </a:p>
          <a:p>
            <a:pPr marL="742864" lvl="1" indent="-285664">
              <a:spcAft>
                <a:spcPts val="800"/>
              </a:spcAft>
              <a:buFont typeface="Arial" panose="020B0604020202020204" pitchFamily="34" charset="0"/>
              <a:buChar char="•"/>
            </a:pPr>
            <a:r>
              <a:rPr lang="en-US" sz="1100" dirty="0">
                <a:solidFill>
                  <a:schemeClr val="tx2"/>
                </a:solidFill>
                <a:highlight>
                  <a:srgbClr val="FFFF00"/>
                </a:highlight>
                <a:cs typeface="Open Sans Light"/>
              </a:rPr>
              <a:t>?? – What is the fax volume vs electronic PA?? </a:t>
            </a:r>
          </a:p>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387291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6</a:t>
            </a:fld>
            <a:endParaRPr lang="en-US"/>
          </a:p>
        </p:txBody>
      </p:sp>
    </p:spTree>
    <p:extLst>
      <p:ext uri="{BB962C8B-B14F-4D97-AF65-F5344CB8AC3E}">
        <p14:creationId xmlns:p14="http://schemas.microsoft.com/office/powerpoint/2010/main" val="2933113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7</a:t>
            </a:fld>
            <a:endParaRPr lang="en-US"/>
          </a:p>
        </p:txBody>
      </p:sp>
    </p:spTree>
    <p:extLst>
      <p:ext uri="{BB962C8B-B14F-4D97-AF65-F5344CB8AC3E}">
        <p14:creationId xmlns:p14="http://schemas.microsoft.com/office/powerpoint/2010/main" val="260000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8</a:t>
            </a:fld>
            <a:endParaRPr lang="en-US"/>
          </a:p>
        </p:txBody>
      </p:sp>
    </p:spTree>
    <p:extLst>
      <p:ext uri="{BB962C8B-B14F-4D97-AF65-F5344CB8AC3E}">
        <p14:creationId xmlns:p14="http://schemas.microsoft.com/office/powerpoint/2010/main" val="2005974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a:p>
        </p:txBody>
      </p:sp>
    </p:spTree>
    <p:extLst>
      <p:ext uri="{BB962C8B-B14F-4D97-AF65-F5344CB8AC3E}">
        <p14:creationId xmlns:p14="http://schemas.microsoft.com/office/powerpoint/2010/main" val="2145379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11</a:t>
            </a:fld>
            <a:endParaRPr lang="en-US"/>
          </a:p>
        </p:txBody>
      </p:sp>
    </p:spTree>
    <p:extLst>
      <p:ext uri="{BB962C8B-B14F-4D97-AF65-F5344CB8AC3E}">
        <p14:creationId xmlns:p14="http://schemas.microsoft.com/office/powerpoint/2010/main" val="1364051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1.jpeg"/><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4.vml"/><Relationship Id="rId6" Type="http://schemas.openxmlformats.org/officeDocument/2006/relationships/image" Target="../media/image11.jpeg"/><Relationship Id="rId5" Type="http://schemas.openxmlformats.org/officeDocument/2006/relationships/image" Target="../media/image5.emf"/><Relationship Id="rId4" Type="http://schemas.openxmlformats.org/officeDocument/2006/relationships/oleObject" Target="../embeddings/oleObject13.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3.emf"/><Relationship Id="rId4" Type="http://schemas.openxmlformats.org/officeDocument/2006/relationships/oleObject" Target="../embeddings/oleObject14.bin"/></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3.xml"/><Relationship Id="rId7" Type="http://schemas.openxmlformats.org/officeDocument/2006/relationships/image" Target="../media/image7.png"/><Relationship Id="rId2" Type="http://schemas.openxmlformats.org/officeDocument/2006/relationships/tags" Target="../tags/tag17.xml"/><Relationship Id="rId1" Type="http://schemas.openxmlformats.org/officeDocument/2006/relationships/vmlDrawing" Target="../drawings/vmlDrawing17.vml"/><Relationship Id="rId6" Type="http://schemas.openxmlformats.org/officeDocument/2006/relationships/image" Target="../media/image5.emf"/><Relationship Id="rId5" Type="http://schemas.openxmlformats.org/officeDocument/2006/relationships/oleObject" Target="../embeddings/oleObject16.bin"/><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vmlDrawing" Target="../drawings/vmlDrawing18.vml"/><Relationship Id="rId6" Type="http://schemas.openxmlformats.org/officeDocument/2006/relationships/image" Target="../media/image11.jpeg"/><Relationship Id="rId5" Type="http://schemas.openxmlformats.org/officeDocument/2006/relationships/image" Target="../media/image5.emf"/><Relationship Id="rId4" Type="http://schemas.openxmlformats.org/officeDocument/2006/relationships/oleObject" Target="../embeddings/oleObject16.bin"/></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56777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77750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270009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58382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784" y="1764792"/>
            <a:ext cx="4434840"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262506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2835"/>
            <a:ext cx="9665208" cy="459165"/>
          </a:xfrm>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9209"/>
            <a:ext cx="9665208"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784" y="679474"/>
            <a:ext cx="9685338" cy="422275"/>
          </a:xfrm>
        </p:spPr>
        <p:txBody>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2006623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318146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a:solidFill>
                  <a:schemeClr val="accent2"/>
                </a:solidFill>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mn-lt"/>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844952" y="1196075"/>
            <a:ext cx="3068680" cy="1444752"/>
          </a:xfrm>
        </p:spPr>
        <p:txBody>
          <a:bodyPr/>
          <a:lstStyle>
            <a:lvl1pPr algn="l">
              <a:lnSpc>
                <a:spcPct val="80000"/>
              </a:lnSpc>
              <a:spcBef>
                <a:spcPts val="0"/>
              </a:spcBef>
              <a:defRPr sz="5400" b="1">
                <a:solidFill>
                  <a:schemeClr val="bg1"/>
                </a:solidFill>
              </a:defRPr>
            </a:lvl1pPr>
          </a:lstStyle>
          <a:p>
            <a:pPr lvl="0"/>
            <a:r>
              <a:rPr lang="en-US"/>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Title only PURPLE">
    <p:spTree>
      <p:nvGrpSpPr>
        <p:cNvPr id="1" name=""/>
        <p:cNvGrpSpPr/>
        <p:nvPr/>
      </p:nvGrpSpPr>
      <p:grpSpPr>
        <a:xfrm>
          <a:off x="0" y="0"/>
          <a:ext cx="0" cy="0"/>
          <a:chOff x="0" y="0"/>
          <a:chExt cx="0" cy="0"/>
        </a:xfrm>
      </p:grpSpPr>
      <p:sp>
        <p:nvSpPr>
          <p:cNvPr id="9" name="Rectangle 2"/>
          <p:cNvSpPr>
            <a:spLocks noGrp="1" noChangeArrowheads="1"/>
          </p:cNvSpPr>
          <p:nvPr>
            <p:ph type="title" hasCustomPrompt="1"/>
          </p:nvPr>
        </p:nvSpPr>
        <p:spPr bwMode="black">
          <a:xfrm>
            <a:off x="547597" y="152399"/>
            <a:ext cx="11067453" cy="86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dirty="0" smtClean="0"/>
            </a:lvl1pPr>
          </a:lstStyle>
          <a:p>
            <a:pPr lvl="0"/>
            <a:r>
              <a:rPr lang="en-US"/>
              <a:t>Insert slide title here</a:t>
            </a:r>
          </a:p>
        </p:txBody>
      </p:sp>
    </p:spTree>
    <p:extLst>
      <p:ext uri="{BB962C8B-B14F-4D97-AF65-F5344CB8AC3E}">
        <p14:creationId xmlns:p14="http://schemas.microsoft.com/office/powerpoint/2010/main" val="211773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 Partnersh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pic>
        <p:nvPicPr>
          <p:cNvPr id="8" name="Picture 4" descr="A picture containing drawing, hat&#10;&#10;Description generated with very high confidence">
            <a:extLst>
              <a:ext uri="{FF2B5EF4-FFF2-40B4-BE49-F238E27FC236}">
                <a16:creationId xmlns:a16="http://schemas.microsoft.com/office/drawing/2014/main" id="{A0E2BD37-49E0-4C30-A644-52FDDB6E0397}"/>
              </a:ext>
            </a:extLst>
          </p:cNvPr>
          <p:cNvPicPr>
            <a:picLocks noChangeAspect="1"/>
          </p:cNvPicPr>
          <p:nvPr userDrawn="1"/>
        </p:nvPicPr>
        <p:blipFill>
          <a:blip r:embed="rId2"/>
          <a:stretch>
            <a:fillRect/>
          </a:stretch>
        </p:blipFill>
        <p:spPr>
          <a:xfrm>
            <a:off x="7996254" y="4446904"/>
            <a:ext cx="2628933" cy="1304925"/>
          </a:xfrm>
          <a:prstGeom prst="rect">
            <a:avLst/>
          </a:prstGeom>
        </p:spPr>
      </p:pic>
      <p:pic>
        <p:nvPicPr>
          <p:cNvPr id="9" name="Picture 6" descr="A picture containing drawing&#10;&#10;Description generated with very high confidence">
            <a:extLst>
              <a:ext uri="{FF2B5EF4-FFF2-40B4-BE49-F238E27FC236}">
                <a16:creationId xmlns:a16="http://schemas.microsoft.com/office/drawing/2014/main" id="{08AA5101-FB22-4929-B737-C7F34BEDFC04}"/>
              </a:ext>
            </a:extLst>
          </p:cNvPr>
          <p:cNvPicPr>
            <a:picLocks noChangeAspect="1"/>
          </p:cNvPicPr>
          <p:nvPr userDrawn="1"/>
        </p:nvPicPr>
        <p:blipFill>
          <a:blip r:embed="rId3"/>
          <a:stretch>
            <a:fillRect/>
          </a:stretch>
        </p:blipFill>
        <p:spPr>
          <a:xfrm>
            <a:off x="1832861" y="1037934"/>
            <a:ext cx="2428687" cy="1209675"/>
          </a:xfrm>
          <a:prstGeom prst="rect">
            <a:avLst/>
          </a:prstGeom>
        </p:spPr>
      </p:pic>
      <p:sp>
        <p:nvSpPr>
          <p:cNvPr id="12" name="TextBox 11">
            <a:extLst>
              <a:ext uri="{FF2B5EF4-FFF2-40B4-BE49-F238E27FC236}">
                <a16:creationId xmlns:a16="http://schemas.microsoft.com/office/drawing/2014/main" id="{630C4841-988F-4B49-9064-5AF208E4A576}"/>
              </a:ext>
            </a:extLst>
          </p:cNvPr>
          <p:cNvSpPr txBox="1"/>
          <p:nvPr userDrawn="1"/>
        </p:nvSpPr>
        <p:spPr>
          <a:xfrm>
            <a:off x="577085" y="3009735"/>
            <a:ext cx="4942008"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5400" b="1">
                <a:solidFill>
                  <a:schemeClr val="bg1"/>
                </a:solidFill>
                <a:cs typeface="Arial"/>
              </a:rPr>
              <a:t>Turning Vision</a:t>
            </a:r>
          </a:p>
        </p:txBody>
      </p:sp>
      <p:sp>
        <p:nvSpPr>
          <p:cNvPr id="13" name="TextBox 12">
            <a:extLst>
              <a:ext uri="{FF2B5EF4-FFF2-40B4-BE49-F238E27FC236}">
                <a16:creationId xmlns:a16="http://schemas.microsoft.com/office/drawing/2014/main" id="{6C313255-8C46-4A6D-8B0D-185644612B69}"/>
              </a:ext>
            </a:extLst>
          </p:cNvPr>
          <p:cNvSpPr txBox="1"/>
          <p:nvPr userDrawn="1"/>
        </p:nvSpPr>
        <p:spPr>
          <a:xfrm>
            <a:off x="7450658" y="3009819"/>
            <a:ext cx="3717102"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5400" b="1">
                <a:solidFill>
                  <a:schemeClr val="accent2"/>
                </a:solidFill>
                <a:cs typeface="Arial"/>
              </a:rPr>
              <a:t>Into Action</a:t>
            </a:r>
            <a:endParaRPr lang="en-US" sz="5400" b="1">
              <a:solidFill>
                <a:schemeClr val="accent2"/>
              </a:solidFill>
            </a:endParaRPr>
          </a:p>
        </p:txBody>
      </p:sp>
    </p:spTree>
    <p:extLst>
      <p:ext uri="{BB962C8B-B14F-4D97-AF65-F5344CB8AC3E}">
        <p14:creationId xmlns:p14="http://schemas.microsoft.com/office/powerpoint/2010/main" val="13716642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losing - Idea Growth">
    <p:bg>
      <p:bgPr>
        <a:solidFill>
          <a:srgbClr val="064E69"/>
        </a:solidFill>
        <a:effectLst/>
      </p:bgPr>
    </p:bg>
    <p:spTree>
      <p:nvGrpSpPr>
        <p:cNvPr id="1" name=""/>
        <p:cNvGrpSpPr/>
        <p:nvPr/>
      </p:nvGrpSpPr>
      <p:grpSpPr>
        <a:xfrm>
          <a:off x="0" y="0"/>
          <a:ext cx="0" cy="0"/>
          <a:chOff x="0" y="0"/>
          <a:chExt cx="0" cy="0"/>
        </a:xfrm>
      </p:grpSpPr>
      <p:sp>
        <p:nvSpPr>
          <p:cNvPr id="28" name="Rectangle 27"/>
          <p:cNvSpPr/>
          <p:nvPr userDrawn="1"/>
        </p:nvSpPr>
        <p:spPr>
          <a:xfrm>
            <a:off x="1589" y="0"/>
            <a:ext cx="12185651"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2DC576B5-C5F0-4AE1-859B-AF397F678251}"/>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682137" y="659178"/>
            <a:ext cx="1280205" cy="2279548"/>
          </a:xfrm>
          <a:prstGeom prst="rect">
            <a:avLst/>
          </a:prstGeom>
        </p:spPr>
      </p:pic>
      <p:graphicFrame>
        <p:nvGraphicFramePr>
          <p:cNvPr id="26" name="Object 25" hidden="1"/>
          <p:cNvGraphicFramePr>
            <a:graphicFrameLocks noChangeAspect="1"/>
          </p:cNvGraphicFramePr>
          <p:nvPr userDrawn="1">
            <p:custDataLst>
              <p:tags r:id="rId2"/>
            </p:custDataLst>
            <p:extLst>
              <p:ext uri="{D42A27DB-BD31-4B8C-83A1-F6EECF244321}">
                <p14:modId xmlns:p14="http://schemas.microsoft.com/office/powerpoint/2010/main" val="1549437301"/>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3009" name="think-cell Slide" r:id="rId5" imgW="498" imgH="499" progId="TCLayout.ActiveDocument.1">
                  <p:embed/>
                </p:oleObj>
              </mc:Choice>
              <mc:Fallback>
                <p:oleObj name="think-cell Slide" r:id="rId5" imgW="498" imgH="499" progId="TCLayout.ActiveDocument.1">
                  <p:embed/>
                  <p:pic>
                    <p:nvPicPr>
                      <p:cNvPr id="26" name="Object 25" hidden="1"/>
                      <p:cNvPicPr/>
                      <p:nvPr/>
                    </p:nvPicPr>
                    <p:blipFill>
                      <a:blip r:embed="rId6"/>
                      <a:stretch>
                        <a:fillRect/>
                      </a:stretch>
                    </p:blipFill>
                    <p:spPr>
                      <a:xfrm>
                        <a:off x="1588" y="1589"/>
                        <a:ext cx="1587" cy="1587"/>
                      </a:xfrm>
                      <a:prstGeom prst="rect">
                        <a:avLst/>
                      </a:prstGeom>
                    </p:spPr>
                  </p:pic>
                </p:oleObj>
              </mc:Fallback>
            </mc:AlternateContent>
          </a:graphicData>
        </a:graphic>
      </p:graphicFrame>
      <p:sp>
        <p:nvSpPr>
          <p:cNvPr id="27" name="Rectangle 26"/>
          <p:cNvSpPr/>
          <p:nvPr userDrawn="1"/>
        </p:nvSpPr>
        <p:spPr>
          <a:xfrm>
            <a:off x="0" y="4732020"/>
            <a:ext cx="12188825" cy="2125980"/>
          </a:xfrm>
          <a:prstGeom prst="rect">
            <a:avLst/>
          </a:prstGeom>
          <a:gradFill flip="none" rotWithShape="1">
            <a:gsLst>
              <a:gs pos="67000">
                <a:schemeClr val="bg1"/>
              </a:gs>
              <a:gs pos="100000">
                <a:schemeClr val="bg1"/>
              </a:gs>
              <a:gs pos="55000">
                <a:schemeClr val="accent1"/>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4171371" y="1957350"/>
            <a:ext cx="3948080"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398" b="1">
                <a:solidFill>
                  <a:schemeClr val="accent3"/>
                </a:solidFill>
                <a:latin typeface="Arial" panose="020B0604020202020204" pitchFamily="34" charset="0"/>
                <a:ea typeface="Domaine Display" charset="0"/>
                <a:cs typeface="Arial" panose="020B0604020202020204" pitchFamily="34" charset="0"/>
              </a:rPr>
              <a:t>Into Action.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2258" y="5940720"/>
            <a:ext cx="3096980"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2" name="Title 1"/>
          <p:cNvSpPr txBox="1">
            <a:spLocks/>
          </p:cNvSpPr>
          <p:nvPr userDrawn="1"/>
        </p:nvSpPr>
        <p:spPr>
          <a:xfrm>
            <a:off x="2358668" y="883362"/>
            <a:ext cx="5203825" cy="906657"/>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398" b="1">
                <a:solidFill>
                  <a:schemeClr val="accent2"/>
                </a:solidFill>
                <a:latin typeface="Arial" panose="020B0604020202020204" pitchFamily="34" charset="0"/>
                <a:ea typeface="Domaine Display" charset="0"/>
                <a:cs typeface="Arial" panose="020B0604020202020204" pitchFamily="34" charset="0"/>
              </a:rPr>
              <a:t>Turning Vision</a:t>
            </a:r>
          </a:p>
        </p:txBody>
      </p:sp>
      <p:sp>
        <p:nvSpPr>
          <p:cNvPr id="60" name="Rectangle 59"/>
          <p:cNvSpPr/>
          <p:nvPr userDrawn="1"/>
        </p:nvSpPr>
        <p:spPr>
          <a:xfrm flipH="1">
            <a:off x="-1590" y="4732898"/>
            <a:ext cx="12190414" cy="336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2DEF47A6-05C7-438A-BC79-72BA77BAEF2B}"/>
              </a:ext>
            </a:extLst>
          </p:cNvPr>
          <p:cNvPicPr>
            <a:picLocks noChangeAspect="1"/>
          </p:cNvPicPr>
          <p:nvPr userDrawn="1"/>
        </p:nvPicPr>
        <p:blipFill>
          <a:blip r:embed="rId7">
            <a:clrChange>
              <a:clrFrom>
                <a:srgbClr val="FDFDFD"/>
              </a:clrFrom>
              <a:clrTo>
                <a:srgbClr val="FDFDFD">
                  <a:alpha val="0"/>
                </a:srgbClr>
              </a:clrTo>
            </a:clrChange>
          </a:blip>
          <a:stretch>
            <a:fillRect/>
          </a:stretch>
        </p:blipFill>
        <p:spPr>
          <a:xfrm>
            <a:off x="8207375" y="2622493"/>
            <a:ext cx="3981450" cy="962025"/>
          </a:xfrm>
          <a:prstGeom prst="rect">
            <a:avLst/>
          </a:prstGeom>
        </p:spPr>
      </p:pic>
      <p:pic>
        <p:nvPicPr>
          <p:cNvPr id="19" name="Picture 18" descr="A tree with red leaves&#10;&#10;Description automatically generated">
            <a:extLst>
              <a:ext uri="{FF2B5EF4-FFF2-40B4-BE49-F238E27FC236}">
                <a16:creationId xmlns:a16="http://schemas.microsoft.com/office/drawing/2014/main" id="{57E2360A-5BC0-479C-861D-4BA9815BF92F}"/>
              </a:ext>
            </a:extLst>
          </p:cNvPr>
          <p:cNvPicPr>
            <a:picLocks noChangeAspect="1"/>
          </p:cNvPicPr>
          <p:nvPr userDrawn="1"/>
        </p:nvPicPr>
        <p:blipFill>
          <a:blip r:embed="rId8"/>
          <a:stretch>
            <a:fillRect/>
          </a:stretch>
        </p:blipFill>
        <p:spPr>
          <a:xfrm>
            <a:off x="8383224" y="331838"/>
            <a:ext cx="2833660" cy="2838019"/>
          </a:xfrm>
          <a:prstGeom prst="rect">
            <a:avLst/>
          </a:prstGeom>
        </p:spPr>
      </p:pic>
      <p:pic>
        <p:nvPicPr>
          <p:cNvPr id="24" name="Picture 23">
            <a:extLst>
              <a:ext uri="{FF2B5EF4-FFF2-40B4-BE49-F238E27FC236}">
                <a16:creationId xmlns:a16="http://schemas.microsoft.com/office/drawing/2014/main" id="{1019D290-EE0C-4AA6-89EF-0E0C65E2B3AE}"/>
              </a:ext>
            </a:extLst>
          </p:cNvPr>
          <p:cNvPicPr>
            <a:picLocks noChangeAspect="1"/>
          </p:cNvPicPr>
          <p:nvPr userDrawn="1"/>
        </p:nvPicPr>
        <p:blipFill>
          <a:blip r:embed="rId9">
            <a:clrChange>
              <a:clrFrom>
                <a:srgbClr val="FFFFFF"/>
              </a:clrFrom>
              <a:clrTo>
                <a:srgbClr val="FFFFFF">
                  <a:alpha val="0"/>
                </a:srgbClr>
              </a:clrTo>
            </a:clrChange>
          </a:blip>
          <a:stretch>
            <a:fillRect/>
          </a:stretch>
        </p:blipFill>
        <p:spPr>
          <a:xfrm>
            <a:off x="864868" y="1162713"/>
            <a:ext cx="894640" cy="777649"/>
          </a:xfrm>
          <a:prstGeom prst="rect">
            <a:avLst/>
          </a:prstGeom>
        </p:spPr>
      </p:pic>
      <p:pic>
        <p:nvPicPr>
          <p:cNvPr id="3" name="Picture 2" descr="A picture containing lit&#10;&#10;Description automatically generated">
            <a:extLst>
              <a:ext uri="{FF2B5EF4-FFF2-40B4-BE49-F238E27FC236}">
                <a16:creationId xmlns:a16="http://schemas.microsoft.com/office/drawing/2014/main" id="{B700E2FA-0BF6-431F-B80E-49FC521EB867}"/>
              </a:ext>
            </a:extLst>
          </p:cNvPr>
          <p:cNvPicPr>
            <a:picLocks noChangeAspect="1"/>
          </p:cNvPicPr>
          <p:nvPr userDrawn="1"/>
        </p:nvPicPr>
        <p:blipFill>
          <a:blip r:embed="rId10"/>
          <a:stretch>
            <a:fillRect/>
          </a:stretch>
        </p:blipFill>
        <p:spPr>
          <a:xfrm rot="1685200">
            <a:off x="1742225" y="2914961"/>
            <a:ext cx="1546858" cy="907168"/>
          </a:xfrm>
          <a:prstGeom prst="rect">
            <a:avLst/>
          </a:prstGeom>
        </p:spPr>
      </p:pic>
      <p:pic>
        <p:nvPicPr>
          <p:cNvPr id="61" name="Picture 60" descr="A picture containing lit&#10;&#10;Description automatically generated">
            <a:extLst>
              <a:ext uri="{FF2B5EF4-FFF2-40B4-BE49-F238E27FC236}">
                <a16:creationId xmlns:a16="http://schemas.microsoft.com/office/drawing/2014/main" id="{E65E3FC6-2EE9-4326-BF99-6CD38F09D7BC}"/>
              </a:ext>
            </a:extLst>
          </p:cNvPr>
          <p:cNvPicPr>
            <a:picLocks noChangeAspect="1"/>
          </p:cNvPicPr>
          <p:nvPr userDrawn="1"/>
        </p:nvPicPr>
        <p:blipFill>
          <a:blip r:embed="rId10"/>
          <a:stretch>
            <a:fillRect/>
          </a:stretch>
        </p:blipFill>
        <p:spPr>
          <a:xfrm rot="10492355">
            <a:off x="3859965" y="3512648"/>
            <a:ext cx="1546858" cy="907168"/>
          </a:xfrm>
          <a:prstGeom prst="rect">
            <a:avLst/>
          </a:prstGeom>
        </p:spPr>
      </p:pic>
      <p:pic>
        <p:nvPicPr>
          <p:cNvPr id="62" name="Picture 61" descr="A picture containing lit&#10;&#10;Description automatically generated">
            <a:extLst>
              <a:ext uri="{FF2B5EF4-FFF2-40B4-BE49-F238E27FC236}">
                <a16:creationId xmlns:a16="http://schemas.microsoft.com/office/drawing/2014/main" id="{EC06E53F-AE25-400D-A15E-F6BB68E78D74}"/>
              </a:ext>
            </a:extLst>
          </p:cNvPr>
          <p:cNvPicPr>
            <a:picLocks noChangeAspect="1"/>
          </p:cNvPicPr>
          <p:nvPr userDrawn="1"/>
        </p:nvPicPr>
        <p:blipFill>
          <a:blip r:embed="rId10"/>
          <a:stretch>
            <a:fillRect/>
          </a:stretch>
        </p:blipFill>
        <p:spPr>
          <a:xfrm rot="19974934">
            <a:off x="5988622" y="3464042"/>
            <a:ext cx="1546858" cy="907168"/>
          </a:xfrm>
          <a:prstGeom prst="rect">
            <a:avLst/>
          </a:prstGeom>
        </p:spPr>
      </p:pic>
      <p:pic>
        <p:nvPicPr>
          <p:cNvPr id="63" name="Picture 62" descr="A picture containing lit&#10;&#10;Description automatically generated">
            <a:extLst>
              <a:ext uri="{FF2B5EF4-FFF2-40B4-BE49-F238E27FC236}">
                <a16:creationId xmlns:a16="http://schemas.microsoft.com/office/drawing/2014/main" id="{5BEAE8F9-E0FE-49A1-A2D9-69089A9E0833}"/>
              </a:ext>
            </a:extLst>
          </p:cNvPr>
          <p:cNvPicPr>
            <a:picLocks noChangeAspect="1"/>
          </p:cNvPicPr>
          <p:nvPr userDrawn="1"/>
        </p:nvPicPr>
        <p:blipFill>
          <a:blip r:embed="rId10"/>
          <a:stretch>
            <a:fillRect/>
          </a:stretch>
        </p:blipFill>
        <p:spPr>
          <a:xfrm rot="8050913">
            <a:off x="7773527" y="3234560"/>
            <a:ext cx="1546858" cy="907168"/>
          </a:xfrm>
          <a:prstGeom prst="rect">
            <a:avLst/>
          </a:prstGeom>
        </p:spPr>
      </p:pic>
      <p:grpSp>
        <p:nvGrpSpPr>
          <p:cNvPr id="4" name="Group 3">
            <a:extLst>
              <a:ext uri="{FF2B5EF4-FFF2-40B4-BE49-F238E27FC236}">
                <a16:creationId xmlns:a16="http://schemas.microsoft.com/office/drawing/2014/main" id="{8A6FBF99-48CF-4427-B920-45724E3F721E}"/>
              </a:ext>
            </a:extLst>
          </p:cNvPr>
          <p:cNvGrpSpPr/>
          <p:nvPr userDrawn="1"/>
        </p:nvGrpSpPr>
        <p:grpSpPr>
          <a:xfrm>
            <a:off x="504185" y="5402513"/>
            <a:ext cx="1929916" cy="1067172"/>
            <a:chOff x="504185" y="5402513"/>
            <a:chExt cx="1929916" cy="1067172"/>
          </a:xfrm>
        </p:grpSpPr>
        <p:grpSp>
          <p:nvGrpSpPr>
            <p:cNvPr id="2" name="Group 1">
              <a:extLst>
                <a:ext uri="{FF2B5EF4-FFF2-40B4-BE49-F238E27FC236}">
                  <a16:creationId xmlns:a16="http://schemas.microsoft.com/office/drawing/2014/main" id="{C5A08354-7EE1-457D-A76C-B3473DC70114}"/>
                </a:ext>
              </a:extLst>
            </p:cNvPr>
            <p:cNvGrpSpPr/>
            <p:nvPr userDrawn="1"/>
          </p:nvGrpSpPr>
          <p:grpSpPr>
            <a:xfrm>
              <a:off x="842320" y="5759628"/>
              <a:ext cx="1333913" cy="513517"/>
              <a:chOff x="842320" y="5759628"/>
              <a:chExt cx="1333913" cy="513517"/>
            </a:xfrm>
          </p:grpSpPr>
          <p:sp>
            <p:nvSpPr>
              <p:cNvPr id="47" name="TextBox 46"/>
              <p:cNvSpPr txBox="1">
                <a:spLocks/>
              </p:cNvSpPr>
              <p:nvPr/>
            </p:nvSpPr>
            <p:spPr>
              <a:xfrm>
                <a:off x="1088165" y="5759628"/>
                <a:ext cx="305222" cy="23974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842320" y="5774513"/>
                <a:ext cx="227655" cy="228030"/>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419590" y="5839439"/>
                <a:ext cx="153881" cy="16310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586865" y="5839439"/>
                <a:ext cx="157997" cy="16310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316764" y="5842606"/>
                <a:ext cx="88339" cy="15677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1482599" y="6045115"/>
                <a:ext cx="202958" cy="228030"/>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1948578" y="6045115"/>
                <a:ext cx="227655" cy="228030"/>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1699208" y="6045432"/>
                <a:ext cx="234304" cy="224547"/>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1078644" y="6054360"/>
                <a:ext cx="81999" cy="83434"/>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172888" y="6055634"/>
                <a:ext cx="49687" cy="81050"/>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245369" y="6055634"/>
                <a:ext cx="66819" cy="81050"/>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322240" y="6055634"/>
                <a:ext cx="67672" cy="81050"/>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9" name="TextBox 58"/>
              <p:cNvSpPr txBox="1">
                <a:spLocks/>
              </p:cNvSpPr>
              <p:nvPr/>
            </p:nvSpPr>
            <p:spPr>
              <a:xfrm>
                <a:off x="1405878" y="6055634"/>
                <a:ext cx="49687" cy="81050"/>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46" name="Freeform 45"/>
            <p:cNvSpPr>
              <a:spLocks noEditPoints="1"/>
            </p:cNvSpPr>
            <p:nvPr/>
          </p:nvSpPr>
          <p:spPr bwMode="auto">
            <a:xfrm>
              <a:off x="504185" y="5402513"/>
              <a:ext cx="1929916" cy="106717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55572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Closing - Businessman">
    <p:bg>
      <p:bgPr>
        <a:solidFill>
          <a:srgbClr val="064E69"/>
        </a:solidFill>
        <a:effectLst/>
      </p:bgPr>
    </p:bg>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userDrawn="1">
            <p:custDataLst>
              <p:tags r:id="rId2"/>
            </p:custDataLst>
            <p:extLst>
              <p:ext uri="{D42A27DB-BD31-4B8C-83A1-F6EECF244321}">
                <p14:modId xmlns:p14="http://schemas.microsoft.com/office/powerpoint/2010/main" val="584456956"/>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4033" name="think-cell Slide" r:id="rId4" imgW="498" imgH="499" progId="TCLayout.ActiveDocument.1">
                  <p:embed/>
                </p:oleObj>
              </mc:Choice>
              <mc:Fallback>
                <p:oleObj name="think-cell Slide" r:id="rId4" imgW="498" imgH="499" progId="TCLayout.ActiveDocument.1">
                  <p:embed/>
                  <p:pic>
                    <p:nvPicPr>
                      <p:cNvPr id="26" name="Object 25"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7" name="Rectangle 26"/>
          <p:cNvSpPr/>
          <p:nvPr userDrawn="1"/>
        </p:nvSpPr>
        <p:spPr>
          <a:xfrm>
            <a:off x="0" y="4732020"/>
            <a:ext cx="12188825" cy="2125980"/>
          </a:xfrm>
          <a:prstGeom prst="rect">
            <a:avLst/>
          </a:prstGeom>
          <a:gradFill flip="none" rotWithShape="1">
            <a:gsLst>
              <a:gs pos="67000">
                <a:schemeClr val="bg1"/>
              </a:gs>
              <a:gs pos="100000">
                <a:schemeClr val="bg1"/>
              </a:gs>
              <a:gs pos="55000">
                <a:schemeClr val="accent1"/>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sp>
        <p:nvSpPr>
          <p:cNvPr id="28" name="Rectangle 27"/>
          <p:cNvSpPr/>
          <p:nvPr userDrawn="1"/>
        </p:nvSpPr>
        <p:spPr>
          <a:xfrm>
            <a:off x="1589" y="0"/>
            <a:ext cx="12185651"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pic>
        <p:nvPicPr>
          <p:cNvPr id="29" name="Picture 28"/>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4884" cy="4732020"/>
          </a:xfrm>
          <a:prstGeom prst="rect">
            <a:avLst/>
          </a:prstGeom>
        </p:spPr>
      </p:pic>
      <p:sp>
        <p:nvSpPr>
          <p:cNvPr id="30" name="Rectangle 29"/>
          <p:cNvSpPr/>
          <p:nvPr userDrawn="1"/>
        </p:nvSpPr>
        <p:spPr>
          <a:xfrm flipH="1">
            <a:off x="6013540" y="2"/>
            <a:ext cx="665044"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7899489" y="3658243"/>
            <a:ext cx="3948080"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398" b="1">
                <a:solidFill>
                  <a:schemeClr val="accent3"/>
                </a:solidFill>
                <a:latin typeface="Arial" panose="020B0604020202020204" pitchFamily="34" charset="0"/>
                <a:ea typeface="Domaine Display" charset="0"/>
                <a:cs typeface="Arial" panose="020B0604020202020204" pitchFamily="34" charset="0"/>
              </a:rPr>
              <a:t>into action.</a:t>
            </a:r>
          </a:p>
        </p:txBody>
      </p:sp>
      <p:sp>
        <p:nvSpPr>
          <p:cNvPr id="32" name="Title 1"/>
          <p:cNvSpPr txBox="1">
            <a:spLocks/>
          </p:cNvSpPr>
          <p:nvPr userDrawn="1"/>
        </p:nvSpPr>
        <p:spPr>
          <a:xfrm>
            <a:off x="5059968" y="2489625"/>
            <a:ext cx="5203825"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398" b="1">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2258" y="5940720"/>
            <a:ext cx="3096980"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60" name="Rectangle 59"/>
          <p:cNvSpPr/>
          <p:nvPr userDrawn="1"/>
        </p:nvSpPr>
        <p:spPr>
          <a:xfrm flipH="1">
            <a:off x="-1590" y="4732898"/>
            <a:ext cx="12190414" cy="336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grpSp>
        <p:nvGrpSpPr>
          <p:cNvPr id="61" name="Group 60">
            <a:extLst>
              <a:ext uri="{FF2B5EF4-FFF2-40B4-BE49-F238E27FC236}">
                <a16:creationId xmlns:a16="http://schemas.microsoft.com/office/drawing/2014/main" id="{A6EC9DE4-6A08-48E3-899E-25CB20CACCC8}"/>
              </a:ext>
            </a:extLst>
          </p:cNvPr>
          <p:cNvGrpSpPr/>
          <p:nvPr userDrawn="1"/>
        </p:nvGrpSpPr>
        <p:grpSpPr>
          <a:xfrm>
            <a:off x="504185" y="5402513"/>
            <a:ext cx="1929916" cy="1067172"/>
            <a:chOff x="504185" y="5402513"/>
            <a:chExt cx="1929916" cy="1067172"/>
          </a:xfrm>
        </p:grpSpPr>
        <p:grpSp>
          <p:nvGrpSpPr>
            <p:cNvPr id="62" name="Group 61">
              <a:extLst>
                <a:ext uri="{FF2B5EF4-FFF2-40B4-BE49-F238E27FC236}">
                  <a16:creationId xmlns:a16="http://schemas.microsoft.com/office/drawing/2014/main" id="{6FE41249-52B2-46B0-AA76-6B4B14F8533A}"/>
                </a:ext>
              </a:extLst>
            </p:cNvPr>
            <p:cNvGrpSpPr/>
            <p:nvPr userDrawn="1"/>
          </p:nvGrpSpPr>
          <p:grpSpPr>
            <a:xfrm>
              <a:off x="842320" y="5759628"/>
              <a:ext cx="1333913" cy="513517"/>
              <a:chOff x="842320" y="5759628"/>
              <a:chExt cx="1333913" cy="513517"/>
            </a:xfrm>
          </p:grpSpPr>
          <p:sp>
            <p:nvSpPr>
              <p:cNvPr id="64" name="TextBox 63">
                <a:extLst>
                  <a:ext uri="{FF2B5EF4-FFF2-40B4-BE49-F238E27FC236}">
                    <a16:creationId xmlns:a16="http://schemas.microsoft.com/office/drawing/2014/main" id="{42E34812-C392-4832-8F9E-E87FB1D21218}"/>
                  </a:ext>
                </a:extLst>
              </p:cNvPr>
              <p:cNvSpPr txBox="1">
                <a:spLocks/>
              </p:cNvSpPr>
              <p:nvPr/>
            </p:nvSpPr>
            <p:spPr>
              <a:xfrm>
                <a:off x="1088165" y="5759628"/>
                <a:ext cx="305222" cy="23974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5" name="TextBox 64">
                <a:extLst>
                  <a:ext uri="{FF2B5EF4-FFF2-40B4-BE49-F238E27FC236}">
                    <a16:creationId xmlns:a16="http://schemas.microsoft.com/office/drawing/2014/main" id="{FC2725B5-B30F-4DF8-943C-EA276DB8FDB9}"/>
                  </a:ext>
                </a:extLst>
              </p:cNvPr>
              <p:cNvSpPr txBox="1">
                <a:spLocks/>
              </p:cNvSpPr>
              <p:nvPr/>
            </p:nvSpPr>
            <p:spPr>
              <a:xfrm>
                <a:off x="842320" y="5774513"/>
                <a:ext cx="227655" cy="228030"/>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6" name="TextBox 65">
                <a:extLst>
                  <a:ext uri="{FF2B5EF4-FFF2-40B4-BE49-F238E27FC236}">
                    <a16:creationId xmlns:a16="http://schemas.microsoft.com/office/drawing/2014/main" id="{64F3ABF0-9755-45A6-AEE9-C828F4FB5E0D}"/>
                  </a:ext>
                </a:extLst>
              </p:cNvPr>
              <p:cNvSpPr txBox="1">
                <a:spLocks/>
              </p:cNvSpPr>
              <p:nvPr/>
            </p:nvSpPr>
            <p:spPr>
              <a:xfrm>
                <a:off x="1419590" y="5839439"/>
                <a:ext cx="153881" cy="16310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7" name="TextBox 66">
                <a:extLst>
                  <a:ext uri="{FF2B5EF4-FFF2-40B4-BE49-F238E27FC236}">
                    <a16:creationId xmlns:a16="http://schemas.microsoft.com/office/drawing/2014/main" id="{901F408A-69CD-4613-BE0C-350BB1CED82E}"/>
                  </a:ext>
                </a:extLst>
              </p:cNvPr>
              <p:cNvSpPr txBox="1">
                <a:spLocks/>
              </p:cNvSpPr>
              <p:nvPr/>
            </p:nvSpPr>
            <p:spPr>
              <a:xfrm>
                <a:off x="1586865" y="5839439"/>
                <a:ext cx="157997" cy="16310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8" name="TextBox 67">
                <a:extLst>
                  <a:ext uri="{FF2B5EF4-FFF2-40B4-BE49-F238E27FC236}">
                    <a16:creationId xmlns:a16="http://schemas.microsoft.com/office/drawing/2014/main" id="{7B7C4C4E-5B47-4AFA-A5F1-6081DCDDB25D}"/>
                  </a:ext>
                </a:extLst>
              </p:cNvPr>
              <p:cNvSpPr txBox="1">
                <a:spLocks/>
              </p:cNvSpPr>
              <p:nvPr/>
            </p:nvSpPr>
            <p:spPr>
              <a:xfrm>
                <a:off x="1316764" y="5842606"/>
                <a:ext cx="88339" cy="15677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69" name="TextBox 68">
                <a:extLst>
                  <a:ext uri="{FF2B5EF4-FFF2-40B4-BE49-F238E27FC236}">
                    <a16:creationId xmlns:a16="http://schemas.microsoft.com/office/drawing/2014/main" id="{70DE0DBE-FDA2-4E03-BA00-5D60F0DD0BD1}"/>
                  </a:ext>
                </a:extLst>
              </p:cNvPr>
              <p:cNvSpPr txBox="1">
                <a:spLocks/>
              </p:cNvSpPr>
              <p:nvPr/>
            </p:nvSpPr>
            <p:spPr>
              <a:xfrm>
                <a:off x="1482599" y="6045115"/>
                <a:ext cx="202958" cy="228030"/>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70" name="TextBox 69">
                <a:extLst>
                  <a:ext uri="{FF2B5EF4-FFF2-40B4-BE49-F238E27FC236}">
                    <a16:creationId xmlns:a16="http://schemas.microsoft.com/office/drawing/2014/main" id="{481EBAFE-B597-4318-A127-6259F7F3E1BC}"/>
                  </a:ext>
                </a:extLst>
              </p:cNvPr>
              <p:cNvSpPr txBox="1">
                <a:spLocks/>
              </p:cNvSpPr>
              <p:nvPr/>
            </p:nvSpPr>
            <p:spPr>
              <a:xfrm>
                <a:off x="1948578" y="6045115"/>
                <a:ext cx="227655" cy="228030"/>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71" name="TextBox 70">
                <a:extLst>
                  <a:ext uri="{FF2B5EF4-FFF2-40B4-BE49-F238E27FC236}">
                    <a16:creationId xmlns:a16="http://schemas.microsoft.com/office/drawing/2014/main" id="{899786EC-C155-4767-98FA-58FBC85589F9}"/>
                  </a:ext>
                </a:extLst>
              </p:cNvPr>
              <p:cNvSpPr txBox="1">
                <a:spLocks/>
              </p:cNvSpPr>
              <p:nvPr/>
            </p:nvSpPr>
            <p:spPr>
              <a:xfrm>
                <a:off x="1699208" y="6045432"/>
                <a:ext cx="234304" cy="224547"/>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72" name="TextBox 71">
                <a:extLst>
                  <a:ext uri="{FF2B5EF4-FFF2-40B4-BE49-F238E27FC236}">
                    <a16:creationId xmlns:a16="http://schemas.microsoft.com/office/drawing/2014/main" id="{9C1B29C5-3748-475E-B24C-477C5AA6CE9C}"/>
                  </a:ext>
                </a:extLst>
              </p:cNvPr>
              <p:cNvSpPr txBox="1">
                <a:spLocks/>
              </p:cNvSpPr>
              <p:nvPr/>
            </p:nvSpPr>
            <p:spPr>
              <a:xfrm>
                <a:off x="1078644" y="6054360"/>
                <a:ext cx="81999" cy="83434"/>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73" name="TextBox 72">
                <a:extLst>
                  <a:ext uri="{FF2B5EF4-FFF2-40B4-BE49-F238E27FC236}">
                    <a16:creationId xmlns:a16="http://schemas.microsoft.com/office/drawing/2014/main" id="{B6E87E88-C0DD-4F3C-9637-16542FCACEC5}"/>
                  </a:ext>
                </a:extLst>
              </p:cNvPr>
              <p:cNvSpPr txBox="1">
                <a:spLocks/>
              </p:cNvSpPr>
              <p:nvPr/>
            </p:nvSpPr>
            <p:spPr>
              <a:xfrm>
                <a:off x="1172888" y="6055634"/>
                <a:ext cx="49687" cy="81050"/>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74" name="TextBox 73">
                <a:extLst>
                  <a:ext uri="{FF2B5EF4-FFF2-40B4-BE49-F238E27FC236}">
                    <a16:creationId xmlns:a16="http://schemas.microsoft.com/office/drawing/2014/main" id="{75E78960-F8E7-482B-80E9-349226D1ACE8}"/>
                  </a:ext>
                </a:extLst>
              </p:cNvPr>
              <p:cNvSpPr txBox="1">
                <a:spLocks/>
              </p:cNvSpPr>
              <p:nvPr/>
            </p:nvSpPr>
            <p:spPr>
              <a:xfrm>
                <a:off x="1245369" y="6055634"/>
                <a:ext cx="66819" cy="81050"/>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75" name="TextBox 74">
                <a:extLst>
                  <a:ext uri="{FF2B5EF4-FFF2-40B4-BE49-F238E27FC236}">
                    <a16:creationId xmlns:a16="http://schemas.microsoft.com/office/drawing/2014/main" id="{7CA0105D-F11C-4B87-9E30-76807B9D41FA}"/>
                  </a:ext>
                </a:extLst>
              </p:cNvPr>
              <p:cNvSpPr txBox="1">
                <a:spLocks/>
              </p:cNvSpPr>
              <p:nvPr/>
            </p:nvSpPr>
            <p:spPr>
              <a:xfrm>
                <a:off x="1322240" y="6055634"/>
                <a:ext cx="67672" cy="81050"/>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76" name="TextBox 75">
                <a:extLst>
                  <a:ext uri="{FF2B5EF4-FFF2-40B4-BE49-F238E27FC236}">
                    <a16:creationId xmlns:a16="http://schemas.microsoft.com/office/drawing/2014/main" id="{EBFBDACD-00CD-4B3C-8AFF-55B2E7B4EE3B}"/>
                  </a:ext>
                </a:extLst>
              </p:cNvPr>
              <p:cNvSpPr txBox="1">
                <a:spLocks/>
              </p:cNvSpPr>
              <p:nvPr/>
            </p:nvSpPr>
            <p:spPr>
              <a:xfrm>
                <a:off x="1405878" y="6055634"/>
                <a:ext cx="49687" cy="81050"/>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63" name="Freeform 45">
              <a:extLst>
                <a:ext uri="{FF2B5EF4-FFF2-40B4-BE49-F238E27FC236}">
                  <a16:creationId xmlns:a16="http://schemas.microsoft.com/office/drawing/2014/main" id="{215BAA87-6F0A-44E6-865D-38D1FE9AAA4D}"/>
                </a:ext>
              </a:extLst>
            </p:cNvPr>
            <p:cNvSpPr>
              <a:spLocks noEditPoints="1"/>
            </p:cNvSpPr>
            <p:nvPr/>
          </p:nvSpPr>
          <p:spPr bwMode="auto">
            <a:xfrm>
              <a:off x="504185" y="5402513"/>
              <a:ext cx="1929916" cy="106717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82759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6081"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3" name="Rectangle 2"/>
          <p:cNvSpPr>
            <a:spLocks noChangeAspect="1"/>
          </p:cNvSpPr>
          <p:nvPr/>
        </p:nvSpPr>
        <p:spPr>
          <a:xfrm>
            <a:off x="7749347" y="0"/>
            <a:ext cx="443947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7903" y="0"/>
            <a:ext cx="12144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3970" y="5051933"/>
            <a:ext cx="2121408"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7365" y="5460984"/>
            <a:ext cx="2844202"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Presenter Name</a:t>
            </a:r>
            <a:endParaRPr lang="tr-TR"/>
          </a:p>
        </p:txBody>
      </p:sp>
      <p:sp>
        <p:nvSpPr>
          <p:cNvPr id="27" name="Title 1"/>
          <p:cNvSpPr>
            <a:spLocks noGrp="1"/>
          </p:cNvSpPr>
          <p:nvPr>
            <p:ph type="ctrTitle" hasCustomPrompt="1"/>
          </p:nvPr>
        </p:nvSpPr>
        <p:spPr>
          <a:xfrm>
            <a:off x="822745" y="640080"/>
            <a:ext cx="5583564" cy="2630356"/>
          </a:xfrm>
          <a:prstGeom prst="rect">
            <a:avLst/>
          </a:prstGeom>
        </p:spPr>
        <p:txBody>
          <a:bodyPr lIns="0" anchor="t"/>
          <a:lstStyle>
            <a:lvl1pPr algn="l">
              <a:lnSpc>
                <a:spcPct val="80000"/>
              </a:lnSpc>
              <a:defRPr sz="7198"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a:t>Cover Slide Title</a:t>
            </a:r>
          </a:p>
        </p:txBody>
      </p:sp>
      <p:sp>
        <p:nvSpPr>
          <p:cNvPr id="30" name="Text Placeholder 7"/>
          <p:cNvSpPr>
            <a:spLocks noGrp="1"/>
          </p:cNvSpPr>
          <p:nvPr>
            <p:ph type="body" sz="quarter" idx="12" hasCustomPrompt="1"/>
          </p:nvPr>
        </p:nvSpPr>
        <p:spPr>
          <a:xfrm>
            <a:off x="822746" y="3383280"/>
            <a:ext cx="5577404" cy="431800"/>
          </a:xfrm>
          <a:prstGeom prst="rect">
            <a:avLst/>
          </a:prstGeom>
        </p:spPr>
        <p:txBody>
          <a:bodyPr lIns="0" anchor="ctr" anchorCtr="0"/>
          <a:lstStyle>
            <a:lvl1pPr algn="l">
              <a:defRPr sz="2399"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Second Level Title</a:t>
            </a:r>
            <a:endParaRPr lang="tr-TR"/>
          </a:p>
        </p:txBody>
      </p:sp>
      <p:sp>
        <p:nvSpPr>
          <p:cNvPr id="31" name="Text Placeholder 7"/>
          <p:cNvSpPr>
            <a:spLocks noGrp="1"/>
          </p:cNvSpPr>
          <p:nvPr>
            <p:ph type="body" sz="quarter" idx="13" hasCustomPrompt="1"/>
          </p:nvPr>
        </p:nvSpPr>
        <p:spPr>
          <a:xfrm>
            <a:off x="4077365" y="5892928"/>
            <a:ext cx="2844202" cy="431800"/>
          </a:xfrm>
          <a:prstGeom prst="rect">
            <a:avLst/>
          </a:prstGeom>
        </p:spPr>
        <p:txBody>
          <a:bodyPr rIns="0" anchor="b"/>
          <a:lstStyle>
            <a:lvl1pPr algn="r">
              <a:defRPr sz="1799"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Date</a:t>
            </a:r>
            <a:endParaRPr lang="tr-TR"/>
          </a:p>
        </p:txBody>
      </p:sp>
      <p:sp>
        <p:nvSpPr>
          <p:cNvPr id="32" name="Picture Placeholder 5"/>
          <p:cNvSpPr>
            <a:spLocks noGrp="1"/>
          </p:cNvSpPr>
          <p:nvPr>
            <p:ph type="pic" sz="quarter" idx="14" hasCustomPrompt="1"/>
          </p:nvPr>
        </p:nvSpPr>
        <p:spPr>
          <a:xfrm>
            <a:off x="7749347" y="1"/>
            <a:ext cx="4439479" cy="3383280"/>
          </a:xfrm>
          <a:prstGeom prst="rect">
            <a:avLst/>
          </a:prstGeom>
          <a:solidFill>
            <a:schemeClr val="bg2"/>
          </a:solidFill>
        </p:spPr>
        <p:txBody>
          <a:bodyPr anchor="ctr"/>
          <a:lstStyle>
            <a:lvl1pPr algn="ctr">
              <a:defRPr sz="3199">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28" name="Rectangle 27"/>
          <p:cNvSpPr/>
          <p:nvPr userDrawn="1"/>
        </p:nvSpPr>
        <p:spPr>
          <a:xfrm>
            <a:off x="7747328" y="3375049"/>
            <a:ext cx="4441497" cy="11887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grpSp>
        <p:nvGrpSpPr>
          <p:cNvPr id="29" name="Group 28">
            <a:extLst>
              <a:ext uri="{FF2B5EF4-FFF2-40B4-BE49-F238E27FC236}">
                <a16:creationId xmlns:a16="http://schemas.microsoft.com/office/drawing/2014/main" id="{0860573B-7502-4EE6-AE67-B3B2FFD71F32}"/>
              </a:ext>
            </a:extLst>
          </p:cNvPr>
          <p:cNvGrpSpPr>
            <a:grpSpLocks noChangeAspect="1"/>
          </p:cNvGrpSpPr>
          <p:nvPr userDrawn="1"/>
        </p:nvGrpSpPr>
        <p:grpSpPr>
          <a:xfrm>
            <a:off x="9470434" y="5931511"/>
            <a:ext cx="2191958" cy="292877"/>
            <a:chOff x="279400" y="2781300"/>
            <a:chExt cx="8585200" cy="1092200"/>
          </a:xfrm>
        </p:grpSpPr>
        <p:sp>
          <p:nvSpPr>
            <p:cNvPr id="33"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4"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5"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6"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7"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8"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9"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0"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1"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2"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880403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Division">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7105"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3" name="Rectangle 2"/>
          <p:cNvSpPr>
            <a:spLocks noChangeAspect="1"/>
          </p:cNvSpPr>
          <p:nvPr/>
        </p:nvSpPr>
        <p:spPr>
          <a:xfrm>
            <a:off x="7749347" y="0"/>
            <a:ext cx="443947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7903" y="0"/>
            <a:ext cx="12144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3970" y="5051933"/>
            <a:ext cx="2121408"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7365" y="5460984"/>
            <a:ext cx="2844202"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Presenter Name</a:t>
            </a:r>
            <a:endParaRPr lang="tr-TR"/>
          </a:p>
        </p:txBody>
      </p:sp>
      <p:sp>
        <p:nvSpPr>
          <p:cNvPr id="27" name="Title 1"/>
          <p:cNvSpPr>
            <a:spLocks noGrp="1"/>
          </p:cNvSpPr>
          <p:nvPr>
            <p:ph type="ctrTitle" hasCustomPrompt="1"/>
          </p:nvPr>
        </p:nvSpPr>
        <p:spPr>
          <a:xfrm>
            <a:off x="822745" y="640080"/>
            <a:ext cx="5583564" cy="2630356"/>
          </a:xfrm>
          <a:prstGeom prst="rect">
            <a:avLst/>
          </a:prstGeom>
        </p:spPr>
        <p:txBody>
          <a:bodyPr lIns="0" anchor="t"/>
          <a:lstStyle>
            <a:lvl1pPr algn="l">
              <a:lnSpc>
                <a:spcPct val="80000"/>
              </a:lnSpc>
              <a:defRPr sz="7198"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a:t>Cover Slide Title</a:t>
            </a:r>
          </a:p>
        </p:txBody>
      </p:sp>
      <p:sp>
        <p:nvSpPr>
          <p:cNvPr id="30" name="Text Placeholder 7"/>
          <p:cNvSpPr>
            <a:spLocks noGrp="1"/>
          </p:cNvSpPr>
          <p:nvPr>
            <p:ph type="body" sz="quarter" idx="12" hasCustomPrompt="1"/>
          </p:nvPr>
        </p:nvSpPr>
        <p:spPr>
          <a:xfrm>
            <a:off x="822746" y="3383280"/>
            <a:ext cx="5577404" cy="431800"/>
          </a:xfrm>
          <a:prstGeom prst="rect">
            <a:avLst/>
          </a:prstGeom>
        </p:spPr>
        <p:txBody>
          <a:bodyPr lIns="0" anchor="ctr" anchorCtr="0"/>
          <a:lstStyle>
            <a:lvl1pPr algn="l">
              <a:defRPr sz="2399"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Second Level Title</a:t>
            </a:r>
            <a:endParaRPr lang="tr-TR"/>
          </a:p>
        </p:txBody>
      </p:sp>
      <p:sp>
        <p:nvSpPr>
          <p:cNvPr id="31" name="Text Placeholder 7"/>
          <p:cNvSpPr>
            <a:spLocks noGrp="1"/>
          </p:cNvSpPr>
          <p:nvPr>
            <p:ph type="body" sz="quarter" idx="13" hasCustomPrompt="1"/>
          </p:nvPr>
        </p:nvSpPr>
        <p:spPr>
          <a:xfrm>
            <a:off x="4077365" y="5892928"/>
            <a:ext cx="2844202" cy="431800"/>
          </a:xfrm>
          <a:prstGeom prst="rect">
            <a:avLst/>
          </a:prstGeom>
        </p:spPr>
        <p:txBody>
          <a:bodyPr rIns="0" anchor="b"/>
          <a:lstStyle>
            <a:lvl1pPr algn="r">
              <a:defRPr sz="1799"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Date</a:t>
            </a:r>
            <a:endParaRPr lang="tr-TR"/>
          </a:p>
        </p:txBody>
      </p:sp>
      <p:sp>
        <p:nvSpPr>
          <p:cNvPr id="32" name="Picture Placeholder 5"/>
          <p:cNvSpPr>
            <a:spLocks noGrp="1"/>
          </p:cNvSpPr>
          <p:nvPr>
            <p:ph type="pic" sz="quarter" idx="14" hasCustomPrompt="1"/>
          </p:nvPr>
        </p:nvSpPr>
        <p:spPr>
          <a:xfrm>
            <a:off x="7749347" y="1"/>
            <a:ext cx="4439479" cy="3283083"/>
          </a:xfrm>
          <a:prstGeom prst="rect">
            <a:avLst/>
          </a:prstGeom>
          <a:solidFill>
            <a:schemeClr val="bg2"/>
          </a:solidFill>
        </p:spPr>
        <p:txBody>
          <a:bodyPr anchor="ctr"/>
          <a:lstStyle>
            <a:lvl1pPr algn="ctr">
              <a:defRPr sz="3199">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29" name="Rectangle 28">
            <a:extLst>
              <a:ext uri="{FF2B5EF4-FFF2-40B4-BE49-F238E27FC236}">
                <a16:creationId xmlns:a16="http://schemas.microsoft.com/office/drawing/2014/main" id="{18E5268C-C141-4840-9D00-CD333097B788}"/>
              </a:ext>
            </a:extLst>
          </p:cNvPr>
          <p:cNvSpPr/>
          <p:nvPr userDrawn="1"/>
        </p:nvSpPr>
        <p:spPr>
          <a:xfrm>
            <a:off x="7747328" y="3314332"/>
            <a:ext cx="4441496"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3991" rIns="0" bIns="45708" numCol="1" spcCol="0" rtlCol="0" fromWordArt="0" anchor="ctr" anchorCtr="0" forceAA="0" compatLnSpc="1">
            <a:prstTxWarp prst="textNoShape">
              <a:avLst/>
            </a:prstTxWarp>
            <a:noAutofit/>
          </a:bodyPr>
          <a:lstStyle/>
          <a:p>
            <a:pPr algn="ctr">
              <a:lnSpc>
                <a:spcPct val="85000"/>
              </a:lnSpc>
            </a:pPr>
            <a:endParaRPr lang="en-US" sz="1600" b="1">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33" name="Rectangle 32"/>
          <p:cNvSpPr/>
          <p:nvPr userDrawn="1"/>
        </p:nvSpPr>
        <p:spPr>
          <a:xfrm>
            <a:off x="7747328" y="3283084"/>
            <a:ext cx="4441497"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34" name="Rectangle 33"/>
          <p:cNvSpPr/>
          <p:nvPr userDrawn="1"/>
        </p:nvSpPr>
        <p:spPr>
          <a:xfrm>
            <a:off x="7747327" y="3799295"/>
            <a:ext cx="4441497"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36" name="Text Placeholder 35"/>
          <p:cNvSpPr>
            <a:spLocks noGrp="1"/>
          </p:cNvSpPr>
          <p:nvPr>
            <p:ph type="body" sz="quarter" idx="15" hasCustomPrompt="1"/>
          </p:nvPr>
        </p:nvSpPr>
        <p:spPr>
          <a:xfrm>
            <a:off x="7747326" y="3374406"/>
            <a:ext cx="4441499" cy="438517"/>
          </a:xfrm>
          <a:prstGeom prst="rect">
            <a:avLst/>
          </a:prstGeom>
        </p:spPr>
        <p:txBody>
          <a:bodyPr anchor="ctr"/>
          <a:lstStyle>
            <a:lvl1pPr marL="0" algn="ctr" defTabSz="914126" rtl="0" eaLnBrk="1" latinLnBrk="0" hangingPunct="1">
              <a:lnSpc>
                <a:spcPct val="85000"/>
              </a:lnSpc>
              <a:defRPr lang="en-US" sz="1600" b="1" kern="1200" dirty="0">
                <a:solidFill>
                  <a:schemeClr val="accent2"/>
                </a:solidFill>
                <a:latin typeface="Arial" panose="020B0604020202020204" pitchFamily="34" charset="0"/>
                <a:ea typeface="+mn-ea"/>
                <a:cs typeface="Arial" panose="020B0604020202020204" pitchFamily="34" charset="0"/>
                <a:sym typeface="Arial" panose="020B0604020202020204" pitchFamily="34" charset="0"/>
              </a:defRPr>
            </a:lvl1pPr>
          </a:lstStyle>
          <a:p>
            <a:pPr lvl="0"/>
            <a:r>
              <a:rPr lang="en-US"/>
              <a:t>&lt;DIVISION NAME&gt;</a:t>
            </a:r>
          </a:p>
        </p:txBody>
      </p:sp>
      <p:grpSp>
        <p:nvGrpSpPr>
          <p:cNvPr id="35" name="Group 34">
            <a:extLst>
              <a:ext uri="{FF2B5EF4-FFF2-40B4-BE49-F238E27FC236}">
                <a16:creationId xmlns:a16="http://schemas.microsoft.com/office/drawing/2014/main" id="{0860573B-7502-4EE6-AE67-B3B2FFD71F32}"/>
              </a:ext>
            </a:extLst>
          </p:cNvPr>
          <p:cNvGrpSpPr>
            <a:grpSpLocks noChangeAspect="1"/>
          </p:cNvGrpSpPr>
          <p:nvPr userDrawn="1"/>
        </p:nvGrpSpPr>
        <p:grpSpPr>
          <a:xfrm>
            <a:off x="9470434" y="5931511"/>
            <a:ext cx="2191958" cy="292877"/>
            <a:chOff x="279400" y="2781300"/>
            <a:chExt cx="8585200" cy="1092200"/>
          </a:xfrm>
        </p:grpSpPr>
        <p:sp>
          <p:nvSpPr>
            <p:cNvPr id="37"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8"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39"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0"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1"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2"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3"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4"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5"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46"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272337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8129"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10" name="Picture Placeholder 5"/>
          <p:cNvSpPr>
            <a:spLocks noGrp="1"/>
          </p:cNvSpPr>
          <p:nvPr>
            <p:ph type="pic" sz="quarter" idx="13" hasCustomPrompt="1"/>
          </p:nvPr>
        </p:nvSpPr>
        <p:spPr>
          <a:xfrm>
            <a:off x="1" y="0"/>
            <a:ext cx="4989323" cy="6858000"/>
          </a:xfrm>
          <a:prstGeom prst="rect">
            <a:avLst/>
          </a:prstGeom>
          <a:solidFill>
            <a:schemeClr val="bg2"/>
          </a:solidFill>
        </p:spPr>
        <p:txBody>
          <a:bodyPr anchor="ctr"/>
          <a:lstStyle>
            <a:lvl1pPr algn="ctr">
              <a:defRPr sz="3199">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3" name="Rectangle 2"/>
          <p:cNvSpPr/>
          <p:nvPr userDrawn="1"/>
        </p:nvSpPr>
        <p:spPr>
          <a:xfrm flipH="1">
            <a:off x="4989324" y="0"/>
            <a:ext cx="157689" cy="6858000"/>
          </a:xfrm>
          <a:prstGeom prst="rect">
            <a:avLst/>
          </a:prstGeom>
          <a:solidFill>
            <a:srgbClr val="043A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4" name="Rectangle 3"/>
          <p:cNvSpPr/>
          <p:nvPr userDrawn="1"/>
        </p:nvSpPr>
        <p:spPr>
          <a:xfrm>
            <a:off x="5147015" y="2"/>
            <a:ext cx="7040225" cy="236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8" name="Title 1"/>
          <p:cNvSpPr>
            <a:spLocks noGrp="1"/>
          </p:cNvSpPr>
          <p:nvPr>
            <p:ph type="ctrTitle" hasCustomPrompt="1"/>
          </p:nvPr>
        </p:nvSpPr>
        <p:spPr>
          <a:xfrm>
            <a:off x="5711703" y="1347025"/>
            <a:ext cx="6086049" cy="707944"/>
          </a:xfrm>
          <a:prstGeom prst="rect">
            <a:avLst/>
          </a:prstGeom>
        </p:spPr>
        <p:txBody>
          <a:bodyPr lIns="0" anchor="t"/>
          <a:lstStyle>
            <a:lvl1pPr marL="0" indent="0" algn="l" defTabSz="914126" rtl="0" eaLnBrk="1" latinLnBrk="0" hangingPunct="1">
              <a:lnSpc>
                <a:spcPct val="80000"/>
              </a:lnSpc>
              <a:spcBef>
                <a:spcPts val="1200"/>
              </a:spcBef>
              <a:spcAft>
                <a:spcPts val="0"/>
              </a:spcAft>
              <a:buClrTx/>
              <a:buFontTx/>
              <a:buNone/>
              <a:tabLst>
                <a:tab pos="1201377" algn="l"/>
              </a:tabLst>
              <a:defRPr lang="en-US" sz="5398" b="1" i="0" kern="1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Table of Contents</a:t>
            </a:r>
          </a:p>
        </p:txBody>
      </p:sp>
      <p:sp>
        <p:nvSpPr>
          <p:cNvPr id="9" name="Text Placeholder 7"/>
          <p:cNvSpPr>
            <a:spLocks noGrp="1"/>
          </p:cNvSpPr>
          <p:nvPr>
            <p:ph type="body" sz="quarter" idx="12" hasCustomPrompt="1"/>
          </p:nvPr>
        </p:nvSpPr>
        <p:spPr>
          <a:xfrm>
            <a:off x="5711704" y="2623839"/>
            <a:ext cx="5577404" cy="431800"/>
          </a:xfrm>
          <a:prstGeom prst="rect">
            <a:avLst/>
          </a:prstGeom>
        </p:spPr>
        <p:txBody>
          <a:bodyPr lIns="0" anchor="t" anchorCtr="0"/>
          <a:lstStyle>
            <a:lvl1pPr algn="l">
              <a:defRPr sz="2399"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Page titles</a:t>
            </a:r>
          </a:p>
        </p:txBody>
      </p:sp>
    </p:spTree>
    <p:extLst>
      <p:ext uri="{BB962C8B-B14F-4D97-AF65-F5344CB8AC3E}">
        <p14:creationId xmlns:p14="http://schemas.microsoft.com/office/powerpoint/2010/main" val="8238663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9153"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5" name="Rectangle 54"/>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5458" y="644151"/>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5677" y="842828"/>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37888" y="842828"/>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4752" y="843061"/>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0999014" y="849616"/>
            <a:ext cx="276809"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5" name="Text Placeholder 4"/>
          <p:cNvSpPr>
            <a:spLocks noGrp="1"/>
          </p:cNvSpPr>
          <p:nvPr>
            <p:ph type="body" sz="quarter" idx="12" hasCustomPrompt="1"/>
          </p:nvPr>
        </p:nvSpPr>
        <p:spPr>
          <a:xfrm>
            <a:off x="457081" y="2011682"/>
            <a:ext cx="11269902" cy="4174867"/>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1700758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Internal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0177"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 name="Rectangle 1"/>
          <p:cNvSpPr/>
          <p:nvPr/>
        </p:nvSpPr>
        <p:spPr>
          <a:xfrm flipH="1">
            <a:off x="-2" y="1549669"/>
            <a:ext cx="4296561" cy="53083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20000"/>
                  <a:lumOff val="8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8"/>
          <p:cNvSpPr txBox="1">
            <a:spLocks/>
          </p:cNvSpPr>
          <p:nvPr/>
        </p:nvSpPr>
        <p:spPr>
          <a:xfrm>
            <a:off x="547780"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©2018</a:t>
            </a:r>
          </a:p>
        </p:txBody>
      </p:sp>
      <p:grpSp>
        <p:nvGrpSpPr>
          <p:cNvPr id="40" name="Group 39"/>
          <p:cNvGrpSpPr/>
          <p:nvPr/>
        </p:nvGrpSpPr>
        <p:grpSpPr>
          <a:xfrm>
            <a:off x="10577133" y="371026"/>
            <a:ext cx="1417320" cy="783522"/>
            <a:chOff x="10577133" y="371026"/>
            <a:chExt cx="1417320" cy="783522"/>
          </a:xfrm>
        </p:grpSpPr>
        <p:sp>
          <p:nvSpPr>
            <p:cNvPr id="25" name="TextBox 24"/>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6" name="TextBox 25"/>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3" name="Group 32"/>
            <p:cNvGrpSpPr/>
            <p:nvPr/>
          </p:nvGrpSpPr>
          <p:grpSpPr>
            <a:xfrm>
              <a:off x="10999013" y="849614"/>
              <a:ext cx="276809" cy="61257"/>
              <a:chOff x="10999013" y="849614"/>
              <a:chExt cx="276809" cy="61257"/>
            </a:xfrm>
            <a:solidFill>
              <a:schemeClr val="accent3"/>
            </a:solidFill>
          </p:grpSpPr>
          <p:sp>
            <p:nvSpPr>
              <p:cNvPr id="34" name="TextBox 33"/>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5" name="TextBox 34"/>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39"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43"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sp>
        <p:nvSpPr>
          <p:cNvPr id="41" name="Text Placeholder 4"/>
          <p:cNvSpPr>
            <a:spLocks noGrp="1"/>
          </p:cNvSpPr>
          <p:nvPr>
            <p:ph type="body" sz="quarter" idx="12" hasCustomPrompt="1"/>
          </p:nvPr>
        </p:nvSpPr>
        <p:spPr>
          <a:xfrm>
            <a:off x="4752063" y="2011681"/>
            <a:ext cx="6974919"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3649679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lternate Internal Slide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1201"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4" name="Rectangle 23"/>
          <p:cNvSpPr/>
          <p:nvPr/>
        </p:nvSpPr>
        <p:spPr>
          <a:xfrm>
            <a:off x="1" y="1554482"/>
            <a:ext cx="2743200" cy="5319665"/>
          </a:xfrm>
          <a:prstGeom prst="rect">
            <a:avLst/>
          </a:prstGeom>
          <a:solidFill>
            <a:schemeClr val="bg2">
              <a:lumMod val="20000"/>
              <a:lumOff val="80000"/>
            </a:schemeClr>
          </a:solidFill>
          <a:ln>
            <a:noFill/>
          </a:ln>
        </p:spPr>
        <p:txBody>
          <a:bodyPr wrap="square" lIns="365665" tIns="91416" rIns="365665" bIns="182832" anchor="ctr">
            <a:noAutofit/>
          </a:bodyPr>
          <a:lstStyle/>
          <a:p>
            <a:endParaRPr lang="en-US" sz="7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0577133" y="371026"/>
            <a:ext cx="1417320" cy="783522"/>
            <a:chOff x="10577133" y="371026"/>
            <a:chExt cx="1417320" cy="783522"/>
          </a:xfrm>
        </p:grpSpPr>
        <p:sp>
          <p:nvSpPr>
            <p:cNvPr id="26" name="TextBox 25"/>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3" name="TextBox 32"/>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4" name="Group 33"/>
            <p:cNvGrpSpPr/>
            <p:nvPr/>
          </p:nvGrpSpPr>
          <p:grpSpPr>
            <a:xfrm>
              <a:off x="10999013" y="849614"/>
              <a:ext cx="276809" cy="61257"/>
              <a:chOff x="10999013" y="849614"/>
              <a:chExt cx="276809" cy="61257"/>
            </a:xfrm>
            <a:solidFill>
              <a:schemeClr val="accent3"/>
            </a:solidFill>
          </p:grpSpPr>
          <p:sp>
            <p:nvSpPr>
              <p:cNvPr id="35" name="TextBox 34"/>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9" name="TextBox 38"/>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40"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43"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sp>
        <p:nvSpPr>
          <p:cNvPr id="41" name="Text Placeholder 4"/>
          <p:cNvSpPr>
            <a:spLocks noGrp="1"/>
          </p:cNvSpPr>
          <p:nvPr>
            <p:ph type="body" sz="quarter" idx="12" hasCustomPrompt="1"/>
          </p:nvPr>
        </p:nvSpPr>
        <p:spPr>
          <a:xfrm>
            <a:off x="3177802" y="2011681"/>
            <a:ext cx="8549182"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
        <p:nvSpPr>
          <p:cNvPr id="44" name="Content Placeholder 8"/>
          <p:cNvSpPr txBox="1">
            <a:spLocks/>
          </p:cNvSpPr>
          <p:nvPr userDrawn="1"/>
        </p:nvSpPr>
        <p:spPr>
          <a:xfrm>
            <a:off x="547780"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©2018</a:t>
            </a:r>
          </a:p>
        </p:txBody>
      </p:sp>
    </p:spTree>
    <p:extLst>
      <p:ext uri="{BB962C8B-B14F-4D97-AF65-F5344CB8AC3E}">
        <p14:creationId xmlns:p14="http://schemas.microsoft.com/office/powerpoint/2010/main" val="1587318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2225"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1" y="1554481"/>
            <a:ext cx="3290983" cy="5303519"/>
          </a:xfrm>
          <a:prstGeom prst="rect">
            <a:avLst/>
          </a:prstGeom>
          <a:solidFill>
            <a:schemeClr val="bg2"/>
          </a:solidFill>
        </p:spPr>
        <p:txBody>
          <a:bodyPr anchor="ctr"/>
          <a:lstStyle>
            <a:lvl1pPr algn="ctr">
              <a:defRPr sz="3199">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5458" y="644151"/>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5677" y="842828"/>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37888" y="842828"/>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4752" y="843061"/>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0999014" y="849616"/>
            <a:ext cx="276809"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290983" y="1554480"/>
            <a:ext cx="91416"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3837903" y="2011681"/>
            <a:ext cx="7889080"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690557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ternal Slide - Photo Lef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3249"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2" y="1554482"/>
            <a:ext cx="3839480" cy="5303519"/>
          </a:xfrm>
          <a:prstGeom prst="rect">
            <a:avLst/>
          </a:prstGeom>
          <a:solidFill>
            <a:schemeClr val="bg2"/>
          </a:solidFill>
        </p:spPr>
        <p:txBody>
          <a:bodyPr anchor="ctr"/>
          <a:lstStyle>
            <a:lvl1pPr algn="ctr">
              <a:defRPr sz="3199">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5458" y="644151"/>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5677" y="842828"/>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37888" y="842828"/>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4752" y="843061"/>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0999014" y="849616"/>
            <a:ext cx="276809"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839478" y="1554233"/>
            <a:ext cx="91416"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4386398" y="2011681"/>
            <a:ext cx="7340585"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367470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4273"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897842" y="1554481"/>
            <a:ext cx="3290983" cy="5303519"/>
          </a:xfrm>
          <a:prstGeom prst="rect">
            <a:avLst/>
          </a:prstGeom>
          <a:solidFill>
            <a:schemeClr val="bg2"/>
          </a:solidFill>
        </p:spPr>
        <p:txBody>
          <a:bodyPr anchor="ctr"/>
          <a:lstStyle>
            <a:lvl1pPr algn="ctr">
              <a:defRPr sz="3199">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5458" y="644151"/>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5677" y="842828"/>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37888" y="842828"/>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4752" y="843061"/>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0999014" y="849616"/>
            <a:ext cx="276809"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24" name="Content Placeholder 8"/>
          <p:cNvSpPr txBox="1">
            <a:spLocks/>
          </p:cNvSpPr>
          <p:nvPr userDrawn="1"/>
        </p:nvSpPr>
        <p:spPr>
          <a:xfrm>
            <a:off x="11101517"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5"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4669" y="6413373"/>
            <a:ext cx="709159" cy="228163"/>
          </a:xfrm>
          <a:prstGeom prst="rect">
            <a:avLst/>
          </a:prstGeom>
          <a:noFill/>
        </p:spPr>
        <p:txBody>
          <a:bodyPr vert="horz" wrap="square" lIns="0" tIns="0" rIns="0" bIns="0" rtlCol="0" anchor="ctr" anchorCtr="1">
            <a:noAutofit/>
          </a:bodyPr>
          <a:lstStyle/>
          <a:p>
            <a:pPr algn="l" defTabSz="456621"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6" name="Rectangle 25"/>
          <p:cNvSpPr/>
          <p:nvPr userDrawn="1"/>
        </p:nvSpPr>
        <p:spPr>
          <a:xfrm>
            <a:off x="8806296" y="1554233"/>
            <a:ext cx="91416"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27" name="Text Placeholder 4"/>
          <p:cNvSpPr>
            <a:spLocks noGrp="1"/>
          </p:cNvSpPr>
          <p:nvPr>
            <p:ph type="body" sz="quarter" idx="12" hasCustomPrompt="1"/>
          </p:nvPr>
        </p:nvSpPr>
        <p:spPr>
          <a:xfrm>
            <a:off x="457081" y="2011433"/>
            <a:ext cx="7935796" cy="4162249"/>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4103187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ternal Slide - Photo Righ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5297"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349345" y="1554482"/>
            <a:ext cx="3839480" cy="5303519"/>
          </a:xfrm>
          <a:prstGeom prst="rect">
            <a:avLst/>
          </a:prstGeom>
          <a:solidFill>
            <a:schemeClr val="bg2"/>
          </a:solidFill>
        </p:spPr>
        <p:txBody>
          <a:bodyPr anchor="ctr"/>
          <a:lstStyle>
            <a:lvl1pPr algn="ctr">
              <a:defRPr sz="3199">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88821" cy="1554480"/>
          </a:xfrm>
          <a:prstGeom prst="rect">
            <a:avLst/>
          </a:prstGeom>
          <a:solidFill>
            <a:srgbClr val="064E69"/>
          </a:solidFill>
        </p:spPr>
        <p:txBody>
          <a:bodyPr wrap="square" lIns="548497" tIns="0" rIns="91416" bIns="0" anchor="ctr">
            <a:noAutofit/>
          </a:bodyPr>
          <a:lstStyle/>
          <a:p>
            <a:endParaRPr lang="en-US" sz="3999"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7"/>
            <a:ext cx="12188952"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081" y="296380"/>
            <a:ext cx="9686100" cy="476805"/>
          </a:xfrm>
          <a:prstGeom prst="rect">
            <a:avLst/>
          </a:prstGeom>
        </p:spPr>
        <p:txBody>
          <a:bodyPr tIns="0" bIns="0" anchor="t" anchorCtr="0"/>
          <a:lstStyle>
            <a:lvl1pPr algn="l">
              <a:defRPr sz="2999"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081" y="860151"/>
            <a:ext cx="9686099" cy="423094"/>
          </a:xfrm>
          <a:prstGeom prst="rect">
            <a:avLst/>
          </a:prstGeom>
        </p:spPr>
        <p:txBody>
          <a:bodyPr anchor="ctr"/>
          <a:lstStyle>
            <a:lvl1pPr algn="l">
              <a:lnSpc>
                <a:spcPct val="90000"/>
              </a:lnSpc>
              <a:spcBef>
                <a:spcPts val="0"/>
              </a:spcBef>
              <a:defRPr sz="1999">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1175"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5458" y="644151"/>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5677" y="842828"/>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37888" y="842828"/>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4752" y="843061"/>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0999014" y="849616"/>
            <a:ext cx="276809"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16" tIns="45708" rIns="91416" bIns="45708" numCol="1" anchor="t" anchorCtr="0" compatLnSpc="1">
            <a:prstTxWarp prst="textNoShape">
              <a:avLst/>
            </a:prstTxWarp>
          </a:bodyPr>
          <a:lstStyle/>
          <a:p>
            <a:endParaRPr lang="en-US" sz="1799">
              <a:latin typeface="Arial" panose="020B0604020202020204" pitchFamily="34" charset="0"/>
              <a:cs typeface="Arial" panose="020B0604020202020204" pitchFamily="34" charset="0"/>
              <a:sym typeface="Arial" panose="020B0604020202020204" pitchFamily="34" charset="0"/>
            </a:endParaRPr>
          </a:p>
        </p:txBody>
      </p:sp>
      <p:sp>
        <p:nvSpPr>
          <p:cNvPr id="23" name="Content Placeholder 8"/>
          <p:cNvSpPr txBox="1">
            <a:spLocks/>
          </p:cNvSpPr>
          <p:nvPr userDrawn="1"/>
        </p:nvSpPr>
        <p:spPr>
          <a:xfrm>
            <a:off x="11101517"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4"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4669" y="6413373"/>
            <a:ext cx="709159" cy="228163"/>
          </a:xfrm>
          <a:prstGeom prst="rect">
            <a:avLst/>
          </a:prstGeom>
          <a:noFill/>
        </p:spPr>
        <p:txBody>
          <a:bodyPr vert="horz" wrap="square" lIns="0" tIns="0" rIns="0" bIns="0" rtlCol="0" anchor="ctr" anchorCtr="1">
            <a:noAutofit/>
          </a:bodyPr>
          <a:lstStyle/>
          <a:p>
            <a:pPr algn="l" defTabSz="456621"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5" name="Rectangle 24"/>
          <p:cNvSpPr/>
          <p:nvPr userDrawn="1"/>
        </p:nvSpPr>
        <p:spPr>
          <a:xfrm>
            <a:off x="8257929" y="1554480"/>
            <a:ext cx="91416"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latin typeface="Arial" panose="020B0604020202020204" pitchFamily="34" charset="0"/>
              <a:cs typeface="Arial" panose="020B0604020202020204" pitchFamily="34" charset="0"/>
              <a:sym typeface="Arial" panose="020B0604020202020204" pitchFamily="34" charset="0"/>
            </a:endParaRPr>
          </a:p>
        </p:txBody>
      </p:sp>
      <p:sp>
        <p:nvSpPr>
          <p:cNvPr id="26" name="Text Placeholder 4"/>
          <p:cNvSpPr>
            <a:spLocks noGrp="1"/>
          </p:cNvSpPr>
          <p:nvPr>
            <p:ph type="body" sz="quarter" idx="12" hasCustomPrompt="1"/>
          </p:nvPr>
        </p:nvSpPr>
        <p:spPr>
          <a:xfrm>
            <a:off x="457082" y="2011681"/>
            <a:ext cx="7404711"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3162685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Vision to action">
    <p:bg>
      <p:bgPr>
        <a:solidFill>
          <a:srgbClr val="064E69"/>
        </a:solidFill>
        <a:effectLst/>
      </p:bgPr>
    </p:bg>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6321" name="think-cell Slide" r:id="rId4" imgW="498" imgH="499" progId="TCLayout.ActiveDocument.1">
                  <p:embed/>
                </p:oleObj>
              </mc:Choice>
              <mc:Fallback>
                <p:oleObj name="think-cell Slide" r:id="rId4" imgW="498" imgH="499" progId="TCLayout.ActiveDocument.1">
                  <p:embed/>
                  <p:pic>
                    <p:nvPicPr>
                      <p:cNvPr id="26" name="Object 25"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7" name="Rectangle 26"/>
          <p:cNvSpPr/>
          <p:nvPr userDrawn="1"/>
        </p:nvSpPr>
        <p:spPr>
          <a:xfrm>
            <a:off x="0" y="4732020"/>
            <a:ext cx="12188825" cy="2125980"/>
          </a:xfrm>
          <a:prstGeom prst="rect">
            <a:avLst/>
          </a:prstGeom>
          <a:gradFill flip="none" rotWithShape="1">
            <a:gsLst>
              <a:gs pos="67000">
                <a:schemeClr val="bg1"/>
              </a:gs>
              <a:gs pos="100000">
                <a:schemeClr val="bg1"/>
              </a:gs>
              <a:gs pos="55000">
                <a:schemeClr val="accent2"/>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sp>
        <p:nvSpPr>
          <p:cNvPr id="28" name="Rectangle 27"/>
          <p:cNvSpPr/>
          <p:nvPr userDrawn="1"/>
        </p:nvSpPr>
        <p:spPr>
          <a:xfrm>
            <a:off x="1589" y="0"/>
            <a:ext cx="12185651"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pic>
        <p:nvPicPr>
          <p:cNvPr id="29" name="Picture 28"/>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4884" cy="4732020"/>
          </a:xfrm>
          <a:prstGeom prst="rect">
            <a:avLst/>
          </a:prstGeom>
        </p:spPr>
      </p:pic>
      <p:sp>
        <p:nvSpPr>
          <p:cNvPr id="30" name="Rectangle 29"/>
          <p:cNvSpPr/>
          <p:nvPr userDrawn="1"/>
        </p:nvSpPr>
        <p:spPr>
          <a:xfrm flipH="1">
            <a:off x="6013540" y="2"/>
            <a:ext cx="665044"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7899489" y="3658243"/>
            <a:ext cx="3948080"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398" b="1">
                <a:solidFill>
                  <a:srgbClr val="00859B"/>
                </a:solidFill>
                <a:latin typeface="Arial" panose="020B0604020202020204" pitchFamily="34" charset="0"/>
                <a:ea typeface="Domaine Display" charset="0"/>
                <a:cs typeface="Arial" panose="020B0604020202020204" pitchFamily="34" charset="0"/>
              </a:rPr>
              <a:t>into action.</a:t>
            </a:r>
          </a:p>
        </p:txBody>
      </p:sp>
      <p:sp>
        <p:nvSpPr>
          <p:cNvPr id="32" name="Title 1"/>
          <p:cNvSpPr txBox="1">
            <a:spLocks/>
          </p:cNvSpPr>
          <p:nvPr userDrawn="1"/>
        </p:nvSpPr>
        <p:spPr>
          <a:xfrm>
            <a:off x="5059968" y="2489625"/>
            <a:ext cx="5203825"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398" b="1">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2258" y="5940720"/>
            <a:ext cx="3096980"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4" name="Group 43"/>
          <p:cNvGrpSpPr/>
          <p:nvPr userDrawn="1"/>
        </p:nvGrpSpPr>
        <p:grpSpPr>
          <a:xfrm>
            <a:off x="504185" y="5402513"/>
            <a:ext cx="1929916" cy="1067172"/>
            <a:chOff x="7526204" y="2289887"/>
            <a:chExt cx="3108960" cy="1718692"/>
          </a:xfrm>
        </p:grpSpPr>
        <p:grpSp>
          <p:nvGrpSpPr>
            <p:cNvPr id="45" name="Group 44"/>
            <p:cNvGrpSpPr>
              <a:grpSpLocks noChangeAspect="1"/>
            </p:cNvGrpSpPr>
            <p:nvPr/>
          </p:nvGrpSpPr>
          <p:grpSpPr>
            <a:xfrm>
              <a:off x="8070916" y="2865025"/>
              <a:ext cx="2148840" cy="827025"/>
              <a:chOff x="-2522495" y="1678245"/>
              <a:chExt cx="2126771" cy="818532"/>
            </a:xfrm>
          </p:grpSpPr>
          <p:sp>
            <p:nvSpPr>
              <p:cNvPr id="47" name="TextBox 46"/>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9" name="TextBox 58"/>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46" name="Freeform 45"/>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60" name="Rectangle 59"/>
          <p:cNvSpPr/>
          <p:nvPr userDrawn="1"/>
        </p:nvSpPr>
        <p:spPr>
          <a:xfrm flipH="1">
            <a:off x="-1590" y="4732898"/>
            <a:ext cx="12190414" cy="336177"/>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1859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 Text ">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734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447678" y="388066"/>
            <a:ext cx="9454896" cy="731611"/>
          </a:xfrm>
        </p:spPr>
        <p:txBody>
          <a:bodyPr anchor="ctr"/>
          <a:lstStyle>
            <a:lvl1pPr>
              <a:defRPr>
                <a:solidFill>
                  <a:schemeClr val="tx2"/>
                </a:solidFill>
              </a:defRPr>
            </a:lvl1pPr>
          </a:lstStyle>
          <a:p>
            <a:r>
              <a:rPr lang="en-US"/>
              <a:t>Title</a:t>
            </a:r>
          </a:p>
        </p:txBody>
      </p:sp>
      <p:sp>
        <p:nvSpPr>
          <p:cNvPr id="4" name="Content Placeholder 3"/>
          <p:cNvSpPr>
            <a:spLocks noGrp="1"/>
          </p:cNvSpPr>
          <p:nvPr>
            <p:ph sz="quarter" idx="10" hasCustomPrompt="1"/>
          </p:nvPr>
        </p:nvSpPr>
        <p:spPr>
          <a:xfrm>
            <a:off x="457200" y="1600202"/>
            <a:ext cx="9450388" cy="4635500"/>
          </a:xfrm>
        </p:spPr>
        <p:txBody>
          <a:bodyPr/>
          <a:lstStyle>
            <a:lvl1pPr>
              <a:defRPr sz="1600"/>
            </a:lvl1pPr>
            <a:lvl2pPr>
              <a:defRPr sz="1600"/>
            </a:lvl2pPr>
            <a:lvl3pPr>
              <a:defRPr sz="1600"/>
            </a:lvl3pPr>
            <a:lvl4pPr>
              <a:defRPr sz="1899"/>
            </a:lvl4pPr>
            <a:lvl5pPr>
              <a:defRPr sz="1899"/>
            </a:lvl5pPr>
          </a:lstStyle>
          <a:p>
            <a:pPr lvl="0"/>
            <a:r>
              <a:rPr lang="en-US"/>
              <a:t>First-level</a:t>
            </a:r>
          </a:p>
          <a:p>
            <a:pPr lvl="1"/>
            <a:r>
              <a:rPr lang="en-US"/>
              <a:t>Second-level</a:t>
            </a:r>
          </a:p>
          <a:p>
            <a:pPr lvl="2"/>
            <a:r>
              <a:rPr lang="en-US"/>
              <a:t>Third-level</a:t>
            </a:r>
          </a:p>
        </p:txBody>
      </p:sp>
    </p:spTree>
    <p:extLst>
      <p:ext uri="{BB962C8B-B14F-4D97-AF65-F5344CB8AC3E}">
        <p14:creationId xmlns:p14="http://schemas.microsoft.com/office/powerpoint/2010/main" val="2248245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orient="horz" pos="392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2768068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32456783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9416470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0289944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343849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5095262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2250101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0093739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10439899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38479837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0788964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42600806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1487787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0290810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3361138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56307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875915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260674102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9888666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6828729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917747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3412245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10810489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50794948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10078643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268397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784" y="1764792"/>
            <a:ext cx="4434840"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14930643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68478572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13007277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4191481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9611940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2835"/>
            <a:ext cx="9665208" cy="459165"/>
          </a:xfrm>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327424382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9209"/>
            <a:ext cx="9665208"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784" y="679474"/>
            <a:ext cx="9685338" cy="422275"/>
          </a:xfrm>
        </p:spPr>
        <p:txBody>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35007277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26010345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122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a:solidFill>
                  <a:schemeClr val="accent2"/>
                </a:solidFill>
              </a:rPr>
              <a:t>Thank you</a:t>
            </a:r>
          </a:p>
        </p:txBody>
      </p:sp>
    </p:spTree>
    <p:extLst>
      <p:ext uri="{BB962C8B-B14F-4D97-AF65-F5344CB8AC3E}">
        <p14:creationId xmlns:p14="http://schemas.microsoft.com/office/powerpoint/2010/main" val="77807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mn-lt"/>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844952" y="1196075"/>
            <a:ext cx="3068680" cy="1444752"/>
          </a:xfrm>
        </p:spPr>
        <p:txBody>
          <a:bodyPr/>
          <a:lstStyle>
            <a:lvl1pPr algn="l">
              <a:lnSpc>
                <a:spcPct val="80000"/>
              </a:lnSpc>
              <a:spcBef>
                <a:spcPts val="0"/>
              </a:spcBef>
              <a:defRPr sz="5400" b="1">
                <a:solidFill>
                  <a:schemeClr val="bg1"/>
                </a:solidFill>
              </a:defRPr>
            </a:lvl1pPr>
          </a:lstStyle>
          <a:p>
            <a:pPr lvl="0"/>
            <a:r>
              <a:rPr lang="en-US"/>
              <a:t>Closing slide</a:t>
            </a:r>
          </a:p>
        </p:txBody>
      </p:sp>
    </p:spTree>
    <p:extLst>
      <p:ext uri="{BB962C8B-B14F-4D97-AF65-F5344CB8AC3E}">
        <p14:creationId xmlns:p14="http://schemas.microsoft.com/office/powerpoint/2010/main" val="351780048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Tree>
    <p:extLst>
      <p:ext uri="{BB962C8B-B14F-4D97-AF65-F5344CB8AC3E}">
        <p14:creationId xmlns:p14="http://schemas.microsoft.com/office/powerpoint/2010/main" val="23044146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ndParaRPr>
            </a:p>
          </p:txBody>
        </p:sp>
      </p:grpSp>
    </p:spTree>
    <p:extLst>
      <p:ext uri="{BB962C8B-B14F-4D97-AF65-F5344CB8AC3E}">
        <p14:creationId xmlns:p14="http://schemas.microsoft.com/office/powerpoint/2010/main" val="213661656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98305"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4" name="Text Placeholder 3"/>
          <p:cNvSpPr>
            <a:spLocks noGrp="1"/>
          </p:cNvSpPr>
          <p:nvPr>
            <p:ph type="body" sz="quarter" idx="10" hasCustomPrompt="1"/>
          </p:nvPr>
        </p:nvSpPr>
        <p:spPr>
          <a:xfrm>
            <a:off x="457201" y="455615"/>
            <a:ext cx="11274425" cy="5932487"/>
          </a:xfrm>
        </p:spPr>
        <p:txBody>
          <a:bodyPr anchor="ctr" anchorCtr="1"/>
          <a:lstStyle>
            <a:lvl1pPr marL="0" indent="0" algn="ctr">
              <a:buFontTx/>
              <a:buNone/>
              <a:tabLst>
                <a:tab pos="1201377" algn="l"/>
              </a:tabLst>
              <a:defRPr sz="7198"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0" indent="0" algn="ctr">
              <a:spcBef>
                <a:spcPts val="1799"/>
              </a:spcBef>
              <a:buFontTx/>
              <a:buNone/>
              <a:tabLst>
                <a:tab pos="1201377" algn="l"/>
              </a:tabLst>
              <a:defRPr sz="1400" b="1">
                <a:solidFill>
                  <a:schemeClr val="bg1"/>
                </a:solidFill>
                <a:latin typeface="Arial" panose="020B0604020202020204" pitchFamily="34" charset="0"/>
                <a:cs typeface="Arial" panose="020B0604020202020204" pitchFamily="34" charset="0"/>
                <a:sym typeface="Arial" panose="020B0604020202020204" pitchFamily="34" charset="0"/>
              </a:defRPr>
            </a:lvl2pPr>
            <a:lvl3pPr marL="0" indent="0" algn="ctr">
              <a:buFontTx/>
              <a:buNone/>
              <a:tabLst>
                <a:tab pos="1201377" algn="l"/>
              </a:tabLst>
              <a:defRPr sz="1999">
                <a:solidFill>
                  <a:schemeClr val="bg1"/>
                </a:solidFill>
              </a:defRPr>
            </a:lvl3pPr>
            <a:lvl4pPr marL="0" indent="0" algn="ctr">
              <a:buFontTx/>
              <a:buNone/>
              <a:tabLst>
                <a:tab pos="1201377" algn="l"/>
              </a:tabLst>
              <a:defRPr sz="1999">
                <a:solidFill>
                  <a:schemeClr val="bg1"/>
                </a:solidFill>
              </a:defRPr>
            </a:lvl4pPr>
            <a:lvl5pPr marL="0" indent="0" algn="ctr">
              <a:buFontTx/>
              <a:buNone/>
              <a:tabLst>
                <a:tab pos="1201377" algn="l"/>
              </a:tabLst>
              <a:defRPr sz="1999">
                <a:solidFill>
                  <a:schemeClr val="bg1"/>
                </a:solidFill>
              </a:defRPr>
            </a:lvl5pPr>
          </a:lstStyle>
          <a:p>
            <a:pPr lvl="0"/>
            <a:r>
              <a:rPr lang="en-US"/>
              <a:t>Divider</a:t>
            </a:r>
          </a:p>
          <a:p>
            <a:pPr lvl="1"/>
            <a:r>
              <a:rPr lang="en-US"/>
              <a:t>Second level</a:t>
            </a:r>
          </a:p>
        </p:txBody>
      </p:sp>
    </p:spTree>
    <p:extLst>
      <p:ext uri="{BB962C8B-B14F-4D97-AF65-F5344CB8AC3E}">
        <p14:creationId xmlns:p14="http://schemas.microsoft.com/office/powerpoint/2010/main" val="39352160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4_Title only PURPLE">
    <p:spTree>
      <p:nvGrpSpPr>
        <p:cNvPr id="1" name=""/>
        <p:cNvGrpSpPr/>
        <p:nvPr/>
      </p:nvGrpSpPr>
      <p:grpSpPr>
        <a:xfrm>
          <a:off x="0" y="0"/>
          <a:ext cx="0" cy="0"/>
          <a:chOff x="0" y="0"/>
          <a:chExt cx="0" cy="0"/>
        </a:xfrm>
      </p:grpSpPr>
      <p:sp>
        <p:nvSpPr>
          <p:cNvPr id="9" name="Rectangle 2"/>
          <p:cNvSpPr>
            <a:spLocks noGrp="1" noChangeArrowheads="1"/>
          </p:cNvSpPr>
          <p:nvPr>
            <p:ph type="title" hasCustomPrompt="1"/>
          </p:nvPr>
        </p:nvSpPr>
        <p:spPr bwMode="black">
          <a:xfrm>
            <a:off x="547597" y="152399"/>
            <a:ext cx="11067453" cy="86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dirty="0" smtClean="0"/>
            </a:lvl1pPr>
          </a:lstStyle>
          <a:p>
            <a:pPr lvl="0"/>
            <a:r>
              <a:rPr lang="en-US"/>
              <a:t>Insert slide title here</a:t>
            </a:r>
          </a:p>
        </p:txBody>
      </p:sp>
    </p:spTree>
    <p:extLst>
      <p:ext uri="{BB962C8B-B14F-4D97-AF65-F5344CB8AC3E}">
        <p14:creationId xmlns:p14="http://schemas.microsoft.com/office/powerpoint/2010/main" val="270685428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losing - Partnersh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latin typeface="+mn-lt"/>
                <a:cs typeface="Arial" panose="020B0604020202020204" pitchFamily="34" charset="0"/>
              </a:rPr>
              <a:t>©2020 CVS Health and/or one of its affiliates. Confidential and proprietary.</a:t>
            </a:r>
          </a:p>
        </p:txBody>
      </p:sp>
      <p:pic>
        <p:nvPicPr>
          <p:cNvPr id="8" name="Picture 4" descr="A picture containing drawing, hat&#10;&#10;Description generated with very high confidence">
            <a:extLst>
              <a:ext uri="{FF2B5EF4-FFF2-40B4-BE49-F238E27FC236}">
                <a16:creationId xmlns:a16="http://schemas.microsoft.com/office/drawing/2014/main" id="{A0E2BD37-49E0-4C30-A644-52FDDB6E0397}"/>
              </a:ext>
            </a:extLst>
          </p:cNvPr>
          <p:cNvPicPr>
            <a:picLocks noChangeAspect="1"/>
          </p:cNvPicPr>
          <p:nvPr userDrawn="1"/>
        </p:nvPicPr>
        <p:blipFill>
          <a:blip r:embed="rId2"/>
          <a:stretch>
            <a:fillRect/>
          </a:stretch>
        </p:blipFill>
        <p:spPr>
          <a:xfrm>
            <a:off x="7996254" y="4446904"/>
            <a:ext cx="2628933" cy="1304925"/>
          </a:xfrm>
          <a:prstGeom prst="rect">
            <a:avLst/>
          </a:prstGeom>
        </p:spPr>
      </p:pic>
      <p:pic>
        <p:nvPicPr>
          <p:cNvPr id="9" name="Picture 6" descr="A picture containing drawing&#10;&#10;Description generated with very high confidence">
            <a:extLst>
              <a:ext uri="{FF2B5EF4-FFF2-40B4-BE49-F238E27FC236}">
                <a16:creationId xmlns:a16="http://schemas.microsoft.com/office/drawing/2014/main" id="{08AA5101-FB22-4929-B737-C7F34BEDFC04}"/>
              </a:ext>
            </a:extLst>
          </p:cNvPr>
          <p:cNvPicPr>
            <a:picLocks noChangeAspect="1"/>
          </p:cNvPicPr>
          <p:nvPr userDrawn="1"/>
        </p:nvPicPr>
        <p:blipFill>
          <a:blip r:embed="rId3"/>
          <a:stretch>
            <a:fillRect/>
          </a:stretch>
        </p:blipFill>
        <p:spPr>
          <a:xfrm>
            <a:off x="1832861" y="1037934"/>
            <a:ext cx="2428687" cy="1209675"/>
          </a:xfrm>
          <a:prstGeom prst="rect">
            <a:avLst/>
          </a:prstGeom>
        </p:spPr>
      </p:pic>
      <p:sp>
        <p:nvSpPr>
          <p:cNvPr id="12" name="TextBox 11">
            <a:extLst>
              <a:ext uri="{FF2B5EF4-FFF2-40B4-BE49-F238E27FC236}">
                <a16:creationId xmlns:a16="http://schemas.microsoft.com/office/drawing/2014/main" id="{630C4841-988F-4B49-9064-5AF208E4A576}"/>
              </a:ext>
            </a:extLst>
          </p:cNvPr>
          <p:cNvSpPr txBox="1"/>
          <p:nvPr userDrawn="1"/>
        </p:nvSpPr>
        <p:spPr>
          <a:xfrm>
            <a:off x="577085" y="3009735"/>
            <a:ext cx="4942008"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5400" b="1">
                <a:solidFill>
                  <a:schemeClr val="bg1"/>
                </a:solidFill>
                <a:cs typeface="Arial"/>
              </a:rPr>
              <a:t>Turning Vision</a:t>
            </a:r>
          </a:p>
        </p:txBody>
      </p:sp>
      <p:sp>
        <p:nvSpPr>
          <p:cNvPr id="13" name="TextBox 12">
            <a:extLst>
              <a:ext uri="{FF2B5EF4-FFF2-40B4-BE49-F238E27FC236}">
                <a16:creationId xmlns:a16="http://schemas.microsoft.com/office/drawing/2014/main" id="{6C313255-8C46-4A6D-8B0D-185644612B69}"/>
              </a:ext>
            </a:extLst>
          </p:cNvPr>
          <p:cNvSpPr txBox="1"/>
          <p:nvPr userDrawn="1"/>
        </p:nvSpPr>
        <p:spPr>
          <a:xfrm>
            <a:off x="7450658" y="3009819"/>
            <a:ext cx="3717102"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5400" b="1">
                <a:solidFill>
                  <a:schemeClr val="accent2"/>
                </a:solidFill>
                <a:cs typeface="Arial"/>
              </a:rPr>
              <a:t>Into Action</a:t>
            </a:r>
            <a:endParaRPr lang="en-US" sz="5400" b="1">
              <a:solidFill>
                <a:schemeClr val="accent2"/>
              </a:solidFill>
            </a:endParaRPr>
          </a:p>
        </p:txBody>
      </p:sp>
    </p:spTree>
    <p:extLst>
      <p:ext uri="{BB962C8B-B14F-4D97-AF65-F5344CB8AC3E}">
        <p14:creationId xmlns:p14="http://schemas.microsoft.com/office/powerpoint/2010/main" val="314388294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Closing - Idea Growth">
    <p:bg>
      <p:bgPr>
        <a:solidFill>
          <a:srgbClr val="064E69"/>
        </a:solidFill>
        <a:effectLst/>
      </p:bgPr>
    </p:bg>
    <p:spTree>
      <p:nvGrpSpPr>
        <p:cNvPr id="1" name=""/>
        <p:cNvGrpSpPr/>
        <p:nvPr/>
      </p:nvGrpSpPr>
      <p:grpSpPr>
        <a:xfrm>
          <a:off x="0" y="0"/>
          <a:ext cx="0" cy="0"/>
          <a:chOff x="0" y="0"/>
          <a:chExt cx="0" cy="0"/>
        </a:xfrm>
      </p:grpSpPr>
      <p:sp>
        <p:nvSpPr>
          <p:cNvPr id="28" name="Rectangle 27"/>
          <p:cNvSpPr/>
          <p:nvPr userDrawn="1"/>
        </p:nvSpPr>
        <p:spPr>
          <a:xfrm>
            <a:off x="1589" y="0"/>
            <a:ext cx="12185651"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2DC576B5-C5F0-4AE1-859B-AF397F678251}"/>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682137" y="659178"/>
            <a:ext cx="1280205" cy="2279548"/>
          </a:xfrm>
          <a:prstGeom prst="rect">
            <a:avLst/>
          </a:prstGeom>
        </p:spPr>
      </p:pic>
      <p:graphicFrame>
        <p:nvGraphicFramePr>
          <p:cNvPr id="26" name="Object 25"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01377" name="think-cell Slide" r:id="rId5" imgW="498" imgH="499" progId="TCLayout.ActiveDocument.1">
                  <p:embed/>
                </p:oleObj>
              </mc:Choice>
              <mc:Fallback>
                <p:oleObj name="think-cell Slide" r:id="rId5" imgW="498" imgH="499" progId="TCLayout.ActiveDocument.1">
                  <p:embed/>
                  <p:pic>
                    <p:nvPicPr>
                      <p:cNvPr id="26" name="Object 25" hidden="1"/>
                      <p:cNvPicPr/>
                      <p:nvPr/>
                    </p:nvPicPr>
                    <p:blipFill>
                      <a:blip r:embed="rId6"/>
                      <a:stretch>
                        <a:fillRect/>
                      </a:stretch>
                    </p:blipFill>
                    <p:spPr>
                      <a:xfrm>
                        <a:off x="1588" y="1589"/>
                        <a:ext cx="1587" cy="1587"/>
                      </a:xfrm>
                      <a:prstGeom prst="rect">
                        <a:avLst/>
                      </a:prstGeom>
                    </p:spPr>
                  </p:pic>
                </p:oleObj>
              </mc:Fallback>
            </mc:AlternateContent>
          </a:graphicData>
        </a:graphic>
      </p:graphicFrame>
      <p:sp>
        <p:nvSpPr>
          <p:cNvPr id="27" name="Rectangle 26"/>
          <p:cNvSpPr/>
          <p:nvPr userDrawn="1"/>
        </p:nvSpPr>
        <p:spPr>
          <a:xfrm>
            <a:off x="0" y="4732020"/>
            <a:ext cx="12188825" cy="2125980"/>
          </a:xfrm>
          <a:prstGeom prst="rect">
            <a:avLst/>
          </a:prstGeom>
          <a:gradFill flip="none" rotWithShape="1">
            <a:gsLst>
              <a:gs pos="67000">
                <a:schemeClr val="bg1"/>
              </a:gs>
              <a:gs pos="100000">
                <a:schemeClr val="bg1"/>
              </a:gs>
              <a:gs pos="55000">
                <a:schemeClr val="accent1"/>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4171371" y="1957350"/>
            <a:ext cx="3948080"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398" b="1">
                <a:solidFill>
                  <a:schemeClr val="accent3"/>
                </a:solidFill>
                <a:latin typeface="Arial" panose="020B0604020202020204" pitchFamily="34" charset="0"/>
                <a:ea typeface="Domaine Display" charset="0"/>
                <a:cs typeface="Arial" panose="020B0604020202020204" pitchFamily="34" charset="0"/>
              </a:rPr>
              <a:t>Into Action.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2258" y="5940720"/>
            <a:ext cx="3096980"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4" name="Group 43"/>
          <p:cNvGrpSpPr/>
          <p:nvPr userDrawn="1"/>
        </p:nvGrpSpPr>
        <p:grpSpPr>
          <a:xfrm>
            <a:off x="504185" y="5402513"/>
            <a:ext cx="1929916" cy="1067172"/>
            <a:chOff x="7526204" y="2289887"/>
            <a:chExt cx="3108960" cy="1718692"/>
          </a:xfrm>
        </p:grpSpPr>
        <p:grpSp>
          <p:nvGrpSpPr>
            <p:cNvPr id="45" name="Group 44"/>
            <p:cNvGrpSpPr>
              <a:grpSpLocks noChangeAspect="1"/>
            </p:cNvGrpSpPr>
            <p:nvPr/>
          </p:nvGrpSpPr>
          <p:grpSpPr>
            <a:xfrm>
              <a:off x="8070916" y="2865025"/>
              <a:ext cx="2148840" cy="827025"/>
              <a:chOff x="-2522495" y="1678245"/>
              <a:chExt cx="2126771" cy="818532"/>
            </a:xfrm>
          </p:grpSpPr>
          <p:sp>
            <p:nvSpPr>
              <p:cNvPr id="47" name="TextBox 46"/>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9" name="TextBox 58"/>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46" name="Freeform 45"/>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2" name="Title 1"/>
          <p:cNvSpPr txBox="1">
            <a:spLocks/>
          </p:cNvSpPr>
          <p:nvPr userDrawn="1"/>
        </p:nvSpPr>
        <p:spPr>
          <a:xfrm>
            <a:off x="2358668" y="883362"/>
            <a:ext cx="5203825" cy="906657"/>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398" b="1">
                <a:solidFill>
                  <a:schemeClr val="accent2"/>
                </a:solidFill>
                <a:latin typeface="Arial" panose="020B0604020202020204" pitchFamily="34" charset="0"/>
                <a:ea typeface="Domaine Display" charset="0"/>
                <a:cs typeface="Arial" panose="020B0604020202020204" pitchFamily="34" charset="0"/>
              </a:rPr>
              <a:t>Turning Vision</a:t>
            </a:r>
          </a:p>
        </p:txBody>
      </p:sp>
      <p:sp>
        <p:nvSpPr>
          <p:cNvPr id="60" name="Rectangle 59"/>
          <p:cNvSpPr/>
          <p:nvPr userDrawn="1"/>
        </p:nvSpPr>
        <p:spPr>
          <a:xfrm flipH="1">
            <a:off x="-1590" y="4732898"/>
            <a:ext cx="12190414" cy="336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2DEF47A6-05C7-438A-BC79-72BA77BAEF2B}"/>
              </a:ext>
            </a:extLst>
          </p:cNvPr>
          <p:cNvPicPr>
            <a:picLocks noChangeAspect="1"/>
          </p:cNvPicPr>
          <p:nvPr userDrawn="1"/>
        </p:nvPicPr>
        <p:blipFill>
          <a:blip r:embed="rId7">
            <a:clrChange>
              <a:clrFrom>
                <a:srgbClr val="FDFDFD"/>
              </a:clrFrom>
              <a:clrTo>
                <a:srgbClr val="FDFDFD">
                  <a:alpha val="0"/>
                </a:srgbClr>
              </a:clrTo>
            </a:clrChange>
          </a:blip>
          <a:stretch>
            <a:fillRect/>
          </a:stretch>
        </p:blipFill>
        <p:spPr>
          <a:xfrm>
            <a:off x="8207375" y="2622493"/>
            <a:ext cx="3981450" cy="962025"/>
          </a:xfrm>
          <a:prstGeom prst="rect">
            <a:avLst/>
          </a:prstGeom>
        </p:spPr>
      </p:pic>
      <p:pic>
        <p:nvPicPr>
          <p:cNvPr id="19" name="Picture 18" descr="A tree with red leaves&#10;&#10;Description automatically generated">
            <a:extLst>
              <a:ext uri="{FF2B5EF4-FFF2-40B4-BE49-F238E27FC236}">
                <a16:creationId xmlns:a16="http://schemas.microsoft.com/office/drawing/2014/main" id="{57E2360A-5BC0-479C-861D-4BA9815BF92F}"/>
              </a:ext>
            </a:extLst>
          </p:cNvPr>
          <p:cNvPicPr>
            <a:picLocks noChangeAspect="1"/>
          </p:cNvPicPr>
          <p:nvPr userDrawn="1"/>
        </p:nvPicPr>
        <p:blipFill>
          <a:blip r:embed="rId8"/>
          <a:stretch>
            <a:fillRect/>
          </a:stretch>
        </p:blipFill>
        <p:spPr>
          <a:xfrm>
            <a:off x="8383224" y="331838"/>
            <a:ext cx="2833660" cy="2838019"/>
          </a:xfrm>
          <a:prstGeom prst="rect">
            <a:avLst/>
          </a:prstGeom>
        </p:spPr>
      </p:pic>
      <p:pic>
        <p:nvPicPr>
          <p:cNvPr id="24" name="Picture 23">
            <a:extLst>
              <a:ext uri="{FF2B5EF4-FFF2-40B4-BE49-F238E27FC236}">
                <a16:creationId xmlns:a16="http://schemas.microsoft.com/office/drawing/2014/main" id="{1019D290-EE0C-4AA6-89EF-0E0C65E2B3AE}"/>
              </a:ext>
            </a:extLst>
          </p:cNvPr>
          <p:cNvPicPr>
            <a:picLocks noChangeAspect="1"/>
          </p:cNvPicPr>
          <p:nvPr userDrawn="1"/>
        </p:nvPicPr>
        <p:blipFill>
          <a:blip r:embed="rId9">
            <a:clrChange>
              <a:clrFrom>
                <a:srgbClr val="FFFFFF"/>
              </a:clrFrom>
              <a:clrTo>
                <a:srgbClr val="FFFFFF">
                  <a:alpha val="0"/>
                </a:srgbClr>
              </a:clrTo>
            </a:clrChange>
          </a:blip>
          <a:stretch>
            <a:fillRect/>
          </a:stretch>
        </p:blipFill>
        <p:spPr>
          <a:xfrm>
            <a:off x="864868" y="1162713"/>
            <a:ext cx="894640" cy="777649"/>
          </a:xfrm>
          <a:prstGeom prst="rect">
            <a:avLst/>
          </a:prstGeom>
        </p:spPr>
      </p:pic>
      <p:pic>
        <p:nvPicPr>
          <p:cNvPr id="3" name="Picture 2" descr="A picture containing lit&#10;&#10;Description automatically generated">
            <a:extLst>
              <a:ext uri="{FF2B5EF4-FFF2-40B4-BE49-F238E27FC236}">
                <a16:creationId xmlns:a16="http://schemas.microsoft.com/office/drawing/2014/main" id="{B700E2FA-0BF6-431F-B80E-49FC521EB867}"/>
              </a:ext>
            </a:extLst>
          </p:cNvPr>
          <p:cNvPicPr>
            <a:picLocks noChangeAspect="1"/>
          </p:cNvPicPr>
          <p:nvPr userDrawn="1"/>
        </p:nvPicPr>
        <p:blipFill>
          <a:blip r:embed="rId10"/>
          <a:stretch>
            <a:fillRect/>
          </a:stretch>
        </p:blipFill>
        <p:spPr>
          <a:xfrm rot="1685200">
            <a:off x="1742225" y="2914961"/>
            <a:ext cx="1546858" cy="907168"/>
          </a:xfrm>
          <a:prstGeom prst="rect">
            <a:avLst/>
          </a:prstGeom>
        </p:spPr>
      </p:pic>
      <p:pic>
        <p:nvPicPr>
          <p:cNvPr id="61" name="Picture 60" descr="A picture containing lit&#10;&#10;Description automatically generated">
            <a:extLst>
              <a:ext uri="{FF2B5EF4-FFF2-40B4-BE49-F238E27FC236}">
                <a16:creationId xmlns:a16="http://schemas.microsoft.com/office/drawing/2014/main" id="{E65E3FC6-2EE9-4326-BF99-6CD38F09D7BC}"/>
              </a:ext>
            </a:extLst>
          </p:cNvPr>
          <p:cNvPicPr>
            <a:picLocks noChangeAspect="1"/>
          </p:cNvPicPr>
          <p:nvPr userDrawn="1"/>
        </p:nvPicPr>
        <p:blipFill>
          <a:blip r:embed="rId10"/>
          <a:stretch>
            <a:fillRect/>
          </a:stretch>
        </p:blipFill>
        <p:spPr>
          <a:xfrm rot="10492355">
            <a:off x="3859965" y="3512648"/>
            <a:ext cx="1546858" cy="907168"/>
          </a:xfrm>
          <a:prstGeom prst="rect">
            <a:avLst/>
          </a:prstGeom>
        </p:spPr>
      </p:pic>
      <p:pic>
        <p:nvPicPr>
          <p:cNvPr id="62" name="Picture 61" descr="A picture containing lit&#10;&#10;Description automatically generated">
            <a:extLst>
              <a:ext uri="{FF2B5EF4-FFF2-40B4-BE49-F238E27FC236}">
                <a16:creationId xmlns:a16="http://schemas.microsoft.com/office/drawing/2014/main" id="{EC06E53F-AE25-400D-A15E-F6BB68E78D74}"/>
              </a:ext>
            </a:extLst>
          </p:cNvPr>
          <p:cNvPicPr>
            <a:picLocks noChangeAspect="1"/>
          </p:cNvPicPr>
          <p:nvPr userDrawn="1"/>
        </p:nvPicPr>
        <p:blipFill>
          <a:blip r:embed="rId10"/>
          <a:stretch>
            <a:fillRect/>
          </a:stretch>
        </p:blipFill>
        <p:spPr>
          <a:xfrm rot="19974934">
            <a:off x="5988622" y="3464042"/>
            <a:ext cx="1546858" cy="907168"/>
          </a:xfrm>
          <a:prstGeom prst="rect">
            <a:avLst/>
          </a:prstGeom>
        </p:spPr>
      </p:pic>
      <p:pic>
        <p:nvPicPr>
          <p:cNvPr id="63" name="Picture 62" descr="A picture containing lit&#10;&#10;Description automatically generated">
            <a:extLst>
              <a:ext uri="{FF2B5EF4-FFF2-40B4-BE49-F238E27FC236}">
                <a16:creationId xmlns:a16="http://schemas.microsoft.com/office/drawing/2014/main" id="{5BEAE8F9-E0FE-49A1-A2D9-69089A9E0833}"/>
              </a:ext>
            </a:extLst>
          </p:cNvPr>
          <p:cNvPicPr>
            <a:picLocks noChangeAspect="1"/>
          </p:cNvPicPr>
          <p:nvPr userDrawn="1"/>
        </p:nvPicPr>
        <p:blipFill>
          <a:blip r:embed="rId10"/>
          <a:stretch>
            <a:fillRect/>
          </a:stretch>
        </p:blipFill>
        <p:spPr>
          <a:xfrm rot="8050913">
            <a:off x="7773527" y="3234560"/>
            <a:ext cx="1546858" cy="907168"/>
          </a:xfrm>
          <a:prstGeom prst="rect">
            <a:avLst/>
          </a:prstGeom>
        </p:spPr>
      </p:pic>
    </p:spTree>
    <p:extLst>
      <p:ext uri="{BB962C8B-B14F-4D97-AF65-F5344CB8AC3E}">
        <p14:creationId xmlns:p14="http://schemas.microsoft.com/office/powerpoint/2010/main" val="4031608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cSld name="Closing - Businessman">
    <p:bg>
      <p:bgPr>
        <a:solidFill>
          <a:srgbClr val="064E69"/>
        </a:solidFill>
        <a:effectLst/>
      </p:bgPr>
    </p:bg>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userDrawn="1">
            <p:custDataLst>
              <p:tags r:id="rId2"/>
            </p:custData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02401" name="think-cell Slide" r:id="rId4" imgW="498" imgH="499" progId="TCLayout.ActiveDocument.1">
                  <p:embed/>
                </p:oleObj>
              </mc:Choice>
              <mc:Fallback>
                <p:oleObj name="think-cell Slide" r:id="rId4" imgW="498" imgH="499" progId="TCLayout.ActiveDocument.1">
                  <p:embed/>
                  <p:pic>
                    <p:nvPicPr>
                      <p:cNvPr id="26" name="Object 25"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7" name="Rectangle 26"/>
          <p:cNvSpPr/>
          <p:nvPr userDrawn="1"/>
        </p:nvSpPr>
        <p:spPr>
          <a:xfrm>
            <a:off x="0" y="4732020"/>
            <a:ext cx="12188825" cy="2125980"/>
          </a:xfrm>
          <a:prstGeom prst="rect">
            <a:avLst/>
          </a:prstGeom>
          <a:gradFill flip="none" rotWithShape="1">
            <a:gsLst>
              <a:gs pos="67000">
                <a:schemeClr val="bg1"/>
              </a:gs>
              <a:gs pos="100000">
                <a:schemeClr val="bg1"/>
              </a:gs>
              <a:gs pos="55000">
                <a:schemeClr val="accent1"/>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sp>
        <p:nvSpPr>
          <p:cNvPr id="28" name="Rectangle 27"/>
          <p:cNvSpPr/>
          <p:nvPr userDrawn="1"/>
        </p:nvSpPr>
        <p:spPr>
          <a:xfrm>
            <a:off x="1589" y="0"/>
            <a:ext cx="12185651"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latin typeface="Arial" panose="020B0604020202020204" pitchFamily="34" charset="0"/>
              <a:cs typeface="Arial" panose="020B0604020202020204" pitchFamily="34" charset="0"/>
            </a:endParaRPr>
          </a:p>
        </p:txBody>
      </p:sp>
      <p:pic>
        <p:nvPicPr>
          <p:cNvPr id="29" name="Picture 28"/>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4884" cy="4732020"/>
          </a:xfrm>
          <a:prstGeom prst="rect">
            <a:avLst/>
          </a:prstGeom>
        </p:spPr>
      </p:pic>
      <p:sp>
        <p:nvSpPr>
          <p:cNvPr id="30" name="Rectangle 29"/>
          <p:cNvSpPr/>
          <p:nvPr userDrawn="1"/>
        </p:nvSpPr>
        <p:spPr>
          <a:xfrm flipH="1">
            <a:off x="6013540" y="2"/>
            <a:ext cx="665044"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sp>
        <p:nvSpPr>
          <p:cNvPr id="31" name="Title 2"/>
          <p:cNvSpPr txBox="1">
            <a:spLocks/>
          </p:cNvSpPr>
          <p:nvPr userDrawn="1"/>
        </p:nvSpPr>
        <p:spPr>
          <a:xfrm>
            <a:off x="7899489" y="3658243"/>
            <a:ext cx="3948080"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398" b="1">
                <a:solidFill>
                  <a:schemeClr val="accent3"/>
                </a:solidFill>
                <a:latin typeface="Arial" panose="020B0604020202020204" pitchFamily="34" charset="0"/>
                <a:ea typeface="Domaine Display" charset="0"/>
                <a:cs typeface="Arial" panose="020B0604020202020204" pitchFamily="34" charset="0"/>
              </a:rPr>
              <a:t>into action.</a:t>
            </a:r>
          </a:p>
        </p:txBody>
      </p:sp>
      <p:sp>
        <p:nvSpPr>
          <p:cNvPr id="32" name="Title 1"/>
          <p:cNvSpPr txBox="1">
            <a:spLocks/>
          </p:cNvSpPr>
          <p:nvPr userDrawn="1"/>
        </p:nvSpPr>
        <p:spPr>
          <a:xfrm>
            <a:off x="5059968" y="2489625"/>
            <a:ext cx="5203825"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398" b="1">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8652258" y="5940720"/>
            <a:ext cx="3096980" cy="413801"/>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4" name="Group 43"/>
          <p:cNvGrpSpPr/>
          <p:nvPr userDrawn="1"/>
        </p:nvGrpSpPr>
        <p:grpSpPr>
          <a:xfrm>
            <a:off x="504185" y="5402513"/>
            <a:ext cx="1929916" cy="1067172"/>
            <a:chOff x="7526204" y="2289887"/>
            <a:chExt cx="3108960" cy="1718692"/>
          </a:xfrm>
        </p:grpSpPr>
        <p:grpSp>
          <p:nvGrpSpPr>
            <p:cNvPr id="45" name="Group 44"/>
            <p:cNvGrpSpPr>
              <a:grpSpLocks noChangeAspect="1"/>
            </p:cNvGrpSpPr>
            <p:nvPr/>
          </p:nvGrpSpPr>
          <p:grpSpPr>
            <a:xfrm>
              <a:off x="8070916" y="2865025"/>
              <a:ext cx="2148840" cy="827025"/>
              <a:chOff x="-2522495" y="1678245"/>
              <a:chExt cx="2126771" cy="818532"/>
            </a:xfrm>
          </p:grpSpPr>
          <p:sp>
            <p:nvSpPr>
              <p:cNvPr id="47" name="TextBox 46"/>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9" name="TextBox 58"/>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46" name="Freeform 45"/>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60" name="Rectangle 59"/>
          <p:cNvSpPr/>
          <p:nvPr userDrawn="1"/>
        </p:nvSpPr>
        <p:spPr>
          <a:xfrm flipH="1">
            <a:off x="-1590" y="4732898"/>
            <a:ext cx="12190414" cy="3361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b="1">
              <a:solidFill>
                <a:schemeClr val="bg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8495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9778" y="402587"/>
            <a:ext cx="11249270" cy="334102"/>
          </a:xfrm>
          <a:prstGeom prst="rect">
            <a:avLst/>
          </a:prstGeom>
        </p:spPr>
        <p:txBody>
          <a:bodyPr vert="horz" lIns="0" tIns="0" rIns="0" bIns="0" rtlCol="0" anchor="t" anchorCtr="0">
            <a:noAutofit/>
          </a:bodyPr>
          <a:lstStyle>
            <a:lvl1pPr>
              <a:defRPr sz="1997"/>
            </a:lvl1pPr>
          </a:lstStyle>
          <a:p>
            <a:r>
              <a:rPr lang="en-US" noProof="0"/>
              <a:t>Click to edit Master title style</a:t>
            </a:r>
          </a:p>
        </p:txBody>
      </p:sp>
    </p:spTree>
    <p:extLst>
      <p:ext uri="{BB962C8B-B14F-4D97-AF65-F5344CB8AC3E}">
        <p14:creationId xmlns:p14="http://schemas.microsoft.com/office/powerpoint/2010/main" val="29940484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2.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image" Target="../media/image12.emf"/><Relationship Id="rId2" Type="http://schemas.openxmlformats.org/officeDocument/2006/relationships/slideLayout" Target="../slideLayouts/slideLayout44.xml"/><Relationship Id="rId16" Type="http://schemas.openxmlformats.org/officeDocument/2006/relationships/oleObject" Target="../embeddings/oleObject2.bin"/><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ags" Target="../tags/tag3.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9" Type="http://schemas.openxmlformats.org/officeDocument/2006/relationships/slideLayout" Target="../slideLayouts/slideLayout93.xml"/><Relationship Id="rId21" Type="http://schemas.openxmlformats.org/officeDocument/2006/relationships/slideLayout" Target="../slideLayouts/slideLayout75.xml"/><Relationship Id="rId34" Type="http://schemas.openxmlformats.org/officeDocument/2006/relationships/slideLayout" Target="../slideLayouts/slideLayout88.xml"/><Relationship Id="rId42" Type="http://schemas.openxmlformats.org/officeDocument/2006/relationships/slideLayout" Target="../slideLayouts/slideLayout96.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32" Type="http://schemas.openxmlformats.org/officeDocument/2006/relationships/slideLayout" Target="../slideLayouts/slideLayout86.xml"/><Relationship Id="rId37" Type="http://schemas.openxmlformats.org/officeDocument/2006/relationships/slideLayout" Target="../slideLayouts/slideLayout91.xml"/><Relationship Id="rId40" Type="http://schemas.openxmlformats.org/officeDocument/2006/relationships/slideLayout" Target="../slideLayouts/slideLayout94.xml"/><Relationship Id="rId45" Type="http://schemas.openxmlformats.org/officeDocument/2006/relationships/theme" Target="../theme/theme3.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36" Type="http://schemas.openxmlformats.org/officeDocument/2006/relationships/slideLayout" Target="../slideLayouts/slideLayout90.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slideLayout" Target="../slideLayouts/slideLayout85.xml"/><Relationship Id="rId44" Type="http://schemas.openxmlformats.org/officeDocument/2006/relationships/slideLayout" Target="../slideLayouts/slideLayout98.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 Id="rId35" Type="http://schemas.openxmlformats.org/officeDocument/2006/relationships/slideLayout" Target="../slideLayouts/slideLayout89.xml"/><Relationship Id="rId43" Type="http://schemas.openxmlformats.org/officeDocument/2006/relationships/slideLayout" Target="../slideLayouts/slideLayout97.xml"/><Relationship Id="rId8" Type="http://schemas.openxmlformats.org/officeDocument/2006/relationships/slideLayout" Target="../slideLayouts/slideLayout62.xml"/><Relationship Id="rId3" Type="http://schemas.openxmlformats.org/officeDocument/2006/relationships/slideLayout" Target="../slideLayouts/slideLayout57.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33" Type="http://schemas.openxmlformats.org/officeDocument/2006/relationships/slideLayout" Target="../slideLayouts/slideLayout87.xml"/><Relationship Id="rId38" Type="http://schemas.openxmlformats.org/officeDocument/2006/relationships/slideLayout" Target="../slideLayouts/slideLayout92.xml"/><Relationship Id="rId46" Type="http://schemas.openxmlformats.org/officeDocument/2006/relationships/image" Target="../media/image1.png"/><Relationship Id="rId20" Type="http://schemas.openxmlformats.org/officeDocument/2006/relationships/slideLayout" Target="../slideLayouts/slideLayout74.xml"/><Relationship Id="rId41"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302835"/>
            <a:ext cx="9459976"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rPr>
              <a:t>©2021 CVS Health and/or one of its affiliates. Confidential and proprietary.</a:t>
            </a:r>
          </a:p>
        </p:txBody>
      </p:sp>
      <p:pic>
        <p:nvPicPr>
          <p:cNvPr id="4" name="Picture 3">
            <a:extLst>
              <a:ext uri="{FF2B5EF4-FFF2-40B4-BE49-F238E27FC236}">
                <a16:creationId xmlns:a16="http://schemas.microsoft.com/office/drawing/2014/main" id="{B74F7F16-4BBA-4BDB-B928-403DC90FBC62}"/>
              </a:ext>
            </a:extLst>
          </p:cNvPr>
          <p:cNvPicPr>
            <a:picLocks noChangeAspect="1"/>
          </p:cNvPicPr>
          <p:nvPr userDrawn="1"/>
        </p:nvPicPr>
        <p:blipFill>
          <a:blip r:embed="rId44"/>
          <a:stretch>
            <a:fillRect/>
          </a:stretch>
        </p:blipFill>
        <p:spPr>
          <a:xfrm>
            <a:off x="10350879" y="182881"/>
            <a:ext cx="1817625" cy="929948"/>
          </a:xfrm>
          <a:prstGeom prst="rect">
            <a:avLst/>
          </a:prstGeom>
        </p:spPr>
      </p:pic>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870" r:id="rId7"/>
    <p:sldLayoutId id="2147483888" r:id="rId8"/>
    <p:sldLayoutId id="2147483889" r:id="rId9"/>
    <p:sldLayoutId id="2147483891" r:id="rId10"/>
    <p:sldLayoutId id="2147483892" r:id="rId11"/>
    <p:sldLayoutId id="2147483871" r:id="rId12"/>
    <p:sldLayoutId id="2147483893" r:id="rId13"/>
    <p:sldLayoutId id="2147483894" r:id="rId14"/>
    <p:sldLayoutId id="2147483896" r:id="rId15"/>
    <p:sldLayoutId id="2147483898" r:id="rId16"/>
    <p:sldLayoutId id="2147483900" r:id="rId17"/>
    <p:sldLayoutId id="2147483901" r:id="rId18"/>
    <p:sldLayoutId id="2147483902" r:id="rId19"/>
    <p:sldLayoutId id="2147483904" r:id="rId20"/>
    <p:sldLayoutId id="2147483905" r:id="rId21"/>
    <p:sldLayoutId id="2147483907" r:id="rId22"/>
    <p:sldLayoutId id="2147483909" r:id="rId23"/>
    <p:sldLayoutId id="2147483906" r:id="rId24"/>
    <p:sldLayoutId id="2147483908" r:id="rId25"/>
    <p:sldLayoutId id="2147483910" r:id="rId26"/>
    <p:sldLayoutId id="2147483911" r:id="rId27"/>
    <p:sldLayoutId id="2147483917" r:id="rId28"/>
    <p:sldLayoutId id="2147483912" r:id="rId29"/>
    <p:sldLayoutId id="2147483913" r:id="rId30"/>
    <p:sldLayoutId id="2147483878" r:id="rId31"/>
    <p:sldLayoutId id="2147483929" r:id="rId32"/>
    <p:sldLayoutId id="2147483919" r:id="rId33"/>
    <p:sldLayoutId id="2147483879" r:id="rId34"/>
    <p:sldLayoutId id="2147483922" r:id="rId35"/>
    <p:sldLayoutId id="2147483920" r:id="rId36"/>
    <p:sldLayoutId id="2147483914" r:id="rId37"/>
    <p:sldLayoutId id="2147483915" r:id="rId38"/>
    <p:sldLayoutId id="2147483927" r:id="rId39"/>
    <p:sldLayoutId id="2147483932" r:id="rId40"/>
    <p:sldLayoutId id="2147483931" r:id="rId41"/>
    <p:sldLayoutId id="2147483928" r:id="rId42"/>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Content Placeholder 8"/>
          <p:cNvSpPr txBox="1">
            <a:spLocks/>
          </p:cNvSpPr>
          <p:nvPr/>
        </p:nvSpPr>
        <p:spPr>
          <a:xfrm>
            <a:off x="11101517"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graphicFrame>
        <p:nvGraphicFramePr>
          <p:cNvPr id="11" name="Object 10" hidden="1"/>
          <p:cNvGraphicFramePr>
            <a:graphicFrameLocks noChangeAspect="1"/>
          </p:cNvGraphicFramePr>
          <p:nvPr>
            <p:custDataLst>
              <p:tags r:id="rId15"/>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45057" name="think-cell Slide" r:id="rId16" imgW="471" imgH="470" progId="TCLayout.ActiveDocument.1">
                  <p:embed/>
                </p:oleObj>
              </mc:Choice>
              <mc:Fallback>
                <p:oleObj name="think-cell Slide" r:id="rId16" imgW="471" imgH="470" progId="TCLayout.ActiveDocument.1">
                  <p:embed/>
                  <p:pic>
                    <p:nvPicPr>
                      <p:cNvPr id="11" name="Object 10" hidden="1"/>
                      <p:cNvPicPr/>
                      <p:nvPr/>
                    </p:nvPicPr>
                    <p:blipFill>
                      <a:blip r:embed="rId17"/>
                      <a:stretch>
                        <a:fillRect/>
                      </a:stretch>
                    </p:blipFill>
                    <p:spPr>
                      <a:xfrm>
                        <a:off x="1589" y="1590"/>
                        <a:ext cx="1587" cy="1587"/>
                      </a:xfrm>
                      <a:prstGeom prst="rect">
                        <a:avLst/>
                      </a:prstGeom>
                    </p:spPr>
                  </p:pic>
                </p:oleObj>
              </mc:Fallback>
            </mc:AlternateContent>
          </a:graphicData>
        </a:graphic>
      </p:graphicFrame>
      <p:sp>
        <p:nvSpPr>
          <p:cNvPr id="9" name="Content Placeholder 8"/>
          <p:cNvSpPr txBox="1">
            <a:spLocks/>
          </p:cNvSpPr>
          <p:nvPr userDrawn="1"/>
        </p:nvSpPr>
        <p:spPr>
          <a:xfrm>
            <a:off x="547780" y="6418626"/>
            <a:ext cx="238312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bg2"/>
                </a:solidFill>
                <a:latin typeface="Arial" panose="020B0604020202020204" pitchFamily="34" charset="0"/>
                <a:cs typeface="Arial" panose="020B0604020202020204" pitchFamily="34" charset="0"/>
                <a:sym typeface="Arial" panose="020B0604020202020204" pitchFamily="34" charset="0"/>
              </a:rPr>
              <a:t>©2018</a:t>
            </a:r>
          </a:p>
        </p:txBody>
      </p:sp>
      <p:grpSp>
        <p:nvGrpSpPr>
          <p:cNvPr id="13" name="Group 12">
            <a:extLst>
              <a:ext uri="{FF2B5EF4-FFF2-40B4-BE49-F238E27FC236}">
                <a16:creationId xmlns:a16="http://schemas.microsoft.com/office/drawing/2014/main" id="{970D1A23-D88D-46C3-95E5-B10C224E1CC3}"/>
              </a:ext>
            </a:extLst>
          </p:cNvPr>
          <p:cNvGrpSpPr>
            <a:grpSpLocks noChangeAspect="1"/>
          </p:cNvGrpSpPr>
          <p:nvPr userDrawn="1"/>
        </p:nvGrpSpPr>
        <p:grpSpPr>
          <a:xfrm>
            <a:off x="5617033" y="6443197"/>
            <a:ext cx="954760" cy="127570"/>
            <a:chOff x="279400" y="2781300"/>
            <a:chExt cx="8585200" cy="1092200"/>
          </a:xfrm>
        </p:grpSpPr>
        <p:sp>
          <p:nvSpPr>
            <p:cNvPr id="14" name="Freeform 5">
              <a:extLst>
                <a:ext uri="{FF2B5EF4-FFF2-40B4-BE49-F238E27FC236}">
                  <a16:creationId xmlns:a16="http://schemas.microsoft.com/office/drawing/2014/main" id="{7365CECB-7D2B-4CF7-BFD3-6752DEC67F25}"/>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7" name="Freeform 6">
              <a:extLst>
                <a:ext uri="{FF2B5EF4-FFF2-40B4-BE49-F238E27FC236}">
                  <a16:creationId xmlns:a16="http://schemas.microsoft.com/office/drawing/2014/main" id="{7111873F-5B39-42DE-99F1-E7FC74583C0C}"/>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8" name="Freeform 7">
              <a:extLst>
                <a:ext uri="{FF2B5EF4-FFF2-40B4-BE49-F238E27FC236}">
                  <a16:creationId xmlns:a16="http://schemas.microsoft.com/office/drawing/2014/main" id="{3CB93BBE-80DA-457D-B72D-9C9C5E5B8688}"/>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9" name="Freeform 8">
              <a:extLst>
                <a:ext uri="{FF2B5EF4-FFF2-40B4-BE49-F238E27FC236}">
                  <a16:creationId xmlns:a16="http://schemas.microsoft.com/office/drawing/2014/main" id="{0D49BCB4-A340-471B-971A-24BD033C7F38}"/>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0" name="Freeform 9">
              <a:extLst>
                <a:ext uri="{FF2B5EF4-FFF2-40B4-BE49-F238E27FC236}">
                  <a16:creationId xmlns:a16="http://schemas.microsoft.com/office/drawing/2014/main" id="{0C4938EB-CD7A-497C-9BA4-5CD6B3F08D8E}"/>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1" name="Freeform 10">
              <a:extLst>
                <a:ext uri="{FF2B5EF4-FFF2-40B4-BE49-F238E27FC236}">
                  <a16:creationId xmlns:a16="http://schemas.microsoft.com/office/drawing/2014/main" id="{38FB080F-C58C-4388-AF4B-47AA97CFE9F5}"/>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2" name="Freeform 11">
              <a:extLst>
                <a:ext uri="{FF2B5EF4-FFF2-40B4-BE49-F238E27FC236}">
                  <a16:creationId xmlns:a16="http://schemas.microsoft.com/office/drawing/2014/main" id="{BAF44958-70BD-4D20-94BC-622DD0D8A8D3}"/>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3" name="Freeform 12">
              <a:extLst>
                <a:ext uri="{FF2B5EF4-FFF2-40B4-BE49-F238E27FC236}">
                  <a16:creationId xmlns:a16="http://schemas.microsoft.com/office/drawing/2014/main" id="{6178D6E0-263D-45AD-BE10-D95989C192BE}"/>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4" name="Freeform 13">
              <a:extLst>
                <a:ext uri="{FF2B5EF4-FFF2-40B4-BE49-F238E27FC236}">
                  <a16:creationId xmlns:a16="http://schemas.microsoft.com/office/drawing/2014/main" id="{5E418160-22DA-431A-9B45-BDEDF2B7B5AF}"/>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5" name="Freeform 14">
              <a:extLst>
                <a:ext uri="{FF2B5EF4-FFF2-40B4-BE49-F238E27FC236}">
                  <a16:creationId xmlns:a16="http://schemas.microsoft.com/office/drawing/2014/main" id="{91A4F274-1376-4B3F-9106-428B3F243841}"/>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829146713"/>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9"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126" rtl="0" eaLnBrk="1" latinLnBrk="0" hangingPunct="1">
        <a:lnSpc>
          <a:spcPct val="90000"/>
        </a:lnSpc>
        <a:spcBef>
          <a:spcPct val="0"/>
        </a:spcBef>
        <a:buNone/>
        <a:defRPr sz="2799"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126" rtl="0" eaLnBrk="1" latinLnBrk="0" hangingPunct="1">
        <a:spcBef>
          <a:spcPts val="1200"/>
        </a:spcBef>
        <a:spcAft>
          <a:spcPts val="0"/>
        </a:spcAft>
        <a:buClrTx/>
        <a:buFontTx/>
        <a:buNone/>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1pPr>
      <a:lvl2pPr marL="199965" indent="-199965" algn="l" defTabSz="914126" rtl="0" eaLnBrk="1" latinLnBrk="0" hangingPunct="1">
        <a:spcBef>
          <a:spcPts val="1200"/>
        </a:spcBef>
        <a:spcAft>
          <a:spcPts val="0"/>
        </a:spcAft>
        <a:buClrTx/>
        <a:buFont typeface="Arial" pitchFamily="34" charset="0"/>
        <a:buChar char="•"/>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2pPr>
      <a:lvl3pPr marL="398343" indent="-199965" algn="l" defTabSz="914126" rtl="0" eaLnBrk="1" latinLnBrk="0" hangingPunct="1">
        <a:spcBef>
          <a:spcPts val="300"/>
        </a:spcBef>
        <a:spcAft>
          <a:spcPts val="0"/>
        </a:spcAft>
        <a:buClrTx/>
        <a:buFont typeface="Lucida Grande"/>
        <a:buChar char="-"/>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3pPr>
      <a:lvl4pPr marL="622113" indent="-199965" algn="l" defTabSz="914126" rtl="0" eaLnBrk="1" latinLnBrk="0" hangingPunct="1">
        <a:spcBef>
          <a:spcPts val="300"/>
        </a:spcBef>
        <a:spcAft>
          <a:spcPts val="0"/>
        </a:spcAft>
        <a:buClrTx/>
        <a:buFont typeface="Arial" pitchFamily="34" charset="0"/>
        <a:buChar char="•"/>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4pPr>
      <a:lvl5pPr marL="806208" indent="-182508" algn="l" defTabSz="914126" rtl="0" eaLnBrk="1" latinLnBrk="0" hangingPunct="1">
        <a:spcBef>
          <a:spcPts val="300"/>
        </a:spcBef>
        <a:spcAft>
          <a:spcPts val="0"/>
        </a:spcAft>
        <a:buClrTx/>
        <a:buFont typeface="Lucida Grande"/>
        <a:buChar char="-"/>
        <a:tabLst>
          <a:tab pos="1201377" algn="l"/>
        </a:tabLst>
        <a:defRPr sz="1799" b="0" i="0" kern="1200">
          <a:solidFill>
            <a:schemeClr val="tx2"/>
          </a:solidFill>
          <a:latin typeface="+mn-lt"/>
          <a:ea typeface="Open Sans" panose="020B0606030504020204" pitchFamily="34" charset="0"/>
          <a:cs typeface="Open Sans" panose="020B0606030504020204" pitchFamily="34" charset="0"/>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302835"/>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rPr>
              <a:t>©2021 CVS Health and/or one of its affiliates. Confidential and proprietary.</a:t>
            </a:r>
          </a:p>
        </p:txBody>
      </p:sp>
      <p:pic>
        <p:nvPicPr>
          <p:cNvPr id="4" name="Picture 3">
            <a:extLst>
              <a:ext uri="{FF2B5EF4-FFF2-40B4-BE49-F238E27FC236}">
                <a16:creationId xmlns:a16="http://schemas.microsoft.com/office/drawing/2014/main" id="{E35E26D8-D204-41F1-A8AD-8CA2483ED48A}"/>
              </a:ext>
            </a:extLst>
          </p:cNvPr>
          <p:cNvPicPr>
            <a:picLocks noChangeAspect="1"/>
          </p:cNvPicPr>
          <p:nvPr userDrawn="1"/>
        </p:nvPicPr>
        <p:blipFill>
          <a:blip r:embed="rId46"/>
          <a:stretch>
            <a:fillRect/>
          </a:stretch>
        </p:blipFill>
        <p:spPr>
          <a:xfrm>
            <a:off x="10352582" y="194505"/>
            <a:ext cx="1744662" cy="892618"/>
          </a:xfrm>
          <a:prstGeom prst="rect">
            <a:avLst/>
          </a:prstGeom>
        </p:spPr>
      </p:pic>
    </p:spTree>
    <p:extLst>
      <p:ext uri="{BB962C8B-B14F-4D97-AF65-F5344CB8AC3E}">
        <p14:creationId xmlns:p14="http://schemas.microsoft.com/office/powerpoint/2010/main" val="23928224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 id="2147483968" r:id="rId18"/>
    <p:sldLayoutId id="2147483969" r:id="rId19"/>
    <p:sldLayoutId id="2147483970" r:id="rId20"/>
    <p:sldLayoutId id="2147483971" r:id="rId21"/>
    <p:sldLayoutId id="2147483972" r:id="rId22"/>
    <p:sldLayoutId id="2147483973" r:id="rId23"/>
    <p:sldLayoutId id="2147483974" r:id="rId24"/>
    <p:sldLayoutId id="2147483975" r:id="rId25"/>
    <p:sldLayoutId id="2147483976" r:id="rId26"/>
    <p:sldLayoutId id="2147483977" r:id="rId27"/>
    <p:sldLayoutId id="2147483978" r:id="rId28"/>
    <p:sldLayoutId id="2147483979" r:id="rId29"/>
    <p:sldLayoutId id="2147483980" r:id="rId30"/>
    <p:sldLayoutId id="2147483981" r:id="rId31"/>
    <p:sldLayoutId id="2147483982" r:id="rId32"/>
    <p:sldLayoutId id="2147483983" r:id="rId33"/>
    <p:sldLayoutId id="2147483984" r:id="rId34"/>
    <p:sldLayoutId id="2147483985" r:id="rId35"/>
    <p:sldLayoutId id="2147483986" r:id="rId36"/>
    <p:sldLayoutId id="2147483987" r:id="rId37"/>
    <p:sldLayoutId id="2147483988" r:id="rId38"/>
    <p:sldLayoutId id="2147483989" r:id="rId39"/>
    <p:sldLayoutId id="2147483990" r:id="rId40"/>
    <p:sldLayoutId id="2147483991" r:id="rId41"/>
    <p:sldLayoutId id="2147483992" r:id="rId42"/>
    <p:sldLayoutId id="2147483993" r:id="rId43"/>
    <p:sldLayoutId id="2147483998" r:id="rId44"/>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14.jpeg"/><Relationship Id="rId2" Type="http://schemas.openxmlformats.org/officeDocument/2006/relationships/tags" Target="../tags/tag19.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3.xml"/><Relationship Id="rId2" Type="http://schemas.openxmlformats.org/officeDocument/2006/relationships/tags" Target="../tags/tag26.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27.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28.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29.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30.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6.xml"/><Relationship Id="rId7" Type="http://schemas.openxmlformats.org/officeDocument/2006/relationships/image" Target="../media/image25.png"/><Relationship Id="rId2" Type="http://schemas.openxmlformats.org/officeDocument/2006/relationships/tags" Target="../tags/tag31.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hyperlink" Target="https://www.dreamstime.com/stock-illustration-d-man-holding-phone-illustration-handset-receiving-telephone-call-rendering-human-people-character-image55704801" TargetMode="External"/><Relationship Id="rId2" Type="http://schemas.openxmlformats.org/officeDocument/2006/relationships/notesSlide" Target="../notesSlides/notesSlide15.xml"/><Relationship Id="rId1" Type="http://schemas.openxmlformats.org/officeDocument/2006/relationships/slideLayout" Target="../slideLayouts/slideLayout85.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hyperlink" Target="http://blog.mudora.jp/?p=1850" TargetMode="External"/><Relationship Id="rId9" Type="http://schemas.openxmlformats.org/officeDocument/2006/relationships/image" Target="../media/image30.svg"/></Relationships>
</file>

<file path=ppt/slides/_rels/slide19.xml.rels><?xml version="1.0" encoding="UTF-8" standalone="yes"?>
<Relationships xmlns="http://schemas.openxmlformats.org/package/2006/relationships"><Relationship Id="rId8" Type="http://schemas.openxmlformats.org/officeDocument/2006/relationships/hyperlink" Target="http://www.mujeresdeempresa.com/10-tips-para-dominar-el-email-y-ser-mas-productiva/" TargetMode="External"/><Relationship Id="rId13" Type="http://schemas.openxmlformats.org/officeDocument/2006/relationships/image" Target="../media/image36.jpg"/><Relationship Id="rId18" Type="http://schemas.openxmlformats.org/officeDocument/2006/relationships/image" Target="../media/image40.png"/><Relationship Id="rId3" Type="http://schemas.openxmlformats.org/officeDocument/2006/relationships/image" Target="../media/image26.png"/><Relationship Id="rId7" Type="http://schemas.openxmlformats.org/officeDocument/2006/relationships/image" Target="../media/image32.jpeg"/><Relationship Id="rId12" Type="http://schemas.openxmlformats.org/officeDocument/2006/relationships/image" Target="../media/image35.png"/><Relationship Id="rId17" Type="http://schemas.openxmlformats.org/officeDocument/2006/relationships/image" Target="../media/image39.png"/><Relationship Id="rId2" Type="http://schemas.openxmlformats.org/officeDocument/2006/relationships/notesSlide" Target="../notesSlides/notesSlide16.xml"/><Relationship Id="rId16" Type="http://schemas.openxmlformats.org/officeDocument/2006/relationships/image" Target="../media/image38.svg"/><Relationship Id="rId1" Type="http://schemas.openxmlformats.org/officeDocument/2006/relationships/slideLayout" Target="../slideLayouts/slideLayout85.xml"/><Relationship Id="rId6" Type="http://schemas.openxmlformats.org/officeDocument/2006/relationships/hyperlink" Target="https://comptroller.texas.gov/taxes/file-pay/edi/" TargetMode="External"/><Relationship Id="rId11" Type="http://schemas.openxmlformats.org/officeDocument/2006/relationships/image" Target="../media/image34.png"/><Relationship Id="rId5" Type="http://schemas.openxmlformats.org/officeDocument/2006/relationships/image" Target="../media/image31.png"/><Relationship Id="rId15" Type="http://schemas.openxmlformats.org/officeDocument/2006/relationships/image" Target="../media/image37.png"/><Relationship Id="rId10" Type="http://schemas.openxmlformats.org/officeDocument/2006/relationships/image" Target="../media/image33.png"/><Relationship Id="rId19" Type="http://schemas.openxmlformats.org/officeDocument/2006/relationships/hyperlink" Target="http://openclipart.org/detail/125875/nuage--cloud-by-lmproulx" TargetMode="External"/><Relationship Id="rId4" Type="http://schemas.openxmlformats.org/officeDocument/2006/relationships/hyperlink" Target="http://blog.mudora.jp/?p=1850" TargetMode="External"/><Relationship Id="rId9" Type="http://schemas.openxmlformats.org/officeDocument/2006/relationships/image" Target="../media/image27.png"/><Relationship Id="rId14" Type="http://schemas.openxmlformats.org/officeDocument/2006/relationships/hyperlink" Target="https://neronet-academy.com/%d8%a7%d9%84%d8%aa%d9%86%d9%88%d9%8a%d9%85-%d8%a7%d9%84%d9%85%d8%ba%d9%86%d8%a7%d8%b7%d9%8a%d8%b3%d9%8a-%d8%a7%d9%84%d8%a5%d9%8a%d8%ad%d8%a7%d8%a6%d9%8a-%d8%a7%d9%84%d8%ac%d8%b2%d8%a1-%d8%a7%d9%84/"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86.xml"/><Relationship Id="rId7" Type="http://schemas.openxmlformats.org/officeDocument/2006/relationships/image" Target="../media/image15.png"/><Relationship Id="rId2" Type="http://schemas.openxmlformats.org/officeDocument/2006/relationships/tags" Target="../tags/tag20.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32.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21.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9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6.xml"/><Relationship Id="rId7" Type="http://schemas.openxmlformats.org/officeDocument/2006/relationships/image" Target="../media/image24.png"/><Relationship Id="rId2" Type="http://schemas.openxmlformats.org/officeDocument/2006/relationships/tags" Target="../tags/tag22.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23.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24.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25.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06497"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3" name="Title 2"/>
          <p:cNvSpPr>
            <a:spLocks noGrp="1"/>
          </p:cNvSpPr>
          <p:nvPr>
            <p:ph type="ctrTitle"/>
          </p:nvPr>
        </p:nvSpPr>
        <p:spPr/>
        <p:txBody>
          <a:bodyPr/>
          <a:lstStyle/>
          <a:p>
            <a:r>
              <a:rPr lang="en-US">
                <a:latin typeface="CVS Health Sans" panose="020B0504020202020204" pitchFamily="34" charset="0"/>
                <a:cs typeface="Arial" panose="020B0604020202020204" pitchFamily="34" charset="0"/>
                <a:sym typeface="Arial" panose="020B0604020202020204" pitchFamily="34" charset="0"/>
              </a:rPr>
              <a:t>Architecture North Star</a:t>
            </a:r>
          </a:p>
        </p:txBody>
      </p:sp>
      <p:sp>
        <p:nvSpPr>
          <p:cNvPr id="8" name="Subtitle 7">
            <a:extLst>
              <a:ext uri="{FF2B5EF4-FFF2-40B4-BE49-F238E27FC236}">
                <a16:creationId xmlns:a16="http://schemas.microsoft.com/office/drawing/2014/main" id="{2F572F0F-C452-4B79-B808-91DB7509A11A}"/>
              </a:ext>
            </a:extLst>
          </p:cNvPr>
          <p:cNvSpPr>
            <a:spLocks noGrp="1"/>
          </p:cNvSpPr>
          <p:nvPr>
            <p:ph type="subTitle" idx="1"/>
          </p:nvPr>
        </p:nvSpPr>
        <p:spPr>
          <a:xfrm>
            <a:off x="557212" y="5577483"/>
            <a:ext cx="10561320" cy="612797"/>
          </a:xfrm>
        </p:spPr>
        <p:txBody>
          <a:bodyPr/>
          <a:lstStyle/>
          <a:p>
            <a:r>
              <a:rPr lang="en-US" dirty="0">
                <a:latin typeface="CVS Health Sans" panose="020B0504020202020204" pitchFamily="34" charset="0"/>
              </a:rPr>
              <a:t>David Fitzgerald &amp; George Hillocks</a:t>
            </a:r>
          </a:p>
          <a:p>
            <a:r>
              <a:rPr lang="en-US" dirty="0">
                <a:latin typeface="CVS Health Sans" panose="020B0504020202020204" pitchFamily="34" charset="0"/>
              </a:rPr>
              <a:t>Systems Planning, Technology Architecture &amp; Innovation (TA&amp;I)</a:t>
            </a:r>
          </a:p>
        </p:txBody>
      </p:sp>
      <p:sp>
        <p:nvSpPr>
          <p:cNvPr id="9" name="Text Placeholder 8">
            <a:extLst>
              <a:ext uri="{FF2B5EF4-FFF2-40B4-BE49-F238E27FC236}">
                <a16:creationId xmlns:a16="http://schemas.microsoft.com/office/drawing/2014/main" id="{D5FEEA7C-27B8-4ABB-9BBC-FBF6F2498B42}"/>
              </a:ext>
            </a:extLst>
          </p:cNvPr>
          <p:cNvSpPr>
            <a:spLocks noGrp="1"/>
          </p:cNvSpPr>
          <p:nvPr>
            <p:ph type="body" sz="quarter" idx="18"/>
          </p:nvPr>
        </p:nvSpPr>
        <p:spPr/>
        <p:txBody>
          <a:bodyPr/>
          <a:lstStyle/>
          <a:p>
            <a:r>
              <a:rPr lang="en-US" dirty="0">
                <a:latin typeface="CVS Health Sans" panose="020B0504020202020204" pitchFamily="34" charset="0"/>
              </a:rPr>
              <a:t>April 2021</a:t>
            </a:r>
          </a:p>
        </p:txBody>
      </p:sp>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7749630" y="1787"/>
            <a:ext cx="4434435" cy="3427214"/>
          </a:xfrm>
          <a:prstGeom prst="rect">
            <a:avLst/>
          </a:prstGeom>
        </p:spPr>
      </p:pic>
      <p:sp>
        <p:nvSpPr>
          <p:cNvPr id="15" name="Rectangle 14">
            <a:extLst>
              <a:ext uri="{FF2B5EF4-FFF2-40B4-BE49-F238E27FC236}">
                <a16:creationId xmlns:a16="http://schemas.microsoft.com/office/drawing/2014/main" id="{18E5268C-C141-4840-9D00-CD333097B788}"/>
              </a:ext>
            </a:extLst>
          </p:cNvPr>
          <p:cNvSpPr/>
          <p:nvPr/>
        </p:nvSpPr>
        <p:spPr>
          <a:xfrm>
            <a:off x="7746898" y="3314392"/>
            <a:ext cx="4440339" cy="52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3974" rIns="0" bIns="45696" numCol="1" spcCol="0" rtlCol="0" fromWordArt="0" anchor="ctr" anchorCtr="0" forceAA="0" compatLnSpc="1">
            <a:prstTxWarp prst="textNoShape">
              <a:avLst/>
            </a:prstTxWarp>
            <a:noAutofit/>
          </a:bodyPr>
          <a:lstStyle/>
          <a:p>
            <a:pPr algn="ctr">
              <a:lnSpc>
                <a:spcPct val="85000"/>
              </a:lnSpc>
            </a:pPr>
            <a:r>
              <a:rPr lang="en-US" sz="1600" b="1">
                <a:solidFill>
                  <a:schemeClr val="accent1"/>
                </a:solidFill>
                <a:latin typeface="CVS Health Sans" panose="020B0504020202020204" pitchFamily="34" charset="0"/>
                <a:cs typeface="Arial" panose="020B0604020202020204" pitchFamily="34" charset="0"/>
                <a:sym typeface="Arial" panose="020B0604020202020204" pitchFamily="34" charset="0"/>
              </a:rPr>
              <a:t>Systems Planning</a:t>
            </a:r>
          </a:p>
        </p:txBody>
      </p:sp>
      <p:sp>
        <p:nvSpPr>
          <p:cNvPr id="16" name="Rectangle 15"/>
          <p:cNvSpPr/>
          <p:nvPr/>
        </p:nvSpPr>
        <p:spPr>
          <a:xfrm>
            <a:off x="7746898" y="3283161"/>
            <a:ext cx="4440340" cy="7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b="1">
              <a:latin typeface="CVS Health Sans" panose="020B0504020202020204" pitchFamily="34" charset="0"/>
              <a:cs typeface="Arial" panose="020B0604020202020204" pitchFamily="34" charset="0"/>
              <a:sym typeface="Arial" panose="020B0604020202020204" pitchFamily="34" charset="0"/>
            </a:endParaRPr>
          </a:p>
        </p:txBody>
      </p:sp>
      <p:sp>
        <p:nvSpPr>
          <p:cNvPr id="17" name="Rectangle 16"/>
          <p:cNvSpPr/>
          <p:nvPr/>
        </p:nvSpPr>
        <p:spPr>
          <a:xfrm>
            <a:off x="7746897" y="3799103"/>
            <a:ext cx="4440340" cy="74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b="1">
              <a:latin typeface="CVS Health Sans" panose="020B0504020202020204" pitchFamily="34" charset="0"/>
              <a:cs typeface="Arial" panose="020B0604020202020204" pitchFamily="34" charset="0"/>
              <a:sym typeface="Arial" panose="020B0604020202020204" pitchFamily="34" charset="0"/>
            </a:endParaRPr>
          </a:p>
        </p:txBody>
      </p:sp>
      <p:sp>
        <p:nvSpPr>
          <p:cNvPr id="2" name="Rectangle 1">
            <a:extLst>
              <a:ext uri="{FF2B5EF4-FFF2-40B4-BE49-F238E27FC236}">
                <a16:creationId xmlns:a16="http://schemas.microsoft.com/office/drawing/2014/main" id="{51DC66BC-BAF6-4E51-87C2-CA56B2130642}"/>
              </a:ext>
            </a:extLst>
          </p:cNvPr>
          <p:cNvSpPr/>
          <p:nvPr/>
        </p:nvSpPr>
        <p:spPr>
          <a:xfrm>
            <a:off x="209318" y="1715394"/>
            <a:ext cx="7159973" cy="707758"/>
          </a:xfrm>
          <a:prstGeom prst="rect">
            <a:avLst/>
          </a:prstGeom>
        </p:spPr>
        <p:txBody>
          <a:bodyPr wrap="none">
            <a:spAutoFit/>
          </a:bodyPr>
          <a:lstStyle/>
          <a:p>
            <a:r>
              <a:rPr lang="en-US" sz="3999" dirty="0">
                <a:latin typeface="CVS Health Sans" panose="020B0504020202020204" pitchFamily="34" charset="0"/>
                <a:cs typeface="Arial"/>
              </a:rPr>
              <a:t>Prior Authorization North Star</a:t>
            </a:r>
            <a:endParaRPr lang="en-US" sz="3999" dirty="0">
              <a:latin typeface="CVS Health Sans" panose="020B0504020202020204" pitchFamily="34" charset="0"/>
            </a:endParaRPr>
          </a:p>
        </p:txBody>
      </p:sp>
      <p:sp>
        <p:nvSpPr>
          <p:cNvPr id="5" name="TextBox 4">
            <a:extLst>
              <a:ext uri="{FF2B5EF4-FFF2-40B4-BE49-F238E27FC236}">
                <a16:creationId xmlns:a16="http://schemas.microsoft.com/office/drawing/2014/main" id="{8A4EA7F0-66EF-45B3-A226-7538BBC6B1BB}"/>
              </a:ext>
            </a:extLst>
          </p:cNvPr>
          <p:cNvSpPr txBox="1"/>
          <p:nvPr/>
        </p:nvSpPr>
        <p:spPr>
          <a:xfrm>
            <a:off x="4722812" y="3200400"/>
            <a:ext cx="2743200" cy="24929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t>https://aetnao365.sharepoint.com/:p:/r/sites/StrategicInitiatives/_layouts/15/Doc.aspx?sourcedoc=%7BA7644BAB-D4BC-4285-9DFC-198ADBB0637C%7D&amp;file=Prior%20Authorization%20North%20Star_vf.pptx&amp;action=edit&amp;mobileredirect=true</a:t>
            </a:r>
          </a:p>
        </p:txBody>
      </p:sp>
    </p:spTree>
    <p:extLst>
      <p:ext uri="{BB962C8B-B14F-4D97-AF65-F5344CB8AC3E}">
        <p14:creationId xmlns:p14="http://schemas.microsoft.com/office/powerpoint/2010/main" val="229078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8178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24929"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r>
              <a:rPr lang="en-US">
                <a:latin typeface="+mn-lt"/>
                <a:cs typeface="Arial" panose="020B0604020202020204" pitchFamily="34" charset="0"/>
                <a:sym typeface="Arial" panose="020B0604020202020204" pitchFamily="34" charset="0"/>
              </a:rPr>
              <a:t>Contributors</a:t>
            </a:r>
          </a:p>
        </p:txBody>
      </p:sp>
    </p:spTree>
    <p:extLst>
      <p:ext uri="{BB962C8B-B14F-4D97-AF65-F5344CB8AC3E}">
        <p14:creationId xmlns:p14="http://schemas.microsoft.com/office/powerpoint/2010/main" val="3667945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26977"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CVS Health Sans" panose="020B0504020202020204" pitchFamily="34" charset="0"/>
                <a:cs typeface="Arial" panose="020B0604020202020204" pitchFamily="34" charset="0"/>
                <a:sym typeface="Arial" panose="020B0604020202020204" pitchFamily="34" charset="0"/>
              </a:rPr>
              <a:t>Contributors</a:t>
            </a:r>
          </a:p>
        </p:txBody>
      </p:sp>
      <p:sp>
        <p:nvSpPr>
          <p:cNvPr id="3" name="Text Placeholder 2"/>
          <p:cNvSpPr>
            <a:spLocks noGrp="1"/>
          </p:cNvSpPr>
          <p:nvPr>
            <p:ph type="body" sz="quarter" idx="4294967295"/>
          </p:nvPr>
        </p:nvSpPr>
        <p:spPr>
          <a:xfrm>
            <a:off x="559226" y="680192"/>
            <a:ext cx="9682816" cy="422165"/>
          </a:xfrm>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We collaborated with several key stakeholders in completing this analysis</a:t>
            </a:r>
          </a:p>
        </p:txBody>
      </p:sp>
      <p:graphicFrame>
        <p:nvGraphicFramePr>
          <p:cNvPr id="5" name="Table 4"/>
          <p:cNvGraphicFramePr>
            <a:graphicFrameLocks noGrp="1"/>
          </p:cNvGraphicFramePr>
          <p:nvPr>
            <p:extLst>
              <p:ext uri="{D42A27DB-BD31-4B8C-83A1-F6EECF244321}">
                <p14:modId xmlns:p14="http://schemas.microsoft.com/office/powerpoint/2010/main" val="1901055921"/>
              </p:ext>
            </p:extLst>
          </p:nvPr>
        </p:nvGraphicFramePr>
        <p:xfrm>
          <a:off x="453389" y="1289853"/>
          <a:ext cx="11282046" cy="4305207"/>
        </p:xfrm>
        <a:graphic>
          <a:graphicData uri="http://schemas.openxmlformats.org/drawingml/2006/table">
            <a:tbl>
              <a:tblPr firstRow="1" bandRow="1">
                <a:tableStyleId>{C083E6E3-FA7D-4D7B-A595-EF9225AFEA82}</a:tableStyleId>
              </a:tblPr>
              <a:tblGrid>
                <a:gridCol w="3760682">
                  <a:extLst>
                    <a:ext uri="{9D8B030D-6E8A-4147-A177-3AD203B41FA5}">
                      <a16:colId xmlns:a16="http://schemas.microsoft.com/office/drawing/2014/main" val="3207047911"/>
                    </a:ext>
                  </a:extLst>
                </a:gridCol>
                <a:gridCol w="3760682">
                  <a:extLst>
                    <a:ext uri="{9D8B030D-6E8A-4147-A177-3AD203B41FA5}">
                      <a16:colId xmlns:a16="http://schemas.microsoft.com/office/drawing/2014/main" val="625141740"/>
                    </a:ext>
                  </a:extLst>
                </a:gridCol>
                <a:gridCol w="3760682">
                  <a:extLst>
                    <a:ext uri="{9D8B030D-6E8A-4147-A177-3AD203B41FA5}">
                      <a16:colId xmlns:a16="http://schemas.microsoft.com/office/drawing/2014/main" val="3778297621"/>
                    </a:ext>
                  </a:extLst>
                </a:gridCol>
              </a:tblGrid>
              <a:tr h="343095">
                <a:tc>
                  <a:txBody>
                    <a:bodyPr/>
                    <a:lstStyle/>
                    <a:p>
                      <a:pPr algn="ctr"/>
                      <a:r>
                        <a:rPr lang="en-US" sz="1600">
                          <a:solidFill>
                            <a:schemeClr val="bg1"/>
                          </a:solidFill>
                          <a:latin typeface="Arial" panose="020B0604020202020204" pitchFamily="34" charset="0"/>
                          <a:cs typeface="Arial" panose="020B0604020202020204" pitchFamily="34" charset="0"/>
                          <a:sym typeface="Arial" panose="020B0604020202020204" pitchFamily="34" charset="0"/>
                        </a:rPr>
                        <a:t>Name</a:t>
                      </a:r>
                    </a:p>
                  </a:txBody>
                  <a:tcPr marL="91392" marR="91392" marT="45696" marB="45696"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a:solidFill>
                            <a:schemeClr val="bg1"/>
                          </a:solidFill>
                          <a:latin typeface="Arial" panose="020B0604020202020204" pitchFamily="34" charset="0"/>
                          <a:cs typeface="Arial" panose="020B0604020202020204" pitchFamily="34" charset="0"/>
                          <a:sym typeface="Arial" panose="020B0604020202020204" pitchFamily="34" charset="0"/>
                        </a:rPr>
                        <a:t>Role</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600" dirty="0">
                          <a:solidFill>
                            <a:schemeClr val="bg1"/>
                          </a:solidFill>
                          <a:latin typeface="Arial" panose="020B0604020202020204" pitchFamily="34" charset="0"/>
                          <a:cs typeface="Arial" panose="020B0604020202020204" pitchFamily="34" charset="0"/>
                          <a:sym typeface="Arial" panose="020B0604020202020204" pitchFamily="34" charset="0"/>
                        </a:rPr>
                        <a:t>Others</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426765201"/>
                  </a:ext>
                </a:extLst>
              </a:tr>
              <a:tr h="491900">
                <a:tc>
                  <a:txBody>
                    <a:bodyPr/>
                    <a:lstStyle/>
                    <a:p>
                      <a:pPr algn="ct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Dave Fitzgerald</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George Hillocks</a:t>
                      </a:r>
                    </a:p>
                  </a:txBody>
                  <a:tcPr marL="91392" marR="91392" marT="45696" marB="45696"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TA&amp;I Architects </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Andre Dubreuil ; Jonathan Singer</a:t>
                      </a:r>
                    </a:p>
                    <a:p>
                      <a:endPar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1141390"/>
                  </a:ext>
                </a:extLst>
              </a:tr>
              <a:tr h="491900">
                <a:tc>
                  <a:txBody>
                    <a:bodyPr/>
                    <a:lstStyle/>
                    <a:p>
                      <a:pPr algn="ct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Ajoy Kodali</a:t>
                      </a:r>
                    </a:p>
                    <a:p>
                      <a:pPr algn="ct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Nicole Morgan</a:t>
                      </a:r>
                    </a:p>
                  </a:txBody>
                  <a:tcPr marL="91392" marR="91392" marT="45696" marB="45696"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SVP PBM IT Delivery</a:t>
                      </a:r>
                    </a:p>
                    <a:p>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VP PBM Process Innovation </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Duchesne, Thomas ; Quintos, Jovito ; McCoy, Sandra ; Helle, Joel P. ; Arnaldo, George C. ; Shah, Ankit D. ; Sheer, Julie D. ; Krier, Nathalie A. </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5472681"/>
                  </a:ext>
                </a:extLst>
              </a:tr>
              <a:tr h="491900">
                <a:tc>
                  <a:txBody>
                    <a:bodyPr/>
                    <a:lstStyle/>
                    <a:p>
                      <a:pPr algn="ct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Susan Brayton</a:t>
                      </a:r>
                    </a:p>
                    <a:p>
                      <a:pPr algn="ct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Isabel Vilar </a:t>
                      </a:r>
                    </a:p>
                  </a:txBody>
                  <a:tcPr marL="91392" marR="91392" marT="45696" marB="45696"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HCB Business </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kern="1200" dirty="0">
                          <a:solidFill>
                            <a:schemeClr val="tx1">
                              <a:lumMod val="75000"/>
                              <a:lumOff val="25000"/>
                            </a:schemeClr>
                          </a:solidFill>
                          <a:latin typeface="Arial" panose="020B0604020202020204" pitchFamily="34" charset="0"/>
                          <a:ea typeface="+mn-ea"/>
                          <a:cs typeface="Arial" panose="020B0604020202020204" pitchFamily="34" charset="0"/>
                        </a:rPr>
                        <a:t>Delafchell, Michael; Walker, Barbara K; Giordano, Stacey; Kasthuri, Suresh; Ranganathan, Aparna A ; Chinitz, Gail ; Uricheck, Barbara</a:t>
                      </a:r>
                      <a:endParaRPr lang="en-US" sz="1400" kern="1200"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2586838"/>
                  </a:ext>
                </a:extLst>
              </a:tr>
              <a:tr h="491900">
                <a:tc>
                  <a:txBody>
                    <a:bodyPr/>
                    <a:lstStyle/>
                    <a:p>
                      <a:pPr algn="ct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Nora Ellis</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Ankit Shaw</a:t>
                      </a:r>
                    </a:p>
                  </a:txBody>
                  <a:tcPr marL="91392" marR="91392" marT="45696" marB="45696"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PBM IT Systems </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Shah, Ankit D; Valdez, Marcos L. ; Liu, Heather Y </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949321"/>
                  </a:ext>
                </a:extLst>
              </a:tr>
              <a:tr h="4919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Roselin Daniel </a:t>
                      </a:r>
                    </a:p>
                    <a:p>
                      <a:pPr algn="ct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George Arnaldo</a:t>
                      </a:r>
                    </a:p>
                  </a:txBody>
                  <a:tcPr marL="91392" marR="91392" marT="45696" marB="45696"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PBM Business</a:t>
                      </a: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1895298"/>
                  </a:ext>
                </a:extLst>
              </a:tr>
              <a:tr h="491900">
                <a:tc>
                  <a:txBody>
                    <a:bodyPr/>
                    <a:lstStyle/>
                    <a:p>
                      <a:pPr algn="ct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Jim Grubisic</a:t>
                      </a:r>
                    </a:p>
                    <a:p>
                      <a:pPr algn="ctr"/>
                      <a:r>
                        <a:rPr lang="en-US" sz="1400" dirty="0" err="1">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Nels</a:t>
                      </a: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 Lindahl </a:t>
                      </a:r>
                    </a:p>
                  </a:txBody>
                  <a:tcPr marL="91392" marR="91392" marT="45696" marB="45696"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91392" marR="91392" marT="45696" marB="456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9971572"/>
                  </a:ext>
                </a:extLst>
              </a:tr>
            </a:tbl>
          </a:graphicData>
        </a:graphic>
      </p:graphicFrame>
    </p:spTree>
    <p:extLst>
      <p:ext uri="{BB962C8B-B14F-4D97-AF65-F5344CB8AC3E}">
        <p14:creationId xmlns:p14="http://schemas.microsoft.com/office/powerpoint/2010/main" val="361405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168A7F-4D4D-4599-A6B0-278ED9529DF1}"/>
              </a:ext>
            </a:extLst>
          </p:cNvPr>
          <p:cNvSpPr>
            <a:spLocks noGrp="1"/>
          </p:cNvSpPr>
          <p:nvPr>
            <p:ph type="body" sz="quarter" idx="10"/>
          </p:nvPr>
        </p:nvSpPr>
        <p:spPr/>
        <p:txBody>
          <a:bodyPr/>
          <a:lstStyle/>
          <a:p>
            <a:r>
              <a:rPr lang="en-US"/>
              <a:t>Appendix</a:t>
            </a:r>
          </a:p>
        </p:txBody>
      </p:sp>
    </p:spTree>
    <p:extLst>
      <p:ext uri="{BB962C8B-B14F-4D97-AF65-F5344CB8AC3E}">
        <p14:creationId xmlns:p14="http://schemas.microsoft.com/office/powerpoint/2010/main" val="1037011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30049"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a:xfrm>
            <a:off x="449527" y="310023"/>
            <a:ext cx="9665208" cy="370169"/>
          </a:xfrm>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 In-Flight Initiatives (Enterprise)</a:t>
            </a:r>
          </a:p>
        </p:txBody>
      </p:sp>
      <p:sp>
        <p:nvSpPr>
          <p:cNvPr id="3" name="Text Placeholder 2"/>
          <p:cNvSpPr>
            <a:spLocks noGrp="1"/>
          </p:cNvSpPr>
          <p:nvPr>
            <p:ph type="body" sz="quarter" idx="4294967295"/>
          </p:nvPr>
        </p:nvSpPr>
        <p:spPr>
          <a:xfrm>
            <a:off x="606851" y="680192"/>
            <a:ext cx="9682816" cy="422165"/>
          </a:xfrm>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Initiatives considered critical to the long-term health and success </a:t>
            </a:r>
          </a:p>
        </p:txBody>
      </p:sp>
      <p:graphicFrame>
        <p:nvGraphicFramePr>
          <p:cNvPr id="5" name="Content Placeholder 3">
            <a:extLst>
              <a:ext uri="{FF2B5EF4-FFF2-40B4-BE49-F238E27FC236}">
                <a16:creationId xmlns:a16="http://schemas.microsoft.com/office/drawing/2014/main" id="{70F9371E-F78A-4060-92E1-259C0C348C60}"/>
              </a:ext>
            </a:extLst>
          </p:cNvPr>
          <p:cNvGraphicFramePr>
            <a:graphicFrameLocks/>
          </p:cNvGraphicFramePr>
          <p:nvPr>
            <p:extLst>
              <p:ext uri="{D42A27DB-BD31-4B8C-83A1-F6EECF244321}">
                <p14:modId xmlns:p14="http://schemas.microsoft.com/office/powerpoint/2010/main" val="2360927023"/>
              </p:ext>
            </p:extLst>
          </p:nvPr>
        </p:nvGraphicFramePr>
        <p:xfrm>
          <a:off x="204718" y="1047818"/>
          <a:ext cx="11225281" cy="3133609"/>
        </p:xfrm>
        <a:graphic>
          <a:graphicData uri="http://schemas.openxmlformats.org/drawingml/2006/table">
            <a:tbl>
              <a:tblPr firstRow="1" bandRow="1">
                <a:tableStyleId>{D27102A9-8310-4765-A935-A1911B00CA55}</a:tableStyleId>
              </a:tblPr>
              <a:tblGrid>
                <a:gridCol w="4862582">
                  <a:extLst>
                    <a:ext uri="{9D8B030D-6E8A-4147-A177-3AD203B41FA5}">
                      <a16:colId xmlns:a16="http://schemas.microsoft.com/office/drawing/2014/main" val="2998932126"/>
                    </a:ext>
                  </a:extLst>
                </a:gridCol>
                <a:gridCol w="6362699">
                  <a:extLst>
                    <a:ext uri="{9D8B030D-6E8A-4147-A177-3AD203B41FA5}">
                      <a16:colId xmlns:a16="http://schemas.microsoft.com/office/drawing/2014/main" val="1079170161"/>
                    </a:ext>
                  </a:extLst>
                </a:gridCol>
              </a:tblGrid>
              <a:tr h="301864">
                <a:tc>
                  <a:txBody>
                    <a:bodyPr/>
                    <a:lstStyle/>
                    <a:p>
                      <a:pPr algn="ctr"/>
                      <a:r>
                        <a:rPr lang="en-US" sz="1400" b="1" dirty="0">
                          <a:solidFill>
                            <a:schemeClr val="bg1"/>
                          </a:solidFill>
                          <a:latin typeface="+mn-lt"/>
                          <a:cs typeface="Arial" panose="020B0604020202020204" pitchFamily="34" charset="0"/>
                          <a:sym typeface="Arial" panose="020B0604020202020204" pitchFamily="34" charset="0"/>
                        </a:rPr>
                        <a:t>Investment </a:t>
                      </a:r>
                    </a:p>
                  </a:txBody>
                  <a:tcPr marL="91392" marR="91392" marT="45696" marB="45696"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1400" b="1" strike="noStrike" dirty="0">
                          <a:solidFill>
                            <a:schemeClr val="bg1"/>
                          </a:solidFill>
                          <a:latin typeface="+mn-lt"/>
                          <a:cs typeface="Arial"/>
                          <a:sym typeface="Arial" panose="020B0604020202020204" pitchFamily="34" charset="0"/>
                        </a:rPr>
                        <a:t>Description</a:t>
                      </a:r>
                    </a:p>
                  </a:txBody>
                  <a:tcPr marL="91392" marR="91392" marT="45696" marB="45696"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44260864"/>
                  </a:ext>
                </a:extLst>
              </a:tr>
              <a:tr h="542905">
                <a:tc>
                  <a:txBody>
                    <a:bodyPr/>
                    <a:lstStyle/>
                    <a:p>
                      <a:pPr algn="l"/>
                      <a:r>
                        <a:rPr lang="en-US" sz="1200" b="0" dirty="0">
                          <a:cs typeface="Arial"/>
                        </a:rPr>
                        <a:t>Specialty Drug and Medical Prior Authorization technology </a:t>
                      </a:r>
                      <a:endParaRPr lang="en-US" sz="1200" b="0" dirty="0">
                        <a:solidFill>
                          <a:schemeClr val="tx1">
                            <a:lumMod val="75000"/>
                            <a:lumOff val="25000"/>
                          </a:schemeClr>
                        </a:solidFill>
                        <a:latin typeface="CVS Health Sans" panose="020B0504020202020204" pitchFamily="34" charset="0"/>
                        <a:cs typeface="Arial" panose="020B0604020202020204" pitchFamily="34" charset="0"/>
                        <a:sym typeface="Arial" panose="020B0604020202020204" pitchFamily="34" charset="0"/>
                      </a:endParaRPr>
                    </a:p>
                  </a:txBody>
                  <a:tcPr marL="91392" marR="91392" marT="45696" marB="45696">
                    <a:lnL>
                      <a:noFill/>
                    </a:lnL>
                    <a:lnR>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Font typeface="Arial" panose="020B0604020202020204" pitchFamily="34" charset="0"/>
                        <a:buNone/>
                      </a:pPr>
                      <a:r>
                        <a:rPr lang="en-US" sz="1100" b="0" dirty="0">
                          <a:highlight>
                            <a:srgbClr val="FFFF00"/>
                          </a:highlight>
                          <a:cs typeface="Arial"/>
                        </a:rPr>
                        <a:t>Specialty Drug and Medical Prior Authorization technology approaches to compliment or extend Novologix capabilities; e.g., machine learning??  </a:t>
                      </a:r>
                    </a:p>
                  </a:txBody>
                  <a:tcPr marL="91392" marR="91392" marT="45696" marB="45696" anchor="ctr">
                    <a:lnL>
                      <a:noFill/>
                    </a:lnL>
                    <a:lnR>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4080872"/>
                  </a:ext>
                </a:extLst>
              </a:tr>
              <a:tr h="58855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cs typeface="Arial"/>
                        </a:rPr>
                        <a:t>Clinical Connected Platform  - Proposal (only)</a:t>
                      </a:r>
                    </a:p>
                    <a:p>
                      <a:pPr marL="0" indent="0" algn="l">
                        <a:buFont typeface="Arial" panose="020B0604020202020204" pitchFamily="34" charset="0"/>
                        <a:buNone/>
                      </a:pPr>
                      <a:endParaRPr lang="en-US" sz="1200" dirty="0">
                        <a:cs typeface="Arial"/>
                      </a:endParaRPr>
                    </a:p>
                  </a:txBody>
                  <a:tcPr marL="91392" marR="91392" marT="45696" marB="45696">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lvl="0" indent="-342900">
                        <a:buFont typeface="Arial" panose="020B0604020202020204" pitchFamily="34" charset="0"/>
                        <a:buChar char="•"/>
                      </a:pPr>
                      <a:r>
                        <a:rPr lang="en-US" sz="1200" dirty="0">
                          <a:solidFill>
                            <a:srgbClr val="000000"/>
                          </a:solidFill>
                        </a:rPr>
                        <a:t>Usage of EHR content in Prior Authorization review;  begin data science and analytical patterns create Prior Authorization Automatic approval algorithms. Voice recognition for pre-certs.</a:t>
                      </a:r>
                    </a:p>
                    <a:p>
                      <a:pPr marL="342900" lvl="0" indent="-342900">
                        <a:buFont typeface="Arial" panose="020B0604020202020204" pitchFamily="34" charset="0"/>
                        <a:buChar char="•"/>
                      </a:pPr>
                      <a:r>
                        <a:rPr lang="en-US" sz="1200" dirty="0">
                          <a:solidFill>
                            <a:srgbClr val="000000"/>
                          </a:solidFill>
                        </a:rPr>
                        <a:t>Replace many of the human based decision/interaction-based processes to machine (computer) based intelligence/learning.</a:t>
                      </a:r>
                    </a:p>
                    <a:p>
                      <a:pPr marL="342900" lvl="0" indent="-342900">
                        <a:buFont typeface="Arial" panose="020B0604020202020204" pitchFamily="34" charset="0"/>
                        <a:buChar char="•"/>
                      </a:pPr>
                      <a:r>
                        <a:rPr lang="en-US" sz="1200" dirty="0">
                          <a:solidFill>
                            <a:srgbClr val="000000"/>
                          </a:solidFill>
                        </a:rPr>
                        <a:t>Review existing business and technical processes and systems with the goal to reduce the number of processes and systems.  </a:t>
                      </a:r>
                    </a:p>
                    <a:p>
                      <a:pPr marL="342900" lvl="0" indent="-342900">
                        <a:buFont typeface="Arial" panose="020B0604020202020204" pitchFamily="34" charset="0"/>
                        <a:buChar char="•"/>
                      </a:pPr>
                      <a:r>
                        <a:rPr lang="en-US" sz="1200" dirty="0">
                          <a:solidFill>
                            <a:srgbClr val="000000"/>
                          </a:solidFill>
                        </a:rPr>
                        <a:t>Evaluate UM Concurrent Review, CM/UM Rule &amp; Letter Logic and overall platform performance</a:t>
                      </a:r>
                    </a:p>
                    <a:p>
                      <a:pPr marL="342900" lvl="0" indent="-342900">
                        <a:buFont typeface="Arial" panose="020B0604020202020204" pitchFamily="34" charset="0"/>
                        <a:buChar char="•"/>
                      </a:pPr>
                      <a:r>
                        <a:rPr lang="en-US" sz="1200" dirty="0">
                          <a:solidFill>
                            <a:srgbClr val="000000"/>
                          </a:solidFill>
                          <a:cs typeface="Arial"/>
                        </a:rPr>
                        <a:t>Community Resource Directory – </a:t>
                      </a:r>
                      <a:r>
                        <a:rPr lang="en-US" sz="1200" dirty="0" err="1">
                          <a:solidFill>
                            <a:srgbClr val="000000"/>
                          </a:solidFill>
                          <a:cs typeface="Arial"/>
                        </a:rPr>
                        <a:t>SDoH</a:t>
                      </a:r>
                      <a:endParaRPr lang="en-US" sz="1200" dirty="0">
                        <a:solidFill>
                          <a:srgbClr val="000000"/>
                        </a:solidFill>
                        <a:cs typeface="Arial"/>
                      </a:endParaRPr>
                    </a:p>
                    <a:p>
                      <a:pPr marL="342900" lvl="0" indent="-342900">
                        <a:buFont typeface="Arial" panose="020B0604020202020204" pitchFamily="34" charset="0"/>
                        <a:buChar char="•"/>
                      </a:pPr>
                      <a:r>
                        <a:rPr lang="en-US" sz="1200" dirty="0">
                          <a:solidFill>
                            <a:srgbClr val="000000"/>
                          </a:solidFill>
                          <a:cs typeface="Arial"/>
                        </a:rPr>
                        <a:t>EHR Data integration </a:t>
                      </a:r>
                      <a:endParaRPr lang="en-US" sz="1200" dirty="0">
                        <a:cs typeface="Arial"/>
                      </a:endParaRPr>
                    </a:p>
                    <a:p>
                      <a:pPr marL="285750" lvl="0" indent="-285750">
                        <a:buFont typeface="Arial" panose="020B0604020202020204" pitchFamily="34" charset="0"/>
                        <a:buChar char="•"/>
                      </a:pPr>
                      <a:endParaRPr lang="en-US" sz="1200" b="0" kern="1200" dirty="0">
                        <a:solidFill>
                          <a:schemeClr val="tx1"/>
                        </a:solidFill>
                        <a:latin typeface="+mn-lt"/>
                        <a:ea typeface="+mn-ea"/>
                        <a:cs typeface="Arial"/>
                      </a:endParaRPr>
                    </a:p>
                  </a:txBody>
                  <a:tcPr marL="91392" marR="91392" marT="45696" marB="45696"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9155075"/>
                  </a:ext>
                </a:extLst>
              </a:tr>
            </a:tbl>
          </a:graphicData>
        </a:graphic>
      </p:graphicFrame>
    </p:spTree>
    <p:extLst>
      <p:ext uri="{BB962C8B-B14F-4D97-AF65-F5344CB8AC3E}">
        <p14:creationId xmlns:p14="http://schemas.microsoft.com/office/powerpoint/2010/main" val="117623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32097"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a:xfrm>
            <a:off x="449527" y="310023"/>
            <a:ext cx="9665208" cy="370169"/>
          </a:xfrm>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 In-Flight Initiatives (HCB)</a:t>
            </a:r>
          </a:p>
        </p:txBody>
      </p:sp>
      <p:sp>
        <p:nvSpPr>
          <p:cNvPr id="3" name="Text Placeholder 2"/>
          <p:cNvSpPr>
            <a:spLocks noGrp="1"/>
          </p:cNvSpPr>
          <p:nvPr>
            <p:ph type="body" sz="quarter" idx="4294967295"/>
          </p:nvPr>
        </p:nvSpPr>
        <p:spPr>
          <a:xfrm>
            <a:off x="606851" y="680192"/>
            <a:ext cx="9682816" cy="422165"/>
          </a:xfrm>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Initiatives considered critical to the long-term health and success </a:t>
            </a:r>
          </a:p>
        </p:txBody>
      </p:sp>
      <p:graphicFrame>
        <p:nvGraphicFramePr>
          <p:cNvPr id="5" name="Content Placeholder 3">
            <a:extLst>
              <a:ext uri="{FF2B5EF4-FFF2-40B4-BE49-F238E27FC236}">
                <a16:creationId xmlns:a16="http://schemas.microsoft.com/office/drawing/2014/main" id="{70F9371E-F78A-4060-92E1-259C0C348C60}"/>
              </a:ext>
            </a:extLst>
          </p:cNvPr>
          <p:cNvGraphicFramePr>
            <a:graphicFrameLocks/>
          </p:cNvGraphicFramePr>
          <p:nvPr>
            <p:extLst>
              <p:ext uri="{D42A27DB-BD31-4B8C-83A1-F6EECF244321}">
                <p14:modId xmlns:p14="http://schemas.microsoft.com/office/powerpoint/2010/main" val="2436782427"/>
              </p:ext>
            </p:extLst>
          </p:nvPr>
        </p:nvGraphicFramePr>
        <p:xfrm>
          <a:off x="204718" y="1047818"/>
          <a:ext cx="11225281" cy="4236624"/>
        </p:xfrm>
        <a:graphic>
          <a:graphicData uri="http://schemas.openxmlformats.org/drawingml/2006/table">
            <a:tbl>
              <a:tblPr firstRow="1" bandRow="1">
                <a:tableStyleId>{D27102A9-8310-4765-A935-A1911B00CA55}</a:tableStyleId>
              </a:tblPr>
              <a:tblGrid>
                <a:gridCol w="4862582">
                  <a:extLst>
                    <a:ext uri="{9D8B030D-6E8A-4147-A177-3AD203B41FA5}">
                      <a16:colId xmlns:a16="http://schemas.microsoft.com/office/drawing/2014/main" val="2998932126"/>
                    </a:ext>
                  </a:extLst>
                </a:gridCol>
                <a:gridCol w="6362699">
                  <a:extLst>
                    <a:ext uri="{9D8B030D-6E8A-4147-A177-3AD203B41FA5}">
                      <a16:colId xmlns:a16="http://schemas.microsoft.com/office/drawing/2014/main" val="1079170161"/>
                    </a:ext>
                  </a:extLst>
                </a:gridCol>
              </a:tblGrid>
              <a:tr h="301864">
                <a:tc>
                  <a:txBody>
                    <a:bodyPr/>
                    <a:lstStyle/>
                    <a:p>
                      <a:pPr algn="ctr"/>
                      <a:r>
                        <a:rPr lang="en-US" sz="1400" b="1" dirty="0">
                          <a:solidFill>
                            <a:schemeClr val="bg1"/>
                          </a:solidFill>
                          <a:latin typeface="+mn-lt"/>
                          <a:cs typeface="Arial" panose="020B0604020202020204" pitchFamily="34" charset="0"/>
                          <a:sym typeface="Arial" panose="020B0604020202020204" pitchFamily="34" charset="0"/>
                        </a:rPr>
                        <a:t>Investment </a:t>
                      </a:r>
                    </a:p>
                  </a:txBody>
                  <a:tcPr marL="91392" marR="91392" marT="45696" marB="45696"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1400" b="1" strike="noStrike" dirty="0">
                          <a:solidFill>
                            <a:schemeClr val="bg1"/>
                          </a:solidFill>
                          <a:latin typeface="+mn-lt"/>
                          <a:cs typeface="Arial"/>
                          <a:sym typeface="Arial" panose="020B0604020202020204" pitchFamily="34" charset="0"/>
                        </a:rPr>
                        <a:t>Description</a:t>
                      </a:r>
                    </a:p>
                  </a:txBody>
                  <a:tcPr marL="91392" marR="91392" marT="45696" marB="45696"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44260864"/>
                  </a:ext>
                </a:extLst>
              </a:tr>
              <a:tr h="249591">
                <a:tc>
                  <a:txBody>
                    <a:bodyPr/>
                    <a:lstStyle/>
                    <a:p>
                      <a:pPr marL="0" indent="0" algn="l">
                        <a:buFont typeface="Arial" panose="020B0604020202020204" pitchFamily="34" charset="0"/>
                        <a:buNone/>
                      </a:pPr>
                      <a:r>
                        <a:rPr lang="en-US" sz="1200" dirty="0">
                          <a:cs typeface="Arial"/>
                        </a:rPr>
                        <a:t>Precertification Auto-Approval Solution Landscape that includes:  (Modernization -  Thomas Duchesne) </a:t>
                      </a:r>
                      <a:r>
                        <a:rPr lang="en-US" sz="1200" dirty="0">
                          <a:solidFill>
                            <a:srgbClr val="000000">
                              <a:lumMod val="100000"/>
                            </a:srgbClr>
                          </a:solidFill>
                          <a:latin typeface="Arial" panose="020B0604020202020204" pitchFamily="34" charset="0"/>
                          <a:cs typeface="Arial" panose="020B0604020202020204" pitchFamily="34" charset="0"/>
                          <a:sym typeface="Arial" panose="020B0604020202020204" pitchFamily="34" charset="0"/>
                        </a:rPr>
                        <a:t>(ref : </a:t>
                      </a:r>
                      <a:r>
                        <a:rPr lang="en-US" sz="1200" dirty="0">
                          <a:solidFill>
                            <a:srgbClr val="FF0000"/>
                          </a:solidFill>
                          <a:latin typeface="Arial" panose="020B0604020202020204" pitchFamily="34" charset="0"/>
                          <a:cs typeface="Arial" panose="020B0604020202020204" pitchFamily="34" charset="0"/>
                          <a:sym typeface="Arial" panose="020B0604020202020204" pitchFamily="34" charset="0"/>
                        </a:rPr>
                        <a:t>Proactive Prior Authorization 10.13.20_FINAL</a:t>
                      </a:r>
                      <a:r>
                        <a:rPr lang="en-US" sz="1200" dirty="0">
                          <a:solidFill>
                            <a:srgbClr val="000000">
                              <a:lumMod val="100000"/>
                            </a:srgbClr>
                          </a:solidFill>
                          <a:latin typeface="Arial" panose="020B0604020202020204" pitchFamily="34" charset="0"/>
                          <a:cs typeface="Arial" panose="020B0604020202020204" pitchFamily="34" charset="0"/>
                          <a:sym typeface="Arial" panose="020B0604020202020204" pitchFamily="34" charset="0"/>
                        </a:rPr>
                        <a:t>)</a:t>
                      </a:r>
                      <a:endParaRPr lang="en-US" sz="1200" dirty="0">
                        <a:cs typeface="Arial"/>
                      </a:endParaRPr>
                    </a:p>
                    <a:p>
                      <a:pPr algn="l"/>
                      <a:endParaRPr lang="en-US" sz="1200" b="0" dirty="0">
                        <a:solidFill>
                          <a:schemeClr val="tx1">
                            <a:lumMod val="75000"/>
                            <a:lumOff val="25000"/>
                          </a:schemeClr>
                        </a:solidFill>
                        <a:latin typeface="CVS Health Sans" panose="020B0504020202020204" pitchFamily="34" charset="0"/>
                        <a:cs typeface="Arial" panose="020B0604020202020204" pitchFamily="34" charset="0"/>
                        <a:sym typeface="Arial" panose="020B0604020202020204" pitchFamily="34" charset="0"/>
                      </a:endParaRPr>
                    </a:p>
                  </a:txBody>
                  <a:tcPr marL="91392" marR="91392" marT="45696" marB="45696">
                    <a:lnL>
                      <a:noFill/>
                    </a:lnL>
                    <a:lnR>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buFont typeface="Arial" panose="020B0604020202020204" pitchFamily="34" charset="0"/>
                        <a:buNone/>
                      </a:pPr>
                      <a:r>
                        <a:rPr lang="en-US" sz="1200" b="0" kern="1200" dirty="0">
                          <a:solidFill>
                            <a:schemeClr val="tx1"/>
                          </a:solidFill>
                          <a:latin typeface="+mn-lt"/>
                          <a:ea typeface="+mn-ea"/>
                          <a:cs typeface="Arial"/>
                        </a:rPr>
                        <a:t>UM Modernization Overview   - Medical Necessity Review:  Multi-year goal of automating ~10% of UM volume through a suite of technologies and improving productivity for 46% of pre-cert volume</a:t>
                      </a:r>
                    </a:p>
                    <a:p>
                      <a:pPr marL="285750" lvl="0" indent="-285750">
                        <a:buFont typeface="Arial" panose="020B0604020202020204" pitchFamily="34" charset="0"/>
                        <a:buChar char="•"/>
                      </a:pPr>
                      <a:r>
                        <a:rPr lang="en-US" sz="1200" b="0" kern="1200" dirty="0">
                          <a:solidFill>
                            <a:schemeClr val="tx1"/>
                          </a:solidFill>
                          <a:latin typeface="+mn-lt"/>
                          <a:ea typeface="+mn-ea"/>
                          <a:cs typeface="Arial"/>
                        </a:rPr>
                        <a:t>Auto Approval Rules Engine (L0 Internal Build) – No clinical information required.  defined by CPT &amp; Provider “exemptions” to auto-approve UM requests based on basic authorization data attribution (PIN, procedure case,  etc.) </a:t>
                      </a:r>
                    </a:p>
                    <a:p>
                      <a:pPr marL="285750" lvl="0" indent="-285750">
                        <a:buFont typeface="Arial" panose="020B0604020202020204" pitchFamily="34" charset="0"/>
                        <a:buChar char="•"/>
                      </a:pPr>
                      <a:r>
                        <a:rPr lang="en-US" sz="1200" b="0" kern="1200" dirty="0">
                          <a:solidFill>
                            <a:schemeClr val="tx1"/>
                          </a:solidFill>
                          <a:latin typeface="+mn-lt"/>
                          <a:ea typeface="+mn-ea"/>
                          <a:cs typeface="Arial"/>
                        </a:rPr>
                        <a:t>Predictive Analytics (L1 Data Science Build) – No clinical information required.  Predict the likelihood of Auto Approval using Machine Learning models. These analytical models will predict the probability of case approvals. Auto-approve or Assist-approve requests that have high probability of approval – model performance can be improved with introduction of Clinical data</a:t>
                      </a:r>
                    </a:p>
                    <a:p>
                      <a:pPr marL="285750" lvl="0" indent="-285750">
                        <a:buFont typeface="Arial" panose="020B0604020202020204" pitchFamily="34" charset="0"/>
                        <a:buChar char="•"/>
                      </a:pPr>
                      <a:r>
                        <a:rPr lang="en-US" sz="1200" b="0" kern="1200" dirty="0">
                          <a:solidFill>
                            <a:schemeClr val="tx1"/>
                          </a:solidFill>
                          <a:latin typeface="+mn-lt"/>
                          <a:ea typeface="+mn-ea"/>
                          <a:cs typeface="Arial"/>
                        </a:rPr>
                        <a:t>Dynamic Q&amp;A utilizes predefined codified Q&amp;A pairs to solicit information and attestation replacing the need for Medical Necessity Review </a:t>
                      </a:r>
                    </a:p>
                    <a:p>
                      <a:pPr marL="285750" lvl="0" indent="-285750">
                        <a:buFont typeface="Arial" panose="020B0604020202020204" pitchFamily="34" charset="0"/>
                        <a:buChar char="•"/>
                      </a:pPr>
                      <a:r>
                        <a:rPr lang="en-US" sz="1200" b="0" kern="1200" dirty="0">
                          <a:solidFill>
                            <a:schemeClr val="tx1"/>
                          </a:solidFill>
                          <a:latin typeface="+mn-lt"/>
                          <a:ea typeface="+mn-ea"/>
                          <a:cs typeface="Arial"/>
                        </a:rPr>
                        <a:t>Clinical Intelligence Engine (L3 IBM Build). Clinical Decision Summary simulates manual Medical Necessity review using AI (Artificial Intelligence) and Machine Learning to contextualize and rationalize EMR data and case specific clinical evidence from Providers</a:t>
                      </a:r>
                    </a:p>
                    <a:p>
                      <a:pPr marL="285750" lvl="0" indent="-285750">
                        <a:buFont typeface="Arial" panose="020B0604020202020204" pitchFamily="34" charset="0"/>
                        <a:buChar char="•"/>
                      </a:pPr>
                      <a:r>
                        <a:rPr lang="en-US" sz="1200" b="0" kern="1200" dirty="0">
                          <a:solidFill>
                            <a:schemeClr val="tx1"/>
                          </a:solidFill>
                          <a:latin typeface="+mn-lt"/>
                          <a:ea typeface="+mn-ea"/>
                          <a:cs typeface="Arial"/>
                        </a:rPr>
                        <a:t>Reduced Labor &amp; Improved Staff Productivity; fewer PA requests as well as increased application of automation technologies would impact HCB (~$5M), PBM (~$3.5M+) and Retail (~$1M+) operations</a:t>
                      </a:r>
                    </a:p>
                    <a:p>
                      <a:pPr marL="285750" lvl="0" indent="-285750">
                        <a:buFont typeface="Arial" panose="020B0604020202020204" pitchFamily="34" charset="0"/>
                        <a:buChar char="•"/>
                      </a:pPr>
                      <a:r>
                        <a:rPr lang="en-US" sz="1200" b="0" kern="1200" dirty="0">
                          <a:solidFill>
                            <a:schemeClr val="tx1"/>
                          </a:solidFill>
                          <a:latin typeface="+mn-lt"/>
                          <a:ea typeface="+mn-ea"/>
                          <a:cs typeface="Arial"/>
                        </a:rPr>
                        <a:t>Additional savings potential may be achieved through increasing the number of medical diagnosis/Rx exemptions</a:t>
                      </a:r>
                    </a:p>
                    <a:p>
                      <a:pPr marL="342900" lvl="0" indent="-342900">
                        <a:buFont typeface="Arial" panose="020B0604020202020204" pitchFamily="34" charset="0"/>
                        <a:buChar char="•"/>
                      </a:pPr>
                      <a:endParaRPr lang="en-US" sz="1200" dirty="0">
                        <a:cs typeface="Arial"/>
                      </a:endParaRPr>
                    </a:p>
                  </a:txBody>
                  <a:tcPr marL="91392" marR="91392" marT="45696" marB="45696" anchor="ctr">
                    <a:lnL>
                      <a:noFill/>
                    </a:lnL>
                    <a:lnR>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4080872"/>
                  </a:ext>
                </a:extLst>
              </a:tr>
            </a:tbl>
          </a:graphicData>
        </a:graphic>
      </p:graphicFrame>
    </p:spTree>
    <p:extLst>
      <p:ext uri="{BB962C8B-B14F-4D97-AF65-F5344CB8AC3E}">
        <p14:creationId xmlns:p14="http://schemas.microsoft.com/office/powerpoint/2010/main" val="56346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34145"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a:xfrm>
            <a:off x="449527" y="310023"/>
            <a:ext cx="9665208" cy="370169"/>
          </a:xfrm>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 In-Flight Initiatives (PBM)</a:t>
            </a:r>
          </a:p>
        </p:txBody>
      </p:sp>
      <p:sp>
        <p:nvSpPr>
          <p:cNvPr id="3" name="Text Placeholder 2"/>
          <p:cNvSpPr>
            <a:spLocks noGrp="1"/>
          </p:cNvSpPr>
          <p:nvPr>
            <p:ph type="body" sz="quarter" idx="4294967295"/>
          </p:nvPr>
        </p:nvSpPr>
        <p:spPr>
          <a:xfrm>
            <a:off x="606851" y="680192"/>
            <a:ext cx="9682816" cy="422165"/>
          </a:xfrm>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Initiatives considered critical to the long-term health and success </a:t>
            </a:r>
          </a:p>
        </p:txBody>
      </p:sp>
      <p:graphicFrame>
        <p:nvGraphicFramePr>
          <p:cNvPr id="5" name="Content Placeholder 3">
            <a:extLst>
              <a:ext uri="{FF2B5EF4-FFF2-40B4-BE49-F238E27FC236}">
                <a16:creationId xmlns:a16="http://schemas.microsoft.com/office/drawing/2014/main" id="{70F9371E-F78A-4060-92E1-259C0C348C60}"/>
              </a:ext>
            </a:extLst>
          </p:cNvPr>
          <p:cNvGraphicFramePr>
            <a:graphicFrameLocks/>
          </p:cNvGraphicFramePr>
          <p:nvPr>
            <p:extLst>
              <p:ext uri="{D42A27DB-BD31-4B8C-83A1-F6EECF244321}">
                <p14:modId xmlns:p14="http://schemas.microsoft.com/office/powerpoint/2010/main" val="3459837375"/>
              </p:ext>
            </p:extLst>
          </p:nvPr>
        </p:nvGraphicFramePr>
        <p:xfrm>
          <a:off x="204718" y="1047818"/>
          <a:ext cx="11711057" cy="3901999"/>
        </p:xfrm>
        <a:graphic>
          <a:graphicData uri="http://schemas.openxmlformats.org/drawingml/2006/table">
            <a:tbl>
              <a:tblPr firstRow="1" bandRow="1">
                <a:tableStyleId>{D27102A9-8310-4765-A935-A1911B00CA55}</a:tableStyleId>
              </a:tblPr>
              <a:tblGrid>
                <a:gridCol w="5073011">
                  <a:extLst>
                    <a:ext uri="{9D8B030D-6E8A-4147-A177-3AD203B41FA5}">
                      <a16:colId xmlns:a16="http://schemas.microsoft.com/office/drawing/2014/main" val="2998932126"/>
                    </a:ext>
                  </a:extLst>
                </a:gridCol>
                <a:gridCol w="6638046">
                  <a:extLst>
                    <a:ext uri="{9D8B030D-6E8A-4147-A177-3AD203B41FA5}">
                      <a16:colId xmlns:a16="http://schemas.microsoft.com/office/drawing/2014/main" val="1079170161"/>
                    </a:ext>
                  </a:extLst>
                </a:gridCol>
              </a:tblGrid>
              <a:tr h="301864">
                <a:tc>
                  <a:txBody>
                    <a:bodyPr/>
                    <a:lstStyle/>
                    <a:p>
                      <a:pPr algn="ctr"/>
                      <a:r>
                        <a:rPr lang="en-US" sz="1400" b="1" dirty="0">
                          <a:solidFill>
                            <a:schemeClr val="bg1"/>
                          </a:solidFill>
                          <a:latin typeface="+mn-lt"/>
                          <a:cs typeface="Arial" panose="020B0604020202020204" pitchFamily="34" charset="0"/>
                          <a:sym typeface="Arial" panose="020B0604020202020204" pitchFamily="34" charset="0"/>
                        </a:rPr>
                        <a:t>Investment </a:t>
                      </a:r>
                    </a:p>
                  </a:txBody>
                  <a:tcPr marL="91392" marR="91392" marT="45696" marB="45696"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1400" b="1" strike="noStrike" dirty="0">
                          <a:solidFill>
                            <a:schemeClr val="bg1"/>
                          </a:solidFill>
                          <a:latin typeface="+mn-lt"/>
                          <a:cs typeface="Arial"/>
                          <a:sym typeface="Arial" panose="020B0604020202020204" pitchFamily="34" charset="0"/>
                        </a:rPr>
                        <a:t>Description</a:t>
                      </a:r>
                    </a:p>
                  </a:txBody>
                  <a:tcPr marL="91392" marR="91392" marT="45696" marB="45696"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44260864"/>
                  </a:ext>
                </a:extLst>
              </a:tr>
              <a:tr h="542905">
                <a:tc>
                  <a:txBody>
                    <a:bodyPr/>
                    <a:lstStyle/>
                    <a:p>
                      <a:pPr algn="l"/>
                      <a:r>
                        <a:rPr lang="en-US" sz="1200" dirty="0">
                          <a:cs typeface="Arial"/>
                        </a:rPr>
                        <a:t>America’s Health Insurance Plans (AHIP),  launched the Fast Prior Authorization Technology Highway (Fast PATH) </a:t>
                      </a:r>
                      <a:endParaRPr lang="en-US" sz="1200" b="0" dirty="0">
                        <a:solidFill>
                          <a:schemeClr val="tx1">
                            <a:lumMod val="75000"/>
                            <a:lumOff val="25000"/>
                          </a:schemeClr>
                        </a:solidFill>
                        <a:latin typeface="CVS Health Sans" panose="020B0504020202020204" pitchFamily="34" charset="0"/>
                        <a:cs typeface="Arial" panose="020B0604020202020204" pitchFamily="34" charset="0"/>
                        <a:sym typeface="Arial" panose="020B0604020202020204" pitchFamily="34" charset="0"/>
                      </a:endParaRPr>
                    </a:p>
                  </a:txBody>
                  <a:tcPr marL="91392" marR="91392" marT="45696" marB="45696">
                    <a:lnL>
                      <a:noFill/>
                    </a:lnL>
                    <a:lnR>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cs typeface="Arial"/>
                        </a:rPr>
                        <a:t>America’s Health Insurance Plans (AHIP), launched the Fast Prior Authorization Technology Highway (Fast PATH) program to assist providers in adopting </a:t>
                      </a:r>
                      <a:r>
                        <a:rPr lang="en-US" sz="1100" dirty="0" err="1">
                          <a:cs typeface="Arial"/>
                        </a:rPr>
                        <a:t>ePA</a:t>
                      </a:r>
                      <a:r>
                        <a:rPr lang="en-US" sz="1100" dirty="0">
                          <a:cs typeface="Arial"/>
                        </a:rPr>
                        <a:t>. Fast PATH utilizes the technology of Surescripts, owned by CVS Health, Express Scripts, the National Association of Chain Drug Stores and the National Community Pharmacists Association. When medications are ordered through the EHR, Fast PATH gives prescribers immediate access to patients’ pharmacy benefits, so they know whether the prior authorization is required and have information about alternatives. And if the doctor prescribes a medication that does </a:t>
                      </a:r>
                    </a:p>
                    <a:p>
                      <a:pPr marL="0" indent="0">
                        <a:buFont typeface="Arial" panose="020B0604020202020204" pitchFamily="34" charset="0"/>
                        <a:buNone/>
                      </a:pPr>
                      <a:endParaRPr lang="en-US" sz="1100" b="0" dirty="0">
                        <a:cs typeface="Arial"/>
                      </a:endParaRPr>
                    </a:p>
                  </a:txBody>
                  <a:tcPr marL="91392" marR="91392" marT="45696" marB="45696" anchor="ctr">
                    <a:lnL>
                      <a:noFill/>
                    </a:lnL>
                    <a:lnR>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4080872"/>
                  </a:ext>
                </a:extLst>
              </a:tr>
              <a:tr h="588550">
                <a:tc>
                  <a:txBody>
                    <a:bodyPr/>
                    <a:lstStyle/>
                    <a:p>
                      <a:pPr marL="0" indent="0" algn="l">
                        <a:buFont typeface="Arial" panose="020B0604020202020204" pitchFamily="34" charset="0"/>
                        <a:buNone/>
                      </a:pPr>
                      <a:r>
                        <a:rPr lang="en-US" sz="1200" dirty="0" err="1">
                          <a:cs typeface="Arial"/>
                        </a:rPr>
                        <a:t>CoverMyMeds</a:t>
                      </a:r>
                      <a:r>
                        <a:rPr lang="en-US" sz="1200" dirty="0">
                          <a:cs typeface="Arial"/>
                        </a:rPr>
                        <a:t> </a:t>
                      </a:r>
                    </a:p>
                  </a:txBody>
                  <a:tcPr marL="91392" marR="91392" marT="45696" marB="45696">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err="1">
                          <a:cs typeface="Arial"/>
                        </a:rPr>
                        <a:t>CoverMyMeds</a:t>
                      </a:r>
                      <a:r>
                        <a:rPr lang="en-US" sz="1200" dirty="0">
                          <a:cs typeface="Arial"/>
                        </a:rPr>
                        <a:t> integrates with EHR systems to support both retrospective prior authorization requests initiated at the pharmacy and allows prescribers to kick-off the process at the point of prescribing via integrations with payers representing 94% of prescription volume.  It is the best way to add an NCPDP-compliant </a:t>
                      </a:r>
                      <a:r>
                        <a:rPr lang="en-US" sz="1200" dirty="0" err="1">
                          <a:cs typeface="Arial"/>
                        </a:rPr>
                        <a:t>ePA</a:t>
                      </a:r>
                      <a:r>
                        <a:rPr lang="en-US" sz="1200" dirty="0">
                          <a:cs typeface="Arial"/>
                        </a:rPr>
                        <a:t> solution to E-Prescribing.</a:t>
                      </a:r>
                    </a:p>
                  </a:txBody>
                  <a:tcPr marL="91392" marR="91392" marT="45696" marB="45696"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9658260"/>
                  </a:ext>
                </a:extLst>
              </a:tr>
              <a:tr h="920783">
                <a:tc>
                  <a:txBody>
                    <a:bodyPr/>
                    <a:lstStyle/>
                    <a:p>
                      <a:pPr algn="ctr"/>
                      <a:endParaRPr lang="en-US" sz="1200" b="1" dirty="0">
                        <a:solidFill>
                          <a:schemeClr val="tx1">
                            <a:lumMod val="75000"/>
                            <a:lumOff val="25000"/>
                          </a:schemeClr>
                        </a:solidFill>
                        <a:latin typeface="CVS Health Sans" panose="020B0504020202020204" pitchFamily="34" charset="0"/>
                        <a:cs typeface="Arial" panose="020B0604020202020204" pitchFamily="34" charset="0"/>
                        <a:sym typeface="Arial" panose="020B0604020202020204" pitchFamily="34" charset="0"/>
                      </a:endParaRPr>
                    </a:p>
                  </a:txBody>
                  <a:tcPr marL="91392" marR="91392" marT="45696" marB="45696"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kern="1200" dirty="0">
                        <a:solidFill>
                          <a:schemeClr val="tx1"/>
                        </a:solidFill>
                        <a:latin typeface="CVS Health Sans" panose="020B0504020202020204" pitchFamily="34" charset="0"/>
                        <a:ea typeface="+mn-ea"/>
                        <a:cs typeface="Arial"/>
                        <a:sym typeface="Arial" panose="020B0604020202020204" pitchFamily="34" charset="0"/>
                      </a:endParaRPr>
                    </a:p>
                  </a:txBody>
                  <a:tcPr marL="91392" marR="91392" marT="45696" marB="45696"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7421649"/>
                  </a:ext>
                </a:extLst>
              </a:tr>
              <a:tr h="588680">
                <a:tc>
                  <a:txBody>
                    <a:bodyPr/>
                    <a:lstStyle/>
                    <a:p>
                      <a:pPr marL="0" algn="ctr" defTabSz="457200" rtl="0" eaLnBrk="1" latinLnBrk="0" hangingPunct="1"/>
                      <a:endParaRPr lang="en-US" sz="1200" b="0" kern="1200">
                        <a:solidFill>
                          <a:schemeClr val="tx1">
                            <a:lumMod val="75000"/>
                            <a:lumOff val="25000"/>
                          </a:schemeClr>
                        </a:solidFill>
                        <a:latin typeface="CVS Health Sans" panose="020B0504020202020204" pitchFamily="34" charset="0"/>
                        <a:ea typeface="+mn-ea"/>
                        <a:cs typeface="Arial" panose="020B0604020202020204" pitchFamily="34" charset="0"/>
                        <a:sym typeface="Arial" panose="020B0604020202020204" pitchFamily="34" charset="0"/>
                      </a:endParaRPr>
                    </a:p>
                  </a:txBody>
                  <a:tcPr marL="91392" marR="91392" marT="45696" marB="45696"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100" kern="1200" dirty="0">
                        <a:solidFill>
                          <a:schemeClr val="tx1"/>
                        </a:solidFill>
                        <a:latin typeface="CVS Health Sans" panose="020B0504020202020204" pitchFamily="34" charset="0"/>
                        <a:ea typeface="+mn-ea"/>
                        <a:cs typeface="Arial"/>
                        <a:sym typeface="Arial" panose="020B0604020202020204" pitchFamily="34" charset="0"/>
                      </a:endParaRPr>
                    </a:p>
                  </a:txBody>
                  <a:tcPr marL="91392" marR="91392" marT="45696" marB="45696"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0413326"/>
                  </a:ext>
                </a:extLst>
              </a:tr>
            </a:tbl>
          </a:graphicData>
        </a:graphic>
      </p:graphicFrame>
    </p:spTree>
    <p:extLst>
      <p:ext uri="{BB962C8B-B14F-4D97-AF65-F5344CB8AC3E}">
        <p14:creationId xmlns:p14="http://schemas.microsoft.com/office/powerpoint/2010/main" val="2695714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36193"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latin typeface="+mn-lt"/>
                <a:cs typeface="Arial" panose="020B0604020202020204" pitchFamily="34" charset="0"/>
                <a:sym typeface="Arial" panose="020B0604020202020204" pitchFamily="34" charset="0"/>
              </a:rPr>
              <a:t>Where are we today?</a:t>
            </a:r>
          </a:p>
        </p:txBody>
      </p:sp>
      <p:sp>
        <p:nvSpPr>
          <p:cNvPr id="3" name="Text Placeholder 2"/>
          <p:cNvSpPr>
            <a:spLocks noGrp="1"/>
          </p:cNvSpPr>
          <p:nvPr>
            <p:ph type="body" sz="quarter" idx="4294967295"/>
          </p:nvPr>
        </p:nvSpPr>
        <p:spPr>
          <a:xfrm>
            <a:off x="559226" y="680192"/>
            <a:ext cx="9682816" cy="422165"/>
          </a:xfrm>
        </p:spPr>
        <p:txBody>
          <a:bodyPr vert="horz" lIns="0" tIns="0" rIns="0" bIns="0" rtlCol="0" anchor="t">
            <a:noAutofit/>
          </a:bodyPr>
          <a:lstStyle/>
          <a:p>
            <a:r>
              <a:rPr lang="en-US" dirty="0">
                <a:cs typeface="Arial"/>
                <a:sym typeface="Arial" panose="020B0604020202020204" pitchFamily="34" charset="0"/>
              </a:rPr>
              <a:t>Currently, CVS Health has very good Prior Authorization processes in place at Aetna and </a:t>
            </a:r>
            <a:r>
              <a:rPr lang="en-US" dirty="0" err="1">
                <a:cs typeface="Arial"/>
                <a:sym typeface="Arial" panose="020B0604020202020204" pitchFamily="34" charset="0"/>
              </a:rPr>
              <a:t>CareMark</a:t>
            </a:r>
            <a:r>
              <a:rPr lang="en-US" dirty="0">
                <a:cs typeface="Arial"/>
                <a:sym typeface="Arial" panose="020B0604020202020204" pitchFamily="34" charset="0"/>
              </a:rPr>
              <a:t>; however, there are many duplicative process and manual interventions and are costly to run .</a:t>
            </a:r>
          </a:p>
        </p:txBody>
      </p:sp>
      <p:sp>
        <p:nvSpPr>
          <p:cNvPr id="5" name="Oval 4"/>
          <p:cNvSpPr/>
          <p:nvPr/>
        </p:nvSpPr>
        <p:spPr>
          <a:xfrm>
            <a:off x="5630397" y="1965929"/>
            <a:ext cx="2370603" cy="17245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dk1"/>
                </a:solidFill>
              </a:rPr>
              <a:t>process by which physicians and other health care providers must qualify for payment coverage by obtaining advance approval from a health plan before a specific service is delivered to the patient.</a:t>
            </a:r>
            <a:endParaRPr lang="en-US" sz="1200" b="1" dirty="0">
              <a:solidFill>
                <a:schemeClr val="tx1"/>
              </a:solidFill>
              <a:cs typeface="Arial" panose="020B0604020202020204" pitchFamily="34" charset="0"/>
              <a:sym typeface="Arial" panose="020B0604020202020204" pitchFamily="34" charset="0"/>
            </a:endParaRPr>
          </a:p>
        </p:txBody>
      </p:sp>
      <p:sp>
        <p:nvSpPr>
          <p:cNvPr id="6" name="TextBox 5"/>
          <p:cNvSpPr txBox="1"/>
          <p:nvPr/>
        </p:nvSpPr>
        <p:spPr>
          <a:xfrm>
            <a:off x="418816" y="1894817"/>
            <a:ext cx="1432076" cy="360142"/>
          </a:xfrm>
          <a:prstGeom prst="rect">
            <a:avLst/>
          </a:prstGeom>
          <a:noFill/>
        </p:spPr>
        <p:txBody>
          <a:bodyPr wrap="none" lIns="0" tIns="0" rIns="0" bIns="0" rtlCol="0" anchor="ctr">
            <a:noAutofit/>
          </a:bodyPr>
          <a:lstStyle/>
          <a:p>
            <a:pPr algn="ctr" defTabSz="456484" fontAlgn="base">
              <a:spcBef>
                <a:spcPts val="1200"/>
              </a:spcBef>
            </a:pPr>
            <a:r>
              <a:rPr lang="en-US" sz="1798" b="1" dirty="0">
                <a:solidFill>
                  <a:schemeClr val="accent1"/>
                </a:solidFill>
                <a:cs typeface="Arial" panose="020B0604020202020204" pitchFamily="34" charset="0"/>
                <a:sym typeface="Arial" panose="020B0604020202020204" pitchFamily="34" charset="0"/>
              </a:rPr>
              <a:t>Our </a:t>
            </a:r>
            <a:br>
              <a:rPr lang="en-US" sz="1798" b="1" dirty="0">
                <a:solidFill>
                  <a:schemeClr val="accent1"/>
                </a:solidFill>
                <a:cs typeface="Arial" panose="020B0604020202020204" pitchFamily="34" charset="0"/>
                <a:sym typeface="Arial" panose="020B0604020202020204" pitchFamily="34" charset="0"/>
              </a:rPr>
            </a:br>
            <a:r>
              <a:rPr lang="en-US" sz="1798" b="1" dirty="0">
                <a:solidFill>
                  <a:schemeClr val="accent1"/>
                </a:solidFill>
                <a:cs typeface="Arial" panose="020B0604020202020204" pitchFamily="34" charset="0"/>
                <a:sym typeface="Arial" panose="020B0604020202020204" pitchFamily="34" charset="0"/>
              </a:rPr>
              <a:t>Current State</a:t>
            </a:r>
          </a:p>
        </p:txBody>
      </p:sp>
      <p:sp>
        <p:nvSpPr>
          <p:cNvPr id="7" name="Rectangle 6"/>
          <p:cNvSpPr/>
          <p:nvPr/>
        </p:nvSpPr>
        <p:spPr>
          <a:xfrm>
            <a:off x="5949378" y="1687884"/>
            <a:ext cx="1877438" cy="307777"/>
          </a:xfrm>
          <a:prstGeom prst="rect">
            <a:avLst/>
          </a:prstGeom>
        </p:spPr>
        <p:txBody>
          <a:bodyPr wrap="none">
            <a:spAutoFit/>
          </a:bodyPr>
          <a:lstStyle/>
          <a:p>
            <a:pPr algn="ctr" defTabSz="456484" fontAlgn="base">
              <a:spcBef>
                <a:spcPts val="1200"/>
              </a:spcBef>
              <a:defRPr/>
            </a:pPr>
            <a:r>
              <a:rPr lang="en-US" sz="1400" b="1" dirty="0">
                <a:solidFill>
                  <a:srgbClr val="414141"/>
                </a:solidFill>
                <a:cs typeface="Arial" panose="020B0604020202020204" pitchFamily="34" charset="0"/>
                <a:sym typeface="Arial" panose="020B0604020202020204" pitchFamily="34" charset="0"/>
              </a:rPr>
              <a:t>Prior Authorization</a:t>
            </a:r>
            <a:r>
              <a:rPr lang="en-US" sz="1400" dirty="0">
                <a:solidFill>
                  <a:srgbClr val="414141"/>
                </a:solidFill>
                <a:cs typeface="Arial" panose="020B0604020202020204" pitchFamily="34" charset="0"/>
                <a:sym typeface="Arial" panose="020B0604020202020204" pitchFamily="34" charset="0"/>
              </a:rPr>
              <a:t> </a:t>
            </a:r>
          </a:p>
        </p:txBody>
      </p:sp>
      <p:sp>
        <p:nvSpPr>
          <p:cNvPr id="9" name="TextBox 8">
            <a:extLst>
              <a:ext uri="{FF2B5EF4-FFF2-40B4-BE49-F238E27FC236}">
                <a16:creationId xmlns:a16="http://schemas.microsoft.com/office/drawing/2014/main" id="{05745967-7367-4DAD-B714-7E64C7F7BAA4}"/>
              </a:ext>
            </a:extLst>
          </p:cNvPr>
          <p:cNvSpPr txBox="1"/>
          <p:nvPr/>
        </p:nvSpPr>
        <p:spPr>
          <a:xfrm>
            <a:off x="418816" y="3825328"/>
            <a:ext cx="5323969" cy="2581733"/>
          </a:xfrm>
          <a:prstGeom prst="rect">
            <a:avLst/>
          </a:prstGeom>
          <a:noFill/>
        </p:spPr>
        <p:txBody>
          <a:bodyPr wrap="square" lIns="0" tIns="0" rIns="0" bIns="0" rtlCol="0" anchor="t">
            <a:noAutofit/>
          </a:bodyPr>
          <a:lstStyle/>
          <a:p>
            <a:pPr algn="ctr" defTabSz="456484" fontAlgn="base">
              <a:spcBef>
                <a:spcPts val="300"/>
              </a:spcBef>
            </a:pPr>
            <a:r>
              <a:rPr lang="en-US" sz="1200" b="1" dirty="0">
                <a:solidFill>
                  <a:schemeClr val="accent1"/>
                </a:solidFill>
                <a:cs typeface="Arial" panose="020B0604020202020204" pitchFamily="34" charset="0"/>
                <a:sym typeface="Arial" panose="020B0604020202020204" pitchFamily="34" charset="0"/>
              </a:rPr>
              <a:t>[Medical Authorization]</a:t>
            </a:r>
            <a:endParaRPr lang="en-US" sz="1200" dirty="0">
              <a:solidFill>
                <a:schemeClr val="accent1"/>
              </a:solidFill>
              <a:cs typeface="Arial" panose="020B0604020202020204" pitchFamily="34" charset="0"/>
              <a:sym typeface="Arial" panose="020B0604020202020204" pitchFamily="34" charset="0"/>
            </a:endParaRPr>
          </a:p>
          <a:p>
            <a:pPr marL="171348" indent="-171348" defTabSz="456484"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5 separate systems exist to support medical Prior Authorizations.  </a:t>
            </a:r>
          </a:p>
          <a:p>
            <a:pPr marL="171348" indent="-171348" defTabSz="456484"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Many duplicated process</a:t>
            </a:r>
          </a:p>
          <a:p>
            <a:pPr marL="171348" indent="-171348" defTabSz="456484"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Many antiquated, industry accepted procedures (fax)</a:t>
            </a:r>
          </a:p>
          <a:p>
            <a:pPr marL="171348" indent="-171348" defTabSz="456484" fontAlgn="base">
              <a:spcBef>
                <a:spcPts val="300"/>
              </a:spcBef>
              <a:buClr>
                <a:srgbClr val="00B05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HCB has a desire to move to one system for Prior Authorizations </a:t>
            </a:r>
          </a:p>
          <a:p>
            <a:pPr marL="171348" indent="-171348" defTabSz="456484" fontAlgn="base">
              <a:spcBef>
                <a:spcPts val="300"/>
              </a:spcBef>
              <a:buClr>
                <a:srgbClr val="00B05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HCB, through Modernization, has initiated a Prior Authorization automation effort with the goal to reduce manual efforts and costs </a:t>
            </a:r>
          </a:p>
          <a:p>
            <a:pPr marL="171348" indent="-171348" defTabSz="456484" fontAlgn="base">
              <a:spcBef>
                <a:spcPts val="300"/>
              </a:spcBef>
              <a:buClr>
                <a:srgbClr val="C00000"/>
              </a:buClr>
              <a:buFont typeface="Open Sans" panose="020B0606030504020204" pitchFamily="34" charset="0"/>
              <a:buChar cha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a:p>
            <a:pPr marL="171348" indent="-171348" defTabSz="456484" fontAlgn="base">
              <a:spcBef>
                <a:spcPts val="300"/>
              </a:spcBef>
              <a:buClr>
                <a:srgbClr val="C00000"/>
              </a:buClr>
              <a:buFont typeface="Open Sans" panose="020B0606030504020204" pitchFamily="34" charset="0"/>
              <a:buChar cha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p:txBody>
      </p:sp>
      <p:sp>
        <p:nvSpPr>
          <p:cNvPr id="10" name="Rectangle 9"/>
          <p:cNvSpPr/>
          <p:nvPr/>
        </p:nvSpPr>
        <p:spPr>
          <a:xfrm>
            <a:off x="8697872" y="6183231"/>
            <a:ext cx="1951111" cy="613694"/>
          </a:xfrm>
          <a:prstGeom prst="rect">
            <a:avLst/>
          </a:prstGeom>
        </p:spPr>
        <p:txBody>
          <a:bodyPr wrap="square">
            <a:spAutoFit/>
          </a:bodyPr>
          <a:lstStyle/>
          <a:p>
            <a:pPr marL="171348" indent="-171348" defTabSz="456484" fontAlgn="base">
              <a:lnSpc>
                <a:spcPts val="1998"/>
              </a:lnSpc>
              <a:buClr>
                <a:srgbClr val="00B050"/>
              </a:buClr>
              <a:buFont typeface="Open Sans" panose="020B0606030504020204" pitchFamily="34" charset="0"/>
              <a:buChar char="+"/>
            </a:pPr>
            <a:r>
              <a:rPr lang="en-US" sz="1799" b="1">
                <a:solidFill>
                  <a:schemeClr val="tx1">
                    <a:lumMod val="75000"/>
                    <a:lumOff val="25000"/>
                  </a:schemeClr>
                </a:solidFill>
                <a:cs typeface="Arial" panose="020B0604020202020204" pitchFamily="34" charset="0"/>
                <a:sym typeface="Arial" panose="020B0604020202020204" pitchFamily="34" charset="0"/>
              </a:rPr>
              <a:t> </a:t>
            </a:r>
            <a:r>
              <a:rPr lang="en-US" sz="1100">
                <a:solidFill>
                  <a:schemeClr val="tx1">
                    <a:lumMod val="75000"/>
                    <a:lumOff val="25000"/>
                  </a:schemeClr>
                </a:solidFill>
                <a:cs typeface="Arial" panose="020B0604020202020204" pitchFamily="34" charset="0"/>
                <a:sym typeface="Arial" panose="020B0604020202020204" pitchFamily="34" charset="0"/>
              </a:rPr>
              <a:t>= positive capability</a:t>
            </a:r>
          </a:p>
          <a:p>
            <a:pPr marL="171348" indent="-171348" defTabSz="456484" fontAlgn="base">
              <a:lnSpc>
                <a:spcPts val="1998"/>
              </a:lnSpc>
              <a:buClr>
                <a:srgbClr val="C00000"/>
              </a:buClr>
              <a:buFont typeface="Open Sans" panose="020B0606030504020204" pitchFamily="34" charset="0"/>
              <a:buChar char="–"/>
            </a:pPr>
            <a:r>
              <a:rPr lang="en-US" sz="1799" b="1">
                <a:solidFill>
                  <a:schemeClr val="tx1">
                    <a:lumMod val="75000"/>
                    <a:lumOff val="25000"/>
                  </a:schemeClr>
                </a:solidFill>
                <a:cs typeface="Arial" panose="020B0604020202020204" pitchFamily="34" charset="0"/>
                <a:sym typeface="Arial" panose="020B0604020202020204" pitchFamily="34" charset="0"/>
              </a:rPr>
              <a:t> </a:t>
            </a:r>
            <a:r>
              <a:rPr lang="en-US" sz="1100">
                <a:solidFill>
                  <a:schemeClr val="tx1">
                    <a:lumMod val="75000"/>
                    <a:lumOff val="25000"/>
                  </a:schemeClr>
                </a:solidFill>
                <a:cs typeface="Arial" panose="020B0604020202020204" pitchFamily="34" charset="0"/>
                <a:sym typeface="Arial" panose="020B0604020202020204" pitchFamily="34" charset="0"/>
              </a:rPr>
              <a:t>= negative capability</a:t>
            </a:r>
          </a:p>
        </p:txBody>
      </p:sp>
      <p:pic>
        <p:nvPicPr>
          <p:cNvPr id="13" name="Picture 12"/>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50892" y="3751035"/>
            <a:ext cx="271062" cy="279899"/>
          </a:xfrm>
          <a:prstGeom prst="rect">
            <a:avLst/>
          </a:prstGeom>
        </p:spPr>
      </p:pic>
      <p:sp>
        <p:nvSpPr>
          <p:cNvPr id="15" name="TextBox 14">
            <a:extLst>
              <a:ext uri="{FF2B5EF4-FFF2-40B4-BE49-F238E27FC236}">
                <a16:creationId xmlns:a16="http://schemas.microsoft.com/office/drawing/2014/main" id="{CB5D12FB-FF24-4F81-84A8-B6855780FA57}"/>
              </a:ext>
            </a:extLst>
          </p:cNvPr>
          <p:cNvSpPr txBox="1"/>
          <p:nvPr/>
        </p:nvSpPr>
        <p:spPr>
          <a:xfrm>
            <a:off x="7266672" y="3893186"/>
            <a:ext cx="4753877" cy="1478914"/>
          </a:xfrm>
          <a:prstGeom prst="rect">
            <a:avLst/>
          </a:prstGeom>
          <a:noFill/>
        </p:spPr>
        <p:txBody>
          <a:bodyPr wrap="square" lIns="0" tIns="0" rIns="0" bIns="0" rtlCol="0" anchor="t">
            <a:noAutofit/>
          </a:bodyPr>
          <a:lstStyle/>
          <a:p>
            <a:pPr algn="ctr" defTabSz="456484" fontAlgn="base">
              <a:spcBef>
                <a:spcPts val="300"/>
              </a:spcBef>
            </a:pPr>
            <a:r>
              <a:rPr lang="en-US" sz="1200" b="1" dirty="0">
                <a:solidFill>
                  <a:schemeClr val="accent1"/>
                </a:solidFill>
                <a:cs typeface="Arial" panose="020B0604020202020204" pitchFamily="34" charset="0"/>
                <a:sym typeface="Arial" panose="020B0604020202020204" pitchFamily="34" charset="0"/>
              </a:rPr>
              <a:t>[Drug Authorization]</a:t>
            </a:r>
            <a:endParaRPr lang="en-US" sz="1200" dirty="0">
              <a:solidFill>
                <a:schemeClr val="accent1"/>
              </a:solidFill>
              <a:cs typeface="Arial" panose="020B0604020202020204" pitchFamily="34" charset="0"/>
              <a:sym typeface="Arial" panose="020B0604020202020204" pitchFamily="34" charset="0"/>
            </a:endParaRPr>
          </a:p>
          <a:p>
            <a:pPr marL="171348" indent="-171348" defTabSz="456484"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3 separate systems exist to support drug Prior Authorizations. </a:t>
            </a:r>
          </a:p>
          <a:p>
            <a:pPr marL="171348" indent="-171348" defTabSz="456484"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There are specialized drug processes </a:t>
            </a:r>
          </a:p>
          <a:p>
            <a:pPr marL="171348" indent="-171348" defTabSz="456484"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Use of Fax processes, using OCR</a:t>
            </a:r>
          </a:p>
          <a:p>
            <a:pPr marL="171348" indent="-171348" defTabSz="456484" fontAlgn="base">
              <a:spcBef>
                <a:spcPts val="300"/>
              </a:spcBef>
              <a:buClr>
                <a:srgbClr val="00B05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There is a desire to get to one system</a:t>
            </a:r>
          </a:p>
          <a:p>
            <a:pPr defTabSz="456484" fontAlgn="base">
              <a:spcBef>
                <a:spcPts val="300"/>
              </a:spcBef>
              <a:buClr>
                <a:srgbClr val="C00000"/>
              </a:buCl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a:p>
            <a:pPr marL="171348" indent="-171348" defTabSz="456484" fontAlgn="base">
              <a:spcBef>
                <a:spcPts val="300"/>
              </a:spcBef>
              <a:buClr>
                <a:srgbClr val="C00000"/>
              </a:buClr>
              <a:buFont typeface="Open Sans" panose="020B0606030504020204" pitchFamily="34" charset="0"/>
              <a:buChar cha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p:txBody>
      </p:sp>
      <p:pic>
        <p:nvPicPr>
          <p:cNvPr id="17" name="Picture 16"/>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565610" y="3837392"/>
            <a:ext cx="264524" cy="279899"/>
          </a:xfrm>
          <a:prstGeom prst="rect">
            <a:avLst/>
          </a:prstGeom>
        </p:spPr>
      </p:pic>
      <p:pic>
        <p:nvPicPr>
          <p:cNvPr id="18" name="Picture 17"/>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42785" y="1715762"/>
            <a:ext cx="264524" cy="279899"/>
          </a:xfrm>
          <a:prstGeom prst="rect">
            <a:avLst/>
          </a:prstGeom>
        </p:spPr>
      </p:pic>
    </p:spTree>
    <p:extLst>
      <p:ext uri="{BB962C8B-B14F-4D97-AF65-F5344CB8AC3E}">
        <p14:creationId xmlns:p14="http://schemas.microsoft.com/office/powerpoint/2010/main" val="1066806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AF3983F7-0380-49DB-86BB-63886170973F}"/>
              </a:ext>
            </a:extLst>
          </p:cNvPr>
          <p:cNvSpPr/>
          <p:nvPr/>
        </p:nvSpPr>
        <p:spPr>
          <a:xfrm>
            <a:off x="7587716" y="3802697"/>
            <a:ext cx="906187" cy="460833"/>
          </a:xfrm>
          <a:prstGeom prst="rect">
            <a:avLst/>
          </a:prstGeom>
          <a:solidFill>
            <a:srgbClr val="FFFFFF">
              <a:lumMod val="85000"/>
            </a:srgbClr>
          </a:solidFill>
          <a:ln w="25400" cap="flat" cmpd="sng" algn="ctr">
            <a:solidFill>
              <a:srgbClr val="0070C0"/>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100" name="TextBox 99">
            <a:extLst>
              <a:ext uri="{FF2B5EF4-FFF2-40B4-BE49-F238E27FC236}">
                <a16:creationId xmlns:a16="http://schemas.microsoft.com/office/drawing/2014/main" id="{F6012552-2A95-4216-B004-0D89F1AC01FC}"/>
              </a:ext>
            </a:extLst>
          </p:cNvPr>
          <p:cNvSpPr txBox="1"/>
          <p:nvPr/>
        </p:nvSpPr>
        <p:spPr>
          <a:xfrm>
            <a:off x="7546691" y="3755884"/>
            <a:ext cx="988235" cy="523083"/>
          </a:xfrm>
          <a:prstGeom prst="rect">
            <a:avLst/>
          </a:prstGeom>
          <a:noFill/>
          <a:ln>
            <a:noFill/>
          </a:ln>
        </p:spPr>
        <p:txBody>
          <a:bodyPr wrap="square" rtlCol="0">
            <a:spAutoFit/>
          </a:bodyPr>
          <a:lstStyle/>
          <a:p>
            <a:pPr algn="ctr" defTabSz="913852">
              <a:defRPr/>
            </a:pPr>
            <a:r>
              <a:rPr lang="en-US" sz="1200" kern="0" dirty="0">
                <a:solidFill>
                  <a:srgbClr val="000000"/>
                </a:solidFill>
                <a:latin typeface="Calibri"/>
              </a:rPr>
              <a:t>L3</a:t>
            </a:r>
          </a:p>
          <a:p>
            <a:pPr algn="ctr" defTabSz="913852">
              <a:defRPr/>
            </a:pPr>
            <a:r>
              <a:rPr lang="en-US" sz="800" kern="0" dirty="0">
                <a:solidFill>
                  <a:srgbClr val="000000"/>
                </a:solidFill>
                <a:latin typeface="Calibri"/>
              </a:rPr>
              <a:t>Clinical Intelligence Engine </a:t>
            </a:r>
          </a:p>
        </p:txBody>
      </p:sp>
      <p:sp>
        <p:nvSpPr>
          <p:cNvPr id="2" name="Title 1"/>
          <p:cNvSpPr>
            <a:spLocks noGrp="1"/>
          </p:cNvSpPr>
          <p:nvPr>
            <p:ph type="title"/>
          </p:nvPr>
        </p:nvSpPr>
        <p:spPr>
          <a:xfrm>
            <a:off x="167437" y="206769"/>
            <a:ext cx="9636801" cy="384019"/>
          </a:xfrm>
        </p:spPr>
        <p:txBody>
          <a:bodyPr/>
          <a:lstStyle/>
          <a:p>
            <a:r>
              <a:rPr lang="en-US" sz="1999" dirty="0"/>
              <a:t>UM Modernization:  ‘Enterprise’ Auto-Approval Solution Landscape In-Flight  </a:t>
            </a:r>
          </a:p>
        </p:txBody>
      </p:sp>
      <p:sp>
        <p:nvSpPr>
          <p:cNvPr id="178" name="TextBox 177"/>
          <p:cNvSpPr txBox="1"/>
          <p:nvPr/>
        </p:nvSpPr>
        <p:spPr>
          <a:xfrm>
            <a:off x="167437" y="534439"/>
            <a:ext cx="11591627" cy="184618"/>
          </a:xfrm>
          <a:prstGeom prst="rect">
            <a:avLst/>
          </a:prstGeom>
          <a:noFill/>
        </p:spPr>
        <p:txBody>
          <a:bodyPr wrap="square" lIns="0" tIns="0" rIns="0" bIns="0" rtlCol="0">
            <a:spAutoFit/>
          </a:bodyPr>
          <a:lstStyle/>
          <a:p>
            <a:pPr defTabSz="914126">
              <a:defRPr/>
            </a:pPr>
            <a:r>
              <a:rPr lang="en-US" sz="1200" b="1" dirty="0">
                <a:solidFill>
                  <a:srgbClr val="3F3F3F"/>
                </a:solidFill>
                <a:latin typeface="Arial"/>
              </a:rPr>
              <a:t>Auto-Approval is achieved through two distinct approaches (MNR avoidance and MNR Simulation) </a:t>
            </a:r>
          </a:p>
        </p:txBody>
      </p:sp>
      <p:graphicFrame>
        <p:nvGraphicFramePr>
          <p:cNvPr id="153" name="Table 152">
            <a:extLst>
              <a:ext uri="{FF2B5EF4-FFF2-40B4-BE49-F238E27FC236}">
                <a16:creationId xmlns:a16="http://schemas.microsoft.com/office/drawing/2014/main" id="{0DC6EAEC-BFAB-48EC-B98C-4F8F72ECAD0C}"/>
              </a:ext>
            </a:extLst>
          </p:cNvPr>
          <p:cNvGraphicFramePr>
            <a:graphicFrameLocks noGrp="1"/>
          </p:cNvGraphicFramePr>
          <p:nvPr/>
        </p:nvGraphicFramePr>
        <p:xfrm>
          <a:off x="185932" y="768361"/>
          <a:ext cx="11839119" cy="1616222"/>
        </p:xfrm>
        <a:graphic>
          <a:graphicData uri="http://schemas.openxmlformats.org/drawingml/2006/table">
            <a:tbl>
              <a:tblPr firstRow="1" bandRow="1"/>
              <a:tblGrid>
                <a:gridCol w="5809793">
                  <a:extLst>
                    <a:ext uri="{9D8B030D-6E8A-4147-A177-3AD203B41FA5}">
                      <a16:colId xmlns:a16="http://schemas.microsoft.com/office/drawing/2014/main" val="20000"/>
                    </a:ext>
                  </a:extLst>
                </a:gridCol>
                <a:gridCol w="6029326">
                  <a:extLst>
                    <a:ext uri="{9D8B030D-6E8A-4147-A177-3AD203B41FA5}">
                      <a16:colId xmlns:a16="http://schemas.microsoft.com/office/drawing/2014/main" val="20001"/>
                    </a:ext>
                  </a:extLst>
                </a:gridCol>
              </a:tblGrid>
              <a:tr h="275293">
                <a:tc>
                  <a:txBody>
                    <a:bodyPr/>
                    <a:lstStyle/>
                    <a:p>
                      <a:r>
                        <a:rPr lang="en-US" sz="1000" b="1" dirty="0">
                          <a:solidFill>
                            <a:schemeClr val="bg1"/>
                          </a:solidFill>
                        </a:rPr>
                        <a:t> Medical Necessity Review Avoidance (No or minimal Clinical evidence required) </a:t>
                      </a:r>
                    </a:p>
                  </a:txBody>
                  <a:tcPr marL="75550" marR="75550" marT="45708" marB="45708">
                    <a:solidFill>
                      <a:srgbClr val="C00000"/>
                    </a:solidFill>
                  </a:tcPr>
                </a:tc>
                <a:tc>
                  <a:txBody>
                    <a:bodyPr/>
                    <a:lstStyle/>
                    <a:p>
                      <a:pPr marL="0" indent="0" algn="ctr">
                        <a:buFont typeface="Wingdings" panose="05000000000000000000" pitchFamily="2" charset="2"/>
                        <a:buNone/>
                      </a:pPr>
                      <a:r>
                        <a:rPr lang="en-US" sz="1000" b="1" dirty="0">
                          <a:solidFill>
                            <a:schemeClr val="bg1"/>
                          </a:solidFill>
                        </a:rPr>
                        <a:t>Medical Necessity Review Simulation (Clinical Evidence/Data required) </a:t>
                      </a:r>
                    </a:p>
                  </a:txBody>
                  <a:tcPr marL="75550" marR="75550" marT="45708" marB="45708">
                    <a:solidFill>
                      <a:srgbClr val="C00000"/>
                    </a:solidFill>
                  </a:tcPr>
                </a:tc>
                <a:extLst>
                  <a:ext uri="{0D108BD9-81ED-4DB2-BD59-A6C34878D82A}">
                    <a16:rowId xmlns:a16="http://schemas.microsoft.com/office/drawing/2014/main" val="10000"/>
                  </a:ext>
                </a:extLst>
              </a:tr>
              <a:tr h="54849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Auto Approval Rules Engine (L0 Internal Build) – defined CPT &amp; Provider “exemptions”</a:t>
                      </a:r>
                    </a:p>
                  </a:txBody>
                  <a:tcPr marL="75550" marR="75550" marT="45708" marB="45708"/>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t>Clinical Intelligence Engine (L3 IBM Build) – Simulates manual Medical Necessity Review using AI and Machine Learning to Contextualize and Rationalize EMR data and case specific Clinical evidence from Providers</a:t>
                      </a:r>
                    </a:p>
                  </a:txBody>
                  <a:tcPr marL="75550" marR="75550" marT="45708" marB="45708"/>
                </a:tc>
                <a:extLst>
                  <a:ext uri="{0D108BD9-81ED-4DB2-BD59-A6C34878D82A}">
                    <a16:rowId xmlns:a16="http://schemas.microsoft.com/office/drawing/2014/main" val="10001"/>
                  </a:ext>
                </a:extLst>
              </a:tr>
              <a:tr h="396137">
                <a:tc>
                  <a:txBody>
                    <a:bodyPr/>
                    <a:lstStyle/>
                    <a:p>
                      <a:r>
                        <a:rPr lang="en-US" sz="1000" b="0" dirty="0">
                          <a:solidFill>
                            <a:schemeClr val="tx1"/>
                          </a:solidFill>
                        </a:rPr>
                        <a:t>Predictive Analytics (L1 Data Science Build) – Predict the likelihood of Auto Approval using Machine Learning models</a:t>
                      </a:r>
                    </a:p>
                  </a:txBody>
                  <a:tcPr marL="75550" marR="75550" marT="45708" marB="45708"/>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txBody>
                  <a:tcPr marL="75550" marR="75550" marT="45708" marB="45708"/>
                </a:tc>
                <a:extLst>
                  <a:ext uri="{0D108BD9-81ED-4DB2-BD59-A6C34878D82A}">
                    <a16:rowId xmlns:a16="http://schemas.microsoft.com/office/drawing/2014/main" val="10002"/>
                  </a:ext>
                </a:extLst>
              </a:tr>
              <a:tr h="396137">
                <a:tc>
                  <a:txBody>
                    <a:bodyPr/>
                    <a:lstStyle/>
                    <a:p>
                      <a:r>
                        <a:rPr lang="en-US" sz="1000" b="0" dirty="0">
                          <a:solidFill>
                            <a:schemeClr val="tx1"/>
                          </a:solidFill>
                        </a:rPr>
                        <a:t>Dynamic Q&amp;A (L2 Recommended Internal Build) utilizes predefined codified Q&amp;A pairs to solicit information and attestation replacing the need for Medical Necessity Review </a:t>
                      </a:r>
                    </a:p>
                  </a:txBody>
                  <a:tcPr marL="75550" marR="75550" marT="45708" marB="45708"/>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txBody>
                  <a:tcPr marL="75550" marR="75550" marT="45708" marB="45708"/>
                </a:tc>
                <a:extLst>
                  <a:ext uri="{0D108BD9-81ED-4DB2-BD59-A6C34878D82A}">
                    <a16:rowId xmlns:a16="http://schemas.microsoft.com/office/drawing/2014/main" val="10003"/>
                  </a:ext>
                </a:extLst>
              </a:tr>
            </a:tbl>
          </a:graphicData>
        </a:graphic>
      </p:graphicFrame>
      <p:sp>
        <p:nvSpPr>
          <p:cNvPr id="36" name="TextBox 35">
            <a:extLst>
              <a:ext uri="{FF2B5EF4-FFF2-40B4-BE49-F238E27FC236}">
                <a16:creationId xmlns:a16="http://schemas.microsoft.com/office/drawing/2014/main" id="{1684D70A-DBC0-49DF-8DB7-9C7B85D43B1F}"/>
              </a:ext>
            </a:extLst>
          </p:cNvPr>
          <p:cNvSpPr txBox="1"/>
          <p:nvPr/>
        </p:nvSpPr>
        <p:spPr>
          <a:xfrm>
            <a:off x="474950" y="2420664"/>
            <a:ext cx="11591627" cy="184618"/>
          </a:xfrm>
          <a:prstGeom prst="rect">
            <a:avLst/>
          </a:prstGeom>
          <a:noFill/>
        </p:spPr>
        <p:txBody>
          <a:bodyPr wrap="square" lIns="0" tIns="0" rIns="0" bIns="0" rtlCol="0">
            <a:spAutoFit/>
          </a:bodyPr>
          <a:lstStyle/>
          <a:p>
            <a:pPr defTabSz="914126">
              <a:defRPr/>
            </a:pPr>
            <a:r>
              <a:rPr lang="en-US" sz="1200" b="1" dirty="0">
                <a:solidFill>
                  <a:srgbClr val="3F3F3F"/>
                </a:solidFill>
                <a:latin typeface="Arial"/>
              </a:rPr>
              <a:t>Note: </a:t>
            </a:r>
            <a:r>
              <a:rPr lang="en-US" sz="1200" dirty="0">
                <a:solidFill>
                  <a:srgbClr val="3F3F3F"/>
                </a:solidFill>
                <a:latin typeface="Arial"/>
              </a:rPr>
              <a:t>Individual Solutions resolve only specific Procedure types and channels - Cumulatively the above solutions achieve macro Auto Approval objectives </a:t>
            </a:r>
          </a:p>
        </p:txBody>
      </p:sp>
      <p:sp>
        <p:nvSpPr>
          <p:cNvPr id="41" name="TextBox 40">
            <a:extLst>
              <a:ext uri="{FF2B5EF4-FFF2-40B4-BE49-F238E27FC236}">
                <a16:creationId xmlns:a16="http://schemas.microsoft.com/office/drawing/2014/main" id="{07AA674A-03B9-4CEC-AEF6-5E4387F55080}"/>
              </a:ext>
            </a:extLst>
          </p:cNvPr>
          <p:cNvSpPr txBox="1"/>
          <p:nvPr/>
        </p:nvSpPr>
        <p:spPr>
          <a:xfrm>
            <a:off x="167437" y="2897376"/>
            <a:ext cx="1847622" cy="261542"/>
          </a:xfrm>
          <a:prstGeom prst="rect">
            <a:avLst/>
          </a:prstGeom>
          <a:noFill/>
        </p:spPr>
        <p:txBody>
          <a:bodyPr wrap="square" rtlCol="0">
            <a:spAutoFit/>
          </a:bodyPr>
          <a:lstStyle/>
          <a:p>
            <a:pPr defTabSz="913852">
              <a:defRPr/>
            </a:pPr>
            <a:r>
              <a:rPr lang="en-US" sz="1100" b="1" kern="0" dirty="0">
                <a:solidFill>
                  <a:prstClr val="black"/>
                </a:solidFill>
                <a:latin typeface="Calibri" panose="020F0502020204030204"/>
              </a:rPr>
              <a:t>Intake channels</a:t>
            </a:r>
          </a:p>
        </p:txBody>
      </p:sp>
      <p:pic>
        <p:nvPicPr>
          <p:cNvPr id="43" name="Picture 42">
            <a:extLst>
              <a:ext uri="{FF2B5EF4-FFF2-40B4-BE49-F238E27FC236}">
                <a16:creationId xmlns:a16="http://schemas.microsoft.com/office/drawing/2014/main" id="{3BBEAAD0-D8C8-4958-8326-4587B86BCDA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2310" y="4578499"/>
            <a:ext cx="327503" cy="319845"/>
          </a:xfrm>
          <a:prstGeom prst="rect">
            <a:avLst/>
          </a:prstGeom>
        </p:spPr>
      </p:pic>
      <p:pic>
        <p:nvPicPr>
          <p:cNvPr id="44" name="Picture 43">
            <a:extLst>
              <a:ext uri="{FF2B5EF4-FFF2-40B4-BE49-F238E27FC236}">
                <a16:creationId xmlns:a16="http://schemas.microsoft.com/office/drawing/2014/main" id="{794FACB0-13F2-485D-B257-BDF805B901E1}"/>
              </a:ext>
            </a:extLst>
          </p:cNvPr>
          <p:cNvPicPr>
            <a:picLocks noChangeAspect="1"/>
          </p:cNvPicPr>
          <p:nvPr/>
        </p:nvPicPr>
        <p:blipFill>
          <a:blip r:embed="rId5"/>
          <a:stretch>
            <a:fillRect/>
          </a:stretch>
        </p:blipFill>
        <p:spPr>
          <a:xfrm>
            <a:off x="299607" y="3187055"/>
            <a:ext cx="445169" cy="484917"/>
          </a:xfrm>
          <a:prstGeom prst="rect">
            <a:avLst/>
          </a:prstGeom>
        </p:spPr>
      </p:pic>
      <p:pic>
        <p:nvPicPr>
          <p:cNvPr id="46" name="Picture 45">
            <a:extLst>
              <a:ext uri="{FF2B5EF4-FFF2-40B4-BE49-F238E27FC236}">
                <a16:creationId xmlns:a16="http://schemas.microsoft.com/office/drawing/2014/main" id="{528D8F25-8622-42EE-A9FD-60FC9DB7246F}"/>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70565" y="4039282"/>
            <a:ext cx="430994" cy="460832"/>
          </a:xfrm>
          <a:prstGeom prst="rect">
            <a:avLst/>
          </a:prstGeom>
        </p:spPr>
      </p:pic>
      <p:sp>
        <p:nvSpPr>
          <p:cNvPr id="47" name="TextBox 46">
            <a:extLst>
              <a:ext uri="{FF2B5EF4-FFF2-40B4-BE49-F238E27FC236}">
                <a16:creationId xmlns:a16="http://schemas.microsoft.com/office/drawing/2014/main" id="{D1FE4901-893D-4CF8-BBC0-D1BF65563990}"/>
              </a:ext>
            </a:extLst>
          </p:cNvPr>
          <p:cNvSpPr txBox="1"/>
          <p:nvPr/>
        </p:nvSpPr>
        <p:spPr>
          <a:xfrm>
            <a:off x="649740" y="4146994"/>
            <a:ext cx="556223" cy="261542"/>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Phone</a:t>
            </a:r>
          </a:p>
        </p:txBody>
      </p:sp>
      <p:sp>
        <p:nvSpPr>
          <p:cNvPr id="48" name="TextBox 47">
            <a:extLst>
              <a:ext uri="{FF2B5EF4-FFF2-40B4-BE49-F238E27FC236}">
                <a16:creationId xmlns:a16="http://schemas.microsoft.com/office/drawing/2014/main" id="{FDF28E15-9791-4A8C-898B-8820DABA44CB}"/>
              </a:ext>
            </a:extLst>
          </p:cNvPr>
          <p:cNvSpPr txBox="1"/>
          <p:nvPr/>
        </p:nvSpPr>
        <p:spPr>
          <a:xfrm>
            <a:off x="697698" y="4613204"/>
            <a:ext cx="556223" cy="261542"/>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Fax</a:t>
            </a:r>
          </a:p>
        </p:txBody>
      </p:sp>
      <p:sp>
        <p:nvSpPr>
          <p:cNvPr id="49" name="TextBox 48">
            <a:extLst>
              <a:ext uri="{FF2B5EF4-FFF2-40B4-BE49-F238E27FC236}">
                <a16:creationId xmlns:a16="http://schemas.microsoft.com/office/drawing/2014/main" id="{37349D2D-67BF-4AE4-A5CC-E840A7402579}"/>
              </a:ext>
            </a:extLst>
          </p:cNvPr>
          <p:cNvSpPr txBox="1"/>
          <p:nvPr/>
        </p:nvSpPr>
        <p:spPr>
          <a:xfrm>
            <a:off x="678782" y="3207445"/>
            <a:ext cx="1436936" cy="400006"/>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Provider Portal</a:t>
            </a:r>
          </a:p>
          <a:p>
            <a:pPr defTabSz="913852">
              <a:defRPr/>
            </a:pPr>
            <a:r>
              <a:rPr lang="en-US" sz="900" kern="0" dirty="0">
                <a:solidFill>
                  <a:prstClr val="black"/>
                </a:solidFill>
                <a:latin typeface="Calibri" panose="020F0502020204030204"/>
              </a:rPr>
              <a:t>(Availity, NLX)</a:t>
            </a:r>
          </a:p>
        </p:txBody>
      </p:sp>
      <p:sp>
        <p:nvSpPr>
          <p:cNvPr id="50" name="TextBox 49">
            <a:extLst>
              <a:ext uri="{FF2B5EF4-FFF2-40B4-BE49-F238E27FC236}">
                <a16:creationId xmlns:a16="http://schemas.microsoft.com/office/drawing/2014/main" id="{B8FC3107-914B-4CB4-A568-72C191A92044}"/>
              </a:ext>
            </a:extLst>
          </p:cNvPr>
          <p:cNvSpPr txBox="1"/>
          <p:nvPr/>
        </p:nvSpPr>
        <p:spPr>
          <a:xfrm>
            <a:off x="677897" y="5058566"/>
            <a:ext cx="556223" cy="261542"/>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EDI </a:t>
            </a:r>
          </a:p>
        </p:txBody>
      </p:sp>
      <p:pic>
        <p:nvPicPr>
          <p:cNvPr id="52" name="Graphic 51" descr="Bank">
            <a:extLst>
              <a:ext uri="{FF2B5EF4-FFF2-40B4-BE49-F238E27FC236}">
                <a16:creationId xmlns:a16="http://schemas.microsoft.com/office/drawing/2014/main" id="{D2EF3D2C-4CB6-4A13-854E-CB6BD3405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6291" y="4924031"/>
            <a:ext cx="445169" cy="445169"/>
          </a:xfrm>
          <a:prstGeom prst="rect">
            <a:avLst/>
          </a:prstGeom>
        </p:spPr>
      </p:pic>
      <p:sp>
        <p:nvSpPr>
          <p:cNvPr id="53" name="TextBox 52">
            <a:extLst>
              <a:ext uri="{FF2B5EF4-FFF2-40B4-BE49-F238E27FC236}">
                <a16:creationId xmlns:a16="http://schemas.microsoft.com/office/drawing/2014/main" id="{D2849829-79BA-43E9-8899-63F7B7EBFFC8}"/>
              </a:ext>
            </a:extLst>
          </p:cNvPr>
          <p:cNvSpPr txBox="1"/>
          <p:nvPr/>
        </p:nvSpPr>
        <p:spPr>
          <a:xfrm>
            <a:off x="2095884" y="2811721"/>
            <a:ext cx="1847622" cy="600008"/>
          </a:xfrm>
          <a:prstGeom prst="rect">
            <a:avLst/>
          </a:prstGeom>
          <a:noFill/>
        </p:spPr>
        <p:txBody>
          <a:bodyPr wrap="square" rtlCol="0">
            <a:spAutoFit/>
          </a:bodyPr>
          <a:lstStyle/>
          <a:p>
            <a:pPr defTabSz="913852">
              <a:defRPr/>
            </a:pPr>
            <a:r>
              <a:rPr lang="en-US" sz="1100" b="1" kern="0" dirty="0">
                <a:solidFill>
                  <a:prstClr val="black"/>
                </a:solidFill>
                <a:latin typeface="Calibri" panose="020F0502020204030204"/>
              </a:rPr>
              <a:t>Authorization request  Established (pended)</a:t>
            </a:r>
          </a:p>
          <a:p>
            <a:pPr defTabSz="913852">
              <a:defRPr/>
            </a:pPr>
            <a:r>
              <a:rPr lang="en-US" sz="1100" b="1" kern="0" dirty="0">
                <a:solidFill>
                  <a:prstClr val="black"/>
                </a:solidFill>
                <a:latin typeface="Calibri" panose="020F0502020204030204"/>
              </a:rPr>
              <a:t>in Clinical Admin system </a:t>
            </a:r>
          </a:p>
        </p:txBody>
      </p:sp>
      <p:grpSp>
        <p:nvGrpSpPr>
          <p:cNvPr id="54" name="Group 53">
            <a:extLst>
              <a:ext uri="{FF2B5EF4-FFF2-40B4-BE49-F238E27FC236}">
                <a16:creationId xmlns:a16="http://schemas.microsoft.com/office/drawing/2014/main" id="{ABD787DA-5E32-4017-9114-3628FC772FA1}"/>
              </a:ext>
            </a:extLst>
          </p:cNvPr>
          <p:cNvGrpSpPr/>
          <p:nvPr/>
        </p:nvGrpSpPr>
        <p:grpSpPr>
          <a:xfrm>
            <a:off x="2285335" y="3653670"/>
            <a:ext cx="988235" cy="486134"/>
            <a:chOff x="10192856" y="3348999"/>
            <a:chExt cx="846299" cy="693368"/>
          </a:xfrm>
        </p:grpSpPr>
        <p:sp>
          <p:nvSpPr>
            <p:cNvPr id="55" name="Rectangle 54">
              <a:extLst>
                <a:ext uri="{FF2B5EF4-FFF2-40B4-BE49-F238E27FC236}">
                  <a16:creationId xmlns:a16="http://schemas.microsoft.com/office/drawing/2014/main" id="{4C758895-ACAB-410D-9910-9D60D6B99C73}"/>
                </a:ext>
              </a:extLst>
            </p:cNvPr>
            <p:cNvSpPr/>
            <p:nvPr/>
          </p:nvSpPr>
          <p:spPr>
            <a:xfrm>
              <a:off x="10227989" y="3348999"/>
              <a:ext cx="776035" cy="657281"/>
            </a:xfrm>
            <a:prstGeom prst="rect">
              <a:avLst/>
            </a:prstGeom>
            <a:solidFill>
              <a:srgbClr val="FFFFFF">
                <a:lumMod val="85000"/>
              </a:srgbClr>
            </a:solidFill>
            <a:ln w="25400" cap="flat" cmpd="sng" algn="ctr">
              <a:solidFill>
                <a:srgbClr val="FFFFFF">
                  <a:lumMod val="50000"/>
                </a:srgbClr>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56" name="TextBox 55">
              <a:extLst>
                <a:ext uri="{FF2B5EF4-FFF2-40B4-BE49-F238E27FC236}">
                  <a16:creationId xmlns:a16="http://schemas.microsoft.com/office/drawing/2014/main" id="{C61AC027-7AE7-44CE-B7ED-C37F16321254}"/>
                </a:ext>
              </a:extLst>
            </p:cNvPr>
            <p:cNvSpPr txBox="1"/>
            <p:nvPr/>
          </p:nvSpPr>
          <p:spPr>
            <a:xfrm>
              <a:off x="10192856" y="3471843"/>
              <a:ext cx="846299" cy="570524"/>
            </a:xfrm>
            <a:prstGeom prst="rect">
              <a:avLst/>
            </a:prstGeom>
            <a:noFill/>
          </p:spPr>
          <p:txBody>
            <a:bodyPr wrap="square" rtlCol="0">
              <a:spAutoFit/>
            </a:bodyPr>
            <a:lstStyle/>
            <a:p>
              <a:pPr algn="ctr" defTabSz="913852">
                <a:defRPr/>
              </a:pPr>
              <a:r>
                <a:rPr lang="en-US" sz="1200" kern="0" dirty="0">
                  <a:solidFill>
                    <a:srgbClr val="000000"/>
                  </a:solidFill>
                  <a:latin typeface="Calibri"/>
                </a:rPr>
                <a:t>ATV</a:t>
              </a:r>
            </a:p>
            <a:p>
              <a:pPr algn="ctr" defTabSz="913852">
                <a:defRPr/>
              </a:pPr>
              <a:r>
                <a:rPr lang="en-US" sz="800" kern="0" dirty="0">
                  <a:solidFill>
                    <a:srgbClr val="000000"/>
                  </a:solidFill>
                  <a:latin typeface="Calibri"/>
                </a:rPr>
                <a:t>commercial</a:t>
              </a:r>
            </a:p>
          </p:txBody>
        </p:sp>
      </p:grpSp>
      <p:grpSp>
        <p:nvGrpSpPr>
          <p:cNvPr id="57" name="Group 56">
            <a:extLst>
              <a:ext uri="{FF2B5EF4-FFF2-40B4-BE49-F238E27FC236}">
                <a16:creationId xmlns:a16="http://schemas.microsoft.com/office/drawing/2014/main" id="{707F69E4-F9FA-42DF-84AF-06F492E094BC}"/>
              </a:ext>
            </a:extLst>
          </p:cNvPr>
          <p:cNvGrpSpPr/>
          <p:nvPr/>
        </p:nvGrpSpPr>
        <p:grpSpPr>
          <a:xfrm>
            <a:off x="2294042" y="4201324"/>
            <a:ext cx="979528" cy="478889"/>
            <a:chOff x="10192856" y="3348999"/>
            <a:chExt cx="846299" cy="657281"/>
          </a:xfrm>
        </p:grpSpPr>
        <p:sp>
          <p:nvSpPr>
            <p:cNvPr id="58" name="Rectangle 57">
              <a:extLst>
                <a:ext uri="{FF2B5EF4-FFF2-40B4-BE49-F238E27FC236}">
                  <a16:creationId xmlns:a16="http://schemas.microsoft.com/office/drawing/2014/main" id="{6465317C-04D1-45CC-9FB8-BBB7FFAD13A0}"/>
                </a:ext>
              </a:extLst>
            </p:cNvPr>
            <p:cNvSpPr/>
            <p:nvPr/>
          </p:nvSpPr>
          <p:spPr>
            <a:xfrm>
              <a:off x="10227989" y="3348999"/>
              <a:ext cx="776035" cy="657281"/>
            </a:xfrm>
            <a:prstGeom prst="rect">
              <a:avLst/>
            </a:prstGeom>
            <a:solidFill>
              <a:srgbClr val="FFFFFF">
                <a:lumMod val="85000"/>
              </a:srgbClr>
            </a:solidFill>
            <a:ln w="25400" cap="flat" cmpd="sng" algn="ctr">
              <a:solidFill>
                <a:srgbClr val="FFFFFF">
                  <a:lumMod val="50000"/>
                </a:srgbClr>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59" name="TextBox 58">
              <a:extLst>
                <a:ext uri="{FF2B5EF4-FFF2-40B4-BE49-F238E27FC236}">
                  <a16:creationId xmlns:a16="http://schemas.microsoft.com/office/drawing/2014/main" id="{9A646433-65AE-4DCB-AA98-E05F6652DA73}"/>
                </a:ext>
              </a:extLst>
            </p:cNvPr>
            <p:cNvSpPr txBox="1"/>
            <p:nvPr/>
          </p:nvSpPr>
          <p:spPr>
            <a:xfrm>
              <a:off x="10192856" y="3471843"/>
              <a:ext cx="846299" cy="506781"/>
            </a:xfrm>
            <a:prstGeom prst="rect">
              <a:avLst/>
            </a:prstGeom>
            <a:noFill/>
          </p:spPr>
          <p:txBody>
            <a:bodyPr wrap="square" rtlCol="0">
              <a:spAutoFit/>
            </a:bodyPr>
            <a:lstStyle/>
            <a:p>
              <a:pPr algn="ctr" defTabSz="913852">
                <a:defRPr/>
              </a:pPr>
              <a:r>
                <a:rPr lang="en-US" sz="1000" kern="0" dirty="0">
                  <a:solidFill>
                    <a:srgbClr val="000000"/>
                  </a:solidFill>
                  <a:latin typeface="Calibri"/>
                </a:rPr>
                <a:t>MedCompass</a:t>
              </a:r>
            </a:p>
            <a:p>
              <a:pPr algn="ctr" defTabSz="913852">
                <a:defRPr/>
              </a:pPr>
              <a:r>
                <a:rPr lang="en-US" sz="800" kern="0" dirty="0">
                  <a:solidFill>
                    <a:srgbClr val="000000"/>
                  </a:solidFill>
                  <a:latin typeface="Calibri"/>
                </a:rPr>
                <a:t>Medicare</a:t>
              </a:r>
            </a:p>
          </p:txBody>
        </p:sp>
      </p:grpSp>
      <p:grpSp>
        <p:nvGrpSpPr>
          <p:cNvPr id="60" name="Group 59">
            <a:extLst>
              <a:ext uri="{FF2B5EF4-FFF2-40B4-BE49-F238E27FC236}">
                <a16:creationId xmlns:a16="http://schemas.microsoft.com/office/drawing/2014/main" id="{A003CFA4-CC87-4FC1-807E-D9697B1CC80E}"/>
              </a:ext>
            </a:extLst>
          </p:cNvPr>
          <p:cNvGrpSpPr/>
          <p:nvPr/>
        </p:nvGrpSpPr>
        <p:grpSpPr>
          <a:xfrm>
            <a:off x="2289687" y="4751717"/>
            <a:ext cx="979528" cy="478889"/>
            <a:chOff x="10192856" y="3348999"/>
            <a:chExt cx="846299" cy="657281"/>
          </a:xfrm>
        </p:grpSpPr>
        <p:sp>
          <p:nvSpPr>
            <p:cNvPr id="61" name="Rectangle 60">
              <a:extLst>
                <a:ext uri="{FF2B5EF4-FFF2-40B4-BE49-F238E27FC236}">
                  <a16:creationId xmlns:a16="http://schemas.microsoft.com/office/drawing/2014/main" id="{682A380B-E66C-466D-A2D8-799637CF5032}"/>
                </a:ext>
              </a:extLst>
            </p:cNvPr>
            <p:cNvSpPr/>
            <p:nvPr/>
          </p:nvSpPr>
          <p:spPr>
            <a:xfrm>
              <a:off x="10227989" y="3348999"/>
              <a:ext cx="776035" cy="657281"/>
            </a:xfrm>
            <a:prstGeom prst="rect">
              <a:avLst/>
            </a:prstGeom>
            <a:solidFill>
              <a:srgbClr val="FFFFFF">
                <a:lumMod val="85000"/>
              </a:srgbClr>
            </a:solidFill>
            <a:ln w="25400" cap="flat" cmpd="sng" algn="ctr">
              <a:solidFill>
                <a:srgbClr val="FFFFFF">
                  <a:lumMod val="50000"/>
                </a:srgbClr>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62" name="TextBox 61">
              <a:extLst>
                <a:ext uri="{FF2B5EF4-FFF2-40B4-BE49-F238E27FC236}">
                  <a16:creationId xmlns:a16="http://schemas.microsoft.com/office/drawing/2014/main" id="{76287C53-612D-4573-BDF2-7ABBEA093785}"/>
                </a:ext>
              </a:extLst>
            </p:cNvPr>
            <p:cNvSpPr txBox="1"/>
            <p:nvPr/>
          </p:nvSpPr>
          <p:spPr>
            <a:xfrm>
              <a:off x="10192856" y="3471843"/>
              <a:ext cx="846299" cy="506781"/>
            </a:xfrm>
            <a:prstGeom prst="rect">
              <a:avLst/>
            </a:prstGeom>
            <a:noFill/>
          </p:spPr>
          <p:txBody>
            <a:bodyPr wrap="square" rtlCol="0">
              <a:spAutoFit/>
            </a:bodyPr>
            <a:lstStyle/>
            <a:p>
              <a:pPr algn="ctr" defTabSz="913852">
                <a:defRPr/>
              </a:pPr>
              <a:r>
                <a:rPr lang="en-US" sz="1000" kern="0" dirty="0">
                  <a:solidFill>
                    <a:srgbClr val="000000"/>
                  </a:solidFill>
                  <a:latin typeface="Calibri"/>
                </a:rPr>
                <a:t>MedHok</a:t>
              </a:r>
            </a:p>
            <a:p>
              <a:pPr algn="ctr" defTabSz="913852">
                <a:defRPr/>
              </a:pPr>
              <a:r>
                <a:rPr lang="en-US" sz="800" kern="0" dirty="0">
                  <a:solidFill>
                    <a:srgbClr val="000000"/>
                  </a:solidFill>
                  <a:latin typeface="Calibri"/>
                </a:rPr>
                <a:t>Medicare B/D</a:t>
              </a:r>
            </a:p>
          </p:txBody>
        </p:sp>
      </p:grpSp>
      <p:grpSp>
        <p:nvGrpSpPr>
          <p:cNvPr id="63" name="Group 62">
            <a:extLst>
              <a:ext uri="{FF2B5EF4-FFF2-40B4-BE49-F238E27FC236}">
                <a16:creationId xmlns:a16="http://schemas.microsoft.com/office/drawing/2014/main" id="{4CB6C79B-D8BC-4C2A-8C6F-82BF3A8692C3}"/>
              </a:ext>
            </a:extLst>
          </p:cNvPr>
          <p:cNvGrpSpPr/>
          <p:nvPr/>
        </p:nvGrpSpPr>
        <p:grpSpPr>
          <a:xfrm>
            <a:off x="2294042" y="5320109"/>
            <a:ext cx="979528" cy="478889"/>
            <a:chOff x="10192856" y="3348999"/>
            <a:chExt cx="846299" cy="657281"/>
          </a:xfrm>
        </p:grpSpPr>
        <p:sp>
          <p:nvSpPr>
            <p:cNvPr id="64" name="Rectangle 63">
              <a:extLst>
                <a:ext uri="{FF2B5EF4-FFF2-40B4-BE49-F238E27FC236}">
                  <a16:creationId xmlns:a16="http://schemas.microsoft.com/office/drawing/2014/main" id="{E108E53C-099C-44AD-8F62-7576A0CB9712}"/>
                </a:ext>
              </a:extLst>
            </p:cNvPr>
            <p:cNvSpPr/>
            <p:nvPr/>
          </p:nvSpPr>
          <p:spPr>
            <a:xfrm>
              <a:off x="10227989" y="3348999"/>
              <a:ext cx="776035" cy="657281"/>
            </a:xfrm>
            <a:prstGeom prst="rect">
              <a:avLst/>
            </a:prstGeom>
            <a:solidFill>
              <a:srgbClr val="FFFFFF">
                <a:lumMod val="85000"/>
              </a:srgbClr>
            </a:solidFill>
            <a:ln w="25400" cap="flat" cmpd="sng" algn="ctr">
              <a:solidFill>
                <a:srgbClr val="FFFFFF">
                  <a:lumMod val="50000"/>
                </a:srgbClr>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65" name="TextBox 64">
              <a:extLst>
                <a:ext uri="{FF2B5EF4-FFF2-40B4-BE49-F238E27FC236}">
                  <a16:creationId xmlns:a16="http://schemas.microsoft.com/office/drawing/2014/main" id="{C87B8D95-8E2C-4E5C-B4CE-D1E78C620F08}"/>
                </a:ext>
              </a:extLst>
            </p:cNvPr>
            <p:cNvSpPr txBox="1"/>
            <p:nvPr/>
          </p:nvSpPr>
          <p:spPr>
            <a:xfrm>
              <a:off x="10192856" y="3471843"/>
              <a:ext cx="846299" cy="506781"/>
            </a:xfrm>
            <a:prstGeom prst="rect">
              <a:avLst/>
            </a:prstGeom>
            <a:noFill/>
          </p:spPr>
          <p:txBody>
            <a:bodyPr wrap="square" rtlCol="0">
              <a:spAutoFit/>
            </a:bodyPr>
            <a:lstStyle/>
            <a:p>
              <a:pPr algn="ctr" defTabSz="913852">
                <a:defRPr/>
              </a:pPr>
              <a:r>
                <a:rPr lang="en-US" sz="1000" kern="0" dirty="0">
                  <a:solidFill>
                    <a:srgbClr val="000000"/>
                  </a:solidFill>
                  <a:latin typeface="Calibri"/>
                </a:rPr>
                <a:t>Novologix</a:t>
              </a:r>
            </a:p>
            <a:p>
              <a:pPr algn="ctr" defTabSz="913852">
                <a:defRPr/>
              </a:pPr>
              <a:r>
                <a:rPr lang="en-US" sz="800" kern="0" dirty="0">
                  <a:solidFill>
                    <a:srgbClr val="000000"/>
                  </a:solidFill>
                  <a:latin typeface="Calibri"/>
                </a:rPr>
                <a:t>Medical Drug</a:t>
              </a:r>
            </a:p>
          </p:txBody>
        </p:sp>
      </p:grpSp>
      <p:grpSp>
        <p:nvGrpSpPr>
          <p:cNvPr id="66" name="Group 65">
            <a:extLst>
              <a:ext uri="{FF2B5EF4-FFF2-40B4-BE49-F238E27FC236}">
                <a16:creationId xmlns:a16="http://schemas.microsoft.com/office/drawing/2014/main" id="{FFCE3F72-D950-4FB2-AB1A-FB046D45BB2B}"/>
              </a:ext>
            </a:extLst>
          </p:cNvPr>
          <p:cNvGrpSpPr/>
          <p:nvPr/>
        </p:nvGrpSpPr>
        <p:grpSpPr>
          <a:xfrm>
            <a:off x="2289686" y="5872961"/>
            <a:ext cx="979528" cy="478889"/>
            <a:chOff x="10192856" y="3348999"/>
            <a:chExt cx="846299" cy="657281"/>
          </a:xfrm>
        </p:grpSpPr>
        <p:sp>
          <p:nvSpPr>
            <p:cNvPr id="67" name="Rectangle 66">
              <a:extLst>
                <a:ext uri="{FF2B5EF4-FFF2-40B4-BE49-F238E27FC236}">
                  <a16:creationId xmlns:a16="http://schemas.microsoft.com/office/drawing/2014/main" id="{8D712310-C063-4D75-807B-D145E0258F62}"/>
                </a:ext>
              </a:extLst>
            </p:cNvPr>
            <p:cNvSpPr/>
            <p:nvPr/>
          </p:nvSpPr>
          <p:spPr>
            <a:xfrm>
              <a:off x="10227989" y="3348999"/>
              <a:ext cx="776035" cy="657281"/>
            </a:xfrm>
            <a:prstGeom prst="rect">
              <a:avLst/>
            </a:prstGeom>
            <a:solidFill>
              <a:srgbClr val="FFFFFF">
                <a:lumMod val="85000"/>
              </a:srgbClr>
            </a:solidFill>
            <a:ln w="25400" cap="flat" cmpd="sng" algn="ctr">
              <a:solidFill>
                <a:srgbClr val="FFFFFF">
                  <a:lumMod val="50000"/>
                </a:srgbClr>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68" name="TextBox 67">
              <a:extLst>
                <a:ext uri="{FF2B5EF4-FFF2-40B4-BE49-F238E27FC236}">
                  <a16:creationId xmlns:a16="http://schemas.microsoft.com/office/drawing/2014/main" id="{F621DE27-B904-4B4B-A757-5393327D2202}"/>
                </a:ext>
              </a:extLst>
            </p:cNvPr>
            <p:cNvSpPr txBox="1"/>
            <p:nvPr/>
          </p:nvSpPr>
          <p:spPr>
            <a:xfrm>
              <a:off x="10192856" y="3471843"/>
              <a:ext cx="846299" cy="506781"/>
            </a:xfrm>
            <a:prstGeom prst="rect">
              <a:avLst/>
            </a:prstGeom>
            <a:noFill/>
          </p:spPr>
          <p:txBody>
            <a:bodyPr wrap="square" rtlCol="0">
              <a:spAutoFit/>
            </a:bodyPr>
            <a:lstStyle/>
            <a:p>
              <a:pPr algn="ctr" defTabSz="913852">
                <a:defRPr/>
              </a:pPr>
              <a:r>
                <a:rPr lang="en-US" sz="1000" kern="0" dirty="0">
                  <a:solidFill>
                    <a:srgbClr val="000000"/>
                  </a:solidFill>
                  <a:latin typeface="Calibri"/>
                </a:rPr>
                <a:t>CAS</a:t>
              </a:r>
            </a:p>
            <a:p>
              <a:pPr algn="ctr" defTabSz="913852">
                <a:defRPr/>
              </a:pPr>
              <a:r>
                <a:rPr lang="en-US" sz="800" kern="0" dirty="0">
                  <a:solidFill>
                    <a:srgbClr val="000000"/>
                  </a:solidFill>
                  <a:latin typeface="Calibri"/>
                </a:rPr>
                <a:t>Pharmacy PA </a:t>
              </a:r>
            </a:p>
          </p:txBody>
        </p:sp>
      </p:grpSp>
      <p:sp>
        <p:nvSpPr>
          <p:cNvPr id="69" name="TextBox 68">
            <a:extLst>
              <a:ext uri="{FF2B5EF4-FFF2-40B4-BE49-F238E27FC236}">
                <a16:creationId xmlns:a16="http://schemas.microsoft.com/office/drawing/2014/main" id="{93C0C249-0E2E-412E-89F0-50E22079B4BA}"/>
              </a:ext>
            </a:extLst>
          </p:cNvPr>
          <p:cNvSpPr txBox="1"/>
          <p:nvPr/>
        </p:nvSpPr>
        <p:spPr>
          <a:xfrm>
            <a:off x="4200684" y="2801288"/>
            <a:ext cx="1436936" cy="430775"/>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Auto Approval via </a:t>
            </a:r>
          </a:p>
          <a:p>
            <a:pPr defTabSz="913852">
              <a:defRPr/>
            </a:pPr>
            <a:r>
              <a:rPr lang="en-US" sz="1100" b="1" kern="0" dirty="0">
                <a:solidFill>
                  <a:prstClr val="black"/>
                </a:solidFill>
                <a:latin typeface="Calibri" panose="020F0502020204030204"/>
              </a:rPr>
              <a:t>Dynamic Q&amp;A </a:t>
            </a:r>
          </a:p>
        </p:txBody>
      </p:sp>
      <p:cxnSp>
        <p:nvCxnSpPr>
          <p:cNvPr id="71" name="Straight Arrow Connector 70">
            <a:extLst>
              <a:ext uri="{FF2B5EF4-FFF2-40B4-BE49-F238E27FC236}">
                <a16:creationId xmlns:a16="http://schemas.microsoft.com/office/drawing/2014/main" id="{15C2CFC3-59E1-4925-9E8D-FDE6C589DB7C}"/>
              </a:ext>
            </a:extLst>
          </p:cNvPr>
          <p:cNvCxnSpPr>
            <a:cxnSpLocks/>
          </p:cNvCxnSpPr>
          <p:nvPr/>
        </p:nvCxnSpPr>
        <p:spPr>
          <a:xfrm>
            <a:off x="1253921" y="4638692"/>
            <a:ext cx="384425" cy="0"/>
          </a:xfrm>
          <a:prstGeom prst="straightConnector1">
            <a:avLst/>
          </a:prstGeom>
          <a:noFill/>
          <a:ln w="9525" cap="flat" cmpd="sng" algn="ctr">
            <a:solidFill>
              <a:srgbClr val="000000"/>
            </a:solidFill>
            <a:prstDash val="solid"/>
            <a:tailEnd type="triangle"/>
          </a:ln>
          <a:effectLst/>
        </p:spPr>
      </p:cxnSp>
      <p:cxnSp>
        <p:nvCxnSpPr>
          <p:cNvPr id="72" name="Straight Arrow Connector 71">
            <a:extLst>
              <a:ext uri="{FF2B5EF4-FFF2-40B4-BE49-F238E27FC236}">
                <a16:creationId xmlns:a16="http://schemas.microsoft.com/office/drawing/2014/main" id="{A88655D7-3859-4E26-A177-551BCACD8B2B}"/>
              </a:ext>
            </a:extLst>
          </p:cNvPr>
          <p:cNvCxnSpPr>
            <a:cxnSpLocks/>
          </p:cNvCxnSpPr>
          <p:nvPr/>
        </p:nvCxnSpPr>
        <p:spPr>
          <a:xfrm>
            <a:off x="1260368" y="3739798"/>
            <a:ext cx="286322" cy="681337"/>
          </a:xfrm>
          <a:prstGeom prst="straightConnector1">
            <a:avLst/>
          </a:prstGeom>
          <a:noFill/>
          <a:ln w="9525" cap="flat" cmpd="sng" algn="ctr">
            <a:solidFill>
              <a:srgbClr val="000000"/>
            </a:solidFill>
            <a:prstDash val="solid"/>
            <a:tailEnd type="triangle"/>
          </a:ln>
          <a:effectLst/>
        </p:spPr>
      </p:cxnSp>
      <p:sp>
        <p:nvSpPr>
          <p:cNvPr id="73" name="TextBox 72">
            <a:extLst>
              <a:ext uri="{FF2B5EF4-FFF2-40B4-BE49-F238E27FC236}">
                <a16:creationId xmlns:a16="http://schemas.microsoft.com/office/drawing/2014/main" id="{97048007-98D1-4F2D-8A0C-77B8FC8E774B}"/>
              </a:ext>
            </a:extLst>
          </p:cNvPr>
          <p:cNvSpPr txBox="1"/>
          <p:nvPr/>
        </p:nvSpPr>
        <p:spPr>
          <a:xfrm>
            <a:off x="1548325" y="3849245"/>
            <a:ext cx="722475" cy="430775"/>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Auth Req (no Q&amp;A)</a:t>
            </a:r>
          </a:p>
        </p:txBody>
      </p:sp>
      <p:cxnSp>
        <p:nvCxnSpPr>
          <p:cNvPr id="74" name="Straight Arrow Connector 73">
            <a:extLst>
              <a:ext uri="{FF2B5EF4-FFF2-40B4-BE49-F238E27FC236}">
                <a16:creationId xmlns:a16="http://schemas.microsoft.com/office/drawing/2014/main" id="{33A3A85F-35D2-4284-97A5-3C83E857EB52}"/>
              </a:ext>
            </a:extLst>
          </p:cNvPr>
          <p:cNvCxnSpPr>
            <a:cxnSpLocks/>
          </p:cNvCxnSpPr>
          <p:nvPr/>
        </p:nvCxnSpPr>
        <p:spPr>
          <a:xfrm flipV="1">
            <a:off x="1815186" y="3428246"/>
            <a:ext cx="2374567" cy="1"/>
          </a:xfrm>
          <a:prstGeom prst="straightConnector1">
            <a:avLst/>
          </a:prstGeom>
          <a:noFill/>
          <a:ln w="9525" cap="flat" cmpd="sng" algn="ctr">
            <a:solidFill>
              <a:srgbClr val="000000"/>
            </a:solidFill>
            <a:prstDash val="solid"/>
            <a:tailEnd type="triangle"/>
          </a:ln>
          <a:effectLst/>
        </p:spPr>
      </p:cxnSp>
      <p:sp>
        <p:nvSpPr>
          <p:cNvPr id="77" name="TextBox 76">
            <a:extLst>
              <a:ext uri="{FF2B5EF4-FFF2-40B4-BE49-F238E27FC236}">
                <a16:creationId xmlns:a16="http://schemas.microsoft.com/office/drawing/2014/main" id="{05C0C672-FC32-4BC3-9C87-AD7F8C05F3CE}"/>
              </a:ext>
            </a:extLst>
          </p:cNvPr>
          <p:cNvSpPr txBox="1"/>
          <p:nvPr/>
        </p:nvSpPr>
        <p:spPr>
          <a:xfrm>
            <a:off x="5858855" y="2801142"/>
            <a:ext cx="1273451" cy="430775"/>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Auto Approval via </a:t>
            </a:r>
          </a:p>
          <a:p>
            <a:pPr defTabSz="913852">
              <a:defRPr/>
            </a:pPr>
            <a:r>
              <a:rPr lang="en-US" sz="1100" b="1" kern="0" dirty="0">
                <a:solidFill>
                  <a:prstClr val="black"/>
                </a:solidFill>
                <a:latin typeface="Calibri" panose="020F0502020204030204"/>
              </a:rPr>
              <a:t>MNR Avoidance </a:t>
            </a:r>
          </a:p>
        </p:txBody>
      </p:sp>
      <p:sp>
        <p:nvSpPr>
          <p:cNvPr id="80" name="Rectangle 79">
            <a:extLst>
              <a:ext uri="{FF2B5EF4-FFF2-40B4-BE49-F238E27FC236}">
                <a16:creationId xmlns:a16="http://schemas.microsoft.com/office/drawing/2014/main" id="{7C7CC524-D4C6-44E7-85AE-B6A519F000B1}"/>
              </a:ext>
            </a:extLst>
          </p:cNvPr>
          <p:cNvSpPr/>
          <p:nvPr/>
        </p:nvSpPr>
        <p:spPr>
          <a:xfrm>
            <a:off x="5953010" y="4110718"/>
            <a:ext cx="906187" cy="460833"/>
          </a:xfrm>
          <a:prstGeom prst="rect">
            <a:avLst/>
          </a:prstGeom>
          <a:solidFill>
            <a:srgbClr val="FFFFFF">
              <a:lumMod val="85000"/>
            </a:srgbClr>
          </a:solidFill>
          <a:ln w="25400" cap="flat" cmpd="sng" algn="ctr">
            <a:solidFill>
              <a:srgbClr val="0070C0"/>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81" name="TextBox 80">
            <a:extLst>
              <a:ext uri="{FF2B5EF4-FFF2-40B4-BE49-F238E27FC236}">
                <a16:creationId xmlns:a16="http://schemas.microsoft.com/office/drawing/2014/main" id="{8F3E0455-74D0-4C61-88DE-EA34347BA29E}"/>
              </a:ext>
            </a:extLst>
          </p:cNvPr>
          <p:cNvSpPr txBox="1"/>
          <p:nvPr/>
        </p:nvSpPr>
        <p:spPr>
          <a:xfrm>
            <a:off x="5911985" y="4196846"/>
            <a:ext cx="988235" cy="400006"/>
          </a:xfrm>
          <a:prstGeom prst="rect">
            <a:avLst/>
          </a:prstGeom>
          <a:noFill/>
          <a:ln>
            <a:noFill/>
          </a:ln>
        </p:spPr>
        <p:txBody>
          <a:bodyPr wrap="square" rtlCol="0">
            <a:spAutoFit/>
          </a:bodyPr>
          <a:lstStyle/>
          <a:p>
            <a:pPr algn="ctr" defTabSz="913852">
              <a:defRPr/>
            </a:pPr>
            <a:r>
              <a:rPr lang="en-US" sz="1200" kern="0" dirty="0">
                <a:solidFill>
                  <a:srgbClr val="000000"/>
                </a:solidFill>
                <a:latin typeface="Calibri"/>
              </a:rPr>
              <a:t>L0</a:t>
            </a:r>
          </a:p>
          <a:p>
            <a:pPr algn="ctr" defTabSz="913852">
              <a:defRPr/>
            </a:pPr>
            <a:r>
              <a:rPr lang="en-US" sz="800" kern="0" dirty="0">
                <a:solidFill>
                  <a:srgbClr val="000000"/>
                </a:solidFill>
                <a:latin typeface="Calibri"/>
              </a:rPr>
              <a:t>Rules Engine </a:t>
            </a:r>
          </a:p>
        </p:txBody>
      </p:sp>
      <p:sp>
        <p:nvSpPr>
          <p:cNvPr id="83" name="Rectangle 82">
            <a:extLst>
              <a:ext uri="{FF2B5EF4-FFF2-40B4-BE49-F238E27FC236}">
                <a16:creationId xmlns:a16="http://schemas.microsoft.com/office/drawing/2014/main" id="{5F1FCFED-4804-4B80-B653-18AED2262971}"/>
              </a:ext>
            </a:extLst>
          </p:cNvPr>
          <p:cNvSpPr/>
          <p:nvPr/>
        </p:nvSpPr>
        <p:spPr>
          <a:xfrm>
            <a:off x="5953135" y="5042201"/>
            <a:ext cx="906186" cy="460834"/>
          </a:xfrm>
          <a:prstGeom prst="rect">
            <a:avLst/>
          </a:prstGeom>
          <a:solidFill>
            <a:srgbClr val="FFFFFF">
              <a:lumMod val="85000"/>
            </a:srgbClr>
          </a:solidFill>
          <a:ln w="25400" cap="flat" cmpd="sng" algn="ctr">
            <a:solidFill>
              <a:srgbClr val="0070C0"/>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84" name="TextBox 83">
            <a:extLst>
              <a:ext uri="{FF2B5EF4-FFF2-40B4-BE49-F238E27FC236}">
                <a16:creationId xmlns:a16="http://schemas.microsoft.com/office/drawing/2014/main" id="{71AB9471-ABF6-437D-A09D-FEEEEF18798A}"/>
              </a:ext>
            </a:extLst>
          </p:cNvPr>
          <p:cNvSpPr txBox="1"/>
          <p:nvPr/>
        </p:nvSpPr>
        <p:spPr>
          <a:xfrm>
            <a:off x="5798924" y="5067385"/>
            <a:ext cx="1209642" cy="400007"/>
          </a:xfrm>
          <a:prstGeom prst="rect">
            <a:avLst/>
          </a:prstGeom>
          <a:noFill/>
          <a:ln>
            <a:noFill/>
          </a:ln>
        </p:spPr>
        <p:txBody>
          <a:bodyPr wrap="square" rtlCol="0">
            <a:spAutoFit/>
          </a:bodyPr>
          <a:lstStyle/>
          <a:p>
            <a:pPr algn="ctr" defTabSz="913852">
              <a:defRPr/>
            </a:pPr>
            <a:r>
              <a:rPr lang="en-US" sz="1200" kern="0" dirty="0">
                <a:solidFill>
                  <a:srgbClr val="000000"/>
                </a:solidFill>
                <a:latin typeface="Calibri"/>
              </a:rPr>
              <a:t>L1</a:t>
            </a:r>
          </a:p>
          <a:p>
            <a:pPr algn="ctr" defTabSz="913852">
              <a:defRPr/>
            </a:pPr>
            <a:r>
              <a:rPr lang="en-US" sz="800" kern="0" dirty="0">
                <a:solidFill>
                  <a:srgbClr val="000000"/>
                </a:solidFill>
                <a:latin typeface="Calibri"/>
              </a:rPr>
              <a:t>Predictive Analytics</a:t>
            </a:r>
          </a:p>
        </p:txBody>
      </p:sp>
      <p:cxnSp>
        <p:nvCxnSpPr>
          <p:cNvPr id="85" name="Straight Arrow Connector 84">
            <a:extLst>
              <a:ext uri="{FF2B5EF4-FFF2-40B4-BE49-F238E27FC236}">
                <a16:creationId xmlns:a16="http://schemas.microsoft.com/office/drawing/2014/main" id="{B4B72293-35F6-4516-A6F2-E530A596826A}"/>
              </a:ext>
            </a:extLst>
          </p:cNvPr>
          <p:cNvCxnSpPr>
            <a:cxnSpLocks/>
          </p:cNvCxnSpPr>
          <p:nvPr/>
        </p:nvCxnSpPr>
        <p:spPr>
          <a:xfrm flipV="1">
            <a:off x="3420375" y="4366493"/>
            <a:ext cx="2378549" cy="30356"/>
          </a:xfrm>
          <a:prstGeom prst="straightConnector1">
            <a:avLst/>
          </a:prstGeom>
          <a:noFill/>
          <a:ln w="9525" cap="flat" cmpd="sng" algn="ctr">
            <a:solidFill>
              <a:srgbClr val="000000"/>
            </a:solidFill>
            <a:prstDash val="solid"/>
            <a:tailEnd type="triangle"/>
          </a:ln>
          <a:effectLst/>
        </p:spPr>
      </p:cxnSp>
      <p:sp>
        <p:nvSpPr>
          <p:cNvPr id="88" name="Rectangle 87">
            <a:extLst>
              <a:ext uri="{FF2B5EF4-FFF2-40B4-BE49-F238E27FC236}">
                <a16:creationId xmlns:a16="http://schemas.microsoft.com/office/drawing/2014/main" id="{ADDE5F97-73F2-4FDD-A570-00BA20457012}"/>
              </a:ext>
            </a:extLst>
          </p:cNvPr>
          <p:cNvSpPr/>
          <p:nvPr/>
        </p:nvSpPr>
        <p:spPr>
          <a:xfrm>
            <a:off x="4280390" y="3313221"/>
            <a:ext cx="906187" cy="460833"/>
          </a:xfrm>
          <a:prstGeom prst="rect">
            <a:avLst/>
          </a:prstGeom>
          <a:solidFill>
            <a:srgbClr val="FFFFFF">
              <a:lumMod val="85000"/>
            </a:srgbClr>
          </a:solidFill>
          <a:ln w="25400" cap="flat" cmpd="sng" algn="ctr">
            <a:solidFill>
              <a:srgbClr val="0070C0"/>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89" name="TextBox 88">
            <a:extLst>
              <a:ext uri="{FF2B5EF4-FFF2-40B4-BE49-F238E27FC236}">
                <a16:creationId xmlns:a16="http://schemas.microsoft.com/office/drawing/2014/main" id="{6E36F5E2-9AA4-4518-8EEF-D7408CCEE900}"/>
              </a:ext>
            </a:extLst>
          </p:cNvPr>
          <p:cNvSpPr txBox="1"/>
          <p:nvPr/>
        </p:nvSpPr>
        <p:spPr>
          <a:xfrm>
            <a:off x="4239365" y="3399349"/>
            <a:ext cx="988235" cy="400006"/>
          </a:xfrm>
          <a:prstGeom prst="rect">
            <a:avLst/>
          </a:prstGeom>
          <a:noFill/>
          <a:ln>
            <a:noFill/>
          </a:ln>
        </p:spPr>
        <p:txBody>
          <a:bodyPr wrap="square" rtlCol="0">
            <a:spAutoFit/>
          </a:bodyPr>
          <a:lstStyle/>
          <a:p>
            <a:pPr algn="ctr" defTabSz="913852">
              <a:defRPr/>
            </a:pPr>
            <a:r>
              <a:rPr lang="en-US" sz="1200" kern="0" dirty="0">
                <a:solidFill>
                  <a:srgbClr val="000000"/>
                </a:solidFill>
                <a:latin typeface="Calibri"/>
              </a:rPr>
              <a:t>L2</a:t>
            </a:r>
          </a:p>
          <a:p>
            <a:pPr algn="ctr" defTabSz="913852">
              <a:defRPr/>
            </a:pPr>
            <a:r>
              <a:rPr lang="en-US" sz="800" kern="0" dirty="0">
                <a:solidFill>
                  <a:srgbClr val="000000"/>
                </a:solidFill>
                <a:latin typeface="Calibri"/>
              </a:rPr>
              <a:t>Dynamic Q&amp;A</a:t>
            </a:r>
          </a:p>
        </p:txBody>
      </p:sp>
      <p:cxnSp>
        <p:nvCxnSpPr>
          <p:cNvPr id="92" name="Straight Arrow Connector 91">
            <a:extLst>
              <a:ext uri="{FF2B5EF4-FFF2-40B4-BE49-F238E27FC236}">
                <a16:creationId xmlns:a16="http://schemas.microsoft.com/office/drawing/2014/main" id="{77A13202-7E32-4FFA-9D85-5DD49447C1DA}"/>
              </a:ext>
            </a:extLst>
          </p:cNvPr>
          <p:cNvCxnSpPr>
            <a:cxnSpLocks/>
          </p:cNvCxnSpPr>
          <p:nvPr/>
        </p:nvCxnSpPr>
        <p:spPr>
          <a:xfrm>
            <a:off x="6334995" y="4705860"/>
            <a:ext cx="0" cy="270719"/>
          </a:xfrm>
          <a:prstGeom prst="straightConnector1">
            <a:avLst/>
          </a:prstGeom>
          <a:noFill/>
          <a:ln w="9525" cap="flat" cmpd="sng" algn="ctr">
            <a:solidFill>
              <a:srgbClr val="000000"/>
            </a:solidFill>
            <a:prstDash val="solid"/>
            <a:tailEnd type="triangle"/>
          </a:ln>
          <a:effectLst/>
        </p:spPr>
      </p:cxnSp>
      <p:sp>
        <p:nvSpPr>
          <p:cNvPr id="95" name="TextBox 94">
            <a:extLst>
              <a:ext uri="{FF2B5EF4-FFF2-40B4-BE49-F238E27FC236}">
                <a16:creationId xmlns:a16="http://schemas.microsoft.com/office/drawing/2014/main" id="{00A52CF3-C7DE-4A9B-A79D-2DDA4A3AFA55}"/>
              </a:ext>
            </a:extLst>
          </p:cNvPr>
          <p:cNvSpPr txBox="1"/>
          <p:nvPr/>
        </p:nvSpPr>
        <p:spPr>
          <a:xfrm>
            <a:off x="6417977" y="4617224"/>
            <a:ext cx="906182" cy="430775"/>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Unable to approve</a:t>
            </a:r>
          </a:p>
        </p:txBody>
      </p:sp>
      <p:sp>
        <p:nvSpPr>
          <p:cNvPr id="96" name="TextBox 95">
            <a:extLst>
              <a:ext uri="{FF2B5EF4-FFF2-40B4-BE49-F238E27FC236}">
                <a16:creationId xmlns:a16="http://schemas.microsoft.com/office/drawing/2014/main" id="{584EB4FD-AE3B-49D7-891D-5A3E010D3F84}"/>
              </a:ext>
            </a:extLst>
          </p:cNvPr>
          <p:cNvSpPr txBox="1"/>
          <p:nvPr/>
        </p:nvSpPr>
        <p:spPr>
          <a:xfrm>
            <a:off x="7404084" y="2827726"/>
            <a:ext cx="1273451" cy="430775"/>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Auto Approval via </a:t>
            </a:r>
          </a:p>
          <a:p>
            <a:pPr defTabSz="913852">
              <a:defRPr/>
            </a:pPr>
            <a:r>
              <a:rPr lang="en-US" sz="1100" b="1" kern="0" dirty="0">
                <a:solidFill>
                  <a:prstClr val="black"/>
                </a:solidFill>
                <a:latin typeface="Calibri" panose="020F0502020204030204"/>
              </a:rPr>
              <a:t>MNR Simulation </a:t>
            </a:r>
          </a:p>
        </p:txBody>
      </p:sp>
      <p:sp>
        <p:nvSpPr>
          <p:cNvPr id="101" name="TextBox 100">
            <a:extLst>
              <a:ext uri="{FF2B5EF4-FFF2-40B4-BE49-F238E27FC236}">
                <a16:creationId xmlns:a16="http://schemas.microsoft.com/office/drawing/2014/main" id="{D176FCDE-870B-42E5-83DE-DE11AAE08684}"/>
              </a:ext>
            </a:extLst>
          </p:cNvPr>
          <p:cNvSpPr txBox="1"/>
          <p:nvPr/>
        </p:nvSpPr>
        <p:spPr>
          <a:xfrm>
            <a:off x="7324159" y="3339496"/>
            <a:ext cx="1812589" cy="430775"/>
          </a:xfrm>
          <a:prstGeom prst="rect">
            <a:avLst/>
          </a:prstGeom>
          <a:noFill/>
        </p:spPr>
        <p:txBody>
          <a:bodyPr wrap="square" rtlCol="0">
            <a:spAutoFit/>
          </a:bodyPr>
          <a:lstStyle/>
          <a:p>
            <a:pPr defTabSz="913852">
              <a:defRPr/>
            </a:pPr>
            <a:r>
              <a:rPr lang="en-US" sz="1100" kern="0" dirty="0">
                <a:solidFill>
                  <a:prstClr val="black"/>
                </a:solidFill>
                <a:latin typeface="Calibri" panose="020F0502020204030204"/>
              </a:rPr>
              <a:t>Triggered by receipt of Clinical Attachment / EMR </a:t>
            </a:r>
          </a:p>
        </p:txBody>
      </p:sp>
      <p:sp>
        <p:nvSpPr>
          <p:cNvPr id="103" name="TextBox 102">
            <a:extLst>
              <a:ext uri="{FF2B5EF4-FFF2-40B4-BE49-F238E27FC236}">
                <a16:creationId xmlns:a16="http://schemas.microsoft.com/office/drawing/2014/main" id="{F747F6DE-AF08-4EBF-8CEA-D26024DEA834}"/>
              </a:ext>
            </a:extLst>
          </p:cNvPr>
          <p:cNvSpPr txBox="1"/>
          <p:nvPr/>
        </p:nvSpPr>
        <p:spPr>
          <a:xfrm>
            <a:off x="10288025" y="3349351"/>
            <a:ext cx="585747" cy="261542"/>
          </a:xfrm>
          <a:prstGeom prst="rect">
            <a:avLst/>
          </a:prstGeom>
          <a:noFill/>
        </p:spPr>
        <p:txBody>
          <a:bodyPr wrap="square" rtlCol="0">
            <a:spAutoFit/>
          </a:bodyPr>
          <a:lstStyle/>
          <a:p>
            <a:pPr defTabSz="913852">
              <a:defRPr/>
            </a:pPr>
            <a:r>
              <a:rPr lang="en-US" sz="1100" b="1" kern="0" dirty="0">
                <a:solidFill>
                  <a:prstClr val="black"/>
                </a:solidFill>
                <a:latin typeface="Calibri" panose="020F0502020204030204"/>
              </a:rPr>
              <a:t>Notes</a:t>
            </a:r>
          </a:p>
        </p:txBody>
      </p:sp>
      <p:sp>
        <p:nvSpPr>
          <p:cNvPr id="23" name="Rectangle 22">
            <a:extLst>
              <a:ext uri="{FF2B5EF4-FFF2-40B4-BE49-F238E27FC236}">
                <a16:creationId xmlns:a16="http://schemas.microsoft.com/office/drawing/2014/main" id="{C6F270E9-7026-4EC9-8835-222DD2FD43D4}"/>
              </a:ext>
            </a:extLst>
          </p:cNvPr>
          <p:cNvSpPr/>
          <p:nvPr/>
        </p:nvSpPr>
        <p:spPr bwMode="gray">
          <a:xfrm>
            <a:off x="9136748" y="3295594"/>
            <a:ext cx="2888303" cy="2114017"/>
          </a:xfrm>
          <a:prstGeom prst="rect">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09" name="TextBox 108">
            <a:extLst>
              <a:ext uri="{FF2B5EF4-FFF2-40B4-BE49-F238E27FC236}">
                <a16:creationId xmlns:a16="http://schemas.microsoft.com/office/drawing/2014/main" id="{AC88166C-B62D-4D59-84E5-F1A965FA2E67}"/>
              </a:ext>
            </a:extLst>
          </p:cNvPr>
          <p:cNvSpPr txBox="1"/>
          <p:nvPr/>
        </p:nvSpPr>
        <p:spPr>
          <a:xfrm>
            <a:off x="9136748" y="3546090"/>
            <a:ext cx="2901241" cy="1953872"/>
          </a:xfrm>
          <a:prstGeom prst="rect">
            <a:avLst/>
          </a:prstGeom>
          <a:noFill/>
        </p:spPr>
        <p:txBody>
          <a:bodyPr wrap="square" rtlCol="0">
            <a:spAutoFit/>
          </a:bodyPr>
          <a:lstStyle/>
          <a:p>
            <a:pPr marL="171399" indent="-171399" defTabSz="913852">
              <a:buFont typeface="Arial" panose="020B0604020202020204" pitchFamily="34" charset="0"/>
              <a:buChar char="•"/>
              <a:defRPr/>
            </a:pPr>
            <a:r>
              <a:rPr lang="en-US" sz="1100" kern="0" dirty="0">
                <a:solidFill>
                  <a:prstClr val="black"/>
                </a:solidFill>
                <a:latin typeface="Calibri" panose="020F0502020204030204"/>
              </a:rPr>
              <a:t>Auto Approval outcomes (decisions) are returned to submitting Clinical Admin systems as “Approve” or “Pend”</a:t>
            </a:r>
          </a:p>
          <a:p>
            <a:pPr marL="171399" indent="-171399" defTabSz="913852">
              <a:buFont typeface="Arial" panose="020B0604020202020204" pitchFamily="34" charset="0"/>
              <a:buChar char="•"/>
              <a:defRPr/>
            </a:pPr>
            <a:r>
              <a:rPr lang="en-US" sz="1100" kern="0" dirty="0">
                <a:solidFill>
                  <a:prstClr val="black"/>
                </a:solidFill>
                <a:latin typeface="Calibri" panose="020F0502020204030204"/>
              </a:rPr>
              <a:t>Clinical Admin systems send outcomes to Claim Adjudication systems for all processes (manual and automated)</a:t>
            </a:r>
          </a:p>
          <a:p>
            <a:pPr marL="171399" indent="-171399" defTabSz="913852">
              <a:buFont typeface="Arial" panose="020B0604020202020204" pitchFamily="34" charset="0"/>
              <a:buChar char="•"/>
              <a:defRPr/>
            </a:pPr>
            <a:r>
              <a:rPr lang="en-US" sz="1100" kern="0" dirty="0">
                <a:solidFill>
                  <a:prstClr val="black"/>
                </a:solidFill>
                <a:latin typeface="Calibri" panose="020F0502020204030204"/>
              </a:rPr>
              <a:t>L2 “approvals” pre-empt L0/L1/L3</a:t>
            </a:r>
          </a:p>
          <a:p>
            <a:pPr marL="171399" indent="-171399" defTabSz="913852">
              <a:buFont typeface="Arial" panose="020B0604020202020204" pitchFamily="34" charset="0"/>
              <a:buChar char="•"/>
              <a:defRPr/>
            </a:pPr>
            <a:r>
              <a:rPr lang="en-US" sz="1100" kern="0" dirty="0">
                <a:solidFill>
                  <a:prstClr val="black"/>
                </a:solidFill>
                <a:latin typeface="Calibri" panose="020F0502020204030204"/>
              </a:rPr>
              <a:t>Support for Drug Q&amp;A approval exists in Novologix and MedHok today</a:t>
            </a:r>
          </a:p>
          <a:p>
            <a:pPr marL="171399" indent="-171399" defTabSz="913852">
              <a:buFont typeface="Arial" panose="020B0604020202020204" pitchFamily="34" charset="0"/>
              <a:buChar char="•"/>
              <a:defRPr/>
            </a:pPr>
            <a:r>
              <a:rPr lang="en-US" sz="1100" kern="0" dirty="0">
                <a:solidFill>
                  <a:prstClr val="black"/>
                </a:solidFill>
                <a:latin typeface="Calibri" panose="020F0502020204030204"/>
              </a:rPr>
              <a:t>L0/L1 “approvals” pre-empt L3</a:t>
            </a:r>
          </a:p>
          <a:p>
            <a:pPr marL="171399" indent="-171399" defTabSz="913852">
              <a:buFont typeface="Arial" panose="020B0604020202020204" pitchFamily="34" charset="0"/>
              <a:buChar char="•"/>
              <a:defRPr/>
            </a:pPr>
            <a:endParaRPr lang="en-US" sz="1100" kern="0" dirty="0">
              <a:solidFill>
                <a:prstClr val="black"/>
              </a:solidFill>
              <a:latin typeface="Calibri" panose="020F0502020204030204"/>
            </a:endParaRPr>
          </a:p>
        </p:txBody>
      </p:sp>
      <p:sp>
        <p:nvSpPr>
          <p:cNvPr id="3" name="Rectangle 2">
            <a:extLst>
              <a:ext uri="{FF2B5EF4-FFF2-40B4-BE49-F238E27FC236}">
                <a16:creationId xmlns:a16="http://schemas.microsoft.com/office/drawing/2014/main" id="{B0565195-10E8-4CE3-8096-ADA3C37EBB56}"/>
              </a:ext>
            </a:extLst>
          </p:cNvPr>
          <p:cNvSpPr/>
          <p:nvPr/>
        </p:nvSpPr>
        <p:spPr bwMode="gray">
          <a:xfrm>
            <a:off x="2095884" y="4705859"/>
            <a:ext cx="1318586" cy="1735564"/>
          </a:xfrm>
          <a:prstGeom prst="rect">
            <a:avLst/>
          </a:prstGeom>
          <a:noFill/>
          <a:ln w="38100">
            <a:solidFill>
              <a:schemeClr val="accent1"/>
            </a:solidFill>
            <a:prstDash val="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4" name="TextBox 3">
            <a:extLst>
              <a:ext uri="{FF2B5EF4-FFF2-40B4-BE49-F238E27FC236}">
                <a16:creationId xmlns:a16="http://schemas.microsoft.com/office/drawing/2014/main" id="{E95956BF-928C-41D9-A7AD-C8D3B9F98CB5}"/>
              </a:ext>
            </a:extLst>
          </p:cNvPr>
          <p:cNvSpPr txBox="1"/>
          <p:nvPr/>
        </p:nvSpPr>
        <p:spPr>
          <a:xfrm>
            <a:off x="3528861" y="5210455"/>
            <a:ext cx="1217965" cy="430775"/>
          </a:xfrm>
          <a:prstGeom prst="rect">
            <a:avLst/>
          </a:prstGeom>
          <a:noFill/>
        </p:spPr>
        <p:txBody>
          <a:bodyPr wrap="none" lIns="0" tIns="0" rIns="0" bIns="0" rtlCol="0">
            <a:spAutoFit/>
          </a:bodyPr>
          <a:lstStyle/>
          <a:p>
            <a:r>
              <a:rPr lang="en-US" sz="1400" dirty="0">
                <a:solidFill>
                  <a:srgbClr val="C00000"/>
                </a:solidFill>
              </a:rPr>
              <a:t>Specialty Drug</a:t>
            </a:r>
          </a:p>
          <a:p>
            <a:r>
              <a:rPr lang="en-US" sz="1400" dirty="0">
                <a:solidFill>
                  <a:srgbClr val="C00000"/>
                </a:solidFill>
              </a:rPr>
              <a:t>Pre-</a:t>
            </a:r>
            <a:r>
              <a:rPr lang="en-US" sz="1400" dirty="0" err="1">
                <a:solidFill>
                  <a:srgbClr val="C00000"/>
                </a:solidFill>
              </a:rPr>
              <a:t>Auths</a:t>
            </a:r>
            <a:endParaRPr lang="en-US" sz="1400" dirty="0">
              <a:solidFill>
                <a:srgbClr val="C00000"/>
              </a:solidFill>
            </a:endParaRPr>
          </a:p>
        </p:txBody>
      </p:sp>
      <p:grpSp>
        <p:nvGrpSpPr>
          <p:cNvPr id="6" name="Group 5">
            <a:extLst>
              <a:ext uri="{FF2B5EF4-FFF2-40B4-BE49-F238E27FC236}">
                <a16:creationId xmlns:a16="http://schemas.microsoft.com/office/drawing/2014/main" id="{AF685515-C90E-4720-AADD-7E12E8D0B4F2}"/>
              </a:ext>
            </a:extLst>
          </p:cNvPr>
          <p:cNvGrpSpPr/>
          <p:nvPr/>
        </p:nvGrpSpPr>
        <p:grpSpPr>
          <a:xfrm>
            <a:off x="5690648" y="6180456"/>
            <a:ext cx="2803255" cy="260967"/>
            <a:chOff x="9136748" y="5538031"/>
            <a:chExt cx="2803255" cy="260967"/>
          </a:xfrm>
        </p:grpSpPr>
        <p:sp>
          <p:nvSpPr>
            <p:cNvPr id="70" name="Rectangle 69">
              <a:extLst>
                <a:ext uri="{FF2B5EF4-FFF2-40B4-BE49-F238E27FC236}">
                  <a16:creationId xmlns:a16="http://schemas.microsoft.com/office/drawing/2014/main" id="{3C9D8E82-1340-4A95-9E83-7943C0B8A510}"/>
                </a:ext>
              </a:extLst>
            </p:cNvPr>
            <p:cNvSpPr/>
            <p:nvPr/>
          </p:nvSpPr>
          <p:spPr>
            <a:xfrm>
              <a:off x="9136748" y="5538031"/>
              <a:ext cx="203897" cy="260967"/>
            </a:xfrm>
            <a:prstGeom prst="rect">
              <a:avLst/>
            </a:prstGeom>
            <a:solidFill>
              <a:srgbClr val="FFFFFF">
                <a:lumMod val="85000"/>
              </a:srgbClr>
            </a:solidFill>
            <a:ln w="25400" cap="flat" cmpd="sng" algn="ctr">
              <a:solidFill>
                <a:srgbClr val="0070C0"/>
              </a:solidFill>
              <a:prstDash val="solid"/>
            </a:ln>
            <a:effectLst/>
          </p:spPr>
          <p:txBody>
            <a:bodyPr rtlCol="0" anchor="ctr">
              <a:noAutofit/>
            </a:bodyPr>
            <a:lstStyle/>
            <a:p>
              <a:pPr algn="ctr" defTabSz="913852">
                <a:defRPr/>
              </a:pPr>
              <a:endParaRPr lang="en-US" sz="1200" kern="0" dirty="0">
                <a:solidFill>
                  <a:srgbClr val="000000"/>
                </a:solidFill>
                <a:latin typeface="Calibri"/>
              </a:endParaRPr>
            </a:p>
          </p:txBody>
        </p:sp>
        <p:sp>
          <p:nvSpPr>
            <p:cNvPr id="5" name="TextBox 4">
              <a:extLst>
                <a:ext uri="{FF2B5EF4-FFF2-40B4-BE49-F238E27FC236}">
                  <a16:creationId xmlns:a16="http://schemas.microsoft.com/office/drawing/2014/main" id="{2B429953-35B1-487C-9988-C04972C4BF55}"/>
                </a:ext>
              </a:extLst>
            </p:cNvPr>
            <p:cNvSpPr txBox="1"/>
            <p:nvPr/>
          </p:nvSpPr>
          <p:spPr>
            <a:xfrm flipH="1">
              <a:off x="9435525" y="5552385"/>
              <a:ext cx="2504478" cy="215444"/>
            </a:xfrm>
            <a:prstGeom prst="rect">
              <a:avLst/>
            </a:prstGeom>
            <a:noFill/>
          </p:spPr>
          <p:txBody>
            <a:bodyPr wrap="square" lIns="0" tIns="0" rIns="0" bIns="0" rtlCol="0">
              <a:spAutoFit/>
            </a:bodyPr>
            <a:lstStyle/>
            <a:p>
              <a:r>
                <a:rPr lang="en-US" sz="1400" dirty="0">
                  <a:solidFill>
                    <a:schemeClr val="tx2"/>
                  </a:solidFill>
                </a:rPr>
                <a:t>UM Modernization - WIP</a:t>
              </a:r>
            </a:p>
          </p:txBody>
        </p:sp>
      </p:grpSp>
    </p:spTree>
    <p:extLst>
      <p:ext uri="{BB962C8B-B14F-4D97-AF65-F5344CB8AC3E}">
        <p14:creationId xmlns:p14="http://schemas.microsoft.com/office/powerpoint/2010/main" val="2650182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7" y="96073"/>
            <a:ext cx="10550126" cy="384019"/>
          </a:xfrm>
        </p:spPr>
        <p:txBody>
          <a:bodyPr/>
          <a:lstStyle/>
          <a:p>
            <a:r>
              <a:rPr lang="en-US" sz="1999" dirty="0"/>
              <a:t>UM Modernization:  Clinical Intelligence Engine (CIE) –</a:t>
            </a:r>
            <a:r>
              <a:rPr lang="en-US" sz="2399" dirty="0"/>
              <a:t> </a:t>
            </a:r>
            <a:r>
              <a:rPr lang="en-US" sz="1799" dirty="0"/>
              <a:t>Medical Necessity Review Simulation </a:t>
            </a:r>
          </a:p>
        </p:txBody>
      </p:sp>
      <p:sp>
        <p:nvSpPr>
          <p:cNvPr id="108" name="TextBox 107"/>
          <p:cNvSpPr txBox="1"/>
          <p:nvPr/>
        </p:nvSpPr>
        <p:spPr>
          <a:xfrm>
            <a:off x="3370161" y="2267655"/>
            <a:ext cx="1484915" cy="161541"/>
          </a:xfrm>
          <a:prstGeom prst="rect">
            <a:avLst/>
          </a:prstGeom>
          <a:noFill/>
        </p:spPr>
        <p:txBody>
          <a:bodyPr wrap="square" lIns="0" tIns="0" rIns="0" bIns="0" rtlCol="0">
            <a:spAutoFit/>
          </a:bodyPr>
          <a:lstStyle/>
          <a:p>
            <a:pPr algn="ctr" defTabSz="914126">
              <a:defRPr/>
            </a:pPr>
            <a:r>
              <a:rPr lang="en-US" sz="1050" b="1" dirty="0">
                <a:solidFill>
                  <a:srgbClr val="C00000"/>
                </a:solidFill>
                <a:latin typeface="Arial"/>
              </a:rPr>
              <a:t>Digitize</a:t>
            </a:r>
          </a:p>
        </p:txBody>
      </p:sp>
      <p:sp>
        <p:nvSpPr>
          <p:cNvPr id="110" name="TextBox 109"/>
          <p:cNvSpPr txBox="1"/>
          <p:nvPr/>
        </p:nvSpPr>
        <p:spPr>
          <a:xfrm>
            <a:off x="5375774" y="2238166"/>
            <a:ext cx="1582740" cy="161541"/>
          </a:xfrm>
          <a:prstGeom prst="rect">
            <a:avLst/>
          </a:prstGeom>
          <a:noFill/>
        </p:spPr>
        <p:txBody>
          <a:bodyPr wrap="square" lIns="0" tIns="0" rIns="0" bIns="0" rtlCol="0">
            <a:spAutoFit/>
          </a:bodyPr>
          <a:lstStyle/>
          <a:p>
            <a:pPr algn="ctr" defTabSz="914126">
              <a:defRPr/>
            </a:pPr>
            <a:r>
              <a:rPr lang="en-US" sz="1050" b="1" dirty="0">
                <a:solidFill>
                  <a:srgbClr val="C00000"/>
                </a:solidFill>
                <a:latin typeface="Arial"/>
              </a:rPr>
              <a:t>Extract &amp; Contextualize</a:t>
            </a:r>
          </a:p>
        </p:txBody>
      </p:sp>
      <p:sp>
        <p:nvSpPr>
          <p:cNvPr id="114" name="Oval 113"/>
          <p:cNvSpPr/>
          <p:nvPr/>
        </p:nvSpPr>
        <p:spPr bwMode="gray">
          <a:xfrm>
            <a:off x="3975729" y="1945513"/>
            <a:ext cx="288525" cy="23159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defRPr/>
            </a:pPr>
            <a:r>
              <a:rPr lang="en-US" sz="1000" b="1" dirty="0">
                <a:solidFill>
                  <a:prstClr val="white"/>
                </a:solidFill>
                <a:latin typeface="Arial"/>
              </a:rPr>
              <a:t>1</a:t>
            </a:r>
          </a:p>
        </p:txBody>
      </p:sp>
      <p:sp>
        <p:nvSpPr>
          <p:cNvPr id="115" name="Oval 114"/>
          <p:cNvSpPr/>
          <p:nvPr/>
        </p:nvSpPr>
        <p:spPr bwMode="gray">
          <a:xfrm>
            <a:off x="6051003" y="1915541"/>
            <a:ext cx="288525" cy="23159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defRPr/>
            </a:pPr>
            <a:r>
              <a:rPr lang="en-US" sz="1000" b="1" dirty="0">
                <a:solidFill>
                  <a:prstClr val="white"/>
                </a:solidFill>
                <a:latin typeface="Arial"/>
              </a:rPr>
              <a:t>2</a:t>
            </a:r>
          </a:p>
        </p:txBody>
      </p:sp>
      <p:sp>
        <p:nvSpPr>
          <p:cNvPr id="116" name="Oval 115"/>
          <p:cNvSpPr/>
          <p:nvPr/>
        </p:nvSpPr>
        <p:spPr bwMode="gray">
          <a:xfrm>
            <a:off x="8143748" y="1918448"/>
            <a:ext cx="288525" cy="23159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defRPr/>
            </a:pPr>
            <a:r>
              <a:rPr lang="en-US" sz="1000" b="1" dirty="0">
                <a:solidFill>
                  <a:prstClr val="white"/>
                </a:solidFill>
                <a:latin typeface="Arial"/>
              </a:rPr>
              <a:t>3</a:t>
            </a:r>
          </a:p>
        </p:txBody>
      </p:sp>
      <p:sp>
        <p:nvSpPr>
          <p:cNvPr id="118" name="Isosceles Triangle 117"/>
          <p:cNvSpPr/>
          <p:nvPr/>
        </p:nvSpPr>
        <p:spPr bwMode="gray">
          <a:xfrm rot="5400000">
            <a:off x="4692308" y="2249078"/>
            <a:ext cx="276260" cy="88881"/>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defRPr/>
            </a:pPr>
            <a:endParaRPr lang="en-US" sz="1200" b="1" dirty="0">
              <a:solidFill>
                <a:prstClr val="white"/>
              </a:solidFill>
              <a:latin typeface="Arial"/>
            </a:endParaRPr>
          </a:p>
        </p:txBody>
      </p:sp>
      <p:sp>
        <p:nvSpPr>
          <p:cNvPr id="119" name="Isosceles Triangle 118"/>
          <p:cNvSpPr/>
          <p:nvPr/>
        </p:nvSpPr>
        <p:spPr bwMode="gray">
          <a:xfrm rot="5400000">
            <a:off x="7312857" y="2249078"/>
            <a:ext cx="276260" cy="88881"/>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defRPr/>
            </a:pPr>
            <a:endParaRPr lang="en-US" sz="1200" b="1" dirty="0">
              <a:solidFill>
                <a:prstClr val="white"/>
              </a:solidFill>
              <a:latin typeface="Arial"/>
            </a:endParaRPr>
          </a:p>
        </p:txBody>
      </p:sp>
      <p:sp>
        <p:nvSpPr>
          <p:cNvPr id="122" name="TextBox 121"/>
          <p:cNvSpPr txBox="1"/>
          <p:nvPr/>
        </p:nvSpPr>
        <p:spPr>
          <a:xfrm>
            <a:off x="7700572" y="2238166"/>
            <a:ext cx="1250072" cy="161541"/>
          </a:xfrm>
          <a:prstGeom prst="rect">
            <a:avLst/>
          </a:prstGeom>
          <a:noFill/>
        </p:spPr>
        <p:txBody>
          <a:bodyPr wrap="square" lIns="0" tIns="0" rIns="0" bIns="0" rtlCol="0">
            <a:spAutoFit/>
          </a:bodyPr>
          <a:lstStyle/>
          <a:p>
            <a:pPr algn="ctr" defTabSz="914126">
              <a:defRPr/>
            </a:pPr>
            <a:r>
              <a:rPr lang="en-US" sz="1050" b="1" dirty="0">
                <a:solidFill>
                  <a:srgbClr val="C00000"/>
                </a:solidFill>
                <a:latin typeface="Arial"/>
              </a:rPr>
              <a:t>Rationalize </a:t>
            </a:r>
          </a:p>
        </p:txBody>
      </p:sp>
      <p:sp>
        <p:nvSpPr>
          <p:cNvPr id="127" name="Rectangle 126"/>
          <p:cNvSpPr/>
          <p:nvPr/>
        </p:nvSpPr>
        <p:spPr bwMode="gray">
          <a:xfrm>
            <a:off x="10069790" y="4699944"/>
            <a:ext cx="714532" cy="482194"/>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126">
              <a:defRPr/>
            </a:pPr>
            <a:r>
              <a:rPr lang="en-US" sz="900" b="1" dirty="0">
                <a:solidFill>
                  <a:schemeClr val="tx1"/>
                </a:solidFill>
                <a:latin typeface="Arial"/>
              </a:rPr>
              <a:t>Clinical Platform</a:t>
            </a:r>
          </a:p>
          <a:p>
            <a:pPr algn="ctr" defTabSz="914126">
              <a:defRPr/>
            </a:pPr>
            <a:r>
              <a:rPr lang="en-US" sz="800" dirty="0">
                <a:solidFill>
                  <a:schemeClr val="tx1"/>
                </a:solidFill>
                <a:latin typeface="Arial"/>
              </a:rPr>
              <a:t>UM Admin</a:t>
            </a:r>
          </a:p>
        </p:txBody>
      </p:sp>
      <p:sp>
        <p:nvSpPr>
          <p:cNvPr id="131" name="Rectangle 130"/>
          <p:cNvSpPr/>
          <p:nvPr/>
        </p:nvSpPr>
        <p:spPr bwMode="gray">
          <a:xfrm>
            <a:off x="4711738" y="5835396"/>
            <a:ext cx="714532" cy="48219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126">
              <a:defRPr/>
            </a:pPr>
            <a:r>
              <a:rPr lang="en-US" sz="900" b="1" dirty="0">
                <a:solidFill>
                  <a:schemeClr val="tx1"/>
                </a:solidFill>
                <a:latin typeface="Arial"/>
              </a:rPr>
              <a:t>Enterprise Consumers </a:t>
            </a:r>
            <a:endParaRPr lang="en-US" sz="800" b="1" dirty="0">
              <a:solidFill>
                <a:schemeClr val="tx1"/>
              </a:solidFill>
              <a:latin typeface="Arial"/>
            </a:endParaRPr>
          </a:p>
        </p:txBody>
      </p:sp>
      <p:sp>
        <p:nvSpPr>
          <p:cNvPr id="165" name="Title 1">
            <a:extLst>
              <a:ext uri="{FF2B5EF4-FFF2-40B4-BE49-F238E27FC236}">
                <a16:creationId xmlns:a16="http://schemas.microsoft.com/office/drawing/2014/main" id="{1819351C-F273-4F4E-A40C-6D65848796FA}"/>
              </a:ext>
            </a:extLst>
          </p:cNvPr>
          <p:cNvSpPr txBox="1">
            <a:spLocks/>
          </p:cNvSpPr>
          <p:nvPr/>
        </p:nvSpPr>
        <p:spPr>
          <a:xfrm>
            <a:off x="234197" y="732552"/>
            <a:ext cx="10040514" cy="771066"/>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pPr defTabSz="914126">
              <a:defRPr/>
            </a:pPr>
            <a:r>
              <a:rPr lang="en-US" sz="1400" dirty="0">
                <a:solidFill>
                  <a:srgbClr val="414141"/>
                </a:solidFill>
              </a:rPr>
              <a:t>The CIE pipeline accepts Clinical document images/evidence and or unstructured data to contextualize and rationalize content through the orchestration of independent IBM technologies. The outcomes of the CIE facilitate expedited Medical Necessity Review leading to “no touch” automated approvals. Contextualized Clinical content is captured into the Clinical Evidence Repository in support of Insights and future enterprise use cases.</a:t>
            </a:r>
          </a:p>
        </p:txBody>
      </p:sp>
      <p:pic>
        <p:nvPicPr>
          <p:cNvPr id="166" name="Picture 165">
            <a:extLst>
              <a:ext uri="{FF2B5EF4-FFF2-40B4-BE49-F238E27FC236}">
                <a16:creationId xmlns:a16="http://schemas.microsoft.com/office/drawing/2014/main" id="{BDB4C446-3193-4F1A-8BE6-0AFE8FE004C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12876" y="2289230"/>
            <a:ext cx="294926" cy="288030"/>
          </a:xfrm>
          <a:prstGeom prst="rect">
            <a:avLst/>
          </a:prstGeom>
        </p:spPr>
      </p:pic>
      <p:pic>
        <p:nvPicPr>
          <p:cNvPr id="167" name="Picture 166">
            <a:extLst>
              <a:ext uri="{FF2B5EF4-FFF2-40B4-BE49-F238E27FC236}">
                <a16:creationId xmlns:a16="http://schemas.microsoft.com/office/drawing/2014/main" id="{0857BDDA-C540-4D8B-86FE-C7518405363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384967" y="2952820"/>
            <a:ext cx="550742" cy="619585"/>
          </a:xfrm>
          <a:prstGeom prst="rect">
            <a:avLst/>
          </a:prstGeom>
        </p:spPr>
      </p:pic>
      <p:pic>
        <p:nvPicPr>
          <p:cNvPr id="173" name="Picture 172">
            <a:extLst>
              <a:ext uri="{FF2B5EF4-FFF2-40B4-BE49-F238E27FC236}">
                <a16:creationId xmlns:a16="http://schemas.microsoft.com/office/drawing/2014/main" id="{B340E847-0828-4477-B4BC-6B8527F4316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2411424" y="2639722"/>
            <a:ext cx="403317" cy="403317"/>
          </a:xfrm>
          <a:prstGeom prst="rect">
            <a:avLst/>
          </a:prstGeom>
        </p:spPr>
      </p:pic>
      <p:cxnSp>
        <p:nvCxnSpPr>
          <p:cNvPr id="174" name="Straight Arrow Connector 173">
            <a:extLst>
              <a:ext uri="{FF2B5EF4-FFF2-40B4-BE49-F238E27FC236}">
                <a16:creationId xmlns:a16="http://schemas.microsoft.com/office/drawing/2014/main" id="{B27B1742-AD5B-4628-806B-6970C6BB0A1B}"/>
              </a:ext>
            </a:extLst>
          </p:cNvPr>
          <p:cNvCxnSpPr>
            <a:cxnSpLocks/>
          </p:cNvCxnSpPr>
          <p:nvPr/>
        </p:nvCxnSpPr>
        <p:spPr>
          <a:xfrm flipV="1">
            <a:off x="1971444" y="2908548"/>
            <a:ext cx="428875" cy="354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590FC78-0E0C-4294-A1EE-5291F72E68A6}"/>
              </a:ext>
            </a:extLst>
          </p:cNvPr>
          <p:cNvCxnSpPr>
            <a:cxnSpLocks/>
          </p:cNvCxnSpPr>
          <p:nvPr/>
        </p:nvCxnSpPr>
        <p:spPr>
          <a:xfrm>
            <a:off x="1899718" y="2534258"/>
            <a:ext cx="500600" cy="248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7" name="Picture 176">
            <a:extLst>
              <a:ext uri="{FF2B5EF4-FFF2-40B4-BE49-F238E27FC236}">
                <a16:creationId xmlns:a16="http://schemas.microsoft.com/office/drawing/2014/main" id="{39BC8AA7-A30F-4B95-8AAA-9EBC5A7414DB}"/>
              </a:ext>
            </a:extLst>
          </p:cNvPr>
          <p:cNvPicPr>
            <a:picLocks noChangeAspect="1"/>
          </p:cNvPicPr>
          <p:nvPr/>
        </p:nvPicPr>
        <p:blipFill>
          <a:blip r:embed="rId9"/>
          <a:stretch>
            <a:fillRect/>
          </a:stretch>
        </p:blipFill>
        <p:spPr>
          <a:xfrm>
            <a:off x="1420521" y="4048517"/>
            <a:ext cx="442670" cy="482194"/>
          </a:xfrm>
          <a:prstGeom prst="rect">
            <a:avLst/>
          </a:prstGeom>
        </p:spPr>
      </p:pic>
      <p:cxnSp>
        <p:nvCxnSpPr>
          <p:cNvPr id="178" name="Straight Arrow Connector 177">
            <a:extLst>
              <a:ext uri="{FF2B5EF4-FFF2-40B4-BE49-F238E27FC236}">
                <a16:creationId xmlns:a16="http://schemas.microsoft.com/office/drawing/2014/main" id="{EA0F6190-173F-4670-BBEC-624F580E95D3}"/>
              </a:ext>
            </a:extLst>
          </p:cNvPr>
          <p:cNvCxnSpPr>
            <a:cxnSpLocks/>
          </p:cNvCxnSpPr>
          <p:nvPr/>
        </p:nvCxnSpPr>
        <p:spPr>
          <a:xfrm flipV="1">
            <a:off x="1633857" y="3665982"/>
            <a:ext cx="7999" cy="38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C5F49E4-1FAB-4BB7-AF75-76A83E84D0FC}"/>
              </a:ext>
            </a:extLst>
          </p:cNvPr>
          <p:cNvSpPr txBox="1"/>
          <p:nvPr/>
        </p:nvSpPr>
        <p:spPr>
          <a:xfrm>
            <a:off x="1029276" y="1883230"/>
            <a:ext cx="1836727" cy="261542"/>
          </a:xfrm>
          <a:prstGeom prst="rect">
            <a:avLst/>
          </a:prstGeom>
          <a:noFill/>
        </p:spPr>
        <p:txBody>
          <a:bodyPr wrap="square" rtlCol="0">
            <a:spAutoFit/>
          </a:bodyPr>
          <a:lstStyle/>
          <a:p>
            <a:pPr defTabSz="913852">
              <a:defRPr/>
            </a:pPr>
            <a:r>
              <a:rPr lang="en-US" sz="1100" dirty="0">
                <a:latin typeface="Calibri"/>
              </a:rPr>
              <a:t>Inbound Clinical  Evidence </a:t>
            </a:r>
          </a:p>
        </p:txBody>
      </p:sp>
      <p:sp>
        <p:nvSpPr>
          <p:cNvPr id="182" name="Flowchart: Magnetic Disk 181">
            <a:extLst>
              <a:ext uri="{FF2B5EF4-FFF2-40B4-BE49-F238E27FC236}">
                <a16:creationId xmlns:a16="http://schemas.microsoft.com/office/drawing/2014/main" id="{92F005D2-05A5-463C-9E0F-505689F4FA91}"/>
              </a:ext>
            </a:extLst>
          </p:cNvPr>
          <p:cNvSpPr/>
          <p:nvPr/>
        </p:nvSpPr>
        <p:spPr bwMode="gray">
          <a:xfrm>
            <a:off x="3029109" y="4701016"/>
            <a:ext cx="714533" cy="515304"/>
          </a:xfrm>
          <a:prstGeom prst="flowChartMagneticDisk">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defRPr/>
            </a:pPr>
            <a:r>
              <a:rPr lang="en-US" sz="900" b="1" dirty="0">
                <a:solidFill>
                  <a:srgbClr val="000000"/>
                </a:solidFill>
                <a:latin typeface="Arial"/>
              </a:rPr>
              <a:t>CDR</a:t>
            </a:r>
          </a:p>
        </p:txBody>
      </p:sp>
      <p:sp>
        <p:nvSpPr>
          <p:cNvPr id="183" name="TextBox 182">
            <a:extLst>
              <a:ext uri="{FF2B5EF4-FFF2-40B4-BE49-F238E27FC236}">
                <a16:creationId xmlns:a16="http://schemas.microsoft.com/office/drawing/2014/main" id="{2BB4E541-D7AB-45AA-A43D-3E73B3B789F2}"/>
              </a:ext>
            </a:extLst>
          </p:cNvPr>
          <p:cNvSpPr txBox="1"/>
          <p:nvPr/>
        </p:nvSpPr>
        <p:spPr>
          <a:xfrm>
            <a:off x="2658373" y="5198355"/>
            <a:ext cx="1836727" cy="246157"/>
          </a:xfrm>
          <a:prstGeom prst="rect">
            <a:avLst/>
          </a:prstGeom>
          <a:noFill/>
        </p:spPr>
        <p:txBody>
          <a:bodyPr wrap="square" rtlCol="0">
            <a:spAutoFit/>
          </a:bodyPr>
          <a:lstStyle/>
          <a:p>
            <a:pPr defTabSz="913852">
              <a:defRPr/>
            </a:pPr>
            <a:r>
              <a:rPr lang="en-US" sz="1000" dirty="0">
                <a:latin typeface="Calibri"/>
              </a:rPr>
              <a:t>Clinical  Data Repository </a:t>
            </a:r>
          </a:p>
        </p:txBody>
      </p:sp>
      <p:sp>
        <p:nvSpPr>
          <p:cNvPr id="185" name="Rectangle 184">
            <a:extLst>
              <a:ext uri="{FF2B5EF4-FFF2-40B4-BE49-F238E27FC236}">
                <a16:creationId xmlns:a16="http://schemas.microsoft.com/office/drawing/2014/main" id="{7A47B683-8E01-4A3E-A41E-74EBED90AC97}"/>
              </a:ext>
            </a:extLst>
          </p:cNvPr>
          <p:cNvSpPr/>
          <p:nvPr/>
        </p:nvSpPr>
        <p:spPr bwMode="gray">
          <a:xfrm>
            <a:off x="3584405" y="2698115"/>
            <a:ext cx="5512145" cy="1679086"/>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defTabSz="914126">
              <a:defRPr/>
            </a:pPr>
            <a:endParaRPr lang="en-US" sz="1000" b="1" dirty="0">
              <a:solidFill>
                <a:schemeClr val="tx1"/>
              </a:solidFill>
              <a:latin typeface="Arial"/>
            </a:endParaRPr>
          </a:p>
        </p:txBody>
      </p:sp>
      <p:cxnSp>
        <p:nvCxnSpPr>
          <p:cNvPr id="190" name="Straight Arrow Connector 189">
            <a:extLst>
              <a:ext uri="{FF2B5EF4-FFF2-40B4-BE49-F238E27FC236}">
                <a16:creationId xmlns:a16="http://schemas.microsoft.com/office/drawing/2014/main" id="{5441BDD7-9841-4655-BF8C-BFC1880C5042}"/>
              </a:ext>
            </a:extLst>
          </p:cNvPr>
          <p:cNvCxnSpPr>
            <a:cxnSpLocks/>
          </p:cNvCxnSpPr>
          <p:nvPr/>
        </p:nvCxnSpPr>
        <p:spPr>
          <a:xfrm>
            <a:off x="2178749" y="5016753"/>
            <a:ext cx="7090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72A95C99-2D70-45EA-9398-6A227F0A3247}"/>
              </a:ext>
            </a:extLst>
          </p:cNvPr>
          <p:cNvSpPr txBox="1"/>
          <p:nvPr/>
        </p:nvSpPr>
        <p:spPr>
          <a:xfrm>
            <a:off x="5426270" y="2650079"/>
            <a:ext cx="1920042" cy="276927"/>
          </a:xfrm>
          <a:prstGeom prst="rect">
            <a:avLst/>
          </a:prstGeom>
          <a:noFill/>
        </p:spPr>
        <p:txBody>
          <a:bodyPr wrap="square" rtlCol="0">
            <a:spAutoFit/>
          </a:bodyPr>
          <a:lstStyle/>
          <a:p>
            <a:pPr defTabSz="913852">
              <a:defRPr/>
            </a:pPr>
            <a:r>
              <a:rPr lang="en-US" sz="1200" b="1" dirty="0">
                <a:latin typeface="Calibri"/>
              </a:rPr>
              <a:t>CIE Pipeline </a:t>
            </a:r>
            <a:r>
              <a:rPr lang="en-US" sz="1100" b="1" dirty="0">
                <a:latin typeface="Calibri"/>
              </a:rPr>
              <a:t>(IBM Cloud )</a:t>
            </a:r>
          </a:p>
        </p:txBody>
      </p:sp>
      <p:sp>
        <p:nvSpPr>
          <p:cNvPr id="193" name="Rectangle 192">
            <a:extLst>
              <a:ext uri="{FF2B5EF4-FFF2-40B4-BE49-F238E27FC236}">
                <a16:creationId xmlns:a16="http://schemas.microsoft.com/office/drawing/2014/main" id="{A648C13C-97A3-4A94-8853-CD8A37F9E5F6}"/>
              </a:ext>
            </a:extLst>
          </p:cNvPr>
          <p:cNvSpPr/>
          <p:nvPr/>
        </p:nvSpPr>
        <p:spPr>
          <a:xfrm>
            <a:off x="3679138" y="3221420"/>
            <a:ext cx="1234210" cy="1004583"/>
          </a:xfrm>
          <a:prstGeom prst="rect">
            <a:avLst/>
          </a:prstGeom>
          <a:solidFill>
            <a:schemeClr val="bg2">
              <a:lumMod val="8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3852">
              <a:defRPr/>
            </a:pPr>
            <a:endParaRPr lang="en-US" sz="1200" dirty="0">
              <a:solidFill>
                <a:srgbClr val="000000"/>
              </a:solidFill>
              <a:latin typeface="Calibri"/>
            </a:endParaRPr>
          </a:p>
        </p:txBody>
      </p:sp>
      <p:sp>
        <p:nvSpPr>
          <p:cNvPr id="194" name="TextBox 193">
            <a:extLst>
              <a:ext uri="{FF2B5EF4-FFF2-40B4-BE49-F238E27FC236}">
                <a16:creationId xmlns:a16="http://schemas.microsoft.com/office/drawing/2014/main" id="{5B523D22-1C7D-4D21-9909-91D92196C743}"/>
              </a:ext>
            </a:extLst>
          </p:cNvPr>
          <p:cNvSpPr txBox="1"/>
          <p:nvPr/>
        </p:nvSpPr>
        <p:spPr>
          <a:xfrm>
            <a:off x="3730972" y="2890624"/>
            <a:ext cx="1527262" cy="461545"/>
          </a:xfrm>
          <a:prstGeom prst="rect">
            <a:avLst/>
          </a:prstGeom>
          <a:noFill/>
        </p:spPr>
        <p:txBody>
          <a:bodyPr wrap="square" rtlCol="0">
            <a:spAutoFit/>
          </a:bodyPr>
          <a:lstStyle/>
          <a:p>
            <a:pPr defTabSz="913852">
              <a:defRPr/>
            </a:pPr>
            <a:r>
              <a:rPr lang="en-US" sz="800" dirty="0">
                <a:latin typeface="Calibri"/>
              </a:rPr>
              <a:t>Clinical Evidence image conversion (OCR/ICR/OMR)</a:t>
            </a:r>
          </a:p>
          <a:p>
            <a:pPr defTabSz="913852">
              <a:defRPr/>
            </a:pPr>
            <a:endParaRPr lang="en-US" sz="800" dirty="0">
              <a:latin typeface="Calibri"/>
            </a:endParaRPr>
          </a:p>
        </p:txBody>
      </p:sp>
      <p:pic>
        <p:nvPicPr>
          <p:cNvPr id="195" name="Picture 194">
            <a:extLst>
              <a:ext uri="{FF2B5EF4-FFF2-40B4-BE49-F238E27FC236}">
                <a16:creationId xmlns:a16="http://schemas.microsoft.com/office/drawing/2014/main" id="{82B9699B-D69A-40A3-8D4A-8A7E0D2A6FC3}"/>
              </a:ext>
            </a:extLst>
          </p:cNvPr>
          <p:cNvPicPr>
            <a:picLocks noChangeAspect="1"/>
          </p:cNvPicPr>
          <p:nvPr/>
        </p:nvPicPr>
        <p:blipFill>
          <a:blip r:embed="rId10"/>
          <a:stretch>
            <a:fillRect/>
          </a:stretch>
        </p:blipFill>
        <p:spPr>
          <a:xfrm>
            <a:off x="4048066" y="3703844"/>
            <a:ext cx="452369" cy="452369"/>
          </a:xfrm>
          <a:prstGeom prst="rect">
            <a:avLst/>
          </a:prstGeom>
        </p:spPr>
      </p:pic>
      <p:pic>
        <p:nvPicPr>
          <p:cNvPr id="196" name="Picture 195">
            <a:extLst>
              <a:ext uri="{FF2B5EF4-FFF2-40B4-BE49-F238E27FC236}">
                <a16:creationId xmlns:a16="http://schemas.microsoft.com/office/drawing/2014/main" id="{8BCF2ECA-5938-414E-835A-0D49830F03BB}"/>
              </a:ext>
            </a:extLst>
          </p:cNvPr>
          <p:cNvPicPr>
            <a:picLocks noChangeAspect="1"/>
          </p:cNvPicPr>
          <p:nvPr/>
        </p:nvPicPr>
        <p:blipFill>
          <a:blip r:embed="rId11"/>
          <a:stretch>
            <a:fillRect/>
          </a:stretch>
        </p:blipFill>
        <p:spPr>
          <a:xfrm>
            <a:off x="3925608" y="3277712"/>
            <a:ext cx="741268" cy="338466"/>
          </a:xfrm>
          <a:prstGeom prst="rect">
            <a:avLst/>
          </a:prstGeom>
        </p:spPr>
      </p:pic>
      <p:cxnSp>
        <p:nvCxnSpPr>
          <p:cNvPr id="197" name="Straight Arrow Connector 196">
            <a:extLst>
              <a:ext uri="{FF2B5EF4-FFF2-40B4-BE49-F238E27FC236}">
                <a16:creationId xmlns:a16="http://schemas.microsoft.com/office/drawing/2014/main" id="{03945C3F-261A-445E-96F7-2A81CF54F8B5}"/>
              </a:ext>
            </a:extLst>
          </p:cNvPr>
          <p:cNvCxnSpPr>
            <a:cxnSpLocks/>
          </p:cNvCxnSpPr>
          <p:nvPr/>
        </p:nvCxnSpPr>
        <p:spPr>
          <a:xfrm flipV="1">
            <a:off x="4980325" y="3597752"/>
            <a:ext cx="594225"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A720B115-1B34-4D6A-8260-0D3D323C22E1}"/>
              </a:ext>
            </a:extLst>
          </p:cNvPr>
          <p:cNvSpPr txBox="1"/>
          <p:nvPr/>
        </p:nvSpPr>
        <p:spPr>
          <a:xfrm>
            <a:off x="4840508" y="3234383"/>
            <a:ext cx="853784" cy="338466"/>
          </a:xfrm>
          <a:prstGeom prst="rect">
            <a:avLst/>
          </a:prstGeom>
          <a:noFill/>
        </p:spPr>
        <p:txBody>
          <a:bodyPr wrap="square" rtlCol="0">
            <a:spAutoFit/>
          </a:bodyPr>
          <a:lstStyle/>
          <a:p>
            <a:pPr algn="ctr" defTabSz="913852">
              <a:defRPr/>
            </a:pPr>
            <a:r>
              <a:rPr lang="en-US" sz="800" dirty="0">
                <a:latin typeface="Calibri"/>
              </a:rPr>
              <a:t>Unstructured data</a:t>
            </a:r>
          </a:p>
        </p:txBody>
      </p:sp>
      <p:cxnSp>
        <p:nvCxnSpPr>
          <p:cNvPr id="20" name="Connector: Elbow 19">
            <a:extLst>
              <a:ext uri="{FF2B5EF4-FFF2-40B4-BE49-F238E27FC236}">
                <a16:creationId xmlns:a16="http://schemas.microsoft.com/office/drawing/2014/main" id="{EBF32A92-660F-44FD-9604-47F86ACED988}"/>
              </a:ext>
            </a:extLst>
          </p:cNvPr>
          <p:cNvCxnSpPr/>
          <p:nvPr/>
        </p:nvCxnSpPr>
        <p:spPr>
          <a:xfrm flipV="1">
            <a:off x="3854589" y="3665982"/>
            <a:ext cx="1578775" cy="1287636"/>
          </a:xfrm>
          <a:prstGeom prst="bentConnector3">
            <a:avLst>
              <a:gd name="adj1" fmla="val 99965"/>
            </a:avLst>
          </a:prstGeom>
          <a:ln w="9525" cmpd="sng">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2A01772E-E26F-47A1-99A8-02DEDCEBAC43}"/>
              </a:ext>
            </a:extLst>
          </p:cNvPr>
          <p:cNvSpPr txBox="1"/>
          <p:nvPr/>
        </p:nvSpPr>
        <p:spPr>
          <a:xfrm>
            <a:off x="2310820" y="4770597"/>
            <a:ext cx="495927" cy="246157"/>
          </a:xfrm>
          <a:prstGeom prst="rect">
            <a:avLst/>
          </a:prstGeom>
          <a:noFill/>
        </p:spPr>
        <p:txBody>
          <a:bodyPr wrap="square" rtlCol="0">
            <a:spAutoFit/>
          </a:bodyPr>
          <a:lstStyle/>
          <a:p>
            <a:pPr defTabSz="913852">
              <a:defRPr/>
            </a:pPr>
            <a:r>
              <a:rPr lang="en-US" sz="1000" dirty="0">
                <a:latin typeface="Calibri"/>
              </a:rPr>
              <a:t>EMR</a:t>
            </a:r>
          </a:p>
        </p:txBody>
      </p:sp>
      <p:sp>
        <p:nvSpPr>
          <p:cNvPr id="201" name="TextBox 200">
            <a:extLst>
              <a:ext uri="{FF2B5EF4-FFF2-40B4-BE49-F238E27FC236}">
                <a16:creationId xmlns:a16="http://schemas.microsoft.com/office/drawing/2014/main" id="{7AD58708-A260-4A05-94F5-93ECED4E6485}"/>
              </a:ext>
            </a:extLst>
          </p:cNvPr>
          <p:cNvSpPr txBox="1"/>
          <p:nvPr/>
        </p:nvSpPr>
        <p:spPr>
          <a:xfrm>
            <a:off x="3858962" y="4624714"/>
            <a:ext cx="1574403" cy="338466"/>
          </a:xfrm>
          <a:prstGeom prst="rect">
            <a:avLst/>
          </a:prstGeom>
          <a:noFill/>
        </p:spPr>
        <p:txBody>
          <a:bodyPr wrap="square" rtlCol="0">
            <a:spAutoFit/>
          </a:bodyPr>
          <a:lstStyle/>
          <a:p>
            <a:pPr algn="ctr" defTabSz="913852">
              <a:defRPr/>
            </a:pPr>
            <a:r>
              <a:rPr lang="en-US" sz="800" dirty="0">
                <a:latin typeface="Calibri"/>
              </a:rPr>
              <a:t>Unstructured EMR data Encounter summaries &amp; notes </a:t>
            </a:r>
          </a:p>
        </p:txBody>
      </p:sp>
      <p:sp>
        <p:nvSpPr>
          <p:cNvPr id="202" name="Rectangle 201">
            <a:extLst>
              <a:ext uri="{FF2B5EF4-FFF2-40B4-BE49-F238E27FC236}">
                <a16:creationId xmlns:a16="http://schemas.microsoft.com/office/drawing/2014/main" id="{BAED68DA-FE23-477C-828C-94EF1B8EF0D2}"/>
              </a:ext>
            </a:extLst>
          </p:cNvPr>
          <p:cNvSpPr/>
          <p:nvPr/>
        </p:nvSpPr>
        <p:spPr>
          <a:xfrm>
            <a:off x="5711217" y="3221968"/>
            <a:ext cx="1234210" cy="1004583"/>
          </a:xfrm>
          <a:prstGeom prst="rect">
            <a:avLst/>
          </a:prstGeom>
          <a:solidFill>
            <a:schemeClr val="bg2">
              <a:lumMod val="8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3852">
              <a:defRPr/>
            </a:pPr>
            <a:endParaRPr lang="en-US" sz="1200" dirty="0">
              <a:solidFill>
                <a:srgbClr val="000000"/>
              </a:solidFill>
              <a:latin typeface="Calibri"/>
            </a:endParaRPr>
          </a:p>
        </p:txBody>
      </p:sp>
      <p:pic>
        <p:nvPicPr>
          <p:cNvPr id="203" name="Picture 202">
            <a:extLst>
              <a:ext uri="{FF2B5EF4-FFF2-40B4-BE49-F238E27FC236}">
                <a16:creationId xmlns:a16="http://schemas.microsoft.com/office/drawing/2014/main" id="{4B2C3FED-67E5-48C7-8105-D318E9899AE1}"/>
              </a:ext>
            </a:extLst>
          </p:cNvPr>
          <p:cNvPicPr>
            <a:picLocks noChangeAspect="1"/>
          </p:cNvPicPr>
          <p:nvPr/>
        </p:nvPicPr>
        <p:blipFill>
          <a:blip r:embed="rId12"/>
          <a:stretch>
            <a:fillRect/>
          </a:stretch>
        </p:blipFill>
        <p:spPr>
          <a:xfrm>
            <a:off x="5735018" y="3296603"/>
            <a:ext cx="1169935" cy="452200"/>
          </a:xfrm>
          <a:prstGeom prst="rect">
            <a:avLst/>
          </a:prstGeom>
        </p:spPr>
      </p:pic>
      <p:sp>
        <p:nvSpPr>
          <p:cNvPr id="204" name="TextBox 203">
            <a:extLst>
              <a:ext uri="{FF2B5EF4-FFF2-40B4-BE49-F238E27FC236}">
                <a16:creationId xmlns:a16="http://schemas.microsoft.com/office/drawing/2014/main" id="{96DE7595-5EF2-4BB9-A609-B10F3DAFAACF}"/>
              </a:ext>
            </a:extLst>
          </p:cNvPr>
          <p:cNvSpPr txBox="1"/>
          <p:nvPr/>
        </p:nvSpPr>
        <p:spPr>
          <a:xfrm>
            <a:off x="5733351" y="2890624"/>
            <a:ext cx="1252489" cy="461545"/>
          </a:xfrm>
          <a:prstGeom prst="rect">
            <a:avLst/>
          </a:prstGeom>
          <a:noFill/>
        </p:spPr>
        <p:txBody>
          <a:bodyPr wrap="square" rtlCol="0">
            <a:spAutoFit/>
          </a:bodyPr>
          <a:lstStyle/>
          <a:p>
            <a:pPr defTabSz="913852">
              <a:defRPr/>
            </a:pPr>
            <a:r>
              <a:rPr lang="en-US" sz="800" dirty="0">
                <a:latin typeface="Calibri"/>
              </a:rPr>
              <a:t>Annotators for Clinical Data (ACDs)</a:t>
            </a:r>
          </a:p>
          <a:p>
            <a:pPr defTabSz="913852">
              <a:defRPr/>
            </a:pPr>
            <a:endParaRPr lang="en-US" sz="800" dirty="0">
              <a:solidFill>
                <a:srgbClr val="00BCE4">
                  <a:lumMod val="75000"/>
                </a:srgbClr>
              </a:solidFill>
              <a:latin typeface="Calibri"/>
            </a:endParaRPr>
          </a:p>
        </p:txBody>
      </p:sp>
      <p:pic>
        <p:nvPicPr>
          <p:cNvPr id="205" name="Picture 204">
            <a:extLst>
              <a:ext uri="{FF2B5EF4-FFF2-40B4-BE49-F238E27FC236}">
                <a16:creationId xmlns:a16="http://schemas.microsoft.com/office/drawing/2014/main" id="{A1BFD052-C361-4480-81A9-C5296A734C48}"/>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6097689" y="3801353"/>
            <a:ext cx="520649" cy="347100"/>
          </a:xfrm>
          <a:prstGeom prst="rect">
            <a:avLst/>
          </a:prstGeom>
        </p:spPr>
      </p:pic>
      <p:sp>
        <p:nvSpPr>
          <p:cNvPr id="207" name="Rectangle 206">
            <a:extLst>
              <a:ext uri="{FF2B5EF4-FFF2-40B4-BE49-F238E27FC236}">
                <a16:creationId xmlns:a16="http://schemas.microsoft.com/office/drawing/2014/main" id="{4BBAE81A-7039-4C29-840C-BF91127A42E5}"/>
              </a:ext>
            </a:extLst>
          </p:cNvPr>
          <p:cNvSpPr/>
          <p:nvPr/>
        </p:nvSpPr>
        <p:spPr>
          <a:xfrm>
            <a:off x="7716472" y="3201595"/>
            <a:ext cx="1224633" cy="1056494"/>
          </a:xfrm>
          <a:prstGeom prst="rect">
            <a:avLst/>
          </a:prstGeom>
          <a:solidFill>
            <a:schemeClr val="bg2">
              <a:lumMod val="8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3852">
              <a:defRPr/>
            </a:pPr>
            <a:endParaRPr lang="en-US" sz="1000" dirty="0">
              <a:solidFill>
                <a:srgbClr val="000000"/>
              </a:solidFill>
              <a:latin typeface="Calibri"/>
            </a:endParaRPr>
          </a:p>
          <a:p>
            <a:pPr algn="ctr" defTabSz="913852">
              <a:defRPr/>
            </a:pPr>
            <a:r>
              <a:rPr lang="en-US" sz="1000" dirty="0">
                <a:solidFill>
                  <a:srgbClr val="000000"/>
                </a:solidFill>
                <a:latin typeface="Calibri"/>
              </a:rPr>
              <a:t>Process Individual Decision Criteria </a:t>
            </a:r>
          </a:p>
          <a:p>
            <a:pPr algn="ctr" defTabSz="913852">
              <a:defRPr/>
            </a:pPr>
            <a:endParaRPr lang="en-US" sz="1000" dirty="0">
              <a:solidFill>
                <a:srgbClr val="000000"/>
              </a:solidFill>
              <a:latin typeface="Calibri"/>
            </a:endParaRPr>
          </a:p>
          <a:p>
            <a:pPr algn="ctr" defTabSz="913852">
              <a:defRPr/>
            </a:pPr>
            <a:r>
              <a:rPr lang="en-US" sz="900" dirty="0">
                <a:solidFill>
                  <a:srgbClr val="000000"/>
                </a:solidFill>
                <a:latin typeface="Calibri"/>
              </a:rPr>
              <a:t>Derive Auto Approval  Decision (future)</a:t>
            </a:r>
          </a:p>
        </p:txBody>
      </p:sp>
      <p:sp>
        <p:nvSpPr>
          <p:cNvPr id="212" name="TextBox 211">
            <a:extLst>
              <a:ext uri="{FF2B5EF4-FFF2-40B4-BE49-F238E27FC236}">
                <a16:creationId xmlns:a16="http://schemas.microsoft.com/office/drawing/2014/main" id="{FB778E53-5A54-4970-AA6B-0AC1A01AE051}"/>
              </a:ext>
            </a:extLst>
          </p:cNvPr>
          <p:cNvSpPr txBox="1"/>
          <p:nvPr/>
        </p:nvSpPr>
        <p:spPr>
          <a:xfrm>
            <a:off x="7288266" y="2947001"/>
            <a:ext cx="2099865" cy="215388"/>
          </a:xfrm>
          <a:prstGeom prst="rect">
            <a:avLst/>
          </a:prstGeom>
          <a:noFill/>
        </p:spPr>
        <p:txBody>
          <a:bodyPr wrap="square" rtlCol="0">
            <a:spAutoFit/>
          </a:bodyPr>
          <a:lstStyle/>
          <a:p>
            <a:pPr algn="ctr" defTabSz="913852">
              <a:defRPr/>
            </a:pPr>
            <a:r>
              <a:rPr lang="en-US" sz="800" dirty="0">
                <a:latin typeface="Calibri"/>
              </a:rPr>
              <a:t>Processing &amp; Decision Logic </a:t>
            </a:r>
          </a:p>
        </p:txBody>
      </p:sp>
      <p:pic>
        <p:nvPicPr>
          <p:cNvPr id="213" name="Graphic 212" descr="Head with Gears">
            <a:extLst>
              <a:ext uri="{FF2B5EF4-FFF2-40B4-BE49-F238E27FC236}">
                <a16:creationId xmlns:a16="http://schemas.microsoft.com/office/drawing/2014/main" id="{4784CBD9-31FA-415F-9163-9677012C622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15090" y="3233537"/>
            <a:ext cx="246073" cy="237915"/>
          </a:xfrm>
          <a:prstGeom prst="rect">
            <a:avLst/>
          </a:prstGeom>
        </p:spPr>
      </p:pic>
      <p:cxnSp>
        <p:nvCxnSpPr>
          <p:cNvPr id="222" name="Straight Arrow Connector 221">
            <a:extLst>
              <a:ext uri="{FF2B5EF4-FFF2-40B4-BE49-F238E27FC236}">
                <a16:creationId xmlns:a16="http://schemas.microsoft.com/office/drawing/2014/main" id="{FC725E77-B3AC-4FD0-871F-26DC63B3FFC8}"/>
              </a:ext>
            </a:extLst>
          </p:cNvPr>
          <p:cNvCxnSpPr>
            <a:cxnSpLocks/>
          </p:cNvCxnSpPr>
          <p:nvPr/>
        </p:nvCxnSpPr>
        <p:spPr>
          <a:xfrm flipV="1">
            <a:off x="7057056" y="3616178"/>
            <a:ext cx="594225"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 name="TextBox 245">
            <a:extLst>
              <a:ext uri="{FF2B5EF4-FFF2-40B4-BE49-F238E27FC236}">
                <a16:creationId xmlns:a16="http://schemas.microsoft.com/office/drawing/2014/main" id="{75048A2C-92B4-491C-8537-BC676D759CAA}"/>
              </a:ext>
            </a:extLst>
          </p:cNvPr>
          <p:cNvSpPr txBox="1"/>
          <p:nvPr/>
        </p:nvSpPr>
        <p:spPr>
          <a:xfrm>
            <a:off x="7007537" y="3232239"/>
            <a:ext cx="931547" cy="338466"/>
          </a:xfrm>
          <a:prstGeom prst="rect">
            <a:avLst/>
          </a:prstGeom>
          <a:noFill/>
        </p:spPr>
        <p:txBody>
          <a:bodyPr wrap="square" rtlCol="0">
            <a:spAutoFit/>
          </a:bodyPr>
          <a:lstStyle/>
          <a:p>
            <a:pPr defTabSz="913852">
              <a:defRPr/>
            </a:pPr>
            <a:r>
              <a:rPr lang="en-US" sz="800" dirty="0">
                <a:latin typeface="Calibri"/>
              </a:rPr>
              <a:t>Structured</a:t>
            </a:r>
          </a:p>
          <a:p>
            <a:pPr defTabSz="913852">
              <a:defRPr/>
            </a:pPr>
            <a:r>
              <a:rPr lang="en-US" sz="800" dirty="0">
                <a:latin typeface="Calibri"/>
              </a:rPr>
              <a:t>Clinical Data</a:t>
            </a:r>
          </a:p>
        </p:txBody>
      </p:sp>
      <p:sp>
        <p:nvSpPr>
          <p:cNvPr id="247" name="Flowchart: Magnetic Disk 246">
            <a:extLst>
              <a:ext uri="{FF2B5EF4-FFF2-40B4-BE49-F238E27FC236}">
                <a16:creationId xmlns:a16="http://schemas.microsoft.com/office/drawing/2014/main" id="{4A4398EB-7B38-4A14-B2C4-E078FC9E5005}"/>
              </a:ext>
            </a:extLst>
          </p:cNvPr>
          <p:cNvSpPr/>
          <p:nvPr/>
        </p:nvSpPr>
        <p:spPr bwMode="gray">
          <a:xfrm>
            <a:off x="6005049" y="4720675"/>
            <a:ext cx="714533" cy="515304"/>
          </a:xfrm>
          <a:prstGeom prst="flowChartMagneticDisk">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defRPr/>
            </a:pPr>
            <a:r>
              <a:rPr lang="en-US" sz="900" b="1" dirty="0">
                <a:solidFill>
                  <a:srgbClr val="000000"/>
                </a:solidFill>
                <a:latin typeface="Arial"/>
              </a:rPr>
              <a:t>CER</a:t>
            </a:r>
          </a:p>
        </p:txBody>
      </p:sp>
      <p:sp>
        <p:nvSpPr>
          <p:cNvPr id="249" name="TextBox 248">
            <a:extLst>
              <a:ext uri="{FF2B5EF4-FFF2-40B4-BE49-F238E27FC236}">
                <a16:creationId xmlns:a16="http://schemas.microsoft.com/office/drawing/2014/main" id="{6A24BF5B-E746-4C63-8D37-3FC016933089}"/>
              </a:ext>
            </a:extLst>
          </p:cNvPr>
          <p:cNvSpPr txBox="1"/>
          <p:nvPr/>
        </p:nvSpPr>
        <p:spPr>
          <a:xfrm>
            <a:off x="5639734" y="5218016"/>
            <a:ext cx="1836727" cy="246157"/>
          </a:xfrm>
          <a:prstGeom prst="rect">
            <a:avLst/>
          </a:prstGeom>
          <a:noFill/>
        </p:spPr>
        <p:txBody>
          <a:bodyPr wrap="square" rtlCol="0">
            <a:spAutoFit/>
          </a:bodyPr>
          <a:lstStyle/>
          <a:p>
            <a:pPr defTabSz="913852">
              <a:defRPr/>
            </a:pPr>
            <a:r>
              <a:rPr lang="en-US" sz="1000" dirty="0">
                <a:latin typeface="Calibri"/>
              </a:rPr>
              <a:t>Clinical  Evidence Repository </a:t>
            </a:r>
          </a:p>
        </p:txBody>
      </p:sp>
      <p:cxnSp>
        <p:nvCxnSpPr>
          <p:cNvPr id="250" name="Straight Arrow Connector 249">
            <a:extLst>
              <a:ext uri="{FF2B5EF4-FFF2-40B4-BE49-F238E27FC236}">
                <a16:creationId xmlns:a16="http://schemas.microsoft.com/office/drawing/2014/main" id="{5251C38E-A52D-4EA2-85F3-114C9AB4498A}"/>
              </a:ext>
            </a:extLst>
          </p:cNvPr>
          <p:cNvCxnSpPr>
            <a:cxnSpLocks/>
          </p:cNvCxnSpPr>
          <p:nvPr/>
        </p:nvCxnSpPr>
        <p:spPr>
          <a:xfrm>
            <a:off x="6358012" y="4275696"/>
            <a:ext cx="0" cy="415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C13D1F43-4909-45FE-954D-7BD0304F0B03}"/>
              </a:ext>
            </a:extLst>
          </p:cNvPr>
          <p:cNvSpPr txBox="1"/>
          <p:nvPr/>
        </p:nvSpPr>
        <p:spPr>
          <a:xfrm>
            <a:off x="4535800" y="5080566"/>
            <a:ext cx="931547" cy="338466"/>
          </a:xfrm>
          <a:prstGeom prst="rect">
            <a:avLst/>
          </a:prstGeom>
          <a:noFill/>
        </p:spPr>
        <p:txBody>
          <a:bodyPr wrap="square" rtlCol="0">
            <a:spAutoFit/>
          </a:bodyPr>
          <a:lstStyle/>
          <a:p>
            <a:pPr defTabSz="913852">
              <a:defRPr/>
            </a:pPr>
            <a:r>
              <a:rPr lang="en-US" sz="800" dirty="0">
                <a:latin typeface="Calibri"/>
              </a:rPr>
              <a:t>Clinical Data from CIE processing </a:t>
            </a:r>
          </a:p>
        </p:txBody>
      </p:sp>
      <p:cxnSp>
        <p:nvCxnSpPr>
          <p:cNvPr id="252" name="Straight Arrow Connector 251">
            <a:extLst>
              <a:ext uri="{FF2B5EF4-FFF2-40B4-BE49-F238E27FC236}">
                <a16:creationId xmlns:a16="http://schemas.microsoft.com/office/drawing/2014/main" id="{9F9446CF-EA63-47D2-B1CB-043B2F9FC0EE}"/>
              </a:ext>
            </a:extLst>
          </p:cNvPr>
          <p:cNvCxnSpPr>
            <a:cxnSpLocks/>
          </p:cNvCxnSpPr>
          <p:nvPr/>
        </p:nvCxnSpPr>
        <p:spPr>
          <a:xfrm flipH="1">
            <a:off x="6815128" y="4239949"/>
            <a:ext cx="899962" cy="653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4" name="TextBox 253">
            <a:extLst>
              <a:ext uri="{FF2B5EF4-FFF2-40B4-BE49-F238E27FC236}">
                <a16:creationId xmlns:a16="http://schemas.microsoft.com/office/drawing/2014/main" id="{7F6D7962-680B-4CA8-BDC7-E6560655CCAC}"/>
              </a:ext>
            </a:extLst>
          </p:cNvPr>
          <p:cNvSpPr txBox="1"/>
          <p:nvPr/>
        </p:nvSpPr>
        <p:spPr>
          <a:xfrm>
            <a:off x="7165643" y="4544109"/>
            <a:ext cx="1195634" cy="338466"/>
          </a:xfrm>
          <a:prstGeom prst="rect">
            <a:avLst/>
          </a:prstGeom>
          <a:noFill/>
        </p:spPr>
        <p:txBody>
          <a:bodyPr wrap="square" rtlCol="0">
            <a:spAutoFit/>
          </a:bodyPr>
          <a:lstStyle/>
          <a:p>
            <a:pPr defTabSz="913852">
              <a:defRPr/>
            </a:pPr>
            <a:r>
              <a:rPr lang="en-US" sz="800" dirty="0">
                <a:latin typeface="Calibri"/>
              </a:rPr>
              <a:t>Individual criteria outcomes (decisions) </a:t>
            </a:r>
          </a:p>
        </p:txBody>
      </p:sp>
      <p:pic>
        <p:nvPicPr>
          <p:cNvPr id="255" name="Picture 254">
            <a:extLst>
              <a:ext uri="{FF2B5EF4-FFF2-40B4-BE49-F238E27FC236}">
                <a16:creationId xmlns:a16="http://schemas.microsoft.com/office/drawing/2014/main" id="{CBCB41CD-FD6F-4AD8-B2B6-00DF70D1FDA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664802" y="4649531"/>
            <a:ext cx="548824" cy="548824"/>
          </a:xfrm>
          <a:prstGeom prst="rect">
            <a:avLst/>
          </a:prstGeom>
        </p:spPr>
      </p:pic>
      <p:cxnSp>
        <p:nvCxnSpPr>
          <p:cNvPr id="259" name="Straight Arrow Connector 258">
            <a:extLst>
              <a:ext uri="{FF2B5EF4-FFF2-40B4-BE49-F238E27FC236}">
                <a16:creationId xmlns:a16="http://schemas.microsoft.com/office/drawing/2014/main" id="{36BCDADD-6B36-4D7E-BDB5-C1C3FA5F7982}"/>
              </a:ext>
            </a:extLst>
          </p:cNvPr>
          <p:cNvCxnSpPr>
            <a:cxnSpLocks/>
          </p:cNvCxnSpPr>
          <p:nvPr/>
        </p:nvCxnSpPr>
        <p:spPr>
          <a:xfrm flipV="1">
            <a:off x="6815129" y="4958025"/>
            <a:ext cx="1862036" cy="20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CAB168B6-D807-4B8E-93A6-49DC3F743E04}"/>
              </a:ext>
            </a:extLst>
          </p:cNvPr>
          <p:cNvSpPr txBox="1"/>
          <p:nvPr/>
        </p:nvSpPr>
        <p:spPr>
          <a:xfrm>
            <a:off x="8457113" y="5185289"/>
            <a:ext cx="1377498" cy="400006"/>
          </a:xfrm>
          <a:prstGeom prst="rect">
            <a:avLst/>
          </a:prstGeom>
          <a:noFill/>
        </p:spPr>
        <p:txBody>
          <a:bodyPr wrap="square" rtlCol="0">
            <a:spAutoFit/>
          </a:bodyPr>
          <a:lstStyle/>
          <a:p>
            <a:pPr defTabSz="913852">
              <a:defRPr/>
            </a:pPr>
            <a:r>
              <a:rPr lang="en-US" sz="1000" dirty="0">
                <a:latin typeface="Calibri"/>
              </a:rPr>
              <a:t>Clinical Decision Summary (CDS)</a:t>
            </a:r>
          </a:p>
        </p:txBody>
      </p:sp>
      <p:cxnSp>
        <p:nvCxnSpPr>
          <p:cNvPr id="261" name="Straight Arrow Connector 260">
            <a:extLst>
              <a:ext uri="{FF2B5EF4-FFF2-40B4-BE49-F238E27FC236}">
                <a16:creationId xmlns:a16="http://schemas.microsoft.com/office/drawing/2014/main" id="{EF0D447B-92D1-4D3B-A982-730D79C7E1D2}"/>
              </a:ext>
            </a:extLst>
          </p:cNvPr>
          <p:cNvCxnSpPr>
            <a:cxnSpLocks/>
          </p:cNvCxnSpPr>
          <p:nvPr/>
        </p:nvCxnSpPr>
        <p:spPr>
          <a:xfrm>
            <a:off x="9267876" y="4949849"/>
            <a:ext cx="6876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2" name="Picture 261">
            <a:extLst>
              <a:ext uri="{FF2B5EF4-FFF2-40B4-BE49-F238E27FC236}">
                <a16:creationId xmlns:a16="http://schemas.microsoft.com/office/drawing/2014/main" id="{B8C14C54-53CF-4152-9697-0ED18390D74B}"/>
              </a:ext>
            </a:extLst>
          </p:cNvPr>
          <p:cNvPicPr>
            <a:picLocks noChangeAspect="1"/>
          </p:cNvPicPr>
          <p:nvPr/>
        </p:nvPicPr>
        <p:blipFill>
          <a:blip r:embed="rId9"/>
          <a:stretch>
            <a:fillRect/>
          </a:stretch>
        </p:blipFill>
        <p:spPr>
          <a:xfrm>
            <a:off x="10069791" y="5223076"/>
            <a:ext cx="442670" cy="482194"/>
          </a:xfrm>
          <a:prstGeom prst="rect">
            <a:avLst/>
          </a:prstGeom>
        </p:spPr>
      </p:pic>
      <p:sp>
        <p:nvSpPr>
          <p:cNvPr id="263" name="TextBox 262">
            <a:extLst>
              <a:ext uri="{FF2B5EF4-FFF2-40B4-BE49-F238E27FC236}">
                <a16:creationId xmlns:a16="http://schemas.microsoft.com/office/drawing/2014/main" id="{ABC97DF7-CD7D-494D-A94E-00E9A6695B01}"/>
              </a:ext>
            </a:extLst>
          </p:cNvPr>
          <p:cNvSpPr txBox="1"/>
          <p:nvPr/>
        </p:nvSpPr>
        <p:spPr>
          <a:xfrm>
            <a:off x="10456094" y="5184035"/>
            <a:ext cx="656457" cy="707702"/>
          </a:xfrm>
          <a:prstGeom prst="rect">
            <a:avLst/>
          </a:prstGeom>
          <a:noFill/>
        </p:spPr>
        <p:txBody>
          <a:bodyPr wrap="square" rtlCol="0">
            <a:spAutoFit/>
          </a:bodyPr>
          <a:lstStyle/>
          <a:p>
            <a:pPr defTabSz="913852">
              <a:defRPr/>
            </a:pPr>
            <a:r>
              <a:rPr lang="en-US" sz="800" dirty="0">
                <a:latin typeface="Calibri"/>
              </a:rPr>
              <a:t>expedited Medical Necessity Review (MNR)</a:t>
            </a:r>
          </a:p>
        </p:txBody>
      </p:sp>
      <p:cxnSp>
        <p:nvCxnSpPr>
          <p:cNvPr id="264" name="Straight Arrow Connector 263">
            <a:extLst>
              <a:ext uri="{FF2B5EF4-FFF2-40B4-BE49-F238E27FC236}">
                <a16:creationId xmlns:a16="http://schemas.microsoft.com/office/drawing/2014/main" id="{AB999932-F878-432E-8DD0-39F0C662F3AF}"/>
              </a:ext>
            </a:extLst>
          </p:cNvPr>
          <p:cNvCxnSpPr>
            <a:cxnSpLocks/>
          </p:cNvCxnSpPr>
          <p:nvPr/>
        </p:nvCxnSpPr>
        <p:spPr>
          <a:xfrm>
            <a:off x="2823376" y="2958984"/>
            <a:ext cx="665786" cy="487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5" name="TextBox 264">
            <a:extLst>
              <a:ext uri="{FF2B5EF4-FFF2-40B4-BE49-F238E27FC236}">
                <a16:creationId xmlns:a16="http://schemas.microsoft.com/office/drawing/2014/main" id="{630EE51A-52CA-448E-B532-6B3C06A66177}"/>
              </a:ext>
            </a:extLst>
          </p:cNvPr>
          <p:cNvSpPr txBox="1"/>
          <p:nvPr/>
        </p:nvSpPr>
        <p:spPr>
          <a:xfrm>
            <a:off x="2923733" y="2797200"/>
            <a:ext cx="781322" cy="338466"/>
          </a:xfrm>
          <a:prstGeom prst="rect">
            <a:avLst/>
          </a:prstGeom>
          <a:noFill/>
        </p:spPr>
        <p:txBody>
          <a:bodyPr wrap="square" rtlCol="0">
            <a:spAutoFit/>
          </a:bodyPr>
          <a:lstStyle/>
          <a:p>
            <a:pPr defTabSz="913852">
              <a:defRPr/>
            </a:pPr>
            <a:r>
              <a:rPr lang="en-US" sz="800" dirty="0">
                <a:latin typeface="Calibri"/>
              </a:rPr>
              <a:t>Clinical Attachment </a:t>
            </a:r>
          </a:p>
        </p:txBody>
      </p:sp>
      <p:sp>
        <p:nvSpPr>
          <p:cNvPr id="266" name="TextBox 265">
            <a:extLst>
              <a:ext uri="{FF2B5EF4-FFF2-40B4-BE49-F238E27FC236}">
                <a16:creationId xmlns:a16="http://schemas.microsoft.com/office/drawing/2014/main" id="{1240D90E-8FE4-4A1F-A5DA-4C68EFF57341}"/>
              </a:ext>
            </a:extLst>
          </p:cNvPr>
          <p:cNvSpPr txBox="1"/>
          <p:nvPr/>
        </p:nvSpPr>
        <p:spPr>
          <a:xfrm>
            <a:off x="1805880" y="4132255"/>
            <a:ext cx="1092313" cy="338466"/>
          </a:xfrm>
          <a:prstGeom prst="rect">
            <a:avLst/>
          </a:prstGeom>
          <a:noFill/>
        </p:spPr>
        <p:txBody>
          <a:bodyPr wrap="square" rtlCol="0">
            <a:spAutoFit/>
          </a:bodyPr>
          <a:lstStyle/>
          <a:p>
            <a:pPr defTabSz="913852">
              <a:defRPr/>
            </a:pPr>
            <a:r>
              <a:rPr lang="en-US" sz="800" dirty="0">
                <a:latin typeface="Calibri"/>
              </a:rPr>
              <a:t>Provider entry via portal (Availity)</a:t>
            </a:r>
          </a:p>
        </p:txBody>
      </p:sp>
      <p:cxnSp>
        <p:nvCxnSpPr>
          <p:cNvPr id="288" name="Straight Arrow Connector 287">
            <a:extLst>
              <a:ext uri="{FF2B5EF4-FFF2-40B4-BE49-F238E27FC236}">
                <a16:creationId xmlns:a16="http://schemas.microsoft.com/office/drawing/2014/main" id="{E3265991-0A25-4625-9942-DF907FC39D59}"/>
              </a:ext>
            </a:extLst>
          </p:cNvPr>
          <p:cNvCxnSpPr>
            <a:cxnSpLocks/>
          </p:cNvCxnSpPr>
          <p:nvPr/>
        </p:nvCxnSpPr>
        <p:spPr>
          <a:xfrm>
            <a:off x="6339529" y="5412500"/>
            <a:ext cx="0" cy="415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E0269166-383B-4F47-B04A-CE315A825C5E}"/>
              </a:ext>
            </a:extLst>
          </p:cNvPr>
          <p:cNvGrpSpPr/>
          <p:nvPr/>
        </p:nvGrpSpPr>
        <p:grpSpPr>
          <a:xfrm>
            <a:off x="1144914" y="4643960"/>
            <a:ext cx="959546" cy="572360"/>
            <a:chOff x="230814" y="4644276"/>
            <a:chExt cx="959796" cy="572509"/>
          </a:xfrm>
        </p:grpSpPr>
        <p:pic>
          <p:nvPicPr>
            <p:cNvPr id="180" name="Picture 179">
              <a:extLst>
                <a:ext uri="{FF2B5EF4-FFF2-40B4-BE49-F238E27FC236}">
                  <a16:creationId xmlns:a16="http://schemas.microsoft.com/office/drawing/2014/main" id="{2D48A75A-2436-42E8-B19C-5777F7C01948}"/>
                </a:ext>
              </a:extLst>
            </p:cNvPr>
            <p:cNvPicPr>
              <a:picLocks noChangeAspect="1"/>
            </p:cNvPicPr>
            <p:nvPr/>
          </p:nvPicPr>
          <p:blipFill>
            <a:blip r:embed="rId17"/>
            <a:stretch>
              <a:fillRect/>
            </a:stretch>
          </p:blipFill>
          <p:spPr>
            <a:xfrm>
              <a:off x="271814" y="4691243"/>
              <a:ext cx="854005" cy="525542"/>
            </a:xfrm>
            <a:prstGeom prst="rect">
              <a:avLst/>
            </a:prstGeom>
          </p:spPr>
        </p:pic>
        <p:sp>
          <p:nvSpPr>
            <p:cNvPr id="33" name="Rectangle 32">
              <a:extLst>
                <a:ext uri="{FF2B5EF4-FFF2-40B4-BE49-F238E27FC236}">
                  <a16:creationId xmlns:a16="http://schemas.microsoft.com/office/drawing/2014/main" id="{70D9EB13-3235-44A1-AAB9-AE3AC060C8B8}"/>
                </a:ext>
              </a:extLst>
            </p:cNvPr>
            <p:cNvSpPr/>
            <p:nvPr/>
          </p:nvSpPr>
          <p:spPr bwMode="gray">
            <a:xfrm>
              <a:off x="949277" y="4691243"/>
              <a:ext cx="241333" cy="153472"/>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89" name="Rectangle 288">
              <a:extLst>
                <a:ext uri="{FF2B5EF4-FFF2-40B4-BE49-F238E27FC236}">
                  <a16:creationId xmlns:a16="http://schemas.microsoft.com/office/drawing/2014/main" id="{9532EAE4-07DC-4872-B28F-46B7616B6653}"/>
                </a:ext>
              </a:extLst>
            </p:cNvPr>
            <p:cNvSpPr/>
            <p:nvPr/>
          </p:nvSpPr>
          <p:spPr bwMode="gray">
            <a:xfrm>
              <a:off x="230814" y="4644276"/>
              <a:ext cx="241333" cy="153472"/>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grpSp>
      <p:sp>
        <p:nvSpPr>
          <p:cNvPr id="293" name="TextBox 292">
            <a:extLst>
              <a:ext uri="{FF2B5EF4-FFF2-40B4-BE49-F238E27FC236}">
                <a16:creationId xmlns:a16="http://schemas.microsoft.com/office/drawing/2014/main" id="{FC720684-2B56-4C1A-89CD-E11FEFC23EC1}"/>
              </a:ext>
            </a:extLst>
          </p:cNvPr>
          <p:cNvSpPr txBox="1"/>
          <p:nvPr/>
        </p:nvSpPr>
        <p:spPr>
          <a:xfrm>
            <a:off x="9141637" y="1653556"/>
            <a:ext cx="2933109" cy="938475"/>
          </a:xfrm>
          <a:prstGeom prst="rect">
            <a:avLst/>
          </a:prstGeom>
          <a:noFill/>
        </p:spPr>
        <p:txBody>
          <a:bodyPr wrap="square" rtlCol="0">
            <a:spAutoFit/>
          </a:bodyPr>
          <a:lstStyle/>
          <a:p>
            <a:pPr marL="171399" indent="-171399" defTabSz="913852">
              <a:buFont typeface="Arial" panose="020B0604020202020204" pitchFamily="34" charset="0"/>
              <a:buChar char="•"/>
              <a:defRPr/>
            </a:pPr>
            <a:r>
              <a:rPr lang="en-US" sz="1100" dirty="0">
                <a:latin typeface="Calibri"/>
              </a:rPr>
              <a:t>Steps 1 &amp; 2 are use case agnostic</a:t>
            </a:r>
          </a:p>
          <a:p>
            <a:pPr marL="171399" indent="-171399" defTabSz="913852">
              <a:buFont typeface="Arial" panose="020B0604020202020204" pitchFamily="34" charset="0"/>
              <a:buChar char="•"/>
              <a:defRPr/>
            </a:pPr>
            <a:r>
              <a:rPr lang="en-US" sz="1100" dirty="0">
                <a:latin typeface="Calibri"/>
              </a:rPr>
              <a:t>Step 3 has been configured for HCB UM Auto Approval (Clinical Policy Bulletins)  </a:t>
            </a:r>
          </a:p>
          <a:p>
            <a:pPr marL="171399" indent="-171399" defTabSz="913852">
              <a:buFont typeface="Arial" panose="020B0604020202020204" pitchFamily="34" charset="0"/>
              <a:buChar char="•"/>
              <a:defRPr/>
            </a:pPr>
            <a:r>
              <a:rPr lang="en-US" sz="1100" dirty="0">
                <a:latin typeface="Calibri"/>
              </a:rPr>
              <a:t>Extensible to support additional approval criteria (i.e. MCG or Drug) </a:t>
            </a:r>
          </a:p>
        </p:txBody>
      </p:sp>
      <p:cxnSp>
        <p:nvCxnSpPr>
          <p:cNvPr id="70" name="Straight Arrow Connector 69">
            <a:extLst>
              <a:ext uri="{FF2B5EF4-FFF2-40B4-BE49-F238E27FC236}">
                <a16:creationId xmlns:a16="http://schemas.microsoft.com/office/drawing/2014/main" id="{6260A8C5-B537-47D3-A4D3-E16E1DCD0829}"/>
              </a:ext>
            </a:extLst>
          </p:cNvPr>
          <p:cNvCxnSpPr>
            <a:cxnSpLocks/>
          </p:cNvCxnSpPr>
          <p:nvPr/>
        </p:nvCxnSpPr>
        <p:spPr>
          <a:xfrm flipV="1">
            <a:off x="3841448" y="5092150"/>
            <a:ext cx="2065816" cy="14621"/>
          </a:xfrm>
          <a:prstGeom prst="straightConnector1">
            <a:avLst/>
          </a:prstGeom>
          <a:ln>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16B6CD1-D4F1-4B3B-824B-F17C4B1C2E42}"/>
              </a:ext>
            </a:extLst>
          </p:cNvPr>
          <p:cNvSpPr txBox="1"/>
          <p:nvPr/>
        </p:nvSpPr>
        <p:spPr>
          <a:xfrm>
            <a:off x="6321070" y="4357122"/>
            <a:ext cx="931547" cy="338466"/>
          </a:xfrm>
          <a:prstGeom prst="rect">
            <a:avLst/>
          </a:prstGeom>
          <a:noFill/>
        </p:spPr>
        <p:txBody>
          <a:bodyPr wrap="square" rtlCol="0">
            <a:spAutoFit/>
          </a:bodyPr>
          <a:lstStyle/>
          <a:p>
            <a:pPr defTabSz="913852">
              <a:defRPr/>
            </a:pPr>
            <a:r>
              <a:rPr lang="en-US" sz="800" dirty="0">
                <a:latin typeface="Calibri"/>
              </a:rPr>
              <a:t>Structured</a:t>
            </a:r>
          </a:p>
          <a:p>
            <a:pPr defTabSz="913852">
              <a:defRPr/>
            </a:pPr>
            <a:r>
              <a:rPr lang="en-US" sz="800" dirty="0">
                <a:latin typeface="Calibri"/>
              </a:rPr>
              <a:t>Clinical Data</a:t>
            </a:r>
          </a:p>
        </p:txBody>
      </p:sp>
      <p:pic>
        <p:nvPicPr>
          <p:cNvPr id="71" name="Picture 70" descr="A picture containing light&#10;&#10;Description automatically generated">
            <a:extLst>
              <a:ext uri="{FF2B5EF4-FFF2-40B4-BE49-F238E27FC236}">
                <a16:creationId xmlns:a16="http://schemas.microsoft.com/office/drawing/2014/main" id="{7B5D190C-C2A0-4695-A0A1-46DB56189775}"/>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7310680" y="5561720"/>
            <a:ext cx="1778183" cy="1092007"/>
          </a:xfrm>
          <a:prstGeom prst="rect">
            <a:avLst/>
          </a:prstGeom>
        </p:spPr>
      </p:pic>
      <p:grpSp>
        <p:nvGrpSpPr>
          <p:cNvPr id="72" name="Group 71">
            <a:extLst>
              <a:ext uri="{FF2B5EF4-FFF2-40B4-BE49-F238E27FC236}">
                <a16:creationId xmlns:a16="http://schemas.microsoft.com/office/drawing/2014/main" id="{5CADFF2E-BB7E-4E4B-A07D-EAC0F1155D04}"/>
              </a:ext>
            </a:extLst>
          </p:cNvPr>
          <p:cNvGrpSpPr/>
          <p:nvPr/>
        </p:nvGrpSpPr>
        <p:grpSpPr>
          <a:xfrm>
            <a:off x="7941067" y="5835397"/>
            <a:ext cx="629628" cy="584623"/>
            <a:chOff x="6650179" y="2535714"/>
            <a:chExt cx="2100412" cy="2096772"/>
          </a:xfrm>
        </p:grpSpPr>
        <p:sp>
          <p:nvSpPr>
            <p:cNvPr id="73" name="Rectangle 72">
              <a:extLst>
                <a:ext uri="{FF2B5EF4-FFF2-40B4-BE49-F238E27FC236}">
                  <a16:creationId xmlns:a16="http://schemas.microsoft.com/office/drawing/2014/main" id="{4D478533-1CA3-4B1A-84DD-C475F53021E9}"/>
                </a:ext>
              </a:extLst>
            </p:cNvPr>
            <p:cNvSpPr/>
            <p:nvPr/>
          </p:nvSpPr>
          <p:spPr>
            <a:xfrm>
              <a:off x="6939360" y="2637298"/>
              <a:ext cx="1667119" cy="1910776"/>
            </a:xfrm>
            <a:prstGeom prst="rect">
              <a:avLst/>
            </a:prstGeom>
            <a:noFill/>
            <a:ln w="15875" cap="flat" cmpd="sng" algn="ctr">
              <a:solidFill>
                <a:srgbClr val="000000"/>
              </a:solidFill>
              <a:prstDash val="solid"/>
            </a:ln>
            <a:effectLst/>
          </p:spPr>
          <p:txBody>
            <a:bodyPr rtlCol="0" anchor="ctr">
              <a:noAutofit/>
            </a:bodyPr>
            <a:lstStyle/>
            <a:p>
              <a:pPr algn="ctr" defTabSz="914126">
                <a:defRPr/>
              </a:pPr>
              <a:endParaRPr lang="en-US" sz="1799" kern="0" dirty="0">
                <a:solidFill>
                  <a:srgbClr val="000000"/>
                </a:solidFill>
                <a:latin typeface="Calibri"/>
              </a:endParaRPr>
            </a:p>
          </p:txBody>
        </p:sp>
        <p:sp>
          <p:nvSpPr>
            <p:cNvPr id="74" name="TextBox 73">
              <a:extLst>
                <a:ext uri="{FF2B5EF4-FFF2-40B4-BE49-F238E27FC236}">
                  <a16:creationId xmlns:a16="http://schemas.microsoft.com/office/drawing/2014/main" id="{7F901EB9-69B0-4E3D-9EEE-ECB64AD9187F}"/>
                </a:ext>
              </a:extLst>
            </p:cNvPr>
            <p:cNvSpPr txBox="1"/>
            <p:nvPr/>
          </p:nvSpPr>
          <p:spPr>
            <a:xfrm>
              <a:off x="6650179" y="2535714"/>
              <a:ext cx="2100412" cy="2096772"/>
            </a:xfrm>
            <a:prstGeom prst="rect">
              <a:avLst/>
            </a:prstGeom>
            <a:noFill/>
          </p:spPr>
          <p:txBody>
            <a:bodyPr wrap="square" rtlCol="0">
              <a:spAutoFit/>
            </a:bodyPr>
            <a:lstStyle/>
            <a:p>
              <a:pPr algn="ctr" defTabSz="913852">
                <a:defRPr/>
              </a:pPr>
              <a:r>
                <a:rPr lang="en-US" sz="1000" kern="0" dirty="0">
                  <a:solidFill>
                    <a:srgbClr val="000000"/>
                  </a:solidFill>
                  <a:latin typeface="Calibri"/>
                </a:rPr>
                <a:t>Level 2 PQA</a:t>
              </a:r>
            </a:p>
            <a:p>
              <a:pPr algn="ctr" defTabSz="913852">
                <a:defRPr/>
              </a:pPr>
              <a:r>
                <a:rPr lang="en-US" sz="600" kern="0" dirty="0">
                  <a:solidFill>
                    <a:srgbClr val="000000"/>
                  </a:solidFill>
                  <a:latin typeface="Calibri"/>
                </a:rPr>
                <a:t>MNR Avoidance</a:t>
              </a:r>
            </a:p>
          </p:txBody>
        </p:sp>
      </p:grpSp>
      <p:cxnSp>
        <p:nvCxnSpPr>
          <p:cNvPr id="76" name="Straight Arrow Connector 75">
            <a:extLst>
              <a:ext uri="{FF2B5EF4-FFF2-40B4-BE49-F238E27FC236}">
                <a16:creationId xmlns:a16="http://schemas.microsoft.com/office/drawing/2014/main" id="{6092AFFC-8D21-402D-8872-D56E573520EB}"/>
              </a:ext>
            </a:extLst>
          </p:cNvPr>
          <p:cNvCxnSpPr>
            <a:cxnSpLocks/>
          </p:cNvCxnSpPr>
          <p:nvPr/>
        </p:nvCxnSpPr>
        <p:spPr>
          <a:xfrm flipH="1" flipV="1">
            <a:off x="6777816" y="5058953"/>
            <a:ext cx="1315671" cy="72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77CA2F9-8830-4AC8-A552-9F8BF1499761}"/>
              </a:ext>
            </a:extLst>
          </p:cNvPr>
          <p:cNvSpPr txBox="1"/>
          <p:nvPr/>
        </p:nvSpPr>
        <p:spPr>
          <a:xfrm>
            <a:off x="7117913" y="5531359"/>
            <a:ext cx="825015" cy="338466"/>
          </a:xfrm>
          <a:prstGeom prst="rect">
            <a:avLst/>
          </a:prstGeom>
          <a:noFill/>
        </p:spPr>
        <p:txBody>
          <a:bodyPr wrap="square" rtlCol="0">
            <a:spAutoFit/>
          </a:bodyPr>
          <a:lstStyle/>
          <a:p>
            <a:pPr defTabSz="913852">
              <a:defRPr/>
            </a:pPr>
            <a:r>
              <a:rPr lang="en-US" sz="800" dirty="0">
                <a:latin typeface="Calibri"/>
              </a:rPr>
              <a:t>Outcomes</a:t>
            </a:r>
          </a:p>
          <a:p>
            <a:pPr defTabSz="913852">
              <a:defRPr/>
            </a:pPr>
            <a:r>
              <a:rPr lang="en-US" sz="800" dirty="0">
                <a:latin typeface="Calibri"/>
              </a:rPr>
              <a:t> (decisions) </a:t>
            </a:r>
          </a:p>
        </p:txBody>
      </p:sp>
      <p:sp>
        <p:nvSpPr>
          <p:cNvPr id="83" name="Flowchart: Magnetic Disk 82">
            <a:extLst>
              <a:ext uri="{FF2B5EF4-FFF2-40B4-BE49-F238E27FC236}">
                <a16:creationId xmlns:a16="http://schemas.microsoft.com/office/drawing/2014/main" id="{923B9CCA-A114-43FD-ABFD-C251A55E7406}"/>
              </a:ext>
            </a:extLst>
          </p:cNvPr>
          <p:cNvSpPr/>
          <p:nvPr/>
        </p:nvSpPr>
        <p:spPr bwMode="gray">
          <a:xfrm>
            <a:off x="6005049" y="5863720"/>
            <a:ext cx="714533" cy="515304"/>
          </a:xfrm>
          <a:prstGeom prst="flowChartMagneticDisk">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defRPr/>
            </a:pPr>
            <a:r>
              <a:rPr lang="en-US" sz="900" b="1" dirty="0">
                <a:solidFill>
                  <a:srgbClr val="000000"/>
                </a:solidFill>
                <a:latin typeface="Arial"/>
              </a:rPr>
              <a:t>UDP/EDP</a:t>
            </a:r>
          </a:p>
        </p:txBody>
      </p:sp>
      <p:cxnSp>
        <p:nvCxnSpPr>
          <p:cNvPr id="84" name="Straight Arrow Connector 83">
            <a:extLst>
              <a:ext uri="{FF2B5EF4-FFF2-40B4-BE49-F238E27FC236}">
                <a16:creationId xmlns:a16="http://schemas.microsoft.com/office/drawing/2014/main" id="{86FF723E-DEC2-49CB-8506-934C8B15CB5A}"/>
              </a:ext>
            </a:extLst>
          </p:cNvPr>
          <p:cNvCxnSpPr>
            <a:cxnSpLocks/>
          </p:cNvCxnSpPr>
          <p:nvPr/>
        </p:nvCxnSpPr>
        <p:spPr>
          <a:xfrm>
            <a:off x="5449934" y="6076493"/>
            <a:ext cx="5377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4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08545"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pPr>
              <a:lnSpc>
                <a:spcPct val="100000"/>
              </a:lnSpc>
              <a:spcBef>
                <a:spcPts val="1799"/>
              </a:spcBef>
              <a:buClr>
                <a:srgbClr val="000000"/>
              </a:buClr>
            </a:pPr>
            <a:r>
              <a:rPr lang="en-US" dirty="0">
                <a:cs typeface="Arial" panose="020B0604020202020204" pitchFamily="34" charset="0"/>
                <a:sym typeface="Arial" panose="020B0604020202020204" pitchFamily="34" charset="0"/>
              </a:rPr>
              <a:t>Executive Summary</a:t>
            </a:r>
            <a:br>
              <a:rPr lang="en-US" dirty="0">
                <a:latin typeface="Arial" panose="020B0604020202020204" pitchFamily="34" charset="0"/>
                <a:cs typeface="Arial" panose="020B0604020202020204" pitchFamily="34" charset="0"/>
                <a:sym typeface="Arial" panose="020B0604020202020204" pitchFamily="34" charset="0"/>
              </a:rPr>
            </a:b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23">
            <a:extLst>
              <a:ext uri="{FF2B5EF4-FFF2-40B4-BE49-F238E27FC236}">
                <a16:creationId xmlns:a16="http://schemas.microsoft.com/office/drawing/2014/main" id="{656A0AF9-A3C7-4D4B-95CB-CC8E535579C5}"/>
              </a:ext>
            </a:extLst>
          </p:cNvPr>
          <p:cNvSpPr>
            <a:spLocks noGrp="1"/>
          </p:cNvSpPr>
          <p:nvPr>
            <p:ph type="body" sz="quarter" idx="4294967295"/>
          </p:nvPr>
        </p:nvSpPr>
        <p:spPr>
          <a:xfrm>
            <a:off x="559226" y="680192"/>
            <a:ext cx="9682816" cy="422165"/>
          </a:xfrm>
        </p:spPr>
        <p:txBody>
          <a:bodyPr/>
          <a:lstStyle/>
          <a:p>
            <a:r>
              <a:rPr lang="en-US" dirty="0">
                <a:solidFill>
                  <a:srgbClr val="3F3F3F"/>
                </a:solidFill>
                <a:cs typeface="Arial" panose="020B0604020202020204" pitchFamily="34" charset="0"/>
                <a:sym typeface="Arial" panose="020B0604020202020204" pitchFamily="34" charset="0"/>
              </a:rPr>
              <a:t>This Architecture North Star provides directional guidance for addressing Prior Authorization capabilities across the enterprise</a:t>
            </a:r>
            <a:endParaRPr lang="en-US" dirty="0">
              <a:cs typeface="Arial" panose="020B0604020202020204" pitchFamily="34" charset="0"/>
              <a:sym typeface="Arial" panose="020B0604020202020204" pitchFamily="34" charset="0"/>
            </a:endParaRPr>
          </a:p>
          <a:p>
            <a:endParaRPr lang="en-US" dirty="0"/>
          </a:p>
        </p:txBody>
      </p:sp>
      <p:sp>
        <p:nvSpPr>
          <p:cNvPr id="5" name="TextBox 4"/>
          <p:cNvSpPr txBox="1"/>
          <p:nvPr/>
        </p:nvSpPr>
        <p:spPr>
          <a:xfrm>
            <a:off x="8292741" y="2241829"/>
            <a:ext cx="3006723" cy="332183"/>
          </a:xfrm>
          <a:prstGeom prst="rect">
            <a:avLst/>
          </a:prstGeom>
          <a:noFill/>
        </p:spPr>
        <p:txBody>
          <a:bodyPr wrap="none" lIns="91392" tIns="0" rIns="91392" bIns="0" rtlCol="0">
            <a:spAutoFit/>
          </a:bodyPr>
          <a:lstStyle/>
          <a:p>
            <a:pPr algn="ctr">
              <a:lnSpc>
                <a:spcPct val="90000"/>
              </a:lnSpc>
            </a:pPr>
            <a:r>
              <a:rPr lang="en-US" sz="2398" b="1" dirty="0">
                <a:solidFill>
                  <a:schemeClr val="tx2"/>
                </a:solidFill>
                <a:ea typeface="Domaine Display" charset="0"/>
                <a:cs typeface="Arial" panose="020B0604020202020204" pitchFamily="34" charset="0"/>
                <a:sym typeface="Arial" panose="020B0604020202020204" pitchFamily="34" charset="0"/>
              </a:rPr>
              <a:t>Recommendations</a:t>
            </a:r>
          </a:p>
        </p:txBody>
      </p:sp>
      <p:sp>
        <p:nvSpPr>
          <p:cNvPr id="6" name="TextBox 5"/>
          <p:cNvSpPr txBox="1"/>
          <p:nvPr/>
        </p:nvSpPr>
        <p:spPr>
          <a:xfrm>
            <a:off x="5170785" y="2241829"/>
            <a:ext cx="1844097" cy="332225"/>
          </a:xfrm>
          <a:prstGeom prst="rect">
            <a:avLst/>
          </a:prstGeom>
          <a:noFill/>
        </p:spPr>
        <p:txBody>
          <a:bodyPr wrap="none" lIns="0" tIns="0" rIns="0" bIns="0" rtlCol="0">
            <a:spAutoFit/>
          </a:bodyPr>
          <a:lstStyle/>
          <a:p>
            <a:pPr algn="ctr">
              <a:lnSpc>
                <a:spcPct val="90000"/>
              </a:lnSpc>
            </a:pPr>
            <a:r>
              <a:rPr lang="en-US" sz="2398" b="1" dirty="0">
                <a:solidFill>
                  <a:schemeClr val="tx2"/>
                </a:solidFill>
                <a:ea typeface="Domaine Display" charset="0"/>
                <a:cs typeface="Arial" panose="020B0604020202020204" pitchFamily="34" charset="0"/>
                <a:sym typeface="Arial" panose="020B0604020202020204" pitchFamily="34" charset="0"/>
              </a:rPr>
              <a:t>Conclusions</a:t>
            </a:r>
          </a:p>
        </p:txBody>
      </p:sp>
      <p:sp>
        <p:nvSpPr>
          <p:cNvPr id="7" name="TextBox 6"/>
          <p:cNvSpPr txBox="1"/>
          <p:nvPr/>
        </p:nvSpPr>
        <p:spPr>
          <a:xfrm>
            <a:off x="1386203" y="2241829"/>
            <a:ext cx="2006709" cy="332183"/>
          </a:xfrm>
          <a:prstGeom prst="rect">
            <a:avLst/>
          </a:prstGeom>
          <a:noFill/>
        </p:spPr>
        <p:txBody>
          <a:bodyPr wrap="none" lIns="91392" tIns="0" rIns="91392" bIns="0" rtlCol="0">
            <a:spAutoFit/>
          </a:bodyPr>
          <a:lstStyle/>
          <a:p>
            <a:pPr algn="ctr">
              <a:lnSpc>
                <a:spcPct val="90000"/>
              </a:lnSpc>
            </a:pPr>
            <a:r>
              <a:rPr lang="en-US" sz="2398" b="1" dirty="0">
                <a:solidFill>
                  <a:schemeClr val="tx2"/>
                </a:solidFill>
                <a:ea typeface="Domaine Display" charset="0"/>
                <a:cs typeface="Arial" panose="020B0604020202020204" pitchFamily="34" charset="0"/>
                <a:sym typeface="Arial" panose="020B0604020202020204" pitchFamily="34" charset="0"/>
              </a:rPr>
              <a:t>Opportunity</a:t>
            </a:r>
          </a:p>
        </p:txBody>
      </p:sp>
      <p:grpSp>
        <p:nvGrpSpPr>
          <p:cNvPr id="8" name="Group 7"/>
          <p:cNvGrpSpPr/>
          <p:nvPr/>
        </p:nvGrpSpPr>
        <p:grpSpPr>
          <a:xfrm>
            <a:off x="9450038" y="1405311"/>
            <a:ext cx="698183" cy="696779"/>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8" b="1">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2040461" y="1405311"/>
            <a:ext cx="698183" cy="696779"/>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8" b="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743737" y="1405311"/>
            <a:ext cx="698183" cy="696779"/>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8" b="1">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a:cxnSpLocks/>
          </p:cNvCxnSpPr>
          <p:nvPr/>
        </p:nvCxnSpPr>
        <p:spPr>
          <a:xfrm>
            <a:off x="4202859" y="2258831"/>
            <a:ext cx="0" cy="4056244"/>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7693" y="2601712"/>
            <a:ext cx="3832279" cy="3713363"/>
          </a:xfrm>
          <a:prstGeom prst="rect">
            <a:avLst/>
          </a:prstGeom>
          <a:noFill/>
        </p:spPr>
        <p:txBody>
          <a:bodyPr wrap="square" lIns="91392" tIns="0" rIns="91392" bIns="91392" rtlCol="0">
            <a:noAutofit/>
          </a:bodyPr>
          <a:lstStyle/>
          <a:p>
            <a:pPr marL="285750" indent="-285750">
              <a:spcAft>
                <a:spcPts val="800"/>
              </a:spcAft>
              <a:buFont typeface="Arial" panose="020B0604020202020204" pitchFamily="34" charset="0"/>
              <a:buChar char="•"/>
            </a:pPr>
            <a:r>
              <a:rPr lang="en-US" sz="1200" dirty="0">
                <a:latin typeface="Arial" panose="020B0604020202020204" pitchFamily="34" charset="0"/>
                <a:cs typeface="Arial" panose="020B0604020202020204" pitchFamily="34" charset="0"/>
                <a:sym typeface="Arial" panose="020B0604020202020204" pitchFamily="34" charset="0"/>
              </a:rPr>
              <a:t>The combined volume of CVS Health prior authorization requests are about 5.5M/year </a:t>
            </a:r>
          </a:p>
          <a:p>
            <a:pPr marL="285750" indent="-285750">
              <a:spcAft>
                <a:spcPts val="800"/>
              </a:spcAft>
              <a:buFont typeface="Arial" panose="020B0604020202020204" pitchFamily="34" charset="0"/>
              <a:buChar char="•"/>
            </a:pPr>
            <a:r>
              <a:rPr lang="en-US" sz="1200" dirty="0">
                <a:latin typeface="Arial" panose="020B0604020202020204" pitchFamily="34" charset="0"/>
                <a:cs typeface="Arial" panose="020B0604020202020204" pitchFamily="34" charset="0"/>
                <a:sym typeface="Arial" panose="020B0604020202020204" pitchFamily="34" charset="0"/>
              </a:rPr>
              <a:t>In HCB there are about 428K pre-certs and 1.2M Inpatient concurrent reviews each year.   </a:t>
            </a:r>
          </a:p>
          <a:p>
            <a:pPr marL="285750" indent="-285750">
              <a:spcAft>
                <a:spcPts val="800"/>
              </a:spcAft>
              <a:buFont typeface="Arial" panose="020B0604020202020204" pitchFamily="34" charset="0"/>
              <a:buChar char="•"/>
            </a:pPr>
            <a:r>
              <a:rPr lang="en-US" sz="1200" dirty="0">
                <a:latin typeface="Arial" panose="020B0604020202020204" pitchFamily="34" charset="0"/>
                <a:cs typeface="Arial" panose="020B0604020202020204" pitchFamily="34" charset="0"/>
                <a:sym typeface="Arial" panose="020B0604020202020204" pitchFamily="34" charset="0"/>
              </a:rPr>
              <a:t>HCB Delegates about 3.3M cases costing $74M/yr., most </a:t>
            </a:r>
            <a:r>
              <a:rPr lang="en-US" sz="1200" dirty="0">
                <a:solidFill>
                  <a:srgbClr val="000000"/>
                </a:solidFill>
                <a:latin typeface="Arial" panose="020B0604020202020204" pitchFamily="34" charset="0"/>
                <a:ea typeface="ＭＳ Ｐゴシック"/>
                <a:cs typeface="Arial" panose="020B0604020202020204" pitchFamily="34" charset="0"/>
              </a:rPr>
              <a:t>programs managed by </a:t>
            </a:r>
            <a:r>
              <a:rPr lang="en-US" sz="1200" dirty="0" err="1">
                <a:solidFill>
                  <a:srgbClr val="000000"/>
                </a:solidFill>
                <a:latin typeface="Arial" panose="020B0604020202020204" pitchFamily="34" charset="0"/>
                <a:ea typeface="ＭＳ Ｐゴシック"/>
                <a:cs typeface="Arial" panose="020B0604020202020204" pitchFamily="34" charset="0"/>
              </a:rPr>
              <a:t>eviCore</a:t>
            </a:r>
            <a:r>
              <a:rPr lang="en-US" sz="1200" dirty="0">
                <a:solidFill>
                  <a:srgbClr val="000000"/>
                </a:solidFill>
                <a:latin typeface="Arial" panose="020B0604020202020204" pitchFamily="34" charset="0"/>
                <a:ea typeface="ＭＳ Ｐゴシック"/>
                <a:cs typeface="Arial" panose="020B0604020202020204" pitchFamily="34" charset="0"/>
              </a:rPr>
              <a:t>  </a:t>
            </a:r>
            <a:endParaRPr lang="en-US" sz="1200" dirty="0">
              <a:latin typeface="Arial" panose="020B0604020202020204" pitchFamily="34" charset="0"/>
              <a:cs typeface="Arial" panose="020B0604020202020204" pitchFamily="34" charset="0"/>
              <a:sym typeface="Arial" panose="020B0604020202020204" pitchFamily="34" charset="0"/>
            </a:endParaRPr>
          </a:p>
          <a:p>
            <a:pPr marL="285750" lvl="0" indent="-285750" defTabSz="457200">
              <a:spcAft>
                <a:spcPts val="800"/>
              </a:spcAft>
              <a:buFont typeface="Arial" panose="020B0604020202020204" pitchFamily="34" charset="0"/>
              <a:buChar char="•"/>
              <a:defRPr/>
            </a:pPr>
            <a:r>
              <a:rPr lang="en-US" sz="1200" dirty="0">
                <a:latin typeface="Arial" panose="020B0604020202020204" pitchFamily="34" charset="0"/>
                <a:cs typeface="Arial" panose="020B0604020202020204" pitchFamily="34" charset="0"/>
              </a:rPr>
              <a:t>Faxes are still used heavily </a:t>
            </a:r>
            <a:endParaRPr lang="en-US" sz="1200" dirty="0">
              <a:latin typeface="Arial" panose="020B0604020202020204" pitchFamily="34" charset="0"/>
              <a:cs typeface="Arial" panose="020B0604020202020204" pitchFamily="34" charset="0"/>
              <a:sym typeface="Arial" panose="020B0604020202020204" pitchFamily="34" charset="0"/>
            </a:endParaRPr>
          </a:p>
          <a:p>
            <a:pPr marL="285750" lvl="0" indent="-285750" defTabSz="457200">
              <a:spcAft>
                <a:spcPts val="800"/>
              </a:spcAft>
              <a:buFont typeface="Arial" panose="020B0604020202020204" pitchFamily="34" charset="0"/>
              <a:buChar char="•"/>
              <a:defRPr/>
            </a:pPr>
            <a:r>
              <a:rPr lang="en-US" sz="1200" dirty="0">
                <a:latin typeface="Arial" panose="020B0604020202020204" pitchFamily="34" charset="0"/>
                <a:cs typeface="Arial" panose="020B0604020202020204" pitchFamily="34" charset="0"/>
              </a:rPr>
              <a:t>Limited and difficult access to Clinical Evidence/Records or EMR or attestation of results </a:t>
            </a:r>
          </a:p>
          <a:p>
            <a:pPr marL="285750" lvl="0" indent="-285750" defTabSz="457200">
              <a:spcAft>
                <a:spcPts val="800"/>
              </a:spcAft>
              <a:buFont typeface="Arial" panose="020B0604020202020204" pitchFamily="34" charset="0"/>
              <a:buChar char="•"/>
              <a:defRPr/>
            </a:pPr>
            <a:r>
              <a:rPr lang="en-US" sz="1200" dirty="0">
                <a:latin typeface="Arial" panose="020B0604020202020204" pitchFamily="34" charset="0"/>
                <a:cs typeface="Arial" panose="020B0604020202020204" pitchFamily="34" charset="0"/>
              </a:rPr>
              <a:t>PA systems rationalization efforts are slow and even stopped in some cases</a:t>
            </a:r>
          </a:p>
          <a:p>
            <a:pPr marL="285750" indent="-285750" defTabSz="457200">
              <a:spcAft>
                <a:spcPts val="800"/>
              </a:spcAft>
              <a:buFont typeface="Arial" panose="020B0604020202020204" pitchFamily="34" charset="0"/>
              <a:buChar char="•"/>
              <a:defRPr/>
            </a:pPr>
            <a:r>
              <a:rPr lang="en-US" sz="1200" dirty="0">
                <a:latin typeface="Arial" panose="020B0604020202020204" pitchFamily="34" charset="0"/>
                <a:cs typeface="Arial" panose="020B0604020202020204" pitchFamily="34" charset="0"/>
              </a:rPr>
              <a:t>Specialty Carve-outs are losing benefit mangers taking specialty drugs out of the contract and giving that to niche vendors </a:t>
            </a:r>
          </a:p>
          <a:p>
            <a:pPr marL="285750" indent="-285750" defTabSz="457200">
              <a:spcAft>
                <a:spcPts val="800"/>
              </a:spcAft>
              <a:buFont typeface="Arial" panose="020B0604020202020204" pitchFamily="34" charset="0"/>
              <a:buChar char="•"/>
              <a:defRPr/>
            </a:pPr>
            <a:r>
              <a:rPr lang="en-US" sz="1200" dirty="0">
                <a:latin typeface="Arial" panose="020B0604020202020204" pitchFamily="34" charset="0"/>
                <a:cs typeface="Arial" panose="020B0604020202020204" pitchFamily="34" charset="0"/>
                <a:sym typeface="Arial" panose="020B0604020202020204" pitchFamily="34" charset="0"/>
              </a:rPr>
              <a:t>Reimagine PA program in PBM for 2022  </a:t>
            </a:r>
          </a:p>
          <a:p>
            <a:pPr marL="285750" lvl="0" indent="-285750" defTabSz="457200">
              <a:spcAft>
                <a:spcPts val="800"/>
              </a:spcAft>
              <a:buFont typeface="Arial" panose="020B0604020202020204" pitchFamily="34" charset="0"/>
              <a:buChar char="•"/>
              <a:defRPr/>
            </a:pPr>
            <a:endParaRPr lang="en-US" sz="1200" dirty="0">
              <a:latin typeface="Arial" panose="020B0604020202020204" pitchFamily="34" charset="0"/>
              <a:cs typeface="Arial" panose="020B0604020202020204" pitchFamily="34" charset="0"/>
            </a:endParaRPr>
          </a:p>
        </p:txBody>
      </p:sp>
      <p:sp>
        <p:nvSpPr>
          <p:cNvPr id="15" name="TextBox 14"/>
          <p:cNvSpPr txBox="1"/>
          <p:nvPr/>
        </p:nvSpPr>
        <p:spPr>
          <a:xfrm>
            <a:off x="4279972" y="2601712"/>
            <a:ext cx="3542546" cy="3418088"/>
          </a:xfrm>
          <a:prstGeom prst="rect">
            <a:avLst/>
          </a:prstGeom>
          <a:noFill/>
        </p:spPr>
        <p:txBody>
          <a:bodyPr wrap="square" lIns="91392" tIns="0" rIns="91392" bIns="91392" rtlCol="0">
            <a:noAutofit/>
          </a:bodyPr>
          <a:lstStyle/>
          <a:p>
            <a:pPr marL="146216" indent="-146216">
              <a:spcAft>
                <a:spcPts val="800"/>
              </a:spcAft>
              <a:buFont typeface="Arial" charset="0"/>
              <a:buChar char="•"/>
            </a:pPr>
            <a:r>
              <a:rPr lang="en-US" sz="1200" dirty="0">
                <a:latin typeface="Arial" panose="020B0604020202020204" pitchFamily="34" charset="0"/>
                <a:cs typeface="Arial" panose="020B0604020202020204" pitchFamily="34" charset="0"/>
              </a:rPr>
              <a:t>There are too many systems across the enterprise (</a:t>
            </a:r>
            <a:r>
              <a:rPr lang="en-US" sz="1200" dirty="0">
                <a:latin typeface="Arial" panose="020B0604020202020204" pitchFamily="34" charset="0"/>
                <a:cs typeface="Arial" panose="020B0604020202020204" pitchFamily="34" charset="0"/>
                <a:sym typeface="Arial" panose="020B0604020202020204" pitchFamily="34" charset="0"/>
              </a:rPr>
              <a:t>10 separate systems exist to support Medical and Pharmacy Prior Authorizations)</a:t>
            </a:r>
            <a:endParaRPr lang="en-US" sz="1200" dirty="0">
              <a:latin typeface="Arial" panose="020B0604020202020204" pitchFamily="34" charset="0"/>
              <a:cs typeface="Arial" panose="020B0604020202020204" pitchFamily="34" charset="0"/>
            </a:endParaRPr>
          </a:p>
          <a:p>
            <a:pPr marL="146216" indent="-146216">
              <a:spcAft>
                <a:spcPts val="800"/>
              </a:spcAft>
              <a:buFont typeface="Arial" charset="0"/>
              <a:buChar char="•"/>
            </a:pPr>
            <a:r>
              <a:rPr lang="en-US" sz="1200" dirty="0">
                <a:latin typeface="Arial" panose="020B0604020202020204" pitchFamily="34" charset="0"/>
                <a:cs typeface="Arial" panose="020B0604020202020204" pitchFamily="34" charset="0"/>
              </a:rPr>
              <a:t>There are too many employees conducting too many manual efforts (Enterprise Prior Authorization related Operating costs are over $400M).</a:t>
            </a:r>
          </a:p>
          <a:p>
            <a:pPr marL="146216" indent="-146216">
              <a:spcAft>
                <a:spcPts val="800"/>
              </a:spcAft>
              <a:buFont typeface="Arial" charset="0"/>
              <a:buChar char="•"/>
            </a:pPr>
            <a:r>
              <a:rPr lang="en-US" sz="1200" dirty="0">
                <a:latin typeface="Arial" panose="020B0604020202020204" pitchFamily="34" charset="0"/>
                <a:cs typeface="Arial" panose="020B0604020202020204" pitchFamily="34" charset="0"/>
              </a:rPr>
              <a:t>Most PBM Authorizations are delegated/outsourced to </a:t>
            </a:r>
            <a:r>
              <a:rPr lang="en-US" sz="1200" dirty="0" err="1">
                <a:latin typeface="Arial" panose="020B0604020202020204" pitchFamily="34" charset="0"/>
                <a:cs typeface="Arial" panose="020B0604020202020204" pitchFamily="34" charset="0"/>
              </a:rPr>
              <a:t>CVSHealth</a:t>
            </a:r>
            <a:endParaRPr lang="en-US" sz="1200" dirty="0">
              <a:latin typeface="Arial" panose="020B0604020202020204" pitchFamily="34" charset="0"/>
              <a:cs typeface="Arial" panose="020B0604020202020204" pitchFamily="34" charset="0"/>
            </a:endParaRPr>
          </a:p>
          <a:p>
            <a:pPr marL="146216" indent="-146216">
              <a:spcAft>
                <a:spcPts val="800"/>
              </a:spcAft>
              <a:buFont typeface="Arial" charset="0"/>
              <a:buChar char="•"/>
            </a:pPr>
            <a:r>
              <a:rPr lang="en-US" sz="1200" dirty="0">
                <a:latin typeface="Arial" panose="020B0604020202020204" pitchFamily="34" charset="0"/>
                <a:cs typeface="Arial" panose="020B0604020202020204" pitchFamily="34" charset="0"/>
              </a:rPr>
              <a:t>Most HCB Authorizations are delegated/outsourced to </a:t>
            </a:r>
            <a:r>
              <a:rPr lang="en-US" sz="1200" dirty="0" err="1">
                <a:latin typeface="Arial" panose="020B0604020202020204" pitchFamily="34" charset="0"/>
                <a:cs typeface="Arial" panose="020B0604020202020204" pitchFamily="34" charset="0"/>
              </a:rPr>
              <a:t>eviCore</a:t>
            </a:r>
            <a:endParaRPr lang="en-US" sz="1200" dirty="0">
              <a:latin typeface="Arial" panose="020B0604020202020204" pitchFamily="34" charset="0"/>
              <a:cs typeface="Arial" panose="020B0604020202020204" pitchFamily="34" charset="0"/>
            </a:endParaRPr>
          </a:p>
          <a:p>
            <a:pPr marL="146216" indent="-146216">
              <a:spcAft>
                <a:spcPts val="800"/>
              </a:spcAft>
              <a:buFont typeface="Arial" charset="0"/>
              <a:buChar char="•"/>
            </a:pPr>
            <a:r>
              <a:rPr lang="en-US" sz="1200" dirty="0">
                <a:latin typeface="Arial" panose="020B0604020202020204" pitchFamily="34" charset="0"/>
                <a:cs typeface="Arial" panose="020B0604020202020204" pitchFamily="34" charset="0"/>
              </a:rPr>
              <a:t>Self-Serve PBM Clients want a single console for PAs</a:t>
            </a:r>
          </a:p>
          <a:p>
            <a:pPr>
              <a:spcAft>
                <a:spcPts val="800"/>
              </a:spcAft>
            </a:pPr>
            <a:endParaRPr lang="en-US" sz="12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sp>
        <p:nvSpPr>
          <p:cNvPr id="16" name="TextBox 15"/>
          <p:cNvSpPr txBox="1"/>
          <p:nvPr/>
        </p:nvSpPr>
        <p:spPr>
          <a:xfrm>
            <a:off x="8100730" y="2574012"/>
            <a:ext cx="3424520" cy="3324224"/>
          </a:xfrm>
          <a:prstGeom prst="rect">
            <a:avLst/>
          </a:prstGeom>
          <a:noFill/>
        </p:spPr>
        <p:txBody>
          <a:bodyPr wrap="square" lIns="91392" tIns="0" rIns="91392" bIns="91392" rtlCol="0">
            <a:noAutofit/>
          </a:bodyPr>
          <a:lstStyle/>
          <a:p>
            <a:pPr marL="146216" indent="-146216">
              <a:spcAft>
                <a:spcPts val="800"/>
              </a:spcAft>
              <a:buFont typeface="Arial" charset="0"/>
              <a:buChar char="•"/>
            </a:pPr>
            <a:r>
              <a:rPr lang="en-US" sz="1200" dirty="0">
                <a:solidFill>
                  <a:srgbClr val="000000"/>
                </a:solidFill>
                <a:latin typeface="Arial" panose="020B0604020202020204" pitchFamily="34" charset="0"/>
                <a:ea typeface="ＭＳ Ｐゴシック"/>
                <a:cs typeface="Arial" panose="020B0604020202020204" pitchFamily="34" charset="0"/>
              </a:rPr>
              <a:t>Reduce dependence on </a:t>
            </a:r>
            <a:r>
              <a:rPr lang="en-US" sz="1200" dirty="0" err="1">
                <a:solidFill>
                  <a:srgbClr val="000000"/>
                </a:solidFill>
                <a:latin typeface="Arial" panose="020B0604020202020204" pitchFamily="34" charset="0"/>
                <a:ea typeface="ＭＳ Ｐゴシック"/>
                <a:cs typeface="Arial" panose="020B0604020202020204" pitchFamily="34" charset="0"/>
              </a:rPr>
              <a:t>eviCore</a:t>
            </a:r>
            <a:r>
              <a:rPr lang="en-US" sz="1200" dirty="0">
                <a:solidFill>
                  <a:srgbClr val="000000"/>
                </a:solidFill>
                <a:latin typeface="Arial" panose="020B0604020202020204" pitchFamily="34" charset="0"/>
                <a:ea typeface="ＭＳ Ｐゴシック"/>
                <a:cs typeface="Arial" panose="020B0604020202020204" pitchFamily="34" charset="0"/>
              </a:rPr>
              <a:t>. (Express Scripts acquired </a:t>
            </a:r>
            <a:r>
              <a:rPr lang="en-US" sz="1200" dirty="0" err="1">
                <a:solidFill>
                  <a:srgbClr val="000000"/>
                </a:solidFill>
                <a:latin typeface="Arial" panose="020B0604020202020204" pitchFamily="34" charset="0"/>
                <a:ea typeface="ＭＳ Ｐゴシック"/>
                <a:cs typeface="Arial" panose="020B0604020202020204" pitchFamily="34" charset="0"/>
              </a:rPr>
              <a:t>eviCore</a:t>
            </a:r>
            <a:r>
              <a:rPr lang="en-US" sz="1200" dirty="0">
                <a:solidFill>
                  <a:srgbClr val="000000"/>
                </a:solidFill>
                <a:latin typeface="Arial" panose="020B0604020202020204" pitchFamily="34" charset="0"/>
                <a:ea typeface="ＭＳ Ｐゴシック"/>
                <a:cs typeface="Arial" panose="020B0604020202020204" pitchFamily="34" charset="0"/>
              </a:rPr>
              <a:t> - Cigna owns Express Scripts)</a:t>
            </a:r>
          </a:p>
          <a:p>
            <a:pPr marL="146216" indent="-146216">
              <a:spcAft>
                <a:spcPts val="800"/>
              </a:spcAft>
              <a:buFont typeface="Arial" charset="0"/>
              <a:buChar char="•"/>
            </a:pPr>
            <a:r>
              <a:rPr lang="en-US" sz="1200" dirty="0">
                <a:solidFill>
                  <a:srgbClr val="000000"/>
                </a:solidFill>
                <a:latin typeface="Arial" panose="020B0604020202020204" pitchFamily="34" charset="0"/>
                <a:ea typeface="ＭＳ Ｐゴシック"/>
                <a:cs typeface="Arial" panose="020B0604020202020204" pitchFamily="34" charset="0"/>
                <a:sym typeface="Arial" panose="020B0604020202020204" pitchFamily="34" charset="0"/>
              </a:rPr>
              <a:t>Continue automation of Prior Authorization manual efforts must be a priority</a:t>
            </a:r>
            <a:endParaRPr lang="en-US" sz="1200" dirty="0">
              <a:solidFill>
                <a:srgbClr val="000000"/>
              </a:solidFill>
              <a:latin typeface="Arial" panose="020B0604020202020204" pitchFamily="34" charset="0"/>
              <a:ea typeface="ＭＳ Ｐゴシック"/>
              <a:cs typeface="Arial" panose="020B0604020202020204" pitchFamily="34" charset="0"/>
            </a:endParaRPr>
          </a:p>
          <a:p>
            <a:pPr marL="146216" indent="-146216">
              <a:spcAft>
                <a:spcPts val="800"/>
              </a:spcAft>
              <a:buFont typeface="Arial" charset="0"/>
              <a:buChar char="•"/>
            </a:pPr>
            <a:r>
              <a:rPr lang="en-US" sz="1200" dirty="0">
                <a:latin typeface="Arial" panose="020B0604020202020204" pitchFamily="34" charset="0"/>
                <a:cs typeface="Arial" panose="020B0604020202020204" pitchFamily="34" charset="0"/>
                <a:sym typeface="Arial" panose="020B0604020202020204" pitchFamily="34" charset="0"/>
              </a:rPr>
              <a:t>Work to move toward one Prior Authorization system for HCB and one for PBM – and eventually consider one system for the enterprise.</a:t>
            </a:r>
          </a:p>
          <a:p>
            <a:pPr marL="146216" indent="-146216">
              <a:spcAft>
                <a:spcPts val="800"/>
              </a:spcAft>
              <a:buFont typeface="Arial" charset="0"/>
              <a:buChar char="•"/>
            </a:pPr>
            <a:r>
              <a:rPr lang="en-US" sz="1200" dirty="0">
                <a:latin typeface="Arial" panose="020B0604020202020204" pitchFamily="34" charset="0"/>
                <a:cs typeface="Arial" panose="020B0604020202020204" pitchFamily="34" charset="0"/>
              </a:rPr>
              <a:t>Consolidate Faxing and OCR capabilities</a:t>
            </a:r>
          </a:p>
          <a:p>
            <a:pPr marL="146216" indent="-146216">
              <a:spcAft>
                <a:spcPts val="800"/>
              </a:spcAft>
              <a:buFont typeface="Arial" charset="0"/>
              <a:buChar char="•"/>
            </a:pPr>
            <a:endParaRPr lang="en-US" sz="12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endParaRPr>
          </a:p>
        </p:txBody>
      </p:sp>
      <p:cxnSp>
        <p:nvCxnSpPr>
          <p:cNvPr id="17" name="Straight Connector 16"/>
          <p:cNvCxnSpPr>
            <a:cxnSpLocks/>
          </p:cNvCxnSpPr>
          <p:nvPr/>
        </p:nvCxnSpPr>
        <p:spPr>
          <a:xfrm>
            <a:off x="8030418" y="2258832"/>
            <a:ext cx="0" cy="3760968"/>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910623" y="1535127"/>
            <a:ext cx="392627" cy="392627"/>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189005" y="1516054"/>
            <a:ext cx="430120" cy="430986"/>
          </a:xfrm>
          <a:prstGeom prst="rect">
            <a:avLst/>
          </a:prstGeom>
        </p:spPr>
      </p:pic>
    </p:spTree>
    <p:extLst>
      <p:ext uri="{BB962C8B-B14F-4D97-AF65-F5344CB8AC3E}">
        <p14:creationId xmlns:p14="http://schemas.microsoft.com/office/powerpoint/2010/main" val="3585510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4763" y="4268"/>
          <a:ext cx="1587" cy="1587"/>
        </p:xfrm>
        <a:graphic>
          <a:graphicData uri="http://schemas.openxmlformats.org/presentationml/2006/ole">
            <mc:AlternateContent xmlns:mc="http://schemas.openxmlformats.org/markup-compatibility/2006">
              <mc:Choice xmlns:v="urn:schemas-microsoft-com:vml" Requires="v">
                <p:oleObj spid="_x0000_s142337"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4763" y="4268"/>
                        <a:ext cx="1587" cy="1587"/>
                      </a:xfrm>
                      <a:prstGeom prst="rect">
                        <a:avLst/>
                      </a:prstGeom>
                    </p:spPr>
                  </p:pic>
                </p:oleObj>
              </mc:Fallback>
            </mc:AlternateContent>
          </a:graphicData>
        </a:graphic>
      </p:graphicFrame>
      <p:sp>
        <p:nvSpPr>
          <p:cNvPr id="2" name="Title 1"/>
          <p:cNvSpPr>
            <a:spLocks noGrp="1"/>
          </p:cNvSpPr>
          <p:nvPr>
            <p:ph type="title"/>
          </p:nvPr>
        </p:nvSpPr>
        <p:spPr>
          <a:xfrm>
            <a:off x="559227" y="310837"/>
            <a:ext cx="6548907" cy="370073"/>
          </a:xfrm>
        </p:spPr>
        <p:txBody>
          <a:bodyPr/>
          <a:lstStyle/>
          <a:p>
            <a:r>
              <a:rPr lang="en-US" dirty="0">
                <a:latin typeface="CVS Health Sans" panose="020B0504020202020204" pitchFamily="34" charset="0"/>
              </a:rPr>
              <a:t>Prior Authorization Manifesto </a:t>
            </a:r>
            <a:endParaRPr lang="en-US" b="0" dirty="0">
              <a:latin typeface="CVS Health Sans Medium" panose="020B0504020202020204" pitchFamily="34" charset="0"/>
              <a:cs typeface="Arial" panose="020B0604020202020204" pitchFamily="34" charset="0"/>
              <a:sym typeface="Arial" panose="020B0604020202020204" pitchFamily="34" charset="0"/>
            </a:endParaRPr>
          </a:p>
        </p:txBody>
      </p:sp>
      <p:sp>
        <p:nvSpPr>
          <p:cNvPr id="3" name="Text Placeholder 2"/>
          <p:cNvSpPr>
            <a:spLocks noGrp="1"/>
          </p:cNvSpPr>
          <p:nvPr>
            <p:ph type="body" sz="quarter" idx="4294967295"/>
          </p:nvPr>
        </p:nvSpPr>
        <p:spPr>
          <a:xfrm>
            <a:off x="560668" y="693602"/>
            <a:ext cx="9680294" cy="701147"/>
          </a:xfrm>
        </p:spPr>
        <p:txBody>
          <a:bodyPr/>
          <a:lstStyle/>
          <a:p>
            <a:pPr>
              <a:spcBef>
                <a:spcPts val="0"/>
              </a:spcBef>
            </a:pPr>
            <a:r>
              <a:rPr lang="en-US" dirty="0">
                <a:latin typeface="CVS Health Sans" panose="020B0504020202020204" pitchFamily="34" charset="0"/>
                <a:cs typeface="Arial"/>
              </a:rPr>
              <a:t>Ensure our people, processes and technology enable our strategy. </a:t>
            </a:r>
          </a:p>
          <a:p>
            <a:pPr>
              <a:spcBef>
                <a:spcPts val="0"/>
              </a:spcBef>
            </a:pPr>
            <a:r>
              <a:rPr lang="en-US" dirty="0">
                <a:latin typeface="CVS Health Sans" panose="020B0504020202020204" pitchFamily="34" charset="0"/>
                <a:cs typeface="Arial"/>
              </a:rPr>
              <a:t>* CVS Strategic Imperative - Optimize Performance and Service. </a:t>
            </a:r>
            <a:endParaRPr lang="en-US" dirty="0">
              <a:latin typeface="CVS Health Sans" panose="020B0504020202020204" pitchFamily="34" charset="0"/>
            </a:endParaRPr>
          </a:p>
        </p:txBody>
      </p:sp>
      <p:sp>
        <p:nvSpPr>
          <p:cNvPr id="13" name="Text Placeholder 9">
            <a:extLst>
              <a:ext uri="{FF2B5EF4-FFF2-40B4-BE49-F238E27FC236}">
                <a16:creationId xmlns:a16="http://schemas.microsoft.com/office/drawing/2014/main" id="{CA62DB4A-F100-49DD-AAC7-76F74865C38B}"/>
              </a:ext>
            </a:extLst>
          </p:cNvPr>
          <p:cNvSpPr txBox="1">
            <a:spLocks/>
          </p:cNvSpPr>
          <p:nvPr/>
        </p:nvSpPr>
        <p:spPr>
          <a:xfrm>
            <a:off x="436860" y="1311766"/>
            <a:ext cx="11562361" cy="4089453"/>
          </a:xfrm>
          <a:prstGeom prst="rect">
            <a:avLst/>
          </a:prstGeom>
        </p:spPr>
        <p:txBody>
          <a:bodyPr anchor="t"/>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defTabSz="456484">
              <a:spcBef>
                <a:spcPts val="0"/>
              </a:spcBef>
              <a:spcAft>
                <a:spcPts val="400"/>
              </a:spcAft>
            </a:pPr>
            <a:r>
              <a:rPr lang="en-US" b="1" dirty="0">
                <a:solidFill>
                  <a:schemeClr val="accent1"/>
                </a:solidFill>
                <a:latin typeface="CVS Health Sans Light" panose="020B0404020202020204" pitchFamily="34" charset="0"/>
                <a:cs typeface="Arial"/>
              </a:rPr>
              <a:t>We believe CVS Health can</a:t>
            </a:r>
            <a:r>
              <a:rPr lang="en-US" b="1" dirty="0">
                <a:solidFill>
                  <a:srgbClr val="FF0000"/>
                </a:solidFill>
                <a:latin typeface="CVS Health Sans Light" panose="020B0404020202020204" pitchFamily="34" charset="0"/>
                <a:cs typeface="Arial"/>
              </a:rPr>
              <a:t> </a:t>
            </a:r>
            <a:r>
              <a:rPr lang="en-US" b="1" dirty="0">
                <a:solidFill>
                  <a:schemeClr val="accent1"/>
                </a:solidFill>
                <a:latin typeface="CVS Health Sans Light" panose="020B0404020202020204" pitchFamily="34" charset="0"/>
                <a:cs typeface="Arial"/>
              </a:rPr>
              <a:t>create a better health journey for members, patients and providers by simplifying, digitizing and automating the </a:t>
            </a:r>
          </a:p>
          <a:p>
            <a:pPr defTabSz="456484">
              <a:spcBef>
                <a:spcPts val="0"/>
              </a:spcBef>
              <a:spcAft>
                <a:spcPts val="400"/>
              </a:spcAft>
            </a:pPr>
            <a:r>
              <a:rPr lang="en-US" b="1" dirty="0">
                <a:solidFill>
                  <a:schemeClr val="accent1"/>
                </a:solidFill>
                <a:latin typeface="CVS Health Sans Light" panose="020B0404020202020204" pitchFamily="34" charset="0"/>
                <a:cs typeface="Arial"/>
              </a:rPr>
              <a:t>Prior Authorization processes..</a:t>
            </a:r>
            <a:endParaRPr lang="en-US" dirty="0">
              <a:solidFill>
                <a:srgbClr val="064E69"/>
              </a:solidFill>
              <a:latin typeface="CVS Health Sans Light" panose="020B0404020202020204" pitchFamily="34" charset="0"/>
              <a:cs typeface="Arial"/>
            </a:endParaRP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create data synergies to help create clinical data continuity across CVS </a:t>
            </a: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meet all regulatory, contractual turn-around times, and performance guarantees, </a:t>
            </a:r>
            <a:r>
              <a:rPr lang="en-US" b="1" dirty="0" err="1">
                <a:solidFill>
                  <a:srgbClr val="064E69"/>
                </a:solidFill>
                <a:latin typeface="CVS Health Sans Light" panose="020B0404020202020204" pitchFamily="34" charset="0"/>
                <a:cs typeface="Arial"/>
              </a:rPr>
              <a:t>etc</a:t>
            </a:r>
            <a:r>
              <a:rPr lang="en-US" b="1" dirty="0">
                <a:solidFill>
                  <a:srgbClr val="064E69"/>
                </a:solidFill>
                <a:latin typeface="CVS Health Sans Light" panose="020B0404020202020204" pitchFamily="34" charset="0"/>
                <a:cs typeface="Arial"/>
              </a:rPr>
              <a:t> </a:t>
            </a: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be Pro-Active in working with our Patients/Members and Partners in realizing the needs for Prior Authorizations </a:t>
            </a: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create an architecture that enables business agility to change</a:t>
            </a: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make the Prior Authorization processes easier and cost effective </a:t>
            </a: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streamline and automate the Prior Authorization processes </a:t>
            </a: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reduce manual approvals </a:t>
            </a: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have a single approval for Medical and Pharmacy combined diagnosis </a:t>
            </a:r>
            <a:endParaRPr lang="en-US" b="1" dirty="0">
              <a:solidFill>
                <a:srgbClr val="FF0000"/>
              </a:solidFill>
              <a:highlight>
                <a:srgbClr val="FFFF00"/>
              </a:highlight>
              <a:latin typeface="CVS Health Sans Light" panose="020B0404020202020204" pitchFamily="34" charset="0"/>
              <a:cs typeface="Arial"/>
            </a:endParaRP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decrease the time spent (both from the provider and payer perspective) on Pre-certification adjudication  </a:t>
            </a: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consolidate and sunset redundant systems </a:t>
            </a:r>
          </a:p>
          <a:p>
            <a:pPr marL="285578" indent="-285578">
              <a:spcBef>
                <a:spcPts val="600"/>
              </a:spcBef>
              <a:buFont typeface="Arial" panose="020B0604020202020204" pitchFamily="34" charset="0"/>
              <a:buChar char="•"/>
            </a:pPr>
            <a:r>
              <a:rPr lang="en-US" b="1" dirty="0">
                <a:solidFill>
                  <a:srgbClr val="064E69"/>
                </a:solidFill>
                <a:latin typeface="CVS Health Sans Light" panose="020B0404020202020204" pitchFamily="34" charset="0"/>
                <a:cs typeface="Arial"/>
              </a:rPr>
              <a:t>We will be the easiest company to work with across the healthcare industry </a:t>
            </a:r>
          </a:p>
          <a:p>
            <a:pPr>
              <a:spcBef>
                <a:spcPts val="0"/>
              </a:spcBef>
            </a:pPr>
            <a:endParaRPr lang="en-US" sz="900" dirty="0">
              <a:latin typeface="Arial"/>
              <a:cs typeface="Arial"/>
            </a:endParaRPr>
          </a:p>
        </p:txBody>
      </p:sp>
    </p:spTree>
    <p:extLst>
      <p:ext uri="{BB962C8B-B14F-4D97-AF65-F5344CB8AC3E}">
        <p14:creationId xmlns:p14="http://schemas.microsoft.com/office/powerpoint/2010/main" val="232350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47B1-49E4-439D-B287-68D9B9630E7B}"/>
              </a:ext>
            </a:extLst>
          </p:cNvPr>
          <p:cNvSpPr>
            <a:spLocks noGrp="1"/>
          </p:cNvSpPr>
          <p:nvPr>
            <p:ph type="title"/>
          </p:nvPr>
        </p:nvSpPr>
        <p:spPr/>
        <p:txBody>
          <a:bodyPr/>
          <a:lstStyle/>
          <a:p>
            <a:r>
              <a:rPr lang="en-US" cap="small" dirty="0">
                <a:latin typeface="Arial" panose="020B0604020202020204" pitchFamily="34" charset="0"/>
                <a:cs typeface="Times New Roman" panose="02020603050405020304" pitchFamily="18" charset="0"/>
              </a:rPr>
              <a:t>Guiding Principles</a:t>
            </a:r>
            <a:br>
              <a:rPr lang="en-US" cap="small" dirty="0">
                <a:latin typeface="Arial" panose="020B0604020202020204" pitchFamily="34" charset="0"/>
                <a:cs typeface="Times New Roman" panose="02020603050405020304" pitchFamily="18" charset="0"/>
              </a:rPr>
            </a:br>
            <a:endParaRPr lang="en-US" dirty="0"/>
          </a:p>
        </p:txBody>
      </p:sp>
      <p:sp>
        <p:nvSpPr>
          <p:cNvPr id="4" name="Rectangle 3">
            <a:extLst>
              <a:ext uri="{FF2B5EF4-FFF2-40B4-BE49-F238E27FC236}">
                <a16:creationId xmlns:a16="http://schemas.microsoft.com/office/drawing/2014/main" id="{76757BA4-5BCF-4F5B-9410-D80316110FB5}"/>
              </a:ext>
            </a:extLst>
          </p:cNvPr>
          <p:cNvSpPr/>
          <p:nvPr/>
        </p:nvSpPr>
        <p:spPr>
          <a:xfrm>
            <a:off x="289305" y="1363291"/>
            <a:ext cx="11157463" cy="4692371"/>
          </a:xfrm>
          <a:prstGeom prst="rect">
            <a:avLst/>
          </a:prstGeom>
        </p:spPr>
        <p:txBody>
          <a:bodyPr wrap="square">
            <a:spAutoFit/>
          </a:bodyPr>
          <a:lstStyle/>
          <a:p>
            <a:pPr marL="1142657" lvl="2" indent="-228531">
              <a:spcBef>
                <a:spcPts val="600"/>
              </a:spcBef>
              <a:buFont typeface="+mj-lt"/>
              <a:buAutoNum type="arabicPeriod"/>
            </a:pPr>
            <a:r>
              <a:rPr lang="en-US" sz="1200" b="1" cap="small" dirty="0">
                <a:cs typeface="Times New Roman" panose="02020603050405020304" pitchFamily="18" charset="0"/>
              </a:rPr>
              <a:t>Compliance </a:t>
            </a:r>
          </a:p>
          <a:p>
            <a:pPr marL="91413" marR="91413"/>
            <a:r>
              <a:rPr lang="en-US" sz="1200" i="1" dirty="0">
                <a:ea typeface="Times New Roman" panose="02020603050405020304" pitchFamily="18" charset="0"/>
              </a:rPr>
              <a:t>Compliance with Security, Confidentiality, Privacy and Regulatory concerns is mandatory.</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Consistent User Experience </a:t>
            </a:r>
          </a:p>
          <a:p>
            <a:pPr marL="91413" marR="91413"/>
            <a:r>
              <a:rPr lang="en-US" sz="1200" i="1" dirty="0">
                <a:ea typeface="Times New Roman" panose="02020603050405020304" pitchFamily="18" charset="0"/>
              </a:rPr>
              <a:t>Seamless integration across all user interface components providing a consistent look and feel to the end user.  Note: Single sign-on between disparate applications does not qualify as a consistent user experience.</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Flexible </a:t>
            </a:r>
          </a:p>
          <a:p>
            <a:pPr marL="91413" marR="91413"/>
            <a:r>
              <a:rPr lang="en-US" sz="1200" i="1" dirty="0">
                <a:ea typeface="Times New Roman" panose="02020603050405020304" pitchFamily="18" charset="0"/>
              </a:rPr>
              <a:t>Provide a consistent platform enabling the delivery of new business capabilities quickly and efficiently to constituents. Solutions will have flexibility to allow for changes in the technical and business environments in order to insure the longevity of the investment.</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Global </a:t>
            </a:r>
          </a:p>
          <a:p>
            <a:pPr marL="91413" marR="91413"/>
            <a:r>
              <a:rPr lang="en-US" sz="1200" i="1" dirty="0">
                <a:ea typeface="Times New Roman" panose="02020603050405020304" pitchFamily="18" charset="0"/>
              </a:rPr>
              <a:t>Applications must be able to accommodate Domestic (U.S.) and International (non-U.S.) markets with appropriate multi-language support.</a:t>
            </a:r>
            <a:endParaRPr lang="en-US" sz="1200" dirty="0">
              <a:ea typeface="Times New Roman" panose="02020603050405020304" pitchFamily="18" charset="0"/>
            </a:endParaRPr>
          </a:p>
          <a:p>
            <a:pPr marL="91413" marR="91413"/>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Health Plan Agnostic </a:t>
            </a:r>
          </a:p>
          <a:p>
            <a:pPr marL="91413" marR="91413"/>
            <a:r>
              <a:rPr lang="en-US" sz="1200" i="1" dirty="0">
                <a:ea typeface="Times New Roman" panose="02020603050405020304" pitchFamily="18" charset="0"/>
              </a:rPr>
              <a:t>Multi-payer capable systems.</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Innovative @ </a:t>
            </a:r>
            <a:r>
              <a:rPr lang="en-US" sz="1200" b="1" cap="small" dirty="0" err="1">
                <a:cs typeface="Times New Roman" panose="02020603050405020304" pitchFamily="18" charset="0"/>
              </a:rPr>
              <a:t>ActiveHealth</a:t>
            </a:r>
            <a:r>
              <a:rPr lang="en-US" sz="1200" b="1" cap="small" dirty="0">
                <a:cs typeface="Times New Roman" panose="02020603050405020304" pitchFamily="18" charset="0"/>
              </a:rPr>
              <a:t> </a:t>
            </a:r>
          </a:p>
          <a:p>
            <a:pPr marL="91413" marR="91413"/>
            <a:r>
              <a:rPr lang="en-US" sz="1200" i="1" dirty="0">
                <a:ea typeface="Times New Roman" panose="02020603050405020304" pitchFamily="18" charset="0"/>
              </a:rPr>
              <a:t>Deliver a highly personalized experience for users based on all we know, all they know and what we can infer about them across a broad set of mediums and integrating with a social experience.</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Low Cost </a:t>
            </a:r>
          </a:p>
          <a:p>
            <a:pPr marL="91413" marR="91413"/>
            <a:r>
              <a:rPr lang="en-US" sz="1200" i="1" dirty="0">
                <a:ea typeface="Times New Roman" panose="02020603050405020304" pitchFamily="18" charset="0"/>
              </a:rPr>
              <a:t>Zero/minimal capital cost required for licensed software component dependencies in order to meet market price point for </a:t>
            </a:r>
            <a:r>
              <a:rPr lang="en-US" sz="1200" i="1" dirty="0" err="1">
                <a:ea typeface="Times New Roman" panose="02020603050405020304" pitchFamily="18" charset="0"/>
              </a:rPr>
              <a:t>ActiveHealth</a:t>
            </a:r>
            <a:r>
              <a:rPr lang="en-US" sz="1200" i="1" dirty="0">
                <a:ea typeface="Times New Roman" panose="02020603050405020304" pitchFamily="18" charset="0"/>
              </a:rPr>
              <a:t> software product offerings.</a:t>
            </a:r>
            <a:r>
              <a:rPr lang="en-US" sz="1200" dirty="0">
                <a:ea typeface="Times New Roman" panose="02020603050405020304" pitchFamily="18" charset="0"/>
              </a:rPr>
              <a:t> </a:t>
            </a:r>
          </a:p>
          <a:p>
            <a:pPr marL="1142657" lvl="2" indent="-228531">
              <a:spcBef>
                <a:spcPts val="600"/>
              </a:spcBef>
              <a:buFont typeface="+mj-lt"/>
              <a:buAutoNum type="arabicPeriod"/>
            </a:pPr>
            <a:r>
              <a:rPr lang="en-US" sz="1200" b="1" cap="small" dirty="0">
                <a:cs typeface="Times New Roman" panose="02020603050405020304" pitchFamily="18" charset="0"/>
              </a:rPr>
              <a:t>Modular </a:t>
            </a:r>
          </a:p>
          <a:p>
            <a:pPr marL="91413" marR="91413"/>
            <a:r>
              <a:rPr lang="en-US" sz="1200" i="1" dirty="0">
                <a:ea typeface="Times New Roman" panose="02020603050405020304" pitchFamily="18" charset="0"/>
              </a:rPr>
              <a:t>Each component will be able to be removed and changed, reducing the complexity of implementing changes.</a:t>
            </a:r>
            <a:endParaRPr lang="en-US" sz="1200" dirty="0">
              <a:ea typeface="Times New Roman" panose="02020603050405020304" pitchFamily="18" charset="0"/>
            </a:endParaRPr>
          </a:p>
          <a:p>
            <a:pPr marL="91413" marR="91413"/>
            <a:r>
              <a:rPr lang="en-US" sz="1200" i="1" dirty="0">
                <a:ea typeface="Times New Roman" panose="02020603050405020304" pitchFamily="18" charset="0"/>
              </a:rPr>
              <a:t> </a:t>
            </a:r>
            <a:endParaRPr lang="en-US" sz="1200" dirty="0">
              <a:ea typeface="Times New Roman" panose="02020603050405020304" pitchFamily="18" charset="0"/>
            </a:endParaRPr>
          </a:p>
        </p:txBody>
      </p:sp>
    </p:spTree>
    <p:extLst>
      <p:ext uri="{BB962C8B-B14F-4D97-AF65-F5344CB8AC3E}">
        <p14:creationId xmlns:p14="http://schemas.microsoft.com/office/powerpoint/2010/main" val="2456804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1B53-651E-4E63-AF26-657B2E8D48DF}"/>
              </a:ext>
            </a:extLst>
          </p:cNvPr>
          <p:cNvSpPr>
            <a:spLocks noGrp="1"/>
          </p:cNvSpPr>
          <p:nvPr>
            <p:ph type="title"/>
          </p:nvPr>
        </p:nvSpPr>
        <p:spPr/>
        <p:txBody>
          <a:bodyPr/>
          <a:lstStyle/>
          <a:p>
            <a:r>
              <a:rPr lang="en-US" sz="2399" cap="small">
                <a:latin typeface="Arial" panose="020B0604020202020204" pitchFamily="34" charset="0"/>
                <a:cs typeface="Times New Roman" panose="02020603050405020304" pitchFamily="18" charset="0"/>
              </a:rPr>
              <a:t>Guiding Principles</a:t>
            </a:r>
            <a:endParaRPr lang="en-US"/>
          </a:p>
        </p:txBody>
      </p:sp>
      <p:sp>
        <p:nvSpPr>
          <p:cNvPr id="4" name="Rectangle 3">
            <a:extLst>
              <a:ext uri="{FF2B5EF4-FFF2-40B4-BE49-F238E27FC236}">
                <a16:creationId xmlns:a16="http://schemas.microsoft.com/office/drawing/2014/main" id="{5E108CDB-0E23-4A25-9E4B-76D89861AA71}"/>
              </a:ext>
            </a:extLst>
          </p:cNvPr>
          <p:cNvSpPr/>
          <p:nvPr/>
        </p:nvSpPr>
        <p:spPr>
          <a:xfrm>
            <a:off x="539102" y="1582822"/>
            <a:ext cx="11157463" cy="3692357"/>
          </a:xfrm>
          <a:prstGeom prst="rect">
            <a:avLst/>
          </a:prstGeom>
        </p:spPr>
        <p:txBody>
          <a:bodyPr wrap="square">
            <a:spAutoFit/>
          </a:bodyPr>
          <a:lstStyle/>
          <a:p>
            <a:pPr marL="1142657" lvl="2" indent="-228531">
              <a:spcBef>
                <a:spcPts val="600"/>
              </a:spcBef>
              <a:buFont typeface="+mj-lt"/>
              <a:buAutoNum type="arabicPeriod"/>
            </a:pPr>
            <a:r>
              <a:rPr lang="en-US" sz="1200" b="1" cap="small" dirty="0">
                <a:cs typeface="Times New Roman" panose="02020603050405020304" pitchFamily="18" charset="0"/>
              </a:rPr>
              <a:t>Multimodal </a:t>
            </a:r>
          </a:p>
          <a:p>
            <a:pPr marL="91413" marR="91413"/>
            <a:r>
              <a:rPr lang="en-US" sz="1200" i="1" dirty="0">
                <a:ea typeface="Times New Roman" panose="02020603050405020304" pitchFamily="18" charset="0"/>
              </a:rPr>
              <a:t>Multimodal interaction provides the user with multiple modes of interfacing with a system. A multimodal interface provides several distinct tools for input and output of data. (e.g. - Mobile, browser, widget/gadget, API, etc.)</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Open </a:t>
            </a:r>
          </a:p>
          <a:p>
            <a:pPr marL="91413" marR="91413"/>
            <a:r>
              <a:rPr lang="en-US" sz="1200" i="1" dirty="0">
                <a:ea typeface="Times New Roman" panose="02020603050405020304" pitchFamily="18" charset="0"/>
              </a:rPr>
              <a:t>Provide the ability to integrate and interoperate with internal and external applications, tools and information sources via industry standards.</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Patient Centered </a:t>
            </a:r>
          </a:p>
          <a:p>
            <a:pPr marL="91413" marR="91413"/>
            <a:r>
              <a:rPr lang="en-US" sz="1200" i="1" dirty="0">
                <a:ea typeface="Times New Roman" panose="02020603050405020304" pitchFamily="18" charset="0"/>
              </a:rPr>
              <a:t>The patient is the central object at the core of all processing at </a:t>
            </a:r>
            <a:r>
              <a:rPr lang="en-US" sz="1200" i="1" dirty="0" err="1">
                <a:ea typeface="Times New Roman" panose="02020603050405020304" pitchFamily="18" charset="0"/>
              </a:rPr>
              <a:t>ActiveHealth</a:t>
            </a:r>
            <a:r>
              <a:rPr lang="en-US" sz="1200" i="1" dirty="0">
                <a:ea typeface="Times New Roman" panose="02020603050405020304" pitchFamily="18" charset="0"/>
              </a:rPr>
              <a:t>.</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Portable </a:t>
            </a:r>
          </a:p>
          <a:p>
            <a:pPr marL="91413" marR="91413"/>
            <a:r>
              <a:rPr lang="en-US" sz="1200" i="1" dirty="0">
                <a:ea typeface="Times New Roman" panose="02020603050405020304" pitchFamily="18" charset="0"/>
              </a:rPr>
              <a:t>Application images must be self-contained and deployable at either an </a:t>
            </a:r>
            <a:r>
              <a:rPr lang="en-US" sz="1200" i="1" dirty="0" err="1">
                <a:ea typeface="Times New Roman" panose="02020603050405020304" pitchFamily="18" charset="0"/>
              </a:rPr>
              <a:t>ActiveHealth</a:t>
            </a:r>
            <a:r>
              <a:rPr lang="en-US" sz="1200" i="1" dirty="0">
                <a:ea typeface="Times New Roman" panose="02020603050405020304" pitchFamily="18" charset="0"/>
              </a:rPr>
              <a:t> internal hosting facility (hosted model) or a customer  managed facility (on premise model).</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Reusable and Adaptable </a:t>
            </a:r>
          </a:p>
          <a:p>
            <a:pPr marL="91413" marR="91413"/>
            <a:r>
              <a:rPr lang="en-US" sz="1200" i="1" dirty="0">
                <a:ea typeface="Times New Roman" panose="02020603050405020304" pitchFamily="18" charset="0"/>
              </a:rPr>
              <a:t>Provide the ability to package/repackage capabilities and assets in new and different ways (without major rework).</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Scalable </a:t>
            </a:r>
          </a:p>
          <a:p>
            <a:pPr marL="91413" marR="91413"/>
            <a:r>
              <a:rPr lang="en-US" sz="1200" i="1" dirty="0">
                <a:ea typeface="Times New Roman" panose="02020603050405020304" pitchFamily="18" charset="0"/>
              </a:rPr>
              <a:t>Provide "industrial strength" operating characteristics which can be scaled both vertically and horizontally based on demand.</a:t>
            </a:r>
            <a:endParaRPr lang="en-US" sz="1200" dirty="0">
              <a:ea typeface="Times New Roman" panose="02020603050405020304" pitchFamily="18" charset="0"/>
            </a:endParaRPr>
          </a:p>
          <a:p>
            <a:pPr marL="1142657" lvl="2" indent="-228531">
              <a:spcBef>
                <a:spcPts val="600"/>
              </a:spcBef>
              <a:buFont typeface="+mj-lt"/>
              <a:buAutoNum type="arabicPeriod"/>
            </a:pPr>
            <a:r>
              <a:rPr lang="en-US" sz="1200" b="1" cap="small" dirty="0">
                <a:cs typeface="Times New Roman" panose="02020603050405020304" pitchFamily="18" charset="0"/>
              </a:rPr>
              <a:t>Secure and Trustworthy </a:t>
            </a:r>
          </a:p>
          <a:p>
            <a:pPr marL="91413"/>
            <a:r>
              <a:rPr lang="en-US" sz="1200" i="1" dirty="0">
                <a:ea typeface="Times New Roman" panose="02020603050405020304" pitchFamily="18" charset="0"/>
              </a:rPr>
              <a:t>Provide best in class solutions with strong security and privacy controls.</a:t>
            </a:r>
            <a:endParaRPr lang="en-US" sz="1200" dirty="0">
              <a:ea typeface="Times New Roman" panose="02020603050405020304" pitchFamily="18" charset="0"/>
            </a:endParaRPr>
          </a:p>
          <a:p>
            <a:pPr marL="91413" marR="91413"/>
            <a:r>
              <a:rPr lang="en-US" sz="1200" i="1" dirty="0">
                <a:ea typeface="Times New Roman" panose="02020603050405020304" pitchFamily="18" charset="0"/>
              </a:rPr>
              <a:t> </a:t>
            </a:r>
            <a:endParaRPr lang="en-US" sz="1200" dirty="0">
              <a:ea typeface="Times New Roman" panose="02020603050405020304" pitchFamily="18" charset="0"/>
            </a:endParaRPr>
          </a:p>
        </p:txBody>
      </p:sp>
    </p:spTree>
    <p:extLst>
      <p:ext uri="{BB962C8B-B14F-4D97-AF65-F5344CB8AC3E}">
        <p14:creationId xmlns:p14="http://schemas.microsoft.com/office/powerpoint/2010/main" val="16824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C275224-221F-E342-BAB0-4107B9F1D522}"/>
              </a:ext>
            </a:extLst>
          </p:cNvPr>
          <p:cNvSpPr/>
          <p:nvPr/>
        </p:nvSpPr>
        <p:spPr bwMode="gray">
          <a:xfrm>
            <a:off x="488444" y="4101045"/>
            <a:ext cx="11407377" cy="2125431"/>
          </a:xfrm>
          <a:prstGeom prst="rect">
            <a:avLst/>
          </a:prstGeom>
          <a:gradFill>
            <a:gsLst>
              <a:gs pos="0">
                <a:schemeClr val="bg1">
                  <a:lumMod val="85000"/>
                </a:schemeClr>
              </a:gs>
              <a:gs pos="51000">
                <a:schemeClr val="bg1">
                  <a:lumMod val="85000"/>
                  <a:alpha val="0"/>
                </a:schemeClr>
              </a:gs>
            </a:gsLst>
            <a:lin ang="5400000" scaled="0"/>
          </a:gra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a:solidFill>
                <a:schemeClr val="bg1"/>
              </a:solidFill>
            </a:endParaRPr>
          </a:p>
        </p:txBody>
      </p:sp>
      <p:sp>
        <p:nvSpPr>
          <p:cNvPr id="49" name="Rectangle 48">
            <a:extLst>
              <a:ext uri="{FF2B5EF4-FFF2-40B4-BE49-F238E27FC236}">
                <a16:creationId xmlns:a16="http://schemas.microsoft.com/office/drawing/2014/main" id="{89B2673D-875C-584F-97B1-2E14D9E6EA7C}"/>
              </a:ext>
            </a:extLst>
          </p:cNvPr>
          <p:cNvSpPr/>
          <p:nvPr/>
        </p:nvSpPr>
        <p:spPr bwMode="gray">
          <a:xfrm>
            <a:off x="5820340" y="1803769"/>
            <a:ext cx="6080072" cy="2125431"/>
          </a:xfrm>
          <a:prstGeom prst="rect">
            <a:avLst/>
          </a:prstGeom>
          <a:gradFill>
            <a:gsLst>
              <a:gs pos="0">
                <a:schemeClr val="bg1">
                  <a:lumMod val="85000"/>
                </a:schemeClr>
              </a:gs>
              <a:gs pos="51000">
                <a:schemeClr val="bg1">
                  <a:lumMod val="85000"/>
                  <a:alpha val="0"/>
                </a:schemeClr>
              </a:gs>
            </a:gsLst>
            <a:lin ang="5400000" scaled="0"/>
          </a:gra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a:solidFill>
                <a:schemeClr val="bg1"/>
              </a:solidFill>
            </a:endParaRPr>
          </a:p>
        </p:txBody>
      </p:sp>
      <p:sp>
        <p:nvSpPr>
          <p:cNvPr id="28" name="Rectangle 27">
            <a:extLst>
              <a:ext uri="{FF2B5EF4-FFF2-40B4-BE49-F238E27FC236}">
                <a16:creationId xmlns:a16="http://schemas.microsoft.com/office/drawing/2014/main" id="{0056F5F8-5DC4-E74D-81C8-869C7FF19E63}"/>
              </a:ext>
            </a:extLst>
          </p:cNvPr>
          <p:cNvSpPr/>
          <p:nvPr/>
        </p:nvSpPr>
        <p:spPr bwMode="gray">
          <a:xfrm>
            <a:off x="493037" y="1803769"/>
            <a:ext cx="5327303" cy="2125431"/>
          </a:xfrm>
          <a:prstGeom prst="rect">
            <a:avLst/>
          </a:prstGeom>
          <a:gradFill>
            <a:gsLst>
              <a:gs pos="0">
                <a:schemeClr val="bg1">
                  <a:lumMod val="85000"/>
                </a:schemeClr>
              </a:gs>
              <a:gs pos="51000">
                <a:schemeClr val="bg1">
                  <a:lumMod val="85000"/>
                  <a:alpha val="0"/>
                </a:schemeClr>
              </a:gs>
            </a:gsLst>
            <a:lin ang="5400000" scaled="0"/>
          </a:gra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a:solidFill>
                <a:schemeClr val="bg1"/>
              </a:solidFill>
            </a:endParaRPr>
          </a:p>
        </p:txBody>
      </p:sp>
      <p:sp>
        <p:nvSpPr>
          <p:cNvPr id="6" name="Title 1"/>
          <p:cNvSpPr>
            <a:spLocks noGrp="1"/>
          </p:cNvSpPr>
          <p:nvPr>
            <p:ph type="title"/>
          </p:nvPr>
        </p:nvSpPr>
        <p:spPr/>
        <p:txBody>
          <a:bodyPr/>
          <a:lstStyle/>
          <a:p>
            <a:r>
              <a:rPr lang="en-US" b="0">
                <a:latin typeface="CVS Health Sans Medium" panose="020B0504020202020204" pitchFamily="34" charset="0"/>
                <a:ea typeface="Helvetica Neue" panose="02000503000000020004" pitchFamily="2" charset="0"/>
                <a:cs typeface="Arial" panose="020B0604020202020204" pitchFamily="34" charset="0"/>
              </a:rPr>
              <a:t>Why is it important to CVS Health?</a:t>
            </a:r>
            <a:endParaRPr lang="en-US" b="0">
              <a:latin typeface="CVS Health Sans Medium" panose="020B0504020202020204" pitchFamily="34" charset="0"/>
              <a:cs typeface="Arial" panose="020B0604020202020204" pitchFamily="34" charset="0"/>
            </a:endParaRPr>
          </a:p>
        </p:txBody>
      </p:sp>
      <p:sp>
        <p:nvSpPr>
          <p:cNvPr id="30" name="Text Placeholder 2">
            <a:extLst>
              <a:ext uri="{FF2B5EF4-FFF2-40B4-BE49-F238E27FC236}">
                <a16:creationId xmlns:a16="http://schemas.microsoft.com/office/drawing/2014/main" id="{39C286EB-B4EB-407E-9E61-97D02F492D65}"/>
              </a:ext>
            </a:extLst>
          </p:cNvPr>
          <p:cNvSpPr>
            <a:spLocks noGrp="1"/>
          </p:cNvSpPr>
          <p:nvPr>
            <p:ph type="body" sz="quarter" idx="4294967295"/>
          </p:nvPr>
        </p:nvSpPr>
        <p:spPr>
          <a:xfrm>
            <a:off x="612218" y="641666"/>
            <a:ext cx="9682816" cy="422165"/>
          </a:xfrm>
        </p:spPr>
        <p:txBody>
          <a:bodyPr vert="horz" lIns="0" tIns="0" rIns="0" bIns="0" rtlCol="0" anchor="t">
            <a:noAutofit/>
          </a:bodyPr>
          <a:lstStyle/>
          <a:p>
            <a:r>
              <a:rPr lang="en-US" dirty="0">
                <a:latin typeface="CVS Health Sans" panose="020B0504020202020204" pitchFamily="34" charset="0"/>
                <a:ea typeface="+mn-lt"/>
                <a:cs typeface="+mn-lt"/>
              </a:rPr>
              <a:t>To save millions of dollars for CVS and create less friction in the industry. </a:t>
            </a:r>
          </a:p>
          <a:p>
            <a:endParaRPr lang="en-US" dirty="0"/>
          </a:p>
        </p:txBody>
      </p:sp>
      <p:sp>
        <p:nvSpPr>
          <p:cNvPr id="4" name="Title 1">
            <a:extLst>
              <a:ext uri="{FF2B5EF4-FFF2-40B4-BE49-F238E27FC236}">
                <a16:creationId xmlns:a16="http://schemas.microsoft.com/office/drawing/2014/main" id="{19295157-1AFA-984A-8ED1-5DE6D1BAEBE9}"/>
              </a:ext>
            </a:extLst>
          </p:cNvPr>
          <p:cNvSpPr txBox="1">
            <a:spLocks/>
          </p:cNvSpPr>
          <p:nvPr/>
        </p:nvSpPr>
        <p:spPr>
          <a:xfrm rot="16200000">
            <a:off x="-761076" y="2711430"/>
            <a:ext cx="2193989" cy="365665"/>
          </a:xfrm>
          <a:prstGeom prst="rect">
            <a:avLst/>
          </a:prstGeom>
        </p:spPr>
        <p:txBody>
          <a:bodyPr vert="horz" lIns="0" tIns="0" rIns="68544" bIns="0" rtlCol="0" anchor="ctr" anchorCtr="0">
            <a:noAutofit/>
          </a:bodyPr>
          <a:lst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a:lstStyle>
          <a:p>
            <a:pPr algn="ctr" defTabSz="456915">
              <a:defRPr/>
            </a:pPr>
            <a:r>
              <a:rPr lang="en-US" sz="1200">
                <a:solidFill>
                  <a:schemeClr val="accent2"/>
                </a:solidFill>
                <a:latin typeface="CVS Health Sans" panose="020B0504020202020204" pitchFamily="34" charset="0"/>
                <a:ea typeface="Helvetica Neue" panose="02000503000000020004" pitchFamily="2" charset="0"/>
                <a:cs typeface="Arial" panose="020B0604020202020204" pitchFamily="34" charset="0"/>
                <a:sym typeface="Helvetica Light"/>
              </a:rPr>
              <a:t>Our Strategic Imperatives</a:t>
            </a:r>
          </a:p>
        </p:txBody>
      </p:sp>
      <p:sp>
        <p:nvSpPr>
          <p:cNvPr id="5" name="TextBox 4">
            <a:extLst>
              <a:ext uri="{FF2B5EF4-FFF2-40B4-BE49-F238E27FC236}">
                <a16:creationId xmlns:a16="http://schemas.microsoft.com/office/drawing/2014/main" id="{5FDE9217-A6C0-944B-A259-24A06FEF5407}"/>
              </a:ext>
            </a:extLst>
          </p:cNvPr>
          <p:cNvSpPr txBox="1"/>
          <p:nvPr/>
        </p:nvSpPr>
        <p:spPr>
          <a:xfrm>
            <a:off x="388216" y="1447084"/>
            <a:ext cx="5492700" cy="215388"/>
          </a:xfrm>
          <a:prstGeom prst="rect">
            <a:avLst/>
          </a:prstGeom>
          <a:noFill/>
        </p:spPr>
        <p:txBody>
          <a:bodyPr wrap="square" lIns="0" tIns="0" rIns="0" bIns="0" rtlCol="0" anchor="t">
            <a:spAutoFit/>
          </a:bodyPr>
          <a:lstStyle/>
          <a:p>
            <a:pPr algn="ctr" defTabSz="456915">
              <a:defRPr/>
            </a:pPr>
            <a:r>
              <a:rPr lang="en-US" sz="1400" b="1">
                <a:latin typeface="CVS Health Sans" panose="020B0504020202020204" pitchFamily="34" charset="0"/>
                <a:cs typeface="Arial" panose="020B0604020202020204" pitchFamily="34" charset="0"/>
                <a:sym typeface="Helvetica Light"/>
              </a:rPr>
              <a:t>Start with the consumer …</a:t>
            </a:r>
          </a:p>
        </p:txBody>
      </p:sp>
      <p:sp>
        <p:nvSpPr>
          <p:cNvPr id="8" name="TextBox 7">
            <a:extLst>
              <a:ext uri="{FF2B5EF4-FFF2-40B4-BE49-F238E27FC236}">
                <a16:creationId xmlns:a16="http://schemas.microsoft.com/office/drawing/2014/main" id="{1369E8F2-760A-E14C-A794-DB2608FAF8A1}"/>
              </a:ext>
            </a:extLst>
          </p:cNvPr>
          <p:cNvSpPr txBox="1"/>
          <p:nvPr/>
        </p:nvSpPr>
        <p:spPr>
          <a:xfrm>
            <a:off x="5979328" y="1440585"/>
            <a:ext cx="5799631" cy="215388"/>
          </a:xfrm>
          <a:prstGeom prst="rect">
            <a:avLst/>
          </a:prstGeom>
          <a:noFill/>
        </p:spPr>
        <p:txBody>
          <a:bodyPr wrap="square" lIns="0" tIns="0" rIns="0" bIns="0" rtlCol="0" anchor="t">
            <a:spAutoFit/>
          </a:bodyPr>
          <a:lstStyle/>
          <a:p>
            <a:pPr algn="ctr" defTabSz="456915">
              <a:defRPr/>
            </a:pPr>
            <a:r>
              <a:rPr lang="en-US" sz="1400" b="1">
                <a:latin typeface="CVS Health Sans" panose="020B0504020202020204" pitchFamily="34" charset="0"/>
                <a:cs typeface="Arial" panose="020B0604020202020204" pitchFamily="34" charset="0"/>
                <a:sym typeface="Helvetica Light"/>
              </a:rPr>
              <a:t>… to transform our business and industry.</a:t>
            </a:r>
          </a:p>
        </p:txBody>
      </p:sp>
      <p:sp>
        <p:nvSpPr>
          <p:cNvPr id="10" name="TextBox 9">
            <a:extLst>
              <a:ext uri="{FF2B5EF4-FFF2-40B4-BE49-F238E27FC236}">
                <a16:creationId xmlns:a16="http://schemas.microsoft.com/office/drawing/2014/main" id="{C22A95C4-8061-354E-9A3D-D259261B08E9}"/>
              </a:ext>
            </a:extLst>
          </p:cNvPr>
          <p:cNvSpPr txBox="1"/>
          <p:nvPr/>
        </p:nvSpPr>
        <p:spPr>
          <a:xfrm>
            <a:off x="612218" y="2062524"/>
            <a:ext cx="1561312" cy="661548"/>
          </a:xfrm>
          <a:prstGeom prst="rect">
            <a:avLst/>
          </a:prstGeom>
          <a:noFill/>
        </p:spPr>
        <p:txBody>
          <a:bodyPr wrap="square" lIns="0" tIns="0" rIns="0" bIns="0" rtlCol="0">
            <a:spAutoFit/>
          </a:bodyPr>
          <a:lstStyle/>
          <a:p>
            <a:pPr algn="ctr" defTabSz="456915">
              <a:lnSpc>
                <a:spcPts val="1200"/>
              </a:lnSpc>
              <a:defRPr/>
            </a:pPr>
            <a:r>
              <a:rPr lang="en-US" sz="1400" b="1">
                <a:solidFill>
                  <a:prstClr val="black"/>
                </a:solidFill>
                <a:latin typeface="CVS Health Sans" panose="020B0504020202020204" pitchFamily="34" charset="0"/>
                <a:cs typeface="Arial" panose="020B0604020202020204" pitchFamily="34" charset="0"/>
                <a:sym typeface="Helvetica Light"/>
              </a:rPr>
              <a:t>Be local</a:t>
            </a:r>
          </a:p>
          <a:p>
            <a:pPr algn="ctr" defTabSz="456915">
              <a:defRPr/>
            </a:pPr>
            <a:r>
              <a:rPr lang="en-US" sz="1100">
                <a:solidFill>
                  <a:prstClr val="black"/>
                </a:solidFill>
                <a:latin typeface="CVS Health Sans" panose="020B0504020202020204" pitchFamily="34" charset="0"/>
                <a:cs typeface="Arial" panose="020B0604020202020204" pitchFamily="34" charset="0"/>
                <a:sym typeface="Helvetica Light"/>
              </a:rPr>
              <a:t>Engage people with the care they need where they need it</a:t>
            </a:r>
          </a:p>
        </p:txBody>
      </p:sp>
      <p:sp>
        <p:nvSpPr>
          <p:cNvPr id="11" name="TextBox 10">
            <a:extLst>
              <a:ext uri="{FF2B5EF4-FFF2-40B4-BE49-F238E27FC236}">
                <a16:creationId xmlns:a16="http://schemas.microsoft.com/office/drawing/2014/main" id="{A0306540-68B3-7F49-AE1B-8B6C61BDC16E}"/>
              </a:ext>
            </a:extLst>
          </p:cNvPr>
          <p:cNvSpPr txBox="1"/>
          <p:nvPr/>
        </p:nvSpPr>
        <p:spPr>
          <a:xfrm>
            <a:off x="4036192" y="2062524"/>
            <a:ext cx="1561312" cy="661548"/>
          </a:xfrm>
          <a:prstGeom prst="rect">
            <a:avLst/>
          </a:prstGeom>
          <a:noFill/>
        </p:spPr>
        <p:txBody>
          <a:bodyPr wrap="square" lIns="0" tIns="0" rIns="0" bIns="0" rtlCol="0">
            <a:spAutoFit/>
          </a:bodyPr>
          <a:lstStyle/>
          <a:p>
            <a:pPr algn="ctr" defTabSz="456915">
              <a:lnSpc>
                <a:spcPts val="1200"/>
              </a:lnSpc>
              <a:defRPr/>
            </a:pPr>
            <a:r>
              <a:rPr lang="en-US" sz="1400" b="1">
                <a:solidFill>
                  <a:prstClr val="black"/>
                </a:solidFill>
                <a:latin typeface="CVS Health Sans" panose="020B0504020202020204" pitchFamily="34" charset="0"/>
                <a:cs typeface="Arial" panose="020B0604020202020204" pitchFamily="34" charset="0"/>
                <a:sym typeface="Helvetica Light"/>
              </a:rPr>
              <a:t>Improve health</a:t>
            </a:r>
          </a:p>
          <a:p>
            <a:pPr algn="ctr" defTabSz="456915">
              <a:defRPr/>
            </a:pPr>
            <a:r>
              <a:rPr lang="en-US" sz="1100">
                <a:solidFill>
                  <a:prstClr val="black"/>
                </a:solidFill>
                <a:latin typeface="CVS Health Sans" panose="020B0504020202020204" pitchFamily="34" charset="0"/>
                <a:cs typeface="Arial" panose="020B0604020202020204" pitchFamily="34" charset="0"/>
                <a:sym typeface="Helvetica Light"/>
              </a:rPr>
              <a:t>Help people </a:t>
            </a:r>
            <a:br>
              <a:rPr lang="en-US" sz="1100">
                <a:solidFill>
                  <a:prstClr val="black"/>
                </a:solidFill>
                <a:latin typeface="CVS Health Sans" panose="020B0504020202020204" pitchFamily="34" charset="0"/>
                <a:cs typeface="Arial" panose="020B0604020202020204" pitchFamily="34" charset="0"/>
                <a:sym typeface="Helvetica Light"/>
              </a:rPr>
            </a:br>
            <a:r>
              <a:rPr lang="en-US" sz="1100">
                <a:solidFill>
                  <a:prstClr val="black"/>
                </a:solidFill>
                <a:latin typeface="CVS Health Sans" panose="020B0504020202020204" pitchFamily="34" charset="0"/>
                <a:cs typeface="Arial" panose="020B0604020202020204" pitchFamily="34" charset="0"/>
                <a:sym typeface="Helvetica Light"/>
              </a:rPr>
              <a:t>achieve better health </a:t>
            </a:r>
            <a:br>
              <a:rPr lang="en-US" sz="1100">
                <a:solidFill>
                  <a:prstClr val="black"/>
                </a:solidFill>
                <a:latin typeface="CVS Health Sans" panose="020B0504020202020204" pitchFamily="34" charset="0"/>
                <a:cs typeface="Arial" panose="020B0604020202020204" pitchFamily="34" charset="0"/>
                <a:sym typeface="Helvetica Light"/>
              </a:rPr>
            </a:br>
            <a:r>
              <a:rPr lang="en-US" sz="1100">
                <a:solidFill>
                  <a:prstClr val="black"/>
                </a:solidFill>
                <a:latin typeface="CVS Health Sans" panose="020B0504020202020204" pitchFamily="34" charset="0"/>
                <a:cs typeface="Arial" panose="020B0604020202020204" pitchFamily="34" charset="0"/>
                <a:sym typeface="Helvetica Light"/>
              </a:rPr>
              <a:t>at a lower cost</a:t>
            </a:r>
          </a:p>
        </p:txBody>
      </p:sp>
      <p:sp>
        <p:nvSpPr>
          <p:cNvPr id="12" name="TextBox 11">
            <a:extLst>
              <a:ext uri="{FF2B5EF4-FFF2-40B4-BE49-F238E27FC236}">
                <a16:creationId xmlns:a16="http://schemas.microsoft.com/office/drawing/2014/main" id="{3480F4EB-2C68-0949-B99B-CC68E46DC941}"/>
              </a:ext>
            </a:extLst>
          </p:cNvPr>
          <p:cNvSpPr txBox="1"/>
          <p:nvPr/>
        </p:nvSpPr>
        <p:spPr>
          <a:xfrm>
            <a:off x="2471987" y="2069025"/>
            <a:ext cx="1325158" cy="492315"/>
          </a:xfrm>
          <a:prstGeom prst="rect">
            <a:avLst/>
          </a:prstGeom>
          <a:noFill/>
        </p:spPr>
        <p:txBody>
          <a:bodyPr wrap="square" lIns="0" tIns="0" rIns="0" bIns="0" rtlCol="0">
            <a:spAutoFit/>
          </a:bodyPr>
          <a:lstStyle/>
          <a:p>
            <a:pPr algn="ctr" defTabSz="456915">
              <a:lnSpc>
                <a:spcPts val="1200"/>
              </a:lnSpc>
              <a:defRPr/>
            </a:pPr>
            <a:r>
              <a:rPr lang="en-US" sz="1400" b="1">
                <a:solidFill>
                  <a:srgbClr val="000000"/>
                </a:solidFill>
                <a:latin typeface="CVS Health Sans" panose="020B0504020202020204" pitchFamily="34" charset="0"/>
                <a:cs typeface="Arial" panose="020B0604020202020204" pitchFamily="34" charset="0"/>
                <a:sym typeface="Helvetica Light"/>
              </a:rPr>
              <a:t>Make it simple</a:t>
            </a:r>
          </a:p>
          <a:p>
            <a:pPr algn="ctr" defTabSz="456915">
              <a:defRPr/>
            </a:pPr>
            <a:r>
              <a:rPr lang="en-US" sz="1100">
                <a:solidFill>
                  <a:prstClr val="black"/>
                </a:solidFill>
                <a:latin typeface="CVS Health Sans" panose="020B0504020202020204" pitchFamily="34" charset="0"/>
                <a:cs typeface="Arial" panose="020B0604020202020204" pitchFamily="34" charset="0"/>
                <a:sym typeface="Helvetica Light"/>
              </a:rPr>
              <a:t>Make a complicated </a:t>
            </a:r>
            <a:br>
              <a:rPr lang="en-US" sz="1100">
                <a:solidFill>
                  <a:prstClr val="black"/>
                </a:solidFill>
                <a:latin typeface="CVS Health Sans" panose="020B0504020202020204" pitchFamily="34" charset="0"/>
                <a:cs typeface="Arial" panose="020B0604020202020204" pitchFamily="34" charset="0"/>
                <a:sym typeface="Helvetica Light"/>
              </a:rPr>
            </a:br>
            <a:r>
              <a:rPr lang="en-US" sz="1100">
                <a:solidFill>
                  <a:prstClr val="black"/>
                </a:solidFill>
                <a:latin typeface="CVS Health Sans" panose="020B0504020202020204" pitchFamily="34" charset="0"/>
                <a:cs typeface="Arial" panose="020B0604020202020204" pitchFamily="34" charset="0"/>
                <a:sym typeface="Helvetica Light"/>
              </a:rPr>
              <a:t>system easier for all</a:t>
            </a:r>
          </a:p>
        </p:txBody>
      </p:sp>
      <p:sp>
        <p:nvSpPr>
          <p:cNvPr id="19" name="TextBox 18">
            <a:extLst>
              <a:ext uri="{FF2B5EF4-FFF2-40B4-BE49-F238E27FC236}">
                <a16:creationId xmlns:a16="http://schemas.microsoft.com/office/drawing/2014/main" id="{63B74343-30A0-2449-97FD-2C6DC2C6F5FF}"/>
              </a:ext>
            </a:extLst>
          </p:cNvPr>
          <p:cNvSpPr txBox="1"/>
          <p:nvPr/>
        </p:nvSpPr>
        <p:spPr>
          <a:xfrm>
            <a:off x="9873606" y="2062524"/>
            <a:ext cx="1874658" cy="815396"/>
          </a:xfrm>
          <a:prstGeom prst="rect">
            <a:avLst/>
          </a:prstGeom>
          <a:noFill/>
        </p:spPr>
        <p:txBody>
          <a:bodyPr wrap="square" lIns="0" tIns="0" rIns="0" bIns="0" rtlCol="0">
            <a:spAutoFit/>
          </a:bodyPr>
          <a:lstStyle/>
          <a:p>
            <a:pPr algn="ctr" defTabSz="456915">
              <a:lnSpc>
                <a:spcPts val="1200"/>
              </a:lnSpc>
              <a:defRPr/>
            </a:pPr>
            <a:r>
              <a:rPr lang="en-US" sz="1400" b="1">
                <a:solidFill>
                  <a:prstClr val="black"/>
                </a:solidFill>
                <a:latin typeface="CVS Health Sans" panose="020B0504020202020204" pitchFamily="34" charset="0"/>
                <a:cs typeface="Arial" panose="020B0604020202020204" pitchFamily="34" charset="0"/>
                <a:sym typeface="Helvetica Light"/>
              </a:rPr>
              <a:t>Optimize perform-ance and service </a:t>
            </a:r>
          </a:p>
          <a:p>
            <a:pPr algn="ctr" defTabSz="456915">
              <a:defRPr/>
            </a:pPr>
            <a:r>
              <a:rPr lang="en-US" sz="1100">
                <a:solidFill>
                  <a:prstClr val="black"/>
                </a:solidFill>
                <a:latin typeface="CVS Health Sans" panose="020B0504020202020204" pitchFamily="34" charset="0"/>
                <a:cs typeface="Arial" panose="020B0604020202020204" pitchFamily="34" charset="0"/>
                <a:sym typeface="Helvetica Light"/>
              </a:rPr>
              <a:t>Ensure our people, processes and technology enable our strategy</a:t>
            </a:r>
          </a:p>
        </p:txBody>
      </p:sp>
      <p:sp>
        <p:nvSpPr>
          <p:cNvPr id="20" name="TextBox 19">
            <a:extLst>
              <a:ext uri="{FF2B5EF4-FFF2-40B4-BE49-F238E27FC236}">
                <a16:creationId xmlns:a16="http://schemas.microsoft.com/office/drawing/2014/main" id="{324DA364-55EB-184A-9F42-F27810F78718}"/>
              </a:ext>
            </a:extLst>
          </p:cNvPr>
          <p:cNvSpPr txBox="1"/>
          <p:nvPr/>
        </p:nvSpPr>
        <p:spPr>
          <a:xfrm>
            <a:off x="8013105" y="2062524"/>
            <a:ext cx="1732077" cy="661548"/>
          </a:xfrm>
          <a:prstGeom prst="rect">
            <a:avLst/>
          </a:prstGeom>
          <a:noFill/>
        </p:spPr>
        <p:txBody>
          <a:bodyPr wrap="square" lIns="0" tIns="0" rIns="0" bIns="0" rtlCol="0">
            <a:spAutoFit/>
          </a:bodyPr>
          <a:lstStyle/>
          <a:p>
            <a:pPr algn="ctr" defTabSz="456915">
              <a:lnSpc>
                <a:spcPts val="1200"/>
              </a:lnSpc>
              <a:defRPr/>
            </a:pPr>
            <a:r>
              <a:rPr lang="en-US" sz="1400" b="1">
                <a:solidFill>
                  <a:prstClr val="black"/>
                </a:solidFill>
                <a:latin typeface="CVS Health Sans" panose="020B0504020202020204" pitchFamily="34" charset="0"/>
                <a:cs typeface="Arial" panose="020B0604020202020204" pitchFamily="34" charset="0"/>
                <a:sym typeface="Helvetica Light"/>
              </a:rPr>
              <a:t>Attract and inspire</a:t>
            </a:r>
          </a:p>
          <a:p>
            <a:pPr algn="ctr" defTabSz="456915">
              <a:defRPr/>
            </a:pPr>
            <a:r>
              <a:rPr lang="en-US" sz="1100">
                <a:solidFill>
                  <a:prstClr val="black"/>
                </a:solidFill>
                <a:latin typeface="CVS Health Sans" panose="020B0504020202020204" pitchFamily="34" charset="0"/>
                <a:cs typeface="Arial" panose="020B0604020202020204" pitchFamily="34" charset="0"/>
                <a:sym typeface="Helvetica Light"/>
              </a:rPr>
              <a:t>Unlock the power of </a:t>
            </a:r>
            <a:br>
              <a:rPr lang="en-US" sz="1100">
                <a:solidFill>
                  <a:prstClr val="black"/>
                </a:solidFill>
                <a:latin typeface="CVS Health Sans" panose="020B0504020202020204" pitchFamily="34" charset="0"/>
                <a:cs typeface="Arial" panose="020B0604020202020204" pitchFamily="34" charset="0"/>
                <a:sym typeface="Helvetica Light"/>
              </a:rPr>
            </a:br>
            <a:r>
              <a:rPr lang="en-US" sz="1100">
                <a:solidFill>
                  <a:prstClr val="black"/>
                </a:solidFill>
                <a:latin typeface="CVS Health Sans" panose="020B0504020202020204" pitchFamily="34" charset="0"/>
                <a:cs typeface="Arial" panose="020B0604020202020204" pitchFamily="34" charset="0"/>
                <a:sym typeface="Helvetica Light"/>
              </a:rPr>
              <a:t>our people to transform health care</a:t>
            </a:r>
          </a:p>
        </p:txBody>
      </p:sp>
      <p:sp>
        <p:nvSpPr>
          <p:cNvPr id="21" name="TextBox 20">
            <a:extLst>
              <a:ext uri="{FF2B5EF4-FFF2-40B4-BE49-F238E27FC236}">
                <a16:creationId xmlns:a16="http://schemas.microsoft.com/office/drawing/2014/main" id="{52A98706-73E8-0241-9BC9-EB0B6D85D929}"/>
              </a:ext>
            </a:extLst>
          </p:cNvPr>
          <p:cNvSpPr txBox="1"/>
          <p:nvPr/>
        </p:nvSpPr>
        <p:spPr>
          <a:xfrm>
            <a:off x="6091864" y="2062524"/>
            <a:ext cx="1790991" cy="830781"/>
          </a:xfrm>
          <a:prstGeom prst="rect">
            <a:avLst/>
          </a:prstGeom>
          <a:noFill/>
        </p:spPr>
        <p:txBody>
          <a:bodyPr wrap="square" lIns="0" tIns="0" rIns="0" bIns="0" rtlCol="0">
            <a:spAutoFit/>
          </a:bodyPr>
          <a:lstStyle/>
          <a:p>
            <a:pPr algn="ctr" defTabSz="456915">
              <a:lnSpc>
                <a:spcPts val="1200"/>
              </a:lnSpc>
              <a:defRPr/>
            </a:pPr>
            <a:r>
              <a:rPr lang="en-US" sz="1400" b="1">
                <a:solidFill>
                  <a:prstClr val="black"/>
                </a:solidFill>
                <a:latin typeface="CVS Health Sans" panose="020B0504020202020204" pitchFamily="34" charset="0"/>
                <a:cs typeface="Arial" panose="020B0604020202020204" pitchFamily="34" charset="0"/>
                <a:sym typeface="Helvetica Light"/>
              </a:rPr>
              <a:t>Lead the change</a:t>
            </a:r>
          </a:p>
          <a:p>
            <a:pPr algn="ctr" defTabSz="456915">
              <a:defRPr/>
            </a:pPr>
            <a:r>
              <a:rPr lang="en-US" sz="1100">
                <a:solidFill>
                  <a:prstClr val="black"/>
                </a:solidFill>
                <a:latin typeface="CVS Health Sans" panose="020B0504020202020204" pitchFamily="34" charset="0"/>
                <a:cs typeface="Arial" panose="020B0604020202020204" pitchFamily="34" charset="0"/>
                <a:sym typeface="Helvetica Light"/>
              </a:rPr>
              <a:t>Challenge the status quo with new technologies, business models and partnerships</a:t>
            </a:r>
          </a:p>
        </p:txBody>
      </p:sp>
      <p:pic>
        <p:nvPicPr>
          <p:cNvPr id="2" name="Picture 1">
            <a:extLst>
              <a:ext uri="{FF2B5EF4-FFF2-40B4-BE49-F238E27FC236}">
                <a16:creationId xmlns:a16="http://schemas.microsoft.com/office/drawing/2014/main" id="{C9730884-2B20-4120-8E34-D74BFE46A199}"/>
              </a:ext>
            </a:extLst>
          </p:cNvPr>
          <p:cNvPicPr>
            <a:picLocks noChangeAspect="1"/>
          </p:cNvPicPr>
          <p:nvPr/>
        </p:nvPicPr>
        <p:blipFill>
          <a:blip r:embed="rId3"/>
          <a:stretch>
            <a:fillRect/>
          </a:stretch>
        </p:blipFill>
        <p:spPr>
          <a:xfrm>
            <a:off x="1140590" y="3191288"/>
            <a:ext cx="504563" cy="442683"/>
          </a:xfrm>
          <a:prstGeom prst="rect">
            <a:avLst/>
          </a:prstGeom>
        </p:spPr>
      </p:pic>
      <p:pic>
        <p:nvPicPr>
          <p:cNvPr id="3" name="Picture 2">
            <a:extLst>
              <a:ext uri="{FF2B5EF4-FFF2-40B4-BE49-F238E27FC236}">
                <a16:creationId xmlns:a16="http://schemas.microsoft.com/office/drawing/2014/main" id="{D2EC4806-D668-458C-8C66-14735432798C}"/>
              </a:ext>
            </a:extLst>
          </p:cNvPr>
          <p:cNvPicPr>
            <a:picLocks noChangeAspect="1"/>
          </p:cNvPicPr>
          <p:nvPr/>
        </p:nvPicPr>
        <p:blipFill>
          <a:blip r:embed="rId4"/>
          <a:stretch>
            <a:fillRect/>
          </a:stretch>
        </p:blipFill>
        <p:spPr>
          <a:xfrm>
            <a:off x="6718027" y="3023011"/>
            <a:ext cx="538664" cy="673330"/>
          </a:xfrm>
          <a:prstGeom prst="rect">
            <a:avLst/>
          </a:prstGeom>
        </p:spPr>
      </p:pic>
      <p:pic>
        <p:nvPicPr>
          <p:cNvPr id="16" name="Picture 15">
            <a:extLst>
              <a:ext uri="{FF2B5EF4-FFF2-40B4-BE49-F238E27FC236}">
                <a16:creationId xmlns:a16="http://schemas.microsoft.com/office/drawing/2014/main" id="{8DD4831D-C75F-4009-87A5-8BDD760AE1F7}"/>
              </a:ext>
            </a:extLst>
          </p:cNvPr>
          <p:cNvPicPr>
            <a:picLocks noChangeAspect="1"/>
          </p:cNvPicPr>
          <p:nvPr/>
        </p:nvPicPr>
        <p:blipFill>
          <a:blip r:embed="rId5"/>
          <a:stretch>
            <a:fillRect/>
          </a:stretch>
        </p:blipFill>
        <p:spPr>
          <a:xfrm>
            <a:off x="2817283" y="3097952"/>
            <a:ext cx="634561" cy="634561"/>
          </a:xfrm>
          <a:prstGeom prst="rect">
            <a:avLst/>
          </a:prstGeom>
        </p:spPr>
      </p:pic>
      <p:pic>
        <p:nvPicPr>
          <p:cNvPr id="17" name="Picture 16">
            <a:extLst>
              <a:ext uri="{FF2B5EF4-FFF2-40B4-BE49-F238E27FC236}">
                <a16:creationId xmlns:a16="http://schemas.microsoft.com/office/drawing/2014/main" id="{07E382AA-5499-4568-B9BB-5F6E941C1C2E}"/>
              </a:ext>
            </a:extLst>
          </p:cNvPr>
          <p:cNvPicPr>
            <a:picLocks noChangeAspect="1"/>
          </p:cNvPicPr>
          <p:nvPr/>
        </p:nvPicPr>
        <p:blipFill>
          <a:blip r:embed="rId6"/>
          <a:stretch>
            <a:fillRect/>
          </a:stretch>
        </p:blipFill>
        <p:spPr>
          <a:xfrm>
            <a:off x="8594600" y="3064881"/>
            <a:ext cx="569091" cy="569091"/>
          </a:xfrm>
          <a:prstGeom prst="rect">
            <a:avLst/>
          </a:prstGeom>
        </p:spPr>
      </p:pic>
      <p:pic>
        <p:nvPicPr>
          <p:cNvPr id="18" name="Picture 17">
            <a:extLst>
              <a:ext uri="{FF2B5EF4-FFF2-40B4-BE49-F238E27FC236}">
                <a16:creationId xmlns:a16="http://schemas.microsoft.com/office/drawing/2014/main" id="{2F5AE232-DD28-449E-A9D0-97594CA56547}"/>
              </a:ext>
            </a:extLst>
          </p:cNvPr>
          <p:cNvPicPr>
            <a:picLocks noChangeAspect="1"/>
          </p:cNvPicPr>
          <p:nvPr/>
        </p:nvPicPr>
        <p:blipFill>
          <a:blip r:embed="rId7"/>
          <a:stretch>
            <a:fillRect/>
          </a:stretch>
        </p:blipFill>
        <p:spPr>
          <a:xfrm>
            <a:off x="4488079" y="3123075"/>
            <a:ext cx="657533" cy="561892"/>
          </a:xfrm>
          <a:prstGeom prst="rect">
            <a:avLst/>
          </a:prstGeom>
        </p:spPr>
      </p:pic>
      <p:pic>
        <p:nvPicPr>
          <p:cNvPr id="31" name="Picture 30">
            <a:extLst>
              <a:ext uri="{FF2B5EF4-FFF2-40B4-BE49-F238E27FC236}">
                <a16:creationId xmlns:a16="http://schemas.microsoft.com/office/drawing/2014/main" id="{B67AB685-A3DB-4EF8-8500-7164D583DF67}"/>
              </a:ext>
            </a:extLst>
          </p:cNvPr>
          <p:cNvPicPr>
            <a:picLocks noChangeAspect="1"/>
          </p:cNvPicPr>
          <p:nvPr/>
        </p:nvPicPr>
        <p:blipFill>
          <a:blip r:embed="rId8"/>
          <a:stretch>
            <a:fillRect/>
          </a:stretch>
        </p:blipFill>
        <p:spPr>
          <a:xfrm>
            <a:off x="10553404" y="3089990"/>
            <a:ext cx="515067" cy="561892"/>
          </a:xfrm>
          <a:prstGeom prst="rect">
            <a:avLst/>
          </a:prstGeom>
        </p:spPr>
      </p:pic>
      <p:sp>
        <p:nvSpPr>
          <p:cNvPr id="37" name="Rectangle 36">
            <a:extLst>
              <a:ext uri="{FF2B5EF4-FFF2-40B4-BE49-F238E27FC236}">
                <a16:creationId xmlns:a16="http://schemas.microsoft.com/office/drawing/2014/main" id="{37818ACD-A1BA-46CD-BD1C-730994A6DFC3}"/>
              </a:ext>
            </a:extLst>
          </p:cNvPr>
          <p:cNvSpPr/>
          <p:nvPr/>
        </p:nvSpPr>
        <p:spPr>
          <a:xfrm>
            <a:off x="2167451" y="4190559"/>
            <a:ext cx="1672437" cy="1536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pPr>
            <a:r>
              <a:rPr lang="en-US" sz="1200" dirty="0">
                <a:solidFill>
                  <a:srgbClr val="D00000"/>
                </a:solidFill>
                <a:latin typeface="CVS Health Sans" panose="020B0504020202020204" pitchFamily="34" charset="0"/>
                <a:cs typeface="Arial"/>
              </a:rPr>
              <a:t>Prior Authorizations need to be better understood and have more automation.   Create better visibility </a:t>
            </a:r>
            <a:endParaRPr lang="en-US" sz="1200" strike="sngStrike" dirty="0">
              <a:solidFill>
                <a:srgbClr val="D00000"/>
              </a:solidFill>
              <a:latin typeface="CVS Health Sans" panose="020B0504020202020204" pitchFamily="34" charset="0"/>
              <a:cs typeface="Arial"/>
            </a:endParaRPr>
          </a:p>
        </p:txBody>
      </p:sp>
      <p:sp>
        <p:nvSpPr>
          <p:cNvPr id="38" name="Rectangle 37">
            <a:extLst>
              <a:ext uri="{FF2B5EF4-FFF2-40B4-BE49-F238E27FC236}">
                <a16:creationId xmlns:a16="http://schemas.microsoft.com/office/drawing/2014/main" id="{1A443F8F-8D68-42AA-BAEE-15BC368AA565}"/>
              </a:ext>
            </a:extLst>
          </p:cNvPr>
          <p:cNvSpPr/>
          <p:nvPr/>
        </p:nvSpPr>
        <p:spPr>
          <a:xfrm>
            <a:off x="5963778" y="4187956"/>
            <a:ext cx="2151522" cy="2289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C00000"/>
                </a:solidFill>
                <a:latin typeface="CVS Health Sans" panose="020B0504020202020204" pitchFamily="34" charset="0"/>
                <a:cs typeface="Arial"/>
              </a:rPr>
              <a:t>By working with EMR vendors.  CVS should become the easiest partner for all to work with.  Creating a simpler streamlined Prior Authorization process will launch CVS as an industry leader for both Medical and drug Prior Authorization processes</a:t>
            </a:r>
            <a:endParaRPr lang="en-US" sz="1200" b="1" dirty="0">
              <a:solidFill>
                <a:srgbClr val="000000"/>
              </a:solidFill>
              <a:latin typeface="CVS Health Sans" panose="020B05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4ABD6ED7-5DEF-4E10-B245-E30CE0802EF1}"/>
              </a:ext>
            </a:extLst>
          </p:cNvPr>
          <p:cNvSpPr/>
          <p:nvPr/>
        </p:nvSpPr>
        <p:spPr>
          <a:xfrm>
            <a:off x="4044556" y="4192865"/>
            <a:ext cx="1813320" cy="1533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pPr>
            <a:r>
              <a:rPr lang="en-US" sz="1200" dirty="0">
                <a:solidFill>
                  <a:srgbClr val="D00000"/>
                </a:solidFill>
                <a:latin typeface="CVS Health Sans" panose="020B0504020202020204" pitchFamily="34" charset="0"/>
                <a:cs typeface="Arial"/>
              </a:rPr>
              <a:t>Utilization Management is an industry standard of care following best practices for the best medical results at the best price. </a:t>
            </a:r>
          </a:p>
        </p:txBody>
      </p:sp>
      <p:sp>
        <p:nvSpPr>
          <p:cNvPr id="40" name="Rectangle 39">
            <a:extLst>
              <a:ext uri="{FF2B5EF4-FFF2-40B4-BE49-F238E27FC236}">
                <a16:creationId xmlns:a16="http://schemas.microsoft.com/office/drawing/2014/main" id="{E5BC28D1-A317-46D6-8D20-1C1199149729}"/>
              </a:ext>
            </a:extLst>
          </p:cNvPr>
          <p:cNvSpPr/>
          <p:nvPr/>
        </p:nvSpPr>
        <p:spPr>
          <a:xfrm>
            <a:off x="9910578" y="4151121"/>
            <a:ext cx="2003082" cy="1649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6621">
              <a:spcAft>
                <a:spcPts val="400"/>
              </a:spcAft>
            </a:pPr>
            <a:r>
              <a:rPr lang="en-US" sz="1200" dirty="0">
                <a:solidFill>
                  <a:srgbClr val="C00000"/>
                </a:solidFill>
                <a:latin typeface="CVS Health Sans" panose="020B0504020202020204" pitchFamily="34" charset="0"/>
                <a:cs typeface="Arial"/>
              </a:rPr>
              <a:t>Today there are 10 disparate UM systems across CVS with common functions and needs.  These need consolidations and economies </a:t>
            </a:r>
          </a:p>
        </p:txBody>
      </p:sp>
      <p:sp>
        <p:nvSpPr>
          <p:cNvPr id="41" name="Rectangle 40">
            <a:extLst>
              <a:ext uri="{FF2B5EF4-FFF2-40B4-BE49-F238E27FC236}">
                <a16:creationId xmlns:a16="http://schemas.microsoft.com/office/drawing/2014/main" id="{F61881A8-8097-4E01-9E0A-37E81BD78925}"/>
              </a:ext>
            </a:extLst>
          </p:cNvPr>
          <p:cNvSpPr/>
          <p:nvPr/>
        </p:nvSpPr>
        <p:spPr>
          <a:xfrm>
            <a:off x="8023617" y="4195728"/>
            <a:ext cx="1860898" cy="1646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C00000"/>
                </a:solidFill>
                <a:latin typeface="CVS Health Sans" panose="020B0504020202020204" pitchFamily="34" charset="0"/>
                <a:cs typeface="Arial"/>
              </a:rPr>
              <a:t>Engaging our provider partners to make their operating model easier will attract more providers to CVS and their patients will follow </a:t>
            </a:r>
          </a:p>
          <a:p>
            <a:pPr algn="ctr" defTabSz="913852">
              <a:defRPr/>
            </a:pPr>
            <a:endParaRPr lang="en-US" sz="1200" b="1" dirty="0">
              <a:solidFill>
                <a:srgbClr val="000000"/>
              </a:solidFill>
              <a:latin typeface="CVS Health Sans" panose="020B05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B3D7E50B-682B-42EC-9FFB-30C34009C401}"/>
              </a:ext>
            </a:extLst>
          </p:cNvPr>
          <p:cNvSpPr/>
          <p:nvPr/>
        </p:nvSpPr>
        <p:spPr>
          <a:xfrm rot="16200000">
            <a:off x="-761076" y="4720563"/>
            <a:ext cx="2193989" cy="365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r>
              <a:rPr lang="en-US" sz="1200" b="1">
                <a:solidFill>
                  <a:schemeClr val="accent2"/>
                </a:solidFill>
                <a:latin typeface="CVS Health Sans" panose="020B0504020202020204" pitchFamily="34" charset="0"/>
                <a:cs typeface="Arial"/>
                <a:sym typeface="Arial" panose="020B0604020202020204" pitchFamily="34" charset="0"/>
              </a:rPr>
              <a:t>How We Differentiate</a:t>
            </a:r>
            <a:endParaRPr lang="en-US" sz="1200" b="1">
              <a:solidFill>
                <a:schemeClr val="accent2"/>
              </a:solidFill>
              <a:latin typeface="CVS Health Sans" panose="020B0504020202020204" pitchFamily="34" charset="0"/>
              <a:cs typeface="Arial"/>
            </a:endParaRPr>
          </a:p>
        </p:txBody>
      </p:sp>
      <p:sp>
        <p:nvSpPr>
          <p:cNvPr id="48" name="Rectangle 47">
            <a:extLst>
              <a:ext uri="{FF2B5EF4-FFF2-40B4-BE49-F238E27FC236}">
                <a16:creationId xmlns:a16="http://schemas.microsoft.com/office/drawing/2014/main" id="{0415831F-B7AD-4DDD-86CF-4F02CD25D1C2}"/>
              </a:ext>
            </a:extLst>
          </p:cNvPr>
          <p:cNvSpPr/>
          <p:nvPr/>
        </p:nvSpPr>
        <p:spPr>
          <a:xfrm>
            <a:off x="488445" y="4192717"/>
            <a:ext cx="1679006" cy="1652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pPr>
            <a:r>
              <a:rPr lang="en-US" sz="1200" dirty="0">
                <a:solidFill>
                  <a:srgbClr val="D00000"/>
                </a:solidFill>
                <a:latin typeface="CVS Health Sans" panose="020B0504020202020204" pitchFamily="34" charset="0"/>
                <a:cs typeface="Arial"/>
              </a:rPr>
              <a:t>Engage members, providers and patients at the time the physician is deciding treatment.</a:t>
            </a:r>
          </a:p>
        </p:txBody>
      </p:sp>
      <p:sp>
        <p:nvSpPr>
          <p:cNvPr id="14" name="Rectangle 13">
            <a:extLst>
              <a:ext uri="{FF2B5EF4-FFF2-40B4-BE49-F238E27FC236}">
                <a16:creationId xmlns:a16="http://schemas.microsoft.com/office/drawing/2014/main" id="{F4808869-A74B-4A80-AE95-D3CC530BB278}"/>
              </a:ext>
            </a:extLst>
          </p:cNvPr>
          <p:cNvSpPr/>
          <p:nvPr/>
        </p:nvSpPr>
        <p:spPr>
          <a:xfrm>
            <a:off x="5972487" y="3148134"/>
            <a:ext cx="243850" cy="369140"/>
          </a:xfrm>
          <a:prstGeom prst="rect">
            <a:avLst/>
          </a:prstGeom>
        </p:spPr>
        <p:txBody>
          <a:bodyPr wrap="none">
            <a:spAutoFit/>
          </a:bodyPr>
          <a:lstStyle/>
          <a:p>
            <a:pPr defTabSz="913852">
              <a:defRPr/>
            </a:pPr>
            <a:r>
              <a:rPr lang="en-US" sz="1799">
                <a:solidFill>
                  <a:srgbClr val="000000"/>
                </a:solidFill>
              </a:rPr>
              <a:t> </a:t>
            </a:r>
          </a:p>
        </p:txBody>
      </p:sp>
      <p:cxnSp>
        <p:nvCxnSpPr>
          <p:cNvPr id="45" name="Straight Connector 44">
            <a:extLst>
              <a:ext uri="{FF2B5EF4-FFF2-40B4-BE49-F238E27FC236}">
                <a16:creationId xmlns:a16="http://schemas.microsoft.com/office/drawing/2014/main" id="{3570FE44-FE47-8D47-A08A-DDEEE5BAB844}"/>
              </a:ext>
            </a:extLst>
          </p:cNvPr>
          <p:cNvCxnSpPr>
            <a:cxnSpLocks/>
          </p:cNvCxnSpPr>
          <p:nvPr/>
        </p:nvCxnSpPr>
        <p:spPr>
          <a:xfrm>
            <a:off x="493037" y="1803767"/>
            <a:ext cx="5470742"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6ED51F6-C6D5-5047-8C0E-C8159015677A}"/>
              </a:ext>
            </a:extLst>
          </p:cNvPr>
          <p:cNvCxnSpPr>
            <a:cxnSpLocks/>
          </p:cNvCxnSpPr>
          <p:nvPr/>
        </p:nvCxnSpPr>
        <p:spPr>
          <a:xfrm>
            <a:off x="493035" y="4020586"/>
            <a:ext cx="11420625"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CD3CC6-8568-F640-BCB0-43DF386818A8}"/>
              </a:ext>
            </a:extLst>
          </p:cNvPr>
          <p:cNvCxnSpPr>
            <a:cxnSpLocks/>
          </p:cNvCxnSpPr>
          <p:nvPr/>
        </p:nvCxnSpPr>
        <p:spPr>
          <a:xfrm>
            <a:off x="5864244" y="1803767"/>
            <a:ext cx="6036168"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20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89810947"/>
              </p:ext>
            </p:extLst>
          </p:nvPr>
        </p:nvGraphicFramePr>
        <p:xfrm>
          <a:off x="55605" y="1137487"/>
          <a:ext cx="12077613" cy="5619857"/>
        </p:xfrm>
        <a:graphic>
          <a:graphicData uri="http://schemas.openxmlformats.org/drawingml/2006/table">
            <a:tbl>
              <a:tblPr firstRow="1" bandRow="1">
                <a:tableStyleId>{5C22544A-7EE6-4342-B048-85BDC9FD1C3A}</a:tableStyleId>
              </a:tblPr>
              <a:tblGrid>
                <a:gridCol w="1608435">
                  <a:extLst>
                    <a:ext uri="{9D8B030D-6E8A-4147-A177-3AD203B41FA5}">
                      <a16:colId xmlns:a16="http://schemas.microsoft.com/office/drawing/2014/main" val="1007492224"/>
                    </a:ext>
                  </a:extLst>
                </a:gridCol>
                <a:gridCol w="10469178">
                  <a:extLst>
                    <a:ext uri="{9D8B030D-6E8A-4147-A177-3AD203B41FA5}">
                      <a16:colId xmlns:a16="http://schemas.microsoft.com/office/drawing/2014/main" val="1418328279"/>
                    </a:ext>
                  </a:extLst>
                </a:gridCol>
              </a:tblGrid>
              <a:tr h="2882063">
                <a:tc>
                  <a:txBody>
                    <a:bodyPr/>
                    <a:lstStyle/>
                    <a:p>
                      <a:pPr lvl="1"/>
                      <a:endParaRPr lang="en-US" sz="1200" b="0" dirty="0">
                        <a:solidFill>
                          <a:schemeClr val="tx1"/>
                        </a:solidFill>
                        <a:latin typeface="Arial"/>
                        <a:cs typeface="Arial"/>
                        <a:sym typeface="Arial" panose="020B0604020202020204" pitchFamily="34" charset="0"/>
                      </a:endParaRPr>
                    </a:p>
                    <a:p>
                      <a:pPr lvl="1"/>
                      <a:endParaRPr lang="en-US" sz="1200" b="0" dirty="0">
                        <a:solidFill>
                          <a:schemeClr val="tx1"/>
                        </a:solidFill>
                        <a:latin typeface="Arial"/>
                        <a:cs typeface="Arial"/>
                        <a:sym typeface="Arial" panose="020B0604020202020204" pitchFamily="34" charset="0"/>
                      </a:endParaRPr>
                    </a:p>
                  </a:txBody>
                  <a:tcPr marL="91392" marR="91392" marT="45696" marB="45696" anchor="ctr">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400" b="0" kern="1200" dirty="0">
                          <a:solidFill>
                            <a:schemeClr val="tx2"/>
                          </a:solidFill>
                          <a:latin typeface="+mn-lt"/>
                          <a:ea typeface="+mn-ea"/>
                          <a:cs typeface="+mn-cs"/>
                          <a:sym typeface="Arial" panose="020B0604020202020204" pitchFamily="34" charset="0"/>
                        </a:rPr>
                        <a:t>There are about 428K pre-certs and 1.2M Inpatient concurrent reviews each year.   </a:t>
                      </a:r>
                    </a:p>
                    <a:p>
                      <a:pPr marL="285750" indent="-285750">
                        <a:buFont typeface="Arial" panose="020B0604020202020204" pitchFamily="34" charset="0"/>
                        <a:buChar char="•"/>
                      </a:pPr>
                      <a:r>
                        <a:rPr lang="en-US" sz="1400" b="0" kern="1200" dirty="0">
                          <a:solidFill>
                            <a:schemeClr val="tx2"/>
                          </a:solidFill>
                          <a:latin typeface="+mn-lt"/>
                          <a:ea typeface="+mn-ea"/>
                          <a:cs typeface="+mn-cs"/>
                        </a:rPr>
                        <a:t>Prior Authorization related Operating costs are about $340M</a:t>
                      </a:r>
                      <a:r>
                        <a:rPr lang="en-US" sz="1400" b="0" kern="1200" baseline="30000" dirty="0">
                          <a:solidFill>
                            <a:schemeClr val="tx2"/>
                          </a:solidFill>
                          <a:latin typeface="+mn-lt"/>
                          <a:ea typeface="+mn-ea"/>
                          <a:cs typeface="+mn-cs"/>
                        </a:rPr>
                        <a:t> 2</a:t>
                      </a:r>
                      <a:endParaRPr lang="en-US" sz="1400" b="0" kern="1200" baseline="30000" dirty="0">
                        <a:solidFill>
                          <a:schemeClr val="tx2"/>
                        </a:solidFill>
                        <a:latin typeface="+mn-lt"/>
                        <a:ea typeface="+mn-ea"/>
                        <a:cs typeface="+mn-cs"/>
                        <a:sym typeface="Arial" panose="020B0604020202020204" pitchFamily="34" charset="0"/>
                      </a:endParaRPr>
                    </a:p>
                    <a:p>
                      <a:pPr marL="285750" indent="-285750">
                        <a:buFont typeface="Arial" panose="020B0604020202020204" pitchFamily="34" charset="0"/>
                        <a:buChar char="•"/>
                      </a:pPr>
                      <a:r>
                        <a:rPr lang="en-US" sz="1400" b="0" kern="1200" dirty="0">
                          <a:solidFill>
                            <a:schemeClr val="tx2"/>
                          </a:solidFill>
                          <a:latin typeface="+mn-lt"/>
                          <a:ea typeface="+mn-ea"/>
                          <a:cs typeface="+mn-cs"/>
                          <a:sym typeface="Arial" panose="020B0604020202020204" pitchFamily="34" charset="0"/>
                        </a:rPr>
                        <a:t>Delegate 3M cases/yr.</a:t>
                      </a:r>
                    </a:p>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400" b="0" kern="1200" dirty="0">
                          <a:solidFill>
                            <a:schemeClr val="tx2"/>
                          </a:solidFill>
                          <a:latin typeface="+mn-lt"/>
                          <a:ea typeface="+mn-ea"/>
                          <a:cs typeface="+mn-cs"/>
                        </a:rPr>
                        <a:t>From a provider perspective : Units – Ambulatory – transplant – </a:t>
                      </a:r>
                      <a:r>
                        <a:rPr lang="en-US" sz="1400" b="0" kern="1200" dirty="0" err="1">
                          <a:solidFill>
                            <a:schemeClr val="tx2"/>
                          </a:solidFill>
                          <a:latin typeface="+mn-lt"/>
                          <a:ea typeface="+mn-ea"/>
                          <a:cs typeface="+mn-cs"/>
                        </a:rPr>
                        <a:t>etc</a:t>
                      </a:r>
                      <a:r>
                        <a:rPr lang="en-US" sz="1400" b="0" kern="1200" dirty="0">
                          <a:solidFill>
                            <a:schemeClr val="tx2"/>
                          </a:solidFill>
                          <a:latin typeface="+mn-lt"/>
                          <a:ea typeface="+mn-ea"/>
                          <a:cs typeface="+mn-cs"/>
                        </a:rPr>
                        <a:t> – via telephonic and change by plan sponsor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err="1">
                          <a:solidFill>
                            <a:schemeClr val="tx2"/>
                          </a:solidFill>
                          <a:latin typeface="+mn-lt"/>
                          <a:ea typeface="+mn-ea"/>
                          <a:cs typeface="+mn-cs"/>
                        </a:rPr>
                        <a:t>Fax’es</a:t>
                      </a:r>
                      <a:r>
                        <a:rPr lang="en-US" sz="1400" b="0" kern="1200" dirty="0">
                          <a:solidFill>
                            <a:schemeClr val="tx2"/>
                          </a:solidFill>
                          <a:latin typeface="+mn-lt"/>
                          <a:ea typeface="+mn-ea"/>
                          <a:cs typeface="+mn-cs"/>
                        </a:rPr>
                        <a:t> are used heavily 75% faxes in Medicaid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2"/>
                          </a:solidFill>
                          <a:latin typeface="+mn-lt"/>
                          <a:ea typeface="+mn-ea"/>
                          <a:cs typeface="+mn-cs"/>
                        </a:rPr>
                        <a:t>60% of pre-cert enter via EDI (278) in Commercial and Medicare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2"/>
                          </a:solidFill>
                          <a:latin typeface="+mn-lt"/>
                          <a:ea typeface="+mn-ea"/>
                          <a:cs typeface="+mn-cs"/>
                        </a:rPr>
                        <a:t>Pre-cert Automation efforts are starting – see in-Flight Initiatives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2"/>
                          </a:solidFill>
                          <a:latin typeface="+mn-lt"/>
                          <a:ea typeface="+mn-ea"/>
                          <a:cs typeface="+mn-cs"/>
                        </a:rPr>
                        <a:t>Limited access (manual) to Clinical Evidence/Records or EMR or attestation of results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2"/>
                          </a:solidFill>
                          <a:latin typeface="+mn-lt"/>
                          <a:ea typeface="+mn-ea"/>
                          <a:cs typeface="+mn-cs"/>
                        </a:rPr>
                        <a:t>Outsourced UM programs managed by </a:t>
                      </a:r>
                      <a:r>
                        <a:rPr lang="en-US" sz="1400" b="0" kern="1200" dirty="0" err="1">
                          <a:solidFill>
                            <a:schemeClr val="tx2"/>
                          </a:solidFill>
                          <a:latin typeface="+mn-lt"/>
                          <a:ea typeface="+mn-ea"/>
                          <a:cs typeface="+mn-cs"/>
                        </a:rPr>
                        <a:t>eviCore</a:t>
                      </a:r>
                      <a:r>
                        <a:rPr lang="en-US" sz="1400" b="0" kern="1200" dirty="0">
                          <a:solidFill>
                            <a:schemeClr val="tx2"/>
                          </a:solidFill>
                          <a:latin typeface="+mn-lt"/>
                          <a:ea typeface="+mn-ea"/>
                          <a:cs typeface="+mn-cs"/>
                        </a:rPr>
                        <a:t> and NIA (National Imaging Association); accounts for 63% of all UM volume and $68M in 2020 annual vendor cost *</a:t>
                      </a:r>
                    </a:p>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sz="1400" b="0" kern="1200" dirty="0">
                          <a:solidFill>
                            <a:schemeClr val="tx2"/>
                          </a:solidFill>
                          <a:latin typeface="+mn-lt"/>
                          <a:ea typeface="+mn-ea"/>
                          <a:cs typeface="+mn-cs"/>
                        </a:rPr>
                        <a:t>In late 2017, Express Scripts acquired </a:t>
                      </a:r>
                      <a:r>
                        <a:rPr lang="en-US" sz="1400" b="0" kern="1200" dirty="0" err="1">
                          <a:solidFill>
                            <a:schemeClr val="tx2"/>
                          </a:solidFill>
                          <a:latin typeface="+mn-lt"/>
                          <a:ea typeface="+mn-ea"/>
                          <a:cs typeface="+mn-cs"/>
                        </a:rPr>
                        <a:t>eviCore</a:t>
                      </a:r>
                      <a:r>
                        <a:rPr lang="en-US" sz="1400" b="0" kern="1200" dirty="0">
                          <a:solidFill>
                            <a:schemeClr val="tx2"/>
                          </a:solidFill>
                          <a:latin typeface="+mn-lt"/>
                          <a:ea typeface="+mn-ea"/>
                          <a:cs typeface="+mn-cs"/>
                        </a:rPr>
                        <a:t> for $3.6B; in December 2018, Cigna acquired Express Scripts </a:t>
                      </a:r>
                    </a:p>
                  </a:txBody>
                  <a:tcPr marL="91392" marR="91392" marT="45696" marB="45696" anchor="ctr">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157905801"/>
                  </a:ext>
                </a:extLst>
              </a:tr>
              <a:tr h="2737794">
                <a:tc>
                  <a:txBody>
                    <a:bodyPr/>
                    <a:lstStyle/>
                    <a:p>
                      <a:pPr lvl="1"/>
                      <a:endParaRPr lang="en-US" sz="1200" b="0" dirty="0">
                        <a:solidFill>
                          <a:schemeClr val="tx1"/>
                        </a:solidFill>
                        <a:latin typeface="Arial"/>
                        <a:cs typeface="Arial"/>
                        <a:sym typeface="Arial" panose="020B0604020202020204" pitchFamily="34" charset="0"/>
                      </a:endParaRPr>
                    </a:p>
                    <a:p>
                      <a:pPr lvl="1"/>
                      <a:endParaRPr lang="en-US" sz="1200" b="0" dirty="0">
                        <a:solidFill>
                          <a:schemeClr val="tx1"/>
                        </a:solidFill>
                        <a:latin typeface="Arial"/>
                        <a:cs typeface="Arial"/>
                        <a:sym typeface="Arial" panose="020B0604020202020204" pitchFamily="34" charset="0"/>
                      </a:endParaRPr>
                    </a:p>
                    <a:p>
                      <a:pPr lvl="1"/>
                      <a:endParaRPr lang="en-US" sz="1200" b="0" dirty="0">
                        <a:solidFill>
                          <a:schemeClr val="tx1"/>
                        </a:solidFill>
                        <a:latin typeface="Arial"/>
                        <a:cs typeface="Arial"/>
                        <a:sym typeface="Arial" panose="020B0604020202020204" pitchFamily="34" charset="0"/>
                      </a:endParaRPr>
                    </a:p>
                    <a:p>
                      <a:pPr lvl="1"/>
                      <a:endParaRPr lang="en-US" sz="1200" b="0" dirty="0">
                        <a:solidFill>
                          <a:schemeClr val="tx1"/>
                        </a:solidFill>
                        <a:latin typeface="Arial"/>
                        <a:cs typeface="Arial"/>
                        <a:sym typeface="Arial" panose="020B0604020202020204" pitchFamily="34" charset="0"/>
                      </a:endParaRPr>
                    </a:p>
                    <a:p>
                      <a:pPr lvl="1"/>
                      <a:endParaRPr lang="en-US" sz="1200" b="0" dirty="0">
                        <a:solidFill>
                          <a:schemeClr val="tx1"/>
                        </a:solidFill>
                        <a:latin typeface="Arial"/>
                        <a:cs typeface="Arial"/>
                        <a:sym typeface="Arial" panose="020B0604020202020204" pitchFamily="34" charset="0"/>
                      </a:endParaRPr>
                    </a:p>
                  </a:txBody>
                  <a:tcPr marL="91392" marR="91392" marT="45696" marB="45696"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1400" b="0" kern="1200" dirty="0">
                          <a:solidFill>
                            <a:schemeClr val="tx2"/>
                          </a:solidFill>
                          <a:latin typeface="+mn-lt"/>
                          <a:ea typeface="+mn-ea"/>
                          <a:cs typeface="+mn-cs"/>
                          <a:sym typeface="Arial" panose="020B0604020202020204" pitchFamily="34" charset="0"/>
                        </a:rPr>
                        <a:t>There</a:t>
                      </a:r>
                      <a:r>
                        <a:rPr lang="en-US" sz="1400" b="0" i="0" u="none" strike="noStrike" kern="1200" noProof="0" dirty="0">
                          <a:sym typeface="Arial" panose="020B0604020202020204" pitchFamily="34" charset="0"/>
                        </a:rPr>
                        <a:t> </a:t>
                      </a:r>
                      <a:r>
                        <a:rPr lang="en-US" sz="1400" b="0" i="0" u="none" strike="noStrike" kern="1200" noProof="0" dirty="0"/>
                        <a:t>are about 17.1M Prior Authorization review types spanning pharmacy and medical benefits each year. </a:t>
                      </a:r>
                      <a:r>
                        <a:rPr lang="en-US" sz="1400" b="0" kern="1200" dirty="0">
                          <a:solidFill>
                            <a:schemeClr val="tx2"/>
                          </a:solidFill>
                          <a:latin typeface="+mn-lt"/>
                          <a:ea typeface="+mn-ea"/>
                          <a:cs typeface="+mn-cs"/>
                          <a:sym typeface="Arial" panose="020B0604020202020204" pitchFamily="34" charset="0"/>
                        </a:rPr>
                        <a:t> (George)</a:t>
                      </a:r>
                      <a:r>
                        <a:rPr lang="en-US" sz="1400" b="0" kern="1200" dirty="0">
                          <a:solidFill>
                            <a:schemeClr val="tx2"/>
                          </a:solidFill>
                          <a:latin typeface="+mn-lt"/>
                          <a:ea typeface="+mn-ea"/>
                          <a:cs typeface="+mn-cs"/>
                        </a:rPr>
                        <a:t>   </a:t>
                      </a:r>
                      <a:endParaRPr lang="en-US" sz="1400" b="0" kern="1200" dirty="0">
                        <a:solidFill>
                          <a:schemeClr val="tx2"/>
                        </a:solidFill>
                        <a:latin typeface="+mn-lt"/>
                        <a:ea typeface="+mn-ea"/>
                        <a:cs typeface="+mn-cs"/>
                        <a:sym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2"/>
                          </a:solidFill>
                          <a:latin typeface="+mn-lt"/>
                          <a:ea typeface="+mn-ea"/>
                          <a:cs typeface="+mn-cs"/>
                        </a:rPr>
                        <a:t>PBM Prior Authorization related Operating costs :  76M </a:t>
                      </a:r>
                      <a:r>
                        <a:rPr lang="en-US" sz="1400" b="0" kern="1200" baseline="30000" dirty="0">
                          <a:solidFill>
                            <a:schemeClr val="tx2"/>
                          </a:solidFill>
                          <a:latin typeface="+mn-lt"/>
                          <a:ea typeface="+mn-ea"/>
                          <a:cs typeface="+mn-cs"/>
                          <a:sym typeface="Arial" panose="020B0604020202020204" pitchFamily="34" charset="0"/>
                        </a:rPr>
                        <a:t>1</a:t>
                      </a:r>
                    </a:p>
                    <a:p>
                      <a:pPr marL="171450" marR="0" lvl="0" indent="-171450" algn="l">
                        <a:lnSpc>
                          <a:spcPct val="100000"/>
                        </a:lnSpc>
                        <a:spcBef>
                          <a:spcPts val="0"/>
                        </a:spcBef>
                        <a:spcAft>
                          <a:spcPts val="0"/>
                        </a:spcAft>
                        <a:buClrTx/>
                        <a:buSzTx/>
                        <a:buFont typeface="Arial" panose="020B0604020202020204" pitchFamily="34" charset="0"/>
                        <a:buChar char="•"/>
                      </a:pPr>
                      <a:r>
                        <a:rPr lang="en-US" sz="1400" b="0" kern="1200" dirty="0">
                          <a:solidFill>
                            <a:schemeClr val="tx2"/>
                          </a:solidFill>
                          <a:latin typeface="+mn-lt"/>
                          <a:ea typeface="+mn-ea"/>
                          <a:cs typeface="+mn-cs"/>
                        </a:rPr>
                        <a:t>At the end of 2019, we shut down PA Script project due to eroding business case with wider adoption of Electronic PAs (</a:t>
                      </a:r>
                      <a:r>
                        <a:rPr lang="en-US" sz="1400" b="0" kern="1200" dirty="0" err="1">
                          <a:solidFill>
                            <a:schemeClr val="tx2"/>
                          </a:solidFill>
                          <a:latin typeface="+mn-lt"/>
                          <a:ea typeface="+mn-ea"/>
                          <a:cs typeface="+mn-cs"/>
                        </a:rPr>
                        <a:t>ePA</a:t>
                      </a:r>
                      <a:r>
                        <a:rPr lang="en-US" sz="1400" b="0" kern="1200" dirty="0">
                          <a:solidFill>
                            <a:schemeClr val="tx2"/>
                          </a:solidFill>
                          <a:latin typeface="+mn-lt"/>
                          <a:ea typeface="+mn-ea"/>
                          <a:cs typeface="+mn-cs"/>
                        </a:rPr>
                        <a:t>) reducing the number of faxes and manual work.  </a:t>
                      </a:r>
                    </a:p>
                    <a:p>
                      <a:pPr marL="171450" marR="0" lvl="0" indent="-171450" algn="l">
                        <a:lnSpc>
                          <a:spcPct val="100000"/>
                        </a:lnSpc>
                        <a:spcBef>
                          <a:spcPts val="0"/>
                        </a:spcBef>
                        <a:spcAft>
                          <a:spcPts val="0"/>
                        </a:spcAft>
                        <a:buClrTx/>
                        <a:buSzTx/>
                        <a:buFont typeface="Arial" panose="020B0604020202020204" pitchFamily="34" charset="0"/>
                        <a:buChar char="•"/>
                      </a:pPr>
                      <a:r>
                        <a:rPr lang="en-US" sz="1400" b="0" kern="1200" dirty="0">
                          <a:solidFill>
                            <a:schemeClr val="tx2"/>
                          </a:solidFill>
                          <a:latin typeface="+mn-lt"/>
                          <a:ea typeface="+mn-ea"/>
                          <a:cs typeface="+mn-cs"/>
                        </a:rPr>
                        <a:t>Med-D and Commercial have different requirements  - those are: Med-D (audit, logging issues, and reporting to CMS) and Commercial (not regulated by CMS)</a:t>
                      </a:r>
                    </a:p>
                    <a:p>
                      <a:pPr marL="171450" marR="0" lvl="0" indent="-171450" algn="l">
                        <a:lnSpc>
                          <a:spcPct val="100000"/>
                        </a:lnSpc>
                        <a:spcBef>
                          <a:spcPts val="0"/>
                        </a:spcBef>
                        <a:spcAft>
                          <a:spcPts val="0"/>
                        </a:spcAft>
                        <a:buFont typeface="Arial" panose="020B0604020202020204" pitchFamily="34" charset="0"/>
                        <a:buChar char="•"/>
                      </a:pPr>
                      <a:r>
                        <a:rPr lang="en-US" sz="1400" b="0" kern="1200" dirty="0">
                          <a:solidFill>
                            <a:schemeClr val="tx2"/>
                          </a:solidFill>
                          <a:latin typeface="+mn-lt"/>
                          <a:ea typeface="+mn-ea"/>
                          <a:cs typeface="+mn-cs"/>
                        </a:rPr>
                        <a:t>If moving to Novologix – would need to scale 25x to support a Single PA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2"/>
                          </a:solidFill>
                          <a:latin typeface="+mn-lt"/>
                          <a:ea typeface="+mn-ea"/>
                          <a:cs typeface="+mn-cs"/>
                        </a:rPr>
                        <a:t>CVS has an agreement with MedHOK for 3 years (signed Sept. 2020)</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2"/>
                          </a:solidFill>
                          <a:latin typeface="+mn-lt"/>
                          <a:ea typeface="+mn-ea"/>
                          <a:cs typeface="+mn-cs"/>
                        </a:rPr>
                        <a:t>Business Units and some Plan Sponsors (Clients) want a single console for PAs</a:t>
                      </a:r>
                      <a:r>
                        <a:rPr lang="en-US" sz="1400" b="0" kern="1200" noProof="0" dirty="0">
                          <a:solidFill>
                            <a:schemeClr val="tx2"/>
                          </a:solidFill>
                          <a:latin typeface="+mn-lt"/>
                          <a:ea typeface="+mn-ea"/>
                          <a:cs typeface="+mn-cs"/>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2"/>
                          </a:solidFill>
                          <a:latin typeface="+mn-lt"/>
                          <a:ea typeface="+mn-ea"/>
                          <a:cs typeface="+mn-cs"/>
                        </a:rPr>
                        <a:t>Threat – Specialty Carve-outs - loosing benefit mangers taking specialty drugs out of the contract and giving that to niche vendors </a:t>
                      </a:r>
                      <a:endParaRPr lang="en-US" sz="1400" b="0" kern="1200" dirty="0">
                        <a:solidFill>
                          <a:schemeClr val="tx2"/>
                        </a:solidFill>
                        <a:latin typeface="+mn-lt"/>
                        <a:ea typeface="+mn-ea"/>
                        <a:cs typeface="+mn-cs"/>
                        <a:sym typeface="Arial" panose="020B0604020202020204" pitchFamily="34" charset="0"/>
                      </a:endParaRPr>
                    </a:p>
                    <a:p>
                      <a:pPr marL="171450" marR="0" lvl="0" indent="-171450" algn="l">
                        <a:lnSpc>
                          <a:spcPct val="100000"/>
                        </a:lnSpc>
                        <a:spcBef>
                          <a:spcPts val="0"/>
                        </a:spcBef>
                        <a:spcAft>
                          <a:spcPts val="0"/>
                        </a:spcAft>
                        <a:buFont typeface="Arial" panose="020B0604020202020204" pitchFamily="34" charset="0"/>
                        <a:buChar char="•"/>
                      </a:pPr>
                      <a:endParaRPr lang="en-US" sz="1200" b="0" kern="1200" noProof="0" dirty="0">
                        <a:solidFill>
                          <a:schemeClr val="tx1"/>
                        </a:solidFill>
                        <a:latin typeface="CVS Health Sans" panose="020B0504020202020204" pitchFamily="34" charset="0"/>
                        <a:ea typeface="+mn-ea"/>
                        <a:cs typeface="Arial"/>
                      </a:endParaRPr>
                    </a:p>
                  </a:txBody>
                  <a:tcPr marL="91392" marR="91392" marT="45696" marB="45696"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4145929556"/>
                  </a:ext>
                </a:extLst>
              </a:tr>
            </a:tbl>
          </a:graphicData>
        </a:graphic>
      </p:graphicFrame>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12641"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a:xfrm>
            <a:off x="557784" y="310023"/>
            <a:ext cx="8005191" cy="461502"/>
          </a:xfrm>
        </p:spPr>
        <p:txBody>
          <a:bodyPr/>
          <a:lstStyle/>
          <a:p>
            <a:r>
              <a:rPr lang="en-US" b="0" dirty="0">
                <a:latin typeface="CVS Health Sans Medium" panose="020B0504020202020204" pitchFamily="34" charset="0"/>
                <a:cs typeface="Arial" panose="020B0604020202020204" pitchFamily="34" charset="0"/>
                <a:sym typeface="Arial" panose="020B0604020202020204" pitchFamily="34" charset="0"/>
              </a:rPr>
              <a:t>Business Issues, Opportunities &amp; Observations</a:t>
            </a:r>
          </a:p>
        </p:txBody>
      </p:sp>
      <p:sp>
        <p:nvSpPr>
          <p:cNvPr id="3" name="Text Placeholder 2"/>
          <p:cNvSpPr>
            <a:spLocks noGrp="1"/>
          </p:cNvSpPr>
          <p:nvPr>
            <p:ph type="body" sz="quarter" idx="4294967295"/>
          </p:nvPr>
        </p:nvSpPr>
        <p:spPr>
          <a:xfrm>
            <a:off x="467616" y="665060"/>
            <a:ext cx="9799327" cy="461502"/>
          </a:xfrm>
        </p:spPr>
        <p:txBody>
          <a:bodyPr/>
          <a:lstStyle/>
          <a:p>
            <a:r>
              <a:rPr lang="en-US" sz="1200" dirty="0">
                <a:solidFill>
                  <a:schemeClr val="tx1"/>
                </a:solidFill>
                <a:latin typeface="Arial" panose="020B0604020202020204" pitchFamily="34" charset="0"/>
                <a:cs typeface="Arial" panose="020B0604020202020204" pitchFamily="34" charset="0"/>
                <a:sym typeface="Arial" panose="020B0604020202020204" pitchFamily="34" charset="0"/>
              </a:rPr>
              <a:t>The combined volume of CVS Health prior authorization requests is over 5.5M/year, resulting in annual operating expenses in excess of $400M</a:t>
            </a:r>
            <a:r>
              <a:rPr lang="en-US" baseline="30000" dirty="0">
                <a:solidFill>
                  <a:schemeClr val="tx1"/>
                </a:solidFill>
                <a:latin typeface="Arial" panose="020B0604020202020204" pitchFamily="34" charset="0"/>
                <a:cs typeface="Arial" panose="020B0604020202020204" pitchFamily="34" charset="0"/>
                <a:sym typeface="Arial" panose="020B0604020202020204" pitchFamily="34" charset="0"/>
              </a:rPr>
              <a:t>1</a:t>
            </a:r>
          </a:p>
          <a:p>
            <a:endParaRPr lang="en-US" sz="1200" baseline="30000" dirty="0">
              <a:solidFill>
                <a:srgbClr val="000000">
                  <a:lumMod val="100000"/>
                </a:srgbClr>
              </a:solidFill>
              <a:latin typeface="Arial" panose="020B0604020202020204" pitchFamily="34" charset="0"/>
              <a:cs typeface="Arial" panose="020B0604020202020204" pitchFamily="34" charset="0"/>
              <a:sym typeface="Arial" panose="020B0604020202020204" pitchFamily="34" charset="0"/>
            </a:endParaRPr>
          </a:p>
        </p:txBody>
      </p:sp>
      <p:grpSp>
        <p:nvGrpSpPr>
          <p:cNvPr id="13" name="Group 12">
            <a:extLst>
              <a:ext uri="{FF2B5EF4-FFF2-40B4-BE49-F238E27FC236}">
                <a16:creationId xmlns:a16="http://schemas.microsoft.com/office/drawing/2014/main" id="{CCD1D5B1-5FC5-46CF-8EF1-636DF4829F1E}"/>
              </a:ext>
            </a:extLst>
          </p:cNvPr>
          <p:cNvGrpSpPr/>
          <p:nvPr/>
        </p:nvGrpSpPr>
        <p:grpSpPr>
          <a:xfrm>
            <a:off x="785729" y="1833706"/>
            <a:ext cx="636229" cy="650135"/>
            <a:chOff x="1230426" y="1185719"/>
            <a:chExt cx="448788" cy="502782"/>
          </a:xfrm>
        </p:grpSpPr>
        <p:sp>
          <p:nvSpPr>
            <p:cNvPr id="16" name="Oval 15">
              <a:extLst>
                <a:ext uri="{FF2B5EF4-FFF2-40B4-BE49-F238E27FC236}">
                  <a16:creationId xmlns:a16="http://schemas.microsoft.com/office/drawing/2014/main" id="{56E2034C-6E42-4E8A-A7FC-2801B7D65DEA}"/>
                </a:ext>
              </a:extLst>
            </p:cNvPr>
            <p:cNvSpPr/>
            <p:nvPr/>
          </p:nvSpPr>
          <p:spPr>
            <a:xfrm>
              <a:off x="1230426" y="1185719"/>
              <a:ext cx="448788" cy="502782"/>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sp>
          <p:nvSpPr>
            <p:cNvPr id="17" name="Freeform 57">
              <a:extLst>
                <a:ext uri="{FF2B5EF4-FFF2-40B4-BE49-F238E27FC236}">
                  <a16:creationId xmlns:a16="http://schemas.microsoft.com/office/drawing/2014/main" id="{41A11CEA-4B0D-428F-AACC-1FFC592FC4F9}"/>
                </a:ext>
              </a:extLst>
            </p:cNvPr>
            <p:cNvSpPr>
              <a:spLocks noChangeAspect="1" noEditPoints="1"/>
            </p:cNvSpPr>
            <p:nvPr/>
          </p:nvSpPr>
          <p:spPr bwMode="auto">
            <a:xfrm>
              <a:off x="1334567" y="1291256"/>
              <a:ext cx="246286" cy="285856"/>
            </a:xfrm>
            <a:custGeom>
              <a:avLst/>
              <a:gdLst>
                <a:gd name="T0" fmla="*/ 4171 w 4492"/>
                <a:gd name="T1" fmla="*/ 382 h 5214"/>
                <a:gd name="T2" fmla="*/ 3654 w 4492"/>
                <a:gd name="T3" fmla="*/ 0 h 5214"/>
                <a:gd name="T4" fmla="*/ 0 w 4492"/>
                <a:gd name="T5" fmla="*/ 970 h 5214"/>
                <a:gd name="T6" fmla="*/ 510 w 4492"/>
                <a:gd name="T7" fmla="*/ 4716 h 5214"/>
                <a:gd name="T8" fmla="*/ 4171 w 4492"/>
                <a:gd name="T9" fmla="*/ 5214 h 5214"/>
                <a:gd name="T10" fmla="*/ 4492 w 4492"/>
                <a:gd name="T11" fmla="*/ 4700 h 5214"/>
                <a:gd name="T12" fmla="*/ 3654 w 4492"/>
                <a:gd name="T13" fmla="*/ 615 h 5214"/>
                <a:gd name="T14" fmla="*/ 3938 w 4492"/>
                <a:gd name="T15" fmla="*/ 4147 h 5214"/>
                <a:gd name="T16" fmla="*/ 3654 w 4492"/>
                <a:gd name="T17" fmla="*/ 615 h 5214"/>
                <a:gd name="T18" fmla="*/ 903 w 4492"/>
                <a:gd name="T19" fmla="*/ 902 h 5214"/>
                <a:gd name="T20" fmla="*/ 903 w 4492"/>
                <a:gd name="T21" fmla="*/ 398 h 5214"/>
                <a:gd name="T22" fmla="*/ 234 w 4492"/>
                <a:gd name="T23" fmla="*/ 1135 h 5214"/>
                <a:gd name="T24" fmla="*/ 1136 w 4492"/>
                <a:gd name="T25" fmla="*/ 1019 h 5214"/>
                <a:gd name="T26" fmla="*/ 3421 w 4492"/>
                <a:gd name="T27" fmla="*/ 233 h 5214"/>
                <a:gd name="T28" fmla="*/ 3127 w 4492"/>
                <a:gd name="T29" fmla="*/ 3336 h 5214"/>
                <a:gd name="T30" fmla="*/ 2761 w 4492"/>
                <a:gd name="T31" fmla="*/ 3312 h 5214"/>
                <a:gd name="T32" fmla="*/ 2683 w 4492"/>
                <a:gd name="T33" fmla="*/ 1717 h 5214"/>
                <a:gd name="T34" fmla="*/ 1000 w 4492"/>
                <a:gd name="T35" fmla="*/ 1716 h 5214"/>
                <a:gd name="T36" fmla="*/ 1000 w 4492"/>
                <a:gd name="T37" fmla="*/ 3399 h 5214"/>
                <a:gd name="T38" fmla="*/ 2596 w 4492"/>
                <a:gd name="T39" fmla="*/ 3477 h 5214"/>
                <a:gd name="T40" fmla="*/ 2620 w 4492"/>
                <a:gd name="T41" fmla="*/ 3844 h 5214"/>
                <a:gd name="T42" fmla="*/ 234 w 4492"/>
                <a:gd name="T43" fmla="*/ 4482 h 5214"/>
                <a:gd name="T44" fmla="*/ 2517 w 4492"/>
                <a:gd name="T45" fmla="*/ 3234 h 5214"/>
                <a:gd name="T46" fmla="*/ 1165 w 4492"/>
                <a:gd name="T47" fmla="*/ 3234 h 5214"/>
                <a:gd name="T48" fmla="*/ 1165 w 4492"/>
                <a:gd name="T49" fmla="*/ 1881 h 5214"/>
                <a:gd name="T50" fmla="*/ 2518 w 4492"/>
                <a:gd name="T51" fmla="*/ 1881 h 5214"/>
                <a:gd name="T52" fmla="*/ 2518 w 4492"/>
                <a:gd name="T53" fmla="*/ 3234 h 5214"/>
                <a:gd name="T54" fmla="*/ 743 w 4492"/>
                <a:gd name="T55" fmla="*/ 4716 h 5214"/>
                <a:gd name="T56" fmla="*/ 3757 w 4492"/>
                <a:gd name="T57" fmla="*/ 4981 h 5214"/>
                <a:gd name="T58" fmla="*/ 3984 w 4492"/>
                <a:gd name="T59" fmla="*/ 4878 h 5214"/>
                <a:gd name="T60" fmla="*/ 3127 w 4492"/>
                <a:gd name="T61" fmla="*/ 3666 h 5214"/>
                <a:gd name="T62" fmla="*/ 3984 w 4492"/>
                <a:gd name="T63" fmla="*/ 4878 h 5214"/>
                <a:gd name="T64" fmla="*/ 1348 w 4492"/>
                <a:gd name="T65" fmla="*/ 2558 h 5214"/>
                <a:gd name="T66" fmla="*/ 1327 w 4492"/>
                <a:gd name="T67" fmla="*/ 3072 h 5214"/>
                <a:gd name="T68" fmla="*/ 1327 w 4492"/>
                <a:gd name="T69" fmla="*/ 2045 h 5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92" h="5214">
                  <a:moveTo>
                    <a:pt x="4171" y="4380"/>
                  </a:moveTo>
                  <a:cubicBezTo>
                    <a:pt x="4171" y="382"/>
                    <a:pt x="4171" y="382"/>
                    <a:pt x="4171" y="382"/>
                  </a:cubicBezTo>
                  <a:cubicBezTo>
                    <a:pt x="3654" y="382"/>
                    <a:pt x="3654" y="382"/>
                    <a:pt x="3654" y="382"/>
                  </a:cubicBezTo>
                  <a:cubicBezTo>
                    <a:pt x="3654" y="0"/>
                    <a:pt x="3654" y="0"/>
                    <a:pt x="3654" y="0"/>
                  </a:cubicBezTo>
                  <a:cubicBezTo>
                    <a:pt x="972" y="0"/>
                    <a:pt x="972" y="0"/>
                    <a:pt x="972" y="0"/>
                  </a:cubicBezTo>
                  <a:cubicBezTo>
                    <a:pt x="0" y="970"/>
                    <a:pt x="0" y="970"/>
                    <a:pt x="0" y="970"/>
                  </a:cubicBezTo>
                  <a:cubicBezTo>
                    <a:pt x="0" y="4716"/>
                    <a:pt x="0" y="4716"/>
                    <a:pt x="0" y="4716"/>
                  </a:cubicBezTo>
                  <a:cubicBezTo>
                    <a:pt x="510" y="4716"/>
                    <a:pt x="510" y="4716"/>
                    <a:pt x="510" y="4716"/>
                  </a:cubicBezTo>
                  <a:cubicBezTo>
                    <a:pt x="510" y="5214"/>
                    <a:pt x="510" y="5214"/>
                    <a:pt x="510" y="5214"/>
                  </a:cubicBezTo>
                  <a:cubicBezTo>
                    <a:pt x="4171" y="5214"/>
                    <a:pt x="4171" y="5214"/>
                    <a:pt x="4171" y="5214"/>
                  </a:cubicBezTo>
                  <a:cubicBezTo>
                    <a:pt x="4171" y="5021"/>
                    <a:pt x="4171" y="5021"/>
                    <a:pt x="4171" y="5021"/>
                  </a:cubicBezTo>
                  <a:cubicBezTo>
                    <a:pt x="4492" y="4700"/>
                    <a:pt x="4492" y="4700"/>
                    <a:pt x="4492" y="4700"/>
                  </a:cubicBezTo>
                  <a:lnTo>
                    <a:pt x="4171" y="4380"/>
                  </a:lnTo>
                  <a:close/>
                  <a:moveTo>
                    <a:pt x="3654" y="615"/>
                  </a:moveTo>
                  <a:cubicBezTo>
                    <a:pt x="3938" y="615"/>
                    <a:pt x="3938" y="615"/>
                    <a:pt x="3938" y="615"/>
                  </a:cubicBezTo>
                  <a:cubicBezTo>
                    <a:pt x="3938" y="4147"/>
                    <a:pt x="3938" y="4147"/>
                    <a:pt x="3938" y="4147"/>
                  </a:cubicBezTo>
                  <a:cubicBezTo>
                    <a:pt x="3654" y="3863"/>
                    <a:pt x="3654" y="3863"/>
                    <a:pt x="3654" y="3863"/>
                  </a:cubicBezTo>
                  <a:lnTo>
                    <a:pt x="3654" y="615"/>
                  </a:lnTo>
                  <a:close/>
                  <a:moveTo>
                    <a:pt x="903" y="398"/>
                  </a:moveTo>
                  <a:cubicBezTo>
                    <a:pt x="903" y="902"/>
                    <a:pt x="903" y="902"/>
                    <a:pt x="903" y="902"/>
                  </a:cubicBezTo>
                  <a:cubicBezTo>
                    <a:pt x="399" y="902"/>
                    <a:pt x="399" y="902"/>
                    <a:pt x="399" y="902"/>
                  </a:cubicBezTo>
                  <a:lnTo>
                    <a:pt x="903" y="398"/>
                  </a:lnTo>
                  <a:close/>
                  <a:moveTo>
                    <a:pt x="234" y="4482"/>
                  </a:moveTo>
                  <a:cubicBezTo>
                    <a:pt x="234" y="1135"/>
                    <a:pt x="234" y="1135"/>
                    <a:pt x="234" y="1135"/>
                  </a:cubicBezTo>
                  <a:cubicBezTo>
                    <a:pt x="1020" y="1135"/>
                    <a:pt x="1020" y="1135"/>
                    <a:pt x="1020" y="1135"/>
                  </a:cubicBezTo>
                  <a:cubicBezTo>
                    <a:pt x="1136" y="1019"/>
                    <a:pt x="1136" y="1019"/>
                    <a:pt x="1136" y="1019"/>
                  </a:cubicBezTo>
                  <a:cubicBezTo>
                    <a:pt x="1136" y="233"/>
                    <a:pt x="1136" y="233"/>
                    <a:pt x="1136" y="233"/>
                  </a:cubicBezTo>
                  <a:cubicBezTo>
                    <a:pt x="3421" y="233"/>
                    <a:pt x="3421" y="233"/>
                    <a:pt x="3421" y="233"/>
                  </a:cubicBezTo>
                  <a:cubicBezTo>
                    <a:pt x="3421" y="3630"/>
                    <a:pt x="3421" y="3630"/>
                    <a:pt x="3421" y="3630"/>
                  </a:cubicBezTo>
                  <a:cubicBezTo>
                    <a:pt x="3127" y="3336"/>
                    <a:pt x="3127" y="3336"/>
                    <a:pt x="3127" y="3336"/>
                  </a:cubicBezTo>
                  <a:cubicBezTo>
                    <a:pt x="2956" y="3507"/>
                    <a:pt x="2956" y="3507"/>
                    <a:pt x="2956" y="3507"/>
                  </a:cubicBezTo>
                  <a:cubicBezTo>
                    <a:pt x="2761" y="3312"/>
                    <a:pt x="2761" y="3312"/>
                    <a:pt x="2761" y="3312"/>
                  </a:cubicBezTo>
                  <a:cubicBezTo>
                    <a:pt x="2936" y="3100"/>
                    <a:pt x="3031" y="2836"/>
                    <a:pt x="3031" y="2558"/>
                  </a:cubicBezTo>
                  <a:cubicBezTo>
                    <a:pt x="3031" y="2240"/>
                    <a:pt x="2907" y="1941"/>
                    <a:pt x="2683" y="1717"/>
                  </a:cubicBezTo>
                  <a:cubicBezTo>
                    <a:pt x="2458" y="1492"/>
                    <a:pt x="2159" y="1368"/>
                    <a:pt x="1842" y="1368"/>
                  </a:cubicBezTo>
                  <a:cubicBezTo>
                    <a:pt x="1524" y="1368"/>
                    <a:pt x="1225" y="1492"/>
                    <a:pt x="1000" y="1716"/>
                  </a:cubicBezTo>
                  <a:cubicBezTo>
                    <a:pt x="775" y="1941"/>
                    <a:pt x="652" y="2240"/>
                    <a:pt x="652" y="2558"/>
                  </a:cubicBezTo>
                  <a:cubicBezTo>
                    <a:pt x="652" y="2876"/>
                    <a:pt x="776" y="3174"/>
                    <a:pt x="1000" y="3399"/>
                  </a:cubicBezTo>
                  <a:cubicBezTo>
                    <a:pt x="1225" y="3623"/>
                    <a:pt x="1523" y="3747"/>
                    <a:pt x="1841" y="3747"/>
                  </a:cubicBezTo>
                  <a:cubicBezTo>
                    <a:pt x="2120" y="3747"/>
                    <a:pt x="2384" y="3652"/>
                    <a:pt x="2596" y="3477"/>
                  </a:cubicBezTo>
                  <a:cubicBezTo>
                    <a:pt x="2791" y="3672"/>
                    <a:pt x="2791" y="3672"/>
                    <a:pt x="2791" y="3672"/>
                  </a:cubicBezTo>
                  <a:cubicBezTo>
                    <a:pt x="2620" y="3844"/>
                    <a:pt x="2620" y="3844"/>
                    <a:pt x="2620" y="3844"/>
                  </a:cubicBezTo>
                  <a:cubicBezTo>
                    <a:pt x="3259" y="4482"/>
                    <a:pt x="3259" y="4482"/>
                    <a:pt x="3259" y="4482"/>
                  </a:cubicBezTo>
                  <a:lnTo>
                    <a:pt x="234" y="4482"/>
                  </a:lnTo>
                  <a:close/>
                  <a:moveTo>
                    <a:pt x="2518" y="3234"/>
                  </a:moveTo>
                  <a:cubicBezTo>
                    <a:pt x="2517" y="3234"/>
                    <a:pt x="2517" y="3234"/>
                    <a:pt x="2517" y="3234"/>
                  </a:cubicBezTo>
                  <a:cubicBezTo>
                    <a:pt x="2337" y="3415"/>
                    <a:pt x="2097" y="3514"/>
                    <a:pt x="1841" y="3514"/>
                  </a:cubicBezTo>
                  <a:cubicBezTo>
                    <a:pt x="1586" y="3514"/>
                    <a:pt x="1346" y="3414"/>
                    <a:pt x="1165" y="3234"/>
                  </a:cubicBezTo>
                  <a:cubicBezTo>
                    <a:pt x="985" y="3054"/>
                    <a:pt x="885" y="2813"/>
                    <a:pt x="885" y="2558"/>
                  </a:cubicBezTo>
                  <a:cubicBezTo>
                    <a:pt x="885" y="2302"/>
                    <a:pt x="984" y="2062"/>
                    <a:pt x="1165" y="1881"/>
                  </a:cubicBezTo>
                  <a:cubicBezTo>
                    <a:pt x="1346" y="1701"/>
                    <a:pt x="1586" y="1601"/>
                    <a:pt x="1841" y="1601"/>
                  </a:cubicBezTo>
                  <a:cubicBezTo>
                    <a:pt x="2097" y="1601"/>
                    <a:pt x="2337" y="1701"/>
                    <a:pt x="2518" y="1881"/>
                  </a:cubicBezTo>
                  <a:cubicBezTo>
                    <a:pt x="2698" y="2062"/>
                    <a:pt x="2798" y="2302"/>
                    <a:pt x="2798" y="2558"/>
                  </a:cubicBezTo>
                  <a:cubicBezTo>
                    <a:pt x="2798" y="2813"/>
                    <a:pt x="2698" y="3053"/>
                    <a:pt x="2518" y="3234"/>
                  </a:cubicBezTo>
                  <a:close/>
                  <a:moveTo>
                    <a:pt x="743" y="4981"/>
                  </a:moveTo>
                  <a:cubicBezTo>
                    <a:pt x="743" y="4716"/>
                    <a:pt x="743" y="4716"/>
                    <a:pt x="743" y="4716"/>
                  </a:cubicBezTo>
                  <a:cubicBezTo>
                    <a:pt x="3492" y="4716"/>
                    <a:pt x="3492" y="4716"/>
                    <a:pt x="3492" y="4716"/>
                  </a:cubicBezTo>
                  <a:cubicBezTo>
                    <a:pt x="3757" y="4981"/>
                    <a:pt x="3757" y="4981"/>
                    <a:pt x="3757" y="4981"/>
                  </a:cubicBezTo>
                  <a:lnTo>
                    <a:pt x="743" y="4981"/>
                  </a:lnTo>
                  <a:close/>
                  <a:moveTo>
                    <a:pt x="3984" y="4878"/>
                  </a:moveTo>
                  <a:cubicBezTo>
                    <a:pt x="2950" y="3844"/>
                    <a:pt x="2950" y="3844"/>
                    <a:pt x="2950" y="3844"/>
                  </a:cubicBezTo>
                  <a:cubicBezTo>
                    <a:pt x="3127" y="3666"/>
                    <a:pt x="3127" y="3666"/>
                    <a:pt x="3127" y="3666"/>
                  </a:cubicBezTo>
                  <a:cubicBezTo>
                    <a:pt x="4162" y="4700"/>
                    <a:pt x="4162" y="4700"/>
                    <a:pt x="4162" y="4700"/>
                  </a:cubicBezTo>
                  <a:lnTo>
                    <a:pt x="3984" y="4878"/>
                  </a:lnTo>
                  <a:close/>
                  <a:moveTo>
                    <a:pt x="1492" y="2210"/>
                  </a:moveTo>
                  <a:cubicBezTo>
                    <a:pt x="1399" y="2303"/>
                    <a:pt x="1348" y="2427"/>
                    <a:pt x="1348" y="2558"/>
                  </a:cubicBezTo>
                  <a:cubicBezTo>
                    <a:pt x="1348" y="2690"/>
                    <a:pt x="1399" y="2814"/>
                    <a:pt x="1492" y="2907"/>
                  </a:cubicBezTo>
                  <a:cubicBezTo>
                    <a:pt x="1327" y="3072"/>
                    <a:pt x="1327" y="3072"/>
                    <a:pt x="1327" y="3072"/>
                  </a:cubicBezTo>
                  <a:cubicBezTo>
                    <a:pt x="1190" y="2935"/>
                    <a:pt x="1114" y="2753"/>
                    <a:pt x="1114" y="2558"/>
                  </a:cubicBezTo>
                  <a:cubicBezTo>
                    <a:pt x="1114" y="2364"/>
                    <a:pt x="1190" y="2182"/>
                    <a:pt x="1327" y="2045"/>
                  </a:cubicBezTo>
                  <a:lnTo>
                    <a:pt x="1492" y="2210"/>
                  </a:lnTo>
                  <a:close/>
                </a:path>
              </a:pathLst>
            </a:custGeom>
            <a:solidFill>
              <a:schemeClr val="accent5"/>
            </a:solidFill>
            <a:ln>
              <a:noFill/>
            </a:ln>
          </p:spPr>
          <p:txBody>
            <a:bodyPr vert="horz" wrap="square" lIns="91416" tIns="45708" rIns="91416" bIns="45708" numCol="1" anchor="t" anchorCtr="0" compatLnSpc="1">
              <a:prstTxWarp prst="textNoShape">
                <a:avLst/>
              </a:prstTxWarp>
            </a:bodyPr>
            <a:lstStyle/>
            <a:p>
              <a:endParaRPr lang="en-US" sz="1799"/>
            </a:p>
          </p:txBody>
        </p:sp>
      </p:grpSp>
      <p:grpSp>
        <p:nvGrpSpPr>
          <p:cNvPr id="18" name="Group 17">
            <a:extLst>
              <a:ext uri="{FF2B5EF4-FFF2-40B4-BE49-F238E27FC236}">
                <a16:creationId xmlns:a16="http://schemas.microsoft.com/office/drawing/2014/main" id="{5CFE2941-2DFF-4EF5-B783-B1237223DC3F}"/>
              </a:ext>
            </a:extLst>
          </p:cNvPr>
          <p:cNvGrpSpPr/>
          <p:nvPr/>
        </p:nvGrpSpPr>
        <p:grpSpPr>
          <a:xfrm>
            <a:off x="757070" y="4314521"/>
            <a:ext cx="636228" cy="650134"/>
            <a:chOff x="7056023" y="1185719"/>
            <a:chExt cx="448788" cy="502782"/>
          </a:xfrm>
        </p:grpSpPr>
        <p:sp>
          <p:nvSpPr>
            <p:cNvPr id="19" name="Oval 18">
              <a:extLst>
                <a:ext uri="{FF2B5EF4-FFF2-40B4-BE49-F238E27FC236}">
                  <a16:creationId xmlns:a16="http://schemas.microsoft.com/office/drawing/2014/main" id="{C458F90B-19B9-4B04-AB44-8D85A5548590}"/>
                </a:ext>
              </a:extLst>
            </p:cNvPr>
            <p:cNvSpPr/>
            <p:nvPr/>
          </p:nvSpPr>
          <p:spPr>
            <a:xfrm>
              <a:off x="7056023" y="1185719"/>
              <a:ext cx="448788" cy="502782"/>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sp>
          <p:nvSpPr>
            <p:cNvPr id="20" name="Freeform 81">
              <a:extLst>
                <a:ext uri="{FF2B5EF4-FFF2-40B4-BE49-F238E27FC236}">
                  <a16:creationId xmlns:a16="http://schemas.microsoft.com/office/drawing/2014/main" id="{BBFE52D7-CCC7-402A-9CBC-D2189CB38D47}"/>
                </a:ext>
              </a:extLst>
            </p:cNvPr>
            <p:cNvSpPr>
              <a:spLocks noChangeAspect="1" noEditPoints="1"/>
            </p:cNvSpPr>
            <p:nvPr/>
          </p:nvSpPr>
          <p:spPr bwMode="auto">
            <a:xfrm>
              <a:off x="7179323" y="1285924"/>
              <a:ext cx="206186" cy="286776"/>
            </a:xfrm>
            <a:custGeom>
              <a:avLst/>
              <a:gdLst>
                <a:gd name="T0" fmla="*/ 454 w 3729"/>
                <a:gd name="T1" fmla="*/ 5187 h 5187"/>
                <a:gd name="T2" fmla="*/ 0 w 3729"/>
                <a:gd name="T3" fmla="*/ 795 h 5187"/>
                <a:gd name="T4" fmla="*/ 1397 w 3729"/>
                <a:gd name="T5" fmla="*/ 342 h 5187"/>
                <a:gd name="T6" fmla="*/ 2333 w 3729"/>
                <a:gd name="T7" fmla="*/ 342 h 5187"/>
                <a:gd name="T8" fmla="*/ 3729 w 3729"/>
                <a:gd name="T9" fmla="*/ 795 h 5187"/>
                <a:gd name="T10" fmla="*/ 3276 w 3729"/>
                <a:gd name="T11" fmla="*/ 5187 h 5187"/>
                <a:gd name="T12" fmla="*/ 232 w 3729"/>
                <a:gd name="T13" fmla="*/ 795 h 5187"/>
                <a:gd name="T14" fmla="*/ 454 w 3729"/>
                <a:gd name="T15" fmla="*/ 4955 h 5187"/>
                <a:gd name="T16" fmla="*/ 3497 w 3729"/>
                <a:gd name="T17" fmla="*/ 4734 h 5187"/>
                <a:gd name="T18" fmla="*/ 3276 w 3729"/>
                <a:gd name="T19" fmla="*/ 574 h 5187"/>
                <a:gd name="T20" fmla="*/ 2308 w 3729"/>
                <a:gd name="T21" fmla="*/ 703 h 5187"/>
                <a:gd name="T22" fmla="*/ 2534 w 3729"/>
                <a:gd name="T23" fmla="*/ 852 h 5187"/>
                <a:gd name="T24" fmla="*/ 3229 w 3729"/>
                <a:gd name="T25" fmla="*/ 4666 h 5187"/>
                <a:gd name="T26" fmla="*/ 475 w 3729"/>
                <a:gd name="T27" fmla="*/ 852 h 5187"/>
                <a:gd name="T28" fmla="*/ 1286 w 3729"/>
                <a:gd name="T29" fmla="*/ 777 h 5187"/>
                <a:gd name="T30" fmla="*/ 1381 w 3729"/>
                <a:gd name="T31" fmla="*/ 574 h 5187"/>
                <a:gd name="T32" fmla="*/ 707 w 3729"/>
                <a:gd name="T33" fmla="*/ 4434 h 5187"/>
                <a:gd name="T34" fmla="*/ 2997 w 3729"/>
                <a:gd name="T35" fmla="*/ 1084 h 5187"/>
                <a:gd name="T36" fmla="*/ 2747 w 3729"/>
                <a:gd name="T37" fmla="*/ 1310 h 5187"/>
                <a:gd name="T38" fmla="*/ 2747 w 3729"/>
                <a:gd name="T39" fmla="*/ 1571 h 5187"/>
                <a:gd name="T40" fmla="*/ 982 w 3729"/>
                <a:gd name="T41" fmla="*/ 1318 h 5187"/>
                <a:gd name="T42" fmla="*/ 1040 w 3729"/>
                <a:gd name="T43" fmla="*/ 1084 h 5187"/>
                <a:gd name="T44" fmla="*/ 707 w 3729"/>
                <a:gd name="T45" fmla="*/ 4434 h 5187"/>
                <a:gd name="T46" fmla="*/ 2516 w 3729"/>
                <a:gd name="T47" fmla="*/ 1339 h 5187"/>
                <a:gd name="T48" fmla="*/ 2311 w 3729"/>
                <a:gd name="T49" fmla="*/ 968 h 5187"/>
                <a:gd name="T50" fmla="*/ 1865 w 3729"/>
                <a:gd name="T51" fmla="*/ 982 h 5187"/>
                <a:gd name="T52" fmla="*/ 1419 w 3729"/>
                <a:gd name="T53" fmla="*/ 968 h 5187"/>
                <a:gd name="T54" fmla="*/ 1214 w 3729"/>
                <a:gd name="T55" fmla="*/ 1339 h 5187"/>
                <a:gd name="T56" fmla="*/ 1606 w 3729"/>
                <a:gd name="T57" fmla="*/ 491 h 5187"/>
                <a:gd name="T58" fmla="*/ 2124 w 3729"/>
                <a:gd name="T59" fmla="*/ 491 h 5187"/>
                <a:gd name="T60" fmla="*/ 2643 w 3729"/>
                <a:gd name="T61" fmla="*/ 3935 h 5187"/>
                <a:gd name="T62" fmla="*/ 1086 w 3729"/>
                <a:gd name="T63" fmla="*/ 3703 h 5187"/>
                <a:gd name="T64" fmla="*/ 2643 w 3729"/>
                <a:gd name="T65" fmla="*/ 3935 h 5187"/>
                <a:gd name="T66" fmla="*/ 1086 w 3729"/>
                <a:gd name="T67" fmla="*/ 3169 h 5187"/>
                <a:gd name="T68" fmla="*/ 2643 w 3729"/>
                <a:gd name="T69" fmla="*/ 2937 h 5187"/>
                <a:gd name="T70" fmla="*/ 2643 w 3729"/>
                <a:gd name="T71" fmla="*/ 2403 h 5187"/>
                <a:gd name="T72" fmla="*/ 1086 w 3729"/>
                <a:gd name="T73" fmla="*/ 2171 h 5187"/>
                <a:gd name="T74" fmla="*/ 2643 w 3729"/>
                <a:gd name="T75" fmla="*/ 2403 h 5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29" h="5187">
                  <a:moveTo>
                    <a:pt x="3276" y="5187"/>
                  </a:moveTo>
                  <a:cubicBezTo>
                    <a:pt x="454" y="5187"/>
                    <a:pt x="454" y="5187"/>
                    <a:pt x="454" y="5187"/>
                  </a:cubicBezTo>
                  <a:cubicBezTo>
                    <a:pt x="204" y="5187"/>
                    <a:pt x="0" y="4984"/>
                    <a:pt x="0" y="4734"/>
                  </a:cubicBezTo>
                  <a:cubicBezTo>
                    <a:pt x="0" y="795"/>
                    <a:pt x="0" y="795"/>
                    <a:pt x="0" y="795"/>
                  </a:cubicBezTo>
                  <a:cubicBezTo>
                    <a:pt x="0" y="545"/>
                    <a:pt x="204" y="342"/>
                    <a:pt x="454" y="342"/>
                  </a:cubicBezTo>
                  <a:cubicBezTo>
                    <a:pt x="1397" y="342"/>
                    <a:pt x="1397" y="342"/>
                    <a:pt x="1397" y="342"/>
                  </a:cubicBezTo>
                  <a:cubicBezTo>
                    <a:pt x="1460" y="144"/>
                    <a:pt x="1646" y="0"/>
                    <a:pt x="1865" y="0"/>
                  </a:cubicBezTo>
                  <a:cubicBezTo>
                    <a:pt x="2084" y="0"/>
                    <a:pt x="2270" y="144"/>
                    <a:pt x="2333" y="342"/>
                  </a:cubicBezTo>
                  <a:cubicBezTo>
                    <a:pt x="3276" y="342"/>
                    <a:pt x="3276" y="342"/>
                    <a:pt x="3276" y="342"/>
                  </a:cubicBezTo>
                  <a:cubicBezTo>
                    <a:pt x="3526" y="342"/>
                    <a:pt x="3729" y="545"/>
                    <a:pt x="3729" y="795"/>
                  </a:cubicBezTo>
                  <a:cubicBezTo>
                    <a:pt x="3729" y="4734"/>
                    <a:pt x="3729" y="4734"/>
                    <a:pt x="3729" y="4734"/>
                  </a:cubicBezTo>
                  <a:cubicBezTo>
                    <a:pt x="3729" y="4984"/>
                    <a:pt x="3526" y="5187"/>
                    <a:pt x="3276" y="5187"/>
                  </a:cubicBezTo>
                  <a:close/>
                  <a:moveTo>
                    <a:pt x="454" y="574"/>
                  </a:moveTo>
                  <a:cubicBezTo>
                    <a:pt x="332" y="574"/>
                    <a:pt x="232" y="673"/>
                    <a:pt x="232" y="795"/>
                  </a:cubicBezTo>
                  <a:cubicBezTo>
                    <a:pt x="232" y="4734"/>
                    <a:pt x="232" y="4734"/>
                    <a:pt x="232" y="4734"/>
                  </a:cubicBezTo>
                  <a:cubicBezTo>
                    <a:pt x="232" y="4856"/>
                    <a:pt x="332" y="4955"/>
                    <a:pt x="454" y="4955"/>
                  </a:cubicBezTo>
                  <a:cubicBezTo>
                    <a:pt x="3276" y="4955"/>
                    <a:pt x="3276" y="4955"/>
                    <a:pt x="3276" y="4955"/>
                  </a:cubicBezTo>
                  <a:cubicBezTo>
                    <a:pt x="3398" y="4955"/>
                    <a:pt x="3497" y="4856"/>
                    <a:pt x="3497" y="4734"/>
                  </a:cubicBezTo>
                  <a:cubicBezTo>
                    <a:pt x="3497" y="795"/>
                    <a:pt x="3497" y="795"/>
                    <a:pt x="3497" y="795"/>
                  </a:cubicBezTo>
                  <a:cubicBezTo>
                    <a:pt x="3497" y="673"/>
                    <a:pt x="3398" y="574"/>
                    <a:pt x="3276" y="574"/>
                  </a:cubicBezTo>
                  <a:cubicBezTo>
                    <a:pt x="2349" y="574"/>
                    <a:pt x="2349" y="574"/>
                    <a:pt x="2349" y="574"/>
                  </a:cubicBezTo>
                  <a:cubicBezTo>
                    <a:pt x="2341" y="619"/>
                    <a:pt x="2327" y="663"/>
                    <a:pt x="2308" y="703"/>
                  </a:cubicBezTo>
                  <a:cubicBezTo>
                    <a:pt x="2356" y="723"/>
                    <a:pt x="2401" y="748"/>
                    <a:pt x="2443" y="777"/>
                  </a:cubicBezTo>
                  <a:cubicBezTo>
                    <a:pt x="2476" y="800"/>
                    <a:pt x="2506" y="825"/>
                    <a:pt x="2534" y="852"/>
                  </a:cubicBezTo>
                  <a:cubicBezTo>
                    <a:pt x="3229" y="852"/>
                    <a:pt x="3229" y="852"/>
                    <a:pt x="3229" y="852"/>
                  </a:cubicBezTo>
                  <a:cubicBezTo>
                    <a:pt x="3229" y="4666"/>
                    <a:pt x="3229" y="4666"/>
                    <a:pt x="3229" y="4666"/>
                  </a:cubicBezTo>
                  <a:cubicBezTo>
                    <a:pt x="475" y="4666"/>
                    <a:pt x="475" y="4666"/>
                    <a:pt x="475" y="4666"/>
                  </a:cubicBezTo>
                  <a:cubicBezTo>
                    <a:pt x="475" y="852"/>
                    <a:pt x="475" y="852"/>
                    <a:pt x="475" y="852"/>
                  </a:cubicBezTo>
                  <a:cubicBezTo>
                    <a:pt x="1195" y="852"/>
                    <a:pt x="1195" y="852"/>
                    <a:pt x="1195" y="852"/>
                  </a:cubicBezTo>
                  <a:cubicBezTo>
                    <a:pt x="1223" y="825"/>
                    <a:pt x="1253" y="800"/>
                    <a:pt x="1286" y="777"/>
                  </a:cubicBezTo>
                  <a:cubicBezTo>
                    <a:pt x="1328" y="748"/>
                    <a:pt x="1373" y="723"/>
                    <a:pt x="1422" y="703"/>
                  </a:cubicBezTo>
                  <a:cubicBezTo>
                    <a:pt x="1402" y="663"/>
                    <a:pt x="1388" y="619"/>
                    <a:pt x="1381" y="574"/>
                  </a:cubicBezTo>
                  <a:cubicBezTo>
                    <a:pt x="454" y="574"/>
                    <a:pt x="454" y="574"/>
                    <a:pt x="454" y="574"/>
                  </a:cubicBezTo>
                  <a:close/>
                  <a:moveTo>
                    <a:pt x="707" y="4434"/>
                  </a:moveTo>
                  <a:cubicBezTo>
                    <a:pt x="2997" y="4434"/>
                    <a:pt x="2997" y="4434"/>
                    <a:pt x="2997" y="4434"/>
                  </a:cubicBezTo>
                  <a:cubicBezTo>
                    <a:pt x="2997" y="1084"/>
                    <a:pt x="2997" y="1084"/>
                    <a:pt x="2997" y="1084"/>
                  </a:cubicBezTo>
                  <a:cubicBezTo>
                    <a:pt x="2689" y="1084"/>
                    <a:pt x="2689" y="1084"/>
                    <a:pt x="2689" y="1084"/>
                  </a:cubicBezTo>
                  <a:cubicBezTo>
                    <a:pt x="2717" y="1153"/>
                    <a:pt x="2736" y="1228"/>
                    <a:pt x="2747" y="1310"/>
                  </a:cubicBezTo>
                  <a:cubicBezTo>
                    <a:pt x="2748" y="1318"/>
                    <a:pt x="2748" y="1318"/>
                    <a:pt x="2748" y="1318"/>
                  </a:cubicBezTo>
                  <a:cubicBezTo>
                    <a:pt x="2747" y="1571"/>
                    <a:pt x="2747" y="1571"/>
                    <a:pt x="2747" y="1571"/>
                  </a:cubicBezTo>
                  <a:cubicBezTo>
                    <a:pt x="982" y="1571"/>
                    <a:pt x="982" y="1571"/>
                    <a:pt x="982" y="1571"/>
                  </a:cubicBezTo>
                  <a:cubicBezTo>
                    <a:pt x="982" y="1318"/>
                    <a:pt x="982" y="1318"/>
                    <a:pt x="982" y="1318"/>
                  </a:cubicBezTo>
                  <a:cubicBezTo>
                    <a:pt x="983" y="1310"/>
                    <a:pt x="983" y="1310"/>
                    <a:pt x="983" y="1310"/>
                  </a:cubicBezTo>
                  <a:cubicBezTo>
                    <a:pt x="993" y="1228"/>
                    <a:pt x="1012" y="1153"/>
                    <a:pt x="1040" y="1084"/>
                  </a:cubicBezTo>
                  <a:cubicBezTo>
                    <a:pt x="707" y="1084"/>
                    <a:pt x="707" y="1084"/>
                    <a:pt x="707" y="1084"/>
                  </a:cubicBezTo>
                  <a:cubicBezTo>
                    <a:pt x="707" y="4434"/>
                    <a:pt x="707" y="4434"/>
                    <a:pt x="707" y="4434"/>
                  </a:cubicBezTo>
                  <a:close/>
                  <a:moveTo>
                    <a:pt x="1214" y="1339"/>
                  </a:moveTo>
                  <a:cubicBezTo>
                    <a:pt x="2516" y="1339"/>
                    <a:pt x="2516" y="1339"/>
                    <a:pt x="2516" y="1339"/>
                  </a:cubicBezTo>
                  <a:cubicBezTo>
                    <a:pt x="2516" y="1332"/>
                    <a:pt x="2516" y="1332"/>
                    <a:pt x="2516" y="1332"/>
                  </a:cubicBezTo>
                  <a:cubicBezTo>
                    <a:pt x="2493" y="1167"/>
                    <a:pt x="2426" y="1048"/>
                    <a:pt x="2311" y="968"/>
                  </a:cubicBezTo>
                  <a:cubicBezTo>
                    <a:pt x="2263" y="935"/>
                    <a:pt x="2208" y="909"/>
                    <a:pt x="2147" y="893"/>
                  </a:cubicBezTo>
                  <a:cubicBezTo>
                    <a:pt x="2067" y="949"/>
                    <a:pt x="1970" y="982"/>
                    <a:pt x="1865" y="982"/>
                  </a:cubicBezTo>
                  <a:cubicBezTo>
                    <a:pt x="1760" y="982"/>
                    <a:pt x="1662" y="949"/>
                    <a:pt x="1582" y="893"/>
                  </a:cubicBezTo>
                  <a:cubicBezTo>
                    <a:pt x="1521" y="909"/>
                    <a:pt x="1466" y="935"/>
                    <a:pt x="1419" y="968"/>
                  </a:cubicBezTo>
                  <a:cubicBezTo>
                    <a:pt x="1303" y="1048"/>
                    <a:pt x="1236" y="1167"/>
                    <a:pt x="1214" y="1332"/>
                  </a:cubicBezTo>
                  <a:cubicBezTo>
                    <a:pt x="1214" y="1339"/>
                    <a:pt x="1214" y="1339"/>
                    <a:pt x="1214" y="1339"/>
                  </a:cubicBezTo>
                  <a:close/>
                  <a:moveTo>
                    <a:pt x="1865" y="232"/>
                  </a:moveTo>
                  <a:cubicBezTo>
                    <a:pt x="1722" y="232"/>
                    <a:pt x="1606" y="348"/>
                    <a:pt x="1606" y="491"/>
                  </a:cubicBezTo>
                  <a:cubicBezTo>
                    <a:pt x="1606" y="634"/>
                    <a:pt x="1722" y="750"/>
                    <a:pt x="1865" y="750"/>
                  </a:cubicBezTo>
                  <a:cubicBezTo>
                    <a:pt x="2008" y="750"/>
                    <a:pt x="2124" y="634"/>
                    <a:pt x="2124" y="491"/>
                  </a:cubicBezTo>
                  <a:cubicBezTo>
                    <a:pt x="2124" y="348"/>
                    <a:pt x="2008" y="232"/>
                    <a:pt x="1865" y="232"/>
                  </a:cubicBezTo>
                  <a:close/>
                  <a:moveTo>
                    <a:pt x="2643" y="3935"/>
                  </a:moveTo>
                  <a:cubicBezTo>
                    <a:pt x="1086" y="3935"/>
                    <a:pt x="1086" y="3935"/>
                    <a:pt x="1086" y="3935"/>
                  </a:cubicBezTo>
                  <a:cubicBezTo>
                    <a:pt x="1086" y="3703"/>
                    <a:pt x="1086" y="3703"/>
                    <a:pt x="1086" y="3703"/>
                  </a:cubicBezTo>
                  <a:cubicBezTo>
                    <a:pt x="2643" y="3703"/>
                    <a:pt x="2643" y="3703"/>
                    <a:pt x="2643" y="3703"/>
                  </a:cubicBezTo>
                  <a:cubicBezTo>
                    <a:pt x="2643" y="3935"/>
                    <a:pt x="2643" y="3935"/>
                    <a:pt x="2643" y="3935"/>
                  </a:cubicBezTo>
                  <a:close/>
                  <a:moveTo>
                    <a:pt x="2643" y="3169"/>
                  </a:moveTo>
                  <a:cubicBezTo>
                    <a:pt x="1086" y="3169"/>
                    <a:pt x="1086" y="3169"/>
                    <a:pt x="1086" y="3169"/>
                  </a:cubicBezTo>
                  <a:cubicBezTo>
                    <a:pt x="1086" y="2937"/>
                    <a:pt x="1086" y="2937"/>
                    <a:pt x="1086" y="2937"/>
                  </a:cubicBezTo>
                  <a:cubicBezTo>
                    <a:pt x="2643" y="2937"/>
                    <a:pt x="2643" y="2937"/>
                    <a:pt x="2643" y="2937"/>
                  </a:cubicBezTo>
                  <a:cubicBezTo>
                    <a:pt x="2643" y="3169"/>
                    <a:pt x="2643" y="3169"/>
                    <a:pt x="2643" y="3169"/>
                  </a:cubicBezTo>
                  <a:close/>
                  <a:moveTo>
                    <a:pt x="2643" y="2403"/>
                  </a:moveTo>
                  <a:cubicBezTo>
                    <a:pt x="1086" y="2403"/>
                    <a:pt x="1086" y="2403"/>
                    <a:pt x="1086" y="2403"/>
                  </a:cubicBezTo>
                  <a:cubicBezTo>
                    <a:pt x="1086" y="2171"/>
                    <a:pt x="1086" y="2171"/>
                    <a:pt x="1086" y="2171"/>
                  </a:cubicBezTo>
                  <a:cubicBezTo>
                    <a:pt x="2643" y="2171"/>
                    <a:pt x="2643" y="2171"/>
                    <a:pt x="2643" y="2171"/>
                  </a:cubicBezTo>
                  <a:cubicBezTo>
                    <a:pt x="2643" y="2403"/>
                    <a:pt x="2643" y="2403"/>
                    <a:pt x="2643" y="2403"/>
                  </a:cubicBezTo>
                  <a:close/>
                </a:path>
              </a:pathLst>
            </a:custGeom>
            <a:solidFill>
              <a:schemeClr val="accent5"/>
            </a:solidFill>
            <a:ln>
              <a:noFill/>
            </a:ln>
          </p:spPr>
          <p:txBody>
            <a:bodyPr vert="horz" wrap="square" lIns="91416" tIns="45708" rIns="91416" bIns="45708" numCol="1" anchor="t" anchorCtr="0" compatLnSpc="1">
              <a:prstTxWarp prst="textNoShape">
                <a:avLst/>
              </a:prstTxWarp>
            </a:bodyPr>
            <a:lstStyle/>
            <a:p>
              <a:endParaRPr lang="en-US" sz="1799"/>
            </a:p>
          </p:txBody>
        </p:sp>
      </p:grpSp>
      <p:sp>
        <p:nvSpPr>
          <p:cNvPr id="10" name="TextBox 9">
            <a:extLst>
              <a:ext uri="{FF2B5EF4-FFF2-40B4-BE49-F238E27FC236}">
                <a16:creationId xmlns:a16="http://schemas.microsoft.com/office/drawing/2014/main" id="{44085A18-9577-47F8-A38D-FF78C64DF5E4}"/>
              </a:ext>
            </a:extLst>
          </p:cNvPr>
          <p:cNvSpPr txBox="1"/>
          <p:nvPr/>
        </p:nvSpPr>
        <p:spPr>
          <a:xfrm>
            <a:off x="467616" y="2613413"/>
            <a:ext cx="1227834" cy="215444"/>
          </a:xfrm>
          <a:prstGeom prst="rect">
            <a:avLst/>
          </a:prstGeom>
          <a:noFill/>
        </p:spPr>
        <p:txBody>
          <a:bodyPr wrap="square" lIns="0" tIns="0" rIns="0" bIns="0" rtlCol="0">
            <a:spAutoFit/>
          </a:bodyPr>
          <a:lstStyle/>
          <a:p>
            <a:r>
              <a:rPr lang="en-US" sz="1400" dirty="0">
                <a:solidFill>
                  <a:schemeClr val="tx2"/>
                </a:solidFill>
              </a:rPr>
              <a:t>HCB – Medical </a:t>
            </a:r>
          </a:p>
        </p:txBody>
      </p:sp>
      <p:sp>
        <p:nvSpPr>
          <p:cNvPr id="21" name="TextBox 20">
            <a:extLst>
              <a:ext uri="{FF2B5EF4-FFF2-40B4-BE49-F238E27FC236}">
                <a16:creationId xmlns:a16="http://schemas.microsoft.com/office/drawing/2014/main" id="{583BF6E9-55D3-4842-AFC1-A85BF1B16047}"/>
              </a:ext>
            </a:extLst>
          </p:cNvPr>
          <p:cNvSpPr txBox="1"/>
          <p:nvPr/>
        </p:nvSpPr>
        <p:spPr>
          <a:xfrm>
            <a:off x="445207" y="4986505"/>
            <a:ext cx="1227834" cy="215444"/>
          </a:xfrm>
          <a:prstGeom prst="rect">
            <a:avLst/>
          </a:prstGeom>
          <a:noFill/>
        </p:spPr>
        <p:txBody>
          <a:bodyPr wrap="square" lIns="0" tIns="0" rIns="0" bIns="0" rtlCol="0">
            <a:spAutoFit/>
          </a:bodyPr>
          <a:lstStyle/>
          <a:p>
            <a:pPr algn="ctr"/>
            <a:r>
              <a:rPr lang="en-US" sz="1400" dirty="0">
                <a:solidFill>
                  <a:schemeClr val="tx2"/>
                </a:solidFill>
              </a:rPr>
              <a:t>PBM</a:t>
            </a:r>
          </a:p>
        </p:txBody>
      </p:sp>
      <p:sp>
        <p:nvSpPr>
          <p:cNvPr id="22" name="Rectangle 21">
            <a:extLst>
              <a:ext uri="{FF2B5EF4-FFF2-40B4-BE49-F238E27FC236}">
                <a16:creationId xmlns:a16="http://schemas.microsoft.com/office/drawing/2014/main" id="{489E5076-7E30-4570-92FF-A6C2E19272FD}"/>
              </a:ext>
            </a:extLst>
          </p:cNvPr>
          <p:cNvSpPr/>
          <p:nvPr/>
        </p:nvSpPr>
        <p:spPr>
          <a:xfrm>
            <a:off x="326873" y="6332859"/>
            <a:ext cx="8962134" cy="430887"/>
          </a:xfrm>
          <a:prstGeom prst="rect">
            <a:avLst/>
          </a:prstGeom>
        </p:spPr>
        <p:txBody>
          <a:bodyPr wrap="square">
            <a:spAutoFit/>
          </a:bodyPr>
          <a:lstStyle/>
          <a:p>
            <a:r>
              <a:rPr lang="en-US" sz="1200" dirty="0">
                <a:solidFill>
                  <a:schemeClr val="tx2"/>
                </a:solidFill>
              </a:rPr>
              <a:t>1: </a:t>
            </a:r>
            <a:r>
              <a:rPr lang="en-US" sz="1000" dirty="0">
                <a:solidFill>
                  <a:srgbClr val="000000">
                    <a:lumMod val="100000"/>
                  </a:srgbClr>
                </a:solidFill>
                <a:latin typeface="Arial" panose="020B0604020202020204" pitchFamily="34" charset="0"/>
                <a:cs typeface="Arial" panose="020B0604020202020204" pitchFamily="34" charset="0"/>
                <a:sym typeface="Arial" panose="020B0604020202020204" pitchFamily="34" charset="0"/>
              </a:rPr>
              <a:t>Proactive Prior Authorization 10.13.20_FINAL</a:t>
            </a:r>
            <a:endParaRPr lang="en-US" sz="1000" dirty="0">
              <a:solidFill>
                <a:srgbClr val="000000">
                  <a:lumMod val="100000"/>
                </a:srgbClr>
              </a:solidFill>
              <a:latin typeface="Arial" panose="020B0604020202020204" pitchFamily="34" charset="0"/>
              <a:cs typeface="Arial" panose="020B0604020202020204" pitchFamily="34" charset="0"/>
            </a:endParaRPr>
          </a:p>
          <a:p>
            <a:r>
              <a:rPr lang="en-US" sz="1000" dirty="0">
                <a:solidFill>
                  <a:srgbClr val="000000">
                    <a:lumMod val="100000"/>
                  </a:srgbClr>
                </a:solidFill>
                <a:latin typeface="Arial" panose="020B0604020202020204" pitchFamily="34" charset="0"/>
                <a:cs typeface="Arial" panose="020B0604020202020204" pitchFamily="34" charset="0"/>
              </a:rPr>
              <a:t>2: UM - Pre-Cert Modernization Overview 06302020</a:t>
            </a:r>
          </a:p>
        </p:txBody>
      </p:sp>
    </p:spTree>
    <p:extLst>
      <p:ext uri="{BB962C8B-B14F-4D97-AF65-F5344CB8AC3E}">
        <p14:creationId xmlns:p14="http://schemas.microsoft.com/office/powerpoint/2010/main" val="224854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5891-2DFF-48FE-8CAE-916EC08D929F}"/>
              </a:ext>
            </a:extLst>
          </p:cNvPr>
          <p:cNvSpPr>
            <a:spLocks noGrp="1"/>
          </p:cNvSpPr>
          <p:nvPr>
            <p:ph type="title"/>
          </p:nvPr>
        </p:nvSpPr>
        <p:spPr>
          <a:xfrm>
            <a:off x="469777" y="235536"/>
            <a:ext cx="11249270" cy="334102"/>
          </a:xfrm>
        </p:spPr>
        <p:txBody>
          <a:bodyPr/>
          <a:lstStyle/>
          <a:p>
            <a:r>
              <a:rPr lang="en-US" dirty="0"/>
              <a:t>Current State  </a:t>
            </a:r>
          </a:p>
        </p:txBody>
      </p:sp>
      <p:pic>
        <p:nvPicPr>
          <p:cNvPr id="4" name="Picture 3">
            <a:extLst>
              <a:ext uri="{FF2B5EF4-FFF2-40B4-BE49-F238E27FC236}">
                <a16:creationId xmlns:a16="http://schemas.microsoft.com/office/drawing/2014/main" id="{328DF12E-316E-4403-BB92-D3D3FA163447}"/>
              </a:ext>
            </a:extLst>
          </p:cNvPr>
          <p:cNvPicPr>
            <a:picLocks noChangeAspect="1"/>
          </p:cNvPicPr>
          <p:nvPr/>
        </p:nvPicPr>
        <p:blipFill>
          <a:blip r:embed="rId2"/>
          <a:stretch>
            <a:fillRect/>
          </a:stretch>
        </p:blipFill>
        <p:spPr>
          <a:xfrm>
            <a:off x="5714311" y="987019"/>
            <a:ext cx="6004736" cy="5549720"/>
          </a:xfrm>
          <a:prstGeom prst="rect">
            <a:avLst/>
          </a:prstGeom>
        </p:spPr>
      </p:pic>
      <p:sp>
        <p:nvSpPr>
          <p:cNvPr id="5" name="Text Placeholder 2">
            <a:extLst>
              <a:ext uri="{FF2B5EF4-FFF2-40B4-BE49-F238E27FC236}">
                <a16:creationId xmlns:a16="http://schemas.microsoft.com/office/drawing/2014/main" id="{75925546-3DD4-469D-A4FB-AF5DC850D080}"/>
              </a:ext>
            </a:extLst>
          </p:cNvPr>
          <p:cNvSpPr txBox="1">
            <a:spLocks/>
          </p:cNvSpPr>
          <p:nvPr/>
        </p:nvSpPr>
        <p:spPr>
          <a:xfrm>
            <a:off x="366971" y="462666"/>
            <a:ext cx="10156942" cy="886053"/>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r>
              <a:rPr lang="en-US" sz="1799" dirty="0">
                <a:cs typeface="Open Sans Light"/>
              </a:rPr>
              <a:t>There are about 10 unique and specialized applications that perform Prior Authorizations. </a:t>
            </a:r>
          </a:p>
        </p:txBody>
      </p:sp>
      <p:sp>
        <p:nvSpPr>
          <p:cNvPr id="6" name="TextBox 5">
            <a:extLst>
              <a:ext uri="{FF2B5EF4-FFF2-40B4-BE49-F238E27FC236}">
                <a16:creationId xmlns:a16="http://schemas.microsoft.com/office/drawing/2014/main" id="{F0707BEF-EE9D-4455-AD18-75DFDC1EEEE9}"/>
              </a:ext>
            </a:extLst>
          </p:cNvPr>
          <p:cNvSpPr txBox="1"/>
          <p:nvPr/>
        </p:nvSpPr>
        <p:spPr>
          <a:xfrm>
            <a:off x="220198" y="1267079"/>
            <a:ext cx="5098650" cy="3233086"/>
          </a:xfrm>
          <a:prstGeom prst="rect">
            <a:avLst/>
          </a:prstGeom>
          <a:solidFill>
            <a:schemeClr val="bg1"/>
          </a:solidFill>
        </p:spPr>
        <p:txBody>
          <a:bodyPr wrap="square" lIns="182832" tIns="0" rIns="182832" bIns="0" rtlCol="0" anchor="ctr">
            <a:noAutofit/>
          </a:bodyPr>
          <a:lstStyle/>
          <a:p>
            <a:pPr marL="285664" indent="-285664">
              <a:spcAft>
                <a:spcPts val="1200"/>
              </a:spcAft>
              <a:buFont typeface="Arial" panose="020B0604020202020204" pitchFamily="34" charset="0"/>
              <a:buChar char="•"/>
            </a:pPr>
            <a:r>
              <a:rPr lang="en-US" sz="1600" dirty="0">
                <a:solidFill>
                  <a:schemeClr val="tx2"/>
                </a:solidFill>
                <a:cs typeface="Open Sans Light"/>
              </a:rPr>
              <a:t>There are duplicated business capabilities being supported by Utilization Management systems across the enterprise. </a:t>
            </a:r>
          </a:p>
          <a:p>
            <a:pPr marL="285664" indent="-285664">
              <a:lnSpc>
                <a:spcPct val="110000"/>
              </a:lnSpc>
              <a:spcAft>
                <a:spcPts val="800"/>
              </a:spcAft>
              <a:buFont typeface="Arial" panose="020B0604020202020204" pitchFamily="34" charset="0"/>
              <a:buChar char="•"/>
            </a:pPr>
            <a:r>
              <a:rPr lang="en-US" sz="1600" dirty="0">
                <a:solidFill>
                  <a:schemeClr val="tx2"/>
                </a:solidFill>
                <a:cs typeface="Open Sans Light"/>
              </a:rPr>
              <a:t>Manual processes result in conflicting integration methodologies and systems</a:t>
            </a:r>
          </a:p>
          <a:p>
            <a:pPr marL="285664" indent="-285664">
              <a:lnSpc>
                <a:spcPct val="110000"/>
              </a:lnSpc>
              <a:spcAft>
                <a:spcPts val="800"/>
              </a:spcAft>
              <a:buFont typeface="Arial" panose="020B0604020202020204" pitchFamily="34" charset="0"/>
              <a:buChar char="•"/>
            </a:pPr>
            <a:r>
              <a:rPr lang="en-US" sz="1600" dirty="0">
                <a:solidFill>
                  <a:schemeClr val="tx2"/>
                </a:solidFill>
                <a:cs typeface="Open Sans Light"/>
              </a:rPr>
              <a:t>Costs to support replicated business, IT and integration are high</a:t>
            </a:r>
          </a:p>
          <a:p>
            <a:pPr marL="285664" indent="-285664">
              <a:lnSpc>
                <a:spcPct val="110000"/>
              </a:lnSpc>
              <a:spcAft>
                <a:spcPts val="800"/>
              </a:spcAft>
              <a:buFont typeface="Arial" panose="020B0604020202020204" pitchFamily="34" charset="0"/>
              <a:buChar char="•"/>
            </a:pPr>
            <a:r>
              <a:rPr lang="en-US" sz="1600" dirty="0">
                <a:solidFill>
                  <a:schemeClr val="tx2"/>
                </a:solidFill>
                <a:cs typeface="Open Sans Light"/>
              </a:rPr>
              <a:t>Business owners and customers are frustrated in maintaining and understanding the differences.</a:t>
            </a:r>
          </a:p>
        </p:txBody>
      </p:sp>
      <p:sp>
        <p:nvSpPr>
          <p:cNvPr id="3" name="Rectangle 2">
            <a:extLst>
              <a:ext uri="{FF2B5EF4-FFF2-40B4-BE49-F238E27FC236}">
                <a16:creationId xmlns:a16="http://schemas.microsoft.com/office/drawing/2014/main" id="{09EF57FA-DEDE-4F2D-940A-FCA6A51D3C40}"/>
              </a:ext>
            </a:extLst>
          </p:cNvPr>
          <p:cNvSpPr/>
          <p:nvPr/>
        </p:nvSpPr>
        <p:spPr>
          <a:xfrm>
            <a:off x="366971" y="4500165"/>
            <a:ext cx="5186104" cy="1754326"/>
          </a:xfrm>
          <a:prstGeom prst="rect">
            <a:avLst/>
          </a:prstGeom>
        </p:spPr>
        <p:txBody>
          <a:bodyPr wrap="square">
            <a:spAutoFit/>
          </a:bodyPr>
          <a:lstStyle/>
          <a:p>
            <a:r>
              <a:rPr lang="en-US" sz="1200" dirty="0">
                <a:solidFill>
                  <a:srgbClr val="0070C0"/>
                </a:solidFill>
                <a:latin typeface="Calibri" panose="020F0502020204030204" pitchFamily="34" charset="0"/>
                <a:ea typeface="Calibri" panose="020F0502020204030204" pitchFamily="34" charset="0"/>
              </a:rPr>
              <a:t>NOTES:</a:t>
            </a:r>
          </a:p>
          <a:p>
            <a:pPr marL="171450" indent="-171450">
              <a:buFont typeface="Arial" panose="020B0604020202020204" pitchFamily="34" charset="0"/>
              <a:buChar char="•"/>
            </a:pPr>
            <a:r>
              <a:rPr lang="en-US" sz="1200" dirty="0">
                <a:solidFill>
                  <a:srgbClr val="0070C0"/>
                </a:solidFill>
                <a:latin typeface="Calibri" panose="020F0502020204030204" pitchFamily="34" charset="0"/>
                <a:ea typeface="Calibri" panose="020F0502020204030204" pitchFamily="34" charset="0"/>
              </a:rPr>
              <a:t>All Aetna Medicare prior authorization processing was migrated from DPAS to </a:t>
            </a:r>
            <a:r>
              <a:rPr lang="en-US" sz="1200" dirty="0" err="1">
                <a:solidFill>
                  <a:srgbClr val="0070C0"/>
                </a:solidFill>
                <a:latin typeface="Calibri" panose="020F0502020204030204" pitchFamily="34" charset="0"/>
                <a:ea typeface="Calibri" panose="020F0502020204030204" pitchFamily="34" charset="0"/>
              </a:rPr>
              <a:t>CVSMedHOK</a:t>
            </a:r>
            <a:r>
              <a:rPr lang="en-US" sz="1200" dirty="0">
                <a:solidFill>
                  <a:srgbClr val="0070C0"/>
                </a:solidFill>
                <a:latin typeface="Calibri" panose="020F0502020204030204" pitchFamily="34" charset="0"/>
                <a:ea typeface="Calibri" panose="020F0502020204030204" pitchFamily="34" charset="0"/>
              </a:rPr>
              <a:t>. </a:t>
            </a:r>
          </a:p>
          <a:p>
            <a:pPr marL="171450" indent="-171450">
              <a:buFont typeface="Arial" panose="020B0604020202020204" pitchFamily="34" charset="0"/>
              <a:buChar char="•"/>
            </a:pPr>
            <a:r>
              <a:rPr lang="en-US" sz="1200" dirty="0">
                <a:solidFill>
                  <a:srgbClr val="0070C0"/>
                </a:solidFill>
                <a:latin typeface="Calibri" panose="020F0502020204030204" pitchFamily="34" charset="0"/>
                <a:ea typeface="Calibri" panose="020F0502020204030204" pitchFamily="34" charset="0"/>
              </a:rPr>
              <a:t>HCB Medicare has been live on </a:t>
            </a:r>
            <a:r>
              <a:rPr lang="en-US" sz="1200" dirty="0" err="1">
                <a:solidFill>
                  <a:srgbClr val="0070C0"/>
                </a:solidFill>
                <a:latin typeface="Calibri" panose="020F0502020204030204" pitchFamily="34" charset="0"/>
                <a:ea typeface="Calibri" panose="020F0502020204030204" pitchFamily="34" charset="0"/>
              </a:rPr>
              <a:t>CVSMedHOK</a:t>
            </a:r>
            <a:r>
              <a:rPr lang="en-US" sz="1200" dirty="0">
                <a:solidFill>
                  <a:srgbClr val="0070C0"/>
                </a:solidFill>
                <a:latin typeface="Calibri" panose="020F0502020204030204" pitchFamily="34" charset="0"/>
                <a:ea typeface="Calibri" panose="020F0502020204030204" pitchFamily="34" charset="0"/>
              </a:rPr>
              <a:t> since 8/29/20. </a:t>
            </a:r>
          </a:p>
          <a:p>
            <a:pPr marL="171450" indent="-171450">
              <a:buFont typeface="Arial" panose="020B0604020202020204" pitchFamily="34" charset="0"/>
              <a:buChar char="•"/>
            </a:pPr>
            <a:r>
              <a:rPr lang="en-US" sz="1200" dirty="0">
                <a:solidFill>
                  <a:srgbClr val="0070C0"/>
                </a:solidFill>
                <a:latin typeface="Calibri" panose="020F0502020204030204" pitchFamily="34" charset="0"/>
                <a:ea typeface="Calibri" panose="020F0502020204030204" pitchFamily="34" charset="0"/>
              </a:rPr>
              <a:t>Since </a:t>
            </a:r>
            <a:r>
              <a:rPr lang="en-US" sz="1200" dirty="0" err="1">
                <a:solidFill>
                  <a:srgbClr val="0070C0"/>
                </a:solidFill>
                <a:latin typeface="Calibri" panose="020F0502020204030204" pitchFamily="34" charset="0"/>
                <a:ea typeface="Calibri" panose="020F0502020204030204" pitchFamily="34" charset="0"/>
              </a:rPr>
              <a:t>CVSMedHOK</a:t>
            </a:r>
            <a:r>
              <a:rPr lang="en-US" sz="1200" dirty="0">
                <a:solidFill>
                  <a:srgbClr val="0070C0"/>
                </a:solidFill>
                <a:latin typeface="Calibri" panose="020F0502020204030204" pitchFamily="34" charset="0"/>
                <a:ea typeface="Calibri" panose="020F0502020204030204" pitchFamily="34" charset="0"/>
              </a:rPr>
              <a:t> is a Part D prior auth system, Novologix is used in the background for Part B. </a:t>
            </a:r>
          </a:p>
          <a:p>
            <a:pPr marL="171450" indent="-171450">
              <a:buFont typeface="Arial" panose="020B0604020202020204" pitchFamily="34" charset="0"/>
              <a:buChar char="•"/>
            </a:pPr>
            <a:r>
              <a:rPr lang="en-US" sz="1200" dirty="0">
                <a:solidFill>
                  <a:srgbClr val="0070C0"/>
                </a:solidFill>
                <a:latin typeface="Calibri" panose="020F0502020204030204" pitchFamily="34" charset="0"/>
                <a:ea typeface="Calibri" panose="020F0502020204030204" pitchFamily="34" charset="0"/>
              </a:rPr>
              <a:t>When a Part B PA is entered into </a:t>
            </a:r>
            <a:r>
              <a:rPr lang="en-US" sz="1200" dirty="0" err="1">
                <a:solidFill>
                  <a:srgbClr val="0070C0"/>
                </a:solidFill>
                <a:latin typeface="Calibri" panose="020F0502020204030204" pitchFamily="34" charset="0"/>
                <a:ea typeface="Calibri" panose="020F0502020204030204" pitchFamily="34" charset="0"/>
              </a:rPr>
              <a:t>CVSMedHOK</a:t>
            </a:r>
            <a:r>
              <a:rPr lang="en-US" sz="1200" dirty="0">
                <a:solidFill>
                  <a:srgbClr val="0070C0"/>
                </a:solidFill>
                <a:latin typeface="Calibri" panose="020F0502020204030204" pitchFamily="34" charset="0"/>
                <a:ea typeface="Calibri" panose="020F0502020204030204" pitchFamily="34" charset="0"/>
              </a:rPr>
              <a:t>, </a:t>
            </a:r>
            <a:r>
              <a:rPr lang="en-US" sz="1200" dirty="0" err="1">
                <a:solidFill>
                  <a:srgbClr val="0070C0"/>
                </a:solidFill>
                <a:latin typeface="Calibri" panose="020F0502020204030204" pitchFamily="34" charset="0"/>
                <a:ea typeface="Calibri" panose="020F0502020204030204" pitchFamily="34" charset="0"/>
              </a:rPr>
              <a:t>CVSMedHOK</a:t>
            </a:r>
            <a:r>
              <a:rPr lang="en-US" sz="1200" dirty="0">
                <a:solidFill>
                  <a:srgbClr val="0070C0"/>
                </a:solidFill>
                <a:latin typeface="Calibri" panose="020F0502020204030204" pitchFamily="34" charset="0"/>
                <a:ea typeface="Calibri" panose="020F0502020204030204" pitchFamily="34" charset="0"/>
              </a:rPr>
              <a:t> calls Novologix for the Question Set info. </a:t>
            </a:r>
          </a:p>
          <a:p>
            <a:r>
              <a:rPr lang="en-US" sz="1200" dirty="0">
                <a:solidFill>
                  <a:srgbClr val="0070C0"/>
                </a:solidFill>
                <a:latin typeface="Calibri" panose="020F0502020204030204" pitchFamily="34" charset="0"/>
                <a:ea typeface="Calibri" panose="020F0502020204030204" pitchFamily="34" charset="0"/>
              </a:rPr>
              <a:t>* DPAS is still running for reference purposes. </a:t>
            </a:r>
            <a:endParaRPr lang="en-US" sz="1200" dirty="0">
              <a:solidFill>
                <a:srgbClr val="0070C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3845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15713"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Business Opportunity</a:t>
            </a:r>
          </a:p>
        </p:txBody>
      </p:sp>
      <p:sp>
        <p:nvSpPr>
          <p:cNvPr id="3" name="Text Placeholder 2"/>
          <p:cNvSpPr>
            <a:spLocks noGrp="1"/>
          </p:cNvSpPr>
          <p:nvPr>
            <p:ph type="body" sz="quarter" idx="4294967295"/>
          </p:nvPr>
        </p:nvSpPr>
        <p:spPr>
          <a:xfrm>
            <a:off x="559226" y="680192"/>
            <a:ext cx="9682816" cy="422165"/>
          </a:xfrm>
        </p:spPr>
        <p:txBody>
          <a:bodyPr/>
          <a:lstStyle/>
          <a:p>
            <a:r>
              <a:rPr lang="en-US" dirty="0">
                <a:latin typeface="+mj-lt"/>
                <a:cs typeface="Arial" panose="020B0604020202020204" pitchFamily="34" charset="0"/>
                <a:sym typeface="Arial" panose="020B0604020202020204" pitchFamily="34" charset="0"/>
              </a:rPr>
              <a:t>Prior Authorizations are a burden across the industry causing friction between the provider and payers and frustrations with the patients and members.    </a:t>
            </a:r>
          </a:p>
        </p:txBody>
      </p:sp>
      <p:sp>
        <p:nvSpPr>
          <p:cNvPr id="6" name="TextBox 5"/>
          <p:cNvSpPr txBox="1"/>
          <p:nvPr/>
        </p:nvSpPr>
        <p:spPr>
          <a:xfrm>
            <a:off x="560870" y="2700545"/>
            <a:ext cx="5968745" cy="2814372"/>
          </a:xfrm>
          <a:prstGeom prst="rect">
            <a:avLst/>
          </a:prstGeom>
          <a:solidFill>
            <a:schemeClr val="bg1"/>
          </a:solidFill>
        </p:spPr>
        <p:txBody>
          <a:bodyPr wrap="square" lIns="182784" tIns="0" rIns="182784" bIns="0" rtlCol="0" anchor="ctr">
            <a:noAutofit/>
          </a:bodyPr>
          <a:lstStyle/>
          <a:p>
            <a:pPr algn="ctr" defTabSz="456484" fontAlgn="base">
              <a:lnSpc>
                <a:spcPct val="120000"/>
              </a:lnSpc>
              <a:spcBef>
                <a:spcPts val="1200"/>
              </a:spcBef>
            </a:pPr>
            <a:r>
              <a:rPr lang="en-US" sz="1998" b="1" i="1" dirty="0">
                <a:solidFill>
                  <a:schemeClr val="tx2"/>
                </a:solidFill>
                <a:cs typeface="Arial" panose="020B0604020202020204" pitchFamily="34" charset="0"/>
                <a:sym typeface="Arial" panose="020B0604020202020204" pitchFamily="34" charset="0"/>
              </a:rPr>
              <a:t>Reducing prior authorization inefficiencies and redundancies will differentiate CVS in the healthcare industry and save CVS of millions of dollars. </a:t>
            </a:r>
            <a:endParaRPr lang="en-US" sz="1998" i="1" dirty="0">
              <a:solidFill>
                <a:schemeClr val="tx2"/>
              </a:solidFill>
              <a:cs typeface="Arial" panose="020B0604020202020204" pitchFamily="34" charset="0"/>
              <a:sym typeface="Arial" panose="020B0604020202020204" pitchFamily="34" charset="0"/>
            </a:endParaRPr>
          </a:p>
        </p:txBody>
      </p:sp>
      <p:cxnSp>
        <p:nvCxnSpPr>
          <p:cNvPr id="7" name="Straight Connector 6"/>
          <p:cNvCxnSpPr/>
          <p:nvPr/>
        </p:nvCxnSpPr>
        <p:spPr>
          <a:xfrm>
            <a:off x="560871" y="2053452"/>
            <a:ext cx="11101273"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25063" y="1913568"/>
            <a:ext cx="2728715" cy="279772"/>
          </a:xfrm>
          <a:prstGeom prst="rect">
            <a:avLst/>
          </a:prstGeom>
          <a:solidFill>
            <a:schemeClr val="bg1"/>
          </a:solidFill>
        </p:spPr>
        <p:txBody>
          <a:bodyPr wrap="square" lIns="0" tIns="0" rIns="0" bIns="0" rtlCol="0">
            <a:noAutofit/>
          </a:bodyPr>
          <a:lstStyle/>
          <a:p>
            <a:pPr algn="ctr" defTabSz="456484" fontAlgn="base">
              <a:spcBef>
                <a:spcPts val="1200"/>
              </a:spcBef>
            </a:pPr>
            <a:r>
              <a:rPr lang="en-US" sz="1798" b="1" dirty="0">
                <a:solidFill>
                  <a:schemeClr val="tx2"/>
                </a:solidFill>
                <a:cs typeface="Arial" panose="020B0604020202020204" pitchFamily="34" charset="0"/>
                <a:sym typeface="Arial" panose="020B0604020202020204" pitchFamily="34" charset="0"/>
              </a:rPr>
              <a:t>Opportunity Statement</a:t>
            </a:r>
          </a:p>
        </p:txBody>
      </p:sp>
      <p:sp>
        <p:nvSpPr>
          <p:cNvPr id="9" name="TextBox 8"/>
          <p:cNvSpPr txBox="1"/>
          <p:nvPr/>
        </p:nvSpPr>
        <p:spPr>
          <a:xfrm>
            <a:off x="8816834" y="1913568"/>
            <a:ext cx="1400263" cy="279772"/>
          </a:xfrm>
          <a:prstGeom prst="rect">
            <a:avLst/>
          </a:prstGeom>
          <a:solidFill>
            <a:schemeClr val="bg1"/>
          </a:solidFill>
        </p:spPr>
        <p:txBody>
          <a:bodyPr wrap="square" lIns="0" tIns="0" rIns="0" bIns="0" rtlCol="0">
            <a:noAutofit/>
          </a:bodyPr>
          <a:lstStyle/>
          <a:p>
            <a:pPr algn="ctr" defTabSz="456484" fontAlgn="base">
              <a:spcBef>
                <a:spcPts val="1200"/>
              </a:spcBef>
            </a:pPr>
            <a:r>
              <a:rPr lang="en-US" sz="1798" b="1" dirty="0">
                <a:solidFill>
                  <a:schemeClr val="tx2"/>
                </a:solidFill>
                <a:cs typeface="Arial" panose="020B0604020202020204" pitchFamily="34" charset="0"/>
                <a:sym typeface="Arial" panose="020B0604020202020204" pitchFamily="34" charset="0"/>
              </a:rPr>
              <a:t>Overview</a:t>
            </a:r>
          </a:p>
        </p:txBody>
      </p:sp>
      <p:sp>
        <p:nvSpPr>
          <p:cNvPr id="10" name="TextBox 9"/>
          <p:cNvSpPr txBox="1"/>
          <p:nvPr/>
        </p:nvSpPr>
        <p:spPr>
          <a:xfrm>
            <a:off x="7726243" y="2367094"/>
            <a:ext cx="4281101" cy="3810711"/>
          </a:xfrm>
          <a:prstGeom prst="rect">
            <a:avLst/>
          </a:prstGeom>
          <a:noFill/>
        </p:spPr>
        <p:txBody>
          <a:bodyPr wrap="square" lIns="0" tIns="0" rIns="0" bIns="0" rtlCol="0">
            <a:noAutofit/>
          </a:bodyPr>
          <a:lstStyle/>
          <a:p>
            <a:pPr marL="285578" indent="-285578" defTabSz="456484" fontAlgn="base">
              <a:spcBef>
                <a:spcPts val="1200"/>
              </a:spcBef>
              <a:buFont typeface="Arial" panose="020B0604020202020204" pitchFamily="34" charset="0"/>
              <a:buChar char="•"/>
            </a:pPr>
            <a:r>
              <a:rPr lang="en-US" sz="1600" dirty="0">
                <a:solidFill>
                  <a:schemeClr val="tx2"/>
                </a:solidFill>
                <a:cs typeface="Arial" panose="020B0604020202020204" pitchFamily="34" charset="0"/>
                <a:sym typeface="Arial" panose="020B0604020202020204" pitchFamily="34" charset="0"/>
              </a:rPr>
              <a:t>Engagement:</a:t>
            </a:r>
          </a:p>
          <a:p>
            <a:pPr marL="742504" lvl="1" indent="-285578" defTabSz="456484" fontAlgn="base">
              <a:spcBef>
                <a:spcPts val="1200"/>
              </a:spcBef>
              <a:buFont typeface="Arial" panose="020B0604020202020204" pitchFamily="34" charset="0"/>
              <a:buChar char="•"/>
            </a:pPr>
            <a:r>
              <a:rPr lang="en-US" sz="1400" dirty="0">
                <a:solidFill>
                  <a:schemeClr val="tx2"/>
                </a:solidFill>
                <a:cs typeface="Arial" panose="020B0604020202020204" pitchFamily="34" charset="0"/>
                <a:sym typeface="Arial" panose="020B0604020202020204" pitchFamily="34" charset="0"/>
              </a:rPr>
              <a:t>PAs create continuity of treatment and financial consistency. Creating better integrations with EMR systems and CVS will create better results  </a:t>
            </a:r>
          </a:p>
          <a:p>
            <a:pPr marL="285578" indent="-285578" defTabSz="456484" fontAlgn="base">
              <a:spcBef>
                <a:spcPts val="1200"/>
              </a:spcBef>
              <a:buFont typeface="Arial" panose="020B0604020202020204" pitchFamily="34" charset="0"/>
              <a:buChar char="•"/>
            </a:pPr>
            <a:r>
              <a:rPr lang="en-US" sz="1600" dirty="0">
                <a:solidFill>
                  <a:schemeClr val="tx2"/>
                </a:solidFill>
                <a:cs typeface="Arial" panose="020B0604020202020204" pitchFamily="34" charset="0"/>
                <a:sym typeface="Arial" panose="020B0604020202020204" pitchFamily="34" charset="0"/>
              </a:rPr>
              <a:t>Business Operations:</a:t>
            </a:r>
          </a:p>
          <a:p>
            <a:pPr marL="742504" lvl="1" indent="-285578" defTabSz="456484" fontAlgn="base">
              <a:spcBef>
                <a:spcPts val="1200"/>
              </a:spcBef>
              <a:buFont typeface="Arial" panose="020B0604020202020204" pitchFamily="34" charset="0"/>
              <a:buChar char="•"/>
            </a:pPr>
            <a:r>
              <a:rPr lang="en-US" sz="1400" dirty="0">
                <a:solidFill>
                  <a:schemeClr val="tx2"/>
                </a:solidFill>
                <a:cs typeface="Arial" panose="020B0604020202020204" pitchFamily="34" charset="0"/>
                <a:sym typeface="Arial" panose="020B0604020202020204" pitchFamily="34" charset="0"/>
              </a:rPr>
              <a:t>Spending less time manually reviewing and processing PAs will save the business costs at CVS and CVS Provider partners</a:t>
            </a:r>
          </a:p>
          <a:p>
            <a:pPr marL="285304" indent="-285578" defTabSz="456484" fontAlgn="base">
              <a:spcBef>
                <a:spcPts val="1200"/>
              </a:spcBef>
              <a:buFont typeface="Arial" panose="020B0604020202020204" pitchFamily="34" charset="0"/>
              <a:buChar char="•"/>
            </a:pPr>
            <a:r>
              <a:rPr lang="en-US" sz="1600" dirty="0">
                <a:solidFill>
                  <a:schemeClr val="tx2"/>
                </a:solidFill>
                <a:cs typeface="Arial" panose="020B0604020202020204" pitchFamily="34" charset="0"/>
                <a:sym typeface="Arial" panose="020B0604020202020204" pitchFamily="34" charset="0"/>
              </a:rPr>
              <a:t>Data Science </a:t>
            </a:r>
          </a:p>
          <a:p>
            <a:pPr marL="742504" lvl="1" indent="-285578" defTabSz="456484" fontAlgn="base">
              <a:spcBef>
                <a:spcPts val="1200"/>
              </a:spcBef>
              <a:buFont typeface="Arial" panose="020B0604020202020204" pitchFamily="34" charset="0"/>
              <a:buChar char="•"/>
            </a:pPr>
            <a:r>
              <a:rPr lang="en-US" sz="1400" dirty="0">
                <a:solidFill>
                  <a:schemeClr val="tx2"/>
                </a:solidFill>
                <a:cs typeface="Arial" panose="020B0604020202020204" pitchFamily="34" charset="0"/>
                <a:sym typeface="Arial" panose="020B0604020202020204" pitchFamily="34" charset="0"/>
              </a:rPr>
              <a:t>Leveraging Machine Learning and Artificial Intelligence will help not improve results but create better consistency </a:t>
            </a:r>
          </a:p>
          <a:p>
            <a:pPr marL="285578" indent="-285578" defTabSz="456484" fontAlgn="base">
              <a:spcBef>
                <a:spcPts val="1200"/>
              </a:spcBef>
              <a:buFont typeface="Arial" panose="020B0604020202020204" pitchFamily="34" charset="0"/>
              <a:buChar char="•"/>
            </a:pPr>
            <a:endParaRPr lang="en-US" sz="1600" dirty="0">
              <a:solidFill>
                <a:schemeClr val="tx2"/>
              </a:solidFill>
              <a:cs typeface="Open Sans Light"/>
            </a:endParaRPr>
          </a:p>
        </p:txBody>
      </p:sp>
      <p:grpSp>
        <p:nvGrpSpPr>
          <p:cNvPr id="11" name="Group 10"/>
          <p:cNvGrpSpPr/>
          <p:nvPr/>
        </p:nvGrpSpPr>
        <p:grpSpPr>
          <a:xfrm>
            <a:off x="7448243" y="4847579"/>
            <a:ext cx="459565" cy="459565"/>
            <a:chOff x="357728" y="3202576"/>
            <a:chExt cx="469232" cy="469232"/>
          </a:xfrm>
          <a:effectLst>
            <a:outerShdw blurRad="63500" sx="105000" sy="105000" algn="ctr" rotWithShape="0">
              <a:prstClr val="black">
                <a:alpha val="20000"/>
              </a:prstClr>
            </a:outerShdw>
          </a:effectLst>
        </p:grpSpPr>
        <p:sp>
          <p:nvSpPr>
            <p:cNvPr id="12" name="Oval 11"/>
            <p:cNvSpPr/>
            <p:nvPr/>
          </p:nvSpPr>
          <p:spPr>
            <a:xfrm>
              <a:off x="357728" y="3202576"/>
              <a:ext cx="469232" cy="46923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3" name="Freeform 4958"/>
            <p:cNvSpPr>
              <a:spLocks noEditPoints="1"/>
            </p:cNvSpPr>
            <p:nvPr/>
          </p:nvSpPr>
          <p:spPr bwMode="auto">
            <a:xfrm>
              <a:off x="427360" y="3263526"/>
              <a:ext cx="342148" cy="333884"/>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8">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14" name="Group 13"/>
          <p:cNvGrpSpPr/>
          <p:nvPr/>
        </p:nvGrpSpPr>
        <p:grpSpPr>
          <a:xfrm>
            <a:off x="7424447" y="3694763"/>
            <a:ext cx="459565" cy="459565"/>
            <a:chOff x="7573215" y="2258092"/>
            <a:chExt cx="612000" cy="612000"/>
          </a:xfrm>
        </p:grpSpPr>
        <p:sp>
          <p:nvSpPr>
            <p:cNvPr id="15" name="Oval 14"/>
            <p:cNvSpPr/>
            <p:nvPr/>
          </p:nvSpPr>
          <p:spPr bwMode="ltGray">
            <a:xfrm>
              <a:off x="7573215" y="2258092"/>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8"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nvGrpSpPr>
            <p:cNvPr id="16" name="Group 15"/>
            <p:cNvGrpSpPr/>
            <p:nvPr/>
          </p:nvGrpSpPr>
          <p:grpSpPr>
            <a:xfrm>
              <a:off x="7642971" y="2426134"/>
              <a:ext cx="472489" cy="281071"/>
              <a:chOff x="7646776" y="2426134"/>
              <a:chExt cx="472489" cy="281071"/>
            </a:xfrm>
          </p:grpSpPr>
          <p:sp>
            <p:nvSpPr>
              <p:cNvPr id="17" name="Freeform 4862"/>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sp>
            <p:nvSpPr>
              <p:cNvPr id="18" name="Freeform 4863"/>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sp>
            <p:nvSpPr>
              <p:cNvPr id="19" name="Freeform 4864"/>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sp>
            <p:nvSpPr>
              <p:cNvPr id="20" name="Freeform 4865"/>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sp>
            <p:nvSpPr>
              <p:cNvPr id="21" name="Freeform 4866"/>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sp>
            <p:nvSpPr>
              <p:cNvPr id="22" name="Freeform 4867"/>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sp>
            <p:nvSpPr>
              <p:cNvPr id="23" name="Freeform 4868"/>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grpSp>
      </p:grpSp>
      <p:grpSp>
        <p:nvGrpSpPr>
          <p:cNvPr id="24" name="Group 23"/>
          <p:cNvGrpSpPr/>
          <p:nvPr/>
        </p:nvGrpSpPr>
        <p:grpSpPr>
          <a:xfrm>
            <a:off x="7435507" y="2306654"/>
            <a:ext cx="459565" cy="459565"/>
            <a:chOff x="2342233" y="4690710"/>
            <a:chExt cx="612000" cy="612000"/>
          </a:xfrm>
        </p:grpSpPr>
        <p:sp>
          <p:nvSpPr>
            <p:cNvPr id="25" name="Oval 24"/>
            <p:cNvSpPr/>
            <p:nvPr/>
          </p:nvSpPr>
          <p:spPr bwMode="ltGray">
            <a:xfrm>
              <a:off x="2342233" y="4690710"/>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8"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6" name="Freeform 4985"/>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GB" sz="1798">
                <a:latin typeface="Arial" panose="020B0604020202020204" pitchFamily="34" charset="0"/>
                <a:cs typeface="Arial" panose="020B0604020202020204" pitchFamily="34" charset="0"/>
                <a:sym typeface="Arial" panose="020B0604020202020204" pitchFamily="34" charset="0"/>
              </a:endParaRPr>
            </a:p>
          </p:txBody>
        </p:sp>
      </p:grpSp>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837750" y="2717109"/>
            <a:ext cx="294552" cy="2816390"/>
          </a:xfrm>
          <a:prstGeom prst="rect">
            <a:avLst/>
          </a:prstGeom>
        </p:spPr>
      </p:pic>
    </p:spTree>
    <p:extLst>
      <p:ext uri="{BB962C8B-B14F-4D97-AF65-F5344CB8AC3E}">
        <p14:creationId xmlns:p14="http://schemas.microsoft.com/office/powerpoint/2010/main" val="388768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17761"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What does Success look like?</a:t>
            </a:r>
          </a:p>
        </p:txBody>
      </p:sp>
      <p:sp>
        <p:nvSpPr>
          <p:cNvPr id="3" name="Text Placeholder 2"/>
          <p:cNvSpPr>
            <a:spLocks noGrp="1"/>
          </p:cNvSpPr>
          <p:nvPr>
            <p:ph type="body" sz="quarter" idx="4294967295"/>
          </p:nvPr>
        </p:nvSpPr>
        <p:spPr>
          <a:xfrm>
            <a:off x="559226" y="680192"/>
            <a:ext cx="9682816" cy="422165"/>
          </a:xfrm>
        </p:spPr>
        <p:txBody>
          <a:bodyPr/>
          <a:lstStyle/>
          <a:p>
            <a:r>
              <a:rPr lang="en-US" dirty="0">
                <a:cs typeface="Arial" panose="020B0604020202020204" pitchFamily="34" charset="0"/>
                <a:sym typeface="Arial" panose="020B0604020202020204" pitchFamily="34" charset="0"/>
              </a:rPr>
              <a:t>In an ideal future state, we simplify and consolidate our systems and processing.</a:t>
            </a:r>
          </a:p>
        </p:txBody>
      </p:sp>
      <p:sp>
        <p:nvSpPr>
          <p:cNvPr id="5" name="TextBox 4"/>
          <p:cNvSpPr txBox="1"/>
          <p:nvPr/>
        </p:nvSpPr>
        <p:spPr>
          <a:xfrm>
            <a:off x="226292" y="1886034"/>
            <a:ext cx="3164576" cy="411524"/>
          </a:xfrm>
          <a:prstGeom prst="rect">
            <a:avLst/>
          </a:prstGeom>
          <a:noFill/>
        </p:spPr>
        <p:txBody>
          <a:bodyPr wrap="none" lIns="0" tIns="0" rIns="0" bIns="0" rtlCol="0" anchor="ctr">
            <a:noAutofit/>
          </a:bodyPr>
          <a:lstStyle/>
          <a:p>
            <a:pPr algn="ctr" defTabSz="456484" fontAlgn="base">
              <a:spcBef>
                <a:spcPts val="1200"/>
              </a:spcBef>
            </a:pPr>
            <a:r>
              <a:rPr lang="en-US" sz="1798" b="1" dirty="0">
                <a:solidFill>
                  <a:schemeClr val="accent1"/>
                </a:solidFill>
                <a:cs typeface="Arial" panose="020B0604020202020204" pitchFamily="34" charset="0"/>
                <a:sym typeface="Arial" panose="020B0604020202020204" pitchFamily="34" charset="0"/>
              </a:rPr>
              <a:t>Where we want to go</a:t>
            </a:r>
          </a:p>
        </p:txBody>
      </p:sp>
      <p:grpSp>
        <p:nvGrpSpPr>
          <p:cNvPr id="6" name="Group 5"/>
          <p:cNvGrpSpPr/>
          <p:nvPr/>
        </p:nvGrpSpPr>
        <p:grpSpPr>
          <a:xfrm>
            <a:off x="3658804" y="1512264"/>
            <a:ext cx="3121731" cy="1778815"/>
            <a:chOff x="2237499" y="2040691"/>
            <a:chExt cx="2744378" cy="1563791"/>
          </a:xfrm>
        </p:grpSpPr>
        <p:sp>
          <p:nvSpPr>
            <p:cNvPr id="7" name="Right Arrow 6"/>
            <p:cNvSpPr/>
            <p:nvPr/>
          </p:nvSpPr>
          <p:spPr>
            <a:xfrm>
              <a:off x="3215217" y="2585301"/>
              <a:ext cx="256705" cy="5326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b="1">
                <a:cs typeface="Arial" panose="020B0604020202020204" pitchFamily="34" charset="0"/>
                <a:sym typeface="Arial" panose="020B0604020202020204" pitchFamily="34" charset="0"/>
              </a:endParaRPr>
            </a:p>
          </p:txBody>
        </p:sp>
        <p:sp>
          <p:nvSpPr>
            <p:cNvPr id="8" name="Oval 7"/>
            <p:cNvSpPr/>
            <p:nvPr/>
          </p:nvSpPr>
          <p:spPr>
            <a:xfrm>
              <a:off x="2318324" y="2387852"/>
              <a:ext cx="932777" cy="9359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tx1">
                      <a:lumMod val="85000"/>
                      <a:lumOff val="15000"/>
                    </a:schemeClr>
                  </a:solidFill>
                  <a:cs typeface="Arial" panose="020B0604020202020204" pitchFamily="34" charset="0"/>
                  <a:sym typeface="Arial" panose="020B0604020202020204" pitchFamily="34" charset="0"/>
                </a:rPr>
                <a:t>Redundant Systems </a:t>
              </a:r>
            </a:p>
          </p:txBody>
        </p:sp>
        <p:sp>
          <p:nvSpPr>
            <p:cNvPr id="9" name="Oval 8"/>
            <p:cNvSpPr/>
            <p:nvPr/>
          </p:nvSpPr>
          <p:spPr>
            <a:xfrm>
              <a:off x="3486569" y="2107203"/>
              <a:ext cx="1495308" cy="1497279"/>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b="1" dirty="0">
                  <a:solidFill>
                    <a:schemeClr val="bg1"/>
                  </a:solidFill>
                  <a:cs typeface="Arial" panose="020B0604020202020204" pitchFamily="34" charset="0"/>
                  <a:sym typeface="Arial" panose="020B0604020202020204" pitchFamily="34" charset="0"/>
                </a:rPr>
                <a:t>One Medical PA Product and one Drug PA </a:t>
              </a:r>
            </a:p>
          </p:txBody>
        </p:sp>
        <p:sp>
          <p:nvSpPr>
            <p:cNvPr id="10" name="Rectangle 9"/>
            <p:cNvSpPr/>
            <p:nvPr/>
          </p:nvSpPr>
          <p:spPr>
            <a:xfrm rot="20010059">
              <a:off x="2237499" y="2345707"/>
              <a:ext cx="1057006" cy="1013158"/>
            </a:xfrm>
            <a:prstGeom prst="rect">
              <a:avLst/>
            </a:prstGeom>
          </p:spPr>
          <p:txBody>
            <a:bodyPr wrap="none">
              <a:prstTxWarp prst="textArchUp">
                <a:avLst/>
              </a:prstTxWarp>
              <a:spAutoFit/>
            </a:bodyPr>
            <a:lstStyle/>
            <a:p>
              <a:pPr algn="ctr" defTabSz="798034" eaLnBrk="0" hangingPunct="0">
                <a:spcAft>
                  <a:spcPts val="200"/>
                </a:spcAft>
                <a:defRPr/>
              </a:pPr>
              <a:r>
                <a:rPr lang="en-GB" sz="1100" kern="0">
                  <a:solidFill>
                    <a:schemeClr val="tx1">
                      <a:lumMod val="75000"/>
                      <a:lumOff val="25000"/>
                    </a:schemeClr>
                  </a:solidFill>
                  <a:cs typeface="Arial" charset="0"/>
                  <a:sym typeface="Arial" panose="020B0604020202020204" pitchFamily="34" charset="0"/>
                </a:rPr>
                <a:t>From…</a:t>
              </a:r>
            </a:p>
          </p:txBody>
        </p:sp>
        <p:sp>
          <p:nvSpPr>
            <p:cNvPr id="11" name="Rectangle 10"/>
            <p:cNvSpPr/>
            <p:nvPr/>
          </p:nvSpPr>
          <p:spPr>
            <a:xfrm rot="19270328">
              <a:off x="3694913" y="2040691"/>
              <a:ext cx="960916" cy="1348513"/>
            </a:xfrm>
            <a:prstGeom prst="rect">
              <a:avLst/>
            </a:prstGeom>
          </p:spPr>
          <p:txBody>
            <a:bodyPr wrap="none">
              <a:prstTxWarp prst="textArchUp">
                <a:avLst/>
              </a:prstTxWarp>
              <a:spAutoFit/>
            </a:bodyPr>
            <a:lstStyle/>
            <a:p>
              <a:pPr algn="ctr" defTabSz="798034" eaLnBrk="0" hangingPunct="0">
                <a:spcAft>
                  <a:spcPts val="200"/>
                </a:spcAft>
                <a:defRPr/>
              </a:pPr>
              <a:r>
                <a:rPr lang="en-GB" sz="1100" kern="0" dirty="0">
                  <a:solidFill>
                    <a:schemeClr val="accent1"/>
                  </a:solidFill>
                  <a:cs typeface="Arial" charset="0"/>
                  <a:sym typeface="Arial" panose="020B0604020202020204" pitchFamily="34" charset="0"/>
                </a:rPr>
                <a:t>To…</a:t>
              </a:r>
            </a:p>
          </p:txBody>
        </p:sp>
      </p:grpSp>
      <p:sp>
        <p:nvSpPr>
          <p:cNvPr id="12" name="TextBox 11">
            <a:extLst>
              <a:ext uri="{FF2B5EF4-FFF2-40B4-BE49-F238E27FC236}">
                <a16:creationId xmlns:a16="http://schemas.microsoft.com/office/drawing/2014/main" id="{CB5D12FB-FF24-4F81-84A8-B6855780FA57}"/>
              </a:ext>
            </a:extLst>
          </p:cNvPr>
          <p:cNvSpPr txBox="1"/>
          <p:nvPr/>
        </p:nvSpPr>
        <p:spPr>
          <a:xfrm>
            <a:off x="1389361" y="3801854"/>
            <a:ext cx="4324918" cy="1362097"/>
          </a:xfrm>
          <a:prstGeom prst="rect">
            <a:avLst/>
          </a:prstGeom>
          <a:noFill/>
        </p:spPr>
        <p:txBody>
          <a:bodyPr wrap="square" lIns="0" tIns="0" rIns="0" bIns="0" rtlCol="0" anchor="t">
            <a:noAutofit/>
          </a:bodyPr>
          <a:lstStyle/>
          <a:p>
            <a:pPr algn="ctr" defTabSz="456484" fontAlgn="base">
              <a:spcBef>
                <a:spcPts val="300"/>
              </a:spcBef>
            </a:pPr>
            <a:r>
              <a:rPr lang="en-US" sz="1200" b="1" dirty="0">
                <a:solidFill>
                  <a:schemeClr val="accent1"/>
                </a:solidFill>
                <a:cs typeface="Arial" panose="020B0604020202020204" pitchFamily="34" charset="0"/>
                <a:sym typeface="Arial" panose="020B0604020202020204" pitchFamily="34" charset="0"/>
              </a:rPr>
              <a:t>[Medical]</a:t>
            </a:r>
            <a:endParaRPr lang="en-US" sz="1200" dirty="0">
              <a:solidFill>
                <a:schemeClr val="accent1"/>
              </a:solidFill>
              <a:cs typeface="Arial" panose="020B0604020202020204" pitchFamily="34" charset="0"/>
              <a:sym typeface="Arial" panose="020B0604020202020204" pitchFamily="34" charset="0"/>
            </a:endParaRPr>
          </a:p>
          <a:p>
            <a:pPr marL="171348" indent="-171348" defTabSz="456484"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Reduce the HCB systems down to single UM Pre-Authorization Product (decoupled from a Care Management platform)</a:t>
            </a:r>
          </a:p>
          <a:p>
            <a:pPr marL="171348" indent="-171348" defTabSz="456484"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A product to serve the Enterprise and Payor Agnostic needs in the marketplace </a:t>
            </a:r>
          </a:p>
          <a:p>
            <a:pPr marL="171348" indent="-171348" defTabSz="456484" fontAlgn="base">
              <a:spcBef>
                <a:spcPts val="300"/>
              </a:spcBef>
              <a:buFont typeface="Arial" panose="020B0604020202020204" pitchFamily="34" charset="0"/>
              <a:buChar cha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p:txBody>
      </p:sp>
      <p:sp>
        <p:nvSpPr>
          <p:cNvPr id="14" name="Freeform 4969"/>
          <p:cNvSpPr>
            <a:spLocks noEditPoints="1"/>
          </p:cNvSpPr>
          <p:nvPr/>
        </p:nvSpPr>
        <p:spPr bwMode="auto">
          <a:xfrm>
            <a:off x="2881211" y="3801855"/>
            <a:ext cx="199128" cy="179724"/>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chemeClr val="accent1"/>
          </a:solidFill>
          <a:ln>
            <a:noFill/>
          </a:ln>
        </p:spPr>
        <p:txBody>
          <a:bodyPr vert="horz" wrap="square" lIns="91392" tIns="45696" rIns="91392" bIns="45696" numCol="1" anchor="t" anchorCtr="0" compatLnSpc="1">
            <a:prstTxWarp prst="textNoShape">
              <a:avLst/>
            </a:prstTxWarp>
          </a:bodyPr>
          <a:lstStyle/>
          <a:p>
            <a:endParaRPr lang="en-GB" sz="1798">
              <a:cs typeface="Arial" panose="020B0604020202020204" pitchFamily="34" charset="0"/>
              <a:sym typeface="Arial" panose="020B0604020202020204" pitchFamily="34" charset="0"/>
            </a:endParaRPr>
          </a:p>
        </p:txBody>
      </p:sp>
      <p:sp>
        <p:nvSpPr>
          <p:cNvPr id="19" name="TextBox 18">
            <a:extLst>
              <a:ext uri="{FF2B5EF4-FFF2-40B4-BE49-F238E27FC236}">
                <a16:creationId xmlns:a16="http://schemas.microsoft.com/office/drawing/2014/main" id="{CB5D12FB-FF24-4F81-84A8-B6855780FA57}"/>
              </a:ext>
            </a:extLst>
          </p:cNvPr>
          <p:cNvSpPr txBox="1"/>
          <p:nvPr/>
        </p:nvSpPr>
        <p:spPr>
          <a:xfrm>
            <a:off x="7190637" y="3869418"/>
            <a:ext cx="4324918" cy="1557988"/>
          </a:xfrm>
          <a:prstGeom prst="rect">
            <a:avLst/>
          </a:prstGeom>
          <a:noFill/>
        </p:spPr>
        <p:txBody>
          <a:bodyPr wrap="square" lIns="0" tIns="0" rIns="0" bIns="0" rtlCol="0" anchor="t">
            <a:noAutofit/>
          </a:bodyPr>
          <a:lstStyle/>
          <a:p>
            <a:pPr algn="ctr" defTabSz="456484" fontAlgn="base">
              <a:spcBef>
                <a:spcPts val="300"/>
              </a:spcBef>
            </a:pPr>
            <a:r>
              <a:rPr lang="en-US" sz="1200" b="1" dirty="0">
                <a:solidFill>
                  <a:schemeClr val="accent1"/>
                </a:solidFill>
                <a:cs typeface="Arial" panose="020B0604020202020204" pitchFamily="34" charset="0"/>
                <a:sym typeface="Arial" panose="020B0604020202020204" pitchFamily="34" charset="0"/>
              </a:rPr>
              <a:t>[Drug]</a:t>
            </a:r>
            <a:endParaRPr lang="en-US" sz="1200" dirty="0">
              <a:solidFill>
                <a:schemeClr val="accent1"/>
              </a:solidFill>
              <a:cs typeface="Arial" panose="020B0604020202020204" pitchFamily="34" charset="0"/>
              <a:sym typeface="Arial" panose="020B0604020202020204" pitchFamily="34" charset="0"/>
            </a:endParaRPr>
          </a:p>
          <a:p>
            <a:pPr marL="171348" indent="-171348" defTabSz="456484"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Reduce the PBM systems down to one </a:t>
            </a:r>
          </a:p>
          <a:p>
            <a:pPr marL="171348" indent="-171348" defTabSz="456484"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Leveraging capabilities built out in UM Pre-Authorization product (digitization &amp; contextualization), potential Provider Q &amp; A for specialty drug pre-authorizations </a:t>
            </a:r>
          </a:p>
        </p:txBody>
      </p:sp>
      <p:sp>
        <p:nvSpPr>
          <p:cNvPr id="21" name="Freeform 4969"/>
          <p:cNvSpPr>
            <a:spLocks noEditPoints="1"/>
          </p:cNvSpPr>
          <p:nvPr/>
        </p:nvSpPr>
        <p:spPr bwMode="auto">
          <a:xfrm>
            <a:off x="8836894" y="3869418"/>
            <a:ext cx="199128" cy="179724"/>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chemeClr val="accent1"/>
          </a:solidFill>
          <a:ln>
            <a:noFill/>
          </a:ln>
        </p:spPr>
        <p:txBody>
          <a:bodyPr vert="horz" wrap="square" lIns="91392" tIns="45696" rIns="91392" bIns="45696" numCol="1" anchor="t" anchorCtr="0" compatLnSpc="1">
            <a:prstTxWarp prst="textNoShape">
              <a:avLst/>
            </a:prstTxWarp>
          </a:bodyPr>
          <a:lstStyle/>
          <a:p>
            <a:endParaRPr lang="en-GB" sz="1798">
              <a:cs typeface="Arial" panose="020B0604020202020204" pitchFamily="34" charset="0"/>
              <a:sym typeface="Arial" panose="020B0604020202020204" pitchFamily="34" charset="0"/>
            </a:endParaRPr>
          </a:p>
        </p:txBody>
      </p:sp>
      <p:sp>
        <p:nvSpPr>
          <p:cNvPr id="16" name="Oval 15">
            <a:extLst>
              <a:ext uri="{FF2B5EF4-FFF2-40B4-BE49-F238E27FC236}">
                <a16:creationId xmlns:a16="http://schemas.microsoft.com/office/drawing/2014/main" id="{85FA526D-21BD-42CF-B628-F87A4C1AD6B4}"/>
              </a:ext>
            </a:extLst>
          </p:cNvPr>
          <p:cNvSpPr/>
          <p:nvPr/>
        </p:nvSpPr>
        <p:spPr>
          <a:xfrm>
            <a:off x="7056959" y="1587922"/>
            <a:ext cx="1700913" cy="1703157"/>
          </a:xfrm>
          <a:prstGeom prst="ellipse">
            <a:avLst/>
          </a:prstGeom>
          <a:solidFill>
            <a:schemeClr val="accent1"/>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b="1" dirty="0">
                <a:solidFill>
                  <a:schemeClr val="bg1"/>
                </a:solidFill>
                <a:cs typeface="Arial" panose="020B0604020202020204" pitchFamily="34" charset="0"/>
                <a:sym typeface="Arial" panose="020B0604020202020204" pitchFamily="34" charset="0"/>
              </a:rPr>
              <a:t>One PA </a:t>
            </a:r>
          </a:p>
        </p:txBody>
      </p:sp>
      <p:sp>
        <p:nvSpPr>
          <p:cNvPr id="17" name="Right Arrow 6">
            <a:extLst>
              <a:ext uri="{FF2B5EF4-FFF2-40B4-BE49-F238E27FC236}">
                <a16:creationId xmlns:a16="http://schemas.microsoft.com/office/drawing/2014/main" id="{D4F1C41C-E227-47F6-AE77-00D014DCAB15}"/>
              </a:ext>
            </a:extLst>
          </p:cNvPr>
          <p:cNvSpPr/>
          <p:nvPr/>
        </p:nvSpPr>
        <p:spPr>
          <a:xfrm>
            <a:off x="6785211" y="2131759"/>
            <a:ext cx="292002" cy="605876"/>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b="1">
              <a:cs typeface="Arial" panose="020B0604020202020204" pitchFamily="34" charset="0"/>
              <a:sym typeface="Arial" panose="020B0604020202020204" pitchFamily="34" charset="0"/>
            </a:endParaRPr>
          </a:p>
        </p:txBody>
      </p:sp>
      <p:sp>
        <p:nvSpPr>
          <p:cNvPr id="20" name="Rectangle 19">
            <a:extLst>
              <a:ext uri="{FF2B5EF4-FFF2-40B4-BE49-F238E27FC236}">
                <a16:creationId xmlns:a16="http://schemas.microsoft.com/office/drawing/2014/main" id="{12BF2615-B546-4903-B057-3F086BEA6D31}"/>
              </a:ext>
            </a:extLst>
          </p:cNvPr>
          <p:cNvSpPr/>
          <p:nvPr/>
        </p:nvSpPr>
        <p:spPr>
          <a:xfrm rot="19270328">
            <a:off x="7219425" y="1583958"/>
            <a:ext cx="1093042" cy="1533936"/>
          </a:xfrm>
          <a:prstGeom prst="rect">
            <a:avLst/>
          </a:prstGeom>
        </p:spPr>
        <p:txBody>
          <a:bodyPr wrap="none">
            <a:prstTxWarp prst="textArchUp">
              <a:avLst/>
            </a:prstTxWarp>
            <a:spAutoFit/>
          </a:bodyPr>
          <a:lstStyle/>
          <a:p>
            <a:pPr algn="ctr" defTabSz="798034" eaLnBrk="0" hangingPunct="0">
              <a:spcAft>
                <a:spcPts val="200"/>
              </a:spcAft>
              <a:defRPr/>
            </a:pPr>
            <a:r>
              <a:rPr lang="en-GB" sz="1100" kern="0" dirty="0">
                <a:solidFill>
                  <a:schemeClr val="accent1"/>
                </a:solidFill>
                <a:cs typeface="Arial" charset="0"/>
                <a:sym typeface="Arial" panose="020B0604020202020204" pitchFamily="34" charset="0"/>
              </a:rPr>
              <a:t>To…</a:t>
            </a:r>
          </a:p>
        </p:txBody>
      </p:sp>
    </p:spTree>
    <p:extLst>
      <p:ext uri="{BB962C8B-B14F-4D97-AF65-F5344CB8AC3E}">
        <p14:creationId xmlns:p14="http://schemas.microsoft.com/office/powerpoint/2010/main" val="28435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19809"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What does Success look like?</a:t>
            </a:r>
          </a:p>
        </p:txBody>
      </p:sp>
      <p:sp>
        <p:nvSpPr>
          <p:cNvPr id="3" name="Text Placeholder 2"/>
          <p:cNvSpPr>
            <a:spLocks noGrp="1"/>
          </p:cNvSpPr>
          <p:nvPr>
            <p:ph type="body" sz="quarter" idx="4294967295"/>
          </p:nvPr>
        </p:nvSpPr>
        <p:spPr>
          <a:xfrm>
            <a:off x="559226" y="680192"/>
            <a:ext cx="9682816" cy="422165"/>
          </a:xfrm>
        </p:spPr>
        <p:txBody>
          <a:bodyPr/>
          <a:lstStyle/>
          <a:p>
            <a:r>
              <a:rPr lang="en-US" dirty="0">
                <a:cs typeface="Arial" panose="020B0604020202020204" pitchFamily="34" charset="0"/>
                <a:sym typeface="Arial" panose="020B0604020202020204" pitchFamily="34" charset="0"/>
              </a:rPr>
              <a:t>In an ideal future state, we streamline, automate and develop more productive tools. </a:t>
            </a:r>
          </a:p>
        </p:txBody>
      </p:sp>
      <p:sp>
        <p:nvSpPr>
          <p:cNvPr id="5" name="TextBox 4"/>
          <p:cNvSpPr txBox="1"/>
          <p:nvPr/>
        </p:nvSpPr>
        <p:spPr>
          <a:xfrm>
            <a:off x="226292" y="1886034"/>
            <a:ext cx="3164576" cy="411524"/>
          </a:xfrm>
          <a:prstGeom prst="rect">
            <a:avLst/>
          </a:prstGeom>
          <a:noFill/>
        </p:spPr>
        <p:txBody>
          <a:bodyPr wrap="none" lIns="0" tIns="0" rIns="0" bIns="0" rtlCol="0" anchor="ctr">
            <a:noAutofit/>
          </a:bodyPr>
          <a:lstStyle/>
          <a:p>
            <a:pPr algn="ctr" defTabSz="456484" fontAlgn="base">
              <a:spcBef>
                <a:spcPts val="1200"/>
              </a:spcBef>
            </a:pPr>
            <a:r>
              <a:rPr lang="en-US" sz="1798" b="1" dirty="0">
                <a:solidFill>
                  <a:schemeClr val="accent1"/>
                </a:solidFill>
                <a:cs typeface="Arial" panose="020B0604020202020204" pitchFamily="34" charset="0"/>
                <a:sym typeface="Arial" panose="020B0604020202020204" pitchFamily="34" charset="0"/>
              </a:rPr>
              <a:t>Where we want to go</a:t>
            </a:r>
          </a:p>
        </p:txBody>
      </p:sp>
      <p:grpSp>
        <p:nvGrpSpPr>
          <p:cNvPr id="6" name="Group 5"/>
          <p:cNvGrpSpPr/>
          <p:nvPr/>
        </p:nvGrpSpPr>
        <p:grpSpPr>
          <a:xfrm>
            <a:off x="4882152" y="1553221"/>
            <a:ext cx="3121731" cy="1778815"/>
            <a:chOff x="2237499" y="2040691"/>
            <a:chExt cx="2744378" cy="1563791"/>
          </a:xfrm>
        </p:grpSpPr>
        <p:sp>
          <p:nvSpPr>
            <p:cNvPr id="7" name="Right Arrow 6"/>
            <p:cNvSpPr/>
            <p:nvPr/>
          </p:nvSpPr>
          <p:spPr>
            <a:xfrm>
              <a:off x="3215217" y="2585301"/>
              <a:ext cx="256705" cy="5326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b="1">
                <a:cs typeface="Arial" panose="020B0604020202020204" pitchFamily="34" charset="0"/>
                <a:sym typeface="Arial" panose="020B0604020202020204" pitchFamily="34" charset="0"/>
              </a:endParaRPr>
            </a:p>
          </p:txBody>
        </p:sp>
        <p:sp>
          <p:nvSpPr>
            <p:cNvPr id="8" name="Oval 7"/>
            <p:cNvSpPr/>
            <p:nvPr/>
          </p:nvSpPr>
          <p:spPr>
            <a:xfrm>
              <a:off x="2318324" y="2387852"/>
              <a:ext cx="932777" cy="93597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tx1">
                      <a:lumMod val="85000"/>
                      <a:lumOff val="15000"/>
                    </a:schemeClr>
                  </a:solidFill>
                  <a:cs typeface="Arial" panose="020B0604020202020204" pitchFamily="34" charset="0"/>
                  <a:sym typeface="Arial" panose="020B0604020202020204" pitchFamily="34" charset="0"/>
                </a:rPr>
                <a:t>Manual inefficient processes and methods </a:t>
              </a:r>
            </a:p>
          </p:txBody>
        </p:sp>
        <p:sp>
          <p:nvSpPr>
            <p:cNvPr id="9" name="Oval 8"/>
            <p:cNvSpPr/>
            <p:nvPr/>
          </p:nvSpPr>
          <p:spPr>
            <a:xfrm>
              <a:off x="3486569" y="2107203"/>
              <a:ext cx="1495308" cy="1497279"/>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b="1" dirty="0">
                  <a:solidFill>
                    <a:schemeClr val="bg1"/>
                  </a:solidFill>
                  <a:cs typeface="Arial" panose="020B0604020202020204" pitchFamily="34" charset="0"/>
                  <a:sym typeface="Arial" panose="020B0604020202020204" pitchFamily="34" charset="0"/>
                </a:rPr>
                <a:t>Enterprise level PA Automation </a:t>
              </a:r>
            </a:p>
          </p:txBody>
        </p:sp>
        <p:sp>
          <p:nvSpPr>
            <p:cNvPr id="10" name="Rectangle 9"/>
            <p:cNvSpPr/>
            <p:nvPr/>
          </p:nvSpPr>
          <p:spPr>
            <a:xfrm rot="20010059">
              <a:off x="2237499" y="2345707"/>
              <a:ext cx="1057006" cy="1013158"/>
            </a:xfrm>
            <a:prstGeom prst="rect">
              <a:avLst/>
            </a:prstGeom>
          </p:spPr>
          <p:txBody>
            <a:bodyPr wrap="none">
              <a:prstTxWarp prst="textArchUp">
                <a:avLst/>
              </a:prstTxWarp>
              <a:spAutoFit/>
            </a:bodyPr>
            <a:lstStyle/>
            <a:p>
              <a:pPr algn="ctr" defTabSz="798034" eaLnBrk="0" hangingPunct="0">
                <a:spcAft>
                  <a:spcPts val="200"/>
                </a:spcAft>
                <a:defRPr/>
              </a:pPr>
              <a:r>
                <a:rPr lang="en-GB" sz="1100" kern="0">
                  <a:solidFill>
                    <a:schemeClr val="tx1">
                      <a:lumMod val="75000"/>
                      <a:lumOff val="25000"/>
                    </a:schemeClr>
                  </a:solidFill>
                  <a:cs typeface="Arial" charset="0"/>
                  <a:sym typeface="Arial" panose="020B0604020202020204" pitchFamily="34" charset="0"/>
                </a:rPr>
                <a:t>From…</a:t>
              </a:r>
            </a:p>
          </p:txBody>
        </p:sp>
        <p:sp>
          <p:nvSpPr>
            <p:cNvPr id="11" name="Rectangle 10"/>
            <p:cNvSpPr/>
            <p:nvPr/>
          </p:nvSpPr>
          <p:spPr>
            <a:xfrm rot="19270328">
              <a:off x="3694913" y="2040691"/>
              <a:ext cx="960916" cy="1348513"/>
            </a:xfrm>
            <a:prstGeom prst="rect">
              <a:avLst/>
            </a:prstGeom>
          </p:spPr>
          <p:txBody>
            <a:bodyPr wrap="none">
              <a:prstTxWarp prst="textArchUp">
                <a:avLst/>
              </a:prstTxWarp>
              <a:spAutoFit/>
            </a:bodyPr>
            <a:lstStyle/>
            <a:p>
              <a:pPr algn="ctr" defTabSz="798034" eaLnBrk="0" hangingPunct="0">
                <a:spcAft>
                  <a:spcPts val="200"/>
                </a:spcAft>
                <a:defRPr/>
              </a:pPr>
              <a:r>
                <a:rPr lang="en-GB" sz="1100" kern="0">
                  <a:solidFill>
                    <a:schemeClr val="accent1"/>
                  </a:solidFill>
                  <a:cs typeface="Arial" charset="0"/>
                  <a:sym typeface="Arial" panose="020B0604020202020204" pitchFamily="34" charset="0"/>
                </a:rPr>
                <a:t>To…</a:t>
              </a:r>
            </a:p>
          </p:txBody>
        </p:sp>
      </p:grpSp>
      <p:sp>
        <p:nvSpPr>
          <p:cNvPr id="12" name="TextBox 11">
            <a:extLst>
              <a:ext uri="{FF2B5EF4-FFF2-40B4-BE49-F238E27FC236}">
                <a16:creationId xmlns:a16="http://schemas.microsoft.com/office/drawing/2014/main" id="{CB5D12FB-FF24-4F81-84A8-B6855780FA57}"/>
              </a:ext>
            </a:extLst>
          </p:cNvPr>
          <p:cNvSpPr txBox="1"/>
          <p:nvPr/>
        </p:nvSpPr>
        <p:spPr>
          <a:xfrm>
            <a:off x="1389361" y="3801855"/>
            <a:ext cx="10107314" cy="2284620"/>
          </a:xfrm>
          <a:prstGeom prst="rect">
            <a:avLst/>
          </a:prstGeom>
          <a:noFill/>
        </p:spPr>
        <p:txBody>
          <a:bodyPr wrap="square" lIns="0" tIns="0" rIns="0" bIns="0" rtlCol="0" anchor="t">
            <a:noAutofit/>
          </a:bodyPr>
          <a:lstStyle/>
          <a:p>
            <a:pPr algn="ctr" defTabSz="456484" fontAlgn="base">
              <a:spcBef>
                <a:spcPts val="300"/>
              </a:spcBef>
            </a:pPr>
            <a:r>
              <a:rPr lang="en-US" sz="1200" b="1" dirty="0">
                <a:solidFill>
                  <a:schemeClr val="accent1"/>
                </a:solidFill>
                <a:cs typeface="Arial" panose="020B0604020202020204" pitchFamily="34" charset="0"/>
                <a:sym typeface="Arial" panose="020B0604020202020204" pitchFamily="34" charset="0"/>
              </a:rPr>
              <a:t>Enterprise PA Automation</a:t>
            </a:r>
            <a:endParaRPr lang="en-US" sz="1200" dirty="0">
              <a:solidFill>
                <a:schemeClr val="accent1"/>
              </a:solidFill>
              <a:cs typeface="Arial" panose="020B0604020202020204" pitchFamily="34" charset="0"/>
              <a:sym typeface="Arial" panose="020B0604020202020204" pitchFamily="34" charset="0"/>
            </a:endParaRPr>
          </a:p>
          <a:p>
            <a:r>
              <a:rPr lang="en-US" sz="1200" b="1" dirty="0">
                <a:cs typeface="Arial"/>
              </a:rPr>
              <a:t>Reduce Labor &amp; Improved Staff Productivity; fewer PA requests as well as increased application of automation technologies by: </a:t>
            </a:r>
            <a:endParaRPr lang="en-US" sz="1200" b="1" dirty="0">
              <a:solidFill>
                <a:schemeClr val="tx1">
                  <a:lumMod val="75000"/>
                  <a:lumOff val="25000"/>
                </a:schemeClr>
              </a:solidFill>
              <a:cs typeface="Arial" panose="020B0604020202020204" pitchFamily="34" charset="0"/>
              <a:sym typeface="Arial" panose="020B0604020202020204" pitchFamily="34" charset="0"/>
            </a:endParaRPr>
          </a:p>
          <a:p>
            <a:pPr marL="285750" lvl="0" indent="-285750">
              <a:buFont typeface="Arial" panose="020B0604020202020204" pitchFamily="34" charset="0"/>
              <a:buChar char="•"/>
            </a:pPr>
            <a:r>
              <a:rPr lang="en-US" sz="1200" dirty="0">
                <a:cs typeface="Arial"/>
              </a:rPr>
              <a:t>Consolidating </a:t>
            </a:r>
            <a:r>
              <a:rPr lang="en-US" sz="1200" dirty="0" err="1">
                <a:cs typeface="Arial"/>
              </a:rPr>
              <a:t>Fax’ing</a:t>
            </a:r>
            <a:r>
              <a:rPr lang="en-US" sz="1200" dirty="0">
                <a:cs typeface="Arial"/>
              </a:rPr>
              <a:t> and OCR capabilities</a:t>
            </a:r>
          </a:p>
          <a:p>
            <a:pPr marL="285750" lvl="0" indent="-285750">
              <a:buFont typeface="Arial" panose="020B0604020202020204" pitchFamily="34" charset="0"/>
              <a:buChar char="•"/>
            </a:pPr>
            <a:r>
              <a:rPr lang="en-US" sz="1200" dirty="0">
                <a:cs typeface="Arial"/>
              </a:rPr>
              <a:t>Creating an enterprise Auto Approval Rules Engine (L0) that will run in Real-time.  </a:t>
            </a:r>
          </a:p>
          <a:p>
            <a:pPr marL="285750" lvl="0" indent="-285750">
              <a:buFont typeface="Arial" panose="020B0604020202020204" pitchFamily="34" charset="0"/>
              <a:buChar char="•"/>
            </a:pPr>
            <a:r>
              <a:rPr lang="en-US" sz="1200" dirty="0">
                <a:cs typeface="Arial"/>
              </a:rPr>
              <a:t>Building Predictive Analytics (L1) Predict the likelihood of Auto Approval using Machine Learning models. </a:t>
            </a:r>
          </a:p>
          <a:p>
            <a:pPr marL="285750" lvl="0" indent="-285750">
              <a:buFont typeface="Arial" panose="020B0604020202020204" pitchFamily="34" charset="0"/>
              <a:buChar char="•"/>
            </a:pPr>
            <a:r>
              <a:rPr lang="en-US" sz="1200" dirty="0">
                <a:cs typeface="Arial"/>
              </a:rPr>
              <a:t>Creating a Provider Dynamic Q&amp;A (L2) greatly reducing the need for Medical Necessity Review </a:t>
            </a:r>
          </a:p>
          <a:p>
            <a:pPr marL="285750" lvl="0" indent="-285750">
              <a:buFont typeface="Arial" panose="020B0604020202020204" pitchFamily="34" charset="0"/>
              <a:buChar char="•"/>
            </a:pPr>
            <a:r>
              <a:rPr lang="en-US" sz="1200" dirty="0">
                <a:cs typeface="Arial"/>
              </a:rPr>
              <a:t>Developing a Clinical Intelligence Engine (L3) that simulates manual Medical Necessity Review using AI and Machine Learning</a:t>
            </a:r>
          </a:p>
          <a:p>
            <a:pPr marL="285750" lvl="0" indent="-285750">
              <a:buFont typeface="Arial" panose="020B0604020202020204" pitchFamily="34" charset="0"/>
              <a:buChar char="•"/>
            </a:pPr>
            <a:r>
              <a:rPr lang="en-US" sz="1200" dirty="0">
                <a:cs typeface="Arial"/>
                <a:sym typeface="Arial" panose="020B0604020202020204" pitchFamily="34" charset="0"/>
              </a:rPr>
              <a:t>Become more Pro-active and dynamic when Physicians create PAs </a:t>
            </a:r>
          </a:p>
        </p:txBody>
      </p:sp>
      <p:sp>
        <p:nvSpPr>
          <p:cNvPr id="14" name="Freeform 4969"/>
          <p:cNvSpPr>
            <a:spLocks noEditPoints="1"/>
          </p:cNvSpPr>
          <p:nvPr/>
        </p:nvSpPr>
        <p:spPr bwMode="auto">
          <a:xfrm>
            <a:off x="7500836" y="3801855"/>
            <a:ext cx="199128" cy="179724"/>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chemeClr val="accent1"/>
          </a:solidFill>
          <a:ln>
            <a:noFill/>
          </a:ln>
        </p:spPr>
        <p:txBody>
          <a:bodyPr vert="horz" wrap="square" lIns="91392" tIns="45696" rIns="91392" bIns="45696" numCol="1" anchor="t" anchorCtr="0" compatLnSpc="1">
            <a:prstTxWarp prst="textNoShape">
              <a:avLst/>
            </a:prstTxWarp>
          </a:bodyPr>
          <a:lstStyle/>
          <a:p>
            <a:endParaRPr lang="en-GB" sz="1798">
              <a:cs typeface="Arial" panose="020B0604020202020204" pitchFamily="34" charset="0"/>
              <a:sym typeface="Arial" panose="020B0604020202020204" pitchFamily="34" charset="0"/>
            </a:endParaRPr>
          </a:p>
        </p:txBody>
      </p:sp>
      <p:sp>
        <p:nvSpPr>
          <p:cNvPr id="21" name="Freeform 4969"/>
          <p:cNvSpPr>
            <a:spLocks noEditPoints="1"/>
          </p:cNvSpPr>
          <p:nvPr/>
        </p:nvSpPr>
        <p:spPr bwMode="auto">
          <a:xfrm>
            <a:off x="5139281" y="3792377"/>
            <a:ext cx="199128" cy="179724"/>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chemeClr val="accent1"/>
          </a:solidFill>
          <a:ln>
            <a:noFill/>
          </a:ln>
        </p:spPr>
        <p:txBody>
          <a:bodyPr vert="horz" wrap="square" lIns="91392" tIns="45696" rIns="91392" bIns="45696" numCol="1" anchor="t" anchorCtr="0" compatLnSpc="1">
            <a:prstTxWarp prst="textNoShape">
              <a:avLst/>
            </a:prstTxWarp>
          </a:bodyPr>
          <a:lstStyle/>
          <a:p>
            <a:endParaRPr lang="en-GB" sz="1798">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20760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5" y="3375"/>
          <a:ext cx="1587" cy="1587"/>
        </p:xfrm>
        <a:graphic>
          <a:graphicData uri="http://schemas.openxmlformats.org/presentationml/2006/ole">
            <mc:AlternateContent xmlns:mc="http://schemas.openxmlformats.org/markup-compatibility/2006">
              <mc:Choice xmlns:v="urn:schemas-microsoft-com:vml" Requires="v">
                <p:oleObj spid="_x0000_s121857"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5" y="3375"/>
                        <a:ext cx="1587" cy="1587"/>
                      </a:xfrm>
                      <a:prstGeom prst="rect">
                        <a:avLst/>
                      </a:prstGeom>
                    </p:spPr>
                  </p:pic>
                </p:oleObj>
              </mc:Fallback>
            </mc:AlternateContent>
          </a:graphicData>
        </a:graphic>
      </p:graphicFrame>
      <p:sp>
        <p:nvSpPr>
          <p:cNvPr id="2" name="Title 1"/>
          <p:cNvSpPr>
            <a:spLocks noGrp="1"/>
          </p:cNvSpPr>
          <p:nvPr>
            <p:ph type="title"/>
          </p:nvPr>
        </p:nvSpPr>
        <p:spPr>
          <a:xfrm>
            <a:off x="1275751" y="425937"/>
            <a:ext cx="7573387" cy="370169"/>
          </a:xfrm>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Recommendations/Roadmap </a:t>
            </a:r>
          </a:p>
        </p:txBody>
      </p:sp>
      <p:sp>
        <p:nvSpPr>
          <p:cNvPr id="9" name="TextBox 8"/>
          <p:cNvSpPr txBox="1"/>
          <p:nvPr/>
        </p:nvSpPr>
        <p:spPr>
          <a:xfrm>
            <a:off x="556856" y="3031863"/>
            <a:ext cx="3099938" cy="340871"/>
          </a:xfrm>
          <a:prstGeom prst="rect">
            <a:avLst/>
          </a:prstGeom>
          <a:noFill/>
        </p:spPr>
        <p:txBody>
          <a:bodyPr wrap="square" lIns="0" tIns="0" rIns="0" bIns="0" rtlCol="0">
            <a:noAutofit/>
          </a:bodyPr>
          <a:lstStyle/>
          <a:p>
            <a:pPr algn="ctr" defTabSz="456484" fontAlgn="base">
              <a:spcBef>
                <a:spcPts val="1200"/>
              </a:spcBef>
            </a:pPr>
            <a:r>
              <a:rPr lang="en-US" sz="1798" b="1">
                <a:solidFill>
                  <a:schemeClr val="accent1"/>
                </a:solidFill>
                <a:latin typeface="CVS Health Sans" panose="020B0504020202020204" pitchFamily="34" charset="0"/>
                <a:cs typeface="Arial" panose="020B0604020202020204" pitchFamily="34" charset="0"/>
                <a:sym typeface="Arial" panose="020B0604020202020204" pitchFamily="34" charset="0"/>
              </a:rPr>
              <a:t>Immediate 3 to 9 months</a:t>
            </a:r>
          </a:p>
        </p:txBody>
      </p:sp>
      <p:sp>
        <p:nvSpPr>
          <p:cNvPr id="10" name="TextBox 9"/>
          <p:cNvSpPr txBox="1"/>
          <p:nvPr/>
        </p:nvSpPr>
        <p:spPr>
          <a:xfrm>
            <a:off x="4168354" y="3059801"/>
            <a:ext cx="3099938" cy="340871"/>
          </a:xfrm>
          <a:prstGeom prst="rect">
            <a:avLst/>
          </a:prstGeom>
          <a:noFill/>
        </p:spPr>
        <p:txBody>
          <a:bodyPr wrap="square" lIns="0" tIns="0" rIns="0" bIns="0" rtlCol="0">
            <a:noAutofit/>
          </a:bodyPr>
          <a:lstStyle/>
          <a:p>
            <a:pPr algn="ctr" defTabSz="456484" fontAlgn="base">
              <a:spcBef>
                <a:spcPts val="1200"/>
              </a:spcBef>
            </a:pPr>
            <a:r>
              <a:rPr lang="en-US" sz="1798" b="1" dirty="0">
                <a:solidFill>
                  <a:schemeClr val="accent1"/>
                </a:solidFill>
                <a:latin typeface="CVS Health Sans" panose="020B0504020202020204" pitchFamily="34" charset="0"/>
                <a:cs typeface="Arial" panose="020B0604020202020204" pitchFamily="34" charset="0"/>
                <a:sym typeface="Arial" panose="020B0604020202020204" pitchFamily="34" charset="0"/>
              </a:rPr>
              <a:t>Mid-Term 9 to 18 months</a:t>
            </a:r>
          </a:p>
        </p:txBody>
      </p:sp>
      <p:sp>
        <p:nvSpPr>
          <p:cNvPr id="11" name="TextBox 10"/>
          <p:cNvSpPr txBox="1"/>
          <p:nvPr/>
        </p:nvSpPr>
        <p:spPr>
          <a:xfrm>
            <a:off x="7646477" y="3016517"/>
            <a:ext cx="3879672" cy="340871"/>
          </a:xfrm>
          <a:prstGeom prst="rect">
            <a:avLst/>
          </a:prstGeom>
          <a:noFill/>
        </p:spPr>
        <p:txBody>
          <a:bodyPr wrap="square" lIns="0" tIns="0" rIns="0" bIns="0" rtlCol="0">
            <a:noAutofit/>
          </a:bodyPr>
          <a:lstStyle/>
          <a:p>
            <a:pPr algn="ctr" defTabSz="456484" fontAlgn="base">
              <a:spcBef>
                <a:spcPts val="1200"/>
              </a:spcBef>
            </a:pPr>
            <a:r>
              <a:rPr lang="en-US" sz="1798" b="1" dirty="0">
                <a:solidFill>
                  <a:schemeClr val="accent1"/>
                </a:solidFill>
                <a:latin typeface="CVS Health Sans" panose="020B0504020202020204" pitchFamily="34" charset="0"/>
                <a:cs typeface="Arial" panose="020B0604020202020204" pitchFamily="34" charset="0"/>
                <a:sym typeface="Arial" panose="020B0604020202020204" pitchFamily="34" charset="0"/>
              </a:rPr>
              <a:t>Long-Term  18+ months</a:t>
            </a:r>
          </a:p>
        </p:txBody>
      </p:sp>
      <p:sp>
        <p:nvSpPr>
          <p:cNvPr id="12" name="TextBox 11"/>
          <p:cNvSpPr txBox="1"/>
          <p:nvPr/>
        </p:nvSpPr>
        <p:spPr>
          <a:xfrm>
            <a:off x="343530" y="3684013"/>
            <a:ext cx="3526592" cy="2677913"/>
          </a:xfrm>
          <a:prstGeom prst="rect">
            <a:avLst/>
          </a:prstGeom>
          <a:noFill/>
        </p:spPr>
        <p:txBody>
          <a:bodyPr wrap="square" lIns="0" tIns="0" rIns="0" bIns="0" rtlCol="0">
            <a:noAutofit/>
          </a:bodyPr>
          <a:lstStyle/>
          <a:p>
            <a:pPr marL="285578" indent="-285578" defTabSz="456484" fontAlgn="base">
              <a:spcBef>
                <a:spcPts val="1200"/>
              </a:spcBef>
              <a:buFont typeface="Arial" panose="020B0604020202020204" pitchFamily="34" charset="0"/>
              <a:buChar char="•"/>
            </a:pPr>
            <a:r>
              <a:rPr lang="en-US" sz="1200" dirty="0">
                <a:latin typeface="CVS Health Sans" panose="020B0504020202020204" pitchFamily="34" charset="0"/>
                <a:cs typeface="Arial" panose="020B0604020202020204" pitchFamily="34" charset="0"/>
              </a:rPr>
              <a:t>PBM should determine PA “path forward” and build a roadmap to achieve that “path”.</a:t>
            </a:r>
          </a:p>
          <a:p>
            <a:pPr marL="285578" indent="-285578" defTabSz="456484" fontAlgn="base">
              <a:spcBef>
                <a:spcPts val="1200"/>
              </a:spcBef>
              <a:buFont typeface="Arial" panose="020B0604020202020204" pitchFamily="34" charset="0"/>
              <a:buChar char="•"/>
            </a:pPr>
            <a:r>
              <a:rPr lang="en-US" sz="1200" dirty="0">
                <a:latin typeface="CVS Health Sans" panose="020B0504020202020204" pitchFamily="34" charset="0"/>
                <a:cs typeface="Arial" panose="020B0604020202020204" pitchFamily="34" charset="0"/>
              </a:rPr>
              <a:t>Establish an Enterprise PA automation plan</a:t>
            </a:r>
          </a:p>
          <a:p>
            <a:pPr marL="742778" lvl="1" indent="-285578" defTabSz="456484" fontAlgn="base">
              <a:spcBef>
                <a:spcPts val="1200"/>
              </a:spcBef>
              <a:buFont typeface="Arial" panose="020B0604020202020204" pitchFamily="34" charset="0"/>
              <a:buChar char="•"/>
            </a:pPr>
            <a:r>
              <a:rPr lang="en-US" sz="1200" dirty="0">
                <a:latin typeface="CVS Health Sans" panose="020B0504020202020204" pitchFamily="34" charset="0"/>
                <a:cs typeface="Arial" panose="020B0604020202020204" pitchFamily="34" charset="0"/>
              </a:rPr>
              <a:t>What existing HCB, Modernization  automation efforts can be leveraged?</a:t>
            </a:r>
          </a:p>
          <a:p>
            <a:pPr marL="742778" lvl="1" indent="-285578" defTabSz="456484" fontAlgn="base">
              <a:spcBef>
                <a:spcPts val="1200"/>
              </a:spcBef>
              <a:buFont typeface="Arial" panose="020B0604020202020204" pitchFamily="34" charset="0"/>
              <a:buChar char="•"/>
            </a:pPr>
            <a:r>
              <a:rPr lang="en-US" sz="1200" dirty="0">
                <a:latin typeface="CVS Health Sans" panose="020B0504020202020204" pitchFamily="34" charset="0"/>
                <a:cs typeface="Arial" panose="020B0604020202020204" pitchFamily="34" charset="0"/>
              </a:rPr>
              <a:t>What other automation efforts should be examined? </a:t>
            </a:r>
          </a:p>
          <a:p>
            <a:pPr marL="285578" indent="-285578" defTabSz="456484" fontAlgn="base">
              <a:spcBef>
                <a:spcPts val="1200"/>
              </a:spcBef>
              <a:buFont typeface="Arial" panose="020B0604020202020204" pitchFamily="34" charset="0"/>
              <a:buChar char="•"/>
            </a:pPr>
            <a:r>
              <a:rPr lang="en-US" sz="1200" dirty="0">
                <a:latin typeface="CVS Health Sans" panose="020B0504020202020204" pitchFamily="34" charset="0"/>
                <a:cs typeface="Arial" panose="020B0604020202020204" pitchFamily="34" charset="0"/>
              </a:rPr>
              <a:t>Create an Enterprise UM Vision, including HCB, PBM and Payer Agnostic. </a:t>
            </a:r>
          </a:p>
        </p:txBody>
      </p:sp>
      <p:sp>
        <p:nvSpPr>
          <p:cNvPr id="13" name="TextBox 12"/>
          <p:cNvSpPr txBox="1"/>
          <p:nvPr/>
        </p:nvSpPr>
        <p:spPr>
          <a:xfrm>
            <a:off x="4175132" y="3684013"/>
            <a:ext cx="3522971" cy="2053481"/>
          </a:xfrm>
          <a:prstGeom prst="rect">
            <a:avLst/>
          </a:prstGeom>
          <a:noFill/>
        </p:spPr>
        <p:txBody>
          <a:bodyPr wrap="square" lIns="0" tIns="0" rIns="0" bIns="0" rtlCol="0">
            <a:noAutofit/>
          </a:bodyPr>
          <a:lstStyle/>
          <a:p>
            <a:pPr marL="285578" indent="-285578" defTabSz="456484" fontAlgn="base">
              <a:spcBef>
                <a:spcPts val="1200"/>
              </a:spcBef>
              <a:buFont typeface="Arial" panose="020B0604020202020204" pitchFamily="34" charset="0"/>
              <a:buChar char="•"/>
            </a:pPr>
            <a:r>
              <a:rPr lang="en-US" sz="1200" dirty="0">
                <a:latin typeface="CVS Health Sans" panose="020B0504020202020204" pitchFamily="34" charset="0"/>
                <a:cs typeface="Arial" panose="020B0604020202020204" pitchFamily="34" charset="0"/>
              </a:rPr>
              <a:t>Fund and begin to buildout and implement PA automation.</a:t>
            </a:r>
          </a:p>
          <a:p>
            <a:pPr marL="285578" indent="-285578" defTabSz="456484" fontAlgn="base">
              <a:spcBef>
                <a:spcPts val="1200"/>
              </a:spcBef>
              <a:buFont typeface="Arial" panose="020B0604020202020204" pitchFamily="34" charset="0"/>
              <a:buChar char="•"/>
            </a:pPr>
            <a:r>
              <a:rPr lang="en-US" sz="1200" dirty="0">
                <a:latin typeface="CVS Health Sans" panose="020B0504020202020204" pitchFamily="34" charset="0"/>
                <a:cs typeface="Arial" panose="020B0604020202020204" pitchFamily="34" charset="0"/>
              </a:rPr>
              <a:t>Create sunset paths for redundant systems </a:t>
            </a:r>
          </a:p>
          <a:p>
            <a:pPr marL="285578" indent="-285578" defTabSz="456484" fontAlgn="base">
              <a:spcBef>
                <a:spcPts val="600"/>
              </a:spcBef>
              <a:buFont typeface="Arial" panose="020B0604020202020204" pitchFamily="34" charset="0"/>
              <a:buChar char="•"/>
            </a:pPr>
            <a:endParaRPr lang="en-US" sz="1200" dirty="0">
              <a:latin typeface="CVS Health Sans" panose="020B0504020202020204" pitchFamily="34" charset="0"/>
              <a:cs typeface="Arial" panose="020B0604020202020204" pitchFamily="34" charset="0"/>
              <a:sym typeface="Arial" panose="020B0604020202020204" pitchFamily="34" charset="0"/>
            </a:endParaRPr>
          </a:p>
          <a:p>
            <a:pPr marL="285578" indent="-285578" defTabSz="456484" fontAlgn="base">
              <a:buFont typeface="Arial" panose="020B0604020202020204" pitchFamily="34" charset="0"/>
              <a:buChar char="•"/>
            </a:pPr>
            <a:endParaRPr lang="en-US" sz="1200" dirty="0">
              <a:solidFill>
                <a:srgbClr val="00B050"/>
              </a:solidFill>
              <a:latin typeface="CVS Health Sans" panose="020B0504020202020204" pitchFamily="34" charset="0"/>
              <a:cs typeface="Arial" panose="020B0604020202020204" pitchFamily="34" charset="0"/>
            </a:endParaRPr>
          </a:p>
        </p:txBody>
      </p:sp>
      <p:sp>
        <p:nvSpPr>
          <p:cNvPr id="14" name="TextBox 13"/>
          <p:cNvSpPr txBox="1"/>
          <p:nvPr/>
        </p:nvSpPr>
        <p:spPr>
          <a:xfrm>
            <a:off x="7929729" y="3684013"/>
            <a:ext cx="3879672" cy="2476453"/>
          </a:xfrm>
          <a:prstGeom prst="rect">
            <a:avLst/>
          </a:prstGeom>
          <a:noFill/>
        </p:spPr>
        <p:txBody>
          <a:bodyPr wrap="square" lIns="0" tIns="0" rIns="0" bIns="0" rtlCol="0">
            <a:noAutofit/>
          </a:bodyPr>
          <a:lstStyle/>
          <a:p>
            <a:pPr marL="285578" indent="-285578" defTabSz="456484" fontAlgn="base">
              <a:spcBef>
                <a:spcPts val="1200"/>
              </a:spcBef>
              <a:buFont typeface="Arial" panose="020B0604020202020204" pitchFamily="34" charset="0"/>
              <a:buChar char="•"/>
            </a:pPr>
            <a:r>
              <a:rPr lang="en-US" sz="1200" dirty="0">
                <a:latin typeface="CVS Health Sans" panose="020B0504020202020204" pitchFamily="34" charset="0"/>
                <a:cs typeface="Arial" panose="020B0604020202020204" pitchFamily="34" charset="0"/>
                <a:sym typeface="Arial" panose="020B0604020202020204" pitchFamily="34" charset="0"/>
              </a:rPr>
              <a:t>Consolidate redundant systems</a:t>
            </a:r>
          </a:p>
          <a:p>
            <a:pPr marL="285578" indent="-285578" defTabSz="456484" fontAlgn="base">
              <a:spcBef>
                <a:spcPts val="1200"/>
              </a:spcBef>
              <a:buFont typeface="Arial" panose="020B0604020202020204" pitchFamily="34" charset="0"/>
              <a:buChar char="•"/>
            </a:pPr>
            <a:r>
              <a:rPr lang="en-US" sz="1200" dirty="0">
                <a:latin typeface="CVS Health Sans" panose="020B0504020202020204" pitchFamily="34" charset="0"/>
                <a:cs typeface="Arial" panose="020B0604020202020204" pitchFamily="34" charset="0"/>
                <a:sym typeface="Arial" panose="020B0604020202020204" pitchFamily="34" charset="0"/>
              </a:rPr>
              <a:t>Continue improving automation </a:t>
            </a:r>
          </a:p>
        </p:txBody>
      </p:sp>
      <p:cxnSp>
        <p:nvCxnSpPr>
          <p:cNvPr id="15" name="Straight Connector 14"/>
          <p:cNvCxnSpPr>
            <a:cxnSpLocks/>
          </p:cNvCxnSpPr>
          <p:nvPr/>
        </p:nvCxnSpPr>
        <p:spPr>
          <a:xfrm>
            <a:off x="4000725" y="3400186"/>
            <a:ext cx="0" cy="2677913"/>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7771484" y="3400186"/>
            <a:ext cx="0" cy="2677913"/>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19F1F4E3-5C90-42FE-8592-489EC74A98E8}"/>
              </a:ext>
            </a:extLst>
          </p:cNvPr>
          <p:cNvSpPr/>
          <p:nvPr/>
        </p:nvSpPr>
        <p:spPr bwMode="gray">
          <a:xfrm>
            <a:off x="557783" y="788373"/>
            <a:ext cx="5820508" cy="1035905"/>
          </a:xfrm>
          <a:prstGeom prst="rightArrow">
            <a:avLst>
              <a:gd name="adj1" fmla="val 50000"/>
              <a:gd name="adj2" fmla="val 201282"/>
            </a:avLst>
          </a:prstGeom>
          <a:solidFill>
            <a:srgbClr val="CC0000"/>
          </a:solidFill>
          <a:ln w="508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a:solidFill>
                <a:schemeClr val="bg1"/>
              </a:solidFill>
              <a:latin typeface="CVS Health Sans" panose="020B0504020202020204" pitchFamily="34" charset="0"/>
            </a:endParaRPr>
          </a:p>
        </p:txBody>
      </p:sp>
      <p:sp>
        <p:nvSpPr>
          <p:cNvPr id="18" name="Arrow: Right 17">
            <a:extLst>
              <a:ext uri="{FF2B5EF4-FFF2-40B4-BE49-F238E27FC236}">
                <a16:creationId xmlns:a16="http://schemas.microsoft.com/office/drawing/2014/main" id="{31A36497-CE77-410C-8D1E-DB457EE637F0}"/>
              </a:ext>
            </a:extLst>
          </p:cNvPr>
          <p:cNvSpPr/>
          <p:nvPr/>
        </p:nvSpPr>
        <p:spPr bwMode="gray">
          <a:xfrm>
            <a:off x="4948081" y="1667710"/>
            <a:ext cx="4676345" cy="1035905"/>
          </a:xfrm>
          <a:prstGeom prst="rightArrow">
            <a:avLst>
              <a:gd name="adj1" fmla="val 50000"/>
              <a:gd name="adj2" fmla="val 195851"/>
            </a:avLst>
          </a:prstGeom>
          <a:solidFill>
            <a:srgbClr val="CC0000"/>
          </a:solidFill>
          <a:ln w="412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a:solidFill>
                <a:schemeClr val="bg1"/>
              </a:solidFill>
              <a:latin typeface="CVS Health Sans" panose="020B0504020202020204" pitchFamily="34" charset="0"/>
            </a:endParaRPr>
          </a:p>
        </p:txBody>
      </p:sp>
      <p:sp>
        <p:nvSpPr>
          <p:cNvPr id="19" name="Arrow: Right 18">
            <a:extLst>
              <a:ext uri="{FF2B5EF4-FFF2-40B4-BE49-F238E27FC236}">
                <a16:creationId xmlns:a16="http://schemas.microsoft.com/office/drawing/2014/main" id="{71607911-60EA-4DD9-B3D4-284268B0EE28}"/>
              </a:ext>
            </a:extLst>
          </p:cNvPr>
          <p:cNvSpPr/>
          <p:nvPr/>
        </p:nvSpPr>
        <p:spPr bwMode="gray">
          <a:xfrm>
            <a:off x="2477234" y="1037446"/>
            <a:ext cx="9711591" cy="1417822"/>
          </a:xfrm>
          <a:prstGeom prst="rightArrow">
            <a:avLst>
              <a:gd name="adj1" fmla="val 50000"/>
              <a:gd name="adj2" fmla="val 136268"/>
            </a:avLst>
          </a:prstGeom>
          <a:solidFill>
            <a:srgbClr val="CC0000"/>
          </a:solidFill>
          <a:ln w="5080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a:solidFill>
                <a:schemeClr val="bg1"/>
              </a:solidFill>
              <a:latin typeface="CVS Health Sans" panose="020B0504020202020204" pitchFamily="34" charset="0"/>
            </a:endParaRPr>
          </a:p>
        </p:txBody>
      </p:sp>
      <p:sp>
        <p:nvSpPr>
          <p:cNvPr id="20" name="TextBox 19">
            <a:extLst>
              <a:ext uri="{FF2B5EF4-FFF2-40B4-BE49-F238E27FC236}">
                <a16:creationId xmlns:a16="http://schemas.microsoft.com/office/drawing/2014/main" id="{6C0BDAF5-A49E-4C00-937B-504DE7C7A181}"/>
              </a:ext>
            </a:extLst>
          </p:cNvPr>
          <p:cNvSpPr txBox="1"/>
          <p:nvPr/>
        </p:nvSpPr>
        <p:spPr>
          <a:xfrm>
            <a:off x="1184263" y="1174006"/>
            <a:ext cx="1513688" cy="276927"/>
          </a:xfrm>
          <a:prstGeom prst="rect">
            <a:avLst/>
          </a:prstGeom>
          <a:noFill/>
        </p:spPr>
        <p:txBody>
          <a:bodyPr wrap="square" lIns="0" tIns="0" rIns="0" bIns="0" rtlCol="0">
            <a:spAutoFit/>
          </a:bodyPr>
          <a:lstStyle/>
          <a:p>
            <a:r>
              <a:rPr lang="en-US" sz="1799" b="1">
                <a:solidFill>
                  <a:schemeClr val="bg1"/>
                </a:solidFill>
                <a:latin typeface="CVS Health Sans" panose="020B0504020202020204" pitchFamily="34" charset="0"/>
              </a:rPr>
              <a:t>Immediate</a:t>
            </a:r>
            <a:r>
              <a:rPr lang="en-US" sz="1400" b="1">
                <a:solidFill>
                  <a:schemeClr val="bg1"/>
                </a:solidFill>
                <a:latin typeface="CVS Health Sans" panose="020B0504020202020204" pitchFamily="34" charset="0"/>
              </a:rPr>
              <a:t> </a:t>
            </a:r>
          </a:p>
        </p:txBody>
      </p:sp>
      <p:sp>
        <p:nvSpPr>
          <p:cNvPr id="21" name="TextBox 20">
            <a:extLst>
              <a:ext uri="{FF2B5EF4-FFF2-40B4-BE49-F238E27FC236}">
                <a16:creationId xmlns:a16="http://schemas.microsoft.com/office/drawing/2014/main" id="{B257809B-C678-4D0F-AF65-77C7AC3899E2}"/>
              </a:ext>
            </a:extLst>
          </p:cNvPr>
          <p:cNvSpPr txBox="1"/>
          <p:nvPr/>
        </p:nvSpPr>
        <p:spPr>
          <a:xfrm>
            <a:off x="5036197" y="2138968"/>
            <a:ext cx="1844760" cy="276927"/>
          </a:xfrm>
          <a:prstGeom prst="rect">
            <a:avLst/>
          </a:prstGeom>
          <a:noFill/>
        </p:spPr>
        <p:txBody>
          <a:bodyPr wrap="square" lIns="0" tIns="0" rIns="0" bIns="0" rtlCol="0">
            <a:spAutoFit/>
          </a:bodyPr>
          <a:lstStyle/>
          <a:p>
            <a:r>
              <a:rPr lang="en-US" sz="1799" b="1">
                <a:solidFill>
                  <a:schemeClr val="bg1"/>
                </a:solidFill>
                <a:latin typeface="CVS Health Sans" panose="020B0504020202020204" pitchFamily="34" charset="0"/>
              </a:rPr>
              <a:t>Mid-Term</a:t>
            </a:r>
          </a:p>
        </p:txBody>
      </p:sp>
      <p:sp>
        <p:nvSpPr>
          <p:cNvPr id="23" name="TextBox 22">
            <a:extLst>
              <a:ext uri="{FF2B5EF4-FFF2-40B4-BE49-F238E27FC236}">
                <a16:creationId xmlns:a16="http://schemas.microsoft.com/office/drawing/2014/main" id="{44CEDC3D-8628-4995-A66C-566EE062A64B}"/>
              </a:ext>
            </a:extLst>
          </p:cNvPr>
          <p:cNvSpPr txBox="1"/>
          <p:nvPr/>
        </p:nvSpPr>
        <p:spPr>
          <a:xfrm>
            <a:off x="8849138" y="1607893"/>
            <a:ext cx="1502187" cy="276927"/>
          </a:xfrm>
          <a:prstGeom prst="rect">
            <a:avLst/>
          </a:prstGeom>
          <a:noFill/>
        </p:spPr>
        <p:txBody>
          <a:bodyPr wrap="square" lIns="0" tIns="0" rIns="0" bIns="0" rtlCol="0">
            <a:spAutoFit/>
          </a:bodyPr>
          <a:lstStyle/>
          <a:p>
            <a:r>
              <a:rPr lang="en-US" sz="1799" b="1">
                <a:solidFill>
                  <a:schemeClr val="bg1"/>
                </a:solidFill>
                <a:latin typeface="CVS Health Sans" panose="020B0504020202020204" pitchFamily="34" charset="0"/>
              </a:rPr>
              <a:t>Long-Term </a:t>
            </a:r>
          </a:p>
        </p:txBody>
      </p:sp>
      <p:grpSp>
        <p:nvGrpSpPr>
          <p:cNvPr id="22" name="Group 21">
            <a:extLst>
              <a:ext uri="{FF2B5EF4-FFF2-40B4-BE49-F238E27FC236}">
                <a16:creationId xmlns:a16="http://schemas.microsoft.com/office/drawing/2014/main" id="{0E563738-CB61-4E28-B7D3-54E42A024628}"/>
              </a:ext>
            </a:extLst>
          </p:cNvPr>
          <p:cNvGrpSpPr/>
          <p:nvPr/>
        </p:nvGrpSpPr>
        <p:grpSpPr>
          <a:xfrm>
            <a:off x="406287" y="254122"/>
            <a:ext cx="777976" cy="672236"/>
            <a:chOff x="366947" y="3397724"/>
            <a:chExt cx="979561" cy="892922"/>
          </a:xfrm>
        </p:grpSpPr>
        <p:grpSp>
          <p:nvGrpSpPr>
            <p:cNvPr id="25" name="Group 24">
              <a:extLst>
                <a:ext uri="{FF2B5EF4-FFF2-40B4-BE49-F238E27FC236}">
                  <a16:creationId xmlns:a16="http://schemas.microsoft.com/office/drawing/2014/main" id="{EF0CAE0F-67E4-4CB9-B966-557A261CE55B}"/>
                </a:ext>
              </a:extLst>
            </p:cNvPr>
            <p:cNvGrpSpPr/>
            <p:nvPr/>
          </p:nvGrpSpPr>
          <p:grpSpPr>
            <a:xfrm>
              <a:off x="366947" y="3397724"/>
              <a:ext cx="979561" cy="892922"/>
              <a:chOff x="5223799" y="160358"/>
              <a:chExt cx="617392" cy="596535"/>
            </a:xfrm>
          </p:grpSpPr>
          <p:sp>
            <p:nvSpPr>
              <p:cNvPr id="27" name="Oval 26">
                <a:extLst>
                  <a:ext uri="{FF2B5EF4-FFF2-40B4-BE49-F238E27FC236}">
                    <a16:creationId xmlns:a16="http://schemas.microsoft.com/office/drawing/2014/main" id="{1237E758-560B-4915-8034-FEFDE29AF251}"/>
                  </a:ext>
                </a:extLst>
              </p:cNvPr>
              <p:cNvSpPr/>
              <p:nvPr/>
            </p:nvSpPr>
            <p:spPr>
              <a:xfrm>
                <a:off x="5223799" y="160358"/>
                <a:ext cx="617392" cy="596535"/>
              </a:xfrm>
              <a:prstGeom prst="ellipse">
                <a:avLst/>
              </a:prstGeom>
              <a:solidFill>
                <a:schemeClr val="accent4">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b="1">
                  <a:latin typeface="CVS Health Sans" panose="020B0504020202020204" pitchFamily="34" charset="0"/>
                  <a:cs typeface="Arial" panose="020B0604020202020204" pitchFamily="34" charset="0"/>
                  <a:sym typeface="Arial" panose="020B0604020202020204" pitchFamily="34" charset="0"/>
                </a:endParaRPr>
              </a:p>
            </p:txBody>
          </p:sp>
          <p:sp>
            <p:nvSpPr>
              <p:cNvPr id="28" name="Freeform 9">
                <a:extLst>
                  <a:ext uri="{FF2B5EF4-FFF2-40B4-BE49-F238E27FC236}">
                    <a16:creationId xmlns:a16="http://schemas.microsoft.com/office/drawing/2014/main" id="{2F0DEC23-10A0-4AB2-80C1-462BBD79E6FF}"/>
                  </a:ext>
                </a:extLst>
              </p:cNvPr>
              <p:cNvSpPr>
                <a:spLocks noEditPoints="1"/>
              </p:cNvSpPr>
              <p:nvPr/>
            </p:nvSpPr>
            <p:spPr bwMode="auto">
              <a:xfrm>
                <a:off x="5340552" y="266024"/>
                <a:ext cx="383886" cy="385202"/>
              </a:xfrm>
              <a:custGeom>
                <a:avLst/>
                <a:gdLst/>
                <a:ahLst/>
                <a:cxnLst>
                  <a:cxn ang="0">
                    <a:pos x="130" y="220"/>
                  </a:cxn>
                  <a:cxn ang="0">
                    <a:pos x="130" y="209"/>
                  </a:cxn>
                  <a:cxn ang="0">
                    <a:pos x="122" y="201"/>
                  </a:cxn>
                  <a:cxn ang="0">
                    <a:pos x="115" y="209"/>
                  </a:cxn>
                  <a:cxn ang="0">
                    <a:pos x="115" y="220"/>
                  </a:cxn>
                  <a:cxn ang="0">
                    <a:pos x="26" y="131"/>
                  </a:cxn>
                  <a:cxn ang="0">
                    <a:pos x="36" y="131"/>
                  </a:cxn>
                  <a:cxn ang="0">
                    <a:pos x="44" y="123"/>
                  </a:cxn>
                  <a:cxn ang="0">
                    <a:pos x="36" y="116"/>
                  </a:cxn>
                  <a:cxn ang="0">
                    <a:pos x="26" y="116"/>
                  </a:cxn>
                  <a:cxn ang="0">
                    <a:pos x="115" y="26"/>
                  </a:cxn>
                  <a:cxn ang="0">
                    <a:pos x="115" y="36"/>
                  </a:cxn>
                  <a:cxn ang="0">
                    <a:pos x="122" y="44"/>
                  </a:cxn>
                  <a:cxn ang="0">
                    <a:pos x="130" y="36"/>
                  </a:cxn>
                  <a:cxn ang="0">
                    <a:pos x="130" y="26"/>
                  </a:cxn>
                  <a:cxn ang="0">
                    <a:pos x="220" y="116"/>
                  </a:cxn>
                  <a:cxn ang="0">
                    <a:pos x="209" y="116"/>
                  </a:cxn>
                  <a:cxn ang="0">
                    <a:pos x="201" y="123"/>
                  </a:cxn>
                  <a:cxn ang="0">
                    <a:pos x="209" y="131"/>
                  </a:cxn>
                  <a:cxn ang="0">
                    <a:pos x="220" y="131"/>
                  </a:cxn>
                  <a:cxn ang="0">
                    <a:pos x="130" y="220"/>
                  </a:cxn>
                  <a:cxn ang="0">
                    <a:pos x="122" y="0"/>
                  </a:cxn>
                  <a:cxn ang="0">
                    <a:pos x="0" y="123"/>
                  </a:cxn>
                  <a:cxn ang="0">
                    <a:pos x="122" y="246"/>
                  </a:cxn>
                  <a:cxn ang="0">
                    <a:pos x="246" y="123"/>
                  </a:cxn>
                  <a:cxn ang="0">
                    <a:pos x="122" y="0"/>
                  </a:cxn>
                  <a:cxn ang="0">
                    <a:pos x="92" y="163"/>
                  </a:cxn>
                  <a:cxn ang="0">
                    <a:pos x="108" y="112"/>
                  </a:cxn>
                  <a:cxn ang="0">
                    <a:pos x="137" y="135"/>
                  </a:cxn>
                  <a:cxn ang="0">
                    <a:pos x="137" y="135"/>
                  </a:cxn>
                  <a:cxn ang="0">
                    <a:pos x="92" y="163"/>
                  </a:cxn>
                  <a:cxn ang="0">
                    <a:pos x="69" y="193"/>
                  </a:cxn>
                  <a:cxn ang="0">
                    <a:pos x="148" y="143"/>
                  </a:cxn>
                  <a:cxn ang="0">
                    <a:pos x="176" y="52"/>
                  </a:cxn>
                  <a:cxn ang="0">
                    <a:pos x="97" y="103"/>
                  </a:cxn>
                  <a:cxn ang="0">
                    <a:pos x="69" y="193"/>
                  </a:cxn>
                </a:cxnLst>
                <a:rect l="0" t="0" r="r" b="b"/>
                <a:pathLst>
                  <a:path w="246" h="246">
                    <a:moveTo>
                      <a:pt x="130" y="220"/>
                    </a:moveTo>
                    <a:cubicBezTo>
                      <a:pt x="130" y="209"/>
                      <a:pt x="130" y="209"/>
                      <a:pt x="130" y="209"/>
                    </a:cubicBezTo>
                    <a:cubicBezTo>
                      <a:pt x="130" y="205"/>
                      <a:pt x="126" y="201"/>
                      <a:pt x="122" y="201"/>
                    </a:cubicBezTo>
                    <a:cubicBezTo>
                      <a:pt x="118" y="201"/>
                      <a:pt x="115" y="205"/>
                      <a:pt x="115" y="209"/>
                    </a:cubicBezTo>
                    <a:cubicBezTo>
                      <a:pt x="115" y="220"/>
                      <a:pt x="115" y="220"/>
                      <a:pt x="115" y="220"/>
                    </a:cubicBezTo>
                    <a:cubicBezTo>
                      <a:pt x="68" y="216"/>
                      <a:pt x="29" y="178"/>
                      <a:pt x="26" y="131"/>
                    </a:cubicBezTo>
                    <a:cubicBezTo>
                      <a:pt x="36" y="131"/>
                      <a:pt x="36" y="131"/>
                      <a:pt x="36" y="131"/>
                    </a:cubicBezTo>
                    <a:cubicBezTo>
                      <a:pt x="41" y="131"/>
                      <a:pt x="44" y="127"/>
                      <a:pt x="44" y="123"/>
                    </a:cubicBezTo>
                    <a:cubicBezTo>
                      <a:pt x="44" y="119"/>
                      <a:pt x="41" y="116"/>
                      <a:pt x="36" y="116"/>
                    </a:cubicBezTo>
                    <a:cubicBezTo>
                      <a:pt x="26" y="116"/>
                      <a:pt x="26" y="116"/>
                      <a:pt x="26" y="116"/>
                    </a:cubicBezTo>
                    <a:cubicBezTo>
                      <a:pt x="29" y="67"/>
                      <a:pt x="68" y="29"/>
                      <a:pt x="115" y="26"/>
                    </a:cubicBezTo>
                    <a:cubicBezTo>
                      <a:pt x="115" y="36"/>
                      <a:pt x="115" y="36"/>
                      <a:pt x="115" y="36"/>
                    </a:cubicBezTo>
                    <a:cubicBezTo>
                      <a:pt x="115" y="41"/>
                      <a:pt x="118" y="44"/>
                      <a:pt x="122" y="44"/>
                    </a:cubicBezTo>
                    <a:cubicBezTo>
                      <a:pt x="126" y="44"/>
                      <a:pt x="130" y="41"/>
                      <a:pt x="130" y="36"/>
                    </a:cubicBezTo>
                    <a:cubicBezTo>
                      <a:pt x="130" y="26"/>
                      <a:pt x="130" y="26"/>
                      <a:pt x="130" y="26"/>
                    </a:cubicBezTo>
                    <a:cubicBezTo>
                      <a:pt x="178" y="29"/>
                      <a:pt x="216" y="67"/>
                      <a:pt x="220" y="116"/>
                    </a:cubicBezTo>
                    <a:cubicBezTo>
                      <a:pt x="209" y="116"/>
                      <a:pt x="209" y="116"/>
                      <a:pt x="209" y="116"/>
                    </a:cubicBezTo>
                    <a:cubicBezTo>
                      <a:pt x="205" y="116"/>
                      <a:pt x="201" y="119"/>
                      <a:pt x="201" y="123"/>
                    </a:cubicBezTo>
                    <a:cubicBezTo>
                      <a:pt x="201" y="127"/>
                      <a:pt x="205" y="131"/>
                      <a:pt x="209" y="131"/>
                    </a:cubicBezTo>
                    <a:cubicBezTo>
                      <a:pt x="220" y="131"/>
                      <a:pt x="220" y="131"/>
                      <a:pt x="220" y="131"/>
                    </a:cubicBezTo>
                    <a:cubicBezTo>
                      <a:pt x="216" y="178"/>
                      <a:pt x="178" y="216"/>
                      <a:pt x="130" y="220"/>
                    </a:cubicBezTo>
                    <a:close/>
                    <a:moveTo>
                      <a:pt x="122" y="0"/>
                    </a:moveTo>
                    <a:cubicBezTo>
                      <a:pt x="55" y="0"/>
                      <a:pt x="0" y="55"/>
                      <a:pt x="0" y="123"/>
                    </a:cubicBezTo>
                    <a:cubicBezTo>
                      <a:pt x="0" y="190"/>
                      <a:pt x="55" y="246"/>
                      <a:pt x="122" y="246"/>
                    </a:cubicBezTo>
                    <a:cubicBezTo>
                      <a:pt x="190" y="246"/>
                      <a:pt x="246" y="190"/>
                      <a:pt x="246" y="123"/>
                    </a:cubicBezTo>
                    <a:cubicBezTo>
                      <a:pt x="246" y="55"/>
                      <a:pt x="190" y="0"/>
                      <a:pt x="122" y="0"/>
                    </a:cubicBezTo>
                    <a:close/>
                    <a:moveTo>
                      <a:pt x="92" y="163"/>
                    </a:moveTo>
                    <a:cubicBezTo>
                      <a:pt x="108" y="112"/>
                      <a:pt x="108" y="112"/>
                      <a:pt x="108" y="112"/>
                    </a:cubicBezTo>
                    <a:cubicBezTo>
                      <a:pt x="137" y="135"/>
                      <a:pt x="137" y="135"/>
                      <a:pt x="137" y="135"/>
                    </a:cubicBezTo>
                    <a:cubicBezTo>
                      <a:pt x="137" y="135"/>
                      <a:pt x="137" y="135"/>
                      <a:pt x="137" y="135"/>
                    </a:cubicBezTo>
                    <a:lnTo>
                      <a:pt x="92" y="163"/>
                    </a:lnTo>
                    <a:close/>
                    <a:moveTo>
                      <a:pt x="69" y="193"/>
                    </a:moveTo>
                    <a:cubicBezTo>
                      <a:pt x="148" y="143"/>
                      <a:pt x="148" y="143"/>
                      <a:pt x="148" y="143"/>
                    </a:cubicBezTo>
                    <a:cubicBezTo>
                      <a:pt x="176" y="52"/>
                      <a:pt x="176" y="52"/>
                      <a:pt x="176" y="52"/>
                    </a:cubicBezTo>
                    <a:cubicBezTo>
                      <a:pt x="97" y="103"/>
                      <a:pt x="97" y="103"/>
                      <a:pt x="97" y="103"/>
                    </a:cubicBezTo>
                    <a:lnTo>
                      <a:pt x="69" y="193"/>
                    </a:lnTo>
                    <a:close/>
                  </a:path>
                </a:pathLst>
              </a:custGeom>
              <a:solidFill>
                <a:schemeClr val="accent1"/>
              </a:solidFill>
              <a:ln w="9525">
                <a:noFill/>
                <a:round/>
                <a:headEnd/>
                <a:tailEnd/>
              </a:ln>
            </p:spPr>
            <p:txBody>
              <a:bodyPr vert="horz" wrap="square" lIns="100765" tIns="50382" rIns="100765" bIns="50382" numCol="1" anchor="t" anchorCtr="0" compatLnSpc="1">
                <a:prstTxWarp prst="textNoShape">
                  <a:avLst/>
                </a:prstTxWarp>
              </a:bodyPr>
              <a:lstStyle/>
              <a:p>
                <a:endParaRPr lang="en-US" sz="2203">
                  <a:latin typeface="CVS Health Sans" panose="020B0504020202020204" pitchFamily="34" charset="0"/>
                  <a:cs typeface="Arial" panose="020B0604020202020204" pitchFamily="34" charset="0"/>
                  <a:sym typeface="Arial" panose="020B0604020202020204" pitchFamily="34" charset="0"/>
                </a:endParaRPr>
              </a:p>
            </p:txBody>
          </p:sp>
        </p:grpSp>
        <p:sp>
          <p:nvSpPr>
            <p:cNvPr id="26" name="Oval 25">
              <a:extLst>
                <a:ext uri="{FF2B5EF4-FFF2-40B4-BE49-F238E27FC236}">
                  <a16:creationId xmlns:a16="http://schemas.microsoft.com/office/drawing/2014/main" id="{1B505362-DCB9-44C1-AE2C-2D50BFCA3989}"/>
                </a:ext>
              </a:extLst>
            </p:cNvPr>
            <p:cNvSpPr/>
            <p:nvPr/>
          </p:nvSpPr>
          <p:spPr bwMode="gray">
            <a:xfrm>
              <a:off x="437369" y="3445130"/>
              <a:ext cx="838715" cy="798107"/>
            </a:xfrm>
            <a:prstGeom prst="ellipse">
              <a:avLst/>
            </a:prstGeom>
            <a:no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a:solidFill>
                  <a:schemeClr val="bg1"/>
                </a:solidFill>
                <a:latin typeface="CVS Health Sans" panose="020B0504020202020204" pitchFamily="34" charset="0"/>
              </a:endParaRPr>
            </a:p>
          </p:txBody>
        </p:sp>
      </p:grpSp>
    </p:spTree>
    <p:extLst>
      <p:ext uri="{BB962C8B-B14F-4D97-AF65-F5344CB8AC3E}">
        <p14:creationId xmlns:p14="http://schemas.microsoft.com/office/powerpoint/2010/main" val="3140233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PPT_Everyday_Widescreen_Template_2020.pptx" id="{6AC818C0-4AF3-4469-BA42-0C4533F0DE57}" vid="{F67BA8A2-F2B9-4412-8885-ADAD747BB7A6}"/>
    </a:ext>
  </a:extLst>
</a:theme>
</file>

<file path=ppt/theme/theme2.xml><?xml version="1.0" encoding="utf-8"?>
<a:theme xmlns:a="http://schemas.openxmlformats.org/drawingml/2006/main" name="OfficeoftheCTO_theme_100218">
  <a:themeElements>
    <a:clrScheme name="Aetna - CTO FINAL AUGUST 18">
      <a:dk1>
        <a:srgbClr val="000000"/>
      </a:dk1>
      <a:lt1>
        <a:srgbClr val="FFFFFF"/>
      </a:lt1>
      <a:dk2>
        <a:srgbClr val="414141"/>
      </a:dk2>
      <a:lt2>
        <a:srgbClr val="C2C0C0"/>
      </a:lt2>
      <a:accent1>
        <a:srgbClr val="00859B"/>
      </a:accent1>
      <a:accent2>
        <a:srgbClr val="064E69"/>
      </a:accent2>
      <a:accent3>
        <a:srgbClr val="7CC0CC"/>
      </a:accent3>
      <a:accent4>
        <a:srgbClr val="B2DAE1"/>
      </a:accent4>
      <a:accent5>
        <a:srgbClr val="563D82"/>
      </a:accent5>
      <a:accent6>
        <a:srgbClr val="7C3E98"/>
      </a:accent6>
      <a:hlink>
        <a:srgbClr val="563D82"/>
      </a:hlink>
      <a:folHlink>
        <a:srgbClr val="B18BC1"/>
      </a:folHlink>
    </a:clrScheme>
    <a:fontScheme name="Sm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dirty="0" smtClean="0">
            <a:latin typeface="+mj-lt"/>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Office of the CTO - Architecture North Star - November 2018 - FINAL.pptx" id="{74D27882-546D-4ED4-8176-EE27A56B1590}" vid="{E34C24D4-3811-4876-B3CE-F3AFC0925035}"/>
    </a:ext>
  </a:extLst>
</a:theme>
</file>

<file path=ppt/theme/theme3.xml><?xml version="1.0" encoding="utf-8"?>
<a:theme xmlns:a="http://schemas.openxmlformats.org/drawingml/2006/main" name="1_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PPT_Everyday_Widescreen_Template_2020.pptx" id="{6AC818C0-4AF3-4469-BA42-0C4533F0DE57}" vid="{F67BA8A2-F2B9-4412-8885-ADAD747BB7A6}"/>
    </a:ext>
  </a:extLst>
</a:theme>
</file>

<file path=ppt/theme/theme4.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5.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59D9F4-625E-441C-8904-83A39D06DE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cf5257-8992-498b-aff9-2ccb2706890d"/>
    <ds:schemaRef ds:uri="f8f3ac21-d33a-4f17-9d4e-9f9f14b93e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4F0FD7-590D-477C-84D8-04F64A55F94D}">
  <ds:schemaRefs>
    <ds:schemaRef ds:uri="http://schemas.microsoft.com/office/infopath/2007/PartnerControls"/>
    <ds:schemaRef ds:uri="http://purl.org/dc/elements/1.1/"/>
    <ds:schemaRef ds:uri="b1cf5257-8992-498b-aff9-2ccb2706890d"/>
    <ds:schemaRef ds:uri="http://purl.org/dc/term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f8f3ac21-d33a-4f17-9d4e-9f9f14b93e81"/>
    <ds:schemaRef ds:uri="http://www.w3.org/XML/1998/namespace"/>
  </ds:schemaRefs>
</ds:datastoreItem>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CVS_Health_PPT_Everyday_Widescreen_Nort Star</Template>
  <TotalTime>76891</TotalTime>
  <Words>3705</Words>
  <Application>Microsoft Office PowerPoint</Application>
  <PresentationFormat>Custom</PresentationFormat>
  <Paragraphs>402</Paragraphs>
  <Slides>22</Slides>
  <Notes>17</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CVS_Health_PPT_Everyday_Widescreen_Template</vt:lpstr>
      <vt:lpstr>OfficeoftheCTO_theme_100218</vt:lpstr>
      <vt:lpstr>1_CVS_Health_PPT_Everyday_Widescreen_Template</vt:lpstr>
      <vt:lpstr>Architecture North Star</vt:lpstr>
      <vt:lpstr>Executive Summary </vt:lpstr>
      <vt:lpstr>Why is it important to CVS Health?</vt:lpstr>
      <vt:lpstr>Business Issues, Opportunities &amp; Observations</vt:lpstr>
      <vt:lpstr>Current State  </vt:lpstr>
      <vt:lpstr>Business Opportunity</vt:lpstr>
      <vt:lpstr>What does Success look like?</vt:lpstr>
      <vt:lpstr>What does Success look like?</vt:lpstr>
      <vt:lpstr>Recommendations/Roadmap </vt:lpstr>
      <vt:lpstr>PowerPoint Presentation</vt:lpstr>
      <vt:lpstr>PowerPoint Presentation</vt:lpstr>
      <vt:lpstr>Contributors</vt:lpstr>
      <vt:lpstr>PowerPoint Presentation</vt:lpstr>
      <vt:lpstr> In-Flight Initiatives (Enterprise)</vt:lpstr>
      <vt:lpstr> In-Flight Initiatives (HCB)</vt:lpstr>
      <vt:lpstr> In-Flight Initiatives (PBM)</vt:lpstr>
      <vt:lpstr>Where are we today?</vt:lpstr>
      <vt:lpstr>UM Modernization:  ‘Enterprise’ Auto-Approval Solution Landscape In-Flight  </vt:lpstr>
      <vt:lpstr>UM Modernization:  Clinical Intelligence Engine (CIE) – Medical Necessity Review Simulation </vt:lpstr>
      <vt:lpstr>Prior Authorization Manifesto </vt:lpstr>
      <vt:lpstr>Guiding Principles </vt:lpstr>
      <vt:lpstr>Guiding Principles</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CramP@aetna.com</dc:creator>
  <cp:lastModifiedBy>Fitzgerald, David</cp:lastModifiedBy>
  <cp:revision>324</cp:revision>
  <cp:lastPrinted>2017-04-13T12:11:49Z</cp:lastPrinted>
  <dcterms:created xsi:type="dcterms:W3CDTF">2020-04-01T19:45:42Z</dcterms:created>
  <dcterms:modified xsi:type="dcterms:W3CDTF">2022-03-11T14:57:00Z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ItemStatus">
    <vt:lpwstr/>
  </property>
  <property fmtid="{D5CDD505-2E9C-101B-9397-08002B2CF9AE}" pid="4" name="MSIP_Label_7837230a-460a-4aec-98a3-ac101fb30b10_Enabled">
    <vt:lpwstr>true</vt:lpwstr>
  </property>
  <property fmtid="{D5CDD505-2E9C-101B-9397-08002B2CF9AE}" pid="5" name="MSIP_Label_7837230a-460a-4aec-98a3-ac101fb30b10_SetDate">
    <vt:lpwstr>2021-04-08T16:42:16Z</vt:lpwstr>
  </property>
  <property fmtid="{D5CDD505-2E9C-101B-9397-08002B2CF9AE}" pid="6" name="MSIP_Label_7837230a-460a-4aec-98a3-ac101fb30b10_Method">
    <vt:lpwstr>Privileged</vt:lpwstr>
  </property>
  <property fmtid="{D5CDD505-2E9C-101B-9397-08002B2CF9AE}" pid="7" name="MSIP_Label_7837230a-460a-4aec-98a3-ac101fb30b10_Name">
    <vt:lpwstr>7837230a-460a-4aec-98a3-ac101fb30b10</vt:lpwstr>
  </property>
  <property fmtid="{D5CDD505-2E9C-101B-9397-08002B2CF9AE}" pid="8" name="MSIP_Label_7837230a-460a-4aec-98a3-ac101fb30b10_SiteId">
    <vt:lpwstr>fabb61b8-3afe-4e75-b934-a47f782b8cd7</vt:lpwstr>
  </property>
  <property fmtid="{D5CDD505-2E9C-101B-9397-08002B2CF9AE}" pid="9" name="MSIP_Label_7837230a-460a-4aec-98a3-ac101fb30b10_ActionId">
    <vt:lpwstr/>
  </property>
  <property fmtid="{D5CDD505-2E9C-101B-9397-08002B2CF9AE}" pid="10" name="MSIP_Label_7837230a-460a-4aec-98a3-ac101fb30b10_ContentBits">
    <vt:lpwstr>0</vt:lpwstr>
  </property>
</Properties>
</file>