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  <p:sldMasterId id="2147483780" r:id="rId5"/>
    <p:sldMasterId id="2147483864" r:id="rId6"/>
  </p:sldMasterIdLst>
  <p:notesMasterIdLst>
    <p:notesMasterId r:id="rId24"/>
  </p:notesMasterIdLst>
  <p:handoutMasterIdLst>
    <p:handoutMasterId r:id="rId25"/>
  </p:handoutMasterIdLst>
  <p:sldIdLst>
    <p:sldId id="357" r:id="rId7"/>
    <p:sldId id="314" r:id="rId8"/>
    <p:sldId id="396" r:id="rId9"/>
    <p:sldId id="395" r:id="rId10"/>
    <p:sldId id="383" r:id="rId11"/>
    <p:sldId id="405" r:id="rId12"/>
    <p:sldId id="407" r:id="rId13"/>
    <p:sldId id="379" r:id="rId14"/>
    <p:sldId id="382" r:id="rId15"/>
    <p:sldId id="406" r:id="rId16"/>
    <p:sldId id="399" r:id="rId17"/>
    <p:sldId id="401" r:id="rId18"/>
    <p:sldId id="380" r:id="rId19"/>
    <p:sldId id="404" r:id="rId20"/>
    <p:sldId id="394" r:id="rId21"/>
    <p:sldId id="386" r:id="rId22"/>
    <p:sldId id="378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pard, Lynn M" initials="SLM" lastIdx="1" clrIdx="0">
    <p:extLst>
      <p:ext uri="{19B8F6BF-5375-455C-9EA6-DF929625EA0E}">
        <p15:presenceInfo xmlns:p15="http://schemas.microsoft.com/office/powerpoint/2012/main" userId="S-1-5-21-1770942971-1478760148-1298289222-912645" providerId="AD"/>
      </p:ext>
    </p:extLst>
  </p:cmAuthor>
  <p:cmAuthor id="2" name="Hickey, Claudette" initials="HC" lastIdx="3" clrIdx="1">
    <p:extLst>
      <p:ext uri="{19B8F6BF-5375-455C-9EA6-DF929625EA0E}">
        <p15:presenceInfo xmlns:p15="http://schemas.microsoft.com/office/powerpoint/2012/main" userId="S-1-5-21-1770942971-1478760148-1298289222-97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8ED"/>
    <a:srgbClr val="6699FF"/>
    <a:srgbClr val="00CC00"/>
    <a:srgbClr val="E78C7D"/>
    <a:srgbClr val="FFFF99"/>
    <a:srgbClr val="66FF66"/>
    <a:srgbClr val="EFEFEF"/>
    <a:srgbClr val="0000FF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4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10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BF2275-B610-4E4D-96EE-445A863A4B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90E13-F7D1-4214-8B10-5B33EBBA05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A758-6118-4BE5-9556-3354AFDACD4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64BD-9D87-463E-943C-ED048647B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1D3C-85E6-4BAD-B8DD-6727A41D34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4FE6-B96A-447B-8E15-B9C4D63A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083CA7-B8BB-4F76-A447-F37A4CF6A393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350A05-622A-4D43-85C2-8A85346250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4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9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3300" y="642938"/>
            <a:ext cx="4903788" cy="27590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Century Gothic" charset="0"/>
              <a:ea typeface="MS PGothic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12963C53-B10B-0946-8F76-8267184EB598}" type="slidenum">
              <a:rPr lang="en-US" altLang="en-US" sz="1200">
                <a:latin typeface="Century Gothic" charset="0"/>
              </a:rPr>
              <a:pPr/>
              <a:t>15</a:t>
            </a:fld>
            <a:endParaRPr lang="en-US" altLang="en-US" sz="120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6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Content “Taxonomy”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12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0A05-622A-4D43-85C2-8A853462508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96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2548" y="4592790"/>
            <a:ext cx="679612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531" y="6173393"/>
            <a:ext cx="2362815" cy="431800"/>
          </a:xfrm>
        </p:spPr>
        <p:txBody>
          <a:bodyPr anchor="b"/>
          <a:lstStyle>
            <a:lvl1pPr>
              <a:defRPr sz="12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tr-TR" dirty="0"/>
              <a:t>©2017 </a:t>
            </a:r>
            <a:r>
              <a:rPr lang="tr-TR" dirty="0" err="1"/>
              <a:t>Aetna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92340" y="6173393"/>
            <a:ext cx="2362815" cy="431800"/>
          </a:xfrm>
        </p:spPr>
        <p:txBody>
          <a:bodyPr anchor="b"/>
          <a:lstStyle>
            <a:lvl1pPr algn="r">
              <a:defRPr sz="12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3035" y="5821809"/>
            <a:ext cx="5195145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5398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6325940"/>
            <a:ext cx="12192000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Open Sans Bold"/>
              <a:cs typeface="Open Sans Bold"/>
            </a:endParaRPr>
          </a:p>
        </p:txBody>
      </p:sp>
      <p:pic>
        <p:nvPicPr>
          <p:cNvPr id="14" name="Picture 13" descr="White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0626" y="6431995"/>
            <a:ext cx="539637" cy="149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2"/>
            <a:ext cx="11277489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chemeClr val="bg1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457319" y="641862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tr-TR" sz="800" dirty="0">
                <a:solidFill>
                  <a:schemeClr val="bg1"/>
                </a:solidFill>
              </a:rPr>
              <a:t>©2017 </a:t>
            </a:r>
            <a:r>
              <a:rPr lang="tr-TR" sz="800" dirty="0" err="1">
                <a:solidFill>
                  <a:schemeClr val="bg1"/>
                </a:solidFill>
              </a:rPr>
              <a:t>Aetna</a:t>
            </a:r>
            <a:r>
              <a:rPr lang="tr-TR" sz="800" dirty="0">
                <a:solidFill>
                  <a:schemeClr val="bg1"/>
                </a:solidFill>
              </a:rPr>
              <a:t> </a:t>
            </a:r>
            <a:r>
              <a:rPr lang="tr-TR" sz="800" dirty="0" err="1">
                <a:solidFill>
                  <a:schemeClr val="bg1"/>
                </a:solidFill>
              </a:rPr>
              <a:t>Inc</a:t>
            </a:r>
            <a:r>
              <a:rPr lang="tr-TR" sz="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1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8238" y="0"/>
            <a:ext cx="3063763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2"/>
            <a:ext cx="8409482" cy="731520"/>
          </a:xfrm>
        </p:spPr>
        <p:txBody>
          <a:bodyPr anchor="ctr"/>
          <a:lstStyle>
            <a:lvl1pPr>
              <a:defRPr sz="28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7" y="1600200"/>
            <a:ext cx="8411531" cy="463600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7791" y="1222520"/>
            <a:ext cx="84120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  <a:latin typeface="+mn-l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chemeClr val="bg1"/>
                </a:solidFill>
                <a:latin typeface="+mn-lt"/>
                <a:cs typeface="Open Sans Light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9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8238" y="0"/>
            <a:ext cx="3063763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2"/>
            <a:ext cx="8409482" cy="731520"/>
          </a:xfrm>
        </p:spPr>
        <p:txBody>
          <a:bodyPr anchor="ctr"/>
          <a:lstStyle>
            <a:lvl1pPr>
              <a:defRPr sz="28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7791" y="1222520"/>
            <a:ext cx="84120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600200"/>
            <a:ext cx="8414671" cy="4636008"/>
          </a:xfrm>
        </p:spPr>
        <p:txBody>
          <a:bodyPr/>
          <a:lstStyle>
            <a:lvl1pPr>
              <a:spcBef>
                <a:spcPts val="1800"/>
              </a:spcBef>
              <a:defRPr sz="18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800"/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/>
            </a:lvl3pPr>
            <a:lvl4pPr marL="398463" indent="-200025">
              <a:buFont typeface="Lucida Grande"/>
              <a:buChar char="-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  <a:latin typeface="+mn-l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chemeClr val="bg1"/>
                </a:solidFill>
                <a:latin typeface="+mn-lt"/>
                <a:cs typeface="Open Sans Light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260354"/>
            <a:ext cx="12191999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29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792" y="455613"/>
            <a:ext cx="11298005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7200" b="1">
                <a:solidFill>
                  <a:schemeClr val="bg1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Closing 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079" y="6292904"/>
            <a:ext cx="1253054" cy="3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533632" cy="26447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05545"/>
            <a:ext cx="81026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5334000"/>
            <a:ext cx="4330700" cy="7429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2709678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64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8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079" y="6292904"/>
            <a:ext cx="1253054" cy="3147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9600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02548" y="4592790"/>
            <a:ext cx="679612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503035" y="5821809"/>
            <a:ext cx="5195145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531" y="6173393"/>
            <a:ext cx="2362815" cy="431800"/>
          </a:xfrm>
        </p:spPr>
        <p:txBody>
          <a:bodyPr anchor="b"/>
          <a:lstStyle>
            <a:lvl1pPr>
              <a:defRPr sz="12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tr-TR" dirty="0"/>
              <a:t>©2017 </a:t>
            </a:r>
            <a:r>
              <a:rPr lang="tr-TR" dirty="0" err="1"/>
              <a:t>Aetna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92340" y="6173393"/>
            <a:ext cx="2362815" cy="431800"/>
          </a:xfrm>
        </p:spPr>
        <p:txBody>
          <a:bodyPr anchor="b"/>
          <a:lstStyle>
            <a:lvl1pPr algn="r">
              <a:defRPr sz="12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71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3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8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78736F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41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" b="-236"/>
          <a:stretch/>
        </p:blipFill>
        <p:spPr>
          <a:xfrm>
            <a:off x="0" y="4888524"/>
            <a:ext cx="12192000" cy="19782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F3752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9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31698"/>
          <a:stretch/>
        </p:blipFill>
        <p:spPr>
          <a:xfrm>
            <a:off x="0" y="4900614"/>
            <a:ext cx="12192000" cy="19573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3E3437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8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1"/>
          <a:stretch/>
        </p:blipFill>
        <p:spPr>
          <a:xfrm>
            <a:off x="0" y="4886325"/>
            <a:ext cx="12192000" cy="19716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B6AC1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7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2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1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1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116426"/>
            <a:ext cx="12192000" cy="741575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1323" y="537510"/>
            <a:ext cx="11323221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72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2400"/>
              </a:spcBef>
              <a:buFontTx/>
              <a:buNone/>
              <a:defRPr sz="1400" b="0">
                <a:solidFill>
                  <a:schemeClr val="bg1"/>
                </a:solidFill>
                <a:latin typeface="+mn-lt"/>
                <a:cs typeface="Open Sans Light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2531" y="6173393"/>
            <a:ext cx="2362815" cy="431800"/>
          </a:xfrm>
        </p:spPr>
        <p:txBody>
          <a:bodyPr anchor="b"/>
          <a:lstStyle>
            <a:lvl1pPr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tr-TR" dirty="0"/>
              <a:t>©2017 </a:t>
            </a:r>
            <a:r>
              <a:rPr lang="tr-TR" dirty="0" err="1"/>
              <a:t>Aetna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392340" y="6173393"/>
            <a:ext cx="2362815" cy="431800"/>
          </a:xfrm>
        </p:spPr>
        <p:txBody>
          <a:bodyPr anchor="b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079" y="6292904"/>
            <a:ext cx="1253054" cy="3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2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78736F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0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" b="-236"/>
          <a:stretch/>
        </p:blipFill>
        <p:spPr>
          <a:xfrm>
            <a:off x="0" y="4888524"/>
            <a:ext cx="12192000" cy="197826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F3752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2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31698"/>
          <a:stretch/>
        </p:blipFill>
        <p:spPr>
          <a:xfrm>
            <a:off x="0" y="4900614"/>
            <a:ext cx="12192000" cy="195738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3E3437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6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1"/>
          <a:stretch/>
        </p:blipFill>
        <p:spPr>
          <a:xfrm>
            <a:off x="0" y="4886325"/>
            <a:ext cx="12192000" cy="197167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B6AC1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8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3551" y="949326"/>
            <a:ext cx="11264900" cy="5267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8958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49" y="993775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412445" y="993775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35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</p:spTree>
    <p:extLst>
      <p:ext uri="{BB962C8B-B14F-4D97-AF65-F5344CB8AC3E}">
        <p14:creationId xmlns:p14="http://schemas.microsoft.com/office/powerpoint/2010/main" val="1700401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</p:spTree>
    <p:extLst>
      <p:ext uri="{BB962C8B-B14F-4D97-AF65-F5344CB8AC3E}">
        <p14:creationId xmlns:p14="http://schemas.microsoft.com/office/powerpoint/2010/main" val="38189704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in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33200" y="6429949"/>
            <a:ext cx="558800" cy="352708"/>
          </a:xfrm>
          <a:prstGeom prst="rect">
            <a:avLst/>
          </a:prstGeom>
        </p:spPr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" y="6641672"/>
            <a:ext cx="2908108" cy="2163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80933" y="6640293"/>
            <a:ext cx="3945467" cy="1423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67977" y="969819"/>
            <a:ext cx="11268364" cy="50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320" y="455614"/>
            <a:ext cx="11277362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85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49" y="976313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412445" y="976680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169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7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854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533632" cy="26447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05545"/>
            <a:ext cx="81026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5334000"/>
            <a:ext cx="4330700" cy="7429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3875457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26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4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56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0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78736F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600200"/>
            <a:ext cx="9452850" cy="46355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" b="-236"/>
          <a:stretch/>
        </p:blipFill>
        <p:spPr>
          <a:xfrm>
            <a:off x="0" y="4888524"/>
            <a:ext cx="12192000" cy="19782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F3752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75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31698"/>
          <a:stretch/>
        </p:blipFill>
        <p:spPr>
          <a:xfrm>
            <a:off x="0" y="4900614"/>
            <a:ext cx="12192000" cy="19573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3E3437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5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1"/>
          <a:stretch/>
        </p:blipFill>
        <p:spPr>
          <a:xfrm>
            <a:off x="0" y="4886325"/>
            <a:ext cx="12192000" cy="19716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B6AC1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47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9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37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038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01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3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78736F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22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" b="-236"/>
          <a:stretch/>
        </p:blipFill>
        <p:spPr>
          <a:xfrm>
            <a:off x="0" y="4888524"/>
            <a:ext cx="12192000" cy="197826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F3752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3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1" y="1600200"/>
            <a:ext cx="9444910" cy="4636008"/>
          </a:xfrm>
        </p:spPr>
        <p:txBody>
          <a:bodyPr/>
          <a:lstStyle>
            <a:lvl1pPr>
              <a:spcBef>
                <a:spcPts val="1800"/>
              </a:spcBef>
              <a:defRPr sz="18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1800"/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/>
            </a:lvl3pPr>
            <a:lvl4pPr marL="398463" indent="-200025">
              <a:buFont typeface="Lucida Grande"/>
              <a:buChar char="-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31698"/>
          <a:stretch/>
        </p:blipFill>
        <p:spPr>
          <a:xfrm>
            <a:off x="0" y="4900614"/>
            <a:ext cx="12192000" cy="195738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3E3437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6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98626"/>
            <a:ext cx="11277600" cy="1958975"/>
          </a:xfrm>
        </p:spPr>
        <p:txBody>
          <a:bodyPr/>
          <a:lstStyle>
            <a:lvl1pPr>
              <a:lnSpc>
                <a:spcPct val="80000"/>
              </a:lnSpc>
              <a:defRPr sz="7200" b="0" i="0">
                <a:solidFill>
                  <a:schemeClr val="accent2"/>
                </a:solidFill>
                <a:latin typeface="Domaine Display Bold" panose="020A0803080505060203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713164"/>
            <a:ext cx="11226800" cy="555625"/>
          </a:xfrm>
        </p:spPr>
        <p:txBody>
          <a:bodyPr/>
          <a:lstStyle>
            <a:lvl1pPr>
              <a:defRPr sz="14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4324350"/>
            <a:ext cx="3441700" cy="514350"/>
          </a:xfrm>
        </p:spPr>
        <p:txBody>
          <a:bodyPr/>
          <a:lstStyle>
            <a:lvl1pPr>
              <a:defRPr sz="1400" b="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1"/>
          <a:stretch/>
        </p:blipFill>
        <p:spPr>
          <a:xfrm>
            <a:off x="0" y="4886325"/>
            <a:ext cx="12192000" cy="197167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653205" y="6717134"/>
            <a:ext cx="151512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00" dirty="0">
                <a:solidFill>
                  <a:srgbClr val="4B6AC1"/>
                </a:solidFill>
                <a:latin typeface="+mn-lt"/>
                <a:cs typeface="Kalinga" panose="020B0502040204020203" pitchFamily="34" charset="0"/>
              </a:rPr>
              <a:t>Paul W. Kniskern, MS, FLMI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6" y="401207"/>
            <a:ext cx="3877056" cy="7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6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3551" y="949326"/>
            <a:ext cx="11264900" cy="5267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6494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49" y="993775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412445" y="993775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358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</p:spTree>
    <p:extLst>
      <p:ext uri="{BB962C8B-B14F-4D97-AF65-F5344CB8AC3E}">
        <p14:creationId xmlns:p14="http://schemas.microsoft.com/office/powerpoint/2010/main" val="30800014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</p:spTree>
    <p:extLst>
      <p:ext uri="{BB962C8B-B14F-4D97-AF65-F5344CB8AC3E}">
        <p14:creationId xmlns:p14="http://schemas.microsoft.com/office/powerpoint/2010/main" val="14029642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in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33200" y="6429949"/>
            <a:ext cx="558800" cy="352708"/>
          </a:xfrm>
          <a:prstGeom prst="rect">
            <a:avLst/>
          </a:prstGeom>
        </p:spPr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" y="6641672"/>
            <a:ext cx="2908108" cy="2163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80933" y="6640293"/>
            <a:ext cx="3945467" cy="1423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67977" y="969819"/>
            <a:ext cx="11268364" cy="50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86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3549" y="976313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412445" y="976680"/>
            <a:ext cx="5315712" cy="509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652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800" y="664438"/>
            <a:ext cx="11074400" cy="1905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286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139700" y="6365297"/>
            <a:ext cx="11912600" cy="0"/>
          </a:xfrm>
          <a:prstGeom prst="line">
            <a:avLst/>
          </a:prstGeom>
          <a:noFill/>
          <a:ln w="254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1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600200"/>
            <a:ext cx="3885930" cy="463600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34433" y="611189"/>
            <a:ext cx="11349567" cy="5064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34825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600200"/>
            <a:ext cx="3887212" cy="4636008"/>
          </a:xfrm>
        </p:spPr>
        <p:txBody>
          <a:bodyPr/>
          <a:lstStyle>
            <a:lvl1pPr>
              <a:spcBef>
                <a:spcPts val="1800"/>
              </a:spcBef>
              <a:defRPr sz="18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800"/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/>
            </a:lvl3pPr>
            <a:lvl4pPr marL="398463" indent="-200025">
              <a:buFont typeface="Lucida Grande"/>
              <a:buChar char="-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2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4" y="1222520"/>
            <a:ext cx="1129448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8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2" y="388063"/>
            <a:ext cx="11298005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0" y="1600200"/>
            <a:ext cx="11298005" cy="4636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  <a:p>
            <a:pPr lvl="3"/>
            <a:r>
              <a:rPr lang="en-US" dirty="0"/>
              <a:t>Fourth-level</a:t>
            </a:r>
          </a:p>
          <a:p>
            <a:pPr lvl="4"/>
            <a:r>
              <a:rPr lang="en-US" dirty="0"/>
              <a:t>Fifth-level</a:t>
            </a:r>
          </a:p>
        </p:txBody>
      </p:sp>
      <p:pic>
        <p:nvPicPr>
          <p:cNvPr id="7" name="Picture 6" descr="Violet (transparent background)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0626" y="6438813"/>
            <a:ext cx="537065" cy="143042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latin typeface="+mn-l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3F3F3F"/>
                </a:solidFill>
                <a:latin typeface="+mn-lt"/>
                <a:cs typeface="Open Sans Light"/>
              </a:rPr>
              <a:pPr algn="r"/>
              <a:t>‹#›</a:t>
            </a:fld>
            <a:endParaRPr lang="en-US" sz="800" dirty="0">
              <a:latin typeface="+mn-lt"/>
              <a:cs typeface="Open Sans Light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457319" y="641862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/>
              <a:t>©2017 Aetna Inc.</a:t>
            </a:r>
          </a:p>
        </p:txBody>
      </p:sp>
      <p:sp>
        <p:nvSpPr>
          <p:cNvPr id="4" name="MSIPCM9622490996ca27b74cbd0c62" descr="{&quot;HashCode&quot;:1282799149,&quot;Placement&quot;:&quot;Footer&quot;,&quot;Top&quot;:522.7453,&quot;Left&quot;:0.0,&quot;SlideWidth&quot;:960,&quot;SlideHeight&quot;:540}">
            <a:extLst>
              <a:ext uri="{FF2B5EF4-FFF2-40B4-BE49-F238E27FC236}">
                <a16:creationId xmlns:a16="http://schemas.microsoft.com/office/drawing/2014/main" id="{83295516-624C-4F00-BC26-C4D1E6678B29}"/>
              </a:ext>
            </a:extLst>
          </p:cNvPr>
          <p:cNvSpPr txBox="1"/>
          <p:nvPr userDrawn="1"/>
        </p:nvSpPr>
        <p:spPr>
          <a:xfrm>
            <a:off x="0" y="6638865"/>
            <a:ext cx="1657294" cy="219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Open Sans Regular"/>
                <a:cs typeface="Open Sans Light"/>
              </a:rPr>
              <a:t>© 2018 Aetna Inc. | Proprietary</a:t>
            </a:r>
            <a:endParaRPr lang="en-US" sz="800" dirty="0" err="1">
              <a:solidFill>
                <a:srgbClr val="414141"/>
              </a:solidFill>
              <a:latin typeface="Open Sans Regular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96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+mj-ea"/>
          <a:cs typeface="Open Sans Light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+mn-ea"/>
          <a:cs typeface="Open Sans Light"/>
        </a:defRPr>
      </a:lvl1pPr>
      <a:lvl2pPr marL="200025" indent="-200025" algn="l" defTabSz="914400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+mn-ea"/>
          <a:cs typeface="Open Sans Light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+mn-ea"/>
          <a:cs typeface="Open Sans Light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+mn-ea"/>
          <a:cs typeface="Open Sans Light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+mn-ea"/>
          <a:cs typeface="Open Sans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63843" y="152401"/>
            <a:ext cx="11264315" cy="64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67977" y="969819"/>
            <a:ext cx="11268364" cy="50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633200" y="6435293"/>
            <a:ext cx="558800" cy="2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 i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" y="6641672"/>
            <a:ext cx="2908108" cy="21632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800" b="0" i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962400" y="6640292"/>
            <a:ext cx="4199467" cy="21770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 b="0" i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6429949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latin typeface="+mn-lt"/>
              </a:rPr>
              <a:t>Enterprise Software Architecture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496" y="6429949"/>
            <a:ext cx="1435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</a:rPr>
              <a:t>Proprietary &amp; Confidential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64" y="6455375"/>
            <a:ext cx="870965" cy="164592"/>
          </a:xfrm>
          <a:prstGeom prst="rect">
            <a:avLst/>
          </a:prstGeom>
        </p:spPr>
      </p:pic>
      <p:sp>
        <p:nvSpPr>
          <p:cNvPr id="3" name="MSIPCMb41e4ff39b40563b5bd7cc9f" descr="{&quot;HashCode&quot;:1282799149,&quot;Placement&quot;:&quot;Footer&quot;,&quot;Top&quot;:522.7453,&quot;Left&quot;:0.0,&quot;SlideWidth&quot;:960,&quot;SlideHeight&quot;:540}">
            <a:extLst>
              <a:ext uri="{FF2B5EF4-FFF2-40B4-BE49-F238E27FC236}">
                <a16:creationId xmlns:a16="http://schemas.microsoft.com/office/drawing/2014/main" id="{AC908F1A-C602-4CBA-A140-9F171B658D3D}"/>
              </a:ext>
            </a:extLst>
          </p:cNvPr>
          <p:cNvSpPr txBox="1"/>
          <p:nvPr userDrawn="1"/>
        </p:nvSpPr>
        <p:spPr>
          <a:xfrm>
            <a:off x="0" y="6638865"/>
            <a:ext cx="1657294" cy="219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Open Sans Regular"/>
              </a:rPr>
              <a:t>© 2018 Aetna Inc. | Proprietary</a:t>
            </a:r>
          </a:p>
        </p:txBody>
      </p:sp>
    </p:spTree>
    <p:extLst>
      <p:ext uri="{BB962C8B-B14F-4D97-AF65-F5344CB8AC3E}">
        <p14:creationId xmlns:p14="http://schemas.microsoft.com/office/powerpoint/2010/main" val="37816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400" b="1" i="0">
          <a:solidFill>
            <a:schemeClr val="tx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20000"/>
        </a:spcBef>
        <a:spcAft>
          <a:spcPct val="0"/>
        </a:spcAft>
        <a:defRPr sz="1400" b="0" i="0">
          <a:solidFill>
            <a:schemeClr val="tx2"/>
          </a:solidFill>
          <a:latin typeface="+mn-lt"/>
        </a:defRPr>
      </a:lvl2pPr>
      <a:lvl3pPr marL="234950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 b="0" i="0">
          <a:solidFill>
            <a:schemeClr val="tx2"/>
          </a:solidFill>
          <a:latin typeface="+mn-lt"/>
        </a:defRPr>
      </a:lvl3pPr>
      <a:lvl4pPr marL="45720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Open Sans" panose="020B0606030504020204" pitchFamily="34" charset="0"/>
        <a:buChar char="–"/>
        <a:defRPr sz="1400" b="0" i="0">
          <a:solidFill>
            <a:schemeClr val="tx2"/>
          </a:solidFill>
          <a:latin typeface="+mn-lt"/>
        </a:defRPr>
      </a:lvl4pPr>
      <a:lvl5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Open Sans" panose="020B0606030504020204" pitchFamily="34" charset="0"/>
        <a:buChar char="›"/>
        <a:defRPr sz="1400" b="0" i="0">
          <a:solidFill>
            <a:schemeClr val="tx2"/>
          </a:solidFill>
          <a:latin typeface="+mn-lt"/>
        </a:defRPr>
      </a:lvl5pPr>
      <a:lvl6pPr marL="1828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63843" y="152401"/>
            <a:ext cx="11264315" cy="64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67977" y="969819"/>
            <a:ext cx="11268364" cy="508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633200" y="6435293"/>
            <a:ext cx="558800" cy="2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 i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17F265F4-24EA-4AD2-8515-72D8166611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" y="6641672"/>
            <a:ext cx="2908108" cy="21632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800" b="0" i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962400" y="6640292"/>
            <a:ext cx="4199467" cy="21770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 b="0" i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Transforming Aetna through Vision and Technical Mastery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6429949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latin typeface="+mn-lt"/>
              </a:rPr>
              <a:t>Enterprise Software Architecture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496" y="6429949"/>
            <a:ext cx="1435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</a:rPr>
              <a:t>Proprietary &amp; Confidential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64" y="6455375"/>
            <a:ext cx="870965" cy="164592"/>
          </a:xfrm>
          <a:prstGeom prst="rect">
            <a:avLst/>
          </a:prstGeom>
        </p:spPr>
      </p:pic>
      <p:sp>
        <p:nvSpPr>
          <p:cNvPr id="3" name="MSIPCM2e5248a2beab373c90f57545" descr="{&quot;HashCode&quot;:1282799149,&quot;Placement&quot;:&quot;Footer&quot;,&quot;Top&quot;:522.7453,&quot;Left&quot;:0.0,&quot;SlideWidth&quot;:960,&quot;SlideHeight&quot;:540}">
            <a:extLst>
              <a:ext uri="{FF2B5EF4-FFF2-40B4-BE49-F238E27FC236}">
                <a16:creationId xmlns:a16="http://schemas.microsoft.com/office/drawing/2014/main" id="{540CDFB2-914B-4C05-B930-161AA4D2974E}"/>
              </a:ext>
            </a:extLst>
          </p:cNvPr>
          <p:cNvSpPr txBox="1"/>
          <p:nvPr userDrawn="1"/>
        </p:nvSpPr>
        <p:spPr>
          <a:xfrm>
            <a:off x="0" y="6638865"/>
            <a:ext cx="1657294" cy="219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Open Sans Regular"/>
              </a:rPr>
              <a:t>© 2018 Aetna Inc. | Proprietary</a:t>
            </a:r>
          </a:p>
        </p:txBody>
      </p:sp>
    </p:spTree>
    <p:extLst>
      <p:ext uri="{BB962C8B-B14F-4D97-AF65-F5344CB8AC3E}">
        <p14:creationId xmlns:p14="http://schemas.microsoft.com/office/powerpoint/2010/main" val="18538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890" r:id="rId26"/>
    <p:sldLayoutId id="2147483891" r:id="rId27"/>
    <p:sldLayoutId id="2147483893" r:id="rId28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400" b="1" i="0">
          <a:solidFill>
            <a:schemeClr val="tx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20000"/>
        </a:spcBef>
        <a:spcAft>
          <a:spcPct val="0"/>
        </a:spcAft>
        <a:defRPr sz="1400" b="0" i="0">
          <a:solidFill>
            <a:schemeClr val="tx2"/>
          </a:solidFill>
          <a:latin typeface="+mn-lt"/>
        </a:defRPr>
      </a:lvl2pPr>
      <a:lvl3pPr marL="234950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 b="0" i="0">
          <a:solidFill>
            <a:schemeClr val="tx2"/>
          </a:solidFill>
          <a:latin typeface="+mn-lt"/>
        </a:defRPr>
      </a:lvl3pPr>
      <a:lvl4pPr marL="45720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Open Sans" panose="020B0606030504020204" pitchFamily="34" charset="0"/>
        <a:buChar char="–"/>
        <a:defRPr sz="1400" b="0" i="0">
          <a:solidFill>
            <a:schemeClr val="tx2"/>
          </a:solidFill>
          <a:latin typeface="+mn-lt"/>
        </a:defRPr>
      </a:lvl4pPr>
      <a:lvl5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Open Sans" panose="020B0606030504020204" pitchFamily="34" charset="0"/>
        <a:buChar char="›"/>
        <a:defRPr sz="1400" b="0" i="0">
          <a:solidFill>
            <a:schemeClr val="tx2"/>
          </a:solidFill>
          <a:latin typeface="+mn-lt"/>
        </a:defRPr>
      </a:lvl5pPr>
      <a:lvl6pPr marL="1828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262" y="1698626"/>
            <a:ext cx="10458138" cy="1958975"/>
          </a:xfrm>
        </p:spPr>
        <p:txBody>
          <a:bodyPr/>
          <a:lstStyle/>
          <a:p>
            <a:r>
              <a:rPr lang="en-US" dirty="0"/>
              <a:t>360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State of the Union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9F7FAB-DEF8-4114-BDCE-4FB80A070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4231117"/>
            <a:ext cx="3441700" cy="514350"/>
          </a:xfrm>
        </p:spPr>
        <p:txBody>
          <a:bodyPr/>
          <a:lstStyle/>
          <a:p>
            <a:r>
              <a:rPr lang="en-US" sz="2000" dirty="0"/>
              <a:t>Updated June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7AC259-31D0-48CD-8EE6-706E3B6842E7}"/>
              </a:ext>
            </a:extLst>
          </p:cNvPr>
          <p:cNvSpPr/>
          <p:nvPr/>
        </p:nvSpPr>
        <p:spPr bwMode="ltGray">
          <a:xfrm>
            <a:off x="138143" y="1564106"/>
            <a:ext cx="942914" cy="93925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800" b="1" i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D99989-52B8-4459-AE49-50F9FE94FAE5}"/>
              </a:ext>
            </a:extLst>
          </p:cNvPr>
          <p:cNvSpPr/>
          <p:nvPr/>
        </p:nvSpPr>
        <p:spPr>
          <a:xfrm>
            <a:off x="266708" y="1692883"/>
            <a:ext cx="675674" cy="673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8" name="Freeform 547">
            <a:extLst>
              <a:ext uri="{FF2B5EF4-FFF2-40B4-BE49-F238E27FC236}">
                <a16:creationId xmlns:a16="http://schemas.microsoft.com/office/drawing/2014/main" id="{14CB5C9D-6A70-4159-AE60-CB5FEAB6F865}"/>
              </a:ext>
            </a:extLst>
          </p:cNvPr>
          <p:cNvSpPr>
            <a:spLocks/>
          </p:cNvSpPr>
          <p:nvPr/>
        </p:nvSpPr>
        <p:spPr bwMode="auto">
          <a:xfrm>
            <a:off x="415359" y="1827287"/>
            <a:ext cx="378372" cy="324312"/>
          </a:xfrm>
          <a:custGeom>
            <a:avLst/>
            <a:gdLst>
              <a:gd name="T0" fmla="*/ 318 w 323"/>
              <a:gd name="T1" fmla="*/ 259 h 278"/>
              <a:gd name="T2" fmla="*/ 257 w 323"/>
              <a:gd name="T3" fmla="*/ 241 h 278"/>
              <a:gd name="T4" fmla="*/ 229 w 323"/>
              <a:gd name="T5" fmla="*/ 236 h 278"/>
              <a:gd name="T6" fmla="*/ 212 w 323"/>
              <a:gd name="T7" fmla="*/ 223 h 278"/>
              <a:gd name="T8" fmla="*/ 213 w 323"/>
              <a:gd name="T9" fmla="*/ 220 h 278"/>
              <a:gd name="T10" fmla="*/ 246 w 323"/>
              <a:gd name="T11" fmla="*/ 142 h 278"/>
              <a:gd name="T12" fmla="*/ 233 w 323"/>
              <a:gd name="T13" fmla="*/ 33 h 278"/>
              <a:gd name="T14" fmla="*/ 161 w 323"/>
              <a:gd name="T15" fmla="*/ 1 h 278"/>
              <a:gd name="T16" fmla="*/ 161 w 323"/>
              <a:gd name="T17" fmla="*/ 1 h 278"/>
              <a:gd name="T18" fmla="*/ 90 w 323"/>
              <a:gd name="T19" fmla="*/ 33 h 278"/>
              <a:gd name="T20" fmla="*/ 77 w 323"/>
              <a:gd name="T21" fmla="*/ 142 h 278"/>
              <a:gd name="T22" fmla="*/ 110 w 323"/>
              <a:gd name="T23" fmla="*/ 220 h 278"/>
              <a:gd name="T24" fmla="*/ 111 w 323"/>
              <a:gd name="T25" fmla="*/ 223 h 278"/>
              <a:gd name="T26" fmla="*/ 94 w 323"/>
              <a:gd name="T27" fmla="*/ 236 h 278"/>
              <a:gd name="T28" fmla="*/ 66 w 323"/>
              <a:gd name="T29" fmla="*/ 241 h 278"/>
              <a:gd name="T30" fmla="*/ 5 w 323"/>
              <a:gd name="T31" fmla="*/ 259 h 278"/>
              <a:gd name="T32" fmla="*/ 4 w 323"/>
              <a:gd name="T33" fmla="*/ 274 h 278"/>
              <a:gd name="T34" fmla="*/ 12 w 323"/>
              <a:gd name="T35" fmla="*/ 278 h 278"/>
              <a:gd name="T36" fmla="*/ 19 w 323"/>
              <a:gd name="T37" fmla="*/ 275 h 278"/>
              <a:gd name="T38" fmla="*/ 69 w 323"/>
              <a:gd name="T39" fmla="*/ 263 h 278"/>
              <a:gd name="T40" fmla="*/ 101 w 323"/>
              <a:gd name="T41" fmla="*/ 256 h 278"/>
              <a:gd name="T42" fmla="*/ 131 w 323"/>
              <a:gd name="T43" fmla="*/ 229 h 278"/>
              <a:gd name="T44" fmla="*/ 128 w 323"/>
              <a:gd name="T45" fmla="*/ 208 h 278"/>
              <a:gd name="T46" fmla="*/ 97 w 323"/>
              <a:gd name="T47" fmla="*/ 137 h 278"/>
              <a:gd name="T48" fmla="*/ 106 w 323"/>
              <a:gd name="T49" fmla="*/ 46 h 278"/>
              <a:gd name="T50" fmla="*/ 161 w 323"/>
              <a:gd name="T51" fmla="*/ 22 h 278"/>
              <a:gd name="T52" fmla="*/ 162 w 323"/>
              <a:gd name="T53" fmla="*/ 22 h 278"/>
              <a:gd name="T54" fmla="*/ 162 w 323"/>
              <a:gd name="T55" fmla="*/ 22 h 278"/>
              <a:gd name="T56" fmla="*/ 162 w 323"/>
              <a:gd name="T57" fmla="*/ 22 h 278"/>
              <a:gd name="T58" fmla="*/ 217 w 323"/>
              <a:gd name="T59" fmla="*/ 46 h 278"/>
              <a:gd name="T60" fmla="*/ 226 w 323"/>
              <a:gd name="T61" fmla="*/ 137 h 278"/>
              <a:gd name="T62" fmla="*/ 195 w 323"/>
              <a:gd name="T63" fmla="*/ 208 h 278"/>
              <a:gd name="T64" fmla="*/ 192 w 323"/>
              <a:gd name="T65" fmla="*/ 229 h 278"/>
              <a:gd name="T66" fmla="*/ 222 w 323"/>
              <a:gd name="T67" fmla="*/ 256 h 278"/>
              <a:gd name="T68" fmla="*/ 254 w 323"/>
              <a:gd name="T69" fmla="*/ 263 h 278"/>
              <a:gd name="T70" fmla="*/ 304 w 323"/>
              <a:gd name="T71" fmla="*/ 275 h 278"/>
              <a:gd name="T72" fmla="*/ 311 w 323"/>
              <a:gd name="T73" fmla="*/ 278 h 278"/>
              <a:gd name="T74" fmla="*/ 319 w 323"/>
              <a:gd name="T75" fmla="*/ 274 h 278"/>
              <a:gd name="T76" fmla="*/ 318 w 323"/>
              <a:gd name="T77" fmla="*/ 25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3" h="278">
                <a:moveTo>
                  <a:pt x="318" y="259"/>
                </a:moveTo>
                <a:cubicBezTo>
                  <a:pt x="306" y="249"/>
                  <a:pt x="281" y="245"/>
                  <a:pt x="257" y="241"/>
                </a:cubicBezTo>
                <a:cubicBezTo>
                  <a:pt x="246" y="240"/>
                  <a:pt x="235" y="238"/>
                  <a:pt x="229" y="236"/>
                </a:cubicBezTo>
                <a:cubicBezTo>
                  <a:pt x="220" y="232"/>
                  <a:pt x="214" y="226"/>
                  <a:pt x="212" y="223"/>
                </a:cubicBezTo>
                <a:cubicBezTo>
                  <a:pt x="212" y="221"/>
                  <a:pt x="212" y="221"/>
                  <a:pt x="213" y="220"/>
                </a:cubicBezTo>
                <a:cubicBezTo>
                  <a:pt x="226" y="202"/>
                  <a:pt x="240" y="170"/>
                  <a:pt x="246" y="142"/>
                </a:cubicBezTo>
                <a:cubicBezTo>
                  <a:pt x="258" y="95"/>
                  <a:pt x="253" y="58"/>
                  <a:pt x="233" y="33"/>
                </a:cubicBezTo>
                <a:cubicBezTo>
                  <a:pt x="207" y="0"/>
                  <a:pt x="163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58" y="1"/>
                  <a:pt x="116" y="1"/>
                  <a:pt x="90" y="33"/>
                </a:cubicBezTo>
                <a:cubicBezTo>
                  <a:pt x="70" y="58"/>
                  <a:pt x="65" y="95"/>
                  <a:pt x="77" y="142"/>
                </a:cubicBezTo>
                <a:cubicBezTo>
                  <a:pt x="83" y="170"/>
                  <a:pt x="97" y="202"/>
                  <a:pt x="110" y="220"/>
                </a:cubicBezTo>
                <a:cubicBezTo>
                  <a:pt x="111" y="221"/>
                  <a:pt x="111" y="221"/>
                  <a:pt x="111" y="223"/>
                </a:cubicBezTo>
                <a:cubicBezTo>
                  <a:pt x="110" y="226"/>
                  <a:pt x="103" y="232"/>
                  <a:pt x="94" y="236"/>
                </a:cubicBezTo>
                <a:cubicBezTo>
                  <a:pt x="88" y="238"/>
                  <a:pt x="77" y="240"/>
                  <a:pt x="66" y="241"/>
                </a:cubicBezTo>
                <a:cubicBezTo>
                  <a:pt x="42" y="245"/>
                  <a:pt x="17" y="249"/>
                  <a:pt x="5" y="259"/>
                </a:cubicBezTo>
                <a:cubicBezTo>
                  <a:pt x="1" y="263"/>
                  <a:pt x="0" y="270"/>
                  <a:pt x="4" y="274"/>
                </a:cubicBezTo>
                <a:cubicBezTo>
                  <a:pt x="6" y="277"/>
                  <a:pt x="9" y="278"/>
                  <a:pt x="12" y="278"/>
                </a:cubicBezTo>
                <a:cubicBezTo>
                  <a:pt x="15" y="278"/>
                  <a:pt x="17" y="277"/>
                  <a:pt x="19" y="275"/>
                </a:cubicBezTo>
                <a:cubicBezTo>
                  <a:pt x="27" y="269"/>
                  <a:pt x="51" y="265"/>
                  <a:pt x="69" y="263"/>
                </a:cubicBezTo>
                <a:cubicBezTo>
                  <a:pt x="82" y="261"/>
                  <a:pt x="94" y="259"/>
                  <a:pt x="101" y="256"/>
                </a:cubicBezTo>
                <a:cubicBezTo>
                  <a:pt x="117" y="250"/>
                  <a:pt x="128" y="240"/>
                  <a:pt x="131" y="229"/>
                </a:cubicBezTo>
                <a:cubicBezTo>
                  <a:pt x="133" y="221"/>
                  <a:pt x="132" y="214"/>
                  <a:pt x="128" y="208"/>
                </a:cubicBezTo>
                <a:cubicBezTo>
                  <a:pt x="116" y="192"/>
                  <a:pt x="103" y="162"/>
                  <a:pt x="97" y="137"/>
                </a:cubicBezTo>
                <a:cubicBezTo>
                  <a:pt x="88" y="96"/>
                  <a:pt x="91" y="66"/>
                  <a:pt x="106" y="46"/>
                </a:cubicBezTo>
                <a:cubicBezTo>
                  <a:pt x="126" y="22"/>
                  <a:pt x="160" y="22"/>
                  <a:pt x="161" y="22"/>
                </a:cubicBezTo>
                <a:cubicBezTo>
                  <a:pt x="161" y="22"/>
                  <a:pt x="161" y="22"/>
                  <a:pt x="162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2"/>
                  <a:pt x="197" y="22"/>
                  <a:pt x="217" y="46"/>
                </a:cubicBezTo>
                <a:cubicBezTo>
                  <a:pt x="232" y="66"/>
                  <a:pt x="235" y="96"/>
                  <a:pt x="226" y="137"/>
                </a:cubicBezTo>
                <a:cubicBezTo>
                  <a:pt x="220" y="162"/>
                  <a:pt x="207" y="192"/>
                  <a:pt x="195" y="208"/>
                </a:cubicBezTo>
                <a:cubicBezTo>
                  <a:pt x="191" y="214"/>
                  <a:pt x="190" y="221"/>
                  <a:pt x="192" y="229"/>
                </a:cubicBezTo>
                <a:cubicBezTo>
                  <a:pt x="195" y="240"/>
                  <a:pt x="206" y="250"/>
                  <a:pt x="222" y="256"/>
                </a:cubicBezTo>
                <a:cubicBezTo>
                  <a:pt x="229" y="259"/>
                  <a:pt x="241" y="261"/>
                  <a:pt x="254" y="263"/>
                </a:cubicBezTo>
                <a:cubicBezTo>
                  <a:pt x="272" y="265"/>
                  <a:pt x="296" y="269"/>
                  <a:pt x="304" y="275"/>
                </a:cubicBezTo>
                <a:cubicBezTo>
                  <a:pt x="306" y="277"/>
                  <a:pt x="308" y="278"/>
                  <a:pt x="311" y="278"/>
                </a:cubicBezTo>
                <a:cubicBezTo>
                  <a:pt x="314" y="278"/>
                  <a:pt x="317" y="277"/>
                  <a:pt x="319" y="274"/>
                </a:cubicBezTo>
                <a:cubicBezTo>
                  <a:pt x="323" y="270"/>
                  <a:pt x="322" y="263"/>
                  <a:pt x="318" y="25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40EF15-483B-4605-B960-6D8165E16459}"/>
              </a:ext>
            </a:extLst>
          </p:cNvPr>
          <p:cNvSpPr/>
          <p:nvPr/>
        </p:nvSpPr>
        <p:spPr>
          <a:xfrm>
            <a:off x="508253" y="1614907"/>
            <a:ext cx="192583" cy="191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27689-F62F-413C-8862-A3BBA1974431}"/>
              </a:ext>
            </a:extLst>
          </p:cNvPr>
          <p:cNvSpPr/>
          <p:nvPr/>
        </p:nvSpPr>
        <p:spPr>
          <a:xfrm>
            <a:off x="812212" y="2098372"/>
            <a:ext cx="192583" cy="191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445163-0EB1-4020-9747-0942C742AB7B}"/>
              </a:ext>
            </a:extLst>
          </p:cNvPr>
          <p:cNvSpPr/>
          <p:nvPr/>
        </p:nvSpPr>
        <p:spPr>
          <a:xfrm>
            <a:off x="206581" y="2098372"/>
            <a:ext cx="192583" cy="191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4382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23CA-2D52-4566-9C2B-637E703D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43" y="152401"/>
            <a:ext cx="11264315" cy="641927"/>
          </a:xfrm>
        </p:spPr>
        <p:txBody>
          <a:bodyPr/>
          <a:lstStyle/>
          <a:p>
            <a:r>
              <a:rPr lang="en-US" dirty="0"/>
              <a:t>360 Profile Runtime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6E034-FCB0-4F92-BBF0-4E181EF04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5F64C-68A7-4A27-BE48-695A53656FA2}"/>
              </a:ext>
            </a:extLst>
          </p:cNvPr>
          <p:cNvSpPr/>
          <p:nvPr/>
        </p:nvSpPr>
        <p:spPr>
          <a:xfrm>
            <a:off x="4534658" y="836964"/>
            <a:ext cx="3299853" cy="172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Catalog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and find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access to 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Where did the data come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has  data changed from original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Who owns the data</a:t>
            </a:r>
          </a:p>
          <a:p>
            <a:endParaRPr lang="en-US" sz="1200" dirty="0"/>
          </a:p>
        </p:txBody>
      </p:sp>
      <p:pic>
        <p:nvPicPr>
          <p:cNvPr id="8" name="Graphic 7" descr="Woman">
            <a:extLst>
              <a:ext uri="{FF2B5EF4-FFF2-40B4-BE49-F238E27FC236}">
                <a16:creationId xmlns:a16="http://schemas.microsoft.com/office/drawing/2014/main" id="{74A3DBE2-D7E0-4C49-B272-1AD5EF31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228" y="2422696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941D6-4F8B-45D4-95CF-CCA5C6F96474}"/>
              </a:ext>
            </a:extLst>
          </p:cNvPr>
          <p:cNvCxnSpPr>
            <a:cxnSpLocks/>
          </p:cNvCxnSpPr>
          <p:nvPr/>
        </p:nvCxnSpPr>
        <p:spPr>
          <a:xfrm flipV="1">
            <a:off x="2501217" y="1907726"/>
            <a:ext cx="1987557" cy="9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38B9D-B276-48B5-9B5B-E5A35105AA9C}"/>
              </a:ext>
            </a:extLst>
          </p:cNvPr>
          <p:cNvSpPr/>
          <p:nvPr/>
        </p:nvSpPr>
        <p:spPr>
          <a:xfrm>
            <a:off x="807625" y="1545927"/>
            <a:ext cx="1084851" cy="4704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Sandbox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23335-4319-42D9-9078-9D60F964C48C}"/>
              </a:ext>
            </a:extLst>
          </p:cNvPr>
          <p:cNvSpPr/>
          <p:nvPr/>
        </p:nvSpPr>
        <p:spPr>
          <a:xfrm>
            <a:off x="9888135" y="4139738"/>
            <a:ext cx="1491175" cy="64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9D2D4-6C01-4CF5-A9A4-5246E6909E4D}"/>
              </a:ext>
            </a:extLst>
          </p:cNvPr>
          <p:cNvSpPr txBox="1"/>
          <p:nvPr/>
        </p:nvSpPr>
        <p:spPr>
          <a:xfrm>
            <a:off x="520945" y="3332476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Power User</a:t>
            </a:r>
          </a:p>
          <a:p>
            <a:r>
              <a:rPr lang="en-US" sz="1600" dirty="0"/>
              <a:t>Data Scientists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6D8B2F-A176-4DAC-A819-D764C35A478C}"/>
              </a:ext>
            </a:extLst>
          </p:cNvPr>
          <p:cNvSpPr/>
          <p:nvPr/>
        </p:nvSpPr>
        <p:spPr>
          <a:xfrm>
            <a:off x="9888135" y="4805582"/>
            <a:ext cx="1491175" cy="64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48AFE9-4DD3-4C84-8D1E-16F4DA2E196B}"/>
              </a:ext>
            </a:extLst>
          </p:cNvPr>
          <p:cNvSpPr txBox="1"/>
          <p:nvPr/>
        </p:nvSpPr>
        <p:spPr>
          <a:xfrm>
            <a:off x="10546042" y="156453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Internal Users</a:t>
            </a:r>
          </a:p>
          <a:p>
            <a:r>
              <a:rPr lang="en-US" sz="1600" dirty="0"/>
              <a:t>Business User</a:t>
            </a:r>
          </a:p>
          <a:p>
            <a:r>
              <a:rPr lang="en-US" sz="1600" dirty="0"/>
              <a:t>CSR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7396AA-0AFE-4CAE-B680-16E3CEFE167E}"/>
              </a:ext>
            </a:extLst>
          </p:cNvPr>
          <p:cNvGrpSpPr>
            <a:grpSpLocks/>
          </p:cNvGrpSpPr>
          <p:nvPr/>
        </p:nvGrpSpPr>
        <p:grpSpPr bwMode="auto">
          <a:xfrm>
            <a:off x="182024" y="759214"/>
            <a:ext cx="2306338" cy="2261603"/>
            <a:chOff x="3600" y="1906"/>
            <a:chExt cx="1049" cy="972"/>
          </a:xfrm>
          <a:solidFill>
            <a:schemeClr val="accent6"/>
          </a:solidFill>
        </p:grpSpPr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81B70CD5-FAF0-482D-B3CB-D956C335D60E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1" y="1906"/>
              <a:ext cx="566" cy="430"/>
            </a:xfrm>
            <a:custGeom>
              <a:avLst/>
              <a:gdLst>
                <a:gd name="T0" fmla="*/ 887 w 361"/>
                <a:gd name="T1" fmla="*/ 202 h 296"/>
                <a:gd name="T2" fmla="*/ 693 w 361"/>
                <a:gd name="T3" fmla="*/ 0 h 296"/>
                <a:gd name="T4" fmla="*/ 693 w 361"/>
                <a:gd name="T5" fmla="*/ 90 h 296"/>
                <a:gd name="T6" fmla="*/ 0 w 361"/>
                <a:gd name="T7" fmla="*/ 612 h 296"/>
                <a:gd name="T8" fmla="*/ 122 w 361"/>
                <a:gd name="T9" fmla="*/ 523 h 296"/>
                <a:gd name="T10" fmla="*/ 263 w 361"/>
                <a:gd name="T11" fmla="*/ 625 h 296"/>
                <a:gd name="T12" fmla="*/ 315 w 361"/>
                <a:gd name="T13" fmla="*/ 511 h 296"/>
                <a:gd name="T14" fmla="*/ 693 w 361"/>
                <a:gd name="T15" fmla="*/ 317 h 296"/>
                <a:gd name="T16" fmla="*/ 693 w 361"/>
                <a:gd name="T17" fmla="*/ 402 h 296"/>
                <a:gd name="T18" fmla="*/ 887 w 361"/>
                <a:gd name="T19" fmla="*/ 202 h 2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1"/>
                <a:gd name="T31" fmla="*/ 0 h 296"/>
                <a:gd name="T32" fmla="*/ 361 w 361"/>
                <a:gd name="T33" fmla="*/ 296 h 2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1" h="296">
                  <a:moveTo>
                    <a:pt x="361" y="96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139" y="46"/>
                    <a:pt x="21" y="152"/>
                    <a:pt x="0" y="290"/>
                  </a:cubicBezTo>
                  <a:cubicBezTo>
                    <a:pt x="50" y="248"/>
                    <a:pt x="50" y="248"/>
                    <a:pt x="50" y="248"/>
                  </a:cubicBezTo>
                  <a:cubicBezTo>
                    <a:pt x="107" y="296"/>
                    <a:pt x="107" y="296"/>
                    <a:pt x="107" y="296"/>
                  </a:cubicBezTo>
                  <a:cubicBezTo>
                    <a:pt x="111" y="278"/>
                    <a:pt x="118" y="259"/>
                    <a:pt x="128" y="242"/>
                  </a:cubicBezTo>
                  <a:cubicBezTo>
                    <a:pt x="161" y="185"/>
                    <a:pt x="220" y="152"/>
                    <a:pt x="282" y="150"/>
                  </a:cubicBezTo>
                  <a:cubicBezTo>
                    <a:pt x="282" y="191"/>
                    <a:pt x="282" y="191"/>
                    <a:pt x="282" y="191"/>
                  </a:cubicBezTo>
                  <a:lnTo>
                    <a:pt x="361" y="96"/>
                  </a:ln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82880" anchor="ctr" anchorCtr="0">
              <a:scene3d>
                <a:camera prst="orthographicFront">
                  <a:rot lat="20699991" lon="0" rev="2700000"/>
                </a:camera>
                <a:lightRig rig="threePt" dir="t"/>
              </a:scene3d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Deploy</a:t>
              </a: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065FD552-0CE1-4D06-9F2F-B21A6F59160C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2" y="2453"/>
              <a:ext cx="565" cy="425"/>
            </a:xfrm>
            <a:custGeom>
              <a:avLst/>
              <a:gdLst>
                <a:gd name="T0" fmla="*/ 884 w 361"/>
                <a:gd name="T1" fmla="*/ 17 h 293"/>
                <a:gd name="T2" fmla="*/ 764 w 361"/>
                <a:gd name="T3" fmla="*/ 102 h 293"/>
                <a:gd name="T4" fmla="*/ 620 w 361"/>
                <a:gd name="T5" fmla="*/ 0 h 293"/>
                <a:gd name="T6" fmla="*/ 571 w 361"/>
                <a:gd name="T7" fmla="*/ 107 h 293"/>
                <a:gd name="T8" fmla="*/ 194 w 361"/>
                <a:gd name="T9" fmla="*/ 303 h 293"/>
                <a:gd name="T10" fmla="*/ 194 w 361"/>
                <a:gd name="T11" fmla="*/ 215 h 293"/>
                <a:gd name="T12" fmla="*/ 0 w 361"/>
                <a:gd name="T13" fmla="*/ 416 h 293"/>
                <a:gd name="T14" fmla="*/ 194 w 361"/>
                <a:gd name="T15" fmla="*/ 616 h 293"/>
                <a:gd name="T16" fmla="*/ 194 w 361"/>
                <a:gd name="T17" fmla="*/ 528 h 293"/>
                <a:gd name="T18" fmla="*/ 884 w 361"/>
                <a:gd name="T19" fmla="*/ 17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1"/>
                <a:gd name="T31" fmla="*/ 0 h 293"/>
                <a:gd name="T32" fmla="*/ 361 w 36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1" h="293">
                  <a:moveTo>
                    <a:pt x="361" y="8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49" y="18"/>
                    <a:pt x="243" y="35"/>
                    <a:pt x="233" y="51"/>
                  </a:cubicBezTo>
                  <a:cubicBezTo>
                    <a:pt x="200" y="109"/>
                    <a:pt x="141" y="142"/>
                    <a:pt x="79" y="144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79" y="293"/>
                    <a:pt x="79" y="293"/>
                    <a:pt x="79" y="293"/>
                  </a:cubicBezTo>
                  <a:cubicBezTo>
                    <a:pt x="79" y="251"/>
                    <a:pt x="79" y="251"/>
                    <a:pt x="79" y="251"/>
                  </a:cubicBezTo>
                  <a:cubicBezTo>
                    <a:pt x="221" y="248"/>
                    <a:pt x="338" y="144"/>
                    <a:pt x="361" y="8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457200" anchor="ctr" anchorCtr="0">
              <a:scene3d>
                <a:camera prst="orthographicFront">
                  <a:rot lat="20995012" lon="21332733" rev="2191607"/>
                </a:camera>
                <a:lightRig rig="threePt" dir="t"/>
              </a:scene3d>
              <a:sp3d/>
            </a:bodyPr>
            <a:lstStyle/>
            <a:p>
              <a:r>
                <a:rPr lang="en-GB" sz="1400" dirty="0" err="1">
                  <a:solidFill>
                    <a:schemeClr val="bg1"/>
                  </a:solidFill>
                </a:rPr>
                <a:t>Analyze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946E80E3-68AE-4094-84AB-E18B1EE4FF5E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0" y="1975"/>
              <a:ext cx="459" cy="522"/>
            </a:xfrm>
            <a:custGeom>
              <a:avLst/>
              <a:gdLst>
                <a:gd name="T0" fmla="*/ 616 w 293"/>
                <a:gd name="T1" fmla="*/ 590 h 360"/>
                <a:gd name="T2" fmla="*/ 20 w 293"/>
                <a:gd name="T3" fmla="*/ 0 h 360"/>
                <a:gd name="T4" fmla="*/ 117 w 293"/>
                <a:gd name="T5" fmla="*/ 103 h 360"/>
                <a:gd name="T6" fmla="*/ 0 w 293"/>
                <a:gd name="T7" fmla="*/ 225 h 360"/>
                <a:gd name="T8" fmla="*/ 125 w 293"/>
                <a:gd name="T9" fmla="*/ 267 h 360"/>
                <a:gd name="T10" fmla="*/ 354 w 293"/>
                <a:gd name="T11" fmla="*/ 590 h 360"/>
                <a:gd name="T12" fmla="*/ 251 w 293"/>
                <a:gd name="T13" fmla="*/ 590 h 360"/>
                <a:gd name="T14" fmla="*/ 486 w 293"/>
                <a:gd name="T15" fmla="*/ 757 h 360"/>
                <a:gd name="T16" fmla="*/ 719 w 293"/>
                <a:gd name="T17" fmla="*/ 590 h 360"/>
                <a:gd name="T18" fmla="*/ 616 w 293"/>
                <a:gd name="T19" fmla="*/ 59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3"/>
                <a:gd name="T31" fmla="*/ 0 h 360"/>
                <a:gd name="T32" fmla="*/ 293 w 293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3" h="360">
                  <a:moveTo>
                    <a:pt x="251" y="281"/>
                  </a:moveTo>
                  <a:cubicBezTo>
                    <a:pt x="247" y="140"/>
                    <a:pt x="143" y="23"/>
                    <a:pt x="8" y="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7" y="111"/>
                    <a:pt x="35" y="118"/>
                    <a:pt x="51" y="127"/>
                  </a:cubicBezTo>
                  <a:cubicBezTo>
                    <a:pt x="108" y="160"/>
                    <a:pt x="141" y="219"/>
                    <a:pt x="144" y="281"/>
                  </a:cubicBezTo>
                  <a:cubicBezTo>
                    <a:pt x="102" y="281"/>
                    <a:pt x="102" y="281"/>
                    <a:pt x="102" y="281"/>
                  </a:cubicBezTo>
                  <a:cubicBezTo>
                    <a:pt x="198" y="360"/>
                    <a:pt x="198" y="360"/>
                    <a:pt x="198" y="360"/>
                  </a:cubicBezTo>
                  <a:cubicBezTo>
                    <a:pt x="293" y="281"/>
                    <a:pt x="293" y="281"/>
                    <a:pt x="293" y="281"/>
                  </a:cubicBezTo>
                  <a:lnTo>
                    <a:pt x="251" y="28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457200" anchor="ctr" anchorCtr="0">
              <a:scene3d>
                <a:camera prst="orthographicFront">
                  <a:rot lat="19746309" lon="88228" rev="17834547"/>
                </a:camera>
                <a:lightRig rig="threePt" dir="t"/>
              </a:scene3d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Find</a:t>
              </a: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7B2B0AD3-9871-4D4B-95D3-EF023E76E4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600" y="2287"/>
              <a:ext cx="459" cy="525"/>
            </a:xfrm>
            <a:custGeom>
              <a:avLst/>
              <a:gdLst>
                <a:gd name="T0" fmla="*/ 720 w 295"/>
                <a:gd name="T1" fmla="*/ 537 h 361"/>
                <a:gd name="T2" fmla="*/ 591 w 295"/>
                <a:gd name="T3" fmla="*/ 493 h 361"/>
                <a:gd name="T4" fmla="*/ 364 w 295"/>
                <a:gd name="T5" fmla="*/ 167 h 361"/>
                <a:gd name="T6" fmla="*/ 466 w 295"/>
                <a:gd name="T7" fmla="*/ 167 h 361"/>
                <a:gd name="T8" fmla="*/ 234 w 295"/>
                <a:gd name="T9" fmla="*/ 0 h 361"/>
                <a:gd name="T10" fmla="*/ 0 w 295"/>
                <a:gd name="T11" fmla="*/ 167 h 361"/>
                <a:gd name="T12" fmla="*/ 103 w 295"/>
                <a:gd name="T13" fmla="*/ 167 h 361"/>
                <a:gd name="T14" fmla="*/ 691 w 295"/>
                <a:gd name="T15" fmla="*/ 764 h 361"/>
                <a:gd name="T16" fmla="*/ 599 w 295"/>
                <a:gd name="T17" fmla="*/ 666 h 361"/>
                <a:gd name="T18" fmla="*/ 720 w 295"/>
                <a:gd name="T19" fmla="*/ 537 h 3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5"/>
                <a:gd name="T31" fmla="*/ 0 h 361"/>
                <a:gd name="T32" fmla="*/ 295 w 295"/>
                <a:gd name="T33" fmla="*/ 361 h 3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5" h="361">
                  <a:moveTo>
                    <a:pt x="295" y="254"/>
                  </a:moveTo>
                  <a:cubicBezTo>
                    <a:pt x="277" y="250"/>
                    <a:pt x="259" y="243"/>
                    <a:pt x="242" y="233"/>
                  </a:cubicBezTo>
                  <a:cubicBezTo>
                    <a:pt x="185" y="200"/>
                    <a:pt x="152" y="141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6" y="220"/>
                    <a:pt x="148" y="336"/>
                    <a:pt x="283" y="361"/>
                  </a:cubicBezTo>
                  <a:cubicBezTo>
                    <a:pt x="245" y="315"/>
                    <a:pt x="245" y="315"/>
                    <a:pt x="245" y="315"/>
                  </a:cubicBezTo>
                  <a:lnTo>
                    <a:pt x="295" y="254"/>
                  </a:ln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82880" anchor="ctr" anchorCtr="0">
              <a:scene3d>
                <a:camera prst="orthographicFront">
                  <a:rot lat="20999999" lon="299990" rev="17400000"/>
                </a:camera>
                <a:lightRig rig="threePt" dir="t"/>
              </a:scene3d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E6D1BE-FA3A-4435-888A-7C7755CB0750}"/>
              </a:ext>
            </a:extLst>
          </p:cNvPr>
          <p:cNvSpPr/>
          <p:nvPr/>
        </p:nvSpPr>
        <p:spPr>
          <a:xfrm>
            <a:off x="9888135" y="5458840"/>
            <a:ext cx="1491175" cy="64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360 View</a:t>
            </a:r>
          </a:p>
        </p:txBody>
      </p:sp>
      <p:sp>
        <p:nvSpPr>
          <p:cNvPr id="65" name="Rounded Rectangle 1455">
            <a:extLst>
              <a:ext uri="{FF2B5EF4-FFF2-40B4-BE49-F238E27FC236}">
                <a16:creationId xmlns:a16="http://schemas.microsoft.com/office/drawing/2014/main" id="{FB79E440-C86E-4243-92A3-0740A4667422}"/>
              </a:ext>
            </a:extLst>
          </p:cNvPr>
          <p:cNvSpPr/>
          <p:nvPr/>
        </p:nvSpPr>
        <p:spPr>
          <a:xfrm>
            <a:off x="1892476" y="4188068"/>
            <a:ext cx="5752664" cy="1870794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System of Insight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ounded Rectangle 1456">
            <a:extLst>
              <a:ext uri="{FF2B5EF4-FFF2-40B4-BE49-F238E27FC236}">
                <a16:creationId xmlns:a16="http://schemas.microsoft.com/office/drawing/2014/main" id="{FA6F086E-6D71-4462-B65F-9CB3F7D56397}"/>
              </a:ext>
            </a:extLst>
          </p:cNvPr>
          <p:cNvSpPr/>
          <p:nvPr/>
        </p:nvSpPr>
        <p:spPr>
          <a:xfrm>
            <a:off x="2705249" y="4569726"/>
            <a:ext cx="3932653" cy="1410126"/>
          </a:xfrm>
          <a:prstGeom prst="roundRect">
            <a:avLst>
              <a:gd name="adj" fmla="val 59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18606E-5FB5-40BD-809C-15CFBF3BD11E}"/>
              </a:ext>
            </a:extLst>
          </p:cNvPr>
          <p:cNvSpPr/>
          <p:nvPr/>
        </p:nvSpPr>
        <p:spPr>
          <a:xfrm>
            <a:off x="2758628" y="4673979"/>
            <a:ext cx="3752061" cy="11764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i="1" dirty="0">
              <a:solidFill>
                <a:schemeClr val="tx1"/>
              </a:solidFill>
            </a:endParaRP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360 Profile</a:t>
            </a:r>
            <a:endParaRPr lang="en-US" sz="1600" i="1" dirty="0">
              <a:solidFill>
                <a:schemeClr val="tx1"/>
              </a:solidFill>
            </a:endParaRP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transactions,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interactions and behavior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personal profile and preferences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derived insights</a:t>
            </a:r>
          </a:p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F3BE58-484E-4BCB-8BD5-E4F12C03F387}"/>
              </a:ext>
            </a:extLst>
          </p:cNvPr>
          <p:cNvSpPr/>
          <p:nvPr/>
        </p:nvSpPr>
        <p:spPr>
          <a:xfrm>
            <a:off x="9888135" y="3467682"/>
            <a:ext cx="1491175" cy="64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E789A-47D4-4409-B6BA-76031B6AD82E}"/>
              </a:ext>
            </a:extLst>
          </p:cNvPr>
          <p:cNvSpPr/>
          <p:nvPr/>
        </p:nvSpPr>
        <p:spPr>
          <a:xfrm>
            <a:off x="6762023" y="4526968"/>
            <a:ext cx="636945" cy="14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access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D8EEF8-7FC8-4F28-B60A-BBC575AA521B}"/>
              </a:ext>
            </a:extLst>
          </p:cNvPr>
          <p:cNvCxnSpPr>
            <a:cxnSpLocks/>
          </p:cNvCxnSpPr>
          <p:nvPr/>
        </p:nvCxnSpPr>
        <p:spPr>
          <a:xfrm flipH="1">
            <a:off x="7878029" y="1527043"/>
            <a:ext cx="2253671" cy="3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95A27A-9C62-4FB3-8FA9-8501BB752B46}"/>
              </a:ext>
            </a:extLst>
          </p:cNvPr>
          <p:cNvCxnSpPr>
            <a:cxnSpLocks/>
            <a:stCxn id="88" idx="0"/>
            <a:endCxn id="8" idx="2"/>
          </p:cNvCxnSpPr>
          <p:nvPr/>
        </p:nvCxnSpPr>
        <p:spPr>
          <a:xfrm flipH="1" flipV="1">
            <a:off x="2301428" y="3337096"/>
            <a:ext cx="9749" cy="118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F8F0FA-177A-4A66-95BE-937E81010D54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2410551" y="3058180"/>
            <a:ext cx="2346978" cy="43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956367-5F4D-49AE-A00F-127B58152CCF}"/>
              </a:ext>
            </a:extLst>
          </p:cNvPr>
          <p:cNvSpPr txBox="1"/>
          <p:nvPr/>
        </p:nvSpPr>
        <p:spPr>
          <a:xfrm rot="20245880">
            <a:off x="2923988" y="1973376"/>
            <a:ext cx="114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Search/find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1325B4-4F32-4EA6-99C2-AA80A88B9A9C}"/>
              </a:ext>
            </a:extLst>
          </p:cNvPr>
          <p:cNvCxnSpPr>
            <a:cxnSpLocks/>
          </p:cNvCxnSpPr>
          <p:nvPr/>
        </p:nvCxnSpPr>
        <p:spPr>
          <a:xfrm flipH="1">
            <a:off x="10284099" y="1679443"/>
            <a:ext cx="1" cy="17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ED151F-69C1-4C17-9312-6A26E332515E}"/>
              </a:ext>
            </a:extLst>
          </p:cNvPr>
          <p:cNvSpPr txBox="1"/>
          <p:nvPr/>
        </p:nvSpPr>
        <p:spPr>
          <a:xfrm>
            <a:off x="1897394" y="382522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data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78C5BD-E3F5-48DB-A3EE-9C9E6F4D33E5}"/>
              </a:ext>
            </a:extLst>
          </p:cNvPr>
          <p:cNvSpPr txBox="1"/>
          <p:nvPr/>
        </p:nvSpPr>
        <p:spPr>
          <a:xfrm>
            <a:off x="7965112" y="1263399"/>
            <a:ext cx="2047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 assets/reports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486984-9B0E-4BBA-9E74-AE53DA4FEA6E}"/>
              </a:ext>
            </a:extLst>
          </p:cNvPr>
          <p:cNvSpPr txBox="1"/>
          <p:nvPr/>
        </p:nvSpPr>
        <p:spPr>
          <a:xfrm>
            <a:off x="10201217" y="2561233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report</a:t>
            </a:r>
          </a:p>
          <a:p>
            <a:r>
              <a:rPr lang="en-US" sz="1400" dirty="0"/>
              <a:t>Use application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BC3971-460C-495C-98CD-51FB8406E97C}"/>
              </a:ext>
            </a:extLst>
          </p:cNvPr>
          <p:cNvSpPr txBox="1"/>
          <p:nvPr/>
        </p:nvSpPr>
        <p:spPr>
          <a:xfrm rot="645589">
            <a:off x="2820649" y="2972766"/>
            <a:ext cx="142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derived insight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BBC91B-1D41-4FC8-A642-85C4BDDA85F2}"/>
              </a:ext>
            </a:extLst>
          </p:cNvPr>
          <p:cNvSpPr/>
          <p:nvPr/>
        </p:nvSpPr>
        <p:spPr>
          <a:xfrm>
            <a:off x="1992704" y="4519693"/>
            <a:ext cx="636945" cy="14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access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1ACCDB-1D04-4636-A443-8CA52D01D6AE}"/>
              </a:ext>
            </a:extLst>
          </p:cNvPr>
          <p:cNvSpPr txBox="1"/>
          <p:nvPr/>
        </p:nvSpPr>
        <p:spPr>
          <a:xfrm>
            <a:off x="8296442" y="5078304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Applications</a:t>
            </a:r>
          </a:p>
          <a:p>
            <a:r>
              <a:rPr lang="en-US" sz="1400" dirty="0"/>
              <a:t>access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FFC20D4-84B7-45A2-95B2-F97D764F4480}"/>
              </a:ext>
            </a:extLst>
          </p:cNvPr>
          <p:cNvCxnSpPr>
            <a:cxnSpLocks/>
          </p:cNvCxnSpPr>
          <p:nvPr/>
        </p:nvCxnSpPr>
        <p:spPr>
          <a:xfrm>
            <a:off x="7645140" y="5330227"/>
            <a:ext cx="2242995" cy="9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518472-851A-4A82-996E-3FEDEE90A836}"/>
              </a:ext>
            </a:extLst>
          </p:cNvPr>
          <p:cNvSpPr/>
          <p:nvPr/>
        </p:nvSpPr>
        <p:spPr>
          <a:xfrm>
            <a:off x="4757529" y="3156357"/>
            <a:ext cx="1860871" cy="66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Publish Models &amp; Requirements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0FC13F2-CCDB-418D-9D83-0E870F3E9CA0}"/>
              </a:ext>
            </a:extLst>
          </p:cNvPr>
          <p:cNvCxnSpPr>
            <a:cxnSpLocks/>
          </p:cNvCxnSpPr>
          <p:nvPr/>
        </p:nvCxnSpPr>
        <p:spPr>
          <a:xfrm>
            <a:off x="5639816" y="3677974"/>
            <a:ext cx="14171" cy="519719"/>
          </a:xfrm>
          <a:prstGeom prst="straightConnector1">
            <a:avLst/>
          </a:prstGeom>
          <a:ln>
            <a:headEnd type="arrow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3C401BF-ABA8-44BC-8C44-3E09BE8558D0}"/>
              </a:ext>
            </a:extLst>
          </p:cNvPr>
          <p:cNvCxnSpPr>
            <a:cxnSpLocks/>
          </p:cNvCxnSpPr>
          <p:nvPr/>
        </p:nvCxnSpPr>
        <p:spPr>
          <a:xfrm flipH="1" flipV="1">
            <a:off x="5868266" y="2629935"/>
            <a:ext cx="48148" cy="625912"/>
          </a:xfrm>
          <a:prstGeom prst="straightConnector1">
            <a:avLst/>
          </a:prstGeom>
          <a:ln>
            <a:headEnd type="arrow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Woman">
            <a:extLst>
              <a:ext uri="{FF2B5EF4-FFF2-40B4-BE49-F238E27FC236}">
                <a16:creationId xmlns:a16="http://schemas.microsoft.com/office/drawing/2014/main" id="{1D150065-E345-4187-8D86-3D9549A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108" y="2884909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E67088-3E39-4DD9-B73E-7B3BD01AE1D5}"/>
              </a:ext>
            </a:extLst>
          </p:cNvPr>
          <p:cNvSpPr/>
          <p:nvPr/>
        </p:nvSpPr>
        <p:spPr>
          <a:xfrm>
            <a:off x="8292204" y="2850979"/>
            <a:ext cx="1384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IT delivers, then publish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B4FBDB-77C8-4DED-9C9D-807BA0F4CE38}"/>
              </a:ext>
            </a:extLst>
          </p:cNvPr>
          <p:cNvCxnSpPr>
            <a:cxnSpLocks/>
          </p:cNvCxnSpPr>
          <p:nvPr/>
        </p:nvCxnSpPr>
        <p:spPr>
          <a:xfrm>
            <a:off x="6697610" y="3410444"/>
            <a:ext cx="969989" cy="0"/>
          </a:xfrm>
          <a:prstGeom prst="straightConnector1">
            <a:avLst/>
          </a:prstGeom>
          <a:ln>
            <a:headEnd type="arrow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FF4864-153E-4BF0-94C3-16FD066FD1B0}"/>
              </a:ext>
            </a:extLst>
          </p:cNvPr>
          <p:cNvCxnSpPr>
            <a:cxnSpLocks/>
          </p:cNvCxnSpPr>
          <p:nvPr/>
        </p:nvCxnSpPr>
        <p:spPr>
          <a:xfrm flipH="1" flipV="1">
            <a:off x="6935126" y="2603869"/>
            <a:ext cx="826478" cy="66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3057A-94D2-47DF-8789-2DCA06F4E1CC}"/>
              </a:ext>
            </a:extLst>
          </p:cNvPr>
          <p:cNvSpPr/>
          <p:nvPr/>
        </p:nvSpPr>
        <p:spPr>
          <a:xfrm rot="2340712">
            <a:off x="7115050" y="267913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publish</a:t>
            </a:r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AED929B4-FD48-4443-9882-B6BDAC477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8783" y="818245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BBB179EE-444C-428C-846E-7588886CD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2346" y="30844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455">
            <a:extLst>
              <a:ext uri="{FF2B5EF4-FFF2-40B4-BE49-F238E27FC236}">
                <a16:creationId xmlns:a16="http://schemas.microsoft.com/office/drawing/2014/main" id="{1CC668CC-E18B-4095-A4A1-F3962E6638A0}"/>
              </a:ext>
            </a:extLst>
          </p:cNvPr>
          <p:cNvSpPr/>
          <p:nvPr/>
        </p:nvSpPr>
        <p:spPr>
          <a:xfrm>
            <a:off x="9139009" y="1399023"/>
            <a:ext cx="1388636" cy="1656380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Systems of Engagement</a:t>
            </a:r>
          </a:p>
        </p:txBody>
      </p:sp>
      <p:sp>
        <p:nvSpPr>
          <p:cNvPr id="121" name="Rounded Rectangle 1455">
            <a:extLst>
              <a:ext uri="{FF2B5EF4-FFF2-40B4-BE49-F238E27FC236}">
                <a16:creationId xmlns:a16="http://schemas.microsoft.com/office/drawing/2014/main" id="{32FA5191-0AF9-4C86-96FF-62FEED16C8AF}"/>
              </a:ext>
            </a:extLst>
          </p:cNvPr>
          <p:cNvSpPr/>
          <p:nvPr/>
        </p:nvSpPr>
        <p:spPr>
          <a:xfrm>
            <a:off x="3243935" y="3191897"/>
            <a:ext cx="6079956" cy="3230534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D75F02-3DDC-48A5-B845-483A8FA0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95" y="107330"/>
            <a:ext cx="11264315" cy="641927"/>
          </a:xfrm>
        </p:spPr>
        <p:txBody>
          <a:bodyPr/>
          <a:lstStyle/>
          <a:p>
            <a:r>
              <a:rPr lang="en-US" dirty="0"/>
              <a:t>360 Profile Interaction within the Eco System and 360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E3B1D-ACFB-4DC4-81AB-B27D48A87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3200" y="5665277"/>
            <a:ext cx="558800" cy="204756"/>
          </a:xfrm>
        </p:spPr>
        <p:txBody>
          <a:bodyPr/>
          <a:lstStyle/>
          <a:p>
            <a:fld id="{17F265F4-24EA-4AD2-8515-72D81666119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102F-9636-4738-857C-26FA2B26E3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Transforming Aetna through Vision and Technical Mastery</a:t>
            </a:r>
            <a:endParaRPr lang="en-US" dirty="0"/>
          </a:p>
        </p:txBody>
      </p:sp>
      <p:sp>
        <p:nvSpPr>
          <p:cNvPr id="9" name="Shape 2872">
            <a:extLst>
              <a:ext uri="{FF2B5EF4-FFF2-40B4-BE49-F238E27FC236}">
                <a16:creationId xmlns:a16="http://schemas.microsoft.com/office/drawing/2014/main" id="{B44CB3AB-768A-4520-94A8-0A3D026AE9D5}"/>
              </a:ext>
            </a:extLst>
          </p:cNvPr>
          <p:cNvSpPr/>
          <p:nvPr/>
        </p:nvSpPr>
        <p:spPr>
          <a:xfrm>
            <a:off x="11235673" y="1537166"/>
            <a:ext cx="99210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484" y="17928"/>
                  <a:pt x="1404" y="16200"/>
                </a:cubicBezTo>
                <a:cubicBezTo>
                  <a:pt x="432" y="14472"/>
                  <a:pt x="0" y="12744"/>
                  <a:pt x="0" y="10800"/>
                </a:cubicBezTo>
                <a:cubicBezTo>
                  <a:pt x="0" y="8856"/>
                  <a:pt x="432" y="7128"/>
                  <a:pt x="1404" y="5400"/>
                </a:cubicBezTo>
                <a:cubicBezTo>
                  <a:pt x="2484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" name="Shape 2873">
            <a:extLst>
              <a:ext uri="{FF2B5EF4-FFF2-40B4-BE49-F238E27FC236}">
                <a16:creationId xmlns:a16="http://schemas.microsoft.com/office/drawing/2014/main" id="{35937CFB-81B7-4DE3-A91C-28299B72B353}"/>
              </a:ext>
            </a:extLst>
          </p:cNvPr>
          <p:cNvSpPr/>
          <p:nvPr/>
        </p:nvSpPr>
        <p:spPr>
          <a:xfrm>
            <a:off x="11163851" y="1647710"/>
            <a:ext cx="24473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600" extrusionOk="0">
                <a:moveTo>
                  <a:pt x="5236" y="0"/>
                </a:moveTo>
                <a:lnTo>
                  <a:pt x="16036" y="0"/>
                </a:lnTo>
                <a:cubicBezTo>
                  <a:pt x="19060" y="0"/>
                  <a:pt x="21436" y="1236"/>
                  <a:pt x="21436" y="2758"/>
                </a:cubicBezTo>
                <a:lnTo>
                  <a:pt x="21436" y="9509"/>
                </a:lnTo>
                <a:cubicBezTo>
                  <a:pt x="21436" y="10039"/>
                  <a:pt x="20615" y="10480"/>
                  <a:pt x="19492" y="10480"/>
                </a:cubicBezTo>
                <a:cubicBezTo>
                  <a:pt x="18412" y="10480"/>
                  <a:pt x="17591" y="10061"/>
                  <a:pt x="17591" y="9509"/>
                </a:cubicBezTo>
                <a:lnTo>
                  <a:pt x="17591" y="3332"/>
                </a:lnTo>
                <a:cubicBezTo>
                  <a:pt x="17591" y="3199"/>
                  <a:pt x="17375" y="3067"/>
                  <a:pt x="17073" y="3067"/>
                </a:cubicBezTo>
                <a:cubicBezTo>
                  <a:pt x="16814" y="3067"/>
                  <a:pt x="16554" y="3155"/>
                  <a:pt x="16554" y="3332"/>
                </a:cubicBezTo>
                <a:lnTo>
                  <a:pt x="16554" y="20034"/>
                </a:lnTo>
                <a:cubicBezTo>
                  <a:pt x="16554" y="20872"/>
                  <a:pt x="15345" y="21556"/>
                  <a:pt x="13876" y="21556"/>
                </a:cubicBezTo>
                <a:cubicBezTo>
                  <a:pt x="12450" y="21556"/>
                  <a:pt x="11241" y="20894"/>
                  <a:pt x="11241" y="20034"/>
                </a:cubicBezTo>
                <a:lnTo>
                  <a:pt x="11241" y="10546"/>
                </a:lnTo>
                <a:cubicBezTo>
                  <a:pt x="11241" y="10414"/>
                  <a:pt x="11025" y="10282"/>
                  <a:pt x="10722" y="10282"/>
                </a:cubicBezTo>
                <a:cubicBezTo>
                  <a:pt x="10463" y="10282"/>
                  <a:pt x="10204" y="10370"/>
                  <a:pt x="10204" y="10546"/>
                </a:cubicBezTo>
                <a:lnTo>
                  <a:pt x="10204" y="20100"/>
                </a:lnTo>
                <a:cubicBezTo>
                  <a:pt x="10204" y="20916"/>
                  <a:pt x="9038" y="21600"/>
                  <a:pt x="7569" y="21600"/>
                </a:cubicBezTo>
                <a:cubicBezTo>
                  <a:pt x="6143" y="21600"/>
                  <a:pt x="4890" y="20938"/>
                  <a:pt x="4890" y="20100"/>
                </a:cubicBezTo>
                <a:lnTo>
                  <a:pt x="4890" y="3354"/>
                </a:lnTo>
                <a:cubicBezTo>
                  <a:pt x="4890" y="3221"/>
                  <a:pt x="4718" y="3089"/>
                  <a:pt x="4372" y="3089"/>
                </a:cubicBezTo>
                <a:cubicBezTo>
                  <a:pt x="4113" y="3089"/>
                  <a:pt x="3854" y="3199"/>
                  <a:pt x="3854" y="3354"/>
                </a:cubicBezTo>
                <a:lnTo>
                  <a:pt x="3854" y="9553"/>
                </a:lnTo>
                <a:cubicBezTo>
                  <a:pt x="3854" y="10083"/>
                  <a:pt x="3033" y="10546"/>
                  <a:pt x="1953" y="10546"/>
                </a:cubicBezTo>
                <a:cubicBezTo>
                  <a:pt x="873" y="10546"/>
                  <a:pt x="9" y="10105"/>
                  <a:pt x="9" y="9553"/>
                </a:cubicBezTo>
                <a:lnTo>
                  <a:pt x="9" y="2780"/>
                </a:lnTo>
                <a:cubicBezTo>
                  <a:pt x="-164" y="1236"/>
                  <a:pt x="2255" y="0"/>
                  <a:pt x="5236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" name="Shape 2874">
            <a:extLst>
              <a:ext uri="{FF2B5EF4-FFF2-40B4-BE49-F238E27FC236}">
                <a16:creationId xmlns:a16="http://schemas.microsoft.com/office/drawing/2014/main" id="{12F6238B-65F5-4834-819F-5D6E2EF707C0}"/>
              </a:ext>
            </a:extLst>
          </p:cNvPr>
          <p:cNvSpPr/>
          <p:nvPr/>
        </p:nvSpPr>
        <p:spPr>
          <a:xfrm>
            <a:off x="10962566" y="1537166"/>
            <a:ext cx="99211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592" y="17928"/>
                  <a:pt x="1512" y="16200"/>
                </a:cubicBezTo>
                <a:cubicBezTo>
                  <a:pt x="540" y="14472"/>
                  <a:pt x="0" y="12744"/>
                  <a:pt x="0" y="10800"/>
                </a:cubicBezTo>
                <a:cubicBezTo>
                  <a:pt x="0" y="8856"/>
                  <a:pt x="540" y="7128"/>
                  <a:pt x="1512" y="5400"/>
                </a:cubicBezTo>
                <a:cubicBezTo>
                  <a:pt x="2592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" name="Shape 2875">
            <a:extLst>
              <a:ext uri="{FF2B5EF4-FFF2-40B4-BE49-F238E27FC236}">
                <a16:creationId xmlns:a16="http://schemas.microsoft.com/office/drawing/2014/main" id="{5E883FAD-ADB1-4495-8C02-61055E443981}"/>
              </a:ext>
            </a:extLst>
          </p:cNvPr>
          <p:cNvSpPr/>
          <p:nvPr/>
        </p:nvSpPr>
        <p:spPr>
          <a:xfrm>
            <a:off x="10891183" y="1647710"/>
            <a:ext cx="24429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600" extrusionOk="0">
                <a:moveTo>
                  <a:pt x="5197" y="0"/>
                </a:moveTo>
                <a:lnTo>
                  <a:pt x="15997" y="0"/>
                </a:lnTo>
                <a:cubicBezTo>
                  <a:pt x="19021" y="0"/>
                  <a:pt x="21397" y="1236"/>
                  <a:pt x="21397" y="2758"/>
                </a:cubicBezTo>
                <a:lnTo>
                  <a:pt x="21397" y="9509"/>
                </a:lnTo>
                <a:cubicBezTo>
                  <a:pt x="21397" y="10039"/>
                  <a:pt x="20619" y="10480"/>
                  <a:pt x="19496" y="10480"/>
                </a:cubicBezTo>
                <a:cubicBezTo>
                  <a:pt x="18416" y="10480"/>
                  <a:pt x="17552" y="10061"/>
                  <a:pt x="17552" y="9509"/>
                </a:cubicBezTo>
                <a:lnTo>
                  <a:pt x="17552" y="3332"/>
                </a:lnTo>
                <a:cubicBezTo>
                  <a:pt x="17552" y="3199"/>
                  <a:pt x="17336" y="3067"/>
                  <a:pt x="17034" y="3067"/>
                </a:cubicBezTo>
                <a:cubicBezTo>
                  <a:pt x="16775" y="3067"/>
                  <a:pt x="16515" y="3155"/>
                  <a:pt x="16515" y="3332"/>
                </a:cubicBezTo>
                <a:lnTo>
                  <a:pt x="16515" y="20034"/>
                </a:lnTo>
                <a:cubicBezTo>
                  <a:pt x="16515" y="20872"/>
                  <a:pt x="15349" y="21556"/>
                  <a:pt x="13880" y="21556"/>
                </a:cubicBezTo>
                <a:cubicBezTo>
                  <a:pt x="12455" y="21556"/>
                  <a:pt x="11202" y="20894"/>
                  <a:pt x="11202" y="20034"/>
                </a:cubicBezTo>
                <a:lnTo>
                  <a:pt x="11202" y="10546"/>
                </a:lnTo>
                <a:cubicBezTo>
                  <a:pt x="11202" y="10414"/>
                  <a:pt x="11029" y="10282"/>
                  <a:pt x="10683" y="10282"/>
                </a:cubicBezTo>
                <a:cubicBezTo>
                  <a:pt x="10424" y="10282"/>
                  <a:pt x="10165" y="10370"/>
                  <a:pt x="10165" y="10546"/>
                </a:cubicBezTo>
                <a:lnTo>
                  <a:pt x="10165" y="20100"/>
                </a:lnTo>
                <a:cubicBezTo>
                  <a:pt x="10165" y="20916"/>
                  <a:pt x="8999" y="21600"/>
                  <a:pt x="7530" y="21600"/>
                </a:cubicBezTo>
                <a:cubicBezTo>
                  <a:pt x="6061" y="21600"/>
                  <a:pt x="4895" y="20938"/>
                  <a:pt x="4895" y="20100"/>
                </a:cubicBezTo>
                <a:lnTo>
                  <a:pt x="4895" y="3354"/>
                </a:lnTo>
                <a:cubicBezTo>
                  <a:pt x="4895" y="3221"/>
                  <a:pt x="4679" y="3089"/>
                  <a:pt x="4376" y="3089"/>
                </a:cubicBezTo>
                <a:cubicBezTo>
                  <a:pt x="4117" y="3089"/>
                  <a:pt x="3858" y="3199"/>
                  <a:pt x="3858" y="3354"/>
                </a:cubicBezTo>
                <a:lnTo>
                  <a:pt x="3858" y="9553"/>
                </a:lnTo>
                <a:cubicBezTo>
                  <a:pt x="3858" y="10083"/>
                  <a:pt x="2994" y="10546"/>
                  <a:pt x="1914" y="10546"/>
                </a:cubicBezTo>
                <a:cubicBezTo>
                  <a:pt x="834" y="10546"/>
                  <a:pt x="13" y="10105"/>
                  <a:pt x="13" y="9553"/>
                </a:cubicBezTo>
                <a:lnTo>
                  <a:pt x="13" y="2780"/>
                </a:lnTo>
                <a:cubicBezTo>
                  <a:pt x="-203" y="1236"/>
                  <a:pt x="2216" y="0"/>
                  <a:pt x="5197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2876">
            <a:extLst>
              <a:ext uri="{FF2B5EF4-FFF2-40B4-BE49-F238E27FC236}">
                <a16:creationId xmlns:a16="http://schemas.microsoft.com/office/drawing/2014/main" id="{36261652-36DE-4F4F-8D22-A7640C88E9C3}"/>
              </a:ext>
            </a:extLst>
          </p:cNvPr>
          <p:cNvSpPr/>
          <p:nvPr/>
        </p:nvSpPr>
        <p:spPr>
          <a:xfrm>
            <a:off x="11508779" y="1537166"/>
            <a:ext cx="97052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6" y="14472"/>
                  <a:pt x="20189" y="16200"/>
                </a:cubicBezTo>
                <a:cubicBezTo>
                  <a:pt x="19212" y="17928"/>
                  <a:pt x="17910" y="19008"/>
                  <a:pt x="16173" y="20088"/>
                </a:cubicBezTo>
                <a:cubicBezTo>
                  <a:pt x="14545" y="21060"/>
                  <a:pt x="12917" y="21600"/>
                  <a:pt x="10854" y="21600"/>
                </a:cubicBezTo>
                <a:cubicBezTo>
                  <a:pt x="8901" y="21600"/>
                  <a:pt x="7164" y="21060"/>
                  <a:pt x="5427" y="20088"/>
                </a:cubicBezTo>
                <a:cubicBezTo>
                  <a:pt x="3690" y="19008"/>
                  <a:pt x="2388" y="17928"/>
                  <a:pt x="1411" y="16200"/>
                </a:cubicBezTo>
                <a:cubicBezTo>
                  <a:pt x="434" y="14472"/>
                  <a:pt x="0" y="12744"/>
                  <a:pt x="0" y="10800"/>
                </a:cubicBezTo>
                <a:cubicBezTo>
                  <a:pt x="0" y="8856"/>
                  <a:pt x="434" y="7128"/>
                  <a:pt x="1411" y="5400"/>
                </a:cubicBezTo>
                <a:cubicBezTo>
                  <a:pt x="2388" y="3672"/>
                  <a:pt x="3690" y="2376"/>
                  <a:pt x="5427" y="1404"/>
                </a:cubicBezTo>
                <a:cubicBezTo>
                  <a:pt x="7164" y="324"/>
                  <a:pt x="8792" y="0"/>
                  <a:pt x="10854" y="0"/>
                </a:cubicBezTo>
                <a:cubicBezTo>
                  <a:pt x="12808" y="0"/>
                  <a:pt x="14545" y="324"/>
                  <a:pt x="16173" y="1404"/>
                </a:cubicBezTo>
                <a:cubicBezTo>
                  <a:pt x="17910" y="2376"/>
                  <a:pt x="19212" y="3672"/>
                  <a:pt x="20189" y="5400"/>
                </a:cubicBezTo>
                <a:cubicBezTo>
                  <a:pt x="21166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" name="Shape 2877">
            <a:extLst>
              <a:ext uri="{FF2B5EF4-FFF2-40B4-BE49-F238E27FC236}">
                <a16:creationId xmlns:a16="http://schemas.microsoft.com/office/drawing/2014/main" id="{F30530E3-BC1E-4C30-AA93-0A37AC71BBC6}"/>
              </a:ext>
            </a:extLst>
          </p:cNvPr>
          <p:cNvSpPr/>
          <p:nvPr/>
        </p:nvSpPr>
        <p:spPr>
          <a:xfrm>
            <a:off x="11438664" y="1647710"/>
            <a:ext cx="243027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5199" y="0"/>
                </a:moveTo>
                <a:lnTo>
                  <a:pt x="16064" y="0"/>
                </a:lnTo>
                <a:cubicBezTo>
                  <a:pt x="19051" y="0"/>
                  <a:pt x="21475" y="1236"/>
                  <a:pt x="21475" y="2758"/>
                </a:cubicBezTo>
                <a:lnTo>
                  <a:pt x="21475" y="9509"/>
                </a:lnTo>
                <a:cubicBezTo>
                  <a:pt x="21475" y="10039"/>
                  <a:pt x="20609" y="10480"/>
                  <a:pt x="19527" y="10480"/>
                </a:cubicBezTo>
                <a:cubicBezTo>
                  <a:pt x="18445" y="10480"/>
                  <a:pt x="17622" y="10061"/>
                  <a:pt x="17622" y="9509"/>
                </a:cubicBezTo>
                <a:lnTo>
                  <a:pt x="17622" y="3332"/>
                </a:lnTo>
                <a:cubicBezTo>
                  <a:pt x="17622" y="3199"/>
                  <a:pt x="17406" y="3067"/>
                  <a:pt x="17103" y="3067"/>
                </a:cubicBezTo>
                <a:cubicBezTo>
                  <a:pt x="16843" y="3067"/>
                  <a:pt x="16584" y="3155"/>
                  <a:pt x="16584" y="3332"/>
                </a:cubicBezTo>
                <a:lnTo>
                  <a:pt x="16584" y="20034"/>
                </a:lnTo>
                <a:cubicBezTo>
                  <a:pt x="16584" y="20872"/>
                  <a:pt x="15372" y="21556"/>
                  <a:pt x="13900" y="21556"/>
                </a:cubicBezTo>
                <a:cubicBezTo>
                  <a:pt x="12471" y="21556"/>
                  <a:pt x="11259" y="20894"/>
                  <a:pt x="11259" y="20034"/>
                </a:cubicBezTo>
                <a:lnTo>
                  <a:pt x="11259" y="10546"/>
                </a:lnTo>
                <a:cubicBezTo>
                  <a:pt x="11259" y="10414"/>
                  <a:pt x="11043" y="10282"/>
                  <a:pt x="10740" y="10282"/>
                </a:cubicBezTo>
                <a:cubicBezTo>
                  <a:pt x="10480" y="10282"/>
                  <a:pt x="10220" y="10370"/>
                  <a:pt x="10220" y="10546"/>
                </a:cubicBezTo>
                <a:lnTo>
                  <a:pt x="10220" y="20100"/>
                </a:lnTo>
                <a:cubicBezTo>
                  <a:pt x="10220" y="20916"/>
                  <a:pt x="9052" y="21600"/>
                  <a:pt x="7580" y="21600"/>
                </a:cubicBezTo>
                <a:cubicBezTo>
                  <a:pt x="6152" y="21600"/>
                  <a:pt x="4896" y="20938"/>
                  <a:pt x="4896" y="20100"/>
                </a:cubicBezTo>
                <a:lnTo>
                  <a:pt x="4896" y="3354"/>
                </a:lnTo>
                <a:cubicBezTo>
                  <a:pt x="4896" y="3221"/>
                  <a:pt x="4680" y="3089"/>
                  <a:pt x="4377" y="3089"/>
                </a:cubicBezTo>
                <a:cubicBezTo>
                  <a:pt x="4117" y="3089"/>
                  <a:pt x="3857" y="3199"/>
                  <a:pt x="3857" y="3354"/>
                </a:cubicBezTo>
                <a:lnTo>
                  <a:pt x="3857" y="9553"/>
                </a:lnTo>
                <a:cubicBezTo>
                  <a:pt x="3857" y="10083"/>
                  <a:pt x="3078" y="10546"/>
                  <a:pt x="1953" y="10546"/>
                </a:cubicBezTo>
                <a:cubicBezTo>
                  <a:pt x="871" y="10546"/>
                  <a:pt x="5" y="10105"/>
                  <a:pt x="5" y="9553"/>
                </a:cubicBezTo>
                <a:lnTo>
                  <a:pt x="5" y="2780"/>
                </a:lnTo>
                <a:cubicBezTo>
                  <a:pt x="-125" y="1236"/>
                  <a:pt x="2299" y="0"/>
                  <a:pt x="5199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" name="Shape 2878">
            <a:extLst>
              <a:ext uri="{FF2B5EF4-FFF2-40B4-BE49-F238E27FC236}">
                <a16:creationId xmlns:a16="http://schemas.microsoft.com/office/drawing/2014/main" id="{BD9D852A-4A77-44A7-8A8B-F4977947AE70}"/>
              </a:ext>
            </a:extLst>
          </p:cNvPr>
          <p:cNvSpPr/>
          <p:nvPr/>
        </p:nvSpPr>
        <p:spPr>
          <a:xfrm>
            <a:off x="10677134" y="1285337"/>
            <a:ext cx="1388637" cy="2857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rPr lang="en-US" sz="1600" b="1" dirty="0">
                <a:latin typeface="+mn-lt"/>
              </a:rPr>
              <a:t>Constituents</a:t>
            </a:r>
            <a:endParaRPr sz="1600" b="1" dirty="0">
              <a:latin typeface="+mn-lt"/>
            </a:endParaRPr>
          </a:p>
        </p:txBody>
      </p:sp>
      <p:sp>
        <p:nvSpPr>
          <p:cNvPr id="28" name="Shape 2881">
            <a:extLst>
              <a:ext uri="{FF2B5EF4-FFF2-40B4-BE49-F238E27FC236}">
                <a16:creationId xmlns:a16="http://schemas.microsoft.com/office/drawing/2014/main" id="{A00D3BC3-8FE4-4A00-BC16-601DE6C74DE8}"/>
              </a:ext>
            </a:extLst>
          </p:cNvPr>
          <p:cNvSpPr/>
          <p:nvPr/>
        </p:nvSpPr>
        <p:spPr>
          <a:xfrm>
            <a:off x="11550211" y="2524023"/>
            <a:ext cx="66707" cy="66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79"/>
                </a:moveTo>
                <a:cubicBezTo>
                  <a:pt x="0" y="4888"/>
                  <a:pt x="4888" y="0"/>
                  <a:pt x="10879" y="0"/>
                </a:cubicBezTo>
                <a:cubicBezTo>
                  <a:pt x="16712" y="0"/>
                  <a:pt x="21600" y="4888"/>
                  <a:pt x="21600" y="10879"/>
                </a:cubicBezTo>
                <a:cubicBezTo>
                  <a:pt x="21600" y="16712"/>
                  <a:pt x="16712" y="21600"/>
                  <a:pt x="10879" y="21600"/>
                </a:cubicBezTo>
                <a:cubicBezTo>
                  <a:pt x="4888" y="21600"/>
                  <a:pt x="0" y="16712"/>
                  <a:pt x="0" y="10879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hape 2882">
            <a:extLst>
              <a:ext uri="{FF2B5EF4-FFF2-40B4-BE49-F238E27FC236}">
                <a16:creationId xmlns:a16="http://schemas.microsoft.com/office/drawing/2014/main" id="{ED4FB00A-C267-44DA-825E-87C0E3469658}"/>
              </a:ext>
            </a:extLst>
          </p:cNvPr>
          <p:cNvSpPr/>
          <p:nvPr/>
        </p:nvSpPr>
        <p:spPr>
          <a:xfrm>
            <a:off x="11305282" y="2311607"/>
            <a:ext cx="94885" cy="94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45"/>
                </a:moveTo>
                <a:cubicBezTo>
                  <a:pt x="0" y="4763"/>
                  <a:pt x="4763" y="0"/>
                  <a:pt x="10855" y="0"/>
                </a:cubicBezTo>
                <a:cubicBezTo>
                  <a:pt x="16837" y="0"/>
                  <a:pt x="21600" y="4763"/>
                  <a:pt x="21600" y="10745"/>
                </a:cubicBezTo>
                <a:cubicBezTo>
                  <a:pt x="21600" y="16726"/>
                  <a:pt x="16726" y="21600"/>
                  <a:pt x="10855" y="21600"/>
                </a:cubicBezTo>
                <a:cubicBezTo>
                  <a:pt x="4763" y="21600"/>
                  <a:pt x="0" y="16726"/>
                  <a:pt x="0" y="10745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Shape 2883">
            <a:extLst>
              <a:ext uri="{FF2B5EF4-FFF2-40B4-BE49-F238E27FC236}">
                <a16:creationId xmlns:a16="http://schemas.microsoft.com/office/drawing/2014/main" id="{C24A38EB-9418-4E6B-A379-D5110505B1F4}"/>
              </a:ext>
            </a:extLst>
          </p:cNvPr>
          <p:cNvSpPr/>
          <p:nvPr/>
        </p:nvSpPr>
        <p:spPr>
          <a:xfrm>
            <a:off x="11035287" y="2309439"/>
            <a:ext cx="96107" cy="9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600" extrusionOk="0">
                <a:moveTo>
                  <a:pt x="7" y="10800"/>
                </a:moveTo>
                <a:cubicBezTo>
                  <a:pt x="7" y="4909"/>
                  <a:pt x="4783" y="0"/>
                  <a:pt x="10644" y="0"/>
                </a:cubicBezTo>
                <a:cubicBezTo>
                  <a:pt x="16506" y="0"/>
                  <a:pt x="21390" y="4800"/>
                  <a:pt x="21390" y="10800"/>
                </a:cubicBezTo>
                <a:cubicBezTo>
                  <a:pt x="21390" y="16800"/>
                  <a:pt x="16614" y="21600"/>
                  <a:pt x="10644" y="21600"/>
                </a:cubicBezTo>
                <a:cubicBezTo>
                  <a:pt x="4674" y="21600"/>
                  <a:pt x="-210" y="16800"/>
                  <a:pt x="7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Shape 2884">
            <a:extLst>
              <a:ext uri="{FF2B5EF4-FFF2-40B4-BE49-F238E27FC236}">
                <a16:creationId xmlns:a16="http://schemas.microsoft.com/office/drawing/2014/main" id="{1489F993-202B-4494-BC69-0AB358B966E3}"/>
              </a:ext>
            </a:extLst>
          </p:cNvPr>
          <p:cNvSpPr/>
          <p:nvPr/>
        </p:nvSpPr>
        <p:spPr>
          <a:xfrm>
            <a:off x="10937098" y="2421451"/>
            <a:ext cx="738339" cy="479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534" extrusionOk="0">
                <a:moveTo>
                  <a:pt x="17520" y="10061"/>
                </a:moveTo>
                <a:lnTo>
                  <a:pt x="16103" y="9443"/>
                </a:lnTo>
                <a:cubicBezTo>
                  <a:pt x="15874" y="9333"/>
                  <a:pt x="15631" y="8980"/>
                  <a:pt x="15573" y="8671"/>
                </a:cubicBezTo>
                <a:lnTo>
                  <a:pt x="14557" y="3045"/>
                </a:lnTo>
                <a:lnTo>
                  <a:pt x="14027" y="3045"/>
                </a:lnTo>
                <a:lnTo>
                  <a:pt x="14027" y="20100"/>
                </a:lnTo>
                <a:cubicBezTo>
                  <a:pt x="14027" y="20806"/>
                  <a:pt x="13641" y="21357"/>
                  <a:pt x="13197" y="21357"/>
                </a:cubicBezTo>
                <a:cubicBezTo>
                  <a:pt x="12739" y="21357"/>
                  <a:pt x="12367" y="20806"/>
                  <a:pt x="12367" y="20100"/>
                </a:cubicBezTo>
                <a:lnTo>
                  <a:pt x="12367" y="10392"/>
                </a:lnTo>
                <a:lnTo>
                  <a:pt x="11766" y="10392"/>
                </a:lnTo>
                <a:lnTo>
                  <a:pt x="11766" y="20100"/>
                </a:lnTo>
                <a:cubicBezTo>
                  <a:pt x="11766" y="20806"/>
                  <a:pt x="11394" y="21357"/>
                  <a:pt x="10950" y="21357"/>
                </a:cubicBezTo>
                <a:cubicBezTo>
                  <a:pt x="10492" y="21357"/>
                  <a:pt x="10120" y="20806"/>
                  <a:pt x="10120" y="20100"/>
                </a:cubicBezTo>
                <a:lnTo>
                  <a:pt x="10120" y="3045"/>
                </a:lnTo>
                <a:lnTo>
                  <a:pt x="9619" y="3045"/>
                </a:lnTo>
                <a:lnTo>
                  <a:pt x="8531" y="8892"/>
                </a:lnTo>
                <a:cubicBezTo>
                  <a:pt x="8459" y="9289"/>
                  <a:pt x="8187" y="9598"/>
                  <a:pt x="7915" y="9554"/>
                </a:cubicBezTo>
                <a:cubicBezTo>
                  <a:pt x="7643" y="9576"/>
                  <a:pt x="7414" y="9289"/>
                  <a:pt x="7343" y="8892"/>
                </a:cubicBezTo>
                <a:lnTo>
                  <a:pt x="6255" y="3045"/>
                </a:lnTo>
                <a:lnTo>
                  <a:pt x="5740" y="3045"/>
                </a:lnTo>
                <a:lnTo>
                  <a:pt x="7314" y="13150"/>
                </a:lnTo>
                <a:lnTo>
                  <a:pt x="5940" y="13150"/>
                </a:lnTo>
                <a:lnTo>
                  <a:pt x="5940" y="20321"/>
                </a:lnTo>
                <a:cubicBezTo>
                  <a:pt x="5940" y="20894"/>
                  <a:pt x="5625" y="21380"/>
                  <a:pt x="5253" y="21380"/>
                </a:cubicBezTo>
                <a:cubicBezTo>
                  <a:pt x="4866" y="21380"/>
                  <a:pt x="4551" y="20894"/>
                  <a:pt x="4551" y="20321"/>
                </a:cubicBezTo>
                <a:lnTo>
                  <a:pt x="4551" y="13150"/>
                </a:lnTo>
                <a:lnTo>
                  <a:pt x="3979" y="13150"/>
                </a:lnTo>
                <a:lnTo>
                  <a:pt x="3979" y="20321"/>
                </a:lnTo>
                <a:cubicBezTo>
                  <a:pt x="3979" y="20894"/>
                  <a:pt x="3664" y="21380"/>
                  <a:pt x="3278" y="21380"/>
                </a:cubicBezTo>
                <a:cubicBezTo>
                  <a:pt x="2891" y="21380"/>
                  <a:pt x="2590" y="20894"/>
                  <a:pt x="2590" y="20321"/>
                </a:cubicBezTo>
                <a:lnTo>
                  <a:pt x="2590" y="13150"/>
                </a:lnTo>
                <a:lnTo>
                  <a:pt x="1202" y="13150"/>
                </a:lnTo>
                <a:lnTo>
                  <a:pt x="2791" y="3045"/>
                </a:lnTo>
                <a:lnTo>
                  <a:pt x="2247" y="3045"/>
                </a:lnTo>
                <a:lnTo>
                  <a:pt x="1159" y="8892"/>
                </a:lnTo>
                <a:cubicBezTo>
                  <a:pt x="1073" y="9333"/>
                  <a:pt x="730" y="9686"/>
                  <a:pt x="429" y="9554"/>
                </a:cubicBezTo>
                <a:cubicBezTo>
                  <a:pt x="100" y="9421"/>
                  <a:pt x="-72" y="8892"/>
                  <a:pt x="28" y="8318"/>
                </a:cubicBezTo>
                <a:lnTo>
                  <a:pt x="1145" y="2361"/>
                </a:lnTo>
                <a:cubicBezTo>
                  <a:pt x="1603" y="-22"/>
                  <a:pt x="2891" y="22"/>
                  <a:pt x="2891" y="22"/>
                </a:cubicBezTo>
                <a:lnTo>
                  <a:pt x="5654" y="22"/>
                </a:lnTo>
                <a:cubicBezTo>
                  <a:pt x="5654" y="22"/>
                  <a:pt x="6956" y="-66"/>
                  <a:pt x="7400" y="2339"/>
                </a:cubicBezTo>
                <a:lnTo>
                  <a:pt x="7973" y="5428"/>
                </a:lnTo>
                <a:lnTo>
                  <a:pt x="8531" y="2339"/>
                </a:lnTo>
                <a:cubicBezTo>
                  <a:pt x="8975" y="-66"/>
                  <a:pt x="10277" y="0"/>
                  <a:pt x="10277" y="0"/>
                </a:cubicBezTo>
                <a:lnTo>
                  <a:pt x="13856" y="0"/>
                </a:lnTo>
                <a:cubicBezTo>
                  <a:pt x="13856" y="0"/>
                  <a:pt x="15144" y="-66"/>
                  <a:pt x="15588" y="2339"/>
                </a:cubicBezTo>
                <a:lnTo>
                  <a:pt x="16690" y="8274"/>
                </a:lnTo>
                <a:lnTo>
                  <a:pt x="17549" y="8406"/>
                </a:lnTo>
                <a:lnTo>
                  <a:pt x="20225" y="8406"/>
                </a:lnTo>
                <a:cubicBezTo>
                  <a:pt x="20912" y="8406"/>
                  <a:pt x="21528" y="9245"/>
                  <a:pt x="21528" y="10348"/>
                </a:cubicBezTo>
                <a:lnTo>
                  <a:pt x="21528" y="14121"/>
                </a:lnTo>
                <a:cubicBezTo>
                  <a:pt x="21528" y="14474"/>
                  <a:pt x="21342" y="14783"/>
                  <a:pt x="21099" y="14783"/>
                </a:cubicBezTo>
                <a:cubicBezTo>
                  <a:pt x="20884" y="14783"/>
                  <a:pt x="20669" y="14474"/>
                  <a:pt x="20669" y="14121"/>
                </a:cubicBezTo>
                <a:lnTo>
                  <a:pt x="20669" y="10767"/>
                </a:lnTo>
                <a:lnTo>
                  <a:pt x="20225" y="10767"/>
                </a:lnTo>
                <a:lnTo>
                  <a:pt x="20225" y="20674"/>
                </a:lnTo>
                <a:cubicBezTo>
                  <a:pt x="20225" y="21159"/>
                  <a:pt x="19968" y="21534"/>
                  <a:pt x="19653" y="21534"/>
                </a:cubicBezTo>
                <a:cubicBezTo>
                  <a:pt x="19324" y="21534"/>
                  <a:pt x="19080" y="21137"/>
                  <a:pt x="19080" y="20674"/>
                </a:cubicBezTo>
                <a:lnTo>
                  <a:pt x="19080" y="15378"/>
                </a:lnTo>
                <a:lnTo>
                  <a:pt x="18637" y="15378"/>
                </a:lnTo>
                <a:lnTo>
                  <a:pt x="18637" y="20674"/>
                </a:lnTo>
                <a:cubicBezTo>
                  <a:pt x="18637" y="21159"/>
                  <a:pt x="18379" y="21534"/>
                  <a:pt x="18078" y="21534"/>
                </a:cubicBezTo>
                <a:cubicBezTo>
                  <a:pt x="17763" y="21534"/>
                  <a:pt x="17506" y="21137"/>
                  <a:pt x="17506" y="20674"/>
                </a:cubicBezTo>
                <a:cubicBezTo>
                  <a:pt x="17520" y="20674"/>
                  <a:pt x="17520" y="10061"/>
                  <a:pt x="17520" y="10061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3" name="Shape 2872">
            <a:extLst>
              <a:ext uri="{FF2B5EF4-FFF2-40B4-BE49-F238E27FC236}">
                <a16:creationId xmlns:a16="http://schemas.microsoft.com/office/drawing/2014/main" id="{A640E5AF-FDA3-4456-8CCB-A7B518D56852}"/>
              </a:ext>
            </a:extLst>
          </p:cNvPr>
          <p:cNvSpPr/>
          <p:nvPr/>
        </p:nvSpPr>
        <p:spPr>
          <a:xfrm>
            <a:off x="11210632" y="4078959"/>
            <a:ext cx="99210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484" y="17928"/>
                  <a:pt x="1404" y="16200"/>
                </a:cubicBezTo>
                <a:cubicBezTo>
                  <a:pt x="432" y="14472"/>
                  <a:pt x="0" y="12744"/>
                  <a:pt x="0" y="10800"/>
                </a:cubicBezTo>
                <a:cubicBezTo>
                  <a:pt x="0" y="8856"/>
                  <a:pt x="432" y="7128"/>
                  <a:pt x="1404" y="5400"/>
                </a:cubicBezTo>
                <a:cubicBezTo>
                  <a:pt x="2484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4" name="Shape 2873">
            <a:extLst>
              <a:ext uri="{FF2B5EF4-FFF2-40B4-BE49-F238E27FC236}">
                <a16:creationId xmlns:a16="http://schemas.microsoft.com/office/drawing/2014/main" id="{696B2FF2-F004-4657-9937-0AD041828B54}"/>
              </a:ext>
            </a:extLst>
          </p:cNvPr>
          <p:cNvSpPr/>
          <p:nvPr/>
        </p:nvSpPr>
        <p:spPr>
          <a:xfrm>
            <a:off x="11138810" y="4189503"/>
            <a:ext cx="24473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600" extrusionOk="0">
                <a:moveTo>
                  <a:pt x="5236" y="0"/>
                </a:moveTo>
                <a:lnTo>
                  <a:pt x="16036" y="0"/>
                </a:lnTo>
                <a:cubicBezTo>
                  <a:pt x="19060" y="0"/>
                  <a:pt x="21436" y="1236"/>
                  <a:pt x="21436" y="2758"/>
                </a:cubicBezTo>
                <a:lnTo>
                  <a:pt x="21436" y="9509"/>
                </a:lnTo>
                <a:cubicBezTo>
                  <a:pt x="21436" y="10039"/>
                  <a:pt x="20615" y="10480"/>
                  <a:pt x="19492" y="10480"/>
                </a:cubicBezTo>
                <a:cubicBezTo>
                  <a:pt x="18412" y="10480"/>
                  <a:pt x="17591" y="10061"/>
                  <a:pt x="17591" y="9509"/>
                </a:cubicBezTo>
                <a:lnTo>
                  <a:pt x="17591" y="3332"/>
                </a:lnTo>
                <a:cubicBezTo>
                  <a:pt x="17591" y="3199"/>
                  <a:pt x="17375" y="3067"/>
                  <a:pt x="17073" y="3067"/>
                </a:cubicBezTo>
                <a:cubicBezTo>
                  <a:pt x="16814" y="3067"/>
                  <a:pt x="16554" y="3155"/>
                  <a:pt x="16554" y="3332"/>
                </a:cubicBezTo>
                <a:lnTo>
                  <a:pt x="16554" y="20034"/>
                </a:lnTo>
                <a:cubicBezTo>
                  <a:pt x="16554" y="20872"/>
                  <a:pt x="15345" y="21556"/>
                  <a:pt x="13876" y="21556"/>
                </a:cubicBezTo>
                <a:cubicBezTo>
                  <a:pt x="12450" y="21556"/>
                  <a:pt x="11241" y="20894"/>
                  <a:pt x="11241" y="20034"/>
                </a:cubicBezTo>
                <a:lnTo>
                  <a:pt x="11241" y="10546"/>
                </a:lnTo>
                <a:cubicBezTo>
                  <a:pt x="11241" y="10414"/>
                  <a:pt x="11025" y="10282"/>
                  <a:pt x="10722" y="10282"/>
                </a:cubicBezTo>
                <a:cubicBezTo>
                  <a:pt x="10463" y="10282"/>
                  <a:pt x="10204" y="10370"/>
                  <a:pt x="10204" y="10546"/>
                </a:cubicBezTo>
                <a:lnTo>
                  <a:pt x="10204" y="20100"/>
                </a:lnTo>
                <a:cubicBezTo>
                  <a:pt x="10204" y="20916"/>
                  <a:pt x="9038" y="21600"/>
                  <a:pt x="7569" y="21600"/>
                </a:cubicBezTo>
                <a:cubicBezTo>
                  <a:pt x="6143" y="21600"/>
                  <a:pt x="4890" y="20938"/>
                  <a:pt x="4890" y="20100"/>
                </a:cubicBezTo>
                <a:lnTo>
                  <a:pt x="4890" y="3354"/>
                </a:lnTo>
                <a:cubicBezTo>
                  <a:pt x="4890" y="3221"/>
                  <a:pt x="4718" y="3089"/>
                  <a:pt x="4372" y="3089"/>
                </a:cubicBezTo>
                <a:cubicBezTo>
                  <a:pt x="4113" y="3089"/>
                  <a:pt x="3854" y="3199"/>
                  <a:pt x="3854" y="3354"/>
                </a:cubicBezTo>
                <a:lnTo>
                  <a:pt x="3854" y="9553"/>
                </a:lnTo>
                <a:cubicBezTo>
                  <a:pt x="3854" y="10083"/>
                  <a:pt x="3033" y="10546"/>
                  <a:pt x="1953" y="10546"/>
                </a:cubicBezTo>
                <a:cubicBezTo>
                  <a:pt x="873" y="10546"/>
                  <a:pt x="9" y="10105"/>
                  <a:pt x="9" y="9553"/>
                </a:cubicBezTo>
                <a:lnTo>
                  <a:pt x="9" y="2780"/>
                </a:lnTo>
                <a:cubicBezTo>
                  <a:pt x="-164" y="1236"/>
                  <a:pt x="2255" y="0"/>
                  <a:pt x="5236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Shape 2874">
            <a:extLst>
              <a:ext uri="{FF2B5EF4-FFF2-40B4-BE49-F238E27FC236}">
                <a16:creationId xmlns:a16="http://schemas.microsoft.com/office/drawing/2014/main" id="{8F861DFD-9440-480D-BCE6-3EA5F829825C}"/>
              </a:ext>
            </a:extLst>
          </p:cNvPr>
          <p:cNvSpPr/>
          <p:nvPr/>
        </p:nvSpPr>
        <p:spPr>
          <a:xfrm>
            <a:off x="10937525" y="4078959"/>
            <a:ext cx="99211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592" y="17928"/>
                  <a:pt x="1512" y="16200"/>
                </a:cubicBezTo>
                <a:cubicBezTo>
                  <a:pt x="540" y="14472"/>
                  <a:pt x="0" y="12744"/>
                  <a:pt x="0" y="10800"/>
                </a:cubicBezTo>
                <a:cubicBezTo>
                  <a:pt x="0" y="8856"/>
                  <a:pt x="540" y="7128"/>
                  <a:pt x="1512" y="5400"/>
                </a:cubicBezTo>
                <a:cubicBezTo>
                  <a:pt x="2592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6" name="Shape 2875">
            <a:extLst>
              <a:ext uri="{FF2B5EF4-FFF2-40B4-BE49-F238E27FC236}">
                <a16:creationId xmlns:a16="http://schemas.microsoft.com/office/drawing/2014/main" id="{0E661329-67C2-405A-8F21-F29ED0397A3B}"/>
              </a:ext>
            </a:extLst>
          </p:cNvPr>
          <p:cNvSpPr/>
          <p:nvPr/>
        </p:nvSpPr>
        <p:spPr>
          <a:xfrm>
            <a:off x="10866142" y="4189503"/>
            <a:ext cx="24429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600" extrusionOk="0">
                <a:moveTo>
                  <a:pt x="5197" y="0"/>
                </a:moveTo>
                <a:lnTo>
                  <a:pt x="15997" y="0"/>
                </a:lnTo>
                <a:cubicBezTo>
                  <a:pt x="19021" y="0"/>
                  <a:pt x="21397" y="1236"/>
                  <a:pt x="21397" y="2758"/>
                </a:cubicBezTo>
                <a:lnTo>
                  <a:pt x="21397" y="9509"/>
                </a:lnTo>
                <a:cubicBezTo>
                  <a:pt x="21397" y="10039"/>
                  <a:pt x="20619" y="10480"/>
                  <a:pt x="19496" y="10480"/>
                </a:cubicBezTo>
                <a:cubicBezTo>
                  <a:pt x="18416" y="10480"/>
                  <a:pt x="17552" y="10061"/>
                  <a:pt x="17552" y="9509"/>
                </a:cubicBezTo>
                <a:lnTo>
                  <a:pt x="17552" y="3332"/>
                </a:lnTo>
                <a:cubicBezTo>
                  <a:pt x="17552" y="3199"/>
                  <a:pt x="17336" y="3067"/>
                  <a:pt x="17034" y="3067"/>
                </a:cubicBezTo>
                <a:cubicBezTo>
                  <a:pt x="16775" y="3067"/>
                  <a:pt x="16515" y="3155"/>
                  <a:pt x="16515" y="3332"/>
                </a:cubicBezTo>
                <a:lnTo>
                  <a:pt x="16515" y="20034"/>
                </a:lnTo>
                <a:cubicBezTo>
                  <a:pt x="16515" y="20872"/>
                  <a:pt x="15349" y="21556"/>
                  <a:pt x="13880" y="21556"/>
                </a:cubicBezTo>
                <a:cubicBezTo>
                  <a:pt x="12455" y="21556"/>
                  <a:pt x="11202" y="20894"/>
                  <a:pt x="11202" y="20034"/>
                </a:cubicBezTo>
                <a:lnTo>
                  <a:pt x="11202" y="10546"/>
                </a:lnTo>
                <a:cubicBezTo>
                  <a:pt x="11202" y="10414"/>
                  <a:pt x="11029" y="10282"/>
                  <a:pt x="10683" y="10282"/>
                </a:cubicBezTo>
                <a:cubicBezTo>
                  <a:pt x="10424" y="10282"/>
                  <a:pt x="10165" y="10370"/>
                  <a:pt x="10165" y="10546"/>
                </a:cubicBezTo>
                <a:lnTo>
                  <a:pt x="10165" y="20100"/>
                </a:lnTo>
                <a:cubicBezTo>
                  <a:pt x="10165" y="20916"/>
                  <a:pt x="8999" y="21600"/>
                  <a:pt x="7530" y="21600"/>
                </a:cubicBezTo>
                <a:cubicBezTo>
                  <a:pt x="6061" y="21600"/>
                  <a:pt x="4895" y="20938"/>
                  <a:pt x="4895" y="20100"/>
                </a:cubicBezTo>
                <a:lnTo>
                  <a:pt x="4895" y="3354"/>
                </a:lnTo>
                <a:cubicBezTo>
                  <a:pt x="4895" y="3221"/>
                  <a:pt x="4679" y="3089"/>
                  <a:pt x="4376" y="3089"/>
                </a:cubicBezTo>
                <a:cubicBezTo>
                  <a:pt x="4117" y="3089"/>
                  <a:pt x="3858" y="3199"/>
                  <a:pt x="3858" y="3354"/>
                </a:cubicBezTo>
                <a:lnTo>
                  <a:pt x="3858" y="9553"/>
                </a:lnTo>
                <a:cubicBezTo>
                  <a:pt x="3858" y="10083"/>
                  <a:pt x="2994" y="10546"/>
                  <a:pt x="1914" y="10546"/>
                </a:cubicBezTo>
                <a:cubicBezTo>
                  <a:pt x="834" y="10546"/>
                  <a:pt x="13" y="10105"/>
                  <a:pt x="13" y="9553"/>
                </a:cubicBezTo>
                <a:lnTo>
                  <a:pt x="13" y="2780"/>
                </a:lnTo>
                <a:cubicBezTo>
                  <a:pt x="-203" y="1236"/>
                  <a:pt x="2216" y="0"/>
                  <a:pt x="5197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" name="Shape 2876">
            <a:extLst>
              <a:ext uri="{FF2B5EF4-FFF2-40B4-BE49-F238E27FC236}">
                <a16:creationId xmlns:a16="http://schemas.microsoft.com/office/drawing/2014/main" id="{CA5D808F-9AF6-42C4-A640-B6C389056D83}"/>
              </a:ext>
            </a:extLst>
          </p:cNvPr>
          <p:cNvSpPr/>
          <p:nvPr/>
        </p:nvSpPr>
        <p:spPr>
          <a:xfrm>
            <a:off x="11483738" y="4078959"/>
            <a:ext cx="97052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6" y="14472"/>
                  <a:pt x="20189" y="16200"/>
                </a:cubicBezTo>
                <a:cubicBezTo>
                  <a:pt x="19212" y="17928"/>
                  <a:pt x="17910" y="19008"/>
                  <a:pt x="16173" y="20088"/>
                </a:cubicBezTo>
                <a:cubicBezTo>
                  <a:pt x="14545" y="21060"/>
                  <a:pt x="12917" y="21600"/>
                  <a:pt x="10854" y="21600"/>
                </a:cubicBezTo>
                <a:cubicBezTo>
                  <a:pt x="8901" y="21600"/>
                  <a:pt x="7164" y="21060"/>
                  <a:pt x="5427" y="20088"/>
                </a:cubicBezTo>
                <a:cubicBezTo>
                  <a:pt x="3690" y="19008"/>
                  <a:pt x="2388" y="17928"/>
                  <a:pt x="1411" y="16200"/>
                </a:cubicBezTo>
                <a:cubicBezTo>
                  <a:pt x="434" y="14472"/>
                  <a:pt x="0" y="12744"/>
                  <a:pt x="0" y="10800"/>
                </a:cubicBezTo>
                <a:cubicBezTo>
                  <a:pt x="0" y="8856"/>
                  <a:pt x="434" y="7128"/>
                  <a:pt x="1411" y="5400"/>
                </a:cubicBezTo>
                <a:cubicBezTo>
                  <a:pt x="2388" y="3672"/>
                  <a:pt x="3690" y="2376"/>
                  <a:pt x="5427" y="1404"/>
                </a:cubicBezTo>
                <a:cubicBezTo>
                  <a:pt x="7164" y="324"/>
                  <a:pt x="8792" y="0"/>
                  <a:pt x="10854" y="0"/>
                </a:cubicBezTo>
                <a:cubicBezTo>
                  <a:pt x="12808" y="0"/>
                  <a:pt x="14545" y="324"/>
                  <a:pt x="16173" y="1404"/>
                </a:cubicBezTo>
                <a:cubicBezTo>
                  <a:pt x="17910" y="2376"/>
                  <a:pt x="19212" y="3672"/>
                  <a:pt x="20189" y="5400"/>
                </a:cubicBezTo>
                <a:cubicBezTo>
                  <a:pt x="21166" y="7128"/>
                  <a:pt x="21600" y="885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" name="Shape 2877">
            <a:extLst>
              <a:ext uri="{FF2B5EF4-FFF2-40B4-BE49-F238E27FC236}">
                <a16:creationId xmlns:a16="http://schemas.microsoft.com/office/drawing/2014/main" id="{C1889DBF-B0AA-4717-9645-A3C0FF43543E}"/>
              </a:ext>
            </a:extLst>
          </p:cNvPr>
          <p:cNvSpPr/>
          <p:nvPr/>
        </p:nvSpPr>
        <p:spPr>
          <a:xfrm>
            <a:off x="11413623" y="4189503"/>
            <a:ext cx="243027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5199" y="0"/>
                </a:moveTo>
                <a:lnTo>
                  <a:pt x="16064" y="0"/>
                </a:lnTo>
                <a:cubicBezTo>
                  <a:pt x="19051" y="0"/>
                  <a:pt x="21475" y="1236"/>
                  <a:pt x="21475" y="2758"/>
                </a:cubicBezTo>
                <a:lnTo>
                  <a:pt x="21475" y="9509"/>
                </a:lnTo>
                <a:cubicBezTo>
                  <a:pt x="21475" y="10039"/>
                  <a:pt x="20609" y="10480"/>
                  <a:pt x="19527" y="10480"/>
                </a:cubicBezTo>
                <a:cubicBezTo>
                  <a:pt x="18445" y="10480"/>
                  <a:pt x="17622" y="10061"/>
                  <a:pt x="17622" y="9509"/>
                </a:cubicBezTo>
                <a:lnTo>
                  <a:pt x="17622" y="3332"/>
                </a:lnTo>
                <a:cubicBezTo>
                  <a:pt x="17622" y="3199"/>
                  <a:pt x="17406" y="3067"/>
                  <a:pt x="17103" y="3067"/>
                </a:cubicBezTo>
                <a:cubicBezTo>
                  <a:pt x="16843" y="3067"/>
                  <a:pt x="16584" y="3155"/>
                  <a:pt x="16584" y="3332"/>
                </a:cubicBezTo>
                <a:lnTo>
                  <a:pt x="16584" y="20034"/>
                </a:lnTo>
                <a:cubicBezTo>
                  <a:pt x="16584" y="20872"/>
                  <a:pt x="15372" y="21556"/>
                  <a:pt x="13900" y="21556"/>
                </a:cubicBezTo>
                <a:cubicBezTo>
                  <a:pt x="12471" y="21556"/>
                  <a:pt x="11259" y="20894"/>
                  <a:pt x="11259" y="20034"/>
                </a:cubicBezTo>
                <a:lnTo>
                  <a:pt x="11259" y="10546"/>
                </a:lnTo>
                <a:cubicBezTo>
                  <a:pt x="11259" y="10414"/>
                  <a:pt x="11043" y="10282"/>
                  <a:pt x="10740" y="10282"/>
                </a:cubicBezTo>
                <a:cubicBezTo>
                  <a:pt x="10480" y="10282"/>
                  <a:pt x="10220" y="10370"/>
                  <a:pt x="10220" y="10546"/>
                </a:cubicBezTo>
                <a:lnTo>
                  <a:pt x="10220" y="20100"/>
                </a:lnTo>
                <a:cubicBezTo>
                  <a:pt x="10220" y="20916"/>
                  <a:pt x="9052" y="21600"/>
                  <a:pt x="7580" y="21600"/>
                </a:cubicBezTo>
                <a:cubicBezTo>
                  <a:pt x="6152" y="21600"/>
                  <a:pt x="4896" y="20938"/>
                  <a:pt x="4896" y="20100"/>
                </a:cubicBezTo>
                <a:lnTo>
                  <a:pt x="4896" y="3354"/>
                </a:lnTo>
                <a:cubicBezTo>
                  <a:pt x="4896" y="3221"/>
                  <a:pt x="4680" y="3089"/>
                  <a:pt x="4377" y="3089"/>
                </a:cubicBezTo>
                <a:cubicBezTo>
                  <a:pt x="4117" y="3089"/>
                  <a:pt x="3857" y="3199"/>
                  <a:pt x="3857" y="3354"/>
                </a:cubicBezTo>
                <a:lnTo>
                  <a:pt x="3857" y="9553"/>
                </a:lnTo>
                <a:cubicBezTo>
                  <a:pt x="3857" y="10083"/>
                  <a:pt x="3078" y="10546"/>
                  <a:pt x="1953" y="10546"/>
                </a:cubicBezTo>
                <a:cubicBezTo>
                  <a:pt x="871" y="10546"/>
                  <a:pt x="5" y="10105"/>
                  <a:pt x="5" y="9553"/>
                </a:cubicBezTo>
                <a:lnTo>
                  <a:pt x="5" y="2780"/>
                </a:lnTo>
                <a:cubicBezTo>
                  <a:pt x="-125" y="1236"/>
                  <a:pt x="2299" y="0"/>
                  <a:pt x="5199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83C73E6B-4C3B-4768-AEA9-EAD237DD5B9B}"/>
              </a:ext>
            </a:extLst>
          </p:cNvPr>
          <p:cNvSpPr>
            <a:spLocks noEditPoints="1"/>
          </p:cNvSpPr>
          <p:nvPr/>
        </p:nvSpPr>
        <p:spPr bwMode="auto">
          <a:xfrm>
            <a:off x="8034365" y="3996546"/>
            <a:ext cx="276719" cy="356776"/>
          </a:xfrm>
          <a:custGeom>
            <a:avLst/>
            <a:gdLst>
              <a:gd name="T0" fmla="*/ 168 w 318"/>
              <a:gd name="T1" fmla="*/ 163 h 410"/>
              <a:gd name="T2" fmla="*/ 154 w 318"/>
              <a:gd name="T3" fmla="*/ 172 h 410"/>
              <a:gd name="T4" fmla="*/ 154 w 318"/>
              <a:gd name="T5" fmla="*/ 184 h 410"/>
              <a:gd name="T6" fmla="*/ 157 w 318"/>
              <a:gd name="T7" fmla="*/ 196 h 410"/>
              <a:gd name="T8" fmla="*/ 163 w 318"/>
              <a:gd name="T9" fmla="*/ 207 h 410"/>
              <a:gd name="T10" fmla="*/ 180 w 318"/>
              <a:gd name="T11" fmla="*/ 207 h 410"/>
              <a:gd name="T12" fmla="*/ 194 w 318"/>
              <a:gd name="T13" fmla="*/ 209 h 410"/>
              <a:gd name="T14" fmla="*/ 203 w 318"/>
              <a:gd name="T15" fmla="*/ 202 h 410"/>
              <a:gd name="T16" fmla="*/ 205 w 318"/>
              <a:gd name="T17" fmla="*/ 189 h 410"/>
              <a:gd name="T18" fmla="*/ 208 w 318"/>
              <a:gd name="T19" fmla="*/ 172 h 410"/>
              <a:gd name="T20" fmla="*/ 200 w 318"/>
              <a:gd name="T21" fmla="*/ 163 h 410"/>
              <a:gd name="T22" fmla="*/ 189 w 318"/>
              <a:gd name="T23" fmla="*/ 156 h 410"/>
              <a:gd name="T24" fmla="*/ 177 w 318"/>
              <a:gd name="T25" fmla="*/ 154 h 410"/>
              <a:gd name="T26" fmla="*/ 212 w 318"/>
              <a:gd name="T27" fmla="*/ 98 h 410"/>
              <a:gd name="T28" fmla="*/ 193 w 318"/>
              <a:gd name="T29" fmla="*/ 110 h 410"/>
              <a:gd name="T30" fmla="*/ 193 w 318"/>
              <a:gd name="T31" fmla="*/ 124 h 410"/>
              <a:gd name="T32" fmla="*/ 198 w 318"/>
              <a:gd name="T33" fmla="*/ 142 h 410"/>
              <a:gd name="T34" fmla="*/ 205 w 318"/>
              <a:gd name="T35" fmla="*/ 156 h 410"/>
              <a:gd name="T36" fmla="*/ 228 w 318"/>
              <a:gd name="T37" fmla="*/ 156 h 410"/>
              <a:gd name="T38" fmla="*/ 247 w 318"/>
              <a:gd name="T39" fmla="*/ 159 h 410"/>
              <a:gd name="T40" fmla="*/ 258 w 318"/>
              <a:gd name="T41" fmla="*/ 151 h 410"/>
              <a:gd name="T42" fmla="*/ 260 w 318"/>
              <a:gd name="T43" fmla="*/ 131 h 410"/>
              <a:gd name="T44" fmla="*/ 265 w 318"/>
              <a:gd name="T45" fmla="*/ 108 h 410"/>
              <a:gd name="T46" fmla="*/ 254 w 318"/>
              <a:gd name="T47" fmla="*/ 98 h 410"/>
              <a:gd name="T48" fmla="*/ 238 w 318"/>
              <a:gd name="T49" fmla="*/ 89 h 410"/>
              <a:gd name="T50" fmla="*/ 224 w 318"/>
              <a:gd name="T51" fmla="*/ 85 h 410"/>
              <a:gd name="T52" fmla="*/ 131 w 318"/>
              <a:gd name="T53" fmla="*/ 68 h 410"/>
              <a:gd name="T54" fmla="*/ 111 w 318"/>
              <a:gd name="T55" fmla="*/ 62 h 410"/>
              <a:gd name="T56" fmla="*/ 101 w 318"/>
              <a:gd name="T57" fmla="*/ 82 h 410"/>
              <a:gd name="T58" fmla="*/ 83 w 318"/>
              <a:gd name="T59" fmla="*/ 91 h 410"/>
              <a:gd name="T60" fmla="*/ 90 w 318"/>
              <a:gd name="T61" fmla="*/ 113 h 410"/>
              <a:gd name="T62" fmla="*/ 85 w 318"/>
              <a:gd name="T63" fmla="*/ 131 h 410"/>
              <a:gd name="T64" fmla="*/ 104 w 318"/>
              <a:gd name="T65" fmla="*/ 142 h 410"/>
              <a:gd name="T66" fmla="*/ 115 w 318"/>
              <a:gd name="T67" fmla="*/ 159 h 410"/>
              <a:gd name="T68" fmla="*/ 136 w 318"/>
              <a:gd name="T69" fmla="*/ 152 h 410"/>
              <a:gd name="T70" fmla="*/ 154 w 318"/>
              <a:gd name="T71" fmla="*/ 158 h 410"/>
              <a:gd name="T72" fmla="*/ 164 w 318"/>
              <a:gd name="T73" fmla="*/ 138 h 410"/>
              <a:gd name="T74" fmla="*/ 182 w 318"/>
              <a:gd name="T75" fmla="*/ 129 h 410"/>
              <a:gd name="T76" fmla="*/ 175 w 318"/>
              <a:gd name="T77" fmla="*/ 106 h 410"/>
              <a:gd name="T78" fmla="*/ 180 w 318"/>
              <a:gd name="T79" fmla="*/ 89 h 410"/>
              <a:gd name="T80" fmla="*/ 161 w 318"/>
              <a:gd name="T81" fmla="*/ 78 h 410"/>
              <a:gd name="T82" fmla="*/ 152 w 318"/>
              <a:gd name="T83" fmla="*/ 60 h 410"/>
              <a:gd name="T84" fmla="*/ 254 w 318"/>
              <a:gd name="T85" fmla="*/ 30 h 410"/>
              <a:gd name="T86" fmla="*/ 318 w 318"/>
              <a:gd name="T87" fmla="*/ 138 h 410"/>
              <a:gd name="T88" fmla="*/ 267 w 318"/>
              <a:gd name="T89" fmla="*/ 265 h 410"/>
              <a:gd name="T90" fmla="*/ 161 w 318"/>
              <a:gd name="T91" fmla="*/ 408 h 410"/>
              <a:gd name="T92" fmla="*/ 150 w 318"/>
              <a:gd name="T93" fmla="*/ 407 h 410"/>
              <a:gd name="T94" fmla="*/ 104 w 318"/>
              <a:gd name="T95" fmla="*/ 336 h 410"/>
              <a:gd name="T96" fmla="*/ 60 w 318"/>
              <a:gd name="T97" fmla="*/ 340 h 410"/>
              <a:gd name="T98" fmla="*/ 34 w 318"/>
              <a:gd name="T99" fmla="*/ 324 h 410"/>
              <a:gd name="T100" fmla="*/ 4 w 318"/>
              <a:gd name="T101" fmla="*/ 241 h 410"/>
              <a:gd name="T102" fmla="*/ 18 w 318"/>
              <a:gd name="T103" fmla="*/ 189 h 410"/>
              <a:gd name="T104" fmla="*/ 18 w 318"/>
              <a:gd name="T105" fmla="*/ 115 h 410"/>
              <a:gd name="T106" fmla="*/ 83 w 318"/>
              <a:gd name="T107" fmla="*/ 23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8" h="410">
                <a:moveTo>
                  <a:pt x="177" y="154"/>
                </a:moveTo>
                <a:lnTo>
                  <a:pt x="170" y="156"/>
                </a:lnTo>
                <a:lnTo>
                  <a:pt x="168" y="158"/>
                </a:lnTo>
                <a:lnTo>
                  <a:pt x="168" y="159"/>
                </a:lnTo>
                <a:lnTo>
                  <a:pt x="168" y="163"/>
                </a:lnTo>
                <a:lnTo>
                  <a:pt x="164" y="166"/>
                </a:lnTo>
                <a:lnTo>
                  <a:pt x="161" y="165"/>
                </a:lnTo>
                <a:lnTo>
                  <a:pt x="159" y="163"/>
                </a:lnTo>
                <a:lnTo>
                  <a:pt x="157" y="165"/>
                </a:lnTo>
                <a:lnTo>
                  <a:pt x="154" y="172"/>
                </a:lnTo>
                <a:lnTo>
                  <a:pt x="154" y="174"/>
                </a:lnTo>
                <a:lnTo>
                  <a:pt x="154" y="175"/>
                </a:lnTo>
                <a:lnTo>
                  <a:pt x="157" y="177"/>
                </a:lnTo>
                <a:lnTo>
                  <a:pt x="157" y="182"/>
                </a:lnTo>
                <a:lnTo>
                  <a:pt x="154" y="184"/>
                </a:lnTo>
                <a:lnTo>
                  <a:pt x="152" y="184"/>
                </a:lnTo>
                <a:lnTo>
                  <a:pt x="152" y="186"/>
                </a:lnTo>
                <a:lnTo>
                  <a:pt x="154" y="195"/>
                </a:lnTo>
                <a:lnTo>
                  <a:pt x="155" y="196"/>
                </a:lnTo>
                <a:lnTo>
                  <a:pt x="157" y="196"/>
                </a:lnTo>
                <a:lnTo>
                  <a:pt x="161" y="195"/>
                </a:lnTo>
                <a:lnTo>
                  <a:pt x="164" y="200"/>
                </a:lnTo>
                <a:lnTo>
                  <a:pt x="163" y="204"/>
                </a:lnTo>
                <a:lnTo>
                  <a:pt x="161" y="205"/>
                </a:lnTo>
                <a:lnTo>
                  <a:pt x="163" y="207"/>
                </a:lnTo>
                <a:lnTo>
                  <a:pt x="170" y="211"/>
                </a:lnTo>
                <a:lnTo>
                  <a:pt x="171" y="211"/>
                </a:lnTo>
                <a:lnTo>
                  <a:pt x="173" y="209"/>
                </a:lnTo>
                <a:lnTo>
                  <a:pt x="175" y="207"/>
                </a:lnTo>
                <a:lnTo>
                  <a:pt x="180" y="207"/>
                </a:lnTo>
                <a:lnTo>
                  <a:pt x="182" y="211"/>
                </a:lnTo>
                <a:lnTo>
                  <a:pt x="182" y="212"/>
                </a:lnTo>
                <a:lnTo>
                  <a:pt x="185" y="212"/>
                </a:lnTo>
                <a:lnTo>
                  <a:pt x="193" y="211"/>
                </a:lnTo>
                <a:lnTo>
                  <a:pt x="194" y="209"/>
                </a:lnTo>
                <a:lnTo>
                  <a:pt x="194" y="207"/>
                </a:lnTo>
                <a:lnTo>
                  <a:pt x="194" y="204"/>
                </a:lnTo>
                <a:lnTo>
                  <a:pt x="198" y="200"/>
                </a:lnTo>
                <a:lnTo>
                  <a:pt x="201" y="202"/>
                </a:lnTo>
                <a:lnTo>
                  <a:pt x="203" y="202"/>
                </a:lnTo>
                <a:lnTo>
                  <a:pt x="205" y="202"/>
                </a:lnTo>
                <a:lnTo>
                  <a:pt x="208" y="195"/>
                </a:lnTo>
                <a:lnTo>
                  <a:pt x="208" y="193"/>
                </a:lnTo>
                <a:lnTo>
                  <a:pt x="208" y="191"/>
                </a:lnTo>
                <a:lnTo>
                  <a:pt x="205" y="189"/>
                </a:lnTo>
                <a:lnTo>
                  <a:pt x="205" y="184"/>
                </a:lnTo>
                <a:lnTo>
                  <a:pt x="208" y="182"/>
                </a:lnTo>
                <a:lnTo>
                  <a:pt x="210" y="182"/>
                </a:lnTo>
                <a:lnTo>
                  <a:pt x="210" y="179"/>
                </a:lnTo>
                <a:lnTo>
                  <a:pt x="208" y="172"/>
                </a:lnTo>
                <a:lnTo>
                  <a:pt x="207" y="170"/>
                </a:lnTo>
                <a:lnTo>
                  <a:pt x="205" y="170"/>
                </a:lnTo>
                <a:lnTo>
                  <a:pt x="201" y="170"/>
                </a:lnTo>
                <a:lnTo>
                  <a:pt x="198" y="166"/>
                </a:lnTo>
                <a:lnTo>
                  <a:pt x="200" y="163"/>
                </a:lnTo>
                <a:lnTo>
                  <a:pt x="201" y="161"/>
                </a:lnTo>
                <a:lnTo>
                  <a:pt x="200" y="159"/>
                </a:lnTo>
                <a:lnTo>
                  <a:pt x="193" y="156"/>
                </a:lnTo>
                <a:lnTo>
                  <a:pt x="191" y="156"/>
                </a:lnTo>
                <a:lnTo>
                  <a:pt x="189" y="156"/>
                </a:lnTo>
                <a:lnTo>
                  <a:pt x="187" y="159"/>
                </a:lnTo>
                <a:lnTo>
                  <a:pt x="182" y="159"/>
                </a:lnTo>
                <a:lnTo>
                  <a:pt x="180" y="156"/>
                </a:lnTo>
                <a:lnTo>
                  <a:pt x="180" y="154"/>
                </a:lnTo>
                <a:lnTo>
                  <a:pt x="177" y="154"/>
                </a:lnTo>
                <a:close/>
                <a:moveTo>
                  <a:pt x="224" y="85"/>
                </a:moveTo>
                <a:lnTo>
                  <a:pt x="214" y="89"/>
                </a:lnTo>
                <a:lnTo>
                  <a:pt x="212" y="91"/>
                </a:lnTo>
                <a:lnTo>
                  <a:pt x="212" y="92"/>
                </a:lnTo>
                <a:lnTo>
                  <a:pt x="212" y="98"/>
                </a:lnTo>
                <a:lnTo>
                  <a:pt x="207" y="101"/>
                </a:lnTo>
                <a:lnTo>
                  <a:pt x="203" y="99"/>
                </a:lnTo>
                <a:lnTo>
                  <a:pt x="200" y="99"/>
                </a:lnTo>
                <a:lnTo>
                  <a:pt x="198" y="99"/>
                </a:lnTo>
                <a:lnTo>
                  <a:pt x="193" y="110"/>
                </a:lnTo>
                <a:lnTo>
                  <a:pt x="193" y="112"/>
                </a:lnTo>
                <a:lnTo>
                  <a:pt x="194" y="115"/>
                </a:lnTo>
                <a:lnTo>
                  <a:pt x="198" y="117"/>
                </a:lnTo>
                <a:lnTo>
                  <a:pt x="198" y="124"/>
                </a:lnTo>
                <a:lnTo>
                  <a:pt x="193" y="124"/>
                </a:lnTo>
                <a:lnTo>
                  <a:pt x="191" y="126"/>
                </a:lnTo>
                <a:lnTo>
                  <a:pt x="191" y="129"/>
                </a:lnTo>
                <a:lnTo>
                  <a:pt x="193" y="140"/>
                </a:lnTo>
                <a:lnTo>
                  <a:pt x="194" y="142"/>
                </a:lnTo>
                <a:lnTo>
                  <a:pt x="198" y="142"/>
                </a:lnTo>
                <a:lnTo>
                  <a:pt x="201" y="140"/>
                </a:lnTo>
                <a:lnTo>
                  <a:pt x="207" y="145"/>
                </a:lnTo>
                <a:lnTo>
                  <a:pt x="203" y="151"/>
                </a:lnTo>
                <a:lnTo>
                  <a:pt x="203" y="152"/>
                </a:lnTo>
                <a:lnTo>
                  <a:pt x="205" y="156"/>
                </a:lnTo>
                <a:lnTo>
                  <a:pt x="214" y="161"/>
                </a:lnTo>
                <a:lnTo>
                  <a:pt x="217" y="161"/>
                </a:lnTo>
                <a:lnTo>
                  <a:pt x="219" y="159"/>
                </a:lnTo>
                <a:lnTo>
                  <a:pt x="223" y="154"/>
                </a:lnTo>
                <a:lnTo>
                  <a:pt x="228" y="156"/>
                </a:lnTo>
                <a:lnTo>
                  <a:pt x="230" y="161"/>
                </a:lnTo>
                <a:lnTo>
                  <a:pt x="231" y="163"/>
                </a:lnTo>
                <a:lnTo>
                  <a:pt x="233" y="163"/>
                </a:lnTo>
                <a:lnTo>
                  <a:pt x="244" y="161"/>
                </a:lnTo>
                <a:lnTo>
                  <a:pt x="247" y="159"/>
                </a:lnTo>
                <a:lnTo>
                  <a:pt x="247" y="156"/>
                </a:lnTo>
                <a:lnTo>
                  <a:pt x="245" y="151"/>
                </a:lnTo>
                <a:lnTo>
                  <a:pt x="251" y="147"/>
                </a:lnTo>
                <a:lnTo>
                  <a:pt x="254" y="151"/>
                </a:lnTo>
                <a:lnTo>
                  <a:pt x="258" y="151"/>
                </a:lnTo>
                <a:lnTo>
                  <a:pt x="260" y="149"/>
                </a:lnTo>
                <a:lnTo>
                  <a:pt x="265" y="138"/>
                </a:lnTo>
                <a:lnTo>
                  <a:pt x="265" y="136"/>
                </a:lnTo>
                <a:lnTo>
                  <a:pt x="265" y="135"/>
                </a:lnTo>
                <a:lnTo>
                  <a:pt x="260" y="131"/>
                </a:lnTo>
                <a:lnTo>
                  <a:pt x="260" y="126"/>
                </a:lnTo>
                <a:lnTo>
                  <a:pt x="265" y="124"/>
                </a:lnTo>
                <a:lnTo>
                  <a:pt x="267" y="122"/>
                </a:lnTo>
                <a:lnTo>
                  <a:pt x="268" y="119"/>
                </a:lnTo>
                <a:lnTo>
                  <a:pt x="265" y="108"/>
                </a:lnTo>
                <a:lnTo>
                  <a:pt x="263" y="106"/>
                </a:lnTo>
                <a:lnTo>
                  <a:pt x="261" y="106"/>
                </a:lnTo>
                <a:lnTo>
                  <a:pt x="256" y="108"/>
                </a:lnTo>
                <a:lnTo>
                  <a:pt x="253" y="103"/>
                </a:lnTo>
                <a:lnTo>
                  <a:pt x="254" y="98"/>
                </a:lnTo>
                <a:lnTo>
                  <a:pt x="254" y="96"/>
                </a:lnTo>
                <a:lnTo>
                  <a:pt x="253" y="94"/>
                </a:lnTo>
                <a:lnTo>
                  <a:pt x="244" y="89"/>
                </a:lnTo>
                <a:lnTo>
                  <a:pt x="240" y="87"/>
                </a:lnTo>
                <a:lnTo>
                  <a:pt x="238" y="89"/>
                </a:lnTo>
                <a:lnTo>
                  <a:pt x="237" y="94"/>
                </a:lnTo>
                <a:lnTo>
                  <a:pt x="230" y="92"/>
                </a:lnTo>
                <a:lnTo>
                  <a:pt x="228" y="87"/>
                </a:lnTo>
                <a:lnTo>
                  <a:pt x="226" y="85"/>
                </a:lnTo>
                <a:lnTo>
                  <a:pt x="224" y="85"/>
                </a:lnTo>
                <a:close/>
                <a:moveTo>
                  <a:pt x="138" y="57"/>
                </a:moveTo>
                <a:lnTo>
                  <a:pt x="134" y="57"/>
                </a:lnTo>
                <a:lnTo>
                  <a:pt x="132" y="59"/>
                </a:lnTo>
                <a:lnTo>
                  <a:pt x="131" y="60"/>
                </a:lnTo>
                <a:lnTo>
                  <a:pt x="131" y="68"/>
                </a:lnTo>
                <a:lnTo>
                  <a:pt x="122" y="69"/>
                </a:lnTo>
                <a:lnTo>
                  <a:pt x="118" y="64"/>
                </a:lnTo>
                <a:lnTo>
                  <a:pt x="117" y="62"/>
                </a:lnTo>
                <a:lnTo>
                  <a:pt x="113" y="60"/>
                </a:lnTo>
                <a:lnTo>
                  <a:pt x="111" y="62"/>
                </a:lnTo>
                <a:lnTo>
                  <a:pt x="99" y="69"/>
                </a:lnTo>
                <a:lnTo>
                  <a:pt x="97" y="71"/>
                </a:lnTo>
                <a:lnTo>
                  <a:pt x="97" y="75"/>
                </a:lnTo>
                <a:lnTo>
                  <a:pt x="97" y="76"/>
                </a:lnTo>
                <a:lnTo>
                  <a:pt x="101" y="82"/>
                </a:lnTo>
                <a:lnTo>
                  <a:pt x="95" y="89"/>
                </a:lnTo>
                <a:lnTo>
                  <a:pt x="88" y="87"/>
                </a:lnTo>
                <a:lnTo>
                  <a:pt x="87" y="87"/>
                </a:lnTo>
                <a:lnTo>
                  <a:pt x="85" y="89"/>
                </a:lnTo>
                <a:lnTo>
                  <a:pt x="83" y="91"/>
                </a:lnTo>
                <a:lnTo>
                  <a:pt x="80" y="106"/>
                </a:lnTo>
                <a:lnTo>
                  <a:pt x="81" y="108"/>
                </a:lnTo>
                <a:lnTo>
                  <a:pt x="81" y="110"/>
                </a:lnTo>
                <a:lnTo>
                  <a:pt x="83" y="112"/>
                </a:lnTo>
                <a:lnTo>
                  <a:pt x="90" y="113"/>
                </a:lnTo>
                <a:lnTo>
                  <a:pt x="92" y="121"/>
                </a:lnTo>
                <a:lnTo>
                  <a:pt x="87" y="126"/>
                </a:lnTo>
                <a:lnTo>
                  <a:pt x="85" y="128"/>
                </a:lnTo>
                <a:lnTo>
                  <a:pt x="85" y="129"/>
                </a:lnTo>
                <a:lnTo>
                  <a:pt x="85" y="131"/>
                </a:lnTo>
                <a:lnTo>
                  <a:pt x="92" y="143"/>
                </a:lnTo>
                <a:lnTo>
                  <a:pt x="94" y="145"/>
                </a:lnTo>
                <a:lnTo>
                  <a:pt x="97" y="147"/>
                </a:lnTo>
                <a:lnTo>
                  <a:pt x="99" y="145"/>
                </a:lnTo>
                <a:lnTo>
                  <a:pt x="104" y="142"/>
                </a:lnTo>
                <a:lnTo>
                  <a:pt x="111" y="147"/>
                </a:lnTo>
                <a:lnTo>
                  <a:pt x="111" y="154"/>
                </a:lnTo>
                <a:lnTo>
                  <a:pt x="111" y="156"/>
                </a:lnTo>
                <a:lnTo>
                  <a:pt x="111" y="158"/>
                </a:lnTo>
                <a:lnTo>
                  <a:pt x="115" y="159"/>
                </a:lnTo>
                <a:lnTo>
                  <a:pt x="129" y="163"/>
                </a:lnTo>
                <a:lnTo>
                  <a:pt x="131" y="163"/>
                </a:lnTo>
                <a:lnTo>
                  <a:pt x="132" y="161"/>
                </a:lnTo>
                <a:lnTo>
                  <a:pt x="134" y="159"/>
                </a:lnTo>
                <a:lnTo>
                  <a:pt x="136" y="152"/>
                </a:lnTo>
                <a:lnTo>
                  <a:pt x="145" y="151"/>
                </a:lnTo>
                <a:lnTo>
                  <a:pt x="148" y="156"/>
                </a:lnTo>
                <a:lnTo>
                  <a:pt x="150" y="158"/>
                </a:lnTo>
                <a:lnTo>
                  <a:pt x="152" y="159"/>
                </a:lnTo>
                <a:lnTo>
                  <a:pt x="154" y="158"/>
                </a:lnTo>
                <a:lnTo>
                  <a:pt x="166" y="151"/>
                </a:lnTo>
                <a:lnTo>
                  <a:pt x="168" y="149"/>
                </a:lnTo>
                <a:lnTo>
                  <a:pt x="170" y="145"/>
                </a:lnTo>
                <a:lnTo>
                  <a:pt x="168" y="143"/>
                </a:lnTo>
                <a:lnTo>
                  <a:pt x="164" y="138"/>
                </a:lnTo>
                <a:lnTo>
                  <a:pt x="170" y="131"/>
                </a:lnTo>
                <a:lnTo>
                  <a:pt x="177" y="133"/>
                </a:lnTo>
                <a:lnTo>
                  <a:pt x="178" y="133"/>
                </a:lnTo>
                <a:lnTo>
                  <a:pt x="180" y="131"/>
                </a:lnTo>
                <a:lnTo>
                  <a:pt x="182" y="129"/>
                </a:lnTo>
                <a:lnTo>
                  <a:pt x="185" y="113"/>
                </a:lnTo>
                <a:lnTo>
                  <a:pt x="185" y="112"/>
                </a:lnTo>
                <a:lnTo>
                  <a:pt x="184" y="110"/>
                </a:lnTo>
                <a:lnTo>
                  <a:pt x="182" y="108"/>
                </a:lnTo>
                <a:lnTo>
                  <a:pt x="175" y="106"/>
                </a:lnTo>
                <a:lnTo>
                  <a:pt x="173" y="99"/>
                </a:lnTo>
                <a:lnTo>
                  <a:pt x="180" y="94"/>
                </a:lnTo>
                <a:lnTo>
                  <a:pt x="180" y="92"/>
                </a:lnTo>
                <a:lnTo>
                  <a:pt x="182" y="91"/>
                </a:lnTo>
                <a:lnTo>
                  <a:pt x="180" y="89"/>
                </a:lnTo>
                <a:lnTo>
                  <a:pt x="173" y="76"/>
                </a:lnTo>
                <a:lnTo>
                  <a:pt x="171" y="75"/>
                </a:lnTo>
                <a:lnTo>
                  <a:pt x="170" y="75"/>
                </a:lnTo>
                <a:lnTo>
                  <a:pt x="166" y="75"/>
                </a:lnTo>
                <a:lnTo>
                  <a:pt x="161" y="78"/>
                </a:lnTo>
                <a:lnTo>
                  <a:pt x="154" y="73"/>
                </a:lnTo>
                <a:lnTo>
                  <a:pt x="155" y="66"/>
                </a:lnTo>
                <a:lnTo>
                  <a:pt x="155" y="64"/>
                </a:lnTo>
                <a:lnTo>
                  <a:pt x="154" y="62"/>
                </a:lnTo>
                <a:lnTo>
                  <a:pt x="152" y="60"/>
                </a:lnTo>
                <a:lnTo>
                  <a:pt x="138" y="57"/>
                </a:lnTo>
                <a:close/>
                <a:moveTo>
                  <a:pt x="163" y="0"/>
                </a:moveTo>
                <a:lnTo>
                  <a:pt x="198" y="4"/>
                </a:lnTo>
                <a:lnTo>
                  <a:pt x="228" y="15"/>
                </a:lnTo>
                <a:lnTo>
                  <a:pt x="254" y="30"/>
                </a:lnTo>
                <a:lnTo>
                  <a:pt x="274" y="46"/>
                </a:lnTo>
                <a:lnTo>
                  <a:pt x="288" y="60"/>
                </a:lnTo>
                <a:lnTo>
                  <a:pt x="302" y="83"/>
                </a:lnTo>
                <a:lnTo>
                  <a:pt x="313" y="110"/>
                </a:lnTo>
                <a:lnTo>
                  <a:pt x="318" y="138"/>
                </a:lnTo>
                <a:lnTo>
                  <a:pt x="316" y="168"/>
                </a:lnTo>
                <a:lnTo>
                  <a:pt x="307" y="196"/>
                </a:lnTo>
                <a:lnTo>
                  <a:pt x="290" y="227"/>
                </a:lnTo>
                <a:lnTo>
                  <a:pt x="277" y="246"/>
                </a:lnTo>
                <a:lnTo>
                  <a:pt x="267" y="265"/>
                </a:lnTo>
                <a:lnTo>
                  <a:pt x="261" y="285"/>
                </a:lnTo>
                <a:lnTo>
                  <a:pt x="263" y="306"/>
                </a:lnTo>
                <a:lnTo>
                  <a:pt x="263" y="310"/>
                </a:lnTo>
                <a:lnTo>
                  <a:pt x="261" y="311"/>
                </a:lnTo>
                <a:lnTo>
                  <a:pt x="161" y="408"/>
                </a:lnTo>
                <a:lnTo>
                  <a:pt x="159" y="410"/>
                </a:lnTo>
                <a:lnTo>
                  <a:pt x="155" y="410"/>
                </a:lnTo>
                <a:lnTo>
                  <a:pt x="154" y="410"/>
                </a:lnTo>
                <a:lnTo>
                  <a:pt x="152" y="408"/>
                </a:lnTo>
                <a:lnTo>
                  <a:pt x="150" y="407"/>
                </a:lnTo>
                <a:lnTo>
                  <a:pt x="143" y="385"/>
                </a:lnTo>
                <a:lnTo>
                  <a:pt x="134" y="364"/>
                </a:lnTo>
                <a:lnTo>
                  <a:pt x="122" y="347"/>
                </a:lnTo>
                <a:lnTo>
                  <a:pt x="108" y="336"/>
                </a:lnTo>
                <a:lnTo>
                  <a:pt x="104" y="336"/>
                </a:lnTo>
                <a:lnTo>
                  <a:pt x="101" y="336"/>
                </a:lnTo>
                <a:lnTo>
                  <a:pt x="92" y="336"/>
                </a:lnTo>
                <a:lnTo>
                  <a:pt x="83" y="338"/>
                </a:lnTo>
                <a:lnTo>
                  <a:pt x="72" y="338"/>
                </a:lnTo>
                <a:lnTo>
                  <a:pt x="60" y="340"/>
                </a:lnTo>
                <a:lnTo>
                  <a:pt x="51" y="338"/>
                </a:lnTo>
                <a:lnTo>
                  <a:pt x="44" y="336"/>
                </a:lnTo>
                <a:lnTo>
                  <a:pt x="39" y="334"/>
                </a:lnTo>
                <a:lnTo>
                  <a:pt x="35" y="329"/>
                </a:lnTo>
                <a:lnTo>
                  <a:pt x="34" y="324"/>
                </a:lnTo>
                <a:lnTo>
                  <a:pt x="30" y="306"/>
                </a:lnTo>
                <a:lnTo>
                  <a:pt x="28" y="287"/>
                </a:lnTo>
                <a:lnTo>
                  <a:pt x="23" y="267"/>
                </a:lnTo>
                <a:lnTo>
                  <a:pt x="16" y="253"/>
                </a:lnTo>
                <a:lnTo>
                  <a:pt x="4" y="241"/>
                </a:lnTo>
                <a:lnTo>
                  <a:pt x="0" y="232"/>
                </a:lnTo>
                <a:lnTo>
                  <a:pt x="0" y="223"/>
                </a:lnTo>
                <a:lnTo>
                  <a:pt x="5" y="211"/>
                </a:lnTo>
                <a:lnTo>
                  <a:pt x="11" y="200"/>
                </a:lnTo>
                <a:lnTo>
                  <a:pt x="18" y="189"/>
                </a:lnTo>
                <a:lnTo>
                  <a:pt x="21" y="179"/>
                </a:lnTo>
                <a:lnTo>
                  <a:pt x="23" y="170"/>
                </a:lnTo>
                <a:lnTo>
                  <a:pt x="21" y="163"/>
                </a:lnTo>
                <a:lnTo>
                  <a:pt x="18" y="138"/>
                </a:lnTo>
                <a:lnTo>
                  <a:pt x="18" y="115"/>
                </a:lnTo>
                <a:lnTo>
                  <a:pt x="21" y="94"/>
                </a:lnTo>
                <a:lnTo>
                  <a:pt x="30" y="73"/>
                </a:lnTo>
                <a:lnTo>
                  <a:pt x="46" y="52"/>
                </a:lnTo>
                <a:lnTo>
                  <a:pt x="46" y="52"/>
                </a:lnTo>
                <a:lnTo>
                  <a:pt x="83" y="23"/>
                </a:lnTo>
                <a:lnTo>
                  <a:pt x="122" y="6"/>
                </a:lnTo>
                <a:lnTo>
                  <a:pt x="163" y="0"/>
                </a:lnTo>
                <a:close/>
              </a:path>
            </a:pathLst>
          </a:custGeom>
          <a:solidFill>
            <a:srgbClr val="B582C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122" name="Rounded Rectangle 1456">
            <a:extLst>
              <a:ext uri="{FF2B5EF4-FFF2-40B4-BE49-F238E27FC236}">
                <a16:creationId xmlns:a16="http://schemas.microsoft.com/office/drawing/2014/main" id="{C5BFCB73-BB7A-44F5-81C8-208C73A0D621}"/>
              </a:ext>
            </a:extLst>
          </p:cNvPr>
          <p:cNvSpPr/>
          <p:nvPr/>
        </p:nvSpPr>
        <p:spPr>
          <a:xfrm>
            <a:off x="3351836" y="3470633"/>
            <a:ext cx="5780355" cy="1944358"/>
          </a:xfrm>
          <a:prstGeom prst="roundRect">
            <a:avLst>
              <a:gd name="adj" fmla="val 59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ounded Rectangle 1480">
            <a:extLst>
              <a:ext uri="{FF2B5EF4-FFF2-40B4-BE49-F238E27FC236}">
                <a16:creationId xmlns:a16="http://schemas.microsoft.com/office/drawing/2014/main" id="{D6BC8B3A-8296-4773-B3F1-0F0ED25EB307}"/>
              </a:ext>
            </a:extLst>
          </p:cNvPr>
          <p:cNvSpPr/>
          <p:nvPr/>
        </p:nvSpPr>
        <p:spPr>
          <a:xfrm>
            <a:off x="6891458" y="3570624"/>
            <a:ext cx="2179051" cy="1740801"/>
          </a:xfrm>
          <a:prstGeom prst="roundRect">
            <a:avLst>
              <a:gd name="adj" fmla="val 6941"/>
            </a:avLst>
          </a:prstGeom>
          <a:solidFill>
            <a:srgbClr val="B582CB"/>
          </a:solidFill>
          <a:ln w="57150" cap="flat" cmpd="sng" algn="ctr">
            <a:noFill/>
            <a:prstDash val="solid"/>
          </a:ln>
          <a:effectLst/>
        </p:spPr>
        <p:txBody>
          <a:bodyPr lIns="0" tIns="91440" rtlCol="0" anchor="t"/>
          <a:lstStyle/>
          <a:p>
            <a:pPr marL="0" marR="0" lvl="0" indent="0" algn="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Analytics Fabric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9542B4-E081-4699-B042-BBEF0794802C}"/>
              </a:ext>
            </a:extLst>
          </p:cNvPr>
          <p:cNvSpPr txBox="1"/>
          <p:nvPr/>
        </p:nvSpPr>
        <p:spPr>
          <a:xfrm>
            <a:off x="3376173" y="3193935"/>
            <a:ext cx="2781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IN" sz="1400" b="1" dirty="0">
                <a:cs typeface="Arial" panose="020B0604020202020204" pitchFamily="34" charset="0"/>
              </a:rPr>
              <a:t>Systems of Insight</a:t>
            </a:r>
          </a:p>
        </p:txBody>
      </p:sp>
      <p:sp>
        <p:nvSpPr>
          <p:cNvPr id="124" name="Rounded Rectangle 1458">
            <a:extLst>
              <a:ext uri="{FF2B5EF4-FFF2-40B4-BE49-F238E27FC236}">
                <a16:creationId xmlns:a16="http://schemas.microsoft.com/office/drawing/2014/main" id="{BEF2E06F-A1E4-4BF6-9424-699E4AC24476}"/>
              </a:ext>
            </a:extLst>
          </p:cNvPr>
          <p:cNvSpPr/>
          <p:nvPr/>
        </p:nvSpPr>
        <p:spPr>
          <a:xfrm>
            <a:off x="3416314" y="3607427"/>
            <a:ext cx="2034567" cy="1703999"/>
          </a:xfrm>
          <a:prstGeom prst="roundRect">
            <a:avLst>
              <a:gd name="adj" fmla="val 6941"/>
            </a:avLst>
          </a:prstGeom>
          <a:solidFill>
            <a:srgbClr val="A6A6A6"/>
          </a:solidFill>
          <a:ln w="57150" cap="flat" cmpd="sng" algn="ctr">
            <a:noFill/>
            <a:prstDash val="solid"/>
          </a:ln>
          <a:effectLst/>
        </p:spPr>
        <p:txBody>
          <a:bodyPr lIns="0" tIns="91440" rtlCol="0" anchor="t" anchorCtr="0"/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Data Fabric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560A938-583E-4A02-93D9-6D60A1921897}"/>
              </a:ext>
            </a:extLst>
          </p:cNvPr>
          <p:cNvSpPr/>
          <p:nvPr/>
        </p:nvSpPr>
        <p:spPr>
          <a:xfrm>
            <a:off x="4579173" y="4710309"/>
            <a:ext cx="710756" cy="24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80000"/>
              </a:lnSpc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70" name="Shape 2878">
            <a:extLst>
              <a:ext uri="{FF2B5EF4-FFF2-40B4-BE49-F238E27FC236}">
                <a16:creationId xmlns:a16="http://schemas.microsoft.com/office/drawing/2014/main" id="{3132C37D-02E1-4FE4-9532-33DC2A394281}"/>
              </a:ext>
            </a:extLst>
          </p:cNvPr>
          <p:cNvSpPr/>
          <p:nvPr/>
        </p:nvSpPr>
        <p:spPr>
          <a:xfrm>
            <a:off x="10758241" y="3508567"/>
            <a:ext cx="1129393" cy="4494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pPr algn="ctr"/>
            <a:r>
              <a:rPr lang="en-US" sz="1600" b="1" dirty="0">
                <a:latin typeface="+mn-lt"/>
              </a:rPr>
              <a:t>Internal </a:t>
            </a:r>
          </a:p>
          <a:p>
            <a:pPr algn="ctr"/>
            <a:r>
              <a:rPr lang="en-US" sz="1600" b="1" dirty="0">
                <a:latin typeface="+mn-lt"/>
              </a:rPr>
              <a:t>Users</a:t>
            </a:r>
            <a:endParaRPr sz="1600" b="1" dirty="0">
              <a:latin typeface="+mn-lt"/>
            </a:endParaRPr>
          </a:p>
        </p:txBody>
      </p:sp>
      <p:sp>
        <p:nvSpPr>
          <p:cNvPr id="171" name="Rounded Rectangle 1499">
            <a:extLst>
              <a:ext uri="{FF2B5EF4-FFF2-40B4-BE49-F238E27FC236}">
                <a16:creationId xmlns:a16="http://schemas.microsoft.com/office/drawing/2014/main" id="{EB95A5FC-7D2D-4254-9637-129BC0A3BEAC}"/>
              </a:ext>
            </a:extLst>
          </p:cNvPr>
          <p:cNvSpPr/>
          <p:nvPr/>
        </p:nvSpPr>
        <p:spPr>
          <a:xfrm>
            <a:off x="197352" y="1399023"/>
            <a:ext cx="1161334" cy="4168299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lvl="0" algn="ctr" defTabSz="1218987">
              <a:defRPr/>
            </a:pPr>
            <a:r>
              <a:rPr lang="en-IN" sz="1200" b="1" kern="0" dirty="0"/>
              <a:t>Data Sources</a:t>
            </a:r>
          </a:p>
        </p:txBody>
      </p:sp>
      <p:sp>
        <p:nvSpPr>
          <p:cNvPr id="172" name="Rounded Rectangle 1459">
            <a:extLst>
              <a:ext uri="{FF2B5EF4-FFF2-40B4-BE49-F238E27FC236}">
                <a16:creationId xmlns:a16="http://schemas.microsoft.com/office/drawing/2014/main" id="{0A4AE7CA-C807-452A-AFA2-AB26DEFD2393}"/>
              </a:ext>
            </a:extLst>
          </p:cNvPr>
          <p:cNvSpPr/>
          <p:nvPr/>
        </p:nvSpPr>
        <p:spPr>
          <a:xfrm>
            <a:off x="256599" y="1884953"/>
            <a:ext cx="1048613" cy="782229"/>
          </a:xfrm>
          <a:prstGeom prst="roundRect">
            <a:avLst>
              <a:gd name="adj" fmla="val 6941"/>
            </a:avLst>
          </a:prstGeom>
          <a:solidFill>
            <a:sysClr val="window" lastClr="FFFFFF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Transaction data </a:t>
            </a:r>
          </a:p>
        </p:txBody>
      </p:sp>
      <p:sp>
        <p:nvSpPr>
          <p:cNvPr id="173" name="Rounded Rectangle 1459">
            <a:extLst>
              <a:ext uri="{FF2B5EF4-FFF2-40B4-BE49-F238E27FC236}">
                <a16:creationId xmlns:a16="http://schemas.microsoft.com/office/drawing/2014/main" id="{9052DC68-0627-4980-989C-37ADAAA8A3E2}"/>
              </a:ext>
            </a:extLst>
          </p:cNvPr>
          <p:cNvSpPr/>
          <p:nvPr/>
        </p:nvSpPr>
        <p:spPr>
          <a:xfrm>
            <a:off x="253332" y="3735871"/>
            <a:ext cx="1048613" cy="641927"/>
          </a:xfrm>
          <a:prstGeom prst="roundRect">
            <a:avLst>
              <a:gd name="adj" fmla="val 6941"/>
            </a:avLst>
          </a:prstGeom>
          <a:solidFill>
            <a:sysClr val="window" lastClr="FFFFFF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/>
              <a:t>Derived Insights 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4" name="Rounded Rectangle 1459">
            <a:extLst>
              <a:ext uri="{FF2B5EF4-FFF2-40B4-BE49-F238E27FC236}">
                <a16:creationId xmlns:a16="http://schemas.microsoft.com/office/drawing/2014/main" id="{7D8B20E2-87D5-4CE0-AFEB-9DEE56BFCE12}"/>
              </a:ext>
            </a:extLst>
          </p:cNvPr>
          <p:cNvSpPr/>
          <p:nvPr/>
        </p:nvSpPr>
        <p:spPr>
          <a:xfrm>
            <a:off x="239181" y="2834907"/>
            <a:ext cx="1048613" cy="641927"/>
          </a:xfrm>
          <a:prstGeom prst="roundRect">
            <a:avLst>
              <a:gd name="adj" fmla="val 6941"/>
            </a:avLst>
          </a:prstGeom>
          <a:solidFill>
            <a:sysClr val="window" lastClr="FFFFFF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Interactions &amp; behaviour  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/>
              <a:t>Data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5" name="Rounded Rectangle 1459">
            <a:extLst>
              <a:ext uri="{FF2B5EF4-FFF2-40B4-BE49-F238E27FC236}">
                <a16:creationId xmlns:a16="http://schemas.microsoft.com/office/drawing/2014/main" id="{AA4062D2-8A5B-4CBD-BE9C-49C48D76203A}"/>
              </a:ext>
            </a:extLst>
          </p:cNvPr>
          <p:cNvSpPr/>
          <p:nvPr/>
        </p:nvSpPr>
        <p:spPr>
          <a:xfrm>
            <a:off x="238092" y="4669500"/>
            <a:ext cx="1048613" cy="641927"/>
          </a:xfrm>
          <a:prstGeom prst="roundRect">
            <a:avLst>
              <a:gd name="adj" fmla="val 6941"/>
            </a:avLst>
          </a:prstGeom>
          <a:solidFill>
            <a:sysClr val="window" lastClr="FFFFFF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External 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/>
              <a:t>data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46" name="Group 59">
            <a:extLst>
              <a:ext uri="{FF2B5EF4-FFF2-40B4-BE49-F238E27FC236}">
                <a16:creationId xmlns:a16="http://schemas.microsoft.com/office/drawing/2014/main" id="{A92F8AA2-0A43-4720-9424-25A57416AA79}"/>
              </a:ext>
            </a:extLst>
          </p:cNvPr>
          <p:cNvGrpSpPr/>
          <p:nvPr/>
        </p:nvGrpSpPr>
        <p:grpSpPr>
          <a:xfrm>
            <a:off x="6108441" y="3592093"/>
            <a:ext cx="228848" cy="208625"/>
            <a:chOff x="7053263" y="3579813"/>
            <a:chExt cx="1077913" cy="982662"/>
          </a:xfrm>
          <a:solidFill>
            <a:srgbClr val="A6A6A6"/>
          </a:solidFill>
        </p:grpSpPr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4901BE1D-61F3-40B0-988C-5CD1E5F3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3579813"/>
              <a:ext cx="173038" cy="144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" y="91"/>
                </a:cxn>
                <a:cxn ang="0">
                  <a:pos x="0" y="91"/>
                </a:cxn>
                <a:cxn ang="0">
                  <a:pos x="0" y="0"/>
                </a:cxn>
              </a:cxnLst>
              <a:rect l="0" t="0" r="r" b="b"/>
              <a:pathLst>
                <a:path w="109" h="91">
                  <a:moveTo>
                    <a:pt x="0" y="0"/>
                  </a:moveTo>
                  <a:lnTo>
                    <a:pt x="109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E1B08ED6-0CB1-46D6-993A-124599C08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225" y="3579813"/>
              <a:ext cx="661988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5" y="0"/>
                </a:cxn>
                <a:cxn ang="0">
                  <a:pos x="275" y="117"/>
                </a:cxn>
                <a:cxn ang="0">
                  <a:pos x="417" y="117"/>
                </a:cxn>
                <a:cxn ang="0">
                  <a:pos x="417" y="206"/>
                </a:cxn>
                <a:cxn ang="0">
                  <a:pos x="0" y="206"/>
                </a:cxn>
                <a:cxn ang="0">
                  <a:pos x="0" y="0"/>
                </a:cxn>
              </a:cxnLst>
              <a:rect l="0" t="0" r="r" b="b"/>
              <a:pathLst>
                <a:path w="417" h="206">
                  <a:moveTo>
                    <a:pt x="0" y="0"/>
                  </a:moveTo>
                  <a:lnTo>
                    <a:pt x="275" y="0"/>
                  </a:lnTo>
                  <a:lnTo>
                    <a:pt x="275" y="117"/>
                  </a:lnTo>
                  <a:lnTo>
                    <a:pt x="417" y="117"/>
                  </a:lnTo>
                  <a:lnTo>
                    <a:pt x="41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49" name="Rectangle 31">
              <a:extLst>
                <a:ext uri="{FF2B5EF4-FFF2-40B4-BE49-F238E27FC236}">
                  <a16:creationId xmlns:a16="http://schemas.microsoft.com/office/drawing/2014/main" id="{0CBAD007-A4E5-41A7-B39B-EB752E46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225" y="4302125"/>
              <a:ext cx="661988" cy="2603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E5186983-2F82-4861-A567-5830A9749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263" y="3948113"/>
              <a:ext cx="1077913" cy="312738"/>
            </a:xfrm>
            <a:custGeom>
              <a:avLst/>
              <a:gdLst/>
              <a:ahLst/>
              <a:cxnLst>
                <a:cxn ang="0">
                  <a:pos x="580" y="37"/>
                </a:cxn>
                <a:cxn ang="0">
                  <a:pos x="580" y="92"/>
                </a:cxn>
                <a:cxn ang="0">
                  <a:pos x="635" y="92"/>
                </a:cxn>
                <a:cxn ang="0">
                  <a:pos x="635" y="37"/>
                </a:cxn>
                <a:cxn ang="0">
                  <a:pos x="580" y="37"/>
                </a:cxn>
                <a:cxn ang="0">
                  <a:pos x="0" y="0"/>
                </a:cxn>
                <a:cxn ang="0">
                  <a:pos x="679" y="0"/>
                </a:cxn>
                <a:cxn ang="0">
                  <a:pos x="679" y="197"/>
                </a:cxn>
                <a:cxn ang="0">
                  <a:pos x="0" y="197"/>
                </a:cxn>
                <a:cxn ang="0">
                  <a:pos x="0" y="0"/>
                </a:cxn>
              </a:cxnLst>
              <a:rect l="0" t="0" r="r" b="b"/>
              <a:pathLst>
                <a:path w="679" h="197">
                  <a:moveTo>
                    <a:pt x="580" y="37"/>
                  </a:moveTo>
                  <a:lnTo>
                    <a:pt x="580" y="92"/>
                  </a:lnTo>
                  <a:lnTo>
                    <a:pt x="635" y="92"/>
                  </a:lnTo>
                  <a:lnTo>
                    <a:pt x="635" y="37"/>
                  </a:lnTo>
                  <a:lnTo>
                    <a:pt x="580" y="37"/>
                  </a:lnTo>
                  <a:close/>
                  <a:moveTo>
                    <a:pt x="0" y="0"/>
                  </a:moveTo>
                  <a:lnTo>
                    <a:pt x="679" y="0"/>
                  </a:lnTo>
                  <a:lnTo>
                    <a:pt x="679" y="197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sp>
        <p:nvSpPr>
          <p:cNvPr id="154" name="Rounded Rectangle 1477">
            <a:extLst>
              <a:ext uri="{FF2B5EF4-FFF2-40B4-BE49-F238E27FC236}">
                <a16:creationId xmlns:a16="http://schemas.microsoft.com/office/drawing/2014/main" id="{C774C992-4A8E-4D32-91CC-ECC11C305FCE}"/>
              </a:ext>
            </a:extLst>
          </p:cNvPr>
          <p:cNvSpPr/>
          <p:nvPr/>
        </p:nvSpPr>
        <p:spPr>
          <a:xfrm>
            <a:off x="5046957" y="3517756"/>
            <a:ext cx="2414264" cy="17936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tIns="0" rtlCol="0" anchor="t" anchorCtr="0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360 Profile</a:t>
            </a:r>
          </a:p>
        </p:txBody>
      </p:sp>
      <p:sp>
        <p:nvSpPr>
          <p:cNvPr id="155" name="Rounded Rectangle 1468">
            <a:extLst>
              <a:ext uri="{FF2B5EF4-FFF2-40B4-BE49-F238E27FC236}">
                <a16:creationId xmlns:a16="http://schemas.microsoft.com/office/drawing/2014/main" id="{536F1477-AC93-46BD-B582-3D8FDCA0A64E}"/>
              </a:ext>
            </a:extLst>
          </p:cNvPr>
          <p:cNvSpPr/>
          <p:nvPr/>
        </p:nvSpPr>
        <p:spPr>
          <a:xfrm>
            <a:off x="5106234" y="3784764"/>
            <a:ext cx="2301766" cy="1483857"/>
          </a:xfrm>
          <a:prstGeom prst="roundRect">
            <a:avLst>
              <a:gd name="adj" fmla="val 20058"/>
            </a:avLst>
          </a:prstGeom>
          <a:solidFill>
            <a:schemeClr val="bg1"/>
          </a:solidFill>
          <a:ln w="571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91440" lvl="0" indent="-91440" defTabSz="1218987"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cs typeface="Arial" panose="020B0604020202020204" pitchFamily="34" charset="0"/>
              </a:rPr>
              <a:t>Enterprise Data pipeline</a:t>
            </a:r>
          </a:p>
          <a:p>
            <a:pPr marL="91440" lvl="0" indent="-91440" defTabSz="1218987">
              <a:buFont typeface="Arial" panose="020B0604020202020204" pitchFamily="34" charset="0"/>
              <a:buChar char="•"/>
              <a:defRPr/>
            </a:pPr>
            <a:endParaRPr lang="en-IN" sz="1200" b="1" kern="0" dirty="0">
              <a:cs typeface="Arial" panose="020B0604020202020204" pitchFamily="34" charset="0"/>
            </a:endParaRPr>
          </a:p>
          <a:p>
            <a:pPr marL="91440" lvl="0" indent="-91440" defTabSz="1218987"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cs typeface="Arial" panose="020B0604020202020204" pitchFamily="34" charset="0"/>
              </a:rPr>
              <a:t>Common Data Models </a:t>
            </a:r>
          </a:p>
          <a:p>
            <a:pPr marL="91440" lvl="0" indent="-91440" defTabSz="1218987">
              <a:buFont typeface="Arial" panose="020B0604020202020204" pitchFamily="34" charset="0"/>
              <a:buChar char="•"/>
              <a:defRPr/>
            </a:pPr>
            <a:endParaRPr lang="en-IN" sz="1200" b="1" kern="0" dirty="0">
              <a:cs typeface="Arial" panose="020B0604020202020204" pitchFamily="34" charset="0"/>
            </a:endParaRPr>
          </a:p>
          <a:p>
            <a:pPr marL="91440" lvl="0" indent="-91440" defTabSz="1218987">
              <a:buFont typeface="Arial" panose="020B0604020202020204" pitchFamily="34" charset="0"/>
              <a:buChar char="•"/>
              <a:defRPr/>
            </a:pPr>
            <a:r>
              <a:rPr lang="en-IN" sz="1200" b="1" kern="0" dirty="0">
                <a:cs typeface="Arial" panose="020B0604020202020204" pitchFamily="34" charset="0"/>
              </a:rPr>
              <a:t>Analytic Models and  Data Marts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D0DB850-80C6-4B51-B14D-A0CD1F6C257E}"/>
              </a:ext>
            </a:extLst>
          </p:cNvPr>
          <p:cNvCxnSpPr>
            <a:cxnSpLocks/>
          </p:cNvCxnSpPr>
          <p:nvPr/>
        </p:nvCxnSpPr>
        <p:spPr>
          <a:xfrm>
            <a:off x="1315823" y="4535933"/>
            <a:ext cx="203601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B30F888-819B-439B-B207-0F86EC084692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7190771" y="2227213"/>
            <a:ext cx="1948238" cy="1744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1CED539-C252-44C8-9416-764B5FA43732}"/>
              </a:ext>
            </a:extLst>
          </p:cNvPr>
          <p:cNvCxnSpPr>
            <a:cxnSpLocks/>
          </p:cNvCxnSpPr>
          <p:nvPr/>
        </p:nvCxnSpPr>
        <p:spPr>
          <a:xfrm flipV="1">
            <a:off x="9323891" y="4180725"/>
            <a:ext cx="1548428" cy="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C3A0467-90B6-4C72-9D7C-004987FAB23D}"/>
              </a:ext>
            </a:extLst>
          </p:cNvPr>
          <p:cNvCxnSpPr/>
          <p:nvPr/>
        </p:nvCxnSpPr>
        <p:spPr>
          <a:xfrm>
            <a:off x="10353366" y="2000718"/>
            <a:ext cx="461040" cy="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9CCBD0-6FA8-450C-9E02-CBB8A4483EB9}"/>
              </a:ext>
            </a:extLst>
          </p:cNvPr>
          <p:cNvCxnSpPr>
            <a:cxnSpLocks/>
          </p:cNvCxnSpPr>
          <p:nvPr/>
        </p:nvCxnSpPr>
        <p:spPr>
          <a:xfrm>
            <a:off x="10417171" y="2439825"/>
            <a:ext cx="519927" cy="17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5873A7-1BF0-4E50-8C3D-0B1DD61F846A}"/>
              </a:ext>
            </a:extLst>
          </p:cNvPr>
          <p:cNvCxnSpPr>
            <a:cxnSpLocks/>
          </p:cNvCxnSpPr>
          <p:nvPr/>
        </p:nvCxnSpPr>
        <p:spPr>
          <a:xfrm flipV="1">
            <a:off x="5928439" y="2722438"/>
            <a:ext cx="0" cy="4909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C923D8C-885E-4525-B720-07E1CF4812B6}"/>
              </a:ext>
            </a:extLst>
          </p:cNvPr>
          <p:cNvCxnSpPr>
            <a:cxnSpLocks/>
          </p:cNvCxnSpPr>
          <p:nvPr/>
        </p:nvCxnSpPr>
        <p:spPr>
          <a:xfrm flipH="1">
            <a:off x="1315823" y="3745444"/>
            <a:ext cx="192811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496A46-6A51-4B1D-905E-3DF339AE633A}"/>
              </a:ext>
            </a:extLst>
          </p:cNvPr>
          <p:cNvCxnSpPr>
            <a:cxnSpLocks/>
          </p:cNvCxnSpPr>
          <p:nvPr/>
        </p:nvCxnSpPr>
        <p:spPr>
          <a:xfrm flipV="1">
            <a:off x="1387063" y="2000718"/>
            <a:ext cx="3162028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1480">
            <a:extLst>
              <a:ext uri="{FF2B5EF4-FFF2-40B4-BE49-F238E27FC236}">
                <a16:creationId xmlns:a16="http://schemas.microsoft.com/office/drawing/2014/main" id="{E99F2E47-E11B-48E6-BA0A-8756C627CC9C}"/>
              </a:ext>
            </a:extLst>
          </p:cNvPr>
          <p:cNvSpPr/>
          <p:nvPr/>
        </p:nvSpPr>
        <p:spPr>
          <a:xfrm>
            <a:off x="4579173" y="1544575"/>
            <a:ext cx="2560943" cy="1177863"/>
          </a:xfrm>
          <a:prstGeom prst="roundRect">
            <a:avLst>
              <a:gd name="adj" fmla="val 6941"/>
            </a:avLst>
          </a:prstGeom>
          <a:solidFill>
            <a:srgbClr val="B582CB"/>
          </a:solidFill>
          <a:ln w="57150" cap="flat" cmpd="sng" algn="ctr">
            <a:noFill/>
            <a:prstDash val="solid"/>
          </a:ln>
          <a:effectLst/>
        </p:spPr>
        <p:txBody>
          <a:bodyPr tIns="0" rtlCol="0" anchor="t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Eco System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5" name="Rounded Rectangle 1477">
            <a:extLst>
              <a:ext uri="{FF2B5EF4-FFF2-40B4-BE49-F238E27FC236}">
                <a16:creationId xmlns:a16="http://schemas.microsoft.com/office/drawing/2014/main" id="{9CA94D87-A008-4D87-83BD-060EEAE50942}"/>
              </a:ext>
            </a:extLst>
          </p:cNvPr>
          <p:cNvSpPr/>
          <p:nvPr/>
        </p:nvSpPr>
        <p:spPr>
          <a:xfrm>
            <a:off x="4625868" y="1818123"/>
            <a:ext cx="2488122" cy="830693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t" anchorCtr="0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kern="0" dirty="0">
                <a:cs typeface="Arial" panose="020B0604020202020204" pitchFamily="34" charset="0"/>
              </a:rPr>
              <a:t>Enterprise Service Layer</a:t>
            </a:r>
            <a:endParaRPr kumimoji="0" lang="en-IN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Rounded Rectangle 14">
            <a:extLst>
              <a:ext uri="{FF2B5EF4-FFF2-40B4-BE49-F238E27FC236}">
                <a16:creationId xmlns:a16="http://schemas.microsoft.com/office/drawing/2014/main" id="{E0DBC88D-8E32-4776-A268-04C0B3F42DE0}"/>
              </a:ext>
            </a:extLst>
          </p:cNvPr>
          <p:cNvSpPr/>
          <p:nvPr/>
        </p:nvSpPr>
        <p:spPr>
          <a:xfrm>
            <a:off x="4635541" y="2207041"/>
            <a:ext cx="1188075" cy="3163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lIns="0" tIns="0" rIns="0" bIns="0" spcCol="0" rtlCol="0" anchor="ctr">
            <a:noAutofit/>
          </a:bodyPr>
          <a:lstStyle>
            <a:defPPr>
              <a:defRPr lang="en-US"/>
            </a:defPPr>
            <a:lvl1pPr marL="0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/>
            <a:r>
              <a:rPr lang="en-US" sz="1200" b="1" dirty="0">
                <a:solidFill>
                  <a:schemeClr val="tx1"/>
                </a:solidFill>
              </a:rPr>
              <a:t>Orchestration</a:t>
            </a:r>
          </a:p>
        </p:txBody>
      </p:sp>
      <p:sp>
        <p:nvSpPr>
          <p:cNvPr id="87" name="Rounded Rectangle 14">
            <a:extLst>
              <a:ext uri="{FF2B5EF4-FFF2-40B4-BE49-F238E27FC236}">
                <a16:creationId xmlns:a16="http://schemas.microsoft.com/office/drawing/2014/main" id="{EC844B42-4E60-470A-8830-F04E680A31A1}"/>
              </a:ext>
            </a:extLst>
          </p:cNvPr>
          <p:cNvSpPr/>
          <p:nvPr/>
        </p:nvSpPr>
        <p:spPr>
          <a:xfrm>
            <a:off x="5894573" y="2196781"/>
            <a:ext cx="1188075" cy="3163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lIns="0" tIns="0" rIns="0" bIns="0" spcCol="0" rtlCol="0" anchor="ctr">
            <a:noAutofit/>
          </a:bodyPr>
          <a:lstStyle>
            <a:defPPr>
              <a:defRPr lang="en-US"/>
            </a:defPPr>
            <a:lvl1pPr marL="0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/>
            <a:r>
              <a:rPr lang="en-US" sz="1200" b="1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88" name="Rounded Rectangle 1477">
            <a:extLst>
              <a:ext uri="{FF2B5EF4-FFF2-40B4-BE49-F238E27FC236}">
                <a16:creationId xmlns:a16="http://schemas.microsoft.com/office/drawing/2014/main" id="{C6CE1A39-CF82-4E6F-BFE1-17CABB4AF6C3}"/>
              </a:ext>
            </a:extLst>
          </p:cNvPr>
          <p:cNvSpPr/>
          <p:nvPr/>
        </p:nvSpPr>
        <p:spPr>
          <a:xfrm>
            <a:off x="9196638" y="2309326"/>
            <a:ext cx="1254787" cy="44819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t" anchorCtr="0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9" name="Rounded Rectangle 14">
            <a:extLst>
              <a:ext uri="{FF2B5EF4-FFF2-40B4-BE49-F238E27FC236}">
                <a16:creationId xmlns:a16="http://schemas.microsoft.com/office/drawing/2014/main" id="{227EF726-6652-4F7A-8DA6-8B73B1163995}"/>
              </a:ext>
            </a:extLst>
          </p:cNvPr>
          <p:cNvSpPr/>
          <p:nvPr/>
        </p:nvSpPr>
        <p:spPr>
          <a:xfrm>
            <a:off x="9332078" y="2373901"/>
            <a:ext cx="997582" cy="2932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lIns="0" tIns="0" rIns="0" bIns="0" spcCol="0" rtlCol="0" anchor="ctr">
            <a:noAutofit/>
          </a:bodyPr>
          <a:lstStyle>
            <a:defPPr>
              <a:defRPr lang="en-US"/>
            </a:defPPr>
            <a:lvl1pPr marL="0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45713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/>
            <a:r>
              <a:rPr lang="en-US" sz="1200" b="1" dirty="0">
                <a:solidFill>
                  <a:schemeClr val="tx1"/>
                </a:solidFill>
              </a:rPr>
              <a:t>360 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9F51B-BF9F-4942-8315-B50BE12B0874}"/>
              </a:ext>
            </a:extLst>
          </p:cNvPr>
          <p:cNvSpPr/>
          <p:nvPr/>
        </p:nvSpPr>
        <p:spPr>
          <a:xfrm>
            <a:off x="6810554" y="3222677"/>
            <a:ext cx="1786061" cy="2091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D0C7F-1764-4C58-B030-38E8C58D3492}"/>
              </a:ext>
            </a:extLst>
          </p:cNvPr>
          <p:cNvSpPr txBox="1"/>
          <p:nvPr/>
        </p:nvSpPr>
        <p:spPr>
          <a:xfrm>
            <a:off x="3386681" y="5514982"/>
            <a:ext cx="580995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Management &amp; Governance</a:t>
            </a:r>
          </a:p>
          <a:p>
            <a:r>
              <a:rPr lang="en-US" dirty="0"/>
              <a:t>Metadata                         Semantics              Security </a:t>
            </a:r>
          </a:p>
        </p:txBody>
      </p:sp>
    </p:spTree>
    <p:extLst>
      <p:ext uri="{BB962C8B-B14F-4D97-AF65-F5344CB8AC3E}">
        <p14:creationId xmlns:p14="http://schemas.microsoft.com/office/powerpoint/2010/main" val="374465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AD939F-217C-4B2B-91F0-8403026F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creating a “360” Profile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3884D-7D54-4E0D-9B6A-0B18DDFC9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4BA6-02BA-4C59-B31E-AD3DA12135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0F29-163F-4BAA-A756-B7D0FB0AA4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Transforming Aetna through Vision and Technical Mastery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47A4E6-8E37-4B0A-8739-47650F73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56857"/>
              </p:ext>
            </p:extLst>
          </p:nvPr>
        </p:nvGraphicFramePr>
        <p:xfrm>
          <a:off x="193319" y="992152"/>
          <a:ext cx="11534839" cy="5221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1">
                  <a:extLst>
                    <a:ext uri="{9D8B030D-6E8A-4147-A177-3AD203B41FA5}">
                      <a16:colId xmlns:a16="http://schemas.microsoft.com/office/drawing/2014/main" val="3456784097"/>
                    </a:ext>
                  </a:extLst>
                </a:gridCol>
                <a:gridCol w="3684806">
                  <a:extLst>
                    <a:ext uri="{9D8B030D-6E8A-4147-A177-3AD203B41FA5}">
                      <a16:colId xmlns:a16="http://schemas.microsoft.com/office/drawing/2014/main" val="2340487012"/>
                    </a:ext>
                  </a:extLst>
                </a:gridCol>
                <a:gridCol w="3996342">
                  <a:extLst>
                    <a:ext uri="{9D8B030D-6E8A-4147-A177-3AD203B41FA5}">
                      <a16:colId xmlns:a16="http://schemas.microsoft.com/office/drawing/2014/main" val="4254604540"/>
                    </a:ext>
                  </a:extLst>
                </a:gridCol>
              </a:tblGrid>
              <a:tr h="638638"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82190"/>
                  </a:ext>
                </a:extLst>
              </a:tr>
              <a:tr h="820862">
                <a:tc>
                  <a:txBody>
                    <a:bodyPr/>
                    <a:lstStyle/>
                    <a:p>
                      <a:r>
                        <a:rPr lang="en-US" dirty="0"/>
                        <a:t>Braze – Aetna Health (</a:t>
                      </a:r>
                      <a:r>
                        <a:rPr lang="en-US" dirty="0" err="1"/>
                        <a:t>appboy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 to members -</a:t>
                      </a:r>
                    </a:p>
                    <a:p>
                      <a:r>
                        <a:rPr lang="en-US" dirty="0"/>
                        <a:t>Communication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264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US" dirty="0"/>
                        <a:t>UDP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Jeremy Matthews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for Sales and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71082"/>
                  </a:ext>
                </a:extLst>
              </a:tr>
              <a:tr h="488013">
                <a:tc>
                  <a:txBody>
                    <a:bodyPr/>
                    <a:lstStyle/>
                    <a:p>
                      <a:r>
                        <a:rPr lang="en-US" dirty="0" err="1"/>
                        <a:t>Medcompass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77827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US" dirty="0"/>
                        <a:t>IPP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Renee Ghent/ Joe </a:t>
                      </a:r>
                      <a:r>
                        <a:rPr lang="en-US" dirty="0" err="1"/>
                        <a:t>Branciforte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preferences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0942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US" dirty="0"/>
                        <a:t>Medicare </a:t>
                      </a:r>
                      <a:r>
                        <a:rPr lang="en-US" dirty="0" err="1"/>
                        <a:t>NextGen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BMO-Mike Kingery/Sharon Cannon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Medicare 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52198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US" dirty="0"/>
                        <a:t>EDW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98419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US" dirty="0"/>
                        <a:t>FDR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Louis </a:t>
                      </a:r>
                      <a:r>
                        <a:rPr lang="en-US" dirty="0" err="1"/>
                        <a:t>Ursini</a:t>
                      </a:r>
                      <a:r>
                        <a:rPr lang="en-US" dirty="0"/>
                        <a:t> / Rajesh Ramachandran / Sharon </a:t>
                      </a:r>
                      <a:r>
                        <a:rPr lang="en-US" dirty="0" err="1"/>
                        <a:t>Kobelt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focused member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48087"/>
                  </a:ext>
                </a:extLst>
              </a:tr>
              <a:tr h="622684">
                <a:tc>
                  <a:txBody>
                    <a:bodyPr/>
                    <a:lstStyle/>
                    <a:p>
                      <a:r>
                        <a:rPr lang="en-US" dirty="0"/>
                        <a:t>Provider 360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11405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DC2656D-5847-44E5-911D-102790B5A363}"/>
              </a:ext>
            </a:extLst>
          </p:cNvPr>
          <p:cNvSpPr/>
          <p:nvPr/>
        </p:nvSpPr>
        <p:spPr bwMode="ltGray">
          <a:xfrm>
            <a:off x="10854360" y="140037"/>
            <a:ext cx="458229" cy="458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800" b="1" i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61A682-CF7B-4103-9D51-BBC6F62D3AAA}"/>
              </a:ext>
            </a:extLst>
          </p:cNvPr>
          <p:cNvSpPr/>
          <p:nvPr/>
        </p:nvSpPr>
        <p:spPr>
          <a:xfrm>
            <a:off x="10916839" y="202863"/>
            <a:ext cx="328358" cy="3283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2" name="Freeform 547">
            <a:extLst>
              <a:ext uri="{FF2B5EF4-FFF2-40B4-BE49-F238E27FC236}">
                <a16:creationId xmlns:a16="http://schemas.microsoft.com/office/drawing/2014/main" id="{6C8DF6F7-45B3-4873-AACD-26B46EDB99E2}"/>
              </a:ext>
            </a:extLst>
          </p:cNvPr>
          <p:cNvSpPr>
            <a:spLocks/>
          </p:cNvSpPr>
          <p:nvPr/>
        </p:nvSpPr>
        <p:spPr bwMode="auto">
          <a:xfrm>
            <a:off x="10989079" y="268434"/>
            <a:ext cx="183878" cy="158221"/>
          </a:xfrm>
          <a:custGeom>
            <a:avLst/>
            <a:gdLst>
              <a:gd name="T0" fmla="*/ 318 w 323"/>
              <a:gd name="T1" fmla="*/ 259 h 278"/>
              <a:gd name="T2" fmla="*/ 257 w 323"/>
              <a:gd name="T3" fmla="*/ 241 h 278"/>
              <a:gd name="T4" fmla="*/ 229 w 323"/>
              <a:gd name="T5" fmla="*/ 236 h 278"/>
              <a:gd name="T6" fmla="*/ 212 w 323"/>
              <a:gd name="T7" fmla="*/ 223 h 278"/>
              <a:gd name="T8" fmla="*/ 213 w 323"/>
              <a:gd name="T9" fmla="*/ 220 h 278"/>
              <a:gd name="T10" fmla="*/ 246 w 323"/>
              <a:gd name="T11" fmla="*/ 142 h 278"/>
              <a:gd name="T12" fmla="*/ 233 w 323"/>
              <a:gd name="T13" fmla="*/ 33 h 278"/>
              <a:gd name="T14" fmla="*/ 161 w 323"/>
              <a:gd name="T15" fmla="*/ 1 h 278"/>
              <a:gd name="T16" fmla="*/ 161 w 323"/>
              <a:gd name="T17" fmla="*/ 1 h 278"/>
              <a:gd name="T18" fmla="*/ 90 w 323"/>
              <a:gd name="T19" fmla="*/ 33 h 278"/>
              <a:gd name="T20" fmla="*/ 77 w 323"/>
              <a:gd name="T21" fmla="*/ 142 h 278"/>
              <a:gd name="T22" fmla="*/ 110 w 323"/>
              <a:gd name="T23" fmla="*/ 220 h 278"/>
              <a:gd name="T24" fmla="*/ 111 w 323"/>
              <a:gd name="T25" fmla="*/ 223 h 278"/>
              <a:gd name="T26" fmla="*/ 94 w 323"/>
              <a:gd name="T27" fmla="*/ 236 h 278"/>
              <a:gd name="T28" fmla="*/ 66 w 323"/>
              <a:gd name="T29" fmla="*/ 241 h 278"/>
              <a:gd name="T30" fmla="*/ 5 w 323"/>
              <a:gd name="T31" fmla="*/ 259 h 278"/>
              <a:gd name="T32" fmla="*/ 4 w 323"/>
              <a:gd name="T33" fmla="*/ 274 h 278"/>
              <a:gd name="T34" fmla="*/ 12 w 323"/>
              <a:gd name="T35" fmla="*/ 278 h 278"/>
              <a:gd name="T36" fmla="*/ 19 w 323"/>
              <a:gd name="T37" fmla="*/ 275 h 278"/>
              <a:gd name="T38" fmla="*/ 69 w 323"/>
              <a:gd name="T39" fmla="*/ 263 h 278"/>
              <a:gd name="T40" fmla="*/ 101 w 323"/>
              <a:gd name="T41" fmla="*/ 256 h 278"/>
              <a:gd name="T42" fmla="*/ 131 w 323"/>
              <a:gd name="T43" fmla="*/ 229 h 278"/>
              <a:gd name="T44" fmla="*/ 128 w 323"/>
              <a:gd name="T45" fmla="*/ 208 h 278"/>
              <a:gd name="T46" fmla="*/ 97 w 323"/>
              <a:gd name="T47" fmla="*/ 137 h 278"/>
              <a:gd name="T48" fmla="*/ 106 w 323"/>
              <a:gd name="T49" fmla="*/ 46 h 278"/>
              <a:gd name="T50" fmla="*/ 161 w 323"/>
              <a:gd name="T51" fmla="*/ 22 h 278"/>
              <a:gd name="T52" fmla="*/ 162 w 323"/>
              <a:gd name="T53" fmla="*/ 22 h 278"/>
              <a:gd name="T54" fmla="*/ 162 w 323"/>
              <a:gd name="T55" fmla="*/ 22 h 278"/>
              <a:gd name="T56" fmla="*/ 162 w 323"/>
              <a:gd name="T57" fmla="*/ 22 h 278"/>
              <a:gd name="T58" fmla="*/ 217 w 323"/>
              <a:gd name="T59" fmla="*/ 46 h 278"/>
              <a:gd name="T60" fmla="*/ 226 w 323"/>
              <a:gd name="T61" fmla="*/ 137 h 278"/>
              <a:gd name="T62" fmla="*/ 195 w 323"/>
              <a:gd name="T63" fmla="*/ 208 h 278"/>
              <a:gd name="T64" fmla="*/ 192 w 323"/>
              <a:gd name="T65" fmla="*/ 229 h 278"/>
              <a:gd name="T66" fmla="*/ 222 w 323"/>
              <a:gd name="T67" fmla="*/ 256 h 278"/>
              <a:gd name="T68" fmla="*/ 254 w 323"/>
              <a:gd name="T69" fmla="*/ 263 h 278"/>
              <a:gd name="T70" fmla="*/ 304 w 323"/>
              <a:gd name="T71" fmla="*/ 275 h 278"/>
              <a:gd name="T72" fmla="*/ 311 w 323"/>
              <a:gd name="T73" fmla="*/ 278 h 278"/>
              <a:gd name="T74" fmla="*/ 319 w 323"/>
              <a:gd name="T75" fmla="*/ 274 h 278"/>
              <a:gd name="T76" fmla="*/ 318 w 323"/>
              <a:gd name="T77" fmla="*/ 25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3" h="278">
                <a:moveTo>
                  <a:pt x="318" y="259"/>
                </a:moveTo>
                <a:cubicBezTo>
                  <a:pt x="306" y="249"/>
                  <a:pt x="281" y="245"/>
                  <a:pt x="257" y="241"/>
                </a:cubicBezTo>
                <a:cubicBezTo>
                  <a:pt x="246" y="240"/>
                  <a:pt x="235" y="238"/>
                  <a:pt x="229" y="236"/>
                </a:cubicBezTo>
                <a:cubicBezTo>
                  <a:pt x="220" y="232"/>
                  <a:pt x="214" y="226"/>
                  <a:pt x="212" y="223"/>
                </a:cubicBezTo>
                <a:cubicBezTo>
                  <a:pt x="212" y="221"/>
                  <a:pt x="212" y="221"/>
                  <a:pt x="213" y="220"/>
                </a:cubicBezTo>
                <a:cubicBezTo>
                  <a:pt x="226" y="202"/>
                  <a:pt x="240" y="170"/>
                  <a:pt x="246" y="142"/>
                </a:cubicBezTo>
                <a:cubicBezTo>
                  <a:pt x="258" y="95"/>
                  <a:pt x="253" y="58"/>
                  <a:pt x="233" y="33"/>
                </a:cubicBezTo>
                <a:cubicBezTo>
                  <a:pt x="207" y="0"/>
                  <a:pt x="163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58" y="1"/>
                  <a:pt x="116" y="1"/>
                  <a:pt x="90" y="33"/>
                </a:cubicBezTo>
                <a:cubicBezTo>
                  <a:pt x="70" y="58"/>
                  <a:pt x="65" y="95"/>
                  <a:pt x="77" y="142"/>
                </a:cubicBezTo>
                <a:cubicBezTo>
                  <a:pt x="83" y="170"/>
                  <a:pt x="97" y="202"/>
                  <a:pt x="110" y="220"/>
                </a:cubicBezTo>
                <a:cubicBezTo>
                  <a:pt x="111" y="221"/>
                  <a:pt x="111" y="221"/>
                  <a:pt x="111" y="223"/>
                </a:cubicBezTo>
                <a:cubicBezTo>
                  <a:pt x="110" y="226"/>
                  <a:pt x="103" y="232"/>
                  <a:pt x="94" y="236"/>
                </a:cubicBezTo>
                <a:cubicBezTo>
                  <a:pt x="88" y="238"/>
                  <a:pt x="77" y="240"/>
                  <a:pt x="66" y="241"/>
                </a:cubicBezTo>
                <a:cubicBezTo>
                  <a:pt x="42" y="245"/>
                  <a:pt x="17" y="249"/>
                  <a:pt x="5" y="259"/>
                </a:cubicBezTo>
                <a:cubicBezTo>
                  <a:pt x="1" y="263"/>
                  <a:pt x="0" y="270"/>
                  <a:pt x="4" y="274"/>
                </a:cubicBezTo>
                <a:cubicBezTo>
                  <a:pt x="6" y="277"/>
                  <a:pt x="9" y="278"/>
                  <a:pt x="12" y="278"/>
                </a:cubicBezTo>
                <a:cubicBezTo>
                  <a:pt x="15" y="278"/>
                  <a:pt x="17" y="277"/>
                  <a:pt x="19" y="275"/>
                </a:cubicBezTo>
                <a:cubicBezTo>
                  <a:pt x="27" y="269"/>
                  <a:pt x="51" y="265"/>
                  <a:pt x="69" y="263"/>
                </a:cubicBezTo>
                <a:cubicBezTo>
                  <a:pt x="82" y="261"/>
                  <a:pt x="94" y="259"/>
                  <a:pt x="101" y="256"/>
                </a:cubicBezTo>
                <a:cubicBezTo>
                  <a:pt x="117" y="250"/>
                  <a:pt x="128" y="240"/>
                  <a:pt x="131" y="229"/>
                </a:cubicBezTo>
                <a:cubicBezTo>
                  <a:pt x="133" y="221"/>
                  <a:pt x="132" y="214"/>
                  <a:pt x="128" y="208"/>
                </a:cubicBezTo>
                <a:cubicBezTo>
                  <a:pt x="116" y="192"/>
                  <a:pt x="103" y="162"/>
                  <a:pt x="97" y="137"/>
                </a:cubicBezTo>
                <a:cubicBezTo>
                  <a:pt x="88" y="96"/>
                  <a:pt x="91" y="66"/>
                  <a:pt x="106" y="46"/>
                </a:cubicBezTo>
                <a:cubicBezTo>
                  <a:pt x="126" y="22"/>
                  <a:pt x="160" y="22"/>
                  <a:pt x="161" y="22"/>
                </a:cubicBezTo>
                <a:cubicBezTo>
                  <a:pt x="161" y="22"/>
                  <a:pt x="161" y="22"/>
                  <a:pt x="162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2"/>
                  <a:pt x="197" y="22"/>
                  <a:pt x="217" y="46"/>
                </a:cubicBezTo>
                <a:cubicBezTo>
                  <a:pt x="232" y="66"/>
                  <a:pt x="235" y="96"/>
                  <a:pt x="226" y="137"/>
                </a:cubicBezTo>
                <a:cubicBezTo>
                  <a:pt x="220" y="162"/>
                  <a:pt x="207" y="192"/>
                  <a:pt x="195" y="208"/>
                </a:cubicBezTo>
                <a:cubicBezTo>
                  <a:pt x="191" y="214"/>
                  <a:pt x="190" y="221"/>
                  <a:pt x="192" y="229"/>
                </a:cubicBezTo>
                <a:cubicBezTo>
                  <a:pt x="195" y="240"/>
                  <a:pt x="206" y="250"/>
                  <a:pt x="222" y="256"/>
                </a:cubicBezTo>
                <a:cubicBezTo>
                  <a:pt x="229" y="259"/>
                  <a:pt x="241" y="261"/>
                  <a:pt x="254" y="263"/>
                </a:cubicBezTo>
                <a:cubicBezTo>
                  <a:pt x="272" y="265"/>
                  <a:pt x="296" y="269"/>
                  <a:pt x="304" y="275"/>
                </a:cubicBezTo>
                <a:cubicBezTo>
                  <a:pt x="306" y="277"/>
                  <a:pt x="308" y="278"/>
                  <a:pt x="311" y="278"/>
                </a:cubicBezTo>
                <a:cubicBezTo>
                  <a:pt x="314" y="278"/>
                  <a:pt x="317" y="277"/>
                  <a:pt x="319" y="274"/>
                </a:cubicBezTo>
                <a:cubicBezTo>
                  <a:pt x="323" y="270"/>
                  <a:pt x="322" y="263"/>
                  <a:pt x="318" y="25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44D96F-AEBC-4C32-9F33-5F61678EA770}"/>
              </a:ext>
            </a:extLst>
          </p:cNvPr>
          <p:cNvSpPr/>
          <p:nvPr/>
        </p:nvSpPr>
        <p:spPr>
          <a:xfrm>
            <a:off x="11034223" y="164821"/>
            <a:ext cx="93590" cy="935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CDDF11-0E2E-43EC-9B93-FFD523EFD038}"/>
              </a:ext>
            </a:extLst>
          </p:cNvPr>
          <p:cNvSpPr/>
          <p:nvPr/>
        </p:nvSpPr>
        <p:spPr>
          <a:xfrm>
            <a:off x="11087237" y="400687"/>
            <a:ext cx="93590" cy="935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401CEF-17F0-45E7-A120-303032D61D80}"/>
              </a:ext>
            </a:extLst>
          </p:cNvPr>
          <p:cNvSpPr/>
          <p:nvPr/>
        </p:nvSpPr>
        <p:spPr>
          <a:xfrm>
            <a:off x="10887619" y="400687"/>
            <a:ext cx="93590" cy="935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Open Sans Bold"/>
              <a:cs typeface="Open Sans Bold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E16850-A1F1-4EA8-8C5A-D7D3D9DA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043" y="306445"/>
            <a:ext cx="77532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98513" eaLnBrk="0" hangingPunct="0">
              <a:spcAft>
                <a:spcPts val="200"/>
              </a:spcAft>
              <a:defRPr/>
            </a:pPr>
            <a:r>
              <a:rPr lang="en-GB" sz="800" b="1" i="1" kern="0" dirty="0">
                <a:solidFill>
                  <a:schemeClr val="accent6"/>
                </a:solidFill>
                <a:latin typeface="+mj-lt"/>
                <a:cs typeface="Arial" charset="0"/>
              </a:rPr>
              <a:t>360 Profile</a:t>
            </a:r>
          </a:p>
        </p:txBody>
      </p:sp>
    </p:spTree>
    <p:extLst>
      <p:ext uri="{BB962C8B-B14F-4D97-AF65-F5344CB8AC3E}">
        <p14:creationId xmlns:p14="http://schemas.microsoft.com/office/powerpoint/2010/main" val="285817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0885-A287-47B1-92A7-F64B4EA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Roadmap to 360 Profile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841EA-399F-45BF-A033-319321838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4D9856-D1D9-4654-BA74-F7DAA58E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4" y="794328"/>
            <a:ext cx="10683406" cy="5086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Identify and engage with programs that are creating  a “360” Profile for their constituent</a:t>
            </a:r>
          </a:p>
          <a:p>
            <a:pPr marL="52070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FDR</a:t>
            </a:r>
          </a:p>
          <a:p>
            <a:pPr marL="52070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Provider 360</a:t>
            </a:r>
          </a:p>
          <a:p>
            <a:pPr marL="52070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UDP Insights (Marketing) including Consumer 360 from PDS</a:t>
            </a:r>
          </a:p>
          <a:p>
            <a:pPr lvl="1"/>
            <a:endParaRPr lang="en-US" sz="2000" dirty="0"/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Validate current state and review with stakeholders </a:t>
            </a:r>
          </a:p>
          <a:p>
            <a:pPr marL="3444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Setup landing page for 360 View in Mega</a:t>
            </a:r>
          </a:p>
          <a:p>
            <a:pPr marL="3444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44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plan of how to merge individual 360 profiles into a common profile</a:t>
            </a:r>
          </a:p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00078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15DB7D-6682-417E-A001-AF16917B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A81B1-F2C9-457F-83B4-03B94E57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83176" y="2088502"/>
            <a:ext cx="7826375" cy="39571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endParaRPr lang="en-GB" alt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811703" y="2227218"/>
            <a:ext cx="2749608" cy="3905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t" anchorCtr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GB" altLang="en-US" sz="1800" b="1" dirty="0">
                <a:latin typeface="+mj-lt"/>
              </a:rPr>
              <a:t>Unified Data Fabric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 rot="16200000">
            <a:off x="8411159" y="4833097"/>
            <a:ext cx="193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en-GB"/>
            </a:defPPr>
            <a:lvl1pPr algn="ctr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Repeatable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 rot="16200000">
            <a:off x="8378963" y="2772917"/>
            <a:ext cx="194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Agile 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4697904" y="4021804"/>
            <a:ext cx="4529137" cy="21377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Guided </a:t>
            </a:r>
          </a:p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Analytics Zone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703505" y="2202048"/>
            <a:ext cx="4529137" cy="17953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Analytics </a:t>
            </a:r>
          </a:p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Exploration / </a:t>
            </a:r>
          </a:p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Discovery</a:t>
            </a:r>
          </a:p>
          <a:p>
            <a:pPr algn="r" eaLnBrk="1" hangingPunct="1"/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 Zone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843" y="152401"/>
            <a:ext cx="11264315" cy="641927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360 Profile Common Data Flow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638500" y="929848"/>
            <a:ext cx="11483075" cy="1272966"/>
          </a:xfrm>
          <a:prstGeom prst="rect">
            <a:avLst/>
          </a:prstGeom>
        </p:spPr>
        <p:txBody>
          <a:bodyPr/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§"/>
              <a:defRPr sz="2000" b="1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51593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04863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0338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800" b="0" kern="0" dirty="0"/>
              <a:t>Data registered into catalog aids in finding both the data and owners.</a:t>
            </a:r>
          </a:p>
          <a:p>
            <a:r>
              <a:rPr lang="en-US" altLang="en-US" sz="1800" b="0" kern="0" dirty="0"/>
              <a:t>Meta data and data lineage captured provides visibility into data origin and flow.</a:t>
            </a:r>
          </a:p>
          <a:p>
            <a:r>
              <a:rPr lang="en-US" altLang="en-US" sz="1800" b="0" kern="0" dirty="0"/>
              <a:t>Security supported through out the data flow based on Aetna defined guidelines. 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8248363" y="4489451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72633" y="6045670"/>
            <a:ext cx="7836918" cy="39486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800" dirty="0" err="1">
                <a:solidFill>
                  <a:schemeClr val="bg1"/>
                </a:solidFill>
                <a:latin typeface="+mn-lt"/>
              </a:rPr>
              <a:t>Catalog</a:t>
            </a:r>
            <a:r>
              <a:rPr lang="en-GB" altLang="en-US" sz="1800" dirty="0">
                <a:solidFill>
                  <a:schemeClr val="bg1"/>
                </a:solidFill>
                <a:latin typeface="+mn-lt"/>
              </a:rPr>
              <a:t>, Metadata, Governance, Security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700766" y="2746184"/>
            <a:ext cx="664701" cy="242842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vert="vert27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buFont typeface="Times New Roman" charset="0"/>
              <a:buNone/>
            </a:pPr>
            <a:r>
              <a:rPr lang="en-GB" altLang="en-US" sz="1600" dirty="0">
                <a:latin typeface="+mn-lt"/>
              </a:rPr>
              <a:t>Curated Data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863463" y="2746184"/>
            <a:ext cx="833418" cy="242842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vert="vert27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buFont typeface="Times New Roman" charset="0"/>
              <a:buNone/>
            </a:pPr>
            <a:r>
              <a:rPr lang="en-GB" altLang="en-US" sz="1600" dirty="0">
                <a:latin typeface="+mn-lt"/>
              </a:rPr>
              <a:t>RAW Data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2962307" y="2775130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278832" y="2760811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08027" y="2576080"/>
            <a:ext cx="2532701" cy="3566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+mn-lt"/>
              </a:rPr>
              <a:t>New - External Data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808027" y="3079420"/>
            <a:ext cx="2532701" cy="3520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+mn-lt"/>
              </a:rPr>
              <a:t>Raw Data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808027" y="3522580"/>
            <a:ext cx="2532701" cy="3566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+mn-lt"/>
              </a:rPr>
              <a:t>Refined Data</a:t>
            </a:r>
          </a:p>
        </p:txBody>
      </p:sp>
      <p:sp>
        <p:nvSpPr>
          <p:cNvPr id="25" name="5-Point Star 24"/>
          <p:cNvSpPr/>
          <p:nvPr/>
        </p:nvSpPr>
        <p:spPr>
          <a:xfrm>
            <a:off x="6907683" y="2347952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448000" y="929848"/>
            <a:ext cx="381000" cy="359039"/>
          </a:xfrm>
          <a:prstGeom prst="star5">
            <a:avLst>
              <a:gd name="adj" fmla="val 15499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0059A66F-9645-4D02-8A36-262159F4184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973453" y="4742482"/>
            <a:ext cx="193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en-GB"/>
            </a:defPPr>
            <a:lvl1pPr algn="ctr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More Governed, </a:t>
            </a:r>
            <a:br>
              <a:rPr lang="en-US" sz="1600" i="1" dirty="0">
                <a:solidFill>
                  <a:schemeClr val="tx1"/>
                </a:solidFill>
                <a:latin typeface="+mn-lt"/>
              </a:rPr>
            </a:br>
            <a:r>
              <a:rPr lang="en-US" sz="1600" i="1" dirty="0">
                <a:solidFill>
                  <a:schemeClr val="tx1"/>
                </a:solidFill>
                <a:latin typeface="+mn-lt"/>
              </a:rPr>
              <a:t>More Modeled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8315C038-B6FB-4F31-B4EC-B31816D2225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955990" y="2736798"/>
            <a:ext cx="1946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1600" b="1" i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Less Governed, </a:t>
            </a:r>
            <a:br>
              <a:rPr lang="en-US" sz="1600" b="1" i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</a:br>
            <a:r>
              <a:rPr lang="en-US" sz="1600" b="1" i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Less Modeled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4995051" y="4843750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BBFB0-29CF-4187-9A70-9814BFCC1A1B}"/>
              </a:ext>
            </a:extLst>
          </p:cNvPr>
          <p:cNvSpPr txBox="1"/>
          <p:nvPr/>
        </p:nvSpPr>
        <p:spPr>
          <a:xfrm>
            <a:off x="4718957" y="2247157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Analytics Fabric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B7C9D4-4BC6-41F1-982C-7C2C6CEDB4A0}"/>
              </a:ext>
            </a:extLst>
          </p:cNvPr>
          <p:cNvSpPr/>
          <p:nvPr/>
        </p:nvSpPr>
        <p:spPr>
          <a:xfrm>
            <a:off x="1411822" y="5443226"/>
            <a:ext cx="1318676" cy="580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Integration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5CC395-B175-48E6-AF8F-A368D99F31B8}"/>
              </a:ext>
            </a:extLst>
          </p:cNvPr>
          <p:cNvSpPr/>
          <p:nvPr/>
        </p:nvSpPr>
        <p:spPr>
          <a:xfrm rot="16200000">
            <a:off x="6490113" y="3975367"/>
            <a:ext cx="1186466" cy="71421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Integration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4DDEBE-6F0A-46EE-9D77-693E833C8E9A}"/>
              </a:ext>
            </a:extLst>
          </p:cNvPr>
          <p:cNvSpPr/>
          <p:nvPr/>
        </p:nvSpPr>
        <p:spPr>
          <a:xfrm>
            <a:off x="4016423" y="2795774"/>
            <a:ext cx="937975" cy="70952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Integration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7676CE-663D-4D30-8BC4-2A72EEEC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794" y="2748684"/>
            <a:ext cx="664701" cy="242842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vert="vert27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buFont typeface="Times New Roman" charset="0"/>
              <a:buNone/>
            </a:pPr>
            <a:r>
              <a:rPr lang="en-GB" altLang="en-US" sz="1600" dirty="0">
                <a:latin typeface="+mn-lt"/>
              </a:rPr>
              <a:t>Enriched Data</a:t>
            </a:r>
          </a:p>
        </p:txBody>
      </p:sp>
      <p:sp>
        <p:nvSpPr>
          <p:cNvPr id="36" name="5-Point Star 28">
            <a:extLst>
              <a:ext uri="{FF2B5EF4-FFF2-40B4-BE49-F238E27FC236}">
                <a16:creationId xmlns:a16="http://schemas.microsoft.com/office/drawing/2014/main" id="{B14B8CBA-91D9-493D-B4E2-A36716BB4886}"/>
              </a:ext>
            </a:extLst>
          </p:cNvPr>
          <p:cNvSpPr/>
          <p:nvPr/>
        </p:nvSpPr>
        <p:spPr>
          <a:xfrm>
            <a:off x="3684335" y="2777630"/>
            <a:ext cx="381000" cy="359039"/>
          </a:xfrm>
          <a:prstGeom prst="star5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BF2EB2-3A9E-49AA-AE5B-59829B73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27" y="4925707"/>
            <a:ext cx="2532701" cy="3520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+mn-lt"/>
              </a:rPr>
              <a:t>Data Models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9D0CF1-116D-4D9D-B377-F2B43940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27" y="5368867"/>
            <a:ext cx="2532701" cy="3566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 sz="1600" dirty="0">
                <a:latin typeface="+mn-lt"/>
              </a:rPr>
              <a:t>Data Marts</a:t>
            </a:r>
          </a:p>
        </p:txBody>
      </p:sp>
    </p:spTree>
    <p:extLst>
      <p:ext uri="{BB962C8B-B14F-4D97-AF65-F5344CB8AC3E}">
        <p14:creationId xmlns:p14="http://schemas.microsoft.com/office/powerpoint/2010/main" val="76757126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959-2B47-4174-9AD1-8368207E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86444-0BCB-485E-B637-6D680F16A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CAB6D-19A0-4694-81C0-B905EB9F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pipeline:  </a:t>
            </a:r>
            <a:r>
              <a:rPr lang="en-US" b="0" dirty="0"/>
              <a:t> automated </a:t>
            </a:r>
            <a:r>
              <a:rPr lang="en-US" dirty="0"/>
              <a:t>set of actions</a:t>
            </a:r>
            <a:r>
              <a:rPr lang="en-US" b="0" dirty="0"/>
              <a:t> that extract, prepare and or transform data from various sources </a:t>
            </a:r>
          </a:p>
          <a:p>
            <a:r>
              <a:rPr lang="en-US" dirty="0"/>
              <a:t>Data Model:  </a:t>
            </a:r>
            <a:r>
              <a:rPr lang="en-US" b="0" dirty="0"/>
              <a:t>A data model documents and organizes data, how it is stored and accessed, and the relationships among different types of data. The model may be abstract or concrete.</a:t>
            </a:r>
          </a:p>
          <a:p>
            <a:r>
              <a:rPr lang="en-US" dirty="0"/>
              <a:t>Power User:  </a:t>
            </a:r>
            <a:r>
              <a:rPr lang="en-US" b="0" dirty="0"/>
              <a:t>Analysts that need access to raw data to create new analytical models or reports based on data analysis.</a:t>
            </a:r>
          </a:p>
          <a:p>
            <a:r>
              <a:rPr lang="en-US" dirty="0"/>
              <a:t>Business User</a:t>
            </a:r>
            <a:r>
              <a:rPr lang="en-US" b="0" dirty="0"/>
              <a:t>: May browse to find data or new reports and derived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4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1A4-C8D6-43CA-945D-26990B74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1E3F9-5645-4A19-8E9F-430571BB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sz="2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ea typeface="Open Sans" panose="020B0606030504020204" pitchFamily="34" charset="0"/>
                <a:cs typeface="Open Sans" panose="020B0606030504020204" pitchFamily="34" charset="0"/>
              </a:rPr>
              <a:t>Today constituents have inconsistent and segmented experiences while interacting with Aetna which </a:t>
            </a:r>
            <a:r>
              <a:rPr lang="en-US" sz="1800" b="0" dirty="0"/>
              <a:t>alienates them.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ea typeface="Open Sans" panose="020B0606030504020204" pitchFamily="34" charset="0"/>
                <a:cs typeface="Open Sans" panose="020B0606030504020204" pitchFamily="34" charset="0"/>
              </a:rPr>
              <a:t>Each business unit is using different constituent data sources causing conflicting results. </a:t>
            </a:r>
          </a:p>
          <a:p>
            <a:pPr>
              <a:spcBef>
                <a:spcPts val="600"/>
              </a:spcBef>
            </a:pPr>
            <a:endParaRPr lang="en-US" sz="18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ea typeface="Open Sans" panose="020B0606030504020204" pitchFamily="34" charset="0"/>
                <a:cs typeface="Open Sans" panose="020B0606030504020204" pitchFamily="34" charset="0"/>
              </a:rPr>
              <a:t>These data silos that exist prohibits getting an holistic view of constituents impacting the ability to accurately respond to constituent questions and provide personalized programs.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ea typeface="Open Sans" panose="020B0606030504020204" pitchFamily="34" charset="0"/>
                <a:cs typeface="Open Sans" panose="020B0606030504020204" pitchFamily="34" charset="0"/>
              </a:rPr>
              <a:t>No enterprise data ownership exists to prioritize and resolve data inconsistencies and differences across business units.</a:t>
            </a:r>
          </a:p>
          <a:p>
            <a:pPr>
              <a:spcBef>
                <a:spcPts val="600"/>
              </a:spcBef>
            </a:pPr>
            <a:endParaRPr lang="en-US" sz="18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2064" name="Picture 16" descr="http://aetnet.aetna.com/technet/nearwip/standard/ws_fitheight.gif">
            <a:extLst>
              <a:ext uri="{FF2B5EF4-FFF2-40B4-BE49-F238E27FC236}">
                <a16:creationId xmlns:a16="http://schemas.microsoft.com/office/drawing/2014/main" id="{4EBAC14A-E2D3-407E-AC77-2E06822F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://aetnet.aetna.com/technet/nearwip/standard/ws_actual.gif">
            <a:extLst>
              <a:ext uri="{FF2B5EF4-FFF2-40B4-BE49-F238E27FC236}">
                <a16:creationId xmlns:a16="http://schemas.microsoft.com/office/drawing/2014/main" id="{B82AE1C2-1856-45BD-AF28-823DD119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aetnet.aetna.com/technet/nearwip/standard/ws_zoomin.gif">
            <a:extLst>
              <a:ext uri="{FF2B5EF4-FFF2-40B4-BE49-F238E27FC236}">
                <a16:creationId xmlns:a16="http://schemas.microsoft.com/office/drawing/2014/main" id="{88C23828-E370-4F44-A737-0D3DC6A0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aetnet.aetna.com/technet/nearwip/standard/ws_zoomout.gif">
            <a:extLst>
              <a:ext uri="{FF2B5EF4-FFF2-40B4-BE49-F238E27FC236}">
                <a16:creationId xmlns:a16="http://schemas.microsoft.com/office/drawing/2014/main" id="{4CF99C55-78E2-45F0-BA73-DCF940D3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aetnet.aetna.com/technet/nearwip/standard/ws_fitwidth.gif">
            <a:extLst>
              <a:ext uri="{FF2B5EF4-FFF2-40B4-BE49-F238E27FC236}">
                <a16:creationId xmlns:a16="http://schemas.microsoft.com/office/drawing/2014/main" id="{3BB3E409-AF79-40A3-9AE0-DB78ED5F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-2127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9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Executive Overview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What is 360 Profile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Why does Aetna need 360 Profile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Example Use Cases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Current 360 Profile Landscape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Target 360 Profile Landscape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360 Profile Data Flow 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360 Profile vs  360 View</a:t>
            </a:r>
          </a:p>
          <a:p>
            <a:pPr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</a:rPr>
              <a:t>Next Steps</a:t>
            </a:r>
          </a:p>
          <a:p>
            <a:pPr lvl="1" indent="0">
              <a:spcAft>
                <a:spcPts val="1800"/>
              </a:spcAft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584677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584677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435809" lvl="1" indent="-285750">
              <a:spcBef>
                <a:spcPts val="600"/>
              </a:spcBef>
            </a:pP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435809" lvl="1" indent="-285750">
              <a:spcBef>
                <a:spcPts val="0"/>
              </a:spcBef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68F-A779-4C7F-905C-EC12ED09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C8FE-28E8-4C00-8DE7-8A66EFA9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76" y="969819"/>
            <a:ext cx="9045895" cy="180947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Aetna needs to become a data driven business and 360 profile supports this mission.</a:t>
            </a:r>
          </a:p>
          <a:p>
            <a:pPr>
              <a:spcBef>
                <a:spcPts val="600"/>
              </a:spcBef>
            </a:pPr>
            <a:endParaRPr lang="en-US" sz="1800" b="0" dirty="0"/>
          </a:p>
          <a:p>
            <a:pPr lvl="2"/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A data driven business anticipates constituent needs, personalizes programs for the constituent, and uses data daily to improve efficiency and reduce costs.  This requires a single enterprise-wide view of strategic data.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5DBEB8-CBC6-42BF-971C-E3593F655E4A}"/>
              </a:ext>
            </a:extLst>
          </p:cNvPr>
          <p:cNvSpPr txBox="1">
            <a:spLocks/>
          </p:cNvSpPr>
          <p:nvPr/>
        </p:nvSpPr>
        <p:spPr bwMode="black">
          <a:xfrm>
            <a:off x="467976" y="3100134"/>
            <a:ext cx="11724023" cy="359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400" b="1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spcBef>
                <a:spcPct val="20000"/>
              </a:spcBef>
              <a:spcAft>
                <a:spcPct val="0"/>
              </a:spcAft>
              <a:defRPr sz="1400" b="0" i="0">
                <a:solidFill>
                  <a:schemeClr val="tx2"/>
                </a:solidFill>
                <a:latin typeface="+mn-lt"/>
              </a:defRPr>
            </a:lvl2pPr>
            <a:lvl3pPr marL="23495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0" i="0">
                <a:solidFill>
                  <a:schemeClr val="tx2"/>
                </a:solidFill>
                <a:latin typeface="+mn-lt"/>
              </a:defRPr>
            </a:lvl3pPr>
            <a:lvl4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–"/>
              <a:defRPr sz="1400" b="0" i="0">
                <a:solidFill>
                  <a:schemeClr val="tx2"/>
                </a:solidFill>
                <a:latin typeface="+mn-lt"/>
              </a:defRPr>
            </a:lvl4pPr>
            <a:lvl5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›"/>
              <a:defRPr sz="1400" b="0" i="0">
                <a:solidFill>
                  <a:schemeClr val="tx2"/>
                </a:solidFill>
                <a:latin typeface="+mn-lt"/>
              </a:defRPr>
            </a:lvl5pPr>
            <a:lvl6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en-US" sz="1800" kern="0" dirty="0"/>
              <a:t>360 Profile is an holistic point-in-time view of the constituent over space and time across the ecosystem. This view is derived from the collection of data and information accessible through a single integrated platform. </a:t>
            </a:r>
          </a:p>
          <a:p>
            <a:pPr lvl="2"/>
            <a:endParaRPr lang="en-US" sz="18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kern="0" dirty="0">
                <a:ea typeface="Open Sans" panose="020B0606030504020204" pitchFamily="34" charset="0"/>
                <a:cs typeface="Open Sans" panose="020B0606030504020204" pitchFamily="34" charset="0"/>
              </a:rPr>
              <a:t>Some business units are creating individual “360” Profiles, but an enterprise one is needed.   </a:t>
            </a:r>
          </a:p>
          <a:p>
            <a:pPr lvl="2"/>
            <a:endParaRPr lang="en-US" sz="18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kern="0" dirty="0">
                <a:ea typeface="Open Sans" panose="020B0606030504020204" pitchFamily="34" charset="0"/>
                <a:cs typeface="Open Sans" panose="020B0606030504020204" pitchFamily="34" charset="0"/>
              </a:rPr>
              <a:t>Some collaboration between business units is being done,  but individual requirements and timelines are driving separate data collections.</a:t>
            </a:r>
          </a:p>
          <a:p>
            <a:pPr marL="3175" lvl="2" indent="0">
              <a:buFontTx/>
              <a:buNone/>
            </a:pPr>
            <a:endParaRPr lang="en-US" sz="18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kern="0" dirty="0">
                <a:ea typeface="Open Sans" panose="020B0606030504020204" pitchFamily="34" charset="0"/>
                <a:cs typeface="Open Sans" panose="020B0606030504020204" pitchFamily="34" charset="0"/>
              </a:rPr>
              <a:t>Today there is no clear business ownership or oversight coordination for an enterprise-wide 360 Profile.  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8C523-9D0E-499D-89A8-2C9AD5D1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871" y="983491"/>
            <a:ext cx="2558225" cy="1809476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7" name="Shape 875">
            <a:extLst>
              <a:ext uri="{FF2B5EF4-FFF2-40B4-BE49-F238E27FC236}">
                <a16:creationId xmlns:a16="http://schemas.microsoft.com/office/drawing/2014/main" id="{D6012B3D-B11D-4E1E-9A2A-285A9CD295C0}"/>
              </a:ext>
            </a:extLst>
          </p:cNvPr>
          <p:cNvSpPr/>
          <p:nvPr/>
        </p:nvSpPr>
        <p:spPr>
          <a:xfrm>
            <a:off x="10512967" y="2279469"/>
            <a:ext cx="457072" cy="513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3836"/>
                </a:moveTo>
                <a:cubicBezTo>
                  <a:pt x="4026" y="3836"/>
                  <a:pt x="4677" y="4508"/>
                  <a:pt x="4677" y="5361"/>
                </a:cubicBezTo>
                <a:cubicBezTo>
                  <a:pt x="4677" y="5854"/>
                  <a:pt x="4467" y="6280"/>
                  <a:pt x="4131" y="6550"/>
                </a:cubicBezTo>
                <a:cubicBezTo>
                  <a:pt x="3901" y="6774"/>
                  <a:pt x="3565" y="6908"/>
                  <a:pt x="3230" y="6908"/>
                </a:cubicBezTo>
                <a:cubicBezTo>
                  <a:pt x="2768" y="6908"/>
                  <a:pt x="2349" y="6662"/>
                  <a:pt x="2097" y="6303"/>
                </a:cubicBezTo>
                <a:cubicBezTo>
                  <a:pt x="1908" y="6034"/>
                  <a:pt x="1783" y="5697"/>
                  <a:pt x="1783" y="5338"/>
                </a:cubicBezTo>
                <a:cubicBezTo>
                  <a:pt x="1783" y="4486"/>
                  <a:pt x="2433" y="3836"/>
                  <a:pt x="3230" y="3836"/>
                </a:cubicBezTo>
                <a:close/>
                <a:moveTo>
                  <a:pt x="7004" y="3836"/>
                </a:moveTo>
                <a:cubicBezTo>
                  <a:pt x="7801" y="3836"/>
                  <a:pt x="8451" y="4508"/>
                  <a:pt x="8451" y="5361"/>
                </a:cubicBezTo>
                <a:cubicBezTo>
                  <a:pt x="8451" y="6213"/>
                  <a:pt x="7801" y="6908"/>
                  <a:pt x="7004" y="6908"/>
                </a:cubicBezTo>
                <a:cubicBezTo>
                  <a:pt x="6207" y="6908"/>
                  <a:pt x="5557" y="6213"/>
                  <a:pt x="5557" y="5361"/>
                </a:cubicBezTo>
                <a:cubicBezTo>
                  <a:pt x="5557" y="4508"/>
                  <a:pt x="6228" y="3836"/>
                  <a:pt x="7004" y="3836"/>
                </a:cubicBezTo>
                <a:close/>
                <a:moveTo>
                  <a:pt x="5075" y="0"/>
                </a:moveTo>
                <a:cubicBezTo>
                  <a:pt x="5872" y="0"/>
                  <a:pt x="6522" y="695"/>
                  <a:pt x="6522" y="1548"/>
                </a:cubicBezTo>
                <a:cubicBezTo>
                  <a:pt x="6522" y="2400"/>
                  <a:pt x="5872" y="3073"/>
                  <a:pt x="5075" y="3073"/>
                </a:cubicBezTo>
                <a:cubicBezTo>
                  <a:pt x="4278" y="3073"/>
                  <a:pt x="3628" y="2378"/>
                  <a:pt x="3628" y="1525"/>
                </a:cubicBezTo>
                <a:cubicBezTo>
                  <a:pt x="3628" y="673"/>
                  <a:pt x="4278" y="0"/>
                  <a:pt x="5075" y="0"/>
                </a:cubicBezTo>
                <a:close/>
                <a:moveTo>
                  <a:pt x="8934" y="0"/>
                </a:moveTo>
                <a:cubicBezTo>
                  <a:pt x="9730" y="0"/>
                  <a:pt x="10381" y="695"/>
                  <a:pt x="10381" y="1548"/>
                </a:cubicBezTo>
                <a:cubicBezTo>
                  <a:pt x="10381" y="2400"/>
                  <a:pt x="9730" y="3073"/>
                  <a:pt x="8934" y="3073"/>
                </a:cubicBezTo>
                <a:cubicBezTo>
                  <a:pt x="8137" y="3073"/>
                  <a:pt x="7487" y="2378"/>
                  <a:pt x="7487" y="1525"/>
                </a:cubicBezTo>
                <a:cubicBezTo>
                  <a:pt x="7487" y="673"/>
                  <a:pt x="8158" y="0"/>
                  <a:pt x="8934" y="0"/>
                </a:cubicBezTo>
                <a:close/>
                <a:moveTo>
                  <a:pt x="12603" y="0"/>
                </a:moveTo>
                <a:cubicBezTo>
                  <a:pt x="13400" y="0"/>
                  <a:pt x="14050" y="695"/>
                  <a:pt x="14050" y="1548"/>
                </a:cubicBezTo>
                <a:cubicBezTo>
                  <a:pt x="14050" y="2400"/>
                  <a:pt x="13400" y="3073"/>
                  <a:pt x="12603" y="3073"/>
                </a:cubicBezTo>
                <a:cubicBezTo>
                  <a:pt x="11807" y="3073"/>
                  <a:pt x="11177" y="2400"/>
                  <a:pt x="11177" y="1548"/>
                </a:cubicBezTo>
                <a:cubicBezTo>
                  <a:pt x="11177" y="695"/>
                  <a:pt x="11807" y="0"/>
                  <a:pt x="12603" y="0"/>
                </a:cubicBezTo>
                <a:close/>
                <a:moveTo>
                  <a:pt x="16273" y="0"/>
                </a:moveTo>
                <a:cubicBezTo>
                  <a:pt x="17070" y="0"/>
                  <a:pt x="17720" y="695"/>
                  <a:pt x="17720" y="1548"/>
                </a:cubicBezTo>
                <a:cubicBezTo>
                  <a:pt x="17720" y="2400"/>
                  <a:pt x="17070" y="3073"/>
                  <a:pt x="16273" y="3073"/>
                </a:cubicBezTo>
                <a:cubicBezTo>
                  <a:pt x="15477" y="3073"/>
                  <a:pt x="14847" y="2378"/>
                  <a:pt x="14847" y="1548"/>
                </a:cubicBezTo>
                <a:cubicBezTo>
                  <a:pt x="14847" y="718"/>
                  <a:pt x="15477" y="0"/>
                  <a:pt x="16273" y="0"/>
                </a:cubicBezTo>
                <a:close/>
                <a:moveTo>
                  <a:pt x="14491" y="3836"/>
                </a:moveTo>
                <a:cubicBezTo>
                  <a:pt x="15288" y="3836"/>
                  <a:pt x="15938" y="4508"/>
                  <a:pt x="15938" y="5361"/>
                </a:cubicBezTo>
                <a:cubicBezTo>
                  <a:pt x="15938" y="6213"/>
                  <a:pt x="15288" y="6908"/>
                  <a:pt x="14491" y="6908"/>
                </a:cubicBezTo>
                <a:cubicBezTo>
                  <a:pt x="13694" y="6908"/>
                  <a:pt x="13065" y="6213"/>
                  <a:pt x="13065" y="5361"/>
                </a:cubicBezTo>
                <a:cubicBezTo>
                  <a:pt x="13065" y="4508"/>
                  <a:pt x="13694" y="3836"/>
                  <a:pt x="14491" y="3836"/>
                </a:cubicBezTo>
                <a:close/>
                <a:moveTo>
                  <a:pt x="10590" y="3836"/>
                </a:moveTo>
                <a:cubicBezTo>
                  <a:pt x="11387" y="3836"/>
                  <a:pt x="12037" y="4508"/>
                  <a:pt x="12037" y="5361"/>
                </a:cubicBezTo>
                <a:cubicBezTo>
                  <a:pt x="12037" y="6213"/>
                  <a:pt x="11387" y="6908"/>
                  <a:pt x="10590" y="6908"/>
                </a:cubicBezTo>
                <a:cubicBezTo>
                  <a:pt x="9793" y="6908"/>
                  <a:pt x="9143" y="6213"/>
                  <a:pt x="9143" y="5361"/>
                </a:cubicBezTo>
                <a:cubicBezTo>
                  <a:pt x="9143" y="4508"/>
                  <a:pt x="9793" y="3836"/>
                  <a:pt x="10590" y="3836"/>
                </a:cubicBezTo>
                <a:close/>
                <a:moveTo>
                  <a:pt x="18266" y="3836"/>
                </a:moveTo>
                <a:cubicBezTo>
                  <a:pt x="19063" y="3836"/>
                  <a:pt x="19713" y="4508"/>
                  <a:pt x="19713" y="5361"/>
                </a:cubicBezTo>
                <a:cubicBezTo>
                  <a:pt x="19713" y="6213"/>
                  <a:pt x="19063" y="6908"/>
                  <a:pt x="18266" y="6908"/>
                </a:cubicBezTo>
                <a:cubicBezTo>
                  <a:pt x="17469" y="6908"/>
                  <a:pt x="16819" y="6213"/>
                  <a:pt x="16819" y="5361"/>
                </a:cubicBezTo>
                <a:cubicBezTo>
                  <a:pt x="16819" y="4508"/>
                  <a:pt x="17469" y="3836"/>
                  <a:pt x="18266" y="3836"/>
                </a:cubicBezTo>
                <a:close/>
                <a:moveTo>
                  <a:pt x="4823" y="7200"/>
                </a:moveTo>
                <a:cubicBezTo>
                  <a:pt x="5830" y="7200"/>
                  <a:pt x="6438" y="8052"/>
                  <a:pt x="6522" y="9151"/>
                </a:cubicBezTo>
                <a:lnTo>
                  <a:pt x="6522" y="14131"/>
                </a:lnTo>
                <a:cubicBezTo>
                  <a:pt x="6522" y="15028"/>
                  <a:pt x="5410" y="15028"/>
                  <a:pt x="5410" y="14131"/>
                </a:cubicBezTo>
                <a:lnTo>
                  <a:pt x="5410" y="9443"/>
                </a:lnTo>
                <a:cubicBezTo>
                  <a:pt x="5410" y="9353"/>
                  <a:pt x="5348" y="9264"/>
                  <a:pt x="5222" y="9264"/>
                </a:cubicBezTo>
                <a:cubicBezTo>
                  <a:pt x="5138" y="9264"/>
                  <a:pt x="5054" y="9331"/>
                  <a:pt x="5054" y="9443"/>
                </a:cubicBezTo>
                <a:lnTo>
                  <a:pt x="5054" y="20748"/>
                </a:lnTo>
                <a:cubicBezTo>
                  <a:pt x="5054" y="21219"/>
                  <a:pt x="4697" y="21600"/>
                  <a:pt x="4257" y="21600"/>
                </a:cubicBezTo>
                <a:cubicBezTo>
                  <a:pt x="3817" y="21600"/>
                  <a:pt x="3460" y="21219"/>
                  <a:pt x="3460" y="20748"/>
                </a:cubicBezTo>
                <a:lnTo>
                  <a:pt x="3460" y="15118"/>
                </a:lnTo>
                <a:cubicBezTo>
                  <a:pt x="3460" y="15028"/>
                  <a:pt x="3397" y="14938"/>
                  <a:pt x="3271" y="14938"/>
                </a:cubicBezTo>
                <a:lnTo>
                  <a:pt x="3230" y="14938"/>
                </a:lnTo>
                <a:cubicBezTo>
                  <a:pt x="3146" y="14938"/>
                  <a:pt x="3062" y="15006"/>
                  <a:pt x="3062" y="15118"/>
                </a:cubicBezTo>
                <a:lnTo>
                  <a:pt x="3062" y="20748"/>
                </a:lnTo>
                <a:cubicBezTo>
                  <a:pt x="3062" y="21219"/>
                  <a:pt x="2726" y="21600"/>
                  <a:pt x="2265" y="21600"/>
                </a:cubicBezTo>
                <a:cubicBezTo>
                  <a:pt x="1824" y="21600"/>
                  <a:pt x="1468" y="21219"/>
                  <a:pt x="1468" y="20748"/>
                </a:cubicBezTo>
                <a:lnTo>
                  <a:pt x="1468" y="9443"/>
                </a:lnTo>
                <a:cubicBezTo>
                  <a:pt x="1468" y="9331"/>
                  <a:pt x="1384" y="9264"/>
                  <a:pt x="1279" y="9264"/>
                </a:cubicBezTo>
                <a:cubicBezTo>
                  <a:pt x="1195" y="9264"/>
                  <a:pt x="1111" y="9331"/>
                  <a:pt x="1111" y="9443"/>
                </a:cubicBezTo>
                <a:lnTo>
                  <a:pt x="1111" y="14108"/>
                </a:lnTo>
                <a:cubicBezTo>
                  <a:pt x="1111" y="15006"/>
                  <a:pt x="0" y="15006"/>
                  <a:pt x="0" y="14108"/>
                </a:cubicBezTo>
                <a:lnTo>
                  <a:pt x="0" y="9151"/>
                </a:lnTo>
                <a:cubicBezTo>
                  <a:pt x="0" y="8052"/>
                  <a:pt x="608" y="7200"/>
                  <a:pt x="1594" y="7200"/>
                </a:cubicBezTo>
                <a:lnTo>
                  <a:pt x="4823" y="7200"/>
                </a:lnTo>
                <a:close/>
                <a:moveTo>
                  <a:pt x="12205" y="7200"/>
                </a:moveTo>
                <a:cubicBezTo>
                  <a:pt x="13212" y="7200"/>
                  <a:pt x="13841" y="8052"/>
                  <a:pt x="13904" y="9151"/>
                </a:cubicBezTo>
                <a:lnTo>
                  <a:pt x="13904" y="14131"/>
                </a:lnTo>
                <a:cubicBezTo>
                  <a:pt x="13904" y="15028"/>
                  <a:pt x="12792" y="15028"/>
                  <a:pt x="12792" y="14131"/>
                </a:cubicBezTo>
                <a:lnTo>
                  <a:pt x="12792" y="9443"/>
                </a:lnTo>
                <a:cubicBezTo>
                  <a:pt x="12792" y="9353"/>
                  <a:pt x="12729" y="9264"/>
                  <a:pt x="12603" y="9264"/>
                </a:cubicBezTo>
                <a:cubicBezTo>
                  <a:pt x="12520" y="9264"/>
                  <a:pt x="12436" y="9331"/>
                  <a:pt x="12436" y="9443"/>
                </a:cubicBezTo>
                <a:lnTo>
                  <a:pt x="12436" y="20748"/>
                </a:lnTo>
                <a:cubicBezTo>
                  <a:pt x="12436" y="21219"/>
                  <a:pt x="12079" y="21600"/>
                  <a:pt x="11639" y="21600"/>
                </a:cubicBezTo>
                <a:cubicBezTo>
                  <a:pt x="11198" y="21600"/>
                  <a:pt x="10842" y="21219"/>
                  <a:pt x="10842" y="20748"/>
                </a:cubicBezTo>
                <a:lnTo>
                  <a:pt x="10842" y="15118"/>
                </a:lnTo>
                <a:cubicBezTo>
                  <a:pt x="10842" y="15028"/>
                  <a:pt x="10779" y="14938"/>
                  <a:pt x="10653" y="14938"/>
                </a:cubicBezTo>
                <a:lnTo>
                  <a:pt x="10611" y="14938"/>
                </a:lnTo>
                <a:cubicBezTo>
                  <a:pt x="10527" y="14938"/>
                  <a:pt x="10443" y="15006"/>
                  <a:pt x="10443" y="15118"/>
                </a:cubicBezTo>
                <a:lnTo>
                  <a:pt x="10443" y="20748"/>
                </a:lnTo>
                <a:cubicBezTo>
                  <a:pt x="10443" y="21219"/>
                  <a:pt x="10087" y="21600"/>
                  <a:pt x="9647" y="21600"/>
                </a:cubicBezTo>
                <a:cubicBezTo>
                  <a:pt x="9206" y="21600"/>
                  <a:pt x="8850" y="21219"/>
                  <a:pt x="8850" y="20748"/>
                </a:cubicBezTo>
                <a:lnTo>
                  <a:pt x="8850" y="9443"/>
                </a:lnTo>
                <a:cubicBezTo>
                  <a:pt x="8850" y="9331"/>
                  <a:pt x="8766" y="9264"/>
                  <a:pt x="8661" y="9264"/>
                </a:cubicBezTo>
                <a:cubicBezTo>
                  <a:pt x="8577" y="9264"/>
                  <a:pt x="8493" y="9331"/>
                  <a:pt x="8493" y="9443"/>
                </a:cubicBezTo>
                <a:lnTo>
                  <a:pt x="8493" y="14108"/>
                </a:lnTo>
                <a:cubicBezTo>
                  <a:pt x="8493" y="15006"/>
                  <a:pt x="7382" y="15006"/>
                  <a:pt x="7382" y="14108"/>
                </a:cubicBezTo>
                <a:lnTo>
                  <a:pt x="7382" y="9151"/>
                </a:lnTo>
                <a:cubicBezTo>
                  <a:pt x="7382" y="8052"/>
                  <a:pt x="7990" y="7200"/>
                  <a:pt x="8976" y="7200"/>
                </a:cubicBezTo>
                <a:lnTo>
                  <a:pt x="12205" y="7200"/>
                </a:lnTo>
                <a:close/>
                <a:moveTo>
                  <a:pt x="19901" y="7200"/>
                </a:moveTo>
                <a:cubicBezTo>
                  <a:pt x="20929" y="7200"/>
                  <a:pt x="21516" y="8052"/>
                  <a:pt x="21600" y="9151"/>
                </a:cubicBezTo>
                <a:lnTo>
                  <a:pt x="21600" y="14131"/>
                </a:lnTo>
                <a:cubicBezTo>
                  <a:pt x="21600" y="15028"/>
                  <a:pt x="20489" y="15028"/>
                  <a:pt x="20489" y="14131"/>
                </a:cubicBezTo>
                <a:lnTo>
                  <a:pt x="20489" y="9443"/>
                </a:lnTo>
                <a:cubicBezTo>
                  <a:pt x="20489" y="9353"/>
                  <a:pt x="20426" y="9264"/>
                  <a:pt x="20300" y="9264"/>
                </a:cubicBezTo>
                <a:cubicBezTo>
                  <a:pt x="20216" y="9264"/>
                  <a:pt x="20132" y="9331"/>
                  <a:pt x="20132" y="9443"/>
                </a:cubicBezTo>
                <a:lnTo>
                  <a:pt x="20132" y="20748"/>
                </a:lnTo>
                <a:cubicBezTo>
                  <a:pt x="20132" y="21219"/>
                  <a:pt x="19776" y="21600"/>
                  <a:pt x="19335" y="21600"/>
                </a:cubicBezTo>
                <a:cubicBezTo>
                  <a:pt x="18895" y="21600"/>
                  <a:pt x="18538" y="21219"/>
                  <a:pt x="18538" y="20748"/>
                </a:cubicBezTo>
                <a:lnTo>
                  <a:pt x="18538" y="15118"/>
                </a:lnTo>
                <a:cubicBezTo>
                  <a:pt x="18538" y="15028"/>
                  <a:pt x="18475" y="14938"/>
                  <a:pt x="18350" y="14938"/>
                </a:cubicBezTo>
                <a:lnTo>
                  <a:pt x="18308" y="14938"/>
                </a:lnTo>
                <a:cubicBezTo>
                  <a:pt x="18224" y="14938"/>
                  <a:pt x="18140" y="15006"/>
                  <a:pt x="18140" y="15118"/>
                </a:cubicBezTo>
                <a:lnTo>
                  <a:pt x="18140" y="20748"/>
                </a:lnTo>
                <a:cubicBezTo>
                  <a:pt x="18140" y="21219"/>
                  <a:pt x="17804" y="21600"/>
                  <a:pt x="17343" y="21600"/>
                </a:cubicBezTo>
                <a:cubicBezTo>
                  <a:pt x="16903" y="21600"/>
                  <a:pt x="16546" y="21219"/>
                  <a:pt x="16546" y="20748"/>
                </a:cubicBezTo>
                <a:lnTo>
                  <a:pt x="16546" y="9443"/>
                </a:lnTo>
                <a:cubicBezTo>
                  <a:pt x="16546" y="9331"/>
                  <a:pt x="16462" y="9264"/>
                  <a:pt x="16357" y="9264"/>
                </a:cubicBezTo>
                <a:cubicBezTo>
                  <a:pt x="16273" y="9264"/>
                  <a:pt x="16190" y="9331"/>
                  <a:pt x="16190" y="9443"/>
                </a:cubicBezTo>
                <a:lnTo>
                  <a:pt x="16190" y="14108"/>
                </a:lnTo>
                <a:cubicBezTo>
                  <a:pt x="16190" y="15006"/>
                  <a:pt x="15078" y="15006"/>
                  <a:pt x="15078" y="14108"/>
                </a:cubicBezTo>
                <a:lnTo>
                  <a:pt x="15078" y="9151"/>
                </a:lnTo>
                <a:cubicBezTo>
                  <a:pt x="15078" y="8052"/>
                  <a:pt x="15686" y="7200"/>
                  <a:pt x="16672" y="7200"/>
                </a:cubicBezTo>
                <a:lnTo>
                  <a:pt x="19901" y="72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">
            <a:solidFill>
              <a:schemeClr val="accent3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 dirty="0"/>
          </a:p>
        </p:txBody>
      </p:sp>
    </p:spTree>
    <p:extLst>
      <p:ext uri="{BB962C8B-B14F-4D97-AF65-F5344CB8AC3E}">
        <p14:creationId xmlns:p14="http://schemas.microsoft.com/office/powerpoint/2010/main" val="423947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D5D3AF-67AB-4C4B-AB22-E0F4D571D97A}"/>
              </a:ext>
            </a:extLst>
          </p:cNvPr>
          <p:cNvSpPr/>
          <p:nvPr/>
        </p:nvSpPr>
        <p:spPr>
          <a:xfrm>
            <a:off x="5864860" y="750301"/>
            <a:ext cx="5933442" cy="5605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 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D81A4-C8D6-43CA-945D-26990B74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360 Profile?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AE48A4-58FE-461C-A1F4-B2BA05EE0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98" y="731520"/>
            <a:ext cx="5385563" cy="5623927"/>
          </a:xfrm>
        </p:spPr>
        <p:txBody>
          <a:bodyPr/>
          <a:lstStyle/>
          <a:p>
            <a:r>
              <a:rPr lang="en-US" sz="2000" b="0" dirty="0"/>
              <a:t>360 profile is</a:t>
            </a:r>
            <a:r>
              <a:rPr lang="en-US" sz="2000" dirty="0"/>
              <a:t> </a:t>
            </a:r>
            <a:r>
              <a:rPr lang="en-US" sz="2000" b="0" dirty="0"/>
              <a:t>holistic point in time view of the *constituent over space and time across the ecosystem.  This view is derived from the collection of data and information accessible through a single integrated platform.  This source data includes: </a:t>
            </a:r>
          </a:p>
          <a:p>
            <a:pPr marL="69215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/>
              <a:t>transactional data</a:t>
            </a:r>
          </a:p>
          <a:p>
            <a:pPr marL="69215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/>
              <a:t>interactions and behavior data</a:t>
            </a:r>
          </a:p>
          <a:p>
            <a:pPr marL="69215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personal profile and preferences </a:t>
            </a:r>
            <a:r>
              <a:rPr lang="en-US" sz="2000" b="0" dirty="0"/>
              <a:t>data</a:t>
            </a:r>
          </a:p>
          <a:p>
            <a:pPr marL="69215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/>
              <a:t>derived insights</a:t>
            </a:r>
          </a:p>
          <a:p>
            <a:r>
              <a:rPr lang="en-US" sz="2000" b="0" dirty="0"/>
              <a:t>This aggregation of data is leveraged for reporting and analytics and to be available for business areas to consume according to their needs. </a:t>
            </a:r>
          </a:p>
          <a:p>
            <a:r>
              <a:rPr lang="en-US" sz="2000" b="0" dirty="0"/>
              <a:t>  </a:t>
            </a:r>
          </a:p>
          <a:p>
            <a:endParaRPr lang="en-US" sz="2000" b="0" dirty="0"/>
          </a:p>
          <a:p>
            <a:r>
              <a:rPr lang="en-US" sz="1200" b="0" dirty="0"/>
              <a:t>*Focus is on member for phase one.</a:t>
            </a:r>
            <a:endParaRPr lang="en-US" sz="1100" dirty="0"/>
          </a:p>
        </p:txBody>
      </p:sp>
      <p:sp>
        <p:nvSpPr>
          <p:cNvPr id="41" name="Shape 862">
            <a:extLst>
              <a:ext uri="{FF2B5EF4-FFF2-40B4-BE49-F238E27FC236}">
                <a16:creationId xmlns:a16="http://schemas.microsoft.com/office/drawing/2014/main" id="{208DFA42-068B-43A2-9B6E-EF3A9EACBFBC}"/>
              </a:ext>
            </a:extLst>
          </p:cNvPr>
          <p:cNvSpPr/>
          <p:nvPr/>
        </p:nvSpPr>
        <p:spPr>
          <a:xfrm rot="20007424" flipH="1" flipV="1">
            <a:off x="7293101" y="3794719"/>
            <a:ext cx="772196" cy="67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9432"/>
                </a:moveTo>
                <a:lnTo>
                  <a:pt x="598" y="21600"/>
                </a:lnTo>
                <a:lnTo>
                  <a:pt x="0" y="21600"/>
                </a:lnTo>
                <a:lnTo>
                  <a:pt x="0" y="8991"/>
                </a:lnTo>
                <a:lnTo>
                  <a:pt x="299" y="8991"/>
                </a:lnTo>
                <a:cubicBezTo>
                  <a:pt x="8221" y="8185"/>
                  <a:pt x="15450" y="4953"/>
                  <a:pt x="21269" y="0"/>
                </a:cubicBezTo>
                <a:lnTo>
                  <a:pt x="21600" y="342"/>
                </a:lnTo>
                <a:cubicBezTo>
                  <a:pt x="15578" y="5483"/>
                  <a:pt x="8339" y="8594"/>
                  <a:pt x="598" y="943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43" name="Shape 892">
            <a:extLst>
              <a:ext uri="{FF2B5EF4-FFF2-40B4-BE49-F238E27FC236}">
                <a16:creationId xmlns:a16="http://schemas.microsoft.com/office/drawing/2014/main" id="{98AFF3A0-3F27-4796-BC60-E9D4A3561286}"/>
              </a:ext>
            </a:extLst>
          </p:cNvPr>
          <p:cNvSpPr/>
          <p:nvPr/>
        </p:nvSpPr>
        <p:spPr>
          <a:xfrm>
            <a:off x="6286602" y="5116605"/>
            <a:ext cx="1494717" cy="2683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 defTabSz="914400">
              <a:lnSpc>
                <a:spcPct val="100000"/>
              </a:lnSpc>
              <a:tabLst/>
            </a:pPr>
            <a:r>
              <a:rPr lang="en-US" sz="16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External Data</a:t>
            </a:r>
          </a:p>
        </p:txBody>
      </p:sp>
      <p:sp>
        <p:nvSpPr>
          <p:cNvPr id="92" name="Shape 2157">
            <a:extLst>
              <a:ext uri="{FF2B5EF4-FFF2-40B4-BE49-F238E27FC236}">
                <a16:creationId xmlns:a16="http://schemas.microsoft.com/office/drawing/2014/main" id="{56C12A55-F518-403B-A10F-B4D6A3B21AF0}"/>
              </a:ext>
            </a:extLst>
          </p:cNvPr>
          <p:cNvSpPr/>
          <p:nvPr/>
        </p:nvSpPr>
        <p:spPr>
          <a:xfrm>
            <a:off x="8489875" y="796321"/>
            <a:ext cx="243377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08"/>
                  <a:pt x="14976" y="1787"/>
                </a:cubicBezTo>
                <a:cubicBezTo>
                  <a:pt x="14976" y="2749"/>
                  <a:pt x="13042" y="3591"/>
                  <a:pt x="10697" y="3591"/>
                </a:cubicBezTo>
                <a:cubicBezTo>
                  <a:pt x="8393" y="3591"/>
                  <a:pt x="6377" y="2749"/>
                  <a:pt x="6377" y="1787"/>
                </a:cubicBezTo>
                <a:cubicBezTo>
                  <a:pt x="6377" y="808"/>
                  <a:pt x="8352" y="0"/>
                  <a:pt x="10697" y="0"/>
                </a:cubicBezTo>
                <a:close/>
                <a:moveTo>
                  <a:pt x="16169" y="4073"/>
                </a:moveTo>
                <a:lnTo>
                  <a:pt x="5349" y="4073"/>
                </a:lnTo>
                <a:cubicBezTo>
                  <a:pt x="2345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3" y="12613"/>
                  <a:pt x="1851" y="12613"/>
                </a:cubicBezTo>
                <a:cubicBezTo>
                  <a:pt x="2921" y="12613"/>
                  <a:pt x="3744" y="12269"/>
                  <a:pt x="3744" y="11822"/>
                </a:cubicBezTo>
                <a:lnTo>
                  <a:pt x="3744" y="6788"/>
                </a:lnTo>
                <a:cubicBezTo>
                  <a:pt x="3744" y="6633"/>
                  <a:pt x="3991" y="6547"/>
                  <a:pt x="4320" y="6547"/>
                </a:cubicBezTo>
                <a:cubicBezTo>
                  <a:pt x="4690" y="6547"/>
                  <a:pt x="4896" y="6633"/>
                  <a:pt x="4896" y="6788"/>
                </a:cubicBezTo>
                <a:lnTo>
                  <a:pt x="4896" y="20397"/>
                </a:lnTo>
                <a:cubicBezTo>
                  <a:pt x="4896" y="21067"/>
                  <a:pt x="6089" y="21600"/>
                  <a:pt x="7570" y="21600"/>
                </a:cubicBezTo>
                <a:cubicBezTo>
                  <a:pt x="9093" y="21600"/>
                  <a:pt x="10245" y="21067"/>
                  <a:pt x="10245" y="20397"/>
                </a:cubicBezTo>
                <a:lnTo>
                  <a:pt x="10245" y="12630"/>
                </a:lnTo>
                <a:cubicBezTo>
                  <a:pt x="10245" y="12510"/>
                  <a:pt x="10491" y="12407"/>
                  <a:pt x="10821" y="12407"/>
                </a:cubicBezTo>
                <a:cubicBezTo>
                  <a:pt x="11191" y="12407"/>
                  <a:pt x="11397" y="12510"/>
                  <a:pt x="11397" y="12630"/>
                </a:cubicBezTo>
                <a:lnTo>
                  <a:pt x="11397" y="20397"/>
                </a:lnTo>
                <a:cubicBezTo>
                  <a:pt x="11397" y="21067"/>
                  <a:pt x="12590" y="21600"/>
                  <a:pt x="14071" y="21600"/>
                </a:cubicBezTo>
                <a:cubicBezTo>
                  <a:pt x="15593" y="21600"/>
                  <a:pt x="16745" y="21067"/>
                  <a:pt x="16745" y="20397"/>
                </a:cubicBezTo>
                <a:lnTo>
                  <a:pt x="16745" y="6788"/>
                </a:lnTo>
                <a:cubicBezTo>
                  <a:pt x="16745" y="6633"/>
                  <a:pt x="16992" y="6547"/>
                  <a:pt x="17321" y="6547"/>
                </a:cubicBezTo>
                <a:cubicBezTo>
                  <a:pt x="17691" y="6547"/>
                  <a:pt x="17897" y="6633"/>
                  <a:pt x="17897" y="6788"/>
                </a:cubicBezTo>
                <a:lnTo>
                  <a:pt x="17897" y="11822"/>
                </a:lnTo>
                <a:cubicBezTo>
                  <a:pt x="17897" y="12269"/>
                  <a:pt x="18720" y="12613"/>
                  <a:pt x="19749" y="12613"/>
                </a:cubicBezTo>
                <a:cubicBezTo>
                  <a:pt x="20777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7" y="5086"/>
                  <a:pt x="19049" y="4073"/>
                  <a:pt x="16169" y="407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" name="Shape 2158">
            <a:extLst>
              <a:ext uri="{FF2B5EF4-FFF2-40B4-BE49-F238E27FC236}">
                <a16:creationId xmlns:a16="http://schemas.microsoft.com/office/drawing/2014/main" id="{DD4D9110-AE7D-4810-A3DA-ED337B870110}"/>
              </a:ext>
            </a:extLst>
          </p:cNvPr>
          <p:cNvSpPr/>
          <p:nvPr/>
        </p:nvSpPr>
        <p:spPr>
          <a:xfrm>
            <a:off x="8863585" y="911070"/>
            <a:ext cx="297402" cy="480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6" h="21281" extrusionOk="0">
                <a:moveTo>
                  <a:pt x="17738" y="1915"/>
                </a:moveTo>
                <a:lnTo>
                  <a:pt x="20579" y="7907"/>
                </a:lnTo>
                <a:cubicBezTo>
                  <a:pt x="21128" y="9184"/>
                  <a:pt x="18577" y="9698"/>
                  <a:pt x="17932" y="8484"/>
                </a:cubicBezTo>
                <a:lnTo>
                  <a:pt x="15381" y="3027"/>
                </a:lnTo>
                <a:lnTo>
                  <a:pt x="13928" y="3027"/>
                </a:lnTo>
                <a:lnTo>
                  <a:pt x="18222" y="12705"/>
                </a:lnTo>
                <a:lnTo>
                  <a:pt x="14122" y="12705"/>
                </a:lnTo>
                <a:lnTo>
                  <a:pt x="14122" y="20323"/>
                </a:lnTo>
                <a:cubicBezTo>
                  <a:pt x="14122" y="21600"/>
                  <a:pt x="11022" y="21600"/>
                  <a:pt x="11022" y="20323"/>
                </a:cubicBezTo>
                <a:lnTo>
                  <a:pt x="11022" y="12643"/>
                </a:lnTo>
                <a:lnTo>
                  <a:pt x="9472" y="12643"/>
                </a:lnTo>
                <a:lnTo>
                  <a:pt x="9472" y="20262"/>
                </a:lnTo>
                <a:cubicBezTo>
                  <a:pt x="9472" y="21600"/>
                  <a:pt x="6373" y="21600"/>
                  <a:pt x="6373" y="20262"/>
                </a:cubicBezTo>
                <a:lnTo>
                  <a:pt x="6373" y="12705"/>
                </a:lnTo>
                <a:lnTo>
                  <a:pt x="2272" y="12705"/>
                </a:lnTo>
                <a:lnTo>
                  <a:pt x="6534" y="3027"/>
                </a:lnTo>
                <a:lnTo>
                  <a:pt x="5275" y="3027"/>
                </a:lnTo>
                <a:lnTo>
                  <a:pt x="2724" y="8484"/>
                </a:lnTo>
                <a:cubicBezTo>
                  <a:pt x="2079" y="9698"/>
                  <a:pt x="-472" y="9184"/>
                  <a:pt x="77" y="7907"/>
                </a:cubicBezTo>
                <a:lnTo>
                  <a:pt x="2886" y="1915"/>
                </a:lnTo>
                <a:cubicBezTo>
                  <a:pt x="3176" y="1215"/>
                  <a:pt x="4532" y="0"/>
                  <a:pt x="6922" y="0"/>
                </a:cubicBezTo>
                <a:lnTo>
                  <a:pt x="13476" y="0"/>
                </a:lnTo>
                <a:cubicBezTo>
                  <a:pt x="15736" y="0"/>
                  <a:pt x="17480" y="1215"/>
                  <a:pt x="17738" y="1915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Shape 2159">
            <a:extLst>
              <a:ext uri="{FF2B5EF4-FFF2-40B4-BE49-F238E27FC236}">
                <a16:creationId xmlns:a16="http://schemas.microsoft.com/office/drawing/2014/main" id="{0D2D5AD3-56C3-438E-9324-3D41BE8EE51F}"/>
              </a:ext>
            </a:extLst>
          </p:cNvPr>
          <p:cNvSpPr/>
          <p:nvPr/>
        </p:nvSpPr>
        <p:spPr>
          <a:xfrm>
            <a:off x="8965388" y="806567"/>
            <a:ext cx="93797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918" y="0"/>
                  <a:pt x="10853" y="0"/>
                </a:cubicBezTo>
                <a:cubicBezTo>
                  <a:pt x="4895" y="0"/>
                  <a:pt x="0" y="4871"/>
                  <a:pt x="0" y="10800"/>
                </a:cubicBezTo>
                <a:cubicBezTo>
                  <a:pt x="0" y="16729"/>
                  <a:pt x="4575" y="21600"/>
                  <a:pt x="10853" y="21600"/>
                </a:cubicBezTo>
                <a:cubicBezTo>
                  <a:pt x="16812" y="21600"/>
                  <a:pt x="21600" y="16729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" name="Shape 2079">
            <a:extLst>
              <a:ext uri="{FF2B5EF4-FFF2-40B4-BE49-F238E27FC236}">
                <a16:creationId xmlns:a16="http://schemas.microsoft.com/office/drawing/2014/main" id="{E8923D0A-00B9-4283-B467-EDD46F1F3213}"/>
              </a:ext>
            </a:extLst>
          </p:cNvPr>
          <p:cNvSpPr/>
          <p:nvPr/>
        </p:nvSpPr>
        <p:spPr>
          <a:xfrm>
            <a:off x="6650545" y="4467685"/>
            <a:ext cx="681351" cy="599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70"/>
                </a:moveTo>
                <a:lnTo>
                  <a:pt x="21600" y="20146"/>
                </a:lnTo>
                <a:cubicBezTo>
                  <a:pt x="21600" y="20946"/>
                  <a:pt x="21026" y="21600"/>
                  <a:pt x="20322" y="21600"/>
                </a:cubicBezTo>
                <a:lnTo>
                  <a:pt x="1278" y="21600"/>
                </a:lnTo>
                <a:cubicBezTo>
                  <a:pt x="574" y="21600"/>
                  <a:pt x="0" y="20946"/>
                  <a:pt x="0" y="20146"/>
                </a:cubicBezTo>
                <a:lnTo>
                  <a:pt x="0" y="1470"/>
                </a:lnTo>
                <a:cubicBezTo>
                  <a:pt x="0" y="654"/>
                  <a:pt x="574" y="0"/>
                  <a:pt x="1278" y="0"/>
                </a:cubicBezTo>
                <a:lnTo>
                  <a:pt x="20322" y="0"/>
                </a:lnTo>
                <a:cubicBezTo>
                  <a:pt x="21026" y="0"/>
                  <a:pt x="21600" y="654"/>
                  <a:pt x="21600" y="1470"/>
                </a:cubicBezTo>
                <a:close/>
                <a:moveTo>
                  <a:pt x="16186" y="1961"/>
                </a:moveTo>
                <a:cubicBezTo>
                  <a:pt x="16186" y="2484"/>
                  <a:pt x="16559" y="2925"/>
                  <a:pt x="17033" y="2925"/>
                </a:cubicBezTo>
                <a:cubicBezTo>
                  <a:pt x="17507" y="2925"/>
                  <a:pt x="17895" y="2484"/>
                  <a:pt x="17895" y="1961"/>
                </a:cubicBezTo>
                <a:cubicBezTo>
                  <a:pt x="17895" y="1421"/>
                  <a:pt x="17507" y="980"/>
                  <a:pt x="17033" y="980"/>
                </a:cubicBezTo>
                <a:cubicBezTo>
                  <a:pt x="16616" y="980"/>
                  <a:pt x="16186" y="1421"/>
                  <a:pt x="16186" y="1961"/>
                </a:cubicBezTo>
                <a:close/>
                <a:moveTo>
                  <a:pt x="13802" y="1961"/>
                </a:moveTo>
                <a:cubicBezTo>
                  <a:pt x="13802" y="2484"/>
                  <a:pt x="14189" y="2925"/>
                  <a:pt x="14663" y="2925"/>
                </a:cubicBezTo>
                <a:cubicBezTo>
                  <a:pt x="15137" y="2925"/>
                  <a:pt x="15525" y="2484"/>
                  <a:pt x="15525" y="1961"/>
                </a:cubicBezTo>
                <a:cubicBezTo>
                  <a:pt x="15525" y="1421"/>
                  <a:pt x="15137" y="980"/>
                  <a:pt x="14663" y="980"/>
                </a:cubicBezTo>
                <a:cubicBezTo>
                  <a:pt x="14247" y="980"/>
                  <a:pt x="13802" y="1421"/>
                  <a:pt x="13802" y="1961"/>
                </a:cubicBezTo>
                <a:close/>
                <a:moveTo>
                  <a:pt x="20322" y="3905"/>
                </a:moveTo>
                <a:lnTo>
                  <a:pt x="1278" y="3905"/>
                </a:lnTo>
                <a:lnTo>
                  <a:pt x="1278" y="20293"/>
                </a:lnTo>
                <a:lnTo>
                  <a:pt x="20322" y="20293"/>
                </a:lnTo>
                <a:lnTo>
                  <a:pt x="20322" y="3905"/>
                </a:lnTo>
                <a:close/>
                <a:moveTo>
                  <a:pt x="20322" y="1961"/>
                </a:moveTo>
                <a:cubicBezTo>
                  <a:pt x="20322" y="1421"/>
                  <a:pt x="19934" y="980"/>
                  <a:pt x="19460" y="980"/>
                </a:cubicBezTo>
                <a:cubicBezTo>
                  <a:pt x="18986" y="980"/>
                  <a:pt x="18598" y="1421"/>
                  <a:pt x="18598" y="1961"/>
                </a:cubicBezTo>
                <a:cubicBezTo>
                  <a:pt x="18598" y="2484"/>
                  <a:pt x="18986" y="2925"/>
                  <a:pt x="19460" y="2925"/>
                </a:cubicBezTo>
                <a:cubicBezTo>
                  <a:pt x="19934" y="2925"/>
                  <a:pt x="20322" y="2484"/>
                  <a:pt x="20322" y="1961"/>
                </a:cubicBezTo>
                <a:close/>
                <a:moveTo>
                  <a:pt x="8028" y="6862"/>
                </a:moveTo>
                <a:lnTo>
                  <a:pt x="8028" y="5457"/>
                </a:lnTo>
                <a:lnTo>
                  <a:pt x="14663" y="5457"/>
                </a:lnTo>
                <a:lnTo>
                  <a:pt x="14663" y="6862"/>
                </a:lnTo>
                <a:lnTo>
                  <a:pt x="8028" y="6862"/>
                </a:lnTo>
                <a:close/>
                <a:moveTo>
                  <a:pt x="10628" y="10163"/>
                </a:moveTo>
                <a:lnTo>
                  <a:pt x="10628" y="8758"/>
                </a:lnTo>
                <a:lnTo>
                  <a:pt x="19044" y="8758"/>
                </a:lnTo>
                <a:lnTo>
                  <a:pt x="19044" y="10163"/>
                </a:lnTo>
                <a:lnTo>
                  <a:pt x="10628" y="10163"/>
                </a:lnTo>
                <a:close/>
                <a:moveTo>
                  <a:pt x="10628" y="12973"/>
                </a:moveTo>
                <a:lnTo>
                  <a:pt x="10628" y="11552"/>
                </a:lnTo>
                <a:lnTo>
                  <a:pt x="19044" y="11552"/>
                </a:lnTo>
                <a:lnTo>
                  <a:pt x="19044" y="12973"/>
                </a:lnTo>
                <a:lnTo>
                  <a:pt x="10628" y="12973"/>
                </a:lnTo>
                <a:close/>
                <a:moveTo>
                  <a:pt x="10628" y="15816"/>
                </a:moveTo>
                <a:lnTo>
                  <a:pt x="10628" y="14427"/>
                </a:lnTo>
                <a:lnTo>
                  <a:pt x="19044" y="14427"/>
                </a:lnTo>
                <a:lnTo>
                  <a:pt x="19044" y="15816"/>
                </a:lnTo>
                <a:lnTo>
                  <a:pt x="10628" y="15816"/>
                </a:lnTo>
                <a:close/>
                <a:moveTo>
                  <a:pt x="2470" y="18692"/>
                </a:moveTo>
                <a:lnTo>
                  <a:pt x="2470" y="17270"/>
                </a:lnTo>
                <a:lnTo>
                  <a:pt x="19044" y="17270"/>
                </a:lnTo>
                <a:lnTo>
                  <a:pt x="19044" y="18692"/>
                </a:lnTo>
                <a:lnTo>
                  <a:pt x="2470" y="18692"/>
                </a:lnTo>
                <a:close/>
                <a:moveTo>
                  <a:pt x="2470" y="15734"/>
                </a:moveTo>
                <a:lnTo>
                  <a:pt x="2470" y="8709"/>
                </a:lnTo>
                <a:lnTo>
                  <a:pt x="8387" y="8709"/>
                </a:lnTo>
                <a:lnTo>
                  <a:pt x="8387" y="15734"/>
                </a:lnTo>
                <a:lnTo>
                  <a:pt x="2470" y="1573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862">
            <a:extLst>
              <a:ext uri="{FF2B5EF4-FFF2-40B4-BE49-F238E27FC236}">
                <a16:creationId xmlns:a16="http://schemas.microsoft.com/office/drawing/2014/main" id="{B18F69EA-EF67-4969-8283-B14ED40BF653}"/>
              </a:ext>
            </a:extLst>
          </p:cNvPr>
          <p:cNvSpPr/>
          <p:nvPr/>
        </p:nvSpPr>
        <p:spPr>
          <a:xfrm rot="12188688" flipH="1">
            <a:off x="9651600" y="3684997"/>
            <a:ext cx="772196" cy="87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9432"/>
                </a:moveTo>
                <a:lnTo>
                  <a:pt x="598" y="21600"/>
                </a:lnTo>
                <a:lnTo>
                  <a:pt x="0" y="21600"/>
                </a:lnTo>
                <a:lnTo>
                  <a:pt x="0" y="8991"/>
                </a:lnTo>
                <a:lnTo>
                  <a:pt x="299" y="8991"/>
                </a:lnTo>
                <a:cubicBezTo>
                  <a:pt x="8221" y="8185"/>
                  <a:pt x="15450" y="4953"/>
                  <a:pt x="21269" y="0"/>
                </a:cubicBezTo>
                <a:lnTo>
                  <a:pt x="21600" y="342"/>
                </a:lnTo>
                <a:cubicBezTo>
                  <a:pt x="15578" y="5483"/>
                  <a:pt x="8339" y="8594"/>
                  <a:pt x="598" y="943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99" name="Shape 862">
            <a:extLst>
              <a:ext uri="{FF2B5EF4-FFF2-40B4-BE49-F238E27FC236}">
                <a16:creationId xmlns:a16="http://schemas.microsoft.com/office/drawing/2014/main" id="{E5B3481C-6797-409E-98F3-77C9F5308B75}"/>
              </a:ext>
            </a:extLst>
          </p:cNvPr>
          <p:cNvSpPr/>
          <p:nvPr/>
        </p:nvSpPr>
        <p:spPr>
          <a:xfrm rot="17900260" flipH="1" flipV="1">
            <a:off x="8157119" y="4409290"/>
            <a:ext cx="772196" cy="67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9432"/>
                </a:moveTo>
                <a:lnTo>
                  <a:pt x="598" y="21600"/>
                </a:lnTo>
                <a:lnTo>
                  <a:pt x="0" y="21600"/>
                </a:lnTo>
                <a:lnTo>
                  <a:pt x="0" y="8991"/>
                </a:lnTo>
                <a:lnTo>
                  <a:pt x="299" y="8991"/>
                </a:lnTo>
                <a:cubicBezTo>
                  <a:pt x="8221" y="8185"/>
                  <a:pt x="15450" y="4953"/>
                  <a:pt x="21269" y="0"/>
                </a:cubicBezTo>
                <a:lnTo>
                  <a:pt x="21600" y="342"/>
                </a:lnTo>
                <a:cubicBezTo>
                  <a:pt x="15578" y="5483"/>
                  <a:pt x="8339" y="8594"/>
                  <a:pt x="598" y="943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62038-CCDF-472C-B3C0-27CC8586C212}"/>
              </a:ext>
            </a:extLst>
          </p:cNvPr>
          <p:cNvSpPr/>
          <p:nvPr/>
        </p:nvSpPr>
        <p:spPr>
          <a:xfrm>
            <a:off x="7214866" y="5623089"/>
            <a:ext cx="2702246" cy="8309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2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Claims and Clinical</a:t>
            </a:r>
          </a:p>
        </p:txBody>
      </p:sp>
      <p:sp>
        <p:nvSpPr>
          <p:cNvPr id="103" name="Shape 892">
            <a:extLst>
              <a:ext uri="{FF2B5EF4-FFF2-40B4-BE49-F238E27FC236}">
                <a16:creationId xmlns:a16="http://schemas.microsoft.com/office/drawing/2014/main" id="{ADF5084E-4C95-49E3-BFDE-458D91B35F5F}"/>
              </a:ext>
            </a:extLst>
          </p:cNvPr>
          <p:cNvSpPr/>
          <p:nvPr/>
        </p:nvSpPr>
        <p:spPr>
          <a:xfrm>
            <a:off x="10185525" y="4997873"/>
            <a:ext cx="1612777" cy="5965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 defTabSz="914400">
              <a:lnSpc>
                <a:spcPct val="100000"/>
              </a:lnSpc>
              <a:tabLst/>
            </a:pPr>
            <a:r>
              <a:rPr lang="en-US" sz="16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Interactions &amp; Behavior Activity</a:t>
            </a:r>
          </a:p>
        </p:txBody>
      </p:sp>
      <p:sp>
        <p:nvSpPr>
          <p:cNvPr id="104" name="Shape 858">
            <a:extLst>
              <a:ext uri="{FF2B5EF4-FFF2-40B4-BE49-F238E27FC236}">
                <a16:creationId xmlns:a16="http://schemas.microsoft.com/office/drawing/2014/main" id="{4C70D145-211F-40C5-A3A2-06C3982079C7}"/>
              </a:ext>
            </a:extLst>
          </p:cNvPr>
          <p:cNvSpPr/>
          <p:nvPr/>
        </p:nvSpPr>
        <p:spPr>
          <a:xfrm rot="19247430">
            <a:off x="7634003" y="2365147"/>
            <a:ext cx="401448" cy="686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92" y="12168"/>
                </a:moveTo>
                <a:lnTo>
                  <a:pt x="20992" y="0"/>
                </a:lnTo>
                <a:lnTo>
                  <a:pt x="21600" y="0"/>
                </a:lnTo>
                <a:lnTo>
                  <a:pt x="21600" y="12609"/>
                </a:lnTo>
                <a:lnTo>
                  <a:pt x="21291" y="12609"/>
                </a:lnTo>
                <a:cubicBezTo>
                  <a:pt x="13372" y="13415"/>
                  <a:pt x="6147" y="16658"/>
                  <a:pt x="331" y="21600"/>
                </a:cubicBezTo>
                <a:lnTo>
                  <a:pt x="0" y="21258"/>
                </a:lnTo>
                <a:cubicBezTo>
                  <a:pt x="6030" y="16128"/>
                  <a:pt x="13255" y="13006"/>
                  <a:pt x="20992" y="12168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05" name="Shape 892">
            <a:extLst>
              <a:ext uri="{FF2B5EF4-FFF2-40B4-BE49-F238E27FC236}">
                <a16:creationId xmlns:a16="http://schemas.microsoft.com/office/drawing/2014/main" id="{FE527BAD-F028-4ADF-86E4-E9336945BF67}"/>
              </a:ext>
            </a:extLst>
          </p:cNvPr>
          <p:cNvSpPr/>
          <p:nvPr/>
        </p:nvSpPr>
        <p:spPr>
          <a:xfrm>
            <a:off x="6917665" y="2015609"/>
            <a:ext cx="1558987" cy="2104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 defTabSz="914400">
              <a:lnSpc>
                <a:spcPct val="100000"/>
              </a:lnSpc>
              <a:tabLst/>
            </a:pPr>
            <a:r>
              <a:rPr lang="en-US" sz="1600" dirty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Derived Insights</a:t>
            </a:r>
          </a:p>
        </p:txBody>
      </p:sp>
      <p:sp>
        <p:nvSpPr>
          <p:cNvPr id="10" name="Shape 857">
            <a:extLst>
              <a:ext uri="{FF2B5EF4-FFF2-40B4-BE49-F238E27FC236}">
                <a16:creationId xmlns:a16="http://schemas.microsoft.com/office/drawing/2014/main" id="{F1C10B25-3548-44BF-99CE-2EC094F0E8AA}"/>
              </a:ext>
            </a:extLst>
          </p:cNvPr>
          <p:cNvSpPr/>
          <p:nvPr/>
        </p:nvSpPr>
        <p:spPr>
          <a:xfrm>
            <a:off x="9715321" y="2621926"/>
            <a:ext cx="1576957" cy="62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333" y="21600"/>
                </a:lnTo>
                <a:lnTo>
                  <a:pt x="3333" y="21301"/>
                </a:lnTo>
                <a:cubicBezTo>
                  <a:pt x="3030" y="13379"/>
                  <a:pt x="1834" y="6139"/>
                  <a:pt x="0" y="331"/>
                </a:cubicBezTo>
                <a:lnTo>
                  <a:pt x="127" y="0"/>
                </a:lnTo>
                <a:cubicBezTo>
                  <a:pt x="2030" y="6022"/>
                  <a:pt x="3181" y="13250"/>
                  <a:pt x="3492" y="21002"/>
                </a:cubicBezTo>
                <a:lnTo>
                  <a:pt x="21600" y="21002"/>
                </a:lnTo>
                <a:lnTo>
                  <a:pt x="21600" y="2160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F9771364-7410-42DC-8FF5-0CBEFE7FCC27}"/>
              </a:ext>
            </a:extLst>
          </p:cNvPr>
          <p:cNvSpPr/>
          <p:nvPr/>
        </p:nvSpPr>
        <p:spPr>
          <a:xfrm>
            <a:off x="8236309" y="1821148"/>
            <a:ext cx="519072" cy="7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92" y="12168"/>
                </a:moveTo>
                <a:lnTo>
                  <a:pt x="20992" y="0"/>
                </a:lnTo>
                <a:lnTo>
                  <a:pt x="21600" y="0"/>
                </a:lnTo>
                <a:lnTo>
                  <a:pt x="21600" y="12609"/>
                </a:lnTo>
                <a:lnTo>
                  <a:pt x="21291" y="12609"/>
                </a:lnTo>
                <a:cubicBezTo>
                  <a:pt x="13372" y="13415"/>
                  <a:pt x="6147" y="16658"/>
                  <a:pt x="331" y="21600"/>
                </a:cubicBezTo>
                <a:lnTo>
                  <a:pt x="0" y="21258"/>
                </a:lnTo>
                <a:cubicBezTo>
                  <a:pt x="6030" y="16128"/>
                  <a:pt x="13255" y="13006"/>
                  <a:pt x="20992" y="12168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2" name="Shape 860">
            <a:extLst>
              <a:ext uri="{FF2B5EF4-FFF2-40B4-BE49-F238E27FC236}">
                <a16:creationId xmlns:a16="http://schemas.microsoft.com/office/drawing/2014/main" id="{D3C4D18E-8BB8-4B38-81E0-3859A82B9281}"/>
              </a:ext>
            </a:extLst>
          </p:cNvPr>
          <p:cNvSpPr/>
          <p:nvPr/>
        </p:nvSpPr>
        <p:spPr>
          <a:xfrm>
            <a:off x="6587460" y="3463043"/>
            <a:ext cx="1512883" cy="49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953" y="0"/>
                </a:lnTo>
                <a:lnTo>
                  <a:pt x="16953" y="299"/>
                </a:lnTo>
                <a:cubicBezTo>
                  <a:pt x="17375" y="8221"/>
                  <a:pt x="19043" y="15461"/>
                  <a:pt x="21600" y="21269"/>
                </a:cubicBezTo>
                <a:lnTo>
                  <a:pt x="21423" y="21600"/>
                </a:lnTo>
                <a:cubicBezTo>
                  <a:pt x="18770" y="15578"/>
                  <a:pt x="17164" y="8350"/>
                  <a:pt x="16731" y="598"/>
                </a:cubicBezTo>
                <a:lnTo>
                  <a:pt x="0" y="598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3" name="Shape 862">
            <a:extLst>
              <a:ext uri="{FF2B5EF4-FFF2-40B4-BE49-F238E27FC236}">
                <a16:creationId xmlns:a16="http://schemas.microsoft.com/office/drawing/2014/main" id="{3DA1D55F-E25D-4E89-8AE5-54829FE63116}"/>
              </a:ext>
            </a:extLst>
          </p:cNvPr>
          <p:cNvSpPr/>
          <p:nvPr/>
        </p:nvSpPr>
        <p:spPr>
          <a:xfrm rot="14710700">
            <a:off x="9366115" y="1942431"/>
            <a:ext cx="281443" cy="773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9432"/>
                </a:moveTo>
                <a:lnTo>
                  <a:pt x="598" y="21600"/>
                </a:lnTo>
                <a:lnTo>
                  <a:pt x="0" y="21600"/>
                </a:lnTo>
                <a:lnTo>
                  <a:pt x="0" y="8991"/>
                </a:lnTo>
                <a:lnTo>
                  <a:pt x="299" y="8991"/>
                </a:lnTo>
                <a:cubicBezTo>
                  <a:pt x="8221" y="8185"/>
                  <a:pt x="15450" y="4953"/>
                  <a:pt x="21269" y="0"/>
                </a:cubicBezTo>
                <a:lnTo>
                  <a:pt x="21600" y="342"/>
                </a:lnTo>
                <a:cubicBezTo>
                  <a:pt x="15578" y="5483"/>
                  <a:pt x="8339" y="8594"/>
                  <a:pt x="598" y="943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accent5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4" name="Shape 863">
            <a:extLst>
              <a:ext uri="{FF2B5EF4-FFF2-40B4-BE49-F238E27FC236}">
                <a16:creationId xmlns:a16="http://schemas.microsoft.com/office/drawing/2014/main" id="{98F38458-84C0-4E9B-BB0F-C918C67C64EB}"/>
              </a:ext>
            </a:extLst>
          </p:cNvPr>
          <p:cNvSpPr/>
          <p:nvPr/>
        </p:nvSpPr>
        <p:spPr>
          <a:xfrm>
            <a:off x="7777926" y="2624652"/>
            <a:ext cx="361157" cy="629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354"/>
                </a:moveTo>
                <a:cubicBezTo>
                  <a:pt x="14566" y="8385"/>
                  <a:pt x="10008" y="14680"/>
                  <a:pt x="8886" y="21600"/>
                </a:cubicBezTo>
                <a:lnTo>
                  <a:pt x="0" y="21091"/>
                </a:lnTo>
                <a:cubicBezTo>
                  <a:pt x="0" y="21091"/>
                  <a:pt x="659" y="8184"/>
                  <a:pt x="14815" y="0"/>
                </a:cubicBezTo>
                <a:lnTo>
                  <a:pt x="21600" y="3354"/>
                </a:lnTo>
              </a:path>
            </a:pathLst>
          </a:cu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5" name="Shape 864">
            <a:extLst>
              <a:ext uri="{FF2B5EF4-FFF2-40B4-BE49-F238E27FC236}">
                <a16:creationId xmlns:a16="http://schemas.microsoft.com/office/drawing/2014/main" id="{AEBEAA1E-FC20-4A69-930F-245A6DCDE904}"/>
              </a:ext>
            </a:extLst>
          </p:cNvPr>
          <p:cNvSpPr/>
          <p:nvPr/>
        </p:nvSpPr>
        <p:spPr>
          <a:xfrm>
            <a:off x="7777926" y="3446683"/>
            <a:ext cx="359843" cy="622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23" y="0"/>
                </a:moveTo>
                <a:cubicBezTo>
                  <a:pt x="10085" y="6871"/>
                  <a:pt x="14626" y="13099"/>
                  <a:pt x="21600" y="18127"/>
                </a:cubicBezTo>
                <a:lnTo>
                  <a:pt x="14591" y="21600"/>
                </a:lnTo>
                <a:cubicBezTo>
                  <a:pt x="14591" y="21600"/>
                  <a:pt x="1359" y="13528"/>
                  <a:pt x="0" y="547"/>
                </a:cubicBezTo>
                <a:lnTo>
                  <a:pt x="8923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6" name="Shape 865">
            <a:extLst>
              <a:ext uri="{FF2B5EF4-FFF2-40B4-BE49-F238E27FC236}">
                <a16:creationId xmlns:a16="http://schemas.microsoft.com/office/drawing/2014/main" id="{CF29208F-E3B7-4D39-B745-DDDE8ED6E514}"/>
              </a:ext>
            </a:extLst>
          </p:cNvPr>
          <p:cNvSpPr/>
          <p:nvPr/>
        </p:nvSpPr>
        <p:spPr>
          <a:xfrm>
            <a:off x="8168297" y="4102399"/>
            <a:ext cx="606945" cy="378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20" extrusionOk="0">
                <a:moveTo>
                  <a:pt x="3445" y="0"/>
                </a:moveTo>
                <a:cubicBezTo>
                  <a:pt x="8468" y="6790"/>
                  <a:pt x="14721" y="11242"/>
                  <a:pt x="21600" y="12264"/>
                </a:cubicBezTo>
                <a:lnTo>
                  <a:pt x="21059" y="21219"/>
                </a:lnTo>
                <a:cubicBezTo>
                  <a:pt x="21059" y="21219"/>
                  <a:pt x="10652" y="21600"/>
                  <a:pt x="0" y="6790"/>
                </a:cubicBezTo>
                <a:lnTo>
                  <a:pt x="3445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7" name="Shape 866">
            <a:extLst>
              <a:ext uri="{FF2B5EF4-FFF2-40B4-BE49-F238E27FC236}">
                <a16:creationId xmlns:a16="http://schemas.microsoft.com/office/drawing/2014/main" id="{082F99FA-7D83-432D-BA94-CAFA077829DB}"/>
              </a:ext>
            </a:extLst>
          </p:cNvPr>
          <p:cNvSpPr/>
          <p:nvPr/>
        </p:nvSpPr>
        <p:spPr>
          <a:xfrm>
            <a:off x="8947724" y="4106490"/>
            <a:ext cx="606945" cy="369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663"/>
                </a:moveTo>
                <a:cubicBezTo>
                  <a:pt x="6920" y="11632"/>
                  <a:pt x="13247" y="7037"/>
                  <a:pt x="18310" y="0"/>
                </a:cubicBezTo>
                <a:lnTo>
                  <a:pt x="21600" y="6838"/>
                </a:lnTo>
                <a:cubicBezTo>
                  <a:pt x="13692" y="20623"/>
                  <a:pt x="456" y="21600"/>
                  <a:pt x="456" y="21600"/>
                </a:cubicBezTo>
                <a:lnTo>
                  <a:pt x="0" y="12663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8" name="Shape 867">
            <a:extLst>
              <a:ext uri="{FF2B5EF4-FFF2-40B4-BE49-F238E27FC236}">
                <a16:creationId xmlns:a16="http://schemas.microsoft.com/office/drawing/2014/main" id="{C2F51EC1-2C97-455F-BA11-8CC6E16B7A69}"/>
              </a:ext>
            </a:extLst>
          </p:cNvPr>
          <p:cNvSpPr/>
          <p:nvPr/>
        </p:nvSpPr>
        <p:spPr>
          <a:xfrm>
            <a:off x="9590454" y="3446683"/>
            <a:ext cx="366414" cy="629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26" y="0"/>
                </a:moveTo>
                <a:lnTo>
                  <a:pt x="21600" y="541"/>
                </a:lnTo>
                <a:cubicBezTo>
                  <a:pt x="21196" y="12655"/>
                  <a:pt x="6972" y="21600"/>
                  <a:pt x="6972" y="21600"/>
                </a:cubicBezTo>
                <a:lnTo>
                  <a:pt x="0" y="18071"/>
                </a:lnTo>
                <a:cubicBezTo>
                  <a:pt x="6937" y="13079"/>
                  <a:pt x="11485" y="6857"/>
                  <a:pt x="12626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19" name="Shape 868">
            <a:extLst>
              <a:ext uri="{FF2B5EF4-FFF2-40B4-BE49-F238E27FC236}">
                <a16:creationId xmlns:a16="http://schemas.microsoft.com/office/drawing/2014/main" id="{7112F601-BA54-43E5-BD2E-65FB92CB0CAA}"/>
              </a:ext>
            </a:extLst>
          </p:cNvPr>
          <p:cNvSpPr/>
          <p:nvPr/>
        </p:nvSpPr>
        <p:spPr>
          <a:xfrm>
            <a:off x="9599655" y="2631469"/>
            <a:ext cx="359842" cy="629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63" y="21600"/>
                </a:moveTo>
                <a:cubicBezTo>
                  <a:pt x="11444" y="14718"/>
                  <a:pt x="6902" y="8441"/>
                  <a:pt x="0" y="3383"/>
                </a:cubicBezTo>
                <a:lnTo>
                  <a:pt x="7009" y="0"/>
                </a:lnTo>
                <a:cubicBezTo>
                  <a:pt x="21493" y="9363"/>
                  <a:pt x="21600" y="21123"/>
                  <a:pt x="21600" y="21123"/>
                </a:cubicBezTo>
                <a:lnTo>
                  <a:pt x="12463" y="21600"/>
                </a:lnTo>
              </a:path>
            </a:pathLst>
          </a:cu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0" name="Shape 869">
            <a:extLst>
              <a:ext uri="{FF2B5EF4-FFF2-40B4-BE49-F238E27FC236}">
                <a16:creationId xmlns:a16="http://schemas.microsoft.com/office/drawing/2014/main" id="{4F2E9A79-99F8-4EE3-A205-B2095C08F669}"/>
              </a:ext>
            </a:extLst>
          </p:cNvPr>
          <p:cNvSpPr/>
          <p:nvPr/>
        </p:nvSpPr>
        <p:spPr>
          <a:xfrm>
            <a:off x="8962181" y="2219772"/>
            <a:ext cx="605631" cy="37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88" y="21600"/>
                </a:moveTo>
                <a:cubicBezTo>
                  <a:pt x="13170" y="14601"/>
                  <a:pt x="6878" y="9941"/>
                  <a:pt x="0" y="8789"/>
                </a:cubicBezTo>
                <a:lnTo>
                  <a:pt x="489" y="0"/>
                </a:lnTo>
                <a:cubicBezTo>
                  <a:pt x="14648" y="1949"/>
                  <a:pt x="21600" y="14743"/>
                  <a:pt x="21600" y="14743"/>
                </a:cubicBezTo>
                <a:lnTo>
                  <a:pt x="18188" y="2160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1" name="Shape 870">
            <a:extLst>
              <a:ext uri="{FF2B5EF4-FFF2-40B4-BE49-F238E27FC236}">
                <a16:creationId xmlns:a16="http://schemas.microsoft.com/office/drawing/2014/main" id="{06BDF346-F603-481B-BA34-BEAE0FE6C058}"/>
              </a:ext>
            </a:extLst>
          </p:cNvPr>
          <p:cNvSpPr/>
          <p:nvPr/>
        </p:nvSpPr>
        <p:spPr>
          <a:xfrm>
            <a:off x="8174868" y="2219337"/>
            <a:ext cx="606947" cy="370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6" extrusionOk="0">
                <a:moveTo>
                  <a:pt x="21600" y="8877"/>
                </a:moveTo>
                <a:cubicBezTo>
                  <a:pt x="14690" y="9883"/>
                  <a:pt x="8405" y="14502"/>
                  <a:pt x="3317" y="21546"/>
                </a:cubicBezTo>
                <a:lnTo>
                  <a:pt x="0" y="14646"/>
                </a:lnTo>
                <a:cubicBezTo>
                  <a:pt x="9422" y="-54"/>
                  <a:pt x="21123" y="0"/>
                  <a:pt x="21123" y="0"/>
                </a:cubicBezTo>
                <a:lnTo>
                  <a:pt x="21600" y="8877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2" name="Shape 871">
            <a:extLst>
              <a:ext uri="{FF2B5EF4-FFF2-40B4-BE49-F238E27FC236}">
                <a16:creationId xmlns:a16="http://schemas.microsoft.com/office/drawing/2014/main" id="{E4521613-29F4-451B-B52D-A3CF500CE7E1}"/>
              </a:ext>
            </a:extLst>
          </p:cNvPr>
          <p:cNvSpPr/>
          <p:nvPr/>
        </p:nvSpPr>
        <p:spPr>
          <a:xfrm>
            <a:off x="7849430" y="2955053"/>
            <a:ext cx="1780695" cy="3142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414923">
              <a:lnSpc>
                <a:spcPct val="112000"/>
              </a:lnSpc>
              <a:tabLst>
                <a:tab pos="651844" algn="l"/>
              </a:tabLst>
              <a:defRPr sz="5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2000" dirty="0"/>
              <a:t>   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Constituent</a:t>
            </a:r>
            <a:r>
              <a:rPr sz="3516" dirty="0"/>
              <a:t>  </a:t>
            </a:r>
          </a:p>
        </p:txBody>
      </p:sp>
      <p:sp>
        <p:nvSpPr>
          <p:cNvPr id="24" name="Shape 875">
            <a:extLst>
              <a:ext uri="{FF2B5EF4-FFF2-40B4-BE49-F238E27FC236}">
                <a16:creationId xmlns:a16="http://schemas.microsoft.com/office/drawing/2014/main" id="{3AE49F54-6808-4073-BBE3-17BA3A492752}"/>
              </a:ext>
            </a:extLst>
          </p:cNvPr>
          <p:cNvSpPr/>
          <p:nvPr/>
        </p:nvSpPr>
        <p:spPr>
          <a:xfrm>
            <a:off x="10962998" y="2631469"/>
            <a:ext cx="457072" cy="513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3836"/>
                </a:moveTo>
                <a:cubicBezTo>
                  <a:pt x="4026" y="3836"/>
                  <a:pt x="4677" y="4508"/>
                  <a:pt x="4677" y="5361"/>
                </a:cubicBezTo>
                <a:cubicBezTo>
                  <a:pt x="4677" y="5854"/>
                  <a:pt x="4467" y="6280"/>
                  <a:pt x="4131" y="6550"/>
                </a:cubicBezTo>
                <a:cubicBezTo>
                  <a:pt x="3901" y="6774"/>
                  <a:pt x="3565" y="6908"/>
                  <a:pt x="3230" y="6908"/>
                </a:cubicBezTo>
                <a:cubicBezTo>
                  <a:pt x="2768" y="6908"/>
                  <a:pt x="2349" y="6662"/>
                  <a:pt x="2097" y="6303"/>
                </a:cubicBezTo>
                <a:cubicBezTo>
                  <a:pt x="1908" y="6034"/>
                  <a:pt x="1783" y="5697"/>
                  <a:pt x="1783" y="5338"/>
                </a:cubicBezTo>
                <a:cubicBezTo>
                  <a:pt x="1783" y="4486"/>
                  <a:pt x="2433" y="3836"/>
                  <a:pt x="3230" y="3836"/>
                </a:cubicBezTo>
                <a:close/>
                <a:moveTo>
                  <a:pt x="7004" y="3836"/>
                </a:moveTo>
                <a:cubicBezTo>
                  <a:pt x="7801" y="3836"/>
                  <a:pt x="8451" y="4508"/>
                  <a:pt x="8451" y="5361"/>
                </a:cubicBezTo>
                <a:cubicBezTo>
                  <a:pt x="8451" y="6213"/>
                  <a:pt x="7801" y="6908"/>
                  <a:pt x="7004" y="6908"/>
                </a:cubicBezTo>
                <a:cubicBezTo>
                  <a:pt x="6207" y="6908"/>
                  <a:pt x="5557" y="6213"/>
                  <a:pt x="5557" y="5361"/>
                </a:cubicBezTo>
                <a:cubicBezTo>
                  <a:pt x="5557" y="4508"/>
                  <a:pt x="6228" y="3836"/>
                  <a:pt x="7004" y="3836"/>
                </a:cubicBezTo>
                <a:close/>
                <a:moveTo>
                  <a:pt x="5075" y="0"/>
                </a:moveTo>
                <a:cubicBezTo>
                  <a:pt x="5872" y="0"/>
                  <a:pt x="6522" y="695"/>
                  <a:pt x="6522" y="1548"/>
                </a:cubicBezTo>
                <a:cubicBezTo>
                  <a:pt x="6522" y="2400"/>
                  <a:pt x="5872" y="3073"/>
                  <a:pt x="5075" y="3073"/>
                </a:cubicBezTo>
                <a:cubicBezTo>
                  <a:pt x="4278" y="3073"/>
                  <a:pt x="3628" y="2378"/>
                  <a:pt x="3628" y="1525"/>
                </a:cubicBezTo>
                <a:cubicBezTo>
                  <a:pt x="3628" y="673"/>
                  <a:pt x="4278" y="0"/>
                  <a:pt x="5075" y="0"/>
                </a:cubicBezTo>
                <a:close/>
                <a:moveTo>
                  <a:pt x="8934" y="0"/>
                </a:moveTo>
                <a:cubicBezTo>
                  <a:pt x="9730" y="0"/>
                  <a:pt x="10381" y="695"/>
                  <a:pt x="10381" y="1548"/>
                </a:cubicBezTo>
                <a:cubicBezTo>
                  <a:pt x="10381" y="2400"/>
                  <a:pt x="9730" y="3073"/>
                  <a:pt x="8934" y="3073"/>
                </a:cubicBezTo>
                <a:cubicBezTo>
                  <a:pt x="8137" y="3073"/>
                  <a:pt x="7487" y="2378"/>
                  <a:pt x="7487" y="1525"/>
                </a:cubicBezTo>
                <a:cubicBezTo>
                  <a:pt x="7487" y="673"/>
                  <a:pt x="8158" y="0"/>
                  <a:pt x="8934" y="0"/>
                </a:cubicBezTo>
                <a:close/>
                <a:moveTo>
                  <a:pt x="12603" y="0"/>
                </a:moveTo>
                <a:cubicBezTo>
                  <a:pt x="13400" y="0"/>
                  <a:pt x="14050" y="695"/>
                  <a:pt x="14050" y="1548"/>
                </a:cubicBezTo>
                <a:cubicBezTo>
                  <a:pt x="14050" y="2400"/>
                  <a:pt x="13400" y="3073"/>
                  <a:pt x="12603" y="3073"/>
                </a:cubicBezTo>
                <a:cubicBezTo>
                  <a:pt x="11807" y="3073"/>
                  <a:pt x="11177" y="2400"/>
                  <a:pt x="11177" y="1548"/>
                </a:cubicBezTo>
                <a:cubicBezTo>
                  <a:pt x="11177" y="695"/>
                  <a:pt x="11807" y="0"/>
                  <a:pt x="12603" y="0"/>
                </a:cubicBezTo>
                <a:close/>
                <a:moveTo>
                  <a:pt x="16273" y="0"/>
                </a:moveTo>
                <a:cubicBezTo>
                  <a:pt x="17070" y="0"/>
                  <a:pt x="17720" y="695"/>
                  <a:pt x="17720" y="1548"/>
                </a:cubicBezTo>
                <a:cubicBezTo>
                  <a:pt x="17720" y="2400"/>
                  <a:pt x="17070" y="3073"/>
                  <a:pt x="16273" y="3073"/>
                </a:cubicBezTo>
                <a:cubicBezTo>
                  <a:pt x="15477" y="3073"/>
                  <a:pt x="14847" y="2378"/>
                  <a:pt x="14847" y="1548"/>
                </a:cubicBezTo>
                <a:cubicBezTo>
                  <a:pt x="14847" y="718"/>
                  <a:pt x="15477" y="0"/>
                  <a:pt x="16273" y="0"/>
                </a:cubicBezTo>
                <a:close/>
                <a:moveTo>
                  <a:pt x="14491" y="3836"/>
                </a:moveTo>
                <a:cubicBezTo>
                  <a:pt x="15288" y="3836"/>
                  <a:pt x="15938" y="4508"/>
                  <a:pt x="15938" y="5361"/>
                </a:cubicBezTo>
                <a:cubicBezTo>
                  <a:pt x="15938" y="6213"/>
                  <a:pt x="15288" y="6908"/>
                  <a:pt x="14491" y="6908"/>
                </a:cubicBezTo>
                <a:cubicBezTo>
                  <a:pt x="13694" y="6908"/>
                  <a:pt x="13065" y="6213"/>
                  <a:pt x="13065" y="5361"/>
                </a:cubicBezTo>
                <a:cubicBezTo>
                  <a:pt x="13065" y="4508"/>
                  <a:pt x="13694" y="3836"/>
                  <a:pt x="14491" y="3836"/>
                </a:cubicBezTo>
                <a:close/>
                <a:moveTo>
                  <a:pt x="10590" y="3836"/>
                </a:moveTo>
                <a:cubicBezTo>
                  <a:pt x="11387" y="3836"/>
                  <a:pt x="12037" y="4508"/>
                  <a:pt x="12037" y="5361"/>
                </a:cubicBezTo>
                <a:cubicBezTo>
                  <a:pt x="12037" y="6213"/>
                  <a:pt x="11387" y="6908"/>
                  <a:pt x="10590" y="6908"/>
                </a:cubicBezTo>
                <a:cubicBezTo>
                  <a:pt x="9793" y="6908"/>
                  <a:pt x="9143" y="6213"/>
                  <a:pt x="9143" y="5361"/>
                </a:cubicBezTo>
                <a:cubicBezTo>
                  <a:pt x="9143" y="4508"/>
                  <a:pt x="9793" y="3836"/>
                  <a:pt x="10590" y="3836"/>
                </a:cubicBezTo>
                <a:close/>
                <a:moveTo>
                  <a:pt x="18266" y="3836"/>
                </a:moveTo>
                <a:cubicBezTo>
                  <a:pt x="19063" y="3836"/>
                  <a:pt x="19713" y="4508"/>
                  <a:pt x="19713" y="5361"/>
                </a:cubicBezTo>
                <a:cubicBezTo>
                  <a:pt x="19713" y="6213"/>
                  <a:pt x="19063" y="6908"/>
                  <a:pt x="18266" y="6908"/>
                </a:cubicBezTo>
                <a:cubicBezTo>
                  <a:pt x="17469" y="6908"/>
                  <a:pt x="16819" y="6213"/>
                  <a:pt x="16819" y="5361"/>
                </a:cubicBezTo>
                <a:cubicBezTo>
                  <a:pt x="16819" y="4508"/>
                  <a:pt x="17469" y="3836"/>
                  <a:pt x="18266" y="3836"/>
                </a:cubicBezTo>
                <a:close/>
                <a:moveTo>
                  <a:pt x="4823" y="7200"/>
                </a:moveTo>
                <a:cubicBezTo>
                  <a:pt x="5830" y="7200"/>
                  <a:pt x="6438" y="8052"/>
                  <a:pt x="6522" y="9151"/>
                </a:cubicBezTo>
                <a:lnTo>
                  <a:pt x="6522" y="14131"/>
                </a:lnTo>
                <a:cubicBezTo>
                  <a:pt x="6522" y="15028"/>
                  <a:pt x="5410" y="15028"/>
                  <a:pt x="5410" y="14131"/>
                </a:cubicBezTo>
                <a:lnTo>
                  <a:pt x="5410" y="9443"/>
                </a:lnTo>
                <a:cubicBezTo>
                  <a:pt x="5410" y="9353"/>
                  <a:pt x="5348" y="9264"/>
                  <a:pt x="5222" y="9264"/>
                </a:cubicBezTo>
                <a:cubicBezTo>
                  <a:pt x="5138" y="9264"/>
                  <a:pt x="5054" y="9331"/>
                  <a:pt x="5054" y="9443"/>
                </a:cubicBezTo>
                <a:lnTo>
                  <a:pt x="5054" y="20748"/>
                </a:lnTo>
                <a:cubicBezTo>
                  <a:pt x="5054" y="21219"/>
                  <a:pt x="4697" y="21600"/>
                  <a:pt x="4257" y="21600"/>
                </a:cubicBezTo>
                <a:cubicBezTo>
                  <a:pt x="3817" y="21600"/>
                  <a:pt x="3460" y="21219"/>
                  <a:pt x="3460" y="20748"/>
                </a:cubicBezTo>
                <a:lnTo>
                  <a:pt x="3460" y="15118"/>
                </a:lnTo>
                <a:cubicBezTo>
                  <a:pt x="3460" y="15028"/>
                  <a:pt x="3397" y="14938"/>
                  <a:pt x="3271" y="14938"/>
                </a:cubicBezTo>
                <a:lnTo>
                  <a:pt x="3230" y="14938"/>
                </a:lnTo>
                <a:cubicBezTo>
                  <a:pt x="3146" y="14938"/>
                  <a:pt x="3062" y="15006"/>
                  <a:pt x="3062" y="15118"/>
                </a:cubicBezTo>
                <a:lnTo>
                  <a:pt x="3062" y="20748"/>
                </a:lnTo>
                <a:cubicBezTo>
                  <a:pt x="3062" y="21219"/>
                  <a:pt x="2726" y="21600"/>
                  <a:pt x="2265" y="21600"/>
                </a:cubicBezTo>
                <a:cubicBezTo>
                  <a:pt x="1824" y="21600"/>
                  <a:pt x="1468" y="21219"/>
                  <a:pt x="1468" y="20748"/>
                </a:cubicBezTo>
                <a:lnTo>
                  <a:pt x="1468" y="9443"/>
                </a:lnTo>
                <a:cubicBezTo>
                  <a:pt x="1468" y="9331"/>
                  <a:pt x="1384" y="9264"/>
                  <a:pt x="1279" y="9264"/>
                </a:cubicBezTo>
                <a:cubicBezTo>
                  <a:pt x="1195" y="9264"/>
                  <a:pt x="1111" y="9331"/>
                  <a:pt x="1111" y="9443"/>
                </a:cubicBezTo>
                <a:lnTo>
                  <a:pt x="1111" y="14108"/>
                </a:lnTo>
                <a:cubicBezTo>
                  <a:pt x="1111" y="15006"/>
                  <a:pt x="0" y="15006"/>
                  <a:pt x="0" y="14108"/>
                </a:cubicBezTo>
                <a:lnTo>
                  <a:pt x="0" y="9151"/>
                </a:lnTo>
                <a:cubicBezTo>
                  <a:pt x="0" y="8052"/>
                  <a:pt x="608" y="7200"/>
                  <a:pt x="1594" y="7200"/>
                </a:cubicBezTo>
                <a:lnTo>
                  <a:pt x="4823" y="7200"/>
                </a:lnTo>
                <a:close/>
                <a:moveTo>
                  <a:pt x="12205" y="7200"/>
                </a:moveTo>
                <a:cubicBezTo>
                  <a:pt x="13212" y="7200"/>
                  <a:pt x="13841" y="8052"/>
                  <a:pt x="13904" y="9151"/>
                </a:cubicBezTo>
                <a:lnTo>
                  <a:pt x="13904" y="14131"/>
                </a:lnTo>
                <a:cubicBezTo>
                  <a:pt x="13904" y="15028"/>
                  <a:pt x="12792" y="15028"/>
                  <a:pt x="12792" y="14131"/>
                </a:cubicBezTo>
                <a:lnTo>
                  <a:pt x="12792" y="9443"/>
                </a:lnTo>
                <a:cubicBezTo>
                  <a:pt x="12792" y="9353"/>
                  <a:pt x="12729" y="9264"/>
                  <a:pt x="12603" y="9264"/>
                </a:cubicBezTo>
                <a:cubicBezTo>
                  <a:pt x="12520" y="9264"/>
                  <a:pt x="12436" y="9331"/>
                  <a:pt x="12436" y="9443"/>
                </a:cubicBezTo>
                <a:lnTo>
                  <a:pt x="12436" y="20748"/>
                </a:lnTo>
                <a:cubicBezTo>
                  <a:pt x="12436" y="21219"/>
                  <a:pt x="12079" y="21600"/>
                  <a:pt x="11639" y="21600"/>
                </a:cubicBezTo>
                <a:cubicBezTo>
                  <a:pt x="11198" y="21600"/>
                  <a:pt x="10842" y="21219"/>
                  <a:pt x="10842" y="20748"/>
                </a:cubicBezTo>
                <a:lnTo>
                  <a:pt x="10842" y="15118"/>
                </a:lnTo>
                <a:cubicBezTo>
                  <a:pt x="10842" y="15028"/>
                  <a:pt x="10779" y="14938"/>
                  <a:pt x="10653" y="14938"/>
                </a:cubicBezTo>
                <a:lnTo>
                  <a:pt x="10611" y="14938"/>
                </a:lnTo>
                <a:cubicBezTo>
                  <a:pt x="10527" y="14938"/>
                  <a:pt x="10443" y="15006"/>
                  <a:pt x="10443" y="15118"/>
                </a:cubicBezTo>
                <a:lnTo>
                  <a:pt x="10443" y="20748"/>
                </a:lnTo>
                <a:cubicBezTo>
                  <a:pt x="10443" y="21219"/>
                  <a:pt x="10087" y="21600"/>
                  <a:pt x="9647" y="21600"/>
                </a:cubicBezTo>
                <a:cubicBezTo>
                  <a:pt x="9206" y="21600"/>
                  <a:pt x="8850" y="21219"/>
                  <a:pt x="8850" y="20748"/>
                </a:cubicBezTo>
                <a:lnTo>
                  <a:pt x="8850" y="9443"/>
                </a:lnTo>
                <a:cubicBezTo>
                  <a:pt x="8850" y="9331"/>
                  <a:pt x="8766" y="9264"/>
                  <a:pt x="8661" y="9264"/>
                </a:cubicBezTo>
                <a:cubicBezTo>
                  <a:pt x="8577" y="9264"/>
                  <a:pt x="8493" y="9331"/>
                  <a:pt x="8493" y="9443"/>
                </a:cubicBezTo>
                <a:lnTo>
                  <a:pt x="8493" y="14108"/>
                </a:lnTo>
                <a:cubicBezTo>
                  <a:pt x="8493" y="15006"/>
                  <a:pt x="7382" y="15006"/>
                  <a:pt x="7382" y="14108"/>
                </a:cubicBezTo>
                <a:lnTo>
                  <a:pt x="7382" y="9151"/>
                </a:lnTo>
                <a:cubicBezTo>
                  <a:pt x="7382" y="8052"/>
                  <a:pt x="7990" y="7200"/>
                  <a:pt x="8976" y="7200"/>
                </a:cubicBezTo>
                <a:lnTo>
                  <a:pt x="12205" y="7200"/>
                </a:lnTo>
                <a:close/>
                <a:moveTo>
                  <a:pt x="19901" y="7200"/>
                </a:moveTo>
                <a:cubicBezTo>
                  <a:pt x="20929" y="7200"/>
                  <a:pt x="21516" y="8052"/>
                  <a:pt x="21600" y="9151"/>
                </a:cubicBezTo>
                <a:lnTo>
                  <a:pt x="21600" y="14131"/>
                </a:lnTo>
                <a:cubicBezTo>
                  <a:pt x="21600" y="15028"/>
                  <a:pt x="20489" y="15028"/>
                  <a:pt x="20489" y="14131"/>
                </a:cubicBezTo>
                <a:lnTo>
                  <a:pt x="20489" y="9443"/>
                </a:lnTo>
                <a:cubicBezTo>
                  <a:pt x="20489" y="9353"/>
                  <a:pt x="20426" y="9264"/>
                  <a:pt x="20300" y="9264"/>
                </a:cubicBezTo>
                <a:cubicBezTo>
                  <a:pt x="20216" y="9264"/>
                  <a:pt x="20132" y="9331"/>
                  <a:pt x="20132" y="9443"/>
                </a:cubicBezTo>
                <a:lnTo>
                  <a:pt x="20132" y="20748"/>
                </a:lnTo>
                <a:cubicBezTo>
                  <a:pt x="20132" y="21219"/>
                  <a:pt x="19776" y="21600"/>
                  <a:pt x="19335" y="21600"/>
                </a:cubicBezTo>
                <a:cubicBezTo>
                  <a:pt x="18895" y="21600"/>
                  <a:pt x="18538" y="21219"/>
                  <a:pt x="18538" y="20748"/>
                </a:cubicBezTo>
                <a:lnTo>
                  <a:pt x="18538" y="15118"/>
                </a:lnTo>
                <a:cubicBezTo>
                  <a:pt x="18538" y="15028"/>
                  <a:pt x="18475" y="14938"/>
                  <a:pt x="18350" y="14938"/>
                </a:cubicBezTo>
                <a:lnTo>
                  <a:pt x="18308" y="14938"/>
                </a:lnTo>
                <a:cubicBezTo>
                  <a:pt x="18224" y="14938"/>
                  <a:pt x="18140" y="15006"/>
                  <a:pt x="18140" y="15118"/>
                </a:cubicBezTo>
                <a:lnTo>
                  <a:pt x="18140" y="20748"/>
                </a:lnTo>
                <a:cubicBezTo>
                  <a:pt x="18140" y="21219"/>
                  <a:pt x="17804" y="21600"/>
                  <a:pt x="17343" y="21600"/>
                </a:cubicBezTo>
                <a:cubicBezTo>
                  <a:pt x="16903" y="21600"/>
                  <a:pt x="16546" y="21219"/>
                  <a:pt x="16546" y="20748"/>
                </a:cubicBezTo>
                <a:lnTo>
                  <a:pt x="16546" y="9443"/>
                </a:lnTo>
                <a:cubicBezTo>
                  <a:pt x="16546" y="9331"/>
                  <a:pt x="16462" y="9264"/>
                  <a:pt x="16357" y="9264"/>
                </a:cubicBezTo>
                <a:cubicBezTo>
                  <a:pt x="16273" y="9264"/>
                  <a:pt x="16190" y="9331"/>
                  <a:pt x="16190" y="9443"/>
                </a:cubicBezTo>
                <a:lnTo>
                  <a:pt x="16190" y="14108"/>
                </a:lnTo>
                <a:cubicBezTo>
                  <a:pt x="16190" y="15006"/>
                  <a:pt x="15078" y="15006"/>
                  <a:pt x="15078" y="14108"/>
                </a:cubicBezTo>
                <a:lnTo>
                  <a:pt x="15078" y="9151"/>
                </a:lnTo>
                <a:cubicBezTo>
                  <a:pt x="15078" y="8052"/>
                  <a:pt x="15686" y="7200"/>
                  <a:pt x="16672" y="7200"/>
                </a:cubicBezTo>
                <a:lnTo>
                  <a:pt x="19901" y="72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 dirty="0"/>
          </a:p>
        </p:txBody>
      </p:sp>
      <p:grpSp>
        <p:nvGrpSpPr>
          <p:cNvPr id="26" name="Group 880">
            <a:extLst>
              <a:ext uri="{FF2B5EF4-FFF2-40B4-BE49-F238E27FC236}">
                <a16:creationId xmlns:a16="http://schemas.microsoft.com/office/drawing/2014/main" id="{6E89DE3D-4501-4148-9FD0-46A213927551}"/>
              </a:ext>
            </a:extLst>
          </p:cNvPr>
          <p:cNvGrpSpPr/>
          <p:nvPr/>
        </p:nvGrpSpPr>
        <p:grpSpPr>
          <a:xfrm>
            <a:off x="10340180" y="4314150"/>
            <a:ext cx="573557" cy="629506"/>
            <a:chOff x="0" y="0"/>
            <a:chExt cx="676590" cy="560223"/>
          </a:xfrm>
        </p:grpSpPr>
        <p:sp>
          <p:nvSpPr>
            <p:cNvPr id="27" name="Shape 877">
              <a:extLst>
                <a:ext uri="{FF2B5EF4-FFF2-40B4-BE49-F238E27FC236}">
                  <a16:creationId xmlns:a16="http://schemas.microsoft.com/office/drawing/2014/main" id="{FE7415A7-8C18-44DB-B946-15701824E2D3}"/>
                </a:ext>
              </a:extLst>
            </p:cNvPr>
            <p:cNvSpPr/>
            <p:nvPr/>
          </p:nvSpPr>
          <p:spPr>
            <a:xfrm>
              <a:off x="195887" y="-1"/>
              <a:ext cx="110749" cy="11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79" extrusionOk="0">
                  <a:moveTo>
                    <a:pt x="18268" y="3065"/>
                  </a:moveTo>
                  <a:cubicBezTo>
                    <a:pt x="19618" y="4408"/>
                    <a:pt x="20405" y="6086"/>
                    <a:pt x="20968" y="7877"/>
                  </a:cubicBezTo>
                  <a:cubicBezTo>
                    <a:pt x="21418" y="9780"/>
                    <a:pt x="21418" y="11458"/>
                    <a:pt x="20968" y="13361"/>
                  </a:cubicBezTo>
                  <a:cubicBezTo>
                    <a:pt x="20405" y="15264"/>
                    <a:pt x="19618" y="16718"/>
                    <a:pt x="18268" y="18061"/>
                  </a:cubicBezTo>
                  <a:cubicBezTo>
                    <a:pt x="16805" y="19516"/>
                    <a:pt x="15343" y="20412"/>
                    <a:pt x="13430" y="20859"/>
                  </a:cubicBezTo>
                  <a:cubicBezTo>
                    <a:pt x="11518" y="21419"/>
                    <a:pt x="9830" y="21419"/>
                    <a:pt x="7918" y="20859"/>
                  </a:cubicBezTo>
                  <a:cubicBezTo>
                    <a:pt x="6005" y="20412"/>
                    <a:pt x="4543" y="19516"/>
                    <a:pt x="3193" y="18061"/>
                  </a:cubicBezTo>
                  <a:cubicBezTo>
                    <a:pt x="1730" y="16718"/>
                    <a:pt x="830" y="15264"/>
                    <a:pt x="380" y="13361"/>
                  </a:cubicBezTo>
                  <a:cubicBezTo>
                    <a:pt x="-182" y="11458"/>
                    <a:pt x="-70" y="9668"/>
                    <a:pt x="380" y="7877"/>
                  </a:cubicBezTo>
                  <a:cubicBezTo>
                    <a:pt x="943" y="5974"/>
                    <a:pt x="1730" y="4408"/>
                    <a:pt x="3193" y="3065"/>
                  </a:cubicBezTo>
                  <a:cubicBezTo>
                    <a:pt x="4543" y="1722"/>
                    <a:pt x="6005" y="938"/>
                    <a:pt x="7918" y="379"/>
                  </a:cubicBezTo>
                  <a:cubicBezTo>
                    <a:pt x="9830" y="-69"/>
                    <a:pt x="11518" y="-181"/>
                    <a:pt x="13430" y="379"/>
                  </a:cubicBezTo>
                  <a:cubicBezTo>
                    <a:pt x="15343" y="826"/>
                    <a:pt x="16805" y="1722"/>
                    <a:pt x="18268" y="306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28" name="Shape 878">
              <a:extLst>
                <a:ext uri="{FF2B5EF4-FFF2-40B4-BE49-F238E27FC236}">
                  <a16:creationId xmlns:a16="http://schemas.microsoft.com/office/drawing/2014/main" id="{27C1C2DE-2BC5-4748-BD78-A269487D07BD}"/>
                </a:ext>
              </a:extLst>
            </p:cNvPr>
            <p:cNvSpPr/>
            <p:nvPr/>
          </p:nvSpPr>
          <p:spPr>
            <a:xfrm>
              <a:off x="370310" y="-1"/>
              <a:ext cx="110750" cy="11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79" extrusionOk="0">
                  <a:moveTo>
                    <a:pt x="18268" y="3065"/>
                  </a:moveTo>
                  <a:cubicBezTo>
                    <a:pt x="19618" y="4408"/>
                    <a:pt x="20405" y="6086"/>
                    <a:pt x="20968" y="7877"/>
                  </a:cubicBezTo>
                  <a:cubicBezTo>
                    <a:pt x="21418" y="9780"/>
                    <a:pt x="21418" y="11570"/>
                    <a:pt x="20968" y="13361"/>
                  </a:cubicBezTo>
                  <a:cubicBezTo>
                    <a:pt x="20405" y="15264"/>
                    <a:pt x="19618" y="16718"/>
                    <a:pt x="18268" y="18061"/>
                  </a:cubicBezTo>
                  <a:cubicBezTo>
                    <a:pt x="16805" y="19404"/>
                    <a:pt x="15343" y="20412"/>
                    <a:pt x="13430" y="20859"/>
                  </a:cubicBezTo>
                  <a:cubicBezTo>
                    <a:pt x="11518" y="21419"/>
                    <a:pt x="9830" y="21419"/>
                    <a:pt x="7918" y="20859"/>
                  </a:cubicBezTo>
                  <a:cubicBezTo>
                    <a:pt x="6005" y="20412"/>
                    <a:pt x="4543" y="19404"/>
                    <a:pt x="3193" y="18061"/>
                  </a:cubicBezTo>
                  <a:cubicBezTo>
                    <a:pt x="1730" y="16718"/>
                    <a:pt x="830" y="15264"/>
                    <a:pt x="380" y="13361"/>
                  </a:cubicBezTo>
                  <a:cubicBezTo>
                    <a:pt x="-182" y="11570"/>
                    <a:pt x="-70" y="9668"/>
                    <a:pt x="380" y="7877"/>
                  </a:cubicBezTo>
                  <a:cubicBezTo>
                    <a:pt x="943" y="5974"/>
                    <a:pt x="1730" y="4408"/>
                    <a:pt x="3193" y="3065"/>
                  </a:cubicBezTo>
                  <a:cubicBezTo>
                    <a:pt x="4543" y="1722"/>
                    <a:pt x="6005" y="938"/>
                    <a:pt x="7918" y="379"/>
                  </a:cubicBezTo>
                  <a:cubicBezTo>
                    <a:pt x="9830" y="-69"/>
                    <a:pt x="11518" y="-181"/>
                    <a:pt x="13430" y="379"/>
                  </a:cubicBezTo>
                  <a:cubicBezTo>
                    <a:pt x="15343" y="826"/>
                    <a:pt x="16805" y="1722"/>
                    <a:pt x="18268" y="306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  <p:sp>
          <p:nvSpPr>
            <p:cNvPr id="29" name="Shape 879">
              <a:extLst>
                <a:ext uri="{FF2B5EF4-FFF2-40B4-BE49-F238E27FC236}">
                  <a16:creationId xmlns:a16="http://schemas.microsoft.com/office/drawing/2014/main" id="{FA0CAFEB-365B-4C0C-A5B5-28D2B6BFCFAC}"/>
                </a:ext>
              </a:extLst>
            </p:cNvPr>
            <p:cNvSpPr/>
            <p:nvPr/>
          </p:nvSpPr>
          <p:spPr>
            <a:xfrm>
              <a:off x="0" y="79945"/>
              <a:ext cx="676591" cy="48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21191" y="5907"/>
                  </a:moveTo>
                  <a:cubicBezTo>
                    <a:pt x="21433" y="6245"/>
                    <a:pt x="21581" y="6739"/>
                    <a:pt x="21600" y="7207"/>
                  </a:cubicBezTo>
                  <a:lnTo>
                    <a:pt x="21600" y="19891"/>
                  </a:lnTo>
                  <a:cubicBezTo>
                    <a:pt x="21600" y="20749"/>
                    <a:pt x="21117" y="21425"/>
                    <a:pt x="20504" y="21425"/>
                  </a:cubicBezTo>
                  <a:cubicBezTo>
                    <a:pt x="19891" y="21425"/>
                    <a:pt x="19408" y="20749"/>
                    <a:pt x="19408" y="19891"/>
                  </a:cubicBezTo>
                  <a:lnTo>
                    <a:pt x="19408" y="9858"/>
                  </a:lnTo>
                  <a:cubicBezTo>
                    <a:pt x="19148" y="9780"/>
                    <a:pt x="18926" y="9624"/>
                    <a:pt x="18721" y="9364"/>
                  </a:cubicBezTo>
                  <a:lnTo>
                    <a:pt x="15452" y="4816"/>
                  </a:lnTo>
                  <a:lnTo>
                    <a:pt x="14784" y="7311"/>
                  </a:lnTo>
                  <a:cubicBezTo>
                    <a:pt x="14710" y="7597"/>
                    <a:pt x="14580" y="7779"/>
                    <a:pt x="14394" y="7909"/>
                  </a:cubicBezTo>
                  <a:lnTo>
                    <a:pt x="11236" y="9988"/>
                  </a:lnTo>
                  <a:cubicBezTo>
                    <a:pt x="11106" y="10092"/>
                    <a:pt x="10939" y="10118"/>
                    <a:pt x="10791" y="10066"/>
                  </a:cubicBezTo>
                  <a:cubicBezTo>
                    <a:pt x="10642" y="10118"/>
                    <a:pt x="10494" y="10092"/>
                    <a:pt x="10326" y="9988"/>
                  </a:cubicBezTo>
                  <a:lnTo>
                    <a:pt x="7169" y="7909"/>
                  </a:lnTo>
                  <a:cubicBezTo>
                    <a:pt x="6983" y="7831"/>
                    <a:pt x="6853" y="7597"/>
                    <a:pt x="6779" y="7311"/>
                  </a:cubicBezTo>
                  <a:lnTo>
                    <a:pt x="6129" y="4816"/>
                  </a:lnTo>
                  <a:lnTo>
                    <a:pt x="2879" y="9364"/>
                  </a:lnTo>
                  <a:cubicBezTo>
                    <a:pt x="2674" y="9624"/>
                    <a:pt x="2414" y="9806"/>
                    <a:pt x="2192" y="9858"/>
                  </a:cubicBezTo>
                  <a:lnTo>
                    <a:pt x="2192" y="19891"/>
                  </a:lnTo>
                  <a:cubicBezTo>
                    <a:pt x="2192" y="20749"/>
                    <a:pt x="1709" y="21425"/>
                    <a:pt x="1096" y="21425"/>
                  </a:cubicBezTo>
                  <a:cubicBezTo>
                    <a:pt x="483" y="21425"/>
                    <a:pt x="0" y="20749"/>
                    <a:pt x="0" y="19891"/>
                  </a:cubicBezTo>
                  <a:lnTo>
                    <a:pt x="0" y="7207"/>
                  </a:lnTo>
                  <a:cubicBezTo>
                    <a:pt x="0" y="6739"/>
                    <a:pt x="111" y="6297"/>
                    <a:pt x="390" y="5907"/>
                  </a:cubicBezTo>
                  <a:lnTo>
                    <a:pt x="4216" y="527"/>
                  </a:lnTo>
                  <a:cubicBezTo>
                    <a:pt x="4755" y="-175"/>
                    <a:pt x="5572" y="-175"/>
                    <a:pt x="6073" y="527"/>
                  </a:cubicBezTo>
                  <a:cubicBezTo>
                    <a:pt x="6185" y="683"/>
                    <a:pt x="6575" y="1229"/>
                    <a:pt x="6686" y="1385"/>
                  </a:cubicBezTo>
                  <a:cubicBezTo>
                    <a:pt x="6816" y="1593"/>
                    <a:pt x="6890" y="1774"/>
                    <a:pt x="6965" y="2008"/>
                  </a:cubicBezTo>
                  <a:lnTo>
                    <a:pt x="8061" y="6167"/>
                  </a:lnTo>
                  <a:lnTo>
                    <a:pt x="10791" y="7909"/>
                  </a:lnTo>
                  <a:lnTo>
                    <a:pt x="13502" y="6193"/>
                  </a:lnTo>
                  <a:lnTo>
                    <a:pt x="14598" y="2034"/>
                  </a:lnTo>
                  <a:cubicBezTo>
                    <a:pt x="14672" y="1800"/>
                    <a:pt x="14765" y="1593"/>
                    <a:pt x="14877" y="1411"/>
                  </a:cubicBezTo>
                  <a:cubicBezTo>
                    <a:pt x="14988" y="1255"/>
                    <a:pt x="15378" y="709"/>
                    <a:pt x="15490" y="553"/>
                  </a:cubicBezTo>
                  <a:cubicBezTo>
                    <a:pt x="15991" y="-149"/>
                    <a:pt x="16827" y="-149"/>
                    <a:pt x="17347" y="553"/>
                  </a:cubicBezTo>
                  <a:lnTo>
                    <a:pt x="21191" y="5907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41494" tIns="41494" rIns="41494" bIns="41494" numCol="1" anchor="ctr">
              <a:noAutofit/>
            </a:bodyPr>
            <a:lstStyle/>
            <a:p>
              <a:pPr defTabSz="41492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1547"/>
            </a:p>
          </p:txBody>
        </p:sp>
      </p:grpSp>
      <p:grpSp>
        <p:nvGrpSpPr>
          <p:cNvPr id="30" name="Group 888">
            <a:extLst>
              <a:ext uri="{FF2B5EF4-FFF2-40B4-BE49-F238E27FC236}">
                <a16:creationId xmlns:a16="http://schemas.microsoft.com/office/drawing/2014/main" id="{55F8B265-3761-47C1-9C23-7E83E59B3B4F}"/>
              </a:ext>
            </a:extLst>
          </p:cNvPr>
          <p:cNvGrpSpPr/>
          <p:nvPr/>
        </p:nvGrpSpPr>
        <p:grpSpPr>
          <a:xfrm>
            <a:off x="10562538" y="3316245"/>
            <a:ext cx="1808833" cy="436934"/>
            <a:chOff x="-3969080" y="1108697"/>
            <a:chExt cx="2842774" cy="822130"/>
          </a:xfrm>
        </p:grpSpPr>
        <p:sp>
          <p:nvSpPr>
            <p:cNvPr id="31" name="Shape 886">
              <a:extLst>
                <a:ext uri="{FF2B5EF4-FFF2-40B4-BE49-F238E27FC236}">
                  <a16:creationId xmlns:a16="http://schemas.microsoft.com/office/drawing/2014/main" id="{30AAEF3B-46FE-4281-870F-F3BF685FC14A}"/>
                </a:ext>
              </a:extLst>
            </p:cNvPr>
            <p:cNvSpPr/>
            <p:nvPr/>
          </p:nvSpPr>
          <p:spPr>
            <a:xfrm>
              <a:off x="-3555447" y="1108697"/>
              <a:ext cx="1897035" cy="40234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040404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Providers</a:t>
              </a:r>
              <a:r>
                <a:rPr lang="en-US" sz="1600" dirty="0"/>
                <a:t>   </a:t>
              </a:r>
              <a:endParaRPr sz="1600" dirty="0"/>
            </a:p>
          </p:txBody>
        </p:sp>
        <p:sp>
          <p:nvSpPr>
            <p:cNvPr id="32" name="Shape 887">
              <a:extLst>
                <a:ext uri="{FF2B5EF4-FFF2-40B4-BE49-F238E27FC236}">
                  <a16:creationId xmlns:a16="http://schemas.microsoft.com/office/drawing/2014/main" id="{92A13173-196A-4962-90FA-175BB669A5FF}"/>
                </a:ext>
              </a:extLst>
            </p:cNvPr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endParaRPr sz="984" dirty="0"/>
            </a:p>
          </p:txBody>
        </p:sp>
      </p:grpSp>
      <p:sp>
        <p:nvSpPr>
          <p:cNvPr id="33" name="Shape 892">
            <a:extLst>
              <a:ext uri="{FF2B5EF4-FFF2-40B4-BE49-F238E27FC236}">
                <a16:creationId xmlns:a16="http://schemas.microsoft.com/office/drawing/2014/main" id="{1C7962B2-69EC-4B1A-AB5D-1687E69EF83D}"/>
              </a:ext>
            </a:extLst>
          </p:cNvPr>
          <p:cNvSpPr/>
          <p:nvPr/>
        </p:nvSpPr>
        <p:spPr>
          <a:xfrm>
            <a:off x="10051160" y="2191420"/>
            <a:ext cx="2322981" cy="2169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 Sponsors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900">
            <a:extLst>
              <a:ext uri="{FF2B5EF4-FFF2-40B4-BE49-F238E27FC236}">
                <a16:creationId xmlns:a16="http://schemas.microsoft.com/office/drawing/2014/main" id="{56B8D1D4-7E02-43FB-9DE0-590F82092F8B}"/>
              </a:ext>
            </a:extLst>
          </p:cNvPr>
          <p:cNvGrpSpPr/>
          <p:nvPr/>
        </p:nvGrpSpPr>
        <p:grpSpPr>
          <a:xfrm>
            <a:off x="6147854" y="3525344"/>
            <a:ext cx="1462344" cy="481729"/>
            <a:chOff x="-3974593" y="1024415"/>
            <a:chExt cx="2853802" cy="906412"/>
          </a:xfrm>
        </p:grpSpPr>
        <p:sp>
          <p:nvSpPr>
            <p:cNvPr id="35" name="Shape 898">
              <a:extLst>
                <a:ext uri="{FF2B5EF4-FFF2-40B4-BE49-F238E27FC236}">
                  <a16:creationId xmlns:a16="http://schemas.microsoft.com/office/drawing/2014/main" id="{ABA0713D-63A8-4353-8D73-30FED2FEAF69}"/>
                </a:ext>
              </a:extLst>
            </p:cNvPr>
            <p:cNvSpPr/>
            <p:nvPr/>
          </p:nvSpPr>
          <p:spPr>
            <a:xfrm>
              <a:off x="-3974593" y="1024415"/>
              <a:ext cx="2853802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040404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rPr lang="en-US" sz="1600" dirty="0"/>
                <a:t>       </a:t>
              </a:r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Products</a:t>
              </a:r>
              <a:endParaRPr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899">
              <a:extLst>
                <a:ext uri="{FF2B5EF4-FFF2-40B4-BE49-F238E27FC236}">
                  <a16:creationId xmlns:a16="http://schemas.microsoft.com/office/drawing/2014/main" id="{B2A3F4C8-E7B2-41CF-99CD-C7EE9AE501E7}"/>
                </a:ext>
              </a:extLst>
            </p:cNvPr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endParaRPr sz="984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3EB74047-607F-496D-BB61-E4C409B1A6D7}"/>
              </a:ext>
            </a:extLst>
          </p:cNvPr>
          <p:cNvGrpSpPr/>
          <p:nvPr/>
        </p:nvGrpSpPr>
        <p:grpSpPr>
          <a:xfrm>
            <a:off x="7331882" y="1370560"/>
            <a:ext cx="2719278" cy="490804"/>
            <a:chOff x="-4691142" y="760174"/>
            <a:chExt cx="3825698" cy="1170653"/>
          </a:xfrm>
        </p:grpSpPr>
        <p:sp>
          <p:nvSpPr>
            <p:cNvPr id="38" name="Shape 904">
              <a:extLst>
                <a:ext uri="{FF2B5EF4-FFF2-40B4-BE49-F238E27FC236}">
                  <a16:creationId xmlns:a16="http://schemas.microsoft.com/office/drawing/2014/main" id="{AAA0D34B-D223-4DCA-A4F6-41B9FF018097}"/>
                </a:ext>
              </a:extLst>
            </p:cNvPr>
            <p:cNvSpPr/>
            <p:nvPr/>
          </p:nvSpPr>
          <p:spPr>
            <a:xfrm>
              <a:off x="-4691142" y="760174"/>
              <a:ext cx="3825698" cy="1658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040404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2"/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Demographics  &amp; </a:t>
              </a:r>
            </a:p>
            <a:p>
              <a:pPr lvl="2"/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Preferences</a:t>
              </a:r>
            </a:p>
          </p:txBody>
        </p:sp>
        <p:sp>
          <p:nvSpPr>
            <p:cNvPr id="39" name="Shape 905">
              <a:extLst>
                <a:ext uri="{FF2B5EF4-FFF2-40B4-BE49-F238E27FC236}">
                  <a16:creationId xmlns:a16="http://schemas.microsoft.com/office/drawing/2014/main" id="{708C448E-636B-49C6-9623-6665A82E9852}"/>
                </a:ext>
              </a:extLst>
            </p:cNvPr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endParaRPr sz="984" dirty="0"/>
            </a:p>
          </p:txBody>
        </p:sp>
      </p:grpSp>
      <p:sp>
        <p:nvSpPr>
          <p:cNvPr id="25" name="Shape 876">
            <a:extLst>
              <a:ext uri="{FF2B5EF4-FFF2-40B4-BE49-F238E27FC236}">
                <a16:creationId xmlns:a16="http://schemas.microsoft.com/office/drawing/2014/main" id="{D1F6CA60-E477-448B-A2B5-797F5AD17C0A}"/>
              </a:ext>
            </a:extLst>
          </p:cNvPr>
          <p:cNvSpPr/>
          <p:nvPr/>
        </p:nvSpPr>
        <p:spPr>
          <a:xfrm>
            <a:off x="10107869" y="1523809"/>
            <a:ext cx="791859" cy="629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22" y="0"/>
                </a:moveTo>
                <a:lnTo>
                  <a:pt x="21600" y="0"/>
                </a:lnTo>
                <a:lnTo>
                  <a:pt x="21600" y="1123"/>
                </a:lnTo>
                <a:lnTo>
                  <a:pt x="20629" y="1123"/>
                </a:lnTo>
                <a:lnTo>
                  <a:pt x="20629" y="11249"/>
                </a:lnTo>
                <a:lnTo>
                  <a:pt x="8002" y="11249"/>
                </a:lnTo>
                <a:lnTo>
                  <a:pt x="8002" y="7522"/>
                </a:lnTo>
                <a:lnTo>
                  <a:pt x="7192" y="6714"/>
                </a:lnTo>
                <a:cubicBezTo>
                  <a:pt x="7169" y="6691"/>
                  <a:pt x="7100" y="6669"/>
                  <a:pt x="7054" y="6669"/>
                </a:cubicBezTo>
                <a:cubicBezTo>
                  <a:pt x="6938" y="6669"/>
                  <a:pt x="6845" y="6758"/>
                  <a:pt x="6845" y="6871"/>
                </a:cubicBezTo>
                <a:lnTo>
                  <a:pt x="6845" y="19063"/>
                </a:lnTo>
                <a:cubicBezTo>
                  <a:pt x="6845" y="19624"/>
                  <a:pt x="6383" y="20051"/>
                  <a:pt x="5828" y="20051"/>
                </a:cubicBezTo>
                <a:cubicBezTo>
                  <a:pt x="5250" y="20051"/>
                  <a:pt x="4810" y="19624"/>
                  <a:pt x="4810" y="19063"/>
                </a:cubicBezTo>
                <a:lnTo>
                  <a:pt x="4810" y="12192"/>
                </a:lnTo>
                <a:cubicBezTo>
                  <a:pt x="4810" y="12080"/>
                  <a:pt x="4718" y="11990"/>
                  <a:pt x="4602" y="11990"/>
                </a:cubicBezTo>
                <a:cubicBezTo>
                  <a:pt x="4487" y="11990"/>
                  <a:pt x="4417" y="12080"/>
                  <a:pt x="4417" y="12192"/>
                </a:cubicBezTo>
                <a:lnTo>
                  <a:pt x="4417" y="19085"/>
                </a:lnTo>
                <a:cubicBezTo>
                  <a:pt x="4417" y="19647"/>
                  <a:pt x="3955" y="20073"/>
                  <a:pt x="3400" y="20073"/>
                </a:cubicBezTo>
                <a:cubicBezTo>
                  <a:pt x="2821" y="20073"/>
                  <a:pt x="2382" y="19647"/>
                  <a:pt x="2382" y="19085"/>
                </a:cubicBezTo>
                <a:lnTo>
                  <a:pt x="2382" y="7073"/>
                </a:lnTo>
                <a:cubicBezTo>
                  <a:pt x="2382" y="6960"/>
                  <a:pt x="2290" y="6871"/>
                  <a:pt x="2174" y="6871"/>
                </a:cubicBezTo>
                <a:cubicBezTo>
                  <a:pt x="2058" y="6871"/>
                  <a:pt x="1966" y="6960"/>
                  <a:pt x="1966" y="7073"/>
                </a:cubicBezTo>
                <a:lnTo>
                  <a:pt x="1966" y="11474"/>
                </a:lnTo>
                <a:cubicBezTo>
                  <a:pt x="1966" y="11855"/>
                  <a:pt x="1642" y="12170"/>
                  <a:pt x="1272" y="12170"/>
                </a:cubicBezTo>
                <a:cubicBezTo>
                  <a:pt x="879" y="12170"/>
                  <a:pt x="555" y="11878"/>
                  <a:pt x="555" y="11474"/>
                </a:cubicBezTo>
                <a:lnTo>
                  <a:pt x="555" y="6646"/>
                </a:lnTo>
                <a:cubicBezTo>
                  <a:pt x="555" y="5591"/>
                  <a:pt x="1457" y="4693"/>
                  <a:pt x="2567" y="4693"/>
                </a:cubicBezTo>
                <a:lnTo>
                  <a:pt x="6244" y="4693"/>
                </a:lnTo>
                <a:cubicBezTo>
                  <a:pt x="6753" y="4693"/>
                  <a:pt x="7285" y="4895"/>
                  <a:pt x="7678" y="5299"/>
                </a:cubicBezTo>
                <a:cubicBezTo>
                  <a:pt x="7678" y="5299"/>
                  <a:pt x="7817" y="5434"/>
                  <a:pt x="7979" y="5591"/>
                </a:cubicBezTo>
                <a:lnTo>
                  <a:pt x="7979" y="1123"/>
                </a:lnTo>
                <a:lnTo>
                  <a:pt x="6822" y="1123"/>
                </a:lnTo>
                <a:lnTo>
                  <a:pt x="6822" y="0"/>
                </a:lnTo>
                <a:close/>
                <a:moveTo>
                  <a:pt x="20004" y="10665"/>
                </a:moveTo>
                <a:lnTo>
                  <a:pt x="20004" y="1437"/>
                </a:lnTo>
                <a:lnTo>
                  <a:pt x="8557" y="1437"/>
                </a:lnTo>
                <a:lnTo>
                  <a:pt x="8557" y="6152"/>
                </a:lnTo>
                <a:cubicBezTo>
                  <a:pt x="8649" y="6242"/>
                  <a:pt x="8696" y="6309"/>
                  <a:pt x="8811" y="6399"/>
                </a:cubicBezTo>
                <a:cubicBezTo>
                  <a:pt x="9112" y="6691"/>
                  <a:pt x="9366" y="6938"/>
                  <a:pt x="9366" y="6938"/>
                </a:cubicBezTo>
                <a:lnTo>
                  <a:pt x="12326" y="6938"/>
                </a:lnTo>
                <a:cubicBezTo>
                  <a:pt x="12442" y="6938"/>
                  <a:pt x="12581" y="6983"/>
                  <a:pt x="12696" y="7050"/>
                </a:cubicBezTo>
                <a:lnTo>
                  <a:pt x="14523" y="4625"/>
                </a:lnTo>
                <a:cubicBezTo>
                  <a:pt x="14570" y="4536"/>
                  <a:pt x="14685" y="4536"/>
                  <a:pt x="14755" y="4580"/>
                </a:cubicBezTo>
                <a:cubicBezTo>
                  <a:pt x="14847" y="4625"/>
                  <a:pt x="14847" y="4693"/>
                  <a:pt x="14801" y="4783"/>
                </a:cubicBezTo>
                <a:lnTo>
                  <a:pt x="12928" y="7275"/>
                </a:lnTo>
                <a:cubicBezTo>
                  <a:pt x="12974" y="7387"/>
                  <a:pt x="13020" y="7499"/>
                  <a:pt x="13020" y="7612"/>
                </a:cubicBezTo>
                <a:cubicBezTo>
                  <a:pt x="13020" y="7993"/>
                  <a:pt x="12719" y="8308"/>
                  <a:pt x="12326" y="8308"/>
                </a:cubicBezTo>
                <a:lnTo>
                  <a:pt x="9089" y="8308"/>
                </a:lnTo>
                <a:cubicBezTo>
                  <a:pt x="8973" y="8308"/>
                  <a:pt x="8904" y="8308"/>
                  <a:pt x="8811" y="8263"/>
                </a:cubicBezTo>
                <a:cubicBezTo>
                  <a:pt x="8719" y="8218"/>
                  <a:pt x="8626" y="8173"/>
                  <a:pt x="8580" y="8128"/>
                </a:cubicBezTo>
                <a:lnTo>
                  <a:pt x="8557" y="8106"/>
                </a:lnTo>
                <a:lnTo>
                  <a:pt x="8557" y="10665"/>
                </a:lnTo>
                <a:lnTo>
                  <a:pt x="20004" y="10665"/>
                </a:lnTo>
                <a:close/>
                <a:moveTo>
                  <a:pt x="4579" y="1168"/>
                </a:moveTo>
                <a:cubicBezTo>
                  <a:pt x="5481" y="1168"/>
                  <a:pt x="6221" y="1864"/>
                  <a:pt x="6221" y="2739"/>
                </a:cubicBezTo>
                <a:cubicBezTo>
                  <a:pt x="6221" y="3637"/>
                  <a:pt x="5481" y="4333"/>
                  <a:pt x="4579" y="4333"/>
                </a:cubicBezTo>
                <a:cubicBezTo>
                  <a:pt x="3677" y="4333"/>
                  <a:pt x="2960" y="3637"/>
                  <a:pt x="2960" y="2739"/>
                </a:cubicBezTo>
                <a:cubicBezTo>
                  <a:pt x="2960" y="1864"/>
                  <a:pt x="3677" y="1168"/>
                  <a:pt x="4579" y="1168"/>
                </a:cubicBezTo>
                <a:close/>
                <a:moveTo>
                  <a:pt x="0" y="20432"/>
                </a:moveTo>
                <a:lnTo>
                  <a:pt x="21531" y="20432"/>
                </a:lnTo>
                <a:lnTo>
                  <a:pt x="21531" y="21600"/>
                </a:lnTo>
                <a:lnTo>
                  <a:pt x="0" y="21600"/>
                </a:lnTo>
                <a:lnTo>
                  <a:pt x="0" y="2043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3"/>
            </a:solidFill>
            <a:miter lim="400000"/>
          </a:ln>
        </p:spPr>
        <p:txBody>
          <a:bodyPr lIns="41494" tIns="41494" rIns="41494" bIns="41494" anchor="ctr"/>
          <a:lstStyle/>
          <a:p>
            <a:pPr defTabSz="41492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611EF2-6BA8-4B94-9AF5-EFD48AC55C53}"/>
              </a:ext>
            </a:extLst>
          </p:cNvPr>
          <p:cNvGrpSpPr/>
          <p:nvPr/>
        </p:nvGrpSpPr>
        <p:grpSpPr>
          <a:xfrm>
            <a:off x="8691813" y="4957262"/>
            <a:ext cx="612000" cy="612000"/>
            <a:chOff x="5841085" y="3474401"/>
            <a:chExt cx="612000" cy="612000"/>
          </a:xfrm>
          <a:solidFill>
            <a:schemeClr val="accent1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3F2DBF-0B1E-4775-9C62-AB6DDFDF6D29}"/>
                </a:ext>
              </a:extLst>
            </p:cNvPr>
            <p:cNvSpPr/>
            <p:nvPr/>
          </p:nvSpPr>
          <p:spPr bwMode="ltGray">
            <a:xfrm>
              <a:off x="5841085" y="3474401"/>
              <a:ext cx="612000" cy="612000"/>
            </a:xfrm>
            <a:prstGeom prst="ellipse">
              <a:avLst/>
            </a:prstGeom>
            <a:grp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53" name="Freeform 4817">
              <a:extLst>
                <a:ext uri="{FF2B5EF4-FFF2-40B4-BE49-F238E27FC236}">
                  <a16:creationId xmlns:a16="http://schemas.microsoft.com/office/drawing/2014/main" id="{5B178289-8E55-4236-AC84-16C255A70A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9762" y="3586713"/>
              <a:ext cx="438814" cy="426557"/>
            </a:xfrm>
            <a:custGeom>
              <a:avLst/>
              <a:gdLst>
                <a:gd name="T0" fmla="*/ 322 w 358"/>
                <a:gd name="T1" fmla="*/ 152 h 348"/>
                <a:gd name="T2" fmla="*/ 318 w 358"/>
                <a:gd name="T3" fmla="*/ 158 h 348"/>
                <a:gd name="T4" fmla="*/ 306 w 358"/>
                <a:gd name="T5" fmla="*/ 162 h 348"/>
                <a:gd name="T6" fmla="*/ 300 w 358"/>
                <a:gd name="T7" fmla="*/ 152 h 348"/>
                <a:gd name="T8" fmla="*/ 306 w 358"/>
                <a:gd name="T9" fmla="*/ 142 h 348"/>
                <a:gd name="T10" fmla="*/ 318 w 358"/>
                <a:gd name="T11" fmla="*/ 144 h 348"/>
                <a:gd name="T12" fmla="*/ 356 w 358"/>
                <a:gd name="T13" fmla="*/ 160 h 348"/>
                <a:gd name="T14" fmla="*/ 336 w 358"/>
                <a:gd name="T15" fmla="*/ 190 h 348"/>
                <a:gd name="T16" fmla="*/ 312 w 358"/>
                <a:gd name="T17" fmla="*/ 198 h 348"/>
                <a:gd name="T18" fmla="*/ 278 w 358"/>
                <a:gd name="T19" fmla="*/ 184 h 348"/>
                <a:gd name="T20" fmla="*/ 264 w 358"/>
                <a:gd name="T21" fmla="*/ 152 h 348"/>
                <a:gd name="T22" fmla="*/ 282 w 358"/>
                <a:gd name="T23" fmla="*/ 116 h 348"/>
                <a:gd name="T24" fmla="*/ 288 w 358"/>
                <a:gd name="T25" fmla="*/ 106 h 348"/>
                <a:gd name="T26" fmla="*/ 258 w 358"/>
                <a:gd name="T27" fmla="*/ 104 h 348"/>
                <a:gd name="T28" fmla="*/ 242 w 358"/>
                <a:gd name="T29" fmla="*/ 134 h 348"/>
                <a:gd name="T30" fmla="*/ 258 w 358"/>
                <a:gd name="T31" fmla="*/ 264 h 348"/>
                <a:gd name="T32" fmla="*/ 238 w 358"/>
                <a:gd name="T33" fmla="*/ 320 h 348"/>
                <a:gd name="T34" fmla="*/ 174 w 358"/>
                <a:gd name="T35" fmla="*/ 348 h 348"/>
                <a:gd name="T36" fmla="*/ 126 w 358"/>
                <a:gd name="T37" fmla="*/ 332 h 348"/>
                <a:gd name="T38" fmla="*/ 94 w 358"/>
                <a:gd name="T39" fmla="*/ 294 h 348"/>
                <a:gd name="T40" fmla="*/ 88 w 358"/>
                <a:gd name="T41" fmla="*/ 228 h 348"/>
                <a:gd name="T42" fmla="*/ 26 w 358"/>
                <a:gd name="T43" fmla="*/ 196 h 348"/>
                <a:gd name="T44" fmla="*/ 0 w 358"/>
                <a:gd name="T45" fmla="*/ 130 h 348"/>
                <a:gd name="T46" fmla="*/ 4 w 358"/>
                <a:gd name="T47" fmla="*/ 12 h 348"/>
                <a:gd name="T48" fmla="*/ 48 w 358"/>
                <a:gd name="T49" fmla="*/ 0 h 348"/>
                <a:gd name="T50" fmla="*/ 78 w 358"/>
                <a:gd name="T51" fmla="*/ 6 h 348"/>
                <a:gd name="T52" fmla="*/ 82 w 358"/>
                <a:gd name="T53" fmla="*/ 32 h 348"/>
                <a:gd name="T54" fmla="*/ 48 w 358"/>
                <a:gd name="T55" fmla="*/ 46 h 348"/>
                <a:gd name="T56" fmla="*/ 28 w 358"/>
                <a:gd name="T57" fmla="*/ 130 h 348"/>
                <a:gd name="T58" fmla="*/ 48 w 358"/>
                <a:gd name="T59" fmla="*/ 180 h 348"/>
                <a:gd name="T60" fmla="*/ 98 w 358"/>
                <a:gd name="T61" fmla="*/ 200 h 348"/>
                <a:gd name="T62" fmla="*/ 138 w 358"/>
                <a:gd name="T63" fmla="*/ 188 h 348"/>
                <a:gd name="T64" fmla="*/ 164 w 358"/>
                <a:gd name="T65" fmla="*/ 156 h 348"/>
                <a:gd name="T66" fmla="*/ 168 w 358"/>
                <a:gd name="T67" fmla="*/ 130 h 348"/>
                <a:gd name="T68" fmla="*/ 136 w 358"/>
                <a:gd name="T69" fmla="*/ 46 h 348"/>
                <a:gd name="T70" fmla="*/ 114 w 358"/>
                <a:gd name="T71" fmla="*/ 32 h 348"/>
                <a:gd name="T72" fmla="*/ 120 w 358"/>
                <a:gd name="T73" fmla="*/ 6 h 348"/>
                <a:gd name="T74" fmla="*/ 148 w 358"/>
                <a:gd name="T75" fmla="*/ 8 h 348"/>
                <a:gd name="T76" fmla="*/ 192 w 358"/>
                <a:gd name="T77" fmla="*/ 12 h 348"/>
                <a:gd name="T78" fmla="*/ 196 w 358"/>
                <a:gd name="T79" fmla="*/ 130 h 348"/>
                <a:gd name="T80" fmla="*/ 190 w 358"/>
                <a:gd name="T81" fmla="*/ 166 h 348"/>
                <a:gd name="T82" fmla="*/ 156 w 358"/>
                <a:gd name="T83" fmla="*/ 210 h 348"/>
                <a:gd name="T84" fmla="*/ 108 w 358"/>
                <a:gd name="T85" fmla="*/ 262 h 348"/>
                <a:gd name="T86" fmla="*/ 114 w 358"/>
                <a:gd name="T87" fmla="*/ 286 h 348"/>
                <a:gd name="T88" fmla="*/ 138 w 358"/>
                <a:gd name="T89" fmla="*/ 316 h 348"/>
                <a:gd name="T90" fmla="*/ 174 w 358"/>
                <a:gd name="T91" fmla="*/ 328 h 348"/>
                <a:gd name="T92" fmla="*/ 224 w 358"/>
                <a:gd name="T93" fmla="*/ 306 h 348"/>
                <a:gd name="T94" fmla="*/ 238 w 358"/>
                <a:gd name="T95" fmla="*/ 262 h 348"/>
                <a:gd name="T96" fmla="*/ 222 w 358"/>
                <a:gd name="T97" fmla="*/ 134 h 348"/>
                <a:gd name="T98" fmla="*/ 236 w 358"/>
                <a:gd name="T99" fmla="*/ 94 h 348"/>
                <a:gd name="T100" fmla="*/ 264 w 358"/>
                <a:gd name="T101" fmla="*/ 80 h 348"/>
                <a:gd name="T102" fmla="*/ 300 w 358"/>
                <a:gd name="T103" fmla="*/ 90 h 348"/>
                <a:gd name="T104" fmla="*/ 314 w 358"/>
                <a:gd name="T105" fmla="*/ 106 h 348"/>
                <a:gd name="T106" fmla="*/ 344 w 358"/>
                <a:gd name="T107" fmla="*/ 120 h 348"/>
                <a:gd name="T108" fmla="*/ 358 w 358"/>
                <a:gd name="T109" fmla="*/ 152 h 348"/>
                <a:gd name="T110" fmla="*/ 336 w 358"/>
                <a:gd name="T111" fmla="*/ 142 h 348"/>
                <a:gd name="T112" fmla="*/ 312 w 358"/>
                <a:gd name="T113" fmla="*/ 124 h 348"/>
                <a:gd name="T114" fmla="*/ 286 w 358"/>
                <a:gd name="T115" fmla="*/ 140 h 348"/>
                <a:gd name="T116" fmla="*/ 292 w 358"/>
                <a:gd name="T117" fmla="*/ 170 h 348"/>
                <a:gd name="T118" fmla="*/ 322 w 358"/>
                <a:gd name="T119" fmla="*/ 176 h 348"/>
                <a:gd name="T120" fmla="*/ 338 w 358"/>
                <a:gd name="T121" fmla="*/ 15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48">
                  <a:moveTo>
                    <a:pt x="318" y="144"/>
                  </a:moveTo>
                  <a:lnTo>
                    <a:pt x="318" y="144"/>
                  </a:lnTo>
                  <a:lnTo>
                    <a:pt x="322" y="148"/>
                  </a:lnTo>
                  <a:lnTo>
                    <a:pt x="322" y="152"/>
                  </a:lnTo>
                  <a:lnTo>
                    <a:pt x="322" y="152"/>
                  </a:lnTo>
                  <a:lnTo>
                    <a:pt x="322" y="15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62"/>
                  </a:lnTo>
                  <a:lnTo>
                    <a:pt x="312" y="162"/>
                  </a:lnTo>
                  <a:lnTo>
                    <a:pt x="312" y="162"/>
                  </a:lnTo>
                  <a:lnTo>
                    <a:pt x="306" y="162"/>
                  </a:lnTo>
                  <a:lnTo>
                    <a:pt x="304" y="158"/>
                  </a:lnTo>
                  <a:lnTo>
                    <a:pt x="302" y="156"/>
                  </a:lnTo>
                  <a:lnTo>
                    <a:pt x="300" y="152"/>
                  </a:lnTo>
                  <a:lnTo>
                    <a:pt x="300" y="152"/>
                  </a:lnTo>
                  <a:lnTo>
                    <a:pt x="302" y="148"/>
                  </a:lnTo>
                  <a:lnTo>
                    <a:pt x="304" y="144"/>
                  </a:lnTo>
                  <a:lnTo>
                    <a:pt x="304" y="144"/>
                  </a:lnTo>
                  <a:lnTo>
                    <a:pt x="306" y="142"/>
                  </a:lnTo>
                  <a:lnTo>
                    <a:pt x="312" y="140"/>
                  </a:lnTo>
                  <a:lnTo>
                    <a:pt x="312" y="140"/>
                  </a:lnTo>
                  <a:lnTo>
                    <a:pt x="316" y="142"/>
                  </a:lnTo>
                  <a:lnTo>
                    <a:pt x="318" y="144"/>
                  </a:lnTo>
                  <a:lnTo>
                    <a:pt x="318" y="144"/>
                  </a:lnTo>
                  <a:close/>
                  <a:moveTo>
                    <a:pt x="358" y="152"/>
                  </a:moveTo>
                  <a:lnTo>
                    <a:pt x="358" y="152"/>
                  </a:lnTo>
                  <a:lnTo>
                    <a:pt x="356" y="160"/>
                  </a:lnTo>
                  <a:lnTo>
                    <a:pt x="354" y="170"/>
                  </a:lnTo>
                  <a:lnTo>
                    <a:pt x="350" y="178"/>
                  </a:lnTo>
                  <a:lnTo>
                    <a:pt x="344" y="184"/>
                  </a:lnTo>
                  <a:lnTo>
                    <a:pt x="336" y="190"/>
                  </a:lnTo>
                  <a:lnTo>
                    <a:pt x="330" y="194"/>
                  </a:lnTo>
                  <a:lnTo>
                    <a:pt x="320" y="196"/>
                  </a:lnTo>
                  <a:lnTo>
                    <a:pt x="312" y="198"/>
                  </a:lnTo>
                  <a:lnTo>
                    <a:pt x="312" y="198"/>
                  </a:lnTo>
                  <a:lnTo>
                    <a:pt x="302" y="196"/>
                  </a:lnTo>
                  <a:lnTo>
                    <a:pt x="294" y="194"/>
                  </a:lnTo>
                  <a:lnTo>
                    <a:pt x="286" y="190"/>
                  </a:lnTo>
                  <a:lnTo>
                    <a:pt x="278" y="184"/>
                  </a:lnTo>
                  <a:lnTo>
                    <a:pt x="272" y="178"/>
                  </a:lnTo>
                  <a:lnTo>
                    <a:pt x="268" y="170"/>
                  </a:lnTo>
                  <a:lnTo>
                    <a:pt x="266" y="160"/>
                  </a:lnTo>
                  <a:lnTo>
                    <a:pt x="264" y="152"/>
                  </a:lnTo>
                  <a:lnTo>
                    <a:pt x="264" y="152"/>
                  </a:lnTo>
                  <a:lnTo>
                    <a:pt x="266" y="138"/>
                  </a:lnTo>
                  <a:lnTo>
                    <a:pt x="272" y="126"/>
                  </a:lnTo>
                  <a:lnTo>
                    <a:pt x="282" y="116"/>
                  </a:lnTo>
                  <a:lnTo>
                    <a:pt x="292" y="110"/>
                  </a:lnTo>
                  <a:lnTo>
                    <a:pt x="292" y="110"/>
                  </a:lnTo>
                  <a:lnTo>
                    <a:pt x="288" y="106"/>
                  </a:lnTo>
                  <a:lnTo>
                    <a:pt x="288" y="106"/>
                  </a:lnTo>
                  <a:lnTo>
                    <a:pt x="278" y="100"/>
                  </a:lnTo>
                  <a:lnTo>
                    <a:pt x="266" y="100"/>
                  </a:lnTo>
                  <a:lnTo>
                    <a:pt x="266" y="100"/>
                  </a:lnTo>
                  <a:lnTo>
                    <a:pt x="258" y="104"/>
                  </a:lnTo>
                  <a:lnTo>
                    <a:pt x="250" y="108"/>
                  </a:lnTo>
                  <a:lnTo>
                    <a:pt x="246" y="114"/>
                  </a:lnTo>
                  <a:lnTo>
                    <a:pt x="244" y="120"/>
                  </a:lnTo>
                  <a:lnTo>
                    <a:pt x="242" y="134"/>
                  </a:lnTo>
                  <a:lnTo>
                    <a:pt x="242" y="144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8" y="264"/>
                  </a:lnTo>
                  <a:lnTo>
                    <a:pt x="256" y="284"/>
                  </a:lnTo>
                  <a:lnTo>
                    <a:pt x="248" y="304"/>
                  </a:lnTo>
                  <a:lnTo>
                    <a:pt x="238" y="320"/>
                  </a:lnTo>
                  <a:lnTo>
                    <a:pt x="238" y="320"/>
                  </a:lnTo>
                  <a:lnTo>
                    <a:pt x="226" y="332"/>
                  </a:lnTo>
                  <a:lnTo>
                    <a:pt x="210" y="340"/>
                  </a:lnTo>
                  <a:lnTo>
                    <a:pt x="192" y="346"/>
                  </a:lnTo>
                  <a:lnTo>
                    <a:pt x="174" y="348"/>
                  </a:lnTo>
                  <a:lnTo>
                    <a:pt x="174" y="348"/>
                  </a:lnTo>
                  <a:lnTo>
                    <a:pt x="158" y="346"/>
                  </a:lnTo>
                  <a:lnTo>
                    <a:pt x="142" y="340"/>
                  </a:lnTo>
                  <a:lnTo>
                    <a:pt x="126" y="332"/>
                  </a:lnTo>
                  <a:lnTo>
                    <a:pt x="114" y="322"/>
                  </a:lnTo>
                  <a:lnTo>
                    <a:pt x="114" y="322"/>
                  </a:lnTo>
                  <a:lnTo>
                    <a:pt x="102" y="308"/>
                  </a:lnTo>
                  <a:lnTo>
                    <a:pt x="94" y="294"/>
                  </a:lnTo>
                  <a:lnTo>
                    <a:pt x="90" y="278"/>
                  </a:lnTo>
                  <a:lnTo>
                    <a:pt x="88" y="262"/>
                  </a:lnTo>
                  <a:lnTo>
                    <a:pt x="88" y="228"/>
                  </a:lnTo>
                  <a:lnTo>
                    <a:pt x="88" y="228"/>
                  </a:lnTo>
                  <a:lnTo>
                    <a:pt x="70" y="224"/>
                  </a:lnTo>
                  <a:lnTo>
                    <a:pt x="54" y="216"/>
                  </a:lnTo>
                  <a:lnTo>
                    <a:pt x="38" y="208"/>
                  </a:lnTo>
                  <a:lnTo>
                    <a:pt x="26" y="196"/>
                  </a:lnTo>
                  <a:lnTo>
                    <a:pt x="16" y="182"/>
                  </a:lnTo>
                  <a:lnTo>
                    <a:pt x="8" y="166"/>
                  </a:lnTo>
                  <a:lnTo>
                    <a:pt x="2" y="148"/>
                  </a:lnTo>
                  <a:lnTo>
                    <a:pt x="0" y="1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8" y="6"/>
                  </a:lnTo>
                  <a:lnTo>
                    <a:pt x="82" y="14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2" y="32"/>
                  </a:lnTo>
                  <a:lnTo>
                    <a:pt x="78" y="38"/>
                  </a:lnTo>
                  <a:lnTo>
                    <a:pt x="70" y="44"/>
                  </a:lnTo>
                  <a:lnTo>
                    <a:pt x="62" y="46"/>
                  </a:lnTo>
                  <a:lnTo>
                    <a:pt x="48" y="46"/>
                  </a:lnTo>
                  <a:lnTo>
                    <a:pt x="48" y="36"/>
                  </a:lnTo>
                  <a:lnTo>
                    <a:pt x="28" y="36"/>
                  </a:lnTo>
                  <a:lnTo>
                    <a:pt x="28" y="130"/>
                  </a:lnTo>
                  <a:lnTo>
                    <a:pt x="28" y="130"/>
                  </a:lnTo>
                  <a:lnTo>
                    <a:pt x="30" y="144"/>
                  </a:lnTo>
                  <a:lnTo>
                    <a:pt x="34" y="156"/>
                  </a:lnTo>
                  <a:lnTo>
                    <a:pt x="40" y="168"/>
                  </a:lnTo>
                  <a:lnTo>
                    <a:pt x="48" y="180"/>
                  </a:lnTo>
                  <a:lnTo>
                    <a:pt x="60" y="188"/>
                  </a:lnTo>
                  <a:lnTo>
                    <a:pt x="72" y="194"/>
                  </a:lnTo>
                  <a:lnTo>
                    <a:pt x="84" y="198"/>
                  </a:lnTo>
                  <a:lnTo>
                    <a:pt x="98" y="200"/>
                  </a:lnTo>
                  <a:lnTo>
                    <a:pt x="98" y="200"/>
                  </a:lnTo>
                  <a:lnTo>
                    <a:pt x="112" y="198"/>
                  </a:lnTo>
                  <a:lnTo>
                    <a:pt x="126" y="194"/>
                  </a:lnTo>
                  <a:lnTo>
                    <a:pt x="138" y="188"/>
                  </a:lnTo>
                  <a:lnTo>
                    <a:pt x="148" y="180"/>
                  </a:lnTo>
                  <a:lnTo>
                    <a:pt x="148" y="180"/>
                  </a:lnTo>
                  <a:lnTo>
                    <a:pt x="156" y="168"/>
                  </a:lnTo>
                  <a:lnTo>
                    <a:pt x="164" y="156"/>
                  </a:lnTo>
                  <a:lnTo>
                    <a:pt x="168" y="144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68" y="36"/>
                  </a:lnTo>
                  <a:lnTo>
                    <a:pt x="148" y="36"/>
                  </a:lnTo>
                  <a:lnTo>
                    <a:pt x="148" y="46"/>
                  </a:lnTo>
                  <a:lnTo>
                    <a:pt x="136" y="46"/>
                  </a:lnTo>
                  <a:lnTo>
                    <a:pt x="136" y="46"/>
                  </a:lnTo>
                  <a:lnTo>
                    <a:pt x="126" y="44"/>
                  </a:lnTo>
                  <a:lnTo>
                    <a:pt x="120" y="38"/>
                  </a:lnTo>
                  <a:lnTo>
                    <a:pt x="114" y="32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4" y="14"/>
                  </a:lnTo>
                  <a:lnTo>
                    <a:pt x="120" y="6"/>
                  </a:lnTo>
                  <a:lnTo>
                    <a:pt x="126" y="2"/>
                  </a:lnTo>
                  <a:lnTo>
                    <a:pt x="136" y="0"/>
                  </a:lnTo>
                  <a:lnTo>
                    <a:pt x="148" y="0"/>
                  </a:lnTo>
                  <a:lnTo>
                    <a:pt x="148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8" y="10"/>
                  </a:lnTo>
                  <a:lnTo>
                    <a:pt x="192" y="12"/>
                  </a:lnTo>
                  <a:lnTo>
                    <a:pt x="196" y="16"/>
                  </a:lnTo>
                  <a:lnTo>
                    <a:pt x="196" y="22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4" y="148"/>
                  </a:lnTo>
                  <a:lnTo>
                    <a:pt x="190" y="166"/>
                  </a:lnTo>
                  <a:lnTo>
                    <a:pt x="180" y="184"/>
                  </a:lnTo>
                  <a:lnTo>
                    <a:pt x="168" y="198"/>
                  </a:lnTo>
                  <a:lnTo>
                    <a:pt x="168" y="198"/>
                  </a:lnTo>
                  <a:lnTo>
                    <a:pt x="156" y="210"/>
                  </a:lnTo>
                  <a:lnTo>
                    <a:pt x="140" y="218"/>
                  </a:lnTo>
                  <a:lnTo>
                    <a:pt x="124" y="224"/>
                  </a:lnTo>
                  <a:lnTo>
                    <a:pt x="108" y="228"/>
                  </a:lnTo>
                  <a:lnTo>
                    <a:pt x="108" y="262"/>
                  </a:lnTo>
                  <a:lnTo>
                    <a:pt x="108" y="262"/>
                  </a:lnTo>
                  <a:lnTo>
                    <a:pt x="108" y="262"/>
                  </a:lnTo>
                  <a:lnTo>
                    <a:pt x="110" y="274"/>
                  </a:lnTo>
                  <a:lnTo>
                    <a:pt x="114" y="286"/>
                  </a:lnTo>
                  <a:lnTo>
                    <a:pt x="120" y="298"/>
                  </a:lnTo>
                  <a:lnTo>
                    <a:pt x="128" y="308"/>
                  </a:lnTo>
                  <a:lnTo>
                    <a:pt x="128" y="308"/>
                  </a:lnTo>
                  <a:lnTo>
                    <a:pt x="138" y="316"/>
                  </a:lnTo>
                  <a:lnTo>
                    <a:pt x="148" y="322"/>
                  </a:lnTo>
                  <a:lnTo>
                    <a:pt x="162" y="32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188" y="326"/>
                  </a:lnTo>
                  <a:lnTo>
                    <a:pt x="202" y="322"/>
                  </a:lnTo>
                  <a:lnTo>
                    <a:pt x="214" y="316"/>
                  </a:lnTo>
                  <a:lnTo>
                    <a:pt x="224" y="306"/>
                  </a:lnTo>
                  <a:lnTo>
                    <a:pt x="224" y="306"/>
                  </a:lnTo>
                  <a:lnTo>
                    <a:pt x="232" y="294"/>
                  </a:lnTo>
                  <a:lnTo>
                    <a:pt x="236" y="280"/>
                  </a:lnTo>
                  <a:lnTo>
                    <a:pt x="238" y="262"/>
                  </a:lnTo>
                  <a:lnTo>
                    <a:pt x="238" y="246"/>
                  </a:lnTo>
                  <a:lnTo>
                    <a:pt x="222" y="146"/>
                  </a:lnTo>
                  <a:lnTo>
                    <a:pt x="222" y="14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4" y="112"/>
                  </a:lnTo>
                  <a:lnTo>
                    <a:pt x="230" y="102"/>
                  </a:lnTo>
                  <a:lnTo>
                    <a:pt x="236" y="94"/>
                  </a:lnTo>
                  <a:lnTo>
                    <a:pt x="244" y="88"/>
                  </a:lnTo>
                  <a:lnTo>
                    <a:pt x="252" y="84"/>
                  </a:lnTo>
                  <a:lnTo>
                    <a:pt x="264" y="80"/>
                  </a:lnTo>
                  <a:lnTo>
                    <a:pt x="264" y="80"/>
                  </a:lnTo>
                  <a:lnTo>
                    <a:pt x="272" y="80"/>
                  </a:lnTo>
                  <a:lnTo>
                    <a:pt x="282" y="82"/>
                  </a:lnTo>
                  <a:lnTo>
                    <a:pt x="292" y="84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8" y="96"/>
                  </a:lnTo>
                  <a:lnTo>
                    <a:pt x="314" y="106"/>
                  </a:lnTo>
                  <a:lnTo>
                    <a:pt x="314" y="106"/>
                  </a:lnTo>
                  <a:lnTo>
                    <a:pt x="324" y="106"/>
                  </a:lnTo>
                  <a:lnTo>
                    <a:pt x="332" y="110"/>
                  </a:lnTo>
                  <a:lnTo>
                    <a:pt x="338" y="114"/>
                  </a:lnTo>
                  <a:lnTo>
                    <a:pt x="344" y="120"/>
                  </a:lnTo>
                  <a:lnTo>
                    <a:pt x="350" y="126"/>
                  </a:lnTo>
                  <a:lnTo>
                    <a:pt x="354" y="134"/>
                  </a:lnTo>
                  <a:lnTo>
                    <a:pt x="356" y="142"/>
                  </a:lnTo>
                  <a:lnTo>
                    <a:pt x="358" y="152"/>
                  </a:lnTo>
                  <a:lnTo>
                    <a:pt x="358" y="152"/>
                  </a:lnTo>
                  <a:close/>
                  <a:moveTo>
                    <a:pt x="338" y="152"/>
                  </a:moveTo>
                  <a:lnTo>
                    <a:pt x="338" y="152"/>
                  </a:lnTo>
                  <a:lnTo>
                    <a:pt x="336" y="142"/>
                  </a:lnTo>
                  <a:lnTo>
                    <a:pt x="330" y="132"/>
                  </a:lnTo>
                  <a:lnTo>
                    <a:pt x="330" y="132"/>
                  </a:lnTo>
                  <a:lnTo>
                    <a:pt x="322" y="126"/>
                  </a:lnTo>
                  <a:lnTo>
                    <a:pt x="312" y="124"/>
                  </a:lnTo>
                  <a:lnTo>
                    <a:pt x="300" y="126"/>
                  </a:lnTo>
                  <a:lnTo>
                    <a:pt x="292" y="132"/>
                  </a:lnTo>
                  <a:lnTo>
                    <a:pt x="292" y="132"/>
                  </a:lnTo>
                  <a:lnTo>
                    <a:pt x="286" y="140"/>
                  </a:lnTo>
                  <a:lnTo>
                    <a:pt x="284" y="152"/>
                  </a:lnTo>
                  <a:lnTo>
                    <a:pt x="284" y="152"/>
                  </a:lnTo>
                  <a:lnTo>
                    <a:pt x="286" y="162"/>
                  </a:lnTo>
                  <a:lnTo>
                    <a:pt x="292" y="170"/>
                  </a:lnTo>
                  <a:lnTo>
                    <a:pt x="300" y="176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22" y="176"/>
                  </a:lnTo>
                  <a:lnTo>
                    <a:pt x="330" y="170"/>
                  </a:lnTo>
                  <a:lnTo>
                    <a:pt x="330" y="170"/>
                  </a:lnTo>
                  <a:lnTo>
                    <a:pt x="336" y="162"/>
                  </a:lnTo>
                  <a:lnTo>
                    <a:pt x="338" y="152"/>
                  </a:lnTo>
                  <a:lnTo>
                    <a:pt x="338" y="15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12A875-F92B-43A3-BF62-E13CA1D91FFD}"/>
              </a:ext>
            </a:extLst>
          </p:cNvPr>
          <p:cNvGrpSpPr/>
          <p:nvPr/>
        </p:nvGrpSpPr>
        <p:grpSpPr>
          <a:xfrm>
            <a:off x="6481951" y="2771905"/>
            <a:ext cx="612000" cy="612000"/>
            <a:chOff x="7573215" y="3474401"/>
            <a:chExt cx="612000" cy="612000"/>
          </a:xfrm>
          <a:solidFill>
            <a:schemeClr val="accent2"/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7A6F5FF-FA50-4D96-BC4D-1C53B6BD1837}"/>
                </a:ext>
              </a:extLst>
            </p:cNvPr>
            <p:cNvSpPr/>
            <p:nvPr/>
          </p:nvSpPr>
          <p:spPr bwMode="ltGray">
            <a:xfrm>
              <a:off x="7573215" y="3474401"/>
              <a:ext cx="612000" cy="612000"/>
            </a:xfrm>
            <a:prstGeom prst="ellips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56" name="Freeform 4992">
              <a:extLst>
                <a:ext uri="{FF2B5EF4-FFF2-40B4-BE49-F238E27FC236}">
                  <a16:creationId xmlns:a16="http://schemas.microsoft.com/office/drawing/2014/main" id="{95F39D35-53E6-44F1-9674-40801BCC3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985" y="3601300"/>
              <a:ext cx="334377" cy="373145"/>
            </a:xfrm>
            <a:custGeom>
              <a:avLst/>
              <a:gdLst>
                <a:gd name="T0" fmla="*/ 14 w 276"/>
                <a:gd name="T1" fmla="*/ 26 h 308"/>
                <a:gd name="T2" fmla="*/ 36 w 276"/>
                <a:gd name="T3" fmla="*/ 30 h 308"/>
                <a:gd name="T4" fmla="*/ 2 w 276"/>
                <a:gd name="T5" fmla="*/ 52 h 308"/>
                <a:gd name="T6" fmla="*/ 6 w 276"/>
                <a:gd name="T7" fmla="*/ 30 h 308"/>
                <a:gd name="T8" fmla="*/ 176 w 276"/>
                <a:gd name="T9" fmla="*/ 202 h 308"/>
                <a:gd name="T10" fmla="*/ 174 w 276"/>
                <a:gd name="T11" fmla="*/ 194 h 308"/>
                <a:gd name="T12" fmla="*/ 100 w 276"/>
                <a:gd name="T13" fmla="*/ 132 h 308"/>
                <a:gd name="T14" fmla="*/ 50 w 276"/>
                <a:gd name="T15" fmla="*/ 80 h 308"/>
                <a:gd name="T16" fmla="*/ 30 w 276"/>
                <a:gd name="T17" fmla="*/ 58 h 308"/>
                <a:gd name="T18" fmla="*/ 22 w 276"/>
                <a:gd name="T19" fmla="*/ 64 h 308"/>
                <a:gd name="T20" fmla="*/ 42 w 276"/>
                <a:gd name="T21" fmla="*/ 88 h 308"/>
                <a:gd name="T22" fmla="*/ 92 w 276"/>
                <a:gd name="T23" fmla="*/ 140 h 308"/>
                <a:gd name="T24" fmla="*/ 168 w 276"/>
                <a:gd name="T25" fmla="*/ 204 h 308"/>
                <a:gd name="T26" fmla="*/ 172 w 276"/>
                <a:gd name="T27" fmla="*/ 206 h 308"/>
                <a:gd name="T28" fmla="*/ 176 w 276"/>
                <a:gd name="T29" fmla="*/ 202 h 308"/>
                <a:gd name="T30" fmla="*/ 276 w 276"/>
                <a:gd name="T31" fmla="*/ 292 h 308"/>
                <a:gd name="T32" fmla="*/ 266 w 276"/>
                <a:gd name="T33" fmla="*/ 308 h 308"/>
                <a:gd name="T34" fmla="*/ 62 w 276"/>
                <a:gd name="T35" fmla="*/ 308 h 308"/>
                <a:gd name="T36" fmla="*/ 46 w 276"/>
                <a:gd name="T37" fmla="*/ 298 h 308"/>
                <a:gd name="T38" fmla="*/ 46 w 276"/>
                <a:gd name="T39" fmla="*/ 112 h 308"/>
                <a:gd name="T40" fmla="*/ 88 w 276"/>
                <a:gd name="T41" fmla="*/ 156 h 308"/>
                <a:gd name="T42" fmla="*/ 168 w 276"/>
                <a:gd name="T43" fmla="*/ 220 h 308"/>
                <a:gd name="T44" fmla="*/ 182 w 276"/>
                <a:gd name="T45" fmla="*/ 214 h 308"/>
                <a:gd name="T46" fmla="*/ 200 w 276"/>
                <a:gd name="T47" fmla="*/ 196 h 308"/>
                <a:gd name="T48" fmla="*/ 204 w 276"/>
                <a:gd name="T49" fmla="*/ 182 h 308"/>
                <a:gd name="T50" fmla="*/ 136 w 276"/>
                <a:gd name="T51" fmla="*/ 106 h 308"/>
                <a:gd name="T52" fmla="*/ 86 w 276"/>
                <a:gd name="T53" fmla="*/ 62 h 308"/>
                <a:gd name="T54" fmla="*/ 62 w 276"/>
                <a:gd name="T55" fmla="*/ 34 h 308"/>
                <a:gd name="T56" fmla="*/ 116 w 276"/>
                <a:gd name="T57" fmla="*/ 68 h 308"/>
                <a:gd name="T58" fmla="*/ 150 w 276"/>
                <a:gd name="T59" fmla="*/ 106 h 308"/>
                <a:gd name="T60" fmla="*/ 162 w 276"/>
                <a:gd name="T61" fmla="*/ 126 h 308"/>
                <a:gd name="T62" fmla="*/ 168 w 276"/>
                <a:gd name="T63" fmla="*/ 126 h 308"/>
                <a:gd name="T64" fmla="*/ 170 w 276"/>
                <a:gd name="T65" fmla="*/ 118 h 308"/>
                <a:gd name="T66" fmla="*/ 144 w 276"/>
                <a:gd name="T67" fmla="*/ 80 h 308"/>
                <a:gd name="T68" fmla="*/ 102 w 276"/>
                <a:gd name="T69" fmla="*/ 40 h 308"/>
                <a:gd name="T70" fmla="*/ 62 w 276"/>
                <a:gd name="T71" fmla="*/ 20 h 308"/>
                <a:gd name="T72" fmla="*/ 46 w 276"/>
                <a:gd name="T73" fmla="*/ 16 h 308"/>
                <a:gd name="T74" fmla="*/ 50 w 276"/>
                <a:gd name="T75" fmla="*/ 4 h 308"/>
                <a:gd name="T76" fmla="*/ 194 w 276"/>
                <a:gd name="T77" fmla="*/ 0 h 308"/>
                <a:gd name="T78" fmla="*/ 276 w 276"/>
                <a:gd name="T79" fmla="*/ 82 h 308"/>
                <a:gd name="T80" fmla="*/ 220 w 276"/>
                <a:gd name="T81" fmla="*/ 206 h 308"/>
                <a:gd name="T82" fmla="*/ 220 w 276"/>
                <a:gd name="T83" fmla="*/ 206 h 308"/>
                <a:gd name="T84" fmla="*/ 202 w 276"/>
                <a:gd name="T85" fmla="*/ 214 h 308"/>
                <a:gd name="T86" fmla="*/ 194 w 276"/>
                <a:gd name="T87" fmla="*/ 226 h 308"/>
                <a:gd name="T88" fmla="*/ 240 w 276"/>
                <a:gd name="T89" fmla="*/ 272 h 308"/>
                <a:gd name="T90" fmla="*/ 238 w 276"/>
                <a:gd name="T91" fmla="*/ 266 h 308"/>
                <a:gd name="T92" fmla="*/ 88 w 276"/>
                <a:gd name="T93" fmla="*/ 264 h 308"/>
                <a:gd name="T94" fmla="*/ 84 w 276"/>
                <a:gd name="T95" fmla="*/ 266 h 308"/>
                <a:gd name="T96" fmla="*/ 80 w 276"/>
                <a:gd name="T97" fmla="*/ 272 h 308"/>
                <a:gd name="T98" fmla="*/ 86 w 276"/>
                <a:gd name="T99" fmla="*/ 280 h 308"/>
                <a:gd name="T100" fmla="*/ 232 w 276"/>
                <a:gd name="T101" fmla="*/ 280 h 308"/>
                <a:gd name="T102" fmla="*/ 240 w 276"/>
                <a:gd name="T103" fmla="*/ 274 h 308"/>
                <a:gd name="T104" fmla="*/ 262 w 276"/>
                <a:gd name="T105" fmla="*/ 84 h 308"/>
                <a:gd name="T106" fmla="*/ 220 w 276"/>
                <a:gd name="T107" fmla="*/ 42 h 308"/>
                <a:gd name="T108" fmla="*/ 262 w 276"/>
                <a:gd name="T109" fmla="*/ 8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6" h="308">
                  <a:moveTo>
                    <a:pt x="6" y="30"/>
                  </a:moveTo>
                  <a:lnTo>
                    <a:pt x="6" y="30"/>
                  </a:lnTo>
                  <a:lnTo>
                    <a:pt x="14" y="26"/>
                  </a:lnTo>
                  <a:lnTo>
                    <a:pt x="20" y="24"/>
                  </a:lnTo>
                  <a:lnTo>
                    <a:pt x="28" y="26"/>
                  </a:lnTo>
                  <a:lnTo>
                    <a:pt x="36" y="3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6" y="30"/>
                  </a:lnTo>
                  <a:lnTo>
                    <a:pt x="6" y="30"/>
                  </a:lnTo>
                  <a:close/>
                  <a:moveTo>
                    <a:pt x="176" y="202"/>
                  </a:moveTo>
                  <a:lnTo>
                    <a:pt x="176" y="202"/>
                  </a:lnTo>
                  <a:lnTo>
                    <a:pt x="176" y="198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54" y="178"/>
                  </a:lnTo>
                  <a:lnTo>
                    <a:pt x="130" y="158"/>
                  </a:lnTo>
                  <a:lnTo>
                    <a:pt x="100" y="132"/>
                  </a:lnTo>
                  <a:lnTo>
                    <a:pt x="100" y="132"/>
                  </a:lnTo>
                  <a:lnTo>
                    <a:pt x="70" y="102"/>
                  </a:lnTo>
                  <a:lnTo>
                    <a:pt x="50" y="8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0" y="58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42" y="88"/>
                  </a:lnTo>
                  <a:lnTo>
                    <a:pt x="62" y="110"/>
                  </a:lnTo>
                  <a:lnTo>
                    <a:pt x="92" y="140"/>
                  </a:lnTo>
                  <a:lnTo>
                    <a:pt x="92" y="140"/>
                  </a:lnTo>
                  <a:lnTo>
                    <a:pt x="122" y="168"/>
                  </a:lnTo>
                  <a:lnTo>
                    <a:pt x="146" y="188"/>
                  </a:lnTo>
                  <a:lnTo>
                    <a:pt x="168" y="204"/>
                  </a:lnTo>
                  <a:lnTo>
                    <a:pt x="168" y="204"/>
                  </a:lnTo>
                  <a:lnTo>
                    <a:pt x="172" y="206"/>
                  </a:lnTo>
                  <a:lnTo>
                    <a:pt x="172" y="206"/>
                  </a:lnTo>
                  <a:lnTo>
                    <a:pt x="174" y="204"/>
                  </a:lnTo>
                  <a:lnTo>
                    <a:pt x="176" y="202"/>
                  </a:lnTo>
                  <a:lnTo>
                    <a:pt x="176" y="202"/>
                  </a:lnTo>
                  <a:close/>
                  <a:moveTo>
                    <a:pt x="276" y="82"/>
                  </a:moveTo>
                  <a:lnTo>
                    <a:pt x="276" y="292"/>
                  </a:lnTo>
                  <a:lnTo>
                    <a:pt x="276" y="292"/>
                  </a:lnTo>
                  <a:lnTo>
                    <a:pt x="274" y="298"/>
                  </a:lnTo>
                  <a:lnTo>
                    <a:pt x="270" y="304"/>
                  </a:lnTo>
                  <a:lnTo>
                    <a:pt x="266" y="308"/>
                  </a:lnTo>
                  <a:lnTo>
                    <a:pt x="260" y="308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56" y="308"/>
                  </a:lnTo>
                  <a:lnTo>
                    <a:pt x="50" y="304"/>
                  </a:lnTo>
                  <a:lnTo>
                    <a:pt x="46" y="298"/>
                  </a:lnTo>
                  <a:lnTo>
                    <a:pt x="46" y="292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64" y="132"/>
                  </a:lnTo>
                  <a:lnTo>
                    <a:pt x="88" y="156"/>
                  </a:lnTo>
                  <a:lnTo>
                    <a:pt x="88" y="156"/>
                  </a:lnTo>
                  <a:lnTo>
                    <a:pt x="122" y="186"/>
                  </a:lnTo>
                  <a:lnTo>
                    <a:pt x="150" y="208"/>
                  </a:lnTo>
                  <a:lnTo>
                    <a:pt x="168" y="220"/>
                  </a:lnTo>
                  <a:lnTo>
                    <a:pt x="178" y="226"/>
                  </a:lnTo>
                  <a:lnTo>
                    <a:pt x="178" y="226"/>
                  </a:lnTo>
                  <a:lnTo>
                    <a:pt x="182" y="214"/>
                  </a:lnTo>
                  <a:lnTo>
                    <a:pt x="190" y="204"/>
                  </a:lnTo>
                  <a:lnTo>
                    <a:pt x="190" y="204"/>
                  </a:lnTo>
                  <a:lnTo>
                    <a:pt x="200" y="196"/>
                  </a:lnTo>
                  <a:lnTo>
                    <a:pt x="210" y="192"/>
                  </a:lnTo>
                  <a:lnTo>
                    <a:pt x="210" y="192"/>
                  </a:lnTo>
                  <a:lnTo>
                    <a:pt x="204" y="182"/>
                  </a:lnTo>
                  <a:lnTo>
                    <a:pt x="190" y="164"/>
                  </a:lnTo>
                  <a:lnTo>
                    <a:pt x="168" y="136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10" y="82"/>
                  </a:lnTo>
                  <a:lnTo>
                    <a:pt x="86" y="62"/>
                  </a:lnTo>
                  <a:lnTo>
                    <a:pt x="54" y="40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84" y="44"/>
                  </a:lnTo>
                  <a:lnTo>
                    <a:pt x="98" y="54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6" y="88"/>
                  </a:lnTo>
                  <a:lnTo>
                    <a:pt x="150" y="10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62" y="126"/>
                  </a:lnTo>
                  <a:lnTo>
                    <a:pt x="166" y="126"/>
                  </a:lnTo>
                  <a:lnTo>
                    <a:pt x="166" y="126"/>
                  </a:lnTo>
                  <a:lnTo>
                    <a:pt x="168" y="126"/>
                  </a:lnTo>
                  <a:lnTo>
                    <a:pt x="168" y="126"/>
                  </a:lnTo>
                  <a:lnTo>
                    <a:pt x="172" y="122"/>
                  </a:lnTo>
                  <a:lnTo>
                    <a:pt x="170" y="118"/>
                  </a:lnTo>
                  <a:lnTo>
                    <a:pt x="170" y="118"/>
                  </a:lnTo>
                  <a:lnTo>
                    <a:pt x="158" y="98"/>
                  </a:lnTo>
                  <a:lnTo>
                    <a:pt x="144" y="80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02" y="40"/>
                  </a:lnTo>
                  <a:lnTo>
                    <a:pt x="82" y="30"/>
                  </a:lnTo>
                  <a:lnTo>
                    <a:pt x="68" y="22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46" y="3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194" y="0"/>
                  </a:lnTo>
                  <a:lnTo>
                    <a:pt x="210" y="16"/>
                  </a:lnTo>
                  <a:lnTo>
                    <a:pt x="260" y="66"/>
                  </a:lnTo>
                  <a:lnTo>
                    <a:pt x="276" y="82"/>
                  </a:lnTo>
                  <a:close/>
                  <a:moveTo>
                    <a:pt x="194" y="234"/>
                  </a:moveTo>
                  <a:lnTo>
                    <a:pt x="234" y="246"/>
                  </a:lnTo>
                  <a:lnTo>
                    <a:pt x="220" y="206"/>
                  </a:lnTo>
                  <a:lnTo>
                    <a:pt x="220" y="206"/>
                  </a:lnTo>
                  <a:lnTo>
                    <a:pt x="220" y="206"/>
                  </a:lnTo>
                  <a:lnTo>
                    <a:pt x="220" y="206"/>
                  </a:lnTo>
                  <a:lnTo>
                    <a:pt x="212" y="208"/>
                  </a:lnTo>
                  <a:lnTo>
                    <a:pt x="206" y="210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198" y="220"/>
                  </a:lnTo>
                  <a:lnTo>
                    <a:pt x="194" y="226"/>
                  </a:lnTo>
                  <a:lnTo>
                    <a:pt x="194" y="234"/>
                  </a:lnTo>
                  <a:lnTo>
                    <a:pt x="194" y="234"/>
                  </a:lnTo>
                  <a:close/>
                  <a:moveTo>
                    <a:pt x="240" y="272"/>
                  </a:moveTo>
                  <a:lnTo>
                    <a:pt x="240" y="272"/>
                  </a:lnTo>
                  <a:lnTo>
                    <a:pt x="240" y="268"/>
                  </a:lnTo>
                  <a:lnTo>
                    <a:pt x="238" y="266"/>
                  </a:lnTo>
                  <a:lnTo>
                    <a:pt x="236" y="264"/>
                  </a:lnTo>
                  <a:lnTo>
                    <a:pt x="232" y="264"/>
                  </a:lnTo>
                  <a:lnTo>
                    <a:pt x="88" y="264"/>
                  </a:lnTo>
                  <a:lnTo>
                    <a:pt x="88" y="264"/>
                  </a:lnTo>
                  <a:lnTo>
                    <a:pt x="86" y="264"/>
                  </a:lnTo>
                  <a:lnTo>
                    <a:pt x="84" y="266"/>
                  </a:lnTo>
                  <a:lnTo>
                    <a:pt x="82" y="268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82" y="274"/>
                  </a:lnTo>
                  <a:lnTo>
                    <a:pt x="84" y="278"/>
                  </a:lnTo>
                  <a:lnTo>
                    <a:pt x="86" y="280"/>
                  </a:lnTo>
                  <a:lnTo>
                    <a:pt x="88" y="280"/>
                  </a:lnTo>
                  <a:lnTo>
                    <a:pt x="232" y="280"/>
                  </a:lnTo>
                  <a:lnTo>
                    <a:pt x="232" y="280"/>
                  </a:lnTo>
                  <a:lnTo>
                    <a:pt x="236" y="280"/>
                  </a:lnTo>
                  <a:lnTo>
                    <a:pt x="238" y="278"/>
                  </a:lnTo>
                  <a:lnTo>
                    <a:pt x="240" y="274"/>
                  </a:lnTo>
                  <a:lnTo>
                    <a:pt x="240" y="272"/>
                  </a:lnTo>
                  <a:lnTo>
                    <a:pt x="240" y="272"/>
                  </a:lnTo>
                  <a:close/>
                  <a:moveTo>
                    <a:pt x="262" y="84"/>
                  </a:moveTo>
                  <a:lnTo>
                    <a:pt x="244" y="66"/>
                  </a:lnTo>
                  <a:lnTo>
                    <a:pt x="220" y="66"/>
                  </a:lnTo>
                  <a:lnTo>
                    <a:pt x="220" y="42"/>
                  </a:lnTo>
                  <a:lnTo>
                    <a:pt x="202" y="24"/>
                  </a:lnTo>
                  <a:lnTo>
                    <a:pt x="202" y="84"/>
                  </a:lnTo>
                  <a:lnTo>
                    <a:pt x="262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A2807A-485F-449D-A8FF-776146E66341}"/>
              </a:ext>
            </a:extLst>
          </p:cNvPr>
          <p:cNvGrpSpPr/>
          <p:nvPr/>
        </p:nvGrpSpPr>
        <p:grpSpPr>
          <a:xfrm>
            <a:off x="6931698" y="1382784"/>
            <a:ext cx="612000" cy="612000"/>
            <a:chOff x="2342233" y="3474401"/>
            <a:chExt cx="612000" cy="612000"/>
          </a:xfrm>
          <a:solidFill>
            <a:schemeClr val="accent3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8D376E8-3BC7-43FD-A54F-416287DCE5D9}"/>
                </a:ext>
              </a:extLst>
            </p:cNvPr>
            <p:cNvSpPr/>
            <p:nvPr/>
          </p:nvSpPr>
          <p:spPr bwMode="ltGray">
            <a:xfrm>
              <a:off x="2342233" y="3474401"/>
              <a:ext cx="612000" cy="612000"/>
            </a:xfrm>
            <a:prstGeom prst="ellips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60" name="Freeform 4897">
              <a:extLst>
                <a:ext uri="{FF2B5EF4-FFF2-40B4-BE49-F238E27FC236}">
                  <a16:creationId xmlns:a16="http://schemas.microsoft.com/office/drawing/2014/main" id="{846D959C-8655-4DC4-BF99-6CA7D554C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2740" y="3554044"/>
              <a:ext cx="290986" cy="470427"/>
            </a:xfrm>
            <a:custGeom>
              <a:avLst/>
              <a:gdLst>
                <a:gd name="T0" fmla="*/ 94 w 240"/>
                <a:gd name="T1" fmla="*/ 388 h 388"/>
                <a:gd name="T2" fmla="*/ 86 w 240"/>
                <a:gd name="T3" fmla="*/ 378 h 388"/>
                <a:gd name="T4" fmla="*/ 96 w 240"/>
                <a:gd name="T5" fmla="*/ 368 h 388"/>
                <a:gd name="T6" fmla="*/ 150 w 240"/>
                <a:gd name="T7" fmla="*/ 372 h 388"/>
                <a:gd name="T8" fmla="*/ 152 w 240"/>
                <a:gd name="T9" fmla="*/ 382 h 388"/>
                <a:gd name="T10" fmla="*/ 144 w 240"/>
                <a:gd name="T11" fmla="*/ 388 h 388"/>
                <a:gd name="T12" fmla="*/ 164 w 240"/>
                <a:gd name="T13" fmla="*/ 340 h 388"/>
                <a:gd name="T14" fmla="*/ 84 w 240"/>
                <a:gd name="T15" fmla="*/ 336 h 388"/>
                <a:gd name="T16" fmla="*/ 74 w 240"/>
                <a:gd name="T17" fmla="*/ 346 h 388"/>
                <a:gd name="T18" fmla="*/ 80 w 240"/>
                <a:gd name="T19" fmla="*/ 356 h 388"/>
                <a:gd name="T20" fmla="*/ 160 w 240"/>
                <a:gd name="T21" fmla="*/ 356 h 388"/>
                <a:gd name="T22" fmla="*/ 166 w 240"/>
                <a:gd name="T23" fmla="*/ 346 h 388"/>
                <a:gd name="T24" fmla="*/ 178 w 240"/>
                <a:gd name="T25" fmla="*/ 268 h 388"/>
                <a:gd name="T26" fmla="*/ 198 w 240"/>
                <a:gd name="T27" fmla="*/ 218 h 388"/>
                <a:gd name="T28" fmla="*/ 230 w 240"/>
                <a:gd name="T29" fmla="*/ 168 h 388"/>
                <a:gd name="T30" fmla="*/ 240 w 240"/>
                <a:gd name="T31" fmla="*/ 122 h 388"/>
                <a:gd name="T32" fmla="*/ 224 w 240"/>
                <a:gd name="T33" fmla="*/ 58 h 388"/>
                <a:gd name="T34" fmla="*/ 184 w 240"/>
                <a:gd name="T35" fmla="*/ 16 h 388"/>
                <a:gd name="T36" fmla="*/ 134 w 240"/>
                <a:gd name="T37" fmla="*/ 0 h 388"/>
                <a:gd name="T38" fmla="*/ 92 w 240"/>
                <a:gd name="T39" fmla="*/ 2 h 388"/>
                <a:gd name="T40" fmla="*/ 46 w 240"/>
                <a:gd name="T41" fmla="*/ 22 h 388"/>
                <a:gd name="T42" fmla="*/ 8 w 240"/>
                <a:gd name="T43" fmla="*/ 78 h 388"/>
                <a:gd name="T44" fmla="*/ 0 w 240"/>
                <a:gd name="T45" fmla="*/ 136 h 388"/>
                <a:gd name="T46" fmla="*/ 20 w 240"/>
                <a:gd name="T47" fmla="*/ 184 h 388"/>
                <a:gd name="T48" fmla="*/ 48 w 240"/>
                <a:gd name="T49" fmla="*/ 228 h 388"/>
                <a:gd name="T50" fmla="*/ 64 w 240"/>
                <a:gd name="T51" fmla="*/ 286 h 388"/>
                <a:gd name="T52" fmla="*/ 70 w 240"/>
                <a:gd name="T53" fmla="*/ 318 h 388"/>
                <a:gd name="T54" fmla="*/ 160 w 240"/>
                <a:gd name="T55" fmla="*/ 322 h 388"/>
                <a:gd name="T56" fmla="*/ 176 w 240"/>
                <a:gd name="T57" fmla="*/ 306 h 388"/>
                <a:gd name="T58" fmla="*/ 46 w 240"/>
                <a:gd name="T59" fmla="*/ 168 h 388"/>
                <a:gd name="T60" fmla="*/ 32 w 240"/>
                <a:gd name="T61" fmla="*/ 122 h 388"/>
                <a:gd name="T62" fmla="*/ 60 w 240"/>
                <a:gd name="T63" fmla="*/ 52 h 388"/>
                <a:gd name="T64" fmla="*/ 120 w 240"/>
                <a:gd name="T65" fmla="*/ 32 h 388"/>
                <a:gd name="T66" fmla="*/ 166 w 240"/>
                <a:gd name="T67" fmla="*/ 42 h 388"/>
                <a:gd name="T68" fmla="*/ 206 w 240"/>
                <a:gd name="T69" fmla="*/ 98 h 388"/>
                <a:gd name="T70" fmla="*/ 202 w 240"/>
                <a:gd name="T71" fmla="*/ 154 h 388"/>
                <a:gd name="T72" fmla="*/ 172 w 240"/>
                <a:gd name="T73" fmla="*/ 198 h 388"/>
                <a:gd name="T74" fmla="*/ 146 w 240"/>
                <a:gd name="T75" fmla="*/ 270 h 388"/>
                <a:gd name="T76" fmla="*/ 94 w 240"/>
                <a:gd name="T77" fmla="*/ 270 h 388"/>
                <a:gd name="T78" fmla="*/ 68 w 240"/>
                <a:gd name="T79" fmla="*/ 198 h 388"/>
                <a:gd name="T80" fmla="*/ 74 w 240"/>
                <a:gd name="T81" fmla="*/ 118 h 388"/>
                <a:gd name="T82" fmla="*/ 88 w 240"/>
                <a:gd name="T83" fmla="*/ 84 h 388"/>
                <a:gd name="T84" fmla="*/ 116 w 240"/>
                <a:gd name="T85" fmla="*/ 74 h 388"/>
                <a:gd name="T86" fmla="*/ 126 w 240"/>
                <a:gd name="T87" fmla="*/ 68 h 388"/>
                <a:gd name="T88" fmla="*/ 124 w 240"/>
                <a:gd name="T89" fmla="*/ 58 h 388"/>
                <a:gd name="T90" fmla="*/ 106 w 240"/>
                <a:gd name="T91" fmla="*/ 56 h 388"/>
                <a:gd name="T92" fmla="*/ 66 w 240"/>
                <a:gd name="T93" fmla="*/ 80 h 388"/>
                <a:gd name="T94" fmla="*/ 54 w 240"/>
                <a:gd name="T95" fmla="*/ 118 h 388"/>
                <a:gd name="T96" fmla="*/ 64 w 240"/>
                <a:gd name="T97" fmla="*/ 128 h 388"/>
                <a:gd name="T98" fmla="*/ 74 w 240"/>
                <a:gd name="T99" fmla="*/ 12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388">
                  <a:moveTo>
                    <a:pt x="144" y="388"/>
                  </a:moveTo>
                  <a:lnTo>
                    <a:pt x="96" y="388"/>
                  </a:lnTo>
                  <a:lnTo>
                    <a:pt x="96" y="388"/>
                  </a:lnTo>
                  <a:lnTo>
                    <a:pt x="94" y="388"/>
                  </a:lnTo>
                  <a:lnTo>
                    <a:pt x="90" y="386"/>
                  </a:lnTo>
                  <a:lnTo>
                    <a:pt x="88" y="382"/>
                  </a:lnTo>
                  <a:lnTo>
                    <a:pt x="86" y="378"/>
                  </a:lnTo>
                  <a:lnTo>
                    <a:pt x="86" y="378"/>
                  </a:lnTo>
                  <a:lnTo>
                    <a:pt x="88" y="374"/>
                  </a:lnTo>
                  <a:lnTo>
                    <a:pt x="90" y="372"/>
                  </a:lnTo>
                  <a:lnTo>
                    <a:pt x="94" y="370"/>
                  </a:lnTo>
                  <a:lnTo>
                    <a:pt x="96" y="368"/>
                  </a:lnTo>
                  <a:lnTo>
                    <a:pt x="144" y="368"/>
                  </a:lnTo>
                  <a:lnTo>
                    <a:pt x="144" y="368"/>
                  </a:lnTo>
                  <a:lnTo>
                    <a:pt x="146" y="370"/>
                  </a:lnTo>
                  <a:lnTo>
                    <a:pt x="150" y="372"/>
                  </a:lnTo>
                  <a:lnTo>
                    <a:pt x="152" y="374"/>
                  </a:lnTo>
                  <a:lnTo>
                    <a:pt x="154" y="378"/>
                  </a:lnTo>
                  <a:lnTo>
                    <a:pt x="154" y="378"/>
                  </a:lnTo>
                  <a:lnTo>
                    <a:pt x="152" y="382"/>
                  </a:lnTo>
                  <a:lnTo>
                    <a:pt x="150" y="386"/>
                  </a:lnTo>
                  <a:lnTo>
                    <a:pt x="146" y="388"/>
                  </a:lnTo>
                  <a:lnTo>
                    <a:pt x="144" y="388"/>
                  </a:lnTo>
                  <a:lnTo>
                    <a:pt x="144" y="388"/>
                  </a:lnTo>
                  <a:close/>
                  <a:moveTo>
                    <a:pt x="166" y="346"/>
                  </a:moveTo>
                  <a:lnTo>
                    <a:pt x="166" y="346"/>
                  </a:lnTo>
                  <a:lnTo>
                    <a:pt x="166" y="344"/>
                  </a:lnTo>
                  <a:lnTo>
                    <a:pt x="164" y="340"/>
                  </a:lnTo>
                  <a:lnTo>
                    <a:pt x="160" y="338"/>
                  </a:lnTo>
                  <a:lnTo>
                    <a:pt x="156" y="336"/>
                  </a:lnTo>
                  <a:lnTo>
                    <a:pt x="84" y="336"/>
                  </a:lnTo>
                  <a:lnTo>
                    <a:pt x="84" y="336"/>
                  </a:lnTo>
                  <a:lnTo>
                    <a:pt x="80" y="338"/>
                  </a:lnTo>
                  <a:lnTo>
                    <a:pt x="76" y="340"/>
                  </a:lnTo>
                  <a:lnTo>
                    <a:pt x="74" y="344"/>
                  </a:lnTo>
                  <a:lnTo>
                    <a:pt x="74" y="346"/>
                  </a:lnTo>
                  <a:lnTo>
                    <a:pt x="74" y="346"/>
                  </a:lnTo>
                  <a:lnTo>
                    <a:pt x="74" y="350"/>
                  </a:lnTo>
                  <a:lnTo>
                    <a:pt x="76" y="354"/>
                  </a:lnTo>
                  <a:lnTo>
                    <a:pt x="80" y="356"/>
                  </a:lnTo>
                  <a:lnTo>
                    <a:pt x="84" y="356"/>
                  </a:lnTo>
                  <a:lnTo>
                    <a:pt x="156" y="356"/>
                  </a:lnTo>
                  <a:lnTo>
                    <a:pt x="156" y="356"/>
                  </a:lnTo>
                  <a:lnTo>
                    <a:pt x="160" y="356"/>
                  </a:lnTo>
                  <a:lnTo>
                    <a:pt x="164" y="354"/>
                  </a:lnTo>
                  <a:lnTo>
                    <a:pt x="166" y="350"/>
                  </a:lnTo>
                  <a:lnTo>
                    <a:pt x="166" y="346"/>
                  </a:lnTo>
                  <a:lnTo>
                    <a:pt x="166" y="346"/>
                  </a:lnTo>
                  <a:close/>
                  <a:moveTo>
                    <a:pt x="176" y="306"/>
                  </a:moveTo>
                  <a:lnTo>
                    <a:pt x="176" y="306"/>
                  </a:lnTo>
                  <a:lnTo>
                    <a:pt x="176" y="286"/>
                  </a:lnTo>
                  <a:lnTo>
                    <a:pt x="178" y="268"/>
                  </a:lnTo>
                  <a:lnTo>
                    <a:pt x="182" y="252"/>
                  </a:lnTo>
                  <a:lnTo>
                    <a:pt x="186" y="240"/>
                  </a:lnTo>
                  <a:lnTo>
                    <a:pt x="192" y="228"/>
                  </a:lnTo>
                  <a:lnTo>
                    <a:pt x="198" y="218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20" y="184"/>
                  </a:lnTo>
                  <a:lnTo>
                    <a:pt x="230" y="168"/>
                  </a:lnTo>
                  <a:lnTo>
                    <a:pt x="234" y="158"/>
                  </a:lnTo>
                  <a:lnTo>
                    <a:pt x="238" y="148"/>
                  </a:lnTo>
                  <a:lnTo>
                    <a:pt x="240" y="136"/>
                  </a:lnTo>
                  <a:lnTo>
                    <a:pt x="240" y="122"/>
                  </a:lnTo>
                  <a:lnTo>
                    <a:pt x="240" y="122"/>
                  </a:lnTo>
                  <a:lnTo>
                    <a:pt x="238" y="100"/>
                  </a:lnTo>
                  <a:lnTo>
                    <a:pt x="232" y="78"/>
                  </a:lnTo>
                  <a:lnTo>
                    <a:pt x="224" y="58"/>
                  </a:lnTo>
                  <a:lnTo>
                    <a:pt x="210" y="38"/>
                  </a:lnTo>
                  <a:lnTo>
                    <a:pt x="202" y="30"/>
                  </a:lnTo>
                  <a:lnTo>
                    <a:pt x="194" y="22"/>
                  </a:lnTo>
                  <a:lnTo>
                    <a:pt x="184" y="16"/>
                  </a:lnTo>
                  <a:lnTo>
                    <a:pt x="174" y="10"/>
                  </a:lnTo>
                  <a:lnTo>
                    <a:pt x="162" y="6"/>
                  </a:lnTo>
                  <a:lnTo>
                    <a:pt x="148" y="2"/>
                  </a:lnTo>
                  <a:lnTo>
                    <a:pt x="13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92" y="2"/>
                  </a:lnTo>
                  <a:lnTo>
                    <a:pt x="78" y="6"/>
                  </a:lnTo>
                  <a:lnTo>
                    <a:pt x="66" y="10"/>
                  </a:lnTo>
                  <a:lnTo>
                    <a:pt x="56" y="16"/>
                  </a:lnTo>
                  <a:lnTo>
                    <a:pt x="46" y="22"/>
                  </a:lnTo>
                  <a:lnTo>
                    <a:pt x="38" y="30"/>
                  </a:lnTo>
                  <a:lnTo>
                    <a:pt x="30" y="38"/>
                  </a:lnTo>
                  <a:lnTo>
                    <a:pt x="16" y="58"/>
                  </a:lnTo>
                  <a:lnTo>
                    <a:pt x="8" y="78"/>
                  </a:lnTo>
                  <a:lnTo>
                    <a:pt x="2" y="10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6" y="158"/>
                  </a:lnTo>
                  <a:lnTo>
                    <a:pt x="10" y="168"/>
                  </a:lnTo>
                  <a:lnTo>
                    <a:pt x="20" y="184"/>
                  </a:lnTo>
                  <a:lnTo>
                    <a:pt x="30" y="200"/>
                  </a:lnTo>
                  <a:lnTo>
                    <a:pt x="30" y="200"/>
                  </a:lnTo>
                  <a:lnTo>
                    <a:pt x="42" y="218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8" y="252"/>
                  </a:lnTo>
                  <a:lnTo>
                    <a:pt x="62" y="268"/>
                  </a:lnTo>
                  <a:lnTo>
                    <a:pt x="64" y="286"/>
                  </a:lnTo>
                  <a:lnTo>
                    <a:pt x="64" y="306"/>
                  </a:lnTo>
                  <a:lnTo>
                    <a:pt x="64" y="306"/>
                  </a:lnTo>
                  <a:lnTo>
                    <a:pt x="66" y="312"/>
                  </a:lnTo>
                  <a:lnTo>
                    <a:pt x="70" y="318"/>
                  </a:lnTo>
                  <a:lnTo>
                    <a:pt x="74" y="322"/>
                  </a:lnTo>
                  <a:lnTo>
                    <a:pt x="80" y="322"/>
                  </a:lnTo>
                  <a:lnTo>
                    <a:pt x="160" y="322"/>
                  </a:lnTo>
                  <a:lnTo>
                    <a:pt x="160" y="322"/>
                  </a:lnTo>
                  <a:lnTo>
                    <a:pt x="166" y="322"/>
                  </a:lnTo>
                  <a:lnTo>
                    <a:pt x="170" y="318"/>
                  </a:lnTo>
                  <a:lnTo>
                    <a:pt x="174" y="312"/>
                  </a:lnTo>
                  <a:lnTo>
                    <a:pt x="176" y="306"/>
                  </a:lnTo>
                  <a:lnTo>
                    <a:pt x="176" y="306"/>
                  </a:lnTo>
                  <a:close/>
                  <a:moveTo>
                    <a:pt x="56" y="180"/>
                  </a:moveTo>
                  <a:lnTo>
                    <a:pt x="56" y="180"/>
                  </a:lnTo>
                  <a:lnTo>
                    <a:pt x="46" y="168"/>
                  </a:lnTo>
                  <a:lnTo>
                    <a:pt x="38" y="154"/>
                  </a:lnTo>
                  <a:lnTo>
                    <a:pt x="34" y="140"/>
                  </a:lnTo>
                  <a:lnTo>
                    <a:pt x="32" y="122"/>
                  </a:lnTo>
                  <a:lnTo>
                    <a:pt x="32" y="122"/>
                  </a:lnTo>
                  <a:lnTo>
                    <a:pt x="34" y="98"/>
                  </a:lnTo>
                  <a:lnTo>
                    <a:pt x="40" y="80"/>
                  </a:lnTo>
                  <a:lnTo>
                    <a:pt x="50" y="64"/>
                  </a:lnTo>
                  <a:lnTo>
                    <a:pt x="60" y="52"/>
                  </a:lnTo>
                  <a:lnTo>
                    <a:pt x="74" y="42"/>
                  </a:lnTo>
                  <a:lnTo>
                    <a:pt x="90" y="36"/>
                  </a:lnTo>
                  <a:lnTo>
                    <a:pt x="104" y="32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36" y="32"/>
                  </a:lnTo>
                  <a:lnTo>
                    <a:pt x="150" y="36"/>
                  </a:lnTo>
                  <a:lnTo>
                    <a:pt x="166" y="42"/>
                  </a:lnTo>
                  <a:lnTo>
                    <a:pt x="180" y="52"/>
                  </a:lnTo>
                  <a:lnTo>
                    <a:pt x="190" y="64"/>
                  </a:lnTo>
                  <a:lnTo>
                    <a:pt x="200" y="80"/>
                  </a:lnTo>
                  <a:lnTo>
                    <a:pt x="206" y="98"/>
                  </a:lnTo>
                  <a:lnTo>
                    <a:pt x="208" y="122"/>
                  </a:lnTo>
                  <a:lnTo>
                    <a:pt x="208" y="122"/>
                  </a:lnTo>
                  <a:lnTo>
                    <a:pt x="206" y="140"/>
                  </a:lnTo>
                  <a:lnTo>
                    <a:pt x="202" y="154"/>
                  </a:lnTo>
                  <a:lnTo>
                    <a:pt x="194" y="168"/>
                  </a:lnTo>
                  <a:lnTo>
                    <a:pt x="184" y="180"/>
                  </a:lnTo>
                  <a:lnTo>
                    <a:pt x="184" y="180"/>
                  </a:lnTo>
                  <a:lnTo>
                    <a:pt x="172" y="198"/>
                  </a:lnTo>
                  <a:lnTo>
                    <a:pt x="158" y="222"/>
                  </a:lnTo>
                  <a:lnTo>
                    <a:pt x="154" y="236"/>
                  </a:lnTo>
                  <a:lnTo>
                    <a:pt x="148" y="252"/>
                  </a:lnTo>
                  <a:lnTo>
                    <a:pt x="146" y="270"/>
                  </a:lnTo>
                  <a:lnTo>
                    <a:pt x="144" y="290"/>
                  </a:lnTo>
                  <a:lnTo>
                    <a:pt x="96" y="290"/>
                  </a:lnTo>
                  <a:lnTo>
                    <a:pt x="96" y="290"/>
                  </a:lnTo>
                  <a:lnTo>
                    <a:pt x="94" y="270"/>
                  </a:lnTo>
                  <a:lnTo>
                    <a:pt x="92" y="252"/>
                  </a:lnTo>
                  <a:lnTo>
                    <a:pt x="86" y="236"/>
                  </a:lnTo>
                  <a:lnTo>
                    <a:pt x="82" y="222"/>
                  </a:lnTo>
                  <a:lnTo>
                    <a:pt x="68" y="198"/>
                  </a:lnTo>
                  <a:lnTo>
                    <a:pt x="56" y="180"/>
                  </a:lnTo>
                  <a:lnTo>
                    <a:pt x="56" y="180"/>
                  </a:lnTo>
                  <a:close/>
                  <a:moveTo>
                    <a:pt x="74" y="118"/>
                  </a:moveTo>
                  <a:lnTo>
                    <a:pt x="74" y="118"/>
                  </a:lnTo>
                  <a:lnTo>
                    <a:pt x="76" y="108"/>
                  </a:lnTo>
                  <a:lnTo>
                    <a:pt x="78" y="98"/>
                  </a:lnTo>
                  <a:lnTo>
                    <a:pt x="82" y="90"/>
                  </a:lnTo>
                  <a:lnTo>
                    <a:pt x="88" y="84"/>
                  </a:lnTo>
                  <a:lnTo>
                    <a:pt x="94" y="80"/>
                  </a:lnTo>
                  <a:lnTo>
                    <a:pt x="102" y="78"/>
                  </a:lnTo>
                  <a:lnTo>
                    <a:pt x="110" y="76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0" y="74"/>
                  </a:lnTo>
                  <a:lnTo>
                    <a:pt x="124" y="72"/>
                  </a:lnTo>
                  <a:lnTo>
                    <a:pt x="126" y="68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0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4" y="58"/>
                  </a:lnTo>
                  <a:lnTo>
                    <a:pt x="84" y="64"/>
                  </a:lnTo>
                  <a:lnTo>
                    <a:pt x="74" y="70"/>
                  </a:lnTo>
                  <a:lnTo>
                    <a:pt x="66" y="80"/>
                  </a:lnTo>
                  <a:lnTo>
                    <a:pt x="60" y="90"/>
                  </a:lnTo>
                  <a:lnTo>
                    <a:pt x="56" y="104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56" y="122"/>
                  </a:lnTo>
                  <a:lnTo>
                    <a:pt x="58" y="126"/>
                  </a:lnTo>
                  <a:lnTo>
                    <a:pt x="60" y="128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8" y="128"/>
                  </a:lnTo>
                  <a:lnTo>
                    <a:pt x="72" y="126"/>
                  </a:lnTo>
                  <a:lnTo>
                    <a:pt x="74" y="122"/>
                  </a:lnTo>
                  <a:lnTo>
                    <a:pt x="74" y="118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64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1A4-C8D6-43CA-945D-26990B74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does Aetna need 360 Profile?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1E3F9-5645-4A19-8E9F-430571BB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 expect Aetna to have a comprehensive view of their health care portfolio.   They also expect a seamless customer experience that delivers value and personalized assistance. 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A data driven business anticipates constituent needs, personalizes programs for the constituent, and uses data daily to improve efficiency and reduce costs.  This requires a single enterprise-wide view of strategic data.</a:t>
            </a:r>
          </a:p>
          <a:p>
            <a:pPr marL="3175" lvl="2" indent="0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Immediate access to strategic aggregated d</a:t>
            </a:r>
            <a:r>
              <a:rPr lang="en-US" sz="1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needed for analysis, drawing insights that can lead to personalized </a:t>
            </a:r>
            <a:r>
              <a:rPr lang="en-US" sz="1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 programs or new business models.  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75" lvl="2" indent="0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Completeness, consistency, quality and integrity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data across the </a:t>
            </a:r>
            <a:r>
              <a:rPr lang="en-US" sz="1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drives trust in the derived insights and analytics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2"/>
            <a:endParaRPr lang="en-US" sz="18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dirty="0"/>
              <a:t>An Enterprise 360 Profile is integral to Aetna owning the end to end consumer experience, driving increased loyalty and value based care.  </a:t>
            </a:r>
            <a:endParaRPr lang="en-US" sz="2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4" indent="0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2064" name="Picture 16" descr="http://aetnet.aetna.com/technet/nearwip/standard/ws_fitheight.gif">
            <a:extLst>
              <a:ext uri="{FF2B5EF4-FFF2-40B4-BE49-F238E27FC236}">
                <a16:creationId xmlns:a16="http://schemas.microsoft.com/office/drawing/2014/main" id="{4EBAC14A-E2D3-407E-AC77-2E06822F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://aetnet.aetna.com/technet/nearwip/standard/ws_actual.gif">
            <a:extLst>
              <a:ext uri="{FF2B5EF4-FFF2-40B4-BE49-F238E27FC236}">
                <a16:creationId xmlns:a16="http://schemas.microsoft.com/office/drawing/2014/main" id="{B82AE1C2-1856-45BD-AF28-823DD119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aetnet.aetna.com/technet/nearwip/standard/ws_zoomin.gif">
            <a:extLst>
              <a:ext uri="{FF2B5EF4-FFF2-40B4-BE49-F238E27FC236}">
                <a16:creationId xmlns:a16="http://schemas.microsoft.com/office/drawing/2014/main" id="{88C23828-E370-4F44-A737-0D3DC6A0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aetnet.aetna.com/technet/nearwip/standard/ws_zoomout.gif">
            <a:extLst>
              <a:ext uri="{FF2B5EF4-FFF2-40B4-BE49-F238E27FC236}">
                <a16:creationId xmlns:a16="http://schemas.microsoft.com/office/drawing/2014/main" id="{4CF99C55-78E2-45F0-BA73-DCF940D3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aetnet.aetna.com/technet/nearwip/standard/ws_fitwidth.gif">
            <a:extLst>
              <a:ext uri="{FF2B5EF4-FFF2-40B4-BE49-F238E27FC236}">
                <a16:creationId xmlns:a16="http://schemas.microsoft.com/office/drawing/2014/main" id="{3BB3E409-AF79-40A3-9AE0-DB78ED5F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-2127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8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9B33-25C7-4DCB-8293-7459A25D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76" y="179620"/>
            <a:ext cx="11574214" cy="701801"/>
          </a:xfrm>
        </p:spPr>
        <p:txBody>
          <a:bodyPr/>
          <a:lstStyle/>
          <a:p>
            <a:r>
              <a:rPr lang="en-US" dirty="0"/>
              <a:t>Time-consuming process to get data for discovery of new business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F7A31-CF26-4C66-9E32-B08A88CC6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B3BE-A47A-4C57-8CAE-F3AE6D1872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EDIT DATE mm/dd/ccyy hh:mm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558A-3904-4AC6-A5B1-5A606694A3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Transforming Aetna through Vision and Technical Mastery</a:t>
            </a:r>
            <a:endParaRPr lang="en-US" dirty="0"/>
          </a:p>
        </p:txBody>
      </p:sp>
      <p:pic>
        <p:nvPicPr>
          <p:cNvPr id="9" name="Content Placeholder 8" descr="Woman">
            <a:extLst>
              <a:ext uri="{FF2B5EF4-FFF2-40B4-BE49-F238E27FC236}">
                <a16:creationId xmlns:a16="http://schemas.microsoft.com/office/drawing/2014/main" id="{315BDC38-9C94-4227-8B5D-60064A8D91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592" y="3044298"/>
            <a:ext cx="914400" cy="9144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2E9E75-6E65-41AC-BCB5-2A5BC3B43C3D}"/>
              </a:ext>
            </a:extLst>
          </p:cNvPr>
          <p:cNvSpPr/>
          <p:nvPr/>
        </p:nvSpPr>
        <p:spPr>
          <a:xfrm>
            <a:off x="3532270" y="1670123"/>
            <a:ext cx="1643358" cy="90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Care Management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3D1E0D-EB7D-42F9-899D-EE6D3D3CB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2272" y="3098336"/>
            <a:ext cx="1643358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498A18D-BD36-475A-B229-FB53EF86FCE6}"/>
              </a:ext>
            </a:extLst>
          </p:cNvPr>
          <p:cNvSpPr txBox="1">
            <a:spLocks/>
          </p:cNvSpPr>
          <p:nvPr/>
        </p:nvSpPr>
        <p:spPr bwMode="black">
          <a:xfrm>
            <a:off x="3532270" y="4621242"/>
            <a:ext cx="1643359" cy="91440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400" b="1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spcBef>
                <a:spcPct val="20000"/>
              </a:spcBef>
              <a:spcAft>
                <a:spcPct val="0"/>
              </a:spcAft>
              <a:defRPr sz="1400" b="0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3495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0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–"/>
              <a:defRPr sz="1400" b="0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›"/>
              <a:defRPr sz="1400" b="0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86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0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0" dirty="0"/>
              <a:t>Pharmacy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364D-516E-431B-820C-B13C94014BA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08512" y="2122259"/>
            <a:ext cx="1623758" cy="12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73B495-2187-4C38-AD57-AF497D5695DC}"/>
              </a:ext>
            </a:extLst>
          </p:cNvPr>
          <p:cNvCxnSpPr>
            <a:cxnSpLocks/>
          </p:cNvCxnSpPr>
          <p:nvPr/>
        </p:nvCxnSpPr>
        <p:spPr>
          <a:xfrm>
            <a:off x="2034634" y="3624389"/>
            <a:ext cx="149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C7A924-0324-490E-9CBF-D0907FFD6BF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34634" y="3811610"/>
            <a:ext cx="1497636" cy="126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271BE8C-F212-4651-8132-BCD67D72E0EE}"/>
              </a:ext>
            </a:extLst>
          </p:cNvPr>
          <p:cNvSpPr txBox="1">
            <a:spLocks/>
          </p:cNvSpPr>
          <p:nvPr/>
        </p:nvSpPr>
        <p:spPr bwMode="black">
          <a:xfrm>
            <a:off x="355602" y="976313"/>
            <a:ext cx="5573856" cy="5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400" b="1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spcBef>
                <a:spcPct val="20000"/>
              </a:spcBef>
              <a:spcAft>
                <a:spcPct val="0"/>
              </a:spcAft>
              <a:defRPr sz="1400" b="0" i="0">
                <a:solidFill>
                  <a:schemeClr val="tx2"/>
                </a:solidFill>
                <a:latin typeface="+mn-lt"/>
              </a:defRPr>
            </a:lvl2pPr>
            <a:lvl3pPr marL="23495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0" i="0">
                <a:solidFill>
                  <a:schemeClr val="tx2"/>
                </a:solidFill>
                <a:latin typeface="+mn-lt"/>
              </a:defRPr>
            </a:lvl3pPr>
            <a:lvl4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–"/>
              <a:defRPr sz="1400" b="0" i="0">
                <a:solidFill>
                  <a:schemeClr val="tx2"/>
                </a:solidFill>
                <a:latin typeface="+mn-lt"/>
              </a:defRPr>
            </a:lvl4pPr>
            <a:lvl5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›"/>
              <a:defRPr sz="1400" b="0" i="0">
                <a:solidFill>
                  <a:schemeClr val="tx2"/>
                </a:solidFill>
                <a:latin typeface="+mn-lt"/>
              </a:defRPr>
            </a:lvl5pPr>
            <a:lvl6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chemeClr val="accent4">
                    <a:lumMod val="75000"/>
                  </a:schemeClr>
                </a:solidFill>
              </a:rPr>
              <a:t>Different systems need to be accessed to find, collect and analyze data. 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D01E4676-6D23-4F8C-BAAF-680668DCE166}"/>
              </a:ext>
            </a:extLst>
          </p:cNvPr>
          <p:cNvSpPr txBox="1">
            <a:spLocks/>
          </p:cNvSpPr>
          <p:nvPr/>
        </p:nvSpPr>
        <p:spPr bwMode="black">
          <a:xfrm>
            <a:off x="6202583" y="980217"/>
            <a:ext cx="5729585" cy="6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400" b="1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spcBef>
                <a:spcPct val="20000"/>
              </a:spcBef>
              <a:spcAft>
                <a:spcPct val="0"/>
              </a:spcAft>
              <a:defRPr sz="1400" b="0" i="0">
                <a:solidFill>
                  <a:schemeClr val="tx2"/>
                </a:solidFill>
                <a:latin typeface="+mn-lt"/>
              </a:defRPr>
            </a:lvl2pPr>
            <a:lvl3pPr marL="23495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0" i="0">
                <a:solidFill>
                  <a:schemeClr val="tx2"/>
                </a:solidFill>
                <a:latin typeface="+mn-lt"/>
              </a:defRPr>
            </a:lvl3pPr>
            <a:lvl4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–"/>
              <a:defRPr sz="1400" b="0" i="0">
                <a:solidFill>
                  <a:schemeClr val="tx2"/>
                </a:solidFill>
                <a:latin typeface="+mn-lt"/>
              </a:defRPr>
            </a:lvl4pPr>
            <a:lvl5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Open Sans" panose="020B0606030504020204" pitchFamily="34" charset="0"/>
              <a:buChar char="›"/>
              <a:defRPr sz="1400" b="0" i="0">
                <a:solidFill>
                  <a:schemeClr val="tx2"/>
                </a:solidFill>
                <a:latin typeface="+mn-lt"/>
              </a:defRPr>
            </a:lvl5pPr>
            <a:lvl6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chemeClr val="accent4">
                    <a:lumMod val="75000"/>
                  </a:schemeClr>
                </a:solidFill>
              </a:rPr>
              <a:t>Unified data catalog and repository allows for timely access to data for analytics. </a:t>
            </a:r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 </a:t>
            </a:r>
          </a:p>
          <a:p>
            <a:endParaRPr lang="en-US" kern="0" dirty="0"/>
          </a:p>
          <a:p>
            <a:endParaRPr lang="en-US" kern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26E559-B45F-4BFA-AC32-60CF80C4087D}"/>
              </a:ext>
            </a:extLst>
          </p:cNvPr>
          <p:cNvCxnSpPr>
            <a:cxnSpLocks/>
          </p:cNvCxnSpPr>
          <p:nvPr/>
        </p:nvCxnSpPr>
        <p:spPr>
          <a:xfrm>
            <a:off x="6066021" y="704388"/>
            <a:ext cx="0" cy="5640965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076604-3F1F-4CF7-A0D8-AC4DD3AB5DBE}"/>
              </a:ext>
            </a:extLst>
          </p:cNvPr>
          <p:cNvSpPr txBox="1"/>
          <p:nvPr/>
        </p:nvSpPr>
        <p:spPr>
          <a:xfrm>
            <a:off x="2690870" y="700655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Today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CAC6E-EFE2-4FD0-B80F-F9C05126D5A8}"/>
              </a:ext>
            </a:extLst>
          </p:cNvPr>
          <p:cNvSpPr txBox="1"/>
          <p:nvPr/>
        </p:nvSpPr>
        <p:spPr>
          <a:xfrm>
            <a:off x="8179794" y="673726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Future</a:t>
            </a:r>
          </a:p>
        </p:txBody>
      </p:sp>
      <p:sp>
        <p:nvSpPr>
          <p:cNvPr id="33" name="Rounded Rectangle 1455">
            <a:extLst>
              <a:ext uri="{FF2B5EF4-FFF2-40B4-BE49-F238E27FC236}">
                <a16:creationId xmlns:a16="http://schemas.microsoft.com/office/drawing/2014/main" id="{1B6C13B6-6A6E-4707-9EB2-A2FFFDF7D77D}"/>
              </a:ext>
            </a:extLst>
          </p:cNvPr>
          <p:cNvSpPr/>
          <p:nvPr/>
        </p:nvSpPr>
        <p:spPr>
          <a:xfrm>
            <a:off x="7774154" y="4131529"/>
            <a:ext cx="4158011" cy="2097682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System of Insight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A88D7-5F9D-4CFE-AC5F-F59532DD2766}"/>
              </a:ext>
            </a:extLst>
          </p:cNvPr>
          <p:cNvSpPr/>
          <p:nvPr/>
        </p:nvSpPr>
        <p:spPr>
          <a:xfrm>
            <a:off x="7859103" y="4371976"/>
            <a:ext cx="1662519" cy="30859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Data Catalog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0F99D8-BA48-4C12-BCDE-2366D14DC939}"/>
              </a:ext>
            </a:extLst>
          </p:cNvPr>
          <p:cNvCxnSpPr>
            <a:cxnSpLocks/>
          </p:cNvCxnSpPr>
          <p:nvPr/>
        </p:nvCxnSpPr>
        <p:spPr>
          <a:xfrm flipH="1" flipV="1">
            <a:off x="7456495" y="2501443"/>
            <a:ext cx="2929535" cy="234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Content Placeholder 8" descr="Woman">
            <a:extLst>
              <a:ext uri="{FF2B5EF4-FFF2-40B4-BE49-F238E27FC236}">
                <a16:creationId xmlns:a16="http://schemas.microsoft.com/office/drawing/2014/main" id="{676EB741-32D5-4A5C-9B07-BB826A10B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6542095" y="2815206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ounded Rectangle 1456">
            <a:extLst>
              <a:ext uri="{FF2B5EF4-FFF2-40B4-BE49-F238E27FC236}">
                <a16:creationId xmlns:a16="http://schemas.microsoft.com/office/drawing/2014/main" id="{44D99A3B-FEF7-4D87-9438-A5E398CABE0F}"/>
              </a:ext>
            </a:extLst>
          </p:cNvPr>
          <p:cNvSpPr/>
          <p:nvPr/>
        </p:nvSpPr>
        <p:spPr>
          <a:xfrm>
            <a:off x="7898275" y="4742860"/>
            <a:ext cx="3932653" cy="1410126"/>
          </a:xfrm>
          <a:prstGeom prst="roundRect">
            <a:avLst>
              <a:gd name="adj" fmla="val 59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3098CD-C05B-4230-B739-A5FEC55C5EF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45792" y="2815206"/>
            <a:ext cx="0" cy="2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C38ABB-AD57-4D64-A865-FD81421C4875}"/>
              </a:ext>
            </a:extLst>
          </p:cNvPr>
          <p:cNvSpPr/>
          <p:nvPr/>
        </p:nvSpPr>
        <p:spPr>
          <a:xfrm>
            <a:off x="7961732" y="4847113"/>
            <a:ext cx="3741983" cy="11764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i="1" dirty="0">
              <a:solidFill>
                <a:schemeClr val="bg1"/>
              </a:solidFill>
            </a:endParaRPr>
          </a:p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360 Profile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transactions,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interactions and behavior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personal profile and preferences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derived insights</a:t>
            </a:r>
          </a:p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55DF18-98EF-4FAF-A43B-5C2D52CCED15}"/>
              </a:ext>
            </a:extLst>
          </p:cNvPr>
          <p:cNvSpPr/>
          <p:nvPr/>
        </p:nvSpPr>
        <p:spPr>
          <a:xfrm>
            <a:off x="292019" y="2359737"/>
            <a:ext cx="1084851" cy="47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Sandbox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14C80-CA2E-478F-B2D5-421407DB356E}"/>
              </a:ext>
            </a:extLst>
          </p:cNvPr>
          <p:cNvSpPr txBox="1"/>
          <p:nvPr/>
        </p:nvSpPr>
        <p:spPr>
          <a:xfrm>
            <a:off x="525167" y="4010455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Power Users</a:t>
            </a:r>
          </a:p>
          <a:p>
            <a:r>
              <a:rPr lang="en-US" sz="1400" dirty="0"/>
              <a:t>Data Scientists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D708D-42C7-4CAC-8B10-2A79FEFD67F4}"/>
              </a:ext>
            </a:extLst>
          </p:cNvPr>
          <p:cNvSpPr txBox="1"/>
          <p:nvPr/>
        </p:nvSpPr>
        <p:spPr>
          <a:xfrm rot="2864941">
            <a:off x="7293556" y="3474805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1C5C8-F2DA-4677-BDFC-D67864A3F9AE}"/>
              </a:ext>
            </a:extLst>
          </p:cNvPr>
          <p:cNvSpPr txBox="1"/>
          <p:nvPr/>
        </p:nvSpPr>
        <p:spPr>
          <a:xfrm>
            <a:off x="1560188" y="3366147"/>
            <a:ext cx="122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CE2D76-0947-4413-9790-FCD04A9102DA}"/>
              </a:ext>
            </a:extLst>
          </p:cNvPr>
          <p:cNvCxnSpPr>
            <a:cxnSpLocks/>
          </p:cNvCxnSpPr>
          <p:nvPr/>
        </p:nvCxnSpPr>
        <p:spPr>
          <a:xfrm flipV="1">
            <a:off x="6939430" y="2487921"/>
            <a:ext cx="0" cy="3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E2A3641-E6DE-492D-8DED-BB8F73047470}"/>
              </a:ext>
            </a:extLst>
          </p:cNvPr>
          <p:cNvSpPr/>
          <p:nvPr/>
        </p:nvSpPr>
        <p:spPr>
          <a:xfrm>
            <a:off x="6377662" y="2030986"/>
            <a:ext cx="1084851" cy="47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Sandbox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DE0FE-9F9E-4829-A500-482516FF1628}"/>
              </a:ext>
            </a:extLst>
          </p:cNvPr>
          <p:cNvSpPr txBox="1"/>
          <p:nvPr/>
        </p:nvSpPr>
        <p:spPr>
          <a:xfrm>
            <a:off x="6116328" y="3862240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Power Users</a:t>
            </a:r>
          </a:p>
          <a:p>
            <a:r>
              <a:rPr lang="en-US" sz="1400" dirty="0"/>
              <a:t>Data Scientists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52445F-CE37-459A-BE61-36EDDCAE6807}"/>
              </a:ext>
            </a:extLst>
          </p:cNvPr>
          <p:cNvCxnSpPr>
            <a:cxnSpLocks/>
          </p:cNvCxnSpPr>
          <p:nvPr/>
        </p:nvCxnSpPr>
        <p:spPr>
          <a:xfrm>
            <a:off x="7204910" y="3313135"/>
            <a:ext cx="956957" cy="10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2BAE52-CCED-453E-9A21-0D453AB3361C}"/>
              </a:ext>
            </a:extLst>
          </p:cNvPr>
          <p:cNvSpPr txBox="1"/>
          <p:nvPr/>
        </p:nvSpPr>
        <p:spPr>
          <a:xfrm rot="2337105">
            <a:off x="7833268" y="3027599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Collect and analyze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D1D75-7D45-4EC6-AB75-99D4E2810A60}"/>
              </a:ext>
            </a:extLst>
          </p:cNvPr>
          <p:cNvSpPr txBox="1"/>
          <p:nvPr/>
        </p:nvSpPr>
        <p:spPr>
          <a:xfrm>
            <a:off x="10542542" y="2397785"/>
            <a:ext cx="119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claims, pharmacy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33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4CE8-3AE1-439B-BBFD-29BBCDF3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2" y="124583"/>
            <a:ext cx="11468321" cy="641927"/>
          </a:xfrm>
        </p:spPr>
        <p:txBody>
          <a:bodyPr/>
          <a:lstStyle/>
          <a:p>
            <a:r>
              <a:rPr lang="en-US" dirty="0"/>
              <a:t>Siloed data sources make it difficult to personalize programs for individuals.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7E158-24F7-4EEA-98DA-BEAE21EF9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65F4-24EA-4AD2-8515-72D81666119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DC50-D661-4EC3-A403-AF75DB6B27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Transforming Aetna through Vision and Technical Mastery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D5866E-4720-4CB5-9475-A324C0954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658" y="960255"/>
            <a:ext cx="5598581" cy="504756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Silos programs make individual recommendations that may conflict or not be appropriate.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3413E-BB2B-4B41-8ED9-55582829B22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2583" y="980217"/>
            <a:ext cx="5729585" cy="940806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Cross view of an individual will consider all options to  determine the best action for  the individual.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76654E-BCDF-4AF5-87E8-C480C9B9424A}"/>
              </a:ext>
            </a:extLst>
          </p:cNvPr>
          <p:cNvCxnSpPr>
            <a:cxnSpLocks/>
          </p:cNvCxnSpPr>
          <p:nvPr/>
        </p:nvCxnSpPr>
        <p:spPr>
          <a:xfrm>
            <a:off x="6066021" y="704388"/>
            <a:ext cx="0" cy="5640965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FB4DB3-1898-426B-8C33-2D4A148FD470}"/>
              </a:ext>
            </a:extLst>
          </p:cNvPr>
          <p:cNvSpPr txBox="1"/>
          <p:nvPr/>
        </p:nvSpPr>
        <p:spPr>
          <a:xfrm>
            <a:off x="2690870" y="700655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Today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E98463-52E2-429B-A927-90717B5DF788}"/>
              </a:ext>
            </a:extLst>
          </p:cNvPr>
          <p:cNvSpPr txBox="1"/>
          <p:nvPr/>
        </p:nvSpPr>
        <p:spPr>
          <a:xfrm>
            <a:off x="8179794" y="673726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Future</a:t>
            </a:r>
          </a:p>
        </p:txBody>
      </p:sp>
      <p:sp>
        <p:nvSpPr>
          <p:cNvPr id="85" name="Rounded Rectangle 1458">
            <a:extLst>
              <a:ext uri="{FF2B5EF4-FFF2-40B4-BE49-F238E27FC236}">
                <a16:creationId xmlns:a16="http://schemas.microsoft.com/office/drawing/2014/main" id="{D3E6615E-CA57-4FDF-834B-D2372C3C8033}"/>
              </a:ext>
            </a:extLst>
          </p:cNvPr>
          <p:cNvSpPr/>
          <p:nvPr/>
        </p:nvSpPr>
        <p:spPr>
          <a:xfrm>
            <a:off x="216340" y="5160522"/>
            <a:ext cx="1674790" cy="596551"/>
          </a:xfrm>
          <a:prstGeom prst="roundRect">
            <a:avLst>
              <a:gd name="adj" fmla="val 6941"/>
            </a:avLst>
          </a:prstGeom>
          <a:solidFill>
            <a:srgbClr val="A6A6A6"/>
          </a:solidFill>
          <a:ln w="57150" cap="flat" cmpd="sng" algn="ctr">
            <a:noFill/>
            <a:prstDash val="solid"/>
          </a:ln>
          <a:effectLst/>
        </p:spPr>
        <p:txBody>
          <a:bodyPr tIns="0" rtlCol="0" anchor="t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Care 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Management </a:t>
            </a:r>
          </a:p>
        </p:txBody>
      </p:sp>
      <p:sp>
        <p:nvSpPr>
          <p:cNvPr id="86" name="Rounded Rectangle 1458">
            <a:extLst>
              <a:ext uri="{FF2B5EF4-FFF2-40B4-BE49-F238E27FC236}">
                <a16:creationId xmlns:a16="http://schemas.microsoft.com/office/drawing/2014/main" id="{63911978-01D8-4969-8D60-89936B47536F}"/>
              </a:ext>
            </a:extLst>
          </p:cNvPr>
          <p:cNvSpPr/>
          <p:nvPr/>
        </p:nvSpPr>
        <p:spPr>
          <a:xfrm>
            <a:off x="3908694" y="5160521"/>
            <a:ext cx="1427582" cy="596551"/>
          </a:xfrm>
          <a:prstGeom prst="roundRect">
            <a:avLst>
              <a:gd name="adj" fmla="val 6941"/>
            </a:avLst>
          </a:prstGeom>
          <a:solidFill>
            <a:srgbClr val="A6A6A6"/>
          </a:solidFill>
          <a:ln w="57150" cap="flat" cmpd="sng" algn="ctr">
            <a:noFill/>
            <a:prstDash val="solid"/>
          </a:ln>
          <a:effectLst/>
        </p:spPr>
        <p:txBody>
          <a:bodyPr tIns="0" rtlCol="0" anchor="t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Claim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Issues to resolve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7" name="Rounded Rectangle 1458">
            <a:extLst>
              <a:ext uri="{FF2B5EF4-FFF2-40B4-BE49-F238E27FC236}">
                <a16:creationId xmlns:a16="http://schemas.microsoft.com/office/drawing/2014/main" id="{5947CFFD-8058-418F-91DC-C0E2CD707189}"/>
              </a:ext>
            </a:extLst>
          </p:cNvPr>
          <p:cNvSpPr/>
          <p:nvPr/>
        </p:nvSpPr>
        <p:spPr>
          <a:xfrm>
            <a:off x="2175901" y="5160522"/>
            <a:ext cx="1427582" cy="596551"/>
          </a:xfrm>
          <a:prstGeom prst="roundRect">
            <a:avLst>
              <a:gd name="adj" fmla="val 6941"/>
            </a:avLst>
          </a:prstGeom>
          <a:solidFill>
            <a:srgbClr val="A6A6A6"/>
          </a:solidFill>
          <a:ln w="57150" cap="flat" cmpd="sng" algn="ctr">
            <a:noFill/>
            <a:prstDash val="solid"/>
          </a:ln>
          <a:effectLst/>
        </p:spPr>
        <p:txBody>
          <a:bodyPr tIns="0" rtlCol="0" anchor="t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Marketing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program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813F8F-4190-46EB-A5A2-822695C2E57F}"/>
              </a:ext>
            </a:extLst>
          </p:cNvPr>
          <p:cNvSpPr/>
          <p:nvPr/>
        </p:nvSpPr>
        <p:spPr>
          <a:xfrm>
            <a:off x="8025583" y="3041865"/>
            <a:ext cx="2328232" cy="8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Best Action, other programs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D662FE-6C40-413C-B0FF-13A5D3AA9D44}"/>
              </a:ext>
            </a:extLst>
          </p:cNvPr>
          <p:cNvCxnSpPr>
            <a:cxnSpLocks/>
          </p:cNvCxnSpPr>
          <p:nvPr/>
        </p:nvCxnSpPr>
        <p:spPr>
          <a:xfrm flipH="1" flipV="1">
            <a:off x="8852376" y="1937265"/>
            <a:ext cx="3" cy="17923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455">
            <a:extLst>
              <a:ext uri="{FF2B5EF4-FFF2-40B4-BE49-F238E27FC236}">
                <a16:creationId xmlns:a16="http://schemas.microsoft.com/office/drawing/2014/main" id="{339D3C8B-A965-499E-B861-4F61863C3F85}"/>
              </a:ext>
            </a:extLst>
          </p:cNvPr>
          <p:cNvSpPr/>
          <p:nvPr/>
        </p:nvSpPr>
        <p:spPr>
          <a:xfrm>
            <a:off x="7085040" y="4385351"/>
            <a:ext cx="4158011" cy="1843860"/>
          </a:xfrm>
          <a:prstGeom prst="roundRect">
            <a:avLst>
              <a:gd name="adj" fmla="val 5913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/>
              <a:t>System of Insight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ounded Rectangle 1456">
            <a:extLst>
              <a:ext uri="{FF2B5EF4-FFF2-40B4-BE49-F238E27FC236}">
                <a16:creationId xmlns:a16="http://schemas.microsoft.com/office/drawing/2014/main" id="{049EC2D0-6C11-434E-9B31-FF63EC7782D6}"/>
              </a:ext>
            </a:extLst>
          </p:cNvPr>
          <p:cNvSpPr/>
          <p:nvPr/>
        </p:nvSpPr>
        <p:spPr>
          <a:xfrm>
            <a:off x="7197718" y="4713838"/>
            <a:ext cx="3932653" cy="1410126"/>
          </a:xfrm>
          <a:prstGeom prst="roundRect">
            <a:avLst>
              <a:gd name="adj" fmla="val 59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2C896A-5DDD-49DB-B40B-D6279A5E3EED}"/>
              </a:ext>
            </a:extLst>
          </p:cNvPr>
          <p:cNvSpPr/>
          <p:nvPr/>
        </p:nvSpPr>
        <p:spPr>
          <a:xfrm>
            <a:off x="7272618" y="4847113"/>
            <a:ext cx="3741983" cy="11764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i="1" dirty="0">
              <a:solidFill>
                <a:schemeClr val="tx1"/>
              </a:solidFill>
            </a:endParaRPr>
          </a:p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360 Profile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transactions,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interactions and behavior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personal profile and preferences data, </a:t>
            </a:r>
          </a:p>
          <a:p>
            <a:pPr marL="18288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derived insights</a:t>
            </a:r>
          </a:p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3D18AE-E7E3-47D0-B442-74F348BFC026}"/>
              </a:ext>
            </a:extLst>
          </p:cNvPr>
          <p:cNvCxnSpPr>
            <a:cxnSpLocks/>
          </p:cNvCxnSpPr>
          <p:nvPr/>
        </p:nvCxnSpPr>
        <p:spPr>
          <a:xfrm flipH="1" flipV="1">
            <a:off x="9067375" y="3524870"/>
            <a:ext cx="4772" cy="911162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C89807-4C06-42A7-9410-24FF1F57732B}"/>
              </a:ext>
            </a:extLst>
          </p:cNvPr>
          <p:cNvGrpSpPr/>
          <p:nvPr/>
        </p:nvGrpSpPr>
        <p:grpSpPr>
          <a:xfrm>
            <a:off x="2601650" y="1564825"/>
            <a:ext cx="804734" cy="762815"/>
            <a:chOff x="4302000" y="959958"/>
            <a:chExt cx="540003" cy="68400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8B0F6B0-7EA1-45BE-AC96-296A113D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003" y="959958"/>
              <a:ext cx="540000" cy="6840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EE810-42DB-4F2C-A696-D22E13CE2153}"/>
                </a:ext>
              </a:extLst>
            </p:cNvPr>
            <p:cNvSpPr txBox="1"/>
            <p:nvPr/>
          </p:nvSpPr>
          <p:spPr>
            <a:xfrm>
              <a:off x="4302000" y="1448131"/>
              <a:ext cx="523654" cy="1826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2060"/>
                  </a:solidFill>
                </a:rPr>
                <a:t>Member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A0328A-CB23-46D7-9934-0CA6AEBA4A87}"/>
              </a:ext>
            </a:extLst>
          </p:cNvPr>
          <p:cNvGrpSpPr/>
          <p:nvPr/>
        </p:nvGrpSpPr>
        <p:grpSpPr>
          <a:xfrm>
            <a:off x="8621571" y="1602723"/>
            <a:ext cx="804734" cy="762815"/>
            <a:chOff x="4302000" y="959958"/>
            <a:chExt cx="540003" cy="68400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0E9FE0A-B73B-4D98-A547-E7E83A6B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003" y="959958"/>
              <a:ext cx="540000" cy="68400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AADE70-72DA-4C94-B622-C668F0612BA2}"/>
                </a:ext>
              </a:extLst>
            </p:cNvPr>
            <p:cNvSpPr txBox="1"/>
            <p:nvPr/>
          </p:nvSpPr>
          <p:spPr>
            <a:xfrm>
              <a:off x="4302000" y="1448131"/>
              <a:ext cx="523654" cy="1826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2060"/>
                  </a:solidFill>
                </a:rPr>
                <a:t>Member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57CC0E-538D-4C6F-8931-9FCAB22416B8}"/>
              </a:ext>
            </a:extLst>
          </p:cNvPr>
          <p:cNvCxnSpPr>
            <a:cxnSpLocks/>
          </p:cNvCxnSpPr>
          <p:nvPr/>
        </p:nvCxnSpPr>
        <p:spPr>
          <a:xfrm flipV="1">
            <a:off x="9023938" y="2365538"/>
            <a:ext cx="2" cy="63071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7DA41B-DF59-4BFD-950C-A15EE0C32BB8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053735" y="2675097"/>
            <a:ext cx="19808" cy="24854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09FC9-045F-4E68-9AB1-B5B22A02B803}"/>
              </a:ext>
            </a:extLst>
          </p:cNvPr>
          <p:cNvCxnSpPr>
            <a:cxnSpLocks/>
          </p:cNvCxnSpPr>
          <p:nvPr/>
        </p:nvCxnSpPr>
        <p:spPr>
          <a:xfrm flipV="1">
            <a:off x="2860656" y="2697335"/>
            <a:ext cx="20975" cy="235337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B9D690-11C5-465C-8BFF-EE4EBB1059B9}"/>
              </a:ext>
            </a:extLst>
          </p:cNvPr>
          <p:cNvCxnSpPr>
            <a:cxnSpLocks/>
          </p:cNvCxnSpPr>
          <p:nvPr/>
        </p:nvCxnSpPr>
        <p:spPr>
          <a:xfrm flipH="1" flipV="1">
            <a:off x="4621706" y="2767660"/>
            <a:ext cx="1" cy="239286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7CFE08-BF66-4A84-A8E5-3E80DD61C849}"/>
              </a:ext>
            </a:extLst>
          </p:cNvPr>
          <p:cNvSpPr txBox="1"/>
          <p:nvPr/>
        </p:nvSpPr>
        <p:spPr>
          <a:xfrm>
            <a:off x="3435680" y="1659834"/>
            <a:ext cx="197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Confused?</a:t>
            </a:r>
          </a:p>
          <a:p>
            <a:r>
              <a:rPr lang="en-US" sz="1200" dirty="0"/>
              <a:t>Which recommendation?</a:t>
            </a:r>
          </a:p>
        </p:txBody>
      </p:sp>
    </p:spTree>
    <p:extLst>
      <p:ext uri="{BB962C8B-B14F-4D97-AF65-F5344CB8AC3E}">
        <p14:creationId xmlns:p14="http://schemas.microsoft.com/office/powerpoint/2010/main" val="37640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082AA2-C281-4670-98C1-0AF4FD9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360 Profile Landscape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619D0-9996-45C8-ABCB-B0FC54AD0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49529" y="6295182"/>
            <a:ext cx="558800" cy="204756"/>
          </a:xfrm>
        </p:spPr>
        <p:txBody>
          <a:bodyPr/>
          <a:lstStyle/>
          <a:p>
            <a:fld id="{7A59F844-C645-4211-B8D9-EA77C1F28E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5659-5D62-4D31-B3BA-FC58C941B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070" y="714953"/>
            <a:ext cx="5646424" cy="5584312"/>
          </a:xfrm>
        </p:spPr>
        <p:txBody>
          <a:bodyPr/>
          <a:lstStyle/>
          <a:p>
            <a:pPr marL="287338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business units have point to point solutions and are investigating 360 Profile.</a:t>
            </a:r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a typeface="Open Sans" panose="020B0606030504020204" pitchFamily="34" charset="0"/>
                <a:cs typeface="Open Sans" panose="020B0606030504020204" pitchFamily="34" charset="0"/>
              </a:rPr>
              <a:t>Some business units are creating their own 360 Profile based on their use cases.</a:t>
            </a:r>
          </a:p>
          <a:p>
            <a:pPr lvl="3" indent="0">
              <a:spcBef>
                <a:spcPts val="0"/>
              </a:spcBef>
              <a:buNone/>
            </a:pPr>
            <a:endParaRPr lang="en-US" sz="20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a typeface="Open Sans" panose="020B0606030504020204" pitchFamily="34" charset="0"/>
                <a:cs typeface="Open Sans" panose="020B0606030504020204" pitchFamily="34" charset="0"/>
              </a:rPr>
              <a:t>Collaboration between business units is taking place, but individual requirements are driving separate data pipelines and data models.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ea typeface="Open Sans" panose="020B0606030504020204" pitchFamily="34" charset="0"/>
                <a:cs typeface="Open Sans" panose="020B0606030504020204" pitchFamily="34" charset="0"/>
              </a:rPr>
              <a:t>No ownership or oversight across business units exists to help make cross Aetna decisions about common data.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3B84A4-BE22-4676-9821-0FDDA8398A38}"/>
              </a:ext>
            </a:extLst>
          </p:cNvPr>
          <p:cNvGrpSpPr/>
          <p:nvPr/>
        </p:nvGrpSpPr>
        <p:grpSpPr>
          <a:xfrm>
            <a:off x="7682580" y="1273058"/>
            <a:ext cx="1817087" cy="2997449"/>
            <a:chOff x="632818" y="4687490"/>
            <a:chExt cx="10922508" cy="160038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642E47-F4D3-4D60-AFF6-24D9DCFE8F42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FB34C9-471F-4399-B213-7E00048E231F}"/>
                </a:ext>
              </a:extLst>
            </p:cNvPr>
            <p:cNvSpPr/>
            <p:nvPr/>
          </p:nvSpPr>
          <p:spPr>
            <a:xfrm>
              <a:off x="1915865" y="4702692"/>
              <a:ext cx="8629727" cy="29208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Unified Data Fabric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C9B43-62B2-4B71-A0E4-5D1218269B84}"/>
              </a:ext>
            </a:extLst>
          </p:cNvPr>
          <p:cNvSpPr/>
          <p:nvPr/>
        </p:nvSpPr>
        <p:spPr>
          <a:xfrm>
            <a:off x="8106371" y="3435381"/>
            <a:ext cx="1022779" cy="5639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Insights C360 pipeline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B31760-1BAA-4C0B-BDC3-C4EC2FF5909A}"/>
              </a:ext>
            </a:extLst>
          </p:cNvPr>
          <p:cNvSpPr/>
          <p:nvPr/>
        </p:nvSpPr>
        <p:spPr>
          <a:xfrm>
            <a:off x="8106371" y="2102778"/>
            <a:ext cx="1022779" cy="5669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FDR pipeline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ABB07E-4E6A-4723-9FD7-D2A35F42D205}"/>
              </a:ext>
            </a:extLst>
          </p:cNvPr>
          <p:cNvSpPr/>
          <p:nvPr/>
        </p:nvSpPr>
        <p:spPr>
          <a:xfrm>
            <a:off x="8057192" y="2726255"/>
            <a:ext cx="1022779" cy="35302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AnBor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3F832E-C6B6-474B-A981-13C04EB1D3B9}"/>
              </a:ext>
            </a:extLst>
          </p:cNvPr>
          <p:cNvGrpSpPr/>
          <p:nvPr/>
        </p:nvGrpSpPr>
        <p:grpSpPr>
          <a:xfrm>
            <a:off x="5903361" y="1273057"/>
            <a:ext cx="1236030" cy="4578785"/>
            <a:chOff x="632818" y="4687490"/>
            <a:chExt cx="10922508" cy="160038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516009-6EBE-4B16-8558-9498ABE3D272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CFF663-B8C6-4B01-9751-AC7B644BBFE3}"/>
                </a:ext>
              </a:extLst>
            </p:cNvPr>
            <p:cNvSpPr/>
            <p:nvPr/>
          </p:nvSpPr>
          <p:spPr>
            <a:xfrm>
              <a:off x="1830571" y="4695366"/>
              <a:ext cx="8747568" cy="19328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 Sources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DD96D7-4F26-47F1-8F0D-CB5A41726AE5}"/>
              </a:ext>
            </a:extLst>
          </p:cNvPr>
          <p:cNvSpPr/>
          <p:nvPr/>
        </p:nvSpPr>
        <p:spPr>
          <a:xfrm>
            <a:off x="6028618" y="2132502"/>
            <a:ext cx="953435" cy="17765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Internal Aetna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32AE9-21AA-4E4C-B9CB-F99D2E188592}"/>
              </a:ext>
            </a:extLst>
          </p:cNvPr>
          <p:cNvSpPr/>
          <p:nvPr/>
        </p:nvSpPr>
        <p:spPr>
          <a:xfrm>
            <a:off x="5959745" y="4131064"/>
            <a:ext cx="1096503" cy="566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Affiliates</a:t>
            </a:r>
          </a:p>
          <a:p>
            <a:pPr algn="ctr"/>
            <a:endParaRPr lang="en-US" sz="1200" b="1" i="1" dirty="0">
              <a:solidFill>
                <a:schemeClr val="bg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A32C1B-50BD-4722-91BD-5D6E99D08DFE}"/>
              </a:ext>
            </a:extLst>
          </p:cNvPr>
          <p:cNvSpPr/>
          <p:nvPr/>
        </p:nvSpPr>
        <p:spPr>
          <a:xfrm>
            <a:off x="5981293" y="5062867"/>
            <a:ext cx="1096503" cy="566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External</a:t>
            </a:r>
          </a:p>
          <a:p>
            <a:pPr algn="ctr"/>
            <a:endParaRPr lang="en-US" sz="1200" b="1" i="1" dirty="0">
              <a:solidFill>
                <a:schemeClr val="bg2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2FC062-1C38-443F-86DC-E8426C3512AA}"/>
              </a:ext>
            </a:extLst>
          </p:cNvPr>
          <p:cNvSpPr/>
          <p:nvPr/>
        </p:nvSpPr>
        <p:spPr>
          <a:xfrm>
            <a:off x="7125041" y="2671892"/>
            <a:ext cx="56419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53EBD8-1ACC-49F9-8A6A-A7A5715B1EFC}"/>
              </a:ext>
            </a:extLst>
          </p:cNvPr>
          <p:cNvSpPr/>
          <p:nvPr/>
        </p:nvSpPr>
        <p:spPr>
          <a:xfrm>
            <a:off x="6113461" y="2703587"/>
            <a:ext cx="594015" cy="3427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EDW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E895FB-C33C-40DB-8ECE-B759366DFC64}"/>
              </a:ext>
            </a:extLst>
          </p:cNvPr>
          <p:cNvGrpSpPr/>
          <p:nvPr/>
        </p:nvGrpSpPr>
        <p:grpSpPr>
          <a:xfrm>
            <a:off x="10052748" y="1257818"/>
            <a:ext cx="1793879" cy="3012689"/>
            <a:chOff x="632818" y="4687490"/>
            <a:chExt cx="10922508" cy="160038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07E5327-9F05-4E08-864A-927837A9B457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7B1363B-25FF-43BC-AEA3-B677BADEB7A2}"/>
                </a:ext>
              </a:extLst>
            </p:cNvPr>
            <p:cNvSpPr/>
            <p:nvPr/>
          </p:nvSpPr>
          <p:spPr>
            <a:xfrm>
              <a:off x="1915867" y="4702692"/>
              <a:ext cx="8629729" cy="2986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Analytic Models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EE2858-9E1C-4F51-BEF9-B5A6FF97CB61}"/>
              </a:ext>
            </a:extLst>
          </p:cNvPr>
          <p:cNvSpPr/>
          <p:nvPr/>
        </p:nvSpPr>
        <p:spPr>
          <a:xfrm>
            <a:off x="9276169" y="5559633"/>
            <a:ext cx="1294546" cy="563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Clinical/care mgmt. 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9512C1-E1D2-4828-8CFD-6C77F53AFD50}"/>
              </a:ext>
            </a:extLst>
          </p:cNvPr>
          <p:cNvSpPr/>
          <p:nvPr/>
        </p:nvSpPr>
        <p:spPr>
          <a:xfrm>
            <a:off x="10357184" y="2126643"/>
            <a:ext cx="1282973" cy="5669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FDR data Model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442958-7E14-486E-88ED-C73F80ACC031}"/>
              </a:ext>
            </a:extLst>
          </p:cNvPr>
          <p:cNvSpPr/>
          <p:nvPr/>
        </p:nvSpPr>
        <p:spPr>
          <a:xfrm>
            <a:off x="10360431" y="3229573"/>
            <a:ext cx="1282973" cy="5669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Insights C360 data model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0A74B37-D622-407D-8209-9130BB480083}"/>
              </a:ext>
            </a:extLst>
          </p:cNvPr>
          <p:cNvSpPr/>
          <p:nvPr/>
        </p:nvSpPr>
        <p:spPr>
          <a:xfrm>
            <a:off x="7683993" y="5623806"/>
            <a:ext cx="1279305" cy="563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ASD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ED10441-98F4-4547-8FE4-755854EE0389}"/>
              </a:ext>
            </a:extLst>
          </p:cNvPr>
          <p:cNvSpPr/>
          <p:nvPr/>
        </p:nvSpPr>
        <p:spPr>
          <a:xfrm>
            <a:off x="9494701" y="2661496"/>
            <a:ext cx="56419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9AB260-7B4F-48A3-8FAC-C83D09CD7462}"/>
              </a:ext>
            </a:extLst>
          </p:cNvPr>
          <p:cNvSpPr/>
          <p:nvPr/>
        </p:nvSpPr>
        <p:spPr>
          <a:xfrm>
            <a:off x="8057192" y="1976300"/>
            <a:ext cx="1096178" cy="125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8AD378F-2225-4E85-AB48-A4CCC1472675}"/>
              </a:ext>
            </a:extLst>
          </p:cNvPr>
          <p:cNvSpPr/>
          <p:nvPr/>
        </p:nvSpPr>
        <p:spPr>
          <a:xfrm>
            <a:off x="10359018" y="2804988"/>
            <a:ext cx="1279305" cy="3450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IDW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2E7EB05-0EA6-41FB-8651-C3557B8B74F5}"/>
              </a:ext>
            </a:extLst>
          </p:cNvPr>
          <p:cNvSpPr/>
          <p:nvPr/>
        </p:nvSpPr>
        <p:spPr>
          <a:xfrm>
            <a:off x="10419398" y="4872696"/>
            <a:ext cx="1279305" cy="5639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Marketing/ Sales Cloud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E5FD105-DC1C-4871-92A8-FF056A66820C}"/>
              </a:ext>
            </a:extLst>
          </p:cNvPr>
          <p:cNvSpPr/>
          <p:nvPr/>
        </p:nvSpPr>
        <p:spPr>
          <a:xfrm>
            <a:off x="6113461" y="3119677"/>
            <a:ext cx="662101" cy="3427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IPP v2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936508D-C019-4C81-8412-B9FE684F953B}"/>
              </a:ext>
            </a:extLst>
          </p:cNvPr>
          <p:cNvSpPr/>
          <p:nvPr/>
        </p:nvSpPr>
        <p:spPr>
          <a:xfrm rot="3660583">
            <a:off x="6637967" y="4753242"/>
            <a:ext cx="1849283" cy="1188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4B9BC71-A2E9-46CE-893A-47FD371F3A12}"/>
              </a:ext>
            </a:extLst>
          </p:cNvPr>
          <p:cNvSpPr/>
          <p:nvPr/>
        </p:nvSpPr>
        <p:spPr>
          <a:xfrm rot="1969190" flipV="1">
            <a:off x="6914577" y="4706354"/>
            <a:ext cx="2746055" cy="1188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179B0E5-4975-4107-AC8A-5658EF66CEDC}"/>
              </a:ext>
            </a:extLst>
          </p:cNvPr>
          <p:cNvSpPr/>
          <p:nvPr/>
        </p:nvSpPr>
        <p:spPr>
          <a:xfrm rot="5400000" flipV="1">
            <a:off x="10540971" y="4308390"/>
            <a:ext cx="983296" cy="11304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5A3F02E-6F9F-41D1-BAF6-EC085701BC1E}"/>
              </a:ext>
            </a:extLst>
          </p:cNvPr>
          <p:cNvSpPr/>
          <p:nvPr/>
        </p:nvSpPr>
        <p:spPr>
          <a:xfrm>
            <a:off x="6113461" y="3530561"/>
            <a:ext cx="662101" cy="3427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SoR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5E405F-0B32-400A-A0BD-F75750173072}"/>
              </a:ext>
            </a:extLst>
          </p:cNvPr>
          <p:cNvSpPr txBox="1"/>
          <p:nvPr/>
        </p:nvSpPr>
        <p:spPr>
          <a:xfrm>
            <a:off x="8114555" y="816314"/>
            <a:ext cx="1176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5040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F6C2-0E72-4544-AFD3-BE45BBA9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360 Profile Data Landscape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29B7B-07FB-4D9F-BA7A-73E6B05F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3200" y="6421033"/>
            <a:ext cx="558800" cy="219016"/>
          </a:xfrm>
        </p:spPr>
        <p:txBody>
          <a:bodyPr/>
          <a:lstStyle/>
          <a:p>
            <a:fld id="{17F265F4-24EA-4AD2-8515-72D81666119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E165B4-6BB4-4C53-9952-05EDCA40B3DC}"/>
              </a:ext>
            </a:extLst>
          </p:cNvPr>
          <p:cNvGrpSpPr/>
          <p:nvPr/>
        </p:nvGrpSpPr>
        <p:grpSpPr>
          <a:xfrm>
            <a:off x="7818546" y="1265411"/>
            <a:ext cx="1737917" cy="4612875"/>
            <a:chOff x="632818" y="4687490"/>
            <a:chExt cx="10922508" cy="16003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1D53C89-8AA6-452C-9923-E8608222B3DD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5A13BA-7B28-4F0A-B2CB-2EED4D4F7207}"/>
                </a:ext>
              </a:extLst>
            </p:cNvPr>
            <p:cNvSpPr/>
            <p:nvPr/>
          </p:nvSpPr>
          <p:spPr>
            <a:xfrm>
              <a:off x="1915867" y="4702692"/>
              <a:ext cx="8629729" cy="197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Unified Data Fabric 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1DCB8-759E-4EA9-8B9B-A7DD01042AB9}"/>
              </a:ext>
            </a:extLst>
          </p:cNvPr>
          <p:cNvSpPr/>
          <p:nvPr/>
        </p:nvSpPr>
        <p:spPr>
          <a:xfrm>
            <a:off x="6073577" y="2451492"/>
            <a:ext cx="1096503" cy="7563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Internal Aetna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6D745F-C5CB-4184-91D5-D26866B0E436}"/>
              </a:ext>
            </a:extLst>
          </p:cNvPr>
          <p:cNvSpPr/>
          <p:nvPr/>
        </p:nvSpPr>
        <p:spPr>
          <a:xfrm>
            <a:off x="6073577" y="3586379"/>
            <a:ext cx="1096503" cy="6064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Affiliate	</a:t>
            </a:r>
          </a:p>
          <a:p>
            <a:pPr algn="ctr"/>
            <a:endParaRPr lang="en-US" sz="1200" b="1" i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DEAAED-58C5-4EE5-AA17-736191E66771}"/>
              </a:ext>
            </a:extLst>
          </p:cNvPr>
          <p:cNvSpPr/>
          <p:nvPr/>
        </p:nvSpPr>
        <p:spPr>
          <a:xfrm>
            <a:off x="6073577" y="4571301"/>
            <a:ext cx="1096503" cy="6064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External</a:t>
            </a:r>
          </a:p>
          <a:p>
            <a:pPr algn="ctr"/>
            <a:endParaRPr lang="en-US" sz="1200" b="1" i="1" dirty="0">
              <a:solidFill>
                <a:schemeClr val="bg2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7F748-942A-468B-A8CB-01BF4DBD8E16}"/>
              </a:ext>
            </a:extLst>
          </p:cNvPr>
          <p:cNvGrpSpPr/>
          <p:nvPr/>
        </p:nvGrpSpPr>
        <p:grpSpPr>
          <a:xfrm>
            <a:off x="10040254" y="1265412"/>
            <a:ext cx="2025344" cy="4612874"/>
            <a:chOff x="632818" y="4687490"/>
            <a:chExt cx="10922508" cy="160038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E67E94A-5870-4706-98B2-0B751E0CC67F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87B49A9-774C-47ED-9182-FF25EE60FD97}"/>
                </a:ext>
              </a:extLst>
            </p:cNvPr>
            <p:cNvSpPr/>
            <p:nvPr/>
          </p:nvSpPr>
          <p:spPr>
            <a:xfrm>
              <a:off x="1167563" y="4702692"/>
              <a:ext cx="9805010" cy="197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Analytic Fabric (Models &amp; Marts)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BB1E0D-427D-4A5A-989A-8AFA4C791C15}"/>
              </a:ext>
            </a:extLst>
          </p:cNvPr>
          <p:cNvSpPr/>
          <p:nvPr/>
        </p:nvSpPr>
        <p:spPr>
          <a:xfrm>
            <a:off x="10419471" y="2453074"/>
            <a:ext cx="1361718" cy="9163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360 Common Profile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A0BCC9-DBD5-4651-B5D2-DEF7715DCC8A}"/>
              </a:ext>
            </a:extLst>
          </p:cNvPr>
          <p:cNvSpPr/>
          <p:nvPr/>
        </p:nvSpPr>
        <p:spPr>
          <a:xfrm>
            <a:off x="10331546" y="3939701"/>
            <a:ext cx="1417320" cy="10497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CF6E2D-77B8-4222-A3BF-82E9DADCBDB6}"/>
              </a:ext>
            </a:extLst>
          </p:cNvPr>
          <p:cNvSpPr/>
          <p:nvPr/>
        </p:nvSpPr>
        <p:spPr>
          <a:xfrm>
            <a:off x="10419471" y="4092101"/>
            <a:ext cx="1417320" cy="10497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5FD45C9-DCC7-4383-8149-9531B23C4925}"/>
              </a:ext>
            </a:extLst>
          </p:cNvPr>
          <p:cNvSpPr/>
          <p:nvPr/>
        </p:nvSpPr>
        <p:spPr>
          <a:xfrm>
            <a:off x="10454641" y="4233295"/>
            <a:ext cx="1492347" cy="10609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DMARTs for business unit/function specific  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58E98-C1C1-424F-BF48-26B45DC28B17}"/>
              </a:ext>
            </a:extLst>
          </p:cNvPr>
          <p:cNvSpPr txBox="1"/>
          <p:nvPr/>
        </p:nvSpPr>
        <p:spPr>
          <a:xfrm>
            <a:off x="8098226" y="790351"/>
            <a:ext cx="1037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Future</a:t>
            </a:r>
          </a:p>
        </p:txBody>
      </p:sp>
      <p:sp>
        <p:nvSpPr>
          <p:cNvPr id="97" name="Freeform 76">
            <a:extLst>
              <a:ext uri="{FF2B5EF4-FFF2-40B4-BE49-F238E27FC236}">
                <a16:creationId xmlns:a16="http://schemas.microsoft.com/office/drawing/2014/main" id="{A029A813-7B7E-4CAF-89E0-643F6C05282E}"/>
              </a:ext>
            </a:extLst>
          </p:cNvPr>
          <p:cNvSpPr>
            <a:spLocks/>
          </p:cNvSpPr>
          <p:nvPr/>
        </p:nvSpPr>
        <p:spPr bwMode="auto">
          <a:xfrm>
            <a:off x="9213093" y="2771381"/>
            <a:ext cx="1206378" cy="1066231"/>
          </a:xfrm>
          <a:custGeom>
            <a:avLst/>
            <a:gdLst/>
            <a:ahLst/>
            <a:cxnLst>
              <a:cxn ang="0">
                <a:pos x="339" y="61"/>
              </a:cxn>
              <a:cxn ang="0">
                <a:pos x="339" y="61"/>
              </a:cxn>
              <a:cxn ang="0">
                <a:pos x="350" y="0"/>
              </a:cxn>
              <a:cxn ang="0">
                <a:pos x="350" y="0"/>
              </a:cxn>
              <a:cxn ang="0">
                <a:pos x="419" y="108"/>
              </a:cxn>
              <a:cxn ang="0">
                <a:pos x="419" y="108"/>
              </a:cxn>
              <a:cxn ang="0">
                <a:pos x="299" y="245"/>
              </a:cxn>
              <a:cxn ang="0">
                <a:pos x="299" y="245"/>
              </a:cxn>
              <a:cxn ang="0">
                <a:pos x="310" y="181"/>
              </a:cxn>
              <a:cxn ang="0">
                <a:pos x="310" y="181"/>
              </a:cxn>
              <a:cxn ang="0">
                <a:pos x="303" y="176"/>
              </a:cxn>
              <a:cxn ang="0">
                <a:pos x="296" y="176"/>
              </a:cxn>
              <a:cxn ang="0">
                <a:pos x="289" y="176"/>
              </a:cxn>
              <a:cxn ang="0">
                <a:pos x="282" y="179"/>
              </a:cxn>
              <a:cxn ang="0">
                <a:pos x="275" y="183"/>
              </a:cxn>
              <a:cxn ang="0">
                <a:pos x="268" y="188"/>
              </a:cxn>
              <a:cxn ang="0">
                <a:pos x="254" y="205"/>
              </a:cxn>
              <a:cxn ang="0">
                <a:pos x="237" y="226"/>
              </a:cxn>
              <a:cxn ang="0">
                <a:pos x="223" y="252"/>
              </a:cxn>
              <a:cxn ang="0">
                <a:pos x="193" y="306"/>
              </a:cxn>
              <a:cxn ang="0">
                <a:pos x="174" y="332"/>
              </a:cxn>
              <a:cxn ang="0">
                <a:pos x="157" y="358"/>
              </a:cxn>
              <a:cxn ang="0">
                <a:pos x="136" y="379"/>
              </a:cxn>
              <a:cxn ang="0">
                <a:pos x="113" y="395"/>
              </a:cxn>
              <a:cxn ang="0">
                <a:pos x="101" y="402"/>
              </a:cxn>
              <a:cxn ang="0">
                <a:pos x="89" y="407"/>
              </a:cxn>
              <a:cxn ang="0">
                <a:pos x="77" y="412"/>
              </a:cxn>
              <a:cxn ang="0">
                <a:pos x="63" y="414"/>
              </a:cxn>
              <a:cxn ang="0">
                <a:pos x="49" y="412"/>
              </a:cxn>
              <a:cxn ang="0">
                <a:pos x="33" y="409"/>
              </a:cxn>
              <a:cxn ang="0">
                <a:pos x="16" y="405"/>
              </a:cxn>
              <a:cxn ang="0">
                <a:pos x="0" y="398"/>
              </a:cxn>
              <a:cxn ang="0">
                <a:pos x="0" y="398"/>
              </a:cxn>
              <a:cxn ang="0">
                <a:pos x="19" y="395"/>
              </a:cxn>
              <a:cxn ang="0">
                <a:pos x="35" y="393"/>
              </a:cxn>
              <a:cxn ang="0">
                <a:pos x="49" y="391"/>
              </a:cxn>
              <a:cxn ang="0">
                <a:pos x="63" y="383"/>
              </a:cxn>
              <a:cxn ang="0">
                <a:pos x="75" y="376"/>
              </a:cxn>
              <a:cxn ang="0">
                <a:pos x="87" y="369"/>
              </a:cxn>
              <a:cxn ang="0">
                <a:pos x="108" y="348"/>
              </a:cxn>
              <a:cxn ang="0">
                <a:pos x="124" y="322"/>
              </a:cxn>
              <a:cxn ang="0">
                <a:pos x="139" y="296"/>
              </a:cxn>
              <a:cxn ang="0">
                <a:pos x="153" y="266"/>
              </a:cxn>
              <a:cxn ang="0">
                <a:pos x="167" y="235"/>
              </a:cxn>
              <a:cxn ang="0">
                <a:pos x="195" y="174"/>
              </a:cxn>
              <a:cxn ang="0">
                <a:pos x="209" y="146"/>
              </a:cxn>
              <a:cxn ang="0">
                <a:pos x="228" y="120"/>
              </a:cxn>
              <a:cxn ang="0">
                <a:pos x="249" y="96"/>
              </a:cxn>
              <a:cxn ang="0">
                <a:pos x="261" y="87"/>
              </a:cxn>
              <a:cxn ang="0">
                <a:pos x="273" y="78"/>
              </a:cxn>
              <a:cxn ang="0">
                <a:pos x="287" y="73"/>
              </a:cxn>
              <a:cxn ang="0">
                <a:pos x="303" y="66"/>
              </a:cxn>
              <a:cxn ang="0">
                <a:pos x="320" y="63"/>
              </a:cxn>
              <a:cxn ang="0">
                <a:pos x="339" y="61"/>
              </a:cxn>
            </a:cxnLst>
            <a:rect l="0" t="0" r="r" b="b"/>
            <a:pathLst>
              <a:path w="419" h="414">
                <a:moveTo>
                  <a:pt x="339" y="61"/>
                </a:moveTo>
                <a:lnTo>
                  <a:pt x="339" y="61"/>
                </a:lnTo>
                <a:lnTo>
                  <a:pt x="350" y="0"/>
                </a:lnTo>
                <a:lnTo>
                  <a:pt x="350" y="0"/>
                </a:lnTo>
                <a:lnTo>
                  <a:pt x="419" y="108"/>
                </a:lnTo>
                <a:lnTo>
                  <a:pt x="419" y="108"/>
                </a:lnTo>
                <a:lnTo>
                  <a:pt x="299" y="245"/>
                </a:lnTo>
                <a:lnTo>
                  <a:pt x="299" y="245"/>
                </a:lnTo>
                <a:lnTo>
                  <a:pt x="310" y="181"/>
                </a:lnTo>
                <a:lnTo>
                  <a:pt x="310" y="181"/>
                </a:lnTo>
                <a:lnTo>
                  <a:pt x="303" y="176"/>
                </a:lnTo>
                <a:lnTo>
                  <a:pt x="296" y="176"/>
                </a:lnTo>
                <a:lnTo>
                  <a:pt x="289" y="176"/>
                </a:lnTo>
                <a:lnTo>
                  <a:pt x="282" y="179"/>
                </a:lnTo>
                <a:lnTo>
                  <a:pt x="275" y="183"/>
                </a:lnTo>
                <a:lnTo>
                  <a:pt x="268" y="188"/>
                </a:lnTo>
                <a:lnTo>
                  <a:pt x="254" y="205"/>
                </a:lnTo>
                <a:lnTo>
                  <a:pt x="237" y="226"/>
                </a:lnTo>
                <a:lnTo>
                  <a:pt x="223" y="252"/>
                </a:lnTo>
                <a:lnTo>
                  <a:pt x="193" y="306"/>
                </a:lnTo>
                <a:lnTo>
                  <a:pt x="174" y="332"/>
                </a:lnTo>
                <a:lnTo>
                  <a:pt x="157" y="358"/>
                </a:lnTo>
                <a:lnTo>
                  <a:pt x="136" y="379"/>
                </a:lnTo>
                <a:lnTo>
                  <a:pt x="113" y="395"/>
                </a:lnTo>
                <a:lnTo>
                  <a:pt x="101" y="402"/>
                </a:lnTo>
                <a:lnTo>
                  <a:pt x="89" y="407"/>
                </a:lnTo>
                <a:lnTo>
                  <a:pt x="77" y="412"/>
                </a:lnTo>
                <a:lnTo>
                  <a:pt x="63" y="414"/>
                </a:lnTo>
                <a:lnTo>
                  <a:pt x="49" y="412"/>
                </a:lnTo>
                <a:lnTo>
                  <a:pt x="33" y="409"/>
                </a:lnTo>
                <a:lnTo>
                  <a:pt x="16" y="405"/>
                </a:lnTo>
                <a:lnTo>
                  <a:pt x="0" y="398"/>
                </a:lnTo>
                <a:lnTo>
                  <a:pt x="0" y="398"/>
                </a:lnTo>
                <a:lnTo>
                  <a:pt x="19" y="395"/>
                </a:lnTo>
                <a:lnTo>
                  <a:pt x="35" y="393"/>
                </a:lnTo>
                <a:lnTo>
                  <a:pt x="49" y="391"/>
                </a:lnTo>
                <a:lnTo>
                  <a:pt x="63" y="383"/>
                </a:lnTo>
                <a:lnTo>
                  <a:pt x="75" y="376"/>
                </a:lnTo>
                <a:lnTo>
                  <a:pt x="87" y="369"/>
                </a:lnTo>
                <a:lnTo>
                  <a:pt x="108" y="348"/>
                </a:lnTo>
                <a:lnTo>
                  <a:pt x="124" y="322"/>
                </a:lnTo>
                <a:lnTo>
                  <a:pt x="139" y="296"/>
                </a:lnTo>
                <a:lnTo>
                  <a:pt x="153" y="266"/>
                </a:lnTo>
                <a:lnTo>
                  <a:pt x="167" y="235"/>
                </a:lnTo>
                <a:lnTo>
                  <a:pt x="195" y="174"/>
                </a:lnTo>
                <a:lnTo>
                  <a:pt x="209" y="146"/>
                </a:lnTo>
                <a:lnTo>
                  <a:pt x="228" y="120"/>
                </a:lnTo>
                <a:lnTo>
                  <a:pt x="249" y="96"/>
                </a:lnTo>
                <a:lnTo>
                  <a:pt x="261" y="87"/>
                </a:lnTo>
                <a:lnTo>
                  <a:pt x="273" y="78"/>
                </a:lnTo>
                <a:lnTo>
                  <a:pt x="287" y="73"/>
                </a:lnTo>
                <a:lnTo>
                  <a:pt x="303" y="66"/>
                </a:lnTo>
                <a:lnTo>
                  <a:pt x="320" y="63"/>
                </a:lnTo>
                <a:lnTo>
                  <a:pt x="339" y="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5B0AE7-B7D8-4749-B168-A5C32835B580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8686802" y="3369439"/>
            <a:ext cx="736" cy="207591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64">
            <a:extLst>
              <a:ext uri="{FF2B5EF4-FFF2-40B4-BE49-F238E27FC236}">
                <a16:creationId xmlns:a16="http://schemas.microsoft.com/office/drawing/2014/main" id="{5A2D03D6-77A9-436A-82B5-59BBAABEA6FD}"/>
              </a:ext>
            </a:extLst>
          </p:cNvPr>
          <p:cNvSpPr>
            <a:spLocks/>
          </p:cNvSpPr>
          <p:nvPr/>
        </p:nvSpPr>
        <p:spPr bwMode="auto">
          <a:xfrm>
            <a:off x="9236735" y="3739263"/>
            <a:ext cx="1072539" cy="702996"/>
          </a:xfrm>
          <a:custGeom>
            <a:avLst/>
            <a:gdLst/>
            <a:ahLst/>
            <a:cxnLst>
              <a:cxn ang="0">
                <a:pos x="339" y="353"/>
              </a:cxn>
              <a:cxn ang="0">
                <a:pos x="339" y="353"/>
              </a:cxn>
              <a:cxn ang="0">
                <a:pos x="351" y="414"/>
              </a:cxn>
              <a:cxn ang="0">
                <a:pos x="351" y="414"/>
              </a:cxn>
              <a:cxn ang="0">
                <a:pos x="419" y="306"/>
              </a:cxn>
              <a:cxn ang="0">
                <a:pos x="419" y="306"/>
              </a:cxn>
              <a:cxn ang="0">
                <a:pos x="299" y="169"/>
              </a:cxn>
              <a:cxn ang="0">
                <a:pos x="299" y="169"/>
              </a:cxn>
              <a:cxn ang="0">
                <a:pos x="311" y="233"/>
              </a:cxn>
              <a:cxn ang="0">
                <a:pos x="311" y="233"/>
              </a:cxn>
              <a:cxn ang="0">
                <a:pos x="304" y="237"/>
              </a:cxn>
              <a:cxn ang="0">
                <a:pos x="297" y="237"/>
              </a:cxn>
              <a:cxn ang="0">
                <a:pos x="290" y="237"/>
              </a:cxn>
              <a:cxn ang="0">
                <a:pos x="283" y="235"/>
              </a:cxn>
              <a:cxn ang="0">
                <a:pos x="276" y="230"/>
              </a:cxn>
              <a:cxn ang="0">
                <a:pos x="269" y="223"/>
              </a:cxn>
              <a:cxn ang="0">
                <a:pos x="254" y="207"/>
              </a:cxn>
              <a:cxn ang="0">
                <a:pos x="238" y="186"/>
              </a:cxn>
              <a:cxn ang="0">
                <a:pos x="224" y="162"/>
              </a:cxn>
              <a:cxn ang="0">
                <a:pos x="193" y="108"/>
              </a:cxn>
              <a:cxn ang="0">
                <a:pos x="174" y="82"/>
              </a:cxn>
              <a:cxn ang="0">
                <a:pos x="158" y="56"/>
              </a:cxn>
              <a:cxn ang="0">
                <a:pos x="137" y="35"/>
              </a:cxn>
              <a:cxn ang="0">
                <a:pos x="113" y="16"/>
              </a:cxn>
              <a:cxn ang="0">
                <a:pos x="102" y="9"/>
              </a:cxn>
              <a:cxn ang="0">
                <a:pos x="90" y="4"/>
              </a:cxn>
              <a:cxn ang="0">
                <a:pos x="78" y="2"/>
              </a:cxn>
              <a:cxn ang="0">
                <a:pos x="64" y="0"/>
              </a:cxn>
              <a:cxn ang="0">
                <a:pos x="50" y="0"/>
              </a:cxn>
              <a:cxn ang="0">
                <a:pos x="33" y="4"/>
              </a:cxn>
              <a:cxn ang="0">
                <a:pos x="17" y="9"/>
              </a:cxn>
              <a:cxn ang="0">
                <a:pos x="0" y="16"/>
              </a:cxn>
              <a:cxn ang="0">
                <a:pos x="0" y="16"/>
              </a:cxn>
              <a:cxn ang="0">
                <a:pos x="19" y="16"/>
              </a:cxn>
              <a:cxn ang="0">
                <a:pos x="36" y="19"/>
              </a:cxn>
              <a:cxn ang="0">
                <a:pos x="50" y="23"/>
              </a:cxn>
              <a:cxn ang="0">
                <a:pos x="64" y="30"/>
              </a:cxn>
              <a:cxn ang="0">
                <a:pos x="76" y="37"/>
              </a:cxn>
              <a:cxn ang="0">
                <a:pos x="87" y="44"/>
              </a:cxn>
              <a:cxn ang="0">
                <a:pos x="109" y="66"/>
              </a:cxn>
              <a:cxn ang="0">
                <a:pos x="125" y="89"/>
              </a:cxn>
              <a:cxn ang="0">
                <a:pos x="139" y="117"/>
              </a:cxn>
              <a:cxn ang="0">
                <a:pos x="153" y="148"/>
              </a:cxn>
              <a:cxn ang="0">
                <a:pos x="167" y="179"/>
              </a:cxn>
              <a:cxn ang="0">
                <a:pos x="196" y="240"/>
              </a:cxn>
              <a:cxn ang="0">
                <a:pos x="210" y="268"/>
              </a:cxn>
              <a:cxn ang="0">
                <a:pos x="229" y="294"/>
              </a:cxn>
              <a:cxn ang="0">
                <a:pos x="250" y="317"/>
              </a:cxn>
              <a:cxn ang="0">
                <a:pos x="262" y="327"/>
              </a:cxn>
              <a:cxn ang="0">
                <a:pos x="273" y="334"/>
              </a:cxn>
              <a:cxn ang="0">
                <a:pos x="287" y="341"/>
              </a:cxn>
              <a:cxn ang="0">
                <a:pos x="304" y="346"/>
              </a:cxn>
              <a:cxn ang="0">
                <a:pos x="320" y="350"/>
              </a:cxn>
              <a:cxn ang="0">
                <a:pos x="339" y="353"/>
              </a:cxn>
            </a:cxnLst>
            <a:rect l="0" t="0" r="r" b="b"/>
            <a:pathLst>
              <a:path w="419" h="414">
                <a:moveTo>
                  <a:pt x="339" y="353"/>
                </a:moveTo>
                <a:lnTo>
                  <a:pt x="339" y="353"/>
                </a:lnTo>
                <a:lnTo>
                  <a:pt x="351" y="414"/>
                </a:lnTo>
                <a:lnTo>
                  <a:pt x="351" y="414"/>
                </a:lnTo>
                <a:lnTo>
                  <a:pt x="419" y="306"/>
                </a:lnTo>
                <a:lnTo>
                  <a:pt x="419" y="306"/>
                </a:lnTo>
                <a:lnTo>
                  <a:pt x="299" y="169"/>
                </a:lnTo>
                <a:lnTo>
                  <a:pt x="299" y="169"/>
                </a:lnTo>
                <a:lnTo>
                  <a:pt x="311" y="233"/>
                </a:lnTo>
                <a:lnTo>
                  <a:pt x="311" y="233"/>
                </a:lnTo>
                <a:lnTo>
                  <a:pt x="304" y="237"/>
                </a:lnTo>
                <a:lnTo>
                  <a:pt x="297" y="237"/>
                </a:lnTo>
                <a:lnTo>
                  <a:pt x="290" y="237"/>
                </a:lnTo>
                <a:lnTo>
                  <a:pt x="283" y="235"/>
                </a:lnTo>
                <a:lnTo>
                  <a:pt x="276" y="230"/>
                </a:lnTo>
                <a:lnTo>
                  <a:pt x="269" y="223"/>
                </a:lnTo>
                <a:lnTo>
                  <a:pt x="254" y="207"/>
                </a:lnTo>
                <a:lnTo>
                  <a:pt x="238" y="186"/>
                </a:lnTo>
                <a:lnTo>
                  <a:pt x="224" y="162"/>
                </a:lnTo>
                <a:lnTo>
                  <a:pt x="193" y="108"/>
                </a:lnTo>
                <a:lnTo>
                  <a:pt x="174" y="82"/>
                </a:lnTo>
                <a:lnTo>
                  <a:pt x="158" y="56"/>
                </a:lnTo>
                <a:lnTo>
                  <a:pt x="137" y="35"/>
                </a:lnTo>
                <a:lnTo>
                  <a:pt x="113" y="16"/>
                </a:lnTo>
                <a:lnTo>
                  <a:pt x="102" y="9"/>
                </a:lnTo>
                <a:lnTo>
                  <a:pt x="90" y="4"/>
                </a:lnTo>
                <a:lnTo>
                  <a:pt x="78" y="2"/>
                </a:lnTo>
                <a:lnTo>
                  <a:pt x="64" y="0"/>
                </a:lnTo>
                <a:lnTo>
                  <a:pt x="50" y="0"/>
                </a:lnTo>
                <a:lnTo>
                  <a:pt x="33" y="4"/>
                </a:lnTo>
                <a:lnTo>
                  <a:pt x="17" y="9"/>
                </a:lnTo>
                <a:lnTo>
                  <a:pt x="0" y="16"/>
                </a:lnTo>
                <a:lnTo>
                  <a:pt x="0" y="16"/>
                </a:lnTo>
                <a:lnTo>
                  <a:pt x="19" y="16"/>
                </a:lnTo>
                <a:lnTo>
                  <a:pt x="36" y="19"/>
                </a:lnTo>
                <a:lnTo>
                  <a:pt x="50" y="23"/>
                </a:lnTo>
                <a:lnTo>
                  <a:pt x="64" y="30"/>
                </a:lnTo>
                <a:lnTo>
                  <a:pt x="76" y="37"/>
                </a:lnTo>
                <a:lnTo>
                  <a:pt x="87" y="44"/>
                </a:lnTo>
                <a:lnTo>
                  <a:pt x="109" y="66"/>
                </a:lnTo>
                <a:lnTo>
                  <a:pt x="125" y="89"/>
                </a:lnTo>
                <a:lnTo>
                  <a:pt x="139" y="117"/>
                </a:lnTo>
                <a:lnTo>
                  <a:pt x="153" y="148"/>
                </a:lnTo>
                <a:lnTo>
                  <a:pt x="167" y="179"/>
                </a:lnTo>
                <a:lnTo>
                  <a:pt x="196" y="240"/>
                </a:lnTo>
                <a:lnTo>
                  <a:pt x="210" y="268"/>
                </a:lnTo>
                <a:lnTo>
                  <a:pt x="229" y="294"/>
                </a:lnTo>
                <a:lnTo>
                  <a:pt x="250" y="317"/>
                </a:lnTo>
                <a:lnTo>
                  <a:pt x="262" y="327"/>
                </a:lnTo>
                <a:lnTo>
                  <a:pt x="273" y="334"/>
                </a:lnTo>
                <a:lnTo>
                  <a:pt x="287" y="341"/>
                </a:lnTo>
                <a:lnTo>
                  <a:pt x="304" y="346"/>
                </a:lnTo>
                <a:lnTo>
                  <a:pt x="320" y="350"/>
                </a:lnTo>
                <a:lnTo>
                  <a:pt x="339" y="353"/>
                </a:lnTo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3C8DA9-8EB9-4DBE-80C5-6D2631DF3F7C}"/>
              </a:ext>
            </a:extLst>
          </p:cNvPr>
          <p:cNvCxnSpPr>
            <a:cxnSpLocks/>
          </p:cNvCxnSpPr>
          <p:nvPr/>
        </p:nvCxnSpPr>
        <p:spPr>
          <a:xfrm>
            <a:off x="8686802" y="3107699"/>
            <a:ext cx="19752" cy="189282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B5F754-B591-4FA3-BC19-9668BD742512}"/>
              </a:ext>
            </a:extLst>
          </p:cNvPr>
          <p:cNvSpPr/>
          <p:nvPr/>
        </p:nvSpPr>
        <p:spPr>
          <a:xfrm>
            <a:off x="8004350" y="2078705"/>
            <a:ext cx="1417320" cy="8765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Enterprise  pipelines</a:t>
            </a:r>
          </a:p>
        </p:txBody>
      </p: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3419D788-9373-4590-91F9-1C644A3D9D36}"/>
              </a:ext>
            </a:extLst>
          </p:cNvPr>
          <p:cNvSpPr/>
          <p:nvPr/>
        </p:nvSpPr>
        <p:spPr>
          <a:xfrm rot="16200000">
            <a:off x="8086607" y="3203578"/>
            <a:ext cx="1201861" cy="1533583"/>
          </a:xfrm>
          <a:prstGeom prst="flowChartPreparati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Data Subject Areas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 Raw, Curated, Enriched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6B5B2C1-3634-45E6-B336-A5C9F2A74508}"/>
              </a:ext>
            </a:extLst>
          </p:cNvPr>
          <p:cNvSpPr/>
          <p:nvPr/>
        </p:nvSpPr>
        <p:spPr>
          <a:xfrm>
            <a:off x="7882016" y="4749089"/>
            <a:ext cx="1382844" cy="6064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Supplementary 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pipelines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7D4CDCF-CBA1-42F5-A71A-1DA32E07F490}"/>
              </a:ext>
            </a:extLst>
          </p:cNvPr>
          <p:cNvSpPr/>
          <p:nvPr/>
        </p:nvSpPr>
        <p:spPr>
          <a:xfrm>
            <a:off x="8034416" y="4901489"/>
            <a:ext cx="1382844" cy="6064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Supplementary 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pipelines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0AA6C3E-366D-412F-97E7-A981677738E0}"/>
              </a:ext>
            </a:extLst>
          </p:cNvPr>
          <p:cNvSpPr/>
          <p:nvPr/>
        </p:nvSpPr>
        <p:spPr>
          <a:xfrm>
            <a:off x="8186816" y="5053889"/>
            <a:ext cx="1382844" cy="6064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Supplementary 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pipelines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DD72D-8438-4220-8790-8CCC3D4E3350}"/>
              </a:ext>
            </a:extLst>
          </p:cNvPr>
          <p:cNvGrpSpPr/>
          <p:nvPr/>
        </p:nvGrpSpPr>
        <p:grpSpPr>
          <a:xfrm>
            <a:off x="6013636" y="1325988"/>
            <a:ext cx="1236030" cy="4555481"/>
            <a:chOff x="632818" y="4687490"/>
            <a:chExt cx="10922508" cy="160038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63713A-C1DC-4795-A01F-5B62C2CAB848}"/>
                </a:ext>
              </a:extLst>
            </p:cNvPr>
            <p:cNvSpPr/>
            <p:nvPr/>
          </p:nvSpPr>
          <p:spPr>
            <a:xfrm>
              <a:off x="632818" y="4687490"/>
              <a:ext cx="10922508" cy="16003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F95410-7A38-4D21-A7FD-9B26F99DBF4C}"/>
                </a:ext>
              </a:extLst>
            </p:cNvPr>
            <p:cNvSpPr/>
            <p:nvPr/>
          </p:nvSpPr>
          <p:spPr>
            <a:xfrm>
              <a:off x="1830571" y="4695366"/>
              <a:ext cx="8747568" cy="2207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369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0536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73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422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1071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7916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4762" algn="l" defTabSz="107369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 Sources</a:t>
              </a:r>
            </a:p>
          </p:txBody>
        </p:sp>
      </p:grp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7CEA8E69-070F-4FCF-92C8-EA1C5798FE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320" y="971906"/>
            <a:ext cx="5423847" cy="5313294"/>
          </a:xfrm>
        </p:spPr>
        <p:txBody>
          <a:bodyPr/>
          <a:lstStyle/>
          <a:p>
            <a:r>
              <a:rPr lang="en-US" sz="1800" b="0" dirty="0"/>
              <a:t>Standardizing on a 360 Profile will provide a unified approach to analytics and take derived insights to action.  The 360 Profile initiative should: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define common 360 Profile Model for all business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determine how to leverage existing business unit assets to create a common 360 Data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Identify best of breed business unit pipelines to obtain a quality and trusted set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support business unit specific requirements and data through supplementary pipelines and data</a:t>
            </a:r>
            <a:endParaRPr lang="en-US" sz="2000" dirty="0"/>
          </a:p>
          <a:p>
            <a:endParaRPr lang="en-US" dirty="0"/>
          </a:p>
        </p:txBody>
      </p:sp>
      <p:sp>
        <p:nvSpPr>
          <p:cNvPr id="113" name="Freeform 76">
            <a:extLst>
              <a:ext uri="{FF2B5EF4-FFF2-40B4-BE49-F238E27FC236}">
                <a16:creationId xmlns:a16="http://schemas.microsoft.com/office/drawing/2014/main" id="{4ADF16BA-846A-446C-B6EF-F2082F734F39}"/>
              </a:ext>
            </a:extLst>
          </p:cNvPr>
          <p:cNvSpPr>
            <a:spLocks/>
          </p:cNvSpPr>
          <p:nvPr/>
        </p:nvSpPr>
        <p:spPr bwMode="auto">
          <a:xfrm>
            <a:off x="7156715" y="2254752"/>
            <a:ext cx="991254" cy="1066231"/>
          </a:xfrm>
          <a:custGeom>
            <a:avLst/>
            <a:gdLst/>
            <a:ahLst/>
            <a:cxnLst>
              <a:cxn ang="0">
                <a:pos x="339" y="61"/>
              </a:cxn>
              <a:cxn ang="0">
                <a:pos x="339" y="61"/>
              </a:cxn>
              <a:cxn ang="0">
                <a:pos x="350" y="0"/>
              </a:cxn>
              <a:cxn ang="0">
                <a:pos x="350" y="0"/>
              </a:cxn>
              <a:cxn ang="0">
                <a:pos x="419" y="108"/>
              </a:cxn>
              <a:cxn ang="0">
                <a:pos x="419" y="108"/>
              </a:cxn>
              <a:cxn ang="0">
                <a:pos x="299" y="245"/>
              </a:cxn>
              <a:cxn ang="0">
                <a:pos x="299" y="245"/>
              </a:cxn>
              <a:cxn ang="0">
                <a:pos x="310" y="181"/>
              </a:cxn>
              <a:cxn ang="0">
                <a:pos x="310" y="181"/>
              </a:cxn>
              <a:cxn ang="0">
                <a:pos x="303" y="176"/>
              </a:cxn>
              <a:cxn ang="0">
                <a:pos x="296" y="176"/>
              </a:cxn>
              <a:cxn ang="0">
                <a:pos x="289" y="176"/>
              </a:cxn>
              <a:cxn ang="0">
                <a:pos x="282" y="179"/>
              </a:cxn>
              <a:cxn ang="0">
                <a:pos x="275" y="183"/>
              </a:cxn>
              <a:cxn ang="0">
                <a:pos x="268" y="188"/>
              </a:cxn>
              <a:cxn ang="0">
                <a:pos x="254" y="205"/>
              </a:cxn>
              <a:cxn ang="0">
                <a:pos x="237" y="226"/>
              </a:cxn>
              <a:cxn ang="0">
                <a:pos x="223" y="252"/>
              </a:cxn>
              <a:cxn ang="0">
                <a:pos x="193" y="306"/>
              </a:cxn>
              <a:cxn ang="0">
                <a:pos x="174" y="332"/>
              </a:cxn>
              <a:cxn ang="0">
                <a:pos x="157" y="358"/>
              </a:cxn>
              <a:cxn ang="0">
                <a:pos x="136" y="379"/>
              </a:cxn>
              <a:cxn ang="0">
                <a:pos x="113" y="395"/>
              </a:cxn>
              <a:cxn ang="0">
                <a:pos x="101" y="402"/>
              </a:cxn>
              <a:cxn ang="0">
                <a:pos x="89" y="407"/>
              </a:cxn>
              <a:cxn ang="0">
                <a:pos x="77" y="412"/>
              </a:cxn>
              <a:cxn ang="0">
                <a:pos x="63" y="414"/>
              </a:cxn>
              <a:cxn ang="0">
                <a:pos x="49" y="412"/>
              </a:cxn>
              <a:cxn ang="0">
                <a:pos x="33" y="409"/>
              </a:cxn>
              <a:cxn ang="0">
                <a:pos x="16" y="405"/>
              </a:cxn>
              <a:cxn ang="0">
                <a:pos x="0" y="398"/>
              </a:cxn>
              <a:cxn ang="0">
                <a:pos x="0" y="398"/>
              </a:cxn>
              <a:cxn ang="0">
                <a:pos x="19" y="395"/>
              </a:cxn>
              <a:cxn ang="0">
                <a:pos x="35" y="393"/>
              </a:cxn>
              <a:cxn ang="0">
                <a:pos x="49" y="391"/>
              </a:cxn>
              <a:cxn ang="0">
                <a:pos x="63" y="383"/>
              </a:cxn>
              <a:cxn ang="0">
                <a:pos x="75" y="376"/>
              </a:cxn>
              <a:cxn ang="0">
                <a:pos x="87" y="369"/>
              </a:cxn>
              <a:cxn ang="0">
                <a:pos x="108" y="348"/>
              </a:cxn>
              <a:cxn ang="0">
                <a:pos x="124" y="322"/>
              </a:cxn>
              <a:cxn ang="0">
                <a:pos x="139" y="296"/>
              </a:cxn>
              <a:cxn ang="0">
                <a:pos x="153" y="266"/>
              </a:cxn>
              <a:cxn ang="0">
                <a:pos x="167" y="235"/>
              </a:cxn>
              <a:cxn ang="0">
                <a:pos x="195" y="174"/>
              </a:cxn>
              <a:cxn ang="0">
                <a:pos x="209" y="146"/>
              </a:cxn>
              <a:cxn ang="0">
                <a:pos x="228" y="120"/>
              </a:cxn>
              <a:cxn ang="0">
                <a:pos x="249" y="96"/>
              </a:cxn>
              <a:cxn ang="0">
                <a:pos x="261" y="87"/>
              </a:cxn>
              <a:cxn ang="0">
                <a:pos x="273" y="78"/>
              </a:cxn>
              <a:cxn ang="0">
                <a:pos x="287" y="73"/>
              </a:cxn>
              <a:cxn ang="0">
                <a:pos x="303" y="66"/>
              </a:cxn>
              <a:cxn ang="0">
                <a:pos x="320" y="63"/>
              </a:cxn>
              <a:cxn ang="0">
                <a:pos x="339" y="61"/>
              </a:cxn>
            </a:cxnLst>
            <a:rect l="0" t="0" r="r" b="b"/>
            <a:pathLst>
              <a:path w="419" h="414">
                <a:moveTo>
                  <a:pt x="339" y="61"/>
                </a:moveTo>
                <a:lnTo>
                  <a:pt x="339" y="61"/>
                </a:lnTo>
                <a:lnTo>
                  <a:pt x="350" y="0"/>
                </a:lnTo>
                <a:lnTo>
                  <a:pt x="350" y="0"/>
                </a:lnTo>
                <a:lnTo>
                  <a:pt x="419" y="108"/>
                </a:lnTo>
                <a:lnTo>
                  <a:pt x="419" y="108"/>
                </a:lnTo>
                <a:lnTo>
                  <a:pt x="299" y="245"/>
                </a:lnTo>
                <a:lnTo>
                  <a:pt x="299" y="245"/>
                </a:lnTo>
                <a:lnTo>
                  <a:pt x="310" y="181"/>
                </a:lnTo>
                <a:lnTo>
                  <a:pt x="310" y="181"/>
                </a:lnTo>
                <a:lnTo>
                  <a:pt x="303" y="176"/>
                </a:lnTo>
                <a:lnTo>
                  <a:pt x="296" y="176"/>
                </a:lnTo>
                <a:lnTo>
                  <a:pt x="289" y="176"/>
                </a:lnTo>
                <a:lnTo>
                  <a:pt x="282" y="179"/>
                </a:lnTo>
                <a:lnTo>
                  <a:pt x="275" y="183"/>
                </a:lnTo>
                <a:lnTo>
                  <a:pt x="268" y="188"/>
                </a:lnTo>
                <a:lnTo>
                  <a:pt x="254" y="205"/>
                </a:lnTo>
                <a:lnTo>
                  <a:pt x="237" y="226"/>
                </a:lnTo>
                <a:lnTo>
                  <a:pt x="223" y="252"/>
                </a:lnTo>
                <a:lnTo>
                  <a:pt x="193" y="306"/>
                </a:lnTo>
                <a:lnTo>
                  <a:pt x="174" y="332"/>
                </a:lnTo>
                <a:lnTo>
                  <a:pt x="157" y="358"/>
                </a:lnTo>
                <a:lnTo>
                  <a:pt x="136" y="379"/>
                </a:lnTo>
                <a:lnTo>
                  <a:pt x="113" y="395"/>
                </a:lnTo>
                <a:lnTo>
                  <a:pt x="101" y="402"/>
                </a:lnTo>
                <a:lnTo>
                  <a:pt x="89" y="407"/>
                </a:lnTo>
                <a:lnTo>
                  <a:pt x="77" y="412"/>
                </a:lnTo>
                <a:lnTo>
                  <a:pt x="63" y="414"/>
                </a:lnTo>
                <a:lnTo>
                  <a:pt x="49" y="412"/>
                </a:lnTo>
                <a:lnTo>
                  <a:pt x="33" y="409"/>
                </a:lnTo>
                <a:lnTo>
                  <a:pt x="16" y="405"/>
                </a:lnTo>
                <a:lnTo>
                  <a:pt x="0" y="398"/>
                </a:lnTo>
                <a:lnTo>
                  <a:pt x="0" y="398"/>
                </a:lnTo>
                <a:lnTo>
                  <a:pt x="19" y="395"/>
                </a:lnTo>
                <a:lnTo>
                  <a:pt x="35" y="393"/>
                </a:lnTo>
                <a:lnTo>
                  <a:pt x="49" y="391"/>
                </a:lnTo>
                <a:lnTo>
                  <a:pt x="63" y="383"/>
                </a:lnTo>
                <a:lnTo>
                  <a:pt x="75" y="376"/>
                </a:lnTo>
                <a:lnTo>
                  <a:pt x="87" y="369"/>
                </a:lnTo>
                <a:lnTo>
                  <a:pt x="108" y="348"/>
                </a:lnTo>
                <a:lnTo>
                  <a:pt x="124" y="322"/>
                </a:lnTo>
                <a:lnTo>
                  <a:pt x="139" y="296"/>
                </a:lnTo>
                <a:lnTo>
                  <a:pt x="153" y="266"/>
                </a:lnTo>
                <a:lnTo>
                  <a:pt x="167" y="235"/>
                </a:lnTo>
                <a:lnTo>
                  <a:pt x="195" y="174"/>
                </a:lnTo>
                <a:lnTo>
                  <a:pt x="209" y="146"/>
                </a:lnTo>
                <a:lnTo>
                  <a:pt x="228" y="120"/>
                </a:lnTo>
                <a:lnTo>
                  <a:pt x="249" y="96"/>
                </a:lnTo>
                <a:lnTo>
                  <a:pt x="261" y="87"/>
                </a:lnTo>
                <a:lnTo>
                  <a:pt x="273" y="78"/>
                </a:lnTo>
                <a:lnTo>
                  <a:pt x="287" y="73"/>
                </a:lnTo>
                <a:lnTo>
                  <a:pt x="303" y="66"/>
                </a:lnTo>
                <a:lnTo>
                  <a:pt x="320" y="63"/>
                </a:lnTo>
                <a:lnTo>
                  <a:pt x="339" y="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Freeform 64">
            <a:extLst>
              <a:ext uri="{FF2B5EF4-FFF2-40B4-BE49-F238E27FC236}">
                <a16:creationId xmlns:a16="http://schemas.microsoft.com/office/drawing/2014/main" id="{10CCF113-8A16-4886-9864-1D59C7378915}"/>
              </a:ext>
            </a:extLst>
          </p:cNvPr>
          <p:cNvSpPr>
            <a:spLocks/>
          </p:cNvSpPr>
          <p:nvPr/>
        </p:nvSpPr>
        <p:spPr bwMode="auto">
          <a:xfrm>
            <a:off x="7224513" y="4501698"/>
            <a:ext cx="796311" cy="702996"/>
          </a:xfrm>
          <a:custGeom>
            <a:avLst/>
            <a:gdLst/>
            <a:ahLst/>
            <a:cxnLst>
              <a:cxn ang="0">
                <a:pos x="339" y="353"/>
              </a:cxn>
              <a:cxn ang="0">
                <a:pos x="339" y="353"/>
              </a:cxn>
              <a:cxn ang="0">
                <a:pos x="351" y="414"/>
              </a:cxn>
              <a:cxn ang="0">
                <a:pos x="351" y="414"/>
              </a:cxn>
              <a:cxn ang="0">
                <a:pos x="419" y="306"/>
              </a:cxn>
              <a:cxn ang="0">
                <a:pos x="419" y="306"/>
              </a:cxn>
              <a:cxn ang="0">
                <a:pos x="299" y="169"/>
              </a:cxn>
              <a:cxn ang="0">
                <a:pos x="299" y="169"/>
              </a:cxn>
              <a:cxn ang="0">
                <a:pos x="311" y="233"/>
              </a:cxn>
              <a:cxn ang="0">
                <a:pos x="311" y="233"/>
              </a:cxn>
              <a:cxn ang="0">
                <a:pos x="304" y="237"/>
              </a:cxn>
              <a:cxn ang="0">
                <a:pos x="297" y="237"/>
              </a:cxn>
              <a:cxn ang="0">
                <a:pos x="290" y="237"/>
              </a:cxn>
              <a:cxn ang="0">
                <a:pos x="283" y="235"/>
              </a:cxn>
              <a:cxn ang="0">
                <a:pos x="276" y="230"/>
              </a:cxn>
              <a:cxn ang="0">
                <a:pos x="269" y="223"/>
              </a:cxn>
              <a:cxn ang="0">
                <a:pos x="254" y="207"/>
              </a:cxn>
              <a:cxn ang="0">
                <a:pos x="238" y="186"/>
              </a:cxn>
              <a:cxn ang="0">
                <a:pos x="224" y="162"/>
              </a:cxn>
              <a:cxn ang="0">
                <a:pos x="193" y="108"/>
              </a:cxn>
              <a:cxn ang="0">
                <a:pos x="174" y="82"/>
              </a:cxn>
              <a:cxn ang="0">
                <a:pos x="158" y="56"/>
              </a:cxn>
              <a:cxn ang="0">
                <a:pos x="137" y="35"/>
              </a:cxn>
              <a:cxn ang="0">
                <a:pos x="113" y="16"/>
              </a:cxn>
              <a:cxn ang="0">
                <a:pos x="102" y="9"/>
              </a:cxn>
              <a:cxn ang="0">
                <a:pos x="90" y="4"/>
              </a:cxn>
              <a:cxn ang="0">
                <a:pos x="78" y="2"/>
              </a:cxn>
              <a:cxn ang="0">
                <a:pos x="64" y="0"/>
              </a:cxn>
              <a:cxn ang="0">
                <a:pos x="50" y="0"/>
              </a:cxn>
              <a:cxn ang="0">
                <a:pos x="33" y="4"/>
              </a:cxn>
              <a:cxn ang="0">
                <a:pos x="17" y="9"/>
              </a:cxn>
              <a:cxn ang="0">
                <a:pos x="0" y="16"/>
              </a:cxn>
              <a:cxn ang="0">
                <a:pos x="0" y="16"/>
              </a:cxn>
              <a:cxn ang="0">
                <a:pos x="19" y="16"/>
              </a:cxn>
              <a:cxn ang="0">
                <a:pos x="36" y="19"/>
              </a:cxn>
              <a:cxn ang="0">
                <a:pos x="50" y="23"/>
              </a:cxn>
              <a:cxn ang="0">
                <a:pos x="64" y="30"/>
              </a:cxn>
              <a:cxn ang="0">
                <a:pos x="76" y="37"/>
              </a:cxn>
              <a:cxn ang="0">
                <a:pos x="87" y="44"/>
              </a:cxn>
              <a:cxn ang="0">
                <a:pos x="109" y="66"/>
              </a:cxn>
              <a:cxn ang="0">
                <a:pos x="125" y="89"/>
              </a:cxn>
              <a:cxn ang="0">
                <a:pos x="139" y="117"/>
              </a:cxn>
              <a:cxn ang="0">
                <a:pos x="153" y="148"/>
              </a:cxn>
              <a:cxn ang="0">
                <a:pos x="167" y="179"/>
              </a:cxn>
              <a:cxn ang="0">
                <a:pos x="196" y="240"/>
              </a:cxn>
              <a:cxn ang="0">
                <a:pos x="210" y="268"/>
              </a:cxn>
              <a:cxn ang="0">
                <a:pos x="229" y="294"/>
              </a:cxn>
              <a:cxn ang="0">
                <a:pos x="250" y="317"/>
              </a:cxn>
              <a:cxn ang="0">
                <a:pos x="262" y="327"/>
              </a:cxn>
              <a:cxn ang="0">
                <a:pos x="273" y="334"/>
              </a:cxn>
              <a:cxn ang="0">
                <a:pos x="287" y="341"/>
              </a:cxn>
              <a:cxn ang="0">
                <a:pos x="304" y="346"/>
              </a:cxn>
              <a:cxn ang="0">
                <a:pos x="320" y="350"/>
              </a:cxn>
              <a:cxn ang="0">
                <a:pos x="339" y="353"/>
              </a:cxn>
            </a:cxnLst>
            <a:rect l="0" t="0" r="r" b="b"/>
            <a:pathLst>
              <a:path w="419" h="414">
                <a:moveTo>
                  <a:pt x="339" y="353"/>
                </a:moveTo>
                <a:lnTo>
                  <a:pt x="339" y="353"/>
                </a:lnTo>
                <a:lnTo>
                  <a:pt x="351" y="414"/>
                </a:lnTo>
                <a:lnTo>
                  <a:pt x="351" y="414"/>
                </a:lnTo>
                <a:lnTo>
                  <a:pt x="419" y="306"/>
                </a:lnTo>
                <a:lnTo>
                  <a:pt x="419" y="306"/>
                </a:lnTo>
                <a:lnTo>
                  <a:pt x="299" y="169"/>
                </a:lnTo>
                <a:lnTo>
                  <a:pt x="299" y="169"/>
                </a:lnTo>
                <a:lnTo>
                  <a:pt x="311" y="233"/>
                </a:lnTo>
                <a:lnTo>
                  <a:pt x="311" y="233"/>
                </a:lnTo>
                <a:lnTo>
                  <a:pt x="304" y="237"/>
                </a:lnTo>
                <a:lnTo>
                  <a:pt x="297" y="237"/>
                </a:lnTo>
                <a:lnTo>
                  <a:pt x="290" y="237"/>
                </a:lnTo>
                <a:lnTo>
                  <a:pt x="283" y="235"/>
                </a:lnTo>
                <a:lnTo>
                  <a:pt x="276" y="230"/>
                </a:lnTo>
                <a:lnTo>
                  <a:pt x="269" y="223"/>
                </a:lnTo>
                <a:lnTo>
                  <a:pt x="254" y="207"/>
                </a:lnTo>
                <a:lnTo>
                  <a:pt x="238" y="186"/>
                </a:lnTo>
                <a:lnTo>
                  <a:pt x="224" y="162"/>
                </a:lnTo>
                <a:lnTo>
                  <a:pt x="193" y="108"/>
                </a:lnTo>
                <a:lnTo>
                  <a:pt x="174" y="82"/>
                </a:lnTo>
                <a:lnTo>
                  <a:pt x="158" y="56"/>
                </a:lnTo>
                <a:lnTo>
                  <a:pt x="137" y="35"/>
                </a:lnTo>
                <a:lnTo>
                  <a:pt x="113" y="16"/>
                </a:lnTo>
                <a:lnTo>
                  <a:pt x="102" y="9"/>
                </a:lnTo>
                <a:lnTo>
                  <a:pt x="90" y="4"/>
                </a:lnTo>
                <a:lnTo>
                  <a:pt x="78" y="2"/>
                </a:lnTo>
                <a:lnTo>
                  <a:pt x="64" y="0"/>
                </a:lnTo>
                <a:lnTo>
                  <a:pt x="50" y="0"/>
                </a:lnTo>
                <a:lnTo>
                  <a:pt x="33" y="4"/>
                </a:lnTo>
                <a:lnTo>
                  <a:pt x="17" y="9"/>
                </a:lnTo>
                <a:lnTo>
                  <a:pt x="0" y="16"/>
                </a:lnTo>
                <a:lnTo>
                  <a:pt x="0" y="16"/>
                </a:lnTo>
                <a:lnTo>
                  <a:pt x="19" y="16"/>
                </a:lnTo>
                <a:lnTo>
                  <a:pt x="36" y="19"/>
                </a:lnTo>
                <a:lnTo>
                  <a:pt x="50" y="23"/>
                </a:lnTo>
                <a:lnTo>
                  <a:pt x="64" y="30"/>
                </a:lnTo>
                <a:lnTo>
                  <a:pt x="76" y="37"/>
                </a:lnTo>
                <a:lnTo>
                  <a:pt x="87" y="44"/>
                </a:lnTo>
                <a:lnTo>
                  <a:pt x="109" y="66"/>
                </a:lnTo>
                <a:lnTo>
                  <a:pt x="125" y="89"/>
                </a:lnTo>
                <a:lnTo>
                  <a:pt x="139" y="117"/>
                </a:lnTo>
                <a:lnTo>
                  <a:pt x="153" y="148"/>
                </a:lnTo>
                <a:lnTo>
                  <a:pt x="167" y="179"/>
                </a:lnTo>
                <a:lnTo>
                  <a:pt x="196" y="240"/>
                </a:lnTo>
                <a:lnTo>
                  <a:pt x="210" y="268"/>
                </a:lnTo>
                <a:lnTo>
                  <a:pt x="229" y="294"/>
                </a:lnTo>
                <a:lnTo>
                  <a:pt x="250" y="317"/>
                </a:lnTo>
                <a:lnTo>
                  <a:pt x="262" y="327"/>
                </a:lnTo>
                <a:lnTo>
                  <a:pt x="273" y="334"/>
                </a:lnTo>
                <a:lnTo>
                  <a:pt x="287" y="341"/>
                </a:lnTo>
                <a:lnTo>
                  <a:pt x="304" y="346"/>
                </a:lnTo>
                <a:lnTo>
                  <a:pt x="320" y="350"/>
                </a:lnTo>
                <a:lnTo>
                  <a:pt x="339" y="353"/>
                </a:lnTo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76">
            <a:extLst>
              <a:ext uri="{FF2B5EF4-FFF2-40B4-BE49-F238E27FC236}">
                <a16:creationId xmlns:a16="http://schemas.microsoft.com/office/drawing/2014/main" id="{996A11B8-E7C0-41E1-BD32-F86F5C1746EC}"/>
              </a:ext>
            </a:extLst>
          </p:cNvPr>
          <p:cNvSpPr>
            <a:spLocks/>
          </p:cNvSpPr>
          <p:nvPr/>
        </p:nvSpPr>
        <p:spPr bwMode="auto">
          <a:xfrm>
            <a:off x="9401564" y="4735545"/>
            <a:ext cx="959487" cy="711084"/>
          </a:xfrm>
          <a:custGeom>
            <a:avLst/>
            <a:gdLst/>
            <a:ahLst/>
            <a:cxnLst>
              <a:cxn ang="0">
                <a:pos x="339" y="61"/>
              </a:cxn>
              <a:cxn ang="0">
                <a:pos x="339" y="61"/>
              </a:cxn>
              <a:cxn ang="0">
                <a:pos x="350" y="0"/>
              </a:cxn>
              <a:cxn ang="0">
                <a:pos x="350" y="0"/>
              </a:cxn>
              <a:cxn ang="0">
                <a:pos x="419" y="108"/>
              </a:cxn>
              <a:cxn ang="0">
                <a:pos x="419" y="108"/>
              </a:cxn>
              <a:cxn ang="0">
                <a:pos x="299" y="245"/>
              </a:cxn>
              <a:cxn ang="0">
                <a:pos x="299" y="245"/>
              </a:cxn>
              <a:cxn ang="0">
                <a:pos x="310" y="181"/>
              </a:cxn>
              <a:cxn ang="0">
                <a:pos x="310" y="181"/>
              </a:cxn>
              <a:cxn ang="0">
                <a:pos x="303" y="176"/>
              </a:cxn>
              <a:cxn ang="0">
                <a:pos x="296" y="176"/>
              </a:cxn>
              <a:cxn ang="0">
                <a:pos x="289" y="176"/>
              </a:cxn>
              <a:cxn ang="0">
                <a:pos x="282" y="179"/>
              </a:cxn>
              <a:cxn ang="0">
                <a:pos x="275" y="183"/>
              </a:cxn>
              <a:cxn ang="0">
                <a:pos x="268" y="188"/>
              </a:cxn>
              <a:cxn ang="0">
                <a:pos x="254" y="205"/>
              </a:cxn>
              <a:cxn ang="0">
                <a:pos x="237" y="226"/>
              </a:cxn>
              <a:cxn ang="0">
                <a:pos x="223" y="252"/>
              </a:cxn>
              <a:cxn ang="0">
                <a:pos x="193" y="306"/>
              </a:cxn>
              <a:cxn ang="0">
                <a:pos x="174" y="332"/>
              </a:cxn>
              <a:cxn ang="0">
                <a:pos x="157" y="358"/>
              </a:cxn>
              <a:cxn ang="0">
                <a:pos x="136" y="379"/>
              </a:cxn>
              <a:cxn ang="0">
                <a:pos x="113" y="395"/>
              </a:cxn>
              <a:cxn ang="0">
                <a:pos x="101" y="402"/>
              </a:cxn>
              <a:cxn ang="0">
                <a:pos x="89" y="407"/>
              </a:cxn>
              <a:cxn ang="0">
                <a:pos x="77" y="412"/>
              </a:cxn>
              <a:cxn ang="0">
                <a:pos x="63" y="414"/>
              </a:cxn>
              <a:cxn ang="0">
                <a:pos x="49" y="412"/>
              </a:cxn>
              <a:cxn ang="0">
                <a:pos x="33" y="409"/>
              </a:cxn>
              <a:cxn ang="0">
                <a:pos x="16" y="405"/>
              </a:cxn>
              <a:cxn ang="0">
                <a:pos x="0" y="398"/>
              </a:cxn>
              <a:cxn ang="0">
                <a:pos x="0" y="398"/>
              </a:cxn>
              <a:cxn ang="0">
                <a:pos x="19" y="395"/>
              </a:cxn>
              <a:cxn ang="0">
                <a:pos x="35" y="393"/>
              </a:cxn>
              <a:cxn ang="0">
                <a:pos x="49" y="391"/>
              </a:cxn>
              <a:cxn ang="0">
                <a:pos x="63" y="383"/>
              </a:cxn>
              <a:cxn ang="0">
                <a:pos x="75" y="376"/>
              </a:cxn>
              <a:cxn ang="0">
                <a:pos x="87" y="369"/>
              </a:cxn>
              <a:cxn ang="0">
                <a:pos x="108" y="348"/>
              </a:cxn>
              <a:cxn ang="0">
                <a:pos x="124" y="322"/>
              </a:cxn>
              <a:cxn ang="0">
                <a:pos x="139" y="296"/>
              </a:cxn>
              <a:cxn ang="0">
                <a:pos x="153" y="266"/>
              </a:cxn>
              <a:cxn ang="0">
                <a:pos x="167" y="235"/>
              </a:cxn>
              <a:cxn ang="0">
                <a:pos x="195" y="174"/>
              </a:cxn>
              <a:cxn ang="0">
                <a:pos x="209" y="146"/>
              </a:cxn>
              <a:cxn ang="0">
                <a:pos x="228" y="120"/>
              </a:cxn>
              <a:cxn ang="0">
                <a:pos x="249" y="96"/>
              </a:cxn>
              <a:cxn ang="0">
                <a:pos x="261" y="87"/>
              </a:cxn>
              <a:cxn ang="0">
                <a:pos x="273" y="78"/>
              </a:cxn>
              <a:cxn ang="0">
                <a:pos x="287" y="73"/>
              </a:cxn>
              <a:cxn ang="0">
                <a:pos x="303" y="66"/>
              </a:cxn>
              <a:cxn ang="0">
                <a:pos x="320" y="63"/>
              </a:cxn>
              <a:cxn ang="0">
                <a:pos x="339" y="61"/>
              </a:cxn>
            </a:cxnLst>
            <a:rect l="0" t="0" r="r" b="b"/>
            <a:pathLst>
              <a:path w="419" h="414">
                <a:moveTo>
                  <a:pt x="339" y="61"/>
                </a:moveTo>
                <a:lnTo>
                  <a:pt x="339" y="61"/>
                </a:lnTo>
                <a:lnTo>
                  <a:pt x="350" y="0"/>
                </a:lnTo>
                <a:lnTo>
                  <a:pt x="350" y="0"/>
                </a:lnTo>
                <a:lnTo>
                  <a:pt x="419" y="108"/>
                </a:lnTo>
                <a:lnTo>
                  <a:pt x="419" y="108"/>
                </a:lnTo>
                <a:lnTo>
                  <a:pt x="299" y="245"/>
                </a:lnTo>
                <a:lnTo>
                  <a:pt x="299" y="245"/>
                </a:lnTo>
                <a:lnTo>
                  <a:pt x="310" y="181"/>
                </a:lnTo>
                <a:lnTo>
                  <a:pt x="310" y="181"/>
                </a:lnTo>
                <a:lnTo>
                  <a:pt x="303" y="176"/>
                </a:lnTo>
                <a:lnTo>
                  <a:pt x="296" y="176"/>
                </a:lnTo>
                <a:lnTo>
                  <a:pt x="289" y="176"/>
                </a:lnTo>
                <a:lnTo>
                  <a:pt x="282" y="179"/>
                </a:lnTo>
                <a:lnTo>
                  <a:pt x="275" y="183"/>
                </a:lnTo>
                <a:lnTo>
                  <a:pt x="268" y="188"/>
                </a:lnTo>
                <a:lnTo>
                  <a:pt x="254" y="205"/>
                </a:lnTo>
                <a:lnTo>
                  <a:pt x="237" y="226"/>
                </a:lnTo>
                <a:lnTo>
                  <a:pt x="223" y="252"/>
                </a:lnTo>
                <a:lnTo>
                  <a:pt x="193" y="306"/>
                </a:lnTo>
                <a:lnTo>
                  <a:pt x="174" y="332"/>
                </a:lnTo>
                <a:lnTo>
                  <a:pt x="157" y="358"/>
                </a:lnTo>
                <a:lnTo>
                  <a:pt x="136" y="379"/>
                </a:lnTo>
                <a:lnTo>
                  <a:pt x="113" y="395"/>
                </a:lnTo>
                <a:lnTo>
                  <a:pt x="101" y="402"/>
                </a:lnTo>
                <a:lnTo>
                  <a:pt x="89" y="407"/>
                </a:lnTo>
                <a:lnTo>
                  <a:pt x="77" y="412"/>
                </a:lnTo>
                <a:lnTo>
                  <a:pt x="63" y="414"/>
                </a:lnTo>
                <a:lnTo>
                  <a:pt x="49" y="412"/>
                </a:lnTo>
                <a:lnTo>
                  <a:pt x="33" y="409"/>
                </a:lnTo>
                <a:lnTo>
                  <a:pt x="16" y="405"/>
                </a:lnTo>
                <a:lnTo>
                  <a:pt x="0" y="398"/>
                </a:lnTo>
                <a:lnTo>
                  <a:pt x="0" y="398"/>
                </a:lnTo>
                <a:lnTo>
                  <a:pt x="19" y="395"/>
                </a:lnTo>
                <a:lnTo>
                  <a:pt x="35" y="393"/>
                </a:lnTo>
                <a:lnTo>
                  <a:pt x="49" y="391"/>
                </a:lnTo>
                <a:lnTo>
                  <a:pt x="63" y="383"/>
                </a:lnTo>
                <a:lnTo>
                  <a:pt x="75" y="376"/>
                </a:lnTo>
                <a:lnTo>
                  <a:pt x="87" y="369"/>
                </a:lnTo>
                <a:lnTo>
                  <a:pt x="108" y="348"/>
                </a:lnTo>
                <a:lnTo>
                  <a:pt x="124" y="322"/>
                </a:lnTo>
                <a:lnTo>
                  <a:pt x="139" y="296"/>
                </a:lnTo>
                <a:lnTo>
                  <a:pt x="153" y="266"/>
                </a:lnTo>
                <a:lnTo>
                  <a:pt x="167" y="235"/>
                </a:lnTo>
                <a:lnTo>
                  <a:pt x="195" y="174"/>
                </a:lnTo>
                <a:lnTo>
                  <a:pt x="209" y="146"/>
                </a:lnTo>
                <a:lnTo>
                  <a:pt x="228" y="120"/>
                </a:lnTo>
                <a:lnTo>
                  <a:pt x="249" y="96"/>
                </a:lnTo>
                <a:lnTo>
                  <a:pt x="261" y="87"/>
                </a:lnTo>
                <a:lnTo>
                  <a:pt x="273" y="78"/>
                </a:lnTo>
                <a:lnTo>
                  <a:pt x="287" y="73"/>
                </a:lnTo>
                <a:lnTo>
                  <a:pt x="303" y="66"/>
                </a:lnTo>
                <a:lnTo>
                  <a:pt x="320" y="63"/>
                </a:lnTo>
                <a:lnTo>
                  <a:pt x="339" y="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3FADAAB-9165-455B-AB77-DA16C6F157B1}"/>
              </a:ext>
            </a:extLst>
          </p:cNvPr>
          <p:cNvSpPr/>
          <p:nvPr/>
        </p:nvSpPr>
        <p:spPr>
          <a:xfrm>
            <a:off x="8156750" y="2231105"/>
            <a:ext cx="1417320" cy="8765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36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05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73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422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1071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7916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4762" algn="l" defTabSz="107369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Enterprise  pipelines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B27E63-E66D-458E-ACFE-86F8A9D07768}"/>
              </a:ext>
            </a:extLst>
          </p:cNvPr>
          <p:cNvSpPr/>
          <p:nvPr/>
        </p:nvSpPr>
        <p:spPr>
          <a:xfrm>
            <a:off x="8068479" y="5882713"/>
            <a:ext cx="3628850" cy="219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3899377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latin typeface="Open Sans Light"/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95C147CA-9816-4459-A661-6CDA900694BE}" vid="{270F8CB8-2076-4FF0-9A29-5E2A8EC0B00B}"/>
    </a:ext>
  </a:extLst>
</a:theme>
</file>

<file path=ppt/theme/theme2.xml><?xml version="1.0" encoding="utf-8"?>
<a:theme xmlns:a="http://schemas.openxmlformats.org/drawingml/2006/main" name="EA Violet">
  <a:themeElements>
    <a:clrScheme name="Aetna Violet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Aetna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EA Template.potx" id="{DE0922FA-815D-4782-BDF9-5863E9C82297}" vid="{CC5DE05B-50F0-4E12-AE1F-47B42C78F659}"/>
    </a:ext>
  </a:extLst>
</a:theme>
</file>

<file path=ppt/theme/theme3.xml><?xml version="1.0" encoding="utf-8"?>
<a:theme xmlns:a="http://schemas.openxmlformats.org/drawingml/2006/main" name="1_EA Violet">
  <a:themeElements>
    <a:clrScheme name="Aetna Violet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Aetna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EA Template.potx" id="{DE0922FA-815D-4782-BDF9-5863E9C82297}" vid="{CC5DE05B-50F0-4E12-AE1F-47B42C78F65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3B8203-F0FC-46C7-AEEF-A7A9375D4A94}">
  <ds:schemaRefs>
    <ds:schemaRef ds:uri="http://schemas.microsoft.com/office/2006/metadata/properties"/>
    <ds:schemaRef ds:uri="http://schemas.microsoft.com/office/infopath/2007/PartnerControls"/>
    <ds:schemaRef ds:uri="b1cf5257-8992-498b-aff9-2ccb2706890d"/>
    <ds:schemaRef ds:uri="f8f3ac21-d33a-4f17-9d4e-9f9f14b93e81"/>
  </ds:schemaRefs>
</ds:datastoreItem>
</file>

<file path=customXml/itemProps2.xml><?xml version="1.0" encoding="utf-8"?>
<ds:datastoreItem xmlns:ds="http://schemas.openxmlformats.org/officeDocument/2006/customXml" ds:itemID="{F676B551-4A67-42E6-83AC-CBEC954E9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5EED2-52E8-4A51-A9B4-E38A70196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68373</TotalTime>
  <Words>1412</Words>
  <Application>Microsoft Office PowerPoint</Application>
  <PresentationFormat>Widescreen</PresentationFormat>
  <Paragraphs>366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Theme</vt:lpstr>
      <vt:lpstr>EA Violet</vt:lpstr>
      <vt:lpstr>1_EA Violet</vt:lpstr>
      <vt:lpstr>360 Profile</vt:lpstr>
      <vt:lpstr>Purpose</vt:lpstr>
      <vt:lpstr>Executive Overview</vt:lpstr>
      <vt:lpstr>What is 360 Profile?</vt:lpstr>
      <vt:lpstr>Why does Aetna need 360 Profile?</vt:lpstr>
      <vt:lpstr>Time-consuming process to get data for discovery of new business insights</vt:lpstr>
      <vt:lpstr>Siloed data sources make it difficult to personalize programs for individuals.</vt:lpstr>
      <vt:lpstr>Current 360 Profile Landscape</vt:lpstr>
      <vt:lpstr>Target 360 Profile Data Landscape</vt:lpstr>
      <vt:lpstr>360 Profile Runtime View</vt:lpstr>
      <vt:lpstr>360 Profile Interaction within the Eco System and 360 View</vt:lpstr>
      <vt:lpstr>Application creating a “360” Profile </vt:lpstr>
      <vt:lpstr>Next Steps: Roadmap to 360 Profile </vt:lpstr>
      <vt:lpstr>Backup</vt:lpstr>
      <vt:lpstr>360 Profile Common Data Flow</vt:lpstr>
      <vt:lpstr>Terms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 Outbound Member Messages 12-24 Months 10/2017</dc:title>
  <dc:creator>Millicker, Paul</dc:creator>
  <cp:lastModifiedBy>Hickey, Claudette</cp:lastModifiedBy>
  <cp:revision>1139</cp:revision>
  <cp:lastPrinted>2017-11-21T18:05:24Z</cp:lastPrinted>
  <dcterms:created xsi:type="dcterms:W3CDTF">2017-08-21T14:11:58Z</dcterms:created>
  <dcterms:modified xsi:type="dcterms:W3CDTF">2022-03-11T18:16:17Z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Ref">
    <vt:lpwstr>https://api.informationprotection.azure.com/api/fabb61b8-3afe-4e75-b934-a47f782b8cd7</vt:lpwstr>
  </property>
  <property fmtid="{D5CDD505-2E9C-101B-9397-08002B2CF9AE}" pid="6" name="MSIP_Label_67599526-06ca-49cc-9fa9-5307800a949a_Owner">
    <vt:lpwstr>HickeyC@aetna.com</vt:lpwstr>
  </property>
  <property fmtid="{D5CDD505-2E9C-101B-9397-08002B2CF9AE}" pid="7" name="MSIP_Label_67599526-06ca-49cc-9fa9-5307800a949a_SetDate">
    <vt:lpwstr>2018-02-27T13:58:00.8809700-05:00</vt:lpwstr>
  </property>
  <property fmtid="{D5CDD505-2E9C-101B-9397-08002B2CF9AE}" pid="8" name="MSIP_Label_67599526-06ca-49cc-9fa9-5307800a949a_Name">
    <vt:lpwstr>Proprietary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Extended_MSFT_Method">
    <vt:lpwstr>Automatic</vt:lpwstr>
  </property>
  <property fmtid="{D5CDD505-2E9C-101B-9397-08002B2CF9AE}" pid="11" name="Sensitivity">
    <vt:lpwstr>Proprietary</vt:lpwstr>
  </property>
  <property fmtid="{D5CDD505-2E9C-101B-9397-08002B2CF9AE}" pid="12" name="Order">
    <vt:r8>1139100</vt:r8>
  </property>
</Properties>
</file>