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7" r:id="rId4"/>
  </p:sldMasterIdLst>
  <p:notesMasterIdLst>
    <p:notesMasterId r:id="rId8"/>
  </p:notesMasterIdLst>
  <p:handoutMasterIdLst>
    <p:handoutMasterId r:id="rId9"/>
  </p:handoutMasterIdLst>
  <p:sldIdLst>
    <p:sldId id="803" r:id="rId5"/>
    <p:sldId id="2147374841" r:id="rId6"/>
    <p:sldId id="2147374840" r:id="rId7"/>
  </p:sldIdLst>
  <p:sldSz cx="12192000" cy="6858000"/>
  <p:notesSz cx="9296400" cy="7010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0C0C0"/>
    <a:srgbClr val="FFFF66"/>
    <a:srgbClr val="F7978D"/>
    <a:srgbClr val="993366"/>
    <a:srgbClr val="660033"/>
    <a:srgbClr val="66FF99"/>
    <a:srgbClr val="F7F7F7"/>
    <a:srgbClr val="646464"/>
    <a:srgbClr val="E94D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727" autoAdjust="0"/>
  </p:normalViewPr>
  <p:slideViewPr>
    <p:cSldViewPr snapToGrid="0">
      <p:cViewPr varScale="1">
        <p:scale>
          <a:sx n="67" d="100"/>
          <a:sy n="67" d="100"/>
        </p:scale>
        <p:origin x="840" y="44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8/31/2021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 dirty="0"/>
              <a:t>Into Action.</a:t>
            </a:r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DE68E-15FE-4944-BBD4-3EB3C1E58FDC}"/>
              </a:ext>
            </a:extLst>
          </p:cNvPr>
          <p:cNvSpPr txBox="1"/>
          <p:nvPr userDrawn="1"/>
        </p:nvSpPr>
        <p:spPr>
          <a:xfrm>
            <a:off x="10830113" y="102088"/>
            <a:ext cx="13454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Technology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Architecture 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ACF65-BC65-4980-A82B-694C0DAC0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C360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C8367-E10A-425B-B56F-2D234FB16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930" y="5024386"/>
            <a:ext cx="3582950" cy="6169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Yogesh Shinde</a:t>
            </a:r>
          </a:p>
          <a:p>
            <a:pPr>
              <a:spcBef>
                <a:spcPts val="600"/>
              </a:spcBef>
            </a:pPr>
            <a:r>
              <a:rPr lang="en-US" dirty="0"/>
              <a:t>Jeff O’Dell</a:t>
            </a:r>
          </a:p>
        </p:txBody>
      </p:sp>
    </p:spTree>
    <p:extLst>
      <p:ext uri="{BB962C8B-B14F-4D97-AF65-F5344CB8AC3E}">
        <p14:creationId xmlns:p14="http://schemas.microsoft.com/office/powerpoint/2010/main" val="24754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3AF5CC1-3DBC-41D6-B0CC-4C88EC0F7DE3}"/>
              </a:ext>
            </a:extLst>
          </p:cNvPr>
          <p:cNvSpPr/>
          <p:nvPr/>
        </p:nvSpPr>
        <p:spPr bwMode="gray">
          <a:xfrm>
            <a:off x="793630" y="6198672"/>
            <a:ext cx="3598675" cy="404193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AD982-4C63-49FF-8E76-7E530CC8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Data Access</a:t>
            </a:r>
            <a:br>
              <a:rPr lang="en-US" dirty="0"/>
            </a:br>
            <a:r>
              <a:rPr lang="en-US" sz="1800" b="0" dirty="0"/>
              <a:t>Integrate with multiple generations during EDP transition</a:t>
            </a:r>
            <a:endParaRPr lang="en-US" b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0FDD41-DAFB-4E81-9BC4-07559058F75F}"/>
              </a:ext>
            </a:extLst>
          </p:cNvPr>
          <p:cNvSpPr/>
          <p:nvPr/>
        </p:nvSpPr>
        <p:spPr bwMode="gray">
          <a:xfrm>
            <a:off x="5310308" y="1752600"/>
            <a:ext cx="1711354" cy="520117"/>
          </a:xfrm>
          <a:prstGeom prst="roundRect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Microservices and APIs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AD19CD-5CAF-4CB9-8833-8859905ED3BF}"/>
              </a:ext>
            </a:extLst>
          </p:cNvPr>
          <p:cNvSpPr/>
          <p:nvPr/>
        </p:nvSpPr>
        <p:spPr bwMode="gray">
          <a:xfrm>
            <a:off x="4402536" y="5489913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008B7-F45C-45B2-8E7A-64E6198C38FE}"/>
              </a:ext>
            </a:extLst>
          </p:cNvPr>
          <p:cNvSpPr txBox="1"/>
          <p:nvPr/>
        </p:nvSpPr>
        <p:spPr>
          <a:xfrm>
            <a:off x="4466521" y="6221569"/>
            <a:ext cx="7165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MongoDB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GCP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B03347E-CC69-40DD-AB2C-FD480F169386}"/>
              </a:ext>
            </a:extLst>
          </p:cNvPr>
          <p:cNvSpPr/>
          <p:nvPr/>
        </p:nvSpPr>
        <p:spPr bwMode="gray">
          <a:xfrm>
            <a:off x="3753958" y="4198463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84FFC-D964-4D52-A8AA-38B22CDEF4A9}"/>
              </a:ext>
            </a:extLst>
          </p:cNvPr>
          <p:cNvSpPr txBox="1"/>
          <p:nvPr/>
        </p:nvSpPr>
        <p:spPr>
          <a:xfrm>
            <a:off x="3706437" y="4930119"/>
            <a:ext cx="939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Hadoop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datacenter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C94426E-BAA4-46B4-AEA0-CFACA1FFB5FA}"/>
              </a:ext>
            </a:extLst>
          </p:cNvPr>
          <p:cNvSpPr/>
          <p:nvPr/>
        </p:nvSpPr>
        <p:spPr bwMode="gray">
          <a:xfrm>
            <a:off x="5096804" y="4198463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5224C-A039-4AA8-B3CB-1814CCED8128}"/>
              </a:ext>
            </a:extLst>
          </p:cNvPr>
          <p:cNvSpPr txBox="1"/>
          <p:nvPr/>
        </p:nvSpPr>
        <p:spPr>
          <a:xfrm>
            <a:off x="4962369" y="4930119"/>
            <a:ext cx="11133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Oracle/TD/DB2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datacenter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0EA1C1D-A5D0-4FAA-8675-FEB39743FEA2}"/>
              </a:ext>
            </a:extLst>
          </p:cNvPr>
          <p:cNvSpPr/>
          <p:nvPr/>
        </p:nvSpPr>
        <p:spPr bwMode="gray">
          <a:xfrm>
            <a:off x="6447522" y="4198463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09F6F-B8FD-4A57-ADF2-F78374D04D9D}"/>
              </a:ext>
            </a:extLst>
          </p:cNvPr>
          <p:cNvSpPr txBox="1"/>
          <p:nvPr/>
        </p:nvSpPr>
        <p:spPr>
          <a:xfrm>
            <a:off x="6499422" y="4930119"/>
            <a:ext cx="7407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Snowflake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Azure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EC54CB2-9691-4460-BA64-35408ADE8DD7}"/>
              </a:ext>
            </a:extLst>
          </p:cNvPr>
          <p:cNvSpPr/>
          <p:nvPr/>
        </p:nvSpPr>
        <p:spPr bwMode="gray">
          <a:xfrm>
            <a:off x="7779059" y="4198463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4402-E0B7-4A3E-A37D-7B12645598FF}"/>
              </a:ext>
            </a:extLst>
          </p:cNvPr>
          <p:cNvSpPr txBox="1"/>
          <p:nvPr/>
        </p:nvSpPr>
        <p:spPr>
          <a:xfrm>
            <a:off x="7889420" y="4930119"/>
            <a:ext cx="7598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HCB in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MarkLogic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EE90B7-FBB5-43EA-AFA6-025E541ED8C0}"/>
              </a:ext>
            </a:extLst>
          </p:cNvPr>
          <p:cNvSpPr/>
          <p:nvPr/>
        </p:nvSpPr>
        <p:spPr bwMode="gray">
          <a:xfrm>
            <a:off x="5310308" y="2792280"/>
            <a:ext cx="1711354" cy="520117"/>
          </a:xfrm>
          <a:prstGeom prst="roundRect">
            <a:avLst/>
          </a:prstGeom>
          <a:solidFill>
            <a:srgbClr val="00B05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Semantic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3C74C-C31E-4B35-B6CD-3FFF264C87FD}"/>
              </a:ext>
            </a:extLst>
          </p:cNvPr>
          <p:cNvSpPr txBox="1"/>
          <p:nvPr/>
        </p:nvSpPr>
        <p:spPr>
          <a:xfrm>
            <a:off x="4189332" y="2934753"/>
            <a:ext cx="5241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Stable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FA7E246-9335-4F67-BF81-EB879D4F6349}"/>
              </a:ext>
            </a:extLst>
          </p:cNvPr>
          <p:cNvSpPr/>
          <p:nvPr/>
        </p:nvSpPr>
        <p:spPr>
          <a:xfrm>
            <a:off x="4742267" y="2782417"/>
            <a:ext cx="414068" cy="520117"/>
          </a:xfrm>
          <a:prstGeom prst="leftBrac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A3AEA2-A4BC-412F-9D80-630C26257115}"/>
              </a:ext>
            </a:extLst>
          </p:cNvPr>
          <p:cNvSpPr txBox="1"/>
          <p:nvPr/>
        </p:nvSpPr>
        <p:spPr>
          <a:xfrm>
            <a:off x="4021785" y="1884711"/>
            <a:ext cx="6917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Evolving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86C9C7B-05BA-4866-8F94-19D1F3FF527A}"/>
              </a:ext>
            </a:extLst>
          </p:cNvPr>
          <p:cNvSpPr/>
          <p:nvPr/>
        </p:nvSpPr>
        <p:spPr>
          <a:xfrm>
            <a:off x="4742267" y="1732375"/>
            <a:ext cx="414068" cy="520117"/>
          </a:xfrm>
          <a:prstGeom prst="leftBrac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E424C-985D-4EC9-8643-89340F325181}"/>
              </a:ext>
            </a:extLst>
          </p:cNvPr>
          <p:cNvSpPr txBox="1"/>
          <p:nvPr/>
        </p:nvSpPr>
        <p:spPr>
          <a:xfrm>
            <a:off x="2060133" y="4641236"/>
            <a:ext cx="1068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Transitioning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0BE3A05-FD0B-402D-AC96-97A982562365}"/>
              </a:ext>
            </a:extLst>
          </p:cNvPr>
          <p:cNvSpPr/>
          <p:nvPr/>
        </p:nvSpPr>
        <p:spPr>
          <a:xfrm>
            <a:off x="3154958" y="4198464"/>
            <a:ext cx="414068" cy="1100988"/>
          </a:xfrm>
          <a:prstGeom prst="leftBrac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ECEEEEA-3960-4C5C-9FFA-2D8CE29166CE}"/>
              </a:ext>
            </a:extLst>
          </p:cNvPr>
          <p:cNvSpPr/>
          <p:nvPr/>
        </p:nvSpPr>
        <p:spPr bwMode="gray">
          <a:xfrm rot="16200000">
            <a:off x="5879076" y="2340022"/>
            <a:ext cx="520118" cy="3795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A0096E6A-250D-4D89-B261-EDA59D20BE7C}"/>
              </a:ext>
            </a:extLst>
          </p:cNvPr>
          <p:cNvSpPr/>
          <p:nvPr/>
        </p:nvSpPr>
        <p:spPr bwMode="gray">
          <a:xfrm>
            <a:off x="5772408" y="5485440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CDR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7EF46C-A11F-430B-A47D-996BA6E7DE0A}"/>
              </a:ext>
            </a:extLst>
          </p:cNvPr>
          <p:cNvSpPr txBox="1"/>
          <p:nvPr/>
        </p:nvSpPr>
        <p:spPr>
          <a:xfrm>
            <a:off x="5893303" y="6217096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Spanner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GCP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142501F6-5CC8-41AE-86FB-255E584B5779}"/>
              </a:ext>
            </a:extLst>
          </p:cNvPr>
          <p:cNvSpPr/>
          <p:nvPr/>
        </p:nvSpPr>
        <p:spPr bwMode="gray">
          <a:xfrm>
            <a:off x="7172794" y="5485440"/>
            <a:ext cx="872455" cy="71323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583AB6-5660-4DBF-A433-FF4DEDD2A492}"/>
              </a:ext>
            </a:extLst>
          </p:cNvPr>
          <p:cNvSpPr txBox="1"/>
          <p:nvPr/>
        </p:nvSpPr>
        <p:spPr>
          <a:xfrm>
            <a:off x="7262433" y="6217096"/>
            <a:ext cx="6652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BiqQuery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in GCP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E8A833-F158-4261-969E-9D4F3A3F201E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>
            <a:off x="6165985" y="3312397"/>
            <a:ext cx="42651" cy="2173043"/>
          </a:xfrm>
          <a:prstGeom prst="straightConnector1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A891ECA-8C54-4F7D-B0C9-234780A166F8}"/>
              </a:ext>
            </a:extLst>
          </p:cNvPr>
          <p:cNvCxnSpPr>
            <a:stCxn id="16" idx="2"/>
            <a:endCxn id="6" idx="1"/>
          </p:cNvCxnSpPr>
          <p:nvPr/>
        </p:nvCxnSpPr>
        <p:spPr>
          <a:xfrm rot="5400000">
            <a:off x="4413617" y="3737545"/>
            <a:ext cx="2177516" cy="1327221"/>
          </a:xfrm>
          <a:prstGeom prst="bentConnector3">
            <a:avLst>
              <a:gd name="adj1" fmla="val 20362"/>
            </a:avLst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9F01629-1FB5-44FC-95A7-8603689CBE4F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5800982" y="3677400"/>
            <a:ext cx="2173044" cy="1443036"/>
          </a:xfrm>
          <a:prstGeom prst="bentConnector3">
            <a:avLst>
              <a:gd name="adj1" fmla="val 20092"/>
            </a:avLst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160F030-0827-482E-A9C2-0DE812A65598}"/>
              </a:ext>
            </a:extLst>
          </p:cNvPr>
          <p:cNvCxnSpPr>
            <a:stCxn id="16" idx="2"/>
            <a:endCxn id="8" idx="1"/>
          </p:cNvCxnSpPr>
          <p:nvPr/>
        </p:nvCxnSpPr>
        <p:spPr>
          <a:xfrm rot="5400000">
            <a:off x="4735053" y="2767531"/>
            <a:ext cx="886066" cy="1975799"/>
          </a:xfrm>
          <a:prstGeom prst="bentConnector3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5B6C70D-639D-4C78-9091-880FA5B7D484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 rot="16200000" flipH="1">
            <a:off x="6081834" y="3396547"/>
            <a:ext cx="886066" cy="717765"/>
          </a:xfrm>
          <a:prstGeom prst="bentConnector3">
            <a:avLst>
              <a:gd name="adj1" fmla="val 50385"/>
            </a:avLst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9007D9D-B041-4D47-9BCE-64917B885402}"/>
              </a:ext>
            </a:extLst>
          </p:cNvPr>
          <p:cNvCxnSpPr>
            <a:cxnSpLocks/>
            <a:stCxn id="16" idx="2"/>
            <a:endCxn id="14" idx="1"/>
          </p:cNvCxnSpPr>
          <p:nvPr/>
        </p:nvCxnSpPr>
        <p:spPr>
          <a:xfrm rot="16200000" flipH="1">
            <a:off x="6747603" y="2730779"/>
            <a:ext cx="886066" cy="20493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29D8CB-F757-465B-9F47-33955747FA65}"/>
              </a:ext>
            </a:extLst>
          </p:cNvPr>
          <p:cNvSpPr txBox="1"/>
          <p:nvPr/>
        </p:nvSpPr>
        <p:spPr>
          <a:xfrm>
            <a:off x="2386953" y="5909788"/>
            <a:ext cx="7421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Strategic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03ADBAF0-64C5-47BF-8C13-95B31FFC7C32}"/>
              </a:ext>
            </a:extLst>
          </p:cNvPr>
          <p:cNvSpPr/>
          <p:nvPr/>
        </p:nvSpPr>
        <p:spPr>
          <a:xfrm>
            <a:off x="3154958" y="5467016"/>
            <a:ext cx="414068" cy="1100988"/>
          </a:xfrm>
          <a:prstGeom prst="leftBrace">
            <a:avLst/>
          </a:prstGeom>
          <a:ln w="127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A5D4F4-EA58-40AC-A111-0731F1054464}"/>
              </a:ext>
            </a:extLst>
          </p:cNvPr>
          <p:cNvCxnSpPr>
            <a:cxnSpLocks/>
            <a:stCxn id="10" idx="1"/>
          </p:cNvCxnSpPr>
          <p:nvPr/>
        </p:nvCxnSpPr>
        <p:spPr>
          <a:xfrm rot="5400000" flipH="1" flipV="1">
            <a:off x="5406474" y="3438953"/>
            <a:ext cx="886068" cy="632952"/>
          </a:xfrm>
          <a:prstGeom prst="bentConnector3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DE88-7EFC-46C1-9CEF-7259EFB8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HCB Integration to C360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B4E5C4F-1343-4DFE-8818-42E6916EC132}"/>
              </a:ext>
            </a:extLst>
          </p:cNvPr>
          <p:cNvSpPr/>
          <p:nvPr/>
        </p:nvSpPr>
        <p:spPr>
          <a:xfrm>
            <a:off x="1146663" y="1604572"/>
            <a:ext cx="757583" cy="592716"/>
          </a:xfrm>
          <a:prstGeom prst="can">
            <a:avLst/>
          </a:prstGeom>
          <a:solidFill>
            <a:srgbClr val="66CC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Open Sans Bold"/>
              </a:rPr>
              <a:t>SoR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9ED9E74-987E-42C3-9807-3C04136D7F19}"/>
              </a:ext>
            </a:extLst>
          </p:cNvPr>
          <p:cNvSpPr/>
          <p:nvPr/>
        </p:nvSpPr>
        <p:spPr>
          <a:xfrm>
            <a:off x="3671918" y="5077629"/>
            <a:ext cx="757583" cy="592716"/>
          </a:xfrm>
          <a:prstGeom prst="can">
            <a:avLst/>
          </a:prstGeom>
          <a:solidFill>
            <a:srgbClr val="66CC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Open Sans Bold"/>
              </a:rPr>
              <a:t>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Open Sans Bold"/>
              </a:rPr>
              <a:t>Lake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85EC329-85D4-4E69-A65A-86D59727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67" y="2511785"/>
            <a:ext cx="2142838" cy="1343685"/>
          </a:xfrm>
          <a:prstGeom prst="rect">
            <a:avLst/>
          </a:prstGeom>
        </p:spPr>
      </p:pic>
      <p:sp>
        <p:nvSpPr>
          <p:cNvPr id="59" name="Content Placeholder 11">
            <a:extLst>
              <a:ext uri="{FF2B5EF4-FFF2-40B4-BE49-F238E27FC236}">
                <a16:creationId xmlns:a16="http://schemas.microsoft.com/office/drawing/2014/main" id="{769B6E55-9C51-4A4C-BE3C-8B2CC74FC83B}"/>
              </a:ext>
            </a:extLst>
          </p:cNvPr>
          <p:cNvSpPr txBox="1">
            <a:spLocks/>
          </p:cNvSpPr>
          <p:nvPr/>
        </p:nvSpPr>
        <p:spPr bwMode="gray">
          <a:xfrm>
            <a:off x="7444700" y="2220004"/>
            <a:ext cx="2263573" cy="336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/>
              <a:t>User Interface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784D1500-1631-464F-B9F3-E0BB60B489CA}"/>
              </a:ext>
            </a:extLst>
          </p:cNvPr>
          <p:cNvSpPr/>
          <p:nvPr/>
        </p:nvSpPr>
        <p:spPr>
          <a:xfrm>
            <a:off x="2110733" y="3132597"/>
            <a:ext cx="757583" cy="592716"/>
          </a:xfrm>
          <a:prstGeom prst="can">
            <a:avLst/>
          </a:prstGeom>
          <a:solidFill>
            <a:srgbClr val="66CC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Open Sans Bold"/>
              </a:rPr>
              <a:t>SoR</a:t>
            </a:r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717E9AC6-3C93-4CDF-B24E-AE24B243B315}"/>
              </a:ext>
            </a:extLst>
          </p:cNvPr>
          <p:cNvSpPr/>
          <p:nvPr/>
        </p:nvSpPr>
        <p:spPr>
          <a:xfrm>
            <a:off x="7566920" y="4100159"/>
            <a:ext cx="2080986" cy="592716"/>
          </a:xfrm>
          <a:prstGeom prst="can">
            <a:avLst/>
          </a:prstGeom>
          <a:solidFill>
            <a:srgbClr val="66CC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Open Sans Bold"/>
              </a:rPr>
              <a:t>ODS</a:t>
            </a:r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CA02EA3A-A13C-42C6-8B7E-62422E416AAF}"/>
              </a:ext>
            </a:extLst>
          </p:cNvPr>
          <p:cNvSpPr/>
          <p:nvPr/>
        </p:nvSpPr>
        <p:spPr bwMode="gray">
          <a:xfrm rot="16200000">
            <a:off x="8415178" y="3899357"/>
            <a:ext cx="322614" cy="214136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824B194-C399-449E-BCF3-06629BF5D44C}"/>
              </a:ext>
            </a:extLst>
          </p:cNvPr>
          <p:cNvGrpSpPr/>
          <p:nvPr/>
        </p:nvGrpSpPr>
        <p:grpSpPr>
          <a:xfrm>
            <a:off x="3547825" y="2892782"/>
            <a:ext cx="1022553" cy="1072436"/>
            <a:chOff x="1746863" y="5075988"/>
            <a:chExt cx="1022553" cy="1072436"/>
          </a:xfrm>
        </p:grpSpPr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78C3CA02-32AE-4B3A-9F47-3304F6201EAA}"/>
                </a:ext>
              </a:extLst>
            </p:cNvPr>
            <p:cNvSpPr/>
            <p:nvPr/>
          </p:nvSpPr>
          <p:spPr>
            <a:xfrm>
              <a:off x="1746863" y="5075988"/>
              <a:ext cx="1022553" cy="1072436"/>
            </a:xfrm>
            <a:prstGeom prst="can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+mj-lt"/>
                <a:cs typeface="Open Sans Bold"/>
              </a:endParaRPr>
            </a:p>
          </p:txBody>
        </p:sp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8C9CE0CC-B7B7-4A42-B41F-83602E9E2312}"/>
                </a:ext>
              </a:extLst>
            </p:cNvPr>
            <p:cNvSpPr/>
            <p:nvPr/>
          </p:nvSpPr>
          <p:spPr>
            <a:xfrm>
              <a:off x="1994477" y="5526848"/>
              <a:ext cx="527323" cy="337676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  <a:cs typeface="Open Sans Bold"/>
                </a:rPr>
                <a:t>TSM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D7ABE-8239-4110-9350-6738345C3026}"/>
                </a:ext>
              </a:extLst>
            </p:cNvPr>
            <p:cNvSpPr txBox="1"/>
            <p:nvPr/>
          </p:nvSpPr>
          <p:spPr>
            <a:xfrm>
              <a:off x="2065403" y="5108916"/>
              <a:ext cx="3686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EDH</a:t>
              </a: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730FE7B8-D264-4AB7-94E2-6EA598A58FDA}"/>
              </a:ext>
            </a:extLst>
          </p:cNvPr>
          <p:cNvSpPr/>
          <p:nvPr/>
        </p:nvSpPr>
        <p:spPr bwMode="gray">
          <a:xfrm>
            <a:off x="5592367" y="1731250"/>
            <a:ext cx="679509" cy="336932"/>
          </a:xfrm>
          <a:prstGeom prst="ellipse">
            <a:avLst/>
          </a:prstGeom>
          <a:solidFill>
            <a:srgbClr val="FF8585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434F6F2-B3D9-4EA5-9321-BDAFA7271A4E}"/>
              </a:ext>
            </a:extLst>
          </p:cNvPr>
          <p:cNvSpPr/>
          <p:nvPr/>
        </p:nvSpPr>
        <p:spPr bwMode="gray">
          <a:xfrm>
            <a:off x="5592365" y="5160184"/>
            <a:ext cx="1123019" cy="453006"/>
          </a:xfrm>
          <a:prstGeom prst="roundRect">
            <a:avLst/>
          </a:prstGeom>
          <a:solidFill>
            <a:srgbClr val="92D05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Connectors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73B8E32C-DE36-44EF-B159-69A95E960769}"/>
              </a:ext>
            </a:extLst>
          </p:cNvPr>
          <p:cNvCxnSpPr>
            <a:stCxn id="78" idx="3"/>
            <a:endCxn id="69" idx="3"/>
          </p:cNvCxnSpPr>
          <p:nvPr/>
        </p:nvCxnSpPr>
        <p:spPr>
          <a:xfrm flipV="1">
            <a:off x="6715384" y="4692875"/>
            <a:ext cx="1892029" cy="693812"/>
          </a:xfrm>
          <a:prstGeom prst="curvedConnector2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7408BCD-0332-490D-B472-EF692089A769}"/>
              </a:ext>
            </a:extLst>
          </p:cNvPr>
          <p:cNvCxnSpPr>
            <a:stCxn id="17" idx="4"/>
            <a:endCxn id="78" idx="1"/>
          </p:cNvCxnSpPr>
          <p:nvPr/>
        </p:nvCxnSpPr>
        <p:spPr>
          <a:xfrm>
            <a:off x="4429501" y="5373987"/>
            <a:ext cx="1162864" cy="12700"/>
          </a:xfrm>
          <a:prstGeom prst="curvedConnector3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2877721-D239-4EDE-979F-1A7AEEBACA58}"/>
              </a:ext>
            </a:extLst>
          </p:cNvPr>
          <p:cNvSpPr/>
          <p:nvPr/>
        </p:nvSpPr>
        <p:spPr bwMode="gray">
          <a:xfrm>
            <a:off x="5592366" y="2745350"/>
            <a:ext cx="679509" cy="336932"/>
          </a:xfrm>
          <a:prstGeom prst="ellipse">
            <a:avLst/>
          </a:prstGeom>
          <a:solidFill>
            <a:srgbClr val="FF8585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9D44B1-486E-4786-8295-C67FBF0828FC}"/>
              </a:ext>
            </a:extLst>
          </p:cNvPr>
          <p:cNvSpPr/>
          <p:nvPr/>
        </p:nvSpPr>
        <p:spPr bwMode="gray">
          <a:xfrm>
            <a:off x="5592365" y="3759450"/>
            <a:ext cx="679509" cy="336932"/>
          </a:xfrm>
          <a:prstGeom prst="ellipse">
            <a:avLst/>
          </a:prstGeom>
          <a:solidFill>
            <a:srgbClr val="FF8585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ODBC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1CC9761-1C7B-4236-BF01-C81497CD0687}"/>
              </a:ext>
            </a:extLst>
          </p:cNvPr>
          <p:cNvCxnSpPr>
            <a:stCxn id="5" idx="4"/>
            <a:endCxn id="77" idx="2"/>
          </p:cNvCxnSpPr>
          <p:nvPr/>
        </p:nvCxnSpPr>
        <p:spPr>
          <a:xfrm flipV="1">
            <a:off x="1904246" y="1899716"/>
            <a:ext cx="3688121" cy="1214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A06DF0E-BF1E-4021-B67E-F7DBE3593019}"/>
              </a:ext>
            </a:extLst>
          </p:cNvPr>
          <p:cNvCxnSpPr>
            <a:stCxn id="62" idx="4"/>
            <a:endCxn id="74" idx="2"/>
          </p:cNvCxnSpPr>
          <p:nvPr/>
        </p:nvCxnSpPr>
        <p:spPr>
          <a:xfrm>
            <a:off x="2868316" y="3428955"/>
            <a:ext cx="679509" cy="45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B8A7962-1060-4AD0-949E-CB1951F70D2C}"/>
              </a:ext>
            </a:extLst>
          </p:cNvPr>
          <p:cNvCxnSpPr>
            <a:stCxn id="62" idx="3"/>
            <a:endCxn id="17" idx="2"/>
          </p:cNvCxnSpPr>
          <p:nvPr/>
        </p:nvCxnSpPr>
        <p:spPr>
          <a:xfrm rot="16200000" flipH="1">
            <a:off x="2256384" y="3958453"/>
            <a:ext cx="1648674" cy="1182393"/>
          </a:xfrm>
          <a:prstGeom prst="curvedConnector2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1AA9B18-EDBC-4779-ACA0-38498A54940F}"/>
              </a:ext>
            </a:extLst>
          </p:cNvPr>
          <p:cNvCxnSpPr>
            <a:stCxn id="74" idx="3"/>
            <a:endCxn id="17" idx="1"/>
          </p:cNvCxnSpPr>
          <p:nvPr/>
        </p:nvCxnSpPr>
        <p:spPr>
          <a:xfrm rot="5400000">
            <a:off x="3498701" y="4517227"/>
            <a:ext cx="1112411" cy="8392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C4D43263-1E7C-47F7-AC14-8D4ECA3805C0}"/>
              </a:ext>
            </a:extLst>
          </p:cNvPr>
          <p:cNvCxnSpPr>
            <a:stCxn id="74" idx="4"/>
            <a:endCxn id="83" idx="2"/>
          </p:cNvCxnSpPr>
          <p:nvPr/>
        </p:nvCxnSpPr>
        <p:spPr>
          <a:xfrm flipV="1">
            <a:off x="4570378" y="2913816"/>
            <a:ext cx="1021988" cy="515184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BD4EAE0-9200-41F0-B9B6-E6BCDD53CEE7}"/>
              </a:ext>
            </a:extLst>
          </p:cNvPr>
          <p:cNvCxnSpPr>
            <a:stCxn id="74" idx="4"/>
            <a:endCxn id="84" idx="2"/>
          </p:cNvCxnSpPr>
          <p:nvPr/>
        </p:nvCxnSpPr>
        <p:spPr>
          <a:xfrm>
            <a:off x="4570378" y="3429000"/>
            <a:ext cx="1021987" cy="498916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C0805BA-7320-451D-A253-89A7E8793B79}"/>
              </a:ext>
            </a:extLst>
          </p:cNvPr>
          <p:cNvCxnSpPr>
            <a:stCxn id="77" idx="6"/>
            <a:endCxn id="49" idx="1"/>
          </p:cNvCxnSpPr>
          <p:nvPr/>
        </p:nvCxnSpPr>
        <p:spPr>
          <a:xfrm>
            <a:off x="6271876" y="1899716"/>
            <a:ext cx="1233191" cy="1283912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20A4EBC2-52BD-4A0F-80C7-FA7C2DD8A928}"/>
              </a:ext>
            </a:extLst>
          </p:cNvPr>
          <p:cNvCxnSpPr>
            <a:stCxn id="84" idx="6"/>
            <a:endCxn id="49" idx="1"/>
          </p:cNvCxnSpPr>
          <p:nvPr/>
        </p:nvCxnSpPr>
        <p:spPr>
          <a:xfrm flipV="1">
            <a:off x="6271874" y="3183628"/>
            <a:ext cx="1233193" cy="744288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64948236-8485-44F3-992A-08FA3374D57A}"/>
              </a:ext>
            </a:extLst>
          </p:cNvPr>
          <p:cNvCxnSpPr>
            <a:stCxn id="83" idx="6"/>
            <a:endCxn id="49" idx="1"/>
          </p:cNvCxnSpPr>
          <p:nvPr/>
        </p:nvCxnSpPr>
        <p:spPr>
          <a:xfrm>
            <a:off x="6271875" y="2913816"/>
            <a:ext cx="1233192" cy="269812"/>
          </a:xfrm>
          <a:prstGeom prst="curvedConnector3">
            <a:avLst/>
          </a:prstGeom>
          <a:ln w="12700" cmpd="sng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834063DE-4A4C-4DB8-9ED9-C88C02BCEE00}"/>
              </a:ext>
            </a:extLst>
          </p:cNvPr>
          <p:cNvCxnSpPr>
            <a:stCxn id="5" idx="3"/>
            <a:endCxn id="17" idx="2"/>
          </p:cNvCxnSpPr>
          <p:nvPr/>
        </p:nvCxnSpPr>
        <p:spPr>
          <a:xfrm rot="16200000" flipH="1">
            <a:off x="1010337" y="2712405"/>
            <a:ext cx="3176699" cy="2146463"/>
          </a:xfrm>
          <a:prstGeom prst="curvedConnector2">
            <a:avLst/>
          </a:prstGeom>
          <a:ln w="127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2ECA6B9-3C9F-4029-8CE1-2F2A10997D1E}"/>
              </a:ext>
            </a:extLst>
          </p:cNvPr>
          <p:cNvSpPr txBox="1"/>
          <p:nvPr/>
        </p:nvSpPr>
        <p:spPr>
          <a:xfrm>
            <a:off x="3908107" y="4429090"/>
            <a:ext cx="32694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TSM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7111A8-40B5-4D87-B03E-B92939E35778}"/>
              </a:ext>
            </a:extLst>
          </p:cNvPr>
          <p:cNvSpPr txBox="1"/>
          <p:nvPr/>
        </p:nvSpPr>
        <p:spPr>
          <a:xfrm>
            <a:off x="6686343" y="2336276"/>
            <a:ext cx="39113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DPIM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75BE15-9699-4734-A644-A3E1BE1C4DB7}"/>
              </a:ext>
            </a:extLst>
          </p:cNvPr>
          <p:cNvSpPr txBox="1"/>
          <p:nvPr/>
        </p:nvSpPr>
        <p:spPr>
          <a:xfrm>
            <a:off x="6503899" y="2914729"/>
            <a:ext cx="39113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DPIM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40CF5-FAE4-40F7-A897-4FCA2E92586F}"/>
              </a:ext>
            </a:extLst>
          </p:cNvPr>
          <p:cNvSpPr txBox="1"/>
          <p:nvPr/>
        </p:nvSpPr>
        <p:spPr>
          <a:xfrm>
            <a:off x="9360801" y="5751350"/>
            <a:ext cx="2537554" cy="9694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DPIM – Domain specific interface model</a:t>
            </a:r>
          </a:p>
          <a:p>
            <a:r>
              <a:rPr lang="en-US" sz="1050" dirty="0">
                <a:solidFill>
                  <a:schemeClr val="tx2"/>
                </a:solidFill>
              </a:rPr>
              <a:t>TSM – Topic specific model</a:t>
            </a:r>
          </a:p>
          <a:p>
            <a:r>
              <a:rPr lang="en-US" sz="1050" dirty="0">
                <a:solidFill>
                  <a:schemeClr val="tx2"/>
                </a:solidFill>
              </a:rPr>
              <a:t>ODBC – Industry standard data access</a:t>
            </a:r>
          </a:p>
          <a:p>
            <a:r>
              <a:rPr lang="en-US" sz="1050" dirty="0">
                <a:solidFill>
                  <a:schemeClr val="tx2"/>
                </a:solidFill>
              </a:rPr>
              <a:t>API – Application programming interface</a:t>
            </a:r>
          </a:p>
          <a:p>
            <a:r>
              <a:rPr lang="en-US" sz="1050" dirty="0">
                <a:solidFill>
                  <a:schemeClr val="tx2"/>
                </a:solidFill>
              </a:rPr>
              <a:t>SoR – System of record</a:t>
            </a:r>
          </a:p>
          <a:p>
            <a:r>
              <a:rPr lang="en-US" sz="1050" dirty="0">
                <a:solidFill>
                  <a:schemeClr val="tx2"/>
                </a:solidFill>
              </a:rPr>
              <a:t>ODS – Operational data store</a:t>
            </a:r>
          </a:p>
        </p:txBody>
      </p:sp>
    </p:spTree>
    <p:extLst>
      <p:ext uri="{BB962C8B-B14F-4D97-AF65-F5344CB8AC3E}">
        <p14:creationId xmlns:p14="http://schemas.microsoft.com/office/powerpoint/2010/main" val="2835256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-CTO CVS BLANK Template.potx" id="{1B207990-97A3-4C40-8629-F9BAB029A14A}" vid="{D349CF62-98D6-45E6-B819-BF94B0032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4414576-6284-4e78-b752-c661fd65c2d2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2437388-4d91-4731-8050-22f1551adb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CD1FAE-4EEC-4086-B75A-6EA49392CA63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95341</TotalTime>
  <Words>109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CVS Health Sans</vt:lpstr>
      <vt:lpstr>Lucida Grande</vt:lpstr>
      <vt:lpstr>Open Sans Light</vt:lpstr>
      <vt:lpstr>CVS_Health_PPT_Everyday_Widescreen_Template</vt:lpstr>
      <vt:lpstr>C360</vt:lpstr>
      <vt:lpstr>Strategic Data Access Integrate with multiple generations during EDP transition</vt:lpstr>
      <vt:lpstr>HCB Integration to C360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Guidelines, Samples</dc:title>
  <dc:creator>Stubanas, Christina M</dc:creator>
  <cp:lastModifiedBy>O'Dell, Jeff</cp:lastModifiedBy>
  <cp:revision>419</cp:revision>
  <cp:lastPrinted>2019-07-30T11:49:09Z</cp:lastPrinted>
  <dcterms:created xsi:type="dcterms:W3CDTF">2020-04-14T14:09:50Z</dcterms:created>
  <dcterms:modified xsi:type="dcterms:W3CDTF">2021-08-31T19:20:28Z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UnilyDocumentCategory">
    <vt:lpwstr/>
  </property>
  <property fmtid="{D5CDD505-2E9C-101B-9397-08002B2CF9AE}" pid="4" name="MSIP_Label_67599526-06ca-49cc-9fa9-5307800a949a_Enabled">
    <vt:lpwstr>true</vt:lpwstr>
  </property>
  <property fmtid="{D5CDD505-2E9C-101B-9397-08002B2CF9AE}" pid="5" name="MSIP_Label_67599526-06ca-49cc-9fa9-5307800a949a_SetDate">
    <vt:lpwstr>2021-08-19T16:50:53Z</vt:lpwstr>
  </property>
  <property fmtid="{D5CDD505-2E9C-101B-9397-08002B2CF9AE}" pid="6" name="MSIP_Label_67599526-06ca-49cc-9fa9-5307800a949a_Method">
    <vt:lpwstr>Standard</vt:lpwstr>
  </property>
  <property fmtid="{D5CDD505-2E9C-101B-9397-08002B2CF9AE}" pid="7" name="MSIP_Label_67599526-06ca-49cc-9fa9-5307800a949a_Name">
    <vt:lpwstr>67599526-06ca-49cc-9fa9-5307800a949a</vt:lpwstr>
  </property>
  <property fmtid="{D5CDD505-2E9C-101B-9397-08002B2CF9AE}" pid="8" name="MSIP_Label_67599526-06ca-49cc-9fa9-5307800a949a_SiteId">
    <vt:lpwstr>fabb61b8-3afe-4e75-b934-a47f782b8cd7</vt:lpwstr>
  </property>
  <property fmtid="{D5CDD505-2E9C-101B-9397-08002B2CF9AE}" pid="9" name="MSIP_Label_67599526-06ca-49cc-9fa9-5307800a949a_ActionId">
    <vt:lpwstr/>
  </property>
  <property fmtid="{D5CDD505-2E9C-101B-9397-08002B2CF9AE}" pid="10" name="MSIP_Label_67599526-06ca-49cc-9fa9-5307800a949a_ContentBits">
    <vt:lpwstr>0</vt:lpwstr>
  </property>
</Properties>
</file>