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4"/>
  </p:sldMasterIdLst>
  <p:notesMasterIdLst>
    <p:notesMasterId r:id="rId22"/>
  </p:notesMasterIdLst>
  <p:handoutMasterIdLst>
    <p:handoutMasterId r:id="rId23"/>
  </p:handoutMasterIdLst>
  <p:sldIdLst>
    <p:sldId id="736" r:id="rId5"/>
    <p:sldId id="257" r:id="rId6"/>
    <p:sldId id="2142532984" r:id="rId7"/>
    <p:sldId id="2142532989" r:id="rId8"/>
    <p:sldId id="2142532987" r:id="rId9"/>
    <p:sldId id="2142532981" r:id="rId10"/>
    <p:sldId id="2142533001" r:id="rId11"/>
    <p:sldId id="2142533002" r:id="rId12"/>
    <p:sldId id="2142532994" r:id="rId13"/>
    <p:sldId id="2142532996" r:id="rId14"/>
    <p:sldId id="2142532997" r:id="rId15"/>
    <p:sldId id="2142533003" r:id="rId16"/>
    <p:sldId id="2142532998" r:id="rId17"/>
    <p:sldId id="2142532999" r:id="rId18"/>
    <p:sldId id="2142533000" r:id="rId19"/>
    <p:sldId id="2142532098" r:id="rId20"/>
    <p:sldId id="722" r:id="rId21"/>
  </p:sldIdLst>
  <p:sldSz cx="12192000" cy="6858000"/>
  <p:notesSz cx="9296400" cy="70104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1512" userDrawn="1">
          <p15:clr>
            <a:srgbClr val="A4A3A4"/>
          </p15:clr>
        </p15:guide>
        <p15:guide id="10" pos="6144" userDrawn="1">
          <p15:clr>
            <a:srgbClr val="A4A3A4"/>
          </p15:clr>
        </p15:guide>
        <p15:guide id="11" pos="3841" userDrawn="1">
          <p15:clr>
            <a:srgbClr val="A4A3A4"/>
          </p15:clr>
        </p15:guide>
        <p15:guide id="12" pos="2664" userDrawn="1">
          <p15:clr>
            <a:srgbClr val="A4A3A4"/>
          </p15:clr>
        </p15:guide>
        <p15:guide id="13" pos="4992" userDrawn="1">
          <p15:clr>
            <a:srgbClr val="A4A3A4"/>
          </p15:clr>
        </p15:guide>
        <p15:guide id="15" orient="horz" pos="600" userDrawn="1">
          <p15:clr>
            <a:srgbClr val="A4A3A4"/>
          </p15:clr>
        </p15:guide>
        <p15:guide id="17" orient="horz" pos="912" userDrawn="1">
          <p15:clr>
            <a:srgbClr val="A4A3A4"/>
          </p15:clr>
        </p15:guide>
        <p15:guide id="18" orient="horz" pos="1296" userDrawn="1">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2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D997E9"/>
    <a:srgbClr val="F7F7F7"/>
    <a:srgbClr val="646464"/>
    <a:srgbClr val="C0C0C0"/>
    <a:srgbClr val="F7978D"/>
    <a:srgbClr val="E94D4D"/>
    <a:srgbClr val="F2F2F2"/>
    <a:srgbClr val="FAC1BB"/>
    <a:srgbClr val="D9D9D9"/>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89322" autoAdjust="0"/>
  </p:normalViewPr>
  <p:slideViewPr>
    <p:cSldViewPr snapToGrid="0">
      <p:cViewPr varScale="1">
        <p:scale>
          <a:sx n="76" d="100"/>
          <a:sy n="76" d="100"/>
        </p:scale>
        <p:origin x="994" y="67"/>
      </p:cViewPr>
      <p:guideLst>
        <p:guide pos="1512"/>
        <p:guide pos="6144"/>
        <p:guide pos="3841"/>
        <p:guide pos="2664"/>
        <p:guide pos="4992"/>
        <p:guide orient="horz" pos="600"/>
        <p:guide orient="horz" pos="912"/>
        <p:guide orient="horz" pos="1296"/>
      </p:guideLst>
    </p:cSldViewPr>
  </p:slideViewPr>
  <p:notesTextViewPr>
    <p:cViewPr>
      <p:scale>
        <a:sx n="1" d="1"/>
        <a:sy n="1" d="1"/>
      </p:scale>
      <p:origin x="0" y="0"/>
    </p:cViewPr>
  </p:notesTextViewPr>
  <p:notesViewPr>
    <p:cSldViewPr snapToGrid="0">
      <p:cViewPr>
        <p:scale>
          <a:sx n="1" d="2"/>
          <a:sy n="1" d="2"/>
        </p:scale>
        <p:origin x="0" y="0"/>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sz="1000">
              <a:latin typeface="Open Sans Light"/>
              <a:cs typeface="Open Sans Light"/>
            </a:endParaRPr>
          </a:p>
        </p:txBody>
      </p:sp>
      <p:sp>
        <p:nvSpPr>
          <p:cNvPr id="3" name="Date Placeholder 2"/>
          <p:cNvSpPr>
            <a:spLocks noGrp="1"/>
          </p:cNvSpPr>
          <p:nvPr>
            <p:ph type="dt" sz="quarter" idx="1"/>
          </p:nvPr>
        </p:nvSpPr>
        <p:spPr>
          <a:xfrm>
            <a:off x="5266347" y="0"/>
            <a:ext cx="4028440" cy="350520"/>
          </a:xfrm>
          <a:prstGeom prst="rect">
            <a:avLst/>
          </a:prstGeom>
        </p:spPr>
        <p:txBody>
          <a:bodyPr vert="horz" lIns="93177" tIns="46589" rIns="93177" bIns="46589" rtlCol="0"/>
          <a:lstStyle>
            <a:lvl1pPr algn="r">
              <a:defRPr sz="1200"/>
            </a:lvl1pPr>
          </a:lstStyle>
          <a:p>
            <a:fld id="{82541AEF-3112-6549-914A-E0D9B60F40EA}" type="datetimeFigureOut">
              <a:rPr lang="en-US" sz="1000">
                <a:latin typeface="Open Sans Light"/>
                <a:cs typeface="Open Sans Light"/>
              </a:rPr>
              <a:t>3/11/2022</a:t>
            </a:fld>
            <a:endParaRPr lang="en-US" sz="1000">
              <a:latin typeface="Open Sans Light"/>
              <a:cs typeface="Open Sans Light"/>
            </a:endParaRPr>
          </a:p>
        </p:txBody>
      </p:sp>
      <p:sp>
        <p:nvSpPr>
          <p:cNvPr id="4" name="Footer Placeholder 3"/>
          <p:cNvSpPr>
            <a:spLocks noGrp="1"/>
          </p:cNvSpPr>
          <p:nvPr>
            <p:ph type="ftr" sz="quarter" idx="2"/>
          </p:nvPr>
        </p:nvSpPr>
        <p:spPr>
          <a:xfrm>
            <a:off x="0" y="6658258"/>
            <a:ext cx="4028440" cy="350520"/>
          </a:xfrm>
          <a:prstGeom prst="rect">
            <a:avLst/>
          </a:prstGeom>
        </p:spPr>
        <p:txBody>
          <a:bodyPr vert="horz" lIns="93177" tIns="46589" rIns="93177" bIns="46589" rtlCol="0" anchor="b"/>
          <a:lstStyle>
            <a:lvl1pPr algn="l">
              <a:defRPr sz="1200"/>
            </a:lvl1pPr>
          </a:lstStyle>
          <a:p>
            <a:endParaRPr lang="en-US" sz="1000">
              <a:latin typeface="Open Sans Light"/>
              <a:cs typeface="Open Sans Light"/>
            </a:endParaRPr>
          </a:p>
        </p:txBody>
      </p:sp>
      <p:sp>
        <p:nvSpPr>
          <p:cNvPr id="5" name="Slide Number Placeholder 4"/>
          <p:cNvSpPr>
            <a:spLocks noGrp="1"/>
          </p:cNvSpPr>
          <p:nvPr>
            <p:ph type="sldNum" sz="quarter" idx="3"/>
          </p:nvPr>
        </p:nvSpPr>
        <p:spPr>
          <a:xfrm>
            <a:off x="5266347" y="6658258"/>
            <a:ext cx="4028440" cy="350520"/>
          </a:xfrm>
          <a:prstGeom prst="rect">
            <a:avLst/>
          </a:prstGeom>
        </p:spPr>
        <p:txBody>
          <a:bodyPr vert="horz" lIns="93177" tIns="46589" rIns="93177" bIns="46589" rtlCol="0" anchor="b"/>
          <a:lstStyle>
            <a:lvl1pPr algn="r">
              <a:defRPr sz="1200"/>
            </a:lvl1pPr>
          </a:lstStyle>
          <a:p>
            <a:fld id="{BF293638-C25A-9844-8D5B-B0309EC5F961}" type="slidenum">
              <a:rPr lang="en-US" sz="1000">
                <a:latin typeface="Open Sans Light"/>
                <a:cs typeface="Open Sans Light"/>
              </a:rPr>
              <a:t>‹#›</a:t>
            </a:fld>
            <a:endParaRPr lang="en-US" sz="1000">
              <a:latin typeface="Open Sans Light"/>
              <a:cs typeface="Open Sans Light"/>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000">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3" name="Date Placeholder 2"/>
          <p:cNvSpPr>
            <a:spLocks noGrp="1"/>
          </p:cNvSpPr>
          <p:nvPr>
            <p:ph type="dt" idx="1"/>
          </p:nvPr>
        </p:nvSpPr>
        <p:spPr>
          <a:xfrm>
            <a:off x="5266347" y="0"/>
            <a:ext cx="4028440" cy="350520"/>
          </a:xfrm>
          <a:prstGeom prst="rect">
            <a:avLst/>
          </a:prstGeom>
        </p:spPr>
        <p:txBody>
          <a:bodyPr vert="horz" lIns="93177" tIns="46589" rIns="93177" bIns="46589" rtlCol="0"/>
          <a:lstStyle>
            <a:lvl1pPr algn="r">
              <a:defRPr sz="1000">
                <a:latin typeface="Arial" panose="020B0604020202020204" pitchFamily="34" charset="0"/>
                <a:cs typeface="Arial" panose="020B0604020202020204" pitchFamily="34" charset="0"/>
                <a:sym typeface="Arial" panose="020B0604020202020204" pitchFamily="34" charset="0"/>
              </a:defRPr>
            </a:lvl1pPr>
          </a:lstStyle>
          <a:p>
            <a:fld id="{EC2C7003-A6A9-A249-88AD-8CFDA7DED64B}" type="datetimeFigureOut">
              <a:rPr lang="en-US" smtClean="0"/>
              <a:pPr/>
              <a:t>3/11/2022</a:t>
            </a:fld>
            <a:endParaRPr lang="en-US"/>
          </a:p>
        </p:txBody>
      </p:sp>
      <p:sp>
        <p:nvSpPr>
          <p:cNvPr id="4" name="Slide Image Placeholder 3"/>
          <p:cNvSpPr>
            <a:spLocks noGrp="1" noRot="1" noChangeAspect="1"/>
          </p:cNvSpPr>
          <p:nvPr>
            <p:ph type="sldImg" idx="2"/>
          </p:nvPr>
        </p:nvSpPr>
        <p:spPr>
          <a:xfrm>
            <a:off x="2311400" y="525463"/>
            <a:ext cx="46736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258"/>
            <a:ext cx="4028440" cy="350520"/>
          </a:xfrm>
          <a:prstGeom prst="rect">
            <a:avLst/>
          </a:prstGeom>
        </p:spPr>
        <p:txBody>
          <a:bodyPr vert="horz" lIns="93177" tIns="46589" rIns="93177" bIns="46589" rtlCol="0" anchor="b"/>
          <a:lstStyle>
            <a:lvl1pPr algn="l">
              <a:defRPr sz="1000">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5266347" y="6658258"/>
            <a:ext cx="4028440" cy="350520"/>
          </a:xfrm>
          <a:prstGeom prst="rect">
            <a:avLst/>
          </a:prstGeom>
        </p:spPr>
        <p:txBody>
          <a:bodyPr vert="horz" lIns="93177" tIns="46589" rIns="93177" bIns="46589" rtlCol="0" anchor="b"/>
          <a:lstStyle>
            <a:lvl1pPr algn="r">
              <a:defRPr sz="1000">
                <a:latin typeface="Arial" panose="020B0604020202020204" pitchFamily="34" charset="0"/>
                <a:cs typeface="Arial" panose="020B0604020202020204" pitchFamily="34" charset="0"/>
                <a:sym typeface="Arial" panose="020B0604020202020204" pitchFamily="34" charset="0"/>
              </a:defRPr>
            </a:lvl1pPr>
          </a:lstStyle>
          <a:p>
            <a:fld id="{50AD15A5-6128-B84F-818D-8AA5BDD9AF9D}" type="slidenum">
              <a:rPr lang="en-US" smtClean="0"/>
              <a:pPr/>
              <a:t>‹#›</a:t>
            </a:fld>
            <a:endParaRPr lang="en-US"/>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2</a:t>
            </a:fld>
            <a:endParaRPr lang="en-US"/>
          </a:p>
        </p:txBody>
      </p:sp>
    </p:spTree>
    <p:extLst>
      <p:ext uri="{BB962C8B-B14F-4D97-AF65-F5344CB8AC3E}">
        <p14:creationId xmlns:p14="http://schemas.microsoft.com/office/powerpoint/2010/main" val="4213165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D15A5-6128-B84F-818D-8AA5BDD9AF9D}" type="slidenum">
              <a:rPr lang="en-US" smtClean="0"/>
              <a:pPr/>
              <a:t>14</a:t>
            </a:fld>
            <a:endParaRPr lang="en-US"/>
          </a:p>
        </p:txBody>
      </p:sp>
    </p:spTree>
    <p:extLst>
      <p:ext uri="{BB962C8B-B14F-4D97-AF65-F5344CB8AC3E}">
        <p14:creationId xmlns:p14="http://schemas.microsoft.com/office/powerpoint/2010/main" val="728052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D15A5-6128-B84F-818D-8AA5BDD9AF9D}" type="slidenum">
              <a:rPr lang="en-US" smtClean="0"/>
              <a:pPr/>
              <a:t>15</a:t>
            </a:fld>
            <a:endParaRPr lang="en-US"/>
          </a:p>
        </p:txBody>
      </p:sp>
    </p:spTree>
    <p:extLst>
      <p:ext uri="{BB962C8B-B14F-4D97-AF65-F5344CB8AC3E}">
        <p14:creationId xmlns:p14="http://schemas.microsoft.com/office/powerpoint/2010/main" val="227481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3</a:t>
            </a:fld>
            <a:endParaRPr lang="en-US"/>
          </a:p>
        </p:txBody>
      </p:sp>
    </p:spTree>
    <p:extLst>
      <p:ext uri="{BB962C8B-B14F-4D97-AF65-F5344CB8AC3E}">
        <p14:creationId xmlns:p14="http://schemas.microsoft.com/office/powerpoint/2010/main" val="3767101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the industry define Care Management? :   </a:t>
            </a:r>
          </a:p>
          <a:p>
            <a:r>
              <a:rPr lang="en-US" dirty="0"/>
              <a:t> - Care management is a promising team-based, patient-centered approach “designed to assist patients and their support systems in managing medical conditions more effectively."  It also encompasses those care coordination activities needed to help manage chronic illness.</a:t>
            </a:r>
          </a:p>
          <a:p>
            <a:r>
              <a:rPr lang="en-US" dirty="0"/>
              <a:t> - McKinsey:  as a payer driven effort to engage targeted members into their eco-systems to encourage high-valued decisions around the member’s care for self-management.  Included in this definition includes: complex case-management, transition of care and condition management. </a:t>
            </a:r>
          </a:p>
          <a:p>
            <a:endParaRPr lang="en-US" dirty="0"/>
          </a:p>
          <a:p>
            <a:r>
              <a:rPr lang="en-US" dirty="0"/>
              <a:t>According to the CDC 60% of Adults in the US have a Chronic disease and 40% have 2 or more chronic diseases. - </a:t>
            </a:r>
            <a:r>
              <a:rPr lang="en-US" sz="1200" dirty="0">
                <a:latin typeface="CVS Health Sans" panose="020B0504020202020204" pitchFamily="34" charset="0"/>
              </a:rPr>
              <a:t>90% of the Health care cost ($3.42 trillion) are for chronic or mental health conditions!</a:t>
            </a:r>
            <a:endParaRPr lang="en-US" dirty="0"/>
          </a:p>
          <a:p>
            <a:endParaRPr lang="en-US" dirty="0"/>
          </a:p>
          <a:p>
            <a:r>
              <a:rPr lang="en-US" dirty="0"/>
              <a:t>VBC (Value Based Contracting):  is a healthcare reimbursement model that is based on quality of care rather than quantity.  Fosters quality and cost outcomes, and greater accountability . As of </a:t>
            </a:r>
            <a:r>
              <a:rPr lang="en-US" u="sng" dirty="0"/>
              <a:t>Feb 2021</a:t>
            </a:r>
            <a:r>
              <a:rPr lang="en-US" dirty="0"/>
              <a:t>: 84 percent of hospitals report participating in value-based care and 51 percent of provider practices. </a:t>
            </a:r>
          </a:p>
          <a:p>
            <a:endParaRPr lang="en-US" dirty="0"/>
          </a:p>
          <a:p>
            <a:r>
              <a:rPr lang="en-US" sz="1200" b="1"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65.5%</a:t>
            </a:r>
            <a:r>
              <a:rPr lang="en-US" sz="1200"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 of the spend for Commercial and Medicare is with a VBC provider</a:t>
            </a:r>
          </a:p>
          <a:p>
            <a:r>
              <a:rPr lang="en-US" sz="1200" b="1"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47.7%</a:t>
            </a:r>
            <a:r>
              <a:rPr lang="en-US" sz="1200"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 of Medicare members are in a VBC</a:t>
            </a:r>
          </a:p>
          <a:p>
            <a:endParaRPr lang="en-US" sz="1200"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p>
            <a:r>
              <a:rPr lang="en-US" sz="1200"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 Why do I define Care Management and Value Based Contracting?  Because of the attempted shift of care from the Payer to the Provider – or should I say from the Provider to the Payer?  I was at HIMSS several years ago when I heard the Payer / Provider skit about care and payers calling the Patients..  </a:t>
            </a:r>
          </a:p>
        </p:txBody>
      </p:sp>
      <p:sp>
        <p:nvSpPr>
          <p:cNvPr id="4" name="Slide Number Placeholder 3"/>
          <p:cNvSpPr>
            <a:spLocks noGrp="1"/>
          </p:cNvSpPr>
          <p:nvPr>
            <p:ph type="sldNum" sz="quarter" idx="10"/>
          </p:nvPr>
        </p:nvSpPr>
        <p:spPr/>
        <p:txBody>
          <a:bodyPr/>
          <a:lstStyle/>
          <a:p>
            <a:fld id="{50AD15A5-6128-B84F-818D-8AA5BDD9AF9D}" type="slidenum">
              <a:rPr lang="en-US" smtClean="0"/>
              <a:pPr/>
              <a:t>5</a:t>
            </a:fld>
            <a:endParaRPr lang="en-US"/>
          </a:p>
        </p:txBody>
      </p:sp>
    </p:spTree>
    <p:extLst>
      <p:ext uri="{BB962C8B-B14F-4D97-AF65-F5344CB8AC3E}">
        <p14:creationId xmlns:p14="http://schemas.microsoft.com/office/powerpoint/2010/main" val="1406308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try to curb my hope for greater Provider / Payer collaboration in health care as a whole however; with the growth of : VBC, Clinical Data Exchange, to newer regulations that endorse clinical data exchange and penalties surrounding data harboring – is encouraging that there will be better data movement. </a:t>
            </a:r>
          </a:p>
          <a:p>
            <a:endParaRPr lang="en-US" dirty="0"/>
          </a:p>
          <a:p>
            <a:r>
              <a:rPr lang="en-US" dirty="0"/>
              <a:t>Read highlights on the slide</a:t>
            </a:r>
          </a:p>
          <a:p>
            <a:endParaRPr lang="en-US" dirty="0"/>
          </a:p>
          <a:p>
            <a:r>
              <a:rPr lang="en-US" dirty="0"/>
              <a:t>Differentiation in offerings still playout in the market – more recently the EAP wins of GE and Amazon. </a:t>
            </a:r>
          </a:p>
        </p:txBody>
      </p:sp>
      <p:sp>
        <p:nvSpPr>
          <p:cNvPr id="4" name="Slide Number Placeholder 3"/>
          <p:cNvSpPr>
            <a:spLocks noGrp="1"/>
          </p:cNvSpPr>
          <p:nvPr>
            <p:ph type="sldNum" sz="quarter" idx="10"/>
          </p:nvPr>
        </p:nvSpPr>
        <p:spPr/>
        <p:txBody>
          <a:bodyPr/>
          <a:lstStyle/>
          <a:p>
            <a:fld id="{50AD15A5-6128-B84F-818D-8AA5BDD9AF9D}" type="slidenum">
              <a:rPr lang="en-US" smtClean="0"/>
              <a:pPr/>
              <a:t>6</a:t>
            </a:fld>
            <a:endParaRPr lang="en-US"/>
          </a:p>
        </p:txBody>
      </p:sp>
    </p:spTree>
    <p:extLst>
      <p:ext uri="{BB962C8B-B14F-4D97-AF65-F5344CB8AC3E}">
        <p14:creationId xmlns:p14="http://schemas.microsoft.com/office/powerpoint/2010/main" val="3502424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7</a:t>
            </a:fld>
            <a:endParaRPr lang="en-US"/>
          </a:p>
        </p:txBody>
      </p:sp>
    </p:spTree>
    <p:extLst>
      <p:ext uri="{BB962C8B-B14F-4D97-AF65-F5344CB8AC3E}">
        <p14:creationId xmlns:p14="http://schemas.microsoft.com/office/powerpoint/2010/main" val="1624116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D15A5-6128-B84F-818D-8AA5BDD9AF9D}" type="slidenum">
              <a:rPr lang="en-US" smtClean="0"/>
              <a:pPr/>
              <a:t>9</a:t>
            </a:fld>
            <a:endParaRPr lang="en-US"/>
          </a:p>
        </p:txBody>
      </p:sp>
    </p:spTree>
    <p:extLst>
      <p:ext uri="{BB962C8B-B14F-4D97-AF65-F5344CB8AC3E}">
        <p14:creationId xmlns:p14="http://schemas.microsoft.com/office/powerpoint/2010/main" val="545558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D15A5-6128-B84F-818D-8AA5BDD9AF9D}" type="slidenum">
              <a:rPr lang="en-US" smtClean="0"/>
              <a:pPr/>
              <a:t>10</a:t>
            </a:fld>
            <a:endParaRPr lang="en-US"/>
          </a:p>
        </p:txBody>
      </p:sp>
    </p:spTree>
    <p:extLst>
      <p:ext uri="{BB962C8B-B14F-4D97-AF65-F5344CB8AC3E}">
        <p14:creationId xmlns:p14="http://schemas.microsoft.com/office/powerpoint/2010/main" val="4199406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D15A5-6128-B84F-818D-8AA5BDD9AF9D}" type="slidenum">
              <a:rPr lang="en-US" smtClean="0"/>
              <a:pPr/>
              <a:t>11</a:t>
            </a:fld>
            <a:endParaRPr lang="en-US"/>
          </a:p>
        </p:txBody>
      </p:sp>
    </p:spTree>
    <p:extLst>
      <p:ext uri="{BB962C8B-B14F-4D97-AF65-F5344CB8AC3E}">
        <p14:creationId xmlns:p14="http://schemas.microsoft.com/office/powerpoint/2010/main" val="2409570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D15A5-6128-B84F-818D-8AA5BDD9AF9D}" type="slidenum">
              <a:rPr lang="en-US" smtClean="0"/>
              <a:pPr/>
              <a:t>13</a:t>
            </a:fld>
            <a:endParaRPr lang="en-US"/>
          </a:p>
        </p:txBody>
      </p:sp>
    </p:spTree>
    <p:extLst>
      <p:ext uri="{BB962C8B-B14F-4D97-AF65-F5344CB8AC3E}">
        <p14:creationId xmlns:p14="http://schemas.microsoft.com/office/powerpoint/2010/main" val="3733472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4" name="Group 3"/>
          <p:cNvGrpSpPr/>
          <p:nvPr/>
        </p:nvGrpSpPr>
        <p:grpSpPr>
          <a:xfrm>
            <a:off x="557929" y="429542"/>
            <a:ext cx="2872536" cy="352779"/>
            <a:chOff x="557784" y="429541"/>
            <a:chExt cx="2871788" cy="352779"/>
          </a:xfrm>
        </p:grpSpPr>
        <p:sp>
          <p:nvSpPr>
            <p:cNvPr id="14"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5"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5169" y="1016179"/>
            <a:ext cx="5222470" cy="4340047"/>
          </a:xfrm>
          <a:prstGeom prst="rect">
            <a:avLst/>
          </a:prstGeom>
        </p:spPr>
      </p:pic>
      <p:sp>
        <p:nvSpPr>
          <p:cNvPr id="22" name="Text Placeholder 4"/>
          <p:cNvSpPr>
            <a:spLocks noGrp="1"/>
          </p:cNvSpPr>
          <p:nvPr>
            <p:ph type="body" sz="quarter" idx="16" hasCustomPrompt="1"/>
          </p:nvPr>
        </p:nvSpPr>
        <p:spPr>
          <a:xfrm>
            <a:off x="557930" y="4379002"/>
            <a:ext cx="3582950"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3799581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gra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p:nvSpPr>
        <p:spPr>
          <a:xfrm>
            <a:off x="1"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2111" y="3022967"/>
            <a:ext cx="5727776" cy="812066"/>
          </a:xfrm>
        </p:spPr>
        <p:txBody>
          <a:bodyPr rIns="0" anchor="ctr"/>
          <a:lstStyle>
            <a:lvl1pPr algn="ctr">
              <a:defRPr sz="3200">
                <a:solidFill>
                  <a:schemeClr val="bg1"/>
                </a:solidFill>
                <a:latin typeface="+mn-lt"/>
              </a:defRPr>
            </a:lvl1pPr>
          </a:lstStyle>
          <a:p>
            <a:r>
              <a:rPr lang="en-US"/>
              <a:t>Click to edit title for divider</a:t>
            </a:r>
          </a:p>
        </p:txBody>
      </p:sp>
    </p:spTree>
    <p:extLst>
      <p:ext uri="{BB962C8B-B14F-4D97-AF65-F5344CB8AC3E}">
        <p14:creationId xmlns:p14="http://schemas.microsoft.com/office/powerpoint/2010/main" val="136542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ivider whi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p:nvSpPr>
        <p:spPr>
          <a:xfrm>
            <a:off x="1" y="6257926"/>
            <a:ext cx="12192000" cy="600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2111" y="3022967"/>
            <a:ext cx="5727776" cy="812066"/>
          </a:xfrm>
        </p:spPr>
        <p:txBody>
          <a:bodyPr rIns="0" anchor="ctr"/>
          <a:lstStyle>
            <a:lvl1pPr algn="ctr">
              <a:defRPr sz="3200">
                <a:solidFill>
                  <a:schemeClr val="accent2"/>
                </a:solidFill>
                <a:latin typeface="+mn-lt"/>
              </a:defRPr>
            </a:lvl1pPr>
          </a:lstStyle>
          <a:p>
            <a:r>
              <a:rPr lang="en-US"/>
              <a:t>Click to edit title for divider</a:t>
            </a:r>
          </a:p>
        </p:txBody>
      </p:sp>
    </p:spTree>
    <p:extLst>
      <p:ext uri="{BB962C8B-B14F-4D97-AF65-F5344CB8AC3E}">
        <p14:creationId xmlns:p14="http://schemas.microsoft.com/office/powerpoint/2010/main" val="2549650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without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a:t>Click to add title for one column layout</a:t>
            </a:r>
          </a:p>
        </p:txBody>
      </p:sp>
      <p:sp>
        <p:nvSpPr>
          <p:cNvPr id="3" name="Content Placeholder 2"/>
          <p:cNvSpPr>
            <a:spLocks noGrp="1"/>
          </p:cNvSpPr>
          <p:nvPr>
            <p:ph idx="1" hasCustomPrompt="1"/>
          </p:nvPr>
        </p:nvSpPr>
        <p:spPr bwMode="gray">
          <a:xfrm>
            <a:off x="557929" y="1767532"/>
            <a:ext cx="8588453" cy="3977640"/>
          </a:xfrm>
        </p:spPr>
        <p:txBody>
          <a:bodyPr/>
          <a:lstStyle>
            <a:lvl1pPr>
              <a:defRPr cap="none" baseline="0">
                <a:solidFill>
                  <a:schemeClr val="tx2"/>
                </a:solidFill>
              </a:defRPr>
            </a:lvl1pPr>
            <a:lvl2pPr>
              <a:defRPr>
                <a:solidFill>
                  <a:schemeClr val="tx2"/>
                </a:solidFill>
              </a:defRPr>
            </a:lvl2pPr>
            <a:lvl3pPr>
              <a:defRPr baseline="0">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278563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a:t>Click to add title for one column layout</a:t>
            </a:r>
          </a:p>
        </p:txBody>
      </p:sp>
      <p:sp>
        <p:nvSpPr>
          <p:cNvPr id="3" name="Content Placeholder 2"/>
          <p:cNvSpPr>
            <a:spLocks noGrp="1"/>
          </p:cNvSpPr>
          <p:nvPr>
            <p:ph idx="1" hasCustomPrompt="1"/>
          </p:nvPr>
        </p:nvSpPr>
        <p:spPr bwMode="gray">
          <a:xfrm>
            <a:off x="557929" y="1767532"/>
            <a:ext cx="8588453" cy="3977640"/>
          </a:xfrm>
        </p:spPr>
        <p:txBody>
          <a:bodyPr/>
          <a:lstStyle>
            <a:lvl1pPr>
              <a:buClr>
                <a:schemeClr val="tx1"/>
              </a:buClr>
              <a:defRPr sz="1800" b="1" cap="none" baseline="0">
                <a:solidFill>
                  <a:schemeClr val="tx2"/>
                </a:solidFill>
              </a:defRPr>
            </a:lvl1pPr>
            <a:lvl2pPr marL="0" indent="0">
              <a:buClr>
                <a:schemeClr val="tx1"/>
              </a:buClr>
              <a:buNone/>
              <a:defRPr baseline="0">
                <a:solidFill>
                  <a:schemeClr val="tx2"/>
                </a:solidFill>
              </a:defRPr>
            </a:lvl2pPr>
            <a:lvl3pPr marL="171450" indent="-171450">
              <a:spcBef>
                <a:spcPts val="1200"/>
              </a:spcBef>
              <a:buClr>
                <a:schemeClr val="tx1"/>
              </a:buClr>
              <a:buFont typeface="Arial" panose="020B0604020202020204" pitchFamily="34" charset="0"/>
              <a:buChar char="•"/>
              <a:defRPr sz="1400" baseline="0">
                <a:solidFill>
                  <a:schemeClr val="tx2"/>
                </a:solidFill>
              </a:defRPr>
            </a:lvl3pPr>
            <a:lvl4pPr marL="342900" indent="-171450">
              <a:buClr>
                <a:schemeClr val="tx1"/>
              </a:buClr>
              <a:buFont typeface="Arial" panose="020B0604020202020204" pitchFamily="34" charset="0"/>
              <a:buChar char="–"/>
              <a:defRPr baseline="0">
                <a:solidFill>
                  <a:schemeClr val="tx2"/>
                </a:solidFill>
              </a:defRPr>
            </a:lvl4pPr>
            <a:lvl5pPr marL="515938" indent="-173038">
              <a:buClr>
                <a:schemeClr val="tx1"/>
              </a:buClr>
              <a:buFont typeface="Arial" panose="020B0604020202020204" pitchFamily="34" charset="0"/>
              <a:buChar char="•"/>
              <a:defRPr>
                <a:solidFill>
                  <a:schemeClr val="tx2"/>
                </a:solidFill>
              </a:defRPr>
            </a:lvl5pPr>
            <a:lvl6pPr marL="687388"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394452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a:t>Click to add title for two column layout</a:t>
            </a:r>
          </a:p>
        </p:txBody>
      </p:sp>
      <p:sp>
        <p:nvSpPr>
          <p:cNvPr id="3" name="Content Placeholder 2"/>
          <p:cNvSpPr>
            <a:spLocks noGrp="1"/>
          </p:cNvSpPr>
          <p:nvPr>
            <p:ph sz="half" idx="1" hasCustomPrompt="1"/>
          </p:nvPr>
        </p:nvSpPr>
        <p:spPr bwMode="gray">
          <a:xfrm>
            <a:off x="557929" y="1767532"/>
            <a:ext cx="5238478" cy="3973512"/>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5" name="Content Placeholder 2"/>
          <p:cNvSpPr>
            <a:spLocks noGrp="1"/>
          </p:cNvSpPr>
          <p:nvPr>
            <p:ph sz="half" idx="10" hasCustomPrompt="1"/>
          </p:nvPr>
        </p:nvSpPr>
        <p:spPr bwMode="gray">
          <a:xfrm>
            <a:off x="6384175" y="1767532"/>
            <a:ext cx="5238478" cy="3973512"/>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227855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a:t>Click to add title for three column layout</a:t>
            </a:r>
          </a:p>
        </p:txBody>
      </p:sp>
      <p:sp>
        <p:nvSpPr>
          <p:cNvPr id="3" name="Content Placeholder 2"/>
          <p:cNvSpPr>
            <a:spLocks noGrp="1"/>
          </p:cNvSpPr>
          <p:nvPr>
            <p:ph sz="half" idx="1" hasCustomPrompt="1"/>
          </p:nvPr>
        </p:nvSpPr>
        <p:spPr bwMode="gray">
          <a:xfrm>
            <a:off x="557930" y="1764792"/>
            <a:ext cx="3434085"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6" name="Content Placeholder 2"/>
          <p:cNvSpPr>
            <a:spLocks noGrp="1"/>
          </p:cNvSpPr>
          <p:nvPr>
            <p:ph sz="half" idx="10" hasCustomPrompt="1"/>
          </p:nvPr>
        </p:nvSpPr>
        <p:spPr bwMode="gray">
          <a:xfrm>
            <a:off x="4371971" y="1764792"/>
            <a:ext cx="3434085"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1" hasCustomPrompt="1"/>
          </p:nvPr>
        </p:nvSpPr>
        <p:spPr bwMode="gray">
          <a:xfrm>
            <a:off x="8186012" y="1764792"/>
            <a:ext cx="3434085"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2825303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a:t>Click to add title for four column layout</a:t>
            </a:r>
          </a:p>
        </p:txBody>
      </p:sp>
      <p:sp>
        <p:nvSpPr>
          <p:cNvPr id="3" name="Content Placeholder 2"/>
          <p:cNvSpPr>
            <a:spLocks noGrp="1"/>
          </p:cNvSpPr>
          <p:nvPr>
            <p:ph sz="half" idx="1" hasCustomPrompt="1"/>
          </p:nvPr>
        </p:nvSpPr>
        <p:spPr bwMode="gray">
          <a:xfrm>
            <a:off x="557929" y="1764792"/>
            <a:ext cx="2506109"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0" hasCustomPrompt="1"/>
          </p:nvPr>
        </p:nvSpPr>
        <p:spPr bwMode="gray">
          <a:xfrm>
            <a:off x="3411600" y="1764792"/>
            <a:ext cx="2506109"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8" name="Content Placeholder 2"/>
          <p:cNvSpPr>
            <a:spLocks noGrp="1"/>
          </p:cNvSpPr>
          <p:nvPr>
            <p:ph sz="half" idx="11" hasCustomPrompt="1"/>
          </p:nvPr>
        </p:nvSpPr>
        <p:spPr bwMode="gray">
          <a:xfrm>
            <a:off x="6256125" y="1764792"/>
            <a:ext cx="2506109"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9" name="Content Placeholder 2"/>
          <p:cNvSpPr>
            <a:spLocks noGrp="1"/>
          </p:cNvSpPr>
          <p:nvPr>
            <p:ph sz="half" idx="12" hasCustomPrompt="1"/>
          </p:nvPr>
        </p:nvSpPr>
        <p:spPr bwMode="gray">
          <a:xfrm>
            <a:off x="9100650" y="1764792"/>
            <a:ext cx="2506109"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534836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ive Content Journe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a:t>Click to add title for five column journey layout</a:t>
            </a:r>
          </a:p>
        </p:txBody>
      </p:sp>
      <p:sp>
        <p:nvSpPr>
          <p:cNvPr id="8" name="Content Placeholder 2"/>
          <p:cNvSpPr>
            <a:spLocks noGrp="1"/>
          </p:cNvSpPr>
          <p:nvPr>
            <p:ph sz="half" idx="1" hasCustomPrompt="1"/>
          </p:nvPr>
        </p:nvSpPr>
        <p:spPr bwMode="gray">
          <a:xfrm>
            <a:off x="1064941"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9" name="Content Placeholder 2"/>
          <p:cNvSpPr>
            <a:spLocks noGrp="1"/>
          </p:cNvSpPr>
          <p:nvPr>
            <p:ph sz="half" idx="10" hasCustomPrompt="1"/>
          </p:nvPr>
        </p:nvSpPr>
        <p:spPr bwMode="gray">
          <a:xfrm>
            <a:off x="3153647"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1" name="Content Placeholder 2"/>
          <p:cNvSpPr>
            <a:spLocks noGrp="1"/>
          </p:cNvSpPr>
          <p:nvPr>
            <p:ph sz="half" idx="11" hasCustomPrompt="1"/>
          </p:nvPr>
        </p:nvSpPr>
        <p:spPr bwMode="gray">
          <a:xfrm>
            <a:off x="5242353"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2" name="Content Placeholder 2"/>
          <p:cNvSpPr>
            <a:spLocks noGrp="1"/>
          </p:cNvSpPr>
          <p:nvPr>
            <p:ph sz="half" idx="12" hasCustomPrompt="1"/>
          </p:nvPr>
        </p:nvSpPr>
        <p:spPr bwMode="gray">
          <a:xfrm>
            <a:off x="7331059"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4" name="Content Placeholder 2"/>
          <p:cNvSpPr>
            <a:spLocks noGrp="1"/>
          </p:cNvSpPr>
          <p:nvPr>
            <p:ph sz="half" idx="13" hasCustomPrompt="1"/>
          </p:nvPr>
        </p:nvSpPr>
        <p:spPr bwMode="gray">
          <a:xfrm>
            <a:off x="9419765"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Tree>
    <p:extLst>
      <p:ext uri="{BB962C8B-B14F-4D97-AF65-F5344CB8AC3E}">
        <p14:creationId xmlns:p14="http://schemas.microsoft.com/office/powerpoint/2010/main" val="41922984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ull pa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layout</a:t>
            </a:r>
          </a:p>
        </p:txBody>
      </p:sp>
      <p:sp>
        <p:nvSpPr>
          <p:cNvPr id="9"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1570035" y="1752601"/>
            <a:ext cx="9051932" cy="2975735"/>
          </a:xfrm>
        </p:spPr>
        <p:txBody>
          <a:bodyPr/>
          <a:lstStyle>
            <a:lvl1pPr>
              <a:defRPr>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36865204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har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with text layout</a:t>
            </a:r>
          </a:p>
        </p:txBody>
      </p:sp>
      <p:sp>
        <p:nvSpPr>
          <p:cNvPr id="7"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4447653" y="1764793"/>
            <a:ext cx="7174286" cy="2975735"/>
          </a:xfrm>
        </p:spPr>
        <p:txBody>
          <a:bodyPr>
            <a:noAutofit/>
          </a:bodyPr>
          <a:lstStyle>
            <a:lvl1pPr>
              <a:defRPr>
                <a:solidFill>
                  <a:schemeClr val="tx2"/>
                </a:solidFill>
              </a:defRPr>
            </a:lvl1pPr>
          </a:lstStyle>
          <a:p>
            <a:pPr lvl="0"/>
            <a:r>
              <a:rPr lang="en-US"/>
              <a:t>Click to edit Master text styles</a:t>
            </a:r>
          </a:p>
        </p:txBody>
      </p:sp>
      <p:sp>
        <p:nvSpPr>
          <p:cNvPr id="13" name="Content Placeholder 2"/>
          <p:cNvSpPr>
            <a:spLocks noGrp="1"/>
          </p:cNvSpPr>
          <p:nvPr>
            <p:ph idx="1" hasCustomPrompt="1"/>
          </p:nvPr>
        </p:nvSpPr>
        <p:spPr bwMode="gray">
          <a:xfrm>
            <a:off x="557928" y="1767531"/>
            <a:ext cx="3439040" cy="2971800"/>
          </a:xfrm>
        </p:spPr>
        <p:txBody>
          <a:bodyPr/>
          <a:lstStyle>
            <a:lvl1pPr>
              <a:buClrTx/>
              <a:defRPr sz="1800" b="1" cap="none" baseline="0">
                <a:solidFill>
                  <a:schemeClr val="tx2"/>
                </a:solidFill>
              </a:defRPr>
            </a:lvl1pPr>
            <a:lvl2pPr marL="0" indent="0">
              <a:buClrTx/>
              <a:buNone/>
              <a:defRPr baseline="0">
                <a:solidFill>
                  <a:schemeClr val="tx2"/>
                </a:solidFill>
              </a:defRPr>
            </a:lvl2pPr>
            <a:lvl3pPr marL="177800" indent="-177800">
              <a:spcBef>
                <a:spcPts val="1200"/>
              </a:spcBef>
              <a:buClrTx/>
              <a:buFont typeface="Arial" panose="020B0604020202020204" pitchFamily="34" charset="0"/>
              <a:buChar char="•"/>
              <a:defRPr sz="1400" baseline="0">
                <a:solidFill>
                  <a:schemeClr val="tx2"/>
                </a:solidFill>
              </a:defRPr>
            </a:lvl3pPr>
            <a:lvl4pPr marL="342900" indent="-165100">
              <a:buClrTx/>
              <a:buFont typeface="Arial" panose="020B0604020202020204" pitchFamily="34" charset="0"/>
              <a:buChar char="–"/>
              <a:defRPr sz="1400">
                <a:solidFill>
                  <a:schemeClr val="tx2"/>
                </a:solidFill>
              </a:defRPr>
            </a:lvl4pPr>
            <a:lvl5pPr marL="515938" indent="-173038">
              <a:buClrTx/>
              <a:buFont typeface="Arial" panose="020B0604020202020204" pitchFamily="34" charset="0"/>
              <a:buChar char="•"/>
              <a:defRPr sz="1400">
                <a:solidFill>
                  <a:schemeClr val="tx2"/>
                </a:solidFill>
              </a:defRPr>
            </a:lvl5pPr>
            <a:lvl6pPr marL="687388" indent="-171450">
              <a:buClrTx/>
              <a:buFont typeface="Arial" panose="020B0604020202020204" pitchFamily="34" charset="0"/>
              <a:buChar char="–"/>
              <a:defRPr sz="1400">
                <a:solidFill>
                  <a:schemeClr val="tx2"/>
                </a:solidFill>
              </a:defRPr>
            </a:lvl6pPr>
            <a:lvl7pPr marL="860425" indent="-173038">
              <a:buClrTx/>
              <a:buFont typeface="Arial" panose="020B0604020202020204" pitchFamily="34" charset="0"/>
              <a:buChar char="•"/>
              <a:defRPr/>
            </a:lvl7pPr>
            <a:lvl8pPr marL="1031875" indent="-171450">
              <a:buClrTx/>
              <a:buFont typeface="Arial" panose="020B0604020202020204" pitchFamily="34" charset="0"/>
              <a:buChar char="–"/>
              <a:defRPr/>
            </a:lvl8pPr>
            <a:lvl9pPr marL="1203325" indent="-171450">
              <a:buClrTx/>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873601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20" name="Group 19"/>
          <p:cNvGrpSpPr/>
          <p:nvPr/>
        </p:nvGrpSpPr>
        <p:grpSpPr>
          <a:xfrm>
            <a:off x="557929" y="429542"/>
            <a:ext cx="2872536"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15" name="Text Placeholder 4"/>
          <p:cNvSpPr>
            <a:spLocks noGrp="1"/>
          </p:cNvSpPr>
          <p:nvPr>
            <p:ph type="body" sz="quarter" idx="16" hasCustomPrompt="1"/>
          </p:nvPr>
        </p:nvSpPr>
        <p:spPr>
          <a:xfrm>
            <a:off x="557930" y="4379002"/>
            <a:ext cx="3582950"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1083914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139F72-CEC0-495F-8477-192D60A880E2}"/>
              </a:ext>
            </a:extLst>
          </p:cNvPr>
          <p:cNvSpPr/>
          <p:nvPr/>
        </p:nvSpPr>
        <p:spPr>
          <a:xfrm>
            <a:off x="6096000" y="0"/>
            <a:ext cx="6096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a:t>Click to add title for comparison slide</a:t>
            </a:r>
          </a:p>
        </p:txBody>
      </p:sp>
      <p:grpSp>
        <p:nvGrpSpPr>
          <p:cNvPr id="19" name="Group 18">
            <a:extLst>
              <a:ext uri="{FF2B5EF4-FFF2-40B4-BE49-F238E27FC236}">
                <a16:creationId xmlns:a16="http://schemas.microsoft.com/office/drawing/2014/main" id="{4FDE6AD5-F9DF-408C-8730-856FE7DF1ACB}"/>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20"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1"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2"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3"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4"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5"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15" name="Content Placeholder 3"/>
          <p:cNvSpPr>
            <a:spLocks noGrp="1"/>
          </p:cNvSpPr>
          <p:nvPr>
            <p:ph sz="half" idx="2" hasCustomPrompt="1"/>
          </p:nvPr>
        </p:nvSpPr>
        <p:spPr>
          <a:xfrm>
            <a:off x="1253474" y="3718012"/>
            <a:ext cx="3493918" cy="2023033"/>
          </a:xfrm>
          <a:noFill/>
        </p:spPr>
        <p:txBody>
          <a:bodyPr lIns="0" tIns="0" rIns="0" bIns="0"/>
          <a:lstStyle>
            <a:lvl1pPr marL="0" indent="0" algn="ctr">
              <a:spcBef>
                <a:spcPts val="1200"/>
              </a:spcBef>
              <a:buClrTx/>
              <a:buFont typeface="Arial"/>
              <a:buNone/>
              <a:defRPr sz="1800" b="1">
                <a:solidFill>
                  <a:schemeClr val="tx2"/>
                </a:solidFill>
              </a:defRPr>
            </a:lvl1pPr>
            <a:lvl2pPr marL="0" indent="0" algn="ctr">
              <a:spcBef>
                <a:spcPts val="1200"/>
              </a:spcBef>
              <a:buClrTx/>
              <a:buFontTx/>
              <a:buNone/>
              <a:defRPr sz="1600">
                <a:solidFill>
                  <a:schemeClr val="tx2"/>
                </a:solidFill>
              </a:defRPr>
            </a:lvl2pPr>
            <a:lvl3pPr marL="404813" indent="-173038">
              <a:spcBef>
                <a:spcPts val="600"/>
              </a:spcBef>
              <a:buClrTx/>
              <a:buFont typeface="Arial" panose="020B0604020202020204" pitchFamily="34" charset="0"/>
              <a:buChar char="•"/>
              <a:defRPr sz="1600">
                <a:solidFill>
                  <a:schemeClr val="tx2"/>
                </a:solidFill>
              </a:defRPr>
            </a:lvl3pPr>
            <a:lvl4pPr marL="631825" indent="-174625">
              <a:spcBef>
                <a:spcPts val="600"/>
              </a:spcBef>
              <a:buClrTx/>
              <a:buFont typeface="Arial" panose="020B0604020202020204" pitchFamily="34" charset="0"/>
              <a:buChar char="•"/>
              <a:defRPr sz="1600">
                <a:solidFill>
                  <a:schemeClr val="tx2"/>
                </a:solidFill>
              </a:defRPr>
            </a:lvl4pPr>
            <a:lvl5pPr marL="804863" indent="-173038">
              <a:spcBef>
                <a:spcPts val="600"/>
              </a:spcBef>
              <a:buClrTx/>
              <a:buFont typeface="Arial" panose="020B0604020202020204" pitchFamily="34" charset="0"/>
              <a:buChar char="–"/>
              <a:defRPr sz="1600">
                <a:solidFill>
                  <a:schemeClr val="tx2"/>
                </a:solidFill>
              </a:defRPr>
            </a:lvl5pPr>
            <a:lvl6pPr marL="977900" indent="-177800">
              <a:buClrTx/>
              <a:defRPr sz="1600"/>
            </a:lvl6pPr>
            <a:lvl7pPr marL="1143000" indent="-165100">
              <a:buClrTx/>
              <a:defRPr sz="1600"/>
            </a:lvl7pPr>
            <a:lvl8pPr marL="1320800" indent="-177800">
              <a:buClrTx/>
              <a:defRPr sz="1600"/>
            </a:lvl8pPr>
            <a:lvl9pPr>
              <a:defRPr sz="1600"/>
            </a:lvl9pPr>
          </a:lstStyle>
          <a:p>
            <a:pPr lvl="0"/>
            <a:r>
              <a:rPr lang="en-US"/>
              <a:t>Header</a:t>
            </a:r>
          </a:p>
          <a:p>
            <a:pPr lvl="1"/>
            <a:r>
              <a:rPr lang="en-US"/>
              <a:t>First-level</a:t>
            </a:r>
          </a:p>
        </p:txBody>
      </p:sp>
      <p:sp>
        <p:nvSpPr>
          <p:cNvPr id="16" name="Content Placeholder 5"/>
          <p:cNvSpPr>
            <a:spLocks noGrp="1"/>
          </p:cNvSpPr>
          <p:nvPr>
            <p:ph sz="quarter" idx="4" hasCustomPrompt="1"/>
          </p:nvPr>
        </p:nvSpPr>
        <p:spPr>
          <a:xfrm>
            <a:off x="7380297" y="3718012"/>
            <a:ext cx="3493918" cy="2023033"/>
          </a:xfrm>
          <a:noFill/>
        </p:spPr>
        <p:txBody>
          <a:bodyPr lIns="0" tIns="0" rIns="0" bIns="0"/>
          <a:lstStyle>
            <a:lvl1pPr marL="0" indent="0" algn="ctr">
              <a:spcBef>
                <a:spcPts val="1200"/>
              </a:spcBef>
              <a:buClrTx/>
              <a:buFont typeface="Arial"/>
              <a:buNone/>
              <a:defRPr sz="1800" b="1">
                <a:solidFill>
                  <a:schemeClr val="bg1"/>
                </a:solidFill>
              </a:defRPr>
            </a:lvl1pPr>
            <a:lvl2pPr marL="0" indent="0" algn="ctr">
              <a:spcBef>
                <a:spcPts val="1200"/>
              </a:spcBef>
              <a:buClrTx/>
              <a:buFontTx/>
              <a:buNone/>
              <a:defRPr sz="1600">
                <a:solidFill>
                  <a:schemeClr val="bg1"/>
                </a:solidFill>
              </a:defRPr>
            </a:lvl2pPr>
            <a:lvl3pPr marL="231775" indent="0">
              <a:spcBef>
                <a:spcPts val="600"/>
              </a:spcBef>
              <a:buClrTx/>
              <a:buFont typeface="Arial" panose="020B0604020202020204" pitchFamily="34" charset="0"/>
              <a:buNone/>
              <a:defRPr sz="1600">
                <a:solidFill>
                  <a:schemeClr val="bg1"/>
                </a:solidFill>
              </a:defRPr>
            </a:lvl3pPr>
            <a:lvl4pPr marL="631825" indent="-174625">
              <a:spcBef>
                <a:spcPts val="600"/>
              </a:spcBef>
              <a:buClrTx/>
              <a:buFont typeface="Arial" panose="020B0604020202020204" pitchFamily="34" charset="0"/>
              <a:buChar char="•"/>
              <a:defRPr sz="1600">
                <a:solidFill>
                  <a:schemeClr val="bg1"/>
                </a:solidFill>
              </a:defRPr>
            </a:lvl4pPr>
            <a:lvl5pPr marL="804863" indent="-173038">
              <a:spcBef>
                <a:spcPts val="600"/>
              </a:spcBef>
              <a:buClrTx/>
              <a:buFont typeface="Arial" panose="020B0604020202020204" pitchFamily="34" charset="0"/>
              <a:buChar char="–"/>
              <a:defRPr sz="1600">
                <a:solidFill>
                  <a:schemeClr val="bg1"/>
                </a:solidFill>
              </a:defRPr>
            </a:lvl5pPr>
            <a:lvl6pPr>
              <a:spcBef>
                <a:spcPts val="600"/>
              </a:spcBef>
              <a:buClrTx/>
              <a:defRPr sz="1600">
                <a:solidFill>
                  <a:schemeClr val="bg1"/>
                </a:solidFill>
              </a:defRPr>
            </a:lvl6pPr>
            <a:lvl7pPr>
              <a:spcBef>
                <a:spcPts val="600"/>
              </a:spcBef>
              <a:buClrTx/>
              <a:defRPr sz="1600">
                <a:solidFill>
                  <a:schemeClr val="bg1"/>
                </a:solidFill>
              </a:defRPr>
            </a:lvl7pPr>
            <a:lvl8pPr>
              <a:spcBef>
                <a:spcPts val="600"/>
              </a:spcBef>
              <a:buClrTx/>
              <a:defRPr sz="1600">
                <a:solidFill>
                  <a:schemeClr val="bg1"/>
                </a:solidFill>
              </a:defRPr>
            </a:lvl8pPr>
            <a:lvl9pPr>
              <a:defRPr sz="1600"/>
            </a:lvl9pPr>
          </a:lstStyle>
          <a:p>
            <a:pPr lvl="0"/>
            <a:r>
              <a:rPr lang="en-US"/>
              <a:t>Header</a:t>
            </a:r>
          </a:p>
          <a:p>
            <a:pPr lvl="1"/>
            <a:r>
              <a:rPr lang="en-US"/>
              <a:t>First-level</a:t>
            </a:r>
          </a:p>
        </p:txBody>
      </p:sp>
    </p:spTree>
    <p:extLst>
      <p:ext uri="{BB962C8B-B14F-4D97-AF65-F5344CB8AC3E}">
        <p14:creationId xmlns:p14="http://schemas.microsoft.com/office/powerpoint/2010/main" val="39791427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point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FACB8A6-3813-48D2-B8CE-038DD1E42B32}"/>
              </a:ext>
            </a:extLst>
          </p:cNvPr>
          <p:cNvSpPr/>
          <p:nvPr/>
        </p:nvSpPr>
        <p:spPr>
          <a:xfrm>
            <a:off x="218718" y="6241774"/>
            <a:ext cx="5587246" cy="616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23" name="Rectangle 22">
            <a:extLst>
              <a:ext uri="{FF2B5EF4-FFF2-40B4-BE49-F238E27FC236}">
                <a16:creationId xmlns:a16="http://schemas.microsoft.com/office/drawing/2014/main" id="{B5FE79D5-35B2-49F2-B15D-DA1A165F3786}"/>
              </a:ext>
            </a:extLst>
          </p:cNvPr>
          <p:cNvSpPr/>
          <p:nvPr/>
        </p:nvSpPr>
        <p:spPr>
          <a:xfrm>
            <a:off x="4062895" y="0"/>
            <a:ext cx="405815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22" name="Rectangle 21">
            <a:extLst>
              <a:ext uri="{FF2B5EF4-FFF2-40B4-BE49-F238E27FC236}">
                <a16:creationId xmlns:a16="http://schemas.microsoft.com/office/drawing/2014/main" id="{D8E8E372-A3D9-43BC-A3BE-4011C8DA5B98}"/>
              </a:ext>
            </a:extLst>
          </p:cNvPr>
          <p:cNvSpPr/>
          <p:nvPr/>
        </p:nvSpPr>
        <p:spPr>
          <a:xfrm>
            <a:off x="8121046" y="0"/>
            <a:ext cx="40709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grpSp>
        <p:nvGrpSpPr>
          <p:cNvPr id="6" name="Group 5">
            <a:extLst>
              <a:ext uri="{FF2B5EF4-FFF2-40B4-BE49-F238E27FC236}">
                <a16:creationId xmlns:a16="http://schemas.microsoft.com/office/drawing/2014/main" id="{4FDE6AD5-F9DF-408C-8730-856FE7DF1ACB}"/>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7"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8"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9"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0"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1"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2"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8" name="Content Placeholder 8">
            <a:extLst>
              <a:ext uri="{FF2B5EF4-FFF2-40B4-BE49-F238E27FC236}">
                <a16:creationId xmlns:a16="http://schemas.microsoft.com/office/drawing/2014/main" id="{80785A3E-DA24-410F-9CAE-7070C42B58B4}"/>
              </a:ext>
            </a:extLst>
          </p:cNvPr>
          <p:cNvSpPr txBox="1">
            <a:spLocks/>
          </p:cNvSpPr>
          <p:nvPr/>
        </p:nvSpPr>
        <p:spPr>
          <a:xfrm>
            <a:off x="557930"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a:solidFill>
                <a:schemeClr val="tx2"/>
              </a:solidFill>
              <a:latin typeface="+mn-lt"/>
              <a:ea typeface="Open Sans" panose="020B0606030504020204" pitchFamily="34" charset="0"/>
              <a:cs typeface="Arial" panose="020B0604020202020204" pitchFamily="34" charset="0"/>
            </a:endParaRPr>
          </a:p>
        </p:txBody>
      </p:sp>
      <p:sp>
        <p:nvSpPr>
          <p:cNvPr id="29" name="Content Placeholder 8">
            <a:extLst>
              <a:ext uri="{FF2B5EF4-FFF2-40B4-BE49-F238E27FC236}">
                <a16:creationId xmlns:a16="http://schemas.microsoft.com/office/drawing/2014/main" id="{62BE1DE7-64C2-4B16-AD38-1C91E86AECEB}"/>
              </a:ext>
            </a:extLst>
          </p:cNvPr>
          <p:cNvSpPr txBox="1">
            <a:spLocks/>
          </p:cNvSpPr>
          <p:nvPr/>
        </p:nvSpPr>
        <p:spPr>
          <a:xfrm>
            <a:off x="859760"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a:solidFill>
                  <a:schemeClr val="tx2"/>
                </a:solidFill>
                <a:latin typeface="+mn-lt"/>
                <a:cs typeface="Arial" panose="020B0604020202020204" pitchFamily="34" charset="0"/>
              </a:rPr>
              <a:t>©2021 CVS Health and/or one of its affiliates. Confidential and proprietary.</a:t>
            </a:r>
          </a:p>
        </p:txBody>
      </p:sp>
      <p:sp>
        <p:nvSpPr>
          <p:cNvPr id="17" name="Content Placeholder 2"/>
          <p:cNvSpPr>
            <a:spLocks noGrp="1"/>
          </p:cNvSpPr>
          <p:nvPr>
            <p:ph sz="half" idx="1" hasCustomPrompt="1"/>
          </p:nvPr>
        </p:nvSpPr>
        <p:spPr bwMode="gray">
          <a:xfrm>
            <a:off x="846991" y="3148862"/>
            <a:ext cx="2368913" cy="2592183"/>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dirty="0" smtClean="0">
                <a:solidFill>
                  <a:schemeClr val="tx2"/>
                </a:solidFill>
              </a:defRPr>
            </a:lvl2pPr>
            <a:lvl3pPr marL="171450" indent="0">
              <a:buClrTx/>
              <a:buFont typeface="Arial" panose="020B0604020202020204" pitchFamily="34" charset="0"/>
              <a:buNone/>
              <a:defRPr lang="en-US" sz="1600" dirty="0" smtClean="0">
                <a:solidFill>
                  <a:schemeClr val="tx2"/>
                </a:solidFill>
              </a:defRPr>
            </a:lvl3pPr>
            <a:lvl4pPr>
              <a:buClrTx/>
              <a:defRPr lang="en-US" sz="1600" dirty="0" smtClean="0">
                <a:solidFill>
                  <a:schemeClr val="tx2"/>
                </a:solidFill>
              </a:defRPr>
            </a:lvl4pPr>
            <a:lvl5pPr>
              <a:buClrTx/>
              <a:defRPr lang="en-US" sz="1600" dirty="0">
                <a:solidFill>
                  <a:schemeClr val="tx2"/>
                </a:solidFill>
              </a:defRPr>
            </a:lvl5pPr>
            <a:lvl6pPr>
              <a:buClrTx/>
              <a:defRPr sz="1600"/>
            </a:lvl6pPr>
            <a:lvl7pPr>
              <a:buClrTx/>
              <a:defRPr sz="1600"/>
            </a:lvl7pPr>
            <a:lvl8pPr>
              <a:buClrTx/>
              <a:defRPr sz="1600"/>
            </a:lvl8pPr>
            <a:lvl9pPr>
              <a:defRPr sz="1600"/>
            </a:lvl9pPr>
          </a:lstStyle>
          <a:p>
            <a:pPr lvl="0"/>
            <a:r>
              <a:rPr lang="en-US"/>
              <a:t>Header</a:t>
            </a:r>
          </a:p>
          <a:p>
            <a:pPr lvl="1"/>
            <a:r>
              <a:rPr lang="en-US"/>
              <a:t>First-level</a:t>
            </a:r>
          </a:p>
        </p:txBody>
      </p:sp>
      <p:sp>
        <p:nvSpPr>
          <p:cNvPr id="18" name="Content Placeholder 3"/>
          <p:cNvSpPr>
            <a:spLocks noGrp="1"/>
          </p:cNvSpPr>
          <p:nvPr>
            <p:ph sz="half" idx="2" hasCustomPrompt="1"/>
          </p:nvPr>
        </p:nvSpPr>
        <p:spPr bwMode="gray">
          <a:xfrm>
            <a:off x="4907514" y="3148862"/>
            <a:ext cx="2368913" cy="2592183"/>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baseline="0" dirty="0" smtClean="0">
                <a:solidFill>
                  <a:schemeClr val="tx2"/>
                </a:solidFill>
              </a:defRPr>
            </a:lvl2pPr>
            <a:lvl3pPr marL="171450"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lvl="0"/>
            <a:r>
              <a:rPr lang="en-US"/>
              <a:t>Header</a:t>
            </a:r>
          </a:p>
          <a:p>
            <a:pPr lvl="1"/>
            <a:r>
              <a:rPr lang="en-US"/>
              <a:t>First-level</a:t>
            </a:r>
          </a:p>
        </p:txBody>
      </p:sp>
      <p:sp>
        <p:nvSpPr>
          <p:cNvPr id="19" name="Content Placeholder 3"/>
          <p:cNvSpPr>
            <a:spLocks noGrp="1"/>
          </p:cNvSpPr>
          <p:nvPr>
            <p:ph sz="half" idx="18" hasCustomPrompt="1"/>
          </p:nvPr>
        </p:nvSpPr>
        <p:spPr bwMode="gray">
          <a:xfrm>
            <a:off x="8972065" y="3148862"/>
            <a:ext cx="2368913" cy="2592183"/>
          </a:xfrm>
        </p:spPr>
        <p:txBody>
          <a:bodyPr vert="horz" lIns="0" tIns="0" rIns="0" bIns="0" rtlCol="0">
            <a:noAutofit/>
          </a:bodyPr>
          <a:lstStyle>
            <a:lvl1pPr algn="ctr">
              <a:buClrTx/>
              <a:defRPr lang="en-US" sz="1800" b="1" cap="none" baseline="0" dirty="0" smtClean="0">
                <a:solidFill>
                  <a:schemeClr val="bg1"/>
                </a:solidFill>
              </a:defRPr>
            </a:lvl1pPr>
            <a:lvl2pPr marL="0" indent="0" algn="ctr">
              <a:buClrTx/>
              <a:buFontTx/>
              <a:buNone/>
              <a:defRPr lang="en-US" sz="1600" dirty="0" smtClean="0">
                <a:solidFill>
                  <a:schemeClr val="bg1"/>
                </a:solidFill>
              </a:defRPr>
            </a:lvl2pPr>
            <a:lvl3pPr marL="171450"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a:t>Header</a:t>
            </a:r>
          </a:p>
          <a:p>
            <a:pPr lvl="1"/>
            <a:r>
              <a:rPr lang="en-US"/>
              <a:t>First-level</a:t>
            </a:r>
          </a:p>
        </p:txBody>
      </p:sp>
    </p:spTree>
    <p:extLst>
      <p:ext uri="{BB962C8B-B14F-4D97-AF65-F5344CB8AC3E}">
        <p14:creationId xmlns:p14="http://schemas.microsoft.com/office/powerpoint/2010/main" val="31824291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and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557929" y="1765300"/>
            <a:ext cx="4884168" cy="3977640"/>
          </a:xfrm>
        </p:spPr>
        <p:txBody>
          <a:bodyPr/>
          <a:lstStyle>
            <a:lvl1pPr>
              <a:defRPr cap="none" baseline="0">
                <a:solidFill>
                  <a:schemeClr val="tx2"/>
                </a:solidFill>
              </a:defRPr>
            </a:lvl1pPr>
            <a:lvl2pPr>
              <a:defRPr baseline="0">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6000" y="0"/>
            <a:ext cx="6096001"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Tree>
    <p:extLst>
      <p:ext uri="{BB962C8B-B14F-4D97-AF65-F5344CB8AC3E}">
        <p14:creationId xmlns:p14="http://schemas.microsoft.com/office/powerpoint/2010/main" val="12699876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and image lef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0" y="0"/>
            <a:ext cx="6096001"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
        <p:nvSpPr>
          <p:cNvPr id="2" name="Title 1"/>
          <p:cNvSpPr>
            <a:spLocks noGrp="1"/>
          </p:cNvSpPr>
          <p:nvPr>
            <p:ph type="title" hasCustomPrompt="1"/>
          </p:nvPr>
        </p:nvSpPr>
        <p:spPr>
          <a:xfrm>
            <a:off x="6733589" y="530351"/>
            <a:ext cx="4884168"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6740693" y="1765300"/>
            <a:ext cx="4884168" cy="3977640"/>
          </a:xfrm>
        </p:spPr>
        <p:txBody>
          <a:bodyPr/>
          <a:lstStyle>
            <a:lvl1pPr>
              <a:buClrTx/>
              <a:defRPr cap="none" baseline="0">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vl6pPr>
              <a:buClrTx/>
              <a:defRPr/>
            </a:lvl6pPr>
            <a:lvl7pPr>
              <a:buClrTx/>
              <a:defRPr/>
            </a:lvl7pPr>
            <a:lvl8pPr>
              <a:buClrTx/>
              <a:defRPr/>
            </a:lvl8pPr>
            <a:lvl9pPr>
              <a:buClrTx/>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33225077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and Infographic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39F72-CEC0-495F-8477-192D60A880E2}"/>
              </a:ext>
            </a:extLst>
          </p:cNvPr>
          <p:cNvSpPr/>
          <p:nvPr/>
        </p:nvSpPr>
        <p:spPr>
          <a:xfrm>
            <a:off x="6096000" y="0"/>
            <a:ext cx="6096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grpSp>
        <p:nvGrpSpPr>
          <p:cNvPr id="9" name="Group 8">
            <a:extLst>
              <a:ext uri="{FF2B5EF4-FFF2-40B4-BE49-F238E27FC236}">
                <a16:creationId xmlns:a16="http://schemas.microsoft.com/office/drawing/2014/main" id="{C4BCE3BF-19DE-4243-9ED2-5FA21553C1FA}"/>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10" name="Freeform 4">
              <a:extLst>
                <a:ext uri="{FF2B5EF4-FFF2-40B4-BE49-F238E27FC236}">
                  <a16:creationId xmlns:a16="http://schemas.microsoft.com/office/drawing/2014/main" id="{4FAD22A7-02FD-47B7-B56B-F83C1B41E59F}"/>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1" name="Freeform 5">
              <a:extLst>
                <a:ext uri="{FF2B5EF4-FFF2-40B4-BE49-F238E27FC236}">
                  <a16:creationId xmlns:a16="http://schemas.microsoft.com/office/drawing/2014/main" id="{E5501FD2-6558-4D19-84E8-1DAF689AB5F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2" name="Freeform 6">
              <a:extLst>
                <a:ext uri="{FF2B5EF4-FFF2-40B4-BE49-F238E27FC236}">
                  <a16:creationId xmlns:a16="http://schemas.microsoft.com/office/drawing/2014/main" id="{56C71C9D-3B12-4743-ABB3-3300A6D7C2AE}"/>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3" name="Freeform 7">
              <a:extLst>
                <a:ext uri="{FF2B5EF4-FFF2-40B4-BE49-F238E27FC236}">
                  <a16:creationId xmlns:a16="http://schemas.microsoft.com/office/drawing/2014/main" id="{7C9731B0-F7F6-409F-971D-705E83BF30BE}"/>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4" name="Freeform 8">
              <a:extLst>
                <a:ext uri="{FF2B5EF4-FFF2-40B4-BE49-F238E27FC236}">
                  <a16:creationId xmlns:a16="http://schemas.microsoft.com/office/drawing/2014/main" id="{D982D7F3-8E67-4A4F-91EE-C8AA3BB44D70}"/>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5" name="Freeform 10">
              <a:extLst>
                <a:ext uri="{FF2B5EF4-FFF2-40B4-BE49-F238E27FC236}">
                  <a16:creationId xmlns:a16="http://schemas.microsoft.com/office/drawing/2014/main" id="{37B8E154-46D5-4920-86B2-1F96A57FEDC1}"/>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a:t>Click to add title for text and infographic</a:t>
            </a:r>
          </a:p>
        </p:txBody>
      </p:sp>
      <p:sp>
        <p:nvSpPr>
          <p:cNvPr id="6" name="Content Placeholder 2"/>
          <p:cNvSpPr>
            <a:spLocks noGrp="1"/>
          </p:cNvSpPr>
          <p:nvPr>
            <p:ph idx="1" hasCustomPrompt="1"/>
          </p:nvPr>
        </p:nvSpPr>
        <p:spPr bwMode="gray">
          <a:xfrm>
            <a:off x="557929" y="1767532"/>
            <a:ext cx="4884168"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33362363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or high impact with imag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6000" y="0"/>
            <a:ext cx="6096001"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
        <p:nvSpPr>
          <p:cNvPr id="2" name="Title 1"/>
          <p:cNvSpPr>
            <a:spLocks noGrp="1"/>
          </p:cNvSpPr>
          <p:nvPr>
            <p:ph type="title" hasCustomPrompt="1"/>
          </p:nvPr>
        </p:nvSpPr>
        <p:spPr>
          <a:xfrm>
            <a:off x="557929" y="1764792"/>
            <a:ext cx="4435995" cy="1463040"/>
          </a:xfrm>
        </p:spPr>
        <p:txBody>
          <a:bodyPr rIns="0"/>
          <a:lstStyle>
            <a:lvl1pPr>
              <a:defRPr>
                <a:solidFill>
                  <a:schemeClr val="tx2"/>
                </a:solidFill>
              </a:defRPr>
            </a:lvl1pPr>
          </a:lstStyle>
          <a:p>
            <a:r>
              <a:rPr lang="en-US"/>
              <a:t>Click to add quote with image. Image should reflect the content of the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557929" y="3590383"/>
            <a:ext cx="4573191" cy="161925"/>
          </a:xfrm>
          <a:prstGeom prst="rect">
            <a:avLst/>
          </a:prstGeom>
          <a:noFill/>
        </p:spPr>
        <p:txBody>
          <a:bodyPr>
            <a:noAutofit/>
          </a:bodyPr>
          <a:lstStyle>
            <a:lvl1pPr>
              <a:defRPr sz="1400" cap="all" baseline="0">
                <a:solidFill>
                  <a:schemeClr val="tx2"/>
                </a:solidFill>
              </a:defRPr>
            </a:lvl1pPr>
          </a:lstStyle>
          <a:p>
            <a:pPr lvl="0"/>
            <a:r>
              <a:rPr lang="en-US"/>
              <a:t>click to add AUTHOR</a:t>
            </a:r>
          </a:p>
        </p:txBody>
      </p:sp>
    </p:spTree>
    <p:extLst>
      <p:ext uri="{BB962C8B-B14F-4D97-AF65-F5344CB8AC3E}">
        <p14:creationId xmlns:p14="http://schemas.microsoft.com/office/powerpoint/2010/main" val="40017083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or high imp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2868" y="2180108"/>
            <a:ext cx="7170763" cy="1463040"/>
          </a:xfrm>
        </p:spPr>
        <p:txBody>
          <a:bodyPr rIns="0"/>
          <a:lstStyle>
            <a:lvl1pPr>
              <a:defRPr>
                <a:solidFill>
                  <a:schemeClr val="tx2"/>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867" y="4020922"/>
            <a:ext cx="4573191" cy="161925"/>
          </a:xfrm>
          <a:prstGeom prst="rect">
            <a:avLst/>
          </a:prstGeom>
          <a:noFill/>
        </p:spPr>
        <p:txBody>
          <a:bodyPr>
            <a:noAutofit/>
          </a:bodyPr>
          <a:lstStyle>
            <a:lvl1pPr>
              <a:defRPr sz="1400" cap="all" baseline="0">
                <a:solidFill>
                  <a:schemeClr val="tx2"/>
                </a:solidFill>
              </a:defRPr>
            </a:lvl1pPr>
          </a:lstStyle>
          <a:p>
            <a:pPr lvl="0"/>
            <a:r>
              <a:rPr lang="en-US"/>
              <a:t>click to add AUTHOR</a:t>
            </a:r>
          </a:p>
        </p:txBody>
      </p:sp>
    </p:spTree>
    <p:extLst>
      <p:ext uri="{BB962C8B-B14F-4D97-AF65-F5344CB8AC3E}">
        <p14:creationId xmlns:p14="http://schemas.microsoft.com/office/powerpoint/2010/main" val="27720267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or high impact on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139F72-CEC0-495F-8477-192D60A880E2}"/>
              </a:ext>
            </a:extLst>
          </p:cNvPr>
          <p:cNvSpPr/>
          <p:nvPr/>
        </p:nvSpPr>
        <p:spPr>
          <a:xfrm>
            <a:off x="-1" y="0"/>
            <a:ext cx="12192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5" name="Content Placeholder 8">
            <a:extLst>
              <a:ext uri="{FF2B5EF4-FFF2-40B4-BE49-F238E27FC236}">
                <a16:creationId xmlns:a16="http://schemas.microsoft.com/office/drawing/2014/main" id="{935A177A-64AC-49B1-9D97-25A4DB841CAD}"/>
              </a:ext>
            </a:extLst>
          </p:cNvPr>
          <p:cNvSpPr txBox="1">
            <a:spLocks/>
          </p:cNvSpPr>
          <p:nvPr/>
        </p:nvSpPr>
        <p:spPr>
          <a:xfrm>
            <a:off x="557930"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6" name="Content Placeholder 8">
            <a:extLst>
              <a:ext uri="{FF2B5EF4-FFF2-40B4-BE49-F238E27FC236}">
                <a16:creationId xmlns:a16="http://schemas.microsoft.com/office/drawing/2014/main" id="{F35D44D1-CF2C-4331-B380-083F7ABF73CB}"/>
              </a:ext>
            </a:extLst>
          </p:cNvPr>
          <p:cNvSpPr txBox="1">
            <a:spLocks/>
          </p:cNvSpPr>
          <p:nvPr/>
        </p:nvSpPr>
        <p:spPr>
          <a:xfrm>
            <a:off x="859760"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a:solidFill>
                  <a:schemeClr val="bg1"/>
                </a:solidFill>
                <a:latin typeface="+mn-lt"/>
                <a:cs typeface="Arial" panose="020B0604020202020204" pitchFamily="34" charset="0"/>
              </a:rPr>
              <a:t>©2021 CVS Health and/or one of its affiliates. Confidential and proprietary.</a:t>
            </a:r>
          </a:p>
        </p:txBody>
      </p:sp>
      <p:grpSp>
        <p:nvGrpSpPr>
          <p:cNvPr id="8" name="Group 7">
            <a:extLst>
              <a:ext uri="{FF2B5EF4-FFF2-40B4-BE49-F238E27FC236}">
                <a16:creationId xmlns:a16="http://schemas.microsoft.com/office/drawing/2014/main" id="{4FDE6AD5-F9DF-408C-8730-856FE7DF1ACB}"/>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9"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0"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1"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2"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3"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4"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 name="Title 1"/>
          <p:cNvSpPr>
            <a:spLocks noGrp="1"/>
          </p:cNvSpPr>
          <p:nvPr>
            <p:ph type="title" hasCustomPrompt="1"/>
          </p:nvPr>
        </p:nvSpPr>
        <p:spPr>
          <a:xfrm>
            <a:off x="2512868" y="2180108"/>
            <a:ext cx="7170763" cy="1463040"/>
          </a:xfrm>
        </p:spPr>
        <p:txBody>
          <a:bodyPr rIns="0"/>
          <a:lstStyle>
            <a:lvl1pPr>
              <a:defRPr>
                <a:solidFill>
                  <a:schemeClr val="bg1"/>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867" y="4020922"/>
            <a:ext cx="4573191" cy="161925"/>
          </a:xfrm>
          <a:prstGeom prst="rect">
            <a:avLst/>
          </a:prstGeom>
          <a:noFill/>
        </p:spPr>
        <p:txBody>
          <a:bodyPr>
            <a:noAutofit/>
          </a:bodyPr>
          <a:lstStyle>
            <a:lvl1pPr>
              <a:defRPr sz="1400" cap="all" baseline="0">
                <a:solidFill>
                  <a:schemeClr val="bg1"/>
                </a:solidFill>
              </a:defRPr>
            </a:lvl1pPr>
          </a:lstStyle>
          <a:p>
            <a:pPr lvl="0"/>
            <a:r>
              <a:rPr lang="en-US"/>
              <a:t>click to add AUTHOR</a:t>
            </a:r>
          </a:p>
        </p:txBody>
      </p:sp>
    </p:spTree>
    <p:extLst>
      <p:ext uri="{BB962C8B-B14F-4D97-AF65-F5344CB8AC3E}">
        <p14:creationId xmlns:p14="http://schemas.microsoft.com/office/powerpoint/2010/main" val="7035212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ext steps">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33034" y="416158"/>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Next steps</a:t>
            </a:r>
          </a:p>
        </p:txBody>
      </p:sp>
      <p:sp>
        <p:nvSpPr>
          <p:cNvPr id="5" name="Content Placeholder 2"/>
          <p:cNvSpPr>
            <a:spLocks noGrp="1"/>
          </p:cNvSpPr>
          <p:nvPr>
            <p:ph sz="half" idx="1" hasCustomPrompt="1"/>
          </p:nvPr>
        </p:nvSpPr>
        <p:spPr bwMode="gray">
          <a:xfrm>
            <a:off x="1970635" y="2110424"/>
            <a:ext cx="2506109"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1</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6" name="Content Placeholder 2"/>
          <p:cNvSpPr>
            <a:spLocks noGrp="1"/>
          </p:cNvSpPr>
          <p:nvPr>
            <p:ph sz="half" idx="10" hasCustomPrompt="1"/>
          </p:nvPr>
        </p:nvSpPr>
        <p:spPr bwMode="gray">
          <a:xfrm>
            <a:off x="4820143" y="2110424"/>
            <a:ext cx="2506109"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2</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10" name="Content Placeholder 2"/>
          <p:cNvSpPr>
            <a:spLocks noGrp="1"/>
          </p:cNvSpPr>
          <p:nvPr>
            <p:ph sz="half" idx="11" hasCustomPrompt="1"/>
          </p:nvPr>
        </p:nvSpPr>
        <p:spPr bwMode="gray">
          <a:xfrm>
            <a:off x="7664668" y="2110424"/>
            <a:ext cx="2506109"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3</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Tree>
    <p:extLst>
      <p:ext uri="{BB962C8B-B14F-4D97-AF65-F5344CB8AC3E}">
        <p14:creationId xmlns:p14="http://schemas.microsoft.com/office/powerpoint/2010/main" val="29991377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34939" y="416158"/>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In closing</a:t>
            </a:r>
          </a:p>
        </p:txBody>
      </p:sp>
      <p:sp>
        <p:nvSpPr>
          <p:cNvPr id="4" name="Content Placeholder 2"/>
          <p:cNvSpPr>
            <a:spLocks noGrp="1"/>
          </p:cNvSpPr>
          <p:nvPr>
            <p:ph idx="1" hasCustomPrompt="1"/>
          </p:nvPr>
        </p:nvSpPr>
        <p:spPr bwMode="gray">
          <a:xfrm>
            <a:off x="557929" y="1767532"/>
            <a:ext cx="8588453" cy="3977640"/>
          </a:xfrm>
        </p:spPr>
        <p:txBody>
          <a:bodyPr/>
          <a:lstStyle>
            <a:lvl1pPr>
              <a:buClrTx/>
              <a:defRPr sz="1800" b="1" cap="none" baseline="0">
                <a:solidFill>
                  <a:schemeClr val="tx2"/>
                </a:solidFill>
              </a:defRPr>
            </a:lvl1pPr>
            <a:lvl2pPr marL="0" indent="0">
              <a:buClrTx/>
              <a:buFontTx/>
              <a:buNone/>
              <a:defRPr baseline="0">
                <a:solidFill>
                  <a:schemeClr val="tx2"/>
                </a:solidFill>
              </a:defRPr>
            </a:lvl2pPr>
            <a:lvl3pPr marL="173038" indent="-173038">
              <a:buClrTx/>
              <a:buFont typeface="Arial" panose="020B0604020202020204" pitchFamily="34" charset="0"/>
              <a:buChar char="•"/>
              <a:defRPr baseline="0">
                <a:solidFill>
                  <a:schemeClr val="tx2"/>
                </a:solidFill>
              </a:defRPr>
            </a:lvl3pPr>
            <a:lvl4pPr marL="347663" indent="-174625">
              <a:buClrTx/>
              <a:buFont typeface="Arial" panose="020B0604020202020204" pitchFamily="34" charset="0"/>
              <a:buChar char="–"/>
              <a:defRPr>
                <a:solidFill>
                  <a:schemeClr val="tx2"/>
                </a:solidFill>
              </a:defRPr>
            </a:lvl4pPr>
            <a:lvl5pPr marL="509588" indent="-161925">
              <a:buClrTx/>
              <a:buFont typeface="Arial" panose="020B0604020202020204" pitchFamily="34" charset="0"/>
              <a:buChar char="•"/>
              <a:defRPr baseline="0">
                <a:solidFill>
                  <a:schemeClr val="tx2"/>
                </a:solidFill>
              </a:defRPr>
            </a:lvl5pPr>
            <a:lvl6pPr marL="682625" indent="-173038">
              <a:buClrTx/>
              <a:buFont typeface="Arial" panose="020B0604020202020204" pitchFamily="34" charset="0"/>
              <a:buChar char="–"/>
              <a:defRPr/>
            </a:lvl6pPr>
            <a:lvl7pPr marL="857250" indent="-174625">
              <a:buClrTx/>
              <a:buFont typeface="Arial" panose="020B0604020202020204" pitchFamily="34" charset="0"/>
              <a:buChar char="•"/>
              <a:defRPr/>
            </a:lvl7pPr>
            <a:lvl8pPr marL="1030288" indent="-173038">
              <a:buClrTx/>
              <a:buFont typeface="Arial" panose="020B0604020202020204" pitchFamily="34" charset="0"/>
              <a:buChar char="–"/>
              <a:defRPr/>
            </a:lvl8pPr>
            <a:lvl9pPr marL="1203325" indent="-173038">
              <a:buClrTx/>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2435312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sp>
        <p:nvSpPr>
          <p:cNvPr id="22" name="Footer Placeholder 4">
            <a:extLst>
              <a:ext uri="{FF2B5EF4-FFF2-40B4-BE49-F238E27FC236}">
                <a16:creationId xmlns:a16="http://schemas.microsoft.com/office/drawing/2014/main" id="{0C07AEF2-95F8-4407-BBD7-8F517ACF16FE}"/>
              </a:ext>
            </a:extLst>
          </p:cNvPr>
          <p:cNvSpPr txBox="1">
            <a:spLocks/>
          </p:cNvSpPr>
          <p:nvPr/>
        </p:nvSpPr>
        <p:spPr>
          <a:xfrm>
            <a:off x="557929" y="6427484"/>
            <a:ext cx="6859786" cy="228600"/>
          </a:xfrm>
          <a:prstGeom prst="rect">
            <a:avLst/>
          </a:prstGeom>
        </p:spPr>
        <p:txBody>
          <a:bodyPr vert="horz" lIns="0" tIns="0" rIns="0" bIns="0" rtlCol="0" anchor="t" anchorCtr="0">
            <a:noAutofit/>
          </a:bodyPr>
          <a:lstStyle>
            <a:defPPr>
              <a:defRPr lang="en-US"/>
            </a:defPPr>
            <a:lvl1pPr marL="0" algn="l"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solidFill>
                <a:effectLst/>
                <a:uLnTx/>
                <a:uFillTx/>
                <a:latin typeface="+mn-lt"/>
                <a:ea typeface="+mn-ea"/>
                <a:cs typeface="+mn-cs"/>
              </a:rPr>
              <a:t>©2019 CVS Health and/or one of its affiliates. Confidential and proprietary.</a:t>
            </a:r>
          </a:p>
        </p:txBody>
      </p:sp>
      <p:grpSp>
        <p:nvGrpSpPr>
          <p:cNvPr id="23" name="Group 22">
            <a:extLst>
              <a:ext uri="{FF2B5EF4-FFF2-40B4-BE49-F238E27FC236}">
                <a16:creationId xmlns:a16="http://schemas.microsoft.com/office/drawing/2014/main" id="{1F8C4FD8-0AA8-4037-BC71-BA96D0AF218E}"/>
              </a:ext>
            </a:extLst>
          </p:cNvPr>
          <p:cNvGrpSpPr>
            <a:grpSpLocks noChangeAspect="1"/>
          </p:cNvGrpSpPr>
          <p:nvPr/>
        </p:nvGrpSpPr>
        <p:grpSpPr>
          <a:xfrm>
            <a:off x="557929" y="429542"/>
            <a:ext cx="2872536" cy="352779"/>
            <a:chOff x="1011652" y="1504398"/>
            <a:chExt cx="10028238" cy="1231900"/>
          </a:xfrm>
          <a:solidFill>
            <a:schemeClr val="bg1"/>
          </a:solidFill>
        </p:grpSpPr>
        <p:sp>
          <p:nvSpPr>
            <p:cNvPr id="24" name="Freeform 7">
              <a:extLst>
                <a:ext uri="{FF2B5EF4-FFF2-40B4-BE49-F238E27FC236}">
                  <a16:creationId xmlns:a16="http://schemas.microsoft.com/office/drawing/2014/main" id="{B3EB7105-6A46-491C-B241-A8F912957568}"/>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8">
              <a:extLst>
                <a:ext uri="{FF2B5EF4-FFF2-40B4-BE49-F238E27FC236}">
                  <a16:creationId xmlns:a16="http://schemas.microsoft.com/office/drawing/2014/main" id="{D958FC95-7F0F-491F-8DC3-06F8BACBFE15}"/>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9">
              <a:extLst>
                <a:ext uri="{FF2B5EF4-FFF2-40B4-BE49-F238E27FC236}">
                  <a16:creationId xmlns:a16="http://schemas.microsoft.com/office/drawing/2014/main" id="{60CEC3B9-4063-48FC-90DC-4CDE63069C84}"/>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0">
              <a:extLst>
                <a:ext uri="{FF2B5EF4-FFF2-40B4-BE49-F238E27FC236}">
                  <a16:creationId xmlns:a16="http://schemas.microsoft.com/office/drawing/2014/main" id="{ACB778AF-4452-4D00-A46E-1FA80ABA89D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8" name="Freeform 11">
              <a:extLst>
                <a:ext uri="{FF2B5EF4-FFF2-40B4-BE49-F238E27FC236}">
                  <a16:creationId xmlns:a16="http://schemas.microsoft.com/office/drawing/2014/main" id="{52616A00-1107-4114-9319-20AF55350A06}"/>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9" name="Freeform 12">
              <a:extLst>
                <a:ext uri="{FF2B5EF4-FFF2-40B4-BE49-F238E27FC236}">
                  <a16:creationId xmlns:a16="http://schemas.microsoft.com/office/drawing/2014/main" id="{7C96DD26-9A69-4431-91BB-3F67E41B5D6B}"/>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bg1"/>
                </a:solidFill>
              </a:defRPr>
            </a:lvl1pPr>
          </a:lstStyle>
          <a:p>
            <a:r>
              <a:rPr lang="en-US"/>
              <a:t>Click to add title</a:t>
            </a:r>
          </a:p>
        </p:txBody>
      </p:sp>
      <p:sp>
        <p:nvSpPr>
          <p:cNvPr id="15" name="Text Placeholder 4"/>
          <p:cNvSpPr>
            <a:spLocks noGrp="1"/>
          </p:cNvSpPr>
          <p:nvPr>
            <p:ph type="body" sz="quarter" idx="17" hasCustomPrompt="1"/>
          </p:nvPr>
        </p:nvSpPr>
        <p:spPr>
          <a:xfrm>
            <a:off x="557930" y="4379002"/>
            <a:ext cx="3582950" cy="1262324"/>
          </a:xfrm>
        </p:spPr>
        <p:txBody>
          <a:bodyPr/>
          <a:lstStyle>
            <a:lvl1pPr>
              <a:defRPr sz="1600" b="1">
                <a:solidFill>
                  <a:schemeClr val="bg1"/>
                </a:solidFill>
              </a:defRPr>
            </a:lvl1pPr>
            <a:lvl2pPr marL="0" indent="0">
              <a:spcBef>
                <a:spcPts val="0"/>
              </a:spcBef>
              <a:spcAft>
                <a:spcPts val="2400"/>
              </a:spcAft>
              <a:buFontTx/>
              <a:buNone/>
              <a:defRPr sz="1600">
                <a:solidFill>
                  <a:schemeClr val="bg1"/>
                </a:solidFill>
              </a:defRPr>
            </a:lvl2pPr>
            <a:lvl3pPr marL="0" indent="0">
              <a:buFontTx/>
              <a:buNone/>
              <a:defRPr sz="1200">
                <a:solidFill>
                  <a:schemeClr val="bg1"/>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16728935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re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139F72-CEC0-495F-8477-192D60A880E2}"/>
              </a:ext>
            </a:extLst>
          </p:cNvPr>
          <p:cNvSpPr/>
          <p:nvPr/>
        </p:nvSpPr>
        <p:spPr>
          <a:xfrm>
            <a:off x="-1" y="0"/>
            <a:ext cx="12192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3" name="Content Placeholder 8">
            <a:extLst>
              <a:ext uri="{FF2B5EF4-FFF2-40B4-BE49-F238E27FC236}">
                <a16:creationId xmlns:a16="http://schemas.microsoft.com/office/drawing/2014/main" id="{935A177A-64AC-49B1-9D97-25A4DB841CAD}"/>
              </a:ext>
            </a:extLst>
          </p:cNvPr>
          <p:cNvSpPr txBox="1">
            <a:spLocks/>
          </p:cNvSpPr>
          <p:nvPr/>
        </p:nvSpPr>
        <p:spPr>
          <a:xfrm>
            <a:off x="557930"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4" name="Content Placeholder 8">
            <a:extLst>
              <a:ext uri="{FF2B5EF4-FFF2-40B4-BE49-F238E27FC236}">
                <a16:creationId xmlns:a16="http://schemas.microsoft.com/office/drawing/2014/main" id="{F35D44D1-CF2C-4331-B380-083F7ABF73CB}"/>
              </a:ext>
            </a:extLst>
          </p:cNvPr>
          <p:cNvSpPr txBox="1">
            <a:spLocks/>
          </p:cNvSpPr>
          <p:nvPr/>
        </p:nvSpPr>
        <p:spPr>
          <a:xfrm>
            <a:off x="859760"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a:solidFill>
                  <a:schemeClr val="bg1"/>
                </a:solidFill>
                <a:latin typeface="+mn-lt"/>
                <a:cs typeface="Arial" panose="020B0604020202020204" pitchFamily="34" charset="0"/>
              </a:rPr>
              <a:t>©2021 CVS Health and/or one of its affiliates. Confidential and proprietary.</a:t>
            </a:r>
          </a:p>
        </p:txBody>
      </p:sp>
      <p:grpSp>
        <p:nvGrpSpPr>
          <p:cNvPr id="5" name="Group 4">
            <a:extLst>
              <a:ext uri="{FF2B5EF4-FFF2-40B4-BE49-F238E27FC236}">
                <a16:creationId xmlns:a16="http://schemas.microsoft.com/office/drawing/2014/main" id="{4FDE6AD5-F9DF-408C-8730-856FE7DF1ACB}"/>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6"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7"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8"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9"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0"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1"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 name="Title 1"/>
          <p:cNvSpPr>
            <a:spLocks noGrp="1"/>
          </p:cNvSpPr>
          <p:nvPr>
            <p:ph type="title" hasCustomPrompt="1"/>
          </p:nvPr>
        </p:nvSpPr>
        <p:spPr/>
        <p:txBody>
          <a:bodyPr/>
          <a:lstStyle>
            <a:lvl1pPr>
              <a:defRPr>
                <a:solidFill>
                  <a:schemeClr val="bg1"/>
                </a:solidFill>
              </a:defRPr>
            </a:lvl1pPr>
          </a:lstStyle>
          <a:p>
            <a:r>
              <a:rPr lang="en-US"/>
              <a:t>Click to add title</a:t>
            </a:r>
          </a:p>
        </p:txBody>
      </p:sp>
    </p:spTree>
    <p:extLst>
      <p:ext uri="{BB962C8B-B14F-4D97-AF65-F5344CB8AC3E}">
        <p14:creationId xmlns:p14="http://schemas.microsoft.com/office/powerpoint/2010/main" val="38734343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5766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and Infographic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5139F72-CEC0-495F-8477-192D60A880E2}"/>
              </a:ext>
            </a:extLst>
          </p:cNvPr>
          <p:cNvSpPr/>
          <p:nvPr/>
        </p:nvSpPr>
        <p:spPr>
          <a:xfrm>
            <a:off x="-1" y="0"/>
            <a:ext cx="6096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10" name="Content Placeholder 8">
            <a:extLst>
              <a:ext uri="{FF2B5EF4-FFF2-40B4-BE49-F238E27FC236}">
                <a16:creationId xmlns:a16="http://schemas.microsoft.com/office/drawing/2014/main" id="{935A177A-64AC-49B1-9D97-25A4DB841CAD}"/>
              </a:ext>
            </a:extLst>
          </p:cNvPr>
          <p:cNvSpPr txBox="1">
            <a:spLocks/>
          </p:cNvSpPr>
          <p:nvPr/>
        </p:nvSpPr>
        <p:spPr>
          <a:xfrm>
            <a:off x="557930"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p:nvSpPr>
        <p:spPr>
          <a:xfrm>
            <a:off x="859760"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a:solidFill>
                  <a:schemeClr val="bg1"/>
                </a:solidFill>
                <a:latin typeface="+mn-lt"/>
                <a:cs typeface="Arial" panose="020B0604020202020204" pitchFamily="34" charset="0"/>
              </a:rPr>
              <a:t>©2021 CVS Health and/or one of its affiliates. Confidential and proprietary.</a:t>
            </a:r>
          </a:p>
        </p:txBody>
      </p:sp>
      <p:sp>
        <p:nvSpPr>
          <p:cNvPr id="8" name="Title 1">
            <a:extLst>
              <a:ext uri="{FF2B5EF4-FFF2-40B4-BE49-F238E27FC236}">
                <a16:creationId xmlns:a16="http://schemas.microsoft.com/office/drawing/2014/main" id="{64081097-5A32-492D-A4B4-0E77BD503364}"/>
              </a:ext>
            </a:extLst>
          </p:cNvPr>
          <p:cNvSpPr txBox="1">
            <a:spLocks/>
          </p:cNvSpPr>
          <p:nvPr userDrawn="1"/>
        </p:nvSpPr>
        <p:spPr>
          <a:xfrm>
            <a:off x="575681" y="2875986"/>
            <a:ext cx="4882896" cy="713232"/>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a:lstStyle>
          <a:p>
            <a:r>
              <a:rPr lang="en-US" sz="4000">
                <a:solidFill>
                  <a:schemeClr val="bg1"/>
                </a:solidFill>
              </a:rPr>
              <a:t>Turning Vision…</a:t>
            </a:r>
          </a:p>
        </p:txBody>
      </p:sp>
      <p:sp>
        <p:nvSpPr>
          <p:cNvPr id="9" name="Title 1">
            <a:extLst>
              <a:ext uri="{FF2B5EF4-FFF2-40B4-BE49-F238E27FC236}">
                <a16:creationId xmlns:a16="http://schemas.microsoft.com/office/drawing/2014/main" id="{68E82583-215F-49B9-8CD3-A028423EE570}"/>
              </a:ext>
            </a:extLst>
          </p:cNvPr>
          <p:cNvSpPr>
            <a:spLocks noGrp="1"/>
          </p:cNvSpPr>
          <p:nvPr>
            <p:ph type="title" idx="4294967295"/>
          </p:nvPr>
        </p:nvSpPr>
        <p:spPr>
          <a:xfrm>
            <a:off x="6733424" y="2875986"/>
            <a:ext cx="4882896" cy="713232"/>
          </a:xfrm>
        </p:spPr>
        <p:txBody>
          <a:bodyPr/>
          <a:lstStyle/>
          <a:p>
            <a:r>
              <a:rPr lang="en-US" sz="4000"/>
              <a:t>Click to edit Master title style</a:t>
            </a:r>
          </a:p>
        </p:txBody>
      </p:sp>
    </p:spTree>
    <p:extLst>
      <p:ext uri="{BB962C8B-B14F-4D97-AF65-F5344CB8AC3E}">
        <p14:creationId xmlns:p14="http://schemas.microsoft.com/office/powerpoint/2010/main" val="306607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309210"/>
            <a:ext cx="9667726" cy="370265"/>
          </a:xfrm>
        </p:spPr>
        <p:txBody>
          <a:bodyPr/>
          <a:lstStyle>
            <a:lvl1pPr>
              <a:defRPr>
                <a:solidFill>
                  <a:schemeClr val="tx2"/>
                </a:solidFill>
              </a:defRPr>
            </a:lvl1pPr>
          </a:lstStyle>
          <a:p>
            <a:r>
              <a:rPr lang="en-US"/>
              <a:t>Click to add title</a:t>
            </a:r>
          </a:p>
        </p:txBody>
      </p:sp>
      <p:sp>
        <p:nvSpPr>
          <p:cNvPr id="3" name="Text Placeholder 2">
            <a:extLst>
              <a:ext uri="{FF2B5EF4-FFF2-40B4-BE49-F238E27FC236}">
                <a16:creationId xmlns:a16="http://schemas.microsoft.com/office/drawing/2014/main" id="{63A73374-FE24-48E2-B523-179FF929552D}"/>
              </a:ext>
            </a:extLst>
          </p:cNvPr>
          <p:cNvSpPr>
            <a:spLocks noGrp="1"/>
          </p:cNvSpPr>
          <p:nvPr>
            <p:ph type="body" sz="quarter" idx="4294967295"/>
          </p:nvPr>
        </p:nvSpPr>
        <p:spPr>
          <a:xfrm>
            <a:off x="557929" y="679475"/>
            <a:ext cx="9687861" cy="422275"/>
          </a:xfrm>
        </p:spPr>
        <p:txBody>
          <a:bodyPr/>
          <a:lstStyle/>
          <a:p>
            <a:pPr lvl="0"/>
            <a:r>
              <a:rPr lang="en-US">
                <a:latin typeface="Arial" panose="020B0604020202020204" pitchFamily="34" charset="0"/>
                <a:cs typeface="Arial" panose="020B0604020202020204" pitchFamily="34" charset="0"/>
                <a:sym typeface="Arial" panose="020B0604020202020204" pitchFamily="34" charset="0"/>
              </a:rPr>
              <a:t>Click to edit Master text styles</a:t>
            </a:r>
          </a:p>
        </p:txBody>
      </p:sp>
    </p:spTree>
    <p:extLst>
      <p:ext uri="{BB962C8B-B14F-4D97-AF65-F5344CB8AC3E}">
        <p14:creationId xmlns:p14="http://schemas.microsoft.com/office/powerpoint/2010/main" val="18814742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469901" y="402587"/>
            <a:ext cx="11252200" cy="334102"/>
          </a:xfrm>
          <a:prstGeom prst="rect">
            <a:avLst/>
          </a:prstGeom>
        </p:spPr>
        <p:txBody>
          <a:bodyPr vert="horz" lIns="0" tIns="0" rIns="0" bIns="0" rtlCol="0" anchor="t" anchorCtr="0">
            <a:noAutofit/>
          </a:bodyPr>
          <a:lstStyle>
            <a:lvl1pPr>
              <a:defRPr sz="1998"/>
            </a:lvl1pPr>
          </a:lstStyle>
          <a:p>
            <a:r>
              <a:rPr lang="en-US" noProof="0"/>
              <a:t>Click to edit Master title style</a:t>
            </a:r>
          </a:p>
        </p:txBody>
      </p:sp>
    </p:spTree>
    <p:extLst>
      <p:ext uri="{BB962C8B-B14F-4D97-AF65-F5344CB8AC3E}">
        <p14:creationId xmlns:p14="http://schemas.microsoft.com/office/powerpoint/2010/main" val="1666101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357" y="4634747"/>
            <a:ext cx="10564071" cy="795528"/>
          </a:xfrm>
        </p:spPr>
        <p:txBody>
          <a:bodyPr rIns="0" anchor="b" anchorCtr="0"/>
          <a:lstStyle>
            <a:lvl1pPr>
              <a:lnSpc>
                <a:spcPct val="90000"/>
              </a:lnSpc>
              <a:defRPr sz="4000">
                <a:solidFill>
                  <a:schemeClr val="accent2"/>
                </a:solidFill>
              </a:defRPr>
            </a:lvl1pPr>
          </a:lstStyle>
          <a:p>
            <a:r>
              <a:rPr lang="en-US"/>
              <a:t>Click to add title</a:t>
            </a:r>
          </a:p>
        </p:txBody>
      </p:sp>
      <p:sp>
        <p:nvSpPr>
          <p:cNvPr id="3" name="Subtitle 2"/>
          <p:cNvSpPr>
            <a:spLocks noGrp="1"/>
          </p:cNvSpPr>
          <p:nvPr>
            <p:ph type="subTitle" idx="1" hasCustomPrompt="1"/>
          </p:nvPr>
        </p:nvSpPr>
        <p:spPr>
          <a:xfrm>
            <a:off x="557357" y="5578043"/>
            <a:ext cx="10564071" cy="347472"/>
          </a:xfrm>
        </p:spPr>
        <p:txBody>
          <a:bodyPr/>
          <a:lstStyle>
            <a:lvl1pPr marL="0" indent="0" algn="l">
              <a:spcBef>
                <a:spcPts val="0"/>
              </a:spcBef>
              <a:buNone/>
              <a:defRPr sz="16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5800" y="6371584"/>
            <a:ext cx="2798793" cy="201168"/>
          </a:xfrm>
          <a:prstGeom prst="rect">
            <a:avLst/>
          </a:prstGeom>
        </p:spPr>
        <p:txBody>
          <a:bodyPr>
            <a:noAutofit/>
          </a:bodyPr>
          <a:lstStyle>
            <a:lvl1pPr algn="r">
              <a:defRPr sz="1200" b="0">
                <a:solidFill>
                  <a:schemeClr val="tx2"/>
                </a:solidFill>
                <a:latin typeface="+mn-lt"/>
              </a:defRPr>
            </a:lvl1pPr>
            <a:lvl2pPr algn="r">
              <a:defRPr b="1">
                <a:solidFill>
                  <a:schemeClr val="tx2"/>
                </a:solidFill>
                <a:latin typeface="+mn-lt"/>
              </a:defRPr>
            </a:lvl2pPr>
          </a:lstStyle>
          <a:p>
            <a:pPr lvl="0"/>
            <a:r>
              <a:rPr lang="en-US"/>
              <a:t>Click to add date</a:t>
            </a:r>
          </a:p>
          <a:p>
            <a:pPr lvl="1"/>
            <a:endParaRPr lang="en-US"/>
          </a:p>
        </p:txBody>
      </p:sp>
      <p:grpSp>
        <p:nvGrpSpPr>
          <p:cNvPr id="14" name="Group 13"/>
          <p:cNvGrpSpPr/>
          <p:nvPr/>
        </p:nvGrpSpPr>
        <p:grpSpPr>
          <a:xfrm>
            <a:off x="557929" y="429542"/>
            <a:ext cx="2872536" cy="352779"/>
            <a:chOff x="557784" y="429541"/>
            <a:chExt cx="2871788" cy="352779"/>
          </a:xfrm>
        </p:grpSpPr>
        <p:sp>
          <p:nvSpPr>
            <p:cNvPr id="15"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0"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2465310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5">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475144-A8AF-4C31-A022-05A109EC64D7}"/>
              </a:ext>
            </a:extLst>
          </p:cNvPr>
          <p:cNvSpPr/>
          <p:nvPr/>
        </p:nvSpPr>
        <p:spPr>
          <a:xfrm>
            <a:off x="1" y="4350554"/>
            <a:ext cx="12192000" cy="2507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latin typeface="+mn-lt"/>
            </a:endParaRPr>
          </a:p>
        </p:txBody>
      </p:sp>
      <p:sp>
        <p:nvSpPr>
          <p:cNvPr id="2" name="Title 1"/>
          <p:cNvSpPr>
            <a:spLocks noGrp="1"/>
          </p:cNvSpPr>
          <p:nvPr>
            <p:ph type="ctrTitle" hasCustomPrompt="1"/>
          </p:nvPr>
        </p:nvSpPr>
        <p:spPr>
          <a:xfrm>
            <a:off x="557357" y="4634747"/>
            <a:ext cx="10564071" cy="795528"/>
          </a:xfrm>
        </p:spPr>
        <p:txBody>
          <a:bodyPr rIns="0" anchor="b" anchorCtr="0"/>
          <a:lstStyle>
            <a:lvl1pPr>
              <a:lnSpc>
                <a:spcPct val="90000"/>
              </a:lnSpc>
              <a:defRPr sz="4000">
                <a:solidFill>
                  <a:schemeClr val="bg1"/>
                </a:solidFill>
              </a:defRPr>
            </a:lvl1pPr>
          </a:lstStyle>
          <a:p>
            <a:r>
              <a:rPr lang="en-US"/>
              <a:t>Click to add title</a:t>
            </a:r>
          </a:p>
        </p:txBody>
      </p:sp>
      <p:sp>
        <p:nvSpPr>
          <p:cNvPr id="3" name="Subtitle 2"/>
          <p:cNvSpPr>
            <a:spLocks noGrp="1"/>
          </p:cNvSpPr>
          <p:nvPr>
            <p:ph type="subTitle" idx="1" hasCustomPrompt="1"/>
          </p:nvPr>
        </p:nvSpPr>
        <p:spPr>
          <a:xfrm>
            <a:off x="557357" y="5578043"/>
            <a:ext cx="10564071" cy="347472"/>
          </a:xfrm>
        </p:spPr>
        <p:txBody>
          <a:bodyPr/>
          <a:lstStyle>
            <a:lvl1pPr marL="0" indent="0" algn="l">
              <a:spcBef>
                <a:spcPts val="0"/>
              </a:spcBef>
              <a:buNone/>
              <a:defRPr sz="16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5800" y="6371584"/>
            <a:ext cx="2798793" cy="201168"/>
          </a:xfrm>
          <a:prstGeom prst="rect">
            <a:avLst/>
          </a:prstGeom>
        </p:spPr>
        <p:txBody>
          <a:bodyPr>
            <a:noAutofit/>
          </a:bodyPr>
          <a:lstStyle>
            <a:lvl1pPr algn="r">
              <a:defRPr sz="1200" b="0">
                <a:solidFill>
                  <a:schemeClr val="bg1"/>
                </a:solidFill>
                <a:latin typeface="+mn-lt"/>
              </a:defRPr>
            </a:lvl1pPr>
            <a:lvl2pPr algn="r">
              <a:defRPr b="1">
                <a:solidFill>
                  <a:schemeClr val="bg1"/>
                </a:solidFill>
                <a:latin typeface="+mn-lt"/>
              </a:defRPr>
            </a:lvl2pPr>
          </a:lstStyle>
          <a:p>
            <a:pPr lvl="0"/>
            <a:r>
              <a:rPr lang="en-US"/>
              <a:t>Click to add date</a:t>
            </a:r>
          </a:p>
          <a:p>
            <a:pPr lvl="1"/>
            <a:endParaRPr lang="en-US"/>
          </a:p>
        </p:txBody>
      </p:sp>
      <p:grpSp>
        <p:nvGrpSpPr>
          <p:cNvPr id="15" name="Group 14"/>
          <p:cNvGrpSpPr/>
          <p:nvPr/>
        </p:nvGrpSpPr>
        <p:grpSpPr>
          <a:xfrm>
            <a:off x="557929" y="429542"/>
            <a:ext cx="2872536" cy="352779"/>
            <a:chOff x="557784" y="429541"/>
            <a:chExt cx="2871788" cy="352779"/>
          </a:xfrm>
        </p:grpSpPr>
        <p:sp>
          <p:nvSpPr>
            <p:cNvPr id="16"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0"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1"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4073397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6">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20" name="Group 19"/>
          <p:cNvGrpSpPr/>
          <p:nvPr/>
        </p:nvGrpSpPr>
        <p:grpSpPr>
          <a:xfrm>
            <a:off x="557929" y="429542"/>
            <a:ext cx="2872536"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15" name="Text Placeholder 4"/>
          <p:cNvSpPr>
            <a:spLocks noGrp="1"/>
          </p:cNvSpPr>
          <p:nvPr>
            <p:ph type="body" sz="quarter" idx="17" hasCustomPrompt="1"/>
          </p:nvPr>
        </p:nvSpPr>
        <p:spPr>
          <a:xfrm>
            <a:off x="557930" y="4379002"/>
            <a:ext cx="3582950"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2706551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66887" y="416158"/>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Agenda</a:t>
            </a:r>
          </a:p>
        </p:txBody>
      </p:sp>
      <p:sp>
        <p:nvSpPr>
          <p:cNvPr id="5" name="Text Placeholder 4"/>
          <p:cNvSpPr>
            <a:spLocks noGrp="1"/>
          </p:cNvSpPr>
          <p:nvPr>
            <p:ph type="body" sz="quarter" idx="15" hasCustomPrompt="1"/>
          </p:nvPr>
        </p:nvSpPr>
        <p:spPr>
          <a:xfrm>
            <a:off x="557929" y="1755739"/>
            <a:ext cx="8588453" cy="3985305"/>
          </a:xfrm>
        </p:spPr>
        <p:txBody>
          <a:bodyPr/>
          <a:lstStyle>
            <a:lvl1pPr>
              <a:spcBef>
                <a:spcPts val="1800"/>
              </a:spcBef>
              <a:spcAft>
                <a:spcPts val="0"/>
              </a:spcAft>
              <a:defRPr sz="1800" b="1">
                <a:solidFill>
                  <a:schemeClr val="tx2"/>
                </a:solidFill>
              </a:defRPr>
            </a:lvl1pPr>
            <a:lvl2pPr marL="0" indent="0">
              <a:spcBef>
                <a:spcPts val="0"/>
              </a:spcBef>
              <a:spcAft>
                <a:spcPts val="0"/>
              </a:spcAft>
              <a:buNone/>
              <a:defRPr sz="1400">
                <a:solidFill>
                  <a:schemeClr val="tx2"/>
                </a:solidFill>
              </a:defRPr>
            </a:lvl2pPr>
            <a:lvl3pPr marL="177800" indent="-177800">
              <a:spcBef>
                <a:spcPts val="600"/>
              </a:spcBef>
              <a:buFont typeface="Arial" panose="020B0604020202020204" pitchFamily="34" charset="0"/>
              <a:buChar char="•"/>
              <a:defRPr sz="1400" baseline="0"/>
            </a:lvl3pPr>
            <a:lvl4pPr marL="342900" indent="-165100">
              <a:spcBef>
                <a:spcPts val="600"/>
              </a:spcBef>
              <a:buFont typeface="Arial" panose="020B0604020202020204" pitchFamily="34" charset="0"/>
              <a:buChar char="–"/>
              <a:defRPr sz="1400" baseline="0"/>
            </a:lvl4pPr>
            <a:lvl5pPr marL="520700" indent="-177800">
              <a:spcBef>
                <a:spcPts val="600"/>
              </a:spcBef>
              <a:buFont typeface="Arial" panose="020B0604020202020204" pitchFamily="34" charset="0"/>
              <a:buChar char="•"/>
              <a:defRPr sz="1400"/>
            </a:lvl5pPr>
            <a:lvl6pPr marL="685800" indent="-165100">
              <a:spcBef>
                <a:spcPts val="600"/>
              </a:spcBef>
              <a:buFont typeface="Arial" panose="020B0604020202020204" pitchFamily="34" charset="0"/>
              <a:buChar char="–"/>
              <a:defRPr baseline="0"/>
            </a:lvl6pPr>
            <a:lvl7pPr marL="863600" indent="-177800">
              <a:spcBef>
                <a:spcPts val="600"/>
              </a:spcBef>
              <a:buFont typeface="Arial" panose="020B0604020202020204" pitchFamily="34" charset="0"/>
              <a:buChar char="•"/>
              <a:defRPr/>
            </a:lvl7pPr>
            <a:lvl8pPr marL="1028700" indent="-165100">
              <a:spcBef>
                <a:spcPts val="600"/>
              </a:spcBef>
              <a:buFont typeface="Arial" panose="020B0604020202020204" pitchFamily="34" charset="0"/>
              <a:buChar char="–"/>
              <a:defRPr/>
            </a:lvl8pPr>
            <a:lvl9pPr marL="1206500" indent="-177800">
              <a:spcBef>
                <a:spcPts val="600"/>
              </a:spcBef>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1943790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2">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66887" y="416158"/>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Agenda</a:t>
            </a:r>
          </a:p>
        </p:txBody>
      </p:sp>
      <p:sp>
        <p:nvSpPr>
          <p:cNvPr id="4" name="Text Placeholder 19">
            <a:extLst>
              <a:ext uri="{FF2B5EF4-FFF2-40B4-BE49-F238E27FC236}">
                <a16:creationId xmlns:a16="http://schemas.microsoft.com/office/drawing/2014/main" id="{CD3DA619-C657-4377-909C-6D3A110F550F}"/>
              </a:ext>
            </a:extLst>
          </p:cNvPr>
          <p:cNvSpPr>
            <a:spLocks noGrp="1"/>
          </p:cNvSpPr>
          <p:nvPr>
            <p:ph type="body" sz="quarter" idx="10" hasCustomPrompt="1"/>
          </p:nvPr>
        </p:nvSpPr>
        <p:spPr>
          <a:xfrm>
            <a:off x="1513652" y="1756549"/>
            <a:ext cx="3914652" cy="3614737"/>
          </a:xfrm>
          <a:prstGeom prst="rect">
            <a:avLst/>
          </a:prstGeom>
        </p:spPr>
        <p:txBody>
          <a:bodyPr/>
          <a:lstStyle>
            <a:lvl1pPr>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400" b="1">
                <a:solidFill>
                  <a:schemeClr val="tx2"/>
                </a:solidFill>
                <a:latin typeface="+mn-lt"/>
              </a:defRPr>
            </a:lvl2pPr>
            <a:lvl3pPr marL="1028700" indent="0">
              <a:spcBef>
                <a:spcPts val="0"/>
              </a:spcBef>
              <a:spcAft>
                <a:spcPts val="1800"/>
              </a:spcAft>
              <a:buNone/>
              <a:defRPr sz="1400">
                <a:solidFill>
                  <a:schemeClr val="tx2"/>
                </a:solidFill>
                <a:latin typeface="+mn-lt"/>
              </a:defRPr>
            </a:lvl3pPr>
            <a:lvl4pPr marL="0" indent="0">
              <a:spcBef>
                <a:spcPts val="0"/>
              </a:spcBef>
              <a:spcAft>
                <a:spcPts val="900"/>
              </a:spcAft>
              <a:buNone/>
              <a:defRPr sz="14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
        <p:nvSpPr>
          <p:cNvPr id="6" name="Text Placeholder 19">
            <a:extLst>
              <a:ext uri="{FF2B5EF4-FFF2-40B4-BE49-F238E27FC236}">
                <a16:creationId xmlns:a16="http://schemas.microsoft.com/office/drawing/2014/main" id="{99D62640-4C2F-4EEE-8702-E19D55A9718A}"/>
              </a:ext>
            </a:extLst>
          </p:cNvPr>
          <p:cNvSpPr>
            <a:spLocks noGrp="1"/>
          </p:cNvSpPr>
          <p:nvPr>
            <p:ph type="body" sz="quarter" idx="11" hasCustomPrompt="1"/>
          </p:nvPr>
        </p:nvSpPr>
        <p:spPr>
          <a:xfrm>
            <a:off x="6293091" y="1756549"/>
            <a:ext cx="3912531" cy="3614737"/>
          </a:xfrm>
          <a:prstGeom prst="rect">
            <a:avLst/>
          </a:prstGeom>
        </p:spPr>
        <p:txBody>
          <a:bodyPr/>
          <a:lstStyle>
            <a:lvl1pPr>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400" b="1">
                <a:solidFill>
                  <a:schemeClr val="tx2"/>
                </a:solidFill>
                <a:latin typeface="+mn-lt"/>
              </a:defRPr>
            </a:lvl2pPr>
            <a:lvl3pPr marL="1028700" indent="0">
              <a:spcBef>
                <a:spcPts val="0"/>
              </a:spcBef>
              <a:spcAft>
                <a:spcPts val="1800"/>
              </a:spcAft>
              <a:buNone/>
              <a:defRPr sz="1400">
                <a:solidFill>
                  <a:schemeClr val="tx2"/>
                </a:solidFill>
                <a:latin typeface="+mn-lt"/>
              </a:defRPr>
            </a:lvl3pPr>
            <a:lvl4pPr marL="0" indent="0">
              <a:spcBef>
                <a:spcPts val="0"/>
              </a:spcBef>
              <a:spcAft>
                <a:spcPts val="900"/>
              </a:spcAft>
              <a:buNone/>
              <a:defRPr sz="14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Tree>
    <p:extLst>
      <p:ext uri="{BB962C8B-B14F-4D97-AF65-F5344CB8AC3E}">
        <p14:creationId xmlns:p14="http://schemas.microsoft.com/office/powerpoint/2010/main" val="2111489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vider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p:nvSpPr>
        <p:spPr>
          <a:xfrm>
            <a:off x="1"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2111" y="3022967"/>
            <a:ext cx="5727776" cy="812066"/>
          </a:xfrm>
        </p:spPr>
        <p:txBody>
          <a:bodyPr rIns="0" anchor="ctr"/>
          <a:lstStyle>
            <a:lvl1pPr algn="ctr">
              <a:defRPr sz="3200">
                <a:solidFill>
                  <a:schemeClr val="bg1"/>
                </a:solidFill>
                <a:latin typeface="+mn-lt"/>
              </a:defRPr>
            </a:lvl1pPr>
          </a:lstStyle>
          <a:p>
            <a:r>
              <a:rPr lang="en-US"/>
              <a:t>Click to edit title for divider</a:t>
            </a:r>
          </a:p>
        </p:txBody>
      </p:sp>
    </p:spTree>
    <p:extLst>
      <p:ext uri="{BB962C8B-B14F-4D97-AF65-F5344CB8AC3E}">
        <p14:creationId xmlns:p14="http://schemas.microsoft.com/office/powerpoint/2010/main" val="203945501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7929" y="530351"/>
            <a:ext cx="9667726" cy="713232"/>
          </a:xfrm>
          <a:prstGeom prst="rect">
            <a:avLst/>
          </a:prstGeom>
        </p:spPr>
        <p:txBody>
          <a:bodyPr vert="horz" lIns="0" tIns="0" rIns="0" bIns="0" rtlCol="0" anchor="t" anchorCtr="0">
            <a:noAutofit/>
          </a:bodyPr>
          <a:lstStyle/>
          <a:p>
            <a:r>
              <a:rPr lang="en-US"/>
              <a:t>Click to edit master title</a:t>
            </a:r>
          </a:p>
        </p:txBody>
      </p:sp>
      <p:sp>
        <p:nvSpPr>
          <p:cNvPr id="3" name="Text Placeholder 2"/>
          <p:cNvSpPr>
            <a:spLocks noGrp="1"/>
          </p:cNvSpPr>
          <p:nvPr>
            <p:ph type="body" idx="1"/>
          </p:nvPr>
        </p:nvSpPr>
        <p:spPr bwMode="gray">
          <a:xfrm>
            <a:off x="557929" y="1767532"/>
            <a:ext cx="11048829" cy="3977640"/>
          </a:xfrm>
          <a:prstGeom prst="rect">
            <a:avLst/>
          </a:prstGeom>
        </p:spPr>
        <p:txBody>
          <a:bodyPr vert="horz" lIns="0" tIns="0" rIns="0" bIns="0" rtlCol="0">
            <a:noAutofit/>
          </a:bodyPr>
          <a:lstStyle/>
          <a:p>
            <a:pPr lvl="0"/>
            <a:r>
              <a:rPr lang="en-US"/>
              <a:t>Click to edit Master text styles</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20" name="Content Placeholder 8"/>
          <p:cNvSpPr txBox="1">
            <a:spLocks/>
          </p:cNvSpPr>
          <p:nvPr/>
        </p:nvSpPr>
        <p:spPr>
          <a:xfrm>
            <a:off x="557930" y="6367487"/>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a:solidFill>
                <a:schemeClr val="tx2"/>
              </a:solidFill>
              <a:latin typeface="+mn-lt"/>
              <a:ea typeface="Open Sans" panose="020B0606030504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94F02B14-26DC-47C5-BE74-75AB1C1533A3}"/>
              </a:ext>
            </a:extLst>
          </p:cNvPr>
          <p:cNvGrpSpPr>
            <a:grpSpLocks noChangeAspect="1"/>
          </p:cNvGrpSpPr>
          <p:nvPr/>
        </p:nvGrpSpPr>
        <p:grpSpPr>
          <a:xfrm>
            <a:off x="10355279" y="6373316"/>
            <a:ext cx="1279513" cy="157138"/>
            <a:chOff x="1011652" y="1504398"/>
            <a:chExt cx="10028238" cy="1231900"/>
          </a:xfrm>
          <a:solidFill>
            <a:schemeClr val="tx1"/>
          </a:solidFill>
        </p:grpSpPr>
        <p:sp>
          <p:nvSpPr>
            <p:cNvPr id="23"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4"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2"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3"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4"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5"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13" name="TextBox 12">
            <a:extLst>
              <a:ext uri="{FF2B5EF4-FFF2-40B4-BE49-F238E27FC236}">
                <a16:creationId xmlns:a16="http://schemas.microsoft.com/office/drawing/2014/main" id="{E6118871-4A8C-4517-9A46-8863C34DC7FC}"/>
              </a:ext>
            </a:extLst>
          </p:cNvPr>
          <p:cNvSpPr txBox="1"/>
          <p:nvPr/>
        </p:nvSpPr>
        <p:spPr>
          <a:xfrm>
            <a:off x="859758" y="6425582"/>
            <a:ext cx="8048816" cy="123111"/>
          </a:xfrm>
          <a:prstGeom prst="rect">
            <a:avLst/>
          </a:prstGeom>
          <a:noFill/>
        </p:spPr>
        <p:txBody>
          <a:bodyPr wrap="square" lIns="0" tIns="0" rIns="0" bIns="0" rtlCol="0" anchor="b">
            <a:spAutoFit/>
          </a:bodyPr>
          <a:lstStyle/>
          <a:p>
            <a:r>
              <a:rPr lang="en-US" sz="800">
                <a:solidFill>
                  <a:schemeClr val="tx2"/>
                </a:solidFill>
              </a:rPr>
              <a:t>©2021 CVS Health and/or one of its affiliates. Confidential and proprietary.</a:t>
            </a:r>
          </a:p>
        </p:txBody>
      </p:sp>
      <p:pic>
        <p:nvPicPr>
          <p:cNvPr id="6" name="Picture 5" descr="A picture containing knife&#10;&#10;Description automatically generated">
            <a:extLst>
              <a:ext uri="{FF2B5EF4-FFF2-40B4-BE49-F238E27FC236}">
                <a16:creationId xmlns:a16="http://schemas.microsoft.com/office/drawing/2014/main" id="{DC13747A-EAA2-45E3-A8A0-1A494B86D158}"/>
              </a:ext>
            </a:extLst>
          </p:cNvPr>
          <p:cNvPicPr>
            <a:picLocks noChangeAspect="1"/>
          </p:cNvPicPr>
          <p:nvPr userDrawn="1"/>
        </p:nvPicPr>
        <p:blipFill>
          <a:blip r:embed="rId36"/>
          <a:stretch>
            <a:fillRect/>
          </a:stretch>
        </p:blipFill>
        <p:spPr>
          <a:xfrm>
            <a:off x="10285354" y="446389"/>
            <a:ext cx="1810965" cy="797194"/>
          </a:xfrm>
          <a:prstGeom prst="rect">
            <a:avLst/>
          </a:prstGeom>
        </p:spPr>
      </p:pic>
    </p:spTree>
    <p:extLst>
      <p:ext uri="{BB962C8B-B14F-4D97-AF65-F5344CB8AC3E}">
        <p14:creationId xmlns:p14="http://schemas.microsoft.com/office/powerpoint/2010/main" val="4106976396"/>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3" r:id="rId25"/>
    <p:sldLayoutId id="2147483854" r:id="rId26"/>
    <p:sldLayoutId id="2147483855" r:id="rId27"/>
    <p:sldLayoutId id="2147483856" r:id="rId28"/>
    <p:sldLayoutId id="2147483857" r:id="rId29"/>
    <p:sldLayoutId id="2147483859" r:id="rId30"/>
    <p:sldLayoutId id="2147483860" r:id="rId31"/>
    <p:sldLayoutId id="2147483852" r:id="rId32"/>
    <p:sldLayoutId id="2147483861" r:id="rId33"/>
    <p:sldLayoutId id="2147483862" r:id="rId3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p:titleStyle>
    <p:body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04">
          <p15:clr>
            <a:srgbClr val="F26B43"/>
          </p15:clr>
        </p15:guide>
        <p15:guide id="2" pos="362">
          <p15:clr>
            <a:srgbClr val="F26B43"/>
          </p15:clr>
        </p15:guide>
        <p15:guide id="3" pos="7319">
          <p15:clr>
            <a:srgbClr val="F26B43"/>
          </p15:clr>
        </p15:guide>
        <p15:guide id="4" orient="horz" pos="360">
          <p15:clr>
            <a:srgbClr val="F26B43"/>
          </p15:clr>
        </p15:guide>
        <p15:guide id="5" orient="horz" pos="3622">
          <p15:clr>
            <a:srgbClr val="F26B43"/>
          </p15:clr>
        </p15:guide>
        <p15:guide id="6" orient="horz" pos="41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3.sv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3.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3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33.xml"/><Relationship Id="rId7" Type="http://schemas.openxmlformats.org/officeDocument/2006/relationships/image" Target="../media/image3.emf"/><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6.png"/><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slideLayout" Target="../slideLayouts/slideLayout33.xml"/><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tags" Target="../tags/tag5.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vmlDrawing" Target="../drawings/vmlDrawing4.vml"/><Relationship Id="rId6" Type="http://schemas.openxmlformats.org/officeDocument/2006/relationships/image" Target="../media/image3.emf"/><Relationship Id="rId11" Type="http://schemas.openxmlformats.org/officeDocument/2006/relationships/image" Target="../media/image12.png"/><Relationship Id="rId5" Type="http://schemas.openxmlformats.org/officeDocument/2006/relationships/oleObject" Target="../embeddings/oleObject3.bin"/><Relationship Id="rId15" Type="http://schemas.openxmlformats.org/officeDocument/2006/relationships/image" Target="../media/image16.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notesSlide" Target="../notesSlides/notesSlide4.xml"/><Relationship Id="rId9" Type="http://schemas.openxmlformats.org/officeDocument/2006/relationships/image" Target="../media/image10.png"/><Relationship Id="rId14" Type="http://schemas.openxmlformats.org/officeDocument/2006/relationships/image" Target="../media/image15.sv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08AD-B065-42AE-BC44-9C064C83105A}"/>
              </a:ext>
            </a:extLst>
          </p:cNvPr>
          <p:cNvSpPr>
            <a:spLocks noGrp="1"/>
          </p:cNvSpPr>
          <p:nvPr>
            <p:ph type="ctrTitle"/>
          </p:nvPr>
        </p:nvSpPr>
        <p:spPr>
          <a:xfrm>
            <a:off x="557930" y="1473158"/>
            <a:ext cx="5538069" cy="2011680"/>
          </a:xfrm>
        </p:spPr>
        <p:txBody>
          <a:bodyPr/>
          <a:lstStyle/>
          <a:p>
            <a:r>
              <a:rPr lang="en-US" dirty="0"/>
              <a:t>Clinical Platform </a:t>
            </a:r>
            <a:br>
              <a:rPr lang="en-US" dirty="0"/>
            </a:br>
            <a:r>
              <a:rPr lang="en-US" dirty="0"/>
              <a:t>Point of View – Technical Direction</a:t>
            </a:r>
          </a:p>
        </p:txBody>
      </p:sp>
      <p:sp>
        <p:nvSpPr>
          <p:cNvPr id="3" name="Text Placeholder 2">
            <a:extLst>
              <a:ext uri="{FF2B5EF4-FFF2-40B4-BE49-F238E27FC236}">
                <a16:creationId xmlns:a16="http://schemas.microsoft.com/office/drawing/2014/main" id="{AF0DA26D-3B67-40C8-9676-A9B16F9FFEA9}"/>
              </a:ext>
            </a:extLst>
          </p:cNvPr>
          <p:cNvSpPr>
            <a:spLocks noGrp="1"/>
          </p:cNvSpPr>
          <p:nvPr>
            <p:ph type="body" sz="quarter" idx="16"/>
          </p:nvPr>
        </p:nvSpPr>
        <p:spPr/>
        <p:txBody>
          <a:bodyPr/>
          <a:lstStyle/>
          <a:p>
            <a:r>
              <a:rPr lang="en-US" dirty="0"/>
              <a:t>TAI </a:t>
            </a:r>
          </a:p>
          <a:p>
            <a:r>
              <a:rPr lang="en-US" dirty="0"/>
              <a:t>August 2021</a:t>
            </a:r>
          </a:p>
        </p:txBody>
      </p:sp>
    </p:spTree>
    <p:extLst>
      <p:ext uri="{BB962C8B-B14F-4D97-AF65-F5344CB8AC3E}">
        <p14:creationId xmlns:p14="http://schemas.microsoft.com/office/powerpoint/2010/main" val="319715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Rounded Corners 42">
            <a:extLst>
              <a:ext uri="{FF2B5EF4-FFF2-40B4-BE49-F238E27FC236}">
                <a16:creationId xmlns:a16="http://schemas.microsoft.com/office/drawing/2014/main" id="{B12978B3-AC10-4B3A-A3AA-7AE8DF2BE86A}"/>
              </a:ext>
            </a:extLst>
          </p:cNvPr>
          <p:cNvSpPr/>
          <p:nvPr/>
        </p:nvSpPr>
        <p:spPr bwMode="gray">
          <a:xfrm>
            <a:off x="5564296" y="4946667"/>
            <a:ext cx="3745632" cy="979271"/>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US" sz="1200" b="1">
                <a:solidFill>
                  <a:schemeClr val="bg1"/>
                </a:solidFill>
              </a:rPr>
              <a:t>Data Repositories</a:t>
            </a:r>
          </a:p>
        </p:txBody>
      </p:sp>
      <p:sp>
        <p:nvSpPr>
          <p:cNvPr id="49" name="Flowchart: Magnetic Disk 48">
            <a:extLst>
              <a:ext uri="{FF2B5EF4-FFF2-40B4-BE49-F238E27FC236}">
                <a16:creationId xmlns:a16="http://schemas.microsoft.com/office/drawing/2014/main" id="{278F81CC-7D54-42C5-B3C9-D8F963522954}"/>
              </a:ext>
            </a:extLst>
          </p:cNvPr>
          <p:cNvSpPr/>
          <p:nvPr/>
        </p:nvSpPr>
        <p:spPr bwMode="gray">
          <a:xfrm>
            <a:off x="7931115" y="4979676"/>
            <a:ext cx="1096406" cy="514315"/>
          </a:xfrm>
          <a:prstGeom prst="flowChartMagneticDisk">
            <a:avLst/>
          </a:prstGeom>
          <a:solidFill>
            <a:schemeClr val="bg1">
              <a:lumMod val="85000"/>
            </a:schemeClr>
          </a:solidFill>
          <a:ln>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err="1">
                <a:solidFill>
                  <a:schemeClr val="tx1"/>
                </a:solidFill>
              </a:rPr>
              <a:t>BoR’s</a:t>
            </a:r>
            <a:endParaRPr lang="en-US" sz="1200">
              <a:solidFill>
                <a:schemeClr val="tx1"/>
              </a:solidFill>
            </a:endParaRPr>
          </a:p>
        </p:txBody>
      </p:sp>
      <p:sp>
        <p:nvSpPr>
          <p:cNvPr id="2" name="Title 1">
            <a:extLst>
              <a:ext uri="{FF2B5EF4-FFF2-40B4-BE49-F238E27FC236}">
                <a16:creationId xmlns:a16="http://schemas.microsoft.com/office/drawing/2014/main" id="{4127F9A4-E5CC-49F7-B3BC-74ABCE58773F}"/>
              </a:ext>
            </a:extLst>
          </p:cNvPr>
          <p:cNvSpPr>
            <a:spLocks noGrp="1"/>
          </p:cNvSpPr>
          <p:nvPr>
            <p:ph type="title"/>
          </p:nvPr>
        </p:nvSpPr>
        <p:spPr>
          <a:xfrm>
            <a:off x="297441" y="379837"/>
            <a:ext cx="9667726" cy="713232"/>
          </a:xfrm>
        </p:spPr>
        <p:txBody>
          <a:bodyPr/>
          <a:lstStyle/>
          <a:p>
            <a:r>
              <a:rPr lang="en-US" dirty="0"/>
              <a:t>Interim State of the Clinical landscape – Care Management</a:t>
            </a:r>
          </a:p>
        </p:txBody>
      </p:sp>
      <p:sp>
        <p:nvSpPr>
          <p:cNvPr id="38" name="TextBox 37">
            <a:extLst>
              <a:ext uri="{FF2B5EF4-FFF2-40B4-BE49-F238E27FC236}">
                <a16:creationId xmlns:a16="http://schemas.microsoft.com/office/drawing/2014/main" id="{D9751FBA-FD51-43A9-9BD9-34D1BAE9D6F5}"/>
              </a:ext>
            </a:extLst>
          </p:cNvPr>
          <p:cNvSpPr txBox="1"/>
          <p:nvPr/>
        </p:nvSpPr>
        <p:spPr>
          <a:xfrm>
            <a:off x="10818179" y="1559271"/>
            <a:ext cx="1100237" cy="215444"/>
          </a:xfrm>
          <a:prstGeom prst="rect">
            <a:avLst/>
          </a:prstGeom>
          <a:noFill/>
        </p:spPr>
        <p:txBody>
          <a:bodyPr wrap="square" lIns="0" tIns="0" rIns="0" bIns="0" rtlCol="0">
            <a:spAutoFit/>
          </a:bodyPr>
          <a:lstStyle/>
          <a:p>
            <a:r>
              <a:rPr lang="en-US" sz="1400" dirty="0">
                <a:solidFill>
                  <a:schemeClr val="tx2"/>
                </a:solidFill>
              </a:rPr>
              <a:t>Consumers</a:t>
            </a:r>
          </a:p>
        </p:txBody>
      </p:sp>
      <p:sp>
        <p:nvSpPr>
          <p:cNvPr id="4" name="Rectangle: Rounded Corners 3">
            <a:extLst>
              <a:ext uri="{FF2B5EF4-FFF2-40B4-BE49-F238E27FC236}">
                <a16:creationId xmlns:a16="http://schemas.microsoft.com/office/drawing/2014/main" id="{17D79A4B-E2E8-496E-A437-D1EEE7A31993}"/>
              </a:ext>
            </a:extLst>
          </p:cNvPr>
          <p:cNvSpPr/>
          <p:nvPr/>
        </p:nvSpPr>
        <p:spPr bwMode="gray">
          <a:xfrm>
            <a:off x="4749065" y="3080594"/>
            <a:ext cx="1316736"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solidFill>
                  <a:schemeClr val="bg1"/>
                </a:solidFill>
              </a:rPr>
              <a:t>ATV*</a:t>
            </a:r>
          </a:p>
        </p:txBody>
      </p:sp>
      <p:sp>
        <p:nvSpPr>
          <p:cNvPr id="7" name="Rectangle: Rounded Corners 6">
            <a:extLst>
              <a:ext uri="{FF2B5EF4-FFF2-40B4-BE49-F238E27FC236}">
                <a16:creationId xmlns:a16="http://schemas.microsoft.com/office/drawing/2014/main" id="{B875870F-461D-4E42-9DE6-AC941F444180}"/>
              </a:ext>
            </a:extLst>
          </p:cNvPr>
          <p:cNvSpPr/>
          <p:nvPr/>
        </p:nvSpPr>
        <p:spPr bwMode="gray">
          <a:xfrm>
            <a:off x="7652150" y="3070168"/>
            <a:ext cx="1316736"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200" b="1" dirty="0">
                <a:solidFill>
                  <a:schemeClr val="bg1"/>
                </a:solidFill>
              </a:rPr>
              <a:t>Epic (2) Instances</a:t>
            </a:r>
          </a:p>
        </p:txBody>
      </p:sp>
      <p:sp>
        <p:nvSpPr>
          <p:cNvPr id="8" name="Rectangle: Rounded Corners 7">
            <a:extLst>
              <a:ext uri="{FF2B5EF4-FFF2-40B4-BE49-F238E27FC236}">
                <a16:creationId xmlns:a16="http://schemas.microsoft.com/office/drawing/2014/main" id="{5AC89510-286F-4DE8-9FDC-C19727966F34}"/>
              </a:ext>
            </a:extLst>
          </p:cNvPr>
          <p:cNvSpPr/>
          <p:nvPr/>
        </p:nvSpPr>
        <p:spPr bwMode="gray">
          <a:xfrm>
            <a:off x="6205057" y="3077919"/>
            <a:ext cx="1319717"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err="1">
                <a:solidFill>
                  <a:schemeClr val="bg1"/>
                </a:solidFill>
              </a:rPr>
              <a:t>MedCompass</a:t>
            </a:r>
            <a:endParaRPr lang="en-US" sz="1200" b="1">
              <a:solidFill>
                <a:schemeClr val="bg1"/>
              </a:solidFill>
            </a:endParaRPr>
          </a:p>
        </p:txBody>
      </p:sp>
      <p:sp>
        <p:nvSpPr>
          <p:cNvPr id="10" name="Rectangle: Rounded Corners 9">
            <a:extLst>
              <a:ext uri="{FF2B5EF4-FFF2-40B4-BE49-F238E27FC236}">
                <a16:creationId xmlns:a16="http://schemas.microsoft.com/office/drawing/2014/main" id="{56546828-2343-4344-86BE-05B0B92818F5}"/>
              </a:ext>
            </a:extLst>
          </p:cNvPr>
          <p:cNvSpPr/>
          <p:nvPr/>
        </p:nvSpPr>
        <p:spPr bwMode="gray">
          <a:xfrm>
            <a:off x="7624668" y="1848915"/>
            <a:ext cx="1316736"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rPr>
              <a:t>Accordant, Coram, AHM</a:t>
            </a:r>
          </a:p>
        </p:txBody>
      </p:sp>
      <p:sp>
        <p:nvSpPr>
          <p:cNvPr id="11" name="Rectangle: Rounded Corners 10">
            <a:extLst>
              <a:ext uri="{FF2B5EF4-FFF2-40B4-BE49-F238E27FC236}">
                <a16:creationId xmlns:a16="http://schemas.microsoft.com/office/drawing/2014/main" id="{BB7375E1-E47B-4D53-ABC4-F8EC7809A934}"/>
              </a:ext>
            </a:extLst>
          </p:cNvPr>
          <p:cNvSpPr/>
          <p:nvPr/>
        </p:nvSpPr>
        <p:spPr bwMode="gray">
          <a:xfrm>
            <a:off x="6205057" y="1838697"/>
            <a:ext cx="1281111"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rPr>
              <a:t>HCB – Medicare</a:t>
            </a:r>
          </a:p>
          <a:p>
            <a:pPr algn="ctr"/>
            <a:r>
              <a:rPr lang="en-US" sz="1200" b="1" dirty="0">
                <a:solidFill>
                  <a:schemeClr val="bg1"/>
                </a:solidFill>
              </a:rPr>
              <a:t>Medicaid</a:t>
            </a:r>
          </a:p>
        </p:txBody>
      </p:sp>
      <p:sp>
        <p:nvSpPr>
          <p:cNvPr id="12" name="Rectangle: Rounded Corners 11">
            <a:extLst>
              <a:ext uri="{FF2B5EF4-FFF2-40B4-BE49-F238E27FC236}">
                <a16:creationId xmlns:a16="http://schemas.microsoft.com/office/drawing/2014/main" id="{5C0DF80E-2962-4F74-AB77-CB0F5A3FD422}"/>
              </a:ext>
            </a:extLst>
          </p:cNvPr>
          <p:cNvSpPr/>
          <p:nvPr/>
        </p:nvSpPr>
        <p:spPr bwMode="gray">
          <a:xfrm>
            <a:off x="4749063" y="1844513"/>
            <a:ext cx="1316736"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solidFill>
                  <a:schemeClr val="bg1"/>
                </a:solidFill>
              </a:rPr>
              <a:t>HCB - Commercial</a:t>
            </a:r>
          </a:p>
        </p:txBody>
      </p:sp>
      <p:cxnSp>
        <p:nvCxnSpPr>
          <p:cNvPr id="14" name="Straight Connector 13">
            <a:extLst>
              <a:ext uri="{FF2B5EF4-FFF2-40B4-BE49-F238E27FC236}">
                <a16:creationId xmlns:a16="http://schemas.microsoft.com/office/drawing/2014/main" id="{1FA99A0A-D74A-4313-9B1A-376BC1BAFF7A}"/>
              </a:ext>
            </a:extLst>
          </p:cNvPr>
          <p:cNvCxnSpPr>
            <a:cxnSpLocks/>
            <a:stCxn id="12" idx="2"/>
            <a:endCxn id="4" idx="0"/>
          </p:cNvCxnSpPr>
          <p:nvPr/>
        </p:nvCxnSpPr>
        <p:spPr>
          <a:xfrm>
            <a:off x="5407431" y="2426709"/>
            <a:ext cx="2" cy="653885"/>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83650E-F463-41B1-9BAA-F63E0C4F725D}"/>
              </a:ext>
            </a:extLst>
          </p:cNvPr>
          <p:cNvCxnSpPr>
            <a:cxnSpLocks/>
            <a:stCxn id="11" idx="2"/>
            <a:endCxn id="8" idx="0"/>
          </p:cNvCxnSpPr>
          <p:nvPr/>
        </p:nvCxnSpPr>
        <p:spPr>
          <a:xfrm>
            <a:off x="6845613" y="2420893"/>
            <a:ext cx="19303" cy="657026"/>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40B2235-E5FB-448B-AE78-F7379CC8AFFB}"/>
              </a:ext>
            </a:extLst>
          </p:cNvPr>
          <p:cNvCxnSpPr>
            <a:stCxn id="10" idx="2"/>
            <a:endCxn id="7" idx="0"/>
          </p:cNvCxnSpPr>
          <p:nvPr/>
        </p:nvCxnSpPr>
        <p:spPr>
          <a:xfrm>
            <a:off x="8283036" y="2431111"/>
            <a:ext cx="27482" cy="639057"/>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CBFE5D14-E1E3-401C-985B-3EEC621A3EA6}"/>
              </a:ext>
            </a:extLst>
          </p:cNvPr>
          <p:cNvSpPr/>
          <p:nvPr/>
        </p:nvSpPr>
        <p:spPr bwMode="gray">
          <a:xfrm>
            <a:off x="5523931" y="4166679"/>
            <a:ext cx="3745632"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rPr>
              <a:t>Clinical  Enablement Engine (CEE)</a:t>
            </a:r>
          </a:p>
        </p:txBody>
      </p:sp>
      <p:cxnSp>
        <p:nvCxnSpPr>
          <p:cNvPr id="23" name="Straight Connector 22">
            <a:extLst>
              <a:ext uri="{FF2B5EF4-FFF2-40B4-BE49-F238E27FC236}">
                <a16:creationId xmlns:a16="http://schemas.microsoft.com/office/drawing/2014/main" id="{A9250ABF-0C7F-4D08-A707-EEF197CD14AA}"/>
              </a:ext>
            </a:extLst>
          </p:cNvPr>
          <p:cNvCxnSpPr>
            <a:cxnSpLocks/>
            <a:stCxn id="4" idx="2"/>
            <a:endCxn id="21" idx="0"/>
          </p:cNvCxnSpPr>
          <p:nvPr/>
        </p:nvCxnSpPr>
        <p:spPr>
          <a:xfrm>
            <a:off x="5407433" y="3662790"/>
            <a:ext cx="1989314" cy="503889"/>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4FCCA66-463E-4ED6-932C-4CBBE8473EE5}"/>
              </a:ext>
            </a:extLst>
          </p:cNvPr>
          <p:cNvCxnSpPr>
            <a:cxnSpLocks/>
            <a:stCxn id="8" idx="2"/>
            <a:endCxn id="21" idx="0"/>
          </p:cNvCxnSpPr>
          <p:nvPr/>
        </p:nvCxnSpPr>
        <p:spPr>
          <a:xfrm>
            <a:off x="6864916" y="3660115"/>
            <a:ext cx="531831" cy="506564"/>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F95C36-5506-4C5E-9D30-00EBD36876F5}"/>
              </a:ext>
            </a:extLst>
          </p:cNvPr>
          <p:cNvCxnSpPr>
            <a:stCxn id="7" idx="2"/>
            <a:endCxn id="21" idx="0"/>
          </p:cNvCxnSpPr>
          <p:nvPr/>
        </p:nvCxnSpPr>
        <p:spPr>
          <a:xfrm flipH="1">
            <a:off x="7396747" y="3652364"/>
            <a:ext cx="913771" cy="514315"/>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8CA116-E06F-4AF5-B5E2-A93039F4BB0F}"/>
              </a:ext>
            </a:extLst>
          </p:cNvPr>
          <p:cNvCxnSpPr>
            <a:stCxn id="21" idx="3"/>
          </p:cNvCxnSpPr>
          <p:nvPr/>
        </p:nvCxnSpPr>
        <p:spPr>
          <a:xfrm>
            <a:off x="9269563" y="4457778"/>
            <a:ext cx="547779" cy="0"/>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pic>
        <p:nvPicPr>
          <p:cNvPr id="32" name="Graphic 31" descr="School girl">
            <a:extLst>
              <a:ext uri="{FF2B5EF4-FFF2-40B4-BE49-F238E27FC236}">
                <a16:creationId xmlns:a16="http://schemas.microsoft.com/office/drawing/2014/main" id="{520CC090-897A-49B4-B65B-B249B0C57B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37429" y="3970003"/>
            <a:ext cx="630380" cy="878401"/>
          </a:xfrm>
          <a:prstGeom prst="rect">
            <a:avLst/>
          </a:prstGeom>
        </p:spPr>
      </p:pic>
      <p:sp>
        <p:nvSpPr>
          <p:cNvPr id="33" name="TextBox 32">
            <a:extLst>
              <a:ext uri="{FF2B5EF4-FFF2-40B4-BE49-F238E27FC236}">
                <a16:creationId xmlns:a16="http://schemas.microsoft.com/office/drawing/2014/main" id="{9F25C725-6CE0-4208-B0CC-812FAF75A679}"/>
              </a:ext>
            </a:extLst>
          </p:cNvPr>
          <p:cNvSpPr txBox="1"/>
          <p:nvPr/>
        </p:nvSpPr>
        <p:spPr>
          <a:xfrm>
            <a:off x="9656830" y="4778509"/>
            <a:ext cx="798812" cy="430887"/>
          </a:xfrm>
          <a:prstGeom prst="rect">
            <a:avLst/>
          </a:prstGeom>
          <a:noFill/>
        </p:spPr>
        <p:txBody>
          <a:bodyPr wrap="square" lIns="0" tIns="0" rIns="0" bIns="0" rtlCol="0">
            <a:spAutoFit/>
          </a:bodyPr>
          <a:lstStyle/>
          <a:p>
            <a:pPr algn="ctr"/>
            <a:r>
              <a:rPr lang="en-US" sz="1400">
                <a:solidFill>
                  <a:schemeClr val="tx2"/>
                </a:solidFill>
              </a:rPr>
              <a:t>Clinical 360</a:t>
            </a:r>
          </a:p>
        </p:txBody>
      </p:sp>
      <p:cxnSp>
        <p:nvCxnSpPr>
          <p:cNvPr id="41" name="Straight Connector 40">
            <a:extLst>
              <a:ext uri="{FF2B5EF4-FFF2-40B4-BE49-F238E27FC236}">
                <a16:creationId xmlns:a16="http://schemas.microsoft.com/office/drawing/2014/main" id="{F22602B8-4898-4F8D-A584-D194DFD803AF}"/>
              </a:ext>
            </a:extLst>
          </p:cNvPr>
          <p:cNvCxnSpPr>
            <a:cxnSpLocks/>
            <a:endCxn id="71" idx="1"/>
          </p:cNvCxnSpPr>
          <p:nvPr/>
        </p:nvCxnSpPr>
        <p:spPr>
          <a:xfrm flipV="1">
            <a:off x="10215337" y="3913125"/>
            <a:ext cx="310169" cy="502712"/>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C97A0EC-4424-44A8-8457-CABE28520B8E}"/>
              </a:ext>
            </a:extLst>
          </p:cNvPr>
          <p:cNvSpPr txBox="1"/>
          <p:nvPr/>
        </p:nvSpPr>
        <p:spPr>
          <a:xfrm>
            <a:off x="359008" y="5660371"/>
            <a:ext cx="4991457" cy="430887"/>
          </a:xfrm>
          <a:prstGeom prst="rect">
            <a:avLst/>
          </a:prstGeom>
          <a:solidFill>
            <a:schemeClr val="accent1"/>
          </a:solidFill>
        </p:spPr>
        <p:txBody>
          <a:bodyPr wrap="square" lIns="0" tIns="0" rIns="0" bIns="0" rtlCol="0" anchor="t">
            <a:spAutoFit/>
          </a:bodyPr>
          <a:lstStyle/>
          <a:p>
            <a:r>
              <a:rPr lang="en-US" sz="1400" dirty="0">
                <a:solidFill>
                  <a:schemeClr val="bg1"/>
                </a:solidFill>
              </a:rPr>
              <a:t>* Planned sunset of ATV and possible migration to SF Health Cloud  and / or Epic as  possible targets</a:t>
            </a:r>
          </a:p>
        </p:txBody>
      </p:sp>
      <p:sp>
        <p:nvSpPr>
          <p:cNvPr id="5" name="TextBox 4">
            <a:extLst>
              <a:ext uri="{FF2B5EF4-FFF2-40B4-BE49-F238E27FC236}">
                <a16:creationId xmlns:a16="http://schemas.microsoft.com/office/drawing/2014/main" id="{7E75EEBF-69BE-4559-AEFE-578864CA29C0}"/>
              </a:ext>
            </a:extLst>
          </p:cNvPr>
          <p:cNvSpPr txBox="1"/>
          <p:nvPr/>
        </p:nvSpPr>
        <p:spPr>
          <a:xfrm>
            <a:off x="376008" y="1868986"/>
            <a:ext cx="3985152" cy="1938992"/>
          </a:xfrm>
          <a:prstGeom prst="rect">
            <a:avLst/>
          </a:prstGeom>
          <a:solidFill>
            <a:schemeClr val="bg1"/>
          </a:solidFill>
          <a:ln>
            <a:noFill/>
          </a:ln>
        </p:spPr>
        <p:txBody>
          <a:bodyPr wrap="square" lIns="0" tIns="0" rIns="0" bIns="0" rtlCol="0" anchor="t">
            <a:spAutoFit/>
          </a:bodyPr>
          <a:lstStyle/>
          <a:p>
            <a:r>
              <a:rPr lang="en-US" sz="1400" b="1" dirty="0"/>
              <a:t>Ongoing investments</a:t>
            </a:r>
          </a:p>
          <a:p>
            <a:pPr marL="285750" indent="-285750">
              <a:buFont typeface="Arial" panose="020B0604020202020204" pitchFamily="34" charset="0"/>
              <a:buChar char="•"/>
            </a:pPr>
            <a:r>
              <a:rPr lang="en-US" sz="1400" b="1" dirty="0"/>
              <a:t>ATV </a:t>
            </a:r>
            <a:r>
              <a:rPr lang="en-US" sz="1400" dirty="0"/>
              <a:t> should have “limited” investments into 2023.</a:t>
            </a:r>
          </a:p>
          <a:p>
            <a:pPr marL="285750" indent="-285750">
              <a:buFont typeface="Arial" panose="020B0604020202020204" pitchFamily="34" charset="0"/>
              <a:buChar char="•"/>
            </a:pPr>
            <a:r>
              <a:rPr lang="en-US" sz="1400" b="1" dirty="0"/>
              <a:t>Significant </a:t>
            </a:r>
            <a:r>
              <a:rPr lang="en-US" sz="1400" dirty="0"/>
              <a:t>investments are expected in </a:t>
            </a:r>
            <a:r>
              <a:rPr lang="en-US" sz="1400" dirty="0" err="1"/>
              <a:t>MedCompass</a:t>
            </a:r>
            <a:r>
              <a:rPr lang="en-US" sz="1400" dirty="0"/>
              <a:t> </a:t>
            </a:r>
          </a:p>
          <a:p>
            <a:pPr marL="285750" indent="-285750">
              <a:buFont typeface="Arial" panose="020B0604020202020204" pitchFamily="34" charset="0"/>
              <a:buChar char="•"/>
            </a:pPr>
            <a:r>
              <a:rPr lang="en-US" sz="1400" b="1" dirty="0"/>
              <a:t>Significant </a:t>
            </a:r>
            <a:r>
              <a:rPr lang="en-US" sz="1400" dirty="0"/>
              <a:t>investments are expected in Epic</a:t>
            </a:r>
          </a:p>
          <a:p>
            <a:pPr marL="285750" indent="-285750">
              <a:buFont typeface="Arial" panose="020B0604020202020204" pitchFamily="34" charset="0"/>
              <a:buChar char="•"/>
            </a:pPr>
            <a:r>
              <a:rPr lang="en-US" sz="1400" b="1" dirty="0"/>
              <a:t>Determine</a:t>
            </a:r>
            <a:r>
              <a:rPr lang="en-US" sz="1400" dirty="0"/>
              <a:t> HCB Commercial Care Management migration to either MC, Epic or SFHC</a:t>
            </a:r>
          </a:p>
        </p:txBody>
      </p:sp>
      <p:sp>
        <p:nvSpPr>
          <p:cNvPr id="29" name="TextBox 28">
            <a:extLst>
              <a:ext uri="{FF2B5EF4-FFF2-40B4-BE49-F238E27FC236}">
                <a16:creationId xmlns:a16="http://schemas.microsoft.com/office/drawing/2014/main" id="{753D84F7-AB13-485A-9DED-E66BA129CBE8}"/>
              </a:ext>
            </a:extLst>
          </p:cNvPr>
          <p:cNvSpPr txBox="1"/>
          <p:nvPr/>
        </p:nvSpPr>
        <p:spPr>
          <a:xfrm>
            <a:off x="359008" y="814087"/>
            <a:ext cx="9839328" cy="707886"/>
          </a:xfrm>
          <a:prstGeom prst="rect">
            <a:avLst/>
          </a:prstGeom>
          <a:solidFill>
            <a:schemeClr val="bg1"/>
          </a:solidFill>
          <a:ln>
            <a:noFill/>
          </a:ln>
        </p:spPr>
        <p:txBody>
          <a:bodyPr wrap="square" lIns="0" tIns="0" rIns="0" bIns="0" rtlCol="0" anchor="t">
            <a:spAutoFit/>
          </a:bodyPr>
          <a:lstStyle/>
          <a:p>
            <a:r>
              <a:rPr lang="en-US" sz="1600" b="1" dirty="0"/>
              <a:t>Takeaway : The clinical landscape is continuing rationalization and enterprise alignment key decisions need to be made</a:t>
            </a:r>
          </a:p>
          <a:p>
            <a:endParaRPr lang="en-US" sz="1400" dirty="0"/>
          </a:p>
        </p:txBody>
      </p:sp>
      <p:sp>
        <p:nvSpPr>
          <p:cNvPr id="40" name="Rectangle: Rounded Corners 39">
            <a:extLst>
              <a:ext uri="{FF2B5EF4-FFF2-40B4-BE49-F238E27FC236}">
                <a16:creationId xmlns:a16="http://schemas.microsoft.com/office/drawing/2014/main" id="{F1B99AC8-1D00-48C5-8B27-30F22312870C}"/>
              </a:ext>
            </a:extLst>
          </p:cNvPr>
          <p:cNvSpPr/>
          <p:nvPr/>
        </p:nvSpPr>
        <p:spPr bwMode="gray">
          <a:xfrm>
            <a:off x="290154" y="832997"/>
            <a:ext cx="10077655" cy="493770"/>
          </a:xfrm>
          <a:prstGeom prst="roundRect">
            <a:avLst/>
          </a:prstGeom>
          <a:noFill/>
          <a:ln>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3" name="Flowchart: Magnetic Disk 2">
            <a:extLst>
              <a:ext uri="{FF2B5EF4-FFF2-40B4-BE49-F238E27FC236}">
                <a16:creationId xmlns:a16="http://schemas.microsoft.com/office/drawing/2014/main" id="{61DDD156-F409-4D5D-A486-7109DA1C2A8F}"/>
              </a:ext>
            </a:extLst>
          </p:cNvPr>
          <p:cNvSpPr/>
          <p:nvPr/>
        </p:nvSpPr>
        <p:spPr bwMode="gray">
          <a:xfrm>
            <a:off x="5935549" y="5084223"/>
            <a:ext cx="1329687" cy="514315"/>
          </a:xfrm>
          <a:prstGeom prst="flowChartMagneticDisk">
            <a:avLst/>
          </a:prstGeom>
          <a:solidFill>
            <a:schemeClr val="bg1">
              <a:lumMod val="85000"/>
            </a:schemeClr>
          </a:solidFill>
          <a:ln>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tx1"/>
                </a:solidFill>
              </a:rPr>
              <a:t>CDR</a:t>
            </a:r>
          </a:p>
        </p:txBody>
      </p:sp>
      <p:sp>
        <p:nvSpPr>
          <p:cNvPr id="48" name="Flowchart: Magnetic Disk 47">
            <a:extLst>
              <a:ext uri="{FF2B5EF4-FFF2-40B4-BE49-F238E27FC236}">
                <a16:creationId xmlns:a16="http://schemas.microsoft.com/office/drawing/2014/main" id="{4ADEA5C1-6940-4BF6-B694-62F6894AD1B8}"/>
              </a:ext>
            </a:extLst>
          </p:cNvPr>
          <p:cNvSpPr/>
          <p:nvPr/>
        </p:nvSpPr>
        <p:spPr bwMode="gray">
          <a:xfrm>
            <a:off x="7648708" y="5052140"/>
            <a:ext cx="1096406" cy="514315"/>
          </a:xfrm>
          <a:prstGeom prst="flowChartMagneticDisk">
            <a:avLst/>
          </a:prstGeom>
          <a:solidFill>
            <a:schemeClr val="bg1">
              <a:lumMod val="85000"/>
            </a:schemeClr>
          </a:solidFill>
          <a:ln>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err="1">
                <a:solidFill>
                  <a:schemeClr val="tx1"/>
                </a:solidFill>
              </a:rPr>
              <a:t>BoR’s</a:t>
            </a:r>
            <a:endParaRPr lang="en-US" sz="1200">
              <a:solidFill>
                <a:schemeClr val="tx1"/>
              </a:solidFill>
            </a:endParaRPr>
          </a:p>
        </p:txBody>
      </p:sp>
      <p:sp>
        <p:nvSpPr>
          <p:cNvPr id="45" name="Flowchart: Magnetic Disk 44">
            <a:extLst>
              <a:ext uri="{FF2B5EF4-FFF2-40B4-BE49-F238E27FC236}">
                <a16:creationId xmlns:a16="http://schemas.microsoft.com/office/drawing/2014/main" id="{7B1EDB54-2C40-44F6-A2F9-3B5580AEC5B6}"/>
              </a:ext>
            </a:extLst>
          </p:cNvPr>
          <p:cNvSpPr/>
          <p:nvPr/>
        </p:nvSpPr>
        <p:spPr bwMode="gray">
          <a:xfrm>
            <a:off x="7403210" y="5084223"/>
            <a:ext cx="1096406" cy="514315"/>
          </a:xfrm>
          <a:prstGeom prst="flowChartMagneticDisk">
            <a:avLst/>
          </a:prstGeom>
          <a:solidFill>
            <a:schemeClr val="bg1">
              <a:lumMod val="85000"/>
            </a:schemeClr>
          </a:solidFill>
          <a:ln>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err="1">
                <a:solidFill>
                  <a:schemeClr val="tx1"/>
                </a:solidFill>
              </a:rPr>
              <a:t>BoR’s</a:t>
            </a:r>
            <a:endParaRPr lang="en-US" sz="1200">
              <a:solidFill>
                <a:schemeClr val="tx1"/>
              </a:solidFill>
            </a:endParaRPr>
          </a:p>
        </p:txBody>
      </p:sp>
      <p:cxnSp>
        <p:nvCxnSpPr>
          <p:cNvPr id="51" name="Straight Connector 50">
            <a:extLst>
              <a:ext uri="{FF2B5EF4-FFF2-40B4-BE49-F238E27FC236}">
                <a16:creationId xmlns:a16="http://schemas.microsoft.com/office/drawing/2014/main" id="{E5EFE3B4-5731-4F1D-9E5E-76F06CF3FAE4}"/>
              </a:ext>
            </a:extLst>
          </p:cNvPr>
          <p:cNvCxnSpPr>
            <a:cxnSpLocks/>
          </p:cNvCxnSpPr>
          <p:nvPr/>
        </p:nvCxnSpPr>
        <p:spPr>
          <a:xfrm flipH="1">
            <a:off x="6717055" y="4723627"/>
            <a:ext cx="674952" cy="360596"/>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0D517A5-F058-4C60-93FA-C410229D5404}"/>
              </a:ext>
            </a:extLst>
          </p:cNvPr>
          <p:cNvCxnSpPr>
            <a:cxnSpLocks/>
            <a:stCxn id="21" idx="2"/>
          </p:cNvCxnSpPr>
          <p:nvPr/>
        </p:nvCxnSpPr>
        <p:spPr>
          <a:xfrm>
            <a:off x="7396747" y="4748875"/>
            <a:ext cx="438935" cy="335348"/>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993E28E-1999-4571-8006-6D1D8DA556D4}"/>
              </a:ext>
            </a:extLst>
          </p:cNvPr>
          <p:cNvSpPr txBox="1"/>
          <p:nvPr/>
        </p:nvSpPr>
        <p:spPr>
          <a:xfrm>
            <a:off x="390024" y="4581984"/>
            <a:ext cx="3957119" cy="646331"/>
          </a:xfrm>
          <a:prstGeom prst="rect">
            <a:avLst/>
          </a:prstGeom>
          <a:solidFill>
            <a:schemeClr val="accent1"/>
          </a:solidFill>
        </p:spPr>
        <p:txBody>
          <a:bodyPr wrap="square" lIns="0" tIns="0" rIns="0" bIns="0" rtlCol="0" anchor="t">
            <a:spAutoFit/>
          </a:bodyPr>
          <a:lstStyle/>
          <a:p>
            <a:r>
              <a:rPr lang="en-US" sz="1400" dirty="0">
                <a:solidFill>
                  <a:schemeClr val="bg1"/>
                </a:solidFill>
              </a:rPr>
              <a:t>Clinical Enablement Engine, developed as Clinical Orchestration for enterprise to insulate changes up &amp; downstream </a:t>
            </a:r>
          </a:p>
        </p:txBody>
      </p:sp>
      <p:sp>
        <p:nvSpPr>
          <p:cNvPr id="68" name="Rectangle: Rounded Corners 67">
            <a:extLst>
              <a:ext uri="{FF2B5EF4-FFF2-40B4-BE49-F238E27FC236}">
                <a16:creationId xmlns:a16="http://schemas.microsoft.com/office/drawing/2014/main" id="{0337675B-2A8F-4FCA-B733-4663DCD87DA1}"/>
              </a:ext>
            </a:extLst>
          </p:cNvPr>
          <p:cNvSpPr/>
          <p:nvPr/>
        </p:nvSpPr>
        <p:spPr bwMode="gray">
          <a:xfrm>
            <a:off x="10818179" y="2066848"/>
            <a:ext cx="957847" cy="653884"/>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a:solidFill>
                  <a:schemeClr val="bg1"/>
                </a:solidFill>
              </a:rPr>
              <a:t>CET</a:t>
            </a:r>
          </a:p>
        </p:txBody>
      </p:sp>
      <p:sp>
        <p:nvSpPr>
          <p:cNvPr id="69" name="Rectangle: Rounded Corners 68">
            <a:extLst>
              <a:ext uri="{FF2B5EF4-FFF2-40B4-BE49-F238E27FC236}">
                <a16:creationId xmlns:a16="http://schemas.microsoft.com/office/drawing/2014/main" id="{4AC26875-B31F-432C-A8FE-F2580C138731}"/>
              </a:ext>
            </a:extLst>
          </p:cNvPr>
          <p:cNvSpPr/>
          <p:nvPr/>
        </p:nvSpPr>
        <p:spPr bwMode="gray">
          <a:xfrm>
            <a:off x="10818179" y="2900989"/>
            <a:ext cx="957847" cy="653884"/>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a:solidFill>
                  <a:schemeClr val="bg1"/>
                </a:solidFill>
              </a:rPr>
              <a:t>Pharmacy Panel</a:t>
            </a:r>
          </a:p>
        </p:txBody>
      </p:sp>
      <p:sp>
        <p:nvSpPr>
          <p:cNvPr id="70" name="Rectangle: Rounded Corners 69">
            <a:extLst>
              <a:ext uri="{FF2B5EF4-FFF2-40B4-BE49-F238E27FC236}">
                <a16:creationId xmlns:a16="http://schemas.microsoft.com/office/drawing/2014/main" id="{E67DFE6E-938E-4193-B6EF-C6DBE43ECDC8}"/>
              </a:ext>
            </a:extLst>
          </p:cNvPr>
          <p:cNvSpPr/>
          <p:nvPr/>
        </p:nvSpPr>
        <p:spPr bwMode="gray">
          <a:xfrm>
            <a:off x="10818179" y="3735130"/>
            <a:ext cx="957847" cy="653884"/>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a:solidFill>
                  <a:schemeClr val="bg1"/>
                </a:solidFill>
              </a:rPr>
              <a:t>CEC/ESP</a:t>
            </a:r>
          </a:p>
        </p:txBody>
      </p:sp>
      <p:sp>
        <p:nvSpPr>
          <p:cNvPr id="71" name="Rectangle 70">
            <a:extLst>
              <a:ext uri="{FF2B5EF4-FFF2-40B4-BE49-F238E27FC236}">
                <a16:creationId xmlns:a16="http://schemas.microsoft.com/office/drawing/2014/main" id="{F5E308F9-83CD-4A6B-B51D-B55E425DA5D5}"/>
              </a:ext>
            </a:extLst>
          </p:cNvPr>
          <p:cNvSpPr/>
          <p:nvPr/>
        </p:nvSpPr>
        <p:spPr bwMode="gray">
          <a:xfrm>
            <a:off x="10525506" y="1775750"/>
            <a:ext cx="1516211" cy="4274750"/>
          </a:xfrm>
          <a:prstGeom prst="rect">
            <a:avLst/>
          </a:prstGeom>
          <a:noFill/>
          <a:ln>
            <a:solidFill>
              <a:srgbClr val="C00000"/>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72" name="Rectangle: Rounded Corners 71">
            <a:extLst>
              <a:ext uri="{FF2B5EF4-FFF2-40B4-BE49-F238E27FC236}">
                <a16:creationId xmlns:a16="http://schemas.microsoft.com/office/drawing/2014/main" id="{611A4EA5-17CC-474B-AC71-FB3E1707054E}"/>
              </a:ext>
            </a:extLst>
          </p:cNvPr>
          <p:cNvSpPr/>
          <p:nvPr/>
        </p:nvSpPr>
        <p:spPr bwMode="gray">
          <a:xfrm>
            <a:off x="10818179" y="4525928"/>
            <a:ext cx="957847" cy="653884"/>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a:solidFill>
                  <a:schemeClr val="bg1"/>
                </a:solidFill>
              </a:rPr>
              <a:t>Digital</a:t>
            </a:r>
          </a:p>
        </p:txBody>
      </p:sp>
      <p:sp>
        <p:nvSpPr>
          <p:cNvPr id="73" name="Rectangle: Rounded Corners 72">
            <a:extLst>
              <a:ext uri="{FF2B5EF4-FFF2-40B4-BE49-F238E27FC236}">
                <a16:creationId xmlns:a16="http://schemas.microsoft.com/office/drawing/2014/main" id="{A7506CBA-1C2E-450F-9131-08EED285FF94}"/>
              </a:ext>
            </a:extLst>
          </p:cNvPr>
          <p:cNvSpPr/>
          <p:nvPr/>
        </p:nvSpPr>
        <p:spPr bwMode="gray">
          <a:xfrm>
            <a:off x="10818179" y="5288214"/>
            <a:ext cx="957847" cy="653884"/>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a:solidFill>
                  <a:schemeClr val="bg1"/>
                </a:solidFill>
              </a:rPr>
              <a:t>Clinical Platform</a:t>
            </a:r>
          </a:p>
        </p:txBody>
      </p:sp>
      <p:sp>
        <p:nvSpPr>
          <p:cNvPr id="30" name="Rectangle: Rounded Corners 29">
            <a:extLst>
              <a:ext uri="{FF2B5EF4-FFF2-40B4-BE49-F238E27FC236}">
                <a16:creationId xmlns:a16="http://schemas.microsoft.com/office/drawing/2014/main" id="{390FB5B0-ABC8-4D72-A7BF-1A65CD4E79C6}"/>
              </a:ext>
            </a:extLst>
          </p:cNvPr>
          <p:cNvSpPr/>
          <p:nvPr/>
        </p:nvSpPr>
        <p:spPr bwMode="gray">
          <a:xfrm>
            <a:off x="184377" y="1791009"/>
            <a:ext cx="4368599" cy="2178994"/>
          </a:xfrm>
          <a:prstGeom prst="roundRect">
            <a:avLst/>
          </a:prstGeom>
          <a:noFill/>
          <a:ln>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44" name="TextBox 43">
            <a:extLst>
              <a:ext uri="{FF2B5EF4-FFF2-40B4-BE49-F238E27FC236}">
                <a16:creationId xmlns:a16="http://schemas.microsoft.com/office/drawing/2014/main" id="{F5E4B175-B9A1-4D13-8F14-2AFD97438F10}"/>
              </a:ext>
            </a:extLst>
          </p:cNvPr>
          <p:cNvSpPr txBox="1"/>
          <p:nvPr/>
        </p:nvSpPr>
        <p:spPr>
          <a:xfrm>
            <a:off x="376009" y="5336621"/>
            <a:ext cx="4623474" cy="215444"/>
          </a:xfrm>
          <a:prstGeom prst="rect">
            <a:avLst/>
          </a:prstGeom>
          <a:solidFill>
            <a:schemeClr val="accent1"/>
          </a:solidFill>
        </p:spPr>
        <p:txBody>
          <a:bodyPr wrap="square" lIns="0" tIns="0" rIns="0" bIns="0" rtlCol="0" anchor="t">
            <a:spAutoFit/>
          </a:bodyPr>
          <a:lstStyle/>
          <a:p>
            <a:r>
              <a:rPr lang="en-US" sz="1400" dirty="0">
                <a:solidFill>
                  <a:schemeClr val="bg1"/>
                </a:solidFill>
              </a:rPr>
              <a:t>All HCB government business has been migrated to MC</a:t>
            </a:r>
          </a:p>
        </p:txBody>
      </p:sp>
    </p:spTree>
    <p:extLst>
      <p:ext uri="{BB962C8B-B14F-4D97-AF65-F5344CB8AC3E}">
        <p14:creationId xmlns:p14="http://schemas.microsoft.com/office/powerpoint/2010/main" val="198912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Rounded Corners 42">
            <a:extLst>
              <a:ext uri="{FF2B5EF4-FFF2-40B4-BE49-F238E27FC236}">
                <a16:creationId xmlns:a16="http://schemas.microsoft.com/office/drawing/2014/main" id="{B12978B3-AC10-4B3A-A3AA-7AE8DF2BE86A}"/>
              </a:ext>
            </a:extLst>
          </p:cNvPr>
          <p:cNvSpPr/>
          <p:nvPr/>
        </p:nvSpPr>
        <p:spPr bwMode="gray">
          <a:xfrm>
            <a:off x="5564296" y="4946667"/>
            <a:ext cx="3745632" cy="979271"/>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US" sz="1200" b="1">
                <a:solidFill>
                  <a:schemeClr val="bg1"/>
                </a:solidFill>
              </a:rPr>
              <a:t>Data Repositories</a:t>
            </a:r>
          </a:p>
        </p:txBody>
      </p:sp>
      <p:sp>
        <p:nvSpPr>
          <p:cNvPr id="49" name="Flowchart: Magnetic Disk 48">
            <a:extLst>
              <a:ext uri="{FF2B5EF4-FFF2-40B4-BE49-F238E27FC236}">
                <a16:creationId xmlns:a16="http://schemas.microsoft.com/office/drawing/2014/main" id="{278F81CC-7D54-42C5-B3C9-D8F963522954}"/>
              </a:ext>
            </a:extLst>
          </p:cNvPr>
          <p:cNvSpPr/>
          <p:nvPr/>
        </p:nvSpPr>
        <p:spPr bwMode="gray">
          <a:xfrm>
            <a:off x="7931115" y="4979676"/>
            <a:ext cx="1096406" cy="514315"/>
          </a:xfrm>
          <a:prstGeom prst="flowChartMagneticDisk">
            <a:avLst/>
          </a:prstGeom>
          <a:solidFill>
            <a:schemeClr val="bg1">
              <a:lumMod val="85000"/>
            </a:schemeClr>
          </a:solidFill>
          <a:ln>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err="1">
                <a:solidFill>
                  <a:schemeClr val="tx1"/>
                </a:solidFill>
              </a:rPr>
              <a:t>BoR’s</a:t>
            </a:r>
            <a:endParaRPr lang="en-US" sz="1200">
              <a:solidFill>
                <a:schemeClr val="tx1"/>
              </a:solidFill>
            </a:endParaRPr>
          </a:p>
        </p:txBody>
      </p:sp>
      <p:sp>
        <p:nvSpPr>
          <p:cNvPr id="2" name="Title 1">
            <a:extLst>
              <a:ext uri="{FF2B5EF4-FFF2-40B4-BE49-F238E27FC236}">
                <a16:creationId xmlns:a16="http://schemas.microsoft.com/office/drawing/2014/main" id="{4127F9A4-E5CC-49F7-B3BC-74ABCE58773F}"/>
              </a:ext>
            </a:extLst>
          </p:cNvPr>
          <p:cNvSpPr>
            <a:spLocks noGrp="1"/>
          </p:cNvSpPr>
          <p:nvPr>
            <p:ph type="title"/>
          </p:nvPr>
        </p:nvSpPr>
        <p:spPr>
          <a:xfrm>
            <a:off x="297441" y="379837"/>
            <a:ext cx="9667726" cy="713232"/>
          </a:xfrm>
        </p:spPr>
        <p:txBody>
          <a:bodyPr/>
          <a:lstStyle/>
          <a:p>
            <a:r>
              <a:rPr lang="en-US" dirty="0"/>
              <a:t>Target State of the Clinical landscape – Care Management</a:t>
            </a:r>
          </a:p>
        </p:txBody>
      </p:sp>
      <p:sp>
        <p:nvSpPr>
          <p:cNvPr id="38" name="TextBox 37">
            <a:extLst>
              <a:ext uri="{FF2B5EF4-FFF2-40B4-BE49-F238E27FC236}">
                <a16:creationId xmlns:a16="http://schemas.microsoft.com/office/drawing/2014/main" id="{D9751FBA-FD51-43A9-9BD9-34D1BAE9D6F5}"/>
              </a:ext>
            </a:extLst>
          </p:cNvPr>
          <p:cNvSpPr txBox="1"/>
          <p:nvPr/>
        </p:nvSpPr>
        <p:spPr>
          <a:xfrm>
            <a:off x="10818179" y="1559271"/>
            <a:ext cx="1100237" cy="215444"/>
          </a:xfrm>
          <a:prstGeom prst="rect">
            <a:avLst/>
          </a:prstGeom>
          <a:noFill/>
        </p:spPr>
        <p:txBody>
          <a:bodyPr wrap="square" lIns="0" tIns="0" rIns="0" bIns="0" rtlCol="0">
            <a:spAutoFit/>
          </a:bodyPr>
          <a:lstStyle/>
          <a:p>
            <a:r>
              <a:rPr lang="en-US" sz="1400" dirty="0">
                <a:solidFill>
                  <a:schemeClr val="tx2"/>
                </a:solidFill>
              </a:rPr>
              <a:t>Consumers</a:t>
            </a:r>
          </a:p>
        </p:txBody>
      </p:sp>
      <p:sp>
        <p:nvSpPr>
          <p:cNvPr id="4" name="Rectangle: Rounded Corners 3">
            <a:extLst>
              <a:ext uri="{FF2B5EF4-FFF2-40B4-BE49-F238E27FC236}">
                <a16:creationId xmlns:a16="http://schemas.microsoft.com/office/drawing/2014/main" id="{17D79A4B-E2E8-496E-A437-D1EEE7A31993}"/>
              </a:ext>
            </a:extLst>
          </p:cNvPr>
          <p:cNvSpPr/>
          <p:nvPr/>
        </p:nvSpPr>
        <p:spPr bwMode="gray">
          <a:xfrm>
            <a:off x="4749065" y="3080594"/>
            <a:ext cx="1316736"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rPr>
              <a:t>SFHC</a:t>
            </a:r>
          </a:p>
        </p:txBody>
      </p:sp>
      <p:sp>
        <p:nvSpPr>
          <p:cNvPr id="7" name="Rectangle: Rounded Corners 6">
            <a:extLst>
              <a:ext uri="{FF2B5EF4-FFF2-40B4-BE49-F238E27FC236}">
                <a16:creationId xmlns:a16="http://schemas.microsoft.com/office/drawing/2014/main" id="{B875870F-461D-4E42-9DE6-AC941F444180}"/>
              </a:ext>
            </a:extLst>
          </p:cNvPr>
          <p:cNvSpPr/>
          <p:nvPr/>
        </p:nvSpPr>
        <p:spPr bwMode="gray">
          <a:xfrm>
            <a:off x="7652150" y="3070168"/>
            <a:ext cx="1316736"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200" b="1" dirty="0">
                <a:solidFill>
                  <a:schemeClr val="bg1"/>
                </a:solidFill>
              </a:rPr>
              <a:t>Epic (1) Instance</a:t>
            </a:r>
          </a:p>
        </p:txBody>
      </p:sp>
      <p:sp>
        <p:nvSpPr>
          <p:cNvPr id="8" name="Rectangle: Rounded Corners 7">
            <a:extLst>
              <a:ext uri="{FF2B5EF4-FFF2-40B4-BE49-F238E27FC236}">
                <a16:creationId xmlns:a16="http://schemas.microsoft.com/office/drawing/2014/main" id="{5AC89510-286F-4DE8-9FDC-C19727966F34}"/>
              </a:ext>
            </a:extLst>
          </p:cNvPr>
          <p:cNvSpPr/>
          <p:nvPr/>
        </p:nvSpPr>
        <p:spPr bwMode="gray">
          <a:xfrm>
            <a:off x="6205057" y="3077919"/>
            <a:ext cx="1319717"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err="1">
                <a:solidFill>
                  <a:schemeClr val="bg1"/>
                </a:solidFill>
              </a:rPr>
              <a:t>MedCompass</a:t>
            </a:r>
            <a:endParaRPr lang="en-US" sz="1200" b="1">
              <a:solidFill>
                <a:schemeClr val="bg1"/>
              </a:solidFill>
            </a:endParaRPr>
          </a:p>
        </p:txBody>
      </p:sp>
      <p:sp>
        <p:nvSpPr>
          <p:cNvPr id="10" name="Rectangle: Rounded Corners 9">
            <a:extLst>
              <a:ext uri="{FF2B5EF4-FFF2-40B4-BE49-F238E27FC236}">
                <a16:creationId xmlns:a16="http://schemas.microsoft.com/office/drawing/2014/main" id="{56546828-2343-4344-86BE-05B0B92818F5}"/>
              </a:ext>
            </a:extLst>
          </p:cNvPr>
          <p:cNvSpPr/>
          <p:nvPr/>
        </p:nvSpPr>
        <p:spPr bwMode="gray">
          <a:xfrm>
            <a:off x="7624668" y="1848915"/>
            <a:ext cx="1316736"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rPr>
              <a:t>Accordant, Coram, AHM</a:t>
            </a:r>
          </a:p>
        </p:txBody>
      </p:sp>
      <p:sp>
        <p:nvSpPr>
          <p:cNvPr id="11" name="Rectangle: Rounded Corners 10">
            <a:extLst>
              <a:ext uri="{FF2B5EF4-FFF2-40B4-BE49-F238E27FC236}">
                <a16:creationId xmlns:a16="http://schemas.microsoft.com/office/drawing/2014/main" id="{BB7375E1-E47B-4D53-ABC4-F8EC7809A934}"/>
              </a:ext>
            </a:extLst>
          </p:cNvPr>
          <p:cNvSpPr/>
          <p:nvPr/>
        </p:nvSpPr>
        <p:spPr bwMode="gray">
          <a:xfrm>
            <a:off x="6205057" y="1838697"/>
            <a:ext cx="1281111"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rPr>
              <a:t>HCB – Medicare</a:t>
            </a:r>
          </a:p>
          <a:p>
            <a:pPr algn="ctr"/>
            <a:r>
              <a:rPr lang="en-US" sz="1200" b="1" dirty="0">
                <a:solidFill>
                  <a:schemeClr val="bg1"/>
                </a:solidFill>
              </a:rPr>
              <a:t>Medicaid</a:t>
            </a:r>
          </a:p>
        </p:txBody>
      </p:sp>
      <p:sp>
        <p:nvSpPr>
          <p:cNvPr id="12" name="Rectangle: Rounded Corners 11">
            <a:extLst>
              <a:ext uri="{FF2B5EF4-FFF2-40B4-BE49-F238E27FC236}">
                <a16:creationId xmlns:a16="http://schemas.microsoft.com/office/drawing/2014/main" id="{5C0DF80E-2962-4F74-AB77-CB0F5A3FD422}"/>
              </a:ext>
            </a:extLst>
          </p:cNvPr>
          <p:cNvSpPr/>
          <p:nvPr/>
        </p:nvSpPr>
        <p:spPr bwMode="gray">
          <a:xfrm>
            <a:off x="4749063" y="1844513"/>
            <a:ext cx="1316736"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solidFill>
                  <a:schemeClr val="bg1"/>
                </a:solidFill>
              </a:rPr>
              <a:t>HCB - Commercial</a:t>
            </a:r>
          </a:p>
        </p:txBody>
      </p:sp>
      <p:cxnSp>
        <p:nvCxnSpPr>
          <p:cNvPr id="14" name="Straight Connector 13">
            <a:extLst>
              <a:ext uri="{FF2B5EF4-FFF2-40B4-BE49-F238E27FC236}">
                <a16:creationId xmlns:a16="http://schemas.microsoft.com/office/drawing/2014/main" id="{1FA99A0A-D74A-4313-9B1A-376BC1BAFF7A}"/>
              </a:ext>
            </a:extLst>
          </p:cNvPr>
          <p:cNvCxnSpPr>
            <a:cxnSpLocks/>
            <a:stCxn id="12" idx="2"/>
            <a:endCxn id="4" idx="0"/>
          </p:cNvCxnSpPr>
          <p:nvPr/>
        </p:nvCxnSpPr>
        <p:spPr>
          <a:xfrm>
            <a:off x="5407431" y="2426709"/>
            <a:ext cx="2" cy="653885"/>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83650E-F463-41B1-9BAA-F63E0C4F725D}"/>
              </a:ext>
            </a:extLst>
          </p:cNvPr>
          <p:cNvCxnSpPr>
            <a:cxnSpLocks/>
            <a:stCxn id="11" idx="2"/>
            <a:endCxn id="8" idx="0"/>
          </p:cNvCxnSpPr>
          <p:nvPr/>
        </p:nvCxnSpPr>
        <p:spPr>
          <a:xfrm>
            <a:off x="6845613" y="2420893"/>
            <a:ext cx="19303" cy="657026"/>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40B2235-E5FB-448B-AE78-F7379CC8AFFB}"/>
              </a:ext>
            </a:extLst>
          </p:cNvPr>
          <p:cNvCxnSpPr>
            <a:stCxn id="10" idx="2"/>
            <a:endCxn id="7" idx="0"/>
          </p:cNvCxnSpPr>
          <p:nvPr/>
        </p:nvCxnSpPr>
        <p:spPr>
          <a:xfrm>
            <a:off x="8283036" y="2431111"/>
            <a:ext cx="27482" cy="639057"/>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CBFE5D14-E1E3-401C-985B-3EEC621A3EA6}"/>
              </a:ext>
            </a:extLst>
          </p:cNvPr>
          <p:cNvSpPr/>
          <p:nvPr/>
        </p:nvSpPr>
        <p:spPr bwMode="gray">
          <a:xfrm>
            <a:off x="5523931" y="4166679"/>
            <a:ext cx="3745632"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rPr>
              <a:t>Clinical  Enablement Engine (CEE)</a:t>
            </a:r>
          </a:p>
        </p:txBody>
      </p:sp>
      <p:cxnSp>
        <p:nvCxnSpPr>
          <p:cNvPr id="23" name="Straight Connector 22">
            <a:extLst>
              <a:ext uri="{FF2B5EF4-FFF2-40B4-BE49-F238E27FC236}">
                <a16:creationId xmlns:a16="http://schemas.microsoft.com/office/drawing/2014/main" id="{A9250ABF-0C7F-4D08-A707-EEF197CD14AA}"/>
              </a:ext>
            </a:extLst>
          </p:cNvPr>
          <p:cNvCxnSpPr>
            <a:cxnSpLocks/>
            <a:stCxn id="4" idx="2"/>
            <a:endCxn id="21" idx="0"/>
          </p:cNvCxnSpPr>
          <p:nvPr/>
        </p:nvCxnSpPr>
        <p:spPr>
          <a:xfrm>
            <a:off x="5407433" y="3662790"/>
            <a:ext cx="1989314" cy="503889"/>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4FCCA66-463E-4ED6-932C-4CBBE8473EE5}"/>
              </a:ext>
            </a:extLst>
          </p:cNvPr>
          <p:cNvCxnSpPr>
            <a:cxnSpLocks/>
            <a:stCxn id="8" idx="2"/>
            <a:endCxn id="21" idx="0"/>
          </p:cNvCxnSpPr>
          <p:nvPr/>
        </p:nvCxnSpPr>
        <p:spPr>
          <a:xfrm>
            <a:off x="6864916" y="3660115"/>
            <a:ext cx="531831" cy="506564"/>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F95C36-5506-4C5E-9D30-00EBD36876F5}"/>
              </a:ext>
            </a:extLst>
          </p:cNvPr>
          <p:cNvCxnSpPr>
            <a:stCxn id="7" idx="2"/>
            <a:endCxn id="21" idx="0"/>
          </p:cNvCxnSpPr>
          <p:nvPr/>
        </p:nvCxnSpPr>
        <p:spPr>
          <a:xfrm flipH="1">
            <a:off x="7396747" y="3652364"/>
            <a:ext cx="913771" cy="514315"/>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8CA116-E06F-4AF5-B5E2-A93039F4BB0F}"/>
              </a:ext>
            </a:extLst>
          </p:cNvPr>
          <p:cNvCxnSpPr>
            <a:stCxn id="21" idx="3"/>
          </p:cNvCxnSpPr>
          <p:nvPr/>
        </p:nvCxnSpPr>
        <p:spPr>
          <a:xfrm>
            <a:off x="9269563" y="4457778"/>
            <a:ext cx="547779" cy="0"/>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pic>
        <p:nvPicPr>
          <p:cNvPr id="32" name="Graphic 31" descr="School girl">
            <a:extLst>
              <a:ext uri="{FF2B5EF4-FFF2-40B4-BE49-F238E27FC236}">
                <a16:creationId xmlns:a16="http://schemas.microsoft.com/office/drawing/2014/main" id="{520CC090-897A-49B4-B65B-B249B0C57B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37429" y="3970003"/>
            <a:ext cx="630380" cy="878401"/>
          </a:xfrm>
          <a:prstGeom prst="rect">
            <a:avLst/>
          </a:prstGeom>
        </p:spPr>
      </p:pic>
      <p:sp>
        <p:nvSpPr>
          <p:cNvPr id="33" name="TextBox 32">
            <a:extLst>
              <a:ext uri="{FF2B5EF4-FFF2-40B4-BE49-F238E27FC236}">
                <a16:creationId xmlns:a16="http://schemas.microsoft.com/office/drawing/2014/main" id="{9F25C725-6CE0-4208-B0CC-812FAF75A679}"/>
              </a:ext>
            </a:extLst>
          </p:cNvPr>
          <p:cNvSpPr txBox="1"/>
          <p:nvPr/>
        </p:nvSpPr>
        <p:spPr>
          <a:xfrm>
            <a:off x="9656830" y="4778509"/>
            <a:ext cx="798812" cy="430887"/>
          </a:xfrm>
          <a:prstGeom prst="rect">
            <a:avLst/>
          </a:prstGeom>
          <a:noFill/>
        </p:spPr>
        <p:txBody>
          <a:bodyPr wrap="square" lIns="0" tIns="0" rIns="0" bIns="0" rtlCol="0">
            <a:spAutoFit/>
          </a:bodyPr>
          <a:lstStyle/>
          <a:p>
            <a:pPr algn="ctr"/>
            <a:r>
              <a:rPr lang="en-US" sz="1400">
                <a:solidFill>
                  <a:schemeClr val="tx2"/>
                </a:solidFill>
              </a:rPr>
              <a:t>Clinical 360</a:t>
            </a:r>
          </a:p>
        </p:txBody>
      </p:sp>
      <p:cxnSp>
        <p:nvCxnSpPr>
          <p:cNvPr id="41" name="Straight Connector 40">
            <a:extLst>
              <a:ext uri="{FF2B5EF4-FFF2-40B4-BE49-F238E27FC236}">
                <a16:creationId xmlns:a16="http://schemas.microsoft.com/office/drawing/2014/main" id="{F22602B8-4898-4F8D-A584-D194DFD803AF}"/>
              </a:ext>
            </a:extLst>
          </p:cNvPr>
          <p:cNvCxnSpPr>
            <a:cxnSpLocks/>
            <a:endCxn id="71" idx="1"/>
          </p:cNvCxnSpPr>
          <p:nvPr/>
        </p:nvCxnSpPr>
        <p:spPr>
          <a:xfrm flipV="1">
            <a:off x="10215337" y="3913125"/>
            <a:ext cx="310169" cy="502712"/>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C97A0EC-4424-44A8-8457-CABE28520B8E}"/>
              </a:ext>
            </a:extLst>
          </p:cNvPr>
          <p:cNvSpPr txBox="1"/>
          <p:nvPr/>
        </p:nvSpPr>
        <p:spPr>
          <a:xfrm>
            <a:off x="356547" y="4670786"/>
            <a:ext cx="4991457" cy="430887"/>
          </a:xfrm>
          <a:prstGeom prst="rect">
            <a:avLst/>
          </a:prstGeom>
          <a:solidFill>
            <a:schemeClr val="accent1"/>
          </a:solidFill>
        </p:spPr>
        <p:txBody>
          <a:bodyPr wrap="square" lIns="0" tIns="0" rIns="0" bIns="0" rtlCol="0" anchor="t">
            <a:spAutoFit/>
          </a:bodyPr>
          <a:lstStyle/>
          <a:p>
            <a:r>
              <a:rPr lang="en-US" sz="1400" dirty="0">
                <a:solidFill>
                  <a:schemeClr val="bg1"/>
                </a:solidFill>
              </a:rPr>
              <a:t>HCB Commercial investment in SFHC for Commercial business Care Management TO START. </a:t>
            </a:r>
          </a:p>
        </p:txBody>
      </p:sp>
      <p:sp>
        <p:nvSpPr>
          <p:cNvPr id="5" name="TextBox 4">
            <a:extLst>
              <a:ext uri="{FF2B5EF4-FFF2-40B4-BE49-F238E27FC236}">
                <a16:creationId xmlns:a16="http://schemas.microsoft.com/office/drawing/2014/main" id="{7E75EEBF-69BE-4559-AEFE-578864CA29C0}"/>
              </a:ext>
            </a:extLst>
          </p:cNvPr>
          <p:cNvSpPr txBox="1"/>
          <p:nvPr/>
        </p:nvSpPr>
        <p:spPr>
          <a:xfrm>
            <a:off x="376008" y="1868986"/>
            <a:ext cx="3985152" cy="2369880"/>
          </a:xfrm>
          <a:prstGeom prst="rect">
            <a:avLst/>
          </a:prstGeom>
          <a:solidFill>
            <a:schemeClr val="bg1"/>
          </a:solidFill>
          <a:ln>
            <a:noFill/>
          </a:ln>
        </p:spPr>
        <p:txBody>
          <a:bodyPr wrap="square" lIns="0" tIns="0" rIns="0" bIns="0" rtlCol="0" anchor="t">
            <a:spAutoFit/>
          </a:bodyPr>
          <a:lstStyle/>
          <a:p>
            <a:r>
              <a:rPr lang="en-US" sz="1400" b="1" dirty="0"/>
              <a:t>Ongoing investments</a:t>
            </a:r>
          </a:p>
          <a:p>
            <a:pPr marL="285750" indent="-285750">
              <a:buFont typeface="Arial" panose="020B0604020202020204" pitchFamily="34" charset="0"/>
              <a:buChar char="•"/>
            </a:pPr>
            <a:r>
              <a:rPr lang="en-US" sz="1400" b="1" dirty="0"/>
              <a:t>ATV </a:t>
            </a:r>
            <a:r>
              <a:rPr lang="en-US" sz="1400" dirty="0"/>
              <a:t> should have “limited” investments into 2023.</a:t>
            </a:r>
          </a:p>
          <a:p>
            <a:pPr marL="285750" indent="-285750">
              <a:buFont typeface="Arial" panose="020B0604020202020204" pitchFamily="34" charset="0"/>
              <a:buChar char="•"/>
            </a:pPr>
            <a:r>
              <a:rPr lang="en-US" sz="1400" b="1" dirty="0"/>
              <a:t>Significant </a:t>
            </a:r>
            <a:r>
              <a:rPr lang="en-US" sz="1400" dirty="0"/>
              <a:t>investments are expected in </a:t>
            </a:r>
            <a:r>
              <a:rPr lang="en-US" sz="1400" dirty="0" err="1"/>
              <a:t>MedCompass</a:t>
            </a:r>
            <a:r>
              <a:rPr lang="en-US" sz="1400" dirty="0"/>
              <a:t> to support commercial migrations</a:t>
            </a:r>
          </a:p>
          <a:p>
            <a:pPr marL="285750" indent="-285750">
              <a:buFont typeface="Arial" panose="020B0604020202020204" pitchFamily="34" charset="0"/>
              <a:buChar char="•"/>
            </a:pPr>
            <a:r>
              <a:rPr lang="en-US" sz="1400" b="1" dirty="0"/>
              <a:t>Significant </a:t>
            </a:r>
            <a:r>
              <a:rPr lang="en-US" sz="1400" dirty="0"/>
              <a:t>investments expected to be made in Epic to support Accordant Migration and Payer Agnostic build. </a:t>
            </a:r>
          </a:p>
          <a:p>
            <a:pPr marL="285750" indent="-285750">
              <a:buFont typeface="Arial" panose="020B0604020202020204" pitchFamily="34" charset="0"/>
              <a:buChar char="•"/>
            </a:pPr>
            <a:r>
              <a:rPr lang="en-US" sz="1400" b="1" dirty="0"/>
              <a:t>Decision</a:t>
            </a:r>
            <a:r>
              <a:rPr lang="en-US" sz="1400" dirty="0"/>
              <a:t> HCB Commercial Care Management migration expected to SFHC</a:t>
            </a:r>
          </a:p>
        </p:txBody>
      </p:sp>
      <p:sp>
        <p:nvSpPr>
          <p:cNvPr id="29" name="TextBox 28">
            <a:extLst>
              <a:ext uri="{FF2B5EF4-FFF2-40B4-BE49-F238E27FC236}">
                <a16:creationId xmlns:a16="http://schemas.microsoft.com/office/drawing/2014/main" id="{753D84F7-AB13-485A-9DED-E66BA129CBE8}"/>
              </a:ext>
            </a:extLst>
          </p:cNvPr>
          <p:cNvSpPr txBox="1"/>
          <p:nvPr/>
        </p:nvSpPr>
        <p:spPr>
          <a:xfrm>
            <a:off x="376009" y="796004"/>
            <a:ext cx="9839328" cy="707886"/>
          </a:xfrm>
          <a:prstGeom prst="rect">
            <a:avLst/>
          </a:prstGeom>
          <a:solidFill>
            <a:schemeClr val="bg1"/>
          </a:solidFill>
          <a:ln>
            <a:noFill/>
          </a:ln>
        </p:spPr>
        <p:txBody>
          <a:bodyPr wrap="square" lIns="0" tIns="0" rIns="0" bIns="0" rtlCol="0" anchor="t">
            <a:spAutoFit/>
          </a:bodyPr>
          <a:lstStyle/>
          <a:p>
            <a:r>
              <a:rPr lang="en-US" sz="1600" b="1" dirty="0"/>
              <a:t>Takeaway : The clinical landscape is continuing rationalization and enterprise alignment – number of systems are being reduced.</a:t>
            </a:r>
          </a:p>
          <a:p>
            <a:endParaRPr lang="en-US" sz="1400" dirty="0"/>
          </a:p>
        </p:txBody>
      </p:sp>
      <p:sp>
        <p:nvSpPr>
          <p:cNvPr id="40" name="Rectangle: Rounded Corners 39">
            <a:extLst>
              <a:ext uri="{FF2B5EF4-FFF2-40B4-BE49-F238E27FC236}">
                <a16:creationId xmlns:a16="http://schemas.microsoft.com/office/drawing/2014/main" id="{F1B99AC8-1D00-48C5-8B27-30F22312870C}"/>
              </a:ext>
            </a:extLst>
          </p:cNvPr>
          <p:cNvSpPr/>
          <p:nvPr/>
        </p:nvSpPr>
        <p:spPr bwMode="gray">
          <a:xfrm>
            <a:off x="297441" y="800039"/>
            <a:ext cx="10077655" cy="493770"/>
          </a:xfrm>
          <a:prstGeom prst="roundRect">
            <a:avLst/>
          </a:prstGeom>
          <a:noFill/>
          <a:ln>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3" name="Flowchart: Magnetic Disk 2">
            <a:extLst>
              <a:ext uri="{FF2B5EF4-FFF2-40B4-BE49-F238E27FC236}">
                <a16:creationId xmlns:a16="http://schemas.microsoft.com/office/drawing/2014/main" id="{61DDD156-F409-4D5D-A486-7109DA1C2A8F}"/>
              </a:ext>
            </a:extLst>
          </p:cNvPr>
          <p:cNvSpPr/>
          <p:nvPr/>
        </p:nvSpPr>
        <p:spPr bwMode="gray">
          <a:xfrm>
            <a:off x="5935549" y="5084223"/>
            <a:ext cx="1329687" cy="514315"/>
          </a:xfrm>
          <a:prstGeom prst="flowChartMagneticDisk">
            <a:avLst/>
          </a:prstGeom>
          <a:solidFill>
            <a:schemeClr val="bg1">
              <a:lumMod val="85000"/>
            </a:schemeClr>
          </a:solidFill>
          <a:ln>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tx1"/>
                </a:solidFill>
              </a:rPr>
              <a:t>CDR</a:t>
            </a:r>
          </a:p>
        </p:txBody>
      </p:sp>
      <p:sp>
        <p:nvSpPr>
          <p:cNvPr id="48" name="Flowchart: Magnetic Disk 47">
            <a:extLst>
              <a:ext uri="{FF2B5EF4-FFF2-40B4-BE49-F238E27FC236}">
                <a16:creationId xmlns:a16="http://schemas.microsoft.com/office/drawing/2014/main" id="{4ADEA5C1-6940-4BF6-B694-62F6894AD1B8}"/>
              </a:ext>
            </a:extLst>
          </p:cNvPr>
          <p:cNvSpPr/>
          <p:nvPr/>
        </p:nvSpPr>
        <p:spPr bwMode="gray">
          <a:xfrm>
            <a:off x="7648708" y="5052140"/>
            <a:ext cx="1096406" cy="514315"/>
          </a:xfrm>
          <a:prstGeom prst="flowChartMagneticDisk">
            <a:avLst/>
          </a:prstGeom>
          <a:solidFill>
            <a:schemeClr val="bg1">
              <a:lumMod val="85000"/>
            </a:schemeClr>
          </a:solidFill>
          <a:ln>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err="1">
                <a:solidFill>
                  <a:schemeClr val="tx1"/>
                </a:solidFill>
              </a:rPr>
              <a:t>BoR’s</a:t>
            </a:r>
            <a:endParaRPr lang="en-US" sz="1200">
              <a:solidFill>
                <a:schemeClr val="tx1"/>
              </a:solidFill>
            </a:endParaRPr>
          </a:p>
        </p:txBody>
      </p:sp>
      <p:sp>
        <p:nvSpPr>
          <p:cNvPr id="45" name="Flowchart: Magnetic Disk 44">
            <a:extLst>
              <a:ext uri="{FF2B5EF4-FFF2-40B4-BE49-F238E27FC236}">
                <a16:creationId xmlns:a16="http://schemas.microsoft.com/office/drawing/2014/main" id="{7B1EDB54-2C40-44F6-A2F9-3B5580AEC5B6}"/>
              </a:ext>
            </a:extLst>
          </p:cNvPr>
          <p:cNvSpPr/>
          <p:nvPr/>
        </p:nvSpPr>
        <p:spPr bwMode="gray">
          <a:xfrm>
            <a:off x="7403210" y="5084223"/>
            <a:ext cx="1096406" cy="514315"/>
          </a:xfrm>
          <a:prstGeom prst="flowChartMagneticDisk">
            <a:avLst/>
          </a:prstGeom>
          <a:solidFill>
            <a:schemeClr val="bg1">
              <a:lumMod val="85000"/>
            </a:schemeClr>
          </a:solidFill>
          <a:ln>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err="1">
                <a:solidFill>
                  <a:schemeClr val="tx1"/>
                </a:solidFill>
              </a:rPr>
              <a:t>BoR’s</a:t>
            </a:r>
            <a:endParaRPr lang="en-US" sz="1200">
              <a:solidFill>
                <a:schemeClr val="tx1"/>
              </a:solidFill>
            </a:endParaRPr>
          </a:p>
        </p:txBody>
      </p:sp>
      <p:cxnSp>
        <p:nvCxnSpPr>
          <p:cNvPr id="51" name="Straight Connector 50">
            <a:extLst>
              <a:ext uri="{FF2B5EF4-FFF2-40B4-BE49-F238E27FC236}">
                <a16:creationId xmlns:a16="http://schemas.microsoft.com/office/drawing/2014/main" id="{E5EFE3B4-5731-4F1D-9E5E-76F06CF3FAE4}"/>
              </a:ext>
            </a:extLst>
          </p:cNvPr>
          <p:cNvCxnSpPr>
            <a:cxnSpLocks/>
          </p:cNvCxnSpPr>
          <p:nvPr/>
        </p:nvCxnSpPr>
        <p:spPr>
          <a:xfrm flipH="1">
            <a:off x="6717055" y="4723627"/>
            <a:ext cx="674952" cy="360596"/>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0D517A5-F058-4C60-93FA-C410229D5404}"/>
              </a:ext>
            </a:extLst>
          </p:cNvPr>
          <p:cNvCxnSpPr>
            <a:cxnSpLocks/>
            <a:stCxn id="21" idx="2"/>
          </p:cNvCxnSpPr>
          <p:nvPr/>
        </p:nvCxnSpPr>
        <p:spPr>
          <a:xfrm>
            <a:off x="7396747" y="4748875"/>
            <a:ext cx="438935" cy="335348"/>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Rectangle: Rounded Corners 67">
            <a:extLst>
              <a:ext uri="{FF2B5EF4-FFF2-40B4-BE49-F238E27FC236}">
                <a16:creationId xmlns:a16="http://schemas.microsoft.com/office/drawing/2014/main" id="{0337675B-2A8F-4FCA-B733-4663DCD87DA1}"/>
              </a:ext>
            </a:extLst>
          </p:cNvPr>
          <p:cNvSpPr/>
          <p:nvPr/>
        </p:nvSpPr>
        <p:spPr bwMode="gray">
          <a:xfrm>
            <a:off x="10818179" y="2066848"/>
            <a:ext cx="957847" cy="653884"/>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a:solidFill>
                  <a:schemeClr val="bg1"/>
                </a:solidFill>
              </a:rPr>
              <a:t>CET</a:t>
            </a:r>
          </a:p>
        </p:txBody>
      </p:sp>
      <p:sp>
        <p:nvSpPr>
          <p:cNvPr id="69" name="Rectangle: Rounded Corners 68">
            <a:extLst>
              <a:ext uri="{FF2B5EF4-FFF2-40B4-BE49-F238E27FC236}">
                <a16:creationId xmlns:a16="http://schemas.microsoft.com/office/drawing/2014/main" id="{4AC26875-B31F-432C-A8FE-F2580C138731}"/>
              </a:ext>
            </a:extLst>
          </p:cNvPr>
          <p:cNvSpPr/>
          <p:nvPr/>
        </p:nvSpPr>
        <p:spPr bwMode="gray">
          <a:xfrm>
            <a:off x="10818179" y="2900989"/>
            <a:ext cx="957847" cy="653884"/>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a:solidFill>
                  <a:schemeClr val="bg1"/>
                </a:solidFill>
              </a:rPr>
              <a:t>Pharmacy Panel</a:t>
            </a:r>
          </a:p>
        </p:txBody>
      </p:sp>
      <p:sp>
        <p:nvSpPr>
          <p:cNvPr id="70" name="Rectangle: Rounded Corners 69">
            <a:extLst>
              <a:ext uri="{FF2B5EF4-FFF2-40B4-BE49-F238E27FC236}">
                <a16:creationId xmlns:a16="http://schemas.microsoft.com/office/drawing/2014/main" id="{E67DFE6E-938E-4193-B6EF-C6DBE43ECDC8}"/>
              </a:ext>
            </a:extLst>
          </p:cNvPr>
          <p:cNvSpPr/>
          <p:nvPr/>
        </p:nvSpPr>
        <p:spPr bwMode="gray">
          <a:xfrm>
            <a:off x="10818179" y="3735130"/>
            <a:ext cx="957847" cy="653884"/>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a:solidFill>
                  <a:schemeClr val="bg1"/>
                </a:solidFill>
              </a:rPr>
              <a:t>CEC/ESP</a:t>
            </a:r>
          </a:p>
        </p:txBody>
      </p:sp>
      <p:sp>
        <p:nvSpPr>
          <p:cNvPr id="71" name="Rectangle 70">
            <a:extLst>
              <a:ext uri="{FF2B5EF4-FFF2-40B4-BE49-F238E27FC236}">
                <a16:creationId xmlns:a16="http://schemas.microsoft.com/office/drawing/2014/main" id="{F5E308F9-83CD-4A6B-B51D-B55E425DA5D5}"/>
              </a:ext>
            </a:extLst>
          </p:cNvPr>
          <p:cNvSpPr/>
          <p:nvPr/>
        </p:nvSpPr>
        <p:spPr bwMode="gray">
          <a:xfrm>
            <a:off x="10525506" y="1775750"/>
            <a:ext cx="1516211" cy="4274750"/>
          </a:xfrm>
          <a:prstGeom prst="rect">
            <a:avLst/>
          </a:prstGeom>
          <a:noFill/>
          <a:ln>
            <a:solidFill>
              <a:srgbClr val="C00000"/>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72" name="Rectangle: Rounded Corners 71">
            <a:extLst>
              <a:ext uri="{FF2B5EF4-FFF2-40B4-BE49-F238E27FC236}">
                <a16:creationId xmlns:a16="http://schemas.microsoft.com/office/drawing/2014/main" id="{611A4EA5-17CC-474B-AC71-FB3E1707054E}"/>
              </a:ext>
            </a:extLst>
          </p:cNvPr>
          <p:cNvSpPr/>
          <p:nvPr/>
        </p:nvSpPr>
        <p:spPr bwMode="gray">
          <a:xfrm>
            <a:off x="10818179" y="4525928"/>
            <a:ext cx="957847" cy="653884"/>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a:solidFill>
                  <a:schemeClr val="bg1"/>
                </a:solidFill>
              </a:rPr>
              <a:t>Digital</a:t>
            </a:r>
          </a:p>
        </p:txBody>
      </p:sp>
      <p:sp>
        <p:nvSpPr>
          <p:cNvPr id="73" name="Rectangle: Rounded Corners 72">
            <a:extLst>
              <a:ext uri="{FF2B5EF4-FFF2-40B4-BE49-F238E27FC236}">
                <a16:creationId xmlns:a16="http://schemas.microsoft.com/office/drawing/2014/main" id="{A7506CBA-1C2E-450F-9131-08EED285FF94}"/>
              </a:ext>
            </a:extLst>
          </p:cNvPr>
          <p:cNvSpPr/>
          <p:nvPr/>
        </p:nvSpPr>
        <p:spPr bwMode="gray">
          <a:xfrm>
            <a:off x="10818179" y="5288214"/>
            <a:ext cx="957847" cy="653884"/>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a:solidFill>
                  <a:schemeClr val="bg1"/>
                </a:solidFill>
              </a:rPr>
              <a:t>Clinical Platform</a:t>
            </a:r>
          </a:p>
        </p:txBody>
      </p:sp>
      <p:sp>
        <p:nvSpPr>
          <p:cNvPr id="30" name="Rectangle: Rounded Corners 29">
            <a:extLst>
              <a:ext uri="{FF2B5EF4-FFF2-40B4-BE49-F238E27FC236}">
                <a16:creationId xmlns:a16="http://schemas.microsoft.com/office/drawing/2014/main" id="{390FB5B0-ABC8-4D72-A7BF-1A65CD4E79C6}"/>
              </a:ext>
            </a:extLst>
          </p:cNvPr>
          <p:cNvSpPr/>
          <p:nvPr/>
        </p:nvSpPr>
        <p:spPr bwMode="gray">
          <a:xfrm>
            <a:off x="236483" y="1727049"/>
            <a:ext cx="4368599" cy="2750178"/>
          </a:xfrm>
          <a:prstGeom prst="roundRect">
            <a:avLst/>
          </a:prstGeom>
          <a:noFill/>
          <a:ln>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44" name="TextBox 43">
            <a:extLst>
              <a:ext uri="{FF2B5EF4-FFF2-40B4-BE49-F238E27FC236}">
                <a16:creationId xmlns:a16="http://schemas.microsoft.com/office/drawing/2014/main" id="{1929DDE7-41AD-4F46-AA3B-1DBFCED937A2}"/>
              </a:ext>
            </a:extLst>
          </p:cNvPr>
          <p:cNvSpPr txBox="1"/>
          <p:nvPr/>
        </p:nvSpPr>
        <p:spPr>
          <a:xfrm>
            <a:off x="351302" y="5162718"/>
            <a:ext cx="4991457" cy="430887"/>
          </a:xfrm>
          <a:prstGeom prst="rect">
            <a:avLst/>
          </a:prstGeom>
          <a:solidFill>
            <a:schemeClr val="accent1"/>
          </a:solidFill>
        </p:spPr>
        <p:txBody>
          <a:bodyPr wrap="square" lIns="0" tIns="0" rIns="0" bIns="0" rtlCol="0" anchor="t">
            <a:spAutoFit/>
          </a:bodyPr>
          <a:lstStyle/>
          <a:p>
            <a:r>
              <a:rPr lang="en-US" sz="1400" dirty="0">
                <a:solidFill>
                  <a:schemeClr val="bg1"/>
                </a:solidFill>
              </a:rPr>
              <a:t>Two Epic instances have been reduced to one.  Accordant moves to the CVS Enterprise Epic instance. </a:t>
            </a:r>
          </a:p>
        </p:txBody>
      </p:sp>
    </p:spTree>
    <p:extLst>
      <p:ext uri="{BB962C8B-B14F-4D97-AF65-F5344CB8AC3E}">
        <p14:creationId xmlns:p14="http://schemas.microsoft.com/office/powerpoint/2010/main" val="4116261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81819-8981-493E-A528-11DB7400D12C}"/>
              </a:ext>
            </a:extLst>
          </p:cNvPr>
          <p:cNvSpPr>
            <a:spLocks noGrp="1"/>
          </p:cNvSpPr>
          <p:nvPr>
            <p:ph type="title"/>
          </p:nvPr>
        </p:nvSpPr>
        <p:spPr/>
        <p:txBody>
          <a:bodyPr/>
          <a:lstStyle/>
          <a:p>
            <a:r>
              <a:rPr lang="en-US" dirty="0"/>
              <a:t>Utilization Management Landscape</a:t>
            </a:r>
          </a:p>
        </p:txBody>
      </p:sp>
    </p:spTree>
    <p:extLst>
      <p:ext uri="{BB962C8B-B14F-4D97-AF65-F5344CB8AC3E}">
        <p14:creationId xmlns:p14="http://schemas.microsoft.com/office/powerpoint/2010/main" val="249062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F9A4-E5CC-49F7-B3BC-74ABCE58773F}"/>
              </a:ext>
            </a:extLst>
          </p:cNvPr>
          <p:cNvSpPr>
            <a:spLocks noGrp="1"/>
          </p:cNvSpPr>
          <p:nvPr>
            <p:ph type="title"/>
          </p:nvPr>
        </p:nvSpPr>
        <p:spPr>
          <a:xfrm>
            <a:off x="236482" y="342257"/>
            <a:ext cx="10318753" cy="713232"/>
          </a:xfrm>
        </p:spPr>
        <p:txBody>
          <a:bodyPr/>
          <a:lstStyle/>
          <a:p>
            <a:r>
              <a:rPr lang="en-US" dirty="0"/>
              <a:t>Current State of the Clinical landscape – Utilization Management</a:t>
            </a:r>
          </a:p>
        </p:txBody>
      </p:sp>
      <p:sp>
        <p:nvSpPr>
          <p:cNvPr id="4" name="Rectangle: Rounded Corners 3">
            <a:extLst>
              <a:ext uri="{FF2B5EF4-FFF2-40B4-BE49-F238E27FC236}">
                <a16:creationId xmlns:a16="http://schemas.microsoft.com/office/drawing/2014/main" id="{17D79A4B-E2E8-496E-A437-D1EEE7A31993}"/>
              </a:ext>
            </a:extLst>
          </p:cNvPr>
          <p:cNvSpPr/>
          <p:nvPr/>
        </p:nvSpPr>
        <p:spPr bwMode="gray">
          <a:xfrm>
            <a:off x="4749065" y="3080594"/>
            <a:ext cx="1316736"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solidFill>
                  <a:schemeClr val="bg1"/>
                </a:solidFill>
              </a:rPr>
              <a:t>ATV*</a:t>
            </a:r>
          </a:p>
        </p:txBody>
      </p:sp>
      <p:sp>
        <p:nvSpPr>
          <p:cNvPr id="6" name="Rectangle: Rounded Corners 5">
            <a:extLst>
              <a:ext uri="{FF2B5EF4-FFF2-40B4-BE49-F238E27FC236}">
                <a16:creationId xmlns:a16="http://schemas.microsoft.com/office/drawing/2014/main" id="{52C25F2C-5183-4FE4-BAA6-8CC99F66FB5D}"/>
              </a:ext>
            </a:extLst>
          </p:cNvPr>
          <p:cNvSpPr/>
          <p:nvPr/>
        </p:nvSpPr>
        <p:spPr bwMode="gray">
          <a:xfrm>
            <a:off x="7600558" y="3074316"/>
            <a:ext cx="1316736"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rPr>
              <a:t>QNXT*</a:t>
            </a:r>
          </a:p>
        </p:txBody>
      </p:sp>
      <p:sp>
        <p:nvSpPr>
          <p:cNvPr id="7" name="Rectangle: Rounded Corners 6">
            <a:extLst>
              <a:ext uri="{FF2B5EF4-FFF2-40B4-BE49-F238E27FC236}">
                <a16:creationId xmlns:a16="http://schemas.microsoft.com/office/drawing/2014/main" id="{B875870F-461D-4E42-9DE6-AC941F444180}"/>
              </a:ext>
            </a:extLst>
          </p:cNvPr>
          <p:cNvSpPr/>
          <p:nvPr/>
        </p:nvSpPr>
        <p:spPr bwMode="gray">
          <a:xfrm>
            <a:off x="9098790" y="3090239"/>
            <a:ext cx="1316736"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200" b="1" dirty="0" err="1">
                <a:solidFill>
                  <a:schemeClr val="bg1"/>
                </a:solidFill>
              </a:rPr>
              <a:t>ActiveAdvice</a:t>
            </a:r>
            <a:endParaRPr lang="en-US" sz="1200" b="1" dirty="0">
              <a:solidFill>
                <a:schemeClr val="bg1"/>
              </a:solidFill>
            </a:endParaRPr>
          </a:p>
        </p:txBody>
      </p:sp>
      <p:sp>
        <p:nvSpPr>
          <p:cNvPr id="8" name="Rectangle: Rounded Corners 7">
            <a:extLst>
              <a:ext uri="{FF2B5EF4-FFF2-40B4-BE49-F238E27FC236}">
                <a16:creationId xmlns:a16="http://schemas.microsoft.com/office/drawing/2014/main" id="{5AC89510-286F-4DE8-9FDC-C19727966F34}"/>
              </a:ext>
            </a:extLst>
          </p:cNvPr>
          <p:cNvSpPr/>
          <p:nvPr/>
        </p:nvSpPr>
        <p:spPr bwMode="gray">
          <a:xfrm>
            <a:off x="6205057" y="3077919"/>
            <a:ext cx="1319717"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err="1">
                <a:solidFill>
                  <a:schemeClr val="bg1"/>
                </a:solidFill>
              </a:rPr>
              <a:t>MedCompass</a:t>
            </a:r>
            <a:endParaRPr lang="en-US" sz="1200" b="1">
              <a:solidFill>
                <a:schemeClr val="bg1"/>
              </a:solidFill>
            </a:endParaRPr>
          </a:p>
        </p:txBody>
      </p:sp>
      <p:sp>
        <p:nvSpPr>
          <p:cNvPr id="9" name="Rectangle: Rounded Corners 8">
            <a:extLst>
              <a:ext uri="{FF2B5EF4-FFF2-40B4-BE49-F238E27FC236}">
                <a16:creationId xmlns:a16="http://schemas.microsoft.com/office/drawing/2014/main" id="{089E40C9-6C98-4713-89ED-27A6E90121D7}"/>
              </a:ext>
            </a:extLst>
          </p:cNvPr>
          <p:cNvSpPr/>
          <p:nvPr/>
        </p:nvSpPr>
        <p:spPr bwMode="gray">
          <a:xfrm>
            <a:off x="7582710" y="1855487"/>
            <a:ext cx="1316736"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solidFill>
                  <a:schemeClr val="bg1"/>
                </a:solidFill>
              </a:rPr>
              <a:t>HCB -Medicaid</a:t>
            </a:r>
          </a:p>
        </p:txBody>
      </p:sp>
      <p:sp>
        <p:nvSpPr>
          <p:cNvPr id="10" name="Rectangle: Rounded Corners 9">
            <a:extLst>
              <a:ext uri="{FF2B5EF4-FFF2-40B4-BE49-F238E27FC236}">
                <a16:creationId xmlns:a16="http://schemas.microsoft.com/office/drawing/2014/main" id="{56546828-2343-4344-86BE-05B0B92818F5}"/>
              </a:ext>
            </a:extLst>
          </p:cNvPr>
          <p:cNvSpPr/>
          <p:nvPr/>
        </p:nvSpPr>
        <p:spPr bwMode="gray">
          <a:xfrm>
            <a:off x="9071308" y="1868986"/>
            <a:ext cx="1316736"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rPr>
              <a:t>Payer Agnostic</a:t>
            </a:r>
          </a:p>
        </p:txBody>
      </p:sp>
      <p:sp>
        <p:nvSpPr>
          <p:cNvPr id="11" name="Rectangle: Rounded Corners 10">
            <a:extLst>
              <a:ext uri="{FF2B5EF4-FFF2-40B4-BE49-F238E27FC236}">
                <a16:creationId xmlns:a16="http://schemas.microsoft.com/office/drawing/2014/main" id="{BB7375E1-E47B-4D53-ABC4-F8EC7809A934}"/>
              </a:ext>
            </a:extLst>
          </p:cNvPr>
          <p:cNvSpPr/>
          <p:nvPr/>
        </p:nvSpPr>
        <p:spPr bwMode="gray">
          <a:xfrm>
            <a:off x="6205057" y="1838697"/>
            <a:ext cx="1281111"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rPr>
              <a:t>HCB - Medicare</a:t>
            </a:r>
          </a:p>
        </p:txBody>
      </p:sp>
      <p:sp>
        <p:nvSpPr>
          <p:cNvPr id="12" name="Rectangle: Rounded Corners 11">
            <a:extLst>
              <a:ext uri="{FF2B5EF4-FFF2-40B4-BE49-F238E27FC236}">
                <a16:creationId xmlns:a16="http://schemas.microsoft.com/office/drawing/2014/main" id="{5C0DF80E-2962-4F74-AB77-CB0F5A3FD422}"/>
              </a:ext>
            </a:extLst>
          </p:cNvPr>
          <p:cNvSpPr/>
          <p:nvPr/>
        </p:nvSpPr>
        <p:spPr bwMode="gray">
          <a:xfrm>
            <a:off x="4749063" y="1844513"/>
            <a:ext cx="1316736"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solidFill>
                  <a:schemeClr val="bg1"/>
                </a:solidFill>
              </a:rPr>
              <a:t>HCB - Commercial</a:t>
            </a:r>
          </a:p>
        </p:txBody>
      </p:sp>
      <p:cxnSp>
        <p:nvCxnSpPr>
          <p:cNvPr id="14" name="Straight Connector 13">
            <a:extLst>
              <a:ext uri="{FF2B5EF4-FFF2-40B4-BE49-F238E27FC236}">
                <a16:creationId xmlns:a16="http://schemas.microsoft.com/office/drawing/2014/main" id="{1FA99A0A-D74A-4313-9B1A-376BC1BAFF7A}"/>
              </a:ext>
            </a:extLst>
          </p:cNvPr>
          <p:cNvCxnSpPr>
            <a:cxnSpLocks/>
            <a:stCxn id="12" idx="2"/>
            <a:endCxn id="4" idx="0"/>
          </p:cNvCxnSpPr>
          <p:nvPr/>
        </p:nvCxnSpPr>
        <p:spPr>
          <a:xfrm>
            <a:off x="5407431" y="2426709"/>
            <a:ext cx="2" cy="653885"/>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83650E-F463-41B1-9BAA-F63E0C4F725D}"/>
              </a:ext>
            </a:extLst>
          </p:cNvPr>
          <p:cNvCxnSpPr>
            <a:cxnSpLocks/>
            <a:stCxn id="11" idx="2"/>
            <a:endCxn id="8" idx="0"/>
          </p:cNvCxnSpPr>
          <p:nvPr/>
        </p:nvCxnSpPr>
        <p:spPr>
          <a:xfrm>
            <a:off x="6845613" y="2420893"/>
            <a:ext cx="19303" cy="657026"/>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40B2235-E5FB-448B-AE78-F7379CC8AFFB}"/>
              </a:ext>
            </a:extLst>
          </p:cNvPr>
          <p:cNvCxnSpPr>
            <a:stCxn id="10" idx="2"/>
            <a:endCxn id="7" idx="0"/>
          </p:cNvCxnSpPr>
          <p:nvPr/>
        </p:nvCxnSpPr>
        <p:spPr>
          <a:xfrm>
            <a:off x="9729676" y="2451182"/>
            <a:ext cx="27482" cy="639057"/>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B0A28D-AE79-43B2-A898-D5E8E8CF235A}"/>
              </a:ext>
            </a:extLst>
          </p:cNvPr>
          <p:cNvCxnSpPr>
            <a:stCxn id="9" idx="2"/>
            <a:endCxn id="6" idx="0"/>
          </p:cNvCxnSpPr>
          <p:nvPr/>
        </p:nvCxnSpPr>
        <p:spPr>
          <a:xfrm>
            <a:off x="8241078" y="2437683"/>
            <a:ext cx="17848" cy="636633"/>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C97A0EC-4424-44A8-8457-CABE28520B8E}"/>
              </a:ext>
            </a:extLst>
          </p:cNvPr>
          <p:cNvSpPr txBox="1"/>
          <p:nvPr/>
        </p:nvSpPr>
        <p:spPr>
          <a:xfrm>
            <a:off x="376008" y="4778445"/>
            <a:ext cx="4101589" cy="215444"/>
          </a:xfrm>
          <a:prstGeom prst="rect">
            <a:avLst/>
          </a:prstGeom>
          <a:solidFill>
            <a:schemeClr val="accent1"/>
          </a:solidFill>
        </p:spPr>
        <p:txBody>
          <a:bodyPr wrap="square" lIns="0" tIns="0" rIns="0" bIns="0" rtlCol="0" anchor="t">
            <a:spAutoFit/>
          </a:bodyPr>
          <a:lstStyle/>
          <a:p>
            <a:r>
              <a:rPr lang="en-US" sz="1400" dirty="0">
                <a:solidFill>
                  <a:schemeClr val="bg1"/>
                </a:solidFill>
              </a:rPr>
              <a:t>* Planned sunset and migration to </a:t>
            </a:r>
            <a:r>
              <a:rPr lang="en-US" sz="1400" dirty="0" err="1">
                <a:solidFill>
                  <a:schemeClr val="bg1"/>
                </a:solidFill>
              </a:rPr>
              <a:t>MedCompass</a:t>
            </a:r>
            <a:r>
              <a:rPr lang="en-US" sz="1400" dirty="0">
                <a:solidFill>
                  <a:schemeClr val="bg1"/>
                </a:solidFill>
              </a:rPr>
              <a:t>.</a:t>
            </a:r>
          </a:p>
        </p:txBody>
      </p:sp>
      <p:sp>
        <p:nvSpPr>
          <p:cNvPr id="5" name="TextBox 4">
            <a:extLst>
              <a:ext uri="{FF2B5EF4-FFF2-40B4-BE49-F238E27FC236}">
                <a16:creationId xmlns:a16="http://schemas.microsoft.com/office/drawing/2014/main" id="{7E75EEBF-69BE-4559-AEFE-578864CA29C0}"/>
              </a:ext>
            </a:extLst>
          </p:cNvPr>
          <p:cNvSpPr txBox="1"/>
          <p:nvPr/>
        </p:nvSpPr>
        <p:spPr>
          <a:xfrm>
            <a:off x="376008" y="1868986"/>
            <a:ext cx="3985152" cy="1938992"/>
          </a:xfrm>
          <a:prstGeom prst="rect">
            <a:avLst/>
          </a:prstGeom>
          <a:solidFill>
            <a:schemeClr val="bg1"/>
          </a:solidFill>
          <a:ln>
            <a:noFill/>
          </a:ln>
        </p:spPr>
        <p:txBody>
          <a:bodyPr wrap="square" lIns="0" tIns="0" rIns="0" bIns="0" rtlCol="0" anchor="t">
            <a:spAutoFit/>
          </a:bodyPr>
          <a:lstStyle/>
          <a:p>
            <a:r>
              <a:rPr lang="en-US" sz="1400" b="1" dirty="0"/>
              <a:t>Ongoing investments</a:t>
            </a:r>
          </a:p>
          <a:p>
            <a:pPr marL="285750" indent="-285750">
              <a:buFont typeface="Arial" panose="020B0604020202020204" pitchFamily="34" charset="0"/>
              <a:buChar char="•"/>
            </a:pPr>
            <a:r>
              <a:rPr lang="en-US" sz="1400" b="1" dirty="0"/>
              <a:t>ATV </a:t>
            </a:r>
            <a:r>
              <a:rPr lang="en-US" sz="1400" dirty="0"/>
              <a:t> has ongoing spend and planned investments in 22.</a:t>
            </a:r>
          </a:p>
          <a:p>
            <a:pPr marL="285750" indent="-285750">
              <a:buFont typeface="Arial" panose="020B0604020202020204" pitchFamily="34" charset="0"/>
              <a:buChar char="•"/>
            </a:pPr>
            <a:r>
              <a:rPr lang="en-US" sz="1400" b="1" dirty="0"/>
              <a:t>Significant </a:t>
            </a:r>
            <a:r>
              <a:rPr lang="en-US" sz="1400" dirty="0"/>
              <a:t>investments are being made in </a:t>
            </a:r>
            <a:r>
              <a:rPr lang="en-US" sz="1400" dirty="0" err="1"/>
              <a:t>MedCompass</a:t>
            </a:r>
            <a:r>
              <a:rPr lang="en-US" sz="1400" dirty="0"/>
              <a:t> with more planned over 21/22/23 (supporting migrations)</a:t>
            </a:r>
          </a:p>
          <a:p>
            <a:pPr marL="285750" indent="-285750">
              <a:buFont typeface="Arial" panose="020B0604020202020204" pitchFamily="34" charset="0"/>
              <a:buChar char="•"/>
            </a:pPr>
            <a:r>
              <a:rPr lang="en-US" sz="1400" b="1" dirty="0"/>
              <a:t>Research </a:t>
            </a:r>
            <a:r>
              <a:rPr lang="en-US" sz="1400" dirty="0"/>
              <a:t>PBM Reimagine PA (Prior Authorization) effort is started.  With the PBM goal of one system</a:t>
            </a:r>
          </a:p>
        </p:txBody>
      </p:sp>
      <p:sp>
        <p:nvSpPr>
          <p:cNvPr id="29" name="TextBox 28">
            <a:extLst>
              <a:ext uri="{FF2B5EF4-FFF2-40B4-BE49-F238E27FC236}">
                <a16:creationId xmlns:a16="http://schemas.microsoft.com/office/drawing/2014/main" id="{753D84F7-AB13-485A-9DED-E66BA129CBE8}"/>
              </a:ext>
            </a:extLst>
          </p:cNvPr>
          <p:cNvSpPr txBox="1"/>
          <p:nvPr/>
        </p:nvSpPr>
        <p:spPr>
          <a:xfrm>
            <a:off x="376009" y="1006522"/>
            <a:ext cx="9839328" cy="461665"/>
          </a:xfrm>
          <a:prstGeom prst="rect">
            <a:avLst/>
          </a:prstGeom>
          <a:solidFill>
            <a:schemeClr val="bg1"/>
          </a:solidFill>
          <a:ln>
            <a:noFill/>
          </a:ln>
        </p:spPr>
        <p:txBody>
          <a:bodyPr wrap="square" lIns="0" tIns="0" rIns="0" bIns="0" rtlCol="0" anchor="t">
            <a:spAutoFit/>
          </a:bodyPr>
          <a:lstStyle/>
          <a:p>
            <a:r>
              <a:rPr lang="en-US" sz="1600" b="1" dirty="0"/>
              <a:t>Takeaway : The clinical landscape rationalization and enterprise alignment.</a:t>
            </a:r>
          </a:p>
          <a:p>
            <a:endParaRPr lang="en-US" sz="1400" dirty="0"/>
          </a:p>
        </p:txBody>
      </p:sp>
      <p:sp>
        <p:nvSpPr>
          <p:cNvPr id="40" name="Rectangle: Rounded Corners 39">
            <a:extLst>
              <a:ext uri="{FF2B5EF4-FFF2-40B4-BE49-F238E27FC236}">
                <a16:creationId xmlns:a16="http://schemas.microsoft.com/office/drawing/2014/main" id="{F1B99AC8-1D00-48C5-8B27-30F22312870C}"/>
              </a:ext>
            </a:extLst>
          </p:cNvPr>
          <p:cNvSpPr/>
          <p:nvPr/>
        </p:nvSpPr>
        <p:spPr bwMode="gray">
          <a:xfrm>
            <a:off x="297441" y="932061"/>
            <a:ext cx="10077655" cy="493770"/>
          </a:xfrm>
          <a:prstGeom prst="roundRect">
            <a:avLst/>
          </a:prstGeom>
          <a:noFill/>
          <a:ln>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30" name="Rectangle: Rounded Corners 29">
            <a:extLst>
              <a:ext uri="{FF2B5EF4-FFF2-40B4-BE49-F238E27FC236}">
                <a16:creationId xmlns:a16="http://schemas.microsoft.com/office/drawing/2014/main" id="{390FB5B0-ABC8-4D72-A7BF-1A65CD4E79C6}"/>
              </a:ext>
            </a:extLst>
          </p:cNvPr>
          <p:cNvSpPr/>
          <p:nvPr/>
        </p:nvSpPr>
        <p:spPr bwMode="gray">
          <a:xfrm>
            <a:off x="236483" y="1727049"/>
            <a:ext cx="4368599" cy="2750178"/>
          </a:xfrm>
          <a:prstGeom prst="roundRect">
            <a:avLst/>
          </a:prstGeom>
          <a:noFill/>
          <a:ln>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44" name="Rectangle: Rounded Corners 43">
            <a:extLst>
              <a:ext uri="{FF2B5EF4-FFF2-40B4-BE49-F238E27FC236}">
                <a16:creationId xmlns:a16="http://schemas.microsoft.com/office/drawing/2014/main" id="{EFFC81BF-B80E-4AD0-8BCA-4275CBEAA668}"/>
              </a:ext>
            </a:extLst>
          </p:cNvPr>
          <p:cNvSpPr/>
          <p:nvPr/>
        </p:nvSpPr>
        <p:spPr bwMode="gray">
          <a:xfrm>
            <a:off x="10535140" y="1838697"/>
            <a:ext cx="1219486"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solidFill>
                  <a:schemeClr val="bg1"/>
                </a:solidFill>
              </a:rPr>
              <a:t>PBM</a:t>
            </a:r>
          </a:p>
        </p:txBody>
      </p:sp>
      <p:cxnSp>
        <p:nvCxnSpPr>
          <p:cNvPr id="54" name="Straight Connector 53">
            <a:extLst>
              <a:ext uri="{FF2B5EF4-FFF2-40B4-BE49-F238E27FC236}">
                <a16:creationId xmlns:a16="http://schemas.microsoft.com/office/drawing/2014/main" id="{55775223-B6C9-49F7-9404-9ED42324E205}"/>
              </a:ext>
            </a:extLst>
          </p:cNvPr>
          <p:cNvCxnSpPr>
            <a:cxnSpLocks/>
            <a:endCxn id="55" idx="0"/>
          </p:cNvCxnSpPr>
          <p:nvPr/>
        </p:nvCxnSpPr>
        <p:spPr>
          <a:xfrm>
            <a:off x="11104348" y="2400210"/>
            <a:ext cx="196864" cy="661734"/>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102E6E50-1F0D-46AB-BEA6-3FEF3AA27BC3}"/>
              </a:ext>
            </a:extLst>
          </p:cNvPr>
          <p:cNvSpPr/>
          <p:nvPr/>
        </p:nvSpPr>
        <p:spPr bwMode="gray">
          <a:xfrm>
            <a:off x="10535140" y="3061944"/>
            <a:ext cx="1532144" cy="738342"/>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solidFill>
                  <a:schemeClr val="bg1"/>
                </a:solidFill>
              </a:rPr>
              <a:t>CAS, Novologix, </a:t>
            </a:r>
            <a:r>
              <a:rPr lang="en-US" sz="1200" b="1" dirty="0" err="1">
                <a:solidFill>
                  <a:schemeClr val="bg1"/>
                </a:solidFill>
              </a:rPr>
              <a:t>PAscript</a:t>
            </a:r>
            <a:r>
              <a:rPr lang="en-US" sz="1200" b="1" dirty="0">
                <a:solidFill>
                  <a:schemeClr val="bg1"/>
                </a:solidFill>
              </a:rPr>
              <a:t>, and </a:t>
            </a:r>
            <a:r>
              <a:rPr lang="en-US" sz="1200" b="1" dirty="0" err="1">
                <a:solidFill>
                  <a:schemeClr val="bg1"/>
                </a:solidFill>
              </a:rPr>
              <a:t>MedHok</a:t>
            </a:r>
            <a:endParaRPr lang="en-US" sz="1200" b="1" dirty="0">
              <a:solidFill>
                <a:schemeClr val="bg1"/>
              </a:solidFill>
            </a:endParaRPr>
          </a:p>
        </p:txBody>
      </p:sp>
    </p:spTree>
    <p:extLst>
      <p:ext uri="{BB962C8B-B14F-4D97-AF65-F5344CB8AC3E}">
        <p14:creationId xmlns:p14="http://schemas.microsoft.com/office/powerpoint/2010/main" val="1300862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F9A4-E5CC-49F7-B3BC-74ABCE58773F}"/>
              </a:ext>
            </a:extLst>
          </p:cNvPr>
          <p:cNvSpPr>
            <a:spLocks noGrp="1"/>
          </p:cNvSpPr>
          <p:nvPr>
            <p:ph type="title"/>
          </p:nvPr>
        </p:nvSpPr>
        <p:spPr>
          <a:xfrm>
            <a:off x="236482" y="342257"/>
            <a:ext cx="10318753" cy="713232"/>
          </a:xfrm>
        </p:spPr>
        <p:txBody>
          <a:bodyPr/>
          <a:lstStyle/>
          <a:p>
            <a:r>
              <a:rPr lang="en-US" dirty="0"/>
              <a:t>Interim State of the Clinical landscape – Utilization Management</a:t>
            </a:r>
          </a:p>
        </p:txBody>
      </p:sp>
      <p:sp>
        <p:nvSpPr>
          <p:cNvPr id="7" name="Rectangle: Rounded Corners 6">
            <a:extLst>
              <a:ext uri="{FF2B5EF4-FFF2-40B4-BE49-F238E27FC236}">
                <a16:creationId xmlns:a16="http://schemas.microsoft.com/office/drawing/2014/main" id="{B875870F-461D-4E42-9DE6-AC941F444180}"/>
              </a:ext>
            </a:extLst>
          </p:cNvPr>
          <p:cNvSpPr/>
          <p:nvPr/>
        </p:nvSpPr>
        <p:spPr bwMode="gray">
          <a:xfrm>
            <a:off x="9058360" y="3070168"/>
            <a:ext cx="1316736"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200" b="1" dirty="0" err="1">
                <a:solidFill>
                  <a:schemeClr val="bg1"/>
                </a:solidFill>
              </a:rPr>
              <a:t>ActiveAdvice</a:t>
            </a:r>
            <a:endParaRPr lang="en-US" sz="1200" b="1" dirty="0">
              <a:solidFill>
                <a:schemeClr val="bg1"/>
              </a:solidFill>
            </a:endParaRPr>
          </a:p>
        </p:txBody>
      </p:sp>
      <p:sp>
        <p:nvSpPr>
          <p:cNvPr id="8" name="Rectangle: Rounded Corners 7">
            <a:extLst>
              <a:ext uri="{FF2B5EF4-FFF2-40B4-BE49-F238E27FC236}">
                <a16:creationId xmlns:a16="http://schemas.microsoft.com/office/drawing/2014/main" id="{5AC89510-286F-4DE8-9FDC-C19727966F34}"/>
              </a:ext>
            </a:extLst>
          </p:cNvPr>
          <p:cNvSpPr/>
          <p:nvPr/>
        </p:nvSpPr>
        <p:spPr bwMode="gray">
          <a:xfrm>
            <a:off x="5709388" y="3070168"/>
            <a:ext cx="1319717"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err="1">
                <a:solidFill>
                  <a:schemeClr val="bg1"/>
                </a:solidFill>
              </a:rPr>
              <a:t>MedCompass</a:t>
            </a:r>
            <a:endParaRPr lang="en-US" sz="1200" b="1">
              <a:solidFill>
                <a:schemeClr val="bg1"/>
              </a:solidFill>
            </a:endParaRPr>
          </a:p>
        </p:txBody>
      </p:sp>
      <p:sp>
        <p:nvSpPr>
          <p:cNvPr id="9" name="Rectangle: Rounded Corners 8">
            <a:extLst>
              <a:ext uri="{FF2B5EF4-FFF2-40B4-BE49-F238E27FC236}">
                <a16:creationId xmlns:a16="http://schemas.microsoft.com/office/drawing/2014/main" id="{089E40C9-6C98-4713-89ED-27A6E90121D7}"/>
              </a:ext>
            </a:extLst>
          </p:cNvPr>
          <p:cNvSpPr/>
          <p:nvPr/>
        </p:nvSpPr>
        <p:spPr bwMode="gray">
          <a:xfrm>
            <a:off x="7625426" y="1832530"/>
            <a:ext cx="1316736"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solidFill>
                  <a:schemeClr val="bg1"/>
                </a:solidFill>
              </a:rPr>
              <a:t>HCB -Medicaid</a:t>
            </a:r>
          </a:p>
        </p:txBody>
      </p:sp>
      <p:sp>
        <p:nvSpPr>
          <p:cNvPr id="10" name="Rectangle: Rounded Corners 9">
            <a:extLst>
              <a:ext uri="{FF2B5EF4-FFF2-40B4-BE49-F238E27FC236}">
                <a16:creationId xmlns:a16="http://schemas.microsoft.com/office/drawing/2014/main" id="{56546828-2343-4344-86BE-05B0B92818F5}"/>
              </a:ext>
            </a:extLst>
          </p:cNvPr>
          <p:cNvSpPr/>
          <p:nvPr/>
        </p:nvSpPr>
        <p:spPr bwMode="gray">
          <a:xfrm>
            <a:off x="9079146" y="1832530"/>
            <a:ext cx="1316736"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rPr>
              <a:t>Payer Agnostic</a:t>
            </a:r>
          </a:p>
        </p:txBody>
      </p:sp>
      <p:sp>
        <p:nvSpPr>
          <p:cNvPr id="11" name="Rectangle: Rounded Corners 10">
            <a:extLst>
              <a:ext uri="{FF2B5EF4-FFF2-40B4-BE49-F238E27FC236}">
                <a16:creationId xmlns:a16="http://schemas.microsoft.com/office/drawing/2014/main" id="{BB7375E1-E47B-4D53-ABC4-F8EC7809A934}"/>
              </a:ext>
            </a:extLst>
          </p:cNvPr>
          <p:cNvSpPr/>
          <p:nvPr/>
        </p:nvSpPr>
        <p:spPr bwMode="gray">
          <a:xfrm>
            <a:off x="6205057" y="1838697"/>
            <a:ext cx="1281111"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rPr>
              <a:t>HCB - Medicare</a:t>
            </a:r>
          </a:p>
        </p:txBody>
      </p:sp>
      <p:sp>
        <p:nvSpPr>
          <p:cNvPr id="12" name="Rectangle: Rounded Corners 11">
            <a:extLst>
              <a:ext uri="{FF2B5EF4-FFF2-40B4-BE49-F238E27FC236}">
                <a16:creationId xmlns:a16="http://schemas.microsoft.com/office/drawing/2014/main" id="{5C0DF80E-2962-4F74-AB77-CB0F5A3FD422}"/>
              </a:ext>
            </a:extLst>
          </p:cNvPr>
          <p:cNvSpPr/>
          <p:nvPr/>
        </p:nvSpPr>
        <p:spPr bwMode="gray">
          <a:xfrm>
            <a:off x="4749063" y="1844513"/>
            <a:ext cx="1316736"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solidFill>
                  <a:schemeClr val="bg1"/>
                </a:solidFill>
              </a:rPr>
              <a:t>HCB - Commercial</a:t>
            </a:r>
          </a:p>
        </p:txBody>
      </p:sp>
      <p:cxnSp>
        <p:nvCxnSpPr>
          <p:cNvPr id="14" name="Straight Connector 13">
            <a:extLst>
              <a:ext uri="{FF2B5EF4-FFF2-40B4-BE49-F238E27FC236}">
                <a16:creationId xmlns:a16="http://schemas.microsoft.com/office/drawing/2014/main" id="{1FA99A0A-D74A-4313-9B1A-376BC1BAFF7A}"/>
              </a:ext>
            </a:extLst>
          </p:cNvPr>
          <p:cNvCxnSpPr>
            <a:cxnSpLocks/>
            <a:stCxn id="12" idx="2"/>
            <a:endCxn id="8" idx="0"/>
          </p:cNvCxnSpPr>
          <p:nvPr/>
        </p:nvCxnSpPr>
        <p:spPr>
          <a:xfrm>
            <a:off x="5407431" y="2426709"/>
            <a:ext cx="961816" cy="643459"/>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83650E-F463-41B1-9BAA-F63E0C4F725D}"/>
              </a:ext>
            </a:extLst>
          </p:cNvPr>
          <p:cNvCxnSpPr>
            <a:cxnSpLocks/>
            <a:stCxn id="11" idx="2"/>
            <a:endCxn id="8" idx="0"/>
          </p:cNvCxnSpPr>
          <p:nvPr/>
        </p:nvCxnSpPr>
        <p:spPr>
          <a:xfrm flipH="1">
            <a:off x="6369247" y="2420893"/>
            <a:ext cx="476366" cy="649275"/>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40B2235-E5FB-448B-AE78-F7379CC8AFFB}"/>
              </a:ext>
            </a:extLst>
          </p:cNvPr>
          <p:cNvCxnSpPr>
            <a:stCxn id="10" idx="2"/>
            <a:endCxn id="7" idx="0"/>
          </p:cNvCxnSpPr>
          <p:nvPr/>
        </p:nvCxnSpPr>
        <p:spPr>
          <a:xfrm flipH="1">
            <a:off x="9716728" y="2414726"/>
            <a:ext cx="20786" cy="655442"/>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B0A28D-AE79-43B2-A898-D5E8E8CF235A}"/>
              </a:ext>
            </a:extLst>
          </p:cNvPr>
          <p:cNvCxnSpPr>
            <a:cxnSpLocks/>
            <a:stCxn id="9" idx="2"/>
            <a:endCxn id="8" idx="0"/>
          </p:cNvCxnSpPr>
          <p:nvPr/>
        </p:nvCxnSpPr>
        <p:spPr>
          <a:xfrm flipH="1">
            <a:off x="6369247" y="2414726"/>
            <a:ext cx="1914547" cy="655442"/>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E75EEBF-69BE-4559-AEFE-578864CA29C0}"/>
              </a:ext>
            </a:extLst>
          </p:cNvPr>
          <p:cNvSpPr txBox="1"/>
          <p:nvPr/>
        </p:nvSpPr>
        <p:spPr>
          <a:xfrm>
            <a:off x="376008" y="1868986"/>
            <a:ext cx="3985152" cy="1508105"/>
          </a:xfrm>
          <a:prstGeom prst="rect">
            <a:avLst/>
          </a:prstGeom>
          <a:solidFill>
            <a:schemeClr val="bg1"/>
          </a:solidFill>
          <a:ln>
            <a:noFill/>
          </a:ln>
        </p:spPr>
        <p:txBody>
          <a:bodyPr wrap="square" lIns="0" tIns="0" rIns="0" bIns="0" rtlCol="0" anchor="t">
            <a:spAutoFit/>
          </a:bodyPr>
          <a:lstStyle/>
          <a:p>
            <a:r>
              <a:rPr lang="en-US" sz="1400" b="1" dirty="0"/>
              <a:t>Ongoing investments</a:t>
            </a:r>
          </a:p>
          <a:p>
            <a:pPr marL="285750" indent="-285750">
              <a:buFont typeface="Arial" panose="020B0604020202020204" pitchFamily="34" charset="0"/>
              <a:buChar char="•"/>
            </a:pPr>
            <a:r>
              <a:rPr lang="en-US" sz="1400" b="1" dirty="0"/>
              <a:t>ATV </a:t>
            </a:r>
            <a:r>
              <a:rPr lang="en-US" sz="1400" dirty="0"/>
              <a:t> should have “limited” investments into 2023 as UM migration continue to MC.</a:t>
            </a:r>
          </a:p>
          <a:p>
            <a:pPr marL="285750" indent="-285750">
              <a:buFont typeface="Arial" panose="020B0604020202020204" pitchFamily="34" charset="0"/>
              <a:buChar char="•"/>
            </a:pPr>
            <a:r>
              <a:rPr lang="en-US" sz="1400" b="1" dirty="0"/>
              <a:t>Significant </a:t>
            </a:r>
            <a:r>
              <a:rPr lang="en-US" sz="1400" dirty="0"/>
              <a:t>investments are expected in </a:t>
            </a:r>
            <a:r>
              <a:rPr lang="en-US" sz="1400" dirty="0" err="1"/>
              <a:t>MedCompass</a:t>
            </a:r>
            <a:r>
              <a:rPr lang="en-US" sz="1400" dirty="0"/>
              <a:t> </a:t>
            </a:r>
          </a:p>
          <a:p>
            <a:pPr marL="285750" indent="-285750">
              <a:buFont typeface="Arial" panose="020B0604020202020204" pitchFamily="34" charset="0"/>
              <a:buChar char="•"/>
            </a:pPr>
            <a:r>
              <a:rPr lang="en-US" sz="1400" b="1" dirty="0"/>
              <a:t>Determine</a:t>
            </a:r>
            <a:r>
              <a:rPr lang="en-US" sz="1400" dirty="0"/>
              <a:t> Payer Agnostic UM direction</a:t>
            </a:r>
          </a:p>
          <a:p>
            <a:pPr marL="285750" indent="-285750">
              <a:buFont typeface="Arial" panose="020B0604020202020204" pitchFamily="34" charset="0"/>
              <a:buChar char="•"/>
            </a:pPr>
            <a:r>
              <a:rPr lang="en-US" sz="1400" b="1" dirty="0"/>
              <a:t>Determine</a:t>
            </a:r>
            <a:r>
              <a:rPr lang="en-US" sz="1400" dirty="0"/>
              <a:t> PBM direction</a:t>
            </a:r>
          </a:p>
        </p:txBody>
      </p:sp>
      <p:sp>
        <p:nvSpPr>
          <p:cNvPr id="29" name="TextBox 28">
            <a:extLst>
              <a:ext uri="{FF2B5EF4-FFF2-40B4-BE49-F238E27FC236}">
                <a16:creationId xmlns:a16="http://schemas.microsoft.com/office/drawing/2014/main" id="{753D84F7-AB13-485A-9DED-E66BA129CBE8}"/>
              </a:ext>
            </a:extLst>
          </p:cNvPr>
          <p:cNvSpPr txBox="1"/>
          <p:nvPr/>
        </p:nvSpPr>
        <p:spPr>
          <a:xfrm>
            <a:off x="376009" y="1006522"/>
            <a:ext cx="9839328" cy="461665"/>
          </a:xfrm>
          <a:prstGeom prst="rect">
            <a:avLst/>
          </a:prstGeom>
          <a:solidFill>
            <a:schemeClr val="bg1"/>
          </a:solidFill>
          <a:ln>
            <a:noFill/>
          </a:ln>
        </p:spPr>
        <p:txBody>
          <a:bodyPr wrap="square" lIns="0" tIns="0" rIns="0" bIns="0" rtlCol="0" anchor="t">
            <a:spAutoFit/>
          </a:bodyPr>
          <a:lstStyle/>
          <a:p>
            <a:r>
              <a:rPr lang="en-US" sz="1600" b="1" dirty="0"/>
              <a:t>Takeaway : The clinical landscape rationalization and enterprise alignment.</a:t>
            </a:r>
          </a:p>
          <a:p>
            <a:endParaRPr lang="en-US" sz="1400" dirty="0"/>
          </a:p>
        </p:txBody>
      </p:sp>
      <p:sp>
        <p:nvSpPr>
          <p:cNvPr id="40" name="Rectangle: Rounded Corners 39">
            <a:extLst>
              <a:ext uri="{FF2B5EF4-FFF2-40B4-BE49-F238E27FC236}">
                <a16:creationId xmlns:a16="http://schemas.microsoft.com/office/drawing/2014/main" id="{F1B99AC8-1D00-48C5-8B27-30F22312870C}"/>
              </a:ext>
            </a:extLst>
          </p:cNvPr>
          <p:cNvSpPr/>
          <p:nvPr/>
        </p:nvSpPr>
        <p:spPr bwMode="gray">
          <a:xfrm>
            <a:off x="297441" y="932061"/>
            <a:ext cx="10077655" cy="493770"/>
          </a:xfrm>
          <a:prstGeom prst="roundRect">
            <a:avLst/>
          </a:prstGeom>
          <a:noFill/>
          <a:ln>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30" name="Rectangle: Rounded Corners 29">
            <a:extLst>
              <a:ext uri="{FF2B5EF4-FFF2-40B4-BE49-F238E27FC236}">
                <a16:creationId xmlns:a16="http://schemas.microsoft.com/office/drawing/2014/main" id="{390FB5B0-ABC8-4D72-A7BF-1A65CD4E79C6}"/>
              </a:ext>
            </a:extLst>
          </p:cNvPr>
          <p:cNvSpPr/>
          <p:nvPr/>
        </p:nvSpPr>
        <p:spPr bwMode="gray">
          <a:xfrm>
            <a:off x="236483" y="1727049"/>
            <a:ext cx="4368599" cy="2750178"/>
          </a:xfrm>
          <a:prstGeom prst="roundRect">
            <a:avLst/>
          </a:prstGeom>
          <a:noFill/>
          <a:ln>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44" name="Rectangle: Rounded Corners 43">
            <a:extLst>
              <a:ext uri="{FF2B5EF4-FFF2-40B4-BE49-F238E27FC236}">
                <a16:creationId xmlns:a16="http://schemas.microsoft.com/office/drawing/2014/main" id="{EFFC81BF-B80E-4AD0-8BCA-4275CBEAA668}"/>
              </a:ext>
            </a:extLst>
          </p:cNvPr>
          <p:cNvSpPr/>
          <p:nvPr/>
        </p:nvSpPr>
        <p:spPr bwMode="gray">
          <a:xfrm>
            <a:off x="10535140" y="1838697"/>
            <a:ext cx="1219486"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solidFill>
                  <a:schemeClr val="bg1"/>
                </a:solidFill>
              </a:rPr>
              <a:t>PBM</a:t>
            </a:r>
          </a:p>
        </p:txBody>
      </p:sp>
      <p:sp>
        <p:nvSpPr>
          <p:cNvPr id="50" name="Rectangle: Rounded Corners 49">
            <a:extLst>
              <a:ext uri="{FF2B5EF4-FFF2-40B4-BE49-F238E27FC236}">
                <a16:creationId xmlns:a16="http://schemas.microsoft.com/office/drawing/2014/main" id="{453353DE-0912-4568-BEAA-4321C2999A9C}"/>
              </a:ext>
            </a:extLst>
          </p:cNvPr>
          <p:cNvSpPr/>
          <p:nvPr/>
        </p:nvSpPr>
        <p:spPr bwMode="gray">
          <a:xfrm>
            <a:off x="10535140" y="3070166"/>
            <a:ext cx="1280852" cy="582197"/>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solidFill>
                  <a:schemeClr val="bg1"/>
                </a:solidFill>
              </a:rPr>
              <a:t>CAS and Novologix </a:t>
            </a:r>
          </a:p>
        </p:txBody>
      </p:sp>
      <p:cxnSp>
        <p:nvCxnSpPr>
          <p:cNvPr id="54" name="Straight Connector 53">
            <a:extLst>
              <a:ext uri="{FF2B5EF4-FFF2-40B4-BE49-F238E27FC236}">
                <a16:creationId xmlns:a16="http://schemas.microsoft.com/office/drawing/2014/main" id="{55775223-B6C9-49F7-9404-9ED42324E205}"/>
              </a:ext>
            </a:extLst>
          </p:cNvPr>
          <p:cNvCxnSpPr>
            <a:cxnSpLocks/>
            <a:endCxn id="50" idx="0"/>
          </p:cNvCxnSpPr>
          <p:nvPr/>
        </p:nvCxnSpPr>
        <p:spPr>
          <a:xfrm>
            <a:off x="11104348" y="2400210"/>
            <a:ext cx="71218" cy="669956"/>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0422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F9A4-E5CC-49F7-B3BC-74ABCE58773F}"/>
              </a:ext>
            </a:extLst>
          </p:cNvPr>
          <p:cNvSpPr>
            <a:spLocks noGrp="1"/>
          </p:cNvSpPr>
          <p:nvPr>
            <p:ph type="title"/>
          </p:nvPr>
        </p:nvSpPr>
        <p:spPr>
          <a:xfrm>
            <a:off x="236482" y="342257"/>
            <a:ext cx="10318753" cy="713232"/>
          </a:xfrm>
        </p:spPr>
        <p:txBody>
          <a:bodyPr/>
          <a:lstStyle/>
          <a:p>
            <a:r>
              <a:rPr lang="en-US" dirty="0"/>
              <a:t>Target State* of the Clinical landscape – Utilization Management</a:t>
            </a:r>
          </a:p>
        </p:txBody>
      </p:sp>
      <p:sp>
        <p:nvSpPr>
          <p:cNvPr id="7" name="Rectangle: Rounded Corners 6">
            <a:extLst>
              <a:ext uri="{FF2B5EF4-FFF2-40B4-BE49-F238E27FC236}">
                <a16:creationId xmlns:a16="http://schemas.microsoft.com/office/drawing/2014/main" id="{B875870F-461D-4E42-9DE6-AC941F444180}"/>
              </a:ext>
            </a:extLst>
          </p:cNvPr>
          <p:cNvSpPr/>
          <p:nvPr/>
        </p:nvSpPr>
        <p:spPr bwMode="gray">
          <a:xfrm>
            <a:off x="9058360" y="3070168"/>
            <a:ext cx="1316736"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200" b="1" dirty="0">
                <a:solidFill>
                  <a:schemeClr val="bg1"/>
                </a:solidFill>
              </a:rPr>
              <a:t>??</a:t>
            </a:r>
          </a:p>
        </p:txBody>
      </p:sp>
      <p:sp>
        <p:nvSpPr>
          <p:cNvPr id="8" name="Rectangle: Rounded Corners 7">
            <a:extLst>
              <a:ext uri="{FF2B5EF4-FFF2-40B4-BE49-F238E27FC236}">
                <a16:creationId xmlns:a16="http://schemas.microsoft.com/office/drawing/2014/main" id="{5AC89510-286F-4DE8-9FDC-C19727966F34}"/>
              </a:ext>
            </a:extLst>
          </p:cNvPr>
          <p:cNvSpPr/>
          <p:nvPr/>
        </p:nvSpPr>
        <p:spPr bwMode="gray">
          <a:xfrm>
            <a:off x="5709388" y="3070168"/>
            <a:ext cx="1319717"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err="1">
                <a:solidFill>
                  <a:schemeClr val="bg1"/>
                </a:solidFill>
              </a:rPr>
              <a:t>MedCompass</a:t>
            </a:r>
            <a:endParaRPr lang="en-US" sz="1200" b="1">
              <a:solidFill>
                <a:schemeClr val="bg1"/>
              </a:solidFill>
            </a:endParaRPr>
          </a:p>
        </p:txBody>
      </p:sp>
      <p:sp>
        <p:nvSpPr>
          <p:cNvPr id="9" name="Rectangle: Rounded Corners 8">
            <a:extLst>
              <a:ext uri="{FF2B5EF4-FFF2-40B4-BE49-F238E27FC236}">
                <a16:creationId xmlns:a16="http://schemas.microsoft.com/office/drawing/2014/main" id="{089E40C9-6C98-4713-89ED-27A6E90121D7}"/>
              </a:ext>
            </a:extLst>
          </p:cNvPr>
          <p:cNvSpPr/>
          <p:nvPr/>
        </p:nvSpPr>
        <p:spPr bwMode="gray">
          <a:xfrm>
            <a:off x="7625426" y="1832530"/>
            <a:ext cx="1316736"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solidFill>
                  <a:schemeClr val="bg1"/>
                </a:solidFill>
              </a:rPr>
              <a:t>HCB -Medicaid</a:t>
            </a:r>
          </a:p>
        </p:txBody>
      </p:sp>
      <p:sp>
        <p:nvSpPr>
          <p:cNvPr id="10" name="Rectangle: Rounded Corners 9">
            <a:extLst>
              <a:ext uri="{FF2B5EF4-FFF2-40B4-BE49-F238E27FC236}">
                <a16:creationId xmlns:a16="http://schemas.microsoft.com/office/drawing/2014/main" id="{56546828-2343-4344-86BE-05B0B92818F5}"/>
              </a:ext>
            </a:extLst>
          </p:cNvPr>
          <p:cNvSpPr/>
          <p:nvPr/>
        </p:nvSpPr>
        <p:spPr bwMode="gray">
          <a:xfrm>
            <a:off x="9079146" y="1832530"/>
            <a:ext cx="1316736"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rPr>
              <a:t>Payer Agnostic</a:t>
            </a:r>
          </a:p>
        </p:txBody>
      </p:sp>
      <p:sp>
        <p:nvSpPr>
          <p:cNvPr id="11" name="Rectangle: Rounded Corners 10">
            <a:extLst>
              <a:ext uri="{FF2B5EF4-FFF2-40B4-BE49-F238E27FC236}">
                <a16:creationId xmlns:a16="http://schemas.microsoft.com/office/drawing/2014/main" id="{BB7375E1-E47B-4D53-ABC4-F8EC7809A934}"/>
              </a:ext>
            </a:extLst>
          </p:cNvPr>
          <p:cNvSpPr/>
          <p:nvPr/>
        </p:nvSpPr>
        <p:spPr bwMode="gray">
          <a:xfrm>
            <a:off x="6205057" y="1838697"/>
            <a:ext cx="1281111"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rPr>
              <a:t>HCB - Medicare</a:t>
            </a:r>
          </a:p>
        </p:txBody>
      </p:sp>
      <p:sp>
        <p:nvSpPr>
          <p:cNvPr id="12" name="Rectangle: Rounded Corners 11">
            <a:extLst>
              <a:ext uri="{FF2B5EF4-FFF2-40B4-BE49-F238E27FC236}">
                <a16:creationId xmlns:a16="http://schemas.microsoft.com/office/drawing/2014/main" id="{5C0DF80E-2962-4F74-AB77-CB0F5A3FD422}"/>
              </a:ext>
            </a:extLst>
          </p:cNvPr>
          <p:cNvSpPr/>
          <p:nvPr/>
        </p:nvSpPr>
        <p:spPr bwMode="gray">
          <a:xfrm>
            <a:off x="4749063" y="1844513"/>
            <a:ext cx="1316736"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solidFill>
                  <a:schemeClr val="bg1"/>
                </a:solidFill>
              </a:rPr>
              <a:t>HCB - Commercial</a:t>
            </a:r>
          </a:p>
        </p:txBody>
      </p:sp>
      <p:cxnSp>
        <p:nvCxnSpPr>
          <p:cNvPr id="14" name="Straight Connector 13">
            <a:extLst>
              <a:ext uri="{FF2B5EF4-FFF2-40B4-BE49-F238E27FC236}">
                <a16:creationId xmlns:a16="http://schemas.microsoft.com/office/drawing/2014/main" id="{1FA99A0A-D74A-4313-9B1A-376BC1BAFF7A}"/>
              </a:ext>
            </a:extLst>
          </p:cNvPr>
          <p:cNvCxnSpPr>
            <a:cxnSpLocks/>
            <a:stCxn id="12" idx="2"/>
            <a:endCxn id="8" idx="0"/>
          </p:cNvCxnSpPr>
          <p:nvPr/>
        </p:nvCxnSpPr>
        <p:spPr>
          <a:xfrm>
            <a:off x="5407431" y="2426709"/>
            <a:ext cx="961816" cy="643459"/>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83650E-F463-41B1-9BAA-F63E0C4F725D}"/>
              </a:ext>
            </a:extLst>
          </p:cNvPr>
          <p:cNvCxnSpPr>
            <a:cxnSpLocks/>
            <a:stCxn id="11" idx="2"/>
            <a:endCxn id="8" idx="0"/>
          </p:cNvCxnSpPr>
          <p:nvPr/>
        </p:nvCxnSpPr>
        <p:spPr>
          <a:xfrm flipH="1">
            <a:off x="6369247" y="2420893"/>
            <a:ext cx="476366" cy="649275"/>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40B2235-E5FB-448B-AE78-F7379CC8AFFB}"/>
              </a:ext>
            </a:extLst>
          </p:cNvPr>
          <p:cNvCxnSpPr>
            <a:stCxn id="10" idx="2"/>
            <a:endCxn id="7" idx="0"/>
          </p:cNvCxnSpPr>
          <p:nvPr/>
        </p:nvCxnSpPr>
        <p:spPr>
          <a:xfrm flipH="1">
            <a:off x="9716728" y="2414726"/>
            <a:ext cx="20786" cy="655442"/>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B0A28D-AE79-43B2-A898-D5E8E8CF235A}"/>
              </a:ext>
            </a:extLst>
          </p:cNvPr>
          <p:cNvCxnSpPr>
            <a:cxnSpLocks/>
            <a:stCxn id="9" idx="2"/>
            <a:endCxn id="8" idx="0"/>
          </p:cNvCxnSpPr>
          <p:nvPr/>
        </p:nvCxnSpPr>
        <p:spPr>
          <a:xfrm flipH="1">
            <a:off x="6369247" y="2414726"/>
            <a:ext cx="1914547" cy="655442"/>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C97A0EC-4424-44A8-8457-CABE28520B8E}"/>
              </a:ext>
            </a:extLst>
          </p:cNvPr>
          <p:cNvSpPr txBox="1"/>
          <p:nvPr/>
        </p:nvSpPr>
        <p:spPr>
          <a:xfrm>
            <a:off x="259571" y="1492813"/>
            <a:ext cx="4101589" cy="215444"/>
          </a:xfrm>
          <a:prstGeom prst="rect">
            <a:avLst/>
          </a:prstGeom>
          <a:solidFill>
            <a:schemeClr val="accent1"/>
          </a:solidFill>
        </p:spPr>
        <p:txBody>
          <a:bodyPr wrap="square" lIns="0" tIns="0" rIns="0" bIns="0" rtlCol="0" anchor="t">
            <a:spAutoFit/>
          </a:bodyPr>
          <a:lstStyle/>
          <a:p>
            <a:r>
              <a:rPr lang="en-US" sz="1400" dirty="0">
                <a:solidFill>
                  <a:schemeClr val="bg1"/>
                </a:solidFill>
              </a:rPr>
              <a:t>* Need Business alignment.</a:t>
            </a:r>
          </a:p>
        </p:txBody>
      </p:sp>
      <p:sp>
        <p:nvSpPr>
          <p:cNvPr id="5" name="TextBox 4">
            <a:extLst>
              <a:ext uri="{FF2B5EF4-FFF2-40B4-BE49-F238E27FC236}">
                <a16:creationId xmlns:a16="http://schemas.microsoft.com/office/drawing/2014/main" id="{7E75EEBF-69BE-4559-AEFE-578864CA29C0}"/>
              </a:ext>
            </a:extLst>
          </p:cNvPr>
          <p:cNvSpPr txBox="1"/>
          <p:nvPr/>
        </p:nvSpPr>
        <p:spPr>
          <a:xfrm>
            <a:off x="376008" y="1868986"/>
            <a:ext cx="3985152" cy="1292662"/>
          </a:xfrm>
          <a:prstGeom prst="rect">
            <a:avLst/>
          </a:prstGeom>
          <a:solidFill>
            <a:schemeClr val="bg1"/>
          </a:solidFill>
          <a:ln>
            <a:noFill/>
          </a:ln>
        </p:spPr>
        <p:txBody>
          <a:bodyPr wrap="square" lIns="0" tIns="0" rIns="0" bIns="0" rtlCol="0" anchor="t">
            <a:spAutoFit/>
          </a:bodyPr>
          <a:lstStyle/>
          <a:p>
            <a:r>
              <a:rPr lang="en-US" sz="1400" b="1" dirty="0"/>
              <a:t>Ongoing investments</a:t>
            </a:r>
          </a:p>
          <a:p>
            <a:pPr marL="285750" indent="-285750">
              <a:buFont typeface="Arial" panose="020B0604020202020204" pitchFamily="34" charset="0"/>
              <a:buChar char="•"/>
            </a:pPr>
            <a:r>
              <a:rPr lang="en-US" sz="1400" b="1" dirty="0"/>
              <a:t>Continued </a:t>
            </a:r>
            <a:r>
              <a:rPr lang="en-US" sz="1400" dirty="0"/>
              <a:t>investments are expected in </a:t>
            </a:r>
            <a:r>
              <a:rPr lang="en-US" sz="1400" dirty="0" err="1"/>
              <a:t>MedCompass</a:t>
            </a:r>
            <a:r>
              <a:rPr lang="en-US" sz="1400" dirty="0"/>
              <a:t> </a:t>
            </a:r>
          </a:p>
          <a:p>
            <a:pPr marL="285750" indent="-285750">
              <a:buFont typeface="Arial" panose="020B0604020202020204" pitchFamily="34" charset="0"/>
              <a:buChar char="•"/>
            </a:pPr>
            <a:r>
              <a:rPr lang="en-US" sz="1400" b="1" dirty="0"/>
              <a:t>Significant </a:t>
            </a:r>
            <a:r>
              <a:rPr lang="en-US" sz="1400" dirty="0"/>
              <a:t>investments are expected in  Novologix</a:t>
            </a:r>
          </a:p>
          <a:p>
            <a:pPr marL="285750" indent="-285750">
              <a:buFont typeface="Arial" panose="020B0604020202020204" pitchFamily="34" charset="0"/>
              <a:buChar char="•"/>
            </a:pPr>
            <a:r>
              <a:rPr lang="en-US" sz="1400" b="1" dirty="0"/>
              <a:t>Determine</a:t>
            </a:r>
            <a:r>
              <a:rPr lang="en-US" sz="1400" dirty="0"/>
              <a:t> the Payer Agnostic UM direction</a:t>
            </a:r>
          </a:p>
        </p:txBody>
      </p:sp>
      <p:sp>
        <p:nvSpPr>
          <p:cNvPr id="29" name="TextBox 28">
            <a:extLst>
              <a:ext uri="{FF2B5EF4-FFF2-40B4-BE49-F238E27FC236}">
                <a16:creationId xmlns:a16="http://schemas.microsoft.com/office/drawing/2014/main" id="{753D84F7-AB13-485A-9DED-E66BA129CBE8}"/>
              </a:ext>
            </a:extLst>
          </p:cNvPr>
          <p:cNvSpPr txBox="1"/>
          <p:nvPr/>
        </p:nvSpPr>
        <p:spPr>
          <a:xfrm>
            <a:off x="376009" y="1006522"/>
            <a:ext cx="9839328" cy="461665"/>
          </a:xfrm>
          <a:prstGeom prst="rect">
            <a:avLst/>
          </a:prstGeom>
          <a:solidFill>
            <a:schemeClr val="bg1"/>
          </a:solidFill>
          <a:ln>
            <a:noFill/>
          </a:ln>
        </p:spPr>
        <p:txBody>
          <a:bodyPr wrap="square" lIns="0" tIns="0" rIns="0" bIns="0" rtlCol="0" anchor="t">
            <a:spAutoFit/>
          </a:bodyPr>
          <a:lstStyle/>
          <a:p>
            <a:r>
              <a:rPr lang="en-US" sz="1600" b="1" dirty="0"/>
              <a:t>Takeaway : The clinical landscape rationalization and enterprise alignment.</a:t>
            </a:r>
          </a:p>
          <a:p>
            <a:endParaRPr lang="en-US" sz="1400" dirty="0"/>
          </a:p>
        </p:txBody>
      </p:sp>
      <p:sp>
        <p:nvSpPr>
          <p:cNvPr id="40" name="Rectangle: Rounded Corners 39">
            <a:extLst>
              <a:ext uri="{FF2B5EF4-FFF2-40B4-BE49-F238E27FC236}">
                <a16:creationId xmlns:a16="http://schemas.microsoft.com/office/drawing/2014/main" id="{F1B99AC8-1D00-48C5-8B27-30F22312870C}"/>
              </a:ext>
            </a:extLst>
          </p:cNvPr>
          <p:cNvSpPr/>
          <p:nvPr/>
        </p:nvSpPr>
        <p:spPr bwMode="gray">
          <a:xfrm>
            <a:off x="297441" y="932061"/>
            <a:ext cx="10077655" cy="493770"/>
          </a:xfrm>
          <a:prstGeom prst="roundRect">
            <a:avLst/>
          </a:prstGeom>
          <a:noFill/>
          <a:ln>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30" name="Rectangle: Rounded Corners 29">
            <a:extLst>
              <a:ext uri="{FF2B5EF4-FFF2-40B4-BE49-F238E27FC236}">
                <a16:creationId xmlns:a16="http://schemas.microsoft.com/office/drawing/2014/main" id="{390FB5B0-ABC8-4D72-A7BF-1A65CD4E79C6}"/>
              </a:ext>
            </a:extLst>
          </p:cNvPr>
          <p:cNvSpPr/>
          <p:nvPr/>
        </p:nvSpPr>
        <p:spPr bwMode="gray">
          <a:xfrm>
            <a:off x="236483" y="1727049"/>
            <a:ext cx="4368599" cy="2750178"/>
          </a:xfrm>
          <a:prstGeom prst="roundRect">
            <a:avLst/>
          </a:prstGeom>
          <a:noFill/>
          <a:ln>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44" name="Rectangle: Rounded Corners 43">
            <a:extLst>
              <a:ext uri="{FF2B5EF4-FFF2-40B4-BE49-F238E27FC236}">
                <a16:creationId xmlns:a16="http://schemas.microsoft.com/office/drawing/2014/main" id="{EFFC81BF-B80E-4AD0-8BCA-4275CBEAA668}"/>
              </a:ext>
            </a:extLst>
          </p:cNvPr>
          <p:cNvSpPr/>
          <p:nvPr/>
        </p:nvSpPr>
        <p:spPr bwMode="gray">
          <a:xfrm>
            <a:off x="10535140" y="1838697"/>
            <a:ext cx="1219486"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solidFill>
                  <a:schemeClr val="bg1"/>
                </a:solidFill>
              </a:rPr>
              <a:t>PBM</a:t>
            </a:r>
          </a:p>
        </p:txBody>
      </p:sp>
      <p:sp>
        <p:nvSpPr>
          <p:cNvPr id="50" name="Rectangle: Rounded Corners 49">
            <a:extLst>
              <a:ext uri="{FF2B5EF4-FFF2-40B4-BE49-F238E27FC236}">
                <a16:creationId xmlns:a16="http://schemas.microsoft.com/office/drawing/2014/main" id="{453353DE-0912-4568-BEAA-4321C2999A9C}"/>
              </a:ext>
            </a:extLst>
          </p:cNvPr>
          <p:cNvSpPr/>
          <p:nvPr/>
        </p:nvSpPr>
        <p:spPr bwMode="gray">
          <a:xfrm>
            <a:off x="10535140" y="3070166"/>
            <a:ext cx="1280852" cy="582197"/>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solidFill>
                  <a:schemeClr val="bg1"/>
                </a:solidFill>
              </a:rPr>
              <a:t>Novologix </a:t>
            </a:r>
          </a:p>
        </p:txBody>
      </p:sp>
      <p:cxnSp>
        <p:nvCxnSpPr>
          <p:cNvPr id="54" name="Straight Connector 53">
            <a:extLst>
              <a:ext uri="{FF2B5EF4-FFF2-40B4-BE49-F238E27FC236}">
                <a16:creationId xmlns:a16="http://schemas.microsoft.com/office/drawing/2014/main" id="{55775223-B6C9-49F7-9404-9ED42324E205}"/>
              </a:ext>
            </a:extLst>
          </p:cNvPr>
          <p:cNvCxnSpPr>
            <a:cxnSpLocks/>
            <a:endCxn id="50" idx="0"/>
          </p:cNvCxnSpPr>
          <p:nvPr/>
        </p:nvCxnSpPr>
        <p:spPr>
          <a:xfrm>
            <a:off x="11104348" y="2400210"/>
            <a:ext cx="71218" cy="669956"/>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04D0ED9-08AA-4E5A-9125-4DE7F1813F3B}"/>
              </a:ext>
            </a:extLst>
          </p:cNvPr>
          <p:cNvSpPr txBox="1"/>
          <p:nvPr/>
        </p:nvSpPr>
        <p:spPr>
          <a:xfrm>
            <a:off x="380464" y="4619164"/>
            <a:ext cx="4368599" cy="738664"/>
          </a:xfrm>
          <a:prstGeom prst="rect">
            <a:avLst/>
          </a:prstGeom>
          <a:solidFill>
            <a:schemeClr val="accent1"/>
          </a:solidFill>
        </p:spPr>
        <p:txBody>
          <a:bodyPr wrap="square" lIns="0" tIns="0" rIns="0" bIns="0" rtlCol="0">
            <a:spAutoFit/>
          </a:bodyPr>
          <a:lstStyle/>
          <a:p>
            <a:r>
              <a:rPr lang="en-US" sz="1200" dirty="0">
                <a:solidFill>
                  <a:schemeClr val="bg1"/>
                </a:solidFill>
              </a:rPr>
              <a:t>Enterprise needs to align on picking specific vendors for capabilities, for example Care Management capability will be delivered by SF Health Cloud or Epic and billable Patient encounters capabilities will be delivered by Epic etc..</a:t>
            </a:r>
          </a:p>
        </p:txBody>
      </p:sp>
    </p:spTree>
    <p:extLst>
      <p:ext uri="{BB962C8B-B14F-4D97-AF65-F5344CB8AC3E}">
        <p14:creationId xmlns:p14="http://schemas.microsoft.com/office/powerpoint/2010/main" val="2664623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59121FF-E096-4C18-BBA9-931EE84FB99C}"/>
              </a:ext>
            </a:extLst>
          </p:cNvPr>
          <p:cNvSpPr txBox="1">
            <a:spLocks/>
          </p:cNvSpPr>
          <p:nvPr/>
        </p:nvSpPr>
        <p:spPr>
          <a:xfrm>
            <a:off x="534924" y="1815159"/>
            <a:ext cx="5561076" cy="1496148"/>
          </a:xfrm>
          <a:prstGeom prst="rect">
            <a:avLst/>
          </a:prstGeom>
        </p:spPr>
        <p:txBody>
          <a:bodyPr/>
          <a:lst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a:lstStyle>
          <a:p>
            <a:pPr marL="171450" indent="-171450" defTabSz="914400">
              <a:spcBef>
                <a:spcPts val="0"/>
              </a:spcBef>
              <a:buClr>
                <a:srgbClr val="00B050"/>
              </a:buClr>
              <a:buFont typeface="Open Sans" panose="020B0606030504020204" pitchFamily="34" charset="0"/>
              <a:buChar char="+"/>
              <a:defRPr/>
            </a:pPr>
            <a:r>
              <a:rPr lang="en-US" dirty="0">
                <a:solidFill>
                  <a:schemeClr val="tx1"/>
                </a:solidFill>
                <a:sym typeface="Arial" panose="020B0604020202020204" pitchFamily="34" charset="0"/>
              </a:rPr>
              <a:t>SFHC: Time to market, costs, customizable, responsive</a:t>
            </a:r>
          </a:p>
          <a:p>
            <a:pPr marL="171450" indent="-171450" defTabSz="914400">
              <a:spcBef>
                <a:spcPts val="0"/>
              </a:spcBef>
              <a:buClr>
                <a:srgbClr val="00B050"/>
              </a:buClr>
              <a:buFont typeface="Open Sans" panose="020B0606030504020204" pitchFamily="34" charset="0"/>
              <a:buChar char="+"/>
              <a:defRPr/>
            </a:pPr>
            <a:r>
              <a:rPr lang="en-US" dirty="0">
                <a:solidFill>
                  <a:schemeClr val="tx1"/>
                </a:solidFill>
                <a:sym typeface="Arial" panose="020B0604020202020204" pitchFamily="34" charset="0"/>
              </a:rPr>
              <a:t>Epic: Clinically proven system</a:t>
            </a:r>
          </a:p>
          <a:p>
            <a:pPr marL="171450" indent="-171450" defTabSz="914400">
              <a:spcBef>
                <a:spcPts val="0"/>
              </a:spcBef>
              <a:buClr>
                <a:srgbClr val="00B050"/>
              </a:buClr>
              <a:buFont typeface="Open Sans" panose="020B0606030504020204" pitchFamily="34" charset="0"/>
              <a:buChar char="+"/>
              <a:defRPr/>
            </a:pPr>
            <a:r>
              <a:rPr lang="en-US" dirty="0">
                <a:solidFill>
                  <a:schemeClr val="tx1"/>
                </a:solidFill>
                <a:sym typeface="Arial" panose="020B0604020202020204" pitchFamily="34" charset="0"/>
              </a:rPr>
              <a:t>Epic: Designated CVS Clinical EHR system of choice</a:t>
            </a:r>
          </a:p>
          <a:p>
            <a:pPr marL="171450" indent="-171450" defTabSz="914400">
              <a:spcBef>
                <a:spcPts val="0"/>
              </a:spcBef>
              <a:buClr>
                <a:srgbClr val="00B050"/>
              </a:buClr>
              <a:buFont typeface="Open Sans" panose="020B0606030504020204" pitchFamily="34" charset="0"/>
              <a:buChar char="+"/>
              <a:defRPr/>
            </a:pPr>
            <a:r>
              <a:rPr lang="en-US" dirty="0">
                <a:solidFill>
                  <a:schemeClr val="tx1"/>
                </a:solidFill>
                <a:sym typeface="Arial" panose="020B0604020202020204" pitchFamily="34" charset="0"/>
              </a:rPr>
              <a:t>MC: Business likes UM</a:t>
            </a:r>
          </a:p>
          <a:p>
            <a:pPr marL="171450" indent="-171450" defTabSz="914400">
              <a:spcBef>
                <a:spcPts val="0"/>
              </a:spcBef>
              <a:buClr>
                <a:srgbClr val="00B050"/>
              </a:buClr>
              <a:buFont typeface="Open Sans" panose="020B0606030504020204" pitchFamily="34" charset="0"/>
              <a:buChar char="+"/>
              <a:defRPr/>
            </a:pPr>
            <a:r>
              <a:rPr lang="en-US" dirty="0">
                <a:solidFill>
                  <a:schemeClr val="tx1"/>
                </a:solidFill>
                <a:sym typeface="Arial" panose="020B0604020202020204" pitchFamily="34" charset="0"/>
              </a:rPr>
              <a:t>UM: Pre-Cert automation is just beginning </a:t>
            </a:r>
          </a:p>
        </p:txBody>
      </p:sp>
      <p:sp>
        <p:nvSpPr>
          <p:cNvPr id="5" name="Content Placeholder 2">
            <a:extLst>
              <a:ext uri="{FF2B5EF4-FFF2-40B4-BE49-F238E27FC236}">
                <a16:creationId xmlns:a16="http://schemas.microsoft.com/office/drawing/2014/main" id="{8B04EDB6-1C1D-4A70-8BB9-362405C97876}"/>
              </a:ext>
            </a:extLst>
          </p:cNvPr>
          <p:cNvSpPr txBox="1">
            <a:spLocks/>
          </p:cNvSpPr>
          <p:nvPr/>
        </p:nvSpPr>
        <p:spPr>
          <a:xfrm>
            <a:off x="6134384" y="1798093"/>
            <a:ext cx="5801054" cy="1630908"/>
          </a:xfrm>
          <a:prstGeom prst="rect">
            <a:avLst/>
          </a:prstGeom>
        </p:spPr>
        <p:txBody>
          <a:bodyPr/>
          <a:lst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a:lstStyle>
          <a:p>
            <a:pPr marL="285750" indent="-285750" defTabSz="914400">
              <a:spcBef>
                <a:spcPts val="0"/>
              </a:spcBef>
              <a:buClr>
                <a:srgbClr val="C00000"/>
              </a:buClr>
              <a:buFont typeface="Arial" panose="020B0604020202020204" pitchFamily="34" charset="0"/>
              <a:buChar char="‒"/>
              <a:defRPr/>
            </a:pPr>
            <a:r>
              <a:rPr lang="en-US" dirty="0">
                <a:solidFill>
                  <a:schemeClr val="tx1"/>
                </a:solidFill>
                <a:sym typeface="Arial" panose="020B0604020202020204" pitchFamily="34" charset="0"/>
              </a:rPr>
              <a:t>Epic: Time to market, costs, not easily customizable, responsive</a:t>
            </a:r>
          </a:p>
          <a:p>
            <a:pPr marL="285750" indent="-285750" defTabSz="914400">
              <a:spcBef>
                <a:spcPts val="0"/>
              </a:spcBef>
              <a:buClr>
                <a:srgbClr val="C00000"/>
              </a:buClr>
              <a:buFont typeface="Arial" panose="020B0604020202020204" pitchFamily="34" charset="0"/>
              <a:buChar char="‒"/>
              <a:defRPr/>
            </a:pPr>
            <a:r>
              <a:rPr lang="en-US" dirty="0">
                <a:solidFill>
                  <a:schemeClr val="tx1"/>
                </a:solidFill>
              </a:rPr>
              <a:t>MC: Known scaling issues and not favorable CM capabilities</a:t>
            </a:r>
          </a:p>
          <a:p>
            <a:pPr marL="285750" indent="-285750" defTabSz="914400">
              <a:spcBef>
                <a:spcPts val="0"/>
              </a:spcBef>
              <a:buClr>
                <a:srgbClr val="C00000"/>
              </a:buClr>
              <a:buFont typeface="Arial" panose="020B0604020202020204" pitchFamily="34" charset="0"/>
              <a:buChar char="‒"/>
              <a:defRPr/>
            </a:pPr>
            <a:r>
              <a:rPr lang="en-US" dirty="0">
                <a:solidFill>
                  <a:schemeClr val="tx1"/>
                </a:solidFill>
              </a:rPr>
              <a:t>Business did not evaluate SF Velocity for UM</a:t>
            </a:r>
          </a:p>
          <a:p>
            <a:pPr marL="285750" indent="-285750" defTabSz="914400">
              <a:spcBef>
                <a:spcPts val="0"/>
              </a:spcBef>
              <a:buClr>
                <a:srgbClr val="C00000"/>
              </a:buClr>
              <a:buFont typeface="Arial" panose="020B0604020202020204" pitchFamily="34" charset="0"/>
              <a:buChar char="‒"/>
              <a:defRPr/>
            </a:pPr>
            <a:r>
              <a:rPr lang="en-US" dirty="0">
                <a:solidFill>
                  <a:schemeClr val="tx1"/>
                </a:solidFill>
                <a:sym typeface="Arial" panose="020B0604020202020204" pitchFamily="34" charset="0"/>
              </a:rPr>
              <a:t>With multiple CM systems there is a risk of multiple or overlapping, competing clinical programs across </a:t>
            </a:r>
            <a:r>
              <a:rPr lang="en-US">
                <a:solidFill>
                  <a:schemeClr val="tx1"/>
                </a:solidFill>
                <a:sym typeface="Arial" panose="020B0604020202020204" pitchFamily="34" charset="0"/>
              </a:rPr>
              <a:t>CVS Health</a:t>
            </a:r>
            <a:endParaRPr lang="en-US" dirty="0">
              <a:solidFill>
                <a:schemeClr val="tx1"/>
              </a:solidFill>
              <a:sym typeface="Arial" panose="020B0604020202020204" pitchFamily="34" charset="0"/>
            </a:endParaRPr>
          </a:p>
          <a:p>
            <a:pPr defTabSz="914400">
              <a:spcBef>
                <a:spcPts val="0"/>
              </a:spcBef>
              <a:buClr>
                <a:srgbClr val="00B050"/>
              </a:buClr>
              <a:defRPr/>
            </a:pPr>
            <a:endParaRPr lang="en-US" sz="1800"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171450" indent="-171450" defTabSz="914400">
              <a:spcBef>
                <a:spcPts val="0"/>
              </a:spcBef>
              <a:buClr>
                <a:srgbClr val="00B050"/>
              </a:buClr>
              <a:buFont typeface="Open Sans" panose="020B0606030504020204" pitchFamily="34" charset="0"/>
              <a:buChar char="+"/>
              <a:defRPr/>
            </a:pPr>
            <a:endParaRPr 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a:p>
            <a:endParaRPr lang="en-US" dirty="0"/>
          </a:p>
        </p:txBody>
      </p:sp>
      <p:cxnSp>
        <p:nvCxnSpPr>
          <p:cNvPr id="7" name="Straight Connector 6">
            <a:extLst>
              <a:ext uri="{FF2B5EF4-FFF2-40B4-BE49-F238E27FC236}">
                <a16:creationId xmlns:a16="http://schemas.microsoft.com/office/drawing/2014/main" id="{64CF3D2A-C8B2-4E0E-8B0D-64AE2AF9A4D3}"/>
              </a:ext>
            </a:extLst>
          </p:cNvPr>
          <p:cNvCxnSpPr>
            <a:cxnSpLocks/>
          </p:cNvCxnSpPr>
          <p:nvPr/>
        </p:nvCxnSpPr>
        <p:spPr>
          <a:xfrm>
            <a:off x="549415" y="1785959"/>
            <a:ext cx="11124162" cy="0"/>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BD23EB1-81BA-45E7-AC3A-C0651DF3F1E5}"/>
              </a:ext>
            </a:extLst>
          </p:cNvPr>
          <p:cNvCxnSpPr>
            <a:cxnSpLocks/>
          </p:cNvCxnSpPr>
          <p:nvPr/>
        </p:nvCxnSpPr>
        <p:spPr>
          <a:xfrm>
            <a:off x="6096000" y="1815158"/>
            <a:ext cx="0" cy="1410363"/>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0777232D-573B-4FC3-A40E-ABE06DB52387}"/>
              </a:ext>
            </a:extLst>
          </p:cNvPr>
          <p:cNvSpPr txBox="1">
            <a:spLocks/>
          </p:cNvSpPr>
          <p:nvPr/>
        </p:nvSpPr>
        <p:spPr>
          <a:xfrm>
            <a:off x="518424" y="1426878"/>
            <a:ext cx="5577576" cy="329881"/>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a:lstStyle>
          <a:p>
            <a:pPr algn="ctr"/>
            <a:r>
              <a:rPr lang="en-US" sz="2400" dirty="0">
                <a:solidFill>
                  <a:srgbClr val="454545"/>
                </a:solidFill>
                <a:cs typeface="Open Sans Bold"/>
              </a:rPr>
              <a:t>Positives</a:t>
            </a:r>
          </a:p>
        </p:txBody>
      </p:sp>
      <p:sp>
        <p:nvSpPr>
          <p:cNvPr id="10" name="Title 1">
            <a:extLst>
              <a:ext uri="{FF2B5EF4-FFF2-40B4-BE49-F238E27FC236}">
                <a16:creationId xmlns:a16="http://schemas.microsoft.com/office/drawing/2014/main" id="{C97497B2-9D95-4BDC-947B-17969BC9220B}"/>
              </a:ext>
            </a:extLst>
          </p:cNvPr>
          <p:cNvSpPr txBox="1">
            <a:spLocks/>
          </p:cNvSpPr>
          <p:nvPr/>
        </p:nvSpPr>
        <p:spPr>
          <a:xfrm>
            <a:off x="6134384" y="1411108"/>
            <a:ext cx="5577576" cy="329881"/>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a:lstStyle>
          <a:p>
            <a:pPr algn="ctr"/>
            <a:r>
              <a:rPr lang="en-US" sz="2400" dirty="0">
                <a:solidFill>
                  <a:srgbClr val="454545"/>
                </a:solidFill>
                <a:cs typeface="Open Sans Bold"/>
              </a:rPr>
              <a:t>Negatives </a:t>
            </a:r>
          </a:p>
        </p:txBody>
      </p:sp>
      <p:sp>
        <p:nvSpPr>
          <p:cNvPr id="13" name="Title 12">
            <a:extLst>
              <a:ext uri="{FF2B5EF4-FFF2-40B4-BE49-F238E27FC236}">
                <a16:creationId xmlns:a16="http://schemas.microsoft.com/office/drawing/2014/main" id="{5E338A2E-0C95-4987-8C7C-92EA44742271}"/>
              </a:ext>
            </a:extLst>
          </p:cNvPr>
          <p:cNvSpPr>
            <a:spLocks noGrp="1"/>
          </p:cNvSpPr>
          <p:nvPr>
            <p:ph type="title"/>
          </p:nvPr>
        </p:nvSpPr>
        <p:spPr>
          <a:xfrm>
            <a:off x="421377" y="313794"/>
            <a:ext cx="11252200" cy="334102"/>
          </a:xfrm>
        </p:spPr>
        <p:txBody>
          <a:bodyPr/>
          <a:lstStyle/>
          <a:p>
            <a:r>
              <a:rPr lang="en-US" dirty="0"/>
              <a:t>Clinical landscape for CM and UM – Target State Pros vs Cons</a:t>
            </a:r>
            <a:br>
              <a:rPr lang="en-US" dirty="0"/>
            </a:br>
            <a:endParaRPr lang="en-US" dirty="0"/>
          </a:p>
        </p:txBody>
      </p:sp>
      <p:sp>
        <p:nvSpPr>
          <p:cNvPr id="15" name="Title 1">
            <a:extLst>
              <a:ext uri="{FF2B5EF4-FFF2-40B4-BE49-F238E27FC236}">
                <a16:creationId xmlns:a16="http://schemas.microsoft.com/office/drawing/2014/main" id="{0A786BF9-2567-40AA-8377-78CEFCA123E7}"/>
              </a:ext>
            </a:extLst>
          </p:cNvPr>
          <p:cNvSpPr txBox="1">
            <a:spLocks/>
          </p:cNvSpPr>
          <p:nvPr/>
        </p:nvSpPr>
        <p:spPr>
          <a:xfrm>
            <a:off x="256562" y="3936969"/>
            <a:ext cx="2976728" cy="329881"/>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a:lstStyle>
          <a:p>
            <a:pPr algn="ctr"/>
            <a:r>
              <a:rPr lang="en-US" sz="2400" dirty="0">
                <a:solidFill>
                  <a:srgbClr val="454545"/>
                </a:solidFill>
                <a:cs typeface="Open Sans Bold"/>
              </a:rPr>
              <a:t>Considerations</a:t>
            </a:r>
          </a:p>
        </p:txBody>
      </p:sp>
      <p:sp>
        <p:nvSpPr>
          <p:cNvPr id="17" name="TextBox 16">
            <a:extLst>
              <a:ext uri="{FF2B5EF4-FFF2-40B4-BE49-F238E27FC236}">
                <a16:creationId xmlns:a16="http://schemas.microsoft.com/office/drawing/2014/main" id="{2CF42BA2-C932-454A-81AD-891FEEA0E356}"/>
              </a:ext>
            </a:extLst>
          </p:cNvPr>
          <p:cNvSpPr txBox="1"/>
          <p:nvPr/>
        </p:nvSpPr>
        <p:spPr>
          <a:xfrm>
            <a:off x="679492" y="4246182"/>
            <a:ext cx="11512508" cy="861774"/>
          </a:xfrm>
          <a:prstGeom prst="rect">
            <a:avLst/>
          </a:prstGeom>
          <a:solidFill>
            <a:schemeClr val="bg1"/>
          </a:solidFill>
          <a:ln>
            <a:noFill/>
          </a:ln>
        </p:spPr>
        <p:txBody>
          <a:bodyPr wrap="square" lIns="0" tIns="0" rIns="0" bIns="0" rtlCol="0" anchor="t">
            <a:spAutoFit/>
          </a:bodyPr>
          <a:lstStyle/>
          <a:p>
            <a:pPr marL="285750" indent="-285750">
              <a:buFont typeface="Arial" panose="020B0604020202020204" pitchFamily="34" charset="0"/>
              <a:buChar char="•"/>
            </a:pPr>
            <a:r>
              <a:rPr lang="en-US" sz="1400" b="1" dirty="0"/>
              <a:t>Value Base Contracts:  </a:t>
            </a:r>
            <a:r>
              <a:rPr lang="en-US" sz="1400" dirty="0"/>
              <a:t>Shift Care Management to Providers.  Many Providers use Epic for their EMR</a:t>
            </a:r>
          </a:p>
          <a:p>
            <a:pPr marL="285750" indent="-285750">
              <a:buFont typeface="Arial" panose="020B0604020202020204" pitchFamily="34" charset="0"/>
              <a:buChar char="•"/>
            </a:pPr>
            <a:r>
              <a:rPr lang="en-US" sz="1400" b="1" dirty="0"/>
              <a:t>Legal Vetting</a:t>
            </a:r>
            <a:r>
              <a:rPr lang="en-US" sz="1400" dirty="0"/>
              <a:t>: Need to know if Care Management Notes are allowed in Epic and Care managers can share notes with Providers</a:t>
            </a:r>
          </a:p>
          <a:p>
            <a:pPr marL="285750" indent="-285750">
              <a:buFont typeface="Arial" panose="020B0604020202020204" pitchFamily="34" charset="0"/>
              <a:buChar char="•"/>
            </a:pPr>
            <a:r>
              <a:rPr lang="en-US" sz="1400" b="1" dirty="0"/>
              <a:t>Chronic Care Management</a:t>
            </a:r>
            <a:r>
              <a:rPr lang="en-US" sz="1400" dirty="0"/>
              <a:t>:  Place all Chronic (Disease) Condition programs in Payer Agnostic (Epic) flows.   </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698080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67678-D315-D44D-B14D-46F0DCB8A9C2}"/>
              </a:ext>
            </a:extLst>
          </p:cNvPr>
          <p:cNvSpPr>
            <a:spLocks noGrp="1"/>
          </p:cNvSpPr>
          <p:nvPr>
            <p:ph type="title" idx="4294967295"/>
          </p:nvPr>
        </p:nvSpPr>
        <p:spPr>
          <a:xfrm>
            <a:off x="6733424" y="2875986"/>
            <a:ext cx="4882896" cy="713232"/>
          </a:xfrm>
        </p:spPr>
        <p:txBody>
          <a:bodyPr/>
          <a:lstStyle/>
          <a:p>
            <a:r>
              <a:rPr lang="en-US" sz="4000"/>
              <a:t>Into Action.</a:t>
            </a:r>
          </a:p>
        </p:txBody>
      </p:sp>
    </p:spTree>
    <p:extLst>
      <p:ext uri="{BB962C8B-B14F-4D97-AF65-F5344CB8AC3E}">
        <p14:creationId xmlns:p14="http://schemas.microsoft.com/office/powerpoint/2010/main" val="1158267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39937"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pPr>
              <a:lnSpc>
                <a:spcPct val="100000"/>
              </a:lnSpc>
              <a:spcBef>
                <a:spcPts val="1800"/>
              </a:spcBef>
              <a:buClr>
                <a:srgbClr val="000000"/>
              </a:buClr>
            </a:pPr>
            <a:r>
              <a:rPr lang="en-US">
                <a:cs typeface="Arial" panose="020B0604020202020204" pitchFamily="34" charset="0"/>
                <a:sym typeface="Arial" panose="020B0604020202020204" pitchFamily="34" charset="0"/>
              </a:rPr>
              <a:t>Executive Summary</a:t>
            </a:r>
            <a:br>
              <a:rPr lang="en-US">
                <a:latin typeface="Arial" panose="020B0604020202020204" pitchFamily="34" charset="0"/>
                <a:cs typeface="Arial" panose="020B0604020202020204" pitchFamily="34" charset="0"/>
                <a:sym typeface="Arial" panose="020B0604020202020204" pitchFamily="34" charset="0"/>
              </a:rPr>
            </a:br>
            <a:endParaRPr lang="en-US">
              <a:latin typeface="Arial" panose="020B0604020202020204" pitchFamily="34" charset="0"/>
              <a:cs typeface="Arial" panose="020B0604020202020204" pitchFamily="34" charset="0"/>
              <a:sym typeface="Arial" panose="020B0604020202020204" pitchFamily="34" charset="0"/>
            </a:endParaRPr>
          </a:p>
        </p:txBody>
      </p:sp>
      <p:sp>
        <p:nvSpPr>
          <p:cNvPr id="24" name="Text Placeholder 23">
            <a:extLst>
              <a:ext uri="{FF2B5EF4-FFF2-40B4-BE49-F238E27FC236}">
                <a16:creationId xmlns:a16="http://schemas.microsoft.com/office/drawing/2014/main" id="{656A0AF9-A3C7-4D4B-95CB-CC8E535579C5}"/>
              </a:ext>
            </a:extLst>
          </p:cNvPr>
          <p:cNvSpPr>
            <a:spLocks noGrp="1"/>
          </p:cNvSpPr>
          <p:nvPr>
            <p:ph type="body" sz="quarter" idx="4294967295"/>
          </p:nvPr>
        </p:nvSpPr>
        <p:spPr>
          <a:xfrm>
            <a:off x="559372" y="679475"/>
            <a:ext cx="9685338" cy="422275"/>
          </a:xfrm>
        </p:spPr>
        <p:txBody>
          <a:bodyPr/>
          <a:lstStyle/>
          <a:p>
            <a:pPr>
              <a:spcBef>
                <a:spcPts val="0"/>
              </a:spcBef>
            </a:pPr>
            <a:r>
              <a:rPr lang="en-US" dirty="0">
                <a:solidFill>
                  <a:srgbClr val="3F3F3F"/>
                </a:solidFill>
                <a:cs typeface="Arial" panose="020B0604020202020204" pitchFamily="34" charset="0"/>
                <a:sym typeface="Arial" panose="020B0604020202020204" pitchFamily="34" charset="0"/>
              </a:rPr>
              <a:t>This </a:t>
            </a:r>
            <a:r>
              <a:rPr lang="en-US" dirty="0" err="1">
                <a:solidFill>
                  <a:srgbClr val="3F3F3F"/>
                </a:solidFill>
                <a:cs typeface="Arial" panose="020B0604020202020204" pitchFamily="34" charset="0"/>
                <a:sym typeface="Arial" panose="020B0604020202020204" pitchFamily="34" charset="0"/>
              </a:rPr>
              <a:t>PoV</a:t>
            </a:r>
            <a:r>
              <a:rPr lang="en-US" dirty="0">
                <a:solidFill>
                  <a:srgbClr val="3F3F3F"/>
                </a:solidFill>
                <a:cs typeface="Arial" panose="020B0604020202020204" pitchFamily="34" charset="0"/>
                <a:sym typeface="Arial" panose="020B0604020202020204" pitchFamily="34" charset="0"/>
              </a:rPr>
              <a:t> provides a technology strategy to align and enable CVS Business goals. </a:t>
            </a:r>
          </a:p>
          <a:p>
            <a:pPr>
              <a:spcBef>
                <a:spcPts val="0"/>
              </a:spcBef>
            </a:pPr>
            <a:r>
              <a:rPr lang="en-US" dirty="0"/>
              <a:t>New CVS Purpose Statement:  </a:t>
            </a:r>
            <a:r>
              <a:rPr lang="en-US" u="sng" dirty="0"/>
              <a:t>Bringing our heart to every moment of your health.</a:t>
            </a:r>
            <a:endParaRPr lang="en-US" dirty="0">
              <a:cs typeface="Arial" panose="020B0604020202020204" pitchFamily="34" charset="0"/>
              <a:sym typeface="Arial" panose="020B0604020202020204" pitchFamily="34" charset="0"/>
            </a:endParaRPr>
          </a:p>
          <a:p>
            <a:endParaRPr lang="en-US" dirty="0"/>
          </a:p>
        </p:txBody>
      </p:sp>
      <p:sp>
        <p:nvSpPr>
          <p:cNvPr id="5" name="TextBox 4"/>
          <p:cNvSpPr txBox="1"/>
          <p:nvPr/>
        </p:nvSpPr>
        <p:spPr>
          <a:xfrm>
            <a:off x="8294902" y="2018683"/>
            <a:ext cx="3007506" cy="332270"/>
          </a:xfrm>
          <a:prstGeom prst="rect">
            <a:avLst/>
          </a:prstGeom>
          <a:noFill/>
        </p:spPr>
        <p:txBody>
          <a:bodyPr wrap="none" lIns="91416" tIns="0" rIns="91416" bIns="0" rtlCol="0">
            <a:spAutoFit/>
          </a:bodyPr>
          <a:lstStyle/>
          <a:p>
            <a:pPr algn="ctr">
              <a:lnSpc>
                <a:spcPct val="90000"/>
              </a:lnSpc>
            </a:pPr>
            <a:r>
              <a:rPr lang="en-US" sz="2399" b="1">
                <a:solidFill>
                  <a:schemeClr val="tx2"/>
                </a:solidFill>
                <a:ea typeface="Domaine Display" charset="0"/>
                <a:cs typeface="Arial" panose="020B0604020202020204" pitchFamily="34" charset="0"/>
                <a:sym typeface="Arial" panose="020B0604020202020204" pitchFamily="34" charset="0"/>
              </a:rPr>
              <a:t>Recommendations</a:t>
            </a:r>
          </a:p>
        </p:txBody>
      </p:sp>
      <p:sp>
        <p:nvSpPr>
          <p:cNvPr id="6" name="TextBox 5"/>
          <p:cNvSpPr txBox="1"/>
          <p:nvPr/>
        </p:nvSpPr>
        <p:spPr>
          <a:xfrm>
            <a:off x="5172132" y="2018683"/>
            <a:ext cx="1844577" cy="332312"/>
          </a:xfrm>
          <a:prstGeom prst="rect">
            <a:avLst/>
          </a:prstGeom>
          <a:noFill/>
        </p:spPr>
        <p:txBody>
          <a:bodyPr wrap="none" lIns="0" tIns="0" rIns="0" bIns="0" rtlCol="0">
            <a:spAutoFit/>
          </a:bodyPr>
          <a:lstStyle/>
          <a:p>
            <a:pPr algn="ctr">
              <a:lnSpc>
                <a:spcPct val="90000"/>
              </a:lnSpc>
            </a:pPr>
            <a:r>
              <a:rPr lang="en-US" sz="2399" b="1">
                <a:solidFill>
                  <a:schemeClr val="tx2"/>
                </a:solidFill>
                <a:ea typeface="Domaine Display" charset="0"/>
                <a:cs typeface="Arial" panose="020B0604020202020204" pitchFamily="34" charset="0"/>
                <a:sym typeface="Arial" panose="020B0604020202020204" pitchFamily="34" charset="0"/>
              </a:rPr>
              <a:t>Conclusions</a:t>
            </a:r>
          </a:p>
        </p:txBody>
      </p:sp>
      <p:sp>
        <p:nvSpPr>
          <p:cNvPr id="7" name="TextBox 6"/>
          <p:cNvSpPr txBox="1"/>
          <p:nvPr/>
        </p:nvSpPr>
        <p:spPr>
          <a:xfrm>
            <a:off x="1386564" y="2018683"/>
            <a:ext cx="2007232" cy="332270"/>
          </a:xfrm>
          <a:prstGeom prst="rect">
            <a:avLst/>
          </a:prstGeom>
          <a:noFill/>
        </p:spPr>
        <p:txBody>
          <a:bodyPr wrap="none" lIns="91416" tIns="0" rIns="91416" bIns="0" rtlCol="0">
            <a:spAutoFit/>
          </a:bodyPr>
          <a:lstStyle/>
          <a:p>
            <a:pPr algn="ctr">
              <a:lnSpc>
                <a:spcPct val="90000"/>
              </a:lnSpc>
            </a:pPr>
            <a:r>
              <a:rPr lang="en-US" sz="2399" b="1">
                <a:solidFill>
                  <a:schemeClr val="tx2"/>
                </a:solidFill>
                <a:ea typeface="Domaine Display" charset="0"/>
                <a:cs typeface="Arial" panose="020B0604020202020204" pitchFamily="34" charset="0"/>
                <a:sym typeface="Arial" panose="020B0604020202020204" pitchFamily="34" charset="0"/>
              </a:rPr>
              <a:t>Opportunity</a:t>
            </a:r>
          </a:p>
        </p:txBody>
      </p:sp>
      <p:grpSp>
        <p:nvGrpSpPr>
          <p:cNvPr id="8" name="Group 7"/>
          <p:cNvGrpSpPr/>
          <p:nvPr/>
        </p:nvGrpSpPr>
        <p:grpSpPr>
          <a:xfrm>
            <a:off x="9452500" y="1181947"/>
            <a:ext cx="698365" cy="696961"/>
            <a:chOff x="9453373" y="2636377"/>
            <a:chExt cx="698547" cy="697143"/>
          </a:xfrm>
        </p:grpSpPr>
        <p:sp>
          <p:nvSpPr>
            <p:cNvPr id="9" name="Oval 8"/>
            <p:cNvSpPr/>
            <p:nvPr/>
          </p:nvSpPr>
          <p:spPr>
            <a:xfrm>
              <a:off x="9453373" y="2636377"/>
              <a:ext cx="698547"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53479" y="2735781"/>
              <a:ext cx="498334" cy="498334"/>
            </a:xfrm>
            <a:prstGeom prst="rect">
              <a:avLst/>
            </a:prstGeom>
          </p:spPr>
        </p:pic>
      </p:grpSp>
      <p:sp>
        <p:nvSpPr>
          <p:cNvPr id="11" name="Oval 10"/>
          <p:cNvSpPr/>
          <p:nvPr/>
        </p:nvSpPr>
        <p:spPr>
          <a:xfrm>
            <a:off x="2040992" y="1181947"/>
            <a:ext cx="698365" cy="696961"/>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12" name="Oval 11"/>
          <p:cNvSpPr/>
          <p:nvPr/>
        </p:nvSpPr>
        <p:spPr>
          <a:xfrm>
            <a:off x="5745233" y="1181947"/>
            <a:ext cx="698365" cy="696961"/>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cxnSp>
        <p:nvCxnSpPr>
          <p:cNvPr id="13" name="Straight Connector 12"/>
          <p:cNvCxnSpPr/>
          <p:nvPr/>
        </p:nvCxnSpPr>
        <p:spPr>
          <a:xfrm>
            <a:off x="4156317" y="1177550"/>
            <a:ext cx="0" cy="5160116"/>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90390" y="2543019"/>
            <a:ext cx="3199567" cy="3465895"/>
          </a:xfrm>
          <a:prstGeom prst="rect">
            <a:avLst/>
          </a:prstGeom>
          <a:noFill/>
        </p:spPr>
        <p:txBody>
          <a:bodyPr wrap="square" lIns="91416" tIns="0" rIns="91416" bIns="91416" rtlCol="0" anchor="t">
            <a:noAutofit/>
          </a:bodyPr>
          <a:lstStyle/>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a:ea typeface="Open Sans"/>
                <a:cs typeface="Arial"/>
              </a:rPr>
              <a:t>CVS definition of Clinical data</a:t>
            </a: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a:ea typeface="Open Sans"/>
                <a:cs typeface="Arial"/>
              </a:rPr>
              <a:t>Customer, Patient and Member clinical data is spread across multiple systems and technologies </a:t>
            </a: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a:ea typeface="Open Sans"/>
                <a:cs typeface="Arial"/>
                <a:sym typeface="Arial" panose="020B0604020202020204" pitchFamily="34" charset="0"/>
              </a:rPr>
              <a:t>We need to deliver connected, consistent and personalized experiences to our customers</a:t>
            </a:r>
            <a:endParaRPr lang="en-US" dirty="0">
              <a:solidFill>
                <a:schemeClr val="tx1">
                  <a:lumMod val="75000"/>
                  <a:lumOff val="25000"/>
                </a:schemeClr>
              </a:solidFill>
              <a:latin typeface="Arial"/>
              <a:ea typeface="Open Sans"/>
              <a:cs typeface="Arial"/>
            </a:endParaRP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a:ea typeface="Open Sans"/>
                <a:cs typeface="Arial"/>
                <a:sym typeface="Arial" panose="020B0604020202020204" pitchFamily="34" charset="0"/>
              </a:rPr>
              <a:t>We need to simplify and unify our business processes and technology stacks</a:t>
            </a:r>
            <a:endParaRPr lang="en-US" sz="1400" dirty="0">
              <a:solidFill>
                <a:schemeClr val="tx1">
                  <a:lumMod val="75000"/>
                  <a:lumOff val="25000"/>
                </a:schemeClr>
              </a:solidFill>
              <a:latin typeface="Arial"/>
              <a:ea typeface="Open Sans"/>
              <a:cs typeface="Arial"/>
            </a:endParaRP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a:ea typeface="Open Sans"/>
                <a:cs typeface="Arial"/>
              </a:rPr>
              <a:t>Align on target state of clinical</a:t>
            </a:r>
          </a:p>
          <a:p>
            <a:pPr marL="146050" indent="-146050">
              <a:lnSpc>
                <a:spcPct val="110000"/>
              </a:lnSpc>
              <a:spcAft>
                <a:spcPts val="800"/>
              </a:spcAft>
              <a:buFont typeface="Arial" charset="0"/>
              <a:buChar char="•"/>
            </a:pPr>
            <a:endParaRPr lang="en-US" sz="1400" dirty="0">
              <a:solidFill>
                <a:schemeClr val="tx1">
                  <a:lumMod val="75000"/>
                  <a:lumOff val="25000"/>
                </a:schemeClr>
              </a:solidFill>
              <a:highlight>
                <a:srgbClr val="FFFF00"/>
              </a:highlight>
              <a:latin typeface="Arial"/>
              <a:ea typeface="Open Sans"/>
              <a:cs typeface="Arial"/>
            </a:endParaRPr>
          </a:p>
        </p:txBody>
      </p:sp>
      <p:sp>
        <p:nvSpPr>
          <p:cNvPr id="15" name="TextBox 14"/>
          <p:cNvSpPr txBox="1"/>
          <p:nvPr/>
        </p:nvSpPr>
        <p:spPr>
          <a:xfrm>
            <a:off x="4322679" y="2543019"/>
            <a:ext cx="3543469" cy="3971855"/>
          </a:xfrm>
          <a:prstGeom prst="rect">
            <a:avLst/>
          </a:prstGeom>
          <a:noFill/>
        </p:spPr>
        <p:txBody>
          <a:bodyPr wrap="square" lIns="91416" tIns="0" rIns="91416" bIns="91416" rtlCol="0" anchor="t">
            <a:noAutofit/>
          </a:bodyPr>
          <a:lstStyle/>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a:ea typeface="Open Sans"/>
                <a:cs typeface="Arial"/>
                <a:sym typeface="Arial" panose="020B0604020202020204" pitchFamily="34" charset="0"/>
              </a:rPr>
              <a:t>Alignment on Clinical Data strategy across the enterprise is imperative to deliver innovative and consistent capabilities and results</a:t>
            </a:r>
            <a:endParaRPr lang="en-US" sz="1400" dirty="0">
              <a:solidFill>
                <a:schemeClr val="tx1">
                  <a:lumMod val="75000"/>
                  <a:lumOff val="25000"/>
                </a:schemeClr>
              </a:solidFill>
              <a:latin typeface="Arial"/>
              <a:ea typeface="Open Sans"/>
              <a:cs typeface="Arial"/>
            </a:endParaRP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a:ea typeface="Open Sans"/>
                <a:cs typeface="Arial"/>
                <a:sym typeface="Arial" panose="020B0604020202020204" pitchFamily="34" charset="0"/>
              </a:rPr>
              <a:t>Current state clinical landscape within CVSH is fragmented within siloed lines of businesses.</a:t>
            </a:r>
            <a:endParaRPr lang="en-US" sz="1400" dirty="0">
              <a:solidFill>
                <a:schemeClr val="tx1">
                  <a:lumMod val="75000"/>
                  <a:lumOff val="25000"/>
                </a:schemeClr>
              </a:solidFill>
              <a:latin typeface="Arial"/>
              <a:ea typeface="Open Sans"/>
              <a:cs typeface="Arial"/>
            </a:endParaRP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a:ea typeface="Open Sans"/>
                <a:cs typeface="Arial"/>
                <a:sym typeface="Arial" panose="020B0604020202020204" pitchFamily="34" charset="0"/>
              </a:rPr>
              <a:t>Current state of the technology landscape is scattered across multiple vendors leading to complex integrations, customizations and high cost of ongoing maintenance.</a:t>
            </a:r>
            <a:endParaRPr lang="en-US" sz="1400" dirty="0">
              <a:solidFill>
                <a:schemeClr val="tx1">
                  <a:lumMod val="75000"/>
                  <a:lumOff val="25000"/>
                </a:schemeClr>
              </a:solidFill>
              <a:latin typeface="Arial"/>
              <a:ea typeface="Open Sans"/>
              <a:cs typeface="Arial"/>
            </a:endParaRPr>
          </a:p>
          <a:p>
            <a:pPr marL="146050" indent="-146050">
              <a:lnSpc>
                <a:spcPct val="110000"/>
              </a:lnSpc>
              <a:spcAft>
                <a:spcPts val="800"/>
              </a:spcAft>
              <a:buFont typeface="Arial" charset="0"/>
              <a:buChar char="•"/>
            </a:pPr>
            <a:endPar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endParaRPr>
          </a:p>
        </p:txBody>
      </p:sp>
      <p:sp>
        <p:nvSpPr>
          <p:cNvPr id="16" name="TextBox 15"/>
          <p:cNvSpPr txBox="1"/>
          <p:nvPr/>
        </p:nvSpPr>
        <p:spPr>
          <a:xfrm>
            <a:off x="8198869" y="2543018"/>
            <a:ext cx="3866129" cy="3971855"/>
          </a:xfrm>
          <a:prstGeom prst="rect">
            <a:avLst/>
          </a:prstGeom>
          <a:noFill/>
        </p:spPr>
        <p:txBody>
          <a:bodyPr wrap="square" lIns="91416" tIns="0" rIns="91416" bIns="91416" rtlCol="0" anchor="t">
            <a:noAutofit/>
          </a:bodyPr>
          <a:lstStyle/>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a:ea typeface="Open Sans"/>
                <a:cs typeface="Arial"/>
              </a:rPr>
              <a:t>Define what Clinical data is in CVSH</a:t>
            </a: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a:ea typeface="Open Sans"/>
                <a:cs typeface="Arial"/>
              </a:rPr>
              <a:t>Consolidate clinical business areas to create common business synergies, capabilities and systems usage.</a:t>
            </a: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a:ea typeface="Open Sans"/>
                <a:cs typeface="Arial"/>
                <a:sym typeface="Arial" panose="020B0604020202020204" pitchFamily="34" charset="0"/>
              </a:rPr>
              <a:t>Prioritize focusing on centralizing Clinical capabilities for the enterprise, e.g. Payer Agnostic. </a:t>
            </a: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a:ea typeface="Open Sans"/>
                <a:cs typeface="Arial"/>
                <a:sym typeface="Arial" panose="020B0604020202020204" pitchFamily="34" charset="0"/>
              </a:rPr>
              <a:t>Pivot clinical business roadmaps to align with Enterprise strategy</a:t>
            </a:r>
            <a:endParaRPr lang="en-US" sz="1400" dirty="0">
              <a:solidFill>
                <a:schemeClr val="tx1">
                  <a:lumMod val="75000"/>
                  <a:lumOff val="25000"/>
                </a:schemeClr>
              </a:solidFill>
              <a:latin typeface="Arial"/>
              <a:ea typeface="Open Sans"/>
              <a:cs typeface="Arial"/>
            </a:endParaRP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a:ea typeface="Open Sans"/>
                <a:cs typeface="Arial"/>
                <a:sym typeface="Arial" panose="020B0604020202020204" pitchFamily="34" charset="0"/>
              </a:rPr>
              <a:t>To deliver cohesive and consistent customer experiences that align on a clinical technology stack on a true multi-tenant solution</a:t>
            </a:r>
            <a:endParaRPr lang="en-US" sz="1400" dirty="0">
              <a:solidFill>
                <a:schemeClr val="tx1">
                  <a:lumMod val="75000"/>
                  <a:lumOff val="25000"/>
                </a:schemeClr>
              </a:solidFill>
              <a:latin typeface="Arial"/>
              <a:ea typeface="Open Sans"/>
              <a:cs typeface="Arial"/>
            </a:endParaRPr>
          </a:p>
          <a:p>
            <a:pPr marL="146050" indent="-146050">
              <a:lnSpc>
                <a:spcPct val="110000"/>
              </a:lnSpc>
              <a:spcAft>
                <a:spcPts val="800"/>
              </a:spcAft>
              <a:buFont typeface="Arial" charset="0"/>
              <a:buChar char="•"/>
            </a:pPr>
            <a:r>
              <a:rPr lang="en-US" sz="1400" dirty="0">
                <a:solidFill>
                  <a:schemeClr val="tx1">
                    <a:lumMod val="75000"/>
                    <a:lumOff val="25000"/>
                  </a:schemeClr>
                </a:solidFill>
                <a:latin typeface="Arial"/>
                <a:ea typeface="Open Sans"/>
                <a:cs typeface="Arial"/>
                <a:sym typeface="Arial" panose="020B0604020202020204" pitchFamily="34" charset="0"/>
              </a:rPr>
              <a:t>Accelerate migrations across the enterprise</a:t>
            </a:r>
          </a:p>
          <a:p>
            <a:pPr>
              <a:lnSpc>
                <a:spcPct val="110000"/>
              </a:lnSpc>
              <a:spcAft>
                <a:spcPts val="800"/>
              </a:spcAft>
            </a:pPr>
            <a:endParaRPr lang="en-US" sz="1400" dirty="0">
              <a:solidFill>
                <a:schemeClr val="tx1">
                  <a:lumMod val="75000"/>
                  <a:lumOff val="25000"/>
                </a:schemeClr>
              </a:solidFill>
              <a:latin typeface="Arial"/>
              <a:ea typeface="Open Sans"/>
              <a:cs typeface="Arial"/>
            </a:endParaRPr>
          </a:p>
        </p:txBody>
      </p:sp>
      <p:cxnSp>
        <p:nvCxnSpPr>
          <p:cNvPr id="17" name="Straight Connector 16"/>
          <p:cNvCxnSpPr/>
          <p:nvPr/>
        </p:nvCxnSpPr>
        <p:spPr>
          <a:xfrm>
            <a:off x="8032510" y="1177550"/>
            <a:ext cx="0" cy="5337324"/>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4899"/>
          <p:cNvSpPr>
            <a:spLocks noEditPoints="1"/>
          </p:cNvSpPr>
          <p:nvPr/>
        </p:nvSpPr>
        <p:spPr bwMode="auto">
          <a:xfrm>
            <a:off x="5912163" y="1311797"/>
            <a:ext cx="392729" cy="392729"/>
          </a:xfrm>
          <a:custGeom>
            <a:avLst/>
            <a:gdLst>
              <a:gd name="T0" fmla="*/ 190 w 324"/>
              <a:gd name="T1" fmla="*/ 0 h 324"/>
              <a:gd name="T2" fmla="*/ 134 w 324"/>
              <a:gd name="T3" fmla="*/ 20 h 324"/>
              <a:gd name="T4" fmla="*/ 90 w 324"/>
              <a:gd name="T5" fmla="*/ 74 h 324"/>
              <a:gd name="T6" fmla="*/ 82 w 324"/>
              <a:gd name="T7" fmla="*/ 120 h 324"/>
              <a:gd name="T8" fmla="*/ 84 w 324"/>
              <a:gd name="T9" fmla="*/ 146 h 324"/>
              <a:gd name="T10" fmla="*/ 118 w 324"/>
              <a:gd name="T11" fmla="*/ 206 h 324"/>
              <a:gd name="T12" fmla="*/ 178 w 324"/>
              <a:gd name="T13" fmla="*/ 240 h 324"/>
              <a:gd name="T14" fmla="*/ 202 w 324"/>
              <a:gd name="T15" fmla="*/ 242 h 324"/>
              <a:gd name="T16" fmla="*/ 250 w 324"/>
              <a:gd name="T17" fmla="*/ 232 h 324"/>
              <a:gd name="T18" fmla="*/ 304 w 324"/>
              <a:gd name="T19" fmla="*/ 188 h 324"/>
              <a:gd name="T20" fmla="*/ 324 w 324"/>
              <a:gd name="T21" fmla="*/ 132 h 324"/>
              <a:gd name="T22" fmla="*/ 324 w 324"/>
              <a:gd name="T23" fmla="*/ 108 h 324"/>
              <a:gd name="T24" fmla="*/ 304 w 324"/>
              <a:gd name="T25" fmla="*/ 52 h 324"/>
              <a:gd name="T26" fmla="*/ 250 w 324"/>
              <a:gd name="T27" fmla="*/ 8 h 324"/>
              <a:gd name="T28" fmla="*/ 202 w 324"/>
              <a:gd name="T29" fmla="*/ 0 h 324"/>
              <a:gd name="T30" fmla="*/ 202 w 324"/>
              <a:gd name="T31" fmla="*/ 212 h 324"/>
              <a:gd name="T32" fmla="*/ 152 w 324"/>
              <a:gd name="T33" fmla="*/ 196 h 324"/>
              <a:gd name="T34" fmla="*/ 118 w 324"/>
              <a:gd name="T35" fmla="*/ 156 h 324"/>
              <a:gd name="T36" fmla="*/ 112 w 324"/>
              <a:gd name="T37" fmla="*/ 120 h 324"/>
              <a:gd name="T38" fmla="*/ 128 w 324"/>
              <a:gd name="T39" fmla="*/ 70 h 324"/>
              <a:gd name="T40" fmla="*/ 168 w 324"/>
              <a:gd name="T41" fmla="*/ 36 h 324"/>
              <a:gd name="T42" fmla="*/ 202 w 324"/>
              <a:gd name="T43" fmla="*/ 30 h 324"/>
              <a:gd name="T44" fmla="*/ 254 w 324"/>
              <a:gd name="T45" fmla="*/ 46 h 324"/>
              <a:gd name="T46" fmla="*/ 286 w 324"/>
              <a:gd name="T47" fmla="*/ 86 h 324"/>
              <a:gd name="T48" fmla="*/ 294 w 324"/>
              <a:gd name="T49" fmla="*/ 120 h 324"/>
              <a:gd name="T50" fmla="*/ 278 w 324"/>
              <a:gd name="T51" fmla="*/ 172 h 324"/>
              <a:gd name="T52" fmla="*/ 238 w 324"/>
              <a:gd name="T53" fmla="*/ 204 h 324"/>
              <a:gd name="T54" fmla="*/ 202 w 324"/>
              <a:gd name="T55" fmla="*/ 212 h 324"/>
              <a:gd name="T56" fmla="*/ 138 w 324"/>
              <a:gd name="T57" fmla="*/ 130 h 324"/>
              <a:gd name="T58" fmla="*/ 132 w 324"/>
              <a:gd name="T59" fmla="*/ 120 h 324"/>
              <a:gd name="T60" fmla="*/ 138 w 324"/>
              <a:gd name="T61" fmla="*/ 94 h 324"/>
              <a:gd name="T62" fmla="*/ 164 w 324"/>
              <a:gd name="T63" fmla="*/ 62 h 324"/>
              <a:gd name="T64" fmla="*/ 202 w 324"/>
              <a:gd name="T65" fmla="*/ 50 h 324"/>
              <a:gd name="T66" fmla="*/ 210 w 324"/>
              <a:gd name="T67" fmla="*/ 54 h 324"/>
              <a:gd name="T68" fmla="*/ 212 w 324"/>
              <a:gd name="T69" fmla="*/ 60 h 324"/>
              <a:gd name="T70" fmla="*/ 206 w 324"/>
              <a:gd name="T71" fmla="*/ 70 h 324"/>
              <a:gd name="T72" fmla="*/ 192 w 324"/>
              <a:gd name="T73" fmla="*/ 72 h 324"/>
              <a:gd name="T74" fmla="*/ 168 w 324"/>
              <a:gd name="T75" fmla="*/ 86 h 324"/>
              <a:gd name="T76" fmla="*/ 154 w 324"/>
              <a:gd name="T77" fmla="*/ 110 h 324"/>
              <a:gd name="T78" fmla="*/ 152 w 324"/>
              <a:gd name="T79" fmla="*/ 124 h 324"/>
              <a:gd name="T80" fmla="*/ 142 w 324"/>
              <a:gd name="T81" fmla="*/ 130 h 324"/>
              <a:gd name="T82" fmla="*/ 48 w 324"/>
              <a:gd name="T83" fmla="*/ 316 h 324"/>
              <a:gd name="T84" fmla="*/ 28 w 324"/>
              <a:gd name="T85" fmla="*/ 324 h 324"/>
              <a:gd name="T86" fmla="*/ 8 w 324"/>
              <a:gd name="T87" fmla="*/ 316 h 324"/>
              <a:gd name="T88" fmla="*/ 0 w 324"/>
              <a:gd name="T89" fmla="*/ 296 h 324"/>
              <a:gd name="T90" fmla="*/ 86 w 324"/>
              <a:gd name="T91" fmla="*/ 198 h 324"/>
              <a:gd name="T92" fmla="*/ 102 w 324"/>
              <a:gd name="T93" fmla="*/ 220 h 324"/>
              <a:gd name="T94" fmla="*/ 124 w 324"/>
              <a:gd name="T95" fmla="*/ 23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02" y="0"/>
                </a:moveTo>
                <a:lnTo>
                  <a:pt x="202" y="0"/>
                </a:lnTo>
                <a:lnTo>
                  <a:pt x="190" y="0"/>
                </a:lnTo>
                <a:lnTo>
                  <a:pt x="178" y="2"/>
                </a:lnTo>
                <a:lnTo>
                  <a:pt x="156" y="8"/>
                </a:lnTo>
                <a:lnTo>
                  <a:pt x="134" y="20"/>
                </a:lnTo>
                <a:lnTo>
                  <a:pt x="118" y="34"/>
                </a:lnTo>
                <a:lnTo>
                  <a:pt x="102" y="52"/>
                </a:lnTo>
                <a:lnTo>
                  <a:pt x="90" y="74"/>
                </a:lnTo>
                <a:lnTo>
                  <a:pt x="84" y="96"/>
                </a:lnTo>
                <a:lnTo>
                  <a:pt x="82" y="108"/>
                </a:lnTo>
                <a:lnTo>
                  <a:pt x="82" y="120"/>
                </a:lnTo>
                <a:lnTo>
                  <a:pt x="82" y="120"/>
                </a:lnTo>
                <a:lnTo>
                  <a:pt x="82" y="132"/>
                </a:lnTo>
                <a:lnTo>
                  <a:pt x="84" y="146"/>
                </a:lnTo>
                <a:lnTo>
                  <a:pt x="90" y="168"/>
                </a:lnTo>
                <a:lnTo>
                  <a:pt x="102" y="188"/>
                </a:lnTo>
                <a:lnTo>
                  <a:pt x="118" y="206"/>
                </a:lnTo>
                <a:lnTo>
                  <a:pt x="134" y="222"/>
                </a:lnTo>
                <a:lnTo>
                  <a:pt x="156" y="232"/>
                </a:lnTo>
                <a:lnTo>
                  <a:pt x="178" y="240"/>
                </a:lnTo>
                <a:lnTo>
                  <a:pt x="190" y="242"/>
                </a:lnTo>
                <a:lnTo>
                  <a:pt x="202" y="242"/>
                </a:lnTo>
                <a:lnTo>
                  <a:pt x="202" y="242"/>
                </a:lnTo>
                <a:lnTo>
                  <a:pt x="216" y="242"/>
                </a:lnTo>
                <a:lnTo>
                  <a:pt x="228" y="240"/>
                </a:lnTo>
                <a:lnTo>
                  <a:pt x="250" y="232"/>
                </a:lnTo>
                <a:lnTo>
                  <a:pt x="270" y="222"/>
                </a:lnTo>
                <a:lnTo>
                  <a:pt x="288" y="206"/>
                </a:lnTo>
                <a:lnTo>
                  <a:pt x="304" y="188"/>
                </a:lnTo>
                <a:lnTo>
                  <a:pt x="314" y="168"/>
                </a:lnTo>
                <a:lnTo>
                  <a:pt x="322" y="146"/>
                </a:lnTo>
                <a:lnTo>
                  <a:pt x="324" y="132"/>
                </a:lnTo>
                <a:lnTo>
                  <a:pt x="324" y="120"/>
                </a:lnTo>
                <a:lnTo>
                  <a:pt x="324" y="120"/>
                </a:lnTo>
                <a:lnTo>
                  <a:pt x="324" y="108"/>
                </a:lnTo>
                <a:lnTo>
                  <a:pt x="322" y="96"/>
                </a:lnTo>
                <a:lnTo>
                  <a:pt x="314" y="74"/>
                </a:lnTo>
                <a:lnTo>
                  <a:pt x="304" y="52"/>
                </a:lnTo>
                <a:lnTo>
                  <a:pt x="288" y="34"/>
                </a:lnTo>
                <a:lnTo>
                  <a:pt x="270" y="20"/>
                </a:lnTo>
                <a:lnTo>
                  <a:pt x="250" y="8"/>
                </a:lnTo>
                <a:lnTo>
                  <a:pt x="228" y="2"/>
                </a:lnTo>
                <a:lnTo>
                  <a:pt x="216" y="0"/>
                </a:lnTo>
                <a:lnTo>
                  <a:pt x="202" y="0"/>
                </a:lnTo>
                <a:lnTo>
                  <a:pt x="202" y="0"/>
                </a:lnTo>
                <a:close/>
                <a:moveTo>
                  <a:pt x="202" y="212"/>
                </a:moveTo>
                <a:lnTo>
                  <a:pt x="202" y="212"/>
                </a:lnTo>
                <a:lnTo>
                  <a:pt x="184" y="210"/>
                </a:lnTo>
                <a:lnTo>
                  <a:pt x="168" y="204"/>
                </a:lnTo>
                <a:lnTo>
                  <a:pt x="152" y="196"/>
                </a:lnTo>
                <a:lnTo>
                  <a:pt x="138" y="184"/>
                </a:lnTo>
                <a:lnTo>
                  <a:pt x="128" y="172"/>
                </a:lnTo>
                <a:lnTo>
                  <a:pt x="118" y="156"/>
                </a:lnTo>
                <a:lnTo>
                  <a:pt x="114" y="138"/>
                </a:lnTo>
                <a:lnTo>
                  <a:pt x="112" y="120"/>
                </a:lnTo>
                <a:lnTo>
                  <a:pt x="112" y="120"/>
                </a:lnTo>
                <a:lnTo>
                  <a:pt x="114" y="102"/>
                </a:lnTo>
                <a:lnTo>
                  <a:pt x="118" y="86"/>
                </a:lnTo>
                <a:lnTo>
                  <a:pt x="128" y="70"/>
                </a:lnTo>
                <a:lnTo>
                  <a:pt x="138" y="56"/>
                </a:lnTo>
                <a:lnTo>
                  <a:pt x="152" y="46"/>
                </a:lnTo>
                <a:lnTo>
                  <a:pt x="168" y="36"/>
                </a:lnTo>
                <a:lnTo>
                  <a:pt x="184" y="32"/>
                </a:lnTo>
                <a:lnTo>
                  <a:pt x="202" y="30"/>
                </a:lnTo>
                <a:lnTo>
                  <a:pt x="202" y="30"/>
                </a:lnTo>
                <a:lnTo>
                  <a:pt x="222" y="32"/>
                </a:lnTo>
                <a:lnTo>
                  <a:pt x="238" y="36"/>
                </a:lnTo>
                <a:lnTo>
                  <a:pt x="254" y="46"/>
                </a:lnTo>
                <a:lnTo>
                  <a:pt x="268" y="56"/>
                </a:lnTo>
                <a:lnTo>
                  <a:pt x="278" y="70"/>
                </a:lnTo>
                <a:lnTo>
                  <a:pt x="286" y="86"/>
                </a:lnTo>
                <a:lnTo>
                  <a:pt x="292" y="102"/>
                </a:lnTo>
                <a:lnTo>
                  <a:pt x="294" y="120"/>
                </a:lnTo>
                <a:lnTo>
                  <a:pt x="294" y="120"/>
                </a:lnTo>
                <a:lnTo>
                  <a:pt x="292" y="138"/>
                </a:lnTo>
                <a:lnTo>
                  <a:pt x="286" y="156"/>
                </a:lnTo>
                <a:lnTo>
                  <a:pt x="278" y="172"/>
                </a:lnTo>
                <a:lnTo>
                  <a:pt x="268" y="184"/>
                </a:lnTo>
                <a:lnTo>
                  <a:pt x="254" y="196"/>
                </a:lnTo>
                <a:lnTo>
                  <a:pt x="238" y="204"/>
                </a:lnTo>
                <a:lnTo>
                  <a:pt x="222" y="210"/>
                </a:lnTo>
                <a:lnTo>
                  <a:pt x="202" y="212"/>
                </a:lnTo>
                <a:lnTo>
                  <a:pt x="202" y="212"/>
                </a:lnTo>
                <a:close/>
                <a:moveTo>
                  <a:pt x="142" y="130"/>
                </a:moveTo>
                <a:lnTo>
                  <a:pt x="142" y="130"/>
                </a:lnTo>
                <a:lnTo>
                  <a:pt x="138" y="130"/>
                </a:lnTo>
                <a:lnTo>
                  <a:pt x="136" y="128"/>
                </a:lnTo>
                <a:lnTo>
                  <a:pt x="134" y="124"/>
                </a:lnTo>
                <a:lnTo>
                  <a:pt x="132" y="120"/>
                </a:lnTo>
                <a:lnTo>
                  <a:pt x="132" y="120"/>
                </a:lnTo>
                <a:lnTo>
                  <a:pt x="134" y="106"/>
                </a:lnTo>
                <a:lnTo>
                  <a:pt x="138" y="94"/>
                </a:lnTo>
                <a:lnTo>
                  <a:pt x="144" y="82"/>
                </a:lnTo>
                <a:lnTo>
                  <a:pt x="154" y="72"/>
                </a:lnTo>
                <a:lnTo>
                  <a:pt x="164" y="62"/>
                </a:lnTo>
                <a:lnTo>
                  <a:pt x="176" y="56"/>
                </a:lnTo>
                <a:lnTo>
                  <a:pt x="188" y="52"/>
                </a:lnTo>
                <a:lnTo>
                  <a:pt x="202" y="50"/>
                </a:lnTo>
                <a:lnTo>
                  <a:pt x="202" y="50"/>
                </a:lnTo>
                <a:lnTo>
                  <a:pt x="206" y="52"/>
                </a:lnTo>
                <a:lnTo>
                  <a:pt x="210" y="54"/>
                </a:lnTo>
                <a:lnTo>
                  <a:pt x="212" y="56"/>
                </a:lnTo>
                <a:lnTo>
                  <a:pt x="212" y="60"/>
                </a:lnTo>
                <a:lnTo>
                  <a:pt x="212" y="60"/>
                </a:lnTo>
                <a:lnTo>
                  <a:pt x="212" y="64"/>
                </a:lnTo>
                <a:lnTo>
                  <a:pt x="210" y="68"/>
                </a:lnTo>
                <a:lnTo>
                  <a:pt x="206" y="70"/>
                </a:lnTo>
                <a:lnTo>
                  <a:pt x="202" y="70"/>
                </a:lnTo>
                <a:lnTo>
                  <a:pt x="202" y="70"/>
                </a:lnTo>
                <a:lnTo>
                  <a:pt x="192" y="72"/>
                </a:lnTo>
                <a:lnTo>
                  <a:pt x="184" y="74"/>
                </a:lnTo>
                <a:lnTo>
                  <a:pt x="174" y="80"/>
                </a:lnTo>
                <a:lnTo>
                  <a:pt x="168" y="86"/>
                </a:lnTo>
                <a:lnTo>
                  <a:pt x="162" y="92"/>
                </a:lnTo>
                <a:lnTo>
                  <a:pt x="156" y="102"/>
                </a:lnTo>
                <a:lnTo>
                  <a:pt x="154" y="110"/>
                </a:lnTo>
                <a:lnTo>
                  <a:pt x="152" y="120"/>
                </a:lnTo>
                <a:lnTo>
                  <a:pt x="152" y="120"/>
                </a:lnTo>
                <a:lnTo>
                  <a:pt x="152" y="124"/>
                </a:lnTo>
                <a:lnTo>
                  <a:pt x="150" y="128"/>
                </a:lnTo>
                <a:lnTo>
                  <a:pt x="146" y="130"/>
                </a:lnTo>
                <a:lnTo>
                  <a:pt x="142" y="130"/>
                </a:lnTo>
                <a:lnTo>
                  <a:pt x="142" y="130"/>
                </a:lnTo>
                <a:close/>
                <a:moveTo>
                  <a:pt x="124" y="238"/>
                </a:moveTo>
                <a:lnTo>
                  <a:pt x="48" y="316"/>
                </a:lnTo>
                <a:lnTo>
                  <a:pt x="48" y="316"/>
                </a:lnTo>
                <a:lnTo>
                  <a:pt x="38" y="322"/>
                </a:lnTo>
                <a:lnTo>
                  <a:pt x="28" y="324"/>
                </a:lnTo>
                <a:lnTo>
                  <a:pt x="28" y="324"/>
                </a:lnTo>
                <a:lnTo>
                  <a:pt x="18" y="322"/>
                </a:lnTo>
                <a:lnTo>
                  <a:pt x="8" y="316"/>
                </a:lnTo>
                <a:lnTo>
                  <a:pt x="8" y="316"/>
                </a:lnTo>
                <a:lnTo>
                  <a:pt x="2" y="306"/>
                </a:lnTo>
                <a:lnTo>
                  <a:pt x="0" y="296"/>
                </a:lnTo>
                <a:lnTo>
                  <a:pt x="2" y="286"/>
                </a:lnTo>
                <a:lnTo>
                  <a:pt x="8" y="276"/>
                </a:lnTo>
                <a:lnTo>
                  <a:pt x="86" y="198"/>
                </a:lnTo>
                <a:lnTo>
                  <a:pt x="86" y="198"/>
                </a:lnTo>
                <a:lnTo>
                  <a:pt x="94" y="210"/>
                </a:lnTo>
                <a:lnTo>
                  <a:pt x="102" y="220"/>
                </a:lnTo>
                <a:lnTo>
                  <a:pt x="114" y="230"/>
                </a:lnTo>
                <a:lnTo>
                  <a:pt x="124" y="238"/>
                </a:lnTo>
                <a:lnTo>
                  <a:pt x="124" y="238"/>
                </a:ln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pic>
        <p:nvPicPr>
          <p:cNvPr id="19" name="Picture 18"/>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189576" y="1292720"/>
            <a:ext cx="430232" cy="431098"/>
          </a:xfrm>
          <a:prstGeom prst="rect">
            <a:avLst/>
          </a:prstGeom>
        </p:spPr>
      </p:pic>
    </p:spTree>
    <p:extLst>
      <p:ext uri="{BB962C8B-B14F-4D97-AF65-F5344CB8AC3E}">
        <p14:creationId xmlns:p14="http://schemas.microsoft.com/office/powerpoint/2010/main" val="3585510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41985"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cs typeface="Arial" panose="020B0604020202020204" pitchFamily="34" charset="0"/>
                <a:sym typeface="Arial" panose="020B0604020202020204" pitchFamily="34" charset="0"/>
              </a:rPr>
              <a:t>Clinical Platform Technical Direction Scope </a:t>
            </a:r>
          </a:p>
        </p:txBody>
      </p:sp>
      <p:grpSp>
        <p:nvGrpSpPr>
          <p:cNvPr id="6" name="Group 5"/>
          <p:cNvGrpSpPr/>
          <p:nvPr/>
        </p:nvGrpSpPr>
        <p:grpSpPr>
          <a:xfrm>
            <a:off x="287079" y="2423993"/>
            <a:ext cx="1913417" cy="1285531"/>
            <a:chOff x="220267" y="1812011"/>
            <a:chExt cx="1394605" cy="696064"/>
          </a:xfrm>
        </p:grpSpPr>
        <p:sp>
          <p:nvSpPr>
            <p:cNvPr id="7" name="Rectangle 6"/>
            <p:cNvSpPr/>
            <p:nvPr/>
          </p:nvSpPr>
          <p:spPr>
            <a:xfrm>
              <a:off x="220267" y="1812011"/>
              <a:ext cx="1252341" cy="620306"/>
            </a:xfrm>
            <a:prstGeom prst="rect">
              <a:avLst/>
            </a:prstGeom>
            <a:solidFill>
              <a:schemeClr val="accent3"/>
            </a:solidFill>
            <a:ln w="25400" cap="flat" cmpd="sng" algn="ctr">
              <a:noFill/>
              <a:prstDash val="solid"/>
            </a:ln>
            <a:effectLst/>
          </p:spPr>
          <p:txBody>
            <a:bodyPr rtlCol="0" anchor="ctr"/>
            <a:lstStyle/>
            <a:p>
              <a:pPr algn="ctr" defTabSz="914126">
                <a:defRPr/>
              </a:pPr>
              <a:endParaRPr lang="en-US" sz="1000" b="1" kern="0">
                <a:solidFill>
                  <a:prstClr val="white"/>
                </a:solidFill>
                <a:ea typeface="Georgia" charset="0"/>
                <a:cs typeface="Arial" panose="020B0604020202020204" pitchFamily="34" charset="0"/>
                <a:sym typeface="Arial" panose="020B0604020202020204" pitchFamily="34" charset="0"/>
              </a:endParaRPr>
            </a:p>
          </p:txBody>
        </p:sp>
        <p:sp>
          <p:nvSpPr>
            <p:cNvPr id="8" name="Rectangle 7"/>
            <p:cNvSpPr/>
            <p:nvPr/>
          </p:nvSpPr>
          <p:spPr>
            <a:xfrm>
              <a:off x="282415" y="1887769"/>
              <a:ext cx="1332457" cy="620306"/>
            </a:xfrm>
            <a:prstGeom prst="rect">
              <a:avLst/>
            </a:prstGeom>
            <a:solidFill>
              <a:schemeClr val="accent1"/>
            </a:solidFill>
            <a:ln w="25400" cap="flat" cmpd="sng" algn="ctr">
              <a:noFill/>
              <a:prstDash val="solid"/>
            </a:ln>
            <a:effectLst/>
          </p:spPr>
          <p:txBody>
            <a:bodyPr lIns="45708" rIns="45708" rtlCol="0" anchor="ctr"/>
            <a:lstStyle/>
            <a:p>
              <a:pPr algn="ctr" defTabSz="914126">
                <a:defRPr/>
              </a:pPr>
              <a:r>
                <a:rPr lang="en-US" sz="1400" b="1" kern="0">
                  <a:solidFill>
                    <a:prstClr val="white"/>
                  </a:solidFill>
                  <a:ea typeface="Georgia" charset="0"/>
                  <a:cs typeface="Arial" panose="020B0604020202020204" pitchFamily="34" charset="0"/>
                  <a:sym typeface="Arial" panose="020B0604020202020204" pitchFamily="34" charset="0"/>
                </a:rPr>
                <a:t>Clinical Platform</a:t>
              </a:r>
            </a:p>
          </p:txBody>
        </p:sp>
      </p:grpSp>
      <p:sp>
        <p:nvSpPr>
          <p:cNvPr id="9" name="Rectangle 8"/>
          <p:cNvSpPr/>
          <p:nvPr/>
        </p:nvSpPr>
        <p:spPr>
          <a:xfrm>
            <a:off x="5070661" y="2563908"/>
            <a:ext cx="6902741" cy="1046167"/>
          </a:xfrm>
          <a:prstGeom prst="rect">
            <a:avLst/>
          </a:prstGeom>
        </p:spPr>
        <p:txBody>
          <a:bodyPr wrap="square" lIns="91440" tIns="45720" rIns="91440" bIns="45720" anchor="t">
            <a:spAutoFit/>
          </a:bodyPr>
          <a:lstStyle/>
          <a:p>
            <a:pPr marL="170815" indent="-170815">
              <a:spcBef>
                <a:spcPts val="1200"/>
              </a:spcBef>
              <a:buFont typeface="Arial" panose="020B0604020202020204" pitchFamily="34" charset="0"/>
              <a:buChar char="•"/>
              <a:defRPr/>
            </a:pPr>
            <a:r>
              <a:rPr lang="en-US" sz="1400">
                <a:solidFill>
                  <a:schemeClr val="tx2"/>
                </a:solidFill>
                <a:latin typeface="Arial"/>
                <a:ea typeface="Georgia" charset="0"/>
                <a:cs typeface="Arial"/>
                <a:sym typeface="Arial" panose="020B0604020202020204" pitchFamily="34" charset="0"/>
              </a:rPr>
              <a:t>Align on capabilities</a:t>
            </a:r>
            <a:endParaRPr lang="en-US">
              <a:solidFill>
                <a:schemeClr val="tx2"/>
              </a:solidFill>
              <a:latin typeface="Arial"/>
              <a:cs typeface="Arial"/>
            </a:endParaRPr>
          </a:p>
          <a:p>
            <a:pPr marL="170815" indent="-170815">
              <a:spcBef>
                <a:spcPts val="1200"/>
              </a:spcBef>
              <a:buFont typeface="Arial" panose="020B0604020202020204" pitchFamily="34" charset="0"/>
              <a:buChar char="•"/>
              <a:defRPr/>
            </a:pPr>
            <a:r>
              <a:rPr lang="en-US" sz="1400">
                <a:solidFill>
                  <a:schemeClr val="tx2"/>
                </a:solidFill>
                <a:latin typeface="Arial"/>
                <a:ea typeface="Georgia" charset="0"/>
                <a:cs typeface="Arial"/>
                <a:sym typeface="Arial" panose="020B0604020202020204" pitchFamily="34" charset="0"/>
              </a:rPr>
              <a:t>Evaluate vendors with the objective of scaling to enterprise</a:t>
            </a:r>
            <a:endParaRPr lang="en-US" sz="1400">
              <a:solidFill>
                <a:schemeClr val="tx2"/>
              </a:solidFill>
              <a:latin typeface="Arial"/>
              <a:ea typeface="Georgia" charset="0"/>
              <a:cs typeface="Arial"/>
            </a:endParaRPr>
          </a:p>
          <a:p>
            <a:pPr marL="170815" indent="-170815">
              <a:spcBef>
                <a:spcPts val="1200"/>
              </a:spcBef>
              <a:buFont typeface="Arial" panose="020B0604020202020204" pitchFamily="34" charset="0"/>
              <a:buChar char="•"/>
              <a:defRPr/>
            </a:pPr>
            <a:r>
              <a:rPr lang="en-US" sz="1400">
                <a:solidFill>
                  <a:schemeClr val="tx2"/>
                </a:solidFill>
                <a:latin typeface="Arial"/>
                <a:ea typeface="Georgia" charset="0"/>
                <a:cs typeface="Arial"/>
                <a:sym typeface="Arial" panose="020B0604020202020204" pitchFamily="34" charset="0"/>
              </a:rPr>
              <a:t>Adjust roadmaps according to enterprise aligned decisions</a:t>
            </a:r>
            <a:endParaRPr lang="en-US" sz="1400">
              <a:solidFill>
                <a:schemeClr val="tx2"/>
              </a:solidFill>
              <a:latin typeface="Arial"/>
              <a:ea typeface="Georgia" charset="0"/>
              <a:cs typeface="Arial"/>
            </a:endParaRPr>
          </a:p>
        </p:txBody>
      </p:sp>
      <p:sp>
        <p:nvSpPr>
          <p:cNvPr id="13" name="TextBox 12"/>
          <p:cNvSpPr txBox="1"/>
          <p:nvPr/>
        </p:nvSpPr>
        <p:spPr>
          <a:xfrm>
            <a:off x="0" y="1882981"/>
            <a:ext cx="2457497" cy="281612"/>
          </a:xfrm>
          <a:prstGeom prst="rect">
            <a:avLst/>
          </a:prstGeom>
          <a:noFill/>
        </p:spPr>
        <p:txBody>
          <a:bodyPr wrap="square" lIns="0" tIns="0" rIns="0" bIns="0" rtlCol="0">
            <a:noAutofit/>
          </a:bodyPr>
          <a:lstStyle/>
          <a:p>
            <a:pPr algn="ctr" defTabSz="456621" fontAlgn="base">
              <a:spcBef>
                <a:spcPts val="1200"/>
              </a:spcBef>
            </a:pPr>
            <a:r>
              <a:rPr lang="en-US" sz="1600" b="1">
                <a:solidFill>
                  <a:schemeClr val="accent1"/>
                </a:solidFill>
                <a:latin typeface="Arial" panose="020B0604020202020204" pitchFamily="34" charset="0"/>
                <a:cs typeface="Arial" panose="020B0604020202020204" pitchFamily="34" charset="0"/>
                <a:sym typeface="Arial" panose="020B0604020202020204" pitchFamily="34" charset="0"/>
              </a:rPr>
              <a:t>Capability Area</a:t>
            </a:r>
          </a:p>
        </p:txBody>
      </p:sp>
      <p:sp>
        <p:nvSpPr>
          <p:cNvPr id="14" name="TextBox 13"/>
          <p:cNvSpPr txBox="1"/>
          <p:nvPr/>
        </p:nvSpPr>
        <p:spPr>
          <a:xfrm>
            <a:off x="2501585" y="1745165"/>
            <a:ext cx="2457497" cy="281612"/>
          </a:xfrm>
          <a:prstGeom prst="rect">
            <a:avLst/>
          </a:prstGeom>
          <a:noFill/>
        </p:spPr>
        <p:txBody>
          <a:bodyPr wrap="square" lIns="0" tIns="0" rIns="0" bIns="0" rtlCol="0">
            <a:noAutofit/>
          </a:bodyPr>
          <a:lstStyle/>
          <a:p>
            <a:pPr algn="ctr" defTabSz="456621" fontAlgn="base">
              <a:spcBef>
                <a:spcPts val="1200"/>
              </a:spcBef>
            </a:pPr>
            <a:r>
              <a:rPr lang="en-US" sz="1600" b="1">
                <a:solidFill>
                  <a:schemeClr val="accent1"/>
                </a:solidFill>
                <a:cs typeface="Arial" panose="020B0604020202020204" pitchFamily="34" charset="0"/>
                <a:sym typeface="Arial" panose="020B0604020202020204" pitchFamily="34" charset="0"/>
              </a:rPr>
              <a:t>In Scope</a:t>
            </a:r>
            <a:endParaRPr lang="en-US" sz="1600" b="1" baseline="30000">
              <a:solidFill>
                <a:schemeClr val="accent1"/>
              </a:solidFill>
              <a:cs typeface="Arial" panose="020B0604020202020204" pitchFamily="34" charset="0"/>
              <a:sym typeface="Arial" panose="020B0604020202020204" pitchFamily="34" charset="0"/>
            </a:endParaRPr>
          </a:p>
        </p:txBody>
      </p:sp>
      <p:sp>
        <p:nvSpPr>
          <p:cNvPr id="21" name="Oval 20"/>
          <p:cNvSpPr/>
          <p:nvPr/>
        </p:nvSpPr>
        <p:spPr>
          <a:xfrm rot="5400000">
            <a:off x="5132492" y="2636203"/>
            <a:ext cx="151102" cy="150506"/>
          </a:xfrm>
          <a:prstGeom prst="ellipse">
            <a:avLst/>
          </a:prstGeom>
          <a:solidFill>
            <a:schemeClr val="accent4">
              <a:lumMod val="60000"/>
              <a:lumOff val="4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22" name="Oval 21"/>
          <p:cNvSpPr/>
          <p:nvPr/>
        </p:nvSpPr>
        <p:spPr>
          <a:xfrm rot="5400000">
            <a:off x="5132492" y="3003054"/>
            <a:ext cx="151102" cy="150506"/>
          </a:xfrm>
          <a:prstGeom prst="ellipse">
            <a:avLst/>
          </a:prstGeom>
          <a:solidFill>
            <a:schemeClr val="accent4">
              <a:lumMod val="60000"/>
              <a:lumOff val="4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23" name="Oval 22"/>
          <p:cNvSpPr/>
          <p:nvPr/>
        </p:nvSpPr>
        <p:spPr>
          <a:xfrm rot="5400000">
            <a:off x="5132492" y="3380231"/>
            <a:ext cx="151102" cy="150506"/>
          </a:xfrm>
          <a:prstGeom prst="ellipse">
            <a:avLst/>
          </a:prstGeom>
          <a:solidFill>
            <a:schemeClr val="accent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24" name="Rectangle: Rounded Corners 88">
            <a:extLst>
              <a:ext uri="{FF2B5EF4-FFF2-40B4-BE49-F238E27FC236}">
                <a16:creationId xmlns:a16="http://schemas.microsoft.com/office/drawing/2014/main" id="{4929B503-D3D0-49C4-8FD3-0ECC3FF850F9}"/>
              </a:ext>
            </a:extLst>
          </p:cNvPr>
          <p:cNvSpPr/>
          <p:nvPr/>
        </p:nvSpPr>
        <p:spPr>
          <a:xfrm>
            <a:off x="2669494" y="2524269"/>
            <a:ext cx="1088589" cy="554038"/>
          </a:xfrm>
          <a:prstGeom prst="roundRect">
            <a:avLst/>
          </a:prstGeom>
          <a:solidFill>
            <a:srgbClr val="FFFF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Arial" panose="020B0604020202020204" pitchFamily="34" charset="0"/>
                <a:sym typeface="Arial" panose="020B0604020202020204" pitchFamily="34" charset="0"/>
              </a:rPr>
              <a:t>Care Management</a:t>
            </a:r>
          </a:p>
        </p:txBody>
      </p:sp>
      <p:sp>
        <p:nvSpPr>
          <p:cNvPr id="34" name="TextBox 33"/>
          <p:cNvSpPr txBox="1"/>
          <p:nvPr/>
        </p:nvSpPr>
        <p:spPr>
          <a:xfrm>
            <a:off x="7224754" y="1745165"/>
            <a:ext cx="2457497" cy="281612"/>
          </a:xfrm>
          <a:prstGeom prst="rect">
            <a:avLst/>
          </a:prstGeom>
          <a:noFill/>
        </p:spPr>
        <p:txBody>
          <a:bodyPr wrap="square" lIns="0" tIns="0" rIns="0" bIns="0" rtlCol="0">
            <a:noAutofit/>
          </a:bodyPr>
          <a:lstStyle/>
          <a:p>
            <a:pPr algn="ctr" defTabSz="456621" fontAlgn="base">
              <a:spcBef>
                <a:spcPts val="1200"/>
              </a:spcBef>
            </a:pPr>
            <a:r>
              <a:rPr lang="en-US" sz="1600" b="1">
                <a:solidFill>
                  <a:schemeClr val="accent1"/>
                </a:solidFill>
                <a:cs typeface="Arial" panose="020B0604020202020204" pitchFamily="34" charset="0"/>
                <a:sym typeface="Arial" panose="020B0604020202020204" pitchFamily="34" charset="0"/>
              </a:rPr>
              <a:t>Necessary Actions</a:t>
            </a:r>
          </a:p>
        </p:txBody>
      </p:sp>
      <p:sp>
        <p:nvSpPr>
          <p:cNvPr id="37" name="Rectangle: Rounded Corners 88">
            <a:extLst>
              <a:ext uri="{FF2B5EF4-FFF2-40B4-BE49-F238E27FC236}">
                <a16:creationId xmlns:a16="http://schemas.microsoft.com/office/drawing/2014/main" id="{1A67A5C8-0DD6-4079-B943-E96DBB4E5310}"/>
              </a:ext>
            </a:extLst>
          </p:cNvPr>
          <p:cNvSpPr/>
          <p:nvPr/>
        </p:nvSpPr>
        <p:spPr>
          <a:xfrm>
            <a:off x="2669495" y="3828723"/>
            <a:ext cx="1088588" cy="554038"/>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Arial" panose="020B0604020202020204" pitchFamily="34" charset="0"/>
                <a:sym typeface="Arial" panose="020B0604020202020204" pitchFamily="34" charset="0"/>
              </a:rPr>
              <a:t>Wellness Management</a:t>
            </a:r>
          </a:p>
        </p:txBody>
      </p:sp>
      <p:sp>
        <p:nvSpPr>
          <p:cNvPr id="38" name="Rectangle: Rounded Corners 88">
            <a:extLst>
              <a:ext uri="{FF2B5EF4-FFF2-40B4-BE49-F238E27FC236}">
                <a16:creationId xmlns:a16="http://schemas.microsoft.com/office/drawing/2014/main" id="{41BF55BD-61EB-4791-B5F2-E37AD7EE87E6}"/>
              </a:ext>
            </a:extLst>
          </p:cNvPr>
          <p:cNvSpPr/>
          <p:nvPr/>
        </p:nvSpPr>
        <p:spPr>
          <a:xfrm>
            <a:off x="3856204" y="2532953"/>
            <a:ext cx="1088587" cy="554038"/>
          </a:xfrm>
          <a:prstGeom prst="roundRect">
            <a:avLst/>
          </a:prstGeom>
          <a:solidFill>
            <a:srgbClr val="FFFF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Arial" panose="020B0604020202020204" pitchFamily="34" charset="0"/>
                <a:sym typeface="Arial" panose="020B0604020202020204" pitchFamily="34" charset="0"/>
              </a:rPr>
              <a:t>Utilization Management</a:t>
            </a:r>
          </a:p>
        </p:txBody>
      </p:sp>
      <p:sp>
        <p:nvSpPr>
          <p:cNvPr id="18" name="Rectangle: Rounded Corners 88">
            <a:extLst>
              <a:ext uri="{FF2B5EF4-FFF2-40B4-BE49-F238E27FC236}">
                <a16:creationId xmlns:a16="http://schemas.microsoft.com/office/drawing/2014/main" id="{223A4DF3-8370-4546-B347-974B351E243A}"/>
              </a:ext>
            </a:extLst>
          </p:cNvPr>
          <p:cNvSpPr/>
          <p:nvPr/>
        </p:nvSpPr>
        <p:spPr>
          <a:xfrm>
            <a:off x="3856204" y="3825218"/>
            <a:ext cx="1088588" cy="554038"/>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Arial" panose="020B0604020202020204" pitchFamily="34" charset="0"/>
                <a:sym typeface="Arial" panose="020B0604020202020204" pitchFamily="34" charset="0"/>
              </a:rPr>
              <a:t>Behavior</a:t>
            </a:r>
          </a:p>
          <a:p>
            <a:pPr algn="ctr"/>
            <a:r>
              <a:rPr lang="en-US" sz="1000" b="1" dirty="0">
                <a:solidFill>
                  <a:schemeClr val="tx1"/>
                </a:solidFill>
                <a:cs typeface="Arial" panose="020B0604020202020204" pitchFamily="34" charset="0"/>
                <a:sym typeface="Arial" panose="020B0604020202020204" pitchFamily="34" charset="0"/>
              </a:rPr>
              <a:t>Health</a:t>
            </a:r>
          </a:p>
        </p:txBody>
      </p:sp>
      <p:sp>
        <p:nvSpPr>
          <p:cNvPr id="19" name="Rectangle: Rounded Corners 88">
            <a:extLst>
              <a:ext uri="{FF2B5EF4-FFF2-40B4-BE49-F238E27FC236}">
                <a16:creationId xmlns:a16="http://schemas.microsoft.com/office/drawing/2014/main" id="{03CCB0F8-180C-46AE-AB5E-68104798F681}"/>
              </a:ext>
            </a:extLst>
          </p:cNvPr>
          <p:cNvSpPr/>
          <p:nvPr/>
        </p:nvSpPr>
        <p:spPr>
          <a:xfrm>
            <a:off x="2669494" y="4452931"/>
            <a:ext cx="1088588" cy="554038"/>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Arial" panose="020B0604020202020204" pitchFamily="34" charset="0"/>
                <a:sym typeface="Arial" panose="020B0604020202020204" pitchFamily="34" charset="0"/>
              </a:rPr>
              <a:t>Medication</a:t>
            </a:r>
          </a:p>
          <a:p>
            <a:pPr algn="ctr"/>
            <a:r>
              <a:rPr lang="en-US" sz="1000" b="1" dirty="0">
                <a:solidFill>
                  <a:schemeClr val="tx1"/>
                </a:solidFill>
                <a:cs typeface="Arial" panose="020B0604020202020204" pitchFamily="34" charset="0"/>
                <a:sym typeface="Arial" panose="020B0604020202020204" pitchFamily="34" charset="0"/>
              </a:rPr>
              <a:t>Therapy </a:t>
            </a:r>
          </a:p>
        </p:txBody>
      </p:sp>
      <p:sp>
        <p:nvSpPr>
          <p:cNvPr id="25" name="Rectangle: Rounded Corners 88">
            <a:extLst>
              <a:ext uri="{FF2B5EF4-FFF2-40B4-BE49-F238E27FC236}">
                <a16:creationId xmlns:a16="http://schemas.microsoft.com/office/drawing/2014/main" id="{C634A36E-9F98-48B7-B411-3F325F29C8AB}"/>
              </a:ext>
            </a:extLst>
          </p:cNvPr>
          <p:cNvSpPr/>
          <p:nvPr/>
        </p:nvSpPr>
        <p:spPr>
          <a:xfrm>
            <a:off x="3856203" y="4463152"/>
            <a:ext cx="1088588" cy="554038"/>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Arial" panose="020B0604020202020204" pitchFamily="34" charset="0"/>
                <a:sym typeface="Arial" panose="020B0604020202020204" pitchFamily="34" charset="0"/>
              </a:rPr>
              <a:t>Provider </a:t>
            </a:r>
          </a:p>
          <a:p>
            <a:pPr algn="ctr"/>
            <a:r>
              <a:rPr lang="en-US" sz="1000" b="1" dirty="0">
                <a:solidFill>
                  <a:schemeClr val="tx1"/>
                </a:solidFill>
                <a:cs typeface="Arial" panose="020B0604020202020204" pitchFamily="34" charset="0"/>
                <a:sym typeface="Arial" panose="020B0604020202020204" pitchFamily="34" charset="0"/>
              </a:rPr>
              <a:t>Interaction</a:t>
            </a:r>
          </a:p>
        </p:txBody>
      </p:sp>
      <p:sp>
        <p:nvSpPr>
          <p:cNvPr id="26" name="Rectangle: Rounded Corners 88">
            <a:extLst>
              <a:ext uri="{FF2B5EF4-FFF2-40B4-BE49-F238E27FC236}">
                <a16:creationId xmlns:a16="http://schemas.microsoft.com/office/drawing/2014/main" id="{424A3F0B-723B-4D26-8B13-00E909A49B1E}"/>
              </a:ext>
            </a:extLst>
          </p:cNvPr>
          <p:cNvSpPr/>
          <p:nvPr/>
        </p:nvSpPr>
        <p:spPr>
          <a:xfrm>
            <a:off x="2669494" y="5084148"/>
            <a:ext cx="1088588" cy="554038"/>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cs typeface="Arial" panose="020B0604020202020204" pitchFamily="34" charset="0"/>
                <a:sym typeface="Arial" panose="020B0604020202020204" pitchFamily="34" charset="0"/>
              </a:rPr>
              <a:t>Member </a:t>
            </a:r>
          </a:p>
          <a:p>
            <a:pPr algn="ctr"/>
            <a:r>
              <a:rPr lang="en-US" sz="1000" b="1" dirty="0">
                <a:solidFill>
                  <a:schemeClr val="tx1"/>
                </a:solidFill>
                <a:cs typeface="Arial" panose="020B0604020202020204" pitchFamily="34" charset="0"/>
                <a:sym typeface="Arial" panose="020B0604020202020204" pitchFamily="34" charset="0"/>
              </a:rPr>
              <a:t>Incentives</a:t>
            </a:r>
          </a:p>
        </p:txBody>
      </p:sp>
    </p:spTree>
    <p:extLst>
      <p:ext uri="{BB962C8B-B14F-4D97-AF65-F5344CB8AC3E}">
        <p14:creationId xmlns:p14="http://schemas.microsoft.com/office/powerpoint/2010/main" val="4069047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81819-8981-493E-A528-11DB7400D12C}"/>
              </a:ext>
            </a:extLst>
          </p:cNvPr>
          <p:cNvSpPr>
            <a:spLocks noGrp="1"/>
          </p:cNvSpPr>
          <p:nvPr>
            <p:ph type="title"/>
          </p:nvPr>
        </p:nvSpPr>
        <p:spPr/>
        <p:txBody>
          <a:bodyPr/>
          <a:lstStyle/>
          <a:p>
            <a:r>
              <a:rPr lang="en-US" dirty="0"/>
              <a:t>Industry Research</a:t>
            </a:r>
          </a:p>
        </p:txBody>
      </p:sp>
    </p:spTree>
    <p:extLst>
      <p:ext uri="{BB962C8B-B14F-4D97-AF65-F5344CB8AC3E}">
        <p14:creationId xmlns:p14="http://schemas.microsoft.com/office/powerpoint/2010/main" val="1242955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8CBA37CF-79B2-4831-90CD-11B343477218}"/>
              </a:ext>
            </a:extLst>
          </p:cNvPr>
          <p:cNvPicPr/>
          <p:nvPr/>
        </p:nvPicPr>
        <p:blipFill>
          <a:blip r:embed="rId5"/>
          <a:stretch>
            <a:fillRect/>
          </a:stretch>
        </p:blipFill>
        <p:spPr>
          <a:xfrm>
            <a:off x="6451076" y="904973"/>
            <a:ext cx="4856057" cy="2773641"/>
          </a:xfrm>
          <a:prstGeom prst="rect">
            <a:avLst/>
          </a:prstGeom>
        </p:spPr>
      </p:pic>
      <p:graphicFrame>
        <p:nvGraphicFramePr>
          <p:cNvPr id="4" name="Object 3" hidden="1"/>
          <p:cNvGraphicFramePr>
            <a:graphicFrameLocks noChangeAspect="1"/>
          </p:cNvGraphicFramePr>
          <p:nvPr>
            <p:custDataLst>
              <p:tags r:id="rId2"/>
            </p:custDataLst>
          </p:nvPr>
        </p:nvGraphicFramePr>
        <p:xfrm>
          <a:off x="4764" y="3376"/>
          <a:ext cx="1587" cy="1587"/>
        </p:xfrm>
        <a:graphic>
          <a:graphicData uri="http://schemas.openxmlformats.org/presentationml/2006/ole">
            <mc:AlternateContent xmlns:mc="http://schemas.openxmlformats.org/markup-compatibility/2006">
              <mc:Choice xmlns:v="urn:schemas-microsoft-com:vml" Requires="v">
                <p:oleObj spid="_x0000_s45057" name="think-cell Slide" r:id="rId6" imgW="498" imgH="499" progId="TCLayout.ActiveDocument.1">
                  <p:embed/>
                </p:oleObj>
              </mc:Choice>
              <mc:Fallback>
                <p:oleObj name="think-cell Slide" r:id="rId6" imgW="498" imgH="499" progId="TCLayout.ActiveDocument.1">
                  <p:embed/>
                  <p:pic>
                    <p:nvPicPr>
                      <p:cNvPr id="4" name="Object 3" hidden="1"/>
                      <p:cNvPicPr/>
                      <p:nvPr/>
                    </p:nvPicPr>
                    <p:blipFill>
                      <a:blip r:embed="rId7"/>
                      <a:stretch>
                        <a:fillRect/>
                      </a:stretch>
                    </p:blipFill>
                    <p:spPr>
                      <a:xfrm>
                        <a:off x="4764" y="3376"/>
                        <a:ext cx="1587" cy="1587"/>
                      </a:xfrm>
                      <a:prstGeom prst="rect">
                        <a:avLst/>
                      </a:prstGeom>
                    </p:spPr>
                  </p:pic>
                </p:oleObj>
              </mc:Fallback>
            </mc:AlternateContent>
          </a:graphicData>
        </a:graphic>
      </p:graphicFrame>
      <p:sp>
        <p:nvSpPr>
          <p:cNvPr id="2" name="Title 1"/>
          <p:cNvSpPr>
            <a:spLocks noGrp="1"/>
          </p:cNvSpPr>
          <p:nvPr>
            <p:ph type="title"/>
          </p:nvPr>
        </p:nvSpPr>
        <p:spPr>
          <a:xfrm>
            <a:off x="557928" y="309210"/>
            <a:ext cx="8048743" cy="370265"/>
          </a:xfrm>
        </p:spPr>
        <p:txBody>
          <a:bodyPr/>
          <a:lstStyle/>
          <a:p>
            <a:r>
              <a:rPr lang="en-US" sz="3000">
                <a:cs typeface="Arial" panose="020B0604020202020204" pitchFamily="34" charset="0"/>
                <a:sym typeface="Arial" panose="020B0604020202020204" pitchFamily="34" charset="0"/>
              </a:rPr>
              <a:t>Care Management Market Trends</a:t>
            </a:r>
            <a:endParaRPr lang="en-US" sz="2400" b="0">
              <a:cs typeface="Arial" panose="020B0604020202020204" pitchFamily="34" charset="0"/>
              <a:sym typeface="Arial" panose="020B0604020202020204" pitchFamily="34" charset="0"/>
            </a:endParaRPr>
          </a:p>
        </p:txBody>
      </p:sp>
      <p:sp>
        <p:nvSpPr>
          <p:cNvPr id="6" name="TextBox 5"/>
          <p:cNvSpPr txBox="1"/>
          <p:nvPr/>
        </p:nvSpPr>
        <p:spPr>
          <a:xfrm>
            <a:off x="159480" y="1171822"/>
            <a:ext cx="6206755" cy="5037523"/>
          </a:xfrm>
          <a:prstGeom prst="rect">
            <a:avLst/>
          </a:prstGeom>
          <a:solidFill>
            <a:schemeClr val="bg1"/>
          </a:solidFill>
        </p:spPr>
        <p:txBody>
          <a:bodyPr wrap="square" lIns="182784" tIns="0" rIns="182784" bIns="0" rtlCol="0" anchor="t">
            <a:noAutofit/>
          </a:bodyPr>
          <a:lstStyle/>
          <a:p>
            <a:r>
              <a:rPr lang="en-US" sz="1400" b="1" dirty="0"/>
              <a:t>Market Definition</a:t>
            </a:r>
            <a:endParaRPr lang="en-US" sz="1400" dirty="0"/>
          </a:p>
          <a:p>
            <a:r>
              <a:rPr lang="en-US" sz="1200" dirty="0">
                <a:solidFill>
                  <a:schemeClr val="tx2"/>
                </a:solidFill>
                <a:latin typeface="CVS Health Sans" panose="020B0504020202020204" pitchFamily="34" charset="0"/>
                <a:cs typeface="Arial" panose="020B0604020202020204" pitchFamily="34" charset="0"/>
              </a:rPr>
              <a:t>The primary payer care management workflow applications user is the payer-employed care manager (under titles such as nurse, care coordinator, health coach or health advocate). This person does the work of utilization management (UM), case management (CM), disease management (DM) or wellness program support.</a:t>
            </a:r>
          </a:p>
          <a:p>
            <a:r>
              <a:rPr lang="en-US" sz="1400" b="1" dirty="0"/>
              <a:t>Key Findings</a:t>
            </a:r>
            <a:endParaRPr lang="en-US" sz="1400" dirty="0"/>
          </a:p>
          <a:p>
            <a:pPr marL="171450" lvl="0" indent="-171450">
              <a:buFont typeface="Arial" panose="020B0604020202020204" pitchFamily="34" charset="0"/>
              <a:buChar char="•"/>
            </a:pPr>
            <a:r>
              <a:rPr lang="en-US" sz="1200" dirty="0">
                <a:solidFill>
                  <a:schemeClr val="tx2"/>
                </a:solidFill>
                <a:highlight>
                  <a:srgbClr val="FFFF00"/>
                </a:highlight>
                <a:latin typeface="CVS Health Sans" panose="020B0504020202020204" pitchFamily="34" charset="0"/>
                <a:cs typeface="Arial" panose="020B0604020202020204" pitchFamily="34" charset="0"/>
              </a:rPr>
              <a:t>Business, clinical and IT leaders are frustrated with incumbent care management solutions </a:t>
            </a:r>
            <a:r>
              <a:rPr lang="en-US" sz="1200" dirty="0">
                <a:solidFill>
                  <a:schemeClr val="tx2"/>
                </a:solidFill>
                <a:latin typeface="CVS Health Sans" panose="020B0504020202020204" pitchFamily="34" charset="0"/>
                <a:cs typeface="Arial" panose="020B0604020202020204" pitchFamily="34" charset="0"/>
              </a:rPr>
              <a:t>because of the difficulty in adapting solutions to changing requirements and implementing new medical management practices.</a:t>
            </a:r>
          </a:p>
          <a:p>
            <a:pPr marL="171450" lvl="0" indent="-171450">
              <a:buFont typeface="Arial" panose="020B0604020202020204" pitchFamily="34" charset="0"/>
              <a:buChar char="•"/>
            </a:pPr>
            <a:r>
              <a:rPr lang="en-US" sz="1200" dirty="0">
                <a:solidFill>
                  <a:schemeClr val="tx2"/>
                </a:solidFill>
                <a:highlight>
                  <a:srgbClr val="FFFF00"/>
                </a:highlight>
                <a:latin typeface="CVS Health Sans" panose="020B0504020202020204" pitchFamily="34" charset="0"/>
                <a:cs typeface="Arial" panose="020B0604020202020204" pitchFamily="34" charset="0"/>
              </a:rPr>
              <a:t>A new generation of care management solutions is emerging from cross-industry CRM vendors, </a:t>
            </a:r>
            <a:r>
              <a:rPr lang="en-US" sz="1200" dirty="0">
                <a:solidFill>
                  <a:schemeClr val="tx2"/>
                </a:solidFill>
                <a:latin typeface="CVS Health Sans" panose="020B0504020202020204" pitchFamily="34" charset="0"/>
                <a:cs typeface="Arial" panose="020B0604020202020204" pitchFamily="34" charset="0"/>
              </a:rPr>
              <a:t>visionary incumbents and internal development. These solutions are immature and carry high execution risk. As a result, it is a challenging time for mainstream payers to make a vendor selection decision.</a:t>
            </a:r>
          </a:p>
          <a:p>
            <a:pPr marL="171450" lvl="0" indent="-171450">
              <a:buFont typeface="Arial" panose="020B0604020202020204" pitchFamily="34" charset="0"/>
              <a:buChar char="•"/>
            </a:pPr>
            <a:r>
              <a:rPr lang="en-US" sz="1200" dirty="0">
                <a:solidFill>
                  <a:schemeClr val="tx2"/>
                </a:solidFill>
                <a:latin typeface="CVS Health Sans" panose="020B0504020202020204" pitchFamily="34" charset="0"/>
                <a:cs typeface="Arial" panose="020B0604020202020204" pitchFamily="34" charset="0"/>
              </a:rPr>
              <a:t>In recent RFPs, there has been growing emphasis on a number of issues. These include process automation (especially for prior authorization); integrated medication therapy management; quality measurement; clinical data integration; community resource network management; analytics deployed into workflow; complaints, appeals and grievances (CAGs); and integration with member services to support the “health concierge” model.</a:t>
            </a:r>
          </a:p>
          <a:p>
            <a:r>
              <a:rPr lang="en-US" sz="1400" b="1" dirty="0"/>
              <a:t>Recommendations</a:t>
            </a:r>
          </a:p>
          <a:p>
            <a:pPr marL="171450" lvl="0" indent="-171450">
              <a:buFont typeface="Arial" panose="020B0604020202020204" pitchFamily="34" charset="0"/>
              <a:buChar char="•"/>
            </a:pPr>
            <a:r>
              <a:rPr lang="en-US" sz="1200" dirty="0">
                <a:solidFill>
                  <a:schemeClr val="tx2"/>
                </a:solidFill>
                <a:highlight>
                  <a:srgbClr val="FFFF00"/>
                </a:highlight>
                <a:latin typeface="CVS Health Sans" panose="020B0504020202020204" pitchFamily="34" charset="0"/>
                <a:cs typeface="Arial" panose="020B0604020202020204" pitchFamily="34" charset="0"/>
              </a:rPr>
              <a:t>Extend the life of your current care management solution for 24 months, if possible</a:t>
            </a:r>
          </a:p>
          <a:p>
            <a:pPr marL="171450" lvl="0" indent="-171450">
              <a:buFont typeface="Arial" panose="020B0604020202020204" pitchFamily="34" charset="0"/>
              <a:buChar char="•"/>
            </a:pPr>
            <a:r>
              <a:rPr lang="en-US" sz="1200" dirty="0">
                <a:solidFill>
                  <a:schemeClr val="tx2"/>
                </a:solidFill>
                <a:highlight>
                  <a:srgbClr val="FFFF00"/>
                </a:highlight>
                <a:latin typeface="CVS Health Sans" panose="020B0504020202020204" pitchFamily="34" charset="0"/>
                <a:cs typeface="Arial" panose="020B0604020202020204" pitchFamily="34" charset="0"/>
              </a:rPr>
              <a:t>Invest aggressively in a next-generation solution, built on composable business architecture</a:t>
            </a:r>
            <a:r>
              <a:rPr lang="en-US" sz="1200" dirty="0">
                <a:solidFill>
                  <a:schemeClr val="tx2"/>
                </a:solidFill>
                <a:latin typeface="CVS Health Sans" panose="020B0504020202020204" pitchFamily="34" charset="0"/>
                <a:cs typeface="Arial" panose="020B0604020202020204" pitchFamily="34" charset="0"/>
              </a:rPr>
              <a:t>, if your organization views care management as a primary market differentiator, is encumbered by your current solution and is willing to accept additional project risk.</a:t>
            </a:r>
          </a:p>
          <a:p>
            <a:pPr marL="171450" lvl="0" indent="-171450">
              <a:buFont typeface="Arial" panose="020B0604020202020204" pitchFamily="34" charset="0"/>
              <a:buChar char="•"/>
            </a:pPr>
            <a:endParaRPr lang="en-US" sz="1200" dirty="0">
              <a:solidFill>
                <a:schemeClr val="tx2"/>
              </a:solidFill>
              <a:latin typeface="CVS Health Sans" panose="020B0504020202020204" pitchFamily="34" charset="0"/>
              <a:cs typeface="Arial" panose="020B0604020202020204" pitchFamily="34" charset="0"/>
            </a:endParaRPr>
          </a:p>
          <a:p>
            <a:r>
              <a:rPr lang="en-US" sz="1200" dirty="0">
                <a:solidFill>
                  <a:schemeClr val="tx2"/>
                </a:solidFill>
                <a:latin typeface="CVS Health Sans" panose="020B0504020202020204" pitchFamily="34" charset="0"/>
                <a:cs typeface="Arial" panose="020B0604020202020204" pitchFamily="34" charset="0"/>
              </a:rPr>
              <a:t>  </a:t>
            </a:r>
          </a:p>
        </p:txBody>
      </p:sp>
      <p:sp>
        <p:nvSpPr>
          <p:cNvPr id="8" name="TextBox 7"/>
          <p:cNvSpPr txBox="1"/>
          <p:nvPr/>
        </p:nvSpPr>
        <p:spPr>
          <a:xfrm>
            <a:off x="989040" y="915145"/>
            <a:ext cx="4157996" cy="213835"/>
          </a:xfrm>
          <a:prstGeom prst="rect">
            <a:avLst/>
          </a:prstGeom>
          <a:solidFill>
            <a:schemeClr val="bg1"/>
          </a:solidFill>
        </p:spPr>
        <p:txBody>
          <a:bodyPr wrap="square" lIns="0" tIns="0" rIns="0" bIns="0" rtlCol="0">
            <a:noAutofit/>
          </a:bodyPr>
          <a:lstStyle/>
          <a:p>
            <a:pPr defTabSz="456484" fontAlgn="base">
              <a:spcBef>
                <a:spcPts val="1200"/>
              </a:spcBef>
            </a:pPr>
            <a:r>
              <a:rPr lang="en-US" sz="1798" b="1" u="sng" dirty="0">
                <a:solidFill>
                  <a:schemeClr val="tx2"/>
                </a:solidFill>
                <a:latin typeface="CVS Health Sans" panose="020B0504020202020204" pitchFamily="34" charset="0"/>
                <a:cs typeface="Arial" panose="020B0604020202020204" pitchFamily="34" charset="0"/>
                <a:sym typeface="Arial" panose="020B0604020202020204" pitchFamily="34" charset="0"/>
              </a:rPr>
              <a:t>Gartner Research </a:t>
            </a:r>
            <a:r>
              <a:rPr lang="en-US" sz="1798" b="1" dirty="0">
                <a:solidFill>
                  <a:schemeClr val="tx2"/>
                </a:solidFill>
                <a:latin typeface="CVS Health Sans" panose="020B0504020202020204" pitchFamily="34" charset="0"/>
                <a:cs typeface="Arial" panose="020B0604020202020204" pitchFamily="34" charset="0"/>
                <a:sym typeface="Arial" panose="020B0604020202020204" pitchFamily="34" charset="0"/>
              </a:rPr>
              <a:t>as of  January 2021</a:t>
            </a:r>
          </a:p>
        </p:txBody>
      </p:sp>
      <p:sp>
        <p:nvSpPr>
          <p:cNvPr id="9" name="TextBox 8"/>
          <p:cNvSpPr txBox="1"/>
          <p:nvPr/>
        </p:nvSpPr>
        <p:spPr>
          <a:xfrm>
            <a:off x="7280636" y="711532"/>
            <a:ext cx="3211397" cy="370265"/>
          </a:xfrm>
          <a:prstGeom prst="rect">
            <a:avLst/>
          </a:prstGeom>
          <a:solidFill>
            <a:schemeClr val="bg1"/>
          </a:solidFill>
        </p:spPr>
        <p:txBody>
          <a:bodyPr wrap="square" lIns="0" tIns="0" rIns="0" bIns="0" rtlCol="0">
            <a:noAutofit/>
          </a:bodyPr>
          <a:lstStyle/>
          <a:p>
            <a:pPr defTabSz="456484" fontAlgn="base">
              <a:spcBef>
                <a:spcPts val="1200"/>
              </a:spcBef>
            </a:pPr>
            <a:r>
              <a:rPr lang="en-US" sz="1798" b="1">
                <a:solidFill>
                  <a:schemeClr val="tx2"/>
                </a:solidFill>
                <a:latin typeface="CVS Health Sans" panose="020B0504020202020204" pitchFamily="34" charset="0"/>
                <a:cs typeface="Arial" panose="020B0604020202020204" pitchFamily="34" charset="0"/>
                <a:sym typeface="Arial" panose="020B0604020202020204" pitchFamily="34" charset="0"/>
              </a:rPr>
              <a:t>Trends: Influencing Change</a:t>
            </a:r>
          </a:p>
        </p:txBody>
      </p:sp>
      <p:sp>
        <p:nvSpPr>
          <p:cNvPr id="25" name="Rectangle: Rounded Corners 24">
            <a:extLst>
              <a:ext uri="{FF2B5EF4-FFF2-40B4-BE49-F238E27FC236}">
                <a16:creationId xmlns:a16="http://schemas.microsoft.com/office/drawing/2014/main" id="{98F5505B-F828-4646-B72D-47F547CE7027}"/>
              </a:ext>
            </a:extLst>
          </p:cNvPr>
          <p:cNvSpPr/>
          <p:nvPr/>
        </p:nvSpPr>
        <p:spPr bwMode="gray">
          <a:xfrm>
            <a:off x="74640" y="904973"/>
            <a:ext cx="6291596" cy="5476974"/>
          </a:xfrm>
          <a:prstGeom prst="roundRect">
            <a:avLst/>
          </a:prstGeom>
          <a:noFill/>
          <a:ln>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pic>
        <p:nvPicPr>
          <p:cNvPr id="30" name="Picture 29">
            <a:extLst>
              <a:ext uri="{FF2B5EF4-FFF2-40B4-BE49-F238E27FC236}">
                <a16:creationId xmlns:a16="http://schemas.microsoft.com/office/drawing/2014/main" id="{CF4DDF69-32F1-436A-98C8-9651BE8FCFCB}"/>
              </a:ext>
            </a:extLst>
          </p:cNvPr>
          <p:cNvPicPr/>
          <p:nvPr/>
        </p:nvPicPr>
        <p:blipFill>
          <a:blip r:embed="rId8"/>
          <a:stretch>
            <a:fillRect/>
          </a:stretch>
        </p:blipFill>
        <p:spPr>
          <a:xfrm>
            <a:off x="6451076" y="3704793"/>
            <a:ext cx="4856057" cy="2843997"/>
          </a:xfrm>
          <a:prstGeom prst="rect">
            <a:avLst/>
          </a:prstGeom>
        </p:spPr>
      </p:pic>
    </p:spTree>
    <p:extLst>
      <p:ext uri="{BB962C8B-B14F-4D97-AF65-F5344CB8AC3E}">
        <p14:creationId xmlns:p14="http://schemas.microsoft.com/office/powerpoint/2010/main" val="3143521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4764" y="3376"/>
          <a:ext cx="1587" cy="1587"/>
        </p:xfrm>
        <a:graphic>
          <a:graphicData uri="http://schemas.openxmlformats.org/presentationml/2006/ole">
            <mc:AlternateContent xmlns:mc="http://schemas.openxmlformats.org/markup-compatibility/2006">
              <mc:Choice xmlns:v="urn:schemas-microsoft-com:vml" Requires="v">
                <p:oleObj spid="_x0000_s47105"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4764" y="3376"/>
                        <a:ext cx="1587" cy="1587"/>
                      </a:xfrm>
                      <a:prstGeom prst="rect">
                        <a:avLst/>
                      </a:prstGeom>
                    </p:spPr>
                  </p:pic>
                </p:oleObj>
              </mc:Fallback>
            </mc:AlternateContent>
          </a:graphicData>
        </a:graphic>
      </p:graphicFrame>
      <p:sp>
        <p:nvSpPr>
          <p:cNvPr id="2" name="Title 1"/>
          <p:cNvSpPr>
            <a:spLocks noGrp="1"/>
          </p:cNvSpPr>
          <p:nvPr>
            <p:ph type="title"/>
          </p:nvPr>
        </p:nvSpPr>
        <p:spPr>
          <a:xfrm>
            <a:off x="557929" y="309210"/>
            <a:ext cx="4426821" cy="370265"/>
          </a:xfrm>
        </p:spPr>
        <p:txBody>
          <a:bodyPr/>
          <a:lstStyle/>
          <a:p>
            <a:r>
              <a:rPr lang="en-US" sz="3000">
                <a:cs typeface="Arial" panose="020B0604020202020204" pitchFamily="34" charset="0"/>
                <a:sym typeface="Arial" panose="020B0604020202020204" pitchFamily="34" charset="0"/>
              </a:rPr>
              <a:t>Current Market Trends </a:t>
            </a:r>
            <a:r>
              <a:rPr lang="en-US" sz="2400" b="0">
                <a:cs typeface="Arial" panose="020B0604020202020204" pitchFamily="34" charset="0"/>
                <a:sym typeface="Arial" panose="020B0604020202020204" pitchFamily="34" charset="0"/>
              </a:rPr>
              <a:t>Care Management</a:t>
            </a:r>
          </a:p>
        </p:txBody>
      </p:sp>
      <p:sp>
        <p:nvSpPr>
          <p:cNvPr id="6" name="TextBox 5"/>
          <p:cNvSpPr txBox="1"/>
          <p:nvPr/>
        </p:nvSpPr>
        <p:spPr>
          <a:xfrm>
            <a:off x="501650" y="2082239"/>
            <a:ext cx="3776231" cy="3168385"/>
          </a:xfrm>
          <a:prstGeom prst="rect">
            <a:avLst/>
          </a:prstGeom>
          <a:solidFill>
            <a:schemeClr val="bg1"/>
          </a:solidFill>
        </p:spPr>
        <p:txBody>
          <a:bodyPr wrap="square" lIns="182784" tIns="0" rIns="182784" bIns="0" rtlCol="0" anchor="ctr">
            <a:noAutofit/>
          </a:bodyPr>
          <a:lstStyle/>
          <a:p>
            <a:pPr marL="0" marR="0">
              <a:lnSpc>
                <a:spcPct val="107000"/>
              </a:lnSpc>
              <a:spcBef>
                <a:spcPts val="0"/>
              </a:spcBef>
              <a:spcAft>
                <a:spcPts val="800"/>
              </a:spcAft>
            </a:pPr>
            <a:endParaRPr lang="en-US" sz="1400" dirty="0">
              <a:solidFill>
                <a:srgbClr val="424242"/>
              </a:solidFill>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solidFill>
                  <a:srgbClr val="424242"/>
                </a:solidFill>
                <a:effectLst/>
                <a:latin typeface="+mj-lt"/>
                <a:ea typeface="Calibri" panose="020F0502020204030204" pitchFamily="34" charset="0"/>
                <a:cs typeface="Times New Roman" panose="02020603050405020304" pitchFamily="18" charset="0"/>
              </a:rPr>
              <a:t>Care Management platforms are in a generational transition</a:t>
            </a:r>
            <a:endParaRPr lang="en-US" sz="1400" dirty="0">
              <a:solidFill>
                <a:srgbClr val="424242"/>
              </a:solidFill>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solidFill>
                  <a:srgbClr val="424242"/>
                </a:solidFill>
                <a:latin typeface="+mj-lt"/>
                <a:ea typeface="Calibri" panose="020F0502020204030204" pitchFamily="34" charset="0"/>
                <a:cs typeface="Times New Roman" panose="02020603050405020304" pitchFamily="18" charset="0"/>
              </a:rPr>
              <a:t>V</a:t>
            </a:r>
            <a:r>
              <a:rPr lang="en-US" sz="1400" dirty="0">
                <a:solidFill>
                  <a:srgbClr val="424242"/>
                </a:solidFill>
                <a:effectLst/>
                <a:latin typeface="+mj-lt"/>
                <a:ea typeface="Calibri" panose="020F0502020204030204" pitchFamily="34" charset="0"/>
                <a:cs typeface="Times New Roman" panose="02020603050405020304" pitchFamily="18" charset="0"/>
              </a:rPr>
              <a:t>endors have been slow to implement emerging technologies needed to mitigate gaps in personalized care</a:t>
            </a:r>
          </a:p>
          <a:p>
            <a:pPr marL="0" marR="0">
              <a:lnSpc>
                <a:spcPct val="107000"/>
              </a:lnSpc>
              <a:spcBef>
                <a:spcPts val="0"/>
              </a:spcBef>
              <a:spcAft>
                <a:spcPts val="800"/>
              </a:spcAft>
            </a:pPr>
            <a:r>
              <a:rPr lang="en-US" sz="1400" dirty="0">
                <a:solidFill>
                  <a:srgbClr val="424242"/>
                </a:solidFill>
                <a:latin typeface="+mj-lt"/>
                <a:ea typeface="Calibri" panose="020F0502020204030204" pitchFamily="34" charset="0"/>
                <a:cs typeface="Times New Roman" panose="02020603050405020304" pitchFamily="18" charset="0"/>
              </a:rPr>
              <a:t>Accessibility and fragmentation across numerous data sources  </a:t>
            </a:r>
            <a:endParaRPr lang="en-US" sz="1400" dirty="0">
              <a:solidFill>
                <a:srgbClr val="424242"/>
              </a:solidFill>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solidFill>
                  <a:srgbClr val="424242"/>
                </a:solidFill>
                <a:effectLst/>
                <a:latin typeface="+mj-lt"/>
                <a:ea typeface="Calibri" panose="020F0502020204030204" pitchFamily="34" charset="0"/>
                <a:cs typeface="Times New Roman" panose="02020603050405020304" pitchFamily="18" charset="0"/>
              </a:rPr>
              <a:t>Innovative startup companies are lacking maturity in execution and challenged to gain market share </a:t>
            </a:r>
            <a:endParaRPr lang="en-US" sz="1400" dirty="0">
              <a:effectLst/>
              <a:latin typeface="+mj-lt"/>
              <a:ea typeface="Calibri" panose="020F0502020204030204" pitchFamily="34" charset="0"/>
              <a:cs typeface="Times New Roman" panose="02020603050405020304" pitchFamily="18" charset="0"/>
            </a:endParaRPr>
          </a:p>
        </p:txBody>
      </p:sp>
      <p:sp>
        <p:nvSpPr>
          <p:cNvPr id="8" name="TextBox 7"/>
          <p:cNvSpPr txBox="1"/>
          <p:nvPr/>
        </p:nvSpPr>
        <p:spPr>
          <a:xfrm>
            <a:off x="733333" y="1965033"/>
            <a:ext cx="2728715" cy="279772"/>
          </a:xfrm>
          <a:prstGeom prst="rect">
            <a:avLst/>
          </a:prstGeom>
          <a:solidFill>
            <a:schemeClr val="bg1"/>
          </a:solidFill>
        </p:spPr>
        <p:txBody>
          <a:bodyPr wrap="square" lIns="0" tIns="0" rIns="0" bIns="0" rtlCol="0">
            <a:noAutofit/>
          </a:bodyPr>
          <a:lstStyle/>
          <a:p>
            <a:pPr algn="ctr" defTabSz="456484" fontAlgn="base">
              <a:spcBef>
                <a:spcPts val="1200"/>
              </a:spcBef>
            </a:pPr>
            <a:r>
              <a:rPr lang="en-US" sz="1798" b="1">
                <a:solidFill>
                  <a:schemeClr val="tx2"/>
                </a:solidFill>
                <a:latin typeface="CVS Health Sans" panose="020B0504020202020204" pitchFamily="34" charset="0"/>
                <a:cs typeface="Arial" panose="020B0604020202020204" pitchFamily="34" charset="0"/>
                <a:sym typeface="Arial" panose="020B0604020202020204" pitchFamily="34" charset="0"/>
              </a:rPr>
              <a:t>Market Challenges</a:t>
            </a:r>
          </a:p>
        </p:txBody>
      </p:sp>
      <p:sp>
        <p:nvSpPr>
          <p:cNvPr id="9" name="TextBox 8"/>
          <p:cNvSpPr txBox="1"/>
          <p:nvPr/>
        </p:nvSpPr>
        <p:spPr>
          <a:xfrm>
            <a:off x="5197086" y="1440725"/>
            <a:ext cx="5956300" cy="279772"/>
          </a:xfrm>
          <a:prstGeom prst="rect">
            <a:avLst/>
          </a:prstGeom>
          <a:solidFill>
            <a:schemeClr val="bg1"/>
          </a:solidFill>
        </p:spPr>
        <p:txBody>
          <a:bodyPr wrap="square" lIns="0" tIns="0" rIns="0" bIns="0" rtlCol="0">
            <a:noAutofit/>
          </a:bodyPr>
          <a:lstStyle/>
          <a:p>
            <a:pPr algn="ctr" defTabSz="456484" fontAlgn="base">
              <a:spcBef>
                <a:spcPts val="1200"/>
              </a:spcBef>
            </a:pPr>
            <a:r>
              <a:rPr lang="en-US" sz="1798" b="1">
                <a:solidFill>
                  <a:schemeClr val="tx2"/>
                </a:solidFill>
                <a:latin typeface="CVS Health Sans" panose="020B0504020202020204" pitchFamily="34" charset="0"/>
                <a:cs typeface="Arial" panose="020B0604020202020204" pitchFamily="34" charset="0"/>
                <a:sym typeface="Arial" panose="020B0604020202020204" pitchFamily="34" charset="0"/>
              </a:rPr>
              <a:t>Trends: Preparing for Change</a:t>
            </a:r>
          </a:p>
        </p:txBody>
      </p:sp>
      <p:sp>
        <p:nvSpPr>
          <p:cNvPr id="10" name="TextBox 9"/>
          <p:cNvSpPr txBox="1"/>
          <p:nvPr/>
        </p:nvSpPr>
        <p:spPr>
          <a:xfrm>
            <a:off x="4920226" y="1846828"/>
            <a:ext cx="6814574" cy="4401572"/>
          </a:xfrm>
          <a:prstGeom prst="rect">
            <a:avLst/>
          </a:prstGeom>
          <a:noFill/>
        </p:spPr>
        <p:txBody>
          <a:bodyPr wrap="square" lIns="0" tIns="0" rIns="0" bIns="0" rtlCol="0">
            <a:noAutofit/>
          </a:bodyPr>
          <a:lstStyle/>
          <a:p>
            <a:pPr marL="456926" lvl="1" defTabSz="456484" fontAlgn="base">
              <a:spcAft>
                <a:spcPts val="600"/>
              </a:spcAft>
            </a:pPr>
            <a:r>
              <a:rPr lang="en-US" sz="1300" dirty="0">
                <a:solidFill>
                  <a:schemeClr val="tx2"/>
                </a:solidFill>
                <a:latin typeface="CVS Health Sans" panose="020B0504020202020204"/>
                <a:cs typeface="Arial" panose="020B0604020202020204" pitchFamily="34" charset="0"/>
                <a:sym typeface="Arial" panose="020B0604020202020204" pitchFamily="34" charset="0"/>
              </a:rPr>
              <a:t>Building a </a:t>
            </a:r>
            <a:r>
              <a:rPr lang="en-US" sz="1300" b="1" dirty="0">
                <a:solidFill>
                  <a:schemeClr val="tx2"/>
                </a:solidFill>
                <a:latin typeface="CVS Health Sans" panose="020B0504020202020204"/>
                <a:cs typeface="Arial" panose="020B0604020202020204" pitchFamily="34" charset="0"/>
                <a:sym typeface="Arial" panose="020B0604020202020204" pitchFamily="34" charset="0"/>
              </a:rPr>
              <a:t>composable architecture employing best-in-class vendors solutions </a:t>
            </a:r>
            <a:r>
              <a:rPr lang="en-US" sz="1300" dirty="0">
                <a:solidFill>
                  <a:schemeClr val="tx2"/>
                </a:solidFill>
                <a:latin typeface="CVS Health Sans" panose="020B0504020202020204"/>
                <a:cs typeface="Arial" panose="020B0604020202020204" pitchFamily="34" charset="0"/>
                <a:sym typeface="Arial" panose="020B0604020202020204" pitchFamily="34" charset="0"/>
              </a:rPr>
              <a:t>and speed to implementing emerging technologies</a:t>
            </a:r>
          </a:p>
          <a:p>
            <a:pPr marL="742504" lvl="1" indent="-285578" defTabSz="456484" fontAlgn="base">
              <a:spcAft>
                <a:spcPts val="600"/>
              </a:spcAft>
              <a:buFont typeface="Arial" panose="020B0604020202020204" pitchFamily="34" charset="0"/>
              <a:buChar char="•"/>
              <a:tabLst>
                <a:tab pos="914400" algn="l"/>
              </a:tabLst>
            </a:pPr>
            <a:r>
              <a:rPr lang="en-US" sz="1200" dirty="0">
                <a:solidFill>
                  <a:schemeClr val="tx2"/>
                </a:solidFill>
                <a:highlight>
                  <a:srgbClr val="FFFF00"/>
                </a:highlight>
                <a:latin typeface="CVS Health Sans" panose="020B0504020202020204" pitchFamily="34" charset="0"/>
                <a:cs typeface="Arial" panose="020B0604020202020204" pitchFamily="34" charset="0"/>
                <a:sym typeface="Arial" panose="020B0604020202020204" pitchFamily="34" charset="0"/>
              </a:rPr>
              <a:t>Flexibility in choices </a:t>
            </a:r>
            <a:r>
              <a:rPr lang="en-US" sz="1200" dirty="0">
                <a:solidFill>
                  <a:schemeClr val="tx2"/>
                </a:solidFill>
                <a:latin typeface="CVS Health Sans" panose="020B0504020202020204" pitchFamily="34" charset="0"/>
                <a:cs typeface="Arial" panose="020B0604020202020204" pitchFamily="34" charset="0"/>
                <a:sym typeface="Arial" panose="020B0604020202020204" pitchFamily="34" charset="0"/>
              </a:rPr>
              <a:t>of digital apps and devices used for condition management</a:t>
            </a:r>
          </a:p>
          <a:p>
            <a:pPr marL="742504" lvl="1" indent="-285578" defTabSz="456484" fontAlgn="base">
              <a:spcAft>
                <a:spcPts val="600"/>
              </a:spcAft>
              <a:buFont typeface="Arial" panose="020B0604020202020204" pitchFamily="34" charset="0"/>
              <a:buChar char="•"/>
              <a:tabLst>
                <a:tab pos="914400" algn="l"/>
              </a:tabLst>
            </a:pPr>
            <a:r>
              <a:rPr lang="en-US" sz="1200" dirty="0">
                <a:solidFill>
                  <a:schemeClr val="tx2"/>
                </a:solidFill>
                <a:highlight>
                  <a:srgbClr val="FFFF00"/>
                </a:highlight>
                <a:latin typeface="CVS Health Sans" panose="020B0504020202020204" pitchFamily="34" charset="0"/>
                <a:cs typeface="Arial" panose="020B0604020202020204" pitchFamily="34" charset="0"/>
                <a:sym typeface="Arial" panose="020B0604020202020204" pitchFamily="34" charset="0"/>
              </a:rPr>
              <a:t>Connected home technologies </a:t>
            </a:r>
            <a:r>
              <a:rPr lang="en-US" sz="1200" dirty="0">
                <a:solidFill>
                  <a:schemeClr val="tx2"/>
                </a:solidFill>
                <a:latin typeface="CVS Health Sans" panose="020B0504020202020204" pitchFamily="34" charset="0"/>
                <a:cs typeface="Arial" panose="020B0604020202020204" pitchFamily="34" charset="0"/>
                <a:sym typeface="Arial" panose="020B0604020202020204" pitchFamily="34" charset="0"/>
              </a:rPr>
              <a:t>for health and engagement</a:t>
            </a:r>
          </a:p>
          <a:p>
            <a:pPr marL="742504" lvl="1" indent="-285578" defTabSz="456484" fontAlgn="base">
              <a:spcAft>
                <a:spcPts val="600"/>
              </a:spcAft>
              <a:buFont typeface="Arial" panose="020B0604020202020204" pitchFamily="34" charset="0"/>
              <a:buChar char="•"/>
              <a:tabLst>
                <a:tab pos="914400" algn="l"/>
              </a:tabLst>
            </a:pPr>
            <a:r>
              <a:rPr lang="en-US" sz="1200" dirty="0">
                <a:solidFill>
                  <a:schemeClr val="tx2"/>
                </a:solidFill>
                <a:latin typeface="CVS Health Sans" panose="020B0504020202020204" pitchFamily="34" charset="0"/>
                <a:cs typeface="Arial" panose="020B0604020202020204" pitchFamily="34" charset="0"/>
                <a:sym typeface="Arial" panose="020B0604020202020204" pitchFamily="34" charset="0"/>
              </a:rPr>
              <a:t>Streamlining and automating administrative processes</a:t>
            </a:r>
          </a:p>
          <a:p>
            <a:pPr marL="742504" lvl="1" indent="-285578" defTabSz="456484" fontAlgn="base">
              <a:spcAft>
                <a:spcPts val="600"/>
              </a:spcAft>
              <a:buFont typeface="Arial" panose="020B0604020202020204" pitchFamily="34" charset="0"/>
              <a:buChar char="•"/>
              <a:tabLst>
                <a:tab pos="914400" algn="l"/>
              </a:tabLst>
            </a:pPr>
            <a:r>
              <a:rPr lang="en-US" sz="1200" dirty="0">
                <a:solidFill>
                  <a:schemeClr val="tx2"/>
                </a:solidFill>
                <a:highlight>
                  <a:srgbClr val="FFFF00"/>
                </a:highlight>
                <a:latin typeface="CVS Health Sans" panose="020B0504020202020204" pitchFamily="34" charset="0"/>
                <a:cs typeface="Arial" panose="020B0604020202020204" pitchFamily="34" charset="0"/>
                <a:sym typeface="Arial" panose="020B0604020202020204" pitchFamily="34" charset="0"/>
              </a:rPr>
              <a:t>Anticipating and quickly reacting to market trends, disruptors, and regulatory </a:t>
            </a:r>
            <a:r>
              <a:rPr lang="en-US" sz="1200" dirty="0">
                <a:solidFill>
                  <a:schemeClr val="tx2"/>
                </a:solidFill>
                <a:latin typeface="CVS Health Sans" panose="020B0504020202020204" pitchFamily="34" charset="0"/>
                <a:cs typeface="Arial" panose="020B0604020202020204" pitchFamily="34" charset="0"/>
                <a:sym typeface="Arial" panose="020B0604020202020204" pitchFamily="34" charset="0"/>
              </a:rPr>
              <a:t>changes</a:t>
            </a:r>
          </a:p>
          <a:p>
            <a:pPr marL="456926" lvl="1" defTabSz="456484" fontAlgn="base">
              <a:spcBef>
                <a:spcPts val="1200"/>
              </a:spcBef>
              <a:spcAft>
                <a:spcPts val="600"/>
              </a:spcAft>
            </a:pPr>
            <a:r>
              <a:rPr lang="en-US" sz="1300" dirty="0">
                <a:solidFill>
                  <a:schemeClr val="tx2"/>
                </a:solidFill>
                <a:latin typeface="CVS Health Sans" panose="020B0504020202020204"/>
                <a:cs typeface="Arial" panose="020B0604020202020204" pitchFamily="34" charset="0"/>
                <a:sym typeface="Arial" panose="020B0604020202020204" pitchFamily="34" charset="0"/>
              </a:rPr>
              <a:t>Improving internal practices and  </a:t>
            </a:r>
            <a:r>
              <a:rPr lang="en-US" sz="1300" b="1" dirty="0">
                <a:solidFill>
                  <a:schemeClr val="tx2"/>
                </a:solidFill>
                <a:latin typeface="CVS Health Sans" panose="020B0504020202020204"/>
                <a:cs typeface="Arial" panose="020B0604020202020204" pitchFamily="34" charset="0"/>
                <a:sym typeface="Arial" panose="020B0604020202020204" pitchFamily="34" charset="0"/>
              </a:rPr>
              <a:t>building a</a:t>
            </a:r>
            <a:r>
              <a:rPr lang="en-US" sz="1300" dirty="0">
                <a:solidFill>
                  <a:schemeClr val="tx2"/>
                </a:solidFill>
                <a:latin typeface="CVS Health Sans" panose="020B0504020202020204"/>
                <a:cs typeface="Arial" panose="020B0604020202020204" pitchFamily="34" charset="0"/>
                <a:sym typeface="Arial" panose="020B0604020202020204" pitchFamily="34" charset="0"/>
              </a:rPr>
              <a:t> </a:t>
            </a:r>
            <a:r>
              <a:rPr lang="en-US" sz="1300" b="1" dirty="0">
                <a:solidFill>
                  <a:schemeClr val="tx2"/>
                </a:solidFill>
                <a:latin typeface="CVS Health Sans" panose="020B0504020202020204"/>
                <a:cs typeface="Arial" panose="020B0604020202020204" pitchFamily="34" charset="0"/>
                <a:sym typeface="Arial" panose="020B0604020202020204" pitchFamily="34" charset="0"/>
              </a:rPr>
              <a:t>data fabric ensuring readiness for next generation care management</a:t>
            </a:r>
            <a:r>
              <a:rPr lang="en-US" sz="1300" dirty="0">
                <a:solidFill>
                  <a:schemeClr val="tx2"/>
                </a:solidFill>
                <a:latin typeface="CVS Health Sans" panose="020B0504020202020204"/>
                <a:cs typeface="Arial" panose="020B0604020202020204" pitchFamily="34" charset="0"/>
                <a:sym typeface="Arial" panose="020B0604020202020204" pitchFamily="34" charset="0"/>
              </a:rPr>
              <a:t> solutions</a:t>
            </a:r>
          </a:p>
          <a:p>
            <a:pPr marL="742504" lvl="1" indent="-285578" defTabSz="456484" fontAlgn="base">
              <a:spcAft>
                <a:spcPts val="600"/>
              </a:spcAft>
              <a:buFont typeface="Arial" panose="020B0604020202020204" pitchFamily="34" charset="0"/>
              <a:buChar char="•"/>
              <a:tabLst>
                <a:tab pos="914400" algn="l"/>
              </a:tabLst>
            </a:pPr>
            <a:r>
              <a:rPr lang="en-US" sz="1200" dirty="0">
                <a:solidFill>
                  <a:schemeClr val="tx2"/>
                </a:solidFill>
                <a:latin typeface="CVS Health Sans" panose="020B0504020202020204" pitchFamily="34" charset="0"/>
                <a:cs typeface="Arial" panose="020B0604020202020204" pitchFamily="34" charset="0"/>
              </a:rPr>
              <a:t>Enriching data assets curated from across more diverse and real-time data sources (e.g. geolocation, geospatial, IoT streams) </a:t>
            </a:r>
          </a:p>
          <a:p>
            <a:pPr marL="742504" lvl="1" indent="-285578" defTabSz="456484" fontAlgn="base">
              <a:spcAft>
                <a:spcPts val="600"/>
              </a:spcAft>
              <a:buFont typeface="Arial" panose="020B0604020202020204" pitchFamily="34" charset="0"/>
              <a:buChar char="•"/>
              <a:tabLst>
                <a:tab pos="914400" algn="l"/>
              </a:tabLst>
            </a:pPr>
            <a:r>
              <a:rPr lang="en-US" sz="1200" dirty="0">
                <a:solidFill>
                  <a:schemeClr val="tx2"/>
                </a:solidFill>
                <a:latin typeface="CVS Health Sans" panose="020B0504020202020204" pitchFamily="34" charset="0"/>
                <a:cs typeface="Arial" panose="020B0604020202020204" pitchFamily="34" charset="0"/>
              </a:rPr>
              <a:t>Advanced analytic techniques to personalize interactions</a:t>
            </a:r>
          </a:p>
          <a:p>
            <a:pPr marL="742504" lvl="1" indent="-285578" defTabSz="456484" fontAlgn="base">
              <a:spcAft>
                <a:spcPts val="600"/>
              </a:spcAft>
              <a:buFont typeface="Arial" panose="020B0604020202020204" pitchFamily="34" charset="0"/>
              <a:buChar char="•"/>
              <a:tabLst>
                <a:tab pos="914400" algn="l"/>
              </a:tabLst>
            </a:pPr>
            <a:r>
              <a:rPr lang="en-US" sz="1200" dirty="0">
                <a:solidFill>
                  <a:schemeClr val="tx2"/>
                </a:solidFill>
                <a:latin typeface="CVS Health Sans" panose="020B0504020202020204" pitchFamily="34" charset="0"/>
                <a:cs typeface="Arial" panose="020B0604020202020204" pitchFamily="34" charset="0"/>
              </a:rPr>
              <a:t>Flexible data services streamlining connectivity, communications, and interoperability across internal applications and vendor platforms</a:t>
            </a:r>
          </a:p>
          <a:p>
            <a:pPr marL="456926" lvl="1" defTabSz="456484" fontAlgn="base">
              <a:spcBef>
                <a:spcPts val="1200"/>
              </a:spcBef>
              <a:spcAft>
                <a:spcPts val="600"/>
              </a:spcAft>
            </a:pPr>
            <a:r>
              <a:rPr lang="en-US" sz="1300" dirty="0">
                <a:solidFill>
                  <a:schemeClr val="tx2"/>
                </a:solidFill>
                <a:highlight>
                  <a:srgbClr val="FFFF00"/>
                </a:highlight>
                <a:latin typeface="CVS Health Sans" panose="020B0504020202020204"/>
                <a:cs typeface="Arial" panose="020B0604020202020204" pitchFamily="34" charset="0"/>
                <a:sym typeface="Arial" panose="020B0604020202020204" pitchFamily="34" charset="0"/>
              </a:rPr>
              <a:t>Focus on making </a:t>
            </a:r>
            <a:r>
              <a:rPr lang="en-US" sz="1300" b="1" dirty="0">
                <a:solidFill>
                  <a:schemeClr val="tx2"/>
                </a:solidFill>
                <a:highlight>
                  <a:srgbClr val="FFFF00"/>
                </a:highlight>
                <a:latin typeface="CVS Health Sans" panose="020B0504020202020204"/>
                <a:cs typeface="Arial" panose="020B0604020202020204" pitchFamily="34" charset="0"/>
                <a:sym typeface="Arial" panose="020B0604020202020204" pitchFamily="34" charset="0"/>
              </a:rPr>
              <a:t>care management a core technical competency</a:t>
            </a:r>
            <a:endParaRPr lang="en-US" sz="1300" dirty="0">
              <a:solidFill>
                <a:schemeClr val="tx2"/>
              </a:solidFill>
              <a:highlight>
                <a:srgbClr val="FFFF00"/>
              </a:highlight>
              <a:latin typeface="CVS Health Sans" panose="020B0504020202020204"/>
              <a:cs typeface="Arial" panose="020B0604020202020204" pitchFamily="34" charset="0"/>
              <a:sym typeface="Arial" panose="020B0604020202020204" pitchFamily="34" charset="0"/>
            </a:endParaRPr>
          </a:p>
          <a:p>
            <a:pPr marL="742504" lvl="1" indent="-285578" defTabSz="456484" fontAlgn="base">
              <a:spcAft>
                <a:spcPts val="600"/>
              </a:spcAft>
              <a:buFont typeface="Arial" panose="020B0604020202020204" pitchFamily="34" charset="0"/>
              <a:buChar char="•"/>
              <a:tabLst>
                <a:tab pos="914400" algn="l"/>
              </a:tabLst>
            </a:pPr>
            <a:r>
              <a:rPr lang="en-US" sz="1300" dirty="0">
                <a:solidFill>
                  <a:schemeClr val="tx2"/>
                </a:solidFill>
                <a:highlight>
                  <a:srgbClr val="FFFF00"/>
                </a:highlight>
                <a:latin typeface="CVS Health Sans" panose="020B0504020202020204"/>
                <a:cs typeface="Arial" panose="020B0604020202020204" pitchFamily="34" charset="0"/>
              </a:rPr>
              <a:t>Actionable insights, proactive care intervention, and engagement</a:t>
            </a:r>
          </a:p>
          <a:p>
            <a:pPr marL="742504" lvl="1" indent="-285578" defTabSz="456484" fontAlgn="base">
              <a:spcAft>
                <a:spcPts val="600"/>
              </a:spcAft>
              <a:buFont typeface="Arial" panose="020B0604020202020204" pitchFamily="34" charset="0"/>
              <a:buChar char="•"/>
              <a:tabLst>
                <a:tab pos="914400" algn="l"/>
              </a:tabLst>
            </a:pPr>
            <a:r>
              <a:rPr lang="en-US" sz="1300" dirty="0">
                <a:solidFill>
                  <a:schemeClr val="tx2"/>
                </a:solidFill>
                <a:highlight>
                  <a:srgbClr val="FFFF00"/>
                </a:highlight>
                <a:latin typeface="CVS Health Sans" panose="020B0504020202020204"/>
                <a:cs typeface="Arial" panose="020B0604020202020204" pitchFamily="34" charset="0"/>
              </a:rPr>
              <a:t>Differentiated Care Management capabilities become a growth enabler</a:t>
            </a:r>
            <a:endParaRPr lang="en-US" sz="1300" dirty="0">
              <a:solidFill>
                <a:schemeClr val="tx2"/>
              </a:solidFill>
              <a:highlight>
                <a:srgbClr val="FFFF00"/>
              </a:highlight>
              <a:latin typeface="CVS Health Sans" panose="020B0504020202020204"/>
              <a:cs typeface="Arial" panose="020B0604020202020204" pitchFamily="34" charset="0"/>
              <a:sym typeface="Arial" panose="020B0604020202020204" pitchFamily="34" charset="0"/>
            </a:endParaRPr>
          </a:p>
        </p:txBody>
      </p:sp>
      <p:grpSp>
        <p:nvGrpSpPr>
          <p:cNvPr id="26" name="Group 25">
            <a:extLst>
              <a:ext uri="{FF2B5EF4-FFF2-40B4-BE49-F238E27FC236}">
                <a16:creationId xmlns:a16="http://schemas.microsoft.com/office/drawing/2014/main" id="{5777133A-BCF7-4814-A1A5-2418AF74DEA8}"/>
              </a:ext>
            </a:extLst>
          </p:cNvPr>
          <p:cNvGrpSpPr/>
          <p:nvPr/>
        </p:nvGrpSpPr>
        <p:grpSpPr>
          <a:xfrm>
            <a:off x="4465566" y="1999225"/>
            <a:ext cx="731520" cy="731520"/>
            <a:chOff x="4465566" y="1948425"/>
            <a:chExt cx="731520" cy="731520"/>
          </a:xfrm>
        </p:grpSpPr>
        <p:sp>
          <p:nvSpPr>
            <p:cNvPr id="32" name="Oval 31">
              <a:extLst>
                <a:ext uri="{FF2B5EF4-FFF2-40B4-BE49-F238E27FC236}">
                  <a16:creationId xmlns:a16="http://schemas.microsoft.com/office/drawing/2014/main" id="{0ABC2E46-68D9-46D3-828A-7897177592FC}"/>
                </a:ext>
              </a:extLst>
            </p:cNvPr>
            <p:cNvSpPr>
              <a:spLocks noChangeAspect="1"/>
            </p:cNvSpPr>
            <p:nvPr/>
          </p:nvSpPr>
          <p:spPr>
            <a:xfrm>
              <a:off x="4465566" y="1948425"/>
              <a:ext cx="731520" cy="731520"/>
            </a:xfrm>
            <a:prstGeom prst="ellipse">
              <a:avLst/>
            </a:prstGeom>
            <a:solidFill>
              <a:schemeClr val="accent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solidFill>
                  <a:schemeClr val="bg1"/>
                </a:solidFill>
                <a:latin typeface="Arial" panose="020B0604020202020204" pitchFamily="34" charset="0"/>
                <a:cs typeface="Arial" panose="020B0604020202020204" pitchFamily="34" charset="0"/>
                <a:sym typeface="Arial" panose="020B0604020202020204" pitchFamily="34" charset="0"/>
              </a:endParaRPr>
            </a:p>
          </p:txBody>
        </p:sp>
        <p:pic>
          <p:nvPicPr>
            <p:cNvPr id="16" name="Graphic 15" descr="Inventory with solid fill">
              <a:extLst>
                <a:ext uri="{FF2B5EF4-FFF2-40B4-BE49-F238E27FC236}">
                  <a16:creationId xmlns:a16="http://schemas.microsoft.com/office/drawing/2014/main" id="{480AF253-B0CE-45C9-9D0F-1524EA1EE6C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57006" y="2039865"/>
              <a:ext cx="548640" cy="548640"/>
            </a:xfrm>
            <a:prstGeom prst="rect">
              <a:avLst/>
            </a:prstGeom>
          </p:spPr>
        </p:pic>
      </p:grpSp>
      <p:grpSp>
        <p:nvGrpSpPr>
          <p:cNvPr id="24" name="Group 23">
            <a:extLst>
              <a:ext uri="{FF2B5EF4-FFF2-40B4-BE49-F238E27FC236}">
                <a16:creationId xmlns:a16="http://schemas.microsoft.com/office/drawing/2014/main" id="{BF5515A3-5F81-4612-8397-CC78EAFD5016}"/>
              </a:ext>
            </a:extLst>
          </p:cNvPr>
          <p:cNvGrpSpPr/>
          <p:nvPr/>
        </p:nvGrpSpPr>
        <p:grpSpPr>
          <a:xfrm>
            <a:off x="4465776" y="5159184"/>
            <a:ext cx="731520" cy="731520"/>
            <a:chOff x="4482040" y="4860734"/>
            <a:chExt cx="731520" cy="731520"/>
          </a:xfrm>
        </p:grpSpPr>
        <p:sp>
          <p:nvSpPr>
            <p:cNvPr id="29" name="Oval 28">
              <a:extLst>
                <a:ext uri="{FF2B5EF4-FFF2-40B4-BE49-F238E27FC236}">
                  <a16:creationId xmlns:a16="http://schemas.microsoft.com/office/drawing/2014/main" id="{23CADB28-681D-4BB1-B412-D4ABF5E3D6DD}"/>
                </a:ext>
              </a:extLst>
            </p:cNvPr>
            <p:cNvSpPr>
              <a:spLocks noChangeAspect="1"/>
            </p:cNvSpPr>
            <p:nvPr/>
          </p:nvSpPr>
          <p:spPr>
            <a:xfrm>
              <a:off x="4482040" y="4860734"/>
              <a:ext cx="731520" cy="731520"/>
            </a:xfrm>
            <a:prstGeom prst="ellipse">
              <a:avLst/>
            </a:prstGeom>
            <a:solidFill>
              <a:schemeClr val="accent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solidFill>
                  <a:schemeClr val="bg1"/>
                </a:solidFill>
                <a:latin typeface="Arial" panose="020B0604020202020204" pitchFamily="34" charset="0"/>
                <a:cs typeface="Arial" panose="020B0604020202020204" pitchFamily="34" charset="0"/>
                <a:sym typeface="Arial" panose="020B0604020202020204" pitchFamily="34" charset="0"/>
              </a:endParaRPr>
            </a:p>
          </p:txBody>
        </p:sp>
        <p:pic>
          <p:nvPicPr>
            <p:cNvPr id="23" name="Graphic 22" descr="Podium with solid fill">
              <a:extLst>
                <a:ext uri="{FF2B5EF4-FFF2-40B4-BE49-F238E27FC236}">
                  <a16:creationId xmlns:a16="http://schemas.microsoft.com/office/drawing/2014/main" id="{82DC7627-5B7C-4DD8-AEAD-44E69F25863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73480" y="4952174"/>
              <a:ext cx="548640" cy="548640"/>
            </a:xfrm>
            <a:prstGeom prst="rect">
              <a:avLst/>
            </a:prstGeom>
          </p:spPr>
        </p:pic>
      </p:grpSp>
      <p:cxnSp>
        <p:nvCxnSpPr>
          <p:cNvPr id="33" name="Straight Connector 32">
            <a:extLst>
              <a:ext uri="{FF2B5EF4-FFF2-40B4-BE49-F238E27FC236}">
                <a16:creationId xmlns:a16="http://schemas.microsoft.com/office/drawing/2014/main" id="{15777BE5-BFB6-4C29-A4F4-B310CB705A11}"/>
              </a:ext>
            </a:extLst>
          </p:cNvPr>
          <p:cNvCxnSpPr>
            <a:cxnSpLocks/>
          </p:cNvCxnSpPr>
          <p:nvPr/>
        </p:nvCxnSpPr>
        <p:spPr>
          <a:xfrm>
            <a:off x="5415813" y="3412250"/>
            <a:ext cx="6274537" cy="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6292AD8-8554-44E6-8411-4AC8F276C15E}"/>
              </a:ext>
            </a:extLst>
          </p:cNvPr>
          <p:cNvCxnSpPr>
            <a:cxnSpLocks/>
          </p:cNvCxnSpPr>
          <p:nvPr/>
        </p:nvCxnSpPr>
        <p:spPr>
          <a:xfrm>
            <a:off x="5415813" y="5177550"/>
            <a:ext cx="6274537" cy="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A80B477-3D08-4161-BA1C-75D011F4F4F4}"/>
              </a:ext>
            </a:extLst>
          </p:cNvPr>
          <p:cNvGrpSpPr/>
          <p:nvPr/>
        </p:nvGrpSpPr>
        <p:grpSpPr>
          <a:xfrm>
            <a:off x="4454839" y="3517097"/>
            <a:ext cx="731520" cy="731520"/>
            <a:chOff x="4454839" y="3517097"/>
            <a:chExt cx="731520" cy="731520"/>
          </a:xfrm>
        </p:grpSpPr>
        <p:sp>
          <p:nvSpPr>
            <p:cNvPr id="28" name="Oval 27">
              <a:extLst>
                <a:ext uri="{FF2B5EF4-FFF2-40B4-BE49-F238E27FC236}">
                  <a16:creationId xmlns:a16="http://schemas.microsoft.com/office/drawing/2014/main" id="{209E92AE-C78E-4A68-BD7E-A4EBD3A4DEC6}"/>
                </a:ext>
              </a:extLst>
            </p:cNvPr>
            <p:cNvSpPr>
              <a:spLocks noChangeAspect="1"/>
            </p:cNvSpPr>
            <p:nvPr/>
          </p:nvSpPr>
          <p:spPr>
            <a:xfrm>
              <a:off x="4454839" y="3517097"/>
              <a:ext cx="731520" cy="731520"/>
            </a:xfrm>
            <a:prstGeom prst="ellipse">
              <a:avLst/>
            </a:prstGeom>
            <a:solidFill>
              <a:schemeClr val="accent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solidFill>
                  <a:schemeClr val="bg1"/>
                </a:solidFill>
                <a:latin typeface="Arial" panose="020B0604020202020204" pitchFamily="34" charset="0"/>
                <a:cs typeface="Arial" panose="020B0604020202020204" pitchFamily="34" charset="0"/>
                <a:sym typeface="Arial" panose="020B0604020202020204" pitchFamily="34" charset="0"/>
              </a:endParaRPr>
            </a:p>
          </p:txBody>
        </p:sp>
        <p:pic>
          <p:nvPicPr>
            <p:cNvPr id="5" name="Graphic 4" descr="Network with solid fill">
              <a:extLst>
                <a:ext uri="{FF2B5EF4-FFF2-40B4-BE49-F238E27FC236}">
                  <a16:creationId xmlns:a16="http://schemas.microsoft.com/office/drawing/2014/main" id="{5BE4BA7E-0F1A-4C15-A0ED-D7564353C8A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00559" y="3562817"/>
              <a:ext cx="640080" cy="640080"/>
            </a:xfrm>
            <a:prstGeom prst="rect">
              <a:avLst/>
            </a:prstGeom>
          </p:spPr>
        </p:pic>
      </p:grpSp>
      <p:pic>
        <p:nvPicPr>
          <p:cNvPr id="13" name="Graphic 12" descr="Sloth with solid fill">
            <a:extLst>
              <a:ext uri="{FF2B5EF4-FFF2-40B4-BE49-F238E27FC236}">
                <a16:creationId xmlns:a16="http://schemas.microsoft.com/office/drawing/2014/main" id="{9731C2A3-722D-4E5F-8278-0EB55F16BA3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24738" y="3057093"/>
            <a:ext cx="365760" cy="365760"/>
          </a:xfrm>
          <a:prstGeom prst="rect">
            <a:avLst/>
          </a:prstGeom>
        </p:spPr>
      </p:pic>
      <p:pic>
        <p:nvPicPr>
          <p:cNvPr id="15" name="Graphic 14" descr="Slippery with solid fill">
            <a:extLst>
              <a:ext uri="{FF2B5EF4-FFF2-40B4-BE49-F238E27FC236}">
                <a16:creationId xmlns:a16="http://schemas.microsoft.com/office/drawing/2014/main" id="{E69DD3EE-D541-4FD3-AEB6-774706BD3A6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21694" y="4516370"/>
            <a:ext cx="365760" cy="365760"/>
          </a:xfrm>
          <a:prstGeom prst="rect">
            <a:avLst/>
          </a:prstGeom>
        </p:spPr>
      </p:pic>
      <p:pic>
        <p:nvPicPr>
          <p:cNvPr id="19" name="Graphic 18" descr="Hockey Stick Curve Graph with solid fill">
            <a:extLst>
              <a:ext uri="{FF2B5EF4-FFF2-40B4-BE49-F238E27FC236}">
                <a16:creationId xmlns:a16="http://schemas.microsoft.com/office/drawing/2014/main" id="{ECB36570-F427-4A66-B7E3-01519520423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20374" y="2555700"/>
            <a:ext cx="365760" cy="365760"/>
          </a:xfrm>
          <a:prstGeom prst="rect">
            <a:avLst/>
          </a:prstGeom>
        </p:spPr>
      </p:pic>
      <p:grpSp>
        <p:nvGrpSpPr>
          <p:cNvPr id="27" name="Group 26">
            <a:extLst>
              <a:ext uri="{FF2B5EF4-FFF2-40B4-BE49-F238E27FC236}">
                <a16:creationId xmlns:a16="http://schemas.microsoft.com/office/drawing/2014/main" id="{180BF96D-4A26-49AE-B979-27042E10303D}"/>
              </a:ext>
            </a:extLst>
          </p:cNvPr>
          <p:cNvGrpSpPr/>
          <p:nvPr/>
        </p:nvGrpSpPr>
        <p:grpSpPr>
          <a:xfrm>
            <a:off x="179914" y="3850524"/>
            <a:ext cx="548640" cy="548640"/>
            <a:chOff x="133298" y="3631775"/>
            <a:chExt cx="548640" cy="548640"/>
          </a:xfrm>
        </p:grpSpPr>
        <p:pic>
          <p:nvPicPr>
            <p:cNvPr id="21" name="Graphic 20" descr="Disconnected with solid fill">
              <a:extLst>
                <a:ext uri="{FF2B5EF4-FFF2-40B4-BE49-F238E27FC236}">
                  <a16:creationId xmlns:a16="http://schemas.microsoft.com/office/drawing/2014/main" id="{D2E66B23-E357-4C1B-8604-DA6BAC5A2F3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33298" y="3631775"/>
              <a:ext cx="548640" cy="548640"/>
            </a:xfrm>
            <a:prstGeom prst="rect">
              <a:avLst/>
            </a:prstGeom>
          </p:spPr>
        </p:pic>
        <p:sp>
          <p:nvSpPr>
            <p:cNvPr id="22" name="Rectangle 21">
              <a:extLst>
                <a:ext uri="{FF2B5EF4-FFF2-40B4-BE49-F238E27FC236}">
                  <a16:creationId xmlns:a16="http://schemas.microsoft.com/office/drawing/2014/main" id="{4D6D753C-41D6-4D9C-AEB8-AFCC2E437E2F}"/>
                </a:ext>
              </a:extLst>
            </p:cNvPr>
            <p:cNvSpPr/>
            <p:nvPr/>
          </p:nvSpPr>
          <p:spPr bwMode="gray">
            <a:xfrm>
              <a:off x="237438" y="3689350"/>
              <a:ext cx="99952" cy="127000"/>
            </a:xfrm>
            <a:prstGeom prst="rect">
              <a:avLst/>
            </a:prstGeom>
            <a:solidFill>
              <a:srgbClr val="9E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grpSp>
    </p:spTree>
    <p:extLst>
      <p:ext uri="{BB962C8B-B14F-4D97-AF65-F5344CB8AC3E}">
        <p14:creationId xmlns:p14="http://schemas.microsoft.com/office/powerpoint/2010/main" val="25493673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4764" y="3376"/>
          <a:ext cx="1587" cy="1587"/>
        </p:xfrm>
        <a:graphic>
          <a:graphicData uri="http://schemas.openxmlformats.org/presentationml/2006/ole">
            <mc:AlternateContent xmlns:mc="http://schemas.openxmlformats.org/markup-compatibility/2006">
              <mc:Choice xmlns:v="urn:schemas-microsoft-com:vml" Requires="v">
                <p:oleObj spid="_x0000_s49153"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4764" y="3376"/>
                        <a:ext cx="1587" cy="1587"/>
                      </a:xfrm>
                      <a:prstGeom prst="rect">
                        <a:avLst/>
                      </a:prstGeom>
                    </p:spPr>
                  </p:pic>
                </p:oleObj>
              </mc:Fallback>
            </mc:AlternateContent>
          </a:graphicData>
        </a:graphic>
      </p:graphicFrame>
      <p:sp>
        <p:nvSpPr>
          <p:cNvPr id="2" name="Title 1"/>
          <p:cNvSpPr>
            <a:spLocks noGrp="1"/>
          </p:cNvSpPr>
          <p:nvPr>
            <p:ph type="title"/>
          </p:nvPr>
        </p:nvSpPr>
        <p:spPr>
          <a:xfrm>
            <a:off x="557929" y="309210"/>
            <a:ext cx="4426821" cy="370265"/>
          </a:xfrm>
        </p:spPr>
        <p:txBody>
          <a:bodyPr/>
          <a:lstStyle/>
          <a:p>
            <a:r>
              <a:rPr lang="en-US" sz="3000" dirty="0">
                <a:cs typeface="Arial" panose="020B0604020202020204" pitchFamily="34" charset="0"/>
                <a:sym typeface="Arial" panose="020B0604020202020204" pitchFamily="34" charset="0"/>
              </a:rPr>
              <a:t>EHR Market Trends </a:t>
            </a:r>
            <a:endParaRPr lang="en-US" sz="2400" b="0" dirty="0">
              <a:cs typeface="Arial" panose="020B0604020202020204" pitchFamily="34" charset="0"/>
              <a:sym typeface="Arial" panose="020B0604020202020204" pitchFamily="34" charset="0"/>
            </a:endParaRPr>
          </a:p>
        </p:txBody>
      </p:sp>
      <p:sp>
        <p:nvSpPr>
          <p:cNvPr id="6" name="TextBox 5"/>
          <p:cNvSpPr txBox="1"/>
          <p:nvPr/>
        </p:nvSpPr>
        <p:spPr>
          <a:xfrm>
            <a:off x="501650" y="1547443"/>
            <a:ext cx="9828055" cy="4014677"/>
          </a:xfrm>
          <a:prstGeom prst="rect">
            <a:avLst/>
          </a:prstGeom>
          <a:solidFill>
            <a:schemeClr val="bg1"/>
          </a:solidFill>
        </p:spPr>
        <p:txBody>
          <a:bodyPr wrap="square" lIns="182784" tIns="0" rIns="182784" bIns="0" rtlCol="0" anchor="ctr">
            <a:noAutofit/>
          </a:bodyPr>
          <a:lstStyle/>
          <a:p>
            <a:r>
              <a:rPr lang="en-US" sz="1600" dirty="0"/>
              <a:t>Here's how major EHR vendors ranked in percentage of hospital market share in 2020:</a:t>
            </a:r>
          </a:p>
          <a:p>
            <a:pPr marL="285750" indent="-285750">
              <a:buFont typeface="Arial" panose="020B0604020202020204" pitchFamily="34" charset="0"/>
              <a:buChar char="•"/>
            </a:pPr>
            <a:r>
              <a:rPr lang="en-US" sz="1400" dirty="0">
                <a:highlight>
                  <a:srgbClr val="FFFF00"/>
                </a:highlight>
              </a:rPr>
              <a:t>Epic: 31 percent</a:t>
            </a:r>
          </a:p>
          <a:p>
            <a:pPr marL="285750" indent="-285750">
              <a:buFont typeface="Arial" panose="020B0604020202020204" pitchFamily="34" charset="0"/>
              <a:buChar char="•"/>
            </a:pPr>
            <a:r>
              <a:rPr lang="en-US" sz="1400" dirty="0"/>
              <a:t>Cerner: 25 percent</a:t>
            </a:r>
          </a:p>
          <a:p>
            <a:pPr marL="285750" indent="-285750">
              <a:buFont typeface="Arial" panose="020B0604020202020204" pitchFamily="34" charset="0"/>
              <a:buChar char="•"/>
            </a:pPr>
            <a:r>
              <a:rPr lang="en-US" sz="1400" dirty="0"/>
              <a:t>Meditech: 16 percent</a:t>
            </a:r>
          </a:p>
          <a:p>
            <a:pPr marL="285750" indent="-285750">
              <a:buFont typeface="Arial" panose="020B0604020202020204" pitchFamily="34" charset="0"/>
              <a:buChar char="•"/>
            </a:pPr>
            <a:r>
              <a:rPr lang="en-US" sz="1400" dirty="0"/>
              <a:t>CPSI: 9 percent</a:t>
            </a:r>
          </a:p>
          <a:p>
            <a:pPr marL="285750" indent="-285750">
              <a:buFont typeface="Arial" panose="020B0604020202020204" pitchFamily="34" charset="0"/>
              <a:buChar char="•"/>
            </a:pPr>
            <a:r>
              <a:rPr lang="en-US" sz="1400" dirty="0"/>
              <a:t>Allscripts: 5 percent</a:t>
            </a:r>
          </a:p>
          <a:p>
            <a:pPr marL="285750" indent="-285750">
              <a:buFont typeface="Arial" panose="020B0604020202020204" pitchFamily="34" charset="0"/>
              <a:buChar char="•"/>
            </a:pPr>
            <a:r>
              <a:rPr lang="en-US" sz="1400" dirty="0" err="1"/>
              <a:t>Medhost</a:t>
            </a:r>
            <a:r>
              <a:rPr lang="en-US" sz="1400" dirty="0"/>
              <a:t>: 3 percent</a:t>
            </a:r>
          </a:p>
          <a:p>
            <a:pPr marL="285750" indent="-285750">
              <a:buFont typeface="Arial" panose="020B0604020202020204" pitchFamily="34" charset="0"/>
              <a:buChar char="•"/>
            </a:pPr>
            <a:r>
              <a:rPr lang="en-US" sz="1400" dirty="0"/>
              <a:t>Azalea Health: 0.5 percent </a:t>
            </a:r>
          </a:p>
          <a:p>
            <a:pPr marL="285750" indent="-285750">
              <a:buFont typeface="Arial" panose="020B0604020202020204" pitchFamily="34" charset="0"/>
              <a:buChar char="•"/>
            </a:pPr>
            <a:r>
              <a:rPr lang="en-US" sz="1400" dirty="0"/>
              <a:t>Unknown/custom: 0.5 percent </a:t>
            </a:r>
          </a:p>
          <a:p>
            <a:pPr marL="285750" indent="-285750">
              <a:buFont typeface="Arial" panose="020B0604020202020204" pitchFamily="34" charset="0"/>
              <a:buChar char="•"/>
            </a:pPr>
            <a:r>
              <a:rPr lang="en-US" sz="1400" dirty="0"/>
              <a:t>Other: 10 percent</a:t>
            </a:r>
          </a:p>
          <a:p>
            <a:r>
              <a:rPr lang="en-US" sz="1600" dirty="0"/>
              <a:t>Here is each major EHR vendor's net change in hospital market share in 2020</a:t>
            </a:r>
            <a:r>
              <a:rPr lang="en-US" sz="1400" dirty="0"/>
              <a:t>:</a:t>
            </a:r>
          </a:p>
          <a:p>
            <a:pPr marL="285750" indent="-285750">
              <a:buFont typeface="Arial" panose="020B0604020202020204" pitchFamily="34" charset="0"/>
              <a:buChar char="•"/>
            </a:pPr>
            <a:r>
              <a:rPr lang="en-US" sz="1400" dirty="0">
                <a:highlight>
                  <a:srgbClr val="FFFF00"/>
                </a:highlight>
              </a:rPr>
              <a:t>Epic: +101</a:t>
            </a:r>
          </a:p>
          <a:p>
            <a:pPr marL="285750" indent="-285750">
              <a:buFont typeface="Arial" panose="020B0604020202020204" pitchFamily="34" charset="0"/>
              <a:buChar char="•"/>
            </a:pPr>
            <a:r>
              <a:rPr lang="en-US" sz="1400" dirty="0"/>
              <a:t>Azalea Health: +4 </a:t>
            </a:r>
          </a:p>
          <a:p>
            <a:pPr marL="285750" indent="-285750">
              <a:buFont typeface="Arial" panose="020B0604020202020204" pitchFamily="34" charset="0"/>
              <a:buChar char="•"/>
            </a:pPr>
            <a:r>
              <a:rPr lang="en-US" sz="1400" dirty="0"/>
              <a:t>Allscripts: -1 </a:t>
            </a:r>
          </a:p>
          <a:p>
            <a:pPr marL="285750" indent="-285750">
              <a:buFont typeface="Arial" panose="020B0604020202020204" pitchFamily="34" charset="0"/>
              <a:buChar char="•"/>
            </a:pPr>
            <a:r>
              <a:rPr lang="en-US" sz="1400" dirty="0"/>
              <a:t>Meditech: -9 </a:t>
            </a:r>
          </a:p>
          <a:p>
            <a:pPr marL="285750" indent="-285750">
              <a:buFont typeface="Arial" panose="020B0604020202020204" pitchFamily="34" charset="0"/>
              <a:buChar char="•"/>
            </a:pPr>
            <a:r>
              <a:rPr lang="en-US" sz="1400" dirty="0"/>
              <a:t>CPSI: -12 </a:t>
            </a:r>
          </a:p>
          <a:p>
            <a:pPr marL="285750" indent="-285750">
              <a:buFont typeface="Arial" panose="020B0604020202020204" pitchFamily="34" charset="0"/>
              <a:buChar char="•"/>
            </a:pPr>
            <a:r>
              <a:rPr lang="en-US" sz="1400" dirty="0" err="1"/>
              <a:t>Medhost</a:t>
            </a:r>
            <a:r>
              <a:rPr lang="en-US" sz="1400" dirty="0"/>
              <a:t>: -12 </a:t>
            </a:r>
          </a:p>
          <a:p>
            <a:pPr marL="285750" indent="-285750">
              <a:buFont typeface="Arial" panose="020B0604020202020204" pitchFamily="34" charset="0"/>
              <a:buChar char="•"/>
            </a:pPr>
            <a:r>
              <a:rPr lang="en-US" sz="1400" dirty="0"/>
              <a:t>Cerner: -19</a:t>
            </a:r>
          </a:p>
        </p:txBody>
      </p:sp>
      <p:sp>
        <p:nvSpPr>
          <p:cNvPr id="8" name="TextBox 7"/>
          <p:cNvSpPr txBox="1"/>
          <p:nvPr/>
        </p:nvSpPr>
        <p:spPr>
          <a:xfrm>
            <a:off x="501650" y="1323526"/>
            <a:ext cx="3836881" cy="217109"/>
          </a:xfrm>
          <a:prstGeom prst="rect">
            <a:avLst/>
          </a:prstGeom>
          <a:solidFill>
            <a:schemeClr val="bg1"/>
          </a:solidFill>
        </p:spPr>
        <p:txBody>
          <a:bodyPr wrap="square" lIns="0" tIns="0" rIns="0" bIns="0" rtlCol="0">
            <a:noAutofit/>
          </a:bodyPr>
          <a:lstStyle/>
          <a:p>
            <a:pPr defTabSz="456484" fontAlgn="base">
              <a:spcBef>
                <a:spcPts val="1200"/>
              </a:spcBef>
            </a:pPr>
            <a:r>
              <a:rPr lang="en-US" sz="1798" b="1" dirty="0">
                <a:solidFill>
                  <a:schemeClr val="tx2"/>
                </a:solidFill>
                <a:latin typeface="CVS Health Sans" panose="020B0504020202020204" pitchFamily="34" charset="0"/>
                <a:cs typeface="Arial" panose="020B0604020202020204" pitchFamily="34" charset="0"/>
                <a:sym typeface="Arial" panose="020B0604020202020204" pitchFamily="34" charset="0"/>
              </a:rPr>
              <a:t>According to Becker’s Health IT</a:t>
            </a:r>
          </a:p>
        </p:txBody>
      </p:sp>
      <p:sp>
        <p:nvSpPr>
          <p:cNvPr id="3" name="Rectangle 2">
            <a:extLst>
              <a:ext uri="{FF2B5EF4-FFF2-40B4-BE49-F238E27FC236}">
                <a16:creationId xmlns:a16="http://schemas.microsoft.com/office/drawing/2014/main" id="{2F24FD3B-0FB4-44FF-A7F1-3CF941234EB6}"/>
              </a:ext>
            </a:extLst>
          </p:cNvPr>
          <p:cNvSpPr/>
          <p:nvPr/>
        </p:nvSpPr>
        <p:spPr>
          <a:xfrm>
            <a:off x="501650" y="632168"/>
            <a:ext cx="8806090" cy="338554"/>
          </a:xfrm>
          <a:prstGeom prst="rect">
            <a:avLst/>
          </a:prstGeom>
        </p:spPr>
        <p:txBody>
          <a:bodyPr wrap="square">
            <a:spAutoFit/>
          </a:bodyPr>
          <a:lstStyle/>
          <a:p>
            <a:r>
              <a:rPr lang="en-US" sz="1600" dirty="0">
                <a:solidFill>
                  <a:srgbClr val="202124"/>
                </a:solidFill>
                <a:latin typeface="Roboto"/>
              </a:rPr>
              <a:t>89 percent of physicians reported using an EHR or EMR system.</a:t>
            </a:r>
            <a:endParaRPr lang="en-US" sz="1600" dirty="0"/>
          </a:p>
        </p:txBody>
      </p:sp>
    </p:spTree>
    <p:extLst>
      <p:ext uri="{BB962C8B-B14F-4D97-AF65-F5344CB8AC3E}">
        <p14:creationId xmlns:p14="http://schemas.microsoft.com/office/powerpoint/2010/main" val="1585703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81819-8981-493E-A528-11DB7400D12C}"/>
              </a:ext>
            </a:extLst>
          </p:cNvPr>
          <p:cNvSpPr>
            <a:spLocks noGrp="1"/>
          </p:cNvSpPr>
          <p:nvPr>
            <p:ph type="title"/>
          </p:nvPr>
        </p:nvSpPr>
        <p:spPr/>
        <p:txBody>
          <a:bodyPr/>
          <a:lstStyle/>
          <a:p>
            <a:r>
              <a:rPr lang="en-US" dirty="0"/>
              <a:t>Care Management Landscape</a:t>
            </a:r>
          </a:p>
        </p:txBody>
      </p:sp>
    </p:spTree>
    <p:extLst>
      <p:ext uri="{BB962C8B-B14F-4D97-AF65-F5344CB8AC3E}">
        <p14:creationId xmlns:p14="http://schemas.microsoft.com/office/powerpoint/2010/main" val="684951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Rounded Corners 42">
            <a:extLst>
              <a:ext uri="{FF2B5EF4-FFF2-40B4-BE49-F238E27FC236}">
                <a16:creationId xmlns:a16="http://schemas.microsoft.com/office/drawing/2014/main" id="{B12978B3-AC10-4B3A-A3AA-7AE8DF2BE86A}"/>
              </a:ext>
            </a:extLst>
          </p:cNvPr>
          <p:cNvSpPr/>
          <p:nvPr/>
        </p:nvSpPr>
        <p:spPr bwMode="gray">
          <a:xfrm>
            <a:off x="5564296" y="4946667"/>
            <a:ext cx="3745632" cy="979271"/>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US" sz="1200" b="1">
                <a:solidFill>
                  <a:schemeClr val="bg1"/>
                </a:solidFill>
              </a:rPr>
              <a:t>Data Repositories</a:t>
            </a:r>
          </a:p>
        </p:txBody>
      </p:sp>
      <p:sp>
        <p:nvSpPr>
          <p:cNvPr id="49" name="Flowchart: Magnetic Disk 48">
            <a:extLst>
              <a:ext uri="{FF2B5EF4-FFF2-40B4-BE49-F238E27FC236}">
                <a16:creationId xmlns:a16="http://schemas.microsoft.com/office/drawing/2014/main" id="{278F81CC-7D54-42C5-B3C9-D8F963522954}"/>
              </a:ext>
            </a:extLst>
          </p:cNvPr>
          <p:cNvSpPr/>
          <p:nvPr/>
        </p:nvSpPr>
        <p:spPr bwMode="gray">
          <a:xfrm>
            <a:off x="7931115" y="4979676"/>
            <a:ext cx="1096406" cy="514315"/>
          </a:xfrm>
          <a:prstGeom prst="flowChartMagneticDisk">
            <a:avLst/>
          </a:prstGeom>
          <a:solidFill>
            <a:schemeClr val="bg1">
              <a:lumMod val="85000"/>
            </a:schemeClr>
          </a:solidFill>
          <a:ln>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err="1">
                <a:solidFill>
                  <a:schemeClr val="tx1"/>
                </a:solidFill>
              </a:rPr>
              <a:t>BoR’s</a:t>
            </a:r>
            <a:endParaRPr lang="en-US" sz="1200">
              <a:solidFill>
                <a:schemeClr val="tx1"/>
              </a:solidFill>
            </a:endParaRPr>
          </a:p>
        </p:txBody>
      </p:sp>
      <p:sp>
        <p:nvSpPr>
          <p:cNvPr id="2" name="Title 1">
            <a:extLst>
              <a:ext uri="{FF2B5EF4-FFF2-40B4-BE49-F238E27FC236}">
                <a16:creationId xmlns:a16="http://schemas.microsoft.com/office/drawing/2014/main" id="{4127F9A4-E5CC-49F7-B3BC-74ABCE58773F}"/>
              </a:ext>
            </a:extLst>
          </p:cNvPr>
          <p:cNvSpPr>
            <a:spLocks noGrp="1"/>
          </p:cNvSpPr>
          <p:nvPr>
            <p:ph type="title"/>
          </p:nvPr>
        </p:nvSpPr>
        <p:spPr>
          <a:xfrm>
            <a:off x="376008" y="279224"/>
            <a:ext cx="9667726" cy="713232"/>
          </a:xfrm>
        </p:spPr>
        <p:txBody>
          <a:bodyPr/>
          <a:lstStyle/>
          <a:p>
            <a:r>
              <a:rPr lang="en-US" dirty="0"/>
              <a:t>Current State of the Clinical landscape – Care Management</a:t>
            </a:r>
          </a:p>
        </p:txBody>
      </p:sp>
      <p:sp>
        <p:nvSpPr>
          <p:cNvPr id="38" name="TextBox 37">
            <a:extLst>
              <a:ext uri="{FF2B5EF4-FFF2-40B4-BE49-F238E27FC236}">
                <a16:creationId xmlns:a16="http://schemas.microsoft.com/office/drawing/2014/main" id="{D9751FBA-FD51-43A9-9BD9-34D1BAE9D6F5}"/>
              </a:ext>
            </a:extLst>
          </p:cNvPr>
          <p:cNvSpPr txBox="1"/>
          <p:nvPr/>
        </p:nvSpPr>
        <p:spPr>
          <a:xfrm>
            <a:off x="10818179" y="1559271"/>
            <a:ext cx="1100237" cy="215444"/>
          </a:xfrm>
          <a:prstGeom prst="rect">
            <a:avLst/>
          </a:prstGeom>
          <a:noFill/>
        </p:spPr>
        <p:txBody>
          <a:bodyPr wrap="square" lIns="0" tIns="0" rIns="0" bIns="0" rtlCol="0">
            <a:spAutoFit/>
          </a:bodyPr>
          <a:lstStyle/>
          <a:p>
            <a:r>
              <a:rPr lang="en-US" sz="1400" dirty="0">
                <a:solidFill>
                  <a:schemeClr val="tx2"/>
                </a:solidFill>
              </a:rPr>
              <a:t>Consumers</a:t>
            </a:r>
          </a:p>
        </p:txBody>
      </p:sp>
      <p:sp>
        <p:nvSpPr>
          <p:cNvPr id="4" name="Rectangle: Rounded Corners 3">
            <a:extLst>
              <a:ext uri="{FF2B5EF4-FFF2-40B4-BE49-F238E27FC236}">
                <a16:creationId xmlns:a16="http://schemas.microsoft.com/office/drawing/2014/main" id="{17D79A4B-E2E8-496E-A437-D1EEE7A31993}"/>
              </a:ext>
            </a:extLst>
          </p:cNvPr>
          <p:cNvSpPr/>
          <p:nvPr/>
        </p:nvSpPr>
        <p:spPr bwMode="gray">
          <a:xfrm>
            <a:off x="4749065" y="3080594"/>
            <a:ext cx="1316736"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solidFill>
                  <a:schemeClr val="bg1"/>
                </a:solidFill>
              </a:rPr>
              <a:t>ATV*</a:t>
            </a:r>
          </a:p>
        </p:txBody>
      </p:sp>
      <p:sp>
        <p:nvSpPr>
          <p:cNvPr id="6" name="Rectangle: Rounded Corners 5">
            <a:extLst>
              <a:ext uri="{FF2B5EF4-FFF2-40B4-BE49-F238E27FC236}">
                <a16:creationId xmlns:a16="http://schemas.microsoft.com/office/drawing/2014/main" id="{52C25F2C-5183-4FE4-BAA6-8CC99F66FB5D}"/>
              </a:ext>
            </a:extLst>
          </p:cNvPr>
          <p:cNvSpPr/>
          <p:nvPr/>
        </p:nvSpPr>
        <p:spPr bwMode="gray">
          <a:xfrm>
            <a:off x="9097752" y="3074316"/>
            <a:ext cx="1316736"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solidFill>
                  <a:schemeClr val="bg1"/>
                </a:solidFill>
              </a:rPr>
              <a:t>Dynamo*</a:t>
            </a:r>
          </a:p>
        </p:txBody>
      </p:sp>
      <p:sp>
        <p:nvSpPr>
          <p:cNvPr id="7" name="Rectangle: Rounded Corners 6">
            <a:extLst>
              <a:ext uri="{FF2B5EF4-FFF2-40B4-BE49-F238E27FC236}">
                <a16:creationId xmlns:a16="http://schemas.microsoft.com/office/drawing/2014/main" id="{B875870F-461D-4E42-9DE6-AC941F444180}"/>
              </a:ext>
            </a:extLst>
          </p:cNvPr>
          <p:cNvSpPr/>
          <p:nvPr/>
        </p:nvSpPr>
        <p:spPr bwMode="gray">
          <a:xfrm>
            <a:off x="7652150" y="3070168"/>
            <a:ext cx="1316736"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200" b="1" dirty="0">
                <a:solidFill>
                  <a:schemeClr val="bg1"/>
                </a:solidFill>
              </a:rPr>
              <a:t>Epic (2) instances </a:t>
            </a:r>
          </a:p>
        </p:txBody>
      </p:sp>
      <p:sp>
        <p:nvSpPr>
          <p:cNvPr id="8" name="Rectangle: Rounded Corners 7">
            <a:extLst>
              <a:ext uri="{FF2B5EF4-FFF2-40B4-BE49-F238E27FC236}">
                <a16:creationId xmlns:a16="http://schemas.microsoft.com/office/drawing/2014/main" id="{5AC89510-286F-4DE8-9FDC-C19727966F34}"/>
              </a:ext>
            </a:extLst>
          </p:cNvPr>
          <p:cNvSpPr/>
          <p:nvPr/>
        </p:nvSpPr>
        <p:spPr bwMode="gray">
          <a:xfrm>
            <a:off x="6205057" y="3077919"/>
            <a:ext cx="1319717"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err="1">
                <a:solidFill>
                  <a:schemeClr val="bg1"/>
                </a:solidFill>
              </a:rPr>
              <a:t>MedCompass</a:t>
            </a:r>
            <a:endParaRPr lang="en-US" sz="1200" b="1">
              <a:solidFill>
                <a:schemeClr val="bg1"/>
              </a:solidFill>
            </a:endParaRPr>
          </a:p>
        </p:txBody>
      </p:sp>
      <p:sp>
        <p:nvSpPr>
          <p:cNvPr id="9" name="Rectangle: Rounded Corners 8">
            <a:extLst>
              <a:ext uri="{FF2B5EF4-FFF2-40B4-BE49-F238E27FC236}">
                <a16:creationId xmlns:a16="http://schemas.microsoft.com/office/drawing/2014/main" id="{089E40C9-6C98-4713-89ED-27A6E90121D7}"/>
              </a:ext>
            </a:extLst>
          </p:cNvPr>
          <p:cNvSpPr/>
          <p:nvPr/>
        </p:nvSpPr>
        <p:spPr bwMode="gray">
          <a:xfrm>
            <a:off x="9079904" y="1865032"/>
            <a:ext cx="1316736"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solidFill>
                  <a:schemeClr val="bg1"/>
                </a:solidFill>
              </a:rPr>
              <a:t>HCB -Medicaid</a:t>
            </a:r>
          </a:p>
        </p:txBody>
      </p:sp>
      <p:sp>
        <p:nvSpPr>
          <p:cNvPr id="10" name="Rectangle: Rounded Corners 9">
            <a:extLst>
              <a:ext uri="{FF2B5EF4-FFF2-40B4-BE49-F238E27FC236}">
                <a16:creationId xmlns:a16="http://schemas.microsoft.com/office/drawing/2014/main" id="{56546828-2343-4344-86BE-05B0B92818F5}"/>
              </a:ext>
            </a:extLst>
          </p:cNvPr>
          <p:cNvSpPr/>
          <p:nvPr/>
        </p:nvSpPr>
        <p:spPr bwMode="gray">
          <a:xfrm>
            <a:off x="7624668" y="1848915"/>
            <a:ext cx="1316736"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rPr>
              <a:t>Accordant, Coram, AHM</a:t>
            </a:r>
          </a:p>
        </p:txBody>
      </p:sp>
      <p:sp>
        <p:nvSpPr>
          <p:cNvPr id="11" name="Rectangle: Rounded Corners 10">
            <a:extLst>
              <a:ext uri="{FF2B5EF4-FFF2-40B4-BE49-F238E27FC236}">
                <a16:creationId xmlns:a16="http://schemas.microsoft.com/office/drawing/2014/main" id="{BB7375E1-E47B-4D53-ABC4-F8EC7809A934}"/>
              </a:ext>
            </a:extLst>
          </p:cNvPr>
          <p:cNvSpPr/>
          <p:nvPr/>
        </p:nvSpPr>
        <p:spPr bwMode="gray">
          <a:xfrm>
            <a:off x="6205057" y="1838697"/>
            <a:ext cx="1281111"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rPr>
              <a:t>HCB - Medicare</a:t>
            </a:r>
          </a:p>
        </p:txBody>
      </p:sp>
      <p:sp>
        <p:nvSpPr>
          <p:cNvPr id="12" name="Rectangle: Rounded Corners 11">
            <a:extLst>
              <a:ext uri="{FF2B5EF4-FFF2-40B4-BE49-F238E27FC236}">
                <a16:creationId xmlns:a16="http://schemas.microsoft.com/office/drawing/2014/main" id="{5C0DF80E-2962-4F74-AB77-CB0F5A3FD422}"/>
              </a:ext>
            </a:extLst>
          </p:cNvPr>
          <p:cNvSpPr/>
          <p:nvPr/>
        </p:nvSpPr>
        <p:spPr bwMode="gray">
          <a:xfrm>
            <a:off x="4749063" y="1844513"/>
            <a:ext cx="1316736"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solidFill>
                  <a:schemeClr val="bg1"/>
                </a:solidFill>
              </a:rPr>
              <a:t>HCB - Commercial</a:t>
            </a:r>
          </a:p>
        </p:txBody>
      </p:sp>
      <p:cxnSp>
        <p:nvCxnSpPr>
          <p:cNvPr id="14" name="Straight Connector 13">
            <a:extLst>
              <a:ext uri="{FF2B5EF4-FFF2-40B4-BE49-F238E27FC236}">
                <a16:creationId xmlns:a16="http://schemas.microsoft.com/office/drawing/2014/main" id="{1FA99A0A-D74A-4313-9B1A-376BC1BAFF7A}"/>
              </a:ext>
            </a:extLst>
          </p:cNvPr>
          <p:cNvCxnSpPr>
            <a:cxnSpLocks/>
            <a:stCxn id="12" idx="2"/>
            <a:endCxn id="4" idx="0"/>
          </p:cNvCxnSpPr>
          <p:nvPr/>
        </p:nvCxnSpPr>
        <p:spPr>
          <a:xfrm>
            <a:off x="5407431" y="2426709"/>
            <a:ext cx="2" cy="653885"/>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83650E-F463-41B1-9BAA-F63E0C4F725D}"/>
              </a:ext>
            </a:extLst>
          </p:cNvPr>
          <p:cNvCxnSpPr>
            <a:cxnSpLocks/>
            <a:stCxn id="11" idx="2"/>
            <a:endCxn id="8" idx="0"/>
          </p:cNvCxnSpPr>
          <p:nvPr/>
        </p:nvCxnSpPr>
        <p:spPr>
          <a:xfrm>
            <a:off x="6845613" y="2420893"/>
            <a:ext cx="19303" cy="657026"/>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40B2235-E5FB-448B-AE78-F7379CC8AFFB}"/>
              </a:ext>
            </a:extLst>
          </p:cNvPr>
          <p:cNvCxnSpPr>
            <a:stCxn id="10" idx="2"/>
            <a:endCxn id="7" idx="0"/>
          </p:cNvCxnSpPr>
          <p:nvPr/>
        </p:nvCxnSpPr>
        <p:spPr>
          <a:xfrm>
            <a:off x="8283036" y="2431111"/>
            <a:ext cx="27482" cy="639057"/>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B0A28D-AE79-43B2-A898-D5E8E8CF235A}"/>
              </a:ext>
            </a:extLst>
          </p:cNvPr>
          <p:cNvCxnSpPr>
            <a:stCxn id="9" idx="2"/>
            <a:endCxn id="6" idx="0"/>
          </p:cNvCxnSpPr>
          <p:nvPr/>
        </p:nvCxnSpPr>
        <p:spPr>
          <a:xfrm>
            <a:off x="9738272" y="2447228"/>
            <a:ext cx="17848" cy="627088"/>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CBFE5D14-E1E3-401C-985B-3EEC621A3EA6}"/>
              </a:ext>
            </a:extLst>
          </p:cNvPr>
          <p:cNvSpPr/>
          <p:nvPr/>
        </p:nvSpPr>
        <p:spPr bwMode="gray">
          <a:xfrm>
            <a:off x="5523931" y="4166679"/>
            <a:ext cx="3745632" cy="582196"/>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rPr>
              <a:t>Clinical  Enablement Engine (CEE)</a:t>
            </a:r>
          </a:p>
        </p:txBody>
      </p:sp>
      <p:cxnSp>
        <p:nvCxnSpPr>
          <p:cNvPr id="23" name="Straight Connector 22">
            <a:extLst>
              <a:ext uri="{FF2B5EF4-FFF2-40B4-BE49-F238E27FC236}">
                <a16:creationId xmlns:a16="http://schemas.microsoft.com/office/drawing/2014/main" id="{A9250ABF-0C7F-4D08-A707-EEF197CD14AA}"/>
              </a:ext>
            </a:extLst>
          </p:cNvPr>
          <p:cNvCxnSpPr>
            <a:cxnSpLocks/>
            <a:stCxn id="4" idx="2"/>
            <a:endCxn id="21" idx="0"/>
          </p:cNvCxnSpPr>
          <p:nvPr/>
        </p:nvCxnSpPr>
        <p:spPr>
          <a:xfrm>
            <a:off x="5407433" y="3662790"/>
            <a:ext cx="1989314" cy="503889"/>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4FCCA66-463E-4ED6-932C-4CBBE8473EE5}"/>
              </a:ext>
            </a:extLst>
          </p:cNvPr>
          <p:cNvCxnSpPr>
            <a:cxnSpLocks/>
            <a:stCxn id="8" idx="2"/>
            <a:endCxn id="21" idx="0"/>
          </p:cNvCxnSpPr>
          <p:nvPr/>
        </p:nvCxnSpPr>
        <p:spPr>
          <a:xfrm>
            <a:off x="6864916" y="3660115"/>
            <a:ext cx="531831" cy="506564"/>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F95C36-5506-4C5E-9D30-00EBD36876F5}"/>
              </a:ext>
            </a:extLst>
          </p:cNvPr>
          <p:cNvCxnSpPr>
            <a:stCxn id="7" idx="2"/>
            <a:endCxn id="21" idx="0"/>
          </p:cNvCxnSpPr>
          <p:nvPr/>
        </p:nvCxnSpPr>
        <p:spPr>
          <a:xfrm flipH="1">
            <a:off x="7396747" y="3652364"/>
            <a:ext cx="913771" cy="514315"/>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8CA116-E06F-4AF5-B5E2-A93039F4BB0F}"/>
              </a:ext>
            </a:extLst>
          </p:cNvPr>
          <p:cNvCxnSpPr>
            <a:stCxn id="21" idx="3"/>
          </p:cNvCxnSpPr>
          <p:nvPr/>
        </p:nvCxnSpPr>
        <p:spPr>
          <a:xfrm>
            <a:off x="9269563" y="4457778"/>
            <a:ext cx="547779" cy="0"/>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pic>
        <p:nvPicPr>
          <p:cNvPr id="32" name="Graphic 31" descr="School girl">
            <a:extLst>
              <a:ext uri="{FF2B5EF4-FFF2-40B4-BE49-F238E27FC236}">
                <a16:creationId xmlns:a16="http://schemas.microsoft.com/office/drawing/2014/main" id="{520CC090-897A-49B4-B65B-B249B0C57B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37429" y="3970003"/>
            <a:ext cx="630380" cy="878401"/>
          </a:xfrm>
          <a:prstGeom prst="rect">
            <a:avLst/>
          </a:prstGeom>
        </p:spPr>
      </p:pic>
      <p:sp>
        <p:nvSpPr>
          <p:cNvPr id="33" name="TextBox 32">
            <a:extLst>
              <a:ext uri="{FF2B5EF4-FFF2-40B4-BE49-F238E27FC236}">
                <a16:creationId xmlns:a16="http://schemas.microsoft.com/office/drawing/2014/main" id="{9F25C725-6CE0-4208-B0CC-812FAF75A679}"/>
              </a:ext>
            </a:extLst>
          </p:cNvPr>
          <p:cNvSpPr txBox="1"/>
          <p:nvPr/>
        </p:nvSpPr>
        <p:spPr>
          <a:xfrm>
            <a:off x="9656830" y="4778509"/>
            <a:ext cx="798812" cy="430887"/>
          </a:xfrm>
          <a:prstGeom prst="rect">
            <a:avLst/>
          </a:prstGeom>
          <a:noFill/>
        </p:spPr>
        <p:txBody>
          <a:bodyPr wrap="square" lIns="0" tIns="0" rIns="0" bIns="0" rtlCol="0">
            <a:spAutoFit/>
          </a:bodyPr>
          <a:lstStyle/>
          <a:p>
            <a:pPr algn="ctr"/>
            <a:r>
              <a:rPr lang="en-US" sz="1400">
                <a:solidFill>
                  <a:schemeClr val="tx2"/>
                </a:solidFill>
              </a:rPr>
              <a:t>Clinical 360</a:t>
            </a:r>
          </a:p>
        </p:txBody>
      </p:sp>
      <p:cxnSp>
        <p:nvCxnSpPr>
          <p:cNvPr id="41" name="Straight Connector 40">
            <a:extLst>
              <a:ext uri="{FF2B5EF4-FFF2-40B4-BE49-F238E27FC236}">
                <a16:creationId xmlns:a16="http://schemas.microsoft.com/office/drawing/2014/main" id="{F22602B8-4898-4F8D-A584-D194DFD803AF}"/>
              </a:ext>
            </a:extLst>
          </p:cNvPr>
          <p:cNvCxnSpPr>
            <a:cxnSpLocks/>
          </p:cNvCxnSpPr>
          <p:nvPr/>
        </p:nvCxnSpPr>
        <p:spPr>
          <a:xfrm flipV="1">
            <a:off x="10215337" y="3864425"/>
            <a:ext cx="339899" cy="551412"/>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C97A0EC-4424-44A8-8457-CABE28520B8E}"/>
              </a:ext>
            </a:extLst>
          </p:cNvPr>
          <p:cNvSpPr txBox="1"/>
          <p:nvPr/>
        </p:nvSpPr>
        <p:spPr>
          <a:xfrm>
            <a:off x="390024" y="5420591"/>
            <a:ext cx="4101589" cy="215444"/>
          </a:xfrm>
          <a:prstGeom prst="rect">
            <a:avLst/>
          </a:prstGeom>
          <a:solidFill>
            <a:schemeClr val="accent1"/>
          </a:solidFill>
        </p:spPr>
        <p:txBody>
          <a:bodyPr wrap="square" lIns="0" tIns="0" rIns="0" bIns="0" rtlCol="0" anchor="t">
            <a:spAutoFit/>
          </a:bodyPr>
          <a:lstStyle/>
          <a:p>
            <a:r>
              <a:rPr lang="en-US" sz="1400" dirty="0">
                <a:solidFill>
                  <a:schemeClr val="bg1"/>
                </a:solidFill>
              </a:rPr>
              <a:t>* Planned sunset and migration to </a:t>
            </a:r>
            <a:r>
              <a:rPr lang="en-US" sz="1400" dirty="0" err="1">
                <a:solidFill>
                  <a:schemeClr val="bg1"/>
                </a:solidFill>
              </a:rPr>
              <a:t>MedCompass</a:t>
            </a:r>
            <a:r>
              <a:rPr lang="en-US" sz="1400" dirty="0">
                <a:solidFill>
                  <a:schemeClr val="bg1"/>
                </a:solidFill>
              </a:rPr>
              <a:t>.</a:t>
            </a:r>
          </a:p>
        </p:txBody>
      </p:sp>
      <p:sp>
        <p:nvSpPr>
          <p:cNvPr id="5" name="TextBox 4">
            <a:extLst>
              <a:ext uri="{FF2B5EF4-FFF2-40B4-BE49-F238E27FC236}">
                <a16:creationId xmlns:a16="http://schemas.microsoft.com/office/drawing/2014/main" id="{7E75EEBF-69BE-4559-AEFE-578864CA29C0}"/>
              </a:ext>
            </a:extLst>
          </p:cNvPr>
          <p:cNvSpPr txBox="1"/>
          <p:nvPr/>
        </p:nvSpPr>
        <p:spPr>
          <a:xfrm>
            <a:off x="376008" y="1868986"/>
            <a:ext cx="3985152" cy="2585323"/>
          </a:xfrm>
          <a:prstGeom prst="rect">
            <a:avLst/>
          </a:prstGeom>
          <a:solidFill>
            <a:schemeClr val="bg1"/>
          </a:solidFill>
          <a:ln>
            <a:noFill/>
          </a:ln>
        </p:spPr>
        <p:txBody>
          <a:bodyPr wrap="square" lIns="0" tIns="0" rIns="0" bIns="0" rtlCol="0" anchor="t">
            <a:spAutoFit/>
          </a:bodyPr>
          <a:lstStyle/>
          <a:p>
            <a:r>
              <a:rPr lang="en-US" sz="1400" b="1" dirty="0"/>
              <a:t>Ongoing investments</a:t>
            </a:r>
          </a:p>
          <a:p>
            <a:pPr marL="285750" indent="-285750">
              <a:buFont typeface="Arial" panose="020B0604020202020204" pitchFamily="34" charset="0"/>
              <a:buChar char="•"/>
            </a:pPr>
            <a:r>
              <a:rPr lang="en-US" sz="1400" b="1" dirty="0"/>
              <a:t>ATV </a:t>
            </a:r>
            <a:r>
              <a:rPr lang="en-US" sz="1400" dirty="0"/>
              <a:t> has ongoing spend and planned investments in 22.</a:t>
            </a:r>
          </a:p>
          <a:p>
            <a:pPr marL="285750" indent="-285750">
              <a:buFont typeface="Arial" panose="020B0604020202020204" pitchFamily="34" charset="0"/>
              <a:buChar char="•"/>
            </a:pPr>
            <a:r>
              <a:rPr lang="en-US" sz="1400" b="1" dirty="0"/>
              <a:t>Significant </a:t>
            </a:r>
            <a:r>
              <a:rPr lang="en-US" sz="1400" dirty="0"/>
              <a:t>investments are being made in </a:t>
            </a:r>
            <a:r>
              <a:rPr lang="en-US" sz="1400" dirty="0" err="1"/>
              <a:t>MedCompass</a:t>
            </a:r>
            <a:r>
              <a:rPr lang="en-US" sz="1400" dirty="0"/>
              <a:t> with more planned over 21/22/23 (supporting migrations)</a:t>
            </a:r>
          </a:p>
          <a:p>
            <a:pPr marL="285750" indent="-285750">
              <a:buFont typeface="Arial" panose="020B0604020202020204" pitchFamily="34" charset="0"/>
              <a:buChar char="•"/>
            </a:pPr>
            <a:r>
              <a:rPr lang="en-US" sz="1400" b="1" dirty="0"/>
              <a:t>Significant </a:t>
            </a:r>
            <a:r>
              <a:rPr lang="en-US" sz="1400" dirty="0"/>
              <a:t>investments are being made in Epic </a:t>
            </a:r>
          </a:p>
          <a:p>
            <a:pPr marL="285750" indent="-285750">
              <a:buFont typeface="Arial" panose="020B0604020202020204" pitchFamily="34" charset="0"/>
              <a:buChar char="•"/>
            </a:pPr>
            <a:r>
              <a:rPr lang="en-US" sz="1400" b="1" dirty="0"/>
              <a:t>Ongoing </a:t>
            </a:r>
            <a:r>
              <a:rPr lang="en-US" sz="1400" dirty="0"/>
              <a:t> investments in Datalink, Dynamo (to a lesser extent), third party vendors agreements such as </a:t>
            </a:r>
            <a:r>
              <a:rPr lang="en-US" sz="1400" dirty="0" err="1"/>
              <a:t>Livongo</a:t>
            </a:r>
            <a:r>
              <a:rPr lang="en-US" sz="1400" dirty="0"/>
              <a:t>, </a:t>
            </a:r>
            <a:r>
              <a:rPr lang="en-US" sz="1400" dirty="0" err="1"/>
              <a:t>Ovia</a:t>
            </a:r>
            <a:r>
              <a:rPr lang="en-US" sz="1400" dirty="0"/>
              <a:t> etc. are currently underway</a:t>
            </a:r>
          </a:p>
        </p:txBody>
      </p:sp>
      <p:sp>
        <p:nvSpPr>
          <p:cNvPr id="13" name="TextBox 12">
            <a:extLst>
              <a:ext uri="{FF2B5EF4-FFF2-40B4-BE49-F238E27FC236}">
                <a16:creationId xmlns:a16="http://schemas.microsoft.com/office/drawing/2014/main" id="{9B96835A-242C-4BFB-9DE0-CBA1F70A2819}"/>
              </a:ext>
            </a:extLst>
          </p:cNvPr>
          <p:cNvSpPr txBox="1"/>
          <p:nvPr/>
        </p:nvSpPr>
        <p:spPr>
          <a:xfrm>
            <a:off x="432844" y="5980554"/>
            <a:ext cx="9917896" cy="430887"/>
          </a:xfrm>
          <a:prstGeom prst="rect">
            <a:avLst/>
          </a:prstGeom>
          <a:solidFill>
            <a:schemeClr val="accent1"/>
          </a:solidFill>
        </p:spPr>
        <p:txBody>
          <a:bodyPr wrap="square" lIns="0" tIns="0" rIns="0" bIns="0" rtlCol="0" anchor="t">
            <a:spAutoFit/>
          </a:bodyPr>
          <a:lstStyle/>
          <a:p>
            <a:r>
              <a:rPr lang="en-US" sz="1400">
                <a:solidFill>
                  <a:schemeClr val="bg1"/>
                </a:solidFill>
              </a:rPr>
              <a:t>Notes: Datalink provides population health access for Value based contracting for the Medicare business. There are also other Care Management costs with third party vendors such as </a:t>
            </a:r>
            <a:r>
              <a:rPr lang="en-US" sz="1400" err="1">
                <a:solidFill>
                  <a:schemeClr val="bg1"/>
                </a:solidFill>
              </a:rPr>
              <a:t>Livongo</a:t>
            </a:r>
            <a:r>
              <a:rPr lang="en-US" sz="1400">
                <a:solidFill>
                  <a:schemeClr val="bg1"/>
                </a:solidFill>
              </a:rPr>
              <a:t>, </a:t>
            </a:r>
            <a:r>
              <a:rPr lang="en-US" sz="1400" err="1">
                <a:solidFill>
                  <a:schemeClr val="bg1"/>
                </a:solidFill>
              </a:rPr>
              <a:t>Ovia</a:t>
            </a:r>
            <a:r>
              <a:rPr lang="en-US" sz="1400">
                <a:solidFill>
                  <a:schemeClr val="bg1"/>
                </a:solidFill>
              </a:rPr>
              <a:t> etc.</a:t>
            </a:r>
          </a:p>
        </p:txBody>
      </p:sp>
      <p:sp>
        <p:nvSpPr>
          <p:cNvPr id="29" name="TextBox 28">
            <a:extLst>
              <a:ext uri="{FF2B5EF4-FFF2-40B4-BE49-F238E27FC236}">
                <a16:creationId xmlns:a16="http://schemas.microsoft.com/office/drawing/2014/main" id="{753D84F7-AB13-485A-9DED-E66BA129CBE8}"/>
              </a:ext>
            </a:extLst>
          </p:cNvPr>
          <p:cNvSpPr txBox="1"/>
          <p:nvPr/>
        </p:nvSpPr>
        <p:spPr>
          <a:xfrm>
            <a:off x="376009" y="1006522"/>
            <a:ext cx="9839328" cy="461665"/>
          </a:xfrm>
          <a:prstGeom prst="rect">
            <a:avLst/>
          </a:prstGeom>
          <a:solidFill>
            <a:schemeClr val="bg1"/>
          </a:solidFill>
          <a:ln>
            <a:noFill/>
          </a:ln>
        </p:spPr>
        <p:txBody>
          <a:bodyPr wrap="square" lIns="0" tIns="0" rIns="0" bIns="0" rtlCol="0" anchor="t">
            <a:spAutoFit/>
          </a:bodyPr>
          <a:lstStyle/>
          <a:p>
            <a:r>
              <a:rPr lang="en-US" sz="1600" b="1" dirty="0"/>
              <a:t>Takeaway : The clinical landscape rationalization and enterprise alignment is beginning.</a:t>
            </a:r>
          </a:p>
          <a:p>
            <a:endParaRPr lang="en-US" sz="1400" dirty="0"/>
          </a:p>
        </p:txBody>
      </p:sp>
      <p:sp>
        <p:nvSpPr>
          <p:cNvPr id="3" name="Flowchart: Magnetic Disk 2">
            <a:extLst>
              <a:ext uri="{FF2B5EF4-FFF2-40B4-BE49-F238E27FC236}">
                <a16:creationId xmlns:a16="http://schemas.microsoft.com/office/drawing/2014/main" id="{61DDD156-F409-4D5D-A486-7109DA1C2A8F}"/>
              </a:ext>
            </a:extLst>
          </p:cNvPr>
          <p:cNvSpPr/>
          <p:nvPr/>
        </p:nvSpPr>
        <p:spPr bwMode="gray">
          <a:xfrm>
            <a:off x="5935549" y="5084223"/>
            <a:ext cx="1329687" cy="514315"/>
          </a:xfrm>
          <a:prstGeom prst="flowChartMagneticDisk">
            <a:avLst/>
          </a:prstGeom>
          <a:solidFill>
            <a:schemeClr val="bg1">
              <a:lumMod val="85000"/>
            </a:schemeClr>
          </a:solidFill>
          <a:ln>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tx1"/>
                </a:solidFill>
              </a:rPr>
              <a:t>CDR</a:t>
            </a:r>
          </a:p>
        </p:txBody>
      </p:sp>
      <p:sp>
        <p:nvSpPr>
          <p:cNvPr id="48" name="Flowchart: Magnetic Disk 47">
            <a:extLst>
              <a:ext uri="{FF2B5EF4-FFF2-40B4-BE49-F238E27FC236}">
                <a16:creationId xmlns:a16="http://schemas.microsoft.com/office/drawing/2014/main" id="{4ADEA5C1-6940-4BF6-B694-62F6894AD1B8}"/>
              </a:ext>
            </a:extLst>
          </p:cNvPr>
          <p:cNvSpPr/>
          <p:nvPr/>
        </p:nvSpPr>
        <p:spPr bwMode="gray">
          <a:xfrm>
            <a:off x="7648708" y="5052140"/>
            <a:ext cx="1096406" cy="514315"/>
          </a:xfrm>
          <a:prstGeom prst="flowChartMagneticDisk">
            <a:avLst/>
          </a:prstGeom>
          <a:solidFill>
            <a:schemeClr val="bg1">
              <a:lumMod val="85000"/>
            </a:schemeClr>
          </a:solidFill>
          <a:ln>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err="1">
                <a:solidFill>
                  <a:schemeClr val="tx1"/>
                </a:solidFill>
              </a:rPr>
              <a:t>BoR’s</a:t>
            </a:r>
            <a:endParaRPr lang="en-US" sz="1200">
              <a:solidFill>
                <a:schemeClr val="tx1"/>
              </a:solidFill>
            </a:endParaRPr>
          </a:p>
        </p:txBody>
      </p:sp>
      <p:sp>
        <p:nvSpPr>
          <p:cNvPr id="45" name="Flowchart: Magnetic Disk 44">
            <a:extLst>
              <a:ext uri="{FF2B5EF4-FFF2-40B4-BE49-F238E27FC236}">
                <a16:creationId xmlns:a16="http://schemas.microsoft.com/office/drawing/2014/main" id="{7B1EDB54-2C40-44F6-A2F9-3B5580AEC5B6}"/>
              </a:ext>
            </a:extLst>
          </p:cNvPr>
          <p:cNvSpPr/>
          <p:nvPr/>
        </p:nvSpPr>
        <p:spPr bwMode="gray">
          <a:xfrm>
            <a:off x="7403210" y="5084223"/>
            <a:ext cx="1096406" cy="514315"/>
          </a:xfrm>
          <a:prstGeom prst="flowChartMagneticDisk">
            <a:avLst/>
          </a:prstGeom>
          <a:solidFill>
            <a:schemeClr val="bg1">
              <a:lumMod val="85000"/>
            </a:schemeClr>
          </a:solidFill>
          <a:ln>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err="1">
                <a:solidFill>
                  <a:schemeClr val="tx1"/>
                </a:solidFill>
              </a:rPr>
              <a:t>BoR’s</a:t>
            </a:r>
            <a:endParaRPr lang="en-US" sz="1200">
              <a:solidFill>
                <a:schemeClr val="tx1"/>
              </a:solidFill>
            </a:endParaRPr>
          </a:p>
        </p:txBody>
      </p:sp>
      <p:cxnSp>
        <p:nvCxnSpPr>
          <p:cNvPr id="51" name="Straight Connector 50">
            <a:extLst>
              <a:ext uri="{FF2B5EF4-FFF2-40B4-BE49-F238E27FC236}">
                <a16:creationId xmlns:a16="http://schemas.microsoft.com/office/drawing/2014/main" id="{E5EFE3B4-5731-4F1D-9E5E-76F06CF3FAE4}"/>
              </a:ext>
            </a:extLst>
          </p:cNvPr>
          <p:cNvCxnSpPr>
            <a:cxnSpLocks/>
          </p:cNvCxnSpPr>
          <p:nvPr/>
        </p:nvCxnSpPr>
        <p:spPr>
          <a:xfrm flipH="1">
            <a:off x="6717055" y="4723627"/>
            <a:ext cx="674952" cy="360596"/>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0D517A5-F058-4C60-93FA-C410229D5404}"/>
              </a:ext>
            </a:extLst>
          </p:cNvPr>
          <p:cNvCxnSpPr>
            <a:cxnSpLocks/>
            <a:stCxn id="21" idx="2"/>
          </p:cNvCxnSpPr>
          <p:nvPr/>
        </p:nvCxnSpPr>
        <p:spPr>
          <a:xfrm>
            <a:off x="7396747" y="4748875"/>
            <a:ext cx="438935" cy="335348"/>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993E28E-1999-4571-8006-6D1D8DA556D4}"/>
              </a:ext>
            </a:extLst>
          </p:cNvPr>
          <p:cNvSpPr txBox="1"/>
          <p:nvPr/>
        </p:nvSpPr>
        <p:spPr>
          <a:xfrm>
            <a:off x="390024" y="4581984"/>
            <a:ext cx="4449475" cy="646331"/>
          </a:xfrm>
          <a:prstGeom prst="rect">
            <a:avLst/>
          </a:prstGeom>
          <a:solidFill>
            <a:schemeClr val="accent1"/>
          </a:solidFill>
        </p:spPr>
        <p:txBody>
          <a:bodyPr wrap="square" lIns="0" tIns="0" rIns="0" bIns="0" rtlCol="0" anchor="t">
            <a:spAutoFit/>
          </a:bodyPr>
          <a:lstStyle/>
          <a:p>
            <a:r>
              <a:rPr lang="en-US" sz="1400" dirty="0">
                <a:solidFill>
                  <a:schemeClr val="bg1"/>
                </a:solidFill>
              </a:rPr>
              <a:t>Clinical Enablement Engine, developed as Clinical Orchestration for enterprise to insulate changes up &amp; downstream </a:t>
            </a:r>
          </a:p>
        </p:txBody>
      </p:sp>
      <p:sp>
        <p:nvSpPr>
          <p:cNvPr id="68" name="Rectangle: Rounded Corners 67">
            <a:extLst>
              <a:ext uri="{FF2B5EF4-FFF2-40B4-BE49-F238E27FC236}">
                <a16:creationId xmlns:a16="http://schemas.microsoft.com/office/drawing/2014/main" id="{0337675B-2A8F-4FCA-B733-4663DCD87DA1}"/>
              </a:ext>
            </a:extLst>
          </p:cNvPr>
          <p:cNvSpPr/>
          <p:nvPr/>
        </p:nvSpPr>
        <p:spPr bwMode="gray">
          <a:xfrm>
            <a:off x="10818179" y="2066848"/>
            <a:ext cx="957847" cy="653884"/>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a:solidFill>
                  <a:schemeClr val="bg1"/>
                </a:solidFill>
              </a:rPr>
              <a:t>CET</a:t>
            </a:r>
          </a:p>
        </p:txBody>
      </p:sp>
      <p:sp>
        <p:nvSpPr>
          <p:cNvPr id="69" name="Rectangle: Rounded Corners 68">
            <a:extLst>
              <a:ext uri="{FF2B5EF4-FFF2-40B4-BE49-F238E27FC236}">
                <a16:creationId xmlns:a16="http://schemas.microsoft.com/office/drawing/2014/main" id="{4AC26875-B31F-432C-A8FE-F2580C138731}"/>
              </a:ext>
            </a:extLst>
          </p:cNvPr>
          <p:cNvSpPr/>
          <p:nvPr/>
        </p:nvSpPr>
        <p:spPr bwMode="gray">
          <a:xfrm>
            <a:off x="10818179" y="2900989"/>
            <a:ext cx="957847" cy="653884"/>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a:solidFill>
                  <a:schemeClr val="bg1"/>
                </a:solidFill>
              </a:rPr>
              <a:t>Pharmacy Panel</a:t>
            </a:r>
          </a:p>
        </p:txBody>
      </p:sp>
      <p:sp>
        <p:nvSpPr>
          <p:cNvPr id="70" name="Rectangle: Rounded Corners 69">
            <a:extLst>
              <a:ext uri="{FF2B5EF4-FFF2-40B4-BE49-F238E27FC236}">
                <a16:creationId xmlns:a16="http://schemas.microsoft.com/office/drawing/2014/main" id="{E67DFE6E-938E-4193-B6EF-C6DBE43ECDC8}"/>
              </a:ext>
            </a:extLst>
          </p:cNvPr>
          <p:cNvSpPr/>
          <p:nvPr/>
        </p:nvSpPr>
        <p:spPr bwMode="gray">
          <a:xfrm>
            <a:off x="10818179" y="3735130"/>
            <a:ext cx="957847" cy="653884"/>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a:solidFill>
                  <a:schemeClr val="bg1"/>
                </a:solidFill>
              </a:rPr>
              <a:t>CEC/ESP</a:t>
            </a:r>
          </a:p>
        </p:txBody>
      </p:sp>
      <p:sp>
        <p:nvSpPr>
          <p:cNvPr id="71" name="Rectangle 70">
            <a:extLst>
              <a:ext uri="{FF2B5EF4-FFF2-40B4-BE49-F238E27FC236}">
                <a16:creationId xmlns:a16="http://schemas.microsoft.com/office/drawing/2014/main" id="{F5E308F9-83CD-4A6B-B51D-B55E425DA5D5}"/>
              </a:ext>
            </a:extLst>
          </p:cNvPr>
          <p:cNvSpPr/>
          <p:nvPr/>
        </p:nvSpPr>
        <p:spPr bwMode="gray">
          <a:xfrm>
            <a:off x="10525506" y="1775750"/>
            <a:ext cx="1516211" cy="4274750"/>
          </a:xfrm>
          <a:prstGeom prst="rect">
            <a:avLst/>
          </a:prstGeom>
          <a:noFill/>
          <a:ln>
            <a:solidFill>
              <a:srgbClr val="C00000"/>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
        <p:nvSpPr>
          <p:cNvPr id="72" name="Rectangle: Rounded Corners 71">
            <a:extLst>
              <a:ext uri="{FF2B5EF4-FFF2-40B4-BE49-F238E27FC236}">
                <a16:creationId xmlns:a16="http://schemas.microsoft.com/office/drawing/2014/main" id="{611A4EA5-17CC-474B-AC71-FB3E1707054E}"/>
              </a:ext>
            </a:extLst>
          </p:cNvPr>
          <p:cNvSpPr/>
          <p:nvPr/>
        </p:nvSpPr>
        <p:spPr bwMode="gray">
          <a:xfrm>
            <a:off x="10818179" y="4525928"/>
            <a:ext cx="957847" cy="653884"/>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a:solidFill>
                  <a:schemeClr val="bg1"/>
                </a:solidFill>
              </a:rPr>
              <a:t>Digital</a:t>
            </a:r>
          </a:p>
        </p:txBody>
      </p:sp>
      <p:sp>
        <p:nvSpPr>
          <p:cNvPr id="73" name="Rectangle: Rounded Corners 72">
            <a:extLst>
              <a:ext uri="{FF2B5EF4-FFF2-40B4-BE49-F238E27FC236}">
                <a16:creationId xmlns:a16="http://schemas.microsoft.com/office/drawing/2014/main" id="{A7506CBA-1C2E-450F-9131-08EED285FF94}"/>
              </a:ext>
            </a:extLst>
          </p:cNvPr>
          <p:cNvSpPr/>
          <p:nvPr/>
        </p:nvSpPr>
        <p:spPr bwMode="gray">
          <a:xfrm>
            <a:off x="10818179" y="5288214"/>
            <a:ext cx="957847" cy="653884"/>
          </a:xfrm>
          <a:prstGeom prst="roundRect">
            <a:avLst/>
          </a:prstGeom>
          <a:solidFill>
            <a:schemeClr val="accent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a:solidFill>
                  <a:schemeClr val="bg1"/>
                </a:solidFill>
              </a:rPr>
              <a:t>Clinical Platform</a:t>
            </a:r>
          </a:p>
        </p:txBody>
      </p:sp>
      <p:sp>
        <p:nvSpPr>
          <p:cNvPr id="30" name="Rectangle: Rounded Corners 29">
            <a:extLst>
              <a:ext uri="{FF2B5EF4-FFF2-40B4-BE49-F238E27FC236}">
                <a16:creationId xmlns:a16="http://schemas.microsoft.com/office/drawing/2014/main" id="{390FB5B0-ABC8-4D72-A7BF-1A65CD4E79C6}"/>
              </a:ext>
            </a:extLst>
          </p:cNvPr>
          <p:cNvSpPr/>
          <p:nvPr/>
        </p:nvSpPr>
        <p:spPr bwMode="gray">
          <a:xfrm>
            <a:off x="236483" y="1727049"/>
            <a:ext cx="4368599" cy="2750178"/>
          </a:xfrm>
          <a:prstGeom prst="roundRect">
            <a:avLst/>
          </a:prstGeom>
          <a:noFill/>
          <a:ln>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bg1"/>
              </a:solidFill>
            </a:endParaRPr>
          </a:p>
        </p:txBody>
      </p:sp>
    </p:spTree>
    <p:extLst>
      <p:ext uri="{BB962C8B-B14F-4D97-AF65-F5344CB8AC3E}">
        <p14:creationId xmlns:p14="http://schemas.microsoft.com/office/powerpoint/2010/main" val="5372971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VS_Health_PPT_Everyday_Widescreen_Template">
  <a:themeElements>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VS Health Sans">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TAI Architecture North Star Template with Insructions v2" id="{6A1DA68F-3A77-CB41-B179-AEC04A938B6D}" vid="{0C8790E0-6D20-0849-93CB-BFDAA7E36C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9E6DEB8F4FB049B548952547B6305B" ma:contentTypeVersion="23" ma:contentTypeDescription="Create a new document." ma:contentTypeScope="" ma:versionID="c215ccef8c3a36b16093470dad90619d">
  <xsd:schema xmlns:xsd="http://www.w3.org/2001/XMLSchema" xmlns:xs="http://www.w3.org/2001/XMLSchema" xmlns:p="http://schemas.microsoft.com/office/2006/metadata/properties" xmlns:ns2="b1cf5257-8992-498b-aff9-2ccb2706890d" xmlns:ns3="f8f3ac21-d33a-4f17-9d4e-9f9f14b93e81" targetNamespace="http://schemas.microsoft.com/office/2006/metadata/properties" ma:root="true" ma:fieldsID="3d38ed3f155d5df0c2af8249c3cff766" ns2:_="" ns3:_="">
    <xsd:import namespace="b1cf5257-8992-498b-aff9-2ccb2706890d"/>
    <xsd:import namespace="f8f3ac21-d33a-4f17-9d4e-9f9f14b93e81"/>
    <xsd:element name="properties">
      <xsd:complexType>
        <xsd:sequence>
          <xsd:element name="documentManagement">
            <xsd:complexType>
              <xsd:all>
                <xsd:element ref="ns2:Link_x0020_to_x0020_Document" minOccurs="0"/>
                <xsd:element ref="ns3:SharedWithUsers" minOccurs="0"/>
                <xsd:element ref="ns3:SharedWithDetails" minOccurs="0"/>
                <xsd:element ref="ns2:ne0396003d134c759a94fef6d5606d1a"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cf5257-8992-498b-aff9-2ccb2706890d" elementFormDefault="qualified">
    <xsd:import namespace="http://schemas.microsoft.com/office/2006/documentManagement/types"/>
    <xsd:import namespace="http://schemas.microsoft.com/office/infopath/2007/PartnerControls"/>
    <xsd:element name="Link_x0020_to_x0020_Document" ma:index="8" nillable="true" ma:displayName="Link to Document" ma:format="Hyperlink" ma:internalName="Link_x0020_to_x0020_Document">
      <xsd:complexType>
        <xsd:complexContent>
          <xsd:extension base="dms:URL">
            <xsd:sequence>
              <xsd:element name="Url" type="dms:ValidUrl" minOccurs="0" nillable="true"/>
              <xsd:element name="Description" type="xsd:string" nillable="true"/>
            </xsd:sequence>
          </xsd:extension>
        </xsd:complexContent>
      </xsd:complexType>
    </xsd:element>
    <xsd:element name="ne0396003d134c759a94fef6d5606d1a" ma:index="12" nillable="true" ma:taxonomy="true" ma:internalName="ne0396003d134c759a94fef6d5606d1a" ma:taxonomyFieldName="ItemStatus" ma:displayName="ItemStatus" ma:default="" ma:fieldId="{7e039600-3d13-4c75-9a94-fef6d5606d1a}" ma:taxonomyMulti="true" ma:sspId="3773e5d3-86f4-436a-b35a-a9b626cf6315" ma:termSetId="db40ae4d-ec6d-4fe5-b1a5-c9938661c4ef" ma:anchorId="00000000-0000-0000-0000-000000000000" ma:open="false" ma:isKeyword="false">
      <xsd:complexType>
        <xsd:sequence>
          <xsd:element ref="pc:Terms" minOccurs="0" maxOccurs="1"/>
        </xsd:sequence>
      </xsd:complex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8f3ac21-d33a-4f17-9d4e-9f9f14b93e81"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TaxCatchAll" ma:index="13" nillable="true" ma:displayName="Taxonomy Catch All Column" ma:hidden="true" ma:list="{b152409f-fec3-4f87-b851-0f982ca0a3b0}" ma:internalName="TaxCatchAll" ma:showField="CatchAllData" ma:web="f8f3ac21-d33a-4f17-9d4e-9f9f14b93e8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ink_x0020_to_x0020_Document xmlns="b1cf5257-8992-498b-aff9-2ccb2706890d">
      <Url xsi:nil="true"/>
      <Description xsi:nil="true"/>
    </Link_x0020_to_x0020_Document>
    <TaxCatchAll xmlns="f8f3ac21-d33a-4f17-9d4e-9f9f14b93e81" xsi:nil="true"/>
    <ne0396003d134c759a94fef6d5606d1a xmlns="b1cf5257-8992-498b-aff9-2ccb2706890d">
      <Terms xmlns="http://schemas.microsoft.com/office/infopath/2007/PartnerControls"/>
    </ne0396003d134c759a94fef6d5606d1a>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C5A427-F77E-43DF-86F0-8FF77B515C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cf5257-8992-498b-aff9-2ccb2706890d"/>
    <ds:schemaRef ds:uri="f8f3ac21-d33a-4f17-9d4e-9f9f14b93e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4F0FD7-590D-477C-84D8-04F64A55F94D}">
  <ds:schemaRefs>
    <ds:schemaRef ds:uri="b1cf5257-8992-498b-aff9-2ccb2706890d"/>
    <ds:schemaRef ds:uri="http://purl.org/dc/terms/"/>
    <ds:schemaRef ds:uri="http://schemas.microsoft.com/office/2006/metadata/properties"/>
    <ds:schemaRef ds:uri="http://schemas.microsoft.com/office/2006/documentManagement/types"/>
    <ds:schemaRef ds:uri="f8f3ac21-d33a-4f17-9d4e-9f9f14b93e81"/>
    <ds:schemaRef ds:uri="http://purl.org/dc/elements/1.1/"/>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3A4C5460-6341-4A06-8926-FDDA58E916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47851</TotalTime>
  <Words>2155</Words>
  <Application>Microsoft Office PowerPoint</Application>
  <PresentationFormat>Widescreen</PresentationFormat>
  <Paragraphs>284</Paragraphs>
  <Slides>17</Slides>
  <Notes>11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CVS_Health_PPT_Everyday_Widescreen_Template</vt:lpstr>
      <vt:lpstr>Clinical Platform  Point of View – Technical Direction</vt:lpstr>
      <vt:lpstr>Executive Summary </vt:lpstr>
      <vt:lpstr>Clinical Platform Technical Direction Scope </vt:lpstr>
      <vt:lpstr>Industry Research</vt:lpstr>
      <vt:lpstr>Care Management Market Trends</vt:lpstr>
      <vt:lpstr>Current Market Trends Care Management</vt:lpstr>
      <vt:lpstr>EHR Market Trends </vt:lpstr>
      <vt:lpstr>Care Management Landscape</vt:lpstr>
      <vt:lpstr>Current State of the Clinical landscape – Care Management</vt:lpstr>
      <vt:lpstr>Interim State of the Clinical landscape – Care Management</vt:lpstr>
      <vt:lpstr>Target State of the Clinical landscape – Care Management</vt:lpstr>
      <vt:lpstr>Utilization Management Landscape</vt:lpstr>
      <vt:lpstr>Current State of the Clinical landscape – Utilization Management</vt:lpstr>
      <vt:lpstr>Interim State of the Clinical landscape – Utilization Management</vt:lpstr>
      <vt:lpstr>Target State* of the Clinical landscape – Utilization Management</vt:lpstr>
      <vt:lpstr>Clinical landscape for CM and UM – Target State Pros vs Cons </vt:lpstr>
      <vt:lpstr>Into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North Star</dc:title>
  <dc:creator>Hillocks, George M.</dc:creator>
  <cp:lastModifiedBy>Fitzgerald, David</cp:lastModifiedBy>
  <cp:revision>62</cp:revision>
  <cp:lastPrinted>2019-07-30T11:49:09Z</cp:lastPrinted>
  <dcterms:created xsi:type="dcterms:W3CDTF">2020-08-13T22:06:42Z</dcterms:created>
  <dcterms:modified xsi:type="dcterms:W3CDTF">2022-03-11T15:50:22Z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0x010100569E6DEB8F4FB049B548952547B6305B</vt:lpwstr>
  </property>
  <property fmtid="{D5CDD505-2E9C-101B-9397-08002B2CF9AE}" pid="3" name="MSIP_Label_67599526-06ca-49cc-9fa9-5307800a949a_Enabled">
    <vt:lpwstr>True</vt:lpwstr>
  </property>
  <property fmtid="{D5CDD505-2E9C-101B-9397-08002B2CF9AE}" pid="4" name="MSIP_Label_67599526-06ca-49cc-9fa9-5307800a949a_SiteId">
    <vt:lpwstr>fabb61b8-3afe-4e75-b934-a47f782b8cd7</vt:lpwstr>
  </property>
  <property fmtid="{D5CDD505-2E9C-101B-9397-08002B2CF9AE}" pid="5" name="MSIP_Label_67599526-06ca-49cc-9fa9-5307800a949a_SetDate">
    <vt:lpwstr>2018-12-11T13:43:06.3238854Z</vt:lpwstr>
  </property>
  <property fmtid="{D5CDD505-2E9C-101B-9397-08002B2CF9AE}" pid="6" name="MSIP_Label_67599526-06ca-49cc-9fa9-5307800a949a_Name">
    <vt:lpwstr>Proprietary</vt:lpwstr>
  </property>
  <property fmtid="{D5CDD505-2E9C-101B-9397-08002B2CF9AE}" pid="7" name="MSIP_Label_67599526-06ca-49cc-9fa9-5307800a949a_Extended_MSFT_Method">
    <vt:lpwstr>Automatic</vt:lpwstr>
  </property>
  <property fmtid="{D5CDD505-2E9C-101B-9397-08002B2CF9AE}" pid="8" name="Sensitivity">
    <vt:lpwstr>Proprietary</vt:lpwstr>
  </property>
  <property fmtid="{D5CDD505-2E9C-101B-9397-08002B2CF9AE}" pid="9" name="UnilyDocumentCategory">
    <vt:lpwstr/>
  </property>
  <property fmtid="{D5CDD505-2E9C-101B-9397-08002B2CF9AE}" pid="10" name="ClassificationContentMarkingFooterLocations">
    <vt:lpwstr>CVS_Health_PPT_Everyday_Widescreen_Template:5</vt:lpwstr>
  </property>
  <property fmtid="{D5CDD505-2E9C-101B-9397-08002B2CF9AE}" pid="11" name="ClassificationContentMarkingFooterText">
    <vt:lpwstr>Proprietary</vt:lpwstr>
  </property>
  <property fmtid="{D5CDD505-2E9C-101B-9397-08002B2CF9AE}" pid="12" name="ItemStatus">
    <vt:lpwstr/>
  </property>
</Properties>
</file>