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2" r:id="rId4"/>
    <p:sldMasterId id="2147483824" r:id="rId5"/>
  </p:sldMasterIdLst>
  <p:notesMasterIdLst>
    <p:notesMasterId r:id="rId20"/>
  </p:notesMasterIdLst>
  <p:handoutMasterIdLst>
    <p:handoutMasterId r:id="rId21"/>
  </p:handoutMasterIdLst>
  <p:sldIdLst>
    <p:sldId id="753" r:id="rId6"/>
    <p:sldId id="257" r:id="rId7"/>
    <p:sldId id="5533" r:id="rId8"/>
    <p:sldId id="678" r:id="rId9"/>
    <p:sldId id="5528" r:id="rId10"/>
    <p:sldId id="5524" r:id="rId11"/>
    <p:sldId id="548" r:id="rId12"/>
    <p:sldId id="5529" r:id="rId13"/>
    <p:sldId id="287" r:id="rId14"/>
    <p:sldId id="725" r:id="rId15"/>
    <p:sldId id="5525" r:id="rId16"/>
    <p:sldId id="5531" r:id="rId17"/>
    <p:sldId id="5532" r:id="rId18"/>
    <p:sldId id="5514" r:id="rId19"/>
  </p:sldIdLst>
  <p:sldSz cx="12192000" cy="6858000"/>
  <p:notesSz cx="9296400" cy="70104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 userDrawn="1">
          <p15:clr>
            <a:srgbClr val="A4A3A4"/>
          </p15:clr>
        </p15:guide>
        <p15:guide id="3" orient="horz" pos="2352" userDrawn="1">
          <p15:clr>
            <a:srgbClr val="A4A3A4"/>
          </p15:clr>
        </p15:guide>
        <p15:guide id="4" orient="horz" pos="3795" userDrawn="1">
          <p15:clr>
            <a:srgbClr val="A4A3A4"/>
          </p15:clr>
        </p15:guide>
        <p15:guide id="6" orient="horz" pos="4175" userDrawn="1">
          <p15:clr>
            <a:srgbClr val="A4A3A4"/>
          </p15:clr>
        </p15:guide>
        <p15:guide id="7" pos="293" userDrawn="1">
          <p15:clr>
            <a:srgbClr val="A4A3A4"/>
          </p15:clr>
        </p15:guide>
        <p15:guide id="8" pos="7399" userDrawn="1">
          <p15:clr>
            <a:srgbClr val="A4A3A4"/>
          </p15:clr>
        </p15:guide>
        <p15:guide id="9" pos="1463" userDrawn="1">
          <p15:clr>
            <a:srgbClr val="A4A3A4"/>
          </p15:clr>
        </p15:guide>
        <p15:guide id="10" pos="6193" userDrawn="1">
          <p15:clr>
            <a:srgbClr val="A4A3A4"/>
          </p15:clr>
        </p15:guide>
        <p15:guide id="11" pos="3841" userDrawn="1">
          <p15:clr>
            <a:srgbClr val="A4A3A4"/>
          </p15:clr>
        </p15:guide>
        <p15:guide id="12" pos="2640" userDrawn="1">
          <p15:clr>
            <a:srgbClr val="A4A3A4"/>
          </p15:clr>
        </p15:guide>
        <p15:guide id="13" pos="5016" userDrawn="1">
          <p15:clr>
            <a:srgbClr val="A4A3A4"/>
          </p15:clr>
        </p15:guide>
        <p15:guide id="14" orient="horz" pos="279" userDrawn="1">
          <p15:clr>
            <a:srgbClr val="A4A3A4"/>
          </p15:clr>
        </p15:guide>
        <p15:guide id="15" orient="horz" pos="768" userDrawn="1">
          <p15:clr>
            <a:srgbClr val="A4A3A4"/>
          </p15:clr>
        </p15:guide>
        <p15:guide id="16" orient="horz" pos="4152" userDrawn="1">
          <p15:clr>
            <a:srgbClr val="A4A3A4"/>
          </p15:clr>
        </p15:guide>
        <p15:guide id="17" orient="horz" pos="912" userDrawn="1">
          <p15:clr>
            <a:srgbClr val="A4A3A4"/>
          </p15:clr>
        </p15:guide>
        <p15:guide id="18" orient="horz" pos="3931" userDrawn="1">
          <p15:clr>
            <a:srgbClr val="A4A3A4"/>
          </p15:clr>
        </p15:guide>
        <p15:guide id="19" pos="3792" userDrawn="1">
          <p15:clr>
            <a:srgbClr val="A4A3A4"/>
          </p15:clr>
        </p15:guide>
        <p15:guide id="20" pos="3888" userDrawn="1">
          <p15:clr>
            <a:srgbClr val="A4A3A4"/>
          </p15:clr>
        </p15:guide>
        <p15:guide id="21" orient="horz" pos="2304" userDrawn="1">
          <p15:clr>
            <a:srgbClr val="A4A3A4"/>
          </p15:clr>
        </p15:guide>
        <p15:guide id="22" orient="horz" pos="2400" userDrawn="1">
          <p15:clr>
            <a:srgbClr val="A4A3A4"/>
          </p15:clr>
        </p15:guide>
        <p15:guide id="23" orient="horz" pos="286" userDrawn="1">
          <p15:clr>
            <a:srgbClr val="A4A3A4"/>
          </p15:clr>
        </p15:guide>
        <p15:guide id="24" orient="horz" pos="285" userDrawn="1">
          <p15:clr>
            <a:srgbClr val="A4A3A4"/>
          </p15:clr>
        </p15:guide>
        <p15:guide id="25" orient="horz" pos="401" userDrawn="1">
          <p15:clr>
            <a:srgbClr val="A4A3A4"/>
          </p15:clr>
        </p15:guide>
        <p15:guide id="26" orient="horz" pos="1039" userDrawn="1">
          <p15:clr>
            <a:srgbClr val="A4A3A4"/>
          </p15:clr>
        </p15:guide>
        <p15:guide id="27" pos="3435"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ld, Joseph" initials="AJ" lastIdx="1" clrIdx="0"/>
  <p:cmAuthor id="2" name="Avadhanam, Harikrishna" initials="AH" lastIdx="7"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54"/>
    <a:srgbClr val="064E69"/>
    <a:srgbClr val="5B9BD5"/>
    <a:srgbClr val="3FA791"/>
    <a:srgbClr val="5BFF71"/>
    <a:srgbClr val="7030A0"/>
    <a:srgbClr val="70303C"/>
    <a:srgbClr val="AE63CF"/>
    <a:srgbClr val="D1EDE9"/>
    <a:srgbClr val="FF99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615" autoAdjust="0"/>
  </p:normalViewPr>
  <p:slideViewPr>
    <p:cSldViewPr snapToGrid="0">
      <p:cViewPr varScale="1">
        <p:scale>
          <a:sx n="85" d="100"/>
          <a:sy n="85" d="100"/>
        </p:scale>
        <p:origin x="1512" y="78"/>
      </p:cViewPr>
      <p:guideLst>
        <p:guide orient="horz" pos="280"/>
        <p:guide orient="horz" pos="2352"/>
        <p:guide orient="horz" pos="3795"/>
        <p:guide orient="horz" pos="4175"/>
        <p:guide pos="293"/>
        <p:guide pos="7399"/>
        <p:guide pos="1463"/>
        <p:guide pos="6193"/>
        <p:guide pos="3841"/>
        <p:guide pos="2640"/>
        <p:guide pos="5016"/>
        <p:guide orient="horz" pos="279"/>
        <p:guide orient="horz" pos="768"/>
        <p:guide orient="horz" pos="4152"/>
        <p:guide orient="horz" pos="912"/>
        <p:guide orient="horz" pos="3931"/>
        <p:guide pos="3792"/>
        <p:guide pos="3888"/>
        <p:guide orient="horz" pos="2304"/>
        <p:guide orient="horz" pos="2400"/>
        <p:guide orient="horz" pos="286"/>
        <p:guide orient="horz" pos="285"/>
        <p:guide orient="horz" pos="401"/>
        <p:guide orient="horz" pos="1039"/>
        <p:guide pos="3435"/>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88" d="100"/>
          <a:sy n="88" d="100"/>
        </p:scale>
        <p:origin x="2040" y="77"/>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gs" Target="tags/tag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t>EHR Hospital Market Share 2011-2018</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D4F-4E52-AA30-7C132A2B39D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D4F-4E52-AA30-7C132A2B39D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D4F-4E52-AA30-7C132A2B39D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D4F-4E52-AA30-7C132A2B39D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D4F-4E52-AA30-7C132A2B39D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4D4F-4E52-AA30-7C132A2B39D7}"/>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4D4F-4E52-AA30-7C132A2B39D7}"/>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4D4F-4E52-AA30-7C132A2B39D7}"/>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4D4F-4E52-AA30-7C132A2B39D7}"/>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4D4F-4E52-AA30-7C132A2B39D7}"/>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4D4F-4E52-AA30-7C132A2B39D7}"/>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4D4F-4E52-AA30-7C132A2B39D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Cerner</c:v>
                </c:pt>
                <c:pt idx="1">
                  <c:v>EPIC</c:v>
                </c:pt>
                <c:pt idx="2">
                  <c:v>Meditech</c:v>
                </c:pt>
                <c:pt idx="3">
                  <c:v>McKesson</c:v>
                </c:pt>
                <c:pt idx="4">
                  <c:v>MedHost</c:v>
                </c:pt>
                <c:pt idx="5">
                  <c:v>Other</c:v>
                </c:pt>
              </c:strCache>
            </c:strRef>
          </c:cat>
          <c:val>
            <c:numRef>
              <c:f>Sheet1!$B$2:$B$7</c:f>
              <c:numCache>
                <c:formatCode>0%</c:formatCode>
                <c:ptCount val="6"/>
                <c:pt idx="0">
                  <c:v>0.23730000000000001</c:v>
                </c:pt>
                <c:pt idx="1">
                  <c:v>0.22140000000000001</c:v>
                </c:pt>
                <c:pt idx="2">
                  <c:v>0.20749999999999999</c:v>
                </c:pt>
                <c:pt idx="3">
                  <c:v>9.8100000000000007E-2</c:v>
                </c:pt>
                <c:pt idx="4">
                  <c:v>7.9500000000000001E-2</c:v>
                </c:pt>
                <c:pt idx="5">
                  <c:v>0.15620000000000001</c:v>
                </c:pt>
              </c:numCache>
            </c:numRef>
          </c:val>
          <c:extLst>
            <c:ext xmlns:c16="http://schemas.microsoft.com/office/drawing/2014/chart" uri="{C3380CC4-5D6E-409C-BE32-E72D297353CC}">
              <c16:uniqueId val="{0000000C-4D4F-4E52-AA30-7C132A2B39D7}"/>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dirty="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8/12/2019</a:t>
            </a:fld>
            <a:endParaRPr lang="en-US" sz="1000" dirty="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dirty="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dirty="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8/12/2019</a:t>
            </a:fld>
            <a:endParaRPr lang="en-US" dirty="0"/>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dirty="0"/>
          </a:p>
        </p:txBody>
      </p:sp>
    </p:spTree>
    <p:extLst>
      <p:ext uri="{BB962C8B-B14F-4D97-AF65-F5344CB8AC3E}">
        <p14:creationId xmlns:p14="http://schemas.microsoft.com/office/powerpoint/2010/main" val="24232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Monitor and adopt</a:t>
            </a:r>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dirty="0"/>
          </a:p>
        </p:txBody>
      </p:sp>
    </p:spTree>
    <p:extLst>
      <p:ext uri="{BB962C8B-B14F-4D97-AF65-F5344CB8AC3E}">
        <p14:creationId xmlns:p14="http://schemas.microsoft.com/office/powerpoint/2010/main" val="421316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SureScripts </a:t>
            </a:r>
          </a:p>
          <a:p>
            <a:r>
              <a:rPr lang="en-US" dirty="0"/>
              <a:t>Optum</a:t>
            </a:r>
          </a:p>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4</a:t>
            </a:fld>
            <a:endParaRPr lang="en-US" dirty="0"/>
          </a:p>
        </p:txBody>
      </p:sp>
    </p:spTree>
    <p:extLst>
      <p:ext uri="{BB962C8B-B14F-4D97-AF65-F5344CB8AC3E}">
        <p14:creationId xmlns:p14="http://schemas.microsoft.com/office/powerpoint/2010/main" val="1599620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7</a:t>
            </a:fld>
            <a:endParaRPr lang="en-US" dirty="0"/>
          </a:p>
        </p:txBody>
      </p:sp>
    </p:spTree>
    <p:extLst>
      <p:ext uri="{BB962C8B-B14F-4D97-AF65-F5344CB8AC3E}">
        <p14:creationId xmlns:p14="http://schemas.microsoft.com/office/powerpoint/2010/main" val="330005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Behavioral</a:t>
            </a:r>
          </a:p>
        </p:txBody>
      </p:sp>
      <p:sp>
        <p:nvSpPr>
          <p:cNvPr id="4" name="Slide Number Placeholder 3"/>
          <p:cNvSpPr>
            <a:spLocks noGrp="1"/>
          </p:cNvSpPr>
          <p:nvPr>
            <p:ph type="sldNum" sz="quarter" idx="5"/>
          </p:nvPr>
        </p:nvSpPr>
        <p:spPr/>
        <p:txBody>
          <a:bodyPr/>
          <a:lstStyle/>
          <a:p>
            <a:fld id="{50AD15A5-6128-B84F-818D-8AA5BDD9AF9D}" type="slidenum">
              <a:rPr lang="en-US" smtClean="0"/>
              <a:pPr/>
              <a:t>8</a:t>
            </a:fld>
            <a:endParaRPr lang="en-US" dirty="0"/>
          </a:p>
        </p:txBody>
      </p:sp>
    </p:spTree>
    <p:extLst>
      <p:ext uri="{BB962C8B-B14F-4D97-AF65-F5344CB8AC3E}">
        <p14:creationId xmlns:p14="http://schemas.microsoft.com/office/powerpoint/2010/main" val="278654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9</a:t>
            </a:fld>
            <a:endParaRPr lang="en-US" dirty="0"/>
          </a:p>
        </p:txBody>
      </p:sp>
    </p:spTree>
    <p:extLst>
      <p:ext uri="{BB962C8B-B14F-4D97-AF65-F5344CB8AC3E}">
        <p14:creationId xmlns:p14="http://schemas.microsoft.com/office/powerpoint/2010/main" val="310175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AD15A5-6128-B84F-818D-8AA5BDD9AF9D}" type="slidenum">
              <a:rPr lang="en-US" smtClean="0"/>
              <a:pPr/>
              <a:t>10</a:t>
            </a:fld>
            <a:endParaRPr lang="en-US" dirty="0"/>
          </a:p>
        </p:txBody>
      </p:sp>
    </p:spTree>
    <p:extLst>
      <p:ext uri="{BB962C8B-B14F-4D97-AF65-F5344CB8AC3E}">
        <p14:creationId xmlns:p14="http://schemas.microsoft.com/office/powerpoint/2010/main" val="16768512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5.emf"/><Relationship Id="rId4" Type="http://schemas.openxmlformats.org/officeDocument/2006/relationships/oleObject" Target="../embeddings/oleObject16.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657111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dirty="0">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Presenter Name</a:t>
            </a:r>
            <a:endParaRPr lang="tr-TR" dirty="0"/>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dirty="0"/>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Second Level Title</a:t>
            </a:r>
            <a:endParaRPr lang="tr-TR" dirty="0"/>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Date</a:t>
            </a:r>
            <a:endParaRPr lang="tr-TR" dirty="0"/>
          </a:p>
        </p:txBody>
      </p:sp>
      <p:sp>
        <p:nvSpPr>
          <p:cNvPr id="32" name="Picture Placeholder 5"/>
          <p:cNvSpPr>
            <a:spLocks noGrp="1"/>
          </p:cNvSpPr>
          <p:nvPr>
            <p:ph type="pic" sz="quarter" idx="14" hasCustomPrompt="1"/>
          </p:nvPr>
        </p:nvSpPr>
        <p:spPr>
          <a:xfrm>
            <a:off x="7751365" y="1"/>
            <a:ext cx="4440635" cy="3383280"/>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28" name="Rectangle 27"/>
          <p:cNvSpPr/>
          <p:nvPr userDrawn="1"/>
        </p:nvSpPr>
        <p:spPr>
          <a:xfrm>
            <a:off x="7749346" y="3375049"/>
            <a:ext cx="4442654" cy="11887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9472900" y="5931510"/>
            <a:ext cx="2192529" cy="292877"/>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nal Slide - Photo Righ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19641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351520" y="1554481"/>
            <a:ext cx="384048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dirty="0">
              <a:latin typeface="Arial" panose="020B0604020202020204" pitchFamily="34" charset="0"/>
              <a:cs typeface="Arial" panose="020B0604020202020204" pitchFamily="34" charset="0"/>
              <a:sym typeface="Arial" panose="020B0604020202020204" pitchFamily="34" charset="0"/>
            </a:endParaRPr>
          </a:p>
        </p:txBody>
      </p:sp>
      <p:sp>
        <p:nvSpPr>
          <p:cNvPr id="23"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4"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dirty="0">
                <a:solidFill>
                  <a:srgbClr val="414141"/>
                </a:solidFill>
                <a:latin typeface="Arial" panose="020B0604020202020204" pitchFamily="34" charset="0"/>
                <a:cs typeface="Arial" panose="020B0604020202020204" pitchFamily="34" charset="0"/>
                <a:sym typeface="Arial" panose="020B0604020202020204" pitchFamily="34" charset="0"/>
              </a:rPr>
              <a:t>Proprietary</a:t>
            </a:r>
          </a:p>
        </p:txBody>
      </p:sp>
      <p:sp>
        <p:nvSpPr>
          <p:cNvPr id="25" name="Rectangle 24"/>
          <p:cNvSpPr/>
          <p:nvPr userDrawn="1"/>
        </p:nvSpPr>
        <p:spPr>
          <a:xfrm>
            <a:off x="826008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6" name="Text Placeholder 4"/>
          <p:cNvSpPr>
            <a:spLocks noGrp="1"/>
          </p:cNvSpPr>
          <p:nvPr>
            <p:ph type="body" sz="quarter" idx="12" hasCustomPrompt="1"/>
          </p:nvPr>
        </p:nvSpPr>
        <p:spPr>
          <a:xfrm>
            <a:off x="457201" y="2011680"/>
            <a:ext cx="7406640"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863491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3"/>
          <p:cNvSpPr>
            <a:spLocks noGrp="1"/>
          </p:cNvSpPr>
          <p:nvPr>
            <p:ph type="body" sz="quarter" idx="10" hasCustomPrompt="1"/>
          </p:nvPr>
        </p:nvSpPr>
        <p:spPr>
          <a:xfrm>
            <a:off x="457320" y="455614"/>
            <a:ext cx="11277362" cy="5932487"/>
          </a:xfrm>
          <a:prstGeom prst="rect">
            <a:avLst/>
          </a:prstGeom>
        </p:spPr>
        <p:txBody>
          <a:bodyPr anchor="ctr" anchorCtr="1"/>
          <a:lstStyle>
            <a:lvl1pPr marL="0" indent="0" algn="ctr">
              <a:buFontTx/>
              <a:buNone/>
              <a:tabLst>
                <a:tab pos="1201738" algn="l"/>
              </a:tabLst>
              <a:defRPr sz="72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0" indent="0" algn="ctr">
              <a:spcBef>
                <a:spcPts val="1800"/>
              </a:spcBef>
              <a:buFontTx/>
              <a:buNone/>
              <a:tabLst>
                <a:tab pos="1201738" algn="l"/>
              </a:tabLst>
              <a:defRPr sz="1400" b="1">
                <a:solidFill>
                  <a:schemeClr val="bg1"/>
                </a:solidFill>
                <a:latin typeface="Arial" panose="020B0604020202020204" pitchFamily="34" charset="0"/>
                <a:cs typeface="Arial" panose="020B0604020202020204" pitchFamily="34" charset="0"/>
                <a:sym typeface="Arial" panose="020B0604020202020204" pitchFamily="34" charset="0"/>
              </a:defRPr>
            </a:lvl2pPr>
            <a:lvl3pPr marL="0" indent="0" algn="ctr">
              <a:buFontTx/>
              <a:buNone/>
              <a:tabLst>
                <a:tab pos="1201738" algn="l"/>
              </a:tabLst>
              <a:defRPr sz="2000">
                <a:solidFill>
                  <a:schemeClr val="bg1"/>
                </a:solidFill>
              </a:defRPr>
            </a:lvl3pPr>
            <a:lvl4pPr marL="0" indent="0" algn="ctr">
              <a:buFontTx/>
              <a:buNone/>
              <a:tabLst>
                <a:tab pos="1201738" algn="l"/>
              </a:tabLst>
              <a:defRPr sz="2000">
                <a:solidFill>
                  <a:schemeClr val="bg1"/>
                </a:solidFill>
              </a:defRPr>
            </a:lvl4pPr>
            <a:lvl5pPr marL="0" indent="0" algn="ctr">
              <a:buFontTx/>
              <a:buNone/>
              <a:tabLst>
                <a:tab pos="1201738" algn="l"/>
              </a:tabLst>
              <a:defRPr sz="2000">
                <a:solidFill>
                  <a:schemeClr val="bg1"/>
                </a:solidFill>
              </a:defRPr>
            </a:lvl5pPr>
          </a:lstStyle>
          <a:p>
            <a:pPr lvl="0"/>
            <a:r>
              <a:rPr lang="en-US" dirty="0"/>
              <a:t>Divider</a:t>
            </a:r>
          </a:p>
          <a:p>
            <a:pPr lvl="1"/>
            <a:r>
              <a:rPr lang="en-US" dirty="0"/>
              <a:t>Second level</a:t>
            </a:r>
          </a:p>
        </p:txBody>
      </p:sp>
    </p:spTree>
    <p:extLst>
      <p:ext uri="{BB962C8B-B14F-4D97-AF65-F5344CB8AC3E}">
        <p14:creationId xmlns:p14="http://schemas.microsoft.com/office/powerpoint/2010/main" val="4056623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ision to action">
    <p:bg>
      <p:bgPr>
        <a:solidFill>
          <a:srgbClr val="064E69"/>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3846101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6" name="Rectangle 25"/>
          <p:cNvSpPr/>
          <p:nvPr userDrawn="1"/>
        </p:nvSpPr>
        <p:spPr>
          <a:xfrm>
            <a:off x="0" y="4732020"/>
            <a:ext cx="12192000" cy="2125980"/>
          </a:xfrm>
          <a:prstGeom prst="rect">
            <a:avLst/>
          </a:prstGeom>
          <a:gradFill flip="none" rotWithShape="1">
            <a:gsLst>
              <a:gs pos="67000">
                <a:schemeClr val="bg1"/>
              </a:gs>
              <a:gs pos="100000">
                <a:schemeClr val="bg1"/>
              </a:gs>
              <a:gs pos="55000">
                <a:schemeClr val="accent2"/>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27" name="Rectangle 26"/>
          <p:cNvSpPr/>
          <p:nvPr userDrawn="1"/>
        </p:nvSpPr>
        <p:spPr>
          <a:xfrm>
            <a:off x="1589" y="0"/>
            <a:ext cx="12188825"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1588" y="0"/>
            <a:ext cx="6126479" cy="4732020"/>
          </a:xfrm>
          <a:prstGeom prst="rect">
            <a:avLst/>
          </a:prstGeom>
        </p:spPr>
      </p:pic>
      <p:sp>
        <p:nvSpPr>
          <p:cNvPr id="29" name="Rectangle 28"/>
          <p:cNvSpPr/>
          <p:nvPr userDrawn="1"/>
        </p:nvSpPr>
        <p:spPr>
          <a:xfrm flipH="1">
            <a:off x="6015106" y="1"/>
            <a:ext cx="665217"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Arial" panose="020B0604020202020204" pitchFamily="34" charset="0"/>
              <a:cs typeface="Arial" panose="020B0604020202020204" pitchFamily="34" charset="0"/>
            </a:endParaRPr>
          </a:p>
        </p:txBody>
      </p:sp>
      <p:sp>
        <p:nvSpPr>
          <p:cNvPr id="30" name="Title 2"/>
          <p:cNvSpPr txBox="1">
            <a:spLocks/>
          </p:cNvSpPr>
          <p:nvPr userDrawn="1"/>
        </p:nvSpPr>
        <p:spPr>
          <a:xfrm>
            <a:off x="7901547" y="3658243"/>
            <a:ext cx="3949108"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400" b="1" dirty="0">
                <a:solidFill>
                  <a:srgbClr val="00859B"/>
                </a:solidFill>
                <a:latin typeface="Arial" panose="020B0604020202020204" pitchFamily="34" charset="0"/>
                <a:ea typeface="Domaine Display" charset="0"/>
                <a:cs typeface="Arial" panose="020B0604020202020204" pitchFamily="34" charset="0"/>
              </a:rPr>
              <a:t>into action.</a:t>
            </a:r>
          </a:p>
        </p:txBody>
      </p:sp>
      <p:sp>
        <p:nvSpPr>
          <p:cNvPr id="31" name="Title 1"/>
          <p:cNvSpPr txBox="1">
            <a:spLocks/>
          </p:cNvSpPr>
          <p:nvPr userDrawn="1"/>
        </p:nvSpPr>
        <p:spPr>
          <a:xfrm>
            <a:off x="5061285" y="2489624"/>
            <a:ext cx="5205181"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400" b="1" dirty="0">
                <a:solidFill>
                  <a:schemeClr val="accent2"/>
                </a:solidFill>
                <a:latin typeface="Arial" panose="020B0604020202020204" pitchFamily="34" charset="0"/>
                <a:ea typeface="Domaine Display" charset="0"/>
                <a:cs typeface="Arial" panose="020B0604020202020204" pitchFamily="34" charset="0"/>
              </a:rPr>
              <a:t>Turning vision</a:t>
            </a:r>
          </a:p>
        </p:txBody>
      </p:sp>
      <p:grpSp>
        <p:nvGrpSpPr>
          <p:cNvPr id="32" name="Group 31">
            <a:extLst>
              <a:ext uri="{FF2B5EF4-FFF2-40B4-BE49-F238E27FC236}">
                <a16:creationId xmlns:a16="http://schemas.microsoft.com/office/drawing/2014/main" id="{0860573B-7502-4EE6-AE67-B3B2FFD71F32}"/>
              </a:ext>
            </a:extLst>
          </p:cNvPr>
          <p:cNvGrpSpPr>
            <a:grpSpLocks noChangeAspect="1"/>
          </p:cNvGrpSpPr>
          <p:nvPr userDrawn="1"/>
        </p:nvGrpSpPr>
        <p:grpSpPr>
          <a:xfrm>
            <a:off x="8654511" y="5940719"/>
            <a:ext cx="3097787" cy="413801"/>
            <a:chOff x="279400" y="2781300"/>
            <a:chExt cx="8585200" cy="1092200"/>
          </a:xfrm>
        </p:grpSpPr>
        <p:sp>
          <p:nvSpPr>
            <p:cNvPr id="33"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4"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3" name="Group 42"/>
          <p:cNvGrpSpPr/>
          <p:nvPr userDrawn="1"/>
        </p:nvGrpSpPr>
        <p:grpSpPr>
          <a:xfrm>
            <a:off x="504316" y="5402513"/>
            <a:ext cx="1930419" cy="1067172"/>
            <a:chOff x="7526204" y="2289887"/>
            <a:chExt cx="3108960" cy="1718692"/>
          </a:xfrm>
        </p:grpSpPr>
        <p:grpSp>
          <p:nvGrpSpPr>
            <p:cNvPr id="44" name="Group 43"/>
            <p:cNvGrpSpPr>
              <a:grpSpLocks noChangeAspect="1"/>
            </p:cNvGrpSpPr>
            <p:nvPr/>
          </p:nvGrpSpPr>
          <p:grpSpPr>
            <a:xfrm>
              <a:off x="8070916" y="2865025"/>
              <a:ext cx="2148840" cy="827025"/>
              <a:chOff x="-2522495" y="1678245"/>
              <a:chExt cx="2126771" cy="818532"/>
            </a:xfrm>
          </p:grpSpPr>
          <p:sp>
            <p:nvSpPr>
              <p:cNvPr id="46" name="TextBox 45"/>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47" name="TextBox 46"/>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3"/>
                  </a:solidFill>
                  <a:latin typeface="Arial" panose="020B0604020202020204" pitchFamily="34" charset="0"/>
                  <a:ea typeface="Domaine Display" charset="0"/>
                  <a:cs typeface="Arial" panose="020B0604020202020204" pitchFamily="34" charset="0"/>
                </a:endParaRPr>
              </a:p>
            </p:txBody>
          </p:sp>
        </p:grpSp>
        <p:sp>
          <p:nvSpPr>
            <p:cNvPr id="45" name="Freeform 44"/>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sp>
        <p:nvSpPr>
          <p:cNvPr id="59" name="Rectangle 58"/>
          <p:cNvSpPr/>
          <p:nvPr userDrawn="1"/>
        </p:nvSpPr>
        <p:spPr>
          <a:xfrm flipH="1">
            <a:off x="-1591" y="4732897"/>
            <a:ext cx="12193589" cy="336177"/>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6314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One">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46546" y="1008530"/>
            <a:ext cx="10898910" cy="806822"/>
          </a:xfrm>
          <a:prstGeom prst="rect">
            <a:avLst/>
          </a:prstGeom>
          <a:noFill/>
          <a:ln>
            <a:noFill/>
          </a:ln>
        </p:spPr>
        <p:txBody>
          <a:bodyPr lIns="91425" tIns="91425" rIns="91425" bIns="91425" anchor="t" anchorCtr="0"/>
          <a:lstStyle>
            <a:lvl1pPr lvl="0" algn="l" rtl="0">
              <a:lnSpc>
                <a:spcPct val="100000"/>
              </a:lnSpc>
              <a:spcBef>
                <a:spcPts val="0"/>
              </a:spcBef>
              <a:buClr>
                <a:schemeClr val="dk1"/>
              </a:buClr>
              <a:buFont typeface="Georg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2" name="Shape 32"/>
          <p:cNvSpPr txBox="1">
            <a:spLocks noGrp="1"/>
          </p:cNvSpPr>
          <p:nvPr>
            <p:ph type="body" idx="1"/>
          </p:nvPr>
        </p:nvSpPr>
        <p:spPr>
          <a:xfrm>
            <a:off x="646545" y="1949825"/>
            <a:ext cx="10898910" cy="389964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002893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421" imgH="423" progId="TCLayout.ActiveDocument.1">
                  <p:embed/>
                </p:oleObj>
              </mc:Choice>
              <mc:Fallback>
                <p:oleObj name="think-cell Slide" r:id="rId4" imgW="421" imgH="423" progId="TCLayout.ActiveDocument.1">
                  <p:embed/>
                  <p:pic>
                    <p:nvPicPr>
                      <p:cNvPr id="3" name="Object 2"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55" name="Rectangle 54"/>
          <p:cNvSpPr/>
          <p:nvPr userDrawn="1"/>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Domaine Display" charset="0"/>
              <a:ea typeface="Domaine Display" charset="0"/>
              <a:cs typeface="Domaine Display" charset="0"/>
            </a:endParaRPr>
          </a:p>
        </p:txBody>
      </p:sp>
      <p:sp>
        <p:nvSpPr>
          <p:cNvPr id="56" name="Rectangle 55"/>
          <p:cNvSpPr/>
          <p:nvPr userDrawn="1"/>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Open Sans Bold"/>
              <a:cs typeface="Open Sans Bold"/>
            </a:endParaRPr>
          </a:p>
        </p:txBody>
      </p:sp>
      <p:sp>
        <p:nvSpPr>
          <p:cNvPr id="57" name="Title 1"/>
          <p:cNvSpPr>
            <a:spLocks noGrp="1"/>
          </p:cNvSpPr>
          <p:nvPr>
            <p:ph type="title" hasCustomPrompt="1"/>
          </p:nvPr>
        </p:nvSpPr>
        <p:spPr>
          <a:xfrm>
            <a:off x="446992" y="371027"/>
            <a:ext cx="9688623" cy="476805"/>
          </a:xfrm>
          <a:prstGeom prst="rect">
            <a:avLst/>
          </a:prstGeom>
        </p:spPr>
        <p:txBody>
          <a:bodyPr anchor="b"/>
          <a:lstStyle>
            <a:lvl1pPr algn="l">
              <a:defRPr sz="3000" b="1">
                <a:solidFill>
                  <a:schemeClr val="bg1"/>
                </a:solidFill>
                <a:latin typeface="Domaine Display" charset="0"/>
                <a:ea typeface="Domaine Display" charset="0"/>
                <a:cs typeface="Domaine Display" charset="0"/>
              </a:defRPr>
            </a:lvl1pPr>
          </a:lstStyle>
          <a:p>
            <a:r>
              <a:rPr lang="en-US" dirty="0"/>
              <a:t>Title</a:t>
            </a:r>
          </a:p>
        </p:txBody>
      </p:sp>
      <p:sp>
        <p:nvSpPr>
          <p:cNvPr id="58" name="Text Placeholder 9"/>
          <p:cNvSpPr>
            <a:spLocks noGrp="1"/>
          </p:cNvSpPr>
          <p:nvPr>
            <p:ph type="body" sz="quarter" idx="11" hasCustomPrompt="1"/>
          </p:nvPr>
        </p:nvSpPr>
        <p:spPr>
          <a:xfrm>
            <a:off x="446994" y="860151"/>
            <a:ext cx="9688622" cy="423094"/>
          </a:xfrm>
          <a:prstGeom prst="rect">
            <a:avLst/>
          </a:prstGeom>
        </p:spPr>
        <p:txBody>
          <a:bodyPr anchor="ctr"/>
          <a:lstStyle>
            <a:lvl1pPr algn="l">
              <a:lnSpc>
                <a:spcPct val="90000"/>
              </a:lnSpc>
              <a:defRPr sz="2000">
                <a:solidFill>
                  <a:schemeClr val="bg1"/>
                </a:solidFill>
              </a:defRPr>
            </a:lvl1pPr>
          </a:lstStyle>
          <a:p>
            <a:pPr lvl="0"/>
            <a:r>
              <a:rPr lang="en-US" dirty="0"/>
              <a:t>Subtitle</a:t>
            </a:r>
          </a:p>
        </p:txBody>
      </p:sp>
      <p:cxnSp>
        <p:nvCxnSpPr>
          <p:cNvPr id="59" name="Straight Connector 58"/>
          <p:cNvCxnSpPr/>
          <p:nvPr userDrawn="1"/>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0" name="Group 59"/>
          <p:cNvGrpSpPr>
            <a:grpSpLocks noChangeAspect="1"/>
          </p:cNvGrpSpPr>
          <p:nvPr userDrawn="1"/>
        </p:nvGrpSpPr>
        <p:grpSpPr>
          <a:xfrm>
            <a:off x="10579888" y="371026"/>
            <a:ext cx="1417689" cy="783522"/>
            <a:chOff x="7526204" y="2289887"/>
            <a:chExt cx="3108960" cy="1718692"/>
          </a:xfrm>
        </p:grpSpPr>
        <p:grpSp>
          <p:nvGrpSpPr>
            <p:cNvPr id="61" name="Group 60"/>
            <p:cNvGrpSpPr>
              <a:grpSpLocks noChangeAspect="1"/>
            </p:cNvGrpSpPr>
            <p:nvPr/>
          </p:nvGrpSpPr>
          <p:grpSpPr>
            <a:xfrm>
              <a:off x="8070916" y="2865025"/>
              <a:ext cx="2148840" cy="827025"/>
              <a:chOff x="-2522495" y="1678245"/>
              <a:chExt cx="2126771" cy="818532"/>
            </a:xfrm>
          </p:grpSpPr>
          <p:sp>
            <p:nvSpPr>
              <p:cNvPr id="63" name="TextBox 62"/>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4" name="TextBox 63"/>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5" name="TextBox 64"/>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6" name="TextBox 65"/>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7" name="TextBox 66"/>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8" name="TextBox 67"/>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69" name="TextBox 68"/>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0" name="TextBox 69"/>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1" name="TextBox 70"/>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2" name="TextBox 71"/>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3" name="TextBox 72"/>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4" name="TextBox 73"/>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sp>
            <p:nvSpPr>
              <p:cNvPr id="75" name="TextBox 74"/>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ea typeface="Domaine Display" charset="0"/>
                  <a:cs typeface="Domaine Display" charset="0"/>
                </a:endParaRPr>
              </a:p>
            </p:txBody>
          </p:sp>
        </p:grpSp>
        <p:sp>
          <p:nvSpPr>
            <p:cNvPr id="62" name="Freeform 9"/>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061810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slide PURPLE">
    <p:spTree>
      <p:nvGrpSpPr>
        <p:cNvPr id="1" name=""/>
        <p:cNvGrpSpPr/>
        <p:nvPr/>
      </p:nvGrpSpPr>
      <p:grpSpPr>
        <a:xfrm>
          <a:off x="0" y="0"/>
          <a:ext cx="0" cy="0"/>
          <a:chOff x="0" y="0"/>
          <a:chExt cx="0" cy="0"/>
        </a:xfrm>
      </p:grpSpPr>
      <p:sp>
        <p:nvSpPr>
          <p:cNvPr id="9" name="Rectangle 3"/>
          <p:cNvSpPr>
            <a:spLocks noGrp="1" noChangeArrowheads="1"/>
          </p:cNvSpPr>
          <p:nvPr>
            <p:ph type="subTitle" idx="1" hasCustomPrompt="1"/>
          </p:nvPr>
        </p:nvSpPr>
        <p:spPr>
          <a:xfrm>
            <a:off x="533400" y="3255264"/>
            <a:ext cx="10261600" cy="432216"/>
          </a:xfrm>
          <a:prstGeom prst="rect">
            <a:avLst/>
          </a:prstGeom>
        </p:spPr>
        <p:txBody>
          <a:bodyPr/>
          <a:lstStyle>
            <a:lvl1pPr marL="0" indent="0">
              <a:buNone/>
              <a:defRPr sz="2300" baseline="0"/>
            </a:lvl1pPr>
          </a:lstStyle>
          <a:p>
            <a:r>
              <a:rPr lang="en-US" dirty="0"/>
              <a:t>&lt;Presenter Name&gt;</a:t>
            </a:r>
          </a:p>
        </p:txBody>
      </p:sp>
      <p:sp>
        <p:nvSpPr>
          <p:cNvPr id="11" name="Rectangle 4"/>
          <p:cNvSpPr>
            <a:spLocks noGrp="1" noChangeArrowheads="1"/>
          </p:cNvSpPr>
          <p:nvPr>
            <p:ph type="ctrTitle"/>
          </p:nvPr>
        </p:nvSpPr>
        <p:spPr>
          <a:xfrm>
            <a:off x="533401" y="1682497"/>
            <a:ext cx="8829823" cy="1458269"/>
          </a:xfrm>
        </p:spPr>
        <p:txBody>
          <a:bodyPr/>
          <a:lstStyle>
            <a:lvl1pPr>
              <a:defRPr b="0">
                <a:solidFill>
                  <a:schemeClr val="accent1"/>
                </a:solidFill>
              </a:defRPr>
            </a:lvl1pPr>
          </a:lstStyle>
          <a:p>
            <a:r>
              <a:rPr lang="en-US" sz="5400" dirty="0"/>
              <a:t>Click to edit Master title style</a:t>
            </a:r>
          </a:p>
        </p:txBody>
      </p:sp>
      <p:sp>
        <p:nvSpPr>
          <p:cNvPr id="3" name="Text Placeholder 2"/>
          <p:cNvSpPr>
            <a:spLocks noGrp="1"/>
          </p:cNvSpPr>
          <p:nvPr>
            <p:ph type="body" sz="quarter" idx="10" hasCustomPrompt="1"/>
          </p:nvPr>
        </p:nvSpPr>
        <p:spPr>
          <a:xfrm>
            <a:off x="533400" y="3801979"/>
            <a:ext cx="5283197" cy="476250"/>
          </a:xfrm>
          <a:prstGeom prst="rect">
            <a:avLst/>
          </a:prstGeom>
        </p:spPr>
        <p:txBody>
          <a:bodyPr/>
          <a:lstStyle>
            <a:lvl1pPr marL="0" indent="0">
              <a:buNone/>
              <a:defRPr sz="2300"/>
            </a:lvl1pPr>
          </a:lstStyle>
          <a:p>
            <a:pPr lvl="0"/>
            <a:r>
              <a:rPr lang="en-US" dirty="0"/>
              <a:t>&lt;Date&gt;</a:t>
            </a:r>
          </a:p>
        </p:txBody>
      </p:sp>
    </p:spTree>
    <p:extLst>
      <p:ext uri="{BB962C8B-B14F-4D97-AF65-F5344CB8AC3E}">
        <p14:creationId xmlns:p14="http://schemas.microsoft.com/office/powerpoint/2010/main" val="2106686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PURP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533400" y="1371600"/>
            <a:ext cx="11178287" cy="4278186"/>
          </a:xfrm>
        </p:spPr>
        <p:txBody>
          <a:bodyPr/>
          <a:lstStyle>
            <a:lvl1pPr>
              <a:lnSpc>
                <a:spcPct val="90000"/>
              </a:lnSpc>
              <a:defRPr sz="3600" b="0" baseline="0">
                <a:solidFill>
                  <a:schemeClr val="accent1"/>
                </a:solidFill>
              </a:defRPr>
            </a:lvl1pPr>
          </a:lstStyle>
          <a:p>
            <a:r>
              <a:rPr lang="en-US" dirty="0"/>
              <a:t>Divider page use </a:t>
            </a:r>
            <a:br>
              <a:rPr lang="en-US" dirty="0"/>
            </a:br>
            <a:r>
              <a:rPr lang="en-US" dirty="0"/>
              <a:t>sparingly to break </a:t>
            </a:r>
            <a:br>
              <a:rPr lang="en-US" dirty="0"/>
            </a:br>
            <a:r>
              <a:rPr lang="en-US" dirty="0"/>
              <a:t>up information</a:t>
            </a:r>
          </a:p>
        </p:txBody>
      </p:sp>
      <p:sp>
        <p:nvSpPr>
          <p:cNvPr id="2" name="Rectangle 1"/>
          <p:cNvSpPr/>
          <p:nvPr userDrawn="1"/>
        </p:nvSpPr>
        <p:spPr>
          <a:xfrm>
            <a:off x="0" y="6063176"/>
            <a:ext cx="12192000" cy="794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p>
        </p:txBody>
      </p:sp>
    </p:spTree>
    <p:extLst>
      <p:ext uri="{BB962C8B-B14F-4D97-AF65-F5344CB8AC3E}">
        <p14:creationId xmlns:p14="http://schemas.microsoft.com/office/powerpoint/2010/main" val="1293804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 column, PURPLE">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6386"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11" name="Text Placeholder 10"/>
          <p:cNvSpPr>
            <a:spLocks noGrp="1"/>
          </p:cNvSpPr>
          <p:nvPr>
            <p:ph type="body" sz="quarter" idx="13"/>
          </p:nvPr>
        </p:nvSpPr>
        <p:spPr>
          <a:xfrm>
            <a:off x="533401" y="1371601"/>
            <a:ext cx="11114617" cy="4660899"/>
          </a:xfrm>
          <a:prstGeom prst="rect">
            <a:avLst/>
          </a:prstGeom>
        </p:spPr>
        <p:txBody>
          <a:bodyPr/>
          <a:lstStyle>
            <a:lvl2pPr marL="344488" indent="-166688">
              <a:buFont typeface="Calibri" panose="020F0502020204030204" pitchFamily="34" charset="0"/>
              <a:buChar char="‒"/>
              <a:defRPr sz="1400"/>
            </a:lvl2pPr>
            <a:lvl3pPr marL="508000" indent="-160338">
              <a:buSzPct val="80000"/>
              <a:defRPr sz="1400"/>
            </a:lvl3pPr>
          </a:lstStyle>
          <a:p>
            <a:pPr lvl="0"/>
            <a:r>
              <a:rPr lang="en-US" dirty="0"/>
              <a:t>Click to edit Master text styles</a:t>
            </a:r>
          </a:p>
          <a:p>
            <a:pPr lvl="1"/>
            <a:r>
              <a:rPr lang="en-US" dirty="0"/>
              <a:t>Second level</a:t>
            </a:r>
          </a:p>
          <a:p>
            <a:pPr lvl="2"/>
            <a:r>
              <a:rPr lang="en-US" dirty="0"/>
              <a:t>Third level</a:t>
            </a:r>
          </a:p>
        </p:txBody>
      </p:sp>
      <p:sp>
        <p:nvSpPr>
          <p:cNvPr id="5" name="Slide Number Placeholder 4"/>
          <p:cNvSpPr>
            <a:spLocks noGrp="1"/>
          </p:cNvSpPr>
          <p:nvPr>
            <p:ph type="sldNum" sz="quarter" idx="11"/>
          </p:nvPr>
        </p:nvSpPr>
        <p:spPr>
          <a:xfrm>
            <a:off x="11033760" y="6381750"/>
            <a:ext cx="711200" cy="365760"/>
          </a:xfrm>
        </p:spPr>
        <p:txBody>
          <a:bodyPr/>
          <a:lstStyle>
            <a:lvl1pPr>
              <a:defRPr/>
            </a:lvl1pPr>
          </a:lstStyle>
          <a:p>
            <a:fld id="{5350A51A-D8F8-4115-9BCF-3D754AB88010}" type="slidenum">
              <a:rPr lang="en-US"/>
              <a:pPr/>
              <a:t>‹#›</a:t>
            </a:fld>
            <a:endParaRPr lang="en-US" dirty="0"/>
          </a:p>
        </p:txBody>
      </p:sp>
      <p:sp>
        <p:nvSpPr>
          <p:cNvPr id="7" name="Rectangle 2"/>
          <p:cNvSpPr>
            <a:spLocks noGrp="1" noChangeArrowheads="1"/>
          </p:cNvSpPr>
          <p:nvPr>
            <p:ph type="title" hasCustomPrompt="1"/>
          </p:nvPr>
        </p:nvSpPr>
        <p:spPr bwMode="black">
          <a:xfrm>
            <a:off x="533417" y="152400"/>
            <a:ext cx="11116140"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dirty="0" smtClean="0"/>
            </a:lvl1pPr>
          </a:lstStyle>
          <a:p>
            <a:pPr lvl="0"/>
            <a:r>
              <a:rPr lang="en-US" dirty="0"/>
              <a:t>Insert slide title here</a:t>
            </a:r>
          </a:p>
        </p:txBody>
      </p:sp>
    </p:spTree>
    <p:extLst>
      <p:ext uri="{BB962C8B-B14F-4D97-AF65-F5344CB8AC3E}">
        <p14:creationId xmlns:p14="http://schemas.microsoft.com/office/powerpoint/2010/main" val="3621902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2 column, PURP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74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6" name="Slide Number Placeholder 5"/>
          <p:cNvSpPr>
            <a:spLocks noGrp="1"/>
          </p:cNvSpPr>
          <p:nvPr>
            <p:ph type="sldNum" sz="quarter" idx="11"/>
          </p:nvPr>
        </p:nvSpPr>
        <p:spPr>
          <a:xfrm>
            <a:off x="11033760" y="6381750"/>
            <a:ext cx="711200" cy="365760"/>
          </a:xfrm>
        </p:spPr>
        <p:txBody>
          <a:bodyPr/>
          <a:lstStyle>
            <a:lvl1pPr>
              <a:defRPr/>
            </a:lvl1pPr>
          </a:lstStyle>
          <a:p>
            <a:fld id="{7A59F844-C645-4211-B8D9-EA77C1F28E4E}" type="slidenum">
              <a:rPr lang="en-US"/>
              <a:pPr/>
              <a:t>‹#›</a:t>
            </a:fld>
            <a:endParaRPr lang="en-US" dirty="0"/>
          </a:p>
        </p:txBody>
      </p:sp>
      <p:sp>
        <p:nvSpPr>
          <p:cNvPr id="16" name="Text Placeholder 10"/>
          <p:cNvSpPr>
            <a:spLocks noGrp="1"/>
          </p:cNvSpPr>
          <p:nvPr>
            <p:ph type="body" sz="quarter" idx="13"/>
          </p:nvPr>
        </p:nvSpPr>
        <p:spPr>
          <a:xfrm>
            <a:off x="533401" y="1390651"/>
            <a:ext cx="5382076" cy="4784725"/>
          </a:xfrm>
          <a:prstGeom prst="rect">
            <a:avLst/>
          </a:prstGeom>
        </p:spPr>
        <p:txBody>
          <a:bodyPr/>
          <a:lstStyle>
            <a:lvl2pPr marL="344488" indent="-166688">
              <a:buFont typeface="Calibri" panose="020F0502020204030204" pitchFamily="34" charset="0"/>
              <a:buChar char="‒"/>
              <a:defRPr sz="1400"/>
            </a:lvl2pPr>
            <a:lvl3pPr marL="508000" indent="-160338">
              <a:buSzPct val="80000"/>
              <a:defRPr sz="1400"/>
            </a:lvl3pPr>
          </a:lstStyle>
          <a:p>
            <a:pPr lvl="0"/>
            <a:r>
              <a:rPr lang="en-US" dirty="0"/>
              <a:t>Click to edit Master text styles</a:t>
            </a:r>
          </a:p>
          <a:p>
            <a:pPr lvl="1"/>
            <a:r>
              <a:rPr lang="en-US" dirty="0"/>
              <a:t>Second level</a:t>
            </a:r>
          </a:p>
          <a:p>
            <a:pPr lvl="2"/>
            <a:r>
              <a:rPr lang="en-US" dirty="0"/>
              <a:t>Third level</a:t>
            </a:r>
          </a:p>
        </p:txBody>
      </p:sp>
      <p:sp>
        <p:nvSpPr>
          <p:cNvPr id="17" name="Text Placeholder 10"/>
          <p:cNvSpPr>
            <a:spLocks noGrp="1"/>
          </p:cNvSpPr>
          <p:nvPr>
            <p:ph type="body" sz="quarter" idx="14"/>
          </p:nvPr>
        </p:nvSpPr>
        <p:spPr>
          <a:xfrm>
            <a:off x="6109003" y="1390651"/>
            <a:ext cx="5382076" cy="4784725"/>
          </a:xfrm>
          <a:prstGeom prst="rect">
            <a:avLst/>
          </a:prstGeom>
        </p:spPr>
        <p:txBody>
          <a:bodyPr/>
          <a:lstStyle>
            <a:lvl2pPr marL="344488" indent="-166688">
              <a:buFont typeface="Calibri" panose="020F0502020204030204" pitchFamily="34" charset="0"/>
              <a:buChar char="‒"/>
              <a:defRPr sz="1400"/>
            </a:lvl2pPr>
            <a:lvl3pPr marL="508000" indent="-160338">
              <a:buSzPct val="80000"/>
              <a:defRPr sz="1400"/>
            </a:lvl3pPr>
          </a:lstStyle>
          <a:p>
            <a:pPr lvl="0"/>
            <a:r>
              <a:rPr lang="en-US" dirty="0"/>
              <a:t>Click to edit Master text styles</a:t>
            </a:r>
          </a:p>
          <a:p>
            <a:pPr lvl="1"/>
            <a:r>
              <a:rPr lang="en-US" dirty="0"/>
              <a:t>Second level</a:t>
            </a:r>
          </a:p>
          <a:p>
            <a:pPr lvl="2"/>
            <a:r>
              <a:rPr lang="en-US" dirty="0"/>
              <a:t>Third level</a:t>
            </a:r>
          </a:p>
        </p:txBody>
      </p:sp>
      <p:sp>
        <p:nvSpPr>
          <p:cNvPr id="8" name="Rectangle 2"/>
          <p:cNvSpPr>
            <a:spLocks noGrp="1" noChangeArrowheads="1"/>
          </p:cNvSpPr>
          <p:nvPr>
            <p:ph type="title" hasCustomPrompt="1"/>
          </p:nvPr>
        </p:nvSpPr>
        <p:spPr bwMode="black">
          <a:xfrm>
            <a:off x="533417" y="152400"/>
            <a:ext cx="11119104"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dirty="0" smtClean="0"/>
            </a:lvl1pPr>
          </a:lstStyle>
          <a:p>
            <a:pPr lvl="0"/>
            <a:r>
              <a:rPr lang="en-US" dirty="0"/>
              <a:t>Insert slide title here</a:t>
            </a:r>
          </a:p>
        </p:txBody>
      </p:sp>
    </p:spTree>
    <p:extLst>
      <p:ext uri="{BB962C8B-B14F-4D97-AF65-F5344CB8AC3E}">
        <p14:creationId xmlns:p14="http://schemas.microsoft.com/office/powerpoint/2010/main" val="29320373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URP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1033760" y="6381750"/>
            <a:ext cx="711200" cy="365760"/>
          </a:xfrm>
        </p:spPr>
        <p:txBody>
          <a:bodyPr/>
          <a:lstStyle>
            <a:lvl1pPr>
              <a:defRPr/>
            </a:lvl1pPr>
          </a:lstStyle>
          <a:p>
            <a:fld id="{5350A51A-D8F8-4115-9BCF-3D754AB88010}" type="slidenum">
              <a:rPr lang="en-US"/>
              <a:pPr/>
              <a:t>‹#›</a:t>
            </a:fld>
            <a:endParaRPr lang="en-US" dirty="0"/>
          </a:p>
        </p:txBody>
      </p:sp>
      <p:sp>
        <p:nvSpPr>
          <p:cNvPr id="6" name="Rectangle 2"/>
          <p:cNvSpPr>
            <a:spLocks noGrp="1" noChangeArrowheads="1"/>
          </p:cNvSpPr>
          <p:nvPr>
            <p:ph type="title" hasCustomPrompt="1"/>
          </p:nvPr>
        </p:nvSpPr>
        <p:spPr bwMode="black">
          <a:xfrm>
            <a:off x="543091" y="152400"/>
            <a:ext cx="11119104"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dirty="0" smtClean="0"/>
            </a:lvl1pPr>
          </a:lstStyle>
          <a:p>
            <a:pPr lvl="0"/>
            <a:r>
              <a:rPr lang="en-US" dirty="0"/>
              <a:t>Insert slide title here</a:t>
            </a:r>
          </a:p>
        </p:txBody>
      </p:sp>
    </p:spTree>
    <p:extLst>
      <p:ext uri="{BB962C8B-B14F-4D97-AF65-F5344CB8AC3E}">
        <p14:creationId xmlns:p14="http://schemas.microsoft.com/office/powerpoint/2010/main" val="290452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ivision">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972494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dirty="0">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Presenter Name</a:t>
            </a:r>
            <a:endParaRPr lang="tr-TR" dirty="0"/>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dirty="0"/>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Second Level Title</a:t>
            </a:r>
            <a:endParaRPr lang="tr-TR" dirty="0"/>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Date</a:t>
            </a:r>
            <a:endParaRPr lang="tr-TR" dirty="0"/>
          </a:p>
        </p:txBody>
      </p:sp>
      <p:sp>
        <p:nvSpPr>
          <p:cNvPr id="32" name="Picture Placeholder 5"/>
          <p:cNvSpPr>
            <a:spLocks noGrp="1"/>
          </p:cNvSpPr>
          <p:nvPr>
            <p:ph type="pic" sz="quarter" idx="14" hasCustomPrompt="1"/>
          </p:nvPr>
        </p:nvSpPr>
        <p:spPr>
          <a:xfrm>
            <a:off x="7751365" y="0"/>
            <a:ext cx="4440635" cy="3283083"/>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29" name="Rectangle 28">
            <a:extLst>
              <a:ext uri="{FF2B5EF4-FFF2-40B4-BE49-F238E27FC236}">
                <a16:creationId xmlns:a16="http://schemas.microsoft.com/office/drawing/2014/main" id="{18E5268C-C141-4840-9D00-CD333097B788}"/>
              </a:ext>
            </a:extLst>
          </p:cNvPr>
          <p:cNvSpPr/>
          <p:nvPr userDrawn="1"/>
        </p:nvSpPr>
        <p:spPr>
          <a:xfrm>
            <a:off x="7749346" y="3314331"/>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endParaRPr lang="en-US" sz="1600" b="1" dirty="0">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
        <p:nvSpPr>
          <p:cNvPr id="33" name="Rectangle 32"/>
          <p:cNvSpPr/>
          <p:nvPr userDrawn="1"/>
        </p:nvSpPr>
        <p:spPr>
          <a:xfrm>
            <a:off x="7749346" y="3283084"/>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34" name="Rectangle 33"/>
          <p:cNvSpPr/>
          <p:nvPr userDrawn="1"/>
        </p:nvSpPr>
        <p:spPr>
          <a:xfrm>
            <a:off x="7749345" y="3799295"/>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36" name="Text Placeholder 35"/>
          <p:cNvSpPr>
            <a:spLocks noGrp="1"/>
          </p:cNvSpPr>
          <p:nvPr>
            <p:ph type="body" sz="quarter" idx="15" hasCustomPrompt="1"/>
          </p:nvPr>
        </p:nvSpPr>
        <p:spPr>
          <a:xfrm>
            <a:off x="7749344" y="3374405"/>
            <a:ext cx="4442656" cy="438517"/>
          </a:xfrm>
          <a:prstGeom prst="rect">
            <a:avLst/>
          </a:prstGeom>
        </p:spPr>
        <p:txBody>
          <a:bodyPr anchor="ctr"/>
          <a:lstStyle>
            <a:lvl1pPr marL="0" algn="ctr" defTabSz="914400" rtl="0" eaLnBrk="1" latinLnBrk="0" hangingPunct="1">
              <a:lnSpc>
                <a:spcPct val="85000"/>
              </a:lnSpc>
              <a:defRPr lang="en-US" sz="1600" b="1" kern="1200" dirty="0">
                <a:solidFill>
                  <a:schemeClr val="accent2"/>
                </a:solidFill>
                <a:latin typeface="Arial" panose="020B0604020202020204" pitchFamily="34" charset="0"/>
                <a:ea typeface="+mn-ea"/>
                <a:cs typeface="Arial" panose="020B0604020202020204" pitchFamily="34" charset="0"/>
                <a:sym typeface="Arial" panose="020B0604020202020204" pitchFamily="34" charset="0"/>
              </a:defRPr>
            </a:lvl1pPr>
          </a:lstStyle>
          <a:p>
            <a:pPr lvl="0"/>
            <a:r>
              <a:rPr lang="en-US" dirty="0"/>
              <a:t>&lt;DIVISION NAME&gt;</a:t>
            </a:r>
          </a:p>
        </p:txBody>
      </p:sp>
      <p:grpSp>
        <p:nvGrpSpPr>
          <p:cNvPr id="35" name="Group 34">
            <a:extLst>
              <a:ext uri="{FF2B5EF4-FFF2-40B4-BE49-F238E27FC236}">
                <a16:creationId xmlns:a16="http://schemas.microsoft.com/office/drawing/2014/main" id="{0860573B-7502-4EE6-AE67-B3B2FFD71F32}"/>
              </a:ext>
            </a:extLst>
          </p:cNvPr>
          <p:cNvGrpSpPr>
            <a:grpSpLocks noChangeAspect="1"/>
          </p:cNvGrpSpPr>
          <p:nvPr userDrawn="1"/>
        </p:nvGrpSpPr>
        <p:grpSpPr>
          <a:xfrm>
            <a:off x="9472900" y="5931510"/>
            <a:ext cx="2192529" cy="292877"/>
            <a:chOff x="279400" y="2781300"/>
            <a:chExt cx="8585200" cy="1092200"/>
          </a:xfrm>
        </p:grpSpPr>
        <p:sp>
          <p:nvSpPr>
            <p:cNvPr id="37"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8"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39"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0"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1"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2"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3"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4"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5"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6"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3437389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hank you slide PURPLE">
    <p:spTree>
      <p:nvGrpSpPr>
        <p:cNvPr id="1" name=""/>
        <p:cNvGrpSpPr/>
        <p:nvPr/>
      </p:nvGrpSpPr>
      <p:grpSpPr>
        <a:xfrm>
          <a:off x="0" y="0"/>
          <a:ext cx="0" cy="0"/>
          <a:chOff x="0" y="0"/>
          <a:chExt cx="0" cy="0"/>
        </a:xfrm>
      </p:grpSpPr>
      <p:sp>
        <p:nvSpPr>
          <p:cNvPr id="4" name="Rectangle 3"/>
          <p:cNvSpPr/>
          <p:nvPr userDrawn="1"/>
        </p:nvSpPr>
        <p:spPr>
          <a:xfrm>
            <a:off x="0" y="5408908"/>
            <a:ext cx="12192000" cy="137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0" dirty="0"/>
          </a:p>
        </p:txBody>
      </p:sp>
      <p:sp>
        <p:nvSpPr>
          <p:cNvPr id="2" name="Title 1"/>
          <p:cNvSpPr>
            <a:spLocks noGrp="1"/>
          </p:cNvSpPr>
          <p:nvPr>
            <p:ph type="title" hasCustomPrompt="1"/>
          </p:nvPr>
        </p:nvSpPr>
        <p:spPr/>
        <p:txBody>
          <a:bodyPr/>
          <a:lstStyle>
            <a:lvl1pPr>
              <a:defRPr sz="7000" b="0" baseline="0">
                <a:solidFill>
                  <a:schemeClr val="accent1"/>
                </a:solidFill>
              </a:defRPr>
            </a:lvl1pPr>
          </a:lstStyle>
          <a:p>
            <a:r>
              <a:rPr lang="en-US" dirty="0"/>
              <a:t>Thank you</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41462" y="5727700"/>
            <a:ext cx="3885349" cy="749746"/>
          </a:xfrm>
          <a:prstGeom prst="rect">
            <a:avLst/>
          </a:prstGeom>
        </p:spPr>
      </p:pic>
    </p:spTree>
    <p:extLst>
      <p:ext uri="{BB962C8B-B14F-4D97-AF65-F5344CB8AC3E}">
        <p14:creationId xmlns:p14="http://schemas.microsoft.com/office/powerpoint/2010/main" val="1550993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Cover slide PURPLE">
    <p:spTree>
      <p:nvGrpSpPr>
        <p:cNvPr id="1" name=""/>
        <p:cNvGrpSpPr/>
        <p:nvPr/>
      </p:nvGrpSpPr>
      <p:grpSpPr>
        <a:xfrm>
          <a:off x="0" y="0"/>
          <a:ext cx="0" cy="0"/>
          <a:chOff x="0" y="0"/>
          <a:chExt cx="0" cy="0"/>
        </a:xfrm>
      </p:grpSpPr>
      <p:sp>
        <p:nvSpPr>
          <p:cNvPr id="9" name="Rectangle 3"/>
          <p:cNvSpPr>
            <a:spLocks noGrp="1" noChangeArrowheads="1"/>
          </p:cNvSpPr>
          <p:nvPr>
            <p:ph type="subTitle" idx="1" hasCustomPrompt="1"/>
          </p:nvPr>
        </p:nvSpPr>
        <p:spPr>
          <a:xfrm>
            <a:off x="400048" y="3255264"/>
            <a:ext cx="10261600" cy="432216"/>
          </a:xfrm>
          <a:prstGeom prst="rect">
            <a:avLst/>
          </a:prstGeom>
        </p:spPr>
        <p:txBody>
          <a:bodyPr/>
          <a:lstStyle>
            <a:lvl1pPr>
              <a:defRPr sz="2300" baseline="0"/>
            </a:lvl1pPr>
          </a:lstStyle>
          <a:p>
            <a:r>
              <a:rPr lang="en-US" dirty="0"/>
              <a:t>Presenter Name in black text</a:t>
            </a:r>
          </a:p>
        </p:txBody>
      </p:sp>
      <p:sp>
        <p:nvSpPr>
          <p:cNvPr id="10" name="Rectangle 4"/>
          <p:cNvSpPr>
            <a:spLocks noGrp="1" noChangeArrowheads="1"/>
          </p:cNvSpPr>
          <p:nvPr>
            <p:ph type="dt" sz="half" idx="2"/>
          </p:nvPr>
        </p:nvSpPr>
        <p:spPr bwMode="black">
          <a:xfrm>
            <a:off x="402336" y="3621024"/>
            <a:ext cx="52832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2300">
                <a:latin typeface="+mn-lt"/>
              </a:defRPr>
            </a:lvl1pPr>
          </a:lstStyle>
          <a:p>
            <a:r>
              <a:rPr lang="en-US" dirty="0"/>
              <a:t>Date</a:t>
            </a:r>
          </a:p>
        </p:txBody>
      </p:sp>
      <p:sp>
        <p:nvSpPr>
          <p:cNvPr id="11" name="Rectangle 4"/>
          <p:cNvSpPr>
            <a:spLocks noGrp="1" noChangeArrowheads="1"/>
          </p:cNvSpPr>
          <p:nvPr>
            <p:ph type="ctrTitle"/>
          </p:nvPr>
        </p:nvSpPr>
        <p:spPr>
          <a:xfrm>
            <a:off x="402337" y="1682497"/>
            <a:ext cx="8829823" cy="1730375"/>
          </a:xfrm>
        </p:spPr>
        <p:txBody>
          <a:bodyPr/>
          <a:lstStyle>
            <a:lvl1pPr>
              <a:defRPr b="0">
                <a:solidFill>
                  <a:schemeClr val="accent1"/>
                </a:solidFill>
              </a:defRPr>
            </a:lvl1pPr>
          </a:lstStyle>
          <a:p>
            <a:r>
              <a:rPr lang="en-US" sz="5400"/>
              <a:t>Click to edit Master title style</a:t>
            </a:r>
            <a:endParaRPr lang="en-US" sz="5400" dirty="0"/>
          </a:p>
        </p:txBody>
      </p:sp>
    </p:spTree>
    <p:extLst>
      <p:ext uri="{BB962C8B-B14F-4D97-AF65-F5344CB8AC3E}">
        <p14:creationId xmlns:p14="http://schemas.microsoft.com/office/powerpoint/2010/main" val="434606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only PURP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11033760" y="6381750"/>
            <a:ext cx="711200" cy="365760"/>
          </a:xfrm>
        </p:spPr>
        <p:txBody>
          <a:bodyPr/>
          <a:lstStyle>
            <a:lvl1pPr>
              <a:defRPr/>
            </a:lvl1pPr>
          </a:lstStyle>
          <a:p>
            <a:fld id="{5350A51A-D8F8-4115-9BCF-3D754AB88010}" type="slidenum">
              <a:rPr lang="en-US"/>
              <a:pPr/>
              <a:t>‹#›</a:t>
            </a:fld>
            <a:endParaRPr lang="en-US" dirty="0"/>
          </a:p>
        </p:txBody>
      </p:sp>
      <p:sp>
        <p:nvSpPr>
          <p:cNvPr id="6" name="Rectangle 2"/>
          <p:cNvSpPr>
            <a:spLocks noGrp="1" noChangeArrowheads="1"/>
          </p:cNvSpPr>
          <p:nvPr>
            <p:ph type="title" hasCustomPrompt="1"/>
          </p:nvPr>
        </p:nvSpPr>
        <p:spPr bwMode="black">
          <a:xfrm>
            <a:off x="543091" y="152400"/>
            <a:ext cx="11119104"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sz="3200" dirty="0" smtClean="0"/>
            </a:lvl1pPr>
          </a:lstStyle>
          <a:p>
            <a:pPr lvl="0"/>
            <a:r>
              <a:rPr lang="en-US" dirty="0"/>
              <a:t>Insert slide title here</a:t>
            </a:r>
          </a:p>
        </p:txBody>
      </p:sp>
      <p:sp>
        <p:nvSpPr>
          <p:cNvPr id="7" name="Text Placeholder 2"/>
          <p:cNvSpPr>
            <a:spLocks noGrp="1"/>
          </p:cNvSpPr>
          <p:nvPr>
            <p:ph type="body" sz="quarter" idx="14" hasCustomPrompt="1"/>
          </p:nvPr>
        </p:nvSpPr>
        <p:spPr>
          <a:xfrm>
            <a:off x="543091" y="540291"/>
            <a:ext cx="11119104" cy="54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buNone/>
              <a:defRPr lang="en-US" sz="2000" b="0" baseline="0" dirty="0">
                <a:solidFill>
                  <a:schemeClr val="accent1"/>
                </a:solidFill>
                <a:latin typeface="+mj-lt"/>
                <a:ea typeface="+mj-ea"/>
                <a:cs typeface="+mj-cs"/>
              </a:defRPr>
            </a:lvl1pPr>
          </a:lstStyle>
          <a:p>
            <a:pPr lvl="0">
              <a:lnSpc>
                <a:spcPct val="85000"/>
              </a:lnSpc>
              <a:spcBef>
                <a:spcPct val="0"/>
              </a:spcBef>
            </a:pPr>
            <a:r>
              <a:rPr lang="en-US" dirty="0"/>
              <a:t>Insert subtitle here</a:t>
            </a:r>
          </a:p>
        </p:txBody>
      </p:sp>
    </p:spTree>
    <p:extLst>
      <p:ext uri="{BB962C8B-B14F-4D97-AF65-F5344CB8AC3E}">
        <p14:creationId xmlns:p14="http://schemas.microsoft.com/office/powerpoint/2010/main" val="155222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652224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Picture Placeholder 5"/>
          <p:cNvSpPr>
            <a:spLocks noGrp="1"/>
          </p:cNvSpPr>
          <p:nvPr>
            <p:ph type="pic" sz="quarter" idx="13" hasCustomPrompt="1"/>
          </p:nvPr>
        </p:nvSpPr>
        <p:spPr>
          <a:xfrm>
            <a:off x="0" y="0"/>
            <a:ext cx="4990623" cy="6858000"/>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3" name="Rectangle 2"/>
          <p:cNvSpPr/>
          <p:nvPr userDrawn="1"/>
        </p:nvSpPr>
        <p:spPr>
          <a:xfrm flipH="1">
            <a:off x="4990624" y="0"/>
            <a:ext cx="157730" cy="6858000"/>
          </a:xfrm>
          <a:prstGeom prst="rect">
            <a:avLst/>
          </a:prstGeom>
          <a:solidFill>
            <a:srgbClr val="043A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4" name="Rectangle 3"/>
          <p:cNvSpPr/>
          <p:nvPr userDrawn="1"/>
        </p:nvSpPr>
        <p:spPr>
          <a:xfrm>
            <a:off x="5148355" y="1"/>
            <a:ext cx="7042059" cy="2361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8" name="Title 1"/>
          <p:cNvSpPr>
            <a:spLocks noGrp="1"/>
          </p:cNvSpPr>
          <p:nvPr>
            <p:ph type="ctrTitle" hasCustomPrompt="1"/>
          </p:nvPr>
        </p:nvSpPr>
        <p:spPr>
          <a:xfrm>
            <a:off x="5713191" y="1347025"/>
            <a:ext cx="6087634" cy="707944"/>
          </a:xfrm>
          <a:prstGeom prst="rect">
            <a:avLst/>
          </a:prstGeom>
        </p:spPr>
        <p:txBody>
          <a:bodyPr lIns="0" anchor="t"/>
          <a:lstStyle>
            <a:lvl1pPr marL="0" indent="0" algn="l" defTabSz="914400" rtl="0" eaLnBrk="1" latinLnBrk="0" hangingPunct="1">
              <a:lnSpc>
                <a:spcPct val="80000"/>
              </a:lnSpc>
              <a:spcBef>
                <a:spcPts val="1200"/>
              </a:spcBef>
              <a:spcAft>
                <a:spcPts val="0"/>
              </a:spcAft>
              <a:buClrTx/>
              <a:buFontTx/>
              <a:buNone/>
              <a:tabLst>
                <a:tab pos="1201738" algn="l"/>
              </a:tabLst>
              <a:defRPr lang="en-US" sz="5400" b="1" i="0" kern="1200"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Table of Contents</a:t>
            </a:r>
          </a:p>
        </p:txBody>
      </p:sp>
      <p:sp>
        <p:nvSpPr>
          <p:cNvPr id="9" name="Text Placeholder 7"/>
          <p:cNvSpPr>
            <a:spLocks noGrp="1"/>
          </p:cNvSpPr>
          <p:nvPr>
            <p:ph type="body" sz="quarter" idx="12" hasCustomPrompt="1"/>
          </p:nvPr>
        </p:nvSpPr>
        <p:spPr>
          <a:xfrm>
            <a:off x="5713191" y="2623839"/>
            <a:ext cx="5578857" cy="431800"/>
          </a:xfrm>
          <a:prstGeom prst="rect">
            <a:avLst/>
          </a:prstGeom>
        </p:spPr>
        <p:txBody>
          <a:bodyPr lIns="0" anchor="t"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Page titles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Internal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537451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dirty="0">
              <a:latin typeface="Arial" panose="020B0604020202020204" pitchFamily="34" charset="0"/>
              <a:cs typeface="Arial" panose="020B0604020202020204" pitchFamily="34" charset="0"/>
              <a:sym typeface="Arial" panose="020B0604020202020204" pitchFamily="34" charset="0"/>
            </a:endParaRPr>
          </a:p>
        </p:txBody>
      </p:sp>
      <p:sp>
        <p:nvSpPr>
          <p:cNvPr id="5" name="Text Placeholder 4"/>
          <p:cNvSpPr>
            <a:spLocks noGrp="1"/>
          </p:cNvSpPr>
          <p:nvPr>
            <p:ph type="body" sz="quarter" idx="12" hasCustomPrompt="1"/>
          </p:nvPr>
        </p:nvSpPr>
        <p:spPr>
          <a:xfrm>
            <a:off x="457200" y="2011681"/>
            <a:ext cx="11272838" cy="4174867"/>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e Internal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4987701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a:xfrm flipH="1">
            <a:off x="-2" y="1549668"/>
            <a:ext cx="4297680" cy="530833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solidFill>
                <a:schemeClr val="bg2">
                  <a:lumMod val="20000"/>
                  <a:lumOff val="8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8"/>
          <p:cNvSpPr txBox="1">
            <a:spLocks/>
          </p:cNvSpPr>
          <p:nvPr/>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©2019</a:t>
            </a:r>
          </a:p>
        </p:txBody>
      </p:sp>
      <p:grpSp>
        <p:nvGrpSpPr>
          <p:cNvPr id="40" name="Group 39"/>
          <p:cNvGrpSpPr/>
          <p:nvPr/>
        </p:nvGrpSpPr>
        <p:grpSpPr>
          <a:xfrm>
            <a:off x="10579888" y="371026"/>
            <a:ext cx="1417689" cy="783522"/>
            <a:chOff x="10577133" y="371026"/>
            <a:chExt cx="1417320" cy="783522"/>
          </a:xfrm>
        </p:grpSpPr>
        <p:sp>
          <p:nvSpPr>
            <p:cNvPr id="25" name="TextBox 24"/>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6" name="TextBox 25"/>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3" name="Group 32"/>
            <p:cNvGrpSpPr/>
            <p:nvPr/>
          </p:nvGrpSpPr>
          <p:grpSpPr>
            <a:xfrm>
              <a:off x="10999013" y="849614"/>
              <a:ext cx="276809" cy="61257"/>
              <a:chOff x="10999013" y="849614"/>
              <a:chExt cx="276809" cy="61257"/>
            </a:xfrm>
            <a:solidFill>
              <a:schemeClr val="accent3"/>
            </a:solidFill>
          </p:grpSpPr>
          <p:sp>
            <p:nvSpPr>
              <p:cNvPr id="34" name="TextBox 33"/>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5" name="TextBox 34"/>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39"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dirty="0">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sp>
        <p:nvSpPr>
          <p:cNvPr id="41" name="Text Placeholder 4"/>
          <p:cNvSpPr>
            <a:spLocks noGrp="1"/>
          </p:cNvSpPr>
          <p:nvPr>
            <p:ph type="body" sz="quarter" idx="12" hasCustomPrompt="1"/>
          </p:nvPr>
        </p:nvSpPr>
        <p:spPr>
          <a:xfrm>
            <a:off x="4753301" y="2011681"/>
            <a:ext cx="6976736"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e Internal Slide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8936012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4" name="Rectangle 23"/>
          <p:cNvSpPr/>
          <p:nvPr/>
        </p:nvSpPr>
        <p:spPr>
          <a:xfrm>
            <a:off x="0" y="1554481"/>
            <a:ext cx="2743915" cy="5319665"/>
          </a:xfrm>
          <a:prstGeom prst="rect">
            <a:avLst/>
          </a:prstGeom>
          <a:solidFill>
            <a:schemeClr val="bg2">
              <a:lumMod val="20000"/>
              <a:lumOff val="80000"/>
            </a:schemeClr>
          </a:solidFill>
          <a:ln>
            <a:noFill/>
          </a:ln>
        </p:spPr>
        <p:txBody>
          <a:bodyPr wrap="square" lIns="365760" tIns="91440" rIns="365760" bIns="182880" anchor="ctr">
            <a:noAutofit/>
          </a:bodyPr>
          <a:lstStyle/>
          <a:p>
            <a:endParaRPr lang="en-US" sz="70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0579888" y="371026"/>
            <a:ext cx="1417689" cy="783522"/>
            <a:chOff x="10577133" y="371026"/>
            <a:chExt cx="1417320" cy="783522"/>
          </a:xfrm>
        </p:grpSpPr>
        <p:sp>
          <p:nvSpPr>
            <p:cNvPr id="26" name="TextBox 25"/>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3" name="TextBox 32"/>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4" name="Group 33"/>
            <p:cNvGrpSpPr/>
            <p:nvPr/>
          </p:nvGrpSpPr>
          <p:grpSpPr>
            <a:xfrm>
              <a:off x="10999013" y="849614"/>
              <a:ext cx="276809" cy="61257"/>
              <a:chOff x="10999013" y="849614"/>
              <a:chExt cx="276809" cy="61257"/>
            </a:xfrm>
            <a:solidFill>
              <a:schemeClr val="accent3"/>
            </a:solidFill>
          </p:grpSpPr>
          <p:sp>
            <p:nvSpPr>
              <p:cNvPr id="35" name="TextBox 34"/>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9" name="TextBox 38"/>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40"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dirty="0">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sp>
        <p:nvSpPr>
          <p:cNvPr id="41" name="Text Placeholder 4"/>
          <p:cNvSpPr>
            <a:spLocks noGrp="1"/>
          </p:cNvSpPr>
          <p:nvPr>
            <p:ph type="body" sz="quarter" idx="12" hasCustomPrompt="1"/>
          </p:nvPr>
        </p:nvSpPr>
        <p:spPr>
          <a:xfrm>
            <a:off x="3178629" y="2011681"/>
            <a:ext cx="8551409"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
        <p:nvSpPr>
          <p:cNvPr id="44" name="Content Placeholder 8"/>
          <p:cNvSpPr txBox="1">
            <a:spLocks/>
          </p:cNvSpPr>
          <p:nvPr userDrawn="1"/>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©2019</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273614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1" y="1554480"/>
            <a:ext cx="329184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dirty="0">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29184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3838902" y="2011681"/>
            <a:ext cx="7891135"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nal Slide - Photo Lef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725909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2" y="1554481"/>
            <a:ext cx="384048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dirty="0">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840478"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4387540" y="2011680"/>
            <a:ext cx="7342497"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389279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900160" y="1554480"/>
            <a:ext cx="329184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dirty="0"/>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dirty="0">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p:spPr>
        <p:txBody>
          <a:bodyPr vert="horz" wrap="square" lIns="91440" tIns="45720" rIns="91440" bIns="45720" numCol="1" anchor="t" anchorCtr="0" compatLnSpc="1">
            <a:prstTxWarp prst="textNoShape">
              <a:avLst/>
            </a:prstTxWarp>
          </a:bodyPr>
          <a:lstStyle/>
          <a:p>
            <a:endParaRPr lang="en-US" sz="1800" dirty="0">
              <a:latin typeface="Arial" panose="020B0604020202020204" pitchFamily="34" charset="0"/>
              <a:cs typeface="Arial" panose="020B0604020202020204" pitchFamily="34" charset="0"/>
              <a:sym typeface="Arial" panose="020B0604020202020204" pitchFamily="34" charset="0"/>
            </a:endParaRPr>
          </a:p>
        </p:txBody>
      </p:sp>
      <p:sp>
        <p:nvSpPr>
          <p:cNvPr id="24"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5"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dirty="0">
                <a:solidFill>
                  <a:srgbClr val="414141"/>
                </a:solidFill>
                <a:latin typeface="Arial" panose="020B0604020202020204" pitchFamily="34" charset="0"/>
                <a:cs typeface="Arial" panose="020B0604020202020204" pitchFamily="34" charset="0"/>
                <a:sym typeface="Arial" panose="020B0604020202020204" pitchFamily="34" charset="0"/>
              </a:rPr>
              <a:t>Proprietary</a:t>
            </a:r>
          </a:p>
        </p:txBody>
      </p:sp>
      <p:sp>
        <p:nvSpPr>
          <p:cNvPr id="26" name="Rectangle 25"/>
          <p:cNvSpPr/>
          <p:nvPr userDrawn="1"/>
        </p:nvSpPr>
        <p:spPr>
          <a:xfrm>
            <a:off x="8808590"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dirty="0">
              <a:latin typeface="Arial" panose="020B0604020202020204" pitchFamily="34" charset="0"/>
              <a:cs typeface="Arial" panose="020B0604020202020204" pitchFamily="34" charset="0"/>
              <a:sym typeface="Arial" panose="020B0604020202020204" pitchFamily="34" charset="0"/>
            </a:endParaRPr>
          </a:p>
        </p:txBody>
      </p:sp>
      <p:sp>
        <p:nvSpPr>
          <p:cNvPr id="27" name="Text Placeholder 4"/>
          <p:cNvSpPr>
            <a:spLocks noGrp="1"/>
          </p:cNvSpPr>
          <p:nvPr>
            <p:ph type="body" sz="quarter" idx="12" hasCustomPrompt="1"/>
          </p:nvPr>
        </p:nvSpPr>
        <p:spPr>
          <a:xfrm>
            <a:off x="457200" y="2011432"/>
            <a:ext cx="7937863" cy="4162249"/>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dirty="0"/>
              <a:t>Body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5.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oleObject" Target="../embeddings/oleObject15.bin"/><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ags" Target="../tags/tag16.xml"/><Relationship Id="rId5" Type="http://schemas.openxmlformats.org/officeDocument/2006/relationships/slideLayout" Target="../slideLayouts/slideLayout19.xml"/><Relationship Id="rId10" Type="http://schemas.openxmlformats.org/officeDocument/2006/relationships/vmlDrawing" Target="../drawings/vmlDrawing15.vml"/><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Content Placeholder 8"/>
          <p:cNvSpPr txBox="1">
            <a:spLocks/>
          </p:cNvSpPr>
          <p:nvPr/>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dirty="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graphicFrame>
        <p:nvGraphicFramePr>
          <p:cNvPr id="11" name="Object 10" hidden="1"/>
          <p:cNvGraphicFramePr>
            <a:graphicFrameLocks noChangeAspect="1"/>
          </p:cNvGraphicFramePr>
          <p:nvPr>
            <p:custDataLst>
              <p:tags r:id="rId17"/>
            </p:custDataLst>
            <p:extLst>
              <p:ext uri="{D42A27DB-BD31-4B8C-83A1-F6EECF244321}">
                <p14:modId xmlns:p14="http://schemas.microsoft.com/office/powerpoint/2010/main" val="684616901"/>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8" imgW="471" imgH="470" progId="TCLayout.ActiveDocument.1">
                  <p:embed/>
                </p:oleObj>
              </mc:Choice>
              <mc:Fallback>
                <p:oleObj name="think-cell Slide" r:id="rId18" imgW="471" imgH="470" progId="TCLayout.ActiveDocument.1">
                  <p:embed/>
                  <p:pic>
                    <p:nvPicPr>
                      <p:cNvPr id="11" name="Object 10" hidden="1"/>
                      <p:cNvPicPr/>
                      <p:nvPr/>
                    </p:nvPicPr>
                    <p:blipFill>
                      <a:blip r:embed="rId19"/>
                      <a:stretch>
                        <a:fillRect/>
                      </a:stretch>
                    </p:blipFill>
                    <p:spPr>
                      <a:xfrm>
                        <a:off x="1589" y="1589"/>
                        <a:ext cx="1587" cy="1587"/>
                      </a:xfrm>
                      <a:prstGeom prst="rect">
                        <a:avLst/>
                      </a:prstGeom>
                    </p:spPr>
                  </p:pic>
                </p:oleObj>
              </mc:Fallback>
            </mc:AlternateContent>
          </a:graphicData>
        </a:graphic>
      </p:graphicFrame>
      <p:sp>
        <p:nvSpPr>
          <p:cNvPr id="12"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dirty="0">
                <a:solidFill>
                  <a:srgbClr val="414141"/>
                </a:solidFill>
                <a:latin typeface="Arial" panose="020B0604020202020204" pitchFamily="34" charset="0"/>
                <a:cs typeface="Arial" panose="020B0604020202020204" pitchFamily="34" charset="0"/>
                <a:sym typeface="Arial" panose="020B0604020202020204" pitchFamily="34" charset="0"/>
              </a:rPr>
              <a:t>Proprietary</a:t>
            </a:r>
          </a:p>
        </p:txBody>
      </p:sp>
      <p:sp>
        <p:nvSpPr>
          <p:cNvPr id="9" name="Content Placeholder 8"/>
          <p:cNvSpPr txBox="1">
            <a:spLocks/>
          </p:cNvSpPr>
          <p:nvPr userDrawn="1"/>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dirty="0">
                <a:solidFill>
                  <a:schemeClr val="bg2"/>
                </a:solidFill>
                <a:latin typeface="Arial" panose="020B0604020202020204" pitchFamily="34" charset="0"/>
                <a:cs typeface="Arial" panose="020B0604020202020204" pitchFamily="34" charset="0"/>
                <a:sym typeface="Arial" panose="020B0604020202020204" pitchFamily="34" charset="0"/>
              </a:rPr>
              <a:t>©2019</a:t>
            </a:r>
          </a:p>
        </p:txBody>
      </p:sp>
      <p:grpSp>
        <p:nvGrpSpPr>
          <p:cNvPr id="13" name="Group 12">
            <a:extLst>
              <a:ext uri="{FF2B5EF4-FFF2-40B4-BE49-F238E27FC236}">
                <a16:creationId xmlns:a16="http://schemas.microsoft.com/office/drawing/2014/main" id="{970D1A23-D88D-46C3-95E5-B10C224E1CC3}"/>
              </a:ext>
            </a:extLst>
          </p:cNvPr>
          <p:cNvGrpSpPr>
            <a:grpSpLocks noChangeAspect="1"/>
          </p:cNvGrpSpPr>
          <p:nvPr userDrawn="1"/>
        </p:nvGrpSpPr>
        <p:grpSpPr>
          <a:xfrm>
            <a:off x="5618496" y="6443197"/>
            <a:ext cx="955009" cy="127570"/>
            <a:chOff x="279400" y="2781300"/>
            <a:chExt cx="8585200" cy="1092200"/>
          </a:xfrm>
        </p:grpSpPr>
        <p:sp>
          <p:nvSpPr>
            <p:cNvPr id="14" name="Freeform 5">
              <a:extLst>
                <a:ext uri="{FF2B5EF4-FFF2-40B4-BE49-F238E27FC236}">
                  <a16:creationId xmlns:a16="http://schemas.microsoft.com/office/drawing/2014/main" id="{7365CECB-7D2B-4CF7-BFD3-6752DEC67F25}"/>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7" name="Freeform 6">
              <a:extLst>
                <a:ext uri="{FF2B5EF4-FFF2-40B4-BE49-F238E27FC236}">
                  <a16:creationId xmlns:a16="http://schemas.microsoft.com/office/drawing/2014/main" id="{7111873F-5B39-42DE-99F1-E7FC74583C0C}"/>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8" name="Freeform 7">
              <a:extLst>
                <a:ext uri="{FF2B5EF4-FFF2-40B4-BE49-F238E27FC236}">
                  <a16:creationId xmlns:a16="http://schemas.microsoft.com/office/drawing/2014/main" id="{3CB93BBE-80DA-457D-B72D-9C9C5E5B8688}"/>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9" name="Freeform 8">
              <a:extLst>
                <a:ext uri="{FF2B5EF4-FFF2-40B4-BE49-F238E27FC236}">
                  <a16:creationId xmlns:a16="http://schemas.microsoft.com/office/drawing/2014/main" id="{0D49BCB4-A340-471B-971A-24BD033C7F38}"/>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0" name="Freeform 9">
              <a:extLst>
                <a:ext uri="{FF2B5EF4-FFF2-40B4-BE49-F238E27FC236}">
                  <a16:creationId xmlns:a16="http://schemas.microsoft.com/office/drawing/2014/main" id="{0C4938EB-CD7A-497C-9BA4-5CD6B3F08D8E}"/>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1" name="Freeform 10">
              <a:extLst>
                <a:ext uri="{FF2B5EF4-FFF2-40B4-BE49-F238E27FC236}">
                  <a16:creationId xmlns:a16="http://schemas.microsoft.com/office/drawing/2014/main" id="{38FB080F-C58C-4388-AF4B-47AA97CFE9F5}"/>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2" name="Freeform 11">
              <a:extLst>
                <a:ext uri="{FF2B5EF4-FFF2-40B4-BE49-F238E27FC236}">
                  <a16:creationId xmlns:a16="http://schemas.microsoft.com/office/drawing/2014/main" id="{BAF44958-70BD-4D20-94BC-622DD0D8A8D3}"/>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3" name="Freeform 12">
              <a:extLst>
                <a:ext uri="{FF2B5EF4-FFF2-40B4-BE49-F238E27FC236}">
                  <a16:creationId xmlns:a16="http://schemas.microsoft.com/office/drawing/2014/main" id="{6178D6E0-263D-45AD-BE10-D95989C192BE}"/>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4" name="Freeform 13">
              <a:extLst>
                <a:ext uri="{FF2B5EF4-FFF2-40B4-BE49-F238E27FC236}">
                  <a16:creationId xmlns:a16="http://schemas.microsoft.com/office/drawing/2014/main" id="{5E418160-22DA-431A-9B45-BDEDF2B7B5AF}"/>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5" name="Freeform 14">
              <a:extLst>
                <a:ext uri="{FF2B5EF4-FFF2-40B4-BE49-F238E27FC236}">
                  <a16:creationId xmlns:a16="http://schemas.microsoft.com/office/drawing/2014/main" id="{91A4F274-1376-4B3F-9106-428B3F243841}"/>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807305569"/>
      </p:ext>
    </p:extLst>
  </p:cSld>
  <p:clrMap bg1="lt1" tx1="dk1" bg2="lt2" tx2="dk2" accent1="accent1" accent2="accent2" accent3="accent3" accent4="accent4" accent5="accent5" accent6="accent6" hlink="hlink" folHlink="folHlink"/>
  <p:sldLayoutIdLst>
    <p:sldLayoutId id="2147483773" r:id="rId1"/>
    <p:sldLayoutId id="2147483815" r:id="rId2"/>
    <p:sldLayoutId id="2147483804" r:id="rId3"/>
    <p:sldLayoutId id="2147483775" r:id="rId4"/>
    <p:sldLayoutId id="2147483776" r:id="rId5"/>
    <p:sldLayoutId id="2147483777" r:id="rId6"/>
    <p:sldLayoutId id="2147483805" r:id="rId7"/>
    <p:sldLayoutId id="2147483806" r:id="rId8"/>
    <p:sldLayoutId id="2147483808" r:id="rId9"/>
    <p:sldLayoutId id="2147483807" r:id="rId10"/>
    <p:sldLayoutId id="2147483818" r:id="rId11"/>
    <p:sldLayoutId id="2147483814" r:id="rId12"/>
    <p:sldLayoutId id="2147483822" r:id="rId13"/>
    <p:sldLayoutId id="2147483834" r:id="rId1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5362" name="think-cell Slide" r:id="rId12" imgW="270" imgH="270" progId="TCLayout.ActiveDocument.1">
                  <p:embed/>
                </p:oleObj>
              </mc:Choice>
              <mc:Fallback>
                <p:oleObj name="think-cell Slide" r:id="rId12" imgW="270" imgH="270" progId="TCLayout.ActiveDocument.1">
                  <p:embed/>
                  <p:pic>
                    <p:nvPicPr>
                      <p:cNvPr id="2" name="Object 1" hidden="1"/>
                      <p:cNvPicPr/>
                      <p:nvPr/>
                    </p:nvPicPr>
                    <p:blipFill>
                      <a:blip r:embed="rId13"/>
                      <a:stretch>
                        <a:fillRect/>
                      </a:stretch>
                    </p:blipFill>
                    <p:spPr>
                      <a:xfrm>
                        <a:off x="2118" y="1589"/>
                        <a:ext cx="2116" cy="1587"/>
                      </a:xfrm>
                      <a:prstGeom prst="rect">
                        <a:avLst/>
                      </a:prstGeom>
                    </p:spPr>
                  </p:pic>
                </p:oleObj>
              </mc:Fallback>
            </mc:AlternateContent>
          </a:graphicData>
        </a:graphic>
      </p:graphicFrame>
      <p:sp>
        <p:nvSpPr>
          <p:cNvPr id="63490" name="Rectangle 2"/>
          <p:cNvSpPr>
            <a:spLocks noGrp="1" noChangeArrowheads="1"/>
          </p:cNvSpPr>
          <p:nvPr>
            <p:ph type="title"/>
          </p:nvPr>
        </p:nvSpPr>
        <p:spPr bwMode="black">
          <a:xfrm>
            <a:off x="533401" y="152400"/>
            <a:ext cx="11119104"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Slide title same color as the deck theme</a:t>
            </a:r>
          </a:p>
        </p:txBody>
      </p:sp>
      <p:sp>
        <p:nvSpPr>
          <p:cNvPr id="63493" name="Rectangle 5"/>
          <p:cNvSpPr>
            <a:spLocks noGrp="1" noChangeArrowheads="1"/>
          </p:cNvSpPr>
          <p:nvPr>
            <p:ph type="sldNum" sz="quarter" idx="4"/>
          </p:nvPr>
        </p:nvSpPr>
        <p:spPr bwMode="black">
          <a:xfrm>
            <a:off x="11021568" y="6407943"/>
            <a:ext cx="711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lumMod val="50000"/>
                    <a:lumOff val="50000"/>
                  </a:schemeClr>
                </a:solidFill>
                <a:latin typeface="+mn-lt"/>
              </a:defRPr>
            </a:lvl1pPr>
          </a:lstStyle>
          <a:p>
            <a:fld id="{17F265F4-24EA-4AD2-8515-72D816661190}" type="slidenum">
              <a:rPr lang="en-US" smtClean="0"/>
              <a:pPr/>
              <a:t>‹#›</a:t>
            </a:fld>
            <a:endParaRPr lang="en-US" dirty="0"/>
          </a:p>
        </p:txBody>
      </p:sp>
      <p:sp>
        <p:nvSpPr>
          <p:cNvPr id="63494" name="Line 6"/>
          <p:cNvSpPr>
            <a:spLocks noChangeShapeType="1"/>
          </p:cNvSpPr>
          <p:nvPr/>
        </p:nvSpPr>
        <p:spPr bwMode="auto">
          <a:xfrm>
            <a:off x="558800" y="6346825"/>
            <a:ext cx="11074400" cy="0"/>
          </a:xfrm>
          <a:prstGeom prst="line">
            <a:avLst/>
          </a:prstGeom>
          <a:noFill/>
          <a:ln w="2540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00" dirty="0">
              <a:latin typeface="+mn-lt"/>
            </a:endParaRPr>
          </a:p>
        </p:txBody>
      </p:sp>
      <p:sp>
        <p:nvSpPr>
          <p:cNvPr id="63495" name="Text Box 7"/>
          <p:cNvSpPr txBox="1">
            <a:spLocks noChangeArrowheads="1"/>
          </p:cNvSpPr>
          <p:nvPr/>
        </p:nvSpPr>
        <p:spPr bwMode="black">
          <a:xfrm>
            <a:off x="9347200" y="6407943"/>
            <a:ext cx="1930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200" dirty="0">
                <a:solidFill>
                  <a:schemeClr val="tx1">
                    <a:lumMod val="50000"/>
                    <a:lumOff val="50000"/>
                  </a:schemeClr>
                </a:solidFill>
                <a:latin typeface="Calibri" pitchFamily="34" charset="0"/>
              </a:rPr>
              <a:t>Aetna Inc.</a:t>
            </a:r>
          </a:p>
        </p:txBody>
      </p:sp>
      <p:sp>
        <p:nvSpPr>
          <p:cNvPr id="3" name="MSIPCMContentMarking" descr="{&quot;HashCode&quot;:-356254672,&quot;Placement&quot;:&quot;Footer&quot;}">
            <a:extLst>
              <a:ext uri="{FF2B5EF4-FFF2-40B4-BE49-F238E27FC236}">
                <a16:creationId xmlns:a16="http://schemas.microsoft.com/office/drawing/2014/main" id="{FEA82D30-4677-4502-B552-66CC721A9860}"/>
              </a:ext>
            </a:extLst>
          </p:cNvPr>
          <p:cNvSpPr txBox="1"/>
          <p:nvPr userDrawn="1"/>
        </p:nvSpPr>
        <p:spPr>
          <a:xfrm>
            <a:off x="0" y="6629836"/>
            <a:ext cx="709159"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dirty="0">
                <a:solidFill>
                  <a:srgbClr val="414141"/>
                </a:solidFill>
                <a:latin typeface="Calibri" panose="020F0502020204030204" pitchFamily="34" charset="0"/>
              </a:rPr>
              <a:t>Proprietary</a:t>
            </a:r>
          </a:p>
        </p:txBody>
      </p:sp>
    </p:spTree>
    <p:extLst>
      <p:ext uri="{BB962C8B-B14F-4D97-AF65-F5344CB8AC3E}">
        <p14:creationId xmlns:p14="http://schemas.microsoft.com/office/powerpoint/2010/main" val="1687376317"/>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Lst>
  <p:hf hdr="0" ftr="0" dt="0"/>
  <p:txStyles>
    <p:titleStyle>
      <a:lvl1pPr algn="l" rtl="0" eaLnBrk="1" fontAlgn="base" hangingPunct="1">
        <a:lnSpc>
          <a:spcPct val="85000"/>
        </a:lnSpc>
        <a:spcBef>
          <a:spcPct val="0"/>
        </a:spcBef>
        <a:spcAft>
          <a:spcPct val="0"/>
        </a:spcAft>
        <a:defRPr sz="2200" b="1" baseline="0">
          <a:solidFill>
            <a:schemeClr val="accent1"/>
          </a:solidFill>
          <a:latin typeface="+mj-lt"/>
          <a:ea typeface="+mj-ea"/>
          <a:cs typeface="+mj-cs"/>
        </a:defRPr>
      </a:lvl1pPr>
      <a:lvl2pPr algn="l" rtl="0" eaLnBrk="1" fontAlgn="base" hangingPunct="1">
        <a:spcBef>
          <a:spcPct val="0"/>
        </a:spcBef>
        <a:spcAft>
          <a:spcPct val="0"/>
        </a:spcAft>
        <a:defRPr sz="3500" b="1">
          <a:solidFill>
            <a:schemeClr val="tx2"/>
          </a:solidFill>
          <a:latin typeface="Calibri" pitchFamily="34" charset="0"/>
        </a:defRPr>
      </a:lvl2pPr>
      <a:lvl3pPr algn="l" rtl="0" eaLnBrk="1" fontAlgn="base" hangingPunct="1">
        <a:spcBef>
          <a:spcPct val="0"/>
        </a:spcBef>
        <a:spcAft>
          <a:spcPct val="0"/>
        </a:spcAft>
        <a:defRPr sz="3500" b="1">
          <a:solidFill>
            <a:schemeClr val="tx2"/>
          </a:solidFill>
          <a:latin typeface="Calibri" pitchFamily="34" charset="0"/>
        </a:defRPr>
      </a:lvl3pPr>
      <a:lvl4pPr algn="l" rtl="0" eaLnBrk="1" fontAlgn="base" hangingPunct="1">
        <a:spcBef>
          <a:spcPct val="0"/>
        </a:spcBef>
        <a:spcAft>
          <a:spcPct val="0"/>
        </a:spcAft>
        <a:defRPr sz="3500" b="1">
          <a:solidFill>
            <a:schemeClr val="tx2"/>
          </a:solidFill>
          <a:latin typeface="Calibri" pitchFamily="34" charset="0"/>
        </a:defRPr>
      </a:lvl4pPr>
      <a:lvl5pPr algn="l" rtl="0" eaLnBrk="1" fontAlgn="base" hangingPunct="1">
        <a:spcBef>
          <a:spcPct val="0"/>
        </a:spcBef>
        <a:spcAft>
          <a:spcPct val="0"/>
        </a:spcAft>
        <a:defRPr sz="3500" b="1">
          <a:solidFill>
            <a:schemeClr val="tx2"/>
          </a:solidFill>
          <a:latin typeface="Calibri" pitchFamily="34" charset="0"/>
        </a:defRPr>
      </a:lvl5pPr>
      <a:lvl6pPr marL="457200" algn="l" rtl="0" eaLnBrk="1" fontAlgn="base" hangingPunct="1">
        <a:spcBef>
          <a:spcPct val="0"/>
        </a:spcBef>
        <a:spcAft>
          <a:spcPct val="0"/>
        </a:spcAft>
        <a:defRPr sz="3500" b="1">
          <a:solidFill>
            <a:schemeClr val="tx2"/>
          </a:solidFill>
          <a:latin typeface="Calibri" pitchFamily="34" charset="0"/>
        </a:defRPr>
      </a:lvl6pPr>
      <a:lvl7pPr marL="914400" algn="l" rtl="0" eaLnBrk="1" fontAlgn="base" hangingPunct="1">
        <a:spcBef>
          <a:spcPct val="0"/>
        </a:spcBef>
        <a:spcAft>
          <a:spcPct val="0"/>
        </a:spcAft>
        <a:defRPr sz="3500" b="1">
          <a:solidFill>
            <a:schemeClr val="tx2"/>
          </a:solidFill>
          <a:latin typeface="Calibri" pitchFamily="34" charset="0"/>
        </a:defRPr>
      </a:lvl7pPr>
      <a:lvl8pPr marL="1371600" algn="l" rtl="0" eaLnBrk="1" fontAlgn="base" hangingPunct="1">
        <a:spcBef>
          <a:spcPct val="0"/>
        </a:spcBef>
        <a:spcAft>
          <a:spcPct val="0"/>
        </a:spcAft>
        <a:defRPr sz="3500" b="1">
          <a:solidFill>
            <a:schemeClr val="tx2"/>
          </a:solidFill>
          <a:latin typeface="Calibri" pitchFamily="34" charset="0"/>
        </a:defRPr>
      </a:lvl8pPr>
      <a:lvl9pPr marL="1828800" algn="l" rtl="0" eaLnBrk="1" fontAlgn="base" hangingPunct="1">
        <a:spcBef>
          <a:spcPct val="0"/>
        </a:spcBef>
        <a:spcAft>
          <a:spcPct val="0"/>
        </a:spcAft>
        <a:defRPr sz="3500" b="1">
          <a:solidFill>
            <a:schemeClr val="tx2"/>
          </a:solidFill>
          <a:latin typeface="Calibri" pitchFamily="34" charset="0"/>
        </a:defRPr>
      </a:lvl9pPr>
    </p:titleStyle>
    <p:bodyStyle>
      <a:lvl1pPr marL="166688" indent="-166688" algn="l" rtl="0" eaLnBrk="1" fontAlgn="base" hangingPunct="1">
        <a:spcBef>
          <a:spcPct val="20000"/>
        </a:spcBef>
        <a:spcAft>
          <a:spcPct val="0"/>
        </a:spcAft>
        <a:buFont typeface="Arial" panose="020B0604020202020204" pitchFamily="34" charset="0"/>
        <a:buChar char="•"/>
        <a:defRPr sz="1600" b="0">
          <a:solidFill>
            <a:schemeClr val="tx1"/>
          </a:solidFill>
          <a:latin typeface="+mn-lt"/>
          <a:ea typeface="+mn-ea"/>
          <a:cs typeface="+mn-cs"/>
        </a:defRPr>
      </a:lvl1pPr>
      <a:lvl2pPr marL="344488" indent="-3429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2pPr>
      <a:lvl3pPr marL="234950" indent="-231775" algn="l" rtl="0" eaLnBrk="1" fontAlgn="base" hangingPunct="1">
        <a:spcBef>
          <a:spcPct val="20000"/>
        </a:spcBef>
        <a:spcAft>
          <a:spcPct val="0"/>
        </a:spcAft>
        <a:buChar char="•"/>
        <a:defRPr sz="2000">
          <a:solidFill>
            <a:schemeClr val="tx1"/>
          </a:solidFill>
          <a:latin typeface="+mn-lt"/>
        </a:defRPr>
      </a:lvl3pPr>
      <a:lvl4pPr marL="346075" indent="-179388" algn="l" rtl="0" eaLnBrk="1" fontAlgn="base" hangingPunct="1">
        <a:spcBef>
          <a:spcPct val="20000"/>
        </a:spcBef>
        <a:spcAft>
          <a:spcPct val="0"/>
        </a:spcAft>
        <a:buFont typeface="Calibri" pitchFamily="34" charset="0"/>
        <a:buChar char="─"/>
        <a:defRPr sz="1400">
          <a:solidFill>
            <a:schemeClr val="tx1"/>
          </a:solidFill>
          <a:latin typeface="+mn-lt"/>
        </a:defRPr>
      </a:lvl4pPr>
      <a:lvl5pPr marL="512763" indent="-166688" algn="l" rtl="0" eaLnBrk="1" fontAlgn="base" hangingPunct="1">
        <a:spcBef>
          <a:spcPct val="20000"/>
        </a:spcBef>
        <a:spcAft>
          <a:spcPct val="0"/>
        </a:spcAft>
        <a:buChar char="•"/>
        <a:defRPr sz="1400">
          <a:solidFill>
            <a:schemeClr val="tx1"/>
          </a:solidFill>
          <a:latin typeface="+mn-lt"/>
        </a:defRPr>
      </a:lvl5pPr>
      <a:lvl6pPr marL="1828800" indent="-228600" algn="l" rtl="0" eaLnBrk="1" fontAlgn="base" hangingPunct="1">
        <a:spcBef>
          <a:spcPct val="20000"/>
        </a:spcBef>
        <a:spcAft>
          <a:spcPct val="0"/>
        </a:spcAft>
        <a:buChar char="•"/>
        <a:defRPr sz="2000">
          <a:solidFill>
            <a:schemeClr val="tx1"/>
          </a:solidFill>
          <a:latin typeface="+mn-lt"/>
        </a:defRPr>
      </a:lvl6pPr>
      <a:lvl7pPr marL="2286000" indent="-228600" algn="l" rtl="0" eaLnBrk="1" fontAlgn="base" hangingPunct="1">
        <a:spcBef>
          <a:spcPct val="20000"/>
        </a:spcBef>
        <a:spcAft>
          <a:spcPct val="0"/>
        </a:spcAft>
        <a:buChar char="•"/>
        <a:defRPr sz="2000">
          <a:solidFill>
            <a:schemeClr val="tx1"/>
          </a:solidFill>
          <a:latin typeface="+mn-lt"/>
        </a:defRPr>
      </a:lvl7pPr>
      <a:lvl8pPr marL="2743200" indent="-228600" algn="l" rtl="0" eaLnBrk="1" fontAlgn="base" hangingPunct="1">
        <a:spcBef>
          <a:spcPct val="20000"/>
        </a:spcBef>
        <a:spcAft>
          <a:spcPct val="0"/>
        </a:spcAft>
        <a:buChar char="•"/>
        <a:defRPr sz="2000">
          <a:solidFill>
            <a:schemeClr val="tx1"/>
          </a:solidFill>
          <a:latin typeface="+mn-lt"/>
        </a:defRPr>
      </a:lvl8pPr>
      <a:lvl9pPr marL="32004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xml"/><Relationship Id="rId7" Type="http://schemas.openxmlformats.org/officeDocument/2006/relationships/image" Target="../media/image7.png"/><Relationship Id="rId2" Type="http://schemas.openxmlformats.org/officeDocument/2006/relationships/tags" Target="../tags/tag19.xml"/><Relationship Id="rId1" Type="http://schemas.openxmlformats.org/officeDocument/2006/relationships/vmlDrawing" Target="../drawings/vmlDrawing18.vml"/><Relationship Id="rId6" Type="http://schemas.openxmlformats.org/officeDocument/2006/relationships/image" Target="../media/image2.emf"/><Relationship Id="rId11" Type="http://schemas.openxmlformats.org/officeDocument/2006/relationships/image" Target="../media/image11.png"/><Relationship Id="rId5" Type="http://schemas.openxmlformats.org/officeDocument/2006/relationships/oleObject" Target="../embeddings/oleObject18.bin"/><Relationship Id="rId10" Type="http://schemas.openxmlformats.org/officeDocument/2006/relationships/image" Target="../media/image10.png"/><Relationship Id="rId4" Type="http://schemas.openxmlformats.org/officeDocument/2006/relationships/notesSlide" Target="../notesSlides/notesSlide1.xm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2.emf"/><Relationship Id="rId5" Type="http://schemas.openxmlformats.org/officeDocument/2006/relationships/oleObject" Target="../embeddings/oleObject22.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4.xml"/><Relationship Id="rId7" Type="http://schemas.openxmlformats.org/officeDocument/2006/relationships/image" Target="../media/image12.png"/><Relationship Id="rId2" Type="http://schemas.openxmlformats.org/officeDocument/2006/relationships/tags" Target="../tags/tag20.xml"/><Relationship Id="rId1" Type="http://schemas.openxmlformats.org/officeDocument/2006/relationships/vmlDrawing" Target="../drawings/vmlDrawing19.vml"/><Relationship Id="rId6" Type="http://schemas.openxmlformats.org/officeDocument/2006/relationships/image" Target="../media/image2.emf"/><Relationship Id="rId5" Type="http://schemas.openxmlformats.org/officeDocument/2006/relationships/oleObject" Target="../embeddings/oleObject19.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www.practicefusion.com/ehr/internal-medicine/" TargetMode="Externa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hyperlink" Target="http://www.cdc.gov/nchs/data/databriefs/db129.pdf" TargetMode="External"/><Relationship Id="rId5" Type="http://schemas.openxmlformats.org/officeDocument/2006/relationships/hyperlink" Target="http://www.skainfo.com/reports/physician-ehr-software-usage" TargetMode="External"/><Relationship Id="rId4" Type="http://schemas.openxmlformats.org/officeDocument/2006/relationships/hyperlink" Target="https://www.practicefusion.com/ehr/pediatric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commonwellalliance.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carequality.org/"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4.png"/><Relationship Id="rId2" Type="http://schemas.openxmlformats.org/officeDocument/2006/relationships/tags" Target="../tags/tag21.xml"/><Relationship Id="rId1" Type="http://schemas.openxmlformats.org/officeDocument/2006/relationships/vmlDrawing" Target="../drawings/vmlDrawing20.vml"/><Relationship Id="rId6" Type="http://schemas.openxmlformats.org/officeDocument/2006/relationships/image" Target="../media/image2.emf"/><Relationship Id="rId5" Type="http://schemas.openxmlformats.org/officeDocument/2006/relationships/oleObject" Target="../embeddings/oleObject20.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5.jpeg"/><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2.emf"/><Relationship Id="rId5" Type="http://schemas.openxmlformats.org/officeDocument/2006/relationships/oleObject" Target="../embeddings/oleObject21.bin"/><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595254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4" name="think-cell Slide" r:id="rId5" imgW="498" imgH="499" progId="TCLayout.ActiveDocument.1">
                  <p:embed/>
                </p:oleObj>
              </mc:Choice>
              <mc:Fallback>
                <p:oleObj name="think-cell Slide" r:id="rId5" imgW="498" imgH="499"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Text Placeholder 13"/>
          <p:cNvSpPr>
            <a:spLocks noGrp="1"/>
          </p:cNvSpPr>
          <p:nvPr>
            <p:ph type="body" sz="quarter" idx="11"/>
          </p:nvPr>
        </p:nvSpPr>
        <p:spPr>
          <a:xfrm>
            <a:off x="2709333" y="5070336"/>
            <a:ext cx="4214037" cy="431800"/>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David Fitzgerald, </a:t>
            </a:r>
            <a:r>
              <a:rPr lang="en-US" dirty="0"/>
              <a:t>Hari Viswanathan and Kathy Filkins</a:t>
            </a:r>
          </a:p>
        </p:txBody>
      </p:sp>
      <p:sp>
        <p:nvSpPr>
          <p:cNvPr id="5" name="Title 4"/>
          <p:cNvSpPr>
            <a:spLocks noGrp="1"/>
          </p:cNvSpPr>
          <p:nvPr>
            <p:ph type="ctrTitle"/>
          </p:nvPr>
        </p:nvSpPr>
        <p:spPr>
          <a:xfrm>
            <a:off x="239151" y="1702190"/>
            <a:ext cx="7061981" cy="1568245"/>
          </a:xfrm>
        </p:spPr>
        <p:txBody>
          <a:bodyPr/>
          <a:lstStyle/>
          <a:p>
            <a:r>
              <a:rPr lang="en-US" sz="6600" dirty="0"/>
              <a:t>EHR Access PoV</a:t>
            </a:r>
            <a:br>
              <a:rPr lang="en-US" sz="6600" dirty="0"/>
            </a:br>
            <a:endParaRPr lang="en-US" sz="1600" dirty="0">
              <a:latin typeface="Arial" panose="020B0604020202020204" pitchFamily="34" charset="0"/>
              <a:cs typeface="Arial" panose="020B0604020202020204" pitchFamily="34" charset="0"/>
              <a:sym typeface="Arial" panose="020B0604020202020204" pitchFamily="34" charset="0"/>
            </a:endParaRPr>
          </a:p>
        </p:txBody>
      </p:sp>
      <p:sp>
        <p:nvSpPr>
          <p:cNvPr id="16" name="Text Placeholder 15"/>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 August 2019</a:t>
            </a:r>
          </a:p>
        </p:txBody>
      </p:sp>
      <p:sp>
        <p:nvSpPr>
          <p:cNvPr id="12" name="Rectangle 11">
            <a:extLst>
              <a:ext uri="{FF2B5EF4-FFF2-40B4-BE49-F238E27FC236}">
                <a16:creationId xmlns:a16="http://schemas.microsoft.com/office/drawing/2014/main" id="{18E5268C-C141-4840-9D00-CD333097B788}"/>
              </a:ext>
            </a:extLst>
          </p:cNvPr>
          <p:cNvSpPr/>
          <p:nvPr/>
        </p:nvSpPr>
        <p:spPr>
          <a:xfrm>
            <a:off x="7747343" y="2948998"/>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r>
              <a:rPr lang="en-US" sz="1600" b="1" dirty="0">
                <a:solidFill>
                  <a:schemeClr val="accent2"/>
                </a:solidFill>
                <a:latin typeface="Arial" panose="020B0604020202020204" pitchFamily="34" charset="0"/>
                <a:cs typeface="Arial" panose="020B0604020202020204" pitchFamily="34" charset="0"/>
                <a:sym typeface="Arial" panose="020B0604020202020204" pitchFamily="34" charset="0"/>
              </a:rPr>
              <a:t>Architecture Planning</a:t>
            </a:r>
          </a:p>
        </p:txBody>
      </p:sp>
      <p:sp>
        <p:nvSpPr>
          <p:cNvPr id="13" name="Rectangle 12"/>
          <p:cNvSpPr/>
          <p:nvPr/>
        </p:nvSpPr>
        <p:spPr>
          <a:xfrm>
            <a:off x="7747342" y="2870052"/>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17" name="Rectangle 16"/>
          <p:cNvSpPr/>
          <p:nvPr/>
        </p:nvSpPr>
        <p:spPr>
          <a:xfrm>
            <a:off x="7747341" y="3386263"/>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pic>
        <p:nvPicPr>
          <p:cNvPr id="18" name="Picture 17"/>
          <p:cNvPicPr>
            <a:picLocks noChangeAspect="1"/>
          </p:cNvPicPr>
          <p:nvPr/>
        </p:nvPicPr>
        <p:blipFill>
          <a:blip r:embed="rId7"/>
          <a:stretch>
            <a:fillRect/>
          </a:stretch>
        </p:blipFill>
        <p:spPr>
          <a:xfrm>
            <a:off x="8094671" y="2990456"/>
            <a:ext cx="426894" cy="364733"/>
          </a:xfrm>
          <a:prstGeom prst="rect">
            <a:avLst/>
          </a:prstGeom>
        </p:spPr>
      </p:pic>
      <p:pic>
        <p:nvPicPr>
          <p:cNvPr id="6" name="Picture 5">
            <a:extLst>
              <a:ext uri="{FF2B5EF4-FFF2-40B4-BE49-F238E27FC236}">
                <a16:creationId xmlns:a16="http://schemas.microsoft.com/office/drawing/2014/main" id="{3449562E-3662-4CB9-8956-49ECD6CD4DEF}"/>
              </a:ext>
            </a:extLst>
          </p:cNvPr>
          <p:cNvPicPr>
            <a:picLocks noChangeAspect="1"/>
          </p:cNvPicPr>
          <p:nvPr/>
        </p:nvPicPr>
        <p:blipFill>
          <a:blip r:embed="rId8"/>
          <a:stretch>
            <a:fillRect/>
          </a:stretch>
        </p:blipFill>
        <p:spPr>
          <a:xfrm>
            <a:off x="7749345" y="927"/>
            <a:ext cx="2275078" cy="1586567"/>
          </a:xfrm>
          <a:prstGeom prst="rect">
            <a:avLst/>
          </a:prstGeom>
        </p:spPr>
      </p:pic>
      <p:pic>
        <p:nvPicPr>
          <p:cNvPr id="7" name="Picture 6">
            <a:extLst>
              <a:ext uri="{FF2B5EF4-FFF2-40B4-BE49-F238E27FC236}">
                <a16:creationId xmlns:a16="http://schemas.microsoft.com/office/drawing/2014/main" id="{7E617991-ADE3-48A5-A158-80CD9F3A8EFD}"/>
              </a:ext>
            </a:extLst>
          </p:cNvPr>
          <p:cNvPicPr>
            <a:picLocks noChangeAspect="1"/>
          </p:cNvPicPr>
          <p:nvPr/>
        </p:nvPicPr>
        <p:blipFill>
          <a:blip r:embed="rId9"/>
          <a:stretch>
            <a:fillRect/>
          </a:stretch>
        </p:blipFill>
        <p:spPr>
          <a:xfrm>
            <a:off x="9970671" y="928"/>
            <a:ext cx="2219325" cy="1666875"/>
          </a:xfrm>
          <a:prstGeom prst="rect">
            <a:avLst/>
          </a:prstGeom>
        </p:spPr>
      </p:pic>
      <p:pic>
        <p:nvPicPr>
          <p:cNvPr id="8" name="Picture 7">
            <a:extLst>
              <a:ext uri="{FF2B5EF4-FFF2-40B4-BE49-F238E27FC236}">
                <a16:creationId xmlns:a16="http://schemas.microsoft.com/office/drawing/2014/main" id="{6585B394-A3AA-42EB-BD13-4DCA63374598}"/>
              </a:ext>
            </a:extLst>
          </p:cNvPr>
          <p:cNvPicPr>
            <a:picLocks noChangeAspect="1"/>
          </p:cNvPicPr>
          <p:nvPr/>
        </p:nvPicPr>
        <p:blipFill>
          <a:blip r:embed="rId10"/>
          <a:stretch>
            <a:fillRect/>
          </a:stretch>
        </p:blipFill>
        <p:spPr>
          <a:xfrm>
            <a:off x="10051633" y="1587494"/>
            <a:ext cx="2057400" cy="1282706"/>
          </a:xfrm>
          <a:prstGeom prst="rect">
            <a:avLst/>
          </a:prstGeom>
        </p:spPr>
      </p:pic>
      <p:pic>
        <p:nvPicPr>
          <p:cNvPr id="10" name="Picture 9">
            <a:extLst>
              <a:ext uri="{FF2B5EF4-FFF2-40B4-BE49-F238E27FC236}">
                <a16:creationId xmlns:a16="http://schemas.microsoft.com/office/drawing/2014/main" id="{46EDCE5C-2873-4F5B-AAF0-A69118E81959}"/>
              </a:ext>
            </a:extLst>
          </p:cNvPr>
          <p:cNvPicPr>
            <a:picLocks noChangeAspect="1"/>
          </p:cNvPicPr>
          <p:nvPr/>
        </p:nvPicPr>
        <p:blipFill>
          <a:blip r:embed="rId11"/>
          <a:stretch>
            <a:fillRect/>
          </a:stretch>
        </p:blipFill>
        <p:spPr>
          <a:xfrm>
            <a:off x="7749345" y="1596602"/>
            <a:ext cx="2412344" cy="1273598"/>
          </a:xfrm>
          <a:prstGeom prst="rect">
            <a:avLst/>
          </a:prstGeom>
        </p:spPr>
      </p:pic>
      <p:sp>
        <p:nvSpPr>
          <p:cNvPr id="3" name="TextBox 2">
            <a:extLst>
              <a:ext uri="{FF2B5EF4-FFF2-40B4-BE49-F238E27FC236}">
                <a16:creationId xmlns:a16="http://schemas.microsoft.com/office/drawing/2014/main" id="{570DD29D-76D4-4405-9E58-351E9BDCA501}"/>
              </a:ext>
            </a:extLst>
          </p:cNvPr>
          <p:cNvSpPr txBox="1"/>
          <p:nvPr/>
        </p:nvSpPr>
        <p:spPr>
          <a:xfrm>
            <a:off x="888413" y="2929063"/>
            <a:ext cx="2959100" cy="914400"/>
          </a:xfrm>
          <a:prstGeom prst="rect">
            <a:avLst/>
          </a:prstGeom>
          <a:noFill/>
        </p:spPr>
        <p:txBody>
          <a:bodyPr wrap="none" lIns="0" tIns="0" rIns="0" bIns="0" rtlCol="0">
            <a:noAutofit/>
          </a:bodyPr>
          <a:lstStyle/>
          <a:p>
            <a:pPr defTabSz="456758" fontAlgn="base">
              <a:spcBef>
                <a:spcPts val="1200"/>
              </a:spcBef>
            </a:pPr>
            <a:endParaRPr lang="en-US" sz="2400" dirty="0">
              <a:solidFill>
                <a:schemeClr val="bg1"/>
              </a:solidFill>
              <a:cs typeface="Open Sans Light"/>
            </a:endParaRPr>
          </a:p>
        </p:txBody>
      </p:sp>
    </p:spTree>
    <p:extLst>
      <p:ext uri="{BB962C8B-B14F-4D97-AF65-F5344CB8AC3E}">
        <p14:creationId xmlns:p14="http://schemas.microsoft.com/office/powerpoint/2010/main" val="4078842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229533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30" name="think-cell Slide" r:id="rId5" imgW="498" imgH="499" progId="TCLayout.ActiveDocument.1">
                  <p:embed/>
                </p:oleObj>
              </mc:Choice>
              <mc:Fallback>
                <p:oleObj name="think-cell Slide" r:id="rId5" imgW="498" imgH="499"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278398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CF8B-0A05-4369-A568-5FD112C723E8}"/>
              </a:ext>
            </a:extLst>
          </p:cNvPr>
          <p:cNvSpPr>
            <a:spLocks noGrp="1"/>
          </p:cNvSpPr>
          <p:nvPr>
            <p:ph type="title"/>
          </p:nvPr>
        </p:nvSpPr>
        <p:spPr/>
        <p:txBody>
          <a:bodyPr/>
          <a:lstStyle/>
          <a:p>
            <a:r>
              <a:rPr lang="en-US" dirty="0"/>
              <a:t>Key sections of the EHR</a:t>
            </a:r>
          </a:p>
        </p:txBody>
      </p:sp>
      <p:sp>
        <p:nvSpPr>
          <p:cNvPr id="3" name="Text Placeholder 2">
            <a:extLst>
              <a:ext uri="{FF2B5EF4-FFF2-40B4-BE49-F238E27FC236}">
                <a16:creationId xmlns:a16="http://schemas.microsoft.com/office/drawing/2014/main" id="{94CE7F3E-96B8-4475-98FB-3ADE6A717DAC}"/>
              </a:ext>
            </a:extLst>
          </p:cNvPr>
          <p:cNvSpPr>
            <a:spLocks noGrp="1"/>
          </p:cNvSpPr>
          <p:nvPr>
            <p:ph type="body" sz="quarter" idx="11"/>
          </p:nvPr>
        </p:nvSpPr>
        <p:spPr/>
        <p:txBody>
          <a:bodyPr/>
          <a:lstStyle/>
          <a:p>
            <a:r>
              <a:rPr lang="en-US" dirty="0"/>
              <a:t>8 key data sections of an EHR</a:t>
            </a:r>
          </a:p>
          <a:p>
            <a:endParaRPr lang="en-US" dirty="0"/>
          </a:p>
        </p:txBody>
      </p:sp>
      <p:sp>
        <p:nvSpPr>
          <p:cNvPr id="4" name="Text Placeholder 3">
            <a:extLst>
              <a:ext uri="{FF2B5EF4-FFF2-40B4-BE49-F238E27FC236}">
                <a16:creationId xmlns:a16="http://schemas.microsoft.com/office/drawing/2014/main" id="{C6386786-004A-4349-9E62-7139A5AC0AE6}"/>
              </a:ext>
            </a:extLst>
          </p:cNvPr>
          <p:cNvSpPr>
            <a:spLocks noGrp="1"/>
          </p:cNvSpPr>
          <p:nvPr>
            <p:ph type="body" sz="quarter" idx="12"/>
          </p:nvPr>
        </p:nvSpPr>
        <p:spPr>
          <a:xfrm>
            <a:off x="355600" y="1619782"/>
            <a:ext cx="11720286" cy="4174867"/>
          </a:xfrm>
        </p:spPr>
        <p:txBody>
          <a:bodyPr/>
          <a:lstStyle/>
          <a:p>
            <a:pPr>
              <a:spcBef>
                <a:spcPts val="0"/>
              </a:spcBef>
            </a:pPr>
            <a:r>
              <a:rPr lang="en-US" sz="1200" dirty="0">
                <a:latin typeface="+mn-lt"/>
              </a:rPr>
              <a:t>1. Health Information and Data.  </a:t>
            </a:r>
          </a:p>
          <a:p>
            <a:pPr lvl="3">
              <a:spcBef>
                <a:spcPts val="0"/>
              </a:spcBef>
            </a:pPr>
            <a:r>
              <a:rPr lang="en-US" sz="1200" dirty="0"/>
              <a:t>The electronic chart must hold everything that is currently included within a paper chart.  For example:</a:t>
            </a:r>
          </a:p>
          <a:p>
            <a:pPr lvl="3">
              <a:spcBef>
                <a:spcPts val="0"/>
              </a:spcBef>
            </a:pPr>
            <a:r>
              <a:rPr lang="en-US" sz="1200" dirty="0"/>
              <a:t>Surgical history (e.g., operation dates, operation reports, operation narratives)</a:t>
            </a:r>
          </a:p>
          <a:p>
            <a:pPr lvl="3">
              <a:spcBef>
                <a:spcPts val="0"/>
              </a:spcBef>
            </a:pPr>
            <a:r>
              <a:rPr lang="en-US" sz="1200" dirty="0"/>
              <a:t>Obstetric history: (e.g., pregnancies, any complications, pregnancy outcomes)</a:t>
            </a:r>
          </a:p>
          <a:p>
            <a:pPr lvl="3">
              <a:spcBef>
                <a:spcPts val="0"/>
              </a:spcBef>
            </a:pPr>
            <a:r>
              <a:rPr lang="en-US" sz="1200" dirty="0"/>
              <a:t>Medications and medical allergies</a:t>
            </a:r>
          </a:p>
          <a:p>
            <a:pPr lvl="3">
              <a:spcBef>
                <a:spcPts val="0"/>
              </a:spcBef>
            </a:pPr>
            <a:r>
              <a:rPr lang="en-US" sz="1200" dirty="0"/>
              <a:t>Family History (e.g., immediate family member health status, cause of death, common family diseases)</a:t>
            </a:r>
          </a:p>
          <a:p>
            <a:pPr lvl="3">
              <a:spcBef>
                <a:spcPts val="0"/>
              </a:spcBef>
            </a:pPr>
            <a:r>
              <a:rPr lang="en-US" sz="1200" dirty="0"/>
              <a:t>Social History (e.g., community support, close relationships, past and current occupation)</a:t>
            </a:r>
          </a:p>
          <a:p>
            <a:pPr lvl="3">
              <a:spcBef>
                <a:spcPts val="0"/>
              </a:spcBef>
            </a:pPr>
            <a:r>
              <a:rPr lang="en-US" sz="1200" dirty="0"/>
              <a:t>Habits (e.g., smoking, alcohol consumption, exercise, diet, sexual history)</a:t>
            </a:r>
          </a:p>
          <a:p>
            <a:pPr lvl="3">
              <a:spcBef>
                <a:spcPts val="0"/>
              </a:spcBef>
            </a:pPr>
            <a:r>
              <a:rPr lang="en-US" sz="1200" dirty="0"/>
              <a:t>Immunization Records (e.g., vaccinations, immunoglobulin test)</a:t>
            </a:r>
          </a:p>
          <a:p>
            <a:pPr lvl="3">
              <a:spcBef>
                <a:spcPts val="0"/>
              </a:spcBef>
            </a:pPr>
            <a:r>
              <a:rPr lang="en-US" sz="1200" dirty="0"/>
              <a:t>Developmental History (e.g., growth chart, motor development, cognitive/intellectual development, social-emotional development, language development)</a:t>
            </a:r>
          </a:p>
          <a:p>
            <a:pPr lvl="3">
              <a:spcBef>
                <a:spcPts val="0"/>
              </a:spcBef>
            </a:pPr>
            <a:r>
              <a:rPr lang="en-US" sz="1200" dirty="0"/>
              <a:t>Demographics (e.g., race, age, religion, occupation, contact information)</a:t>
            </a:r>
          </a:p>
          <a:p>
            <a:pPr lvl="3">
              <a:spcBef>
                <a:spcPts val="0"/>
              </a:spcBef>
            </a:pPr>
            <a:r>
              <a:rPr lang="en-US" sz="1200" dirty="0"/>
              <a:t>Medical encounters (e.g., hospital admissions, specialist consultations, routine checkups)</a:t>
            </a:r>
          </a:p>
          <a:p>
            <a:pPr lvl="3">
              <a:spcBef>
                <a:spcPts val="0"/>
              </a:spcBef>
            </a:pPr>
            <a:r>
              <a:rPr lang="en-US" sz="1200" dirty="0"/>
              <a:t>History of the present illness</a:t>
            </a:r>
          </a:p>
          <a:p>
            <a:pPr lvl="3">
              <a:spcBef>
                <a:spcPts val="0"/>
              </a:spcBef>
            </a:pPr>
            <a:r>
              <a:rPr lang="en-US" sz="1200" dirty="0"/>
              <a:t>Physical examination (e.g., vital signs, muscle power, organ system examinations)</a:t>
            </a:r>
          </a:p>
          <a:p>
            <a:pPr lvl="3">
              <a:spcBef>
                <a:spcPts val="0"/>
              </a:spcBef>
            </a:pPr>
            <a:r>
              <a:rPr lang="en-US" sz="1200" dirty="0"/>
              <a:t>Assessment and plan (e.g., diagnosis, treatment).</a:t>
            </a:r>
          </a:p>
          <a:p>
            <a:pPr lvl="3">
              <a:spcBef>
                <a:spcPts val="0"/>
              </a:spcBef>
            </a:pPr>
            <a:r>
              <a:rPr lang="en-US" sz="1200" dirty="0"/>
              <a:t>Orders and prescriptions</a:t>
            </a:r>
          </a:p>
          <a:p>
            <a:pPr lvl="3">
              <a:spcBef>
                <a:spcPts val="0"/>
              </a:spcBef>
            </a:pPr>
            <a:r>
              <a:rPr lang="en-US" sz="1200" dirty="0"/>
              <a:t>Progress notes</a:t>
            </a:r>
          </a:p>
          <a:p>
            <a:pPr>
              <a:spcBef>
                <a:spcPts val="0"/>
              </a:spcBef>
            </a:pPr>
            <a:r>
              <a:rPr lang="en-US" sz="1200" dirty="0">
                <a:latin typeface="+mn-lt"/>
              </a:rPr>
              <a:t>2. Result Management.  The ability to manage all test results (from labs, radiology reports). </a:t>
            </a:r>
          </a:p>
          <a:p>
            <a:pPr>
              <a:spcBef>
                <a:spcPts val="0"/>
              </a:spcBef>
            </a:pPr>
            <a:r>
              <a:rPr lang="en-US" sz="1200" dirty="0">
                <a:latin typeface="+mn-lt"/>
              </a:rPr>
              <a:t>3. Order Management.  All prescriptions are to be written electronically to reduce medical errors due to illegible handwriting.  Orders are also automatically generated.</a:t>
            </a:r>
          </a:p>
          <a:p>
            <a:pPr>
              <a:spcBef>
                <a:spcPts val="0"/>
              </a:spcBef>
            </a:pPr>
            <a:r>
              <a:rPr lang="en-US" sz="1200" dirty="0">
                <a:latin typeface="+mn-lt"/>
              </a:rPr>
              <a:t>4. Decision Support.  Warnings/reminders to enhance clinical performance.  Decision support can aid in: drug interactions/prescriptions/prevention, detection of disease outbreaks, evidence-based guidelines, etc.  Overall, it will assist providers in making the best decision possible for the patient.</a:t>
            </a:r>
          </a:p>
          <a:p>
            <a:pPr>
              <a:spcBef>
                <a:spcPts val="0"/>
              </a:spcBef>
            </a:pPr>
            <a:r>
              <a:rPr lang="en-US" sz="1200" dirty="0">
                <a:latin typeface="+mn-lt"/>
              </a:rPr>
              <a:t>5. Electronic Communications and Connectivity. An interoperable system that is able to connect with multiple providers, the patient, labs, and hospitals in a secure manner.</a:t>
            </a:r>
          </a:p>
          <a:p>
            <a:pPr>
              <a:spcBef>
                <a:spcPts val="0"/>
              </a:spcBef>
            </a:pPr>
            <a:r>
              <a:rPr lang="en-US" sz="1200" dirty="0">
                <a:latin typeface="+mn-lt"/>
              </a:rPr>
              <a:t>6. Patient Support. The ability to provide patients with educational material as well as the ability to enter data themselves concerning home monitoring devices.</a:t>
            </a:r>
          </a:p>
          <a:p>
            <a:pPr>
              <a:spcBef>
                <a:spcPts val="0"/>
              </a:spcBef>
            </a:pPr>
            <a:r>
              <a:rPr lang="en-US" sz="1200" dirty="0">
                <a:latin typeface="+mn-lt"/>
              </a:rPr>
              <a:t>7. Administrative Processes. This is referred to as the Practice Management.  The administrative process is to improve the efficiency in scheduling appointments, eliminate confusions, determine insurance eligibility, etc.</a:t>
            </a:r>
          </a:p>
          <a:p>
            <a:pPr>
              <a:spcBef>
                <a:spcPts val="0"/>
              </a:spcBef>
            </a:pPr>
            <a:r>
              <a:rPr lang="en-US" sz="1200" dirty="0">
                <a:latin typeface="+mn-lt"/>
              </a:rPr>
              <a:t>8. Reporting.  A standardized system to produce reports that are demanded by state, federal, and local levels.</a:t>
            </a:r>
          </a:p>
        </p:txBody>
      </p:sp>
    </p:spTree>
    <p:extLst>
      <p:ext uri="{BB962C8B-B14F-4D97-AF65-F5344CB8AC3E}">
        <p14:creationId xmlns:p14="http://schemas.microsoft.com/office/powerpoint/2010/main" val="1716989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CF8B-0A05-4369-A568-5FD112C723E8}"/>
              </a:ext>
            </a:extLst>
          </p:cNvPr>
          <p:cNvSpPr>
            <a:spLocks noGrp="1"/>
          </p:cNvSpPr>
          <p:nvPr>
            <p:ph type="title"/>
          </p:nvPr>
        </p:nvSpPr>
        <p:spPr/>
        <p:txBody>
          <a:bodyPr/>
          <a:lstStyle/>
          <a:p>
            <a:r>
              <a:rPr lang="en-US" dirty="0"/>
              <a:t>USCDI Core Data for Interoperability	</a:t>
            </a:r>
          </a:p>
        </p:txBody>
      </p:sp>
      <p:sp>
        <p:nvSpPr>
          <p:cNvPr id="3" name="Text Placeholder 2">
            <a:extLst>
              <a:ext uri="{FF2B5EF4-FFF2-40B4-BE49-F238E27FC236}">
                <a16:creationId xmlns:a16="http://schemas.microsoft.com/office/drawing/2014/main" id="{94CE7F3E-96B8-4475-98FB-3ADE6A717DAC}"/>
              </a:ext>
            </a:extLst>
          </p:cNvPr>
          <p:cNvSpPr>
            <a:spLocks noGrp="1"/>
          </p:cNvSpPr>
          <p:nvPr>
            <p:ph type="body" sz="quarter" idx="11"/>
          </p:nvPr>
        </p:nvSpPr>
        <p:spPr/>
        <p:txBody>
          <a:bodyPr/>
          <a:lstStyle/>
          <a:p>
            <a:r>
              <a:rPr lang="en-US" dirty="0"/>
              <a:t>EHRs are now being instructed to make USCDI Core Data accessible via FHIR APIs</a:t>
            </a:r>
          </a:p>
          <a:p>
            <a:endParaRPr lang="en-US" dirty="0"/>
          </a:p>
        </p:txBody>
      </p:sp>
      <p:pic>
        <p:nvPicPr>
          <p:cNvPr id="7" name="Picture 6">
            <a:extLst>
              <a:ext uri="{FF2B5EF4-FFF2-40B4-BE49-F238E27FC236}">
                <a16:creationId xmlns:a16="http://schemas.microsoft.com/office/drawing/2014/main" id="{BDC74A10-EBFA-49CD-84CE-393054E3165D}"/>
              </a:ext>
            </a:extLst>
          </p:cNvPr>
          <p:cNvPicPr>
            <a:picLocks noChangeAspect="1"/>
          </p:cNvPicPr>
          <p:nvPr/>
        </p:nvPicPr>
        <p:blipFill>
          <a:blip r:embed="rId2"/>
          <a:stretch>
            <a:fillRect/>
          </a:stretch>
        </p:blipFill>
        <p:spPr>
          <a:xfrm>
            <a:off x="3544302" y="1593683"/>
            <a:ext cx="4792580" cy="4792580"/>
          </a:xfrm>
          <a:prstGeom prst="rect">
            <a:avLst/>
          </a:prstGeom>
        </p:spPr>
      </p:pic>
    </p:spTree>
    <p:extLst>
      <p:ext uri="{BB962C8B-B14F-4D97-AF65-F5344CB8AC3E}">
        <p14:creationId xmlns:p14="http://schemas.microsoft.com/office/powerpoint/2010/main" val="10265835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CF8B-0A05-4369-A568-5FD112C723E8}"/>
              </a:ext>
            </a:extLst>
          </p:cNvPr>
          <p:cNvSpPr>
            <a:spLocks noGrp="1"/>
          </p:cNvSpPr>
          <p:nvPr>
            <p:ph type="title"/>
          </p:nvPr>
        </p:nvSpPr>
        <p:spPr/>
        <p:txBody>
          <a:bodyPr/>
          <a:lstStyle/>
          <a:p>
            <a:r>
              <a:rPr lang="en-US" dirty="0"/>
              <a:t>EHR Proposed solution</a:t>
            </a:r>
          </a:p>
        </p:txBody>
      </p:sp>
      <p:sp>
        <p:nvSpPr>
          <p:cNvPr id="3" name="Text Placeholder 2">
            <a:extLst>
              <a:ext uri="{FF2B5EF4-FFF2-40B4-BE49-F238E27FC236}">
                <a16:creationId xmlns:a16="http://schemas.microsoft.com/office/drawing/2014/main" id="{94CE7F3E-96B8-4475-98FB-3ADE6A717DAC}"/>
              </a:ext>
            </a:extLst>
          </p:cNvPr>
          <p:cNvSpPr>
            <a:spLocks noGrp="1"/>
          </p:cNvSpPr>
          <p:nvPr>
            <p:ph type="body" sz="quarter" idx="11"/>
          </p:nvPr>
        </p:nvSpPr>
        <p:spPr/>
        <p:txBody>
          <a:bodyPr/>
          <a:lstStyle/>
          <a:p>
            <a:r>
              <a:rPr lang="en-US" dirty="0"/>
              <a:t>EHR Data Hub within CVSH can help address some of the needs of our enterprise</a:t>
            </a:r>
          </a:p>
          <a:p>
            <a:endParaRPr lang="en-US" dirty="0"/>
          </a:p>
        </p:txBody>
      </p:sp>
      <p:sp>
        <p:nvSpPr>
          <p:cNvPr id="5" name="Rectangle: Rounded Corners 4">
            <a:extLst>
              <a:ext uri="{FF2B5EF4-FFF2-40B4-BE49-F238E27FC236}">
                <a16:creationId xmlns:a16="http://schemas.microsoft.com/office/drawing/2014/main" id="{83495BD3-C21E-4C60-911C-13A2368951C7}"/>
              </a:ext>
            </a:extLst>
          </p:cNvPr>
          <p:cNvSpPr/>
          <p:nvPr/>
        </p:nvSpPr>
        <p:spPr>
          <a:xfrm rot="16153053">
            <a:off x="-120085" y="2694967"/>
            <a:ext cx="3195644" cy="1345405"/>
          </a:xfrm>
          <a:prstGeom prst="roundRect">
            <a:avLst/>
          </a:prstGeom>
          <a:noFill/>
          <a:ln w="38100" cap="flat" cmpd="sng" algn="ctr">
            <a:solidFill>
              <a:srgbClr val="00BCE4"/>
            </a:solidFill>
            <a:prstDash val="solid"/>
          </a:ln>
          <a:effectLst/>
        </p:spPr>
        <p:txBody>
          <a:bodyPr rtlCol="0" anchor="ctr" anchorCtr="0"/>
          <a:lstStyle/>
          <a:p>
            <a:pPr algn="ctr" fontAlgn="base">
              <a:spcBef>
                <a:spcPct val="0"/>
              </a:spcBef>
              <a:spcAft>
                <a:spcPct val="0"/>
              </a:spcAft>
              <a:defRPr/>
            </a:pPr>
            <a:endParaRPr lang="en-US" b="1" kern="0" dirty="0">
              <a:solidFill>
                <a:srgbClr val="000000"/>
              </a:solidFill>
              <a:latin typeface="Calibri"/>
            </a:endParaRPr>
          </a:p>
        </p:txBody>
      </p:sp>
      <p:sp>
        <p:nvSpPr>
          <p:cNvPr id="6" name="TextBox 5">
            <a:extLst>
              <a:ext uri="{FF2B5EF4-FFF2-40B4-BE49-F238E27FC236}">
                <a16:creationId xmlns:a16="http://schemas.microsoft.com/office/drawing/2014/main" id="{F4D63657-0E78-4E61-B32B-502CB606F87F}"/>
              </a:ext>
            </a:extLst>
          </p:cNvPr>
          <p:cNvSpPr txBox="1"/>
          <p:nvPr/>
        </p:nvSpPr>
        <p:spPr>
          <a:xfrm rot="16157369">
            <a:off x="5376" y="2892452"/>
            <a:ext cx="1216458" cy="328606"/>
          </a:xfrm>
          <a:prstGeom prst="rect">
            <a:avLst/>
          </a:prstGeom>
          <a:noFill/>
        </p:spPr>
        <p:txBody>
          <a:bodyPr wrap="none" lIns="0" tIns="0" rIns="0" bIns="0" rtlCol="0">
            <a:noAutofit/>
          </a:bodyPr>
          <a:lstStyle/>
          <a:p>
            <a:pPr defTabSz="456758" fontAlgn="base">
              <a:spcBef>
                <a:spcPts val="1200"/>
              </a:spcBef>
            </a:pPr>
            <a:r>
              <a:rPr lang="en-US" dirty="0">
                <a:solidFill>
                  <a:schemeClr val="tx2"/>
                </a:solidFill>
                <a:latin typeface="Open Sans Light"/>
                <a:cs typeface="Open Sans Light"/>
              </a:rPr>
              <a:t>Suppliers</a:t>
            </a:r>
          </a:p>
        </p:txBody>
      </p:sp>
      <p:grpSp>
        <p:nvGrpSpPr>
          <p:cNvPr id="8" name="Group 7">
            <a:extLst>
              <a:ext uri="{FF2B5EF4-FFF2-40B4-BE49-F238E27FC236}">
                <a16:creationId xmlns:a16="http://schemas.microsoft.com/office/drawing/2014/main" id="{02EE3FBA-134C-4497-8E4F-B755167A1EFB}"/>
              </a:ext>
            </a:extLst>
          </p:cNvPr>
          <p:cNvGrpSpPr/>
          <p:nvPr/>
        </p:nvGrpSpPr>
        <p:grpSpPr>
          <a:xfrm>
            <a:off x="818504" y="2006595"/>
            <a:ext cx="1244617" cy="343929"/>
            <a:chOff x="1799793" y="5811420"/>
            <a:chExt cx="1555422" cy="547562"/>
          </a:xfrm>
        </p:grpSpPr>
        <p:sp>
          <p:nvSpPr>
            <p:cNvPr id="9" name="Rectangle: Rounded Corners 8">
              <a:extLst>
                <a:ext uri="{FF2B5EF4-FFF2-40B4-BE49-F238E27FC236}">
                  <a16:creationId xmlns:a16="http://schemas.microsoft.com/office/drawing/2014/main" id="{49A9D065-0259-4BEA-A87D-C0A816E9EB53}"/>
                </a:ext>
              </a:extLst>
            </p:cNvPr>
            <p:cNvSpPr/>
            <p:nvPr/>
          </p:nvSpPr>
          <p:spPr>
            <a:xfrm>
              <a:off x="1799793" y="5811420"/>
              <a:ext cx="1555422" cy="54756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pic>
          <p:nvPicPr>
            <p:cNvPr id="10" name="Picture 8" descr="Image result for Availity">
              <a:extLst>
                <a:ext uri="{FF2B5EF4-FFF2-40B4-BE49-F238E27FC236}">
                  <a16:creationId xmlns:a16="http://schemas.microsoft.com/office/drawing/2014/main" id="{C7D9D79E-8081-4C39-B6A2-6921F424A5C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43104" y="5922433"/>
              <a:ext cx="1075907" cy="32994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Rounded Corners 10">
            <a:extLst>
              <a:ext uri="{FF2B5EF4-FFF2-40B4-BE49-F238E27FC236}">
                <a16:creationId xmlns:a16="http://schemas.microsoft.com/office/drawing/2014/main" id="{B180C02F-0DF7-495C-92E3-FCC968666DE3}"/>
              </a:ext>
            </a:extLst>
          </p:cNvPr>
          <p:cNvSpPr/>
          <p:nvPr/>
        </p:nvSpPr>
        <p:spPr>
          <a:xfrm rot="16153053">
            <a:off x="1809657" y="3242380"/>
            <a:ext cx="4735125" cy="1757619"/>
          </a:xfrm>
          <a:prstGeom prst="roundRect">
            <a:avLst/>
          </a:prstGeom>
          <a:noFill/>
          <a:ln w="38100" cap="flat" cmpd="sng" algn="ctr">
            <a:solidFill>
              <a:srgbClr val="00BCE4"/>
            </a:solidFill>
            <a:prstDash val="solid"/>
          </a:ln>
          <a:effectLst/>
        </p:spPr>
        <p:txBody>
          <a:bodyPr rtlCol="0" anchor="ctr" anchorCtr="0"/>
          <a:lstStyle/>
          <a:p>
            <a:pPr algn="ctr" fontAlgn="base">
              <a:spcBef>
                <a:spcPct val="0"/>
              </a:spcBef>
              <a:spcAft>
                <a:spcPct val="0"/>
              </a:spcAft>
              <a:defRPr/>
            </a:pPr>
            <a:endParaRPr lang="en-US" b="1" kern="0" dirty="0">
              <a:solidFill>
                <a:srgbClr val="000000"/>
              </a:solidFill>
              <a:latin typeface="Calibri"/>
            </a:endParaRPr>
          </a:p>
        </p:txBody>
      </p:sp>
      <p:sp>
        <p:nvSpPr>
          <p:cNvPr id="12" name="TextBox 11">
            <a:extLst>
              <a:ext uri="{FF2B5EF4-FFF2-40B4-BE49-F238E27FC236}">
                <a16:creationId xmlns:a16="http://schemas.microsoft.com/office/drawing/2014/main" id="{8FDF36BF-B0EF-4179-B965-DE6C3442881E}"/>
              </a:ext>
            </a:extLst>
          </p:cNvPr>
          <p:cNvSpPr txBox="1"/>
          <p:nvPr/>
        </p:nvSpPr>
        <p:spPr>
          <a:xfrm rot="16157369">
            <a:off x="2488132" y="4256785"/>
            <a:ext cx="1459179" cy="374609"/>
          </a:xfrm>
          <a:prstGeom prst="rect">
            <a:avLst/>
          </a:prstGeom>
          <a:noFill/>
        </p:spPr>
        <p:txBody>
          <a:bodyPr wrap="none" lIns="0" tIns="0" rIns="0" bIns="0" rtlCol="0">
            <a:noAutofit/>
          </a:bodyPr>
          <a:lstStyle/>
          <a:p>
            <a:pPr defTabSz="456758" fontAlgn="base">
              <a:spcBef>
                <a:spcPts val="1200"/>
              </a:spcBef>
            </a:pPr>
            <a:r>
              <a:rPr lang="en-US" dirty="0">
                <a:solidFill>
                  <a:schemeClr val="tx2"/>
                </a:solidFill>
                <a:latin typeface="Open Sans Light"/>
                <a:cs typeface="Open Sans Light"/>
              </a:rPr>
              <a:t>Exposed APIs </a:t>
            </a:r>
          </a:p>
        </p:txBody>
      </p:sp>
      <p:sp>
        <p:nvSpPr>
          <p:cNvPr id="13" name="Oval 12">
            <a:extLst>
              <a:ext uri="{FF2B5EF4-FFF2-40B4-BE49-F238E27FC236}">
                <a16:creationId xmlns:a16="http://schemas.microsoft.com/office/drawing/2014/main" id="{43CA3AA4-B626-496C-BBF7-D824BDC431C8}"/>
              </a:ext>
            </a:extLst>
          </p:cNvPr>
          <p:cNvSpPr/>
          <p:nvPr/>
        </p:nvSpPr>
        <p:spPr>
          <a:xfrm>
            <a:off x="3263363" y="1834291"/>
            <a:ext cx="1768855" cy="584056"/>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Authorization / Authentication</a:t>
            </a:r>
          </a:p>
        </p:txBody>
      </p:sp>
      <p:sp>
        <p:nvSpPr>
          <p:cNvPr id="14" name="Oval 13">
            <a:extLst>
              <a:ext uri="{FF2B5EF4-FFF2-40B4-BE49-F238E27FC236}">
                <a16:creationId xmlns:a16="http://schemas.microsoft.com/office/drawing/2014/main" id="{47015BC6-D890-49EB-899E-A513BF510636}"/>
              </a:ext>
            </a:extLst>
          </p:cNvPr>
          <p:cNvSpPr/>
          <p:nvPr/>
        </p:nvSpPr>
        <p:spPr>
          <a:xfrm>
            <a:off x="3295233" y="2463253"/>
            <a:ext cx="1702832" cy="633666"/>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ADT Data</a:t>
            </a:r>
          </a:p>
        </p:txBody>
      </p:sp>
      <p:sp>
        <p:nvSpPr>
          <p:cNvPr id="15" name="Oval 14">
            <a:extLst>
              <a:ext uri="{FF2B5EF4-FFF2-40B4-BE49-F238E27FC236}">
                <a16:creationId xmlns:a16="http://schemas.microsoft.com/office/drawing/2014/main" id="{A6728947-311D-493D-848A-0235A19F61D7}"/>
              </a:ext>
            </a:extLst>
          </p:cNvPr>
          <p:cNvSpPr/>
          <p:nvPr/>
        </p:nvSpPr>
        <p:spPr>
          <a:xfrm>
            <a:off x="3344332" y="5076205"/>
            <a:ext cx="1642419" cy="634288"/>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Rx Data</a:t>
            </a:r>
          </a:p>
        </p:txBody>
      </p:sp>
      <p:sp>
        <p:nvSpPr>
          <p:cNvPr id="16" name="TextBox 15">
            <a:extLst>
              <a:ext uri="{FF2B5EF4-FFF2-40B4-BE49-F238E27FC236}">
                <a16:creationId xmlns:a16="http://schemas.microsoft.com/office/drawing/2014/main" id="{BAF67BAE-D31B-480D-B841-75159ED12DD0}"/>
              </a:ext>
            </a:extLst>
          </p:cNvPr>
          <p:cNvSpPr txBox="1"/>
          <p:nvPr/>
        </p:nvSpPr>
        <p:spPr>
          <a:xfrm rot="16157369">
            <a:off x="5262694" y="4315795"/>
            <a:ext cx="1459179" cy="374609"/>
          </a:xfrm>
          <a:prstGeom prst="rect">
            <a:avLst/>
          </a:prstGeom>
          <a:noFill/>
        </p:spPr>
        <p:txBody>
          <a:bodyPr wrap="none" lIns="0" tIns="0" rIns="0" bIns="0" rtlCol="0">
            <a:noAutofit/>
          </a:bodyPr>
          <a:lstStyle/>
          <a:p>
            <a:pPr defTabSz="456758" fontAlgn="base">
              <a:spcBef>
                <a:spcPts val="1200"/>
              </a:spcBef>
            </a:pPr>
            <a:r>
              <a:rPr lang="en-US" dirty="0">
                <a:solidFill>
                  <a:schemeClr val="tx2"/>
                </a:solidFill>
                <a:latin typeface="Open Sans Light"/>
                <a:cs typeface="Open Sans Light"/>
              </a:rPr>
              <a:t>Data Rules</a:t>
            </a:r>
          </a:p>
        </p:txBody>
      </p:sp>
      <p:sp>
        <p:nvSpPr>
          <p:cNvPr id="18" name="Rectangle: Rounded Corners 17">
            <a:extLst>
              <a:ext uri="{FF2B5EF4-FFF2-40B4-BE49-F238E27FC236}">
                <a16:creationId xmlns:a16="http://schemas.microsoft.com/office/drawing/2014/main" id="{D433AB44-410E-4BAC-A7B9-549FEA5F154B}"/>
              </a:ext>
            </a:extLst>
          </p:cNvPr>
          <p:cNvSpPr/>
          <p:nvPr/>
        </p:nvSpPr>
        <p:spPr>
          <a:xfrm rot="16153053">
            <a:off x="4567531" y="3414316"/>
            <a:ext cx="4464765" cy="1411470"/>
          </a:xfrm>
          <a:prstGeom prst="roundRect">
            <a:avLst/>
          </a:prstGeom>
          <a:noFill/>
          <a:ln w="38100" cap="flat" cmpd="sng" algn="ctr">
            <a:solidFill>
              <a:srgbClr val="00BCE4"/>
            </a:solidFill>
            <a:prstDash val="solid"/>
          </a:ln>
          <a:effectLst/>
        </p:spPr>
        <p:txBody>
          <a:bodyPr rtlCol="0" anchor="ctr" anchorCtr="0"/>
          <a:lstStyle/>
          <a:p>
            <a:pPr algn="ctr" fontAlgn="base">
              <a:spcBef>
                <a:spcPct val="0"/>
              </a:spcBef>
              <a:spcAft>
                <a:spcPct val="0"/>
              </a:spcAft>
              <a:defRPr/>
            </a:pPr>
            <a:endParaRPr lang="en-US" b="1" kern="0" dirty="0">
              <a:solidFill>
                <a:srgbClr val="000000"/>
              </a:solidFill>
              <a:latin typeface="Calibri"/>
            </a:endParaRPr>
          </a:p>
        </p:txBody>
      </p:sp>
      <p:sp>
        <p:nvSpPr>
          <p:cNvPr id="19" name="Rectangle: Rounded Corners 18">
            <a:extLst>
              <a:ext uri="{FF2B5EF4-FFF2-40B4-BE49-F238E27FC236}">
                <a16:creationId xmlns:a16="http://schemas.microsoft.com/office/drawing/2014/main" id="{0BF27549-1B89-49F9-83FB-6CAF48406037}"/>
              </a:ext>
            </a:extLst>
          </p:cNvPr>
          <p:cNvSpPr/>
          <p:nvPr/>
        </p:nvSpPr>
        <p:spPr>
          <a:xfrm>
            <a:off x="6177282" y="5598540"/>
            <a:ext cx="1246986" cy="51921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EHR data lookup</a:t>
            </a:r>
          </a:p>
        </p:txBody>
      </p:sp>
      <p:sp>
        <p:nvSpPr>
          <p:cNvPr id="20" name="Rectangle: Rounded Corners 19">
            <a:extLst>
              <a:ext uri="{FF2B5EF4-FFF2-40B4-BE49-F238E27FC236}">
                <a16:creationId xmlns:a16="http://schemas.microsoft.com/office/drawing/2014/main" id="{7486BC3B-4E4D-4B4E-8248-6AA1B56CCACA}"/>
              </a:ext>
            </a:extLst>
          </p:cNvPr>
          <p:cNvSpPr/>
          <p:nvPr/>
        </p:nvSpPr>
        <p:spPr>
          <a:xfrm>
            <a:off x="6154698" y="4416184"/>
            <a:ext cx="1214817" cy="51921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HL-7 - CCDA</a:t>
            </a:r>
          </a:p>
        </p:txBody>
      </p:sp>
      <p:sp>
        <p:nvSpPr>
          <p:cNvPr id="21" name="Rectangle: Rounded Corners 20">
            <a:extLst>
              <a:ext uri="{FF2B5EF4-FFF2-40B4-BE49-F238E27FC236}">
                <a16:creationId xmlns:a16="http://schemas.microsoft.com/office/drawing/2014/main" id="{215B196A-266D-4EF5-B9B9-89364842A301}"/>
              </a:ext>
            </a:extLst>
          </p:cNvPr>
          <p:cNvSpPr/>
          <p:nvPr/>
        </p:nvSpPr>
        <p:spPr>
          <a:xfrm>
            <a:off x="6108691" y="1983089"/>
            <a:ext cx="1306832" cy="51921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Authorization/Authentication Rules</a:t>
            </a:r>
          </a:p>
        </p:txBody>
      </p:sp>
      <p:sp>
        <p:nvSpPr>
          <p:cNvPr id="22" name="Rectangle: Rounded Corners 21">
            <a:extLst>
              <a:ext uri="{FF2B5EF4-FFF2-40B4-BE49-F238E27FC236}">
                <a16:creationId xmlns:a16="http://schemas.microsoft.com/office/drawing/2014/main" id="{991EF34B-8364-46DA-9DC5-65A28F22144E}"/>
              </a:ext>
            </a:extLst>
          </p:cNvPr>
          <p:cNvSpPr/>
          <p:nvPr/>
        </p:nvSpPr>
        <p:spPr>
          <a:xfrm>
            <a:off x="6179094" y="4969536"/>
            <a:ext cx="1135911" cy="51921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HL-7 FHIR</a:t>
            </a:r>
          </a:p>
        </p:txBody>
      </p:sp>
      <p:sp>
        <p:nvSpPr>
          <p:cNvPr id="23" name="Rectangle: Rounded Corners 22">
            <a:extLst>
              <a:ext uri="{FF2B5EF4-FFF2-40B4-BE49-F238E27FC236}">
                <a16:creationId xmlns:a16="http://schemas.microsoft.com/office/drawing/2014/main" id="{4BDBBFE9-C977-4EBB-A5A5-E1B685054BC8}"/>
              </a:ext>
            </a:extLst>
          </p:cNvPr>
          <p:cNvSpPr/>
          <p:nvPr/>
        </p:nvSpPr>
        <p:spPr>
          <a:xfrm rot="16200000">
            <a:off x="7644438" y="2828035"/>
            <a:ext cx="4352015" cy="2536497"/>
          </a:xfrm>
          <a:prstGeom prst="roundRect">
            <a:avLst/>
          </a:prstGeom>
          <a:noFill/>
          <a:ln w="38100" cap="flat" cmpd="sng" algn="ctr">
            <a:solidFill>
              <a:srgbClr val="00BCE4"/>
            </a:solidFill>
            <a:prstDash val="solid"/>
          </a:ln>
          <a:effectLst/>
        </p:spPr>
        <p:txBody>
          <a:bodyPr rtlCol="0" anchor="ctr" anchorCtr="0"/>
          <a:lstStyle/>
          <a:p>
            <a:pPr algn="ctr" fontAlgn="base">
              <a:spcBef>
                <a:spcPct val="0"/>
              </a:spcBef>
              <a:spcAft>
                <a:spcPct val="0"/>
              </a:spcAft>
              <a:defRPr/>
            </a:pPr>
            <a:endParaRPr lang="en-US" b="1" kern="0" dirty="0">
              <a:solidFill>
                <a:srgbClr val="000000"/>
              </a:solidFill>
              <a:latin typeface="Calibri"/>
            </a:endParaRPr>
          </a:p>
        </p:txBody>
      </p:sp>
      <p:sp>
        <p:nvSpPr>
          <p:cNvPr id="24" name="Oval 23">
            <a:extLst>
              <a:ext uri="{FF2B5EF4-FFF2-40B4-BE49-F238E27FC236}">
                <a16:creationId xmlns:a16="http://schemas.microsoft.com/office/drawing/2014/main" id="{D76923B7-5BF1-49CC-8248-1F2B04A2B55F}"/>
              </a:ext>
            </a:extLst>
          </p:cNvPr>
          <p:cNvSpPr/>
          <p:nvPr/>
        </p:nvSpPr>
        <p:spPr>
          <a:xfrm>
            <a:off x="3333018" y="4423356"/>
            <a:ext cx="1642419" cy="634288"/>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Pre-Cert Data</a:t>
            </a:r>
          </a:p>
        </p:txBody>
      </p:sp>
      <p:sp>
        <p:nvSpPr>
          <p:cNvPr id="25" name="Arrow: Right 24">
            <a:extLst>
              <a:ext uri="{FF2B5EF4-FFF2-40B4-BE49-F238E27FC236}">
                <a16:creationId xmlns:a16="http://schemas.microsoft.com/office/drawing/2014/main" id="{51A7BF80-FED9-48E3-95F9-B64205B8E54D}"/>
              </a:ext>
            </a:extLst>
          </p:cNvPr>
          <p:cNvSpPr/>
          <p:nvPr/>
        </p:nvSpPr>
        <p:spPr>
          <a:xfrm>
            <a:off x="2332551" y="3403060"/>
            <a:ext cx="688832" cy="43352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6" name="Arrow: Right 25">
            <a:extLst>
              <a:ext uri="{FF2B5EF4-FFF2-40B4-BE49-F238E27FC236}">
                <a16:creationId xmlns:a16="http://schemas.microsoft.com/office/drawing/2014/main" id="{DD46DF58-0E5D-4CF9-8CEB-1872FAAED407}"/>
              </a:ext>
            </a:extLst>
          </p:cNvPr>
          <p:cNvSpPr/>
          <p:nvPr/>
        </p:nvSpPr>
        <p:spPr>
          <a:xfrm>
            <a:off x="7555617" y="3749694"/>
            <a:ext cx="688832" cy="43352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7" name="Arrow: Right 26">
            <a:extLst>
              <a:ext uri="{FF2B5EF4-FFF2-40B4-BE49-F238E27FC236}">
                <a16:creationId xmlns:a16="http://schemas.microsoft.com/office/drawing/2014/main" id="{ABEB1365-5D9C-4561-9D04-A64066ADF624}"/>
              </a:ext>
            </a:extLst>
          </p:cNvPr>
          <p:cNvSpPr/>
          <p:nvPr/>
        </p:nvSpPr>
        <p:spPr>
          <a:xfrm rot="10800000">
            <a:off x="2312233" y="5595222"/>
            <a:ext cx="688832" cy="43352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8" name="Arrow: Right 27">
            <a:extLst>
              <a:ext uri="{FF2B5EF4-FFF2-40B4-BE49-F238E27FC236}">
                <a16:creationId xmlns:a16="http://schemas.microsoft.com/office/drawing/2014/main" id="{07D038D9-32BA-4D94-9B58-AB4973AAB5F8}"/>
              </a:ext>
            </a:extLst>
          </p:cNvPr>
          <p:cNvSpPr/>
          <p:nvPr/>
        </p:nvSpPr>
        <p:spPr>
          <a:xfrm rot="10800000">
            <a:off x="7555617" y="5596717"/>
            <a:ext cx="688832" cy="43352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9" name="Arrow: Right 28">
            <a:extLst>
              <a:ext uri="{FF2B5EF4-FFF2-40B4-BE49-F238E27FC236}">
                <a16:creationId xmlns:a16="http://schemas.microsoft.com/office/drawing/2014/main" id="{2E5FDB67-D1EF-4EF4-97BF-F40572BAF6BE}"/>
              </a:ext>
            </a:extLst>
          </p:cNvPr>
          <p:cNvSpPr/>
          <p:nvPr/>
        </p:nvSpPr>
        <p:spPr>
          <a:xfrm rot="10800000">
            <a:off x="5207538" y="5574977"/>
            <a:ext cx="688832" cy="43352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0" name="Arrow: Right 29">
            <a:extLst>
              <a:ext uri="{FF2B5EF4-FFF2-40B4-BE49-F238E27FC236}">
                <a16:creationId xmlns:a16="http://schemas.microsoft.com/office/drawing/2014/main" id="{617D5C34-30E8-4614-9D96-18E17808D4B2}"/>
              </a:ext>
            </a:extLst>
          </p:cNvPr>
          <p:cNvSpPr/>
          <p:nvPr/>
        </p:nvSpPr>
        <p:spPr>
          <a:xfrm>
            <a:off x="5212142" y="3611564"/>
            <a:ext cx="688832" cy="43352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31" name="Rectangle: Rounded Corners 30">
            <a:extLst>
              <a:ext uri="{FF2B5EF4-FFF2-40B4-BE49-F238E27FC236}">
                <a16:creationId xmlns:a16="http://schemas.microsoft.com/office/drawing/2014/main" id="{D0231B55-1193-4746-8A44-46519B926BBF}"/>
              </a:ext>
            </a:extLst>
          </p:cNvPr>
          <p:cNvSpPr/>
          <p:nvPr/>
        </p:nvSpPr>
        <p:spPr>
          <a:xfrm>
            <a:off x="6121713" y="2642138"/>
            <a:ext cx="1306832" cy="51921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Data Conformance</a:t>
            </a:r>
          </a:p>
        </p:txBody>
      </p:sp>
      <p:sp>
        <p:nvSpPr>
          <p:cNvPr id="32" name="TextBox 31">
            <a:extLst>
              <a:ext uri="{FF2B5EF4-FFF2-40B4-BE49-F238E27FC236}">
                <a16:creationId xmlns:a16="http://schemas.microsoft.com/office/drawing/2014/main" id="{ED90CD6E-227D-4B43-B28F-CFFB63704D57}"/>
              </a:ext>
            </a:extLst>
          </p:cNvPr>
          <p:cNvSpPr txBox="1"/>
          <p:nvPr/>
        </p:nvSpPr>
        <p:spPr>
          <a:xfrm rot="16157369">
            <a:off x="7711199" y="5081573"/>
            <a:ext cx="1459179" cy="374609"/>
          </a:xfrm>
          <a:prstGeom prst="rect">
            <a:avLst/>
          </a:prstGeom>
          <a:noFill/>
        </p:spPr>
        <p:txBody>
          <a:bodyPr wrap="none" lIns="0" tIns="0" rIns="0" bIns="0" rtlCol="0">
            <a:noAutofit/>
          </a:bodyPr>
          <a:lstStyle/>
          <a:p>
            <a:pPr defTabSz="456758" fontAlgn="base">
              <a:spcBef>
                <a:spcPts val="1200"/>
              </a:spcBef>
            </a:pPr>
            <a:r>
              <a:rPr lang="en-US" dirty="0">
                <a:solidFill>
                  <a:schemeClr val="tx2"/>
                </a:solidFill>
                <a:latin typeface="Open Sans Light"/>
                <a:cs typeface="Open Sans Light"/>
              </a:rPr>
              <a:t>Delivery Platforms/Acquisition Services </a:t>
            </a:r>
          </a:p>
        </p:txBody>
      </p:sp>
      <p:sp>
        <p:nvSpPr>
          <p:cNvPr id="33" name="TextBox 32">
            <a:extLst>
              <a:ext uri="{FF2B5EF4-FFF2-40B4-BE49-F238E27FC236}">
                <a16:creationId xmlns:a16="http://schemas.microsoft.com/office/drawing/2014/main" id="{9BDDC67B-BAED-404F-BCB2-6C1469C82A2B}"/>
              </a:ext>
            </a:extLst>
          </p:cNvPr>
          <p:cNvSpPr txBox="1"/>
          <p:nvPr/>
        </p:nvSpPr>
        <p:spPr>
          <a:xfrm>
            <a:off x="8984192" y="1755487"/>
            <a:ext cx="1565195" cy="96468"/>
          </a:xfrm>
          <a:prstGeom prst="rect">
            <a:avLst/>
          </a:prstGeom>
          <a:noFill/>
        </p:spPr>
        <p:txBody>
          <a:bodyPr wrap="none" lIns="0" tIns="0" rIns="0" bIns="0" rtlCol="0">
            <a:noAutofit/>
          </a:bodyPr>
          <a:lstStyle/>
          <a:p>
            <a:pPr defTabSz="456758" fontAlgn="base"/>
            <a:r>
              <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rPr>
              <a:t>UDF  to Member 360</a:t>
            </a:r>
            <a:endParaRPr lang="en-US" sz="1100" dirty="0">
              <a:solidFill>
                <a:schemeClr val="tx2"/>
              </a:solidFill>
              <a:latin typeface="Open Sans Light"/>
              <a:cs typeface="Open Sans Light"/>
            </a:endParaRPr>
          </a:p>
        </p:txBody>
      </p:sp>
      <p:sp>
        <p:nvSpPr>
          <p:cNvPr id="34" name="Oval 33">
            <a:extLst>
              <a:ext uri="{FF2B5EF4-FFF2-40B4-BE49-F238E27FC236}">
                <a16:creationId xmlns:a16="http://schemas.microsoft.com/office/drawing/2014/main" id="{2EB1F7B7-62CA-4660-8AA3-323D350466C7}"/>
              </a:ext>
            </a:extLst>
          </p:cNvPr>
          <p:cNvSpPr/>
          <p:nvPr/>
        </p:nvSpPr>
        <p:spPr>
          <a:xfrm>
            <a:off x="3333017" y="3829091"/>
            <a:ext cx="1665048" cy="587858"/>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Remote Monitoring  Data</a:t>
            </a:r>
          </a:p>
        </p:txBody>
      </p:sp>
      <p:sp>
        <p:nvSpPr>
          <p:cNvPr id="35" name="Oval 34">
            <a:extLst>
              <a:ext uri="{FF2B5EF4-FFF2-40B4-BE49-F238E27FC236}">
                <a16:creationId xmlns:a16="http://schemas.microsoft.com/office/drawing/2014/main" id="{4617DDE0-65C6-4A7F-8197-4D32C0A0ED86}"/>
              </a:ext>
            </a:extLst>
          </p:cNvPr>
          <p:cNvSpPr/>
          <p:nvPr/>
        </p:nvSpPr>
        <p:spPr>
          <a:xfrm>
            <a:off x="3312566" y="3159480"/>
            <a:ext cx="1711576" cy="643811"/>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Lab Data</a:t>
            </a:r>
          </a:p>
        </p:txBody>
      </p:sp>
      <p:sp>
        <p:nvSpPr>
          <p:cNvPr id="36" name="Rectangle: Rounded Corners 35">
            <a:extLst>
              <a:ext uri="{FF2B5EF4-FFF2-40B4-BE49-F238E27FC236}">
                <a16:creationId xmlns:a16="http://schemas.microsoft.com/office/drawing/2014/main" id="{C95F9D29-47DB-4380-8475-7CF65E214A22}"/>
              </a:ext>
            </a:extLst>
          </p:cNvPr>
          <p:cNvSpPr/>
          <p:nvPr/>
        </p:nvSpPr>
        <p:spPr>
          <a:xfrm>
            <a:off x="6151636" y="3218430"/>
            <a:ext cx="1246986" cy="51921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Format Translators </a:t>
            </a:r>
          </a:p>
        </p:txBody>
      </p:sp>
      <p:sp>
        <p:nvSpPr>
          <p:cNvPr id="37" name="Rectangle: Rounded Corners 36">
            <a:extLst>
              <a:ext uri="{FF2B5EF4-FFF2-40B4-BE49-F238E27FC236}">
                <a16:creationId xmlns:a16="http://schemas.microsoft.com/office/drawing/2014/main" id="{B6DF0B84-B09E-4020-90F0-F07B2375E6E1}"/>
              </a:ext>
            </a:extLst>
          </p:cNvPr>
          <p:cNvSpPr/>
          <p:nvPr/>
        </p:nvSpPr>
        <p:spPr>
          <a:xfrm>
            <a:off x="6147359" y="3828324"/>
            <a:ext cx="1306832" cy="51921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X12 Data</a:t>
            </a:r>
          </a:p>
        </p:txBody>
      </p:sp>
      <p:sp>
        <p:nvSpPr>
          <p:cNvPr id="38" name="Flowchart: Magnetic Disk 37">
            <a:extLst>
              <a:ext uri="{FF2B5EF4-FFF2-40B4-BE49-F238E27FC236}">
                <a16:creationId xmlns:a16="http://schemas.microsoft.com/office/drawing/2014/main" id="{A03E6A3B-E536-443D-ABB1-64625D744E5D}"/>
              </a:ext>
            </a:extLst>
          </p:cNvPr>
          <p:cNvSpPr/>
          <p:nvPr/>
        </p:nvSpPr>
        <p:spPr>
          <a:xfrm>
            <a:off x="8895004" y="2217191"/>
            <a:ext cx="1723288" cy="377502"/>
          </a:xfrm>
          <a:prstGeom prst="flowChartMagneticDisk">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Case Data</a:t>
            </a:r>
          </a:p>
        </p:txBody>
      </p:sp>
      <p:sp>
        <p:nvSpPr>
          <p:cNvPr id="39" name="Flowchart: Magnetic Disk 38">
            <a:extLst>
              <a:ext uri="{FF2B5EF4-FFF2-40B4-BE49-F238E27FC236}">
                <a16:creationId xmlns:a16="http://schemas.microsoft.com/office/drawing/2014/main" id="{6FCA0650-1EAD-4830-B6E7-85F3AB8B19E4}"/>
              </a:ext>
            </a:extLst>
          </p:cNvPr>
          <p:cNvSpPr/>
          <p:nvPr/>
        </p:nvSpPr>
        <p:spPr>
          <a:xfrm>
            <a:off x="8905145" y="2617450"/>
            <a:ext cx="1723288" cy="377502"/>
          </a:xfrm>
          <a:prstGeom prst="flowChartMagneticDisk">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Disease Data</a:t>
            </a:r>
          </a:p>
        </p:txBody>
      </p:sp>
      <p:sp>
        <p:nvSpPr>
          <p:cNvPr id="40" name="Flowchart: Magnetic Disk 39">
            <a:extLst>
              <a:ext uri="{FF2B5EF4-FFF2-40B4-BE49-F238E27FC236}">
                <a16:creationId xmlns:a16="http://schemas.microsoft.com/office/drawing/2014/main" id="{E11572CA-3C0D-4CC6-AB39-96D0458ED4F4}"/>
              </a:ext>
            </a:extLst>
          </p:cNvPr>
          <p:cNvSpPr/>
          <p:nvPr/>
        </p:nvSpPr>
        <p:spPr>
          <a:xfrm>
            <a:off x="8905145" y="3026418"/>
            <a:ext cx="1723288" cy="377502"/>
          </a:xfrm>
          <a:prstGeom prst="flowChartMagneticDisk">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Health Assessments</a:t>
            </a:r>
          </a:p>
        </p:txBody>
      </p:sp>
      <p:sp>
        <p:nvSpPr>
          <p:cNvPr id="41" name="Flowchart: Magnetic Disk 40">
            <a:extLst>
              <a:ext uri="{FF2B5EF4-FFF2-40B4-BE49-F238E27FC236}">
                <a16:creationId xmlns:a16="http://schemas.microsoft.com/office/drawing/2014/main" id="{05608E26-B5A5-4E0A-ADEF-87EBDC28E915}"/>
              </a:ext>
            </a:extLst>
          </p:cNvPr>
          <p:cNvSpPr/>
          <p:nvPr/>
        </p:nvSpPr>
        <p:spPr>
          <a:xfrm>
            <a:off x="8896810" y="3457262"/>
            <a:ext cx="1723288" cy="377502"/>
          </a:xfrm>
          <a:prstGeom prst="flowChartMagneticDisk">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Lab Data</a:t>
            </a:r>
          </a:p>
        </p:txBody>
      </p:sp>
      <p:sp>
        <p:nvSpPr>
          <p:cNvPr id="42" name="Flowchart: Magnetic Disk 41">
            <a:extLst>
              <a:ext uri="{FF2B5EF4-FFF2-40B4-BE49-F238E27FC236}">
                <a16:creationId xmlns:a16="http://schemas.microsoft.com/office/drawing/2014/main" id="{B9479069-4B76-4ABC-AFCC-96F7903AAB3E}"/>
              </a:ext>
            </a:extLst>
          </p:cNvPr>
          <p:cNvSpPr/>
          <p:nvPr/>
        </p:nvSpPr>
        <p:spPr>
          <a:xfrm>
            <a:off x="8896810" y="3897641"/>
            <a:ext cx="1723288" cy="377502"/>
          </a:xfrm>
          <a:prstGeom prst="flowChartMagneticDisk">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EHR Data </a:t>
            </a:r>
          </a:p>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(e.g. ADT, CCD, etc)</a:t>
            </a:r>
          </a:p>
        </p:txBody>
      </p:sp>
      <p:sp>
        <p:nvSpPr>
          <p:cNvPr id="43" name="Flowchart: Magnetic Disk 42">
            <a:extLst>
              <a:ext uri="{FF2B5EF4-FFF2-40B4-BE49-F238E27FC236}">
                <a16:creationId xmlns:a16="http://schemas.microsoft.com/office/drawing/2014/main" id="{8349E252-E3C9-4E95-954A-6FB51166DA30}"/>
              </a:ext>
            </a:extLst>
          </p:cNvPr>
          <p:cNvSpPr/>
          <p:nvPr/>
        </p:nvSpPr>
        <p:spPr>
          <a:xfrm>
            <a:off x="8896810" y="4340731"/>
            <a:ext cx="1723288" cy="377502"/>
          </a:xfrm>
          <a:prstGeom prst="flowChartMagneticDisk">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Bio-Metric Data</a:t>
            </a:r>
          </a:p>
        </p:txBody>
      </p:sp>
      <p:sp>
        <p:nvSpPr>
          <p:cNvPr id="44" name="Flowchart: Magnetic Disk 43">
            <a:extLst>
              <a:ext uri="{FF2B5EF4-FFF2-40B4-BE49-F238E27FC236}">
                <a16:creationId xmlns:a16="http://schemas.microsoft.com/office/drawing/2014/main" id="{80E9C8C0-B49A-4AFE-8441-1DB0F253C435}"/>
              </a:ext>
            </a:extLst>
          </p:cNvPr>
          <p:cNvSpPr/>
          <p:nvPr/>
        </p:nvSpPr>
        <p:spPr>
          <a:xfrm>
            <a:off x="8905145" y="4761092"/>
            <a:ext cx="1723288" cy="377502"/>
          </a:xfrm>
          <a:prstGeom prst="flowChartMagneticDisk">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SDoH Data</a:t>
            </a:r>
          </a:p>
        </p:txBody>
      </p:sp>
      <p:sp>
        <p:nvSpPr>
          <p:cNvPr id="45" name="Flowchart: Magnetic Disk 44">
            <a:extLst>
              <a:ext uri="{FF2B5EF4-FFF2-40B4-BE49-F238E27FC236}">
                <a16:creationId xmlns:a16="http://schemas.microsoft.com/office/drawing/2014/main" id="{5C8CC8BE-BE59-4DE6-9E3E-06333888A433}"/>
              </a:ext>
            </a:extLst>
          </p:cNvPr>
          <p:cNvSpPr/>
          <p:nvPr/>
        </p:nvSpPr>
        <p:spPr>
          <a:xfrm>
            <a:off x="8905145" y="5177449"/>
            <a:ext cx="1723288" cy="377502"/>
          </a:xfrm>
          <a:prstGeom prst="flowChartMagneticDisk">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Patient-Centered Medical Home Data</a:t>
            </a:r>
          </a:p>
        </p:txBody>
      </p:sp>
      <p:sp>
        <p:nvSpPr>
          <p:cNvPr id="46" name="TextBox 45">
            <a:extLst>
              <a:ext uri="{FF2B5EF4-FFF2-40B4-BE49-F238E27FC236}">
                <a16:creationId xmlns:a16="http://schemas.microsoft.com/office/drawing/2014/main" id="{731AAE8A-C865-463C-817D-950B4FF75B36}"/>
              </a:ext>
            </a:extLst>
          </p:cNvPr>
          <p:cNvSpPr txBox="1"/>
          <p:nvPr/>
        </p:nvSpPr>
        <p:spPr>
          <a:xfrm>
            <a:off x="981553" y="1803057"/>
            <a:ext cx="1006698" cy="170783"/>
          </a:xfrm>
          <a:prstGeom prst="rect">
            <a:avLst/>
          </a:prstGeom>
          <a:noFill/>
        </p:spPr>
        <p:txBody>
          <a:bodyPr wrap="none" lIns="0" tIns="0" rIns="0" bIns="0" rtlCol="0">
            <a:noAutofit/>
          </a:bodyPr>
          <a:lstStyle/>
          <a:p>
            <a:pPr defTabSz="456758" fontAlgn="base">
              <a:spcBef>
                <a:spcPts val="1200"/>
              </a:spcBef>
            </a:pPr>
            <a:r>
              <a:rPr lang="en-US" sz="1000" dirty="0">
                <a:solidFill>
                  <a:schemeClr val="tx2"/>
                </a:solidFill>
                <a:cs typeface="Open Sans Light"/>
              </a:rPr>
              <a:t>Provider Portals</a:t>
            </a:r>
          </a:p>
        </p:txBody>
      </p:sp>
      <p:sp>
        <p:nvSpPr>
          <p:cNvPr id="47" name="Rectangle: Rounded Corners 46">
            <a:extLst>
              <a:ext uri="{FF2B5EF4-FFF2-40B4-BE49-F238E27FC236}">
                <a16:creationId xmlns:a16="http://schemas.microsoft.com/office/drawing/2014/main" id="{CE593CB8-E666-4D54-B729-9255CD0B3B43}"/>
              </a:ext>
            </a:extLst>
          </p:cNvPr>
          <p:cNvSpPr/>
          <p:nvPr/>
        </p:nvSpPr>
        <p:spPr>
          <a:xfrm>
            <a:off x="818504" y="2383827"/>
            <a:ext cx="1244617" cy="34392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FF0000"/>
                </a:solidFill>
                <a:latin typeface="Open Sans Bold"/>
                <a:cs typeface="Open Sans Bold"/>
              </a:rPr>
              <a:t>NaviNet</a:t>
            </a:r>
          </a:p>
        </p:txBody>
      </p:sp>
      <p:sp>
        <p:nvSpPr>
          <p:cNvPr id="48" name="TextBox 47">
            <a:extLst>
              <a:ext uri="{FF2B5EF4-FFF2-40B4-BE49-F238E27FC236}">
                <a16:creationId xmlns:a16="http://schemas.microsoft.com/office/drawing/2014/main" id="{F1293560-C963-4AEF-BA10-9C2AF1524832}"/>
              </a:ext>
            </a:extLst>
          </p:cNvPr>
          <p:cNvSpPr txBox="1"/>
          <p:nvPr/>
        </p:nvSpPr>
        <p:spPr>
          <a:xfrm>
            <a:off x="826381" y="2795485"/>
            <a:ext cx="1006698" cy="170783"/>
          </a:xfrm>
          <a:prstGeom prst="rect">
            <a:avLst/>
          </a:prstGeom>
          <a:noFill/>
        </p:spPr>
        <p:txBody>
          <a:bodyPr wrap="none" lIns="0" tIns="0" rIns="0" bIns="0" rtlCol="0">
            <a:noAutofit/>
          </a:bodyPr>
          <a:lstStyle/>
          <a:p>
            <a:pPr defTabSz="456758" fontAlgn="base">
              <a:spcBef>
                <a:spcPts val="1200"/>
              </a:spcBef>
            </a:pPr>
            <a:r>
              <a:rPr lang="en-US" sz="1000" dirty="0">
                <a:solidFill>
                  <a:schemeClr val="tx2"/>
                </a:solidFill>
                <a:cs typeface="Open Sans Light"/>
              </a:rPr>
              <a:t>Provider EHR Systems</a:t>
            </a:r>
          </a:p>
        </p:txBody>
      </p:sp>
      <p:sp>
        <p:nvSpPr>
          <p:cNvPr id="49" name="Rectangle: Rounded Corners 48">
            <a:extLst>
              <a:ext uri="{FF2B5EF4-FFF2-40B4-BE49-F238E27FC236}">
                <a16:creationId xmlns:a16="http://schemas.microsoft.com/office/drawing/2014/main" id="{29E10253-0408-4238-816F-F68CBD29CF44}"/>
              </a:ext>
            </a:extLst>
          </p:cNvPr>
          <p:cNvSpPr/>
          <p:nvPr/>
        </p:nvSpPr>
        <p:spPr>
          <a:xfrm>
            <a:off x="844215" y="3010025"/>
            <a:ext cx="1244617" cy="34392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Open Sans Bold"/>
                <a:cs typeface="Open Sans Bold"/>
              </a:rPr>
              <a:t>Epic</a:t>
            </a:r>
            <a:endParaRPr lang="en-US" sz="1000" b="1" dirty="0">
              <a:latin typeface="Open Sans Bold"/>
              <a:cs typeface="Open Sans Bold"/>
            </a:endParaRPr>
          </a:p>
        </p:txBody>
      </p:sp>
      <p:sp>
        <p:nvSpPr>
          <p:cNvPr id="50" name="Rectangle: Rounded Corners 49">
            <a:extLst>
              <a:ext uri="{FF2B5EF4-FFF2-40B4-BE49-F238E27FC236}">
                <a16:creationId xmlns:a16="http://schemas.microsoft.com/office/drawing/2014/main" id="{EA5BB386-F8DC-491C-BB14-87E5F68088F0}"/>
              </a:ext>
            </a:extLst>
          </p:cNvPr>
          <p:cNvSpPr/>
          <p:nvPr/>
        </p:nvSpPr>
        <p:spPr>
          <a:xfrm>
            <a:off x="842242" y="3370672"/>
            <a:ext cx="1244617" cy="34392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Open Sans Bold"/>
                <a:cs typeface="Open Sans Bold"/>
              </a:rPr>
              <a:t>Cerner</a:t>
            </a:r>
            <a:endParaRPr lang="en-US" sz="1000" b="1" dirty="0">
              <a:latin typeface="Open Sans Bold"/>
              <a:cs typeface="Open Sans Bold"/>
            </a:endParaRPr>
          </a:p>
        </p:txBody>
      </p:sp>
      <p:sp>
        <p:nvSpPr>
          <p:cNvPr id="51" name="TextBox 50">
            <a:extLst>
              <a:ext uri="{FF2B5EF4-FFF2-40B4-BE49-F238E27FC236}">
                <a16:creationId xmlns:a16="http://schemas.microsoft.com/office/drawing/2014/main" id="{3175338A-066E-4EA8-A125-B7BB96AEE67F}"/>
              </a:ext>
            </a:extLst>
          </p:cNvPr>
          <p:cNvSpPr txBox="1"/>
          <p:nvPr/>
        </p:nvSpPr>
        <p:spPr>
          <a:xfrm>
            <a:off x="1080720" y="3923043"/>
            <a:ext cx="736795" cy="170783"/>
          </a:xfrm>
          <a:prstGeom prst="rect">
            <a:avLst/>
          </a:prstGeom>
          <a:noFill/>
        </p:spPr>
        <p:txBody>
          <a:bodyPr wrap="none" lIns="0" tIns="0" rIns="0" bIns="0" rtlCol="0">
            <a:noAutofit/>
          </a:bodyPr>
          <a:lstStyle/>
          <a:p>
            <a:pPr defTabSz="456758" fontAlgn="base">
              <a:spcBef>
                <a:spcPts val="1200"/>
              </a:spcBef>
            </a:pPr>
            <a:r>
              <a:rPr lang="en-US" sz="1000" dirty="0">
                <a:solidFill>
                  <a:schemeClr val="tx2"/>
                </a:solidFill>
                <a:cs typeface="Open Sans Light"/>
              </a:rPr>
              <a:t>Exchanges</a:t>
            </a:r>
          </a:p>
        </p:txBody>
      </p:sp>
      <p:sp>
        <p:nvSpPr>
          <p:cNvPr id="52" name="Rectangle: Rounded Corners 51">
            <a:extLst>
              <a:ext uri="{FF2B5EF4-FFF2-40B4-BE49-F238E27FC236}">
                <a16:creationId xmlns:a16="http://schemas.microsoft.com/office/drawing/2014/main" id="{93FCA6F4-F4FD-4D23-94B9-02F94BC3900D}"/>
              </a:ext>
            </a:extLst>
          </p:cNvPr>
          <p:cNvSpPr/>
          <p:nvPr/>
        </p:nvSpPr>
        <p:spPr>
          <a:xfrm>
            <a:off x="842244" y="4102287"/>
            <a:ext cx="1244617" cy="34392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Open Sans Bold"/>
                <a:cs typeface="Open Sans Bold"/>
              </a:rPr>
              <a:t>State HIEs</a:t>
            </a:r>
            <a:endParaRPr lang="en-US" sz="1000" b="1" dirty="0">
              <a:latin typeface="Open Sans Bold"/>
              <a:cs typeface="Open Sans Bold"/>
            </a:endParaRPr>
          </a:p>
        </p:txBody>
      </p:sp>
      <p:sp>
        <p:nvSpPr>
          <p:cNvPr id="53" name="Rectangle: Rounded Corners 52">
            <a:extLst>
              <a:ext uri="{FF2B5EF4-FFF2-40B4-BE49-F238E27FC236}">
                <a16:creationId xmlns:a16="http://schemas.microsoft.com/office/drawing/2014/main" id="{FBCED227-124F-4AE0-9DF1-3A489827A682}"/>
              </a:ext>
            </a:extLst>
          </p:cNvPr>
          <p:cNvSpPr/>
          <p:nvPr/>
        </p:nvSpPr>
        <p:spPr>
          <a:xfrm>
            <a:off x="842243" y="4474252"/>
            <a:ext cx="1244617" cy="34392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Open Sans Bold"/>
                <a:cs typeface="Open Sans Bold"/>
              </a:rPr>
              <a:t>Carequality (Epic)</a:t>
            </a:r>
            <a:endParaRPr lang="en-US" sz="1000" b="1" dirty="0">
              <a:latin typeface="Open Sans Bold"/>
              <a:cs typeface="Open Sans Bold"/>
            </a:endParaRPr>
          </a:p>
        </p:txBody>
      </p:sp>
      <p:sp>
        <p:nvSpPr>
          <p:cNvPr id="54" name="Oval 53">
            <a:extLst>
              <a:ext uri="{FF2B5EF4-FFF2-40B4-BE49-F238E27FC236}">
                <a16:creationId xmlns:a16="http://schemas.microsoft.com/office/drawing/2014/main" id="{29AD66F7-7E8C-4DDB-8373-751D81EEF0E7}"/>
              </a:ext>
            </a:extLst>
          </p:cNvPr>
          <p:cNvSpPr/>
          <p:nvPr/>
        </p:nvSpPr>
        <p:spPr>
          <a:xfrm>
            <a:off x="3355647" y="5718744"/>
            <a:ext cx="1642419" cy="634288"/>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Other Data</a:t>
            </a:r>
          </a:p>
        </p:txBody>
      </p:sp>
      <p:sp>
        <p:nvSpPr>
          <p:cNvPr id="55" name="TextBox 54">
            <a:extLst>
              <a:ext uri="{FF2B5EF4-FFF2-40B4-BE49-F238E27FC236}">
                <a16:creationId xmlns:a16="http://schemas.microsoft.com/office/drawing/2014/main" id="{D7D02BCD-8589-4991-BAC0-D45BB4F7CE3B}"/>
              </a:ext>
            </a:extLst>
          </p:cNvPr>
          <p:cNvSpPr txBox="1"/>
          <p:nvPr/>
        </p:nvSpPr>
        <p:spPr>
          <a:xfrm>
            <a:off x="1128909" y="5155095"/>
            <a:ext cx="736795" cy="170783"/>
          </a:xfrm>
          <a:prstGeom prst="rect">
            <a:avLst/>
          </a:prstGeom>
          <a:noFill/>
        </p:spPr>
        <p:txBody>
          <a:bodyPr wrap="none" lIns="0" tIns="0" rIns="0" bIns="0" rtlCol="0">
            <a:noAutofit/>
          </a:bodyPr>
          <a:lstStyle/>
          <a:p>
            <a:pPr defTabSz="456758" fontAlgn="base">
              <a:spcBef>
                <a:spcPts val="1200"/>
              </a:spcBef>
            </a:pPr>
            <a:r>
              <a:rPr lang="en-US" sz="1000" dirty="0">
                <a:solidFill>
                  <a:schemeClr val="tx2"/>
                </a:solidFill>
                <a:cs typeface="Open Sans Light"/>
              </a:rPr>
              <a:t>Consumers</a:t>
            </a:r>
          </a:p>
        </p:txBody>
      </p:sp>
      <p:sp>
        <p:nvSpPr>
          <p:cNvPr id="56" name="Rectangle: Rounded Corners 55">
            <a:extLst>
              <a:ext uri="{FF2B5EF4-FFF2-40B4-BE49-F238E27FC236}">
                <a16:creationId xmlns:a16="http://schemas.microsoft.com/office/drawing/2014/main" id="{66C3F5F4-F482-4609-AE1D-F866C1208F32}"/>
              </a:ext>
            </a:extLst>
          </p:cNvPr>
          <p:cNvSpPr/>
          <p:nvPr/>
        </p:nvSpPr>
        <p:spPr>
          <a:xfrm>
            <a:off x="870173" y="5361647"/>
            <a:ext cx="1244617" cy="34392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Open Sans Bold"/>
                <a:cs typeface="Open Sans Bold"/>
              </a:rPr>
              <a:t>MedCompass</a:t>
            </a:r>
            <a:endParaRPr lang="en-US" sz="1000" b="1" dirty="0">
              <a:latin typeface="Open Sans Bold"/>
              <a:cs typeface="Open Sans Bold"/>
            </a:endParaRPr>
          </a:p>
        </p:txBody>
      </p:sp>
      <p:sp>
        <p:nvSpPr>
          <p:cNvPr id="57" name="Rectangle: Rounded Corners 56">
            <a:extLst>
              <a:ext uri="{FF2B5EF4-FFF2-40B4-BE49-F238E27FC236}">
                <a16:creationId xmlns:a16="http://schemas.microsoft.com/office/drawing/2014/main" id="{2245D085-AE68-4507-BD55-BA5834D91593}"/>
              </a:ext>
            </a:extLst>
          </p:cNvPr>
          <p:cNvSpPr/>
          <p:nvPr/>
        </p:nvSpPr>
        <p:spPr>
          <a:xfrm>
            <a:off x="869015" y="5690767"/>
            <a:ext cx="1244617" cy="343929"/>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Open Sans Bold"/>
                <a:cs typeface="Open Sans Bold"/>
              </a:rPr>
              <a:t>DataLink</a:t>
            </a:r>
            <a:endParaRPr lang="en-US" sz="1000" b="1" dirty="0">
              <a:latin typeface="Open Sans Bold"/>
              <a:cs typeface="Open Sans Bold"/>
            </a:endParaRPr>
          </a:p>
        </p:txBody>
      </p:sp>
      <p:sp>
        <p:nvSpPr>
          <p:cNvPr id="58" name="Flowchart: Magnetic Disk 57">
            <a:extLst>
              <a:ext uri="{FF2B5EF4-FFF2-40B4-BE49-F238E27FC236}">
                <a16:creationId xmlns:a16="http://schemas.microsoft.com/office/drawing/2014/main" id="{6CD51CF8-37A1-47C0-8875-A87AEED9EDA8}"/>
              </a:ext>
            </a:extLst>
          </p:cNvPr>
          <p:cNvSpPr/>
          <p:nvPr/>
        </p:nvSpPr>
        <p:spPr>
          <a:xfrm>
            <a:off x="8895003" y="5631237"/>
            <a:ext cx="1723288" cy="377502"/>
          </a:xfrm>
          <a:prstGeom prst="flowChartMagneticDisk">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Rx  Data</a:t>
            </a:r>
          </a:p>
        </p:txBody>
      </p:sp>
      <p:sp>
        <p:nvSpPr>
          <p:cNvPr id="59" name="Rectangle: Rounded Corners 58">
            <a:extLst>
              <a:ext uri="{FF2B5EF4-FFF2-40B4-BE49-F238E27FC236}">
                <a16:creationId xmlns:a16="http://schemas.microsoft.com/office/drawing/2014/main" id="{6D6C67CA-137F-4990-BF44-AA5C5737BCA4}"/>
              </a:ext>
            </a:extLst>
          </p:cNvPr>
          <p:cNvSpPr/>
          <p:nvPr/>
        </p:nvSpPr>
        <p:spPr>
          <a:xfrm rot="16153053">
            <a:off x="784298" y="5128091"/>
            <a:ext cx="1377140" cy="1345405"/>
          </a:xfrm>
          <a:prstGeom prst="roundRect">
            <a:avLst/>
          </a:prstGeom>
          <a:noFill/>
          <a:ln w="38100" cap="flat" cmpd="sng" algn="ctr">
            <a:solidFill>
              <a:srgbClr val="00BCE4"/>
            </a:solidFill>
            <a:prstDash val="solid"/>
          </a:ln>
          <a:effectLst/>
        </p:spPr>
        <p:txBody>
          <a:bodyPr rtlCol="0" anchor="ctr" anchorCtr="0"/>
          <a:lstStyle/>
          <a:p>
            <a:pPr algn="ctr" fontAlgn="base">
              <a:spcBef>
                <a:spcPct val="0"/>
              </a:spcBef>
              <a:spcAft>
                <a:spcPct val="0"/>
              </a:spcAft>
              <a:defRPr/>
            </a:pPr>
            <a:endParaRPr lang="en-US" b="1" kern="0" dirty="0">
              <a:solidFill>
                <a:srgbClr val="000000"/>
              </a:solidFill>
              <a:latin typeface="Calibri"/>
            </a:endParaRPr>
          </a:p>
        </p:txBody>
      </p:sp>
      <p:grpSp>
        <p:nvGrpSpPr>
          <p:cNvPr id="60" name="Group 59">
            <a:extLst>
              <a:ext uri="{FF2B5EF4-FFF2-40B4-BE49-F238E27FC236}">
                <a16:creationId xmlns:a16="http://schemas.microsoft.com/office/drawing/2014/main" id="{1F0C6591-FB6A-43E7-BF56-63997C6AA467}"/>
              </a:ext>
            </a:extLst>
          </p:cNvPr>
          <p:cNvGrpSpPr/>
          <p:nvPr/>
        </p:nvGrpSpPr>
        <p:grpSpPr>
          <a:xfrm>
            <a:off x="862594" y="6042130"/>
            <a:ext cx="1244617" cy="343929"/>
            <a:chOff x="1799793" y="5811420"/>
            <a:chExt cx="1555422" cy="547562"/>
          </a:xfrm>
        </p:grpSpPr>
        <p:sp>
          <p:nvSpPr>
            <p:cNvPr id="61" name="Rectangle: Rounded Corners 60">
              <a:extLst>
                <a:ext uri="{FF2B5EF4-FFF2-40B4-BE49-F238E27FC236}">
                  <a16:creationId xmlns:a16="http://schemas.microsoft.com/office/drawing/2014/main" id="{5238A074-4B91-48B8-A3D6-03ADF9C9E7B2}"/>
                </a:ext>
              </a:extLst>
            </p:cNvPr>
            <p:cNvSpPr/>
            <p:nvPr/>
          </p:nvSpPr>
          <p:spPr>
            <a:xfrm>
              <a:off x="1799793" y="5811420"/>
              <a:ext cx="1555422" cy="547562"/>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pic>
          <p:nvPicPr>
            <p:cNvPr id="62" name="Picture 8" descr="Image result for Availity">
              <a:extLst>
                <a:ext uri="{FF2B5EF4-FFF2-40B4-BE49-F238E27FC236}">
                  <a16:creationId xmlns:a16="http://schemas.microsoft.com/office/drawing/2014/main" id="{02A1D084-DB91-4582-9786-F1EA44EA06C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43104" y="5922433"/>
              <a:ext cx="1075907" cy="32994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47287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671F-DFB6-4ABF-A20F-23939E92BFA6}"/>
              </a:ext>
            </a:extLst>
          </p:cNvPr>
          <p:cNvSpPr>
            <a:spLocks noGrp="1"/>
          </p:cNvSpPr>
          <p:nvPr>
            <p:ph type="title"/>
          </p:nvPr>
        </p:nvSpPr>
        <p:spPr/>
        <p:txBody>
          <a:bodyPr/>
          <a:lstStyle/>
          <a:p>
            <a:r>
              <a:rPr lang="en-US" dirty="0"/>
              <a:t>EHR Needs</a:t>
            </a:r>
          </a:p>
        </p:txBody>
      </p:sp>
      <p:sp>
        <p:nvSpPr>
          <p:cNvPr id="3" name="Text Placeholder 2">
            <a:extLst>
              <a:ext uri="{FF2B5EF4-FFF2-40B4-BE49-F238E27FC236}">
                <a16:creationId xmlns:a16="http://schemas.microsoft.com/office/drawing/2014/main" id="{3D6585D3-3159-4E46-A7B9-189115DAD019}"/>
              </a:ext>
            </a:extLst>
          </p:cNvPr>
          <p:cNvSpPr>
            <a:spLocks noGrp="1"/>
          </p:cNvSpPr>
          <p:nvPr>
            <p:ph type="body" sz="quarter" idx="11"/>
          </p:nvPr>
        </p:nvSpPr>
        <p:spPr/>
        <p:txBody>
          <a:bodyPr/>
          <a:lstStyle/>
          <a:p>
            <a:r>
              <a:rPr lang="en-US" dirty="0"/>
              <a:t>Capability breakdown of EHR needs</a:t>
            </a:r>
          </a:p>
        </p:txBody>
      </p:sp>
      <p:sp>
        <p:nvSpPr>
          <p:cNvPr id="5" name="Rectangle: Rounded Corners 4">
            <a:extLst>
              <a:ext uri="{FF2B5EF4-FFF2-40B4-BE49-F238E27FC236}">
                <a16:creationId xmlns:a16="http://schemas.microsoft.com/office/drawing/2014/main" id="{E45BC388-3F27-4096-AD35-C2CDD061E6DA}"/>
              </a:ext>
            </a:extLst>
          </p:cNvPr>
          <p:cNvSpPr/>
          <p:nvPr/>
        </p:nvSpPr>
        <p:spPr>
          <a:xfrm>
            <a:off x="305936" y="2012775"/>
            <a:ext cx="1386624" cy="623399"/>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Utilization  Management</a:t>
            </a:r>
          </a:p>
          <a:p>
            <a:pPr algn="ctr"/>
            <a:r>
              <a:rPr lang="en-US" sz="1350" dirty="0">
                <a:latin typeface="+mj-lt"/>
                <a:cs typeface="Open Sans Bold"/>
              </a:rPr>
              <a:t>Med / Rx</a:t>
            </a:r>
          </a:p>
        </p:txBody>
      </p:sp>
      <p:sp>
        <p:nvSpPr>
          <p:cNvPr id="6" name="Rectangle: Rounded Corners 5">
            <a:extLst>
              <a:ext uri="{FF2B5EF4-FFF2-40B4-BE49-F238E27FC236}">
                <a16:creationId xmlns:a16="http://schemas.microsoft.com/office/drawing/2014/main" id="{34CFF3C9-4402-4917-AE93-B07355DB4EE4}"/>
              </a:ext>
            </a:extLst>
          </p:cNvPr>
          <p:cNvSpPr/>
          <p:nvPr/>
        </p:nvSpPr>
        <p:spPr>
          <a:xfrm>
            <a:off x="305936" y="5238079"/>
            <a:ext cx="1386119" cy="389973"/>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Medication</a:t>
            </a:r>
          </a:p>
          <a:p>
            <a:pPr algn="ctr"/>
            <a:r>
              <a:rPr lang="en-US" sz="1350" dirty="0">
                <a:latin typeface="+mj-lt"/>
                <a:cs typeface="Open Sans Bold"/>
              </a:rPr>
              <a:t>Therapy</a:t>
            </a:r>
          </a:p>
        </p:txBody>
      </p:sp>
      <p:sp>
        <p:nvSpPr>
          <p:cNvPr id="7" name="TextBox 6">
            <a:extLst>
              <a:ext uri="{FF2B5EF4-FFF2-40B4-BE49-F238E27FC236}">
                <a16:creationId xmlns:a16="http://schemas.microsoft.com/office/drawing/2014/main" id="{5C429856-4895-4912-8556-255BF97F3BA8}"/>
              </a:ext>
            </a:extLst>
          </p:cNvPr>
          <p:cNvSpPr txBox="1"/>
          <p:nvPr/>
        </p:nvSpPr>
        <p:spPr>
          <a:xfrm>
            <a:off x="5311203" y="3229124"/>
            <a:ext cx="685800" cy="685800"/>
          </a:xfrm>
          <a:prstGeom prst="rect">
            <a:avLst/>
          </a:prstGeom>
          <a:noFill/>
        </p:spPr>
        <p:txBody>
          <a:bodyPr wrap="none" lIns="0" tIns="0" rIns="0" bIns="0" rtlCol="0">
            <a:noAutofit/>
          </a:bodyPr>
          <a:lstStyle/>
          <a:p>
            <a:pPr defTabSz="342569" fontAlgn="base">
              <a:spcBef>
                <a:spcPts val="900"/>
              </a:spcBef>
            </a:pPr>
            <a:endParaRPr lang="en-US" sz="1350" dirty="0">
              <a:solidFill>
                <a:schemeClr val="tx2"/>
              </a:solidFill>
              <a:cs typeface="Open Sans Light"/>
            </a:endParaRPr>
          </a:p>
        </p:txBody>
      </p:sp>
      <p:sp>
        <p:nvSpPr>
          <p:cNvPr id="8" name="Rectangle: Rounded Corners 7">
            <a:extLst>
              <a:ext uri="{FF2B5EF4-FFF2-40B4-BE49-F238E27FC236}">
                <a16:creationId xmlns:a16="http://schemas.microsoft.com/office/drawing/2014/main" id="{41E1272F-2305-474E-BB12-AF3108B093D3}"/>
              </a:ext>
            </a:extLst>
          </p:cNvPr>
          <p:cNvSpPr/>
          <p:nvPr/>
        </p:nvSpPr>
        <p:spPr>
          <a:xfrm>
            <a:off x="305431" y="4188313"/>
            <a:ext cx="1386624" cy="389973"/>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Wellness Management</a:t>
            </a:r>
          </a:p>
        </p:txBody>
      </p:sp>
      <p:sp>
        <p:nvSpPr>
          <p:cNvPr id="9" name="Rectangle: Rounded Corners 8">
            <a:extLst>
              <a:ext uri="{FF2B5EF4-FFF2-40B4-BE49-F238E27FC236}">
                <a16:creationId xmlns:a16="http://schemas.microsoft.com/office/drawing/2014/main" id="{4A9C7D16-D9FE-4641-9D7D-A922935993B1}"/>
              </a:ext>
            </a:extLst>
          </p:cNvPr>
          <p:cNvSpPr/>
          <p:nvPr/>
        </p:nvSpPr>
        <p:spPr>
          <a:xfrm>
            <a:off x="305936" y="2650009"/>
            <a:ext cx="1386119" cy="389973"/>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Case</a:t>
            </a:r>
          </a:p>
          <a:p>
            <a:pPr algn="ctr"/>
            <a:r>
              <a:rPr lang="en-US" sz="1350" dirty="0">
                <a:latin typeface="+mj-lt"/>
                <a:cs typeface="Open Sans Bold"/>
              </a:rPr>
              <a:t>Management</a:t>
            </a:r>
          </a:p>
        </p:txBody>
      </p:sp>
      <p:sp>
        <p:nvSpPr>
          <p:cNvPr id="10" name="Rectangle: Rounded Corners 9">
            <a:extLst>
              <a:ext uri="{FF2B5EF4-FFF2-40B4-BE49-F238E27FC236}">
                <a16:creationId xmlns:a16="http://schemas.microsoft.com/office/drawing/2014/main" id="{FB1F476B-9077-48A4-9A2C-312650B08956}"/>
              </a:ext>
            </a:extLst>
          </p:cNvPr>
          <p:cNvSpPr/>
          <p:nvPr/>
        </p:nvSpPr>
        <p:spPr>
          <a:xfrm>
            <a:off x="305430" y="4597272"/>
            <a:ext cx="1386119" cy="603802"/>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Incentive</a:t>
            </a:r>
          </a:p>
          <a:p>
            <a:pPr algn="ctr"/>
            <a:r>
              <a:rPr lang="en-US" sz="1350" dirty="0">
                <a:latin typeface="+mj-lt"/>
                <a:cs typeface="Open Sans Bold"/>
              </a:rPr>
              <a:t>Management </a:t>
            </a:r>
            <a:r>
              <a:rPr lang="en-US" sz="1000" dirty="0">
                <a:latin typeface="+mj-lt"/>
                <a:cs typeface="Open Sans Bold"/>
              </a:rPr>
              <a:t>(Member)</a:t>
            </a:r>
          </a:p>
        </p:txBody>
      </p:sp>
      <p:sp>
        <p:nvSpPr>
          <p:cNvPr id="11" name="Rectangle: Rounded Corners 10">
            <a:extLst>
              <a:ext uri="{FF2B5EF4-FFF2-40B4-BE49-F238E27FC236}">
                <a16:creationId xmlns:a16="http://schemas.microsoft.com/office/drawing/2014/main" id="{835DFD9B-9EA5-4837-8038-2B58F454A7AE}"/>
              </a:ext>
            </a:extLst>
          </p:cNvPr>
          <p:cNvSpPr/>
          <p:nvPr/>
        </p:nvSpPr>
        <p:spPr>
          <a:xfrm>
            <a:off x="305936" y="6085202"/>
            <a:ext cx="1386119" cy="405690"/>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Population</a:t>
            </a:r>
          </a:p>
          <a:p>
            <a:pPr algn="ctr"/>
            <a:r>
              <a:rPr lang="en-US" sz="1350" dirty="0">
                <a:latin typeface="+mj-lt"/>
                <a:cs typeface="Open Sans Bold"/>
              </a:rPr>
              <a:t>Health</a:t>
            </a:r>
          </a:p>
        </p:txBody>
      </p:sp>
      <p:sp>
        <p:nvSpPr>
          <p:cNvPr id="14" name="Rectangle: Rounded Corners 13">
            <a:extLst>
              <a:ext uri="{FF2B5EF4-FFF2-40B4-BE49-F238E27FC236}">
                <a16:creationId xmlns:a16="http://schemas.microsoft.com/office/drawing/2014/main" id="{5BF3A3E7-41E1-481A-9B71-3E1594F084DE}"/>
              </a:ext>
            </a:extLst>
          </p:cNvPr>
          <p:cNvSpPr/>
          <p:nvPr/>
        </p:nvSpPr>
        <p:spPr>
          <a:xfrm>
            <a:off x="305938" y="3056750"/>
            <a:ext cx="1386119" cy="389973"/>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Disease</a:t>
            </a:r>
          </a:p>
          <a:p>
            <a:pPr algn="ctr"/>
            <a:r>
              <a:rPr lang="en-US" sz="1350" dirty="0">
                <a:latin typeface="+mj-lt"/>
                <a:cs typeface="Open Sans Bold"/>
              </a:rPr>
              <a:t>Management</a:t>
            </a:r>
          </a:p>
        </p:txBody>
      </p:sp>
      <p:sp>
        <p:nvSpPr>
          <p:cNvPr id="15" name="TextBox 14">
            <a:extLst>
              <a:ext uri="{FF2B5EF4-FFF2-40B4-BE49-F238E27FC236}">
                <a16:creationId xmlns:a16="http://schemas.microsoft.com/office/drawing/2014/main" id="{234B8A32-4082-437B-9483-C527E21D9129}"/>
              </a:ext>
            </a:extLst>
          </p:cNvPr>
          <p:cNvSpPr txBox="1"/>
          <p:nvPr/>
        </p:nvSpPr>
        <p:spPr>
          <a:xfrm>
            <a:off x="2048023" y="1446913"/>
            <a:ext cx="9945858" cy="4936021"/>
          </a:xfrm>
          <a:prstGeom prst="rect">
            <a:avLst/>
          </a:prstGeom>
          <a:noFill/>
        </p:spPr>
        <p:txBody>
          <a:bodyPr wrap="none" lIns="0" tIns="0" rIns="0" bIns="0" rtlCol="0">
            <a:noAutofit/>
          </a:bodyPr>
          <a:lstStyle/>
          <a:p>
            <a:pPr defTabSz="456758" fontAlgn="base">
              <a:spcBef>
                <a:spcPts val="1200"/>
              </a:spcBef>
            </a:pPr>
            <a:endParaRPr lang="en-US" sz="1400" b="1" u="sng" dirty="0">
              <a:solidFill>
                <a:schemeClr val="tx2"/>
              </a:solidFill>
              <a:cs typeface="Open Sans Light"/>
            </a:endParaRPr>
          </a:p>
          <a:p>
            <a:pPr defTabSz="456758" fontAlgn="base">
              <a:spcBef>
                <a:spcPts val="1200"/>
              </a:spcBef>
            </a:pPr>
            <a:r>
              <a:rPr lang="en-US" sz="1400" b="1" u="sng" dirty="0">
                <a:solidFill>
                  <a:schemeClr val="tx2"/>
                </a:solidFill>
                <a:cs typeface="Open Sans Light"/>
              </a:rPr>
              <a:t>EHR Enterprise Needs </a:t>
            </a:r>
          </a:p>
          <a:p>
            <a:pPr marL="285750" indent="-285750" defTabSz="456758" fontAlgn="base">
              <a:buFont typeface="Arial" panose="020B0604020202020204" pitchFamily="34" charset="0"/>
              <a:buChar char="•"/>
            </a:pPr>
            <a:r>
              <a:rPr lang="en-US" sz="1400" dirty="0">
                <a:solidFill>
                  <a:schemeClr val="tx2"/>
                </a:solidFill>
                <a:cs typeface="Open Sans Light"/>
              </a:rPr>
              <a:t>EHR Reference only for: Medication lists, Clinical Notes, Images, past Procedures and Prescriptions, current Orders </a:t>
            </a:r>
          </a:p>
          <a:p>
            <a:pPr defTabSz="456758" fontAlgn="base"/>
            <a:r>
              <a:rPr lang="en-US" sz="1400" dirty="0">
                <a:solidFill>
                  <a:schemeClr val="tx2"/>
                </a:solidFill>
                <a:cs typeface="Open Sans Light"/>
              </a:rPr>
              <a:t>and Encounters</a:t>
            </a:r>
          </a:p>
          <a:p>
            <a:pPr defTabSz="456758" fontAlgn="base"/>
            <a:r>
              <a:rPr lang="en-US" sz="1400" dirty="0">
                <a:solidFill>
                  <a:schemeClr val="tx2"/>
                </a:solidFill>
                <a:cs typeface="Open Sans Light"/>
              </a:rPr>
              <a:t> </a:t>
            </a:r>
          </a:p>
          <a:p>
            <a:pPr marL="285750" indent="-285750" defTabSz="456758" fontAlgn="base">
              <a:buFont typeface="Arial" panose="020B0604020202020204" pitchFamily="34" charset="0"/>
              <a:buChar char="•"/>
            </a:pPr>
            <a:r>
              <a:rPr lang="en-US" sz="1400" dirty="0">
                <a:solidFill>
                  <a:schemeClr val="tx2"/>
                </a:solidFill>
                <a:cs typeface="Open Sans Light"/>
              </a:rPr>
              <a:t>EHR Reference only for: Admit, Discharge and/or Transfer.  Medication lists, adherence, reconciliation and Care </a:t>
            </a:r>
          </a:p>
          <a:p>
            <a:pPr defTabSz="456758" fontAlgn="base">
              <a:spcAft>
                <a:spcPts val="600"/>
              </a:spcAft>
            </a:pPr>
            <a:r>
              <a:rPr lang="en-US" sz="1400" dirty="0">
                <a:solidFill>
                  <a:schemeClr val="tx2"/>
                </a:solidFill>
                <a:cs typeface="Open Sans Light"/>
              </a:rPr>
              <a:t>Coordination  </a:t>
            </a:r>
          </a:p>
          <a:p>
            <a:pPr marL="285750" indent="-285750" defTabSz="456758" fontAlgn="base">
              <a:spcBef>
                <a:spcPts val="600"/>
              </a:spcBef>
              <a:buFont typeface="Arial" panose="020B0604020202020204" pitchFamily="34" charset="0"/>
              <a:buChar char="•"/>
            </a:pPr>
            <a:r>
              <a:rPr lang="en-US" sz="1400" dirty="0">
                <a:solidFill>
                  <a:schemeClr val="tx2"/>
                </a:solidFill>
                <a:cs typeface="Open Sans Light"/>
              </a:rPr>
              <a:t>EHR Reference only for: Medication lists, adherence and Care Coordination  </a:t>
            </a:r>
          </a:p>
          <a:p>
            <a:pPr marL="285750" indent="-285750" defTabSz="456758" fontAlgn="base">
              <a:spcBef>
                <a:spcPts val="1200"/>
              </a:spcBef>
              <a:buFont typeface="Arial" panose="020B0604020202020204" pitchFamily="34" charset="0"/>
              <a:buChar char="•"/>
            </a:pPr>
            <a:r>
              <a:rPr lang="en-US" sz="1400" dirty="0">
                <a:solidFill>
                  <a:schemeClr val="tx2"/>
                </a:solidFill>
                <a:cs typeface="Open Sans Light"/>
              </a:rPr>
              <a:t>EHR Reference only for: Medication lists, adherence and Care Coordination  </a:t>
            </a:r>
          </a:p>
          <a:p>
            <a:pPr defTabSz="456758" fontAlgn="base"/>
            <a:endParaRPr lang="en-US" sz="1400" dirty="0">
              <a:solidFill>
                <a:schemeClr val="tx2"/>
              </a:solidFill>
              <a:cs typeface="Open Sans Light"/>
            </a:endParaRPr>
          </a:p>
          <a:p>
            <a:pPr defTabSz="456758" fontAlgn="base"/>
            <a:endParaRPr lang="en-US" sz="1400" dirty="0">
              <a:solidFill>
                <a:schemeClr val="tx2"/>
              </a:solidFill>
              <a:cs typeface="Open Sans Light"/>
            </a:endParaRPr>
          </a:p>
          <a:p>
            <a:pPr marL="285750" indent="-285750" defTabSz="456758" fontAlgn="base">
              <a:buFont typeface="Arial" panose="020B0604020202020204" pitchFamily="34" charset="0"/>
              <a:buChar char="•"/>
            </a:pPr>
            <a:r>
              <a:rPr lang="en-US" sz="1400" dirty="0">
                <a:solidFill>
                  <a:schemeClr val="tx2"/>
                </a:solidFill>
                <a:cs typeface="Open Sans Light"/>
              </a:rPr>
              <a:t>No EHR Reference necessary</a:t>
            </a:r>
            <a:endParaRPr lang="en-US" sz="1400" u="sng" dirty="0">
              <a:solidFill>
                <a:schemeClr val="tx2"/>
              </a:solidFill>
              <a:cs typeface="Open Sans Light"/>
            </a:endParaRPr>
          </a:p>
          <a:p>
            <a:pPr marL="285750" indent="-285750" defTabSz="456758" fontAlgn="base">
              <a:buFont typeface="Arial" panose="020B0604020202020204" pitchFamily="34" charset="0"/>
              <a:buChar char="•"/>
            </a:pPr>
            <a:endParaRPr lang="en-US" sz="1400" dirty="0">
              <a:solidFill>
                <a:schemeClr val="tx2"/>
              </a:solidFill>
              <a:cs typeface="Open Sans Light"/>
            </a:endParaRPr>
          </a:p>
          <a:p>
            <a:pPr marL="285750" indent="-285750" defTabSz="456758" fontAlgn="base">
              <a:buFont typeface="Arial" panose="020B0604020202020204" pitchFamily="34" charset="0"/>
              <a:buChar char="•"/>
            </a:pPr>
            <a:r>
              <a:rPr lang="en-US" sz="1400" dirty="0">
                <a:solidFill>
                  <a:schemeClr val="tx2"/>
                </a:solidFill>
                <a:cs typeface="Open Sans Light"/>
              </a:rPr>
              <a:t>No EHR Reference necessary</a:t>
            </a:r>
            <a:endParaRPr lang="en-US" sz="1400" u="sng" dirty="0">
              <a:solidFill>
                <a:schemeClr val="tx2"/>
              </a:solidFill>
              <a:cs typeface="Open Sans Light"/>
            </a:endParaRPr>
          </a:p>
          <a:p>
            <a:pPr marL="285750" indent="-285750" defTabSz="456758" fontAlgn="base">
              <a:spcBef>
                <a:spcPts val="1200"/>
              </a:spcBef>
              <a:buFont typeface="Arial" panose="020B0604020202020204" pitchFamily="34" charset="0"/>
              <a:buChar char="•"/>
            </a:pPr>
            <a:r>
              <a:rPr lang="en-US" sz="1400" dirty="0">
                <a:solidFill>
                  <a:schemeClr val="tx2"/>
                </a:solidFill>
                <a:cs typeface="Open Sans Light"/>
              </a:rPr>
              <a:t>EHR Update and Reference for: Current Medication lists, Medication adherence, Prescription details and fill-dates</a:t>
            </a:r>
          </a:p>
          <a:p>
            <a:pPr marL="285750" indent="-285750" defTabSz="456758" fontAlgn="base">
              <a:buFont typeface="Arial" panose="020B0604020202020204" pitchFamily="34" charset="0"/>
              <a:buChar char="•"/>
            </a:pPr>
            <a:endParaRPr lang="en-US" sz="1400" dirty="0">
              <a:solidFill>
                <a:schemeClr val="tx2"/>
              </a:solidFill>
              <a:cs typeface="Open Sans Light"/>
            </a:endParaRPr>
          </a:p>
          <a:p>
            <a:pPr marL="285750" indent="-285750" defTabSz="456758" fontAlgn="base">
              <a:buFont typeface="Arial" panose="020B0604020202020204" pitchFamily="34" charset="0"/>
              <a:buChar char="•"/>
            </a:pPr>
            <a:r>
              <a:rPr lang="en-US" sz="1400" dirty="0">
                <a:solidFill>
                  <a:schemeClr val="tx2"/>
                </a:solidFill>
                <a:cs typeface="Open Sans Light"/>
              </a:rPr>
              <a:t>EHR Update and Reference for: Clinical Notes, Images, past Procedures and Prescriptions, current Orders </a:t>
            </a:r>
          </a:p>
          <a:p>
            <a:pPr defTabSz="456758" fontAlgn="base"/>
            <a:r>
              <a:rPr lang="en-US" sz="1400" dirty="0">
                <a:solidFill>
                  <a:schemeClr val="tx2"/>
                </a:solidFill>
                <a:cs typeface="Open Sans Light"/>
              </a:rPr>
              <a:t>and Encounters</a:t>
            </a:r>
          </a:p>
          <a:p>
            <a:pPr marL="285750" indent="-285750" defTabSz="456758" fontAlgn="base">
              <a:spcBef>
                <a:spcPts val="1800"/>
              </a:spcBef>
              <a:buFont typeface="Arial" panose="020B0604020202020204" pitchFamily="34" charset="0"/>
              <a:buChar char="•"/>
            </a:pPr>
            <a:r>
              <a:rPr lang="en-US" sz="1400" dirty="0">
                <a:solidFill>
                  <a:schemeClr val="tx2"/>
                </a:solidFill>
                <a:cs typeface="Open Sans Light"/>
              </a:rPr>
              <a:t>From Aetna Heritage perspective: EHR Reference only for: Current Procedures for Gaps in Care studies only </a:t>
            </a:r>
          </a:p>
          <a:p>
            <a:pPr marL="285750" indent="-285750" defTabSz="456758" fontAlgn="base">
              <a:spcBef>
                <a:spcPts val="1200"/>
              </a:spcBef>
              <a:buFont typeface="Arial" panose="020B0604020202020204" pitchFamily="34" charset="0"/>
              <a:buChar char="•"/>
            </a:pPr>
            <a:endParaRPr lang="en-US" sz="1400" dirty="0">
              <a:solidFill>
                <a:schemeClr val="tx2"/>
              </a:solidFill>
              <a:cs typeface="Open Sans Light"/>
            </a:endParaRPr>
          </a:p>
          <a:p>
            <a:pPr defTabSz="456758" fontAlgn="base">
              <a:spcBef>
                <a:spcPts val="1200"/>
              </a:spcBef>
            </a:pPr>
            <a:endParaRPr lang="en-US" sz="1400" u="sng" dirty="0">
              <a:solidFill>
                <a:schemeClr val="tx2"/>
              </a:solidFill>
              <a:cs typeface="Open Sans Light"/>
            </a:endParaRPr>
          </a:p>
        </p:txBody>
      </p:sp>
      <p:sp>
        <p:nvSpPr>
          <p:cNvPr id="16" name="Rectangle: Rounded Corners 15">
            <a:extLst>
              <a:ext uri="{FF2B5EF4-FFF2-40B4-BE49-F238E27FC236}">
                <a16:creationId xmlns:a16="http://schemas.microsoft.com/office/drawing/2014/main" id="{B41E383D-220E-4521-8650-2FFD0C23EF34}"/>
              </a:ext>
            </a:extLst>
          </p:cNvPr>
          <p:cNvSpPr/>
          <p:nvPr/>
        </p:nvSpPr>
        <p:spPr>
          <a:xfrm>
            <a:off x="305431" y="5658224"/>
            <a:ext cx="1386119" cy="389973"/>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cs typeface="Open Sans Bold"/>
              </a:rPr>
              <a:t>Clinic</a:t>
            </a:r>
          </a:p>
          <a:p>
            <a:pPr algn="ctr"/>
            <a:r>
              <a:rPr lang="en-US" sz="1350" dirty="0">
                <a:latin typeface="+mj-lt"/>
                <a:cs typeface="Open Sans Bold"/>
              </a:rPr>
              <a:t>Encounters</a:t>
            </a:r>
          </a:p>
        </p:txBody>
      </p:sp>
      <p:sp>
        <p:nvSpPr>
          <p:cNvPr id="20" name="Rectangle: Rounded Corners 19">
            <a:extLst>
              <a:ext uri="{FF2B5EF4-FFF2-40B4-BE49-F238E27FC236}">
                <a16:creationId xmlns:a16="http://schemas.microsoft.com/office/drawing/2014/main" id="{DF3E92E4-941F-4DD5-9C16-E7C32649680E}"/>
              </a:ext>
            </a:extLst>
          </p:cNvPr>
          <p:cNvSpPr/>
          <p:nvPr/>
        </p:nvSpPr>
        <p:spPr>
          <a:xfrm>
            <a:off x="305936" y="3485053"/>
            <a:ext cx="1386119" cy="685800"/>
          </a:xfrm>
          <a:prstGeom prst="roundRect">
            <a:avLst/>
          </a:prstGeom>
          <a:solidFill>
            <a:srgbClr val="00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mj-lt"/>
                <a:cs typeface="Open Sans Bold"/>
              </a:rPr>
              <a:t>Behavior Health </a:t>
            </a:r>
            <a:r>
              <a:rPr lang="en-US" sz="1000" dirty="0">
                <a:latin typeface="+mj-lt"/>
                <a:cs typeface="Open Sans Bold"/>
              </a:rPr>
              <a:t>(and EAP) not clinical Encounter </a:t>
            </a:r>
            <a:endParaRPr lang="en-US" sz="1350" dirty="0">
              <a:latin typeface="+mj-lt"/>
              <a:cs typeface="Open Sans Bold"/>
            </a:endParaRPr>
          </a:p>
        </p:txBody>
      </p:sp>
    </p:spTree>
    <p:extLst>
      <p:ext uri="{BB962C8B-B14F-4D97-AF65-F5344CB8AC3E}">
        <p14:creationId xmlns:p14="http://schemas.microsoft.com/office/powerpoint/2010/main" val="26856071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58"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Executive Summary</a:t>
            </a:r>
          </a:p>
        </p:txBody>
      </p:sp>
      <p:sp>
        <p:nvSpPr>
          <p:cNvPr id="3" name="Text Placeholder 2"/>
          <p:cNvSpPr>
            <a:spLocks noGrp="1"/>
          </p:cNvSpPr>
          <p:nvPr>
            <p:ph type="body" sz="quarter" idx="11"/>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The </a:t>
            </a:r>
            <a:r>
              <a:rPr lang="en-US" dirty="0"/>
              <a:t>Electronic Health Record (EHR)</a:t>
            </a:r>
            <a:r>
              <a:rPr lang="en-US" dirty="0">
                <a:latin typeface="Arial" panose="020B0604020202020204" pitchFamily="34" charset="0"/>
                <a:cs typeface="Arial" panose="020B0604020202020204" pitchFamily="34" charset="0"/>
                <a:sym typeface="Arial" panose="020B0604020202020204" pitchFamily="34" charset="0"/>
              </a:rPr>
              <a:t> Integration landscape is complex and requires significant integration efforts. The EHR landscape is rapidly changing with adoption of newer standards</a:t>
            </a:r>
          </a:p>
        </p:txBody>
      </p:sp>
      <p:sp>
        <p:nvSpPr>
          <p:cNvPr id="5" name="TextBox 4"/>
          <p:cNvSpPr txBox="1"/>
          <p:nvPr/>
        </p:nvSpPr>
        <p:spPr>
          <a:xfrm>
            <a:off x="8310269" y="3108436"/>
            <a:ext cx="2978700"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Arial" panose="020B0604020202020204" pitchFamily="34" charset="0"/>
                <a:ea typeface="Domaine Display" charset="0"/>
                <a:cs typeface="Arial" panose="020B0604020202020204" pitchFamily="34" charset="0"/>
                <a:sym typeface="Arial" panose="020B0604020202020204" pitchFamily="34" charset="0"/>
              </a:rPr>
              <a:t>Recommendations</a:t>
            </a:r>
          </a:p>
        </p:txBody>
      </p:sp>
      <p:sp>
        <p:nvSpPr>
          <p:cNvPr id="6" name="TextBox 5"/>
          <p:cNvSpPr txBox="1"/>
          <p:nvPr/>
        </p:nvSpPr>
        <p:spPr>
          <a:xfrm>
            <a:off x="5171890" y="3108436"/>
            <a:ext cx="1845057" cy="332399"/>
          </a:xfrm>
          <a:prstGeom prst="rect">
            <a:avLst/>
          </a:prstGeom>
          <a:noFill/>
        </p:spPr>
        <p:txBody>
          <a:bodyPr wrap="none" lIns="0" tIns="0" rIns="0" bIns="0" rtlCol="0">
            <a:spAutoFit/>
          </a:bodyPr>
          <a:lstStyle/>
          <a:p>
            <a:pPr algn="ctr">
              <a:lnSpc>
                <a:spcPct val="90000"/>
              </a:lnSpc>
            </a:pPr>
            <a:r>
              <a:rPr lang="en-US" sz="2400" b="1" dirty="0">
                <a:solidFill>
                  <a:schemeClr val="tx2"/>
                </a:solidFill>
                <a:latin typeface="Arial" panose="020B0604020202020204" pitchFamily="34" charset="0"/>
                <a:ea typeface="Domaine Display" charset="0"/>
                <a:cs typeface="Arial" panose="020B0604020202020204" pitchFamily="34" charset="0"/>
                <a:sym typeface="Arial" panose="020B0604020202020204" pitchFamily="34" charset="0"/>
              </a:rPr>
              <a:t>Conclusions</a:t>
            </a:r>
          </a:p>
        </p:txBody>
      </p:sp>
      <p:sp>
        <p:nvSpPr>
          <p:cNvPr id="7" name="TextBox 6"/>
          <p:cNvSpPr txBox="1"/>
          <p:nvPr/>
        </p:nvSpPr>
        <p:spPr>
          <a:xfrm>
            <a:off x="1417632" y="3108436"/>
            <a:ext cx="1943161" cy="332399"/>
          </a:xfrm>
          <a:prstGeom prst="rect">
            <a:avLst/>
          </a:prstGeom>
          <a:noFill/>
        </p:spPr>
        <p:txBody>
          <a:bodyPr wrap="none" lIns="91440" tIns="0" rIns="91440" bIns="0" rtlCol="0">
            <a:spAutoFit/>
          </a:bodyPr>
          <a:lstStyle/>
          <a:p>
            <a:pPr algn="ctr">
              <a:lnSpc>
                <a:spcPct val="90000"/>
              </a:lnSpc>
            </a:pPr>
            <a:r>
              <a:rPr lang="en-US" sz="2400" b="1" dirty="0">
                <a:solidFill>
                  <a:schemeClr val="tx2"/>
                </a:solidFill>
                <a:latin typeface="Arial" panose="020B0604020202020204" pitchFamily="34" charset="0"/>
                <a:ea typeface="Domaine Display" charset="0"/>
                <a:cs typeface="Arial" panose="020B0604020202020204" pitchFamily="34" charset="0"/>
                <a:sym typeface="Arial" panose="020B0604020202020204" pitchFamily="34" charset="0"/>
              </a:rPr>
              <a:t>Opportunity</a:t>
            </a:r>
          </a:p>
        </p:txBody>
      </p:sp>
      <p:grpSp>
        <p:nvGrpSpPr>
          <p:cNvPr id="8" name="Group 7"/>
          <p:cNvGrpSpPr/>
          <p:nvPr/>
        </p:nvGrpSpPr>
        <p:grpSpPr>
          <a:xfrm>
            <a:off x="9453373" y="2271481"/>
            <a:ext cx="698547" cy="697143"/>
            <a:chOff x="9453373" y="2636377"/>
            <a:chExt cx="698547" cy="697143"/>
          </a:xfrm>
        </p:grpSpPr>
        <p:sp>
          <p:nvSpPr>
            <p:cNvPr id="9" name="Oval 8"/>
            <p:cNvSpPr/>
            <p:nvPr/>
          </p:nvSpPr>
          <p:spPr>
            <a:xfrm>
              <a:off x="9453373" y="2636377"/>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3479" y="2735781"/>
              <a:ext cx="498334" cy="498334"/>
            </a:xfrm>
            <a:prstGeom prst="rect">
              <a:avLst/>
            </a:prstGeom>
          </p:spPr>
        </p:pic>
      </p:grpSp>
      <p:sp>
        <p:nvSpPr>
          <p:cNvPr id="11" name="Oval 10"/>
          <p:cNvSpPr/>
          <p:nvPr/>
        </p:nvSpPr>
        <p:spPr>
          <a:xfrm>
            <a:off x="2039934" y="2271481"/>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2" name="Oval 11"/>
          <p:cNvSpPr/>
          <p:nvPr/>
        </p:nvSpPr>
        <p:spPr>
          <a:xfrm>
            <a:off x="5745140" y="2271481"/>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cxnSp>
        <p:nvCxnSpPr>
          <p:cNvPr id="13" name="Straight Connector 12"/>
          <p:cNvCxnSpPr/>
          <p:nvPr/>
        </p:nvCxnSpPr>
        <p:spPr>
          <a:xfrm>
            <a:off x="4155812" y="2258221"/>
            <a:ext cx="0" cy="356616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89007" y="3632908"/>
            <a:ext cx="3200400" cy="1299303"/>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In an increasingly interoperable healthcare ecosystem, there is an increased need for integration with various EHRs</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EHR aggregators may not have all the data necessary for effective consumption across various needs in CVSH</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CVSH competitors such as Optum have established EHR integrations</a:t>
            </a:r>
          </a:p>
        </p:txBody>
      </p:sp>
      <p:sp>
        <p:nvSpPr>
          <p:cNvPr id="15" name="TextBox 14"/>
          <p:cNvSpPr txBox="1"/>
          <p:nvPr/>
        </p:nvSpPr>
        <p:spPr>
          <a:xfrm>
            <a:off x="4322216" y="3632908"/>
            <a:ext cx="3544392" cy="1299303"/>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The EHR integration landscape is extremely complicated with various industry players</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Some advances have been made with legislation and adoption of modern FHIR APIs that is starting to make integrations easier</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There have been issues with EHRs aggregators such as SureScripts</a:t>
            </a:r>
          </a:p>
        </p:txBody>
      </p:sp>
      <p:sp>
        <p:nvSpPr>
          <p:cNvPr id="16" name="TextBox 15"/>
          <p:cNvSpPr txBox="1"/>
          <p:nvPr/>
        </p:nvSpPr>
        <p:spPr>
          <a:xfrm>
            <a:off x="8199418" y="3632908"/>
            <a:ext cx="3200400" cy="1299303"/>
          </a:xfrm>
          <a:prstGeom prst="rect">
            <a:avLst/>
          </a:prstGeom>
          <a:noFill/>
        </p:spPr>
        <p:txBody>
          <a:bodyPr wrap="square" lIns="91440" tIns="0" rIns="91440" bIns="91440" rtlCol="0">
            <a:noAutofit/>
          </a:bodyPr>
          <a:lstStyle/>
          <a:p>
            <a:pPr marL="146304" indent="-146304">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Adopt existing integration patterns &amp; monitor progress of EHR integrations advancements</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Design CVSH consent model integration</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Identify accelerators that allows for easier integration across EHRs </a:t>
            </a:r>
          </a:p>
          <a:p>
            <a:pPr marL="146304" indent="-146304">
              <a:lnSpc>
                <a:spcPct val="110000"/>
              </a:lnSpc>
              <a:spcAft>
                <a:spcPts val="800"/>
              </a:spcAft>
              <a:buFont typeface="Arial" charset="0"/>
              <a:buChar char="•"/>
            </a:pPr>
            <a:r>
              <a:rPr lang="en-US" sz="1400" dirty="0">
                <a:solidFill>
                  <a:schemeClr val="tx1">
                    <a:lumMod val="75000"/>
                    <a:lumOff val="25000"/>
                  </a:schemeClr>
                </a:solidFill>
                <a:latin typeface="Arial" panose="020B0604020202020204" pitchFamily="34" charset="0"/>
                <a:ea typeface="Open Sans" charset="0"/>
                <a:cs typeface="Arial" panose="020B0604020202020204" pitchFamily="34" charset="0"/>
                <a:sym typeface="Arial" panose="020B0604020202020204" pitchFamily="34" charset="0"/>
              </a:rPr>
              <a:t>CVSH should establish industry standard API interface model for both internal and external usage</a:t>
            </a:r>
          </a:p>
        </p:txBody>
      </p:sp>
      <p:cxnSp>
        <p:nvCxnSpPr>
          <p:cNvPr id="17" name="Straight Connector 16"/>
          <p:cNvCxnSpPr/>
          <p:nvPr/>
        </p:nvCxnSpPr>
        <p:spPr>
          <a:xfrm>
            <a:off x="8033014" y="2258221"/>
            <a:ext cx="0" cy="356616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4899"/>
          <p:cNvSpPr>
            <a:spLocks noEditPoints="1"/>
          </p:cNvSpPr>
          <p:nvPr/>
        </p:nvSpPr>
        <p:spPr bwMode="auto">
          <a:xfrm>
            <a:off x="5912114" y="2401365"/>
            <a:ext cx="392831" cy="39283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dirty="0">
              <a:latin typeface="Arial" panose="020B0604020202020204" pitchFamily="34" charset="0"/>
              <a:cs typeface="Arial" panose="020B0604020202020204" pitchFamily="34" charset="0"/>
              <a:sym typeface="Arial" panose="020B0604020202020204"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188558" y="2382285"/>
            <a:ext cx="430344" cy="431210"/>
          </a:xfrm>
          <a:prstGeom prst="rect">
            <a:avLst/>
          </a:prstGeom>
        </p:spPr>
      </p:pic>
    </p:spTree>
    <p:extLst>
      <p:ext uri="{BB962C8B-B14F-4D97-AF65-F5344CB8AC3E}">
        <p14:creationId xmlns:p14="http://schemas.microsoft.com/office/powerpoint/2010/main" val="35855106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8F98-3835-48B9-A782-20C9F8BD09B5}"/>
              </a:ext>
            </a:extLst>
          </p:cNvPr>
          <p:cNvSpPr>
            <a:spLocks noGrp="1"/>
          </p:cNvSpPr>
          <p:nvPr>
            <p:ph type="title"/>
          </p:nvPr>
        </p:nvSpPr>
        <p:spPr/>
        <p:txBody>
          <a:bodyPr/>
          <a:lstStyle/>
          <a:p>
            <a:r>
              <a:rPr lang="en-US" dirty="0"/>
              <a:t>Current EHR Landscape</a:t>
            </a:r>
          </a:p>
        </p:txBody>
      </p:sp>
      <p:sp>
        <p:nvSpPr>
          <p:cNvPr id="5" name="Rectangle 4">
            <a:extLst>
              <a:ext uri="{FF2B5EF4-FFF2-40B4-BE49-F238E27FC236}">
                <a16:creationId xmlns:a16="http://schemas.microsoft.com/office/drawing/2014/main" id="{7A2216F2-C547-4F0B-A440-D986C124FC0B}"/>
              </a:ext>
            </a:extLst>
          </p:cNvPr>
          <p:cNvSpPr/>
          <p:nvPr/>
        </p:nvSpPr>
        <p:spPr>
          <a:xfrm>
            <a:off x="169334" y="1534798"/>
            <a:ext cx="6096000" cy="1077218"/>
          </a:xfrm>
          <a:prstGeom prst="rect">
            <a:avLst/>
          </a:prstGeom>
        </p:spPr>
        <p:txBody>
          <a:bodyPr>
            <a:spAutoFit/>
          </a:bodyPr>
          <a:lstStyle/>
          <a:p>
            <a:r>
              <a:rPr lang="en-US" sz="1600" dirty="0">
                <a:solidFill>
                  <a:srgbClr val="292929"/>
                </a:solidFill>
                <a:latin typeface="Helvetica" panose="020B0604020202020204" pitchFamily="34" charset="0"/>
              </a:rPr>
              <a:t>Top five EHR vendors ranked by market share, based on the proportion of hospitals that reported using the developer's certified products to the Medicare EHR Incentive Program between 2011 and 2018*:</a:t>
            </a:r>
          </a:p>
        </p:txBody>
      </p:sp>
      <p:graphicFrame>
        <p:nvGraphicFramePr>
          <p:cNvPr id="6" name="Chart 5">
            <a:extLst>
              <a:ext uri="{FF2B5EF4-FFF2-40B4-BE49-F238E27FC236}">
                <a16:creationId xmlns:a16="http://schemas.microsoft.com/office/drawing/2014/main" id="{9A5B68D9-0744-46BE-9C91-CCE99485B067}"/>
              </a:ext>
            </a:extLst>
          </p:cNvPr>
          <p:cNvGraphicFramePr>
            <a:graphicFrameLocks/>
          </p:cNvGraphicFramePr>
          <p:nvPr/>
        </p:nvGraphicFramePr>
        <p:xfrm>
          <a:off x="437445" y="2722246"/>
          <a:ext cx="5559777" cy="3338689"/>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D412E13B-A028-4903-BAFA-75887E945CCE}"/>
              </a:ext>
            </a:extLst>
          </p:cNvPr>
          <p:cNvSpPr/>
          <p:nvPr/>
        </p:nvSpPr>
        <p:spPr>
          <a:xfrm>
            <a:off x="6265333" y="1534798"/>
            <a:ext cx="5486400" cy="4893647"/>
          </a:xfrm>
          <a:prstGeom prst="rect">
            <a:avLst/>
          </a:prstGeom>
        </p:spPr>
        <p:txBody>
          <a:bodyPr wrap="square">
            <a:spAutoFit/>
          </a:bodyPr>
          <a:lstStyle/>
          <a:p>
            <a:r>
              <a:rPr lang="en-US" sz="1600" dirty="0">
                <a:solidFill>
                  <a:srgbClr val="292929"/>
                </a:solidFill>
                <a:latin typeface="Helvetica" panose="020B0604020202020204" pitchFamily="34" charset="0"/>
              </a:rPr>
              <a:t>Other EHR Statistics:</a:t>
            </a:r>
          </a:p>
          <a:p>
            <a:pPr marL="285750" indent="-285750">
              <a:buFont typeface="Arial" panose="020B0604020202020204" pitchFamily="34" charset="0"/>
              <a:buChar char="•"/>
            </a:pPr>
            <a:r>
              <a:rPr lang="en-US" sz="1600" dirty="0">
                <a:solidFill>
                  <a:srgbClr val="292929"/>
                </a:solidFill>
                <a:latin typeface="Helvetica" panose="020B0604020202020204" pitchFamily="34" charset="0"/>
              </a:rPr>
              <a:t>Overall adoption rates of EHRs has risen from 40% in 2012 </a:t>
            </a:r>
            <a:r>
              <a:rPr lang="en-US" sz="1600" dirty="0">
                <a:solidFill>
                  <a:srgbClr val="292929"/>
                </a:solidFill>
                <a:latin typeface="Helvetica" panose="020B0604020202020204" pitchFamily="34" charset="0"/>
                <a:sym typeface="Wingdings" panose="05000000000000000000" pitchFamily="2" charset="2"/>
              </a:rPr>
              <a:t> 67% in 2017 (All Providers)</a:t>
            </a:r>
          </a:p>
          <a:p>
            <a:pPr marL="285750" indent="-285750">
              <a:buFont typeface="Arial" panose="020B0604020202020204" pitchFamily="34" charset="0"/>
              <a:buChar char="•"/>
            </a:pPr>
            <a:endParaRPr lang="en-US" sz="1600" dirty="0">
              <a:solidFill>
                <a:srgbClr val="292929"/>
              </a:solidFill>
              <a:latin typeface="Helvetica" panose="020B0604020202020204" pitchFamily="34" charset="0"/>
              <a:sym typeface="Wingdings" panose="05000000000000000000" pitchFamily="2" charset="2"/>
            </a:endParaRPr>
          </a:p>
          <a:p>
            <a:pPr marL="285750" indent="-285750">
              <a:buFont typeface="Arial" panose="020B0604020202020204" pitchFamily="34" charset="0"/>
              <a:buChar char="•"/>
            </a:pPr>
            <a:r>
              <a:rPr lang="en-US" sz="1600" dirty="0">
                <a:solidFill>
                  <a:srgbClr val="292929"/>
                </a:solidFill>
                <a:latin typeface="Helvetica" panose="020B0604020202020204" pitchFamily="34" charset="0"/>
                <a:sym typeface="Wingdings" panose="05000000000000000000" pitchFamily="2" charset="2"/>
              </a:rPr>
              <a:t>As of 2017, </a:t>
            </a:r>
            <a:r>
              <a:rPr lang="en-US" sz="1600" b="1" dirty="0">
                <a:solidFill>
                  <a:srgbClr val="292929"/>
                </a:solidFill>
                <a:latin typeface="Helvetica" panose="020B0604020202020204" pitchFamily="34" charset="0"/>
                <a:sym typeface="Wingdings" panose="05000000000000000000" pitchFamily="2" charset="2"/>
              </a:rPr>
              <a:t>In-Office Providers</a:t>
            </a:r>
            <a:r>
              <a:rPr lang="en-US" sz="1600" dirty="0">
                <a:solidFill>
                  <a:srgbClr val="292929"/>
                </a:solidFill>
                <a:latin typeface="Helvetica" panose="020B0604020202020204" pitchFamily="34" charset="0"/>
                <a:sym typeface="Wingdings" panose="05000000000000000000" pitchFamily="2" charset="2"/>
              </a:rPr>
              <a:t> adoption rates are up to 87%, 4% from previous years</a:t>
            </a:r>
          </a:p>
          <a:p>
            <a:pPr marL="285750" indent="-285750">
              <a:buFont typeface="Arial" panose="020B0604020202020204" pitchFamily="34" charset="0"/>
              <a:buChar char="•"/>
            </a:pPr>
            <a:endParaRPr lang="en-US" sz="1600" dirty="0">
              <a:solidFill>
                <a:srgbClr val="292929"/>
              </a:solidFill>
              <a:latin typeface="Helvetica" panose="020B0604020202020204" pitchFamily="34" charset="0"/>
            </a:endParaRPr>
          </a:p>
          <a:p>
            <a:pPr marL="285750" indent="-285750">
              <a:buFont typeface="Arial" panose="020B0604020202020204" pitchFamily="34" charset="0"/>
              <a:buChar char="•"/>
            </a:pPr>
            <a:r>
              <a:rPr lang="en-US" sz="1600" dirty="0">
                <a:solidFill>
                  <a:srgbClr val="292929"/>
                </a:solidFill>
                <a:latin typeface="Helvetica" panose="020B0604020202020204" pitchFamily="34" charset="0"/>
              </a:rPr>
              <a:t>Physician specialties with the highest adoption rates are </a:t>
            </a:r>
            <a:r>
              <a:rPr lang="en-US" sz="1600" dirty="0">
                <a:solidFill>
                  <a:srgbClr val="292929"/>
                </a:solidFill>
                <a:latin typeface="Helvetica" panose="020B0604020202020204" pitchFamily="34" charset="0"/>
                <a:hlinkClick r:id="rId3">
                  <a:extLst>
                    <a:ext uri="{A12FA001-AC4F-418D-AE19-62706E023703}">
                      <ahyp:hlinkClr xmlns:ahyp="http://schemas.microsoft.com/office/drawing/2018/hyperlinkcolor" val="tx"/>
                    </a:ext>
                  </a:extLst>
                </a:hlinkClick>
              </a:rPr>
              <a:t>internal medicine</a:t>
            </a:r>
            <a:r>
              <a:rPr lang="en-US" sz="1600" dirty="0">
                <a:solidFill>
                  <a:srgbClr val="292929"/>
                </a:solidFill>
                <a:latin typeface="Helvetica" panose="020B0604020202020204" pitchFamily="34" charset="0"/>
              </a:rPr>
              <a:t> / </a:t>
            </a:r>
            <a:r>
              <a:rPr lang="en-US" sz="1600" dirty="0">
                <a:solidFill>
                  <a:srgbClr val="292929"/>
                </a:solidFill>
                <a:latin typeface="Helvetica" panose="020B0604020202020204" pitchFamily="34" charset="0"/>
                <a:hlinkClick r:id="rId4">
                  <a:extLst>
                    <a:ext uri="{A12FA001-AC4F-418D-AE19-62706E023703}">
                      <ahyp:hlinkClr xmlns:ahyp="http://schemas.microsoft.com/office/drawing/2018/hyperlinkcolor" val="tx"/>
                    </a:ext>
                  </a:extLst>
                </a:hlinkClick>
              </a:rPr>
              <a:t>pediatrics</a:t>
            </a:r>
            <a:r>
              <a:rPr lang="en-US" sz="1600" dirty="0">
                <a:solidFill>
                  <a:srgbClr val="292929"/>
                </a:solidFill>
                <a:latin typeface="Helvetica" panose="020B0604020202020204" pitchFamily="34" charset="0"/>
              </a:rPr>
              <a:t> (76%), nephrology (75%), family practice (75%) and urology (74%). (</a:t>
            </a:r>
            <a:r>
              <a:rPr lang="en-US" sz="1600" dirty="0">
                <a:solidFill>
                  <a:srgbClr val="292929"/>
                </a:solidFill>
                <a:latin typeface="Helvetica" panose="020B0604020202020204" pitchFamily="34" charset="0"/>
                <a:hlinkClick r:id="rId5">
                  <a:extLst>
                    <a:ext uri="{A12FA001-AC4F-418D-AE19-62706E023703}">
                      <ahyp:hlinkClr xmlns:ahyp="http://schemas.microsoft.com/office/drawing/2018/hyperlinkcolor" val="tx"/>
                    </a:ext>
                  </a:extLst>
                </a:hlinkClick>
              </a:rPr>
              <a:t>Source</a:t>
            </a:r>
            <a:r>
              <a:rPr lang="en-US" sz="1600" dirty="0">
                <a:solidFill>
                  <a:srgbClr val="292929"/>
                </a:solidFill>
                <a:latin typeface="Helvetica" panose="020B0604020202020204" pitchFamily="34" charset="0"/>
              </a:rPr>
              <a:t>)</a:t>
            </a:r>
          </a:p>
          <a:p>
            <a:pPr marL="285750" indent="-285750">
              <a:buFont typeface="Arial" panose="020B0604020202020204" pitchFamily="34" charset="0"/>
              <a:buChar char="•"/>
            </a:pPr>
            <a:endParaRPr lang="en-US" sz="1600" dirty="0">
              <a:solidFill>
                <a:srgbClr val="292929"/>
              </a:solidFill>
              <a:latin typeface="Helvetica" panose="020B0604020202020204" pitchFamily="34" charset="0"/>
            </a:endParaRPr>
          </a:p>
          <a:p>
            <a:pPr marL="285750" indent="-285750">
              <a:buFont typeface="Arial" panose="020B0604020202020204" pitchFamily="34" charset="0"/>
              <a:buChar char="•"/>
            </a:pPr>
            <a:r>
              <a:rPr lang="en-US" sz="1600" dirty="0">
                <a:solidFill>
                  <a:srgbClr val="292929"/>
                </a:solidFill>
                <a:latin typeface="Helvetica" panose="020B0604020202020204" pitchFamily="34" charset="0"/>
              </a:rPr>
              <a:t>The states with the highest adoption rates are Wyoming (79%), South Dakota (77%), Utah (75%), Iowa (75%), and North Dakota (74%). (</a:t>
            </a:r>
            <a:r>
              <a:rPr lang="en-US" sz="1600" dirty="0">
                <a:solidFill>
                  <a:srgbClr val="292929"/>
                </a:solidFill>
                <a:latin typeface="Helvetica" panose="020B0604020202020204" pitchFamily="34" charset="0"/>
                <a:hlinkClick r:id="rId5">
                  <a:extLst>
                    <a:ext uri="{A12FA001-AC4F-418D-AE19-62706E023703}">
                      <ahyp:hlinkClr xmlns:ahyp="http://schemas.microsoft.com/office/drawing/2018/hyperlinkcolor" val="tx"/>
                    </a:ext>
                  </a:extLst>
                </a:hlinkClick>
              </a:rPr>
              <a:t>Source</a:t>
            </a:r>
            <a:r>
              <a:rPr lang="en-US" sz="1600" dirty="0">
                <a:solidFill>
                  <a:srgbClr val="292929"/>
                </a:solidFill>
                <a:latin typeface="Helvetica" panose="020B0604020202020204" pitchFamily="34" charset="0"/>
              </a:rPr>
              <a:t>)</a:t>
            </a:r>
          </a:p>
          <a:p>
            <a:pPr marL="285750" indent="-285750">
              <a:buFont typeface="Arial" panose="020B0604020202020204" pitchFamily="34" charset="0"/>
              <a:buChar char="•"/>
            </a:pPr>
            <a:endParaRPr lang="en-US" sz="1600" dirty="0">
              <a:solidFill>
                <a:srgbClr val="292929"/>
              </a:solidFill>
              <a:latin typeface="Helvetica" panose="020B0604020202020204" pitchFamily="34" charset="0"/>
            </a:endParaRPr>
          </a:p>
          <a:p>
            <a:pPr marL="285750" indent="-285750">
              <a:buFont typeface="Arial" panose="020B0604020202020204" pitchFamily="34" charset="0"/>
              <a:buChar char="•"/>
            </a:pPr>
            <a:r>
              <a:rPr lang="en-US" sz="1600" dirty="0">
                <a:solidFill>
                  <a:srgbClr val="292929"/>
                </a:solidFill>
                <a:latin typeface="Helvetica" panose="020B0604020202020204" pitchFamily="34" charset="0"/>
              </a:rPr>
              <a:t>About three-quarters of physicians who have adopted an EHR system reported that their system meets Meaningful Use criteria. (</a:t>
            </a:r>
            <a:r>
              <a:rPr lang="en-US" sz="1600" dirty="0">
                <a:solidFill>
                  <a:srgbClr val="292929"/>
                </a:solidFill>
                <a:latin typeface="Helvetica" panose="020B0604020202020204" pitchFamily="34" charset="0"/>
                <a:hlinkClick r:id="rId6">
                  <a:extLst>
                    <a:ext uri="{A12FA001-AC4F-418D-AE19-62706E023703}">
                      <ahyp:hlinkClr xmlns:ahyp="http://schemas.microsoft.com/office/drawing/2018/hyperlinkcolor" val="tx"/>
                    </a:ext>
                  </a:extLst>
                </a:hlinkClick>
              </a:rPr>
              <a:t>Source</a:t>
            </a:r>
            <a:r>
              <a:rPr lang="en-US" sz="1600" dirty="0">
                <a:solidFill>
                  <a:srgbClr val="292929"/>
                </a:solidFill>
                <a:latin typeface="Helvetica" panose="020B0604020202020204" pitchFamily="34" charset="0"/>
              </a:rPr>
              <a:t>)</a:t>
            </a:r>
          </a:p>
        </p:txBody>
      </p:sp>
      <p:sp>
        <p:nvSpPr>
          <p:cNvPr id="8" name="Rectangle 7">
            <a:extLst>
              <a:ext uri="{FF2B5EF4-FFF2-40B4-BE49-F238E27FC236}">
                <a16:creationId xmlns:a16="http://schemas.microsoft.com/office/drawing/2014/main" id="{0AF4D9D4-3D81-4D41-8C01-5D2DC95EB1E1}"/>
              </a:ext>
            </a:extLst>
          </p:cNvPr>
          <p:cNvSpPr/>
          <p:nvPr/>
        </p:nvSpPr>
        <p:spPr>
          <a:xfrm>
            <a:off x="169334" y="5997849"/>
            <a:ext cx="6096000" cy="461665"/>
          </a:xfrm>
          <a:prstGeom prst="rect">
            <a:avLst/>
          </a:prstGeom>
        </p:spPr>
        <p:txBody>
          <a:bodyPr>
            <a:spAutoFit/>
          </a:bodyPr>
          <a:lstStyle/>
          <a:p>
            <a:r>
              <a:rPr lang="en-US" sz="1200" b="1" dirty="0">
                <a:solidFill>
                  <a:srgbClr val="333333"/>
                </a:solidFill>
                <a:latin typeface="&amp;quot"/>
              </a:rPr>
              <a:t>*Source</a:t>
            </a:r>
            <a:r>
              <a:rPr lang="en-US" sz="1200" dirty="0">
                <a:solidFill>
                  <a:srgbClr val="333333"/>
                </a:solidFill>
                <a:latin typeface="Trebuchet MS" panose="020B0603020202020204" pitchFamily="34" charset="0"/>
              </a:rPr>
              <a:t>: Certified Health IT Product List (CHPL), October 2018; Medicare EHR Incentive Program data, 2016</a:t>
            </a:r>
            <a:endParaRPr lang="en-US" sz="1200" dirty="0"/>
          </a:p>
        </p:txBody>
      </p:sp>
      <p:sp>
        <p:nvSpPr>
          <p:cNvPr id="9" name="Text Placeholder 2">
            <a:extLst>
              <a:ext uri="{FF2B5EF4-FFF2-40B4-BE49-F238E27FC236}">
                <a16:creationId xmlns:a16="http://schemas.microsoft.com/office/drawing/2014/main" id="{87A29C92-9F87-4493-A3B2-E27E90A38216}"/>
              </a:ext>
            </a:extLst>
          </p:cNvPr>
          <p:cNvSpPr>
            <a:spLocks noGrp="1"/>
          </p:cNvSpPr>
          <p:nvPr>
            <p:ph type="body" sz="quarter" idx="11"/>
          </p:nvPr>
        </p:nvSpPr>
        <p:spPr>
          <a:xfrm>
            <a:off x="457200" y="860151"/>
            <a:ext cx="9688622" cy="423094"/>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There may be various versions of the EHRs running across the organizations with varying levels of capability</a:t>
            </a:r>
          </a:p>
        </p:txBody>
      </p:sp>
    </p:spTree>
    <p:extLst>
      <p:ext uri="{BB962C8B-B14F-4D97-AF65-F5344CB8AC3E}">
        <p14:creationId xmlns:p14="http://schemas.microsoft.com/office/powerpoint/2010/main" val="1918960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EHR -</a:t>
            </a:r>
            <a:r>
              <a:rPr lang="en-US" dirty="0">
                <a:solidFill>
                  <a:srgbClr val="FF0000"/>
                </a:solidFill>
              </a:rPr>
              <a:t> </a:t>
            </a:r>
            <a:r>
              <a:rPr lang="en-US" dirty="0"/>
              <a:t>HIE</a:t>
            </a:r>
            <a:r>
              <a:rPr lang="en-US" dirty="0">
                <a:solidFill>
                  <a:srgbClr val="FF0000"/>
                </a:solidFill>
              </a:rPr>
              <a:t> </a:t>
            </a:r>
            <a:r>
              <a:rPr lang="en-US" dirty="0"/>
              <a:t>Landscape</a:t>
            </a:r>
          </a:p>
        </p:txBody>
      </p:sp>
      <p:sp>
        <p:nvSpPr>
          <p:cNvPr id="3" name="Text Placeholder 2"/>
          <p:cNvSpPr>
            <a:spLocks noGrp="1"/>
          </p:cNvSpPr>
          <p:nvPr>
            <p:ph type="body" sz="quarter" idx="11"/>
          </p:nvPr>
        </p:nvSpPr>
        <p:spPr>
          <a:xfrm>
            <a:off x="457200" y="860151"/>
            <a:ext cx="9688622" cy="423094"/>
          </a:xfrm>
        </p:spPr>
        <p:txBody>
          <a:bodyPr/>
          <a:lstStyle/>
          <a:p>
            <a:r>
              <a:rPr lang="en-US" dirty="0"/>
              <a:t>In the past separate integrations were needed to be made with individual</a:t>
            </a:r>
            <a:r>
              <a:rPr lang="en-US" dirty="0">
                <a:solidFill>
                  <a:srgbClr val="FF0000"/>
                </a:solidFill>
              </a:rPr>
              <a:t> </a:t>
            </a:r>
            <a:r>
              <a:rPr lang="en-US" dirty="0"/>
              <a:t>EHR vendors. Few of the state level HIEs failed, which gave birth to national HIEs</a:t>
            </a:r>
          </a:p>
        </p:txBody>
      </p:sp>
      <p:sp>
        <p:nvSpPr>
          <p:cNvPr id="5" name="Oval 4"/>
          <p:cNvSpPr/>
          <p:nvPr/>
        </p:nvSpPr>
        <p:spPr>
          <a:xfrm>
            <a:off x="4652382" y="1896615"/>
            <a:ext cx="2887239" cy="27274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6" name="Freeform 28"/>
          <p:cNvSpPr>
            <a:spLocks/>
          </p:cNvSpPr>
          <p:nvPr/>
        </p:nvSpPr>
        <p:spPr bwMode="auto">
          <a:xfrm>
            <a:off x="4256408" y="1731562"/>
            <a:ext cx="1839592" cy="2286737"/>
          </a:xfrm>
          <a:custGeom>
            <a:avLst/>
            <a:gdLst>
              <a:gd name="T0" fmla="*/ 822 w 1226"/>
              <a:gd name="T1" fmla="*/ 762 h 1524"/>
              <a:gd name="T2" fmla="*/ 834 w 1226"/>
              <a:gd name="T3" fmla="*/ 660 h 1524"/>
              <a:gd name="T4" fmla="*/ 860 w 1226"/>
              <a:gd name="T5" fmla="*/ 560 h 1524"/>
              <a:gd name="T6" fmla="*/ 898 w 1226"/>
              <a:gd name="T7" fmla="*/ 468 h 1524"/>
              <a:gd name="T8" fmla="*/ 946 w 1226"/>
              <a:gd name="T9" fmla="*/ 380 h 1524"/>
              <a:gd name="T10" fmla="*/ 1002 w 1226"/>
              <a:gd name="T11" fmla="*/ 300 h 1524"/>
              <a:gd name="T12" fmla="*/ 1070 w 1226"/>
              <a:gd name="T13" fmla="*/ 228 h 1524"/>
              <a:gd name="T14" fmla="*/ 1144 w 1226"/>
              <a:gd name="T15" fmla="*/ 164 h 1524"/>
              <a:gd name="T16" fmla="*/ 1226 w 1226"/>
              <a:gd name="T17" fmla="*/ 110 h 1524"/>
              <a:gd name="T18" fmla="*/ 1180 w 1226"/>
              <a:gd name="T19" fmla="*/ 84 h 1524"/>
              <a:gd name="T20" fmla="*/ 1084 w 1226"/>
              <a:gd name="T21" fmla="*/ 44 h 1524"/>
              <a:gd name="T22" fmla="*/ 980 w 1226"/>
              <a:gd name="T23" fmla="*/ 16 h 1524"/>
              <a:gd name="T24" fmla="*/ 872 w 1226"/>
              <a:gd name="T25" fmla="*/ 0 h 1524"/>
              <a:gd name="T26" fmla="*/ 816 w 1226"/>
              <a:gd name="T27" fmla="*/ 0 h 1524"/>
              <a:gd name="T28" fmla="*/ 734 w 1226"/>
              <a:gd name="T29" fmla="*/ 4 h 1524"/>
              <a:gd name="T30" fmla="*/ 652 w 1226"/>
              <a:gd name="T31" fmla="*/ 16 h 1524"/>
              <a:gd name="T32" fmla="*/ 574 w 1226"/>
              <a:gd name="T33" fmla="*/ 36 h 1524"/>
              <a:gd name="T34" fmla="*/ 498 w 1226"/>
              <a:gd name="T35" fmla="*/ 64 h 1524"/>
              <a:gd name="T36" fmla="*/ 428 w 1226"/>
              <a:gd name="T37" fmla="*/ 98 h 1524"/>
              <a:gd name="T38" fmla="*/ 360 w 1226"/>
              <a:gd name="T39" fmla="*/ 138 h 1524"/>
              <a:gd name="T40" fmla="*/ 298 w 1226"/>
              <a:gd name="T41" fmla="*/ 186 h 1524"/>
              <a:gd name="T42" fmla="*/ 240 w 1226"/>
              <a:gd name="T43" fmla="*/ 238 h 1524"/>
              <a:gd name="T44" fmla="*/ 186 w 1226"/>
              <a:gd name="T45" fmla="*/ 296 h 1524"/>
              <a:gd name="T46" fmla="*/ 140 w 1226"/>
              <a:gd name="T47" fmla="*/ 360 h 1524"/>
              <a:gd name="T48" fmla="*/ 98 w 1226"/>
              <a:gd name="T49" fmla="*/ 426 h 1524"/>
              <a:gd name="T50" fmla="*/ 64 w 1226"/>
              <a:gd name="T51" fmla="*/ 498 h 1524"/>
              <a:gd name="T52" fmla="*/ 36 w 1226"/>
              <a:gd name="T53" fmla="*/ 572 h 1524"/>
              <a:gd name="T54" fmla="*/ 16 w 1226"/>
              <a:gd name="T55" fmla="*/ 650 h 1524"/>
              <a:gd name="T56" fmla="*/ 4 w 1226"/>
              <a:gd name="T57" fmla="*/ 732 h 1524"/>
              <a:gd name="T58" fmla="*/ 0 w 1226"/>
              <a:gd name="T59" fmla="*/ 816 h 1524"/>
              <a:gd name="T60" fmla="*/ 2 w 1226"/>
              <a:gd name="T61" fmla="*/ 872 h 1524"/>
              <a:gd name="T62" fmla="*/ 18 w 1226"/>
              <a:gd name="T63" fmla="*/ 982 h 1524"/>
              <a:gd name="T64" fmla="*/ 46 w 1226"/>
              <a:gd name="T65" fmla="*/ 1086 h 1524"/>
              <a:gd name="T66" fmla="*/ 88 w 1226"/>
              <a:gd name="T67" fmla="*/ 1184 h 1524"/>
              <a:gd name="T68" fmla="*/ 142 w 1226"/>
              <a:gd name="T69" fmla="*/ 1276 h 1524"/>
              <a:gd name="T70" fmla="*/ 208 w 1226"/>
              <a:gd name="T71" fmla="*/ 1358 h 1524"/>
              <a:gd name="T72" fmla="*/ 282 w 1226"/>
              <a:gd name="T73" fmla="*/ 1432 h 1524"/>
              <a:gd name="T74" fmla="*/ 366 w 1226"/>
              <a:gd name="T75" fmla="*/ 1496 h 1524"/>
              <a:gd name="T76" fmla="*/ 412 w 1226"/>
              <a:gd name="T77" fmla="*/ 1524 h 1524"/>
              <a:gd name="T78" fmla="*/ 410 w 1226"/>
              <a:gd name="T79" fmla="*/ 1472 h 1524"/>
              <a:gd name="T80" fmla="*/ 418 w 1226"/>
              <a:gd name="T81" fmla="*/ 1360 h 1524"/>
              <a:gd name="T82" fmla="*/ 440 w 1226"/>
              <a:gd name="T83" fmla="*/ 1252 h 1524"/>
              <a:gd name="T84" fmla="*/ 476 w 1226"/>
              <a:gd name="T85" fmla="*/ 1150 h 1524"/>
              <a:gd name="T86" fmla="*/ 524 w 1226"/>
              <a:gd name="T87" fmla="*/ 1056 h 1524"/>
              <a:gd name="T88" fmla="*/ 584 w 1226"/>
              <a:gd name="T89" fmla="*/ 968 h 1524"/>
              <a:gd name="T90" fmla="*/ 654 w 1226"/>
              <a:gd name="T91" fmla="*/ 890 h 1524"/>
              <a:gd name="T92" fmla="*/ 734 w 1226"/>
              <a:gd name="T93" fmla="*/ 820 h 1524"/>
              <a:gd name="T94" fmla="*/ 822 w 1226"/>
              <a:gd name="T95" fmla="*/ 762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6" h="1524">
                <a:moveTo>
                  <a:pt x="822" y="762"/>
                </a:moveTo>
                <a:lnTo>
                  <a:pt x="822" y="762"/>
                </a:lnTo>
                <a:lnTo>
                  <a:pt x="826" y="710"/>
                </a:lnTo>
                <a:lnTo>
                  <a:pt x="834" y="660"/>
                </a:lnTo>
                <a:lnTo>
                  <a:pt x="846" y="610"/>
                </a:lnTo>
                <a:lnTo>
                  <a:pt x="860" y="560"/>
                </a:lnTo>
                <a:lnTo>
                  <a:pt x="878" y="514"/>
                </a:lnTo>
                <a:lnTo>
                  <a:pt x="898" y="468"/>
                </a:lnTo>
                <a:lnTo>
                  <a:pt x="920" y="424"/>
                </a:lnTo>
                <a:lnTo>
                  <a:pt x="946" y="380"/>
                </a:lnTo>
                <a:lnTo>
                  <a:pt x="972" y="340"/>
                </a:lnTo>
                <a:lnTo>
                  <a:pt x="1002" y="300"/>
                </a:lnTo>
                <a:lnTo>
                  <a:pt x="1034" y="264"/>
                </a:lnTo>
                <a:lnTo>
                  <a:pt x="1070" y="228"/>
                </a:lnTo>
                <a:lnTo>
                  <a:pt x="1106" y="194"/>
                </a:lnTo>
                <a:lnTo>
                  <a:pt x="1144" y="164"/>
                </a:lnTo>
                <a:lnTo>
                  <a:pt x="1184" y="136"/>
                </a:lnTo>
                <a:lnTo>
                  <a:pt x="1226" y="110"/>
                </a:lnTo>
                <a:lnTo>
                  <a:pt x="1226" y="110"/>
                </a:lnTo>
                <a:lnTo>
                  <a:pt x="1180" y="84"/>
                </a:lnTo>
                <a:lnTo>
                  <a:pt x="1132" y="62"/>
                </a:lnTo>
                <a:lnTo>
                  <a:pt x="1084" y="44"/>
                </a:lnTo>
                <a:lnTo>
                  <a:pt x="1032" y="28"/>
                </a:lnTo>
                <a:lnTo>
                  <a:pt x="980" y="16"/>
                </a:lnTo>
                <a:lnTo>
                  <a:pt x="926" y="6"/>
                </a:lnTo>
                <a:lnTo>
                  <a:pt x="872" y="0"/>
                </a:lnTo>
                <a:lnTo>
                  <a:pt x="816" y="0"/>
                </a:lnTo>
                <a:lnTo>
                  <a:pt x="816" y="0"/>
                </a:lnTo>
                <a:lnTo>
                  <a:pt x="774" y="0"/>
                </a:lnTo>
                <a:lnTo>
                  <a:pt x="734" y="4"/>
                </a:lnTo>
                <a:lnTo>
                  <a:pt x="692" y="8"/>
                </a:lnTo>
                <a:lnTo>
                  <a:pt x="652" y="16"/>
                </a:lnTo>
                <a:lnTo>
                  <a:pt x="612" y="24"/>
                </a:lnTo>
                <a:lnTo>
                  <a:pt x="574" y="36"/>
                </a:lnTo>
                <a:lnTo>
                  <a:pt x="536" y="48"/>
                </a:lnTo>
                <a:lnTo>
                  <a:pt x="498" y="64"/>
                </a:lnTo>
                <a:lnTo>
                  <a:pt x="462" y="80"/>
                </a:lnTo>
                <a:lnTo>
                  <a:pt x="428" y="98"/>
                </a:lnTo>
                <a:lnTo>
                  <a:pt x="394" y="118"/>
                </a:lnTo>
                <a:lnTo>
                  <a:pt x="360" y="138"/>
                </a:lnTo>
                <a:lnTo>
                  <a:pt x="328" y="162"/>
                </a:lnTo>
                <a:lnTo>
                  <a:pt x="298" y="186"/>
                </a:lnTo>
                <a:lnTo>
                  <a:pt x="268" y="212"/>
                </a:lnTo>
                <a:lnTo>
                  <a:pt x="240" y="238"/>
                </a:lnTo>
                <a:lnTo>
                  <a:pt x="212" y="266"/>
                </a:lnTo>
                <a:lnTo>
                  <a:pt x="186" y="296"/>
                </a:lnTo>
                <a:lnTo>
                  <a:pt x="162" y="328"/>
                </a:lnTo>
                <a:lnTo>
                  <a:pt x="140" y="360"/>
                </a:lnTo>
                <a:lnTo>
                  <a:pt x="118" y="392"/>
                </a:lnTo>
                <a:lnTo>
                  <a:pt x="98" y="426"/>
                </a:lnTo>
                <a:lnTo>
                  <a:pt x="80" y="462"/>
                </a:lnTo>
                <a:lnTo>
                  <a:pt x="64" y="498"/>
                </a:lnTo>
                <a:lnTo>
                  <a:pt x="50" y="534"/>
                </a:lnTo>
                <a:lnTo>
                  <a:pt x="36" y="572"/>
                </a:lnTo>
                <a:lnTo>
                  <a:pt x="26" y="612"/>
                </a:lnTo>
                <a:lnTo>
                  <a:pt x="16" y="650"/>
                </a:lnTo>
                <a:lnTo>
                  <a:pt x="10" y="692"/>
                </a:lnTo>
                <a:lnTo>
                  <a:pt x="4" y="732"/>
                </a:lnTo>
                <a:lnTo>
                  <a:pt x="2" y="774"/>
                </a:lnTo>
                <a:lnTo>
                  <a:pt x="0" y="816"/>
                </a:lnTo>
                <a:lnTo>
                  <a:pt x="0" y="816"/>
                </a:lnTo>
                <a:lnTo>
                  <a:pt x="2" y="872"/>
                </a:lnTo>
                <a:lnTo>
                  <a:pt x="8" y="928"/>
                </a:lnTo>
                <a:lnTo>
                  <a:pt x="18" y="982"/>
                </a:lnTo>
                <a:lnTo>
                  <a:pt x="30" y="1034"/>
                </a:lnTo>
                <a:lnTo>
                  <a:pt x="46" y="1086"/>
                </a:lnTo>
                <a:lnTo>
                  <a:pt x="66" y="1136"/>
                </a:lnTo>
                <a:lnTo>
                  <a:pt x="88" y="1184"/>
                </a:lnTo>
                <a:lnTo>
                  <a:pt x="114" y="1232"/>
                </a:lnTo>
                <a:lnTo>
                  <a:pt x="142" y="1276"/>
                </a:lnTo>
                <a:lnTo>
                  <a:pt x="174" y="1318"/>
                </a:lnTo>
                <a:lnTo>
                  <a:pt x="208" y="1358"/>
                </a:lnTo>
                <a:lnTo>
                  <a:pt x="244" y="1398"/>
                </a:lnTo>
                <a:lnTo>
                  <a:pt x="282" y="1432"/>
                </a:lnTo>
                <a:lnTo>
                  <a:pt x="324" y="1466"/>
                </a:lnTo>
                <a:lnTo>
                  <a:pt x="366" y="1496"/>
                </a:lnTo>
                <a:lnTo>
                  <a:pt x="412" y="1524"/>
                </a:lnTo>
                <a:lnTo>
                  <a:pt x="412" y="1524"/>
                </a:lnTo>
                <a:lnTo>
                  <a:pt x="410" y="1472"/>
                </a:lnTo>
                <a:lnTo>
                  <a:pt x="410" y="1472"/>
                </a:lnTo>
                <a:lnTo>
                  <a:pt x="412" y="1414"/>
                </a:lnTo>
                <a:lnTo>
                  <a:pt x="418" y="1360"/>
                </a:lnTo>
                <a:lnTo>
                  <a:pt x="426" y="1306"/>
                </a:lnTo>
                <a:lnTo>
                  <a:pt x="440" y="1252"/>
                </a:lnTo>
                <a:lnTo>
                  <a:pt x="456" y="1200"/>
                </a:lnTo>
                <a:lnTo>
                  <a:pt x="476" y="1150"/>
                </a:lnTo>
                <a:lnTo>
                  <a:pt x="498" y="1102"/>
                </a:lnTo>
                <a:lnTo>
                  <a:pt x="524" y="1056"/>
                </a:lnTo>
                <a:lnTo>
                  <a:pt x="552" y="1010"/>
                </a:lnTo>
                <a:lnTo>
                  <a:pt x="584" y="968"/>
                </a:lnTo>
                <a:lnTo>
                  <a:pt x="618" y="928"/>
                </a:lnTo>
                <a:lnTo>
                  <a:pt x="654" y="890"/>
                </a:lnTo>
                <a:lnTo>
                  <a:pt x="692" y="854"/>
                </a:lnTo>
                <a:lnTo>
                  <a:pt x="734" y="820"/>
                </a:lnTo>
                <a:lnTo>
                  <a:pt x="776" y="790"/>
                </a:lnTo>
                <a:lnTo>
                  <a:pt x="822" y="762"/>
                </a:lnTo>
                <a:lnTo>
                  <a:pt x="822" y="762"/>
                </a:lnTo>
                <a:close/>
              </a:path>
            </a:pathLst>
          </a:custGeom>
          <a:solidFill>
            <a:srgbClr val="69B7C5"/>
          </a:solidFill>
          <a:ln w="3175">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GB" sz="1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7" name="Freeform 29"/>
          <p:cNvSpPr>
            <a:spLocks/>
          </p:cNvSpPr>
          <p:nvPr/>
        </p:nvSpPr>
        <p:spPr bwMode="auto">
          <a:xfrm>
            <a:off x="6096000" y="1731562"/>
            <a:ext cx="1839592" cy="2286737"/>
          </a:xfrm>
          <a:custGeom>
            <a:avLst/>
            <a:gdLst>
              <a:gd name="T0" fmla="*/ 1226 w 1226"/>
              <a:gd name="T1" fmla="*/ 816 h 1524"/>
              <a:gd name="T2" fmla="*/ 1222 w 1226"/>
              <a:gd name="T3" fmla="*/ 732 h 1524"/>
              <a:gd name="T4" fmla="*/ 1210 w 1226"/>
              <a:gd name="T5" fmla="*/ 650 h 1524"/>
              <a:gd name="T6" fmla="*/ 1190 w 1226"/>
              <a:gd name="T7" fmla="*/ 572 h 1524"/>
              <a:gd name="T8" fmla="*/ 1162 w 1226"/>
              <a:gd name="T9" fmla="*/ 498 h 1524"/>
              <a:gd name="T10" fmla="*/ 1128 w 1226"/>
              <a:gd name="T11" fmla="*/ 426 h 1524"/>
              <a:gd name="T12" fmla="*/ 1086 w 1226"/>
              <a:gd name="T13" fmla="*/ 358 h 1524"/>
              <a:gd name="T14" fmla="*/ 1040 w 1226"/>
              <a:gd name="T15" fmla="*/ 296 h 1524"/>
              <a:gd name="T16" fmla="*/ 986 w 1226"/>
              <a:gd name="T17" fmla="*/ 238 h 1524"/>
              <a:gd name="T18" fmla="*/ 930 w 1226"/>
              <a:gd name="T19" fmla="*/ 186 h 1524"/>
              <a:gd name="T20" fmla="*/ 866 w 1226"/>
              <a:gd name="T21" fmla="*/ 138 h 1524"/>
              <a:gd name="T22" fmla="*/ 798 w 1226"/>
              <a:gd name="T23" fmla="*/ 98 h 1524"/>
              <a:gd name="T24" fmla="*/ 728 w 1226"/>
              <a:gd name="T25" fmla="*/ 64 h 1524"/>
              <a:gd name="T26" fmla="*/ 652 w 1226"/>
              <a:gd name="T27" fmla="*/ 36 h 1524"/>
              <a:gd name="T28" fmla="*/ 574 w 1226"/>
              <a:gd name="T29" fmla="*/ 16 h 1524"/>
              <a:gd name="T30" fmla="*/ 494 w 1226"/>
              <a:gd name="T31" fmla="*/ 4 h 1524"/>
              <a:gd name="T32" fmla="*/ 410 w 1226"/>
              <a:gd name="T33" fmla="*/ 0 h 1524"/>
              <a:gd name="T34" fmla="*/ 354 w 1226"/>
              <a:gd name="T35" fmla="*/ 0 h 1524"/>
              <a:gd name="T36" fmla="*/ 246 w 1226"/>
              <a:gd name="T37" fmla="*/ 16 h 1524"/>
              <a:gd name="T38" fmla="*/ 144 w 1226"/>
              <a:gd name="T39" fmla="*/ 44 h 1524"/>
              <a:gd name="T40" fmla="*/ 46 w 1226"/>
              <a:gd name="T41" fmla="*/ 84 h 1524"/>
              <a:gd name="T42" fmla="*/ 0 w 1226"/>
              <a:gd name="T43" fmla="*/ 110 h 1524"/>
              <a:gd name="T44" fmla="*/ 82 w 1226"/>
              <a:gd name="T45" fmla="*/ 164 h 1524"/>
              <a:gd name="T46" fmla="*/ 158 w 1226"/>
              <a:gd name="T47" fmla="*/ 228 h 1524"/>
              <a:gd name="T48" fmla="*/ 224 w 1226"/>
              <a:gd name="T49" fmla="*/ 300 h 1524"/>
              <a:gd name="T50" fmla="*/ 282 w 1226"/>
              <a:gd name="T51" fmla="*/ 380 h 1524"/>
              <a:gd name="T52" fmla="*/ 330 w 1226"/>
              <a:gd name="T53" fmla="*/ 468 h 1524"/>
              <a:gd name="T54" fmla="*/ 366 w 1226"/>
              <a:gd name="T55" fmla="*/ 562 h 1524"/>
              <a:gd name="T56" fmla="*/ 392 w 1226"/>
              <a:gd name="T57" fmla="*/ 660 h 1524"/>
              <a:gd name="T58" fmla="*/ 406 w 1226"/>
              <a:gd name="T59" fmla="*/ 762 h 1524"/>
              <a:gd name="T60" fmla="*/ 450 w 1226"/>
              <a:gd name="T61" fmla="*/ 790 h 1524"/>
              <a:gd name="T62" fmla="*/ 534 w 1226"/>
              <a:gd name="T63" fmla="*/ 854 h 1524"/>
              <a:gd name="T64" fmla="*/ 610 w 1226"/>
              <a:gd name="T65" fmla="*/ 928 h 1524"/>
              <a:gd name="T66" fmla="*/ 674 w 1226"/>
              <a:gd name="T67" fmla="*/ 1010 h 1524"/>
              <a:gd name="T68" fmla="*/ 728 w 1226"/>
              <a:gd name="T69" fmla="*/ 1102 h 1524"/>
              <a:gd name="T70" fmla="*/ 770 w 1226"/>
              <a:gd name="T71" fmla="*/ 1200 h 1524"/>
              <a:gd name="T72" fmla="*/ 800 w 1226"/>
              <a:gd name="T73" fmla="*/ 1306 h 1524"/>
              <a:gd name="T74" fmla="*/ 814 w 1226"/>
              <a:gd name="T75" fmla="*/ 1414 h 1524"/>
              <a:gd name="T76" fmla="*/ 816 w 1226"/>
              <a:gd name="T77" fmla="*/ 1472 h 1524"/>
              <a:gd name="T78" fmla="*/ 816 w 1226"/>
              <a:gd name="T79" fmla="*/ 1524 h 1524"/>
              <a:gd name="T80" fmla="*/ 904 w 1226"/>
              <a:gd name="T81" fmla="*/ 1466 h 1524"/>
              <a:gd name="T82" fmla="*/ 982 w 1226"/>
              <a:gd name="T83" fmla="*/ 1396 h 1524"/>
              <a:gd name="T84" fmla="*/ 1052 w 1226"/>
              <a:gd name="T85" fmla="*/ 1318 h 1524"/>
              <a:gd name="T86" fmla="*/ 1112 w 1226"/>
              <a:gd name="T87" fmla="*/ 1230 h 1524"/>
              <a:gd name="T88" fmla="*/ 1160 w 1226"/>
              <a:gd name="T89" fmla="*/ 1136 h 1524"/>
              <a:gd name="T90" fmla="*/ 1196 w 1226"/>
              <a:gd name="T91" fmla="*/ 1034 h 1524"/>
              <a:gd name="T92" fmla="*/ 1218 w 1226"/>
              <a:gd name="T93" fmla="*/ 926 h 1524"/>
              <a:gd name="T94" fmla="*/ 1226 w 1226"/>
              <a:gd name="T95" fmla="*/ 816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6" h="1524">
                <a:moveTo>
                  <a:pt x="1226" y="816"/>
                </a:moveTo>
                <a:lnTo>
                  <a:pt x="1226" y="816"/>
                </a:lnTo>
                <a:lnTo>
                  <a:pt x="1224" y="774"/>
                </a:lnTo>
                <a:lnTo>
                  <a:pt x="1222" y="732"/>
                </a:lnTo>
                <a:lnTo>
                  <a:pt x="1216" y="690"/>
                </a:lnTo>
                <a:lnTo>
                  <a:pt x="1210" y="650"/>
                </a:lnTo>
                <a:lnTo>
                  <a:pt x="1200" y="612"/>
                </a:lnTo>
                <a:lnTo>
                  <a:pt x="1190" y="572"/>
                </a:lnTo>
                <a:lnTo>
                  <a:pt x="1176" y="534"/>
                </a:lnTo>
                <a:lnTo>
                  <a:pt x="1162" y="498"/>
                </a:lnTo>
                <a:lnTo>
                  <a:pt x="1146" y="462"/>
                </a:lnTo>
                <a:lnTo>
                  <a:pt x="1128" y="426"/>
                </a:lnTo>
                <a:lnTo>
                  <a:pt x="1108" y="392"/>
                </a:lnTo>
                <a:lnTo>
                  <a:pt x="1086" y="358"/>
                </a:lnTo>
                <a:lnTo>
                  <a:pt x="1064" y="326"/>
                </a:lnTo>
                <a:lnTo>
                  <a:pt x="1040" y="296"/>
                </a:lnTo>
                <a:lnTo>
                  <a:pt x="1014" y="266"/>
                </a:lnTo>
                <a:lnTo>
                  <a:pt x="986" y="238"/>
                </a:lnTo>
                <a:lnTo>
                  <a:pt x="958" y="212"/>
                </a:lnTo>
                <a:lnTo>
                  <a:pt x="930" y="186"/>
                </a:lnTo>
                <a:lnTo>
                  <a:pt x="898" y="162"/>
                </a:lnTo>
                <a:lnTo>
                  <a:pt x="866" y="138"/>
                </a:lnTo>
                <a:lnTo>
                  <a:pt x="834" y="118"/>
                </a:lnTo>
                <a:lnTo>
                  <a:pt x="798" y="98"/>
                </a:lnTo>
                <a:lnTo>
                  <a:pt x="764" y="80"/>
                </a:lnTo>
                <a:lnTo>
                  <a:pt x="728" y="64"/>
                </a:lnTo>
                <a:lnTo>
                  <a:pt x="690" y="48"/>
                </a:lnTo>
                <a:lnTo>
                  <a:pt x="652" y="36"/>
                </a:lnTo>
                <a:lnTo>
                  <a:pt x="614" y="24"/>
                </a:lnTo>
                <a:lnTo>
                  <a:pt x="574" y="16"/>
                </a:lnTo>
                <a:lnTo>
                  <a:pt x="534" y="8"/>
                </a:lnTo>
                <a:lnTo>
                  <a:pt x="494" y="4"/>
                </a:lnTo>
                <a:lnTo>
                  <a:pt x="452" y="0"/>
                </a:lnTo>
                <a:lnTo>
                  <a:pt x="410" y="0"/>
                </a:lnTo>
                <a:lnTo>
                  <a:pt x="410" y="0"/>
                </a:lnTo>
                <a:lnTo>
                  <a:pt x="354" y="0"/>
                </a:lnTo>
                <a:lnTo>
                  <a:pt x="300" y="6"/>
                </a:lnTo>
                <a:lnTo>
                  <a:pt x="246" y="16"/>
                </a:lnTo>
                <a:lnTo>
                  <a:pt x="194" y="28"/>
                </a:lnTo>
                <a:lnTo>
                  <a:pt x="144" y="44"/>
                </a:lnTo>
                <a:lnTo>
                  <a:pt x="94" y="62"/>
                </a:lnTo>
                <a:lnTo>
                  <a:pt x="46" y="84"/>
                </a:lnTo>
                <a:lnTo>
                  <a:pt x="0" y="110"/>
                </a:lnTo>
                <a:lnTo>
                  <a:pt x="0" y="110"/>
                </a:lnTo>
                <a:lnTo>
                  <a:pt x="42" y="136"/>
                </a:lnTo>
                <a:lnTo>
                  <a:pt x="82" y="164"/>
                </a:lnTo>
                <a:lnTo>
                  <a:pt x="122" y="194"/>
                </a:lnTo>
                <a:lnTo>
                  <a:pt x="158" y="228"/>
                </a:lnTo>
                <a:lnTo>
                  <a:pt x="192" y="264"/>
                </a:lnTo>
                <a:lnTo>
                  <a:pt x="224" y="300"/>
                </a:lnTo>
                <a:lnTo>
                  <a:pt x="254" y="340"/>
                </a:lnTo>
                <a:lnTo>
                  <a:pt x="282" y="380"/>
                </a:lnTo>
                <a:lnTo>
                  <a:pt x="308" y="424"/>
                </a:lnTo>
                <a:lnTo>
                  <a:pt x="330" y="468"/>
                </a:lnTo>
                <a:lnTo>
                  <a:pt x="350" y="514"/>
                </a:lnTo>
                <a:lnTo>
                  <a:pt x="366" y="562"/>
                </a:lnTo>
                <a:lnTo>
                  <a:pt x="380" y="610"/>
                </a:lnTo>
                <a:lnTo>
                  <a:pt x="392" y="660"/>
                </a:lnTo>
                <a:lnTo>
                  <a:pt x="400" y="710"/>
                </a:lnTo>
                <a:lnTo>
                  <a:pt x="406" y="762"/>
                </a:lnTo>
                <a:lnTo>
                  <a:pt x="406" y="762"/>
                </a:lnTo>
                <a:lnTo>
                  <a:pt x="450" y="790"/>
                </a:lnTo>
                <a:lnTo>
                  <a:pt x="494" y="820"/>
                </a:lnTo>
                <a:lnTo>
                  <a:pt x="534" y="854"/>
                </a:lnTo>
                <a:lnTo>
                  <a:pt x="574" y="890"/>
                </a:lnTo>
                <a:lnTo>
                  <a:pt x="610" y="928"/>
                </a:lnTo>
                <a:lnTo>
                  <a:pt x="644" y="968"/>
                </a:lnTo>
                <a:lnTo>
                  <a:pt x="674" y="1010"/>
                </a:lnTo>
                <a:lnTo>
                  <a:pt x="704" y="1056"/>
                </a:lnTo>
                <a:lnTo>
                  <a:pt x="728" y="1102"/>
                </a:lnTo>
                <a:lnTo>
                  <a:pt x="752" y="1150"/>
                </a:lnTo>
                <a:lnTo>
                  <a:pt x="770" y="1200"/>
                </a:lnTo>
                <a:lnTo>
                  <a:pt x="788" y="1252"/>
                </a:lnTo>
                <a:lnTo>
                  <a:pt x="800" y="1306"/>
                </a:lnTo>
                <a:lnTo>
                  <a:pt x="810" y="1360"/>
                </a:lnTo>
                <a:lnTo>
                  <a:pt x="814" y="1414"/>
                </a:lnTo>
                <a:lnTo>
                  <a:pt x="816" y="1472"/>
                </a:lnTo>
                <a:lnTo>
                  <a:pt x="816" y="1472"/>
                </a:lnTo>
                <a:lnTo>
                  <a:pt x="816" y="1524"/>
                </a:lnTo>
                <a:lnTo>
                  <a:pt x="816" y="1524"/>
                </a:lnTo>
                <a:lnTo>
                  <a:pt x="860" y="1496"/>
                </a:lnTo>
                <a:lnTo>
                  <a:pt x="904" y="1466"/>
                </a:lnTo>
                <a:lnTo>
                  <a:pt x="944" y="1432"/>
                </a:lnTo>
                <a:lnTo>
                  <a:pt x="982" y="1396"/>
                </a:lnTo>
                <a:lnTo>
                  <a:pt x="1020" y="1358"/>
                </a:lnTo>
                <a:lnTo>
                  <a:pt x="1052" y="1318"/>
                </a:lnTo>
                <a:lnTo>
                  <a:pt x="1084" y="1274"/>
                </a:lnTo>
                <a:lnTo>
                  <a:pt x="1112" y="1230"/>
                </a:lnTo>
                <a:lnTo>
                  <a:pt x="1138" y="1184"/>
                </a:lnTo>
                <a:lnTo>
                  <a:pt x="1160" y="1136"/>
                </a:lnTo>
                <a:lnTo>
                  <a:pt x="1180" y="1086"/>
                </a:lnTo>
                <a:lnTo>
                  <a:pt x="1196" y="1034"/>
                </a:lnTo>
                <a:lnTo>
                  <a:pt x="1210" y="980"/>
                </a:lnTo>
                <a:lnTo>
                  <a:pt x="1218" y="926"/>
                </a:lnTo>
                <a:lnTo>
                  <a:pt x="1224" y="872"/>
                </a:lnTo>
                <a:lnTo>
                  <a:pt x="1226" y="816"/>
                </a:lnTo>
                <a:lnTo>
                  <a:pt x="1226" y="816"/>
                </a:lnTo>
                <a:close/>
              </a:path>
            </a:pathLst>
          </a:custGeom>
          <a:solidFill>
            <a:srgbClr val="69B7C5"/>
          </a:solidFill>
          <a:ln w="3175">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GB" sz="1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8" name="Freeform 30"/>
          <p:cNvSpPr>
            <a:spLocks/>
          </p:cNvSpPr>
          <p:nvPr/>
        </p:nvSpPr>
        <p:spPr bwMode="auto">
          <a:xfrm>
            <a:off x="5488306" y="1896616"/>
            <a:ext cx="1215391" cy="978315"/>
          </a:xfrm>
          <a:custGeom>
            <a:avLst/>
            <a:gdLst>
              <a:gd name="T0" fmla="*/ 0 w 810"/>
              <a:gd name="T1" fmla="*/ 652 h 652"/>
              <a:gd name="T2" fmla="*/ 0 w 810"/>
              <a:gd name="T3" fmla="*/ 652 h 652"/>
              <a:gd name="T4" fmla="*/ 46 w 810"/>
              <a:gd name="T5" fmla="*/ 628 h 652"/>
              <a:gd name="T6" fmla="*/ 92 w 810"/>
              <a:gd name="T7" fmla="*/ 606 h 652"/>
              <a:gd name="T8" fmla="*/ 142 w 810"/>
              <a:gd name="T9" fmla="*/ 588 h 652"/>
              <a:gd name="T10" fmla="*/ 192 w 810"/>
              <a:gd name="T11" fmla="*/ 572 h 652"/>
              <a:gd name="T12" fmla="*/ 244 w 810"/>
              <a:gd name="T13" fmla="*/ 560 h 652"/>
              <a:gd name="T14" fmla="*/ 296 w 810"/>
              <a:gd name="T15" fmla="*/ 552 h 652"/>
              <a:gd name="T16" fmla="*/ 350 w 810"/>
              <a:gd name="T17" fmla="*/ 546 h 652"/>
              <a:gd name="T18" fmla="*/ 404 w 810"/>
              <a:gd name="T19" fmla="*/ 544 h 652"/>
              <a:gd name="T20" fmla="*/ 404 w 810"/>
              <a:gd name="T21" fmla="*/ 544 h 652"/>
              <a:gd name="T22" fmla="*/ 460 w 810"/>
              <a:gd name="T23" fmla="*/ 546 h 652"/>
              <a:gd name="T24" fmla="*/ 512 w 810"/>
              <a:gd name="T25" fmla="*/ 552 h 652"/>
              <a:gd name="T26" fmla="*/ 566 w 810"/>
              <a:gd name="T27" fmla="*/ 560 h 652"/>
              <a:gd name="T28" fmla="*/ 618 w 810"/>
              <a:gd name="T29" fmla="*/ 572 h 652"/>
              <a:gd name="T30" fmla="*/ 668 w 810"/>
              <a:gd name="T31" fmla="*/ 588 h 652"/>
              <a:gd name="T32" fmla="*/ 716 w 810"/>
              <a:gd name="T33" fmla="*/ 606 h 652"/>
              <a:gd name="T34" fmla="*/ 764 w 810"/>
              <a:gd name="T35" fmla="*/ 628 h 652"/>
              <a:gd name="T36" fmla="*/ 810 w 810"/>
              <a:gd name="T37" fmla="*/ 652 h 652"/>
              <a:gd name="T38" fmla="*/ 810 w 810"/>
              <a:gd name="T39" fmla="*/ 652 h 652"/>
              <a:gd name="T40" fmla="*/ 804 w 810"/>
              <a:gd name="T41" fmla="*/ 600 h 652"/>
              <a:gd name="T42" fmla="*/ 796 w 810"/>
              <a:gd name="T43" fmla="*/ 550 h 652"/>
              <a:gd name="T44" fmla="*/ 784 w 810"/>
              <a:gd name="T45" fmla="*/ 500 h 652"/>
              <a:gd name="T46" fmla="*/ 770 w 810"/>
              <a:gd name="T47" fmla="*/ 452 h 652"/>
              <a:gd name="T48" fmla="*/ 754 w 810"/>
              <a:gd name="T49" fmla="*/ 404 h 652"/>
              <a:gd name="T50" fmla="*/ 734 w 810"/>
              <a:gd name="T51" fmla="*/ 358 h 652"/>
              <a:gd name="T52" fmla="*/ 712 w 810"/>
              <a:gd name="T53" fmla="*/ 314 h 652"/>
              <a:gd name="T54" fmla="*/ 686 w 810"/>
              <a:gd name="T55" fmla="*/ 270 h 652"/>
              <a:gd name="T56" fmla="*/ 658 w 810"/>
              <a:gd name="T57" fmla="*/ 230 h 652"/>
              <a:gd name="T58" fmla="*/ 628 w 810"/>
              <a:gd name="T59" fmla="*/ 190 h 652"/>
              <a:gd name="T60" fmla="*/ 596 w 810"/>
              <a:gd name="T61" fmla="*/ 154 h 652"/>
              <a:gd name="T62" fmla="*/ 562 w 810"/>
              <a:gd name="T63" fmla="*/ 118 h 652"/>
              <a:gd name="T64" fmla="*/ 526 w 810"/>
              <a:gd name="T65" fmla="*/ 84 h 652"/>
              <a:gd name="T66" fmla="*/ 486 w 810"/>
              <a:gd name="T67" fmla="*/ 54 h 652"/>
              <a:gd name="T68" fmla="*/ 446 w 810"/>
              <a:gd name="T69" fmla="*/ 26 h 652"/>
              <a:gd name="T70" fmla="*/ 404 w 810"/>
              <a:gd name="T71" fmla="*/ 0 h 652"/>
              <a:gd name="T72" fmla="*/ 404 w 810"/>
              <a:gd name="T73" fmla="*/ 0 h 652"/>
              <a:gd name="T74" fmla="*/ 362 w 810"/>
              <a:gd name="T75" fmla="*/ 26 h 652"/>
              <a:gd name="T76" fmla="*/ 322 w 810"/>
              <a:gd name="T77" fmla="*/ 54 h 652"/>
              <a:gd name="T78" fmla="*/ 284 w 810"/>
              <a:gd name="T79" fmla="*/ 84 h 652"/>
              <a:gd name="T80" fmla="*/ 248 w 810"/>
              <a:gd name="T81" fmla="*/ 118 h 652"/>
              <a:gd name="T82" fmla="*/ 212 w 810"/>
              <a:gd name="T83" fmla="*/ 154 h 652"/>
              <a:gd name="T84" fmla="*/ 180 w 810"/>
              <a:gd name="T85" fmla="*/ 190 h 652"/>
              <a:gd name="T86" fmla="*/ 150 w 810"/>
              <a:gd name="T87" fmla="*/ 230 h 652"/>
              <a:gd name="T88" fmla="*/ 124 w 810"/>
              <a:gd name="T89" fmla="*/ 270 h 652"/>
              <a:gd name="T90" fmla="*/ 98 w 810"/>
              <a:gd name="T91" fmla="*/ 314 h 652"/>
              <a:gd name="T92" fmla="*/ 76 w 810"/>
              <a:gd name="T93" fmla="*/ 358 h 652"/>
              <a:gd name="T94" fmla="*/ 56 w 810"/>
              <a:gd name="T95" fmla="*/ 404 h 652"/>
              <a:gd name="T96" fmla="*/ 38 w 810"/>
              <a:gd name="T97" fmla="*/ 450 h 652"/>
              <a:gd name="T98" fmla="*/ 24 w 810"/>
              <a:gd name="T99" fmla="*/ 500 h 652"/>
              <a:gd name="T100" fmla="*/ 12 w 810"/>
              <a:gd name="T101" fmla="*/ 550 h 652"/>
              <a:gd name="T102" fmla="*/ 4 w 810"/>
              <a:gd name="T103" fmla="*/ 600 h 652"/>
              <a:gd name="T104" fmla="*/ 0 w 810"/>
              <a:gd name="T105" fmla="*/ 652 h 652"/>
              <a:gd name="T106" fmla="*/ 0 w 810"/>
              <a:gd name="T107" fmla="*/ 6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0" h="652">
                <a:moveTo>
                  <a:pt x="0" y="652"/>
                </a:moveTo>
                <a:lnTo>
                  <a:pt x="0" y="652"/>
                </a:lnTo>
                <a:lnTo>
                  <a:pt x="46" y="628"/>
                </a:lnTo>
                <a:lnTo>
                  <a:pt x="92" y="606"/>
                </a:lnTo>
                <a:lnTo>
                  <a:pt x="142" y="588"/>
                </a:lnTo>
                <a:lnTo>
                  <a:pt x="192" y="572"/>
                </a:lnTo>
                <a:lnTo>
                  <a:pt x="244" y="560"/>
                </a:lnTo>
                <a:lnTo>
                  <a:pt x="296" y="552"/>
                </a:lnTo>
                <a:lnTo>
                  <a:pt x="350" y="546"/>
                </a:lnTo>
                <a:lnTo>
                  <a:pt x="404" y="544"/>
                </a:lnTo>
                <a:lnTo>
                  <a:pt x="404" y="544"/>
                </a:lnTo>
                <a:lnTo>
                  <a:pt x="460" y="546"/>
                </a:lnTo>
                <a:lnTo>
                  <a:pt x="512" y="552"/>
                </a:lnTo>
                <a:lnTo>
                  <a:pt x="566" y="560"/>
                </a:lnTo>
                <a:lnTo>
                  <a:pt x="618" y="572"/>
                </a:lnTo>
                <a:lnTo>
                  <a:pt x="668" y="588"/>
                </a:lnTo>
                <a:lnTo>
                  <a:pt x="716" y="606"/>
                </a:lnTo>
                <a:lnTo>
                  <a:pt x="764" y="628"/>
                </a:lnTo>
                <a:lnTo>
                  <a:pt x="810" y="652"/>
                </a:lnTo>
                <a:lnTo>
                  <a:pt x="810" y="652"/>
                </a:lnTo>
                <a:lnTo>
                  <a:pt x="804" y="600"/>
                </a:lnTo>
                <a:lnTo>
                  <a:pt x="796" y="550"/>
                </a:lnTo>
                <a:lnTo>
                  <a:pt x="784" y="500"/>
                </a:lnTo>
                <a:lnTo>
                  <a:pt x="770" y="452"/>
                </a:lnTo>
                <a:lnTo>
                  <a:pt x="754" y="404"/>
                </a:lnTo>
                <a:lnTo>
                  <a:pt x="734" y="358"/>
                </a:lnTo>
                <a:lnTo>
                  <a:pt x="712" y="314"/>
                </a:lnTo>
                <a:lnTo>
                  <a:pt x="686" y="270"/>
                </a:lnTo>
                <a:lnTo>
                  <a:pt x="658" y="230"/>
                </a:lnTo>
                <a:lnTo>
                  <a:pt x="628" y="190"/>
                </a:lnTo>
                <a:lnTo>
                  <a:pt x="596" y="154"/>
                </a:lnTo>
                <a:lnTo>
                  <a:pt x="562" y="118"/>
                </a:lnTo>
                <a:lnTo>
                  <a:pt x="526" y="84"/>
                </a:lnTo>
                <a:lnTo>
                  <a:pt x="486" y="54"/>
                </a:lnTo>
                <a:lnTo>
                  <a:pt x="446" y="26"/>
                </a:lnTo>
                <a:lnTo>
                  <a:pt x="404" y="0"/>
                </a:lnTo>
                <a:lnTo>
                  <a:pt x="404" y="0"/>
                </a:lnTo>
                <a:lnTo>
                  <a:pt x="362" y="26"/>
                </a:lnTo>
                <a:lnTo>
                  <a:pt x="322" y="54"/>
                </a:lnTo>
                <a:lnTo>
                  <a:pt x="284" y="84"/>
                </a:lnTo>
                <a:lnTo>
                  <a:pt x="248" y="118"/>
                </a:lnTo>
                <a:lnTo>
                  <a:pt x="212" y="154"/>
                </a:lnTo>
                <a:lnTo>
                  <a:pt x="180" y="190"/>
                </a:lnTo>
                <a:lnTo>
                  <a:pt x="150" y="230"/>
                </a:lnTo>
                <a:lnTo>
                  <a:pt x="124" y="270"/>
                </a:lnTo>
                <a:lnTo>
                  <a:pt x="98" y="314"/>
                </a:lnTo>
                <a:lnTo>
                  <a:pt x="76" y="358"/>
                </a:lnTo>
                <a:lnTo>
                  <a:pt x="56" y="404"/>
                </a:lnTo>
                <a:lnTo>
                  <a:pt x="38" y="450"/>
                </a:lnTo>
                <a:lnTo>
                  <a:pt x="24" y="500"/>
                </a:lnTo>
                <a:lnTo>
                  <a:pt x="12" y="550"/>
                </a:lnTo>
                <a:lnTo>
                  <a:pt x="4" y="600"/>
                </a:lnTo>
                <a:lnTo>
                  <a:pt x="0" y="652"/>
                </a:lnTo>
                <a:lnTo>
                  <a:pt x="0" y="652"/>
                </a:lnTo>
                <a:close/>
              </a:path>
            </a:pathLst>
          </a:custGeom>
          <a:solidFill>
            <a:srgbClr val="00859B"/>
          </a:solidFill>
          <a:ln w="3175">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GB" sz="1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9" name="Freeform 31"/>
          <p:cNvSpPr>
            <a:spLocks/>
          </p:cNvSpPr>
          <p:nvPr/>
        </p:nvSpPr>
        <p:spPr bwMode="auto">
          <a:xfrm>
            <a:off x="4874608" y="4015297"/>
            <a:ext cx="2445787" cy="1149370"/>
          </a:xfrm>
          <a:custGeom>
            <a:avLst/>
            <a:gdLst>
              <a:gd name="T0" fmla="*/ 816 w 1630"/>
              <a:gd name="T1" fmla="*/ 0 h 766"/>
              <a:gd name="T2" fmla="*/ 722 w 1630"/>
              <a:gd name="T3" fmla="*/ 46 h 766"/>
              <a:gd name="T4" fmla="*/ 620 w 1630"/>
              <a:gd name="T5" fmla="*/ 82 h 766"/>
              <a:gd name="T6" fmla="*/ 514 w 1630"/>
              <a:gd name="T7" fmla="*/ 102 h 766"/>
              <a:gd name="T8" fmla="*/ 404 w 1630"/>
              <a:gd name="T9" fmla="*/ 110 h 766"/>
              <a:gd name="T10" fmla="*/ 350 w 1630"/>
              <a:gd name="T11" fmla="*/ 108 h 766"/>
              <a:gd name="T12" fmla="*/ 244 w 1630"/>
              <a:gd name="T13" fmla="*/ 94 h 766"/>
              <a:gd name="T14" fmla="*/ 142 w 1630"/>
              <a:gd name="T15" fmla="*/ 66 h 766"/>
              <a:gd name="T16" fmla="*/ 46 w 1630"/>
              <a:gd name="T17" fmla="*/ 26 h 766"/>
              <a:gd name="T18" fmla="*/ 0 w 1630"/>
              <a:gd name="T19" fmla="*/ 2 h 766"/>
              <a:gd name="T20" fmla="*/ 8 w 1630"/>
              <a:gd name="T21" fmla="*/ 82 h 766"/>
              <a:gd name="T22" fmla="*/ 24 w 1630"/>
              <a:gd name="T23" fmla="*/ 158 h 766"/>
              <a:gd name="T24" fmla="*/ 48 w 1630"/>
              <a:gd name="T25" fmla="*/ 232 h 766"/>
              <a:gd name="T26" fmla="*/ 78 w 1630"/>
              <a:gd name="T27" fmla="*/ 302 h 766"/>
              <a:gd name="T28" fmla="*/ 114 w 1630"/>
              <a:gd name="T29" fmla="*/ 368 h 766"/>
              <a:gd name="T30" fmla="*/ 156 w 1630"/>
              <a:gd name="T31" fmla="*/ 432 h 766"/>
              <a:gd name="T32" fmla="*/ 202 w 1630"/>
              <a:gd name="T33" fmla="*/ 490 h 766"/>
              <a:gd name="T34" fmla="*/ 254 w 1630"/>
              <a:gd name="T35" fmla="*/ 544 h 766"/>
              <a:gd name="T36" fmla="*/ 312 w 1630"/>
              <a:gd name="T37" fmla="*/ 592 h 766"/>
              <a:gd name="T38" fmla="*/ 374 w 1630"/>
              <a:gd name="T39" fmla="*/ 636 h 766"/>
              <a:gd name="T40" fmla="*/ 440 w 1630"/>
              <a:gd name="T41" fmla="*/ 674 h 766"/>
              <a:gd name="T42" fmla="*/ 508 w 1630"/>
              <a:gd name="T43" fmla="*/ 706 h 766"/>
              <a:gd name="T44" fmla="*/ 580 w 1630"/>
              <a:gd name="T45" fmla="*/ 732 h 766"/>
              <a:gd name="T46" fmla="*/ 656 w 1630"/>
              <a:gd name="T47" fmla="*/ 750 h 766"/>
              <a:gd name="T48" fmla="*/ 734 w 1630"/>
              <a:gd name="T49" fmla="*/ 762 h 766"/>
              <a:gd name="T50" fmla="*/ 814 w 1630"/>
              <a:gd name="T51" fmla="*/ 766 h 766"/>
              <a:gd name="T52" fmla="*/ 854 w 1630"/>
              <a:gd name="T53" fmla="*/ 764 h 766"/>
              <a:gd name="T54" fmla="*/ 934 w 1630"/>
              <a:gd name="T55" fmla="*/ 756 h 766"/>
              <a:gd name="T56" fmla="*/ 1010 w 1630"/>
              <a:gd name="T57" fmla="*/ 742 h 766"/>
              <a:gd name="T58" fmla="*/ 1084 w 1630"/>
              <a:gd name="T59" fmla="*/ 720 h 766"/>
              <a:gd name="T60" fmla="*/ 1156 w 1630"/>
              <a:gd name="T61" fmla="*/ 692 h 766"/>
              <a:gd name="T62" fmla="*/ 1224 w 1630"/>
              <a:gd name="T63" fmla="*/ 656 h 766"/>
              <a:gd name="T64" fmla="*/ 1286 w 1630"/>
              <a:gd name="T65" fmla="*/ 616 h 766"/>
              <a:gd name="T66" fmla="*/ 1346 w 1630"/>
              <a:gd name="T67" fmla="*/ 568 h 766"/>
              <a:gd name="T68" fmla="*/ 1400 w 1630"/>
              <a:gd name="T69" fmla="*/ 518 h 766"/>
              <a:gd name="T70" fmla="*/ 1450 w 1630"/>
              <a:gd name="T71" fmla="*/ 460 h 766"/>
              <a:gd name="T72" fmla="*/ 1496 w 1630"/>
              <a:gd name="T73" fmla="*/ 400 h 766"/>
              <a:gd name="T74" fmla="*/ 1534 w 1630"/>
              <a:gd name="T75" fmla="*/ 334 h 766"/>
              <a:gd name="T76" fmla="*/ 1566 w 1630"/>
              <a:gd name="T77" fmla="*/ 266 h 766"/>
              <a:gd name="T78" fmla="*/ 1594 w 1630"/>
              <a:gd name="T79" fmla="*/ 194 h 766"/>
              <a:gd name="T80" fmla="*/ 1614 w 1630"/>
              <a:gd name="T81" fmla="*/ 118 h 766"/>
              <a:gd name="T82" fmla="*/ 1626 w 1630"/>
              <a:gd name="T83" fmla="*/ 42 h 766"/>
              <a:gd name="T84" fmla="*/ 1630 w 1630"/>
              <a:gd name="T85" fmla="*/ 2 h 766"/>
              <a:gd name="T86" fmla="*/ 1536 w 1630"/>
              <a:gd name="T87" fmla="*/ 48 h 766"/>
              <a:gd name="T88" fmla="*/ 1438 w 1630"/>
              <a:gd name="T89" fmla="*/ 80 h 766"/>
              <a:gd name="T90" fmla="*/ 1332 w 1630"/>
              <a:gd name="T91" fmla="*/ 102 h 766"/>
              <a:gd name="T92" fmla="*/ 1224 w 1630"/>
              <a:gd name="T93" fmla="*/ 110 h 766"/>
              <a:gd name="T94" fmla="*/ 1168 w 1630"/>
              <a:gd name="T95" fmla="*/ 108 h 766"/>
              <a:gd name="T96" fmla="*/ 1060 w 1630"/>
              <a:gd name="T97" fmla="*/ 92 h 766"/>
              <a:gd name="T98" fmla="*/ 958 w 1630"/>
              <a:gd name="T99" fmla="*/ 64 h 766"/>
              <a:gd name="T100" fmla="*/ 862 w 1630"/>
              <a:gd name="T101" fmla="*/ 24 h 766"/>
              <a:gd name="T102" fmla="*/ 816 w 1630"/>
              <a:gd name="T103" fmla="*/ 0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30" h="766">
                <a:moveTo>
                  <a:pt x="816" y="0"/>
                </a:moveTo>
                <a:lnTo>
                  <a:pt x="816" y="0"/>
                </a:lnTo>
                <a:lnTo>
                  <a:pt x="770" y="24"/>
                </a:lnTo>
                <a:lnTo>
                  <a:pt x="722" y="46"/>
                </a:lnTo>
                <a:lnTo>
                  <a:pt x="672" y="66"/>
                </a:lnTo>
                <a:lnTo>
                  <a:pt x="620" y="82"/>
                </a:lnTo>
                <a:lnTo>
                  <a:pt x="568" y="94"/>
                </a:lnTo>
                <a:lnTo>
                  <a:pt x="514" y="102"/>
                </a:lnTo>
                <a:lnTo>
                  <a:pt x="460" y="108"/>
                </a:lnTo>
                <a:lnTo>
                  <a:pt x="404" y="110"/>
                </a:lnTo>
                <a:lnTo>
                  <a:pt x="404" y="110"/>
                </a:lnTo>
                <a:lnTo>
                  <a:pt x="350" y="108"/>
                </a:lnTo>
                <a:lnTo>
                  <a:pt x="296" y="102"/>
                </a:lnTo>
                <a:lnTo>
                  <a:pt x="244" y="94"/>
                </a:lnTo>
                <a:lnTo>
                  <a:pt x="192" y="82"/>
                </a:lnTo>
                <a:lnTo>
                  <a:pt x="142" y="66"/>
                </a:lnTo>
                <a:lnTo>
                  <a:pt x="92" y="48"/>
                </a:lnTo>
                <a:lnTo>
                  <a:pt x="46" y="26"/>
                </a:lnTo>
                <a:lnTo>
                  <a:pt x="0" y="2"/>
                </a:lnTo>
                <a:lnTo>
                  <a:pt x="0" y="2"/>
                </a:lnTo>
                <a:lnTo>
                  <a:pt x="4" y="42"/>
                </a:lnTo>
                <a:lnTo>
                  <a:pt x="8" y="82"/>
                </a:lnTo>
                <a:lnTo>
                  <a:pt x="16" y="120"/>
                </a:lnTo>
                <a:lnTo>
                  <a:pt x="24" y="158"/>
                </a:lnTo>
                <a:lnTo>
                  <a:pt x="36" y="194"/>
                </a:lnTo>
                <a:lnTo>
                  <a:pt x="48" y="232"/>
                </a:lnTo>
                <a:lnTo>
                  <a:pt x="62" y="266"/>
                </a:lnTo>
                <a:lnTo>
                  <a:pt x="78" y="302"/>
                </a:lnTo>
                <a:lnTo>
                  <a:pt x="94" y="336"/>
                </a:lnTo>
                <a:lnTo>
                  <a:pt x="114" y="368"/>
                </a:lnTo>
                <a:lnTo>
                  <a:pt x="134" y="400"/>
                </a:lnTo>
                <a:lnTo>
                  <a:pt x="156" y="432"/>
                </a:lnTo>
                <a:lnTo>
                  <a:pt x="178" y="462"/>
                </a:lnTo>
                <a:lnTo>
                  <a:pt x="202" y="490"/>
                </a:lnTo>
                <a:lnTo>
                  <a:pt x="228" y="518"/>
                </a:lnTo>
                <a:lnTo>
                  <a:pt x="254" y="544"/>
                </a:lnTo>
                <a:lnTo>
                  <a:pt x="282" y="570"/>
                </a:lnTo>
                <a:lnTo>
                  <a:pt x="312" y="592"/>
                </a:lnTo>
                <a:lnTo>
                  <a:pt x="342" y="616"/>
                </a:lnTo>
                <a:lnTo>
                  <a:pt x="374" y="636"/>
                </a:lnTo>
                <a:lnTo>
                  <a:pt x="406" y="656"/>
                </a:lnTo>
                <a:lnTo>
                  <a:pt x="440" y="674"/>
                </a:lnTo>
                <a:lnTo>
                  <a:pt x="474" y="692"/>
                </a:lnTo>
                <a:lnTo>
                  <a:pt x="508" y="706"/>
                </a:lnTo>
                <a:lnTo>
                  <a:pt x="544" y="720"/>
                </a:lnTo>
                <a:lnTo>
                  <a:pt x="580" y="732"/>
                </a:lnTo>
                <a:lnTo>
                  <a:pt x="618" y="742"/>
                </a:lnTo>
                <a:lnTo>
                  <a:pt x="656" y="750"/>
                </a:lnTo>
                <a:lnTo>
                  <a:pt x="694" y="758"/>
                </a:lnTo>
                <a:lnTo>
                  <a:pt x="734" y="762"/>
                </a:lnTo>
                <a:lnTo>
                  <a:pt x="774" y="764"/>
                </a:lnTo>
                <a:lnTo>
                  <a:pt x="814" y="766"/>
                </a:lnTo>
                <a:lnTo>
                  <a:pt x="814" y="766"/>
                </a:lnTo>
                <a:lnTo>
                  <a:pt x="854" y="764"/>
                </a:lnTo>
                <a:lnTo>
                  <a:pt x="894" y="762"/>
                </a:lnTo>
                <a:lnTo>
                  <a:pt x="934" y="756"/>
                </a:lnTo>
                <a:lnTo>
                  <a:pt x="972" y="750"/>
                </a:lnTo>
                <a:lnTo>
                  <a:pt x="1010" y="742"/>
                </a:lnTo>
                <a:lnTo>
                  <a:pt x="1048" y="732"/>
                </a:lnTo>
                <a:lnTo>
                  <a:pt x="1084" y="720"/>
                </a:lnTo>
                <a:lnTo>
                  <a:pt x="1120" y="706"/>
                </a:lnTo>
                <a:lnTo>
                  <a:pt x="1156" y="692"/>
                </a:lnTo>
                <a:lnTo>
                  <a:pt x="1190" y="674"/>
                </a:lnTo>
                <a:lnTo>
                  <a:pt x="1224" y="656"/>
                </a:lnTo>
                <a:lnTo>
                  <a:pt x="1256" y="636"/>
                </a:lnTo>
                <a:lnTo>
                  <a:pt x="1286" y="616"/>
                </a:lnTo>
                <a:lnTo>
                  <a:pt x="1316" y="592"/>
                </a:lnTo>
                <a:lnTo>
                  <a:pt x="1346" y="568"/>
                </a:lnTo>
                <a:lnTo>
                  <a:pt x="1374" y="544"/>
                </a:lnTo>
                <a:lnTo>
                  <a:pt x="1400" y="518"/>
                </a:lnTo>
                <a:lnTo>
                  <a:pt x="1426" y="490"/>
                </a:lnTo>
                <a:lnTo>
                  <a:pt x="1450" y="460"/>
                </a:lnTo>
                <a:lnTo>
                  <a:pt x="1474" y="430"/>
                </a:lnTo>
                <a:lnTo>
                  <a:pt x="1496" y="400"/>
                </a:lnTo>
                <a:lnTo>
                  <a:pt x="1516" y="368"/>
                </a:lnTo>
                <a:lnTo>
                  <a:pt x="1534" y="334"/>
                </a:lnTo>
                <a:lnTo>
                  <a:pt x="1552" y="300"/>
                </a:lnTo>
                <a:lnTo>
                  <a:pt x="1566" y="266"/>
                </a:lnTo>
                <a:lnTo>
                  <a:pt x="1580" y="230"/>
                </a:lnTo>
                <a:lnTo>
                  <a:pt x="1594" y="194"/>
                </a:lnTo>
                <a:lnTo>
                  <a:pt x="1604" y="156"/>
                </a:lnTo>
                <a:lnTo>
                  <a:pt x="1614" y="118"/>
                </a:lnTo>
                <a:lnTo>
                  <a:pt x="1620" y="80"/>
                </a:lnTo>
                <a:lnTo>
                  <a:pt x="1626" y="42"/>
                </a:lnTo>
                <a:lnTo>
                  <a:pt x="1630" y="2"/>
                </a:lnTo>
                <a:lnTo>
                  <a:pt x="1630" y="2"/>
                </a:lnTo>
                <a:lnTo>
                  <a:pt x="1584" y="26"/>
                </a:lnTo>
                <a:lnTo>
                  <a:pt x="1536" y="48"/>
                </a:lnTo>
                <a:lnTo>
                  <a:pt x="1488" y="66"/>
                </a:lnTo>
                <a:lnTo>
                  <a:pt x="1438" y="80"/>
                </a:lnTo>
                <a:lnTo>
                  <a:pt x="1386" y="94"/>
                </a:lnTo>
                <a:lnTo>
                  <a:pt x="1332" y="102"/>
                </a:lnTo>
                <a:lnTo>
                  <a:pt x="1278" y="108"/>
                </a:lnTo>
                <a:lnTo>
                  <a:pt x="1224" y="110"/>
                </a:lnTo>
                <a:lnTo>
                  <a:pt x="1224" y="110"/>
                </a:lnTo>
                <a:lnTo>
                  <a:pt x="1168" y="108"/>
                </a:lnTo>
                <a:lnTo>
                  <a:pt x="1114" y="102"/>
                </a:lnTo>
                <a:lnTo>
                  <a:pt x="1060" y="92"/>
                </a:lnTo>
                <a:lnTo>
                  <a:pt x="1008" y="80"/>
                </a:lnTo>
                <a:lnTo>
                  <a:pt x="958" y="64"/>
                </a:lnTo>
                <a:lnTo>
                  <a:pt x="908" y="46"/>
                </a:lnTo>
                <a:lnTo>
                  <a:pt x="862" y="24"/>
                </a:lnTo>
                <a:lnTo>
                  <a:pt x="816" y="0"/>
                </a:lnTo>
                <a:lnTo>
                  <a:pt x="816" y="0"/>
                </a:lnTo>
                <a:close/>
              </a:path>
            </a:pathLst>
          </a:custGeom>
          <a:solidFill>
            <a:srgbClr val="69B7C5"/>
          </a:solidFill>
          <a:ln w="3175">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GB" sz="1400" kern="0"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0" name="Freeform 32"/>
          <p:cNvSpPr>
            <a:spLocks/>
          </p:cNvSpPr>
          <p:nvPr/>
        </p:nvSpPr>
        <p:spPr bwMode="auto">
          <a:xfrm>
            <a:off x="4871606" y="2874931"/>
            <a:ext cx="1227395" cy="1305421"/>
          </a:xfrm>
          <a:custGeom>
            <a:avLst/>
            <a:gdLst>
              <a:gd name="T0" fmla="*/ 818 w 818"/>
              <a:gd name="T1" fmla="*/ 760 h 870"/>
              <a:gd name="T2" fmla="*/ 818 w 818"/>
              <a:gd name="T3" fmla="*/ 760 h 870"/>
              <a:gd name="T4" fmla="*/ 772 w 818"/>
              <a:gd name="T5" fmla="*/ 732 h 870"/>
              <a:gd name="T6" fmla="*/ 730 w 818"/>
              <a:gd name="T7" fmla="*/ 700 h 870"/>
              <a:gd name="T8" fmla="*/ 690 w 818"/>
              <a:gd name="T9" fmla="*/ 668 h 870"/>
              <a:gd name="T10" fmla="*/ 650 w 818"/>
              <a:gd name="T11" fmla="*/ 632 h 870"/>
              <a:gd name="T12" fmla="*/ 614 w 818"/>
              <a:gd name="T13" fmla="*/ 594 h 870"/>
              <a:gd name="T14" fmla="*/ 582 w 818"/>
              <a:gd name="T15" fmla="*/ 554 h 870"/>
              <a:gd name="T16" fmla="*/ 550 w 818"/>
              <a:gd name="T17" fmla="*/ 510 h 870"/>
              <a:gd name="T18" fmla="*/ 522 w 818"/>
              <a:gd name="T19" fmla="*/ 466 h 870"/>
              <a:gd name="T20" fmla="*/ 496 w 818"/>
              <a:gd name="T21" fmla="*/ 420 h 870"/>
              <a:gd name="T22" fmla="*/ 474 w 818"/>
              <a:gd name="T23" fmla="*/ 372 h 870"/>
              <a:gd name="T24" fmla="*/ 456 w 818"/>
              <a:gd name="T25" fmla="*/ 322 h 870"/>
              <a:gd name="T26" fmla="*/ 440 w 818"/>
              <a:gd name="T27" fmla="*/ 270 h 870"/>
              <a:gd name="T28" fmla="*/ 426 w 818"/>
              <a:gd name="T29" fmla="*/ 218 h 870"/>
              <a:gd name="T30" fmla="*/ 418 w 818"/>
              <a:gd name="T31" fmla="*/ 164 h 870"/>
              <a:gd name="T32" fmla="*/ 412 w 818"/>
              <a:gd name="T33" fmla="*/ 110 h 870"/>
              <a:gd name="T34" fmla="*/ 410 w 818"/>
              <a:gd name="T35" fmla="*/ 54 h 870"/>
              <a:gd name="T36" fmla="*/ 410 w 818"/>
              <a:gd name="T37" fmla="*/ 54 h 870"/>
              <a:gd name="T38" fmla="*/ 412 w 818"/>
              <a:gd name="T39" fmla="*/ 0 h 870"/>
              <a:gd name="T40" fmla="*/ 412 w 818"/>
              <a:gd name="T41" fmla="*/ 0 h 870"/>
              <a:gd name="T42" fmla="*/ 366 w 818"/>
              <a:gd name="T43" fmla="*/ 28 h 870"/>
              <a:gd name="T44" fmla="*/ 324 w 818"/>
              <a:gd name="T45" fmla="*/ 58 h 870"/>
              <a:gd name="T46" fmla="*/ 282 w 818"/>
              <a:gd name="T47" fmla="*/ 92 h 870"/>
              <a:gd name="T48" fmla="*/ 244 w 818"/>
              <a:gd name="T49" fmla="*/ 128 h 870"/>
              <a:gd name="T50" fmla="*/ 208 w 818"/>
              <a:gd name="T51" fmla="*/ 166 h 870"/>
              <a:gd name="T52" fmla="*/ 174 w 818"/>
              <a:gd name="T53" fmla="*/ 206 h 870"/>
              <a:gd name="T54" fmla="*/ 142 w 818"/>
              <a:gd name="T55" fmla="*/ 248 h 870"/>
              <a:gd name="T56" fmla="*/ 114 w 818"/>
              <a:gd name="T57" fmla="*/ 294 h 870"/>
              <a:gd name="T58" fmla="*/ 88 w 818"/>
              <a:gd name="T59" fmla="*/ 340 h 870"/>
              <a:gd name="T60" fmla="*/ 66 w 818"/>
              <a:gd name="T61" fmla="*/ 388 h 870"/>
              <a:gd name="T62" fmla="*/ 46 w 818"/>
              <a:gd name="T63" fmla="*/ 438 h 870"/>
              <a:gd name="T64" fmla="*/ 30 w 818"/>
              <a:gd name="T65" fmla="*/ 490 h 870"/>
              <a:gd name="T66" fmla="*/ 16 w 818"/>
              <a:gd name="T67" fmla="*/ 544 h 870"/>
              <a:gd name="T68" fmla="*/ 8 w 818"/>
              <a:gd name="T69" fmla="*/ 598 h 870"/>
              <a:gd name="T70" fmla="*/ 2 w 818"/>
              <a:gd name="T71" fmla="*/ 652 h 870"/>
              <a:gd name="T72" fmla="*/ 0 w 818"/>
              <a:gd name="T73" fmla="*/ 710 h 870"/>
              <a:gd name="T74" fmla="*/ 0 w 818"/>
              <a:gd name="T75" fmla="*/ 710 h 870"/>
              <a:gd name="T76" fmla="*/ 2 w 818"/>
              <a:gd name="T77" fmla="*/ 762 h 870"/>
              <a:gd name="T78" fmla="*/ 2 w 818"/>
              <a:gd name="T79" fmla="*/ 762 h 870"/>
              <a:gd name="T80" fmla="*/ 48 w 818"/>
              <a:gd name="T81" fmla="*/ 786 h 870"/>
              <a:gd name="T82" fmla="*/ 94 w 818"/>
              <a:gd name="T83" fmla="*/ 808 h 870"/>
              <a:gd name="T84" fmla="*/ 144 w 818"/>
              <a:gd name="T85" fmla="*/ 826 h 870"/>
              <a:gd name="T86" fmla="*/ 194 w 818"/>
              <a:gd name="T87" fmla="*/ 842 h 870"/>
              <a:gd name="T88" fmla="*/ 246 w 818"/>
              <a:gd name="T89" fmla="*/ 854 h 870"/>
              <a:gd name="T90" fmla="*/ 298 w 818"/>
              <a:gd name="T91" fmla="*/ 862 h 870"/>
              <a:gd name="T92" fmla="*/ 352 w 818"/>
              <a:gd name="T93" fmla="*/ 868 h 870"/>
              <a:gd name="T94" fmla="*/ 406 w 818"/>
              <a:gd name="T95" fmla="*/ 870 h 870"/>
              <a:gd name="T96" fmla="*/ 406 w 818"/>
              <a:gd name="T97" fmla="*/ 870 h 870"/>
              <a:gd name="T98" fmla="*/ 462 w 818"/>
              <a:gd name="T99" fmla="*/ 868 h 870"/>
              <a:gd name="T100" fmla="*/ 516 w 818"/>
              <a:gd name="T101" fmla="*/ 862 h 870"/>
              <a:gd name="T102" fmla="*/ 570 w 818"/>
              <a:gd name="T103" fmla="*/ 854 h 870"/>
              <a:gd name="T104" fmla="*/ 622 w 818"/>
              <a:gd name="T105" fmla="*/ 842 h 870"/>
              <a:gd name="T106" fmla="*/ 674 w 818"/>
              <a:gd name="T107" fmla="*/ 826 h 870"/>
              <a:gd name="T108" fmla="*/ 724 w 818"/>
              <a:gd name="T109" fmla="*/ 806 h 870"/>
              <a:gd name="T110" fmla="*/ 772 w 818"/>
              <a:gd name="T111" fmla="*/ 784 h 870"/>
              <a:gd name="T112" fmla="*/ 818 w 818"/>
              <a:gd name="T113" fmla="*/ 760 h 870"/>
              <a:gd name="T114" fmla="*/ 818 w 818"/>
              <a:gd name="T115" fmla="*/ 76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8" h="870">
                <a:moveTo>
                  <a:pt x="818" y="760"/>
                </a:moveTo>
                <a:lnTo>
                  <a:pt x="818" y="760"/>
                </a:lnTo>
                <a:lnTo>
                  <a:pt x="772" y="732"/>
                </a:lnTo>
                <a:lnTo>
                  <a:pt x="730" y="700"/>
                </a:lnTo>
                <a:lnTo>
                  <a:pt x="690" y="668"/>
                </a:lnTo>
                <a:lnTo>
                  <a:pt x="650" y="632"/>
                </a:lnTo>
                <a:lnTo>
                  <a:pt x="614" y="594"/>
                </a:lnTo>
                <a:lnTo>
                  <a:pt x="582" y="554"/>
                </a:lnTo>
                <a:lnTo>
                  <a:pt x="550" y="510"/>
                </a:lnTo>
                <a:lnTo>
                  <a:pt x="522" y="466"/>
                </a:lnTo>
                <a:lnTo>
                  <a:pt x="496" y="420"/>
                </a:lnTo>
                <a:lnTo>
                  <a:pt x="474" y="372"/>
                </a:lnTo>
                <a:lnTo>
                  <a:pt x="456" y="322"/>
                </a:lnTo>
                <a:lnTo>
                  <a:pt x="440" y="270"/>
                </a:lnTo>
                <a:lnTo>
                  <a:pt x="426" y="218"/>
                </a:lnTo>
                <a:lnTo>
                  <a:pt x="418" y="164"/>
                </a:lnTo>
                <a:lnTo>
                  <a:pt x="412" y="110"/>
                </a:lnTo>
                <a:lnTo>
                  <a:pt x="410" y="54"/>
                </a:lnTo>
                <a:lnTo>
                  <a:pt x="410" y="54"/>
                </a:lnTo>
                <a:lnTo>
                  <a:pt x="412" y="0"/>
                </a:lnTo>
                <a:lnTo>
                  <a:pt x="412" y="0"/>
                </a:lnTo>
                <a:lnTo>
                  <a:pt x="366" y="28"/>
                </a:lnTo>
                <a:lnTo>
                  <a:pt x="324" y="58"/>
                </a:lnTo>
                <a:lnTo>
                  <a:pt x="282" y="92"/>
                </a:lnTo>
                <a:lnTo>
                  <a:pt x="244" y="128"/>
                </a:lnTo>
                <a:lnTo>
                  <a:pt x="208" y="166"/>
                </a:lnTo>
                <a:lnTo>
                  <a:pt x="174" y="206"/>
                </a:lnTo>
                <a:lnTo>
                  <a:pt x="142" y="248"/>
                </a:lnTo>
                <a:lnTo>
                  <a:pt x="114" y="294"/>
                </a:lnTo>
                <a:lnTo>
                  <a:pt x="88" y="340"/>
                </a:lnTo>
                <a:lnTo>
                  <a:pt x="66" y="388"/>
                </a:lnTo>
                <a:lnTo>
                  <a:pt x="46" y="438"/>
                </a:lnTo>
                <a:lnTo>
                  <a:pt x="30" y="490"/>
                </a:lnTo>
                <a:lnTo>
                  <a:pt x="16" y="544"/>
                </a:lnTo>
                <a:lnTo>
                  <a:pt x="8" y="598"/>
                </a:lnTo>
                <a:lnTo>
                  <a:pt x="2" y="652"/>
                </a:lnTo>
                <a:lnTo>
                  <a:pt x="0" y="710"/>
                </a:lnTo>
                <a:lnTo>
                  <a:pt x="0" y="710"/>
                </a:lnTo>
                <a:lnTo>
                  <a:pt x="2" y="762"/>
                </a:lnTo>
                <a:lnTo>
                  <a:pt x="2" y="762"/>
                </a:lnTo>
                <a:lnTo>
                  <a:pt x="48" y="786"/>
                </a:lnTo>
                <a:lnTo>
                  <a:pt x="94" y="808"/>
                </a:lnTo>
                <a:lnTo>
                  <a:pt x="144" y="826"/>
                </a:lnTo>
                <a:lnTo>
                  <a:pt x="194" y="842"/>
                </a:lnTo>
                <a:lnTo>
                  <a:pt x="246" y="854"/>
                </a:lnTo>
                <a:lnTo>
                  <a:pt x="298" y="862"/>
                </a:lnTo>
                <a:lnTo>
                  <a:pt x="352" y="868"/>
                </a:lnTo>
                <a:lnTo>
                  <a:pt x="406" y="870"/>
                </a:lnTo>
                <a:lnTo>
                  <a:pt x="406" y="870"/>
                </a:lnTo>
                <a:lnTo>
                  <a:pt x="462" y="868"/>
                </a:lnTo>
                <a:lnTo>
                  <a:pt x="516" y="862"/>
                </a:lnTo>
                <a:lnTo>
                  <a:pt x="570" y="854"/>
                </a:lnTo>
                <a:lnTo>
                  <a:pt x="622" y="842"/>
                </a:lnTo>
                <a:lnTo>
                  <a:pt x="674" y="826"/>
                </a:lnTo>
                <a:lnTo>
                  <a:pt x="724" y="806"/>
                </a:lnTo>
                <a:lnTo>
                  <a:pt x="772" y="784"/>
                </a:lnTo>
                <a:lnTo>
                  <a:pt x="818" y="760"/>
                </a:lnTo>
                <a:lnTo>
                  <a:pt x="818" y="760"/>
                </a:lnTo>
                <a:close/>
              </a:path>
            </a:pathLst>
          </a:custGeom>
          <a:solidFill>
            <a:srgbClr val="00859B"/>
          </a:solidFill>
          <a:ln w="3175">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GB" sz="1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1" name="Freeform 33"/>
          <p:cNvSpPr>
            <a:spLocks/>
          </p:cNvSpPr>
          <p:nvPr/>
        </p:nvSpPr>
        <p:spPr bwMode="auto">
          <a:xfrm>
            <a:off x="6099003" y="2874931"/>
            <a:ext cx="1221393" cy="1305421"/>
          </a:xfrm>
          <a:custGeom>
            <a:avLst/>
            <a:gdLst>
              <a:gd name="T0" fmla="*/ 404 w 814"/>
              <a:gd name="T1" fmla="*/ 0 h 870"/>
              <a:gd name="T2" fmla="*/ 404 w 814"/>
              <a:gd name="T3" fmla="*/ 0 h 870"/>
              <a:gd name="T4" fmla="*/ 406 w 814"/>
              <a:gd name="T5" fmla="*/ 54 h 870"/>
              <a:gd name="T6" fmla="*/ 406 w 814"/>
              <a:gd name="T7" fmla="*/ 54 h 870"/>
              <a:gd name="T8" fmla="*/ 404 w 814"/>
              <a:gd name="T9" fmla="*/ 110 h 870"/>
              <a:gd name="T10" fmla="*/ 398 w 814"/>
              <a:gd name="T11" fmla="*/ 164 h 870"/>
              <a:gd name="T12" fmla="*/ 388 w 814"/>
              <a:gd name="T13" fmla="*/ 218 h 870"/>
              <a:gd name="T14" fmla="*/ 376 w 814"/>
              <a:gd name="T15" fmla="*/ 272 h 870"/>
              <a:gd name="T16" fmla="*/ 360 w 814"/>
              <a:gd name="T17" fmla="*/ 322 h 870"/>
              <a:gd name="T18" fmla="*/ 340 w 814"/>
              <a:gd name="T19" fmla="*/ 372 h 870"/>
              <a:gd name="T20" fmla="*/ 318 w 814"/>
              <a:gd name="T21" fmla="*/ 420 h 870"/>
              <a:gd name="T22" fmla="*/ 294 w 814"/>
              <a:gd name="T23" fmla="*/ 466 h 870"/>
              <a:gd name="T24" fmla="*/ 266 w 814"/>
              <a:gd name="T25" fmla="*/ 510 h 870"/>
              <a:gd name="T26" fmla="*/ 234 w 814"/>
              <a:gd name="T27" fmla="*/ 554 h 870"/>
              <a:gd name="T28" fmla="*/ 200 w 814"/>
              <a:gd name="T29" fmla="*/ 594 h 870"/>
              <a:gd name="T30" fmla="*/ 166 w 814"/>
              <a:gd name="T31" fmla="*/ 632 h 870"/>
              <a:gd name="T32" fmla="*/ 126 w 814"/>
              <a:gd name="T33" fmla="*/ 668 h 870"/>
              <a:gd name="T34" fmla="*/ 86 w 814"/>
              <a:gd name="T35" fmla="*/ 700 h 870"/>
              <a:gd name="T36" fmla="*/ 44 w 814"/>
              <a:gd name="T37" fmla="*/ 732 h 870"/>
              <a:gd name="T38" fmla="*/ 0 w 814"/>
              <a:gd name="T39" fmla="*/ 760 h 870"/>
              <a:gd name="T40" fmla="*/ 0 w 814"/>
              <a:gd name="T41" fmla="*/ 760 h 870"/>
              <a:gd name="T42" fmla="*/ 46 w 814"/>
              <a:gd name="T43" fmla="*/ 784 h 870"/>
              <a:gd name="T44" fmla="*/ 92 w 814"/>
              <a:gd name="T45" fmla="*/ 806 h 870"/>
              <a:gd name="T46" fmla="*/ 142 w 814"/>
              <a:gd name="T47" fmla="*/ 824 h 870"/>
              <a:gd name="T48" fmla="*/ 192 w 814"/>
              <a:gd name="T49" fmla="*/ 840 h 870"/>
              <a:gd name="T50" fmla="*/ 244 w 814"/>
              <a:gd name="T51" fmla="*/ 852 h 870"/>
              <a:gd name="T52" fmla="*/ 298 w 814"/>
              <a:gd name="T53" fmla="*/ 862 h 870"/>
              <a:gd name="T54" fmla="*/ 352 w 814"/>
              <a:gd name="T55" fmla="*/ 868 h 870"/>
              <a:gd name="T56" fmla="*/ 408 w 814"/>
              <a:gd name="T57" fmla="*/ 870 h 870"/>
              <a:gd name="T58" fmla="*/ 408 w 814"/>
              <a:gd name="T59" fmla="*/ 870 h 870"/>
              <a:gd name="T60" fmla="*/ 462 w 814"/>
              <a:gd name="T61" fmla="*/ 868 h 870"/>
              <a:gd name="T62" fmla="*/ 516 w 814"/>
              <a:gd name="T63" fmla="*/ 862 h 870"/>
              <a:gd name="T64" fmla="*/ 570 w 814"/>
              <a:gd name="T65" fmla="*/ 854 h 870"/>
              <a:gd name="T66" fmla="*/ 622 w 814"/>
              <a:gd name="T67" fmla="*/ 840 h 870"/>
              <a:gd name="T68" fmla="*/ 672 w 814"/>
              <a:gd name="T69" fmla="*/ 826 h 870"/>
              <a:gd name="T70" fmla="*/ 720 w 814"/>
              <a:gd name="T71" fmla="*/ 808 h 870"/>
              <a:gd name="T72" fmla="*/ 768 w 814"/>
              <a:gd name="T73" fmla="*/ 786 h 870"/>
              <a:gd name="T74" fmla="*/ 814 w 814"/>
              <a:gd name="T75" fmla="*/ 762 h 870"/>
              <a:gd name="T76" fmla="*/ 814 w 814"/>
              <a:gd name="T77" fmla="*/ 762 h 870"/>
              <a:gd name="T78" fmla="*/ 814 w 814"/>
              <a:gd name="T79" fmla="*/ 710 h 870"/>
              <a:gd name="T80" fmla="*/ 814 w 814"/>
              <a:gd name="T81" fmla="*/ 710 h 870"/>
              <a:gd name="T82" fmla="*/ 812 w 814"/>
              <a:gd name="T83" fmla="*/ 652 h 870"/>
              <a:gd name="T84" fmla="*/ 808 w 814"/>
              <a:gd name="T85" fmla="*/ 598 h 870"/>
              <a:gd name="T86" fmla="*/ 798 w 814"/>
              <a:gd name="T87" fmla="*/ 544 h 870"/>
              <a:gd name="T88" fmla="*/ 786 w 814"/>
              <a:gd name="T89" fmla="*/ 490 h 870"/>
              <a:gd name="T90" fmla="*/ 768 w 814"/>
              <a:gd name="T91" fmla="*/ 438 h 870"/>
              <a:gd name="T92" fmla="*/ 750 w 814"/>
              <a:gd name="T93" fmla="*/ 388 h 870"/>
              <a:gd name="T94" fmla="*/ 726 w 814"/>
              <a:gd name="T95" fmla="*/ 340 h 870"/>
              <a:gd name="T96" fmla="*/ 702 w 814"/>
              <a:gd name="T97" fmla="*/ 294 h 870"/>
              <a:gd name="T98" fmla="*/ 672 w 814"/>
              <a:gd name="T99" fmla="*/ 248 h 870"/>
              <a:gd name="T100" fmla="*/ 642 w 814"/>
              <a:gd name="T101" fmla="*/ 206 h 870"/>
              <a:gd name="T102" fmla="*/ 608 w 814"/>
              <a:gd name="T103" fmla="*/ 166 h 870"/>
              <a:gd name="T104" fmla="*/ 572 w 814"/>
              <a:gd name="T105" fmla="*/ 128 h 870"/>
              <a:gd name="T106" fmla="*/ 532 w 814"/>
              <a:gd name="T107" fmla="*/ 92 h 870"/>
              <a:gd name="T108" fmla="*/ 492 w 814"/>
              <a:gd name="T109" fmla="*/ 58 h 870"/>
              <a:gd name="T110" fmla="*/ 448 w 814"/>
              <a:gd name="T111" fmla="*/ 28 h 870"/>
              <a:gd name="T112" fmla="*/ 404 w 814"/>
              <a:gd name="T113" fmla="*/ 0 h 870"/>
              <a:gd name="T114" fmla="*/ 404 w 814"/>
              <a:gd name="T115"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4" h="870">
                <a:moveTo>
                  <a:pt x="404" y="0"/>
                </a:moveTo>
                <a:lnTo>
                  <a:pt x="404" y="0"/>
                </a:lnTo>
                <a:lnTo>
                  <a:pt x="406" y="54"/>
                </a:lnTo>
                <a:lnTo>
                  <a:pt x="406" y="54"/>
                </a:lnTo>
                <a:lnTo>
                  <a:pt x="404" y="110"/>
                </a:lnTo>
                <a:lnTo>
                  <a:pt x="398" y="164"/>
                </a:lnTo>
                <a:lnTo>
                  <a:pt x="388" y="218"/>
                </a:lnTo>
                <a:lnTo>
                  <a:pt x="376" y="272"/>
                </a:lnTo>
                <a:lnTo>
                  <a:pt x="360" y="322"/>
                </a:lnTo>
                <a:lnTo>
                  <a:pt x="340" y="372"/>
                </a:lnTo>
                <a:lnTo>
                  <a:pt x="318" y="420"/>
                </a:lnTo>
                <a:lnTo>
                  <a:pt x="294" y="466"/>
                </a:lnTo>
                <a:lnTo>
                  <a:pt x="266" y="510"/>
                </a:lnTo>
                <a:lnTo>
                  <a:pt x="234" y="554"/>
                </a:lnTo>
                <a:lnTo>
                  <a:pt x="200" y="594"/>
                </a:lnTo>
                <a:lnTo>
                  <a:pt x="166" y="632"/>
                </a:lnTo>
                <a:lnTo>
                  <a:pt x="126" y="668"/>
                </a:lnTo>
                <a:lnTo>
                  <a:pt x="86" y="700"/>
                </a:lnTo>
                <a:lnTo>
                  <a:pt x="44" y="732"/>
                </a:lnTo>
                <a:lnTo>
                  <a:pt x="0" y="760"/>
                </a:lnTo>
                <a:lnTo>
                  <a:pt x="0" y="760"/>
                </a:lnTo>
                <a:lnTo>
                  <a:pt x="46" y="784"/>
                </a:lnTo>
                <a:lnTo>
                  <a:pt x="92" y="806"/>
                </a:lnTo>
                <a:lnTo>
                  <a:pt x="142" y="824"/>
                </a:lnTo>
                <a:lnTo>
                  <a:pt x="192" y="840"/>
                </a:lnTo>
                <a:lnTo>
                  <a:pt x="244" y="852"/>
                </a:lnTo>
                <a:lnTo>
                  <a:pt x="298" y="862"/>
                </a:lnTo>
                <a:lnTo>
                  <a:pt x="352" y="868"/>
                </a:lnTo>
                <a:lnTo>
                  <a:pt x="408" y="870"/>
                </a:lnTo>
                <a:lnTo>
                  <a:pt x="408" y="870"/>
                </a:lnTo>
                <a:lnTo>
                  <a:pt x="462" y="868"/>
                </a:lnTo>
                <a:lnTo>
                  <a:pt x="516" y="862"/>
                </a:lnTo>
                <a:lnTo>
                  <a:pt x="570" y="854"/>
                </a:lnTo>
                <a:lnTo>
                  <a:pt x="622" y="840"/>
                </a:lnTo>
                <a:lnTo>
                  <a:pt x="672" y="826"/>
                </a:lnTo>
                <a:lnTo>
                  <a:pt x="720" y="808"/>
                </a:lnTo>
                <a:lnTo>
                  <a:pt x="768" y="786"/>
                </a:lnTo>
                <a:lnTo>
                  <a:pt x="814" y="762"/>
                </a:lnTo>
                <a:lnTo>
                  <a:pt x="814" y="762"/>
                </a:lnTo>
                <a:lnTo>
                  <a:pt x="814" y="710"/>
                </a:lnTo>
                <a:lnTo>
                  <a:pt x="814" y="710"/>
                </a:lnTo>
                <a:lnTo>
                  <a:pt x="812" y="652"/>
                </a:lnTo>
                <a:lnTo>
                  <a:pt x="808" y="598"/>
                </a:lnTo>
                <a:lnTo>
                  <a:pt x="798" y="544"/>
                </a:lnTo>
                <a:lnTo>
                  <a:pt x="786" y="490"/>
                </a:lnTo>
                <a:lnTo>
                  <a:pt x="768" y="438"/>
                </a:lnTo>
                <a:lnTo>
                  <a:pt x="750" y="388"/>
                </a:lnTo>
                <a:lnTo>
                  <a:pt x="726" y="340"/>
                </a:lnTo>
                <a:lnTo>
                  <a:pt x="702" y="294"/>
                </a:lnTo>
                <a:lnTo>
                  <a:pt x="672" y="248"/>
                </a:lnTo>
                <a:lnTo>
                  <a:pt x="642" y="206"/>
                </a:lnTo>
                <a:lnTo>
                  <a:pt x="608" y="166"/>
                </a:lnTo>
                <a:lnTo>
                  <a:pt x="572" y="128"/>
                </a:lnTo>
                <a:lnTo>
                  <a:pt x="532" y="92"/>
                </a:lnTo>
                <a:lnTo>
                  <a:pt x="492" y="58"/>
                </a:lnTo>
                <a:lnTo>
                  <a:pt x="448" y="28"/>
                </a:lnTo>
                <a:lnTo>
                  <a:pt x="404" y="0"/>
                </a:lnTo>
                <a:lnTo>
                  <a:pt x="404" y="0"/>
                </a:lnTo>
                <a:close/>
              </a:path>
            </a:pathLst>
          </a:custGeom>
          <a:solidFill>
            <a:srgbClr val="00859B"/>
          </a:solidFill>
          <a:ln w="3175">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GB" sz="1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2" name="Freeform 34"/>
          <p:cNvSpPr>
            <a:spLocks/>
          </p:cNvSpPr>
          <p:nvPr/>
        </p:nvSpPr>
        <p:spPr bwMode="auto">
          <a:xfrm>
            <a:off x="5478780" y="2712877"/>
            <a:ext cx="1234440" cy="1307592"/>
          </a:xfrm>
          <a:custGeom>
            <a:avLst/>
            <a:gdLst>
              <a:gd name="T0" fmla="*/ 2 w 814"/>
              <a:gd name="T1" fmla="*/ 108 h 868"/>
              <a:gd name="T2" fmla="*/ 2 w 814"/>
              <a:gd name="T3" fmla="*/ 108 h 868"/>
              <a:gd name="T4" fmla="*/ 0 w 814"/>
              <a:gd name="T5" fmla="*/ 162 h 868"/>
              <a:gd name="T6" fmla="*/ 0 w 814"/>
              <a:gd name="T7" fmla="*/ 162 h 868"/>
              <a:gd name="T8" fmla="*/ 2 w 814"/>
              <a:gd name="T9" fmla="*/ 218 h 868"/>
              <a:gd name="T10" fmla="*/ 8 w 814"/>
              <a:gd name="T11" fmla="*/ 272 h 868"/>
              <a:gd name="T12" fmla="*/ 16 w 814"/>
              <a:gd name="T13" fmla="*/ 326 h 868"/>
              <a:gd name="T14" fmla="*/ 30 w 814"/>
              <a:gd name="T15" fmla="*/ 378 h 868"/>
              <a:gd name="T16" fmla="*/ 46 w 814"/>
              <a:gd name="T17" fmla="*/ 430 h 868"/>
              <a:gd name="T18" fmla="*/ 64 w 814"/>
              <a:gd name="T19" fmla="*/ 480 h 868"/>
              <a:gd name="T20" fmla="*/ 86 w 814"/>
              <a:gd name="T21" fmla="*/ 528 h 868"/>
              <a:gd name="T22" fmla="*/ 112 w 814"/>
              <a:gd name="T23" fmla="*/ 574 h 868"/>
              <a:gd name="T24" fmla="*/ 140 w 814"/>
              <a:gd name="T25" fmla="*/ 618 h 868"/>
              <a:gd name="T26" fmla="*/ 172 w 814"/>
              <a:gd name="T27" fmla="*/ 662 h 868"/>
              <a:gd name="T28" fmla="*/ 204 w 814"/>
              <a:gd name="T29" fmla="*/ 702 h 868"/>
              <a:gd name="T30" fmla="*/ 240 w 814"/>
              <a:gd name="T31" fmla="*/ 740 h 868"/>
              <a:gd name="T32" fmla="*/ 280 w 814"/>
              <a:gd name="T33" fmla="*/ 776 h 868"/>
              <a:gd name="T34" fmla="*/ 320 w 814"/>
              <a:gd name="T35" fmla="*/ 808 h 868"/>
              <a:gd name="T36" fmla="*/ 362 w 814"/>
              <a:gd name="T37" fmla="*/ 840 h 868"/>
              <a:gd name="T38" fmla="*/ 408 w 814"/>
              <a:gd name="T39" fmla="*/ 868 h 868"/>
              <a:gd name="T40" fmla="*/ 408 w 814"/>
              <a:gd name="T41" fmla="*/ 868 h 868"/>
              <a:gd name="T42" fmla="*/ 452 w 814"/>
              <a:gd name="T43" fmla="*/ 840 h 868"/>
              <a:gd name="T44" fmla="*/ 494 w 814"/>
              <a:gd name="T45" fmla="*/ 808 h 868"/>
              <a:gd name="T46" fmla="*/ 534 w 814"/>
              <a:gd name="T47" fmla="*/ 776 h 868"/>
              <a:gd name="T48" fmla="*/ 574 w 814"/>
              <a:gd name="T49" fmla="*/ 740 h 868"/>
              <a:gd name="T50" fmla="*/ 608 w 814"/>
              <a:gd name="T51" fmla="*/ 702 h 868"/>
              <a:gd name="T52" fmla="*/ 642 w 814"/>
              <a:gd name="T53" fmla="*/ 662 h 868"/>
              <a:gd name="T54" fmla="*/ 674 w 814"/>
              <a:gd name="T55" fmla="*/ 618 h 868"/>
              <a:gd name="T56" fmla="*/ 702 w 814"/>
              <a:gd name="T57" fmla="*/ 574 h 868"/>
              <a:gd name="T58" fmla="*/ 726 w 814"/>
              <a:gd name="T59" fmla="*/ 528 h 868"/>
              <a:gd name="T60" fmla="*/ 748 w 814"/>
              <a:gd name="T61" fmla="*/ 480 h 868"/>
              <a:gd name="T62" fmla="*/ 768 w 814"/>
              <a:gd name="T63" fmla="*/ 430 h 868"/>
              <a:gd name="T64" fmla="*/ 784 w 814"/>
              <a:gd name="T65" fmla="*/ 380 h 868"/>
              <a:gd name="T66" fmla="*/ 796 w 814"/>
              <a:gd name="T67" fmla="*/ 326 h 868"/>
              <a:gd name="T68" fmla="*/ 806 w 814"/>
              <a:gd name="T69" fmla="*/ 272 h 868"/>
              <a:gd name="T70" fmla="*/ 812 w 814"/>
              <a:gd name="T71" fmla="*/ 218 h 868"/>
              <a:gd name="T72" fmla="*/ 814 w 814"/>
              <a:gd name="T73" fmla="*/ 162 h 868"/>
              <a:gd name="T74" fmla="*/ 814 w 814"/>
              <a:gd name="T75" fmla="*/ 162 h 868"/>
              <a:gd name="T76" fmla="*/ 812 w 814"/>
              <a:gd name="T77" fmla="*/ 108 h 868"/>
              <a:gd name="T78" fmla="*/ 812 w 814"/>
              <a:gd name="T79" fmla="*/ 108 h 868"/>
              <a:gd name="T80" fmla="*/ 766 w 814"/>
              <a:gd name="T81" fmla="*/ 84 h 868"/>
              <a:gd name="T82" fmla="*/ 718 w 814"/>
              <a:gd name="T83" fmla="*/ 62 h 868"/>
              <a:gd name="T84" fmla="*/ 670 w 814"/>
              <a:gd name="T85" fmla="*/ 44 h 868"/>
              <a:gd name="T86" fmla="*/ 620 w 814"/>
              <a:gd name="T87" fmla="*/ 28 h 868"/>
              <a:gd name="T88" fmla="*/ 568 w 814"/>
              <a:gd name="T89" fmla="*/ 16 h 868"/>
              <a:gd name="T90" fmla="*/ 514 w 814"/>
              <a:gd name="T91" fmla="*/ 8 h 868"/>
              <a:gd name="T92" fmla="*/ 462 w 814"/>
              <a:gd name="T93" fmla="*/ 2 h 868"/>
              <a:gd name="T94" fmla="*/ 406 w 814"/>
              <a:gd name="T95" fmla="*/ 0 h 868"/>
              <a:gd name="T96" fmla="*/ 406 w 814"/>
              <a:gd name="T97" fmla="*/ 0 h 868"/>
              <a:gd name="T98" fmla="*/ 352 w 814"/>
              <a:gd name="T99" fmla="*/ 2 h 868"/>
              <a:gd name="T100" fmla="*/ 298 w 814"/>
              <a:gd name="T101" fmla="*/ 8 h 868"/>
              <a:gd name="T102" fmla="*/ 246 w 814"/>
              <a:gd name="T103" fmla="*/ 16 h 868"/>
              <a:gd name="T104" fmla="*/ 194 w 814"/>
              <a:gd name="T105" fmla="*/ 28 h 868"/>
              <a:gd name="T106" fmla="*/ 144 w 814"/>
              <a:gd name="T107" fmla="*/ 44 h 868"/>
              <a:gd name="T108" fmla="*/ 94 w 814"/>
              <a:gd name="T109" fmla="*/ 62 h 868"/>
              <a:gd name="T110" fmla="*/ 48 w 814"/>
              <a:gd name="T111" fmla="*/ 84 h 868"/>
              <a:gd name="T112" fmla="*/ 2 w 814"/>
              <a:gd name="T113" fmla="*/ 108 h 868"/>
              <a:gd name="T114" fmla="*/ 2 w 814"/>
              <a:gd name="T115" fmla="*/ 10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4" h="868">
                <a:moveTo>
                  <a:pt x="2" y="108"/>
                </a:moveTo>
                <a:lnTo>
                  <a:pt x="2" y="108"/>
                </a:lnTo>
                <a:lnTo>
                  <a:pt x="0" y="162"/>
                </a:lnTo>
                <a:lnTo>
                  <a:pt x="0" y="162"/>
                </a:lnTo>
                <a:lnTo>
                  <a:pt x="2" y="218"/>
                </a:lnTo>
                <a:lnTo>
                  <a:pt x="8" y="272"/>
                </a:lnTo>
                <a:lnTo>
                  <a:pt x="16" y="326"/>
                </a:lnTo>
                <a:lnTo>
                  <a:pt x="30" y="378"/>
                </a:lnTo>
                <a:lnTo>
                  <a:pt x="46" y="430"/>
                </a:lnTo>
                <a:lnTo>
                  <a:pt x="64" y="480"/>
                </a:lnTo>
                <a:lnTo>
                  <a:pt x="86" y="528"/>
                </a:lnTo>
                <a:lnTo>
                  <a:pt x="112" y="574"/>
                </a:lnTo>
                <a:lnTo>
                  <a:pt x="140" y="618"/>
                </a:lnTo>
                <a:lnTo>
                  <a:pt x="172" y="662"/>
                </a:lnTo>
                <a:lnTo>
                  <a:pt x="204" y="702"/>
                </a:lnTo>
                <a:lnTo>
                  <a:pt x="240" y="740"/>
                </a:lnTo>
                <a:lnTo>
                  <a:pt x="280" y="776"/>
                </a:lnTo>
                <a:lnTo>
                  <a:pt x="320" y="808"/>
                </a:lnTo>
                <a:lnTo>
                  <a:pt x="362" y="840"/>
                </a:lnTo>
                <a:lnTo>
                  <a:pt x="408" y="868"/>
                </a:lnTo>
                <a:lnTo>
                  <a:pt x="408" y="868"/>
                </a:lnTo>
                <a:lnTo>
                  <a:pt x="452" y="840"/>
                </a:lnTo>
                <a:lnTo>
                  <a:pt x="494" y="808"/>
                </a:lnTo>
                <a:lnTo>
                  <a:pt x="534" y="776"/>
                </a:lnTo>
                <a:lnTo>
                  <a:pt x="574" y="740"/>
                </a:lnTo>
                <a:lnTo>
                  <a:pt x="608" y="702"/>
                </a:lnTo>
                <a:lnTo>
                  <a:pt x="642" y="662"/>
                </a:lnTo>
                <a:lnTo>
                  <a:pt x="674" y="618"/>
                </a:lnTo>
                <a:lnTo>
                  <a:pt x="702" y="574"/>
                </a:lnTo>
                <a:lnTo>
                  <a:pt x="726" y="528"/>
                </a:lnTo>
                <a:lnTo>
                  <a:pt x="748" y="480"/>
                </a:lnTo>
                <a:lnTo>
                  <a:pt x="768" y="430"/>
                </a:lnTo>
                <a:lnTo>
                  <a:pt x="784" y="380"/>
                </a:lnTo>
                <a:lnTo>
                  <a:pt x="796" y="326"/>
                </a:lnTo>
                <a:lnTo>
                  <a:pt x="806" y="272"/>
                </a:lnTo>
                <a:lnTo>
                  <a:pt x="812" y="218"/>
                </a:lnTo>
                <a:lnTo>
                  <a:pt x="814" y="162"/>
                </a:lnTo>
                <a:lnTo>
                  <a:pt x="814" y="162"/>
                </a:lnTo>
                <a:lnTo>
                  <a:pt x="812" y="108"/>
                </a:lnTo>
                <a:lnTo>
                  <a:pt x="812" y="108"/>
                </a:lnTo>
                <a:lnTo>
                  <a:pt x="766" y="84"/>
                </a:lnTo>
                <a:lnTo>
                  <a:pt x="718" y="62"/>
                </a:lnTo>
                <a:lnTo>
                  <a:pt x="670" y="44"/>
                </a:lnTo>
                <a:lnTo>
                  <a:pt x="620" y="28"/>
                </a:lnTo>
                <a:lnTo>
                  <a:pt x="568" y="16"/>
                </a:lnTo>
                <a:lnTo>
                  <a:pt x="514" y="8"/>
                </a:lnTo>
                <a:lnTo>
                  <a:pt x="462" y="2"/>
                </a:lnTo>
                <a:lnTo>
                  <a:pt x="406" y="0"/>
                </a:lnTo>
                <a:lnTo>
                  <a:pt x="406" y="0"/>
                </a:lnTo>
                <a:lnTo>
                  <a:pt x="352" y="2"/>
                </a:lnTo>
                <a:lnTo>
                  <a:pt x="298" y="8"/>
                </a:lnTo>
                <a:lnTo>
                  <a:pt x="246" y="16"/>
                </a:lnTo>
                <a:lnTo>
                  <a:pt x="194" y="28"/>
                </a:lnTo>
                <a:lnTo>
                  <a:pt x="144" y="44"/>
                </a:lnTo>
                <a:lnTo>
                  <a:pt x="94" y="62"/>
                </a:lnTo>
                <a:lnTo>
                  <a:pt x="48" y="84"/>
                </a:lnTo>
                <a:lnTo>
                  <a:pt x="2" y="108"/>
                </a:lnTo>
                <a:lnTo>
                  <a:pt x="2" y="108"/>
                </a:lnTo>
                <a:close/>
              </a:path>
            </a:pathLst>
          </a:custGeom>
          <a:solidFill>
            <a:srgbClr val="064E69"/>
          </a:solidFill>
          <a:ln w="3175">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GB" sz="1400" kern="0"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3" name="TextBox 12"/>
          <p:cNvSpPr txBox="1"/>
          <p:nvPr/>
        </p:nvSpPr>
        <p:spPr>
          <a:xfrm>
            <a:off x="4387882" y="2318850"/>
            <a:ext cx="1361187" cy="850632"/>
          </a:xfrm>
          <a:prstGeom prst="rect">
            <a:avLst/>
          </a:prstGeom>
          <a:noFill/>
          <a:ln>
            <a:noFill/>
          </a:ln>
        </p:spPr>
        <p:txBody>
          <a:bodyPr wrap="square" lIns="0" tIns="0" rIns="0" bIns="0" rtlCol="0">
            <a:noAutofit/>
          </a:bodyPr>
          <a:lstStyle/>
          <a:p>
            <a:pPr algn="ctr">
              <a:lnSpc>
                <a:spcPct val="85000"/>
              </a:lnSpc>
              <a:spcBef>
                <a:spcPts val="600"/>
              </a:spcBef>
            </a:pPr>
            <a:r>
              <a:rPr lang="en-US" sz="14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rPr>
              <a:t>CommonWell</a:t>
            </a:r>
          </a:p>
          <a:p>
            <a:pPr algn="ctr">
              <a:lnSpc>
                <a:spcPct val="85000"/>
              </a:lnSpc>
              <a:spcBef>
                <a:spcPts val="600"/>
              </a:spcBef>
            </a:pPr>
            <a:r>
              <a:rPr lang="en-US" sz="14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rPr>
              <a:t>Health </a:t>
            </a:r>
          </a:p>
          <a:p>
            <a:pPr algn="ctr">
              <a:lnSpc>
                <a:spcPct val="85000"/>
              </a:lnSpc>
              <a:spcBef>
                <a:spcPts val="600"/>
              </a:spcBef>
            </a:pPr>
            <a:r>
              <a:rPr lang="en-US" sz="14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rPr>
              <a:t>Alliance</a:t>
            </a:r>
          </a:p>
        </p:txBody>
      </p:sp>
      <p:sp>
        <p:nvSpPr>
          <p:cNvPr id="14" name="TextBox 13"/>
          <p:cNvSpPr txBox="1"/>
          <p:nvPr/>
        </p:nvSpPr>
        <p:spPr>
          <a:xfrm>
            <a:off x="5314646" y="4295869"/>
            <a:ext cx="1562708" cy="564070"/>
          </a:xfrm>
          <a:prstGeom prst="rect">
            <a:avLst/>
          </a:prstGeom>
          <a:noFill/>
          <a:ln>
            <a:noFill/>
          </a:ln>
        </p:spPr>
        <p:txBody>
          <a:bodyPr wrap="square" lIns="0" tIns="0" rIns="0" bIns="0" rtlCol="0">
            <a:noAutofit/>
          </a:bodyPr>
          <a:lstStyle/>
          <a:p>
            <a:pPr algn="ctr" fontAlgn="base">
              <a:lnSpc>
                <a:spcPct val="85000"/>
              </a:lnSpc>
              <a:spcBef>
                <a:spcPts val="600"/>
              </a:spcBef>
            </a:pPr>
            <a:r>
              <a:rPr lang="en-US" sz="14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rPr>
              <a:t>Other EHRs</a:t>
            </a:r>
          </a:p>
        </p:txBody>
      </p:sp>
      <p:sp>
        <p:nvSpPr>
          <p:cNvPr id="15" name="TextBox 14"/>
          <p:cNvSpPr txBox="1"/>
          <p:nvPr/>
        </p:nvSpPr>
        <p:spPr>
          <a:xfrm>
            <a:off x="6575470" y="2318850"/>
            <a:ext cx="1217175" cy="850632"/>
          </a:xfrm>
          <a:prstGeom prst="rect">
            <a:avLst/>
          </a:prstGeom>
          <a:noFill/>
          <a:ln>
            <a:noFill/>
          </a:ln>
        </p:spPr>
        <p:txBody>
          <a:bodyPr wrap="square" lIns="0" tIns="0" rIns="0" bIns="0" rtlCol="0">
            <a:noAutofit/>
          </a:bodyPr>
          <a:lstStyle/>
          <a:p>
            <a:pPr algn="ctr">
              <a:lnSpc>
                <a:spcPct val="85000"/>
              </a:lnSpc>
              <a:spcBef>
                <a:spcPts val="600"/>
              </a:spcBef>
            </a:pPr>
            <a:r>
              <a:rPr lang="en-US" sz="14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rPr>
              <a:t>Carequality Framework</a:t>
            </a:r>
          </a:p>
        </p:txBody>
      </p:sp>
      <p:cxnSp>
        <p:nvCxnSpPr>
          <p:cNvPr id="32" name="Straight Connector 31"/>
          <p:cNvCxnSpPr>
            <a:cxnSpLocks/>
            <a:stCxn id="35" idx="0"/>
          </p:cNvCxnSpPr>
          <p:nvPr/>
        </p:nvCxnSpPr>
        <p:spPr>
          <a:xfrm flipH="1" flipV="1">
            <a:off x="6092996" y="3211227"/>
            <a:ext cx="2" cy="1979252"/>
          </a:xfrm>
          <a:prstGeom prst="line">
            <a:avLst/>
          </a:prstGeom>
          <a:ln w="28575" cmpd="sng">
            <a:solidFill>
              <a:schemeClr val="tx2">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425EB77F-EB45-4988-9001-23B5FB06EC6D}"/>
              </a:ext>
            </a:extLst>
          </p:cNvPr>
          <p:cNvSpPr txBox="1">
            <a:spLocks/>
          </p:cNvSpPr>
          <p:nvPr/>
        </p:nvSpPr>
        <p:spPr>
          <a:xfrm>
            <a:off x="596843" y="1984880"/>
            <a:ext cx="3383280" cy="2911963"/>
          </a:xfrm>
          <a:prstGeom prst="rect">
            <a:avLst/>
          </a:prstGeom>
          <a:solidFill>
            <a:schemeClr val="bg2">
              <a:lumMod val="20000"/>
              <a:lumOff val="80000"/>
            </a:schemeClr>
          </a:solidFill>
          <a:effectLst>
            <a:outerShdw blurRad="25400" dist="38100" dir="2700000" algn="tl" rotWithShape="0">
              <a:prstClr val="black">
                <a:alpha val="40000"/>
              </a:prstClr>
            </a:outerShdw>
          </a:effectLst>
        </p:spPr>
        <p:txBody>
          <a:bodyPr lIns="137160" tIns="91440" rIns="91440"/>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600"/>
              </a:spcBef>
            </a:pPr>
            <a:r>
              <a:rPr lang="en-US" sz="1600" b="1"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CommonWell </a:t>
            </a:r>
          </a:p>
          <a:p>
            <a:pPr marL="285750" indent="-285750">
              <a:spcBef>
                <a:spcPts val="600"/>
              </a:spcBef>
              <a:buFont typeface="Arial" panose="020B0604020202020204" pitchFamily="34" charset="0"/>
              <a:buChar cha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Formed by Cerner and other EHRs to facilitate interoperability</a:t>
            </a:r>
          </a:p>
          <a:p>
            <a:pPr marL="285750" indent="-285750">
              <a:spcBef>
                <a:spcPts val="600"/>
              </a:spcBef>
              <a:buFont typeface="Arial" panose="020B0604020202020204" pitchFamily="34" charset="0"/>
              <a:buChar cha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14K provider sites</a:t>
            </a:r>
          </a:p>
          <a:p>
            <a:pPr marL="285750" indent="-285750">
              <a:spcBef>
                <a:spcPts val="600"/>
              </a:spcBef>
              <a:buFont typeface="Arial" panose="020B0604020202020204" pitchFamily="34" charset="0"/>
              <a:buChar cha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59M unique members</a:t>
            </a:r>
          </a:p>
          <a:p>
            <a:pPr marL="285750" indent="-285750">
              <a:spcBef>
                <a:spcPts val="600"/>
              </a:spcBef>
              <a:buFont typeface="Arial" panose="020B0604020202020204" pitchFamily="34" charset="0"/>
              <a:buChar cha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64M health records</a:t>
            </a:r>
          </a:p>
          <a:p>
            <a:pPr>
              <a:spcBef>
                <a:spcPts val="600"/>
              </a:spcBef>
            </a:pPr>
            <a:endPar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p>
            <a:pPr>
              <a:spcBef>
                <a:spcPts val="600"/>
              </a:spcBef>
            </a:pPr>
            <a:r>
              <a:rPr lang="en-US" sz="10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Source: </a:t>
            </a:r>
            <a:r>
              <a:rPr lang="en-US" sz="1000" dirty="0">
                <a:hlinkClick r:id="rId3"/>
              </a:rPr>
              <a:t>https://www.commonwellalliance.org/</a:t>
            </a:r>
            <a:endParaRPr lang="en-US" sz="10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p>
            <a:pPr>
              <a:spcBef>
                <a:spcPts val="600"/>
              </a:spcBef>
            </a:pPr>
            <a:endPar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34" name="Content Placeholder 2">
            <a:extLst>
              <a:ext uri="{FF2B5EF4-FFF2-40B4-BE49-F238E27FC236}">
                <a16:creationId xmlns:a16="http://schemas.microsoft.com/office/drawing/2014/main" id="{425EB77F-EB45-4988-9001-23B5FB06EC6D}"/>
              </a:ext>
            </a:extLst>
          </p:cNvPr>
          <p:cNvSpPr txBox="1">
            <a:spLocks/>
          </p:cNvSpPr>
          <p:nvPr/>
        </p:nvSpPr>
        <p:spPr>
          <a:xfrm>
            <a:off x="8224354" y="1985597"/>
            <a:ext cx="3383280" cy="2847643"/>
          </a:xfrm>
          <a:prstGeom prst="rect">
            <a:avLst/>
          </a:prstGeom>
          <a:solidFill>
            <a:schemeClr val="bg2">
              <a:lumMod val="20000"/>
              <a:lumOff val="80000"/>
            </a:schemeClr>
          </a:solidFill>
          <a:effectLst>
            <a:outerShdw blurRad="25400" dist="38100" dir="2700000" algn="tl" rotWithShape="0">
              <a:prstClr val="black">
                <a:alpha val="40000"/>
              </a:prstClr>
            </a:outerShdw>
          </a:effectLst>
        </p:spPr>
        <p:txBody>
          <a:bodyPr lIns="137160" tIns="91440" rIns="91440"/>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0" indent="-182880" algn="ctr">
              <a:spcBef>
                <a:spcPts val="600"/>
              </a:spcBef>
            </a:pPr>
            <a:r>
              <a:rPr lang="en-US" sz="1600" b="1" dirty="0">
                <a:solidFill>
                  <a:schemeClr val="tx1">
                    <a:lumMod val="75000"/>
                    <a:lumOff val="25000"/>
                  </a:schemeClr>
                </a:solidFill>
              </a:rPr>
              <a:t>Carequality Framework</a:t>
            </a:r>
          </a:p>
          <a:p>
            <a:pPr marL="285750" indent="-285750">
              <a:spcBef>
                <a:spcPts val="600"/>
              </a:spcBef>
              <a:buFont typeface="Arial" panose="020B0604020202020204" pitchFamily="34" charset="0"/>
              <a:buChar cha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Formed by Epic and other EHRs to facilitate interoperability</a:t>
            </a:r>
          </a:p>
          <a:p>
            <a:pPr marL="285750" indent="-285750">
              <a:spcBef>
                <a:spcPts val="600"/>
              </a:spcBef>
              <a:buFont typeface="Arial" panose="020B0604020202020204" pitchFamily="34" charset="0"/>
              <a:buChar char="•"/>
            </a:pPr>
            <a:r>
              <a:rPr lang="en-US" sz="1400" dirty="0">
                <a:solidFill>
                  <a:schemeClr val="tx1">
                    <a:lumMod val="75000"/>
                    <a:lumOff val="25000"/>
                  </a:schemeClr>
                </a:solidFill>
              </a:rPr>
              <a:t>600K care providers</a:t>
            </a:r>
          </a:p>
          <a:p>
            <a:pPr>
              <a:spcBef>
                <a:spcPts val="600"/>
              </a:spcBef>
            </a:pPr>
            <a:r>
              <a:rPr lang="en-US" sz="1000" dirty="0">
                <a:solidFill>
                  <a:schemeClr val="tx1">
                    <a:lumMod val="75000"/>
                    <a:lumOff val="25000"/>
                  </a:schemeClr>
                </a:solidFill>
              </a:rPr>
              <a:t>Source: </a:t>
            </a:r>
            <a:r>
              <a:rPr lang="en-US" sz="1000" dirty="0">
                <a:hlinkClick r:id="rId4"/>
              </a:rPr>
              <a:t>https://carequality.org/</a:t>
            </a:r>
            <a:endParaRPr lang="en-US" sz="1000" dirty="0">
              <a:solidFill>
                <a:schemeClr val="tx1">
                  <a:lumMod val="75000"/>
                  <a:lumOff val="25000"/>
                </a:schemeClr>
              </a:solidFill>
            </a:endParaRPr>
          </a:p>
        </p:txBody>
      </p:sp>
      <p:sp>
        <p:nvSpPr>
          <p:cNvPr id="35" name="Content Placeholder 2">
            <a:extLst>
              <a:ext uri="{FF2B5EF4-FFF2-40B4-BE49-F238E27FC236}">
                <a16:creationId xmlns:a16="http://schemas.microsoft.com/office/drawing/2014/main" id="{425EB77F-EB45-4988-9001-23B5FB06EC6D}"/>
              </a:ext>
            </a:extLst>
          </p:cNvPr>
          <p:cNvSpPr txBox="1">
            <a:spLocks/>
          </p:cNvSpPr>
          <p:nvPr/>
        </p:nvSpPr>
        <p:spPr>
          <a:xfrm>
            <a:off x="2828135" y="5190479"/>
            <a:ext cx="6529725" cy="1149370"/>
          </a:xfrm>
          <a:prstGeom prst="rect">
            <a:avLst/>
          </a:prstGeom>
          <a:solidFill>
            <a:schemeClr val="bg2">
              <a:lumMod val="20000"/>
              <a:lumOff val="80000"/>
            </a:schemeClr>
          </a:solidFill>
          <a:effectLst>
            <a:outerShdw blurRad="25400" dist="38100" dir="2700000" algn="tl" rotWithShape="0">
              <a:prstClr val="black">
                <a:alpha val="40000"/>
              </a:prstClr>
            </a:outerShdw>
          </a:effectLst>
        </p:spPr>
        <p:txBody>
          <a:bodyPr lIns="137160" tIns="91440" rIns="91440"/>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0" indent="-182880">
              <a:spcBef>
                <a:spcPts val="300"/>
              </a:spcBef>
              <a:buFont typeface="Arial" panose="020B0604020202020204" pitchFamily="34" charset="0"/>
              <a:buChar cha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The CommonWell &amp; Carequality networks can Interoperate with each other</a:t>
            </a:r>
          </a:p>
          <a:p>
            <a:pPr marL="182880" indent="-182880">
              <a:spcBef>
                <a:spcPts val="300"/>
              </a:spcBef>
              <a:buFont typeface="Arial" panose="020B0604020202020204" pitchFamily="34" charset="0"/>
              <a:buChar cha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CVSH can leverage on Carequality and CommonWell networks to connect with EHRs</a:t>
            </a:r>
          </a:p>
          <a:p>
            <a:pPr marL="182880" indent="-182880">
              <a:spcBef>
                <a:spcPts val="300"/>
              </a:spcBef>
              <a:buFont typeface="Arial" panose="020B0604020202020204" pitchFamily="34" charset="0"/>
              <a:buChar char="•"/>
            </a:pPr>
            <a:r>
              <a:rPr lang="en-US" sz="14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EHRs that are not in either networks will need separate integrations</a:t>
            </a:r>
          </a:p>
        </p:txBody>
      </p:sp>
      <p:cxnSp>
        <p:nvCxnSpPr>
          <p:cNvPr id="37" name="Straight Connector 35"/>
          <p:cNvCxnSpPr/>
          <p:nvPr/>
        </p:nvCxnSpPr>
        <p:spPr>
          <a:xfrm>
            <a:off x="786446" y="1844294"/>
            <a:ext cx="3278394" cy="12700"/>
          </a:xfrm>
          <a:prstGeom prst="curvedConnector3">
            <a:avLst>
              <a:gd name="adj1" fmla="val 50000"/>
            </a:avLst>
          </a:prstGeom>
          <a:ln w="28575" cmpd="sng">
            <a:solidFill>
              <a:schemeClr val="tx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8115531" y="1844294"/>
            <a:ext cx="3278394" cy="0"/>
          </a:xfrm>
          <a:prstGeom prst="line">
            <a:avLst/>
          </a:prstGeom>
          <a:ln w="28575" cmpd="sng">
            <a:solidFill>
              <a:schemeClr val="tx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39" name="Arc 38"/>
          <p:cNvSpPr/>
          <p:nvPr/>
        </p:nvSpPr>
        <p:spPr>
          <a:xfrm flipH="1">
            <a:off x="7645209" y="1838649"/>
            <a:ext cx="930787" cy="585486"/>
          </a:xfrm>
          <a:prstGeom prst="arc">
            <a:avLst/>
          </a:prstGeom>
          <a:ln w="28575" cmpd="sng">
            <a:solidFill>
              <a:schemeClr val="tx2">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40" name="Arc 39"/>
          <p:cNvSpPr/>
          <p:nvPr/>
        </p:nvSpPr>
        <p:spPr>
          <a:xfrm>
            <a:off x="3602849" y="1858383"/>
            <a:ext cx="930790" cy="559660"/>
          </a:xfrm>
          <a:prstGeom prst="arc">
            <a:avLst/>
          </a:prstGeom>
          <a:ln w="28575" cmpd="sng">
            <a:solidFill>
              <a:schemeClr val="tx2">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262605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A3E7-338D-476A-941A-56D18DCF402A}"/>
              </a:ext>
            </a:extLst>
          </p:cNvPr>
          <p:cNvSpPr>
            <a:spLocks noGrp="1"/>
          </p:cNvSpPr>
          <p:nvPr>
            <p:ph type="title"/>
          </p:nvPr>
        </p:nvSpPr>
        <p:spPr/>
        <p:txBody>
          <a:bodyPr/>
          <a:lstStyle/>
          <a:p>
            <a:r>
              <a:rPr lang="en-US" dirty="0">
                <a:ea typeface="Helvetica Neue" panose="02000503000000020004" pitchFamily="2" charset="0"/>
              </a:rPr>
              <a:t>Why is it important to CVS Health?</a:t>
            </a:r>
            <a:endParaRPr lang="en-US" dirty="0"/>
          </a:p>
        </p:txBody>
      </p:sp>
      <p:sp>
        <p:nvSpPr>
          <p:cNvPr id="5" name="TextBox 4">
            <a:extLst>
              <a:ext uri="{FF2B5EF4-FFF2-40B4-BE49-F238E27FC236}">
                <a16:creationId xmlns:a16="http://schemas.microsoft.com/office/drawing/2014/main" id="{AEF54030-BDA9-48BC-8738-7B385960F9DD}"/>
              </a:ext>
            </a:extLst>
          </p:cNvPr>
          <p:cNvSpPr txBox="1"/>
          <p:nvPr/>
        </p:nvSpPr>
        <p:spPr>
          <a:xfrm>
            <a:off x="349956" y="1744029"/>
            <a:ext cx="5339644" cy="4775200"/>
          </a:xfrm>
          <a:prstGeom prst="rect">
            <a:avLst/>
          </a:prstGeom>
          <a:noFill/>
        </p:spPr>
        <p:txBody>
          <a:bodyPr wrap="square" lIns="0" tIns="0" rIns="0" bIns="0" rtlCol="0" anchor="t">
            <a:noAutofit/>
          </a:bodyPr>
          <a:lstStyle/>
          <a:p>
            <a:pPr defTabSz="456758" fontAlgn="base">
              <a:spcBef>
                <a:spcPts val="1200"/>
              </a:spcBef>
            </a:pPr>
            <a:r>
              <a:rPr lang="en-US" b="1" dirty="0">
                <a:solidFill>
                  <a:schemeClr val="tx2"/>
                </a:solidFill>
                <a:latin typeface="Open Sans Light"/>
                <a:cs typeface="Open Sans Light"/>
              </a:rPr>
              <a:t>EHR data feeds and connectivity for CVS Health help support:</a:t>
            </a:r>
          </a:p>
          <a:p>
            <a:pPr marL="285750" lvl="0" indent="-285750">
              <a:spcBef>
                <a:spcPts val="1200"/>
              </a:spcBef>
              <a:buFont typeface="Arial" panose="020B0604020202020204" pitchFamily="34" charset="0"/>
              <a:buChar char="•"/>
              <a:tabLst>
                <a:tab pos="1201738" algn="l"/>
              </a:tabLst>
            </a:pPr>
            <a:r>
              <a:rPr lang="en-US" dirty="0">
                <a:solidFill>
                  <a:srgbClr val="414141"/>
                </a:solidFill>
                <a:cs typeface="Open Sans Light"/>
              </a:rPr>
              <a:t>Expanded Practice Access</a:t>
            </a:r>
          </a:p>
          <a:p>
            <a:pPr marL="285750" lvl="0" indent="-285750">
              <a:spcBef>
                <a:spcPts val="1200"/>
              </a:spcBef>
              <a:buFont typeface="Arial" panose="020B0604020202020204" pitchFamily="34" charset="0"/>
              <a:buChar char="•"/>
              <a:tabLst>
                <a:tab pos="1201738" algn="l"/>
              </a:tabLst>
            </a:pPr>
            <a:r>
              <a:rPr lang="en-US" dirty="0">
                <a:solidFill>
                  <a:srgbClr val="414141"/>
                </a:solidFill>
                <a:cs typeface="Open Sans Light"/>
              </a:rPr>
              <a:t>Population Management Visibility</a:t>
            </a:r>
          </a:p>
          <a:p>
            <a:pPr marL="285750" lvl="0" indent="-285750">
              <a:spcBef>
                <a:spcPts val="1200"/>
              </a:spcBef>
              <a:buFont typeface="Arial" panose="020B0604020202020204" pitchFamily="34" charset="0"/>
              <a:buChar char="•"/>
              <a:tabLst>
                <a:tab pos="1201738" algn="l"/>
              </a:tabLst>
            </a:pPr>
            <a:r>
              <a:rPr lang="en-US" dirty="0">
                <a:solidFill>
                  <a:srgbClr val="414141"/>
                </a:solidFill>
                <a:cs typeface="Open Sans Light"/>
              </a:rPr>
              <a:t>Care Coordination</a:t>
            </a:r>
          </a:p>
          <a:p>
            <a:pPr marL="285750" lvl="0" indent="-285750">
              <a:spcBef>
                <a:spcPts val="1200"/>
              </a:spcBef>
              <a:buFont typeface="Arial" panose="020B0604020202020204" pitchFamily="34" charset="0"/>
              <a:buChar char="•"/>
              <a:tabLst>
                <a:tab pos="1201738" algn="l"/>
              </a:tabLst>
            </a:pPr>
            <a:r>
              <a:rPr lang="en-US" dirty="0">
                <a:solidFill>
                  <a:srgbClr val="414141"/>
                </a:solidFill>
                <a:cs typeface="Open Sans Light"/>
              </a:rPr>
              <a:t>Beneficiary Engagement</a:t>
            </a:r>
          </a:p>
          <a:p>
            <a:pPr marL="285750" lvl="0" indent="-285750">
              <a:spcBef>
                <a:spcPts val="1200"/>
              </a:spcBef>
              <a:buFont typeface="Arial" panose="020B0604020202020204" pitchFamily="34" charset="0"/>
              <a:buChar char="•"/>
              <a:tabLst>
                <a:tab pos="1201738" algn="l"/>
              </a:tabLst>
            </a:pPr>
            <a:r>
              <a:rPr lang="en-US" dirty="0">
                <a:solidFill>
                  <a:srgbClr val="414141"/>
                </a:solidFill>
                <a:cs typeface="Open Sans Light"/>
              </a:rPr>
              <a:t>Patient Safety and Practice Assessment</a:t>
            </a:r>
          </a:p>
          <a:p>
            <a:pPr marL="285750" lvl="0" indent="-285750">
              <a:spcBef>
                <a:spcPts val="1200"/>
              </a:spcBef>
              <a:buFont typeface="Arial" panose="020B0604020202020204" pitchFamily="34" charset="0"/>
              <a:buChar char="•"/>
              <a:tabLst>
                <a:tab pos="1201738" algn="l"/>
              </a:tabLst>
            </a:pPr>
            <a:r>
              <a:rPr lang="en-US" dirty="0">
                <a:solidFill>
                  <a:srgbClr val="414141"/>
                </a:solidFill>
                <a:cs typeface="Open Sans Light"/>
              </a:rPr>
              <a:t>More productive Pre-Certifications</a:t>
            </a:r>
          </a:p>
          <a:p>
            <a:pPr marL="285750" lvl="0" indent="-285750">
              <a:spcBef>
                <a:spcPts val="1200"/>
              </a:spcBef>
              <a:buFont typeface="Arial" panose="020B0604020202020204" pitchFamily="34" charset="0"/>
              <a:buChar char="•"/>
              <a:tabLst>
                <a:tab pos="1201738" algn="l"/>
              </a:tabLst>
            </a:pPr>
            <a:r>
              <a:rPr lang="en-US" dirty="0">
                <a:solidFill>
                  <a:srgbClr val="414141"/>
                </a:solidFill>
                <a:cs typeface="Open Sans Light"/>
              </a:rPr>
              <a:t>Better Health Equity (Social Determinants)</a:t>
            </a:r>
          </a:p>
          <a:p>
            <a:pPr marL="285750" lvl="0" indent="-285750">
              <a:spcBef>
                <a:spcPts val="1200"/>
              </a:spcBef>
              <a:buFont typeface="Arial" panose="020B0604020202020204" pitchFamily="34" charset="0"/>
              <a:buChar char="•"/>
              <a:tabLst>
                <a:tab pos="1201738" algn="l"/>
              </a:tabLst>
            </a:pPr>
            <a:r>
              <a:rPr lang="en-US" dirty="0">
                <a:solidFill>
                  <a:srgbClr val="414141"/>
                </a:solidFill>
                <a:cs typeface="Open Sans Light"/>
              </a:rPr>
              <a:t>Integrating Behavioral and Mental Health</a:t>
            </a:r>
          </a:p>
          <a:p>
            <a:pPr marL="285750" indent="-285750">
              <a:spcBef>
                <a:spcPts val="1200"/>
              </a:spcBef>
              <a:buFont typeface="Arial" panose="020B0604020202020204" pitchFamily="34" charset="0"/>
              <a:buChar char="•"/>
              <a:tabLst>
                <a:tab pos="1201738" algn="l"/>
              </a:tabLst>
            </a:pPr>
            <a:r>
              <a:rPr lang="en-US" dirty="0">
                <a:solidFill>
                  <a:srgbClr val="414141"/>
                </a:solidFill>
                <a:cs typeface="Open Sans Light"/>
              </a:rPr>
              <a:t>Improved STARS ratings </a:t>
            </a:r>
            <a:endParaRPr lang="en-US" dirty="0">
              <a:solidFill>
                <a:srgbClr val="414141"/>
              </a:solidFill>
              <a:cs typeface="Arial"/>
            </a:endParaRPr>
          </a:p>
          <a:p>
            <a:pPr defTabSz="456758" fontAlgn="base">
              <a:spcBef>
                <a:spcPts val="1200"/>
              </a:spcBef>
            </a:pPr>
            <a:endParaRPr lang="en-US" dirty="0">
              <a:solidFill>
                <a:schemeClr val="tx2"/>
              </a:solidFill>
              <a:latin typeface="Open Sans Light"/>
              <a:cs typeface="Open Sans Light"/>
            </a:endParaRPr>
          </a:p>
        </p:txBody>
      </p:sp>
      <p:sp>
        <p:nvSpPr>
          <p:cNvPr id="6" name="Right Brace 5">
            <a:extLst>
              <a:ext uri="{FF2B5EF4-FFF2-40B4-BE49-F238E27FC236}">
                <a16:creationId xmlns:a16="http://schemas.microsoft.com/office/drawing/2014/main" id="{8FC1EE25-6A73-4E1A-9C47-23BDE92A79B0}"/>
              </a:ext>
            </a:extLst>
          </p:cNvPr>
          <p:cNvSpPr/>
          <p:nvPr/>
        </p:nvSpPr>
        <p:spPr>
          <a:xfrm>
            <a:off x="5023556" y="1528835"/>
            <a:ext cx="1478846" cy="4775200"/>
          </a:xfrm>
          <a:prstGeom prst="rightBrac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sz="2800" dirty="0">
                <a:solidFill>
                  <a:schemeClr val="accent2"/>
                </a:solidFill>
              </a:rPr>
              <a:t>Results in </a:t>
            </a:r>
          </a:p>
        </p:txBody>
      </p:sp>
      <p:pic>
        <p:nvPicPr>
          <p:cNvPr id="7" name="Graphic 6" descr="Network">
            <a:extLst>
              <a:ext uri="{FF2B5EF4-FFF2-40B4-BE49-F238E27FC236}">
                <a16:creationId xmlns:a16="http://schemas.microsoft.com/office/drawing/2014/main" id="{01FDAD59-5E52-44FA-BB38-C7222078B1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05046" y="1489421"/>
            <a:ext cx="914400" cy="914400"/>
          </a:xfrm>
          <a:prstGeom prst="rect">
            <a:avLst/>
          </a:prstGeom>
        </p:spPr>
      </p:pic>
      <p:pic>
        <p:nvPicPr>
          <p:cNvPr id="8" name="Graphic 7" descr="Handshake">
            <a:extLst>
              <a:ext uri="{FF2B5EF4-FFF2-40B4-BE49-F238E27FC236}">
                <a16:creationId xmlns:a16="http://schemas.microsoft.com/office/drawing/2014/main" id="{91DDF9A6-BA2B-4CEB-B398-8FF8E915C3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05046" y="4558442"/>
            <a:ext cx="914400" cy="914400"/>
          </a:xfrm>
          <a:prstGeom prst="rect">
            <a:avLst/>
          </a:prstGeom>
        </p:spPr>
      </p:pic>
      <p:pic>
        <p:nvPicPr>
          <p:cNvPr id="9" name="Graphic 8" descr="Upward trend">
            <a:extLst>
              <a:ext uri="{FF2B5EF4-FFF2-40B4-BE49-F238E27FC236}">
                <a16:creationId xmlns:a16="http://schemas.microsoft.com/office/drawing/2014/main" id="{64C80600-E857-4AE6-A6D1-6D13AEE02D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05046" y="3535435"/>
            <a:ext cx="914400" cy="914400"/>
          </a:xfrm>
          <a:prstGeom prst="rect">
            <a:avLst/>
          </a:prstGeom>
        </p:spPr>
      </p:pic>
      <p:pic>
        <p:nvPicPr>
          <p:cNvPr id="10" name="Graphic 9" descr="Star">
            <a:extLst>
              <a:ext uri="{FF2B5EF4-FFF2-40B4-BE49-F238E27FC236}">
                <a16:creationId xmlns:a16="http://schemas.microsoft.com/office/drawing/2014/main" id="{19D463E8-23DD-46EA-8E08-C3815D8F9E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05046" y="2512428"/>
            <a:ext cx="914400" cy="914400"/>
          </a:xfrm>
          <a:prstGeom prst="rect">
            <a:avLst/>
          </a:prstGeom>
        </p:spPr>
      </p:pic>
      <p:sp>
        <p:nvSpPr>
          <p:cNvPr id="11" name="TextBox 10">
            <a:extLst>
              <a:ext uri="{FF2B5EF4-FFF2-40B4-BE49-F238E27FC236}">
                <a16:creationId xmlns:a16="http://schemas.microsoft.com/office/drawing/2014/main" id="{54820E3D-DAF2-4C16-A860-70AF8822EB97}"/>
              </a:ext>
            </a:extLst>
          </p:cNvPr>
          <p:cNvSpPr txBox="1"/>
          <p:nvPr/>
        </p:nvSpPr>
        <p:spPr>
          <a:xfrm>
            <a:off x="7822090" y="1585985"/>
            <a:ext cx="3606942" cy="798786"/>
          </a:xfrm>
          <a:prstGeom prst="rect">
            <a:avLst/>
          </a:prstGeom>
          <a:noFill/>
        </p:spPr>
        <p:txBody>
          <a:bodyPr wrap="square" lIns="0" tIns="0" rIns="0" bIns="0" rtlCol="0" anchor="ctr">
            <a:noAutofit/>
          </a:bodyPr>
          <a:lstStyle/>
          <a:p>
            <a:pPr algn="ctr" defTabSz="456758" fontAlgn="base">
              <a:spcBef>
                <a:spcPts val="1200"/>
              </a:spcBef>
            </a:pPr>
            <a:r>
              <a:rPr lang="en-US" sz="2400" dirty="0">
                <a:solidFill>
                  <a:schemeClr val="tx2"/>
                </a:solidFill>
                <a:latin typeface="Open Sans Light"/>
                <a:cs typeface="Open Sans Light"/>
              </a:rPr>
              <a:t>Improved Holistic Management</a:t>
            </a:r>
          </a:p>
        </p:txBody>
      </p:sp>
      <p:sp>
        <p:nvSpPr>
          <p:cNvPr id="12" name="TextBox 11">
            <a:extLst>
              <a:ext uri="{FF2B5EF4-FFF2-40B4-BE49-F238E27FC236}">
                <a16:creationId xmlns:a16="http://schemas.microsoft.com/office/drawing/2014/main" id="{35F76A98-A63F-4839-8D1F-44B3BA199685}"/>
              </a:ext>
            </a:extLst>
          </p:cNvPr>
          <p:cNvSpPr txBox="1"/>
          <p:nvPr/>
        </p:nvSpPr>
        <p:spPr>
          <a:xfrm>
            <a:off x="7822090" y="2551185"/>
            <a:ext cx="3606942" cy="798786"/>
          </a:xfrm>
          <a:prstGeom prst="rect">
            <a:avLst/>
          </a:prstGeom>
          <a:noFill/>
        </p:spPr>
        <p:txBody>
          <a:bodyPr wrap="square" lIns="0" tIns="0" rIns="0" bIns="0" rtlCol="0" anchor="ctr">
            <a:noAutofit/>
          </a:bodyPr>
          <a:lstStyle/>
          <a:p>
            <a:pPr algn="ctr" defTabSz="456758" fontAlgn="base">
              <a:spcBef>
                <a:spcPts val="1200"/>
              </a:spcBef>
            </a:pPr>
            <a:r>
              <a:rPr lang="en-US" sz="2400" dirty="0">
                <a:solidFill>
                  <a:schemeClr val="tx2"/>
                </a:solidFill>
                <a:latin typeface="Open Sans Light"/>
                <a:cs typeface="Open Sans Light"/>
              </a:rPr>
              <a:t>Improved Stars Quality Outcomes</a:t>
            </a:r>
          </a:p>
        </p:txBody>
      </p:sp>
      <p:sp>
        <p:nvSpPr>
          <p:cNvPr id="13" name="TextBox 12">
            <a:extLst>
              <a:ext uri="{FF2B5EF4-FFF2-40B4-BE49-F238E27FC236}">
                <a16:creationId xmlns:a16="http://schemas.microsoft.com/office/drawing/2014/main" id="{79DEC6A9-251F-4586-BF90-C4F1085CBC6F}"/>
              </a:ext>
            </a:extLst>
          </p:cNvPr>
          <p:cNvSpPr txBox="1"/>
          <p:nvPr/>
        </p:nvSpPr>
        <p:spPr>
          <a:xfrm>
            <a:off x="7822090" y="3572822"/>
            <a:ext cx="3606942" cy="798786"/>
          </a:xfrm>
          <a:prstGeom prst="rect">
            <a:avLst/>
          </a:prstGeom>
          <a:noFill/>
        </p:spPr>
        <p:txBody>
          <a:bodyPr wrap="square" lIns="0" tIns="0" rIns="0" bIns="0" rtlCol="0" anchor="ctr">
            <a:noAutofit/>
          </a:bodyPr>
          <a:lstStyle/>
          <a:p>
            <a:pPr algn="ctr" defTabSz="456758" fontAlgn="base">
              <a:spcBef>
                <a:spcPts val="1200"/>
              </a:spcBef>
            </a:pPr>
            <a:r>
              <a:rPr lang="en-US" sz="2400" dirty="0">
                <a:solidFill>
                  <a:schemeClr val="tx2"/>
                </a:solidFill>
                <a:latin typeface="Open Sans Light"/>
                <a:cs typeface="Open Sans Light"/>
              </a:rPr>
              <a:t>Increased Shared Economics</a:t>
            </a:r>
          </a:p>
        </p:txBody>
      </p:sp>
      <p:sp>
        <p:nvSpPr>
          <p:cNvPr id="14" name="TextBox 13">
            <a:extLst>
              <a:ext uri="{FF2B5EF4-FFF2-40B4-BE49-F238E27FC236}">
                <a16:creationId xmlns:a16="http://schemas.microsoft.com/office/drawing/2014/main" id="{BB4B4117-6E69-484D-BA9F-CDBBB6C71B0B}"/>
              </a:ext>
            </a:extLst>
          </p:cNvPr>
          <p:cNvSpPr txBox="1"/>
          <p:nvPr/>
        </p:nvSpPr>
        <p:spPr>
          <a:xfrm>
            <a:off x="7822090" y="4597199"/>
            <a:ext cx="3606942" cy="798786"/>
          </a:xfrm>
          <a:prstGeom prst="rect">
            <a:avLst/>
          </a:prstGeom>
          <a:noFill/>
        </p:spPr>
        <p:txBody>
          <a:bodyPr wrap="square" lIns="0" tIns="0" rIns="0" bIns="0" rtlCol="0" anchor="ctr">
            <a:noAutofit/>
          </a:bodyPr>
          <a:lstStyle/>
          <a:p>
            <a:pPr algn="ctr" defTabSz="456758" fontAlgn="base">
              <a:spcBef>
                <a:spcPts val="1200"/>
              </a:spcBef>
            </a:pPr>
            <a:r>
              <a:rPr lang="en-US" sz="2400" dirty="0">
                <a:solidFill>
                  <a:schemeClr val="tx2"/>
                </a:solidFill>
                <a:latin typeface="Open Sans Light"/>
                <a:cs typeface="Open Sans Light"/>
              </a:rPr>
              <a:t>Preferred Provider Engagements</a:t>
            </a:r>
          </a:p>
        </p:txBody>
      </p:sp>
      <p:sp>
        <p:nvSpPr>
          <p:cNvPr id="15" name="TextBox 14">
            <a:extLst>
              <a:ext uri="{FF2B5EF4-FFF2-40B4-BE49-F238E27FC236}">
                <a16:creationId xmlns:a16="http://schemas.microsoft.com/office/drawing/2014/main" id="{4A20D6D2-68AE-4CDD-BF71-9DFB7E0667D5}"/>
              </a:ext>
            </a:extLst>
          </p:cNvPr>
          <p:cNvSpPr txBox="1"/>
          <p:nvPr/>
        </p:nvSpPr>
        <p:spPr>
          <a:xfrm>
            <a:off x="7822090" y="5562399"/>
            <a:ext cx="3606942" cy="798786"/>
          </a:xfrm>
          <a:prstGeom prst="rect">
            <a:avLst/>
          </a:prstGeom>
          <a:noFill/>
        </p:spPr>
        <p:txBody>
          <a:bodyPr wrap="square" lIns="0" tIns="0" rIns="0" bIns="0" rtlCol="0" anchor="ctr">
            <a:noAutofit/>
          </a:bodyPr>
          <a:lstStyle/>
          <a:p>
            <a:pPr algn="ctr" defTabSz="456758" fontAlgn="base">
              <a:spcBef>
                <a:spcPts val="1200"/>
              </a:spcBef>
            </a:pPr>
            <a:r>
              <a:rPr lang="en-US" sz="2400" dirty="0">
                <a:solidFill>
                  <a:schemeClr val="tx2"/>
                </a:solidFill>
                <a:latin typeface="Open Sans Light"/>
                <a:cs typeface="Open Sans Light"/>
              </a:rPr>
              <a:t>Competitive Advantage</a:t>
            </a:r>
          </a:p>
        </p:txBody>
      </p:sp>
      <p:pic>
        <p:nvPicPr>
          <p:cNvPr id="16" name="Graphic 15" descr="Podium">
            <a:extLst>
              <a:ext uri="{FF2B5EF4-FFF2-40B4-BE49-F238E27FC236}">
                <a16:creationId xmlns:a16="http://schemas.microsoft.com/office/drawing/2014/main" id="{E2BC2D58-40B2-4C5C-8201-EA8131D83A7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05046" y="5523642"/>
            <a:ext cx="914400" cy="914400"/>
          </a:xfrm>
          <a:prstGeom prst="rect">
            <a:avLst/>
          </a:prstGeom>
        </p:spPr>
      </p:pic>
    </p:spTree>
    <p:extLst>
      <p:ext uri="{BB962C8B-B14F-4D97-AF65-F5344CB8AC3E}">
        <p14:creationId xmlns:p14="http://schemas.microsoft.com/office/powerpoint/2010/main" val="961469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95F2-1E68-4329-82E3-96C1D71DF4DC}"/>
              </a:ext>
            </a:extLst>
          </p:cNvPr>
          <p:cNvSpPr>
            <a:spLocks noGrp="1"/>
          </p:cNvSpPr>
          <p:nvPr>
            <p:ph type="title"/>
          </p:nvPr>
        </p:nvSpPr>
        <p:spPr/>
        <p:txBody>
          <a:bodyPr/>
          <a:lstStyle/>
          <a:p>
            <a:r>
              <a:rPr lang="en-US" dirty="0"/>
              <a:t>CVSH Clinical Capability EHR Needs</a:t>
            </a:r>
          </a:p>
        </p:txBody>
      </p:sp>
      <p:sp>
        <p:nvSpPr>
          <p:cNvPr id="3" name="Text Placeholder 2">
            <a:extLst>
              <a:ext uri="{FF2B5EF4-FFF2-40B4-BE49-F238E27FC236}">
                <a16:creationId xmlns:a16="http://schemas.microsoft.com/office/drawing/2014/main" id="{49CDAC28-D5EE-449F-A9E4-02D0B2DA8DF6}"/>
              </a:ext>
            </a:extLst>
          </p:cNvPr>
          <p:cNvSpPr>
            <a:spLocks noGrp="1"/>
          </p:cNvSpPr>
          <p:nvPr>
            <p:ph type="body" sz="quarter" idx="11"/>
          </p:nvPr>
        </p:nvSpPr>
        <p:spPr/>
        <p:txBody>
          <a:bodyPr/>
          <a:lstStyle/>
          <a:p>
            <a:r>
              <a:rPr lang="en-US" dirty="0"/>
              <a:t>Which CVS clinical capabilities need what level of EHR data access?</a:t>
            </a:r>
          </a:p>
        </p:txBody>
      </p:sp>
      <p:sp>
        <p:nvSpPr>
          <p:cNvPr id="10" name="TextBox 9">
            <a:extLst>
              <a:ext uri="{FF2B5EF4-FFF2-40B4-BE49-F238E27FC236}">
                <a16:creationId xmlns:a16="http://schemas.microsoft.com/office/drawing/2014/main" id="{16BD4C4A-2656-47AE-B3D9-49BEF3FBC698}"/>
              </a:ext>
            </a:extLst>
          </p:cNvPr>
          <p:cNvSpPr txBox="1"/>
          <p:nvPr/>
        </p:nvSpPr>
        <p:spPr>
          <a:xfrm>
            <a:off x="558800" y="6032500"/>
            <a:ext cx="914400" cy="914400"/>
          </a:xfrm>
          <a:prstGeom prst="rect">
            <a:avLst/>
          </a:prstGeom>
          <a:noFill/>
        </p:spPr>
        <p:txBody>
          <a:bodyPr wrap="none" lIns="0" tIns="0" rIns="0" bIns="0" rtlCol="0">
            <a:noAutofit/>
          </a:bodyPr>
          <a:lstStyle/>
          <a:p>
            <a:pPr defTabSz="456758" fontAlgn="base">
              <a:spcBef>
                <a:spcPts val="1200"/>
              </a:spcBef>
            </a:pPr>
            <a:r>
              <a:rPr lang="en-US" sz="1000" dirty="0">
                <a:solidFill>
                  <a:schemeClr val="tx2"/>
                </a:solidFill>
                <a:cs typeface="Open Sans Light"/>
              </a:rPr>
              <a:t>* See:  8 key sections of the EMM below</a:t>
            </a:r>
          </a:p>
        </p:txBody>
      </p:sp>
      <p:graphicFrame>
        <p:nvGraphicFramePr>
          <p:cNvPr id="6" name="Table 5">
            <a:extLst>
              <a:ext uri="{FF2B5EF4-FFF2-40B4-BE49-F238E27FC236}">
                <a16:creationId xmlns:a16="http://schemas.microsoft.com/office/drawing/2014/main" id="{378C03C2-52D4-49E8-8D60-38531C5A8994}"/>
              </a:ext>
            </a:extLst>
          </p:cNvPr>
          <p:cNvGraphicFramePr>
            <a:graphicFrameLocks noGrp="1"/>
          </p:cNvGraphicFramePr>
          <p:nvPr>
            <p:extLst>
              <p:ext uri="{D42A27DB-BD31-4B8C-83A1-F6EECF244321}">
                <p14:modId xmlns:p14="http://schemas.microsoft.com/office/powerpoint/2010/main" val="1490772395"/>
              </p:ext>
            </p:extLst>
          </p:nvPr>
        </p:nvGraphicFramePr>
        <p:xfrm>
          <a:off x="863600" y="1591733"/>
          <a:ext cx="9810749" cy="4437431"/>
        </p:xfrm>
        <a:graphic>
          <a:graphicData uri="http://schemas.openxmlformats.org/drawingml/2006/table">
            <a:tbl>
              <a:tblPr/>
              <a:tblGrid>
                <a:gridCol w="2476500">
                  <a:extLst>
                    <a:ext uri="{9D8B030D-6E8A-4147-A177-3AD203B41FA5}">
                      <a16:colId xmlns:a16="http://schemas.microsoft.com/office/drawing/2014/main" val="4244868734"/>
                    </a:ext>
                  </a:extLst>
                </a:gridCol>
                <a:gridCol w="68036">
                  <a:extLst>
                    <a:ext uri="{9D8B030D-6E8A-4147-A177-3AD203B41FA5}">
                      <a16:colId xmlns:a16="http://schemas.microsoft.com/office/drawing/2014/main" val="3431336042"/>
                    </a:ext>
                  </a:extLst>
                </a:gridCol>
                <a:gridCol w="1183821">
                  <a:extLst>
                    <a:ext uri="{9D8B030D-6E8A-4147-A177-3AD203B41FA5}">
                      <a16:colId xmlns:a16="http://schemas.microsoft.com/office/drawing/2014/main" val="1732668425"/>
                    </a:ext>
                  </a:extLst>
                </a:gridCol>
                <a:gridCol w="1088571">
                  <a:extLst>
                    <a:ext uri="{9D8B030D-6E8A-4147-A177-3AD203B41FA5}">
                      <a16:colId xmlns:a16="http://schemas.microsoft.com/office/drawing/2014/main" val="197645793"/>
                    </a:ext>
                  </a:extLst>
                </a:gridCol>
                <a:gridCol w="1020536">
                  <a:extLst>
                    <a:ext uri="{9D8B030D-6E8A-4147-A177-3AD203B41FA5}">
                      <a16:colId xmlns:a16="http://schemas.microsoft.com/office/drawing/2014/main" val="611971846"/>
                    </a:ext>
                  </a:extLst>
                </a:gridCol>
                <a:gridCol w="1183821">
                  <a:extLst>
                    <a:ext uri="{9D8B030D-6E8A-4147-A177-3AD203B41FA5}">
                      <a16:colId xmlns:a16="http://schemas.microsoft.com/office/drawing/2014/main" val="2447255894"/>
                    </a:ext>
                  </a:extLst>
                </a:gridCol>
                <a:gridCol w="1156607">
                  <a:extLst>
                    <a:ext uri="{9D8B030D-6E8A-4147-A177-3AD203B41FA5}">
                      <a16:colId xmlns:a16="http://schemas.microsoft.com/office/drawing/2014/main" val="1867986917"/>
                    </a:ext>
                  </a:extLst>
                </a:gridCol>
                <a:gridCol w="1632857">
                  <a:extLst>
                    <a:ext uri="{9D8B030D-6E8A-4147-A177-3AD203B41FA5}">
                      <a16:colId xmlns:a16="http://schemas.microsoft.com/office/drawing/2014/main" val="2124576029"/>
                    </a:ext>
                  </a:extLst>
                </a:gridCol>
              </a:tblGrid>
              <a:tr h="250114">
                <a:tc>
                  <a:txBody>
                    <a:bodyPr/>
                    <a:lstStyle/>
                    <a:p>
                      <a:pPr algn="l" fontAlgn="t"/>
                      <a:r>
                        <a:rPr lang="en-US" sz="1400" b="1" i="0" u="none" strike="noStrike" dirty="0">
                          <a:effectLst/>
                          <a:latin typeface="Arial" panose="020B0604020202020204" pitchFamily="34" charset="0"/>
                        </a:rPr>
                        <a:t>Reference EMR content</a:t>
                      </a:r>
                    </a:p>
                  </a:txBody>
                  <a:tcPr marL="0" marR="0" marT="0" marB="0">
                    <a:lnL>
                      <a:noFill/>
                    </a:lnL>
                    <a:lnR>
                      <a:noFill/>
                    </a:lnR>
                    <a:lnT>
                      <a:noFill/>
                    </a:lnT>
                    <a:lnB>
                      <a:noFill/>
                    </a:lnB>
                    <a:solidFill>
                      <a:srgbClr val="FFC000"/>
                    </a:solidFill>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400" b="1"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3722646463"/>
                  </a:ext>
                </a:extLst>
              </a:tr>
              <a:tr h="250114">
                <a:tc>
                  <a:txBody>
                    <a:bodyPr/>
                    <a:lstStyle/>
                    <a:p>
                      <a:pPr algn="l" fontAlgn="t"/>
                      <a:r>
                        <a:rPr lang="en-US" sz="1400" b="1" i="0" u="none" strike="noStrike" dirty="0">
                          <a:effectLst/>
                          <a:latin typeface="Arial" panose="020B0604020202020204" pitchFamily="34" charset="0"/>
                        </a:rPr>
                        <a:t>Update EMR content</a:t>
                      </a:r>
                    </a:p>
                  </a:txBody>
                  <a:tcPr marL="0" marR="0" marT="0" marB="0">
                    <a:lnL>
                      <a:noFill/>
                    </a:lnL>
                    <a:lnR>
                      <a:noFill/>
                    </a:lnR>
                    <a:lnT>
                      <a:noFill/>
                    </a:lnT>
                    <a:lnB>
                      <a:noFill/>
                    </a:lnB>
                    <a:solidFill>
                      <a:srgbClr val="538DD5"/>
                    </a:solidFill>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400" b="1"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a:noFill/>
                    </a:lnB>
                  </a:tcPr>
                </a:tc>
                <a:extLst>
                  <a:ext uri="{0D108BD9-81ED-4DB2-BD59-A6C34878D82A}">
                    <a16:rowId xmlns:a16="http://schemas.microsoft.com/office/drawing/2014/main" val="839376551"/>
                  </a:ext>
                </a:extLst>
              </a:tr>
              <a:tr h="177164">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1000" b="0" i="0" u="none" strike="noStrike" dirty="0">
                        <a:effectLst/>
                        <a:latin typeface="Arial" panose="020B0604020202020204" pitchFamily="34" charset="0"/>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1540176"/>
                  </a:ext>
                </a:extLst>
              </a:tr>
              <a:tr h="1062983">
                <a:tc>
                  <a:txBody>
                    <a:bodyPr/>
                    <a:lstStyle/>
                    <a:p>
                      <a:pPr algn="l" fontAlgn="t"/>
                      <a:r>
                        <a:rPr lang="en-US" sz="1000" b="1" i="0" u="none" strike="noStrike" dirty="0">
                          <a:effectLst/>
                          <a:latin typeface="Arial" panose="020B0604020202020204" pitchFamily="34" charset="0"/>
                        </a:rPr>
                        <a:t>High Level Capability /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EMR Content Section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effectLst/>
                          <a:latin typeface="Arial" panose="020B0604020202020204" pitchFamily="34" charset="0"/>
                        </a:rPr>
                        <a:t>Health Information: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electronic chart content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effectLst/>
                          <a:latin typeface="Arial" panose="020B0604020202020204" pitchFamily="34" charset="0"/>
                        </a:rPr>
                        <a:t>Results Mgmt: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test results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effectLst/>
                          <a:latin typeface="Arial" panose="020B0604020202020204" pitchFamily="34" charset="0"/>
                        </a:rPr>
                        <a:t>Orders Mgmt: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All prescriptions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effectLst/>
                          <a:latin typeface="Arial" panose="020B0604020202020204" pitchFamily="34" charset="0"/>
                        </a:rPr>
                        <a:t>Decision Mgmt: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drug interactions/prescriptions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effectLst/>
                          <a:latin typeface="Arial" panose="020B0604020202020204" pitchFamily="34" charset="0"/>
                        </a:rPr>
                        <a:t>Patient Support:</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educational material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1" i="0" u="none" strike="noStrike" dirty="0">
                          <a:effectLst/>
                          <a:latin typeface="Arial" panose="020B0604020202020204" pitchFamily="34" charset="0"/>
                        </a:rPr>
                        <a:t>Administrative Processes: </a:t>
                      </a:r>
                      <a:br>
                        <a:rPr lang="en-US" sz="1000" b="1" i="0" u="none" strike="noStrike" dirty="0">
                          <a:effectLst/>
                          <a:latin typeface="Arial" panose="020B0604020202020204" pitchFamily="34" charset="0"/>
                        </a:rPr>
                      </a:br>
                      <a:r>
                        <a:rPr lang="en-US" sz="1000" b="1" i="0" u="none" strike="noStrike" dirty="0">
                          <a:effectLst/>
                          <a:latin typeface="Arial" panose="020B0604020202020204" pitchFamily="34" charset="0"/>
                        </a:rPr>
                        <a:t>scheduling appointments, determine insurance eligibility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987099"/>
                  </a:ext>
                </a:extLst>
              </a:tr>
              <a:tr h="550250">
                <a:tc>
                  <a:txBody>
                    <a:bodyPr/>
                    <a:lstStyle/>
                    <a:p>
                      <a:pPr algn="l" fontAlgn="t"/>
                      <a:r>
                        <a:rPr lang="en-US" sz="1100" b="1" i="0" u="none" strike="noStrike" dirty="0">
                          <a:solidFill>
                            <a:srgbClr val="000000"/>
                          </a:solidFill>
                          <a:effectLst/>
                          <a:latin typeface="Arial" panose="020B0604020202020204" pitchFamily="34" charset="0"/>
                        </a:rPr>
                        <a:t>Med / Rx </a:t>
                      </a:r>
                      <a:br>
                        <a:rPr lang="en-US" sz="1100" b="1" i="0" u="none" strike="noStrike" dirty="0">
                          <a:solidFill>
                            <a:srgbClr val="000000"/>
                          </a:solidFill>
                          <a:effectLst/>
                          <a:latin typeface="Arial" panose="020B0604020202020204" pitchFamily="34" charset="0"/>
                        </a:rPr>
                      </a:br>
                      <a:r>
                        <a:rPr lang="en-US" sz="1100" b="1" i="0" u="none" strike="noStrike" dirty="0">
                          <a:solidFill>
                            <a:srgbClr val="000000"/>
                          </a:solidFill>
                          <a:effectLst/>
                          <a:latin typeface="Arial" panose="020B0604020202020204" pitchFamily="34" charset="0"/>
                        </a:rPr>
                        <a:t>Utilization  Management</a:t>
                      </a:r>
                      <a:br>
                        <a:rPr lang="en-US" sz="1100" b="1" i="0" u="none" strike="noStrike" dirty="0">
                          <a:solidFill>
                            <a:srgbClr val="000000"/>
                          </a:solidFill>
                          <a:effectLst/>
                          <a:latin typeface="Arial" panose="020B0604020202020204" pitchFamily="34" charset="0"/>
                        </a:rPr>
                      </a:br>
                      <a:endParaRPr lang="en-US" sz="1100" b="1" i="0" u="none" strike="noStrike" dirty="0">
                        <a:solidFill>
                          <a:srgbClr val="000000"/>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3147439"/>
                  </a:ext>
                </a:extLst>
              </a:tr>
              <a:tr h="218849">
                <a:tc>
                  <a:txBody>
                    <a:bodyPr/>
                    <a:lstStyle/>
                    <a:p>
                      <a:pPr algn="l" rtl="0" fontAlgn="t"/>
                      <a:r>
                        <a:rPr lang="en-US" sz="1100" b="1" i="0" u="none" strike="noStrike" dirty="0">
                          <a:solidFill>
                            <a:srgbClr val="000000"/>
                          </a:solidFill>
                          <a:effectLst/>
                          <a:latin typeface="Arial" panose="020B0604020202020204" pitchFamily="34" charset="0"/>
                        </a:rPr>
                        <a:t>Case Management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92058"/>
                  </a:ext>
                </a:extLst>
              </a:tr>
              <a:tr h="218849">
                <a:tc>
                  <a:txBody>
                    <a:bodyPr/>
                    <a:lstStyle/>
                    <a:p>
                      <a:pPr algn="l" rtl="0" fontAlgn="t"/>
                      <a:r>
                        <a:rPr lang="en-US" sz="1100" b="1" i="0" u="none" strike="noStrike" dirty="0">
                          <a:solidFill>
                            <a:srgbClr val="000000"/>
                          </a:solidFill>
                          <a:effectLst/>
                          <a:latin typeface="Arial" panose="020B0604020202020204" pitchFamily="34" charset="0"/>
                        </a:rPr>
                        <a:t>Disease Management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1870955"/>
                  </a:ext>
                </a:extLst>
              </a:tr>
              <a:tr h="416856">
                <a:tc>
                  <a:txBody>
                    <a:bodyPr/>
                    <a:lstStyle/>
                    <a:p>
                      <a:pPr algn="l" rtl="0" fontAlgn="t"/>
                      <a:r>
                        <a:rPr lang="en-US" sz="1100" b="1" i="0" u="none" strike="noStrike" dirty="0">
                          <a:solidFill>
                            <a:srgbClr val="000000"/>
                          </a:solidFill>
                          <a:effectLst/>
                          <a:latin typeface="Arial" panose="020B0604020202020204" pitchFamily="34" charset="0"/>
                        </a:rPr>
                        <a:t>Behavior Health (and EAP) (not clinical encounter)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475848"/>
                  </a:ext>
                </a:extLst>
              </a:tr>
              <a:tr h="218849">
                <a:tc>
                  <a:txBody>
                    <a:bodyPr/>
                    <a:lstStyle/>
                    <a:p>
                      <a:pPr algn="l" fontAlgn="t"/>
                      <a:r>
                        <a:rPr lang="en-US" sz="1100" b="1" i="0" u="none" strike="noStrike" dirty="0">
                          <a:solidFill>
                            <a:srgbClr val="000000"/>
                          </a:solidFill>
                          <a:effectLst/>
                          <a:latin typeface="Arial" panose="020B0604020202020204" pitchFamily="34" charset="0"/>
                        </a:rPr>
                        <a:t>Wellness Management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200" b="1" i="0" u="none" strike="noStrike" dirty="0">
                          <a:effectLst/>
                          <a:latin typeface="Arial" panose="020B0604020202020204" pitchFamily="34" charset="0"/>
                        </a:rPr>
                        <a:t>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2664311"/>
                  </a:ext>
                </a:extLst>
              </a:tr>
              <a:tr h="416856">
                <a:tc>
                  <a:txBody>
                    <a:bodyPr/>
                    <a:lstStyle/>
                    <a:p>
                      <a:pPr algn="l" fontAlgn="t"/>
                      <a:r>
                        <a:rPr lang="en-US" sz="1100" b="1" i="0" u="none" strike="noStrike" dirty="0">
                          <a:solidFill>
                            <a:srgbClr val="000000"/>
                          </a:solidFill>
                          <a:effectLst/>
                          <a:latin typeface="Arial" panose="020B0604020202020204" pitchFamily="34" charset="0"/>
                        </a:rPr>
                        <a:t>Incentive Management (Member)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1849152"/>
                  </a:ext>
                </a:extLst>
              </a:tr>
              <a:tr h="218849">
                <a:tc>
                  <a:txBody>
                    <a:bodyPr/>
                    <a:lstStyle/>
                    <a:p>
                      <a:pPr algn="l" fontAlgn="t"/>
                      <a:r>
                        <a:rPr lang="en-US" sz="1100" b="1" i="0" u="none" strike="noStrike" dirty="0">
                          <a:solidFill>
                            <a:srgbClr val="000000"/>
                          </a:solidFill>
                          <a:effectLst/>
                          <a:latin typeface="Arial" panose="020B0604020202020204" pitchFamily="34" charset="0"/>
                        </a:rPr>
                        <a:t>Medication Therapy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effectLst/>
                          <a:latin typeface="Arial" panose="020B0604020202020204" pitchFamily="34" charset="0"/>
                        </a:rPr>
                        <a:t>R/U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effectLst/>
                          <a:latin typeface="Arial" panose="020B0604020202020204" pitchFamily="34" charset="0"/>
                        </a:rPr>
                        <a:t>R/U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dirty="0">
                          <a:effectLst/>
                          <a:latin typeface="Arial" panose="020B0604020202020204" pitchFamily="34" charset="0"/>
                        </a:rPr>
                        <a:t>R/U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dirty="0">
                          <a:effectLst/>
                          <a:latin typeface="Arial" panose="020B0604020202020204" pitchFamily="34" charset="0"/>
                        </a:rPr>
                        <a:t>R/U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dirty="0">
                          <a:effectLst/>
                          <a:latin typeface="Arial" panose="020B0604020202020204" pitchFamily="34" charset="0"/>
                        </a:rPr>
                        <a:t>R/U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2364592020"/>
                  </a:ext>
                </a:extLst>
              </a:tr>
              <a:tr h="218849">
                <a:tc>
                  <a:txBody>
                    <a:bodyPr/>
                    <a:lstStyle/>
                    <a:p>
                      <a:pPr algn="l" fontAlgn="t"/>
                      <a:r>
                        <a:rPr lang="en-US" sz="1100" b="1" i="0" u="none" strike="noStrike" dirty="0">
                          <a:solidFill>
                            <a:srgbClr val="000000"/>
                          </a:solidFill>
                          <a:effectLst/>
                          <a:latin typeface="Arial" panose="020B0604020202020204" pitchFamily="34" charset="0"/>
                        </a:rPr>
                        <a:t>Clinic Encounters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effectLst/>
                          <a:latin typeface="Arial" panose="020B0604020202020204" pitchFamily="34" charset="0"/>
                        </a:rPr>
                        <a:t>R/U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dirty="0">
                          <a:effectLst/>
                          <a:latin typeface="Arial" panose="020B0604020202020204" pitchFamily="34" charset="0"/>
                        </a:rPr>
                        <a:t>R/U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dirty="0">
                          <a:effectLst/>
                          <a:latin typeface="Arial" panose="020B0604020202020204" pitchFamily="34" charset="0"/>
                        </a:rPr>
                        <a:t>R/U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dirty="0">
                          <a:effectLst/>
                          <a:latin typeface="Arial" panose="020B0604020202020204" pitchFamily="34" charset="0"/>
                        </a:rPr>
                        <a:t>R/U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dirty="0">
                          <a:effectLst/>
                          <a:latin typeface="Arial" panose="020B0604020202020204" pitchFamily="34" charset="0"/>
                        </a:rPr>
                        <a:t>R/U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200" b="1" i="0" u="none" strike="noStrike" dirty="0">
                          <a:effectLst/>
                          <a:latin typeface="Arial" panose="020B0604020202020204" pitchFamily="34" charset="0"/>
                        </a:rPr>
                        <a:t>R/U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888329792"/>
                  </a:ext>
                </a:extLst>
              </a:tr>
              <a:tr h="218849">
                <a:tc>
                  <a:txBody>
                    <a:bodyPr/>
                    <a:lstStyle/>
                    <a:p>
                      <a:pPr algn="l" fontAlgn="t"/>
                      <a:r>
                        <a:rPr lang="en-US" sz="1100" b="1" i="0" u="none" strike="noStrike" dirty="0">
                          <a:solidFill>
                            <a:srgbClr val="000000"/>
                          </a:solidFill>
                          <a:effectLst/>
                          <a:latin typeface="Arial" panose="020B0604020202020204" pitchFamily="34" charset="0"/>
                        </a:rPr>
                        <a:t>Population Health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effectLst/>
                          <a:latin typeface="Arial" panose="020B0604020202020204" pitchFamily="34" charset="0"/>
                        </a:rPr>
                        <a:t>No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787067"/>
                  </a:ext>
                </a:extLst>
              </a:tr>
            </a:tbl>
          </a:graphicData>
        </a:graphic>
      </p:graphicFrame>
    </p:spTree>
    <p:extLst>
      <p:ext uri="{BB962C8B-B14F-4D97-AF65-F5344CB8AC3E}">
        <p14:creationId xmlns:p14="http://schemas.microsoft.com/office/powerpoint/2010/main" val="10085209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3177" y="1589"/>
          <a:ext cx="1587" cy="1587"/>
        </p:xfrm>
        <a:graphic>
          <a:graphicData uri="http://schemas.openxmlformats.org/presentationml/2006/ole">
            <mc:AlternateContent xmlns:mc="http://schemas.openxmlformats.org/markup-compatibility/2006">
              <mc:Choice xmlns:v="urn:schemas-microsoft-com:vml" Requires="v">
                <p:oleObj spid="_x0000_s20482" name="think-cell Slide" r:id="rId5" imgW="498" imgH="499" progId="TCLayout.ActiveDocument.1">
                  <p:embed/>
                </p:oleObj>
              </mc:Choice>
              <mc:Fallback>
                <p:oleObj name="think-cell Slide" r:id="rId5" imgW="498" imgH="499" progId="TCLayout.ActiveDocument.1">
                  <p:embed/>
                  <p:pic>
                    <p:nvPicPr>
                      <p:cNvPr id="10" name="Object 9" hidden="1"/>
                      <p:cNvPicPr/>
                      <p:nvPr/>
                    </p:nvPicPr>
                    <p:blipFill>
                      <a:blip r:embed="rId6"/>
                      <a:stretch>
                        <a:fillRect/>
                      </a:stretch>
                    </p:blipFill>
                    <p:spPr>
                      <a:xfrm>
                        <a:off x="3177" y="1589"/>
                        <a:ext cx="1587" cy="1587"/>
                      </a:xfrm>
                      <a:prstGeom prst="rect">
                        <a:avLst/>
                      </a:prstGeom>
                    </p:spPr>
                  </p:pic>
                </p:oleObj>
              </mc:Fallback>
            </mc:AlternateContent>
          </a:graphicData>
        </a:graphic>
      </p:graphicFrame>
      <p:sp>
        <p:nvSpPr>
          <p:cNvPr id="3" name="Text Placeholder 2"/>
          <p:cNvSpPr>
            <a:spLocks noGrp="1"/>
          </p:cNvSpPr>
          <p:nvPr>
            <p:ph type="body" sz="quarter" idx="11"/>
          </p:nvPr>
        </p:nvSpPr>
        <p:spPr>
          <a:xfrm>
            <a:off x="474471" y="847831"/>
            <a:ext cx="9686099" cy="423094"/>
          </a:xfrm>
        </p:spPr>
        <p:txBody>
          <a:bodyPr/>
          <a:lstStyle/>
          <a:p>
            <a:r>
              <a:rPr lang="en-US" dirty="0"/>
              <a:t>In an ideal future state, CVS would provide an EHR Data Hub for known suppliers and consumers.</a:t>
            </a:r>
          </a:p>
        </p:txBody>
      </p:sp>
      <p:sp>
        <p:nvSpPr>
          <p:cNvPr id="6" name="Title 5"/>
          <p:cNvSpPr>
            <a:spLocks noGrp="1"/>
          </p:cNvSpPr>
          <p:nvPr>
            <p:ph type="title"/>
          </p:nvPr>
        </p:nvSpPr>
        <p:spPr/>
        <p:txBody>
          <a:bodyPr/>
          <a:lstStyle/>
          <a:p>
            <a:r>
              <a:rPr lang="en-US" dirty="0">
                <a:latin typeface="Domaine Display Bold" panose="020A0803080505060203" pitchFamily="18" charset="0"/>
              </a:rPr>
              <a:t>What does EHR Success look like?</a:t>
            </a:r>
          </a:p>
        </p:txBody>
      </p:sp>
      <p:sp>
        <p:nvSpPr>
          <p:cNvPr id="28" name="TextBox 27">
            <a:extLst>
              <a:ext uri="{FF2B5EF4-FFF2-40B4-BE49-F238E27FC236}">
                <a16:creationId xmlns:a16="http://schemas.microsoft.com/office/drawing/2014/main" id="{92264F86-DF51-4DAA-907C-B6A64C902D67}"/>
              </a:ext>
            </a:extLst>
          </p:cNvPr>
          <p:cNvSpPr txBox="1"/>
          <p:nvPr/>
        </p:nvSpPr>
        <p:spPr>
          <a:xfrm>
            <a:off x="138113" y="1694552"/>
            <a:ext cx="3267075" cy="4791973"/>
          </a:xfrm>
          <a:prstGeom prst="rect">
            <a:avLst/>
          </a:prstGeom>
          <a:noFill/>
        </p:spPr>
        <p:txBody>
          <a:bodyPr wrap="square" lIns="0" tIns="0" rIns="0" bIns="0" rtlCol="0" anchor="t">
            <a:noAutofit/>
          </a:bodyPr>
          <a:lstStyle/>
          <a:p>
            <a:pPr>
              <a:spcBef>
                <a:spcPts val="400"/>
              </a:spcBef>
              <a:defRPr/>
            </a:pPr>
            <a:endParaRPr lang="en-US" sz="1100" dirty="0">
              <a:cs typeface="Arial"/>
            </a:endParaRPr>
          </a:p>
          <a:p>
            <a:pPr>
              <a:spcBef>
                <a:spcPts val="400"/>
              </a:spcBef>
              <a:defRPr/>
            </a:pPr>
            <a:r>
              <a:rPr lang="en-US" sz="1100" dirty="0">
                <a:cs typeface="Open Sans Light"/>
              </a:rPr>
              <a:t>Why: </a:t>
            </a:r>
          </a:p>
          <a:p>
            <a:pPr marL="171450" indent="-171450">
              <a:spcBef>
                <a:spcPts val="400"/>
              </a:spcBef>
              <a:buFont typeface="Arial" panose="020B0604020202020204" pitchFamily="34" charset="0"/>
              <a:buChar char="•"/>
              <a:defRPr/>
            </a:pPr>
            <a:r>
              <a:rPr lang="en-US" sz="1100" dirty="0">
                <a:cs typeface="Open Sans Light"/>
              </a:rPr>
              <a:t>Keep Clinical data in CVS, not spread across multiple vendors - </a:t>
            </a:r>
            <a:r>
              <a:rPr lang="en-US" sz="1100" dirty="0"/>
              <a:t>locking the data into the vendor system</a:t>
            </a:r>
            <a:endParaRPr lang="en-US" sz="1100" dirty="0">
              <a:cs typeface="Open Sans Light"/>
            </a:endParaRPr>
          </a:p>
          <a:p>
            <a:pPr marL="171450" indent="-171450">
              <a:spcBef>
                <a:spcPts val="400"/>
              </a:spcBef>
              <a:buFont typeface="Arial" panose="020B0604020202020204" pitchFamily="34" charset="0"/>
              <a:buChar char="•"/>
              <a:defRPr/>
            </a:pPr>
            <a:r>
              <a:rPr lang="en-US" sz="1100" dirty="0">
                <a:cs typeface="Open Sans Light"/>
              </a:rPr>
              <a:t>Allow for ease of business evolutions or transitions </a:t>
            </a:r>
          </a:p>
          <a:p>
            <a:pPr marL="171450" indent="-171450">
              <a:spcBef>
                <a:spcPts val="400"/>
              </a:spcBef>
              <a:buFont typeface="Arial" panose="020B0604020202020204" pitchFamily="34" charset="0"/>
              <a:buChar char="•"/>
              <a:defRPr/>
            </a:pPr>
            <a:r>
              <a:rPr lang="en-US" sz="1100" dirty="0">
                <a:cs typeface="Open Sans Light"/>
              </a:rPr>
              <a:t>For Pop Health, VBC visibility purposes</a:t>
            </a:r>
            <a:endParaRPr lang="en-US" sz="1100" dirty="0">
              <a:cs typeface="Arial"/>
            </a:endParaRPr>
          </a:p>
          <a:p>
            <a:pPr marL="171450" indent="-171450">
              <a:spcBef>
                <a:spcPts val="400"/>
              </a:spcBef>
              <a:buFont typeface="Arial" panose="020B0604020202020204" pitchFamily="34" charset="0"/>
              <a:buChar char="•"/>
              <a:defRPr/>
            </a:pPr>
            <a:endParaRPr lang="en-US" sz="1100" dirty="0">
              <a:cs typeface="Open Sans Light"/>
            </a:endParaRPr>
          </a:p>
          <a:p>
            <a:pPr>
              <a:spcBef>
                <a:spcPts val="400"/>
              </a:spcBef>
              <a:defRPr/>
            </a:pPr>
            <a:r>
              <a:rPr lang="en-US" sz="1100" dirty="0">
                <a:cs typeface="Arial"/>
              </a:rPr>
              <a:t>Need:</a:t>
            </a:r>
          </a:p>
          <a:p>
            <a:pPr marL="171450" indent="-171450">
              <a:spcBef>
                <a:spcPts val="400"/>
              </a:spcBef>
              <a:buFont typeface="Arial" panose="020B0604020202020204" pitchFamily="34" charset="0"/>
              <a:buChar char="•"/>
              <a:defRPr/>
            </a:pPr>
            <a:r>
              <a:rPr lang="en-US" sz="1100" dirty="0">
                <a:cs typeface="Open Sans Light"/>
              </a:rPr>
              <a:t>Possible Individual consent of data passage.  </a:t>
            </a:r>
            <a:endParaRPr lang="en-US" sz="1100" dirty="0">
              <a:cs typeface="Arial"/>
            </a:endParaRPr>
          </a:p>
          <a:p>
            <a:pPr marL="171450" indent="-171450">
              <a:spcBef>
                <a:spcPts val="400"/>
              </a:spcBef>
              <a:buFont typeface="Arial" panose="020B0604020202020204" pitchFamily="34" charset="0"/>
              <a:buChar char="•"/>
              <a:defRPr/>
            </a:pPr>
            <a:r>
              <a:rPr lang="en-US" sz="1100" dirty="0">
                <a:cs typeface="Open Sans Light"/>
              </a:rPr>
              <a:t>Delete data on demand</a:t>
            </a:r>
            <a:endParaRPr lang="en-US" sz="1100" dirty="0">
              <a:cs typeface="Arial"/>
            </a:endParaRPr>
          </a:p>
          <a:p>
            <a:pPr marL="171450" indent="-171450">
              <a:spcBef>
                <a:spcPts val="400"/>
              </a:spcBef>
              <a:buFont typeface="Arial" panose="020B0604020202020204" pitchFamily="34" charset="0"/>
              <a:buChar char="•"/>
              <a:defRPr/>
            </a:pPr>
            <a:r>
              <a:rPr lang="en-US" sz="1100" dirty="0">
                <a:cs typeface="Open Sans Light"/>
              </a:rPr>
              <a:t>Privacy by design </a:t>
            </a:r>
            <a:endParaRPr lang="en-US" sz="1100" dirty="0">
              <a:cs typeface="Arial"/>
            </a:endParaRPr>
          </a:p>
          <a:p>
            <a:pPr>
              <a:spcBef>
                <a:spcPts val="400"/>
              </a:spcBef>
              <a:defRPr/>
            </a:pPr>
            <a:endParaRPr lang="en-US" sz="1100" dirty="0">
              <a:cs typeface="Open Sans Light"/>
            </a:endParaRPr>
          </a:p>
          <a:p>
            <a:pPr>
              <a:spcBef>
                <a:spcPts val="400"/>
              </a:spcBef>
              <a:defRPr/>
            </a:pPr>
            <a:r>
              <a:rPr lang="en-US" sz="1100" dirty="0">
                <a:cs typeface="Open Sans Light"/>
              </a:rPr>
              <a:t>How:</a:t>
            </a:r>
            <a:endParaRPr dirty="0"/>
          </a:p>
          <a:p>
            <a:pPr marL="171450" indent="-171450">
              <a:spcBef>
                <a:spcPts val="400"/>
              </a:spcBef>
              <a:buFont typeface="Arial" panose="020B0604020202020204" pitchFamily="34" charset="0"/>
              <a:buChar char="•"/>
              <a:defRPr/>
            </a:pPr>
            <a:r>
              <a:rPr lang="en-US" sz="1100" dirty="0">
                <a:cs typeface="Open Sans Light"/>
              </a:rPr>
              <a:t>Create an Enterprise EHR platform to host any and all EHR data.  </a:t>
            </a:r>
          </a:p>
          <a:p>
            <a:pPr marL="171450" indent="-171450">
              <a:spcBef>
                <a:spcPts val="400"/>
              </a:spcBef>
              <a:buFont typeface="Arial" panose="020B0604020202020204" pitchFamily="34" charset="0"/>
              <a:buChar char="•"/>
              <a:defRPr/>
            </a:pPr>
            <a:r>
              <a:rPr lang="en-US" sz="1100" dirty="0">
                <a:cs typeface="Open Sans Light"/>
              </a:rPr>
              <a:t>Expose universal easily accessible “end-points” for Suppliers and Consumers (APIs)</a:t>
            </a:r>
          </a:p>
          <a:p>
            <a:pPr marL="171450" indent="-171450">
              <a:spcBef>
                <a:spcPts val="400"/>
              </a:spcBef>
              <a:buFont typeface="Arial" panose="020B0604020202020204" pitchFamily="34" charset="0"/>
              <a:buChar char="•"/>
              <a:defRPr/>
            </a:pPr>
            <a:r>
              <a:rPr lang="en-US" sz="1100" dirty="0">
                <a:cs typeface="Open Sans Light"/>
              </a:rPr>
              <a:t>Accept/Expose data in real-time or in batch. </a:t>
            </a:r>
          </a:p>
          <a:p>
            <a:pPr marL="171450" indent="-171450">
              <a:spcBef>
                <a:spcPts val="400"/>
              </a:spcBef>
              <a:buFont typeface="Arial" panose="020B0604020202020204" pitchFamily="34" charset="0"/>
              <a:buChar char="•"/>
              <a:defRPr/>
            </a:pPr>
            <a:r>
              <a:rPr lang="en-US" sz="1100" dirty="0">
                <a:cs typeface="Open Sans Light"/>
              </a:rPr>
              <a:t>Accept/Expose data in any format</a:t>
            </a:r>
          </a:p>
          <a:p>
            <a:pPr marL="171450" indent="-171450">
              <a:spcBef>
                <a:spcPts val="400"/>
              </a:spcBef>
              <a:buFont typeface="Arial" panose="020B0604020202020204" pitchFamily="34" charset="0"/>
              <a:buChar char="•"/>
              <a:defRPr/>
            </a:pPr>
            <a:r>
              <a:rPr lang="en-US" sz="1100" dirty="0">
                <a:cs typeface="Open Sans Light"/>
              </a:rPr>
              <a:t>Create format translators</a:t>
            </a:r>
          </a:p>
        </p:txBody>
      </p:sp>
      <p:pic>
        <p:nvPicPr>
          <p:cNvPr id="2" name="Picture 1">
            <a:extLst>
              <a:ext uri="{FF2B5EF4-FFF2-40B4-BE49-F238E27FC236}">
                <a16:creationId xmlns:a16="http://schemas.microsoft.com/office/drawing/2014/main" id="{ED1C0309-DF6C-4D74-9057-4ACE252EDDBF}"/>
              </a:ext>
            </a:extLst>
          </p:cNvPr>
          <p:cNvPicPr>
            <a:picLocks noChangeAspect="1"/>
          </p:cNvPicPr>
          <p:nvPr/>
        </p:nvPicPr>
        <p:blipFill>
          <a:blip r:embed="rId7"/>
          <a:stretch>
            <a:fillRect/>
          </a:stretch>
        </p:blipFill>
        <p:spPr>
          <a:xfrm>
            <a:off x="3321216" y="1893359"/>
            <a:ext cx="8732671" cy="4338108"/>
          </a:xfrm>
          <a:prstGeom prst="rect">
            <a:avLst/>
          </a:prstGeom>
        </p:spPr>
      </p:pic>
    </p:spTree>
    <p:extLst>
      <p:ext uri="{BB962C8B-B14F-4D97-AF65-F5344CB8AC3E}">
        <p14:creationId xmlns:p14="http://schemas.microsoft.com/office/powerpoint/2010/main" val="316133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BC9C-94A0-4A7A-86B2-F4F88041FA99}"/>
              </a:ext>
            </a:extLst>
          </p:cNvPr>
          <p:cNvSpPr>
            <a:spLocks noGrp="1"/>
          </p:cNvSpPr>
          <p:nvPr>
            <p:ph type="title"/>
          </p:nvPr>
        </p:nvSpPr>
        <p:spPr/>
        <p:txBody>
          <a:bodyPr/>
          <a:lstStyle/>
          <a:p>
            <a:r>
              <a:rPr lang="en-US" dirty="0"/>
              <a:t>Key takeaways</a:t>
            </a:r>
          </a:p>
        </p:txBody>
      </p:sp>
      <p:sp>
        <p:nvSpPr>
          <p:cNvPr id="3" name="Text Placeholder 2">
            <a:extLst>
              <a:ext uri="{FF2B5EF4-FFF2-40B4-BE49-F238E27FC236}">
                <a16:creationId xmlns:a16="http://schemas.microsoft.com/office/drawing/2014/main" id="{57AEF3B9-53A6-4B7B-AD05-0643A2470ACA}"/>
              </a:ext>
            </a:extLst>
          </p:cNvPr>
          <p:cNvSpPr>
            <a:spLocks noGrp="1"/>
          </p:cNvSpPr>
          <p:nvPr>
            <p:ph type="body" sz="quarter" idx="11"/>
          </p:nvPr>
        </p:nvSpPr>
        <p:spPr/>
        <p:txBody>
          <a:bodyPr/>
          <a:lstStyle/>
          <a:p>
            <a:r>
              <a:rPr lang="en-US" dirty="0"/>
              <a:t>CVSH existing and future needs</a:t>
            </a:r>
          </a:p>
        </p:txBody>
      </p:sp>
      <p:sp>
        <p:nvSpPr>
          <p:cNvPr id="5" name="Content Placeholder 2">
            <a:extLst>
              <a:ext uri="{FF2B5EF4-FFF2-40B4-BE49-F238E27FC236}">
                <a16:creationId xmlns:a16="http://schemas.microsoft.com/office/drawing/2014/main" id="{EB9279EC-4D79-4367-8E1F-2582C98D09A7}"/>
              </a:ext>
            </a:extLst>
          </p:cNvPr>
          <p:cNvSpPr txBox="1">
            <a:spLocks/>
          </p:cNvSpPr>
          <p:nvPr/>
        </p:nvSpPr>
        <p:spPr>
          <a:xfrm>
            <a:off x="447794" y="1691433"/>
            <a:ext cx="4824002" cy="4635500"/>
          </a:xfrm>
          <a:prstGeom prst="rect">
            <a:avLst/>
          </a:prstGeom>
        </p:spPr>
        <p:txBody>
          <a:bodyPr anchor="t"/>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Organizational Architecture:</a:t>
            </a:r>
          </a:p>
          <a:p>
            <a:pPr marL="485775" lvl="1" indent="-285750"/>
            <a:r>
              <a:rPr lang="en-US" sz="1400" dirty="0"/>
              <a:t>CVSH business needs to have the flexibility to change or add solutions  - whenever needed – we cannot be dependent on a partner business to move with CVSH </a:t>
            </a:r>
          </a:p>
          <a:p>
            <a:pPr marL="485775" lvl="1" indent="-285750"/>
            <a:r>
              <a:rPr lang="en-US" sz="1400" dirty="0"/>
              <a:t>CVSH should have CVSH patient data, at CVSH – not spread across multiple vendor solutions</a:t>
            </a:r>
            <a:endParaRPr lang="en-US" sz="1400" dirty="0">
              <a:cs typeface="Arial"/>
            </a:endParaRPr>
          </a:p>
          <a:p>
            <a:pPr marL="485775" lvl="1" indent="-285750"/>
            <a:r>
              <a:rPr lang="en-US" sz="1400" dirty="0"/>
              <a:t>Aetna has learned some difficult lessons with where and how data is sourced or persisted – (most recently HealthBI).</a:t>
            </a:r>
          </a:p>
          <a:p>
            <a:pPr marL="485775" lvl="1" indent="-285750"/>
            <a:r>
              <a:rPr lang="en-US" sz="1400" dirty="0"/>
              <a:t>CVSH needs to leverage EHR data for Clinical Platform operational and analytical reasons </a:t>
            </a:r>
            <a:endParaRPr lang="en-US" sz="1400" dirty="0">
              <a:cs typeface="Arial"/>
            </a:endParaRPr>
          </a:p>
          <a:p>
            <a:pPr marL="485775" lvl="1" indent="-285750"/>
            <a:r>
              <a:rPr lang="en-US" sz="1400" dirty="0"/>
              <a:t>CVSH must be able to react to legislative demands – e.g. individual privacy, “delete on demand” and consent..  </a:t>
            </a:r>
          </a:p>
        </p:txBody>
      </p:sp>
      <p:sp>
        <p:nvSpPr>
          <p:cNvPr id="6" name="Content Placeholder 2">
            <a:extLst>
              <a:ext uri="{FF2B5EF4-FFF2-40B4-BE49-F238E27FC236}">
                <a16:creationId xmlns:a16="http://schemas.microsoft.com/office/drawing/2014/main" id="{16031036-47C6-4322-840A-DD64522F2D18}"/>
              </a:ext>
            </a:extLst>
          </p:cNvPr>
          <p:cNvSpPr txBox="1">
            <a:spLocks/>
          </p:cNvSpPr>
          <p:nvPr/>
        </p:nvSpPr>
        <p:spPr>
          <a:xfrm>
            <a:off x="5994400" y="3694184"/>
            <a:ext cx="5892800" cy="3040937"/>
          </a:xfrm>
          <a:prstGeom prst="rect">
            <a:avLst/>
          </a:prstGeom>
        </p:spPr>
        <p:txBody>
          <a:bodyPr vert="horz" lIns="0" tIns="0" rIns="0" bIns="0" rtlCol="0">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mn-ea"/>
                <a:cs typeface="Open Sans Light"/>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800" b="0" i="0" kern="1200">
                <a:solidFill>
                  <a:schemeClr val="tx2"/>
                </a:solidFill>
                <a:latin typeface="+mn-lt"/>
                <a:ea typeface="+mn-ea"/>
                <a:cs typeface="Open Sans Light"/>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mn-ea"/>
                <a:cs typeface="Open Sans Light"/>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mn-ea"/>
                <a:cs typeface="Open Sans Light"/>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Key Components for future</a:t>
            </a:r>
            <a:endParaRPr lang="en-US" sz="1400" dirty="0"/>
          </a:p>
          <a:p>
            <a:pPr marL="485775" lvl="1" indent="-285750"/>
            <a:r>
              <a:rPr lang="en-US" sz="1400" dirty="0"/>
              <a:t>EHR vendors’ core business are the providers who purchase their software. Leverage EHR vendors (like Epic) to understand and value of the CVSH relationship to their business and revenue. </a:t>
            </a:r>
          </a:p>
          <a:p>
            <a:pPr marL="485775" lvl="1" indent="-285750"/>
            <a:r>
              <a:rPr lang="en-US" sz="1400" dirty="0"/>
              <a:t>Determine how to refine data delivery to meet the specific needs of </a:t>
            </a:r>
            <a:r>
              <a:rPr lang="en-US" sz="1400" dirty="0">
                <a:solidFill>
                  <a:srgbClr val="FF0000"/>
                </a:solidFill>
              </a:rPr>
              <a:t>CVS</a:t>
            </a:r>
            <a:r>
              <a:rPr lang="en-US" sz="1400" dirty="0"/>
              <a:t> business, (today all chart content is ingested, areas such as STARs may require a subset of data only.) </a:t>
            </a:r>
          </a:p>
          <a:p>
            <a:pPr marL="485775" lvl="1" indent="-285750"/>
            <a:r>
              <a:rPr lang="en-US" sz="1400" dirty="0"/>
              <a:t>Increase patient matching rates through provider engagement</a:t>
            </a:r>
          </a:p>
          <a:p>
            <a:pPr marL="485775" lvl="1" indent="-285750"/>
            <a:r>
              <a:rPr lang="en-US" sz="1400" dirty="0"/>
              <a:t>Increase provider education </a:t>
            </a:r>
            <a:r>
              <a:rPr lang="en-US" sz="1400" dirty="0">
                <a:solidFill>
                  <a:srgbClr val="FF0000"/>
                </a:solidFill>
              </a:rPr>
              <a:t>and collaboration </a:t>
            </a:r>
          </a:p>
        </p:txBody>
      </p:sp>
      <p:sp>
        <p:nvSpPr>
          <p:cNvPr id="7" name="Content Placeholder 2">
            <a:extLst>
              <a:ext uri="{FF2B5EF4-FFF2-40B4-BE49-F238E27FC236}">
                <a16:creationId xmlns:a16="http://schemas.microsoft.com/office/drawing/2014/main" id="{886FC993-55C6-43AB-A9A1-4268DCB866A2}"/>
              </a:ext>
            </a:extLst>
          </p:cNvPr>
          <p:cNvSpPr txBox="1">
            <a:spLocks/>
          </p:cNvSpPr>
          <p:nvPr/>
        </p:nvSpPr>
        <p:spPr>
          <a:xfrm>
            <a:off x="6096000" y="1691433"/>
            <a:ext cx="5648206" cy="4635500"/>
          </a:xfrm>
          <a:prstGeom prst="rect">
            <a:avLst/>
          </a:prstGeom>
        </p:spPr>
        <p:txBody>
          <a:bodyPr vert="horz" lIns="0" tIns="0" rIns="0" bIns="0" rtlCol="0" anchor="t">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mn-ea"/>
                <a:cs typeface="Open Sans Light"/>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800" b="0" i="0" kern="1200">
                <a:solidFill>
                  <a:schemeClr val="tx2"/>
                </a:solidFill>
                <a:latin typeface="+mn-lt"/>
                <a:ea typeface="+mn-ea"/>
                <a:cs typeface="Open Sans Light"/>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mn-ea"/>
                <a:cs typeface="Open Sans Light"/>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mn-ea"/>
                <a:cs typeface="Open Sans Light"/>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What do we do today:</a:t>
            </a:r>
          </a:p>
          <a:p>
            <a:pPr marL="485775" lvl="1" indent="-285750"/>
            <a:r>
              <a:rPr lang="en-US" sz="1400" dirty="0"/>
              <a:t>Raw electronic content is ingested and processed into structured and unstructured data sets</a:t>
            </a:r>
            <a:endParaRPr lang="en-US" sz="1400" dirty="0">
              <a:cs typeface="Arial"/>
            </a:endParaRPr>
          </a:p>
          <a:p>
            <a:pPr marL="485775" lvl="1" indent="-285750"/>
            <a:r>
              <a:rPr lang="en-US" sz="1400" dirty="0"/>
              <a:t>The Medicare Technical team uses multiple platforms and technologies, including, but not limited to: SAS, Linux, and Unix and Amazon web services</a:t>
            </a:r>
          </a:p>
          <a:p>
            <a:pPr marL="485775" lvl="1" indent="-285750"/>
            <a:r>
              <a:rPr lang="en-US" sz="1400" dirty="0"/>
              <a:t>PDF charts are available which are scanned in office</a:t>
            </a:r>
          </a:p>
        </p:txBody>
      </p:sp>
    </p:spTree>
    <p:extLst>
      <p:ext uri="{BB962C8B-B14F-4D97-AF65-F5344CB8AC3E}">
        <p14:creationId xmlns:p14="http://schemas.microsoft.com/office/powerpoint/2010/main" val="922499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06"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Next Steps</a:t>
            </a:r>
          </a:p>
        </p:txBody>
      </p:sp>
      <p:sp>
        <p:nvSpPr>
          <p:cNvPr id="3" name="Text Placeholder 2"/>
          <p:cNvSpPr>
            <a:spLocks noGrp="1"/>
          </p:cNvSpPr>
          <p:nvPr>
            <p:ph type="body" sz="quarter" idx="11"/>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To move CVSH forward in EHR integration, </a:t>
            </a:r>
            <a:r>
              <a:rPr lang="en-US" dirty="0"/>
              <a:t>a nimble approach is necessary</a:t>
            </a:r>
            <a:endParaRPr lang="en-US" dirty="0">
              <a:latin typeface="Arial" panose="020B0604020202020204" pitchFamily="34" charset="0"/>
              <a:cs typeface="Arial" panose="020B0604020202020204" pitchFamily="34" charset="0"/>
              <a:sym typeface="Arial" panose="020B0604020202020204" pitchFamily="34" charset="0"/>
            </a:endParaRPr>
          </a:p>
        </p:txBody>
      </p:sp>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10024863" y="1550014"/>
            <a:ext cx="2178424" cy="5307052"/>
          </a:xfrm>
          <a:prstGeom prst="rect">
            <a:avLst/>
          </a:prstGeom>
        </p:spPr>
      </p:pic>
      <p:sp>
        <p:nvSpPr>
          <p:cNvPr id="10" name="Rectangle 9"/>
          <p:cNvSpPr>
            <a:spLocks noChangeAspect="1"/>
          </p:cNvSpPr>
          <p:nvPr/>
        </p:nvSpPr>
        <p:spPr>
          <a:xfrm>
            <a:off x="234363" y="2359257"/>
            <a:ext cx="958794" cy="3888461"/>
          </a:xfrm>
          <a:prstGeom prst="rect">
            <a:avLst/>
          </a:prstGeom>
          <a:solidFill>
            <a:schemeClr val="accent4"/>
          </a:solidFill>
        </p:spPr>
        <p:txBody>
          <a:bodyPr wrap="none" anchor="ctr" anchorCtr="0">
            <a:noAutofit/>
          </a:bodyPr>
          <a:lstStyle/>
          <a:p>
            <a:pPr lvl="0" algn="ctr">
              <a:spcAft>
                <a:spcPts val="600"/>
              </a:spcAft>
              <a:defRPr/>
            </a:pPr>
            <a:r>
              <a:rPr lang="en-US" sz="1600" b="1" dirty="0">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Cross </a:t>
            </a:r>
          </a:p>
          <a:p>
            <a:pPr lvl="0" algn="ctr">
              <a:spcAft>
                <a:spcPts val="600"/>
              </a:spcAft>
              <a:defRPr/>
            </a:pPr>
            <a:r>
              <a:rPr lang="en-US" sz="1600" b="1" dirty="0">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Function</a:t>
            </a:r>
          </a:p>
          <a:p>
            <a:pPr lvl="0" algn="ctr">
              <a:spcAft>
                <a:spcPts val="600"/>
              </a:spcAft>
              <a:defRPr/>
            </a:pPr>
            <a:r>
              <a:rPr lang="en-US" sz="1600" b="1" dirty="0">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Team </a:t>
            </a:r>
          </a:p>
          <a:p>
            <a:pPr lvl="0" algn="ctr">
              <a:spcAft>
                <a:spcPts val="600"/>
              </a:spcAft>
              <a:defRPr/>
            </a:pPr>
            <a:r>
              <a:rPr lang="en-US" sz="1600" b="1" dirty="0">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including</a:t>
            </a:r>
          </a:p>
          <a:p>
            <a:pPr lvl="0" algn="ctr">
              <a:spcAft>
                <a:spcPts val="600"/>
              </a:spcAft>
              <a:defRPr/>
            </a:pPr>
            <a:r>
              <a:rPr lang="en-US" sz="1600" b="1" dirty="0">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O-CTO</a:t>
            </a:r>
          </a:p>
          <a:p>
            <a:pPr lvl="0" algn="ctr">
              <a:spcAft>
                <a:spcPts val="600"/>
              </a:spcAft>
              <a:defRPr/>
            </a:pPr>
            <a:r>
              <a:rPr lang="en-US" sz="1600" b="1" dirty="0">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Clinical</a:t>
            </a:r>
          </a:p>
          <a:p>
            <a:pPr lvl="0" algn="ctr">
              <a:spcAft>
                <a:spcPts val="600"/>
              </a:spcAft>
              <a:defRPr/>
            </a:pPr>
            <a:r>
              <a:rPr lang="en-US" sz="1600" b="1" dirty="0">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Security</a:t>
            </a:r>
          </a:p>
          <a:p>
            <a:pPr lvl="0" algn="ctr">
              <a:spcAft>
                <a:spcPts val="600"/>
              </a:spcAft>
              <a:defRPr/>
            </a:pPr>
            <a:r>
              <a:rPr lang="en-US" sz="1600" b="1" dirty="0">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Privacy</a:t>
            </a:r>
          </a:p>
          <a:p>
            <a:pPr lvl="0" algn="ctr">
              <a:spcAft>
                <a:spcPts val="600"/>
              </a:spcAft>
              <a:defRPr/>
            </a:pPr>
            <a:r>
              <a:rPr lang="en-US" sz="1600" b="1" dirty="0">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Legal</a:t>
            </a:r>
          </a:p>
        </p:txBody>
      </p:sp>
      <p:grpSp>
        <p:nvGrpSpPr>
          <p:cNvPr id="12" name="Group 11"/>
          <p:cNvGrpSpPr/>
          <p:nvPr/>
        </p:nvGrpSpPr>
        <p:grpSpPr>
          <a:xfrm>
            <a:off x="5840698" y="2369176"/>
            <a:ext cx="4050183" cy="3860173"/>
            <a:chOff x="4841428" y="4371872"/>
            <a:chExt cx="2901071" cy="1903372"/>
          </a:xfrm>
        </p:grpSpPr>
        <p:sp>
          <p:nvSpPr>
            <p:cNvPr id="22" name="Rectangle 21"/>
            <p:cNvSpPr/>
            <p:nvPr/>
          </p:nvSpPr>
          <p:spPr>
            <a:xfrm>
              <a:off x="4841428" y="4371874"/>
              <a:ext cx="2897824" cy="190336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bIns="91440" rtlCol="0" anchor="ctr"/>
            <a:lstStyle/>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Create industry standard integrations (e.g. FHIR) with EHRs that can be reused with various EHR vendors</a:t>
              </a:r>
            </a:p>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Leverage or Accommodate and be able to interact with the proposed new Interoperability law.</a:t>
              </a:r>
            </a:p>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Integrate with CVSH Consent and privacy strategy to ensure appropriate access</a:t>
              </a:r>
            </a:p>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Continuous monitoring of industry trends and revise strategy as necessary</a:t>
              </a:r>
            </a:p>
            <a:p>
              <a:pPr marL="194310" indent="-194310">
                <a:spcAft>
                  <a:spcPts val="500"/>
                </a:spcAft>
                <a:buFont typeface="Arial" panose="020B0604020202020204" pitchFamily="34" charset="0"/>
                <a:buChar char="•"/>
              </a:pPr>
              <a:endPar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p:nvSpPr>
          <p:spPr>
            <a:xfrm>
              <a:off x="7675332" y="4371872"/>
              <a:ext cx="67167" cy="19033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grpSp>
      <p:sp>
        <p:nvSpPr>
          <p:cNvPr id="16" name="Rectangle 15"/>
          <p:cNvSpPr/>
          <p:nvPr/>
        </p:nvSpPr>
        <p:spPr>
          <a:xfrm>
            <a:off x="1290275" y="2369177"/>
            <a:ext cx="4415640" cy="3860168"/>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bIns="91440" rtlCol="0" anchor="ctr"/>
          <a:lstStyle/>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Research National EHR aggregators such as CommonWell &amp; Carequality</a:t>
            </a:r>
          </a:p>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Leverage existing vendors (e.g. Epic) to understand EHR landscape and roadmap</a:t>
            </a:r>
          </a:p>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Research new vendors (e.g. Google Cloud DICOM, Redox) to see if they can help CVSH </a:t>
            </a:r>
          </a:p>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Understand monetization strategy and legislative guidance </a:t>
            </a:r>
          </a:p>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Develop target state architecture for implementation</a:t>
            </a:r>
          </a:p>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Investigate organization such as Specialty pharmacy who have started consuming EHR data</a:t>
            </a:r>
          </a:p>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Investigate member consent needs across various CVSH entities (Aetna, Minute Clinic, etc.)</a:t>
            </a:r>
          </a:p>
          <a:p>
            <a:pPr marL="194310" indent="-194310">
              <a:spcAft>
                <a:spcPts val="500"/>
              </a:spcAft>
              <a:buFont typeface="Arial" panose="020B0604020202020204" pitchFamily="34" charset="0"/>
              <a:buChar char="•"/>
            </a:pPr>
            <a:r>
              <a:rPr lang="en-US" sz="120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Align across various organizations across CVSH to minimize duplicity</a:t>
            </a:r>
          </a:p>
        </p:txBody>
      </p:sp>
      <p:sp>
        <p:nvSpPr>
          <p:cNvPr id="17" name="Rectangle 16"/>
          <p:cNvSpPr/>
          <p:nvPr/>
        </p:nvSpPr>
        <p:spPr>
          <a:xfrm>
            <a:off x="5705915" y="2374958"/>
            <a:ext cx="83090" cy="3860168"/>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t"/>
          <a:lstStyle/>
          <a:p>
            <a:pPr marL="194310" indent="-194310">
              <a:spcBef>
                <a:spcPts val="500"/>
              </a:spcBef>
              <a:buFont typeface="Arial" panose="020B0604020202020204" pitchFamily="34" charset="0"/>
              <a:buChar char="•"/>
            </a:pPr>
            <a:endParaRPr lang="en-US" sz="1400" i="1"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grpSp>
        <p:nvGrpSpPr>
          <p:cNvPr id="18" name="Group 17"/>
          <p:cNvGrpSpPr/>
          <p:nvPr/>
        </p:nvGrpSpPr>
        <p:grpSpPr>
          <a:xfrm>
            <a:off x="1290275" y="1720163"/>
            <a:ext cx="8590280" cy="645105"/>
            <a:chOff x="-88671" y="2103112"/>
            <a:chExt cx="7959019" cy="524798"/>
          </a:xfrm>
        </p:grpSpPr>
        <p:sp>
          <p:nvSpPr>
            <p:cNvPr id="19" name="Right Arrow 18"/>
            <p:cNvSpPr/>
            <p:nvPr/>
          </p:nvSpPr>
          <p:spPr>
            <a:xfrm>
              <a:off x="-88671" y="2103112"/>
              <a:ext cx="7959019" cy="524798"/>
            </a:xfrm>
            <a:prstGeom prst="rightArrow">
              <a:avLst>
                <a:gd name="adj1" fmla="val 70655"/>
                <a:gd name="adj2" fmla="val 50000"/>
              </a:avLst>
            </a:prstGeom>
            <a:gradFill flip="none" rotWithShape="1">
              <a:gsLst>
                <a:gs pos="27000">
                  <a:srgbClr val="064E69"/>
                </a:gs>
                <a:gs pos="63000">
                  <a:schemeClr val="accent4">
                    <a:lumMod val="60000"/>
                    <a:lumOff val="40000"/>
                  </a:schemeClr>
                </a:gs>
                <a:gs pos="0">
                  <a:srgbClr val="043B4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20" name="Rectangle 19"/>
            <p:cNvSpPr/>
            <p:nvPr/>
          </p:nvSpPr>
          <p:spPr>
            <a:xfrm>
              <a:off x="6014116" y="2177727"/>
              <a:ext cx="1856231" cy="375569"/>
            </a:xfrm>
            <a:prstGeom prst="rect">
              <a:avLst/>
            </a:prstGeom>
          </p:spPr>
          <p:txBody>
            <a:bodyPr wrap="square" anchor="ctr">
              <a:spAutoFit/>
            </a:bodyPr>
            <a:lstStyle/>
            <a:p>
              <a:pPr algn="ctr"/>
              <a:r>
                <a:rPr lang="en-US" sz="1200" b="1" dirty="0">
                  <a:solidFill>
                    <a:schemeClr val="tx2">
                      <a:lumMod val="75000"/>
                    </a:schemeClr>
                  </a:solidFill>
                  <a:latin typeface="Arial" panose="020B0604020202020204" pitchFamily="34" charset="0"/>
                  <a:ea typeface="Domaine Display" charset="0"/>
                  <a:cs typeface="Arial" panose="020B0604020202020204" pitchFamily="34" charset="0"/>
                  <a:sym typeface="Arial" panose="020B0604020202020204" pitchFamily="34" charset="0"/>
                </a:rPr>
                <a:t>Long-Term Action</a:t>
              </a:r>
            </a:p>
            <a:p>
              <a:pPr algn="ctr"/>
              <a:r>
                <a:rPr lang="en-US" sz="1200" b="1" dirty="0">
                  <a:solidFill>
                    <a:schemeClr val="tx2">
                      <a:lumMod val="75000"/>
                    </a:schemeClr>
                  </a:solidFill>
                  <a:latin typeface="Arial" panose="020B0604020202020204" pitchFamily="34" charset="0"/>
                  <a:ea typeface="Domaine Display" charset="0"/>
                  <a:cs typeface="Arial" panose="020B0604020202020204" pitchFamily="34" charset="0"/>
                  <a:sym typeface="Arial" panose="020B0604020202020204" pitchFamily="34" charset="0"/>
                </a:rPr>
                <a:t>(&gt;6 months)</a:t>
              </a:r>
            </a:p>
          </p:txBody>
        </p:sp>
        <p:sp>
          <p:nvSpPr>
            <p:cNvPr id="21" name="Rectangle 20"/>
            <p:cNvSpPr/>
            <p:nvPr/>
          </p:nvSpPr>
          <p:spPr>
            <a:xfrm>
              <a:off x="37733" y="2177727"/>
              <a:ext cx="1349340" cy="375568"/>
            </a:xfrm>
            <a:prstGeom prst="rect">
              <a:avLst/>
            </a:prstGeom>
          </p:spPr>
          <p:txBody>
            <a:bodyPr wrap="none" anchor="ctr">
              <a:spAutoFit/>
            </a:bodyPr>
            <a:lstStyle/>
            <a:p>
              <a:pPr algn="ctr"/>
              <a:r>
                <a:rPr lang="en-US" sz="12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rPr>
                <a:t>Near-Term Action</a:t>
              </a:r>
            </a:p>
            <a:p>
              <a:pPr algn="ctr"/>
              <a:r>
                <a:rPr lang="en-US" sz="12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rPr>
                <a:t>(&lt;6 months)</a:t>
              </a:r>
            </a:p>
          </p:txBody>
        </p:sp>
      </p:grpSp>
      <p:sp>
        <p:nvSpPr>
          <p:cNvPr id="24" name="Rectangle 23"/>
          <p:cNvSpPr/>
          <p:nvPr/>
        </p:nvSpPr>
        <p:spPr>
          <a:xfrm flipH="1">
            <a:off x="10015338" y="1553086"/>
            <a:ext cx="144770" cy="53039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solidFill>
                <a:schemeClr val="bg2">
                  <a:lumMod val="40000"/>
                  <a:lumOff val="60000"/>
                </a:schemeClr>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819394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oftheCTO_theme_100218">
  <a:themeElements>
    <a:clrScheme name="Custom 4">
      <a:dk1>
        <a:srgbClr val="000000"/>
      </a:dk1>
      <a:lt1>
        <a:srgbClr val="FFFFFF"/>
      </a:lt1>
      <a:dk2>
        <a:srgbClr val="414141"/>
      </a:dk2>
      <a:lt2>
        <a:srgbClr val="C2C0C0"/>
      </a:lt2>
      <a:accent1>
        <a:srgbClr val="00859B"/>
      </a:accent1>
      <a:accent2>
        <a:srgbClr val="064E69"/>
      </a:accent2>
      <a:accent3>
        <a:srgbClr val="7CC0CC"/>
      </a:accent3>
      <a:accent4>
        <a:srgbClr val="B2DAE1"/>
      </a:accent4>
      <a:accent5>
        <a:srgbClr val="563D82"/>
      </a:accent5>
      <a:accent6>
        <a:srgbClr val="7C3E98"/>
      </a:accent6>
      <a:hlink>
        <a:srgbClr val="563D82"/>
      </a:hlink>
      <a:folHlink>
        <a:srgbClr val="B18BC1"/>
      </a:folHlink>
    </a:clrScheme>
    <a:fontScheme name="Sm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dirty="0" smtClean="0">
            <a:latin typeface="+mj-lt"/>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OfficeoftheCTO_theme_100218" id="{18E4FBCB-19BE-804A-9DE7-397BE919D330}" vid="{0A8A6A59-A18B-E745-A2BF-59BBEE2B9A0D}"/>
    </a:ext>
  </a:extLst>
</a:theme>
</file>

<file path=ppt/theme/theme2.xml><?xml version="1.0" encoding="utf-8"?>
<a:theme xmlns:a="http://schemas.openxmlformats.org/drawingml/2006/main" name="External_Presentations_Violet">
  <a:themeElements>
    <a:clrScheme name="Custom 25">
      <a:dk1>
        <a:srgbClr val="000000"/>
      </a:dk1>
      <a:lt1>
        <a:srgbClr val="000000"/>
      </a:lt1>
      <a:dk2>
        <a:srgbClr val="FFFFFF"/>
      </a:dk2>
      <a:lt2>
        <a:srgbClr val="FFFFFF"/>
      </a:lt2>
      <a:accent1>
        <a:srgbClr val="7D3F98"/>
      </a:accent1>
      <a:accent2>
        <a:srgbClr val="7AC143"/>
      </a:accent2>
      <a:accent3>
        <a:srgbClr val="00BCE4"/>
      </a:accent3>
      <a:accent4>
        <a:srgbClr val="00A78E"/>
      </a:accent4>
      <a:accent5>
        <a:srgbClr val="5F78BB"/>
      </a:accent5>
      <a:accent6>
        <a:srgbClr val="B8D936"/>
      </a:accent6>
      <a:hlink>
        <a:srgbClr val="7090A5"/>
      </a:hlink>
      <a:folHlink>
        <a:srgbClr val="7F7F7F"/>
      </a:folHlink>
    </a:clrScheme>
    <a:fontScheme name="New Logo Master Slid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mn-lt"/>
          </a:defRPr>
        </a:defPPr>
      </a:lstStyle>
    </a:txDef>
  </a:objectDefaults>
  <a:extraClrSchemeLst>
    <a:extraClrScheme>
      <a:clrScheme name="New Logo Master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Logo Master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Logo Master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Logo Master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Logo Master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Logo Master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Logo Master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Logo Master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Logo Master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Logo Master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Logo Master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Logo Master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ew Logo Master Slide 13">
        <a:dk1>
          <a:srgbClr val="000000"/>
        </a:dk1>
        <a:lt1>
          <a:srgbClr val="FFFFFF"/>
        </a:lt1>
        <a:dk2>
          <a:srgbClr val="F47721"/>
        </a:dk2>
        <a:lt2>
          <a:srgbClr val="D50962"/>
        </a:lt2>
        <a:accent1>
          <a:srgbClr val="7AC143"/>
        </a:accent1>
        <a:accent2>
          <a:srgbClr val="00A78E"/>
        </a:accent2>
        <a:accent3>
          <a:srgbClr val="FFFFFF"/>
        </a:accent3>
        <a:accent4>
          <a:srgbClr val="000000"/>
        </a:accent4>
        <a:accent5>
          <a:srgbClr val="BEDDB0"/>
        </a:accent5>
        <a:accent6>
          <a:srgbClr val="009780"/>
        </a:accent6>
        <a:hlink>
          <a:srgbClr val="7D3F98"/>
        </a:hlink>
        <a:folHlink>
          <a:srgbClr val="00BCE4"/>
        </a:folHlink>
      </a:clrScheme>
      <a:clrMap bg1="lt1" tx1="dk1" bg2="lt2" tx2="dk2" accent1="accent1" accent2="accent2" accent3="accent3" accent4="accent4" accent5="accent5" accent6="accent6" hlink="hlink" folHlink="folHlink"/>
    </a:extraClrScheme>
    <a:extraClrScheme>
      <a:clrScheme name="New Logo Master Slide 14">
        <a:dk1>
          <a:srgbClr val="000000"/>
        </a:dk1>
        <a:lt1>
          <a:srgbClr val="FFFFFF"/>
        </a:lt1>
        <a:dk2>
          <a:srgbClr val="D20962"/>
        </a:dk2>
        <a:lt2>
          <a:srgbClr val="F47721"/>
        </a:lt2>
        <a:accent1>
          <a:srgbClr val="7AC143"/>
        </a:accent1>
        <a:accent2>
          <a:srgbClr val="00A78E"/>
        </a:accent2>
        <a:accent3>
          <a:srgbClr val="FFFFFF"/>
        </a:accent3>
        <a:accent4>
          <a:srgbClr val="000000"/>
        </a:accent4>
        <a:accent5>
          <a:srgbClr val="BEDDB0"/>
        </a:accent5>
        <a:accent6>
          <a:srgbClr val="009780"/>
        </a:accent6>
        <a:hlink>
          <a:srgbClr val="7D3F98"/>
        </a:hlink>
        <a:folHlink>
          <a:srgbClr val="00BC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Props1.xml><?xml version="1.0" encoding="utf-8"?>
<ds:datastoreItem xmlns:ds="http://schemas.openxmlformats.org/officeDocument/2006/customXml" ds:itemID="{29A5E4E2-8A50-4D5C-8A2A-40B9250FB865}"/>
</file>

<file path=customXml/itemProps2.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3.xml><?xml version="1.0" encoding="utf-8"?>
<ds:datastoreItem xmlns:ds="http://schemas.openxmlformats.org/officeDocument/2006/customXml" ds:itemID="{B24F0FD7-590D-477C-84D8-04F64A55F94D}">
  <ds:schemaRefs>
    <ds:schemaRef ds:uri="640900fa-8b29-4318-ac43-6b50d10474da"/>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9ea8bc4d-1db1-4837-b00f-6e616e24289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Aetna Violet PPT template-widescreen</Template>
  <TotalTime>206843</TotalTime>
  <Words>1436</Words>
  <Application>Microsoft Office PowerPoint</Application>
  <PresentationFormat>Widescreen</PresentationFormat>
  <Paragraphs>344</Paragraphs>
  <Slides>14</Slides>
  <Notes>7</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9" baseType="lpstr">
      <vt:lpstr>&amp;quot</vt:lpstr>
      <vt:lpstr>Arial</vt:lpstr>
      <vt:lpstr>Calibri</vt:lpstr>
      <vt:lpstr>Domaine Display</vt:lpstr>
      <vt:lpstr>Domaine Display Bold</vt:lpstr>
      <vt:lpstr>Georgia</vt:lpstr>
      <vt:lpstr>Helvetica</vt:lpstr>
      <vt:lpstr>Lucida Grande</vt:lpstr>
      <vt:lpstr>Open Sans</vt:lpstr>
      <vt:lpstr>Open Sans Bold</vt:lpstr>
      <vt:lpstr>Open Sans Light</vt:lpstr>
      <vt:lpstr>Trebuchet MS</vt:lpstr>
      <vt:lpstr>OfficeoftheCTO_theme_100218</vt:lpstr>
      <vt:lpstr>External_Presentations_Violet</vt:lpstr>
      <vt:lpstr>think-cell Slide</vt:lpstr>
      <vt:lpstr>EHR Access PoV </vt:lpstr>
      <vt:lpstr>Executive Summary</vt:lpstr>
      <vt:lpstr>Current EHR Landscape</vt:lpstr>
      <vt:lpstr>Current EHR - HIE Landscape</vt:lpstr>
      <vt:lpstr>Why is it important to CVS Health?</vt:lpstr>
      <vt:lpstr>CVSH Clinical Capability EHR Needs</vt:lpstr>
      <vt:lpstr>What does EHR Success look like?</vt:lpstr>
      <vt:lpstr>Key takeaways</vt:lpstr>
      <vt:lpstr>Next Steps</vt:lpstr>
      <vt:lpstr>PowerPoint Presentation</vt:lpstr>
      <vt:lpstr>Key sections of the EHR</vt:lpstr>
      <vt:lpstr>USCDI Core Data for Interoperability </vt:lpstr>
      <vt:lpstr>EHR Proposed solution</vt:lpstr>
      <vt:lpstr>EHR Needs</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Oddo</dc:creator>
  <cp:lastModifiedBy>Viswanathan, Harikrishnan</cp:lastModifiedBy>
  <cp:revision>2081</cp:revision>
  <cp:lastPrinted>2019-03-04T01:26:20Z</cp:lastPrinted>
  <dcterms:created xsi:type="dcterms:W3CDTF">2017-11-30T21:23:10Z</dcterms:created>
  <dcterms:modified xsi:type="dcterms:W3CDTF">2019-08-12T13:53:22Z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Owner">
    <vt:lpwstr>AvadhanamH@aetna.com</vt:lpwstr>
  </property>
  <property fmtid="{D5CDD505-2E9C-101B-9397-08002B2CF9AE}" pid="6" name="MSIP_Label_67599526-06ca-49cc-9fa9-5307800a949a_SetDate">
    <vt:lpwstr>2019-01-11T18:50:42.0821147Z</vt:lpwstr>
  </property>
  <property fmtid="{D5CDD505-2E9C-101B-9397-08002B2CF9AE}" pid="7" name="MSIP_Label_67599526-06ca-49cc-9fa9-5307800a949a_Name">
    <vt:lpwstr>Proprietary</vt:lpwstr>
  </property>
  <property fmtid="{D5CDD505-2E9C-101B-9397-08002B2CF9AE}" pid="8" name="MSIP_Label_67599526-06ca-49cc-9fa9-5307800a949a_Application">
    <vt:lpwstr>Microsoft Azure Information Protection</vt:lpwstr>
  </property>
  <property fmtid="{D5CDD505-2E9C-101B-9397-08002B2CF9AE}" pid="9" name="MSIP_Label_67599526-06ca-49cc-9fa9-5307800a949a_Extended_MSFT_Method">
    <vt:lpwstr>Automatic</vt:lpwstr>
  </property>
  <property fmtid="{D5CDD505-2E9C-101B-9397-08002B2CF9AE}" pid="10" name="Sensitivity">
    <vt:lpwstr>Proprietary</vt:lpwstr>
  </property>
  <property fmtid="{D5CDD505-2E9C-101B-9397-08002B2CF9AE}" pid="11" name="Order">
    <vt:r8>1231200</vt:r8>
  </property>
</Properties>
</file>