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7" r:id="rId4"/>
  </p:sldMasterIdLst>
  <p:notesMasterIdLst>
    <p:notesMasterId r:id="rId15"/>
  </p:notesMasterIdLst>
  <p:handoutMasterIdLst>
    <p:handoutMasterId r:id="rId16"/>
  </p:handoutMasterIdLst>
  <p:sldIdLst>
    <p:sldId id="736" r:id="rId5"/>
    <p:sldId id="257" r:id="rId6"/>
    <p:sldId id="759" r:id="rId7"/>
    <p:sldId id="761" r:id="rId8"/>
    <p:sldId id="762" r:id="rId9"/>
    <p:sldId id="765" r:id="rId10"/>
    <p:sldId id="760" r:id="rId11"/>
    <p:sldId id="764" r:id="rId12"/>
    <p:sldId id="722" r:id="rId13"/>
    <p:sldId id="767" r:id="rId14"/>
  </p:sldIdLst>
  <p:sldSz cx="12192000" cy="6858000"/>
  <p:notesSz cx="9296400" cy="70104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1512" userDrawn="1">
          <p15:clr>
            <a:srgbClr val="A4A3A4"/>
          </p15:clr>
        </p15:guide>
        <p15:guide id="10" pos="6144" userDrawn="1">
          <p15:clr>
            <a:srgbClr val="A4A3A4"/>
          </p15:clr>
        </p15:guide>
        <p15:guide id="11" pos="3841" userDrawn="1">
          <p15:clr>
            <a:srgbClr val="A4A3A4"/>
          </p15:clr>
        </p15:guide>
        <p15:guide id="12" pos="2664" userDrawn="1">
          <p15:clr>
            <a:srgbClr val="A4A3A4"/>
          </p15:clr>
        </p15:guide>
        <p15:guide id="13" pos="4992" userDrawn="1">
          <p15:clr>
            <a:srgbClr val="A4A3A4"/>
          </p15:clr>
        </p15:guide>
        <p15:guide id="15" orient="horz" pos="600" userDrawn="1">
          <p15:clr>
            <a:srgbClr val="A4A3A4"/>
          </p15:clr>
        </p15:guide>
        <p15:guide id="17" orient="horz" pos="912" userDrawn="1">
          <p15:clr>
            <a:srgbClr val="A4A3A4"/>
          </p15:clr>
        </p15:guide>
        <p15:guide id="18" orient="horz" pos="1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008000"/>
    <a:srgbClr val="44EEF2"/>
    <a:srgbClr val="F7F7F7"/>
    <a:srgbClr val="646464"/>
    <a:srgbClr val="C0C0C0"/>
    <a:srgbClr val="F7978D"/>
    <a:srgbClr val="E94D4D"/>
    <a:srgbClr val="F2F2F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275" autoAdjust="0"/>
  </p:normalViewPr>
  <p:slideViewPr>
    <p:cSldViewPr snapToGrid="0">
      <p:cViewPr varScale="1">
        <p:scale>
          <a:sx n="104" d="100"/>
          <a:sy n="104" d="100"/>
        </p:scale>
        <p:origin x="1038" y="96"/>
      </p:cViewPr>
      <p:guideLst>
        <p:guide pos="1512"/>
        <p:guide pos="6144"/>
        <p:guide pos="3841"/>
        <p:guide pos="2664"/>
        <p:guide pos="4992"/>
        <p:guide orient="horz" pos="600"/>
        <p:guide orient="horz" pos="912"/>
        <p:guide orient="horz" pos="12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056"/>
    </p:cViewPr>
  </p:sorterViewPr>
  <p:notesViewPr>
    <p:cSldViewPr snapToGrid="0" snapToObjects="1">
      <p:cViewPr varScale="1">
        <p:scale>
          <a:sx n="88" d="100"/>
          <a:sy n="88" d="100"/>
        </p:scale>
        <p:origin x="2040" y="77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Adobe Sign vs. DocuSign Users and Volume</a:t>
            </a:r>
          </a:p>
        </c:rich>
      </c:tx>
      <c:layout>
        <c:manualLayout>
          <c:xMode val="edge"/>
          <c:yMode val="edge"/>
          <c:x val="0.1285360215872374"/>
          <c:y val="5.31704725944416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26832633578806"/>
          <c:y val="0.27297019365879316"/>
          <c:w val="0.85869748703170545"/>
          <c:h val="0.427562296064286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Adobe Sign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User #</c:v>
                </c:pt>
                <c:pt idx="1">
                  <c:v>Transactions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3385</c:v>
                </c:pt>
                <c:pt idx="1">
                  <c:v>3600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B8-47F7-B044-1F55BE5691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DocuSign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User #</c:v>
                </c:pt>
                <c:pt idx="1">
                  <c:v>Transactions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B8-47F7-B044-1F55BE5691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30000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2"/>
                <c:pt idx="0">
                  <c:v>User #</c:v>
                </c:pt>
                <c:pt idx="1">
                  <c:v>Transactions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EBB8-47F7-B044-1F55BE569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1086183"/>
        <c:axId val="501083559"/>
      </c:barChart>
      <c:catAx>
        <c:axId val="501086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83559"/>
        <c:crosses val="autoZero"/>
        <c:auto val="1"/>
        <c:lblAlgn val="ctr"/>
        <c:lblOffset val="100"/>
        <c:noMultiLvlLbl val="0"/>
      </c:catAx>
      <c:valAx>
        <c:axId val="501083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86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015138658422428"/>
          <c:y val="0.81848720585503199"/>
          <c:w val="0.3446820785527881"/>
          <c:h val="0.141634939699136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2541AEF-3112-6549-914A-E0D9B60F40EA}" type="datetimeFigureOut">
              <a:rPr lang="en-US" sz="1000">
                <a:latin typeface="Open Sans Light"/>
                <a:cs typeface="Open Sans Light"/>
              </a:rPr>
              <a:t>9/22/2020</a:t>
            </a:fld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sz="1000" dirty="0">
              <a:latin typeface="Open Sans Light"/>
              <a:cs typeface="Open Sans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293638-C25A-9844-8D5B-B0309EC5F961}" type="slidenum">
              <a:rPr lang="en-US" sz="1000">
                <a:latin typeface="Open Sans Light"/>
                <a:cs typeface="Open Sans Light"/>
              </a:rPr>
              <a:t>‹#›</a:t>
            </a:fld>
            <a:endParaRPr lang="en-US" sz="1000" dirty="0"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683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EC2C7003-A6A9-A249-88AD-8CFDA7DED64B}" type="datetimeFigureOut">
              <a:rPr lang="en-US" smtClean="0"/>
              <a:pPr/>
              <a:t>9/21/2020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0AD15A5-6128-B84F-818D-8AA5BDD9AF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6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65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8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Spring CM and Seal both acquired by DocuSign, all has ELA with CVS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8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 listing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8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92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D15A5-6128-B84F-818D-8AA5BDD9AF9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4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169" y="1016179"/>
            <a:ext cx="5222470" cy="4340047"/>
          </a:xfrm>
          <a:prstGeom prst="rect">
            <a:avLst/>
          </a:prstGeom>
        </p:spPr>
      </p:pic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95810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13654255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5496507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85632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687388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9445274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4175" y="1767532"/>
            <a:ext cx="5238478" cy="397351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2278557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1971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6012" y="1764792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tabLst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2530387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29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1160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6125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0650" y="1764792"/>
            <a:ext cx="2506109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3483637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ntent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9667726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4941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3647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42353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31059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19765" y="3475038"/>
            <a:ext cx="1673788" cy="2266006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57250" indent="-174625">
              <a:defRPr/>
            </a:lvl7pPr>
            <a:lvl8pPr marL="1030288" indent="-173038">
              <a:defRPr/>
            </a:lvl8pPr>
            <a:lvl9pPr marL="1203325" indent="-173038"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41922984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1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52049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3" y="1764793"/>
            <a:ext cx="7174286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8736015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39146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4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04813" indent="-173038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7" y="3718012"/>
            <a:ext cx="3493918" cy="2023033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231775" indent="0">
              <a:spcBef>
                <a:spcPts val="600"/>
              </a:spcBef>
              <a:buClrTx/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979142784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CB8A6-3813-48D2-B8CE-038DD1E42B32}"/>
              </a:ext>
            </a:extLst>
          </p:cNvPr>
          <p:cNvSpPr/>
          <p:nvPr/>
        </p:nvSpPr>
        <p:spPr>
          <a:xfrm>
            <a:off x="218718" y="6241774"/>
            <a:ext cx="5587246" cy="616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/>
        </p:nvSpPr>
        <p:spPr>
          <a:xfrm>
            <a:off x="8121046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80785A3E-DA24-410F-9CAE-7070C42B58B4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62BE1DE7-64C2-4B16-AD38-1C91E86AECE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1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tx2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baseline="0" dirty="0">
                <a:solidFill>
                  <a:schemeClr val="tx2"/>
                </a:solidFill>
              </a:defRPr>
            </a:lvl5pPr>
            <a:lvl6pPr>
              <a:buClrTx/>
              <a:defRPr sz="1600" baseline="0">
                <a:solidFill>
                  <a:schemeClr val="tx2"/>
                </a:solidFill>
              </a:defRPr>
            </a:lvl6pPr>
            <a:lvl7pPr>
              <a:buClrTx/>
              <a:defRPr sz="1600" baseline="0">
                <a:solidFill>
                  <a:schemeClr val="tx2"/>
                </a:solidFill>
              </a:defRPr>
            </a:lvl7pPr>
            <a:lvl8pPr>
              <a:buClrTx/>
              <a:defRPr sz="1600" baseline="0">
                <a:solidFill>
                  <a:schemeClr val="tx2"/>
                </a:solidFill>
              </a:defRPr>
            </a:lvl8pPr>
            <a:lvl9pPr>
              <a:buClrTx/>
              <a:defRPr sz="16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5" y="3148862"/>
            <a:ext cx="2368913" cy="2592183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 marL="171450" indent="0">
              <a:buClrTx/>
              <a:buFont typeface="Arial" panose="020B0604020202020204" pitchFamily="34" charset="0"/>
              <a:buNone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</a:t>
            </a:r>
          </a:p>
        </p:txBody>
      </p:sp>
    </p:spTree>
    <p:extLst>
      <p:ext uri="{BB962C8B-B14F-4D97-AF65-F5344CB8AC3E}">
        <p14:creationId xmlns:p14="http://schemas.microsoft.com/office/powerpoint/2010/main" val="318242915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5300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8760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3358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740693" y="1765300"/>
            <a:ext cx="4884168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2250774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BCE3BF-19DE-4243-9ED2-5FA21553C1FA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4FAD22A7-02FD-47B7-B56B-F83C1B41E5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5501FD2-6558-4D19-84E8-1DAF689AB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6C71C9D-3B12-4743-ABB3-3300A6D7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C9731B0-F7F6-409F-971D-705E83BF3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982D7F3-8E67-4A4F-91EE-C8AA3BB44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7B8E154-46D5-4920-86B2-1F96A57FE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 and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4884168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33623630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435995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29" y="359038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400170830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77202672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or high impact 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8" y="2180108"/>
            <a:ext cx="7170763" cy="146304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7" y="4020922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70352125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3034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0635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20143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4668" y="2110424"/>
            <a:ext cx="2506109" cy="3630620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42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 algn="l">
              <a:buClrTx/>
              <a:buFont typeface="Arial" panose="020B0604020202020204" pitchFamily="34" charset="0"/>
              <a:buChar char="•"/>
              <a:defRPr/>
            </a:lvl7pPr>
            <a:lvl8pPr marL="1031875" indent="-171450" algn="l">
              <a:buClrTx/>
              <a:buFont typeface="Arial" panose="020B0604020202020204" pitchFamily="34" charset="0"/>
              <a:buChar char="–"/>
              <a:defRPr/>
            </a:lvl8pPr>
            <a:lvl9pPr marL="1203325" indent="-171450" algn="l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</a:t>
            </a:r>
          </a:p>
          <a:p>
            <a:pPr lvl="3"/>
            <a:r>
              <a:rPr lang="en-US" dirty="0"/>
              <a:t>Second-level</a:t>
            </a:r>
          </a:p>
          <a:p>
            <a:pPr lvl="4"/>
            <a:r>
              <a:rPr lang="en-US" dirty="0"/>
              <a:t>Third-level</a:t>
            </a:r>
          </a:p>
          <a:p>
            <a:pPr lvl="5"/>
            <a:r>
              <a:rPr lang="en-US" dirty="0"/>
              <a:t>Fourth-level</a:t>
            </a:r>
          </a:p>
          <a:p>
            <a:pPr lvl="6"/>
            <a:r>
              <a:rPr lang="en-US" dirty="0"/>
              <a:t>Fifth-level</a:t>
            </a:r>
          </a:p>
          <a:p>
            <a:pPr lvl="7"/>
            <a:r>
              <a:rPr lang="en-US" dirty="0"/>
              <a:t>Sixth-level</a:t>
            </a:r>
          </a:p>
          <a:p>
            <a:pPr lvl="8"/>
            <a:r>
              <a:rPr lang="en-US" dirty="0"/>
              <a:t>Seventh-level</a:t>
            </a:r>
          </a:p>
        </p:txBody>
      </p:sp>
    </p:spTree>
    <p:extLst>
      <p:ext uri="{BB962C8B-B14F-4D97-AF65-F5344CB8AC3E}">
        <p14:creationId xmlns:p14="http://schemas.microsoft.com/office/powerpoint/2010/main" val="2999137715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34939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67532"/>
            <a:ext cx="8588453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3038" indent="-173038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7663" indent="-174625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09588" indent="-161925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2625" indent="-173038">
              <a:buClrTx/>
              <a:buFont typeface="Arial" panose="020B0604020202020204" pitchFamily="34" charset="0"/>
              <a:buChar char="–"/>
              <a:defRPr/>
            </a:lvl6pPr>
            <a:lvl7pPr marL="857250" indent="-174625">
              <a:buClrTx/>
              <a:buFont typeface="Arial" panose="020B0604020202020204" pitchFamily="34" charset="0"/>
              <a:buChar char="•"/>
              <a:defRPr/>
            </a:lvl7pPr>
            <a:lvl8pPr marL="1030288" indent="-173038">
              <a:buClrTx/>
              <a:buFont typeface="Arial" panose="020B0604020202020204" pitchFamily="34" charset="0"/>
              <a:buChar char="–"/>
              <a:defRPr/>
            </a:lvl8pPr>
            <a:lvl9pPr marL="1203325" indent="-173038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43531295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0C07AEF2-95F8-4407-BBD7-8F517ACF16FE}"/>
              </a:ext>
            </a:extLst>
          </p:cNvPr>
          <p:cNvSpPr txBox="1">
            <a:spLocks/>
          </p:cNvSpPr>
          <p:nvPr/>
        </p:nvSpPr>
        <p:spPr>
          <a:xfrm>
            <a:off x="557929" y="6427484"/>
            <a:ext cx="6859786" cy="228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©2019 CVS Health and/or one of its affiliates. Confidential and proprietary.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8C4FD8-0AA8-4037-BC71-BA96D0AF218E}"/>
              </a:ext>
            </a:extLst>
          </p:cNvPr>
          <p:cNvGrpSpPr>
            <a:grpSpLocks noChangeAspect="1"/>
          </p:cNvGrpSpPr>
          <p:nvPr/>
        </p:nvGrpSpPr>
        <p:grpSpPr>
          <a:xfrm>
            <a:off x="557929" y="429542"/>
            <a:ext cx="2872536" cy="352779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3EB7105-6A46-491C-B241-A8F912957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D958FC95-7F0F-491F-8DC3-06F8BACB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60CEC3B9-4063-48FC-90DC-4CDE63069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ACB778AF-4452-4D00-A46E-1FA80ABA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52616A00-1107-4114-9319-20AF55350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7C96DD26-9A69-4431-91BB-3F67E41B5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7289351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E6AD5-F9DF-408C-8730-856FE7DF1ACB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bg1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EAEBFD24-EC09-43D3-99D6-42D3AFF5C6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1D17F69-D687-48A8-8300-CE89003EF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D4BE64E-7ABD-45BD-ACCF-3C1667AD3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057E95B-2796-491D-A687-27D4B2DC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11BEA48-E6DF-45F8-BDA7-36890BE90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CA9C532-A3D9-4234-A91F-8BD0192B1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3434389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576683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/>
        </p:nvSpPr>
        <p:spPr>
          <a:xfrm>
            <a:off x="-1" y="0"/>
            <a:ext cx="6096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/>
        </p:nvSpPr>
        <p:spPr>
          <a:xfrm>
            <a:off x="557930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/>
        </p:nvSpPr>
        <p:spPr>
          <a:xfrm>
            <a:off x="859760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©2020 CVS Health and/or one of its affiliates. Confidential and proprietary.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4081097-5A32-492D-A4B4-0E77BD503364}"/>
              </a:ext>
            </a:extLst>
          </p:cNvPr>
          <p:cNvSpPr txBox="1">
            <a:spLocks/>
          </p:cNvSpPr>
          <p:nvPr userDrawn="1"/>
        </p:nvSpPr>
        <p:spPr>
          <a:xfrm>
            <a:off x="575681" y="2875986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Turning Vision…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E82583-215F-49B9-8CD3-A028423EE5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/>
              <a:t>Click to edit Master title style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660779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309210"/>
            <a:ext cx="9667726" cy="37026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3374-FE24-48E2-B523-179FF929552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679475"/>
            <a:ext cx="9687861" cy="422275"/>
          </a:xfrm>
        </p:spPr>
        <p:txBody>
          <a:bodyPr/>
          <a:lstStyle/>
          <a:p>
            <a:pPr lvl="0"/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3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3104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/>
        </p:nvSpPr>
        <p:spPr>
          <a:xfrm>
            <a:off x="1" y="4350554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357" y="4634747"/>
            <a:ext cx="10564071" cy="795528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357" y="5578043"/>
            <a:ext cx="10564071" cy="347472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information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0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3979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2130386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7929" y="429542"/>
            <a:ext cx="2872536" cy="352779"/>
            <a:chOff x="557784" y="429541"/>
            <a:chExt cx="2871788" cy="352779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017E871-18C4-45C8-9198-BF6823490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537" y="439542"/>
              <a:ext cx="1377022" cy="340505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64721E85-2239-483B-879C-87964E713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125" y="429541"/>
              <a:ext cx="295044" cy="352779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E44ED71-C040-4229-9666-B07DD1B05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580" y="429541"/>
              <a:ext cx="328685" cy="352779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072BB834-AF3C-4EED-BC86-8DE30702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534" y="439542"/>
              <a:ext cx="327776" cy="333231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D98FB805-93F1-4DD1-A922-41F0F7210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84" y="429541"/>
              <a:ext cx="429609" cy="352779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71225E3C-921D-42FF-B4D6-693BE03962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744" y="706400"/>
              <a:ext cx="66828" cy="68647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</a:endParaRPr>
            </a:p>
          </p:txBody>
        </p:sp>
      </p:grp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4379002"/>
            <a:ext cx="3582950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0655140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29" y="1755739"/>
            <a:ext cx="8588453" cy="3985305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94379025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/>
        </p:nvSpPr>
        <p:spPr>
          <a:xfrm>
            <a:off x="566887" y="416158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456758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b="1" dirty="0">
                <a:solidFill>
                  <a:schemeClr val="accent6"/>
                </a:solidFill>
                <a:latin typeface="+mn-lt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2" y="1756549"/>
            <a:ext cx="3914652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56549"/>
            <a:ext cx="3912531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114895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2111" y="3022967"/>
            <a:ext cx="5727776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20394550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29" y="530351"/>
            <a:ext cx="966772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29" y="1767532"/>
            <a:ext cx="11048829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557930" y="6367487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1000" b="1" smtClean="0">
                <a:solidFill>
                  <a:schemeClr val="tx2"/>
                </a:solidFill>
                <a:latin typeface="+mn-lt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1000" b="1" dirty="0">
              <a:solidFill>
                <a:schemeClr val="tx2"/>
              </a:solidFill>
              <a:latin typeface="+mn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F02B14-26DC-47C5-BE74-75AB1C1533A3}"/>
              </a:ext>
            </a:extLst>
          </p:cNvPr>
          <p:cNvGrpSpPr>
            <a:grpSpLocks noChangeAspect="1"/>
          </p:cNvGrpSpPr>
          <p:nvPr/>
        </p:nvGrpSpPr>
        <p:grpSpPr>
          <a:xfrm>
            <a:off x="10355279" y="6373316"/>
            <a:ext cx="1279513" cy="157138"/>
            <a:chOff x="1011652" y="1504398"/>
            <a:chExt cx="10028238" cy="1231900"/>
          </a:xfrm>
          <a:solidFill>
            <a:schemeClr val="tx1"/>
          </a:solidFill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C03C60BD-E208-4793-B163-0391E0673C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7027" y="1539323"/>
              <a:ext cx="4808538" cy="1189038"/>
            </a:xfrm>
            <a:custGeom>
              <a:avLst/>
              <a:gdLst>
                <a:gd name="T0" fmla="*/ 701 w 1134"/>
                <a:gd name="T1" fmla="*/ 273 h 278"/>
                <a:gd name="T2" fmla="*/ 675 w 1134"/>
                <a:gd name="T3" fmla="*/ 248 h 278"/>
                <a:gd name="T4" fmla="*/ 701 w 1134"/>
                <a:gd name="T5" fmla="*/ 109 h 278"/>
                <a:gd name="T6" fmla="*/ 645 w 1134"/>
                <a:gd name="T7" fmla="*/ 84 h 278"/>
                <a:gd name="T8" fmla="*/ 576 w 1134"/>
                <a:gd name="T9" fmla="*/ 79 h 278"/>
                <a:gd name="T10" fmla="*/ 576 w 1134"/>
                <a:gd name="T11" fmla="*/ 278 h 278"/>
                <a:gd name="T12" fmla="*/ 645 w 1134"/>
                <a:gd name="T13" fmla="*/ 273 h 278"/>
                <a:gd name="T14" fmla="*/ 426 w 1134"/>
                <a:gd name="T15" fmla="*/ 222 h 278"/>
                <a:gd name="T16" fmla="*/ 299 w 1134"/>
                <a:gd name="T17" fmla="*/ 189 h 278"/>
                <a:gd name="T18" fmla="*/ 461 w 1134"/>
                <a:gd name="T19" fmla="*/ 175 h 278"/>
                <a:gd name="T20" fmla="*/ 267 w 1134"/>
                <a:gd name="T21" fmla="*/ 178 h 278"/>
                <a:gd name="T22" fmla="*/ 456 w 1134"/>
                <a:gd name="T23" fmla="*/ 222 h 278"/>
                <a:gd name="T24" fmla="*/ 59 w 1134"/>
                <a:gd name="T25" fmla="*/ 25 h 278"/>
                <a:gd name="T26" fmla="*/ 86 w 1134"/>
                <a:gd name="T27" fmla="*/ 0 h 278"/>
                <a:gd name="T28" fmla="*/ 0 w 1134"/>
                <a:gd name="T29" fmla="*/ 25 h 278"/>
                <a:gd name="T30" fmla="*/ 27 w 1134"/>
                <a:gd name="T31" fmla="*/ 247 h 278"/>
                <a:gd name="T32" fmla="*/ 0 w 1134"/>
                <a:gd name="T33" fmla="*/ 273 h 278"/>
                <a:gd name="T34" fmla="*/ 86 w 1134"/>
                <a:gd name="T35" fmla="*/ 247 h 278"/>
                <a:gd name="T36" fmla="*/ 59 w 1134"/>
                <a:gd name="T37" fmla="*/ 138 h 278"/>
                <a:gd name="T38" fmla="*/ 196 w 1134"/>
                <a:gd name="T39" fmla="*/ 247 h 278"/>
                <a:gd name="T40" fmla="*/ 168 w 1134"/>
                <a:gd name="T41" fmla="*/ 273 h 278"/>
                <a:gd name="T42" fmla="*/ 255 w 1134"/>
                <a:gd name="T43" fmla="*/ 247 h 278"/>
                <a:gd name="T44" fmla="*/ 227 w 1134"/>
                <a:gd name="T45" fmla="*/ 25 h 278"/>
                <a:gd name="T46" fmla="*/ 255 w 1134"/>
                <a:gd name="T47" fmla="*/ 0 h 278"/>
                <a:gd name="T48" fmla="*/ 168 w 1134"/>
                <a:gd name="T49" fmla="*/ 25 h 278"/>
                <a:gd name="T50" fmla="*/ 196 w 1134"/>
                <a:gd name="T51" fmla="*/ 114 h 278"/>
                <a:gd name="T52" fmla="*/ 996 w 1134"/>
                <a:gd name="T53" fmla="*/ 248 h 278"/>
                <a:gd name="T54" fmla="*/ 971 w 1134"/>
                <a:gd name="T55" fmla="*/ 163 h 278"/>
                <a:gd name="T56" fmla="*/ 1078 w 1134"/>
                <a:gd name="T57" fmla="*/ 163 h 278"/>
                <a:gd name="T58" fmla="*/ 1053 w 1134"/>
                <a:gd name="T59" fmla="*/ 248 h 278"/>
                <a:gd name="T60" fmla="*/ 1134 w 1134"/>
                <a:gd name="T61" fmla="*/ 273 h 278"/>
                <a:gd name="T62" fmla="*/ 1109 w 1134"/>
                <a:gd name="T63" fmla="*/ 248 h 278"/>
                <a:gd name="T64" fmla="*/ 1030 w 1134"/>
                <a:gd name="T65" fmla="*/ 79 h 278"/>
                <a:gd name="T66" fmla="*/ 971 w 1134"/>
                <a:gd name="T67" fmla="*/ 0 h 278"/>
                <a:gd name="T68" fmla="*/ 915 w 1134"/>
                <a:gd name="T69" fmla="*/ 24 h 278"/>
                <a:gd name="T70" fmla="*/ 940 w 1134"/>
                <a:gd name="T71" fmla="*/ 248 h 278"/>
                <a:gd name="T72" fmla="*/ 915 w 1134"/>
                <a:gd name="T73" fmla="*/ 273 h 278"/>
                <a:gd name="T74" fmla="*/ 996 w 1134"/>
                <a:gd name="T75" fmla="*/ 248 h 278"/>
                <a:gd name="T76" fmla="*/ 580 w 1134"/>
                <a:gd name="T77" fmla="*/ 104 h 278"/>
                <a:gd name="T78" fmla="*/ 580 w 1134"/>
                <a:gd name="T79" fmla="*/ 252 h 278"/>
                <a:gd name="T80" fmla="*/ 366 w 1134"/>
                <a:gd name="T81" fmla="*/ 104 h 278"/>
                <a:gd name="T82" fmla="*/ 299 w 1134"/>
                <a:gd name="T83" fmla="*/ 164 h 278"/>
                <a:gd name="T84" fmla="*/ 859 w 1134"/>
                <a:gd name="T85" fmla="*/ 224 h 278"/>
                <a:gd name="T86" fmla="*/ 897 w 1134"/>
                <a:gd name="T87" fmla="*/ 109 h 278"/>
                <a:gd name="T88" fmla="*/ 859 w 1134"/>
                <a:gd name="T89" fmla="*/ 84 h 278"/>
                <a:gd name="T90" fmla="*/ 829 w 1134"/>
                <a:gd name="T91" fmla="*/ 36 h 278"/>
                <a:gd name="T92" fmla="*/ 799 w 1134"/>
                <a:gd name="T93" fmla="*/ 84 h 278"/>
                <a:gd name="T94" fmla="*/ 829 w 1134"/>
                <a:gd name="T95" fmla="*/ 109 h 278"/>
                <a:gd name="T96" fmla="*/ 879 w 1134"/>
                <a:gd name="T97" fmla="*/ 275 h 278"/>
                <a:gd name="T98" fmla="*/ 897 w 1134"/>
                <a:gd name="T99" fmla="*/ 248 h 278"/>
                <a:gd name="T100" fmla="*/ 859 w 1134"/>
                <a:gd name="T101" fmla="*/ 224 h 278"/>
                <a:gd name="T102" fmla="*/ 801 w 1134"/>
                <a:gd name="T103" fmla="*/ 273 h 278"/>
                <a:gd name="T104" fmla="*/ 787 w 1134"/>
                <a:gd name="T105" fmla="*/ 249 h 278"/>
                <a:gd name="T106" fmla="*/ 768 w 1134"/>
                <a:gd name="T107" fmla="*/ 0 h 278"/>
                <a:gd name="T108" fmla="*/ 712 w 1134"/>
                <a:gd name="T109" fmla="*/ 24 h 278"/>
                <a:gd name="T110" fmla="*/ 737 w 1134"/>
                <a:gd name="T111" fmla="*/ 224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34" h="278">
                  <a:moveTo>
                    <a:pt x="645" y="273"/>
                  </a:moveTo>
                  <a:cubicBezTo>
                    <a:pt x="701" y="273"/>
                    <a:pt x="701" y="273"/>
                    <a:pt x="701" y="273"/>
                  </a:cubicBezTo>
                  <a:cubicBezTo>
                    <a:pt x="701" y="248"/>
                    <a:pt x="701" y="248"/>
                    <a:pt x="701" y="248"/>
                  </a:cubicBezTo>
                  <a:cubicBezTo>
                    <a:pt x="675" y="248"/>
                    <a:pt x="675" y="248"/>
                    <a:pt x="675" y="248"/>
                  </a:cubicBezTo>
                  <a:cubicBezTo>
                    <a:pt x="675" y="109"/>
                    <a:pt x="675" y="109"/>
                    <a:pt x="675" y="109"/>
                  </a:cubicBezTo>
                  <a:cubicBezTo>
                    <a:pt x="701" y="109"/>
                    <a:pt x="701" y="109"/>
                    <a:pt x="701" y="109"/>
                  </a:cubicBezTo>
                  <a:cubicBezTo>
                    <a:pt x="701" y="84"/>
                    <a:pt x="701" y="84"/>
                    <a:pt x="701" y="84"/>
                  </a:cubicBezTo>
                  <a:cubicBezTo>
                    <a:pt x="645" y="84"/>
                    <a:pt x="645" y="84"/>
                    <a:pt x="645" y="84"/>
                  </a:cubicBezTo>
                  <a:cubicBezTo>
                    <a:pt x="645" y="112"/>
                    <a:pt x="645" y="112"/>
                    <a:pt x="645" y="112"/>
                  </a:cubicBezTo>
                  <a:cubicBezTo>
                    <a:pt x="629" y="91"/>
                    <a:pt x="605" y="79"/>
                    <a:pt x="576" y="79"/>
                  </a:cubicBezTo>
                  <a:cubicBezTo>
                    <a:pt x="523" y="79"/>
                    <a:pt x="483" y="122"/>
                    <a:pt x="483" y="178"/>
                  </a:cubicBezTo>
                  <a:cubicBezTo>
                    <a:pt x="483" y="235"/>
                    <a:pt x="523" y="278"/>
                    <a:pt x="576" y="278"/>
                  </a:cubicBezTo>
                  <a:cubicBezTo>
                    <a:pt x="605" y="278"/>
                    <a:pt x="629" y="265"/>
                    <a:pt x="645" y="245"/>
                  </a:cubicBezTo>
                  <a:lnTo>
                    <a:pt x="645" y="273"/>
                  </a:lnTo>
                  <a:close/>
                  <a:moveTo>
                    <a:pt x="456" y="222"/>
                  </a:moveTo>
                  <a:cubicBezTo>
                    <a:pt x="426" y="222"/>
                    <a:pt x="426" y="222"/>
                    <a:pt x="426" y="222"/>
                  </a:cubicBezTo>
                  <a:cubicBezTo>
                    <a:pt x="415" y="241"/>
                    <a:pt x="395" y="253"/>
                    <a:pt x="367" y="253"/>
                  </a:cubicBezTo>
                  <a:cubicBezTo>
                    <a:pt x="325" y="253"/>
                    <a:pt x="302" y="227"/>
                    <a:pt x="299" y="189"/>
                  </a:cubicBezTo>
                  <a:cubicBezTo>
                    <a:pt x="461" y="189"/>
                    <a:pt x="461" y="189"/>
                    <a:pt x="461" y="189"/>
                  </a:cubicBezTo>
                  <a:cubicBezTo>
                    <a:pt x="461" y="175"/>
                    <a:pt x="461" y="175"/>
                    <a:pt x="461" y="175"/>
                  </a:cubicBezTo>
                  <a:cubicBezTo>
                    <a:pt x="461" y="118"/>
                    <a:pt x="424" y="79"/>
                    <a:pt x="366" y="79"/>
                  </a:cubicBezTo>
                  <a:cubicBezTo>
                    <a:pt x="308" y="79"/>
                    <a:pt x="267" y="120"/>
                    <a:pt x="267" y="178"/>
                  </a:cubicBezTo>
                  <a:cubicBezTo>
                    <a:pt x="267" y="237"/>
                    <a:pt x="308" y="278"/>
                    <a:pt x="366" y="278"/>
                  </a:cubicBezTo>
                  <a:cubicBezTo>
                    <a:pt x="409" y="278"/>
                    <a:pt x="442" y="257"/>
                    <a:pt x="456" y="222"/>
                  </a:cubicBezTo>
                  <a:moveTo>
                    <a:pt x="59" y="114"/>
                  </a:moveTo>
                  <a:cubicBezTo>
                    <a:pt x="59" y="25"/>
                    <a:pt x="59" y="25"/>
                    <a:pt x="59" y="25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6" y="273"/>
                    <a:pt x="86" y="273"/>
                    <a:pt x="86" y="273"/>
                  </a:cubicBezTo>
                  <a:cubicBezTo>
                    <a:pt x="86" y="247"/>
                    <a:pt x="86" y="247"/>
                    <a:pt x="86" y="247"/>
                  </a:cubicBezTo>
                  <a:cubicBezTo>
                    <a:pt x="59" y="247"/>
                    <a:pt x="59" y="247"/>
                    <a:pt x="59" y="247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196" y="138"/>
                    <a:pt x="196" y="138"/>
                    <a:pt x="196" y="138"/>
                  </a:cubicBezTo>
                  <a:cubicBezTo>
                    <a:pt x="196" y="247"/>
                    <a:pt x="196" y="247"/>
                    <a:pt x="196" y="247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73"/>
                    <a:pt x="168" y="273"/>
                    <a:pt x="168" y="273"/>
                  </a:cubicBezTo>
                  <a:cubicBezTo>
                    <a:pt x="255" y="273"/>
                    <a:pt x="255" y="273"/>
                    <a:pt x="255" y="273"/>
                  </a:cubicBezTo>
                  <a:cubicBezTo>
                    <a:pt x="255" y="247"/>
                    <a:pt x="255" y="247"/>
                    <a:pt x="255" y="247"/>
                  </a:cubicBezTo>
                  <a:cubicBezTo>
                    <a:pt x="227" y="247"/>
                    <a:pt x="227" y="247"/>
                    <a:pt x="227" y="247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6" y="114"/>
                    <a:pt x="196" y="114"/>
                    <a:pt x="196" y="114"/>
                  </a:cubicBezTo>
                  <a:lnTo>
                    <a:pt x="59" y="114"/>
                  </a:lnTo>
                  <a:close/>
                  <a:moveTo>
                    <a:pt x="996" y="248"/>
                  </a:moveTo>
                  <a:cubicBezTo>
                    <a:pt x="971" y="248"/>
                    <a:pt x="971" y="248"/>
                    <a:pt x="971" y="248"/>
                  </a:cubicBezTo>
                  <a:cubicBezTo>
                    <a:pt x="971" y="163"/>
                    <a:pt x="971" y="163"/>
                    <a:pt x="971" y="163"/>
                  </a:cubicBezTo>
                  <a:cubicBezTo>
                    <a:pt x="971" y="124"/>
                    <a:pt x="991" y="104"/>
                    <a:pt x="1026" y="104"/>
                  </a:cubicBezTo>
                  <a:cubicBezTo>
                    <a:pt x="1058" y="104"/>
                    <a:pt x="1078" y="124"/>
                    <a:pt x="1078" y="163"/>
                  </a:cubicBezTo>
                  <a:cubicBezTo>
                    <a:pt x="1078" y="248"/>
                    <a:pt x="1078" y="248"/>
                    <a:pt x="1078" y="248"/>
                  </a:cubicBezTo>
                  <a:cubicBezTo>
                    <a:pt x="1053" y="248"/>
                    <a:pt x="1053" y="248"/>
                    <a:pt x="1053" y="248"/>
                  </a:cubicBezTo>
                  <a:cubicBezTo>
                    <a:pt x="1053" y="273"/>
                    <a:pt x="1053" y="273"/>
                    <a:pt x="1053" y="273"/>
                  </a:cubicBezTo>
                  <a:cubicBezTo>
                    <a:pt x="1134" y="273"/>
                    <a:pt x="1134" y="273"/>
                    <a:pt x="1134" y="273"/>
                  </a:cubicBezTo>
                  <a:cubicBezTo>
                    <a:pt x="1134" y="248"/>
                    <a:pt x="1134" y="248"/>
                    <a:pt x="1134" y="248"/>
                  </a:cubicBezTo>
                  <a:cubicBezTo>
                    <a:pt x="1109" y="248"/>
                    <a:pt x="1109" y="248"/>
                    <a:pt x="1109" y="248"/>
                  </a:cubicBezTo>
                  <a:cubicBezTo>
                    <a:pt x="1109" y="163"/>
                    <a:pt x="1109" y="163"/>
                    <a:pt x="1109" y="163"/>
                  </a:cubicBezTo>
                  <a:cubicBezTo>
                    <a:pt x="1109" y="117"/>
                    <a:pt x="1081" y="79"/>
                    <a:pt x="1030" y="79"/>
                  </a:cubicBezTo>
                  <a:cubicBezTo>
                    <a:pt x="1003" y="79"/>
                    <a:pt x="983" y="89"/>
                    <a:pt x="971" y="105"/>
                  </a:cubicBezTo>
                  <a:cubicBezTo>
                    <a:pt x="971" y="0"/>
                    <a:pt x="971" y="0"/>
                    <a:pt x="971" y="0"/>
                  </a:cubicBezTo>
                  <a:cubicBezTo>
                    <a:pt x="915" y="0"/>
                    <a:pt x="915" y="0"/>
                    <a:pt x="915" y="0"/>
                  </a:cubicBezTo>
                  <a:cubicBezTo>
                    <a:pt x="915" y="24"/>
                    <a:pt x="915" y="24"/>
                    <a:pt x="915" y="24"/>
                  </a:cubicBezTo>
                  <a:cubicBezTo>
                    <a:pt x="940" y="24"/>
                    <a:pt x="940" y="24"/>
                    <a:pt x="940" y="24"/>
                  </a:cubicBezTo>
                  <a:cubicBezTo>
                    <a:pt x="940" y="248"/>
                    <a:pt x="940" y="248"/>
                    <a:pt x="940" y="248"/>
                  </a:cubicBezTo>
                  <a:cubicBezTo>
                    <a:pt x="915" y="248"/>
                    <a:pt x="915" y="248"/>
                    <a:pt x="915" y="248"/>
                  </a:cubicBezTo>
                  <a:cubicBezTo>
                    <a:pt x="915" y="273"/>
                    <a:pt x="915" y="273"/>
                    <a:pt x="915" y="273"/>
                  </a:cubicBezTo>
                  <a:cubicBezTo>
                    <a:pt x="996" y="273"/>
                    <a:pt x="996" y="273"/>
                    <a:pt x="996" y="273"/>
                  </a:cubicBezTo>
                  <a:lnTo>
                    <a:pt x="996" y="248"/>
                  </a:lnTo>
                  <a:close/>
                  <a:moveTo>
                    <a:pt x="514" y="178"/>
                  </a:moveTo>
                  <a:cubicBezTo>
                    <a:pt x="514" y="135"/>
                    <a:pt x="542" y="104"/>
                    <a:pt x="580" y="104"/>
                  </a:cubicBezTo>
                  <a:cubicBezTo>
                    <a:pt x="619" y="104"/>
                    <a:pt x="646" y="136"/>
                    <a:pt x="646" y="178"/>
                  </a:cubicBezTo>
                  <a:cubicBezTo>
                    <a:pt x="646" y="221"/>
                    <a:pt x="619" y="252"/>
                    <a:pt x="580" y="252"/>
                  </a:cubicBezTo>
                  <a:cubicBezTo>
                    <a:pt x="542" y="252"/>
                    <a:pt x="514" y="221"/>
                    <a:pt x="514" y="178"/>
                  </a:cubicBezTo>
                  <a:moveTo>
                    <a:pt x="366" y="104"/>
                  </a:moveTo>
                  <a:cubicBezTo>
                    <a:pt x="406" y="104"/>
                    <a:pt x="427" y="133"/>
                    <a:pt x="430" y="164"/>
                  </a:cubicBezTo>
                  <a:cubicBezTo>
                    <a:pt x="299" y="164"/>
                    <a:pt x="299" y="164"/>
                    <a:pt x="299" y="164"/>
                  </a:cubicBezTo>
                  <a:cubicBezTo>
                    <a:pt x="302" y="130"/>
                    <a:pt x="326" y="104"/>
                    <a:pt x="366" y="104"/>
                  </a:cubicBezTo>
                  <a:moveTo>
                    <a:pt x="859" y="224"/>
                  </a:moveTo>
                  <a:cubicBezTo>
                    <a:pt x="859" y="109"/>
                    <a:pt x="859" y="109"/>
                    <a:pt x="859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859" y="84"/>
                    <a:pt x="859" y="84"/>
                    <a:pt x="859" y="84"/>
                  </a:cubicBezTo>
                  <a:cubicBezTo>
                    <a:pt x="859" y="36"/>
                    <a:pt x="859" y="36"/>
                    <a:pt x="859" y="36"/>
                  </a:cubicBezTo>
                  <a:cubicBezTo>
                    <a:pt x="829" y="36"/>
                    <a:pt x="829" y="36"/>
                    <a:pt x="829" y="36"/>
                  </a:cubicBezTo>
                  <a:cubicBezTo>
                    <a:pt x="829" y="84"/>
                    <a:pt x="829" y="84"/>
                    <a:pt x="829" y="84"/>
                  </a:cubicBezTo>
                  <a:cubicBezTo>
                    <a:pt x="799" y="84"/>
                    <a:pt x="799" y="84"/>
                    <a:pt x="799" y="84"/>
                  </a:cubicBezTo>
                  <a:cubicBezTo>
                    <a:pt x="799" y="109"/>
                    <a:pt x="799" y="109"/>
                    <a:pt x="799" y="109"/>
                  </a:cubicBezTo>
                  <a:cubicBezTo>
                    <a:pt x="829" y="109"/>
                    <a:pt x="829" y="109"/>
                    <a:pt x="829" y="109"/>
                  </a:cubicBezTo>
                  <a:cubicBezTo>
                    <a:pt x="829" y="225"/>
                    <a:pt x="829" y="225"/>
                    <a:pt x="829" y="225"/>
                  </a:cubicBezTo>
                  <a:cubicBezTo>
                    <a:pt x="829" y="259"/>
                    <a:pt x="844" y="275"/>
                    <a:pt x="879" y="275"/>
                  </a:cubicBezTo>
                  <a:cubicBezTo>
                    <a:pt x="884" y="275"/>
                    <a:pt x="893" y="274"/>
                    <a:pt x="897" y="273"/>
                  </a:cubicBezTo>
                  <a:cubicBezTo>
                    <a:pt x="897" y="248"/>
                    <a:pt x="897" y="248"/>
                    <a:pt x="897" y="248"/>
                  </a:cubicBezTo>
                  <a:cubicBezTo>
                    <a:pt x="892" y="249"/>
                    <a:pt x="886" y="249"/>
                    <a:pt x="882" y="249"/>
                  </a:cubicBezTo>
                  <a:cubicBezTo>
                    <a:pt x="866" y="249"/>
                    <a:pt x="859" y="244"/>
                    <a:pt x="859" y="224"/>
                  </a:cubicBezTo>
                  <a:moveTo>
                    <a:pt x="783" y="275"/>
                  </a:moveTo>
                  <a:cubicBezTo>
                    <a:pt x="789" y="275"/>
                    <a:pt x="797" y="274"/>
                    <a:pt x="801" y="273"/>
                  </a:cubicBezTo>
                  <a:cubicBezTo>
                    <a:pt x="801" y="248"/>
                    <a:pt x="801" y="248"/>
                    <a:pt x="801" y="248"/>
                  </a:cubicBezTo>
                  <a:cubicBezTo>
                    <a:pt x="795" y="249"/>
                    <a:pt x="791" y="249"/>
                    <a:pt x="787" y="249"/>
                  </a:cubicBezTo>
                  <a:cubicBezTo>
                    <a:pt x="774" y="249"/>
                    <a:pt x="768" y="243"/>
                    <a:pt x="768" y="222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712" y="24"/>
                    <a:pt x="712" y="24"/>
                    <a:pt x="712" y="24"/>
                  </a:cubicBezTo>
                  <a:cubicBezTo>
                    <a:pt x="737" y="24"/>
                    <a:pt x="737" y="24"/>
                    <a:pt x="737" y="24"/>
                  </a:cubicBezTo>
                  <a:cubicBezTo>
                    <a:pt x="737" y="224"/>
                    <a:pt x="737" y="224"/>
                    <a:pt x="737" y="224"/>
                  </a:cubicBezTo>
                  <a:cubicBezTo>
                    <a:pt x="737" y="257"/>
                    <a:pt x="751" y="275"/>
                    <a:pt x="783" y="27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AC11C27-7E62-4B31-9680-B59D24D0A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7202" y="1504398"/>
              <a:ext cx="1030288" cy="1231900"/>
            </a:xfrm>
            <a:custGeom>
              <a:avLst/>
              <a:gdLst>
                <a:gd name="T0" fmla="*/ 85 w 243"/>
                <a:gd name="T1" fmla="*/ 195 h 288"/>
                <a:gd name="T2" fmla="*/ 125 w 243"/>
                <a:gd name="T3" fmla="*/ 223 h 288"/>
                <a:gd name="T4" fmla="*/ 158 w 243"/>
                <a:gd name="T5" fmla="*/ 203 h 288"/>
                <a:gd name="T6" fmla="*/ 110 w 243"/>
                <a:gd name="T7" fmla="*/ 176 h 288"/>
                <a:gd name="T8" fmla="*/ 36 w 243"/>
                <a:gd name="T9" fmla="*/ 150 h 288"/>
                <a:gd name="T10" fmla="*/ 5 w 243"/>
                <a:gd name="T11" fmla="*/ 87 h 288"/>
                <a:gd name="T12" fmla="*/ 119 w 243"/>
                <a:gd name="T13" fmla="*/ 0 h 288"/>
                <a:gd name="T14" fmla="*/ 236 w 243"/>
                <a:gd name="T15" fmla="*/ 86 h 288"/>
                <a:gd name="T16" fmla="*/ 153 w 243"/>
                <a:gd name="T17" fmla="*/ 86 h 288"/>
                <a:gd name="T18" fmla="*/ 118 w 243"/>
                <a:gd name="T19" fmla="*/ 62 h 288"/>
                <a:gd name="T20" fmla="*/ 90 w 243"/>
                <a:gd name="T21" fmla="*/ 80 h 288"/>
                <a:gd name="T22" fmla="*/ 130 w 243"/>
                <a:gd name="T23" fmla="*/ 104 h 288"/>
                <a:gd name="T24" fmla="*/ 208 w 243"/>
                <a:gd name="T25" fmla="*/ 130 h 288"/>
                <a:gd name="T26" fmla="*/ 243 w 243"/>
                <a:gd name="T27" fmla="*/ 194 h 288"/>
                <a:gd name="T28" fmla="*/ 122 w 243"/>
                <a:gd name="T29" fmla="*/ 288 h 288"/>
                <a:gd name="T30" fmla="*/ 0 w 243"/>
                <a:gd name="T31" fmla="*/ 195 h 288"/>
                <a:gd name="T32" fmla="*/ 85 w 243"/>
                <a:gd name="T33" fmla="*/ 19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288">
                  <a:moveTo>
                    <a:pt x="85" y="195"/>
                  </a:moveTo>
                  <a:cubicBezTo>
                    <a:pt x="90" y="216"/>
                    <a:pt x="101" y="223"/>
                    <a:pt x="125" y="223"/>
                  </a:cubicBezTo>
                  <a:cubicBezTo>
                    <a:pt x="146" y="223"/>
                    <a:pt x="158" y="215"/>
                    <a:pt x="158" y="203"/>
                  </a:cubicBezTo>
                  <a:cubicBezTo>
                    <a:pt x="158" y="186"/>
                    <a:pt x="142" y="185"/>
                    <a:pt x="110" y="176"/>
                  </a:cubicBezTo>
                  <a:cubicBezTo>
                    <a:pt x="72" y="166"/>
                    <a:pt x="48" y="158"/>
                    <a:pt x="36" y="150"/>
                  </a:cubicBezTo>
                  <a:cubicBezTo>
                    <a:pt x="15" y="135"/>
                    <a:pt x="5" y="114"/>
                    <a:pt x="5" y="87"/>
                  </a:cubicBezTo>
                  <a:cubicBezTo>
                    <a:pt x="5" y="34"/>
                    <a:pt x="47" y="0"/>
                    <a:pt x="119" y="0"/>
                  </a:cubicBezTo>
                  <a:cubicBezTo>
                    <a:pt x="189" y="0"/>
                    <a:pt x="231" y="31"/>
                    <a:pt x="236" y="86"/>
                  </a:cubicBezTo>
                  <a:cubicBezTo>
                    <a:pt x="153" y="86"/>
                    <a:pt x="153" y="86"/>
                    <a:pt x="153" y="86"/>
                  </a:cubicBezTo>
                  <a:cubicBezTo>
                    <a:pt x="150" y="70"/>
                    <a:pt x="139" y="62"/>
                    <a:pt x="118" y="62"/>
                  </a:cubicBezTo>
                  <a:cubicBezTo>
                    <a:pt x="99" y="62"/>
                    <a:pt x="90" y="68"/>
                    <a:pt x="90" y="80"/>
                  </a:cubicBezTo>
                  <a:cubicBezTo>
                    <a:pt x="90" y="95"/>
                    <a:pt x="104" y="98"/>
                    <a:pt x="130" y="104"/>
                  </a:cubicBezTo>
                  <a:cubicBezTo>
                    <a:pt x="164" y="113"/>
                    <a:pt x="191" y="119"/>
                    <a:pt x="208" y="130"/>
                  </a:cubicBezTo>
                  <a:cubicBezTo>
                    <a:pt x="232" y="146"/>
                    <a:pt x="243" y="166"/>
                    <a:pt x="243" y="194"/>
                  </a:cubicBezTo>
                  <a:cubicBezTo>
                    <a:pt x="243" y="253"/>
                    <a:pt x="201" y="288"/>
                    <a:pt x="122" y="288"/>
                  </a:cubicBezTo>
                  <a:cubicBezTo>
                    <a:pt x="48" y="288"/>
                    <a:pt x="6" y="253"/>
                    <a:pt x="0" y="195"/>
                  </a:cubicBezTo>
                  <a:lnTo>
                    <a:pt x="85" y="195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FA0788F6-B4B0-4834-AFB4-98F21B43F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27" y="1504398"/>
              <a:ext cx="1147763" cy="1231900"/>
            </a:xfrm>
            <a:custGeom>
              <a:avLst/>
              <a:gdLst>
                <a:gd name="T0" fmla="*/ 271 w 271"/>
                <a:gd name="T1" fmla="*/ 174 h 288"/>
                <a:gd name="T2" fmla="*/ 140 w 271"/>
                <a:gd name="T3" fmla="*/ 288 h 288"/>
                <a:gd name="T4" fmla="*/ 0 w 271"/>
                <a:gd name="T5" fmla="*/ 144 h 288"/>
                <a:gd name="T6" fmla="*/ 139 w 271"/>
                <a:gd name="T7" fmla="*/ 0 h 288"/>
                <a:gd name="T8" fmla="*/ 269 w 271"/>
                <a:gd name="T9" fmla="*/ 111 h 288"/>
                <a:gd name="T10" fmla="*/ 186 w 271"/>
                <a:gd name="T11" fmla="*/ 111 h 288"/>
                <a:gd name="T12" fmla="*/ 140 w 271"/>
                <a:gd name="T13" fmla="*/ 68 h 288"/>
                <a:gd name="T14" fmla="*/ 88 w 271"/>
                <a:gd name="T15" fmla="*/ 144 h 288"/>
                <a:gd name="T16" fmla="*/ 142 w 271"/>
                <a:gd name="T17" fmla="*/ 220 h 288"/>
                <a:gd name="T18" fmla="*/ 188 w 271"/>
                <a:gd name="T19" fmla="*/ 174 h 288"/>
                <a:gd name="T20" fmla="*/ 271 w 271"/>
                <a:gd name="T21" fmla="*/ 17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1" h="288">
                  <a:moveTo>
                    <a:pt x="271" y="174"/>
                  </a:moveTo>
                  <a:cubicBezTo>
                    <a:pt x="266" y="246"/>
                    <a:pt x="219" y="288"/>
                    <a:pt x="140" y="288"/>
                  </a:cubicBezTo>
                  <a:cubicBezTo>
                    <a:pt x="53" y="288"/>
                    <a:pt x="0" y="233"/>
                    <a:pt x="0" y="144"/>
                  </a:cubicBezTo>
                  <a:cubicBezTo>
                    <a:pt x="0" y="55"/>
                    <a:pt x="54" y="0"/>
                    <a:pt x="139" y="0"/>
                  </a:cubicBezTo>
                  <a:cubicBezTo>
                    <a:pt x="218" y="0"/>
                    <a:pt x="264" y="40"/>
                    <a:pt x="269" y="111"/>
                  </a:cubicBezTo>
                  <a:cubicBezTo>
                    <a:pt x="186" y="111"/>
                    <a:pt x="186" y="111"/>
                    <a:pt x="186" y="111"/>
                  </a:cubicBezTo>
                  <a:cubicBezTo>
                    <a:pt x="183" y="83"/>
                    <a:pt x="168" y="68"/>
                    <a:pt x="140" y="68"/>
                  </a:cubicBezTo>
                  <a:cubicBezTo>
                    <a:pt x="105" y="68"/>
                    <a:pt x="88" y="94"/>
                    <a:pt x="88" y="144"/>
                  </a:cubicBezTo>
                  <a:cubicBezTo>
                    <a:pt x="88" y="194"/>
                    <a:pt x="107" y="220"/>
                    <a:pt x="142" y="220"/>
                  </a:cubicBezTo>
                  <a:cubicBezTo>
                    <a:pt x="169" y="220"/>
                    <a:pt x="186" y="204"/>
                    <a:pt x="188" y="174"/>
                  </a:cubicBezTo>
                  <a:lnTo>
                    <a:pt x="271" y="174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F754B0DD-7999-4250-A4C0-0C3C14069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115" y="1539323"/>
              <a:ext cx="1144588" cy="1163638"/>
            </a:xfrm>
            <a:custGeom>
              <a:avLst/>
              <a:gdLst>
                <a:gd name="T0" fmla="*/ 0 w 721"/>
                <a:gd name="T1" fmla="*/ 0 h 733"/>
                <a:gd name="T2" fmla="*/ 237 w 721"/>
                <a:gd name="T3" fmla="*/ 0 h 733"/>
                <a:gd name="T4" fmla="*/ 360 w 721"/>
                <a:gd name="T5" fmla="*/ 474 h 733"/>
                <a:gd name="T6" fmla="*/ 491 w 721"/>
                <a:gd name="T7" fmla="*/ 0 h 733"/>
                <a:gd name="T8" fmla="*/ 721 w 721"/>
                <a:gd name="T9" fmla="*/ 0 h 733"/>
                <a:gd name="T10" fmla="*/ 478 w 721"/>
                <a:gd name="T11" fmla="*/ 733 h 733"/>
                <a:gd name="T12" fmla="*/ 245 w 721"/>
                <a:gd name="T13" fmla="*/ 733 h 733"/>
                <a:gd name="T14" fmla="*/ 0 w 721"/>
                <a:gd name="T15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733">
                  <a:moveTo>
                    <a:pt x="0" y="0"/>
                  </a:moveTo>
                  <a:lnTo>
                    <a:pt x="237" y="0"/>
                  </a:lnTo>
                  <a:lnTo>
                    <a:pt x="360" y="474"/>
                  </a:lnTo>
                  <a:lnTo>
                    <a:pt x="491" y="0"/>
                  </a:lnTo>
                  <a:lnTo>
                    <a:pt x="721" y="0"/>
                  </a:lnTo>
                  <a:lnTo>
                    <a:pt x="478" y="733"/>
                  </a:lnTo>
                  <a:lnTo>
                    <a:pt x="245" y="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0CBFC8A-B083-42B9-9504-2364FACE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652" y="1504398"/>
              <a:ext cx="1500188" cy="1231900"/>
            </a:xfrm>
            <a:custGeom>
              <a:avLst/>
              <a:gdLst>
                <a:gd name="T0" fmla="*/ 101 w 354"/>
                <a:gd name="T1" fmla="*/ 0 h 288"/>
                <a:gd name="T2" fmla="*/ 73 w 354"/>
                <a:gd name="T3" fmla="*/ 12 h 288"/>
                <a:gd name="T4" fmla="*/ 15 w 354"/>
                <a:gd name="T5" fmla="*/ 69 h 288"/>
                <a:gd name="T6" fmla="*/ 15 w 354"/>
                <a:gd name="T7" fmla="*/ 127 h 288"/>
                <a:gd name="T8" fmla="*/ 177 w 354"/>
                <a:gd name="T9" fmla="*/ 288 h 288"/>
                <a:gd name="T10" fmla="*/ 338 w 354"/>
                <a:gd name="T11" fmla="*/ 127 h 288"/>
                <a:gd name="T12" fmla="*/ 338 w 354"/>
                <a:gd name="T13" fmla="*/ 69 h 288"/>
                <a:gd name="T14" fmla="*/ 281 w 354"/>
                <a:gd name="T15" fmla="*/ 12 h 288"/>
                <a:gd name="T16" fmla="*/ 252 w 354"/>
                <a:gd name="T17" fmla="*/ 0 h 288"/>
                <a:gd name="T18" fmla="*/ 224 w 354"/>
                <a:gd name="T19" fmla="*/ 12 h 288"/>
                <a:gd name="T20" fmla="*/ 177 w 354"/>
                <a:gd name="T21" fmla="*/ 59 h 288"/>
                <a:gd name="T22" fmla="*/ 130 w 354"/>
                <a:gd name="T23" fmla="*/ 12 h 288"/>
                <a:gd name="T24" fmla="*/ 101 w 354"/>
                <a:gd name="T2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4" h="288">
                  <a:moveTo>
                    <a:pt x="101" y="0"/>
                  </a:moveTo>
                  <a:cubicBezTo>
                    <a:pt x="91" y="0"/>
                    <a:pt x="80" y="4"/>
                    <a:pt x="73" y="12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0" y="85"/>
                    <a:pt x="0" y="111"/>
                    <a:pt x="15" y="127"/>
                  </a:cubicBezTo>
                  <a:cubicBezTo>
                    <a:pt x="177" y="288"/>
                    <a:pt x="177" y="288"/>
                    <a:pt x="177" y="288"/>
                  </a:cubicBezTo>
                  <a:cubicBezTo>
                    <a:pt x="338" y="127"/>
                    <a:pt x="338" y="127"/>
                    <a:pt x="338" y="127"/>
                  </a:cubicBezTo>
                  <a:cubicBezTo>
                    <a:pt x="354" y="111"/>
                    <a:pt x="354" y="85"/>
                    <a:pt x="338" y="69"/>
                  </a:cubicBezTo>
                  <a:cubicBezTo>
                    <a:pt x="281" y="12"/>
                    <a:pt x="281" y="12"/>
                    <a:pt x="281" y="12"/>
                  </a:cubicBezTo>
                  <a:cubicBezTo>
                    <a:pt x="273" y="4"/>
                    <a:pt x="263" y="0"/>
                    <a:pt x="252" y="0"/>
                  </a:cubicBezTo>
                  <a:cubicBezTo>
                    <a:pt x="242" y="0"/>
                    <a:pt x="232" y="4"/>
                    <a:pt x="224" y="12"/>
                  </a:cubicBezTo>
                  <a:cubicBezTo>
                    <a:pt x="177" y="59"/>
                    <a:pt x="177" y="59"/>
                    <a:pt x="177" y="59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22" y="4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EDE8E81-9781-4645-9DFD-79E2B61F7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6527" y="2471186"/>
              <a:ext cx="233363" cy="239713"/>
            </a:xfrm>
            <a:custGeom>
              <a:avLst/>
              <a:gdLst>
                <a:gd name="T0" fmla="*/ 27 w 55"/>
                <a:gd name="T1" fmla="*/ 56 h 56"/>
                <a:gd name="T2" fmla="*/ 0 w 55"/>
                <a:gd name="T3" fmla="*/ 28 h 56"/>
                <a:gd name="T4" fmla="*/ 27 w 55"/>
                <a:gd name="T5" fmla="*/ 0 h 56"/>
                <a:gd name="T6" fmla="*/ 55 w 55"/>
                <a:gd name="T7" fmla="*/ 28 h 56"/>
                <a:gd name="T8" fmla="*/ 27 w 55"/>
                <a:gd name="T9" fmla="*/ 56 h 56"/>
                <a:gd name="T10" fmla="*/ 27 w 55"/>
                <a:gd name="T11" fmla="*/ 5 h 56"/>
                <a:gd name="T12" fmla="*/ 6 w 55"/>
                <a:gd name="T13" fmla="*/ 28 h 56"/>
                <a:gd name="T14" fmla="*/ 27 w 55"/>
                <a:gd name="T15" fmla="*/ 51 h 56"/>
                <a:gd name="T16" fmla="*/ 49 w 55"/>
                <a:gd name="T17" fmla="*/ 28 h 56"/>
                <a:gd name="T18" fmla="*/ 27 w 55"/>
                <a:gd name="T19" fmla="*/ 5 h 56"/>
                <a:gd name="T20" fmla="*/ 22 w 55"/>
                <a:gd name="T21" fmla="*/ 44 h 56"/>
                <a:gd name="T22" fmla="*/ 16 w 55"/>
                <a:gd name="T23" fmla="*/ 44 h 56"/>
                <a:gd name="T24" fmla="*/ 16 w 55"/>
                <a:gd name="T25" fmla="*/ 13 h 56"/>
                <a:gd name="T26" fmla="*/ 28 w 55"/>
                <a:gd name="T27" fmla="*/ 13 h 56"/>
                <a:gd name="T28" fmla="*/ 40 w 55"/>
                <a:gd name="T29" fmla="*/ 22 h 56"/>
                <a:gd name="T30" fmla="*/ 31 w 55"/>
                <a:gd name="T31" fmla="*/ 30 h 56"/>
                <a:gd name="T32" fmla="*/ 40 w 55"/>
                <a:gd name="T33" fmla="*/ 44 h 56"/>
                <a:gd name="T34" fmla="*/ 34 w 55"/>
                <a:gd name="T35" fmla="*/ 44 h 56"/>
                <a:gd name="T36" fmla="*/ 26 w 55"/>
                <a:gd name="T37" fmla="*/ 31 h 56"/>
                <a:gd name="T38" fmla="*/ 22 w 55"/>
                <a:gd name="T39" fmla="*/ 31 h 56"/>
                <a:gd name="T40" fmla="*/ 22 w 55"/>
                <a:gd name="T41" fmla="*/ 44 h 56"/>
                <a:gd name="T42" fmla="*/ 27 w 55"/>
                <a:gd name="T43" fmla="*/ 26 h 56"/>
                <a:gd name="T44" fmla="*/ 34 w 55"/>
                <a:gd name="T45" fmla="*/ 21 h 56"/>
                <a:gd name="T46" fmla="*/ 28 w 55"/>
                <a:gd name="T47" fmla="*/ 17 h 56"/>
                <a:gd name="T48" fmla="*/ 22 w 55"/>
                <a:gd name="T49" fmla="*/ 17 h 56"/>
                <a:gd name="T50" fmla="*/ 22 w 55"/>
                <a:gd name="T51" fmla="*/ 26 h 56"/>
                <a:gd name="T52" fmla="*/ 27 w 55"/>
                <a:gd name="T53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6">
                  <a:moveTo>
                    <a:pt x="27" y="56"/>
                  </a:moveTo>
                  <a:cubicBezTo>
                    <a:pt x="11" y="56"/>
                    <a:pt x="0" y="44"/>
                    <a:pt x="0" y="28"/>
                  </a:cubicBezTo>
                  <a:cubicBezTo>
                    <a:pt x="0" y="11"/>
                    <a:pt x="12" y="0"/>
                    <a:pt x="27" y="0"/>
                  </a:cubicBezTo>
                  <a:cubicBezTo>
                    <a:pt x="42" y="0"/>
                    <a:pt x="55" y="11"/>
                    <a:pt x="55" y="28"/>
                  </a:cubicBezTo>
                  <a:cubicBezTo>
                    <a:pt x="55" y="45"/>
                    <a:pt x="42" y="56"/>
                    <a:pt x="27" y="56"/>
                  </a:cubicBezTo>
                  <a:close/>
                  <a:moveTo>
                    <a:pt x="27" y="5"/>
                  </a:moveTo>
                  <a:cubicBezTo>
                    <a:pt x="15" y="5"/>
                    <a:pt x="6" y="14"/>
                    <a:pt x="6" y="28"/>
                  </a:cubicBezTo>
                  <a:cubicBezTo>
                    <a:pt x="6" y="41"/>
                    <a:pt x="14" y="51"/>
                    <a:pt x="27" y="51"/>
                  </a:cubicBezTo>
                  <a:cubicBezTo>
                    <a:pt x="39" y="51"/>
                    <a:pt x="49" y="42"/>
                    <a:pt x="49" y="28"/>
                  </a:cubicBezTo>
                  <a:cubicBezTo>
                    <a:pt x="49" y="14"/>
                    <a:pt x="39" y="5"/>
                    <a:pt x="27" y="5"/>
                  </a:cubicBezTo>
                  <a:close/>
                  <a:moveTo>
                    <a:pt x="22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6" y="13"/>
                    <a:pt x="40" y="16"/>
                    <a:pt x="40" y="22"/>
                  </a:cubicBezTo>
                  <a:cubicBezTo>
                    <a:pt x="40" y="27"/>
                    <a:pt x="36" y="30"/>
                    <a:pt x="31" y="30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lnTo>
                    <a:pt x="22" y="44"/>
                  </a:lnTo>
                  <a:close/>
                  <a:moveTo>
                    <a:pt x="27" y="26"/>
                  </a:moveTo>
                  <a:cubicBezTo>
                    <a:pt x="31" y="26"/>
                    <a:pt x="34" y="26"/>
                    <a:pt x="34" y="21"/>
                  </a:cubicBezTo>
                  <a:cubicBezTo>
                    <a:pt x="34" y="18"/>
                    <a:pt x="31" y="17"/>
                    <a:pt x="28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/>
        </p:nvSpPr>
        <p:spPr>
          <a:xfrm>
            <a:off x="859758" y="6425582"/>
            <a:ext cx="8048816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©2020 CVS Health and/or one of its affiliates. Confidential and proprietary.</a:t>
            </a:r>
          </a:p>
        </p:txBody>
      </p:sp>
      <p:sp>
        <p:nvSpPr>
          <p:cNvPr id="15" name="MSIPCMContentMarking" descr="{&quot;HashCode&quot;:-356254672,&quot;Placement&quot;:&quot;Footer&quot;}">
            <a:extLst>
              <a:ext uri="{FF2B5EF4-FFF2-40B4-BE49-F238E27FC236}">
                <a16:creationId xmlns:a16="http://schemas.microsoft.com/office/drawing/2014/main" id="{9863BAEA-104C-4DC4-94EA-7C493069F129}"/>
              </a:ext>
            </a:extLst>
          </p:cNvPr>
          <p:cNvSpPr txBox="1"/>
          <p:nvPr userDrawn="1"/>
        </p:nvSpPr>
        <p:spPr>
          <a:xfrm>
            <a:off x="0" y="6629836"/>
            <a:ext cx="70915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 defTabSz="456758" fontAlgn="base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414141"/>
                </a:solidFill>
                <a:latin typeface="Calibri" panose="020F0502020204030204" pitchFamily="34" charset="0"/>
                <a:cs typeface="Open Sans Light"/>
              </a:rPr>
              <a:t>Proprietary</a:t>
            </a:r>
            <a:endParaRPr lang="en-US" sz="800" dirty="0" err="1">
              <a:solidFill>
                <a:srgbClr val="414141"/>
              </a:solidFill>
              <a:latin typeface="Calibri" panose="020F0502020204030204" pitchFamily="34" charset="0"/>
              <a:cs typeface="Open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DE68E-15FE-4944-BBD4-3EB3C1E58FDC}"/>
              </a:ext>
            </a:extLst>
          </p:cNvPr>
          <p:cNvSpPr txBox="1"/>
          <p:nvPr userDrawn="1"/>
        </p:nvSpPr>
        <p:spPr>
          <a:xfrm>
            <a:off x="10830113" y="102088"/>
            <a:ext cx="134546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+mj-lt"/>
              </a:rPr>
              <a:t>Technology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+mj-lt"/>
              </a:rPr>
              <a:t>Architecture 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+mj-lt"/>
              </a:rPr>
              <a:t>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410697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  <p:sldLayoutId id="2147483846" r:id="rId19"/>
    <p:sldLayoutId id="2147483847" r:id="rId20"/>
    <p:sldLayoutId id="2147483848" r:id="rId21"/>
    <p:sldLayoutId id="2147483849" r:id="rId22"/>
    <p:sldLayoutId id="2147483850" r:id="rId23"/>
    <p:sldLayoutId id="2147483851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9" r:id="rId30"/>
    <p:sldLayoutId id="2147483860" r:id="rId31"/>
    <p:sldLayoutId id="2147483852" r:id="rId32"/>
    <p:sldLayoutId id="2147483861" r:id="rId3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04">
          <p15:clr>
            <a:srgbClr val="F26B43"/>
          </p15:clr>
        </p15:guide>
        <p15:guide id="2" pos="362">
          <p15:clr>
            <a:srgbClr val="F26B43"/>
          </p15:clr>
        </p15:guide>
        <p15:guide id="3" pos="7319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3622">
          <p15:clr>
            <a:srgbClr val="F26B43"/>
          </p15:clr>
        </p15:guide>
        <p15:guide id="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08AD-B065-42AE-BC44-9C064C831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930" y="1927186"/>
            <a:ext cx="5594216" cy="2011680"/>
          </a:xfrm>
        </p:spPr>
        <p:txBody>
          <a:bodyPr/>
          <a:lstStyle/>
          <a:p>
            <a:r>
              <a:rPr lang="en-US" dirty="0"/>
              <a:t>Enterprise eSignature Capability </a:t>
            </a:r>
            <a:r>
              <a:rPr lang="en-US" dirty="0" err="1"/>
              <a:t>PoV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DA26D-3B67-40C8-9676-A9B16F9FFE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Lala Liu, Michael Gitberg, John Falkl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319715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8692-C3C2-40B4-AACC-942DF1A1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9" y="530351"/>
            <a:ext cx="9618166" cy="497217"/>
          </a:xfrm>
        </p:spPr>
        <p:txBody>
          <a:bodyPr/>
          <a:lstStyle/>
          <a:p>
            <a:r>
              <a:rPr lang="en-US" sz="2000" dirty="0"/>
              <a:t>Business Clients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DCAF-BFBD-45F8-BB75-FF648AB8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55" y="4291014"/>
            <a:ext cx="11045689" cy="279868"/>
          </a:xfrm>
        </p:spPr>
        <p:txBody>
          <a:bodyPr/>
          <a:lstStyle/>
          <a:p>
            <a:r>
              <a:rPr lang="en-US" dirty="0"/>
              <a:t>Other Facts of DocuSign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5156A-8EE7-4C7D-8146-41164F8F2627}"/>
              </a:ext>
            </a:extLst>
          </p:cNvPr>
          <p:cNvSpPr txBox="1">
            <a:spLocks/>
          </p:cNvSpPr>
          <p:nvPr/>
        </p:nvSpPr>
        <p:spPr bwMode="gray">
          <a:xfrm>
            <a:off x="557929" y="951345"/>
            <a:ext cx="11045689" cy="276510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accent2"/>
              </a:buClr>
              <a:buNone/>
            </a:pPr>
            <a:r>
              <a:rPr lang="en-US" sz="1600" b="1" dirty="0">
                <a:solidFill>
                  <a:schemeClr val="tx1"/>
                </a:solidFill>
                <a:cs typeface="Arial"/>
              </a:rPr>
              <a:t>Adobe Inc. </a:t>
            </a:r>
            <a:r>
              <a:rPr lang="en-US" sz="1600" dirty="0">
                <a:solidFill>
                  <a:schemeClr val="tx1"/>
                </a:solidFill>
                <a:cs typeface="Arial"/>
              </a:rPr>
              <a:t>and</a:t>
            </a:r>
            <a:r>
              <a:rPr lang="en-US" sz="1600" b="1" dirty="0">
                <a:solidFill>
                  <a:schemeClr val="tx1"/>
                </a:solidFill>
                <a:cs typeface="Arial"/>
              </a:rPr>
              <a:t> DocuSign </a:t>
            </a:r>
            <a:r>
              <a:rPr lang="en-US" sz="1600" dirty="0">
                <a:solidFill>
                  <a:schemeClr val="tx1"/>
                </a:solidFill>
                <a:cs typeface="Arial"/>
              </a:rPr>
              <a:t>are both long term Aetna clients</a:t>
            </a:r>
          </a:p>
          <a:p>
            <a:pPr marL="171450" lvl="2" indent="0">
              <a:lnSpc>
                <a:spcPct val="110000"/>
              </a:lnSpc>
              <a:spcAft>
                <a:spcPts val="50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	Adobe:</a:t>
            </a:r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since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1995</a:t>
            </a:r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, has 22,600 employees worldwide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. One of the premier accounts, always a willing reference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for Aetna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business </a:t>
            </a:r>
          </a:p>
          <a:p>
            <a:pPr lvl="4">
              <a:lnSpc>
                <a:spcPct val="110000"/>
              </a:lnSpc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Sold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Aetna products: Medical, Rx, EAP, Intl World Traveler, </a:t>
            </a:r>
            <a:r>
              <a:rPr lang="en-US" b="0" dirty="0" err="1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bSwift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, Return Ready Service (new 2020)</a:t>
            </a:r>
          </a:p>
          <a:p>
            <a:pPr lvl="4">
              <a:lnSpc>
                <a:spcPct val="110000"/>
              </a:lnSpc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2020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subscribers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~9,500,		Active members ~ 26,000</a:t>
            </a:r>
            <a:endParaRPr lang="en-US" b="0" dirty="0">
              <a:solidFill>
                <a:schemeClr val="tx1"/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171450" lvl="2" indent="0">
              <a:lnSpc>
                <a:spcPct val="110000"/>
              </a:lnSpc>
              <a:spcAft>
                <a:spcPts val="50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	DocuSign</a:t>
            </a:r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: since 2011, has 3900 employees, Aetna is a primary plan</a:t>
            </a:r>
          </a:p>
          <a:p>
            <a:pPr lvl="4">
              <a:lnSpc>
                <a:spcPct val="110000"/>
              </a:lnSpc>
              <a:spcAft>
                <a:spcPts val="5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Sold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Aetna products: Medical, Rx, </a:t>
            </a:r>
            <a:r>
              <a:rPr lang="en-US" b="0" dirty="0" err="1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bSwift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, PayFlex HSA, Supplemental Voluntary suite (9/1/2020)</a:t>
            </a:r>
          </a:p>
          <a:p>
            <a:pPr lvl="4">
              <a:lnSpc>
                <a:spcPct val="110000"/>
              </a:lnSpc>
              <a:spcAft>
                <a:spcPts val="500"/>
              </a:spcAft>
            </a:pP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2020 subscribers = 2,828, 	Active members = 5,200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DF125BF-B208-4CEC-B4B8-C91F09303BC6}"/>
              </a:ext>
            </a:extLst>
          </p:cNvPr>
          <p:cNvSpPr txBox="1">
            <a:spLocks/>
          </p:cNvSpPr>
          <p:nvPr/>
        </p:nvSpPr>
        <p:spPr bwMode="gray">
          <a:xfrm>
            <a:off x="557929" y="4678475"/>
            <a:ext cx="11045689" cy="135113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91440" rIns="91440" bIns="9144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Clr>
                <a:schemeClr val="accent2"/>
              </a:buClr>
              <a:buNone/>
            </a:pPr>
            <a:r>
              <a:rPr lang="en-US" sz="1600" b="1" dirty="0">
                <a:solidFill>
                  <a:schemeClr val="tx1"/>
                </a:solidFill>
                <a:cs typeface="Arial"/>
              </a:rPr>
              <a:t>DocuSign </a:t>
            </a:r>
            <a:r>
              <a:rPr lang="en-US" sz="1600" dirty="0">
                <a:solidFill>
                  <a:schemeClr val="tx1"/>
                </a:solidFill>
                <a:cs typeface="Arial"/>
              </a:rPr>
              <a:t>purchased</a:t>
            </a:r>
            <a:r>
              <a:rPr lang="en-US" sz="1600" b="1" dirty="0">
                <a:solidFill>
                  <a:schemeClr val="tx1"/>
                </a:solidFill>
                <a:cs typeface="Arial"/>
              </a:rPr>
              <a:t> Spring CM </a:t>
            </a:r>
            <a:r>
              <a:rPr lang="en-US" sz="1600" dirty="0">
                <a:solidFill>
                  <a:schemeClr val="tx1"/>
                </a:solidFill>
                <a:cs typeface="Arial"/>
              </a:rPr>
              <a:t>(2018) and </a:t>
            </a:r>
            <a:r>
              <a:rPr lang="en-US" sz="1600" b="1" dirty="0">
                <a:solidFill>
                  <a:schemeClr val="tx1"/>
                </a:solidFill>
                <a:cs typeface="Arial"/>
              </a:rPr>
              <a:t>Seal Software </a:t>
            </a:r>
            <a:r>
              <a:rPr lang="en-US" sz="1600" dirty="0">
                <a:solidFill>
                  <a:schemeClr val="tx1"/>
                </a:solidFill>
                <a:cs typeface="Arial"/>
              </a:rPr>
              <a:t>(2020)</a:t>
            </a:r>
          </a:p>
          <a:p>
            <a:pPr marL="171450" lvl="2" indent="0">
              <a:lnSpc>
                <a:spcPct val="110000"/>
              </a:lnSpc>
              <a:spcAft>
                <a:spcPts val="50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	Spring CM:</a:t>
            </a:r>
            <a:r>
              <a:rPr lang="en-US" b="0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has active contract with Aetna/CVS, currently used by Meritain as contract management solution</a:t>
            </a:r>
          </a:p>
          <a:p>
            <a:pPr marL="171450" lvl="2" indent="0">
              <a:lnSpc>
                <a:spcPct val="110000"/>
              </a:lnSpc>
              <a:spcAft>
                <a:spcPts val="50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	Seal Software: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also has contract with Aetna since 3-5 years ago as part of the CLM program that started with Procurement and Legal and expanded to Provider and Plan Sponsor. DocuSign will offer AI capability from Seal product.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0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176" y="2482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think-cell Slide" r:id="rId5" imgW="498" imgH="499" progId="TCLayout.ActiveDocument.1">
                  <p:embed/>
                </p:oleObj>
              </mc:Choice>
              <mc:Fallback>
                <p:oleObj name="think-cell Slide" r:id="rId5" imgW="498" imgH="49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6" y="2482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</a:pPr>
            <a:r>
              <a:rPr lang="en-US" dirty="0">
                <a:cs typeface="Arial" panose="020B0604020202020204" pitchFamily="34" charset="0"/>
                <a:sym typeface="Arial" panose="020B0604020202020204" pitchFamily="34" charset="0"/>
              </a:rPr>
              <a:t>Executive Summary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56A0AF9-A3C7-4D4B-95CB-CC8E535579C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7929" y="742570"/>
            <a:ext cx="9685338" cy="422275"/>
          </a:xfrm>
        </p:spPr>
        <p:txBody>
          <a:bodyPr/>
          <a:lstStyle/>
          <a:p>
            <a:r>
              <a:rPr lang="en-US" dirty="0">
                <a:solidFill>
                  <a:srgbClr val="3F3F3F"/>
                </a:solidFill>
                <a:cs typeface="Arial" panose="020B0604020202020204" pitchFamily="34" charset="0"/>
                <a:sym typeface="Arial" panose="020B0604020202020204" pitchFamily="34" charset="0"/>
              </a:rPr>
              <a:t>Adobe Sign is broadly used in CVS enterprise, while DocuSign is the most used market contender in the space. How to position their capabilities in order to best benefit CVS?</a:t>
            </a:r>
            <a:endParaRPr lang="en-US" dirty="0"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12895" y="2308751"/>
            <a:ext cx="2574695" cy="332270"/>
          </a:xfrm>
          <a:prstGeom prst="rect">
            <a:avLst/>
          </a:prstGeom>
          <a:noFill/>
        </p:spPr>
        <p:txBody>
          <a:bodyPr wrap="non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dirty="0">
                <a:solidFill>
                  <a:schemeClr val="tx2"/>
                </a:solidFill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TAI Perspective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5080" y="2308751"/>
            <a:ext cx="1841851" cy="33227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dirty="0">
                <a:solidFill>
                  <a:schemeClr val="tx2"/>
                </a:solidFill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Observation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8148" y="2308751"/>
            <a:ext cx="2007232" cy="332270"/>
          </a:xfrm>
          <a:prstGeom prst="rect">
            <a:avLst/>
          </a:prstGeom>
          <a:noFill/>
        </p:spPr>
        <p:txBody>
          <a:bodyPr wrap="none" lIns="91416" tIns="0" rIns="91416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399" b="1" dirty="0">
                <a:solidFill>
                  <a:schemeClr val="tx2"/>
                </a:solidFill>
                <a:ea typeface="Domaine Display" charset="0"/>
                <a:cs typeface="Arial" panose="020B0604020202020204" pitchFamily="34" charset="0"/>
                <a:sym typeface="Arial" panose="020B0604020202020204" pitchFamily="34" charset="0"/>
              </a:rPr>
              <a:t>Opportunity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454084" y="1472015"/>
            <a:ext cx="698365" cy="696961"/>
            <a:chOff x="9453373" y="2636377"/>
            <a:chExt cx="698547" cy="697143"/>
          </a:xfrm>
        </p:grpSpPr>
        <p:sp>
          <p:nvSpPr>
            <p:cNvPr id="9" name="Oval 8"/>
            <p:cNvSpPr/>
            <p:nvPr/>
          </p:nvSpPr>
          <p:spPr>
            <a:xfrm>
              <a:off x="9453373" y="2636377"/>
              <a:ext cx="698547" cy="697143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3479" y="2735781"/>
              <a:ext cx="498334" cy="498334"/>
            </a:xfrm>
            <a:prstGeom prst="rect">
              <a:avLst/>
            </a:prstGeom>
          </p:spPr>
        </p:pic>
      </p:grpSp>
      <p:sp>
        <p:nvSpPr>
          <p:cNvPr id="11" name="Oval 10"/>
          <p:cNvSpPr/>
          <p:nvPr/>
        </p:nvSpPr>
        <p:spPr>
          <a:xfrm>
            <a:off x="2042576" y="1472015"/>
            <a:ext cx="698365" cy="696961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46817" y="1472015"/>
            <a:ext cx="698365" cy="696961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 b="1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157901" y="1458758"/>
            <a:ext cx="0" cy="356523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1974" y="2833087"/>
            <a:ext cx="3199567" cy="2190902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Multiple lines of business in CVS require eSignature capability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Adobe Sign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and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DocuSign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 are the top solutions and contenders in the market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Can a single eSignature solution satisfy the cross-CVS need?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What would CVS benefit by having an alternative solution?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4263" y="2833087"/>
            <a:ext cx="3543469" cy="1298965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Adobe Sign is used across CVS LOBs (HCB, Retail/Shared services, PBM)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Enterprise License Agreement (ELA)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with Adobe Sign covers 1 million transaction per year, currently have 3K+ active users 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DocuSign was adopted by Meritain through an integrated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contract management (CM)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ability with Saleforce  </a:t>
            </a:r>
          </a:p>
          <a:p>
            <a:pPr marL="146260" indent="-146260">
              <a:lnSpc>
                <a:spcPct val="110000"/>
              </a:lnSpc>
              <a:spcAft>
                <a:spcPts val="5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Both Adobe and DocuSign are long term Aetna customers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00455" y="2833087"/>
            <a:ext cx="3199567" cy="1298965"/>
          </a:xfrm>
          <a:prstGeom prst="rect">
            <a:avLst/>
          </a:prstGeom>
          <a:noFill/>
        </p:spPr>
        <p:txBody>
          <a:bodyPr wrap="square" lIns="91416" tIns="0" rIns="91416" bIns="91416" rtlCol="0">
            <a:noAutofit/>
          </a:bodyPr>
          <a:lstStyle/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Adobe Sign has become the de-facto enterprise standard for electronical signature in most cases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DocuSign is an integral part of some contract management solutions </a:t>
            </a:r>
          </a:p>
          <a:p>
            <a:pPr marL="146260" indent="-146260">
              <a:lnSpc>
                <a:spcPct val="110000"/>
              </a:lnSpc>
              <a:spcAft>
                <a:spcPts val="800"/>
              </a:spcAft>
              <a:buFont typeface="Arial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This is an appropriate technology usage, and recommend continuing to use both products, Adobe Sign for general eSignature use, and DocuSign where it is embedded in contract management solutions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034094" y="1458758"/>
            <a:ext cx="0" cy="3565231"/>
          </a:xfrm>
          <a:prstGeom prst="line">
            <a:avLst/>
          </a:prstGeom>
          <a:ln w="12700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4899"/>
          <p:cNvSpPr>
            <a:spLocks noEditPoints="1"/>
          </p:cNvSpPr>
          <p:nvPr/>
        </p:nvSpPr>
        <p:spPr bwMode="auto">
          <a:xfrm>
            <a:off x="5913747" y="1601865"/>
            <a:ext cx="392729" cy="392729"/>
          </a:xfrm>
          <a:custGeom>
            <a:avLst/>
            <a:gdLst>
              <a:gd name="T0" fmla="*/ 190 w 324"/>
              <a:gd name="T1" fmla="*/ 0 h 324"/>
              <a:gd name="T2" fmla="*/ 134 w 324"/>
              <a:gd name="T3" fmla="*/ 20 h 324"/>
              <a:gd name="T4" fmla="*/ 90 w 324"/>
              <a:gd name="T5" fmla="*/ 74 h 324"/>
              <a:gd name="T6" fmla="*/ 82 w 324"/>
              <a:gd name="T7" fmla="*/ 120 h 324"/>
              <a:gd name="T8" fmla="*/ 84 w 324"/>
              <a:gd name="T9" fmla="*/ 146 h 324"/>
              <a:gd name="T10" fmla="*/ 118 w 324"/>
              <a:gd name="T11" fmla="*/ 206 h 324"/>
              <a:gd name="T12" fmla="*/ 178 w 324"/>
              <a:gd name="T13" fmla="*/ 240 h 324"/>
              <a:gd name="T14" fmla="*/ 202 w 324"/>
              <a:gd name="T15" fmla="*/ 242 h 324"/>
              <a:gd name="T16" fmla="*/ 250 w 324"/>
              <a:gd name="T17" fmla="*/ 232 h 324"/>
              <a:gd name="T18" fmla="*/ 304 w 324"/>
              <a:gd name="T19" fmla="*/ 188 h 324"/>
              <a:gd name="T20" fmla="*/ 324 w 324"/>
              <a:gd name="T21" fmla="*/ 132 h 324"/>
              <a:gd name="T22" fmla="*/ 324 w 324"/>
              <a:gd name="T23" fmla="*/ 108 h 324"/>
              <a:gd name="T24" fmla="*/ 304 w 324"/>
              <a:gd name="T25" fmla="*/ 52 h 324"/>
              <a:gd name="T26" fmla="*/ 250 w 324"/>
              <a:gd name="T27" fmla="*/ 8 h 324"/>
              <a:gd name="T28" fmla="*/ 202 w 324"/>
              <a:gd name="T29" fmla="*/ 0 h 324"/>
              <a:gd name="T30" fmla="*/ 202 w 324"/>
              <a:gd name="T31" fmla="*/ 212 h 324"/>
              <a:gd name="T32" fmla="*/ 152 w 324"/>
              <a:gd name="T33" fmla="*/ 196 h 324"/>
              <a:gd name="T34" fmla="*/ 118 w 324"/>
              <a:gd name="T35" fmla="*/ 156 h 324"/>
              <a:gd name="T36" fmla="*/ 112 w 324"/>
              <a:gd name="T37" fmla="*/ 120 h 324"/>
              <a:gd name="T38" fmla="*/ 128 w 324"/>
              <a:gd name="T39" fmla="*/ 70 h 324"/>
              <a:gd name="T40" fmla="*/ 168 w 324"/>
              <a:gd name="T41" fmla="*/ 36 h 324"/>
              <a:gd name="T42" fmla="*/ 202 w 324"/>
              <a:gd name="T43" fmla="*/ 30 h 324"/>
              <a:gd name="T44" fmla="*/ 254 w 324"/>
              <a:gd name="T45" fmla="*/ 46 h 324"/>
              <a:gd name="T46" fmla="*/ 286 w 324"/>
              <a:gd name="T47" fmla="*/ 86 h 324"/>
              <a:gd name="T48" fmla="*/ 294 w 324"/>
              <a:gd name="T49" fmla="*/ 120 h 324"/>
              <a:gd name="T50" fmla="*/ 278 w 324"/>
              <a:gd name="T51" fmla="*/ 172 h 324"/>
              <a:gd name="T52" fmla="*/ 238 w 324"/>
              <a:gd name="T53" fmla="*/ 204 h 324"/>
              <a:gd name="T54" fmla="*/ 202 w 324"/>
              <a:gd name="T55" fmla="*/ 212 h 324"/>
              <a:gd name="T56" fmla="*/ 138 w 324"/>
              <a:gd name="T57" fmla="*/ 130 h 324"/>
              <a:gd name="T58" fmla="*/ 132 w 324"/>
              <a:gd name="T59" fmla="*/ 120 h 324"/>
              <a:gd name="T60" fmla="*/ 138 w 324"/>
              <a:gd name="T61" fmla="*/ 94 h 324"/>
              <a:gd name="T62" fmla="*/ 164 w 324"/>
              <a:gd name="T63" fmla="*/ 62 h 324"/>
              <a:gd name="T64" fmla="*/ 202 w 324"/>
              <a:gd name="T65" fmla="*/ 50 h 324"/>
              <a:gd name="T66" fmla="*/ 210 w 324"/>
              <a:gd name="T67" fmla="*/ 54 h 324"/>
              <a:gd name="T68" fmla="*/ 212 w 324"/>
              <a:gd name="T69" fmla="*/ 60 h 324"/>
              <a:gd name="T70" fmla="*/ 206 w 324"/>
              <a:gd name="T71" fmla="*/ 70 h 324"/>
              <a:gd name="T72" fmla="*/ 192 w 324"/>
              <a:gd name="T73" fmla="*/ 72 h 324"/>
              <a:gd name="T74" fmla="*/ 168 w 324"/>
              <a:gd name="T75" fmla="*/ 86 h 324"/>
              <a:gd name="T76" fmla="*/ 154 w 324"/>
              <a:gd name="T77" fmla="*/ 110 h 324"/>
              <a:gd name="T78" fmla="*/ 152 w 324"/>
              <a:gd name="T79" fmla="*/ 124 h 324"/>
              <a:gd name="T80" fmla="*/ 142 w 324"/>
              <a:gd name="T81" fmla="*/ 130 h 324"/>
              <a:gd name="T82" fmla="*/ 48 w 324"/>
              <a:gd name="T83" fmla="*/ 316 h 324"/>
              <a:gd name="T84" fmla="*/ 28 w 324"/>
              <a:gd name="T85" fmla="*/ 324 h 324"/>
              <a:gd name="T86" fmla="*/ 8 w 324"/>
              <a:gd name="T87" fmla="*/ 316 h 324"/>
              <a:gd name="T88" fmla="*/ 0 w 324"/>
              <a:gd name="T89" fmla="*/ 296 h 324"/>
              <a:gd name="T90" fmla="*/ 86 w 324"/>
              <a:gd name="T91" fmla="*/ 198 h 324"/>
              <a:gd name="T92" fmla="*/ 102 w 324"/>
              <a:gd name="T93" fmla="*/ 220 h 324"/>
              <a:gd name="T94" fmla="*/ 124 w 324"/>
              <a:gd name="T95" fmla="*/ 238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4" h="324">
                <a:moveTo>
                  <a:pt x="202" y="0"/>
                </a:moveTo>
                <a:lnTo>
                  <a:pt x="202" y="0"/>
                </a:lnTo>
                <a:lnTo>
                  <a:pt x="190" y="0"/>
                </a:lnTo>
                <a:lnTo>
                  <a:pt x="178" y="2"/>
                </a:lnTo>
                <a:lnTo>
                  <a:pt x="156" y="8"/>
                </a:lnTo>
                <a:lnTo>
                  <a:pt x="134" y="20"/>
                </a:lnTo>
                <a:lnTo>
                  <a:pt x="118" y="34"/>
                </a:lnTo>
                <a:lnTo>
                  <a:pt x="102" y="52"/>
                </a:lnTo>
                <a:lnTo>
                  <a:pt x="90" y="74"/>
                </a:lnTo>
                <a:lnTo>
                  <a:pt x="84" y="96"/>
                </a:lnTo>
                <a:lnTo>
                  <a:pt x="82" y="108"/>
                </a:lnTo>
                <a:lnTo>
                  <a:pt x="82" y="120"/>
                </a:lnTo>
                <a:lnTo>
                  <a:pt x="82" y="120"/>
                </a:lnTo>
                <a:lnTo>
                  <a:pt x="82" y="132"/>
                </a:lnTo>
                <a:lnTo>
                  <a:pt x="84" y="146"/>
                </a:lnTo>
                <a:lnTo>
                  <a:pt x="90" y="168"/>
                </a:lnTo>
                <a:lnTo>
                  <a:pt x="102" y="188"/>
                </a:lnTo>
                <a:lnTo>
                  <a:pt x="118" y="206"/>
                </a:lnTo>
                <a:lnTo>
                  <a:pt x="134" y="222"/>
                </a:lnTo>
                <a:lnTo>
                  <a:pt x="156" y="232"/>
                </a:lnTo>
                <a:lnTo>
                  <a:pt x="178" y="240"/>
                </a:lnTo>
                <a:lnTo>
                  <a:pt x="190" y="242"/>
                </a:lnTo>
                <a:lnTo>
                  <a:pt x="202" y="242"/>
                </a:lnTo>
                <a:lnTo>
                  <a:pt x="202" y="242"/>
                </a:lnTo>
                <a:lnTo>
                  <a:pt x="216" y="242"/>
                </a:lnTo>
                <a:lnTo>
                  <a:pt x="228" y="240"/>
                </a:lnTo>
                <a:lnTo>
                  <a:pt x="250" y="232"/>
                </a:lnTo>
                <a:lnTo>
                  <a:pt x="270" y="222"/>
                </a:lnTo>
                <a:lnTo>
                  <a:pt x="288" y="206"/>
                </a:lnTo>
                <a:lnTo>
                  <a:pt x="304" y="188"/>
                </a:lnTo>
                <a:lnTo>
                  <a:pt x="314" y="168"/>
                </a:lnTo>
                <a:lnTo>
                  <a:pt x="322" y="146"/>
                </a:lnTo>
                <a:lnTo>
                  <a:pt x="324" y="132"/>
                </a:lnTo>
                <a:lnTo>
                  <a:pt x="324" y="120"/>
                </a:lnTo>
                <a:lnTo>
                  <a:pt x="324" y="120"/>
                </a:lnTo>
                <a:lnTo>
                  <a:pt x="324" y="108"/>
                </a:lnTo>
                <a:lnTo>
                  <a:pt x="322" y="96"/>
                </a:lnTo>
                <a:lnTo>
                  <a:pt x="314" y="74"/>
                </a:lnTo>
                <a:lnTo>
                  <a:pt x="304" y="52"/>
                </a:lnTo>
                <a:lnTo>
                  <a:pt x="288" y="34"/>
                </a:lnTo>
                <a:lnTo>
                  <a:pt x="270" y="20"/>
                </a:lnTo>
                <a:lnTo>
                  <a:pt x="250" y="8"/>
                </a:lnTo>
                <a:lnTo>
                  <a:pt x="228" y="2"/>
                </a:lnTo>
                <a:lnTo>
                  <a:pt x="216" y="0"/>
                </a:lnTo>
                <a:lnTo>
                  <a:pt x="202" y="0"/>
                </a:lnTo>
                <a:lnTo>
                  <a:pt x="202" y="0"/>
                </a:lnTo>
                <a:close/>
                <a:moveTo>
                  <a:pt x="202" y="212"/>
                </a:moveTo>
                <a:lnTo>
                  <a:pt x="202" y="212"/>
                </a:lnTo>
                <a:lnTo>
                  <a:pt x="184" y="210"/>
                </a:lnTo>
                <a:lnTo>
                  <a:pt x="168" y="204"/>
                </a:lnTo>
                <a:lnTo>
                  <a:pt x="152" y="196"/>
                </a:lnTo>
                <a:lnTo>
                  <a:pt x="138" y="184"/>
                </a:lnTo>
                <a:lnTo>
                  <a:pt x="128" y="172"/>
                </a:lnTo>
                <a:lnTo>
                  <a:pt x="118" y="156"/>
                </a:lnTo>
                <a:lnTo>
                  <a:pt x="114" y="138"/>
                </a:lnTo>
                <a:lnTo>
                  <a:pt x="112" y="120"/>
                </a:lnTo>
                <a:lnTo>
                  <a:pt x="112" y="120"/>
                </a:lnTo>
                <a:lnTo>
                  <a:pt x="114" y="102"/>
                </a:lnTo>
                <a:lnTo>
                  <a:pt x="118" y="86"/>
                </a:lnTo>
                <a:lnTo>
                  <a:pt x="128" y="70"/>
                </a:lnTo>
                <a:lnTo>
                  <a:pt x="138" y="56"/>
                </a:lnTo>
                <a:lnTo>
                  <a:pt x="152" y="46"/>
                </a:lnTo>
                <a:lnTo>
                  <a:pt x="168" y="36"/>
                </a:lnTo>
                <a:lnTo>
                  <a:pt x="184" y="32"/>
                </a:lnTo>
                <a:lnTo>
                  <a:pt x="202" y="30"/>
                </a:lnTo>
                <a:lnTo>
                  <a:pt x="202" y="30"/>
                </a:lnTo>
                <a:lnTo>
                  <a:pt x="222" y="32"/>
                </a:lnTo>
                <a:lnTo>
                  <a:pt x="238" y="36"/>
                </a:lnTo>
                <a:lnTo>
                  <a:pt x="254" y="46"/>
                </a:lnTo>
                <a:lnTo>
                  <a:pt x="268" y="56"/>
                </a:lnTo>
                <a:lnTo>
                  <a:pt x="278" y="70"/>
                </a:lnTo>
                <a:lnTo>
                  <a:pt x="286" y="86"/>
                </a:lnTo>
                <a:lnTo>
                  <a:pt x="292" y="102"/>
                </a:lnTo>
                <a:lnTo>
                  <a:pt x="294" y="120"/>
                </a:lnTo>
                <a:lnTo>
                  <a:pt x="294" y="120"/>
                </a:lnTo>
                <a:lnTo>
                  <a:pt x="292" y="138"/>
                </a:lnTo>
                <a:lnTo>
                  <a:pt x="286" y="156"/>
                </a:lnTo>
                <a:lnTo>
                  <a:pt x="278" y="172"/>
                </a:lnTo>
                <a:lnTo>
                  <a:pt x="268" y="184"/>
                </a:lnTo>
                <a:lnTo>
                  <a:pt x="254" y="196"/>
                </a:lnTo>
                <a:lnTo>
                  <a:pt x="238" y="204"/>
                </a:lnTo>
                <a:lnTo>
                  <a:pt x="222" y="210"/>
                </a:lnTo>
                <a:lnTo>
                  <a:pt x="202" y="212"/>
                </a:lnTo>
                <a:lnTo>
                  <a:pt x="202" y="212"/>
                </a:lnTo>
                <a:close/>
                <a:moveTo>
                  <a:pt x="142" y="130"/>
                </a:moveTo>
                <a:lnTo>
                  <a:pt x="142" y="130"/>
                </a:lnTo>
                <a:lnTo>
                  <a:pt x="138" y="130"/>
                </a:lnTo>
                <a:lnTo>
                  <a:pt x="136" y="128"/>
                </a:lnTo>
                <a:lnTo>
                  <a:pt x="134" y="124"/>
                </a:lnTo>
                <a:lnTo>
                  <a:pt x="132" y="120"/>
                </a:lnTo>
                <a:lnTo>
                  <a:pt x="132" y="120"/>
                </a:lnTo>
                <a:lnTo>
                  <a:pt x="134" y="106"/>
                </a:lnTo>
                <a:lnTo>
                  <a:pt x="138" y="94"/>
                </a:lnTo>
                <a:lnTo>
                  <a:pt x="144" y="82"/>
                </a:lnTo>
                <a:lnTo>
                  <a:pt x="154" y="72"/>
                </a:lnTo>
                <a:lnTo>
                  <a:pt x="164" y="62"/>
                </a:lnTo>
                <a:lnTo>
                  <a:pt x="176" y="56"/>
                </a:lnTo>
                <a:lnTo>
                  <a:pt x="188" y="52"/>
                </a:lnTo>
                <a:lnTo>
                  <a:pt x="202" y="50"/>
                </a:lnTo>
                <a:lnTo>
                  <a:pt x="202" y="50"/>
                </a:lnTo>
                <a:lnTo>
                  <a:pt x="206" y="52"/>
                </a:lnTo>
                <a:lnTo>
                  <a:pt x="210" y="54"/>
                </a:lnTo>
                <a:lnTo>
                  <a:pt x="212" y="56"/>
                </a:lnTo>
                <a:lnTo>
                  <a:pt x="212" y="60"/>
                </a:lnTo>
                <a:lnTo>
                  <a:pt x="212" y="60"/>
                </a:lnTo>
                <a:lnTo>
                  <a:pt x="212" y="64"/>
                </a:lnTo>
                <a:lnTo>
                  <a:pt x="210" y="68"/>
                </a:lnTo>
                <a:lnTo>
                  <a:pt x="206" y="70"/>
                </a:lnTo>
                <a:lnTo>
                  <a:pt x="202" y="70"/>
                </a:lnTo>
                <a:lnTo>
                  <a:pt x="202" y="70"/>
                </a:lnTo>
                <a:lnTo>
                  <a:pt x="192" y="72"/>
                </a:lnTo>
                <a:lnTo>
                  <a:pt x="184" y="74"/>
                </a:lnTo>
                <a:lnTo>
                  <a:pt x="174" y="80"/>
                </a:lnTo>
                <a:lnTo>
                  <a:pt x="168" y="86"/>
                </a:lnTo>
                <a:lnTo>
                  <a:pt x="162" y="92"/>
                </a:lnTo>
                <a:lnTo>
                  <a:pt x="156" y="102"/>
                </a:lnTo>
                <a:lnTo>
                  <a:pt x="154" y="110"/>
                </a:lnTo>
                <a:lnTo>
                  <a:pt x="152" y="120"/>
                </a:lnTo>
                <a:lnTo>
                  <a:pt x="152" y="120"/>
                </a:lnTo>
                <a:lnTo>
                  <a:pt x="152" y="124"/>
                </a:lnTo>
                <a:lnTo>
                  <a:pt x="150" y="128"/>
                </a:lnTo>
                <a:lnTo>
                  <a:pt x="146" y="130"/>
                </a:lnTo>
                <a:lnTo>
                  <a:pt x="142" y="130"/>
                </a:lnTo>
                <a:lnTo>
                  <a:pt x="142" y="130"/>
                </a:lnTo>
                <a:close/>
                <a:moveTo>
                  <a:pt x="124" y="238"/>
                </a:moveTo>
                <a:lnTo>
                  <a:pt x="48" y="316"/>
                </a:lnTo>
                <a:lnTo>
                  <a:pt x="48" y="316"/>
                </a:lnTo>
                <a:lnTo>
                  <a:pt x="38" y="322"/>
                </a:lnTo>
                <a:lnTo>
                  <a:pt x="28" y="324"/>
                </a:lnTo>
                <a:lnTo>
                  <a:pt x="28" y="324"/>
                </a:lnTo>
                <a:lnTo>
                  <a:pt x="18" y="322"/>
                </a:lnTo>
                <a:lnTo>
                  <a:pt x="8" y="316"/>
                </a:lnTo>
                <a:lnTo>
                  <a:pt x="8" y="316"/>
                </a:lnTo>
                <a:lnTo>
                  <a:pt x="2" y="306"/>
                </a:lnTo>
                <a:lnTo>
                  <a:pt x="0" y="296"/>
                </a:lnTo>
                <a:lnTo>
                  <a:pt x="2" y="286"/>
                </a:lnTo>
                <a:lnTo>
                  <a:pt x="8" y="276"/>
                </a:lnTo>
                <a:lnTo>
                  <a:pt x="86" y="198"/>
                </a:lnTo>
                <a:lnTo>
                  <a:pt x="86" y="198"/>
                </a:lnTo>
                <a:lnTo>
                  <a:pt x="94" y="210"/>
                </a:lnTo>
                <a:lnTo>
                  <a:pt x="102" y="220"/>
                </a:lnTo>
                <a:lnTo>
                  <a:pt x="114" y="230"/>
                </a:lnTo>
                <a:lnTo>
                  <a:pt x="124" y="238"/>
                </a:lnTo>
                <a:lnTo>
                  <a:pt x="124" y="2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GB" sz="1799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1160" y="1582788"/>
            <a:ext cx="430232" cy="4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1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892A-F201-463A-8757-79CF183D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72" y="532447"/>
            <a:ext cx="9667726" cy="783795"/>
          </a:xfrm>
        </p:spPr>
        <p:txBody>
          <a:bodyPr/>
          <a:lstStyle/>
          <a:p>
            <a:r>
              <a:rPr lang="en-US" dirty="0"/>
              <a:t>eSignature Product Deployed within CVS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US" sz="2000" dirty="0"/>
              <a:t>vs.</a:t>
            </a:r>
            <a:r>
              <a:rPr lang="en-US" sz="1800" dirty="0"/>
              <a:t>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E8D8C-A0E3-445B-8BC6-1735DEB8D4F0}"/>
              </a:ext>
            </a:extLst>
          </p:cNvPr>
          <p:cNvCxnSpPr>
            <a:cxnSpLocks/>
          </p:cNvCxnSpPr>
          <p:nvPr/>
        </p:nvCxnSpPr>
        <p:spPr>
          <a:xfrm>
            <a:off x="818917" y="1591384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182823-4082-45A7-A431-6A8DD87CB1CC}"/>
              </a:ext>
            </a:extLst>
          </p:cNvPr>
          <p:cNvCxnSpPr>
            <a:cxnSpLocks/>
          </p:cNvCxnSpPr>
          <p:nvPr/>
        </p:nvCxnSpPr>
        <p:spPr>
          <a:xfrm flipH="1">
            <a:off x="809897" y="1600199"/>
            <a:ext cx="9019" cy="1160418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5A45E5-89C5-419F-8830-ADD9F26A0740}"/>
              </a:ext>
            </a:extLst>
          </p:cNvPr>
          <p:cNvSpPr txBox="1">
            <a:spLocks/>
          </p:cNvSpPr>
          <p:nvPr/>
        </p:nvSpPr>
        <p:spPr bwMode="gray">
          <a:xfrm>
            <a:off x="7000747" y="3278402"/>
            <a:ext cx="1660342" cy="1160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Purchasing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Statement of Work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Agreements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Contracts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RFP</a:t>
            </a:r>
          </a:p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107A32-FD1C-4A85-B848-4C608E1677CC}"/>
              </a:ext>
            </a:extLst>
          </p:cNvPr>
          <p:cNvCxnSpPr>
            <a:cxnSpLocks/>
          </p:cNvCxnSpPr>
          <p:nvPr/>
        </p:nvCxnSpPr>
        <p:spPr>
          <a:xfrm>
            <a:off x="2826157" y="1591384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32D79-8443-4875-BF8E-D92F47ABD0ED}"/>
              </a:ext>
            </a:extLst>
          </p:cNvPr>
          <p:cNvCxnSpPr>
            <a:cxnSpLocks/>
          </p:cNvCxnSpPr>
          <p:nvPr/>
        </p:nvCxnSpPr>
        <p:spPr>
          <a:xfrm>
            <a:off x="2832200" y="1600204"/>
            <a:ext cx="0" cy="1160413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100767-2996-4F49-AF39-270F204416C7}"/>
              </a:ext>
            </a:extLst>
          </p:cNvPr>
          <p:cNvCxnSpPr>
            <a:cxnSpLocks/>
          </p:cNvCxnSpPr>
          <p:nvPr/>
        </p:nvCxnSpPr>
        <p:spPr>
          <a:xfrm>
            <a:off x="4863994" y="1591384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050B94-234D-4FA5-BBA7-30CB3B2D485E}"/>
              </a:ext>
            </a:extLst>
          </p:cNvPr>
          <p:cNvCxnSpPr>
            <a:cxnSpLocks/>
          </p:cNvCxnSpPr>
          <p:nvPr/>
        </p:nvCxnSpPr>
        <p:spPr>
          <a:xfrm>
            <a:off x="4845484" y="1600204"/>
            <a:ext cx="3269" cy="1160413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1C71BC-7024-407E-8EF9-0D291ED9D743}"/>
              </a:ext>
            </a:extLst>
          </p:cNvPr>
          <p:cNvCxnSpPr>
            <a:cxnSpLocks/>
          </p:cNvCxnSpPr>
          <p:nvPr/>
        </p:nvCxnSpPr>
        <p:spPr>
          <a:xfrm>
            <a:off x="6860089" y="1589358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A50D1-0221-4508-8B2D-F745CBF56EEE}"/>
              </a:ext>
            </a:extLst>
          </p:cNvPr>
          <p:cNvCxnSpPr>
            <a:cxnSpLocks/>
          </p:cNvCxnSpPr>
          <p:nvPr/>
        </p:nvCxnSpPr>
        <p:spPr>
          <a:xfrm>
            <a:off x="6879204" y="1600204"/>
            <a:ext cx="0" cy="1160413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0B6644-D2DF-474A-83EB-E9BFB4A39C01}"/>
              </a:ext>
            </a:extLst>
          </p:cNvPr>
          <p:cNvCxnSpPr>
            <a:cxnSpLocks/>
          </p:cNvCxnSpPr>
          <p:nvPr/>
        </p:nvCxnSpPr>
        <p:spPr>
          <a:xfrm>
            <a:off x="8913712" y="1589358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20DE9E-325F-43EB-8742-0F3974D59152}"/>
              </a:ext>
            </a:extLst>
          </p:cNvPr>
          <p:cNvCxnSpPr>
            <a:cxnSpLocks/>
          </p:cNvCxnSpPr>
          <p:nvPr/>
        </p:nvCxnSpPr>
        <p:spPr>
          <a:xfrm flipH="1">
            <a:off x="8909656" y="1600204"/>
            <a:ext cx="2502" cy="1160413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7D701E04-ADE1-40A1-80A9-633009810BED}"/>
              </a:ext>
            </a:extLst>
          </p:cNvPr>
          <p:cNvSpPr txBox="1">
            <a:spLocks/>
          </p:cNvSpPr>
          <p:nvPr/>
        </p:nvSpPr>
        <p:spPr bwMode="gray">
          <a:xfrm>
            <a:off x="2953743" y="1692604"/>
            <a:ext cx="1660342" cy="1160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Agreements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Consents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State forms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Legal Holds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Affidavits</a:t>
            </a:r>
          </a:p>
          <a:p>
            <a:pPr>
              <a:lnSpc>
                <a:spcPts val="1000"/>
              </a:lnSpc>
              <a:spcBef>
                <a:spcPts val="0"/>
              </a:spcBef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4F7033-03F4-451D-98BC-66B60C6B0A6C}"/>
              </a:ext>
            </a:extLst>
          </p:cNvPr>
          <p:cNvCxnSpPr>
            <a:cxnSpLocks/>
          </p:cNvCxnSpPr>
          <p:nvPr/>
        </p:nvCxnSpPr>
        <p:spPr>
          <a:xfrm>
            <a:off x="811173" y="3155309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187978-4033-450A-AB2D-9634DA4C533C}"/>
              </a:ext>
            </a:extLst>
          </p:cNvPr>
          <p:cNvCxnSpPr>
            <a:cxnSpLocks/>
          </p:cNvCxnSpPr>
          <p:nvPr/>
        </p:nvCxnSpPr>
        <p:spPr>
          <a:xfrm flipH="1">
            <a:off x="806086" y="3155309"/>
            <a:ext cx="5087" cy="1150985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A6F0BF2-A391-4A19-9EF9-39359EF9EAE5}"/>
              </a:ext>
            </a:extLst>
          </p:cNvPr>
          <p:cNvSpPr txBox="1">
            <a:spLocks/>
          </p:cNvSpPr>
          <p:nvPr/>
        </p:nvSpPr>
        <p:spPr bwMode="gray">
          <a:xfrm>
            <a:off x="938759" y="3247714"/>
            <a:ext cx="1660342" cy="9942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Pharmacy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Coram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Caremark</a:t>
            </a:r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1FC424-B4CE-4E17-9C0A-B2BC72DE2365}"/>
              </a:ext>
            </a:extLst>
          </p:cNvPr>
          <p:cNvCxnSpPr>
            <a:cxnSpLocks/>
          </p:cNvCxnSpPr>
          <p:nvPr/>
        </p:nvCxnSpPr>
        <p:spPr>
          <a:xfrm>
            <a:off x="2826157" y="3146927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D5DEE1-90A1-453E-B115-2349033CD63B}"/>
              </a:ext>
            </a:extLst>
          </p:cNvPr>
          <p:cNvCxnSpPr>
            <a:cxnSpLocks/>
          </p:cNvCxnSpPr>
          <p:nvPr/>
        </p:nvCxnSpPr>
        <p:spPr>
          <a:xfrm>
            <a:off x="2826157" y="3146927"/>
            <a:ext cx="0" cy="1159367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78894FF-F0ED-4C04-A6AF-02B9499152CC}"/>
              </a:ext>
            </a:extLst>
          </p:cNvPr>
          <p:cNvCxnSpPr>
            <a:cxnSpLocks/>
          </p:cNvCxnSpPr>
          <p:nvPr/>
        </p:nvCxnSpPr>
        <p:spPr>
          <a:xfrm>
            <a:off x="4839441" y="3146927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37D8AC-2790-476B-8BC0-310EE81A5CCA}"/>
              </a:ext>
            </a:extLst>
          </p:cNvPr>
          <p:cNvCxnSpPr>
            <a:cxnSpLocks/>
          </p:cNvCxnSpPr>
          <p:nvPr/>
        </p:nvCxnSpPr>
        <p:spPr>
          <a:xfrm>
            <a:off x="4839441" y="3146927"/>
            <a:ext cx="0" cy="1159367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5F2061-5BAB-4704-B226-A4AA703D23DC}"/>
              </a:ext>
            </a:extLst>
          </p:cNvPr>
          <p:cNvCxnSpPr>
            <a:cxnSpLocks/>
          </p:cNvCxnSpPr>
          <p:nvPr/>
        </p:nvCxnSpPr>
        <p:spPr>
          <a:xfrm>
            <a:off x="6873161" y="3146927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B833C8-E777-4291-933A-2F85D463CAEB}"/>
              </a:ext>
            </a:extLst>
          </p:cNvPr>
          <p:cNvCxnSpPr>
            <a:cxnSpLocks/>
          </p:cNvCxnSpPr>
          <p:nvPr/>
        </p:nvCxnSpPr>
        <p:spPr>
          <a:xfrm>
            <a:off x="6873161" y="3146927"/>
            <a:ext cx="0" cy="1159367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36CC03-0AE6-410E-AAB1-523520F02B08}"/>
              </a:ext>
            </a:extLst>
          </p:cNvPr>
          <p:cNvCxnSpPr>
            <a:cxnSpLocks/>
          </p:cNvCxnSpPr>
          <p:nvPr/>
        </p:nvCxnSpPr>
        <p:spPr>
          <a:xfrm>
            <a:off x="8906115" y="3146927"/>
            <a:ext cx="1787927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76DDD-D7E5-494F-808F-A04DC6D0276B}"/>
              </a:ext>
            </a:extLst>
          </p:cNvPr>
          <p:cNvCxnSpPr>
            <a:cxnSpLocks/>
          </p:cNvCxnSpPr>
          <p:nvPr/>
        </p:nvCxnSpPr>
        <p:spPr>
          <a:xfrm>
            <a:off x="8906115" y="3146927"/>
            <a:ext cx="0" cy="1159367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5A9548EA-3D3B-4398-B7A7-2520015C65C4}"/>
              </a:ext>
            </a:extLst>
          </p:cNvPr>
          <p:cNvSpPr txBox="1">
            <a:spLocks/>
          </p:cNvSpPr>
          <p:nvPr/>
        </p:nvSpPr>
        <p:spPr bwMode="gray">
          <a:xfrm>
            <a:off x="2947700" y="3239327"/>
            <a:ext cx="1660342" cy="1002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Retail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Inventory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Supply</a:t>
            </a:r>
          </a:p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EF312C1-5F66-4F6E-9E52-1E2136A7F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96" y="2490058"/>
            <a:ext cx="579309" cy="14172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72584B-B761-4ABC-8CE6-E67370AC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73" y="987272"/>
            <a:ext cx="1067941" cy="26127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367EC4A-A6B9-432D-A56E-84076A996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462" y="985888"/>
            <a:ext cx="979051" cy="26981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D49A7E0-0872-4F53-8F20-6E1D4FDC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58" y="2486507"/>
            <a:ext cx="579309" cy="14172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B2A7739-1BB2-4712-8CB6-8965F10C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68" y="2486507"/>
            <a:ext cx="579309" cy="14172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1CC86F4-FF4C-4C8A-921E-154E0A565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230" y="2486507"/>
            <a:ext cx="579309" cy="14172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BE5E5F2-4536-41B9-8C53-7582305F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53" y="4045167"/>
            <a:ext cx="579309" cy="14172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1CE22F3-DD9A-4DFC-8FE2-AB92DB1B8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964" y="4041890"/>
            <a:ext cx="579309" cy="14172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001E3AD-E07A-4687-B27A-889837AAF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014" y="4038174"/>
            <a:ext cx="579309" cy="14172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510BAA7-E962-402D-B9F5-385101320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007" y="2486507"/>
            <a:ext cx="579309" cy="14172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33768A6-B232-4355-802A-9E37257F1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833" y="4005859"/>
            <a:ext cx="704663" cy="194199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7502F5D-C088-492C-ADAD-B5F4E61160CE}"/>
              </a:ext>
            </a:extLst>
          </p:cNvPr>
          <p:cNvCxnSpPr>
            <a:cxnSpLocks/>
          </p:cNvCxnSpPr>
          <p:nvPr/>
        </p:nvCxnSpPr>
        <p:spPr>
          <a:xfrm>
            <a:off x="804472" y="4455037"/>
            <a:ext cx="9944878" cy="0"/>
          </a:xfrm>
          <a:prstGeom prst="line">
            <a:avLst/>
          </a:prstGeom>
          <a:ln w="12700" cmpd="sng">
            <a:solidFill>
              <a:srgbClr val="44EE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2F50537A-B8BC-4136-8E3A-82ACFAB587BC}"/>
              </a:ext>
            </a:extLst>
          </p:cNvPr>
          <p:cNvSpPr txBox="1">
            <a:spLocks/>
          </p:cNvSpPr>
          <p:nvPr/>
        </p:nvSpPr>
        <p:spPr bwMode="gray">
          <a:xfrm>
            <a:off x="4954721" y="1692602"/>
            <a:ext cx="1660342" cy="1160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Resources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Contracts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Change Requests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Engagement letters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Memorandum</a:t>
            </a:r>
          </a:p>
          <a:p>
            <a:pPr>
              <a:lnSpc>
                <a:spcPts val="1000"/>
              </a:lnSpc>
              <a:spcBef>
                <a:spcPts val="0"/>
              </a:spcBef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1000"/>
              </a:lnSpc>
              <a:spcBef>
                <a:spcPts val="0"/>
              </a:spcBef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EBC22204-2A5B-42BD-98A1-23FFEE69716C}"/>
              </a:ext>
            </a:extLst>
          </p:cNvPr>
          <p:cNvSpPr txBox="1">
            <a:spLocks/>
          </p:cNvSpPr>
          <p:nvPr/>
        </p:nvSpPr>
        <p:spPr bwMode="gray">
          <a:xfrm>
            <a:off x="4952231" y="3239326"/>
            <a:ext cx="1660342" cy="1160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HCB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Commercial 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Government (Medicare)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Specialties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12E88A92-02DA-4CFA-BB9B-E773152ACD34}"/>
              </a:ext>
            </a:extLst>
          </p:cNvPr>
          <p:cNvSpPr txBox="1">
            <a:spLocks/>
          </p:cNvSpPr>
          <p:nvPr/>
        </p:nvSpPr>
        <p:spPr bwMode="gray">
          <a:xfrm>
            <a:off x="9033700" y="1691814"/>
            <a:ext cx="1660342" cy="1160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Specialty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Health Fund (PayFlex)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DA4C0E43-929D-4FA9-A55E-D1F7859D304E}"/>
              </a:ext>
            </a:extLst>
          </p:cNvPr>
          <p:cNvSpPr txBox="1">
            <a:spLocks/>
          </p:cNvSpPr>
          <p:nvPr/>
        </p:nvSpPr>
        <p:spPr bwMode="gray">
          <a:xfrm>
            <a:off x="938759" y="1718174"/>
            <a:ext cx="1660342" cy="1160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&amp; Service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Contract forms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Broker Agreement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Plan Sponsors 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Banking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0E55299E-E523-4663-B415-C52703B18FF3}"/>
              </a:ext>
            </a:extLst>
          </p:cNvPr>
          <p:cNvSpPr txBox="1">
            <a:spLocks/>
          </p:cNvSpPr>
          <p:nvPr/>
        </p:nvSpPr>
        <p:spPr bwMode="gray">
          <a:xfrm>
            <a:off x="9033700" y="3252584"/>
            <a:ext cx="1660342" cy="1160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Affiliate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TPA (Meritain) Sales operations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endParaRPr lang="en-US" sz="8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ACB36FAC-C197-447D-BA08-D3E31417B68B}"/>
              </a:ext>
            </a:extLst>
          </p:cNvPr>
          <p:cNvSpPr txBox="1">
            <a:spLocks/>
          </p:cNvSpPr>
          <p:nvPr/>
        </p:nvSpPr>
        <p:spPr bwMode="gray">
          <a:xfrm>
            <a:off x="7000747" y="1695785"/>
            <a:ext cx="1660342" cy="10026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Invoicing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Expense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Auditing</a:t>
            </a:r>
          </a:p>
          <a:p>
            <a:pPr marL="171450" indent="-171450">
              <a:lnSpc>
                <a:spcPts val="1000"/>
              </a:lnSpc>
              <a:spcBef>
                <a:spcPts val="0"/>
              </a:spcBef>
              <a:buFontTx/>
              <a:buChar char="-"/>
            </a:pPr>
            <a:r>
              <a:rPr lang="en-US" sz="800" b="0" dirty="0">
                <a:solidFill>
                  <a:schemeClr val="bg1">
                    <a:lumMod val="50000"/>
                  </a:schemeClr>
                </a:solidFill>
              </a:rPr>
              <a:t>Policy</a:t>
            </a:r>
          </a:p>
          <a:p>
            <a:endParaRPr lang="en-US" dirty="0"/>
          </a:p>
        </p:txBody>
      </p:sp>
      <p:graphicFrame>
        <p:nvGraphicFramePr>
          <p:cNvPr id="99" name="Content Placeholder 98">
            <a:extLst>
              <a:ext uri="{FF2B5EF4-FFF2-40B4-BE49-F238E27FC236}">
                <a16:creationId xmlns:a16="http://schemas.microsoft.com/office/drawing/2014/main" id="{838235A3-EAE5-4D8E-AFEE-EF9B8FEF7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023695"/>
              </p:ext>
            </p:extLst>
          </p:nvPr>
        </p:nvGraphicFramePr>
        <p:xfrm>
          <a:off x="2602205" y="4580905"/>
          <a:ext cx="6311507" cy="191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5340C1DB-2F94-43CA-8BCF-8D553812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268" y="4036127"/>
            <a:ext cx="579309" cy="14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C8A4-6C70-4280-8A06-9FF12FA9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71" y="530350"/>
            <a:ext cx="10744458" cy="944313"/>
          </a:xfrm>
        </p:spPr>
        <p:txBody>
          <a:bodyPr/>
          <a:lstStyle/>
          <a:p>
            <a:r>
              <a:rPr lang="en-US" dirty="0"/>
              <a:t>Professional Opinions on eSignature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D5C6-9594-4E9A-ADE5-54EF3656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71" y="978883"/>
            <a:ext cx="10744458" cy="52831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0" dirty="0"/>
              <a:t>Key considerations per </a:t>
            </a:r>
            <a:r>
              <a:rPr lang="en-US" sz="1600" dirty="0"/>
              <a:t>IDC</a:t>
            </a:r>
            <a:r>
              <a:rPr lang="en-US" sz="1600" b="0" dirty="0"/>
              <a:t> and </a:t>
            </a:r>
            <a:r>
              <a:rPr lang="en-US" sz="1600" dirty="0"/>
              <a:t>Gartner</a:t>
            </a:r>
            <a:r>
              <a:rPr lang="en-US" sz="1600" b="0" dirty="0"/>
              <a:t> analysts in respect to both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24521-CEBC-40E5-BCF2-961C69F46DBA}"/>
              </a:ext>
            </a:extLst>
          </p:cNvPr>
          <p:cNvSpPr txBox="1"/>
          <p:nvPr/>
        </p:nvSpPr>
        <p:spPr>
          <a:xfrm>
            <a:off x="723771" y="1828398"/>
            <a:ext cx="5112470" cy="36009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Comparable </a:t>
            </a: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</a:rPr>
              <a:t>eS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ignature capability, can accommodate contract lifecycle </a:t>
            </a:r>
            <a:r>
              <a:rPr lang="en-US" sz="1800" dirty="0" err="1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mgmt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(CLM)</a:t>
            </a: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IDC seen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clients move 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from DocuSign to Adobe Sign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due to cost.</a:t>
            </a: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No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extra costs 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and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include professional services</a:t>
            </a: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Maintained 35% year-to-year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growth rate</a:t>
            </a:r>
            <a:endParaRPr lang="en-US" sz="1800" dirty="0">
              <a:solidFill>
                <a:srgbClr val="008000"/>
              </a:solidFill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342900" marR="0" lvl="0" indent="-342900" fontAlgn="ctr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Strong integration with Microsoft* (365, SharePoint, Dynamics), 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many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other integrations including Salesforce, SAP, ServiceNow...</a:t>
            </a: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ffer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incentives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to move from DocuSign</a:t>
            </a:r>
          </a:p>
          <a:p>
            <a:pPr marR="0" lvl="0" fontAlgn="ctr">
              <a:spcBef>
                <a:spcPts val="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CA275-1FC4-4B69-BE76-26BD39B7997F}"/>
              </a:ext>
            </a:extLst>
          </p:cNvPr>
          <p:cNvSpPr txBox="1"/>
          <p:nvPr/>
        </p:nvSpPr>
        <p:spPr>
          <a:xfrm>
            <a:off x="6292040" y="1828398"/>
            <a:ext cx="5112470" cy="36779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marR="0" lvl="0" indent="-342900" fontAlgn="ctr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Comparable </a:t>
            </a: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</a:rPr>
              <a:t>eS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ignature capability,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excel in CLM. A strong customer facing brand</a:t>
            </a: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Generally cost 30-50% more than Adobe Sign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*</a:t>
            </a: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Be careful because of 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many additional costs</a:t>
            </a: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More 3rd party connectors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 (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typically built by the 3rd parties).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Strong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relationship with SAP</a:t>
            </a:r>
          </a:p>
          <a:p>
            <a:pPr marL="342900" marR="0" lvl="0" indent="-342900" fontAlgn="ctr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Has a better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roadmap on Contract Management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, planning 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AI capabilities </a:t>
            </a:r>
            <a:r>
              <a:rPr lang="en-US" sz="1800" dirty="0"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(acquired Seal Software)</a:t>
            </a: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APIs are more difficult 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to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work with</a:t>
            </a:r>
            <a:endParaRPr lang="en-US" dirty="0">
              <a:solidFill>
                <a:srgbClr val="008000"/>
              </a:solidFill>
              <a:latin typeface="Calibri" panose="020F0502020204030204" pitchFamily="34" charset="0"/>
              <a:ea typeface="MS PGothic" panose="020B0600070205080204" pitchFamily="34" charset="-128"/>
            </a:endParaRP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Strong n</a:t>
            </a:r>
            <a:r>
              <a:rPr lang="en-US" sz="18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otary capably</a:t>
            </a:r>
          </a:p>
          <a:p>
            <a:pPr marL="342900" indent="-342900" fontAlgn="ctr"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MS PGothic" panose="020B0600070205080204" pitchFamily="34" charset="-128"/>
              </a:rPr>
              <a:t>Actively reach out to business leaders for sales</a:t>
            </a:r>
            <a:endParaRPr lang="en-US" sz="1800" dirty="0">
              <a:effectLst/>
              <a:latin typeface="Calibri" panose="020F0502020204030204" pitchFamily="34" charset="0"/>
              <a:ea typeface="MS PGothic" panose="020B060007020508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8A833-D4A1-4395-A719-35301D8B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55" y="1515065"/>
            <a:ext cx="1067941" cy="26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156E4-A911-4CEC-9CFA-59E8151F5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64" y="1558581"/>
            <a:ext cx="979051" cy="2698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A19DC8-282E-4797-A416-952E238E5046}"/>
              </a:ext>
            </a:extLst>
          </p:cNvPr>
          <p:cNvSpPr txBox="1"/>
          <p:nvPr/>
        </p:nvSpPr>
        <p:spPr>
          <a:xfrm>
            <a:off x="723771" y="5513108"/>
            <a:ext cx="5112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1400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* </a:t>
            </a:r>
            <a:r>
              <a:rPr lang="en-US" sz="1400" i="1" dirty="0">
                <a:solidFill>
                  <a:srgbClr val="008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Adobe Sign is Microsoft’s preferred e-signature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932EF-9B80-472E-AA82-B42FA914450E}"/>
              </a:ext>
            </a:extLst>
          </p:cNvPr>
          <p:cNvSpPr txBox="1"/>
          <p:nvPr/>
        </p:nvSpPr>
        <p:spPr>
          <a:xfrm>
            <a:off x="3075396" y="1507200"/>
            <a:ext cx="1067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for Enterprise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7193D-8416-4BEB-B6BD-E22D8BAD6F52}"/>
              </a:ext>
            </a:extLst>
          </p:cNvPr>
          <p:cNvSpPr txBox="1"/>
          <p:nvPr/>
        </p:nvSpPr>
        <p:spPr>
          <a:xfrm>
            <a:off x="8938825" y="1551399"/>
            <a:ext cx="1067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1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Business Pro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1BFC7-4064-443B-A998-ECFCF4DDF77B}"/>
              </a:ext>
            </a:extLst>
          </p:cNvPr>
          <p:cNvSpPr txBox="1"/>
          <p:nvPr/>
        </p:nvSpPr>
        <p:spPr>
          <a:xfrm>
            <a:off x="6355759" y="5611924"/>
            <a:ext cx="4985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1400" b="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 perspective is based on 200+ customer contract reviews conducted by Gartner analyst in the last six months</a:t>
            </a:r>
          </a:p>
        </p:txBody>
      </p:sp>
    </p:spTree>
    <p:extLst>
      <p:ext uri="{BB962C8B-B14F-4D97-AF65-F5344CB8AC3E}">
        <p14:creationId xmlns:p14="http://schemas.microsoft.com/office/powerpoint/2010/main" val="358748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D9EA-48B5-41D1-8B94-5650CC4D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Opinions on eSignature Products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4C2BBDE-F213-4651-87D0-D6E17DD69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518057"/>
              </p:ext>
            </p:extLst>
          </p:nvPr>
        </p:nvGraphicFramePr>
        <p:xfrm>
          <a:off x="557349" y="1024941"/>
          <a:ext cx="11294341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245">
                  <a:extLst>
                    <a:ext uri="{9D8B030D-6E8A-4147-A177-3AD203B41FA5}">
                      <a16:colId xmlns:a16="http://schemas.microsoft.com/office/drawing/2014/main" val="2884752739"/>
                    </a:ext>
                  </a:extLst>
                </a:gridCol>
                <a:gridCol w="4763589">
                  <a:extLst>
                    <a:ext uri="{9D8B030D-6E8A-4147-A177-3AD203B41FA5}">
                      <a16:colId xmlns:a16="http://schemas.microsoft.com/office/drawing/2014/main" val="1987706484"/>
                    </a:ext>
                  </a:extLst>
                </a:gridCol>
                <a:gridCol w="3639507">
                  <a:extLst>
                    <a:ext uri="{9D8B030D-6E8A-4147-A177-3AD203B41FA5}">
                      <a16:colId xmlns:a16="http://schemas.microsoft.com/office/drawing/2014/main" val="2336194988"/>
                    </a:ext>
                  </a:extLst>
                </a:gridCol>
              </a:tblGrid>
              <a:tr h="267251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Adobe 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6027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8000"/>
                          </a:solidFill>
                        </a:rPr>
                        <a:t>Include service, training, etc. No extra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‘piece meal’ charges, limit user# by plan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75579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SaaS cloud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16365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Report difficulty to work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88813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 Android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368982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Security strong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SMB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4077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Popularity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Enterprise &amp; companies w/ Adobe 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Smaller companies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221138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Easy UI to non-expert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8000"/>
                          </a:solidFill>
                        </a:rPr>
                        <a:t>Strong customer facing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34194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Legal &amp;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19247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Customer support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Report insufficient or slowness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31475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Contract Lifecycle Mgmt (CLM)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8000"/>
                          </a:solidFill>
                        </a:rPr>
                        <a:t>Can buddle with Spring CM tool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58160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End-to-end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8000"/>
                          </a:solidFill>
                        </a:rPr>
                        <a:t>Lead workflow design/signing for web/mobile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Difficult to alter document after creation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28743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Market share 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5% (15% in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69% (40% in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56986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Integrations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Vertical integration with Adobe Suite,  horizontal integration with Microsoft, </a:t>
                      </a:r>
                      <a:r>
                        <a:rPr lang="en-US" sz="1400" dirty="0" err="1"/>
                        <a:t>SalesForce</a:t>
                      </a:r>
                      <a:r>
                        <a:rPr lang="en-US" sz="1400" dirty="0"/>
                        <a:t>, Google, Box, SAP,  Apttus, Oracle, ServiceNow, SABA, Workday…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350 third party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930604"/>
                  </a:ext>
                </a:extLst>
              </a:tr>
              <a:tr h="26725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+mn-lt"/>
                          <a:cs typeface="Calibri" panose="020F0502020204030204" pitchFamily="34" charset="0"/>
                        </a:rPr>
                        <a:t>Language support  Sign/sending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 /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44 /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799048"/>
                  </a:ext>
                </a:extLst>
              </a:tr>
            </a:tbl>
          </a:graphicData>
        </a:graphic>
      </p:graphicFrame>
      <p:pic>
        <p:nvPicPr>
          <p:cNvPr id="9" name="Graphic 5" descr="Checkmark">
            <a:extLst>
              <a:ext uri="{FF2B5EF4-FFF2-40B4-BE49-F238E27FC236}">
                <a16:creationId xmlns:a16="http://schemas.microsoft.com/office/drawing/2014/main" id="{D7B59B2C-A85A-41D4-870E-E13D10874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6475" y="1428589"/>
            <a:ext cx="284218" cy="284218"/>
          </a:xfrm>
          <a:prstGeom prst="rect">
            <a:avLst/>
          </a:prstGeom>
        </p:spPr>
      </p:pic>
      <p:pic>
        <p:nvPicPr>
          <p:cNvPr id="10" name="Graphic 5" descr="Checkmark">
            <a:extLst>
              <a:ext uri="{FF2B5EF4-FFF2-40B4-BE49-F238E27FC236}">
                <a16:creationId xmlns:a16="http://schemas.microsoft.com/office/drawing/2014/main" id="{E61B02F0-089A-4ABE-8564-43CF0D1DE63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6814" y="2020504"/>
            <a:ext cx="284218" cy="284218"/>
          </a:xfrm>
          <a:prstGeom prst="rect">
            <a:avLst/>
          </a:prstGeom>
        </p:spPr>
      </p:pic>
      <p:pic>
        <p:nvPicPr>
          <p:cNvPr id="11" name="Graphic 5" descr="Checkmark">
            <a:extLst>
              <a:ext uri="{FF2B5EF4-FFF2-40B4-BE49-F238E27FC236}">
                <a16:creationId xmlns:a16="http://schemas.microsoft.com/office/drawing/2014/main" id="{E94E13A7-648A-407B-9F3A-FBD4226419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6814" y="1736286"/>
            <a:ext cx="284218" cy="284218"/>
          </a:xfrm>
          <a:prstGeom prst="rect">
            <a:avLst/>
          </a:prstGeom>
        </p:spPr>
      </p:pic>
      <p:pic>
        <p:nvPicPr>
          <p:cNvPr id="12" name="Graphic 5" descr="Checkmark">
            <a:extLst>
              <a:ext uri="{FF2B5EF4-FFF2-40B4-BE49-F238E27FC236}">
                <a16:creationId xmlns:a16="http://schemas.microsoft.com/office/drawing/2014/main" id="{5FD8C935-3054-4D0D-AA4F-161220EBB4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0399" y="1712807"/>
            <a:ext cx="284218" cy="284218"/>
          </a:xfrm>
          <a:prstGeom prst="rect">
            <a:avLst/>
          </a:prstGeom>
        </p:spPr>
      </p:pic>
      <p:pic>
        <p:nvPicPr>
          <p:cNvPr id="13" name="Graphic 5" descr="Checkmark">
            <a:extLst>
              <a:ext uri="{FF2B5EF4-FFF2-40B4-BE49-F238E27FC236}">
                <a16:creationId xmlns:a16="http://schemas.microsoft.com/office/drawing/2014/main" id="{F43294D4-4EB8-4501-BDDA-D5964EE7CC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641" y="2610218"/>
            <a:ext cx="284218" cy="284218"/>
          </a:xfrm>
          <a:prstGeom prst="rect">
            <a:avLst/>
          </a:prstGeom>
        </p:spPr>
      </p:pic>
      <p:pic>
        <p:nvPicPr>
          <p:cNvPr id="16" name="Graphic 5" descr="Checkmark">
            <a:extLst>
              <a:ext uri="{FF2B5EF4-FFF2-40B4-BE49-F238E27FC236}">
                <a16:creationId xmlns:a16="http://schemas.microsoft.com/office/drawing/2014/main" id="{A7FB30D0-B6E5-4212-A22E-7A231008A4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63751" y="2610218"/>
            <a:ext cx="284218" cy="284218"/>
          </a:xfrm>
          <a:prstGeom prst="rect">
            <a:avLst/>
          </a:prstGeom>
        </p:spPr>
      </p:pic>
      <p:pic>
        <p:nvPicPr>
          <p:cNvPr id="17" name="Graphic 5" descr="Checkmark">
            <a:extLst>
              <a:ext uri="{FF2B5EF4-FFF2-40B4-BE49-F238E27FC236}">
                <a16:creationId xmlns:a16="http://schemas.microsoft.com/office/drawing/2014/main" id="{EC992DFD-D598-4164-9BCD-3298ED54C9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0399" y="2935134"/>
            <a:ext cx="284218" cy="284218"/>
          </a:xfrm>
          <a:prstGeom prst="rect">
            <a:avLst/>
          </a:prstGeom>
        </p:spPr>
      </p:pic>
      <p:pic>
        <p:nvPicPr>
          <p:cNvPr id="18" name="Graphic 5" descr="Checkmark">
            <a:extLst>
              <a:ext uri="{FF2B5EF4-FFF2-40B4-BE49-F238E27FC236}">
                <a16:creationId xmlns:a16="http://schemas.microsoft.com/office/drawing/2014/main" id="{557474DA-192D-4474-9FF8-A8AA083421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0399" y="2326000"/>
            <a:ext cx="284218" cy="284218"/>
          </a:xfrm>
          <a:prstGeom prst="rect">
            <a:avLst/>
          </a:prstGeom>
        </p:spPr>
      </p:pic>
      <p:pic>
        <p:nvPicPr>
          <p:cNvPr id="19" name="Graphic 5" descr="Checkmark">
            <a:extLst>
              <a:ext uri="{FF2B5EF4-FFF2-40B4-BE49-F238E27FC236}">
                <a16:creationId xmlns:a16="http://schemas.microsoft.com/office/drawing/2014/main" id="{AB9872FC-EE8F-4D59-BBFA-B941D640332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5641" y="2914600"/>
            <a:ext cx="284218" cy="284218"/>
          </a:xfrm>
          <a:prstGeom prst="rect">
            <a:avLst/>
          </a:prstGeom>
        </p:spPr>
      </p:pic>
      <p:pic>
        <p:nvPicPr>
          <p:cNvPr id="24" name="Graphic 5" descr="Checkmark">
            <a:extLst>
              <a:ext uri="{FF2B5EF4-FFF2-40B4-BE49-F238E27FC236}">
                <a16:creationId xmlns:a16="http://schemas.microsoft.com/office/drawing/2014/main" id="{1C0681FB-3DCA-434F-B000-E04F7A40A14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0399" y="3237678"/>
            <a:ext cx="284218" cy="284218"/>
          </a:xfrm>
          <a:prstGeom prst="rect">
            <a:avLst/>
          </a:prstGeom>
        </p:spPr>
      </p:pic>
      <p:pic>
        <p:nvPicPr>
          <p:cNvPr id="25" name="Graphic 5" descr="Checkmark">
            <a:extLst>
              <a:ext uri="{FF2B5EF4-FFF2-40B4-BE49-F238E27FC236}">
                <a16:creationId xmlns:a16="http://schemas.microsoft.com/office/drawing/2014/main" id="{B82253D8-7EA4-4018-81A5-B4C1DC29D0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50399" y="3536038"/>
            <a:ext cx="284218" cy="284218"/>
          </a:xfrm>
          <a:prstGeom prst="rect">
            <a:avLst/>
          </a:prstGeom>
        </p:spPr>
      </p:pic>
      <p:pic>
        <p:nvPicPr>
          <p:cNvPr id="26" name="Graphic 5" descr="Checkmark">
            <a:extLst>
              <a:ext uri="{FF2B5EF4-FFF2-40B4-BE49-F238E27FC236}">
                <a16:creationId xmlns:a16="http://schemas.microsoft.com/office/drawing/2014/main" id="{891FB545-B178-472E-A279-A35535DD1D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6475" y="3832126"/>
            <a:ext cx="284218" cy="284218"/>
          </a:xfrm>
          <a:prstGeom prst="rect">
            <a:avLst/>
          </a:prstGeom>
        </p:spPr>
      </p:pic>
      <p:pic>
        <p:nvPicPr>
          <p:cNvPr id="27" name="Graphic 5" descr="Checkmark">
            <a:extLst>
              <a:ext uri="{FF2B5EF4-FFF2-40B4-BE49-F238E27FC236}">
                <a16:creationId xmlns:a16="http://schemas.microsoft.com/office/drawing/2014/main" id="{39EF17ED-F572-4AA3-9630-1B37027D7F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7189" y="4116344"/>
            <a:ext cx="284218" cy="284218"/>
          </a:xfrm>
          <a:prstGeom prst="rect">
            <a:avLst/>
          </a:prstGeom>
        </p:spPr>
      </p:pic>
      <p:pic>
        <p:nvPicPr>
          <p:cNvPr id="28" name="Graphic 5" descr="Checkmark">
            <a:extLst>
              <a:ext uri="{FF2B5EF4-FFF2-40B4-BE49-F238E27FC236}">
                <a16:creationId xmlns:a16="http://schemas.microsoft.com/office/drawing/2014/main" id="{96BFF3BB-F553-41B0-834D-A3F2CF435E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6259" y="3527744"/>
            <a:ext cx="284218" cy="284218"/>
          </a:xfrm>
          <a:prstGeom prst="rect">
            <a:avLst/>
          </a:prstGeom>
        </p:spPr>
      </p:pic>
      <p:pic>
        <p:nvPicPr>
          <p:cNvPr id="29" name="Graphic 5" descr="Checkmark">
            <a:extLst>
              <a:ext uri="{FF2B5EF4-FFF2-40B4-BE49-F238E27FC236}">
                <a16:creationId xmlns:a16="http://schemas.microsoft.com/office/drawing/2014/main" id="{5CA49DCE-903F-4386-8E91-153FEF8C14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0682" y="4446774"/>
            <a:ext cx="284218" cy="284218"/>
          </a:xfrm>
          <a:prstGeom prst="rect">
            <a:avLst/>
          </a:prstGeom>
        </p:spPr>
      </p:pic>
      <p:pic>
        <p:nvPicPr>
          <p:cNvPr id="30" name="Graphic 5" descr="Checkmark">
            <a:extLst>
              <a:ext uri="{FF2B5EF4-FFF2-40B4-BE49-F238E27FC236}">
                <a16:creationId xmlns:a16="http://schemas.microsoft.com/office/drawing/2014/main" id="{9E163A9A-1014-4B40-854B-582A4F5360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7189" y="4753043"/>
            <a:ext cx="284218" cy="2842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AE17CE8-2C79-4C20-BC99-31D9ACE2322D}"/>
              </a:ext>
            </a:extLst>
          </p:cNvPr>
          <p:cNvSpPr txBox="1"/>
          <p:nvPr/>
        </p:nvSpPr>
        <p:spPr>
          <a:xfrm>
            <a:off x="3440316" y="6087899"/>
            <a:ext cx="8411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1400" i="1" dirty="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D</a:t>
            </a:r>
            <a:r>
              <a:rPr lang="en-US" sz="1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ata sources: </a:t>
            </a:r>
            <a:r>
              <a:rPr lang="en-US" sz="1400" i="1" u="sng" dirty="0">
                <a:solidFill>
                  <a:srgbClr val="0066FF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G2.com</a:t>
            </a:r>
            <a:r>
              <a:rPr lang="en-US" sz="1400" i="1" dirty="0">
                <a:solidFill>
                  <a:srgbClr val="0066FF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, </a:t>
            </a:r>
            <a:r>
              <a:rPr lang="en-US" sz="1400" i="1" u="sng" dirty="0">
                <a:solidFill>
                  <a:srgbClr val="0066FF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TrustRadius.com</a:t>
            </a:r>
            <a:r>
              <a:rPr lang="en-US" sz="1400" i="1" dirty="0">
                <a:solidFill>
                  <a:srgbClr val="0066FF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, </a:t>
            </a:r>
            <a:r>
              <a:rPr lang="en-US" sz="1400" i="1" u="sng" dirty="0">
                <a:solidFill>
                  <a:srgbClr val="0066FF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SoftwareAdvice.com</a:t>
            </a:r>
            <a:r>
              <a:rPr lang="en-US" sz="1400" i="1" dirty="0">
                <a:solidFill>
                  <a:srgbClr val="0066FF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, </a:t>
            </a:r>
            <a:r>
              <a:rPr lang="en-US" sz="1400" i="1" u="sng" dirty="0">
                <a:solidFill>
                  <a:srgbClr val="0066FF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Linksquares.com</a:t>
            </a:r>
            <a:r>
              <a:rPr lang="en-US" sz="1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, IDC, Gartner   </a:t>
            </a:r>
          </a:p>
        </p:txBody>
      </p:sp>
    </p:spTree>
    <p:extLst>
      <p:ext uri="{BB962C8B-B14F-4D97-AF65-F5344CB8AC3E}">
        <p14:creationId xmlns:p14="http://schemas.microsoft.com/office/powerpoint/2010/main" val="213277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8B3411-DE73-4275-848D-5094DCF9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63" y="2450101"/>
            <a:ext cx="6713045" cy="3796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8C8A4-6C70-4280-8A06-9FF12FA9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30" y="404568"/>
            <a:ext cx="10297176" cy="500286"/>
          </a:xfrm>
        </p:spPr>
        <p:txBody>
          <a:bodyPr/>
          <a:lstStyle/>
          <a:p>
            <a:r>
              <a:rPr lang="en-US" dirty="0"/>
              <a:t>External Customer Peer Reviews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BAA9A-6AB2-4A9E-8882-D9B768F5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30" y="1146663"/>
            <a:ext cx="6648628" cy="4009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EBB26-B429-4AB2-BF5A-BD12970B176F}"/>
              </a:ext>
            </a:extLst>
          </p:cNvPr>
          <p:cNvSpPr txBox="1">
            <a:spLocks/>
          </p:cNvSpPr>
          <p:nvPr/>
        </p:nvSpPr>
        <p:spPr bwMode="gray">
          <a:xfrm>
            <a:off x="2118417" y="818695"/>
            <a:ext cx="1874160" cy="3279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Recent 12 months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79E1DE-E5BB-4972-899D-08453C3347F3}"/>
              </a:ext>
            </a:extLst>
          </p:cNvPr>
          <p:cNvSpPr txBox="1">
            <a:spLocks/>
          </p:cNvSpPr>
          <p:nvPr/>
        </p:nvSpPr>
        <p:spPr bwMode="gray">
          <a:xfrm>
            <a:off x="8271983" y="2122133"/>
            <a:ext cx="1940325" cy="3279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Overall 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955D3B-23EC-4AB1-8B3D-D1189ABD8651}"/>
              </a:ext>
            </a:extLst>
          </p:cNvPr>
          <p:cNvSpPr txBox="1"/>
          <p:nvPr/>
        </p:nvSpPr>
        <p:spPr>
          <a:xfrm>
            <a:off x="557930" y="5885416"/>
            <a:ext cx="4702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US" sz="1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Data sources: Gartner   </a:t>
            </a:r>
          </a:p>
        </p:txBody>
      </p:sp>
    </p:spTree>
    <p:extLst>
      <p:ext uri="{BB962C8B-B14F-4D97-AF65-F5344CB8AC3E}">
        <p14:creationId xmlns:p14="http://schemas.microsoft.com/office/powerpoint/2010/main" val="26869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174E-45AE-415C-AD63-18F34101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89" y="530352"/>
            <a:ext cx="9540265" cy="565118"/>
          </a:xfrm>
        </p:spPr>
        <p:txBody>
          <a:bodyPr/>
          <a:lstStyle/>
          <a:p>
            <a:r>
              <a:rPr lang="en-US" dirty="0"/>
              <a:t>Internal Customer Experience and Feedbacks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2F390-78C4-4E09-9EE8-14B233F15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61" y="1095470"/>
            <a:ext cx="1067941" cy="26434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F9EC6F-FA64-4E6B-B5E9-CDBF6A3B1DCA}"/>
              </a:ext>
            </a:extLst>
          </p:cNvPr>
          <p:cNvSpPr/>
          <p:nvPr/>
        </p:nvSpPr>
        <p:spPr bwMode="gray">
          <a:xfrm>
            <a:off x="685389" y="1095470"/>
            <a:ext cx="5277113" cy="5232178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Who: </a:t>
            </a:r>
            <a:r>
              <a:rPr lang="en-US" sz="1600" dirty="0">
                <a:solidFill>
                  <a:srgbClr val="C00000"/>
                </a:solidFill>
              </a:rPr>
              <a:t>Aetna Small Group Sales, </a:t>
            </a:r>
            <a:r>
              <a:rPr lang="en-US" sz="1600" dirty="0">
                <a:solidFill>
                  <a:schemeClr val="tx1"/>
                </a:solidFill>
              </a:rPr>
              <a:t>600+  users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When: </a:t>
            </a:r>
            <a:r>
              <a:rPr lang="en-US" sz="1600" b="0" dirty="0">
                <a:solidFill>
                  <a:schemeClr val="tx1"/>
                </a:solidFill>
              </a:rPr>
              <a:t>Start 2015 (ramp up in 9 – 12 months)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Where: </a:t>
            </a:r>
            <a:r>
              <a:rPr lang="en-US" sz="1600" dirty="0">
                <a:solidFill>
                  <a:schemeClr val="tx1"/>
                </a:solidFill>
              </a:rPr>
              <a:t>Enterprise Saleforce Marketing Cloud</a:t>
            </a:r>
            <a:endParaRPr lang="en-US" sz="1600" b="1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What: </a:t>
            </a:r>
            <a:r>
              <a:rPr lang="en-US" sz="1600" b="0" dirty="0">
                <a:solidFill>
                  <a:schemeClr val="tx1"/>
                </a:solidFill>
              </a:rPr>
              <a:t> Embed in Sales operations, also adopted externall</a:t>
            </a:r>
            <a:r>
              <a:rPr lang="en-US" sz="1600" dirty="0">
                <a:solidFill>
                  <a:schemeClr val="tx1"/>
                </a:solidFill>
              </a:rPr>
              <a:t>y by 10K+ </a:t>
            </a:r>
            <a:r>
              <a:rPr lang="en-US" sz="1600" b="0" dirty="0">
                <a:solidFill>
                  <a:schemeClr val="tx1"/>
                </a:solidFill>
              </a:rPr>
              <a:t>brokers and plan sponsors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How: </a:t>
            </a:r>
            <a:r>
              <a:rPr lang="en-US" sz="1600" b="0" dirty="0">
                <a:solidFill>
                  <a:schemeClr val="tx1"/>
                </a:solidFill>
              </a:rPr>
              <a:t> Maintain 4K forms, ~20K transactions/year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</a:rPr>
              <a:t>Feedback: </a:t>
            </a:r>
            <a:r>
              <a:rPr lang="en-US" sz="1600" b="0" dirty="0">
                <a:solidFill>
                  <a:schemeClr val="tx1"/>
                </a:solidFill>
              </a:rPr>
              <a:t>Adobe Sign works well for our purpose, no interest to change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We don’t need</a:t>
            </a:r>
            <a:r>
              <a:rPr lang="en-US" sz="1600" dirty="0">
                <a:solidFill>
                  <a:schemeClr val="tx1"/>
                </a:solidFill>
              </a:rPr>
              <a:t> CM </a:t>
            </a:r>
            <a:r>
              <a:rPr lang="en-US" sz="1600" b="0" dirty="0">
                <a:solidFill>
                  <a:schemeClr val="tx1"/>
                </a:solidFill>
              </a:rPr>
              <a:t>functions 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</a:t>
            </a:r>
            <a:r>
              <a:rPr lang="en-US" sz="1600" b="0" dirty="0">
                <a:solidFill>
                  <a:schemeClr val="tx1"/>
                </a:solidFill>
              </a:rPr>
              <a:t> mobile capability already meet the need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are increasing usage, can’t afford destruction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Any change must be seamless to clients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Change means to fix something that’s not broken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Change will create tremendous amount of rework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Cannot change during Aug-March each year</a:t>
            </a:r>
            <a:endParaRPr lang="en-US" sz="1200" dirty="0">
              <a:solidFill>
                <a:srgbClr val="3F3F3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15D81-BF88-480C-9004-BEC325BAB2AF}"/>
              </a:ext>
            </a:extLst>
          </p:cNvPr>
          <p:cNvSpPr/>
          <p:nvPr/>
        </p:nvSpPr>
        <p:spPr bwMode="gray">
          <a:xfrm>
            <a:off x="6229500" y="1095469"/>
            <a:ext cx="5232559" cy="523217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200"/>
              </a:spcAft>
            </a:pP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Who: </a:t>
            </a:r>
            <a:r>
              <a:rPr lang="en-US" sz="1600" dirty="0">
                <a:solidFill>
                  <a:srgbClr val="C00000"/>
                </a:solidFill>
              </a:rPr>
              <a:t>Meritain, </a:t>
            </a:r>
            <a:r>
              <a:rPr lang="en-US" sz="1600" dirty="0">
                <a:solidFill>
                  <a:schemeClr val="tx1"/>
                </a:solidFill>
              </a:rPr>
              <a:t>~170 users 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When: </a:t>
            </a:r>
            <a:r>
              <a:rPr lang="en-US" sz="1600" dirty="0">
                <a:solidFill>
                  <a:schemeClr val="tx1"/>
                </a:solidFill>
              </a:rPr>
              <a:t>Start 2018 (w/ Spring CM, still ramp up)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Where: </a:t>
            </a:r>
            <a:r>
              <a:rPr lang="en-US" sz="1600" dirty="0">
                <a:solidFill>
                  <a:schemeClr val="tx1"/>
                </a:solidFill>
              </a:rPr>
              <a:t>Saleforce Marketing Cloud Meritain instance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What: </a:t>
            </a:r>
            <a:r>
              <a:rPr lang="en-US" sz="1600" dirty="0">
                <a:solidFill>
                  <a:schemeClr val="tx1"/>
                </a:solidFill>
              </a:rPr>
              <a:t>Integrate </a:t>
            </a:r>
            <a:r>
              <a:rPr lang="en-US" sz="1600" b="0" i="1" u="sng" dirty="0">
                <a:solidFill>
                  <a:schemeClr val="tx1"/>
                </a:solidFill>
              </a:rPr>
              <a:t>Spring CM</a:t>
            </a:r>
            <a:r>
              <a:rPr lang="en-US" sz="1600" b="0" dirty="0">
                <a:solidFill>
                  <a:schemeClr val="tx1"/>
                </a:solidFill>
              </a:rPr>
              <a:t> (DocuSign acquisition) w/ </a:t>
            </a:r>
            <a:r>
              <a:rPr lang="en-US" sz="1600" b="0" dirty="0" err="1">
                <a:solidFill>
                  <a:schemeClr val="tx1"/>
                </a:solidFill>
              </a:rPr>
              <a:t>SaleForce</a:t>
            </a:r>
            <a:r>
              <a:rPr lang="en-US" sz="1600" b="0" dirty="0">
                <a:solidFill>
                  <a:schemeClr val="tx1"/>
                </a:solidFill>
              </a:rPr>
              <a:t> to perform Sales contract operations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How: </a:t>
            </a:r>
            <a:r>
              <a:rPr lang="en-US" sz="1600" b="0" dirty="0">
                <a:solidFill>
                  <a:schemeClr val="tx1"/>
                </a:solidFill>
              </a:rPr>
              <a:t> Utilize CM tool, up to ~8K transactions 1</a:t>
            </a:r>
            <a:r>
              <a:rPr lang="en-US" sz="1600" b="0" baseline="30000" dirty="0">
                <a:solidFill>
                  <a:schemeClr val="tx1"/>
                </a:solidFill>
              </a:rPr>
              <a:t>st</a:t>
            </a:r>
            <a:r>
              <a:rPr lang="en-US" sz="1600" b="0" dirty="0">
                <a:solidFill>
                  <a:schemeClr val="tx1"/>
                </a:solidFill>
              </a:rPr>
              <a:t> year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Feedback: </a:t>
            </a:r>
            <a:r>
              <a:rPr lang="en-US" sz="1600" b="0" dirty="0">
                <a:solidFill>
                  <a:schemeClr val="tx1"/>
                </a:solidFill>
              </a:rPr>
              <a:t>DocuSign is the perfect tool to meet our need, other products </a:t>
            </a:r>
            <a:r>
              <a:rPr lang="en-US" sz="1600" dirty="0">
                <a:solidFill>
                  <a:schemeClr val="tx1"/>
                </a:solidFill>
              </a:rPr>
              <a:t>are not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We need to use the </a:t>
            </a:r>
            <a:r>
              <a:rPr lang="en-US" sz="1600" dirty="0">
                <a:solidFill>
                  <a:schemeClr val="tx1"/>
                </a:solidFill>
              </a:rPr>
              <a:t>CM </a:t>
            </a:r>
            <a:r>
              <a:rPr lang="en-US" sz="1600" b="0" dirty="0">
                <a:solidFill>
                  <a:schemeClr val="tx1"/>
                </a:solidFill>
              </a:rPr>
              <a:t>functions (like redlining)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DocuSign was brought in at the right time when we start CM, seamlessly added signing capability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are ramping up the utilization, may double the transactions next year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It would be good to have an ELA so that to combine with enterprise users for better pricing</a:t>
            </a:r>
            <a:endParaRPr lang="en-US" sz="16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rgbClr val="3F3F3F"/>
              </a:solidFill>
            </a:endParaRPr>
          </a:p>
        </p:txBody>
      </p:sp>
      <p:pic>
        <p:nvPicPr>
          <p:cNvPr id="3075" name="Picture 3" descr="DocuSign">
            <a:extLst>
              <a:ext uri="{FF2B5EF4-FFF2-40B4-BE49-F238E27FC236}">
                <a16:creationId xmlns:a16="http://schemas.microsoft.com/office/drawing/2014/main" id="{DD56CCEB-C5B6-41F3-BD15-C92D12569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18" y="1111688"/>
            <a:ext cx="1004195" cy="3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42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B01F-D03C-43FC-994D-80FF1AFE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02" y="439815"/>
            <a:ext cx="10384324" cy="90009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Leveraging eSignature Capability in CVS</a:t>
            </a:r>
            <a:br>
              <a:rPr lang="en-US" dirty="0"/>
            </a:b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  <a:t>Fact based analysis on Adobe Sign and DocuSign</a:t>
            </a:r>
            <a:b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  <a:sym typeface="Arial" panose="020B0604020202020204" pitchFamily="34" charset="0"/>
              </a:rPr>
            </a:br>
            <a:endParaRPr lang="en-US" b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11A28-6721-4FE6-97B9-C57C8EB99FFA}"/>
              </a:ext>
            </a:extLst>
          </p:cNvPr>
          <p:cNvSpPr/>
          <p:nvPr/>
        </p:nvSpPr>
        <p:spPr bwMode="gray">
          <a:xfrm>
            <a:off x="4147278" y="1560083"/>
            <a:ext cx="3792611" cy="35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COST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6F6D1-D7BF-47B3-ABE4-488214EE287A}"/>
              </a:ext>
            </a:extLst>
          </p:cNvPr>
          <p:cNvSpPr/>
          <p:nvPr/>
        </p:nvSpPr>
        <p:spPr bwMode="gray">
          <a:xfrm>
            <a:off x="525102" y="1560084"/>
            <a:ext cx="3410627" cy="35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Capabilities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B5EB42-2C75-4F47-AC69-882161F052DC}"/>
              </a:ext>
            </a:extLst>
          </p:cNvPr>
          <p:cNvSpPr/>
          <p:nvPr/>
        </p:nvSpPr>
        <p:spPr bwMode="gray">
          <a:xfrm>
            <a:off x="8151439" y="1560082"/>
            <a:ext cx="3429982" cy="35087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prstClr val="white"/>
                </a:solidFill>
              </a:rPr>
              <a:t>Time, Labor &amp; Experience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0A08B72-D6A5-49B3-87A8-1A14F7242030}"/>
              </a:ext>
            </a:extLst>
          </p:cNvPr>
          <p:cNvSpPr txBox="1">
            <a:spLocks/>
          </p:cNvSpPr>
          <p:nvPr/>
        </p:nvSpPr>
        <p:spPr bwMode="gray">
          <a:xfrm>
            <a:off x="525102" y="2035907"/>
            <a:ext cx="3399996" cy="2020046"/>
          </a:xfrm>
          <a:prstGeom prst="rect">
            <a:avLst/>
          </a:prstGeom>
          <a:ln w="19050" cap="flat" cmpd="sng" algn="ctr">
            <a:solidFill>
              <a:schemeClr val="bg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100" b="1" dirty="0">
                <a:cs typeface="Arial"/>
              </a:rPr>
              <a:t>eSignature Capability </a:t>
            </a:r>
            <a:r>
              <a:rPr lang="en-US" sz="1100" dirty="0">
                <a:cs typeface="Arial"/>
              </a:rPr>
              <a:t>of </a:t>
            </a:r>
            <a:r>
              <a:rPr lang="en-US" sz="1100" dirty="0">
                <a:solidFill>
                  <a:schemeClr val="tx1"/>
                </a:solidFill>
                <a:cs typeface="Arial"/>
              </a:rPr>
              <a:t>both </a:t>
            </a:r>
            <a:r>
              <a:rPr lang="en-US" sz="1100" b="0" dirty="0">
                <a:solidFill>
                  <a:schemeClr val="tx1"/>
                </a:solidFill>
              </a:rPr>
              <a:t>products </a:t>
            </a:r>
            <a:r>
              <a:rPr lang="en-US" sz="1100" dirty="0">
                <a:solidFill>
                  <a:schemeClr val="tx1"/>
                </a:solidFill>
              </a:rPr>
              <a:t>are</a:t>
            </a:r>
            <a:r>
              <a:rPr lang="en-US" sz="1100" b="0" dirty="0">
                <a:solidFill>
                  <a:schemeClr val="tx1"/>
                </a:solidFill>
              </a:rPr>
              <a:t> comparable, and satisfy the business requirement as they currently deployed</a:t>
            </a:r>
            <a:endParaRPr lang="en-US" sz="1100" dirty="0">
              <a:cs typeface="Arial"/>
            </a:endParaRPr>
          </a:p>
          <a:p>
            <a:pPr marL="3429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100" b="1" dirty="0">
                <a:cs typeface="Arial"/>
              </a:rPr>
              <a:t>CM Capability </a:t>
            </a:r>
            <a:r>
              <a:rPr lang="en-US" sz="1100" dirty="0">
                <a:cs typeface="Arial"/>
              </a:rPr>
              <a:t>is an optional integration of DocuSign, it will only benefit to the business that require embedded CM function</a:t>
            </a:r>
          </a:p>
          <a:p>
            <a:pPr marL="3429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100" b="1" dirty="0">
                <a:cs typeface="Arial"/>
              </a:rPr>
              <a:t>Architecture</a:t>
            </a:r>
            <a:r>
              <a:rPr lang="en-US" sz="1100" dirty="0">
                <a:cs typeface="Arial"/>
              </a:rPr>
              <a:t> of both products aligned well with CVS, there is no technology gain to switch from one product to another</a:t>
            </a:r>
            <a:endParaRPr lang="en-US" sz="1100" b="1" dirty="0">
              <a:cs typeface="Arial"/>
            </a:endParaRP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596F085-7FEB-4186-A013-FB6E5ED347A4}"/>
              </a:ext>
            </a:extLst>
          </p:cNvPr>
          <p:cNvSpPr txBox="1">
            <a:spLocks/>
          </p:cNvSpPr>
          <p:nvPr/>
        </p:nvSpPr>
        <p:spPr bwMode="gray">
          <a:xfrm>
            <a:off x="4145709" y="2052346"/>
            <a:ext cx="3794180" cy="2003608"/>
          </a:xfrm>
          <a:prstGeom prst="rect">
            <a:avLst/>
          </a:prstGeom>
          <a:ln w="19050" cap="flat" cmpd="sng" algn="ctr">
            <a:solidFill>
              <a:schemeClr val="bg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100" b="1" dirty="0">
                <a:cs typeface="Arial"/>
              </a:rPr>
              <a:t>License</a:t>
            </a:r>
            <a:r>
              <a:rPr lang="en-US" sz="1100" dirty="0">
                <a:cs typeface="Arial"/>
              </a:rPr>
              <a:t> covered in Adobe Sign ELA can be shared across LOBs. Adding or switching to DocuSign license will most definitely cost more to CVS</a:t>
            </a:r>
          </a:p>
          <a:p>
            <a:pPr marL="3429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100" b="1" dirty="0">
                <a:cs typeface="Arial"/>
              </a:rPr>
              <a:t>Value</a:t>
            </a:r>
            <a:r>
              <a:rPr lang="en-US" sz="1100" dirty="0">
                <a:cs typeface="Arial"/>
              </a:rPr>
              <a:t> of ELA is packaged with service and training. Adding or switching to DocuSign would incur itemized cost, and reduce value to price</a:t>
            </a:r>
          </a:p>
          <a:p>
            <a:pPr marL="3429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100" b="1" dirty="0">
                <a:cs typeface="Arial"/>
              </a:rPr>
              <a:t>Volume</a:t>
            </a:r>
            <a:r>
              <a:rPr lang="en-US" sz="1100" dirty="0">
                <a:cs typeface="Arial"/>
              </a:rPr>
              <a:t> in ELA should be leveraged to its maximum, adding vendor will not only cost extra but also under-utilize the already paid services</a:t>
            </a:r>
            <a:endParaRPr lang="en-US" sz="1100" b="1" dirty="0">
              <a:cs typeface="Arial"/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868C4F9-3631-4304-A674-68CE06F854B9}"/>
              </a:ext>
            </a:extLst>
          </p:cNvPr>
          <p:cNvSpPr txBox="1">
            <a:spLocks/>
          </p:cNvSpPr>
          <p:nvPr/>
        </p:nvSpPr>
        <p:spPr bwMode="gray">
          <a:xfrm>
            <a:off x="8151439" y="2035904"/>
            <a:ext cx="3419352" cy="2020049"/>
          </a:xfrm>
          <a:prstGeom prst="rect">
            <a:avLst/>
          </a:prstGeom>
          <a:ln w="19050" cap="flat" cmpd="sng" algn="ctr">
            <a:solidFill>
              <a:schemeClr val="bg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100" b="1" dirty="0">
                <a:cs typeface="Arial"/>
              </a:rPr>
              <a:t>Deployment </a:t>
            </a:r>
            <a:r>
              <a:rPr lang="en-US" sz="1100" dirty="0">
                <a:cs typeface="Arial"/>
              </a:rPr>
              <a:t>of Adobe Sign took time to become operationalized in multiple LOBs, and to adopt for external customers</a:t>
            </a:r>
          </a:p>
          <a:p>
            <a:pPr marL="3429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100" b="1" dirty="0">
                <a:cs typeface="Arial"/>
              </a:rPr>
              <a:t>Rework </a:t>
            </a:r>
            <a:r>
              <a:rPr lang="en-US" sz="1100" dirty="0">
                <a:cs typeface="Arial"/>
              </a:rPr>
              <a:t>is unavoidable if switch product</a:t>
            </a:r>
          </a:p>
          <a:p>
            <a:pPr marL="342900" lvl="1" indent="-342900">
              <a:buClr>
                <a:schemeClr val="accent2"/>
              </a:buClr>
              <a:buFont typeface="+mj-lt"/>
              <a:buAutoNum type="arabicPeriod"/>
            </a:pPr>
            <a:r>
              <a:rPr lang="en-US" sz="1100" b="1" dirty="0">
                <a:cs typeface="Arial"/>
              </a:rPr>
              <a:t>Customer experience </a:t>
            </a:r>
            <a:r>
              <a:rPr lang="en-US" sz="1100" dirty="0">
                <a:cs typeface="Arial"/>
              </a:rPr>
              <a:t>will be impacted without producing any tangible benefit</a:t>
            </a:r>
            <a:endParaRPr lang="en-US" sz="1100" b="1" dirty="0">
              <a:cs typeface="Arial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0625E28-4E19-4A3D-B4A3-CBE5C7B957B4}"/>
              </a:ext>
            </a:extLst>
          </p:cNvPr>
          <p:cNvSpPr/>
          <p:nvPr/>
        </p:nvSpPr>
        <p:spPr bwMode="gray">
          <a:xfrm rot="10800000">
            <a:off x="2046082" y="4110375"/>
            <a:ext cx="8365401" cy="526803"/>
          </a:xfrm>
          <a:prstGeom prst="triangle">
            <a:avLst>
              <a:gd name="adj" fmla="val 49918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14268-6055-4F61-9B84-F69E778E392A}"/>
              </a:ext>
            </a:extLst>
          </p:cNvPr>
          <p:cNvSpPr/>
          <p:nvPr/>
        </p:nvSpPr>
        <p:spPr bwMode="gray">
          <a:xfrm>
            <a:off x="525102" y="4417513"/>
            <a:ext cx="2534972" cy="350875"/>
          </a:xfrm>
          <a:prstGeom prst="rect">
            <a:avLst/>
          </a:prstGeom>
          <a:solidFill>
            <a:schemeClr val="accent5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TAI Perspective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B7ABCBD0-24C9-4BBF-A39F-92396CD60615}"/>
              </a:ext>
            </a:extLst>
          </p:cNvPr>
          <p:cNvSpPr txBox="1">
            <a:spLocks/>
          </p:cNvSpPr>
          <p:nvPr/>
        </p:nvSpPr>
        <p:spPr bwMode="gray">
          <a:xfrm>
            <a:off x="525102" y="4768387"/>
            <a:ext cx="11045689" cy="1442752"/>
          </a:xfrm>
          <a:prstGeom prst="rect">
            <a:avLst/>
          </a:prstGeom>
          <a:ln w="19050" cap="flat" cmpd="sng" algn="ctr">
            <a:solidFill>
              <a:schemeClr val="bg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91440" rIns="91440" bIns="9144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Tx/>
              <a:buFont typeface="Arial"/>
              <a:buNone/>
              <a:defRPr sz="1400" b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1450" indent="-171450" algn="l" defTabSz="457200" rtl="0" eaLnBrk="1" latinLnBrk="0" hangingPunct="1">
              <a:spcBef>
                <a:spcPts val="12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42900" indent="-171450" algn="l" defTabSz="457200" rtl="0" eaLnBrk="1" latinLnBrk="0" hangingPunct="1">
              <a:spcBef>
                <a:spcPts val="600"/>
              </a:spcBef>
              <a:buClrTx/>
              <a:buFont typeface="Lucida Grande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14350" indent="-17145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68580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287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06500" indent="-177800" algn="l" defTabSz="457200" rtl="0" eaLnBrk="1" latinLnBrk="0" hangingPunct="1">
              <a:spcBef>
                <a:spcPts val="600"/>
              </a:spcBef>
              <a:buClrTx/>
              <a:buFont typeface="Arial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indent="-16510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Clr>
                <a:schemeClr val="accent2"/>
              </a:buClr>
              <a:buNone/>
            </a:pPr>
            <a:r>
              <a:rPr lang="en-US" b="1" dirty="0">
                <a:solidFill>
                  <a:srgbClr val="FF0000"/>
                </a:solidFill>
                <a:cs typeface="Arial"/>
              </a:rPr>
              <a:t>eSignature</a:t>
            </a:r>
            <a:r>
              <a:rPr lang="en-US" dirty="0">
                <a:solidFill>
                  <a:srgbClr val="FF0000"/>
                </a:solidFill>
                <a:cs typeface="Arial"/>
              </a:rPr>
              <a:t> adoption is decided by individual business unit </a:t>
            </a:r>
            <a:endParaRPr lang="en-US" b="1" dirty="0">
              <a:solidFill>
                <a:srgbClr val="FF0000"/>
              </a:solidFill>
              <a:cs typeface="Arial"/>
            </a:endParaRPr>
          </a:p>
          <a:p>
            <a:pPr marL="0" lvl="1" indent="0" algn="ctr">
              <a:buClr>
                <a:schemeClr val="accent2"/>
              </a:buClr>
              <a:buNone/>
            </a:pPr>
            <a:r>
              <a:rPr lang="en-US" b="1" dirty="0">
                <a:solidFill>
                  <a:srgbClr val="FF0000"/>
                </a:solidFill>
                <a:cs typeface="Arial"/>
              </a:rPr>
              <a:t>Adobe Sign </a:t>
            </a:r>
            <a:r>
              <a:rPr lang="en-US" dirty="0">
                <a:solidFill>
                  <a:srgbClr val="FF0000"/>
                </a:solidFill>
                <a:cs typeface="Arial"/>
              </a:rPr>
              <a:t>and</a:t>
            </a:r>
            <a:r>
              <a:rPr lang="en-US" b="1" dirty="0">
                <a:solidFill>
                  <a:srgbClr val="FF0000"/>
                </a:solidFill>
                <a:cs typeface="Arial"/>
              </a:rPr>
              <a:t> DocuSign </a:t>
            </a:r>
            <a:r>
              <a:rPr lang="en-US" dirty="0">
                <a:solidFill>
                  <a:srgbClr val="FF0000"/>
                </a:solidFill>
                <a:cs typeface="Arial"/>
              </a:rPr>
              <a:t>are both appropriate products in delivering eSignature capability into CVS</a:t>
            </a:r>
          </a:p>
          <a:p>
            <a:pPr marL="0" lvl="1" indent="0" algn="ctr">
              <a:buClr>
                <a:schemeClr val="accent2"/>
              </a:buClr>
              <a:buNone/>
            </a:pPr>
            <a:r>
              <a:rPr lang="en-US" b="1" dirty="0">
                <a:solidFill>
                  <a:srgbClr val="FF0000"/>
                </a:solidFill>
                <a:cs typeface="Arial"/>
              </a:rPr>
              <a:t>Adobe Sign</a:t>
            </a:r>
            <a:r>
              <a:rPr lang="en-US" dirty="0">
                <a:solidFill>
                  <a:srgbClr val="FF0000"/>
                </a:solidFill>
                <a:cs typeface="Arial"/>
              </a:rPr>
              <a:t> has broad adoption in CVS, because of the ELA it is beneficial to continue as de-facto eSignature solution</a:t>
            </a:r>
          </a:p>
          <a:p>
            <a:pPr marL="0" lvl="1" indent="0" algn="ctr">
              <a:buClr>
                <a:schemeClr val="accent2"/>
              </a:buClr>
              <a:buNone/>
            </a:pPr>
            <a:r>
              <a:rPr lang="en-US" b="1" dirty="0">
                <a:solidFill>
                  <a:srgbClr val="FF0000"/>
                </a:solidFill>
                <a:cs typeface="Arial"/>
              </a:rPr>
              <a:t>DocuSign</a:t>
            </a:r>
            <a:r>
              <a:rPr lang="en-US" dirty="0">
                <a:solidFill>
                  <a:srgbClr val="FF0000"/>
                </a:solidFill>
                <a:cs typeface="Arial"/>
              </a:rPr>
              <a:t> is the product of choice when requires eSignature to be embedded in contract management solutions</a:t>
            </a:r>
          </a:p>
        </p:txBody>
      </p:sp>
    </p:spTree>
    <p:extLst>
      <p:ext uri="{BB962C8B-B14F-4D97-AF65-F5344CB8AC3E}">
        <p14:creationId xmlns:p14="http://schemas.microsoft.com/office/powerpoint/2010/main" val="253093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7678-D315-D44D-B14D-46F0DCB8A9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33424" y="2875986"/>
            <a:ext cx="4882896" cy="713232"/>
          </a:xfrm>
        </p:spPr>
        <p:txBody>
          <a:bodyPr/>
          <a:lstStyle/>
          <a:p>
            <a:r>
              <a:rPr lang="en-US" sz="4000" dirty="0"/>
              <a:t>Into Action.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965DCE-A636-2B48-88E4-4234BCE6D70E}"/>
              </a:ext>
            </a:extLst>
          </p:cNvPr>
          <p:cNvSpPr txBox="1">
            <a:spLocks/>
          </p:cNvSpPr>
          <p:nvPr/>
        </p:nvSpPr>
        <p:spPr>
          <a:xfrm>
            <a:off x="575681" y="2875986"/>
            <a:ext cx="4882896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Turning Vision…</a:t>
            </a:r>
          </a:p>
        </p:txBody>
      </p:sp>
    </p:spTree>
    <p:extLst>
      <p:ext uri="{BB962C8B-B14F-4D97-AF65-F5344CB8AC3E}">
        <p14:creationId xmlns:p14="http://schemas.microsoft.com/office/powerpoint/2010/main" val="1158267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VS_Health_PPT_Everyday_Widescreen_Template">
  <a:themeElements>
    <a:clrScheme name="Custom 17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 San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0000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-CTO CVS BLANK Template.potx" id="{1B207990-97A3-4C40-8629-F9BAB029A14A}" vid="{D349CF62-98D6-45E6-B819-BF94B00323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nk_x0020_to_x0020_Document xmlns="b1cf5257-8992-498b-aff9-2ccb2706890d">
      <Url xsi:nil="true"/>
      <Description xsi:nil="true"/>
    </Link_x0020_to_x0020_Document>
    <TaxCatchAll xmlns="f8f3ac21-d33a-4f17-9d4e-9f9f14b93e81" xsi:nil="true"/>
    <ne0396003d134c759a94fef6d5606d1a xmlns="b1cf5257-8992-498b-aff9-2ccb2706890d">
      <Terms xmlns="http://schemas.microsoft.com/office/infopath/2007/PartnerControls"/>
    </ne0396003d134c759a94fef6d5606d1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E6DEB8F4FB049B548952547B6305B" ma:contentTypeVersion="23" ma:contentTypeDescription="Create a new document." ma:contentTypeScope="" ma:versionID="c215ccef8c3a36b16093470dad90619d">
  <xsd:schema xmlns:xsd="http://www.w3.org/2001/XMLSchema" xmlns:xs="http://www.w3.org/2001/XMLSchema" xmlns:p="http://schemas.microsoft.com/office/2006/metadata/properties" xmlns:ns2="b1cf5257-8992-498b-aff9-2ccb2706890d" xmlns:ns3="f8f3ac21-d33a-4f17-9d4e-9f9f14b93e81" targetNamespace="http://schemas.microsoft.com/office/2006/metadata/properties" ma:root="true" ma:fieldsID="3d38ed3f155d5df0c2af8249c3cff766" ns2:_="" ns3:_="">
    <xsd:import namespace="b1cf5257-8992-498b-aff9-2ccb2706890d"/>
    <xsd:import namespace="f8f3ac21-d33a-4f17-9d4e-9f9f14b93e81"/>
    <xsd:element name="properties">
      <xsd:complexType>
        <xsd:sequence>
          <xsd:element name="documentManagement">
            <xsd:complexType>
              <xsd:all>
                <xsd:element ref="ns2:Link_x0020_to_x0020_Document" minOccurs="0"/>
                <xsd:element ref="ns3:SharedWithUsers" minOccurs="0"/>
                <xsd:element ref="ns3:SharedWithDetails" minOccurs="0"/>
                <xsd:element ref="ns2:ne0396003d134c759a94fef6d5606d1a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5257-8992-498b-aff9-2ccb2706890d" elementFormDefault="qualified">
    <xsd:import namespace="http://schemas.microsoft.com/office/2006/documentManagement/types"/>
    <xsd:import namespace="http://schemas.microsoft.com/office/infopath/2007/PartnerControls"/>
    <xsd:element name="Link_x0020_to_x0020_Document" ma:index="8" nillable="true" ma:displayName="Link to Document" ma:format="Hyperlink" ma:internalName="Link_x0020_to_x0020_Docu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ne0396003d134c759a94fef6d5606d1a" ma:index="12" nillable="true" ma:taxonomy="true" ma:internalName="ne0396003d134c759a94fef6d5606d1a" ma:taxonomyFieldName="ItemStatus" ma:displayName="ItemStatus" ma:default="" ma:fieldId="{7e039600-3d13-4c75-9a94-fef6d5606d1a}" ma:taxonomyMulti="true" ma:sspId="3773e5d3-86f4-436a-b35a-a9b626cf6315" ma:termSetId="db40ae4d-ec6d-4fe5-b1a5-c9938661c4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3ac21-d33a-4f17-9d4e-9f9f14b93e81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hidden="true" ma:list="{b152409f-fec3-4f87-b851-0f982ca0a3b0}" ma:internalName="TaxCatchAll" ma:showField="CatchAllData" ma:web="f8f3ac21-d33a-4f17-9d4e-9f9f14b9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F0FD7-590D-477C-84D8-04F64A55F94D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4414576-6284-4e78-b752-c661fd65c2d2"/>
    <ds:schemaRef ds:uri="62437388-4d91-4731-8050-22f1551adb6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A4C5460-6341-4A06-8926-FDDA58E916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EC6C33-E076-41F5-9CF8-09B959E13810}"/>
</file>

<file path=docProps/app.xml><?xml version="1.0" encoding="utf-8"?>
<Properties xmlns="http://schemas.openxmlformats.org/officeDocument/2006/extended-properties" xmlns:vt="http://schemas.openxmlformats.org/officeDocument/2006/docPropsVTypes">
  <Template>TAI CVS BLANK Template</Template>
  <TotalTime>45230</TotalTime>
  <Words>1433</Words>
  <Application>Microsoft Office PowerPoint</Application>
  <PresentationFormat>Widescreen</PresentationFormat>
  <Paragraphs>196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CVS Health Sans</vt:lpstr>
      <vt:lpstr>Lucida Grande</vt:lpstr>
      <vt:lpstr>Open Sans Light</vt:lpstr>
      <vt:lpstr>Symbol</vt:lpstr>
      <vt:lpstr>CVS_Health_PPT_Everyday_Widescreen_Template</vt:lpstr>
      <vt:lpstr>think-cell Slide</vt:lpstr>
      <vt:lpstr>Enterprise eSignature Capability PoV</vt:lpstr>
      <vt:lpstr>Executive Summary </vt:lpstr>
      <vt:lpstr>eSignature Product Deployed within CVS                   vs.  </vt:lpstr>
      <vt:lpstr>Professional Opinions on eSignature Products</vt:lpstr>
      <vt:lpstr>Market Opinions on eSignature Products</vt:lpstr>
      <vt:lpstr>External Customer Peer Reviews</vt:lpstr>
      <vt:lpstr>Internal Customer Experience and Feedbacks</vt:lpstr>
      <vt:lpstr>Leveraging eSignature Capability in CVS Fact based analysis on Adobe Sign and DocuSign </vt:lpstr>
      <vt:lpstr>Into Action.</vt:lpstr>
      <vt:lpstr>Business Clients Relationships</vt:lpstr>
    </vt:vector>
  </TitlesOfParts>
  <Company>Aetna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Blank Template</dc:title>
  <dc:creator>Liu, Lala</dc:creator>
  <cp:lastModifiedBy>Liu, Lala</cp:lastModifiedBy>
  <cp:revision>196</cp:revision>
  <cp:lastPrinted>2019-07-30T11:49:09Z</cp:lastPrinted>
  <dcterms:created xsi:type="dcterms:W3CDTF">2020-07-21T17:44:01Z</dcterms:created>
  <dcterms:modified xsi:type="dcterms:W3CDTF">2020-09-22T17:44:43Z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0x010100569E6DEB8F4FB049B548952547B6305B</vt:lpwstr>
  </property>
  <property fmtid="{D5CDD505-2E9C-101B-9397-08002B2CF9AE}" pid="3" name="MSIP_Label_67599526-06ca-49cc-9fa9-5307800a949a_Enabled">
    <vt:lpwstr>True</vt:lpwstr>
  </property>
  <property fmtid="{D5CDD505-2E9C-101B-9397-08002B2CF9AE}" pid="4" name="MSIP_Label_67599526-06ca-49cc-9fa9-5307800a949a_SiteId">
    <vt:lpwstr>fabb61b8-3afe-4e75-b934-a47f782b8cd7</vt:lpwstr>
  </property>
  <property fmtid="{D5CDD505-2E9C-101B-9397-08002B2CF9AE}" pid="5" name="MSIP_Label_67599526-06ca-49cc-9fa9-5307800a949a_Owner">
    <vt:lpwstr>StubanasCM@aetna.com</vt:lpwstr>
  </property>
  <property fmtid="{D5CDD505-2E9C-101B-9397-08002B2CF9AE}" pid="6" name="MSIP_Label_67599526-06ca-49cc-9fa9-5307800a949a_SetDate">
    <vt:lpwstr>2018-12-11T13:43:06.3238854Z</vt:lpwstr>
  </property>
  <property fmtid="{D5CDD505-2E9C-101B-9397-08002B2CF9AE}" pid="7" name="MSIP_Label_67599526-06ca-49cc-9fa9-5307800a949a_Name">
    <vt:lpwstr>Proprietary</vt:lpwstr>
  </property>
  <property fmtid="{D5CDD505-2E9C-101B-9397-08002B2CF9AE}" pid="8" name="MSIP_Label_67599526-06ca-49cc-9fa9-5307800a949a_Application">
    <vt:lpwstr>Microsoft Azure Information Protection</vt:lpwstr>
  </property>
  <property fmtid="{D5CDD505-2E9C-101B-9397-08002B2CF9AE}" pid="9" name="MSIP_Label_67599526-06ca-49cc-9fa9-5307800a949a_Extended_MSFT_Method">
    <vt:lpwstr>Automatic</vt:lpwstr>
  </property>
  <property fmtid="{D5CDD505-2E9C-101B-9397-08002B2CF9AE}" pid="10" name="Sensitivity">
    <vt:lpwstr>Proprietary</vt:lpwstr>
  </property>
  <property fmtid="{D5CDD505-2E9C-101B-9397-08002B2CF9AE}" pid="11" name="UnilyDocumentCategory">
    <vt:lpwstr/>
  </property>
</Properties>
</file>