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4"/>
  </p:sldMasterIdLst>
  <p:notesMasterIdLst>
    <p:notesMasterId r:id="rId18"/>
  </p:notesMasterIdLst>
  <p:handoutMasterIdLst>
    <p:handoutMasterId r:id="rId19"/>
  </p:handoutMasterIdLst>
  <p:sldIdLst>
    <p:sldId id="736" r:id="rId5"/>
    <p:sldId id="257" r:id="rId6"/>
    <p:sldId id="740" r:id="rId7"/>
    <p:sldId id="602" r:id="rId8"/>
    <p:sldId id="260" r:id="rId9"/>
    <p:sldId id="8879" r:id="rId10"/>
    <p:sldId id="12801" r:id="rId11"/>
    <p:sldId id="8884" r:id="rId12"/>
    <p:sldId id="8880" r:id="rId13"/>
    <p:sldId id="12800" r:id="rId14"/>
    <p:sldId id="12798" r:id="rId15"/>
    <p:sldId id="278" r:id="rId16"/>
    <p:sldId id="722" r:id="rId17"/>
  </p:sldIdLst>
  <p:sldSz cx="12192000" cy="6858000"/>
  <p:notesSz cx="9296400" cy="70104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1512" userDrawn="1">
          <p15:clr>
            <a:srgbClr val="A4A3A4"/>
          </p15:clr>
        </p15:guide>
        <p15:guide id="10" pos="6144" userDrawn="1">
          <p15:clr>
            <a:srgbClr val="A4A3A4"/>
          </p15:clr>
        </p15:guide>
        <p15:guide id="11" pos="3841" userDrawn="1">
          <p15:clr>
            <a:srgbClr val="A4A3A4"/>
          </p15:clr>
        </p15:guide>
        <p15:guide id="12" pos="2664" userDrawn="1">
          <p15:clr>
            <a:srgbClr val="A4A3A4"/>
          </p15:clr>
        </p15:guide>
        <p15:guide id="13" pos="4992" userDrawn="1">
          <p15:clr>
            <a:srgbClr val="A4A3A4"/>
          </p15:clr>
        </p15:guide>
        <p15:guide id="15" orient="horz" pos="600" userDrawn="1">
          <p15:clr>
            <a:srgbClr val="A4A3A4"/>
          </p15:clr>
        </p15:guide>
        <p15:guide id="17" orient="horz" pos="912" userDrawn="1">
          <p15:clr>
            <a:srgbClr val="A4A3A4"/>
          </p15:clr>
        </p15:guide>
        <p15:guide id="18" orient="horz" pos="1296"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am, Peter H" initials="CPH" lastIdx="1" clrIdx="0">
    <p:extLst>
      <p:ext uri="{19B8F6BF-5375-455C-9EA6-DF929625EA0E}">
        <p15:presenceInfo xmlns:p15="http://schemas.microsoft.com/office/powerpoint/2012/main" userId="S::CramP@cvshealth.com::e90b612e-f4fb-4c64-92d8-74f5e9f62c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2F2F2"/>
    <a:srgbClr val="F7F7F7"/>
    <a:srgbClr val="CCFFCC"/>
    <a:srgbClr val="33CC33"/>
    <a:srgbClr val="9933FF"/>
    <a:srgbClr val="F7978D"/>
    <a:srgbClr val="646464"/>
    <a:srgbClr val="FAC1BB"/>
    <a:srgbClr val="D997E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6737" autoAdjust="0"/>
  </p:normalViewPr>
  <p:slideViewPr>
    <p:cSldViewPr snapToGrid="0">
      <p:cViewPr varScale="1">
        <p:scale>
          <a:sx n="125" d="100"/>
          <a:sy n="125" d="100"/>
        </p:scale>
        <p:origin x="147" y="57"/>
      </p:cViewPr>
      <p:guideLst>
        <p:guide pos="1512"/>
        <p:guide pos="6144"/>
        <p:guide pos="3841"/>
        <p:guide pos="2664"/>
        <p:guide pos="4992"/>
        <p:guide orient="horz" pos="600"/>
        <p:guide orient="horz" pos="912"/>
        <p:guide orient="horz" pos="1296"/>
      </p:guideLst>
    </p:cSldViewPr>
  </p:slideViewPr>
  <p:notesTextViewPr>
    <p:cViewPr>
      <p:scale>
        <a:sx n="100" d="100"/>
        <a:sy n="100" d="100"/>
      </p:scale>
      <p:origin x="0" y="0"/>
    </p:cViewPr>
  </p:notesTextViewPr>
  <p:sorterViewPr>
    <p:cViewPr>
      <p:scale>
        <a:sx n="66" d="100"/>
        <a:sy n="66" d="100"/>
      </p:scale>
      <p:origin x="0" y="-824"/>
    </p:cViewPr>
  </p:sorterViewPr>
  <p:notesViewPr>
    <p:cSldViewPr snapToGrid="0" snapToObjects="1">
      <p:cViewPr varScale="1">
        <p:scale>
          <a:sx n="108" d="100"/>
          <a:sy n="108" d="100"/>
        </p:scale>
        <p:origin x="2568" y="11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Lala" userId="724b13f2-a83a-4f96-ba6f-24a2a8224d15" providerId="ADAL" clId="{D0DF04CA-2BB4-4C54-AFED-6FBDF0EA1318}"/>
    <pc:docChg chg="delSld modSld">
      <pc:chgData name="Liu, Lala" userId="724b13f2-a83a-4f96-ba6f-24a2a8224d15" providerId="ADAL" clId="{D0DF04CA-2BB4-4C54-AFED-6FBDF0EA1318}" dt="2021-10-07T17:24:02.532" v="69" actId="20577"/>
      <pc:docMkLst>
        <pc:docMk/>
      </pc:docMkLst>
      <pc:sldChg chg="modSp mod">
        <pc:chgData name="Liu, Lala" userId="724b13f2-a83a-4f96-ba6f-24a2a8224d15" providerId="ADAL" clId="{D0DF04CA-2BB4-4C54-AFED-6FBDF0EA1318}" dt="2021-10-07T14:24:45.093" v="45" actId="20577"/>
        <pc:sldMkLst>
          <pc:docMk/>
          <pc:sldMk cId="3887687176" sldId="260"/>
        </pc:sldMkLst>
        <pc:spChg chg="mod">
          <ac:chgData name="Liu, Lala" userId="724b13f2-a83a-4f96-ba6f-24a2a8224d15" providerId="ADAL" clId="{D0DF04CA-2BB4-4C54-AFED-6FBDF0EA1318}" dt="2021-10-07T14:20:22.468" v="33" actId="20577"/>
          <ac:spMkLst>
            <pc:docMk/>
            <pc:sldMk cId="3887687176" sldId="260"/>
            <ac:spMk id="28" creationId="{649DC551-8253-43BD-97AA-DA610CACEAF1}"/>
          </ac:spMkLst>
        </pc:spChg>
        <pc:spChg chg="mod">
          <ac:chgData name="Liu, Lala" userId="724b13f2-a83a-4f96-ba6f-24a2a8224d15" providerId="ADAL" clId="{D0DF04CA-2BB4-4C54-AFED-6FBDF0EA1318}" dt="2021-10-07T14:24:45.093" v="45" actId="20577"/>
          <ac:spMkLst>
            <pc:docMk/>
            <pc:sldMk cId="3887687176" sldId="260"/>
            <ac:spMk id="30" creationId="{AF36F7C2-304C-4B4E-883E-B646D4C16F45}"/>
          </ac:spMkLst>
        </pc:spChg>
      </pc:sldChg>
      <pc:sldChg chg="del">
        <pc:chgData name="Liu, Lala" userId="724b13f2-a83a-4f96-ba6f-24a2a8224d15" providerId="ADAL" clId="{D0DF04CA-2BB4-4C54-AFED-6FBDF0EA1318}" dt="2021-10-06T21:03:35.330" v="3" actId="47"/>
        <pc:sldMkLst>
          <pc:docMk/>
          <pc:sldMk cId="4241624017" sldId="283"/>
        </pc:sldMkLst>
      </pc:sldChg>
      <pc:sldChg chg="del">
        <pc:chgData name="Liu, Lala" userId="724b13f2-a83a-4f96-ba6f-24a2a8224d15" providerId="ADAL" clId="{D0DF04CA-2BB4-4C54-AFED-6FBDF0EA1318}" dt="2021-10-06T21:03:32.059" v="0" actId="47"/>
        <pc:sldMkLst>
          <pc:docMk/>
          <pc:sldMk cId="49975999" sldId="286"/>
        </pc:sldMkLst>
      </pc:sldChg>
      <pc:sldChg chg="modSp mod">
        <pc:chgData name="Liu, Lala" userId="724b13f2-a83a-4f96-ba6f-24a2a8224d15" providerId="ADAL" clId="{D0DF04CA-2BB4-4C54-AFED-6FBDF0EA1318}" dt="2021-10-07T13:42:00.172" v="30" actId="1076"/>
        <pc:sldMkLst>
          <pc:docMk/>
          <pc:sldMk cId="1622154538" sldId="602"/>
        </pc:sldMkLst>
        <pc:spChg chg="mod">
          <ac:chgData name="Liu, Lala" userId="724b13f2-a83a-4f96-ba6f-24a2a8224d15" providerId="ADAL" clId="{D0DF04CA-2BB4-4C54-AFED-6FBDF0EA1318}" dt="2021-10-07T13:42:00.172" v="30" actId="1076"/>
          <ac:spMkLst>
            <pc:docMk/>
            <pc:sldMk cId="1622154538" sldId="602"/>
            <ac:spMk id="16" creationId="{C0986FE1-9C96-4A72-BDEC-CE32EA2239B2}"/>
          </ac:spMkLst>
        </pc:spChg>
        <pc:spChg chg="mod">
          <ac:chgData name="Liu, Lala" userId="724b13f2-a83a-4f96-ba6f-24a2a8224d15" providerId="ADAL" clId="{D0DF04CA-2BB4-4C54-AFED-6FBDF0EA1318}" dt="2021-10-07T13:42:00.172" v="30" actId="1076"/>
          <ac:spMkLst>
            <pc:docMk/>
            <pc:sldMk cId="1622154538" sldId="602"/>
            <ac:spMk id="216" creationId="{7E44EF3B-BA7F-4331-9280-198BA456765A}"/>
          </ac:spMkLst>
        </pc:spChg>
        <pc:spChg chg="mod">
          <ac:chgData name="Liu, Lala" userId="724b13f2-a83a-4f96-ba6f-24a2a8224d15" providerId="ADAL" clId="{D0DF04CA-2BB4-4C54-AFED-6FBDF0EA1318}" dt="2021-10-07T13:42:00.172" v="30" actId="1076"/>
          <ac:spMkLst>
            <pc:docMk/>
            <pc:sldMk cId="1622154538" sldId="602"/>
            <ac:spMk id="219" creationId="{425535C2-7754-42B8-BF2B-A355557FA16B}"/>
          </ac:spMkLst>
        </pc:spChg>
        <pc:cxnChg chg="mod">
          <ac:chgData name="Liu, Lala" userId="724b13f2-a83a-4f96-ba6f-24a2a8224d15" providerId="ADAL" clId="{D0DF04CA-2BB4-4C54-AFED-6FBDF0EA1318}" dt="2021-10-07T13:42:00.172" v="30" actId="1076"/>
          <ac:cxnSpMkLst>
            <pc:docMk/>
            <pc:sldMk cId="1622154538" sldId="602"/>
            <ac:cxnSpMk id="215" creationId="{18FA0ACE-FFDF-47EA-89E7-D2F37A275FA4}"/>
          </ac:cxnSpMkLst>
        </pc:cxnChg>
        <pc:cxnChg chg="mod">
          <ac:chgData name="Liu, Lala" userId="724b13f2-a83a-4f96-ba6f-24a2a8224d15" providerId="ADAL" clId="{D0DF04CA-2BB4-4C54-AFED-6FBDF0EA1318}" dt="2021-10-07T13:42:00.172" v="30" actId="1076"/>
          <ac:cxnSpMkLst>
            <pc:docMk/>
            <pc:sldMk cId="1622154538" sldId="602"/>
            <ac:cxnSpMk id="217" creationId="{A9BA4056-A56F-468E-A728-8DA10FE573A5}"/>
          </ac:cxnSpMkLst>
        </pc:cxnChg>
      </pc:sldChg>
      <pc:sldChg chg="modSp mod">
        <pc:chgData name="Liu, Lala" userId="724b13f2-a83a-4f96-ba6f-24a2a8224d15" providerId="ADAL" clId="{D0DF04CA-2BB4-4C54-AFED-6FBDF0EA1318}" dt="2021-10-07T13:10:34.753" v="29" actId="20577"/>
        <pc:sldMkLst>
          <pc:docMk/>
          <pc:sldMk cId="3197154609" sldId="736"/>
        </pc:sldMkLst>
        <pc:spChg chg="mod">
          <ac:chgData name="Liu, Lala" userId="724b13f2-a83a-4f96-ba6f-24a2a8224d15" providerId="ADAL" clId="{D0DF04CA-2BB4-4C54-AFED-6FBDF0EA1318}" dt="2021-10-07T13:10:34.753" v="29" actId="20577"/>
          <ac:spMkLst>
            <pc:docMk/>
            <pc:sldMk cId="3197154609" sldId="736"/>
            <ac:spMk id="2" creationId="{FE1208AD-B065-42AE-BC44-9C064C83105A}"/>
          </ac:spMkLst>
        </pc:spChg>
      </pc:sldChg>
      <pc:sldChg chg="del">
        <pc:chgData name="Liu, Lala" userId="724b13f2-a83a-4f96-ba6f-24a2a8224d15" providerId="ADAL" clId="{D0DF04CA-2BB4-4C54-AFED-6FBDF0EA1318}" dt="2021-10-06T21:03:57.967" v="10" actId="47"/>
        <pc:sldMkLst>
          <pc:docMk/>
          <pc:sldMk cId="2109843245" sldId="738"/>
        </pc:sldMkLst>
      </pc:sldChg>
      <pc:sldChg chg="del">
        <pc:chgData name="Liu, Lala" userId="724b13f2-a83a-4f96-ba6f-24a2a8224d15" providerId="ADAL" clId="{D0DF04CA-2BB4-4C54-AFED-6FBDF0EA1318}" dt="2021-10-06T21:03:57.967" v="10" actId="47"/>
        <pc:sldMkLst>
          <pc:docMk/>
          <pc:sldMk cId="1648427855" sldId="739"/>
        </pc:sldMkLst>
      </pc:sldChg>
      <pc:sldChg chg="del">
        <pc:chgData name="Liu, Lala" userId="724b13f2-a83a-4f96-ba6f-24a2a8224d15" providerId="ADAL" clId="{D0DF04CA-2BB4-4C54-AFED-6FBDF0EA1318}" dt="2021-10-06T21:03:39.836" v="4" actId="47"/>
        <pc:sldMkLst>
          <pc:docMk/>
          <pc:sldMk cId="1300091203" sldId="7547"/>
        </pc:sldMkLst>
      </pc:sldChg>
      <pc:sldChg chg="del">
        <pc:chgData name="Liu, Lala" userId="724b13f2-a83a-4f96-ba6f-24a2a8224d15" providerId="ADAL" clId="{D0DF04CA-2BB4-4C54-AFED-6FBDF0EA1318}" dt="2021-10-06T21:03:57.967" v="10" actId="47"/>
        <pc:sldMkLst>
          <pc:docMk/>
          <pc:sldMk cId="4175023012" sldId="7548"/>
        </pc:sldMkLst>
      </pc:sldChg>
      <pc:sldChg chg="del">
        <pc:chgData name="Liu, Lala" userId="724b13f2-a83a-4f96-ba6f-24a2a8224d15" providerId="ADAL" clId="{D0DF04CA-2BB4-4C54-AFED-6FBDF0EA1318}" dt="2021-10-06T21:04:02.454" v="11" actId="47"/>
        <pc:sldMkLst>
          <pc:docMk/>
          <pc:sldMk cId="3074555558" sldId="7549"/>
        </pc:sldMkLst>
      </pc:sldChg>
      <pc:sldChg chg="del">
        <pc:chgData name="Liu, Lala" userId="724b13f2-a83a-4f96-ba6f-24a2a8224d15" providerId="ADAL" clId="{D0DF04CA-2BB4-4C54-AFED-6FBDF0EA1318}" dt="2021-10-06T21:03:57.967" v="10" actId="47"/>
        <pc:sldMkLst>
          <pc:docMk/>
          <pc:sldMk cId="1927030189" sldId="7550"/>
        </pc:sldMkLst>
      </pc:sldChg>
      <pc:sldChg chg="del">
        <pc:chgData name="Liu, Lala" userId="724b13f2-a83a-4f96-ba6f-24a2a8224d15" providerId="ADAL" clId="{D0DF04CA-2BB4-4C54-AFED-6FBDF0EA1318}" dt="2021-10-06T21:03:57.967" v="10" actId="47"/>
        <pc:sldMkLst>
          <pc:docMk/>
          <pc:sldMk cId="4055048660" sldId="7551"/>
        </pc:sldMkLst>
      </pc:sldChg>
      <pc:sldChg chg="del">
        <pc:chgData name="Liu, Lala" userId="724b13f2-a83a-4f96-ba6f-24a2a8224d15" providerId="ADAL" clId="{D0DF04CA-2BB4-4C54-AFED-6FBDF0EA1318}" dt="2021-10-06T21:03:57.967" v="10" actId="47"/>
        <pc:sldMkLst>
          <pc:docMk/>
          <pc:sldMk cId="2151293325" sldId="7552"/>
        </pc:sldMkLst>
      </pc:sldChg>
      <pc:sldChg chg="del">
        <pc:chgData name="Liu, Lala" userId="724b13f2-a83a-4f96-ba6f-24a2a8224d15" providerId="ADAL" clId="{D0DF04CA-2BB4-4C54-AFED-6FBDF0EA1318}" dt="2021-10-06T21:03:57.967" v="10" actId="47"/>
        <pc:sldMkLst>
          <pc:docMk/>
          <pc:sldMk cId="2070869472" sldId="7553"/>
        </pc:sldMkLst>
      </pc:sldChg>
      <pc:sldChg chg="del">
        <pc:chgData name="Liu, Lala" userId="724b13f2-a83a-4f96-ba6f-24a2a8224d15" providerId="ADAL" clId="{D0DF04CA-2BB4-4C54-AFED-6FBDF0EA1318}" dt="2021-10-06T21:03:42.736" v="8" actId="47"/>
        <pc:sldMkLst>
          <pc:docMk/>
          <pc:sldMk cId="3413513709" sldId="7558"/>
        </pc:sldMkLst>
      </pc:sldChg>
      <pc:sldChg chg="del">
        <pc:chgData name="Liu, Lala" userId="724b13f2-a83a-4f96-ba6f-24a2a8224d15" providerId="ADAL" clId="{D0DF04CA-2BB4-4C54-AFED-6FBDF0EA1318}" dt="2021-10-06T21:03:57.967" v="10" actId="47"/>
        <pc:sldMkLst>
          <pc:docMk/>
          <pc:sldMk cId="246964853" sldId="8861"/>
        </pc:sldMkLst>
      </pc:sldChg>
      <pc:sldChg chg="del">
        <pc:chgData name="Liu, Lala" userId="724b13f2-a83a-4f96-ba6f-24a2a8224d15" providerId="ADAL" clId="{D0DF04CA-2BB4-4C54-AFED-6FBDF0EA1318}" dt="2021-10-06T21:03:57.967" v="10" actId="47"/>
        <pc:sldMkLst>
          <pc:docMk/>
          <pc:sldMk cId="2182027741" sldId="8863"/>
        </pc:sldMkLst>
      </pc:sldChg>
      <pc:sldChg chg="del">
        <pc:chgData name="Liu, Lala" userId="724b13f2-a83a-4f96-ba6f-24a2a8224d15" providerId="ADAL" clId="{D0DF04CA-2BB4-4C54-AFED-6FBDF0EA1318}" dt="2021-10-06T21:03:40.623" v="5" actId="47"/>
        <pc:sldMkLst>
          <pc:docMk/>
          <pc:sldMk cId="2884672862" sldId="8865"/>
        </pc:sldMkLst>
      </pc:sldChg>
      <pc:sldChg chg="del">
        <pc:chgData name="Liu, Lala" userId="724b13f2-a83a-4f96-ba6f-24a2a8224d15" providerId="ADAL" clId="{D0DF04CA-2BB4-4C54-AFED-6FBDF0EA1318}" dt="2021-10-06T21:04:02.454" v="11" actId="47"/>
        <pc:sldMkLst>
          <pc:docMk/>
          <pc:sldMk cId="600884541" sldId="8866"/>
        </pc:sldMkLst>
      </pc:sldChg>
      <pc:sldChg chg="del">
        <pc:chgData name="Liu, Lala" userId="724b13f2-a83a-4f96-ba6f-24a2a8224d15" providerId="ADAL" clId="{D0DF04CA-2BB4-4C54-AFED-6FBDF0EA1318}" dt="2021-10-06T21:04:02.454" v="11" actId="47"/>
        <pc:sldMkLst>
          <pc:docMk/>
          <pc:sldMk cId="4266695123" sldId="8867"/>
        </pc:sldMkLst>
      </pc:sldChg>
      <pc:sldChg chg="del">
        <pc:chgData name="Liu, Lala" userId="724b13f2-a83a-4f96-ba6f-24a2a8224d15" providerId="ADAL" clId="{D0DF04CA-2BB4-4C54-AFED-6FBDF0EA1318}" dt="2021-10-06T21:03:41.378" v="6" actId="47"/>
        <pc:sldMkLst>
          <pc:docMk/>
          <pc:sldMk cId="4208536767" sldId="8868"/>
        </pc:sldMkLst>
      </pc:sldChg>
      <pc:sldChg chg="del">
        <pc:chgData name="Liu, Lala" userId="724b13f2-a83a-4f96-ba6f-24a2a8224d15" providerId="ADAL" clId="{D0DF04CA-2BB4-4C54-AFED-6FBDF0EA1318}" dt="2021-10-06T21:03:44.591" v="9" actId="47"/>
        <pc:sldMkLst>
          <pc:docMk/>
          <pc:sldMk cId="1579290326" sldId="8869"/>
        </pc:sldMkLst>
      </pc:sldChg>
      <pc:sldChg chg="del">
        <pc:chgData name="Liu, Lala" userId="724b13f2-a83a-4f96-ba6f-24a2a8224d15" providerId="ADAL" clId="{D0DF04CA-2BB4-4C54-AFED-6FBDF0EA1318}" dt="2021-10-06T21:03:42.126" v="7" actId="47"/>
        <pc:sldMkLst>
          <pc:docMk/>
          <pc:sldMk cId="1316510911" sldId="8871"/>
        </pc:sldMkLst>
      </pc:sldChg>
      <pc:sldChg chg="del">
        <pc:chgData name="Liu, Lala" userId="724b13f2-a83a-4f96-ba6f-24a2a8224d15" providerId="ADAL" clId="{D0DF04CA-2BB4-4C54-AFED-6FBDF0EA1318}" dt="2021-10-06T21:03:57.967" v="10" actId="47"/>
        <pc:sldMkLst>
          <pc:docMk/>
          <pc:sldMk cId="2918301578" sldId="8872"/>
        </pc:sldMkLst>
      </pc:sldChg>
      <pc:sldChg chg="del">
        <pc:chgData name="Liu, Lala" userId="724b13f2-a83a-4f96-ba6f-24a2a8224d15" providerId="ADAL" clId="{D0DF04CA-2BB4-4C54-AFED-6FBDF0EA1318}" dt="2021-10-06T21:03:57.967" v="10" actId="47"/>
        <pc:sldMkLst>
          <pc:docMk/>
          <pc:sldMk cId="3948737611" sldId="8873"/>
        </pc:sldMkLst>
      </pc:sldChg>
      <pc:sldChg chg="del">
        <pc:chgData name="Liu, Lala" userId="724b13f2-a83a-4f96-ba6f-24a2a8224d15" providerId="ADAL" clId="{D0DF04CA-2BB4-4C54-AFED-6FBDF0EA1318}" dt="2021-10-06T21:03:57.967" v="10" actId="47"/>
        <pc:sldMkLst>
          <pc:docMk/>
          <pc:sldMk cId="2414824555" sldId="8874"/>
        </pc:sldMkLst>
      </pc:sldChg>
      <pc:sldChg chg="del">
        <pc:chgData name="Liu, Lala" userId="724b13f2-a83a-4f96-ba6f-24a2a8224d15" providerId="ADAL" clId="{D0DF04CA-2BB4-4C54-AFED-6FBDF0EA1318}" dt="2021-10-06T21:03:57.967" v="10" actId="47"/>
        <pc:sldMkLst>
          <pc:docMk/>
          <pc:sldMk cId="208023585" sldId="8875"/>
        </pc:sldMkLst>
      </pc:sldChg>
      <pc:sldChg chg="del">
        <pc:chgData name="Liu, Lala" userId="724b13f2-a83a-4f96-ba6f-24a2a8224d15" providerId="ADAL" clId="{D0DF04CA-2BB4-4C54-AFED-6FBDF0EA1318}" dt="2021-10-06T21:03:57.967" v="10" actId="47"/>
        <pc:sldMkLst>
          <pc:docMk/>
          <pc:sldMk cId="132842264" sldId="8876"/>
        </pc:sldMkLst>
      </pc:sldChg>
      <pc:sldChg chg="del">
        <pc:chgData name="Liu, Lala" userId="724b13f2-a83a-4f96-ba6f-24a2a8224d15" providerId="ADAL" clId="{D0DF04CA-2BB4-4C54-AFED-6FBDF0EA1318}" dt="2021-10-06T21:03:57.967" v="10" actId="47"/>
        <pc:sldMkLst>
          <pc:docMk/>
          <pc:sldMk cId="573566489" sldId="8877"/>
        </pc:sldMkLst>
      </pc:sldChg>
      <pc:sldChg chg="modSp mod">
        <pc:chgData name="Liu, Lala" userId="724b13f2-a83a-4f96-ba6f-24a2a8224d15" providerId="ADAL" clId="{D0DF04CA-2BB4-4C54-AFED-6FBDF0EA1318}" dt="2021-10-07T17:06:11.937" v="46" actId="113"/>
        <pc:sldMkLst>
          <pc:docMk/>
          <pc:sldMk cId="1276331490" sldId="8879"/>
        </pc:sldMkLst>
        <pc:spChg chg="mod">
          <ac:chgData name="Liu, Lala" userId="724b13f2-a83a-4f96-ba6f-24a2a8224d15" providerId="ADAL" clId="{D0DF04CA-2BB4-4C54-AFED-6FBDF0EA1318}" dt="2021-10-07T17:06:11.937" v="46" actId="113"/>
          <ac:spMkLst>
            <pc:docMk/>
            <pc:sldMk cId="1276331490" sldId="8879"/>
            <ac:spMk id="10" creationId="{3E9C5E38-2965-4FE5-B676-B786CAE3ECF8}"/>
          </ac:spMkLst>
        </pc:spChg>
      </pc:sldChg>
      <pc:sldChg chg="del">
        <pc:chgData name="Liu, Lala" userId="724b13f2-a83a-4f96-ba6f-24a2a8224d15" providerId="ADAL" clId="{D0DF04CA-2BB4-4C54-AFED-6FBDF0EA1318}" dt="2021-10-06T21:03:33.510" v="1" actId="47"/>
        <pc:sldMkLst>
          <pc:docMk/>
          <pc:sldMk cId="3621261859" sldId="8882"/>
        </pc:sldMkLst>
      </pc:sldChg>
      <pc:sldChg chg="del">
        <pc:chgData name="Liu, Lala" userId="724b13f2-a83a-4f96-ba6f-24a2a8224d15" providerId="ADAL" clId="{D0DF04CA-2BB4-4C54-AFED-6FBDF0EA1318}" dt="2021-10-06T21:03:34.428" v="2" actId="47"/>
        <pc:sldMkLst>
          <pc:docMk/>
          <pc:sldMk cId="2911105258" sldId="8883"/>
        </pc:sldMkLst>
      </pc:sldChg>
      <pc:sldChg chg="modSp mod">
        <pc:chgData name="Liu, Lala" userId="724b13f2-a83a-4f96-ba6f-24a2a8224d15" providerId="ADAL" clId="{D0DF04CA-2BB4-4C54-AFED-6FBDF0EA1318}" dt="2021-10-07T17:24:02.532" v="69" actId="20577"/>
        <pc:sldMkLst>
          <pc:docMk/>
          <pc:sldMk cId="4044441490" sldId="8884"/>
        </pc:sldMkLst>
        <pc:spChg chg="mod">
          <ac:chgData name="Liu, Lala" userId="724b13f2-a83a-4f96-ba6f-24a2a8224d15" providerId="ADAL" clId="{D0DF04CA-2BB4-4C54-AFED-6FBDF0EA1318}" dt="2021-10-07T17:24:02.532" v="69" actId="20577"/>
          <ac:spMkLst>
            <pc:docMk/>
            <pc:sldMk cId="4044441490" sldId="8884"/>
            <ac:spMk id="9" creationId="{158987D5-0B88-49BE-8E1E-BFCC69EB91D0}"/>
          </ac:spMkLst>
        </pc:spChg>
        <pc:spChg chg="mod">
          <ac:chgData name="Liu, Lala" userId="724b13f2-a83a-4f96-ba6f-24a2a8224d15" providerId="ADAL" clId="{D0DF04CA-2BB4-4C54-AFED-6FBDF0EA1318}" dt="2021-10-07T17:16:51.423" v="47" actId="1076"/>
          <ac:spMkLst>
            <pc:docMk/>
            <pc:sldMk cId="4044441490" sldId="8884"/>
            <ac:spMk id="11" creationId="{E38CA432-1DE9-48FD-B6B5-A9B42392F0BC}"/>
          </ac:spMkLst>
        </pc:spChg>
      </pc:sldChg>
      <pc:sldMasterChg chg="delSldLayout">
        <pc:chgData name="Liu, Lala" userId="724b13f2-a83a-4f96-ba6f-24a2a8224d15" providerId="ADAL" clId="{D0DF04CA-2BB4-4C54-AFED-6FBDF0EA1318}" dt="2021-10-06T21:03:57.967" v="10" actId="47"/>
        <pc:sldMasterMkLst>
          <pc:docMk/>
          <pc:sldMasterMk cId="4106976396" sldId="2147483827"/>
        </pc:sldMasterMkLst>
        <pc:sldLayoutChg chg="del">
          <pc:chgData name="Liu, Lala" userId="724b13f2-a83a-4f96-ba6f-24a2a8224d15" providerId="ADAL" clId="{D0DF04CA-2BB4-4C54-AFED-6FBDF0EA1318}" dt="2021-10-06T21:03:57.967" v="10" actId="47"/>
          <pc:sldLayoutMkLst>
            <pc:docMk/>
            <pc:sldMasterMk cId="4106976396" sldId="2147483827"/>
            <pc:sldLayoutMk cId="3576893248" sldId="214748386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9/30/2021</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9/30/2021</a:t>
            </a:fld>
            <a:endParaRPr lang="en-US" dirty="0"/>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Enterprise strategy is to consolidate, leverage and integrate with ecosystem</a:t>
            </a:r>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421316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process SWAT to size actual impact of implementing in ACAS. </a:t>
            </a:r>
          </a:p>
        </p:txBody>
      </p:sp>
      <p:sp>
        <p:nvSpPr>
          <p:cNvPr id="4" name="Slide Number Placeholder 3"/>
          <p:cNvSpPr>
            <a:spLocks noGrp="1"/>
          </p:cNvSpPr>
          <p:nvPr>
            <p:ph type="sldNum" sz="quarter" idx="10"/>
          </p:nvPr>
        </p:nvSpPr>
        <p:spPr/>
        <p:txBody>
          <a:bodyPr/>
          <a:lstStyle/>
          <a:p>
            <a:fld id="{50AD15A5-6128-B84F-818D-8AA5BDD9AF9D}" type="slidenum">
              <a:rPr lang="en-US" smtClean="0"/>
              <a:pPr/>
              <a:t>12</a:t>
            </a:fld>
            <a:endParaRPr lang="en-US"/>
          </a:p>
        </p:txBody>
      </p:sp>
    </p:spTree>
    <p:extLst>
      <p:ext uri="{BB962C8B-B14F-4D97-AF65-F5344CB8AC3E}">
        <p14:creationId xmlns:p14="http://schemas.microsoft.com/office/powerpoint/2010/main" val="391649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3</a:t>
            </a:fld>
            <a:endParaRPr lang="en-US" dirty="0"/>
          </a:p>
        </p:txBody>
      </p:sp>
    </p:spTree>
    <p:extLst>
      <p:ext uri="{BB962C8B-B14F-4D97-AF65-F5344CB8AC3E}">
        <p14:creationId xmlns:p14="http://schemas.microsoft.com/office/powerpoint/2010/main" val="199411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2589AC3-4180-4AEC-BE5C-6012AE460B3E}" type="slidenum">
              <a:rPr lang="en-US" smtClean="0"/>
              <a:pPr/>
              <a:t>4</a:t>
            </a:fld>
            <a:endParaRPr lang="en-US"/>
          </a:p>
        </p:txBody>
      </p:sp>
    </p:spTree>
    <p:extLst>
      <p:ext uri="{BB962C8B-B14F-4D97-AF65-F5344CB8AC3E}">
        <p14:creationId xmlns:p14="http://schemas.microsoft.com/office/powerpoint/2010/main" val="20218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cs typeface="Arial" panose="020B0604020202020204" pitchFamily="34" charset="0"/>
                <a:sym typeface="Arial" panose="020B0604020202020204" pitchFamily="34" charset="0"/>
              </a:rPr>
              <a:t>Enhance consumer and provider experience for business outcome. </a:t>
            </a:r>
            <a:r>
              <a:rPr lang="en-US" sz="1200" i="1" dirty="0">
                <a:latin typeface="Calibri" panose="020F0502020204030204" pitchFamily="34" charset="0"/>
                <a:ea typeface="Calibri" panose="020F0502020204030204" pitchFamily="34" charset="0"/>
                <a:cs typeface="Calibri" panose="020F0502020204030204" pitchFamily="34" charset="0"/>
              </a:rPr>
              <a:t>Build low-cost configurability to </a:t>
            </a:r>
            <a:r>
              <a:rPr lang="en-US" sz="1200" b="1" i="1" dirty="0">
                <a:latin typeface="Calibri" panose="020F0502020204030204" pitchFamily="34" charset="0"/>
                <a:ea typeface="Calibri" panose="020F0502020204030204" pitchFamily="34" charset="0"/>
                <a:cs typeface="Calibri" panose="020F0502020204030204" pitchFamily="34" charset="0"/>
              </a:rPr>
              <a:t>polit new product</a:t>
            </a:r>
            <a:r>
              <a:rPr lang="en-US" sz="1200" i="1" dirty="0">
                <a:latin typeface="Calibri" panose="020F0502020204030204" pitchFamily="34" charset="0"/>
                <a:ea typeface="Calibri" panose="020F0502020204030204" pitchFamily="34" charset="0"/>
                <a:cs typeface="Calibri" panose="020F0502020204030204" pitchFamily="34" charset="0"/>
              </a:rPr>
              <a:t>; enable </a:t>
            </a:r>
            <a:r>
              <a:rPr lang="en-US" sz="1200" b="1" i="1" dirty="0">
                <a:latin typeface="Calibri" panose="020F0502020204030204" pitchFamily="34" charset="0"/>
                <a:ea typeface="Calibri" panose="020F0502020204030204" pitchFamily="34" charset="0"/>
                <a:cs typeface="Calibri" panose="020F0502020204030204" pitchFamily="34" charset="0"/>
              </a:rPr>
              <a:t>Dental specialty awareness </a:t>
            </a:r>
            <a:r>
              <a:rPr lang="en-US" sz="1200" i="1" dirty="0">
                <a:latin typeface="Calibri" panose="020F0502020204030204" pitchFamily="34" charset="0"/>
                <a:ea typeface="Calibri" panose="020F0502020204030204" pitchFamily="34" charset="0"/>
                <a:cs typeface="Calibri" panose="020F0502020204030204" pitchFamily="34" charset="0"/>
              </a:rPr>
              <a:t>in claim adjudication; deliver </a:t>
            </a:r>
            <a:r>
              <a:rPr lang="en-US" sz="1200" b="1" i="1" dirty="0">
                <a:latin typeface="Calibri" panose="020F0502020204030204" pitchFamily="34" charset="0"/>
                <a:ea typeface="Calibri" panose="020F0502020204030204" pitchFamily="34" charset="0"/>
                <a:cs typeface="Calibri" panose="020F0502020204030204" pitchFamily="34" charset="0"/>
              </a:rPr>
              <a:t>embedded Dental benefits </a:t>
            </a:r>
            <a:r>
              <a:rPr lang="en-US" sz="1200" i="1" dirty="0">
                <a:latin typeface="Calibri" panose="020F0502020204030204" pitchFamily="34" charset="0"/>
                <a:ea typeface="Calibri" panose="020F0502020204030204" pitchFamily="34" charset="0"/>
                <a:cs typeface="Calibri" panose="020F0502020204030204" pitchFamily="34" charset="0"/>
              </a:rPr>
              <a:t>within Medical claims and support </a:t>
            </a:r>
            <a:r>
              <a:rPr lang="en-US" sz="1200" b="1" i="1" dirty="0">
                <a:latin typeface="Calibri" panose="020F0502020204030204" pitchFamily="34" charset="0"/>
                <a:ea typeface="Calibri" panose="020F0502020204030204" pitchFamily="34" charset="0"/>
                <a:cs typeface="Calibri" panose="020F0502020204030204" pitchFamily="34" charset="0"/>
              </a:rPr>
              <a:t>multi-tier in network rate</a:t>
            </a:r>
            <a:r>
              <a:rPr lang="en-US" sz="1200" i="1" dirty="0">
                <a:latin typeface="Calibri" panose="020F0502020204030204" pitchFamily="34" charset="0"/>
                <a:ea typeface="Calibri" panose="020F0502020204030204" pitchFamily="34" charset="0"/>
                <a:cs typeface="Calibri" panose="020F0502020204030204" pitchFamily="34" charset="0"/>
              </a:rPr>
              <a:t> are</a:t>
            </a:r>
            <a:r>
              <a:rPr lang="en-US" sz="1200" i="1" dirty="0">
                <a:latin typeface="Calibri" panose="020F0502020204030204" pitchFamily="34" charset="0"/>
                <a:cs typeface="Calibri" panose="020F0502020204030204" pitchFamily="34" charset="0"/>
                <a:sym typeface="Arial" panose="020B0604020202020204" pitchFamily="34" charset="0"/>
              </a:rPr>
              <a:t> the main opportunities to differentiate Aetna Dental in the competitive market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effectLst/>
              <a:ea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293311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Calibri" panose="020F0502020204030204" pitchFamily="34" charset="0"/>
              </a:rPr>
              <a:t>Why cannot pay Dental under Medical:</a:t>
            </a:r>
          </a:p>
          <a:p>
            <a:r>
              <a:rPr lang="en-US" sz="1200" dirty="0">
                <a:latin typeface="Calibri" panose="020F0502020204030204" pitchFamily="34" charset="0"/>
                <a:ea typeface="Calibri" panose="020F0502020204030204" pitchFamily="34" charset="0"/>
              </a:rPr>
              <a:t> - 2 legs in ACAS: Medical leg use CPT code with diagnostics, while Dental leg use CDT code, attach to ADA table</a:t>
            </a:r>
          </a:p>
          <a:p>
            <a:r>
              <a:rPr lang="en-US" sz="1200" dirty="0">
                <a:latin typeface="Calibri" panose="020F0502020204030204" pitchFamily="34" charset="0"/>
              </a:rPr>
              <a:t> - Cannot process Dental under Medical screen and vis versa</a:t>
            </a:r>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6</a:t>
            </a:fld>
            <a:endParaRPr lang="en-US" dirty="0"/>
          </a:p>
        </p:txBody>
      </p:sp>
    </p:spTree>
    <p:extLst>
      <p:ext uri="{BB962C8B-B14F-4D97-AF65-F5344CB8AC3E}">
        <p14:creationId xmlns:p14="http://schemas.microsoft.com/office/powerpoint/2010/main" val="122700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cs typeface="Arial" panose="020B0604020202020204" pitchFamily="34" charset="0"/>
                <a:sym typeface="Arial" panose="020B0604020202020204" pitchFamily="34" charset="0"/>
              </a:rPr>
              <a:t>Enhance consumer and provider experience for business outcome. </a:t>
            </a:r>
            <a:r>
              <a:rPr lang="en-US" sz="1200" i="1" dirty="0">
                <a:latin typeface="Calibri" panose="020F0502020204030204" pitchFamily="34" charset="0"/>
                <a:ea typeface="Calibri" panose="020F0502020204030204" pitchFamily="34" charset="0"/>
                <a:cs typeface="Calibri" panose="020F0502020204030204" pitchFamily="34" charset="0"/>
              </a:rPr>
              <a:t>Build low-cost configurability to </a:t>
            </a:r>
            <a:r>
              <a:rPr lang="en-US" sz="1200" b="1" i="1" dirty="0">
                <a:latin typeface="Calibri" panose="020F0502020204030204" pitchFamily="34" charset="0"/>
                <a:ea typeface="Calibri" panose="020F0502020204030204" pitchFamily="34" charset="0"/>
                <a:cs typeface="Calibri" panose="020F0502020204030204" pitchFamily="34" charset="0"/>
              </a:rPr>
              <a:t>polit new product</a:t>
            </a:r>
            <a:r>
              <a:rPr lang="en-US" sz="1200" i="1" dirty="0">
                <a:latin typeface="Calibri" panose="020F0502020204030204" pitchFamily="34" charset="0"/>
                <a:ea typeface="Calibri" panose="020F0502020204030204" pitchFamily="34" charset="0"/>
                <a:cs typeface="Calibri" panose="020F0502020204030204" pitchFamily="34" charset="0"/>
              </a:rPr>
              <a:t>; enable </a:t>
            </a:r>
            <a:r>
              <a:rPr lang="en-US" sz="1200" b="1" i="1" dirty="0">
                <a:latin typeface="Calibri" panose="020F0502020204030204" pitchFamily="34" charset="0"/>
                <a:ea typeface="Calibri" panose="020F0502020204030204" pitchFamily="34" charset="0"/>
                <a:cs typeface="Calibri" panose="020F0502020204030204" pitchFamily="34" charset="0"/>
              </a:rPr>
              <a:t>Dental specialty awareness </a:t>
            </a:r>
            <a:r>
              <a:rPr lang="en-US" sz="1200" i="1" dirty="0">
                <a:latin typeface="Calibri" panose="020F0502020204030204" pitchFamily="34" charset="0"/>
                <a:ea typeface="Calibri" panose="020F0502020204030204" pitchFamily="34" charset="0"/>
                <a:cs typeface="Calibri" panose="020F0502020204030204" pitchFamily="34" charset="0"/>
              </a:rPr>
              <a:t>in claim adjudication; deliver </a:t>
            </a:r>
            <a:r>
              <a:rPr lang="en-US" sz="1200" b="1" i="1" dirty="0">
                <a:latin typeface="Calibri" panose="020F0502020204030204" pitchFamily="34" charset="0"/>
                <a:ea typeface="Calibri" panose="020F0502020204030204" pitchFamily="34" charset="0"/>
                <a:cs typeface="Calibri" panose="020F0502020204030204" pitchFamily="34" charset="0"/>
              </a:rPr>
              <a:t>embedded Dental benefits </a:t>
            </a:r>
            <a:r>
              <a:rPr lang="en-US" sz="1200" i="1" dirty="0">
                <a:latin typeface="Calibri" panose="020F0502020204030204" pitchFamily="34" charset="0"/>
                <a:ea typeface="Calibri" panose="020F0502020204030204" pitchFamily="34" charset="0"/>
                <a:cs typeface="Calibri" panose="020F0502020204030204" pitchFamily="34" charset="0"/>
              </a:rPr>
              <a:t>within Medical claims and support </a:t>
            </a:r>
            <a:r>
              <a:rPr lang="en-US" sz="1200" b="1" i="1" dirty="0">
                <a:latin typeface="Calibri" panose="020F0502020204030204" pitchFamily="34" charset="0"/>
                <a:ea typeface="Calibri" panose="020F0502020204030204" pitchFamily="34" charset="0"/>
                <a:cs typeface="Calibri" panose="020F0502020204030204" pitchFamily="34" charset="0"/>
              </a:rPr>
              <a:t>multi-tier in network rate</a:t>
            </a:r>
            <a:r>
              <a:rPr lang="en-US" sz="1200" i="1" dirty="0">
                <a:latin typeface="Calibri" panose="020F0502020204030204" pitchFamily="34" charset="0"/>
                <a:ea typeface="Calibri" panose="020F0502020204030204" pitchFamily="34" charset="0"/>
                <a:cs typeface="Calibri" panose="020F0502020204030204" pitchFamily="34" charset="0"/>
              </a:rPr>
              <a:t> are</a:t>
            </a:r>
            <a:r>
              <a:rPr lang="en-US" sz="1200" i="1" dirty="0">
                <a:latin typeface="Calibri" panose="020F0502020204030204" pitchFamily="34" charset="0"/>
                <a:cs typeface="Calibri" panose="020F0502020204030204" pitchFamily="34" charset="0"/>
                <a:sym typeface="Arial" panose="020B0604020202020204" pitchFamily="34" charset="0"/>
              </a:rPr>
              <a:t> the main opportunities to differentiate Aetna Dental in the competitive market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effectLst/>
              <a:ea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7</a:t>
            </a:fld>
            <a:endParaRPr lang="en-US"/>
          </a:p>
        </p:txBody>
      </p:sp>
    </p:spTree>
    <p:extLst>
      <p:ext uri="{BB962C8B-B14F-4D97-AF65-F5344CB8AC3E}">
        <p14:creationId xmlns:p14="http://schemas.microsoft.com/office/powerpoint/2010/main" val="98021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Calibri" panose="020F0502020204030204" pitchFamily="34" charset="0"/>
              </a:rPr>
              <a:t>Why cannot pay Dental under Medical:</a:t>
            </a:r>
          </a:p>
          <a:p>
            <a:r>
              <a:rPr lang="en-US" sz="1200" dirty="0">
                <a:latin typeface="Calibri" panose="020F0502020204030204" pitchFamily="34" charset="0"/>
                <a:ea typeface="Calibri" panose="020F0502020204030204" pitchFamily="34" charset="0"/>
              </a:rPr>
              <a:t> - 2 legs in ACAS: Medical leg use CPT code with diagnostics, while Dental leg use CDT code, attach to ADA table</a:t>
            </a:r>
          </a:p>
          <a:p>
            <a:r>
              <a:rPr lang="en-US" sz="1200" dirty="0">
                <a:latin typeface="Calibri" panose="020F0502020204030204" pitchFamily="34" charset="0"/>
              </a:rPr>
              <a:t> - Cannot process Dental under Medical screen and vis versa</a:t>
            </a:r>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8</a:t>
            </a:fld>
            <a:endParaRPr lang="en-US" dirty="0"/>
          </a:p>
        </p:txBody>
      </p:sp>
    </p:spTree>
    <p:extLst>
      <p:ext uri="{BB962C8B-B14F-4D97-AF65-F5344CB8AC3E}">
        <p14:creationId xmlns:p14="http://schemas.microsoft.com/office/powerpoint/2010/main" val="4180226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sym typeface="Arial" panose="020B0604020202020204" pitchFamily="34" charset="0"/>
              </a:rPr>
              <a:t>huge challenge to delineate/focus on ANY business function w/o long effort from ALL teams; </a:t>
            </a:r>
            <a:r>
              <a:rPr lang="en-US" sz="1200" dirty="0">
                <a:solidFill>
                  <a:schemeClr val="tx1">
                    <a:lumMod val="75000"/>
                    <a:lumOff val="25000"/>
                  </a:schemeClr>
                </a:solidFill>
                <a:latin typeface="Calibri" panose="020F0502020204030204" pitchFamily="34" charset="0"/>
                <a:ea typeface="Open Sans" charset="0"/>
                <a:cs typeface="Calibri" panose="020F0502020204030204" pitchFamily="34" charset="0"/>
              </a:rPr>
              <a:t>While </a:t>
            </a:r>
            <a:r>
              <a:rPr lang="en-US" sz="1200" dirty="0">
                <a:latin typeface="Calibri" panose="020F0502020204030204" pitchFamily="34" charset="0"/>
                <a:cs typeface="Calibri" panose="020F0502020204030204" pitchFamily="34" charset="0"/>
                <a:sym typeface="Arial" panose="020B0604020202020204" pitchFamily="34" charset="0"/>
              </a:rPr>
              <a:t>DG’s </a:t>
            </a:r>
            <a:r>
              <a:rPr lang="en-US" sz="1200" b="1" i="1" dirty="0">
                <a:latin typeface="Calibri" panose="020F0502020204030204" pitchFamily="34" charset="0"/>
                <a:cs typeface="Calibri" panose="020F0502020204030204" pitchFamily="34" charset="0"/>
                <a:sym typeface="Arial" panose="020B0604020202020204" pitchFamily="34" charset="0"/>
              </a:rPr>
              <a:t>monolithic, brittle and inflexible </a:t>
            </a:r>
            <a:r>
              <a:rPr lang="en-US" sz="1200" dirty="0">
                <a:latin typeface="Calibri" panose="020F0502020204030204" pitchFamily="34" charset="0"/>
                <a:cs typeface="Calibri" panose="020F0502020204030204" pitchFamily="34" charset="0"/>
                <a:sym typeface="Arial" panose="020B0604020202020204" pitchFamily="34" charset="0"/>
              </a:rPr>
              <a:t>nature make it too slow and complicate to make change in any scale w/o risk of disrupt the entire business operations</a:t>
            </a:r>
          </a:p>
          <a:p>
            <a:r>
              <a:rPr lang="en-US" sz="1200" dirty="0">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DG </a:t>
            </a:r>
            <a:r>
              <a:rPr lang="en-US" sz="1200" dirty="0">
                <a:solidFill>
                  <a:srgbClr val="0070C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supported</a:t>
            </a:r>
            <a:r>
              <a:rPr lang="en-US" sz="1200" dirty="0">
                <a:solidFill>
                  <a:srgbClr val="0070C0"/>
                </a:solidFill>
                <a:latin typeface="Calibri" panose="020F0502020204030204" pitchFamily="34" charset="0"/>
                <a:ea typeface="Calibri" panose="020F0502020204030204" pitchFamily="34" charset="0"/>
              </a:rPr>
              <a:t> growth in the past decades, with accumulated functionality and customized capabilities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10</a:t>
            </a:fld>
            <a:endParaRPr lang="en-US"/>
          </a:p>
        </p:txBody>
      </p:sp>
    </p:spTree>
    <p:extLst>
      <p:ext uri="{BB962C8B-B14F-4D97-AF65-F5344CB8AC3E}">
        <p14:creationId xmlns:p14="http://schemas.microsoft.com/office/powerpoint/2010/main" val="257910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Inclined to modernize</a:t>
            </a:r>
          </a:p>
        </p:txBody>
      </p:sp>
      <p:sp>
        <p:nvSpPr>
          <p:cNvPr id="4" name="Slide Number Placeholder 3"/>
          <p:cNvSpPr>
            <a:spLocks noGrp="1"/>
          </p:cNvSpPr>
          <p:nvPr>
            <p:ph type="sldNum" sz="quarter" idx="10"/>
          </p:nvPr>
        </p:nvSpPr>
        <p:spPr/>
        <p:txBody>
          <a:bodyPr/>
          <a:lstStyle/>
          <a:p>
            <a:fld id="{50AD15A5-6128-B84F-818D-8AA5BDD9AF9D}" type="slidenum">
              <a:rPr lang="en-US" smtClean="0"/>
              <a:pPr/>
              <a:t>11</a:t>
            </a:fld>
            <a:endParaRPr lang="en-US" dirty="0"/>
          </a:p>
        </p:txBody>
      </p:sp>
    </p:spTree>
    <p:extLst>
      <p:ext uri="{BB962C8B-B14F-4D97-AF65-F5344CB8AC3E}">
        <p14:creationId xmlns:p14="http://schemas.microsoft.com/office/powerpoint/2010/main" val="3916496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4" name="Group 3"/>
          <p:cNvGrpSpPr/>
          <p:nvPr/>
        </p:nvGrpSpPr>
        <p:grpSpPr>
          <a:xfrm>
            <a:off x="557929" y="429542"/>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169" y="1016179"/>
            <a:ext cx="5222470" cy="4340047"/>
          </a:xfrm>
          <a:prstGeom prst="rect">
            <a:avLst/>
          </a:prstGeom>
        </p:spPr>
      </p:pic>
      <p:sp>
        <p:nvSpPr>
          <p:cNvPr id="22"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379958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13654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accent2"/>
                </a:solidFill>
                <a:latin typeface="+mn-lt"/>
              </a:defRPr>
            </a:lvl1pPr>
          </a:lstStyle>
          <a:p>
            <a:r>
              <a:rPr lang="en-US" dirty="0"/>
              <a:t>Click to edit title for divider</a:t>
            </a:r>
          </a:p>
        </p:txBody>
      </p:sp>
    </p:spTree>
    <p:extLst>
      <p:ext uri="{BB962C8B-B14F-4D97-AF65-F5344CB8AC3E}">
        <p14:creationId xmlns:p14="http://schemas.microsoft.com/office/powerpoint/2010/main" val="254965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27856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39445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two column layout</a:t>
            </a:r>
          </a:p>
        </p:txBody>
      </p:sp>
      <p:sp>
        <p:nvSpPr>
          <p:cNvPr id="3" name="Content Placeholder 2"/>
          <p:cNvSpPr>
            <a:spLocks noGrp="1"/>
          </p:cNvSpPr>
          <p:nvPr>
            <p:ph sz="half" idx="1" hasCustomPrompt="1"/>
          </p:nvPr>
        </p:nvSpPr>
        <p:spPr bwMode="gray">
          <a:xfrm>
            <a:off x="557929"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6384175"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22785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three 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4371971"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8186012"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82530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four column layout</a:t>
            </a:r>
          </a:p>
        </p:txBody>
      </p:sp>
      <p:sp>
        <p:nvSpPr>
          <p:cNvPr id="3" name="Content Placeholder 2"/>
          <p:cNvSpPr>
            <a:spLocks noGrp="1"/>
          </p:cNvSpPr>
          <p:nvPr>
            <p:ph sz="half" idx="1" hasCustomPrompt="1"/>
          </p:nvPr>
        </p:nvSpPr>
        <p:spPr bwMode="gray">
          <a:xfrm>
            <a:off x="557929"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0" hasCustomPrompt="1"/>
          </p:nvPr>
        </p:nvSpPr>
        <p:spPr bwMode="gray">
          <a:xfrm>
            <a:off x="341160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8" name="Content Placeholder 2"/>
          <p:cNvSpPr>
            <a:spLocks noGrp="1"/>
          </p:cNvSpPr>
          <p:nvPr>
            <p:ph sz="half" idx="11" hasCustomPrompt="1"/>
          </p:nvPr>
        </p:nvSpPr>
        <p:spPr bwMode="gray">
          <a:xfrm>
            <a:off x="6256125"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9" name="Content Placeholder 2"/>
          <p:cNvSpPr>
            <a:spLocks noGrp="1"/>
          </p:cNvSpPr>
          <p:nvPr>
            <p:ph sz="half" idx="12" hasCustomPrompt="1"/>
          </p:nvPr>
        </p:nvSpPr>
        <p:spPr bwMode="gray">
          <a:xfrm>
            <a:off x="910065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5348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five column journey layout</a:t>
            </a:r>
          </a:p>
        </p:txBody>
      </p:sp>
      <p:sp>
        <p:nvSpPr>
          <p:cNvPr id="8" name="Content Placeholder 2"/>
          <p:cNvSpPr>
            <a:spLocks noGrp="1"/>
          </p:cNvSpPr>
          <p:nvPr>
            <p:ph sz="half" idx="1" hasCustomPrompt="1"/>
          </p:nvPr>
        </p:nvSpPr>
        <p:spPr bwMode="gray">
          <a:xfrm>
            <a:off x="1064941"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3153647"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5242353"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7331059"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9419765"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419229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1"/>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86520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3" y="1764793"/>
            <a:ext cx="7174286"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8736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108391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474" y="3718012"/>
            <a:ext cx="349391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7380297" y="3718012"/>
            <a:ext cx="349391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spTree>
    <p:extLst>
      <p:ext uri="{BB962C8B-B14F-4D97-AF65-F5344CB8AC3E}">
        <p14:creationId xmlns:p14="http://schemas.microsoft.com/office/powerpoint/2010/main" val="3979142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p:nvSpPr>
        <p:spPr>
          <a:xfrm>
            <a:off x="218718" y="6241774"/>
            <a:ext cx="5587246"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p:nvSpPr>
        <p:spPr>
          <a:xfrm>
            <a:off x="8121046"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1"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4907514"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dirty="0"/>
              <a:t>Header</a:t>
            </a:r>
          </a:p>
          <a:p>
            <a:pPr lvl="1"/>
            <a:r>
              <a:rPr lang="en-US" dirty="0"/>
              <a:t>First-level</a:t>
            </a:r>
          </a:p>
        </p:txBody>
      </p:sp>
      <p:sp>
        <p:nvSpPr>
          <p:cNvPr id="19" name="Content Placeholder 3"/>
          <p:cNvSpPr>
            <a:spLocks noGrp="1"/>
          </p:cNvSpPr>
          <p:nvPr>
            <p:ph sz="half" idx="18" hasCustomPrompt="1"/>
          </p:nvPr>
        </p:nvSpPr>
        <p:spPr bwMode="gray">
          <a:xfrm>
            <a:off x="8972065" y="3148862"/>
            <a:ext cx="2368913"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spTree>
    <p:extLst>
      <p:ext uri="{BB962C8B-B14F-4D97-AF65-F5344CB8AC3E}">
        <p14:creationId xmlns:p14="http://schemas.microsoft.com/office/powerpoint/2010/main" val="3182429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1269987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3322507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3336236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57929" y="1764792"/>
            <a:ext cx="4435995" cy="1463040"/>
          </a:xfrm>
        </p:spPr>
        <p:txBody>
          <a:bodyPr rIns="0"/>
          <a:lstStyle>
            <a:lvl1pPr>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573191" cy="161925"/>
          </a:xfrm>
          <a:prstGeom prst="rect">
            <a:avLst/>
          </a:prstGeom>
          <a:noFill/>
        </p:spPr>
        <p:txBody>
          <a:bodyPr>
            <a:noAutofit/>
          </a:bodyPr>
          <a:lstStyle>
            <a:lvl1pPr>
              <a:defRPr sz="14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4001708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8" y="2180108"/>
            <a:ext cx="7170763"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2772026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2512868" y="2180108"/>
            <a:ext cx="7170763"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bg1"/>
                </a:solidFill>
              </a:defRPr>
            </a:lvl1pPr>
          </a:lstStyle>
          <a:p>
            <a:pPr lvl="0"/>
            <a:r>
              <a:rPr lang="en-US" dirty="0"/>
              <a:t>click to add AUTHOR</a:t>
            </a:r>
          </a:p>
        </p:txBody>
      </p:sp>
    </p:spTree>
    <p:extLst>
      <p:ext uri="{BB962C8B-B14F-4D97-AF65-F5344CB8AC3E}">
        <p14:creationId xmlns:p14="http://schemas.microsoft.com/office/powerpoint/2010/main" val="703521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3034"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5"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dirty="0"/>
              <a:t>1</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6" name="Content Placeholder 2"/>
          <p:cNvSpPr>
            <a:spLocks noGrp="1"/>
          </p:cNvSpPr>
          <p:nvPr>
            <p:ph sz="half" idx="10" hasCustomPrompt="1"/>
          </p:nvPr>
        </p:nvSpPr>
        <p:spPr bwMode="gray">
          <a:xfrm>
            <a:off x="4820143"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dirty="0"/>
              <a:t>2</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10" name="Content Placeholder 2"/>
          <p:cNvSpPr>
            <a:spLocks noGrp="1"/>
          </p:cNvSpPr>
          <p:nvPr>
            <p:ph sz="half" idx="11" hasCustomPrompt="1"/>
          </p:nvPr>
        </p:nvSpPr>
        <p:spPr bwMode="gray">
          <a:xfrm>
            <a:off x="7664668"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dirty="0"/>
              <a:t>3</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Tree>
    <p:extLst>
      <p:ext uri="{BB962C8B-B14F-4D97-AF65-F5344CB8AC3E}">
        <p14:creationId xmlns:p14="http://schemas.microsoft.com/office/powerpoint/2010/main" val="2999137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4939"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29" y="1767532"/>
            <a:ext cx="8588453"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43531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p:nvSpPr>
        <p:spPr>
          <a:xfrm>
            <a:off x="557929" y="6427484"/>
            <a:ext cx="6859786"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p:nvGrpSpPr>
        <p:grpSpPr>
          <a:xfrm>
            <a:off x="557929" y="429542"/>
            <a:ext cx="2872536"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1672893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Tree>
    <p:extLst>
      <p:ext uri="{BB962C8B-B14F-4D97-AF65-F5344CB8AC3E}">
        <p14:creationId xmlns:p14="http://schemas.microsoft.com/office/powerpoint/2010/main" val="3873434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76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p:nvSpPr>
        <p:spPr>
          <a:xfrm>
            <a:off x="-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
        <p:nvSpPr>
          <p:cNvPr id="8" name="Title 1">
            <a:extLst>
              <a:ext uri="{FF2B5EF4-FFF2-40B4-BE49-F238E27FC236}">
                <a16:creationId xmlns:a16="http://schemas.microsoft.com/office/drawing/2014/main" id="{64081097-5A32-492D-A4B4-0E77BD503364}"/>
              </a:ext>
            </a:extLst>
          </p:cNvPr>
          <p:cNvSpPr txBox="1">
            <a:spLocks/>
          </p:cNvSpPr>
          <p:nvPr userDrawn="1"/>
        </p:nvSpPr>
        <p:spPr>
          <a:xfrm>
            <a:off x="575681"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dirty="0">
                <a:solidFill>
                  <a:schemeClr val="bg1"/>
                </a:solidFill>
              </a:rPr>
              <a:t>Turning Vision…</a:t>
            </a:r>
          </a:p>
        </p:txBody>
      </p:sp>
      <p:sp>
        <p:nvSpPr>
          <p:cNvPr id="9" name="Title 1">
            <a:extLst>
              <a:ext uri="{FF2B5EF4-FFF2-40B4-BE49-F238E27FC236}">
                <a16:creationId xmlns:a16="http://schemas.microsoft.com/office/drawing/2014/main" id="{68E82583-215F-49B9-8CD3-A028423EE570}"/>
              </a:ext>
            </a:extLst>
          </p:cNvPr>
          <p:cNvSpPr>
            <a:spLocks noGrp="1"/>
          </p:cNvSpPr>
          <p:nvPr>
            <p:ph type="title" idx="4294967295"/>
          </p:nvPr>
        </p:nvSpPr>
        <p:spPr>
          <a:xfrm>
            <a:off x="6733424" y="2875986"/>
            <a:ext cx="4882896" cy="713232"/>
          </a:xfrm>
        </p:spPr>
        <p:txBody>
          <a:bodyPr/>
          <a:lstStyle/>
          <a:p>
            <a:r>
              <a:rPr lang="en-US" sz="4000"/>
              <a:t>Click to edit Master title style</a:t>
            </a:r>
            <a:endParaRPr lang="en-US" sz="4000" dirty="0"/>
          </a:p>
        </p:txBody>
      </p:sp>
    </p:spTree>
    <p:extLst>
      <p:ext uri="{BB962C8B-B14F-4D97-AF65-F5344CB8AC3E}">
        <p14:creationId xmlns:p14="http://schemas.microsoft.com/office/powerpoint/2010/main" val="30660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309210"/>
            <a:ext cx="9667726"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929" y="679475"/>
            <a:ext cx="9687861"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Click to edit Master text styles</a:t>
            </a:r>
          </a:p>
        </p:txBody>
      </p:sp>
    </p:spTree>
    <p:extLst>
      <p:ext uri="{BB962C8B-B14F-4D97-AF65-F5344CB8AC3E}">
        <p14:creationId xmlns:p14="http://schemas.microsoft.com/office/powerpoint/2010/main" val="188147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4" name="Group 13"/>
          <p:cNvGrpSpPr/>
          <p:nvPr/>
        </p:nvGrpSpPr>
        <p:grpSpPr>
          <a:xfrm>
            <a:off x="557929" y="429542"/>
            <a:ext cx="2872536"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46531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p:nvSpPr>
        <p:spPr>
          <a:xfrm>
            <a:off x="1" y="4350554"/>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latin typeface="+mn-lt"/>
            </a:endParaRPr>
          </a:p>
        </p:txBody>
      </p:sp>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5" name="Group 14"/>
          <p:cNvGrpSpPr/>
          <p:nvPr/>
        </p:nvGrpSpPr>
        <p:grpSpPr>
          <a:xfrm>
            <a:off x="557929" y="429542"/>
            <a:ext cx="2872536"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07339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70655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29" y="1755739"/>
            <a:ext cx="8588453"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94379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2" y="1756549"/>
            <a:ext cx="391465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56549"/>
            <a:ext cx="3912531"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11148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203945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929" y="530351"/>
            <a:ext cx="9667726"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929" y="1767532"/>
            <a:ext cx="11048829"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930"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79"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p:nvSpPr>
        <p:spPr>
          <a:xfrm>
            <a:off x="859758" y="6425582"/>
            <a:ext cx="8048816" cy="123111"/>
          </a:xfrm>
          <a:prstGeom prst="rect">
            <a:avLst/>
          </a:prstGeom>
          <a:noFill/>
        </p:spPr>
        <p:txBody>
          <a:bodyPr wrap="square" lIns="0" tIns="0" rIns="0" bIns="0" rtlCol="0" anchor="b">
            <a:spAutoFit/>
          </a:bodyPr>
          <a:lstStyle/>
          <a:p>
            <a:r>
              <a:rPr lang="en-US" sz="800" dirty="0">
                <a:solidFill>
                  <a:schemeClr val="tx2"/>
                </a:solidFill>
              </a:rPr>
              <a:t>©2020 CVS Health and/or one of its affiliates. Confidential and proprietary.</a:t>
            </a:r>
          </a:p>
        </p:txBody>
      </p:sp>
      <p:pic>
        <p:nvPicPr>
          <p:cNvPr id="6" name="Picture 5" descr="A picture containing knife&#10;&#10;Description automatically generated">
            <a:extLst>
              <a:ext uri="{FF2B5EF4-FFF2-40B4-BE49-F238E27FC236}">
                <a16:creationId xmlns:a16="http://schemas.microsoft.com/office/drawing/2014/main" id="{DC13747A-EAA2-45E3-A8A0-1A494B86D158}"/>
              </a:ext>
            </a:extLst>
          </p:cNvPr>
          <p:cNvPicPr>
            <a:picLocks noChangeAspect="1"/>
          </p:cNvPicPr>
          <p:nvPr userDrawn="1"/>
        </p:nvPicPr>
        <p:blipFill>
          <a:blip r:embed="rId35"/>
          <a:stretch>
            <a:fillRect/>
          </a:stretch>
        </p:blipFill>
        <p:spPr>
          <a:xfrm>
            <a:off x="10285354" y="446389"/>
            <a:ext cx="1810965" cy="797194"/>
          </a:xfrm>
          <a:prstGeom prst="rect">
            <a:avLst/>
          </a:prstGeom>
        </p:spPr>
      </p:pic>
    </p:spTree>
    <p:extLst>
      <p:ext uri="{BB962C8B-B14F-4D97-AF65-F5344CB8AC3E}">
        <p14:creationId xmlns:p14="http://schemas.microsoft.com/office/powerpoint/2010/main" val="410697639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3" r:id="rId25"/>
    <p:sldLayoutId id="2147483854" r:id="rId26"/>
    <p:sldLayoutId id="2147483855" r:id="rId27"/>
    <p:sldLayoutId id="2147483856" r:id="rId28"/>
    <p:sldLayoutId id="2147483857" r:id="rId29"/>
    <p:sldLayoutId id="2147483859" r:id="rId30"/>
    <p:sldLayoutId id="2147483860" r:id="rId31"/>
    <p:sldLayoutId id="2147483852" r:id="rId32"/>
    <p:sldLayoutId id="2147483861" r:id="rId3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3.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3.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3.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3.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3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hyperlink" Target="http://aetnet.aetna.com/technet/near/pages/a476b9f24fed612c.htm" TargetMode="External"/><Relationship Id="rId3" Type="http://schemas.openxmlformats.org/officeDocument/2006/relationships/hyperlink" Target="http://aetnet.aetna.com/technet/nearwip/pages/ead2ebbd4e1a4879.htm" TargetMode="External"/><Relationship Id="rId7" Type="http://schemas.openxmlformats.org/officeDocument/2006/relationships/hyperlink" Target="http://aetnet.aetna.com/technet/near/pages/9e42d913500e2022.htm" TargetMode="External"/><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hyperlink" Target="http://aetnet.aetna.com/technet/nearwip/pages/10da1cab5a1f4113.htm" TargetMode="External"/><Relationship Id="rId5" Type="http://schemas.openxmlformats.org/officeDocument/2006/relationships/hyperlink" Target="http://aetnet.aetna.com/technet/nearwip/pages/d28ffbe956a0297a.htm" TargetMode="External"/><Relationship Id="rId4" Type="http://schemas.openxmlformats.org/officeDocument/2006/relationships/hyperlink" Target="http://aetnet.aetna.com/technet/near/pages/707a70e4501133ae.ht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aetnet.aetna.com/technet/near/pages/64586a6f58ab7d1c.htm" TargetMode="External"/><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3.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3.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08AD-B065-42AE-BC44-9C064C83105A}"/>
              </a:ext>
            </a:extLst>
          </p:cNvPr>
          <p:cNvSpPr>
            <a:spLocks noGrp="1"/>
          </p:cNvSpPr>
          <p:nvPr>
            <p:ph type="ctrTitle"/>
          </p:nvPr>
        </p:nvSpPr>
        <p:spPr>
          <a:xfrm>
            <a:off x="557931" y="2130386"/>
            <a:ext cx="5729658" cy="2011680"/>
          </a:xfrm>
        </p:spPr>
        <p:txBody>
          <a:bodyPr/>
          <a:lstStyle/>
          <a:p>
            <a:r>
              <a:rPr lang="en-US" dirty="0"/>
              <a:t>HCB Specialty Claim Benefits Platform </a:t>
            </a:r>
            <a:r>
              <a:rPr lang="en-US" dirty="0" err="1"/>
              <a:t>PoV</a:t>
            </a:r>
            <a:endParaRPr lang="en-US" dirty="0"/>
          </a:p>
        </p:txBody>
      </p:sp>
      <p:sp>
        <p:nvSpPr>
          <p:cNvPr id="3" name="Text Placeholder 2">
            <a:extLst>
              <a:ext uri="{FF2B5EF4-FFF2-40B4-BE49-F238E27FC236}">
                <a16:creationId xmlns:a16="http://schemas.microsoft.com/office/drawing/2014/main" id="{AF0DA26D-3B67-40C8-9676-A9B16F9FFEA9}"/>
              </a:ext>
            </a:extLst>
          </p:cNvPr>
          <p:cNvSpPr>
            <a:spLocks noGrp="1"/>
          </p:cNvSpPr>
          <p:nvPr>
            <p:ph type="body" sz="quarter" idx="16"/>
          </p:nvPr>
        </p:nvSpPr>
        <p:spPr/>
        <p:txBody>
          <a:bodyPr/>
          <a:lstStyle/>
          <a:p>
            <a:r>
              <a:rPr lang="en-US" dirty="0"/>
              <a:t>TAI Systems Planning</a:t>
            </a:r>
          </a:p>
          <a:p>
            <a:r>
              <a:rPr lang="en-US" dirty="0"/>
              <a:t>October 2021</a:t>
            </a:r>
          </a:p>
        </p:txBody>
      </p:sp>
    </p:spTree>
    <p:extLst>
      <p:ext uri="{BB962C8B-B14F-4D97-AF65-F5344CB8AC3E}">
        <p14:creationId xmlns:p14="http://schemas.microsoft.com/office/powerpoint/2010/main" val="319715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Business Challenges and Opportunities</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latin typeface="+mj-lt"/>
                <a:cs typeface="Arial" panose="020B0604020202020204" pitchFamily="34" charset="0"/>
                <a:sym typeface="Arial" panose="020B0604020202020204" pitchFamily="34" charset="0"/>
              </a:rPr>
              <a:t>Meritain’s business is fully dependent on the monolithic DG ecosystem </a:t>
            </a:r>
          </a:p>
        </p:txBody>
      </p:sp>
      <p:cxnSp>
        <p:nvCxnSpPr>
          <p:cNvPr id="7" name="Straight Connector 6"/>
          <p:cNvCxnSpPr/>
          <p:nvPr/>
        </p:nvCxnSpPr>
        <p:spPr>
          <a:xfrm>
            <a:off x="543917" y="1539977"/>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87014" y="1396098"/>
            <a:ext cx="1877243"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DG Challenges</a:t>
            </a:r>
          </a:p>
        </p:txBody>
      </p:sp>
      <p:sp>
        <p:nvSpPr>
          <p:cNvPr id="9" name="TextBox 8"/>
          <p:cNvSpPr txBox="1"/>
          <p:nvPr/>
        </p:nvSpPr>
        <p:spPr>
          <a:xfrm>
            <a:off x="5235904" y="1396097"/>
            <a:ext cx="1961959"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Opportunities</a:t>
            </a:r>
          </a:p>
        </p:txBody>
      </p:sp>
      <p:grpSp>
        <p:nvGrpSpPr>
          <p:cNvPr id="11" name="Group 10"/>
          <p:cNvGrpSpPr/>
          <p:nvPr/>
        </p:nvGrpSpPr>
        <p:grpSpPr>
          <a:xfrm>
            <a:off x="7699507" y="4858338"/>
            <a:ext cx="459685" cy="459685"/>
            <a:chOff x="357728" y="3202576"/>
            <a:chExt cx="469232" cy="469232"/>
          </a:xfrm>
          <a:effectLst>
            <a:outerShdw blurRad="63500" sx="105000" sy="105000" algn="ctr" rotWithShape="0">
              <a:prstClr val="black">
                <a:alpha val="20000"/>
              </a:prstClr>
            </a:outerShdw>
          </a:effectLst>
        </p:grpSpPr>
        <p:sp>
          <p:nvSpPr>
            <p:cNvPr id="12" name="Oval 11"/>
            <p:cNvSpPr/>
            <p:nvPr/>
          </p:nvSpPr>
          <p:spPr>
            <a:xfrm>
              <a:off x="357728" y="3202576"/>
              <a:ext cx="469232" cy="46923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3" name="Freeform 4958"/>
            <p:cNvSpPr>
              <a:spLocks noEditPoints="1"/>
            </p:cNvSpPr>
            <p:nvPr/>
          </p:nvSpPr>
          <p:spPr bwMode="auto">
            <a:xfrm>
              <a:off x="427360" y="3263526"/>
              <a:ext cx="342148" cy="333884"/>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14" name="Group 13"/>
          <p:cNvGrpSpPr/>
          <p:nvPr/>
        </p:nvGrpSpPr>
        <p:grpSpPr>
          <a:xfrm>
            <a:off x="7680875" y="3487913"/>
            <a:ext cx="459685" cy="459685"/>
            <a:chOff x="7573215" y="2258092"/>
            <a:chExt cx="612000" cy="612000"/>
          </a:xfrm>
        </p:grpSpPr>
        <p:sp>
          <p:nvSpPr>
            <p:cNvPr id="15" name="Oval 14"/>
            <p:cNvSpPr/>
            <p:nvPr/>
          </p:nvSpPr>
          <p:spPr bwMode="ltGray">
            <a:xfrm>
              <a:off x="7573215" y="2258092"/>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nvGrpSpPr>
            <p:cNvPr id="16" name="Group 15"/>
            <p:cNvGrpSpPr/>
            <p:nvPr/>
          </p:nvGrpSpPr>
          <p:grpSpPr>
            <a:xfrm>
              <a:off x="7642971" y="2426134"/>
              <a:ext cx="472489" cy="281071"/>
              <a:chOff x="7646776" y="2426134"/>
              <a:chExt cx="472489" cy="281071"/>
            </a:xfrm>
          </p:grpSpPr>
          <p:sp>
            <p:nvSpPr>
              <p:cNvPr id="17" name="Freeform 4862"/>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8" name="Freeform 4863"/>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9" name="Freeform 4864"/>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0" name="Freeform 4865"/>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1" name="Freeform 4866"/>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2" name="Freeform 4867"/>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3" name="Freeform 4868"/>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grpSp>
      <p:grpSp>
        <p:nvGrpSpPr>
          <p:cNvPr id="24" name="Group 23"/>
          <p:cNvGrpSpPr/>
          <p:nvPr/>
        </p:nvGrpSpPr>
        <p:grpSpPr>
          <a:xfrm>
            <a:off x="7696551" y="2272509"/>
            <a:ext cx="459685" cy="459685"/>
            <a:chOff x="2342233" y="4690710"/>
            <a:chExt cx="612000" cy="612000"/>
          </a:xfrm>
        </p:grpSpPr>
        <p:sp>
          <p:nvSpPr>
            <p:cNvPr id="25" name="Oval 24"/>
            <p:cNvSpPr/>
            <p:nvPr/>
          </p:nvSpPr>
          <p:spPr bwMode="ltGray">
            <a:xfrm>
              <a:off x="2342233" y="4690710"/>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6" name="Freeform 4985"/>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pic>
        <p:nvPicPr>
          <p:cNvPr id="27" name="Picture 26"/>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985461" y="1815439"/>
            <a:ext cx="294205" cy="3780203"/>
          </a:xfrm>
          <a:prstGeom prst="rect">
            <a:avLst/>
          </a:prstGeom>
        </p:spPr>
      </p:pic>
      <p:sp>
        <p:nvSpPr>
          <p:cNvPr id="28" name="TextBox 27">
            <a:extLst>
              <a:ext uri="{FF2B5EF4-FFF2-40B4-BE49-F238E27FC236}">
                <a16:creationId xmlns:a16="http://schemas.microsoft.com/office/drawing/2014/main" id="{649DC551-8253-43BD-97AA-DA610CACEAF1}"/>
              </a:ext>
            </a:extLst>
          </p:cNvPr>
          <p:cNvSpPr txBox="1"/>
          <p:nvPr/>
        </p:nvSpPr>
        <p:spPr>
          <a:xfrm>
            <a:off x="543917" y="1815438"/>
            <a:ext cx="3252835" cy="3970318"/>
          </a:xfrm>
          <a:prstGeom prst="rect">
            <a:avLst/>
          </a:prstGeom>
          <a:noFill/>
        </p:spPr>
        <p:txBody>
          <a:bodyPr wrap="square">
            <a:spAutoFit/>
          </a:bodyPr>
          <a:lstStyle/>
          <a:p>
            <a:r>
              <a:rPr lang="en-US" sz="1200" dirty="0">
                <a:solidFill>
                  <a:schemeClr val="tx1">
                    <a:lumMod val="75000"/>
                    <a:lumOff val="25000"/>
                  </a:schemeClr>
                </a:solidFill>
                <a:latin typeface="Calibri" panose="020F0502020204030204" pitchFamily="34" charset="0"/>
                <a:ea typeface="Open Sans" charset="0"/>
                <a:cs typeface="Calibri" panose="020F0502020204030204" pitchFamily="34" charset="0"/>
              </a:rPr>
              <a:t>TPA business require a fast and easy to configure system to deliver fit-for-purpose products to meet customer’s need at right time. </a:t>
            </a:r>
            <a:r>
              <a:rPr lang="en-US" sz="1200" b="1" i="1" dirty="0">
                <a:latin typeface="Calibri" panose="020F0502020204030204" pitchFamily="34" charset="0"/>
                <a:cs typeface="Calibri" panose="020F0502020204030204" pitchFamily="34" charset="0"/>
                <a:sym typeface="Arial" panose="020B0604020202020204" pitchFamily="34" charset="0"/>
              </a:rPr>
              <a:t>DG cannot meet the speed to market </a:t>
            </a:r>
            <a:r>
              <a:rPr lang="en-US" sz="1200" dirty="0">
                <a:latin typeface="Calibri" panose="020F0502020204030204" pitchFamily="34" charset="0"/>
                <a:cs typeface="Calibri" panose="020F0502020204030204" pitchFamily="34" charset="0"/>
                <a:sym typeface="Arial" panose="020B0604020202020204" pitchFamily="34" charset="0"/>
              </a:rPr>
              <a:t>due to its high cost and high touch demand: any change need to touch all ends; testing takes long and exhausting resources; any lapse may magnitude the impact</a:t>
            </a:r>
          </a:p>
          <a:p>
            <a:endParaRPr lang="en-US" sz="1200" dirty="0">
              <a:solidFill>
                <a:schemeClr val="tx1">
                  <a:lumMod val="75000"/>
                  <a:lumOff val="25000"/>
                </a:schemeClr>
              </a:solidFill>
              <a:latin typeface="Calibri" panose="020F0502020204030204" pitchFamily="34" charset="0"/>
              <a:ea typeface="Open Sans" charset="0"/>
              <a:cs typeface="Calibri" panose="020F0502020204030204" pitchFamily="34" charset="0"/>
            </a:endParaRPr>
          </a:p>
          <a:p>
            <a:r>
              <a:rPr lang="en-US" sz="1200" dirty="0">
                <a:latin typeface="Calibri" panose="020F0502020204030204" pitchFamily="34" charset="0"/>
                <a:cs typeface="Calibri" panose="020F0502020204030204" pitchFamily="34" charset="0"/>
                <a:sym typeface="Arial" panose="020B0604020202020204" pitchFamily="34" charset="0"/>
              </a:rPr>
              <a:t>DG’s monolithic nature and massive data structure </a:t>
            </a:r>
            <a:r>
              <a:rPr lang="en-US" sz="1200" b="1" i="1" dirty="0">
                <a:latin typeface="Calibri" panose="020F0502020204030204" pitchFamily="34" charset="0"/>
                <a:cs typeface="Calibri" panose="020F0502020204030204" pitchFamily="34" charset="0"/>
                <a:sym typeface="Arial" panose="020B0604020202020204" pitchFamily="34" charset="0"/>
              </a:rPr>
              <a:t>prohibit it from performing critical claim function</a:t>
            </a:r>
            <a:r>
              <a:rPr lang="en-US" sz="1200" dirty="0">
                <a:latin typeface="Calibri" panose="020F0502020204030204" pitchFamily="34" charset="0"/>
                <a:cs typeface="Calibri" panose="020F0502020204030204" pitchFamily="34" charset="0"/>
                <a:sym typeface="Arial" panose="020B0604020202020204" pitchFamily="34" charset="0"/>
              </a:rPr>
              <a:t>. Today 40+% claims are manually adjudicated. Even though there are potential to improve automation, the massive time/effort and the risk of causing disruption is diminishing the value of attempts</a:t>
            </a:r>
            <a:endParaRPr lang="en-US" sz="1200" dirty="0">
              <a:solidFill>
                <a:schemeClr val="tx1">
                  <a:lumMod val="75000"/>
                  <a:lumOff val="25000"/>
                </a:schemeClr>
              </a:solidFill>
              <a:latin typeface="Calibri" panose="020F0502020204030204" pitchFamily="34" charset="0"/>
              <a:ea typeface="Open Sans" charset="0"/>
              <a:cs typeface="Calibri" panose="020F0502020204030204" pitchFamily="34" charset="0"/>
            </a:endParaRPr>
          </a:p>
          <a:p>
            <a:endParaRPr lang="en-US" sz="1200" dirty="0">
              <a:latin typeface="Calibri" panose="020F0502020204030204" pitchFamily="34" charset="0"/>
              <a:cs typeface="Calibri" panose="020F0502020204030204" pitchFamily="34" charset="0"/>
              <a:sym typeface="Arial" panose="020B0604020202020204" pitchFamily="34" charset="0"/>
            </a:endParaRPr>
          </a:p>
          <a:p>
            <a:r>
              <a:rPr lang="en-US" sz="1200" dirty="0">
                <a:latin typeface="Calibri" panose="020F0502020204030204" pitchFamily="34" charset="0"/>
                <a:cs typeface="Calibri" panose="020F0502020204030204" pitchFamily="34" charset="0"/>
                <a:sym typeface="Arial" panose="020B0604020202020204" pitchFamily="34" charset="0"/>
              </a:rPr>
              <a:t>It is </a:t>
            </a:r>
            <a:r>
              <a:rPr lang="en-US" sz="1200" b="1" dirty="0">
                <a:latin typeface="Calibri" panose="020F0502020204030204" pitchFamily="34" charset="0"/>
                <a:cs typeface="Calibri" panose="020F0502020204030204" pitchFamily="34" charset="0"/>
                <a:sym typeface="Arial" panose="020B0604020202020204" pitchFamily="34" charset="0"/>
              </a:rPr>
              <a:t>i</a:t>
            </a:r>
            <a:r>
              <a:rPr lang="en-US" sz="1200" dirty="0">
                <a:latin typeface="Calibri" panose="020F0502020204030204" pitchFamily="34" charset="0"/>
                <a:cs typeface="Calibri" panose="020F0502020204030204" pitchFamily="34" charset="0"/>
                <a:sym typeface="Arial" panose="020B0604020202020204" pitchFamily="34" charset="0"/>
              </a:rPr>
              <a:t>ncreasingly </a:t>
            </a:r>
            <a:r>
              <a:rPr lang="en-US" sz="1200" b="1" i="1" dirty="0">
                <a:latin typeface="Calibri" panose="020F0502020204030204" pitchFamily="34" charset="0"/>
                <a:cs typeface="Calibri" panose="020F0502020204030204" pitchFamily="34" charset="0"/>
                <a:sym typeface="Arial" panose="020B0604020202020204" pitchFamily="34" charset="0"/>
              </a:rPr>
              <a:t>expansive to maintain/replace knowledge </a:t>
            </a:r>
            <a:r>
              <a:rPr lang="en-US" sz="1200" dirty="0">
                <a:latin typeface="Calibri" panose="020F0502020204030204" pitchFamily="34" charset="0"/>
                <a:cs typeface="Calibri" panose="020F0502020204030204" pitchFamily="34" charset="0"/>
                <a:sym typeface="Arial" panose="020B0604020202020204" pitchFamily="34" charset="0"/>
              </a:rPr>
              <a:t>for DG’s legacy systems and customizations built over years. New talent would take almost a year before become proficient</a:t>
            </a:r>
            <a:endParaRPr lang="en-US" sz="1200" dirty="0">
              <a:effectLst/>
              <a:latin typeface="Calibri" panose="020F0502020204030204" pitchFamily="34" charset="0"/>
              <a:ea typeface="Calibri" panose="020F0502020204030204" pitchFamily="34" charset="0"/>
            </a:endParaRPr>
          </a:p>
        </p:txBody>
      </p:sp>
      <p:sp>
        <p:nvSpPr>
          <p:cNvPr id="30" name="TextBox 29">
            <a:extLst>
              <a:ext uri="{FF2B5EF4-FFF2-40B4-BE49-F238E27FC236}">
                <a16:creationId xmlns:a16="http://schemas.microsoft.com/office/drawing/2014/main" id="{AF36F7C2-304C-4B4E-883E-B646D4C16F45}"/>
              </a:ext>
            </a:extLst>
          </p:cNvPr>
          <p:cNvSpPr txBox="1"/>
          <p:nvPr/>
        </p:nvSpPr>
        <p:spPr>
          <a:xfrm>
            <a:off x="8381913" y="1815438"/>
            <a:ext cx="3175695" cy="3970318"/>
          </a:xfrm>
          <a:prstGeom prst="rect">
            <a:avLst/>
          </a:prstGeom>
          <a:noFill/>
          <a:ln w="9525">
            <a:solidFill>
              <a:schemeClr val="tx1"/>
            </a:solidFill>
          </a:ln>
        </p:spPr>
        <p:txBody>
          <a:bodyPr wrap="square">
            <a:spAutoFit/>
          </a:bodyPr>
          <a:lstStyle/>
          <a:p>
            <a:r>
              <a:rPr lang="en-US" sz="1200" dirty="0">
                <a:solidFill>
                  <a:srgbClr val="0070C0"/>
                </a:solidFill>
                <a:latin typeface="Calibri" panose="020F0502020204030204" pitchFamily="34" charset="0"/>
                <a:ea typeface="Calibri" panose="020F0502020204030204" pitchFamily="34" charset="0"/>
              </a:rPr>
              <a:t>Migration approach has estimated $60+ millions and over 5+ years of effort, while projected </a:t>
            </a:r>
            <a:r>
              <a:rPr lang="en-US" sz="1200" b="1" i="1" dirty="0">
                <a:solidFill>
                  <a:srgbClr val="0070C0"/>
                </a:solidFill>
                <a:latin typeface="Calibri" panose="020F0502020204030204" pitchFamily="34" charset="0"/>
                <a:ea typeface="Calibri" panose="020F0502020204030204" pitchFamily="34" charset="0"/>
              </a:rPr>
              <a:t>no quantifiable business value in return</a:t>
            </a:r>
          </a:p>
          <a:p>
            <a:endParaRPr lang="en-US" sz="1200" dirty="0">
              <a:solidFill>
                <a:srgbClr val="0070C0"/>
              </a:solidFill>
              <a:latin typeface="Calibri" panose="020F0502020204030204" pitchFamily="34" charset="0"/>
              <a:ea typeface="Calibri" panose="020F0502020204030204" pitchFamily="34" charset="0"/>
            </a:endParaRPr>
          </a:p>
          <a:p>
            <a:r>
              <a:rPr lang="en-US" sz="1200" dirty="0">
                <a:solidFill>
                  <a:srgbClr val="0070C0"/>
                </a:solidFill>
                <a:latin typeface="Calibri" panose="020F0502020204030204" pitchFamily="34" charset="0"/>
                <a:ea typeface="Calibri" panose="020F0502020204030204" pitchFamily="34" charset="0"/>
              </a:rPr>
              <a:t>Projected target may require a separate build of </a:t>
            </a:r>
            <a:r>
              <a:rPr lang="en-US" sz="1200" dirty="0" err="1">
                <a:solidFill>
                  <a:srgbClr val="0070C0"/>
                </a:solidFill>
                <a:latin typeface="Calibri" panose="020F0502020204030204" pitchFamily="34" charset="0"/>
                <a:ea typeface="Calibri" panose="020F0502020204030204" pitchFamily="34" charset="0"/>
              </a:rPr>
              <a:t>HealthEdge</a:t>
            </a:r>
            <a:r>
              <a:rPr lang="en-US" sz="1200" dirty="0">
                <a:solidFill>
                  <a:srgbClr val="0070C0"/>
                </a:solidFill>
                <a:latin typeface="Calibri" panose="020F0502020204030204" pitchFamily="34" charset="0"/>
                <a:ea typeface="Calibri" panose="020F0502020204030204" pitchFamily="34" charset="0"/>
              </a:rPr>
              <a:t> HRP due to the carrier agnostic obligations, operating model, scalability and many reasons which </a:t>
            </a:r>
            <a:r>
              <a:rPr lang="en-US" sz="1200" b="1" i="1" dirty="0">
                <a:solidFill>
                  <a:srgbClr val="0070C0"/>
                </a:solidFill>
                <a:latin typeface="Calibri" panose="020F0502020204030204" pitchFamily="34" charset="0"/>
                <a:ea typeface="Calibri" panose="020F0502020204030204" pitchFamily="34" charset="0"/>
              </a:rPr>
              <a:t>cannot leverage enterprise investment</a:t>
            </a:r>
            <a:r>
              <a:rPr lang="en-US" sz="1200" dirty="0">
                <a:solidFill>
                  <a:srgbClr val="0070C0"/>
                </a:solidFill>
                <a:latin typeface="Calibri" panose="020F0502020204030204" pitchFamily="34" charset="0"/>
                <a:ea typeface="Calibri" panose="020F0502020204030204" pitchFamily="34" charset="0"/>
              </a:rPr>
              <a:t> to offset near or long-term cost</a:t>
            </a:r>
          </a:p>
          <a:p>
            <a:endParaRPr lang="en-US" sz="1200" dirty="0">
              <a:solidFill>
                <a:srgbClr val="0070C0"/>
              </a:solidFill>
              <a:latin typeface="Calibri" panose="020F0502020204030204" pitchFamily="34" charset="0"/>
              <a:ea typeface="Calibri" panose="020F0502020204030204" pitchFamily="34" charset="0"/>
            </a:endParaRPr>
          </a:p>
          <a:p>
            <a:r>
              <a:rPr lang="en-US" sz="1200" dirty="0">
                <a:solidFill>
                  <a:srgbClr val="0070C0"/>
                </a:solidFill>
                <a:latin typeface="Calibri" panose="020F0502020204030204" pitchFamily="34" charset="0"/>
                <a:ea typeface="Calibri" panose="020F0502020204030204" pitchFamily="34" charset="0"/>
              </a:rPr>
              <a:t>DG’s business ownership and inclination to self-controlled platform making </a:t>
            </a:r>
            <a:r>
              <a:rPr lang="en-US" sz="1200" b="1" i="1" dirty="0">
                <a:solidFill>
                  <a:srgbClr val="0070C0"/>
                </a:solidFill>
                <a:latin typeface="Calibri" panose="020F0502020204030204" pitchFamily="34" charset="0"/>
                <a:ea typeface="Calibri" panose="020F0502020204030204" pitchFamily="34" charset="0"/>
              </a:rPr>
              <a:t>renovation a sustainable approach</a:t>
            </a:r>
            <a:r>
              <a:rPr lang="en-US" sz="1200" dirty="0">
                <a:solidFill>
                  <a:srgbClr val="0070C0"/>
                </a:solidFill>
                <a:latin typeface="Calibri" panose="020F0502020204030204" pitchFamily="34" charset="0"/>
                <a:ea typeface="Calibri" panose="020F0502020204030204" pitchFamily="34" charset="0"/>
              </a:rPr>
              <a:t>, instead of total migration to a brand-new ecosystem</a:t>
            </a:r>
          </a:p>
          <a:p>
            <a:endParaRPr lang="en-US" sz="1200" dirty="0">
              <a:solidFill>
                <a:srgbClr val="0070C0"/>
              </a:solidFill>
              <a:latin typeface="Calibri" panose="020F0502020204030204" pitchFamily="34" charset="0"/>
              <a:ea typeface="Calibri" panose="020F0502020204030204" pitchFamily="34" charset="0"/>
            </a:endParaRPr>
          </a:p>
          <a:p>
            <a:r>
              <a:rPr lang="en-US" sz="1200" dirty="0">
                <a:solidFill>
                  <a:srgbClr val="0070C0"/>
                </a:solidFill>
                <a:latin typeface="Calibri" panose="020F0502020204030204" pitchFamily="34" charset="0"/>
                <a:ea typeface="Calibri" panose="020F0502020204030204" pitchFamily="34" charset="0"/>
                <a:cs typeface="Calibri" panose="020F0502020204030204" pitchFamily="34" charset="0"/>
              </a:rPr>
              <a:t>Brownfield modernization approach has the advantage of </a:t>
            </a:r>
            <a:r>
              <a:rPr lang="en-US" sz="1200" b="1" i="1" dirty="0">
                <a:solidFill>
                  <a:srgbClr val="0070C0"/>
                </a:solidFill>
                <a:latin typeface="Calibri" panose="020F0502020204030204" pitchFamily="34" charset="0"/>
                <a:ea typeface="Calibri" panose="020F0502020204030204" pitchFamily="34" charset="0"/>
                <a:cs typeface="Calibri" panose="020F0502020204030204" pitchFamily="34" charset="0"/>
              </a:rPr>
              <a:t>managing investment, reduce risks and business impact </a:t>
            </a:r>
            <a:r>
              <a:rPr lang="en-US" sz="1200" dirty="0">
                <a:solidFill>
                  <a:srgbClr val="0070C0"/>
                </a:solidFill>
                <a:latin typeface="Calibri" panose="020F0502020204030204" pitchFamily="34" charset="0"/>
                <a:ea typeface="Calibri" panose="020F0502020204030204" pitchFamily="34" charset="0"/>
                <a:cs typeface="Calibri" panose="020F0502020204030204" pitchFamily="34" charset="0"/>
              </a:rPr>
              <a:t>while consistently step toward an integrated ecosystem through technology renovation and componentization to enable business flexibility and platform agility</a:t>
            </a:r>
          </a:p>
        </p:txBody>
      </p:sp>
      <p:sp>
        <p:nvSpPr>
          <p:cNvPr id="31" name="TextBox 30">
            <a:extLst>
              <a:ext uri="{FF2B5EF4-FFF2-40B4-BE49-F238E27FC236}">
                <a16:creationId xmlns:a16="http://schemas.microsoft.com/office/drawing/2014/main" id="{14FEE3FF-545C-4983-B5F0-72377FED4C0C}"/>
              </a:ext>
            </a:extLst>
          </p:cNvPr>
          <p:cNvSpPr txBox="1"/>
          <p:nvPr/>
        </p:nvSpPr>
        <p:spPr>
          <a:xfrm>
            <a:off x="4429328" y="1815438"/>
            <a:ext cx="3185277" cy="4046364"/>
          </a:xfrm>
          <a:prstGeom prst="rect">
            <a:avLst/>
          </a:prstGeom>
          <a:noFill/>
        </p:spPr>
        <p:txBody>
          <a:bodyPr wrap="square">
            <a:spAutoFit/>
          </a:bodyPr>
          <a:lstStyle/>
          <a:p>
            <a:pPr marL="171450" indent="-171450">
              <a:lnSpc>
                <a:spcPct val="110000"/>
              </a:lnSpc>
              <a:spcAft>
                <a:spcPts val="800"/>
              </a:spcAft>
              <a:buFont typeface="Arial" panose="020B0604020202020204" pitchFamily="34" charset="0"/>
              <a:buChar char="•"/>
            </a:pPr>
            <a:r>
              <a:rPr lang="en-US" sz="1200" dirty="0">
                <a:latin typeface="Calibri" panose="020F0502020204030204" pitchFamily="34" charset="0"/>
                <a:cs typeface="Calibri" panose="020F0502020204030204" pitchFamily="34" charset="0"/>
                <a:sym typeface="Arial" panose="020B0604020202020204" pitchFamily="34" charset="0"/>
              </a:rPr>
              <a:t>Stepped investments to commoditize portable service functions and extract them out of DG, this is to insulate supportability of individual service component and distribute dependencies from DG</a:t>
            </a:r>
          </a:p>
          <a:p>
            <a:pPr marL="171450" indent="-171450">
              <a:lnSpc>
                <a:spcPct val="110000"/>
              </a:lnSpc>
              <a:spcAft>
                <a:spcPts val="800"/>
              </a:spcAft>
              <a:buFont typeface="Arial" panose="020B0604020202020204" pitchFamily="34" charset="0"/>
              <a:buChar char="•"/>
            </a:pPr>
            <a:r>
              <a:rPr lang="en-US" sz="1200" dirty="0">
                <a:latin typeface="Calibri" panose="020F0502020204030204" pitchFamily="34" charset="0"/>
                <a:cs typeface="Calibri" panose="020F0502020204030204" pitchFamily="34" charset="0"/>
                <a:sym typeface="Arial" panose="020B0604020202020204" pitchFamily="34" charset="0"/>
              </a:rPr>
              <a:t>Systematically</a:t>
            </a:r>
            <a:r>
              <a:rPr lang="en-US" sz="1200" b="1" dirty="0">
                <a:latin typeface="Calibri" panose="020F0502020204030204" pitchFamily="34" charset="0"/>
                <a:cs typeface="Calibri" panose="020F0502020204030204" pitchFamily="34" charset="0"/>
                <a:sym typeface="Arial" panose="020B0604020202020204" pitchFamily="34" charset="0"/>
              </a:rPr>
              <a:t> componentize business data and service capabilities</a:t>
            </a:r>
            <a:r>
              <a:rPr lang="en-US" sz="1200" dirty="0">
                <a:latin typeface="Calibri" panose="020F0502020204030204" pitchFamily="34" charset="0"/>
                <a:cs typeface="Calibri" panose="020F0502020204030204" pitchFamily="34" charset="0"/>
                <a:sym typeface="Arial" panose="020B0604020202020204" pitchFamily="34" charset="0"/>
              </a:rPr>
              <a:t> by identify service/data delineation inside DG. </a:t>
            </a:r>
          </a:p>
          <a:p>
            <a:pPr marL="171450" indent="-171450">
              <a:lnSpc>
                <a:spcPct val="110000"/>
              </a:lnSpc>
              <a:spcAft>
                <a:spcPts val="800"/>
              </a:spcAft>
              <a:buFont typeface="Arial" panose="020B0604020202020204" pitchFamily="34" charset="0"/>
              <a:buChar char="•"/>
            </a:pPr>
            <a:r>
              <a:rPr lang="en-US" sz="1200" dirty="0">
                <a:latin typeface="Calibri" panose="020F0502020204030204" pitchFamily="34" charset="0"/>
                <a:cs typeface="Calibri" panose="020F0502020204030204" pitchFamily="34" charset="0"/>
                <a:sym typeface="Arial" panose="020B0604020202020204" pitchFamily="34" charset="0"/>
              </a:rPr>
              <a:t>Progressively remove non-core capabilities off DG to allow focused opportunity of improving auto adjudication and ease the pain of onboarding talents</a:t>
            </a:r>
          </a:p>
          <a:p>
            <a:pPr marL="171450" indent="-171450">
              <a:lnSpc>
                <a:spcPct val="110000"/>
              </a:lnSpc>
              <a:spcAft>
                <a:spcPts val="800"/>
              </a:spcAft>
              <a:buFont typeface="Arial" panose="020B0604020202020204" pitchFamily="34" charset="0"/>
              <a:buChar char="•"/>
            </a:pPr>
            <a:r>
              <a:rPr lang="en-US" sz="1200" dirty="0">
                <a:latin typeface="Calibri" panose="020F0502020204030204" pitchFamily="34" charset="0"/>
                <a:cs typeface="Calibri" panose="020F0502020204030204" pitchFamily="34" charset="0"/>
                <a:sym typeface="Arial" panose="020B0604020202020204" pitchFamily="34" charset="0"/>
              </a:rPr>
              <a:t>Enable and standardize system integrations across Enterprise, leverage Connected Platform and Cloud Strategy to modernize technology stack, with objective of improving operational efficiency and supporting long term growth</a:t>
            </a:r>
            <a:endParaRPr lang="en-US" sz="1200" dirty="0">
              <a:latin typeface="Calibri" panose="020F0502020204030204" pitchFamily="34" charset="0"/>
              <a:ea typeface="Calibri" panose="020F0502020204030204" pitchFamily="34" charset="0"/>
            </a:endParaRPr>
          </a:p>
        </p:txBody>
      </p:sp>
      <p:sp>
        <p:nvSpPr>
          <p:cNvPr id="32" name="TextBox 31">
            <a:extLst>
              <a:ext uri="{FF2B5EF4-FFF2-40B4-BE49-F238E27FC236}">
                <a16:creationId xmlns:a16="http://schemas.microsoft.com/office/drawing/2014/main" id="{E37AC8F3-80FE-4DB2-97FD-689FB5660373}"/>
              </a:ext>
            </a:extLst>
          </p:cNvPr>
          <p:cNvSpPr txBox="1"/>
          <p:nvPr/>
        </p:nvSpPr>
        <p:spPr>
          <a:xfrm>
            <a:off x="8755581" y="1396096"/>
            <a:ext cx="2290047"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Why NOT ‘big bang’</a:t>
            </a:r>
          </a:p>
        </p:txBody>
      </p:sp>
    </p:spTree>
    <p:extLst>
      <p:ext uri="{BB962C8B-B14F-4D97-AF65-F5344CB8AC3E}">
        <p14:creationId xmlns:p14="http://schemas.microsoft.com/office/powerpoint/2010/main" val="365141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Meritain – Recommended Approach</a:t>
            </a:r>
          </a:p>
        </p:txBody>
      </p:sp>
      <p:sp>
        <p:nvSpPr>
          <p:cNvPr id="3" name="Text Placeholder 2"/>
          <p:cNvSpPr>
            <a:spLocks noGrp="1"/>
          </p:cNvSpPr>
          <p:nvPr>
            <p:ph type="body" sz="quarter" idx="4294967295"/>
          </p:nvPr>
        </p:nvSpPr>
        <p:spPr>
          <a:xfrm>
            <a:off x="559372" y="679475"/>
            <a:ext cx="9892502" cy="422275"/>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Big bang migration approach is not recommended, Meritain should take small steps to progressively stabilize and advance operational capabilities by implementing a componentized platform to maximize flexibility and improve speed to market</a:t>
            </a:r>
            <a:endParaRPr lang="en-US" dirty="0"/>
          </a:p>
          <a:p>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6" name="Pentagon 11">
            <a:extLst>
              <a:ext uri="{FF2B5EF4-FFF2-40B4-BE49-F238E27FC236}">
                <a16:creationId xmlns:a16="http://schemas.microsoft.com/office/drawing/2014/main" id="{4390FCDD-5805-43BE-97ED-716789DBF3AD}"/>
              </a:ext>
            </a:extLst>
          </p:cNvPr>
          <p:cNvSpPr/>
          <p:nvPr/>
        </p:nvSpPr>
        <p:spPr bwMode="gray">
          <a:xfrm>
            <a:off x="475264" y="1623231"/>
            <a:ext cx="1844679" cy="502920"/>
          </a:xfrm>
          <a:prstGeom prst="homePlate">
            <a:avLst/>
          </a:prstGeom>
          <a:solidFill>
            <a:srgbClr val="FF0000"/>
          </a:solidFill>
          <a:ln w="12700" cap="rnd" algn="ctr">
            <a:noFill/>
            <a:miter lim="800000"/>
            <a:headEnd/>
            <a:tailEnd/>
          </a:ln>
        </p:spPr>
        <p:txBody>
          <a:bodyPr lIns="45720" rIns="45720" rtlCol="0" anchor="ctr" anchorCtr="1"/>
          <a:lstStyle/>
          <a:p>
            <a:pPr algn="ctr" eaLnBrk="0" hangingPunct="0">
              <a:lnSpc>
                <a:spcPct val="106000"/>
              </a:lnSpc>
            </a:pPr>
            <a:r>
              <a:rPr lang="en-US" sz="1600" b="1" dirty="0">
                <a:solidFill>
                  <a:schemeClr val="bg1"/>
                </a:solidFill>
              </a:rPr>
              <a:t>Roadmap</a:t>
            </a:r>
          </a:p>
        </p:txBody>
      </p:sp>
      <p:sp>
        <p:nvSpPr>
          <p:cNvPr id="37" name="Chevron 12">
            <a:extLst>
              <a:ext uri="{FF2B5EF4-FFF2-40B4-BE49-F238E27FC236}">
                <a16:creationId xmlns:a16="http://schemas.microsoft.com/office/drawing/2014/main" id="{5D1326F4-8A9A-4E0A-8117-1E69D61D3261}"/>
              </a:ext>
            </a:extLst>
          </p:cNvPr>
          <p:cNvSpPr/>
          <p:nvPr/>
        </p:nvSpPr>
        <p:spPr bwMode="gray">
          <a:xfrm>
            <a:off x="4844733" y="1623231"/>
            <a:ext cx="2211178" cy="502920"/>
          </a:xfrm>
          <a:prstGeom prst="chevron">
            <a:avLst/>
          </a:prstGeom>
          <a:solidFill>
            <a:srgbClr val="F78175"/>
          </a:solidFill>
          <a:ln w="12700" cap="rnd" algn="ctr">
            <a:noFill/>
            <a:miter lim="800000"/>
            <a:headEnd/>
            <a:tailEnd/>
          </a:ln>
        </p:spPr>
        <p:txBody>
          <a:bodyPr lIns="45720" rIns="45720" rtlCol="0" anchor="ctr" anchorCtr="1"/>
          <a:lstStyle/>
          <a:p>
            <a:pPr algn="ctr" eaLnBrk="0" hangingPunct="0"/>
            <a:r>
              <a:rPr lang="en-US" sz="1600" b="1" dirty="0">
                <a:solidFill>
                  <a:schemeClr val="bg1"/>
                </a:solidFill>
              </a:rPr>
              <a:t>Componentize</a:t>
            </a:r>
          </a:p>
        </p:txBody>
      </p:sp>
      <p:sp>
        <p:nvSpPr>
          <p:cNvPr id="38" name="Chevron 14">
            <a:extLst>
              <a:ext uri="{FF2B5EF4-FFF2-40B4-BE49-F238E27FC236}">
                <a16:creationId xmlns:a16="http://schemas.microsoft.com/office/drawing/2014/main" id="{0D1B28D9-003D-4D45-BF99-0AD93F03FD8F}"/>
              </a:ext>
            </a:extLst>
          </p:cNvPr>
          <p:cNvSpPr/>
          <p:nvPr/>
        </p:nvSpPr>
        <p:spPr bwMode="gray">
          <a:xfrm>
            <a:off x="7055911" y="1623231"/>
            <a:ext cx="2412182" cy="502920"/>
          </a:xfrm>
          <a:prstGeom prst="chevron">
            <a:avLst/>
          </a:prstGeom>
          <a:solidFill>
            <a:srgbClr val="F78175"/>
          </a:solidFill>
          <a:ln w="12700" cap="rnd" algn="ctr">
            <a:noFill/>
            <a:miter lim="800000"/>
            <a:headEnd/>
            <a:tailEnd/>
          </a:ln>
        </p:spPr>
        <p:txBody>
          <a:bodyPr lIns="45720" rIns="45720" rtlCol="0" anchor="ctr" anchorCtr="1"/>
          <a:lstStyle/>
          <a:p>
            <a:pPr algn="ctr" eaLnBrk="0" hangingPunct="0"/>
            <a:r>
              <a:rPr lang="en-US" sz="1600" b="1" dirty="0">
                <a:solidFill>
                  <a:schemeClr val="bg1"/>
                </a:solidFill>
              </a:rPr>
              <a:t>Integrate</a:t>
            </a:r>
          </a:p>
        </p:txBody>
      </p:sp>
      <p:sp>
        <p:nvSpPr>
          <p:cNvPr id="39" name="Chevron 15">
            <a:extLst>
              <a:ext uri="{FF2B5EF4-FFF2-40B4-BE49-F238E27FC236}">
                <a16:creationId xmlns:a16="http://schemas.microsoft.com/office/drawing/2014/main" id="{4438B68D-B938-45A0-8BB4-380CC01301B3}"/>
              </a:ext>
            </a:extLst>
          </p:cNvPr>
          <p:cNvSpPr/>
          <p:nvPr/>
        </p:nvSpPr>
        <p:spPr bwMode="gray">
          <a:xfrm>
            <a:off x="2320413" y="1623231"/>
            <a:ext cx="2518288" cy="502920"/>
          </a:xfrm>
          <a:prstGeom prst="chevron">
            <a:avLst/>
          </a:prstGeom>
          <a:solidFill>
            <a:srgbClr val="F78175"/>
          </a:solidFill>
          <a:ln w="12700" cap="rnd" algn="ctr">
            <a:noFill/>
            <a:miter lim="800000"/>
            <a:headEnd/>
            <a:tailEnd/>
          </a:ln>
        </p:spPr>
        <p:txBody>
          <a:bodyPr lIns="45720" rIns="45720" rtlCol="0" anchor="ctr" anchorCtr="1"/>
          <a:lstStyle/>
          <a:p>
            <a:pPr algn="ctr" eaLnBrk="0" hangingPunct="0">
              <a:lnSpc>
                <a:spcPct val="106000"/>
              </a:lnSpc>
            </a:pPr>
            <a:r>
              <a:rPr lang="en-US" sz="1600" b="1" dirty="0">
                <a:solidFill>
                  <a:schemeClr val="bg1"/>
                </a:solidFill>
              </a:rPr>
              <a:t>Resilience</a:t>
            </a:r>
          </a:p>
        </p:txBody>
      </p:sp>
      <p:sp>
        <p:nvSpPr>
          <p:cNvPr id="40" name="Chevron 14">
            <a:extLst>
              <a:ext uri="{FF2B5EF4-FFF2-40B4-BE49-F238E27FC236}">
                <a16:creationId xmlns:a16="http://schemas.microsoft.com/office/drawing/2014/main" id="{E6508359-D9CD-428C-BF54-710C03C73326}"/>
              </a:ext>
            </a:extLst>
          </p:cNvPr>
          <p:cNvSpPr/>
          <p:nvPr/>
        </p:nvSpPr>
        <p:spPr bwMode="gray">
          <a:xfrm>
            <a:off x="9468094" y="1616616"/>
            <a:ext cx="2188027" cy="502920"/>
          </a:xfrm>
          <a:prstGeom prst="chevron">
            <a:avLst/>
          </a:prstGeom>
          <a:solidFill>
            <a:srgbClr val="F78175"/>
          </a:solidFill>
          <a:ln w="12700" cap="rnd" algn="ctr">
            <a:noFill/>
            <a:miter lim="800000"/>
            <a:headEnd/>
            <a:tailEnd/>
          </a:ln>
        </p:spPr>
        <p:txBody>
          <a:bodyPr lIns="45720" rIns="45720" rtlCol="0" anchor="ctr" anchorCtr="1"/>
          <a:lstStyle/>
          <a:p>
            <a:pPr algn="ctr" eaLnBrk="0" hangingPunct="0"/>
            <a:r>
              <a:rPr lang="en-US" sz="1600" b="1" dirty="0">
                <a:solidFill>
                  <a:schemeClr val="bg1"/>
                </a:solidFill>
              </a:rPr>
              <a:t>Agility</a:t>
            </a:r>
          </a:p>
        </p:txBody>
      </p:sp>
      <p:sp>
        <p:nvSpPr>
          <p:cNvPr id="41" name="Arrow: Striped Right 40">
            <a:extLst>
              <a:ext uri="{FF2B5EF4-FFF2-40B4-BE49-F238E27FC236}">
                <a16:creationId xmlns:a16="http://schemas.microsoft.com/office/drawing/2014/main" id="{78B9ACBA-4C2F-41D4-8B5B-AC1CC6D29A8D}"/>
              </a:ext>
            </a:extLst>
          </p:cNvPr>
          <p:cNvSpPr/>
          <p:nvPr/>
        </p:nvSpPr>
        <p:spPr>
          <a:xfrm rot="5400000">
            <a:off x="1658314" y="2390290"/>
            <a:ext cx="620196" cy="345158"/>
          </a:xfrm>
          <a:prstGeom prst="stripedRightArrow">
            <a:avLst/>
          </a:prstGeom>
          <a:solidFill>
            <a:srgbClr val="FC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2" name="Text Placeholder 3">
            <a:extLst>
              <a:ext uri="{FF2B5EF4-FFF2-40B4-BE49-F238E27FC236}">
                <a16:creationId xmlns:a16="http://schemas.microsoft.com/office/drawing/2014/main" id="{6D2CBD25-6CF8-444B-BB5A-1F25DD09194A}"/>
              </a:ext>
            </a:extLst>
          </p:cNvPr>
          <p:cNvSpPr txBox="1">
            <a:spLocks/>
          </p:cNvSpPr>
          <p:nvPr/>
        </p:nvSpPr>
        <p:spPr>
          <a:xfrm>
            <a:off x="9074980" y="3050239"/>
            <a:ext cx="2581141" cy="2908379"/>
          </a:xfrm>
          <a:prstGeom prst="rect">
            <a:avLst/>
          </a:prstGeom>
          <a:ln>
            <a:solidFill>
              <a:schemeClr val="bg1">
                <a:lumMod val="65000"/>
              </a:schemeClr>
            </a:solidFill>
          </a:ln>
        </p:spPr>
        <p:txBody>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pPr>
              <a:lnSpc>
                <a:spcPts val="1500"/>
              </a:lnSpc>
              <a:spcBef>
                <a:spcPts val="0"/>
              </a:spcBef>
            </a:pPr>
            <a:endParaRPr lang="en-US" sz="1200" dirty="0"/>
          </a:p>
          <a:p>
            <a:pPr algn="ctr">
              <a:lnSpc>
                <a:spcPts val="1700"/>
              </a:lnSpc>
              <a:spcBef>
                <a:spcPts val="0"/>
              </a:spcBef>
            </a:pPr>
            <a:r>
              <a:rPr lang="en-US" sz="1200" b="1" i="1" u="sng" dirty="0">
                <a:solidFill>
                  <a:schemeClr val="accent1"/>
                </a:solidFill>
              </a:rPr>
              <a:t>Integration</a:t>
            </a:r>
          </a:p>
          <a:p>
            <a:pPr marL="171450" indent="-171450" fontAlgn="base">
              <a:lnSpc>
                <a:spcPts val="1700"/>
              </a:lnSpc>
              <a:spcBef>
                <a:spcPct val="0"/>
              </a:spcBef>
              <a:spcAft>
                <a:spcPct val="0"/>
              </a:spcAft>
              <a:buFont typeface="Arial" panose="020B0604020202020204" pitchFamily="34" charset="0"/>
              <a:buChar char="•"/>
              <a:defRPr/>
            </a:pPr>
            <a:r>
              <a:rPr lang="en-US" sz="1200" i="1" dirty="0">
                <a:solidFill>
                  <a:schemeClr val="tx1">
                    <a:lumMod val="75000"/>
                    <a:lumOff val="25000"/>
                  </a:schemeClr>
                </a:solidFill>
                <a:ea typeface="Open Sans" charset="0"/>
              </a:rPr>
              <a:t>Standardize cross system integration to optimize speed</a:t>
            </a:r>
          </a:p>
          <a:p>
            <a:pPr marL="171450" indent="-171450" fontAlgn="base">
              <a:lnSpc>
                <a:spcPts val="1700"/>
              </a:lnSpc>
              <a:spcBef>
                <a:spcPct val="0"/>
              </a:spcBef>
              <a:spcAft>
                <a:spcPct val="0"/>
              </a:spcAft>
              <a:buFont typeface="Arial" panose="020B0604020202020204" pitchFamily="34" charset="0"/>
              <a:buChar char="•"/>
              <a:defRPr/>
            </a:pPr>
            <a:r>
              <a:rPr lang="en-US" sz="1200" i="1" dirty="0">
                <a:solidFill>
                  <a:schemeClr val="tx1">
                    <a:lumMod val="75000"/>
                    <a:lumOff val="25000"/>
                  </a:schemeClr>
                </a:solidFill>
                <a:ea typeface="Open Sans" charset="0"/>
              </a:rPr>
              <a:t>Maximize automation to gain efficiency and business agility </a:t>
            </a:r>
            <a:endParaRPr lang="en-US" sz="1200" dirty="0">
              <a:solidFill>
                <a:schemeClr val="bg1">
                  <a:lumMod val="50000"/>
                </a:schemeClr>
              </a:solidFill>
              <a:ea typeface="Open Sans" charset="0"/>
            </a:endParaRPr>
          </a:p>
        </p:txBody>
      </p:sp>
      <p:sp>
        <p:nvSpPr>
          <p:cNvPr id="43" name="Text Placeholder 3">
            <a:extLst>
              <a:ext uri="{FF2B5EF4-FFF2-40B4-BE49-F238E27FC236}">
                <a16:creationId xmlns:a16="http://schemas.microsoft.com/office/drawing/2014/main" id="{FEC003F0-F9A0-467F-9B5D-7CE83E1FF030}"/>
              </a:ext>
            </a:extLst>
          </p:cNvPr>
          <p:cNvSpPr txBox="1">
            <a:spLocks/>
          </p:cNvSpPr>
          <p:nvPr/>
        </p:nvSpPr>
        <p:spPr>
          <a:xfrm>
            <a:off x="6212016" y="3050239"/>
            <a:ext cx="2581141" cy="2908379"/>
          </a:xfrm>
          <a:prstGeom prst="rect">
            <a:avLst/>
          </a:prstGeom>
          <a:ln>
            <a:solidFill>
              <a:schemeClr val="bg1">
                <a:lumMod val="65000"/>
              </a:schemeClr>
            </a:solidFill>
          </a:ln>
        </p:spPr>
        <p:txBody>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pPr>
              <a:lnSpc>
                <a:spcPts val="1500"/>
              </a:lnSpc>
              <a:spcBef>
                <a:spcPts val="0"/>
              </a:spcBef>
            </a:pPr>
            <a:endParaRPr lang="en-US" sz="1200" dirty="0"/>
          </a:p>
          <a:p>
            <a:pPr algn="ctr">
              <a:lnSpc>
                <a:spcPts val="1700"/>
              </a:lnSpc>
              <a:spcBef>
                <a:spcPts val="0"/>
              </a:spcBef>
            </a:pPr>
            <a:r>
              <a:rPr lang="en-US" sz="1200" b="1" i="1" u="sng" dirty="0">
                <a:solidFill>
                  <a:schemeClr val="accent1"/>
                </a:solidFill>
              </a:rPr>
              <a:t>De-couple</a:t>
            </a:r>
          </a:p>
          <a:p>
            <a:pPr marL="171450" indent="-171450">
              <a:lnSpc>
                <a:spcPts val="1700"/>
              </a:lnSpc>
              <a:spcBef>
                <a:spcPts val="0"/>
              </a:spcBef>
              <a:buFont typeface="Arial" panose="020B0604020202020204" pitchFamily="34" charset="0"/>
              <a:buChar char="•"/>
            </a:pPr>
            <a:r>
              <a:rPr lang="en-US" sz="1200" i="1" dirty="0">
                <a:solidFill>
                  <a:schemeClr val="tx1">
                    <a:lumMod val="75000"/>
                    <a:lumOff val="25000"/>
                  </a:schemeClr>
                </a:solidFill>
                <a:ea typeface="Open Sans" charset="0"/>
              </a:rPr>
              <a:t>Commoditize and remove non-core services from DG 1-by-1 </a:t>
            </a:r>
          </a:p>
          <a:p>
            <a:pPr marL="171450" indent="-171450">
              <a:lnSpc>
                <a:spcPts val="1700"/>
              </a:lnSpc>
              <a:spcBef>
                <a:spcPts val="0"/>
              </a:spcBef>
              <a:buFont typeface="Arial" panose="020B0604020202020204" pitchFamily="34" charset="0"/>
              <a:buChar char="•"/>
            </a:pPr>
            <a:r>
              <a:rPr lang="en-US" sz="1200" i="1" dirty="0">
                <a:solidFill>
                  <a:schemeClr val="tx1">
                    <a:lumMod val="75000"/>
                    <a:lumOff val="25000"/>
                  </a:schemeClr>
                </a:solidFill>
                <a:ea typeface="Open Sans" charset="0"/>
              </a:rPr>
              <a:t>Bring operational data outside DG to reduce dependency</a:t>
            </a:r>
          </a:p>
        </p:txBody>
      </p:sp>
      <p:sp>
        <p:nvSpPr>
          <p:cNvPr id="44" name="Text Placeholder 3">
            <a:extLst>
              <a:ext uri="{FF2B5EF4-FFF2-40B4-BE49-F238E27FC236}">
                <a16:creationId xmlns:a16="http://schemas.microsoft.com/office/drawing/2014/main" id="{E7EB1565-658B-468C-8F08-AA859C26F032}"/>
              </a:ext>
            </a:extLst>
          </p:cNvPr>
          <p:cNvSpPr txBox="1">
            <a:spLocks/>
          </p:cNvSpPr>
          <p:nvPr/>
        </p:nvSpPr>
        <p:spPr>
          <a:xfrm>
            <a:off x="3349052" y="3050239"/>
            <a:ext cx="2581141" cy="2908379"/>
          </a:xfrm>
          <a:prstGeom prst="rect">
            <a:avLst/>
          </a:prstGeom>
          <a:ln>
            <a:solidFill>
              <a:schemeClr val="bg1">
                <a:lumMod val="65000"/>
              </a:schemeClr>
            </a:solidFill>
          </a:ln>
        </p:spPr>
        <p:txBody>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pPr>
              <a:lnSpc>
                <a:spcPts val="1500"/>
              </a:lnSpc>
              <a:spcBef>
                <a:spcPts val="0"/>
              </a:spcBef>
            </a:pPr>
            <a:endParaRPr lang="en-US" sz="1200" u="sng" dirty="0"/>
          </a:p>
          <a:p>
            <a:pPr algn="ctr">
              <a:lnSpc>
                <a:spcPts val="1700"/>
              </a:lnSpc>
              <a:spcBef>
                <a:spcPts val="0"/>
              </a:spcBef>
            </a:pPr>
            <a:r>
              <a:rPr lang="en-US" sz="1200" b="1" u="sng" dirty="0">
                <a:solidFill>
                  <a:schemeClr val="accent1"/>
                </a:solidFill>
              </a:rPr>
              <a:t>Recoverability</a:t>
            </a:r>
          </a:p>
          <a:p>
            <a:pPr marL="171450" indent="-171450">
              <a:lnSpc>
                <a:spcPts val="1700"/>
              </a:lnSpc>
              <a:spcBef>
                <a:spcPts val="0"/>
              </a:spcBef>
              <a:buFont typeface="Arial" panose="020B0604020202020204" pitchFamily="34" charset="0"/>
              <a:buChar char="•"/>
            </a:pPr>
            <a:r>
              <a:rPr lang="en-US" sz="1200" i="1" dirty="0">
                <a:solidFill>
                  <a:schemeClr val="tx1">
                    <a:lumMod val="75000"/>
                    <a:lumOff val="25000"/>
                  </a:schemeClr>
                </a:solidFill>
                <a:ea typeface="Open Sans" charset="0"/>
              </a:rPr>
              <a:t>Build customer-facing service outside DG to reduce disruption</a:t>
            </a:r>
          </a:p>
          <a:p>
            <a:pPr marL="171450" indent="-171450">
              <a:lnSpc>
                <a:spcPts val="1700"/>
              </a:lnSpc>
              <a:spcBef>
                <a:spcPts val="0"/>
              </a:spcBef>
              <a:buFont typeface="Arial" panose="020B0604020202020204" pitchFamily="34" charset="0"/>
              <a:buChar char="•"/>
            </a:pPr>
            <a:r>
              <a:rPr lang="en-US" sz="1200" i="1" dirty="0">
                <a:solidFill>
                  <a:schemeClr val="tx1">
                    <a:lumMod val="75000"/>
                    <a:lumOff val="25000"/>
                  </a:schemeClr>
                </a:solidFill>
                <a:ea typeface="Open Sans" charset="0"/>
              </a:rPr>
              <a:t>Identify non-claim data/systems for potential remove off DG</a:t>
            </a:r>
            <a:endParaRPr lang="en-US" sz="1400" i="1" dirty="0">
              <a:solidFill>
                <a:schemeClr val="tx1"/>
              </a:solidFill>
              <a:ea typeface="Open Sans" charset="0"/>
            </a:endParaRPr>
          </a:p>
        </p:txBody>
      </p:sp>
      <p:sp>
        <p:nvSpPr>
          <p:cNvPr id="45" name="Text Placeholder 3">
            <a:extLst>
              <a:ext uri="{FF2B5EF4-FFF2-40B4-BE49-F238E27FC236}">
                <a16:creationId xmlns:a16="http://schemas.microsoft.com/office/drawing/2014/main" id="{FDCE5F91-2606-4DBE-95C0-2906606E8D43}"/>
              </a:ext>
            </a:extLst>
          </p:cNvPr>
          <p:cNvSpPr txBox="1">
            <a:spLocks/>
          </p:cNvSpPr>
          <p:nvPr/>
        </p:nvSpPr>
        <p:spPr>
          <a:xfrm>
            <a:off x="565727" y="3050238"/>
            <a:ext cx="2581141" cy="2908379"/>
          </a:xfrm>
          <a:prstGeom prst="rect">
            <a:avLst/>
          </a:prstGeom>
          <a:ln>
            <a:solidFill>
              <a:schemeClr val="bg1">
                <a:lumMod val="65000"/>
              </a:schemeClr>
            </a:solidFill>
          </a:ln>
        </p:spPr>
        <p:txBody>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pPr>
              <a:lnSpc>
                <a:spcPts val="1500"/>
              </a:lnSpc>
              <a:spcBef>
                <a:spcPts val="0"/>
              </a:spcBef>
            </a:pPr>
            <a:endParaRPr lang="en-US" sz="1200" u="sng" dirty="0"/>
          </a:p>
          <a:p>
            <a:pPr algn="ctr">
              <a:lnSpc>
                <a:spcPts val="1700"/>
              </a:lnSpc>
              <a:spcBef>
                <a:spcPts val="0"/>
              </a:spcBef>
            </a:pPr>
            <a:r>
              <a:rPr lang="en-US" sz="1200" b="1" u="sng" dirty="0">
                <a:solidFill>
                  <a:schemeClr val="accent1"/>
                </a:solidFill>
              </a:rPr>
              <a:t>Current state</a:t>
            </a:r>
          </a:p>
          <a:p>
            <a:pPr marL="171450" indent="-171450">
              <a:lnSpc>
                <a:spcPts val="1700"/>
              </a:lnSpc>
              <a:spcBef>
                <a:spcPts val="0"/>
              </a:spcBef>
              <a:buFont typeface="Arial" panose="020B0604020202020204" pitchFamily="34" charset="0"/>
              <a:buChar char="•"/>
            </a:pPr>
            <a:r>
              <a:rPr lang="en-US" sz="1200" i="1" dirty="0">
                <a:solidFill>
                  <a:schemeClr val="tx1">
                    <a:lumMod val="75000"/>
                    <a:lumOff val="25000"/>
                  </a:schemeClr>
                </a:solidFill>
                <a:ea typeface="Open Sans" charset="0"/>
              </a:rPr>
              <a:t>All-in-one = single point of failure </a:t>
            </a:r>
          </a:p>
          <a:p>
            <a:pPr marL="171450" indent="-171450">
              <a:lnSpc>
                <a:spcPts val="1700"/>
              </a:lnSpc>
              <a:spcBef>
                <a:spcPts val="0"/>
              </a:spcBef>
              <a:buFont typeface="Arial" panose="020B0604020202020204" pitchFamily="34" charset="0"/>
              <a:buChar char="•"/>
            </a:pPr>
            <a:r>
              <a:rPr lang="en-US" sz="1200" i="1" dirty="0">
                <a:solidFill>
                  <a:schemeClr val="tx1">
                    <a:lumMod val="75000"/>
                    <a:lumOff val="25000"/>
                  </a:schemeClr>
                </a:solidFill>
                <a:ea typeface="Open Sans" charset="0"/>
              </a:rPr>
              <a:t>Downtime immediately disrupts customers and all operations</a:t>
            </a:r>
          </a:p>
          <a:p>
            <a:pPr marL="171450" indent="-171450">
              <a:lnSpc>
                <a:spcPts val="1700"/>
              </a:lnSpc>
              <a:spcBef>
                <a:spcPts val="0"/>
              </a:spcBef>
              <a:buFont typeface="Arial" panose="020B0604020202020204" pitchFamily="34" charset="0"/>
              <a:buChar char="•"/>
            </a:pPr>
            <a:r>
              <a:rPr lang="en-US" sz="1200" i="1" dirty="0">
                <a:solidFill>
                  <a:schemeClr val="tx1">
                    <a:lumMod val="75000"/>
                    <a:lumOff val="25000"/>
                  </a:schemeClr>
                </a:solidFill>
                <a:ea typeface="Open Sans" charset="0"/>
              </a:rPr>
              <a:t>Slow to change ANYTHING, since must touch EVERYTHING</a:t>
            </a:r>
          </a:p>
        </p:txBody>
      </p:sp>
      <p:sp>
        <p:nvSpPr>
          <p:cNvPr id="46" name="Arrow: Striped Right 45">
            <a:extLst>
              <a:ext uri="{FF2B5EF4-FFF2-40B4-BE49-F238E27FC236}">
                <a16:creationId xmlns:a16="http://schemas.microsoft.com/office/drawing/2014/main" id="{C0D89EA7-892E-4CB0-8815-2AA85D882F94}"/>
              </a:ext>
            </a:extLst>
          </p:cNvPr>
          <p:cNvSpPr/>
          <p:nvPr/>
        </p:nvSpPr>
        <p:spPr>
          <a:xfrm rot="5400000">
            <a:off x="6728378" y="2390290"/>
            <a:ext cx="620196" cy="345158"/>
          </a:xfrm>
          <a:prstGeom prst="stripedRightArrow">
            <a:avLst/>
          </a:prstGeom>
          <a:solidFill>
            <a:srgbClr val="FC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7" name="Arrow: Striped Right 46">
            <a:extLst>
              <a:ext uri="{FF2B5EF4-FFF2-40B4-BE49-F238E27FC236}">
                <a16:creationId xmlns:a16="http://schemas.microsoft.com/office/drawing/2014/main" id="{F33DBBAF-F0CF-4164-BE58-9C1803B22849}"/>
              </a:ext>
            </a:extLst>
          </p:cNvPr>
          <p:cNvSpPr/>
          <p:nvPr/>
        </p:nvSpPr>
        <p:spPr>
          <a:xfrm rot="5400000">
            <a:off x="4193346" y="2390290"/>
            <a:ext cx="620196" cy="345158"/>
          </a:xfrm>
          <a:prstGeom prst="stripedRightArrow">
            <a:avLst/>
          </a:prstGeom>
          <a:solidFill>
            <a:srgbClr val="FC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8" name="Arrow: Striped Right 47">
            <a:extLst>
              <a:ext uri="{FF2B5EF4-FFF2-40B4-BE49-F238E27FC236}">
                <a16:creationId xmlns:a16="http://schemas.microsoft.com/office/drawing/2014/main" id="{E3732720-348E-4F55-A4D7-B094000C8161}"/>
              </a:ext>
            </a:extLst>
          </p:cNvPr>
          <p:cNvSpPr/>
          <p:nvPr/>
        </p:nvSpPr>
        <p:spPr>
          <a:xfrm rot="5400000">
            <a:off x="9263410" y="2390290"/>
            <a:ext cx="620196" cy="345158"/>
          </a:xfrm>
          <a:prstGeom prst="stripedRightArrow">
            <a:avLst/>
          </a:prstGeom>
          <a:solidFill>
            <a:srgbClr val="FC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grpSp>
        <p:nvGrpSpPr>
          <p:cNvPr id="52" name="Group 51">
            <a:extLst>
              <a:ext uri="{FF2B5EF4-FFF2-40B4-BE49-F238E27FC236}">
                <a16:creationId xmlns:a16="http://schemas.microsoft.com/office/drawing/2014/main" id="{FBC16860-9D44-48D8-B56B-2C92B16B08AB}"/>
              </a:ext>
            </a:extLst>
          </p:cNvPr>
          <p:cNvGrpSpPr/>
          <p:nvPr/>
        </p:nvGrpSpPr>
        <p:grpSpPr>
          <a:xfrm>
            <a:off x="6317006" y="3153915"/>
            <a:ext cx="490721" cy="466934"/>
            <a:chOff x="212407" y="1872628"/>
            <a:chExt cx="569821" cy="635646"/>
          </a:xfrm>
        </p:grpSpPr>
        <p:pic>
          <p:nvPicPr>
            <p:cNvPr id="53" name="Picture 7" descr="C:\Gioia Files\Weebles\Weeble Mania\j0432623.png">
              <a:extLst>
                <a:ext uri="{FF2B5EF4-FFF2-40B4-BE49-F238E27FC236}">
                  <a16:creationId xmlns:a16="http://schemas.microsoft.com/office/drawing/2014/main" id="{09B0536A-A23A-45ED-894A-F9237F7912CD}"/>
                </a:ext>
              </a:extLst>
            </p:cNvPr>
            <p:cNvPicPr>
              <a:picLocks noChangeAspect="1" noChangeArrowheads="1"/>
            </p:cNvPicPr>
            <p:nvPr/>
          </p:nvPicPr>
          <p:blipFill>
            <a:blip r:embed="rId6" cstate="print"/>
            <a:srcRect/>
            <a:stretch>
              <a:fillRect/>
            </a:stretch>
          </p:blipFill>
          <p:spPr bwMode="auto">
            <a:xfrm flipH="1">
              <a:off x="249310" y="1872628"/>
              <a:ext cx="496015" cy="496015"/>
            </a:xfrm>
            <a:prstGeom prst="rect">
              <a:avLst/>
            </a:prstGeom>
            <a:noFill/>
          </p:spPr>
        </p:pic>
        <p:sp>
          <p:nvSpPr>
            <p:cNvPr id="54" name="TextBox 53">
              <a:extLst>
                <a:ext uri="{FF2B5EF4-FFF2-40B4-BE49-F238E27FC236}">
                  <a16:creationId xmlns:a16="http://schemas.microsoft.com/office/drawing/2014/main" id="{8C1CF7E5-904A-45B0-B2B6-82D70D8B1E73}"/>
                </a:ext>
              </a:extLst>
            </p:cNvPr>
            <p:cNvSpPr txBox="1"/>
            <p:nvPr/>
          </p:nvSpPr>
          <p:spPr>
            <a:xfrm>
              <a:off x="212407" y="2340681"/>
              <a:ext cx="569821" cy="167593"/>
            </a:xfrm>
            <a:prstGeom prst="rect">
              <a:avLst/>
            </a:prstGeom>
            <a:noFill/>
          </p:spPr>
          <p:txBody>
            <a:bodyPr wrap="square" lIns="0" tIns="0" rIns="0" bIns="0" rtlCol="0">
              <a:spAutoFit/>
            </a:bodyPr>
            <a:lstStyle/>
            <a:p>
              <a:pPr algn="ctr">
                <a:defRPr/>
              </a:pPr>
              <a:endParaRPr lang="en-US" sz="800" kern="0" dirty="0">
                <a:solidFill>
                  <a:srgbClr val="000000"/>
                </a:solidFill>
                <a:latin typeface="Calibri"/>
                <a:ea typeface="ＭＳ Ｐゴシック" charset="0"/>
              </a:endParaRPr>
            </a:p>
          </p:txBody>
        </p:sp>
      </p:grpSp>
      <p:grpSp>
        <p:nvGrpSpPr>
          <p:cNvPr id="55" name="Group 54">
            <a:extLst>
              <a:ext uri="{FF2B5EF4-FFF2-40B4-BE49-F238E27FC236}">
                <a16:creationId xmlns:a16="http://schemas.microsoft.com/office/drawing/2014/main" id="{CE2ACFD5-774A-468B-87D8-5AB1525B5ABB}"/>
              </a:ext>
            </a:extLst>
          </p:cNvPr>
          <p:cNvGrpSpPr/>
          <p:nvPr/>
        </p:nvGrpSpPr>
        <p:grpSpPr>
          <a:xfrm>
            <a:off x="3426720" y="3153915"/>
            <a:ext cx="490721" cy="466934"/>
            <a:chOff x="212407" y="1872628"/>
            <a:chExt cx="569821" cy="635646"/>
          </a:xfrm>
        </p:grpSpPr>
        <p:pic>
          <p:nvPicPr>
            <p:cNvPr id="56" name="Picture 7" descr="C:\Gioia Files\Weebles\Weeble Mania\j0432623.png">
              <a:extLst>
                <a:ext uri="{FF2B5EF4-FFF2-40B4-BE49-F238E27FC236}">
                  <a16:creationId xmlns:a16="http://schemas.microsoft.com/office/drawing/2014/main" id="{04F7B67D-F1B8-4B1C-B0C2-17A57A0125D8}"/>
                </a:ext>
              </a:extLst>
            </p:cNvPr>
            <p:cNvPicPr>
              <a:picLocks noChangeAspect="1" noChangeArrowheads="1"/>
            </p:cNvPicPr>
            <p:nvPr/>
          </p:nvPicPr>
          <p:blipFill>
            <a:blip r:embed="rId6" cstate="print"/>
            <a:srcRect/>
            <a:stretch>
              <a:fillRect/>
            </a:stretch>
          </p:blipFill>
          <p:spPr bwMode="auto">
            <a:xfrm flipH="1">
              <a:off x="249310" y="1872628"/>
              <a:ext cx="496015" cy="496015"/>
            </a:xfrm>
            <a:prstGeom prst="rect">
              <a:avLst/>
            </a:prstGeom>
            <a:noFill/>
          </p:spPr>
        </p:pic>
        <p:sp>
          <p:nvSpPr>
            <p:cNvPr id="57" name="TextBox 56">
              <a:extLst>
                <a:ext uri="{FF2B5EF4-FFF2-40B4-BE49-F238E27FC236}">
                  <a16:creationId xmlns:a16="http://schemas.microsoft.com/office/drawing/2014/main" id="{AFE90A6C-0D89-490C-BCDE-683C9135626F}"/>
                </a:ext>
              </a:extLst>
            </p:cNvPr>
            <p:cNvSpPr txBox="1"/>
            <p:nvPr/>
          </p:nvSpPr>
          <p:spPr>
            <a:xfrm>
              <a:off x="212407" y="2340681"/>
              <a:ext cx="569821" cy="167593"/>
            </a:xfrm>
            <a:prstGeom prst="rect">
              <a:avLst/>
            </a:prstGeom>
            <a:noFill/>
          </p:spPr>
          <p:txBody>
            <a:bodyPr wrap="square" lIns="0" tIns="0" rIns="0" bIns="0" rtlCol="0">
              <a:spAutoFit/>
            </a:bodyPr>
            <a:lstStyle/>
            <a:p>
              <a:pPr algn="ctr">
                <a:defRPr/>
              </a:pPr>
              <a:endParaRPr lang="en-US" sz="800" kern="0" dirty="0">
                <a:solidFill>
                  <a:srgbClr val="000000"/>
                </a:solidFill>
                <a:latin typeface="Calibri"/>
                <a:ea typeface="ＭＳ Ｐゴシック" charset="0"/>
              </a:endParaRPr>
            </a:p>
          </p:txBody>
        </p:sp>
      </p:grpSp>
      <p:grpSp>
        <p:nvGrpSpPr>
          <p:cNvPr id="58" name="Group 57">
            <a:extLst>
              <a:ext uri="{FF2B5EF4-FFF2-40B4-BE49-F238E27FC236}">
                <a16:creationId xmlns:a16="http://schemas.microsoft.com/office/drawing/2014/main" id="{33F8063E-BBE5-4705-B371-FDD10846021E}"/>
              </a:ext>
            </a:extLst>
          </p:cNvPr>
          <p:cNvGrpSpPr/>
          <p:nvPr/>
        </p:nvGrpSpPr>
        <p:grpSpPr>
          <a:xfrm>
            <a:off x="722311" y="3153915"/>
            <a:ext cx="490721" cy="466934"/>
            <a:chOff x="212407" y="1872628"/>
            <a:chExt cx="569821" cy="635646"/>
          </a:xfrm>
        </p:grpSpPr>
        <p:pic>
          <p:nvPicPr>
            <p:cNvPr id="59" name="Picture 7" descr="C:\Gioia Files\Weebles\Weeble Mania\j0432623.png">
              <a:extLst>
                <a:ext uri="{FF2B5EF4-FFF2-40B4-BE49-F238E27FC236}">
                  <a16:creationId xmlns:a16="http://schemas.microsoft.com/office/drawing/2014/main" id="{194930E0-5AF5-4A3E-B078-A8F09FD720CC}"/>
                </a:ext>
              </a:extLst>
            </p:cNvPr>
            <p:cNvPicPr>
              <a:picLocks noChangeAspect="1" noChangeArrowheads="1"/>
            </p:cNvPicPr>
            <p:nvPr/>
          </p:nvPicPr>
          <p:blipFill>
            <a:blip r:embed="rId6" cstate="print"/>
            <a:srcRect/>
            <a:stretch>
              <a:fillRect/>
            </a:stretch>
          </p:blipFill>
          <p:spPr bwMode="auto">
            <a:xfrm flipH="1">
              <a:off x="249310" y="1872628"/>
              <a:ext cx="496015" cy="496015"/>
            </a:xfrm>
            <a:prstGeom prst="rect">
              <a:avLst/>
            </a:prstGeom>
            <a:noFill/>
          </p:spPr>
        </p:pic>
        <p:sp>
          <p:nvSpPr>
            <p:cNvPr id="60" name="TextBox 59">
              <a:extLst>
                <a:ext uri="{FF2B5EF4-FFF2-40B4-BE49-F238E27FC236}">
                  <a16:creationId xmlns:a16="http://schemas.microsoft.com/office/drawing/2014/main" id="{248E5E89-6E65-4892-AF16-17F7283695A2}"/>
                </a:ext>
              </a:extLst>
            </p:cNvPr>
            <p:cNvSpPr txBox="1"/>
            <p:nvPr/>
          </p:nvSpPr>
          <p:spPr>
            <a:xfrm>
              <a:off x="212407" y="2340681"/>
              <a:ext cx="569821" cy="167593"/>
            </a:xfrm>
            <a:prstGeom prst="rect">
              <a:avLst/>
            </a:prstGeom>
            <a:noFill/>
          </p:spPr>
          <p:txBody>
            <a:bodyPr wrap="square" lIns="0" tIns="0" rIns="0" bIns="0" rtlCol="0">
              <a:spAutoFit/>
            </a:bodyPr>
            <a:lstStyle/>
            <a:p>
              <a:pPr algn="ctr">
                <a:defRPr/>
              </a:pPr>
              <a:endParaRPr lang="en-US" sz="800" kern="0" dirty="0">
                <a:solidFill>
                  <a:srgbClr val="000000"/>
                </a:solidFill>
                <a:latin typeface="Calibri"/>
                <a:ea typeface="ＭＳ Ｐゴシック" charset="0"/>
              </a:endParaRPr>
            </a:p>
          </p:txBody>
        </p:sp>
      </p:grpSp>
      <p:cxnSp>
        <p:nvCxnSpPr>
          <p:cNvPr id="63" name="Straight Arrow Connector 62">
            <a:extLst>
              <a:ext uri="{FF2B5EF4-FFF2-40B4-BE49-F238E27FC236}">
                <a16:creationId xmlns:a16="http://schemas.microsoft.com/office/drawing/2014/main" id="{BAEFCD55-5939-436E-8E8B-31CC281DBD9B}"/>
              </a:ext>
            </a:extLst>
          </p:cNvPr>
          <p:cNvCxnSpPr>
            <a:cxnSpLocks/>
            <a:stCxn id="59" idx="1"/>
            <a:endCxn id="62" idx="1"/>
          </p:cNvCxnSpPr>
          <p:nvPr/>
        </p:nvCxnSpPr>
        <p:spPr>
          <a:xfrm>
            <a:off x="1181250" y="3336097"/>
            <a:ext cx="906382" cy="173450"/>
          </a:xfrm>
          <a:prstGeom prst="straightConnector1">
            <a:avLst/>
          </a:prstGeom>
          <a:ln w="12700" cmpd="sng">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3F7CAEE-70C8-4E56-9EDC-02249E7E630F}"/>
              </a:ext>
            </a:extLst>
          </p:cNvPr>
          <p:cNvCxnSpPr>
            <a:cxnSpLocks/>
            <a:stCxn id="100" idx="2"/>
            <a:endCxn id="103" idx="0"/>
          </p:cNvCxnSpPr>
          <p:nvPr/>
        </p:nvCxnSpPr>
        <p:spPr>
          <a:xfrm>
            <a:off x="4081179" y="3442170"/>
            <a:ext cx="135434" cy="383605"/>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92BC3CAE-EF5B-4C3E-9BAB-FDF304F8D5E7}"/>
              </a:ext>
            </a:extLst>
          </p:cNvPr>
          <p:cNvSpPr/>
          <p:nvPr/>
        </p:nvSpPr>
        <p:spPr>
          <a:xfrm>
            <a:off x="7266665" y="3252583"/>
            <a:ext cx="823597" cy="1678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Integration</a:t>
            </a:r>
          </a:p>
        </p:txBody>
      </p:sp>
      <p:sp>
        <p:nvSpPr>
          <p:cNvPr id="85" name="Arrow: Striped Right 84">
            <a:extLst>
              <a:ext uri="{FF2B5EF4-FFF2-40B4-BE49-F238E27FC236}">
                <a16:creationId xmlns:a16="http://schemas.microsoft.com/office/drawing/2014/main" id="{96779EF1-11B2-455C-9620-EDF2AE21774A}"/>
              </a:ext>
            </a:extLst>
          </p:cNvPr>
          <p:cNvSpPr/>
          <p:nvPr/>
        </p:nvSpPr>
        <p:spPr>
          <a:xfrm rot="1080141">
            <a:off x="7997304" y="3840956"/>
            <a:ext cx="172835" cy="124174"/>
          </a:xfrm>
          <a:prstGeom prst="stripedRightArrow">
            <a:avLst/>
          </a:prstGeom>
          <a:solidFill>
            <a:srgbClr val="B7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86" name="TextBox 85">
            <a:extLst>
              <a:ext uri="{FF2B5EF4-FFF2-40B4-BE49-F238E27FC236}">
                <a16:creationId xmlns:a16="http://schemas.microsoft.com/office/drawing/2014/main" id="{FBE2AD84-B329-410D-9F91-5C39EB29AED2}"/>
              </a:ext>
            </a:extLst>
          </p:cNvPr>
          <p:cNvSpPr txBox="1"/>
          <p:nvPr/>
        </p:nvSpPr>
        <p:spPr>
          <a:xfrm>
            <a:off x="720458" y="3555843"/>
            <a:ext cx="650036" cy="153888"/>
          </a:xfrm>
          <a:prstGeom prst="rect">
            <a:avLst/>
          </a:prstGeom>
          <a:noFill/>
        </p:spPr>
        <p:txBody>
          <a:bodyPr wrap="square" lIns="0" tIns="0" rIns="0" bIns="0" rtlCol="0">
            <a:spAutoFit/>
          </a:bodyPr>
          <a:lstStyle/>
          <a:p>
            <a:r>
              <a:rPr lang="en-US" sz="1000" dirty="0">
                <a:solidFill>
                  <a:srgbClr val="193F93"/>
                </a:solidFill>
              </a:rPr>
              <a:t>Customers</a:t>
            </a:r>
          </a:p>
        </p:txBody>
      </p:sp>
      <p:grpSp>
        <p:nvGrpSpPr>
          <p:cNvPr id="93" name="Group 92">
            <a:extLst>
              <a:ext uri="{FF2B5EF4-FFF2-40B4-BE49-F238E27FC236}">
                <a16:creationId xmlns:a16="http://schemas.microsoft.com/office/drawing/2014/main" id="{3DDDDCB5-8472-4113-A5F0-83AD8DEEDDF3}"/>
              </a:ext>
            </a:extLst>
          </p:cNvPr>
          <p:cNvGrpSpPr/>
          <p:nvPr/>
        </p:nvGrpSpPr>
        <p:grpSpPr>
          <a:xfrm>
            <a:off x="9238794" y="3145178"/>
            <a:ext cx="490721" cy="466934"/>
            <a:chOff x="212407" y="1872628"/>
            <a:chExt cx="569821" cy="635646"/>
          </a:xfrm>
        </p:grpSpPr>
        <p:pic>
          <p:nvPicPr>
            <p:cNvPr id="94" name="Picture 7" descr="C:\Gioia Files\Weebles\Weeble Mania\j0432623.png">
              <a:extLst>
                <a:ext uri="{FF2B5EF4-FFF2-40B4-BE49-F238E27FC236}">
                  <a16:creationId xmlns:a16="http://schemas.microsoft.com/office/drawing/2014/main" id="{BF30BE11-FF24-421C-B2CB-9B490EC24AB5}"/>
                </a:ext>
              </a:extLst>
            </p:cNvPr>
            <p:cNvPicPr>
              <a:picLocks noChangeAspect="1" noChangeArrowheads="1"/>
            </p:cNvPicPr>
            <p:nvPr/>
          </p:nvPicPr>
          <p:blipFill>
            <a:blip r:embed="rId6" cstate="print"/>
            <a:srcRect/>
            <a:stretch>
              <a:fillRect/>
            </a:stretch>
          </p:blipFill>
          <p:spPr bwMode="auto">
            <a:xfrm flipH="1">
              <a:off x="249310" y="1872628"/>
              <a:ext cx="496015" cy="496015"/>
            </a:xfrm>
            <a:prstGeom prst="rect">
              <a:avLst/>
            </a:prstGeom>
            <a:noFill/>
          </p:spPr>
        </p:pic>
        <p:sp>
          <p:nvSpPr>
            <p:cNvPr id="95" name="TextBox 94">
              <a:extLst>
                <a:ext uri="{FF2B5EF4-FFF2-40B4-BE49-F238E27FC236}">
                  <a16:creationId xmlns:a16="http://schemas.microsoft.com/office/drawing/2014/main" id="{64434DFB-6477-4739-BDEF-A9B71298A821}"/>
                </a:ext>
              </a:extLst>
            </p:cNvPr>
            <p:cNvSpPr txBox="1"/>
            <p:nvPr/>
          </p:nvSpPr>
          <p:spPr>
            <a:xfrm>
              <a:off x="212407" y="2340681"/>
              <a:ext cx="569821" cy="167593"/>
            </a:xfrm>
            <a:prstGeom prst="rect">
              <a:avLst/>
            </a:prstGeom>
            <a:noFill/>
          </p:spPr>
          <p:txBody>
            <a:bodyPr wrap="square" lIns="0" tIns="0" rIns="0" bIns="0" rtlCol="0">
              <a:spAutoFit/>
            </a:bodyPr>
            <a:lstStyle/>
            <a:p>
              <a:pPr algn="ctr">
                <a:defRPr/>
              </a:pPr>
              <a:endParaRPr lang="en-US" sz="800" kern="0" dirty="0">
                <a:solidFill>
                  <a:srgbClr val="000000"/>
                </a:solidFill>
                <a:latin typeface="Calibri"/>
                <a:ea typeface="ＭＳ Ｐゴシック" charset="0"/>
              </a:endParaRPr>
            </a:p>
          </p:txBody>
        </p:sp>
      </p:grpSp>
      <p:grpSp>
        <p:nvGrpSpPr>
          <p:cNvPr id="114" name="Group 113">
            <a:extLst>
              <a:ext uri="{FF2B5EF4-FFF2-40B4-BE49-F238E27FC236}">
                <a16:creationId xmlns:a16="http://schemas.microsoft.com/office/drawing/2014/main" id="{E414F898-8542-4152-B4E9-B3512841283A}"/>
              </a:ext>
            </a:extLst>
          </p:cNvPr>
          <p:cNvGrpSpPr/>
          <p:nvPr/>
        </p:nvGrpSpPr>
        <p:grpSpPr>
          <a:xfrm>
            <a:off x="2087632" y="3195724"/>
            <a:ext cx="810042" cy="627646"/>
            <a:chOff x="1947040" y="3206198"/>
            <a:chExt cx="810042" cy="627646"/>
          </a:xfrm>
        </p:grpSpPr>
        <p:sp>
          <p:nvSpPr>
            <p:cNvPr id="62" name="Rectangle 61">
              <a:extLst>
                <a:ext uri="{FF2B5EF4-FFF2-40B4-BE49-F238E27FC236}">
                  <a16:creationId xmlns:a16="http://schemas.microsoft.com/office/drawing/2014/main" id="{0AB4C057-ABD3-4AAB-8E32-82A5B8F4FB3D}"/>
                </a:ext>
              </a:extLst>
            </p:cNvPr>
            <p:cNvSpPr/>
            <p:nvPr/>
          </p:nvSpPr>
          <p:spPr>
            <a:xfrm>
              <a:off x="1947040" y="3206198"/>
              <a:ext cx="810042" cy="6276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j-lt"/>
                  <a:cs typeface="Open Sans Bold"/>
                </a:rPr>
                <a:t>DG:</a:t>
              </a:r>
            </a:p>
            <a:p>
              <a:pPr algn="ctr"/>
              <a:r>
                <a:rPr lang="en-US" sz="1200" dirty="0">
                  <a:latin typeface="+mj-lt"/>
                  <a:cs typeface="Open Sans Bold"/>
                </a:rPr>
                <a:t>Services + Data</a:t>
              </a:r>
            </a:p>
          </p:txBody>
        </p:sp>
        <p:sp>
          <p:nvSpPr>
            <p:cNvPr id="35" name="Cylinder 34">
              <a:extLst>
                <a:ext uri="{FF2B5EF4-FFF2-40B4-BE49-F238E27FC236}">
                  <a16:creationId xmlns:a16="http://schemas.microsoft.com/office/drawing/2014/main" id="{C3777834-483B-4211-9657-ED7A9ADDE559}"/>
                </a:ext>
              </a:extLst>
            </p:cNvPr>
            <p:cNvSpPr/>
            <p:nvPr/>
          </p:nvSpPr>
          <p:spPr>
            <a:xfrm>
              <a:off x="2525411" y="3219041"/>
              <a:ext cx="216580" cy="253142"/>
            </a:xfrm>
            <a:prstGeom prst="can">
              <a:avLst>
                <a:gd name="adj"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grpSp>
        <p:nvGrpSpPr>
          <p:cNvPr id="188" name="Group 187">
            <a:extLst>
              <a:ext uri="{FF2B5EF4-FFF2-40B4-BE49-F238E27FC236}">
                <a16:creationId xmlns:a16="http://schemas.microsoft.com/office/drawing/2014/main" id="{BF0912F6-5BA0-4C8F-8E08-7067DA84AA38}"/>
              </a:ext>
            </a:extLst>
          </p:cNvPr>
          <p:cNvGrpSpPr/>
          <p:nvPr/>
        </p:nvGrpSpPr>
        <p:grpSpPr>
          <a:xfrm>
            <a:off x="10190855" y="4031060"/>
            <a:ext cx="726303" cy="310885"/>
            <a:chOff x="10208931" y="4031059"/>
            <a:chExt cx="633680" cy="310885"/>
          </a:xfrm>
        </p:grpSpPr>
        <p:sp>
          <p:nvSpPr>
            <p:cNvPr id="123" name="Rectangle 122">
              <a:extLst>
                <a:ext uri="{FF2B5EF4-FFF2-40B4-BE49-F238E27FC236}">
                  <a16:creationId xmlns:a16="http://schemas.microsoft.com/office/drawing/2014/main" id="{DB99C189-9BA0-4D29-9852-D319B2C58648}"/>
                </a:ext>
              </a:extLst>
            </p:cNvPr>
            <p:cNvSpPr/>
            <p:nvPr/>
          </p:nvSpPr>
          <p:spPr>
            <a:xfrm>
              <a:off x="10208931" y="4031059"/>
              <a:ext cx="633680" cy="3108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Core Services</a:t>
              </a:r>
            </a:p>
          </p:txBody>
        </p:sp>
        <p:sp>
          <p:nvSpPr>
            <p:cNvPr id="124" name="Cylinder 123">
              <a:extLst>
                <a:ext uri="{FF2B5EF4-FFF2-40B4-BE49-F238E27FC236}">
                  <a16:creationId xmlns:a16="http://schemas.microsoft.com/office/drawing/2014/main" id="{70B9FF18-782D-4199-B3C0-660EDE4388D3}"/>
                </a:ext>
              </a:extLst>
            </p:cNvPr>
            <p:cNvSpPr/>
            <p:nvPr/>
          </p:nvSpPr>
          <p:spPr>
            <a:xfrm>
              <a:off x="10692564" y="4061751"/>
              <a:ext cx="94252" cy="118288"/>
            </a:xfrm>
            <a:prstGeom prst="can">
              <a:avLst>
                <a:gd name="adj" fmla="val 25000"/>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sp>
        <p:nvSpPr>
          <p:cNvPr id="160" name="Arrow: Striped Right 159">
            <a:extLst>
              <a:ext uri="{FF2B5EF4-FFF2-40B4-BE49-F238E27FC236}">
                <a16:creationId xmlns:a16="http://schemas.microsoft.com/office/drawing/2014/main" id="{822EE1FF-F6EF-4C7D-8325-5C104BBBC792}"/>
              </a:ext>
            </a:extLst>
          </p:cNvPr>
          <p:cNvSpPr/>
          <p:nvPr/>
        </p:nvSpPr>
        <p:spPr>
          <a:xfrm rot="8911644">
            <a:off x="7045268" y="3860839"/>
            <a:ext cx="171389" cy="132694"/>
          </a:xfrm>
          <a:prstGeom prst="stripedRightArrow">
            <a:avLst/>
          </a:prstGeom>
          <a:solidFill>
            <a:srgbClr val="B7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94" name="Rectangle 193">
            <a:extLst>
              <a:ext uri="{FF2B5EF4-FFF2-40B4-BE49-F238E27FC236}">
                <a16:creationId xmlns:a16="http://schemas.microsoft.com/office/drawing/2014/main" id="{D4B36100-1AC2-428A-AE66-4F30B90B0310}"/>
              </a:ext>
            </a:extLst>
          </p:cNvPr>
          <p:cNvSpPr/>
          <p:nvPr/>
        </p:nvSpPr>
        <p:spPr bwMode="gray">
          <a:xfrm>
            <a:off x="1188403" y="3301629"/>
            <a:ext cx="391037" cy="142139"/>
          </a:xfrm>
          <a:prstGeom prst="rect">
            <a:avLst/>
          </a:prstGeom>
          <a:solidFill>
            <a:schemeClr val="accent2">
              <a:lumMod val="40000"/>
              <a:lumOff val="6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rPr>
              <a:t>UI</a:t>
            </a:r>
          </a:p>
        </p:txBody>
      </p:sp>
      <p:cxnSp>
        <p:nvCxnSpPr>
          <p:cNvPr id="84" name="Straight Arrow Connector 83">
            <a:extLst>
              <a:ext uri="{FF2B5EF4-FFF2-40B4-BE49-F238E27FC236}">
                <a16:creationId xmlns:a16="http://schemas.microsoft.com/office/drawing/2014/main" id="{CD470D26-EA2F-42D0-A476-38A7D8AC494C}"/>
              </a:ext>
            </a:extLst>
          </p:cNvPr>
          <p:cNvCxnSpPr>
            <a:cxnSpLocks/>
            <a:stCxn id="56" idx="1"/>
            <a:endCxn id="91" idx="1"/>
          </p:cNvCxnSpPr>
          <p:nvPr/>
        </p:nvCxnSpPr>
        <p:spPr>
          <a:xfrm>
            <a:off x="3885659" y="3336097"/>
            <a:ext cx="1079280" cy="172100"/>
          </a:xfrm>
          <a:prstGeom prst="straightConnector1">
            <a:avLst/>
          </a:prstGeom>
          <a:ln w="12700" cmpd="sng">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FE2941AE-7256-4B22-AE62-2E6E255D49EB}"/>
              </a:ext>
            </a:extLst>
          </p:cNvPr>
          <p:cNvGrpSpPr/>
          <p:nvPr/>
        </p:nvGrpSpPr>
        <p:grpSpPr>
          <a:xfrm>
            <a:off x="4964939" y="3194374"/>
            <a:ext cx="810042" cy="627646"/>
            <a:chOff x="1947040" y="3206198"/>
            <a:chExt cx="810042" cy="627646"/>
          </a:xfrm>
        </p:grpSpPr>
        <p:sp>
          <p:nvSpPr>
            <p:cNvPr id="91" name="Rectangle 90">
              <a:extLst>
                <a:ext uri="{FF2B5EF4-FFF2-40B4-BE49-F238E27FC236}">
                  <a16:creationId xmlns:a16="http://schemas.microsoft.com/office/drawing/2014/main" id="{1E8142F2-1E1D-452F-B260-C98E4ADC9AAC}"/>
                </a:ext>
              </a:extLst>
            </p:cNvPr>
            <p:cNvSpPr/>
            <p:nvPr/>
          </p:nvSpPr>
          <p:spPr>
            <a:xfrm>
              <a:off x="1947040" y="3206198"/>
              <a:ext cx="810042" cy="62764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j-lt"/>
                  <a:cs typeface="Open Sans Bold"/>
                </a:rPr>
                <a:t>DG:</a:t>
              </a:r>
            </a:p>
            <a:p>
              <a:pPr algn="ctr"/>
              <a:r>
                <a:rPr lang="en-US" sz="1200" dirty="0">
                  <a:latin typeface="+mj-lt"/>
                  <a:cs typeface="Open Sans Bold"/>
                </a:rPr>
                <a:t>Services + Data</a:t>
              </a:r>
            </a:p>
          </p:txBody>
        </p:sp>
        <p:sp>
          <p:nvSpPr>
            <p:cNvPr id="96" name="Cylinder 95">
              <a:extLst>
                <a:ext uri="{FF2B5EF4-FFF2-40B4-BE49-F238E27FC236}">
                  <a16:creationId xmlns:a16="http://schemas.microsoft.com/office/drawing/2014/main" id="{22616D89-FACD-4D85-B312-54CCAC9D5EFB}"/>
                </a:ext>
              </a:extLst>
            </p:cNvPr>
            <p:cNvSpPr/>
            <p:nvPr/>
          </p:nvSpPr>
          <p:spPr>
            <a:xfrm>
              <a:off x="2525411" y="3219041"/>
              <a:ext cx="216580" cy="253142"/>
            </a:xfrm>
            <a:prstGeom prst="can">
              <a:avLst>
                <a:gd name="adj"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sp>
        <p:nvSpPr>
          <p:cNvPr id="100" name="Rectangle 99">
            <a:extLst>
              <a:ext uri="{FF2B5EF4-FFF2-40B4-BE49-F238E27FC236}">
                <a16:creationId xmlns:a16="http://schemas.microsoft.com/office/drawing/2014/main" id="{B94D5747-30D1-4664-AF37-167E403B0904}"/>
              </a:ext>
            </a:extLst>
          </p:cNvPr>
          <p:cNvSpPr/>
          <p:nvPr/>
        </p:nvSpPr>
        <p:spPr bwMode="gray">
          <a:xfrm>
            <a:off x="3885660" y="3300031"/>
            <a:ext cx="391037" cy="142139"/>
          </a:xfrm>
          <a:prstGeom prst="rect">
            <a:avLst/>
          </a:prstGeom>
          <a:solidFill>
            <a:schemeClr val="accent2">
              <a:lumMod val="40000"/>
              <a:lumOff val="6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rPr>
              <a:t>UI</a:t>
            </a:r>
          </a:p>
        </p:txBody>
      </p:sp>
      <p:grpSp>
        <p:nvGrpSpPr>
          <p:cNvPr id="102" name="Group 101">
            <a:extLst>
              <a:ext uri="{FF2B5EF4-FFF2-40B4-BE49-F238E27FC236}">
                <a16:creationId xmlns:a16="http://schemas.microsoft.com/office/drawing/2014/main" id="{DE8E7131-5913-4429-9C5C-8454284B6B10}"/>
              </a:ext>
            </a:extLst>
          </p:cNvPr>
          <p:cNvGrpSpPr/>
          <p:nvPr/>
        </p:nvGrpSpPr>
        <p:grpSpPr>
          <a:xfrm>
            <a:off x="3862825" y="3824257"/>
            <a:ext cx="707575" cy="389442"/>
            <a:chOff x="1806379" y="3312275"/>
            <a:chExt cx="810042" cy="630102"/>
          </a:xfrm>
          <a:solidFill>
            <a:srgbClr val="00B0F0"/>
          </a:solidFill>
        </p:grpSpPr>
        <p:sp>
          <p:nvSpPr>
            <p:cNvPr id="103" name="Rectangle 102">
              <a:extLst>
                <a:ext uri="{FF2B5EF4-FFF2-40B4-BE49-F238E27FC236}">
                  <a16:creationId xmlns:a16="http://schemas.microsoft.com/office/drawing/2014/main" id="{EA94D812-CAB4-4A1A-93A1-8F0F28FC9503}"/>
                </a:ext>
              </a:extLst>
            </p:cNvPr>
            <p:cNvSpPr/>
            <p:nvPr/>
          </p:nvSpPr>
          <p:spPr>
            <a:xfrm>
              <a:off x="1806379" y="3314731"/>
              <a:ext cx="810042" cy="6276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Ext. </a:t>
              </a:r>
              <a:r>
                <a:rPr lang="en-US" sz="1000" dirty="0">
                  <a:latin typeface="+mj-lt"/>
                  <a:cs typeface="Open Sans Bold"/>
                </a:rPr>
                <a:t>service</a:t>
              </a:r>
            </a:p>
          </p:txBody>
        </p:sp>
        <p:sp>
          <p:nvSpPr>
            <p:cNvPr id="104" name="Cylinder 103">
              <a:extLst>
                <a:ext uri="{FF2B5EF4-FFF2-40B4-BE49-F238E27FC236}">
                  <a16:creationId xmlns:a16="http://schemas.microsoft.com/office/drawing/2014/main" id="{26B0AA8B-F16C-4632-B8C9-F33D773ECD92}"/>
                </a:ext>
              </a:extLst>
            </p:cNvPr>
            <p:cNvSpPr/>
            <p:nvPr/>
          </p:nvSpPr>
          <p:spPr>
            <a:xfrm>
              <a:off x="2480649" y="3312275"/>
              <a:ext cx="119647" cy="149616"/>
            </a:xfrm>
            <a:prstGeom prst="can">
              <a:avLst>
                <a:gd name="adj"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grpSp>
        <p:nvGrpSpPr>
          <p:cNvPr id="106" name="Group 105">
            <a:extLst>
              <a:ext uri="{FF2B5EF4-FFF2-40B4-BE49-F238E27FC236}">
                <a16:creationId xmlns:a16="http://schemas.microsoft.com/office/drawing/2014/main" id="{C106CF9C-7E7B-4C82-BAE6-00670DFB4B4C}"/>
              </a:ext>
            </a:extLst>
          </p:cNvPr>
          <p:cNvGrpSpPr/>
          <p:nvPr/>
        </p:nvGrpSpPr>
        <p:grpSpPr>
          <a:xfrm>
            <a:off x="4408085" y="3527287"/>
            <a:ext cx="228905" cy="230464"/>
            <a:chOff x="3110519" y="5874050"/>
            <a:chExt cx="647274" cy="692489"/>
          </a:xfrm>
          <a:solidFill>
            <a:srgbClr val="0099FF"/>
          </a:solidFill>
        </p:grpSpPr>
        <p:grpSp>
          <p:nvGrpSpPr>
            <p:cNvPr id="107" name="Group 106">
              <a:extLst>
                <a:ext uri="{FF2B5EF4-FFF2-40B4-BE49-F238E27FC236}">
                  <a16:creationId xmlns:a16="http://schemas.microsoft.com/office/drawing/2014/main" id="{F264248C-6C61-4D49-8A8C-D8C2DFD49E25}"/>
                </a:ext>
              </a:extLst>
            </p:cNvPr>
            <p:cNvGrpSpPr/>
            <p:nvPr/>
          </p:nvGrpSpPr>
          <p:grpSpPr>
            <a:xfrm>
              <a:off x="3333581" y="6269997"/>
              <a:ext cx="201151" cy="296542"/>
              <a:chOff x="602159" y="335759"/>
              <a:chExt cx="461962" cy="681037"/>
            </a:xfrm>
            <a:grpFill/>
          </p:grpSpPr>
          <p:sp>
            <p:nvSpPr>
              <p:cNvPr id="112" name="Freeform 36">
                <a:extLst>
                  <a:ext uri="{FF2B5EF4-FFF2-40B4-BE49-F238E27FC236}">
                    <a16:creationId xmlns:a16="http://schemas.microsoft.com/office/drawing/2014/main" id="{3AE1873F-08F4-4EDA-847A-DE52EF97FBE5}"/>
                  </a:ext>
                </a:extLst>
              </p:cNvPr>
              <p:cNvSpPr>
                <a:spLocks noEditPoints="1"/>
              </p:cNvSpPr>
              <p:nvPr/>
            </p:nvSpPr>
            <p:spPr bwMode="auto">
              <a:xfrm>
                <a:off x="724396" y="877096"/>
                <a:ext cx="185737" cy="139700"/>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113" name="Freeform 37">
                <a:extLst>
                  <a:ext uri="{FF2B5EF4-FFF2-40B4-BE49-F238E27FC236}">
                    <a16:creationId xmlns:a16="http://schemas.microsoft.com/office/drawing/2014/main" id="{B7C17B93-5849-4FAA-B989-C34DB72D6A4B}"/>
                  </a:ext>
                </a:extLst>
              </p:cNvPr>
              <p:cNvSpPr>
                <a:spLocks noEditPoints="1"/>
              </p:cNvSpPr>
              <p:nvPr/>
            </p:nvSpPr>
            <p:spPr bwMode="auto">
              <a:xfrm>
                <a:off x="724396" y="877096"/>
                <a:ext cx="185737" cy="139700"/>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118" name="Freeform 38">
                <a:extLst>
                  <a:ext uri="{FF2B5EF4-FFF2-40B4-BE49-F238E27FC236}">
                    <a16:creationId xmlns:a16="http://schemas.microsoft.com/office/drawing/2014/main" id="{30DEFBCB-4F4D-4266-94F6-224677564D39}"/>
                  </a:ext>
                </a:extLst>
              </p:cNvPr>
              <p:cNvSpPr>
                <a:spLocks noEditPoints="1"/>
              </p:cNvSpPr>
              <p:nvPr/>
            </p:nvSpPr>
            <p:spPr bwMode="auto">
              <a:xfrm>
                <a:off x="602159" y="335759"/>
                <a:ext cx="461962" cy="509587"/>
              </a:xfrm>
              <a:custGeom>
                <a:avLst/>
                <a:gdLst>
                  <a:gd name="T0" fmla="*/ 74 w 159"/>
                  <a:gd name="T1" fmla="*/ 0 h 176"/>
                  <a:gd name="T2" fmla="*/ 0 w 159"/>
                  <a:gd name="T3" fmla="*/ 75 h 176"/>
                  <a:gd name="T4" fmla="*/ 13 w 159"/>
                  <a:gd name="T5" fmla="*/ 118 h 176"/>
                  <a:gd name="T6" fmla="*/ 22 w 159"/>
                  <a:gd name="T7" fmla="*/ 128 h 176"/>
                  <a:gd name="T8" fmla="*/ 42 w 159"/>
                  <a:gd name="T9" fmla="*/ 176 h 176"/>
                  <a:gd name="T10" fmla="*/ 106 w 159"/>
                  <a:gd name="T11" fmla="*/ 176 h 176"/>
                  <a:gd name="T12" fmla="*/ 127 w 159"/>
                  <a:gd name="T13" fmla="*/ 128 h 176"/>
                  <a:gd name="T14" fmla="*/ 136 w 159"/>
                  <a:gd name="T15" fmla="*/ 118 h 176"/>
                  <a:gd name="T16" fmla="*/ 117 w 159"/>
                  <a:gd name="T17" fmla="*/ 14 h 176"/>
                  <a:gd name="T18" fmla="*/ 74 w 159"/>
                  <a:gd name="T19" fmla="*/ 0 h 176"/>
                  <a:gd name="T20" fmla="*/ 133 w 159"/>
                  <a:gd name="T21" fmla="*/ 75 h 176"/>
                  <a:gd name="T22" fmla="*/ 74 w 159"/>
                  <a:gd name="T23" fmla="*/ 16 h 176"/>
                  <a:gd name="T24" fmla="*/ 74 w 159"/>
                  <a:gd name="T25" fmla="*/ 11 h 176"/>
                  <a:gd name="T26" fmla="*/ 138 w 159"/>
                  <a:gd name="T27" fmla="*/ 75 h 176"/>
                  <a:gd name="T28" fmla="*/ 133 w 159"/>
                  <a:gd name="T29" fmla="*/ 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 h="176">
                    <a:moveTo>
                      <a:pt x="74" y="0"/>
                    </a:moveTo>
                    <a:cubicBezTo>
                      <a:pt x="33" y="0"/>
                      <a:pt x="0" y="34"/>
                      <a:pt x="0" y="75"/>
                    </a:cubicBezTo>
                    <a:cubicBezTo>
                      <a:pt x="0" y="90"/>
                      <a:pt x="4" y="105"/>
                      <a:pt x="13" y="118"/>
                    </a:cubicBezTo>
                    <a:cubicBezTo>
                      <a:pt x="16" y="121"/>
                      <a:pt x="19" y="125"/>
                      <a:pt x="22" y="128"/>
                    </a:cubicBezTo>
                    <a:cubicBezTo>
                      <a:pt x="39" y="145"/>
                      <a:pt x="42" y="149"/>
                      <a:pt x="42" y="176"/>
                    </a:cubicBezTo>
                    <a:cubicBezTo>
                      <a:pt x="106" y="176"/>
                      <a:pt x="106" y="176"/>
                      <a:pt x="106" y="176"/>
                    </a:cubicBezTo>
                    <a:cubicBezTo>
                      <a:pt x="106" y="149"/>
                      <a:pt x="110" y="145"/>
                      <a:pt x="127" y="128"/>
                    </a:cubicBezTo>
                    <a:cubicBezTo>
                      <a:pt x="130" y="125"/>
                      <a:pt x="133" y="121"/>
                      <a:pt x="136" y="118"/>
                    </a:cubicBezTo>
                    <a:cubicBezTo>
                      <a:pt x="159" y="84"/>
                      <a:pt x="151" y="37"/>
                      <a:pt x="117" y="14"/>
                    </a:cubicBezTo>
                    <a:cubicBezTo>
                      <a:pt x="105" y="5"/>
                      <a:pt x="90" y="0"/>
                      <a:pt x="74" y="0"/>
                    </a:cubicBezTo>
                    <a:close/>
                    <a:moveTo>
                      <a:pt x="133" y="75"/>
                    </a:moveTo>
                    <a:cubicBezTo>
                      <a:pt x="133" y="43"/>
                      <a:pt x="107" y="16"/>
                      <a:pt x="74" y="16"/>
                    </a:cubicBezTo>
                    <a:cubicBezTo>
                      <a:pt x="74" y="11"/>
                      <a:pt x="74" y="11"/>
                      <a:pt x="74" y="11"/>
                    </a:cubicBezTo>
                    <a:cubicBezTo>
                      <a:pt x="110" y="11"/>
                      <a:pt x="138" y="40"/>
                      <a:pt x="138" y="75"/>
                    </a:cubicBezTo>
                    <a:lnTo>
                      <a:pt x="13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sym typeface="Arial" panose="020B0604020202020204" pitchFamily="34" charset="0"/>
                </a:endParaRPr>
              </a:p>
            </p:txBody>
          </p:sp>
        </p:grpSp>
        <p:sp>
          <p:nvSpPr>
            <p:cNvPr id="108" name="Freeform 312">
              <a:extLst>
                <a:ext uri="{FF2B5EF4-FFF2-40B4-BE49-F238E27FC236}">
                  <a16:creationId xmlns:a16="http://schemas.microsoft.com/office/drawing/2014/main" id="{1949910D-1FED-43D6-99DD-2A2C540ECC4B}"/>
                </a:ext>
              </a:extLst>
            </p:cNvPr>
            <p:cNvSpPr>
              <a:spLocks noEditPoints="1"/>
            </p:cNvSpPr>
            <p:nvPr/>
          </p:nvSpPr>
          <p:spPr bwMode="auto">
            <a:xfrm>
              <a:off x="3316912" y="5874050"/>
              <a:ext cx="234488" cy="234488"/>
            </a:xfrm>
            <a:custGeom>
              <a:avLst/>
              <a:gdLst>
                <a:gd name="T0" fmla="*/ 71 w 91"/>
                <a:gd name="T1" fmla="*/ 21 h 91"/>
                <a:gd name="T2" fmla="*/ 67 w 91"/>
                <a:gd name="T3" fmla="*/ 17 h 91"/>
                <a:gd name="T4" fmla="*/ 68 w 91"/>
                <a:gd name="T5" fmla="*/ 6 h 91"/>
                <a:gd name="T6" fmla="*/ 64 w 91"/>
                <a:gd name="T7" fmla="*/ 4 h 91"/>
                <a:gd name="T8" fmla="*/ 56 w 91"/>
                <a:gd name="T9" fmla="*/ 12 h 91"/>
                <a:gd name="T10" fmla="*/ 50 w 91"/>
                <a:gd name="T11" fmla="*/ 11 h 91"/>
                <a:gd name="T12" fmla="*/ 46 w 91"/>
                <a:gd name="T13" fmla="*/ 0 h 91"/>
                <a:gd name="T14" fmla="*/ 45 w 91"/>
                <a:gd name="T15" fmla="*/ 0 h 91"/>
                <a:gd name="T16" fmla="*/ 43 w 91"/>
                <a:gd name="T17" fmla="*/ 0 h 91"/>
                <a:gd name="T18" fmla="*/ 40 w 91"/>
                <a:gd name="T19" fmla="*/ 1 h 91"/>
                <a:gd name="T20" fmla="*/ 37 w 91"/>
                <a:gd name="T21" fmla="*/ 11 h 91"/>
                <a:gd name="T22" fmla="*/ 32 w 91"/>
                <a:gd name="T23" fmla="*/ 13 h 91"/>
                <a:gd name="T24" fmla="*/ 23 w 91"/>
                <a:gd name="T25" fmla="*/ 6 h 91"/>
                <a:gd name="T26" fmla="*/ 18 w 91"/>
                <a:gd name="T27" fmla="*/ 9 h 91"/>
                <a:gd name="T28" fmla="*/ 21 w 91"/>
                <a:gd name="T29" fmla="*/ 20 h 91"/>
                <a:gd name="T30" fmla="*/ 17 w 91"/>
                <a:gd name="T31" fmla="*/ 24 h 91"/>
                <a:gd name="T32" fmla="*/ 6 w 91"/>
                <a:gd name="T33" fmla="*/ 23 h 91"/>
                <a:gd name="T34" fmla="*/ 4 w 91"/>
                <a:gd name="T35" fmla="*/ 28 h 91"/>
                <a:gd name="T36" fmla="*/ 11 w 91"/>
                <a:gd name="T37" fmla="*/ 36 h 91"/>
                <a:gd name="T38" fmla="*/ 10 w 91"/>
                <a:gd name="T39" fmla="*/ 41 h 91"/>
                <a:gd name="T40" fmla="*/ 0 w 91"/>
                <a:gd name="T41" fmla="*/ 46 h 91"/>
                <a:gd name="T42" fmla="*/ 0 w 91"/>
                <a:gd name="T43" fmla="*/ 48 h 91"/>
                <a:gd name="T44" fmla="*/ 0 w 91"/>
                <a:gd name="T45" fmla="*/ 51 h 91"/>
                <a:gd name="T46" fmla="*/ 11 w 91"/>
                <a:gd name="T47" fmla="*/ 54 h 91"/>
                <a:gd name="T48" fmla="*/ 13 w 91"/>
                <a:gd name="T49" fmla="*/ 60 h 91"/>
                <a:gd name="T50" fmla="*/ 6 w 91"/>
                <a:gd name="T51" fmla="*/ 68 h 91"/>
                <a:gd name="T52" fmla="*/ 9 w 91"/>
                <a:gd name="T53" fmla="*/ 73 h 91"/>
                <a:gd name="T54" fmla="*/ 20 w 91"/>
                <a:gd name="T55" fmla="*/ 70 h 91"/>
                <a:gd name="T56" fmla="*/ 24 w 91"/>
                <a:gd name="T57" fmla="*/ 74 h 91"/>
                <a:gd name="T58" fmla="*/ 23 w 91"/>
                <a:gd name="T59" fmla="*/ 85 h 91"/>
                <a:gd name="T60" fmla="*/ 27 w 91"/>
                <a:gd name="T61" fmla="*/ 88 h 91"/>
                <a:gd name="T62" fmla="*/ 35 w 91"/>
                <a:gd name="T63" fmla="*/ 80 h 91"/>
                <a:gd name="T64" fmla="*/ 41 w 91"/>
                <a:gd name="T65" fmla="*/ 81 h 91"/>
                <a:gd name="T66" fmla="*/ 45 w 91"/>
                <a:gd name="T67" fmla="*/ 91 h 91"/>
                <a:gd name="T68" fmla="*/ 46 w 91"/>
                <a:gd name="T69" fmla="*/ 91 h 91"/>
                <a:gd name="T70" fmla="*/ 48 w 91"/>
                <a:gd name="T71" fmla="*/ 91 h 91"/>
                <a:gd name="T72" fmla="*/ 51 w 91"/>
                <a:gd name="T73" fmla="*/ 91 h 91"/>
                <a:gd name="T74" fmla="*/ 54 w 91"/>
                <a:gd name="T75" fmla="*/ 80 h 91"/>
                <a:gd name="T76" fmla="*/ 59 w 91"/>
                <a:gd name="T77" fmla="*/ 79 h 91"/>
                <a:gd name="T78" fmla="*/ 68 w 91"/>
                <a:gd name="T79" fmla="*/ 85 h 91"/>
                <a:gd name="T80" fmla="*/ 73 w 91"/>
                <a:gd name="T81" fmla="*/ 82 h 91"/>
                <a:gd name="T82" fmla="*/ 70 w 91"/>
                <a:gd name="T83" fmla="*/ 72 h 91"/>
                <a:gd name="T84" fmla="*/ 74 w 91"/>
                <a:gd name="T85" fmla="*/ 67 h 91"/>
                <a:gd name="T86" fmla="*/ 85 w 91"/>
                <a:gd name="T87" fmla="*/ 69 h 91"/>
                <a:gd name="T88" fmla="*/ 87 w 91"/>
                <a:gd name="T89" fmla="*/ 64 h 91"/>
                <a:gd name="T90" fmla="*/ 80 w 91"/>
                <a:gd name="T91" fmla="*/ 56 h 91"/>
                <a:gd name="T92" fmla="*/ 81 w 91"/>
                <a:gd name="T93" fmla="*/ 50 h 91"/>
                <a:gd name="T94" fmla="*/ 91 w 91"/>
                <a:gd name="T95" fmla="*/ 46 h 91"/>
                <a:gd name="T96" fmla="*/ 91 w 91"/>
                <a:gd name="T97" fmla="*/ 43 h 91"/>
                <a:gd name="T98" fmla="*/ 91 w 91"/>
                <a:gd name="T99" fmla="*/ 41 h 91"/>
                <a:gd name="T100" fmla="*/ 80 w 91"/>
                <a:gd name="T101" fmla="*/ 38 h 91"/>
                <a:gd name="T102" fmla="*/ 78 w 91"/>
                <a:gd name="T103" fmla="*/ 32 h 91"/>
                <a:gd name="T104" fmla="*/ 85 w 91"/>
                <a:gd name="T105" fmla="*/ 24 h 91"/>
                <a:gd name="T106" fmla="*/ 84 w 91"/>
                <a:gd name="T107" fmla="*/ 22 h 91"/>
                <a:gd name="T108" fmla="*/ 82 w 91"/>
                <a:gd name="T109" fmla="*/ 19 h 91"/>
                <a:gd name="T110" fmla="*/ 71 w 91"/>
                <a:gd name="T111" fmla="*/ 21 h 91"/>
                <a:gd name="T112" fmla="*/ 47 w 91"/>
                <a:gd name="T113" fmla="*/ 63 h 91"/>
                <a:gd name="T114" fmla="*/ 46 w 91"/>
                <a:gd name="T115" fmla="*/ 63 h 91"/>
                <a:gd name="T116" fmla="*/ 28 w 91"/>
                <a:gd name="T117" fmla="*/ 46 h 91"/>
                <a:gd name="T118" fmla="*/ 45 w 91"/>
                <a:gd name="T119" fmla="*/ 28 h 91"/>
                <a:gd name="T120" fmla="*/ 46 w 91"/>
                <a:gd name="T121" fmla="*/ 28 h 91"/>
                <a:gd name="T122" fmla="*/ 63 w 91"/>
                <a:gd name="T123" fmla="*/ 46 h 91"/>
                <a:gd name="T124" fmla="*/ 47 w 91"/>
                <a:gd name="T125" fmla="*/ 6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 h="91">
                  <a:moveTo>
                    <a:pt x="71" y="21"/>
                  </a:moveTo>
                  <a:cubicBezTo>
                    <a:pt x="70" y="20"/>
                    <a:pt x="69" y="19"/>
                    <a:pt x="67" y="17"/>
                  </a:cubicBezTo>
                  <a:cubicBezTo>
                    <a:pt x="68" y="6"/>
                    <a:pt x="68" y="6"/>
                    <a:pt x="68" y="6"/>
                  </a:cubicBezTo>
                  <a:cubicBezTo>
                    <a:pt x="67" y="5"/>
                    <a:pt x="65" y="5"/>
                    <a:pt x="64" y="4"/>
                  </a:cubicBezTo>
                  <a:cubicBezTo>
                    <a:pt x="56" y="12"/>
                    <a:pt x="56" y="12"/>
                    <a:pt x="56" y="12"/>
                  </a:cubicBezTo>
                  <a:cubicBezTo>
                    <a:pt x="54" y="11"/>
                    <a:pt x="52" y="11"/>
                    <a:pt x="50" y="11"/>
                  </a:cubicBezTo>
                  <a:cubicBezTo>
                    <a:pt x="46" y="0"/>
                    <a:pt x="46" y="0"/>
                    <a:pt x="46" y="0"/>
                  </a:cubicBezTo>
                  <a:cubicBezTo>
                    <a:pt x="45" y="0"/>
                    <a:pt x="45" y="0"/>
                    <a:pt x="45" y="0"/>
                  </a:cubicBezTo>
                  <a:cubicBezTo>
                    <a:pt x="45" y="0"/>
                    <a:pt x="44" y="0"/>
                    <a:pt x="43" y="0"/>
                  </a:cubicBezTo>
                  <a:cubicBezTo>
                    <a:pt x="42" y="0"/>
                    <a:pt x="41" y="0"/>
                    <a:pt x="40" y="1"/>
                  </a:cubicBezTo>
                  <a:cubicBezTo>
                    <a:pt x="37" y="11"/>
                    <a:pt x="37" y="11"/>
                    <a:pt x="37" y="11"/>
                  </a:cubicBezTo>
                  <a:cubicBezTo>
                    <a:pt x="35" y="12"/>
                    <a:pt x="34" y="12"/>
                    <a:pt x="32" y="13"/>
                  </a:cubicBezTo>
                  <a:cubicBezTo>
                    <a:pt x="23" y="6"/>
                    <a:pt x="23" y="6"/>
                    <a:pt x="23" y="6"/>
                  </a:cubicBezTo>
                  <a:cubicBezTo>
                    <a:pt x="21" y="7"/>
                    <a:pt x="20" y="8"/>
                    <a:pt x="18" y="9"/>
                  </a:cubicBezTo>
                  <a:cubicBezTo>
                    <a:pt x="21" y="20"/>
                    <a:pt x="21" y="20"/>
                    <a:pt x="21" y="20"/>
                  </a:cubicBezTo>
                  <a:cubicBezTo>
                    <a:pt x="20" y="21"/>
                    <a:pt x="18" y="23"/>
                    <a:pt x="17" y="24"/>
                  </a:cubicBezTo>
                  <a:cubicBezTo>
                    <a:pt x="6" y="23"/>
                    <a:pt x="6" y="23"/>
                    <a:pt x="6" y="23"/>
                  </a:cubicBezTo>
                  <a:cubicBezTo>
                    <a:pt x="5" y="24"/>
                    <a:pt x="4" y="26"/>
                    <a:pt x="4" y="28"/>
                  </a:cubicBezTo>
                  <a:cubicBezTo>
                    <a:pt x="11" y="36"/>
                    <a:pt x="11" y="36"/>
                    <a:pt x="11" y="36"/>
                  </a:cubicBezTo>
                  <a:cubicBezTo>
                    <a:pt x="11" y="38"/>
                    <a:pt x="11" y="39"/>
                    <a:pt x="10" y="41"/>
                  </a:cubicBezTo>
                  <a:cubicBezTo>
                    <a:pt x="0" y="46"/>
                    <a:pt x="0" y="46"/>
                    <a:pt x="0" y="46"/>
                  </a:cubicBezTo>
                  <a:cubicBezTo>
                    <a:pt x="0" y="46"/>
                    <a:pt x="0" y="47"/>
                    <a:pt x="0" y="48"/>
                  </a:cubicBezTo>
                  <a:cubicBezTo>
                    <a:pt x="0" y="49"/>
                    <a:pt x="0" y="50"/>
                    <a:pt x="0" y="51"/>
                  </a:cubicBezTo>
                  <a:cubicBezTo>
                    <a:pt x="11" y="54"/>
                    <a:pt x="11" y="54"/>
                    <a:pt x="11" y="54"/>
                  </a:cubicBezTo>
                  <a:cubicBezTo>
                    <a:pt x="11" y="56"/>
                    <a:pt x="12" y="58"/>
                    <a:pt x="13" y="60"/>
                  </a:cubicBezTo>
                  <a:cubicBezTo>
                    <a:pt x="6" y="68"/>
                    <a:pt x="6" y="68"/>
                    <a:pt x="6" y="68"/>
                  </a:cubicBezTo>
                  <a:cubicBezTo>
                    <a:pt x="7" y="70"/>
                    <a:pt x="8" y="72"/>
                    <a:pt x="9" y="73"/>
                  </a:cubicBezTo>
                  <a:cubicBezTo>
                    <a:pt x="20" y="70"/>
                    <a:pt x="20" y="70"/>
                    <a:pt x="20" y="70"/>
                  </a:cubicBezTo>
                  <a:cubicBezTo>
                    <a:pt x="21" y="72"/>
                    <a:pt x="23" y="73"/>
                    <a:pt x="24" y="74"/>
                  </a:cubicBezTo>
                  <a:cubicBezTo>
                    <a:pt x="23" y="85"/>
                    <a:pt x="23" y="85"/>
                    <a:pt x="23" y="85"/>
                  </a:cubicBezTo>
                  <a:cubicBezTo>
                    <a:pt x="24" y="86"/>
                    <a:pt x="26" y="87"/>
                    <a:pt x="27" y="88"/>
                  </a:cubicBezTo>
                  <a:cubicBezTo>
                    <a:pt x="35" y="80"/>
                    <a:pt x="35" y="80"/>
                    <a:pt x="35" y="80"/>
                  </a:cubicBezTo>
                  <a:cubicBezTo>
                    <a:pt x="37" y="80"/>
                    <a:pt x="39" y="81"/>
                    <a:pt x="41" y="81"/>
                  </a:cubicBezTo>
                  <a:cubicBezTo>
                    <a:pt x="45" y="91"/>
                    <a:pt x="45" y="91"/>
                    <a:pt x="45" y="91"/>
                  </a:cubicBezTo>
                  <a:cubicBezTo>
                    <a:pt x="46" y="91"/>
                    <a:pt x="46" y="91"/>
                    <a:pt x="46" y="91"/>
                  </a:cubicBezTo>
                  <a:cubicBezTo>
                    <a:pt x="46" y="91"/>
                    <a:pt x="47" y="91"/>
                    <a:pt x="48" y="91"/>
                  </a:cubicBezTo>
                  <a:cubicBezTo>
                    <a:pt x="49" y="91"/>
                    <a:pt x="50" y="91"/>
                    <a:pt x="51" y="91"/>
                  </a:cubicBezTo>
                  <a:cubicBezTo>
                    <a:pt x="54" y="80"/>
                    <a:pt x="54" y="80"/>
                    <a:pt x="54" y="80"/>
                  </a:cubicBezTo>
                  <a:cubicBezTo>
                    <a:pt x="56" y="80"/>
                    <a:pt x="58" y="79"/>
                    <a:pt x="59" y="79"/>
                  </a:cubicBezTo>
                  <a:cubicBezTo>
                    <a:pt x="68" y="85"/>
                    <a:pt x="68" y="85"/>
                    <a:pt x="68" y="85"/>
                  </a:cubicBezTo>
                  <a:cubicBezTo>
                    <a:pt x="70" y="85"/>
                    <a:pt x="71" y="84"/>
                    <a:pt x="73" y="82"/>
                  </a:cubicBezTo>
                  <a:cubicBezTo>
                    <a:pt x="70" y="72"/>
                    <a:pt x="70" y="72"/>
                    <a:pt x="70" y="72"/>
                  </a:cubicBezTo>
                  <a:cubicBezTo>
                    <a:pt x="71" y="70"/>
                    <a:pt x="73" y="69"/>
                    <a:pt x="74" y="67"/>
                  </a:cubicBezTo>
                  <a:cubicBezTo>
                    <a:pt x="85" y="69"/>
                    <a:pt x="85" y="69"/>
                    <a:pt x="85" y="69"/>
                  </a:cubicBezTo>
                  <a:cubicBezTo>
                    <a:pt x="86" y="67"/>
                    <a:pt x="87" y="66"/>
                    <a:pt x="87" y="64"/>
                  </a:cubicBezTo>
                  <a:cubicBezTo>
                    <a:pt x="80" y="56"/>
                    <a:pt x="80" y="56"/>
                    <a:pt x="80" y="56"/>
                  </a:cubicBezTo>
                  <a:cubicBezTo>
                    <a:pt x="80" y="54"/>
                    <a:pt x="81" y="52"/>
                    <a:pt x="81" y="50"/>
                  </a:cubicBezTo>
                  <a:cubicBezTo>
                    <a:pt x="91" y="46"/>
                    <a:pt x="91" y="46"/>
                    <a:pt x="91" y="46"/>
                  </a:cubicBezTo>
                  <a:cubicBezTo>
                    <a:pt x="91" y="45"/>
                    <a:pt x="91" y="44"/>
                    <a:pt x="91" y="43"/>
                  </a:cubicBezTo>
                  <a:cubicBezTo>
                    <a:pt x="91" y="43"/>
                    <a:pt x="91" y="42"/>
                    <a:pt x="91" y="41"/>
                  </a:cubicBezTo>
                  <a:cubicBezTo>
                    <a:pt x="80" y="38"/>
                    <a:pt x="80" y="38"/>
                    <a:pt x="80" y="38"/>
                  </a:cubicBezTo>
                  <a:cubicBezTo>
                    <a:pt x="80" y="36"/>
                    <a:pt x="79" y="34"/>
                    <a:pt x="78" y="32"/>
                  </a:cubicBezTo>
                  <a:cubicBezTo>
                    <a:pt x="85" y="24"/>
                    <a:pt x="85" y="24"/>
                    <a:pt x="85" y="24"/>
                  </a:cubicBezTo>
                  <a:cubicBezTo>
                    <a:pt x="84" y="22"/>
                    <a:pt x="84" y="22"/>
                    <a:pt x="84" y="22"/>
                  </a:cubicBezTo>
                  <a:cubicBezTo>
                    <a:pt x="84" y="21"/>
                    <a:pt x="83" y="20"/>
                    <a:pt x="82" y="19"/>
                  </a:cubicBezTo>
                  <a:lnTo>
                    <a:pt x="71" y="21"/>
                  </a:lnTo>
                  <a:close/>
                  <a:moveTo>
                    <a:pt x="47" y="63"/>
                  </a:moveTo>
                  <a:cubicBezTo>
                    <a:pt x="46" y="63"/>
                    <a:pt x="46" y="63"/>
                    <a:pt x="46" y="63"/>
                  </a:cubicBezTo>
                  <a:cubicBezTo>
                    <a:pt x="36" y="63"/>
                    <a:pt x="28" y="55"/>
                    <a:pt x="28" y="46"/>
                  </a:cubicBezTo>
                  <a:cubicBezTo>
                    <a:pt x="28" y="36"/>
                    <a:pt x="35" y="29"/>
                    <a:pt x="45" y="28"/>
                  </a:cubicBezTo>
                  <a:cubicBezTo>
                    <a:pt x="45" y="28"/>
                    <a:pt x="45" y="28"/>
                    <a:pt x="46" y="28"/>
                  </a:cubicBezTo>
                  <a:cubicBezTo>
                    <a:pt x="55" y="28"/>
                    <a:pt x="63" y="36"/>
                    <a:pt x="63" y="46"/>
                  </a:cubicBezTo>
                  <a:cubicBezTo>
                    <a:pt x="63" y="55"/>
                    <a:pt x="56" y="63"/>
                    <a:pt x="4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sym typeface="Arial" panose="020B0604020202020204" pitchFamily="34" charset="0"/>
              </a:endParaRPr>
            </a:p>
          </p:txBody>
        </p:sp>
        <p:grpSp>
          <p:nvGrpSpPr>
            <p:cNvPr id="109" name="Group 108">
              <a:extLst>
                <a:ext uri="{FF2B5EF4-FFF2-40B4-BE49-F238E27FC236}">
                  <a16:creationId xmlns:a16="http://schemas.microsoft.com/office/drawing/2014/main" id="{4B6BB110-7C63-4DEC-ADBB-E124081CCDAE}"/>
                </a:ext>
              </a:extLst>
            </p:cNvPr>
            <p:cNvGrpSpPr/>
            <p:nvPr/>
          </p:nvGrpSpPr>
          <p:grpSpPr>
            <a:xfrm>
              <a:off x="3110519" y="5966995"/>
              <a:ext cx="647274" cy="467589"/>
              <a:chOff x="7741209" y="1880003"/>
              <a:chExt cx="1006475" cy="727075"/>
            </a:xfrm>
            <a:grpFill/>
          </p:grpSpPr>
          <p:sp>
            <p:nvSpPr>
              <p:cNvPr id="110" name="Freeform 102">
                <a:extLst>
                  <a:ext uri="{FF2B5EF4-FFF2-40B4-BE49-F238E27FC236}">
                    <a16:creationId xmlns:a16="http://schemas.microsoft.com/office/drawing/2014/main" id="{877CEF42-2ABE-4A1E-BBF5-44C4755F838B}"/>
                  </a:ext>
                </a:extLst>
              </p:cNvPr>
              <p:cNvSpPr>
                <a:spLocks/>
              </p:cNvSpPr>
              <p:nvPr/>
            </p:nvSpPr>
            <p:spPr bwMode="auto">
              <a:xfrm>
                <a:off x="8542896" y="1880003"/>
                <a:ext cx="204788" cy="727075"/>
              </a:xfrm>
              <a:custGeom>
                <a:avLst/>
                <a:gdLst>
                  <a:gd name="T0" fmla="*/ 9 w 22"/>
                  <a:gd name="T1" fmla="*/ 4 h 78"/>
                  <a:gd name="T2" fmla="*/ 15 w 22"/>
                  <a:gd name="T3" fmla="*/ 4 h 78"/>
                  <a:gd name="T4" fmla="*/ 17 w 22"/>
                  <a:gd name="T5" fmla="*/ 4 h 78"/>
                  <a:gd name="T6" fmla="*/ 17 w 22"/>
                  <a:gd name="T7" fmla="*/ 2 h 78"/>
                  <a:gd name="T8" fmla="*/ 16 w 22"/>
                  <a:gd name="T9" fmla="*/ 1 h 78"/>
                  <a:gd name="T10" fmla="*/ 2 w 22"/>
                  <a:gd name="T11" fmla="*/ 0 h 78"/>
                  <a:gd name="T12" fmla="*/ 2 w 22"/>
                  <a:gd name="T13" fmla="*/ 14 h 78"/>
                  <a:gd name="T14" fmla="*/ 2 w 22"/>
                  <a:gd name="T15" fmla="*/ 15 h 78"/>
                  <a:gd name="T16" fmla="*/ 4 w 22"/>
                  <a:gd name="T17" fmla="*/ 16 h 78"/>
                  <a:gd name="T18" fmla="*/ 4 w 22"/>
                  <a:gd name="T19" fmla="*/ 16 h 78"/>
                  <a:gd name="T20" fmla="*/ 5 w 22"/>
                  <a:gd name="T21" fmla="*/ 15 h 78"/>
                  <a:gd name="T22" fmla="*/ 6 w 22"/>
                  <a:gd name="T23" fmla="*/ 14 h 78"/>
                  <a:gd name="T24" fmla="*/ 5 w 22"/>
                  <a:gd name="T25" fmla="*/ 6 h 78"/>
                  <a:gd name="T26" fmla="*/ 18 w 22"/>
                  <a:gd name="T27" fmla="*/ 38 h 78"/>
                  <a:gd name="T28" fmla="*/ 1 w 22"/>
                  <a:gd name="T29" fmla="*/ 74 h 78"/>
                  <a:gd name="T30" fmla="*/ 1 w 22"/>
                  <a:gd name="T31" fmla="*/ 77 h 78"/>
                  <a:gd name="T32" fmla="*/ 2 w 22"/>
                  <a:gd name="T33" fmla="*/ 78 h 78"/>
                  <a:gd name="T34" fmla="*/ 4 w 22"/>
                  <a:gd name="T35" fmla="*/ 77 h 78"/>
                  <a:gd name="T36" fmla="*/ 22 w 22"/>
                  <a:gd name="T37" fmla="*/ 38 h 78"/>
                  <a:gd name="T38" fmla="*/ 9 w 22"/>
                  <a:gd name="T39"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78">
                    <a:moveTo>
                      <a:pt x="9" y="4"/>
                    </a:moveTo>
                    <a:cubicBezTo>
                      <a:pt x="15" y="4"/>
                      <a:pt x="15" y="4"/>
                      <a:pt x="15" y="4"/>
                    </a:cubicBezTo>
                    <a:cubicBezTo>
                      <a:pt x="16" y="4"/>
                      <a:pt x="16" y="4"/>
                      <a:pt x="17" y="4"/>
                    </a:cubicBezTo>
                    <a:cubicBezTo>
                      <a:pt x="17" y="3"/>
                      <a:pt x="17" y="3"/>
                      <a:pt x="17" y="2"/>
                    </a:cubicBezTo>
                    <a:cubicBezTo>
                      <a:pt x="17" y="1"/>
                      <a:pt x="17" y="1"/>
                      <a:pt x="16" y="1"/>
                    </a:cubicBezTo>
                    <a:cubicBezTo>
                      <a:pt x="2" y="0"/>
                      <a:pt x="2" y="0"/>
                      <a:pt x="2" y="0"/>
                    </a:cubicBezTo>
                    <a:cubicBezTo>
                      <a:pt x="2" y="14"/>
                      <a:pt x="2" y="14"/>
                      <a:pt x="2" y="14"/>
                    </a:cubicBezTo>
                    <a:cubicBezTo>
                      <a:pt x="2" y="14"/>
                      <a:pt x="2" y="15"/>
                      <a:pt x="2" y="15"/>
                    </a:cubicBezTo>
                    <a:cubicBezTo>
                      <a:pt x="3" y="15"/>
                      <a:pt x="3" y="16"/>
                      <a:pt x="4" y="16"/>
                    </a:cubicBezTo>
                    <a:cubicBezTo>
                      <a:pt x="4" y="16"/>
                      <a:pt x="4" y="16"/>
                      <a:pt x="4" y="16"/>
                    </a:cubicBezTo>
                    <a:cubicBezTo>
                      <a:pt x="4" y="16"/>
                      <a:pt x="5" y="15"/>
                      <a:pt x="5" y="15"/>
                    </a:cubicBezTo>
                    <a:cubicBezTo>
                      <a:pt x="5" y="15"/>
                      <a:pt x="6" y="14"/>
                      <a:pt x="6" y="14"/>
                    </a:cubicBezTo>
                    <a:cubicBezTo>
                      <a:pt x="5" y="6"/>
                      <a:pt x="5" y="6"/>
                      <a:pt x="5" y="6"/>
                    </a:cubicBezTo>
                    <a:cubicBezTo>
                      <a:pt x="13" y="15"/>
                      <a:pt x="18" y="26"/>
                      <a:pt x="18" y="38"/>
                    </a:cubicBezTo>
                    <a:cubicBezTo>
                      <a:pt x="18" y="52"/>
                      <a:pt x="12" y="65"/>
                      <a:pt x="1" y="74"/>
                    </a:cubicBezTo>
                    <a:cubicBezTo>
                      <a:pt x="0" y="75"/>
                      <a:pt x="0" y="76"/>
                      <a:pt x="1" y="77"/>
                    </a:cubicBezTo>
                    <a:cubicBezTo>
                      <a:pt x="1" y="77"/>
                      <a:pt x="2" y="78"/>
                      <a:pt x="2" y="78"/>
                    </a:cubicBezTo>
                    <a:cubicBezTo>
                      <a:pt x="3" y="78"/>
                      <a:pt x="3" y="77"/>
                      <a:pt x="4" y="77"/>
                    </a:cubicBezTo>
                    <a:cubicBezTo>
                      <a:pt x="15" y="67"/>
                      <a:pt x="22" y="53"/>
                      <a:pt x="22" y="38"/>
                    </a:cubicBezTo>
                    <a:cubicBezTo>
                      <a:pt x="22" y="25"/>
                      <a:pt x="17" y="13"/>
                      <a:pt x="9"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111" name="Freeform 103">
                <a:extLst>
                  <a:ext uri="{FF2B5EF4-FFF2-40B4-BE49-F238E27FC236}">
                    <a16:creationId xmlns:a16="http://schemas.microsoft.com/office/drawing/2014/main" id="{1B1226AC-0D09-4DCE-B36B-02A1CA61A41D}"/>
                  </a:ext>
                </a:extLst>
              </p:cNvPr>
              <p:cNvSpPr>
                <a:spLocks/>
              </p:cNvSpPr>
              <p:nvPr/>
            </p:nvSpPr>
            <p:spPr bwMode="auto">
              <a:xfrm>
                <a:off x="7741209" y="1880003"/>
                <a:ext cx="196850" cy="727075"/>
              </a:xfrm>
              <a:custGeom>
                <a:avLst/>
                <a:gdLst>
                  <a:gd name="T0" fmla="*/ 13 w 21"/>
                  <a:gd name="T1" fmla="*/ 74 h 78"/>
                  <a:gd name="T2" fmla="*/ 6 w 21"/>
                  <a:gd name="T3" fmla="*/ 73 h 78"/>
                  <a:gd name="T4" fmla="*/ 5 w 21"/>
                  <a:gd name="T5" fmla="*/ 74 h 78"/>
                  <a:gd name="T6" fmla="*/ 4 w 21"/>
                  <a:gd name="T7" fmla="*/ 75 h 78"/>
                  <a:gd name="T8" fmla="*/ 6 w 21"/>
                  <a:gd name="T9" fmla="*/ 77 h 78"/>
                  <a:gd name="T10" fmla="*/ 20 w 21"/>
                  <a:gd name="T11" fmla="*/ 78 h 78"/>
                  <a:gd name="T12" fmla="*/ 19 w 21"/>
                  <a:gd name="T13" fmla="*/ 64 h 78"/>
                  <a:gd name="T14" fmla="*/ 19 w 21"/>
                  <a:gd name="T15" fmla="*/ 63 h 78"/>
                  <a:gd name="T16" fmla="*/ 17 w 21"/>
                  <a:gd name="T17" fmla="*/ 62 h 78"/>
                  <a:gd name="T18" fmla="*/ 17 w 21"/>
                  <a:gd name="T19" fmla="*/ 62 h 78"/>
                  <a:gd name="T20" fmla="*/ 16 w 21"/>
                  <a:gd name="T21" fmla="*/ 63 h 78"/>
                  <a:gd name="T22" fmla="*/ 16 w 21"/>
                  <a:gd name="T23" fmla="*/ 64 h 78"/>
                  <a:gd name="T24" fmla="*/ 16 w 21"/>
                  <a:gd name="T25" fmla="*/ 71 h 78"/>
                  <a:gd name="T26" fmla="*/ 4 w 21"/>
                  <a:gd name="T27" fmla="*/ 40 h 78"/>
                  <a:gd name="T28" fmla="*/ 20 w 21"/>
                  <a:gd name="T29" fmla="*/ 4 h 78"/>
                  <a:gd name="T30" fmla="*/ 20 w 21"/>
                  <a:gd name="T31" fmla="*/ 1 h 78"/>
                  <a:gd name="T32" fmla="*/ 19 w 21"/>
                  <a:gd name="T33" fmla="*/ 0 h 78"/>
                  <a:gd name="T34" fmla="*/ 18 w 21"/>
                  <a:gd name="T35" fmla="*/ 1 h 78"/>
                  <a:gd name="T36" fmla="*/ 0 w 21"/>
                  <a:gd name="T37" fmla="*/ 40 h 78"/>
                  <a:gd name="T38" fmla="*/ 13 w 21"/>
                  <a:gd name="T39"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78">
                    <a:moveTo>
                      <a:pt x="13" y="74"/>
                    </a:moveTo>
                    <a:cubicBezTo>
                      <a:pt x="6" y="73"/>
                      <a:pt x="6" y="73"/>
                      <a:pt x="6" y="73"/>
                    </a:cubicBezTo>
                    <a:cubicBezTo>
                      <a:pt x="5" y="73"/>
                      <a:pt x="5" y="73"/>
                      <a:pt x="5" y="74"/>
                    </a:cubicBezTo>
                    <a:cubicBezTo>
                      <a:pt x="4" y="74"/>
                      <a:pt x="4" y="75"/>
                      <a:pt x="4" y="75"/>
                    </a:cubicBezTo>
                    <a:cubicBezTo>
                      <a:pt x="4" y="76"/>
                      <a:pt x="5" y="77"/>
                      <a:pt x="6" y="77"/>
                    </a:cubicBezTo>
                    <a:cubicBezTo>
                      <a:pt x="20" y="78"/>
                      <a:pt x="20" y="78"/>
                      <a:pt x="20" y="78"/>
                    </a:cubicBezTo>
                    <a:cubicBezTo>
                      <a:pt x="19" y="64"/>
                      <a:pt x="19" y="64"/>
                      <a:pt x="19" y="64"/>
                    </a:cubicBezTo>
                    <a:cubicBezTo>
                      <a:pt x="19" y="63"/>
                      <a:pt x="19" y="63"/>
                      <a:pt x="19" y="63"/>
                    </a:cubicBezTo>
                    <a:cubicBezTo>
                      <a:pt x="18" y="62"/>
                      <a:pt x="18" y="62"/>
                      <a:pt x="17" y="62"/>
                    </a:cubicBezTo>
                    <a:cubicBezTo>
                      <a:pt x="17" y="62"/>
                      <a:pt x="17" y="62"/>
                      <a:pt x="17" y="62"/>
                    </a:cubicBezTo>
                    <a:cubicBezTo>
                      <a:pt x="17" y="62"/>
                      <a:pt x="16" y="62"/>
                      <a:pt x="16" y="63"/>
                    </a:cubicBezTo>
                    <a:cubicBezTo>
                      <a:pt x="16" y="63"/>
                      <a:pt x="16" y="63"/>
                      <a:pt x="16" y="64"/>
                    </a:cubicBezTo>
                    <a:cubicBezTo>
                      <a:pt x="16" y="71"/>
                      <a:pt x="16" y="71"/>
                      <a:pt x="16" y="71"/>
                    </a:cubicBezTo>
                    <a:cubicBezTo>
                      <a:pt x="8" y="62"/>
                      <a:pt x="4" y="51"/>
                      <a:pt x="4" y="40"/>
                    </a:cubicBezTo>
                    <a:cubicBezTo>
                      <a:pt x="4" y="26"/>
                      <a:pt x="10" y="13"/>
                      <a:pt x="20" y="4"/>
                    </a:cubicBezTo>
                    <a:cubicBezTo>
                      <a:pt x="21" y="3"/>
                      <a:pt x="21" y="2"/>
                      <a:pt x="20" y="1"/>
                    </a:cubicBezTo>
                    <a:cubicBezTo>
                      <a:pt x="20" y="0"/>
                      <a:pt x="20" y="0"/>
                      <a:pt x="19" y="0"/>
                    </a:cubicBezTo>
                    <a:cubicBezTo>
                      <a:pt x="18" y="0"/>
                      <a:pt x="18" y="0"/>
                      <a:pt x="18" y="1"/>
                    </a:cubicBezTo>
                    <a:cubicBezTo>
                      <a:pt x="6" y="10"/>
                      <a:pt x="0" y="25"/>
                      <a:pt x="0" y="40"/>
                    </a:cubicBezTo>
                    <a:cubicBezTo>
                      <a:pt x="0" y="52"/>
                      <a:pt x="4" y="64"/>
                      <a:pt x="13"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sym typeface="Arial" panose="020B0604020202020204" pitchFamily="34" charset="0"/>
                </a:endParaRPr>
              </a:p>
            </p:txBody>
          </p:sp>
        </p:grpSp>
      </p:grpSp>
      <p:grpSp>
        <p:nvGrpSpPr>
          <p:cNvPr id="125" name="Group 124">
            <a:extLst>
              <a:ext uri="{FF2B5EF4-FFF2-40B4-BE49-F238E27FC236}">
                <a16:creationId xmlns:a16="http://schemas.microsoft.com/office/drawing/2014/main" id="{EB897480-009F-4AE2-87CA-CE41FBDEB7E5}"/>
              </a:ext>
            </a:extLst>
          </p:cNvPr>
          <p:cNvGrpSpPr/>
          <p:nvPr/>
        </p:nvGrpSpPr>
        <p:grpSpPr>
          <a:xfrm>
            <a:off x="7241996" y="3643271"/>
            <a:ext cx="717352" cy="485858"/>
            <a:chOff x="2409631" y="-36202"/>
            <a:chExt cx="810042" cy="619003"/>
          </a:xfrm>
        </p:grpSpPr>
        <p:sp>
          <p:nvSpPr>
            <p:cNvPr id="126" name="Rectangle 125">
              <a:extLst>
                <a:ext uri="{FF2B5EF4-FFF2-40B4-BE49-F238E27FC236}">
                  <a16:creationId xmlns:a16="http://schemas.microsoft.com/office/drawing/2014/main" id="{85D9E339-88B0-4217-A8F9-BDBC2AB7727C}"/>
                </a:ext>
              </a:extLst>
            </p:cNvPr>
            <p:cNvSpPr/>
            <p:nvPr/>
          </p:nvSpPr>
          <p:spPr>
            <a:xfrm>
              <a:off x="2409631" y="-36202"/>
              <a:ext cx="810042" cy="6190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mj-lt"/>
                  <a:cs typeface="Open Sans Bold"/>
                </a:rPr>
                <a:t>DG:</a:t>
              </a:r>
            </a:p>
            <a:p>
              <a:pPr algn="ctr"/>
              <a:r>
                <a:rPr lang="en-US" sz="1000" dirty="0">
                  <a:latin typeface="+mj-lt"/>
                  <a:cs typeface="Open Sans Bold"/>
                </a:rPr>
                <a:t>Services + Data</a:t>
              </a:r>
            </a:p>
          </p:txBody>
        </p:sp>
        <p:sp>
          <p:nvSpPr>
            <p:cNvPr id="127" name="Cylinder 126">
              <a:extLst>
                <a:ext uri="{FF2B5EF4-FFF2-40B4-BE49-F238E27FC236}">
                  <a16:creationId xmlns:a16="http://schemas.microsoft.com/office/drawing/2014/main" id="{C1EA55A7-9BF1-4031-B78E-A235169D5877}"/>
                </a:ext>
              </a:extLst>
            </p:cNvPr>
            <p:cNvSpPr/>
            <p:nvPr/>
          </p:nvSpPr>
          <p:spPr>
            <a:xfrm>
              <a:off x="3044783" y="-12956"/>
              <a:ext cx="153896" cy="203648"/>
            </a:xfrm>
            <a:prstGeom prst="can">
              <a:avLst>
                <a:gd name="adj" fmla="val 25000"/>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sp>
        <p:nvSpPr>
          <p:cNvPr id="128" name="Rectangle 127">
            <a:extLst>
              <a:ext uri="{FF2B5EF4-FFF2-40B4-BE49-F238E27FC236}">
                <a16:creationId xmlns:a16="http://schemas.microsoft.com/office/drawing/2014/main" id="{473B2CA8-5C72-4152-B58D-96EC908A2D49}"/>
              </a:ext>
            </a:extLst>
          </p:cNvPr>
          <p:cNvSpPr/>
          <p:nvPr/>
        </p:nvSpPr>
        <p:spPr bwMode="gray">
          <a:xfrm>
            <a:off x="6734278" y="3260616"/>
            <a:ext cx="313005" cy="134552"/>
          </a:xfrm>
          <a:prstGeom prst="rect">
            <a:avLst/>
          </a:prstGeom>
          <a:solidFill>
            <a:srgbClr val="00B05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bg1"/>
                </a:solidFill>
              </a:rPr>
              <a:t>UI</a:t>
            </a:r>
          </a:p>
        </p:txBody>
      </p:sp>
      <p:grpSp>
        <p:nvGrpSpPr>
          <p:cNvPr id="129" name="Group 128">
            <a:extLst>
              <a:ext uri="{FF2B5EF4-FFF2-40B4-BE49-F238E27FC236}">
                <a16:creationId xmlns:a16="http://schemas.microsoft.com/office/drawing/2014/main" id="{C761A133-992B-4A22-B7A7-828A995130AA}"/>
              </a:ext>
            </a:extLst>
          </p:cNvPr>
          <p:cNvGrpSpPr/>
          <p:nvPr/>
        </p:nvGrpSpPr>
        <p:grpSpPr>
          <a:xfrm>
            <a:off x="6398284" y="3809599"/>
            <a:ext cx="626445" cy="319530"/>
            <a:chOff x="1806379" y="3312273"/>
            <a:chExt cx="810042" cy="630104"/>
          </a:xfrm>
          <a:solidFill>
            <a:srgbClr val="00B0F0"/>
          </a:solidFill>
        </p:grpSpPr>
        <p:sp>
          <p:nvSpPr>
            <p:cNvPr id="130" name="Rectangle 129">
              <a:extLst>
                <a:ext uri="{FF2B5EF4-FFF2-40B4-BE49-F238E27FC236}">
                  <a16:creationId xmlns:a16="http://schemas.microsoft.com/office/drawing/2014/main" id="{5B9EDEA4-4A7F-4109-8B75-8BD5E56B6B3C}"/>
                </a:ext>
              </a:extLst>
            </p:cNvPr>
            <p:cNvSpPr/>
            <p:nvPr/>
          </p:nvSpPr>
          <p:spPr>
            <a:xfrm>
              <a:off x="1806379" y="3314731"/>
              <a:ext cx="810042" cy="6276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Service</a:t>
              </a:r>
            </a:p>
          </p:txBody>
        </p:sp>
        <p:sp>
          <p:nvSpPr>
            <p:cNvPr id="131" name="Cylinder 130">
              <a:extLst>
                <a:ext uri="{FF2B5EF4-FFF2-40B4-BE49-F238E27FC236}">
                  <a16:creationId xmlns:a16="http://schemas.microsoft.com/office/drawing/2014/main" id="{CA9BADAD-31C8-415C-BF1B-5FC47C7661BD}"/>
                </a:ext>
              </a:extLst>
            </p:cNvPr>
            <p:cNvSpPr/>
            <p:nvPr/>
          </p:nvSpPr>
          <p:spPr>
            <a:xfrm>
              <a:off x="2383716" y="3312273"/>
              <a:ext cx="216580" cy="253142"/>
            </a:xfrm>
            <a:prstGeom prst="can">
              <a:avLst>
                <a:gd name="adj"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grpSp>
        <p:nvGrpSpPr>
          <p:cNvPr id="132" name="Group 131">
            <a:extLst>
              <a:ext uri="{FF2B5EF4-FFF2-40B4-BE49-F238E27FC236}">
                <a16:creationId xmlns:a16="http://schemas.microsoft.com/office/drawing/2014/main" id="{473EF6EC-6714-4AE1-815A-0FFE866E6C64}"/>
              </a:ext>
            </a:extLst>
          </p:cNvPr>
          <p:cNvGrpSpPr/>
          <p:nvPr/>
        </p:nvGrpSpPr>
        <p:grpSpPr>
          <a:xfrm>
            <a:off x="8177791" y="3812289"/>
            <a:ext cx="625851" cy="318284"/>
            <a:chOff x="1806584" y="3177181"/>
            <a:chExt cx="810042" cy="627647"/>
          </a:xfrm>
          <a:solidFill>
            <a:srgbClr val="00B0F0"/>
          </a:solidFill>
        </p:grpSpPr>
        <p:sp>
          <p:nvSpPr>
            <p:cNvPr id="133" name="Rectangle 132">
              <a:extLst>
                <a:ext uri="{FF2B5EF4-FFF2-40B4-BE49-F238E27FC236}">
                  <a16:creationId xmlns:a16="http://schemas.microsoft.com/office/drawing/2014/main" id="{5AB3BE0B-4E3C-4364-8BBD-03680D6786E7}"/>
                </a:ext>
              </a:extLst>
            </p:cNvPr>
            <p:cNvSpPr/>
            <p:nvPr/>
          </p:nvSpPr>
          <p:spPr>
            <a:xfrm>
              <a:off x="1806584" y="3177181"/>
              <a:ext cx="810042" cy="627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Service</a:t>
              </a:r>
            </a:p>
          </p:txBody>
        </p:sp>
        <p:sp>
          <p:nvSpPr>
            <p:cNvPr id="134" name="Cylinder 133">
              <a:extLst>
                <a:ext uri="{FF2B5EF4-FFF2-40B4-BE49-F238E27FC236}">
                  <a16:creationId xmlns:a16="http://schemas.microsoft.com/office/drawing/2014/main" id="{31EDA85B-5C36-4199-8983-FCA0E0E18E08}"/>
                </a:ext>
              </a:extLst>
            </p:cNvPr>
            <p:cNvSpPr/>
            <p:nvPr/>
          </p:nvSpPr>
          <p:spPr>
            <a:xfrm>
              <a:off x="2395495" y="3179311"/>
              <a:ext cx="216580" cy="253142"/>
            </a:xfrm>
            <a:prstGeom prst="can">
              <a:avLst>
                <a:gd name="adj"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cxnSp>
        <p:nvCxnSpPr>
          <p:cNvPr id="135" name="Straight Arrow Connector 134">
            <a:extLst>
              <a:ext uri="{FF2B5EF4-FFF2-40B4-BE49-F238E27FC236}">
                <a16:creationId xmlns:a16="http://schemas.microsoft.com/office/drawing/2014/main" id="{EF9843B1-0DA1-4756-A4C2-8AF1B9CFDA31}"/>
              </a:ext>
            </a:extLst>
          </p:cNvPr>
          <p:cNvCxnSpPr>
            <a:cxnSpLocks/>
            <a:endCxn id="130" idx="0"/>
          </p:cNvCxnSpPr>
          <p:nvPr/>
        </p:nvCxnSpPr>
        <p:spPr>
          <a:xfrm flipH="1">
            <a:off x="6711507" y="3435733"/>
            <a:ext cx="643804" cy="375112"/>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3DF6620-6327-4E38-9A31-CD5A20B02950}"/>
              </a:ext>
            </a:extLst>
          </p:cNvPr>
          <p:cNvCxnSpPr>
            <a:cxnSpLocks/>
            <a:stCxn id="128" idx="3"/>
          </p:cNvCxnSpPr>
          <p:nvPr/>
        </p:nvCxnSpPr>
        <p:spPr>
          <a:xfrm>
            <a:off x="7047283" y="3327892"/>
            <a:ext cx="219384" cy="5723"/>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0ED629F-C962-4046-9E82-750BE09B5AED}"/>
              </a:ext>
            </a:extLst>
          </p:cNvPr>
          <p:cNvCxnSpPr>
            <a:cxnSpLocks/>
            <a:stCxn id="67" idx="2"/>
            <a:endCxn id="126" idx="0"/>
          </p:cNvCxnSpPr>
          <p:nvPr/>
        </p:nvCxnSpPr>
        <p:spPr>
          <a:xfrm flipH="1">
            <a:off x="7600672" y="3420466"/>
            <a:ext cx="77792" cy="222805"/>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868B1CE0-B130-4ADF-BFDF-6D867894A128}"/>
              </a:ext>
            </a:extLst>
          </p:cNvPr>
          <p:cNvCxnSpPr>
            <a:cxnSpLocks/>
            <a:endCxn id="133" idx="0"/>
          </p:cNvCxnSpPr>
          <p:nvPr/>
        </p:nvCxnSpPr>
        <p:spPr>
          <a:xfrm>
            <a:off x="7854646" y="3429001"/>
            <a:ext cx="636071" cy="383288"/>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0F4E1754-53FF-4A00-B044-D4707D882A68}"/>
              </a:ext>
            </a:extLst>
          </p:cNvPr>
          <p:cNvSpPr/>
          <p:nvPr/>
        </p:nvSpPr>
        <p:spPr>
          <a:xfrm>
            <a:off x="10158499" y="3232397"/>
            <a:ext cx="792385" cy="2033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Integration</a:t>
            </a:r>
          </a:p>
        </p:txBody>
      </p:sp>
      <p:sp>
        <p:nvSpPr>
          <p:cNvPr id="149" name="Rectangle 148">
            <a:extLst>
              <a:ext uri="{FF2B5EF4-FFF2-40B4-BE49-F238E27FC236}">
                <a16:creationId xmlns:a16="http://schemas.microsoft.com/office/drawing/2014/main" id="{D383A810-1B9B-4B5F-A918-A43683A1F58E}"/>
              </a:ext>
            </a:extLst>
          </p:cNvPr>
          <p:cNvSpPr/>
          <p:nvPr/>
        </p:nvSpPr>
        <p:spPr bwMode="gray">
          <a:xfrm>
            <a:off x="9671823" y="3262216"/>
            <a:ext cx="307734" cy="139100"/>
          </a:xfrm>
          <a:prstGeom prst="rect">
            <a:avLst/>
          </a:prstGeom>
          <a:solidFill>
            <a:srgbClr val="00B05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bg1"/>
                </a:solidFill>
              </a:rPr>
              <a:t>UI</a:t>
            </a:r>
          </a:p>
        </p:txBody>
      </p:sp>
      <p:cxnSp>
        <p:nvCxnSpPr>
          <p:cNvPr id="150" name="Straight Arrow Connector 149">
            <a:extLst>
              <a:ext uri="{FF2B5EF4-FFF2-40B4-BE49-F238E27FC236}">
                <a16:creationId xmlns:a16="http://schemas.microsoft.com/office/drawing/2014/main" id="{0985BEF7-9910-43B4-A829-BAECA764D4D1}"/>
              </a:ext>
            </a:extLst>
          </p:cNvPr>
          <p:cNvCxnSpPr>
            <a:cxnSpLocks/>
            <a:stCxn id="149" idx="3"/>
          </p:cNvCxnSpPr>
          <p:nvPr/>
        </p:nvCxnSpPr>
        <p:spPr>
          <a:xfrm>
            <a:off x="9979557" y="3331766"/>
            <a:ext cx="245024" cy="3450"/>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D1FE1304-2521-4584-9D87-4FD5BA67FFD7}"/>
              </a:ext>
            </a:extLst>
          </p:cNvPr>
          <p:cNvGrpSpPr/>
          <p:nvPr/>
        </p:nvGrpSpPr>
        <p:grpSpPr>
          <a:xfrm>
            <a:off x="9227607" y="3568460"/>
            <a:ext cx="592384" cy="319591"/>
            <a:chOff x="1911601" y="3109868"/>
            <a:chExt cx="810042" cy="630224"/>
          </a:xfrm>
          <a:solidFill>
            <a:srgbClr val="00B0F0"/>
          </a:solidFill>
        </p:grpSpPr>
        <p:sp>
          <p:nvSpPr>
            <p:cNvPr id="152" name="Rectangle 151">
              <a:extLst>
                <a:ext uri="{FF2B5EF4-FFF2-40B4-BE49-F238E27FC236}">
                  <a16:creationId xmlns:a16="http://schemas.microsoft.com/office/drawing/2014/main" id="{4CBEF3D6-F839-4937-8424-C1D0A600741F}"/>
                </a:ext>
              </a:extLst>
            </p:cNvPr>
            <p:cNvSpPr/>
            <p:nvPr/>
          </p:nvSpPr>
          <p:spPr>
            <a:xfrm>
              <a:off x="1911601" y="3112445"/>
              <a:ext cx="810042" cy="627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Service</a:t>
              </a:r>
            </a:p>
          </p:txBody>
        </p:sp>
        <p:sp>
          <p:nvSpPr>
            <p:cNvPr id="153" name="Cylinder 152">
              <a:extLst>
                <a:ext uri="{FF2B5EF4-FFF2-40B4-BE49-F238E27FC236}">
                  <a16:creationId xmlns:a16="http://schemas.microsoft.com/office/drawing/2014/main" id="{3978B3BF-8C72-476B-959B-BC4269B6A64E}"/>
                </a:ext>
              </a:extLst>
            </p:cNvPr>
            <p:cNvSpPr/>
            <p:nvPr/>
          </p:nvSpPr>
          <p:spPr>
            <a:xfrm>
              <a:off x="2545762" y="3109868"/>
              <a:ext cx="144548" cy="258993"/>
            </a:xfrm>
            <a:prstGeom prst="can">
              <a:avLst>
                <a:gd name="adj"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grpSp>
        <p:nvGrpSpPr>
          <p:cNvPr id="154" name="Group 153">
            <a:extLst>
              <a:ext uri="{FF2B5EF4-FFF2-40B4-BE49-F238E27FC236}">
                <a16:creationId xmlns:a16="http://schemas.microsoft.com/office/drawing/2014/main" id="{18BEFD45-0033-407D-8CDC-4909982F78EB}"/>
              </a:ext>
            </a:extLst>
          </p:cNvPr>
          <p:cNvGrpSpPr/>
          <p:nvPr/>
        </p:nvGrpSpPr>
        <p:grpSpPr>
          <a:xfrm>
            <a:off x="9566115" y="3920364"/>
            <a:ext cx="592384" cy="318284"/>
            <a:chOff x="2144328" y="3503288"/>
            <a:chExt cx="841776" cy="627647"/>
          </a:xfrm>
          <a:solidFill>
            <a:srgbClr val="00B0F0"/>
          </a:solidFill>
        </p:grpSpPr>
        <p:sp>
          <p:nvSpPr>
            <p:cNvPr id="155" name="Rectangle 154">
              <a:extLst>
                <a:ext uri="{FF2B5EF4-FFF2-40B4-BE49-F238E27FC236}">
                  <a16:creationId xmlns:a16="http://schemas.microsoft.com/office/drawing/2014/main" id="{B3F1FFCF-C923-426C-BA61-703F3BC9DAA4}"/>
                </a:ext>
              </a:extLst>
            </p:cNvPr>
            <p:cNvSpPr/>
            <p:nvPr/>
          </p:nvSpPr>
          <p:spPr>
            <a:xfrm>
              <a:off x="2144328" y="3503288"/>
              <a:ext cx="841776" cy="627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Service</a:t>
              </a:r>
            </a:p>
          </p:txBody>
        </p:sp>
        <p:sp>
          <p:nvSpPr>
            <p:cNvPr id="156" name="Cylinder 155">
              <a:extLst>
                <a:ext uri="{FF2B5EF4-FFF2-40B4-BE49-F238E27FC236}">
                  <a16:creationId xmlns:a16="http://schemas.microsoft.com/office/drawing/2014/main" id="{F92B8DDD-C74F-4A6A-86B1-D7D061ABEB55}"/>
                </a:ext>
              </a:extLst>
            </p:cNvPr>
            <p:cNvSpPr/>
            <p:nvPr/>
          </p:nvSpPr>
          <p:spPr>
            <a:xfrm>
              <a:off x="2807537" y="3523106"/>
              <a:ext cx="144548" cy="258993"/>
            </a:xfrm>
            <a:prstGeom prst="can">
              <a:avLst>
                <a:gd name="adj"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grpSp>
        <p:nvGrpSpPr>
          <p:cNvPr id="157" name="Group 156">
            <a:extLst>
              <a:ext uri="{FF2B5EF4-FFF2-40B4-BE49-F238E27FC236}">
                <a16:creationId xmlns:a16="http://schemas.microsoft.com/office/drawing/2014/main" id="{2D33BD7E-759F-44CA-8A67-20EA841DF1DB}"/>
              </a:ext>
            </a:extLst>
          </p:cNvPr>
          <p:cNvGrpSpPr/>
          <p:nvPr/>
        </p:nvGrpSpPr>
        <p:grpSpPr>
          <a:xfrm>
            <a:off x="10941909" y="3825533"/>
            <a:ext cx="584891" cy="318284"/>
            <a:chOff x="3956957" y="3032586"/>
            <a:chExt cx="810042" cy="627647"/>
          </a:xfrm>
          <a:solidFill>
            <a:srgbClr val="00B0F0"/>
          </a:solidFill>
        </p:grpSpPr>
        <p:sp>
          <p:nvSpPr>
            <p:cNvPr id="158" name="Rectangle 157">
              <a:extLst>
                <a:ext uri="{FF2B5EF4-FFF2-40B4-BE49-F238E27FC236}">
                  <a16:creationId xmlns:a16="http://schemas.microsoft.com/office/drawing/2014/main" id="{7E377619-F7AC-4536-8E7D-8C33E54FCA1D}"/>
                </a:ext>
              </a:extLst>
            </p:cNvPr>
            <p:cNvSpPr/>
            <p:nvPr/>
          </p:nvSpPr>
          <p:spPr>
            <a:xfrm>
              <a:off x="3956957" y="3032586"/>
              <a:ext cx="810042" cy="627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Service</a:t>
              </a:r>
            </a:p>
          </p:txBody>
        </p:sp>
        <p:sp>
          <p:nvSpPr>
            <p:cNvPr id="159" name="Cylinder 158">
              <a:extLst>
                <a:ext uri="{FF2B5EF4-FFF2-40B4-BE49-F238E27FC236}">
                  <a16:creationId xmlns:a16="http://schemas.microsoft.com/office/drawing/2014/main" id="{32528ECD-A73D-4B7F-A32E-01AF7AC37C5A}"/>
                </a:ext>
              </a:extLst>
            </p:cNvPr>
            <p:cNvSpPr/>
            <p:nvPr/>
          </p:nvSpPr>
          <p:spPr>
            <a:xfrm>
              <a:off x="4583658" y="3032586"/>
              <a:ext cx="144548" cy="258993"/>
            </a:xfrm>
            <a:prstGeom prst="can">
              <a:avLst>
                <a:gd name="adj"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grpSp>
        <p:nvGrpSpPr>
          <p:cNvPr id="161" name="Group 160">
            <a:extLst>
              <a:ext uri="{FF2B5EF4-FFF2-40B4-BE49-F238E27FC236}">
                <a16:creationId xmlns:a16="http://schemas.microsoft.com/office/drawing/2014/main" id="{D4EE63F1-C137-4F1B-A8A6-7852871D1CE2}"/>
              </a:ext>
            </a:extLst>
          </p:cNvPr>
          <p:cNvGrpSpPr/>
          <p:nvPr/>
        </p:nvGrpSpPr>
        <p:grpSpPr>
          <a:xfrm>
            <a:off x="11077902" y="3442169"/>
            <a:ext cx="592192" cy="318284"/>
            <a:chOff x="3859452" y="1959244"/>
            <a:chExt cx="841503" cy="627647"/>
          </a:xfrm>
          <a:solidFill>
            <a:srgbClr val="00B0F0"/>
          </a:solidFill>
        </p:grpSpPr>
        <p:sp>
          <p:nvSpPr>
            <p:cNvPr id="162" name="Rectangle 161">
              <a:extLst>
                <a:ext uri="{FF2B5EF4-FFF2-40B4-BE49-F238E27FC236}">
                  <a16:creationId xmlns:a16="http://schemas.microsoft.com/office/drawing/2014/main" id="{3B166F37-3490-4AF2-A5E0-81AB7CE71FAF}"/>
                </a:ext>
              </a:extLst>
            </p:cNvPr>
            <p:cNvSpPr/>
            <p:nvPr/>
          </p:nvSpPr>
          <p:spPr>
            <a:xfrm>
              <a:off x="3859452" y="1959244"/>
              <a:ext cx="841503" cy="627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mj-lt"/>
                  <a:cs typeface="Open Sans Bold"/>
                </a:rPr>
                <a:t>Service</a:t>
              </a:r>
            </a:p>
          </p:txBody>
        </p:sp>
        <p:sp>
          <p:nvSpPr>
            <p:cNvPr id="163" name="Cylinder 162">
              <a:extLst>
                <a:ext uri="{FF2B5EF4-FFF2-40B4-BE49-F238E27FC236}">
                  <a16:creationId xmlns:a16="http://schemas.microsoft.com/office/drawing/2014/main" id="{EC817123-A212-4241-B91A-C9E3B6393505}"/>
                </a:ext>
              </a:extLst>
            </p:cNvPr>
            <p:cNvSpPr/>
            <p:nvPr/>
          </p:nvSpPr>
          <p:spPr>
            <a:xfrm>
              <a:off x="4514358" y="1979835"/>
              <a:ext cx="144548" cy="258993"/>
            </a:xfrm>
            <a:prstGeom prst="can">
              <a:avLst>
                <a:gd name="adj"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mj-lt"/>
                <a:cs typeface="Open Sans Bold"/>
              </a:endParaRPr>
            </a:p>
          </p:txBody>
        </p:sp>
      </p:grpSp>
      <p:cxnSp>
        <p:nvCxnSpPr>
          <p:cNvPr id="164" name="Straight Arrow Connector 163">
            <a:extLst>
              <a:ext uri="{FF2B5EF4-FFF2-40B4-BE49-F238E27FC236}">
                <a16:creationId xmlns:a16="http://schemas.microsoft.com/office/drawing/2014/main" id="{717C23CB-92F3-4D33-87EC-59AC7F0E6E1D}"/>
              </a:ext>
            </a:extLst>
          </p:cNvPr>
          <p:cNvCxnSpPr>
            <a:cxnSpLocks/>
          </p:cNvCxnSpPr>
          <p:nvPr/>
        </p:nvCxnSpPr>
        <p:spPr>
          <a:xfrm flipH="1">
            <a:off x="10056539" y="3435733"/>
            <a:ext cx="380672" cy="480994"/>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88F3575E-2362-4DE9-9C99-9CA2B20A2732}"/>
              </a:ext>
            </a:extLst>
          </p:cNvPr>
          <p:cNvCxnSpPr>
            <a:cxnSpLocks/>
            <a:endCxn id="152" idx="3"/>
          </p:cNvCxnSpPr>
          <p:nvPr/>
        </p:nvCxnSpPr>
        <p:spPr>
          <a:xfrm flipH="1">
            <a:off x="9819991" y="3442170"/>
            <a:ext cx="424950" cy="286739"/>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375D906F-2A2E-4824-82A8-A1B42AC20836}"/>
              </a:ext>
            </a:extLst>
          </p:cNvPr>
          <p:cNvCxnSpPr>
            <a:cxnSpLocks/>
            <a:endCxn id="123" idx="0"/>
          </p:cNvCxnSpPr>
          <p:nvPr/>
        </p:nvCxnSpPr>
        <p:spPr>
          <a:xfrm>
            <a:off x="10542028" y="3419611"/>
            <a:ext cx="11979" cy="611449"/>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BA0CE902-B910-479A-85C2-39FF2B1C4BB8}"/>
              </a:ext>
            </a:extLst>
          </p:cNvPr>
          <p:cNvCxnSpPr>
            <a:cxnSpLocks/>
          </p:cNvCxnSpPr>
          <p:nvPr/>
        </p:nvCxnSpPr>
        <p:spPr>
          <a:xfrm>
            <a:off x="10592079" y="3420467"/>
            <a:ext cx="407337" cy="400894"/>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0A7CF52C-46E0-4C4C-AC38-479FF12EBFE3}"/>
              </a:ext>
            </a:extLst>
          </p:cNvPr>
          <p:cNvCxnSpPr>
            <a:cxnSpLocks/>
            <a:endCxn id="162" idx="0"/>
          </p:cNvCxnSpPr>
          <p:nvPr/>
        </p:nvCxnSpPr>
        <p:spPr>
          <a:xfrm>
            <a:off x="10950885" y="3325101"/>
            <a:ext cx="423113" cy="117068"/>
          </a:xfrm>
          <a:prstGeom prst="straightConnector1">
            <a:avLst/>
          </a:prstGeom>
          <a:ln w="12700" cmpd="sng">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1" name="Arrow: Striped Right 180">
            <a:extLst>
              <a:ext uri="{FF2B5EF4-FFF2-40B4-BE49-F238E27FC236}">
                <a16:creationId xmlns:a16="http://schemas.microsoft.com/office/drawing/2014/main" id="{ADE0F39A-DE33-4623-B69F-9F9C4B8E22EB}"/>
              </a:ext>
            </a:extLst>
          </p:cNvPr>
          <p:cNvSpPr/>
          <p:nvPr/>
        </p:nvSpPr>
        <p:spPr>
          <a:xfrm rot="8897172">
            <a:off x="4606752" y="3900029"/>
            <a:ext cx="410468" cy="172725"/>
          </a:xfrm>
          <a:prstGeom prst="stripedRightArrow">
            <a:avLst/>
          </a:prstGeom>
          <a:solidFill>
            <a:srgbClr val="B7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82" name="Rectangle 181">
            <a:extLst>
              <a:ext uri="{FF2B5EF4-FFF2-40B4-BE49-F238E27FC236}">
                <a16:creationId xmlns:a16="http://schemas.microsoft.com/office/drawing/2014/main" id="{2A35B8C6-CA18-466E-AB03-496B12FE458F}"/>
              </a:ext>
            </a:extLst>
          </p:cNvPr>
          <p:cNvSpPr/>
          <p:nvPr/>
        </p:nvSpPr>
        <p:spPr>
          <a:xfrm>
            <a:off x="10938926" y="2510971"/>
            <a:ext cx="726304" cy="1670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mj-lt"/>
                <a:cs typeface="Open Sans Bold"/>
              </a:rPr>
              <a:t>New</a:t>
            </a:r>
          </a:p>
        </p:txBody>
      </p:sp>
      <p:sp>
        <p:nvSpPr>
          <p:cNvPr id="183" name="Rectangle 182">
            <a:extLst>
              <a:ext uri="{FF2B5EF4-FFF2-40B4-BE49-F238E27FC236}">
                <a16:creationId xmlns:a16="http://schemas.microsoft.com/office/drawing/2014/main" id="{3BCB8B66-3514-49DF-931E-28D2242C144A}"/>
              </a:ext>
            </a:extLst>
          </p:cNvPr>
          <p:cNvSpPr/>
          <p:nvPr/>
        </p:nvSpPr>
        <p:spPr bwMode="gray">
          <a:xfrm>
            <a:off x="10938926" y="2325584"/>
            <a:ext cx="726304" cy="170256"/>
          </a:xfrm>
          <a:prstGeom prst="rect">
            <a:avLst/>
          </a:prstGeom>
          <a:solidFill>
            <a:schemeClr val="accent2">
              <a:lumMod val="40000"/>
              <a:lumOff val="6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rPr>
              <a:t>Existing</a:t>
            </a:r>
          </a:p>
        </p:txBody>
      </p:sp>
      <p:sp>
        <p:nvSpPr>
          <p:cNvPr id="101" name="Rectangle 100">
            <a:extLst>
              <a:ext uri="{FF2B5EF4-FFF2-40B4-BE49-F238E27FC236}">
                <a16:creationId xmlns:a16="http://schemas.microsoft.com/office/drawing/2014/main" id="{ADC521D5-E367-4880-88F7-CB1CF7C45DAD}"/>
              </a:ext>
            </a:extLst>
          </p:cNvPr>
          <p:cNvSpPr/>
          <p:nvPr/>
        </p:nvSpPr>
        <p:spPr>
          <a:xfrm>
            <a:off x="10938928" y="2693128"/>
            <a:ext cx="726303" cy="16702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mj-lt"/>
                <a:cs typeface="Open Sans Bold"/>
              </a:rPr>
              <a:t>Modified</a:t>
            </a:r>
          </a:p>
        </p:txBody>
      </p:sp>
    </p:spTree>
    <p:extLst>
      <p:ext uri="{BB962C8B-B14F-4D97-AF65-F5344CB8AC3E}">
        <p14:creationId xmlns:p14="http://schemas.microsoft.com/office/powerpoint/2010/main" val="121022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Necessary Action and Recommendation</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cs typeface="Arial" panose="020B0604020202020204" pitchFamily="34" charset="0"/>
                <a:sym typeface="Arial" panose="020B0604020202020204" pitchFamily="34" charset="0"/>
              </a:rPr>
              <a:t>Enhance Dental on ACAS, migrate ASH to ACAS and modernize Meritain ecosystem</a:t>
            </a:r>
          </a:p>
        </p:txBody>
      </p:sp>
      <p:cxnSp>
        <p:nvCxnSpPr>
          <p:cNvPr id="5" name="Straight Connector 4"/>
          <p:cNvCxnSpPr/>
          <p:nvPr/>
        </p:nvCxnSpPr>
        <p:spPr>
          <a:xfrm>
            <a:off x="643197" y="4765747"/>
            <a:ext cx="10651934"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57929" y="1605133"/>
            <a:ext cx="1913417" cy="1285531"/>
            <a:chOff x="220267" y="1812011"/>
            <a:chExt cx="1394605" cy="696064"/>
          </a:xfrm>
        </p:grpSpPr>
        <p:sp>
          <p:nvSpPr>
            <p:cNvPr id="7" name="Rectangle 6"/>
            <p:cNvSpPr/>
            <p:nvPr/>
          </p:nvSpPr>
          <p:spPr>
            <a:xfrm>
              <a:off x="220267" y="1812011"/>
              <a:ext cx="1252341" cy="620306"/>
            </a:xfrm>
            <a:prstGeom prst="rect">
              <a:avLst/>
            </a:prstGeom>
            <a:solidFill>
              <a:schemeClr val="accent3"/>
            </a:solidFill>
            <a:ln w="25400" cap="flat" cmpd="sng" algn="ctr">
              <a:noFill/>
              <a:prstDash val="solid"/>
            </a:ln>
            <a:effectLst/>
          </p:spPr>
          <p:txBody>
            <a:bodyPr rtlCol="0" anchor="ctr"/>
            <a:lstStyle/>
            <a:p>
              <a:pPr algn="ctr" defTabSz="914126">
                <a:defRPr/>
              </a:pPr>
              <a:endParaRPr lang="en-US" sz="1000" b="1" kern="0">
                <a:solidFill>
                  <a:prstClr val="white"/>
                </a:solidFill>
                <a:ea typeface="Georgia" charset="0"/>
                <a:cs typeface="Arial" panose="020B0604020202020204" pitchFamily="34" charset="0"/>
                <a:sym typeface="Arial" panose="020B0604020202020204" pitchFamily="34" charset="0"/>
              </a:endParaRPr>
            </a:p>
          </p:txBody>
        </p:sp>
        <p:sp>
          <p:nvSpPr>
            <p:cNvPr id="8" name="Rectangle 7"/>
            <p:cNvSpPr/>
            <p:nvPr/>
          </p:nvSpPr>
          <p:spPr>
            <a:xfrm>
              <a:off x="282415" y="1887769"/>
              <a:ext cx="1332457" cy="620306"/>
            </a:xfrm>
            <a:prstGeom prst="rect">
              <a:avLst/>
            </a:prstGeom>
            <a:solidFill>
              <a:schemeClr val="accent1"/>
            </a:solidFill>
            <a:ln w="25400" cap="flat" cmpd="sng" algn="ctr">
              <a:noFill/>
              <a:prstDash val="solid"/>
            </a:ln>
            <a:effectLst/>
          </p:spPr>
          <p:txBody>
            <a:bodyPr lIns="45708" rIns="45708" rtlCol="0" anchor="ctr"/>
            <a:lstStyle/>
            <a:p>
              <a:pPr algn="ctr" defTabSz="914126">
                <a:defRPr/>
              </a:pPr>
              <a:r>
                <a:rPr lang="en-US" sz="1400" b="1" kern="0" dirty="0">
                  <a:solidFill>
                    <a:prstClr val="white"/>
                  </a:solidFill>
                  <a:ea typeface="Georgia" charset="0"/>
                  <a:cs typeface="Arial" panose="020B0604020202020204" pitchFamily="34" charset="0"/>
                  <a:sym typeface="Arial" panose="020B0604020202020204" pitchFamily="34" charset="0"/>
                </a:rPr>
                <a:t>Dental</a:t>
              </a:r>
            </a:p>
          </p:txBody>
        </p:sp>
      </p:grpSp>
      <p:sp>
        <p:nvSpPr>
          <p:cNvPr id="9" name="Rectangle 8"/>
          <p:cNvSpPr/>
          <p:nvPr/>
        </p:nvSpPr>
        <p:spPr>
          <a:xfrm>
            <a:off x="5351034" y="1745048"/>
            <a:ext cx="6283037" cy="1046440"/>
          </a:xfrm>
          <a:prstGeom prst="rect">
            <a:avLst/>
          </a:prstGeom>
        </p:spPr>
        <p:txBody>
          <a:bodyPr wrap="square">
            <a:spAutoFit/>
          </a:bodyPr>
          <a:lstStyle/>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Cost analysis of ACAS improvement required for Dental</a:t>
            </a:r>
          </a:p>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Plan and design architecture to realize target state objectives</a:t>
            </a:r>
          </a:p>
          <a:p>
            <a:pPr marL="171399" indent="-171399">
              <a:spcBef>
                <a:spcPts val="1200"/>
              </a:spcBef>
              <a:buFont typeface="Arial" panose="020B0604020202020204" pitchFamily="34" charset="0"/>
              <a:buChar char="•"/>
              <a:defRPr/>
            </a:pPr>
            <a:r>
              <a:rPr lang="en-US" sz="1400" dirty="0">
                <a:latin typeface="Arial" panose="020B0604020202020204" pitchFamily="34" charset="0"/>
                <a:cs typeface="Arial" panose="020B0604020202020204" pitchFamily="34" charset="0"/>
              </a:rPr>
              <a:t>Document business case and acquire investment to support enhancement</a:t>
            </a:r>
            <a:endPar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endParaRPr>
          </a:p>
        </p:txBody>
      </p:sp>
      <p:grpSp>
        <p:nvGrpSpPr>
          <p:cNvPr id="10" name="Group 9">
            <a:extLst>
              <a:ext uri="{FF2B5EF4-FFF2-40B4-BE49-F238E27FC236}">
                <a16:creationId xmlns:a16="http://schemas.microsoft.com/office/drawing/2014/main" id="{CD4008C0-B385-46CF-AC0A-8DA6EDDFE2BF}"/>
              </a:ext>
            </a:extLst>
          </p:cNvPr>
          <p:cNvGrpSpPr/>
          <p:nvPr/>
        </p:nvGrpSpPr>
        <p:grpSpPr>
          <a:xfrm>
            <a:off x="557929" y="3278125"/>
            <a:ext cx="1913417" cy="1285531"/>
            <a:chOff x="220267" y="1812011"/>
            <a:chExt cx="1394605" cy="696064"/>
          </a:xfrm>
        </p:grpSpPr>
        <p:sp>
          <p:nvSpPr>
            <p:cNvPr id="11" name="Rectangle 10">
              <a:extLst>
                <a:ext uri="{FF2B5EF4-FFF2-40B4-BE49-F238E27FC236}">
                  <a16:creationId xmlns:a16="http://schemas.microsoft.com/office/drawing/2014/main" id="{30907CA7-786A-4A76-8EC1-52F34A6C3175}"/>
                </a:ext>
              </a:extLst>
            </p:cNvPr>
            <p:cNvSpPr/>
            <p:nvPr/>
          </p:nvSpPr>
          <p:spPr>
            <a:xfrm>
              <a:off x="220267" y="1812011"/>
              <a:ext cx="1252341" cy="620306"/>
            </a:xfrm>
            <a:prstGeom prst="rect">
              <a:avLst/>
            </a:prstGeom>
            <a:solidFill>
              <a:schemeClr val="accent3"/>
            </a:solidFill>
            <a:ln w="25400" cap="flat" cmpd="sng" algn="ctr">
              <a:noFill/>
              <a:prstDash val="solid"/>
            </a:ln>
            <a:effectLst/>
          </p:spPr>
          <p:txBody>
            <a:bodyPr rtlCol="0" anchor="ctr"/>
            <a:lstStyle/>
            <a:p>
              <a:pPr algn="ctr" defTabSz="914126">
                <a:defRPr/>
              </a:pPr>
              <a:endParaRPr lang="en-US" sz="1000" b="1" kern="0">
                <a:solidFill>
                  <a:prstClr val="white"/>
                </a:solidFill>
                <a:ea typeface="Georgia" charset="0"/>
                <a:cs typeface="Arial" panose="020B0604020202020204" pitchFamily="34" charset="0"/>
                <a:sym typeface="Arial" panose="020B0604020202020204" pitchFamily="34" charset="0"/>
              </a:endParaRPr>
            </a:p>
          </p:txBody>
        </p:sp>
        <p:sp>
          <p:nvSpPr>
            <p:cNvPr id="12" name="Rectangle 11">
              <a:extLst>
                <a:ext uri="{FF2B5EF4-FFF2-40B4-BE49-F238E27FC236}">
                  <a16:creationId xmlns:a16="http://schemas.microsoft.com/office/drawing/2014/main" id="{D7E5BA69-9455-4100-BDD3-5326EB8CEAD7}"/>
                </a:ext>
              </a:extLst>
            </p:cNvPr>
            <p:cNvSpPr/>
            <p:nvPr/>
          </p:nvSpPr>
          <p:spPr>
            <a:xfrm>
              <a:off x="282415" y="1887769"/>
              <a:ext cx="1332457" cy="620306"/>
            </a:xfrm>
            <a:prstGeom prst="rect">
              <a:avLst/>
            </a:prstGeom>
            <a:solidFill>
              <a:schemeClr val="accent1"/>
            </a:solidFill>
            <a:ln w="25400" cap="flat" cmpd="sng" algn="ctr">
              <a:noFill/>
              <a:prstDash val="solid"/>
            </a:ln>
            <a:effectLst/>
          </p:spPr>
          <p:txBody>
            <a:bodyPr lIns="45708" rIns="45708" rtlCol="0" anchor="ctr"/>
            <a:lstStyle/>
            <a:p>
              <a:pPr algn="ctr" defTabSz="914126">
                <a:defRPr/>
              </a:pPr>
              <a:r>
                <a:rPr lang="en-US" sz="1400" b="1" kern="0" dirty="0">
                  <a:solidFill>
                    <a:prstClr val="white"/>
                  </a:solidFill>
                  <a:ea typeface="Georgia" charset="0"/>
                  <a:cs typeface="Arial" panose="020B0604020202020204" pitchFamily="34" charset="0"/>
                  <a:sym typeface="Arial" panose="020B0604020202020204" pitchFamily="34" charset="0"/>
                </a:rPr>
                <a:t>Aetna Student Health</a:t>
              </a:r>
            </a:p>
          </p:txBody>
        </p:sp>
      </p:grpSp>
      <p:sp>
        <p:nvSpPr>
          <p:cNvPr id="13" name="TextBox 12"/>
          <p:cNvSpPr txBox="1"/>
          <p:nvPr/>
        </p:nvSpPr>
        <p:spPr>
          <a:xfrm>
            <a:off x="557929" y="1110121"/>
            <a:ext cx="1953194" cy="281612"/>
          </a:xfrm>
          <a:prstGeom prst="rect">
            <a:avLst/>
          </a:prstGeom>
          <a:noFill/>
        </p:spPr>
        <p:txBody>
          <a:bodyPr wrap="square" lIns="0" tIns="0" rIns="0" bIns="0" rtlCol="0">
            <a:noAutofit/>
          </a:bodyPr>
          <a:lstStyle/>
          <a:p>
            <a:pPr algn="ctr" defTabSz="456621" fontAlgn="base">
              <a:spcBef>
                <a:spcPts val="1200"/>
              </a:spcBef>
            </a:pPr>
            <a:r>
              <a:rPr lang="en-US" sz="1600" b="1" dirty="0">
                <a:solidFill>
                  <a:schemeClr val="accent1"/>
                </a:solidFill>
                <a:latin typeface="Arial" panose="020B0604020202020204" pitchFamily="34" charset="0"/>
                <a:cs typeface="Arial" panose="020B0604020202020204" pitchFamily="34" charset="0"/>
                <a:sym typeface="Arial" panose="020B0604020202020204" pitchFamily="34" charset="0"/>
              </a:rPr>
              <a:t>Capability Area</a:t>
            </a:r>
          </a:p>
        </p:txBody>
      </p:sp>
      <p:sp>
        <p:nvSpPr>
          <p:cNvPr id="14" name="TextBox 13"/>
          <p:cNvSpPr txBox="1"/>
          <p:nvPr/>
        </p:nvSpPr>
        <p:spPr>
          <a:xfrm>
            <a:off x="2787706" y="1110121"/>
            <a:ext cx="2167330" cy="281612"/>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1"/>
                </a:solidFill>
                <a:cs typeface="Arial" panose="020B0604020202020204" pitchFamily="34" charset="0"/>
                <a:sym typeface="Arial" panose="020B0604020202020204" pitchFamily="34" charset="0"/>
              </a:rPr>
              <a:t>In Scope</a:t>
            </a:r>
            <a:endParaRPr lang="en-US" sz="1600" b="1" baseline="30000">
              <a:solidFill>
                <a:schemeClr val="accent1"/>
              </a:solidFill>
              <a:cs typeface="Arial" panose="020B0604020202020204" pitchFamily="34" charset="0"/>
              <a:sym typeface="Arial" panose="020B0604020202020204" pitchFamily="34" charset="0"/>
            </a:endParaRPr>
          </a:p>
        </p:txBody>
      </p:sp>
      <p:sp>
        <p:nvSpPr>
          <p:cNvPr id="16" name="Rectangle: Rounded Corners 88">
            <a:extLst>
              <a:ext uri="{FF2B5EF4-FFF2-40B4-BE49-F238E27FC236}">
                <a16:creationId xmlns:a16="http://schemas.microsoft.com/office/drawing/2014/main" id="{4929B503-D3D0-49C4-8FD3-0ECC3FF850F9}"/>
              </a:ext>
            </a:extLst>
          </p:cNvPr>
          <p:cNvSpPr/>
          <p:nvPr/>
        </p:nvSpPr>
        <p:spPr>
          <a:xfrm>
            <a:off x="3293225" y="3418039"/>
            <a:ext cx="114790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Evaluation</a:t>
            </a:r>
          </a:p>
        </p:txBody>
      </p:sp>
      <p:sp>
        <p:nvSpPr>
          <p:cNvPr id="21" name="Oval 20"/>
          <p:cNvSpPr/>
          <p:nvPr/>
        </p:nvSpPr>
        <p:spPr>
          <a:xfrm rot="5400000">
            <a:off x="5403342" y="1817343"/>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2" name="Oval 21"/>
          <p:cNvSpPr/>
          <p:nvPr/>
        </p:nvSpPr>
        <p:spPr>
          <a:xfrm rot="5400000">
            <a:off x="5403342" y="2184194"/>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4" name="Rectangle: Rounded Corners 88">
            <a:extLst>
              <a:ext uri="{FF2B5EF4-FFF2-40B4-BE49-F238E27FC236}">
                <a16:creationId xmlns:a16="http://schemas.microsoft.com/office/drawing/2014/main" id="{4929B503-D3D0-49C4-8FD3-0ECC3FF850F9}"/>
              </a:ext>
            </a:extLst>
          </p:cNvPr>
          <p:cNvSpPr/>
          <p:nvPr/>
        </p:nvSpPr>
        <p:spPr>
          <a:xfrm>
            <a:off x="3293225" y="1743372"/>
            <a:ext cx="114790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Assess and Size </a:t>
            </a:r>
          </a:p>
        </p:txBody>
      </p:sp>
      <p:sp>
        <p:nvSpPr>
          <p:cNvPr id="25" name="Rectangle 24"/>
          <p:cNvSpPr/>
          <p:nvPr/>
        </p:nvSpPr>
        <p:spPr>
          <a:xfrm>
            <a:off x="5341511" y="3440485"/>
            <a:ext cx="6292560" cy="1046440"/>
          </a:xfrm>
          <a:prstGeom prst="rect">
            <a:avLst/>
          </a:prstGeom>
        </p:spPr>
        <p:txBody>
          <a:bodyPr wrap="square">
            <a:spAutoFit/>
          </a:bodyPr>
          <a:lstStyle/>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Evaluating current state objective and assessment of migration</a:t>
            </a:r>
          </a:p>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Use evaluation results to guide design options</a:t>
            </a:r>
          </a:p>
          <a:p>
            <a:pPr marL="171399" indent="-171399">
              <a:spcBef>
                <a:spcPts val="1200"/>
              </a:spcBef>
              <a:buFont typeface="Arial" panose="020B0604020202020204" pitchFamily="34" charset="0"/>
              <a:buChar char="•"/>
              <a:defRPr/>
            </a:pPr>
            <a:r>
              <a:rPr lang="en-US" sz="1400" dirty="0">
                <a:latin typeface="Arial" panose="020B0604020202020204" pitchFamily="34" charset="0"/>
                <a:cs typeface="Arial" panose="020B0604020202020204" pitchFamily="34" charset="0"/>
              </a:rPr>
              <a:t>Document business case and acquire investment to support migration</a:t>
            </a:r>
            <a:endPar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endParaRPr>
          </a:p>
        </p:txBody>
      </p:sp>
      <p:sp>
        <p:nvSpPr>
          <p:cNvPr id="26" name="Oval 25"/>
          <p:cNvSpPr/>
          <p:nvPr/>
        </p:nvSpPr>
        <p:spPr>
          <a:xfrm rot="5400000">
            <a:off x="5391494" y="3513545"/>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34" name="TextBox 33"/>
          <p:cNvSpPr txBox="1"/>
          <p:nvPr/>
        </p:nvSpPr>
        <p:spPr>
          <a:xfrm>
            <a:off x="6421031" y="1123182"/>
            <a:ext cx="3107472" cy="281612"/>
          </a:xfrm>
          <a:prstGeom prst="rect">
            <a:avLst/>
          </a:prstGeom>
          <a:noFill/>
        </p:spPr>
        <p:txBody>
          <a:bodyPr wrap="square" lIns="0" tIns="0" rIns="0" bIns="0" rtlCol="0">
            <a:noAutofit/>
          </a:bodyPr>
          <a:lstStyle/>
          <a:p>
            <a:pPr algn="ctr" defTabSz="456621" fontAlgn="base">
              <a:spcBef>
                <a:spcPts val="1200"/>
              </a:spcBef>
            </a:pPr>
            <a:r>
              <a:rPr lang="en-US" sz="1600" b="1" dirty="0">
                <a:solidFill>
                  <a:schemeClr val="accent1"/>
                </a:solidFill>
                <a:cs typeface="Arial" panose="020B0604020202020204" pitchFamily="34" charset="0"/>
                <a:sym typeface="Arial" panose="020B0604020202020204" pitchFamily="34" charset="0"/>
              </a:rPr>
              <a:t>Action Recommendation</a:t>
            </a:r>
          </a:p>
        </p:txBody>
      </p:sp>
      <p:sp>
        <p:nvSpPr>
          <p:cNvPr id="32" name="Rectangle: Rounded Corners 88">
            <a:extLst>
              <a:ext uri="{FF2B5EF4-FFF2-40B4-BE49-F238E27FC236}">
                <a16:creationId xmlns:a16="http://schemas.microsoft.com/office/drawing/2014/main" id="{30428776-D410-425D-9701-C19322B92F98}"/>
              </a:ext>
            </a:extLst>
          </p:cNvPr>
          <p:cNvSpPr/>
          <p:nvPr/>
        </p:nvSpPr>
        <p:spPr>
          <a:xfrm>
            <a:off x="3293225" y="4025750"/>
            <a:ext cx="1148985"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Migration</a:t>
            </a:r>
          </a:p>
        </p:txBody>
      </p:sp>
      <p:sp>
        <p:nvSpPr>
          <p:cNvPr id="36" name="Rectangle: Rounded Corners 88">
            <a:extLst>
              <a:ext uri="{FF2B5EF4-FFF2-40B4-BE49-F238E27FC236}">
                <a16:creationId xmlns:a16="http://schemas.microsoft.com/office/drawing/2014/main" id="{9A7A2E4E-9AF3-4CDB-B783-F57371AC05EB}"/>
              </a:ext>
            </a:extLst>
          </p:cNvPr>
          <p:cNvSpPr/>
          <p:nvPr/>
        </p:nvSpPr>
        <p:spPr>
          <a:xfrm>
            <a:off x="3293225" y="2359088"/>
            <a:ext cx="114790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Enhancement</a:t>
            </a:r>
          </a:p>
        </p:txBody>
      </p:sp>
      <p:cxnSp>
        <p:nvCxnSpPr>
          <p:cNvPr id="37" name="Straight Connector 36">
            <a:extLst>
              <a:ext uri="{FF2B5EF4-FFF2-40B4-BE49-F238E27FC236}">
                <a16:creationId xmlns:a16="http://schemas.microsoft.com/office/drawing/2014/main" id="{2287D37F-2B9D-4B14-9676-D02EC55FEA52}"/>
              </a:ext>
            </a:extLst>
          </p:cNvPr>
          <p:cNvCxnSpPr/>
          <p:nvPr/>
        </p:nvCxnSpPr>
        <p:spPr>
          <a:xfrm>
            <a:off x="643197" y="3087935"/>
            <a:ext cx="10651934"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EEE38EB5-6CF0-40FD-A69F-854FA86046CC}"/>
              </a:ext>
            </a:extLst>
          </p:cNvPr>
          <p:cNvGrpSpPr/>
          <p:nvPr/>
        </p:nvGrpSpPr>
        <p:grpSpPr>
          <a:xfrm>
            <a:off x="557929" y="4955936"/>
            <a:ext cx="1913417" cy="1285531"/>
            <a:chOff x="220267" y="1812011"/>
            <a:chExt cx="1394605" cy="696064"/>
          </a:xfrm>
        </p:grpSpPr>
        <p:sp>
          <p:nvSpPr>
            <p:cNvPr id="40" name="Rectangle 39">
              <a:extLst>
                <a:ext uri="{FF2B5EF4-FFF2-40B4-BE49-F238E27FC236}">
                  <a16:creationId xmlns:a16="http://schemas.microsoft.com/office/drawing/2014/main" id="{88F3BC76-4355-4FF0-AB3A-D7F616A0D708}"/>
                </a:ext>
              </a:extLst>
            </p:cNvPr>
            <p:cNvSpPr/>
            <p:nvPr/>
          </p:nvSpPr>
          <p:spPr>
            <a:xfrm>
              <a:off x="220267" y="1812011"/>
              <a:ext cx="1252341" cy="620306"/>
            </a:xfrm>
            <a:prstGeom prst="rect">
              <a:avLst/>
            </a:prstGeom>
            <a:solidFill>
              <a:schemeClr val="accent3"/>
            </a:solidFill>
            <a:ln w="25400" cap="flat" cmpd="sng" algn="ctr">
              <a:noFill/>
              <a:prstDash val="solid"/>
            </a:ln>
            <a:effectLst/>
          </p:spPr>
          <p:txBody>
            <a:bodyPr rtlCol="0" anchor="ctr"/>
            <a:lstStyle/>
            <a:p>
              <a:pPr algn="ctr" defTabSz="914126">
                <a:defRPr/>
              </a:pPr>
              <a:endParaRPr lang="en-US" sz="1000" b="1" kern="0">
                <a:solidFill>
                  <a:prstClr val="white"/>
                </a:solidFill>
                <a:ea typeface="Georgia" charset="0"/>
                <a:cs typeface="Arial" panose="020B0604020202020204" pitchFamily="34" charset="0"/>
                <a:sym typeface="Arial" panose="020B0604020202020204" pitchFamily="34" charset="0"/>
              </a:endParaRPr>
            </a:p>
          </p:txBody>
        </p:sp>
        <p:sp>
          <p:nvSpPr>
            <p:cNvPr id="41" name="Rectangle 40">
              <a:extLst>
                <a:ext uri="{FF2B5EF4-FFF2-40B4-BE49-F238E27FC236}">
                  <a16:creationId xmlns:a16="http://schemas.microsoft.com/office/drawing/2014/main" id="{54CCF045-C0E0-485D-9962-8EC5BBAF8EE5}"/>
                </a:ext>
              </a:extLst>
            </p:cNvPr>
            <p:cNvSpPr/>
            <p:nvPr/>
          </p:nvSpPr>
          <p:spPr>
            <a:xfrm>
              <a:off x="282415" y="1887769"/>
              <a:ext cx="1332457" cy="620306"/>
            </a:xfrm>
            <a:prstGeom prst="rect">
              <a:avLst/>
            </a:prstGeom>
            <a:solidFill>
              <a:schemeClr val="accent1"/>
            </a:solidFill>
            <a:ln w="25400" cap="flat" cmpd="sng" algn="ctr">
              <a:noFill/>
              <a:prstDash val="solid"/>
            </a:ln>
            <a:effectLst/>
          </p:spPr>
          <p:txBody>
            <a:bodyPr lIns="45708" rIns="45708" rtlCol="0" anchor="ctr"/>
            <a:lstStyle/>
            <a:p>
              <a:pPr algn="ctr" defTabSz="914126">
                <a:defRPr/>
              </a:pPr>
              <a:r>
                <a:rPr lang="en-US" sz="1400" b="1" kern="0" dirty="0">
                  <a:solidFill>
                    <a:prstClr val="white"/>
                  </a:solidFill>
                  <a:ea typeface="Georgia" charset="0"/>
                  <a:cs typeface="Arial" panose="020B0604020202020204" pitchFamily="34" charset="0"/>
                  <a:sym typeface="Arial" panose="020B0604020202020204" pitchFamily="34" charset="0"/>
                </a:rPr>
                <a:t>Meritain</a:t>
              </a:r>
            </a:p>
          </p:txBody>
        </p:sp>
      </p:grpSp>
      <p:sp>
        <p:nvSpPr>
          <p:cNvPr id="42" name="Rectangle: Rounded Corners 88">
            <a:extLst>
              <a:ext uri="{FF2B5EF4-FFF2-40B4-BE49-F238E27FC236}">
                <a16:creationId xmlns:a16="http://schemas.microsoft.com/office/drawing/2014/main" id="{A365EA6C-0335-4467-9B05-BBB78205D728}"/>
              </a:ext>
            </a:extLst>
          </p:cNvPr>
          <p:cNvSpPr/>
          <p:nvPr/>
        </p:nvSpPr>
        <p:spPr>
          <a:xfrm>
            <a:off x="3293225" y="5095850"/>
            <a:ext cx="114790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Align objectives</a:t>
            </a:r>
          </a:p>
        </p:txBody>
      </p:sp>
      <p:sp>
        <p:nvSpPr>
          <p:cNvPr id="45" name="Rectangle: Rounded Corners 88">
            <a:extLst>
              <a:ext uri="{FF2B5EF4-FFF2-40B4-BE49-F238E27FC236}">
                <a16:creationId xmlns:a16="http://schemas.microsoft.com/office/drawing/2014/main" id="{65967C1D-7ABF-4D35-B695-FE52980D30EA}"/>
              </a:ext>
            </a:extLst>
          </p:cNvPr>
          <p:cNvSpPr/>
          <p:nvPr/>
        </p:nvSpPr>
        <p:spPr>
          <a:xfrm>
            <a:off x="3293225" y="5703561"/>
            <a:ext cx="1148985"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Modernization</a:t>
            </a:r>
          </a:p>
        </p:txBody>
      </p:sp>
      <p:cxnSp>
        <p:nvCxnSpPr>
          <p:cNvPr id="47" name="Straight Connector 46">
            <a:extLst>
              <a:ext uri="{FF2B5EF4-FFF2-40B4-BE49-F238E27FC236}">
                <a16:creationId xmlns:a16="http://schemas.microsoft.com/office/drawing/2014/main" id="{5A9419B4-E7E1-4703-B3AE-EB2076AF3027}"/>
              </a:ext>
            </a:extLst>
          </p:cNvPr>
          <p:cNvCxnSpPr/>
          <p:nvPr/>
        </p:nvCxnSpPr>
        <p:spPr>
          <a:xfrm>
            <a:off x="643197" y="4765746"/>
            <a:ext cx="10651934"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DA707617-5311-4A63-97A5-137EE2AF3950}"/>
              </a:ext>
            </a:extLst>
          </p:cNvPr>
          <p:cNvSpPr/>
          <p:nvPr/>
        </p:nvSpPr>
        <p:spPr>
          <a:xfrm rot="5400000">
            <a:off x="5403342" y="3892926"/>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49" name="Oval 48">
            <a:extLst>
              <a:ext uri="{FF2B5EF4-FFF2-40B4-BE49-F238E27FC236}">
                <a16:creationId xmlns:a16="http://schemas.microsoft.com/office/drawing/2014/main" id="{A4B4158F-C0A8-4613-9834-CE48F72AAAFF}"/>
              </a:ext>
            </a:extLst>
          </p:cNvPr>
          <p:cNvSpPr/>
          <p:nvPr/>
        </p:nvSpPr>
        <p:spPr>
          <a:xfrm rot="5400000">
            <a:off x="5403342" y="4259777"/>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52" name="Rectangle 51">
            <a:extLst>
              <a:ext uri="{FF2B5EF4-FFF2-40B4-BE49-F238E27FC236}">
                <a16:creationId xmlns:a16="http://schemas.microsoft.com/office/drawing/2014/main" id="{7577C7F9-0241-4A17-B67C-143FAD0931C8}"/>
              </a:ext>
            </a:extLst>
          </p:cNvPr>
          <p:cNvSpPr/>
          <p:nvPr/>
        </p:nvSpPr>
        <p:spPr>
          <a:xfrm>
            <a:off x="5341511" y="5005660"/>
            <a:ext cx="6292560" cy="1261884"/>
          </a:xfrm>
          <a:prstGeom prst="rect">
            <a:avLst/>
          </a:prstGeom>
        </p:spPr>
        <p:txBody>
          <a:bodyPr wrap="square">
            <a:spAutoFit/>
          </a:bodyPr>
          <a:lstStyle/>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Align North Star direction with business and IT leadership</a:t>
            </a:r>
          </a:p>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Form design team to plan stepped roadmap of modernization objectives</a:t>
            </a:r>
          </a:p>
          <a:p>
            <a:pPr marL="171399" indent="-171399">
              <a:spcBef>
                <a:spcPts val="1200"/>
              </a:spcBef>
              <a:buFont typeface="Arial" panose="020B0604020202020204" pitchFamily="34" charset="0"/>
              <a:buChar char="•"/>
              <a:defRPr/>
            </a:pPr>
            <a:r>
              <a:rPr lang="en-US" sz="1400" dirty="0">
                <a:latin typeface="Arial" panose="020B0604020202020204" pitchFamily="34" charset="0"/>
                <a:cs typeface="Arial" panose="020B0604020202020204" pitchFamily="34" charset="0"/>
              </a:rPr>
              <a:t>Document business case and acquire investment to support  componentization</a:t>
            </a:r>
            <a:endPar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endParaRPr>
          </a:p>
        </p:txBody>
      </p:sp>
      <p:sp>
        <p:nvSpPr>
          <p:cNvPr id="43" name="Oval 42">
            <a:extLst>
              <a:ext uri="{FF2B5EF4-FFF2-40B4-BE49-F238E27FC236}">
                <a16:creationId xmlns:a16="http://schemas.microsoft.com/office/drawing/2014/main" id="{A3A33EBA-647D-4AF3-B52C-D1F481FBC3B5}"/>
              </a:ext>
            </a:extLst>
          </p:cNvPr>
          <p:cNvSpPr/>
          <p:nvPr/>
        </p:nvSpPr>
        <p:spPr>
          <a:xfrm rot="5400000">
            <a:off x="5391494" y="5096148"/>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50" name="Oval 49">
            <a:extLst>
              <a:ext uri="{FF2B5EF4-FFF2-40B4-BE49-F238E27FC236}">
                <a16:creationId xmlns:a16="http://schemas.microsoft.com/office/drawing/2014/main" id="{2E9FD998-1E5B-4761-AC7F-3C6089F0DD5B}"/>
              </a:ext>
            </a:extLst>
          </p:cNvPr>
          <p:cNvSpPr/>
          <p:nvPr/>
        </p:nvSpPr>
        <p:spPr>
          <a:xfrm rot="5400000">
            <a:off x="5401016" y="5480321"/>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51" name="Oval 50">
            <a:extLst>
              <a:ext uri="{FF2B5EF4-FFF2-40B4-BE49-F238E27FC236}">
                <a16:creationId xmlns:a16="http://schemas.microsoft.com/office/drawing/2014/main" id="{949C6F86-9F8F-4546-B5A8-8A496E482B1E}"/>
              </a:ext>
            </a:extLst>
          </p:cNvPr>
          <p:cNvSpPr/>
          <p:nvPr/>
        </p:nvSpPr>
        <p:spPr>
          <a:xfrm rot="5400000">
            <a:off x="5401016" y="5847172"/>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53" name="Oval 52">
            <a:extLst>
              <a:ext uri="{FF2B5EF4-FFF2-40B4-BE49-F238E27FC236}">
                <a16:creationId xmlns:a16="http://schemas.microsoft.com/office/drawing/2014/main" id="{23C79447-4A3D-4227-BFBC-79BB040DE3D3}"/>
              </a:ext>
            </a:extLst>
          </p:cNvPr>
          <p:cNvSpPr/>
          <p:nvPr/>
        </p:nvSpPr>
        <p:spPr>
          <a:xfrm rot="5400000">
            <a:off x="5401016" y="2577549"/>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98002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idx="4294967295"/>
          </p:nvPr>
        </p:nvSpPr>
        <p:spPr>
          <a:xfrm>
            <a:off x="6733424" y="2875986"/>
            <a:ext cx="4882896" cy="713232"/>
          </a:xfrm>
        </p:spPr>
        <p:txBody>
          <a:bodyPr/>
          <a:lstStyle/>
          <a:p>
            <a:r>
              <a:rPr lang="en-US" sz="4000" dirty="0"/>
              <a:t>Into Action.</a:t>
            </a:r>
          </a:p>
        </p:txBody>
      </p:sp>
    </p:spTree>
    <p:extLst>
      <p:ext uri="{BB962C8B-B14F-4D97-AF65-F5344CB8AC3E}">
        <p14:creationId xmlns:p14="http://schemas.microsoft.com/office/powerpoint/2010/main" val="115826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pPr>
              <a:lnSpc>
                <a:spcPct val="100000"/>
              </a:lnSpc>
              <a:spcBef>
                <a:spcPts val="1800"/>
              </a:spcBef>
              <a:buClr>
                <a:srgbClr val="000000"/>
              </a:buClr>
            </a:pPr>
            <a:r>
              <a:rPr lang="en-US" dirty="0">
                <a:cs typeface="Arial" panose="020B0604020202020204" pitchFamily="34" charset="0"/>
                <a:sym typeface="Arial" panose="020B0604020202020204" pitchFamily="34" charset="0"/>
              </a:rPr>
              <a:t>Executive Summary</a:t>
            </a:r>
            <a:br>
              <a:rPr lang="en-US" dirty="0">
                <a:latin typeface="Arial" panose="020B0604020202020204" pitchFamily="34" charset="0"/>
                <a:cs typeface="Arial" panose="020B0604020202020204" pitchFamily="34" charset="0"/>
                <a:sym typeface="Arial" panose="020B0604020202020204" pitchFamily="34" charset="0"/>
              </a:rPr>
            </a:b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23">
            <a:extLst>
              <a:ext uri="{FF2B5EF4-FFF2-40B4-BE49-F238E27FC236}">
                <a16:creationId xmlns:a16="http://schemas.microsoft.com/office/drawing/2014/main" id="{656A0AF9-A3C7-4D4B-95CB-CC8E535579C5}"/>
              </a:ext>
            </a:extLst>
          </p:cNvPr>
          <p:cNvSpPr>
            <a:spLocks noGrp="1"/>
          </p:cNvSpPr>
          <p:nvPr>
            <p:ph type="body" sz="quarter" idx="4294967295"/>
          </p:nvPr>
        </p:nvSpPr>
        <p:spPr>
          <a:xfrm>
            <a:off x="559372" y="679475"/>
            <a:ext cx="9685338" cy="422275"/>
          </a:xfrm>
        </p:spPr>
        <p:txBody>
          <a:bodyPr/>
          <a:lstStyle/>
          <a:p>
            <a:r>
              <a:rPr lang="en-US" dirty="0">
                <a:solidFill>
                  <a:srgbClr val="3F3F3F"/>
                </a:solidFill>
                <a:cs typeface="Arial" panose="020B0604020202020204" pitchFamily="34" charset="0"/>
                <a:sym typeface="Arial" panose="020B0604020202020204" pitchFamily="34" charset="0"/>
              </a:rPr>
              <a:t>This Architecture Point of View provides directional recommendation to address Specialty Business Platform challenges for Aetna </a:t>
            </a:r>
            <a:r>
              <a:rPr lang="en-US" b="1" dirty="0">
                <a:solidFill>
                  <a:srgbClr val="3F3F3F"/>
                </a:solidFill>
                <a:cs typeface="Arial" panose="020B0604020202020204" pitchFamily="34" charset="0"/>
                <a:sym typeface="Arial" panose="020B0604020202020204" pitchFamily="34" charset="0"/>
              </a:rPr>
              <a:t>Dental</a:t>
            </a:r>
            <a:r>
              <a:rPr lang="en-US" dirty="0">
                <a:solidFill>
                  <a:srgbClr val="3F3F3F"/>
                </a:solidFill>
                <a:cs typeface="Arial" panose="020B0604020202020204" pitchFamily="34" charset="0"/>
                <a:sym typeface="Arial" panose="020B0604020202020204" pitchFamily="34" charset="0"/>
              </a:rPr>
              <a:t>/Vision, Aetna Student Health (</a:t>
            </a:r>
            <a:r>
              <a:rPr lang="en-US" b="1" dirty="0">
                <a:solidFill>
                  <a:srgbClr val="3F3F3F"/>
                </a:solidFill>
                <a:cs typeface="Arial" panose="020B0604020202020204" pitchFamily="34" charset="0"/>
                <a:sym typeface="Arial" panose="020B0604020202020204" pitchFamily="34" charset="0"/>
              </a:rPr>
              <a:t>ASH</a:t>
            </a:r>
            <a:r>
              <a:rPr lang="en-US" dirty="0">
                <a:solidFill>
                  <a:srgbClr val="3F3F3F"/>
                </a:solidFill>
                <a:cs typeface="Arial" panose="020B0604020202020204" pitchFamily="34" charset="0"/>
                <a:sym typeface="Arial" panose="020B0604020202020204" pitchFamily="34" charset="0"/>
              </a:rPr>
              <a:t>) and </a:t>
            </a:r>
            <a:r>
              <a:rPr lang="en-US" b="1" dirty="0">
                <a:solidFill>
                  <a:srgbClr val="3F3F3F"/>
                </a:solidFill>
                <a:cs typeface="Arial" panose="020B0604020202020204" pitchFamily="34" charset="0"/>
                <a:sym typeface="Arial" panose="020B0604020202020204" pitchFamily="34" charset="0"/>
              </a:rPr>
              <a:t>Meritain</a:t>
            </a:r>
            <a:endParaRPr lang="en-US" b="1" dirty="0"/>
          </a:p>
        </p:txBody>
      </p:sp>
      <p:sp>
        <p:nvSpPr>
          <p:cNvPr id="5" name="TextBox 4"/>
          <p:cNvSpPr txBox="1"/>
          <p:nvPr/>
        </p:nvSpPr>
        <p:spPr>
          <a:xfrm>
            <a:off x="8207759" y="2205958"/>
            <a:ext cx="3007506" cy="332270"/>
          </a:xfrm>
          <a:prstGeom prst="rect">
            <a:avLst/>
          </a:prstGeom>
          <a:noFill/>
        </p:spPr>
        <p:txBody>
          <a:bodyPr wrap="none" lIns="91416" tIns="0" rIns="91416" bIns="0" rtlCol="0">
            <a:spAutoFit/>
          </a:bodyPr>
          <a:lstStyle/>
          <a:p>
            <a:pPr algn="ctr">
              <a:lnSpc>
                <a:spcPct val="90000"/>
              </a:lnSpc>
            </a:pPr>
            <a:r>
              <a:rPr lang="en-US" sz="2399" b="1" dirty="0">
                <a:solidFill>
                  <a:schemeClr val="tx2"/>
                </a:solidFill>
                <a:ea typeface="Domaine Display" charset="0"/>
                <a:cs typeface="Arial" panose="020B0604020202020204" pitchFamily="34" charset="0"/>
                <a:sym typeface="Arial" panose="020B0604020202020204" pitchFamily="34" charset="0"/>
              </a:rPr>
              <a:t>Recommendations</a:t>
            </a:r>
          </a:p>
        </p:txBody>
      </p:sp>
      <p:sp>
        <p:nvSpPr>
          <p:cNvPr id="6" name="TextBox 5"/>
          <p:cNvSpPr txBox="1"/>
          <p:nvPr/>
        </p:nvSpPr>
        <p:spPr>
          <a:xfrm>
            <a:off x="5084989" y="2205958"/>
            <a:ext cx="1844577" cy="332312"/>
          </a:xfrm>
          <a:prstGeom prst="rect">
            <a:avLst/>
          </a:prstGeom>
          <a:noFill/>
        </p:spPr>
        <p:txBody>
          <a:bodyPr wrap="none" lIns="0" tIns="0" rIns="0" bIns="0" rtlCol="0">
            <a:spAutoFit/>
          </a:bodyPr>
          <a:lstStyle/>
          <a:p>
            <a:pPr algn="ctr">
              <a:lnSpc>
                <a:spcPct val="90000"/>
              </a:lnSpc>
            </a:pPr>
            <a:r>
              <a:rPr lang="en-US" sz="2399" b="1" dirty="0">
                <a:solidFill>
                  <a:schemeClr val="tx2"/>
                </a:solidFill>
                <a:ea typeface="Domaine Display" charset="0"/>
                <a:cs typeface="Arial" panose="020B0604020202020204" pitchFamily="34" charset="0"/>
                <a:sym typeface="Arial" panose="020B0604020202020204" pitchFamily="34" charset="0"/>
              </a:rPr>
              <a:t>Conclusions</a:t>
            </a:r>
          </a:p>
        </p:txBody>
      </p:sp>
      <p:sp>
        <p:nvSpPr>
          <p:cNvPr id="7" name="TextBox 6"/>
          <p:cNvSpPr txBox="1"/>
          <p:nvPr/>
        </p:nvSpPr>
        <p:spPr>
          <a:xfrm>
            <a:off x="1299421" y="2205958"/>
            <a:ext cx="2007232" cy="332270"/>
          </a:xfrm>
          <a:prstGeom prst="rect">
            <a:avLst/>
          </a:prstGeom>
          <a:noFill/>
        </p:spPr>
        <p:txBody>
          <a:bodyPr wrap="none" lIns="91416" tIns="0" rIns="91416" bIns="0" rtlCol="0">
            <a:spAutoFit/>
          </a:bodyPr>
          <a:lstStyle/>
          <a:p>
            <a:pPr algn="ctr">
              <a:lnSpc>
                <a:spcPct val="90000"/>
              </a:lnSpc>
            </a:pPr>
            <a:r>
              <a:rPr lang="en-US" sz="2399" b="1" dirty="0">
                <a:solidFill>
                  <a:schemeClr val="tx2"/>
                </a:solidFill>
                <a:ea typeface="Domaine Display" charset="0"/>
                <a:cs typeface="Arial" panose="020B0604020202020204" pitchFamily="34" charset="0"/>
                <a:sym typeface="Arial" panose="020B0604020202020204" pitchFamily="34" charset="0"/>
              </a:rPr>
              <a:t>Opportunity</a:t>
            </a:r>
          </a:p>
        </p:txBody>
      </p:sp>
      <p:grpSp>
        <p:nvGrpSpPr>
          <p:cNvPr id="8" name="Group 7"/>
          <p:cNvGrpSpPr/>
          <p:nvPr/>
        </p:nvGrpSpPr>
        <p:grpSpPr>
          <a:xfrm>
            <a:off x="9365357" y="1369222"/>
            <a:ext cx="698365" cy="696961"/>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1953849" y="1369222"/>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658090" y="1369222"/>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a:cxnSpLocks/>
          </p:cNvCxnSpPr>
          <p:nvPr/>
        </p:nvCxnSpPr>
        <p:spPr>
          <a:xfrm>
            <a:off x="4044898" y="1586174"/>
            <a:ext cx="0" cy="445453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3247" y="2667523"/>
            <a:ext cx="3199567" cy="1652208"/>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Dental, ASH and Meritain each has platform challenges that hinder their business growth; nor have them get funding over the years to  investment to resolve the challenges</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Assessment requested to identify opportunity and feasibility of creating a shared platform across these specialty businesses</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Determine if combined business value propositions and ROI could justify more compelling business case to gain traction of investment</a:t>
            </a:r>
          </a:p>
          <a:p>
            <a:pPr marL="146260" indent="-146260">
              <a:lnSpc>
                <a:spcPct val="110000"/>
              </a:lnSpc>
              <a:spcAft>
                <a:spcPts val="800"/>
              </a:spcAft>
              <a:buFont typeface="Arial" charset="0"/>
              <a:buChar char="•"/>
            </a:pP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a:p>
            <a:pPr marL="146260" indent="-146260">
              <a:lnSpc>
                <a:spcPct val="110000"/>
              </a:lnSpc>
              <a:spcAft>
                <a:spcPts val="800"/>
              </a:spcAft>
              <a:buFont typeface="Arial" charset="0"/>
              <a:buChar char="•"/>
            </a:pP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15" name="TextBox 14"/>
          <p:cNvSpPr txBox="1"/>
          <p:nvPr/>
        </p:nvSpPr>
        <p:spPr>
          <a:xfrm>
            <a:off x="4235536" y="2667523"/>
            <a:ext cx="3543469" cy="1298965"/>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Dental, ASH and Meritain are on different platforms and ecosystems</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Although they have similarity on claim benefits requirement, the difference between products of Dental, Student medical, and TPA maybe significant to operate on a same platform</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Migrate to any platform will be multi-year effort and cost tens of millions, is the ROI justifiable?</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No new ‘rising stars’ in claim benefits market, in addition to CVS landscape</a:t>
            </a:r>
          </a:p>
        </p:txBody>
      </p:sp>
      <p:sp>
        <p:nvSpPr>
          <p:cNvPr id="16" name="TextBox 15"/>
          <p:cNvSpPr txBox="1"/>
          <p:nvPr/>
        </p:nvSpPr>
        <p:spPr>
          <a:xfrm>
            <a:off x="8111728" y="2667523"/>
            <a:ext cx="3383007" cy="1298965"/>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Dental should focus investment on improving ACAS to support enhanced dental capabilities and integrated multi-tiered benefits</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ASH may focus investment on migrating to ACAS, with careful evaluation and plan to ensure claims are seamlessly adopt existing ACAS capability, w/o creating extra customization or separate path</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Meritain follows NS recommendation to componentize DG as the claim focus, and leverage enterprise platforms and supporting system to supply complete ecosystem</a:t>
            </a:r>
          </a:p>
        </p:txBody>
      </p:sp>
      <p:cxnSp>
        <p:nvCxnSpPr>
          <p:cNvPr id="17" name="Straight Connector 16"/>
          <p:cNvCxnSpPr>
            <a:cxnSpLocks/>
          </p:cNvCxnSpPr>
          <p:nvPr/>
        </p:nvCxnSpPr>
        <p:spPr>
          <a:xfrm>
            <a:off x="7921091" y="1586174"/>
            <a:ext cx="0" cy="445453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825020" y="1499072"/>
            <a:ext cx="392729" cy="392729"/>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102433" y="1479995"/>
            <a:ext cx="430232" cy="431098"/>
          </a:xfrm>
          <a:prstGeom prst="rect">
            <a:avLst/>
          </a:prstGeom>
        </p:spPr>
      </p:pic>
    </p:spTree>
    <p:extLst>
      <p:ext uri="{BB962C8B-B14F-4D97-AF65-F5344CB8AC3E}">
        <p14:creationId xmlns:p14="http://schemas.microsoft.com/office/powerpoint/2010/main" val="358551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9DCCE17-2FCE-4342-9783-405598CC1809}"/>
              </a:ext>
            </a:extLst>
          </p:cNvPr>
          <p:cNvSpPr/>
          <p:nvPr/>
        </p:nvSpPr>
        <p:spPr>
          <a:xfrm>
            <a:off x="4069938" y="4213993"/>
            <a:ext cx="1228302" cy="500875"/>
          </a:xfrm>
          <a:prstGeom prst="rect">
            <a:avLst/>
          </a:prstGeom>
          <a:solidFill>
            <a:srgbClr val="FFFFFF"/>
          </a:solidFill>
          <a:ln w="19050" cap="flat" cmpd="sng" algn="ctr">
            <a:solidFill>
              <a:schemeClr val="accent2"/>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0070C0"/>
                </a:solidFill>
                <a:latin typeface="Arial" panose="020B0604020202020204" pitchFamily="34" charset="0"/>
                <a:cs typeface="Arial" panose="020B0604020202020204" pitchFamily="34" charset="0"/>
                <a:sym typeface="Arial" panose="020B0604020202020204" pitchFamily="34" charset="0"/>
              </a:rPr>
              <a:t>OH+</a:t>
            </a:r>
            <a:endPar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000000">
                    <a:lumMod val="75000"/>
                    <a:lumOff val="25000"/>
                  </a:srgbClr>
                </a:solidFill>
                <a:latin typeface="Arial" panose="020B0604020202020204" pitchFamily="34" charset="0"/>
                <a:cs typeface="Arial" panose="020B0604020202020204" pitchFamily="34" charset="0"/>
                <a:sym typeface="Arial" panose="020B0604020202020204" pitchFamily="34" charset="0"/>
              </a:rPr>
              <a:t>International</a:t>
            </a:r>
            <a:endParaRPr kumimoji="0" lang="en-US" sz="1200" b="0" i="0" u="none" strike="noStrike" kern="0" cap="none" spc="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6" name="Text Placeholder 5">
            <a:extLst>
              <a:ext uri="{FF2B5EF4-FFF2-40B4-BE49-F238E27FC236}">
                <a16:creationId xmlns:a16="http://schemas.microsoft.com/office/drawing/2014/main" id="{ACB210A7-03EC-4738-AC03-D8F8E1EF1C8B}"/>
              </a:ext>
            </a:extLst>
          </p:cNvPr>
          <p:cNvSpPr>
            <a:spLocks noGrp="1"/>
          </p:cNvSpPr>
          <p:nvPr>
            <p:ph type="body" sz="quarter" idx="4294967295"/>
          </p:nvPr>
        </p:nvSpPr>
        <p:spPr>
          <a:xfrm>
            <a:off x="553883" y="1614837"/>
            <a:ext cx="11048829" cy="3977640"/>
          </a:xfrm>
        </p:spPr>
        <p:txBody>
          <a:bodyPr/>
          <a:lstStyle/>
          <a:p>
            <a:r>
              <a:rPr lang="en-US" dirty="0"/>
              <a:t>  </a:t>
            </a:r>
          </a:p>
        </p:txBody>
      </p:sp>
      <p:sp>
        <p:nvSpPr>
          <p:cNvPr id="7" name="Right Arrow 4">
            <a:extLst>
              <a:ext uri="{FF2B5EF4-FFF2-40B4-BE49-F238E27FC236}">
                <a16:creationId xmlns:a16="http://schemas.microsoft.com/office/drawing/2014/main" id="{2306C581-9B91-4073-A7B7-36203418B663}"/>
              </a:ext>
            </a:extLst>
          </p:cNvPr>
          <p:cNvSpPr/>
          <p:nvPr/>
        </p:nvSpPr>
        <p:spPr>
          <a:xfrm rot="16200000">
            <a:off x="-1138318" y="3223767"/>
            <a:ext cx="3848099" cy="685800"/>
          </a:xfrm>
          <a:prstGeom prst="rightArrow">
            <a:avLst/>
          </a:prstGeom>
          <a:gradFill flip="none" rotWithShape="1">
            <a:gsLst>
              <a:gs pos="0">
                <a:srgbClr val="064E69"/>
              </a:gs>
              <a:gs pos="27000">
                <a:srgbClr val="064E69"/>
              </a:gs>
              <a:gs pos="68000">
                <a:srgbClr val="7CC0CC"/>
              </a:gs>
              <a:gs pos="99000">
                <a:srgbClr val="B2DAE1"/>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Ability to Execute</a:t>
            </a:r>
          </a:p>
        </p:txBody>
      </p:sp>
      <p:sp>
        <p:nvSpPr>
          <p:cNvPr id="8" name="Right Arrow 5">
            <a:extLst>
              <a:ext uri="{FF2B5EF4-FFF2-40B4-BE49-F238E27FC236}">
                <a16:creationId xmlns:a16="http://schemas.microsoft.com/office/drawing/2014/main" id="{9DB4BD34-A584-4F47-A824-93D82D27C35A}"/>
              </a:ext>
            </a:extLst>
          </p:cNvPr>
          <p:cNvSpPr/>
          <p:nvPr/>
        </p:nvSpPr>
        <p:spPr>
          <a:xfrm>
            <a:off x="612180" y="5002043"/>
            <a:ext cx="11092070" cy="685800"/>
          </a:xfrm>
          <a:prstGeom prst="rightArrow">
            <a:avLst/>
          </a:prstGeom>
          <a:gradFill flip="none" rotWithShape="1">
            <a:gsLst>
              <a:gs pos="0">
                <a:srgbClr val="064E69"/>
              </a:gs>
              <a:gs pos="27000">
                <a:srgbClr val="064E69"/>
              </a:gs>
              <a:gs pos="68000">
                <a:srgbClr val="7CC0CC"/>
              </a:gs>
              <a:gs pos="99000">
                <a:srgbClr val="B2DAE1"/>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Sunset          Stable Single Use              </a:t>
            </a:r>
            <a:r>
              <a:rPr kumimoji="0" lang="en-US" sz="18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Viability</a:t>
            </a:r>
            <a:r>
              <a:rPr kumimoji="0" lang="en-US" sz="1800" b="1"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rPr>
              <a:t>        Shared and Long Growth Platform</a:t>
            </a:r>
          </a:p>
        </p:txBody>
      </p:sp>
      <p:sp>
        <p:nvSpPr>
          <p:cNvPr id="9" name="Rectangle 8">
            <a:extLst>
              <a:ext uri="{FF2B5EF4-FFF2-40B4-BE49-F238E27FC236}">
                <a16:creationId xmlns:a16="http://schemas.microsoft.com/office/drawing/2014/main" id="{783EE2FD-B4E5-4857-94A7-C8C48F3E1CAE}"/>
              </a:ext>
            </a:extLst>
          </p:cNvPr>
          <p:cNvSpPr/>
          <p:nvPr/>
        </p:nvSpPr>
        <p:spPr>
          <a:xfrm>
            <a:off x="591049" y="5195012"/>
            <a:ext cx="545342" cy="276999"/>
          </a:xfrm>
          <a:prstGeom prst="rect">
            <a:avLst/>
          </a:prstGeom>
        </p:spPr>
        <p:txBody>
          <a:bodyPr wrap="none">
            <a:spAutoFit/>
          </a:bodyPr>
          <a:lstStyle/>
          <a:p>
            <a:r>
              <a:rPr lang="en-US" sz="1200" b="1">
                <a:solidFill>
                  <a:srgbClr val="FFFFFF"/>
                </a:solidFill>
                <a:latin typeface="Arial" panose="020B0604020202020204" pitchFamily="34" charset="0"/>
                <a:cs typeface="Arial" panose="020B0604020202020204" pitchFamily="34" charset="0"/>
                <a:sym typeface="Arial" panose="020B0604020202020204" pitchFamily="34" charset="0"/>
              </a:rPr>
              <a:t>LOW</a:t>
            </a:r>
            <a:endParaRPr lang="en-US" sz="12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184CA34C-F774-4AF0-9A05-EF3959BE881E}"/>
              </a:ext>
            </a:extLst>
          </p:cNvPr>
          <p:cNvSpPr/>
          <p:nvPr/>
        </p:nvSpPr>
        <p:spPr>
          <a:xfrm>
            <a:off x="10773505" y="5195012"/>
            <a:ext cx="582211" cy="276999"/>
          </a:xfrm>
          <a:prstGeom prst="rect">
            <a:avLst/>
          </a:prstGeom>
        </p:spPr>
        <p:txBody>
          <a:bodyPr wrap="none">
            <a:spAutoFit/>
          </a:bodyPr>
          <a:lstStyle/>
          <a:p>
            <a:r>
              <a:rPr lang="en-US" sz="1200" b="1">
                <a:solidFill>
                  <a:srgbClr val="FFFFFF"/>
                </a:solidFill>
                <a:latin typeface="Arial" panose="020B0604020202020204" pitchFamily="34" charset="0"/>
                <a:cs typeface="Arial" panose="020B0604020202020204" pitchFamily="34" charset="0"/>
                <a:sym typeface="Arial" panose="020B0604020202020204" pitchFamily="34" charset="0"/>
              </a:rPr>
              <a:t>HIGH</a:t>
            </a:r>
            <a:endParaRPr lang="en-US" sz="12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22A5E54B-8D8D-4D35-8AC1-0734EB3AEB7A}"/>
              </a:ext>
            </a:extLst>
          </p:cNvPr>
          <p:cNvSpPr/>
          <p:nvPr/>
        </p:nvSpPr>
        <p:spPr>
          <a:xfrm rot="16200000">
            <a:off x="499160" y="1999161"/>
            <a:ext cx="582211" cy="276999"/>
          </a:xfrm>
          <a:prstGeom prst="rect">
            <a:avLst/>
          </a:prstGeom>
        </p:spPr>
        <p:txBody>
          <a:bodyPr wrap="none">
            <a:spAutoFit/>
          </a:bodyPr>
          <a:lstStyle/>
          <a:p>
            <a:r>
              <a:rPr lang="en-US" sz="1200" b="1">
                <a:solidFill>
                  <a:srgbClr val="FFFFFF"/>
                </a:solidFill>
                <a:latin typeface="Arial" panose="020B0604020202020204" pitchFamily="34" charset="0"/>
                <a:cs typeface="Arial" panose="020B0604020202020204" pitchFamily="34" charset="0"/>
                <a:sym typeface="Arial" panose="020B0604020202020204" pitchFamily="34" charset="0"/>
              </a:rPr>
              <a:t>HIGH</a:t>
            </a:r>
          </a:p>
        </p:txBody>
      </p:sp>
      <p:cxnSp>
        <p:nvCxnSpPr>
          <p:cNvPr id="12" name="Straight Connector 11">
            <a:extLst>
              <a:ext uri="{FF2B5EF4-FFF2-40B4-BE49-F238E27FC236}">
                <a16:creationId xmlns:a16="http://schemas.microsoft.com/office/drawing/2014/main" id="{34FC97A5-0DF6-4364-B0B8-45D9CC0B9A6D}"/>
              </a:ext>
            </a:extLst>
          </p:cNvPr>
          <p:cNvCxnSpPr/>
          <p:nvPr/>
        </p:nvCxnSpPr>
        <p:spPr>
          <a:xfrm>
            <a:off x="6080206" y="1746163"/>
            <a:ext cx="0" cy="3273920"/>
          </a:xfrm>
          <a:prstGeom prst="line">
            <a:avLst/>
          </a:prstGeom>
          <a:noFill/>
          <a:ln w="28575" cap="flat" cmpd="sng" algn="ctr">
            <a:solidFill>
              <a:srgbClr val="C2C0C0"/>
            </a:solidFill>
            <a:prstDash val="solid"/>
          </a:ln>
          <a:effectLst/>
        </p:spPr>
      </p:cxnSp>
      <p:cxnSp>
        <p:nvCxnSpPr>
          <p:cNvPr id="13" name="Straight Connector 12">
            <a:extLst>
              <a:ext uri="{FF2B5EF4-FFF2-40B4-BE49-F238E27FC236}">
                <a16:creationId xmlns:a16="http://schemas.microsoft.com/office/drawing/2014/main" id="{E210305D-5BD9-495B-AF4D-358E19B4CB38}"/>
              </a:ext>
            </a:extLst>
          </p:cNvPr>
          <p:cNvCxnSpPr/>
          <p:nvPr/>
        </p:nvCxnSpPr>
        <p:spPr>
          <a:xfrm>
            <a:off x="1095324" y="3392083"/>
            <a:ext cx="10335524" cy="0"/>
          </a:xfrm>
          <a:prstGeom prst="line">
            <a:avLst/>
          </a:prstGeom>
          <a:noFill/>
          <a:ln w="28575" cap="flat" cmpd="sng" algn="ctr">
            <a:solidFill>
              <a:srgbClr val="C2C0C0"/>
            </a:solidFill>
            <a:prstDash val="solid"/>
          </a:ln>
          <a:effectLst/>
        </p:spPr>
      </p:cxnSp>
      <p:sp>
        <p:nvSpPr>
          <p:cNvPr id="14" name="Rectangle 13">
            <a:extLst>
              <a:ext uri="{FF2B5EF4-FFF2-40B4-BE49-F238E27FC236}">
                <a16:creationId xmlns:a16="http://schemas.microsoft.com/office/drawing/2014/main" id="{D4DFADDE-DAF1-476A-B6D0-FD1EB153D1FB}"/>
              </a:ext>
            </a:extLst>
          </p:cNvPr>
          <p:cNvSpPr/>
          <p:nvPr/>
        </p:nvSpPr>
        <p:spPr>
          <a:xfrm>
            <a:off x="2764031" y="2856857"/>
            <a:ext cx="1340981" cy="500875"/>
          </a:xfrm>
          <a:prstGeom prst="rect">
            <a:avLst/>
          </a:prstGeom>
          <a:solidFill>
            <a:srgbClr val="FFFFFF"/>
          </a:solidFill>
          <a:ln w="19050" cap="flat" cmpd="sng" algn="ctr">
            <a:solidFill>
              <a:schemeClr val="accent2"/>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9933FF"/>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3">
                  <a:extLst>
                    <a:ext uri="{A12FA001-AC4F-418D-AE19-62706E023703}">
                      <ahyp:hlinkClr xmlns:ahyp="http://schemas.microsoft.com/office/drawing/2018/hyperlinkcolor" val="tx"/>
                    </a:ext>
                  </a:extLst>
                </a:hlinkClick>
              </a:rPr>
              <a:t>HMO Platform</a:t>
            </a:r>
            <a:endParaRPr kumimoji="0" lang="en-US" sz="1200" b="0" i="0" u="none" strike="noStrike" kern="0" cap="none" spc="0" normalizeH="0" baseline="0" noProof="0" dirty="0">
              <a:ln>
                <a:noFill/>
              </a:ln>
              <a:solidFill>
                <a:srgbClr val="9933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5" name="Rectangle 14">
            <a:extLst>
              <a:ext uri="{FF2B5EF4-FFF2-40B4-BE49-F238E27FC236}">
                <a16:creationId xmlns:a16="http://schemas.microsoft.com/office/drawing/2014/main" id="{7F005FB8-5EA1-40C1-A240-16198B13492F}"/>
              </a:ext>
            </a:extLst>
          </p:cNvPr>
          <p:cNvSpPr/>
          <p:nvPr/>
        </p:nvSpPr>
        <p:spPr>
          <a:xfrm>
            <a:off x="4344131" y="3457907"/>
            <a:ext cx="1485145" cy="722227"/>
          </a:xfrm>
          <a:prstGeom prst="rect">
            <a:avLst/>
          </a:prstGeom>
          <a:solidFill>
            <a:srgbClr val="FFFFFF"/>
          </a:solidFill>
          <a:ln w="19050" cap="flat" cmpd="sng" algn="ctr">
            <a:solidFill>
              <a:srgbClr val="FFFFFF">
                <a:lumMod val="6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rPr>
              <a:t>InsPro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sng"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4">
                  <a:extLst>
                    <a:ext uri="{A12FA001-AC4F-418D-AE19-62706E023703}">
                      <ahyp:hlinkClr xmlns:ahyp="http://schemas.microsoft.com/office/drawing/2018/hyperlinkcolor" val="tx"/>
                    </a:ext>
                  </a:extLst>
                </a:hlinkClick>
              </a:rPr>
              <a:t>Senior Supplemental</a:t>
            </a:r>
            <a:endParaRPr kumimoji="0" lang="en-US" sz="1050" b="0" i="0" u="sng"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sng"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&amp; Long Term Care</a:t>
            </a:r>
          </a:p>
        </p:txBody>
      </p:sp>
      <p:sp>
        <p:nvSpPr>
          <p:cNvPr id="16" name="Rectangle 15">
            <a:extLst>
              <a:ext uri="{FF2B5EF4-FFF2-40B4-BE49-F238E27FC236}">
                <a16:creationId xmlns:a16="http://schemas.microsoft.com/office/drawing/2014/main" id="{1BA3E5B3-3A23-4F95-B84E-2F0ADA5F8FBA}"/>
              </a:ext>
            </a:extLst>
          </p:cNvPr>
          <p:cNvSpPr/>
          <p:nvPr/>
        </p:nvSpPr>
        <p:spPr>
          <a:xfrm>
            <a:off x="7338984" y="2155553"/>
            <a:ext cx="1534141" cy="513499"/>
          </a:xfrm>
          <a:prstGeom prst="rect">
            <a:avLst/>
          </a:prstGeom>
          <a:solidFill>
            <a:srgbClr val="FFFFFF"/>
          </a:solidFill>
          <a:ln w="19050" cap="flat" cmpd="sng" algn="ctr">
            <a:solidFill>
              <a:srgbClr val="9933FF"/>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9933FF"/>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5">
                  <a:extLst>
                    <a:ext uri="{A12FA001-AC4F-418D-AE19-62706E023703}">
                      <ahyp:hlinkClr xmlns:ahyp="http://schemas.microsoft.com/office/drawing/2018/hyperlinkcolor" val="tx"/>
                    </a:ext>
                  </a:extLst>
                </a:hlinkClick>
              </a:rPr>
              <a:t>ACAS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5">
                  <a:extLst>
                    <a:ext uri="{A12FA001-AC4F-418D-AE19-62706E023703}">
                      <ahyp:hlinkClr xmlns:ahyp="http://schemas.microsoft.com/office/drawing/2018/hyperlinkcolor" val="tx"/>
                    </a:ext>
                  </a:extLst>
                </a:hlinkClick>
              </a:rPr>
              <a:t>Commercial / </a:t>
            </a:r>
            <a:r>
              <a:rPr kumimoji="0" lang="en-US" sz="900" b="1" i="0" u="none" strike="noStrike" kern="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5">
                  <a:extLst>
                    <a:ext uri="{A12FA001-AC4F-418D-AE19-62706E023703}">
                      <ahyp:hlinkClr xmlns:ahyp="http://schemas.microsoft.com/office/drawing/2018/hyperlinkcolor" val="tx"/>
                    </a:ext>
                  </a:extLst>
                </a:hlinkClick>
              </a:rPr>
              <a:t>Dental</a:t>
            </a:r>
            <a:endParaRPr kumimoji="0" lang="en-US" sz="900" b="1" i="0" u="none" strike="noStrike" kern="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7" name="Rectangle 16">
            <a:extLst>
              <a:ext uri="{FF2B5EF4-FFF2-40B4-BE49-F238E27FC236}">
                <a16:creationId xmlns:a16="http://schemas.microsoft.com/office/drawing/2014/main" id="{2C356E26-FFA3-4795-8141-E904E285E7D7}"/>
              </a:ext>
            </a:extLst>
          </p:cNvPr>
          <p:cNvSpPr/>
          <p:nvPr/>
        </p:nvSpPr>
        <p:spPr>
          <a:xfrm>
            <a:off x="8913803" y="2155880"/>
            <a:ext cx="1534141" cy="513172"/>
          </a:xfrm>
          <a:prstGeom prst="rect">
            <a:avLst/>
          </a:prstGeom>
          <a:solidFill>
            <a:srgbClr val="FFFFFF"/>
          </a:solidFill>
          <a:ln w="19050" cap="flat" cmpd="sng" algn="ctr">
            <a:solidFill>
              <a:schemeClr val="bg1">
                <a:lumMod val="65000"/>
              </a:scheme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6">
                  <a:extLst>
                    <a:ext uri="{A12FA001-AC4F-418D-AE19-62706E023703}">
                      <ahyp:hlinkClr xmlns:ahyp="http://schemas.microsoft.com/office/drawing/2018/hyperlinkcolor" val="tx"/>
                    </a:ext>
                  </a:extLst>
                </a:hlinkClick>
              </a:rPr>
              <a:t>HRP</a:t>
            </a:r>
            <a:endPar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Medicare / IVL</a:t>
            </a:r>
          </a:p>
        </p:txBody>
      </p:sp>
      <p:sp>
        <p:nvSpPr>
          <p:cNvPr id="18" name="Rectangle 17">
            <a:extLst>
              <a:ext uri="{FF2B5EF4-FFF2-40B4-BE49-F238E27FC236}">
                <a16:creationId xmlns:a16="http://schemas.microsoft.com/office/drawing/2014/main" id="{147F9241-5E78-4D40-AAE8-3F1894E5A5CE}"/>
              </a:ext>
            </a:extLst>
          </p:cNvPr>
          <p:cNvSpPr/>
          <p:nvPr/>
        </p:nvSpPr>
        <p:spPr>
          <a:xfrm>
            <a:off x="1160425" y="3314632"/>
            <a:ext cx="1498995" cy="500875"/>
          </a:xfrm>
          <a:prstGeom prst="rect">
            <a:avLst/>
          </a:prstGeom>
          <a:solidFill>
            <a:srgbClr val="FFFFFF"/>
          </a:solidFill>
          <a:ln w="19050" cap="flat" cmpd="sng" algn="ctr">
            <a:solidFill>
              <a:schemeClr val="accent2"/>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7">
                  <a:extLst>
                    <a:ext uri="{A12FA001-AC4F-418D-AE19-62706E023703}">
                      <ahyp:hlinkClr xmlns:ahyp="http://schemas.microsoft.com/office/drawing/2018/hyperlinkcolor" val="tx"/>
                    </a:ext>
                  </a:extLst>
                </a:hlinkClick>
              </a:rPr>
              <a:t>Genelco – GIAS</a:t>
            </a:r>
            <a:endPar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sng" strike="noStrike" kern="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sym typeface="Arial" panose="020B0604020202020204" pitchFamily="34" charset="0"/>
              </a:rPr>
              <a:t>Student Health</a:t>
            </a:r>
          </a:p>
        </p:txBody>
      </p:sp>
      <p:sp>
        <p:nvSpPr>
          <p:cNvPr id="19" name="Rectangle 18">
            <a:extLst>
              <a:ext uri="{FF2B5EF4-FFF2-40B4-BE49-F238E27FC236}">
                <a16:creationId xmlns:a16="http://schemas.microsoft.com/office/drawing/2014/main" id="{9BA56234-30F0-42C4-82DD-FD1629388C03}"/>
              </a:ext>
            </a:extLst>
          </p:cNvPr>
          <p:cNvSpPr/>
          <p:nvPr/>
        </p:nvSpPr>
        <p:spPr>
          <a:xfrm>
            <a:off x="2073799" y="1752711"/>
            <a:ext cx="4006407" cy="332806"/>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Challengers</a:t>
            </a:r>
          </a:p>
        </p:txBody>
      </p:sp>
      <p:sp>
        <p:nvSpPr>
          <p:cNvPr id="20" name="Rectangle 19">
            <a:extLst>
              <a:ext uri="{FF2B5EF4-FFF2-40B4-BE49-F238E27FC236}">
                <a16:creationId xmlns:a16="http://schemas.microsoft.com/office/drawing/2014/main" id="{BFDD5FAE-5AE6-4248-912F-A5671A0D0D9B}"/>
              </a:ext>
            </a:extLst>
          </p:cNvPr>
          <p:cNvSpPr/>
          <p:nvPr/>
        </p:nvSpPr>
        <p:spPr>
          <a:xfrm>
            <a:off x="2691213" y="3392082"/>
            <a:ext cx="1765338" cy="332806"/>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Niche Players</a:t>
            </a:r>
          </a:p>
        </p:txBody>
      </p:sp>
      <p:sp>
        <p:nvSpPr>
          <p:cNvPr id="21" name="Rectangle 20">
            <a:extLst>
              <a:ext uri="{FF2B5EF4-FFF2-40B4-BE49-F238E27FC236}">
                <a16:creationId xmlns:a16="http://schemas.microsoft.com/office/drawing/2014/main" id="{1948A4AC-5E52-4175-9B65-5E5E4587AEE6}"/>
              </a:ext>
            </a:extLst>
          </p:cNvPr>
          <p:cNvSpPr/>
          <p:nvPr/>
        </p:nvSpPr>
        <p:spPr>
          <a:xfrm>
            <a:off x="7555951" y="1750994"/>
            <a:ext cx="2634347" cy="332806"/>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Leaders</a:t>
            </a:r>
          </a:p>
        </p:txBody>
      </p:sp>
      <p:sp>
        <p:nvSpPr>
          <p:cNvPr id="22" name="Rectangle 21">
            <a:extLst>
              <a:ext uri="{FF2B5EF4-FFF2-40B4-BE49-F238E27FC236}">
                <a16:creationId xmlns:a16="http://schemas.microsoft.com/office/drawing/2014/main" id="{21D59E20-6238-4FC3-925A-81C5984AB2CC}"/>
              </a:ext>
            </a:extLst>
          </p:cNvPr>
          <p:cNvSpPr/>
          <p:nvPr/>
        </p:nvSpPr>
        <p:spPr>
          <a:xfrm>
            <a:off x="6363601" y="3392082"/>
            <a:ext cx="4765504" cy="332806"/>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Visionaries</a:t>
            </a:r>
          </a:p>
        </p:txBody>
      </p:sp>
      <p:sp>
        <p:nvSpPr>
          <p:cNvPr id="23" name="Rectangle 22">
            <a:extLst>
              <a:ext uri="{FF2B5EF4-FFF2-40B4-BE49-F238E27FC236}">
                <a16:creationId xmlns:a16="http://schemas.microsoft.com/office/drawing/2014/main" id="{AE8225CE-67F1-42BC-84F3-9D4EE4EE622C}"/>
              </a:ext>
            </a:extLst>
          </p:cNvPr>
          <p:cNvSpPr/>
          <p:nvPr/>
        </p:nvSpPr>
        <p:spPr>
          <a:xfrm>
            <a:off x="2570943" y="4345933"/>
            <a:ext cx="1498995" cy="500875"/>
          </a:xfrm>
          <a:prstGeom prst="rect">
            <a:avLst/>
          </a:prstGeom>
          <a:solidFill>
            <a:srgbClr val="FFFFFF"/>
          </a:solidFill>
          <a:ln w="19050" cap="flat" cmpd="sng" algn="ctr">
            <a:solidFill>
              <a:schemeClr val="accent2"/>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8">
                  <a:extLst>
                    <a:ext uri="{A12FA001-AC4F-418D-AE19-62706E023703}">
                      <ahyp:hlinkClr xmlns:ahyp="http://schemas.microsoft.com/office/drawing/2018/hyperlinkcolor" val="tx"/>
                    </a:ext>
                  </a:extLst>
                </a:hlinkClick>
              </a:rPr>
              <a:t>Data General </a:t>
            </a:r>
            <a:r>
              <a:rPr kumimoji="0" lang="en-US" sz="1100" b="1" i="0" u="none" strike="noStrike" kern="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8">
                  <a:extLst>
                    <a:ext uri="{A12FA001-AC4F-418D-AE19-62706E023703}">
                      <ahyp:hlinkClr xmlns:ahyp="http://schemas.microsoft.com/office/drawing/2018/hyperlinkcolor" val="tx"/>
                    </a:ext>
                  </a:extLst>
                </a:hlinkClick>
              </a:rPr>
              <a:t>Meritain</a:t>
            </a:r>
            <a:endParaRPr kumimoji="0" lang="en-US" sz="1200" b="1" i="0" u="none" strike="noStrike" kern="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4" name="Rectangle 23">
            <a:extLst>
              <a:ext uri="{FF2B5EF4-FFF2-40B4-BE49-F238E27FC236}">
                <a16:creationId xmlns:a16="http://schemas.microsoft.com/office/drawing/2014/main" id="{B925B0BD-F530-4791-8A46-6FB7F086EFED}"/>
              </a:ext>
            </a:extLst>
          </p:cNvPr>
          <p:cNvSpPr/>
          <p:nvPr/>
        </p:nvSpPr>
        <p:spPr>
          <a:xfrm>
            <a:off x="3192036" y="5633282"/>
            <a:ext cx="1498995" cy="500875"/>
          </a:xfrm>
          <a:prstGeom prst="rect">
            <a:avLst/>
          </a:prstGeom>
          <a:solidFill>
            <a:srgbClr val="FFFFFF"/>
          </a:solidFill>
          <a:ln w="19050" cap="flat" cmpd="sng" algn="ctr">
            <a:solidFill>
              <a:srgbClr val="9933FF"/>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9933FF"/>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7">
                  <a:extLst>
                    <a:ext uri="{A12FA001-AC4F-418D-AE19-62706E023703}">
                      <ahyp:hlinkClr xmlns:ahyp="http://schemas.microsoft.com/office/drawing/2018/hyperlinkcolor" val="tx"/>
                    </a:ext>
                  </a:extLst>
                </a:hlinkClick>
              </a:rPr>
              <a:t>Home Grown </a:t>
            </a:r>
            <a:r>
              <a:rPr kumimoji="0" lang="en-US" sz="1200" b="0" i="0" u="sng" strike="noStrike" kern="0" cap="none" spc="0" normalizeH="0" baseline="0" noProof="0" dirty="0">
                <a:ln>
                  <a:noFill/>
                </a:ln>
                <a:solidFill>
                  <a:srgbClr val="9933FF"/>
                </a:solidFill>
                <a:effectLst/>
                <a:uLnTx/>
                <a:uFillTx/>
                <a:latin typeface="Arial" panose="020B0604020202020204" pitchFamily="34" charset="0"/>
                <a:ea typeface="+mn-ea"/>
                <a:cs typeface="Arial" panose="020B0604020202020204" pitchFamily="34" charset="0"/>
                <a:sym typeface="Arial" panose="020B0604020202020204" pitchFamily="34" charset="0"/>
              </a:rPr>
              <a:t>Application</a:t>
            </a:r>
          </a:p>
        </p:txBody>
      </p:sp>
      <p:sp>
        <p:nvSpPr>
          <p:cNvPr id="25" name="Rectangle 24">
            <a:extLst>
              <a:ext uri="{FF2B5EF4-FFF2-40B4-BE49-F238E27FC236}">
                <a16:creationId xmlns:a16="http://schemas.microsoft.com/office/drawing/2014/main" id="{3AB05595-89B1-4BB3-9E2F-BBE368095E35}"/>
              </a:ext>
            </a:extLst>
          </p:cNvPr>
          <p:cNvSpPr/>
          <p:nvPr/>
        </p:nvSpPr>
        <p:spPr>
          <a:xfrm>
            <a:off x="5167140" y="5633282"/>
            <a:ext cx="1498995" cy="500875"/>
          </a:xfrm>
          <a:prstGeom prst="rect">
            <a:avLst/>
          </a:prstGeom>
          <a:solidFill>
            <a:srgbClr val="FFFFFF"/>
          </a:solidFill>
          <a:ln w="19050" cap="flat" cmpd="sng" algn="ctr">
            <a:solidFill>
              <a:srgbClr val="FFFFFF">
                <a:lumMod val="6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sng"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rPr>
              <a:t>Vendor Application</a:t>
            </a:r>
          </a:p>
        </p:txBody>
      </p:sp>
      <p:sp>
        <p:nvSpPr>
          <p:cNvPr id="27" name="Rectangle 26">
            <a:extLst>
              <a:ext uri="{FF2B5EF4-FFF2-40B4-BE49-F238E27FC236}">
                <a16:creationId xmlns:a16="http://schemas.microsoft.com/office/drawing/2014/main" id="{CB991394-0465-4D26-822B-7DA4DD2AD30E}"/>
              </a:ext>
            </a:extLst>
          </p:cNvPr>
          <p:cNvSpPr/>
          <p:nvPr/>
        </p:nvSpPr>
        <p:spPr>
          <a:xfrm>
            <a:off x="1147091" y="3860183"/>
            <a:ext cx="1286163" cy="500876"/>
          </a:xfrm>
          <a:prstGeom prst="rect">
            <a:avLst/>
          </a:prstGeom>
          <a:solidFill>
            <a:srgbClr val="FFFFFF"/>
          </a:solidFill>
          <a:ln w="19050" cap="flat" cmpd="sng" algn="ctr">
            <a:solidFill>
              <a:srgbClr val="FFFFFF">
                <a:lumMod val="6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hlinkClick r:id="rId8">
                  <a:extLst>
                    <a:ext uri="{A12FA001-AC4F-418D-AE19-62706E023703}">
                      <ahyp:hlinkClr xmlns:ahyp="http://schemas.microsoft.com/office/drawing/2018/hyperlinkcolor" val="tx"/>
                    </a:ext>
                  </a:extLst>
                </a:hlinkClick>
              </a:rPr>
              <a:t>Incedo</a:t>
            </a:r>
            <a:endPar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sym typeface="Arial" panose="020B0604020202020204" pitchFamily="34" charset="0"/>
              </a:rPr>
              <a:t>EAP</a:t>
            </a:r>
          </a:p>
        </p:txBody>
      </p:sp>
      <p:sp>
        <p:nvSpPr>
          <p:cNvPr id="29" name="Rectangle 28">
            <a:extLst>
              <a:ext uri="{FF2B5EF4-FFF2-40B4-BE49-F238E27FC236}">
                <a16:creationId xmlns:a16="http://schemas.microsoft.com/office/drawing/2014/main" id="{A48F41D1-8A27-4A9E-AD08-62F651BE7598}"/>
              </a:ext>
            </a:extLst>
          </p:cNvPr>
          <p:cNvSpPr/>
          <p:nvPr/>
        </p:nvSpPr>
        <p:spPr>
          <a:xfrm>
            <a:off x="7057222" y="5637742"/>
            <a:ext cx="1572648" cy="500875"/>
          </a:xfrm>
          <a:prstGeom prst="rect">
            <a:avLst/>
          </a:prstGeom>
          <a:solidFill>
            <a:srgbClr val="FFFFFF"/>
          </a:solidFill>
          <a:ln w="19050" cap="flat" cmpd="sng" algn="ctr">
            <a:solidFill>
              <a:srgbClr val="FF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u="sng" kern="0" dirty="0">
                <a:solidFill>
                  <a:srgbClr val="000000"/>
                </a:solidFill>
                <a:latin typeface="Arial" panose="020B0604020202020204" pitchFamily="34" charset="0"/>
                <a:cs typeface="Arial" panose="020B0604020202020204" pitchFamily="34" charset="0"/>
                <a:sym typeface="Arial" panose="020B0604020202020204" pitchFamily="34" charset="0"/>
              </a:rPr>
              <a:t>Target for Sunset</a:t>
            </a:r>
            <a:endParaRPr kumimoji="0" lang="en-US" sz="1200" b="0"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0" name="Rectangle 29">
            <a:extLst>
              <a:ext uri="{FF2B5EF4-FFF2-40B4-BE49-F238E27FC236}">
                <a16:creationId xmlns:a16="http://schemas.microsoft.com/office/drawing/2014/main" id="{97523158-BD73-4757-849E-F2F11E898039}"/>
              </a:ext>
            </a:extLst>
          </p:cNvPr>
          <p:cNvSpPr/>
          <p:nvPr/>
        </p:nvSpPr>
        <p:spPr>
          <a:xfrm>
            <a:off x="4646682" y="2151340"/>
            <a:ext cx="1340606" cy="500875"/>
          </a:xfrm>
          <a:prstGeom prst="rect">
            <a:avLst/>
          </a:prstGeom>
          <a:solidFill>
            <a:srgbClr val="FFFFFF"/>
          </a:solidFill>
          <a:ln w="19050" cap="flat" cmpd="sng" algn="ctr">
            <a:solidFill>
              <a:schemeClr val="accent2"/>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rPr>
              <a:t>QNXT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sym typeface="Arial" panose="020B0604020202020204" pitchFamily="34" charset="0"/>
              </a:rPr>
              <a:t>Medicaid</a:t>
            </a:r>
          </a:p>
        </p:txBody>
      </p:sp>
      <p:sp>
        <p:nvSpPr>
          <p:cNvPr id="31" name="Rectangle 30">
            <a:extLst>
              <a:ext uri="{FF2B5EF4-FFF2-40B4-BE49-F238E27FC236}">
                <a16:creationId xmlns:a16="http://schemas.microsoft.com/office/drawing/2014/main" id="{BA0AFA78-D68F-466C-93AF-133577D0E958}"/>
              </a:ext>
            </a:extLst>
          </p:cNvPr>
          <p:cNvSpPr/>
          <p:nvPr/>
        </p:nvSpPr>
        <p:spPr>
          <a:xfrm>
            <a:off x="1147091" y="4403148"/>
            <a:ext cx="1428124" cy="500875"/>
          </a:xfrm>
          <a:prstGeom prst="rect">
            <a:avLst/>
          </a:prstGeom>
          <a:solidFill>
            <a:srgbClr val="FFFFFF"/>
          </a:solidFill>
          <a:ln w="19050" cap="flat" cmpd="sng" algn="ctr">
            <a:solidFill>
              <a:schemeClr val="accent2"/>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rPr>
              <a:t>Luminx</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sym typeface="Arial" panose="020B0604020202020204" pitchFamily="34" charset="0"/>
              </a:rPr>
              <a:t>Aetna Voluntary</a:t>
            </a:r>
          </a:p>
        </p:txBody>
      </p:sp>
      <p:sp>
        <p:nvSpPr>
          <p:cNvPr id="32" name="Rectangle 31">
            <a:extLst>
              <a:ext uri="{FF2B5EF4-FFF2-40B4-BE49-F238E27FC236}">
                <a16:creationId xmlns:a16="http://schemas.microsoft.com/office/drawing/2014/main" id="{BCBA0394-4385-4461-B559-F9F42BB1D74E}"/>
              </a:ext>
            </a:extLst>
          </p:cNvPr>
          <p:cNvSpPr/>
          <p:nvPr/>
        </p:nvSpPr>
        <p:spPr>
          <a:xfrm>
            <a:off x="2493983" y="3836974"/>
            <a:ext cx="1382102" cy="500875"/>
          </a:xfrm>
          <a:prstGeom prst="rect">
            <a:avLst/>
          </a:prstGeom>
          <a:solidFill>
            <a:srgbClr val="FFFFFF"/>
          </a:solidFill>
          <a:ln w="19050" cap="flat" cmpd="sng" algn="ctr">
            <a:solidFill>
              <a:schemeClr val="accent2"/>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rPr>
              <a:t>IDX</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Coventry</a:t>
            </a:r>
          </a:p>
        </p:txBody>
      </p:sp>
      <p:sp>
        <p:nvSpPr>
          <p:cNvPr id="34" name="Rectangle 33">
            <a:extLst>
              <a:ext uri="{FF2B5EF4-FFF2-40B4-BE49-F238E27FC236}">
                <a16:creationId xmlns:a16="http://schemas.microsoft.com/office/drawing/2014/main" id="{49A6C2FD-D420-48F4-A4A3-F4DFFDD172D8}"/>
              </a:ext>
            </a:extLst>
          </p:cNvPr>
          <p:cNvSpPr/>
          <p:nvPr/>
        </p:nvSpPr>
        <p:spPr>
          <a:xfrm>
            <a:off x="5478086" y="3257772"/>
            <a:ext cx="1340982" cy="500875"/>
          </a:xfrm>
          <a:prstGeom prst="rect">
            <a:avLst/>
          </a:prstGeom>
          <a:solidFill>
            <a:srgbClr val="FFFFFF"/>
          </a:solidFill>
          <a:ln w="19050" cap="flat" cmpd="sng" algn="ctr">
            <a:solidFill>
              <a:srgbClr val="FFFFFF">
                <a:lumMod val="6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0070C0"/>
                </a:solidFill>
                <a:latin typeface="Arial" panose="020B0604020202020204" pitchFamily="34" charset="0"/>
                <a:cs typeface="Arial" panose="020B0604020202020204" pitchFamily="34" charset="0"/>
                <a:sym typeface="Arial" panose="020B0604020202020204" pitchFamily="34" charset="0"/>
              </a:rPr>
              <a:t>Actisure</a:t>
            </a:r>
            <a:endParaRPr kumimoji="0" lang="en-US" sz="1200" b="0" i="0" u="none" strike="noStrike" kern="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000000">
                    <a:lumMod val="75000"/>
                    <a:lumOff val="25000"/>
                  </a:srgbClr>
                </a:solidFill>
                <a:latin typeface="Arial" panose="020B0604020202020204" pitchFamily="34" charset="0"/>
                <a:cs typeface="Arial" panose="020B0604020202020204" pitchFamily="34" charset="0"/>
                <a:sym typeface="Arial" panose="020B0604020202020204" pitchFamily="34" charset="0"/>
              </a:rPr>
              <a:t>International</a:t>
            </a:r>
            <a:endParaRPr kumimoji="0" lang="en-US" sz="1200" b="0" i="0" u="none" strike="noStrike" kern="0" cap="none" spc="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 name="Title 2">
            <a:extLst>
              <a:ext uri="{FF2B5EF4-FFF2-40B4-BE49-F238E27FC236}">
                <a16:creationId xmlns:a16="http://schemas.microsoft.com/office/drawing/2014/main" id="{DF3005F0-3BF8-4BB4-8BAE-38CDDB3E3285}"/>
              </a:ext>
            </a:extLst>
          </p:cNvPr>
          <p:cNvSpPr>
            <a:spLocks noGrp="1"/>
          </p:cNvSpPr>
          <p:nvPr>
            <p:ph type="title"/>
          </p:nvPr>
        </p:nvSpPr>
        <p:spPr>
          <a:xfrm>
            <a:off x="557928" y="283888"/>
            <a:ext cx="9667726" cy="370265"/>
          </a:xfrm>
        </p:spPr>
        <p:txBody>
          <a:bodyPr/>
          <a:lstStyle/>
          <a:p>
            <a:r>
              <a:rPr lang="en-US" dirty="0"/>
              <a:t>CVS Claim Benefits Platforms</a:t>
            </a:r>
          </a:p>
        </p:txBody>
      </p:sp>
      <p:sp>
        <p:nvSpPr>
          <p:cNvPr id="36" name="Text Placeholder 2">
            <a:extLst>
              <a:ext uri="{FF2B5EF4-FFF2-40B4-BE49-F238E27FC236}">
                <a16:creationId xmlns:a16="http://schemas.microsoft.com/office/drawing/2014/main" id="{5EC2451A-1D7D-44E6-BEED-49B08B435190}"/>
              </a:ext>
            </a:extLst>
          </p:cNvPr>
          <p:cNvSpPr>
            <a:spLocks noGrp="1"/>
          </p:cNvSpPr>
          <p:nvPr>
            <p:ph type="body" sz="quarter" idx="4294967295"/>
          </p:nvPr>
        </p:nvSpPr>
        <p:spPr>
          <a:xfrm>
            <a:off x="595095" y="711405"/>
            <a:ext cx="2017061" cy="266148"/>
          </a:xfrm>
        </p:spPr>
        <p:txBody>
          <a:bodyPr/>
          <a:lstStyle/>
          <a:p>
            <a:r>
              <a:rPr lang="en-US" dirty="0"/>
              <a:t>Current picture</a:t>
            </a:r>
          </a:p>
        </p:txBody>
      </p:sp>
      <p:sp>
        <p:nvSpPr>
          <p:cNvPr id="37" name="Text Placeholder 2">
            <a:extLst>
              <a:ext uri="{FF2B5EF4-FFF2-40B4-BE49-F238E27FC236}">
                <a16:creationId xmlns:a16="http://schemas.microsoft.com/office/drawing/2014/main" id="{6C4AA37C-0C0C-4CB0-8562-6ED7C55BCF4D}"/>
              </a:ext>
            </a:extLst>
          </p:cNvPr>
          <p:cNvSpPr txBox="1">
            <a:spLocks/>
          </p:cNvSpPr>
          <p:nvPr/>
        </p:nvSpPr>
        <p:spPr bwMode="gray">
          <a:xfrm>
            <a:off x="2047686" y="650712"/>
            <a:ext cx="5583504" cy="846462"/>
          </a:xfrm>
          <a:prstGeom prst="rect">
            <a:avLst/>
          </a:prstGeom>
        </p:spPr>
        <p:txBody>
          <a:bodyPr vert="horz" lIns="0" tIns="0" rIns="0" bIns="0" rtlCol="0">
            <a:noAutofit/>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342900" indent="-342900" fontAlgn="ctr">
              <a:spcBef>
                <a:spcPts val="0"/>
              </a:spcBef>
              <a:buSzPts val="1000"/>
              <a:buFont typeface="Symbol" panose="05050102010706020507" pitchFamily="18" charset="2"/>
              <a:buChar char=""/>
              <a:tabLst>
                <a:tab pos="457200" algn="l"/>
              </a:tabLst>
            </a:pPr>
            <a:r>
              <a:rPr lang="en-US" sz="1300" dirty="0">
                <a:solidFill>
                  <a:srgbClr val="0070C0"/>
                </a:solidFill>
                <a:latin typeface="Calibri" panose="020F0502020204030204" pitchFamily="34" charset="0"/>
                <a:ea typeface="Calibri" panose="020F0502020204030204" pitchFamily="34" charset="0"/>
              </a:rPr>
              <a:t>13</a:t>
            </a:r>
            <a:r>
              <a:rPr lang="en-US" sz="1300" dirty="0">
                <a:latin typeface="Calibri" panose="020F0502020204030204" pitchFamily="34" charset="0"/>
                <a:ea typeface="Calibri" panose="020F0502020204030204" pitchFamily="34" charset="0"/>
              </a:rPr>
              <a:t> claims engines installed across CVSH enterprise</a:t>
            </a:r>
          </a:p>
          <a:p>
            <a:pPr marL="342900" indent="-342900" fontAlgn="ctr">
              <a:spcBef>
                <a:spcPts val="0"/>
              </a:spcBef>
              <a:buSzPts val="1000"/>
              <a:buFont typeface="Symbol" panose="05050102010706020507" pitchFamily="18" charset="2"/>
              <a:buChar char=""/>
              <a:tabLst>
                <a:tab pos="457200" algn="l"/>
              </a:tabLst>
            </a:pPr>
            <a:r>
              <a:rPr lang="en-US" sz="1300" dirty="0">
                <a:solidFill>
                  <a:srgbClr val="00B050"/>
                </a:solidFill>
                <a:latin typeface="Calibri" panose="020F0502020204030204" pitchFamily="34" charset="0"/>
                <a:ea typeface="Calibri" panose="020F0502020204030204" pitchFamily="34" charset="0"/>
              </a:rPr>
              <a:t>1</a:t>
            </a:r>
            <a:r>
              <a:rPr lang="en-US" sz="1300" dirty="0">
                <a:latin typeface="Calibri" panose="020F0502020204030204" pitchFamily="34" charset="0"/>
                <a:ea typeface="Calibri" panose="020F0502020204030204" pitchFamily="34" charset="0"/>
              </a:rPr>
              <a:t> is for Rx &amp; Specialty Rx have no affinity to medical (ASH), Dental or TPA</a:t>
            </a:r>
          </a:p>
          <a:p>
            <a:pPr marL="342900" indent="-342900" fontAlgn="ctr">
              <a:spcBef>
                <a:spcPts val="0"/>
              </a:spcBef>
              <a:buSzPts val="1000"/>
              <a:buFont typeface="Symbol" panose="05050102010706020507" pitchFamily="18" charset="2"/>
              <a:buChar char=""/>
              <a:tabLst>
                <a:tab pos="457200" algn="l"/>
              </a:tabLst>
            </a:pPr>
            <a:r>
              <a:rPr lang="en-US" sz="1300" dirty="0">
                <a:solidFill>
                  <a:srgbClr val="FF0000"/>
                </a:solidFill>
                <a:latin typeface="Calibri" panose="020F0502020204030204" pitchFamily="34" charset="0"/>
                <a:ea typeface="Calibri" panose="020F0502020204030204" pitchFamily="34" charset="0"/>
              </a:rPr>
              <a:t>7</a:t>
            </a:r>
            <a:r>
              <a:rPr lang="en-US" sz="1300" dirty="0">
                <a:solidFill>
                  <a:schemeClr val="bg2">
                    <a:lumMod val="75000"/>
                  </a:schemeClr>
                </a:solidFill>
                <a:latin typeface="Calibri" panose="020F0502020204030204" pitchFamily="34" charset="0"/>
                <a:ea typeface="Calibri" panose="020F0502020204030204" pitchFamily="34" charset="0"/>
              </a:rPr>
              <a:t> have desire </a:t>
            </a:r>
            <a:r>
              <a:rPr lang="en-US" sz="1300" dirty="0">
                <a:latin typeface="Calibri" panose="020F0502020204030204" pitchFamily="34" charset="0"/>
                <a:ea typeface="Calibri" panose="020F0502020204030204" pitchFamily="34" charset="0"/>
              </a:rPr>
              <a:t>to replace/sunset</a:t>
            </a:r>
          </a:p>
          <a:p>
            <a:pPr marL="342900" indent="-342900" fontAlgn="ctr">
              <a:spcBef>
                <a:spcPts val="0"/>
              </a:spcBef>
              <a:buSzPts val="1000"/>
              <a:buFont typeface="Symbol" panose="05050102010706020507" pitchFamily="18" charset="2"/>
              <a:buChar char=""/>
              <a:tabLst>
                <a:tab pos="457200" algn="l"/>
              </a:tabLst>
            </a:pPr>
            <a:r>
              <a:rPr lang="en-US" sz="1300" dirty="0">
                <a:latin typeface="Calibri" panose="020F0502020204030204" pitchFamily="34" charset="0"/>
                <a:ea typeface="Calibri" panose="020F0502020204030204" pitchFamily="34" charset="0"/>
              </a:rPr>
              <a:t>No new rising star in external market</a:t>
            </a:r>
            <a:endParaRPr lang="en-US" dirty="0"/>
          </a:p>
        </p:txBody>
      </p:sp>
      <p:sp>
        <p:nvSpPr>
          <p:cNvPr id="38" name="Text Placeholder 2">
            <a:extLst>
              <a:ext uri="{FF2B5EF4-FFF2-40B4-BE49-F238E27FC236}">
                <a16:creationId xmlns:a16="http://schemas.microsoft.com/office/drawing/2014/main" id="{58A90D56-F13A-4D34-87CC-DEC5E7934BCD}"/>
              </a:ext>
            </a:extLst>
          </p:cNvPr>
          <p:cNvSpPr txBox="1">
            <a:spLocks/>
          </p:cNvSpPr>
          <p:nvPr/>
        </p:nvSpPr>
        <p:spPr bwMode="gray">
          <a:xfrm>
            <a:off x="7057222" y="4010644"/>
            <a:ext cx="4234626" cy="993212"/>
          </a:xfrm>
          <a:prstGeom prst="rect">
            <a:avLst/>
          </a:prstGeom>
        </p:spPr>
        <p:txBody>
          <a:bodyPr vert="horz" lIns="0" tIns="0" rIns="0" bIns="0" rtlCol="0">
            <a:noAutofit/>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a:spcBef>
                <a:spcPts val="0"/>
              </a:spcBef>
            </a:pPr>
            <a:r>
              <a:rPr lang="en-US" sz="900" dirty="0"/>
              <a:t>Enterprise platform strategy is to consolidate, leverage and integrate within ecosystem</a:t>
            </a:r>
          </a:p>
          <a:p>
            <a:pPr>
              <a:spcBef>
                <a:spcPts val="0"/>
              </a:spcBef>
            </a:pPr>
            <a:endParaRPr lang="en-US" sz="1000" dirty="0">
              <a:latin typeface="Calibri" panose="020F0502020204030204" pitchFamily="34" charset="0"/>
              <a:ea typeface="Calibri" panose="020F0502020204030204" pitchFamily="34" charset="0"/>
            </a:endParaRPr>
          </a:p>
          <a:p>
            <a:pPr>
              <a:spcBef>
                <a:spcPts val="0"/>
              </a:spcBef>
            </a:pPr>
            <a:r>
              <a:rPr lang="en-US" sz="1000" dirty="0">
                <a:latin typeface="Calibri" panose="020F0502020204030204" pitchFamily="34" charset="0"/>
                <a:ea typeface="Calibri" panose="020F0502020204030204" pitchFamily="34" charset="0"/>
              </a:rPr>
              <a:t>Platform is about </a:t>
            </a:r>
            <a:r>
              <a:rPr lang="en-US" sz="1000" b="1" dirty="0">
                <a:latin typeface="Calibri" panose="020F0502020204030204" pitchFamily="34" charset="0"/>
                <a:ea typeface="Calibri" panose="020F0502020204030204" pitchFamily="34" charset="0"/>
              </a:rPr>
              <a:t>sharing</a:t>
            </a:r>
            <a:r>
              <a:rPr lang="en-US" sz="1000" dirty="0">
                <a:latin typeface="Calibri" panose="020F0502020204030204" pitchFamily="34" charset="0"/>
                <a:ea typeface="Calibri" panose="020F0502020204030204" pitchFamily="34" charset="0"/>
              </a:rPr>
              <a:t> what we have within the Enterprise - not necessarily shared amongst the Specialty Business organizations' benefit administration</a:t>
            </a:r>
            <a:endParaRPr lang="en-US" dirty="0"/>
          </a:p>
        </p:txBody>
      </p:sp>
      <p:sp>
        <p:nvSpPr>
          <p:cNvPr id="39" name="Rectangle 38">
            <a:extLst>
              <a:ext uri="{FF2B5EF4-FFF2-40B4-BE49-F238E27FC236}">
                <a16:creationId xmlns:a16="http://schemas.microsoft.com/office/drawing/2014/main" id="{E52C7BBE-09AF-4DBA-B056-5A3D1108D2A3}"/>
              </a:ext>
            </a:extLst>
          </p:cNvPr>
          <p:cNvSpPr/>
          <p:nvPr/>
        </p:nvSpPr>
        <p:spPr>
          <a:xfrm>
            <a:off x="8049348" y="2795863"/>
            <a:ext cx="1780157" cy="500875"/>
          </a:xfrm>
          <a:prstGeom prst="rect">
            <a:avLst/>
          </a:prstGeom>
          <a:solidFill>
            <a:srgbClr val="FFFFFF"/>
          </a:solidFill>
          <a:ln w="19050" cap="flat" cmpd="sng" algn="ctr">
            <a:solidFill>
              <a:srgbClr val="9933FF"/>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sng" strike="noStrike" kern="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sym typeface="Arial" panose="020B0604020202020204" pitchFamily="34" charset="0"/>
              </a:rPr>
              <a:t>RxClaim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sym typeface="Arial" panose="020B0604020202020204" pitchFamily="34" charset="0"/>
              </a:rPr>
              <a:t>Rx &amp; Caremark PBM</a:t>
            </a:r>
          </a:p>
        </p:txBody>
      </p:sp>
    </p:spTree>
    <p:extLst>
      <p:ext uri="{BB962C8B-B14F-4D97-AF65-F5344CB8AC3E}">
        <p14:creationId xmlns:p14="http://schemas.microsoft.com/office/powerpoint/2010/main" val="312582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1072233" y="1096787"/>
            <a:ext cx="914400" cy="4846236"/>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defRPr/>
            </a:pPr>
            <a:r>
              <a:rPr lang="en-US" sz="800" b="1" kern="0" dirty="0">
                <a:solidFill>
                  <a:srgbClr val="002060"/>
                </a:solidFill>
                <a:ea typeface="ＭＳ Ｐゴシック" charset="0"/>
                <a:hlinkClick r:id="rId3">
                  <a:extLst>
                    <a:ext uri="{A12FA001-AC4F-418D-AE19-62706E023703}">
                      <ahyp:hlinkClr xmlns:ahyp="http://schemas.microsoft.com/office/drawing/2018/hyperlinkcolor" val="tx"/>
                    </a:ext>
                  </a:extLst>
                </a:hlinkClick>
              </a:rPr>
              <a:t>Systems of Engagement</a:t>
            </a:r>
            <a:endParaRPr lang="en-US" sz="800" b="1" kern="0" dirty="0">
              <a:solidFill>
                <a:srgbClr val="002060"/>
              </a:solidFill>
              <a:ea typeface="ＭＳ Ｐゴシック" charset="0"/>
            </a:endParaRPr>
          </a:p>
          <a:p>
            <a:pPr marL="63056" indent="-63056" defTabSz="683977" eaLnBrk="0" hangingPunct="0">
              <a:spcAft>
                <a:spcPts val="1391"/>
              </a:spcAft>
              <a:buFont typeface="Arial" panose="020B0604020202020204" pitchFamily="34" charset="0"/>
              <a:buChar char="•"/>
              <a:defRPr/>
            </a:pPr>
            <a:endParaRPr lang="en-US" sz="800" b="1" kern="0" dirty="0">
              <a:solidFill>
                <a:srgbClr val="002060"/>
              </a:solidFill>
              <a:ea typeface="ＭＳ Ｐゴシック" charset="0"/>
            </a:endParaRPr>
          </a:p>
        </p:txBody>
      </p:sp>
      <p:sp>
        <p:nvSpPr>
          <p:cNvPr id="4" name="Rectangle 3"/>
          <p:cNvSpPr/>
          <p:nvPr/>
        </p:nvSpPr>
        <p:spPr bwMode="gray">
          <a:xfrm>
            <a:off x="2099566" y="1111519"/>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a:solidFill>
                  <a:srgbClr val="000000"/>
                </a:solidFill>
                <a:ea typeface="ＭＳ Ｐゴシック" charset="0"/>
              </a:rPr>
              <a:t>Product &amp; Offering</a:t>
            </a:r>
          </a:p>
          <a:p>
            <a:pPr algn="ctr" defTabSz="683977" eaLnBrk="0" hangingPunct="0"/>
            <a:endParaRPr lang="en-US" sz="800" b="1" kern="0">
              <a:solidFill>
                <a:srgbClr val="000000"/>
              </a:solidFill>
              <a:ea typeface="ＭＳ Ｐゴシック" charset="0"/>
            </a:endParaRPr>
          </a:p>
          <a:p>
            <a:pPr algn="ctr" defTabSz="683977" eaLnBrk="0" hangingPunct="0"/>
            <a:endParaRPr lang="en-US" sz="800" b="1" kern="0">
              <a:solidFill>
                <a:srgbClr val="000000"/>
              </a:solidFill>
              <a:ea typeface="ＭＳ Ｐゴシック" charset="0"/>
            </a:endParaRPr>
          </a:p>
        </p:txBody>
      </p:sp>
      <p:sp>
        <p:nvSpPr>
          <p:cNvPr id="5" name="Rectangle 4"/>
          <p:cNvSpPr/>
          <p:nvPr/>
        </p:nvSpPr>
        <p:spPr bwMode="gray">
          <a:xfrm>
            <a:off x="3126899" y="410946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dirty="0">
                <a:solidFill>
                  <a:srgbClr val="000000"/>
                </a:solidFill>
                <a:ea typeface="ＭＳ Ｐゴシック" charset="0"/>
              </a:rPr>
              <a:t>Member</a:t>
            </a:r>
          </a:p>
          <a:p>
            <a:pPr algn="ctr" defTabSz="683977" eaLnBrk="0" hangingPunct="0"/>
            <a:endParaRPr lang="en-US" sz="800" b="1" kern="0" dirty="0">
              <a:solidFill>
                <a:srgbClr val="000000"/>
              </a:solidFill>
              <a:ea typeface="ＭＳ Ｐゴシック" charset="0"/>
            </a:endParaRPr>
          </a:p>
          <a:p>
            <a:pPr algn="ctr" defTabSz="683977" eaLnBrk="0" hangingPunct="0"/>
            <a:endParaRPr lang="en-US" sz="800" b="1" kern="0" dirty="0">
              <a:solidFill>
                <a:srgbClr val="000000"/>
              </a:solidFill>
              <a:ea typeface="ＭＳ Ｐゴシック" charset="0"/>
            </a:endParaRPr>
          </a:p>
          <a:p>
            <a:pPr algn="ctr" defTabSz="683977" eaLnBrk="0" hangingPunct="0"/>
            <a:endParaRPr lang="en-US" sz="800" b="1" kern="0" dirty="0">
              <a:solidFill>
                <a:srgbClr val="000000"/>
              </a:solidFill>
              <a:ea typeface="ＭＳ Ｐゴシック" charset="0"/>
            </a:endParaRPr>
          </a:p>
          <a:p>
            <a:pPr algn="ctr" defTabSz="683977" eaLnBrk="0" hangingPunct="0"/>
            <a:br>
              <a:rPr lang="en-US" sz="800" b="1" kern="0" dirty="0">
                <a:solidFill>
                  <a:srgbClr val="000000"/>
                </a:solidFill>
                <a:ea typeface="ＭＳ Ｐゴシック" charset="0"/>
              </a:rPr>
            </a:br>
            <a:endParaRPr lang="en-US" sz="800" b="1" kern="0" dirty="0">
              <a:solidFill>
                <a:srgbClr val="000000"/>
              </a:solidFill>
              <a:ea typeface="ＭＳ Ｐゴシック" charset="0"/>
            </a:endParaRPr>
          </a:p>
        </p:txBody>
      </p:sp>
      <p:sp>
        <p:nvSpPr>
          <p:cNvPr id="6" name="Rectangle 5"/>
          <p:cNvSpPr/>
          <p:nvPr/>
        </p:nvSpPr>
        <p:spPr bwMode="gray">
          <a:xfrm>
            <a:off x="8277995" y="410946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a:solidFill>
                  <a:srgbClr val="000000"/>
                </a:solidFill>
                <a:ea typeface="ＭＳ Ｐゴシック" charset="0"/>
              </a:rPr>
              <a:t>AR &amp; AP</a:t>
            </a:r>
          </a:p>
        </p:txBody>
      </p:sp>
      <p:sp>
        <p:nvSpPr>
          <p:cNvPr id="7" name="Rectangle 6"/>
          <p:cNvSpPr/>
          <p:nvPr/>
        </p:nvSpPr>
        <p:spPr bwMode="gray">
          <a:xfrm>
            <a:off x="6223329" y="410946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a:solidFill>
                  <a:srgbClr val="000000"/>
                </a:solidFill>
                <a:ea typeface="ＭＳ Ｐゴシック" charset="0"/>
              </a:rPr>
              <a:t>Health Fund Administration</a:t>
            </a:r>
          </a:p>
        </p:txBody>
      </p:sp>
      <p:sp>
        <p:nvSpPr>
          <p:cNvPr id="8" name="Rectangle 7"/>
          <p:cNvSpPr/>
          <p:nvPr/>
        </p:nvSpPr>
        <p:spPr bwMode="gray">
          <a:xfrm>
            <a:off x="3512329" y="1100323"/>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a:solidFill>
                  <a:srgbClr val="000000"/>
                </a:solidFill>
                <a:ea typeface="ＭＳ Ｐゴシック" charset="0"/>
              </a:rPr>
              <a:t>Quoting &amp; Rating</a:t>
            </a:r>
          </a:p>
          <a:p>
            <a:pPr algn="ctr" defTabSz="683977" eaLnBrk="0" hangingPunct="0"/>
            <a:endParaRPr lang="en-US" sz="800" b="1" kern="0">
              <a:solidFill>
                <a:srgbClr val="000000"/>
              </a:solidFill>
              <a:ea typeface="ＭＳ Ｐゴシック" charset="0"/>
            </a:endParaRPr>
          </a:p>
        </p:txBody>
      </p:sp>
      <p:sp>
        <p:nvSpPr>
          <p:cNvPr id="9" name="Rectangle 8"/>
          <p:cNvSpPr/>
          <p:nvPr/>
        </p:nvSpPr>
        <p:spPr bwMode="gray">
          <a:xfrm>
            <a:off x="7250662" y="410946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a:solidFill>
                  <a:srgbClr val="000000"/>
                </a:solidFill>
                <a:ea typeface="ＭＳ Ｐゴシック" charset="0"/>
              </a:rPr>
              <a:t>Financial Management</a:t>
            </a:r>
          </a:p>
          <a:p>
            <a:pPr algn="ctr" defTabSz="683977" eaLnBrk="0" hangingPunct="0"/>
            <a:endParaRPr lang="en-US" sz="800" b="1" kern="0">
              <a:solidFill>
                <a:srgbClr val="000000"/>
              </a:solidFill>
              <a:ea typeface="ＭＳ Ｐゴシック" charset="0"/>
            </a:endParaRPr>
          </a:p>
          <a:p>
            <a:pPr algn="ctr" defTabSz="683977" eaLnBrk="0" hangingPunct="0"/>
            <a:endParaRPr lang="en-US" sz="800" b="1" kern="0">
              <a:solidFill>
                <a:srgbClr val="000000"/>
              </a:solidFill>
              <a:ea typeface="ＭＳ Ｐゴシック" charset="0"/>
            </a:endParaRPr>
          </a:p>
        </p:txBody>
      </p:sp>
      <p:sp>
        <p:nvSpPr>
          <p:cNvPr id="10" name="Rectangle 9"/>
          <p:cNvSpPr/>
          <p:nvPr/>
        </p:nvSpPr>
        <p:spPr bwMode="gray">
          <a:xfrm>
            <a:off x="2099566" y="410946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dirty="0">
                <a:solidFill>
                  <a:schemeClr val="accent6"/>
                </a:solidFill>
                <a:ea typeface="ＭＳ Ｐゴシック"/>
              </a:rPr>
              <a:t>Constituent</a:t>
            </a:r>
            <a:endParaRPr lang="en-US" dirty="0">
              <a:solidFill>
                <a:schemeClr val="accent6"/>
              </a:solidFill>
              <a:ea typeface="ＭＳ Ｐゴシック"/>
            </a:endParaRPr>
          </a:p>
          <a:p>
            <a:pPr algn="ctr" defTabSz="683977"/>
            <a:r>
              <a:rPr lang="en-US" sz="800" b="1" kern="0" dirty="0">
                <a:solidFill>
                  <a:schemeClr val="accent6"/>
                </a:solidFill>
                <a:ea typeface="ＭＳ Ｐゴシック"/>
              </a:rPr>
              <a:t> Business Services</a:t>
            </a:r>
            <a:endParaRPr lang="en-US" dirty="0">
              <a:solidFill>
                <a:schemeClr val="accent6"/>
              </a:solidFill>
              <a:ea typeface="ＭＳ Ｐゴシック"/>
            </a:endParaRPr>
          </a:p>
          <a:p>
            <a:pPr algn="ctr" defTabSz="683977" eaLnBrk="0" hangingPunct="0"/>
            <a:endParaRPr lang="en-US" sz="800" b="1" kern="0" dirty="0">
              <a:solidFill>
                <a:schemeClr val="accent6"/>
              </a:solidFill>
              <a:ea typeface="ＭＳ Ｐゴシック" charset="0"/>
            </a:endParaRPr>
          </a:p>
          <a:p>
            <a:pPr algn="ctr" defTabSz="683977" eaLnBrk="0" hangingPunct="0"/>
            <a:endParaRPr lang="en-US" sz="800" b="1" kern="0" dirty="0">
              <a:solidFill>
                <a:schemeClr val="accent6"/>
              </a:solidFill>
              <a:ea typeface="ＭＳ Ｐゴシック" charset="0"/>
            </a:endParaRPr>
          </a:p>
          <a:p>
            <a:pPr algn="ctr" defTabSz="683977" eaLnBrk="0" hangingPunct="0"/>
            <a:endParaRPr lang="en-US" sz="800" b="1" kern="0" dirty="0">
              <a:solidFill>
                <a:schemeClr val="accent6"/>
              </a:solidFill>
              <a:ea typeface="ＭＳ Ｐゴシック" charset="0"/>
            </a:endParaRPr>
          </a:p>
          <a:p>
            <a:pPr algn="ctr" defTabSz="683977" eaLnBrk="0" hangingPunct="0"/>
            <a:endParaRPr lang="en-US" sz="800" b="1" kern="0" dirty="0">
              <a:solidFill>
                <a:schemeClr val="accent6"/>
              </a:solidFill>
              <a:ea typeface="ＭＳ Ｐゴシック" charset="0"/>
            </a:endParaRPr>
          </a:p>
          <a:p>
            <a:pPr algn="ctr" defTabSz="683977" eaLnBrk="0" hangingPunct="0"/>
            <a:endParaRPr lang="en-US" sz="800" b="1" kern="0" dirty="0">
              <a:solidFill>
                <a:schemeClr val="accent6"/>
              </a:solidFill>
              <a:ea typeface="ＭＳ Ｐゴシック" charset="0"/>
            </a:endParaRPr>
          </a:p>
        </p:txBody>
      </p:sp>
      <p:sp>
        <p:nvSpPr>
          <p:cNvPr id="11" name="Rectangle 10"/>
          <p:cNvSpPr/>
          <p:nvPr/>
        </p:nvSpPr>
        <p:spPr bwMode="gray">
          <a:xfrm>
            <a:off x="6636369" y="110175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dirty="0">
                <a:solidFill>
                  <a:srgbClr val="000000"/>
                </a:solidFill>
                <a:ea typeface="ＭＳ Ｐゴシック"/>
              </a:rPr>
              <a:t>Pharmacy</a:t>
            </a:r>
            <a:endParaRPr lang="en-US" dirty="0">
              <a:ea typeface="ＭＳ Ｐゴシック"/>
            </a:endParaRPr>
          </a:p>
          <a:p>
            <a:pPr algn="ctr" defTabSz="683977"/>
            <a:r>
              <a:rPr lang="en-US" sz="800" b="1" kern="0" dirty="0">
                <a:solidFill>
                  <a:srgbClr val="000000"/>
                </a:solidFill>
                <a:ea typeface="ＭＳ Ｐゴシック"/>
              </a:rPr>
              <a:t> Services</a:t>
            </a:r>
            <a:endParaRPr lang="en-US" dirty="0">
              <a:ea typeface="ＭＳ Ｐゴシック"/>
            </a:endParaRPr>
          </a:p>
          <a:p>
            <a:pPr algn="ctr" defTabSz="683977" eaLnBrk="0" hangingPunct="0"/>
            <a:endParaRPr lang="en-US" sz="800" b="1" kern="0">
              <a:solidFill>
                <a:srgbClr val="000000"/>
              </a:solidFill>
              <a:ea typeface="ＭＳ Ｐゴシック" charset="0"/>
            </a:endParaRPr>
          </a:p>
          <a:p>
            <a:pPr algn="ctr" defTabSz="683977" eaLnBrk="0" hangingPunct="0"/>
            <a:endParaRPr lang="en-US" sz="800" b="1" kern="0">
              <a:solidFill>
                <a:srgbClr val="000000"/>
              </a:solidFill>
              <a:ea typeface="ＭＳ Ｐゴシック" charset="0"/>
            </a:endParaRPr>
          </a:p>
          <a:p>
            <a:pPr algn="ctr" defTabSz="683977" eaLnBrk="0" hangingPunct="0"/>
            <a:endParaRPr lang="en-US" sz="800" b="1" kern="0">
              <a:solidFill>
                <a:srgbClr val="000000"/>
              </a:solidFill>
              <a:ea typeface="ＭＳ Ｐゴシック" charset="0"/>
            </a:endParaRPr>
          </a:p>
          <a:p>
            <a:pPr algn="ctr" defTabSz="683977" eaLnBrk="0" hangingPunct="0"/>
            <a:endParaRPr lang="en-US" sz="800" b="1" kern="0">
              <a:solidFill>
                <a:srgbClr val="000000"/>
              </a:solidFill>
              <a:ea typeface="ＭＳ Ｐゴシック" charset="0"/>
            </a:endParaRPr>
          </a:p>
          <a:p>
            <a:pPr algn="ctr" defTabSz="683977" eaLnBrk="0" hangingPunct="0"/>
            <a:endParaRPr lang="en-US" sz="800" b="1" kern="0" dirty="0">
              <a:solidFill>
                <a:srgbClr val="000000"/>
              </a:solidFill>
              <a:ea typeface="ＭＳ Ｐゴシック"/>
            </a:endParaRPr>
          </a:p>
          <a:p>
            <a:pPr algn="ctr" defTabSz="683977" eaLnBrk="0" hangingPunct="0"/>
            <a:endParaRPr lang="en-US" sz="800" b="1" kern="0">
              <a:solidFill>
                <a:srgbClr val="000000"/>
              </a:solidFill>
              <a:ea typeface="ＭＳ Ｐゴシック" charset="0"/>
            </a:endParaRPr>
          </a:p>
          <a:p>
            <a:pPr algn="ctr" defTabSz="683977" eaLnBrk="0" hangingPunct="0"/>
            <a:r>
              <a:rPr lang="en-US" sz="800" b="1" kern="0" dirty="0">
                <a:solidFill>
                  <a:srgbClr val="000000"/>
                </a:solidFill>
                <a:ea typeface="ＭＳ Ｐゴシック"/>
              </a:rPr>
              <a:t>  </a:t>
            </a:r>
            <a:endParaRPr lang="en-US" sz="800" b="1" kern="0">
              <a:solidFill>
                <a:srgbClr val="000000"/>
              </a:solidFill>
              <a:ea typeface="ＭＳ Ｐゴシック" charset="0"/>
            </a:endParaRPr>
          </a:p>
          <a:p>
            <a:pPr algn="ctr" defTabSz="683977" eaLnBrk="0" hangingPunct="0"/>
            <a:r>
              <a:rPr lang="en-US" sz="800" b="1" kern="0" dirty="0">
                <a:solidFill>
                  <a:srgbClr val="000000"/>
                </a:solidFill>
                <a:ea typeface="ＭＳ Ｐゴシック"/>
              </a:rPr>
              <a:t>`</a:t>
            </a:r>
          </a:p>
        </p:txBody>
      </p:sp>
      <p:sp>
        <p:nvSpPr>
          <p:cNvPr id="13" name="Rectangle 12"/>
          <p:cNvSpPr/>
          <p:nvPr/>
        </p:nvSpPr>
        <p:spPr bwMode="gray">
          <a:xfrm>
            <a:off x="2174850" y="3232089"/>
            <a:ext cx="6969967" cy="588449"/>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a:defRPr/>
            </a:pPr>
            <a:r>
              <a:rPr lang="en-US" sz="900" b="1" kern="0" dirty="0">
                <a:solidFill>
                  <a:srgbClr val="FF0000"/>
                </a:solidFill>
                <a:ea typeface="ＭＳ Ｐゴシック" charset="0"/>
              </a:rPr>
              <a:t>Claim  (Medical + Dental/Vision)</a:t>
            </a:r>
          </a:p>
          <a:p>
            <a:pPr algn="ctr">
              <a:defRPr/>
            </a:pPr>
            <a:endParaRPr lang="en-US" sz="900" b="1" kern="0" dirty="0">
              <a:solidFill>
                <a:srgbClr val="FF0000"/>
              </a:solidFill>
              <a:ea typeface="ＭＳ Ｐゴシック" charset="0"/>
            </a:endParaRPr>
          </a:p>
          <a:p>
            <a:pPr algn="ctr">
              <a:defRPr/>
            </a:pPr>
            <a:endParaRPr lang="en-US" sz="900" b="1" kern="0" dirty="0">
              <a:solidFill>
                <a:srgbClr val="FF0000"/>
              </a:solidFill>
              <a:ea typeface="ＭＳ Ｐゴシック" charset="0"/>
            </a:endParaRPr>
          </a:p>
          <a:p>
            <a:pPr algn="ctr">
              <a:defRPr/>
            </a:pPr>
            <a:endParaRPr lang="en-US" sz="900" b="1" kern="0" dirty="0">
              <a:solidFill>
                <a:srgbClr val="FF0000"/>
              </a:solidFill>
              <a:ea typeface="ＭＳ Ｐゴシック" charset="0"/>
            </a:endParaRPr>
          </a:p>
          <a:p>
            <a:pPr algn="ctr">
              <a:defRPr/>
            </a:pPr>
            <a:endParaRPr lang="en-US" sz="900" b="1" kern="0" dirty="0">
              <a:solidFill>
                <a:srgbClr val="FF0000"/>
              </a:solidFill>
              <a:ea typeface="ＭＳ Ｐゴシック" charset="0"/>
            </a:endParaRPr>
          </a:p>
        </p:txBody>
      </p:sp>
      <p:sp>
        <p:nvSpPr>
          <p:cNvPr id="14" name="Rectangle 13"/>
          <p:cNvSpPr/>
          <p:nvPr/>
        </p:nvSpPr>
        <p:spPr bwMode="gray">
          <a:xfrm>
            <a:off x="5609036" y="110175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defRPr/>
            </a:pPr>
            <a:r>
              <a:rPr lang="en-US" sz="800" b="1" kern="0">
                <a:solidFill>
                  <a:srgbClr val="000000"/>
                </a:solidFill>
                <a:ea typeface="ＭＳ Ｐゴシック" charset="0"/>
              </a:rPr>
              <a:t>Care Management</a:t>
            </a:r>
          </a:p>
          <a:p>
            <a:pPr algn="ctr" defTabSz="683977" eaLnBrk="0" hangingPunct="0">
              <a:defRPr/>
            </a:pPr>
            <a:endParaRPr lang="en-US" sz="200" b="1" kern="0">
              <a:solidFill>
                <a:srgbClr val="000000"/>
              </a:solidFill>
              <a:ea typeface="ＭＳ Ｐゴシック" charset="0"/>
            </a:endParaRPr>
          </a:p>
          <a:p>
            <a:pPr defTabSz="683977" eaLnBrk="0" hangingPunct="0">
              <a:defRPr/>
            </a:pPr>
            <a:r>
              <a:rPr lang="en-US" sz="1050" b="1">
                <a:solidFill>
                  <a:schemeClr val="accent1"/>
                </a:solidFill>
                <a:ea typeface="ＭＳ Ｐゴシック" charset="0"/>
              </a:rPr>
              <a:t> </a:t>
            </a:r>
          </a:p>
          <a:p>
            <a:pPr marL="112674" indent="-112674" defTabSz="683977" eaLnBrk="0" hangingPunct="0">
              <a:buFont typeface="Arial" panose="020B0604020202020204" pitchFamily="34" charset="0"/>
              <a:buChar char="•"/>
              <a:defRPr/>
            </a:pPr>
            <a:endParaRPr lang="en-US" sz="800" b="1" kern="0">
              <a:solidFill>
                <a:srgbClr val="000099"/>
              </a:solidFill>
              <a:ea typeface="ＭＳ Ｐゴシック" charset="0"/>
            </a:endParaRPr>
          </a:p>
        </p:txBody>
      </p:sp>
      <p:sp>
        <p:nvSpPr>
          <p:cNvPr id="17" name="Rectangle 16"/>
          <p:cNvSpPr/>
          <p:nvPr/>
        </p:nvSpPr>
        <p:spPr bwMode="gray">
          <a:xfrm>
            <a:off x="9525449" y="1111519"/>
            <a:ext cx="914400" cy="4846236"/>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a:solidFill>
                  <a:srgbClr val="000000"/>
                </a:solidFill>
                <a:ea typeface="ＭＳ Ｐゴシック" charset="0"/>
              </a:rPr>
              <a:t>Analytics</a:t>
            </a:r>
          </a:p>
          <a:p>
            <a:pPr algn="ctr" defTabSz="683977" eaLnBrk="0" hangingPunct="0"/>
            <a:endParaRPr lang="en-US" sz="800" b="1" kern="0">
              <a:solidFill>
                <a:srgbClr val="000000"/>
              </a:solidFill>
              <a:ea typeface="ＭＳ Ｐゴシック" charset="0"/>
            </a:endParaRPr>
          </a:p>
        </p:txBody>
      </p:sp>
      <p:cxnSp>
        <p:nvCxnSpPr>
          <p:cNvPr id="39" name="Straight Arrow Connector 38"/>
          <p:cNvCxnSpPr>
            <a:cxnSpLocks/>
          </p:cNvCxnSpPr>
          <p:nvPr/>
        </p:nvCxnSpPr>
        <p:spPr bwMode="auto">
          <a:xfrm>
            <a:off x="3940335" y="2930919"/>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40" name="Straight Arrow Connector 39"/>
          <p:cNvCxnSpPr>
            <a:cxnSpLocks/>
          </p:cNvCxnSpPr>
          <p:nvPr/>
        </p:nvCxnSpPr>
        <p:spPr bwMode="auto">
          <a:xfrm>
            <a:off x="5066273" y="2932731"/>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41" name="Straight Arrow Connector 40"/>
          <p:cNvCxnSpPr>
            <a:cxnSpLocks/>
          </p:cNvCxnSpPr>
          <p:nvPr/>
        </p:nvCxnSpPr>
        <p:spPr bwMode="auto">
          <a:xfrm>
            <a:off x="5072737" y="2932731"/>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42" name="Straight Arrow Connector 41"/>
          <p:cNvCxnSpPr>
            <a:cxnSpLocks/>
          </p:cNvCxnSpPr>
          <p:nvPr/>
        </p:nvCxnSpPr>
        <p:spPr bwMode="auto">
          <a:xfrm>
            <a:off x="7116718" y="2932346"/>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43" name="Straight Arrow Connector 42"/>
          <p:cNvCxnSpPr/>
          <p:nvPr/>
        </p:nvCxnSpPr>
        <p:spPr bwMode="auto">
          <a:xfrm>
            <a:off x="9778976" y="2942115"/>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44" name="Straight Arrow Connector 43"/>
          <p:cNvCxnSpPr/>
          <p:nvPr/>
        </p:nvCxnSpPr>
        <p:spPr bwMode="auto">
          <a:xfrm>
            <a:off x="2518637" y="3796982"/>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45" name="Straight Arrow Connector 44"/>
          <p:cNvCxnSpPr/>
          <p:nvPr/>
        </p:nvCxnSpPr>
        <p:spPr bwMode="auto">
          <a:xfrm>
            <a:off x="3537381" y="3796982"/>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46" name="Straight Arrow Connector 45"/>
          <p:cNvCxnSpPr/>
          <p:nvPr/>
        </p:nvCxnSpPr>
        <p:spPr bwMode="auto">
          <a:xfrm>
            <a:off x="4591173" y="3796982"/>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47" name="Straight Arrow Connector 46"/>
          <p:cNvCxnSpPr/>
          <p:nvPr/>
        </p:nvCxnSpPr>
        <p:spPr bwMode="auto">
          <a:xfrm>
            <a:off x="6718019" y="3796982"/>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48" name="Straight Arrow Connector 47"/>
          <p:cNvCxnSpPr/>
          <p:nvPr/>
        </p:nvCxnSpPr>
        <p:spPr bwMode="auto">
          <a:xfrm>
            <a:off x="10805108" y="3796982"/>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50" name="Straight Arrow Connector 49"/>
          <p:cNvCxnSpPr>
            <a:cxnSpLocks/>
          </p:cNvCxnSpPr>
          <p:nvPr/>
        </p:nvCxnSpPr>
        <p:spPr bwMode="auto">
          <a:xfrm flipH="1" flipV="1">
            <a:off x="10982374" y="3459262"/>
            <a:ext cx="363191" cy="8792"/>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54" name="Straight Arrow Connector 53"/>
          <p:cNvCxnSpPr/>
          <p:nvPr/>
        </p:nvCxnSpPr>
        <p:spPr bwMode="auto">
          <a:xfrm>
            <a:off x="7723343" y="3796982"/>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sp>
        <p:nvSpPr>
          <p:cNvPr id="71" name="Rounded Rectangle 14"/>
          <p:cNvSpPr/>
          <p:nvPr/>
        </p:nvSpPr>
        <p:spPr bwMode="gray">
          <a:xfrm>
            <a:off x="5200759" y="410946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a:solidFill>
                  <a:srgbClr val="000000"/>
                </a:solidFill>
                <a:ea typeface="ＭＳ Ｐゴシック" charset="0"/>
              </a:rPr>
              <a:t>Provider</a:t>
            </a:r>
          </a:p>
          <a:p>
            <a:pPr algn="ctr" defTabSz="683977" eaLnBrk="0" hangingPunct="0"/>
            <a:r>
              <a:rPr lang="en-US" sz="800" b="1" kern="0">
                <a:solidFill>
                  <a:srgbClr val="000000"/>
                </a:solidFill>
                <a:ea typeface="ＭＳ Ｐゴシック" charset="0"/>
              </a:rPr>
              <a:t>Management</a:t>
            </a:r>
          </a:p>
        </p:txBody>
      </p:sp>
      <p:cxnSp>
        <p:nvCxnSpPr>
          <p:cNvPr id="74" name="Straight Arrow Connector 73"/>
          <p:cNvCxnSpPr/>
          <p:nvPr/>
        </p:nvCxnSpPr>
        <p:spPr bwMode="auto">
          <a:xfrm>
            <a:off x="5650807" y="3796982"/>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sp>
        <p:nvSpPr>
          <p:cNvPr id="78" name="Slide Number Placeholder 3"/>
          <p:cNvSpPr txBox="1">
            <a:spLocks/>
          </p:cNvSpPr>
          <p:nvPr/>
        </p:nvSpPr>
        <p:spPr bwMode="black">
          <a:xfrm>
            <a:off x="10971531" y="6380981"/>
            <a:ext cx="711015" cy="47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5350A51A-D8F8-4115-9BCF-3D754AB88010}" type="slidenum">
              <a:rPr lang="en-US">
                <a:solidFill>
                  <a:schemeClr val="bg1"/>
                </a:solidFill>
              </a:rPr>
              <a:pPr/>
              <a:t>4</a:t>
            </a:fld>
            <a:endParaRPr lang="en-US">
              <a:solidFill>
                <a:schemeClr val="bg1"/>
              </a:solidFill>
            </a:endParaRPr>
          </a:p>
        </p:txBody>
      </p:sp>
      <p:sp>
        <p:nvSpPr>
          <p:cNvPr id="63" name="Rounded Rectangle 8">
            <a:extLst>
              <a:ext uri="{FF2B5EF4-FFF2-40B4-BE49-F238E27FC236}">
                <a16:creationId xmlns:a16="http://schemas.microsoft.com/office/drawing/2014/main" id="{1B1EA6EE-E9BC-4B81-A7B4-B572F5757004}"/>
              </a:ext>
            </a:extLst>
          </p:cNvPr>
          <p:cNvSpPr/>
          <p:nvPr/>
        </p:nvSpPr>
        <p:spPr bwMode="gray">
          <a:xfrm>
            <a:off x="4586466" y="110175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defRPr/>
            </a:pPr>
            <a:r>
              <a:rPr lang="en-US" sz="800" b="1" kern="0" dirty="0">
                <a:solidFill>
                  <a:srgbClr val="000000"/>
                </a:solidFill>
                <a:ea typeface="ＭＳ Ｐゴシック" charset="0"/>
              </a:rPr>
              <a:t>Clinical Services</a:t>
            </a:r>
            <a:endParaRPr lang="en-US" sz="800" b="1" kern="0" dirty="0">
              <a:solidFill>
                <a:srgbClr val="FF0000"/>
              </a:solidFill>
              <a:ea typeface="ＭＳ Ｐゴシック" charset="0"/>
            </a:endParaRPr>
          </a:p>
          <a:p>
            <a:pPr algn="ctr" defTabSz="683977" eaLnBrk="0" hangingPunct="0">
              <a:defRPr/>
            </a:pPr>
            <a:endParaRPr lang="en-US" sz="100" b="1" kern="0" dirty="0">
              <a:solidFill>
                <a:srgbClr val="000000"/>
              </a:solidFill>
              <a:ea typeface="ＭＳ Ｐゴシック" charset="0"/>
            </a:endParaRPr>
          </a:p>
          <a:p>
            <a:pPr marL="114261" indent="-114261" defTabSz="683977" eaLnBrk="0" hangingPunct="0">
              <a:spcAft>
                <a:spcPts val="397"/>
              </a:spcAft>
              <a:buFont typeface="Arial" panose="020B0604020202020204" pitchFamily="34" charset="0"/>
              <a:buChar char="•"/>
              <a:defRPr/>
            </a:pPr>
            <a:endParaRPr lang="en-US" sz="1000" b="1" dirty="0">
              <a:solidFill>
                <a:schemeClr val="accent1"/>
              </a:solidFill>
              <a:ea typeface="ＭＳ Ｐゴシック" charset="0"/>
            </a:endParaRPr>
          </a:p>
        </p:txBody>
      </p:sp>
      <p:sp>
        <p:nvSpPr>
          <p:cNvPr id="68" name="Rounded Rectangle 8">
            <a:extLst>
              <a:ext uri="{FF2B5EF4-FFF2-40B4-BE49-F238E27FC236}">
                <a16:creationId xmlns:a16="http://schemas.microsoft.com/office/drawing/2014/main" id="{4CD4E1AD-6E02-4768-A58F-6EA945D3A287}"/>
              </a:ext>
            </a:extLst>
          </p:cNvPr>
          <p:cNvSpPr/>
          <p:nvPr/>
        </p:nvSpPr>
        <p:spPr bwMode="gray">
          <a:xfrm>
            <a:off x="4154232" y="4109460"/>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dirty="0">
                <a:solidFill>
                  <a:srgbClr val="000000"/>
                </a:solidFill>
                <a:ea typeface="ＭＳ Ｐゴシック" charset="0"/>
              </a:rPr>
              <a:t>Plan Sponsor</a:t>
            </a:r>
          </a:p>
        </p:txBody>
      </p:sp>
      <p:cxnSp>
        <p:nvCxnSpPr>
          <p:cNvPr id="80" name="Straight Arrow Connector 79">
            <a:extLst>
              <a:ext uri="{FF2B5EF4-FFF2-40B4-BE49-F238E27FC236}">
                <a16:creationId xmlns:a16="http://schemas.microsoft.com/office/drawing/2014/main" id="{EEB0F921-5341-4BE3-8F1E-FBD9D458C53C}"/>
              </a:ext>
            </a:extLst>
          </p:cNvPr>
          <p:cNvCxnSpPr>
            <a:cxnSpLocks/>
          </p:cNvCxnSpPr>
          <p:nvPr/>
        </p:nvCxnSpPr>
        <p:spPr bwMode="auto">
          <a:xfrm>
            <a:off x="6091352" y="2932346"/>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81" name="Straight Arrow Connector 80">
            <a:extLst>
              <a:ext uri="{FF2B5EF4-FFF2-40B4-BE49-F238E27FC236}">
                <a16:creationId xmlns:a16="http://schemas.microsoft.com/office/drawing/2014/main" id="{BC128D73-0FAA-4495-93DB-A270D533C75C}"/>
              </a:ext>
            </a:extLst>
          </p:cNvPr>
          <p:cNvCxnSpPr>
            <a:cxnSpLocks/>
          </p:cNvCxnSpPr>
          <p:nvPr/>
        </p:nvCxnSpPr>
        <p:spPr bwMode="auto">
          <a:xfrm>
            <a:off x="8145318" y="2932346"/>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82" name="Straight Arrow Connector 81">
            <a:extLst>
              <a:ext uri="{FF2B5EF4-FFF2-40B4-BE49-F238E27FC236}">
                <a16:creationId xmlns:a16="http://schemas.microsoft.com/office/drawing/2014/main" id="{6AC98786-65D6-4422-A9B4-B69890968065}"/>
              </a:ext>
            </a:extLst>
          </p:cNvPr>
          <p:cNvCxnSpPr/>
          <p:nvPr/>
        </p:nvCxnSpPr>
        <p:spPr bwMode="auto">
          <a:xfrm>
            <a:off x="5627441" y="3796982"/>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83" name="Straight Arrow Connector 82">
            <a:extLst>
              <a:ext uri="{FF2B5EF4-FFF2-40B4-BE49-F238E27FC236}">
                <a16:creationId xmlns:a16="http://schemas.microsoft.com/office/drawing/2014/main" id="{09A7CCCC-7A9F-4A5B-BFA0-EECD106630D2}"/>
              </a:ext>
            </a:extLst>
          </p:cNvPr>
          <p:cNvCxnSpPr/>
          <p:nvPr/>
        </p:nvCxnSpPr>
        <p:spPr bwMode="auto">
          <a:xfrm>
            <a:off x="8759611" y="3796982"/>
            <a:ext cx="0" cy="251865"/>
          </a:xfrm>
          <a:prstGeom prst="straightConnector1">
            <a:avLst/>
          </a:prstGeom>
          <a:solidFill>
            <a:srgbClr val="000000"/>
          </a:solidFill>
          <a:ln w="19050" cap="flat" cmpd="sng" algn="ctr">
            <a:noFill/>
            <a:prstDash val="solid"/>
            <a:miter lim="800000"/>
            <a:headEnd type="stealth"/>
            <a:tailEnd type="stealth"/>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sp>
        <p:nvSpPr>
          <p:cNvPr id="88" name="Oval 87">
            <a:extLst>
              <a:ext uri="{FF2B5EF4-FFF2-40B4-BE49-F238E27FC236}">
                <a16:creationId xmlns:a16="http://schemas.microsoft.com/office/drawing/2014/main" id="{BE565CB5-020E-C944-B411-D523D5919B5B}"/>
              </a:ext>
            </a:extLst>
          </p:cNvPr>
          <p:cNvSpPr/>
          <p:nvPr/>
        </p:nvSpPr>
        <p:spPr>
          <a:xfrm>
            <a:off x="13448076" y="5863934"/>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latin typeface="Arial" panose="020B0604020202020204" pitchFamily="34" charset="0"/>
                <a:cs typeface="Arial" panose="020B0604020202020204" pitchFamily="34" charset="0"/>
                <a:sym typeface="Arial" panose="020B0604020202020204" pitchFamily="34" charset="0"/>
              </a:rPr>
              <a:t>3</a:t>
            </a:r>
          </a:p>
        </p:txBody>
      </p:sp>
      <p:sp>
        <p:nvSpPr>
          <p:cNvPr id="89" name="Oval 88">
            <a:extLst>
              <a:ext uri="{FF2B5EF4-FFF2-40B4-BE49-F238E27FC236}">
                <a16:creationId xmlns:a16="http://schemas.microsoft.com/office/drawing/2014/main" id="{EA9F7982-E421-6C4F-A2BC-F8DF2CBDA849}"/>
              </a:ext>
            </a:extLst>
          </p:cNvPr>
          <p:cNvSpPr/>
          <p:nvPr/>
        </p:nvSpPr>
        <p:spPr>
          <a:xfrm>
            <a:off x="13849658" y="5863934"/>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latin typeface="Arial" panose="020B0604020202020204" pitchFamily="34" charset="0"/>
                <a:cs typeface="Arial" panose="020B0604020202020204" pitchFamily="34" charset="0"/>
                <a:sym typeface="Arial" panose="020B0604020202020204" pitchFamily="34" charset="0"/>
              </a:rPr>
              <a:t>4</a:t>
            </a:r>
          </a:p>
        </p:txBody>
      </p:sp>
      <p:sp>
        <p:nvSpPr>
          <p:cNvPr id="91" name="Oval 90">
            <a:extLst>
              <a:ext uri="{FF2B5EF4-FFF2-40B4-BE49-F238E27FC236}">
                <a16:creationId xmlns:a16="http://schemas.microsoft.com/office/drawing/2014/main" id="{253EC4DA-EFA5-EB47-AAD3-B82FD573E314}"/>
              </a:ext>
            </a:extLst>
          </p:cNvPr>
          <p:cNvSpPr/>
          <p:nvPr/>
        </p:nvSpPr>
        <p:spPr>
          <a:xfrm>
            <a:off x="13046495" y="6164913"/>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latin typeface="Arial" panose="020B0604020202020204" pitchFamily="34" charset="0"/>
                <a:cs typeface="Arial" panose="020B0604020202020204" pitchFamily="34" charset="0"/>
                <a:sym typeface="Arial" panose="020B0604020202020204" pitchFamily="34" charset="0"/>
              </a:rPr>
              <a:t>6</a:t>
            </a:r>
          </a:p>
        </p:txBody>
      </p:sp>
      <p:sp>
        <p:nvSpPr>
          <p:cNvPr id="92" name="Oval 91">
            <a:extLst>
              <a:ext uri="{FF2B5EF4-FFF2-40B4-BE49-F238E27FC236}">
                <a16:creationId xmlns:a16="http://schemas.microsoft.com/office/drawing/2014/main" id="{2A078FC7-D00F-4743-B3AB-BA1EFACA7945}"/>
              </a:ext>
            </a:extLst>
          </p:cNvPr>
          <p:cNvSpPr/>
          <p:nvPr/>
        </p:nvSpPr>
        <p:spPr>
          <a:xfrm>
            <a:off x="13448077" y="6164913"/>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latin typeface="Arial" panose="020B0604020202020204" pitchFamily="34" charset="0"/>
                <a:cs typeface="Arial" panose="020B0604020202020204" pitchFamily="34" charset="0"/>
                <a:sym typeface="Arial" panose="020B0604020202020204" pitchFamily="34" charset="0"/>
              </a:rPr>
              <a:t>7</a:t>
            </a:r>
          </a:p>
        </p:txBody>
      </p:sp>
      <p:sp>
        <p:nvSpPr>
          <p:cNvPr id="93" name="Oval 92">
            <a:extLst>
              <a:ext uri="{FF2B5EF4-FFF2-40B4-BE49-F238E27FC236}">
                <a16:creationId xmlns:a16="http://schemas.microsoft.com/office/drawing/2014/main" id="{7A2054B7-272F-324B-ABFE-5CBE6076C97E}"/>
              </a:ext>
            </a:extLst>
          </p:cNvPr>
          <p:cNvSpPr/>
          <p:nvPr/>
        </p:nvSpPr>
        <p:spPr>
          <a:xfrm>
            <a:off x="13849658" y="6164913"/>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latin typeface="Arial" panose="020B0604020202020204" pitchFamily="34" charset="0"/>
                <a:cs typeface="Arial" panose="020B0604020202020204" pitchFamily="34" charset="0"/>
                <a:sym typeface="Arial" panose="020B0604020202020204" pitchFamily="34" charset="0"/>
              </a:rPr>
              <a:t>8</a:t>
            </a:r>
          </a:p>
        </p:txBody>
      </p:sp>
      <p:sp>
        <p:nvSpPr>
          <p:cNvPr id="20" name="Title 19">
            <a:extLst>
              <a:ext uri="{FF2B5EF4-FFF2-40B4-BE49-F238E27FC236}">
                <a16:creationId xmlns:a16="http://schemas.microsoft.com/office/drawing/2014/main" id="{E894463B-3E5A-4329-BF8E-498B1E701AA9}"/>
              </a:ext>
            </a:extLst>
          </p:cNvPr>
          <p:cNvSpPr>
            <a:spLocks noGrp="1"/>
          </p:cNvSpPr>
          <p:nvPr>
            <p:ph type="title"/>
          </p:nvPr>
        </p:nvSpPr>
        <p:spPr>
          <a:xfrm>
            <a:off x="559372" y="309210"/>
            <a:ext cx="5724743" cy="370265"/>
          </a:xfrm>
        </p:spPr>
        <p:txBody>
          <a:bodyPr/>
          <a:lstStyle/>
          <a:p>
            <a:r>
              <a:rPr lang="en-US" dirty="0"/>
              <a:t>Aetna Dental - Current State</a:t>
            </a:r>
          </a:p>
        </p:txBody>
      </p:sp>
      <p:sp>
        <p:nvSpPr>
          <p:cNvPr id="21" name="Text Placeholder 20">
            <a:extLst>
              <a:ext uri="{FF2B5EF4-FFF2-40B4-BE49-F238E27FC236}">
                <a16:creationId xmlns:a16="http://schemas.microsoft.com/office/drawing/2014/main" id="{73A3D303-4D26-4D69-A78C-EA3D46A4418B}"/>
              </a:ext>
            </a:extLst>
          </p:cNvPr>
          <p:cNvSpPr>
            <a:spLocks noGrp="1"/>
          </p:cNvSpPr>
          <p:nvPr>
            <p:ph type="body" sz="quarter" idx="4294967295"/>
          </p:nvPr>
        </p:nvSpPr>
        <p:spPr>
          <a:xfrm>
            <a:off x="559372" y="679475"/>
            <a:ext cx="8817384" cy="422275"/>
          </a:xfrm>
        </p:spPr>
        <p:txBody>
          <a:bodyPr/>
          <a:lstStyle/>
          <a:p>
            <a:r>
              <a:rPr lang="en-US" dirty="0"/>
              <a:t>Focus Dental enhancement within Claim Benefit Administration Capabilities</a:t>
            </a:r>
          </a:p>
        </p:txBody>
      </p:sp>
      <p:sp>
        <p:nvSpPr>
          <p:cNvPr id="94" name="Oval 93">
            <a:extLst>
              <a:ext uri="{FF2B5EF4-FFF2-40B4-BE49-F238E27FC236}">
                <a16:creationId xmlns:a16="http://schemas.microsoft.com/office/drawing/2014/main" id="{03A3FB9B-89DA-A44F-AB21-E7FBA501564C}"/>
              </a:ext>
            </a:extLst>
          </p:cNvPr>
          <p:cNvSpPr/>
          <p:nvPr/>
        </p:nvSpPr>
        <p:spPr>
          <a:xfrm>
            <a:off x="12644912" y="5863934"/>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latin typeface="Arial" panose="020B0604020202020204" pitchFamily="34" charset="0"/>
                <a:cs typeface="Arial" panose="020B0604020202020204" pitchFamily="34" charset="0"/>
                <a:sym typeface="Arial" panose="020B0604020202020204" pitchFamily="34" charset="0"/>
              </a:rPr>
              <a:t>1</a:t>
            </a:r>
          </a:p>
        </p:txBody>
      </p:sp>
      <p:sp>
        <p:nvSpPr>
          <p:cNvPr id="97" name="Oval 96">
            <a:extLst>
              <a:ext uri="{FF2B5EF4-FFF2-40B4-BE49-F238E27FC236}">
                <a16:creationId xmlns:a16="http://schemas.microsoft.com/office/drawing/2014/main" id="{4459BE45-5896-1C4E-A878-5B0D40AB707C}"/>
              </a:ext>
            </a:extLst>
          </p:cNvPr>
          <p:cNvSpPr/>
          <p:nvPr/>
        </p:nvSpPr>
        <p:spPr>
          <a:xfrm>
            <a:off x="13046494" y="5863934"/>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latin typeface="Arial" panose="020B0604020202020204" pitchFamily="34" charset="0"/>
                <a:cs typeface="Arial" panose="020B0604020202020204" pitchFamily="34" charset="0"/>
                <a:sym typeface="Arial" panose="020B0604020202020204" pitchFamily="34" charset="0"/>
              </a:rPr>
              <a:t>2</a:t>
            </a:r>
          </a:p>
        </p:txBody>
      </p:sp>
      <p:sp>
        <p:nvSpPr>
          <p:cNvPr id="102" name="Oval 101">
            <a:extLst>
              <a:ext uri="{FF2B5EF4-FFF2-40B4-BE49-F238E27FC236}">
                <a16:creationId xmlns:a16="http://schemas.microsoft.com/office/drawing/2014/main" id="{BBE05059-2352-0848-A027-11ADF2D6DD60}"/>
              </a:ext>
            </a:extLst>
          </p:cNvPr>
          <p:cNvSpPr/>
          <p:nvPr/>
        </p:nvSpPr>
        <p:spPr>
          <a:xfrm>
            <a:off x="12644913" y="6164913"/>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latin typeface="Arial" panose="020B0604020202020204" pitchFamily="34" charset="0"/>
                <a:cs typeface="Arial" panose="020B0604020202020204" pitchFamily="34" charset="0"/>
                <a:sym typeface="Arial" panose="020B0604020202020204" pitchFamily="34" charset="0"/>
              </a:rPr>
              <a:t>5</a:t>
            </a:r>
          </a:p>
        </p:txBody>
      </p:sp>
      <p:sp>
        <p:nvSpPr>
          <p:cNvPr id="86" name="TextBox 85">
            <a:extLst>
              <a:ext uri="{FF2B5EF4-FFF2-40B4-BE49-F238E27FC236}">
                <a16:creationId xmlns:a16="http://schemas.microsoft.com/office/drawing/2014/main" id="{0B889D1C-E13A-4743-913E-DA1CA4775828}"/>
              </a:ext>
            </a:extLst>
          </p:cNvPr>
          <p:cNvSpPr txBox="1"/>
          <p:nvPr/>
        </p:nvSpPr>
        <p:spPr>
          <a:xfrm>
            <a:off x="1191898" y="2814295"/>
            <a:ext cx="780645" cy="153848"/>
          </a:xfrm>
          <a:prstGeom prst="rect">
            <a:avLst/>
          </a:prstGeom>
          <a:noFill/>
          <a:ln>
            <a:noFill/>
          </a:ln>
        </p:spPr>
        <p:txBody>
          <a:bodyPr wrap="square" lIns="0" tIns="0" rIns="0" bIns="0" rtlCol="0">
            <a:spAutoFit/>
          </a:bodyPr>
          <a:lstStyle/>
          <a:p>
            <a:pPr algn="ctr">
              <a:defRPr/>
            </a:pPr>
            <a:r>
              <a:rPr lang="en-US" sz="1000" kern="0">
                <a:latin typeface="Arial" panose="020B0604020202020204" pitchFamily="34" charset="0"/>
                <a:ea typeface="ＭＳ Ｐゴシック" charset="0"/>
                <a:cs typeface="Arial" panose="020B0604020202020204" pitchFamily="34" charset="0"/>
                <a:sym typeface="Arial" panose="020B0604020202020204" pitchFamily="34" charset="0"/>
              </a:rPr>
              <a:t>Provider </a:t>
            </a:r>
          </a:p>
        </p:txBody>
      </p:sp>
      <p:sp>
        <p:nvSpPr>
          <p:cNvPr id="87" name="TextBox 86">
            <a:extLst>
              <a:ext uri="{FF2B5EF4-FFF2-40B4-BE49-F238E27FC236}">
                <a16:creationId xmlns:a16="http://schemas.microsoft.com/office/drawing/2014/main" id="{4933D3FF-10ED-7A4C-B25E-2B20DFEFF03F}"/>
              </a:ext>
            </a:extLst>
          </p:cNvPr>
          <p:cNvSpPr txBox="1"/>
          <p:nvPr/>
        </p:nvSpPr>
        <p:spPr>
          <a:xfrm>
            <a:off x="1368552" y="4565445"/>
            <a:ext cx="427330" cy="153848"/>
          </a:xfrm>
          <a:prstGeom prst="rect">
            <a:avLst/>
          </a:prstGeom>
          <a:noFill/>
          <a:ln>
            <a:noFill/>
          </a:ln>
        </p:spPr>
        <p:txBody>
          <a:bodyPr wrap="square" lIns="0" tIns="0" rIns="0" bIns="0" rtlCol="0">
            <a:spAutoFit/>
          </a:bodyPr>
          <a:lstStyle/>
          <a:p>
            <a:pPr algn="ctr">
              <a:defRPr/>
            </a:pPr>
            <a:r>
              <a:rPr lang="en-US" sz="1000" kern="0" dirty="0">
                <a:latin typeface="Arial" panose="020B0604020202020204" pitchFamily="34" charset="0"/>
                <a:ea typeface="ＭＳ Ｐゴシック" charset="0"/>
                <a:cs typeface="Arial" panose="020B0604020202020204" pitchFamily="34" charset="0"/>
                <a:sym typeface="Arial" panose="020B0604020202020204" pitchFamily="34" charset="0"/>
              </a:rPr>
              <a:t>Broker</a:t>
            </a:r>
          </a:p>
        </p:txBody>
      </p:sp>
      <p:sp>
        <p:nvSpPr>
          <p:cNvPr id="90" name="TextBox 89">
            <a:extLst>
              <a:ext uri="{FF2B5EF4-FFF2-40B4-BE49-F238E27FC236}">
                <a16:creationId xmlns:a16="http://schemas.microsoft.com/office/drawing/2014/main" id="{42E9FF4C-D398-9241-BCCA-03BB6167E41F}"/>
              </a:ext>
            </a:extLst>
          </p:cNvPr>
          <p:cNvSpPr txBox="1"/>
          <p:nvPr/>
        </p:nvSpPr>
        <p:spPr>
          <a:xfrm>
            <a:off x="1257911" y="2122174"/>
            <a:ext cx="648627" cy="153848"/>
          </a:xfrm>
          <a:prstGeom prst="rect">
            <a:avLst/>
          </a:prstGeom>
          <a:noFill/>
          <a:ln>
            <a:noFill/>
          </a:ln>
        </p:spPr>
        <p:txBody>
          <a:bodyPr wrap="square" lIns="0" tIns="0" rIns="0" bIns="0" rtlCol="0">
            <a:spAutoFit/>
          </a:bodyPr>
          <a:lstStyle/>
          <a:p>
            <a:pPr algn="ctr">
              <a:defRPr/>
            </a:pPr>
            <a:r>
              <a:rPr lang="en-US" sz="1000" kern="0">
                <a:latin typeface="Arial" panose="020B0604020202020204" pitchFamily="34" charset="0"/>
                <a:ea typeface="ＭＳ Ｐゴシック" charset="0"/>
                <a:cs typeface="Arial" panose="020B0604020202020204" pitchFamily="34" charset="0"/>
                <a:sym typeface="Arial" panose="020B0604020202020204" pitchFamily="34" charset="0"/>
              </a:rPr>
              <a:t>Member</a:t>
            </a:r>
          </a:p>
        </p:txBody>
      </p:sp>
      <p:sp>
        <p:nvSpPr>
          <p:cNvPr id="96" name="TextBox 95">
            <a:extLst>
              <a:ext uri="{FF2B5EF4-FFF2-40B4-BE49-F238E27FC236}">
                <a16:creationId xmlns:a16="http://schemas.microsoft.com/office/drawing/2014/main" id="{E6EA3807-A3F6-9A4E-BB9C-55631089705D}"/>
              </a:ext>
            </a:extLst>
          </p:cNvPr>
          <p:cNvSpPr txBox="1"/>
          <p:nvPr/>
        </p:nvSpPr>
        <p:spPr>
          <a:xfrm>
            <a:off x="1191898" y="5319021"/>
            <a:ext cx="780644" cy="461545"/>
          </a:xfrm>
          <a:prstGeom prst="rect">
            <a:avLst/>
          </a:prstGeom>
          <a:noFill/>
          <a:ln>
            <a:noFill/>
          </a:ln>
        </p:spPr>
        <p:txBody>
          <a:bodyPr wrap="square" lIns="0" tIns="0" rIns="0" bIns="0" rtlCol="0">
            <a:spAutoFit/>
          </a:bodyPr>
          <a:lstStyle/>
          <a:p>
            <a:pPr algn="ctr">
              <a:defRPr/>
            </a:pPr>
            <a:r>
              <a:rPr lang="en-US" sz="1000" kern="0" dirty="0">
                <a:solidFill>
                  <a:schemeClr val="bg2">
                    <a:lumMod val="75000"/>
                  </a:schemeClr>
                </a:solidFill>
                <a:latin typeface="Arial" panose="020B0604020202020204" pitchFamily="34" charset="0"/>
                <a:ea typeface="ＭＳ Ｐゴシック" charset="0"/>
                <a:cs typeface="Arial" panose="020B0604020202020204" pitchFamily="34" charset="0"/>
                <a:sym typeface="Arial" panose="020B0604020202020204" pitchFamily="34" charset="0"/>
              </a:rPr>
              <a:t>Government Entities</a:t>
            </a:r>
          </a:p>
          <a:p>
            <a:pPr algn="ctr">
              <a:defRPr/>
            </a:pPr>
            <a:r>
              <a:rPr lang="en-US" sz="1000" kern="0" dirty="0">
                <a:solidFill>
                  <a:schemeClr val="bg2">
                    <a:lumMod val="75000"/>
                  </a:schemeClr>
                </a:solidFill>
                <a:latin typeface="Arial" panose="020B0604020202020204" pitchFamily="34" charset="0"/>
                <a:ea typeface="ＭＳ Ｐゴシック" charset="0"/>
                <a:cs typeface="Arial" panose="020B0604020202020204" pitchFamily="34" charset="0"/>
                <a:sym typeface="Arial" panose="020B0604020202020204" pitchFamily="34" charset="0"/>
              </a:rPr>
              <a:t>(incl CMS)</a:t>
            </a:r>
          </a:p>
        </p:txBody>
      </p:sp>
      <p:sp>
        <p:nvSpPr>
          <p:cNvPr id="99" name="TextBox 98">
            <a:extLst>
              <a:ext uri="{FF2B5EF4-FFF2-40B4-BE49-F238E27FC236}">
                <a16:creationId xmlns:a16="http://schemas.microsoft.com/office/drawing/2014/main" id="{AE6B1E58-C3CE-FE45-AECC-F8DBFFD0075B}"/>
              </a:ext>
            </a:extLst>
          </p:cNvPr>
          <p:cNvSpPr txBox="1"/>
          <p:nvPr/>
        </p:nvSpPr>
        <p:spPr>
          <a:xfrm>
            <a:off x="1271462" y="3695092"/>
            <a:ext cx="621524" cy="153848"/>
          </a:xfrm>
          <a:prstGeom prst="rect">
            <a:avLst/>
          </a:prstGeom>
          <a:noFill/>
          <a:ln>
            <a:noFill/>
          </a:ln>
        </p:spPr>
        <p:txBody>
          <a:bodyPr wrap="square" lIns="0" tIns="0" rIns="0" bIns="0" rtlCol="0">
            <a:spAutoFit/>
          </a:bodyPr>
          <a:lstStyle/>
          <a:p>
            <a:pPr algn="ctr">
              <a:defRPr/>
            </a:pPr>
            <a:r>
              <a:rPr lang="en-US" sz="1000" kern="0">
                <a:latin typeface="Arial" panose="020B0604020202020204" pitchFamily="34" charset="0"/>
                <a:ea typeface="ＭＳ Ｐゴシック" charset="0"/>
                <a:cs typeface="Arial" panose="020B0604020202020204" pitchFamily="34" charset="0"/>
                <a:sym typeface="Arial" panose="020B0604020202020204" pitchFamily="34" charset="0"/>
              </a:rPr>
              <a:t>Employer</a:t>
            </a:r>
          </a:p>
        </p:txBody>
      </p:sp>
      <p:cxnSp>
        <p:nvCxnSpPr>
          <p:cNvPr id="100" name="Straight Connector 99">
            <a:extLst>
              <a:ext uri="{FF2B5EF4-FFF2-40B4-BE49-F238E27FC236}">
                <a16:creationId xmlns:a16="http://schemas.microsoft.com/office/drawing/2014/main" id="{F377E8E6-608A-D248-80BE-F7744CA467BE}"/>
              </a:ext>
            </a:extLst>
          </p:cNvPr>
          <p:cNvCxnSpPr/>
          <p:nvPr/>
        </p:nvCxnSpPr>
        <p:spPr>
          <a:xfrm>
            <a:off x="1976491" y="1706720"/>
            <a:ext cx="0" cy="418623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1B0C648-67F1-D643-B4FE-E051046399AD}"/>
              </a:ext>
            </a:extLst>
          </p:cNvPr>
          <p:cNvGrpSpPr/>
          <p:nvPr/>
        </p:nvGrpSpPr>
        <p:grpSpPr>
          <a:xfrm>
            <a:off x="1517977" y="1709716"/>
            <a:ext cx="113327" cy="393198"/>
            <a:chOff x="2616199" y="1644650"/>
            <a:chExt cx="182563" cy="633413"/>
          </a:xfrm>
          <a:solidFill>
            <a:schemeClr val="accent1"/>
          </a:solidFill>
        </p:grpSpPr>
        <p:sp>
          <p:nvSpPr>
            <p:cNvPr id="152" name="Oval 7">
              <a:extLst>
                <a:ext uri="{FF2B5EF4-FFF2-40B4-BE49-F238E27FC236}">
                  <a16:creationId xmlns:a16="http://schemas.microsoft.com/office/drawing/2014/main" id="{563D7205-AF09-A04C-8DC7-2A49B611E187}"/>
                </a:ext>
              </a:extLst>
            </p:cNvPr>
            <p:cNvSpPr>
              <a:spLocks noChangeArrowheads="1"/>
            </p:cNvSpPr>
            <p:nvPr/>
          </p:nvSpPr>
          <p:spPr bwMode="auto">
            <a:xfrm>
              <a:off x="2616199" y="1644650"/>
              <a:ext cx="182563" cy="182563"/>
            </a:xfrm>
            <a:prstGeom prst="ellipse">
              <a:avLst/>
            </a:pr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53" name="Freeform 8">
              <a:extLst>
                <a:ext uri="{FF2B5EF4-FFF2-40B4-BE49-F238E27FC236}">
                  <a16:creationId xmlns:a16="http://schemas.microsoft.com/office/drawing/2014/main" id="{697BAC46-86C3-E047-8229-D8BAB68C6527}"/>
                </a:ext>
              </a:extLst>
            </p:cNvPr>
            <p:cNvSpPr>
              <a:spLocks/>
            </p:cNvSpPr>
            <p:nvPr/>
          </p:nvSpPr>
          <p:spPr bwMode="auto">
            <a:xfrm>
              <a:off x="2616199" y="1843088"/>
              <a:ext cx="182563" cy="434975"/>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grpSp>
        <p:nvGrpSpPr>
          <p:cNvPr id="103" name="Group 102">
            <a:extLst>
              <a:ext uri="{FF2B5EF4-FFF2-40B4-BE49-F238E27FC236}">
                <a16:creationId xmlns:a16="http://schemas.microsoft.com/office/drawing/2014/main" id="{7B6C57B7-4882-7E4E-8DF8-F5E734D09FA4}"/>
              </a:ext>
            </a:extLst>
          </p:cNvPr>
          <p:cNvGrpSpPr/>
          <p:nvPr/>
        </p:nvGrpSpPr>
        <p:grpSpPr>
          <a:xfrm>
            <a:off x="1482007" y="2433147"/>
            <a:ext cx="185266" cy="365604"/>
            <a:chOff x="3278188" y="3148013"/>
            <a:chExt cx="298450" cy="588963"/>
          </a:xfrm>
          <a:solidFill>
            <a:schemeClr val="accent1"/>
          </a:solidFill>
        </p:grpSpPr>
        <p:sp>
          <p:nvSpPr>
            <p:cNvPr id="148" name="Freeform 47">
              <a:extLst>
                <a:ext uri="{FF2B5EF4-FFF2-40B4-BE49-F238E27FC236}">
                  <a16:creationId xmlns:a16="http://schemas.microsoft.com/office/drawing/2014/main" id="{C1E3BBFC-FA26-A74F-9A91-7D933F708A0B}"/>
                </a:ext>
              </a:extLst>
            </p:cNvPr>
            <p:cNvSpPr>
              <a:spLocks/>
            </p:cNvSpPr>
            <p:nvPr/>
          </p:nvSpPr>
          <p:spPr bwMode="auto">
            <a:xfrm>
              <a:off x="3443288" y="3455988"/>
              <a:ext cx="133350" cy="280988"/>
            </a:xfrm>
            <a:custGeom>
              <a:avLst/>
              <a:gdLst>
                <a:gd name="T0" fmla="*/ 0 w 24"/>
                <a:gd name="T1" fmla="*/ 51 h 51"/>
                <a:gd name="T2" fmla="*/ 24 w 24"/>
                <a:gd name="T3" fmla="*/ 51 h 51"/>
                <a:gd name="T4" fmla="*/ 24 w 24"/>
                <a:gd name="T5" fmla="*/ 22 h 51"/>
                <a:gd name="T6" fmla="*/ 13 w 24"/>
                <a:gd name="T7" fmla="*/ 0 h 51"/>
                <a:gd name="T8" fmla="*/ 0 w 24"/>
                <a:gd name="T9" fmla="*/ 13 h 51"/>
                <a:gd name="T10" fmla="*/ 0 w 24"/>
                <a:gd name="T11" fmla="*/ 51 h 51"/>
              </a:gdLst>
              <a:ahLst/>
              <a:cxnLst>
                <a:cxn ang="0">
                  <a:pos x="T0" y="T1"/>
                </a:cxn>
                <a:cxn ang="0">
                  <a:pos x="T2" y="T3"/>
                </a:cxn>
                <a:cxn ang="0">
                  <a:pos x="T4" y="T5"/>
                </a:cxn>
                <a:cxn ang="0">
                  <a:pos x="T6" y="T7"/>
                </a:cxn>
                <a:cxn ang="0">
                  <a:pos x="T8" y="T9"/>
                </a:cxn>
                <a:cxn ang="0">
                  <a:pos x="T10" y="T11"/>
                </a:cxn>
              </a:cxnLst>
              <a:rect l="0" t="0" r="r" b="b"/>
              <a:pathLst>
                <a:path w="24" h="51">
                  <a:moveTo>
                    <a:pt x="0" y="51"/>
                  </a:moveTo>
                  <a:cubicBezTo>
                    <a:pt x="24" y="51"/>
                    <a:pt x="24" y="51"/>
                    <a:pt x="24" y="51"/>
                  </a:cubicBezTo>
                  <a:cubicBezTo>
                    <a:pt x="24" y="22"/>
                    <a:pt x="24" y="22"/>
                    <a:pt x="24" y="22"/>
                  </a:cubicBezTo>
                  <a:cubicBezTo>
                    <a:pt x="24" y="13"/>
                    <a:pt x="19" y="5"/>
                    <a:pt x="13" y="0"/>
                  </a:cubicBezTo>
                  <a:cubicBezTo>
                    <a:pt x="0" y="13"/>
                    <a:pt x="0" y="13"/>
                    <a:pt x="0" y="13"/>
                  </a:cubicBezTo>
                  <a:lnTo>
                    <a:pt x="0" y="51"/>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49" name="Freeform 48">
              <a:extLst>
                <a:ext uri="{FF2B5EF4-FFF2-40B4-BE49-F238E27FC236}">
                  <a16:creationId xmlns:a16="http://schemas.microsoft.com/office/drawing/2014/main" id="{2FC45607-A1AD-F842-8177-7BBE2A4FE58D}"/>
                </a:ext>
              </a:extLst>
            </p:cNvPr>
            <p:cNvSpPr>
              <a:spLocks/>
            </p:cNvSpPr>
            <p:nvPr/>
          </p:nvSpPr>
          <p:spPr bwMode="auto">
            <a:xfrm>
              <a:off x="3278188" y="3455988"/>
              <a:ext cx="131763" cy="280988"/>
            </a:xfrm>
            <a:custGeom>
              <a:avLst/>
              <a:gdLst>
                <a:gd name="T0" fmla="*/ 24 w 24"/>
                <a:gd name="T1" fmla="*/ 13 h 51"/>
                <a:gd name="T2" fmla="*/ 11 w 24"/>
                <a:gd name="T3" fmla="*/ 0 h 51"/>
                <a:gd name="T4" fmla="*/ 0 w 24"/>
                <a:gd name="T5" fmla="*/ 22 h 51"/>
                <a:gd name="T6" fmla="*/ 0 w 24"/>
                <a:gd name="T7" fmla="*/ 51 h 51"/>
                <a:gd name="T8" fmla="*/ 24 w 24"/>
                <a:gd name="T9" fmla="*/ 51 h 51"/>
                <a:gd name="T10" fmla="*/ 24 w 24"/>
                <a:gd name="T11" fmla="*/ 13 h 51"/>
              </a:gdLst>
              <a:ahLst/>
              <a:cxnLst>
                <a:cxn ang="0">
                  <a:pos x="T0" y="T1"/>
                </a:cxn>
                <a:cxn ang="0">
                  <a:pos x="T2" y="T3"/>
                </a:cxn>
                <a:cxn ang="0">
                  <a:pos x="T4" y="T5"/>
                </a:cxn>
                <a:cxn ang="0">
                  <a:pos x="T6" y="T7"/>
                </a:cxn>
                <a:cxn ang="0">
                  <a:pos x="T8" y="T9"/>
                </a:cxn>
                <a:cxn ang="0">
                  <a:pos x="T10" y="T11"/>
                </a:cxn>
              </a:cxnLst>
              <a:rect l="0" t="0" r="r" b="b"/>
              <a:pathLst>
                <a:path w="24" h="51">
                  <a:moveTo>
                    <a:pt x="24" y="13"/>
                  </a:moveTo>
                  <a:cubicBezTo>
                    <a:pt x="11" y="0"/>
                    <a:pt x="11" y="0"/>
                    <a:pt x="11" y="0"/>
                  </a:cubicBezTo>
                  <a:cubicBezTo>
                    <a:pt x="5" y="5"/>
                    <a:pt x="0" y="13"/>
                    <a:pt x="0" y="22"/>
                  </a:cubicBezTo>
                  <a:cubicBezTo>
                    <a:pt x="0" y="51"/>
                    <a:pt x="0" y="51"/>
                    <a:pt x="0" y="51"/>
                  </a:cubicBezTo>
                  <a:cubicBezTo>
                    <a:pt x="24" y="51"/>
                    <a:pt x="24" y="51"/>
                    <a:pt x="24" y="51"/>
                  </a:cubicBezTo>
                  <a:lnTo>
                    <a:pt x="24" y="13"/>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50" name="Freeform 49">
              <a:extLst>
                <a:ext uri="{FF2B5EF4-FFF2-40B4-BE49-F238E27FC236}">
                  <a16:creationId xmlns:a16="http://schemas.microsoft.com/office/drawing/2014/main" id="{F9EA8D0E-915C-CD45-8621-D24AB183F99B}"/>
                </a:ext>
              </a:extLst>
            </p:cNvPr>
            <p:cNvSpPr>
              <a:spLocks/>
            </p:cNvSpPr>
            <p:nvPr/>
          </p:nvSpPr>
          <p:spPr bwMode="auto">
            <a:xfrm>
              <a:off x="3295651" y="3148013"/>
              <a:ext cx="263525" cy="88900"/>
            </a:xfrm>
            <a:custGeom>
              <a:avLst/>
              <a:gdLst>
                <a:gd name="T0" fmla="*/ 16 w 48"/>
                <a:gd name="T1" fmla="*/ 16 h 16"/>
                <a:gd name="T2" fmla="*/ 24 w 48"/>
                <a:gd name="T3" fmla="*/ 10 h 16"/>
                <a:gd name="T4" fmla="*/ 32 w 48"/>
                <a:gd name="T5" fmla="*/ 16 h 16"/>
                <a:gd name="T6" fmla="*/ 48 w 48"/>
                <a:gd name="T7" fmla="*/ 16 h 16"/>
                <a:gd name="T8" fmla="*/ 24 w 48"/>
                <a:gd name="T9" fmla="*/ 0 h 16"/>
                <a:gd name="T10" fmla="*/ 0 w 48"/>
                <a:gd name="T11" fmla="*/ 16 h 16"/>
                <a:gd name="T12" fmla="*/ 16 w 4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8" h="16">
                  <a:moveTo>
                    <a:pt x="16" y="16"/>
                  </a:moveTo>
                  <a:cubicBezTo>
                    <a:pt x="18" y="13"/>
                    <a:pt x="21" y="10"/>
                    <a:pt x="24" y="10"/>
                  </a:cubicBezTo>
                  <a:cubicBezTo>
                    <a:pt x="28" y="10"/>
                    <a:pt x="30" y="13"/>
                    <a:pt x="32" y="16"/>
                  </a:cubicBezTo>
                  <a:cubicBezTo>
                    <a:pt x="48" y="16"/>
                    <a:pt x="48" y="16"/>
                    <a:pt x="48" y="16"/>
                  </a:cubicBezTo>
                  <a:cubicBezTo>
                    <a:pt x="44" y="6"/>
                    <a:pt x="35" y="0"/>
                    <a:pt x="24" y="0"/>
                  </a:cubicBezTo>
                  <a:cubicBezTo>
                    <a:pt x="13" y="0"/>
                    <a:pt x="4" y="6"/>
                    <a:pt x="0" y="16"/>
                  </a:cubicBezTo>
                  <a:lnTo>
                    <a:pt x="16" y="16"/>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51" name="Freeform 50">
              <a:extLst>
                <a:ext uri="{FF2B5EF4-FFF2-40B4-BE49-F238E27FC236}">
                  <a16:creationId xmlns:a16="http://schemas.microsoft.com/office/drawing/2014/main" id="{F3477A82-5FE8-0446-A31A-77AFD1491054}"/>
                </a:ext>
              </a:extLst>
            </p:cNvPr>
            <p:cNvSpPr>
              <a:spLocks/>
            </p:cNvSpPr>
            <p:nvPr/>
          </p:nvSpPr>
          <p:spPr bwMode="auto">
            <a:xfrm>
              <a:off x="3278188" y="3263900"/>
              <a:ext cx="298450" cy="176213"/>
            </a:xfrm>
            <a:custGeom>
              <a:avLst/>
              <a:gdLst>
                <a:gd name="T0" fmla="*/ 35 w 54"/>
                <a:gd name="T1" fmla="*/ 0 h 32"/>
                <a:gd name="T2" fmla="*/ 27 w 54"/>
                <a:gd name="T3" fmla="*/ 5 h 32"/>
                <a:gd name="T4" fmla="*/ 19 w 54"/>
                <a:gd name="T5" fmla="*/ 0 h 32"/>
                <a:gd name="T6" fmla="*/ 1 w 54"/>
                <a:gd name="T7" fmla="*/ 0 h 32"/>
                <a:gd name="T8" fmla="*/ 0 w 54"/>
                <a:gd name="T9" fmla="*/ 6 h 32"/>
                <a:gd name="T10" fmla="*/ 27 w 54"/>
                <a:gd name="T11" fmla="*/ 32 h 32"/>
                <a:gd name="T12" fmla="*/ 54 w 54"/>
                <a:gd name="T13" fmla="*/ 6 h 32"/>
                <a:gd name="T14" fmla="*/ 53 w 54"/>
                <a:gd name="T15" fmla="*/ 0 h 32"/>
                <a:gd name="T16" fmla="*/ 35 w 54"/>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
                  <a:moveTo>
                    <a:pt x="35" y="0"/>
                  </a:moveTo>
                  <a:cubicBezTo>
                    <a:pt x="33" y="3"/>
                    <a:pt x="31" y="5"/>
                    <a:pt x="27" y="5"/>
                  </a:cubicBezTo>
                  <a:cubicBezTo>
                    <a:pt x="24" y="5"/>
                    <a:pt x="21" y="3"/>
                    <a:pt x="19" y="0"/>
                  </a:cubicBezTo>
                  <a:cubicBezTo>
                    <a:pt x="1" y="0"/>
                    <a:pt x="1" y="0"/>
                    <a:pt x="1" y="0"/>
                  </a:cubicBezTo>
                  <a:cubicBezTo>
                    <a:pt x="1" y="2"/>
                    <a:pt x="0" y="4"/>
                    <a:pt x="0" y="6"/>
                  </a:cubicBezTo>
                  <a:cubicBezTo>
                    <a:pt x="0" y="20"/>
                    <a:pt x="12" y="32"/>
                    <a:pt x="27" y="32"/>
                  </a:cubicBezTo>
                  <a:cubicBezTo>
                    <a:pt x="42" y="32"/>
                    <a:pt x="54" y="20"/>
                    <a:pt x="54" y="6"/>
                  </a:cubicBezTo>
                  <a:cubicBezTo>
                    <a:pt x="54" y="4"/>
                    <a:pt x="54" y="2"/>
                    <a:pt x="53" y="0"/>
                  </a:cubicBezTo>
                  <a:lnTo>
                    <a:pt x="35" y="0"/>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grpSp>
        <p:nvGrpSpPr>
          <p:cNvPr id="104" name="Group 103">
            <a:extLst>
              <a:ext uri="{FF2B5EF4-FFF2-40B4-BE49-F238E27FC236}">
                <a16:creationId xmlns:a16="http://schemas.microsoft.com/office/drawing/2014/main" id="{9F6B52CA-7183-4242-93A8-63AB9525EC7F}"/>
              </a:ext>
            </a:extLst>
          </p:cNvPr>
          <p:cNvGrpSpPr/>
          <p:nvPr/>
        </p:nvGrpSpPr>
        <p:grpSpPr>
          <a:xfrm>
            <a:off x="1358864" y="4930373"/>
            <a:ext cx="401081" cy="361662"/>
            <a:chOff x="6438901" y="4867275"/>
            <a:chExt cx="646113" cy="582613"/>
          </a:xfrm>
          <a:solidFill>
            <a:schemeClr val="accent1"/>
          </a:solidFill>
        </p:grpSpPr>
        <p:sp>
          <p:nvSpPr>
            <p:cNvPr id="128" name="Freeform 117">
              <a:extLst>
                <a:ext uri="{FF2B5EF4-FFF2-40B4-BE49-F238E27FC236}">
                  <a16:creationId xmlns:a16="http://schemas.microsoft.com/office/drawing/2014/main" id="{015263EF-EAB5-EE4A-87AC-BF23B48589CB}"/>
                </a:ext>
              </a:extLst>
            </p:cNvPr>
            <p:cNvSpPr>
              <a:spLocks/>
            </p:cNvSpPr>
            <p:nvPr/>
          </p:nvSpPr>
          <p:spPr bwMode="auto">
            <a:xfrm>
              <a:off x="6456363" y="5434013"/>
              <a:ext cx="274638" cy="15875"/>
            </a:xfrm>
            <a:custGeom>
              <a:avLst/>
              <a:gdLst>
                <a:gd name="T0" fmla="*/ 49 w 50"/>
                <a:gd name="T1" fmla="*/ 3 h 3"/>
                <a:gd name="T2" fmla="*/ 2 w 50"/>
                <a:gd name="T3" fmla="*/ 3 h 3"/>
                <a:gd name="T4" fmla="*/ 0 w 50"/>
                <a:gd name="T5" fmla="*/ 1 h 3"/>
                <a:gd name="T6" fmla="*/ 2 w 50"/>
                <a:gd name="T7" fmla="*/ 0 h 3"/>
                <a:gd name="T8" fmla="*/ 49 w 50"/>
                <a:gd name="T9" fmla="*/ 0 h 3"/>
                <a:gd name="T10" fmla="*/ 50 w 50"/>
                <a:gd name="T11" fmla="*/ 1 h 3"/>
                <a:gd name="T12" fmla="*/ 49 w 5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0" h="3">
                  <a:moveTo>
                    <a:pt x="49" y="3"/>
                  </a:moveTo>
                  <a:cubicBezTo>
                    <a:pt x="2" y="3"/>
                    <a:pt x="2" y="3"/>
                    <a:pt x="2" y="3"/>
                  </a:cubicBezTo>
                  <a:cubicBezTo>
                    <a:pt x="1" y="3"/>
                    <a:pt x="0" y="2"/>
                    <a:pt x="0" y="1"/>
                  </a:cubicBezTo>
                  <a:cubicBezTo>
                    <a:pt x="0" y="1"/>
                    <a:pt x="1" y="0"/>
                    <a:pt x="2" y="0"/>
                  </a:cubicBezTo>
                  <a:cubicBezTo>
                    <a:pt x="49" y="0"/>
                    <a:pt x="49" y="0"/>
                    <a:pt x="49" y="0"/>
                  </a:cubicBezTo>
                  <a:cubicBezTo>
                    <a:pt x="50" y="0"/>
                    <a:pt x="50" y="1"/>
                    <a:pt x="50" y="1"/>
                  </a:cubicBezTo>
                  <a:cubicBezTo>
                    <a:pt x="50" y="2"/>
                    <a:pt x="50" y="3"/>
                    <a:pt x="49" y="3"/>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29" name="Freeform 118">
              <a:extLst>
                <a:ext uri="{FF2B5EF4-FFF2-40B4-BE49-F238E27FC236}">
                  <a16:creationId xmlns:a16="http://schemas.microsoft.com/office/drawing/2014/main" id="{4F227F88-89CC-FE4D-B23C-BDA9F93F2F6B}"/>
                </a:ext>
              </a:extLst>
            </p:cNvPr>
            <p:cNvSpPr>
              <a:spLocks/>
            </p:cNvSpPr>
            <p:nvPr/>
          </p:nvSpPr>
          <p:spPr bwMode="auto">
            <a:xfrm>
              <a:off x="6494463" y="5157788"/>
              <a:ext cx="203200" cy="66675"/>
            </a:xfrm>
            <a:custGeom>
              <a:avLst/>
              <a:gdLst>
                <a:gd name="T0" fmla="*/ 62 w 128"/>
                <a:gd name="T1" fmla="*/ 0 h 42"/>
                <a:gd name="T2" fmla="*/ 0 w 128"/>
                <a:gd name="T3" fmla="*/ 42 h 42"/>
                <a:gd name="T4" fmla="*/ 128 w 128"/>
                <a:gd name="T5" fmla="*/ 42 h 42"/>
                <a:gd name="T6" fmla="*/ 62 w 128"/>
                <a:gd name="T7" fmla="*/ 0 h 42"/>
              </a:gdLst>
              <a:ahLst/>
              <a:cxnLst>
                <a:cxn ang="0">
                  <a:pos x="T0" y="T1"/>
                </a:cxn>
                <a:cxn ang="0">
                  <a:pos x="T2" y="T3"/>
                </a:cxn>
                <a:cxn ang="0">
                  <a:pos x="T4" y="T5"/>
                </a:cxn>
                <a:cxn ang="0">
                  <a:pos x="T6" y="T7"/>
                </a:cxn>
              </a:cxnLst>
              <a:rect l="0" t="0" r="r" b="b"/>
              <a:pathLst>
                <a:path w="128" h="42">
                  <a:moveTo>
                    <a:pt x="62" y="0"/>
                  </a:moveTo>
                  <a:lnTo>
                    <a:pt x="0" y="42"/>
                  </a:lnTo>
                  <a:lnTo>
                    <a:pt x="128" y="42"/>
                  </a:lnTo>
                  <a:lnTo>
                    <a:pt x="62" y="0"/>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0" name="Freeform 119">
              <a:extLst>
                <a:ext uri="{FF2B5EF4-FFF2-40B4-BE49-F238E27FC236}">
                  <a16:creationId xmlns:a16="http://schemas.microsoft.com/office/drawing/2014/main" id="{B63F74E8-B6CB-8641-B9C4-4CCDC9E0F143}"/>
                </a:ext>
              </a:extLst>
            </p:cNvPr>
            <p:cNvSpPr>
              <a:spLocks/>
            </p:cNvSpPr>
            <p:nvPr/>
          </p:nvSpPr>
          <p:spPr bwMode="auto">
            <a:xfrm>
              <a:off x="6438901" y="5114925"/>
              <a:ext cx="314325" cy="115888"/>
            </a:xfrm>
            <a:custGeom>
              <a:avLst/>
              <a:gdLst>
                <a:gd name="T0" fmla="*/ 55 w 57"/>
                <a:gd name="T1" fmla="*/ 21 h 21"/>
                <a:gd name="T2" fmla="*/ 54 w 57"/>
                <a:gd name="T3" fmla="*/ 21 h 21"/>
                <a:gd name="T4" fmla="*/ 28 w 57"/>
                <a:gd name="T5" fmla="*/ 3 h 21"/>
                <a:gd name="T6" fmla="*/ 3 w 57"/>
                <a:gd name="T7" fmla="*/ 21 h 21"/>
                <a:gd name="T8" fmla="*/ 1 w 57"/>
                <a:gd name="T9" fmla="*/ 20 h 21"/>
                <a:gd name="T10" fmla="*/ 1 w 57"/>
                <a:gd name="T11" fmla="*/ 18 h 21"/>
                <a:gd name="T12" fmla="*/ 27 w 57"/>
                <a:gd name="T13" fmla="*/ 0 h 21"/>
                <a:gd name="T14" fmla="*/ 29 w 57"/>
                <a:gd name="T15" fmla="*/ 0 h 21"/>
                <a:gd name="T16" fmla="*/ 56 w 57"/>
                <a:gd name="T17" fmla="*/ 18 h 21"/>
                <a:gd name="T18" fmla="*/ 56 w 57"/>
                <a:gd name="T19" fmla="*/ 20 h 21"/>
                <a:gd name="T20" fmla="*/ 55 w 57"/>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21">
                  <a:moveTo>
                    <a:pt x="55" y="21"/>
                  </a:moveTo>
                  <a:cubicBezTo>
                    <a:pt x="55" y="21"/>
                    <a:pt x="54" y="21"/>
                    <a:pt x="54" y="21"/>
                  </a:cubicBezTo>
                  <a:cubicBezTo>
                    <a:pt x="28" y="3"/>
                    <a:pt x="28" y="3"/>
                    <a:pt x="28" y="3"/>
                  </a:cubicBezTo>
                  <a:cubicBezTo>
                    <a:pt x="3" y="21"/>
                    <a:pt x="3" y="21"/>
                    <a:pt x="3" y="21"/>
                  </a:cubicBezTo>
                  <a:cubicBezTo>
                    <a:pt x="2" y="21"/>
                    <a:pt x="1" y="21"/>
                    <a:pt x="1" y="20"/>
                  </a:cubicBezTo>
                  <a:cubicBezTo>
                    <a:pt x="0" y="20"/>
                    <a:pt x="0" y="19"/>
                    <a:pt x="1" y="18"/>
                  </a:cubicBezTo>
                  <a:cubicBezTo>
                    <a:pt x="27" y="0"/>
                    <a:pt x="27" y="0"/>
                    <a:pt x="27" y="0"/>
                  </a:cubicBezTo>
                  <a:cubicBezTo>
                    <a:pt x="28" y="0"/>
                    <a:pt x="29" y="0"/>
                    <a:pt x="29" y="0"/>
                  </a:cubicBezTo>
                  <a:cubicBezTo>
                    <a:pt x="56" y="18"/>
                    <a:pt x="56" y="18"/>
                    <a:pt x="56" y="18"/>
                  </a:cubicBezTo>
                  <a:cubicBezTo>
                    <a:pt x="56" y="19"/>
                    <a:pt x="57" y="20"/>
                    <a:pt x="56" y="20"/>
                  </a:cubicBezTo>
                  <a:cubicBezTo>
                    <a:pt x="56" y="21"/>
                    <a:pt x="55" y="21"/>
                    <a:pt x="55" y="21"/>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1" name="Rectangle 120">
              <a:extLst>
                <a:ext uri="{FF2B5EF4-FFF2-40B4-BE49-F238E27FC236}">
                  <a16:creationId xmlns:a16="http://schemas.microsoft.com/office/drawing/2014/main" id="{E662BA35-56AB-C242-92EA-7DDCA55612D8}"/>
                </a:ext>
              </a:extLst>
            </p:cNvPr>
            <p:cNvSpPr>
              <a:spLocks noChangeArrowheads="1"/>
            </p:cNvSpPr>
            <p:nvPr/>
          </p:nvSpPr>
          <p:spPr bwMode="auto">
            <a:xfrm>
              <a:off x="6494463" y="5268913"/>
              <a:ext cx="49213" cy="120650"/>
            </a:xfrm>
            <a:prstGeom prst="rect">
              <a:avLst/>
            </a:pr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2" name="Freeform 121">
              <a:extLst>
                <a:ext uri="{FF2B5EF4-FFF2-40B4-BE49-F238E27FC236}">
                  <a16:creationId xmlns:a16="http://schemas.microsoft.com/office/drawing/2014/main" id="{D8B182C9-EB03-1A44-9D66-DAC57490F0F8}"/>
                </a:ext>
              </a:extLst>
            </p:cNvPr>
            <p:cNvSpPr>
              <a:spLocks/>
            </p:cNvSpPr>
            <p:nvPr/>
          </p:nvSpPr>
          <p:spPr bwMode="auto">
            <a:xfrm>
              <a:off x="6483351" y="5241925"/>
              <a:ext cx="71438" cy="20638"/>
            </a:xfrm>
            <a:custGeom>
              <a:avLst/>
              <a:gdLst>
                <a:gd name="T0" fmla="*/ 11 w 13"/>
                <a:gd name="T1" fmla="*/ 0 h 4"/>
                <a:gd name="T2" fmla="*/ 2 w 13"/>
                <a:gd name="T3" fmla="*/ 0 h 4"/>
                <a:gd name="T4" fmla="*/ 0 w 13"/>
                <a:gd name="T5" fmla="*/ 2 h 4"/>
                <a:gd name="T6" fmla="*/ 2 w 13"/>
                <a:gd name="T7" fmla="*/ 4 h 4"/>
                <a:gd name="T8" fmla="*/ 11 w 13"/>
                <a:gd name="T9" fmla="*/ 4 h 4"/>
                <a:gd name="T10" fmla="*/ 13 w 13"/>
                <a:gd name="T11" fmla="*/ 2 h 4"/>
                <a:gd name="T12" fmla="*/ 11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0"/>
                  </a:moveTo>
                  <a:cubicBezTo>
                    <a:pt x="2" y="0"/>
                    <a:pt x="2" y="0"/>
                    <a:pt x="2" y="0"/>
                  </a:cubicBezTo>
                  <a:cubicBezTo>
                    <a:pt x="1" y="0"/>
                    <a:pt x="0" y="1"/>
                    <a:pt x="0" y="2"/>
                  </a:cubicBezTo>
                  <a:cubicBezTo>
                    <a:pt x="0" y="3"/>
                    <a:pt x="1" y="4"/>
                    <a:pt x="2" y="4"/>
                  </a:cubicBezTo>
                  <a:cubicBezTo>
                    <a:pt x="11" y="4"/>
                    <a:pt x="11" y="4"/>
                    <a:pt x="11" y="4"/>
                  </a:cubicBezTo>
                  <a:cubicBezTo>
                    <a:pt x="12" y="4"/>
                    <a:pt x="13" y="3"/>
                    <a:pt x="13" y="2"/>
                  </a:cubicBezTo>
                  <a:cubicBezTo>
                    <a:pt x="13" y="1"/>
                    <a:pt x="12" y="0"/>
                    <a:pt x="11"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3" name="Freeform 122">
              <a:extLst>
                <a:ext uri="{FF2B5EF4-FFF2-40B4-BE49-F238E27FC236}">
                  <a16:creationId xmlns:a16="http://schemas.microsoft.com/office/drawing/2014/main" id="{5649E858-40E0-2C42-9995-E3337C699E5B}"/>
                </a:ext>
              </a:extLst>
            </p:cNvPr>
            <p:cNvSpPr>
              <a:spLocks/>
            </p:cNvSpPr>
            <p:nvPr/>
          </p:nvSpPr>
          <p:spPr bwMode="auto">
            <a:xfrm>
              <a:off x="6483351" y="5400675"/>
              <a:ext cx="71438" cy="17463"/>
            </a:xfrm>
            <a:custGeom>
              <a:avLst/>
              <a:gdLst>
                <a:gd name="T0" fmla="*/ 11 w 13"/>
                <a:gd name="T1" fmla="*/ 0 h 3"/>
                <a:gd name="T2" fmla="*/ 2 w 13"/>
                <a:gd name="T3" fmla="*/ 0 h 3"/>
                <a:gd name="T4" fmla="*/ 0 w 13"/>
                <a:gd name="T5" fmla="*/ 1 h 3"/>
                <a:gd name="T6" fmla="*/ 2 w 13"/>
                <a:gd name="T7" fmla="*/ 3 h 3"/>
                <a:gd name="T8" fmla="*/ 11 w 13"/>
                <a:gd name="T9" fmla="*/ 3 h 3"/>
                <a:gd name="T10" fmla="*/ 13 w 13"/>
                <a:gd name="T11" fmla="*/ 1 h 3"/>
                <a:gd name="T12" fmla="*/ 11 w 1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3" h="3">
                  <a:moveTo>
                    <a:pt x="11" y="0"/>
                  </a:moveTo>
                  <a:cubicBezTo>
                    <a:pt x="2" y="0"/>
                    <a:pt x="2" y="0"/>
                    <a:pt x="2" y="0"/>
                  </a:cubicBezTo>
                  <a:cubicBezTo>
                    <a:pt x="1" y="0"/>
                    <a:pt x="0" y="0"/>
                    <a:pt x="0" y="1"/>
                  </a:cubicBezTo>
                  <a:cubicBezTo>
                    <a:pt x="0" y="2"/>
                    <a:pt x="1" y="3"/>
                    <a:pt x="2" y="3"/>
                  </a:cubicBezTo>
                  <a:cubicBezTo>
                    <a:pt x="11" y="3"/>
                    <a:pt x="11" y="3"/>
                    <a:pt x="11" y="3"/>
                  </a:cubicBezTo>
                  <a:cubicBezTo>
                    <a:pt x="12" y="3"/>
                    <a:pt x="13" y="2"/>
                    <a:pt x="13" y="1"/>
                  </a:cubicBezTo>
                  <a:cubicBezTo>
                    <a:pt x="13" y="0"/>
                    <a:pt x="12" y="0"/>
                    <a:pt x="11"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4" name="Rectangle 123">
              <a:extLst>
                <a:ext uri="{FF2B5EF4-FFF2-40B4-BE49-F238E27FC236}">
                  <a16:creationId xmlns:a16="http://schemas.microsoft.com/office/drawing/2014/main" id="{3BB52C39-DDE9-EB46-9704-10CF331D5BDF}"/>
                </a:ext>
              </a:extLst>
            </p:cNvPr>
            <p:cNvSpPr>
              <a:spLocks noChangeArrowheads="1"/>
            </p:cNvSpPr>
            <p:nvPr/>
          </p:nvSpPr>
          <p:spPr bwMode="auto">
            <a:xfrm>
              <a:off x="6572251" y="5268913"/>
              <a:ext cx="49213" cy="120650"/>
            </a:xfrm>
            <a:prstGeom prst="rect">
              <a:avLst/>
            </a:pr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5" name="Freeform 124">
              <a:extLst>
                <a:ext uri="{FF2B5EF4-FFF2-40B4-BE49-F238E27FC236}">
                  <a16:creationId xmlns:a16="http://schemas.microsoft.com/office/drawing/2014/main" id="{2A9418FD-870B-BB48-B70F-DF8832365171}"/>
                </a:ext>
              </a:extLst>
            </p:cNvPr>
            <p:cNvSpPr>
              <a:spLocks/>
            </p:cNvSpPr>
            <p:nvPr/>
          </p:nvSpPr>
          <p:spPr bwMode="auto">
            <a:xfrm>
              <a:off x="6561138" y="5241925"/>
              <a:ext cx="71438" cy="20638"/>
            </a:xfrm>
            <a:custGeom>
              <a:avLst/>
              <a:gdLst>
                <a:gd name="T0" fmla="*/ 11 w 13"/>
                <a:gd name="T1" fmla="*/ 0 h 4"/>
                <a:gd name="T2" fmla="*/ 2 w 13"/>
                <a:gd name="T3" fmla="*/ 0 h 4"/>
                <a:gd name="T4" fmla="*/ 0 w 13"/>
                <a:gd name="T5" fmla="*/ 2 h 4"/>
                <a:gd name="T6" fmla="*/ 2 w 13"/>
                <a:gd name="T7" fmla="*/ 4 h 4"/>
                <a:gd name="T8" fmla="*/ 11 w 13"/>
                <a:gd name="T9" fmla="*/ 4 h 4"/>
                <a:gd name="T10" fmla="*/ 13 w 13"/>
                <a:gd name="T11" fmla="*/ 2 h 4"/>
                <a:gd name="T12" fmla="*/ 11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0"/>
                  </a:moveTo>
                  <a:cubicBezTo>
                    <a:pt x="2" y="0"/>
                    <a:pt x="2" y="0"/>
                    <a:pt x="2" y="0"/>
                  </a:cubicBezTo>
                  <a:cubicBezTo>
                    <a:pt x="1" y="0"/>
                    <a:pt x="0" y="1"/>
                    <a:pt x="0" y="2"/>
                  </a:cubicBezTo>
                  <a:cubicBezTo>
                    <a:pt x="0" y="3"/>
                    <a:pt x="1" y="4"/>
                    <a:pt x="2" y="4"/>
                  </a:cubicBezTo>
                  <a:cubicBezTo>
                    <a:pt x="11" y="4"/>
                    <a:pt x="11" y="4"/>
                    <a:pt x="11" y="4"/>
                  </a:cubicBezTo>
                  <a:cubicBezTo>
                    <a:pt x="12" y="4"/>
                    <a:pt x="13" y="3"/>
                    <a:pt x="13" y="2"/>
                  </a:cubicBezTo>
                  <a:cubicBezTo>
                    <a:pt x="13" y="1"/>
                    <a:pt x="12" y="0"/>
                    <a:pt x="11"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6" name="Freeform 125">
              <a:extLst>
                <a:ext uri="{FF2B5EF4-FFF2-40B4-BE49-F238E27FC236}">
                  <a16:creationId xmlns:a16="http://schemas.microsoft.com/office/drawing/2014/main" id="{01D66967-A34F-8D43-8E41-5B0C05DEE10E}"/>
                </a:ext>
              </a:extLst>
            </p:cNvPr>
            <p:cNvSpPr>
              <a:spLocks/>
            </p:cNvSpPr>
            <p:nvPr/>
          </p:nvSpPr>
          <p:spPr bwMode="auto">
            <a:xfrm>
              <a:off x="6561138" y="5400675"/>
              <a:ext cx="71438" cy="17463"/>
            </a:xfrm>
            <a:custGeom>
              <a:avLst/>
              <a:gdLst>
                <a:gd name="T0" fmla="*/ 11 w 13"/>
                <a:gd name="T1" fmla="*/ 0 h 3"/>
                <a:gd name="T2" fmla="*/ 2 w 13"/>
                <a:gd name="T3" fmla="*/ 0 h 3"/>
                <a:gd name="T4" fmla="*/ 0 w 13"/>
                <a:gd name="T5" fmla="*/ 1 h 3"/>
                <a:gd name="T6" fmla="*/ 2 w 13"/>
                <a:gd name="T7" fmla="*/ 3 h 3"/>
                <a:gd name="T8" fmla="*/ 11 w 13"/>
                <a:gd name="T9" fmla="*/ 3 h 3"/>
                <a:gd name="T10" fmla="*/ 13 w 13"/>
                <a:gd name="T11" fmla="*/ 1 h 3"/>
                <a:gd name="T12" fmla="*/ 11 w 1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3" h="3">
                  <a:moveTo>
                    <a:pt x="11" y="0"/>
                  </a:moveTo>
                  <a:cubicBezTo>
                    <a:pt x="2" y="0"/>
                    <a:pt x="2" y="0"/>
                    <a:pt x="2" y="0"/>
                  </a:cubicBezTo>
                  <a:cubicBezTo>
                    <a:pt x="1" y="0"/>
                    <a:pt x="0" y="0"/>
                    <a:pt x="0" y="1"/>
                  </a:cubicBezTo>
                  <a:cubicBezTo>
                    <a:pt x="0" y="2"/>
                    <a:pt x="1" y="3"/>
                    <a:pt x="2" y="3"/>
                  </a:cubicBezTo>
                  <a:cubicBezTo>
                    <a:pt x="11" y="3"/>
                    <a:pt x="11" y="3"/>
                    <a:pt x="11" y="3"/>
                  </a:cubicBezTo>
                  <a:cubicBezTo>
                    <a:pt x="12" y="3"/>
                    <a:pt x="13" y="2"/>
                    <a:pt x="13" y="1"/>
                  </a:cubicBezTo>
                  <a:cubicBezTo>
                    <a:pt x="13" y="0"/>
                    <a:pt x="12" y="0"/>
                    <a:pt x="11"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7" name="Rectangle 126">
              <a:extLst>
                <a:ext uri="{FF2B5EF4-FFF2-40B4-BE49-F238E27FC236}">
                  <a16:creationId xmlns:a16="http://schemas.microsoft.com/office/drawing/2014/main" id="{4CCEC0E3-F09C-A641-AE15-3ACD1F404D86}"/>
                </a:ext>
              </a:extLst>
            </p:cNvPr>
            <p:cNvSpPr>
              <a:spLocks noChangeArrowheads="1"/>
            </p:cNvSpPr>
            <p:nvPr/>
          </p:nvSpPr>
          <p:spPr bwMode="auto">
            <a:xfrm>
              <a:off x="6648451" y="5268913"/>
              <a:ext cx="49213" cy="120650"/>
            </a:xfrm>
            <a:prstGeom prst="rect">
              <a:avLst/>
            </a:pr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8" name="Freeform 127">
              <a:extLst>
                <a:ext uri="{FF2B5EF4-FFF2-40B4-BE49-F238E27FC236}">
                  <a16:creationId xmlns:a16="http://schemas.microsoft.com/office/drawing/2014/main" id="{0EB9CB34-C738-0949-80C5-F83F85878B0A}"/>
                </a:ext>
              </a:extLst>
            </p:cNvPr>
            <p:cNvSpPr>
              <a:spLocks/>
            </p:cNvSpPr>
            <p:nvPr/>
          </p:nvSpPr>
          <p:spPr bwMode="auto">
            <a:xfrm>
              <a:off x="6637338" y="5241925"/>
              <a:ext cx="71438" cy="20638"/>
            </a:xfrm>
            <a:custGeom>
              <a:avLst/>
              <a:gdLst>
                <a:gd name="T0" fmla="*/ 2 w 13"/>
                <a:gd name="T1" fmla="*/ 4 h 4"/>
                <a:gd name="T2" fmla="*/ 11 w 13"/>
                <a:gd name="T3" fmla="*/ 4 h 4"/>
                <a:gd name="T4" fmla="*/ 13 w 13"/>
                <a:gd name="T5" fmla="*/ 2 h 4"/>
                <a:gd name="T6" fmla="*/ 11 w 13"/>
                <a:gd name="T7" fmla="*/ 0 h 4"/>
                <a:gd name="T8" fmla="*/ 2 w 13"/>
                <a:gd name="T9" fmla="*/ 0 h 4"/>
                <a:gd name="T10" fmla="*/ 0 w 13"/>
                <a:gd name="T11" fmla="*/ 2 h 4"/>
                <a:gd name="T12" fmla="*/ 2 w 1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2" y="4"/>
                  </a:moveTo>
                  <a:cubicBezTo>
                    <a:pt x="11" y="4"/>
                    <a:pt x="11" y="4"/>
                    <a:pt x="11" y="4"/>
                  </a:cubicBezTo>
                  <a:cubicBezTo>
                    <a:pt x="12" y="4"/>
                    <a:pt x="13" y="3"/>
                    <a:pt x="13" y="2"/>
                  </a:cubicBezTo>
                  <a:cubicBezTo>
                    <a:pt x="13" y="1"/>
                    <a:pt x="12" y="0"/>
                    <a:pt x="11" y="0"/>
                  </a:cubicBezTo>
                  <a:cubicBezTo>
                    <a:pt x="2" y="0"/>
                    <a:pt x="2" y="0"/>
                    <a:pt x="2" y="0"/>
                  </a:cubicBezTo>
                  <a:cubicBezTo>
                    <a:pt x="1" y="0"/>
                    <a:pt x="0" y="1"/>
                    <a:pt x="0" y="2"/>
                  </a:cubicBezTo>
                  <a:cubicBezTo>
                    <a:pt x="0" y="3"/>
                    <a:pt x="1" y="4"/>
                    <a:pt x="2" y="4"/>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39" name="Freeform 128">
              <a:extLst>
                <a:ext uri="{FF2B5EF4-FFF2-40B4-BE49-F238E27FC236}">
                  <a16:creationId xmlns:a16="http://schemas.microsoft.com/office/drawing/2014/main" id="{F479EB53-50F7-AF43-A2B9-4F0B6F01480C}"/>
                </a:ext>
              </a:extLst>
            </p:cNvPr>
            <p:cNvSpPr>
              <a:spLocks/>
            </p:cNvSpPr>
            <p:nvPr/>
          </p:nvSpPr>
          <p:spPr bwMode="auto">
            <a:xfrm>
              <a:off x="6637338" y="5400675"/>
              <a:ext cx="71438" cy="17463"/>
            </a:xfrm>
            <a:custGeom>
              <a:avLst/>
              <a:gdLst>
                <a:gd name="T0" fmla="*/ 11 w 13"/>
                <a:gd name="T1" fmla="*/ 0 h 3"/>
                <a:gd name="T2" fmla="*/ 2 w 13"/>
                <a:gd name="T3" fmla="*/ 0 h 3"/>
                <a:gd name="T4" fmla="*/ 0 w 13"/>
                <a:gd name="T5" fmla="*/ 1 h 3"/>
                <a:gd name="T6" fmla="*/ 2 w 13"/>
                <a:gd name="T7" fmla="*/ 3 h 3"/>
                <a:gd name="T8" fmla="*/ 11 w 13"/>
                <a:gd name="T9" fmla="*/ 3 h 3"/>
                <a:gd name="T10" fmla="*/ 13 w 13"/>
                <a:gd name="T11" fmla="*/ 1 h 3"/>
                <a:gd name="T12" fmla="*/ 11 w 1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3" h="3">
                  <a:moveTo>
                    <a:pt x="11" y="0"/>
                  </a:moveTo>
                  <a:cubicBezTo>
                    <a:pt x="2" y="0"/>
                    <a:pt x="2" y="0"/>
                    <a:pt x="2" y="0"/>
                  </a:cubicBezTo>
                  <a:cubicBezTo>
                    <a:pt x="1" y="0"/>
                    <a:pt x="0" y="0"/>
                    <a:pt x="0" y="1"/>
                  </a:cubicBezTo>
                  <a:cubicBezTo>
                    <a:pt x="0" y="2"/>
                    <a:pt x="1" y="3"/>
                    <a:pt x="2" y="3"/>
                  </a:cubicBezTo>
                  <a:cubicBezTo>
                    <a:pt x="11" y="3"/>
                    <a:pt x="11" y="3"/>
                    <a:pt x="11" y="3"/>
                  </a:cubicBezTo>
                  <a:cubicBezTo>
                    <a:pt x="12" y="3"/>
                    <a:pt x="13" y="2"/>
                    <a:pt x="13" y="1"/>
                  </a:cubicBezTo>
                  <a:cubicBezTo>
                    <a:pt x="13" y="0"/>
                    <a:pt x="12" y="0"/>
                    <a:pt x="11"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40" name="Freeform 129">
              <a:extLst>
                <a:ext uri="{FF2B5EF4-FFF2-40B4-BE49-F238E27FC236}">
                  <a16:creationId xmlns:a16="http://schemas.microsoft.com/office/drawing/2014/main" id="{2A8F8A8B-0EB7-B542-9A50-BA2CF9685714}"/>
                </a:ext>
              </a:extLst>
            </p:cNvPr>
            <p:cNvSpPr>
              <a:spLocks/>
            </p:cNvSpPr>
            <p:nvPr/>
          </p:nvSpPr>
          <p:spPr bwMode="auto">
            <a:xfrm>
              <a:off x="6764338" y="5202238"/>
              <a:ext cx="138113" cy="247650"/>
            </a:xfrm>
            <a:custGeom>
              <a:avLst/>
              <a:gdLst>
                <a:gd name="T0" fmla="*/ 9 w 25"/>
                <a:gd name="T1" fmla="*/ 17 h 45"/>
                <a:gd name="T2" fmla="*/ 9 w 25"/>
                <a:gd name="T3" fmla="*/ 0 h 45"/>
                <a:gd name="T4" fmla="*/ 0 w 25"/>
                <a:gd name="T5" fmla="*/ 21 h 45"/>
                <a:gd name="T6" fmla="*/ 0 w 25"/>
                <a:gd name="T7" fmla="*/ 21 h 45"/>
                <a:gd name="T8" fmla="*/ 0 w 25"/>
                <a:gd name="T9" fmla="*/ 45 h 45"/>
                <a:gd name="T10" fmla="*/ 25 w 25"/>
                <a:gd name="T11" fmla="*/ 45 h 45"/>
                <a:gd name="T12" fmla="*/ 25 w 25"/>
                <a:gd name="T13" fmla="*/ 17 h 45"/>
                <a:gd name="T14" fmla="*/ 9 w 25"/>
                <a:gd name="T15" fmla="*/ 1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9" y="17"/>
                  </a:moveTo>
                  <a:cubicBezTo>
                    <a:pt x="9" y="0"/>
                    <a:pt x="9" y="0"/>
                    <a:pt x="9" y="0"/>
                  </a:cubicBezTo>
                  <a:cubicBezTo>
                    <a:pt x="3" y="5"/>
                    <a:pt x="0" y="13"/>
                    <a:pt x="0" y="21"/>
                  </a:cubicBezTo>
                  <a:cubicBezTo>
                    <a:pt x="0" y="21"/>
                    <a:pt x="0" y="21"/>
                    <a:pt x="0" y="21"/>
                  </a:cubicBezTo>
                  <a:cubicBezTo>
                    <a:pt x="0" y="45"/>
                    <a:pt x="0" y="45"/>
                    <a:pt x="0" y="45"/>
                  </a:cubicBezTo>
                  <a:cubicBezTo>
                    <a:pt x="25" y="45"/>
                    <a:pt x="25" y="45"/>
                    <a:pt x="25" y="45"/>
                  </a:cubicBezTo>
                  <a:cubicBezTo>
                    <a:pt x="25" y="17"/>
                    <a:pt x="25" y="17"/>
                    <a:pt x="25" y="17"/>
                  </a:cubicBezTo>
                  <a:lnTo>
                    <a:pt x="9" y="17"/>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41" name="Freeform 130">
              <a:extLst>
                <a:ext uri="{FF2B5EF4-FFF2-40B4-BE49-F238E27FC236}">
                  <a16:creationId xmlns:a16="http://schemas.microsoft.com/office/drawing/2014/main" id="{94E3B716-1705-C648-A04F-4AA74863E74E}"/>
                </a:ext>
              </a:extLst>
            </p:cNvPr>
            <p:cNvSpPr>
              <a:spLocks/>
            </p:cNvSpPr>
            <p:nvPr/>
          </p:nvSpPr>
          <p:spPr bwMode="auto">
            <a:xfrm>
              <a:off x="6924676" y="5213350"/>
              <a:ext cx="60325" cy="66675"/>
            </a:xfrm>
            <a:custGeom>
              <a:avLst/>
              <a:gdLst>
                <a:gd name="T0" fmla="*/ 38 w 38"/>
                <a:gd name="T1" fmla="*/ 42 h 42"/>
                <a:gd name="T2" fmla="*/ 38 w 38"/>
                <a:gd name="T3" fmla="*/ 0 h 42"/>
                <a:gd name="T4" fmla="*/ 0 w 38"/>
                <a:gd name="T5" fmla="*/ 42 h 42"/>
                <a:gd name="T6" fmla="*/ 38 w 38"/>
                <a:gd name="T7" fmla="*/ 42 h 42"/>
              </a:gdLst>
              <a:ahLst/>
              <a:cxnLst>
                <a:cxn ang="0">
                  <a:pos x="T0" y="T1"/>
                </a:cxn>
                <a:cxn ang="0">
                  <a:pos x="T2" y="T3"/>
                </a:cxn>
                <a:cxn ang="0">
                  <a:pos x="T4" y="T5"/>
                </a:cxn>
                <a:cxn ang="0">
                  <a:pos x="T6" y="T7"/>
                </a:cxn>
              </a:cxnLst>
              <a:rect l="0" t="0" r="r" b="b"/>
              <a:pathLst>
                <a:path w="38" h="42">
                  <a:moveTo>
                    <a:pt x="38" y="42"/>
                  </a:moveTo>
                  <a:lnTo>
                    <a:pt x="38" y="0"/>
                  </a:lnTo>
                  <a:lnTo>
                    <a:pt x="0" y="42"/>
                  </a:lnTo>
                  <a:lnTo>
                    <a:pt x="38" y="42"/>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42" name="Freeform 131">
              <a:extLst>
                <a:ext uri="{FF2B5EF4-FFF2-40B4-BE49-F238E27FC236}">
                  <a16:creationId xmlns:a16="http://schemas.microsoft.com/office/drawing/2014/main" id="{A592A12B-599D-144F-98B1-1683945C86B9}"/>
                </a:ext>
              </a:extLst>
            </p:cNvPr>
            <p:cNvSpPr>
              <a:spLocks/>
            </p:cNvSpPr>
            <p:nvPr/>
          </p:nvSpPr>
          <p:spPr bwMode="auto">
            <a:xfrm>
              <a:off x="6918326" y="5202238"/>
              <a:ext cx="138113" cy="247650"/>
            </a:xfrm>
            <a:custGeom>
              <a:avLst/>
              <a:gdLst>
                <a:gd name="T0" fmla="*/ 25 w 25"/>
                <a:gd name="T1" fmla="*/ 21 h 45"/>
                <a:gd name="T2" fmla="*/ 25 w 25"/>
                <a:gd name="T3" fmla="*/ 21 h 45"/>
                <a:gd name="T4" fmla="*/ 16 w 25"/>
                <a:gd name="T5" fmla="*/ 0 h 45"/>
                <a:gd name="T6" fmla="*/ 16 w 25"/>
                <a:gd name="T7" fmla="*/ 17 h 45"/>
                <a:gd name="T8" fmla="*/ 0 w 25"/>
                <a:gd name="T9" fmla="*/ 17 h 45"/>
                <a:gd name="T10" fmla="*/ 0 w 25"/>
                <a:gd name="T11" fmla="*/ 45 h 45"/>
                <a:gd name="T12" fmla="*/ 25 w 25"/>
                <a:gd name="T13" fmla="*/ 45 h 45"/>
                <a:gd name="T14" fmla="*/ 25 w 25"/>
                <a:gd name="T15" fmla="*/ 21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25" y="21"/>
                  </a:moveTo>
                  <a:cubicBezTo>
                    <a:pt x="25" y="21"/>
                    <a:pt x="25" y="21"/>
                    <a:pt x="25" y="21"/>
                  </a:cubicBezTo>
                  <a:cubicBezTo>
                    <a:pt x="25" y="13"/>
                    <a:pt x="21" y="5"/>
                    <a:pt x="16" y="0"/>
                  </a:cubicBezTo>
                  <a:cubicBezTo>
                    <a:pt x="16" y="17"/>
                    <a:pt x="16" y="17"/>
                    <a:pt x="16" y="17"/>
                  </a:cubicBezTo>
                  <a:cubicBezTo>
                    <a:pt x="0" y="17"/>
                    <a:pt x="0" y="17"/>
                    <a:pt x="0" y="17"/>
                  </a:cubicBezTo>
                  <a:cubicBezTo>
                    <a:pt x="0" y="45"/>
                    <a:pt x="0" y="45"/>
                    <a:pt x="0" y="45"/>
                  </a:cubicBezTo>
                  <a:cubicBezTo>
                    <a:pt x="25" y="45"/>
                    <a:pt x="25" y="45"/>
                    <a:pt x="25" y="45"/>
                  </a:cubicBezTo>
                  <a:lnTo>
                    <a:pt x="25" y="21"/>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43" name="Freeform 132">
              <a:extLst>
                <a:ext uri="{FF2B5EF4-FFF2-40B4-BE49-F238E27FC236}">
                  <a16:creationId xmlns:a16="http://schemas.microsoft.com/office/drawing/2014/main" id="{88B140C9-C6D8-FF4C-AD8C-AF0D2217DDF3}"/>
                </a:ext>
              </a:extLst>
            </p:cNvPr>
            <p:cNvSpPr>
              <a:spLocks/>
            </p:cNvSpPr>
            <p:nvPr/>
          </p:nvSpPr>
          <p:spPr bwMode="auto">
            <a:xfrm>
              <a:off x="6831013" y="5213350"/>
              <a:ext cx="66675" cy="66675"/>
            </a:xfrm>
            <a:custGeom>
              <a:avLst/>
              <a:gdLst>
                <a:gd name="T0" fmla="*/ 0 w 42"/>
                <a:gd name="T1" fmla="*/ 42 h 42"/>
                <a:gd name="T2" fmla="*/ 42 w 42"/>
                <a:gd name="T3" fmla="*/ 42 h 42"/>
                <a:gd name="T4" fmla="*/ 0 w 42"/>
                <a:gd name="T5" fmla="*/ 0 h 42"/>
                <a:gd name="T6" fmla="*/ 0 w 42"/>
                <a:gd name="T7" fmla="*/ 42 h 42"/>
              </a:gdLst>
              <a:ahLst/>
              <a:cxnLst>
                <a:cxn ang="0">
                  <a:pos x="T0" y="T1"/>
                </a:cxn>
                <a:cxn ang="0">
                  <a:pos x="T2" y="T3"/>
                </a:cxn>
                <a:cxn ang="0">
                  <a:pos x="T4" y="T5"/>
                </a:cxn>
                <a:cxn ang="0">
                  <a:pos x="T6" y="T7"/>
                </a:cxn>
              </a:cxnLst>
              <a:rect l="0" t="0" r="r" b="b"/>
              <a:pathLst>
                <a:path w="42" h="42">
                  <a:moveTo>
                    <a:pt x="0" y="42"/>
                  </a:moveTo>
                  <a:lnTo>
                    <a:pt x="42" y="42"/>
                  </a:lnTo>
                  <a:lnTo>
                    <a:pt x="0" y="0"/>
                  </a:lnTo>
                  <a:lnTo>
                    <a:pt x="0" y="42"/>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44" name="Freeform 133">
              <a:extLst>
                <a:ext uri="{FF2B5EF4-FFF2-40B4-BE49-F238E27FC236}">
                  <a16:creationId xmlns:a16="http://schemas.microsoft.com/office/drawing/2014/main" id="{89AE0816-8DB6-9840-A4FB-1F5326290208}"/>
                </a:ext>
              </a:extLst>
            </p:cNvPr>
            <p:cNvSpPr>
              <a:spLocks/>
            </p:cNvSpPr>
            <p:nvPr/>
          </p:nvSpPr>
          <p:spPr bwMode="auto">
            <a:xfrm>
              <a:off x="6764338" y="4972050"/>
              <a:ext cx="292100" cy="219075"/>
            </a:xfrm>
            <a:custGeom>
              <a:avLst/>
              <a:gdLst>
                <a:gd name="T0" fmla="*/ 34 w 53"/>
                <a:gd name="T1" fmla="*/ 0 h 40"/>
                <a:gd name="T2" fmla="*/ 0 w 53"/>
                <a:gd name="T3" fmla="*/ 18 h 40"/>
                <a:gd name="T4" fmla="*/ 26 w 53"/>
                <a:gd name="T5" fmla="*/ 40 h 40"/>
                <a:gd name="T6" fmla="*/ 53 w 53"/>
                <a:gd name="T7" fmla="*/ 14 h 40"/>
                <a:gd name="T8" fmla="*/ 53 w 53"/>
                <a:gd name="T9" fmla="*/ 13 h 40"/>
                <a:gd name="T10" fmla="*/ 34 w 53"/>
                <a:gd name="T11" fmla="*/ 0 h 40"/>
              </a:gdLst>
              <a:ahLst/>
              <a:cxnLst>
                <a:cxn ang="0">
                  <a:pos x="T0" y="T1"/>
                </a:cxn>
                <a:cxn ang="0">
                  <a:pos x="T2" y="T3"/>
                </a:cxn>
                <a:cxn ang="0">
                  <a:pos x="T4" y="T5"/>
                </a:cxn>
                <a:cxn ang="0">
                  <a:pos x="T6" y="T7"/>
                </a:cxn>
                <a:cxn ang="0">
                  <a:pos x="T8" y="T9"/>
                </a:cxn>
                <a:cxn ang="0">
                  <a:pos x="T10" y="T11"/>
                </a:cxn>
              </a:cxnLst>
              <a:rect l="0" t="0" r="r" b="b"/>
              <a:pathLst>
                <a:path w="53" h="40">
                  <a:moveTo>
                    <a:pt x="34" y="0"/>
                  </a:moveTo>
                  <a:cubicBezTo>
                    <a:pt x="26" y="6"/>
                    <a:pt x="9" y="15"/>
                    <a:pt x="0" y="18"/>
                  </a:cubicBezTo>
                  <a:cubicBezTo>
                    <a:pt x="2" y="31"/>
                    <a:pt x="13" y="40"/>
                    <a:pt x="26" y="40"/>
                  </a:cubicBezTo>
                  <a:cubicBezTo>
                    <a:pt x="41" y="40"/>
                    <a:pt x="53" y="28"/>
                    <a:pt x="53" y="14"/>
                  </a:cubicBezTo>
                  <a:cubicBezTo>
                    <a:pt x="53" y="13"/>
                    <a:pt x="53" y="13"/>
                    <a:pt x="53" y="13"/>
                  </a:cubicBezTo>
                  <a:cubicBezTo>
                    <a:pt x="43" y="10"/>
                    <a:pt x="39" y="0"/>
                    <a:pt x="34"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45" name="Freeform 134">
              <a:extLst>
                <a:ext uri="{FF2B5EF4-FFF2-40B4-BE49-F238E27FC236}">
                  <a16:creationId xmlns:a16="http://schemas.microsoft.com/office/drawing/2014/main" id="{67B4B101-7816-BA4C-B9FB-59E12589E8D4}"/>
                </a:ext>
              </a:extLst>
            </p:cNvPr>
            <p:cNvSpPr>
              <a:spLocks/>
            </p:cNvSpPr>
            <p:nvPr/>
          </p:nvSpPr>
          <p:spPr bwMode="auto">
            <a:xfrm>
              <a:off x="6731001" y="4867275"/>
              <a:ext cx="354013" cy="187325"/>
            </a:xfrm>
            <a:custGeom>
              <a:avLst/>
              <a:gdLst>
                <a:gd name="T0" fmla="*/ 41 w 64"/>
                <a:gd name="T1" fmla="*/ 5 h 34"/>
                <a:gd name="T2" fmla="*/ 32 w 64"/>
                <a:gd name="T3" fmla="*/ 1 h 34"/>
                <a:gd name="T4" fmla="*/ 3 w 64"/>
                <a:gd name="T5" fmla="*/ 34 h 34"/>
                <a:gd name="T6" fmla="*/ 3 w 64"/>
                <a:gd name="T7" fmla="*/ 34 h 34"/>
                <a:gd name="T8" fmla="*/ 39 w 64"/>
                <a:gd name="T9" fmla="*/ 14 h 34"/>
                <a:gd name="T10" fmla="*/ 60 w 64"/>
                <a:gd name="T11" fmla="*/ 29 h 34"/>
                <a:gd name="T12" fmla="*/ 41 w 64"/>
                <a:gd name="T13" fmla="*/ 5 h 34"/>
              </a:gdLst>
              <a:ahLst/>
              <a:cxnLst>
                <a:cxn ang="0">
                  <a:pos x="T0" y="T1"/>
                </a:cxn>
                <a:cxn ang="0">
                  <a:pos x="T2" y="T3"/>
                </a:cxn>
                <a:cxn ang="0">
                  <a:pos x="T4" y="T5"/>
                </a:cxn>
                <a:cxn ang="0">
                  <a:pos x="T6" y="T7"/>
                </a:cxn>
                <a:cxn ang="0">
                  <a:pos x="T8" y="T9"/>
                </a:cxn>
                <a:cxn ang="0">
                  <a:pos x="T10" y="T11"/>
                </a:cxn>
                <a:cxn ang="0">
                  <a:pos x="T12" y="T13"/>
                </a:cxn>
              </a:cxnLst>
              <a:rect l="0" t="0" r="r" b="b"/>
              <a:pathLst>
                <a:path w="64" h="34">
                  <a:moveTo>
                    <a:pt x="41" y="5"/>
                  </a:moveTo>
                  <a:cubicBezTo>
                    <a:pt x="41" y="5"/>
                    <a:pt x="38" y="1"/>
                    <a:pt x="32" y="1"/>
                  </a:cubicBezTo>
                  <a:cubicBezTo>
                    <a:pt x="24" y="0"/>
                    <a:pt x="0" y="9"/>
                    <a:pt x="3" y="34"/>
                  </a:cubicBezTo>
                  <a:cubicBezTo>
                    <a:pt x="3" y="34"/>
                    <a:pt x="3" y="34"/>
                    <a:pt x="3" y="34"/>
                  </a:cubicBezTo>
                  <a:cubicBezTo>
                    <a:pt x="16" y="29"/>
                    <a:pt x="32" y="21"/>
                    <a:pt x="39" y="14"/>
                  </a:cubicBezTo>
                  <a:cubicBezTo>
                    <a:pt x="47" y="17"/>
                    <a:pt x="51" y="27"/>
                    <a:pt x="60" y="29"/>
                  </a:cubicBezTo>
                  <a:cubicBezTo>
                    <a:pt x="64" y="23"/>
                    <a:pt x="52" y="1"/>
                    <a:pt x="41" y="5"/>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46" name="Freeform 135">
              <a:extLst>
                <a:ext uri="{FF2B5EF4-FFF2-40B4-BE49-F238E27FC236}">
                  <a16:creationId xmlns:a16="http://schemas.microsoft.com/office/drawing/2014/main" id="{8FEB1A7D-EF33-754E-8147-A6D3375FF539}"/>
                </a:ext>
              </a:extLst>
            </p:cNvPr>
            <p:cNvSpPr>
              <a:spLocks/>
            </p:cNvSpPr>
            <p:nvPr/>
          </p:nvSpPr>
          <p:spPr bwMode="auto">
            <a:xfrm>
              <a:off x="6737351" y="5092700"/>
              <a:ext cx="71438" cy="120650"/>
            </a:xfrm>
            <a:custGeom>
              <a:avLst/>
              <a:gdLst>
                <a:gd name="T0" fmla="*/ 3 w 13"/>
                <a:gd name="T1" fmla="*/ 0 h 22"/>
                <a:gd name="T2" fmla="*/ 0 w 13"/>
                <a:gd name="T3" fmla="*/ 16 h 22"/>
                <a:gd name="T4" fmla="*/ 13 w 13"/>
                <a:gd name="T5" fmla="*/ 16 h 22"/>
                <a:gd name="T6" fmla="*/ 3 w 13"/>
                <a:gd name="T7" fmla="*/ 0 h 22"/>
              </a:gdLst>
              <a:ahLst/>
              <a:cxnLst>
                <a:cxn ang="0">
                  <a:pos x="T0" y="T1"/>
                </a:cxn>
                <a:cxn ang="0">
                  <a:pos x="T2" y="T3"/>
                </a:cxn>
                <a:cxn ang="0">
                  <a:pos x="T4" y="T5"/>
                </a:cxn>
                <a:cxn ang="0">
                  <a:pos x="T6" y="T7"/>
                </a:cxn>
              </a:cxnLst>
              <a:rect l="0" t="0" r="r" b="b"/>
              <a:pathLst>
                <a:path w="13" h="22">
                  <a:moveTo>
                    <a:pt x="3" y="0"/>
                  </a:moveTo>
                  <a:cubicBezTo>
                    <a:pt x="3" y="0"/>
                    <a:pt x="4" y="10"/>
                    <a:pt x="0" y="16"/>
                  </a:cubicBezTo>
                  <a:cubicBezTo>
                    <a:pt x="5" y="22"/>
                    <a:pt x="13" y="16"/>
                    <a:pt x="13" y="16"/>
                  </a:cubicBezTo>
                  <a:cubicBezTo>
                    <a:pt x="13" y="16"/>
                    <a:pt x="4" y="7"/>
                    <a:pt x="3"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47" name="Freeform 136">
              <a:extLst>
                <a:ext uri="{FF2B5EF4-FFF2-40B4-BE49-F238E27FC236}">
                  <a16:creationId xmlns:a16="http://schemas.microsoft.com/office/drawing/2014/main" id="{41FB6F9D-DCBD-C347-8BF6-CD0FFD6A7542}"/>
                </a:ext>
              </a:extLst>
            </p:cNvPr>
            <p:cNvSpPr>
              <a:spLocks/>
            </p:cNvSpPr>
            <p:nvPr/>
          </p:nvSpPr>
          <p:spPr bwMode="auto">
            <a:xfrm>
              <a:off x="7007226" y="5092700"/>
              <a:ext cx="77788" cy="120650"/>
            </a:xfrm>
            <a:custGeom>
              <a:avLst/>
              <a:gdLst>
                <a:gd name="T0" fmla="*/ 11 w 14"/>
                <a:gd name="T1" fmla="*/ 0 h 22"/>
                <a:gd name="T2" fmla="*/ 14 w 14"/>
                <a:gd name="T3" fmla="*/ 16 h 22"/>
                <a:gd name="T4" fmla="*/ 0 w 14"/>
                <a:gd name="T5" fmla="*/ 16 h 22"/>
                <a:gd name="T6" fmla="*/ 11 w 14"/>
                <a:gd name="T7" fmla="*/ 0 h 22"/>
              </a:gdLst>
              <a:ahLst/>
              <a:cxnLst>
                <a:cxn ang="0">
                  <a:pos x="T0" y="T1"/>
                </a:cxn>
                <a:cxn ang="0">
                  <a:pos x="T2" y="T3"/>
                </a:cxn>
                <a:cxn ang="0">
                  <a:pos x="T4" y="T5"/>
                </a:cxn>
                <a:cxn ang="0">
                  <a:pos x="T6" y="T7"/>
                </a:cxn>
              </a:cxnLst>
              <a:rect l="0" t="0" r="r" b="b"/>
              <a:pathLst>
                <a:path w="14" h="22">
                  <a:moveTo>
                    <a:pt x="11" y="0"/>
                  </a:moveTo>
                  <a:cubicBezTo>
                    <a:pt x="11" y="0"/>
                    <a:pt x="10" y="10"/>
                    <a:pt x="14" y="16"/>
                  </a:cubicBezTo>
                  <a:cubicBezTo>
                    <a:pt x="8" y="22"/>
                    <a:pt x="0" y="16"/>
                    <a:pt x="0" y="16"/>
                  </a:cubicBezTo>
                  <a:cubicBezTo>
                    <a:pt x="0" y="16"/>
                    <a:pt x="10" y="7"/>
                    <a:pt x="11"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grpSp>
        <p:nvGrpSpPr>
          <p:cNvPr id="105" name="Group 104">
            <a:extLst>
              <a:ext uri="{FF2B5EF4-FFF2-40B4-BE49-F238E27FC236}">
                <a16:creationId xmlns:a16="http://schemas.microsoft.com/office/drawing/2014/main" id="{E991C11B-EB69-BA4B-AF22-D9D584D5E462}"/>
              </a:ext>
            </a:extLst>
          </p:cNvPr>
          <p:cNvGrpSpPr/>
          <p:nvPr/>
        </p:nvGrpSpPr>
        <p:grpSpPr>
          <a:xfrm>
            <a:off x="1476361" y="3321708"/>
            <a:ext cx="181324" cy="372502"/>
            <a:chOff x="3427413" y="4927600"/>
            <a:chExt cx="292100" cy="600075"/>
          </a:xfrm>
          <a:solidFill>
            <a:schemeClr val="accent1"/>
          </a:solidFill>
        </p:grpSpPr>
        <p:sp>
          <p:nvSpPr>
            <p:cNvPr id="125" name="Freeform 34">
              <a:extLst>
                <a:ext uri="{FF2B5EF4-FFF2-40B4-BE49-F238E27FC236}">
                  <a16:creationId xmlns:a16="http://schemas.microsoft.com/office/drawing/2014/main" id="{419581ED-13B3-F844-A4A3-0930153FAF58}"/>
                </a:ext>
              </a:extLst>
            </p:cNvPr>
            <p:cNvSpPr>
              <a:spLocks/>
            </p:cNvSpPr>
            <p:nvPr/>
          </p:nvSpPr>
          <p:spPr bwMode="auto">
            <a:xfrm>
              <a:off x="3548063" y="5235575"/>
              <a:ext cx="55563" cy="55563"/>
            </a:xfrm>
            <a:custGeom>
              <a:avLst/>
              <a:gdLst>
                <a:gd name="T0" fmla="*/ 9 w 10"/>
                <a:gd name="T1" fmla="*/ 8 h 10"/>
                <a:gd name="T2" fmla="*/ 9 w 10"/>
                <a:gd name="T3" fmla="*/ 8 h 10"/>
                <a:gd name="T4" fmla="*/ 9 w 10"/>
                <a:gd name="T5" fmla="*/ 8 h 10"/>
                <a:gd name="T6" fmla="*/ 10 w 10"/>
                <a:gd name="T7" fmla="*/ 7 h 10"/>
                <a:gd name="T8" fmla="*/ 10 w 10"/>
                <a:gd name="T9" fmla="*/ 7 h 10"/>
                <a:gd name="T10" fmla="*/ 10 w 10"/>
                <a:gd name="T11" fmla="*/ 7 h 10"/>
                <a:gd name="T12" fmla="*/ 10 w 10"/>
                <a:gd name="T13" fmla="*/ 4 h 10"/>
                <a:gd name="T14" fmla="*/ 6 w 10"/>
                <a:gd name="T15" fmla="*/ 0 h 10"/>
                <a:gd name="T16" fmla="*/ 3 w 10"/>
                <a:gd name="T17" fmla="*/ 0 h 10"/>
                <a:gd name="T18" fmla="*/ 0 w 10"/>
                <a:gd name="T19" fmla="*/ 4 h 10"/>
                <a:gd name="T20" fmla="*/ 0 w 10"/>
                <a:gd name="T21" fmla="*/ 7 h 10"/>
                <a:gd name="T22" fmla="*/ 0 w 10"/>
                <a:gd name="T23" fmla="*/ 7 h 10"/>
                <a:gd name="T24" fmla="*/ 0 w 10"/>
                <a:gd name="T25" fmla="*/ 7 h 10"/>
                <a:gd name="T26" fmla="*/ 0 w 10"/>
                <a:gd name="T27" fmla="*/ 8 h 10"/>
                <a:gd name="T28" fmla="*/ 0 w 10"/>
                <a:gd name="T29" fmla="*/ 8 h 10"/>
                <a:gd name="T30" fmla="*/ 0 w 10"/>
                <a:gd name="T31" fmla="*/ 8 h 10"/>
                <a:gd name="T32" fmla="*/ 0 w 10"/>
                <a:gd name="T33" fmla="*/ 9 h 10"/>
                <a:gd name="T34" fmla="*/ 0 w 10"/>
                <a:gd name="T35" fmla="*/ 9 h 10"/>
                <a:gd name="T36" fmla="*/ 1 w 10"/>
                <a:gd name="T37" fmla="*/ 9 h 10"/>
                <a:gd name="T38" fmla="*/ 1 w 10"/>
                <a:gd name="T39" fmla="*/ 9 h 10"/>
                <a:gd name="T40" fmla="*/ 1 w 10"/>
                <a:gd name="T41" fmla="*/ 10 h 10"/>
                <a:gd name="T42" fmla="*/ 2 w 10"/>
                <a:gd name="T43" fmla="*/ 10 h 10"/>
                <a:gd name="T44" fmla="*/ 3 w 10"/>
                <a:gd name="T45" fmla="*/ 10 h 10"/>
                <a:gd name="T46" fmla="*/ 3 w 10"/>
                <a:gd name="T47" fmla="*/ 10 h 10"/>
                <a:gd name="T48" fmla="*/ 6 w 10"/>
                <a:gd name="T49" fmla="*/ 10 h 10"/>
                <a:gd name="T50" fmla="*/ 7 w 10"/>
                <a:gd name="T51" fmla="*/ 10 h 10"/>
                <a:gd name="T52" fmla="*/ 8 w 10"/>
                <a:gd name="T53" fmla="*/ 10 h 10"/>
                <a:gd name="T54" fmla="*/ 8 w 10"/>
                <a:gd name="T55" fmla="*/ 10 h 10"/>
                <a:gd name="T56" fmla="*/ 8 w 10"/>
                <a:gd name="T57" fmla="*/ 9 h 10"/>
                <a:gd name="T58" fmla="*/ 8 w 10"/>
                <a:gd name="T59" fmla="*/ 9 h 10"/>
                <a:gd name="T60" fmla="*/ 9 w 10"/>
                <a:gd name="T61" fmla="*/ 9 h 10"/>
                <a:gd name="T62" fmla="*/ 9 w 10"/>
                <a:gd name="T63" fmla="*/ 9 h 10"/>
                <a:gd name="T64" fmla="*/ 9 w 10"/>
                <a:gd name="T6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9" y="8"/>
                  </a:moveTo>
                  <a:cubicBezTo>
                    <a:pt x="9" y="8"/>
                    <a:pt x="9" y="8"/>
                    <a:pt x="9" y="8"/>
                  </a:cubicBezTo>
                  <a:cubicBezTo>
                    <a:pt x="9" y="8"/>
                    <a:pt x="9" y="8"/>
                    <a:pt x="9" y="8"/>
                  </a:cubicBezTo>
                  <a:cubicBezTo>
                    <a:pt x="9" y="8"/>
                    <a:pt x="9" y="8"/>
                    <a:pt x="10" y="7"/>
                  </a:cubicBezTo>
                  <a:cubicBezTo>
                    <a:pt x="10" y="7"/>
                    <a:pt x="10" y="7"/>
                    <a:pt x="10" y="7"/>
                  </a:cubicBezTo>
                  <a:cubicBezTo>
                    <a:pt x="10" y="7"/>
                    <a:pt x="10" y="7"/>
                    <a:pt x="10" y="7"/>
                  </a:cubicBezTo>
                  <a:cubicBezTo>
                    <a:pt x="10" y="4"/>
                    <a:pt x="10" y="4"/>
                    <a:pt x="10" y="4"/>
                  </a:cubicBezTo>
                  <a:cubicBezTo>
                    <a:pt x="10" y="2"/>
                    <a:pt x="8" y="0"/>
                    <a:pt x="6" y="0"/>
                  </a:cubicBezTo>
                  <a:cubicBezTo>
                    <a:pt x="3" y="0"/>
                    <a:pt x="3" y="0"/>
                    <a:pt x="3" y="0"/>
                  </a:cubicBezTo>
                  <a:cubicBezTo>
                    <a:pt x="1" y="0"/>
                    <a:pt x="0" y="2"/>
                    <a:pt x="0" y="4"/>
                  </a:cubicBezTo>
                  <a:cubicBezTo>
                    <a:pt x="0"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0" y="8"/>
                  </a:cubicBezTo>
                  <a:cubicBezTo>
                    <a:pt x="0" y="8"/>
                    <a:pt x="0" y="9"/>
                    <a:pt x="0" y="9"/>
                  </a:cubicBezTo>
                  <a:cubicBezTo>
                    <a:pt x="0" y="9"/>
                    <a:pt x="0" y="9"/>
                    <a:pt x="0" y="9"/>
                  </a:cubicBezTo>
                  <a:cubicBezTo>
                    <a:pt x="1" y="9"/>
                    <a:pt x="1" y="9"/>
                    <a:pt x="1" y="9"/>
                  </a:cubicBezTo>
                  <a:cubicBezTo>
                    <a:pt x="1" y="9"/>
                    <a:pt x="1" y="9"/>
                    <a:pt x="1" y="9"/>
                  </a:cubicBezTo>
                  <a:cubicBezTo>
                    <a:pt x="1" y="10"/>
                    <a:pt x="1" y="10"/>
                    <a:pt x="1" y="10"/>
                  </a:cubicBezTo>
                  <a:cubicBezTo>
                    <a:pt x="2" y="10"/>
                    <a:pt x="2" y="10"/>
                    <a:pt x="2" y="10"/>
                  </a:cubicBezTo>
                  <a:cubicBezTo>
                    <a:pt x="2" y="10"/>
                    <a:pt x="2" y="10"/>
                    <a:pt x="3" y="10"/>
                  </a:cubicBezTo>
                  <a:cubicBezTo>
                    <a:pt x="3" y="10"/>
                    <a:pt x="3" y="10"/>
                    <a:pt x="3" y="10"/>
                  </a:cubicBezTo>
                  <a:cubicBezTo>
                    <a:pt x="6" y="10"/>
                    <a:pt x="6" y="10"/>
                    <a:pt x="6" y="10"/>
                  </a:cubicBezTo>
                  <a:cubicBezTo>
                    <a:pt x="6" y="10"/>
                    <a:pt x="6" y="10"/>
                    <a:pt x="7" y="10"/>
                  </a:cubicBezTo>
                  <a:cubicBezTo>
                    <a:pt x="7" y="10"/>
                    <a:pt x="7" y="10"/>
                    <a:pt x="8" y="10"/>
                  </a:cubicBezTo>
                  <a:cubicBezTo>
                    <a:pt x="8" y="10"/>
                    <a:pt x="8" y="10"/>
                    <a:pt x="8" y="10"/>
                  </a:cubicBezTo>
                  <a:cubicBezTo>
                    <a:pt x="8" y="10"/>
                    <a:pt x="8" y="10"/>
                    <a:pt x="8" y="9"/>
                  </a:cubicBezTo>
                  <a:cubicBezTo>
                    <a:pt x="8" y="9"/>
                    <a:pt x="8" y="9"/>
                    <a:pt x="8" y="9"/>
                  </a:cubicBezTo>
                  <a:cubicBezTo>
                    <a:pt x="8" y="9"/>
                    <a:pt x="9" y="9"/>
                    <a:pt x="9" y="9"/>
                  </a:cubicBezTo>
                  <a:cubicBezTo>
                    <a:pt x="9" y="9"/>
                    <a:pt x="9" y="9"/>
                    <a:pt x="9" y="9"/>
                  </a:cubicBezTo>
                  <a:cubicBezTo>
                    <a:pt x="9" y="9"/>
                    <a:pt x="9" y="8"/>
                    <a:pt x="9" y="8"/>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26" name="Oval 35">
              <a:extLst>
                <a:ext uri="{FF2B5EF4-FFF2-40B4-BE49-F238E27FC236}">
                  <a16:creationId xmlns:a16="http://schemas.microsoft.com/office/drawing/2014/main" id="{22EABA09-622C-E149-AC4D-7E7EEEDAC333}"/>
                </a:ext>
              </a:extLst>
            </p:cNvPr>
            <p:cNvSpPr>
              <a:spLocks noChangeArrowheads="1"/>
            </p:cNvSpPr>
            <p:nvPr/>
          </p:nvSpPr>
          <p:spPr bwMode="auto">
            <a:xfrm>
              <a:off x="3427413" y="4927600"/>
              <a:ext cx="292100" cy="292100"/>
            </a:xfrm>
            <a:prstGeom prst="ellipse">
              <a:avLst/>
            </a:pr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27" name="Freeform 36">
              <a:extLst>
                <a:ext uri="{FF2B5EF4-FFF2-40B4-BE49-F238E27FC236}">
                  <a16:creationId xmlns:a16="http://schemas.microsoft.com/office/drawing/2014/main" id="{18C4AA4C-8822-6741-9FC9-236EAFA9F592}"/>
                </a:ext>
              </a:extLst>
            </p:cNvPr>
            <p:cNvSpPr>
              <a:spLocks noEditPoints="1"/>
            </p:cNvSpPr>
            <p:nvPr/>
          </p:nvSpPr>
          <p:spPr bwMode="auto">
            <a:xfrm>
              <a:off x="3427413" y="5251450"/>
              <a:ext cx="292100" cy="276225"/>
            </a:xfrm>
            <a:custGeom>
              <a:avLst/>
              <a:gdLst>
                <a:gd name="T0" fmla="*/ 53 w 53"/>
                <a:gd name="T1" fmla="*/ 21 h 50"/>
                <a:gd name="T2" fmla="*/ 43 w 53"/>
                <a:gd name="T3" fmla="*/ 0 h 50"/>
                <a:gd name="T4" fmla="*/ 30 w 53"/>
                <a:gd name="T5" fmla="*/ 16 h 50"/>
                <a:gd name="T6" fmla="*/ 29 w 53"/>
                <a:gd name="T7" fmla="*/ 9 h 50"/>
                <a:gd name="T8" fmla="*/ 28 w 53"/>
                <a:gd name="T9" fmla="*/ 9 h 50"/>
                <a:gd name="T10" fmla="*/ 25 w 53"/>
                <a:gd name="T11" fmla="*/ 9 h 50"/>
                <a:gd name="T12" fmla="*/ 24 w 53"/>
                <a:gd name="T13" fmla="*/ 9 h 50"/>
                <a:gd name="T14" fmla="*/ 23 w 53"/>
                <a:gd name="T15" fmla="*/ 16 h 50"/>
                <a:gd name="T16" fmla="*/ 10 w 53"/>
                <a:gd name="T17" fmla="*/ 0 h 50"/>
                <a:gd name="T18" fmla="*/ 0 w 53"/>
                <a:gd name="T19" fmla="*/ 21 h 50"/>
                <a:gd name="T20" fmla="*/ 0 w 53"/>
                <a:gd name="T21" fmla="*/ 21 h 50"/>
                <a:gd name="T22" fmla="*/ 0 w 53"/>
                <a:gd name="T23" fmla="*/ 50 h 50"/>
                <a:gd name="T24" fmla="*/ 53 w 53"/>
                <a:gd name="T25" fmla="*/ 50 h 50"/>
                <a:gd name="T26" fmla="*/ 53 w 53"/>
                <a:gd name="T27" fmla="*/ 21 h 50"/>
                <a:gd name="T28" fmla="*/ 47 w 53"/>
                <a:gd name="T29" fmla="*/ 27 h 50"/>
                <a:gd name="T30" fmla="*/ 33 w 53"/>
                <a:gd name="T31" fmla="*/ 27 h 50"/>
                <a:gd name="T32" fmla="*/ 33 w 53"/>
                <a:gd name="T33" fmla="*/ 24 h 50"/>
                <a:gd name="T34" fmla="*/ 47 w 53"/>
                <a:gd name="T35" fmla="*/ 24 h 50"/>
                <a:gd name="T36" fmla="*/ 47 w 53"/>
                <a:gd name="T37" fmla="*/ 26 h 50"/>
                <a:gd name="T38" fmla="*/ 47 w 53"/>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50">
                  <a:moveTo>
                    <a:pt x="53" y="21"/>
                  </a:moveTo>
                  <a:cubicBezTo>
                    <a:pt x="53" y="12"/>
                    <a:pt x="49" y="5"/>
                    <a:pt x="43" y="0"/>
                  </a:cubicBezTo>
                  <a:cubicBezTo>
                    <a:pt x="30" y="16"/>
                    <a:pt x="30" y="16"/>
                    <a:pt x="30" y="16"/>
                  </a:cubicBezTo>
                  <a:cubicBezTo>
                    <a:pt x="29" y="9"/>
                    <a:pt x="29" y="9"/>
                    <a:pt x="29" y="9"/>
                  </a:cubicBezTo>
                  <a:cubicBezTo>
                    <a:pt x="29" y="9"/>
                    <a:pt x="28" y="9"/>
                    <a:pt x="28" y="9"/>
                  </a:cubicBezTo>
                  <a:cubicBezTo>
                    <a:pt x="25" y="9"/>
                    <a:pt x="25" y="9"/>
                    <a:pt x="25" y="9"/>
                  </a:cubicBezTo>
                  <a:cubicBezTo>
                    <a:pt x="25" y="9"/>
                    <a:pt x="24" y="9"/>
                    <a:pt x="24" y="9"/>
                  </a:cubicBezTo>
                  <a:cubicBezTo>
                    <a:pt x="23" y="16"/>
                    <a:pt x="23" y="16"/>
                    <a:pt x="23" y="16"/>
                  </a:cubicBezTo>
                  <a:cubicBezTo>
                    <a:pt x="10" y="0"/>
                    <a:pt x="10" y="0"/>
                    <a:pt x="10" y="0"/>
                  </a:cubicBezTo>
                  <a:cubicBezTo>
                    <a:pt x="4" y="5"/>
                    <a:pt x="0" y="12"/>
                    <a:pt x="0" y="21"/>
                  </a:cubicBezTo>
                  <a:cubicBezTo>
                    <a:pt x="0" y="21"/>
                    <a:pt x="0" y="21"/>
                    <a:pt x="0" y="21"/>
                  </a:cubicBezTo>
                  <a:cubicBezTo>
                    <a:pt x="0" y="50"/>
                    <a:pt x="0" y="50"/>
                    <a:pt x="0" y="50"/>
                  </a:cubicBezTo>
                  <a:cubicBezTo>
                    <a:pt x="53" y="50"/>
                    <a:pt x="53" y="50"/>
                    <a:pt x="53" y="50"/>
                  </a:cubicBezTo>
                  <a:cubicBezTo>
                    <a:pt x="53" y="21"/>
                    <a:pt x="53" y="21"/>
                    <a:pt x="53" y="21"/>
                  </a:cubicBezTo>
                  <a:close/>
                  <a:moveTo>
                    <a:pt x="47" y="27"/>
                  </a:moveTo>
                  <a:cubicBezTo>
                    <a:pt x="33" y="27"/>
                    <a:pt x="33" y="27"/>
                    <a:pt x="33" y="27"/>
                  </a:cubicBezTo>
                  <a:cubicBezTo>
                    <a:pt x="33" y="24"/>
                    <a:pt x="33" y="24"/>
                    <a:pt x="33" y="24"/>
                  </a:cubicBezTo>
                  <a:cubicBezTo>
                    <a:pt x="47" y="24"/>
                    <a:pt x="47" y="24"/>
                    <a:pt x="47" y="24"/>
                  </a:cubicBezTo>
                  <a:cubicBezTo>
                    <a:pt x="47" y="26"/>
                    <a:pt x="47" y="26"/>
                    <a:pt x="47" y="26"/>
                  </a:cubicBezTo>
                  <a:lnTo>
                    <a:pt x="47" y="27"/>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grpSp>
        <p:nvGrpSpPr>
          <p:cNvPr id="2" name="Group 1">
            <a:extLst>
              <a:ext uri="{FF2B5EF4-FFF2-40B4-BE49-F238E27FC236}">
                <a16:creationId xmlns:a16="http://schemas.microsoft.com/office/drawing/2014/main" id="{D226D83A-CC56-4101-8096-515EA8435098}"/>
              </a:ext>
            </a:extLst>
          </p:cNvPr>
          <p:cNvGrpSpPr/>
          <p:nvPr/>
        </p:nvGrpSpPr>
        <p:grpSpPr>
          <a:xfrm>
            <a:off x="2168038" y="5549704"/>
            <a:ext cx="745954" cy="580459"/>
            <a:chOff x="2005940" y="5441098"/>
            <a:chExt cx="745954" cy="580459"/>
          </a:xfrm>
        </p:grpSpPr>
        <p:sp>
          <p:nvSpPr>
            <p:cNvPr id="95" name="TextBox 94">
              <a:extLst>
                <a:ext uri="{FF2B5EF4-FFF2-40B4-BE49-F238E27FC236}">
                  <a16:creationId xmlns:a16="http://schemas.microsoft.com/office/drawing/2014/main" id="{70C40994-4CE5-2A4C-A045-BC534BA20B72}"/>
                </a:ext>
              </a:extLst>
            </p:cNvPr>
            <p:cNvSpPr txBox="1"/>
            <p:nvPr/>
          </p:nvSpPr>
          <p:spPr>
            <a:xfrm>
              <a:off x="2005940" y="5867709"/>
              <a:ext cx="745954" cy="153848"/>
            </a:xfrm>
            <a:prstGeom prst="rect">
              <a:avLst/>
            </a:prstGeom>
            <a:noFill/>
            <a:ln>
              <a:noFill/>
            </a:ln>
          </p:spPr>
          <p:txBody>
            <a:bodyPr wrap="square" lIns="0" tIns="0" rIns="0" bIns="0" rtlCol="0">
              <a:spAutoFit/>
            </a:bodyPr>
            <a:lstStyle/>
            <a:p>
              <a:pPr algn="ctr">
                <a:defRPr/>
              </a:pPr>
              <a:r>
                <a:rPr lang="en-US" sz="1000" kern="0" dirty="0">
                  <a:latin typeface="Arial" panose="020B0604020202020204" pitchFamily="34" charset="0"/>
                  <a:ea typeface="ＭＳ Ｐゴシック" charset="0"/>
                  <a:cs typeface="Arial" panose="020B0604020202020204" pitchFamily="34" charset="0"/>
                  <a:sym typeface="Arial" panose="020B0604020202020204" pitchFamily="34" charset="0"/>
                </a:rPr>
                <a:t>Employee</a:t>
              </a:r>
            </a:p>
          </p:txBody>
        </p:sp>
        <p:grpSp>
          <p:nvGrpSpPr>
            <p:cNvPr id="106" name="Group 105">
              <a:extLst>
                <a:ext uri="{FF2B5EF4-FFF2-40B4-BE49-F238E27FC236}">
                  <a16:creationId xmlns:a16="http://schemas.microsoft.com/office/drawing/2014/main" id="{AA89EB82-A5F8-F24E-BB48-864AF91B08DB}"/>
                </a:ext>
              </a:extLst>
            </p:cNvPr>
            <p:cNvGrpSpPr/>
            <p:nvPr/>
          </p:nvGrpSpPr>
          <p:grpSpPr>
            <a:xfrm>
              <a:off x="2265597" y="5441098"/>
              <a:ext cx="249320" cy="390240"/>
              <a:chOff x="5087938" y="4899025"/>
              <a:chExt cx="401638" cy="628650"/>
            </a:xfrm>
            <a:solidFill>
              <a:schemeClr val="accent1"/>
            </a:solidFill>
          </p:grpSpPr>
          <p:sp>
            <p:nvSpPr>
              <p:cNvPr id="121" name="Freeform 18">
                <a:extLst>
                  <a:ext uri="{FF2B5EF4-FFF2-40B4-BE49-F238E27FC236}">
                    <a16:creationId xmlns:a16="http://schemas.microsoft.com/office/drawing/2014/main" id="{925DE45D-2688-5C41-A683-FE61B752454F}"/>
                  </a:ext>
                </a:extLst>
              </p:cNvPr>
              <p:cNvSpPr>
                <a:spLocks/>
              </p:cNvSpPr>
              <p:nvPr/>
            </p:nvSpPr>
            <p:spPr bwMode="auto">
              <a:xfrm>
                <a:off x="5132388" y="5257800"/>
                <a:ext cx="296863" cy="269875"/>
              </a:xfrm>
              <a:custGeom>
                <a:avLst/>
                <a:gdLst>
                  <a:gd name="T0" fmla="*/ 54 w 54"/>
                  <a:gd name="T1" fmla="*/ 49 h 49"/>
                  <a:gd name="T2" fmla="*/ 54 w 54"/>
                  <a:gd name="T3" fmla="*/ 22 h 49"/>
                  <a:gd name="T4" fmla="*/ 43 w 54"/>
                  <a:gd name="T5" fmla="*/ 0 h 49"/>
                  <a:gd name="T6" fmla="*/ 27 w 54"/>
                  <a:gd name="T7" fmla="*/ 4 h 49"/>
                  <a:gd name="T8" fmla="*/ 11 w 54"/>
                  <a:gd name="T9" fmla="*/ 0 h 49"/>
                  <a:gd name="T10" fmla="*/ 0 w 54"/>
                  <a:gd name="T11" fmla="*/ 22 h 49"/>
                  <a:gd name="T12" fmla="*/ 0 w 54"/>
                  <a:gd name="T13" fmla="*/ 49 h 49"/>
                  <a:gd name="T14" fmla="*/ 54 w 54"/>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9">
                    <a:moveTo>
                      <a:pt x="54" y="49"/>
                    </a:moveTo>
                    <a:cubicBezTo>
                      <a:pt x="54" y="22"/>
                      <a:pt x="54" y="22"/>
                      <a:pt x="54" y="22"/>
                    </a:cubicBezTo>
                    <a:cubicBezTo>
                      <a:pt x="54" y="13"/>
                      <a:pt x="49" y="5"/>
                      <a:pt x="43" y="0"/>
                    </a:cubicBezTo>
                    <a:cubicBezTo>
                      <a:pt x="38" y="3"/>
                      <a:pt x="33" y="4"/>
                      <a:pt x="27" y="4"/>
                    </a:cubicBezTo>
                    <a:cubicBezTo>
                      <a:pt x="21" y="4"/>
                      <a:pt x="16" y="3"/>
                      <a:pt x="11" y="0"/>
                    </a:cubicBezTo>
                    <a:cubicBezTo>
                      <a:pt x="4" y="5"/>
                      <a:pt x="0" y="14"/>
                      <a:pt x="0" y="22"/>
                    </a:cubicBezTo>
                    <a:cubicBezTo>
                      <a:pt x="0" y="49"/>
                      <a:pt x="0" y="49"/>
                      <a:pt x="0" y="49"/>
                    </a:cubicBezTo>
                    <a:lnTo>
                      <a:pt x="54" y="49"/>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22" name="Freeform 19">
                <a:extLst>
                  <a:ext uri="{FF2B5EF4-FFF2-40B4-BE49-F238E27FC236}">
                    <a16:creationId xmlns:a16="http://schemas.microsoft.com/office/drawing/2014/main" id="{78E91B5A-39F4-0144-B381-54B410D1DCD4}"/>
                  </a:ext>
                </a:extLst>
              </p:cNvPr>
              <p:cNvSpPr>
                <a:spLocks/>
              </p:cNvSpPr>
              <p:nvPr/>
            </p:nvSpPr>
            <p:spPr bwMode="auto">
              <a:xfrm>
                <a:off x="5132388" y="4938713"/>
                <a:ext cx="292100" cy="292100"/>
              </a:xfrm>
              <a:custGeom>
                <a:avLst/>
                <a:gdLst>
                  <a:gd name="T0" fmla="*/ 35 w 53"/>
                  <a:gd name="T1" fmla="*/ 48 h 53"/>
                  <a:gd name="T2" fmla="*/ 30 w 53"/>
                  <a:gd name="T3" fmla="*/ 50 h 53"/>
                  <a:gd name="T4" fmla="*/ 24 w 53"/>
                  <a:gd name="T5" fmla="*/ 43 h 53"/>
                  <a:gd name="T6" fmla="*/ 30 w 53"/>
                  <a:gd name="T7" fmla="*/ 37 h 53"/>
                  <a:gd name="T8" fmla="*/ 35 w 53"/>
                  <a:gd name="T9" fmla="*/ 38 h 53"/>
                  <a:gd name="T10" fmla="*/ 50 w 53"/>
                  <a:gd name="T11" fmla="*/ 33 h 53"/>
                  <a:gd name="T12" fmla="*/ 50 w 53"/>
                  <a:gd name="T13" fmla="*/ 31 h 53"/>
                  <a:gd name="T14" fmla="*/ 50 w 53"/>
                  <a:gd name="T15" fmla="*/ 29 h 53"/>
                  <a:gd name="T16" fmla="*/ 53 w 53"/>
                  <a:gd name="T17" fmla="*/ 22 h 53"/>
                  <a:gd name="T18" fmla="*/ 27 w 53"/>
                  <a:gd name="T19" fmla="*/ 0 h 53"/>
                  <a:gd name="T20" fmla="*/ 0 w 53"/>
                  <a:gd name="T21" fmla="*/ 26 h 53"/>
                  <a:gd name="T22" fmla="*/ 27 w 53"/>
                  <a:gd name="T23" fmla="*/ 53 h 53"/>
                  <a:gd name="T24" fmla="*/ 44 w 53"/>
                  <a:gd name="T25" fmla="*/ 47 h 53"/>
                  <a:gd name="T26" fmla="*/ 41 w 53"/>
                  <a:gd name="T27" fmla="*/ 48 h 53"/>
                  <a:gd name="T28" fmla="*/ 35 w 53"/>
                  <a:gd name="T29"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3">
                    <a:moveTo>
                      <a:pt x="35" y="48"/>
                    </a:moveTo>
                    <a:cubicBezTo>
                      <a:pt x="33" y="49"/>
                      <a:pt x="32" y="50"/>
                      <a:pt x="30" y="50"/>
                    </a:cubicBezTo>
                    <a:cubicBezTo>
                      <a:pt x="27" y="50"/>
                      <a:pt x="24" y="47"/>
                      <a:pt x="24" y="43"/>
                    </a:cubicBezTo>
                    <a:cubicBezTo>
                      <a:pt x="24" y="40"/>
                      <a:pt x="27" y="37"/>
                      <a:pt x="30" y="37"/>
                    </a:cubicBezTo>
                    <a:cubicBezTo>
                      <a:pt x="32" y="37"/>
                      <a:pt x="34" y="37"/>
                      <a:pt x="35" y="38"/>
                    </a:cubicBezTo>
                    <a:cubicBezTo>
                      <a:pt x="43" y="38"/>
                      <a:pt x="48" y="36"/>
                      <a:pt x="50" y="33"/>
                    </a:cubicBezTo>
                    <a:cubicBezTo>
                      <a:pt x="50" y="33"/>
                      <a:pt x="50" y="32"/>
                      <a:pt x="50" y="31"/>
                    </a:cubicBezTo>
                    <a:cubicBezTo>
                      <a:pt x="50" y="29"/>
                      <a:pt x="50" y="29"/>
                      <a:pt x="50" y="29"/>
                    </a:cubicBezTo>
                    <a:cubicBezTo>
                      <a:pt x="50" y="26"/>
                      <a:pt x="51" y="23"/>
                      <a:pt x="53" y="22"/>
                    </a:cubicBezTo>
                    <a:cubicBezTo>
                      <a:pt x="51" y="9"/>
                      <a:pt x="40" y="0"/>
                      <a:pt x="27" y="0"/>
                    </a:cubicBezTo>
                    <a:cubicBezTo>
                      <a:pt x="12" y="0"/>
                      <a:pt x="0" y="12"/>
                      <a:pt x="0" y="26"/>
                    </a:cubicBezTo>
                    <a:cubicBezTo>
                      <a:pt x="0" y="41"/>
                      <a:pt x="12" y="53"/>
                      <a:pt x="27" y="53"/>
                    </a:cubicBezTo>
                    <a:cubicBezTo>
                      <a:pt x="33" y="53"/>
                      <a:pt x="39" y="51"/>
                      <a:pt x="44" y="47"/>
                    </a:cubicBezTo>
                    <a:cubicBezTo>
                      <a:pt x="43" y="48"/>
                      <a:pt x="42" y="48"/>
                      <a:pt x="41" y="48"/>
                    </a:cubicBezTo>
                    <a:cubicBezTo>
                      <a:pt x="39" y="48"/>
                      <a:pt x="37" y="48"/>
                      <a:pt x="35" y="48"/>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23" name="Freeform 20">
                <a:extLst>
                  <a:ext uri="{FF2B5EF4-FFF2-40B4-BE49-F238E27FC236}">
                    <a16:creationId xmlns:a16="http://schemas.microsoft.com/office/drawing/2014/main" id="{514DC977-6635-874F-8032-D3346194788B}"/>
                  </a:ext>
                </a:extLst>
              </p:cNvPr>
              <p:cNvSpPr>
                <a:spLocks/>
              </p:cNvSpPr>
              <p:nvPr/>
            </p:nvSpPr>
            <p:spPr bwMode="auto">
              <a:xfrm>
                <a:off x="5087938" y="4899025"/>
                <a:ext cx="369888" cy="220663"/>
              </a:xfrm>
              <a:custGeom>
                <a:avLst/>
                <a:gdLst>
                  <a:gd name="T0" fmla="*/ 35 w 67"/>
                  <a:gd name="T1" fmla="*/ 0 h 40"/>
                  <a:gd name="T2" fmla="*/ 2 w 67"/>
                  <a:gd name="T3" fmla="*/ 33 h 40"/>
                  <a:gd name="T4" fmla="*/ 0 w 67"/>
                  <a:gd name="T5" fmla="*/ 36 h 40"/>
                  <a:gd name="T6" fmla="*/ 0 w 67"/>
                  <a:gd name="T7" fmla="*/ 37 h 40"/>
                  <a:gd name="T8" fmla="*/ 3 w 67"/>
                  <a:gd name="T9" fmla="*/ 40 h 40"/>
                  <a:gd name="T10" fmla="*/ 7 w 67"/>
                  <a:gd name="T11" fmla="*/ 37 h 40"/>
                  <a:gd name="T12" fmla="*/ 7 w 67"/>
                  <a:gd name="T13" fmla="*/ 36 h 40"/>
                  <a:gd name="T14" fmla="*/ 5 w 67"/>
                  <a:gd name="T15" fmla="*/ 33 h 40"/>
                  <a:gd name="T16" fmla="*/ 35 w 67"/>
                  <a:gd name="T17" fmla="*/ 4 h 40"/>
                  <a:gd name="T18" fmla="*/ 64 w 67"/>
                  <a:gd name="T19" fmla="*/ 27 h 40"/>
                  <a:gd name="T20" fmla="*/ 67 w 67"/>
                  <a:gd name="T21" fmla="*/ 27 h 40"/>
                  <a:gd name="T22" fmla="*/ 67 w 67"/>
                  <a:gd name="T23" fmla="*/ 27 h 40"/>
                  <a:gd name="T24" fmla="*/ 35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5" y="0"/>
                    </a:moveTo>
                    <a:cubicBezTo>
                      <a:pt x="17" y="0"/>
                      <a:pt x="2" y="15"/>
                      <a:pt x="2" y="33"/>
                    </a:cubicBezTo>
                    <a:cubicBezTo>
                      <a:pt x="1" y="34"/>
                      <a:pt x="0" y="35"/>
                      <a:pt x="0" y="36"/>
                    </a:cubicBezTo>
                    <a:cubicBezTo>
                      <a:pt x="0" y="37"/>
                      <a:pt x="0" y="37"/>
                      <a:pt x="0" y="37"/>
                    </a:cubicBezTo>
                    <a:cubicBezTo>
                      <a:pt x="0" y="39"/>
                      <a:pt x="2" y="40"/>
                      <a:pt x="3" y="40"/>
                    </a:cubicBezTo>
                    <a:cubicBezTo>
                      <a:pt x="5" y="40"/>
                      <a:pt x="7" y="39"/>
                      <a:pt x="7" y="37"/>
                    </a:cubicBezTo>
                    <a:cubicBezTo>
                      <a:pt x="7" y="36"/>
                      <a:pt x="7" y="36"/>
                      <a:pt x="7" y="36"/>
                    </a:cubicBezTo>
                    <a:cubicBezTo>
                      <a:pt x="7" y="35"/>
                      <a:pt x="6" y="34"/>
                      <a:pt x="5" y="33"/>
                    </a:cubicBezTo>
                    <a:cubicBezTo>
                      <a:pt x="5" y="17"/>
                      <a:pt x="19" y="4"/>
                      <a:pt x="35" y="4"/>
                    </a:cubicBezTo>
                    <a:cubicBezTo>
                      <a:pt x="49" y="4"/>
                      <a:pt x="61" y="14"/>
                      <a:pt x="64" y="27"/>
                    </a:cubicBezTo>
                    <a:cubicBezTo>
                      <a:pt x="65" y="27"/>
                      <a:pt x="66" y="27"/>
                      <a:pt x="67" y="27"/>
                    </a:cubicBezTo>
                    <a:cubicBezTo>
                      <a:pt x="67" y="27"/>
                      <a:pt x="67" y="27"/>
                      <a:pt x="67" y="27"/>
                    </a:cubicBezTo>
                    <a:cubicBezTo>
                      <a:pt x="64" y="12"/>
                      <a:pt x="51" y="0"/>
                      <a:pt x="3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24" name="Freeform 21">
                <a:extLst>
                  <a:ext uri="{FF2B5EF4-FFF2-40B4-BE49-F238E27FC236}">
                    <a16:creationId xmlns:a16="http://schemas.microsoft.com/office/drawing/2014/main" id="{90E74780-1ABE-9740-B9D5-A21656EFE60D}"/>
                  </a:ext>
                </a:extLst>
              </p:cNvPr>
              <p:cNvSpPr>
                <a:spLocks/>
              </p:cNvSpPr>
              <p:nvPr/>
            </p:nvSpPr>
            <p:spPr bwMode="auto">
              <a:xfrm>
                <a:off x="5280026" y="5059363"/>
                <a:ext cx="209550" cy="138113"/>
              </a:xfrm>
              <a:custGeom>
                <a:avLst/>
                <a:gdLst>
                  <a:gd name="T0" fmla="*/ 32 w 38"/>
                  <a:gd name="T1" fmla="*/ 0 h 25"/>
                  <a:gd name="T2" fmla="*/ 26 w 38"/>
                  <a:gd name="T3" fmla="*/ 7 h 25"/>
                  <a:gd name="T4" fmla="*/ 26 w 38"/>
                  <a:gd name="T5" fmla="*/ 9 h 25"/>
                  <a:gd name="T6" fmla="*/ 27 w 38"/>
                  <a:gd name="T7" fmla="*/ 13 h 25"/>
                  <a:gd name="T8" fmla="*/ 6 w 38"/>
                  <a:gd name="T9" fmla="*/ 20 h 25"/>
                  <a:gd name="T10" fmla="*/ 3 w 38"/>
                  <a:gd name="T11" fmla="*/ 18 h 25"/>
                  <a:gd name="T12" fmla="*/ 0 w 38"/>
                  <a:gd name="T13" fmla="*/ 21 h 25"/>
                  <a:gd name="T14" fmla="*/ 3 w 38"/>
                  <a:gd name="T15" fmla="*/ 25 h 25"/>
                  <a:gd name="T16" fmla="*/ 6 w 38"/>
                  <a:gd name="T17" fmla="*/ 23 h 25"/>
                  <a:gd name="T18" fmla="*/ 13 w 38"/>
                  <a:gd name="T19" fmla="*/ 23 h 25"/>
                  <a:gd name="T20" fmla="*/ 29 w 38"/>
                  <a:gd name="T21" fmla="*/ 15 h 25"/>
                  <a:gd name="T22" fmla="*/ 29 w 38"/>
                  <a:gd name="T23" fmla="*/ 15 h 25"/>
                  <a:gd name="T24" fmla="*/ 32 w 38"/>
                  <a:gd name="T25" fmla="*/ 15 h 25"/>
                  <a:gd name="T26" fmla="*/ 38 w 38"/>
                  <a:gd name="T27" fmla="*/ 9 h 25"/>
                  <a:gd name="T28" fmla="*/ 38 w 38"/>
                  <a:gd name="T29" fmla="*/ 7 h 25"/>
                  <a:gd name="T30" fmla="*/ 32 w 38"/>
                  <a:gd name="T3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25">
                    <a:moveTo>
                      <a:pt x="32" y="0"/>
                    </a:moveTo>
                    <a:cubicBezTo>
                      <a:pt x="28" y="0"/>
                      <a:pt x="26" y="3"/>
                      <a:pt x="26" y="7"/>
                    </a:cubicBezTo>
                    <a:cubicBezTo>
                      <a:pt x="26" y="9"/>
                      <a:pt x="26" y="9"/>
                      <a:pt x="26" y="9"/>
                    </a:cubicBezTo>
                    <a:cubicBezTo>
                      <a:pt x="26" y="10"/>
                      <a:pt x="26" y="12"/>
                      <a:pt x="27" y="13"/>
                    </a:cubicBezTo>
                    <a:cubicBezTo>
                      <a:pt x="24" y="16"/>
                      <a:pt x="18" y="20"/>
                      <a:pt x="6" y="20"/>
                    </a:cubicBezTo>
                    <a:cubicBezTo>
                      <a:pt x="6" y="19"/>
                      <a:pt x="5" y="18"/>
                      <a:pt x="3" y="18"/>
                    </a:cubicBezTo>
                    <a:cubicBezTo>
                      <a:pt x="1" y="18"/>
                      <a:pt x="0" y="19"/>
                      <a:pt x="0" y="21"/>
                    </a:cubicBezTo>
                    <a:cubicBezTo>
                      <a:pt x="0" y="23"/>
                      <a:pt x="1" y="25"/>
                      <a:pt x="3" y="25"/>
                    </a:cubicBezTo>
                    <a:cubicBezTo>
                      <a:pt x="4" y="25"/>
                      <a:pt x="5" y="24"/>
                      <a:pt x="6" y="23"/>
                    </a:cubicBezTo>
                    <a:cubicBezTo>
                      <a:pt x="9" y="23"/>
                      <a:pt x="11" y="23"/>
                      <a:pt x="13" y="23"/>
                    </a:cubicBezTo>
                    <a:cubicBezTo>
                      <a:pt x="22" y="21"/>
                      <a:pt x="27" y="18"/>
                      <a:pt x="29" y="15"/>
                    </a:cubicBezTo>
                    <a:cubicBezTo>
                      <a:pt x="29" y="15"/>
                      <a:pt x="29" y="15"/>
                      <a:pt x="29" y="15"/>
                    </a:cubicBezTo>
                    <a:cubicBezTo>
                      <a:pt x="30" y="15"/>
                      <a:pt x="31" y="15"/>
                      <a:pt x="32" y="15"/>
                    </a:cubicBezTo>
                    <a:cubicBezTo>
                      <a:pt x="35" y="15"/>
                      <a:pt x="38" y="12"/>
                      <a:pt x="38" y="9"/>
                    </a:cubicBezTo>
                    <a:cubicBezTo>
                      <a:pt x="38" y="7"/>
                      <a:pt x="38" y="7"/>
                      <a:pt x="38" y="7"/>
                    </a:cubicBezTo>
                    <a:cubicBezTo>
                      <a:pt x="38" y="3"/>
                      <a:pt x="35" y="0"/>
                      <a:pt x="32"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grpSp>
      <p:grpSp>
        <p:nvGrpSpPr>
          <p:cNvPr id="107" name="Group 106">
            <a:extLst>
              <a:ext uri="{FF2B5EF4-FFF2-40B4-BE49-F238E27FC236}">
                <a16:creationId xmlns:a16="http://schemas.microsoft.com/office/drawing/2014/main" id="{E4AAA1C3-B47F-344F-981E-3691EF003867}"/>
              </a:ext>
            </a:extLst>
          </p:cNvPr>
          <p:cNvGrpSpPr/>
          <p:nvPr/>
        </p:nvGrpSpPr>
        <p:grpSpPr>
          <a:xfrm>
            <a:off x="1436980" y="4133355"/>
            <a:ext cx="229612" cy="390240"/>
            <a:chOff x="1893888" y="3924300"/>
            <a:chExt cx="369888" cy="628650"/>
          </a:xfrm>
          <a:solidFill>
            <a:schemeClr val="accent1"/>
          </a:solidFill>
        </p:grpSpPr>
        <p:sp>
          <p:nvSpPr>
            <p:cNvPr id="116" name="Freeform 37">
              <a:extLst>
                <a:ext uri="{FF2B5EF4-FFF2-40B4-BE49-F238E27FC236}">
                  <a16:creationId xmlns:a16="http://schemas.microsoft.com/office/drawing/2014/main" id="{4856F4D4-8E8F-3B45-AD44-E07ABE225E87}"/>
                </a:ext>
              </a:extLst>
            </p:cNvPr>
            <p:cNvSpPr>
              <a:spLocks/>
            </p:cNvSpPr>
            <p:nvPr/>
          </p:nvSpPr>
          <p:spPr bwMode="auto">
            <a:xfrm>
              <a:off x="1893888" y="3924300"/>
              <a:ext cx="369888" cy="347663"/>
            </a:xfrm>
            <a:custGeom>
              <a:avLst/>
              <a:gdLst>
                <a:gd name="T0" fmla="*/ 40 w 67"/>
                <a:gd name="T1" fmla="*/ 9 h 63"/>
                <a:gd name="T2" fmla="*/ 27 w 67"/>
                <a:gd name="T3" fmla="*/ 13 h 63"/>
                <a:gd name="T4" fmla="*/ 13 w 67"/>
                <a:gd name="T5" fmla="*/ 0 h 63"/>
                <a:gd name="T6" fmla="*/ 0 w 67"/>
                <a:gd name="T7" fmla="*/ 14 h 63"/>
                <a:gd name="T8" fmla="*/ 13 w 67"/>
                <a:gd name="T9" fmla="*/ 27 h 63"/>
                <a:gd name="T10" fmla="*/ 15 w 67"/>
                <a:gd name="T11" fmla="*/ 27 h 63"/>
                <a:gd name="T12" fmla="*/ 13 w 67"/>
                <a:gd name="T13" fmla="*/ 36 h 63"/>
                <a:gd name="T14" fmla="*/ 40 w 67"/>
                <a:gd name="T15" fmla="*/ 63 h 63"/>
                <a:gd name="T16" fmla="*/ 67 w 67"/>
                <a:gd name="T17" fmla="*/ 36 h 63"/>
                <a:gd name="T18" fmla="*/ 40 w 67"/>
                <a:gd name="T19"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3">
                  <a:moveTo>
                    <a:pt x="40" y="9"/>
                  </a:moveTo>
                  <a:cubicBezTo>
                    <a:pt x="35" y="9"/>
                    <a:pt x="30" y="10"/>
                    <a:pt x="27" y="13"/>
                  </a:cubicBezTo>
                  <a:cubicBezTo>
                    <a:pt x="26" y="6"/>
                    <a:pt x="20" y="0"/>
                    <a:pt x="13" y="0"/>
                  </a:cubicBezTo>
                  <a:cubicBezTo>
                    <a:pt x="6" y="0"/>
                    <a:pt x="0" y="6"/>
                    <a:pt x="0" y="14"/>
                  </a:cubicBezTo>
                  <a:cubicBezTo>
                    <a:pt x="0" y="21"/>
                    <a:pt x="6" y="27"/>
                    <a:pt x="13" y="27"/>
                  </a:cubicBezTo>
                  <a:cubicBezTo>
                    <a:pt x="14" y="27"/>
                    <a:pt x="14" y="27"/>
                    <a:pt x="15" y="27"/>
                  </a:cubicBezTo>
                  <a:cubicBezTo>
                    <a:pt x="14" y="30"/>
                    <a:pt x="13" y="33"/>
                    <a:pt x="13" y="36"/>
                  </a:cubicBezTo>
                  <a:cubicBezTo>
                    <a:pt x="13" y="51"/>
                    <a:pt x="25" y="63"/>
                    <a:pt x="40" y="63"/>
                  </a:cubicBezTo>
                  <a:cubicBezTo>
                    <a:pt x="55" y="63"/>
                    <a:pt x="67" y="51"/>
                    <a:pt x="67" y="36"/>
                  </a:cubicBezTo>
                  <a:cubicBezTo>
                    <a:pt x="67" y="21"/>
                    <a:pt x="55" y="9"/>
                    <a:pt x="40" y="9"/>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17" name="Freeform 38">
              <a:extLst>
                <a:ext uri="{FF2B5EF4-FFF2-40B4-BE49-F238E27FC236}">
                  <a16:creationId xmlns:a16="http://schemas.microsoft.com/office/drawing/2014/main" id="{52A32C0C-64E4-E243-A2C9-4E0784C94DD9}"/>
                </a:ext>
              </a:extLst>
            </p:cNvPr>
            <p:cNvSpPr>
              <a:spLocks/>
            </p:cNvSpPr>
            <p:nvPr/>
          </p:nvSpPr>
          <p:spPr bwMode="auto">
            <a:xfrm>
              <a:off x="1965326" y="4305300"/>
              <a:ext cx="138113" cy="247650"/>
            </a:xfrm>
            <a:custGeom>
              <a:avLst/>
              <a:gdLst>
                <a:gd name="T0" fmla="*/ 10 w 25"/>
                <a:gd name="T1" fmla="*/ 17 h 45"/>
                <a:gd name="T2" fmla="*/ 10 w 25"/>
                <a:gd name="T3" fmla="*/ 0 h 45"/>
                <a:gd name="T4" fmla="*/ 0 w 25"/>
                <a:gd name="T5" fmla="*/ 20 h 45"/>
                <a:gd name="T6" fmla="*/ 0 w 25"/>
                <a:gd name="T7" fmla="*/ 20 h 45"/>
                <a:gd name="T8" fmla="*/ 0 w 25"/>
                <a:gd name="T9" fmla="*/ 45 h 45"/>
                <a:gd name="T10" fmla="*/ 25 w 25"/>
                <a:gd name="T11" fmla="*/ 45 h 45"/>
                <a:gd name="T12" fmla="*/ 25 w 25"/>
                <a:gd name="T13" fmla="*/ 17 h 45"/>
                <a:gd name="T14" fmla="*/ 10 w 25"/>
                <a:gd name="T15" fmla="*/ 1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10" y="17"/>
                  </a:moveTo>
                  <a:cubicBezTo>
                    <a:pt x="10" y="0"/>
                    <a:pt x="10" y="0"/>
                    <a:pt x="10" y="0"/>
                  </a:cubicBezTo>
                  <a:cubicBezTo>
                    <a:pt x="4" y="5"/>
                    <a:pt x="0" y="12"/>
                    <a:pt x="0" y="20"/>
                  </a:cubicBezTo>
                  <a:cubicBezTo>
                    <a:pt x="0" y="20"/>
                    <a:pt x="0" y="20"/>
                    <a:pt x="0" y="20"/>
                  </a:cubicBezTo>
                  <a:cubicBezTo>
                    <a:pt x="0" y="45"/>
                    <a:pt x="0" y="45"/>
                    <a:pt x="0" y="45"/>
                  </a:cubicBezTo>
                  <a:cubicBezTo>
                    <a:pt x="25" y="45"/>
                    <a:pt x="25" y="45"/>
                    <a:pt x="25" y="45"/>
                  </a:cubicBezTo>
                  <a:cubicBezTo>
                    <a:pt x="25" y="17"/>
                    <a:pt x="25" y="17"/>
                    <a:pt x="25" y="17"/>
                  </a:cubicBezTo>
                  <a:lnTo>
                    <a:pt x="10" y="17"/>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18" name="Freeform 39">
              <a:extLst>
                <a:ext uri="{FF2B5EF4-FFF2-40B4-BE49-F238E27FC236}">
                  <a16:creationId xmlns:a16="http://schemas.microsoft.com/office/drawing/2014/main" id="{5D393D5A-118A-D843-B936-DB59B7C6289A}"/>
                </a:ext>
              </a:extLst>
            </p:cNvPr>
            <p:cNvSpPr>
              <a:spLocks/>
            </p:cNvSpPr>
            <p:nvPr/>
          </p:nvSpPr>
          <p:spPr bwMode="auto">
            <a:xfrm>
              <a:off x="2125663" y="4316413"/>
              <a:ext cx="66675" cy="65088"/>
            </a:xfrm>
            <a:custGeom>
              <a:avLst/>
              <a:gdLst>
                <a:gd name="T0" fmla="*/ 42 w 42"/>
                <a:gd name="T1" fmla="*/ 41 h 41"/>
                <a:gd name="T2" fmla="*/ 42 w 42"/>
                <a:gd name="T3" fmla="*/ 0 h 41"/>
                <a:gd name="T4" fmla="*/ 0 w 42"/>
                <a:gd name="T5" fmla="*/ 41 h 41"/>
                <a:gd name="T6" fmla="*/ 42 w 42"/>
                <a:gd name="T7" fmla="*/ 41 h 41"/>
              </a:gdLst>
              <a:ahLst/>
              <a:cxnLst>
                <a:cxn ang="0">
                  <a:pos x="T0" y="T1"/>
                </a:cxn>
                <a:cxn ang="0">
                  <a:pos x="T2" y="T3"/>
                </a:cxn>
                <a:cxn ang="0">
                  <a:pos x="T4" y="T5"/>
                </a:cxn>
                <a:cxn ang="0">
                  <a:pos x="T6" y="T7"/>
                </a:cxn>
              </a:cxnLst>
              <a:rect l="0" t="0" r="r" b="b"/>
              <a:pathLst>
                <a:path w="42" h="41">
                  <a:moveTo>
                    <a:pt x="42" y="41"/>
                  </a:moveTo>
                  <a:lnTo>
                    <a:pt x="42" y="0"/>
                  </a:lnTo>
                  <a:lnTo>
                    <a:pt x="0" y="41"/>
                  </a:lnTo>
                  <a:lnTo>
                    <a:pt x="42" y="41"/>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19" name="Freeform 40">
              <a:extLst>
                <a:ext uri="{FF2B5EF4-FFF2-40B4-BE49-F238E27FC236}">
                  <a16:creationId xmlns:a16="http://schemas.microsoft.com/office/drawing/2014/main" id="{F94D21BD-9D3C-AB40-93F4-B91F12A57D11}"/>
                </a:ext>
              </a:extLst>
            </p:cNvPr>
            <p:cNvSpPr>
              <a:spLocks/>
            </p:cNvSpPr>
            <p:nvPr/>
          </p:nvSpPr>
          <p:spPr bwMode="auto">
            <a:xfrm>
              <a:off x="2125663" y="4305300"/>
              <a:ext cx="138113" cy="247650"/>
            </a:xfrm>
            <a:custGeom>
              <a:avLst/>
              <a:gdLst>
                <a:gd name="T0" fmla="*/ 25 w 25"/>
                <a:gd name="T1" fmla="*/ 20 h 45"/>
                <a:gd name="T2" fmla="*/ 25 w 25"/>
                <a:gd name="T3" fmla="*/ 20 h 45"/>
                <a:gd name="T4" fmla="*/ 15 w 25"/>
                <a:gd name="T5" fmla="*/ 0 h 45"/>
                <a:gd name="T6" fmla="*/ 15 w 25"/>
                <a:gd name="T7" fmla="*/ 17 h 45"/>
                <a:gd name="T8" fmla="*/ 0 w 25"/>
                <a:gd name="T9" fmla="*/ 17 h 45"/>
                <a:gd name="T10" fmla="*/ 0 w 25"/>
                <a:gd name="T11" fmla="*/ 45 h 45"/>
                <a:gd name="T12" fmla="*/ 25 w 25"/>
                <a:gd name="T13" fmla="*/ 45 h 45"/>
                <a:gd name="T14" fmla="*/ 25 w 25"/>
                <a:gd name="T15" fmla="*/ 2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25" y="20"/>
                  </a:moveTo>
                  <a:cubicBezTo>
                    <a:pt x="25" y="20"/>
                    <a:pt x="25" y="20"/>
                    <a:pt x="25" y="20"/>
                  </a:cubicBezTo>
                  <a:cubicBezTo>
                    <a:pt x="25" y="12"/>
                    <a:pt x="21" y="5"/>
                    <a:pt x="15" y="0"/>
                  </a:cubicBezTo>
                  <a:cubicBezTo>
                    <a:pt x="15" y="17"/>
                    <a:pt x="15" y="17"/>
                    <a:pt x="15" y="17"/>
                  </a:cubicBezTo>
                  <a:cubicBezTo>
                    <a:pt x="0" y="17"/>
                    <a:pt x="0" y="17"/>
                    <a:pt x="0" y="17"/>
                  </a:cubicBezTo>
                  <a:cubicBezTo>
                    <a:pt x="0" y="45"/>
                    <a:pt x="0" y="45"/>
                    <a:pt x="0" y="45"/>
                  </a:cubicBezTo>
                  <a:cubicBezTo>
                    <a:pt x="25" y="45"/>
                    <a:pt x="25" y="45"/>
                    <a:pt x="25" y="45"/>
                  </a:cubicBezTo>
                  <a:lnTo>
                    <a:pt x="25" y="20"/>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20" name="Freeform 41">
              <a:extLst>
                <a:ext uri="{FF2B5EF4-FFF2-40B4-BE49-F238E27FC236}">
                  <a16:creationId xmlns:a16="http://schemas.microsoft.com/office/drawing/2014/main" id="{02F412C5-B73F-244F-B939-B718566B3D44}"/>
                </a:ext>
              </a:extLst>
            </p:cNvPr>
            <p:cNvSpPr>
              <a:spLocks/>
            </p:cNvSpPr>
            <p:nvPr/>
          </p:nvSpPr>
          <p:spPr bwMode="auto">
            <a:xfrm>
              <a:off x="2036763" y="4316413"/>
              <a:ext cx="66675" cy="65088"/>
            </a:xfrm>
            <a:custGeom>
              <a:avLst/>
              <a:gdLst>
                <a:gd name="T0" fmla="*/ 0 w 42"/>
                <a:gd name="T1" fmla="*/ 41 h 41"/>
                <a:gd name="T2" fmla="*/ 42 w 42"/>
                <a:gd name="T3" fmla="*/ 41 h 41"/>
                <a:gd name="T4" fmla="*/ 0 w 42"/>
                <a:gd name="T5" fmla="*/ 0 h 41"/>
                <a:gd name="T6" fmla="*/ 0 w 42"/>
                <a:gd name="T7" fmla="*/ 41 h 41"/>
              </a:gdLst>
              <a:ahLst/>
              <a:cxnLst>
                <a:cxn ang="0">
                  <a:pos x="T0" y="T1"/>
                </a:cxn>
                <a:cxn ang="0">
                  <a:pos x="T2" y="T3"/>
                </a:cxn>
                <a:cxn ang="0">
                  <a:pos x="T4" y="T5"/>
                </a:cxn>
                <a:cxn ang="0">
                  <a:pos x="T6" y="T7"/>
                </a:cxn>
              </a:cxnLst>
              <a:rect l="0" t="0" r="r" b="b"/>
              <a:pathLst>
                <a:path w="42" h="41">
                  <a:moveTo>
                    <a:pt x="0" y="41"/>
                  </a:moveTo>
                  <a:lnTo>
                    <a:pt x="42" y="41"/>
                  </a:lnTo>
                  <a:lnTo>
                    <a:pt x="0" y="0"/>
                  </a:lnTo>
                  <a:lnTo>
                    <a:pt x="0" y="41"/>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cxnSp>
        <p:nvCxnSpPr>
          <p:cNvPr id="156" name="Straight Arrow Connector 155">
            <a:extLst>
              <a:ext uri="{FF2B5EF4-FFF2-40B4-BE49-F238E27FC236}">
                <a16:creationId xmlns:a16="http://schemas.microsoft.com/office/drawing/2014/main" id="{1A224BE0-ECA5-AE4F-9DD0-714B5EACCDB6}"/>
              </a:ext>
            </a:extLst>
          </p:cNvPr>
          <p:cNvCxnSpPr>
            <a:cxnSpLocks/>
          </p:cNvCxnSpPr>
          <p:nvPr/>
        </p:nvCxnSpPr>
        <p:spPr bwMode="auto">
          <a:xfrm>
            <a:off x="5030050" y="2934912"/>
            <a:ext cx="0" cy="289448"/>
          </a:xfrm>
          <a:prstGeom prst="straightConnector1">
            <a:avLst/>
          </a:prstGeom>
          <a:solidFill>
            <a:srgbClr val="000000"/>
          </a:solidFill>
          <a:ln w="1905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58" name="Straight Arrow Connector 157">
            <a:extLst>
              <a:ext uri="{FF2B5EF4-FFF2-40B4-BE49-F238E27FC236}">
                <a16:creationId xmlns:a16="http://schemas.microsoft.com/office/drawing/2014/main" id="{2566A9D2-586A-6349-B2F7-6BAB447AFF12}"/>
              </a:ext>
            </a:extLst>
          </p:cNvPr>
          <p:cNvCxnSpPr>
            <a:cxnSpLocks/>
          </p:cNvCxnSpPr>
          <p:nvPr/>
        </p:nvCxnSpPr>
        <p:spPr bwMode="auto">
          <a:xfrm>
            <a:off x="7093569" y="2926610"/>
            <a:ext cx="0" cy="297750"/>
          </a:xfrm>
          <a:prstGeom prst="straightConnector1">
            <a:avLst/>
          </a:prstGeom>
          <a:solidFill>
            <a:srgbClr val="000000"/>
          </a:solidFill>
          <a:ln w="19050" cap="flat" cmpd="sng" algn="ctr">
            <a:solidFill>
              <a:schemeClr val="accent4">
                <a:lumMod val="75000"/>
              </a:schemeClr>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60" name="Straight Arrow Connector 159">
            <a:extLst>
              <a:ext uri="{FF2B5EF4-FFF2-40B4-BE49-F238E27FC236}">
                <a16:creationId xmlns:a16="http://schemas.microsoft.com/office/drawing/2014/main" id="{381CC463-CB09-2244-8C3D-F922738CA0B2}"/>
              </a:ext>
            </a:extLst>
          </p:cNvPr>
          <p:cNvCxnSpPr>
            <a:endCxn id="5" idx="0"/>
          </p:cNvCxnSpPr>
          <p:nvPr/>
        </p:nvCxnSpPr>
        <p:spPr bwMode="auto">
          <a:xfrm>
            <a:off x="3584099" y="3812739"/>
            <a:ext cx="0" cy="296721"/>
          </a:xfrm>
          <a:prstGeom prst="straightConnector1">
            <a:avLst/>
          </a:prstGeom>
          <a:solidFill>
            <a:srgbClr val="000000"/>
          </a:solidFill>
          <a:ln w="19050" cap="flat" cmpd="sng" algn="ctr">
            <a:solidFill>
              <a:schemeClr val="accent2"/>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61" name="Straight Arrow Connector 160">
            <a:extLst>
              <a:ext uri="{FF2B5EF4-FFF2-40B4-BE49-F238E27FC236}">
                <a16:creationId xmlns:a16="http://schemas.microsoft.com/office/drawing/2014/main" id="{92265041-2392-EE4C-9CE0-5B560D3EBE51}"/>
              </a:ext>
            </a:extLst>
          </p:cNvPr>
          <p:cNvCxnSpPr>
            <a:endCxn id="68" idx="0"/>
          </p:cNvCxnSpPr>
          <p:nvPr/>
        </p:nvCxnSpPr>
        <p:spPr bwMode="auto">
          <a:xfrm>
            <a:off x="4611432" y="3812739"/>
            <a:ext cx="0" cy="296721"/>
          </a:xfrm>
          <a:prstGeom prst="straightConnector1">
            <a:avLst/>
          </a:prstGeom>
          <a:solidFill>
            <a:srgbClr val="000000"/>
          </a:solidFill>
          <a:ln w="19050" cap="flat" cmpd="sng" algn="ctr">
            <a:solidFill>
              <a:schemeClr val="accent4">
                <a:lumMod val="75000"/>
              </a:schemeClr>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63" name="Straight Arrow Connector 162">
            <a:extLst>
              <a:ext uri="{FF2B5EF4-FFF2-40B4-BE49-F238E27FC236}">
                <a16:creationId xmlns:a16="http://schemas.microsoft.com/office/drawing/2014/main" id="{CA607CFA-BB9F-7C4F-BA0E-7BF13BFDFA7C}"/>
              </a:ext>
            </a:extLst>
          </p:cNvPr>
          <p:cNvCxnSpPr/>
          <p:nvPr/>
        </p:nvCxnSpPr>
        <p:spPr bwMode="auto">
          <a:xfrm>
            <a:off x="7707862" y="3812738"/>
            <a:ext cx="0" cy="296722"/>
          </a:xfrm>
          <a:prstGeom prst="straightConnector1">
            <a:avLst/>
          </a:prstGeom>
          <a:solidFill>
            <a:srgbClr val="000000"/>
          </a:solidFill>
          <a:ln w="1905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66" name="Straight Arrow Connector 165">
            <a:extLst>
              <a:ext uri="{FF2B5EF4-FFF2-40B4-BE49-F238E27FC236}">
                <a16:creationId xmlns:a16="http://schemas.microsoft.com/office/drawing/2014/main" id="{EA88D408-3EC7-F845-8CD8-A53080EEFBD2}"/>
              </a:ext>
            </a:extLst>
          </p:cNvPr>
          <p:cNvCxnSpPr>
            <a:cxnSpLocks/>
            <a:stCxn id="17" idx="1"/>
            <a:endCxn id="13" idx="3"/>
          </p:cNvCxnSpPr>
          <p:nvPr/>
        </p:nvCxnSpPr>
        <p:spPr bwMode="auto">
          <a:xfrm flipH="1" flipV="1">
            <a:off x="9144817" y="3526314"/>
            <a:ext cx="380632" cy="8323"/>
          </a:xfrm>
          <a:prstGeom prst="straightConnector1">
            <a:avLst/>
          </a:prstGeom>
          <a:solidFill>
            <a:srgbClr val="000000"/>
          </a:solidFill>
          <a:ln w="1905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67" name="Straight Arrow Connector 166">
            <a:extLst>
              <a:ext uri="{FF2B5EF4-FFF2-40B4-BE49-F238E27FC236}">
                <a16:creationId xmlns:a16="http://schemas.microsoft.com/office/drawing/2014/main" id="{63F677E6-FD0D-E542-8798-3190C533461D}"/>
              </a:ext>
            </a:extLst>
          </p:cNvPr>
          <p:cNvCxnSpPr/>
          <p:nvPr/>
        </p:nvCxnSpPr>
        <p:spPr bwMode="auto">
          <a:xfrm>
            <a:off x="8759611" y="3812738"/>
            <a:ext cx="0" cy="296722"/>
          </a:xfrm>
          <a:prstGeom prst="straightConnector1">
            <a:avLst/>
          </a:prstGeom>
          <a:solidFill>
            <a:srgbClr val="000000"/>
          </a:solidFill>
          <a:ln w="19050" cap="flat" cmpd="sng" algn="ctr">
            <a:solidFill>
              <a:schemeClr val="accent4">
                <a:lumMod val="75000"/>
              </a:schemeClr>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68" name="Straight Arrow Connector 167">
            <a:extLst>
              <a:ext uri="{FF2B5EF4-FFF2-40B4-BE49-F238E27FC236}">
                <a16:creationId xmlns:a16="http://schemas.microsoft.com/office/drawing/2014/main" id="{88437438-C2F3-E740-A16F-52522D00DF46}"/>
              </a:ext>
            </a:extLst>
          </p:cNvPr>
          <p:cNvCxnSpPr>
            <a:cxnSpLocks/>
            <a:endCxn id="71" idx="0"/>
          </p:cNvCxnSpPr>
          <p:nvPr/>
        </p:nvCxnSpPr>
        <p:spPr bwMode="auto">
          <a:xfrm>
            <a:off x="5657203" y="3812739"/>
            <a:ext cx="756" cy="296721"/>
          </a:xfrm>
          <a:prstGeom prst="straightConnector1">
            <a:avLst/>
          </a:prstGeom>
          <a:solidFill>
            <a:srgbClr val="000000"/>
          </a:solidFill>
          <a:ln w="19050" cap="flat" cmpd="sng" algn="ctr">
            <a:solidFill>
              <a:schemeClr val="accent4">
                <a:lumMod val="75000"/>
              </a:schemeClr>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69" name="Straight Arrow Connector 168">
            <a:extLst>
              <a:ext uri="{FF2B5EF4-FFF2-40B4-BE49-F238E27FC236}">
                <a16:creationId xmlns:a16="http://schemas.microsoft.com/office/drawing/2014/main" id="{8F43D13A-5C42-8347-8225-27A3C4E60E79}"/>
              </a:ext>
            </a:extLst>
          </p:cNvPr>
          <p:cNvCxnSpPr>
            <a:endCxn id="10" idx="0"/>
          </p:cNvCxnSpPr>
          <p:nvPr/>
        </p:nvCxnSpPr>
        <p:spPr bwMode="auto">
          <a:xfrm>
            <a:off x="2556766" y="3812738"/>
            <a:ext cx="0" cy="296722"/>
          </a:xfrm>
          <a:prstGeom prst="straightConnector1">
            <a:avLst/>
          </a:prstGeom>
          <a:solidFill>
            <a:srgbClr val="000000"/>
          </a:solidFill>
          <a:ln w="2540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71" name="Straight Arrow Connector 170">
            <a:extLst>
              <a:ext uri="{FF2B5EF4-FFF2-40B4-BE49-F238E27FC236}">
                <a16:creationId xmlns:a16="http://schemas.microsoft.com/office/drawing/2014/main" id="{EE4C83D7-3736-8A4A-A209-00A0664D029B}"/>
              </a:ext>
            </a:extLst>
          </p:cNvPr>
          <p:cNvCxnSpPr>
            <a:cxnSpLocks/>
          </p:cNvCxnSpPr>
          <p:nvPr/>
        </p:nvCxnSpPr>
        <p:spPr bwMode="auto">
          <a:xfrm>
            <a:off x="6066236" y="2933981"/>
            <a:ext cx="0" cy="287804"/>
          </a:xfrm>
          <a:prstGeom prst="straightConnector1">
            <a:avLst/>
          </a:prstGeom>
          <a:solidFill>
            <a:srgbClr val="000000"/>
          </a:solidFill>
          <a:ln w="1905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175" name="Straight Arrow Connector 174">
            <a:extLst>
              <a:ext uri="{FF2B5EF4-FFF2-40B4-BE49-F238E27FC236}">
                <a16:creationId xmlns:a16="http://schemas.microsoft.com/office/drawing/2014/main" id="{A6038357-0830-8446-AE9E-F1F8403FB18B}"/>
              </a:ext>
            </a:extLst>
          </p:cNvPr>
          <p:cNvCxnSpPr/>
          <p:nvPr/>
        </p:nvCxnSpPr>
        <p:spPr bwMode="auto">
          <a:xfrm>
            <a:off x="6680529" y="3818710"/>
            <a:ext cx="0" cy="296722"/>
          </a:xfrm>
          <a:prstGeom prst="straightConnector1">
            <a:avLst/>
          </a:prstGeom>
          <a:solidFill>
            <a:srgbClr val="000000"/>
          </a:solidFill>
          <a:ln w="1905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grpSp>
        <p:nvGrpSpPr>
          <p:cNvPr id="173" name="Group 172">
            <a:extLst>
              <a:ext uri="{FF2B5EF4-FFF2-40B4-BE49-F238E27FC236}">
                <a16:creationId xmlns:a16="http://schemas.microsoft.com/office/drawing/2014/main" id="{F07E6AC8-8233-4BA4-9DD9-2E6F5690B4DB}"/>
              </a:ext>
            </a:extLst>
          </p:cNvPr>
          <p:cNvGrpSpPr/>
          <p:nvPr/>
        </p:nvGrpSpPr>
        <p:grpSpPr>
          <a:xfrm>
            <a:off x="5700259" y="2354316"/>
            <a:ext cx="745954" cy="580459"/>
            <a:chOff x="2005940" y="5441098"/>
            <a:chExt cx="745954" cy="580459"/>
          </a:xfrm>
        </p:grpSpPr>
        <p:sp>
          <p:nvSpPr>
            <p:cNvPr id="174" name="TextBox 173">
              <a:extLst>
                <a:ext uri="{FF2B5EF4-FFF2-40B4-BE49-F238E27FC236}">
                  <a16:creationId xmlns:a16="http://schemas.microsoft.com/office/drawing/2014/main" id="{6044B1B6-B4C9-4B47-91A8-C0E54D7DCE4A}"/>
                </a:ext>
              </a:extLst>
            </p:cNvPr>
            <p:cNvSpPr txBox="1"/>
            <p:nvPr/>
          </p:nvSpPr>
          <p:spPr>
            <a:xfrm>
              <a:off x="2005940" y="5867709"/>
              <a:ext cx="745954" cy="153848"/>
            </a:xfrm>
            <a:prstGeom prst="rect">
              <a:avLst/>
            </a:prstGeom>
            <a:noFill/>
            <a:ln>
              <a:noFill/>
            </a:ln>
          </p:spPr>
          <p:txBody>
            <a:bodyPr wrap="square" lIns="0" tIns="0" rIns="0" bIns="0" rtlCol="0">
              <a:spAutoFit/>
            </a:bodyPr>
            <a:lstStyle/>
            <a:p>
              <a:pPr algn="ctr">
                <a:defRPr/>
              </a:pPr>
              <a:r>
                <a:rPr lang="en-US" sz="1000" kern="0" dirty="0">
                  <a:latin typeface="Arial" panose="020B0604020202020204" pitchFamily="34" charset="0"/>
                  <a:ea typeface="ＭＳ Ｐゴシック" charset="0"/>
                  <a:cs typeface="Arial" panose="020B0604020202020204" pitchFamily="34" charset="0"/>
                  <a:sym typeface="Arial" panose="020B0604020202020204" pitchFamily="34" charset="0"/>
                </a:rPr>
                <a:t>Employee</a:t>
              </a:r>
            </a:p>
          </p:txBody>
        </p:sp>
        <p:grpSp>
          <p:nvGrpSpPr>
            <p:cNvPr id="176" name="Group 175">
              <a:extLst>
                <a:ext uri="{FF2B5EF4-FFF2-40B4-BE49-F238E27FC236}">
                  <a16:creationId xmlns:a16="http://schemas.microsoft.com/office/drawing/2014/main" id="{96EAE887-4512-4096-8C2B-F0066FB6F003}"/>
                </a:ext>
              </a:extLst>
            </p:cNvPr>
            <p:cNvGrpSpPr/>
            <p:nvPr/>
          </p:nvGrpSpPr>
          <p:grpSpPr>
            <a:xfrm>
              <a:off x="2265597" y="5441098"/>
              <a:ext cx="249320" cy="390240"/>
              <a:chOff x="5087938" y="4899025"/>
              <a:chExt cx="401638" cy="628650"/>
            </a:xfrm>
            <a:solidFill>
              <a:schemeClr val="accent1"/>
            </a:solidFill>
          </p:grpSpPr>
          <p:sp>
            <p:nvSpPr>
              <p:cNvPr id="177" name="Freeform 18">
                <a:extLst>
                  <a:ext uri="{FF2B5EF4-FFF2-40B4-BE49-F238E27FC236}">
                    <a16:creationId xmlns:a16="http://schemas.microsoft.com/office/drawing/2014/main" id="{1D7BB7AA-ADE2-4DF2-BA9A-69BB21651F3A}"/>
                  </a:ext>
                </a:extLst>
              </p:cNvPr>
              <p:cNvSpPr>
                <a:spLocks/>
              </p:cNvSpPr>
              <p:nvPr/>
            </p:nvSpPr>
            <p:spPr bwMode="auto">
              <a:xfrm>
                <a:off x="5132388" y="5257800"/>
                <a:ext cx="296863" cy="269875"/>
              </a:xfrm>
              <a:custGeom>
                <a:avLst/>
                <a:gdLst>
                  <a:gd name="T0" fmla="*/ 54 w 54"/>
                  <a:gd name="T1" fmla="*/ 49 h 49"/>
                  <a:gd name="T2" fmla="*/ 54 w 54"/>
                  <a:gd name="T3" fmla="*/ 22 h 49"/>
                  <a:gd name="T4" fmla="*/ 43 w 54"/>
                  <a:gd name="T5" fmla="*/ 0 h 49"/>
                  <a:gd name="T6" fmla="*/ 27 w 54"/>
                  <a:gd name="T7" fmla="*/ 4 h 49"/>
                  <a:gd name="T8" fmla="*/ 11 w 54"/>
                  <a:gd name="T9" fmla="*/ 0 h 49"/>
                  <a:gd name="T10" fmla="*/ 0 w 54"/>
                  <a:gd name="T11" fmla="*/ 22 h 49"/>
                  <a:gd name="T12" fmla="*/ 0 w 54"/>
                  <a:gd name="T13" fmla="*/ 49 h 49"/>
                  <a:gd name="T14" fmla="*/ 54 w 54"/>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9">
                    <a:moveTo>
                      <a:pt x="54" y="49"/>
                    </a:moveTo>
                    <a:cubicBezTo>
                      <a:pt x="54" y="22"/>
                      <a:pt x="54" y="22"/>
                      <a:pt x="54" y="22"/>
                    </a:cubicBezTo>
                    <a:cubicBezTo>
                      <a:pt x="54" y="13"/>
                      <a:pt x="49" y="5"/>
                      <a:pt x="43" y="0"/>
                    </a:cubicBezTo>
                    <a:cubicBezTo>
                      <a:pt x="38" y="3"/>
                      <a:pt x="33" y="4"/>
                      <a:pt x="27" y="4"/>
                    </a:cubicBezTo>
                    <a:cubicBezTo>
                      <a:pt x="21" y="4"/>
                      <a:pt x="16" y="3"/>
                      <a:pt x="11" y="0"/>
                    </a:cubicBezTo>
                    <a:cubicBezTo>
                      <a:pt x="4" y="5"/>
                      <a:pt x="0" y="14"/>
                      <a:pt x="0" y="22"/>
                    </a:cubicBezTo>
                    <a:cubicBezTo>
                      <a:pt x="0" y="49"/>
                      <a:pt x="0" y="49"/>
                      <a:pt x="0" y="49"/>
                    </a:cubicBezTo>
                    <a:lnTo>
                      <a:pt x="54" y="49"/>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78" name="Freeform 19">
                <a:extLst>
                  <a:ext uri="{FF2B5EF4-FFF2-40B4-BE49-F238E27FC236}">
                    <a16:creationId xmlns:a16="http://schemas.microsoft.com/office/drawing/2014/main" id="{2DDA9F17-B4C8-43A0-9D33-C6CDF591E4E7}"/>
                  </a:ext>
                </a:extLst>
              </p:cNvPr>
              <p:cNvSpPr>
                <a:spLocks/>
              </p:cNvSpPr>
              <p:nvPr/>
            </p:nvSpPr>
            <p:spPr bwMode="auto">
              <a:xfrm>
                <a:off x="5132388" y="4938713"/>
                <a:ext cx="292100" cy="292100"/>
              </a:xfrm>
              <a:custGeom>
                <a:avLst/>
                <a:gdLst>
                  <a:gd name="T0" fmla="*/ 35 w 53"/>
                  <a:gd name="T1" fmla="*/ 48 h 53"/>
                  <a:gd name="T2" fmla="*/ 30 w 53"/>
                  <a:gd name="T3" fmla="*/ 50 h 53"/>
                  <a:gd name="T4" fmla="*/ 24 w 53"/>
                  <a:gd name="T5" fmla="*/ 43 h 53"/>
                  <a:gd name="T6" fmla="*/ 30 w 53"/>
                  <a:gd name="T7" fmla="*/ 37 h 53"/>
                  <a:gd name="T8" fmla="*/ 35 w 53"/>
                  <a:gd name="T9" fmla="*/ 38 h 53"/>
                  <a:gd name="T10" fmla="*/ 50 w 53"/>
                  <a:gd name="T11" fmla="*/ 33 h 53"/>
                  <a:gd name="T12" fmla="*/ 50 w 53"/>
                  <a:gd name="T13" fmla="*/ 31 h 53"/>
                  <a:gd name="T14" fmla="*/ 50 w 53"/>
                  <a:gd name="T15" fmla="*/ 29 h 53"/>
                  <a:gd name="T16" fmla="*/ 53 w 53"/>
                  <a:gd name="T17" fmla="*/ 22 h 53"/>
                  <a:gd name="T18" fmla="*/ 27 w 53"/>
                  <a:gd name="T19" fmla="*/ 0 h 53"/>
                  <a:gd name="T20" fmla="*/ 0 w 53"/>
                  <a:gd name="T21" fmla="*/ 26 h 53"/>
                  <a:gd name="T22" fmla="*/ 27 w 53"/>
                  <a:gd name="T23" fmla="*/ 53 h 53"/>
                  <a:gd name="T24" fmla="*/ 44 w 53"/>
                  <a:gd name="T25" fmla="*/ 47 h 53"/>
                  <a:gd name="T26" fmla="*/ 41 w 53"/>
                  <a:gd name="T27" fmla="*/ 48 h 53"/>
                  <a:gd name="T28" fmla="*/ 35 w 53"/>
                  <a:gd name="T29"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3">
                    <a:moveTo>
                      <a:pt x="35" y="48"/>
                    </a:moveTo>
                    <a:cubicBezTo>
                      <a:pt x="33" y="49"/>
                      <a:pt x="32" y="50"/>
                      <a:pt x="30" y="50"/>
                    </a:cubicBezTo>
                    <a:cubicBezTo>
                      <a:pt x="27" y="50"/>
                      <a:pt x="24" y="47"/>
                      <a:pt x="24" y="43"/>
                    </a:cubicBezTo>
                    <a:cubicBezTo>
                      <a:pt x="24" y="40"/>
                      <a:pt x="27" y="37"/>
                      <a:pt x="30" y="37"/>
                    </a:cubicBezTo>
                    <a:cubicBezTo>
                      <a:pt x="32" y="37"/>
                      <a:pt x="34" y="37"/>
                      <a:pt x="35" y="38"/>
                    </a:cubicBezTo>
                    <a:cubicBezTo>
                      <a:pt x="43" y="38"/>
                      <a:pt x="48" y="36"/>
                      <a:pt x="50" y="33"/>
                    </a:cubicBezTo>
                    <a:cubicBezTo>
                      <a:pt x="50" y="33"/>
                      <a:pt x="50" y="32"/>
                      <a:pt x="50" y="31"/>
                    </a:cubicBezTo>
                    <a:cubicBezTo>
                      <a:pt x="50" y="29"/>
                      <a:pt x="50" y="29"/>
                      <a:pt x="50" y="29"/>
                    </a:cubicBezTo>
                    <a:cubicBezTo>
                      <a:pt x="50" y="26"/>
                      <a:pt x="51" y="23"/>
                      <a:pt x="53" y="22"/>
                    </a:cubicBezTo>
                    <a:cubicBezTo>
                      <a:pt x="51" y="9"/>
                      <a:pt x="40" y="0"/>
                      <a:pt x="27" y="0"/>
                    </a:cubicBezTo>
                    <a:cubicBezTo>
                      <a:pt x="12" y="0"/>
                      <a:pt x="0" y="12"/>
                      <a:pt x="0" y="26"/>
                    </a:cubicBezTo>
                    <a:cubicBezTo>
                      <a:pt x="0" y="41"/>
                      <a:pt x="12" y="53"/>
                      <a:pt x="27" y="53"/>
                    </a:cubicBezTo>
                    <a:cubicBezTo>
                      <a:pt x="33" y="53"/>
                      <a:pt x="39" y="51"/>
                      <a:pt x="44" y="47"/>
                    </a:cubicBezTo>
                    <a:cubicBezTo>
                      <a:pt x="43" y="48"/>
                      <a:pt x="42" y="48"/>
                      <a:pt x="41" y="48"/>
                    </a:cubicBezTo>
                    <a:cubicBezTo>
                      <a:pt x="39" y="48"/>
                      <a:pt x="37" y="48"/>
                      <a:pt x="35" y="48"/>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79" name="Freeform 20">
                <a:extLst>
                  <a:ext uri="{FF2B5EF4-FFF2-40B4-BE49-F238E27FC236}">
                    <a16:creationId xmlns:a16="http://schemas.microsoft.com/office/drawing/2014/main" id="{6284B136-4F3C-4ABD-9E63-2FCFA4F3E3BE}"/>
                  </a:ext>
                </a:extLst>
              </p:cNvPr>
              <p:cNvSpPr>
                <a:spLocks/>
              </p:cNvSpPr>
              <p:nvPr/>
            </p:nvSpPr>
            <p:spPr bwMode="auto">
              <a:xfrm>
                <a:off x="5087938" y="4899025"/>
                <a:ext cx="369888" cy="220663"/>
              </a:xfrm>
              <a:custGeom>
                <a:avLst/>
                <a:gdLst>
                  <a:gd name="T0" fmla="*/ 35 w 67"/>
                  <a:gd name="T1" fmla="*/ 0 h 40"/>
                  <a:gd name="T2" fmla="*/ 2 w 67"/>
                  <a:gd name="T3" fmla="*/ 33 h 40"/>
                  <a:gd name="T4" fmla="*/ 0 w 67"/>
                  <a:gd name="T5" fmla="*/ 36 h 40"/>
                  <a:gd name="T6" fmla="*/ 0 w 67"/>
                  <a:gd name="T7" fmla="*/ 37 h 40"/>
                  <a:gd name="T8" fmla="*/ 3 w 67"/>
                  <a:gd name="T9" fmla="*/ 40 h 40"/>
                  <a:gd name="T10" fmla="*/ 7 w 67"/>
                  <a:gd name="T11" fmla="*/ 37 h 40"/>
                  <a:gd name="T12" fmla="*/ 7 w 67"/>
                  <a:gd name="T13" fmla="*/ 36 h 40"/>
                  <a:gd name="T14" fmla="*/ 5 w 67"/>
                  <a:gd name="T15" fmla="*/ 33 h 40"/>
                  <a:gd name="T16" fmla="*/ 35 w 67"/>
                  <a:gd name="T17" fmla="*/ 4 h 40"/>
                  <a:gd name="T18" fmla="*/ 64 w 67"/>
                  <a:gd name="T19" fmla="*/ 27 h 40"/>
                  <a:gd name="T20" fmla="*/ 67 w 67"/>
                  <a:gd name="T21" fmla="*/ 27 h 40"/>
                  <a:gd name="T22" fmla="*/ 67 w 67"/>
                  <a:gd name="T23" fmla="*/ 27 h 40"/>
                  <a:gd name="T24" fmla="*/ 35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5" y="0"/>
                    </a:moveTo>
                    <a:cubicBezTo>
                      <a:pt x="17" y="0"/>
                      <a:pt x="2" y="15"/>
                      <a:pt x="2" y="33"/>
                    </a:cubicBezTo>
                    <a:cubicBezTo>
                      <a:pt x="1" y="34"/>
                      <a:pt x="0" y="35"/>
                      <a:pt x="0" y="36"/>
                    </a:cubicBezTo>
                    <a:cubicBezTo>
                      <a:pt x="0" y="37"/>
                      <a:pt x="0" y="37"/>
                      <a:pt x="0" y="37"/>
                    </a:cubicBezTo>
                    <a:cubicBezTo>
                      <a:pt x="0" y="39"/>
                      <a:pt x="2" y="40"/>
                      <a:pt x="3" y="40"/>
                    </a:cubicBezTo>
                    <a:cubicBezTo>
                      <a:pt x="5" y="40"/>
                      <a:pt x="7" y="39"/>
                      <a:pt x="7" y="37"/>
                    </a:cubicBezTo>
                    <a:cubicBezTo>
                      <a:pt x="7" y="36"/>
                      <a:pt x="7" y="36"/>
                      <a:pt x="7" y="36"/>
                    </a:cubicBezTo>
                    <a:cubicBezTo>
                      <a:pt x="7" y="35"/>
                      <a:pt x="6" y="34"/>
                      <a:pt x="5" y="33"/>
                    </a:cubicBezTo>
                    <a:cubicBezTo>
                      <a:pt x="5" y="17"/>
                      <a:pt x="19" y="4"/>
                      <a:pt x="35" y="4"/>
                    </a:cubicBezTo>
                    <a:cubicBezTo>
                      <a:pt x="49" y="4"/>
                      <a:pt x="61" y="14"/>
                      <a:pt x="64" y="27"/>
                    </a:cubicBezTo>
                    <a:cubicBezTo>
                      <a:pt x="65" y="27"/>
                      <a:pt x="66" y="27"/>
                      <a:pt x="67" y="27"/>
                    </a:cubicBezTo>
                    <a:cubicBezTo>
                      <a:pt x="67" y="27"/>
                      <a:pt x="67" y="27"/>
                      <a:pt x="67" y="27"/>
                    </a:cubicBezTo>
                    <a:cubicBezTo>
                      <a:pt x="64" y="12"/>
                      <a:pt x="51" y="0"/>
                      <a:pt x="3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80" name="Freeform 21">
                <a:extLst>
                  <a:ext uri="{FF2B5EF4-FFF2-40B4-BE49-F238E27FC236}">
                    <a16:creationId xmlns:a16="http://schemas.microsoft.com/office/drawing/2014/main" id="{95CA855C-365D-408F-9A1E-A8FD19EB2A6B}"/>
                  </a:ext>
                </a:extLst>
              </p:cNvPr>
              <p:cNvSpPr>
                <a:spLocks/>
              </p:cNvSpPr>
              <p:nvPr/>
            </p:nvSpPr>
            <p:spPr bwMode="auto">
              <a:xfrm>
                <a:off x="5280026" y="5059363"/>
                <a:ext cx="209550" cy="138113"/>
              </a:xfrm>
              <a:custGeom>
                <a:avLst/>
                <a:gdLst>
                  <a:gd name="T0" fmla="*/ 32 w 38"/>
                  <a:gd name="T1" fmla="*/ 0 h 25"/>
                  <a:gd name="T2" fmla="*/ 26 w 38"/>
                  <a:gd name="T3" fmla="*/ 7 h 25"/>
                  <a:gd name="T4" fmla="*/ 26 w 38"/>
                  <a:gd name="T5" fmla="*/ 9 h 25"/>
                  <a:gd name="T6" fmla="*/ 27 w 38"/>
                  <a:gd name="T7" fmla="*/ 13 h 25"/>
                  <a:gd name="T8" fmla="*/ 6 w 38"/>
                  <a:gd name="T9" fmla="*/ 20 h 25"/>
                  <a:gd name="T10" fmla="*/ 3 w 38"/>
                  <a:gd name="T11" fmla="*/ 18 h 25"/>
                  <a:gd name="T12" fmla="*/ 0 w 38"/>
                  <a:gd name="T13" fmla="*/ 21 h 25"/>
                  <a:gd name="T14" fmla="*/ 3 w 38"/>
                  <a:gd name="T15" fmla="*/ 25 h 25"/>
                  <a:gd name="T16" fmla="*/ 6 w 38"/>
                  <a:gd name="T17" fmla="*/ 23 h 25"/>
                  <a:gd name="T18" fmla="*/ 13 w 38"/>
                  <a:gd name="T19" fmla="*/ 23 h 25"/>
                  <a:gd name="T20" fmla="*/ 29 w 38"/>
                  <a:gd name="T21" fmla="*/ 15 h 25"/>
                  <a:gd name="T22" fmla="*/ 29 w 38"/>
                  <a:gd name="T23" fmla="*/ 15 h 25"/>
                  <a:gd name="T24" fmla="*/ 32 w 38"/>
                  <a:gd name="T25" fmla="*/ 15 h 25"/>
                  <a:gd name="T26" fmla="*/ 38 w 38"/>
                  <a:gd name="T27" fmla="*/ 9 h 25"/>
                  <a:gd name="T28" fmla="*/ 38 w 38"/>
                  <a:gd name="T29" fmla="*/ 7 h 25"/>
                  <a:gd name="T30" fmla="*/ 32 w 38"/>
                  <a:gd name="T3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25">
                    <a:moveTo>
                      <a:pt x="32" y="0"/>
                    </a:moveTo>
                    <a:cubicBezTo>
                      <a:pt x="28" y="0"/>
                      <a:pt x="26" y="3"/>
                      <a:pt x="26" y="7"/>
                    </a:cubicBezTo>
                    <a:cubicBezTo>
                      <a:pt x="26" y="9"/>
                      <a:pt x="26" y="9"/>
                      <a:pt x="26" y="9"/>
                    </a:cubicBezTo>
                    <a:cubicBezTo>
                      <a:pt x="26" y="10"/>
                      <a:pt x="26" y="12"/>
                      <a:pt x="27" y="13"/>
                    </a:cubicBezTo>
                    <a:cubicBezTo>
                      <a:pt x="24" y="16"/>
                      <a:pt x="18" y="20"/>
                      <a:pt x="6" y="20"/>
                    </a:cubicBezTo>
                    <a:cubicBezTo>
                      <a:pt x="6" y="19"/>
                      <a:pt x="5" y="18"/>
                      <a:pt x="3" y="18"/>
                    </a:cubicBezTo>
                    <a:cubicBezTo>
                      <a:pt x="1" y="18"/>
                      <a:pt x="0" y="19"/>
                      <a:pt x="0" y="21"/>
                    </a:cubicBezTo>
                    <a:cubicBezTo>
                      <a:pt x="0" y="23"/>
                      <a:pt x="1" y="25"/>
                      <a:pt x="3" y="25"/>
                    </a:cubicBezTo>
                    <a:cubicBezTo>
                      <a:pt x="4" y="25"/>
                      <a:pt x="5" y="24"/>
                      <a:pt x="6" y="23"/>
                    </a:cubicBezTo>
                    <a:cubicBezTo>
                      <a:pt x="9" y="23"/>
                      <a:pt x="11" y="23"/>
                      <a:pt x="13" y="23"/>
                    </a:cubicBezTo>
                    <a:cubicBezTo>
                      <a:pt x="22" y="21"/>
                      <a:pt x="27" y="18"/>
                      <a:pt x="29" y="15"/>
                    </a:cubicBezTo>
                    <a:cubicBezTo>
                      <a:pt x="29" y="15"/>
                      <a:pt x="29" y="15"/>
                      <a:pt x="29" y="15"/>
                    </a:cubicBezTo>
                    <a:cubicBezTo>
                      <a:pt x="30" y="15"/>
                      <a:pt x="31" y="15"/>
                      <a:pt x="32" y="15"/>
                    </a:cubicBezTo>
                    <a:cubicBezTo>
                      <a:pt x="35" y="15"/>
                      <a:pt x="38" y="12"/>
                      <a:pt x="38" y="9"/>
                    </a:cubicBezTo>
                    <a:cubicBezTo>
                      <a:pt x="38" y="7"/>
                      <a:pt x="38" y="7"/>
                      <a:pt x="38" y="7"/>
                    </a:cubicBezTo>
                    <a:cubicBezTo>
                      <a:pt x="38" y="3"/>
                      <a:pt x="35" y="0"/>
                      <a:pt x="32"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grpSp>
      <p:grpSp>
        <p:nvGrpSpPr>
          <p:cNvPr id="181" name="Group 180">
            <a:extLst>
              <a:ext uri="{FF2B5EF4-FFF2-40B4-BE49-F238E27FC236}">
                <a16:creationId xmlns:a16="http://schemas.microsoft.com/office/drawing/2014/main" id="{2A8BF2C0-889C-428E-9446-B8AEA4B25E7C}"/>
              </a:ext>
            </a:extLst>
          </p:cNvPr>
          <p:cNvGrpSpPr/>
          <p:nvPr/>
        </p:nvGrpSpPr>
        <p:grpSpPr>
          <a:xfrm>
            <a:off x="6712323" y="2354315"/>
            <a:ext cx="745954" cy="580459"/>
            <a:chOff x="2005940" y="5441098"/>
            <a:chExt cx="745954" cy="580459"/>
          </a:xfrm>
        </p:grpSpPr>
        <p:sp>
          <p:nvSpPr>
            <p:cNvPr id="182" name="TextBox 181">
              <a:extLst>
                <a:ext uri="{FF2B5EF4-FFF2-40B4-BE49-F238E27FC236}">
                  <a16:creationId xmlns:a16="http://schemas.microsoft.com/office/drawing/2014/main" id="{95F9489B-12FE-4CE8-94B4-9E4E7FDE763E}"/>
                </a:ext>
              </a:extLst>
            </p:cNvPr>
            <p:cNvSpPr txBox="1"/>
            <p:nvPr/>
          </p:nvSpPr>
          <p:spPr>
            <a:xfrm>
              <a:off x="2005940" y="5867709"/>
              <a:ext cx="745954" cy="153848"/>
            </a:xfrm>
            <a:prstGeom prst="rect">
              <a:avLst/>
            </a:prstGeom>
            <a:noFill/>
            <a:ln>
              <a:noFill/>
            </a:ln>
          </p:spPr>
          <p:txBody>
            <a:bodyPr wrap="square" lIns="0" tIns="0" rIns="0" bIns="0" rtlCol="0">
              <a:spAutoFit/>
            </a:bodyPr>
            <a:lstStyle/>
            <a:p>
              <a:pPr algn="ctr">
                <a:defRPr/>
              </a:pPr>
              <a:r>
                <a:rPr lang="en-US" sz="1000" kern="0" dirty="0">
                  <a:latin typeface="Arial" panose="020B0604020202020204" pitchFamily="34" charset="0"/>
                  <a:ea typeface="ＭＳ Ｐゴシック" charset="0"/>
                  <a:cs typeface="Arial" panose="020B0604020202020204" pitchFamily="34" charset="0"/>
                  <a:sym typeface="Arial" panose="020B0604020202020204" pitchFamily="34" charset="0"/>
                </a:rPr>
                <a:t>Employee</a:t>
              </a:r>
            </a:p>
          </p:txBody>
        </p:sp>
        <p:grpSp>
          <p:nvGrpSpPr>
            <p:cNvPr id="183" name="Group 182">
              <a:extLst>
                <a:ext uri="{FF2B5EF4-FFF2-40B4-BE49-F238E27FC236}">
                  <a16:creationId xmlns:a16="http://schemas.microsoft.com/office/drawing/2014/main" id="{BD8BCCD4-9923-45CA-A9A2-8D5188FDD7E0}"/>
                </a:ext>
              </a:extLst>
            </p:cNvPr>
            <p:cNvGrpSpPr/>
            <p:nvPr/>
          </p:nvGrpSpPr>
          <p:grpSpPr>
            <a:xfrm>
              <a:off x="2265597" y="5441098"/>
              <a:ext cx="249320" cy="390240"/>
              <a:chOff x="5087938" y="4899025"/>
              <a:chExt cx="401638" cy="628650"/>
            </a:xfrm>
            <a:solidFill>
              <a:schemeClr val="accent1"/>
            </a:solidFill>
          </p:grpSpPr>
          <p:sp>
            <p:nvSpPr>
              <p:cNvPr id="184" name="Freeform 18">
                <a:extLst>
                  <a:ext uri="{FF2B5EF4-FFF2-40B4-BE49-F238E27FC236}">
                    <a16:creationId xmlns:a16="http://schemas.microsoft.com/office/drawing/2014/main" id="{D10760F4-B664-4F0F-9B41-1ADD258A6FF2}"/>
                  </a:ext>
                </a:extLst>
              </p:cNvPr>
              <p:cNvSpPr>
                <a:spLocks/>
              </p:cNvSpPr>
              <p:nvPr/>
            </p:nvSpPr>
            <p:spPr bwMode="auto">
              <a:xfrm>
                <a:off x="5132388" y="5257800"/>
                <a:ext cx="296863" cy="269875"/>
              </a:xfrm>
              <a:custGeom>
                <a:avLst/>
                <a:gdLst>
                  <a:gd name="T0" fmla="*/ 54 w 54"/>
                  <a:gd name="T1" fmla="*/ 49 h 49"/>
                  <a:gd name="T2" fmla="*/ 54 w 54"/>
                  <a:gd name="T3" fmla="*/ 22 h 49"/>
                  <a:gd name="T4" fmla="*/ 43 w 54"/>
                  <a:gd name="T5" fmla="*/ 0 h 49"/>
                  <a:gd name="T6" fmla="*/ 27 w 54"/>
                  <a:gd name="T7" fmla="*/ 4 h 49"/>
                  <a:gd name="T8" fmla="*/ 11 w 54"/>
                  <a:gd name="T9" fmla="*/ 0 h 49"/>
                  <a:gd name="T10" fmla="*/ 0 w 54"/>
                  <a:gd name="T11" fmla="*/ 22 h 49"/>
                  <a:gd name="T12" fmla="*/ 0 w 54"/>
                  <a:gd name="T13" fmla="*/ 49 h 49"/>
                  <a:gd name="T14" fmla="*/ 54 w 54"/>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9">
                    <a:moveTo>
                      <a:pt x="54" y="49"/>
                    </a:moveTo>
                    <a:cubicBezTo>
                      <a:pt x="54" y="22"/>
                      <a:pt x="54" y="22"/>
                      <a:pt x="54" y="22"/>
                    </a:cubicBezTo>
                    <a:cubicBezTo>
                      <a:pt x="54" y="13"/>
                      <a:pt x="49" y="5"/>
                      <a:pt x="43" y="0"/>
                    </a:cubicBezTo>
                    <a:cubicBezTo>
                      <a:pt x="38" y="3"/>
                      <a:pt x="33" y="4"/>
                      <a:pt x="27" y="4"/>
                    </a:cubicBezTo>
                    <a:cubicBezTo>
                      <a:pt x="21" y="4"/>
                      <a:pt x="16" y="3"/>
                      <a:pt x="11" y="0"/>
                    </a:cubicBezTo>
                    <a:cubicBezTo>
                      <a:pt x="4" y="5"/>
                      <a:pt x="0" y="14"/>
                      <a:pt x="0" y="22"/>
                    </a:cubicBezTo>
                    <a:cubicBezTo>
                      <a:pt x="0" y="49"/>
                      <a:pt x="0" y="49"/>
                      <a:pt x="0" y="49"/>
                    </a:cubicBezTo>
                    <a:lnTo>
                      <a:pt x="54" y="49"/>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85" name="Freeform 19">
                <a:extLst>
                  <a:ext uri="{FF2B5EF4-FFF2-40B4-BE49-F238E27FC236}">
                    <a16:creationId xmlns:a16="http://schemas.microsoft.com/office/drawing/2014/main" id="{0860A29D-97F4-4E36-ADDC-2430B562523D}"/>
                  </a:ext>
                </a:extLst>
              </p:cNvPr>
              <p:cNvSpPr>
                <a:spLocks/>
              </p:cNvSpPr>
              <p:nvPr/>
            </p:nvSpPr>
            <p:spPr bwMode="auto">
              <a:xfrm>
                <a:off x="5132388" y="4938713"/>
                <a:ext cx="292100" cy="292100"/>
              </a:xfrm>
              <a:custGeom>
                <a:avLst/>
                <a:gdLst>
                  <a:gd name="T0" fmla="*/ 35 w 53"/>
                  <a:gd name="T1" fmla="*/ 48 h 53"/>
                  <a:gd name="T2" fmla="*/ 30 w 53"/>
                  <a:gd name="T3" fmla="*/ 50 h 53"/>
                  <a:gd name="T4" fmla="*/ 24 w 53"/>
                  <a:gd name="T5" fmla="*/ 43 h 53"/>
                  <a:gd name="T6" fmla="*/ 30 w 53"/>
                  <a:gd name="T7" fmla="*/ 37 h 53"/>
                  <a:gd name="T8" fmla="*/ 35 w 53"/>
                  <a:gd name="T9" fmla="*/ 38 h 53"/>
                  <a:gd name="T10" fmla="*/ 50 w 53"/>
                  <a:gd name="T11" fmla="*/ 33 h 53"/>
                  <a:gd name="T12" fmla="*/ 50 w 53"/>
                  <a:gd name="T13" fmla="*/ 31 h 53"/>
                  <a:gd name="T14" fmla="*/ 50 w 53"/>
                  <a:gd name="T15" fmla="*/ 29 h 53"/>
                  <a:gd name="T16" fmla="*/ 53 w 53"/>
                  <a:gd name="T17" fmla="*/ 22 h 53"/>
                  <a:gd name="T18" fmla="*/ 27 w 53"/>
                  <a:gd name="T19" fmla="*/ 0 h 53"/>
                  <a:gd name="T20" fmla="*/ 0 w 53"/>
                  <a:gd name="T21" fmla="*/ 26 h 53"/>
                  <a:gd name="T22" fmla="*/ 27 w 53"/>
                  <a:gd name="T23" fmla="*/ 53 h 53"/>
                  <a:gd name="T24" fmla="*/ 44 w 53"/>
                  <a:gd name="T25" fmla="*/ 47 h 53"/>
                  <a:gd name="T26" fmla="*/ 41 w 53"/>
                  <a:gd name="T27" fmla="*/ 48 h 53"/>
                  <a:gd name="T28" fmla="*/ 35 w 53"/>
                  <a:gd name="T29"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3">
                    <a:moveTo>
                      <a:pt x="35" y="48"/>
                    </a:moveTo>
                    <a:cubicBezTo>
                      <a:pt x="33" y="49"/>
                      <a:pt x="32" y="50"/>
                      <a:pt x="30" y="50"/>
                    </a:cubicBezTo>
                    <a:cubicBezTo>
                      <a:pt x="27" y="50"/>
                      <a:pt x="24" y="47"/>
                      <a:pt x="24" y="43"/>
                    </a:cubicBezTo>
                    <a:cubicBezTo>
                      <a:pt x="24" y="40"/>
                      <a:pt x="27" y="37"/>
                      <a:pt x="30" y="37"/>
                    </a:cubicBezTo>
                    <a:cubicBezTo>
                      <a:pt x="32" y="37"/>
                      <a:pt x="34" y="37"/>
                      <a:pt x="35" y="38"/>
                    </a:cubicBezTo>
                    <a:cubicBezTo>
                      <a:pt x="43" y="38"/>
                      <a:pt x="48" y="36"/>
                      <a:pt x="50" y="33"/>
                    </a:cubicBezTo>
                    <a:cubicBezTo>
                      <a:pt x="50" y="33"/>
                      <a:pt x="50" y="32"/>
                      <a:pt x="50" y="31"/>
                    </a:cubicBezTo>
                    <a:cubicBezTo>
                      <a:pt x="50" y="29"/>
                      <a:pt x="50" y="29"/>
                      <a:pt x="50" y="29"/>
                    </a:cubicBezTo>
                    <a:cubicBezTo>
                      <a:pt x="50" y="26"/>
                      <a:pt x="51" y="23"/>
                      <a:pt x="53" y="22"/>
                    </a:cubicBezTo>
                    <a:cubicBezTo>
                      <a:pt x="51" y="9"/>
                      <a:pt x="40" y="0"/>
                      <a:pt x="27" y="0"/>
                    </a:cubicBezTo>
                    <a:cubicBezTo>
                      <a:pt x="12" y="0"/>
                      <a:pt x="0" y="12"/>
                      <a:pt x="0" y="26"/>
                    </a:cubicBezTo>
                    <a:cubicBezTo>
                      <a:pt x="0" y="41"/>
                      <a:pt x="12" y="53"/>
                      <a:pt x="27" y="53"/>
                    </a:cubicBezTo>
                    <a:cubicBezTo>
                      <a:pt x="33" y="53"/>
                      <a:pt x="39" y="51"/>
                      <a:pt x="44" y="47"/>
                    </a:cubicBezTo>
                    <a:cubicBezTo>
                      <a:pt x="43" y="48"/>
                      <a:pt x="42" y="48"/>
                      <a:pt x="41" y="48"/>
                    </a:cubicBezTo>
                    <a:cubicBezTo>
                      <a:pt x="39" y="48"/>
                      <a:pt x="37" y="48"/>
                      <a:pt x="35" y="48"/>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86" name="Freeform 20">
                <a:extLst>
                  <a:ext uri="{FF2B5EF4-FFF2-40B4-BE49-F238E27FC236}">
                    <a16:creationId xmlns:a16="http://schemas.microsoft.com/office/drawing/2014/main" id="{EFC3BAAC-1D75-4C76-A1A8-0BECF28EBCAE}"/>
                  </a:ext>
                </a:extLst>
              </p:cNvPr>
              <p:cNvSpPr>
                <a:spLocks/>
              </p:cNvSpPr>
              <p:nvPr/>
            </p:nvSpPr>
            <p:spPr bwMode="auto">
              <a:xfrm>
                <a:off x="5087938" y="4899025"/>
                <a:ext cx="369888" cy="220663"/>
              </a:xfrm>
              <a:custGeom>
                <a:avLst/>
                <a:gdLst>
                  <a:gd name="T0" fmla="*/ 35 w 67"/>
                  <a:gd name="T1" fmla="*/ 0 h 40"/>
                  <a:gd name="T2" fmla="*/ 2 w 67"/>
                  <a:gd name="T3" fmla="*/ 33 h 40"/>
                  <a:gd name="T4" fmla="*/ 0 w 67"/>
                  <a:gd name="T5" fmla="*/ 36 h 40"/>
                  <a:gd name="T6" fmla="*/ 0 w 67"/>
                  <a:gd name="T7" fmla="*/ 37 h 40"/>
                  <a:gd name="T8" fmla="*/ 3 w 67"/>
                  <a:gd name="T9" fmla="*/ 40 h 40"/>
                  <a:gd name="T10" fmla="*/ 7 w 67"/>
                  <a:gd name="T11" fmla="*/ 37 h 40"/>
                  <a:gd name="T12" fmla="*/ 7 w 67"/>
                  <a:gd name="T13" fmla="*/ 36 h 40"/>
                  <a:gd name="T14" fmla="*/ 5 w 67"/>
                  <a:gd name="T15" fmla="*/ 33 h 40"/>
                  <a:gd name="T16" fmla="*/ 35 w 67"/>
                  <a:gd name="T17" fmla="*/ 4 h 40"/>
                  <a:gd name="T18" fmla="*/ 64 w 67"/>
                  <a:gd name="T19" fmla="*/ 27 h 40"/>
                  <a:gd name="T20" fmla="*/ 67 w 67"/>
                  <a:gd name="T21" fmla="*/ 27 h 40"/>
                  <a:gd name="T22" fmla="*/ 67 w 67"/>
                  <a:gd name="T23" fmla="*/ 27 h 40"/>
                  <a:gd name="T24" fmla="*/ 35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5" y="0"/>
                    </a:moveTo>
                    <a:cubicBezTo>
                      <a:pt x="17" y="0"/>
                      <a:pt x="2" y="15"/>
                      <a:pt x="2" y="33"/>
                    </a:cubicBezTo>
                    <a:cubicBezTo>
                      <a:pt x="1" y="34"/>
                      <a:pt x="0" y="35"/>
                      <a:pt x="0" y="36"/>
                    </a:cubicBezTo>
                    <a:cubicBezTo>
                      <a:pt x="0" y="37"/>
                      <a:pt x="0" y="37"/>
                      <a:pt x="0" y="37"/>
                    </a:cubicBezTo>
                    <a:cubicBezTo>
                      <a:pt x="0" y="39"/>
                      <a:pt x="2" y="40"/>
                      <a:pt x="3" y="40"/>
                    </a:cubicBezTo>
                    <a:cubicBezTo>
                      <a:pt x="5" y="40"/>
                      <a:pt x="7" y="39"/>
                      <a:pt x="7" y="37"/>
                    </a:cubicBezTo>
                    <a:cubicBezTo>
                      <a:pt x="7" y="36"/>
                      <a:pt x="7" y="36"/>
                      <a:pt x="7" y="36"/>
                    </a:cubicBezTo>
                    <a:cubicBezTo>
                      <a:pt x="7" y="35"/>
                      <a:pt x="6" y="34"/>
                      <a:pt x="5" y="33"/>
                    </a:cubicBezTo>
                    <a:cubicBezTo>
                      <a:pt x="5" y="17"/>
                      <a:pt x="19" y="4"/>
                      <a:pt x="35" y="4"/>
                    </a:cubicBezTo>
                    <a:cubicBezTo>
                      <a:pt x="49" y="4"/>
                      <a:pt x="61" y="14"/>
                      <a:pt x="64" y="27"/>
                    </a:cubicBezTo>
                    <a:cubicBezTo>
                      <a:pt x="65" y="27"/>
                      <a:pt x="66" y="27"/>
                      <a:pt x="67" y="27"/>
                    </a:cubicBezTo>
                    <a:cubicBezTo>
                      <a:pt x="67" y="27"/>
                      <a:pt x="67" y="27"/>
                      <a:pt x="67" y="27"/>
                    </a:cubicBezTo>
                    <a:cubicBezTo>
                      <a:pt x="64" y="12"/>
                      <a:pt x="51" y="0"/>
                      <a:pt x="3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87" name="Freeform 21">
                <a:extLst>
                  <a:ext uri="{FF2B5EF4-FFF2-40B4-BE49-F238E27FC236}">
                    <a16:creationId xmlns:a16="http://schemas.microsoft.com/office/drawing/2014/main" id="{D766ADC2-B76F-4A30-A070-4CBF2A80AB15}"/>
                  </a:ext>
                </a:extLst>
              </p:cNvPr>
              <p:cNvSpPr>
                <a:spLocks/>
              </p:cNvSpPr>
              <p:nvPr/>
            </p:nvSpPr>
            <p:spPr bwMode="auto">
              <a:xfrm>
                <a:off x="5280026" y="5059363"/>
                <a:ext cx="209550" cy="138113"/>
              </a:xfrm>
              <a:custGeom>
                <a:avLst/>
                <a:gdLst>
                  <a:gd name="T0" fmla="*/ 32 w 38"/>
                  <a:gd name="T1" fmla="*/ 0 h 25"/>
                  <a:gd name="T2" fmla="*/ 26 w 38"/>
                  <a:gd name="T3" fmla="*/ 7 h 25"/>
                  <a:gd name="T4" fmla="*/ 26 w 38"/>
                  <a:gd name="T5" fmla="*/ 9 h 25"/>
                  <a:gd name="T6" fmla="*/ 27 w 38"/>
                  <a:gd name="T7" fmla="*/ 13 h 25"/>
                  <a:gd name="T8" fmla="*/ 6 w 38"/>
                  <a:gd name="T9" fmla="*/ 20 h 25"/>
                  <a:gd name="T10" fmla="*/ 3 w 38"/>
                  <a:gd name="T11" fmla="*/ 18 h 25"/>
                  <a:gd name="T12" fmla="*/ 0 w 38"/>
                  <a:gd name="T13" fmla="*/ 21 h 25"/>
                  <a:gd name="T14" fmla="*/ 3 w 38"/>
                  <a:gd name="T15" fmla="*/ 25 h 25"/>
                  <a:gd name="T16" fmla="*/ 6 w 38"/>
                  <a:gd name="T17" fmla="*/ 23 h 25"/>
                  <a:gd name="T18" fmla="*/ 13 w 38"/>
                  <a:gd name="T19" fmla="*/ 23 h 25"/>
                  <a:gd name="T20" fmla="*/ 29 w 38"/>
                  <a:gd name="T21" fmla="*/ 15 h 25"/>
                  <a:gd name="T22" fmla="*/ 29 w 38"/>
                  <a:gd name="T23" fmla="*/ 15 h 25"/>
                  <a:gd name="T24" fmla="*/ 32 w 38"/>
                  <a:gd name="T25" fmla="*/ 15 h 25"/>
                  <a:gd name="T26" fmla="*/ 38 w 38"/>
                  <a:gd name="T27" fmla="*/ 9 h 25"/>
                  <a:gd name="T28" fmla="*/ 38 w 38"/>
                  <a:gd name="T29" fmla="*/ 7 h 25"/>
                  <a:gd name="T30" fmla="*/ 32 w 38"/>
                  <a:gd name="T3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25">
                    <a:moveTo>
                      <a:pt x="32" y="0"/>
                    </a:moveTo>
                    <a:cubicBezTo>
                      <a:pt x="28" y="0"/>
                      <a:pt x="26" y="3"/>
                      <a:pt x="26" y="7"/>
                    </a:cubicBezTo>
                    <a:cubicBezTo>
                      <a:pt x="26" y="9"/>
                      <a:pt x="26" y="9"/>
                      <a:pt x="26" y="9"/>
                    </a:cubicBezTo>
                    <a:cubicBezTo>
                      <a:pt x="26" y="10"/>
                      <a:pt x="26" y="12"/>
                      <a:pt x="27" y="13"/>
                    </a:cubicBezTo>
                    <a:cubicBezTo>
                      <a:pt x="24" y="16"/>
                      <a:pt x="18" y="20"/>
                      <a:pt x="6" y="20"/>
                    </a:cubicBezTo>
                    <a:cubicBezTo>
                      <a:pt x="6" y="19"/>
                      <a:pt x="5" y="18"/>
                      <a:pt x="3" y="18"/>
                    </a:cubicBezTo>
                    <a:cubicBezTo>
                      <a:pt x="1" y="18"/>
                      <a:pt x="0" y="19"/>
                      <a:pt x="0" y="21"/>
                    </a:cubicBezTo>
                    <a:cubicBezTo>
                      <a:pt x="0" y="23"/>
                      <a:pt x="1" y="25"/>
                      <a:pt x="3" y="25"/>
                    </a:cubicBezTo>
                    <a:cubicBezTo>
                      <a:pt x="4" y="25"/>
                      <a:pt x="5" y="24"/>
                      <a:pt x="6" y="23"/>
                    </a:cubicBezTo>
                    <a:cubicBezTo>
                      <a:pt x="9" y="23"/>
                      <a:pt x="11" y="23"/>
                      <a:pt x="13" y="23"/>
                    </a:cubicBezTo>
                    <a:cubicBezTo>
                      <a:pt x="22" y="21"/>
                      <a:pt x="27" y="18"/>
                      <a:pt x="29" y="15"/>
                    </a:cubicBezTo>
                    <a:cubicBezTo>
                      <a:pt x="29" y="15"/>
                      <a:pt x="29" y="15"/>
                      <a:pt x="29" y="15"/>
                    </a:cubicBezTo>
                    <a:cubicBezTo>
                      <a:pt x="30" y="15"/>
                      <a:pt x="31" y="15"/>
                      <a:pt x="32" y="15"/>
                    </a:cubicBezTo>
                    <a:cubicBezTo>
                      <a:pt x="35" y="15"/>
                      <a:pt x="38" y="12"/>
                      <a:pt x="38" y="9"/>
                    </a:cubicBezTo>
                    <a:cubicBezTo>
                      <a:pt x="38" y="7"/>
                      <a:pt x="38" y="7"/>
                      <a:pt x="38" y="7"/>
                    </a:cubicBezTo>
                    <a:cubicBezTo>
                      <a:pt x="38" y="3"/>
                      <a:pt x="35" y="0"/>
                      <a:pt x="32"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grpSp>
      <p:grpSp>
        <p:nvGrpSpPr>
          <p:cNvPr id="195" name="Group 194">
            <a:extLst>
              <a:ext uri="{FF2B5EF4-FFF2-40B4-BE49-F238E27FC236}">
                <a16:creationId xmlns:a16="http://schemas.microsoft.com/office/drawing/2014/main" id="{5EE57555-8094-4F46-9EFA-09510267DF6E}"/>
              </a:ext>
            </a:extLst>
          </p:cNvPr>
          <p:cNvGrpSpPr/>
          <p:nvPr/>
        </p:nvGrpSpPr>
        <p:grpSpPr>
          <a:xfrm>
            <a:off x="4229140" y="5560054"/>
            <a:ext cx="745954" cy="580459"/>
            <a:chOff x="2005940" y="5441098"/>
            <a:chExt cx="745954" cy="580459"/>
          </a:xfrm>
        </p:grpSpPr>
        <p:sp>
          <p:nvSpPr>
            <p:cNvPr id="196" name="TextBox 195">
              <a:extLst>
                <a:ext uri="{FF2B5EF4-FFF2-40B4-BE49-F238E27FC236}">
                  <a16:creationId xmlns:a16="http://schemas.microsoft.com/office/drawing/2014/main" id="{3AEEB3F3-0285-4854-B53B-EF754F8C1C61}"/>
                </a:ext>
              </a:extLst>
            </p:cNvPr>
            <p:cNvSpPr txBox="1"/>
            <p:nvPr/>
          </p:nvSpPr>
          <p:spPr>
            <a:xfrm>
              <a:off x="2005940" y="5867709"/>
              <a:ext cx="745954" cy="153848"/>
            </a:xfrm>
            <a:prstGeom prst="rect">
              <a:avLst/>
            </a:prstGeom>
            <a:noFill/>
            <a:ln>
              <a:noFill/>
            </a:ln>
          </p:spPr>
          <p:txBody>
            <a:bodyPr wrap="square" lIns="0" tIns="0" rIns="0" bIns="0" rtlCol="0">
              <a:spAutoFit/>
            </a:bodyPr>
            <a:lstStyle/>
            <a:p>
              <a:pPr algn="ctr">
                <a:defRPr/>
              </a:pPr>
              <a:r>
                <a:rPr lang="en-US" sz="1000" kern="0" dirty="0">
                  <a:latin typeface="Arial" panose="020B0604020202020204" pitchFamily="34" charset="0"/>
                  <a:ea typeface="ＭＳ Ｐゴシック" charset="0"/>
                  <a:cs typeface="Arial" panose="020B0604020202020204" pitchFamily="34" charset="0"/>
                  <a:sym typeface="Arial" panose="020B0604020202020204" pitchFamily="34" charset="0"/>
                </a:rPr>
                <a:t>Employee</a:t>
              </a:r>
            </a:p>
          </p:txBody>
        </p:sp>
        <p:grpSp>
          <p:nvGrpSpPr>
            <p:cNvPr id="197" name="Group 196">
              <a:extLst>
                <a:ext uri="{FF2B5EF4-FFF2-40B4-BE49-F238E27FC236}">
                  <a16:creationId xmlns:a16="http://schemas.microsoft.com/office/drawing/2014/main" id="{6A0B5AD2-3D7B-4B34-8A14-7F797DE493DA}"/>
                </a:ext>
              </a:extLst>
            </p:cNvPr>
            <p:cNvGrpSpPr/>
            <p:nvPr/>
          </p:nvGrpSpPr>
          <p:grpSpPr>
            <a:xfrm>
              <a:off x="2265597" y="5441098"/>
              <a:ext cx="249320" cy="390240"/>
              <a:chOff x="5087938" y="4899025"/>
              <a:chExt cx="401638" cy="628650"/>
            </a:xfrm>
            <a:solidFill>
              <a:schemeClr val="accent1"/>
            </a:solidFill>
          </p:grpSpPr>
          <p:sp>
            <p:nvSpPr>
              <p:cNvPr id="198" name="Freeform 18">
                <a:extLst>
                  <a:ext uri="{FF2B5EF4-FFF2-40B4-BE49-F238E27FC236}">
                    <a16:creationId xmlns:a16="http://schemas.microsoft.com/office/drawing/2014/main" id="{658D1947-E41A-456A-9921-4841985CA80E}"/>
                  </a:ext>
                </a:extLst>
              </p:cNvPr>
              <p:cNvSpPr>
                <a:spLocks/>
              </p:cNvSpPr>
              <p:nvPr/>
            </p:nvSpPr>
            <p:spPr bwMode="auto">
              <a:xfrm>
                <a:off x="5132388" y="5257800"/>
                <a:ext cx="296863" cy="269875"/>
              </a:xfrm>
              <a:custGeom>
                <a:avLst/>
                <a:gdLst>
                  <a:gd name="T0" fmla="*/ 54 w 54"/>
                  <a:gd name="T1" fmla="*/ 49 h 49"/>
                  <a:gd name="T2" fmla="*/ 54 w 54"/>
                  <a:gd name="T3" fmla="*/ 22 h 49"/>
                  <a:gd name="T4" fmla="*/ 43 w 54"/>
                  <a:gd name="T5" fmla="*/ 0 h 49"/>
                  <a:gd name="T6" fmla="*/ 27 w 54"/>
                  <a:gd name="T7" fmla="*/ 4 h 49"/>
                  <a:gd name="T8" fmla="*/ 11 w 54"/>
                  <a:gd name="T9" fmla="*/ 0 h 49"/>
                  <a:gd name="T10" fmla="*/ 0 w 54"/>
                  <a:gd name="T11" fmla="*/ 22 h 49"/>
                  <a:gd name="T12" fmla="*/ 0 w 54"/>
                  <a:gd name="T13" fmla="*/ 49 h 49"/>
                  <a:gd name="T14" fmla="*/ 54 w 54"/>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9">
                    <a:moveTo>
                      <a:pt x="54" y="49"/>
                    </a:moveTo>
                    <a:cubicBezTo>
                      <a:pt x="54" y="22"/>
                      <a:pt x="54" y="22"/>
                      <a:pt x="54" y="22"/>
                    </a:cubicBezTo>
                    <a:cubicBezTo>
                      <a:pt x="54" y="13"/>
                      <a:pt x="49" y="5"/>
                      <a:pt x="43" y="0"/>
                    </a:cubicBezTo>
                    <a:cubicBezTo>
                      <a:pt x="38" y="3"/>
                      <a:pt x="33" y="4"/>
                      <a:pt x="27" y="4"/>
                    </a:cubicBezTo>
                    <a:cubicBezTo>
                      <a:pt x="21" y="4"/>
                      <a:pt x="16" y="3"/>
                      <a:pt x="11" y="0"/>
                    </a:cubicBezTo>
                    <a:cubicBezTo>
                      <a:pt x="4" y="5"/>
                      <a:pt x="0" y="14"/>
                      <a:pt x="0" y="22"/>
                    </a:cubicBezTo>
                    <a:cubicBezTo>
                      <a:pt x="0" y="49"/>
                      <a:pt x="0" y="49"/>
                      <a:pt x="0" y="49"/>
                    </a:cubicBezTo>
                    <a:lnTo>
                      <a:pt x="54" y="49"/>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199" name="Freeform 19">
                <a:extLst>
                  <a:ext uri="{FF2B5EF4-FFF2-40B4-BE49-F238E27FC236}">
                    <a16:creationId xmlns:a16="http://schemas.microsoft.com/office/drawing/2014/main" id="{E5F7F4A5-4C9A-415D-A368-EC241D5585DB}"/>
                  </a:ext>
                </a:extLst>
              </p:cNvPr>
              <p:cNvSpPr>
                <a:spLocks/>
              </p:cNvSpPr>
              <p:nvPr/>
            </p:nvSpPr>
            <p:spPr bwMode="auto">
              <a:xfrm>
                <a:off x="5132388" y="4938713"/>
                <a:ext cx="292100" cy="292100"/>
              </a:xfrm>
              <a:custGeom>
                <a:avLst/>
                <a:gdLst>
                  <a:gd name="T0" fmla="*/ 35 w 53"/>
                  <a:gd name="T1" fmla="*/ 48 h 53"/>
                  <a:gd name="T2" fmla="*/ 30 w 53"/>
                  <a:gd name="T3" fmla="*/ 50 h 53"/>
                  <a:gd name="T4" fmla="*/ 24 w 53"/>
                  <a:gd name="T5" fmla="*/ 43 h 53"/>
                  <a:gd name="T6" fmla="*/ 30 w 53"/>
                  <a:gd name="T7" fmla="*/ 37 h 53"/>
                  <a:gd name="T8" fmla="*/ 35 w 53"/>
                  <a:gd name="T9" fmla="*/ 38 h 53"/>
                  <a:gd name="T10" fmla="*/ 50 w 53"/>
                  <a:gd name="T11" fmla="*/ 33 h 53"/>
                  <a:gd name="T12" fmla="*/ 50 w 53"/>
                  <a:gd name="T13" fmla="*/ 31 h 53"/>
                  <a:gd name="T14" fmla="*/ 50 w 53"/>
                  <a:gd name="T15" fmla="*/ 29 h 53"/>
                  <a:gd name="T16" fmla="*/ 53 w 53"/>
                  <a:gd name="T17" fmla="*/ 22 h 53"/>
                  <a:gd name="T18" fmla="*/ 27 w 53"/>
                  <a:gd name="T19" fmla="*/ 0 h 53"/>
                  <a:gd name="T20" fmla="*/ 0 w 53"/>
                  <a:gd name="T21" fmla="*/ 26 h 53"/>
                  <a:gd name="T22" fmla="*/ 27 w 53"/>
                  <a:gd name="T23" fmla="*/ 53 h 53"/>
                  <a:gd name="T24" fmla="*/ 44 w 53"/>
                  <a:gd name="T25" fmla="*/ 47 h 53"/>
                  <a:gd name="T26" fmla="*/ 41 w 53"/>
                  <a:gd name="T27" fmla="*/ 48 h 53"/>
                  <a:gd name="T28" fmla="*/ 35 w 53"/>
                  <a:gd name="T29"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3">
                    <a:moveTo>
                      <a:pt x="35" y="48"/>
                    </a:moveTo>
                    <a:cubicBezTo>
                      <a:pt x="33" y="49"/>
                      <a:pt x="32" y="50"/>
                      <a:pt x="30" y="50"/>
                    </a:cubicBezTo>
                    <a:cubicBezTo>
                      <a:pt x="27" y="50"/>
                      <a:pt x="24" y="47"/>
                      <a:pt x="24" y="43"/>
                    </a:cubicBezTo>
                    <a:cubicBezTo>
                      <a:pt x="24" y="40"/>
                      <a:pt x="27" y="37"/>
                      <a:pt x="30" y="37"/>
                    </a:cubicBezTo>
                    <a:cubicBezTo>
                      <a:pt x="32" y="37"/>
                      <a:pt x="34" y="37"/>
                      <a:pt x="35" y="38"/>
                    </a:cubicBezTo>
                    <a:cubicBezTo>
                      <a:pt x="43" y="38"/>
                      <a:pt x="48" y="36"/>
                      <a:pt x="50" y="33"/>
                    </a:cubicBezTo>
                    <a:cubicBezTo>
                      <a:pt x="50" y="33"/>
                      <a:pt x="50" y="32"/>
                      <a:pt x="50" y="31"/>
                    </a:cubicBezTo>
                    <a:cubicBezTo>
                      <a:pt x="50" y="29"/>
                      <a:pt x="50" y="29"/>
                      <a:pt x="50" y="29"/>
                    </a:cubicBezTo>
                    <a:cubicBezTo>
                      <a:pt x="50" y="26"/>
                      <a:pt x="51" y="23"/>
                      <a:pt x="53" y="22"/>
                    </a:cubicBezTo>
                    <a:cubicBezTo>
                      <a:pt x="51" y="9"/>
                      <a:pt x="40" y="0"/>
                      <a:pt x="27" y="0"/>
                    </a:cubicBezTo>
                    <a:cubicBezTo>
                      <a:pt x="12" y="0"/>
                      <a:pt x="0" y="12"/>
                      <a:pt x="0" y="26"/>
                    </a:cubicBezTo>
                    <a:cubicBezTo>
                      <a:pt x="0" y="41"/>
                      <a:pt x="12" y="53"/>
                      <a:pt x="27" y="53"/>
                    </a:cubicBezTo>
                    <a:cubicBezTo>
                      <a:pt x="33" y="53"/>
                      <a:pt x="39" y="51"/>
                      <a:pt x="44" y="47"/>
                    </a:cubicBezTo>
                    <a:cubicBezTo>
                      <a:pt x="43" y="48"/>
                      <a:pt x="42" y="48"/>
                      <a:pt x="41" y="48"/>
                    </a:cubicBezTo>
                    <a:cubicBezTo>
                      <a:pt x="39" y="48"/>
                      <a:pt x="37" y="48"/>
                      <a:pt x="35" y="48"/>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200" name="Freeform 20">
                <a:extLst>
                  <a:ext uri="{FF2B5EF4-FFF2-40B4-BE49-F238E27FC236}">
                    <a16:creationId xmlns:a16="http://schemas.microsoft.com/office/drawing/2014/main" id="{DF9FD787-A271-413F-BA98-9C83FD6CD685}"/>
                  </a:ext>
                </a:extLst>
              </p:cNvPr>
              <p:cNvSpPr>
                <a:spLocks/>
              </p:cNvSpPr>
              <p:nvPr/>
            </p:nvSpPr>
            <p:spPr bwMode="auto">
              <a:xfrm>
                <a:off x="5087938" y="4899025"/>
                <a:ext cx="369888" cy="220663"/>
              </a:xfrm>
              <a:custGeom>
                <a:avLst/>
                <a:gdLst>
                  <a:gd name="T0" fmla="*/ 35 w 67"/>
                  <a:gd name="T1" fmla="*/ 0 h 40"/>
                  <a:gd name="T2" fmla="*/ 2 w 67"/>
                  <a:gd name="T3" fmla="*/ 33 h 40"/>
                  <a:gd name="T4" fmla="*/ 0 w 67"/>
                  <a:gd name="T5" fmla="*/ 36 h 40"/>
                  <a:gd name="T6" fmla="*/ 0 w 67"/>
                  <a:gd name="T7" fmla="*/ 37 h 40"/>
                  <a:gd name="T8" fmla="*/ 3 w 67"/>
                  <a:gd name="T9" fmla="*/ 40 h 40"/>
                  <a:gd name="T10" fmla="*/ 7 w 67"/>
                  <a:gd name="T11" fmla="*/ 37 h 40"/>
                  <a:gd name="T12" fmla="*/ 7 w 67"/>
                  <a:gd name="T13" fmla="*/ 36 h 40"/>
                  <a:gd name="T14" fmla="*/ 5 w 67"/>
                  <a:gd name="T15" fmla="*/ 33 h 40"/>
                  <a:gd name="T16" fmla="*/ 35 w 67"/>
                  <a:gd name="T17" fmla="*/ 4 h 40"/>
                  <a:gd name="T18" fmla="*/ 64 w 67"/>
                  <a:gd name="T19" fmla="*/ 27 h 40"/>
                  <a:gd name="T20" fmla="*/ 67 w 67"/>
                  <a:gd name="T21" fmla="*/ 27 h 40"/>
                  <a:gd name="T22" fmla="*/ 67 w 67"/>
                  <a:gd name="T23" fmla="*/ 27 h 40"/>
                  <a:gd name="T24" fmla="*/ 35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5" y="0"/>
                    </a:moveTo>
                    <a:cubicBezTo>
                      <a:pt x="17" y="0"/>
                      <a:pt x="2" y="15"/>
                      <a:pt x="2" y="33"/>
                    </a:cubicBezTo>
                    <a:cubicBezTo>
                      <a:pt x="1" y="34"/>
                      <a:pt x="0" y="35"/>
                      <a:pt x="0" y="36"/>
                    </a:cubicBezTo>
                    <a:cubicBezTo>
                      <a:pt x="0" y="37"/>
                      <a:pt x="0" y="37"/>
                      <a:pt x="0" y="37"/>
                    </a:cubicBezTo>
                    <a:cubicBezTo>
                      <a:pt x="0" y="39"/>
                      <a:pt x="2" y="40"/>
                      <a:pt x="3" y="40"/>
                    </a:cubicBezTo>
                    <a:cubicBezTo>
                      <a:pt x="5" y="40"/>
                      <a:pt x="7" y="39"/>
                      <a:pt x="7" y="37"/>
                    </a:cubicBezTo>
                    <a:cubicBezTo>
                      <a:pt x="7" y="36"/>
                      <a:pt x="7" y="36"/>
                      <a:pt x="7" y="36"/>
                    </a:cubicBezTo>
                    <a:cubicBezTo>
                      <a:pt x="7" y="35"/>
                      <a:pt x="6" y="34"/>
                      <a:pt x="5" y="33"/>
                    </a:cubicBezTo>
                    <a:cubicBezTo>
                      <a:pt x="5" y="17"/>
                      <a:pt x="19" y="4"/>
                      <a:pt x="35" y="4"/>
                    </a:cubicBezTo>
                    <a:cubicBezTo>
                      <a:pt x="49" y="4"/>
                      <a:pt x="61" y="14"/>
                      <a:pt x="64" y="27"/>
                    </a:cubicBezTo>
                    <a:cubicBezTo>
                      <a:pt x="65" y="27"/>
                      <a:pt x="66" y="27"/>
                      <a:pt x="67" y="27"/>
                    </a:cubicBezTo>
                    <a:cubicBezTo>
                      <a:pt x="67" y="27"/>
                      <a:pt x="67" y="27"/>
                      <a:pt x="67" y="27"/>
                    </a:cubicBezTo>
                    <a:cubicBezTo>
                      <a:pt x="64" y="12"/>
                      <a:pt x="51" y="0"/>
                      <a:pt x="3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201" name="Freeform 21">
                <a:extLst>
                  <a:ext uri="{FF2B5EF4-FFF2-40B4-BE49-F238E27FC236}">
                    <a16:creationId xmlns:a16="http://schemas.microsoft.com/office/drawing/2014/main" id="{0DD5D710-EC42-413A-92BA-C42C40EF7FE3}"/>
                  </a:ext>
                </a:extLst>
              </p:cNvPr>
              <p:cNvSpPr>
                <a:spLocks/>
              </p:cNvSpPr>
              <p:nvPr/>
            </p:nvSpPr>
            <p:spPr bwMode="auto">
              <a:xfrm>
                <a:off x="5280026" y="5059363"/>
                <a:ext cx="209550" cy="138113"/>
              </a:xfrm>
              <a:custGeom>
                <a:avLst/>
                <a:gdLst>
                  <a:gd name="T0" fmla="*/ 32 w 38"/>
                  <a:gd name="T1" fmla="*/ 0 h 25"/>
                  <a:gd name="T2" fmla="*/ 26 w 38"/>
                  <a:gd name="T3" fmla="*/ 7 h 25"/>
                  <a:gd name="T4" fmla="*/ 26 w 38"/>
                  <a:gd name="T5" fmla="*/ 9 h 25"/>
                  <a:gd name="T6" fmla="*/ 27 w 38"/>
                  <a:gd name="T7" fmla="*/ 13 h 25"/>
                  <a:gd name="T8" fmla="*/ 6 w 38"/>
                  <a:gd name="T9" fmla="*/ 20 h 25"/>
                  <a:gd name="T10" fmla="*/ 3 w 38"/>
                  <a:gd name="T11" fmla="*/ 18 h 25"/>
                  <a:gd name="T12" fmla="*/ 0 w 38"/>
                  <a:gd name="T13" fmla="*/ 21 h 25"/>
                  <a:gd name="T14" fmla="*/ 3 w 38"/>
                  <a:gd name="T15" fmla="*/ 25 h 25"/>
                  <a:gd name="T16" fmla="*/ 6 w 38"/>
                  <a:gd name="T17" fmla="*/ 23 h 25"/>
                  <a:gd name="T18" fmla="*/ 13 w 38"/>
                  <a:gd name="T19" fmla="*/ 23 h 25"/>
                  <a:gd name="T20" fmla="*/ 29 w 38"/>
                  <a:gd name="T21" fmla="*/ 15 h 25"/>
                  <a:gd name="T22" fmla="*/ 29 w 38"/>
                  <a:gd name="T23" fmla="*/ 15 h 25"/>
                  <a:gd name="T24" fmla="*/ 32 w 38"/>
                  <a:gd name="T25" fmla="*/ 15 h 25"/>
                  <a:gd name="T26" fmla="*/ 38 w 38"/>
                  <a:gd name="T27" fmla="*/ 9 h 25"/>
                  <a:gd name="T28" fmla="*/ 38 w 38"/>
                  <a:gd name="T29" fmla="*/ 7 h 25"/>
                  <a:gd name="T30" fmla="*/ 32 w 38"/>
                  <a:gd name="T3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25">
                    <a:moveTo>
                      <a:pt x="32" y="0"/>
                    </a:moveTo>
                    <a:cubicBezTo>
                      <a:pt x="28" y="0"/>
                      <a:pt x="26" y="3"/>
                      <a:pt x="26" y="7"/>
                    </a:cubicBezTo>
                    <a:cubicBezTo>
                      <a:pt x="26" y="9"/>
                      <a:pt x="26" y="9"/>
                      <a:pt x="26" y="9"/>
                    </a:cubicBezTo>
                    <a:cubicBezTo>
                      <a:pt x="26" y="10"/>
                      <a:pt x="26" y="12"/>
                      <a:pt x="27" y="13"/>
                    </a:cubicBezTo>
                    <a:cubicBezTo>
                      <a:pt x="24" y="16"/>
                      <a:pt x="18" y="20"/>
                      <a:pt x="6" y="20"/>
                    </a:cubicBezTo>
                    <a:cubicBezTo>
                      <a:pt x="6" y="19"/>
                      <a:pt x="5" y="18"/>
                      <a:pt x="3" y="18"/>
                    </a:cubicBezTo>
                    <a:cubicBezTo>
                      <a:pt x="1" y="18"/>
                      <a:pt x="0" y="19"/>
                      <a:pt x="0" y="21"/>
                    </a:cubicBezTo>
                    <a:cubicBezTo>
                      <a:pt x="0" y="23"/>
                      <a:pt x="1" y="25"/>
                      <a:pt x="3" y="25"/>
                    </a:cubicBezTo>
                    <a:cubicBezTo>
                      <a:pt x="4" y="25"/>
                      <a:pt x="5" y="24"/>
                      <a:pt x="6" y="23"/>
                    </a:cubicBezTo>
                    <a:cubicBezTo>
                      <a:pt x="9" y="23"/>
                      <a:pt x="11" y="23"/>
                      <a:pt x="13" y="23"/>
                    </a:cubicBezTo>
                    <a:cubicBezTo>
                      <a:pt x="22" y="21"/>
                      <a:pt x="27" y="18"/>
                      <a:pt x="29" y="15"/>
                    </a:cubicBezTo>
                    <a:cubicBezTo>
                      <a:pt x="29" y="15"/>
                      <a:pt x="29" y="15"/>
                      <a:pt x="29" y="15"/>
                    </a:cubicBezTo>
                    <a:cubicBezTo>
                      <a:pt x="30" y="15"/>
                      <a:pt x="31" y="15"/>
                      <a:pt x="32" y="15"/>
                    </a:cubicBezTo>
                    <a:cubicBezTo>
                      <a:pt x="35" y="15"/>
                      <a:pt x="38" y="12"/>
                      <a:pt x="38" y="9"/>
                    </a:cubicBezTo>
                    <a:cubicBezTo>
                      <a:pt x="38" y="7"/>
                      <a:pt x="38" y="7"/>
                      <a:pt x="38" y="7"/>
                    </a:cubicBezTo>
                    <a:cubicBezTo>
                      <a:pt x="38" y="3"/>
                      <a:pt x="35" y="0"/>
                      <a:pt x="32"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grpSp>
      <p:cxnSp>
        <p:nvCxnSpPr>
          <p:cNvPr id="202" name="Straight Arrow Connector 201">
            <a:extLst>
              <a:ext uri="{FF2B5EF4-FFF2-40B4-BE49-F238E27FC236}">
                <a16:creationId xmlns:a16="http://schemas.microsoft.com/office/drawing/2014/main" id="{36DBE194-1AAC-421A-9A8A-F55D7E95EDF8}"/>
              </a:ext>
            </a:extLst>
          </p:cNvPr>
          <p:cNvCxnSpPr>
            <a:cxnSpLocks/>
            <a:stCxn id="13" idx="1"/>
            <a:endCxn id="3" idx="3"/>
          </p:cNvCxnSpPr>
          <p:nvPr/>
        </p:nvCxnSpPr>
        <p:spPr bwMode="auto">
          <a:xfrm flipH="1" flipV="1">
            <a:off x="1986633" y="3519905"/>
            <a:ext cx="188217" cy="6409"/>
          </a:xfrm>
          <a:prstGeom prst="straightConnector1">
            <a:avLst/>
          </a:prstGeom>
          <a:solidFill>
            <a:srgbClr val="000000"/>
          </a:solidFill>
          <a:ln w="1905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cxnSp>
        <p:nvCxnSpPr>
          <p:cNvPr id="203" name="Straight Arrow Connector 202">
            <a:extLst>
              <a:ext uri="{FF2B5EF4-FFF2-40B4-BE49-F238E27FC236}">
                <a16:creationId xmlns:a16="http://schemas.microsoft.com/office/drawing/2014/main" id="{99219FF8-3AA5-4CF3-AC7A-2672E37882AD}"/>
              </a:ext>
            </a:extLst>
          </p:cNvPr>
          <p:cNvCxnSpPr/>
          <p:nvPr/>
        </p:nvCxnSpPr>
        <p:spPr bwMode="auto">
          <a:xfrm>
            <a:off x="2555765" y="2941789"/>
            <a:ext cx="0" cy="287804"/>
          </a:xfrm>
          <a:prstGeom prst="straightConnector1">
            <a:avLst/>
          </a:prstGeom>
          <a:solidFill>
            <a:srgbClr val="000000"/>
          </a:solidFill>
          <a:ln w="19050" cap="flat" cmpd="sng" algn="ctr">
            <a:solidFill>
              <a:schemeClr val="accent4">
                <a:lumMod val="75000"/>
              </a:schemeClr>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sp>
        <p:nvSpPr>
          <p:cNvPr id="204" name="Rectangle 203">
            <a:extLst>
              <a:ext uri="{FF2B5EF4-FFF2-40B4-BE49-F238E27FC236}">
                <a16:creationId xmlns:a16="http://schemas.microsoft.com/office/drawing/2014/main" id="{05C62D46-8279-427D-8C8F-588A5E9DE65B}"/>
              </a:ext>
            </a:extLst>
          </p:cNvPr>
          <p:cNvSpPr/>
          <p:nvPr/>
        </p:nvSpPr>
        <p:spPr bwMode="gray">
          <a:xfrm>
            <a:off x="2154311" y="457281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Contact Center</a:t>
            </a:r>
          </a:p>
          <a:p>
            <a:pPr algn="ctr" defTabSz="683977" eaLnBrk="0" hangingPunct="0"/>
            <a:endParaRPr lang="en-US" sz="800" b="1" kern="0" dirty="0">
              <a:ea typeface="ＭＳ Ｐゴシック" charset="0"/>
            </a:endParaRPr>
          </a:p>
        </p:txBody>
      </p:sp>
      <p:sp>
        <p:nvSpPr>
          <p:cNvPr id="205" name="Rectangle 204">
            <a:extLst>
              <a:ext uri="{FF2B5EF4-FFF2-40B4-BE49-F238E27FC236}">
                <a16:creationId xmlns:a16="http://schemas.microsoft.com/office/drawing/2014/main" id="{012C0760-2F04-4BDD-A0E9-5FBD8DA700EE}"/>
              </a:ext>
            </a:extLst>
          </p:cNvPr>
          <p:cNvSpPr/>
          <p:nvPr/>
        </p:nvSpPr>
        <p:spPr bwMode="gray">
          <a:xfrm>
            <a:off x="2146909" y="4867265"/>
            <a:ext cx="804066" cy="361743"/>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700" b="1" kern="0" dirty="0">
                <a:ea typeface="ＭＳ Ｐゴシック" charset="0"/>
              </a:rPr>
              <a:t>Correspondence &amp; Communications</a:t>
            </a:r>
          </a:p>
          <a:p>
            <a:pPr algn="ctr" defTabSz="683977" eaLnBrk="0" hangingPunct="0"/>
            <a:endParaRPr lang="en-US" sz="700" b="1" kern="0" dirty="0">
              <a:ea typeface="ＭＳ Ｐゴシック" charset="0"/>
            </a:endParaRPr>
          </a:p>
        </p:txBody>
      </p:sp>
      <p:sp>
        <p:nvSpPr>
          <p:cNvPr id="206" name="Rectangle 205">
            <a:extLst>
              <a:ext uri="{FF2B5EF4-FFF2-40B4-BE49-F238E27FC236}">
                <a16:creationId xmlns:a16="http://schemas.microsoft.com/office/drawing/2014/main" id="{82B3FE3E-776A-44A7-804A-B21074F43B52}"/>
              </a:ext>
            </a:extLst>
          </p:cNvPr>
          <p:cNvSpPr/>
          <p:nvPr/>
        </p:nvSpPr>
        <p:spPr bwMode="gray">
          <a:xfrm>
            <a:off x="2154311" y="5300787"/>
            <a:ext cx="804066" cy="281981"/>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Complaint</a:t>
            </a:r>
          </a:p>
          <a:p>
            <a:pPr algn="ctr" defTabSz="683977" eaLnBrk="0" hangingPunct="0"/>
            <a:r>
              <a:rPr lang="en-US" sz="800" b="1" kern="0" dirty="0">
                <a:ea typeface="ＭＳ Ｐゴシック" charset="0"/>
              </a:rPr>
              <a:t>Appeals</a:t>
            </a:r>
          </a:p>
          <a:p>
            <a:pPr algn="ctr" defTabSz="683977" eaLnBrk="0" hangingPunct="0"/>
            <a:endParaRPr lang="en-US" sz="800" b="1" kern="0" dirty="0">
              <a:ea typeface="ＭＳ Ｐゴシック" charset="0"/>
            </a:endParaRPr>
          </a:p>
        </p:txBody>
      </p:sp>
      <p:sp>
        <p:nvSpPr>
          <p:cNvPr id="207" name="Rectangle 206">
            <a:extLst>
              <a:ext uri="{FF2B5EF4-FFF2-40B4-BE49-F238E27FC236}">
                <a16:creationId xmlns:a16="http://schemas.microsoft.com/office/drawing/2014/main" id="{36719DD0-B07D-4708-BD6F-C68D6A2895B8}"/>
              </a:ext>
            </a:extLst>
          </p:cNvPr>
          <p:cNvSpPr/>
          <p:nvPr/>
        </p:nvSpPr>
        <p:spPr bwMode="gray">
          <a:xfrm>
            <a:off x="8324945" y="538837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Billing</a:t>
            </a:r>
          </a:p>
          <a:p>
            <a:pPr algn="ctr" defTabSz="683977" eaLnBrk="0" hangingPunct="0"/>
            <a:endParaRPr lang="en-US" sz="800" b="1" kern="0" dirty="0">
              <a:ea typeface="ＭＳ Ｐゴシック" charset="0"/>
            </a:endParaRPr>
          </a:p>
        </p:txBody>
      </p:sp>
      <p:sp>
        <p:nvSpPr>
          <p:cNvPr id="208" name="Rectangle 207">
            <a:extLst>
              <a:ext uri="{FF2B5EF4-FFF2-40B4-BE49-F238E27FC236}">
                <a16:creationId xmlns:a16="http://schemas.microsoft.com/office/drawing/2014/main" id="{C458F5D0-A892-4F45-BFB6-301D7F2290F8}"/>
              </a:ext>
            </a:extLst>
          </p:cNvPr>
          <p:cNvSpPr/>
          <p:nvPr/>
        </p:nvSpPr>
        <p:spPr bwMode="gray">
          <a:xfrm>
            <a:off x="8317543" y="4788746"/>
            <a:ext cx="804066" cy="206667"/>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700" b="1" kern="0" dirty="0">
                <a:ea typeface="ＭＳ Ｐゴシック" charset="0"/>
              </a:rPr>
              <a:t>Provider Payment</a:t>
            </a:r>
          </a:p>
          <a:p>
            <a:pPr algn="ctr" defTabSz="683977" eaLnBrk="0" hangingPunct="0"/>
            <a:endParaRPr lang="en-US" sz="700" b="1" kern="0" dirty="0">
              <a:ea typeface="ＭＳ Ｐゴシック" charset="0"/>
            </a:endParaRPr>
          </a:p>
        </p:txBody>
      </p:sp>
      <p:sp>
        <p:nvSpPr>
          <p:cNvPr id="209" name="Rectangle 208">
            <a:extLst>
              <a:ext uri="{FF2B5EF4-FFF2-40B4-BE49-F238E27FC236}">
                <a16:creationId xmlns:a16="http://schemas.microsoft.com/office/drawing/2014/main" id="{A0FAEB6E-89D3-4BD8-BA89-BBFC601613FB}"/>
              </a:ext>
            </a:extLst>
          </p:cNvPr>
          <p:cNvSpPr/>
          <p:nvPr/>
        </p:nvSpPr>
        <p:spPr bwMode="gray">
          <a:xfrm>
            <a:off x="8324945" y="5053587"/>
            <a:ext cx="804066" cy="281981"/>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Vendor Partner Payment</a:t>
            </a:r>
          </a:p>
          <a:p>
            <a:pPr algn="ctr" defTabSz="683977" eaLnBrk="0" hangingPunct="0"/>
            <a:endParaRPr lang="en-US" sz="800" b="1" kern="0" dirty="0">
              <a:ea typeface="ＭＳ Ｐゴシック" charset="0"/>
            </a:endParaRPr>
          </a:p>
        </p:txBody>
      </p:sp>
      <p:sp>
        <p:nvSpPr>
          <p:cNvPr id="210" name="Rectangle 209">
            <a:extLst>
              <a:ext uri="{FF2B5EF4-FFF2-40B4-BE49-F238E27FC236}">
                <a16:creationId xmlns:a16="http://schemas.microsoft.com/office/drawing/2014/main" id="{77F2F2AF-A172-48D8-8E42-AE1E1111C9AD}"/>
              </a:ext>
            </a:extLst>
          </p:cNvPr>
          <p:cNvSpPr/>
          <p:nvPr/>
        </p:nvSpPr>
        <p:spPr bwMode="gray">
          <a:xfrm>
            <a:off x="3562155" y="1695524"/>
            <a:ext cx="804066" cy="415453"/>
          </a:xfrm>
          <a:prstGeom prst="rect">
            <a:avLst/>
          </a:prstGeom>
          <a:solidFill>
            <a:schemeClr val="accent5">
              <a:lumMod val="20000"/>
              <a:lumOff val="80000"/>
            </a:schemeClr>
          </a:solidFill>
          <a:ln w="6350" algn="ctr">
            <a:solidFill>
              <a:schemeClr val="bg1"/>
            </a:solidFill>
            <a:miter lim="800000"/>
            <a:headEnd/>
            <a:tailEnd/>
          </a:ln>
          <a:effectLst/>
        </p:spPr>
        <p:txBody>
          <a:bodyPr wrap="square" lIns="0" tIns="91440" rIns="0" bIns="0" rtlCol="0" anchor="ctr"/>
          <a:lstStyle/>
          <a:p>
            <a:pPr algn="ctr" defTabSz="683977" eaLnBrk="0" hangingPunct="0"/>
            <a:r>
              <a:rPr lang="en-US" sz="800" b="1" kern="0" dirty="0">
                <a:solidFill>
                  <a:schemeClr val="bg2">
                    <a:lumMod val="75000"/>
                  </a:schemeClr>
                </a:solidFill>
                <a:ea typeface="ＭＳ Ｐゴシック" charset="0"/>
              </a:rPr>
              <a:t>Experience Based Rating</a:t>
            </a:r>
          </a:p>
        </p:txBody>
      </p:sp>
      <p:sp>
        <p:nvSpPr>
          <p:cNvPr id="211" name="Rectangle 210">
            <a:extLst>
              <a:ext uri="{FF2B5EF4-FFF2-40B4-BE49-F238E27FC236}">
                <a16:creationId xmlns:a16="http://schemas.microsoft.com/office/drawing/2014/main" id="{E542B21B-9F2E-4EA1-8B16-0FB7E2C16724}"/>
              </a:ext>
            </a:extLst>
          </p:cNvPr>
          <p:cNvSpPr/>
          <p:nvPr/>
        </p:nvSpPr>
        <p:spPr bwMode="gray">
          <a:xfrm>
            <a:off x="8013707" y="3297746"/>
            <a:ext cx="804066" cy="415454"/>
          </a:xfrm>
          <a:prstGeom prst="rect">
            <a:avLst/>
          </a:prstGeom>
          <a:solidFill>
            <a:schemeClr val="accent5">
              <a:lumMod val="20000"/>
              <a:lumOff val="80000"/>
            </a:schemeClr>
          </a:solidFill>
          <a:ln w="6350" algn="ctr">
            <a:solidFill>
              <a:schemeClr val="bg1"/>
            </a:solidFill>
            <a:miter lim="800000"/>
            <a:headEnd/>
            <a:tailEnd/>
          </a:ln>
          <a:effectLst/>
        </p:spPr>
        <p:txBody>
          <a:bodyPr wrap="square" lIns="0" tIns="91440" rIns="0" bIns="0" rtlCol="0" anchor="ctr"/>
          <a:lstStyle/>
          <a:p>
            <a:pPr algn="ctr" defTabSz="683977" eaLnBrk="0" hangingPunct="0"/>
            <a:r>
              <a:rPr lang="en-US" sz="800" b="1" kern="0" dirty="0">
                <a:solidFill>
                  <a:schemeClr val="bg2">
                    <a:lumMod val="75000"/>
                  </a:schemeClr>
                </a:solidFill>
                <a:ea typeface="ＭＳ Ｐゴシック" charset="0"/>
              </a:rPr>
              <a:t>Decommission Run-Off</a:t>
            </a:r>
          </a:p>
        </p:txBody>
      </p:sp>
      <p:sp>
        <p:nvSpPr>
          <p:cNvPr id="213" name="Rectangle 212">
            <a:extLst>
              <a:ext uri="{FF2B5EF4-FFF2-40B4-BE49-F238E27FC236}">
                <a16:creationId xmlns:a16="http://schemas.microsoft.com/office/drawing/2014/main" id="{39B37229-60BC-4DF8-862C-B0D8BEAD9AEB}"/>
              </a:ext>
            </a:extLst>
          </p:cNvPr>
          <p:cNvSpPr/>
          <p:nvPr/>
        </p:nvSpPr>
        <p:spPr bwMode="gray">
          <a:xfrm>
            <a:off x="7130572" y="3309580"/>
            <a:ext cx="804066" cy="415454"/>
          </a:xfrm>
          <a:prstGeom prst="rect">
            <a:avLst/>
          </a:prstGeom>
          <a:solidFill>
            <a:schemeClr val="accent5">
              <a:lumMod val="20000"/>
              <a:lumOff val="80000"/>
            </a:schemeClr>
          </a:solidFill>
          <a:ln w="6350" algn="ctr">
            <a:solidFill>
              <a:schemeClr val="bg1"/>
            </a:solidFill>
            <a:miter lim="800000"/>
            <a:headEnd/>
            <a:tailEnd/>
          </a:ln>
          <a:effectLst/>
        </p:spPr>
        <p:txBody>
          <a:bodyPr wrap="square" lIns="0" tIns="91440" rIns="0" bIns="0" rtlCol="0" anchor="ctr"/>
          <a:lstStyle/>
          <a:p>
            <a:pPr algn="ctr" defTabSz="683977" eaLnBrk="0" hangingPunct="0"/>
            <a:r>
              <a:rPr lang="en-US" sz="800" b="1" kern="0" dirty="0">
                <a:solidFill>
                  <a:schemeClr val="bg2">
                    <a:lumMod val="75000"/>
                  </a:schemeClr>
                </a:solidFill>
                <a:ea typeface="ＭＳ Ｐゴシック" charset="0"/>
              </a:rPr>
              <a:t>Migration Strategy</a:t>
            </a:r>
          </a:p>
        </p:txBody>
      </p:sp>
      <p:sp>
        <p:nvSpPr>
          <p:cNvPr id="164" name="Rectangle 163">
            <a:extLst>
              <a:ext uri="{FF2B5EF4-FFF2-40B4-BE49-F238E27FC236}">
                <a16:creationId xmlns:a16="http://schemas.microsoft.com/office/drawing/2014/main" id="{5A1C19E6-DC90-450C-B425-0380B1720ACA}"/>
              </a:ext>
            </a:extLst>
          </p:cNvPr>
          <p:cNvSpPr/>
          <p:nvPr/>
        </p:nvSpPr>
        <p:spPr bwMode="gray">
          <a:xfrm>
            <a:off x="5659884" y="173244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CM</a:t>
            </a:r>
          </a:p>
          <a:p>
            <a:pPr algn="ctr" defTabSz="683977" eaLnBrk="0" hangingPunct="0"/>
            <a:endParaRPr lang="en-US" sz="800" b="1" kern="0" dirty="0">
              <a:ea typeface="ＭＳ Ｐゴシック" charset="0"/>
            </a:endParaRPr>
          </a:p>
        </p:txBody>
      </p:sp>
      <p:sp>
        <p:nvSpPr>
          <p:cNvPr id="165" name="Rectangle 164">
            <a:extLst>
              <a:ext uri="{FF2B5EF4-FFF2-40B4-BE49-F238E27FC236}">
                <a16:creationId xmlns:a16="http://schemas.microsoft.com/office/drawing/2014/main" id="{7DEAC937-76BF-4B57-A2DA-EC90E0E2E7A8}"/>
              </a:ext>
            </a:extLst>
          </p:cNvPr>
          <p:cNvSpPr/>
          <p:nvPr/>
        </p:nvSpPr>
        <p:spPr bwMode="gray">
          <a:xfrm>
            <a:off x="5661359" y="2044651"/>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Utilization Management</a:t>
            </a:r>
          </a:p>
          <a:p>
            <a:pPr algn="ctr" defTabSz="683977" eaLnBrk="0" hangingPunct="0"/>
            <a:endParaRPr lang="en-US" sz="800" b="1" kern="0" dirty="0">
              <a:ea typeface="ＭＳ Ｐゴシック" charset="0"/>
            </a:endParaRPr>
          </a:p>
        </p:txBody>
      </p:sp>
      <p:cxnSp>
        <p:nvCxnSpPr>
          <p:cNvPr id="215" name="Straight Arrow Connector 214">
            <a:extLst>
              <a:ext uri="{FF2B5EF4-FFF2-40B4-BE49-F238E27FC236}">
                <a16:creationId xmlns:a16="http://schemas.microsoft.com/office/drawing/2014/main" id="{18FA0ACE-FFDF-47EA-89E7-D2F37A275FA4}"/>
              </a:ext>
            </a:extLst>
          </p:cNvPr>
          <p:cNvCxnSpPr>
            <a:cxnSpLocks/>
          </p:cNvCxnSpPr>
          <p:nvPr/>
        </p:nvCxnSpPr>
        <p:spPr bwMode="auto">
          <a:xfrm>
            <a:off x="6890498" y="6175379"/>
            <a:ext cx="0" cy="296722"/>
          </a:xfrm>
          <a:prstGeom prst="straightConnector1">
            <a:avLst/>
          </a:prstGeom>
          <a:solidFill>
            <a:srgbClr val="000000"/>
          </a:solidFill>
          <a:ln w="19050" cap="flat" cmpd="sng" algn="ctr">
            <a:solidFill>
              <a:schemeClr val="accent4">
                <a:lumMod val="75000"/>
              </a:schemeClr>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sp>
        <p:nvSpPr>
          <p:cNvPr id="16" name="TextBox 15">
            <a:extLst>
              <a:ext uri="{FF2B5EF4-FFF2-40B4-BE49-F238E27FC236}">
                <a16:creationId xmlns:a16="http://schemas.microsoft.com/office/drawing/2014/main" id="{C0986FE1-9C96-4A72-BDEC-CE32EA2239B2}"/>
              </a:ext>
            </a:extLst>
          </p:cNvPr>
          <p:cNvSpPr txBox="1"/>
          <p:nvPr/>
        </p:nvSpPr>
        <p:spPr>
          <a:xfrm>
            <a:off x="5893678" y="6103439"/>
            <a:ext cx="4081920" cy="498604"/>
          </a:xfrm>
          <a:prstGeom prst="rect">
            <a:avLst/>
          </a:prstGeom>
          <a:noFill/>
          <a:ln w="12700">
            <a:solidFill>
              <a:schemeClr val="tx1"/>
            </a:solidFill>
          </a:ln>
        </p:spPr>
        <p:txBody>
          <a:bodyPr wrap="square" lIns="0" tIns="0" rIns="0" bIns="0" rtlCol="0">
            <a:noAutofit/>
          </a:bodyPr>
          <a:lstStyle/>
          <a:p>
            <a:r>
              <a:rPr lang="en-US" sz="1600" b="1" i="1" dirty="0">
                <a:solidFill>
                  <a:srgbClr val="3F3F3F"/>
                </a:solidFill>
                <a:latin typeface="Arial"/>
              </a:rPr>
              <a:t>Legend: </a:t>
            </a:r>
          </a:p>
        </p:txBody>
      </p:sp>
      <p:cxnSp>
        <p:nvCxnSpPr>
          <p:cNvPr id="217" name="Straight Arrow Connector 216">
            <a:extLst>
              <a:ext uri="{FF2B5EF4-FFF2-40B4-BE49-F238E27FC236}">
                <a16:creationId xmlns:a16="http://schemas.microsoft.com/office/drawing/2014/main" id="{A9BA4056-A56F-468E-A728-8DA10FE573A5}"/>
              </a:ext>
            </a:extLst>
          </p:cNvPr>
          <p:cNvCxnSpPr>
            <a:cxnSpLocks/>
          </p:cNvCxnSpPr>
          <p:nvPr/>
        </p:nvCxnSpPr>
        <p:spPr bwMode="auto">
          <a:xfrm>
            <a:off x="8427058" y="6175379"/>
            <a:ext cx="0" cy="296722"/>
          </a:xfrm>
          <a:prstGeom prst="straightConnector1">
            <a:avLst/>
          </a:prstGeom>
          <a:solidFill>
            <a:srgbClr val="000000"/>
          </a:solidFill>
          <a:ln w="1905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sp>
        <p:nvSpPr>
          <p:cNvPr id="216" name="Rectangle: Rounded Corners 215">
            <a:extLst>
              <a:ext uri="{FF2B5EF4-FFF2-40B4-BE49-F238E27FC236}">
                <a16:creationId xmlns:a16="http://schemas.microsoft.com/office/drawing/2014/main" id="{7E44EF3B-BA7F-4331-9280-198BA456765A}"/>
              </a:ext>
            </a:extLst>
          </p:cNvPr>
          <p:cNvSpPr/>
          <p:nvPr/>
        </p:nvSpPr>
        <p:spPr>
          <a:xfrm>
            <a:off x="6885673" y="6104658"/>
            <a:ext cx="1230576" cy="497384"/>
          </a:xfrm>
          <a:prstGeom prst="round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ctr">
              <a:defRPr/>
            </a:pPr>
            <a:r>
              <a:rPr lang="en-US" sz="900" b="1" dirty="0">
                <a:solidFill>
                  <a:srgbClr val="000000"/>
                </a:solidFill>
                <a:latin typeface="Arial" panose="020B0604020202020204" pitchFamily="34" charset="0"/>
              </a:rPr>
              <a:t>Key Capability of</a:t>
            </a:r>
            <a:r>
              <a:rPr lang="en-US" sz="900" dirty="0">
                <a:solidFill>
                  <a:srgbClr val="000000"/>
                </a:solidFill>
                <a:latin typeface="Arial" panose="020B0604020202020204" pitchFamily="34" charset="0"/>
              </a:rPr>
              <a:t> </a:t>
            </a:r>
          </a:p>
          <a:p>
            <a:pPr algn="ctr">
              <a:defRPr/>
            </a:pPr>
            <a:r>
              <a:rPr lang="en-US" sz="900" dirty="0">
                <a:solidFill>
                  <a:srgbClr val="000000"/>
                </a:solidFill>
                <a:latin typeface="Arial" panose="020B0604020202020204" pitchFamily="34" charset="0"/>
              </a:rPr>
              <a:t>Core Benefit Administration</a:t>
            </a:r>
          </a:p>
        </p:txBody>
      </p:sp>
      <p:sp>
        <p:nvSpPr>
          <p:cNvPr id="219" name="Rectangle: Rounded Corners 218">
            <a:extLst>
              <a:ext uri="{FF2B5EF4-FFF2-40B4-BE49-F238E27FC236}">
                <a16:creationId xmlns:a16="http://schemas.microsoft.com/office/drawing/2014/main" id="{425535C2-7754-42B8-BF2B-A355557FA16B}"/>
              </a:ext>
            </a:extLst>
          </p:cNvPr>
          <p:cNvSpPr/>
          <p:nvPr/>
        </p:nvSpPr>
        <p:spPr>
          <a:xfrm>
            <a:off x="8427058" y="6104657"/>
            <a:ext cx="1541382" cy="420025"/>
          </a:xfrm>
          <a:prstGeom prst="round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ctr">
              <a:defRPr/>
            </a:pPr>
            <a:r>
              <a:rPr lang="en-US" sz="900" b="1" dirty="0">
                <a:solidFill>
                  <a:srgbClr val="000000"/>
                </a:solidFill>
                <a:latin typeface="Arial" panose="020B0604020202020204" pitchFamily="34" charset="0"/>
              </a:rPr>
              <a:t>Key Integration point to</a:t>
            </a:r>
            <a:r>
              <a:rPr lang="en-US" sz="900" dirty="0">
                <a:solidFill>
                  <a:srgbClr val="000000"/>
                </a:solidFill>
                <a:latin typeface="Arial" panose="020B0604020202020204" pitchFamily="34" charset="0"/>
              </a:rPr>
              <a:t> Core Benefit Administration</a:t>
            </a:r>
          </a:p>
        </p:txBody>
      </p:sp>
      <p:sp>
        <p:nvSpPr>
          <p:cNvPr id="220" name="Rectangle 219">
            <a:extLst>
              <a:ext uri="{FF2B5EF4-FFF2-40B4-BE49-F238E27FC236}">
                <a16:creationId xmlns:a16="http://schemas.microsoft.com/office/drawing/2014/main" id="{D6D534B8-D4AE-4F41-BF93-DEB5187CFA08}"/>
              </a:ext>
            </a:extLst>
          </p:cNvPr>
          <p:cNvSpPr/>
          <p:nvPr/>
        </p:nvSpPr>
        <p:spPr bwMode="gray">
          <a:xfrm>
            <a:off x="3190631" y="454233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Enrollment</a:t>
            </a:r>
          </a:p>
          <a:p>
            <a:pPr algn="ctr" defTabSz="683977" eaLnBrk="0" hangingPunct="0"/>
            <a:endParaRPr lang="en-US" sz="800" b="1" kern="0" dirty="0">
              <a:ea typeface="ＭＳ Ｐゴシック" charset="0"/>
            </a:endParaRPr>
          </a:p>
        </p:txBody>
      </p:sp>
      <p:sp>
        <p:nvSpPr>
          <p:cNvPr id="221" name="Rectangle 220">
            <a:extLst>
              <a:ext uri="{FF2B5EF4-FFF2-40B4-BE49-F238E27FC236}">
                <a16:creationId xmlns:a16="http://schemas.microsoft.com/office/drawing/2014/main" id="{E9C8CA01-BC1E-47A7-8895-A1066B0DA852}"/>
              </a:ext>
            </a:extLst>
          </p:cNvPr>
          <p:cNvSpPr/>
          <p:nvPr/>
        </p:nvSpPr>
        <p:spPr bwMode="gray">
          <a:xfrm>
            <a:off x="3180471" y="5202737"/>
            <a:ext cx="804066" cy="427879"/>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Member</a:t>
            </a:r>
          </a:p>
          <a:p>
            <a:pPr algn="ctr" defTabSz="683977" eaLnBrk="0" hangingPunct="0"/>
            <a:r>
              <a:rPr lang="en-US" sz="800" b="1" kern="0" dirty="0">
                <a:ea typeface="ＭＳ Ｐゴシック" charset="0"/>
              </a:rPr>
              <a:t> Book of</a:t>
            </a:r>
          </a:p>
          <a:p>
            <a:pPr algn="ctr" defTabSz="683977" eaLnBrk="0" hangingPunct="0"/>
            <a:r>
              <a:rPr lang="en-US" sz="800" b="1" kern="0" dirty="0">
                <a:ea typeface="ＭＳ Ｐゴシック" charset="0"/>
              </a:rPr>
              <a:t>Record</a:t>
            </a:r>
          </a:p>
          <a:p>
            <a:pPr algn="ctr" defTabSz="683977" eaLnBrk="0" hangingPunct="0"/>
            <a:endParaRPr lang="en-US" sz="800" b="1" kern="0" dirty="0">
              <a:ea typeface="ＭＳ Ｐゴシック" charset="0"/>
            </a:endParaRPr>
          </a:p>
        </p:txBody>
      </p:sp>
      <p:sp>
        <p:nvSpPr>
          <p:cNvPr id="222" name="Rectangle 221">
            <a:extLst>
              <a:ext uri="{FF2B5EF4-FFF2-40B4-BE49-F238E27FC236}">
                <a16:creationId xmlns:a16="http://schemas.microsoft.com/office/drawing/2014/main" id="{8B5B9F93-7C44-4C08-81A4-FEEF7EF2A1A4}"/>
              </a:ext>
            </a:extLst>
          </p:cNvPr>
          <p:cNvSpPr/>
          <p:nvPr/>
        </p:nvSpPr>
        <p:spPr bwMode="gray">
          <a:xfrm>
            <a:off x="4216791" y="469473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Case Install</a:t>
            </a:r>
          </a:p>
          <a:p>
            <a:pPr algn="ctr" defTabSz="683977" eaLnBrk="0" hangingPunct="0"/>
            <a:endParaRPr lang="en-US" sz="800" b="1" kern="0" dirty="0">
              <a:ea typeface="ＭＳ Ｐゴシック" charset="0"/>
            </a:endParaRPr>
          </a:p>
        </p:txBody>
      </p:sp>
      <p:sp>
        <p:nvSpPr>
          <p:cNvPr id="223" name="Rectangle 222">
            <a:extLst>
              <a:ext uri="{FF2B5EF4-FFF2-40B4-BE49-F238E27FC236}">
                <a16:creationId xmlns:a16="http://schemas.microsoft.com/office/drawing/2014/main" id="{C3BA3DD8-2958-4569-8FA8-E90C21475DBB}"/>
              </a:ext>
            </a:extLst>
          </p:cNvPr>
          <p:cNvSpPr/>
          <p:nvPr/>
        </p:nvSpPr>
        <p:spPr bwMode="gray">
          <a:xfrm>
            <a:off x="2154311" y="249001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Plan Setup</a:t>
            </a:r>
          </a:p>
          <a:p>
            <a:pPr algn="ctr" defTabSz="683977" eaLnBrk="0" hangingPunct="0"/>
            <a:endParaRPr lang="en-US" sz="800" b="1" kern="0" dirty="0">
              <a:ea typeface="ＭＳ Ｐゴシック" charset="0"/>
            </a:endParaRPr>
          </a:p>
        </p:txBody>
      </p:sp>
      <p:sp>
        <p:nvSpPr>
          <p:cNvPr id="224" name="Rectangle 223">
            <a:extLst>
              <a:ext uri="{FF2B5EF4-FFF2-40B4-BE49-F238E27FC236}">
                <a16:creationId xmlns:a16="http://schemas.microsoft.com/office/drawing/2014/main" id="{6EEE7A9D-B166-4619-A3F6-B81A69DF92B7}"/>
              </a:ext>
            </a:extLst>
          </p:cNvPr>
          <p:cNvSpPr/>
          <p:nvPr/>
        </p:nvSpPr>
        <p:spPr bwMode="gray">
          <a:xfrm>
            <a:off x="2154311" y="1832899"/>
            <a:ext cx="804066" cy="371037"/>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Benefit Plan</a:t>
            </a:r>
          </a:p>
          <a:p>
            <a:pPr algn="ctr" defTabSz="683977" eaLnBrk="0" hangingPunct="0"/>
            <a:r>
              <a:rPr lang="en-US" sz="800" b="1" kern="0" dirty="0">
                <a:ea typeface="ＭＳ Ｐゴシック" charset="0"/>
              </a:rPr>
              <a:t>Configuration</a:t>
            </a:r>
          </a:p>
          <a:p>
            <a:pPr algn="ctr" defTabSz="683977" eaLnBrk="0" hangingPunct="0"/>
            <a:endParaRPr lang="en-US" sz="800" b="1" kern="0" dirty="0">
              <a:ea typeface="ＭＳ Ｐゴシック" charset="0"/>
            </a:endParaRPr>
          </a:p>
        </p:txBody>
      </p:sp>
      <p:sp>
        <p:nvSpPr>
          <p:cNvPr id="225" name="Rectangle 224">
            <a:extLst>
              <a:ext uri="{FF2B5EF4-FFF2-40B4-BE49-F238E27FC236}">
                <a16:creationId xmlns:a16="http://schemas.microsoft.com/office/drawing/2014/main" id="{4B7849FE-E98C-44CA-BD4C-8424506EB59A}"/>
              </a:ext>
            </a:extLst>
          </p:cNvPr>
          <p:cNvSpPr/>
          <p:nvPr/>
        </p:nvSpPr>
        <p:spPr bwMode="gray">
          <a:xfrm>
            <a:off x="2322487" y="3328267"/>
            <a:ext cx="691478" cy="390769"/>
          </a:xfrm>
          <a:prstGeom prst="rect">
            <a:avLst/>
          </a:prstGeom>
          <a:solidFill>
            <a:srgbClr val="CCFFCC"/>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Claim Intake</a:t>
            </a:r>
          </a:p>
          <a:p>
            <a:pPr algn="ctr" defTabSz="683977" eaLnBrk="0" hangingPunct="0"/>
            <a:r>
              <a:rPr lang="en-US" sz="800" b="1" kern="0" dirty="0">
                <a:ea typeface="ＭＳ Ｐゴシック" charset="0"/>
              </a:rPr>
              <a:t>Claim Edit</a:t>
            </a:r>
          </a:p>
          <a:p>
            <a:pPr algn="ctr" defTabSz="683977" eaLnBrk="0" hangingPunct="0"/>
            <a:endParaRPr lang="en-US" sz="800" b="1" kern="0" dirty="0">
              <a:ea typeface="ＭＳ Ｐゴシック" charset="0"/>
            </a:endParaRPr>
          </a:p>
        </p:txBody>
      </p:sp>
      <p:sp>
        <p:nvSpPr>
          <p:cNvPr id="226" name="Rectangle 225">
            <a:extLst>
              <a:ext uri="{FF2B5EF4-FFF2-40B4-BE49-F238E27FC236}">
                <a16:creationId xmlns:a16="http://schemas.microsoft.com/office/drawing/2014/main" id="{68506F27-7D27-4681-B558-8951E1320F34}"/>
              </a:ext>
            </a:extLst>
          </p:cNvPr>
          <p:cNvSpPr/>
          <p:nvPr/>
        </p:nvSpPr>
        <p:spPr bwMode="gray">
          <a:xfrm>
            <a:off x="3109201" y="3466307"/>
            <a:ext cx="599023" cy="242238"/>
          </a:xfrm>
          <a:prstGeom prst="rect">
            <a:avLst/>
          </a:prstGeom>
          <a:solidFill>
            <a:srgbClr val="CCFFCC"/>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Eligibility</a:t>
            </a:r>
          </a:p>
          <a:p>
            <a:pPr algn="ctr" defTabSz="683977" eaLnBrk="0" hangingPunct="0"/>
            <a:endParaRPr lang="en-US" sz="800" b="1" kern="0" dirty="0">
              <a:ea typeface="ＭＳ Ｐゴシック" charset="0"/>
            </a:endParaRPr>
          </a:p>
        </p:txBody>
      </p:sp>
      <p:sp>
        <p:nvSpPr>
          <p:cNvPr id="230" name="Rectangle 229">
            <a:extLst>
              <a:ext uri="{FF2B5EF4-FFF2-40B4-BE49-F238E27FC236}">
                <a16:creationId xmlns:a16="http://schemas.microsoft.com/office/drawing/2014/main" id="{5301386A-6C68-4B85-A064-0C32B390BB48}"/>
              </a:ext>
            </a:extLst>
          </p:cNvPr>
          <p:cNvSpPr/>
          <p:nvPr/>
        </p:nvSpPr>
        <p:spPr bwMode="gray">
          <a:xfrm>
            <a:off x="5276529" y="457281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Provider Network</a:t>
            </a:r>
          </a:p>
          <a:p>
            <a:pPr algn="ctr" defTabSz="683977" eaLnBrk="0" hangingPunct="0"/>
            <a:endParaRPr lang="en-US" sz="800" b="1" kern="0" dirty="0">
              <a:ea typeface="ＭＳ Ｐゴシック" charset="0"/>
            </a:endParaRPr>
          </a:p>
        </p:txBody>
      </p:sp>
      <p:sp>
        <p:nvSpPr>
          <p:cNvPr id="231" name="Rectangle 230">
            <a:extLst>
              <a:ext uri="{FF2B5EF4-FFF2-40B4-BE49-F238E27FC236}">
                <a16:creationId xmlns:a16="http://schemas.microsoft.com/office/drawing/2014/main" id="{F8772800-C296-4ECF-9ED0-4118B061E5B4}"/>
              </a:ext>
            </a:extLst>
          </p:cNvPr>
          <p:cNvSpPr/>
          <p:nvPr/>
        </p:nvSpPr>
        <p:spPr bwMode="gray">
          <a:xfrm>
            <a:off x="5276529" y="493857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Contracted Rates</a:t>
            </a:r>
          </a:p>
          <a:p>
            <a:pPr algn="ctr" defTabSz="683977" eaLnBrk="0" hangingPunct="0"/>
            <a:endParaRPr lang="en-US" sz="800" b="1" kern="0" dirty="0">
              <a:ea typeface="ＭＳ Ｐゴシック" charset="0"/>
            </a:endParaRPr>
          </a:p>
        </p:txBody>
      </p:sp>
      <p:sp>
        <p:nvSpPr>
          <p:cNvPr id="232" name="Rectangle 231">
            <a:extLst>
              <a:ext uri="{FF2B5EF4-FFF2-40B4-BE49-F238E27FC236}">
                <a16:creationId xmlns:a16="http://schemas.microsoft.com/office/drawing/2014/main" id="{96C68904-37E4-4CC9-B76F-DBF36DBCE386}"/>
              </a:ext>
            </a:extLst>
          </p:cNvPr>
          <p:cNvSpPr/>
          <p:nvPr/>
        </p:nvSpPr>
        <p:spPr bwMode="gray">
          <a:xfrm>
            <a:off x="5276529" y="529417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Covered Services</a:t>
            </a:r>
          </a:p>
          <a:p>
            <a:pPr algn="ctr" defTabSz="683977" eaLnBrk="0" hangingPunct="0"/>
            <a:endParaRPr lang="en-US" sz="800" b="1" kern="0" dirty="0">
              <a:ea typeface="ＭＳ Ｐゴシック" charset="0"/>
            </a:endParaRPr>
          </a:p>
        </p:txBody>
      </p:sp>
      <p:sp>
        <p:nvSpPr>
          <p:cNvPr id="233" name="Rectangle 232">
            <a:extLst>
              <a:ext uri="{FF2B5EF4-FFF2-40B4-BE49-F238E27FC236}">
                <a16:creationId xmlns:a16="http://schemas.microsoft.com/office/drawing/2014/main" id="{9A0D7341-1972-482F-BF89-E8A7C68284F5}"/>
              </a:ext>
            </a:extLst>
          </p:cNvPr>
          <p:cNvSpPr/>
          <p:nvPr/>
        </p:nvSpPr>
        <p:spPr bwMode="gray">
          <a:xfrm>
            <a:off x="6684952" y="1736440"/>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Formulary</a:t>
            </a:r>
          </a:p>
          <a:p>
            <a:pPr algn="ctr" defTabSz="683977" eaLnBrk="0" hangingPunct="0"/>
            <a:endParaRPr lang="en-US" sz="800" b="1" kern="0" dirty="0">
              <a:ea typeface="ＭＳ Ｐゴシック" charset="0"/>
            </a:endParaRPr>
          </a:p>
        </p:txBody>
      </p:sp>
      <p:sp>
        <p:nvSpPr>
          <p:cNvPr id="235" name="Rectangle 234">
            <a:extLst>
              <a:ext uri="{FF2B5EF4-FFF2-40B4-BE49-F238E27FC236}">
                <a16:creationId xmlns:a16="http://schemas.microsoft.com/office/drawing/2014/main" id="{E2E3F0EF-8936-44E5-A129-176C034A779F}"/>
              </a:ext>
            </a:extLst>
          </p:cNvPr>
          <p:cNvSpPr/>
          <p:nvPr/>
        </p:nvSpPr>
        <p:spPr bwMode="gray">
          <a:xfrm>
            <a:off x="3806514" y="3478184"/>
            <a:ext cx="721251" cy="242238"/>
          </a:xfrm>
          <a:prstGeom prst="rect">
            <a:avLst/>
          </a:prstGeom>
          <a:solidFill>
            <a:srgbClr val="CCFFCC"/>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Adjudication</a:t>
            </a:r>
          </a:p>
          <a:p>
            <a:pPr algn="ctr" defTabSz="683977" eaLnBrk="0" hangingPunct="0"/>
            <a:endParaRPr lang="en-US" sz="800" b="1" kern="0" dirty="0">
              <a:ea typeface="ＭＳ Ｐゴシック" charset="0"/>
            </a:endParaRPr>
          </a:p>
        </p:txBody>
      </p:sp>
      <p:sp>
        <p:nvSpPr>
          <p:cNvPr id="236" name="Rectangle 235">
            <a:extLst>
              <a:ext uri="{FF2B5EF4-FFF2-40B4-BE49-F238E27FC236}">
                <a16:creationId xmlns:a16="http://schemas.microsoft.com/office/drawing/2014/main" id="{1F8C0E13-58F2-40E0-9C26-CF8E1136157F}"/>
              </a:ext>
            </a:extLst>
          </p:cNvPr>
          <p:cNvSpPr/>
          <p:nvPr/>
        </p:nvSpPr>
        <p:spPr bwMode="gray">
          <a:xfrm>
            <a:off x="6349787" y="3477639"/>
            <a:ext cx="69370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Operational Reporting</a:t>
            </a:r>
          </a:p>
          <a:p>
            <a:pPr algn="ctr" defTabSz="683977" eaLnBrk="0" hangingPunct="0"/>
            <a:endParaRPr lang="en-US" sz="800" b="1" kern="0" dirty="0">
              <a:ea typeface="ＭＳ Ｐゴシック" charset="0"/>
            </a:endParaRPr>
          </a:p>
        </p:txBody>
      </p:sp>
      <p:sp>
        <p:nvSpPr>
          <p:cNvPr id="237" name="Rectangle 236">
            <a:extLst>
              <a:ext uri="{FF2B5EF4-FFF2-40B4-BE49-F238E27FC236}">
                <a16:creationId xmlns:a16="http://schemas.microsoft.com/office/drawing/2014/main" id="{5C73FFA6-A1C0-4387-AF96-885C16403D5F}"/>
              </a:ext>
            </a:extLst>
          </p:cNvPr>
          <p:cNvSpPr/>
          <p:nvPr/>
        </p:nvSpPr>
        <p:spPr bwMode="gray">
          <a:xfrm>
            <a:off x="4621447" y="3482764"/>
            <a:ext cx="748568" cy="242238"/>
          </a:xfrm>
          <a:prstGeom prst="rect">
            <a:avLst/>
          </a:prstGeom>
          <a:solidFill>
            <a:srgbClr val="CCFFCC"/>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Accumulators</a:t>
            </a:r>
          </a:p>
          <a:p>
            <a:pPr algn="ctr" defTabSz="683977" eaLnBrk="0" hangingPunct="0"/>
            <a:endParaRPr lang="en-US" sz="800" b="1" kern="0" dirty="0">
              <a:ea typeface="ＭＳ Ｐゴシック" charset="0"/>
            </a:endParaRPr>
          </a:p>
        </p:txBody>
      </p:sp>
      <p:sp>
        <p:nvSpPr>
          <p:cNvPr id="238" name="Rectangle 237">
            <a:extLst>
              <a:ext uri="{FF2B5EF4-FFF2-40B4-BE49-F238E27FC236}">
                <a16:creationId xmlns:a16="http://schemas.microsoft.com/office/drawing/2014/main" id="{A5CE9831-13FD-418C-84AC-48E9B535A338}"/>
              </a:ext>
            </a:extLst>
          </p:cNvPr>
          <p:cNvSpPr/>
          <p:nvPr/>
        </p:nvSpPr>
        <p:spPr bwMode="gray">
          <a:xfrm>
            <a:off x="6292529" y="4938578"/>
            <a:ext cx="804066" cy="24223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HSA</a:t>
            </a:r>
          </a:p>
          <a:p>
            <a:pPr algn="ctr" defTabSz="683977" eaLnBrk="0" hangingPunct="0"/>
            <a:endParaRPr lang="en-US" sz="800" b="1" kern="0" dirty="0">
              <a:ea typeface="ＭＳ Ｐゴシック" charset="0"/>
            </a:endParaRPr>
          </a:p>
        </p:txBody>
      </p:sp>
      <p:sp>
        <p:nvSpPr>
          <p:cNvPr id="239" name="Rectangle 238">
            <a:extLst>
              <a:ext uri="{FF2B5EF4-FFF2-40B4-BE49-F238E27FC236}">
                <a16:creationId xmlns:a16="http://schemas.microsoft.com/office/drawing/2014/main" id="{F0269AFD-BD7F-4187-B383-210AAD2953F1}"/>
              </a:ext>
            </a:extLst>
          </p:cNvPr>
          <p:cNvSpPr/>
          <p:nvPr/>
        </p:nvSpPr>
        <p:spPr bwMode="gray">
          <a:xfrm>
            <a:off x="5461940" y="3478184"/>
            <a:ext cx="804066" cy="242238"/>
          </a:xfrm>
          <a:prstGeom prst="rect">
            <a:avLst/>
          </a:prstGeom>
          <a:solidFill>
            <a:srgbClr val="CCFFCC"/>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EOB / EOC</a:t>
            </a:r>
          </a:p>
          <a:p>
            <a:pPr algn="ctr" defTabSz="683977" eaLnBrk="0" hangingPunct="0"/>
            <a:endParaRPr lang="en-US" sz="800" b="1" kern="0" dirty="0">
              <a:ea typeface="ＭＳ Ｐゴシック" charset="0"/>
            </a:endParaRPr>
          </a:p>
        </p:txBody>
      </p:sp>
      <p:sp>
        <p:nvSpPr>
          <p:cNvPr id="240" name="Rectangle 239">
            <a:extLst>
              <a:ext uri="{FF2B5EF4-FFF2-40B4-BE49-F238E27FC236}">
                <a16:creationId xmlns:a16="http://schemas.microsoft.com/office/drawing/2014/main" id="{B593C97D-0529-4396-B527-60C83493BD74}"/>
              </a:ext>
            </a:extLst>
          </p:cNvPr>
          <p:cNvSpPr/>
          <p:nvPr/>
        </p:nvSpPr>
        <p:spPr bwMode="gray">
          <a:xfrm>
            <a:off x="4633724" y="1884847"/>
            <a:ext cx="804066" cy="859707"/>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Vendor Partners</a:t>
            </a:r>
          </a:p>
          <a:p>
            <a:pPr algn="ctr" defTabSz="683977" eaLnBrk="0" hangingPunct="0"/>
            <a:endParaRPr lang="en-US" sz="800" b="1" kern="0" dirty="0">
              <a:ea typeface="ＭＳ Ｐゴシック" charset="0"/>
            </a:endParaRPr>
          </a:p>
          <a:p>
            <a:pPr algn="ctr" defTabSz="683977" eaLnBrk="0" hangingPunct="0"/>
            <a:r>
              <a:rPr lang="en-US" sz="800" b="1" kern="0" dirty="0">
                <a:ea typeface="ＭＳ Ｐゴシック" charset="0"/>
              </a:rPr>
              <a:t>Programs</a:t>
            </a:r>
          </a:p>
          <a:p>
            <a:pPr algn="ctr" defTabSz="683977" eaLnBrk="0" hangingPunct="0"/>
            <a:endParaRPr lang="en-US" sz="800" b="1" kern="0" dirty="0">
              <a:ea typeface="ＭＳ Ｐゴシック" charset="0"/>
            </a:endParaRPr>
          </a:p>
          <a:p>
            <a:pPr algn="ctr" defTabSz="683977" eaLnBrk="0" hangingPunct="0"/>
            <a:r>
              <a:rPr lang="en-US" sz="800" b="1" kern="0" dirty="0">
                <a:ea typeface="ＭＳ Ｐゴシック" charset="0"/>
              </a:rPr>
              <a:t>Pricing Tools</a:t>
            </a:r>
          </a:p>
          <a:p>
            <a:pPr algn="ctr" defTabSz="683977" eaLnBrk="0" hangingPunct="0"/>
            <a:endParaRPr lang="en-US" sz="800" b="1" kern="0" dirty="0">
              <a:ea typeface="ＭＳ Ｐゴシック" charset="0"/>
            </a:endParaRPr>
          </a:p>
        </p:txBody>
      </p:sp>
      <p:sp>
        <p:nvSpPr>
          <p:cNvPr id="241" name="Rectangle 240">
            <a:extLst>
              <a:ext uri="{FF2B5EF4-FFF2-40B4-BE49-F238E27FC236}">
                <a16:creationId xmlns:a16="http://schemas.microsoft.com/office/drawing/2014/main" id="{36D6854A-6ABA-4A49-941A-805137FEDEB1}"/>
              </a:ext>
            </a:extLst>
          </p:cNvPr>
          <p:cNvSpPr/>
          <p:nvPr/>
        </p:nvSpPr>
        <p:spPr bwMode="gray">
          <a:xfrm>
            <a:off x="5276529" y="5609138"/>
            <a:ext cx="804066" cy="283818"/>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ctr"/>
          <a:lstStyle/>
          <a:p>
            <a:pPr algn="ctr" defTabSz="683977" eaLnBrk="0" hangingPunct="0"/>
            <a:r>
              <a:rPr lang="en-US" sz="800" b="1" kern="0" dirty="0">
                <a:ea typeface="ＭＳ Ｐゴシック" charset="0"/>
              </a:rPr>
              <a:t>Capitation </a:t>
            </a:r>
          </a:p>
        </p:txBody>
      </p:sp>
      <p:cxnSp>
        <p:nvCxnSpPr>
          <p:cNvPr id="172" name="Straight Arrow Connector 171">
            <a:extLst>
              <a:ext uri="{FF2B5EF4-FFF2-40B4-BE49-F238E27FC236}">
                <a16:creationId xmlns:a16="http://schemas.microsoft.com/office/drawing/2014/main" id="{9408450C-9F68-40D6-97C5-02F47FD7BCBB}"/>
              </a:ext>
            </a:extLst>
          </p:cNvPr>
          <p:cNvCxnSpPr>
            <a:cxnSpLocks/>
            <a:endCxn id="4" idx="3"/>
          </p:cNvCxnSpPr>
          <p:nvPr/>
        </p:nvCxnSpPr>
        <p:spPr bwMode="auto">
          <a:xfrm flipH="1">
            <a:off x="3013966" y="2025919"/>
            <a:ext cx="452078" cy="0"/>
          </a:xfrm>
          <a:prstGeom prst="straightConnector1">
            <a:avLst/>
          </a:prstGeom>
          <a:solidFill>
            <a:srgbClr val="000000"/>
          </a:solidFill>
          <a:ln w="1905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sp>
        <p:nvSpPr>
          <p:cNvPr id="188" name="Rectangle 187">
            <a:extLst>
              <a:ext uri="{FF2B5EF4-FFF2-40B4-BE49-F238E27FC236}">
                <a16:creationId xmlns:a16="http://schemas.microsoft.com/office/drawing/2014/main" id="{6D0A7184-4113-4124-8BA2-93E9EDA1D099}"/>
              </a:ext>
            </a:extLst>
          </p:cNvPr>
          <p:cNvSpPr/>
          <p:nvPr/>
        </p:nvSpPr>
        <p:spPr bwMode="gray">
          <a:xfrm>
            <a:off x="7711716" y="1100323"/>
            <a:ext cx="914400" cy="1828800"/>
          </a:xfrm>
          <a:prstGeom prst="rect">
            <a:avLst/>
          </a:prstGeom>
          <a:solidFill>
            <a:schemeClr val="accent5">
              <a:lumMod val="20000"/>
              <a:lumOff val="80000"/>
            </a:schemeClr>
          </a:solidFill>
          <a:ln w="6350" algn="ctr">
            <a:solidFill>
              <a:schemeClr val="accent4">
                <a:lumMod val="75000"/>
              </a:schemeClr>
            </a:solidFill>
            <a:miter lim="800000"/>
            <a:headEnd/>
            <a:tailEnd/>
          </a:ln>
          <a:effectLst/>
        </p:spPr>
        <p:txBody>
          <a:bodyPr wrap="square" lIns="0" tIns="91440" rIns="0" bIns="0" rtlCol="0" anchor="t"/>
          <a:lstStyle/>
          <a:p>
            <a:pPr algn="ctr" defTabSz="683977" eaLnBrk="0" hangingPunct="0"/>
            <a:r>
              <a:rPr lang="en-US" sz="800" b="1" kern="0" dirty="0">
                <a:solidFill>
                  <a:srgbClr val="000000"/>
                </a:solidFill>
                <a:ea typeface="ＭＳ Ｐゴシック"/>
              </a:rPr>
              <a:t>Retail</a:t>
            </a:r>
            <a:endParaRPr lang="en-US" dirty="0">
              <a:ea typeface="ＭＳ Ｐゴシック"/>
            </a:endParaRPr>
          </a:p>
          <a:p>
            <a:pPr algn="ctr" defTabSz="683977" eaLnBrk="0" hangingPunct="0"/>
            <a:endParaRPr lang="en-US" sz="800" b="1" kern="0" dirty="0">
              <a:solidFill>
                <a:srgbClr val="000000"/>
              </a:solidFill>
              <a:ea typeface="ＭＳ Ｐゴシック" charset="0"/>
            </a:endParaRPr>
          </a:p>
          <a:p>
            <a:pPr algn="ctr" defTabSz="683977" eaLnBrk="0" hangingPunct="0"/>
            <a:endParaRPr lang="en-US" sz="800" b="1" kern="0" dirty="0">
              <a:solidFill>
                <a:srgbClr val="000000"/>
              </a:solidFill>
              <a:ea typeface="ＭＳ Ｐゴシック" charset="0"/>
            </a:endParaRPr>
          </a:p>
          <a:p>
            <a:pPr algn="ctr" defTabSz="683977" eaLnBrk="0" hangingPunct="0"/>
            <a:endParaRPr lang="en-US" sz="800" b="1" kern="0" dirty="0">
              <a:solidFill>
                <a:srgbClr val="000000"/>
              </a:solidFill>
              <a:ea typeface="ＭＳ Ｐゴシック" charset="0"/>
            </a:endParaRPr>
          </a:p>
          <a:p>
            <a:pPr algn="ctr" defTabSz="683977" eaLnBrk="0" hangingPunct="0"/>
            <a:endParaRPr lang="en-US" sz="800" b="1" kern="0" dirty="0">
              <a:solidFill>
                <a:srgbClr val="000000"/>
              </a:solidFill>
              <a:ea typeface="ＭＳ Ｐゴシック" charset="0"/>
            </a:endParaRPr>
          </a:p>
          <a:p>
            <a:pPr algn="ctr" defTabSz="683977" eaLnBrk="0" hangingPunct="0"/>
            <a:endParaRPr lang="en-US" sz="800" b="1" kern="0" dirty="0">
              <a:solidFill>
                <a:srgbClr val="000000"/>
              </a:solidFill>
              <a:ea typeface="ＭＳ Ｐゴシック"/>
            </a:endParaRPr>
          </a:p>
          <a:p>
            <a:pPr algn="ctr" defTabSz="683977" eaLnBrk="0" hangingPunct="0"/>
            <a:endParaRPr lang="en-US" sz="800" b="1" kern="0" dirty="0">
              <a:solidFill>
                <a:srgbClr val="000000"/>
              </a:solidFill>
              <a:ea typeface="ＭＳ Ｐゴシック" charset="0"/>
            </a:endParaRPr>
          </a:p>
          <a:p>
            <a:pPr algn="ctr" defTabSz="683977" eaLnBrk="0" hangingPunct="0"/>
            <a:r>
              <a:rPr lang="en-US" sz="800" b="1" kern="0" dirty="0">
                <a:solidFill>
                  <a:srgbClr val="000000"/>
                </a:solidFill>
                <a:ea typeface="ＭＳ Ｐゴシック"/>
              </a:rPr>
              <a:t>  </a:t>
            </a:r>
            <a:endParaRPr lang="en-US" sz="800" b="1" kern="0" dirty="0">
              <a:solidFill>
                <a:srgbClr val="000000"/>
              </a:solidFill>
              <a:ea typeface="ＭＳ Ｐゴシック" charset="0"/>
            </a:endParaRPr>
          </a:p>
          <a:p>
            <a:pPr algn="ctr" defTabSz="683977" eaLnBrk="0" hangingPunct="0"/>
            <a:r>
              <a:rPr lang="en-US" sz="800" b="1" kern="0" dirty="0">
                <a:solidFill>
                  <a:srgbClr val="000000"/>
                </a:solidFill>
                <a:ea typeface="ＭＳ Ｐゴシック"/>
              </a:rPr>
              <a:t>`</a:t>
            </a:r>
          </a:p>
        </p:txBody>
      </p:sp>
      <p:cxnSp>
        <p:nvCxnSpPr>
          <p:cNvPr id="189" name="Straight Arrow Connector 188">
            <a:extLst>
              <a:ext uri="{FF2B5EF4-FFF2-40B4-BE49-F238E27FC236}">
                <a16:creationId xmlns:a16="http://schemas.microsoft.com/office/drawing/2014/main" id="{67889406-2806-42D1-BCA9-7861BBEFDB28}"/>
              </a:ext>
            </a:extLst>
          </p:cNvPr>
          <p:cNvCxnSpPr>
            <a:cxnSpLocks/>
          </p:cNvCxnSpPr>
          <p:nvPr/>
        </p:nvCxnSpPr>
        <p:spPr bwMode="auto">
          <a:xfrm>
            <a:off x="8201259" y="2924007"/>
            <a:ext cx="0" cy="287804"/>
          </a:xfrm>
          <a:prstGeom prst="straightConnector1">
            <a:avLst/>
          </a:prstGeom>
          <a:solidFill>
            <a:srgbClr val="000000"/>
          </a:solidFill>
          <a:ln w="19050" cap="flat" cmpd="sng" algn="ctr">
            <a:solidFill>
              <a:schemeClr val="tx1"/>
            </a:solidFill>
            <a:prstDash val="solid"/>
            <a:round/>
            <a:headEnd type="oval"/>
            <a:tailEnd type="oval"/>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cxnSp>
    </p:spTree>
    <p:extLst>
      <p:ext uri="{BB962C8B-B14F-4D97-AF65-F5344CB8AC3E}">
        <p14:creationId xmlns:p14="http://schemas.microsoft.com/office/powerpoint/2010/main" val="162215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Aetna Dental / Vision</a:t>
            </a:r>
          </a:p>
        </p:txBody>
      </p:sp>
      <p:sp>
        <p:nvSpPr>
          <p:cNvPr id="3" name="Text Placeholder 2"/>
          <p:cNvSpPr>
            <a:spLocks noGrp="1"/>
          </p:cNvSpPr>
          <p:nvPr>
            <p:ph type="body" sz="quarter" idx="4294967295"/>
          </p:nvPr>
        </p:nvSpPr>
        <p:spPr>
          <a:xfrm>
            <a:off x="559372" y="739185"/>
            <a:ext cx="9685338" cy="362565"/>
          </a:xfrm>
        </p:spPr>
        <p:txBody>
          <a:bodyPr/>
          <a:lstStyle/>
          <a:p>
            <a:r>
              <a:rPr lang="en-US" dirty="0">
                <a:latin typeface="+mj-lt"/>
                <a:cs typeface="Arial" panose="020B0604020202020204" pitchFamily="34" charset="0"/>
                <a:sym typeface="Arial" panose="020B0604020202020204" pitchFamily="34" charset="0"/>
              </a:rPr>
              <a:t>Challenges and Opportunities</a:t>
            </a:r>
          </a:p>
        </p:txBody>
      </p:sp>
      <p:sp>
        <p:nvSpPr>
          <p:cNvPr id="6" name="TextBox 5"/>
          <p:cNvSpPr txBox="1"/>
          <p:nvPr/>
        </p:nvSpPr>
        <p:spPr>
          <a:xfrm>
            <a:off x="489454" y="2676313"/>
            <a:ext cx="4294027" cy="2815105"/>
          </a:xfrm>
          <a:prstGeom prst="rect">
            <a:avLst/>
          </a:prstGeom>
          <a:solidFill>
            <a:schemeClr val="bg1"/>
          </a:solidFill>
        </p:spPr>
        <p:txBody>
          <a:bodyPr wrap="square" lIns="182832" tIns="0" rIns="182832" bIns="0" rtlCol="0" anchor="ctr">
            <a:noAutofit/>
          </a:bodyPr>
          <a:lstStyle/>
          <a:p>
            <a:endParaRPr lang="en-US" sz="1600" i="1" dirty="0">
              <a:latin typeface="Calibri" panose="020F0502020204030204" pitchFamily="34" charset="0"/>
              <a:cs typeface="Calibri" panose="020F0502020204030204" pitchFamily="34" charset="0"/>
              <a:sym typeface="Arial" panose="020B0604020202020204" pitchFamily="34" charset="0"/>
            </a:endParaRPr>
          </a:p>
        </p:txBody>
      </p:sp>
      <p:cxnSp>
        <p:nvCxnSpPr>
          <p:cNvPr id="7" name="Straight Connector 6"/>
          <p:cNvCxnSpPr/>
          <p:nvPr/>
        </p:nvCxnSpPr>
        <p:spPr>
          <a:xfrm>
            <a:off x="543917" y="1539977"/>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20113" y="1383622"/>
            <a:ext cx="2222256"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ACAS Challenges</a:t>
            </a:r>
          </a:p>
        </p:txBody>
      </p:sp>
      <p:sp>
        <p:nvSpPr>
          <p:cNvPr id="9" name="TextBox 8"/>
          <p:cNvSpPr txBox="1"/>
          <p:nvPr/>
        </p:nvSpPr>
        <p:spPr>
          <a:xfrm>
            <a:off x="7849632" y="1396098"/>
            <a:ext cx="1961959"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Opportunities</a:t>
            </a:r>
          </a:p>
        </p:txBody>
      </p:sp>
      <p:grpSp>
        <p:nvGrpSpPr>
          <p:cNvPr id="11" name="Group 10"/>
          <p:cNvGrpSpPr/>
          <p:nvPr/>
        </p:nvGrpSpPr>
        <p:grpSpPr>
          <a:xfrm>
            <a:off x="6631814" y="4812303"/>
            <a:ext cx="459685" cy="459685"/>
            <a:chOff x="357728" y="3202576"/>
            <a:chExt cx="469232" cy="469232"/>
          </a:xfrm>
          <a:effectLst>
            <a:outerShdw blurRad="63500" sx="105000" sy="105000" algn="ctr" rotWithShape="0">
              <a:prstClr val="black">
                <a:alpha val="20000"/>
              </a:prstClr>
            </a:outerShdw>
          </a:effectLst>
        </p:grpSpPr>
        <p:sp>
          <p:nvSpPr>
            <p:cNvPr id="12" name="Oval 11"/>
            <p:cNvSpPr/>
            <p:nvPr/>
          </p:nvSpPr>
          <p:spPr>
            <a:xfrm>
              <a:off x="357728" y="3202576"/>
              <a:ext cx="469232" cy="46923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3" name="Freeform 4958"/>
            <p:cNvSpPr>
              <a:spLocks noEditPoints="1"/>
            </p:cNvSpPr>
            <p:nvPr/>
          </p:nvSpPr>
          <p:spPr bwMode="auto">
            <a:xfrm>
              <a:off x="427360" y="3263526"/>
              <a:ext cx="342148" cy="333884"/>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14" name="Group 13"/>
          <p:cNvGrpSpPr/>
          <p:nvPr/>
        </p:nvGrpSpPr>
        <p:grpSpPr>
          <a:xfrm>
            <a:off x="6613182" y="3441878"/>
            <a:ext cx="459685" cy="459685"/>
            <a:chOff x="7573215" y="2258092"/>
            <a:chExt cx="612000" cy="612000"/>
          </a:xfrm>
        </p:grpSpPr>
        <p:sp>
          <p:nvSpPr>
            <p:cNvPr id="15" name="Oval 14"/>
            <p:cNvSpPr/>
            <p:nvPr/>
          </p:nvSpPr>
          <p:spPr bwMode="ltGray">
            <a:xfrm>
              <a:off x="7573215" y="2258092"/>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nvGrpSpPr>
            <p:cNvPr id="16" name="Group 15"/>
            <p:cNvGrpSpPr/>
            <p:nvPr/>
          </p:nvGrpSpPr>
          <p:grpSpPr>
            <a:xfrm>
              <a:off x="7642971" y="2426134"/>
              <a:ext cx="472489" cy="281071"/>
              <a:chOff x="7646776" y="2426134"/>
              <a:chExt cx="472489" cy="281071"/>
            </a:xfrm>
          </p:grpSpPr>
          <p:sp>
            <p:nvSpPr>
              <p:cNvPr id="17" name="Freeform 4862"/>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8" name="Freeform 4863"/>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9" name="Freeform 4864"/>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0" name="Freeform 4865"/>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1" name="Freeform 4866"/>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2" name="Freeform 4867"/>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3" name="Freeform 4868"/>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grpSp>
      <p:grpSp>
        <p:nvGrpSpPr>
          <p:cNvPr id="24" name="Group 23"/>
          <p:cNvGrpSpPr/>
          <p:nvPr/>
        </p:nvGrpSpPr>
        <p:grpSpPr>
          <a:xfrm>
            <a:off x="6628858" y="2226474"/>
            <a:ext cx="459685" cy="459685"/>
            <a:chOff x="2342233" y="4690710"/>
            <a:chExt cx="612000" cy="612000"/>
          </a:xfrm>
        </p:grpSpPr>
        <p:sp>
          <p:nvSpPr>
            <p:cNvPr id="25" name="Oval 24"/>
            <p:cNvSpPr/>
            <p:nvPr/>
          </p:nvSpPr>
          <p:spPr bwMode="ltGray">
            <a:xfrm>
              <a:off x="2342233" y="4690710"/>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6" name="Freeform 4985"/>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pic>
        <p:nvPicPr>
          <p:cNvPr id="27" name="Picture 26"/>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153785" y="1962252"/>
            <a:ext cx="294629" cy="3710262"/>
          </a:xfrm>
          <a:prstGeom prst="rect">
            <a:avLst/>
          </a:prstGeom>
        </p:spPr>
      </p:pic>
      <p:sp>
        <p:nvSpPr>
          <p:cNvPr id="29" name="TextBox 28">
            <a:extLst>
              <a:ext uri="{FF2B5EF4-FFF2-40B4-BE49-F238E27FC236}">
                <a16:creationId xmlns:a16="http://schemas.microsoft.com/office/drawing/2014/main" id="{6B2E9214-E2F6-495C-9C61-9FDB97D61DE0}"/>
              </a:ext>
            </a:extLst>
          </p:cNvPr>
          <p:cNvSpPr txBox="1"/>
          <p:nvPr/>
        </p:nvSpPr>
        <p:spPr>
          <a:xfrm>
            <a:off x="7238326" y="1955219"/>
            <a:ext cx="4371481" cy="3785652"/>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Calibri" panose="020F0502020204030204" pitchFamily="34" charset="0"/>
                <a:ea typeface="Calibri" panose="020F0502020204030204" pitchFamily="34" charset="0"/>
              </a:rPr>
              <a:t>Embed Dental claim within Medical </a:t>
            </a:r>
            <a:r>
              <a:rPr lang="en-US" sz="1200" dirty="0">
                <a:latin typeface="Calibri" panose="020F0502020204030204" pitchFamily="34" charset="0"/>
                <a:ea typeface="Calibri" panose="020F0502020204030204" pitchFamily="34" charset="0"/>
              </a:rPr>
              <a:t>to enable paying dental service under medical plans </a:t>
            </a:r>
            <a:r>
              <a:rPr lang="en-US" sz="1200" dirty="0">
                <a:effectLst/>
                <a:latin typeface="Calibri" panose="020F0502020204030204" pitchFamily="34" charset="0"/>
                <a:ea typeface="Calibri" panose="020F0502020204030204" pitchFamily="34" charset="0"/>
              </a:rPr>
              <a:t>for streamlined experience</a:t>
            </a:r>
            <a:r>
              <a:rPr lang="en-US" sz="1200" dirty="0">
                <a:latin typeface="Calibri" panose="020F0502020204030204" pitchFamily="34" charset="0"/>
                <a:ea typeface="Calibri" panose="020F0502020204030204" pitchFamily="34" charset="0"/>
              </a:rPr>
              <a:t> (as on HRP). Current capability is only enabled for </a:t>
            </a:r>
            <a:r>
              <a:rPr lang="en-US" sz="1200" i="1" dirty="0">
                <a:latin typeface="Calibri" panose="020F0502020204030204" pitchFamily="34" charset="0"/>
                <a:ea typeface="Calibri" panose="020F0502020204030204" pitchFamily="34" charset="0"/>
              </a:rPr>
              <a:t>pediatric dental</a:t>
            </a:r>
            <a:r>
              <a:rPr lang="en-US" sz="1200" dirty="0">
                <a:latin typeface="Calibri" panose="020F0502020204030204" pitchFamily="34" charset="0"/>
                <a:ea typeface="Calibri" panose="020F0502020204030204" pitchFamily="34" charset="0"/>
              </a:rPr>
              <a:t>, should expand to </a:t>
            </a:r>
            <a:r>
              <a:rPr lang="en-US" sz="1200" i="1" dirty="0">
                <a:latin typeface="Calibri" panose="020F0502020204030204" pitchFamily="34" charset="0"/>
                <a:ea typeface="Calibri" panose="020F0502020204030204" pitchFamily="34" charset="0"/>
              </a:rPr>
              <a:t>commercial dental </a:t>
            </a:r>
            <a:r>
              <a:rPr lang="en-US" sz="1200" dirty="0">
                <a:latin typeface="Calibri" panose="020F0502020204030204" pitchFamily="34" charset="0"/>
                <a:ea typeface="Calibri" panose="020F0502020204030204" pitchFamily="34" charset="0"/>
              </a:rPr>
              <a:t>business</a:t>
            </a:r>
          </a:p>
          <a:p>
            <a:pPr marL="285750" indent="-285750">
              <a:buFont typeface="Arial" panose="020B0604020202020204" pitchFamily="34" charset="0"/>
              <a:buChar char="•"/>
            </a:pPr>
            <a:endParaRPr lang="en-US" sz="12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200" b="1" dirty="0">
                <a:latin typeface="Calibri" panose="020F0502020204030204" pitchFamily="34" charset="0"/>
                <a:ea typeface="Calibri" panose="020F0502020204030204" pitchFamily="34" charset="0"/>
              </a:rPr>
              <a:t>Enable nimble and low-cost configurability </a:t>
            </a:r>
            <a:r>
              <a:rPr lang="en-US" sz="1200" dirty="0">
                <a:latin typeface="Calibri" panose="020F0502020204030204" pitchFamily="34" charset="0"/>
                <a:ea typeface="Calibri" panose="020F0502020204030204" pitchFamily="34" charset="0"/>
              </a:rPr>
              <a:t>of claim operation so that new product concept and ideas can be easily tested and speed time to market (ideas of </a:t>
            </a:r>
            <a:r>
              <a:rPr lang="en-US" sz="1200" i="1" dirty="0">
                <a:latin typeface="Calibri" panose="020F0502020204030204" pitchFamily="34" charset="0"/>
                <a:ea typeface="Calibri" panose="020F0502020204030204" pitchFamily="34" charset="0"/>
              </a:rPr>
              <a:t>fixed co-pay, max-rollover, vanishing deductible</a:t>
            </a:r>
            <a:r>
              <a:rPr lang="en-US" sz="1200" dirty="0">
                <a:latin typeface="Calibri" panose="020F0502020204030204" pitchFamily="34" charset="0"/>
                <a:ea typeface="Calibri" panose="020F0502020204030204" pitchFamily="34" charset="0"/>
              </a:rPr>
              <a:t>, etc. may appeal to new business or create ‘stickiness’ to existing customers)</a:t>
            </a:r>
          </a:p>
          <a:p>
            <a:pPr marL="285750" indent="-285750">
              <a:buFont typeface="Arial" panose="020B0604020202020204" pitchFamily="34" charset="0"/>
              <a:buChar char="•"/>
            </a:pPr>
            <a:endParaRPr lang="en-US" sz="12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200" b="1" dirty="0">
                <a:latin typeface="Calibri" panose="020F0502020204030204" pitchFamily="34" charset="0"/>
                <a:ea typeface="Calibri" panose="020F0502020204030204" pitchFamily="34" charset="0"/>
              </a:rPr>
              <a:t>Build specialty claim capabilities and Dental standard </a:t>
            </a:r>
            <a:r>
              <a:rPr lang="en-US" sz="1200" dirty="0">
                <a:latin typeface="Calibri" panose="020F0502020204030204" pitchFamily="34" charset="0"/>
                <a:ea typeface="Calibri" panose="020F0502020204030204" pitchFamily="34" charset="0"/>
              </a:rPr>
              <a:t>so that to systematically read </a:t>
            </a:r>
            <a:r>
              <a:rPr lang="en-US" sz="1200" i="1" dirty="0">
                <a:latin typeface="Calibri" panose="020F0502020204030204" pitchFamily="34" charset="0"/>
                <a:ea typeface="Calibri" panose="020F0502020204030204" pitchFamily="34" charset="0"/>
              </a:rPr>
              <a:t>teeth#, 5-surfaces of tooth, service frequency</a:t>
            </a:r>
            <a:r>
              <a:rPr lang="en-US" sz="1200" dirty="0">
                <a:latin typeface="Calibri" panose="020F0502020204030204" pitchFamily="34" charset="0"/>
                <a:ea typeface="Calibri" panose="020F0502020204030204" pitchFamily="34" charset="0"/>
              </a:rPr>
              <a:t>, etc. for accurate dental claim adjudication and close payment gaps</a:t>
            </a:r>
          </a:p>
          <a:p>
            <a:pPr marL="285750" indent="-285750">
              <a:buFont typeface="Arial" panose="020B0604020202020204" pitchFamily="34" charset="0"/>
              <a:buChar char="•"/>
            </a:pPr>
            <a:endParaRPr lang="en-US" sz="1200" b="1"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200" b="1" dirty="0">
                <a:latin typeface="Calibri" panose="020F0502020204030204" pitchFamily="34" charset="0"/>
                <a:ea typeface="Calibri" panose="020F0502020204030204" pitchFamily="34" charset="0"/>
              </a:rPr>
              <a:t>Support additional levels (tiers) of benefit </a:t>
            </a:r>
            <a:r>
              <a:rPr lang="en-US" sz="1200" dirty="0">
                <a:latin typeface="Calibri" panose="020F0502020204030204" pitchFamily="34" charset="0"/>
                <a:ea typeface="Calibri" panose="020F0502020204030204" pitchFamily="34" charset="0"/>
              </a:rPr>
              <a:t>for in network providers, allowing better rate to dental schools, university dentist group and customer specific networks to drive business growth</a:t>
            </a:r>
          </a:p>
        </p:txBody>
      </p:sp>
      <p:sp>
        <p:nvSpPr>
          <p:cNvPr id="28" name="TextBox 27">
            <a:extLst>
              <a:ext uri="{FF2B5EF4-FFF2-40B4-BE49-F238E27FC236}">
                <a16:creationId xmlns:a16="http://schemas.microsoft.com/office/drawing/2014/main" id="{649DC551-8253-43BD-97AA-DA610CACEAF1}"/>
              </a:ext>
            </a:extLst>
          </p:cNvPr>
          <p:cNvSpPr txBox="1"/>
          <p:nvPr/>
        </p:nvSpPr>
        <p:spPr>
          <a:xfrm>
            <a:off x="557927" y="1838875"/>
            <a:ext cx="5449721" cy="4154984"/>
          </a:xfrm>
          <a:prstGeom prst="rect">
            <a:avLst/>
          </a:prstGeom>
          <a:noFill/>
        </p:spPr>
        <p:txBody>
          <a:bodyPr wrap="square">
            <a:spAutoFit/>
          </a:bodyPr>
          <a:lstStyle/>
          <a:p>
            <a:pPr marL="285750" indent="-285750">
              <a:spcBef>
                <a:spcPts val="0"/>
              </a:spcBef>
              <a:buFont typeface="Arial" panose="020B0604020202020204" pitchFamily="34" charset="0"/>
              <a:buChar char="•"/>
            </a:pPr>
            <a:r>
              <a:rPr lang="en-US" sz="1200" dirty="0">
                <a:effectLst/>
                <a:latin typeface="Calibri" panose="020F0502020204030204" pitchFamily="34" charset="0"/>
                <a:ea typeface="Calibri" panose="020F0502020204030204" pitchFamily="34" charset="0"/>
              </a:rPr>
              <a:t>ACAS’s 2-different paths for Dental </a:t>
            </a:r>
            <a:r>
              <a:rPr lang="en-US" sz="1200" dirty="0">
                <a:latin typeface="Calibri" panose="020F0502020204030204" pitchFamily="34" charset="0"/>
                <a:ea typeface="Calibri" panose="020F0502020204030204" pitchFamily="34" charset="0"/>
              </a:rPr>
              <a:t>and </a:t>
            </a:r>
            <a:r>
              <a:rPr lang="en-US" sz="1200" dirty="0">
                <a:effectLst/>
                <a:latin typeface="Calibri" panose="020F0502020204030204" pitchFamily="34" charset="0"/>
                <a:ea typeface="Calibri" panose="020F0502020204030204" pitchFamily="34" charset="0"/>
              </a:rPr>
              <a:t>Medical </a:t>
            </a:r>
            <a:r>
              <a:rPr lang="en-US" sz="1200" b="1" i="1" dirty="0">
                <a:effectLst/>
                <a:latin typeface="Calibri" panose="020F0502020204030204" pitchFamily="34" charset="0"/>
                <a:ea typeface="Calibri" panose="020F0502020204030204" pitchFamily="34" charset="0"/>
              </a:rPr>
              <a:t>prohibit direct embed of dental services</a:t>
            </a:r>
            <a:r>
              <a:rPr lang="en-US" sz="1200" dirty="0">
                <a:effectLst/>
                <a:latin typeface="Calibri" panose="020F0502020204030204" pitchFamily="34" charset="0"/>
                <a:ea typeface="Calibri" panose="020F0502020204030204" pitchFamily="34" charset="0"/>
              </a:rPr>
              <a:t> under medical plans. </a:t>
            </a:r>
            <a:r>
              <a:rPr lang="en-US" sz="1200" dirty="0">
                <a:latin typeface="Calibri" panose="020F0502020204030204" pitchFamily="34" charset="0"/>
                <a:ea typeface="Calibri" panose="020F0502020204030204" pitchFamily="34" charset="0"/>
              </a:rPr>
              <a:t>De</a:t>
            </a:r>
            <a:r>
              <a:rPr lang="en-US" sz="1200" dirty="0">
                <a:effectLst/>
                <a:latin typeface="Calibri" panose="020F0502020204030204" pitchFamily="34" charset="0"/>
                <a:ea typeface="Calibri" panose="020F0502020204030204" pitchFamily="34" charset="0"/>
              </a:rPr>
              <a:t>ntal section </a:t>
            </a:r>
            <a:r>
              <a:rPr lang="en-US" sz="1200" dirty="0">
                <a:latin typeface="Calibri" panose="020F0502020204030204" pitchFamily="34" charset="0"/>
                <a:ea typeface="Calibri" panose="020F0502020204030204" pitchFamily="34" charset="0"/>
              </a:rPr>
              <a:t>had to setup </a:t>
            </a:r>
            <a:r>
              <a:rPr lang="en-US" sz="1200" dirty="0">
                <a:effectLst/>
                <a:latin typeface="Calibri" panose="020F0502020204030204" pitchFamily="34" charset="0"/>
                <a:ea typeface="Calibri" panose="020F0502020204030204" pitchFamily="34" charset="0"/>
              </a:rPr>
              <a:t>cumbersome provisions to help match up between dental/medical plans to meet ACA requirement; </a:t>
            </a:r>
            <a:r>
              <a:rPr lang="en-US" sz="1200" dirty="0">
                <a:latin typeface="Calibri" panose="020F0502020204030204" pitchFamily="34" charset="0"/>
                <a:ea typeface="Calibri" panose="020F0502020204030204" pitchFamily="34" charset="0"/>
              </a:rPr>
              <a:t>it is </a:t>
            </a:r>
            <a:r>
              <a:rPr lang="en-US" sz="1200" dirty="0">
                <a:effectLst/>
                <a:latin typeface="Calibri" panose="020F0502020204030204" pitchFamily="34" charset="0"/>
                <a:ea typeface="Calibri" panose="020F0502020204030204" pitchFamily="34" charset="0"/>
              </a:rPr>
              <a:t>cost prohibit to replicate that method to all Commercial dental business</a:t>
            </a:r>
          </a:p>
          <a:p>
            <a:pPr marL="285750" indent="-285750">
              <a:spcBef>
                <a:spcPts val="0"/>
              </a:spcBef>
              <a:buFont typeface="Arial" panose="020B0604020202020204" pitchFamily="34" charset="0"/>
              <a:buChar char="•"/>
            </a:pPr>
            <a:endParaRPr lang="en-US" sz="12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rPr>
              <a:t>Cannot affordably innovate Dental products to market; ACAS requires magnitude of $$$ and time to make changes (</a:t>
            </a:r>
            <a:r>
              <a:rPr lang="en-US" sz="1200" b="1" i="1" dirty="0">
                <a:effectLst/>
                <a:latin typeface="Calibri" panose="020F0502020204030204" pitchFamily="34" charset="0"/>
                <a:ea typeface="Calibri" panose="020F0502020204030204" pitchFamily="34" charset="0"/>
              </a:rPr>
              <a:t>not configurable, not nimble</a:t>
            </a:r>
            <a:r>
              <a:rPr lang="en-US" sz="1200" dirty="0">
                <a:effectLst/>
                <a:latin typeface="Calibri" panose="020F0502020204030204" pitchFamily="34" charset="0"/>
                <a:ea typeface="Calibri" panose="020F0502020204030204" pitchFamily="34" charset="0"/>
              </a:rPr>
              <a:t>, old fashion). </a:t>
            </a:r>
            <a:r>
              <a:rPr lang="en-US" sz="1200" dirty="0">
                <a:latin typeface="Calibri" panose="020F0502020204030204" pitchFamily="34" charset="0"/>
                <a:ea typeface="Calibri" panose="020F0502020204030204" pitchFamily="34" charset="0"/>
              </a:rPr>
              <a:t>We have accumulated many small yet agile ideas to polit in market and to improve consumer experience, but not able to show adequate ROI to afford the </a:t>
            </a:r>
            <a:r>
              <a:rPr lang="en-US" sz="1200" b="1" i="1" dirty="0">
                <a:latin typeface="Calibri" panose="020F0502020204030204" pitchFamily="34" charset="0"/>
                <a:ea typeface="Calibri" panose="020F0502020204030204" pitchFamily="34" charset="0"/>
              </a:rPr>
              <a:t>cumbersome changes on ACAS</a:t>
            </a:r>
            <a:r>
              <a:rPr lang="en-US" sz="1200" dirty="0">
                <a:latin typeface="Calibri" panose="020F0502020204030204" pitchFamily="34" charset="0"/>
                <a:ea typeface="Calibri" panose="020F0502020204030204" pitchFamily="34" charset="0"/>
              </a:rPr>
              <a:t> and its many attached systems </a:t>
            </a:r>
          </a:p>
          <a:p>
            <a:pPr marL="285750" indent="-285750">
              <a:buFont typeface="Arial" panose="020B0604020202020204" pitchFamily="34" charset="0"/>
              <a:buChar char="•"/>
            </a:pPr>
            <a:endParaRPr lang="en-US" sz="12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rPr>
              <a:t>ACAS </a:t>
            </a:r>
            <a:r>
              <a:rPr lang="en-US" sz="1200" b="1" i="1" dirty="0">
                <a:effectLst/>
                <a:latin typeface="Calibri" panose="020F0502020204030204" pitchFamily="34" charset="0"/>
                <a:ea typeface="Calibri" panose="020F0502020204030204" pitchFamily="34" charset="0"/>
              </a:rPr>
              <a:t>missing Dental standard capabilities </a:t>
            </a:r>
            <a:r>
              <a:rPr lang="en-US" sz="1200" dirty="0">
                <a:effectLst/>
                <a:latin typeface="Calibri" panose="020F0502020204030204" pitchFamily="34" charset="0"/>
                <a:ea typeface="Calibri" panose="020F0502020204030204" pitchFamily="34" charset="0"/>
              </a:rPr>
              <a:t>(teeth numbers, 5-surface, etc.). </a:t>
            </a:r>
            <a:r>
              <a:rPr lang="en-US" sz="1200" dirty="0">
                <a:latin typeface="Calibri" panose="020F0502020204030204" pitchFamily="34" charset="0"/>
                <a:ea typeface="Calibri" panose="020F0502020204030204" pitchFamily="34" charset="0"/>
              </a:rPr>
              <a:t>Dental have been overpay/underpay claims due to ACAS adjudication not able to read these dental specifics</a:t>
            </a:r>
          </a:p>
          <a:p>
            <a:pPr marL="285750" indent="-285750">
              <a:spcBef>
                <a:spcPts val="0"/>
              </a:spcBef>
              <a:buFont typeface="Arial" panose="020B0604020202020204" pitchFamily="34" charset="0"/>
              <a:buChar char="•"/>
            </a:pPr>
            <a:endParaRPr lang="en-US" sz="12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rPr>
              <a:t>Although ACAS service Medical and Dental in the same platform, </a:t>
            </a:r>
            <a:r>
              <a:rPr lang="en-US" sz="1200" b="1" i="1" dirty="0">
                <a:effectLst/>
                <a:latin typeface="Calibri" panose="020F0502020204030204" pitchFamily="34" charset="0"/>
                <a:ea typeface="Calibri" panose="020F0502020204030204" pitchFamily="34" charset="0"/>
              </a:rPr>
              <a:t>Dental do not have the same flexibility (i.e. provider tiers) </a:t>
            </a:r>
            <a:r>
              <a:rPr lang="en-US" sz="1200" dirty="0">
                <a:effectLst/>
                <a:latin typeface="Calibri" panose="020F0502020204030204" pitchFamily="34" charset="0"/>
                <a:ea typeface="Calibri" panose="020F0502020204030204" pitchFamily="34" charset="0"/>
              </a:rPr>
              <a:t>as Medical. </a:t>
            </a:r>
            <a:r>
              <a:rPr lang="en-US" sz="1200" dirty="0">
                <a:latin typeface="Calibri" panose="020F0502020204030204" pitchFamily="34" charset="0"/>
                <a:ea typeface="Calibri" panose="020F0502020204030204" pitchFamily="34" charset="0"/>
              </a:rPr>
              <a:t>Medical has 3-5 network tiers w/ different benefit levels while Dental only has in/out. </a:t>
            </a:r>
            <a:r>
              <a:rPr lang="en-US" sz="1200" dirty="0">
                <a:effectLst/>
                <a:latin typeface="Calibri" panose="020F0502020204030204" pitchFamily="34" charset="0"/>
                <a:ea typeface="Calibri" panose="020F0502020204030204" pitchFamily="34" charset="0"/>
              </a:rPr>
              <a:t>We must fund as separate effort to replicate the same capability due to ‘2 legs’ on ACAS</a:t>
            </a:r>
          </a:p>
          <a:p>
            <a:pPr marL="285750" indent="-285750">
              <a:spcBef>
                <a:spcPts val="0"/>
              </a:spcBef>
              <a:buFont typeface="Arial" panose="020B0604020202020204" pitchFamily="34" charset="0"/>
              <a:buChar char="•"/>
            </a:pPr>
            <a:endParaRPr lang="en-US" sz="1200" dirty="0">
              <a:effectLst/>
              <a:latin typeface="Calibri" panose="020F0502020204030204" pitchFamily="34" charset="0"/>
              <a:ea typeface="Calibri" panose="020F0502020204030204" pitchFamily="34" charset="0"/>
            </a:endParaRPr>
          </a:p>
          <a:p>
            <a:pPr>
              <a:spcBef>
                <a:spcPts val="0"/>
              </a:spcBef>
            </a:pPr>
            <a:endParaRPr lang="en-US" sz="1200" dirty="0">
              <a:effectLst/>
              <a:latin typeface="Calibri" panose="020F0502020204030204" pitchFamily="34" charset="0"/>
              <a:ea typeface="Calibri" panose="020F0502020204030204" pitchFamily="34" charset="0"/>
            </a:endParaRPr>
          </a:p>
        </p:txBody>
      </p:sp>
      <p:sp>
        <p:nvSpPr>
          <p:cNvPr id="30" name="TextBox 29">
            <a:extLst>
              <a:ext uri="{FF2B5EF4-FFF2-40B4-BE49-F238E27FC236}">
                <a16:creationId xmlns:a16="http://schemas.microsoft.com/office/drawing/2014/main" id="{AF36F7C2-304C-4B4E-883E-B646D4C16F45}"/>
              </a:ext>
            </a:extLst>
          </p:cNvPr>
          <p:cNvSpPr txBox="1"/>
          <p:nvPr/>
        </p:nvSpPr>
        <p:spPr>
          <a:xfrm>
            <a:off x="557928" y="5902649"/>
            <a:ext cx="11090153" cy="292388"/>
          </a:xfrm>
          <a:prstGeom prst="rect">
            <a:avLst/>
          </a:prstGeom>
          <a:noFill/>
          <a:ln w="9525">
            <a:solidFill>
              <a:schemeClr val="tx1"/>
            </a:solidFill>
          </a:ln>
        </p:spPr>
        <p:txBody>
          <a:bodyPr wrap="square">
            <a:spAutoFit/>
          </a:bodyPr>
          <a:lstStyle/>
          <a:p>
            <a:r>
              <a:rPr lang="en-US" sz="1300" i="1" u="sng" dirty="0">
                <a:solidFill>
                  <a:srgbClr val="0070C0"/>
                </a:solidFill>
                <a:latin typeface="Calibri" panose="020F0502020204030204" pitchFamily="34" charset="0"/>
                <a:ea typeface="Calibri" panose="020F0502020204030204" pitchFamily="34" charset="0"/>
              </a:rPr>
              <a:t>Dental want to:</a:t>
            </a:r>
            <a:r>
              <a:rPr lang="en-US" sz="1300" i="1" dirty="0">
                <a:solidFill>
                  <a:srgbClr val="0070C0"/>
                </a:solidFill>
                <a:latin typeface="Calibri" panose="020F0502020204030204" pitchFamily="34" charset="0"/>
                <a:ea typeface="Calibri" panose="020F0502020204030204" pitchFamily="34" charset="0"/>
              </a:rPr>
              <a:t> </a:t>
            </a:r>
            <a:r>
              <a:rPr lang="en-US" sz="1300" b="1" dirty="0">
                <a:solidFill>
                  <a:srgbClr val="0070C0"/>
                </a:solidFill>
                <a:latin typeface="Calibri" panose="020F0502020204030204" pitchFamily="34" charset="0"/>
                <a:ea typeface="Calibri" panose="020F0502020204030204" pitchFamily="34" charset="0"/>
              </a:rPr>
              <a:t>maintain existing ACAS ecosystem benefits </a:t>
            </a:r>
            <a:r>
              <a:rPr lang="en-US" sz="1300" dirty="0">
                <a:solidFill>
                  <a:srgbClr val="0070C0"/>
                </a:solidFill>
                <a:latin typeface="Calibri" panose="020F0502020204030204" pitchFamily="34" charset="0"/>
                <a:ea typeface="Calibri" panose="020F0502020204030204" pitchFamily="34" charset="0"/>
              </a:rPr>
              <a:t>and integration points. </a:t>
            </a:r>
            <a:r>
              <a:rPr lang="en-US" sz="1300" b="1" dirty="0">
                <a:solidFill>
                  <a:srgbClr val="0070C0"/>
                </a:solidFill>
                <a:latin typeface="Calibri" panose="020F0502020204030204" pitchFamily="34" charset="0"/>
                <a:ea typeface="Calibri" panose="020F0502020204030204" pitchFamily="34" charset="0"/>
              </a:rPr>
              <a:t>Do not lose</a:t>
            </a:r>
            <a:r>
              <a:rPr lang="en-US" sz="1300" dirty="0">
                <a:solidFill>
                  <a:srgbClr val="0070C0"/>
                </a:solidFill>
                <a:latin typeface="Calibri" panose="020F0502020204030204" pitchFamily="34" charset="0"/>
                <a:ea typeface="Calibri" panose="020F0502020204030204" pitchFamily="34" charset="0"/>
              </a:rPr>
              <a:t> the combined view of medical/dental/vision, etc.</a:t>
            </a:r>
          </a:p>
        </p:txBody>
      </p:sp>
    </p:spTree>
    <p:extLst>
      <p:ext uri="{BB962C8B-B14F-4D97-AF65-F5344CB8AC3E}">
        <p14:creationId xmlns:p14="http://schemas.microsoft.com/office/powerpoint/2010/main" val="388768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1036-9B19-4450-8915-0628D3B8F028}"/>
              </a:ext>
            </a:extLst>
          </p:cNvPr>
          <p:cNvSpPr>
            <a:spLocks noGrp="1"/>
          </p:cNvSpPr>
          <p:nvPr>
            <p:ph type="title"/>
          </p:nvPr>
        </p:nvSpPr>
        <p:spPr>
          <a:xfrm>
            <a:off x="877563" y="309210"/>
            <a:ext cx="9348091" cy="370265"/>
          </a:xfrm>
        </p:spPr>
        <p:txBody>
          <a:bodyPr/>
          <a:lstStyle/>
          <a:p>
            <a:r>
              <a:rPr lang="en-US" dirty="0"/>
              <a:t>Aetna Dental Platform Direction</a:t>
            </a:r>
          </a:p>
        </p:txBody>
      </p:sp>
      <p:sp>
        <p:nvSpPr>
          <p:cNvPr id="3" name="Text Placeholder 2">
            <a:extLst>
              <a:ext uri="{FF2B5EF4-FFF2-40B4-BE49-F238E27FC236}">
                <a16:creationId xmlns:a16="http://schemas.microsoft.com/office/drawing/2014/main" id="{570342CA-8816-494E-B625-1D0DFD2B21D0}"/>
              </a:ext>
            </a:extLst>
          </p:cNvPr>
          <p:cNvSpPr>
            <a:spLocks noGrp="1"/>
          </p:cNvSpPr>
          <p:nvPr>
            <p:ph type="body" sz="quarter" idx="4294967295"/>
          </p:nvPr>
        </p:nvSpPr>
        <p:spPr>
          <a:xfrm>
            <a:off x="1079865" y="5630783"/>
            <a:ext cx="3463814" cy="631180"/>
          </a:xfrm>
        </p:spPr>
        <p:txBody>
          <a:bodyPr/>
          <a:lstStyle/>
          <a:p>
            <a:pPr>
              <a:spcBef>
                <a:spcPts val="0"/>
              </a:spcBef>
            </a:pPr>
            <a:endParaRPr lang="en-US" sz="1400" b="1" u="sng" dirty="0">
              <a:effectLst/>
              <a:latin typeface="Calibri" panose="020F0502020204030204" pitchFamily="34" charset="0"/>
              <a:ea typeface="Calibri" panose="020F0502020204030204" pitchFamily="34" charset="0"/>
            </a:endParaRPr>
          </a:p>
          <a:p>
            <a:pPr marL="285750" indent="-285750">
              <a:spcBef>
                <a:spcPts val="0"/>
              </a:spcBef>
              <a:buFont typeface="Arial" panose="020B0604020202020204" pitchFamily="34" charset="0"/>
              <a:buChar char="•"/>
            </a:pPr>
            <a:r>
              <a:rPr lang="en-US" sz="1200" dirty="0">
                <a:latin typeface="Calibri" panose="020F0502020204030204" pitchFamily="34" charset="0"/>
                <a:ea typeface="Calibri" panose="020F0502020204030204" pitchFamily="34" charset="0"/>
              </a:rPr>
              <a:t>ACAS</a:t>
            </a:r>
            <a:endParaRPr lang="en-US" sz="1400" dirty="0">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02323DED-8B90-4F8A-8B67-184CD8E0C717}"/>
              </a:ext>
            </a:extLst>
          </p:cNvPr>
          <p:cNvSpPr/>
          <p:nvPr/>
        </p:nvSpPr>
        <p:spPr>
          <a:xfrm>
            <a:off x="877564" y="1282459"/>
            <a:ext cx="6732995" cy="497950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91416" rIns="182832" bIns="91416" rtlCol="0" anchor="ctr"/>
          <a:lstStyle/>
          <a:p>
            <a:pPr>
              <a:spcBef>
                <a:spcPts val="0"/>
              </a:spcBef>
            </a:pPr>
            <a:r>
              <a:rPr lang="en-US" sz="1200" dirty="0">
                <a:solidFill>
                  <a:schemeClr val="tx1">
                    <a:lumMod val="65000"/>
                    <a:lumOff val="35000"/>
                  </a:schemeClr>
                </a:solidFill>
                <a:latin typeface="Calibri" panose="020F0502020204030204" pitchFamily="34" charset="0"/>
                <a:ea typeface="Calibri" panose="020F0502020204030204" pitchFamily="34" charset="0"/>
              </a:rPr>
              <a:t>ACAS is a mature ecosystem that support membership </a:t>
            </a:r>
            <a:r>
              <a:rPr lang="en-US" sz="1200" b="1" i="1" dirty="0">
                <a:solidFill>
                  <a:schemeClr val="tx1"/>
                </a:solidFill>
                <a:latin typeface="Calibri" panose="020F0502020204030204" pitchFamily="34" charset="0"/>
                <a:ea typeface="Calibri" panose="020F0502020204030204" pitchFamily="34" charset="0"/>
              </a:rPr>
              <a:t>scalability</a:t>
            </a:r>
            <a:r>
              <a:rPr lang="en-US" sz="1200" b="1" dirty="0">
                <a:solidFill>
                  <a:schemeClr val="tx1">
                    <a:lumMod val="65000"/>
                    <a:lumOff val="35000"/>
                  </a:schemeClr>
                </a:solidFill>
                <a:latin typeface="Calibri" panose="020F0502020204030204" pitchFamily="34" charset="0"/>
                <a:ea typeface="Calibri" panose="020F0502020204030204" pitchFamily="34" charset="0"/>
              </a:rPr>
              <a:t> </a:t>
            </a:r>
            <a:r>
              <a:rPr lang="en-US" sz="1200" dirty="0">
                <a:solidFill>
                  <a:schemeClr val="tx1">
                    <a:lumMod val="65000"/>
                    <a:lumOff val="35000"/>
                  </a:schemeClr>
                </a:solidFill>
                <a:latin typeface="Calibri" panose="020F0502020204030204" pitchFamily="34" charset="0"/>
                <a:ea typeface="Calibri" panose="020F0502020204030204" pitchFamily="34" charset="0"/>
              </a:rPr>
              <a:t>and service majority of Aetna’s book of business (commercial Medical and Dental) of over 20 million lives. No other know systems have had similar scale, current</a:t>
            </a:r>
          </a:p>
          <a:p>
            <a:pPr marL="742950" lvl="1" indent="-285750">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HRP &lt; 3 millions</a:t>
            </a:r>
          </a:p>
          <a:p>
            <a:pPr marL="742950" lvl="1" indent="-285750">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DG &lt; 1.5 millions</a:t>
            </a:r>
          </a:p>
          <a:p>
            <a:pPr>
              <a:spcBef>
                <a:spcPts val="0"/>
              </a:spcBef>
            </a:pPr>
            <a:endParaRPr lang="en-US" sz="1200" dirty="0">
              <a:solidFill>
                <a:schemeClr val="tx1">
                  <a:lumMod val="65000"/>
                  <a:lumOff val="35000"/>
                </a:schemeClr>
              </a:solidFill>
              <a:latin typeface="Calibri" panose="020F0502020204030204" pitchFamily="34" charset="0"/>
              <a:ea typeface="Calibri" panose="020F0502020204030204" pitchFamily="34" charset="0"/>
            </a:endParaRPr>
          </a:p>
          <a:p>
            <a:pPr>
              <a:spcBef>
                <a:spcPts val="0"/>
              </a:spcBef>
            </a:pPr>
            <a:r>
              <a:rPr lang="en-US" sz="1200" dirty="0">
                <a:solidFill>
                  <a:schemeClr val="tx1">
                    <a:lumMod val="65000"/>
                    <a:lumOff val="35000"/>
                  </a:schemeClr>
                </a:solidFill>
                <a:latin typeface="Calibri" panose="020F0502020204030204" pitchFamily="34" charset="0"/>
                <a:ea typeface="Calibri" panose="020F0502020204030204" pitchFamily="34" charset="0"/>
              </a:rPr>
              <a:t>ACAS provide </a:t>
            </a:r>
            <a:r>
              <a:rPr lang="en-US" sz="1200" b="1" i="1" dirty="0">
                <a:solidFill>
                  <a:schemeClr val="tx1"/>
                </a:solidFill>
                <a:latin typeface="Calibri" panose="020F0502020204030204" pitchFamily="34" charset="0"/>
                <a:ea typeface="Calibri" panose="020F0502020204030204" pitchFamily="34" charset="0"/>
              </a:rPr>
              <a:t>capabilities</a:t>
            </a:r>
            <a:r>
              <a:rPr lang="en-US" sz="1200" dirty="0">
                <a:solidFill>
                  <a:schemeClr val="tx1">
                    <a:lumMod val="65000"/>
                    <a:lumOff val="35000"/>
                  </a:schemeClr>
                </a:solidFill>
                <a:latin typeface="Calibri" panose="020F0502020204030204" pitchFamily="34" charset="0"/>
                <a:ea typeface="Calibri" panose="020F0502020204030204" pitchFamily="34" charset="0"/>
              </a:rPr>
              <a:t> for end-to-end claim benefits operations with</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Member, provider, plan sponsor and claims </a:t>
            </a:r>
            <a:r>
              <a:rPr lang="en-US" sz="1200" dirty="0" err="1">
                <a:solidFill>
                  <a:schemeClr val="tx1">
                    <a:lumMod val="65000"/>
                    <a:lumOff val="35000"/>
                  </a:schemeClr>
                </a:solidFill>
                <a:latin typeface="Calibri" panose="020F0502020204030204" pitchFamily="34" charset="0"/>
                <a:ea typeface="Calibri" panose="020F0502020204030204" pitchFamily="34" charset="0"/>
              </a:rPr>
              <a:t>BoR</a:t>
            </a:r>
            <a:r>
              <a:rPr lang="en-US" sz="1200" dirty="0">
                <a:solidFill>
                  <a:schemeClr val="tx1">
                    <a:lumMod val="65000"/>
                    <a:lumOff val="35000"/>
                  </a:schemeClr>
                </a:solidFill>
                <a:latin typeface="Calibri" panose="020F0502020204030204" pitchFamily="34" charset="0"/>
                <a:ea typeface="Calibri" panose="020F0502020204030204" pitchFamily="34" charset="0"/>
              </a:rPr>
              <a:t> </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Claim intake, claim edit, eligibility, accumulators, adjudication and EOB/EOC</a:t>
            </a:r>
          </a:p>
          <a:p>
            <a:pPr marL="457200" lvl="1" indent="-285750">
              <a:spcBef>
                <a:spcPts val="0"/>
              </a:spcBef>
              <a:buFont typeface="Arial" panose="020B0604020202020204" pitchFamily="34" charset="0"/>
              <a:buChar char="•"/>
            </a:pPr>
            <a:endParaRPr lang="en-US" sz="1200" dirty="0">
              <a:solidFill>
                <a:schemeClr val="tx1">
                  <a:lumMod val="65000"/>
                  <a:lumOff val="35000"/>
                </a:schemeClr>
              </a:solidFill>
              <a:latin typeface="Calibri" panose="020F0502020204030204" pitchFamily="34" charset="0"/>
              <a:ea typeface="Calibri" panose="020F0502020204030204" pitchFamily="34" charset="0"/>
            </a:endParaRPr>
          </a:p>
          <a:p>
            <a:pPr>
              <a:spcBef>
                <a:spcPts val="0"/>
              </a:spcBef>
            </a:pPr>
            <a:r>
              <a:rPr lang="en-US" sz="1200" dirty="0">
                <a:solidFill>
                  <a:schemeClr val="tx1">
                    <a:lumMod val="65000"/>
                    <a:lumOff val="35000"/>
                  </a:schemeClr>
                </a:solidFill>
                <a:latin typeface="Calibri" panose="020F0502020204030204" pitchFamily="34" charset="0"/>
                <a:ea typeface="Calibri" panose="020F0502020204030204" pitchFamily="34" charset="0"/>
              </a:rPr>
              <a:t>ACAS integrated systems provide </a:t>
            </a:r>
            <a:r>
              <a:rPr lang="en-US" sz="1200" b="1" i="1" dirty="0">
                <a:solidFill>
                  <a:schemeClr val="tx1"/>
                </a:solidFill>
                <a:latin typeface="Calibri" panose="020F0502020204030204" pitchFamily="34" charset="0"/>
                <a:ea typeface="Calibri" panose="020F0502020204030204" pitchFamily="34" charset="0"/>
              </a:rPr>
              <a:t>combined view </a:t>
            </a:r>
            <a:r>
              <a:rPr lang="en-US" sz="1200" dirty="0">
                <a:solidFill>
                  <a:schemeClr val="tx1">
                    <a:lumMod val="65000"/>
                    <a:lumOff val="35000"/>
                  </a:schemeClr>
                </a:solidFill>
                <a:latin typeface="Calibri" panose="020F0502020204030204" pitchFamily="34" charset="0"/>
                <a:ea typeface="Calibri" panose="020F0502020204030204" pitchFamily="34" charset="0"/>
              </a:rPr>
              <a:t>across Medical/Dental/Vision to help all business product operations and analytics:</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plan sponsor reporting for multiple products</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Analytical programs like DMI (dental/medical integration)</a:t>
            </a:r>
          </a:p>
          <a:p>
            <a:pPr marL="457200" lvl="1" indent="-285750">
              <a:spcBef>
                <a:spcPts val="0"/>
              </a:spcBef>
              <a:buFont typeface="Arial" panose="020B0604020202020204" pitchFamily="34" charset="0"/>
              <a:buChar char="•"/>
            </a:pPr>
            <a:endParaRPr lang="en-US" sz="1200" dirty="0">
              <a:solidFill>
                <a:schemeClr val="tx1">
                  <a:lumMod val="65000"/>
                  <a:lumOff val="35000"/>
                </a:schemeClr>
              </a:solidFill>
              <a:latin typeface="Calibri" panose="020F0502020204030204" pitchFamily="34" charset="0"/>
              <a:ea typeface="Calibri" panose="020F0502020204030204" pitchFamily="34" charset="0"/>
            </a:endParaRPr>
          </a:p>
          <a:p>
            <a:r>
              <a:rPr lang="en-US" sz="1200" dirty="0">
                <a:solidFill>
                  <a:schemeClr val="tx1">
                    <a:lumMod val="65000"/>
                    <a:lumOff val="35000"/>
                  </a:schemeClr>
                </a:solidFill>
                <a:latin typeface="Calibri" panose="020F0502020204030204" pitchFamily="34" charset="0"/>
                <a:ea typeface="Calibri" panose="020F0502020204030204" pitchFamily="34" charset="0"/>
              </a:rPr>
              <a:t>ACAS services product diversity so that all Dental customers can enjoy </a:t>
            </a:r>
            <a:r>
              <a:rPr lang="en-US" sz="1200" b="1" i="1" dirty="0">
                <a:solidFill>
                  <a:schemeClr val="tx1"/>
                </a:solidFill>
                <a:latin typeface="Calibri" panose="020F0502020204030204" pitchFamily="34" charset="0"/>
                <a:ea typeface="Calibri" panose="020F0502020204030204" pitchFamily="34" charset="0"/>
              </a:rPr>
              <a:t>consistent experience</a:t>
            </a:r>
            <a:r>
              <a:rPr lang="en-US" sz="1200" dirty="0">
                <a:solidFill>
                  <a:schemeClr val="tx1">
                    <a:lumMod val="65000"/>
                    <a:lumOff val="35000"/>
                  </a:schemeClr>
                </a:solidFill>
                <a:latin typeface="Calibri" panose="020F0502020204030204" pitchFamily="34" charset="0"/>
                <a:ea typeface="Calibri" panose="020F0502020204030204" pitchFamily="34" charset="0"/>
              </a:rPr>
              <a:t>, include Dental for commercial, pediatric, Aetna Student Health and  Aetna International, etc. with</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One eligibility file</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One implementation manager</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Combined ID cards</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One bill for Medical &amp; Dental</a:t>
            </a:r>
          </a:p>
          <a:p>
            <a:pPr>
              <a:spcBef>
                <a:spcPts val="0"/>
              </a:spcBef>
            </a:pPr>
            <a:endParaRPr lang="en-US" sz="1200" dirty="0">
              <a:solidFill>
                <a:schemeClr val="tx1">
                  <a:lumMod val="65000"/>
                  <a:lumOff val="35000"/>
                </a:schemeClr>
              </a:solidFill>
              <a:latin typeface="Calibri" panose="020F0502020204030204" pitchFamily="34" charset="0"/>
              <a:ea typeface="Calibri" panose="020F0502020204030204" pitchFamily="34" charset="0"/>
            </a:endParaRPr>
          </a:p>
          <a:p>
            <a:pPr>
              <a:spcBef>
                <a:spcPts val="0"/>
              </a:spcBef>
            </a:pPr>
            <a:r>
              <a:rPr lang="en-US" sz="1200" b="1" i="1" dirty="0">
                <a:solidFill>
                  <a:schemeClr val="tx1"/>
                </a:solidFill>
                <a:latin typeface="Calibri" panose="020F0502020204030204" pitchFamily="34" charset="0"/>
                <a:ea typeface="Calibri" panose="020F0502020204030204" pitchFamily="34" charset="0"/>
              </a:rPr>
              <a:t>No ‘rising stars</a:t>
            </a:r>
            <a:r>
              <a:rPr lang="en-US" sz="1200" dirty="0">
                <a:solidFill>
                  <a:schemeClr val="tx1">
                    <a:lumMod val="65000"/>
                    <a:lumOff val="35000"/>
                  </a:schemeClr>
                </a:solidFill>
                <a:latin typeface="Calibri" panose="020F0502020204030204" pitchFamily="34" charset="0"/>
                <a:ea typeface="Calibri" panose="020F0502020204030204" pitchFamily="34" charset="0"/>
              </a:rPr>
              <a:t>’ on external market has demonstrated integrated capability and scalability to serve all</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’Finding something to solve the problem of our own world here is going to be challenging’, (medical/dental/vision/voluntary, etc.)</a:t>
            </a:r>
          </a:p>
          <a:p>
            <a:pPr marL="457200" lvl="1" indent="-285750">
              <a:spcBef>
                <a:spcPts val="0"/>
              </a:spcBef>
              <a:buFont typeface="Arial" panose="020B0604020202020204" pitchFamily="34" charset="0"/>
              <a:buChar char="•"/>
            </a:pPr>
            <a:r>
              <a:rPr lang="en-US" sz="1200" dirty="0">
                <a:solidFill>
                  <a:schemeClr val="tx1">
                    <a:lumMod val="65000"/>
                    <a:lumOff val="35000"/>
                  </a:schemeClr>
                </a:solidFill>
                <a:latin typeface="Calibri" panose="020F0502020204030204" pitchFamily="34" charset="0"/>
                <a:ea typeface="Calibri" panose="020F0502020204030204" pitchFamily="34" charset="0"/>
              </a:rPr>
              <a:t>Not heard of a Dental/</a:t>
            </a:r>
            <a:r>
              <a:rPr lang="en-US" sz="1200" dirty="0" err="1">
                <a:solidFill>
                  <a:schemeClr val="tx1">
                    <a:lumMod val="65000"/>
                    <a:lumOff val="35000"/>
                  </a:schemeClr>
                </a:solidFill>
                <a:latin typeface="Calibri" panose="020F0502020204030204" pitchFamily="34" charset="0"/>
                <a:ea typeface="Calibri" panose="020F0502020204030204" pitchFamily="34" charset="0"/>
              </a:rPr>
              <a:t>StudentHealth</a:t>
            </a:r>
            <a:r>
              <a:rPr lang="en-US" sz="1200" dirty="0">
                <a:solidFill>
                  <a:schemeClr val="tx1">
                    <a:lumMod val="65000"/>
                    <a:lumOff val="35000"/>
                  </a:schemeClr>
                </a:solidFill>
                <a:latin typeface="Calibri" panose="020F0502020204030204" pitchFamily="34" charset="0"/>
                <a:ea typeface="Calibri" panose="020F0502020204030204" pitchFamily="34" charset="0"/>
              </a:rPr>
              <a:t> on the same platform</a:t>
            </a:r>
          </a:p>
        </p:txBody>
      </p:sp>
      <p:sp>
        <p:nvSpPr>
          <p:cNvPr id="10" name="Rectangle 9">
            <a:extLst>
              <a:ext uri="{FF2B5EF4-FFF2-40B4-BE49-F238E27FC236}">
                <a16:creationId xmlns:a16="http://schemas.microsoft.com/office/drawing/2014/main" id="{3E9C5E38-2965-4FE5-B676-B786CAE3ECF8}"/>
              </a:ext>
            </a:extLst>
          </p:cNvPr>
          <p:cNvSpPr/>
          <p:nvPr/>
        </p:nvSpPr>
        <p:spPr>
          <a:xfrm>
            <a:off x="8055621" y="1282043"/>
            <a:ext cx="3150580" cy="497950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91416" rIns="182832" bIns="91416" rtlCol="0" anchor="ctr"/>
          <a:lstStyle/>
          <a:p>
            <a:pPr marL="171450" indent="-171450">
              <a:spcBef>
                <a:spcPts val="0"/>
              </a:spcBef>
              <a:buFont typeface="Arial" panose="020B0604020202020204" pitchFamily="34" charset="0"/>
              <a:buChar char="•"/>
            </a:pPr>
            <a:r>
              <a:rPr lang="en-US" sz="1200" dirty="0">
                <a:solidFill>
                  <a:srgbClr val="0070C0"/>
                </a:solidFill>
                <a:latin typeface="Calibri" panose="020F0502020204030204" pitchFamily="34" charset="0"/>
                <a:ea typeface="Calibri" panose="020F0502020204030204" pitchFamily="34" charset="0"/>
              </a:rPr>
              <a:t>Move to a separate claim benefits platform would also mean </a:t>
            </a:r>
            <a:r>
              <a:rPr lang="en-US" sz="1200" b="1" i="1" dirty="0">
                <a:solidFill>
                  <a:srgbClr val="0070C0"/>
                </a:solidFill>
                <a:latin typeface="Calibri" panose="020F0502020204030204" pitchFamily="34" charset="0"/>
                <a:ea typeface="Calibri" panose="020F0502020204030204" pitchFamily="34" charset="0"/>
              </a:rPr>
              <a:t>up-front investment and time </a:t>
            </a:r>
            <a:r>
              <a:rPr lang="en-US" sz="1200" dirty="0">
                <a:solidFill>
                  <a:srgbClr val="0070C0"/>
                </a:solidFill>
                <a:latin typeface="Calibri" panose="020F0502020204030204" pitchFamily="34" charset="0"/>
                <a:ea typeface="Calibri" panose="020F0502020204030204" pitchFamily="34" charset="0"/>
              </a:rPr>
              <a:t>of migration, to rebuild or reconnect an ecosystem before regain existing function and capabilities, w/o any enhancement</a:t>
            </a:r>
          </a:p>
          <a:p>
            <a:pPr marL="171450" indent="-171450">
              <a:spcBef>
                <a:spcPts val="0"/>
              </a:spcBef>
              <a:buFont typeface="Arial" panose="020B0604020202020204" pitchFamily="34" charset="0"/>
              <a:buChar char="•"/>
            </a:pPr>
            <a:endParaRPr lang="en-US" sz="1200" dirty="0">
              <a:solidFill>
                <a:srgbClr val="0070C0"/>
              </a:solidFill>
              <a:latin typeface="Calibri" panose="020F0502020204030204" pitchFamily="34" charset="0"/>
              <a:ea typeface="Calibri" panose="020F0502020204030204" pitchFamily="34" charset="0"/>
            </a:endParaRPr>
          </a:p>
          <a:p>
            <a:pPr marL="171450" indent="-171450">
              <a:spcBef>
                <a:spcPts val="0"/>
              </a:spcBef>
              <a:buFont typeface="Arial" panose="020B0604020202020204" pitchFamily="34" charset="0"/>
              <a:buChar char="•"/>
            </a:pPr>
            <a:r>
              <a:rPr lang="en-US" sz="1200" dirty="0">
                <a:solidFill>
                  <a:srgbClr val="0070C0"/>
                </a:solidFill>
                <a:latin typeface="Calibri" panose="020F0502020204030204" pitchFamily="34" charset="0"/>
                <a:ea typeface="Calibri" panose="020F0502020204030204" pitchFamily="34" charset="0"/>
              </a:rPr>
              <a:t>The time of migration will add massive cost to business, and never able to gain </a:t>
            </a:r>
            <a:r>
              <a:rPr lang="en-US" sz="1200" b="1" i="1" dirty="0">
                <a:solidFill>
                  <a:srgbClr val="0070C0"/>
                </a:solidFill>
                <a:latin typeface="Calibri" panose="020F0502020204030204" pitchFamily="34" charset="0"/>
                <a:ea typeface="Calibri" panose="020F0502020204030204" pitchFamily="34" charset="0"/>
              </a:rPr>
              <a:t>return of investment</a:t>
            </a:r>
          </a:p>
          <a:p>
            <a:pPr marL="171450" indent="-171450">
              <a:spcBef>
                <a:spcPts val="0"/>
              </a:spcBef>
              <a:buFont typeface="Arial" panose="020B0604020202020204" pitchFamily="34" charset="0"/>
              <a:buChar char="•"/>
            </a:pPr>
            <a:endParaRPr lang="en-US" sz="1200" b="1" i="1" dirty="0">
              <a:solidFill>
                <a:srgbClr val="0070C0"/>
              </a:solidFill>
              <a:latin typeface="Calibri" panose="020F0502020204030204" pitchFamily="34" charset="0"/>
              <a:ea typeface="Calibri" panose="020F0502020204030204" pitchFamily="34" charset="0"/>
            </a:endParaRPr>
          </a:p>
          <a:p>
            <a:pPr marL="171450" indent="-171450">
              <a:spcBef>
                <a:spcPts val="0"/>
              </a:spcBef>
              <a:buFont typeface="Arial" panose="020B0604020202020204" pitchFamily="34" charset="0"/>
              <a:buChar char="•"/>
            </a:pPr>
            <a:r>
              <a:rPr lang="en-US" sz="1200" b="1" i="1" dirty="0">
                <a:solidFill>
                  <a:srgbClr val="0070C0"/>
                </a:solidFill>
                <a:latin typeface="Calibri" panose="020F0502020204030204" pitchFamily="34" charset="0"/>
                <a:ea typeface="Calibri" panose="020F0502020204030204" pitchFamily="34" charset="0"/>
              </a:rPr>
              <a:t>Separate ongoing operation maintenance </a:t>
            </a:r>
            <a:r>
              <a:rPr lang="en-US" sz="1200" i="1" dirty="0">
                <a:solidFill>
                  <a:srgbClr val="0070C0"/>
                </a:solidFill>
                <a:latin typeface="Calibri" panose="020F0502020204030204" pitchFamily="34" charset="0"/>
                <a:ea typeface="Calibri" panose="020F0502020204030204" pitchFamily="34" charset="0"/>
              </a:rPr>
              <a:t>and infrastructure incurred exclusively by dental</a:t>
            </a:r>
          </a:p>
          <a:p>
            <a:pPr marL="171450" indent="-171450">
              <a:spcBef>
                <a:spcPts val="0"/>
              </a:spcBef>
              <a:buFont typeface="Arial" panose="020B0604020202020204" pitchFamily="34" charset="0"/>
              <a:buChar char="•"/>
            </a:pPr>
            <a:endParaRPr lang="en-US" sz="1200" dirty="0">
              <a:solidFill>
                <a:srgbClr val="0070C0"/>
              </a:solidFill>
              <a:latin typeface="Calibri" panose="020F0502020204030204" pitchFamily="34" charset="0"/>
              <a:ea typeface="Calibri" panose="020F0502020204030204" pitchFamily="34" charset="0"/>
            </a:endParaRPr>
          </a:p>
          <a:p>
            <a:pPr marL="171450" indent="-171450">
              <a:buFont typeface="Arial" panose="020B0604020202020204" pitchFamily="34" charset="0"/>
              <a:buChar char="•"/>
            </a:pPr>
            <a:r>
              <a:rPr lang="en-US" sz="1200" dirty="0">
                <a:solidFill>
                  <a:srgbClr val="0070C0"/>
                </a:solidFill>
                <a:latin typeface="Calibri" panose="020F0502020204030204" pitchFamily="34" charset="0"/>
                <a:ea typeface="Calibri" panose="020F0502020204030204" pitchFamily="34" charset="0"/>
              </a:rPr>
              <a:t>Embedded Medical/Dental claims may require co-exist on the same platform, moving to other system may permanently </a:t>
            </a:r>
            <a:r>
              <a:rPr lang="en-US" sz="1200" b="1" i="1" dirty="0">
                <a:solidFill>
                  <a:srgbClr val="0070C0"/>
                </a:solidFill>
                <a:latin typeface="Calibri" panose="020F0502020204030204" pitchFamily="34" charset="0"/>
                <a:ea typeface="Calibri" panose="020F0502020204030204" pitchFamily="34" charset="0"/>
              </a:rPr>
              <a:t>prohibit the opportunity</a:t>
            </a:r>
          </a:p>
          <a:p>
            <a:pPr marL="171450" indent="-171450">
              <a:buFont typeface="Arial" panose="020B0604020202020204" pitchFamily="34" charset="0"/>
              <a:buChar char="•"/>
            </a:pPr>
            <a:endParaRPr lang="en-US" sz="1200" dirty="0">
              <a:solidFill>
                <a:srgbClr val="0070C0"/>
              </a:solidFill>
              <a:latin typeface="Calibri" panose="020F0502020204030204" pitchFamily="34" charset="0"/>
              <a:ea typeface="Calibri" panose="020F0502020204030204" pitchFamily="34" charset="0"/>
            </a:endParaRPr>
          </a:p>
          <a:p>
            <a:pPr marL="171450" indent="-171450">
              <a:buFont typeface="Arial" panose="020B0604020202020204" pitchFamily="34" charset="0"/>
              <a:buChar char="•"/>
            </a:pPr>
            <a:r>
              <a:rPr lang="en-US" sz="1200" dirty="0">
                <a:solidFill>
                  <a:srgbClr val="0070C0"/>
                </a:solidFill>
                <a:latin typeface="Calibri" panose="020F0502020204030204" pitchFamily="34" charset="0"/>
                <a:ea typeface="Calibri" panose="020F0502020204030204" pitchFamily="34" charset="0"/>
              </a:rPr>
              <a:t>Pediatric dental established an integrated model with Medical, which could be leveraged as </a:t>
            </a:r>
            <a:r>
              <a:rPr lang="en-US" sz="1200" b="1" i="1" dirty="0">
                <a:solidFill>
                  <a:srgbClr val="0070C0"/>
                </a:solidFill>
                <a:latin typeface="Calibri" panose="020F0502020204030204" pitchFamily="34" charset="0"/>
                <a:ea typeface="Calibri" panose="020F0502020204030204" pitchFamily="34" charset="0"/>
              </a:rPr>
              <a:t>framework for additional integration</a:t>
            </a:r>
            <a:r>
              <a:rPr lang="en-US" sz="1200" dirty="0">
                <a:solidFill>
                  <a:srgbClr val="0070C0"/>
                </a:solidFill>
                <a:latin typeface="Calibri" panose="020F0502020204030204" pitchFamily="34" charset="0"/>
                <a:ea typeface="Calibri" panose="020F0502020204030204" pitchFamily="34" charset="0"/>
              </a:rPr>
              <a:t> of Dental with Medical</a:t>
            </a:r>
          </a:p>
        </p:txBody>
      </p:sp>
      <p:cxnSp>
        <p:nvCxnSpPr>
          <p:cNvPr id="11" name="Straight Connector 10">
            <a:extLst>
              <a:ext uri="{FF2B5EF4-FFF2-40B4-BE49-F238E27FC236}">
                <a16:creationId xmlns:a16="http://schemas.microsoft.com/office/drawing/2014/main" id="{26C45EA9-454C-4BDF-9C13-4ED53D4A63ED}"/>
              </a:ext>
            </a:extLst>
          </p:cNvPr>
          <p:cNvCxnSpPr>
            <a:cxnSpLocks/>
          </p:cNvCxnSpPr>
          <p:nvPr/>
        </p:nvCxnSpPr>
        <p:spPr>
          <a:xfrm>
            <a:off x="877564" y="1029286"/>
            <a:ext cx="10717920"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80E8F3F-B98F-4FD5-9AC8-C8084163CAA4}"/>
              </a:ext>
            </a:extLst>
          </p:cNvPr>
          <p:cNvSpPr txBox="1"/>
          <p:nvPr/>
        </p:nvSpPr>
        <p:spPr>
          <a:xfrm>
            <a:off x="1760018" y="862274"/>
            <a:ext cx="3730428"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Why to Enhance Dental on ACAS</a:t>
            </a:r>
          </a:p>
        </p:txBody>
      </p:sp>
      <p:sp>
        <p:nvSpPr>
          <p:cNvPr id="14" name="TextBox 13">
            <a:extLst>
              <a:ext uri="{FF2B5EF4-FFF2-40B4-BE49-F238E27FC236}">
                <a16:creationId xmlns:a16="http://schemas.microsoft.com/office/drawing/2014/main" id="{95450393-FC61-4C9A-A024-AF8D4C4E7506}"/>
              </a:ext>
            </a:extLst>
          </p:cNvPr>
          <p:cNvSpPr txBox="1"/>
          <p:nvPr/>
        </p:nvSpPr>
        <p:spPr>
          <a:xfrm>
            <a:off x="7988945" y="862275"/>
            <a:ext cx="2643989"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rgbClr val="0070C0"/>
                </a:solidFill>
                <a:cs typeface="Arial" panose="020B0604020202020204" pitchFamily="34" charset="0"/>
                <a:sym typeface="Arial" panose="020B0604020202020204" pitchFamily="34" charset="0"/>
              </a:rPr>
              <a:t>Why NOT to Separate</a:t>
            </a:r>
          </a:p>
        </p:txBody>
      </p:sp>
      <p:sp>
        <p:nvSpPr>
          <p:cNvPr id="15" name="Rectangle 14">
            <a:extLst>
              <a:ext uri="{FF2B5EF4-FFF2-40B4-BE49-F238E27FC236}">
                <a16:creationId xmlns:a16="http://schemas.microsoft.com/office/drawing/2014/main" id="{64072970-8230-4696-BB80-6104ACF6437E}"/>
              </a:ext>
            </a:extLst>
          </p:cNvPr>
          <p:cNvSpPr/>
          <p:nvPr/>
        </p:nvSpPr>
        <p:spPr>
          <a:xfrm>
            <a:off x="7569025" y="1282042"/>
            <a:ext cx="69856" cy="497947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tIns="91416" rIns="182832" rtlCol="0" anchor="t"/>
          <a:lstStyle/>
          <a:p>
            <a:pPr marL="194252" indent="-194252">
              <a:spcBef>
                <a:spcPts val="500"/>
              </a:spcBef>
              <a:buFont typeface="Arial" panose="020B0604020202020204" pitchFamily="34" charset="0"/>
              <a:buChar char="•"/>
            </a:pPr>
            <a:endParaRPr lang="en-US" sz="1400" i="1"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6" name="Rectangle 15">
            <a:extLst>
              <a:ext uri="{FF2B5EF4-FFF2-40B4-BE49-F238E27FC236}">
                <a16:creationId xmlns:a16="http://schemas.microsoft.com/office/drawing/2014/main" id="{EFEA60E5-A666-49E2-8B1A-D3946155B423}"/>
              </a:ext>
            </a:extLst>
          </p:cNvPr>
          <p:cNvSpPr/>
          <p:nvPr/>
        </p:nvSpPr>
        <p:spPr>
          <a:xfrm>
            <a:off x="11165284" y="1282041"/>
            <a:ext cx="69856" cy="497947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tIns="91416" rIns="182832" rtlCol="0" anchor="t"/>
          <a:lstStyle/>
          <a:p>
            <a:pPr marL="194252" indent="-194252">
              <a:spcBef>
                <a:spcPts val="500"/>
              </a:spcBef>
              <a:buFont typeface="Arial" panose="020B0604020202020204" pitchFamily="34" charset="0"/>
              <a:buChar char="•"/>
            </a:pPr>
            <a:endParaRPr lang="en-US" sz="1400" i="1"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27633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Aeta Student Health – Current State</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latin typeface="+mj-lt"/>
                <a:cs typeface="Arial" panose="020B0604020202020204" pitchFamily="34" charset="0"/>
                <a:sym typeface="Arial" panose="020B0604020202020204" pitchFamily="34" charset="0"/>
              </a:rPr>
              <a:t>Forward plan to ACAS</a:t>
            </a:r>
          </a:p>
        </p:txBody>
      </p:sp>
      <p:cxnSp>
        <p:nvCxnSpPr>
          <p:cNvPr id="7" name="Straight Connector 6"/>
          <p:cNvCxnSpPr/>
          <p:nvPr/>
        </p:nvCxnSpPr>
        <p:spPr>
          <a:xfrm>
            <a:off x="543917" y="1315734"/>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0043" y="1168030"/>
            <a:ext cx="2729426"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GIAS Challenges</a:t>
            </a:r>
          </a:p>
        </p:txBody>
      </p:sp>
      <p:sp>
        <p:nvSpPr>
          <p:cNvPr id="9" name="TextBox 8"/>
          <p:cNvSpPr txBox="1"/>
          <p:nvPr/>
        </p:nvSpPr>
        <p:spPr>
          <a:xfrm>
            <a:off x="2089554" y="1163309"/>
            <a:ext cx="1961959"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Current State</a:t>
            </a:r>
          </a:p>
        </p:txBody>
      </p:sp>
      <p:grpSp>
        <p:nvGrpSpPr>
          <p:cNvPr id="14" name="Group 13"/>
          <p:cNvGrpSpPr/>
          <p:nvPr/>
        </p:nvGrpSpPr>
        <p:grpSpPr>
          <a:xfrm>
            <a:off x="6429297" y="3383681"/>
            <a:ext cx="459685" cy="459685"/>
            <a:chOff x="7573215" y="2258092"/>
            <a:chExt cx="612000" cy="612000"/>
          </a:xfrm>
        </p:grpSpPr>
        <p:sp>
          <p:nvSpPr>
            <p:cNvPr id="15" name="Oval 14"/>
            <p:cNvSpPr/>
            <p:nvPr/>
          </p:nvSpPr>
          <p:spPr bwMode="ltGray">
            <a:xfrm>
              <a:off x="7573215" y="2258092"/>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nvGrpSpPr>
            <p:cNvPr id="16" name="Group 15"/>
            <p:cNvGrpSpPr/>
            <p:nvPr/>
          </p:nvGrpSpPr>
          <p:grpSpPr>
            <a:xfrm>
              <a:off x="7642971" y="2426134"/>
              <a:ext cx="472489" cy="281071"/>
              <a:chOff x="7646776" y="2426134"/>
              <a:chExt cx="472489" cy="281071"/>
            </a:xfrm>
          </p:grpSpPr>
          <p:sp>
            <p:nvSpPr>
              <p:cNvPr id="17" name="Freeform 4862"/>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8" name="Freeform 4863"/>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9" name="Freeform 4864"/>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0" name="Freeform 4865"/>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1" name="Freeform 4866"/>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2" name="Freeform 4867"/>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3" name="Freeform 4868"/>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grpSp>
      <p:grpSp>
        <p:nvGrpSpPr>
          <p:cNvPr id="24" name="Group 23"/>
          <p:cNvGrpSpPr/>
          <p:nvPr/>
        </p:nvGrpSpPr>
        <p:grpSpPr>
          <a:xfrm>
            <a:off x="6444973" y="2168277"/>
            <a:ext cx="459685" cy="459685"/>
            <a:chOff x="2342233" y="4690710"/>
            <a:chExt cx="612000" cy="612000"/>
          </a:xfrm>
        </p:grpSpPr>
        <p:sp>
          <p:nvSpPr>
            <p:cNvPr id="25" name="Oval 24"/>
            <p:cNvSpPr/>
            <p:nvPr/>
          </p:nvSpPr>
          <p:spPr bwMode="ltGray">
            <a:xfrm>
              <a:off x="2342233" y="4690710"/>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6" name="Freeform 4985"/>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sp>
        <p:nvSpPr>
          <p:cNvPr id="29" name="TextBox 28">
            <a:extLst>
              <a:ext uri="{FF2B5EF4-FFF2-40B4-BE49-F238E27FC236}">
                <a16:creationId xmlns:a16="http://schemas.microsoft.com/office/drawing/2014/main" id="{6B2E9214-E2F6-495C-9C61-9FDB97D61DE0}"/>
              </a:ext>
            </a:extLst>
          </p:cNvPr>
          <p:cNvSpPr txBox="1"/>
          <p:nvPr/>
        </p:nvSpPr>
        <p:spPr>
          <a:xfrm>
            <a:off x="7077346" y="1647637"/>
            <a:ext cx="4478589" cy="4339650"/>
          </a:xfrm>
          <a:prstGeom prst="rect">
            <a:avLst/>
          </a:prstGeom>
          <a:noFill/>
        </p:spPr>
        <p:txBody>
          <a:bodyPr wrap="square">
            <a:spAutoFit/>
          </a:bodyPr>
          <a:lstStyle/>
          <a:p>
            <a:pPr marL="171450" indent="-171450">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Calibri" panose="020F0502020204030204" pitchFamily="34" charset="0"/>
              </a:rPr>
              <a:t>Costly to</a:t>
            </a:r>
            <a:r>
              <a:rPr lang="en-US" sz="1200" dirty="0">
                <a:latin typeface="Calibri" panose="020F0502020204030204" pitchFamily="34" charset="0"/>
                <a:ea typeface="Calibri" panose="020F0502020204030204" pitchFamily="34" charset="0"/>
                <a:cs typeface="Calibri" panose="020F0502020204030204" pitchFamily="34" charset="0"/>
              </a:rPr>
              <a:t> support GIAS as a separate platform for ASH only</a:t>
            </a:r>
          </a:p>
          <a:p>
            <a:pPr marL="171450" indent="-171450">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Calibri" panose="020F0502020204030204" pitchFamily="34" charset="0"/>
              </a:rPr>
              <a:t>Cannot justify return of investment </a:t>
            </a:r>
            <a:r>
              <a:rPr lang="en-US" sz="1200" dirty="0">
                <a:latin typeface="Calibri" panose="020F0502020204030204" pitchFamily="34" charset="0"/>
                <a:ea typeface="Calibri" panose="020F0502020204030204" pitchFamily="34" charset="0"/>
                <a:cs typeface="Calibri" panose="020F0502020204030204" pitchFamily="34" charset="0"/>
              </a:rPr>
              <a:t>when need to add or develop new tools on GIAS</a:t>
            </a:r>
          </a:p>
          <a:p>
            <a:pPr marL="171450" indent="-171450" defTabSz="893375">
              <a:buFont typeface="Arial" panose="020B0604020202020204" pitchFamily="34" charset="0"/>
              <a:buChar char="•"/>
              <a:defRPr/>
            </a:pPr>
            <a:r>
              <a:rPr kumimoji="0" lang="en-US" sz="1200" b="1"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Not able to take advantage of Enterprise programs, </a:t>
            </a:r>
            <a:r>
              <a:rPr kumimoji="0" lang="en-US" sz="1200" b="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nor leveraging solutions, i.e.</a:t>
            </a:r>
          </a:p>
          <a:p>
            <a:pPr lvl="1" defTabSz="893375">
              <a:defRPr/>
            </a:pPr>
            <a:r>
              <a:rPr lang="en-US" sz="1200" dirty="0">
                <a:solidFill>
                  <a:srgbClr val="3F3F3F"/>
                </a:solidFill>
                <a:latin typeface="Calibri" panose="020F0502020204030204" pitchFamily="34" charset="0"/>
                <a:cs typeface="Calibri" panose="020F0502020204030204" pitchFamily="34" charset="0"/>
              </a:rPr>
              <a:t>D</a:t>
            </a:r>
            <a:r>
              <a:rPr kumimoji="0" lang="en-US" sz="1200" b="0" u="none" strike="noStrike" kern="1200" cap="none" spc="0" normalizeH="0" baseline="0" noProof="0" dirty="0" err="1">
                <a:ln>
                  <a:noFill/>
                </a:ln>
                <a:solidFill>
                  <a:srgbClr val="3F3F3F"/>
                </a:solidFill>
                <a:effectLst/>
                <a:uLnTx/>
                <a:uFillTx/>
                <a:latin typeface="Calibri" panose="020F0502020204030204" pitchFamily="34" charset="0"/>
                <a:cs typeface="Calibri" panose="020F0502020204030204" pitchFamily="34" charset="0"/>
              </a:rPr>
              <a:t>isease</a:t>
            </a:r>
            <a:r>
              <a:rPr kumimoji="0" lang="en-US" sz="1200" b="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 management</a:t>
            </a:r>
          </a:p>
          <a:p>
            <a:pPr lvl="1" defTabSz="893375">
              <a:defRPr/>
            </a:pPr>
            <a:r>
              <a:rPr lang="en-US" sz="1200" dirty="0">
                <a:solidFill>
                  <a:srgbClr val="3F3F3F"/>
                </a:solidFill>
                <a:latin typeface="Calibri" panose="020F0502020204030204" pitchFamily="34" charset="0"/>
                <a:cs typeface="Calibri" panose="020F0502020204030204" pitchFamily="34" charset="0"/>
              </a:rPr>
              <a:t>D</a:t>
            </a:r>
            <a:r>
              <a:rPr kumimoji="0" lang="en-US" sz="1200" b="0" u="none" strike="noStrike" kern="1200" cap="none" spc="0" normalizeH="0" baseline="0" noProof="0" dirty="0" err="1">
                <a:ln>
                  <a:noFill/>
                </a:ln>
                <a:solidFill>
                  <a:srgbClr val="3F3F3F"/>
                </a:solidFill>
                <a:effectLst/>
                <a:uLnTx/>
                <a:uFillTx/>
                <a:latin typeface="Calibri" panose="020F0502020204030204" pitchFamily="34" charset="0"/>
                <a:cs typeface="Calibri" panose="020F0502020204030204" pitchFamily="34" charset="0"/>
              </a:rPr>
              <a:t>atabase</a:t>
            </a:r>
            <a:r>
              <a:rPr kumimoji="0" lang="en-US" sz="1200" b="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 management, reporting, correspondence, etc.</a:t>
            </a:r>
          </a:p>
          <a:p>
            <a:pPr lvl="1" defTabSz="893375">
              <a:defRPr/>
            </a:pPr>
            <a:r>
              <a:rPr lang="en-US" sz="1200" dirty="0">
                <a:solidFill>
                  <a:srgbClr val="3F3F3F"/>
                </a:solidFill>
                <a:latin typeface="Calibri" panose="020F0502020204030204" pitchFamily="34" charset="0"/>
                <a:cs typeface="Calibri" panose="020F0502020204030204" pitchFamily="34" charset="0"/>
              </a:rPr>
              <a:t>Support</a:t>
            </a:r>
            <a:r>
              <a:rPr kumimoji="0" lang="en-US" sz="1200" b="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 High Performance networks (JVs, ACO’s etc.)</a:t>
            </a:r>
          </a:p>
          <a:p>
            <a:pPr marL="171450" indent="-171450">
              <a:spcBef>
                <a:spcPts val="0"/>
              </a:spcBef>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Calibri" panose="020F0502020204030204" pitchFamily="34" charset="0"/>
              </a:rPr>
              <a:t>Disjoined experience between plans </a:t>
            </a:r>
            <a:r>
              <a:rPr lang="en-US" sz="1200" dirty="0">
                <a:latin typeface="Calibri" panose="020F0502020204030204" pitchFamily="34" charset="0"/>
                <a:ea typeface="Calibri" panose="020F0502020204030204" pitchFamily="34" charset="0"/>
                <a:cs typeface="Calibri" panose="020F0502020204030204" pitchFamily="34" charset="0"/>
              </a:rPr>
              <a:t>all within Aetna/CVS</a:t>
            </a:r>
          </a:p>
          <a:p>
            <a:pPr lvl="1"/>
            <a:r>
              <a:rPr lang="en-US" sz="1200" dirty="0">
                <a:latin typeface="Calibri" panose="020F0502020204030204" pitchFamily="34" charset="0"/>
                <a:ea typeface="Calibri" panose="020F0502020204030204" pitchFamily="34" charset="0"/>
                <a:cs typeface="Calibri" panose="020F0502020204030204" pitchFamily="34" charset="0"/>
              </a:rPr>
              <a:t>Student on ASH use </a:t>
            </a:r>
            <a:r>
              <a:rPr lang="en-US" sz="1200" dirty="0" err="1">
                <a:latin typeface="Calibri" panose="020F0502020204030204" pitchFamily="34" charset="0"/>
                <a:ea typeface="Calibri" panose="020F0502020204030204" pitchFamily="34" charset="0"/>
                <a:cs typeface="Calibri" panose="020F0502020204030204" pitchFamily="34" charset="0"/>
              </a:rPr>
              <a:t>Nevigator</a:t>
            </a:r>
            <a:r>
              <a:rPr lang="en-US" sz="1200" dirty="0">
                <a:latin typeface="Calibri" panose="020F0502020204030204" pitchFamily="34" charset="0"/>
                <a:ea typeface="Calibri" panose="020F0502020204030204" pitchFamily="34" charset="0"/>
                <a:cs typeface="Calibri" panose="020F0502020204030204" pitchFamily="34" charset="0"/>
              </a:rPr>
              <a:t> vs. staff on Aetna Medical use </a:t>
            </a:r>
            <a:r>
              <a:rPr lang="en-US" sz="1200" dirty="0" err="1">
                <a:latin typeface="Calibri" panose="020F0502020204030204" pitchFamily="34" charset="0"/>
                <a:ea typeface="Calibri" panose="020F0502020204030204" pitchFamily="34" charset="0"/>
                <a:cs typeface="Calibri" panose="020F0502020204030204" pitchFamily="34" charset="0"/>
              </a:rPr>
              <a:t>AetnaHealth</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89337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endParaRPr>
          </a:p>
          <a:p>
            <a:pPr defTabSz="893375">
              <a:defRPr/>
            </a:pPr>
            <a:r>
              <a:rPr kumimoji="0" lang="en-US" sz="1200" b="1" i="0" u="sng" strike="noStrike" kern="1200" cap="none" spc="0" normalizeH="0" baseline="0" noProof="0" dirty="0">
                <a:ln>
                  <a:noFill/>
                </a:ln>
                <a:effectLst/>
                <a:uLnTx/>
                <a:uFillTx/>
                <a:latin typeface="Calibri" panose="020F0502020204030204" pitchFamily="34" charset="0"/>
                <a:cs typeface="Calibri" panose="020F0502020204030204" pitchFamily="34" charset="0"/>
              </a:rPr>
              <a:t>We want:</a:t>
            </a:r>
          </a:p>
          <a:p>
            <a:pPr marL="171450" indent="-171450" defTabSz="893375">
              <a:buFont typeface="Arial" panose="020B0604020202020204" pitchFamily="34" charset="0"/>
              <a:buChar char="•"/>
              <a:defRPr/>
            </a:pPr>
            <a:r>
              <a:rPr lang="en-US" sz="1200" dirty="0">
                <a:latin typeface="Calibri" panose="020F0502020204030204" pitchFamily="34" charset="0"/>
                <a:cs typeface="Calibri" panose="020F0502020204030204" pitchFamily="34" charset="0"/>
              </a:rPr>
              <a:t>Better performance, scalable and newer technology platform</a:t>
            </a:r>
          </a:p>
          <a:p>
            <a:pPr marL="171450" indent="-171450" defTabSz="893375">
              <a:buFont typeface="Arial" panose="020B0604020202020204" pitchFamily="34" charset="0"/>
              <a:buChar char="•"/>
              <a:defRPr/>
            </a:pPr>
            <a:r>
              <a:rPr lang="en-US" sz="1200" dirty="0">
                <a:latin typeface="Calibri" panose="020F0502020204030204" pitchFamily="34" charset="0"/>
                <a:cs typeface="Calibri" panose="020F0502020204030204" pitchFamily="34" charset="0"/>
              </a:rPr>
              <a:t>Focus team on ASH unique processes to drive value of speed, flexibility and automation</a:t>
            </a:r>
          </a:p>
          <a:p>
            <a:pPr marL="171450" indent="-171450">
              <a:buFont typeface="Arial" panose="020B0604020202020204" pitchFamily="34" charset="0"/>
              <a:buChar char="•"/>
            </a:pPr>
            <a:r>
              <a:rPr lang="en-US" sz="1200" baseline="0" dirty="0">
                <a:latin typeface="Calibri" panose="020F0502020204030204" pitchFamily="34" charset="0"/>
                <a:cs typeface="Calibri" panose="020F0502020204030204" pitchFamily="34" charset="0"/>
              </a:rPr>
              <a:t>Enhance offering of Low-cost, No-cost share programs by s</a:t>
            </a:r>
            <a:r>
              <a:rPr kumimoji="0" lang="en-US" sz="1200" b="0" i="0" u="none" strike="noStrike" kern="1200" cap="none" spc="0" normalizeH="0" baseline="0" noProof="0" dirty="0" err="1">
                <a:ln>
                  <a:noFill/>
                </a:ln>
                <a:effectLst/>
                <a:uLnTx/>
                <a:uFillTx/>
                <a:latin typeface="Calibri" panose="020F0502020204030204" pitchFamily="34" charset="0"/>
                <a:cs typeface="Calibri" panose="020F0502020204030204" pitchFamily="34" charset="0"/>
              </a:rPr>
              <a:t>upport</a:t>
            </a:r>
            <a:r>
              <a:rPr kumimoji="0" lang="en-US"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 4-tier Provider structure, so that SHC can</a:t>
            </a:r>
            <a:r>
              <a:rPr lang="en-US" sz="1200" baseline="0" dirty="0">
                <a:latin typeface="Calibri" panose="020F0502020204030204" pitchFamily="34" charset="0"/>
                <a:cs typeface="Calibri" panose="020F0502020204030204" pitchFamily="34" charset="0"/>
              </a:rPr>
              <a:t> administer care, act as gate keeper and issue referrals as need:</a:t>
            </a:r>
          </a:p>
          <a:p>
            <a:pPr lvl="1"/>
            <a:r>
              <a:rPr lang="en-US" sz="1200" dirty="0">
                <a:latin typeface="Calibri" panose="020F0502020204030204" pitchFamily="34" charset="0"/>
                <a:cs typeface="Calibri" panose="020F0502020204030204" pitchFamily="34" charset="0"/>
              </a:rPr>
              <a:t>Tier-1 Student Health Centers (SHC)</a:t>
            </a:r>
          </a:p>
          <a:p>
            <a:pPr lvl="1"/>
            <a:r>
              <a:rPr lang="en-US" sz="1200" dirty="0">
                <a:latin typeface="Calibri" panose="020F0502020204030204" pitchFamily="34" charset="0"/>
                <a:cs typeface="Calibri" panose="020F0502020204030204" pitchFamily="34" charset="0"/>
              </a:rPr>
              <a:t>Tier-2 Aetna Provider with a Referral </a:t>
            </a:r>
          </a:p>
          <a:p>
            <a:pPr lvl="1"/>
            <a:r>
              <a:rPr lang="en-US" sz="1200" dirty="0">
                <a:latin typeface="Calibri" panose="020F0502020204030204" pitchFamily="34" charset="0"/>
                <a:cs typeface="Calibri" panose="020F0502020204030204" pitchFamily="34" charset="0"/>
              </a:rPr>
              <a:t>Tier-3 Aetna Provider without a Referral </a:t>
            </a:r>
          </a:p>
          <a:p>
            <a:pPr lvl="1"/>
            <a:r>
              <a:rPr lang="en-US" sz="1200" dirty="0">
                <a:latin typeface="Calibri" panose="020F0502020204030204" pitchFamily="34" charset="0"/>
                <a:cs typeface="Calibri" panose="020F0502020204030204" pitchFamily="34" charset="0"/>
              </a:rPr>
              <a:t>Tier-4 Out-of-network</a:t>
            </a:r>
            <a:endParaRPr lang="en-US" sz="1200" dirty="0">
              <a:latin typeface="Calibri" panose="020F0502020204030204" pitchFamily="34" charset="0"/>
              <a:ea typeface="Calibri" panose="020F0502020204030204" pitchFamily="34" charset="0"/>
            </a:endParaRPr>
          </a:p>
        </p:txBody>
      </p:sp>
      <p:sp>
        <p:nvSpPr>
          <p:cNvPr id="28" name="TextBox 27">
            <a:extLst>
              <a:ext uri="{FF2B5EF4-FFF2-40B4-BE49-F238E27FC236}">
                <a16:creationId xmlns:a16="http://schemas.microsoft.com/office/drawing/2014/main" id="{649DC551-8253-43BD-97AA-DA610CACEAF1}"/>
              </a:ext>
            </a:extLst>
          </p:cNvPr>
          <p:cNvSpPr txBox="1"/>
          <p:nvPr/>
        </p:nvSpPr>
        <p:spPr>
          <a:xfrm>
            <a:off x="557929" y="1649870"/>
            <a:ext cx="5449721" cy="2677656"/>
          </a:xfrm>
          <a:prstGeom prst="rect">
            <a:avLst/>
          </a:prstGeom>
          <a:noFill/>
        </p:spPr>
        <p:txBody>
          <a:bodyPr wrap="square">
            <a:spAutoFit/>
          </a:bodyPr>
          <a:lstStyle/>
          <a:p>
            <a:pPr marL="171450" indent="-171450">
              <a:buFont typeface="Arial" panose="020B0604020202020204" pitchFamily="34" charset="0"/>
              <a:buChar char="•"/>
            </a:pPr>
            <a:r>
              <a:rPr lang="en-US" sz="1200" b="1" u="sng" dirty="0">
                <a:latin typeface="Calibri" panose="020F0502020204030204" pitchFamily="34" charset="0"/>
                <a:cs typeface="Calibri" panose="020F0502020204030204" pitchFamily="34" charset="0"/>
              </a:rPr>
              <a:t>GIAS</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Genelco</a:t>
            </a:r>
            <a:r>
              <a:rPr lang="en-US" sz="1200" dirty="0">
                <a:latin typeface="Calibri" panose="020F0502020204030204" pitchFamily="34" charset="0"/>
                <a:cs typeface="Calibri" panose="020F0502020204030204" pitchFamily="34" charset="0"/>
              </a:rPr>
              <a:t> Insurance Administration Solutions) is a v</a:t>
            </a:r>
            <a:r>
              <a:rPr lang="en-US" sz="1200" dirty="0">
                <a:latin typeface="Calibri" panose="020F0502020204030204" pitchFamily="34" charset="0"/>
                <a:ea typeface="Calibri" panose="020F0502020204030204" pitchFamily="34" charset="0"/>
                <a:cs typeface="Calibri" panose="020F0502020204030204" pitchFamily="34" charset="0"/>
              </a:rPr>
              <a:t>endor supported</a:t>
            </a:r>
            <a:r>
              <a:rPr lang="en-US" sz="1200" dirty="0">
                <a:latin typeface="Calibri" panose="020F0502020204030204" pitchFamily="34" charset="0"/>
                <a:cs typeface="Calibri" panose="020F0502020204030204" pitchFamily="34" charset="0"/>
              </a:rPr>
              <a:t> platform</a:t>
            </a:r>
            <a:r>
              <a:rPr lang="en-US" sz="1200" dirty="0">
                <a:latin typeface="Calibri" panose="020F0502020204030204" pitchFamily="34" charset="0"/>
                <a:ea typeface="Calibri" panose="020F0502020204030204" pitchFamily="34" charset="0"/>
                <a:cs typeface="Calibri" panose="020F0502020204030204" pitchFamily="34" charset="0"/>
              </a:rPr>
              <a:t> </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I</a:t>
            </a:r>
            <a:r>
              <a:rPr lang="en-US" sz="1200" dirty="0">
                <a:latin typeface="Calibri" panose="020F0502020204030204" pitchFamily="34" charset="0"/>
                <a:cs typeface="Calibri" panose="020F0502020204030204" pitchFamily="34" charset="0"/>
              </a:rPr>
              <a:t>ncludes 60+ IT supported applications and Business Developed Applications (BDA)</a:t>
            </a:r>
          </a:p>
          <a:p>
            <a:pPr marL="171450" indent="-171450">
              <a:buFont typeface="Arial" panose="020B0604020202020204" pitchFamily="34" charset="0"/>
              <a:buChar char="•"/>
            </a:pP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Platform support is through vendor resources, outside Aetna</a:t>
            </a:r>
          </a:p>
          <a:p>
            <a:pPr marL="171450" indent="-1714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Calibri" panose="020F0502020204030204" pitchFamily="34" charset="0"/>
              </a:rPr>
              <a:t>GIAS inherited many customizations from early days</a:t>
            </a:r>
          </a:p>
          <a:p>
            <a:pPr marL="171450" indent="-171450">
              <a:buFont typeface="Arial" panose="020B0604020202020204" pitchFamily="34" charset="0"/>
              <a:buChar char="•"/>
            </a:pP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GIAS has no system integration with ACAS, and cannot share Commercial plans</a:t>
            </a: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kumimoji="0" lang="en-US" sz="1200" b="1" i="0" u="sng"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Business</a:t>
            </a: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 administering ~500 plans for ~150 schools, e</a:t>
            </a:r>
            <a:r>
              <a:rPr lang="en-US" sz="1200" dirty="0">
                <a:latin typeface="Calibri" panose="020F0502020204030204" pitchFamily="34" charset="0"/>
                <a:ea typeface="Calibri" panose="020F0502020204030204" pitchFamily="34" charset="0"/>
                <a:cs typeface="Calibri" panose="020F0502020204030204" pitchFamily="34" charset="0"/>
              </a:rPr>
              <a:t>ach school has unique plans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20+ schools with 5k or more lives</a:t>
            </a:r>
          </a:p>
          <a:p>
            <a:pPr marL="171450" indent="-171450" defTabSz="457200">
              <a:buFont typeface="Arial" panose="020B0604020202020204" pitchFamily="34" charset="0"/>
              <a:buChar char="•"/>
              <a:defRPr/>
            </a:pPr>
            <a:r>
              <a:rPr lang="en-US" sz="1200" dirty="0">
                <a:latin typeface="Calibri" panose="020F0502020204030204" pitchFamily="34" charset="0"/>
                <a:ea typeface="Calibri" panose="020F0502020204030204" pitchFamily="34" charset="0"/>
                <a:cs typeface="Calibri" panose="020F0502020204030204" pitchFamily="34" charset="0"/>
              </a:rPr>
              <a:t>Student plans are rich as if traditional health benefits in term of cost/copay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3F3F3F"/>
                </a:solidFill>
                <a:latin typeface="Calibri" panose="020F0502020204030204" pitchFamily="34" charset="0"/>
                <a:cs typeface="Calibri" panose="020F0502020204030204" pitchFamily="34" charset="0"/>
              </a:rPr>
              <a:t>Total current membership is approximately </a:t>
            </a: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300K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3F3F3F"/>
                </a:solidFill>
                <a:latin typeface="Calibri" panose="020F0502020204030204" pitchFamily="34" charset="0"/>
                <a:ea typeface="Calibri" panose="020F0502020204030204" pitchFamily="34" charset="0"/>
                <a:cs typeface="Calibri" panose="020F0502020204030204" pitchFamily="34" charset="0"/>
              </a:rPr>
              <a:t>Business offering request system</a:t>
            </a:r>
            <a:r>
              <a:rPr lang="en-US" sz="1200" dirty="0">
                <a:latin typeface="Calibri" panose="020F0502020204030204" pitchFamily="34" charset="0"/>
                <a:ea typeface="Calibri" panose="020F0502020204030204" pitchFamily="34" charset="0"/>
                <a:cs typeface="Calibri" panose="020F0502020204030204" pitchFamily="34" charset="0"/>
              </a:rPr>
              <a:t> customization and flexibility for each school</a:t>
            </a:r>
          </a:p>
          <a:p>
            <a:endParaRPr lang="en-US" sz="1200" b="1" dirty="0">
              <a:latin typeface="Calibri" panose="020F0502020204030204" pitchFamily="34" charset="0"/>
              <a:ea typeface="Calibri" panose="020F0502020204030204" pitchFamily="34" charset="0"/>
            </a:endParaRPr>
          </a:p>
          <a:p>
            <a:r>
              <a:rPr lang="en-US" sz="1200" b="1" u="sng" dirty="0">
                <a:latin typeface="Calibri" panose="020F0502020204030204" pitchFamily="34" charset="0"/>
                <a:cs typeface="Calibri" panose="020F0502020204030204" pitchFamily="34" charset="0"/>
              </a:rPr>
              <a:t>We desire </a:t>
            </a:r>
            <a:r>
              <a:rPr lang="en-US" sz="1200" dirty="0">
                <a:latin typeface="Calibri" panose="020F0502020204030204" pitchFamily="34" charset="0"/>
                <a:cs typeface="Calibri" panose="020F0502020204030204" pitchFamily="34" charset="0"/>
              </a:rPr>
              <a:t>a consistent and robust IT technology platform with out of the box solutions that can be deployed with minimal to no cost</a:t>
            </a:r>
          </a:p>
        </p:txBody>
      </p:sp>
      <p:sp>
        <p:nvSpPr>
          <p:cNvPr id="30" name="TextBox 29">
            <a:extLst>
              <a:ext uri="{FF2B5EF4-FFF2-40B4-BE49-F238E27FC236}">
                <a16:creationId xmlns:a16="http://schemas.microsoft.com/office/drawing/2014/main" id="{AF36F7C2-304C-4B4E-883E-B646D4C16F45}"/>
              </a:ext>
            </a:extLst>
          </p:cNvPr>
          <p:cNvSpPr txBox="1"/>
          <p:nvPr/>
        </p:nvSpPr>
        <p:spPr>
          <a:xfrm>
            <a:off x="557929" y="4453746"/>
            <a:ext cx="6331053" cy="1754326"/>
          </a:xfrm>
          <a:prstGeom prst="rect">
            <a:avLst/>
          </a:prstGeom>
          <a:solidFill>
            <a:schemeClr val="accent3">
              <a:lumMod val="20000"/>
              <a:lumOff val="80000"/>
            </a:schemeClr>
          </a:solidFill>
          <a:ln w="9525">
            <a:solidFill>
              <a:schemeClr val="tx1"/>
            </a:solidFill>
          </a:ln>
        </p:spPr>
        <p:txBody>
          <a:bodyPr wrap="square">
            <a:spAutoFit/>
          </a:bodyPr>
          <a:lstStyle/>
          <a:p>
            <a:endParaRPr lang="en-US" sz="1200" b="1" dirty="0">
              <a:solidFill>
                <a:schemeClr val="accent2"/>
              </a:solidFill>
              <a:latin typeface="Calibri" panose="020F0502020204030204" pitchFamily="34" charset="0"/>
              <a:ea typeface="Calibri" panose="020F0502020204030204" pitchFamily="34" charset="0"/>
            </a:endParaRPr>
          </a:p>
          <a:p>
            <a:r>
              <a:rPr lang="en-US" sz="1200" b="1" dirty="0">
                <a:solidFill>
                  <a:schemeClr val="accent2"/>
                </a:solidFill>
                <a:latin typeface="Calibri" panose="020F0502020204030204" pitchFamily="34" charset="0"/>
                <a:ea typeface="Calibri" panose="020F0502020204030204" pitchFamily="34" charset="0"/>
              </a:rPr>
              <a:t>Common theme: </a:t>
            </a:r>
            <a:r>
              <a:rPr lang="en-US" sz="1200" dirty="0">
                <a:solidFill>
                  <a:schemeClr val="accent2"/>
                </a:solidFill>
                <a:latin typeface="Calibri" panose="020F0502020204030204" pitchFamily="34" charset="0"/>
                <a:ea typeface="Calibri" panose="020F0502020204030204" pitchFamily="34" charset="0"/>
              </a:rPr>
              <a:t>Across ASH, Dental and TPA products as well as claim platforms (DG, ACAS or GIAS), although each has unique plans/offers or service different customer or market, the common asks are:</a:t>
            </a:r>
          </a:p>
          <a:p>
            <a:pPr marL="171450" indent="-171450">
              <a:buFont typeface="Arial" panose="020B0604020202020204" pitchFamily="34" charset="0"/>
              <a:buChar char="•"/>
            </a:pPr>
            <a:r>
              <a:rPr lang="en-US" sz="1200" b="1" dirty="0">
                <a:solidFill>
                  <a:schemeClr val="accent2"/>
                </a:solidFill>
                <a:latin typeface="Calibri" panose="020F0502020204030204" pitchFamily="34" charset="0"/>
                <a:ea typeface="Calibri" panose="020F0502020204030204" pitchFamily="34" charset="0"/>
              </a:rPr>
              <a:t>Flexibility</a:t>
            </a:r>
            <a:r>
              <a:rPr lang="en-US" sz="1200" dirty="0">
                <a:solidFill>
                  <a:schemeClr val="accent2"/>
                </a:solidFill>
                <a:latin typeface="Calibri" panose="020F0502020204030204" pitchFamily="34" charset="0"/>
                <a:ea typeface="Calibri" panose="020F0502020204030204" pitchFamily="34" charset="0"/>
              </a:rPr>
              <a:t> to configure and test fit-for-purpose products to meet each customer need</a:t>
            </a:r>
          </a:p>
          <a:p>
            <a:pPr marL="171450" indent="-171450">
              <a:buFont typeface="Arial" panose="020B0604020202020204" pitchFamily="34" charset="0"/>
              <a:buChar char="•"/>
            </a:pPr>
            <a:r>
              <a:rPr lang="en-US" sz="1200" b="1" dirty="0">
                <a:solidFill>
                  <a:schemeClr val="accent2"/>
                </a:solidFill>
                <a:latin typeface="Calibri" panose="020F0502020204030204" pitchFamily="34" charset="0"/>
                <a:ea typeface="Calibri" panose="020F0502020204030204" pitchFamily="34" charset="0"/>
              </a:rPr>
              <a:t>Quickly</a:t>
            </a:r>
            <a:r>
              <a:rPr lang="en-US" sz="1200" dirty="0">
                <a:solidFill>
                  <a:schemeClr val="accent2"/>
                </a:solidFill>
                <a:latin typeface="Calibri" panose="020F0502020204030204" pitchFamily="34" charset="0"/>
                <a:ea typeface="Calibri" panose="020F0502020204030204" pitchFamily="34" charset="0"/>
              </a:rPr>
              <a:t> deliver better offerings to market with automated supportability</a:t>
            </a:r>
          </a:p>
          <a:p>
            <a:pPr marL="171450" indent="-171450">
              <a:buFont typeface="Arial" panose="020B0604020202020204" pitchFamily="34" charset="0"/>
              <a:buChar char="•"/>
            </a:pPr>
            <a:r>
              <a:rPr lang="en-US" sz="1200" b="1" dirty="0">
                <a:solidFill>
                  <a:schemeClr val="accent2"/>
                </a:solidFill>
                <a:latin typeface="Calibri" panose="020F0502020204030204" pitchFamily="34" charset="0"/>
                <a:ea typeface="Calibri" panose="020F0502020204030204" pitchFamily="34" charset="0"/>
              </a:rPr>
              <a:t>Low cost </a:t>
            </a:r>
            <a:r>
              <a:rPr lang="en-US" sz="1200" dirty="0">
                <a:solidFill>
                  <a:schemeClr val="accent2"/>
                </a:solidFill>
                <a:latin typeface="Calibri" panose="020F0502020204030204" pitchFamily="34" charset="0"/>
                <a:ea typeface="Calibri" panose="020F0502020204030204" pitchFamily="34" charset="0"/>
              </a:rPr>
              <a:t>and nimble system development that are less impact and low touch</a:t>
            </a:r>
          </a:p>
          <a:p>
            <a:endParaRPr lang="en-US" sz="1200" dirty="0">
              <a:solidFill>
                <a:schemeClr val="accent2"/>
              </a:solidFill>
              <a:latin typeface="Calibri" panose="020F0502020204030204" pitchFamily="34" charset="0"/>
              <a:ea typeface="Calibri" panose="020F0502020204030204" pitchFamily="34" charset="0"/>
            </a:endParaRPr>
          </a:p>
          <a:p>
            <a:r>
              <a:rPr lang="en-US" sz="1200" b="1" dirty="0">
                <a:solidFill>
                  <a:schemeClr val="accent2"/>
                </a:solidFill>
                <a:latin typeface="Calibri" panose="020F0502020204030204" pitchFamily="34" charset="0"/>
                <a:ea typeface="Calibri" panose="020F0502020204030204" pitchFamily="34" charset="0"/>
              </a:rPr>
              <a:t>Balance the flexibility of products and system customization is the common challenge for all</a:t>
            </a:r>
            <a:endParaRPr lang="en-US" sz="12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416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1036-9B19-4450-8915-0628D3B8F028}"/>
              </a:ext>
            </a:extLst>
          </p:cNvPr>
          <p:cNvSpPr>
            <a:spLocks noGrp="1"/>
          </p:cNvSpPr>
          <p:nvPr>
            <p:ph type="title"/>
          </p:nvPr>
        </p:nvSpPr>
        <p:spPr/>
        <p:txBody>
          <a:bodyPr/>
          <a:lstStyle/>
          <a:p>
            <a:r>
              <a:rPr lang="en-US" dirty="0"/>
              <a:t>Aetna Student Health (ASH)</a:t>
            </a:r>
          </a:p>
        </p:txBody>
      </p:sp>
      <p:sp>
        <p:nvSpPr>
          <p:cNvPr id="6" name="Text Placeholder 2">
            <a:extLst>
              <a:ext uri="{FF2B5EF4-FFF2-40B4-BE49-F238E27FC236}">
                <a16:creationId xmlns:a16="http://schemas.microsoft.com/office/drawing/2014/main" id="{6AE0BAF1-89EE-4BB5-8B4B-E2A87F14A00C}"/>
              </a:ext>
            </a:extLst>
          </p:cNvPr>
          <p:cNvSpPr>
            <a:spLocks noGrp="1"/>
          </p:cNvSpPr>
          <p:nvPr>
            <p:ph type="body" sz="quarter" idx="4294967295"/>
          </p:nvPr>
        </p:nvSpPr>
        <p:spPr>
          <a:xfrm>
            <a:off x="557929" y="679475"/>
            <a:ext cx="11048829" cy="266148"/>
          </a:xfrm>
        </p:spPr>
        <p:txBody>
          <a:bodyPr/>
          <a:lstStyle/>
          <a:p>
            <a:pPr>
              <a:spcBef>
                <a:spcPts val="0"/>
              </a:spcBef>
            </a:pPr>
            <a:r>
              <a:rPr lang="en-US" b="1" dirty="0">
                <a:latin typeface="Calibri" panose="020F0502020204030204" pitchFamily="34" charset="0"/>
                <a:ea typeface="Calibri" panose="020F0502020204030204" pitchFamily="34" charset="0"/>
              </a:rPr>
              <a:t>Why is</a:t>
            </a:r>
            <a:r>
              <a:rPr lang="en-US" sz="1400" b="1" dirty="0">
                <a:effectLst/>
                <a:latin typeface="Calibri" panose="020F0502020204030204" pitchFamily="34" charset="0"/>
                <a:ea typeface="Calibri" panose="020F0502020204030204" pitchFamily="34" charset="0"/>
              </a:rPr>
              <a:t> ACAS the better platform?</a:t>
            </a:r>
          </a:p>
        </p:txBody>
      </p:sp>
      <p:sp>
        <p:nvSpPr>
          <p:cNvPr id="9" name="Rectangle 8">
            <a:extLst>
              <a:ext uri="{FF2B5EF4-FFF2-40B4-BE49-F238E27FC236}">
                <a16:creationId xmlns:a16="http://schemas.microsoft.com/office/drawing/2014/main" id="{158987D5-0B88-49BE-8E1E-BFCC69EB91D0}"/>
              </a:ext>
            </a:extLst>
          </p:cNvPr>
          <p:cNvSpPr/>
          <p:nvPr/>
        </p:nvSpPr>
        <p:spPr>
          <a:xfrm>
            <a:off x="8621333" y="1540573"/>
            <a:ext cx="2792483" cy="480884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91416" rIns="182832" bIns="91416" rtlCol="0" anchor="ctr"/>
          <a:lstStyle/>
          <a:p>
            <a:pPr marL="171450" indent="-171450">
              <a:spcBef>
                <a:spcPts val="0"/>
              </a:spcBef>
              <a:buFont typeface="Arial" panose="020B0604020202020204" pitchFamily="34" charset="0"/>
              <a:buChar char="•"/>
            </a:pPr>
            <a:r>
              <a:rPr lang="en-US" sz="1200" dirty="0">
                <a:solidFill>
                  <a:srgbClr val="0070C0"/>
                </a:solidFill>
                <a:latin typeface="Calibri" panose="020F0502020204030204" pitchFamily="34" charset="0"/>
                <a:ea typeface="Calibri" panose="020F0502020204030204" pitchFamily="34" charset="0"/>
              </a:rPr>
              <a:t>Migrate from GIAS to ACAS aligns the enterprise strategy for the benefits of platform consolidation, reduce cost by retiring legacy technology and maximize investment by sharing capabilities across multiple LOBs (interoperability, platform innovations</a:t>
            </a:r>
            <a:r>
              <a:rPr lang="en-US" sz="1200">
                <a:solidFill>
                  <a:srgbClr val="0070C0"/>
                </a:solidFill>
                <a:latin typeface="Calibri" panose="020F0502020204030204" pitchFamily="34" charset="0"/>
                <a:ea typeface="Calibri" panose="020F0502020204030204" pitchFamily="34" charset="0"/>
              </a:rPr>
              <a:t>, etc.)</a:t>
            </a:r>
            <a:endParaRPr lang="en-US" sz="1200" dirty="0">
              <a:solidFill>
                <a:srgbClr val="0070C0"/>
              </a:solidFill>
              <a:latin typeface="Calibri" panose="020F0502020204030204" pitchFamily="34" charset="0"/>
              <a:ea typeface="Calibri" panose="020F0502020204030204" pitchFamily="34" charset="0"/>
            </a:endParaRPr>
          </a:p>
          <a:p>
            <a:pPr>
              <a:spcBef>
                <a:spcPts val="0"/>
              </a:spcBef>
            </a:pPr>
            <a:endParaRPr lang="en-US" sz="1200" dirty="0">
              <a:solidFill>
                <a:srgbClr val="0070C0"/>
              </a:solidFill>
              <a:latin typeface="Calibri" panose="020F0502020204030204" pitchFamily="34" charset="0"/>
              <a:ea typeface="Calibri" panose="020F0502020204030204" pitchFamily="34" charset="0"/>
            </a:endParaRPr>
          </a:p>
          <a:p>
            <a:pPr marL="171450" indent="-171450">
              <a:spcBef>
                <a:spcPts val="0"/>
              </a:spcBef>
              <a:buFont typeface="Arial" panose="020B0604020202020204" pitchFamily="34" charset="0"/>
              <a:buChar char="•"/>
            </a:pPr>
            <a:endParaRPr lang="en-US" sz="1200" dirty="0">
              <a:solidFill>
                <a:srgbClr val="0070C0"/>
              </a:solidFill>
              <a:latin typeface="Calibri" panose="020F0502020204030204" pitchFamily="34" charset="0"/>
              <a:ea typeface="Calibri" panose="020F0502020204030204" pitchFamily="34" charset="0"/>
            </a:endParaRPr>
          </a:p>
        </p:txBody>
      </p:sp>
      <p:cxnSp>
        <p:nvCxnSpPr>
          <p:cNvPr id="10" name="Straight Connector 9">
            <a:extLst>
              <a:ext uri="{FF2B5EF4-FFF2-40B4-BE49-F238E27FC236}">
                <a16:creationId xmlns:a16="http://schemas.microsoft.com/office/drawing/2014/main" id="{495F1308-DDAE-499B-B940-80E07C074B49}"/>
              </a:ext>
            </a:extLst>
          </p:cNvPr>
          <p:cNvCxnSpPr>
            <a:cxnSpLocks/>
          </p:cNvCxnSpPr>
          <p:nvPr/>
        </p:nvCxnSpPr>
        <p:spPr>
          <a:xfrm>
            <a:off x="849242" y="1131721"/>
            <a:ext cx="10370365" cy="33532"/>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38CA432-1DE9-48FD-B6B5-A9B42392F0BC}"/>
              </a:ext>
            </a:extLst>
          </p:cNvPr>
          <p:cNvSpPr txBox="1"/>
          <p:nvPr/>
        </p:nvSpPr>
        <p:spPr>
          <a:xfrm>
            <a:off x="3334795" y="989865"/>
            <a:ext cx="1954226"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Opportunities</a:t>
            </a:r>
            <a:endParaRPr lang="en-US" sz="1800" b="1" u="sng" dirty="0">
              <a:effectLst/>
              <a:latin typeface="Calibri" panose="020F0502020204030204" pitchFamily="34" charset="0"/>
              <a:ea typeface="Calibri" panose="020F0502020204030204" pitchFamily="34" charset="0"/>
            </a:endParaRPr>
          </a:p>
          <a:p>
            <a:pPr algn="ctr" defTabSz="456621" fontAlgn="base">
              <a:spcBef>
                <a:spcPts val="1200"/>
              </a:spcBef>
            </a:pPr>
            <a:endParaRPr lang="en-US" sz="1799" b="1" dirty="0">
              <a:solidFill>
                <a:schemeClr val="tx2"/>
              </a:solidFill>
              <a:cs typeface="Arial" panose="020B0604020202020204" pitchFamily="34" charset="0"/>
              <a:sym typeface="Arial" panose="020B0604020202020204" pitchFamily="34" charset="0"/>
            </a:endParaRPr>
          </a:p>
        </p:txBody>
      </p:sp>
      <p:sp>
        <p:nvSpPr>
          <p:cNvPr id="12" name="TextBox 11">
            <a:extLst>
              <a:ext uri="{FF2B5EF4-FFF2-40B4-BE49-F238E27FC236}">
                <a16:creationId xmlns:a16="http://schemas.microsoft.com/office/drawing/2014/main" id="{F7C83C26-22A0-49CE-BE6E-68B72C30272D}"/>
              </a:ext>
            </a:extLst>
          </p:cNvPr>
          <p:cNvSpPr txBox="1"/>
          <p:nvPr/>
        </p:nvSpPr>
        <p:spPr>
          <a:xfrm>
            <a:off x="8723213" y="989866"/>
            <a:ext cx="1343278"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rgbClr val="0070C0"/>
                </a:solidFill>
                <a:cs typeface="Arial" panose="020B0604020202020204" pitchFamily="34" charset="0"/>
                <a:sym typeface="Arial" panose="020B0604020202020204" pitchFamily="34" charset="0"/>
              </a:rPr>
              <a:t>Why ACAS</a:t>
            </a:r>
          </a:p>
        </p:txBody>
      </p:sp>
      <p:sp>
        <p:nvSpPr>
          <p:cNvPr id="14" name="TextBox 13">
            <a:extLst>
              <a:ext uri="{FF2B5EF4-FFF2-40B4-BE49-F238E27FC236}">
                <a16:creationId xmlns:a16="http://schemas.microsoft.com/office/drawing/2014/main" id="{2CC48C34-9835-4D8B-B25E-3DC0F2AE932E}"/>
              </a:ext>
            </a:extLst>
          </p:cNvPr>
          <p:cNvSpPr txBox="1"/>
          <p:nvPr/>
        </p:nvSpPr>
        <p:spPr>
          <a:xfrm>
            <a:off x="557929" y="1313956"/>
            <a:ext cx="6680397" cy="4903907"/>
          </a:xfrm>
          <a:prstGeom prst="rect">
            <a:avLst/>
          </a:prstGeom>
          <a:noFill/>
        </p:spPr>
        <p:txBody>
          <a:bodyPr wrap="square">
            <a:spAutoFit/>
          </a:bodyPr>
          <a:lstStyle/>
          <a:p>
            <a:pPr>
              <a:spcBef>
                <a:spcPts val="200"/>
              </a:spcBef>
            </a:pPr>
            <a:r>
              <a:rPr lang="en-US" sz="1200" b="1" u="sng" dirty="0">
                <a:latin typeface="Calibri" panose="020F0502020204030204" pitchFamily="34" charset="0"/>
                <a:cs typeface="Calibri" panose="020F0502020204030204" pitchFamily="34" charset="0"/>
              </a:rPr>
              <a:t>Enable leverage of Aetna/CVS capabilities:</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Expanded choice of Medical products </a:t>
            </a:r>
            <a:r>
              <a:rPr lang="en-US" sz="1200" dirty="0">
                <a:solidFill>
                  <a:srgbClr val="000000"/>
                </a:solidFill>
                <a:latin typeface="Calibri" panose="020F0502020204030204" pitchFamily="34" charset="0"/>
                <a:cs typeface="Calibri" panose="020F0502020204030204" pitchFamily="34" charset="0"/>
              </a:rPr>
              <a:t>with </a:t>
            </a:r>
            <a:r>
              <a:rPr lang="en-US" sz="1200" dirty="0">
                <a:latin typeface="Calibri" panose="020F0502020204030204" pitchFamily="34" charset="0"/>
                <a:cs typeface="Calibri" panose="020F0502020204030204" pitchFamily="34" charset="0"/>
              </a:rPr>
              <a:t>Network flexibility to offer low-cost solutions</a:t>
            </a:r>
          </a:p>
          <a:p>
            <a:pPr marL="171450" indent="-171450">
              <a:spcBef>
                <a:spcPts val="200"/>
              </a:spcBef>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Diversify product portfolio (dental/vision cross sell, accident plan, sports plan, etc.)​</a:t>
            </a:r>
            <a:endParaRPr lang="en-US" sz="1200" dirty="0">
              <a:latin typeface="Calibri" panose="020F0502020204030204" pitchFamily="34" charset="0"/>
              <a:cs typeface="Calibri" panose="020F0502020204030204" pitchFamily="34" charset="0"/>
            </a:endParaRPr>
          </a:p>
          <a:p>
            <a:pPr marL="171450" indent="-171450">
              <a:spcBef>
                <a:spcPts val="200"/>
              </a:spcBef>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Broad CVS assets (Kiosks, Minute Clinics, Health Hubs, Retail Pharmacy, PBM, Return Ready, etc.)</a:t>
            </a:r>
          </a:p>
          <a:p>
            <a:pPr marL="171450" indent="-171450">
              <a:spcBef>
                <a:spcPts val="200"/>
              </a:spcBef>
              <a:buFont typeface="Arial" panose="020B0604020202020204" pitchFamily="34" charset="0"/>
              <a:buChar char="•"/>
            </a:pP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Existing Commercial programs (LCNC MC, Cotiviti and </a:t>
            </a:r>
            <a:r>
              <a:rPr kumimoji="0" lang="en-US" sz="1200" b="0" i="0" u="none" strike="noStrike" kern="1200" cap="none" spc="0" normalizeH="0" baseline="0" noProof="0" dirty="0" err="1">
                <a:ln>
                  <a:noFill/>
                </a:ln>
                <a:solidFill>
                  <a:srgbClr val="3F3F3F"/>
                </a:solidFill>
                <a:effectLst/>
                <a:uLnTx/>
                <a:uFillTx/>
                <a:latin typeface="Calibri" panose="020F0502020204030204" pitchFamily="34" charset="0"/>
                <a:cs typeface="Calibri" panose="020F0502020204030204" pitchFamily="34" charset="0"/>
              </a:rPr>
              <a:t>Carepass</a:t>
            </a: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 etc.)</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Enable </a:t>
            </a:r>
            <a:r>
              <a:rPr lang="en-US" sz="1200" dirty="0">
                <a:latin typeface="Calibri" panose="020F0502020204030204" pitchFamily="34" charset="0"/>
                <a:ea typeface="Calibri" panose="020F0502020204030204" pitchFamily="34" charset="0"/>
              </a:rPr>
              <a:t>BH/</a:t>
            </a:r>
            <a:r>
              <a:rPr lang="en-US" sz="1200" dirty="0" err="1">
                <a:latin typeface="Calibri" panose="020F0502020204030204" pitchFamily="34" charset="0"/>
                <a:ea typeface="Calibri" panose="020F0502020204030204" pitchFamily="34" charset="0"/>
              </a:rPr>
              <a:t>MentalHealth</a:t>
            </a:r>
            <a:r>
              <a:rPr lang="en-US" sz="1200" dirty="0">
                <a:latin typeface="Calibri" panose="020F0502020204030204" pitchFamily="34" charset="0"/>
                <a:ea typeface="Calibri" panose="020F0502020204030204" pitchFamily="34" charset="0"/>
              </a:rPr>
              <a:t> (most used student program)</a:t>
            </a:r>
            <a:r>
              <a:rPr lang="en-US" sz="1200" dirty="0">
                <a:latin typeface="Calibri" panose="020F0502020204030204" pitchFamily="34" charset="0"/>
                <a:cs typeface="Calibri" panose="020F0502020204030204" pitchFamily="34" charset="0"/>
              </a:rPr>
              <a:t> like ‘</a:t>
            </a:r>
            <a:r>
              <a:rPr lang="en-US" sz="1200" dirty="0" err="1">
                <a:latin typeface="Calibri" panose="020F0502020204030204" pitchFamily="34" charset="0"/>
                <a:cs typeface="Calibri" panose="020F0502020204030204" pitchFamily="34" charset="0"/>
              </a:rPr>
              <a:t>AbleTo</a:t>
            </a:r>
            <a:r>
              <a:rPr lang="en-US" sz="1200" dirty="0">
                <a:latin typeface="Calibri" panose="020F0502020204030204" pitchFamily="34" charset="0"/>
                <a:cs typeface="Calibri" panose="020F0502020204030204" pitchFamily="34" charset="0"/>
              </a:rPr>
              <a:t>’ to</a:t>
            </a:r>
            <a:r>
              <a:rPr lang="en-US" sz="1200" dirty="0">
                <a:latin typeface="Calibri" panose="020F0502020204030204" pitchFamily="34" charset="0"/>
                <a:ea typeface="Calibri" panose="020F0502020204030204" pitchFamily="34" charset="0"/>
              </a:rPr>
              <a:t> differentiating ASH from market</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Better Auto Adjudication Rate (GIAS 41% vs. ACAS &gt;85%)</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Automated Real Time Eligibility</a:t>
            </a:r>
          </a:p>
          <a:p>
            <a:pPr marL="171450" indent="-171450">
              <a:spcBef>
                <a:spcPts val="200"/>
              </a:spcBef>
              <a:buFont typeface="Arial" panose="020B0604020202020204" pitchFamily="34" charset="0"/>
              <a:buChar char="•"/>
            </a:pPr>
            <a:r>
              <a:rPr lang="en-US" sz="1200" dirty="0">
                <a:latin typeface="Calibri" panose="020F0502020204030204" pitchFamily="34" charset="0"/>
                <a:ea typeface="Calibri" panose="020F0502020204030204" pitchFamily="34" charset="0"/>
              </a:rPr>
              <a:t>Share available tools (Claim Edit, Clinical Edit, etc.)</a:t>
            </a:r>
          </a:p>
          <a:p>
            <a:pPr>
              <a:spcBef>
                <a:spcPts val="200"/>
              </a:spcBef>
            </a:pPr>
            <a:endParaRPr lang="en-US" sz="1200" dirty="0">
              <a:latin typeface="Calibri" panose="020F0502020204030204" pitchFamily="34" charset="0"/>
              <a:cs typeface="Calibri" panose="020F0502020204030204" pitchFamily="34" charset="0"/>
            </a:endParaRPr>
          </a:p>
          <a:p>
            <a:pPr>
              <a:spcBef>
                <a:spcPts val="200"/>
              </a:spcBef>
            </a:pPr>
            <a:r>
              <a:rPr lang="en-US" sz="1200" b="1" u="sng" dirty="0">
                <a:latin typeface="Calibri" panose="020F0502020204030204" pitchFamily="34" charset="0"/>
                <a:cs typeface="Calibri" panose="020F0502020204030204" pitchFamily="34" charset="0"/>
              </a:rPr>
              <a:t>Benefits from ACAS ecosystem:</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Integrated Utilization and Med Management Programs</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Automated Member and Provider Aetna Voice Advantage features to save cost (manual today)</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Access to out of the box solutions and expanded data analytics, etc.</a:t>
            </a:r>
          </a:p>
          <a:p>
            <a:pPr marL="171450" indent="-171450">
              <a:spcBef>
                <a:spcPts val="200"/>
              </a:spcBef>
              <a:buFont typeface="Arial" panose="020B0604020202020204" pitchFamily="34" charset="0"/>
              <a:buChar char="•"/>
            </a:pP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Align system to close gap of experience between ASH and Commercial (Navigator vs. </a:t>
            </a:r>
            <a:r>
              <a:rPr kumimoji="0" lang="en-US" sz="1200" b="0" i="0" u="none" strike="noStrike" kern="1200" cap="none" spc="0" normalizeH="0" baseline="0" noProof="0" dirty="0" err="1">
                <a:ln>
                  <a:noFill/>
                </a:ln>
                <a:solidFill>
                  <a:srgbClr val="3F3F3F"/>
                </a:solidFill>
                <a:effectLst/>
                <a:uLnTx/>
                <a:uFillTx/>
                <a:latin typeface="Calibri" panose="020F0502020204030204" pitchFamily="34" charset="0"/>
                <a:cs typeface="Calibri" panose="020F0502020204030204" pitchFamily="34" charset="0"/>
              </a:rPr>
              <a:t>AetnaHealth</a:t>
            </a: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Improve Customer Service and 360 view for students</a:t>
            </a:r>
          </a:p>
          <a:p>
            <a:pPr marL="171450" indent="-171450">
              <a:spcBef>
                <a:spcPts val="200"/>
              </a:spcBef>
              <a:buFont typeface="Arial" panose="020B0604020202020204" pitchFamily="34" charset="0"/>
              <a:buChar char="•"/>
            </a:pPr>
            <a:r>
              <a:rPr kumimoji="0" lang="en-US" sz="1200" b="0" i="0" u="none" strike="noStrike" kern="1200" cap="none" spc="0" normalizeH="0" baseline="0" noProof="0" dirty="0">
                <a:ln>
                  <a:noFill/>
                </a:ln>
                <a:solidFill>
                  <a:srgbClr val="3F3F3F"/>
                </a:solidFill>
                <a:effectLst/>
                <a:uLnTx/>
                <a:uFillTx/>
                <a:latin typeface="Calibri" panose="020F0502020204030204" pitchFamily="34" charset="0"/>
                <a:cs typeface="Calibri" panose="020F0502020204030204" pitchFamily="34" charset="0"/>
              </a:rPr>
              <a:t>Integrate with Enrollment/billing platforms and Hard Waiver</a:t>
            </a:r>
            <a:endParaRPr lang="en-US" sz="1200" dirty="0">
              <a:latin typeface="Calibri" panose="020F0502020204030204" pitchFamily="34" charset="0"/>
              <a:cs typeface="Calibri" panose="020F0502020204030204" pitchFamily="34" charset="0"/>
            </a:endParaRPr>
          </a:p>
          <a:p>
            <a:pPr>
              <a:spcBef>
                <a:spcPts val="200"/>
              </a:spcBef>
            </a:pPr>
            <a:endParaRPr lang="en-US" sz="1200" dirty="0">
              <a:latin typeface="Calibri" panose="020F0502020204030204" pitchFamily="34" charset="0"/>
              <a:cs typeface="Calibri" panose="020F0502020204030204" pitchFamily="34" charset="0"/>
            </a:endParaRPr>
          </a:p>
          <a:p>
            <a:pPr>
              <a:spcBef>
                <a:spcPts val="200"/>
              </a:spcBef>
            </a:pPr>
            <a:r>
              <a:rPr lang="en-US" sz="1200" b="1" u="sng" dirty="0">
                <a:latin typeface="Calibri" panose="020F0502020204030204" pitchFamily="34" charset="0"/>
                <a:cs typeface="Calibri" panose="020F0502020204030204" pitchFamily="34" charset="0"/>
              </a:rPr>
              <a:t>Strategic Synergies:</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Cost savings from sunset GIAS hardware, software and maintenance</a:t>
            </a:r>
          </a:p>
          <a:p>
            <a:pPr marL="171450" indent="-171450">
              <a:spcBef>
                <a:spcPts val="200"/>
              </a:spcBef>
              <a:buFont typeface="Arial" panose="020B0604020202020204" pitchFamily="34" charset="0"/>
              <a:buChar char="•"/>
            </a:pPr>
            <a:r>
              <a:rPr lang="en-US" sz="1200" dirty="0">
                <a:latin typeface="Calibri" panose="020F0502020204030204" pitchFamily="34" charset="0"/>
                <a:ea typeface="Calibri" panose="020F0502020204030204" pitchFamily="34" charset="0"/>
              </a:rPr>
              <a:t>Reduce operating cost of separate platform (offset by % membership on ACAS)</a:t>
            </a:r>
          </a:p>
          <a:p>
            <a:pPr marL="171450" indent="-171450">
              <a:spcBef>
                <a:spcPts val="200"/>
              </a:spcBef>
              <a:buFont typeface="Arial" panose="020B0604020202020204" pitchFamily="34" charset="0"/>
              <a:buChar char="•"/>
            </a:pPr>
            <a:r>
              <a:rPr lang="en-US" sz="1200" dirty="0">
                <a:latin typeface="Calibri" panose="020F0502020204030204" pitchFamily="34" charset="0"/>
                <a:ea typeface="Calibri" panose="020F0502020204030204" pitchFamily="34" charset="0"/>
              </a:rPr>
              <a:t>Align regulatory activity (Transparency, etc.) within CVS, avoid separate investment and reduce risks</a:t>
            </a:r>
          </a:p>
          <a:p>
            <a:pPr marL="171450" indent="-171450">
              <a:spcBef>
                <a:spcPts val="200"/>
              </a:spcBef>
              <a:buFont typeface="Arial" panose="020B0604020202020204" pitchFamily="34" charset="0"/>
              <a:buChar char="•"/>
            </a:pPr>
            <a:r>
              <a:rPr lang="en-US" sz="1200" dirty="0">
                <a:latin typeface="Calibri" panose="020F0502020204030204" pitchFamily="34" charset="0"/>
                <a:cs typeface="Calibri" panose="020F0502020204030204" pitchFamily="34" charset="0"/>
              </a:rPr>
              <a:t>Shared development and upgrade costs across business segments and improve quality of support</a:t>
            </a:r>
          </a:p>
        </p:txBody>
      </p:sp>
      <p:pic>
        <p:nvPicPr>
          <p:cNvPr id="17" name="Picture 16">
            <a:extLst>
              <a:ext uri="{FF2B5EF4-FFF2-40B4-BE49-F238E27FC236}">
                <a16:creationId xmlns:a16="http://schemas.microsoft.com/office/drawing/2014/main" id="{8A3FCC1C-A81F-4435-BD74-78517EE5946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36946" y="1566072"/>
            <a:ext cx="294629" cy="4757852"/>
          </a:xfrm>
          <a:prstGeom prst="rect">
            <a:avLst/>
          </a:prstGeom>
        </p:spPr>
      </p:pic>
      <p:grpSp>
        <p:nvGrpSpPr>
          <p:cNvPr id="19" name="Group 18">
            <a:extLst>
              <a:ext uri="{FF2B5EF4-FFF2-40B4-BE49-F238E27FC236}">
                <a16:creationId xmlns:a16="http://schemas.microsoft.com/office/drawing/2014/main" id="{6ECBCF11-5C06-44BA-B1D1-390112364C56}"/>
              </a:ext>
            </a:extLst>
          </p:cNvPr>
          <p:cNvGrpSpPr/>
          <p:nvPr/>
        </p:nvGrpSpPr>
        <p:grpSpPr>
          <a:xfrm>
            <a:off x="7870536" y="5127893"/>
            <a:ext cx="459685" cy="459685"/>
            <a:chOff x="357728" y="3202576"/>
            <a:chExt cx="469232" cy="469232"/>
          </a:xfrm>
          <a:effectLst>
            <a:outerShdw blurRad="63500" sx="105000" sy="105000" algn="ctr" rotWithShape="0">
              <a:prstClr val="black">
                <a:alpha val="20000"/>
              </a:prstClr>
            </a:outerShdw>
          </a:effectLst>
        </p:grpSpPr>
        <p:sp>
          <p:nvSpPr>
            <p:cNvPr id="20" name="Oval 19">
              <a:extLst>
                <a:ext uri="{FF2B5EF4-FFF2-40B4-BE49-F238E27FC236}">
                  <a16:creationId xmlns:a16="http://schemas.microsoft.com/office/drawing/2014/main" id="{746D69EF-2DA9-46A8-BA47-410E91575507}"/>
                </a:ext>
              </a:extLst>
            </p:cNvPr>
            <p:cNvSpPr/>
            <p:nvPr/>
          </p:nvSpPr>
          <p:spPr>
            <a:xfrm>
              <a:off x="357728" y="3202576"/>
              <a:ext cx="469232" cy="46923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1" name="Freeform 4958">
              <a:extLst>
                <a:ext uri="{FF2B5EF4-FFF2-40B4-BE49-F238E27FC236}">
                  <a16:creationId xmlns:a16="http://schemas.microsoft.com/office/drawing/2014/main" id="{90DB24F5-60C6-4174-8769-7636BE421BA3}"/>
                </a:ext>
              </a:extLst>
            </p:cNvPr>
            <p:cNvSpPr>
              <a:spLocks noEditPoints="1"/>
            </p:cNvSpPr>
            <p:nvPr/>
          </p:nvSpPr>
          <p:spPr bwMode="auto">
            <a:xfrm>
              <a:off x="427360" y="3263526"/>
              <a:ext cx="342148" cy="333884"/>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22" name="Group 21">
            <a:extLst>
              <a:ext uri="{FF2B5EF4-FFF2-40B4-BE49-F238E27FC236}">
                <a16:creationId xmlns:a16="http://schemas.microsoft.com/office/drawing/2014/main" id="{AF1863B0-B879-4260-B1CE-EB3DAA6F3C9F}"/>
              </a:ext>
            </a:extLst>
          </p:cNvPr>
          <p:cNvGrpSpPr/>
          <p:nvPr/>
        </p:nvGrpSpPr>
        <p:grpSpPr>
          <a:xfrm>
            <a:off x="7851904" y="3757468"/>
            <a:ext cx="459685" cy="459685"/>
            <a:chOff x="7573215" y="2258092"/>
            <a:chExt cx="612000" cy="612000"/>
          </a:xfrm>
        </p:grpSpPr>
        <p:sp>
          <p:nvSpPr>
            <p:cNvPr id="23" name="Oval 22">
              <a:extLst>
                <a:ext uri="{FF2B5EF4-FFF2-40B4-BE49-F238E27FC236}">
                  <a16:creationId xmlns:a16="http://schemas.microsoft.com/office/drawing/2014/main" id="{E5538FE5-D234-405B-BFAB-A61AA6D39917}"/>
                </a:ext>
              </a:extLst>
            </p:cNvPr>
            <p:cNvSpPr/>
            <p:nvPr/>
          </p:nvSpPr>
          <p:spPr bwMode="ltGray">
            <a:xfrm>
              <a:off x="7573215" y="2258092"/>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nvGrpSpPr>
            <p:cNvPr id="24" name="Group 23">
              <a:extLst>
                <a:ext uri="{FF2B5EF4-FFF2-40B4-BE49-F238E27FC236}">
                  <a16:creationId xmlns:a16="http://schemas.microsoft.com/office/drawing/2014/main" id="{757B693D-858A-4BFD-A94D-EF2F10282A77}"/>
                </a:ext>
              </a:extLst>
            </p:cNvPr>
            <p:cNvGrpSpPr/>
            <p:nvPr/>
          </p:nvGrpSpPr>
          <p:grpSpPr>
            <a:xfrm>
              <a:off x="7642971" y="2426134"/>
              <a:ext cx="472489" cy="281071"/>
              <a:chOff x="7646776" y="2426134"/>
              <a:chExt cx="472489" cy="281071"/>
            </a:xfrm>
          </p:grpSpPr>
          <p:sp>
            <p:nvSpPr>
              <p:cNvPr id="25" name="Freeform 4862">
                <a:extLst>
                  <a:ext uri="{FF2B5EF4-FFF2-40B4-BE49-F238E27FC236}">
                    <a16:creationId xmlns:a16="http://schemas.microsoft.com/office/drawing/2014/main" id="{A7BC73D5-A5F6-4BBA-9541-2E451F060577}"/>
                  </a:ext>
                </a:extLst>
              </p:cNvPr>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6" name="Freeform 4863">
                <a:extLst>
                  <a:ext uri="{FF2B5EF4-FFF2-40B4-BE49-F238E27FC236}">
                    <a16:creationId xmlns:a16="http://schemas.microsoft.com/office/drawing/2014/main" id="{F162C2CF-ACD6-4FA9-9010-235FD2F89820}"/>
                  </a:ext>
                </a:extLst>
              </p:cNvPr>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7" name="Freeform 4864">
                <a:extLst>
                  <a:ext uri="{FF2B5EF4-FFF2-40B4-BE49-F238E27FC236}">
                    <a16:creationId xmlns:a16="http://schemas.microsoft.com/office/drawing/2014/main" id="{D95F4BC3-CD3B-46FE-BB2B-C18174AAB2C2}"/>
                  </a:ext>
                </a:extLst>
              </p:cNvPr>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8" name="Freeform 4865">
                <a:extLst>
                  <a:ext uri="{FF2B5EF4-FFF2-40B4-BE49-F238E27FC236}">
                    <a16:creationId xmlns:a16="http://schemas.microsoft.com/office/drawing/2014/main" id="{35618937-9F9B-4F4B-86D1-DDC3F47F06DB}"/>
                  </a:ext>
                </a:extLst>
              </p:cNvPr>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9" name="Freeform 4866">
                <a:extLst>
                  <a:ext uri="{FF2B5EF4-FFF2-40B4-BE49-F238E27FC236}">
                    <a16:creationId xmlns:a16="http://schemas.microsoft.com/office/drawing/2014/main" id="{86DB613D-FB93-4562-B245-CB741EF2F119}"/>
                  </a:ext>
                </a:extLst>
              </p:cNvPr>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30" name="Freeform 4867">
                <a:extLst>
                  <a:ext uri="{FF2B5EF4-FFF2-40B4-BE49-F238E27FC236}">
                    <a16:creationId xmlns:a16="http://schemas.microsoft.com/office/drawing/2014/main" id="{EFB07022-852A-42AA-897D-2F7C1B3B6442}"/>
                  </a:ext>
                </a:extLst>
              </p:cNvPr>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31" name="Freeform 4868">
                <a:extLst>
                  <a:ext uri="{FF2B5EF4-FFF2-40B4-BE49-F238E27FC236}">
                    <a16:creationId xmlns:a16="http://schemas.microsoft.com/office/drawing/2014/main" id="{757C5F57-9028-4332-894B-2B19264206B1}"/>
                  </a:ext>
                </a:extLst>
              </p:cNvPr>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grpSp>
      <p:grpSp>
        <p:nvGrpSpPr>
          <p:cNvPr id="32" name="Group 31">
            <a:extLst>
              <a:ext uri="{FF2B5EF4-FFF2-40B4-BE49-F238E27FC236}">
                <a16:creationId xmlns:a16="http://schemas.microsoft.com/office/drawing/2014/main" id="{87BA2A12-D365-4955-8617-356C09770959}"/>
              </a:ext>
            </a:extLst>
          </p:cNvPr>
          <p:cNvGrpSpPr/>
          <p:nvPr/>
        </p:nvGrpSpPr>
        <p:grpSpPr>
          <a:xfrm>
            <a:off x="7867580" y="2542064"/>
            <a:ext cx="459685" cy="459685"/>
            <a:chOff x="2342233" y="4690710"/>
            <a:chExt cx="612000" cy="612000"/>
          </a:xfrm>
        </p:grpSpPr>
        <p:sp>
          <p:nvSpPr>
            <p:cNvPr id="33" name="Oval 32">
              <a:extLst>
                <a:ext uri="{FF2B5EF4-FFF2-40B4-BE49-F238E27FC236}">
                  <a16:creationId xmlns:a16="http://schemas.microsoft.com/office/drawing/2014/main" id="{7F3DEF10-8442-45BF-8C60-5F8EF90F95D4}"/>
                </a:ext>
              </a:extLst>
            </p:cNvPr>
            <p:cNvSpPr/>
            <p:nvPr/>
          </p:nvSpPr>
          <p:spPr bwMode="ltGray">
            <a:xfrm>
              <a:off x="2342233" y="4690710"/>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4" name="Freeform 4985">
              <a:extLst>
                <a:ext uri="{FF2B5EF4-FFF2-40B4-BE49-F238E27FC236}">
                  <a16:creationId xmlns:a16="http://schemas.microsoft.com/office/drawing/2014/main" id="{2F647D76-7761-4BA9-BF77-854D798F3980}"/>
                </a:ext>
              </a:extLst>
            </p:cNvPr>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404444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FEFA-10D7-4ABE-892C-06D393E15755}"/>
              </a:ext>
            </a:extLst>
          </p:cNvPr>
          <p:cNvSpPr>
            <a:spLocks noGrp="1"/>
          </p:cNvSpPr>
          <p:nvPr>
            <p:ph type="title"/>
          </p:nvPr>
        </p:nvSpPr>
        <p:spPr>
          <a:xfrm>
            <a:off x="995320" y="309210"/>
            <a:ext cx="9230334" cy="370265"/>
          </a:xfrm>
        </p:spPr>
        <p:txBody>
          <a:bodyPr/>
          <a:lstStyle/>
          <a:p>
            <a:r>
              <a:rPr lang="en-US" dirty="0"/>
              <a:t>Meritain – Current State</a:t>
            </a:r>
          </a:p>
        </p:txBody>
      </p:sp>
      <p:sp>
        <p:nvSpPr>
          <p:cNvPr id="3" name="Text Placeholder 2">
            <a:extLst>
              <a:ext uri="{FF2B5EF4-FFF2-40B4-BE49-F238E27FC236}">
                <a16:creationId xmlns:a16="http://schemas.microsoft.com/office/drawing/2014/main" id="{0A95CE58-BF37-4A4D-901E-8249C92BDF4B}"/>
              </a:ext>
            </a:extLst>
          </p:cNvPr>
          <p:cNvSpPr>
            <a:spLocks noGrp="1"/>
          </p:cNvSpPr>
          <p:nvPr>
            <p:ph type="body" sz="quarter" idx="4294967295"/>
          </p:nvPr>
        </p:nvSpPr>
        <p:spPr>
          <a:xfrm>
            <a:off x="995320" y="788147"/>
            <a:ext cx="9500049" cy="280877"/>
          </a:xfrm>
        </p:spPr>
        <p:txBody>
          <a:bodyPr/>
          <a:lstStyle/>
          <a:p>
            <a:r>
              <a:rPr lang="en-US" dirty="0"/>
              <a:t>Focus investment on </a:t>
            </a:r>
            <a:r>
              <a:rPr lang="en-US" sz="1400" dirty="0"/>
              <a:t>decentralize DG and modernize Meritain’s technology stack</a:t>
            </a:r>
            <a:endParaRPr lang="en-US" dirty="0"/>
          </a:p>
        </p:txBody>
      </p:sp>
      <p:pic>
        <p:nvPicPr>
          <p:cNvPr id="5" name="Picture 4">
            <a:extLst>
              <a:ext uri="{FF2B5EF4-FFF2-40B4-BE49-F238E27FC236}">
                <a16:creationId xmlns:a16="http://schemas.microsoft.com/office/drawing/2014/main" id="{2CCA2E6F-5B53-4235-8D70-9398B5675F0A}"/>
              </a:ext>
            </a:extLst>
          </p:cNvPr>
          <p:cNvPicPr>
            <a:picLocks noChangeAspect="1"/>
          </p:cNvPicPr>
          <p:nvPr/>
        </p:nvPicPr>
        <p:blipFill>
          <a:blip r:embed="rId2"/>
          <a:stretch>
            <a:fillRect/>
          </a:stretch>
        </p:blipFill>
        <p:spPr>
          <a:xfrm>
            <a:off x="995320" y="1327399"/>
            <a:ext cx="10066713" cy="4666151"/>
          </a:xfrm>
          <a:prstGeom prst="rect">
            <a:avLst/>
          </a:prstGeom>
        </p:spPr>
      </p:pic>
      <p:sp>
        <p:nvSpPr>
          <p:cNvPr id="6" name="Oval 5">
            <a:extLst>
              <a:ext uri="{FF2B5EF4-FFF2-40B4-BE49-F238E27FC236}">
                <a16:creationId xmlns:a16="http://schemas.microsoft.com/office/drawing/2014/main" id="{D5B0CA50-D3D0-40C3-8362-651F4366DE08}"/>
              </a:ext>
            </a:extLst>
          </p:cNvPr>
          <p:cNvSpPr/>
          <p:nvPr/>
        </p:nvSpPr>
        <p:spPr bwMode="gray">
          <a:xfrm>
            <a:off x="3205262" y="1710798"/>
            <a:ext cx="7807997" cy="302003"/>
          </a:xfrm>
          <a:prstGeom prst="ellipse">
            <a:avLst/>
          </a:prstGeom>
          <a:noFill/>
          <a:ln w="1270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Oval 6">
            <a:extLst>
              <a:ext uri="{FF2B5EF4-FFF2-40B4-BE49-F238E27FC236}">
                <a16:creationId xmlns:a16="http://schemas.microsoft.com/office/drawing/2014/main" id="{6EED1193-48BF-4F79-A257-28834F70D308}"/>
              </a:ext>
            </a:extLst>
          </p:cNvPr>
          <p:cNvSpPr/>
          <p:nvPr/>
        </p:nvSpPr>
        <p:spPr bwMode="gray">
          <a:xfrm>
            <a:off x="3163454" y="4391957"/>
            <a:ext cx="6676461" cy="302003"/>
          </a:xfrm>
          <a:prstGeom prst="ellipse">
            <a:avLst/>
          </a:prstGeom>
          <a:noFill/>
          <a:ln w="1270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Tree>
    <p:extLst>
      <p:ext uri="{BB962C8B-B14F-4D97-AF65-F5344CB8AC3E}">
        <p14:creationId xmlns:p14="http://schemas.microsoft.com/office/powerpoint/2010/main" val="2177292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TAI Architecture North Star Template with Insructions v2" id="{6A1DA68F-3A77-CB41-B179-AEC04A938B6D}" vid="{0C8790E0-6D20-0849-93CB-BFDAA7E36C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7EB661-D96F-42AC-8EDE-7FEC9C3A97C7}"/>
</file>

<file path=customXml/itemProps2.xml><?xml version="1.0" encoding="utf-8"?>
<ds:datastoreItem xmlns:ds="http://schemas.openxmlformats.org/officeDocument/2006/customXml" ds:itemID="{B24F0FD7-590D-477C-84D8-04F64A55F94D}">
  <ds:schemaRefs>
    <ds:schemaRef ds:uri="http://purl.org/dc/elements/1.1/"/>
    <ds:schemaRef ds:uri="http://schemas.microsoft.com/office/2006/metadata/properties"/>
    <ds:schemaRef ds:uri="f8f3ac21-d33a-4f17-9d4e-9f9f14b93e8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1cf5257-8992-498b-aff9-2ccb2706890d"/>
    <ds:schemaRef ds:uri="http://www.w3.org/XML/1998/namespace"/>
    <ds:schemaRef ds:uri="http://purl.org/dc/dcmitype/"/>
  </ds:schemaRefs>
</ds:datastoreItem>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49614</TotalTime>
  <Words>2969</Words>
  <Application>Microsoft Office PowerPoint</Application>
  <PresentationFormat>Widescreen</PresentationFormat>
  <Paragraphs>427</Paragraphs>
  <Slides>13</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Calibri</vt:lpstr>
      <vt:lpstr>CVS Health Sans</vt:lpstr>
      <vt:lpstr>Lucida Grande</vt:lpstr>
      <vt:lpstr>Open Sans Light</vt:lpstr>
      <vt:lpstr>Symbol</vt:lpstr>
      <vt:lpstr>CVS_Health_PPT_Everyday_Widescreen_Template</vt:lpstr>
      <vt:lpstr>think-cell Slide</vt:lpstr>
      <vt:lpstr>HCB Specialty Claim Benefits Platform PoV</vt:lpstr>
      <vt:lpstr>Executive Summary </vt:lpstr>
      <vt:lpstr>CVS Claim Benefits Platforms</vt:lpstr>
      <vt:lpstr>Aetna Dental - Current State</vt:lpstr>
      <vt:lpstr>Aetna Dental / Vision</vt:lpstr>
      <vt:lpstr>Aetna Dental Platform Direction</vt:lpstr>
      <vt:lpstr>Aeta Student Health – Current State</vt:lpstr>
      <vt:lpstr>Aetna Student Health (ASH)</vt:lpstr>
      <vt:lpstr>Meritain – Current State</vt:lpstr>
      <vt:lpstr>Business Challenges and Opportunities</vt:lpstr>
      <vt:lpstr>Meritain – Recommended Approach</vt:lpstr>
      <vt:lpstr>Necessary Action and Recommendation</vt:lpstr>
      <vt:lpstr>Into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North Star</dc:title>
  <dc:creator>CramP@cvshealth.com</dc:creator>
  <cp:lastModifiedBy>Liu, Lala</cp:lastModifiedBy>
  <cp:revision>113</cp:revision>
  <cp:lastPrinted>2019-07-30T11:49:09Z</cp:lastPrinted>
  <dcterms:created xsi:type="dcterms:W3CDTF">2020-08-13T22:06:42Z</dcterms:created>
  <dcterms:modified xsi:type="dcterms:W3CDTF">2021-10-07T17:24:06Z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SetDate">
    <vt:lpwstr>2018-12-11T13:43:06.3238854Z</vt:lpwstr>
  </property>
  <property fmtid="{D5CDD505-2E9C-101B-9397-08002B2CF9AE}" pid="6" name="MSIP_Label_67599526-06ca-49cc-9fa9-5307800a949a_Name">
    <vt:lpwstr>Proprietary</vt:lpwstr>
  </property>
  <property fmtid="{D5CDD505-2E9C-101B-9397-08002B2CF9AE}" pid="7" name="MSIP_Label_67599526-06ca-49cc-9fa9-5307800a949a_Extended_MSFT_Method">
    <vt:lpwstr>Automatic</vt:lpwstr>
  </property>
  <property fmtid="{D5CDD505-2E9C-101B-9397-08002B2CF9AE}" pid="8" name="Sensitivity">
    <vt:lpwstr>Proprietary</vt:lpwstr>
  </property>
  <property fmtid="{D5CDD505-2E9C-101B-9397-08002B2CF9AE}" pid="9" name="UnilyDocumentCategory">
    <vt:lpwstr/>
  </property>
  <property fmtid="{D5CDD505-2E9C-101B-9397-08002B2CF9AE}" pid="10" name="ClassificationContentMarkingFooterLocations">
    <vt:lpwstr>CVS_Health_PPT_Everyday_Widescreen_Template:5</vt:lpwstr>
  </property>
  <property fmtid="{D5CDD505-2E9C-101B-9397-08002B2CF9AE}" pid="11" name="ClassificationContentMarkingFooterText">
    <vt:lpwstr>Proprietary</vt:lpwstr>
  </property>
  <property fmtid="{D5CDD505-2E9C-101B-9397-08002B2CF9AE}" pid="12" name="ItemStatus">
    <vt:lpwstr/>
  </property>
</Properties>
</file>