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7" r:id="rId4"/>
  </p:sldMasterIdLst>
  <p:notesMasterIdLst>
    <p:notesMasterId r:id="rId12"/>
  </p:notesMasterIdLst>
  <p:handoutMasterIdLst>
    <p:handoutMasterId r:id="rId13"/>
  </p:handoutMasterIdLst>
  <p:sldIdLst>
    <p:sldId id="736" r:id="rId5"/>
    <p:sldId id="767" r:id="rId6"/>
    <p:sldId id="760" r:id="rId7"/>
    <p:sldId id="765" r:id="rId8"/>
    <p:sldId id="768" r:id="rId9"/>
    <p:sldId id="764" r:id="rId10"/>
    <p:sldId id="722" r:id="rId11"/>
  </p:sldIdLst>
  <p:sldSz cx="12192000" cy="6858000"/>
  <p:notesSz cx="9296400" cy="70104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ala" initials="LL" lastIdx="4" clrIdx="0">
    <p:extLst>
      <p:ext uri="{19B8F6BF-5375-455C-9EA6-DF929625EA0E}">
        <p15:presenceInfo xmlns:p15="http://schemas.microsoft.com/office/powerpoint/2012/main" userId="S::lala@aetna.com::724b13f2-a83a-4f96-ba6f-24a2a8224d15" providerId="AD"/>
      </p:ext>
    </p:extLst>
  </p:cmAuthor>
  <p:cmAuthor id="2" name="Lucas, Brian K" initials="LBK" lastIdx="4" clrIdx="1">
    <p:extLst>
      <p:ext uri="{19B8F6BF-5375-455C-9EA6-DF929625EA0E}">
        <p15:presenceInfo xmlns:p15="http://schemas.microsoft.com/office/powerpoint/2012/main" userId="S::Brian.Lucas@CVSHealth.com::7c167595-f4fe-4b34-80a6-d8b8183c77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DFFA6"/>
    <a:srgbClr val="99CCFF"/>
    <a:srgbClr val="96F8F6"/>
    <a:srgbClr val="3366FF"/>
    <a:srgbClr val="CC9900"/>
    <a:srgbClr val="CCFFFF"/>
    <a:srgbClr val="0066FF"/>
    <a:srgbClr val="0000FF"/>
    <a:srgbClr val="44EEF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3" y="66"/>
      </p:cViewPr>
      <p:guideLst>
        <p:guide pos="1512"/>
        <p:guide pos="6144"/>
        <p:guide pos="3841"/>
        <p:guide pos="2664"/>
        <p:guide pos="4992"/>
        <p:guide orient="horz" pos="600"/>
        <p:guide orient="horz" pos="912"/>
        <p:guide orient="horz" pos="1296"/>
      </p:guideLst>
    </p:cSldViewPr>
  </p:slideViewPr>
  <p:notesTextViewPr>
    <p:cViewPr>
      <p:scale>
        <a:sx n="1" d="1"/>
        <a:sy n="1" d="1"/>
      </p:scale>
      <p:origin x="0" y="0"/>
    </p:cViewPr>
  </p:notesText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Lala" userId="724b13f2-a83a-4f96-ba6f-24a2a8224d15" providerId="ADAL" clId="{BCA36B16-148C-4085-B3EB-CADB455D1A16}"/>
    <pc:docChg chg="custSel modSld sldOrd">
      <pc:chgData name="Liu, Lala" userId="724b13f2-a83a-4f96-ba6f-24a2a8224d15" providerId="ADAL" clId="{BCA36B16-148C-4085-B3EB-CADB455D1A16}" dt="2021-07-12T19:15:33.989" v="665" actId="14100"/>
      <pc:docMkLst>
        <pc:docMk/>
      </pc:docMkLst>
      <pc:sldChg chg="ord">
        <pc:chgData name="Liu, Lala" userId="724b13f2-a83a-4f96-ba6f-24a2a8224d15" providerId="ADAL" clId="{BCA36B16-148C-4085-B3EB-CADB455D1A16}" dt="2021-07-08T16:46:58.226" v="661"/>
        <pc:sldMkLst>
          <pc:docMk/>
          <pc:sldMk cId="1877420566" sldId="760"/>
        </pc:sldMkLst>
      </pc:sldChg>
      <pc:sldChg chg="modSp mod">
        <pc:chgData name="Liu, Lala" userId="724b13f2-a83a-4f96-ba6f-24a2a8224d15" providerId="ADAL" clId="{BCA36B16-148C-4085-B3EB-CADB455D1A16}" dt="2021-07-12T19:15:33.989" v="665" actId="14100"/>
        <pc:sldMkLst>
          <pc:docMk/>
          <pc:sldMk cId="1808652542" sldId="768"/>
        </pc:sldMkLst>
        <pc:spChg chg="mod">
          <ac:chgData name="Liu, Lala" userId="724b13f2-a83a-4f96-ba6f-24a2a8224d15" providerId="ADAL" clId="{BCA36B16-148C-4085-B3EB-CADB455D1A16}" dt="2021-07-09T18:31:33.616" v="664" actId="20577"/>
          <ac:spMkLst>
            <pc:docMk/>
            <pc:sldMk cId="1808652542" sldId="768"/>
            <ac:spMk id="2" creationId="{0255B01F-D03C-43FC-994D-80FF1AFEC81C}"/>
          </ac:spMkLst>
        </pc:spChg>
        <pc:graphicFrameChg chg="mod modGraphic">
          <ac:chgData name="Liu, Lala" userId="724b13f2-a83a-4f96-ba6f-24a2a8224d15" providerId="ADAL" clId="{BCA36B16-148C-4085-B3EB-CADB455D1A16}" dt="2021-07-12T19:15:33.989" v="665" actId="14100"/>
          <ac:graphicFrameMkLst>
            <pc:docMk/>
            <pc:sldMk cId="1808652542" sldId="768"/>
            <ac:graphicFrameMk id="3" creationId="{35022688-A968-4B65-A116-15B851C7492B}"/>
          </ac:graphicFrameMkLst>
        </pc:graphicFrameChg>
      </pc:sldChg>
    </pc:docChg>
  </pc:docChgLst>
  <pc:docChgLst>
    <pc:chgData name="Liu, Lala" userId="724b13f2-a83a-4f96-ba6f-24a2a8224d15" providerId="ADAL" clId="{7A2A52C8-62E7-4BBD-B712-4B074B90823A}"/>
    <pc:docChg chg="modSld">
      <pc:chgData name="Liu, Lala" userId="724b13f2-a83a-4f96-ba6f-24a2a8224d15" providerId="ADAL" clId="{7A2A52C8-62E7-4BBD-B712-4B074B90823A}" dt="2021-07-28T18:01:16.780" v="3" actId="20577"/>
      <pc:docMkLst>
        <pc:docMk/>
      </pc:docMkLst>
      <pc:sldChg chg="modSp mod">
        <pc:chgData name="Liu, Lala" userId="724b13f2-a83a-4f96-ba6f-24a2a8224d15" providerId="ADAL" clId="{7A2A52C8-62E7-4BBD-B712-4B074B90823A}" dt="2021-07-28T18:01:16.780" v="3" actId="20577"/>
        <pc:sldMkLst>
          <pc:docMk/>
          <pc:sldMk cId="416752420" sldId="767"/>
        </pc:sldMkLst>
        <pc:spChg chg="mod">
          <ac:chgData name="Liu, Lala" userId="724b13f2-a83a-4f96-ba6f-24a2a8224d15" providerId="ADAL" clId="{7A2A52C8-62E7-4BBD-B712-4B074B90823A}" dt="2021-07-28T18:01:16.780" v="3" actId="20577"/>
          <ac:spMkLst>
            <pc:docMk/>
            <pc:sldMk cId="416752420" sldId="767"/>
            <ac:spMk id="24" creationId="{656A0AF9-A3C7-4D4B-95CB-CC8E535579C5}"/>
          </ac:spMkLst>
        </pc:spChg>
      </pc:sldChg>
    </pc:docChg>
  </pc:docChgLst>
  <pc:docChgLst>
    <pc:chgData name="Liu, Lala" userId="724b13f2-a83a-4f96-ba6f-24a2a8224d15" providerId="ADAL" clId="{5D22DFDE-7F39-4E8D-8205-38448451DEBB}"/>
    <pc:docChg chg="modSld">
      <pc:chgData name="Liu, Lala" userId="724b13f2-a83a-4f96-ba6f-24a2a8224d15" providerId="ADAL" clId="{5D22DFDE-7F39-4E8D-8205-38448451DEBB}" dt="2021-07-20T16:22:52.844" v="1" actId="14100"/>
      <pc:docMkLst>
        <pc:docMk/>
      </pc:docMkLst>
      <pc:sldChg chg="modSp mod">
        <pc:chgData name="Liu, Lala" userId="724b13f2-a83a-4f96-ba6f-24a2a8224d15" providerId="ADAL" clId="{5D22DFDE-7F39-4E8D-8205-38448451DEBB}" dt="2021-07-20T16:22:52.844" v="1" actId="14100"/>
        <pc:sldMkLst>
          <pc:docMk/>
          <pc:sldMk cId="1808652542" sldId="768"/>
        </pc:sldMkLst>
        <pc:graphicFrameChg chg="mod modGraphic">
          <ac:chgData name="Liu, Lala" userId="724b13f2-a83a-4f96-ba6f-24a2a8224d15" providerId="ADAL" clId="{5D22DFDE-7F39-4E8D-8205-38448451DEBB}" dt="2021-07-20T16:22:52.844" v="1" actId="14100"/>
          <ac:graphicFrameMkLst>
            <pc:docMk/>
            <pc:sldMk cId="1808652542" sldId="768"/>
            <ac:graphicFrameMk id="3" creationId="{35022688-A968-4B65-A116-15B851C7492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987CCA-26AF-49B0-BA99-14DFC7F50A7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08577072-BB07-4F63-9761-4668C952F31E}">
      <dgm:prSet phldrT="[Text]" custT="1"/>
      <dgm:spPr>
        <a:solidFill>
          <a:srgbClr val="96F8F6"/>
        </a:solidFill>
      </dgm:spPr>
      <dgm:t>
        <a:bodyPr/>
        <a:lstStyle/>
        <a:p>
          <a:r>
            <a:rPr lang="en-US" sz="1000" b="1" baseline="0">
              <a:solidFill>
                <a:srgbClr val="0070C0"/>
              </a:solidFill>
            </a:rPr>
            <a:t>Subscriber</a:t>
          </a:r>
        </a:p>
        <a:p>
          <a:r>
            <a:rPr lang="en-US" sz="900" b="1" i="1" u="sng" baseline="0">
              <a:solidFill>
                <a:srgbClr val="0070C0"/>
              </a:solidFill>
            </a:rPr>
            <a:t>downstream</a:t>
          </a:r>
        </a:p>
      </dgm:t>
    </dgm:pt>
    <dgm:pt modelId="{CA4415C7-5910-4D85-BA88-3F62F9984063}" type="parTrans" cxnId="{B06F4280-057D-4693-AB40-7E6809CF2F41}">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5"/>
          </a:solidFill>
          <a:prstDash val="dash"/>
          <a:round/>
          <a:headEnd type="none" w="med" len="med"/>
          <a:tailEnd type="none" w="med" len="med"/>
        </a:ln>
      </dgm:spPr>
      <dgm:t>
        <a:bodyPr/>
        <a:lstStyle/>
        <a:p>
          <a:endParaRPr lang="en-US"/>
        </a:p>
      </dgm:t>
    </dgm:pt>
    <dgm:pt modelId="{801AA60B-D4E6-42BB-810C-B87646AA0F93}" type="sibTrans" cxnId="{B06F4280-057D-4693-AB40-7E6809CF2F41}">
      <dgm:prSet/>
      <dgm:spPr/>
      <dgm:t>
        <a:bodyPr/>
        <a:lstStyle/>
        <a:p>
          <a:endParaRPr lang="en-US"/>
        </a:p>
      </dgm:t>
    </dgm:pt>
    <dgm:pt modelId="{6503EB04-6FAB-4283-A9DF-97C223BAAE56}">
      <dgm:prSet phldrT="[Text]" custT="1"/>
      <dgm:spPr>
        <a:solidFill>
          <a:srgbClr val="96F8F6"/>
        </a:solidFill>
      </dgm:spPr>
      <dgm:t>
        <a:bodyPr/>
        <a:lstStyle/>
        <a:p>
          <a:r>
            <a:rPr lang="en-US" sz="1000" b="1" baseline="0">
              <a:solidFill>
                <a:srgbClr val="0070C0"/>
              </a:solidFill>
            </a:rPr>
            <a:t>Subscriber</a:t>
          </a:r>
        </a:p>
        <a:p>
          <a:r>
            <a:rPr lang="en-US" sz="900" b="1" i="1" u="sng" baseline="0">
              <a:solidFill>
                <a:srgbClr val="0070C0"/>
              </a:solidFill>
            </a:rPr>
            <a:t>downstream</a:t>
          </a:r>
        </a:p>
      </dgm:t>
    </dgm:pt>
    <dgm:pt modelId="{4334E56C-C63A-4062-9BD3-7E5E22221AD0}" type="parTrans" cxnId="{1A8B5499-259E-4991-BF00-4822E0424F9C}">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5"/>
          </a:solidFill>
          <a:prstDash val="dash"/>
          <a:round/>
          <a:headEnd type="none" w="med" len="med"/>
          <a:tailEnd type="none" w="med" len="med"/>
        </a:ln>
      </dgm:spPr>
      <dgm:t>
        <a:bodyPr/>
        <a:lstStyle/>
        <a:p>
          <a:endParaRPr lang="en-US"/>
        </a:p>
      </dgm:t>
    </dgm:pt>
    <dgm:pt modelId="{948E11C4-0352-45BC-82BB-6F7496717692}" type="sibTrans" cxnId="{1A8B5499-259E-4991-BF00-4822E0424F9C}">
      <dgm:prSet/>
      <dgm:spPr/>
      <dgm:t>
        <a:bodyPr/>
        <a:lstStyle/>
        <a:p>
          <a:endParaRPr lang="en-US"/>
        </a:p>
      </dgm:t>
    </dgm:pt>
    <dgm:pt modelId="{E6730342-5BE9-4DE1-BEF1-FF7414FFA650}">
      <dgm:prSet phldrT="[Text]" custT="1"/>
      <dgm:spPr>
        <a:solidFill>
          <a:srgbClr val="96F8F6"/>
        </a:solidFill>
      </dgm:spPr>
      <dgm:t>
        <a:bodyPr/>
        <a:lstStyle/>
        <a:p>
          <a:r>
            <a:rPr lang="en-US" sz="1000" b="1" baseline="0">
              <a:solidFill>
                <a:srgbClr val="0070C0"/>
              </a:solidFill>
            </a:rPr>
            <a:t>New Target</a:t>
          </a:r>
        </a:p>
      </dgm:t>
    </dgm:pt>
    <dgm:pt modelId="{06C8245B-F05F-4B85-AE2A-4CDB2681DC98}" type="parTrans" cxnId="{6C454F3D-F28E-428A-84AF-6DF54E097CDF}">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5"/>
          </a:solidFill>
          <a:prstDash val="dash"/>
          <a:round/>
          <a:headEnd type="none" w="med" len="med"/>
          <a:tailEnd type="none" w="med" len="med"/>
        </a:ln>
      </dgm:spPr>
      <dgm:t>
        <a:bodyPr/>
        <a:lstStyle/>
        <a:p>
          <a:endParaRPr lang="en-US"/>
        </a:p>
      </dgm:t>
    </dgm:pt>
    <dgm:pt modelId="{BFF8DC5D-BD19-4281-947D-1F12393A45F1}" type="sibTrans" cxnId="{6C454F3D-F28E-428A-84AF-6DF54E097CDF}">
      <dgm:prSet/>
      <dgm:spPr/>
      <dgm:t>
        <a:bodyPr/>
        <a:lstStyle/>
        <a:p>
          <a:endParaRPr lang="en-US"/>
        </a:p>
      </dgm:t>
    </dgm:pt>
    <dgm:pt modelId="{3ADA47F0-D14E-486F-B6BD-7FC44EA98B3B}">
      <dgm:prSet phldrT="[Text]" custT="1"/>
      <dgm:spPr/>
      <dgm:t>
        <a:bodyPr/>
        <a:lstStyle/>
        <a:p>
          <a:endParaRPr lang="en-US" sz="900" baseline="0">
            <a:solidFill>
              <a:srgbClr val="00B050"/>
            </a:solidFill>
          </a:endParaRPr>
        </a:p>
      </dgm:t>
    </dgm:pt>
    <dgm:pt modelId="{C7C1CCCE-2291-45D5-9DD7-958F808B44A4}" type="parTrans" cxnId="{33BC8CC7-06D1-49B1-A894-64D377253669}">
      <dgm:prSet/>
      <dgm:spPr/>
      <dgm:t>
        <a:bodyPr/>
        <a:lstStyle/>
        <a:p>
          <a:endParaRPr lang="en-US"/>
        </a:p>
      </dgm:t>
    </dgm:pt>
    <dgm:pt modelId="{2ED99D39-2296-49E4-A1BC-5C14616E4744}" type="sibTrans" cxnId="{33BC8CC7-06D1-49B1-A894-64D377253669}">
      <dgm:prSet/>
      <dgm:spPr/>
      <dgm:t>
        <a:bodyPr/>
        <a:lstStyle/>
        <a:p>
          <a:endParaRPr lang="en-US"/>
        </a:p>
      </dgm:t>
    </dgm:pt>
    <dgm:pt modelId="{487EF64C-E6DF-4023-9462-7E4435F8356D}" type="pres">
      <dgm:prSet presAssocID="{FB987CCA-26AF-49B0-BA99-14DFC7F50A79}" presName="composite" presStyleCnt="0">
        <dgm:presLayoutVars>
          <dgm:chMax val="5"/>
          <dgm:dir/>
          <dgm:animLvl val="ctr"/>
          <dgm:resizeHandles val="exact"/>
        </dgm:presLayoutVars>
      </dgm:prSet>
      <dgm:spPr/>
    </dgm:pt>
    <dgm:pt modelId="{8FE9E0CD-37C1-444B-AD1D-BE97CCAB6F55}" type="pres">
      <dgm:prSet presAssocID="{FB987CCA-26AF-49B0-BA99-14DFC7F50A79}" presName="cycle" presStyleCnt="0"/>
      <dgm:spPr/>
    </dgm:pt>
    <dgm:pt modelId="{0CB5B49E-896A-4660-BF58-DDD14A99B63B}" type="pres">
      <dgm:prSet presAssocID="{FB987CCA-26AF-49B0-BA99-14DFC7F50A79}" presName="centerShape" presStyleCnt="0"/>
      <dgm:spPr/>
    </dgm:pt>
    <dgm:pt modelId="{F28AD541-85FA-4D2F-91B2-BD772EAD1808}" type="pres">
      <dgm:prSet presAssocID="{FB987CCA-26AF-49B0-BA99-14DFC7F50A79}" presName="connSite" presStyleLbl="node1" presStyleIdx="0" presStyleCnt="4"/>
      <dgm:spPr/>
    </dgm:pt>
    <dgm:pt modelId="{F05FE3A4-772E-4FF2-8DD4-AA2179FB100E}" type="pres">
      <dgm:prSet presAssocID="{FB987CCA-26AF-49B0-BA99-14DFC7F50A79}" presName="visible" presStyleLbl="node1" presStyleIdx="0" presStyleCnt="4" custScaleX="76430" custScaleY="60444"/>
      <dgm:spPr>
        <a:solidFill>
          <a:srgbClr val="96F8F6"/>
        </a:solidFill>
      </dgm:spPr>
    </dgm:pt>
    <dgm:pt modelId="{46645E7B-97F7-4DAC-9D8E-F296D9A4BDF8}" type="pres">
      <dgm:prSet presAssocID="{CA4415C7-5910-4D85-BA88-3F62F9984063}" presName="Name25" presStyleLbl="parChTrans1D1" presStyleIdx="0" presStyleCnt="3"/>
      <dgm:spPr/>
    </dgm:pt>
    <dgm:pt modelId="{58E42CFA-7F1C-42DD-B67C-49011E649CC6}" type="pres">
      <dgm:prSet presAssocID="{08577072-BB07-4F63-9761-4668C952F31E}" presName="node" presStyleCnt="0"/>
      <dgm:spPr/>
    </dgm:pt>
    <dgm:pt modelId="{297313EB-02AD-43CA-B6CE-2851F117929D}" type="pres">
      <dgm:prSet presAssocID="{08577072-BB07-4F63-9761-4668C952F31E}" presName="parentNode" presStyleLbl="node1" presStyleIdx="1" presStyleCnt="4" custScaleX="94474" custScaleY="67799" custLinFactNeighborX="-31345" custLinFactNeighborY="46264">
        <dgm:presLayoutVars>
          <dgm:chMax val="1"/>
          <dgm:bulletEnabled val="1"/>
        </dgm:presLayoutVars>
      </dgm:prSet>
      <dgm:spPr/>
    </dgm:pt>
    <dgm:pt modelId="{6FC93EB4-2CE9-47AC-8CBF-A7D0A314C2EF}" type="pres">
      <dgm:prSet presAssocID="{08577072-BB07-4F63-9761-4668C952F31E}" presName="childNode" presStyleLbl="revTx" presStyleIdx="0" presStyleCnt="1">
        <dgm:presLayoutVars>
          <dgm:bulletEnabled val="1"/>
        </dgm:presLayoutVars>
      </dgm:prSet>
      <dgm:spPr/>
    </dgm:pt>
    <dgm:pt modelId="{D800CD82-491E-414A-83CC-B221E0F781D8}" type="pres">
      <dgm:prSet presAssocID="{4334E56C-C63A-4062-9BD3-7E5E22221AD0}" presName="Name25" presStyleLbl="parChTrans1D1" presStyleIdx="1" presStyleCnt="3"/>
      <dgm:spPr/>
    </dgm:pt>
    <dgm:pt modelId="{A7A23F26-7064-466C-813D-11F0008433E2}" type="pres">
      <dgm:prSet presAssocID="{6503EB04-6FAB-4283-A9DF-97C223BAAE56}" presName="node" presStyleCnt="0"/>
      <dgm:spPr/>
    </dgm:pt>
    <dgm:pt modelId="{E00931BE-1443-4FDD-91F0-465DFD475636}" type="pres">
      <dgm:prSet presAssocID="{6503EB04-6FAB-4283-A9DF-97C223BAAE56}" presName="parentNode" presStyleLbl="node1" presStyleIdx="2" presStyleCnt="4" custScaleX="94474" custScaleY="67799">
        <dgm:presLayoutVars>
          <dgm:chMax val="1"/>
          <dgm:bulletEnabled val="1"/>
        </dgm:presLayoutVars>
      </dgm:prSet>
      <dgm:spPr/>
    </dgm:pt>
    <dgm:pt modelId="{CF2DB01E-019A-4300-B1D5-81DEF0ABF6C5}" type="pres">
      <dgm:prSet presAssocID="{6503EB04-6FAB-4283-A9DF-97C223BAAE56}" presName="childNode" presStyleLbl="revTx" presStyleIdx="0" presStyleCnt="1">
        <dgm:presLayoutVars>
          <dgm:bulletEnabled val="1"/>
        </dgm:presLayoutVars>
      </dgm:prSet>
      <dgm:spPr/>
    </dgm:pt>
    <dgm:pt modelId="{3802183A-0164-4828-8391-CB3060E60669}" type="pres">
      <dgm:prSet presAssocID="{06C8245B-F05F-4B85-AE2A-4CDB2681DC98}" presName="Name25" presStyleLbl="parChTrans1D1" presStyleIdx="2" presStyleCnt="3"/>
      <dgm:spPr/>
    </dgm:pt>
    <dgm:pt modelId="{8C194C96-7D46-4AB7-98E6-EC24E37E2A14}" type="pres">
      <dgm:prSet presAssocID="{E6730342-5BE9-4DE1-BEF1-FF7414FFA650}" presName="node" presStyleCnt="0"/>
      <dgm:spPr/>
    </dgm:pt>
    <dgm:pt modelId="{BCB3D093-62A0-4A71-AECE-E46AE88552CB}" type="pres">
      <dgm:prSet presAssocID="{E6730342-5BE9-4DE1-BEF1-FF7414FFA650}" presName="parentNode" presStyleLbl="node1" presStyleIdx="3" presStyleCnt="4" custScaleX="100386" custScaleY="67799" custLinFactNeighborX="-21674" custLinFactNeighborY="-48191">
        <dgm:presLayoutVars>
          <dgm:chMax val="1"/>
          <dgm:bulletEnabled val="1"/>
        </dgm:presLayoutVars>
      </dgm:prSet>
      <dgm:spPr/>
    </dgm:pt>
    <dgm:pt modelId="{4FD39FF9-99CA-4BD0-90BC-F7B74E4E4354}" type="pres">
      <dgm:prSet presAssocID="{E6730342-5BE9-4DE1-BEF1-FF7414FFA650}" presName="childNode" presStyleLbl="revTx" presStyleIdx="0" presStyleCnt="1">
        <dgm:presLayoutVars>
          <dgm:bulletEnabled val="1"/>
        </dgm:presLayoutVars>
      </dgm:prSet>
      <dgm:spPr/>
    </dgm:pt>
  </dgm:ptLst>
  <dgm:cxnLst>
    <dgm:cxn modelId="{5F646718-5C42-4F7F-AC3C-58CDFA167E19}" type="presOf" srcId="{3ADA47F0-D14E-486F-B6BD-7FC44EA98B3B}" destId="{CF2DB01E-019A-4300-B1D5-81DEF0ABF6C5}" srcOrd="0" destOrd="0" presId="urn:microsoft.com/office/officeart/2005/8/layout/radial2"/>
    <dgm:cxn modelId="{6C454F3D-F28E-428A-84AF-6DF54E097CDF}" srcId="{FB987CCA-26AF-49B0-BA99-14DFC7F50A79}" destId="{E6730342-5BE9-4DE1-BEF1-FF7414FFA650}" srcOrd="2" destOrd="0" parTransId="{06C8245B-F05F-4B85-AE2A-4CDB2681DC98}" sibTransId="{BFF8DC5D-BD19-4281-947D-1F12393A45F1}"/>
    <dgm:cxn modelId="{C261D244-D772-4333-A772-CB0651CCB9E9}" type="presOf" srcId="{4334E56C-C63A-4062-9BD3-7E5E22221AD0}" destId="{D800CD82-491E-414A-83CC-B221E0F781D8}" srcOrd="0" destOrd="0" presId="urn:microsoft.com/office/officeart/2005/8/layout/radial2"/>
    <dgm:cxn modelId="{1D8D9475-8E40-4026-8329-FD5704B1D017}" type="presOf" srcId="{E6730342-5BE9-4DE1-BEF1-FF7414FFA650}" destId="{BCB3D093-62A0-4A71-AECE-E46AE88552CB}" srcOrd="0" destOrd="0" presId="urn:microsoft.com/office/officeart/2005/8/layout/radial2"/>
    <dgm:cxn modelId="{B06F4280-057D-4693-AB40-7E6809CF2F41}" srcId="{FB987CCA-26AF-49B0-BA99-14DFC7F50A79}" destId="{08577072-BB07-4F63-9761-4668C952F31E}" srcOrd="0" destOrd="0" parTransId="{CA4415C7-5910-4D85-BA88-3F62F9984063}" sibTransId="{801AA60B-D4E6-42BB-810C-B87646AA0F93}"/>
    <dgm:cxn modelId="{1A8B5499-259E-4991-BF00-4822E0424F9C}" srcId="{FB987CCA-26AF-49B0-BA99-14DFC7F50A79}" destId="{6503EB04-6FAB-4283-A9DF-97C223BAAE56}" srcOrd="1" destOrd="0" parTransId="{4334E56C-C63A-4062-9BD3-7E5E22221AD0}" sibTransId="{948E11C4-0352-45BC-82BB-6F7496717692}"/>
    <dgm:cxn modelId="{353C0D9A-194B-4A4A-9EC8-E87963E00634}" type="presOf" srcId="{FB987CCA-26AF-49B0-BA99-14DFC7F50A79}" destId="{487EF64C-E6DF-4023-9462-7E4435F8356D}" srcOrd="0" destOrd="0" presId="urn:microsoft.com/office/officeart/2005/8/layout/radial2"/>
    <dgm:cxn modelId="{C50C7AB5-F763-48C4-8B3F-7A97F326EDEE}" type="presOf" srcId="{6503EB04-6FAB-4283-A9DF-97C223BAAE56}" destId="{E00931BE-1443-4FDD-91F0-465DFD475636}" srcOrd="0" destOrd="0" presId="urn:microsoft.com/office/officeart/2005/8/layout/radial2"/>
    <dgm:cxn modelId="{33BC8CC7-06D1-49B1-A894-64D377253669}" srcId="{6503EB04-6FAB-4283-A9DF-97C223BAAE56}" destId="{3ADA47F0-D14E-486F-B6BD-7FC44EA98B3B}" srcOrd="0" destOrd="0" parTransId="{C7C1CCCE-2291-45D5-9DD7-958F808B44A4}" sibTransId="{2ED99D39-2296-49E4-A1BC-5C14616E4744}"/>
    <dgm:cxn modelId="{3C9DDBD0-35B7-4A8A-9D9A-24755349ECC2}" type="presOf" srcId="{CA4415C7-5910-4D85-BA88-3F62F9984063}" destId="{46645E7B-97F7-4DAC-9D8E-F296D9A4BDF8}" srcOrd="0" destOrd="0" presId="urn:microsoft.com/office/officeart/2005/8/layout/radial2"/>
    <dgm:cxn modelId="{90CE7DD9-633B-4235-8FA5-58572E12E45F}" type="presOf" srcId="{06C8245B-F05F-4B85-AE2A-4CDB2681DC98}" destId="{3802183A-0164-4828-8391-CB3060E60669}" srcOrd="0" destOrd="0" presId="urn:microsoft.com/office/officeart/2005/8/layout/radial2"/>
    <dgm:cxn modelId="{F73B45F3-E446-413D-9CEB-5B63D17D1846}" type="presOf" srcId="{08577072-BB07-4F63-9761-4668C952F31E}" destId="{297313EB-02AD-43CA-B6CE-2851F117929D}" srcOrd="0" destOrd="0" presId="urn:microsoft.com/office/officeart/2005/8/layout/radial2"/>
    <dgm:cxn modelId="{57E4A8AA-E397-4142-95EE-4C481622AB87}" type="presParOf" srcId="{487EF64C-E6DF-4023-9462-7E4435F8356D}" destId="{8FE9E0CD-37C1-444B-AD1D-BE97CCAB6F55}" srcOrd="0" destOrd="0" presId="urn:microsoft.com/office/officeart/2005/8/layout/radial2"/>
    <dgm:cxn modelId="{9DBDA3A1-4348-4618-9D64-51B6F3703754}" type="presParOf" srcId="{8FE9E0CD-37C1-444B-AD1D-BE97CCAB6F55}" destId="{0CB5B49E-896A-4660-BF58-DDD14A99B63B}" srcOrd="0" destOrd="0" presId="urn:microsoft.com/office/officeart/2005/8/layout/radial2"/>
    <dgm:cxn modelId="{D78F2F55-97EA-4453-BE6B-94175AE2A2E1}" type="presParOf" srcId="{0CB5B49E-896A-4660-BF58-DDD14A99B63B}" destId="{F28AD541-85FA-4D2F-91B2-BD772EAD1808}" srcOrd="0" destOrd="0" presId="urn:microsoft.com/office/officeart/2005/8/layout/radial2"/>
    <dgm:cxn modelId="{E3DE0E41-CDC4-4A2E-8FEA-57003FF09835}" type="presParOf" srcId="{0CB5B49E-896A-4660-BF58-DDD14A99B63B}" destId="{F05FE3A4-772E-4FF2-8DD4-AA2179FB100E}" srcOrd="1" destOrd="0" presId="urn:microsoft.com/office/officeart/2005/8/layout/radial2"/>
    <dgm:cxn modelId="{CEB19AC6-C663-4B2D-A209-F314AA17D834}" type="presParOf" srcId="{8FE9E0CD-37C1-444B-AD1D-BE97CCAB6F55}" destId="{46645E7B-97F7-4DAC-9D8E-F296D9A4BDF8}" srcOrd="1" destOrd="0" presId="urn:microsoft.com/office/officeart/2005/8/layout/radial2"/>
    <dgm:cxn modelId="{6071E563-CE9C-4153-A8C0-057E760A92A9}" type="presParOf" srcId="{8FE9E0CD-37C1-444B-AD1D-BE97CCAB6F55}" destId="{58E42CFA-7F1C-42DD-B67C-49011E649CC6}" srcOrd="2" destOrd="0" presId="urn:microsoft.com/office/officeart/2005/8/layout/radial2"/>
    <dgm:cxn modelId="{BB18B5C9-2F8B-4609-A926-BA4AA75B2154}" type="presParOf" srcId="{58E42CFA-7F1C-42DD-B67C-49011E649CC6}" destId="{297313EB-02AD-43CA-B6CE-2851F117929D}" srcOrd="0" destOrd="0" presId="urn:microsoft.com/office/officeart/2005/8/layout/radial2"/>
    <dgm:cxn modelId="{7FFF33EB-CACE-4049-B03A-FE39F507B324}" type="presParOf" srcId="{58E42CFA-7F1C-42DD-B67C-49011E649CC6}" destId="{6FC93EB4-2CE9-47AC-8CBF-A7D0A314C2EF}" srcOrd="1" destOrd="0" presId="urn:microsoft.com/office/officeart/2005/8/layout/radial2"/>
    <dgm:cxn modelId="{CD4A42AC-E4E3-4CD1-ABC8-18F1FF97E011}" type="presParOf" srcId="{8FE9E0CD-37C1-444B-AD1D-BE97CCAB6F55}" destId="{D800CD82-491E-414A-83CC-B221E0F781D8}" srcOrd="3" destOrd="0" presId="urn:microsoft.com/office/officeart/2005/8/layout/radial2"/>
    <dgm:cxn modelId="{6CEFD198-6304-4C2D-8DE0-C6DC9E1579DC}" type="presParOf" srcId="{8FE9E0CD-37C1-444B-AD1D-BE97CCAB6F55}" destId="{A7A23F26-7064-466C-813D-11F0008433E2}" srcOrd="4" destOrd="0" presId="urn:microsoft.com/office/officeart/2005/8/layout/radial2"/>
    <dgm:cxn modelId="{FB05CDD2-D46D-4A3A-94D8-286260FEBE54}" type="presParOf" srcId="{A7A23F26-7064-466C-813D-11F0008433E2}" destId="{E00931BE-1443-4FDD-91F0-465DFD475636}" srcOrd="0" destOrd="0" presId="urn:microsoft.com/office/officeart/2005/8/layout/radial2"/>
    <dgm:cxn modelId="{D7C8C047-1A49-4653-B561-3FF9C95E5C5C}" type="presParOf" srcId="{A7A23F26-7064-466C-813D-11F0008433E2}" destId="{CF2DB01E-019A-4300-B1D5-81DEF0ABF6C5}" srcOrd="1" destOrd="0" presId="urn:microsoft.com/office/officeart/2005/8/layout/radial2"/>
    <dgm:cxn modelId="{77EE3E66-4115-4C8B-9A94-8ED893ED4722}" type="presParOf" srcId="{8FE9E0CD-37C1-444B-AD1D-BE97CCAB6F55}" destId="{3802183A-0164-4828-8391-CB3060E60669}" srcOrd="5" destOrd="0" presId="urn:microsoft.com/office/officeart/2005/8/layout/radial2"/>
    <dgm:cxn modelId="{A2B44A0B-62FE-453B-9087-E68DC5ABD125}" type="presParOf" srcId="{8FE9E0CD-37C1-444B-AD1D-BE97CCAB6F55}" destId="{8C194C96-7D46-4AB7-98E6-EC24E37E2A14}" srcOrd="6" destOrd="0" presId="urn:microsoft.com/office/officeart/2005/8/layout/radial2"/>
    <dgm:cxn modelId="{1DC3273B-7BE7-4572-BB96-081F84C465D4}" type="presParOf" srcId="{8C194C96-7D46-4AB7-98E6-EC24E37E2A14}" destId="{BCB3D093-62A0-4A71-AECE-E46AE88552CB}" srcOrd="0" destOrd="0" presId="urn:microsoft.com/office/officeart/2005/8/layout/radial2"/>
    <dgm:cxn modelId="{10A9F451-F116-43DD-9BB0-4B1B443979D2}" type="presParOf" srcId="{8C194C96-7D46-4AB7-98E6-EC24E37E2A14}" destId="{4FD39FF9-99CA-4BD0-90BC-F7B74E4E4354}"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2183A-0164-4828-8391-CB3060E60669}">
      <dsp:nvSpPr>
        <dsp:cNvPr id="0" name=""/>
        <dsp:cNvSpPr/>
      </dsp:nvSpPr>
      <dsp:spPr>
        <a:xfrm rot="2032405">
          <a:off x="2195106" y="2352671"/>
          <a:ext cx="238698" cy="49921"/>
        </a:xfrm>
        <a:custGeom>
          <a:avLst/>
          <a:gdLst/>
          <a:ahLst/>
          <a:cxnLst/>
          <a:rect l="0" t="0" r="0" b="0"/>
          <a:pathLst>
            <a:path>
              <a:moveTo>
                <a:pt x="0" y="24960"/>
              </a:moveTo>
              <a:lnTo>
                <a:pt x="238698" y="24960"/>
              </a:lnTo>
            </a:path>
          </a:pathLst>
        </a:custGeom>
        <a:noFill/>
        <a:ln w="9525" cap="flat" cmpd="sng" algn="ctr">
          <a:solidFill>
            <a:schemeClr val="accent5"/>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sp>
    <dsp:sp modelId="{D800CD82-491E-414A-83CC-B221E0F781D8}">
      <dsp:nvSpPr>
        <dsp:cNvPr id="0" name=""/>
        <dsp:cNvSpPr/>
      </dsp:nvSpPr>
      <dsp:spPr>
        <a:xfrm>
          <a:off x="2215363" y="1860655"/>
          <a:ext cx="674812" cy="49921"/>
        </a:xfrm>
        <a:custGeom>
          <a:avLst/>
          <a:gdLst/>
          <a:ahLst/>
          <a:cxnLst/>
          <a:rect l="0" t="0" r="0" b="0"/>
          <a:pathLst>
            <a:path>
              <a:moveTo>
                <a:pt x="0" y="24960"/>
              </a:moveTo>
              <a:lnTo>
                <a:pt x="674812" y="24960"/>
              </a:lnTo>
            </a:path>
          </a:pathLst>
        </a:custGeom>
        <a:noFill/>
        <a:ln w="9525" cap="flat" cmpd="sng" algn="ctr">
          <a:solidFill>
            <a:schemeClr val="accent5"/>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sp>
    <dsp:sp modelId="{46645E7B-97F7-4DAC-9D8E-F296D9A4BDF8}">
      <dsp:nvSpPr>
        <dsp:cNvPr id="0" name=""/>
        <dsp:cNvSpPr/>
      </dsp:nvSpPr>
      <dsp:spPr>
        <a:xfrm rot="19392117">
          <a:off x="2198864" y="1336916"/>
          <a:ext cx="165611" cy="49921"/>
        </a:xfrm>
        <a:custGeom>
          <a:avLst/>
          <a:gdLst/>
          <a:ahLst/>
          <a:cxnLst/>
          <a:rect l="0" t="0" r="0" b="0"/>
          <a:pathLst>
            <a:path>
              <a:moveTo>
                <a:pt x="0" y="24960"/>
              </a:moveTo>
              <a:lnTo>
                <a:pt x="165611" y="24960"/>
              </a:lnTo>
            </a:path>
          </a:pathLst>
        </a:custGeom>
        <a:noFill/>
        <a:ln w="9525" cap="flat" cmpd="sng" algn="ctr">
          <a:solidFill>
            <a:schemeClr val="accent5"/>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sp>
    <dsp:sp modelId="{F05FE3A4-772E-4FF2-8DD4-AA2179FB100E}">
      <dsp:nvSpPr>
        <dsp:cNvPr id="0" name=""/>
        <dsp:cNvSpPr/>
      </dsp:nvSpPr>
      <dsp:spPr>
        <a:xfrm>
          <a:off x="889461" y="1338305"/>
          <a:ext cx="1384124" cy="1094622"/>
        </a:xfrm>
        <a:prstGeom prst="ellipse">
          <a:avLst/>
        </a:prstGeom>
        <a:solidFill>
          <a:srgbClr val="96F8F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313EB-02AD-43CA-B6CE-2851F117929D}">
      <dsp:nvSpPr>
        <dsp:cNvPr id="0" name=""/>
        <dsp:cNvSpPr/>
      </dsp:nvSpPr>
      <dsp:spPr>
        <a:xfrm>
          <a:off x="2190041" y="678126"/>
          <a:ext cx="1026537" cy="736691"/>
        </a:xfrm>
        <a:prstGeom prst="ellipse">
          <a:avLst/>
        </a:prstGeom>
        <a:solidFill>
          <a:srgbClr val="96F8F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baseline="0">
              <a:solidFill>
                <a:srgbClr val="0070C0"/>
              </a:solidFill>
            </a:rPr>
            <a:t>Subscriber</a:t>
          </a:r>
        </a:p>
        <a:p>
          <a:pPr marL="0" lvl="0" indent="0" algn="ctr" defTabSz="444500">
            <a:lnSpc>
              <a:spcPct val="90000"/>
            </a:lnSpc>
            <a:spcBef>
              <a:spcPct val="0"/>
            </a:spcBef>
            <a:spcAft>
              <a:spcPct val="35000"/>
            </a:spcAft>
            <a:buNone/>
          </a:pPr>
          <a:r>
            <a:rPr lang="en-US" sz="900" b="1" i="1" u="sng" kern="1200" baseline="0">
              <a:solidFill>
                <a:srgbClr val="0070C0"/>
              </a:solidFill>
            </a:rPr>
            <a:t>downstream</a:t>
          </a:r>
        </a:p>
      </dsp:txBody>
      <dsp:txXfrm>
        <a:off x="2340374" y="786012"/>
        <a:ext cx="725871" cy="520919"/>
      </dsp:txXfrm>
    </dsp:sp>
    <dsp:sp modelId="{E00931BE-1443-4FDD-91F0-465DFD475636}">
      <dsp:nvSpPr>
        <dsp:cNvPr id="0" name=""/>
        <dsp:cNvSpPr/>
      </dsp:nvSpPr>
      <dsp:spPr>
        <a:xfrm>
          <a:off x="2890175" y="1517270"/>
          <a:ext cx="1026537" cy="736691"/>
        </a:xfrm>
        <a:prstGeom prst="ellipse">
          <a:avLst/>
        </a:prstGeom>
        <a:solidFill>
          <a:srgbClr val="96F8F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baseline="0">
              <a:solidFill>
                <a:srgbClr val="0070C0"/>
              </a:solidFill>
            </a:rPr>
            <a:t>Subscriber</a:t>
          </a:r>
        </a:p>
        <a:p>
          <a:pPr marL="0" lvl="0" indent="0" algn="ctr" defTabSz="444500">
            <a:lnSpc>
              <a:spcPct val="90000"/>
            </a:lnSpc>
            <a:spcBef>
              <a:spcPct val="0"/>
            </a:spcBef>
            <a:spcAft>
              <a:spcPct val="35000"/>
            </a:spcAft>
            <a:buNone/>
          </a:pPr>
          <a:r>
            <a:rPr lang="en-US" sz="900" b="1" i="1" u="sng" kern="1200" baseline="0">
              <a:solidFill>
                <a:srgbClr val="0070C0"/>
              </a:solidFill>
            </a:rPr>
            <a:t>downstream</a:t>
          </a:r>
        </a:p>
      </dsp:txBody>
      <dsp:txXfrm>
        <a:off x="3040508" y="1625156"/>
        <a:ext cx="725871" cy="520919"/>
      </dsp:txXfrm>
    </dsp:sp>
    <dsp:sp modelId="{CF2DB01E-019A-4300-B1D5-81DEF0ABF6C5}">
      <dsp:nvSpPr>
        <dsp:cNvPr id="0" name=""/>
        <dsp:cNvSpPr/>
      </dsp:nvSpPr>
      <dsp:spPr>
        <a:xfrm>
          <a:off x="4100427" y="1517270"/>
          <a:ext cx="1539806" cy="736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endParaRPr lang="en-US" sz="900" kern="1200" baseline="0">
            <a:solidFill>
              <a:srgbClr val="00B050"/>
            </a:solidFill>
          </a:endParaRPr>
        </a:p>
      </dsp:txBody>
      <dsp:txXfrm>
        <a:off x="4100427" y="1517270"/>
        <a:ext cx="1539806" cy="736691"/>
      </dsp:txXfrm>
    </dsp:sp>
    <dsp:sp modelId="{BCB3D093-62A0-4A71-AECE-E46AE88552CB}">
      <dsp:nvSpPr>
        <dsp:cNvPr id="0" name=""/>
        <dsp:cNvSpPr/>
      </dsp:nvSpPr>
      <dsp:spPr>
        <a:xfrm>
          <a:off x="2254975" y="2335476"/>
          <a:ext cx="1090776" cy="736691"/>
        </a:xfrm>
        <a:prstGeom prst="ellipse">
          <a:avLst/>
        </a:prstGeom>
        <a:solidFill>
          <a:srgbClr val="96F8F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baseline="0">
              <a:solidFill>
                <a:srgbClr val="0070C0"/>
              </a:solidFill>
            </a:rPr>
            <a:t>New Target</a:t>
          </a:r>
        </a:p>
      </dsp:txBody>
      <dsp:txXfrm>
        <a:off x="2414715" y="2443362"/>
        <a:ext cx="771296" cy="52091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7/28/2021</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7/28/2021</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360727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2" indent="0">
              <a:lnSpc>
                <a:spcPct val="110000"/>
              </a:lnSpc>
              <a:spcAft>
                <a:spcPts val="500"/>
              </a:spcAft>
              <a:buNone/>
            </a:pPr>
            <a:endParaRPr lang="en-US" sz="1200">
              <a:solidFill>
                <a:schemeClr val="tx1"/>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338829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38290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rgbClr val="3F3F3F"/>
                </a:solidFill>
                <a:cs typeface="Arial" panose="020B0604020202020204" pitchFamily="34" charset="0"/>
                <a:sym typeface="Arial" panose="020B0604020202020204" pitchFamily="34" charset="0"/>
              </a:rPr>
              <a:t>Provide options and guidance HCM integration patterns that clarify issues and risks of implementing Event Bus model vs. point-to-point or HR Data Hub integration</a:t>
            </a:r>
            <a:endParaRPr lang="en-US"/>
          </a:p>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16660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3303747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7995810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3654255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25496507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785632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44527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278557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253038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53483637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419229840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8736015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08391466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397914278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18242915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26998760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2250774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3623630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00170830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7202672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70352125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99913771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353129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67289351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87343438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p>
        </p:txBody>
      </p:sp>
    </p:spTree>
    <p:extLst>
      <p:ext uri="{BB962C8B-B14F-4D97-AF65-F5344CB8AC3E}">
        <p14:creationId xmlns:p14="http://schemas.microsoft.com/office/powerpoint/2010/main" val="3066077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377734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7065514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4379025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111489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0394550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sp>
        <p:nvSpPr>
          <p:cNvPr id="4" name="TextBox 3">
            <a:extLst>
              <a:ext uri="{FF2B5EF4-FFF2-40B4-BE49-F238E27FC236}">
                <a16:creationId xmlns:a16="http://schemas.microsoft.com/office/drawing/2014/main" id="{3E4DE68E-15FE-4944-BBD4-3EB3C1E58FDC}"/>
              </a:ext>
            </a:extLst>
          </p:cNvPr>
          <p:cNvSpPr txBox="1"/>
          <p:nvPr userDrawn="1"/>
        </p:nvSpPr>
        <p:spPr>
          <a:xfrm>
            <a:off x="10830113" y="102088"/>
            <a:ext cx="1345460" cy="646331"/>
          </a:xfrm>
          <a:prstGeom prst="rect">
            <a:avLst/>
          </a:prstGeom>
          <a:noFill/>
        </p:spPr>
        <p:txBody>
          <a:bodyPr wrap="square" lIns="0" tIns="0" rIns="0" bIns="0" rtlCol="0">
            <a:spAutoFit/>
          </a:bodyPr>
          <a:lstStyle/>
          <a:p>
            <a:pPr algn="ctr"/>
            <a:r>
              <a:rPr lang="en-US" sz="1400" b="1">
                <a:solidFill>
                  <a:srgbClr val="C00000"/>
                </a:solidFill>
                <a:latin typeface="+mj-lt"/>
              </a:rPr>
              <a:t>Technology</a:t>
            </a:r>
          </a:p>
          <a:p>
            <a:pPr algn="ctr"/>
            <a:r>
              <a:rPr lang="en-US" sz="1400" b="1">
                <a:solidFill>
                  <a:srgbClr val="C00000"/>
                </a:solidFill>
                <a:latin typeface="+mj-lt"/>
              </a:rPr>
              <a:t>Architecture </a:t>
            </a:r>
          </a:p>
          <a:p>
            <a:pPr algn="ctr"/>
            <a:r>
              <a:rPr lang="en-US" sz="1400" b="1">
                <a:solidFill>
                  <a:srgbClr val="C00000"/>
                </a:solidFill>
                <a:latin typeface="+mj-lt"/>
              </a:rPr>
              <a:t>&amp; Innovation</a:t>
            </a:r>
          </a:p>
        </p:txBody>
      </p:sp>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3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a:xfrm>
            <a:off x="557929" y="1927186"/>
            <a:ext cx="5794745" cy="2011680"/>
          </a:xfrm>
        </p:spPr>
        <p:txBody>
          <a:bodyPr/>
          <a:lstStyle/>
          <a:p>
            <a:r>
              <a:rPr lang="en-US" sz="3600"/>
              <a:t>HCM Integration Patterns</a:t>
            </a:r>
            <a:br>
              <a:rPr lang="en-US" sz="3600"/>
            </a:br>
            <a:endParaRPr lang="en-US" sz="3600"/>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a:xfrm>
            <a:off x="557930" y="4379002"/>
            <a:ext cx="4482002" cy="1262324"/>
          </a:xfrm>
        </p:spPr>
        <p:txBody>
          <a:bodyPr/>
          <a:lstStyle/>
          <a:p>
            <a:endParaRPr lang="en-US"/>
          </a:p>
          <a:p>
            <a:r>
              <a:rPr lang="en-US"/>
              <a:t>July 2021</a:t>
            </a:r>
          </a:p>
          <a:p>
            <a:r>
              <a:rPr lang="en-US"/>
              <a:t>Technology Architecture &amp; Innovation</a:t>
            </a:r>
          </a:p>
          <a:p>
            <a:endParaRPr lang="en-US"/>
          </a:p>
        </p:txBody>
      </p:sp>
    </p:spTree>
    <p:extLst>
      <p:ext uri="{BB962C8B-B14F-4D97-AF65-F5344CB8AC3E}">
        <p14:creationId xmlns:p14="http://schemas.microsoft.com/office/powerpoint/2010/main" val="319715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800"/>
              </a:spcBef>
              <a:buClr>
                <a:srgbClr val="000000"/>
              </a:buClr>
            </a:pPr>
            <a:r>
              <a:rPr lang="en-US">
                <a:cs typeface="Arial" panose="020B0604020202020204" pitchFamily="34" charset="0"/>
                <a:sym typeface="Arial" panose="020B0604020202020204" pitchFamily="34" charset="0"/>
              </a:rPr>
              <a:t>Executive Summary</a:t>
            </a:r>
            <a:br>
              <a:rPr lang="en-US">
                <a:latin typeface="Arial" panose="020B0604020202020204" pitchFamily="34" charset="0"/>
                <a:cs typeface="Arial" panose="020B0604020202020204" pitchFamily="34" charset="0"/>
                <a:sym typeface="Arial" panose="020B0604020202020204" pitchFamily="34" charset="0"/>
              </a:rPr>
            </a:br>
            <a:endParaRPr lang="en-US">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7929" y="742570"/>
            <a:ext cx="9685338" cy="422275"/>
          </a:xfrm>
        </p:spPr>
        <p:txBody>
          <a:bodyPr/>
          <a:lstStyle/>
          <a:p>
            <a:r>
              <a:rPr lang="en-US">
                <a:solidFill>
                  <a:srgbClr val="3F3F3F"/>
                </a:solidFill>
                <a:cs typeface="Arial" panose="020B0604020202020204" pitchFamily="34" charset="0"/>
                <a:sym typeface="Arial" panose="020B0604020202020204" pitchFamily="34" charset="0"/>
              </a:rPr>
              <a:t>Human Capital Management (HCM) integration can leverage the Event Bus model to ease complexity and enable near real time data sharing to increase agility and reduce cost of change</a:t>
            </a:r>
            <a:endParaRPr lang="en-US"/>
          </a:p>
        </p:txBody>
      </p:sp>
      <p:sp>
        <p:nvSpPr>
          <p:cNvPr id="5" name="TextBox 4"/>
          <p:cNvSpPr txBox="1"/>
          <p:nvPr/>
        </p:nvSpPr>
        <p:spPr>
          <a:xfrm>
            <a:off x="8968150" y="2308751"/>
            <a:ext cx="1664190"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Next Step</a:t>
            </a:r>
          </a:p>
        </p:txBody>
      </p:sp>
      <p:sp>
        <p:nvSpPr>
          <p:cNvPr id="6" name="TextBox 5"/>
          <p:cNvSpPr txBox="1"/>
          <p:nvPr/>
        </p:nvSpPr>
        <p:spPr>
          <a:xfrm>
            <a:off x="5175080" y="2308751"/>
            <a:ext cx="1841851" cy="332270"/>
          </a:xfrm>
          <a:prstGeom prst="rect">
            <a:avLst/>
          </a:prstGeom>
          <a:noFill/>
        </p:spPr>
        <p:txBody>
          <a:bodyPr wrap="none" lIns="0" tIns="0" rIns="0"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Observation</a:t>
            </a:r>
          </a:p>
        </p:txBody>
      </p:sp>
      <p:sp>
        <p:nvSpPr>
          <p:cNvPr id="7" name="TextBox 6"/>
          <p:cNvSpPr txBox="1"/>
          <p:nvPr/>
        </p:nvSpPr>
        <p:spPr>
          <a:xfrm>
            <a:off x="1388148" y="2308751"/>
            <a:ext cx="2007232"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454084" y="1472015"/>
            <a:ext cx="698365" cy="696961"/>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42576" y="1472015"/>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6817" y="1472015"/>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7901" y="1920981"/>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1974" y="2833087"/>
            <a:ext cx="3199567" cy="2190902"/>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 responsive HCM solution requires flexible integration with multiple supporting and downstream systems </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The HR data hub has not achieved the cost savings and flexibility it was intended to due to complex transformation workloads and a primarily batch processing model</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 new event-based integration model can solve many of the problems with the HR Data Hub and save cost in the long run</a:t>
            </a: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5" name="TextBox 14"/>
          <p:cNvSpPr txBox="1"/>
          <p:nvPr/>
        </p:nvSpPr>
        <p:spPr>
          <a:xfrm>
            <a:off x="4324263" y="2833087"/>
            <a:ext cx="3543469" cy="1298965"/>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HR Hub took on the responsibility of translating all incoming data to a standard format and building views of the data for each consuming system</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This put a heavy burden on the Hub and created a bottleneck for implementing changes in the HR application portfolio</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The Event Bus standardizes input and output formats, minimizing the impacts of change to only the systems that are changing, while enabling the ability to share data near real-time</a:t>
            </a:r>
          </a:p>
        </p:txBody>
      </p:sp>
      <p:sp>
        <p:nvSpPr>
          <p:cNvPr id="16" name="TextBox 15"/>
          <p:cNvSpPr txBox="1"/>
          <p:nvPr/>
        </p:nvSpPr>
        <p:spPr>
          <a:xfrm>
            <a:off x="8200455" y="2833087"/>
            <a:ext cx="3199567" cy="1298965"/>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Assess the HR integration inventory to determine the value opportunity for deploying the event bus pattern (security events, role change, job term), and size the effort as compared with point-to-point file integrations</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Finalize best approach to convert integration workload to support real time event or mixed workload (Event + Hub) based on inventory and integration specifics</a:t>
            </a: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cxnSp>
        <p:nvCxnSpPr>
          <p:cNvPr id="17" name="Straight Connector 16"/>
          <p:cNvCxnSpPr/>
          <p:nvPr/>
        </p:nvCxnSpPr>
        <p:spPr>
          <a:xfrm>
            <a:off x="8034094" y="1920981"/>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3747" y="1601865"/>
            <a:ext cx="392729" cy="392729"/>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191160" y="1582788"/>
            <a:ext cx="430232" cy="431098"/>
          </a:xfrm>
          <a:prstGeom prst="rect">
            <a:avLst/>
          </a:prstGeom>
        </p:spPr>
      </p:pic>
    </p:spTree>
    <p:extLst>
      <p:ext uri="{BB962C8B-B14F-4D97-AF65-F5344CB8AC3E}">
        <p14:creationId xmlns:p14="http://schemas.microsoft.com/office/powerpoint/2010/main" val="41675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174E-45AE-415C-AD63-18F3410187AC}"/>
              </a:ext>
            </a:extLst>
          </p:cNvPr>
          <p:cNvSpPr>
            <a:spLocks noGrp="1"/>
          </p:cNvSpPr>
          <p:nvPr>
            <p:ph type="title"/>
          </p:nvPr>
        </p:nvSpPr>
        <p:spPr>
          <a:xfrm>
            <a:off x="685389" y="327727"/>
            <a:ext cx="9570004" cy="967799"/>
          </a:xfrm>
        </p:spPr>
        <p:txBody>
          <a:bodyPr/>
          <a:lstStyle/>
          <a:p>
            <a:pPr>
              <a:lnSpc>
                <a:spcPct val="100000"/>
              </a:lnSpc>
              <a:spcBef>
                <a:spcPts val="1200"/>
              </a:spcBef>
              <a:spcAft>
                <a:spcPts val="600"/>
              </a:spcAft>
            </a:pPr>
            <a:r>
              <a:rPr lang="en-US" sz="2800"/>
              <a:t>Event Bus</a:t>
            </a:r>
            <a:br>
              <a:rPr lang="en-US" sz="2800"/>
            </a:br>
            <a:r>
              <a:rPr lang="en-US" sz="2800"/>
              <a:t>   	</a:t>
            </a:r>
            <a:r>
              <a:rPr lang="en-US" sz="2400">
                <a:solidFill>
                  <a:srgbClr val="008000"/>
                </a:solidFill>
              </a:rPr>
              <a:t>Benefits and value proposition</a:t>
            </a:r>
          </a:p>
        </p:txBody>
      </p:sp>
      <p:sp>
        <p:nvSpPr>
          <p:cNvPr id="12" name="Rectangle 11">
            <a:extLst>
              <a:ext uri="{FF2B5EF4-FFF2-40B4-BE49-F238E27FC236}">
                <a16:creationId xmlns:a16="http://schemas.microsoft.com/office/drawing/2014/main" id="{4CF9EC6F-FA64-4E6B-B5E9-CDBF6A3B1DCA}"/>
              </a:ext>
            </a:extLst>
          </p:cNvPr>
          <p:cNvSpPr/>
          <p:nvPr/>
        </p:nvSpPr>
        <p:spPr bwMode="gray">
          <a:xfrm>
            <a:off x="685389" y="1416106"/>
            <a:ext cx="5468604" cy="4701473"/>
          </a:xfrm>
          <a:prstGeom prst="rect">
            <a:avLst/>
          </a:prstGeom>
          <a:noFill/>
          <a:ln w="19050">
            <a:solidFill>
              <a:srgbClr val="00B050"/>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342900" lvl="3" indent="0">
              <a:lnSpc>
                <a:spcPct val="110000"/>
              </a:lnSpc>
              <a:spcAft>
                <a:spcPts val="500"/>
              </a:spcAft>
              <a:buNone/>
            </a:pPr>
            <a:r>
              <a:rPr lang="en-US" sz="1400" b="1" u="sng">
                <a:solidFill>
                  <a:srgbClr val="008000"/>
                </a:solidFill>
                <a:ea typeface="Open Sans" charset="0"/>
                <a:cs typeface="Arial" panose="020B0604020202020204" pitchFamily="34" charset="0"/>
                <a:sym typeface="Arial" panose="020B0604020202020204" pitchFamily="34" charset="0"/>
              </a:rPr>
              <a:t>Eliminate HR Hub data transformation: </a:t>
            </a:r>
            <a:r>
              <a:rPr lang="en-US" sz="1400">
                <a:solidFill>
                  <a:schemeClr val="tx1">
                    <a:lumMod val="95000"/>
                    <a:lumOff val="5000"/>
                  </a:schemeClr>
                </a:solidFill>
                <a:cs typeface="Arial" panose="020B0604020202020204" pitchFamily="34" charset="0"/>
                <a:sym typeface="Arial" panose="020B0604020202020204" pitchFamily="34" charset="0"/>
              </a:rPr>
              <a:t>Publishers conform data </a:t>
            </a:r>
            <a:r>
              <a:rPr lang="en-US" sz="1400">
                <a:solidFill>
                  <a:schemeClr val="tx1">
                    <a:lumMod val="95000"/>
                    <a:lumOff val="5000"/>
                  </a:schemeClr>
                </a:solidFill>
                <a:ea typeface="Open Sans" charset="0"/>
                <a:cs typeface="Arial" panose="020B0604020202020204" pitchFamily="34" charset="0"/>
                <a:sym typeface="Arial" panose="020B0604020202020204" pitchFamily="34" charset="0"/>
              </a:rPr>
              <a:t>BEFORE publishing on event bus; downstream system may consume data directly without Hub transforming output (simplify from HR Hub pattern that conforms all data from source to downstream systems) </a:t>
            </a:r>
          </a:p>
          <a:p>
            <a:pPr marL="342900" lvl="3" indent="0">
              <a:lnSpc>
                <a:spcPct val="110000"/>
              </a:lnSpc>
              <a:spcAft>
                <a:spcPts val="500"/>
              </a:spcAft>
              <a:buNone/>
            </a:pPr>
            <a:r>
              <a:rPr lang="en-US" sz="1400" b="1" u="sng">
                <a:solidFill>
                  <a:srgbClr val="008000"/>
                </a:solidFill>
                <a:ea typeface="Open Sans" charset="0"/>
                <a:cs typeface="Arial" panose="020B0604020202020204" pitchFamily="34" charset="0"/>
                <a:sym typeface="Arial" panose="020B0604020202020204" pitchFamily="34" charset="0"/>
              </a:rPr>
              <a:t>No wait on batch transactions: </a:t>
            </a:r>
            <a:r>
              <a:rPr lang="en-US" sz="1400">
                <a:solidFill>
                  <a:schemeClr val="tx1">
                    <a:lumMod val="95000"/>
                    <a:lumOff val="5000"/>
                  </a:schemeClr>
                </a:solidFill>
                <a:ea typeface="Open Sans" charset="0"/>
                <a:cs typeface="Arial" panose="020B0604020202020204" pitchFamily="34" charset="0"/>
                <a:sym typeface="Arial" panose="020B0604020202020204" pitchFamily="34" charset="0"/>
              </a:rPr>
              <a:t>Subscribers listen to real time events for immediate data need, ignore any irrelevant events</a:t>
            </a:r>
          </a:p>
          <a:p>
            <a:pPr marL="342900" lvl="3" indent="0">
              <a:lnSpc>
                <a:spcPct val="110000"/>
              </a:lnSpc>
              <a:spcAft>
                <a:spcPts val="500"/>
              </a:spcAft>
              <a:buNone/>
            </a:pPr>
            <a:r>
              <a:rPr lang="en-US" sz="1400" b="1" u="sng">
                <a:solidFill>
                  <a:srgbClr val="008000"/>
                </a:solidFill>
                <a:ea typeface="Open Sans" charset="0"/>
                <a:cs typeface="Arial" panose="020B0604020202020204" pitchFamily="34" charset="0"/>
                <a:sym typeface="Arial" panose="020B0604020202020204" pitchFamily="34" charset="0"/>
              </a:rPr>
              <a:t>Save cost to avoid ‘spider web’ pattern:</a:t>
            </a:r>
            <a:r>
              <a:rPr lang="en-US" sz="1400" b="1">
                <a:solidFill>
                  <a:srgbClr val="008000"/>
                </a:solidFill>
                <a:ea typeface="Open Sans" charset="0"/>
                <a:cs typeface="Arial" panose="020B0604020202020204" pitchFamily="34" charset="0"/>
                <a:sym typeface="Arial" panose="020B0604020202020204" pitchFamily="34" charset="0"/>
              </a:rPr>
              <a:t>  </a:t>
            </a:r>
            <a:r>
              <a:rPr lang="en-US" sz="1400">
                <a:solidFill>
                  <a:schemeClr val="tx1">
                    <a:lumMod val="95000"/>
                    <a:lumOff val="5000"/>
                  </a:schemeClr>
                </a:solidFill>
                <a:ea typeface="Open Sans" charset="0"/>
                <a:cs typeface="Arial" panose="020B0604020202020204" pitchFamily="34" charset="0"/>
                <a:sym typeface="Arial" panose="020B0604020202020204" pitchFamily="34" charset="0"/>
              </a:rPr>
              <a:t>The point-to-point integrations cause duplicates, hard to maintain and costly to make changes, because of the need to touch both ends of every integration. Event Bus define one data type adaptor only at the first time – reuse by multiple subscribers that need the same type. Integration change requires only ‘unplug’ one side, instead of both sides </a:t>
            </a:r>
          </a:p>
          <a:p>
            <a:pPr marL="342900" lvl="3" indent="0">
              <a:lnSpc>
                <a:spcPct val="110000"/>
              </a:lnSpc>
              <a:spcAft>
                <a:spcPts val="500"/>
              </a:spcAft>
              <a:buNone/>
            </a:pPr>
            <a:r>
              <a:rPr lang="en-US" sz="1400" b="1" u="sng">
                <a:solidFill>
                  <a:srgbClr val="008000"/>
                </a:solidFill>
                <a:cs typeface="Arial" panose="020B0604020202020204" pitchFamily="34" charset="0"/>
              </a:rPr>
              <a:t>Centralize to API interface:</a:t>
            </a:r>
            <a:r>
              <a:rPr lang="en-US" sz="1400" b="1">
                <a:solidFill>
                  <a:srgbClr val="008000"/>
                </a:solidFill>
                <a:cs typeface="Arial" panose="020B0604020202020204" pitchFamily="34" charset="0"/>
              </a:rPr>
              <a:t> </a:t>
            </a:r>
            <a:r>
              <a:rPr lang="en-US" sz="1400">
                <a:solidFill>
                  <a:schemeClr val="tx1">
                    <a:lumMod val="95000"/>
                    <a:lumOff val="5000"/>
                  </a:schemeClr>
                </a:solidFill>
                <a:cs typeface="Arial" panose="020B0604020202020204" pitchFamily="34" charset="0"/>
              </a:rPr>
              <a:t>Hub can be repurposed to consume events and expose real-time APIs for other systems.</a:t>
            </a:r>
            <a:endParaRPr lang="en-US" sz="1200">
              <a:solidFill>
                <a:srgbClr val="3F3F3F"/>
              </a:solidFill>
            </a:endParaRPr>
          </a:p>
        </p:txBody>
      </p:sp>
      <p:sp>
        <p:nvSpPr>
          <p:cNvPr id="13" name="Rectangle 12">
            <a:extLst>
              <a:ext uri="{FF2B5EF4-FFF2-40B4-BE49-F238E27FC236}">
                <a16:creationId xmlns:a16="http://schemas.microsoft.com/office/drawing/2014/main" id="{69215D81-BF88-480C-9004-BEC325BAB2AF}"/>
              </a:ext>
            </a:extLst>
          </p:cNvPr>
          <p:cNvSpPr/>
          <p:nvPr/>
        </p:nvSpPr>
        <p:spPr bwMode="gray">
          <a:xfrm>
            <a:off x="6732573" y="1957673"/>
            <a:ext cx="4729486" cy="4159906"/>
          </a:xfrm>
          <a:prstGeom prst="rect">
            <a:avLst/>
          </a:prstGeom>
          <a:noFill/>
          <a:ln w="12700">
            <a:solidFill>
              <a:srgbClr val="0070C0"/>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Start by tying </a:t>
            </a:r>
            <a:r>
              <a:rPr lang="en-US" sz="1400" u="sng" err="1">
                <a:solidFill>
                  <a:srgbClr val="0070C0"/>
                </a:solidFill>
                <a:cs typeface="Arial" panose="020B0604020202020204" pitchFamily="34" charset="0"/>
              </a:rPr>
              <a:t>WorkDay</a:t>
            </a:r>
            <a:r>
              <a:rPr lang="en-US" sz="1400">
                <a:solidFill>
                  <a:srgbClr val="0070C0"/>
                </a:solidFill>
                <a:cs typeface="Arial" panose="020B0604020202020204" pitchFamily="34" charset="0"/>
              </a:rPr>
              <a:t> and HR Hub to the Event Bus</a:t>
            </a:r>
          </a:p>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Connect as many downstream systems as possible that can handle real time event  </a:t>
            </a:r>
          </a:p>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Leave and restrict HR Hub only to serve downstream systems that cannot enable events</a:t>
            </a:r>
          </a:p>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Gradually migrate </a:t>
            </a:r>
            <a:r>
              <a:rPr lang="en-US" sz="1400" err="1">
                <a:solidFill>
                  <a:srgbClr val="0070C0"/>
                </a:solidFill>
                <a:cs typeface="Arial" panose="020B0604020202020204" pitchFamily="34" charset="0"/>
              </a:rPr>
              <a:t>downstreams</a:t>
            </a:r>
            <a:r>
              <a:rPr lang="en-US" sz="1400">
                <a:solidFill>
                  <a:srgbClr val="0070C0"/>
                </a:solidFill>
                <a:cs typeface="Arial" panose="020B0604020202020204" pitchFamily="34" charset="0"/>
              </a:rPr>
              <a:t> to events, or isolate to a niche database outside HR Hub</a:t>
            </a:r>
          </a:p>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Reshape HR Hub team to be API driven to lead fast Event Bus adoption</a:t>
            </a:r>
          </a:p>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Build new database/tables to support high-speed APIs, away from old HR Hub pattern</a:t>
            </a:r>
          </a:p>
          <a:p>
            <a:pPr marL="285750" lvl="1" indent="-285750">
              <a:lnSpc>
                <a:spcPct val="110000"/>
              </a:lnSpc>
              <a:spcAft>
                <a:spcPts val="500"/>
              </a:spcAft>
              <a:buFont typeface="Arial" panose="020B0604020202020204" pitchFamily="34" charset="0"/>
              <a:buChar char="•"/>
            </a:pPr>
            <a:r>
              <a:rPr lang="en-US" sz="1400">
                <a:solidFill>
                  <a:srgbClr val="0070C0"/>
                </a:solidFill>
                <a:cs typeface="Arial" panose="020B0604020202020204" pitchFamily="34" charset="0"/>
              </a:rPr>
              <a:t>Sunset HR hub</a:t>
            </a:r>
          </a:p>
        </p:txBody>
      </p:sp>
      <p:sp>
        <p:nvSpPr>
          <p:cNvPr id="8" name="TextBox 7">
            <a:extLst>
              <a:ext uri="{FF2B5EF4-FFF2-40B4-BE49-F238E27FC236}">
                <a16:creationId xmlns:a16="http://schemas.microsoft.com/office/drawing/2014/main" id="{CE9CE0E6-83CF-48A1-B715-B1A4AEF1E5D5}"/>
              </a:ext>
            </a:extLst>
          </p:cNvPr>
          <p:cNvSpPr txBox="1"/>
          <p:nvPr/>
        </p:nvSpPr>
        <p:spPr>
          <a:xfrm rot="10800000" flipV="1">
            <a:off x="6732573" y="1124984"/>
            <a:ext cx="4056983" cy="461665"/>
          </a:xfrm>
          <a:prstGeom prst="rect">
            <a:avLst/>
          </a:prstGeom>
          <a:noFill/>
        </p:spPr>
        <p:txBody>
          <a:bodyPr wrap="square">
            <a:spAutoFit/>
          </a:bodyPr>
          <a:lstStyle/>
          <a:p>
            <a:r>
              <a:rPr lang="en-US" sz="2400" b="1">
                <a:solidFill>
                  <a:srgbClr val="0070C0"/>
                </a:solidFill>
              </a:rPr>
              <a:t>Drive forward target state</a:t>
            </a:r>
          </a:p>
        </p:txBody>
      </p:sp>
    </p:spTree>
    <p:extLst>
      <p:ext uri="{BB962C8B-B14F-4D97-AF65-F5344CB8AC3E}">
        <p14:creationId xmlns:p14="http://schemas.microsoft.com/office/powerpoint/2010/main" val="187742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C8A4-6C70-4280-8A06-9FF12FA9475D}"/>
              </a:ext>
            </a:extLst>
          </p:cNvPr>
          <p:cNvSpPr>
            <a:spLocks noGrp="1"/>
          </p:cNvSpPr>
          <p:nvPr>
            <p:ph type="title"/>
          </p:nvPr>
        </p:nvSpPr>
        <p:spPr>
          <a:xfrm>
            <a:off x="767301" y="424447"/>
            <a:ext cx="9430247" cy="500286"/>
          </a:xfrm>
        </p:spPr>
        <p:txBody>
          <a:bodyPr/>
          <a:lstStyle/>
          <a:p>
            <a:r>
              <a:rPr lang="en-US"/>
              <a:t>HR Hub vs. Event Bus, and why?</a:t>
            </a:r>
          </a:p>
        </p:txBody>
      </p:sp>
      <p:sp>
        <p:nvSpPr>
          <p:cNvPr id="15" name="TextBox 14">
            <a:extLst>
              <a:ext uri="{FF2B5EF4-FFF2-40B4-BE49-F238E27FC236}">
                <a16:creationId xmlns:a16="http://schemas.microsoft.com/office/drawing/2014/main" id="{3F955D3B-23EC-4AB1-8B3D-D1189ABD8651}"/>
              </a:ext>
            </a:extLst>
          </p:cNvPr>
          <p:cNvSpPr txBox="1"/>
          <p:nvPr/>
        </p:nvSpPr>
        <p:spPr>
          <a:xfrm>
            <a:off x="1593078" y="2845506"/>
            <a:ext cx="1221520" cy="246221"/>
          </a:xfrm>
          <a:prstGeom prst="rect">
            <a:avLst/>
          </a:prstGeom>
          <a:noFill/>
        </p:spPr>
        <p:txBody>
          <a:bodyPr wrap="square">
            <a:spAutoFit/>
          </a:bodyPr>
          <a:lstStyle/>
          <a:p>
            <a:pPr fontAlgn="ctr">
              <a:spcAft>
                <a:spcPts val="600"/>
              </a:spcAft>
              <a:buSzPts val="1000"/>
              <a:tabLst>
                <a:tab pos="457200" algn="l"/>
              </a:tabLst>
            </a:pPr>
            <a:r>
              <a:rPr lang="en-US" sz="1000" i="1">
                <a:solidFill>
                  <a:schemeClr val="accent2"/>
                </a:solidFill>
                <a:effectLst/>
                <a:latin typeface="Calibri" panose="020F0502020204030204" pitchFamily="34" charset="0"/>
                <a:ea typeface="MS PGothic" panose="020B0600070205080204" pitchFamily="34" charset="-128"/>
              </a:rPr>
              <a:t>Various data types</a:t>
            </a:r>
          </a:p>
        </p:txBody>
      </p:sp>
      <p:sp>
        <p:nvSpPr>
          <p:cNvPr id="28" name="Rectangle 27">
            <a:extLst>
              <a:ext uri="{FF2B5EF4-FFF2-40B4-BE49-F238E27FC236}">
                <a16:creationId xmlns:a16="http://schemas.microsoft.com/office/drawing/2014/main" id="{0D292D48-132F-44E4-B463-B3D454DF1F07}"/>
              </a:ext>
            </a:extLst>
          </p:cNvPr>
          <p:cNvSpPr/>
          <p:nvPr/>
        </p:nvSpPr>
        <p:spPr bwMode="gray">
          <a:xfrm>
            <a:off x="866773" y="3629295"/>
            <a:ext cx="1333508" cy="465015"/>
          </a:xfrm>
          <a:prstGeom prst="rect">
            <a:avLst/>
          </a:prstGeom>
          <a:solidFill>
            <a:schemeClr val="accent4">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accent2"/>
                </a:solidFill>
              </a:rPr>
              <a:t>HCM</a:t>
            </a:r>
          </a:p>
          <a:p>
            <a:pPr algn="ctr"/>
            <a:r>
              <a:rPr lang="en-US" sz="900">
                <a:solidFill>
                  <a:schemeClr val="accent2"/>
                </a:solidFill>
              </a:rPr>
              <a:t>Non-conformed data</a:t>
            </a:r>
          </a:p>
        </p:txBody>
      </p:sp>
      <p:sp>
        <p:nvSpPr>
          <p:cNvPr id="29" name="Text Placeholder 23">
            <a:extLst>
              <a:ext uri="{FF2B5EF4-FFF2-40B4-BE49-F238E27FC236}">
                <a16:creationId xmlns:a16="http://schemas.microsoft.com/office/drawing/2014/main" id="{867CAEEB-1707-4521-AC63-C07458E1B78E}"/>
              </a:ext>
            </a:extLst>
          </p:cNvPr>
          <p:cNvSpPr txBox="1">
            <a:spLocks/>
          </p:cNvSpPr>
          <p:nvPr/>
        </p:nvSpPr>
        <p:spPr bwMode="gray">
          <a:xfrm>
            <a:off x="623531" y="792377"/>
            <a:ext cx="7583437" cy="259991"/>
          </a:xfrm>
          <a:prstGeom prst="rect">
            <a:avLst/>
          </a:prstGeom>
        </p:spPr>
        <p:txBody>
          <a:bodyPr vert="horz" lIns="0" tIns="0" rIns="0" bIns="0" rtlCol="0">
            <a:noAutofit/>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algn="ctr"/>
            <a:r>
              <a:rPr lang="en-US">
                <a:solidFill>
                  <a:schemeClr val="tx1"/>
                </a:solidFill>
                <a:cs typeface="Arial" panose="020B0604020202020204" pitchFamily="34" charset="0"/>
                <a:sym typeface="Arial" panose="020B0604020202020204" pitchFamily="34" charset="0"/>
              </a:rPr>
              <a:t>The real-time pre-conformed data model vs. batch files plus data transformation workload</a:t>
            </a:r>
          </a:p>
          <a:p>
            <a:endParaRPr lang="en-US"/>
          </a:p>
        </p:txBody>
      </p:sp>
      <p:grpSp>
        <p:nvGrpSpPr>
          <p:cNvPr id="45" name="Group 44">
            <a:extLst>
              <a:ext uri="{FF2B5EF4-FFF2-40B4-BE49-F238E27FC236}">
                <a16:creationId xmlns:a16="http://schemas.microsoft.com/office/drawing/2014/main" id="{FF1C522A-AB7D-435E-8B80-C052552BBF54}"/>
              </a:ext>
            </a:extLst>
          </p:cNvPr>
          <p:cNvGrpSpPr/>
          <p:nvPr/>
        </p:nvGrpSpPr>
        <p:grpSpPr>
          <a:xfrm>
            <a:off x="6303242" y="3353576"/>
            <a:ext cx="6529696" cy="3771233"/>
            <a:chOff x="2919974" y="678072"/>
            <a:chExt cx="6529696" cy="3771233"/>
          </a:xfrm>
        </p:grpSpPr>
        <p:graphicFrame>
          <p:nvGraphicFramePr>
            <p:cNvPr id="39" name="Diagram 38">
              <a:extLst>
                <a:ext uri="{FF2B5EF4-FFF2-40B4-BE49-F238E27FC236}">
                  <a16:creationId xmlns:a16="http://schemas.microsoft.com/office/drawing/2014/main" id="{16F1B225-283B-4086-88B7-F1CB034C8205}"/>
                </a:ext>
              </a:extLst>
            </p:cNvPr>
            <p:cNvGraphicFramePr/>
            <p:nvPr/>
          </p:nvGraphicFramePr>
          <p:xfrm>
            <a:off x="2919974" y="678072"/>
            <a:ext cx="6529696" cy="3771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TextBox 39">
              <a:extLst>
                <a:ext uri="{FF2B5EF4-FFF2-40B4-BE49-F238E27FC236}">
                  <a16:creationId xmlns:a16="http://schemas.microsoft.com/office/drawing/2014/main" id="{E6845DA1-757E-48EA-9223-FBE0D49B6DE1}"/>
                </a:ext>
              </a:extLst>
            </p:cNvPr>
            <p:cNvSpPr txBox="1"/>
            <p:nvPr/>
          </p:nvSpPr>
          <p:spPr>
            <a:xfrm>
              <a:off x="3994750" y="2400398"/>
              <a:ext cx="1010851" cy="338554"/>
            </a:xfrm>
            <a:prstGeom prst="rect">
              <a:avLst/>
            </a:prstGeom>
            <a:noFill/>
          </p:spPr>
          <p:txBody>
            <a:bodyPr wrap="square">
              <a:spAutoFit/>
            </a:bodyPr>
            <a:lstStyle/>
            <a:p>
              <a:pPr>
                <a:spcBef>
                  <a:spcPts val="600"/>
                </a:spcBef>
              </a:pPr>
              <a:r>
                <a:rPr lang="en-US" sz="1600" b="1" u="sng">
                  <a:solidFill>
                    <a:srgbClr val="0070C0"/>
                  </a:solidFill>
                  <a:latin typeface="Calibri" panose="020F0502020204030204" pitchFamily="34" charset="0"/>
                  <a:cs typeface="Calibri" panose="020F0502020204030204" pitchFamily="34" charset="0"/>
                </a:rPr>
                <a:t>Event Bus</a:t>
              </a:r>
              <a:endParaRPr lang="en-US" sz="1600" b="1" i="1" u="sng">
                <a:solidFill>
                  <a:srgbClr val="0070C0"/>
                </a:solidFill>
                <a:latin typeface="Calibri" panose="020F0502020204030204" pitchFamily="34" charset="0"/>
                <a:cs typeface="Calibri" panose="020F0502020204030204" pitchFamily="34" charset="0"/>
              </a:endParaRPr>
            </a:p>
          </p:txBody>
        </p:sp>
      </p:grpSp>
      <p:grpSp>
        <p:nvGrpSpPr>
          <p:cNvPr id="43" name="Group 42">
            <a:extLst>
              <a:ext uri="{FF2B5EF4-FFF2-40B4-BE49-F238E27FC236}">
                <a16:creationId xmlns:a16="http://schemas.microsoft.com/office/drawing/2014/main" id="{FC192932-6A8F-4F04-9693-3230774075DF}"/>
              </a:ext>
            </a:extLst>
          </p:cNvPr>
          <p:cNvGrpSpPr/>
          <p:nvPr/>
        </p:nvGrpSpPr>
        <p:grpSpPr>
          <a:xfrm>
            <a:off x="2810806" y="1911659"/>
            <a:ext cx="2298594" cy="1950432"/>
            <a:chOff x="557929" y="1894396"/>
            <a:chExt cx="1798409" cy="2115897"/>
          </a:xfrm>
        </p:grpSpPr>
        <p:sp>
          <p:nvSpPr>
            <p:cNvPr id="42" name="Rectangle: Rounded Corners 41">
              <a:extLst>
                <a:ext uri="{FF2B5EF4-FFF2-40B4-BE49-F238E27FC236}">
                  <a16:creationId xmlns:a16="http://schemas.microsoft.com/office/drawing/2014/main" id="{D0F5EDF7-63C6-46A5-B23B-B3FA4BEB5359}"/>
                </a:ext>
              </a:extLst>
            </p:cNvPr>
            <p:cNvSpPr/>
            <p:nvPr/>
          </p:nvSpPr>
          <p:spPr bwMode="gray">
            <a:xfrm>
              <a:off x="557929" y="1962639"/>
              <a:ext cx="1798409" cy="2047654"/>
            </a:xfrm>
            <a:prstGeom prst="roundRect">
              <a:avLst/>
            </a:prstGeom>
            <a:solidFill>
              <a:schemeClr val="accent4">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lvl="0" indent="0" algn="ctr" defTabSz="577850">
                <a:lnSpc>
                  <a:spcPct val="90000"/>
                </a:lnSpc>
                <a:spcBef>
                  <a:spcPct val="0"/>
                </a:spcBef>
                <a:spcAft>
                  <a:spcPct val="35000"/>
                </a:spcAft>
                <a:buNone/>
              </a:pPr>
              <a:endParaRPr lang="en-US" sz="1200" b="1">
                <a:solidFill>
                  <a:schemeClr val="bg1"/>
                </a:solidFill>
              </a:endParaRPr>
            </a:p>
          </p:txBody>
        </p:sp>
        <p:sp>
          <p:nvSpPr>
            <p:cNvPr id="33" name="TextBox 32">
              <a:extLst>
                <a:ext uri="{FF2B5EF4-FFF2-40B4-BE49-F238E27FC236}">
                  <a16:creationId xmlns:a16="http://schemas.microsoft.com/office/drawing/2014/main" id="{0E7EBE89-BD9F-4C5E-8C5D-AC9B33495E7D}"/>
                </a:ext>
              </a:extLst>
            </p:cNvPr>
            <p:cNvSpPr txBox="1"/>
            <p:nvPr/>
          </p:nvSpPr>
          <p:spPr>
            <a:xfrm>
              <a:off x="1004616" y="1894396"/>
              <a:ext cx="975338" cy="338554"/>
            </a:xfrm>
            <a:prstGeom prst="rect">
              <a:avLst/>
            </a:prstGeom>
            <a:noFill/>
          </p:spPr>
          <p:txBody>
            <a:bodyPr wrap="square">
              <a:spAutoFit/>
            </a:bodyPr>
            <a:lstStyle/>
            <a:p>
              <a:pPr algn="ctr">
                <a:spcBef>
                  <a:spcPts val="600"/>
                </a:spcBef>
              </a:pPr>
              <a:r>
                <a:rPr lang="en-US" sz="1600" b="1" u="sng">
                  <a:solidFill>
                    <a:schemeClr val="accent2"/>
                  </a:solidFill>
                  <a:latin typeface="Calibri" panose="020F0502020204030204" pitchFamily="34" charset="0"/>
                  <a:cs typeface="Calibri" panose="020F0502020204030204" pitchFamily="34" charset="0"/>
                </a:rPr>
                <a:t>HR</a:t>
              </a:r>
              <a:r>
                <a:rPr lang="en-US" sz="1600" b="0" u="sng">
                  <a:solidFill>
                    <a:schemeClr val="accent2"/>
                  </a:solidFill>
                  <a:latin typeface="Calibri" panose="020F0502020204030204" pitchFamily="34" charset="0"/>
                  <a:cs typeface="Calibri" panose="020F0502020204030204" pitchFamily="34" charset="0"/>
                </a:rPr>
                <a:t> </a:t>
              </a:r>
              <a:r>
                <a:rPr lang="en-US" sz="1600" b="1" u="sng">
                  <a:solidFill>
                    <a:schemeClr val="accent2"/>
                  </a:solidFill>
                  <a:latin typeface="Calibri" panose="020F0502020204030204" pitchFamily="34" charset="0"/>
                  <a:cs typeface="Calibri" panose="020F0502020204030204" pitchFamily="34" charset="0"/>
                </a:rPr>
                <a:t>Hub</a:t>
              </a:r>
              <a:endParaRPr lang="en-US" sz="1600" b="1" i="1" u="sng">
                <a:solidFill>
                  <a:schemeClr val="accent2"/>
                </a:solidFill>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367D8D0A-DE4A-4FD2-9C8B-A0816AC0B033}"/>
              </a:ext>
            </a:extLst>
          </p:cNvPr>
          <p:cNvSpPr/>
          <p:nvPr/>
        </p:nvSpPr>
        <p:spPr bwMode="gray">
          <a:xfrm>
            <a:off x="785466" y="2422743"/>
            <a:ext cx="749565" cy="465016"/>
          </a:xfrm>
          <a:prstGeom prst="rect">
            <a:avLst/>
          </a:prstGeom>
          <a:solidFill>
            <a:schemeClr val="accent4">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accent2"/>
                </a:solidFill>
              </a:rPr>
              <a:t>Source system</a:t>
            </a:r>
          </a:p>
        </p:txBody>
      </p:sp>
      <p:sp>
        <p:nvSpPr>
          <p:cNvPr id="46" name="Rectangle 45">
            <a:extLst>
              <a:ext uri="{FF2B5EF4-FFF2-40B4-BE49-F238E27FC236}">
                <a16:creationId xmlns:a16="http://schemas.microsoft.com/office/drawing/2014/main" id="{C967EDE4-AF1D-4555-A42E-46602B9E6685}"/>
              </a:ext>
            </a:extLst>
          </p:cNvPr>
          <p:cNvSpPr/>
          <p:nvPr/>
        </p:nvSpPr>
        <p:spPr bwMode="gray">
          <a:xfrm>
            <a:off x="770922" y="1365322"/>
            <a:ext cx="799829" cy="465016"/>
          </a:xfrm>
          <a:prstGeom prst="rect">
            <a:avLst/>
          </a:prstGeom>
          <a:solidFill>
            <a:schemeClr val="accent4">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accent2"/>
                </a:solidFill>
              </a:rPr>
              <a:t>Source system</a:t>
            </a:r>
          </a:p>
        </p:txBody>
      </p:sp>
      <p:sp>
        <p:nvSpPr>
          <p:cNvPr id="47" name="Rectangle 46">
            <a:extLst>
              <a:ext uri="{FF2B5EF4-FFF2-40B4-BE49-F238E27FC236}">
                <a16:creationId xmlns:a16="http://schemas.microsoft.com/office/drawing/2014/main" id="{BF996E2B-89B2-4659-B183-ADB763CAF8BA}"/>
              </a:ext>
            </a:extLst>
          </p:cNvPr>
          <p:cNvSpPr/>
          <p:nvPr/>
        </p:nvSpPr>
        <p:spPr bwMode="gray">
          <a:xfrm>
            <a:off x="770922" y="2963984"/>
            <a:ext cx="799829" cy="465016"/>
          </a:xfrm>
          <a:prstGeom prst="rect">
            <a:avLst/>
          </a:prstGeom>
          <a:solidFill>
            <a:schemeClr val="accent4">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accent2"/>
                </a:solidFill>
              </a:rPr>
              <a:t>Source system</a:t>
            </a:r>
          </a:p>
        </p:txBody>
      </p:sp>
      <p:sp>
        <p:nvSpPr>
          <p:cNvPr id="49" name="Rectangle 48">
            <a:extLst>
              <a:ext uri="{FF2B5EF4-FFF2-40B4-BE49-F238E27FC236}">
                <a16:creationId xmlns:a16="http://schemas.microsoft.com/office/drawing/2014/main" id="{ABE9A6B8-50AB-4E41-BBAC-F20146588524}"/>
              </a:ext>
            </a:extLst>
          </p:cNvPr>
          <p:cNvSpPr/>
          <p:nvPr/>
        </p:nvSpPr>
        <p:spPr bwMode="gray">
          <a:xfrm>
            <a:off x="2827976" y="2972374"/>
            <a:ext cx="681742" cy="205249"/>
          </a:xfrm>
          <a:prstGeom prst="rect">
            <a:avLst/>
          </a:prstGeom>
          <a:solidFill>
            <a:schemeClr val="accent3">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accent1"/>
                </a:solidFill>
              </a:rPr>
              <a:t>Ingress</a:t>
            </a:r>
          </a:p>
        </p:txBody>
      </p:sp>
      <p:sp>
        <p:nvSpPr>
          <p:cNvPr id="50" name="Rectangle 49">
            <a:extLst>
              <a:ext uri="{FF2B5EF4-FFF2-40B4-BE49-F238E27FC236}">
                <a16:creationId xmlns:a16="http://schemas.microsoft.com/office/drawing/2014/main" id="{7647D4FE-7614-4CEC-8D70-ACDA979CEAC9}"/>
              </a:ext>
            </a:extLst>
          </p:cNvPr>
          <p:cNvSpPr/>
          <p:nvPr/>
        </p:nvSpPr>
        <p:spPr bwMode="gray">
          <a:xfrm>
            <a:off x="2810806" y="3549798"/>
            <a:ext cx="681742" cy="205249"/>
          </a:xfrm>
          <a:prstGeom prst="rect">
            <a:avLst/>
          </a:prstGeom>
          <a:solidFill>
            <a:schemeClr val="accent3">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accent1"/>
                </a:solidFill>
              </a:rPr>
              <a:t>Ingress</a:t>
            </a:r>
          </a:p>
        </p:txBody>
      </p:sp>
      <p:sp>
        <p:nvSpPr>
          <p:cNvPr id="51" name="Rectangle 50">
            <a:extLst>
              <a:ext uri="{FF2B5EF4-FFF2-40B4-BE49-F238E27FC236}">
                <a16:creationId xmlns:a16="http://schemas.microsoft.com/office/drawing/2014/main" id="{F5687BB2-9F0A-4D30-8BF3-6B3D504C2A02}"/>
              </a:ext>
            </a:extLst>
          </p:cNvPr>
          <p:cNvSpPr/>
          <p:nvPr/>
        </p:nvSpPr>
        <p:spPr bwMode="gray">
          <a:xfrm>
            <a:off x="2810806" y="2424509"/>
            <a:ext cx="698912" cy="205249"/>
          </a:xfrm>
          <a:prstGeom prst="rect">
            <a:avLst/>
          </a:prstGeom>
          <a:solidFill>
            <a:schemeClr val="accent3">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accent1"/>
                </a:solidFill>
              </a:rPr>
              <a:t>Ingress</a:t>
            </a:r>
          </a:p>
        </p:txBody>
      </p:sp>
      <p:sp>
        <p:nvSpPr>
          <p:cNvPr id="30" name="Arrow: Right 29">
            <a:extLst>
              <a:ext uri="{FF2B5EF4-FFF2-40B4-BE49-F238E27FC236}">
                <a16:creationId xmlns:a16="http://schemas.microsoft.com/office/drawing/2014/main" id="{98E1EA35-863B-4C7F-92CA-2EBBA17E371C}"/>
              </a:ext>
            </a:extLst>
          </p:cNvPr>
          <p:cNvSpPr/>
          <p:nvPr/>
        </p:nvSpPr>
        <p:spPr bwMode="gray">
          <a:xfrm>
            <a:off x="4517934" y="2208647"/>
            <a:ext cx="708175" cy="283658"/>
          </a:xfrm>
          <a:prstGeom prst="rightArrow">
            <a:avLst/>
          </a:prstGeom>
          <a:solidFill>
            <a:schemeClr val="accent3">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accent1"/>
                </a:solidFill>
              </a:rPr>
              <a:t>egress</a:t>
            </a:r>
          </a:p>
        </p:txBody>
      </p:sp>
      <p:sp>
        <p:nvSpPr>
          <p:cNvPr id="52" name="Arrow: Right 51">
            <a:extLst>
              <a:ext uri="{FF2B5EF4-FFF2-40B4-BE49-F238E27FC236}">
                <a16:creationId xmlns:a16="http://schemas.microsoft.com/office/drawing/2014/main" id="{00EE0DC5-7D19-4C17-82E7-73B63C6A284A}"/>
              </a:ext>
            </a:extLst>
          </p:cNvPr>
          <p:cNvSpPr/>
          <p:nvPr/>
        </p:nvSpPr>
        <p:spPr bwMode="gray">
          <a:xfrm>
            <a:off x="4529661" y="2692270"/>
            <a:ext cx="730390" cy="304603"/>
          </a:xfrm>
          <a:prstGeom prst="rightArrow">
            <a:avLst/>
          </a:prstGeom>
          <a:solidFill>
            <a:schemeClr val="accent3">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accent1"/>
                </a:solidFill>
              </a:rPr>
              <a:t>egress</a:t>
            </a:r>
          </a:p>
        </p:txBody>
      </p:sp>
      <p:sp>
        <p:nvSpPr>
          <p:cNvPr id="53" name="Arrow: Right 52">
            <a:extLst>
              <a:ext uri="{FF2B5EF4-FFF2-40B4-BE49-F238E27FC236}">
                <a16:creationId xmlns:a16="http://schemas.microsoft.com/office/drawing/2014/main" id="{87D49BA1-AF97-4DD9-8EEA-0AA7904A76A2}"/>
              </a:ext>
            </a:extLst>
          </p:cNvPr>
          <p:cNvSpPr/>
          <p:nvPr/>
        </p:nvSpPr>
        <p:spPr bwMode="gray">
          <a:xfrm>
            <a:off x="4508363" y="3130715"/>
            <a:ext cx="738241" cy="304603"/>
          </a:xfrm>
          <a:prstGeom prst="rightArrow">
            <a:avLst/>
          </a:prstGeom>
          <a:solidFill>
            <a:schemeClr val="accent3">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accent1"/>
                </a:solidFill>
              </a:rPr>
              <a:t>egress</a:t>
            </a:r>
          </a:p>
        </p:txBody>
      </p:sp>
      <p:cxnSp>
        <p:nvCxnSpPr>
          <p:cNvPr id="59" name="Connector: Elbow 58">
            <a:extLst>
              <a:ext uri="{FF2B5EF4-FFF2-40B4-BE49-F238E27FC236}">
                <a16:creationId xmlns:a16="http://schemas.microsoft.com/office/drawing/2014/main" id="{C225B33B-D824-4719-B5FF-3CB2D1F1482D}"/>
              </a:ext>
            </a:extLst>
          </p:cNvPr>
          <p:cNvCxnSpPr>
            <a:cxnSpLocks/>
            <a:stCxn id="51" idx="3"/>
            <a:endCxn id="52" idx="1"/>
          </p:cNvCxnSpPr>
          <p:nvPr/>
        </p:nvCxnSpPr>
        <p:spPr>
          <a:xfrm>
            <a:off x="3509718" y="2527134"/>
            <a:ext cx="1019943" cy="317438"/>
          </a:xfrm>
          <a:prstGeom prst="bentConnector3">
            <a:avLst>
              <a:gd name="adj1" fmla="val 129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335711A-648D-4175-80E8-7403EA3616B2}"/>
              </a:ext>
            </a:extLst>
          </p:cNvPr>
          <p:cNvCxnSpPr>
            <a:cxnSpLocks/>
            <a:stCxn id="50" idx="3"/>
            <a:endCxn id="98" idx="2"/>
          </p:cNvCxnSpPr>
          <p:nvPr/>
        </p:nvCxnSpPr>
        <p:spPr>
          <a:xfrm flipV="1">
            <a:off x="3492548" y="2947634"/>
            <a:ext cx="2616492" cy="704789"/>
          </a:xfrm>
          <a:prstGeom prst="bentConnector3">
            <a:avLst>
              <a:gd name="adj1" fmla="val 24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7D3ED1BF-9C3E-437D-BC72-5AA2EAA8E40F}"/>
              </a:ext>
            </a:extLst>
          </p:cNvPr>
          <p:cNvCxnSpPr>
            <a:cxnSpLocks/>
            <a:stCxn id="49" idx="3"/>
            <a:endCxn id="241" idx="2"/>
          </p:cNvCxnSpPr>
          <p:nvPr/>
        </p:nvCxnSpPr>
        <p:spPr>
          <a:xfrm>
            <a:off x="3509718" y="3074999"/>
            <a:ext cx="2601636" cy="374564"/>
          </a:xfrm>
          <a:prstGeom prst="bentConnector3">
            <a:avLst>
              <a:gd name="adj1" fmla="val 364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6319B777-2BB7-4B11-A4A3-6F9CEFB02D9E}"/>
              </a:ext>
            </a:extLst>
          </p:cNvPr>
          <p:cNvSpPr/>
          <p:nvPr/>
        </p:nvSpPr>
        <p:spPr>
          <a:xfrm>
            <a:off x="3349056" y="2204239"/>
            <a:ext cx="1269307" cy="1507842"/>
          </a:xfrm>
          <a:custGeom>
            <a:avLst/>
            <a:gdLst>
              <a:gd name="connsiteX0" fmla="*/ 0 w 1182514"/>
              <a:gd name="connsiteY0" fmla="*/ 87015 h 870146"/>
              <a:gd name="connsiteX1" fmla="*/ 87015 w 1182514"/>
              <a:gd name="connsiteY1" fmla="*/ 0 h 870146"/>
              <a:gd name="connsiteX2" fmla="*/ 1095499 w 1182514"/>
              <a:gd name="connsiteY2" fmla="*/ 0 h 870146"/>
              <a:gd name="connsiteX3" fmla="*/ 1182514 w 1182514"/>
              <a:gd name="connsiteY3" fmla="*/ 87015 h 870146"/>
              <a:gd name="connsiteX4" fmla="*/ 1182514 w 1182514"/>
              <a:gd name="connsiteY4" fmla="*/ 783131 h 870146"/>
              <a:gd name="connsiteX5" fmla="*/ 1095499 w 1182514"/>
              <a:gd name="connsiteY5" fmla="*/ 870146 h 870146"/>
              <a:gd name="connsiteX6" fmla="*/ 87015 w 1182514"/>
              <a:gd name="connsiteY6" fmla="*/ 870146 h 870146"/>
              <a:gd name="connsiteX7" fmla="*/ 0 w 1182514"/>
              <a:gd name="connsiteY7" fmla="*/ 783131 h 870146"/>
              <a:gd name="connsiteX8" fmla="*/ 0 w 1182514"/>
              <a:gd name="connsiteY8" fmla="*/ 87015 h 870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2514" h="870146">
                <a:moveTo>
                  <a:pt x="0" y="87015"/>
                </a:moveTo>
                <a:cubicBezTo>
                  <a:pt x="0" y="38958"/>
                  <a:pt x="38958" y="0"/>
                  <a:pt x="87015" y="0"/>
                </a:cubicBezTo>
                <a:lnTo>
                  <a:pt x="1095499" y="0"/>
                </a:lnTo>
                <a:cubicBezTo>
                  <a:pt x="1143556" y="0"/>
                  <a:pt x="1182514" y="38958"/>
                  <a:pt x="1182514" y="87015"/>
                </a:cubicBezTo>
                <a:lnTo>
                  <a:pt x="1182514" y="783131"/>
                </a:lnTo>
                <a:cubicBezTo>
                  <a:pt x="1182514" y="831188"/>
                  <a:pt x="1143556" y="870146"/>
                  <a:pt x="1095499" y="870146"/>
                </a:cubicBezTo>
                <a:lnTo>
                  <a:pt x="87015" y="870146"/>
                </a:lnTo>
                <a:cubicBezTo>
                  <a:pt x="38958" y="870146"/>
                  <a:pt x="0" y="831188"/>
                  <a:pt x="0" y="783131"/>
                </a:cubicBezTo>
                <a:lnTo>
                  <a:pt x="0" y="87015"/>
                </a:lnTo>
                <a:close/>
              </a:path>
            </a:pathLst>
          </a:custGeom>
        </p:spPr>
        <p:style>
          <a:lnRef idx="2">
            <a:schemeClr val="lt1">
              <a:hueOff val="0"/>
              <a:satOff val="0"/>
              <a:lumOff val="0"/>
              <a:alphaOff val="0"/>
            </a:schemeClr>
          </a:lnRef>
          <a:fillRef idx="1">
            <a:schemeClr val="accent4">
              <a:alpha val="90000"/>
              <a:hueOff val="0"/>
              <a:satOff val="0"/>
              <a:lumOff val="0"/>
              <a:alphaOff val="-40000"/>
            </a:schemeClr>
          </a:fillRef>
          <a:effectRef idx="0">
            <a:schemeClr val="accent4">
              <a:alpha val="90000"/>
              <a:hueOff val="0"/>
              <a:satOff val="0"/>
              <a:lumOff val="0"/>
              <a:alphaOff val="-40000"/>
            </a:schemeClr>
          </a:effectRef>
          <a:fontRef idx="minor">
            <a:schemeClr val="lt1"/>
          </a:fontRef>
        </p:style>
        <p:txBody>
          <a:bodyPr spcFirstLastPara="0" vert="horz" wrap="square" lIns="63586" tIns="63586" rIns="63586" bIns="63586" numCol="1" spcCol="1270" anchor="ctr" anchorCtr="0">
            <a:noAutofit/>
          </a:bodyPr>
          <a:lstStyle/>
          <a:p>
            <a:pPr marL="0" lvl="0" indent="0" algn="ctr" defTabSz="444500">
              <a:lnSpc>
                <a:spcPct val="90000"/>
              </a:lnSpc>
              <a:spcBef>
                <a:spcPct val="0"/>
              </a:spcBef>
              <a:spcAft>
                <a:spcPct val="35000"/>
              </a:spcAft>
              <a:buNone/>
            </a:pPr>
            <a:endParaRPr lang="en-US" sz="1000" u="none" kern="1200" baseline="0">
              <a:solidFill>
                <a:srgbClr val="00B050"/>
              </a:solidFill>
            </a:endParaRPr>
          </a:p>
          <a:p>
            <a:pPr marL="0" lvl="0" indent="0" algn="ctr" defTabSz="577850">
              <a:lnSpc>
                <a:spcPct val="90000"/>
              </a:lnSpc>
              <a:spcBef>
                <a:spcPct val="0"/>
              </a:spcBef>
              <a:spcAft>
                <a:spcPct val="35000"/>
              </a:spcAft>
              <a:buNone/>
            </a:pPr>
            <a:r>
              <a:rPr lang="en-US" sz="1000" i="1">
                <a:solidFill>
                  <a:srgbClr val="002060"/>
                </a:solidFill>
              </a:rPr>
              <a:t>Canonical layer</a:t>
            </a:r>
          </a:p>
          <a:p>
            <a:pPr marL="0" lvl="0" indent="0" algn="ctr" defTabSz="577850">
              <a:lnSpc>
                <a:spcPct val="90000"/>
              </a:lnSpc>
              <a:spcBef>
                <a:spcPct val="0"/>
              </a:spcBef>
              <a:spcAft>
                <a:spcPct val="35000"/>
              </a:spcAft>
              <a:buNone/>
            </a:pPr>
            <a:r>
              <a:rPr lang="en-US" sz="1000" i="1">
                <a:solidFill>
                  <a:srgbClr val="002060"/>
                </a:solidFill>
              </a:rPr>
              <a:t>Store, b</a:t>
            </a:r>
            <a:r>
              <a:rPr lang="en-US" sz="1000" i="1" kern="1200" baseline="0">
                <a:solidFill>
                  <a:srgbClr val="002060"/>
                </a:solidFill>
              </a:rPr>
              <a:t>atch</a:t>
            </a:r>
          </a:p>
          <a:p>
            <a:pPr marL="0" lvl="0" indent="0" algn="ctr" defTabSz="577850">
              <a:lnSpc>
                <a:spcPct val="90000"/>
              </a:lnSpc>
              <a:spcBef>
                <a:spcPct val="0"/>
              </a:spcBef>
              <a:spcAft>
                <a:spcPct val="35000"/>
              </a:spcAft>
              <a:buNone/>
            </a:pPr>
            <a:r>
              <a:rPr lang="en-US" sz="1000" i="1">
                <a:solidFill>
                  <a:srgbClr val="002060"/>
                </a:solidFill>
              </a:rPr>
              <a:t>D</a:t>
            </a:r>
            <a:r>
              <a:rPr lang="en-US" sz="1000" i="1" kern="1200" baseline="0">
                <a:solidFill>
                  <a:srgbClr val="002060"/>
                </a:solidFill>
              </a:rPr>
              <a:t>ata model </a:t>
            </a:r>
            <a:r>
              <a:rPr lang="en-US" sz="1000" i="1">
                <a:solidFill>
                  <a:srgbClr val="002060"/>
                </a:solidFill>
              </a:rPr>
              <a:t>c</a:t>
            </a:r>
            <a:r>
              <a:rPr lang="en-US" sz="1000" i="1" kern="1200" baseline="0">
                <a:solidFill>
                  <a:srgbClr val="002060"/>
                </a:solidFill>
              </a:rPr>
              <a:t>onformance</a:t>
            </a:r>
          </a:p>
          <a:p>
            <a:pPr marL="0" lvl="0" indent="0" algn="ctr" defTabSz="577850">
              <a:lnSpc>
                <a:spcPct val="90000"/>
              </a:lnSpc>
              <a:spcBef>
                <a:spcPct val="0"/>
              </a:spcBef>
              <a:spcAft>
                <a:spcPct val="35000"/>
              </a:spcAft>
              <a:buNone/>
            </a:pPr>
            <a:r>
              <a:rPr lang="en-US" sz="1000" i="1" kern="1200" baseline="0">
                <a:solidFill>
                  <a:srgbClr val="002060"/>
                </a:solidFill>
              </a:rPr>
              <a:t>Translate</a:t>
            </a:r>
          </a:p>
          <a:p>
            <a:pPr marL="0" lvl="0" indent="0" algn="ctr" defTabSz="577850">
              <a:lnSpc>
                <a:spcPct val="90000"/>
              </a:lnSpc>
              <a:spcBef>
                <a:spcPct val="0"/>
              </a:spcBef>
              <a:spcAft>
                <a:spcPct val="35000"/>
              </a:spcAft>
              <a:buNone/>
            </a:pPr>
            <a:r>
              <a:rPr lang="en-US" sz="1000" i="1" kern="1200" baseline="0">
                <a:solidFill>
                  <a:srgbClr val="002060"/>
                </a:solidFill>
              </a:rPr>
              <a:t>Crosswalk</a:t>
            </a:r>
          </a:p>
          <a:p>
            <a:pPr marL="0" lvl="0" indent="0" algn="ctr" defTabSz="577850">
              <a:lnSpc>
                <a:spcPct val="90000"/>
              </a:lnSpc>
              <a:spcBef>
                <a:spcPct val="0"/>
              </a:spcBef>
              <a:spcAft>
                <a:spcPct val="35000"/>
              </a:spcAft>
              <a:buNone/>
            </a:pPr>
            <a:endParaRPr lang="en-US" sz="1000" i="1" kern="1200" baseline="0">
              <a:solidFill>
                <a:srgbClr val="002060"/>
              </a:solidFill>
            </a:endParaRPr>
          </a:p>
        </p:txBody>
      </p:sp>
      <p:grpSp>
        <p:nvGrpSpPr>
          <p:cNvPr id="78" name="Group 77">
            <a:extLst>
              <a:ext uri="{FF2B5EF4-FFF2-40B4-BE49-F238E27FC236}">
                <a16:creationId xmlns:a16="http://schemas.microsoft.com/office/drawing/2014/main" id="{23B1CC3E-2F4A-477E-BF82-7073E7701E3C}"/>
              </a:ext>
            </a:extLst>
          </p:cNvPr>
          <p:cNvGrpSpPr/>
          <p:nvPr/>
        </p:nvGrpSpPr>
        <p:grpSpPr>
          <a:xfrm>
            <a:off x="6132002" y="2079001"/>
            <a:ext cx="1185504" cy="669820"/>
            <a:chOff x="2618807" y="2386784"/>
            <a:chExt cx="1026537" cy="736691"/>
          </a:xfrm>
        </p:grpSpPr>
        <p:sp>
          <p:nvSpPr>
            <p:cNvPr id="79" name="Oval 78">
              <a:extLst>
                <a:ext uri="{FF2B5EF4-FFF2-40B4-BE49-F238E27FC236}">
                  <a16:creationId xmlns:a16="http://schemas.microsoft.com/office/drawing/2014/main" id="{6BDD0E74-0FC0-4DA9-8C7E-59182F6AB877}"/>
                </a:ext>
              </a:extLst>
            </p:cNvPr>
            <p:cNvSpPr/>
            <p:nvPr/>
          </p:nvSpPr>
          <p:spPr>
            <a:xfrm>
              <a:off x="2618807" y="2386784"/>
              <a:ext cx="1026537" cy="736691"/>
            </a:xfrm>
            <a:prstGeom prst="ellipse">
              <a:avLst/>
            </a:pr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0" name="Oval 4">
              <a:extLst>
                <a:ext uri="{FF2B5EF4-FFF2-40B4-BE49-F238E27FC236}">
                  <a16:creationId xmlns:a16="http://schemas.microsoft.com/office/drawing/2014/main" id="{0DAD7863-DEE0-4A88-A6BA-137942D13B8E}"/>
                </a:ext>
              </a:extLst>
            </p:cNvPr>
            <p:cNvSpPr txBox="1"/>
            <p:nvPr/>
          </p:nvSpPr>
          <p:spPr>
            <a:xfrm>
              <a:off x="2769140" y="2494670"/>
              <a:ext cx="725871" cy="520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baseline="0">
                  <a:solidFill>
                    <a:schemeClr val="accent2"/>
                  </a:solidFill>
                </a:rPr>
                <a:t>Downstream system</a:t>
              </a:r>
            </a:p>
          </p:txBody>
        </p:sp>
      </p:grpSp>
      <p:cxnSp>
        <p:nvCxnSpPr>
          <p:cNvPr id="92" name="Connector: Elbow 91">
            <a:extLst>
              <a:ext uri="{FF2B5EF4-FFF2-40B4-BE49-F238E27FC236}">
                <a16:creationId xmlns:a16="http://schemas.microsoft.com/office/drawing/2014/main" id="{9456085E-17FF-4F64-A17B-800DFB64A5D7}"/>
              </a:ext>
            </a:extLst>
          </p:cNvPr>
          <p:cNvCxnSpPr>
            <a:cxnSpLocks/>
            <a:stCxn id="44" idx="3"/>
            <a:endCxn id="51" idx="1"/>
          </p:cNvCxnSpPr>
          <p:nvPr/>
        </p:nvCxnSpPr>
        <p:spPr>
          <a:xfrm flipV="1">
            <a:off x="1535031" y="2527134"/>
            <a:ext cx="1275775" cy="128117"/>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CD76DBBE-C140-43CD-B665-9E107764D67E}"/>
              </a:ext>
            </a:extLst>
          </p:cNvPr>
          <p:cNvCxnSpPr>
            <a:cxnSpLocks/>
            <a:stCxn id="47" idx="3"/>
            <a:endCxn id="49" idx="1"/>
          </p:cNvCxnSpPr>
          <p:nvPr/>
        </p:nvCxnSpPr>
        <p:spPr>
          <a:xfrm flipV="1">
            <a:off x="1570751" y="3074999"/>
            <a:ext cx="1257225" cy="121493"/>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75927CFE-51AE-4AB7-8BAC-8D49FEEECBCD}"/>
              </a:ext>
            </a:extLst>
          </p:cNvPr>
          <p:cNvCxnSpPr>
            <a:cxnSpLocks/>
            <a:stCxn id="46" idx="3"/>
            <a:endCxn id="245" idx="2"/>
          </p:cNvCxnSpPr>
          <p:nvPr/>
        </p:nvCxnSpPr>
        <p:spPr>
          <a:xfrm flipV="1">
            <a:off x="1570751" y="1472311"/>
            <a:ext cx="4561251" cy="125519"/>
          </a:xfrm>
          <a:prstGeom prst="bentConnector3">
            <a:avLst>
              <a:gd name="adj1" fmla="val 55599"/>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97" name="Group 96">
            <a:extLst>
              <a:ext uri="{FF2B5EF4-FFF2-40B4-BE49-F238E27FC236}">
                <a16:creationId xmlns:a16="http://schemas.microsoft.com/office/drawing/2014/main" id="{9606F8C3-A720-40A4-AA62-FC3A9C4F1C21}"/>
              </a:ext>
            </a:extLst>
          </p:cNvPr>
          <p:cNvGrpSpPr/>
          <p:nvPr/>
        </p:nvGrpSpPr>
        <p:grpSpPr>
          <a:xfrm>
            <a:off x="6109040" y="2612724"/>
            <a:ext cx="1185504" cy="669820"/>
            <a:chOff x="2618807" y="2386784"/>
            <a:chExt cx="1026537" cy="736691"/>
          </a:xfrm>
        </p:grpSpPr>
        <p:sp>
          <p:nvSpPr>
            <p:cNvPr id="98" name="Oval 97">
              <a:extLst>
                <a:ext uri="{FF2B5EF4-FFF2-40B4-BE49-F238E27FC236}">
                  <a16:creationId xmlns:a16="http://schemas.microsoft.com/office/drawing/2014/main" id="{BE4D9059-8204-4591-AD65-76DE4BCFC089}"/>
                </a:ext>
              </a:extLst>
            </p:cNvPr>
            <p:cNvSpPr/>
            <p:nvPr/>
          </p:nvSpPr>
          <p:spPr>
            <a:xfrm>
              <a:off x="2618807" y="2386784"/>
              <a:ext cx="1026537" cy="736691"/>
            </a:xfrm>
            <a:prstGeom prst="ellipse">
              <a:avLst/>
            </a:pr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9" name="Oval 4">
              <a:extLst>
                <a:ext uri="{FF2B5EF4-FFF2-40B4-BE49-F238E27FC236}">
                  <a16:creationId xmlns:a16="http://schemas.microsoft.com/office/drawing/2014/main" id="{6C59B075-197E-4223-AB51-80A21AEACB16}"/>
                </a:ext>
              </a:extLst>
            </p:cNvPr>
            <p:cNvSpPr txBox="1"/>
            <p:nvPr/>
          </p:nvSpPr>
          <p:spPr>
            <a:xfrm>
              <a:off x="2769140" y="2494670"/>
              <a:ext cx="725871" cy="520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baseline="0">
                  <a:solidFill>
                    <a:schemeClr val="accent2"/>
                  </a:solidFill>
                </a:rPr>
                <a:t>Downstream system</a:t>
              </a:r>
            </a:p>
          </p:txBody>
        </p:sp>
      </p:grpSp>
      <p:sp>
        <p:nvSpPr>
          <p:cNvPr id="127" name="TextBox 126">
            <a:extLst>
              <a:ext uri="{FF2B5EF4-FFF2-40B4-BE49-F238E27FC236}">
                <a16:creationId xmlns:a16="http://schemas.microsoft.com/office/drawing/2014/main" id="{09A17B99-E904-438B-9A7A-37FB48B78D4D}"/>
              </a:ext>
            </a:extLst>
          </p:cNvPr>
          <p:cNvSpPr txBox="1"/>
          <p:nvPr/>
        </p:nvSpPr>
        <p:spPr>
          <a:xfrm>
            <a:off x="1569154" y="2335231"/>
            <a:ext cx="1154845" cy="246221"/>
          </a:xfrm>
          <a:prstGeom prst="rect">
            <a:avLst/>
          </a:prstGeom>
          <a:noFill/>
        </p:spPr>
        <p:txBody>
          <a:bodyPr wrap="square">
            <a:spAutoFit/>
          </a:bodyPr>
          <a:lstStyle/>
          <a:p>
            <a:pPr fontAlgn="ctr">
              <a:spcAft>
                <a:spcPts val="600"/>
              </a:spcAft>
              <a:buSzPts val="1000"/>
              <a:tabLst>
                <a:tab pos="457200" algn="l"/>
              </a:tabLst>
            </a:pPr>
            <a:r>
              <a:rPr lang="en-US" sz="1000" i="1">
                <a:solidFill>
                  <a:schemeClr val="accent2"/>
                </a:solidFill>
                <a:effectLst/>
                <a:latin typeface="Calibri" panose="020F0502020204030204" pitchFamily="34" charset="0"/>
                <a:ea typeface="MS PGothic" panose="020B0600070205080204" pitchFamily="34" charset="-128"/>
              </a:rPr>
              <a:t>Various data types</a:t>
            </a:r>
          </a:p>
        </p:txBody>
      </p:sp>
      <p:sp>
        <p:nvSpPr>
          <p:cNvPr id="128" name="TextBox 127">
            <a:extLst>
              <a:ext uri="{FF2B5EF4-FFF2-40B4-BE49-F238E27FC236}">
                <a16:creationId xmlns:a16="http://schemas.microsoft.com/office/drawing/2014/main" id="{4B76E95B-1EB2-45CA-ABD3-5EE59F4DEAB2}"/>
              </a:ext>
            </a:extLst>
          </p:cNvPr>
          <p:cNvSpPr txBox="1"/>
          <p:nvPr/>
        </p:nvSpPr>
        <p:spPr>
          <a:xfrm>
            <a:off x="2593353" y="1385188"/>
            <a:ext cx="1627971" cy="246221"/>
          </a:xfrm>
          <a:prstGeom prst="rect">
            <a:avLst/>
          </a:prstGeom>
          <a:noFill/>
        </p:spPr>
        <p:txBody>
          <a:bodyPr wrap="square">
            <a:spAutoFit/>
          </a:bodyPr>
          <a:lstStyle/>
          <a:p>
            <a:pPr fontAlgn="ctr">
              <a:spcAft>
                <a:spcPts val="600"/>
              </a:spcAft>
              <a:buSzPts val="1000"/>
              <a:tabLst>
                <a:tab pos="457200" algn="l"/>
              </a:tabLst>
            </a:pPr>
            <a:r>
              <a:rPr lang="en-US" sz="1000" i="1">
                <a:solidFill>
                  <a:srgbClr val="C00000"/>
                </a:solidFill>
                <a:effectLst/>
                <a:latin typeface="Calibri" panose="020F0502020204030204" pitchFamily="34" charset="0"/>
                <a:ea typeface="MS PGothic" panose="020B0600070205080204" pitchFamily="34" charset="-128"/>
              </a:rPr>
              <a:t>Point-to-point workload</a:t>
            </a:r>
          </a:p>
        </p:txBody>
      </p:sp>
      <p:cxnSp>
        <p:nvCxnSpPr>
          <p:cNvPr id="140" name="Connector: Elbow 139">
            <a:extLst>
              <a:ext uri="{FF2B5EF4-FFF2-40B4-BE49-F238E27FC236}">
                <a16:creationId xmlns:a16="http://schemas.microsoft.com/office/drawing/2014/main" id="{242152FC-4422-413C-808C-38D37B33A816}"/>
              </a:ext>
            </a:extLst>
          </p:cNvPr>
          <p:cNvCxnSpPr>
            <a:cxnSpLocks/>
            <a:endCxn id="30" idx="1"/>
          </p:cNvCxnSpPr>
          <p:nvPr/>
        </p:nvCxnSpPr>
        <p:spPr>
          <a:xfrm flipV="1">
            <a:off x="3509924" y="2350476"/>
            <a:ext cx="1008010" cy="176658"/>
          </a:xfrm>
          <a:prstGeom prst="bentConnector3">
            <a:avLst>
              <a:gd name="adj1" fmla="val 52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339D85B-2E6B-4A41-BDA9-9C49F152D642}"/>
              </a:ext>
            </a:extLst>
          </p:cNvPr>
          <p:cNvCxnSpPr>
            <a:cxnSpLocks/>
            <a:stCxn id="49" idx="3"/>
            <a:endCxn id="79" idx="2"/>
          </p:cNvCxnSpPr>
          <p:nvPr/>
        </p:nvCxnSpPr>
        <p:spPr>
          <a:xfrm flipV="1">
            <a:off x="3509718" y="2413911"/>
            <a:ext cx="2622284" cy="661088"/>
          </a:xfrm>
          <a:prstGeom prst="bentConnector3">
            <a:avLst>
              <a:gd name="adj1" fmla="val 321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B24A3BF4-149A-4BAE-87D5-252A76BC76E0}"/>
              </a:ext>
            </a:extLst>
          </p:cNvPr>
          <p:cNvCxnSpPr>
            <a:cxnSpLocks/>
            <a:stCxn id="50" idx="3"/>
            <a:endCxn id="52" idx="1"/>
          </p:cNvCxnSpPr>
          <p:nvPr/>
        </p:nvCxnSpPr>
        <p:spPr>
          <a:xfrm flipV="1">
            <a:off x="3492548" y="2844572"/>
            <a:ext cx="1037113" cy="807851"/>
          </a:xfrm>
          <a:prstGeom prst="bentConnector3">
            <a:avLst>
              <a:gd name="adj1" fmla="val 23550"/>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61199021-964C-4CF1-8A64-9EDAFB686DD9}"/>
              </a:ext>
            </a:extLst>
          </p:cNvPr>
          <p:cNvSpPr txBox="1"/>
          <p:nvPr/>
        </p:nvSpPr>
        <p:spPr>
          <a:xfrm>
            <a:off x="2401727" y="5262395"/>
            <a:ext cx="1988339" cy="3989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en-US" sz="900" kern="1200" baseline="0">
                <a:solidFill>
                  <a:srgbClr val="00B050"/>
                </a:solidFill>
              </a:rPr>
              <a:t>Add missing attribute to CVS model</a:t>
            </a:r>
          </a:p>
          <a:p>
            <a:pPr marL="57150" lvl="1" indent="-57150" algn="l" defTabSz="400050">
              <a:lnSpc>
                <a:spcPct val="90000"/>
              </a:lnSpc>
              <a:spcBef>
                <a:spcPct val="0"/>
              </a:spcBef>
              <a:spcAft>
                <a:spcPct val="15000"/>
              </a:spcAft>
              <a:buChar char="•"/>
            </a:pPr>
            <a:r>
              <a:rPr lang="en-US" sz="900">
                <a:solidFill>
                  <a:srgbClr val="00B050"/>
                </a:solidFill>
              </a:rPr>
              <a:t>Conform to CVS model &amp; publish</a:t>
            </a:r>
            <a:endParaRPr lang="en-US" sz="900" kern="1200" baseline="0">
              <a:solidFill>
                <a:srgbClr val="00B050"/>
              </a:solidFill>
            </a:endParaRPr>
          </a:p>
        </p:txBody>
      </p:sp>
      <p:sp>
        <p:nvSpPr>
          <p:cNvPr id="175" name="Rectangle 174">
            <a:extLst>
              <a:ext uri="{FF2B5EF4-FFF2-40B4-BE49-F238E27FC236}">
                <a16:creationId xmlns:a16="http://schemas.microsoft.com/office/drawing/2014/main" id="{D5B5E1E5-4352-4457-B6D0-92030026D879}"/>
              </a:ext>
            </a:extLst>
          </p:cNvPr>
          <p:cNvSpPr/>
          <p:nvPr/>
        </p:nvSpPr>
        <p:spPr bwMode="gray">
          <a:xfrm>
            <a:off x="774219" y="1906563"/>
            <a:ext cx="799829" cy="465016"/>
          </a:xfrm>
          <a:prstGeom prst="rect">
            <a:avLst/>
          </a:prstGeom>
          <a:solidFill>
            <a:schemeClr val="accent4">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accent2"/>
                </a:solidFill>
              </a:rPr>
              <a:t>Source system</a:t>
            </a:r>
          </a:p>
        </p:txBody>
      </p:sp>
      <p:sp>
        <p:nvSpPr>
          <p:cNvPr id="176" name="TextBox 175">
            <a:extLst>
              <a:ext uri="{FF2B5EF4-FFF2-40B4-BE49-F238E27FC236}">
                <a16:creationId xmlns:a16="http://schemas.microsoft.com/office/drawing/2014/main" id="{520508F5-9C77-493A-8EBC-D85297B3507D}"/>
              </a:ext>
            </a:extLst>
          </p:cNvPr>
          <p:cNvSpPr txBox="1"/>
          <p:nvPr/>
        </p:nvSpPr>
        <p:spPr>
          <a:xfrm>
            <a:off x="1535031" y="1887536"/>
            <a:ext cx="1418039" cy="246221"/>
          </a:xfrm>
          <a:prstGeom prst="rect">
            <a:avLst/>
          </a:prstGeom>
          <a:noFill/>
        </p:spPr>
        <p:txBody>
          <a:bodyPr wrap="square">
            <a:spAutoFit/>
          </a:bodyPr>
          <a:lstStyle/>
          <a:p>
            <a:pPr fontAlgn="ctr">
              <a:spcAft>
                <a:spcPts val="600"/>
              </a:spcAft>
              <a:buSzPts val="1000"/>
              <a:tabLst>
                <a:tab pos="457200" algn="l"/>
              </a:tabLst>
            </a:pPr>
            <a:r>
              <a:rPr lang="en-US" sz="1000" i="1">
                <a:solidFill>
                  <a:srgbClr val="C00000"/>
                </a:solidFill>
                <a:effectLst/>
                <a:latin typeface="Calibri" panose="020F0502020204030204" pitchFamily="34" charset="0"/>
                <a:ea typeface="MS PGothic" panose="020B0600070205080204" pitchFamily="34" charset="-128"/>
              </a:rPr>
              <a:t>Point-to-point workload</a:t>
            </a:r>
          </a:p>
        </p:txBody>
      </p:sp>
      <p:cxnSp>
        <p:nvCxnSpPr>
          <p:cNvPr id="181" name="Connector: Elbow 180">
            <a:extLst>
              <a:ext uri="{FF2B5EF4-FFF2-40B4-BE49-F238E27FC236}">
                <a16:creationId xmlns:a16="http://schemas.microsoft.com/office/drawing/2014/main" id="{79CA79CC-559E-4D5E-AD44-7AABD10B3D69}"/>
              </a:ext>
            </a:extLst>
          </p:cNvPr>
          <p:cNvCxnSpPr>
            <a:cxnSpLocks/>
            <a:stCxn id="175" idx="3"/>
            <a:endCxn id="251" idx="2"/>
          </p:cNvCxnSpPr>
          <p:nvPr/>
        </p:nvCxnSpPr>
        <p:spPr>
          <a:xfrm flipV="1">
            <a:off x="1574048" y="1910212"/>
            <a:ext cx="4557954" cy="228859"/>
          </a:xfrm>
          <a:prstGeom prst="bentConnector3">
            <a:avLst>
              <a:gd name="adj1" fmla="val 2533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5" name="Rectangle 234">
            <a:extLst>
              <a:ext uri="{FF2B5EF4-FFF2-40B4-BE49-F238E27FC236}">
                <a16:creationId xmlns:a16="http://schemas.microsoft.com/office/drawing/2014/main" id="{D30D7E95-1659-4BBF-9E7A-40E862AF92CC}"/>
              </a:ext>
            </a:extLst>
          </p:cNvPr>
          <p:cNvSpPr/>
          <p:nvPr/>
        </p:nvSpPr>
        <p:spPr bwMode="gray">
          <a:xfrm>
            <a:off x="4986987" y="5563417"/>
            <a:ext cx="1242990" cy="471292"/>
          </a:xfrm>
          <a:prstGeom prst="rect">
            <a:avLst/>
          </a:prstGeom>
          <a:solidFill>
            <a:srgbClr val="96F8F6"/>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rgbClr val="0070C0"/>
                </a:solidFill>
              </a:rPr>
              <a:t>Source system </a:t>
            </a:r>
            <a:r>
              <a:rPr lang="en-US" sz="900">
                <a:solidFill>
                  <a:srgbClr val="0070C0"/>
                </a:solidFill>
              </a:rPr>
              <a:t>Conformed data</a:t>
            </a:r>
            <a:endParaRPr lang="en-US" sz="1200">
              <a:solidFill>
                <a:srgbClr val="0070C0"/>
              </a:solidFill>
            </a:endParaRPr>
          </a:p>
        </p:txBody>
      </p:sp>
      <p:grpSp>
        <p:nvGrpSpPr>
          <p:cNvPr id="240" name="Group 239">
            <a:extLst>
              <a:ext uri="{FF2B5EF4-FFF2-40B4-BE49-F238E27FC236}">
                <a16:creationId xmlns:a16="http://schemas.microsoft.com/office/drawing/2014/main" id="{2A3AFD51-449B-4238-AB54-9AFCA73272C1}"/>
              </a:ext>
            </a:extLst>
          </p:cNvPr>
          <p:cNvGrpSpPr/>
          <p:nvPr/>
        </p:nvGrpSpPr>
        <p:grpSpPr>
          <a:xfrm>
            <a:off x="6111354" y="3114653"/>
            <a:ext cx="1185504" cy="669820"/>
            <a:chOff x="2605342" y="2437877"/>
            <a:chExt cx="1026537" cy="736691"/>
          </a:xfrm>
        </p:grpSpPr>
        <p:sp>
          <p:nvSpPr>
            <p:cNvPr id="241" name="Oval 240">
              <a:extLst>
                <a:ext uri="{FF2B5EF4-FFF2-40B4-BE49-F238E27FC236}">
                  <a16:creationId xmlns:a16="http://schemas.microsoft.com/office/drawing/2014/main" id="{E359EC47-BE1F-4B81-B961-1C3BE7D348F5}"/>
                </a:ext>
              </a:extLst>
            </p:cNvPr>
            <p:cNvSpPr/>
            <p:nvPr/>
          </p:nvSpPr>
          <p:spPr>
            <a:xfrm>
              <a:off x="2605342" y="2437877"/>
              <a:ext cx="1026537" cy="736691"/>
            </a:xfrm>
            <a:prstGeom prst="ellipse">
              <a:avLst/>
            </a:pr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2" name="Oval 4">
              <a:extLst>
                <a:ext uri="{FF2B5EF4-FFF2-40B4-BE49-F238E27FC236}">
                  <a16:creationId xmlns:a16="http://schemas.microsoft.com/office/drawing/2014/main" id="{D7FB94AB-032F-4A35-BB76-4FFF5A0EE896}"/>
                </a:ext>
              </a:extLst>
            </p:cNvPr>
            <p:cNvSpPr txBox="1"/>
            <p:nvPr/>
          </p:nvSpPr>
          <p:spPr>
            <a:xfrm>
              <a:off x="2769140" y="2494670"/>
              <a:ext cx="725871" cy="520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baseline="0">
                  <a:solidFill>
                    <a:schemeClr val="accent2"/>
                  </a:solidFill>
                </a:rPr>
                <a:t>Downstream system</a:t>
              </a:r>
            </a:p>
          </p:txBody>
        </p:sp>
      </p:grpSp>
      <p:grpSp>
        <p:nvGrpSpPr>
          <p:cNvPr id="244" name="Group 243">
            <a:extLst>
              <a:ext uri="{FF2B5EF4-FFF2-40B4-BE49-F238E27FC236}">
                <a16:creationId xmlns:a16="http://schemas.microsoft.com/office/drawing/2014/main" id="{4D0E6512-446A-4342-8ECE-37463345143D}"/>
              </a:ext>
            </a:extLst>
          </p:cNvPr>
          <p:cNvGrpSpPr/>
          <p:nvPr/>
        </p:nvGrpSpPr>
        <p:grpSpPr>
          <a:xfrm>
            <a:off x="6132002" y="1137401"/>
            <a:ext cx="1185504" cy="669820"/>
            <a:chOff x="2618807" y="2386784"/>
            <a:chExt cx="1026537" cy="736691"/>
          </a:xfrm>
        </p:grpSpPr>
        <p:sp>
          <p:nvSpPr>
            <p:cNvPr id="245" name="Oval 244">
              <a:extLst>
                <a:ext uri="{FF2B5EF4-FFF2-40B4-BE49-F238E27FC236}">
                  <a16:creationId xmlns:a16="http://schemas.microsoft.com/office/drawing/2014/main" id="{9AD99669-23AF-4729-9F99-05479C22680E}"/>
                </a:ext>
              </a:extLst>
            </p:cNvPr>
            <p:cNvSpPr/>
            <p:nvPr/>
          </p:nvSpPr>
          <p:spPr>
            <a:xfrm>
              <a:off x="2618807" y="2386784"/>
              <a:ext cx="1026537" cy="736691"/>
            </a:xfrm>
            <a:prstGeom prst="ellipse">
              <a:avLst/>
            </a:pr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6" name="Oval 4">
              <a:extLst>
                <a:ext uri="{FF2B5EF4-FFF2-40B4-BE49-F238E27FC236}">
                  <a16:creationId xmlns:a16="http://schemas.microsoft.com/office/drawing/2014/main" id="{4E08472C-09EA-4825-9BDF-751AD7607EF2}"/>
                </a:ext>
              </a:extLst>
            </p:cNvPr>
            <p:cNvSpPr txBox="1"/>
            <p:nvPr/>
          </p:nvSpPr>
          <p:spPr>
            <a:xfrm>
              <a:off x="2769140" y="2494670"/>
              <a:ext cx="725871" cy="520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baseline="0">
                  <a:solidFill>
                    <a:schemeClr val="accent2"/>
                  </a:solidFill>
                </a:rPr>
                <a:t>Downstream system</a:t>
              </a:r>
            </a:p>
          </p:txBody>
        </p:sp>
      </p:grpSp>
      <p:grpSp>
        <p:nvGrpSpPr>
          <p:cNvPr id="250" name="Group 249">
            <a:extLst>
              <a:ext uri="{FF2B5EF4-FFF2-40B4-BE49-F238E27FC236}">
                <a16:creationId xmlns:a16="http://schemas.microsoft.com/office/drawing/2014/main" id="{DE832522-6726-4104-9CBC-38B1433C5E57}"/>
              </a:ext>
            </a:extLst>
          </p:cNvPr>
          <p:cNvGrpSpPr/>
          <p:nvPr/>
        </p:nvGrpSpPr>
        <p:grpSpPr>
          <a:xfrm>
            <a:off x="6132002" y="1575302"/>
            <a:ext cx="1185504" cy="669820"/>
            <a:chOff x="2618807" y="2386784"/>
            <a:chExt cx="1026537" cy="736691"/>
          </a:xfrm>
        </p:grpSpPr>
        <p:sp>
          <p:nvSpPr>
            <p:cNvPr id="251" name="Oval 250">
              <a:extLst>
                <a:ext uri="{FF2B5EF4-FFF2-40B4-BE49-F238E27FC236}">
                  <a16:creationId xmlns:a16="http://schemas.microsoft.com/office/drawing/2014/main" id="{DB9D7CD2-7FAE-4224-B963-46A467D266E4}"/>
                </a:ext>
              </a:extLst>
            </p:cNvPr>
            <p:cNvSpPr/>
            <p:nvPr/>
          </p:nvSpPr>
          <p:spPr>
            <a:xfrm>
              <a:off x="2618807" y="2386784"/>
              <a:ext cx="1026537" cy="736691"/>
            </a:xfrm>
            <a:prstGeom prst="ellipse">
              <a:avLst/>
            </a:pr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2" name="Oval 4">
              <a:extLst>
                <a:ext uri="{FF2B5EF4-FFF2-40B4-BE49-F238E27FC236}">
                  <a16:creationId xmlns:a16="http://schemas.microsoft.com/office/drawing/2014/main" id="{C1D01FF4-2074-4B10-AD4F-7B196E3D4D75}"/>
                </a:ext>
              </a:extLst>
            </p:cNvPr>
            <p:cNvSpPr txBox="1"/>
            <p:nvPr/>
          </p:nvSpPr>
          <p:spPr>
            <a:xfrm>
              <a:off x="2769140" y="2494670"/>
              <a:ext cx="725871" cy="520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baseline="0">
                  <a:solidFill>
                    <a:schemeClr val="accent2"/>
                  </a:solidFill>
                </a:rPr>
                <a:t>Downstream system</a:t>
              </a:r>
            </a:p>
          </p:txBody>
        </p:sp>
      </p:grpSp>
      <p:cxnSp>
        <p:nvCxnSpPr>
          <p:cNvPr id="267" name="Connector: Elbow 266">
            <a:extLst>
              <a:ext uri="{FF2B5EF4-FFF2-40B4-BE49-F238E27FC236}">
                <a16:creationId xmlns:a16="http://schemas.microsoft.com/office/drawing/2014/main" id="{BFE0539A-BFAE-4B42-9E82-5DCEC89C68C4}"/>
              </a:ext>
            </a:extLst>
          </p:cNvPr>
          <p:cNvCxnSpPr>
            <a:cxnSpLocks/>
            <a:stCxn id="49" idx="3"/>
            <a:endCxn id="53" idx="1"/>
          </p:cNvCxnSpPr>
          <p:nvPr/>
        </p:nvCxnSpPr>
        <p:spPr>
          <a:xfrm>
            <a:off x="3509718" y="3074999"/>
            <a:ext cx="998645" cy="208018"/>
          </a:xfrm>
          <a:prstGeom prst="bentConnector3">
            <a:avLst>
              <a:gd name="adj1" fmla="val 392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7E3DED5-4D55-44FF-A0F4-CDCB41E090F6}"/>
              </a:ext>
            </a:extLst>
          </p:cNvPr>
          <p:cNvCxnSpPr>
            <a:cxnSpLocks/>
          </p:cNvCxnSpPr>
          <p:nvPr/>
        </p:nvCxnSpPr>
        <p:spPr>
          <a:xfrm>
            <a:off x="5052102" y="3729003"/>
            <a:ext cx="2242442" cy="111796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79" name="Group 278">
            <a:extLst>
              <a:ext uri="{FF2B5EF4-FFF2-40B4-BE49-F238E27FC236}">
                <a16:creationId xmlns:a16="http://schemas.microsoft.com/office/drawing/2014/main" id="{4FA96848-0AD2-422E-8F90-637A7D26BD1C}"/>
              </a:ext>
            </a:extLst>
          </p:cNvPr>
          <p:cNvGrpSpPr/>
          <p:nvPr/>
        </p:nvGrpSpPr>
        <p:grpSpPr>
          <a:xfrm rot="19813556">
            <a:off x="6148710" y="5444473"/>
            <a:ext cx="1096481" cy="246221"/>
            <a:chOff x="2905081" y="2162115"/>
            <a:chExt cx="2321688" cy="183192"/>
          </a:xfrm>
        </p:grpSpPr>
        <p:cxnSp>
          <p:nvCxnSpPr>
            <p:cNvPr id="276" name="Straight Arrow Connector 275">
              <a:extLst>
                <a:ext uri="{FF2B5EF4-FFF2-40B4-BE49-F238E27FC236}">
                  <a16:creationId xmlns:a16="http://schemas.microsoft.com/office/drawing/2014/main" id="{2C425A53-DA0A-46DD-98D0-EB47A16DC6DC}"/>
                </a:ext>
              </a:extLst>
            </p:cNvPr>
            <p:cNvCxnSpPr>
              <a:cxnSpLocks/>
            </p:cNvCxnSpPr>
            <p:nvPr/>
          </p:nvCxnSpPr>
          <p:spPr>
            <a:xfrm rot="674331">
              <a:off x="2905081" y="2313823"/>
              <a:ext cx="2321688" cy="29438"/>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6A58526D-A77D-4ED0-AFE6-0D38108DF908}"/>
                </a:ext>
              </a:extLst>
            </p:cNvPr>
            <p:cNvSpPr txBox="1"/>
            <p:nvPr/>
          </p:nvSpPr>
          <p:spPr>
            <a:xfrm rot="707923">
              <a:off x="3158583" y="2162115"/>
              <a:ext cx="1967229" cy="183192"/>
            </a:xfrm>
            <a:prstGeom prst="rect">
              <a:avLst/>
            </a:prstGeom>
            <a:noFill/>
          </p:spPr>
          <p:txBody>
            <a:bodyPr wrap="square">
              <a:spAutoFit/>
            </a:bodyPr>
            <a:lstStyle/>
            <a:p>
              <a:pPr fontAlgn="ctr">
                <a:spcAft>
                  <a:spcPts val="600"/>
                </a:spcAft>
                <a:buSzPts val="1000"/>
                <a:tabLst>
                  <a:tab pos="457200" algn="l"/>
                </a:tabLst>
              </a:pPr>
              <a:r>
                <a:rPr lang="en-US" sz="1000" i="1">
                  <a:solidFill>
                    <a:srgbClr val="0070C0"/>
                  </a:solidFill>
                  <a:effectLst/>
                  <a:latin typeface="Calibri" panose="020F0502020204030204" pitchFamily="34" charset="0"/>
                  <a:ea typeface="MS PGothic" panose="020B0600070205080204" pitchFamily="34" charset="-128"/>
                </a:rPr>
                <a:t>Publish event</a:t>
              </a:r>
            </a:p>
          </p:txBody>
        </p:sp>
      </p:grpSp>
      <p:grpSp>
        <p:nvGrpSpPr>
          <p:cNvPr id="280" name="Group 279">
            <a:extLst>
              <a:ext uri="{FF2B5EF4-FFF2-40B4-BE49-F238E27FC236}">
                <a16:creationId xmlns:a16="http://schemas.microsoft.com/office/drawing/2014/main" id="{90D4ECC2-1552-4A85-AA4A-505AEC6BF07A}"/>
              </a:ext>
            </a:extLst>
          </p:cNvPr>
          <p:cNvGrpSpPr/>
          <p:nvPr/>
        </p:nvGrpSpPr>
        <p:grpSpPr>
          <a:xfrm rot="21314879">
            <a:off x="5258371" y="4957132"/>
            <a:ext cx="2114622" cy="328330"/>
            <a:chOff x="3651756" y="1433243"/>
            <a:chExt cx="2293022" cy="664170"/>
          </a:xfrm>
        </p:grpSpPr>
        <p:cxnSp>
          <p:nvCxnSpPr>
            <p:cNvPr id="281" name="Straight Arrow Connector 280">
              <a:extLst>
                <a:ext uri="{FF2B5EF4-FFF2-40B4-BE49-F238E27FC236}">
                  <a16:creationId xmlns:a16="http://schemas.microsoft.com/office/drawing/2014/main" id="{1AFA2B26-E07A-4936-90F1-C7CD662E252E}"/>
                </a:ext>
              </a:extLst>
            </p:cNvPr>
            <p:cNvCxnSpPr>
              <a:cxnSpLocks/>
            </p:cNvCxnSpPr>
            <p:nvPr/>
          </p:nvCxnSpPr>
          <p:spPr>
            <a:xfrm>
              <a:off x="3651756" y="1646953"/>
              <a:ext cx="2132818" cy="45046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0329063E-374E-458F-9753-309B5B494765}"/>
                </a:ext>
              </a:extLst>
            </p:cNvPr>
            <p:cNvSpPr txBox="1"/>
            <p:nvPr/>
          </p:nvSpPr>
          <p:spPr>
            <a:xfrm rot="390118">
              <a:off x="3948413" y="1433243"/>
              <a:ext cx="1996365" cy="349263"/>
            </a:xfrm>
            <a:prstGeom prst="rect">
              <a:avLst/>
            </a:prstGeom>
            <a:noFill/>
          </p:spPr>
          <p:txBody>
            <a:bodyPr wrap="square">
              <a:spAutoFit/>
            </a:bodyPr>
            <a:lstStyle/>
            <a:p>
              <a:pPr fontAlgn="ctr">
                <a:spcAft>
                  <a:spcPts val="600"/>
                </a:spcAft>
                <a:buSzPts val="1000"/>
                <a:tabLst>
                  <a:tab pos="457200" algn="l"/>
                </a:tabLst>
              </a:pPr>
              <a:r>
                <a:rPr lang="en-US" sz="1000" i="1">
                  <a:solidFill>
                    <a:srgbClr val="0070C0"/>
                  </a:solidFill>
                  <a:effectLst/>
                  <a:latin typeface="Calibri" panose="020F0502020204030204" pitchFamily="34" charset="0"/>
                  <a:ea typeface="MS PGothic" panose="020B0600070205080204" pitchFamily="34" charset="-128"/>
                </a:rPr>
                <a:t>Publish event</a:t>
              </a:r>
            </a:p>
          </p:txBody>
        </p:sp>
      </p:grpSp>
      <p:cxnSp>
        <p:nvCxnSpPr>
          <p:cNvPr id="285" name="Connector: Elbow 284">
            <a:extLst>
              <a:ext uri="{FF2B5EF4-FFF2-40B4-BE49-F238E27FC236}">
                <a16:creationId xmlns:a16="http://schemas.microsoft.com/office/drawing/2014/main" id="{BDCC9D46-CCC7-4EFD-8AF4-B621429E87E7}"/>
              </a:ext>
            </a:extLst>
          </p:cNvPr>
          <p:cNvCxnSpPr>
            <a:cxnSpLocks/>
            <a:stCxn id="28" idx="3"/>
            <a:endCxn id="50" idx="1"/>
          </p:cNvCxnSpPr>
          <p:nvPr/>
        </p:nvCxnSpPr>
        <p:spPr>
          <a:xfrm flipV="1">
            <a:off x="2200281" y="3652423"/>
            <a:ext cx="610525" cy="2093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73633411-4EA3-4BDE-A824-2DFE5A0C90E7}"/>
              </a:ext>
            </a:extLst>
          </p:cNvPr>
          <p:cNvSpPr/>
          <p:nvPr/>
        </p:nvSpPr>
        <p:spPr bwMode="gray">
          <a:xfrm>
            <a:off x="3983119" y="4797682"/>
            <a:ext cx="1242990" cy="471292"/>
          </a:xfrm>
          <a:prstGeom prst="rect">
            <a:avLst/>
          </a:prstGeom>
          <a:solidFill>
            <a:srgbClr val="96F8F6"/>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rgbClr val="0070C0"/>
                </a:solidFill>
              </a:rPr>
              <a:t>New HCM</a:t>
            </a:r>
          </a:p>
          <a:p>
            <a:pPr algn="ctr"/>
            <a:r>
              <a:rPr lang="en-US" sz="900">
                <a:solidFill>
                  <a:srgbClr val="0070C0"/>
                </a:solidFill>
              </a:rPr>
              <a:t>Conformed data</a:t>
            </a:r>
            <a:endParaRPr lang="en-US" sz="1200">
              <a:solidFill>
                <a:srgbClr val="0070C0"/>
              </a:solidFill>
            </a:endParaRPr>
          </a:p>
        </p:txBody>
      </p:sp>
      <p:cxnSp>
        <p:nvCxnSpPr>
          <p:cNvPr id="24" name="Connector: Curved 23">
            <a:extLst>
              <a:ext uri="{FF2B5EF4-FFF2-40B4-BE49-F238E27FC236}">
                <a16:creationId xmlns:a16="http://schemas.microsoft.com/office/drawing/2014/main" id="{2F7A0F78-11F9-4FF2-A644-FDBF69F66193}"/>
              </a:ext>
            </a:extLst>
          </p:cNvPr>
          <p:cNvCxnSpPr>
            <a:cxnSpLocks/>
            <a:stCxn id="28" idx="3"/>
            <a:endCxn id="293" idx="1"/>
          </p:cNvCxnSpPr>
          <p:nvPr/>
        </p:nvCxnSpPr>
        <p:spPr>
          <a:xfrm>
            <a:off x="2200281" y="3861803"/>
            <a:ext cx="1782838" cy="1171525"/>
          </a:xfrm>
          <a:prstGeom prst="curvedConnector3">
            <a:avLst>
              <a:gd name="adj1" fmla="val 50000"/>
            </a:avLst>
          </a:prstGeom>
          <a:ln>
            <a:solidFill>
              <a:srgbClr val="5DFFA6"/>
            </a:solidFill>
            <a:tailEnd type="triangle"/>
          </a:ln>
        </p:spPr>
        <p:style>
          <a:lnRef idx="3">
            <a:schemeClr val="accent4"/>
          </a:lnRef>
          <a:fillRef idx="0">
            <a:schemeClr val="accent4"/>
          </a:fillRef>
          <a:effectRef idx="2">
            <a:schemeClr val="accent4"/>
          </a:effectRef>
          <a:fontRef idx="minor">
            <a:schemeClr val="tx1"/>
          </a:fontRef>
        </p:style>
      </p:cxnSp>
      <p:graphicFrame>
        <p:nvGraphicFramePr>
          <p:cNvPr id="8" name="Table 8">
            <a:extLst>
              <a:ext uri="{FF2B5EF4-FFF2-40B4-BE49-F238E27FC236}">
                <a16:creationId xmlns:a16="http://schemas.microsoft.com/office/drawing/2014/main" id="{F3E45B62-7370-44B5-A84B-04F860E82F80}"/>
              </a:ext>
            </a:extLst>
          </p:cNvPr>
          <p:cNvGraphicFramePr>
            <a:graphicFrameLocks noGrp="1"/>
          </p:cNvGraphicFramePr>
          <p:nvPr/>
        </p:nvGraphicFramePr>
        <p:xfrm>
          <a:off x="7465510" y="1240447"/>
          <a:ext cx="4360604" cy="2346960"/>
        </p:xfrm>
        <a:graphic>
          <a:graphicData uri="http://schemas.openxmlformats.org/drawingml/2006/table">
            <a:tbl>
              <a:tblPr firstRow="1" bandRow="1">
                <a:tableStyleId>{5C22544A-7EE6-4342-B048-85BDC9FD1C3A}</a:tableStyleId>
              </a:tblPr>
              <a:tblGrid>
                <a:gridCol w="3019167">
                  <a:extLst>
                    <a:ext uri="{9D8B030D-6E8A-4147-A177-3AD203B41FA5}">
                      <a16:colId xmlns:a16="http://schemas.microsoft.com/office/drawing/2014/main" val="2490785673"/>
                    </a:ext>
                  </a:extLst>
                </a:gridCol>
                <a:gridCol w="601362">
                  <a:extLst>
                    <a:ext uri="{9D8B030D-6E8A-4147-A177-3AD203B41FA5}">
                      <a16:colId xmlns:a16="http://schemas.microsoft.com/office/drawing/2014/main" val="789657894"/>
                    </a:ext>
                  </a:extLst>
                </a:gridCol>
                <a:gridCol w="740075">
                  <a:extLst>
                    <a:ext uri="{9D8B030D-6E8A-4147-A177-3AD203B41FA5}">
                      <a16:colId xmlns:a16="http://schemas.microsoft.com/office/drawing/2014/main" val="682010915"/>
                    </a:ext>
                  </a:extLst>
                </a:gridCol>
              </a:tblGrid>
              <a:tr h="370840">
                <a:tc>
                  <a:txBody>
                    <a:bodyPr/>
                    <a:lstStyle/>
                    <a:p>
                      <a:pPr algn="ctr"/>
                      <a:r>
                        <a:rPr lang="en-US" sz="1400"/>
                        <a:t>Differentiation \ Pattern</a:t>
                      </a:r>
                    </a:p>
                  </a:txBody>
                  <a:tcPr anchor="ctr"/>
                </a:tc>
                <a:tc>
                  <a:txBody>
                    <a:bodyPr/>
                    <a:lstStyle/>
                    <a:p>
                      <a:r>
                        <a:rPr lang="en-US" sz="1400"/>
                        <a:t>HR Hub</a:t>
                      </a:r>
                    </a:p>
                  </a:txBody>
                  <a:tcPr/>
                </a:tc>
                <a:tc>
                  <a:txBody>
                    <a:bodyPr/>
                    <a:lstStyle/>
                    <a:p>
                      <a:r>
                        <a:rPr lang="en-US" sz="1400"/>
                        <a:t>Event Bus</a:t>
                      </a:r>
                    </a:p>
                  </a:txBody>
                  <a:tcPr/>
                </a:tc>
                <a:extLst>
                  <a:ext uri="{0D108BD9-81ED-4DB2-BD59-A6C34878D82A}">
                    <a16:rowId xmlns:a16="http://schemas.microsoft.com/office/drawing/2014/main" val="1774669700"/>
                  </a:ext>
                </a:extLst>
              </a:tr>
              <a:tr h="370840">
                <a:tc>
                  <a:txBody>
                    <a:bodyPr/>
                    <a:lstStyle/>
                    <a:p>
                      <a:pPr algn="ctr"/>
                      <a:r>
                        <a:rPr lang="en-US" sz="1200" b="1" u="sng">
                          <a:solidFill>
                            <a:srgbClr val="008000"/>
                          </a:solidFill>
                        </a:rPr>
                        <a:t>Workload</a:t>
                      </a:r>
                      <a:r>
                        <a:rPr lang="en-US" sz="1200">
                          <a:solidFill>
                            <a:srgbClr val="008000"/>
                          </a:solidFill>
                        </a:rPr>
                        <a:t> </a:t>
                      </a:r>
                    </a:p>
                    <a:p>
                      <a:r>
                        <a:rPr lang="en-US" sz="1100"/>
                        <a:t>Hub: new inputs, transformation and outputs; Bus: new inputs or outputs only for new </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8543652"/>
                  </a:ext>
                </a:extLst>
              </a:tr>
              <a:tr h="370840">
                <a:tc>
                  <a:txBody>
                    <a:bodyPr/>
                    <a:lstStyle/>
                    <a:p>
                      <a:pPr algn="ctr"/>
                      <a:r>
                        <a:rPr lang="en-US" sz="1200" b="1" u="sng">
                          <a:solidFill>
                            <a:srgbClr val="008000"/>
                          </a:solidFill>
                        </a:rPr>
                        <a:t>Data Timeliness</a:t>
                      </a:r>
                      <a:r>
                        <a:rPr lang="en-US" sz="1200" b="1" u="sng"/>
                        <a:t> </a:t>
                      </a:r>
                    </a:p>
                    <a:p>
                      <a:r>
                        <a:rPr lang="en-US" sz="1100"/>
                        <a:t>Hub: weekly or daily; Bus: real-time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10387794"/>
                  </a:ext>
                </a:extLst>
              </a:tr>
              <a:tr h="370840">
                <a:tc>
                  <a:txBody>
                    <a:bodyPr/>
                    <a:lstStyle/>
                    <a:p>
                      <a:pPr algn="ctr"/>
                      <a:r>
                        <a:rPr lang="en-US" sz="1200" b="1" u="sng">
                          <a:solidFill>
                            <a:srgbClr val="008000"/>
                          </a:solidFill>
                        </a:rPr>
                        <a:t>Agility</a:t>
                      </a:r>
                      <a:r>
                        <a:rPr lang="en-US" sz="1200">
                          <a:solidFill>
                            <a:srgbClr val="008000"/>
                          </a:solidFill>
                        </a:rPr>
                        <a:t> </a:t>
                      </a:r>
                    </a:p>
                    <a:p>
                      <a:r>
                        <a:rPr lang="en-US" sz="1100"/>
                        <a:t>Hub: changes ripple across system; Bus: only new consumers or publishers change</a:t>
                      </a:r>
                      <a:endParaRPr lang="en-US" sz="120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79979247"/>
                  </a:ext>
                </a:extLst>
              </a:tr>
            </a:tbl>
          </a:graphicData>
        </a:graphic>
      </p:graphicFrame>
      <p:sp>
        <p:nvSpPr>
          <p:cNvPr id="76" name="TextBox 75">
            <a:extLst>
              <a:ext uri="{FF2B5EF4-FFF2-40B4-BE49-F238E27FC236}">
                <a16:creationId xmlns:a16="http://schemas.microsoft.com/office/drawing/2014/main" id="{2F923D65-8A28-416C-B944-E57D46F19A15}"/>
              </a:ext>
            </a:extLst>
          </p:cNvPr>
          <p:cNvSpPr txBox="1"/>
          <p:nvPr/>
        </p:nvSpPr>
        <p:spPr>
          <a:xfrm>
            <a:off x="3403204" y="3894972"/>
            <a:ext cx="2169628" cy="3989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en-US" sz="900" kern="1200" baseline="0">
                <a:solidFill>
                  <a:srgbClr val="00B050"/>
                </a:solidFill>
              </a:rPr>
              <a:t>Negotiate format &amp; protocol</a:t>
            </a:r>
          </a:p>
          <a:p>
            <a:pPr marL="57150" lvl="1" indent="-57150" algn="l" defTabSz="400050">
              <a:lnSpc>
                <a:spcPct val="90000"/>
              </a:lnSpc>
              <a:spcBef>
                <a:spcPct val="0"/>
              </a:spcBef>
              <a:spcAft>
                <a:spcPct val="15000"/>
              </a:spcAft>
              <a:buChar char="•"/>
            </a:pPr>
            <a:r>
              <a:rPr lang="en-US" sz="900">
                <a:solidFill>
                  <a:srgbClr val="00B050"/>
                </a:solidFill>
              </a:rPr>
              <a:t>Update/transform input data model </a:t>
            </a:r>
          </a:p>
          <a:p>
            <a:pPr marL="57150" lvl="1" indent="-57150" algn="l" defTabSz="400050">
              <a:lnSpc>
                <a:spcPct val="90000"/>
              </a:lnSpc>
              <a:spcBef>
                <a:spcPct val="0"/>
              </a:spcBef>
              <a:spcAft>
                <a:spcPct val="15000"/>
              </a:spcAft>
              <a:buChar char="•"/>
            </a:pPr>
            <a:r>
              <a:rPr lang="en-US" sz="900">
                <a:solidFill>
                  <a:srgbClr val="00B050"/>
                </a:solidFill>
              </a:rPr>
              <a:t>Change/create consumer output</a:t>
            </a:r>
            <a:endParaRPr lang="en-US" sz="900" kern="1200" baseline="0">
              <a:solidFill>
                <a:srgbClr val="00B050"/>
              </a:solidFill>
            </a:endParaRPr>
          </a:p>
        </p:txBody>
      </p:sp>
      <p:sp>
        <p:nvSpPr>
          <p:cNvPr id="77" name="TextBox 76">
            <a:extLst>
              <a:ext uri="{FF2B5EF4-FFF2-40B4-BE49-F238E27FC236}">
                <a16:creationId xmlns:a16="http://schemas.microsoft.com/office/drawing/2014/main" id="{570F27DA-83B4-46CE-A987-091286C780C6}"/>
              </a:ext>
            </a:extLst>
          </p:cNvPr>
          <p:cNvSpPr txBox="1"/>
          <p:nvPr/>
        </p:nvSpPr>
        <p:spPr>
          <a:xfrm>
            <a:off x="9621994" y="4428848"/>
            <a:ext cx="1627714" cy="3989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en-US" sz="900" kern="1200" baseline="0">
                <a:solidFill>
                  <a:srgbClr val="00B050"/>
                </a:solidFill>
              </a:rPr>
              <a:t> </a:t>
            </a:r>
            <a:r>
              <a:rPr lang="en-US" sz="900">
                <a:solidFill>
                  <a:srgbClr val="00B050"/>
                </a:solidFill>
              </a:rPr>
              <a:t>C</a:t>
            </a:r>
            <a:r>
              <a:rPr lang="en-US" sz="900" kern="1200" baseline="0">
                <a:solidFill>
                  <a:srgbClr val="00B050"/>
                </a:solidFill>
              </a:rPr>
              <a:t>onsume exist/new events</a:t>
            </a:r>
          </a:p>
          <a:p>
            <a:pPr marL="57150" lvl="1" indent="-57150" algn="l" defTabSz="400050">
              <a:lnSpc>
                <a:spcPct val="90000"/>
              </a:lnSpc>
              <a:spcBef>
                <a:spcPct val="0"/>
              </a:spcBef>
              <a:spcAft>
                <a:spcPct val="15000"/>
              </a:spcAft>
              <a:buChar char="•"/>
            </a:pPr>
            <a:r>
              <a:rPr lang="en-US" sz="900">
                <a:solidFill>
                  <a:srgbClr val="00B050"/>
                </a:solidFill>
              </a:rPr>
              <a:t>Translate to local format</a:t>
            </a:r>
            <a:endParaRPr lang="en-US" sz="900" baseline="0">
              <a:solidFill>
                <a:srgbClr val="00B050"/>
              </a:solidFill>
            </a:endParaRPr>
          </a:p>
        </p:txBody>
      </p:sp>
      <p:sp>
        <p:nvSpPr>
          <p:cNvPr id="81" name="TextBox 80">
            <a:extLst>
              <a:ext uri="{FF2B5EF4-FFF2-40B4-BE49-F238E27FC236}">
                <a16:creationId xmlns:a16="http://schemas.microsoft.com/office/drawing/2014/main" id="{EB9DA6A8-91D2-42D5-89A8-7971BD7DAD52}"/>
              </a:ext>
            </a:extLst>
          </p:cNvPr>
          <p:cNvSpPr txBox="1"/>
          <p:nvPr/>
        </p:nvSpPr>
        <p:spPr>
          <a:xfrm>
            <a:off x="9621994" y="5868176"/>
            <a:ext cx="1503098" cy="3989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en-US" sz="900" kern="1200" baseline="0">
                <a:solidFill>
                  <a:srgbClr val="00B050"/>
                </a:solidFill>
              </a:rPr>
              <a:t>Consume existing events</a:t>
            </a:r>
          </a:p>
          <a:p>
            <a:pPr marL="57150" lvl="1" indent="-57150" algn="l" defTabSz="400050">
              <a:lnSpc>
                <a:spcPct val="90000"/>
              </a:lnSpc>
              <a:spcBef>
                <a:spcPct val="0"/>
              </a:spcBef>
              <a:spcAft>
                <a:spcPct val="15000"/>
              </a:spcAft>
              <a:buChar char="•"/>
            </a:pPr>
            <a:r>
              <a:rPr lang="en-US" sz="900" kern="1200" baseline="0">
                <a:solidFill>
                  <a:srgbClr val="00B050"/>
                </a:solidFill>
              </a:rPr>
              <a:t>Translate to loca</a:t>
            </a:r>
            <a:r>
              <a:rPr lang="en-US" sz="900">
                <a:solidFill>
                  <a:srgbClr val="00B050"/>
                </a:solidFill>
              </a:rPr>
              <a:t>l format</a:t>
            </a:r>
            <a:endParaRPr lang="en-US" sz="900" kern="1200" baseline="0">
              <a:solidFill>
                <a:srgbClr val="00B050"/>
              </a:solidFill>
            </a:endParaRPr>
          </a:p>
        </p:txBody>
      </p:sp>
      <p:sp>
        <p:nvSpPr>
          <p:cNvPr id="5" name="Partial Circle 4">
            <a:extLst>
              <a:ext uri="{FF2B5EF4-FFF2-40B4-BE49-F238E27FC236}">
                <a16:creationId xmlns:a16="http://schemas.microsoft.com/office/drawing/2014/main" id="{581E8630-EED0-433C-809E-7AE35E856736}"/>
              </a:ext>
            </a:extLst>
          </p:cNvPr>
          <p:cNvSpPr/>
          <p:nvPr/>
        </p:nvSpPr>
        <p:spPr bwMode="gray">
          <a:xfrm>
            <a:off x="11272838" y="1992081"/>
            <a:ext cx="253566" cy="240109"/>
          </a:xfrm>
          <a:prstGeom prst="pie">
            <a:avLst>
              <a:gd name="adj1" fmla="val 16184009"/>
              <a:gd name="adj2" fmla="val 10734240"/>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84" name="Partial Circle 83">
            <a:extLst>
              <a:ext uri="{FF2B5EF4-FFF2-40B4-BE49-F238E27FC236}">
                <a16:creationId xmlns:a16="http://schemas.microsoft.com/office/drawing/2014/main" id="{49A7608A-E960-4E48-8902-5811EDB1345B}"/>
              </a:ext>
            </a:extLst>
          </p:cNvPr>
          <p:cNvSpPr/>
          <p:nvPr/>
        </p:nvSpPr>
        <p:spPr bwMode="gray">
          <a:xfrm>
            <a:off x="10656969" y="1981510"/>
            <a:ext cx="253566" cy="240109"/>
          </a:xfrm>
          <a:prstGeom prst="pie">
            <a:avLst>
              <a:gd name="adj1" fmla="val 16184009"/>
              <a:gd name="adj2" fmla="val 55781"/>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85" name="Partial Circle 84">
            <a:extLst>
              <a:ext uri="{FF2B5EF4-FFF2-40B4-BE49-F238E27FC236}">
                <a16:creationId xmlns:a16="http://schemas.microsoft.com/office/drawing/2014/main" id="{FB40FD32-4866-409E-B42F-ECABEDC4AF3A}"/>
              </a:ext>
            </a:extLst>
          </p:cNvPr>
          <p:cNvSpPr/>
          <p:nvPr/>
        </p:nvSpPr>
        <p:spPr bwMode="gray">
          <a:xfrm>
            <a:off x="10656969" y="2655542"/>
            <a:ext cx="253566" cy="240109"/>
          </a:xfrm>
          <a:prstGeom prst="pie">
            <a:avLst>
              <a:gd name="adj1" fmla="val 16184009"/>
              <a:gd name="adj2" fmla="val 5342564"/>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86" name="Partial Circle 85">
            <a:extLst>
              <a:ext uri="{FF2B5EF4-FFF2-40B4-BE49-F238E27FC236}">
                <a16:creationId xmlns:a16="http://schemas.microsoft.com/office/drawing/2014/main" id="{B4D1A170-B745-482E-9CA5-85F9264C7DE9}"/>
              </a:ext>
            </a:extLst>
          </p:cNvPr>
          <p:cNvSpPr/>
          <p:nvPr/>
        </p:nvSpPr>
        <p:spPr bwMode="gray">
          <a:xfrm>
            <a:off x="11272838" y="2664619"/>
            <a:ext cx="253566" cy="240109"/>
          </a:xfrm>
          <a:prstGeom prst="pie">
            <a:avLst>
              <a:gd name="adj1" fmla="val 16184009"/>
              <a:gd name="adj2" fmla="val 16182316"/>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87" name="Partial Circle 86">
            <a:extLst>
              <a:ext uri="{FF2B5EF4-FFF2-40B4-BE49-F238E27FC236}">
                <a16:creationId xmlns:a16="http://schemas.microsoft.com/office/drawing/2014/main" id="{A30707E9-AF9B-40A9-BFF1-37541915E4E4}"/>
              </a:ext>
            </a:extLst>
          </p:cNvPr>
          <p:cNvSpPr/>
          <p:nvPr/>
        </p:nvSpPr>
        <p:spPr bwMode="gray">
          <a:xfrm>
            <a:off x="10656969" y="3200340"/>
            <a:ext cx="253566" cy="240109"/>
          </a:xfrm>
          <a:prstGeom prst="pie">
            <a:avLst>
              <a:gd name="adj1" fmla="val 16184009"/>
              <a:gd name="adj2" fmla="val 5416228"/>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88" name="Partial Circle 87">
            <a:extLst>
              <a:ext uri="{FF2B5EF4-FFF2-40B4-BE49-F238E27FC236}">
                <a16:creationId xmlns:a16="http://schemas.microsoft.com/office/drawing/2014/main" id="{2B1C6AD5-2162-4676-AD1A-72ABB8718793}"/>
              </a:ext>
            </a:extLst>
          </p:cNvPr>
          <p:cNvSpPr/>
          <p:nvPr/>
        </p:nvSpPr>
        <p:spPr bwMode="gray">
          <a:xfrm>
            <a:off x="11278010" y="3197746"/>
            <a:ext cx="253566" cy="240109"/>
          </a:xfrm>
          <a:prstGeom prst="pie">
            <a:avLst>
              <a:gd name="adj1" fmla="val 16184009"/>
              <a:gd name="adj2" fmla="val 10734240"/>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Tree>
    <p:extLst>
      <p:ext uri="{BB962C8B-B14F-4D97-AF65-F5344CB8AC3E}">
        <p14:creationId xmlns:p14="http://schemas.microsoft.com/office/powerpoint/2010/main" val="26869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B01F-D03C-43FC-994D-80FF1AFEC81C}"/>
              </a:ext>
            </a:extLst>
          </p:cNvPr>
          <p:cNvSpPr>
            <a:spLocks noGrp="1"/>
          </p:cNvSpPr>
          <p:nvPr>
            <p:ph type="title"/>
          </p:nvPr>
        </p:nvSpPr>
        <p:spPr>
          <a:xfrm>
            <a:off x="729802" y="439815"/>
            <a:ext cx="10179623" cy="900097"/>
          </a:xfrm>
        </p:spPr>
        <p:txBody>
          <a:bodyPr/>
          <a:lstStyle/>
          <a:p>
            <a:pPr>
              <a:lnSpc>
                <a:spcPct val="120000"/>
              </a:lnSpc>
            </a:pPr>
            <a:r>
              <a:rPr lang="en-US"/>
              <a:t>Scenario based approach for HCM Integration</a:t>
            </a:r>
            <a:br>
              <a:rPr lang="en-US"/>
            </a:br>
            <a:r>
              <a:rPr lang="en-US" sz="1800" b="0"/>
              <a:t>Rethink </a:t>
            </a:r>
            <a:r>
              <a:rPr lang="en-US" sz="1800" b="0" u="sng"/>
              <a:t>HR Hub</a:t>
            </a:r>
            <a:r>
              <a:rPr lang="en-US" sz="1800" b="0"/>
              <a:t>, assess system capabilities and business tolerance when adopting </a:t>
            </a:r>
            <a:r>
              <a:rPr lang="en-US" sz="1800" b="0" u="sng"/>
              <a:t>Event Bus</a:t>
            </a:r>
            <a:r>
              <a:rPr lang="en-US" sz="1800" b="0"/>
              <a:t> or use </a:t>
            </a:r>
            <a:r>
              <a:rPr lang="en-US" sz="1800" b="0" u="sng"/>
              <a:t>Direct API</a:t>
            </a:r>
            <a:r>
              <a:rPr lang="en-US" sz="1800" b="0"/>
              <a:t> consumption patterns, aiming for a robust integration with long-term flexibility</a:t>
            </a:r>
          </a:p>
        </p:txBody>
      </p:sp>
      <p:graphicFrame>
        <p:nvGraphicFramePr>
          <p:cNvPr id="3" name="Table 3">
            <a:extLst>
              <a:ext uri="{FF2B5EF4-FFF2-40B4-BE49-F238E27FC236}">
                <a16:creationId xmlns:a16="http://schemas.microsoft.com/office/drawing/2014/main" id="{35022688-A968-4B65-A116-15B851C7492B}"/>
              </a:ext>
            </a:extLst>
          </p:cNvPr>
          <p:cNvGraphicFramePr>
            <a:graphicFrameLocks noGrp="1"/>
          </p:cNvGraphicFramePr>
          <p:nvPr>
            <p:extLst>
              <p:ext uri="{D42A27DB-BD31-4B8C-83A1-F6EECF244321}">
                <p14:modId xmlns:p14="http://schemas.microsoft.com/office/powerpoint/2010/main" val="1797626564"/>
              </p:ext>
            </p:extLst>
          </p:nvPr>
        </p:nvGraphicFramePr>
        <p:xfrm>
          <a:off x="544198" y="1589642"/>
          <a:ext cx="10858035" cy="4780785"/>
        </p:xfrm>
        <a:graphic>
          <a:graphicData uri="http://schemas.openxmlformats.org/drawingml/2006/table">
            <a:tbl>
              <a:tblPr firstRow="1" bandRow="1">
                <a:tableStyleId>{5C22544A-7EE6-4342-B048-85BDC9FD1C3A}</a:tableStyleId>
              </a:tblPr>
              <a:tblGrid>
                <a:gridCol w="481263">
                  <a:extLst>
                    <a:ext uri="{9D8B030D-6E8A-4147-A177-3AD203B41FA5}">
                      <a16:colId xmlns:a16="http://schemas.microsoft.com/office/drawing/2014/main" val="832173353"/>
                    </a:ext>
                  </a:extLst>
                </a:gridCol>
                <a:gridCol w="5308703">
                  <a:extLst>
                    <a:ext uri="{9D8B030D-6E8A-4147-A177-3AD203B41FA5}">
                      <a16:colId xmlns:a16="http://schemas.microsoft.com/office/drawing/2014/main" val="1971940949"/>
                    </a:ext>
                  </a:extLst>
                </a:gridCol>
                <a:gridCol w="5068069">
                  <a:extLst>
                    <a:ext uri="{9D8B030D-6E8A-4147-A177-3AD203B41FA5}">
                      <a16:colId xmlns:a16="http://schemas.microsoft.com/office/drawing/2014/main" val="2008184492"/>
                    </a:ext>
                  </a:extLst>
                </a:gridCol>
              </a:tblGrid>
              <a:tr h="65887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i="0" u="none" strike="noStrike">
                        <a:solidFill>
                          <a:schemeClr val="bg1"/>
                        </a:solidFill>
                        <a:effectLst/>
                        <a:latin typeface="Calibri" panose="020F050202020403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a:solidFill>
                            <a:schemeClr val="bg1"/>
                          </a:solidFill>
                          <a:effectLst/>
                          <a:latin typeface="Calibri" panose="020F0502020204030204" pitchFamily="34" charset="0"/>
                        </a:rPr>
                        <a:t>Use Case / System Characteristics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a:solidFill>
                            <a:schemeClr val="bg1"/>
                          </a:solidFill>
                          <a:effectLst/>
                          <a:latin typeface="Calibri" panose="020F0502020204030204" pitchFamily="34" charset="0"/>
                        </a:rPr>
                        <a:t>Integration Pattern / Why</a:t>
                      </a:r>
                      <a:endParaRPr lang="en-US"/>
                    </a:p>
                  </a:txBody>
                  <a:tcPr anchor="ctr"/>
                </a:tc>
                <a:extLst>
                  <a:ext uri="{0D108BD9-81ED-4DB2-BD59-A6C34878D82A}">
                    <a16:rowId xmlns:a16="http://schemas.microsoft.com/office/drawing/2014/main" val="1270887225"/>
                  </a:ext>
                </a:extLst>
              </a:tr>
              <a:tr h="1162362">
                <a:tc>
                  <a:txBody>
                    <a:bodyPr/>
                    <a:lstStyle/>
                    <a:p>
                      <a:pPr marL="102870" lvl="1" indent="0" algn="l" fontAlgn="t">
                        <a:spcBef>
                          <a:spcPts val="0"/>
                        </a:spcBef>
                        <a:buFont typeface="Arial" panose="020B0604020202020204" pitchFamily="34" charset="0"/>
                        <a:buNone/>
                      </a:pPr>
                      <a:r>
                        <a:rPr lang="en-US" sz="1200" b="0">
                          <a:latin typeface="Calibri" panose="020F0502020204030204" pitchFamily="34" charset="0"/>
                          <a:cs typeface="Calibri" panose="020F0502020204030204" pitchFamily="34" charset="0"/>
                        </a:rPr>
                        <a:t>1</a:t>
                      </a:r>
                    </a:p>
                  </a:txBody>
                  <a:tcPr/>
                </a:tc>
                <a:tc>
                  <a:txBody>
                    <a:bodyPr/>
                    <a:lstStyle/>
                    <a:p>
                      <a:pPr algn="l" fontAlgn="t">
                        <a:spcBef>
                          <a:spcPts val="600"/>
                        </a:spcBef>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Source system can supply CVS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Standard data model</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&amp; support real-time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API</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event </a:t>
                      </a:r>
                    </a:p>
                    <a:p>
                      <a:pPr marL="274320" lvl="2" indent="-171450" algn="l" fontAlgn="t">
                        <a:spcBef>
                          <a:spcPts val="600"/>
                        </a:spcBef>
                        <a:buFont typeface="Arial" panose="020B0604020202020204" pitchFamily="34" charset="0"/>
                        <a:buChar cha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Same Data can satisfy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more than one </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downstream systems need</a:t>
                      </a:r>
                    </a:p>
                    <a:p>
                      <a:pPr marL="274320" marR="0" lvl="2" indent="-1714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Downstream system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support receive of API</a:t>
                      </a:r>
                      <a:endParaRPr lang="en-US" sz="1200" b="0" i="0" u="none" strike="noStrike" kern="1200" baseline="0">
                        <a:solidFill>
                          <a:schemeClr val="tx1"/>
                        </a:solidFill>
                        <a:effectLst/>
                        <a:latin typeface="Calibri" panose="020F0502020204030204" pitchFamily="34" charset="0"/>
                        <a:ea typeface="+mn-ea"/>
                        <a:cs typeface="Calibri" panose="020F0502020204030204" pitchFamily="34" charset="0"/>
                      </a:endParaRPr>
                    </a:p>
                    <a:p>
                      <a:pPr marL="102870" lvl="1" indent="0" algn="l" fontAlgn="t">
                        <a:spcBef>
                          <a:spcPts val="0"/>
                        </a:spcBef>
                        <a:buFont typeface="Arial" panose="020B0604020202020204" pitchFamily="34" charset="0"/>
                        <a:buNone/>
                      </a:pPr>
                      <a:endParaRPr lang="en-US" sz="1200" b="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libri" panose="020F0502020204030204" pitchFamily="34" charset="0"/>
                          <a:cs typeface="Calibri" panose="020F0502020204030204" pitchFamily="34" charset="0"/>
                        </a:rPr>
                        <a:t>Can</a:t>
                      </a:r>
                      <a:r>
                        <a:rPr lang="en-US" sz="1200" b="0" i="0" u="none" strike="noStrike" baseline="0">
                          <a:solidFill>
                            <a:schemeClr val="tx1"/>
                          </a:solidFill>
                          <a:effectLst/>
                          <a:latin typeface="Calibri" panose="020F0502020204030204" pitchFamily="34" charset="0"/>
                          <a:cs typeface="Calibri" panose="020F0502020204030204" pitchFamily="34" charset="0"/>
                        </a:rPr>
                        <a:t> use </a:t>
                      </a:r>
                      <a:r>
                        <a:rPr lang="en-US" sz="1200" b="1" i="0" u="none" strike="noStrike" baseline="0">
                          <a:solidFill>
                            <a:schemeClr val="tx1"/>
                          </a:solidFill>
                          <a:effectLst/>
                          <a:latin typeface="Calibri" panose="020F0502020204030204" pitchFamily="34" charset="0"/>
                          <a:cs typeface="Calibri" panose="020F0502020204030204" pitchFamily="34" charset="0"/>
                        </a:rPr>
                        <a:t>Event Bus </a:t>
                      </a:r>
                      <a:r>
                        <a:rPr lang="en-US" sz="1200" b="0" i="0" u="none" strike="noStrike" baseline="0">
                          <a:solidFill>
                            <a:schemeClr val="tx1"/>
                          </a:solidFill>
                          <a:effectLst/>
                          <a:latin typeface="Calibri" panose="020F0502020204030204" pitchFamily="34" charset="0"/>
                          <a:cs typeface="Calibri" panose="020F0502020204030204" pitchFamily="34" charset="0"/>
                        </a:rPr>
                        <a:t>pattern: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Enable real-time subscription of relevant data</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Leverage one build of adaptor to supply multiple systems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Provide flexibility to tolerate source or downstream system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changes </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in the future</a:t>
                      </a:r>
                    </a:p>
                    <a:p>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8562698"/>
                  </a:ext>
                </a:extLst>
              </a:tr>
              <a:tr h="879222">
                <a:tc>
                  <a:txBody>
                    <a:bodyPr/>
                    <a:lstStyle/>
                    <a:p>
                      <a:pPr marL="102870" lvl="2" indent="0" algn="l" fontAlgn="t">
                        <a:spcBef>
                          <a:spcPts val="0"/>
                        </a:spcBef>
                        <a:buFont typeface="Arial" panose="020B0604020202020204" pitchFamily="34" charset="0"/>
                        <a:buNone/>
                      </a:pP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2</a:t>
                      </a:r>
                    </a:p>
                  </a:txBody>
                  <a:tcPr/>
                </a:tc>
                <a:tc>
                  <a:txBody>
                    <a:bodyPr/>
                    <a:lstStyle/>
                    <a:p>
                      <a:pPr algn="l" fontAlgn="t"/>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Source system can supply CVS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Standard data model</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via real-time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API</a:t>
                      </a:r>
                    </a:p>
                    <a:p>
                      <a:pPr marL="274320" lvl="2" indent="-171450" algn="l" fontAlgn="t">
                        <a:spcBef>
                          <a:spcPts val="600"/>
                        </a:spcBef>
                        <a:buFont typeface="Arial" panose="020B0604020202020204" pitchFamily="34" charset="0"/>
                        <a:buChar cha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Data type is in need by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Only one </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downstream system</a:t>
                      </a:r>
                    </a:p>
                    <a:p>
                      <a:pPr marL="274320" lvl="2" indent="-171450" algn="l" fontAlgn="t">
                        <a:spcBef>
                          <a:spcPts val="0"/>
                        </a:spcBef>
                        <a:buFont typeface="Arial" panose="020B0604020202020204" pitchFamily="34" charset="0"/>
                        <a:buChar char="•"/>
                      </a:pP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Neither</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source nor downstream system anticipate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change</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s</a:t>
                      </a:r>
                    </a:p>
                    <a:p>
                      <a:pPr marL="274320" lvl="2" indent="-171450" algn="l" fontAlgn="t">
                        <a:spcBef>
                          <a:spcPts val="0"/>
                        </a:spcBef>
                        <a:buFont typeface="Arial" panose="020B0604020202020204" pitchFamily="34" charset="0"/>
                        <a:buChar cha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Downstream system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support receive of API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libri" panose="020F0502020204030204" pitchFamily="34" charset="0"/>
                          <a:cs typeface="Calibri" panose="020F0502020204030204" pitchFamily="34" charset="0"/>
                        </a:rPr>
                        <a:t>Can</a:t>
                      </a:r>
                      <a:r>
                        <a:rPr lang="en-US" sz="1200" b="0" i="0" u="none" strike="noStrike" baseline="0">
                          <a:solidFill>
                            <a:schemeClr val="tx1"/>
                          </a:solidFill>
                          <a:effectLst/>
                          <a:latin typeface="Calibri" panose="020F0502020204030204" pitchFamily="34" charset="0"/>
                          <a:cs typeface="Calibri" panose="020F0502020204030204" pitchFamily="34" charset="0"/>
                        </a:rPr>
                        <a:t> use </a:t>
                      </a:r>
                      <a:r>
                        <a:rPr lang="en-US" sz="1200" b="1" i="0" u="none" strike="noStrike" baseline="0">
                          <a:solidFill>
                            <a:schemeClr val="tx1"/>
                          </a:solidFill>
                          <a:effectLst/>
                          <a:latin typeface="Calibri" panose="020F0502020204030204" pitchFamily="34" charset="0"/>
                          <a:cs typeface="Calibri" panose="020F0502020204030204" pitchFamily="34" charset="0"/>
                        </a:rPr>
                        <a:t>Direct API </a:t>
                      </a:r>
                      <a:r>
                        <a:rPr lang="en-US" sz="1200" b="0" i="0" u="none" strike="noStrike" baseline="0">
                          <a:solidFill>
                            <a:schemeClr val="tx1"/>
                          </a:solidFill>
                          <a:effectLst/>
                          <a:latin typeface="Calibri" panose="020F0502020204030204" pitchFamily="34" charset="0"/>
                          <a:cs typeface="Calibri" panose="020F0502020204030204" pitchFamily="34" charset="0"/>
                        </a:rPr>
                        <a:t>Consumption</a:t>
                      </a:r>
                      <a:r>
                        <a:rPr lang="en-US" sz="1200" b="1" i="0" u="none" strike="noStrike" baseline="0">
                          <a:solidFill>
                            <a:schemeClr val="tx1"/>
                          </a:solidFill>
                          <a:effectLst/>
                          <a:latin typeface="Calibri" panose="020F0502020204030204" pitchFamily="34" charset="0"/>
                          <a:cs typeface="Calibri" panose="020F0502020204030204" pitchFamily="34" charset="0"/>
                        </a:rPr>
                        <a:t> </a:t>
                      </a:r>
                      <a:r>
                        <a:rPr lang="en-US" sz="1200" b="0" i="0" u="none" strike="noStrike" baseline="0">
                          <a:solidFill>
                            <a:schemeClr val="tx1"/>
                          </a:solidFill>
                          <a:effectLst/>
                          <a:latin typeface="Calibri" panose="020F0502020204030204" pitchFamily="34" charset="0"/>
                          <a:cs typeface="Calibri" panose="020F0502020204030204" pitchFamily="34" charset="0"/>
                        </a:rPr>
                        <a:t>pattern: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Enable receiving real-time data w/o data model transformation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Fast and low-cost deployment for one-off data type</a:t>
                      </a:r>
                      <a:endParaRPr lang="en-US" sz="1200" b="0" i="0" u="none" strike="noStrike">
                        <a:solidFill>
                          <a:srgbClr val="000000"/>
                        </a:solidFill>
                        <a:effectLst/>
                        <a:latin typeface="Calibri" panose="020F0502020204030204" pitchFamily="34" charset="0"/>
                      </a:endParaRPr>
                    </a:p>
                  </a:txBody>
                  <a:tcPr/>
                </a:tc>
                <a:extLst>
                  <a:ext uri="{0D108BD9-81ED-4DB2-BD59-A6C34878D82A}">
                    <a16:rowId xmlns:a16="http://schemas.microsoft.com/office/drawing/2014/main" val="2635778743"/>
                  </a:ext>
                </a:extLst>
              </a:tr>
              <a:tr h="700398">
                <a:tc>
                  <a:txBody>
                    <a:bodyPr/>
                    <a:lstStyle/>
                    <a:p>
                      <a:pPr marL="102870" lvl="2" indent="0" algn="l" fontAlgn="t">
                        <a:spcBef>
                          <a:spcPts val="0"/>
                        </a:spcBef>
                        <a:buFont typeface="Arial" panose="020B0604020202020204" pitchFamily="34" charset="0"/>
                        <a:buNone/>
                      </a:pP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3</a:t>
                      </a:r>
                    </a:p>
                  </a:txBody>
                  <a:tcPr/>
                </a:tc>
                <a:tc>
                  <a:txBody>
                    <a:bodyPr/>
                    <a:lstStyle/>
                    <a:p>
                      <a:pPr algn="l" fontAlgn="t"/>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Source system can supply CVS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Standard</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data model</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via real-time event </a:t>
                      </a:r>
                      <a:endParaRPr lang="en-US" sz="1200" b="1" i="0" u="none" strike="noStrike" kern="1200" baseline="0">
                        <a:solidFill>
                          <a:schemeClr val="tx1"/>
                        </a:solidFill>
                        <a:effectLst/>
                        <a:latin typeface="Calibri" panose="020F0502020204030204" pitchFamily="34" charset="0"/>
                        <a:ea typeface="+mn-ea"/>
                        <a:cs typeface="Calibri" panose="020F0502020204030204" pitchFamily="34" charset="0"/>
                      </a:endParaRPr>
                    </a:p>
                    <a:p>
                      <a:pPr marL="274320" lvl="2" indent="-171450" algn="l" fontAlgn="t">
                        <a:spcBef>
                          <a:spcPts val="600"/>
                        </a:spcBef>
                        <a:buFont typeface="Arial" panose="020B0604020202020204" pitchFamily="34" charset="0"/>
                        <a:buChar cha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Downstream system can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NOT</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support API</a:t>
                      </a:r>
                      <a:endParaRPr lang="en-US" sz="1200" b="0" i="0" u="none" strike="noStrike" kern="1200" baseline="0">
                        <a:solidFill>
                          <a:schemeClr val="tx1"/>
                        </a:solidFill>
                        <a:effectLst/>
                        <a:latin typeface="Calibri" panose="020F0502020204030204" pitchFamily="34" charset="0"/>
                        <a:ea typeface="+mn-ea"/>
                        <a:cs typeface="Calibri" panose="020F0502020204030204" pitchFamily="34" charset="0"/>
                      </a:endParaRPr>
                    </a:p>
                    <a:p>
                      <a:pPr marL="274320" lvl="2" indent="-171450" algn="l" fontAlgn="t">
                        <a:spcBef>
                          <a:spcPts val="0"/>
                        </a:spcBef>
                        <a:buFont typeface="Arial" panose="020B0604020202020204" pitchFamily="34" charset="0"/>
                        <a:buChar char="•"/>
                      </a:pPr>
                      <a:endParaRPr lang="en-US" sz="1200" b="1" i="0" u="none" strike="noStrike" kern="1200" baseline="0">
                        <a:solidFill>
                          <a:schemeClr val="tx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libri" panose="020F0502020204030204" pitchFamily="34" charset="0"/>
                          <a:cs typeface="Calibri" panose="020F0502020204030204" pitchFamily="34" charset="0"/>
                        </a:rPr>
                        <a:t>Can</a:t>
                      </a:r>
                      <a:r>
                        <a:rPr lang="en-US" sz="1200" b="0" i="0" u="none" strike="noStrike" baseline="0">
                          <a:solidFill>
                            <a:schemeClr val="tx1"/>
                          </a:solidFill>
                          <a:effectLst/>
                          <a:latin typeface="Calibri" panose="020F0502020204030204" pitchFamily="34" charset="0"/>
                          <a:cs typeface="Calibri" panose="020F0502020204030204" pitchFamily="34" charset="0"/>
                        </a:rPr>
                        <a:t> enable </a:t>
                      </a:r>
                      <a:r>
                        <a:rPr lang="en-US" sz="1200" b="1" i="0" u="none" strike="noStrike" baseline="0">
                          <a:solidFill>
                            <a:schemeClr val="tx1"/>
                          </a:solidFill>
                          <a:effectLst/>
                          <a:latin typeface="Calibri" panose="020F0502020204030204" pitchFamily="34" charset="0"/>
                          <a:cs typeface="Calibri" panose="020F0502020204030204" pitchFamily="34" charset="0"/>
                        </a:rPr>
                        <a:t>HR Hub listen to Event Bus </a:t>
                      </a:r>
                      <a:r>
                        <a:rPr lang="en-US" sz="1200" b="0" i="0" u="none" strike="noStrike" baseline="0">
                          <a:solidFill>
                            <a:schemeClr val="tx1"/>
                          </a:solidFill>
                          <a:effectLst/>
                          <a:latin typeface="Calibri" panose="020F0502020204030204" pitchFamily="34" charset="0"/>
                          <a:cs typeface="Calibri" panose="020F0502020204030204" pitchFamily="34" charset="0"/>
                        </a:rPr>
                        <a:t>– a combined pattern: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HR Hub receive real-time data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HR Hub supply ready data model to downstream system w/o transformation</a:t>
                      </a:r>
                    </a:p>
                  </a:txBody>
                  <a:tcPr/>
                </a:tc>
                <a:extLst>
                  <a:ext uri="{0D108BD9-81ED-4DB2-BD59-A6C34878D82A}">
                    <a16:rowId xmlns:a16="http://schemas.microsoft.com/office/drawing/2014/main" val="3555981649"/>
                  </a:ext>
                </a:extLst>
              </a:tr>
              <a:tr h="658875">
                <a:tc>
                  <a:txBody>
                    <a:bodyPr/>
                    <a:lstStyle/>
                    <a:p>
                      <a:pPr marL="102870" lvl="2" indent="0" algn="l" fontAlgn="t">
                        <a:spcBef>
                          <a:spcPts val="600"/>
                        </a:spcBef>
                        <a:buFont typeface="Arial" panose="020B0604020202020204" pitchFamily="34" charset="0"/>
                        <a:buNone/>
                      </a:pP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4</a:t>
                      </a:r>
                    </a:p>
                  </a:txBody>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Source system can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NOT</a:t>
                      </a: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 supply CVS </a:t>
                      </a: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Standard data model</a:t>
                      </a:r>
                    </a:p>
                    <a:p>
                      <a:pPr marL="274320" lvl="2" indent="-171450" algn="l" fontAlgn="t">
                        <a:spcBef>
                          <a:spcPts val="600"/>
                        </a:spcBef>
                        <a:buFont typeface="Arial" panose="020B0604020202020204" pitchFamily="34" charset="0"/>
                        <a:buChar char="•"/>
                      </a:pPr>
                      <a:r>
                        <a:rPr lang="en-US" sz="1200" b="0" i="0" u="none" strike="noStrike" kern="1200" baseline="0">
                          <a:solidFill>
                            <a:schemeClr val="tx1"/>
                          </a:solidFill>
                          <a:effectLst/>
                          <a:latin typeface="Calibri" panose="020F0502020204030204" pitchFamily="34" charset="0"/>
                          <a:ea typeface="+mn-ea"/>
                          <a:cs typeface="Calibri" panose="020F0502020204030204" pitchFamily="34" charset="0"/>
                        </a:rPr>
                        <a:t>Neither Source nor downstream system support real-time API event </a:t>
                      </a:r>
                      <a:endParaRPr lang="en-US" sz="1200" b="1" i="0" u="none" strike="noStrike" kern="1200" baseline="0">
                        <a:solidFill>
                          <a:schemeClr val="tx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libri" panose="020F0502020204030204" pitchFamily="34" charset="0"/>
                          <a:cs typeface="Calibri" panose="020F0502020204030204" pitchFamily="34" charset="0"/>
                        </a:rPr>
                        <a:t>Can</a:t>
                      </a:r>
                      <a:r>
                        <a:rPr lang="en-US" sz="1200" b="0" i="0" u="none" strike="noStrike" baseline="0">
                          <a:solidFill>
                            <a:schemeClr val="tx1"/>
                          </a:solidFill>
                          <a:effectLst/>
                          <a:latin typeface="Calibri" panose="020F0502020204030204" pitchFamily="34" charset="0"/>
                          <a:cs typeface="Calibri" panose="020F0502020204030204" pitchFamily="34" charset="0"/>
                        </a:rPr>
                        <a:t> stay on </a:t>
                      </a:r>
                      <a:r>
                        <a:rPr lang="en-US" sz="1200" b="1" i="0" u="none" strike="noStrike" baseline="0">
                          <a:solidFill>
                            <a:schemeClr val="tx1"/>
                          </a:solidFill>
                          <a:effectLst/>
                          <a:latin typeface="Calibri" panose="020F0502020204030204" pitchFamily="34" charset="0"/>
                          <a:cs typeface="Calibri" panose="020F0502020204030204" pitchFamily="34" charset="0"/>
                        </a:rPr>
                        <a:t>HR Hub </a:t>
                      </a:r>
                      <a:r>
                        <a:rPr lang="en-US" sz="1200" b="0" i="0" u="none" strike="noStrike" baseline="0">
                          <a:solidFill>
                            <a:schemeClr val="tx1"/>
                          </a:solidFill>
                          <a:effectLst/>
                          <a:latin typeface="Calibri" panose="020F0502020204030204" pitchFamily="34" charset="0"/>
                          <a:cs typeface="Calibri" panose="020F0502020204030204" pitchFamily="34" charset="0"/>
                        </a:rPr>
                        <a:t>(existing pattern):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HR Hub receive data as current state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HR Hub transform data model to supply for downstream consumption</a:t>
                      </a:r>
                    </a:p>
                  </a:txBody>
                  <a:tcPr/>
                </a:tc>
                <a:extLst>
                  <a:ext uri="{0D108BD9-81ED-4DB2-BD59-A6C34878D82A}">
                    <a16:rowId xmlns:a16="http://schemas.microsoft.com/office/drawing/2014/main" val="1993436773"/>
                  </a:ext>
                </a:extLst>
              </a:tr>
              <a:tr h="658875">
                <a:tc>
                  <a:txBody>
                    <a:bodyPr/>
                    <a:lstStyle/>
                    <a:p>
                      <a:pPr marL="102870" lvl="2" indent="0" algn="l" fontAlgn="t">
                        <a:spcBef>
                          <a:spcPts val="600"/>
                        </a:spcBef>
                        <a:buFont typeface="Arial" panose="020B0604020202020204" pitchFamily="34" charset="0"/>
                        <a:buNone/>
                      </a:pPr>
                      <a:endParaRPr lang="en-US" sz="1200" b="1" i="0" u="none" strike="noStrike" kern="1200" baseline="0">
                        <a:solidFill>
                          <a:schemeClr val="tx1"/>
                        </a:solidFill>
                        <a:effectLst/>
                        <a:latin typeface="Calibri" panose="020F0502020204030204" pitchFamily="34" charset="0"/>
                        <a:ea typeface="+mn-ea"/>
                        <a:cs typeface="Calibri" panose="020F0502020204030204" pitchFamily="34" charset="0"/>
                      </a:endParaRPr>
                    </a:p>
                  </a:txBody>
                  <a:tcPr/>
                </a:tc>
                <a:tc>
                  <a:txBody>
                    <a:bodyPr/>
                    <a:lstStyle/>
                    <a:p>
                      <a:pPr marL="102870" lvl="2" indent="0" algn="l" fontAlgn="t">
                        <a:spcBef>
                          <a:spcPts val="600"/>
                        </a:spcBef>
                        <a:buFont typeface="Arial" panose="020B0604020202020204" pitchFamily="34" charset="0"/>
                        <a:buNone/>
                      </a:pPr>
                      <a:r>
                        <a:rPr lang="en-US" sz="1200" b="1" i="0" u="none" strike="noStrike" kern="1200" baseline="0">
                          <a:solidFill>
                            <a:schemeClr val="tx1"/>
                          </a:solidFill>
                          <a:effectLst/>
                          <a:latin typeface="Calibri" panose="020F0502020204030204" pitchFamily="34" charset="0"/>
                          <a:ea typeface="+mn-ea"/>
                          <a:cs typeface="Calibri" panose="020F0502020204030204" pitchFamily="34" charset="0"/>
                        </a:rPr>
                        <a:t>Other integration use cases not being covered above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a:solidFill>
                            <a:schemeClr val="tx1"/>
                          </a:solidFill>
                          <a:effectLst/>
                          <a:latin typeface="Calibri" panose="020F0502020204030204" pitchFamily="34" charset="0"/>
                          <a:cs typeface="Calibri" panose="020F0502020204030204" pitchFamily="34" charset="0"/>
                        </a:rPr>
                        <a:t>Assess on case-by-case basis to determine alignment to above or exception case</a:t>
                      </a:r>
                    </a:p>
                  </a:txBody>
                  <a:tcPr/>
                </a:tc>
                <a:extLst>
                  <a:ext uri="{0D108BD9-81ED-4DB2-BD59-A6C34878D82A}">
                    <a16:rowId xmlns:a16="http://schemas.microsoft.com/office/drawing/2014/main" val="808770140"/>
                  </a:ext>
                </a:extLst>
              </a:tr>
            </a:tbl>
          </a:graphicData>
        </a:graphic>
      </p:graphicFrame>
    </p:spTree>
    <p:extLst>
      <p:ext uri="{BB962C8B-B14F-4D97-AF65-F5344CB8AC3E}">
        <p14:creationId xmlns:p14="http://schemas.microsoft.com/office/powerpoint/2010/main" val="180865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B01F-D03C-43FC-994D-80FF1AFEC81C}"/>
              </a:ext>
            </a:extLst>
          </p:cNvPr>
          <p:cNvSpPr>
            <a:spLocks noGrp="1"/>
          </p:cNvSpPr>
          <p:nvPr>
            <p:ph type="title"/>
          </p:nvPr>
        </p:nvSpPr>
        <p:spPr>
          <a:xfrm>
            <a:off x="729802" y="439815"/>
            <a:ext cx="10179623" cy="900097"/>
          </a:xfrm>
        </p:spPr>
        <p:txBody>
          <a:bodyPr/>
          <a:lstStyle/>
          <a:p>
            <a:pPr>
              <a:lnSpc>
                <a:spcPct val="120000"/>
              </a:lnSpc>
            </a:pPr>
            <a:r>
              <a:rPr lang="en-US"/>
              <a:t>What is the next step?</a:t>
            </a:r>
            <a:br>
              <a:rPr lang="en-US"/>
            </a:br>
            <a:r>
              <a:rPr lang="en-US" sz="2000" b="0"/>
              <a:t>Assess inventory to define integration pattern, and implement event-driven architecture</a:t>
            </a:r>
            <a:br>
              <a:rPr lang="en-US" b="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br>
            <a:endParaRPr lang="en-US" b="0"/>
          </a:p>
        </p:txBody>
      </p:sp>
      <p:sp>
        <p:nvSpPr>
          <p:cNvPr id="8" name="Rectangle 7">
            <a:extLst>
              <a:ext uri="{FF2B5EF4-FFF2-40B4-BE49-F238E27FC236}">
                <a16:creationId xmlns:a16="http://schemas.microsoft.com/office/drawing/2014/main" id="{00A11A28-6721-4FE6-97B9-C57C8EB99FFA}"/>
              </a:ext>
            </a:extLst>
          </p:cNvPr>
          <p:cNvSpPr/>
          <p:nvPr/>
        </p:nvSpPr>
        <p:spPr bwMode="gray">
          <a:xfrm>
            <a:off x="4370232" y="2015137"/>
            <a:ext cx="3378558" cy="350875"/>
          </a:xfrm>
          <a:prstGeom prst="rect">
            <a:avLst/>
          </a:prstGeom>
          <a:solidFill>
            <a:schemeClr val="accent3">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solidFill>
                  <a:prstClr val="white"/>
                </a:solidFill>
              </a:rPr>
              <a:t>Plan</a:t>
            </a:r>
          </a:p>
        </p:txBody>
      </p:sp>
      <p:sp>
        <p:nvSpPr>
          <p:cNvPr id="9" name="Rectangle 8">
            <a:extLst>
              <a:ext uri="{FF2B5EF4-FFF2-40B4-BE49-F238E27FC236}">
                <a16:creationId xmlns:a16="http://schemas.microsoft.com/office/drawing/2014/main" id="{4096F6D1-D7BF-47B3-ABE4-488214EE287A}"/>
              </a:ext>
            </a:extLst>
          </p:cNvPr>
          <p:cNvSpPr/>
          <p:nvPr/>
        </p:nvSpPr>
        <p:spPr bwMode="gray">
          <a:xfrm>
            <a:off x="729803" y="2015138"/>
            <a:ext cx="3378558" cy="350875"/>
          </a:xfrm>
          <a:prstGeom prst="rect">
            <a:avLst/>
          </a:prstGeom>
          <a:solidFill>
            <a:schemeClr val="accent3">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solidFill>
                  <a:prstClr val="white"/>
                </a:solidFill>
              </a:rPr>
              <a:t>Assess</a:t>
            </a:r>
          </a:p>
        </p:txBody>
      </p:sp>
      <p:sp>
        <p:nvSpPr>
          <p:cNvPr id="10" name="Rectangle 9">
            <a:extLst>
              <a:ext uri="{FF2B5EF4-FFF2-40B4-BE49-F238E27FC236}">
                <a16:creationId xmlns:a16="http://schemas.microsoft.com/office/drawing/2014/main" id="{2EB5EB42-2C75-4F47-AC69-882161F052DC}"/>
              </a:ext>
            </a:extLst>
          </p:cNvPr>
          <p:cNvSpPr/>
          <p:nvPr/>
        </p:nvSpPr>
        <p:spPr bwMode="gray">
          <a:xfrm>
            <a:off x="8010661" y="2015136"/>
            <a:ext cx="3451539" cy="350875"/>
          </a:xfrm>
          <a:prstGeom prst="rect">
            <a:avLst/>
          </a:prstGeom>
          <a:solidFill>
            <a:schemeClr val="accent3">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solidFill>
                  <a:prstClr val="white"/>
                </a:solidFill>
              </a:rPr>
              <a:t>Implement </a:t>
            </a:r>
          </a:p>
        </p:txBody>
      </p:sp>
      <p:sp>
        <p:nvSpPr>
          <p:cNvPr id="13" name="Content Placeholder 6">
            <a:extLst>
              <a:ext uri="{FF2B5EF4-FFF2-40B4-BE49-F238E27FC236}">
                <a16:creationId xmlns:a16="http://schemas.microsoft.com/office/drawing/2014/main" id="{F0A08B72-D6A5-49B3-87A8-1A14F7242030}"/>
              </a:ext>
            </a:extLst>
          </p:cNvPr>
          <p:cNvSpPr txBox="1">
            <a:spLocks/>
          </p:cNvSpPr>
          <p:nvPr/>
        </p:nvSpPr>
        <p:spPr bwMode="gray">
          <a:xfrm>
            <a:off x="729802" y="2490961"/>
            <a:ext cx="3378557" cy="2020046"/>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marL="342900" lvl="1" indent="-342900">
              <a:buClr>
                <a:schemeClr val="accent2"/>
              </a:buClr>
              <a:buFont typeface="+mj-lt"/>
              <a:buAutoNum type="arabicPeriod"/>
            </a:pPr>
            <a:r>
              <a:rPr lang="en-US" b="1">
                <a:solidFill>
                  <a:schemeClr val="tx1">
                    <a:lumMod val="75000"/>
                    <a:lumOff val="25000"/>
                  </a:schemeClr>
                </a:solidFill>
                <a:ea typeface="Open Sans" charset="0"/>
                <a:cs typeface="Arial" panose="020B0604020202020204" pitchFamily="34" charset="0"/>
                <a:sym typeface="Arial" panose="020B0604020202020204" pitchFamily="34" charset="0"/>
              </a:rPr>
              <a:t>Characteristics </a:t>
            </a:r>
            <a:r>
              <a:rPr lang="en-US">
                <a:solidFill>
                  <a:schemeClr val="tx1">
                    <a:lumMod val="75000"/>
                    <a:lumOff val="25000"/>
                  </a:schemeClr>
                </a:solidFill>
                <a:ea typeface="Open Sans" charset="0"/>
                <a:cs typeface="Arial" panose="020B0604020202020204" pitchFamily="34" charset="0"/>
                <a:sym typeface="Arial" panose="020B0604020202020204" pitchFamily="34" charset="0"/>
              </a:rPr>
              <a:t>of a system that could take advantage by HCM implementation to deploy Event Bus</a:t>
            </a:r>
          </a:p>
          <a:p>
            <a:pPr marL="342900" lvl="1" indent="-342900">
              <a:buClr>
                <a:schemeClr val="accent2"/>
              </a:buClr>
              <a:buFont typeface="+mj-lt"/>
              <a:buAutoNum type="arabicPeriod"/>
            </a:pPr>
            <a:r>
              <a:rPr lang="en-US" b="1">
                <a:ea typeface="MS PGothic" panose="020B0600070205080204" pitchFamily="34" charset="-128"/>
              </a:rPr>
              <a:t>Determine</a:t>
            </a:r>
            <a:r>
              <a:rPr lang="en-US">
                <a:ea typeface="MS PGothic" panose="020B0600070205080204" pitchFamily="34" charset="-128"/>
              </a:rPr>
              <a:t> through inventory of integration to model implementation </a:t>
            </a:r>
          </a:p>
        </p:txBody>
      </p:sp>
      <p:sp>
        <p:nvSpPr>
          <p:cNvPr id="14" name="Content Placeholder 6">
            <a:extLst>
              <a:ext uri="{FF2B5EF4-FFF2-40B4-BE49-F238E27FC236}">
                <a16:creationId xmlns:a16="http://schemas.microsoft.com/office/drawing/2014/main" id="{2596F085-7FEB-4186-A013-FB6E5ED347A4}"/>
              </a:ext>
            </a:extLst>
          </p:cNvPr>
          <p:cNvSpPr txBox="1">
            <a:spLocks/>
          </p:cNvSpPr>
          <p:nvPr/>
        </p:nvSpPr>
        <p:spPr bwMode="gray">
          <a:xfrm>
            <a:off x="4370232" y="2507400"/>
            <a:ext cx="3378558" cy="2003608"/>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marL="342900" lvl="1" indent="-342900">
              <a:buClr>
                <a:schemeClr val="accent2"/>
              </a:buClr>
              <a:buFont typeface="+mj-lt"/>
              <a:buAutoNum type="arabicPeriod"/>
            </a:pPr>
            <a:r>
              <a:rPr lang="en-US" b="1">
                <a:cs typeface="Arial"/>
              </a:rPr>
              <a:t>Model </a:t>
            </a:r>
            <a:r>
              <a:rPr lang="en-US">
                <a:cs typeface="Arial"/>
              </a:rPr>
              <a:t>target state</a:t>
            </a:r>
          </a:p>
          <a:p>
            <a:pPr marL="342900" lvl="1" indent="-342900">
              <a:buClr>
                <a:schemeClr val="accent2"/>
              </a:buClr>
              <a:buFont typeface="+mj-lt"/>
              <a:buAutoNum type="arabicPeriod"/>
            </a:pPr>
            <a:r>
              <a:rPr lang="en-US" b="1">
                <a:solidFill>
                  <a:schemeClr val="tx1">
                    <a:lumMod val="75000"/>
                    <a:lumOff val="25000"/>
                  </a:schemeClr>
                </a:solidFill>
                <a:latin typeface="+mj-lt"/>
                <a:ea typeface="Open Sans" charset="0"/>
                <a:cs typeface="Arial" panose="020B0604020202020204" pitchFamily="34" charset="0"/>
                <a:sym typeface="Arial" panose="020B0604020202020204" pitchFamily="34" charset="0"/>
              </a:rPr>
              <a:t>What </a:t>
            </a:r>
            <a:r>
              <a:rPr lang="en-US">
                <a:solidFill>
                  <a:schemeClr val="tx1">
                    <a:lumMod val="75000"/>
                    <a:lumOff val="25000"/>
                  </a:schemeClr>
                </a:solidFill>
                <a:latin typeface="+mj-lt"/>
                <a:ea typeface="Open Sans" charset="0"/>
                <a:cs typeface="Arial" panose="020B0604020202020204" pitchFamily="34" charset="0"/>
                <a:sym typeface="Arial" panose="020B0604020202020204" pitchFamily="34" charset="0"/>
              </a:rPr>
              <a:t>are the required capabilities?</a:t>
            </a:r>
          </a:p>
          <a:p>
            <a:pPr marL="342900" lvl="1" indent="-342900">
              <a:buClr>
                <a:schemeClr val="accent2"/>
              </a:buClr>
              <a:buFont typeface="+mj-lt"/>
              <a:buAutoNum type="arabicPeriod"/>
            </a:pPr>
            <a:r>
              <a:rPr lang="en-US" b="1">
                <a:solidFill>
                  <a:schemeClr val="tx1">
                    <a:lumMod val="75000"/>
                    <a:lumOff val="25000"/>
                  </a:schemeClr>
                </a:solidFill>
                <a:latin typeface="+mj-lt"/>
                <a:ea typeface="Open Sans" charset="0"/>
                <a:cs typeface="Arial" panose="020B0604020202020204" pitchFamily="34" charset="0"/>
                <a:sym typeface="Arial" panose="020B0604020202020204" pitchFamily="34" charset="0"/>
              </a:rPr>
              <a:t>What </a:t>
            </a:r>
            <a:r>
              <a:rPr lang="en-US">
                <a:solidFill>
                  <a:schemeClr val="tx1">
                    <a:lumMod val="75000"/>
                    <a:lumOff val="25000"/>
                  </a:schemeClr>
                </a:solidFill>
                <a:latin typeface="+mj-lt"/>
                <a:ea typeface="Open Sans" charset="0"/>
                <a:cs typeface="Arial" panose="020B0604020202020204" pitchFamily="34" charset="0"/>
                <a:sym typeface="Arial" panose="020B0604020202020204" pitchFamily="34" charset="0"/>
              </a:rPr>
              <a:t>are the needs for implementation?</a:t>
            </a:r>
            <a:endParaRPr lang="en-US">
              <a:latin typeface="+mj-lt"/>
              <a:cs typeface="Arial"/>
            </a:endParaRPr>
          </a:p>
        </p:txBody>
      </p:sp>
      <p:sp>
        <p:nvSpPr>
          <p:cNvPr id="15" name="Content Placeholder 6">
            <a:extLst>
              <a:ext uri="{FF2B5EF4-FFF2-40B4-BE49-F238E27FC236}">
                <a16:creationId xmlns:a16="http://schemas.microsoft.com/office/drawing/2014/main" id="{1868C4F9-3631-4304-A674-68CE06F854B9}"/>
              </a:ext>
            </a:extLst>
          </p:cNvPr>
          <p:cNvSpPr txBox="1">
            <a:spLocks/>
          </p:cNvSpPr>
          <p:nvPr/>
        </p:nvSpPr>
        <p:spPr bwMode="gray">
          <a:xfrm>
            <a:off x="8010660" y="2490958"/>
            <a:ext cx="3451539" cy="2020049"/>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marL="342900" lvl="1" indent="-342900">
              <a:buClr>
                <a:schemeClr val="accent2"/>
              </a:buClr>
              <a:buFont typeface="+mj-lt"/>
              <a:buAutoNum type="arabicPeriod"/>
            </a:pPr>
            <a:r>
              <a:rPr lang="en-US" b="1">
                <a:cs typeface="Arial"/>
              </a:rPr>
              <a:t>Deploy </a:t>
            </a:r>
            <a:r>
              <a:rPr lang="en-US">
                <a:cs typeface="Arial"/>
              </a:rPr>
              <a:t>target state</a:t>
            </a:r>
          </a:p>
          <a:p>
            <a:pPr marL="342900" lvl="1" indent="-342900">
              <a:buClr>
                <a:schemeClr val="accent2"/>
              </a:buClr>
              <a:buFont typeface="+mj-lt"/>
              <a:buAutoNum type="arabicPeriod"/>
            </a:pPr>
            <a:r>
              <a:rPr lang="en-US" b="1">
                <a:cs typeface="Arial"/>
              </a:rPr>
              <a:t>For Workday</a:t>
            </a:r>
            <a:r>
              <a:rPr lang="en-US">
                <a:cs typeface="Arial"/>
              </a:rPr>
              <a:t> deploy target state for remaining systems</a:t>
            </a:r>
            <a:endParaRPr lang="en-US" b="1">
              <a:cs typeface="Arial"/>
            </a:endParaRPr>
          </a:p>
        </p:txBody>
      </p:sp>
    </p:spTree>
    <p:extLst>
      <p:ext uri="{BB962C8B-B14F-4D97-AF65-F5344CB8AC3E}">
        <p14:creationId xmlns:p14="http://schemas.microsoft.com/office/powerpoint/2010/main" val="253093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
        <p:nvSpPr>
          <p:cNvPr id="4" name="Title 1">
            <a:extLst>
              <a:ext uri="{FF2B5EF4-FFF2-40B4-BE49-F238E27FC236}">
                <a16:creationId xmlns:a16="http://schemas.microsoft.com/office/drawing/2014/main" id="{3E965DCE-A636-2B48-88E4-4234BCE6D70E}"/>
              </a:ext>
            </a:extLst>
          </p:cNvPr>
          <p:cNvSpPr txBox="1">
            <a:spLocks/>
          </p:cNvSpPr>
          <p:nvPr/>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Tree>
    <p:extLst>
      <p:ext uri="{BB962C8B-B14F-4D97-AF65-F5344CB8AC3E}">
        <p14:creationId xmlns:p14="http://schemas.microsoft.com/office/powerpoint/2010/main" val="1158267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O-CTO CVS BLANK Template.potx" id="{1B207990-97A3-4C40-8629-F9BAB029A14A}" vid="{D349CF62-98D6-45E6-B819-BF94B00323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B24F0FD7-590D-477C-84D8-04F64A55F94D}">
  <ds:schemaRefs>
    <ds:schemaRef ds:uri="http://schemas.microsoft.com/office/2006/metadata/properties"/>
    <ds:schemaRef ds:uri="f8f3ac21-d33a-4f17-9d4e-9f9f14b93e8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b1cf5257-8992-498b-aff9-2ccb2706890d"/>
    <ds:schemaRef ds:uri="http://www.w3.org/XML/1998/namespace"/>
    <ds:schemaRef ds:uri="http://purl.org/dc/dcmitype/"/>
  </ds:schemaRefs>
</ds:datastoreItem>
</file>

<file path=customXml/itemProps3.xml><?xml version="1.0" encoding="utf-8"?>
<ds:datastoreItem xmlns:ds="http://schemas.openxmlformats.org/officeDocument/2006/customXml" ds:itemID="{3B66E288-77FA-413E-BB44-835E0F16ADF7}"/>
</file>

<file path=docProps/app.xml><?xml version="1.0" encoding="utf-8"?>
<Properties xmlns="http://schemas.openxmlformats.org/officeDocument/2006/extended-properties" xmlns:vt="http://schemas.openxmlformats.org/officeDocument/2006/docPropsVTypes">
  <Template>TAI CVS BLANK Template</Template>
  <TotalTime>0</TotalTime>
  <Words>1083</Words>
  <Application>Microsoft Office PowerPoint</Application>
  <PresentationFormat>Widescreen</PresentationFormat>
  <Paragraphs>145</Paragraphs>
  <Slides>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Calibri</vt:lpstr>
      <vt:lpstr>CVS Health Sans</vt:lpstr>
      <vt:lpstr>Lucida Grande</vt:lpstr>
      <vt:lpstr>Open Sans Light</vt:lpstr>
      <vt:lpstr>CVS_Health_PPT_Everyday_Widescreen_Template</vt:lpstr>
      <vt:lpstr>think-cell Slide</vt:lpstr>
      <vt:lpstr>HCM Integration Patterns </vt:lpstr>
      <vt:lpstr>Executive Summary </vt:lpstr>
      <vt:lpstr>Event Bus     Benefits and value proposition</vt:lpstr>
      <vt:lpstr>HR Hub vs. Event Bus, and why?</vt:lpstr>
      <vt:lpstr>Scenario based approach for HCM Integration Rethink HR Hub, assess system capabilities and business tolerance when adopting Event Bus or use Direct API consumption patterns, aiming for a robust integration with long-term flexibility</vt:lpstr>
      <vt:lpstr>What is the next step? Assess inventory to define integration pattern, and implement event-driven architecture </vt:lpstr>
      <vt:lpstr>Into Action.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Blank Template</dc:title>
  <dc:creator>Liu, Lala</dc:creator>
  <cp:lastModifiedBy>Liu, Lala</cp:lastModifiedBy>
  <cp:revision>1</cp:revision>
  <cp:lastPrinted>2019-07-30T11:49:09Z</cp:lastPrinted>
  <dcterms:created xsi:type="dcterms:W3CDTF">2020-07-21T17:44:01Z</dcterms:created>
  <dcterms:modified xsi:type="dcterms:W3CDTF">2021-07-28T18:01:21Z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UnilyDocumentCategory">
    <vt:lpwstr/>
  </property>
  <property fmtid="{D5CDD505-2E9C-101B-9397-08002B2CF9AE}" pid="4" name="MSIP_Label_67599526-06ca-49cc-9fa9-5307800a949a_Enabled">
    <vt:lpwstr>true</vt:lpwstr>
  </property>
  <property fmtid="{D5CDD505-2E9C-101B-9397-08002B2CF9AE}" pid="5" name="MSIP_Label_67599526-06ca-49cc-9fa9-5307800a949a_SetDate">
    <vt:lpwstr>2021-06-15T17:51:00Z</vt:lpwstr>
  </property>
  <property fmtid="{D5CDD505-2E9C-101B-9397-08002B2CF9AE}" pid="6" name="MSIP_Label_67599526-06ca-49cc-9fa9-5307800a949a_Method">
    <vt:lpwstr>Standard</vt:lpwstr>
  </property>
  <property fmtid="{D5CDD505-2E9C-101B-9397-08002B2CF9AE}" pid="7" name="MSIP_Label_67599526-06ca-49cc-9fa9-5307800a949a_Name">
    <vt:lpwstr>67599526-06ca-49cc-9fa9-5307800a949a</vt:lpwstr>
  </property>
  <property fmtid="{D5CDD505-2E9C-101B-9397-08002B2CF9AE}" pid="8" name="MSIP_Label_67599526-06ca-49cc-9fa9-5307800a949a_SiteId">
    <vt:lpwstr>fabb61b8-3afe-4e75-b934-a47f782b8cd7</vt:lpwstr>
  </property>
  <property fmtid="{D5CDD505-2E9C-101B-9397-08002B2CF9AE}" pid="9" name="MSIP_Label_67599526-06ca-49cc-9fa9-5307800a949a_ActionId">
    <vt:lpwstr/>
  </property>
  <property fmtid="{D5CDD505-2E9C-101B-9397-08002B2CF9AE}" pid="10" name="MSIP_Label_67599526-06ca-49cc-9fa9-5307800a949a_ContentBits">
    <vt:lpwstr>0</vt:lpwstr>
  </property>
  <property fmtid="{D5CDD505-2E9C-101B-9397-08002B2CF9AE}" pid="11" name="ItemStatus">
    <vt:lpwstr/>
  </property>
</Properties>
</file>