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 id="2147483935" r:id="rId5"/>
    <p:sldMasterId id="2147483947" r:id="rId6"/>
  </p:sldMasterIdLst>
  <p:notesMasterIdLst>
    <p:notesMasterId r:id="rId22"/>
  </p:notesMasterIdLst>
  <p:handoutMasterIdLst>
    <p:handoutMasterId r:id="rId23"/>
  </p:handoutMasterIdLst>
  <p:sldIdLst>
    <p:sldId id="256" r:id="rId7"/>
    <p:sldId id="257" r:id="rId8"/>
    <p:sldId id="1694296737" r:id="rId9"/>
    <p:sldId id="1694296104" r:id="rId10"/>
    <p:sldId id="2142532095" r:id="rId11"/>
    <p:sldId id="2142532097" r:id="rId12"/>
    <p:sldId id="8787" r:id="rId13"/>
    <p:sldId id="1694296832" r:id="rId14"/>
    <p:sldId id="2142532098" r:id="rId15"/>
    <p:sldId id="2142532099" r:id="rId16"/>
    <p:sldId id="1694296833" r:id="rId17"/>
    <p:sldId id="624" r:id="rId18"/>
    <p:sldId id="351" r:id="rId19"/>
    <p:sldId id="2142532100" r:id="rId20"/>
    <p:sldId id="612" r:id="rId21"/>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200" userDrawn="1">
          <p15:clr>
            <a:srgbClr val="A4A3A4"/>
          </p15:clr>
        </p15:guide>
        <p15:guide id="3" orient="horz" pos="4128"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78E2D7"/>
    <a:srgbClr val="66CABB"/>
    <a:srgbClr val="D9D9D9"/>
    <a:srgbClr val="770F03"/>
    <a:srgbClr val="7F7F7F"/>
    <a:srgbClr val="F9F9F9"/>
    <a:srgbClr val="C0C0C0"/>
    <a:srgbClr val="A5A5A5"/>
    <a:srgbClr val="008B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16B6C-EAF2-8BCA-81FA-F155D754F8F3}" v="1" dt="2021-04-20T19:52:42.190"/>
    <p1510:client id="{94C5C89F-D07C-0000-BAF2-DB35D8661593}" v="3" dt="2021-05-17T12:01:10.362"/>
    <p1510:client id="{F8BEC09F-C072-0000-A2A3-9BB939C3DE3F}" v="1" dt="2021-04-22T13:26:49.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4660"/>
  </p:normalViewPr>
  <p:slideViewPr>
    <p:cSldViewPr snapToGrid="0">
      <p:cViewPr varScale="1">
        <p:scale>
          <a:sx n="77" d="100"/>
          <a:sy n="77" d="100"/>
        </p:scale>
        <p:origin x="940" y="60"/>
      </p:cViewPr>
      <p:guideLst>
        <p:guide orient="horz" pos="360"/>
        <p:guide orient="horz" pos="1200"/>
        <p:guide orient="horz" pos="4128"/>
        <p:guide orient="horz" pos="3624"/>
        <p:guide pos="361"/>
        <p:guide pos="7319"/>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055CF-C684-4A2D-8573-80497369BE7D}" type="doc">
      <dgm:prSet loTypeId="urn:microsoft.com/office/officeart/2005/8/layout/venn1" loCatId="relationship" qsTypeId="urn:microsoft.com/office/officeart/2005/8/quickstyle/simple1" qsCatId="simple" csTypeId="urn:microsoft.com/office/officeart/2005/8/colors/accent1_2" csCatId="accent1" phldr="1"/>
      <dgm:spPr/>
    </dgm:pt>
    <dgm:pt modelId="{A4B56696-AAD8-40EF-8A1A-852E2BDD7297}">
      <dgm:prSet phldrT="[Text]"/>
      <dgm:spPr/>
      <dgm:t>
        <a:bodyPr/>
        <a:lstStyle/>
        <a:p>
          <a:r>
            <a:rPr lang="en-US"/>
            <a:t>	HealthHUBs</a:t>
          </a:r>
        </a:p>
      </dgm:t>
    </dgm:pt>
    <dgm:pt modelId="{D2B36295-0EA5-4871-A4A5-8CCB51920015}" type="parTrans" cxnId="{30E1E76F-4AA4-4594-9E75-E6AAC61AB6B6}">
      <dgm:prSet/>
      <dgm:spPr/>
      <dgm:t>
        <a:bodyPr/>
        <a:lstStyle/>
        <a:p>
          <a:endParaRPr lang="en-US"/>
        </a:p>
      </dgm:t>
    </dgm:pt>
    <dgm:pt modelId="{176747F3-2BFF-4ECD-915B-ADDABFDE3500}" type="sibTrans" cxnId="{30E1E76F-4AA4-4594-9E75-E6AAC61AB6B6}">
      <dgm:prSet/>
      <dgm:spPr/>
      <dgm:t>
        <a:bodyPr/>
        <a:lstStyle/>
        <a:p>
          <a:endParaRPr lang="en-US"/>
        </a:p>
      </dgm:t>
    </dgm:pt>
    <dgm:pt modelId="{8186CDCE-32A5-4F02-834D-749F616A02E8}">
      <dgm:prSet phldrT="[Text]"/>
      <dgm:spPr>
        <a:ln>
          <a:solidFill>
            <a:schemeClr val="bg1"/>
          </a:solidFill>
        </a:ln>
      </dgm:spPr>
      <dgm:t>
        <a:bodyPr/>
        <a:lstStyle/>
        <a:p>
          <a:r>
            <a:rPr lang="en-US"/>
            <a:t>Pharmacy Benefit Management</a:t>
          </a:r>
        </a:p>
      </dgm:t>
    </dgm:pt>
    <dgm:pt modelId="{9929A33E-AFFC-4661-AD2F-A465D73EA17F}" type="parTrans" cxnId="{0265F083-FCF7-45E6-ADA7-E4B4FCFC6F30}">
      <dgm:prSet/>
      <dgm:spPr/>
      <dgm:t>
        <a:bodyPr/>
        <a:lstStyle/>
        <a:p>
          <a:endParaRPr lang="en-US"/>
        </a:p>
      </dgm:t>
    </dgm:pt>
    <dgm:pt modelId="{1D3F8068-30D6-4F55-A0DE-DD751379E0BC}" type="sibTrans" cxnId="{0265F083-FCF7-45E6-ADA7-E4B4FCFC6F30}">
      <dgm:prSet/>
      <dgm:spPr/>
      <dgm:t>
        <a:bodyPr/>
        <a:lstStyle/>
        <a:p>
          <a:endParaRPr lang="en-US"/>
        </a:p>
      </dgm:t>
    </dgm:pt>
    <dgm:pt modelId="{99DBEEB0-63A7-4604-8B83-9EE970AAED86}">
      <dgm:prSet phldrT="[Text]"/>
      <dgm:spPr/>
      <dgm:t>
        <a:bodyPr/>
        <a:lstStyle/>
        <a:p>
          <a:r>
            <a:rPr lang="en-US"/>
            <a:t>Care Management</a:t>
          </a:r>
        </a:p>
      </dgm:t>
    </dgm:pt>
    <dgm:pt modelId="{E7AF426E-3F2F-4CD4-A6E0-E744659148DD}" type="parTrans" cxnId="{AF27FF47-C5B1-4825-93D1-CBF6867E1A76}">
      <dgm:prSet/>
      <dgm:spPr/>
      <dgm:t>
        <a:bodyPr/>
        <a:lstStyle/>
        <a:p>
          <a:endParaRPr lang="en-US"/>
        </a:p>
      </dgm:t>
    </dgm:pt>
    <dgm:pt modelId="{393531E3-8DA6-4BDD-88A1-AE554A0653EB}" type="sibTrans" cxnId="{AF27FF47-C5B1-4825-93D1-CBF6867E1A76}">
      <dgm:prSet/>
      <dgm:spPr/>
      <dgm:t>
        <a:bodyPr/>
        <a:lstStyle/>
        <a:p>
          <a:endParaRPr lang="en-US"/>
        </a:p>
      </dgm:t>
    </dgm:pt>
    <dgm:pt modelId="{AFE56E46-3E9C-4DC3-BE22-17468D059B1C}">
      <dgm:prSet phldrT="[Text]"/>
      <dgm:spPr/>
      <dgm:t>
        <a:bodyPr/>
        <a:lstStyle/>
        <a:p>
          <a:r>
            <a:rPr lang="en-US"/>
            <a:t>Pharmacy Retail</a:t>
          </a:r>
        </a:p>
      </dgm:t>
    </dgm:pt>
    <dgm:pt modelId="{AE847D06-F5B0-4C4D-A3B6-87DA3A811014}" type="parTrans" cxnId="{C07CD168-FD0F-4313-A31E-CC79C6B48DF5}">
      <dgm:prSet/>
      <dgm:spPr/>
      <dgm:t>
        <a:bodyPr/>
        <a:lstStyle/>
        <a:p>
          <a:endParaRPr lang="en-US"/>
        </a:p>
      </dgm:t>
    </dgm:pt>
    <dgm:pt modelId="{34B6605C-EE45-43F1-A284-D1E2315219F4}" type="sibTrans" cxnId="{C07CD168-FD0F-4313-A31E-CC79C6B48DF5}">
      <dgm:prSet/>
      <dgm:spPr/>
      <dgm:t>
        <a:bodyPr/>
        <a:lstStyle/>
        <a:p>
          <a:endParaRPr lang="en-US"/>
        </a:p>
      </dgm:t>
    </dgm:pt>
    <dgm:pt modelId="{0193D32B-E619-4570-9414-4EE1A3B0C11A}" type="pres">
      <dgm:prSet presAssocID="{392055CF-C684-4A2D-8573-80497369BE7D}" presName="compositeShape" presStyleCnt="0">
        <dgm:presLayoutVars>
          <dgm:chMax val="7"/>
          <dgm:dir/>
          <dgm:resizeHandles val="exact"/>
        </dgm:presLayoutVars>
      </dgm:prSet>
      <dgm:spPr/>
    </dgm:pt>
    <dgm:pt modelId="{0185C582-4EF7-4760-BB97-4939315EF456}" type="pres">
      <dgm:prSet presAssocID="{A4B56696-AAD8-40EF-8A1A-852E2BDD7297}" presName="circ1" presStyleLbl="vennNode1" presStyleIdx="0" presStyleCnt="4"/>
      <dgm:spPr/>
    </dgm:pt>
    <dgm:pt modelId="{6529EB86-0CA6-4D8F-929A-6A55A94EE390}" type="pres">
      <dgm:prSet presAssocID="{A4B56696-AAD8-40EF-8A1A-852E2BDD7297}" presName="circ1Tx" presStyleLbl="revTx" presStyleIdx="0" presStyleCnt="0">
        <dgm:presLayoutVars>
          <dgm:chMax val="0"/>
          <dgm:chPref val="0"/>
          <dgm:bulletEnabled val="1"/>
        </dgm:presLayoutVars>
      </dgm:prSet>
      <dgm:spPr/>
    </dgm:pt>
    <dgm:pt modelId="{07D2E39F-256E-4385-B0CF-2F031AD3D8BB}" type="pres">
      <dgm:prSet presAssocID="{8186CDCE-32A5-4F02-834D-749F616A02E8}" presName="circ2" presStyleLbl="vennNode1" presStyleIdx="1" presStyleCnt="4"/>
      <dgm:spPr/>
    </dgm:pt>
    <dgm:pt modelId="{FF3F24A0-DFF9-4F86-B8A2-F8ACF2777362}" type="pres">
      <dgm:prSet presAssocID="{8186CDCE-32A5-4F02-834D-749F616A02E8}" presName="circ2Tx" presStyleLbl="revTx" presStyleIdx="0" presStyleCnt="0">
        <dgm:presLayoutVars>
          <dgm:chMax val="0"/>
          <dgm:chPref val="0"/>
          <dgm:bulletEnabled val="1"/>
        </dgm:presLayoutVars>
      </dgm:prSet>
      <dgm:spPr/>
    </dgm:pt>
    <dgm:pt modelId="{2728A3F2-3789-4489-9581-463A7BABB1BA}" type="pres">
      <dgm:prSet presAssocID="{99DBEEB0-63A7-4604-8B83-9EE970AAED86}" presName="circ3" presStyleLbl="vennNode1" presStyleIdx="2" presStyleCnt="4"/>
      <dgm:spPr/>
    </dgm:pt>
    <dgm:pt modelId="{2D95BBE6-7CBD-447B-9723-A9FB994C849A}" type="pres">
      <dgm:prSet presAssocID="{99DBEEB0-63A7-4604-8B83-9EE970AAED86}" presName="circ3Tx" presStyleLbl="revTx" presStyleIdx="0" presStyleCnt="0">
        <dgm:presLayoutVars>
          <dgm:chMax val="0"/>
          <dgm:chPref val="0"/>
          <dgm:bulletEnabled val="1"/>
        </dgm:presLayoutVars>
      </dgm:prSet>
      <dgm:spPr/>
    </dgm:pt>
    <dgm:pt modelId="{4CBFAEF6-C4D3-4192-9AA5-E057FA926EF6}" type="pres">
      <dgm:prSet presAssocID="{AFE56E46-3E9C-4DC3-BE22-17468D059B1C}" presName="circ4" presStyleLbl="vennNode1" presStyleIdx="3" presStyleCnt="4"/>
      <dgm:spPr/>
    </dgm:pt>
    <dgm:pt modelId="{B07C9140-51A7-4B99-898E-71F60EA44030}" type="pres">
      <dgm:prSet presAssocID="{AFE56E46-3E9C-4DC3-BE22-17468D059B1C}" presName="circ4Tx" presStyleLbl="revTx" presStyleIdx="0" presStyleCnt="0">
        <dgm:presLayoutVars>
          <dgm:chMax val="0"/>
          <dgm:chPref val="0"/>
          <dgm:bulletEnabled val="1"/>
        </dgm:presLayoutVars>
      </dgm:prSet>
      <dgm:spPr/>
    </dgm:pt>
  </dgm:ptLst>
  <dgm:cxnLst>
    <dgm:cxn modelId="{2CBA362E-0F6A-4940-9496-72FF17EEA239}" type="presOf" srcId="{99DBEEB0-63A7-4604-8B83-9EE970AAED86}" destId="{2D95BBE6-7CBD-447B-9723-A9FB994C849A}" srcOrd="1" destOrd="0" presId="urn:microsoft.com/office/officeart/2005/8/layout/venn1"/>
    <dgm:cxn modelId="{B3C9B435-DE5A-43D2-A6EA-91B96AE9593C}" type="presOf" srcId="{392055CF-C684-4A2D-8573-80497369BE7D}" destId="{0193D32B-E619-4570-9414-4EE1A3B0C11A}" srcOrd="0" destOrd="0" presId="urn:microsoft.com/office/officeart/2005/8/layout/venn1"/>
    <dgm:cxn modelId="{776F2640-B2A5-4B4C-8D7E-F69047CC4208}" type="presOf" srcId="{A4B56696-AAD8-40EF-8A1A-852E2BDD7297}" destId="{0185C582-4EF7-4760-BB97-4939315EF456}" srcOrd="0" destOrd="0" presId="urn:microsoft.com/office/officeart/2005/8/layout/venn1"/>
    <dgm:cxn modelId="{15BBDC66-6181-4F7B-A357-409768CA5518}" type="presOf" srcId="{99DBEEB0-63A7-4604-8B83-9EE970AAED86}" destId="{2728A3F2-3789-4489-9581-463A7BABB1BA}" srcOrd="0" destOrd="0" presId="urn:microsoft.com/office/officeart/2005/8/layout/venn1"/>
    <dgm:cxn modelId="{AF27FF47-C5B1-4825-93D1-CBF6867E1A76}" srcId="{392055CF-C684-4A2D-8573-80497369BE7D}" destId="{99DBEEB0-63A7-4604-8B83-9EE970AAED86}" srcOrd="2" destOrd="0" parTransId="{E7AF426E-3F2F-4CD4-A6E0-E744659148DD}" sibTransId="{393531E3-8DA6-4BDD-88A1-AE554A0653EB}"/>
    <dgm:cxn modelId="{C07CD168-FD0F-4313-A31E-CC79C6B48DF5}" srcId="{392055CF-C684-4A2D-8573-80497369BE7D}" destId="{AFE56E46-3E9C-4DC3-BE22-17468D059B1C}" srcOrd="3" destOrd="0" parTransId="{AE847D06-F5B0-4C4D-A3B6-87DA3A811014}" sibTransId="{34B6605C-EE45-43F1-A284-D1E2315219F4}"/>
    <dgm:cxn modelId="{30E1E76F-4AA4-4594-9E75-E6AAC61AB6B6}" srcId="{392055CF-C684-4A2D-8573-80497369BE7D}" destId="{A4B56696-AAD8-40EF-8A1A-852E2BDD7297}" srcOrd="0" destOrd="0" parTransId="{D2B36295-0EA5-4871-A4A5-8CCB51920015}" sibTransId="{176747F3-2BFF-4ECD-915B-ADDABFDE3500}"/>
    <dgm:cxn modelId="{0265F083-FCF7-45E6-ADA7-E4B4FCFC6F30}" srcId="{392055CF-C684-4A2D-8573-80497369BE7D}" destId="{8186CDCE-32A5-4F02-834D-749F616A02E8}" srcOrd="1" destOrd="0" parTransId="{9929A33E-AFFC-4661-AD2F-A465D73EA17F}" sibTransId="{1D3F8068-30D6-4F55-A0DE-DD751379E0BC}"/>
    <dgm:cxn modelId="{C4EAF597-11D5-4A8D-B616-531C00789FB3}" type="presOf" srcId="{8186CDCE-32A5-4F02-834D-749F616A02E8}" destId="{FF3F24A0-DFF9-4F86-B8A2-F8ACF2777362}" srcOrd="1" destOrd="0" presId="urn:microsoft.com/office/officeart/2005/8/layout/venn1"/>
    <dgm:cxn modelId="{57D30AA9-A11B-457C-8081-F983651E4F6B}" type="presOf" srcId="{AFE56E46-3E9C-4DC3-BE22-17468D059B1C}" destId="{4CBFAEF6-C4D3-4192-9AA5-E057FA926EF6}" srcOrd="0" destOrd="0" presId="urn:microsoft.com/office/officeart/2005/8/layout/venn1"/>
    <dgm:cxn modelId="{E3DA09D2-2C73-4D40-B482-C16A96249277}" type="presOf" srcId="{AFE56E46-3E9C-4DC3-BE22-17468D059B1C}" destId="{B07C9140-51A7-4B99-898E-71F60EA44030}" srcOrd="1" destOrd="0" presId="urn:microsoft.com/office/officeart/2005/8/layout/venn1"/>
    <dgm:cxn modelId="{671BA1DE-D312-47CD-B1B5-CBA8B2141DA9}" type="presOf" srcId="{A4B56696-AAD8-40EF-8A1A-852E2BDD7297}" destId="{6529EB86-0CA6-4D8F-929A-6A55A94EE390}" srcOrd="1" destOrd="0" presId="urn:microsoft.com/office/officeart/2005/8/layout/venn1"/>
    <dgm:cxn modelId="{160591F1-D347-40A0-97E0-033ADFAD8B29}" type="presOf" srcId="{8186CDCE-32A5-4F02-834D-749F616A02E8}" destId="{07D2E39F-256E-4385-B0CF-2F031AD3D8BB}" srcOrd="0" destOrd="0" presId="urn:microsoft.com/office/officeart/2005/8/layout/venn1"/>
    <dgm:cxn modelId="{6B11C87A-8381-4D9C-8B08-41CA16E9E698}" type="presParOf" srcId="{0193D32B-E619-4570-9414-4EE1A3B0C11A}" destId="{0185C582-4EF7-4760-BB97-4939315EF456}" srcOrd="0" destOrd="0" presId="urn:microsoft.com/office/officeart/2005/8/layout/venn1"/>
    <dgm:cxn modelId="{7096E832-A84A-4551-AF5A-6E98AD7E9319}" type="presParOf" srcId="{0193D32B-E619-4570-9414-4EE1A3B0C11A}" destId="{6529EB86-0CA6-4D8F-929A-6A55A94EE390}" srcOrd="1" destOrd="0" presId="urn:microsoft.com/office/officeart/2005/8/layout/venn1"/>
    <dgm:cxn modelId="{71693410-040D-4210-B761-BB8462B8C0CC}" type="presParOf" srcId="{0193D32B-E619-4570-9414-4EE1A3B0C11A}" destId="{07D2E39F-256E-4385-B0CF-2F031AD3D8BB}" srcOrd="2" destOrd="0" presId="urn:microsoft.com/office/officeart/2005/8/layout/venn1"/>
    <dgm:cxn modelId="{68B4FA92-7717-44E2-8F21-89AFFF1536EB}" type="presParOf" srcId="{0193D32B-E619-4570-9414-4EE1A3B0C11A}" destId="{FF3F24A0-DFF9-4F86-B8A2-F8ACF2777362}" srcOrd="3" destOrd="0" presId="urn:microsoft.com/office/officeart/2005/8/layout/venn1"/>
    <dgm:cxn modelId="{E7C963FD-8468-4BEB-B52B-55A03C722C79}" type="presParOf" srcId="{0193D32B-E619-4570-9414-4EE1A3B0C11A}" destId="{2728A3F2-3789-4489-9581-463A7BABB1BA}" srcOrd="4" destOrd="0" presId="urn:microsoft.com/office/officeart/2005/8/layout/venn1"/>
    <dgm:cxn modelId="{0F95B939-C06B-47B5-ACB7-07E598D3CC77}" type="presParOf" srcId="{0193D32B-E619-4570-9414-4EE1A3B0C11A}" destId="{2D95BBE6-7CBD-447B-9723-A9FB994C849A}" srcOrd="5" destOrd="0" presId="urn:microsoft.com/office/officeart/2005/8/layout/venn1"/>
    <dgm:cxn modelId="{7B07AC26-9ADF-49EB-8943-FCC40F28ADA2}" type="presParOf" srcId="{0193D32B-E619-4570-9414-4EE1A3B0C11A}" destId="{4CBFAEF6-C4D3-4192-9AA5-E057FA926EF6}" srcOrd="6" destOrd="0" presId="urn:microsoft.com/office/officeart/2005/8/layout/venn1"/>
    <dgm:cxn modelId="{29CAAD47-4AC4-4161-9737-07EEA271393B}" type="presParOf" srcId="{0193D32B-E619-4570-9414-4EE1A3B0C11A}" destId="{B07C9140-51A7-4B99-898E-71F60EA44030}" srcOrd="7" destOrd="0" presId="urn:microsoft.com/office/officeart/2005/8/layout/ven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5C582-4EF7-4760-BB97-4939315EF456}">
      <dsp:nvSpPr>
        <dsp:cNvPr id="0" name=""/>
        <dsp:cNvSpPr/>
      </dsp:nvSpPr>
      <dsp:spPr>
        <a:xfrm>
          <a:off x="2680378" y="48101"/>
          <a:ext cx="2501280" cy="2501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a:t>	HealthHUBs</a:t>
          </a:r>
        </a:p>
      </dsp:txBody>
      <dsp:txXfrm>
        <a:off x="2968987" y="384812"/>
        <a:ext cx="1924061" cy="793675"/>
      </dsp:txXfrm>
    </dsp:sp>
    <dsp:sp modelId="{07D2E39F-256E-4385-B0CF-2F031AD3D8BB}">
      <dsp:nvSpPr>
        <dsp:cNvPr id="0" name=""/>
        <dsp:cNvSpPr/>
      </dsp:nvSpPr>
      <dsp:spPr>
        <a:xfrm>
          <a:off x="3786713" y="1154436"/>
          <a:ext cx="2501280" cy="2501280"/>
        </a:xfrm>
        <a:prstGeom prst="ellipse">
          <a:avLst/>
        </a:prstGeom>
        <a:solidFill>
          <a:schemeClr val="accent1">
            <a:alpha val="50000"/>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a:t>Pharmacy Benefit Management</a:t>
          </a:r>
        </a:p>
      </dsp:txBody>
      <dsp:txXfrm>
        <a:off x="5133556" y="1443046"/>
        <a:ext cx="962030" cy="1924061"/>
      </dsp:txXfrm>
    </dsp:sp>
    <dsp:sp modelId="{2728A3F2-3789-4489-9581-463A7BABB1BA}">
      <dsp:nvSpPr>
        <dsp:cNvPr id="0" name=""/>
        <dsp:cNvSpPr/>
      </dsp:nvSpPr>
      <dsp:spPr>
        <a:xfrm>
          <a:off x="2680378" y="2260772"/>
          <a:ext cx="2501280" cy="2501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a:t>Care Management</a:t>
          </a:r>
        </a:p>
      </dsp:txBody>
      <dsp:txXfrm>
        <a:off x="2968987" y="3631666"/>
        <a:ext cx="1924061" cy="793675"/>
      </dsp:txXfrm>
    </dsp:sp>
    <dsp:sp modelId="{4CBFAEF6-C4D3-4192-9AA5-E057FA926EF6}">
      <dsp:nvSpPr>
        <dsp:cNvPr id="0" name=""/>
        <dsp:cNvSpPr/>
      </dsp:nvSpPr>
      <dsp:spPr>
        <a:xfrm>
          <a:off x="1574043" y="1154436"/>
          <a:ext cx="2501280" cy="2501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a:t>Pharmacy Retail</a:t>
          </a:r>
        </a:p>
      </dsp:txBody>
      <dsp:txXfrm>
        <a:off x="1766449" y="1443046"/>
        <a:ext cx="962030" cy="192406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Arial" panose="020B0604020202020204" pitchFamily="34" charset="0"/>
                <a:cs typeface="Arial" panose="020B0604020202020204" pitchFamily="34" charset="0"/>
              </a:rPr>
              <a:t>3/11/2022</a:t>
            </a:fld>
            <a:endParaRPr lang="en-US" sz="10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Arial" panose="020B0604020202020204" pitchFamily="34" charset="0"/>
                <a:cs typeface="Arial" panose="020B0604020202020204" pitchFamily="34" charset="0"/>
              </a:r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3/11/2022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a:p>
        </p:txBody>
      </p:sp>
    </p:spTree>
    <p:extLst>
      <p:ext uri="{BB962C8B-B14F-4D97-AF65-F5344CB8AC3E}">
        <p14:creationId xmlns:p14="http://schemas.microsoft.com/office/powerpoint/2010/main" val="12871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200"/>
              </a:spcBef>
              <a:spcAft>
                <a:spcPts val="1200"/>
              </a:spcAft>
              <a:buFont typeface="+mj-lt"/>
              <a:buNone/>
            </a:pPr>
            <a:endParaRPr lang="en-US" sz="1200" dirty="0">
              <a:solidFill>
                <a:schemeClr val="tx2"/>
              </a:solidFill>
            </a:endParaRPr>
          </a:p>
          <a:p>
            <a:pPr marL="342900" indent="-342900">
              <a:spcBef>
                <a:spcPts val="1200"/>
              </a:spcBef>
              <a:spcAft>
                <a:spcPts val="1200"/>
              </a:spcAft>
              <a:buFont typeface="+mj-lt"/>
              <a:buAutoNum type="arabicPeriod"/>
            </a:pPr>
            <a:endParaRPr lang="en-US" sz="1200" dirty="0">
              <a:solidFill>
                <a:schemeClr val="tx2"/>
              </a:solidFill>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7BCA81-620B-4084-B850-1A771600A76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106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will be the high-level focus and the Architecture to support that. </a:t>
            </a:r>
          </a:p>
        </p:txBody>
      </p:sp>
      <p:sp>
        <p:nvSpPr>
          <p:cNvPr id="4" name="Slide Number Placeholder 3"/>
          <p:cNvSpPr>
            <a:spLocks noGrp="1"/>
          </p:cNvSpPr>
          <p:nvPr>
            <p:ph type="sldNum" sz="quarter" idx="5"/>
          </p:nvPr>
        </p:nvSpPr>
        <p:spPr/>
        <p:txBody>
          <a:bodyPr/>
          <a:lstStyle/>
          <a:p>
            <a:fld id="{7D7ACFF7-4566-47A2-8BFB-E2519F03271D}" type="slidenum">
              <a:rPr lang="en-US" smtClean="0"/>
              <a:t>4</a:t>
            </a:fld>
            <a:endParaRPr lang="en-US" dirty="0"/>
          </a:p>
        </p:txBody>
      </p:sp>
    </p:spTree>
    <p:extLst>
      <p:ext uri="{BB962C8B-B14F-4D97-AF65-F5344CB8AC3E}">
        <p14:creationId xmlns:p14="http://schemas.microsoft.com/office/powerpoint/2010/main" val="316354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IoT ecosystem could connect these systems….it needs built</a:t>
            </a:r>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142056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1.jpeg"/><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2835"/>
            <a:ext cx="9665208" cy="459165"/>
          </a:xfrm>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9209"/>
            <a:ext cx="9665208"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784" y="679474"/>
            <a:ext cx="9685338" cy="422275"/>
          </a:xfrm>
        </p:spPr>
        <p:txBody>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00662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only PURPLE">
    <p:spTree>
      <p:nvGrpSpPr>
        <p:cNvPr id="1" name=""/>
        <p:cNvGrpSpPr/>
        <p:nvPr/>
      </p:nvGrpSpPr>
      <p:grpSpPr>
        <a:xfrm>
          <a:off x="0" y="0"/>
          <a:ext cx="0" cy="0"/>
          <a:chOff x="0" y="0"/>
          <a:chExt cx="0" cy="0"/>
        </a:xfrm>
      </p:grpSpPr>
      <p:sp>
        <p:nvSpPr>
          <p:cNvPr id="9" name="Rectangle 2"/>
          <p:cNvSpPr>
            <a:spLocks noGrp="1" noChangeArrowheads="1"/>
          </p:cNvSpPr>
          <p:nvPr>
            <p:ph type="title" hasCustomPrompt="1"/>
          </p:nvPr>
        </p:nvSpPr>
        <p:spPr bwMode="black">
          <a:xfrm>
            <a:off x="547597" y="152399"/>
            <a:ext cx="11067453" cy="86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a:t>Insert slide title here</a:t>
            </a:r>
          </a:p>
        </p:txBody>
      </p:sp>
    </p:spTree>
    <p:extLst>
      <p:ext uri="{BB962C8B-B14F-4D97-AF65-F5344CB8AC3E}">
        <p14:creationId xmlns:p14="http://schemas.microsoft.com/office/powerpoint/2010/main" val="211773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 Partnersh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pic>
        <p:nvPicPr>
          <p:cNvPr id="8" name="Picture 4" descr="A picture containing drawing, hat&#10;&#10;Description generated with very high confidence">
            <a:extLst>
              <a:ext uri="{FF2B5EF4-FFF2-40B4-BE49-F238E27FC236}">
                <a16:creationId xmlns:a16="http://schemas.microsoft.com/office/drawing/2014/main" id="{A0E2BD37-49E0-4C30-A644-52FDDB6E0397}"/>
              </a:ext>
            </a:extLst>
          </p:cNvPr>
          <p:cNvPicPr>
            <a:picLocks noChangeAspect="1"/>
          </p:cNvPicPr>
          <p:nvPr userDrawn="1"/>
        </p:nvPicPr>
        <p:blipFill>
          <a:blip r:embed="rId2"/>
          <a:stretch>
            <a:fillRect/>
          </a:stretch>
        </p:blipFill>
        <p:spPr>
          <a:xfrm>
            <a:off x="7996254" y="4446904"/>
            <a:ext cx="2628933" cy="1304925"/>
          </a:xfrm>
          <a:prstGeom prst="rect">
            <a:avLst/>
          </a:prstGeom>
        </p:spPr>
      </p:pic>
      <p:pic>
        <p:nvPicPr>
          <p:cNvPr id="9" name="Picture 6" descr="A picture containing drawing&#10;&#10;Description generated with very high confidence">
            <a:extLst>
              <a:ext uri="{FF2B5EF4-FFF2-40B4-BE49-F238E27FC236}">
                <a16:creationId xmlns:a16="http://schemas.microsoft.com/office/drawing/2014/main" id="{08AA5101-FB22-4929-B737-C7F34BEDFC04}"/>
              </a:ext>
            </a:extLst>
          </p:cNvPr>
          <p:cNvPicPr>
            <a:picLocks noChangeAspect="1"/>
          </p:cNvPicPr>
          <p:nvPr userDrawn="1"/>
        </p:nvPicPr>
        <p:blipFill>
          <a:blip r:embed="rId3"/>
          <a:stretch>
            <a:fillRect/>
          </a:stretch>
        </p:blipFill>
        <p:spPr>
          <a:xfrm>
            <a:off x="1832861" y="1037934"/>
            <a:ext cx="2428687" cy="1209675"/>
          </a:xfrm>
          <a:prstGeom prst="rect">
            <a:avLst/>
          </a:prstGeom>
        </p:spPr>
      </p:pic>
      <p:sp>
        <p:nvSpPr>
          <p:cNvPr id="12" name="TextBox 11">
            <a:extLst>
              <a:ext uri="{FF2B5EF4-FFF2-40B4-BE49-F238E27FC236}">
                <a16:creationId xmlns:a16="http://schemas.microsoft.com/office/drawing/2014/main" id="{630C4841-988F-4B49-9064-5AF208E4A576}"/>
              </a:ext>
            </a:extLst>
          </p:cNvPr>
          <p:cNvSpPr txBox="1"/>
          <p:nvPr userDrawn="1"/>
        </p:nvSpPr>
        <p:spPr>
          <a:xfrm>
            <a:off x="577085" y="3009735"/>
            <a:ext cx="4942008"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bg1"/>
                </a:solidFill>
                <a:cs typeface="Arial"/>
              </a:rPr>
              <a:t>Turning Vision</a:t>
            </a:r>
          </a:p>
        </p:txBody>
      </p:sp>
      <p:sp>
        <p:nvSpPr>
          <p:cNvPr id="13" name="TextBox 12">
            <a:extLst>
              <a:ext uri="{FF2B5EF4-FFF2-40B4-BE49-F238E27FC236}">
                <a16:creationId xmlns:a16="http://schemas.microsoft.com/office/drawing/2014/main" id="{6C313255-8C46-4A6D-8B0D-185644612B69}"/>
              </a:ext>
            </a:extLst>
          </p:cNvPr>
          <p:cNvSpPr txBox="1"/>
          <p:nvPr userDrawn="1"/>
        </p:nvSpPr>
        <p:spPr>
          <a:xfrm>
            <a:off x="7450658" y="3009819"/>
            <a:ext cx="3717102"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accent2"/>
                </a:solidFill>
                <a:cs typeface="Arial"/>
              </a:rPr>
              <a:t>Into Action</a:t>
            </a:r>
            <a:endParaRPr lang="en-US" sz="5400" b="1">
              <a:solidFill>
                <a:schemeClr val="accent2"/>
              </a:solidFill>
            </a:endParaRPr>
          </a:p>
        </p:txBody>
      </p:sp>
    </p:spTree>
    <p:extLst>
      <p:ext uri="{BB962C8B-B14F-4D97-AF65-F5344CB8AC3E}">
        <p14:creationId xmlns:p14="http://schemas.microsoft.com/office/powerpoint/2010/main" val="1371664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losing - Idea Growth">
    <p:bg>
      <p:bgPr>
        <a:solidFill>
          <a:srgbClr val="064E69"/>
        </a:solidFill>
        <a:effectLst/>
      </p:bgPr>
    </p:bg>
    <p:spTree>
      <p:nvGrpSpPr>
        <p:cNvPr id="1" name=""/>
        <p:cNvGrpSpPr/>
        <p:nvPr/>
      </p:nvGrpSpPr>
      <p:grpSpPr>
        <a:xfrm>
          <a:off x="0" y="0"/>
          <a:ext cx="0" cy="0"/>
          <a:chOff x="0" y="0"/>
          <a:chExt cx="0" cy="0"/>
        </a:xfrm>
      </p:grpSpPr>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2DC576B5-C5F0-4AE1-859B-AF397F678251}"/>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682137" y="659178"/>
            <a:ext cx="1280205" cy="2279548"/>
          </a:xfrm>
          <a:prstGeom prst="rect">
            <a:avLst/>
          </a:prstGeom>
        </p:spPr>
      </p:pic>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1549437301"/>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3009" name="think-cell Slide" r:id="rId5" imgW="498" imgH="499" progId="TCLayout.ActiveDocument.1">
                  <p:embed/>
                </p:oleObj>
              </mc:Choice>
              <mc:Fallback>
                <p:oleObj name="think-cell Slide" r:id="rId5" imgW="498" imgH="499" progId="TCLayout.ActiveDocument.1">
                  <p:embed/>
                  <p:pic>
                    <p:nvPicPr>
                      <p:cNvPr id="26" name="Object 25" hidden="1"/>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4171371" y="1957350"/>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4" name="Group 43"/>
          <p:cNvGrpSpPr/>
          <p:nvPr userDrawn="1"/>
        </p:nvGrpSpPr>
        <p:grpSpPr>
          <a:xfrm>
            <a:off x="504185" y="5402513"/>
            <a:ext cx="1929916" cy="1067172"/>
            <a:chOff x="7526204" y="2289887"/>
            <a:chExt cx="3108960" cy="1718692"/>
          </a:xfrm>
        </p:grpSpPr>
        <p:grpSp>
          <p:nvGrpSpPr>
            <p:cNvPr id="45" name="Group 44"/>
            <p:cNvGrpSpPr>
              <a:grpSpLocks noChangeAspect="1"/>
            </p:cNvGrpSpPr>
            <p:nvPr/>
          </p:nvGrpSpPr>
          <p:grpSpPr>
            <a:xfrm>
              <a:off x="8070916" y="2865025"/>
              <a:ext cx="2148840" cy="827025"/>
              <a:chOff x="-2522495" y="1678245"/>
              <a:chExt cx="2126771" cy="818532"/>
            </a:xfrm>
          </p:grpSpPr>
          <p:sp>
            <p:nvSpPr>
              <p:cNvPr id="47" name="TextBox 46"/>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2" name="Title 1"/>
          <p:cNvSpPr txBox="1">
            <a:spLocks/>
          </p:cNvSpPr>
          <p:nvPr userDrawn="1"/>
        </p:nvSpPr>
        <p:spPr>
          <a:xfrm>
            <a:off x="2358668" y="883362"/>
            <a:ext cx="5203825" cy="906657"/>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2DEF47A6-05C7-438A-BC79-72BA77BAEF2B}"/>
              </a:ext>
            </a:extLst>
          </p:cNvPr>
          <p:cNvPicPr>
            <a:picLocks noChangeAspect="1"/>
          </p:cNvPicPr>
          <p:nvPr userDrawn="1"/>
        </p:nvPicPr>
        <p:blipFill>
          <a:blip r:embed="rId7">
            <a:clrChange>
              <a:clrFrom>
                <a:srgbClr val="FDFDFD"/>
              </a:clrFrom>
              <a:clrTo>
                <a:srgbClr val="FDFDFD">
                  <a:alpha val="0"/>
                </a:srgbClr>
              </a:clrTo>
            </a:clrChange>
          </a:blip>
          <a:stretch>
            <a:fillRect/>
          </a:stretch>
        </p:blipFill>
        <p:spPr>
          <a:xfrm>
            <a:off x="8207375" y="2622493"/>
            <a:ext cx="3981450" cy="962025"/>
          </a:xfrm>
          <a:prstGeom prst="rect">
            <a:avLst/>
          </a:prstGeom>
        </p:spPr>
      </p:pic>
      <p:pic>
        <p:nvPicPr>
          <p:cNvPr id="19" name="Picture 18" descr="A tree with red leaves&#10;&#10;Description automatically generated">
            <a:extLst>
              <a:ext uri="{FF2B5EF4-FFF2-40B4-BE49-F238E27FC236}">
                <a16:creationId xmlns:a16="http://schemas.microsoft.com/office/drawing/2014/main" id="{57E2360A-5BC0-479C-861D-4BA9815BF92F}"/>
              </a:ext>
            </a:extLst>
          </p:cNvPr>
          <p:cNvPicPr>
            <a:picLocks noChangeAspect="1"/>
          </p:cNvPicPr>
          <p:nvPr userDrawn="1"/>
        </p:nvPicPr>
        <p:blipFill>
          <a:blip r:embed="rId8"/>
          <a:stretch>
            <a:fillRect/>
          </a:stretch>
        </p:blipFill>
        <p:spPr>
          <a:xfrm>
            <a:off x="8383224" y="331838"/>
            <a:ext cx="2833660" cy="2838019"/>
          </a:xfrm>
          <a:prstGeom prst="rect">
            <a:avLst/>
          </a:prstGeom>
        </p:spPr>
      </p:pic>
      <p:pic>
        <p:nvPicPr>
          <p:cNvPr id="24" name="Picture 23">
            <a:extLst>
              <a:ext uri="{FF2B5EF4-FFF2-40B4-BE49-F238E27FC236}">
                <a16:creationId xmlns:a16="http://schemas.microsoft.com/office/drawing/2014/main" id="{1019D290-EE0C-4AA6-89EF-0E0C65E2B3AE}"/>
              </a:ext>
            </a:extLst>
          </p:cNvPr>
          <p:cNvPicPr>
            <a:picLocks noChangeAspect="1"/>
          </p:cNvPicPr>
          <p:nvPr userDrawn="1"/>
        </p:nvPicPr>
        <p:blipFill>
          <a:blip r:embed="rId9">
            <a:clrChange>
              <a:clrFrom>
                <a:srgbClr val="FFFFFF"/>
              </a:clrFrom>
              <a:clrTo>
                <a:srgbClr val="FFFFFF">
                  <a:alpha val="0"/>
                </a:srgbClr>
              </a:clrTo>
            </a:clrChange>
          </a:blip>
          <a:stretch>
            <a:fillRect/>
          </a:stretch>
        </p:blipFill>
        <p:spPr>
          <a:xfrm>
            <a:off x="864868" y="1162713"/>
            <a:ext cx="894640" cy="777649"/>
          </a:xfrm>
          <a:prstGeom prst="rect">
            <a:avLst/>
          </a:prstGeom>
        </p:spPr>
      </p:pic>
      <p:pic>
        <p:nvPicPr>
          <p:cNvPr id="3" name="Picture 2" descr="A picture containing lit&#10;&#10;Description automatically generated">
            <a:extLst>
              <a:ext uri="{FF2B5EF4-FFF2-40B4-BE49-F238E27FC236}">
                <a16:creationId xmlns:a16="http://schemas.microsoft.com/office/drawing/2014/main" id="{B700E2FA-0BF6-431F-B80E-49FC521EB867}"/>
              </a:ext>
            </a:extLst>
          </p:cNvPr>
          <p:cNvPicPr>
            <a:picLocks noChangeAspect="1"/>
          </p:cNvPicPr>
          <p:nvPr userDrawn="1"/>
        </p:nvPicPr>
        <p:blipFill>
          <a:blip r:embed="rId10"/>
          <a:stretch>
            <a:fillRect/>
          </a:stretch>
        </p:blipFill>
        <p:spPr>
          <a:xfrm rot="1685200">
            <a:off x="1742225" y="2914961"/>
            <a:ext cx="1546858" cy="907168"/>
          </a:xfrm>
          <a:prstGeom prst="rect">
            <a:avLst/>
          </a:prstGeom>
        </p:spPr>
      </p:pic>
      <p:pic>
        <p:nvPicPr>
          <p:cNvPr id="61" name="Picture 60" descr="A picture containing lit&#10;&#10;Description automatically generated">
            <a:extLst>
              <a:ext uri="{FF2B5EF4-FFF2-40B4-BE49-F238E27FC236}">
                <a16:creationId xmlns:a16="http://schemas.microsoft.com/office/drawing/2014/main" id="{E65E3FC6-2EE9-4326-BF99-6CD38F09D7BC}"/>
              </a:ext>
            </a:extLst>
          </p:cNvPr>
          <p:cNvPicPr>
            <a:picLocks noChangeAspect="1"/>
          </p:cNvPicPr>
          <p:nvPr userDrawn="1"/>
        </p:nvPicPr>
        <p:blipFill>
          <a:blip r:embed="rId10"/>
          <a:stretch>
            <a:fillRect/>
          </a:stretch>
        </p:blipFill>
        <p:spPr>
          <a:xfrm rot="10492355">
            <a:off x="3859965" y="3512648"/>
            <a:ext cx="1546858" cy="907168"/>
          </a:xfrm>
          <a:prstGeom prst="rect">
            <a:avLst/>
          </a:prstGeom>
        </p:spPr>
      </p:pic>
      <p:pic>
        <p:nvPicPr>
          <p:cNvPr id="62" name="Picture 61" descr="A picture containing lit&#10;&#10;Description automatically generated">
            <a:extLst>
              <a:ext uri="{FF2B5EF4-FFF2-40B4-BE49-F238E27FC236}">
                <a16:creationId xmlns:a16="http://schemas.microsoft.com/office/drawing/2014/main" id="{EC06E53F-AE25-400D-A15E-F6BB68E78D74}"/>
              </a:ext>
            </a:extLst>
          </p:cNvPr>
          <p:cNvPicPr>
            <a:picLocks noChangeAspect="1"/>
          </p:cNvPicPr>
          <p:nvPr userDrawn="1"/>
        </p:nvPicPr>
        <p:blipFill>
          <a:blip r:embed="rId10"/>
          <a:stretch>
            <a:fillRect/>
          </a:stretch>
        </p:blipFill>
        <p:spPr>
          <a:xfrm rot="19974934">
            <a:off x="5988622" y="3464042"/>
            <a:ext cx="1546858" cy="907168"/>
          </a:xfrm>
          <a:prstGeom prst="rect">
            <a:avLst/>
          </a:prstGeom>
        </p:spPr>
      </p:pic>
      <p:pic>
        <p:nvPicPr>
          <p:cNvPr id="63" name="Picture 62" descr="A picture containing lit&#10;&#10;Description automatically generated">
            <a:extLst>
              <a:ext uri="{FF2B5EF4-FFF2-40B4-BE49-F238E27FC236}">
                <a16:creationId xmlns:a16="http://schemas.microsoft.com/office/drawing/2014/main" id="{5BEAE8F9-E0FE-49A1-A2D9-69089A9E0833}"/>
              </a:ext>
            </a:extLst>
          </p:cNvPr>
          <p:cNvPicPr>
            <a:picLocks noChangeAspect="1"/>
          </p:cNvPicPr>
          <p:nvPr userDrawn="1"/>
        </p:nvPicPr>
        <p:blipFill>
          <a:blip r:embed="rId10"/>
          <a:stretch>
            <a:fillRect/>
          </a:stretch>
        </p:blipFill>
        <p:spPr>
          <a:xfrm rot="8050913">
            <a:off x="7773527" y="3234560"/>
            <a:ext cx="1546858" cy="907168"/>
          </a:xfrm>
          <a:prstGeom prst="rect">
            <a:avLst/>
          </a:prstGeom>
        </p:spPr>
      </p:pic>
    </p:spTree>
    <p:extLst>
      <p:ext uri="{BB962C8B-B14F-4D97-AF65-F5344CB8AC3E}">
        <p14:creationId xmlns:p14="http://schemas.microsoft.com/office/powerpoint/2010/main" val="3555572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Closing - Businessman">
    <p:bg>
      <p:bgPr>
        <a:solidFill>
          <a:srgbClr val="064E69"/>
        </a:solidFill>
        <a:effectLst/>
      </p:bgPr>
    </p:bg>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58445695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4033" name="think-cell Slide" r:id="rId4" imgW="498" imgH="499" progId="TCLayout.ActiveDocument.1">
                  <p:embed/>
                </p:oleObj>
              </mc:Choice>
              <mc:Fallback>
                <p:oleObj name="think-cell Slide" r:id="rId4" imgW="498" imgH="499" progId="TCLayout.ActiveDocument.1">
                  <p:embed/>
                  <p:pic>
                    <p:nvPicPr>
                      <p:cNvPr id="26" name="Object 25"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9" name="Picture 28"/>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4884" cy="4732020"/>
          </a:xfrm>
          <a:prstGeom prst="rect">
            <a:avLst/>
          </a:prstGeom>
        </p:spPr>
      </p:pic>
      <p:sp>
        <p:nvSpPr>
          <p:cNvPr id="30" name="Rectangle 29"/>
          <p:cNvSpPr/>
          <p:nvPr userDrawn="1"/>
        </p:nvSpPr>
        <p:spPr>
          <a:xfrm flipH="1">
            <a:off x="6013540" y="2"/>
            <a:ext cx="665044"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7899489" y="3658243"/>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sp>
        <p:nvSpPr>
          <p:cNvPr id="32" name="Title 1"/>
          <p:cNvSpPr txBox="1">
            <a:spLocks/>
          </p:cNvSpPr>
          <p:nvPr userDrawn="1"/>
        </p:nvSpPr>
        <p:spPr>
          <a:xfrm>
            <a:off x="5059968" y="2489625"/>
            <a:ext cx="5203825"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4" name="Group 43"/>
          <p:cNvGrpSpPr/>
          <p:nvPr userDrawn="1"/>
        </p:nvGrpSpPr>
        <p:grpSpPr>
          <a:xfrm>
            <a:off x="504185" y="5402513"/>
            <a:ext cx="1929916" cy="1067172"/>
            <a:chOff x="7526204" y="2289887"/>
            <a:chExt cx="3108960" cy="1718692"/>
          </a:xfrm>
        </p:grpSpPr>
        <p:grpSp>
          <p:nvGrpSpPr>
            <p:cNvPr id="45" name="Group 44"/>
            <p:cNvGrpSpPr>
              <a:grpSpLocks noChangeAspect="1"/>
            </p:cNvGrpSpPr>
            <p:nvPr/>
          </p:nvGrpSpPr>
          <p:grpSpPr>
            <a:xfrm>
              <a:off x="8070916" y="2865025"/>
              <a:ext cx="2148840" cy="827025"/>
              <a:chOff x="-2522495" y="1678245"/>
              <a:chExt cx="2126771" cy="818532"/>
            </a:xfrm>
          </p:grpSpPr>
          <p:sp>
            <p:nvSpPr>
              <p:cNvPr id="47" name="TextBox 46"/>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2759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778" y="402587"/>
            <a:ext cx="11249270" cy="334102"/>
          </a:xfrm>
          <a:prstGeom prst="rect">
            <a:avLst/>
          </a:prstGeom>
        </p:spPr>
        <p:txBody>
          <a:bodyPr vert="horz" lIns="0" tIns="0" rIns="0" bIns="0" rtlCol="0" anchor="t" anchorCtr="0">
            <a:noAutofit/>
          </a:bodyPr>
          <a:lstStyle>
            <a:lvl1pPr>
              <a:defRPr sz="1997"/>
            </a:lvl1pPr>
          </a:lstStyle>
          <a:p>
            <a:r>
              <a:rPr lang="en-US" noProof="0"/>
              <a:t>Click to edit Master title style</a:t>
            </a:r>
          </a:p>
        </p:txBody>
      </p:sp>
    </p:spTree>
    <p:extLst>
      <p:ext uri="{BB962C8B-B14F-4D97-AF65-F5344CB8AC3E}">
        <p14:creationId xmlns:p14="http://schemas.microsoft.com/office/powerpoint/2010/main" val="631733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USE THIS">
  <p:cSld name="USE THIS">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557790" y="649224"/>
            <a:ext cx="9665400" cy="7131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2800"/>
              <a:buFont typeface="Arial"/>
              <a:buNone/>
              <a:defRPr>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8"/>
          <p:cNvSpPr txBox="1">
            <a:spLocks noGrp="1"/>
          </p:cNvSpPr>
          <p:nvPr>
            <p:ph type="body" idx="1"/>
          </p:nvPr>
        </p:nvSpPr>
        <p:spPr>
          <a:xfrm>
            <a:off x="557790" y="1776585"/>
            <a:ext cx="8586300" cy="3977700"/>
          </a:xfrm>
          <a:prstGeom prst="rect">
            <a:avLst/>
          </a:prstGeom>
          <a:noFill/>
          <a:ln>
            <a:noFill/>
          </a:ln>
        </p:spPr>
        <p:txBody>
          <a:bodyPr spcFirstLastPara="1" wrap="square" lIns="0" tIns="0" rIns="0" bIns="0" anchor="t" anchorCtr="0">
            <a:noAutofit/>
          </a:bodyPr>
          <a:lstStyle>
            <a:lvl1pPr marL="457063" lvl="0" indent="-228531" algn="l" rtl="0">
              <a:spcBef>
                <a:spcPts val="1799"/>
              </a:spcBef>
              <a:spcAft>
                <a:spcPts val="0"/>
              </a:spcAft>
              <a:buClr>
                <a:schemeClr val="dk2"/>
              </a:buClr>
              <a:buSzPts val="1600"/>
              <a:buNone/>
              <a:defRPr sz="1600" cap="none">
                <a:solidFill>
                  <a:schemeClr val="dk2"/>
                </a:solidFill>
              </a:defRPr>
            </a:lvl1pPr>
            <a:lvl2pPr marL="914126" lvl="1" indent="-330101" algn="l" rtl="0">
              <a:spcBef>
                <a:spcPts val="1200"/>
              </a:spcBef>
              <a:spcAft>
                <a:spcPts val="0"/>
              </a:spcAft>
              <a:buClr>
                <a:schemeClr val="dk2"/>
              </a:buClr>
              <a:buSzPts val="1600"/>
              <a:buChar char="•"/>
              <a:defRPr sz="1600">
                <a:solidFill>
                  <a:schemeClr val="dk2"/>
                </a:solidFill>
              </a:defRPr>
            </a:lvl2pPr>
            <a:lvl3pPr marL="1371189" lvl="2" indent="-330101" algn="l" rtl="0">
              <a:lnSpc>
                <a:spcPct val="100000"/>
              </a:lnSpc>
              <a:spcBef>
                <a:spcPts val="600"/>
              </a:spcBef>
              <a:spcAft>
                <a:spcPts val="0"/>
              </a:spcAft>
              <a:buClr>
                <a:schemeClr val="dk2"/>
              </a:buClr>
              <a:buSzPts val="1600"/>
              <a:buFont typeface="Arial"/>
              <a:buChar char="–"/>
              <a:defRPr sz="1600">
                <a:solidFill>
                  <a:schemeClr val="dk2"/>
                </a:solidFill>
              </a:defRPr>
            </a:lvl3pPr>
            <a:lvl4pPr marL="1828251" lvl="3" indent="-330101" algn="l" rtl="0">
              <a:spcBef>
                <a:spcPts val="600"/>
              </a:spcBef>
              <a:spcAft>
                <a:spcPts val="0"/>
              </a:spcAft>
              <a:buClr>
                <a:schemeClr val="dk2"/>
              </a:buClr>
              <a:buSzPts val="1600"/>
              <a:buChar char="•"/>
              <a:defRPr sz="1600">
                <a:solidFill>
                  <a:schemeClr val="dk2"/>
                </a:solidFill>
              </a:defRPr>
            </a:lvl4pPr>
            <a:lvl5pPr marL="2285314" lvl="4" indent="-330101" algn="l" rtl="0">
              <a:spcBef>
                <a:spcPts val="600"/>
              </a:spcBef>
              <a:spcAft>
                <a:spcPts val="0"/>
              </a:spcAft>
              <a:buClr>
                <a:schemeClr val="dk2"/>
              </a:buClr>
              <a:buSzPts val="1600"/>
              <a:buChar char="–"/>
              <a:defRPr sz="1600">
                <a:solidFill>
                  <a:schemeClr val="dk2"/>
                </a:solidFill>
              </a:defRPr>
            </a:lvl5pPr>
            <a:lvl6pPr marL="2742377" lvl="5" indent="-330101" algn="l" rtl="0">
              <a:spcBef>
                <a:spcPts val="600"/>
              </a:spcBef>
              <a:spcAft>
                <a:spcPts val="0"/>
              </a:spcAft>
              <a:buClr>
                <a:schemeClr val="dk2"/>
              </a:buClr>
              <a:buSzPts val="1600"/>
              <a:buChar char="•"/>
              <a:defRPr/>
            </a:lvl6pPr>
            <a:lvl7pPr marL="3199440" lvl="6" indent="-330101" algn="l" rtl="0">
              <a:spcBef>
                <a:spcPts val="600"/>
              </a:spcBef>
              <a:spcAft>
                <a:spcPts val="0"/>
              </a:spcAft>
              <a:buClr>
                <a:schemeClr val="dk2"/>
              </a:buClr>
              <a:buSzPts val="1600"/>
              <a:buFont typeface="Arial"/>
              <a:buChar char="–"/>
              <a:defRPr sz="1600">
                <a:solidFill>
                  <a:schemeClr val="dk2"/>
                </a:solidFill>
              </a:defRPr>
            </a:lvl7pPr>
            <a:lvl8pPr marL="3656503" lvl="7" indent="-330101" algn="l" rtl="0">
              <a:spcBef>
                <a:spcPts val="600"/>
              </a:spcBef>
              <a:spcAft>
                <a:spcPts val="0"/>
              </a:spcAft>
              <a:buClr>
                <a:schemeClr val="dk2"/>
              </a:buClr>
              <a:buSzPts val="1600"/>
              <a:buFont typeface="Arial"/>
              <a:buChar char="•"/>
              <a:defRPr sz="1600">
                <a:solidFill>
                  <a:schemeClr val="dk2"/>
                </a:solidFill>
              </a:defRPr>
            </a:lvl8pPr>
            <a:lvl9pPr marL="4113566" lvl="8" indent="-330101" algn="l" rtl="0">
              <a:spcBef>
                <a:spcPts val="600"/>
              </a:spcBef>
              <a:spcAft>
                <a:spcPts val="0"/>
              </a:spcAft>
              <a:buClr>
                <a:schemeClr val="dk2"/>
              </a:buClr>
              <a:buSzPts val="1600"/>
              <a:buFont typeface="Arial"/>
              <a:buChar char="–"/>
              <a:defRPr sz="1600">
                <a:solidFill>
                  <a:schemeClr val="dk2"/>
                </a:solidFill>
              </a:defRPr>
            </a:lvl9pPr>
          </a:lstStyle>
          <a:p>
            <a:endParaRPr/>
          </a:p>
        </p:txBody>
      </p:sp>
    </p:spTree>
    <p:extLst>
      <p:ext uri="{BB962C8B-B14F-4D97-AF65-F5344CB8AC3E}">
        <p14:creationId xmlns:p14="http://schemas.microsoft.com/office/powerpoint/2010/main" val="21173601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4C5B-42E8-45F6-A375-ED665C3E9453}"/>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313449-00FD-46F7-99D7-CD8AE63AECB1}"/>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09752B-35D2-4233-A4EE-10F97EF3C686}"/>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5" name="Footer Placeholder 4">
            <a:extLst>
              <a:ext uri="{FF2B5EF4-FFF2-40B4-BE49-F238E27FC236}">
                <a16:creationId xmlns:a16="http://schemas.microsoft.com/office/drawing/2014/main" id="{1F7B1A0E-6E86-4327-9142-23194DE2D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52358-2AF3-4D69-BA2F-306D4882E662}"/>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623258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1D45-35D6-49CB-A565-EA80A5D33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F54C9-D26C-45F7-BEEE-A8AA9B2F6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09296-37F2-4C94-9324-555808CCBC27}"/>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5" name="Footer Placeholder 4">
            <a:extLst>
              <a:ext uri="{FF2B5EF4-FFF2-40B4-BE49-F238E27FC236}">
                <a16:creationId xmlns:a16="http://schemas.microsoft.com/office/drawing/2014/main" id="{2B9A1585-E47B-4014-9F40-A5D2982DF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217D9-A02B-4DA1-B3AC-AC24839123D2}"/>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40476066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88B6-A556-4DC1-BFBE-AAFFF466E016}"/>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3E7FC-D39F-40C8-9DC3-1288B701676E}"/>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98C46-6E49-4779-AC99-06396B1DF9D1}"/>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5" name="Footer Placeholder 4">
            <a:extLst>
              <a:ext uri="{FF2B5EF4-FFF2-40B4-BE49-F238E27FC236}">
                <a16:creationId xmlns:a16="http://schemas.microsoft.com/office/drawing/2014/main" id="{0DC05AA7-B4FD-46A1-8149-6B66F57C5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DE2C6-087D-4C90-8FBB-3EF7AD53B098}"/>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4697344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FD71-9878-480E-B6E5-4ACB318D6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98C5F-7F1D-4CC2-9E8E-948BE78E165B}"/>
              </a:ext>
            </a:extLst>
          </p:cNvPr>
          <p:cNvSpPr>
            <a:spLocks noGrp="1"/>
          </p:cNvSpPr>
          <p:nvPr>
            <p:ph sz="half" idx="1"/>
          </p:nvPr>
        </p:nvSpPr>
        <p:spPr>
          <a:xfrm>
            <a:off x="838200" y="1825625"/>
            <a:ext cx="518001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899FC-00FC-416E-B5CD-04A3EEE4A32A}"/>
              </a:ext>
            </a:extLst>
          </p:cNvPr>
          <p:cNvSpPr>
            <a:spLocks noGrp="1"/>
          </p:cNvSpPr>
          <p:nvPr>
            <p:ph sz="half" idx="2"/>
          </p:nvPr>
        </p:nvSpPr>
        <p:spPr>
          <a:xfrm>
            <a:off x="6170613" y="1825625"/>
            <a:ext cx="5180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28866-0C0C-4CD3-ADAE-8D6670E8D7B2}"/>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6" name="Footer Placeholder 5">
            <a:extLst>
              <a:ext uri="{FF2B5EF4-FFF2-40B4-BE49-F238E27FC236}">
                <a16:creationId xmlns:a16="http://schemas.microsoft.com/office/drawing/2014/main" id="{45257023-7D98-4C94-A9B0-FE5FED58C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EDBE0-F56E-4F03-9972-4D5307844F4E}"/>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34740446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7878-D5DB-4C6B-B6A5-19BBF0DB40B3}"/>
              </a:ext>
            </a:extLst>
          </p:cNvPr>
          <p:cNvSpPr>
            <a:spLocks noGrp="1"/>
          </p:cNvSpPr>
          <p:nvPr>
            <p:ph type="title"/>
          </p:nvPr>
        </p:nvSpPr>
        <p:spPr>
          <a:xfrm>
            <a:off x="839788" y="365125"/>
            <a:ext cx="105124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1987D1-CE89-41AE-BD4E-ECC1308D901F}"/>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9029D-315D-42CE-8DED-CFE9C4916B30}"/>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83747-B9BE-4F11-9879-137430DD437F}"/>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D38164-DC2B-4C60-8EA9-DE1F98BD2CCD}"/>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86C32B-BC60-4B9A-A919-609472F2B8FE}"/>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8" name="Footer Placeholder 7">
            <a:extLst>
              <a:ext uri="{FF2B5EF4-FFF2-40B4-BE49-F238E27FC236}">
                <a16:creationId xmlns:a16="http://schemas.microsoft.com/office/drawing/2014/main" id="{2F9F82FD-6803-4953-ADE5-B460275378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79073-F433-40C5-8A8A-2958E6F5CA1D}"/>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420215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4E07-B339-4A59-81FE-B9C4688EEC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B88D3C-7EA3-403E-96FB-CBF10A987F89}"/>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4" name="Footer Placeholder 3">
            <a:extLst>
              <a:ext uri="{FF2B5EF4-FFF2-40B4-BE49-F238E27FC236}">
                <a16:creationId xmlns:a16="http://schemas.microsoft.com/office/drawing/2014/main" id="{2A1A7251-34F6-48ED-9E5A-FDD66CA911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9D2CB3-04CD-4CE9-A874-5B51877A5215}"/>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1148166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EA942-7F99-4093-91FB-7558BEE40AEC}"/>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3" name="Footer Placeholder 2">
            <a:extLst>
              <a:ext uri="{FF2B5EF4-FFF2-40B4-BE49-F238E27FC236}">
                <a16:creationId xmlns:a16="http://schemas.microsoft.com/office/drawing/2014/main" id="{2240ACEE-F4D4-4AC3-B72D-A683EDB7E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A2C-7DDB-4299-8881-A9C7F90679F6}"/>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5506398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B74B-1D7F-42F2-96BA-55CE68556E2E}"/>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C2939D-10C3-4B94-9E0E-75EAEB926292}"/>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41457E-0277-456B-B60B-59F2DCEAB239}"/>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FB9A6-DF77-4C5D-A68E-9A59AE24F30D}"/>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6" name="Footer Placeholder 5">
            <a:extLst>
              <a:ext uri="{FF2B5EF4-FFF2-40B4-BE49-F238E27FC236}">
                <a16:creationId xmlns:a16="http://schemas.microsoft.com/office/drawing/2014/main" id="{A90573D8-13CA-4EFA-B7B6-414FF360F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80807-40FA-4B98-85D8-2B0941629C0E}"/>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9106508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784F-3F16-4E6F-A2ED-683AB4754216}"/>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9D1C2A-C146-4433-8BD9-2079C489513D}"/>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EF0C8F-2272-43C7-80B5-49A9DA925A78}"/>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A1DEB-5CE7-4072-8F87-679EC01DF59F}"/>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6" name="Footer Placeholder 5">
            <a:extLst>
              <a:ext uri="{FF2B5EF4-FFF2-40B4-BE49-F238E27FC236}">
                <a16:creationId xmlns:a16="http://schemas.microsoft.com/office/drawing/2014/main" id="{DCD1CD15-D0AE-4DC4-A6F0-F4491E35E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47BC7-363A-4723-9EFF-EA2F7446A3A2}"/>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19536689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8D9F-DB59-49FC-8DDB-BC3CF1D91F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9CE2A0-5105-42D4-A959-BA8DDB67A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624C2-60C2-41D3-A6C8-AC864E650810}"/>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5" name="Footer Placeholder 4">
            <a:extLst>
              <a:ext uri="{FF2B5EF4-FFF2-40B4-BE49-F238E27FC236}">
                <a16:creationId xmlns:a16="http://schemas.microsoft.com/office/drawing/2014/main" id="{FCCC5B59-4072-44EF-8D05-84E333F86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B138D-5DE0-4B83-BB60-6F1E28329B30}"/>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35987735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22EB6-694A-4EA5-9E62-5D6560F0D25A}"/>
              </a:ext>
            </a:extLst>
          </p:cNvPr>
          <p:cNvSpPr>
            <a:spLocks noGrp="1"/>
          </p:cNvSpPr>
          <p:nvPr>
            <p:ph type="title" orient="vert"/>
          </p:nvPr>
        </p:nvSpPr>
        <p:spPr>
          <a:xfrm>
            <a:off x="8723313" y="365125"/>
            <a:ext cx="262731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33A825-21AB-4C67-A0E4-06BFEC92E796}"/>
              </a:ext>
            </a:extLst>
          </p:cNvPr>
          <p:cNvSpPr>
            <a:spLocks noGrp="1"/>
          </p:cNvSpPr>
          <p:nvPr>
            <p:ph type="body" orient="vert" idx="1"/>
          </p:nvPr>
        </p:nvSpPr>
        <p:spPr>
          <a:xfrm>
            <a:off x="838200" y="365125"/>
            <a:ext cx="773271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A198A-EB06-487E-A518-37C83F5D3694}"/>
              </a:ext>
            </a:extLst>
          </p:cNvPr>
          <p:cNvSpPr>
            <a:spLocks noGrp="1"/>
          </p:cNvSpPr>
          <p:nvPr>
            <p:ph type="dt" sz="half" idx="10"/>
          </p:nvPr>
        </p:nvSpPr>
        <p:spPr/>
        <p:txBody>
          <a:bodyPr/>
          <a:lstStyle/>
          <a:p>
            <a:fld id="{07BB2D9B-2373-44A7-A904-A23EF61A3363}" type="datetimeFigureOut">
              <a:rPr lang="en-US" smtClean="0"/>
              <a:t>3/11/2022</a:t>
            </a:fld>
            <a:endParaRPr lang="en-US"/>
          </a:p>
        </p:txBody>
      </p:sp>
      <p:sp>
        <p:nvSpPr>
          <p:cNvPr id="5" name="Footer Placeholder 4">
            <a:extLst>
              <a:ext uri="{FF2B5EF4-FFF2-40B4-BE49-F238E27FC236}">
                <a16:creationId xmlns:a16="http://schemas.microsoft.com/office/drawing/2014/main" id="{B5B72157-03AA-4D10-8178-0DB2B715E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ED5D0-1592-4038-9C88-6FF76D0DB96A}"/>
              </a:ext>
            </a:extLst>
          </p:cNvPr>
          <p:cNvSpPr>
            <a:spLocks noGrp="1"/>
          </p:cNvSpPr>
          <p:nvPr>
            <p:ph type="sldNum" sz="quarter" idx="12"/>
          </p:nvPr>
        </p:nvSpPr>
        <p:spPr/>
        <p:txBody>
          <a:bodyPr/>
          <a:lstStyle/>
          <a:p>
            <a:fld id="{9ED0482E-80D9-4B63-8C6C-9C68EB2208FE}" type="slidenum">
              <a:rPr lang="en-US" smtClean="0"/>
              <a:t>‹#›</a:t>
            </a:fld>
            <a:endParaRPr lang="en-US"/>
          </a:p>
        </p:txBody>
      </p:sp>
    </p:spTree>
    <p:extLst>
      <p:ext uri="{BB962C8B-B14F-4D97-AF65-F5344CB8AC3E}">
        <p14:creationId xmlns:p14="http://schemas.microsoft.com/office/powerpoint/2010/main" val="20854140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D895-E4F8-4C85-A719-20D8990A4CF8}"/>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24E3BB-26C4-449A-AE5E-50F4367C3022}"/>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41668-C3A8-476E-A521-BEE41F6C97A4}"/>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5" name="Footer Placeholder 4">
            <a:extLst>
              <a:ext uri="{FF2B5EF4-FFF2-40B4-BE49-F238E27FC236}">
                <a16:creationId xmlns:a16="http://schemas.microsoft.com/office/drawing/2014/main" id="{BC455356-417F-45BC-8764-2244A185E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36AC6-9ABB-4E0D-9F00-DA5A9BB219CE}"/>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12635451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669B-B157-45BA-AF0F-A5AE8B9BD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415F0E-07B5-4ADD-8AA4-B3AF603FC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42C33-5737-4B6D-A442-2764347F6D16}"/>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5" name="Footer Placeholder 4">
            <a:extLst>
              <a:ext uri="{FF2B5EF4-FFF2-40B4-BE49-F238E27FC236}">
                <a16:creationId xmlns:a16="http://schemas.microsoft.com/office/drawing/2014/main" id="{093B22DC-1EC4-49B2-8B14-9F3F109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DE6F3-0697-4851-B891-FCC05A9A065C}"/>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32863831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5C01-D087-4292-B99E-5A4D54745F3C}"/>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5BBFB8-4744-45E7-8EEC-7E0A9B5330A5}"/>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CA8FE-B015-4402-83B9-57DD4957A6DD}"/>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5" name="Footer Placeholder 4">
            <a:extLst>
              <a:ext uri="{FF2B5EF4-FFF2-40B4-BE49-F238E27FC236}">
                <a16:creationId xmlns:a16="http://schemas.microsoft.com/office/drawing/2014/main" id="{A7D98524-27A9-43CB-9966-685533C64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163D3-E0D7-496B-A6A2-64B07F6B15DB}"/>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4954461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44B6-D221-4D58-B03B-6ABFA367C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3889F-AF3E-46B0-9456-48AC0F1E8C66}"/>
              </a:ext>
            </a:extLst>
          </p:cNvPr>
          <p:cNvSpPr>
            <a:spLocks noGrp="1"/>
          </p:cNvSpPr>
          <p:nvPr>
            <p:ph sz="half" idx="1"/>
          </p:nvPr>
        </p:nvSpPr>
        <p:spPr>
          <a:xfrm>
            <a:off x="838200" y="1825625"/>
            <a:ext cx="518001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6CAFFC-5479-4262-AE65-4B795796A62B}"/>
              </a:ext>
            </a:extLst>
          </p:cNvPr>
          <p:cNvSpPr>
            <a:spLocks noGrp="1"/>
          </p:cNvSpPr>
          <p:nvPr>
            <p:ph sz="half" idx="2"/>
          </p:nvPr>
        </p:nvSpPr>
        <p:spPr>
          <a:xfrm>
            <a:off x="6170613" y="1825625"/>
            <a:ext cx="5180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C89940-F15E-4E93-B406-7DC3591EB689}"/>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6" name="Footer Placeholder 5">
            <a:extLst>
              <a:ext uri="{FF2B5EF4-FFF2-40B4-BE49-F238E27FC236}">
                <a16:creationId xmlns:a16="http://schemas.microsoft.com/office/drawing/2014/main" id="{361BBDC5-1332-47E9-A26B-C2C8048DD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BAA7E-1CAC-444F-86F2-7DD82E380EA9}"/>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332578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5095262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F28F-47FA-46A6-AB51-89C5CE56A2C5}"/>
              </a:ext>
            </a:extLst>
          </p:cNvPr>
          <p:cNvSpPr>
            <a:spLocks noGrp="1"/>
          </p:cNvSpPr>
          <p:nvPr>
            <p:ph type="title"/>
          </p:nvPr>
        </p:nvSpPr>
        <p:spPr>
          <a:xfrm>
            <a:off x="839788" y="365125"/>
            <a:ext cx="105124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6B4371-E8D6-4BDF-A28E-168698A8DC9F}"/>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3DCF-D938-4349-8F86-6B08C8E973CA}"/>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7EE589-5233-400B-8AE0-087985CC18D2}"/>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DC3B8-A1CB-44F6-A95D-2EF6F008C4F7}"/>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7ACF8B-3243-458F-A6B4-5C71D800F17E}"/>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8" name="Footer Placeholder 7">
            <a:extLst>
              <a:ext uri="{FF2B5EF4-FFF2-40B4-BE49-F238E27FC236}">
                <a16:creationId xmlns:a16="http://schemas.microsoft.com/office/drawing/2014/main" id="{FDE30C04-DABA-4A65-B08B-2357EFD33F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961F72-2326-4D08-A578-40694914FA69}"/>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2928413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5797-5514-4307-BDF7-D259A102AC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A0E492-F375-4330-8B95-ADD8AFCEA96B}"/>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4" name="Footer Placeholder 3">
            <a:extLst>
              <a:ext uri="{FF2B5EF4-FFF2-40B4-BE49-F238E27FC236}">
                <a16:creationId xmlns:a16="http://schemas.microsoft.com/office/drawing/2014/main" id="{44AA8E5F-CEB1-403B-980A-492EAEE01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2944DC-A1A8-43B8-A31A-B7AFD1586155}"/>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3022534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42BEE-3C94-464B-BB98-ED66128262F6}"/>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3" name="Footer Placeholder 2">
            <a:extLst>
              <a:ext uri="{FF2B5EF4-FFF2-40B4-BE49-F238E27FC236}">
                <a16:creationId xmlns:a16="http://schemas.microsoft.com/office/drawing/2014/main" id="{059E785A-78F0-433B-A041-565A299A2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691D1B-A080-4D40-889B-29824D1B2BEA}"/>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22467201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487B-C604-4122-AF5E-7D2DAB32879D}"/>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384946-632E-4B4F-A989-627068DFD4EB}"/>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8FC359-D3B6-466D-B62C-4198FE9930B3}"/>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37BCD-D508-4F3B-9696-F1A9B93AEBB5}"/>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6" name="Footer Placeholder 5">
            <a:extLst>
              <a:ext uri="{FF2B5EF4-FFF2-40B4-BE49-F238E27FC236}">
                <a16:creationId xmlns:a16="http://schemas.microsoft.com/office/drawing/2014/main" id="{81F7461C-E7FC-47B7-AA75-B07282419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55287-63B5-4131-8909-9716C734F968}"/>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5161527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4018-177D-4A03-BAA1-51FD9EF0DFF1}"/>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5220B7-E026-4A0F-AB7B-FCECECE875FB}"/>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612A7-B4E2-4363-9A4F-E395F7D830A5}"/>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2B380-52BC-4E73-B230-BD595CA2F6B0}"/>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6" name="Footer Placeholder 5">
            <a:extLst>
              <a:ext uri="{FF2B5EF4-FFF2-40B4-BE49-F238E27FC236}">
                <a16:creationId xmlns:a16="http://schemas.microsoft.com/office/drawing/2014/main" id="{069DECDF-DFEE-4739-B655-F1BC6BF87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B1E4F-33A7-4AAF-8E99-74A908689204}"/>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22567057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851C-EBAD-469A-AF2B-4EC3219BF6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3BCCD-5A6B-4F0C-91AA-9010799A2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DCE09-9C60-40FD-8054-7EB24AC21F13}"/>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5" name="Footer Placeholder 4">
            <a:extLst>
              <a:ext uri="{FF2B5EF4-FFF2-40B4-BE49-F238E27FC236}">
                <a16:creationId xmlns:a16="http://schemas.microsoft.com/office/drawing/2014/main" id="{DB5D9D0D-FDB4-4E93-9917-4298A8963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C3D67-15DC-4678-A756-0BBDD6BD3FA8}"/>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4825227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9F236-3C2A-4F30-B539-89A81154BA59}"/>
              </a:ext>
            </a:extLst>
          </p:cNvPr>
          <p:cNvSpPr>
            <a:spLocks noGrp="1"/>
          </p:cNvSpPr>
          <p:nvPr>
            <p:ph type="title" orient="vert"/>
          </p:nvPr>
        </p:nvSpPr>
        <p:spPr>
          <a:xfrm>
            <a:off x="8723313" y="365125"/>
            <a:ext cx="262731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7C4F0-5779-4B39-9BAD-B725C984B68B}"/>
              </a:ext>
            </a:extLst>
          </p:cNvPr>
          <p:cNvSpPr>
            <a:spLocks noGrp="1"/>
          </p:cNvSpPr>
          <p:nvPr>
            <p:ph type="body" orient="vert" idx="1"/>
          </p:nvPr>
        </p:nvSpPr>
        <p:spPr>
          <a:xfrm>
            <a:off x="838200" y="365125"/>
            <a:ext cx="773271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F60B1-614C-4DE7-978D-BC6DA1C87CA4}"/>
              </a:ext>
            </a:extLst>
          </p:cNvPr>
          <p:cNvSpPr>
            <a:spLocks noGrp="1"/>
          </p:cNvSpPr>
          <p:nvPr>
            <p:ph type="dt" sz="half" idx="10"/>
          </p:nvPr>
        </p:nvSpPr>
        <p:spPr/>
        <p:txBody>
          <a:bodyPr/>
          <a:lstStyle/>
          <a:p>
            <a:fld id="{23626CC7-BEFA-4858-9E3F-5F0C9F8DCC9A}" type="datetimeFigureOut">
              <a:rPr lang="en-US" smtClean="0"/>
              <a:t>3/11/2022</a:t>
            </a:fld>
            <a:endParaRPr lang="en-US"/>
          </a:p>
        </p:txBody>
      </p:sp>
      <p:sp>
        <p:nvSpPr>
          <p:cNvPr id="5" name="Footer Placeholder 4">
            <a:extLst>
              <a:ext uri="{FF2B5EF4-FFF2-40B4-BE49-F238E27FC236}">
                <a16:creationId xmlns:a16="http://schemas.microsoft.com/office/drawing/2014/main" id="{2CB24974-13D3-4CC6-827C-F82BB3817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C2D42-367B-4DB6-9069-F8EC5ED95B1A}"/>
              </a:ext>
            </a:extLst>
          </p:cNvPr>
          <p:cNvSpPr>
            <a:spLocks noGrp="1"/>
          </p:cNvSpPr>
          <p:nvPr>
            <p:ph type="sldNum" sz="quarter" idx="12"/>
          </p:nvPr>
        </p:nvSpPr>
        <p:spPr/>
        <p:txBody>
          <a:bodyPr/>
          <a:lstStyle/>
          <a:p>
            <a:fld id="{36427810-E90E-4683-AB47-8A844DEA4940}" type="slidenum">
              <a:rPr lang="en-US" smtClean="0"/>
              <a:t>‹#›</a:t>
            </a:fld>
            <a:endParaRPr lang="en-US"/>
          </a:p>
        </p:txBody>
      </p:sp>
    </p:spTree>
    <p:extLst>
      <p:ext uri="{BB962C8B-B14F-4D97-AF65-F5344CB8AC3E}">
        <p14:creationId xmlns:p14="http://schemas.microsoft.com/office/powerpoint/2010/main" val="150407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3.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302835"/>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pic>
        <p:nvPicPr>
          <p:cNvPr id="6" name="Picture 5" descr="A picture containing knife&#10;&#10;Description automatically generated">
            <a:extLst>
              <a:ext uri="{FF2B5EF4-FFF2-40B4-BE49-F238E27FC236}">
                <a16:creationId xmlns:a16="http://schemas.microsoft.com/office/drawing/2014/main" id="{0A3A15C2-2861-4029-B02E-DBD0A3C308F0}"/>
              </a:ext>
            </a:extLst>
          </p:cNvPr>
          <p:cNvPicPr>
            <a:picLocks noChangeAspect="1"/>
          </p:cNvPicPr>
          <p:nvPr userDrawn="1"/>
        </p:nvPicPr>
        <p:blipFill>
          <a:blip r:embed="rId46"/>
          <a:stretch>
            <a:fillRect/>
          </a:stretch>
        </p:blipFill>
        <p:spPr>
          <a:xfrm>
            <a:off x="10035702" y="68255"/>
            <a:ext cx="2153123" cy="947812"/>
          </a:xfrm>
          <a:prstGeom prst="rect">
            <a:avLst/>
          </a:prstGeom>
        </p:spPr>
      </p:pic>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29" r:id="rId32"/>
    <p:sldLayoutId id="2147483919" r:id="rId33"/>
    <p:sldLayoutId id="2147483879" r:id="rId34"/>
    <p:sldLayoutId id="2147483922" r:id="rId35"/>
    <p:sldLayoutId id="2147483920" r:id="rId36"/>
    <p:sldLayoutId id="2147483914" r:id="rId37"/>
    <p:sldLayoutId id="2147483915" r:id="rId38"/>
    <p:sldLayoutId id="2147483927" r:id="rId39"/>
    <p:sldLayoutId id="2147483932" r:id="rId40"/>
    <p:sldLayoutId id="2147483931" r:id="rId41"/>
    <p:sldLayoutId id="2147483928" r:id="rId42"/>
    <p:sldLayoutId id="2147483934" r:id="rId43"/>
    <p:sldLayoutId id="2147483959" r:id="rId44"/>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48986-0950-4F05-8DC6-E30DACF9D668}"/>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4465F-F1D6-40C9-9A0A-7876C3EEE16B}"/>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70649-D429-4E76-A2BF-D4DF635B0115}"/>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B2D9B-2373-44A7-A904-A23EF61A3363}" type="datetimeFigureOut">
              <a:rPr lang="en-US" smtClean="0"/>
              <a:t>3/11/2022</a:t>
            </a:fld>
            <a:endParaRPr lang="en-US"/>
          </a:p>
        </p:txBody>
      </p:sp>
      <p:sp>
        <p:nvSpPr>
          <p:cNvPr id="5" name="Footer Placeholder 4">
            <a:extLst>
              <a:ext uri="{FF2B5EF4-FFF2-40B4-BE49-F238E27FC236}">
                <a16:creationId xmlns:a16="http://schemas.microsoft.com/office/drawing/2014/main" id="{7C63AA4A-CB02-47F8-96EB-E60B78F5C5B8}"/>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C3B45-F0F3-4F27-A70E-65DB3C135321}"/>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0482E-80D9-4B63-8C6C-9C68EB2208FE}" type="slidenum">
              <a:rPr lang="en-US" smtClean="0"/>
              <a:t>‹#›</a:t>
            </a:fld>
            <a:endParaRPr lang="en-US"/>
          </a:p>
        </p:txBody>
      </p:sp>
    </p:spTree>
    <p:extLst>
      <p:ext uri="{BB962C8B-B14F-4D97-AF65-F5344CB8AC3E}">
        <p14:creationId xmlns:p14="http://schemas.microsoft.com/office/powerpoint/2010/main" val="1045439510"/>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B891D-2549-461D-8BD6-0B1FC88468E1}"/>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FA04B-412B-48AE-93A3-254F9B571A0D}"/>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08D75-416F-4CCD-BCC6-91E92E8567BB}"/>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26CC7-BEFA-4858-9E3F-5F0C9F8DCC9A}" type="datetimeFigureOut">
              <a:rPr lang="en-US" smtClean="0"/>
              <a:t>3/11/2022</a:t>
            </a:fld>
            <a:endParaRPr lang="en-US"/>
          </a:p>
        </p:txBody>
      </p:sp>
      <p:sp>
        <p:nvSpPr>
          <p:cNvPr id="5" name="Footer Placeholder 4">
            <a:extLst>
              <a:ext uri="{FF2B5EF4-FFF2-40B4-BE49-F238E27FC236}">
                <a16:creationId xmlns:a16="http://schemas.microsoft.com/office/drawing/2014/main" id="{34A134C6-9291-4EFE-9BAC-22D2E460F5B9}"/>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9B0AC9-506C-4D02-9459-0E5985EC949C}"/>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27810-E90E-4683-AB47-8A844DEA4940}" type="slidenum">
              <a:rPr lang="en-US" smtClean="0"/>
              <a:t>‹#›</a:t>
            </a:fld>
            <a:endParaRPr lang="en-US"/>
          </a:p>
        </p:txBody>
      </p:sp>
    </p:spTree>
    <p:extLst>
      <p:ext uri="{BB962C8B-B14F-4D97-AF65-F5344CB8AC3E}">
        <p14:creationId xmlns:p14="http://schemas.microsoft.com/office/powerpoint/2010/main" val="3210225912"/>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2.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43.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32.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73729"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a:latin typeface="+mn-lt"/>
                <a:cs typeface="Arial" panose="020B0604020202020204" pitchFamily="34" charset="0"/>
                <a:sym typeface="Arial" panose="020B0604020202020204" pitchFamily="34" charset="0"/>
              </a:rPr>
              <a:t>Clinical IoT </a:t>
            </a:r>
            <a:r>
              <a:rPr lang="en-US" dirty="0" err="1">
                <a:latin typeface="+mn-lt"/>
                <a:cs typeface="Arial" panose="020B0604020202020204" pitchFamily="34" charset="0"/>
                <a:sym typeface="Arial" panose="020B0604020202020204" pitchFamily="34" charset="0"/>
              </a:rPr>
              <a:t>PoV</a:t>
            </a:r>
            <a:r>
              <a:rPr lang="en-US" dirty="0">
                <a:latin typeface="+mn-lt"/>
                <a:cs typeface="Arial" panose="020B0604020202020204" pitchFamily="34" charset="0"/>
                <a:sym typeface="Arial" panose="020B0604020202020204" pitchFamily="34" charset="0"/>
              </a:rPr>
              <a:t> – 2021 (Point of View)</a:t>
            </a:r>
            <a:br>
              <a:rPr lang="en-US" dirty="0">
                <a:latin typeface="+mn-lt"/>
                <a:cs typeface="Arial" panose="020B0604020202020204" pitchFamily="34" charset="0"/>
                <a:sym typeface="Arial" panose="020B0604020202020204" pitchFamily="34" charset="0"/>
              </a:rPr>
            </a:br>
            <a:r>
              <a:rPr lang="en-US" sz="1600" b="0" dirty="0">
                <a:cs typeface="Arial" panose="020B0604020202020204" pitchFamily="34" charset="0"/>
                <a:sym typeface="Arial" panose="020B0604020202020204" pitchFamily="34" charset="0"/>
              </a:rPr>
              <a:t>This Point of View provides directional guidance for addressing Remote Patient Monitoring and the use of IoT across the enterprise.</a:t>
            </a:r>
            <a:endParaRPr lang="en-US" sz="1600" b="0" dirty="0">
              <a:latin typeface="+mn-lt"/>
              <a:cs typeface="Arial" panose="020B0604020202020204" pitchFamily="34" charset="0"/>
              <a:sym typeface="Arial" panose="020B0604020202020204" pitchFamily="34" charset="0"/>
            </a:endParaRPr>
          </a:p>
        </p:txBody>
      </p:sp>
      <p:sp>
        <p:nvSpPr>
          <p:cNvPr id="8" name="Subtitle 7">
            <a:extLst>
              <a:ext uri="{FF2B5EF4-FFF2-40B4-BE49-F238E27FC236}">
                <a16:creationId xmlns:a16="http://schemas.microsoft.com/office/drawing/2014/main" id="{2F572F0F-C452-4B79-B808-91DB7509A11A}"/>
              </a:ext>
            </a:extLst>
          </p:cNvPr>
          <p:cNvSpPr>
            <a:spLocks noGrp="1"/>
          </p:cNvSpPr>
          <p:nvPr>
            <p:ph type="subTitle" idx="1"/>
          </p:nvPr>
        </p:nvSpPr>
        <p:spPr/>
        <p:txBody>
          <a:bodyPr vert="horz" lIns="0" tIns="0" rIns="0" bIns="0" rtlCol="0" anchor="t">
            <a:noAutofit/>
          </a:bodyPr>
          <a:lstStyle/>
          <a:p>
            <a:r>
              <a:rPr lang="en-US" dirty="0"/>
              <a:t>Dave Fitzgerald, Dan McCutcheon, Manu Marulachary </a:t>
            </a:r>
          </a:p>
        </p:txBody>
      </p:sp>
      <p:sp>
        <p:nvSpPr>
          <p:cNvPr id="9" name="Text Placeholder 8">
            <a:extLst>
              <a:ext uri="{FF2B5EF4-FFF2-40B4-BE49-F238E27FC236}">
                <a16:creationId xmlns:a16="http://schemas.microsoft.com/office/drawing/2014/main" id="{D5FEEA7C-27B8-4ABB-9BBC-FBF6F2498B42}"/>
              </a:ext>
            </a:extLst>
          </p:cNvPr>
          <p:cNvSpPr>
            <a:spLocks noGrp="1"/>
          </p:cNvSpPr>
          <p:nvPr>
            <p:ph type="body" sz="quarter" idx="18"/>
          </p:nvPr>
        </p:nvSpPr>
        <p:spPr/>
        <p:txBody>
          <a:bodyPr/>
          <a:lstStyle/>
          <a:p>
            <a:r>
              <a:rPr lang="en-US" dirty="0"/>
              <a:t>February 2021</a:t>
            </a:r>
          </a:p>
        </p:txBody>
      </p:sp>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b="6073"/>
          <a:stretch/>
        </p:blipFill>
        <p:spPr>
          <a:xfrm>
            <a:off x="6196802" y="893"/>
            <a:ext cx="5995693" cy="4352446"/>
          </a:xfrm>
          <a:prstGeom prst="rect">
            <a:avLst/>
          </a:prstGeom>
        </p:spPr>
      </p:pic>
    </p:spTree>
    <p:extLst>
      <p:ext uri="{BB962C8B-B14F-4D97-AF65-F5344CB8AC3E}">
        <p14:creationId xmlns:p14="http://schemas.microsoft.com/office/powerpoint/2010/main" val="133584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CF59-538F-4088-868A-E9CDEDB51199}"/>
              </a:ext>
            </a:extLst>
          </p:cNvPr>
          <p:cNvSpPr>
            <a:spLocks noGrp="1"/>
          </p:cNvSpPr>
          <p:nvPr>
            <p:ph type="title"/>
          </p:nvPr>
        </p:nvSpPr>
        <p:spPr/>
        <p:txBody>
          <a:bodyPr/>
          <a:lstStyle/>
          <a:p>
            <a:r>
              <a:rPr lang="en-US" dirty="0"/>
              <a:t>Hybrid IoT Platform Capability</a:t>
            </a:r>
          </a:p>
        </p:txBody>
      </p:sp>
      <p:sp>
        <p:nvSpPr>
          <p:cNvPr id="3" name="Text Placeholder 16">
            <a:extLst>
              <a:ext uri="{FF2B5EF4-FFF2-40B4-BE49-F238E27FC236}">
                <a16:creationId xmlns:a16="http://schemas.microsoft.com/office/drawing/2014/main" id="{1552EE4F-6893-4A01-9785-F7A702A0C6CB}"/>
              </a:ext>
            </a:extLst>
          </p:cNvPr>
          <p:cNvSpPr txBox="1">
            <a:spLocks/>
          </p:cNvSpPr>
          <p:nvPr/>
        </p:nvSpPr>
        <p:spPr>
          <a:xfrm>
            <a:off x="446880" y="780641"/>
            <a:ext cx="9686099" cy="423094"/>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r>
              <a:rPr lang="en-US" dirty="0"/>
              <a:t>Thoughts on a Hybrid mix</a:t>
            </a:r>
          </a:p>
        </p:txBody>
      </p:sp>
      <p:graphicFrame>
        <p:nvGraphicFramePr>
          <p:cNvPr id="4" name="Table 3">
            <a:extLst>
              <a:ext uri="{FF2B5EF4-FFF2-40B4-BE49-F238E27FC236}">
                <a16:creationId xmlns:a16="http://schemas.microsoft.com/office/drawing/2014/main" id="{2E807E7C-CFBE-482C-9897-B1994F2D935A}"/>
              </a:ext>
            </a:extLst>
          </p:cNvPr>
          <p:cNvGraphicFramePr>
            <a:graphicFrameLocks noGrp="1"/>
          </p:cNvGraphicFramePr>
          <p:nvPr>
            <p:extLst>
              <p:ext uri="{D42A27DB-BD31-4B8C-83A1-F6EECF244321}">
                <p14:modId xmlns:p14="http://schemas.microsoft.com/office/powerpoint/2010/main" val="3355005516"/>
              </p:ext>
            </p:extLst>
          </p:nvPr>
        </p:nvGraphicFramePr>
        <p:xfrm>
          <a:off x="449886" y="1990079"/>
          <a:ext cx="4919036" cy="3748405"/>
        </p:xfrm>
        <a:graphic>
          <a:graphicData uri="http://schemas.openxmlformats.org/drawingml/2006/table">
            <a:tbl>
              <a:tblPr firstRow="1" bandRow="1">
                <a:tableStyleId>{5C22544A-7EE6-4342-B048-85BDC9FD1C3A}</a:tableStyleId>
              </a:tblPr>
              <a:tblGrid>
                <a:gridCol w="2088041">
                  <a:extLst>
                    <a:ext uri="{9D8B030D-6E8A-4147-A177-3AD203B41FA5}">
                      <a16:colId xmlns:a16="http://schemas.microsoft.com/office/drawing/2014/main" val="3197829639"/>
                    </a:ext>
                  </a:extLst>
                </a:gridCol>
                <a:gridCol w="1054359">
                  <a:extLst>
                    <a:ext uri="{9D8B030D-6E8A-4147-A177-3AD203B41FA5}">
                      <a16:colId xmlns:a16="http://schemas.microsoft.com/office/drawing/2014/main" val="4185434086"/>
                    </a:ext>
                  </a:extLst>
                </a:gridCol>
                <a:gridCol w="1026367">
                  <a:extLst>
                    <a:ext uri="{9D8B030D-6E8A-4147-A177-3AD203B41FA5}">
                      <a16:colId xmlns:a16="http://schemas.microsoft.com/office/drawing/2014/main" val="2346244591"/>
                    </a:ext>
                  </a:extLst>
                </a:gridCol>
                <a:gridCol w="750269">
                  <a:extLst>
                    <a:ext uri="{9D8B030D-6E8A-4147-A177-3AD203B41FA5}">
                      <a16:colId xmlns:a16="http://schemas.microsoft.com/office/drawing/2014/main" val="1849564247"/>
                    </a:ext>
                  </a:extLst>
                </a:gridCol>
              </a:tblGrid>
              <a:tr h="410847">
                <a:tc>
                  <a:txBody>
                    <a:bodyPr/>
                    <a:lstStyle/>
                    <a:p>
                      <a:pPr algn="ctr"/>
                      <a:r>
                        <a:rPr lang="en-US" sz="1000"/>
                        <a:t>Capability</a:t>
                      </a:r>
                    </a:p>
                  </a:txBody>
                  <a:tcPr anchor="ctr"/>
                </a:tc>
                <a:tc>
                  <a:txBody>
                    <a:bodyPr/>
                    <a:lstStyle/>
                    <a:p>
                      <a:pPr algn="ctr"/>
                      <a:r>
                        <a:rPr lang="en-US" sz="1000"/>
                        <a:t>Current State</a:t>
                      </a:r>
                    </a:p>
                  </a:txBody>
                  <a:tcPr anchor="ctr"/>
                </a:tc>
                <a:tc>
                  <a:txBody>
                    <a:bodyPr/>
                    <a:lstStyle/>
                    <a:p>
                      <a:pPr lvl="0" algn="ctr">
                        <a:buNone/>
                      </a:pPr>
                      <a:r>
                        <a:rPr lang="en-US" sz="1000" dirty="0"/>
                        <a:t>Hybrid</a:t>
                      </a:r>
                    </a:p>
                  </a:txBody>
                  <a:tcPr anchor="ctr"/>
                </a:tc>
                <a:tc>
                  <a:txBody>
                    <a:bodyPr/>
                    <a:lstStyle/>
                    <a:p>
                      <a:pPr lvl="0" algn="ctr">
                        <a:buNone/>
                      </a:pPr>
                      <a:r>
                        <a:rPr lang="en-US" sz="1000" dirty="0"/>
                        <a:t>Build</a:t>
                      </a:r>
                    </a:p>
                  </a:txBody>
                  <a:tcPr anchor="ctr"/>
                </a:tc>
                <a:extLst>
                  <a:ext uri="{0D108BD9-81ED-4DB2-BD59-A6C34878D82A}">
                    <a16:rowId xmlns:a16="http://schemas.microsoft.com/office/drawing/2014/main" val="3847964603"/>
                  </a:ext>
                </a:extLst>
              </a:tr>
              <a:tr h="370840">
                <a:tc>
                  <a:txBody>
                    <a:bodyPr/>
                    <a:lstStyle/>
                    <a:p>
                      <a:r>
                        <a:rPr lang="en-US" sz="1000"/>
                        <a:t>Device Management</a:t>
                      </a:r>
                    </a:p>
                  </a:txBody>
                  <a:tcPr/>
                </a:tc>
                <a:tc>
                  <a:txBody>
                    <a:bodyPr/>
                    <a:lstStyle/>
                    <a:p>
                      <a:r>
                        <a:rPr lang="en-US" sz="1000"/>
                        <a:t>Vendor</a:t>
                      </a:r>
                    </a:p>
                  </a:txBody>
                  <a:tcPr/>
                </a:tc>
                <a:tc>
                  <a:txBody>
                    <a:bodyPr/>
                    <a:lstStyle/>
                    <a:p>
                      <a:pPr lvl="0">
                        <a:buNone/>
                      </a:pPr>
                      <a:r>
                        <a:rPr lang="en-US" sz="1000" b="0" i="0" u="none" strike="noStrike" noProof="0">
                          <a:latin typeface="Arial"/>
                        </a:rPr>
                        <a:t>Vendor</a:t>
                      </a:r>
                      <a:endParaRPr lang="en-US"/>
                    </a:p>
                  </a:txBody>
                  <a:tcPr/>
                </a:tc>
                <a:tc>
                  <a:txBody>
                    <a:bodyPr/>
                    <a:lstStyle/>
                    <a:p>
                      <a:pPr lvl="0">
                        <a:buNone/>
                      </a:pPr>
                      <a:r>
                        <a:rPr lang="en-US" sz="1000" b="0" i="0" u="none" strike="noStrike" noProof="0">
                          <a:latin typeface="Arial"/>
                        </a:rPr>
                        <a:t>CVS</a:t>
                      </a:r>
                      <a:endParaRPr lang="en-US"/>
                    </a:p>
                  </a:txBody>
                  <a:tcPr/>
                </a:tc>
                <a:extLst>
                  <a:ext uri="{0D108BD9-81ED-4DB2-BD59-A6C34878D82A}">
                    <a16:rowId xmlns:a16="http://schemas.microsoft.com/office/drawing/2014/main" val="2195108465"/>
                  </a:ext>
                </a:extLst>
              </a:tr>
              <a:tr h="370839">
                <a:tc>
                  <a:txBody>
                    <a:bodyPr/>
                    <a:lstStyle/>
                    <a:p>
                      <a:pPr lvl="0">
                        <a:buNone/>
                      </a:pPr>
                      <a:r>
                        <a:rPr lang="en-US" sz="1000"/>
                        <a:t>Device OS, SDK, APIs</a:t>
                      </a:r>
                    </a:p>
                  </a:txBody>
                  <a:tcPr/>
                </a:tc>
                <a:tc>
                  <a:txBody>
                    <a:bodyPr/>
                    <a:lstStyle/>
                    <a:p>
                      <a:pPr lvl="0">
                        <a:buNone/>
                      </a:pPr>
                      <a:r>
                        <a:rPr lang="en-US" sz="1000"/>
                        <a:t>Vendor</a:t>
                      </a:r>
                    </a:p>
                  </a:txBody>
                  <a:tcPr/>
                </a:tc>
                <a:tc>
                  <a:txBody>
                    <a:bodyPr/>
                    <a:lstStyle/>
                    <a:p>
                      <a:pPr lvl="0">
                        <a:buNone/>
                      </a:pPr>
                      <a:r>
                        <a:rPr lang="en-US" sz="1000" b="0" i="0" u="none" strike="noStrike" noProof="0">
                          <a:latin typeface="Arial"/>
                        </a:rPr>
                        <a:t>Vendor</a:t>
                      </a:r>
                    </a:p>
                  </a:txBody>
                  <a:tcPr/>
                </a:tc>
                <a:tc>
                  <a:txBody>
                    <a:bodyPr/>
                    <a:lstStyle/>
                    <a:p>
                      <a:r>
                        <a:rPr lang="en-US" sz="1000"/>
                        <a:t>CVS</a:t>
                      </a:r>
                    </a:p>
                  </a:txBody>
                  <a:tcPr/>
                </a:tc>
                <a:extLst>
                  <a:ext uri="{0D108BD9-81ED-4DB2-BD59-A6C34878D82A}">
                    <a16:rowId xmlns:a16="http://schemas.microsoft.com/office/drawing/2014/main" val="2664606496"/>
                  </a:ext>
                </a:extLst>
              </a:tr>
              <a:tr h="370840">
                <a:tc>
                  <a:txBody>
                    <a:bodyPr/>
                    <a:lstStyle/>
                    <a:p>
                      <a:pPr lvl="0">
                        <a:buNone/>
                      </a:pPr>
                      <a:r>
                        <a:rPr lang="en-US" sz="1000" b="0" i="0" u="none" strike="noStrike" noProof="0">
                          <a:latin typeface="Arial"/>
                        </a:rPr>
                        <a:t>Device Dev, Sec, Ops</a:t>
                      </a:r>
                      <a:endParaRPr lang="en-US" sz="1000"/>
                    </a:p>
                  </a:txBody>
                  <a:tcPr/>
                </a:tc>
                <a:tc>
                  <a:txBody>
                    <a:bodyPr/>
                    <a:lstStyle/>
                    <a:p>
                      <a:r>
                        <a:rPr lang="en-US" sz="1000"/>
                        <a:t>Vendor</a:t>
                      </a:r>
                    </a:p>
                  </a:txBody>
                  <a:tcPr/>
                </a:tc>
                <a:tc>
                  <a:txBody>
                    <a:bodyPr/>
                    <a:lstStyle/>
                    <a:p>
                      <a:pPr lvl="0">
                        <a:buNone/>
                      </a:pPr>
                      <a:r>
                        <a:rPr lang="en-US" sz="1000" b="0" i="0" u="none" strike="noStrike" noProof="0">
                          <a:latin typeface="Arial"/>
                        </a:rPr>
                        <a:t>Vendor / CVS</a:t>
                      </a:r>
                      <a:endParaRPr lang="en-US"/>
                    </a:p>
                  </a:txBody>
                  <a:tcPr/>
                </a:tc>
                <a:tc>
                  <a:txBody>
                    <a:bodyPr/>
                    <a:lstStyle/>
                    <a:p>
                      <a:r>
                        <a:rPr lang="en-US" sz="1000"/>
                        <a:t>CVS</a:t>
                      </a:r>
                    </a:p>
                  </a:txBody>
                  <a:tcPr/>
                </a:tc>
                <a:extLst>
                  <a:ext uri="{0D108BD9-81ED-4DB2-BD59-A6C34878D82A}">
                    <a16:rowId xmlns:a16="http://schemas.microsoft.com/office/drawing/2014/main" val="257542464"/>
                  </a:ext>
                </a:extLst>
              </a:tr>
              <a:tr h="370840">
                <a:tc>
                  <a:txBody>
                    <a:bodyPr/>
                    <a:lstStyle/>
                    <a:p>
                      <a:pPr lvl="0">
                        <a:buNone/>
                      </a:pPr>
                      <a:r>
                        <a:rPr lang="en-US" sz="1000"/>
                        <a:t>Streaming and Event Processing</a:t>
                      </a:r>
                      <a:endParaRPr lang="en-US"/>
                    </a:p>
                  </a:txBody>
                  <a:tcPr/>
                </a:tc>
                <a:tc>
                  <a:txBody>
                    <a:bodyPr/>
                    <a:lstStyle/>
                    <a:p>
                      <a:r>
                        <a:rPr lang="en-US" sz="1000"/>
                        <a:t>Vendor</a:t>
                      </a:r>
                    </a:p>
                  </a:txBody>
                  <a:tcPr/>
                </a:tc>
                <a:tc>
                  <a:txBody>
                    <a:bodyPr/>
                    <a:lstStyle/>
                    <a:p>
                      <a:pPr lvl="0">
                        <a:buNone/>
                      </a:pPr>
                      <a:r>
                        <a:rPr lang="en-US" sz="1000" b="0" i="0" u="none" strike="noStrike" noProof="0">
                          <a:latin typeface="Arial"/>
                        </a:rPr>
                        <a:t>Vendor / CVS</a:t>
                      </a:r>
                      <a:endParaRPr lang="en-US"/>
                    </a:p>
                  </a:txBody>
                  <a:tcPr/>
                </a:tc>
                <a:tc>
                  <a:txBody>
                    <a:bodyPr/>
                    <a:lstStyle/>
                    <a:p>
                      <a:pPr lvl="0">
                        <a:buNone/>
                      </a:pPr>
                      <a:r>
                        <a:rPr lang="en-US" sz="1000" b="0" i="0" u="none" strike="noStrike" noProof="0">
                          <a:latin typeface="Arial"/>
                        </a:rPr>
                        <a:t>CVS</a:t>
                      </a:r>
                      <a:endParaRPr lang="en-US"/>
                    </a:p>
                  </a:txBody>
                  <a:tcPr/>
                </a:tc>
                <a:extLst>
                  <a:ext uri="{0D108BD9-81ED-4DB2-BD59-A6C34878D82A}">
                    <a16:rowId xmlns:a16="http://schemas.microsoft.com/office/drawing/2014/main" val="150201473"/>
                  </a:ext>
                </a:extLst>
              </a:tr>
              <a:tr h="370840">
                <a:tc>
                  <a:txBody>
                    <a:bodyPr/>
                    <a:lstStyle/>
                    <a:p>
                      <a:r>
                        <a:rPr lang="en-US" sz="1000"/>
                        <a:t>Device Data Management</a:t>
                      </a:r>
                    </a:p>
                  </a:txBody>
                  <a:tcPr/>
                </a:tc>
                <a:tc>
                  <a:txBody>
                    <a:bodyPr/>
                    <a:lstStyle/>
                    <a:p>
                      <a:r>
                        <a:rPr lang="en-US" sz="1000"/>
                        <a:t>Vendor</a:t>
                      </a:r>
                    </a:p>
                  </a:txBody>
                  <a:tcPr/>
                </a:tc>
                <a:tc>
                  <a:txBody>
                    <a:bodyPr/>
                    <a:lstStyle/>
                    <a:p>
                      <a:r>
                        <a:rPr lang="en-US" sz="1000"/>
                        <a:t>Vendor / CVS</a:t>
                      </a:r>
                    </a:p>
                  </a:txBody>
                  <a:tcPr/>
                </a:tc>
                <a:tc>
                  <a:txBody>
                    <a:bodyPr/>
                    <a:lstStyle/>
                    <a:p>
                      <a:pPr lvl="0">
                        <a:buNone/>
                      </a:pPr>
                      <a:r>
                        <a:rPr lang="en-US" sz="1000" b="0" i="0" u="none" strike="noStrike" noProof="0">
                          <a:latin typeface="Arial"/>
                        </a:rPr>
                        <a:t>CVS</a:t>
                      </a:r>
                      <a:endParaRPr lang="en-US"/>
                    </a:p>
                  </a:txBody>
                  <a:tcPr/>
                </a:tc>
                <a:extLst>
                  <a:ext uri="{0D108BD9-81ED-4DB2-BD59-A6C34878D82A}">
                    <a16:rowId xmlns:a16="http://schemas.microsoft.com/office/drawing/2014/main" val="3288207142"/>
                  </a:ext>
                </a:extLst>
              </a:tr>
              <a:tr h="370840">
                <a:tc>
                  <a:txBody>
                    <a:bodyPr/>
                    <a:lstStyle/>
                    <a:p>
                      <a:r>
                        <a:rPr lang="en-US" sz="1000"/>
                        <a:t>Analytics, AI, ML and Insights</a:t>
                      </a:r>
                    </a:p>
                  </a:txBody>
                  <a:tcPr/>
                </a:tc>
                <a:tc>
                  <a:txBody>
                    <a:bodyPr/>
                    <a:lstStyle/>
                    <a:p>
                      <a:r>
                        <a:rPr lang="en-US" sz="1000"/>
                        <a:t>Vendor</a:t>
                      </a:r>
                    </a:p>
                  </a:txBody>
                  <a:tcPr/>
                </a:tc>
                <a:tc>
                  <a:txBody>
                    <a:bodyPr/>
                    <a:lstStyle/>
                    <a:p>
                      <a:pPr lvl="0">
                        <a:buNone/>
                      </a:pPr>
                      <a:r>
                        <a:rPr lang="en-US" sz="1000" b="0" i="0" u="none" strike="noStrike" noProof="0">
                          <a:latin typeface="Arial"/>
                        </a:rPr>
                        <a:t>CVS</a:t>
                      </a:r>
                      <a:endParaRPr lang="en-US"/>
                    </a:p>
                  </a:txBody>
                  <a:tcPr/>
                </a:tc>
                <a:tc>
                  <a:txBody>
                    <a:bodyPr/>
                    <a:lstStyle/>
                    <a:p>
                      <a:r>
                        <a:rPr lang="en-US" sz="1000"/>
                        <a:t>CVS</a:t>
                      </a:r>
                    </a:p>
                  </a:txBody>
                  <a:tcPr/>
                </a:tc>
                <a:extLst>
                  <a:ext uri="{0D108BD9-81ED-4DB2-BD59-A6C34878D82A}">
                    <a16:rowId xmlns:a16="http://schemas.microsoft.com/office/drawing/2014/main" val="3784320408"/>
                  </a:ext>
                </a:extLst>
              </a:tr>
              <a:tr h="370839">
                <a:tc>
                  <a:txBody>
                    <a:bodyPr/>
                    <a:lstStyle/>
                    <a:p>
                      <a:pPr lvl="0" algn="l">
                        <a:lnSpc>
                          <a:spcPct val="100000"/>
                        </a:lnSpc>
                        <a:spcBef>
                          <a:spcPts val="0"/>
                        </a:spcBef>
                        <a:spcAft>
                          <a:spcPts val="0"/>
                        </a:spcAft>
                        <a:buNone/>
                      </a:pPr>
                      <a:r>
                        <a:rPr lang="en-US" sz="1000" b="0" i="0" u="none" strike="noStrike" noProof="0">
                          <a:latin typeface="Arial"/>
                        </a:rPr>
                        <a:t>User Consent and Authorization</a:t>
                      </a:r>
                    </a:p>
                  </a:txBody>
                  <a:tcPr/>
                </a:tc>
                <a:tc>
                  <a:txBody>
                    <a:bodyPr/>
                    <a:lstStyle/>
                    <a:p>
                      <a:r>
                        <a:rPr lang="en-US" sz="1000"/>
                        <a:t>Vendor</a:t>
                      </a:r>
                    </a:p>
                  </a:txBody>
                  <a:tcPr/>
                </a:tc>
                <a:tc>
                  <a:txBody>
                    <a:bodyPr/>
                    <a:lstStyle/>
                    <a:p>
                      <a:r>
                        <a:rPr lang="en-US" sz="1000"/>
                        <a:t>CVS</a:t>
                      </a:r>
                    </a:p>
                  </a:txBody>
                  <a:tcPr/>
                </a:tc>
                <a:tc>
                  <a:txBody>
                    <a:bodyPr/>
                    <a:lstStyle/>
                    <a:p>
                      <a:r>
                        <a:rPr lang="en-US" sz="1000"/>
                        <a:t>CVS</a:t>
                      </a:r>
                    </a:p>
                  </a:txBody>
                  <a:tcPr/>
                </a:tc>
                <a:extLst>
                  <a:ext uri="{0D108BD9-81ED-4DB2-BD59-A6C34878D82A}">
                    <a16:rowId xmlns:a16="http://schemas.microsoft.com/office/drawing/2014/main" val="4141367757"/>
                  </a:ext>
                </a:extLst>
              </a:tr>
              <a:tr h="370840">
                <a:tc>
                  <a:txBody>
                    <a:bodyPr/>
                    <a:lstStyle/>
                    <a:p>
                      <a:r>
                        <a:rPr lang="en-US" sz="1000"/>
                        <a:t>Command and Control</a:t>
                      </a:r>
                    </a:p>
                  </a:txBody>
                  <a:tcPr/>
                </a:tc>
                <a:tc>
                  <a:txBody>
                    <a:bodyPr/>
                    <a:lstStyle/>
                    <a:p>
                      <a:r>
                        <a:rPr lang="en-US" sz="1000"/>
                        <a:t>Vendor</a:t>
                      </a:r>
                    </a:p>
                  </a:txBody>
                  <a:tcPr/>
                </a:tc>
                <a:tc>
                  <a:txBody>
                    <a:bodyPr/>
                    <a:lstStyle/>
                    <a:p>
                      <a:r>
                        <a:rPr lang="en-US" sz="1000"/>
                        <a:t>CVS</a:t>
                      </a:r>
                    </a:p>
                  </a:txBody>
                  <a:tcPr/>
                </a:tc>
                <a:tc>
                  <a:txBody>
                    <a:bodyPr/>
                    <a:lstStyle/>
                    <a:p>
                      <a:pPr lvl="0">
                        <a:buNone/>
                      </a:pPr>
                      <a:r>
                        <a:rPr lang="en-US" sz="1000" b="0" i="0" u="none" strike="noStrike" noProof="0">
                          <a:latin typeface="Arial"/>
                        </a:rPr>
                        <a:t>CVS</a:t>
                      </a:r>
                      <a:endParaRPr lang="en-US"/>
                    </a:p>
                  </a:txBody>
                  <a:tcPr/>
                </a:tc>
                <a:extLst>
                  <a:ext uri="{0D108BD9-81ED-4DB2-BD59-A6C34878D82A}">
                    <a16:rowId xmlns:a16="http://schemas.microsoft.com/office/drawing/2014/main" val="363680246"/>
                  </a:ext>
                </a:extLst>
              </a:tr>
              <a:tr h="370840">
                <a:tc>
                  <a:txBody>
                    <a:bodyPr/>
                    <a:lstStyle/>
                    <a:p>
                      <a:r>
                        <a:rPr lang="en-US" sz="1000"/>
                        <a:t>Operational Analytics</a:t>
                      </a:r>
                    </a:p>
                  </a:txBody>
                  <a:tcPr/>
                </a:tc>
                <a:tc>
                  <a:txBody>
                    <a:bodyPr/>
                    <a:lstStyle/>
                    <a:p>
                      <a:r>
                        <a:rPr lang="en-US" sz="1000"/>
                        <a:t>Vendor</a:t>
                      </a:r>
                    </a:p>
                  </a:txBody>
                  <a:tcPr/>
                </a:tc>
                <a:tc>
                  <a:txBody>
                    <a:bodyPr/>
                    <a:lstStyle/>
                    <a:p>
                      <a:pPr lvl="0">
                        <a:buNone/>
                      </a:pPr>
                      <a:r>
                        <a:rPr lang="en-US" sz="1000" b="0" i="0" u="none" strike="noStrike" noProof="0">
                          <a:latin typeface="Arial"/>
                        </a:rPr>
                        <a:t>CVS</a:t>
                      </a:r>
                      <a:endParaRPr lang="en-US"/>
                    </a:p>
                  </a:txBody>
                  <a:tcPr/>
                </a:tc>
                <a:tc>
                  <a:txBody>
                    <a:bodyPr/>
                    <a:lstStyle/>
                    <a:p>
                      <a:pPr lvl="0">
                        <a:buNone/>
                      </a:pPr>
                      <a:r>
                        <a:rPr lang="en-US" sz="1000" dirty="0"/>
                        <a:t>CVS</a:t>
                      </a:r>
                    </a:p>
                  </a:txBody>
                  <a:tcPr/>
                </a:tc>
                <a:extLst>
                  <a:ext uri="{0D108BD9-81ED-4DB2-BD59-A6C34878D82A}">
                    <a16:rowId xmlns:a16="http://schemas.microsoft.com/office/drawing/2014/main" val="3098694432"/>
                  </a:ext>
                </a:extLst>
              </a:tr>
            </a:tbl>
          </a:graphicData>
        </a:graphic>
      </p:graphicFrame>
      <p:grpSp>
        <p:nvGrpSpPr>
          <p:cNvPr id="5" name="Group 4">
            <a:extLst>
              <a:ext uri="{FF2B5EF4-FFF2-40B4-BE49-F238E27FC236}">
                <a16:creationId xmlns:a16="http://schemas.microsoft.com/office/drawing/2014/main" id="{8D817CFC-31C4-4621-BCB1-5E985FD2D556}"/>
              </a:ext>
            </a:extLst>
          </p:cNvPr>
          <p:cNvGrpSpPr/>
          <p:nvPr/>
        </p:nvGrpSpPr>
        <p:grpSpPr>
          <a:xfrm>
            <a:off x="5645693" y="3925560"/>
            <a:ext cx="4886114" cy="2346326"/>
            <a:chOff x="2020185" y="2365554"/>
            <a:chExt cx="7237175" cy="2971992"/>
          </a:xfrm>
        </p:grpSpPr>
        <p:sp>
          <p:nvSpPr>
            <p:cNvPr id="6" name="Rectangle 5">
              <a:extLst>
                <a:ext uri="{FF2B5EF4-FFF2-40B4-BE49-F238E27FC236}">
                  <a16:creationId xmlns:a16="http://schemas.microsoft.com/office/drawing/2014/main" id="{762FD6E9-E407-49C7-9E89-FE5B8B089C48}"/>
                </a:ext>
              </a:extLst>
            </p:cNvPr>
            <p:cNvSpPr/>
            <p:nvPr/>
          </p:nvSpPr>
          <p:spPr>
            <a:xfrm>
              <a:off x="2020185" y="2365554"/>
              <a:ext cx="7237175" cy="297199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a:solidFill>
                    <a:schemeClr val="tx1"/>
                  </a:solidFill>
                  <a:latin typeface="Open Sans Bold"/>
                  <a:cs typeface="Open Sans Bold"/>
                </a:rPr>
                <a:t>IoT Platform Capabilities</a:t>
              </a:r>
            </a:p>
          </p:txBody>
        </p:sp>
        <p:sp>
          <p:nvSpPr>
            <p:cNvPr id="7" name="Rectangle 6">
              <a:extLst>
                <a:ext uri="{FF2B5EF4-FFF2-40B4-BE49-F238E27FC236}">
                  <a16:creationId xmlns:a16="http://schemas.microsoft.com/office/drawing/2014/main" id="{61D53A77-40E1-45AE-B765-3D424BB11FBB}"/>
                </a:ext>
              </a:extLst>
            </p:cNvPr>
            <p:cNvSpPr/>
            <p:nvPr/>
          </p:nvSpPr>
          <p:spPr>
            <a:xfrm>
              <a:off x="2615609" y="2679406"/>
              <a:ext cx="467833" cy="2566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a:latin typeface="Open Sans Bold"/>
                  <a:cs typeface="Open Sans Bold"/>
                </a:rPr>
                <a:t>Command  &amp; Control</a:t>
              </a:r>
            </a:p>
          </p:txBody>
        </p:sp>
        <p:sp>
          <p:nvSpPr>
            <p:cNvPr id="8" name="Rectangle 7">
              <a:extLst>
                <a:ext uri="{FF2B5EF4-FFF2-40B4-BE49-F238E27FC236}">
                  <a16:creationId xmlns:a16="http://schemas.microsoft.com/office/drawing/2014/main" id="{E92FBBD5-3733-40D5-AE11-B2C76373F116}"/>
                </a:ext>
              </a:extLst>
            </p:cNvPr>
            <p:cNvSpPr/>
            <p:nvPr/>
          </p:nvSpPr>
          <p:spPr>
            <a:xfrm>
              <a:off x="3111489" y="2675240"/>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Device Management</a:t>
              </a:r>
            </a:p>
          </p:txBody>
        </p:sp>
        <p:sp>
          <p:nvSpPr>
            <p:cNvPr id="9" name="Rectangle 8">
              <a:extLst>
                <a:ext uri="{FF2B5EF4-FFF2-40B4-BE49-F238E27FC236}">
                  <a16:creationId xmlns:a16="http://schemas.microsoft.com/office/drawing/2014/main" id="{160B443B-FA1F-4DD9-98FE-0725A50BCFF8}"/>
                </a:ext>
              </a:extLst>
            </p:cNvPr>
            <p:cNvSpPr/>
            <p:nvPr/>
          </p:nvSpPr>
          <p:spPr>
            <a:xfrm>
              <a:off x="2133294" y="2679406"/>
              <a:ext cx="467833" cy="2566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400" b="1">
                  <a:latin typeface="Open Sans Bold"/>
                  <a:cs typeface="Open Sans Bold"/>
                </a:rPr>
                <a:t>DevSecOps</a:t>
              </a:r>
            </a:p>
          </p:txBody>
        </p:sp>
        <p:sp>
          <p:nvSpPr>
            <p:cNvPr id="10" name="Rectangle 9">
              <a:extLst>
                <a:ext uri="{FF2B5EF4-FFF2-40B4-BE49-F238E27FC236}">
                  <a16:creationId xmlns:a16="http://schemas.microsoft.com/office/drawing/2014/main" id="{7B4A7C82-8359-42E6-A372-D227E942811C}"/>
                </a:ext>
              </a:extLst>
            </p:cNvPr>
            <p:cNvSpPr/>
            <p:nvPr/>
          </p:nvSpPr>
          <p:spPr>
            <a:xfrm>
              <a:off x="3111489" y="3107203"/>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User Consent and Authorizations</a:t>
              </a:r>
            </a:p>
          </p:txBody>
        </p:sp>
        <p:sp>
          <p:nvSpPr>
            <p:cNvPr id="11" name="Rectangle 10">
              <a:extLst>
                <a:ext uri="{FF2B5EF4-FFF2-40B4-BE49-F238E27FC236}">
                  <a16:creationId xmlns:a16="http://schemas.microsoft.com/office/drawing/2014/main" id="{5F5655E0-8C87-4B8A-B6E4-2D299BE0A0C9}"/>
                </a:ext>
              </a:extLst>
            </p:cNvPr>
            <p:cNvSpPr/>
            <p:nvPr/>
          </p:nvSpPr>
          <p:spPr>
            <a:xfrm>
              <a:off x="8711302" y="2679405"/>
              <a:ext cx="467833" cy="2566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400" b="1">
                  <a:latin typeface="Open Sans Bold"/>
                  <a:cs typeface="Open Sans Bold"/>
                </a:rPr>
                <a:t>OS, SDK, API</a:t>
              </a:r>
            </a:p>
          </p:txBody>
        </p:sp>
        <p:sp>
          <p:nvSpPr>
            <p:cNvPr id="12" name="Rectangle 11">
              <a:extLst>
                <a:ext uri="{FF2B5EF4-FFF2-40B4-BE49-F238E27FC236}">
                  <a16:creationId xmlns:a16="http://schemas.microsoft.com/office/drawing/2014/main" id="{ADFDA59B-2771-447E-B375-9CD6556920AF}"/>
                </a:ext>
              </a:extLst>
            </p:cNvPr>
            <p:cNvSpPr/>
            <p:nvPr/>
          </p:nvSpPr>
          <p:spPr>
            <a:xfrm>
              <a:off x="3111489" y="3539166"/>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Streaming and Event Processing</a:t>
              </a:r>
            </a:p>
          </p:txBody>
        </p:sp>
        <p:sp>
          <p:nvSpPr>
            <p:cNvPr id="13" name="Rectangle 12">
              <a:extLst>
                <a:ext uri="{FF2B5EF4-FFF2-40B4-BE49-F238E27FC236}">
                  <a16:creationId xmlns:a16="http://schemas.microsoft.com/office/drawing/2014/main" id="{5974ED90-370F-4C20-B480-0BC5043F5F52}"/>
                </a:ext>
              </a:extLst>
            </p:cNvPr>
            <p:cNvSpPr/>
            <p:nvPr/>
          </p:nvSpPr>
          <p:spPr>
            <a:xfrm>
              <a:off x="3111489" y="3971129"/>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Data Model and Management</a:t>
              </a:r>
            </a:p>
          </p:txBody>
        </p:sp>
        <p:sp>
          <p:nvSpPr>
            <p:cNvPr id="14" name="Rectangle 13">
              <a:extLst>
                <a:ext uri="{FF2B5EF4-FFF2-40B4-BE49-F238E27FC236}">
                  <a16:creationId xmlns:a16="http://schemas.microsoft.com/office/drawing/2014/main" id="{B5520F83-71B6-4B99-A41B-F1C181B00B47}"/>
                </a:ext>
              </a:extLst>
            </p:cNvPr>
            <p:cNvSpPr/>
            <p:nvPr/>
          </p:nvSpPr>
          <p:spPr>
            <a:xfrm>
              <a:off x="3111489" y="4403092"/>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Analytics, AI, ML, Insights</a:t>
              </a:r>
            </a:p>
          </p:txBody>
        </p:sp>
        <p:sp>
          <p:nvSpPr>
            <p:cNvPr id="15" name="Rectangle 14">
              <a:extLst>
                <a:ext uri="{FF2B5EF4-FFF2-40B4-BE49-F238E27FC236}">
                  <a16:creationId xmlns:a16="http://schemas.microsoft.com/office/drawing/2014/main" id="{5C7D2E72-662E-489F-9D10-05918947921B}"/>
                </a:ext>
              </a:extLst>
            </p:cNvPr>
            <p:cNvSpPr/>
            <p:nvPr/>
          </p:nvSpPr>
          <p:spPr>
            <a:xfrm>
              <a:off x="3111489" y="4835055"/>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Operational Analytics</a:t>
              </a:r>
            </a:p>
          </p:txBody>
        </p:sp>
      </p:grpSp>
      <p:grpSp>
        <p:nvGrpSpPr>
          <p:cNvPr id="16" name="Group 15">
            <a:extLst>
              <a:ext uri="{FF2B5EF4-FFF2-40B4-BE49-F238E27FC236}">
                <a16:creationId xmlns:a16="http://schemas.microsoft.com/office/drawing/2014/main" id="{77357F35-9B69-435F-B598-B9717D70E90A}"/>
              </a:ext>
            </a:extLst>
          </p:cNvPr>
          <p:cNvGrpSpPr/>
          <p:nvPr/>
        </p:nvGrpSpPr>
        <p:grpSpPr>
          <a:xfrm>
            <a:off x="5843923" y="1324632"/>
            <a:ext cx="6019205" cy="2407695"/>
            <a:chOff x="390074" y="1751625"/>
            <a:chExt cx="7941258" cy="3238248"/>
          </a:xfrm>
        </p:grpSpPr>
        <p:sp>
          <p:nvSpPr>
            <p:cNvPr id="17" name="Oval 3613">
              <a:extLst>
                <a:ext uri="{FF2B5EF4-FFF2-40B4-BE49-F238E27FC236}">
                  <a16:creationId xmlns:a16="http://schemas.microsoft.com/office/drawing/2014/main" id="{475C1712-A0F0-4E24-84A8-83885E2B2365}"/>
                </a:ext>
              </a:extLst>
            </p:cNvPr>
            <p:cNvSpPr>
              <a:spLocks noChangeArrowheads="1"/>
            </p:cNvSpPr>
            <p:nvPr/>
          </p:nvSpPr>
          <p:spPr bwMode="auto">
            <a:xfrm>
              <a:off x="5211758" y="3114474"/>
              <a:ext cx="639913" cy="639913"/>
            </a:xfrm>
            <a:prstGeom prst="ellipse">
              <a:avLst/>
            </a:prstGeom>
            <a:solidFill>
              <a:schemeClr val="accent2"/>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lumMod val="75000"/>
                    <a:lumOff val="25000"/>
                  </a:srgbClr>
                </a:solidFill>
                <a:latin typeface="Arial"/>
                <a:cs typeface="Arial"/>
              </a:endParaRPr>
            </a:p>
          </p:txBody>
        </p:sp>
        <p:sp>
          <p:nvSpPr>
            <p:cNvPr id="18" name="Oval 3634">
              <a:extLst>
                <a:ext uri="{FF2B5EF4-FFF2-40B4-BE49-F238E27FC236}">
                  <a16:creationId xmlns:a16="http://schemas.microsoft.com/office/drawing/2014/main" id="{F2DAB2E2-F7A8-4351-99C2-1EAA50AB63FA}"/>
                </a:ext>
              </a:extLst>
            </p:cNvPr>
            <p:cNvSpPr>
              <a:spLocks noChangeArrowheads="1"/>
            </p:cNvSpPr>
            <p:nvPr/>
          </p:nvSpPr>
          <p:spPr bwMode="auto">
            <a:xfrm>
              <a:off x="1825908" y="3114474"/>
              <a:ext cx="639913" cy="639913"/>
            </a:xfrm>
            <a:prstGeom prst="ellipse">
              <a:avLst/>
            </a:prstGeom>
            <a:solidFill>
              <a:schemeClr val="accent2"/>
            </a:solidFill>
            <a:ln w="9525">
              <a:noFill/>
              <a:round/>
              <a:headEnd/>
              <a:tailEnd/>
            </a:ln>
            <a:effectLst>
              <a:outerShdw blurRad="25400" dist="38100" dir="2700000" algn="tl" rotWithShape="0">
                <a:prstClr val="black">
                  <a:alpha val="20000"/>
                </a:prstClr>
              </a:outerShdw>
            </a:effectLst>
          </p:spPr>
          <p:txBody>
            <a:bodyPr vert="horz" wrap="square" lIns="91416" tIns="45708" rIns="91416" bIns="45708" numCol="1" anchor="t" anchorCtr="0" compatLnSpc="1">
              <a:prstTxWarp prst="textNoShape">
                <a:avLst/>
              </a:prstTxWarp>
            </a:bodyPr>
            <a:lstStyle/>
            <a:p>
              <a:pPr defTabSz="914126"/>
              <a:endParaRPr lang="en-US" sz="800">
                <a:solidFill>
                  <a:srgbClr val="000000">
                    <a:lumMod val="75000"/>
                    <a:lumOff val="25000"/>
                  </a:srgbClr>
                </a:solidFill>
                <a:latin typeface="Arial"/>
                <a:cs typeface="Arial"/>
              </a:endParaRPr>
            </a:p>
          </p:txBody>
        </p:sp>
        <p:sp>
          <p:nvSpPr>
            <p:cNvPr id="19" name="Shape 161">
              <a:extLst>
                <a:ext uri="{FF2B5EF4-FFF2-40B4-BE49-F238E27FC236}">
                  <a16:creationId xmlns:a16="http://schemas.microsoft.com/office/drawing/2014/main" id="{F271EEC9-5393-4301-A2E9-4D9DDF3CA487}"/>
                </a:ext>
              </a:extLst>
            </p:cNvPr>
            <p:cNvSpPr txBox="1"/>
            <p:nvPr/>
          </p:nvSpPr>
          <p:spPr>
            <a:xfrm>
              <a:off x="1647001" y="3826804"/>
              <a:ext cx="1009255" cy="264078"/>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Connectivity</a:t>
              </a:r>
            </a:p>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Networks &amp; Hubs</a:t>
              </a:r>
            </a:p>
          </p:txBody>
        </p:sp>
        <p:sp>
          <p:nvSpPr>
            <p:cNvPr id="20" name="Oval 3611">
              <a:extLst>
                <a:ext uri="{FF2B5EF4-FFF2-40B4-BE49-F238E27FC236}">
                  <a16:creationId xmlns:a16="http://schemas.microsoft.com/office/drawing/2014/main" id="{9345CA3A-CF8F-4417-9FB2-D88F5652B00D}"/>
                </a:ext>
              </a:extLst>
            </p:cNvPr>
            <p:cNvSpPr>
              <a:spLocks noChangeArrowheads="1"/>
            </p:cNvSpPr>
            <p:nvPr/>
          </p:nvSpPr>
          <p:spPr bwMode="auto">
            <a:xfrm>
              <a:off x="2954525" y="3114474"/>
              <a:ext cx="639913" cy="639913"/>
            </a:xfrm>
            <a:prstGeom prst="ellipse">
              <a:avLst/>
            </a:prstGeom>
            <a:solidFill>
              <a:schemeClr val="accent2"/>
            </a:solidFill>
            <a:ln w="9525">
              <a:noFill/>
              <a:round/>
              <a:headEnd/>
              <a:tailEnd/>
            </a:ln>
            <a:effectLst>
              <a:outerShdw blurRad="25400" dist="38100" dir="2700000" algn="tl" rotWithShape="0">
                <a:prstClr val="black">
                  <a:alpha val="20000"/>
                </a:prstClr>
              </a:outerShdw>
            </a:effectLst>
          </p:spPr>
          <p:txBody>
            <a:bodyPr vert="horz" wrap="square" lIns="91416" tIns="45708" rIns="91416" bIns="45708" numCol="1" anchor="t" anchorCtr="0" compatLnSpc="1">
              <a:prstTxWarp prst="textNoShape">
                <a:avLst/>
              </a:prstTxWarp>
            </a:bodyPr>
            <a:lstStyle/>
            <a:p>
              <a:pPr defTabSz="914126"/>
              <a:endParaRPr lang="en-US" sz="800">
                <a:solidFill>
                  <a:srgbClr val="000000">
                    <a:lumMod val="75000"/>
                    <a:lumOff val="25000"/>
                  </a:srgbClr>
                </a:solidFill>
                <a:latin typeface="Arial"/>
                <a:cs typeface="Arial"/>
              </a:endParaRPr>
            </a:p>
          </p:txBody>
        </p:sp>
        <p:sp>
          <p:nvSpPr>
            <p:cNvPr id="21" name="Shape 161">
              <a:extLst>
                <a:ext uri="{FF2B5EF4-FFF2-40B4-BE49-F238E27FC236}">
                  <a16:creationId xmlns:a16="http://schemas.microsoft.com/office/drawing/2014/main" id="{D8C05A5D-D81D-44AF-A293-7D766F7309F6}"/>
                </a:ext>
              </a:extLst>
            </p:cNvPr>
            <p:cNvSpPr txBox="1"/>
            <p:nvPr/>
          </p:nvSpPr>
          <p:spPr>
            <a:xfrm>
              <a:off x="2762460" y="3772224"/>
              <a:ext cx="1009255" cy="264078"/>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IoT</a:t>
              </a:r>
            </a:p>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Platforms</a:t>
              </a:r>
            </a:p>
          </p:txBody>
        </p:sp>
        <p:sp>
          <p:nvSpPr>
            <p:cNvPr id="22" name="Shape 161">
              <a:extLst>
                <a:ext uri="{FF2B5EF4-FFF2-40B4-BE49-F238E27FC236}">
                  <a16:creationId xmlns:a16="http://schemas.microsoft.com/office/drawing/2014/main" id="{9EFDE50D-613B-40A5-B0EB-D6C46948824A}"/>
                </a:ext>
              </a:extLst>
            </p:cNvPr>
            <p:cNvSpPr txBox="1"/>
            <p:nvPr/>
          </p:nvSpPr>
          <p:spPr>
            <a:xfrm>
              <a:off x="3874968" y="3772223"/>
              <a:ext cx="1086585" cy="484730"/>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Data Aggregation</a:t>
              </a:r>
            </a:p>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Applications </a:t>
              </a:r>
            </a:p>
          </p:txBody>
        </p:sp>
        <p:sp>
          <p:nvSpPr>
            <p:cNvPr id="23" name="Oval 3611">
              <a:extLst>
                <a:ext uri="{FF2B5EF4-FFF2-40B4-BE49-F238E27FC236}">
                  <a16:creationId xmlns:a16="http://schemas.microsoft.com/office/drawing/2014/main" id="{633EAA4B-B742-4CCF-B5A6-2204D06ED6B3}"/>
                </a:ext>
              </a:extLst>
            </p:cNvPr>
            <p:cNvSpPr>
              <a:spLocks noChangeArrowheads="1"/>
            </p:cNvSpPr>
            <p:nvPr/>
          </p:nvSpPr>
          <p:spPr bwMode="auto">
            <a:xfrm>
              <a:off x="4083142" y="3114474"/>
              <a:ext cx="639913" cy="639913"/>
            </a:xfrm>
            <a:prstGeom prst="ellipse">
              <a:avLst/>
            </a:prstGeom>
            <a:solidFill>
              <a:schemeClr val="accent2"/>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24" name="Shape 161">
              <a:extLst>
                <a:ext uri="{FF2B5EF4-FFF2-40B4-BE49-F238E27FC236}">
                  <a16:creationId xmlns:a16="http://schemas.microsoft.com/office/drawing/2014/main" id="{460981CC-531D-4B70-A827-DBCB5836E4FE}"/>
                </a:ext>
              </a:extLst>
            </p:cNvPr>
            <p:cNvSpPr txBox="1"/>
            <p:nvPr/>
          </p:nvSpPr>
          <p:spPr>
            <a:xfrm>
              <a:off x="5001597" y="3826804"/>
              <a:ext cx="1086585" cy="248742"/>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Insight Platforms</a:t>
              </a:r>
            </a:p>
          </p:txBody>
        </p:sp>
        <p:sp>
          <p:nvSpPr>
            <p:cNvPr id="25" name="Shape 173">
              <a:extLst>
                <a:ext uri="{FF2B5EF4-FFF2-40B4-BE49-F238E27FC236}">
                  <a16:creationId xmlns:a16="http://schemas.microsoft.com/office/drawing/2014/main" id="{873C1160-C533-424B-BA20-5CB6BF0C8926}"/>
                </a:ext>
              </a:extLst>
            </p:cNvPr>
            <p:cNvSpPr txBox="1"/>
            <p:nvPr/>
          </p:nvSpPr>
          <p:spPr>
            <a:xfrm>
              <a:off x="7064025" y="3501439"/>
              <a:ext cx="1267307" cy="531862"/>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End User Applications</a:t>
              </a:r>
            </a:p>
          </p:txBody>
        </p:sp>
        <p:sp>
          <p:nvSpPr>
            <p:cNvPr id="26" name="Shape 173">
              <a:extLst>
                <a:ext uri="{FF2B5EF4-FFF2-40B4-BE49-F238E27FC236}">
                  <a16:creationId xmlns:a16="http://schemas.microsoft.com/office/drawing/2014/main" id="{EE35EB75-35CA-43B1-96FF-09990EC4D49D}"/>
                </a:ext>
              </a:extLst>
            </p:cNvPr>
            <p:cNvSpPr txBox="1"/>
            <p:nvPr/>
          </p:nvSpPr>
          <p:spPr>
            <a:xfrm>
              <a:off x="6247293" y="2699779"/>
              <a:ext cx="1163071" cy="531862"/>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Operations</a:t>
              </a:r>
            </a:p>
          </p:txBody>
        </p:sp>
        <p:sp>
          <p:nvSpPr>
            <p:cNvPr id="27" name="Shape 173">
              <a:extLst>
                <a:ext uri="{FF2B5EF4-FFF2-40B4-BE49-F238E27FC236}">
                  <a16:creationId xmlns:a16="http://schemas.microsoft.com/office/drawing/2014/main" id="{A16584D8-3883-41FC-8C42-1102A865203E}"/>
                </a:ext>
              </a:extLst>
            </p:cNvPr>
            <p:cNvSpPr txBox="1"/>
            <p:nvPr/>
          </p:nvSpPr>
          <p:spPr>
            <a:xfrm>
              <a:off x="6216246" y="4458011"/>
              <a:ext cx="1225164" cy="531862"/>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Business Applications</a:t>
              </a:r>
            </a:p>
          </p:txBody>
        </p:sp>
        <p:sp>
          <p:nvSpPr>
            <p:cNvPr id="28" name="Shape 160">
              <a:extLst>
                <a:ext uri="{FF2B5EF4-FFF2-40B4-BE49-F238E27FC236}">
                  <a16:creationId xmlns:a16="http://schemas.microsoft.com/office/drawing/2014/main" id="{8F847F2E-3FEA-4F8F-979C-FFE0478D1045}"/>
                </a:ext>
              </a:extLst>
            </p:cNvPr>
            <p:cNvSpPr txBox="1"/>
            <p:nvPr/>
          </p:nvSpPr>
          <p:spPr>
            <a:xfrm>
              <a:off x="416757" y="4331546"/>
              <a:ext cx="1157129" cy="280633"/>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Smart Appliances</a:t>
              </a:r>
            </a:p>
          </p:txBody>
        </p:sp>
        <p:sp>
          <p:nvSpPr>
            <p:cNvPr id="29" name="Shape 161">
              <a:extLst>
                <a:ext uri="{FF2B5EF4-FFF2-40B4-BE49-F238E27FC236}">
                  <a16:creationId xmlns:a16="http://schemas.microsoft.com/office/drawing/2014/main" id="{B73B7E78-569F-4D3B-BB88-0291842F821F}"/>
                </a:ext>
              </a:extLst>
            </p:cNvPr>
            <p:cNvSpPr txBox="1"/>
            <p:nvPr/>
          </p:nvSpPr>
          <p:spPr>
            <a:xfrm>
              <a:off x="482578" y="2439348"/>
              <a:ext cx="975937" cy="484730"/>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a:solidFill>
                    <a:srgbClr val="000000">
                      <a:lumMod val="75000"/>
                      <a:lumOff val="25000"/>
                    </a:srgbClr>
                  </a:solidFill>
                  <a:latin typeface="Arial"/>
                  <a:ea typeface="Calibri"/>
                  <a:cs typeface="Arial"/>
                  <a:sym typeface="Calibri"/>
                </a:rPr>
                <a:t>Biometric wearables</a:t>
              </a:r>
            </a:p>
          </p:txBody>
        </p:sp>
        <p:sp>
          <p:nvSpPr>
            <p:cNvPr id="30" name="Shape 161">
              <a:extLst>
                <a:ext uri="{FF2B5EF4-FFF2-40B4-BE49-F238E27FC236}">
                  <a16:creationId xmlns:a16="http://schemas.microsoft.com/office/drawing/2014/main" id="{1B7D4A88-6F72-48E0-AF27-786DA50BC1B3}"/>
                </a:ext>
              </a:extLst>
            </p:cNvPr>
            <p:cNvSpPr txBox="1"/>
            <p:nvPr/>
          </p:nvSpPr>
          <p:spPr>
            <a:xfrm>
              <a:off x="390074" y="3308520"/>
              <a:ext cx="1160944" cy="484730"/>
            </a:xfrm>
            <a:prstGeom prst="rect">
              <a:avLst/>
            </a:prstGeom>
            <a:noFill/>
            <a:ln>
              <a:noFill/>
            </a:ln>
          </p:spPr>
          <p:txBody>
            <a:bodyPr lIns="91401" tIns="45688" rIns="91401" bIns="45688" anchor="t" anchorCtr="0">
              <a:noAutofit/>
            </a:bodyPr>
            <a:lstStyle/>
            <a:p>
              <a:pPr algn="ctr" defTabSz="914126">
                <a:buClr>
                  <a:srgbClr val="000000"/>
                </a:buClr>
                <a:buSzPct val="25000"/>
              </a:pPr>
              <a:r>
                <a:rPr lang="en-US" sz="800" dirty="0">
                  <a:solidFill>
                    <a:srgbClr val="000000">
                      <a:lumMod val="75000"/>
                      <a:lumOff val="25000"/>
                    </a:srgbClr>
                  </a:solidFill>
                  <a:latin typeface="Arial"/>
                  <a:ea typeface="Calibri"/>
                  <a:cs typeface="Arial"/>
                  <a:sym typeface="Calibri"/>
                </a:rPr>
                <a:t>Smart Environment Sensors</a:t>
              </a:r>
            </a:p>
          </p:txBody>
        </p:sp>
        <p:grpSp>
          <p:nvGrpSpPr>
            <p:cNvPr id="31" name="Group 30">
              <a:extLst>
                <a:ext uri="{FF2B5EF4-FFF2-40B4-BE49-F238E27FC236}">
                  <a16:creationId xmlns:a16="http://schemas.microsoft.com/office/drawing/2014/main" id="{EAC4644B-E5AE-4DAD-B5AD-6509700742E5}"/>
                </a:ext>
              </a:extLst>
            </p:cNvPr>
            <p:cNvGrpSpPr/>
            <p:nvPr/>
          </p:nvGrpSpPr>
          <p:grpSpPr>
            <a:xfrm>
              <a:off x="763095" y="3914661"/>
              <a:ext cx="414902" cy="432715"/>
              <a:chOff x="1828801" y="730251"/>
              <a:chExt cx="949325" cy="869949"/>
            </a:xfrm>
          </p:grpSpPr>
          <p:sp>
            <p:nvSpPr>
              <p:cNvPr id="85" name="Freeform 20">
                <a:extLst>
                  <a:ext uri="{FF2B5EF4-FFF2-40B4-BE49-F238E27FC236}">
                    <a16:creationId xmlns:a16="http://schemas.microsoft.com/office/drawing/2014/main" id="{E5720077-A6B4-4BAD-A2A6-7DD7EADF121B}"/>
                  </a:ext>
                </a:extLst>
              </p:cNvPr>
              <p:cNvSpPr>
                <a:spLocks/>
              </p:cNvSpPr>
              <p:nvPr/>
            </p:nvSpPr>
            <p:spPr bwMode="auto">
              <a:xfrm>
                <a:off x="1952626" y="911225"/>
                <a:ext cx="706438" cy="688975"/>
              </a:xfrm>
              <a:custGeom>
                <a:avLst/>
                <a:gdLst>
                  <a:gd name="T0" fmla="*/ 80 w 160"/>
                  <a:gd name="T1" fmla="*/ 0 h 156"/>
                  <a:gd name="T2" fmla="*/ 0 w 160"/>
                  <a:gd name="T3" fmla="*/ 73 h 156"/>
                  <a:gd name="T4" fmla="*/ 0 w 160"/>
                  <a:gd name="T5" fmla="*/ 140 h 156"/>
                  <a:gd name="T6" fmla="*/ 16 w 160"/>
                  <a:gd name="T7" fmla="*/ 156 h 156"/>
                  <a:gd name="T8" fmla="*/ 58 w 160"/>
                  <a:gd name="T9" fmla="*/ 156 h 156"/>
                  <a:gd name="T10" fmla="*/ 58 w 160"/>
                  <a:gd name="T11" fmla="*/ 81 h 156"/>
                  <a:gd name="T12" fmla="*/ 101 w 160"/>
                  <a:gd name="T13" fmla="*/ 81 h 156"/>
                  <a:gd name="T14" fmla="*/ 101 w 160"/>
                  <a:gd name="T15" fmla="*/ 156 h 156"/>
                  <a:gd name="T16" fmla="*/ 144 w 160"/>
                  <a:gd name="T17" fmla="*/ 156 h 156"/>
                  <a:gd name="T18" fmla="*/ 160 w 160"/>
                  <a:gd name="T19" fmla="*/ 140 h 156"/>
                  <a:gd name="T20" fmla="*/ 160 w 160"/>
                  <a:gd name="T21" fmla="*/ 73 h 156"/>
                  <a:gd name="T22" fmla="*/ 80 w 160"/>
                  <a:gd name="T2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56">
                    <a:moveTo>
                      <a:pt x="80" y="0"/>
                    </a:moveTo>
                    <a:cubicBezTo>
                      <a:pt x="0" y="73"/>
                      <a:pt x="0" y="73"/>
                      <a:pt x="0" y="73"/>
                    </a:cubicBezTo>
                    <a:cubicBezTo>
                      <a:pt x="0" y="140"/>
                      <a:pt x="0" y="140"/>
                      <a:pt x="0" y="140"/>
                    </a:cubicBezTo>
                    <a:cubicBezTo>
                      <a:pt x="0" y="149"/>
                      <a:pt x="7" y="156"/>
                      <a:pt x="16" y="156"/>
                    </a:cubicBezTo>
                    <a:cubicBezTo>
                      <a:pt x="58" y="156"/>
                      <a:pt x="58" y="156"/>
                      <a:pt x="58" y="156"/>
                    </a:cubicBezTo>
                    <a:cubicBezTo>
                      <a:pt x="58" y="81"/>
                      <a:pt x="58" y="81"/>
                      <a:pt x="58" y="81"/>
                    </a:cubicBezTo>
                    <a:cubicBezTo>
                      <a:pt x="101" y="81"/>
                      <a:pt x="101" y="81"/>
                      <a:pt x="101" y="81"/>
                    </a:cubicBezTo>
                    <a:cubicBezTo>
                      <a:pt x="101" y="156"/>
                      <a:pt x="101" y="156"/>
                      <a:pt x="101" y="156"/>
                    </a:cubicBezTo>
                    <a:cubicBezTo>
                      <a:pt x="144" y="156"/>
                      <a:pt x="144" y="156"/>
                      <a:pt x="144" y="156"/>
                    </a:cubicBezTo>
                    <a:cubicBezTo>
                      <a:pt x="152" y="156"/>
                      <a:pt x="160" y="149"/>
                      <a:pt x="160" y="140"/>
                    </a:cubicBezTo>
                    <a:cubicBezTo>
                      <a:pt x="160" y="73"/>
                      <a:pt x="160" y="73"/>
                      <a:pt x="160" y="73"/>
                    </a:cubicBezTo>
                    <a:lnTo>
                      <a:pt x="80" y="0"/>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6" name="Freeform 21">
                <a:extLst>
                  <a:ext uri="{FF2B5EF4-FFF2-40B4-BE49-F238E27FC236}">
                    <a16:creationId xmlns:a16="http://schemas.microsoft.com/office/drawing/2014/main" id="{374A59B1-667B-42D7-9DB0-8F17820D014A}"/>
                  </a:ext>
                </a:extLst>
              </p:cNvPr>
              <p:cNvSpPr>
                <a:spLocks/>
              </p:cNvSpPr>
              <p:nvPr/>
            </p:nvSpPr>
            <p:spPr bwMode="auto">
              <a:xfrm>
                <a:off x="2540001" y="774700"/>
                <a:ext cx="119063" cy="190500"/>
              </a:xfrm>
              <a:custGeom>
                <a:avLst/>
                <a:gdLst>
                  <a:gd name="T0" fmla="*/ 75 w 75"/>
                  <a:gd name="T1" fmla="*/ 0 h 120"/>
                  <a:gd name="T2" fmla="*/ 0 w 75"/>
                  <a:gd name="T3" fmla="*/ 0 h 120"/>
                  <a:gd name="T4" fmla="*/ 0 w 75"/>
                  <a:gd name="T5" fmla="*/ 50 h 120"/>
                  <a:gd name="T6" fmla="*/ 75 w 75"/>
                  <a:gd name="T7" fmla="*/ 120 h 120"/>
                  <a:gd name="T8" fmla="*/ 75 w 75"/>
                  <a:gd name="T9" fmla="*/ 0 h 120"/>
                </a:gdLst>
                <a:ahLst/>
                <a:cxnLst>
                  <a:cxn ang="0">
                    <a:pos x="T0" y="T1"/>
                  </a:cxn>
                  <a:cxn ang="0">
                    <a:pos x="T2" y="T3"/>
                  </a:cxn>
                  <a:cxn ang="0">
                    <a:pos x="T4" y="T5"/>
                  </a:cxn>
                  <a:cxn ang="0">
                    <a:pos x="T6" y="T7"/>
                  </a:cxn>
                  <a:cxn ang="0">
                    <a:pos x="T8" y="T9"/>
                  </a:cxn>
                </a:cxnLst>
                <a:rect l="0" t="0" r="r" b="b"/>
                <a:pathLst>
                  <a:path w="75" h="120">
                    <a:moveTo>
                      <a:pt x="75" y="0"/>
                    </a:moveTo>
                    <a:lnTo>
                      <a:pt x="0" y="0"/>
                    </a:lnTo>
                    <a:lnTo>
                      <a:pt x="0" y="50"/>
                    </a:lnTo>
                    <a:lnTo>
                      <a:pt x="75" y="120"/>
                    </a:lnTo>
                    <a:lnTo>
                      <a:pt x="75" y="0"/>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7" name="Freeform 22">
                <a:extLst>
                  <a:ext uri="{FF2B5EF4-FFF2-40B4-BE49-F238E27FC236}">
                    <a16:creationId xmlns:a16="http://schemas.microsoft.com/office/drawing/2014/main" id="{731D0E4B-7F74-4B57-9221-D92C5AC57D72}"/>
                  </a:ext>
                </a:extLst>
              </p:cNvPr>
              <p:cNvSpPr>
                <a:spLocks/>
              </p:cNvSpPr>
              <p:nvPr/>
            </p:nvSpPr>
            <p:spPr bwMode="auto">
              <a:xfrm>
                <a:off x="1828801" y="730251"/>
                <a:ext cx="949325" cy="481012"/>
              </a:xfrm>
              <a:custGeom>
                <a:avLst/>
                <a:gdLst>
                  <a:gd name="T0" fmla="*/ 12 w 215"/>
                  <a:gd name="T1" fmla="*/ 108 h 109"/>
                  <a:gd name="T2" fmla="*/ 4 w 215"/>
                  <a:gd name="T3" fmla="*/ 105 h 109"/>
                  <a:gd name="T4" fmla="*/ 5 w 215"/>
                  <a:gd name="T5" fmla="*/ 90 h 109"/>
                  <a:gd name="T6" fmla="*/ 97 w 215"/>
                  <a:gd name="T7" fmla="*/ 6 h 109"/>
                  <a:gd name="T8" fmla="*/ 118 w 215"/>
                  <a:gd name="T9" fmla="*/ 6 h 109"/>
                  <a:gd name="T10" fmla="*/ 210 w 215"/>
                  <a:gd name="T11" fmla="*/ 90 h 109"/>
                  <a:gd name="T12" fmla="*/ 211 w 215"/>
                  <a:gd name="T13" fmla="*/ 105 h 109"/>
                  <a:gd name="T14" fmla="*/ 196 w 215"/>
                  <a:gd name="T15" fmla="*/ 105 h 109"/>
                  <a:gd name="T16" fmla="*/ 108 w 215"/>
                  <a:gd name="T17" fmla="*/ 25 h 109"/>
                  <a:gd name="T18" fmla="*/ 19 w 215"/>
                  <a:gd name="T19" fmla="*/ 105 h 109"/>
                  <a:gd name="T20" fmla="*/ 12 w 215"/>
                  <a:gd name="T21"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109">
                    <a:moveTo>
                      <a:pt x="12" y="108"/>
                    </a:moveTo>
                    <a:cubicBezTo>
                      <a:pt x="9" y="108"/>
                      <a:pt x="6" y="107"/>
                      <a:pt x="4" y="105"/>
                    </a:cubicBezTo>
                    <a:cubicBezTo>
                      <a:pt x="0" y="100"/>
                      <a:pt x="0" y="94"/>
                      <a:pt x="5" y="90"/>
                    </a:cubicBezTo>
                    <a:cubicBezTo>
                      <a:pt x="97" y="6"/>
                      <a:pt x="97" y="6"/>
                      <a:pt x="97" y="6"/>
                    </a:cubicBezTo>
                    <a:cubicBezTo>
                      <a:pt x="103" y="0"/>
                      <a:pt x="112" y="0"/>
                      <a:pt x="118" y="6"/>
                    </a:cubicBezTo>
                    <a:cubicBezTo>
                      <a:pt x="210" y="90"/>
                      <a:pt x="210" y="90"/>
                      <a:pt x="210" y="90"/>
                    </a:cubicBezTo>
                    <a:cubicBezTo>
                      <a:pt x="215" y="94"/>
                      <a:pt x="215" y="100"/>
                      <a:pt x="211" y="105"/>
                    </a:cubicBezTo>
                    <a:cubicBezTo>
                      <a:pt x="207" y="109"/>
                      <a:pt x="200" y="109"/>
                      <a:pt x="196" y="105"/>
                    </a:cubicBezTo>
                    <a:cubicBezTo>
                      <a:pt x="108" y="25"/>
                      <a:pt x="108" y="25"/>
                      <a:pt x="108" y="25"/>
                    </a:cubicBezTo>
                    <a:cubicBezTo>
                      <a:pt x="19" y="105"/>
                      <a:pt x="19" y="105"/>
                      <a:pt x="19" y="105"/>
                    </a:cubicBezTo>
                    <a:cubicBezTo>
                      <a:pt x="17" y="107"/>
                      <a:pt x="15" y="108"/>
                      <a:pt x="12" y="108"/>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grpSp>
        <p:grpSp>
          <p:nvGrpSpPr>
            <p:cNvPr id="32" name="Group 31">
              <a:extLst>
                <a:ext uri="{FF2B5EF4-FFF2-40B4-BE49-F238E27FC236}">
                  <a16:creationId xmlns:a16="http://schemas.microsoft.com/office/drawing/2014/main" id="{63657A56-D605-4CB0-9861-4B075A37E2EC}"/>
                </a:ext>
              </a:extLst>
            </p:cNvPr>
            <p:cNvGrpSpPr/>
            <p:nvPr/>
          </p:nvGrpSpPr>
          <p:grpSpPr>
            <a:xfrm>
              <a:off x="751772" y="2900489"/>
              <a:ext cx="437590" cy="455071"/>
              <a:chOff x="9561513" y="5432426"/>
              <a:chExt cx="923926" cy="928687"/>
            </a:xfrm>
          </p:grpSpPr>
          <p:sp>
            <p:nvSpPr>
              <p:cNvPr id="76" name="Freeform 148">
                <a:extLst>
                  <a:ext uri="{FF2B5EF4-FFF2-40B4-BE49-F238E27FC236}">
                    <a16:creationId xmlns:a16="http://schemas.microsoft.com/office/drawing/2014/main" id="{15B895C3-C834-4BB5-BC76-C6C6790EC87C}"/>
                  </a:ext>
                </a:extLst>
              </p:cNvPr>
              <p:cNvSpPr>
                <a:spLocks/>
              </p:cNvSpPr>
              <p:nvPr/>
            </p:nvSpPr>
            <p:spPr bwMode="auto">
              <a:xfrm>
                <a:off x="9942513" y="5432426"/>
                <a:ext cx="161925" cy="142875"/>
              </a:xfrm>
              <a:custGeom>
                <a:avLst/>
                <a:gdLst>
                  <a:gd name="T0" fmla="*/ 5 w 40"/>
                  <a:gd name="T1" fmla="*/ 35 h 35"/>
                  <a:gd name="T2" fmla="*/ 35 w 40"/>
                  <a:gd name="T3" fmla="*/ 35 h 35"/>
                  <a:gd name="T4" fmla="*/ 39 w 40"/>
                  <a:gd name="T5" fmla="*/ 30 h 35"/>
                  <a:gd name="T6" fmla="*/ 23 w 40"/>
                  <a:gd name="T7" fmla="*/ 3 h 35"/>
                  <a:gd name="T8" fmla="*/ 17 w 40"/>
                  <a:gd name="T9" fmla="*/ 3 h 35"/>
                  <a:gd name="T10" fmla="*/ 1 w 40"/>
                  <a:gd name="T11" fmla="*/ 30 h 35"/>
                  <a:gd name="T12" fmla="*/ 5 w 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5" y="35"/>
                    </a:moveTo>
                    <a:cubicBezTo>
                      <a:pt x="35" y="35"/>
                      <a:pt x="35" y="35"/>
                      <a:pt x="35" y="35"/>
                    </a:cubicBezTo>
                    <a:cubicBezTo>
                      <a:pt x="38" y="35"/>
                      <a:pt x="40" y="32"/>
                      <a:pt x="39" y="30"/>
                    </a:cubicBezTo>
                    <a:cubicBezTo>
                      <a:pt x="23" y="3"/>
                      <a:pt x="23" y="3"/>
                      <a:pt x="23" y="3"/>
                    </a:cubicBezTo>
                    <a:cubicBezTo>
                      <a:pt x="22" y="0"/>
                      <a:pt x="18" y="0"/>
                      <a:pt x="17" y="3"/>
                    </a:cubicBezTo>
                    <a:cubicBezTo>
                      <a:pt x="1" y="30"/>
                      <a:pt x="1" y="30"/>
                      <a:pt x="1" y="30"/>
                    </a:cubicBezTo>
                    <a:cubicBezTo>
                      <a:pt x="0" y="32"/>
                      <a:pt x="2" y="35"/>
                      <a:pt x="5" y="35"/>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7" name="Freeform 149">
                <a:extLst>
                  <a:ext uri="{FF2B5EF4-FFF2-40B4-BE49-F238E27FC236}">
                    <a16:creationId xmlns:a16="http://schemas.microsoft.com/office/drawing/2014/main" id="{CC0008F3-C47B-43EE-87C8-B1F6FB6149F4}"/>
                  </a:ext>
                </a:extLst>
              </p:cNvPr>
              <p:cNvSpPr>
                <a:spLocks/>
              </p:cNvSpPr>
              <p:nvPr/>
            </p:nvSpPr>
            <p:spPr bwMode="auto">
              <a:xfrm>
                <a:off x="9942513" y="6215063"/>
                <a:ext cx="161925" cy="146050"/>
              </a:xfrm>
              <a:custGeom>
                <a:avLst/>
                <a:gdLst>
                  <a:gd name="T0" fmla="*/ 35 w 40"/>
                  <a:gd name="T1" fmla="*/ 0 h 36"/>
                  <a:gd name="T2" fmla="*/ 5 w 40"/>
                  <a:gd name="T3" fmla="*/ 0 h 36"/>
                  <a:gd name="T4" fmla="*/ 1 w 40"/>
                  <a:gd name="T5" fmla="*/ 6 h 36"/>
                  <a:gd name="T6" fmla="*/ 17 w 40"/>
                  <a:gd name="T7" fmla="*/ 33 h 36"/>
                  <a:gd name="T8" fmla="*/ 23 w 40"/>
                  <a:gd name="T9" fmla="*/ 33 h 36"/>
                  <a:gd name="T10" fmla="*/ 39 w 40"/>
                  <a:gd name="T11" fmla="*/ 6 h 36"/>
                  <a:gd name="T12" fmla="*/ 35 w 4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35" y="0"/>
                    </a:moveTo>
                    <a:cubicBezTo>
                      <a:pt x="5" y="0"/>
                      <a:pt x="5" y="0"/>
                      <a:pt x="5" y="0"/>
                    </a:cubicBezTo>
                    <a:cubicBezTo>
                      <a:pt x="2" y="0"/>
                      <a:pt x="0" y="4"/>
                      <a:pt x="1" y="6"/>
                    </a:cubicBezTo>
                    <a:cubicBezTo>
                      <a:pt x="17" y="33"/>
                      <a:pt x="17" y="33"/>
                      <a:pt x="17" y="33"/>
                    </a:cubicBezTo>
                    <a:cubicBezTo>
                      <a:pt x="18" y="36"/>
                      <a:pt x="22" y="36"/>
                      <a:pt x="23" y="33"/>
                    </a:cubicBezTo>
                    <a:cubicBezTo>
                      <a:pt x="39" y="6"/>
                      <a:pt x="39" y="6"/>
                      <a:pt x="39" y="6"/>
                    </a:cubicBezTo>
                    <a:cubicBezTo>
                      <a:pt x="40" y="4"/>
                      <a:pt x="38" y="0"/>
                      <a:pt x="35" y="0"/>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8" name="Freeform 150">
                <a:extLst>
                  <a:ext uri="{FF2B5EF4-FFF2-40B4-BE49-F238E27FC236}">
                    <a16:creationId xmlns:a16="http://schemas.microsoft.com/office/drawing/2014/main" id="{EB16FD99-D2D1-4141-B26B-783D355ABBF9}"/>
                  </a:ext>
                </a:extLst>
              </p:cNvPr>
              <p:cNvSpPr>
                <a:spLocks/>
              </p:cNvSpPr>
              <p:nvPr/>
            </p:nvSpPr>
            <p:spPr bwMode="auto">
              <a:xfrm>
                <a:off x="9561513" y="5813425"/>
                <a:ext cx="141288" cy="166687"/>
              </a:xfrm>
              <a:custGeom>
                <a:avLst/>
                <a:gdLst>
                  <a:gd name="T0" fmla="*/ 35 w 35"/>
                  <a:gd name="T1" fmla="*/ 36 h 41"/>
                  <a:gd name="T2" fmla="*/ 35 w 35"/>
                  <a:gd name="T3" fmla="*/ 5 h 41"/>
                  <a:gd name="T4" fmla="*/ 29 w 35"/>
                  <a:gd name="T5" fmla="*/ 2 h 41"/>
                  <a:gd name="T6" fmla="*/ 2 w 35"/>
                  <a:gd name="T7" fmla="*/ 17 h 41"/>
                  <a:gd name="T8" fmla="*/ 2 w 35"/>
                  <a:gd name="T9" fmla="*/ 24 h 41"/>
                  <a:gd name="T10" fmla="*/ 29 w 35"/>
                  <a:gd name="T11" fmla="*/ 39 h 41"/>
                  <a:gd name="T12" fmla="*/ 35 w 35"/>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35" y="36"/>
                    </a:moveTo>
                    <a:cubicBezTo>
                      <a:pt x="35" y="5"/>
                      <a:pt x="35" y="5"/>
                      <a:pt x="35" y="5"/>
                    </a:cubicBezTo>
                    <a:cubicBezTo>
                      <a:pt x="35" y="2"/>
                      <a:pt x="32" y="0"/>
                      <a:pt x="29" y="2"/>
                    </a:cubicBezTo>
                    <a:cubicBezTo>
                      <a:pt x="2" y="17"/>
                      <a:pt x="2" y="17"/>
                      <a:pt x="2" y="17"/>
                    </a:cubicBezTo>
                    <a:cubicBezTo>
                      <a:pt x="0" y="19"/>
                      <a:pt x="0" y="22"/>
                      <a:pt x="2" y="24"/>
                    </a:cubicBezTo>
                    <a:cubicBezTo>
                      <a:pt x="29" y="39"/>
                      <a:pt x="29" y="39"/>
                      <a:pt x="29" y="39"/>
                    </a:cubicBezTo>
                    <a:cubicBezTo>
                      <a:pt x="32" y="41"/>
                      <a:pt x="35" y="39"/>
                      <a:pt x="35" y="36"/>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9" name="Freeform 151">
                <a:extLst>
                  <a:ext uri="{FF2B5EF4-FFF2-40B4-BE49-F238E27FC236}">
                    <a16:creationId xmlns:a16="http://schemas.microsoft.com/office/drawing/2014/main" id="{A89F732A-ED27-4629-8D07-8DADF029701C}"/>
                  </a:ext>
                </a:extLst>
              </p:cNvPr>
              <p:cNvSpPr>
                <a:spLocks/>
              </p:cNvSpPr>
              <p:nvPr/>
            </p:nvSpPr>
            <p:spPr bwMode="auto">
              <a:xfrm>
                <a:off x="10344151" y="5813425"/>
                <a:ext cx="141288" cy="166687"/>
              </a:xfrm>
              <a:custGeom>
                <a:avLst/>
                <a:gdLst>
                  <a:gd name="T0" fmla="*/ 33 w 35"/>
                  <a:gd name="T1" fmla="*/ 17 h 41"/>
                  <a:gd name="T2" fmla="*/ 6 w 35"/>
                  <a:gd name="T3" fmla="*/ 2 h 41"/>
                  <a:gd name="T4" fmla="*/ 0 w 35"/>
                  <a:gd name="T5" fmla="*/ 5 h 41"/>
                  <a:gd name="T6" fmla="*/ 0 w 35"/>
                  <a:gd name="T7" fmla="*/ 36 h 41"/>
                  <a:gd name="T8" fmla="*/ 6 w 35"/>
                  <a:gd name="T9" fmla="*/ 39 h 41"/>
                  <a:gd name="T10" fmla="*/ 33 w 35"/>
                  <a:gd name="T11" fmla="*/ 24 h 41"/>
                  <a:gd name="T12" fmla="*/ 33 w 35"/>
                  <a:gd name="T13" fmla="*/ 17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33" y="17"/>
                    </a:moveTo>
                    <a:cubicBezTo>
                      <a:pt x="6" y="2"/>
                      <a:pt x="6" y="2"/>
                      <a:pt x="6" y="2"/>
                    </a:cubicBezTo>
                    <a:cubicBezTo>
                      <a:pt x="3" y="0"/>
                      <a:pt x="0" y="2"/>
                      <a:pt x="0" y="5"/>
                    </a:cubicBezTo>
                    <a:cubicBezTo>
                      <a:pt x="0" y="36"/>
                      <a:pt x="0" y="36"/>
                      <a:pt x="0" y="36"/>
                    </a:cubicBezTo>
                    <a:cubicBezTo>
                      <a:pt x="0" y="39"/>
                      <a:pt x="3" y="41"/>
                      <a:pt x="6" y="39"/>
                    </a:cubicBezTo>
                    <a:cubicBezTo>
                      <a:pt x="33" y="24"/>
                      <a:pt x="33" y="24"/>
                      <a:pt x="33" y="24"/>
                    </a:cubicBezTo>
                    <a:cubicBezTo>
                      <a:pt x="35" y="22"/>
                      <a:pt x="35" y="19"/>
                      <a:pt x="33" y="17"/>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0" name="Freeform 152">
                <a:extLst>
                  <a:ext uri="{FF2B5EF4-FFF2-40B4-BE49-F238E27FC236}">
                    <a16:creationId xmlns:a16="http://schemas.microsoft.com/office/drawing/2014/main" id="{B04579BC-D242-4057-9EC6-247C97FA98AB}"/>
                  </a:ext>
                </a:extLst>
              </p:cNvPr>
              <p:cNvSpPr>
                <a:spLocks/>
              </p:cNvSpPr>
              <p:nvPr/>
            </p:nvSpPr>
            <p:spPr bwMode="auto">
              <a:xfrm>
                <a:off x="9691688" y="6069013"/>
                <a:ext cx="157163" cy="157162"/>
              </a:xfrm>
              <a:custGeom>
                <a:avLst/>
                <a:gdLst>
                  <a:gd name="T0" fmla="*/ 15 w 39"/>
                  <a:gd name="T1" fmla="*/ 2 h 39"/>
                  <a:gd name="T2" fmla="*/ 9 w 39"/>
                  <a:gd name="T3" fmla="*/ 4 h 39"/>
                  <a:gd name="T4" fmla="*/ 1 w 39"/>
                  <a:gd name="T5" fmla="*/ 34 h 39"/>
                  <a:gd name="T6" fmla="*/ 5 w 39"/>
                  <a:gd name="T7" fmla="*/ 39 h 39"/>
                  <a:gd name="T8" fmla="*/ 35 w 39"/>
                  <a:gd name="T9" fmla="*/ 31 h 39"/>
                  <a:gd name="T10" fmla="*/ 37 w 39"/>
                  <a:gd name="T11" fmla="*/ 24 h 39"/>
                  <a:gd name="T12" fmla="*/ 15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15" y="2"/>
                    </a:moveTo>
                    <a:cubicBezTo>
                      <a:pt x="13" y="0"/>
                      <a:pt x="10" y="1"/>
                      <a:pt x="9" y="4"/>
                    </a:cubicBezTo>
                    <a:cubicBezTo>
                      <a:pt x="1" y="34"/>
                      <a:pt x="1" y="34"/>
                      <a:pt x="1" y="34"/>
                    </a:cubicBezTo>
                    <a:cubicBezTo>
                      <a:pt x="0" y="37"/>
                      <a:pt x="3" y="39"/>
                      <a:pt x="5" y="39"/>
                    </a:cubicBezTo>
                    <a:cubicBezTo>
                      <a:pt x="35" y="31"/>
                      <a:pt x="35" y="31"/>
                      <a:pt x="35" y="31"/>
                    </a:cubicBezTo>
                    <a:cubicBezTo>
                      <a:pt x="38" y="30"/>
                      <a:pt x="39" y="26"/>
                      <a:pt x="37" y="24"/>
                    </a:cubicBezTo>
                    <a:lnTo>
                      <a:pt x="15" y="2"/>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1" name="Freeform 153">
                <a:extLst>
                  <a:ext uri="{FF2B5EF4-FFF2-40B4-BE49-F238E27FC236}">
                    <a16:creationId xmlns:a16="http://schemas.microsoft.com/office/drawing/2014/main" id="{0AB0E7E5-A3EF-46AB-A2BB-EE7ABE8ADA06}"/>
                  </a:ext>
                </a:extLst>
              </p:cNvPr>
              <p:cNvSpPr>
                <a:spLocks/>
              </p:cNvSpPr>
              <p:nvPr/>
            </p:nvSpPr>
            <p:spPr bwMode="auto">
              <a:xfrm>
                <a:off x="10198101" y="5562600"/>
                <a:ext cx="157163" cy="161925"/>
              </a:xfrm>
              <a:custGeom>
                <a:avLst/>
                <a:gdLst>
                  <a:gd name="T0" fmla="*/ 24 w 39"/>
                  <a:gd name="T1" fmla="*/ 37 h 40"/>
                  <a:gd name="T2" fmla="*/ 30 w 39"/>
                  <a:gd name="T3" fmla="*/ 36 h 40"/>
                  <a:gd name="T4" fmla="*/ 38 w 39"/>
                  <a:gd name="T5" fmla="*/ 6 h 40"/>
                  <a:gd name="T6" fmla="*/ 34 w 39"/>
                  <a:gd name="T7" fmla="*/ 1 h 40"/>
                  <a:gd name="T8" fmla="*/ 4 w 39"/>
                  <a:gd name="T9" fmla="*/ 9 h 40"/>
                  <a:gd name="T10" fmla="*/ 2 w 39"/>
                  <a:gd name="T11" fmla="*/ 16 h 40"/>
                  <a:gd name="T12" fmla="*/ 24 w 39"/>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39" h="40">
                    <a:moveTo>
                      <a:pt x="24" y="37"/>
                    </a:moveTo>
                    <a:cubicBezTo>
                      <a:pt x="26" y="40"/>
                      <a:pt x="29" y="39"/>
                      <a:pt x="30" y="36"/>
                    </a:cubicBezTo>
                    <a:cubicBezTo>
                      <a:pt x="38" y="6"/>
                      <a:pt x="38" y="6"/>
                      <a:pt x="38" y="6"/>
                    </a:cubicBezTo>
                    <a:cubicBezTo>
                      <a:pt x="39" y="3"/>
                      <a:pt x="36" y="0"/>
                      <a:pt x="34" y="1"/>
                    </a:cubicBezTo>
                    <a:cubicBezTo>
                      <a:pt x="4" y="9"/>
                      <a:pt x="4" y="9"/>
                      <a:pt x="4" y="9"/>
                    </a:cubicBezTo>
                    <a:cubicBezTo>
                      <a:pt x="1" y="10"/>
                      <a:pt x="0" y="14"/>
                      <a:pt x="2" y="16"/>
                    </a:cubicBezTo>
                    <a:lnTo>
                      <a:pt x="24" y="37"/>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2" name="Freeform 154">
                <a:extLst>
                  <a:ext uri="{FF2B5EF4-FFF2-40B4-BE49-F238E27FC236}">
                    <a16:creationId xmlns:a16="http://schemas.microsoft.com/office/drawing/2014/main" id="{D6CD228B-08DD-4EDF-AE35-BFED906FD9C8}"/>
                  </a:ext>
                </a:extLst>
              </p:cNvPr>
              <p:cNvSpPr>
                <a:spLocks/>
              </p:cNvSpPr>
              <p:nvPr/>
            </p:nvSpPr>
            <p:spPr bwMode="auto">
              <a:xfrm>
                <a:off x="10198101" y="6069013"/>
                <a:ext cx="157163" cy="157162"/>
              </a:xfrm>
              <a:custGeom>
                <a:avLst/>
                <a:gdLst>
                  <a:gd name="T0" fmla="*/ 30 w 39"/>
                  <a:gd name="T1" fmla="*/ 4 h 39"/>
                  <a:gd name="T2" fmla="*/ 24 w 39"/>
                  <a:gd name="T3" fmla="*/ 2 h 39"/>
                  <a:gd name="T4" fmla="*/ 2 w 39"/>
                  <a:gd name="T5" fmla="*/ 24 h 39"/>
                  <a:gd name="T6" fmla="*/ 4 w 39"/>
                  <a:gd name="T7" fmla="*/ 31 h 39"/>
                  <a:gd name="T8" fmla="*/ 34 w 39"/>
                  <a:gd name="T9" fmla="*/ 39 h 39"/>
                  <a:gd name="T10" fmla="*/ 38 w 39"/>
                  <a:gd name="T11" fmla="*/ 34 h 39"/>
                  <a:gd name="T12" fmla="*/ 30 w 39"/>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30" y="4"/>
                    </a:moveTo>
                    <a:cubicBezTo>
                      <a:pt x="29" y="1"/>
                      <a:pt x="26" y="0"/>
                      <a:pt x="24" y="2"/>
                    </a:cubicBezTo>
                    <a:cubicBezTo>
                      <a:pt x="2" y="24"/>
                      <a:pt x="2" y="24"/>
                      <a:pt x="2" y="24"/>
                    </a:cubicBezTo>
                    <a:cubicBezTo>
                      <a:pt x="0" y="26"/>
                      <a:pt x="1" y="30"/>
                      <a:pt x="4" y="31"/>
                    </a:cubicBezTo>
                    <a:cubicBezTo>
                      <a:pt x="34" y="39"/>
                      <a:pt x="34" y="39"/>
                      <a:pt x="34" y="39"/>
                    </a:cubicBezTo>
                    <a:cubicBezTo>
                      <a:pt x="36" y="39"/>
                      <a:pt x="39" y="37"/>
                      <a:pt x="38" y="34"/>
                    </a:cubicBezTo>
                    <a:lnTo>
                      <a:pt x="30" y="4"/>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3" name="Freeform 155">
                <a:extLst>
                  <a:ext uri="{FF2B5EF4-FFF2-40B4-BE49-F238E27FC236}">
                    <a16:creationId xmlns:a16="http://schemas.microsoft.com/office/drawing/2014/main" id="{23F881B9-1782-421F-8788-1E1CA5CC4B9B}"/>
                  </a:ext>
                </a:extLst>
              </p:cNvPr>
              <p:cNvSpPr>
                <a:spLocks/>
              </p:cNvSpPr>
              <p:nvPr/>
            </p:nvSpPr>
            <p:spPr bwMode="auto">
              <a:xfrm>
                <a:off x="9691688" y="5562600"/>
                <a:ext cx="157163" cy="161925"/>
              </a:xfrm>
              <a:custGeom>
                <a:avLst/>
                <a:gdLst>
                  <a:gd name="T0" fmla="*/ 9 w 39"/>
                  <a:gd name="T1" fmla="*/ 36 h 40"/>
                  <a:gd name="T2" fmla="*/ 15 w 39"/>
                  <a:gd name="T3" fmla="*/ 37 h 40"/>
                  <a:gd name="T4" fmla="*/ 37 w 39"/>
                  <a:gd name="T5" fmla="*/ 16 h 40"/>
                  <a:gd name="T6" fmla="*/ 35 w 39"/>
                  <a:gd name="T7" fmla="*/ 9 h 40"/>
                  <a:gd name="T8" fmla="*/ 5 w 39"/>
                  <a:gd name="T9" fmla="*/ 1 h 40"/>
                  <a:gd name="T10" fmla="*/ 1 w 39"/>
                  <a:gd name="T11" fmla="*/ 6 h 40"/>
                  <a:gd name="T12" fmla="*/ 9 w 39"/>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9" h="40">
                    <a:moveTo>
                      <a:pt x="9" y="36"/>
                    </a:moveTo>
                    <a:cubicBezTo>
                      <a:pt x="10" y="39"/>
                      <a:pt x="13" y="40"/>
                      <a:pt x="15" y="37"/>
                    </a:cubicBezTo>
                    <a:cubicBezTo>
                      <a:pt x="37" y="16"/>
                      <a:pt x="37" y="16"/>
                      <a:pt x="37" y="16"/>
                    </a:cubicBezTo>
                    <a:cubicBezTo>
                      <a:pt x="39" y="14"/>
                      <a:pt x="38" y="10"/>
                      <a:pt x="35" y="9"/>
                    </a:cubicBezTo>
                    <a:cubicBezTo>
                      <a:pt x="5" y="1"/>
                      <a:pt x="5" y="1"/>
                      <a:pt x="5" y="1"/>
                    </a:cubicBezTo>
                    <a:cubicBezTo>
                      <a:pt x="3" y="0"/>
                      <a:pt x="0" y="3"/>
                      <a:pt x="1" y="6"/>
                    </a:cubicBezTo>
                    <a:lnTo>
                      <a:pt x="9" y="36"/>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84" name="Freeform 156">
                <a:extLst>
                  <a:ext uri="{FF2B5EF4-FFF2-40B4-BE49-F238E27FC236}">
                    <a16:creationId xmlns:a16="http://schemas.microsoft.com/office/drawing/2014/main" id="{263A0A48-76D5-4730-9CC5-17D2EAC8D9CF}"/>
                  </a:ext>
                </a:extLst>
              </p:cNvPr>
              <p:cNvSpPr>
                <a:spLocks noEditPoints="1"/>
              </p:cNvSpPr>
              <p:nvPr/>
            </p:nvSpPr>
            <p:spPr bwMode="auto">
              <a:xfrm>
                <a:off x="9772651" y="5643563"/>
                <a:ext cx="501650" cy="501650"/>
              </a:xfrm>
              <a:custGeom>
                <a:avLst/>
                <a:gdLst>
                  <a:gd name="T0" fmla="*/ 62 w 124"/>
                  <a:gd name="T1" fmla="*/ 0 h 124"/>
                  <a:gd name="T2" fmla="*/ 0 w 124"/>
                  <a:gd name="T3" fmla="*/ 62 h 124"/>
                  <a:gd name="T4" fmla="*/ 62 w 124"/>
                  <a:gd name="T5" fmla="*/ 124 h 124"/>
                  <a:gd name="T6" fmla="*/ 124 w 124"/>
                  <a:gd name="T7" fmla="*/ 62 h 124"/>
                  <a:gd name="T8" fmla="*/ 62 w 124"/>
                  <a:gd name="T9" fmla="*/ 0 h 124"/>
                  <a:gd name="T10" fmla="*/ 105 w 124"/>
                  <a:gd name="T11" fmla="*/ 62 h 124"/>
                  <a:gd name="T12" fmla="*/ 62 w 124"/>
                  <a:gd name="T13" fmla="*/ 19 h 124"/>
                  <a:gd name="T14" fmla="*/ 62 w 124"/>
                  <a:gd name="T15" fmla="*/ 13 h 124"/>
                  <a:gd name="T16" fmla="*/ 110 w 124"/>
                  <a:gd name="T17" fmla="*/ 62 h 124"/>
                  <a:gd name="T18" fmla="*/ 105 w 124"/>
                  <a:gd name="T1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0"/>
                    </a:moveTo>
                    <a:cubicBezTo>
                      <a:pt x="28" y="0"/>
                      <a:pt x="0" y="28"/>
                      <a:pt x="0" y="62"/>
                    </a:cubicBezTo>
                    <a:cubicBezTo>
                      <a:pt x="0" y="97"/>
                      <a:pt x="28" y="124"/>
                      <a:pt x="62" y="124"/>
                    </a:cubicBezTo>
                    <a:cubicBezTo>
                      <a:pt x="96" y="124"/>
                      <a:pt x="124" y="97"/>
                      <a:pt x="124" y="62"/>
                    </a:cubicBezTo>
                    <a:cubicBezTo>
                      <a:pt x="124" y="28"/>
                      <a:pt x="96" y="0"/>
                      <a:pt x="62" y="0"/>
                    </a:cubicBezTo>
                    <a:close/>
                    <a:moveTo>
                      <a:pt x="105" y="62"/>
                    </a:moveTo>
                    <a:cubicBezTo>
                      <a:pt x="105" y="38"/>
                      <a:pt x="86" y="19"/>
                      <a:pt x="62" y="19"/>
                    </a:cubicBezTo>
                    <a:cubicBezTo>
                      <a:pt x="62" y="13"/>
                      <a:pt x="62" y="13"/>
                      <a:pt x="62" y="13"/>
                    </a:cubicBezTo>
                    <a:cubicBezTo>
                      <a:pt x="89" y="13"/>
                      <a:pt x="110" y="35"/>
                      <a:pt x="110" y="62"/>
                    </a:cubicBezTo>
                    <a:lnTo>
                      <a:pt x="105" y="62"/>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grpSp>
        <p:cxnSp>
          <p:nvCxnSpPr>
            <p:cNvPr id="33" name="Shape 157">
              <a:extLst>
                <a:ext uri="{FF2B5EF4-FFF2-40B4-BE49-F238E27FC236}">
                  <a16:creationId xmlns:a16="http://schemas.microsoft.com/office/drawing/2014/main" id="{BB948259-292B-432A-97C4-0C9FE9BADAA8}"/>
                </a:ext>
              </a:extLst>
            </p:cNvPr>
            <p:cNvCxnSpPr>
              <a:stCxn id="37" idx="1"/>
            </p:cNvCxnSpPr>
            <p:nvPr/>
          </p:nvCxnSpPr>
          <p:spPr>
            <a:xfrm flipH="1" flipV="1">
              <a:off x="1469898" y="2763501"/>
              <a:ext cx="449724" cy="444686"/>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34" name="Shape 157">
              <a:extLst>
                <a:ext uri="{FF2B5EF4-FFF2-40B4-BE49-F238E27FC236}">
                  <a16:creationId xmlns:a16="http://schemas.microsoft.com/office/drawing/2014/main" id="{3F74E76B-ED02-454F-BD91-281F7D42949C}"/>
                </a:ext>
              </a:extLst>
            </p:cNvPr>
            <p:cNvCxnSpPr>
              <a:stCxn id="40" idx="2"/>
              <a:endCxn id="37" idx="6"/>
            </p:cNvCxnSpPr>
            <p:nvPr/>
          </p:nvCxnSpPr>
          <p:spPr>
            <a:xfrm flipH="1">
              <a:off x="2465822" y="3434431"/>
              <a:ext cx="488704" cy="0"/>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35" name="Shape 157">
              <a:extLst>
                <a:ext uri="{FF2B5EF4-FFF2-40B4-BE49-F238E27FC236}">
                  <a16:creationId xmlns:a16="http://schemas.microsoft.com/office/drawing/2014/main" id="{FDA50F73-43F1-4959-B31E-E29F81420389}"/>
                </a:ext>
              </a:extLst>
            </p:cNvPr>
            <p:cNvCxnSpPr>
              <a:stCxn id="45" idx="2"/>
              <a:endCxn id="40" idx="6"/>
            </p:cNvCxnSpPr>
            <p:nvPr/>
          </p:nvCxnSpPr>
          <p:spPr>
            <a:xfrm flipH="1">
              <a:off x="3594439" y="3434431"/>
              <a:ext cx="488704" cy="0"/>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36" name="Shape 157">
              <a:extLst>
                <a:ext uri="{FF2B5EF4-FFF2-40B4-BE49-F238E27FC236}">
                  <a16:creationId xmlns:a16="http://schemas.microsoft.com/office/drawing/2014/main" id="{0BF2655A-8863-413A-BCAF-BC4368E5C5DB}"/>
                </a:ext>
              </a:extLst>
            </p:cNvPr>
            <p:cNvCxnSpPr>
              <a:cxnSpLocks/>
              <a:stCxn id="53" idx="2"/>
              <a:endCxn id="45" idx="6"/>
            </p:cNvCxnSpPr>
            <p:nvPr/>
          </p:nvCxnSpPr>
          <p:spPr>
            <a:xfrm flipH="1">
              <a:off x="4723055" y="3434431"/>
              <a:ext cx="488703" cy="0"/>
            </a:xfrm>
            <a:prstGeom prst="straightConnector1">
              <a:avLst/>
            </a:prstGeom>
            <a:noFill/>
            <a:ln w="38100" cap="flat" cmpd="sng">
              <a:solidFill>
                <a:schemeClr val="accent4">
                  <a:lumMod val="50000"/>
                </a:schemeClr>
              </a:solidFill>
              <a:prstDash val="solid"/>
              <a:round/>
              <a:headEnd type="triangle" w="med" len="med"/>
              <a:tailEnd type="none" w="med" len="med"/>
            </a:ln>
          </p:spPr>
        </p:cxnSp>
        <p:grpSp>
          <p:nvGrpSpPr>
            <p:cNvPr id="37" name="Group 36">
              <a:extLst>
                <a:ext uri="{FF2B5EF4-FFF2-40B4-BE49-F238E27FC236}">
                  <a16:creationId xmlns:a16="http://schemas.microsoft.com/office/drawing/2014/main" id="{DF2631B1-2B2B-4611-B978-9FFF8D19731B}"/>
                </a:ext>
              </a:extLst>
            </p:cNvPr>
            <p:cNvGrpSpPr/>
            <p:nvPr/>
          </p:nvGrpSpPr>
          <p:grpSpPr>
            <a:xfrm>
              <a:off x="6562473" y="2118718"/>
              <a:ext cx="532706" cy="625858"/>
              <a:chOff x="7172325" y="2794000"/>
              <a:chExt cx="3422650" cy="4021138"/>
            </a:xfrm>
          </p:grpSpPr>
          <p:sp>
            <p:nvSpPr>
              <p:cNvPr id="71" name="Freeform 180">
                <a:extLst>
                  <a:ext uri="{FF2B5EF4-FFF2-40B4-BE49-F238E27FC236}">
                    <a16:creationId xmlns:a16="http://schemas.microsoft.com/office/drawing/2014/main" id="{39896DBF-3D91-44D4-BE9C-B7C5D414D5C9}"/>
                  </a:ext>
                </a:extLst>
              </p:cNvPr>
              <p:cNvSpPr>
                <a:spLocks/>
              </p:cNvSpPr>
              <p:nvPr/>
            </p:nvSpPr>
            <p:spPr bwMode="auto">
              <a:xfrm>
                <a:off x="7670800" y="3986213"/>
                <a:ext cx="862013" cy="1395413"/>
              </a:xfrm>
              <a:custGeom>
                <a:avLst/>
                <a:gdLst>
                  <a:gd name="T0" fmla="*/ 7 w 114"/>
                  <a:gd name="T1" fmla="*/ 65 h 185"/>
                  <a:gd name="T2" fmla="*/ 0 w 114"/>
                  <a:gd name="T3" fmla="*/ 35 h 185"/>
                  <a:gd name="T4" fmla="*/ 43 w 114"/>
                  <a:gd name="T5" fmla="*/ 35 h 185"/>
                  <a:gd name="T6" fmla="*/ 45 w 114"/>
                  <a:gd name="T7" fmla="*/ 34 h 185"/>
                  <a:gd name="T8" fmla="*/ 46 w 114"/>
                  <a:gd name="T9" fmla="*/ 33 h 185"/>
                  <a:gd name="T10" fmla="*/ 48 w 114"/>
                  <a:gd name="T11" fmla="*/ 31 h 185"/>
                  <a:gd name="T12" fmla="*/ 49 w 114"/>
                  <a:gd name="T13" fmla="*/ 28 h 185"/>
                  <a:gd name="T14" fmla="*/ 48 w 114"/>
                  <a:gd name="T15" fmla="*/ 27 h 185"/>
                  <a:gd name="T16" fmla="*/ 47 w 114"/>
                  <a:gd name="T17" fmla="*/ 24 h 185"/>
                  <a:gd name="T18" fmla="*/ 43 w 114"/>
                  <a:gd name="T19" fmla="*/ 14 h 185"/>
                  <a:gd name="T20" fmla="*/ 71 w 114"/>
                  <a:gd name="T21" fmla="*/ 14 h 185"/>
                  <a:gd name="T22" fmla="*/ 66 w 114"/>
                  <a:gd name="T23" fmla="*/ 24 h 185"/>
                  <a:gd name="T24" fmla="*/ 65 w 114"/>
                  <a:gd name="T25" fmla="*/ 27 h 185"/>
                  <a:gd name="T26" fmla="*/ 65 w 114"/>
                  <a:gd name="T27" fmla="*/ 28 h 185"/>
                  <a:gd name="T28" fmla="*/ 66 w 114"/>
                  <a:gd name="T29" fmla="*/ 31 h 185"/>
                  <a:gd name="T30" fmla="*/ 67 w 114"/>
                  <a:gd name="T31" fmla="*/ 33 h 185"/>
                  <a:gd name="T32" fmla="*/ 68 w 114"/>
                  <a:gd name="T33" fmla="*/ 34 h 185"/>
                  <a:gd name="T34" fmla="*/ 71 w 114"/>
                  <a:gd name="T35" fmla="*/ 35 h 185"/>
                  <a:gd name="T36" fmla="*/ 114 w 114"/>
                  <a:gd name="T37" fmla="*/ 35 h 185"/>
                  <a:gd name="T38" fmla="*/ 107 w 114"/>
                  <a:gd name="T39" fmla="*/ 65 h 185"/>
                  <a:gd name="T40" fmla="*/ 107 w 114"/>
                  <a:gd name="T41" fmla="*/ 120 h 185"/>
                  <a:gd name="T42" fmla="*/ 114 w 114"/>
                  <a:gd name="T43" fmla="*/ 151 h 185"/>
                  <a:gd name="T44" fmla="*/ 71 w 114"/>
                  <a:gd name="T45" fmla="*/ 151 h 185"/>
                  <a:gd name="T46" fmla="*/ 69 w 114"/>
                  <a:gd name="T47" fmla="*/ 152 h 185"/>
                  <a:gd name="T48" fmla="*/ 68 w 114"/>
                  <a:gd name="T49" fmla="*/ 152 h 185"/>
                  <a:gd name="T50" fmla="*/ 66 w 114"/>
                  <a:gd name="T51" fmla="*/ 155 h 185"/>
                  <a:gd name="T52" fmla="*/ 66 w 114"/>
                  <a:gd name="T53" fmla="*/ 157 h 185"/>
                  <a:gd name="T54" fmla="*/ 66 w 114"/>
                  <a:gd name="T55" fmla="*/ 158 h 185"/>
                  <a:gd name="T56" fmla="*/ 67 w 114"/>
                  <a:gd name="T57" fmla="*/ 161 h 185"/>
                  <a:gd name="T58" fmla="*/ 71 w 114"/>
                  <a:gd name="T59" fmla="*/ 171 h 185"/>
                  <a:gd name="T60" fmla="*/ 43 w 114"/>
                  <a:gd name="T61" fmla="*/ 171 h 185"/>
                  <a:gd name="T62" fmla="*/ 47 w 114"/>
                  <a:gd name="T63" fmla="*/ 161 h 185"/>
                  <a:gd name="T64" fmla="*/ 48 w 114"/>
                  <a:gd name="T65" fmla="*/ 158 h 185"/>
                  <a:gd name="T66" fmla="*/ 48 w 114"/>
                  <a:gd name="T67" fmla="*/ 157 h 185"/>
                  <a:gd name="T68" fmla="*/ 48 w 114"/>
                  <a:gd name="T69" fmla="*/ 155 h 185"/>
                  <a:gd name="T70" fmla="*/ 46 w 114"/>
                  <a:gd name="T71" fmla="*/ 152 h 185"/>
                  <a:gd name="T72" fmla="*/ 45 w 114"/>
                  <a:gd name="T73" fmla="*/ 152 h 185"/>
                  <a:gd name="T74" fmla="*/ 42 w 114"/>
                  <a:gd name="T75" fmla="*/ 151 h 185"/>
                  <a:gd name="T76" fmla="*/ 0 w 114"/>
                  <a:gd name="T77" fmla="*/ 151 h 185"/>
                  <a:gd name="T78" fmla="*/ 7 w 114"/>
                  <a:gd name="T79" fmla="*/ 12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85">
                    <a:moveTo>
                      <a:pt x="35" y="93"/>
                    </a:moveTo>
                    <a:cubicBezTo>
                      <a:pt x="35" y="78"/>
                      <a:pt x="22" y="65"/>
                      <a:pt x="7" y="65"/>
                    </a:cubicBezTo>
                    <a:cubicBezTo>
                      <a:pt x="5" y="65"/>
                      <a:pt x="3" y="66"/>
                      <a:pt x="0" y="66"/>
                    </a:cubicBezTo>
                    <a:cubicBezTo>
                      <a:pt x="0" y="35"/>
                      <a:pt x="0" y="35"/>
                      <a:pt x="0" y="35"/>
                    </a:cubicBezTo>
                    <a:cubicBezTo>
                      <a:pt x="42" y="35"/>
                      <a:pt x="42" y="35"/>
                      <a:pt x="42" y="35"/>
                    </a:cubicBezTo>
                    <a:cubicBezTo>
                      <a:pt x="42" y="35"/>
                      <a:pt x="42" y="35"/>
                      <a:pt x="43" y="35"/>
                    </a:cubicBezTo>
                    <a:cubicBezTo>
                      <a:pt x="43" y="35"/>
                      <a:pt x="44" y="35"/>
                      <a:pt x="44" y="34"/>
                    </a:cubicBezTo>
                    <a:cubicBezTo>
                      <a:pt x="45" y="34"/>
                      <a:pt x="45" y="34"/>
                      <a:pt x="45" y="34"/>
                    </a:cubicBezTo>
                    <a:cubicBezTo>
                      <a:pt x="46" y="33"/>
                      <a:pt x="46" y="33"/>
                      <a:pt x="46" y="33"/>
                    </a:cubicBezTo>
                    <a:cubicBezTo>
                      <a:pt x="46" y="33"/>
                      <a:pt x="46" y="33"/>
                      <a:pt x="46" y="33"/>
                    </a:cubicBezTo>
                    <a:cubicBezTo>
                      <a:pt x="47" y="33"/>
                      <a:pt x="47" y="32"/>
                      <a:pt x="47" y="32"/>
                    </a:cubicBezTo>
                    <a:cubicBezTo>
                      <a:pt x="48" y="31"/>
                      <a:pt x="48" y="31"/>
                      <a:pt x="48" y="31"/>
                    </a:cubicBezTo>
                    <a:cubicBezTo>
                      <a:pt x="48" y="30"/>
                      <a:pt x="48" y="30"/>
                      <a:pt x="48" y="30"/>
                    </a:cubicBezTo>
                    <a:cubicBezTo>
                      <a:pt x="48" y="29"/>
                      <a:pt x="49" y="29"/>
                      <a:pt x="49" y="28"/>
                    </a:cubicBezTo>
                    <a:cubicBezTo>
                      <a:pt x="49" y="28"/>
                      <a:pt x="49" y="28"/>
                      <a:pt x="49" y="28"/>
                    </a:cubicBezTo>
                    <a:cubicBezTo>
                      <a:pt x="49" y="28"/>
                      <a:pt x="48" y="27"/>
                      <a:pt x="48" y="27"/>
                    </a:cubicBezTo>
                    <a:cubicBezTo>
                      <a:pt x="48" y="27"/>
                      <a:pt x="48" y="26"/>
                      <a:pt x="48" y="25"/>
                    </a:cubicBezTo>
                    <a:cubicBezTo>
                      <a:pt x="48" y="25"/>
                      <a:pt x="48" y="25"/>
                      <a:pt x="47" y="24"/>
                    </a:cubicBezTo>
                    <a:cubicBezTo>
                      <a:pt x="47" y="24"/>
                      <a:pt x="47" y="24"/>
                      <a:pt x="47" y="23"/>
                    </a:cubicBezTo>
                    <a:cubicBezTo>
                      <a:pt x="44" y="21"/>
                      <a:pt x="43" y="17"/>
                      <a:pt x="43" y="14"/>
                    </a:cubicBezTo>
                    <a:cubicBezTo>
                      <a:pt x="43" y="6"/>
                      <a:pt x="49" y="0"/>
                      <a:pt x="57" y="0"/>
                    </a:cubicBezTo>
                    <a:cubicBezTo>
                      <a:pt x="64" y="0"/>
                      <a:pt x="71" y="6"/>
                      <a:pt x="71" y="14"/>
                    </a:cubicBezTo>
                    <a:cubicBezTo>
                      <a:pt x="71" y="17"/>
                      <a:pt x="69" y="21"/>
                      <a:pt x="67" y="23"/>
                    </a:cubicBezTo>
                    <a:cubicBezTo>
                      <a:pt x="67" y="24"/>
                      <a:pt x="67" y="24"/>
                      <a:pt x="66" y="24"/>
                    </a:cubicBezTo>
                    <a:cubicBezTo>
                      <a:pt x="66" y="25"/>
                      <a:pt x="66" y="25"/>
                      <a:pt x="66" y="25"/>
                    </a:cubicBezTo>
                    <a:cubicBezTo>
                      <a:pt x="65" y="26"/>
                      <a:pt x="65" y="26"/>
                      <a:pt x="65" y="27"/>
                    </a:cubicBezTo>
                    <a:cubicBezTo>
                      <a:pt x="65" y="27"/>
                      <a:pt x="65" y="28"/>
                      <a:pt x="65" y="28"/>
                    </a:cubicBezTo>
                    <a:cubicBezTo>
                      <a:pt x="65" y="28"/>
                      <a:pt x="65" y="28"/>
                      <a:pt x="65" y="28"/>
                    </a:cubicBezTo>
                    <a:cubicBezTo>
                      <a:pt x="65" y="29"/>
                      <a:pt x="65" y="29"/>
                      <a:pt x="65" y="30"/>
                    </a:cubicBezTo>
                    <a:cubicBezTo>
                      <a:pt x="66" y="30"/>
                      <a:pt x="66" y="30"/>
                      <a:pt x="66" y="31"/>
                    </a:cubicBezTo>
                    <a:cubicBezTo>
                      <a:pt x="66" y="31"/>
                      <a:pt x="66" y="31"/>
                      <a:pt x="66" y="32"/>
                    </a:cubicBezTo>
                    <a:cubicBezTo>
                      <a:pt x="67" y="32"/>
                      <a:pt x="67" y="33"/>
                      <a:pt x="67" y="33"/>
                    </a:cubicBezTo>
                    <a:cubicBezTo>
                      <a:pt x="67" y="33"/>
                      <a:pt x="67" y="33"/>
                      <a:pt x="67" y="33"/>
                    </a:cubicBezTo>
                    <a:cubicBezTo>
                      <a:pt x="68" y="33"/>
                      <a:pt x="68" y="33"/>
                      <a:pt x="68" y="34"/>
                    </a:cubicBezTo>
                    <a:cubicBezTo>
                      <a:pt x="69" y="34"/>
                      <a:pt x="69" y="34"/>
                      <a:pt x="70" y="34"/>
                    </a:cubicBezTo>
                    <a:cubicBezTo>
                      <a:pt x="70" y="35"/>
                      <a:pt x="71" y="35"/>
                      <a:pt x="71" y="35"/>
                    </a:cubicBezTo>
                    <a:cubicBezTo>
                      <a:pt x="71" y="35"/>
                      <a:pt x="72" y="35"/>
                      <a:pt x="72" y="35"/>
                    </a:cubicBezTo>
                    <a:cubicBezTo>
                      <a:pt x="114" y="35"/>
                      <a:pt x="114" y="35"/>
                      <a:pt x="114" y="35"/>
                    </a:cubicBezTo>
                    <a:cubicBezTo>
                      <a:pt x="114" y="66"/>
                      <a:pt x="114" y="66"/>
                      <a:pt x="114" y="66"/>
                    </a:cubicBezTo>
                    <a:cubicBezTo>
                      <a:pt x="112" y="66"/>
                      <a:pt x="110" y="65"/>
                      <a:pt x="107" y="65"/>
                    </a:cubicBezTo>
                    <a:cubicBezTo>
                      <a:pt x="92" y="65"/>
                      <a:pt x="80" y="78"/>
                      <a:pt x="80" y="93"/>
                    </a:cubicBezTo>
                    <a:cubicBezTo>
                      <a:pt x="80" y="108"/>
                      <a:pt x="92" y="120"/>
                      <a:pt x="107" y="120"/>
                    </a:cubicBezTo>
                    <a:cubicBezTo>
                      <a:pt x="110" y="120"/>
                      <a:pt x="112" y="120"/>
                      <a:pt x="114" y="119"/>
                    </a:cubicBezTo>
                    <a:cubicBezTo>
                      <a:pt x="114" y="151"/>
                      <a:pt x="114" y="151"/>
                      <a:pt x="114" y="151"/>
                    </a:cubicBezTo>
                    <a:cubicBezTo>
                      <a:pt x="72" y="151"/>
                      <a:pt x="72" y="151"/>
                      <a:pt x="72" y="151"/>
                    </a:cubicBezTo>
                    <a:cubicBezTo>
                      <a:pt x="72" y="151"/>
                      <a:pt x="72" y="151"/>
                      <a:pt x="71" y="151"/>
                    </a:cubicBezTo>
                    <a:cubicBezTo>
                      <a:pt x="71" y="151"/>
                      <a:pt x="71" y="151"/>
                      <a:pt x="70" y="151"/>
                    </a:cubicBezTo>
                    <a:cubicBezTo>
                      <a:pt x="70" y="151"/>
                      <a:pt x="69" y="152"/>
                      <a:pt x="69" y="152"/>
                    </a:cubicBezTo>
                    <a:cubicBezTo>
                      <a:pt x="68" y="152"/>
                      <a:pt x="68" y="152"/>
                      <a:pt x="68" y="152"/>
                    </a:cubicBezTo>
                    <a:cubicBezTo>
                      <a:pt x="68" y="152"/>
                      <a:pt x="68" y="152"/>
                      <a:pt x="68" y="152"/>
                    </a:cubicBezTo>
                    <a:cubicBezTo>
                      <a:pt x="67" y="153"/>
                      <a:pt x="67" y="153"/>
                      <a:pt x="67" y="154"/>
                    </a:cubicBezTo>
                    <a:cubicBezTo>
                      <a:pt x="67" y="154"/>
                      <a:pt x="66" y="154"/>
                      <a:pt x="66" y="155"/>
                    </a:cubicBezTo>
                    <a:cubicBezTo>
                      <a:pt x="66" y="155"/>
                      <a:pt x="66" y="155"/>
                      <a:pt x="66" y="156"/>
                    </a:cubicBezTo>
                    <a:cubicBezTo>
                      <a:pt x="66" y="156"/>
                      <a:pt x="66" y="157"/>
                      <a:pt x="66" y="157"/>
                    </a:cubicBezTo>
                    <a:cubicBezTo>
                      <a:pt x="66" y="157"/>
                      <a:pt x="66" y="157"/>
                      <a:pt x="66" y="157"/>
                    </a:cubicBezTo>
                    <a:cubicBezTo>
                      <a:pt x="66" y="158"/>
                      <a:pt x="66" y="158"/>
                      <a:pt x="66" y="158"/>
                    </a:cubicBezTo>
                    <a:cubicBezTo>
                      <a:pt x="66" y="159"/>
                      <a:pt x="66" y="159"/>
                      <a:pt x="66" y="160"/>
                    </a:cubicBezTo>
                    <a:cubicBezTo>
                      <a:pt x="66" y="160"/>
                      <a:pt x="66" y="161"/>
                      <a:pt x="67" y="161"/>
                    </a:cubicBezTo>
                    <a:cubicBezTo>
                      <a:pt x="67" y="161"/>
                      <a:pt x="67" y="162"/>
                      <a:pt x="67" y="162"/>
                    </a:cubicBezTo>
                    <a:cubicBezTo>
                      <a:pt x="69" y="165"/>
                      <a:pt x="71" y="168"/>
                      <a:pt x="71" y="171"/>
                    </a:cubicBezTo>
                    <a:cubicBezTo>
                      <a:pt x="71" y="179"/>
                      <a:pt x="64" y="185"/>
                      <a:pt x="57" y="185"/>
                    </a:cubicBezTo>
                    <a:cubicBezTo>
                      <a:pt x="49" y="185"/>
                      <a:pt x="43" y="179"/>
                      <a:pt x="43" y="171"/>
                    </a:cubicBezTo>
                    <a:cubicBezTo>
                      <a:pt x="43" y="168"/>
                      <a:pt x="44" y="165"/>
                      <a:pt x="46" y="162"/>
                    </a:cubicBezTo>
                    <a:cubicBezTo>
                      <a:pt x="47" y="162"/>
                      <a:pt x="47" y="161"/>
                      <a:pt x="47" y="161"/>
                    </a:cubicBezTo>
                    <a:cubicBezTo>
                      <a:pt x="47" y="161"/>
                      <a:pt x="48" y="160"/>
                      <a:pt x="48" y="160"/>
                    </a:cubicBezTo>
                    <a:cubicBezTo>
                      <a:pt x="48" y="159"/>
                      <a:pt x="48" y="159"/>
                      <a:pt x="48" y="158"/>
                    </a:cubicBezTo>
                    <a:cubicBezTo>
                      <a:pt x="48" y="158"/>
                      <a:pt x="48" y="158"/>
                      <a:pt x="48" y="157"/>
                    </a:cubicBezTo>
                    <a:cubicBezTo>
                      <a:pt x="48" y="157"/>
                      <a:pt x="48" y="157"/>
                      <a:pt x="48" y="157"/>
                    </a:cubicBezTo>
                    <a:cubicBezTo>
                      <a:pt x="48" y="157"/>
                      <a:pt x="48" y="156"/>
                      <a:pt x="48" y="156"/>
                    </a:cubicBezTo>
                    <a:cubicBezTo>
                      <a:pt x="48" y="155"/>
                      <a:pt x="48" y="155"/>
                      <a:pt x="48" y="155"/>
                    </a:cubicBezTo>
                    <a:cubicBezTo>
                      <a:pt x="47" y="154"/>
                      <a:pt x="47" y="154"/>
                      <a:pt x="47" y="154"/>
                    </a:cubicBezTo>
                    <a:cubicBezTo>
                      <a:pt x="47" y="153"/>
                      <a:pt x="46" y="153"/>
                      <a:pt x="46" y="152"/>
                    </a:cubicBezTo>
                    <a:cubicBezTo>
                      <a:pt x="46" y="152"/>
                      <a:pt x="46" y="152"/>
                      <a:pt x="46" y="152"/>
                    </a:cubicBezTo>
                    <a:cubicBezTo>
                      <a:pt x="46" y="152"/>
                      <a:pt x="45" y="152"/>
                      <a:pt x="45" y="152"/>
                    </a:cubicBezTo>
                    <a:cubicBezTo>
                      <a:pt x="45" y="152"/>
                      <a:pt x="44" y="151"/>
                      <a:pt x="44" y="151"/>
                    </a:cubicBezTo>
                    <a:cubicBezTo>
                      <a:pt x="43" y="151"/>
                      <a:pt x="43" y="151"/>
                      <a:pt x="42" y="151"/>
                    </a:cubicBezTo>
                    <a:cubicBezTo>
                      <a:pt x="42" y="151"/>
                      <a:pt x="42" y="151"/>
                      <a:pt x="41" y="151"/>
                    </a:cubicBezTo>
                    <a:cubicBezTo>
                      <a:pt x="0" y="151"/>
                      <a:pt x="0" y="151"/>
                      <a:pt x="0" y="151"/>
                    </a:cubicBezTo>
                    <a:cubicBezTo>
                      <a:pt x="0" y="119"/>
                      <a:pt x="0" y="119"/>
                      <a:pt x="0" y="119"/>
                    </a:cubicBezTo>
                    <a:cubicBezTo>
                      <a:pt x="3" y="120"/>
                      <a:pt x="5" y="120"/>
                      <a:pt x="7" y="120"/>
                    </a:cubicBezTo>
                    <a:cubicBezTo>
                      <a:pt x="22" y="120"/>
                      <a:pt x="35" y="108"/>
                      <a:pt x="35" y="93"/>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2" name="Freeform 181">
                <a:extLst>
                  <a:ext uri="{FF2B5EF4-FFF2-40B4-BE49-F238E27FC236}">
                    <a16:creationId xmlns:a16="http://schemas.microsoft.com/office/drawing/2014/main" id="{44D7E704-81A8-4A34-AD5E-2F78B0101A9D}"/>
                  </a:ext>
                </a:extLst>
              </p:cNvPr>
              <p:cNvSpPr>
                <a:spLocks/>
              </p:cNvSpPr>
              <p:nvPr/>
            </p:nvSpPr>
            <p:spPr bwMode="auto">
              <a:xfrm>
                <a:off x="8631238" y="3035300"/>
                <a:ext cx="860425" cy="1387475"/>
              </a:xfrm>
              <a:custGeom>
                <a:avLst/>
                <a:gdLst>
                  <a:gd name="T0" fmla="*/ 7 w 114"/>
                  <a:gd name="T1" fmla="*/ 65 h 184"/>
                  <a:gd name="T2" fmla="*/ 0 w 114"/>
                  <a:gd name="T3" fmla="*/ 34 h 184"/>
                  <a:gd name="T4" fmla="*/ 42 w 114"/>
                  <a:gd name="T5" fmla="*/ 34 h 184"/>
                  <a:gd name="T6" fmla="*/ 45 w 114"/>
                  <a:gd name="T7" fmla="*/ 33 h 184"/>
                  <a:gd name="T8" fmla="*/ 46 w 114"/>
                  <a:gd name="T9" fmla="*/ 32 h 184"/>
                  <a:gd name="T10" fmla="*/ 48 w 114"/>
                  <a:gd name="T11" fmla="*/ 30 h 184"/>
                  <a:gd name="T12" fmla="*/ 48 w 114"/>
                  <a:gd name="T13" fmla="*/ 28 h 184"/>
                  <a:gd name="T14" fmla="*/ 48 w 114"/>
                  <a:gd name="T15" fmla="*/ 27 h 184"/>
                  <a:gd name="T16" fmla="*/ 47 w 114"/>
                  <a:gd name="T17" fmla="*/ 24 h 184"/>
                  <a:gd name="T18" fmla="*/ 43 w 114"/>
                  <a:gd name="T19" fmla="*/ 13 h 184"/>
                  <a:gd name="T20" fmla="*/ 70 w 114"/>
                  <a:gd name="T21" fmla="*/ 13 h 184"/>
                  <a:gd name="T22" fmla="*/ 66 w 114"/>
                  <a:gd name="T23" fmla="*/ 24 h 184"/>
                  <a:gd name="T24" fmla="*/ 65 w 114"/>
                  <a:gd name="T25" fmla="*/ 26 h 184"/>
                  <a:gd name="T26" fmla="*/ 65 w 114"/>
                  <a:gd name="T27" fmla="*/ 28 h 184"/>
                  <a:gd name="T28" fmla="*/ 65 w 114"/>
                  <a:gd name="T29" fmla="*/ 30 h 184"/>
                  <a:gd name="T30" fmla="*/ 67 w 114"/>
                  <a:gd name="T31" fmla="*/ 32 h 184"/>
                  <a:gd name="T32" fmla="*/ 68 w 114"/>
                  <a:gd name="T33" fmla="*/ 33 h 184"/>
                  <a:gd name="T34" fmla="*/ 71 w 114"/>
                  <a:gd name="T35" fmla="*/ 34 h 184"/>
                  <a:gd name="T36" fmla="*/ 114 w 114"/>
                  <a:gd name="T37" fmla="*/ 34 h 184"/>
                  <a:gd name="T38" fmla="*/ 107 w 114"/>
                  <a:gd name="T39" fmla="*/ 65 h 184"/>
                  <a:gd name="T40" fmla="*/ 107 w 114"/>
                  <a:gd name="T41" fmla="*/ 120 h 184"/>
                  <a:gd name="T42" fmla="*/ 114 w 114"/>
                  <a:gd name="T43" fmla="*/ 150 h 184"/>
                  <a:gd name="T44" fmla="*/ 71 w 114"/>
                  <a:gd name="T45" fmla="*/ 150 h 184"/>
                  <a:gd name="T46" fmla="*/ 68 w 114"/>
                  <a:gd name="T47" fmla="*/ 151 h 184"/>
                  <a:gd name="T48" fmla="*/ 67 w 114"/>
                  <a:gd name="T49" fmla="*/ 152 h 184"/>
                  <a:gd name="T50" fmla="*/ 66 w 114"/>
                  <a:gd name="T51" fmla="*/ 154 h 184"/>
                  <a:gd name="T52" fmla="*/ 65 w 114"/>
                  <a:gd name="T53" fmla="*/ 157 h 184"/>
                  <a:gd name="T54" fmla="*/ 65 w 114"/>
                  <a:gd name="T55" fmla="*/ 158 h 184"/>
                  <a:gd name="T56" fmla="*/ 66 w 114"/>
                  <a:gd name="T57" fmla="*/ 161 h 184"/>
                  <a:gd name="T58" fmla="*/ 70 w 114"/>
                  <a:gd name="T59" fmla="*/ 170 h 184"/>
                  <a:gd name="T60" fmla="*/ 43 w 114"/>
                  <a:gd name="T61" fmla="*/ 170 h 184"/>
                  <a:gd name="T62" fmla="*/ 47 w 114"/>
                  <a:gd name="T63" fmla="*/ 161 h 184"/>
                  <a:gd name="T64" fmla="*/ 48 w 114"/>
                  <a:gd name="T65" fmla="*/ 158 h 184"/>
                  <a:gd name="T66" fmla="*/ 48 w 114"/>
                  <a:gd name="T67" fmla="*/ 157 h 184"/>
                  <a:gd name="T68" fmla="*/ 47 w 114"/>
                  <a:gd name="T69" fmla="*/ 154 h 184"/>
                  <a:gd name="T70" fmla="*/ 46 w 114"/>
                  <a:gd name="T71" fmla="*/ 152 h 184"/>
                  <a:gd name="T72" fmla="*/ 45 w 114"/>
                  <a:gd name="T73" fmla="*/ 151 h 184"/>
                  <a:gd name="T74" fmla="*/ 42 w 114"/>
                  <a:gd name="T75" fmla="*/ 150 h 184"/>
                  <a:gd name="T76" fmla="*/ 0 w 114"/>
                  <a:gd name="T77" fmla="*/ 150 h 184"/>
                  <a:gd name="T78" fmla="*/ 7 w 114"/>
                  <a:gd name="T79" fmla="*/ 12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84">
                    <a:moveTo>
                      <a:pt x="34" y="92"/>
                    </a:moveTo>
                    <a:cubicBezTo>
                      <a:pt x="34" y="77"/>
                      <a:pt x="22" y="65"/>
                      <a:pt x="7" y="65"/>
                    </a:cubicBezTo>
                    <a:cubicBezTo>
                      <a:pt x="4" y="65"/>
                      <a:pt x="2" y="65"/>
                      <a:pt x="0" y="66"/>
                    </a:cubicBezTo>
                    <a:cubicBezTo>
                      <a:pt x="0" y="34"/>
                      <a:pt x="0" y="34"/>
                      <a:pt x="0" y="34"/>
                    </a:cubicBezTo>
                    <a:cubicBezTo>
                      <a:pt x="41" y="34"/>
                      <a:pt x="41" y="34"/>
                      <a:pt x="41" y="34"/>
                    </a:cubicBezTo>
                    <a:cubicBezTo>
                      <a:pt x="42" y="34"/>
                      <a:pt x="42" y="34"/>
                      <a:pt x="42" y="34"/>
                    </a:cubicBezTo>
                    <a:cubicBezTo>
                      <a:pt x="43" y="34"/>
                      <a:pt x="43" y="34"/>
                      <a:pt x="44" y="34"/>
                    </a:cubicBezTo>
                    <a:cubicBezTo>
                      <a:pt x="44" y="34"/>
                      <a:pt x="45" y="33"/>
                      <a:pt x="45" y="33"/>
                    </a:cubicBezTo>
                    <a:cubicBezTo>
                      <a:pt x="45" y="33"/>
                      <a:pt x="46" y="33"/>
                      <a:pt x="46" y="32"/>
                    </a:cubicBezTo>
                    <a:cubicBezTo>
                      <a:pt x="46" y="32"/>
                      <a:pt x="46" y="32"/>
                      <a:pt x="46" y="32"/>
                    </a:cubicBezTo>
                    <a:cubicBezTo>
                      <a:pt x="46" y="32"/>
                      <a:pt x="47" y="32"/>
                      <a:pt x="47" y="31"/>
                    </a:cubicBezTo>
                    <a:cubicBezTo>
                      <a:pt x="47" y="31"/>
                      <a:pt x="47" y="31"/>
                      <a:pt x="48" y="30"/>
                    </a:cubicBezTo>
                    <a:cubicBezTo>
                      <a:pt x="48" y="30"/>
                      <a:pt x="48" y="30"/>
                      <a:pt x="48" y="29"/>
                    </a:cubicBezTo>
                    <a:cubicBezTo>
                      <a:pt x="48" y="29"/>
                      <a:pt x="48" y="28"/>
                      <a:pt x="48" y="28"/>
                    </a:cubicBezTo>
                    <a:cubicBezTo>
                      <a:pt x="48" y="27"/>
                      <a:pt x="48" y="27"/>
                      <a:pt x="48" y="27"/>
                    </a:cubicBezTo>
                    <a:cubicBezTo>
                      <a:pt x="48" y="27"/>
                      <a:pt x="48" y="27"/>
                      <a:pt x="48" y="27"/>
                    </a:cubicBezTo>
                    <a:cubicBezTo>
                      <a:pt x="48" y="26"/>
                      <a:pt x="48" y="25"/>
                      <a:pt x="48" y="25"/>
                    </a:cubicBezTo>
                    <a:cubicBezTo>
                      <a:pt x="47" y="24"/>
                      <a:pt x="47" y="24"/>
                      <a:pt x="47" y="24"/>
                    </a:cubicBezTo>
                    <a:cubicBezTo>
                      <a:pt x="47" y="23"/>
                      <a:pt x="47" y="23"/>
                      <a:pt x="46" y="23"/>
                    </a:cubicBezTo>
                    <a:cubicBezTo>
                      <a:pt x="44" y="20"/>
                      <a:pt x="43" y="17"/>
                      <a:pt x="43" y="13"/>
                    </a:cubicBezTo>
                    <a:cubicBezTo>
                      <a:pt x="43" y="6"/>
                      <a:pt x="49" y="0"/>
                      <a:pt x="56" y="0"/>
                    </a:cubicBezTo>
                    <a:cubicBezTo>
                      <a:pt x="64" y="0"/>
                      <a:pt x="70" y="6"/>
                      <a:pt x="70" y="13"/>
                    </a:cubicBezTo>
                    <a:cubicBezTo>
                      <a:pt x="70" y="17"/>
                      <a:pt x="69" y="20"/>
                      <a:pt x="66" y="23"/>
                    </a:cubicBezTo>
                    <a:cubicBezTo>
                      <a:pt x="66" y="23"/>
                      <a:pt x="66" y="23"/>
                      <a:pt x="66" y="24"/>
                    </a:cubicBezTo>
                    <a:cubicBezTo>
                      <a:pt x="66" y="24"/>
                      <a:pt x="65" y="24"/>
                      <a:pt x="65" y="25"/>
                    </a:cubicBezTo>
                    <a:cubicBezTo>
                      <a:pt x="65" y="25"/>
                      <a:pt x="65" y="26"/>
                      <a:pt x="65" y="26"/>
                    </a:cubicBezTo>
                    <a:cubicBezTo>
                      <a:pt x="65" y="27"/>
                      <a:pt x="65" y="27"/>
                      <a:pt x="65" y="27"/>
                    </a:cubicBezTo>
                    <a:cubicBezTo>
                      <a:pt x="65" y="27"/>
                      <a:pt x="65" y="27"/>
                      <a:pt x="65" y="28"/>
                    </a:cubicBezTo>
                    <a:cubicBezTo>
                      <a:pt x="65" y="28"/>
                      <a:pt x="65" y="29"/>
                      <a:pt x="65" y="29"/>
                    </a:cubicBezTo>
                    <a:cubicBezTo>
                      <a:pt x="65" y="29"/>
                      <a:pt x="65" y="30"/>
                      <a:pt x="65" y="30"/>
                    </a:cubicBezTo>
                    <a:cubicBezTo>
                      <a:pt x="65" y="31"/>
                      <a:pt x="66" y="31"/>
                      <a:pt x="66" y="31"/>
                    </a:cubicBezTo>
                    <a:cubicBezTo>
                      <a:pt x="66" y="32"/>
                      <a:pt x="66" y="32"/>
                      <a:pt x="67" y="32"/>
                    </a:cubicBezTo>
                    <a:cubicBezTo>
                      <a:pt x="67" y="32"/>
                      <a:pt x="67" y="32"/>
                      <a:pt x="67" y="32"/>
                    </a:cubicBezTo>
                    <a:cubicBezTo>
                      <a:pt x="67" y="33"/>
                      <a:pt x="68" y="33"/>
                      <a:pt x="68" y="33"/>
                    </a:cubicBezTo>
                    <a:cubicBezTo>
                      <a:pt x="68" y="33"/>
                      <a:pt x="69" y="34"/>
                      <a:pt x="69" y="34"/>
                    </a:cubicBezTo>
                    <a:cubicBezTo>
                      <a:pt x="70" y="34"/>
                      <a:pt x="70" y="34"/>
                      <a:pt x="71" y="34"/>
                    </a:cubicBezTo>
                    <a:cubicBezTo>
                      <a:pt x="71" y="34"/>
                      <a:pt x="71" y="34"/>
                      <a:pt x="72" y="34"/>
                    </a:cubicBezTo>
                    <a:cubicBezTo>
                      <a:pt x="114" y="34"/>
                      <a:pt x="114" y="34"/>
                      <a:pt x="114" y="34"/>
                    </a:cubicBezTo>
                    <a:cubicBezTo>
                      <a:pt x="114" y="66"/>
                      <a:pt x="114" y="66"/>
                      <a:pt x="114" y="66"/>
                    </a:cubicBezTo>
                    <a:cubicBezTo>
                      <a:pt x="112" y="65"/>
                      <a:pt x="109" y="65"/>
                      <a:pt x="107" y="65"/>
                    </a:cubicBezTo>
                    <a:cubicBezTo>
                      <a:pt x="92" y="65"/>
                      <a:pt x="79" y="77"/>
                      <a:pt x="79" y="92"/>
                    </a:cubicBezTo>
                    <a:cubicBezTo>
                      <a:pt x="79" y="107"/>
                      <a:pt x="92" y="120"/>
                      <a:pt x="107" y="120"/>
                    </a:cubicBezTo>
                    <a:cubicBezTo>
                      <a:pt x="109" y="120"/>
                      <a:pt x="112" y="119"/>
                      <a:pt x="114" y="119"/>
                    </a:cubicBezTo>
                    <a:cubicBezTo>
                      <a:pt x="114" y="150"/>
                      <a:pt x="114" y="150"/>
                      <a:pt x="114" y="150"/>
                    </a:cubicBezTo>
                    <a:cubicBezTo>
                      <a:pt x="72" y="150"/>
                      <a:pt x="72" y="150"/>
                      <a:pt x="72" y="150"/>
                    </a:cubicBezTo>
                    <a:cubicBezTo>
                      <a:pt x="72" y="150"/>
                      <a:pt x="71" y="150"/>
                      <a:pt x="71" y="150"/>
                    </a:cubicBezTo>
                    <a:cubicBezTo>
                      <a:pt x="71" y="150"/>
                      <a:pt x="70" y="150"/>
                      <a:pt x="70" y="150"/>
                    </a:cubicBezTo>
                    <a:cubicBezTo>
                      <a:pt x="69" y="151"/>
                      <a:pt x="69" y="151"/>
                      <a:pt x="68" y="151"/>
                    </a:cubicBezTo>
                    <a:cubicBezTo>
                      <a:pt x="68" y="151"/>
                      <a:pt x="68" y="151"/>
                      <a:pt x="67" y="152"/>
                    </a:cubicBezTo>
                    <a:cubicBezTo>
                      <a:pt x="67" y="152"/>
                      <a:pt x="67" y="152"/>
                      <a:pt x="67" y="152"/>
                    </a:cubicBezTo>
                    <a:cubicBezTo>
                      <a:pt x="67" y="152"/>
                      <a:pt x="67" y="153"/>
                      <a:pt x="66" y="153"/>
                    </a:cubicBezTo>
                    <a:cubicBezTo>
                      <a:pt x="66" y="153"/>
                      <a:pt x="66" y="154"/>
                      <a:pt x="66" y="154"/>
                    </a:cubicBezTo>
                    <a:cubicBezTo>
                      <a:pt x="66" y="154"/>
                      <a:pt x="66" y="155"/>
                      <a:pt x="65" y="155"/>
                    </a:cubicBezTo>
                    <a:cubicBezTo>
                      <a:pt x="65" y="156"/>
                      <a:pt x="65" y="156"/>
                      <a:pt x="65" y="157"/>
                    </a:cubicBezTo>
                    <a:cubicBezTo>
                      <a:pt x="65" y="157"/>
                      <a:pt x="65" y="157"/>
                      <a:pt x="65" y="157"/>
                    </a:cubicBezTo>
                    <a:cubicBezTo>
                      <a:pt x="65" y="157"/>
                      <a:pt x="65" y="158"/>
                      <a:pt x="65" y="158"/>
                    </a:cubicBezTo>
                    <a:cubicBezTo>
                      <a:pt x="65" y="158"/>
                      <a:pt x="65" y="159"/>
                      <a:pt x="66" y="159"/>
                    </a:cubicBezTo>
                    <a:cubicBezTo>
                      <a:pt x="66" y="160"/>
                      <a:pt x="66" y="160"/>
                      <a:pt x="66" y="161"/>
                    </a:cubicBezTo>
                    <a:cubicBezTo>
                      <a:pt x="66" y="161"/>
                      <a:pt x="67" y="161"/>
                      <a:pt x="67" y="161"/>
                    </a:cubicBezTo>
                    <a:cubicBezTo>
                      <a:pt x="69" y="164"/>
                      <a:pt x="70" y="167"/>
                      <a:pt x="70" y="170"/>
                    </a:cubicBezTo>
                    <a:cubicBezTo>
                      <a:pt x="70" y="178"/>
                      <a:pt x="64" y="184"/>
                      <a:pt x="56" y="184"/>
                    </a:cubicBezTo>
                    <a:cubicBezTo>
                      <a:pt x="49" y="184"/>
                      <a:pt x="43" y="178"/>
                      <a:pt x="43" y="170"/>
                    </a:cubicBezTo>
                    <a:cubicBezTo>
                      <a:pt x="43" y="167"/>
                      <a:pt x="44" y="164"/>
                      <a:pt x="46" y="161"/>
                    </a:cubicBezTo>
                    <a:cubicBezTo>
                      <a:pt x="46" y="161"/>
                      <a:pt x="46" y="161"/>
                      <a:pt x="47" y="161"/>
                    </a:cubicBezTo>
                    <a:cubicBezTo>
                      <a:pt x="47" y="160"/>
                      <a:pt x="47" y="160"/>
                      <a:pt x="47" y="159"/>
                    </a:cubicBezTo>
                    <a:cubicBezTo>
                      <a:pt x="47" y="159"/>
                      <a:pt x="47" y="158"/>
                      <a:pt x="48" y="158"/>
                    </a:cubicBezTo>
                    <a:cubicBezTo>
                      <a:pt x="48" y="158"/>
                      <a:pt x="48" y="157"/>
                      <a:pt x="48" y="157"/>
                    </a:cubicBezTo>
                    <a:cubicBezTo>
                      <a:pt x="48" y="157"/>
                      <a:pt x="48" y="157"/>
                      <a:pt x="48" y="157"/>
                    </a:cubicBezTo>
                    <a:cubicBezTo>
                      <a:pt x="48" y="156"/>
                      <a:pt x="48" y="156"/>
                      <a:pt x="47" y="155"/>
                    </a:cubicBezTo>
                    <a:cubicBezTo>
                      <a:pt x="47" y="155"/>
                      <a:pt x="47" y="154"/>
                      <a:pt x="47" y="154"/>
                    </a:cubicBezTo>
                    <a:cubicBezTo>
                      <a:pt x="47" y="154"/>
                      <a:pt x="47" y="153"/>
                      <a:pt x="46" y="153"/>
                    </a:cubicBezTo>
                    <a:cubicBezTo>
                      <a:pt x="46" y="153"/>
                      <a:pt x="46" y="152"/>
                      <a:pt x="46" y="152"/>
                    </a:cubicBezTo>
                    <a:cubicBezTo>
                      <a:pt x="45" y="152"/>
                      <a:pt x="45" y="152"/>
                      <a:pt x="45" y="152"/>
                    </a:cubicBezTo>
                    <a:cubicBezTo>
                      <a:pt x="45" y="151"/>
                      <a:pt x="45" y="151"/>
                      <a:pt x="45" y="151"/>
                    </a:cubicBezTo>
                    <a:cubicBezTo>
                      <a:pt x="44" y="151"/>
                      <a:pt x="44" y="151"/>
                      <a:pt x="43" y="150"/>
                    </a:cubicBezTo>
                    <a:cubicBezTo>
                      <a:pt x="43" y="150"/>
                      <a:pt x="42" y="150"/>
                      <a:pt x="42" y="150"/>
                    </a:cubicBezTo>
                    <a:cubicBezTo>
                      <a:pt x="41" y="150"/>
                      <a:pt x="41" y="150"/>
                      <a:pt x="41" y="150"/>
                    </a:cubicBezTo>
                    <a:cubicBezTo>
                      <a:pt x="0" y="150"/>
                      <a:pt x="0" y="150"/>
                      <a:pt x="0" y="150"/>
                    </a:cubicBezTo>
                    <a:cubicBezTo>
                      <a:pt x="0" y="119"/>
                      <a:pt x="0" y="119"/>
                      <a:pt x="0" y="119"/>
                    </a:cubicBezTo>
                    <a:cubicBezTo>
                      <a:pt x="2" y="119"/>
                      <a:pt x="4" y="120"/>
                      <a:pt x="7" y="120"/>
                    </a:cubicBezTo>
                    <a:cubicBezTo>
                      <a:pt x="22" y="120"/>
                      <a:pt x="34" y="107"/>
                      <a:pt x="34" y="9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3" name="Freeform 182">
                <a:extLst>
                  <a:ext uri="{FF2B5EF4-FFF2-40B4-BE49-F238E27FC236}">
                    <a16:creationId xmlns:a16="http://schemas.microsoft.com/office/drawing/2014/main" id="{3E2CDF26-5CCD-4D58-9B8B-83FB405B1EC8}"/>
                  </a:ext>
                </a:extLst>
              </p:cNvPr>
              <p:cNvSpPr>
                <a:spLocks/>
              </p:cNvSpPr>
              <p:nvPr/>
            </p:nvSpPr>
            <p:spPr bwMode="auto">
              <a:xfrm>
                <a:off x="8366125" y="4249738"/>
                <a:ext cx="1390650" cy="868363"/>
              </a:xfrm>
              <a:custGeom>
                <a:avLst/>
                <a:gdLst>
                  <a:gd name="T0" fmla="*/ 119 w 184"/>
                  <a:gd name="T1" fmla="*/ 8 h 115"/>
                  <a:gd name="T2" fmla="*/ 149 w 184"/>
                  <a:gd name="T3" fmla="*/ 0 h 115"/>
                  <a:gd name="T4" fmla="*/ 150 w 184"/>
                  <a:gd name="T5" fmla="*/ 43 h 115"/>
                  <a:gd name="T6" fmla="*/ 151 w 184"/>
                  <a:gd name="T7" fmla="*/ 46 h 115"/>
                  <a:gd name="T8" fmla="*/ 151 w 184"/>
                  <a:gd name="T9" fmla="*/ 47 h 115"/>
                  <a:gd name="T10" fmla="*/ 154 w 184"/>
                  <a:gd name="T11" fmla="*/ 48 h 115"/>
                  <a:gd name="T12" fmla="*/ 156 w 184"/>
                  <a:gd name="T13" fmla="*/ 49 h 115"/>
                  <a:gd name="T14" fmla="*/ 157 w 184"/>
                  <a:gd name="T15" fmla="*/ 49 h 115"/>
                  <a:gd name="T16" fmla="*/ 160 w 184"/>
                  <a:gd name="T17" fmla="*/ 48 h 115"/>
                  <a:gd name="T18" fmla="*/ 170 w 184"/>
                  <a:gd name="T19" fmla="*/ 43 h 115"/>
                  <a:gd name="T20" fmla="*/ 170 w 184"/>
                  <a:gd name="T21" fmla="*/ 71 h 115"/>
                  <a:gd name="T22" fmla="*/ 160 w 184"/>
                  <a:gd name="T23" fmla="*/ 67 h 115"/>
                  <a:gd name="T24" fmla="*/ 157 w 184"/>
                  <a:gd name="T25" fmla="*/ 66 h 115"/>
                  <a:gd name="T26" fmla="*/ 156 w 184"/>
                  <a:gd name="T27" fmla="*/ 65 h 115"/>
                  <a:gd name="T28" fmla="*/ 154 w 184"/>
                  <a:gd name="T29" fmla="*/ 66 h 115"/>
                  <a:gd name="T30" fmla="*/ 151 w 184"/>
                  <a:gd name="T31" fmla="*/ 68 h 115"/>
                  <a:gd name="T32" fmla="*/ 151 w 184"/>
                  <a:gd name="T33" fmla="*/ 68 h 115"/>
                  <a:gd name="T34" fmla="*/ 150 w 184"/>
                  <a:gd name="T35" fmla="*/ 71 h 115"/>
                  <a:gd name="T36" fmla="*/ 149 w 184"/>
                  <a:gd name="T37" fmla="*/ 115 h 115"/>
                  <a:gd name="T38" fmla="*/ 119 w 184"/>
                  <a:gd name="T39" fmla="*/ 107 h 115"/>
                  <a:gd name="T40" fmla="*/ 64 w 184"/>
                  <a:gd name="T41" fmla="*/ 107 h 115"/>
                  <a:gd name="T42" fmla="*/ 34 w 184"/>
                  <a:gd name="T43" fmla="*/ 115 h 115"/>
                  <a:gd name="T44" fmla="*/ 34 w 184"/>
                  <a:gd name="T45" fmla="*/ 72 h 115"/>
                  <a:gd name="T46" fmla="*/ 33 w 184"/>
                  <a:gd name="T47" fmla="*/ 69 h 115"/>
                  <a:gd name="T48" fmla="*/ 32 w 184"/>
                  <a:gd name="T49" fmla="*/ 68 h 115"/>
                  <a:gd name="T50" fmla="*/ 30 w 184"/>
                  <a:gd name="T51" fmla="*/ 66 h 115"/>
                  <a:gd name="T52" fmla="*/ 27 w 184"/>
                  <a:gd name="T53" fmla="*/ 66 h 115"/>
                  <a:gd name="T54" fmla="*/ 26 w 184"/>
                  <a:gd name="T55" fmla="*/ 66 h 115"/>
                  <a:gd name="T56" fmla="*/ 23 w 184"/>
                  <a:gd name="T57" fmla="*/ 67 h 115"/>
                  <a:gd name="T58" fmla="*/ 13 w 184"/>
                  <a:gd name="T59" fmla="*/ 71 h 115"/>
                  <a:gd name="T60" fmla="*/ 13 w 184"/>
                  <a:gd name="T61" fmla="*/ 43 h 115"/>
                  <a:gd name="T62" fmla="*/ 23 w 184"/>
                  <a:gd name="T63" fmla="*/ 47 h 115"/>
                  <a:gd name="T64" fmla="*/ 26 w 184"/>
                  <a:gd name="T65" fmla="*/ 48 h 115"/>
                  <a:gd name="T66" fmla="*/ 27 w 184"/>
                  <a:gd name="T67" fmla="*/ 48 h 115"/>
                  <a:gd name="T68" fmla="*/ 30 w 184"/>
                  <a:gd name="T69" fmla="*/ 48 h 115"/>
                  <a:gd name="T70" fmla="*/ 32 w 184"/>
                  <a:gd name="T71" fmla="*/ 46 h 115"/>
                  <a:gd name="T72" fmla="*/ 33 w 184"/>
                  <a:gd name="T73" fmla="*/ 45 h 115"/>
                  <a:gd name="T74" fmla="*/ 34 w 184"/>
                  <a:gd name="T75" fmla="*/ 42 h 115"/>
                  <a:gd name="T76" fmla="*/ 34 w 184"/>
                  <a:gd name="T77" fmla="*/ 0 h 115"/>
                  <a:gd name="T78" fmla="*/ 64 w 184"/>
                  <a:gd name="T79" fmla="*/ 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15">
                    <a:moveTo>
                      <a:pt x="92" y="35"/>
                    </a:moveTo>
                    <a:cubicBezTo>
                      <a:pt x="107" y="35"/>
                      <a:pt x="119" y="23"/>
                      <a:pt x="119" y="8"/>
                    </a:cubicBezTo>
                    <a:cubicBezTo>
                      <a:pt x="119" y="5"/>
                      <a:pt x="119" y="3"/>
                      <a:pt x="118" y="0"/>
                    </a:cubicBezTo>
                    <a:cubicBezTo>
                      <a:pt x="149" y="0"/>
                      <a:pt x="149" y="0"/>
                      <a:pt x="149" y="0"/>
                    </a:cubicBezTo>
                    <a:cubicBezTo>
                      <a:pt x="149" y="42"/>
                      <a:pt x="149" y="42"/>
                      <a:pt x="149" y="42"/>
                    </a:cubicBezTo>
                    <a:cubicBezTo>
                      <a:pt x="149" y="42"/>
                      <a:pt x="150" y="43"/>
                      <a:pt x="150" y="43"/>
                    </a:cubicBezTo>
                    <a:cubicBezTo>
                      <a:pt x="150" y="43"/>
                      <a:pt x="150" y="44"/>
                      <a:pt x="150" y="44"/>
                    </a:cubicBezTo>
                    <a:cubicBezTo>
                      <a:pt x="150" y="45"/>
                      <a:pt x="150" y="45"/>
                      <a:pt x="151" y="46"/>
                    </a:cubicBezTo>
                    <a:cubicBezTo>
                      <a:pt x="151" y="46"/>
                      <a:pt x="151" y="46"/>
                      <a:pt x="151" y="47"/>
                    </a:cubicBezTo>
                    <a:cubicBezTo>
                      <a:pt x="151" y="47"/>
                      <a:pt x="151" y="47"/>
                      <a:pt x="151" y="47"/>
                    </a:cubicBezTo>
                    <a:cubicBezTo>
                      <a:pt x="152" y="47"/>
                      <a:pt x="152" y="47"/>
                      <a:pt x="153" y="48"/>
                    </a:cubicBezTo>
                    <a:cubicBezTo>
                      <a:pt x="153" y="48"/>
                      <a:pt x="153" y="48"/>
                      <a:pt x="154" y="48"/>
                    </a:cubicBezTo>
                    <a:cubicBezTo>
                      <a:pt x="154" y="48"/>
                      <a:pt x="154" y="48"/>
                      <a:pt x="155" y="48"/>
                    </a:cubicBezTo>
                    <a:cubicBezTo>
                      <a:pt x="155" y="49"/>
                      <a:pt x="156" y="49"/>
                      <a:pt x="156" y="49"/>
                    </a:cubicBezTo>
                    <a:cubicBezTo>
                      <a:pt x="156" y="49"/>
                      <a:pt x="156" y="49"/>
                      <a:pt x="156" y="49"/>
                    </a:cubicBezTo>
                    <a:cubicBezTo>
                      <a:pt x="157" y="49"/>
                      <a:pt x="157" y="49"/>
                      <a:pt x="157" y="49"/>
                    </a:cubicBezTo>
                    <a:cubicBezTo>
                      <a:pt x="158" y="49"/>
                      <a:pt x="158" y="49"/>
                      <a:pt x="159" y="48"/>
                    </a:cubicBezTo>
                    <a:cubicBezTo>
                      <a:pt x="159" y="48"/>
                      <a:pt x="160" y="48"/>
                      <a:pt x="160" y="48"/>
                    </a:cubicBezTo>
                    <a:cubicBezTo>
                      <a:pt x="160" y="47"/>
                      <a:pt x="161" y="47"/>
                      <a:pt x="161" y="47"/>
                    </a:cubicBezTo>
                    <a:cubicBezTo>
                      <a:pt x="164" y="45"/>
                      <a:pt x="167" y="43"/>
                      <a:pt x="170" y="43"/>
                    </a:cubicBezTo>
                    <a:cubicBezTo>
                      <a:pt x="178" y="43"/>
                      <a:pt x="184" y="50"/>
                      <a:pt x="184" y="57"/>
                    </a:cubicBezTo>
                    <a:cubicBezTo>
                      <a:pt x="184" y="65"/>
                      <a:pt x="178" y="71"/>
                      <a:pt x="170" y="71"/>
                    </a:cubicBezTo>
                    <a:cubicBezTo>
                      <a:pt x="167" y="71"/>
                      <a:pt x="164" y="70"/>
                      <a:pt x="161" y="67"/>
                    </a:cubicBezTo>
                    <a:cubicBezTo>
                      <a:pt x="161" y="67"/>
                      <a:pt x="160" y="67"/>
                      <a:pt x="160" y="67"/>
                    </a:cubicBezTo>
                    <a:cubicBezTo>
                      <a:pt x="160" y="66"/>
                      <a:pt x="159" y="66"/>
                      <a:pt x="159" y="66"/>
                    </a:cubicBezTo>
                    <a:cubicBezTo>
                      <a:pt x="158" y="66"/>
                      <a:pt x="158" y="66"/>
                      <a:pt x="157" y="66"/>
                    </a:cubicBezTo>
                    <a:cubicBezTo>
                      <a:pt x="157" y="66"/>
                      <a:pt x="157" y="65"/>
                      <a:pt x="156" y="65"/>
                    </a:cubicBezTo>
                    <a:cubicBezTo>
                      <a:pt x="156" y="65"/>
                      <a:pt x="156" y="65"/>
                      <a:pt x="156" y="65"/>
                    </a:cubicBezTo>
                    <a:cubicBezTo>
                      <a:pt x="156" y="65"/>
                      <a:pt x="155" y="66"/>
                      <a:pt x="155" y="66"/>
                    </a:cubicBezTo>
                    <a:cubicBezTo>
                      <a:pt x="154" y="66"/>
                      <a:pt x="154" y="66"/>
                      <a:pt x="154" y="66"/>
                    </a:cubicBezTo>
                    <a:cubicBezTo>
                      <a:pt x="153" y="66"/>
                      <a:pt x="153" y="66"/>
                      <a:pt x="153" y="67"/>
                    </a:cubicBezTo>
                    <a:cubicBezTo>
                      <a:pt x="152" y="67"/>
                      <a:pt x="152" y="67"/>
                      <a:pt x="151" y="68"/>
                    </a:cubicBezTo>
                    <a:cubicBezTo>
                      <a:pt x="151" y="68"/>
                      <a:pt x="151" y="68"/>
                      <a:pt x="151" y="68"/>
                    </a:cubicBezTo>
                    <a:cubicBezTo>
                      <a:pt x="151" y="68"/>
                      <a:pt x="151" y="68"/>
                      <a:pt x="151" y="68"/>
                    </a:cubicBezTo>
                    <a:cubicBezTo>
                      <a:pt x="150" y="69"/>
                      <a:pt x="150" y="69"/>
                      <a:pt x="150" y="70"/>
                    </a:cubicBezTo>
                    <a:cubicBezTo>
                      <a:pt x="150" y="70"/>
                      <a:pt x="150" y="71"/>
                      <a:pt x="150" y="71"/>
                    </a:cubicBezTo>
                    <a:cubicBezTo>
                      <a:pt x="150" y="72"/>
                      <a:pt x="149" y="72"/>
                      <a:pt x="149" y="72"/>
                    </a:cubicBezTo>
                    <a:cubicBezTo>
                      <a:pt x="149" y="115"/>
                      <a:pt x="149" y="115"/>
                      <a:pt x="149" y="115"/>
                    </a:cubicBezTo>
                    <a:cubicBezTo>
                      <a:pt x="118" y="115"/>
                      <a:pt x="118" y="115"/>
                      <a:pt x="118" y="115"/>
                    </a:cubicBezTo>
                    <a:cubicBezTo>
                      <a:pt x="119" y="112"/>
                      <a:pt x="119" y="110"/>
                      <a:pt x="119" y="107"/>
                    </a:cubicBezTo>
                    <a:cubicBezTo>
                      <a:pt x="119" y="92"/>
                      <a:pt x="107" y="80"/>
                      <a:pt x="92" y="80"/>
                    </a:cubicBezTo>
                    <a:cubicBezTo>
                      <a:pt x="76" y="80"/>
                      <a:pt x="64" y="92"/>
                      <a:pt x="64" y="107"/>
                    </a:cubicBezTo>
                    <a:cubicBezTo>
                      <a:pt x="64" y="110"/>
                      <a:pt x="65" y="112"/>
                      <a:pt x="65" y="115"/>
                    </a:cubicBezTo>
                    <a:cubicBezTo>
                      <a:pt x="34" y="115"/>
                      <a:pt x="34" y="115"/>
                      <a:pt x="34" y="115"/>
                    </a:cubicBezTo>
                    <a:cubicBezTo>
                      <a:pt x="34" y="73"/>
                      <a:pt x="34" y="73"/>
                      <a:pt x="34" y="73"/>
                    </a:cubicBezTo>
                    <a:cubicBezTo>
                      <a:pt x="34" y="72"/>
                      <a:pt x="34" y="72"/>
                      <a:pt x="34" y="72"/>
                    </a:cubicBezTo>
                    <a:cubicBezTo>
                      <a:pt x="33" y="71"/>
                      <a:pt x="33" y="71"/>
                      <a:pt x="33" y="70"/>
                    </a:cubicBezTo>
                    <a:cubicBezTo>
                      <a:pt x="33" y="70"/>
                      <a:pt x="33" y="69"/>
                      <a:pt x="33" y="69"/>
                    </a:cubicBezTo>
                    <a:cubicBezTo>
                      <a:pt x="32" y="69"/>
                      <a:pt x="32" y="68"/>
                      <a:pt x="32" y="68"/>
                    </a:cubicBezTo>
                    <a:cubicBezTo>
                      <a:pt x="32" y="68"/>
                      <a:pt x="32" y="68"/>
                      <a:pt x="32" y="68"/>
                    </a:cubicBezTo>
                    <a:cubicBezTo>
                      <a:pt x="32" y="68"/>
                      <a:pt x="31" y="67"/>
                      <a:pt x="31" y="67"/>
                    </a:cubicBezTo>
                    <a:cubicBezTo>
                      <a:pt x="30" y="67"/>
                      <a:pt x="30" y="67"/>
                      <a:pt x="30" y="66"/>
                    </a:cubicBezTo>
                    <a:cubicBezTo>
                      <a:pt x="29" y="66"/>
                      <a:pt x="29" y="66"/>
                      <a:pt x="29" y="66"/>
                    </a:cubicBezTo>
                    <a:cubicBezTo>
                      <a:pt x="28" y="66"/>
                      <a:pt x="28" y="66"/>
                      <a:pt x="27" y="66"/>
                    </a:cubicBezTo>
                    <a:cubicBezTo>
                      <a:pt x="27" y="66"/>
                      <a:pt x="27" y="66"/>
                      <a:pt x="27" y="66"/>
                    </a:cubicBezTo>
                    <a:cubicBezTo>
                      <a:pt x="26" y="66"/>
                      <a:pt x="26" y="66"/>
                      <a:pt x="26" y="66"/>
                    </a:cubicBezTo>
                    <a:cubicBezTo>
                      <a:pt x="25" y="66"/>
                      <a:pt x="25" y="66"/>
                      <a:pt x="24" y="66"/>
                    </a:cubicBezTo>
                    <a:cubicBezTo>
                      <a:pt x="24" y="66"/>
                      <a:pt x="24" y="67"/>
                      <a:pt x="23" y="67"/>
                    </a:cubicBezTo>
                    <a:cubicBezTo>
                      <a:pt x="23" y="67"/>
                      <a:pt x="23" y="67"/>
                      <a:pt x="22" y="67"/>
                    </a:cubicBezTo>
                    <a:cubicBezTo>
                      <a:pt x="20" y="70"/>
                      <a:pt x="17" y="71"/>
                      <a:pt x="13" y="71"/>
                    </a:cubicBezTo>
                    <a:cubicBezTo>
                      <a:pt x="6" y="71"/>
                      <a:pt x="0" y="65"/>
                      <a:pt x="0" y="57"/>
                    </a:cubicBezTo>
                    <a:cubicBezTo>
                      <a:pt x="0" y="50"/>
                      <a:pt x="6" y="43"/>
                      <a:pt x="13" y="43"/>
                    </a:cubicBezTo>
                    <a:cubicBezTo>
                      <a:pt x="17" y="43"/>
                      <a:pt x="20" y="45"/>
                      <a:pt x="22" y="47"/>
                    </a:cubicBezTo>
                    <a:cubicBezTo>
                      <a:pt x="23" y="47"/>
                      <a:pt x="23" y="47"/>
                      <a:pt x="23" y="47"/>
                    </a:cubicBezTo>
                    <a:cubicBezTo>
                      <a:pt x="24" y="48"/>
                      <a:pt x="24" y="48"/>
                      <a:pt x="24" y="48"/>
                    </a:cubicBezTo>
                    <a:cubicBezTo>
                      <a:pt x="25" y="48"/>
                      <a:pt x="25" y="48"/>
                      <a:pt x="26" y="48"/>
                    </a:cubicBezTo>
                    <a:cubicBezTo>
                      <a:pt x="26" y="48"/>
                      <a:pt x="26" y="48"/>
                      <a:pt x="27" y="48"/>
                    </a:cubicBezTo>
                    <a:cubicBezTo>
                      <a:pt x="27" y="48"/>
                      <a:pt x="27" y="48"/>
                      <a:pt x="27" y="48"/>
                    </a:cubicBezTo>
                    <a:cubicBezTo>
                      <a:pt x="28" y="48"/>
                      <a:pt x="28" y="48"/>
                      <a:pt x="29" y="48"/>
                    </a:cubicBezTo>
                    <a:cubicBezTo>
                      <a:pt x="29" y="48"/>
                      <a:pt x="29" y="48"/>
                      <a:pt x="30" y="48"/>
                    </a:cubicBezTo>
                    <a:cubicBezTo>
                      <a:pt x="30" y="48"/>
                      <a:pt x="30" y="47"/>
                      <a:pt x="31" y="47"/>
                    </a:cubicBezTo>
                    <a:cubicBezTo>
                      <a:pt x="31" y="47"/>
                      <a:pt x="32" y="47"/>
                      <a:pt x="32" y="46"/>
                    </a:cubicBezTo>
                    <a:cubicBezTo>
                      <a:pt x="32" y="46"/>
                      <a:pt x="32" y="46"/>
                      <a:pt x="32" y="46"/>
                    </a:cubicBezTo>
                    <a:cubicBezTo>
                      <a:pt x="32" y="46"/>
                      <a:pt x="32" y="45"/>
                      <a:pt x="33" y="45"/>
                    </a:cubicBezTo>
                    <a:cubicBezTo>
                      <a:pt x="33" y="45"/>
                      <a:pt x="33" y="44"/>
                      <a:pt x="33" y="44"/>
                    </a:cubicBezTo>
                    <a:cubicBezTo>
                      <a:pt x="33" y="43"/>
                      <a:pt x="33" y="43"/>
                      <a:pt x="34" y="42"/>
                    </a:cubicBezTo>
                    <a:cubicBezTo>
                      <a:pt x="34" y="42"/>
                      <a:pt x="34" y="42"/>
                      <a:pt x="34" y="42"/>
                    </a:cubicBezTo>
                    <a:cubicBezTo>
                      <a:pt x="34" y="0"/>
                      <a:pt x="34" y="0"/>
                      <a:pt x="34" y="0"/>
                    </a:cubicBezTo>
                    <a:cubicBezTo>
                      <a:pt x="65" y="0"/>
                      <a:pt x="65" y="0"/>
                      <a:pt x="65" y="0"/>
                    </a:cubicBezTo>
                    <a:cubicBezTo>
                      <a:pt x="65" y="3"/>
                      <a:pt x="64" y="5"/>
                      <a:pt x="64" y="8"/>
                    </a:cubicBezTo>
                    <a:cubicBezTo>
                      <a:pt x="64" y="23"/>
                      <a:pt x="76" y="35"/>
                      <a:pt x="92" y="3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4" name="Freeform 183">
                <a:extLst>
                  <a:ext uri="{FF2B5EF4-FFF2-40B4-BE49-F238E27FC236}">
                    <a16:creationId xmlns:a16="http://schemas.microsoft.com/office/drawing/2014/main" id="{4AFDC488-BA6D-4EB5-9D17-1B06BF52545A}"/>
                  </a:ext>
                </a:extLst>
              </p:cNvPr>
              <p:cNvSpPr>
                <a:spLocks/>
              </p:cNvSpPr>
              <p:nvPr/>
            </p:nvSpPr>
            <p:spPr bwMode="auto">
              <a:xfrm>
                <a:off x="7731125" y="3246437"/>
                <a:ext cx="2863850" cy="3568701"/>
              </a:xfrm>
              <a:custGeom>
                <a:avLst/>
                <a:gdLst>
                  <a:gd name="T0" fmla="*/ 363 w 379"/>
                  <a:gd name="T1" fmla="*/ 199 h 473"/>
                  <a:gd name="T2" fmla="*/ 335 w 379"/>
                  <a:gd name="T3" fmla="*/ 158 h 473"/>
                  <a:gd name="T4" fmla="*/ 327 w 379"/>
                  <a:gd name="T5" fmla="*/ 136 h 473"/>
                  <a:gd name="T6" fmla="*/ 330 w 379"/>
                  <a:gd name="T7" fmla="*/ 105 h 473"/>
                  <a:gd name="T8" fmla="*/ 243 w 379"/>
                  <a:gd name="T9" fmla="*/ 0 h 473"/>
                  <a:gd name="T10" fmla="*/ 243 w 379"/>
                  <a:gd name="T11" fmla="*/ 6 h 473"/>
                  <a:gd name="T12" fmla="*/ 243 w 379"/>
                  <a:gd name="T13" fmla="*/ 38 h 473"/>
                  <a:gd name="T14" fmla="*/ 243 w 379"/>
                  <a:gd name="T15" fmla="*/ 51 h 473"/>
                  <a:gd name="T16" fmla="*/ 230 w 379"/>
                  <a:gd name="T17" fmla="*/ 48 h 473"/>
                  <a:gd name="T18" fmla="*/ 226 w 379"/>
                  <a:gd name="T19" fmla="*/ 47 h 473"/>
                  <a:gd name="T20" fmla="*/ 209 w 379"/>
                  <a:gd name="T21" fmla="*/ 64 h 473"/>
                  <a:gd name="T22" fmla="*/ 226 w 379"/>
                  <a:gd name="T23" fmla="*/ 81 h 473"/>
                  <a:gd name="T24" fmla="*/ 230 w 379"/>
                  <a:gd name="T25" fmla="*/ 80 h 473"/>
                  <a:gd name="T26" fmla="*/ 243 w 379"/>
                  <a:gd name="T27" fmla="*/ 77 h 473"/>
                  <a:gd name="T28" fmla="*/ 243 w 379"/>
                  <a:gd name="T29" fmla="*/ 91 h 473"/>
                  <a:gd name="T30" fmla="*/ 243 w 379"/>
                  <a:gd name="T31" fmla="*/ 122 h 473"/>
                  <a:gd name="T32" fmla="*/ 243 w 379"/>
                  <a:gd name="T33" fmla="*/ 123 h 473"/>
                  <a:gd name="T34" fmla="*/ 244 w 379"/>
                  <a:gd name="T35" fmla="*/ 123 h 473"/>
                  <a:gd name="T36" fmla="*/ 244 w 379"/>
                  <a:gd name="T37" fmla="*/ 133 h 473"/>
                  <a:gd name="T38" fmla="*/ 244 w 379"/>
                  <a:gd name="T39" fmla="*/ 168 h 473"/>
                  <a:gd name="T40" fmla="*/ 254 w 379"/>
                  <a:gd name="T41" fmla="*/ 166 h 473"/>
                  <a:gd name="T42" fmla="*/ 279 w 379"/>
                  <a:gd name="T43" fmla="*/ 190 h 473"/>
                  <a:gd name="T44" fmla="*/ 254 w 379"/>
                  <a:gd name="T45" fmla="*/ 214 h 473"/>
                  <a:gd name="T46" fmla="*/ 244 w 379"/>
                  <a:gd name="T47" fmla="*/ 212 h 473"/>
                  <a:gd name="T48" fmla="*/ 244 w 379"/>
                  <a:gd name="T49" fmla="*/ 248 h 473"/>
                  <a:gd name="T50" fmla="*/ 244 w 379"/>
                  <a:gd name="T51" fmla="*/ 258 h 473"/>
                  <a:gd name="T52" fmla="*/ 233 w 379"/>
                  <a:gd name="T53" fmla="*/ 258 h 473"/>
                  <a:gd name="T54" fmla="*/ 202 w 379"/>
                  <a:gd name="T55" fmla="*/ 258 h 473"/>
                  <a:gd name="T56" fmla="*/ 188 w 379"/>
                  <a:gd name="T57" fmla="*/ 258 h 473"/>
                  <a:gd name="T58" fmla="*/ 192 w 379"/>
                  <a:gd name="T59" fmla="*/ 245 h 473"/>
                  <a:gd name="T60" fmla="*/ 193 w 379"/>
                  <a:gd name="T61" fmla="*/ 240 h 473"/>
                  <a:gd name="T62" fmla="*/ 176 w 379"/>
                  <a:gd name="T63" fmla="*/ 224 h 473"/>
                  <a:gd name="T64" fmla="*/ 159 w 379"/>
                  <a:gd name="T65" fmla="*/ 240 h 473"/>
                  <a:gd name="T66" fmla="*/ 159 w 379"/>
                  <a:gd name="T67" fmla="*/ 245 h 473"/>
                  <a:gd name="T68" fmla="*/ 163 w 379"/>
                  <a:gd name="T69" fmla="*/ 258 h 473"/>
                  <a:gd name="T70" fmla="*/ 149 w 379"/>
                  <a:gd name="T71" fmla="*/ 258 h 473"/>
                  <a:gd name="T72" fmla="*/ 118 w 379"/>
                  <a:gd name="T73" fmla="*/ 258 h 473"/>
                  <a:gd name="T74" fmla="*/ 117 w 379"/>
                  <a:gd name="T75" fmla="*/ 258 h 473"/>
                  <a:gd name="T76" fmla="*/ 117 w 379"/>
                  <a:gd name="T77" fmla="*/ 259 h 473"/>
                  <a:gd name="T78" fmla="*/ 106 w 379"/>
                  <a:gd name="T79" fmla="*/ 259 h 473"/>
                  <a:gd name="T80" fmla="*/ 71 w 379"/>
                  <a:gd name="T81" fmla="*/ 259 h 473"/>
                  <a:gd name="T82" fmla="*/ 73 w 379"/>
                  <a:gd name="T83" fmla="*/ 269 h 473"/>
                  <a:gd name="T84" fmla="*/ 49 w 379"/>
                  <a:gd name="T85" fmla="*/ 293 h 473"/>
                  <a:gd name="T86" fmla="*/ 25 w 379"/>
                  <a:gd name="T87" fmla="*/ 269 h 473"/>
                  <a:gd name="T88" fmla="*/ 27 w 379"/>
                  <a:gd name="T89" fmla="*/ 259 h 473"/>
                  <a:gd name="T90" fmla="*/ 0 w 379"/>
                  <a:gd name="T91" fmla="*/ 259 h 473"/>
                  <a:gd name="T92" fmla="*/ 7 w 379"/>
                  <a:gd name="T93" fmla="*/ 275 h 473"/>
                  <a:gd name="T94" fmla="*/ 5 w 379"/>
                  <a:gd name="T95" fmla="*/ 473 h 473"/>
                  <a:gd name="T96" fmla="*/ 243 w 379"/>
                  <a:gd name="T97" fmla="*/ 472 h 473"/>
                  <a:gd name="T98" fmla="*/ 234 w 379"/>
                  <a:gd name="T99" fmla="*/ 387 h 473"/>
                  <a:gd name="T100" fmla="*/ 250 w 379"/>
                  <a:gd name="T101" fmla="*/ 376 h 473"/>
                  <a:gd name="T102" fmla="*/ 311 w 379"/>
                  <a:gd name="T103" fmla="*/ 366 h 473"/>
                  <a:gd name="T104" fmla="*/ 338 w 379"/>
                  <a:gd name="T105" fmla="*/ 328 h 473"/>
                  <a:gd name="T106" fmla="*/ 337 w 379"/>
                  <a:gd name="T107" fmla="*/ 312 h 473"/>
                  <a:gd name="T108" fmla="*/ 345 w 379"/>
                  <a:gd name="T109" fmla="*/ 306 h 473"/>
                  <a:gd name="T110" fmla="*/ 351 w 379"/>
                  <a:gd name="T111" fmla="*/ 291 h 473"/>
                  <a:gd name="T112" fmla="*/ 346 w 379"/>
                  <a:gd name="T113" fmla="*/ 280 h 473"/>
                  <a:gd name="T114" fmla="*/ 352 w 379"/>
                  <a:gd name="T115" fmla="*/ 270 h 473"/>
                  <a:gd name="T116" fmla="*/ 345 w 379"/>
                  <a:gd name="T117" fmla="*/ 250 h 473"/>
                  <a:gd name="T118" fmla="*/ 344 w 379"/>
                  <a:gd name="T119" fmla="*/ 246 h 473"/>
                  <a:gd name="T120" fmla="*/ 347 w 379"/>
                  <a:gd name="T121" fmla="*/ 243 h 473"/>
                  <a:gd name="T122" fmla="*/ 361 w 379"/>
                  <a:gd name="T123" fmla="*/ 235 h 473"/>
                  <a:gd name="T124" fmla="*/ 363 w 379"/>
                  <a:gd name="T125" fmla="*/ 19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 h="473">
                    <a:moveTo>
                      <a:pt x="363" y="199"/>
                    </a:moveTo>
                    <a:cubicBezTo>
                      <a:pt x="335" y="158"/>
                      <a:pt x="335" y="158"/>
                      <a:pt x="335" y="158"/>
                    </a:cubicBezTo>
                    <a:cubicBezTo>
                      <a:pt x="330" y="152"/>
                      <a:pt x="328" y="144"/>
                      <a:pt x="327" y="136"/>
                    </a:cubicBezTo>
                    <a:cubicBezTo>
                      <a:pt x="326" y="122"/>
                      <a:pt x="333" y="115"/>
                      <a:pt x="330" y="105"/>
                    </a:cubicBezTo>
                    <a:cubicBezTo>
                      <a:pt x="314" y="60"/>
                      <a:pt x="283" y="22"/>
                      <a:pt x="243" y="0"/>
                    </a:cubicBezTo>
                    <a:cubicBezTo>
                      <a:pt x="243" y="6"/>
                      <a:pt x="243" y="6"/>
                      <a:pt x="243" y="6"/>
                    </a:cubicBezTo>
                    <a:cubicBezTo>
                      <a:pt x="243" y="38"/>
                      <a:pt x="243" y="38"/>
                      <a:pt x="243" y="38"/>
                    </a:cubicBezTo>
                    <a:cubicBezTo>
                      <a:pt x="243" y="51"/>
                      <a:pt x="243" y="51"/>
                      <a:pt x="243" y="51"/>
                    </a:cubicBezTo>
                    <a:cubicBezTo>
                      <a:pt x="230" y="48"/>
                      <a:pt x="230" y="48"/>
                      <a:pt x="230" y="48"/>
                    </a:cubicBezTo>
                    <a:cubicBezTo>
                      <a:pt x="228" y="47"/>
                      <a:pt x="227" y="47"/>
                      <a:pt x="226" y="47"/>
                    </a:cubicBezTo>
                    <a:cubicBezTo>
                      <a:pt x="216" y="47"/>
                      <a:pt x="209" y="55"/>
                      <a:pt x="209" y="64"/>
                    </a:cubicBezTo>
                    <a:cubicBezTo>
                      <a:pt x="209" y="73"/>
                      <a:pt x="216" y="81"/>
                      <a:pt x="226" y="81"/>
                    </a:cubicBezTo>
                    <a:cubicBezTo>
                      <a:pt x="227" y="81"/>
                      <a:pt x="228" y="81"/>
                      <a:pt x="230" y="80"/>
                    </a:cubicBezTo>
                    <a:cubicBezTo>
                      <a:pt x="243" y="77"/>
                      <a:pt x="243" y="77"/>
                      <a:pt x="243" y="77"/>
                    </a:cubicBezTo>
                    <a:cubicBezTo>
                      <a:pt x="243" y="91"/>
                      <a:pt x="243" y="91"/>
                      <a:pt x="243" y="91"/>
                    </a:cubicBezTo>
                    <a:cubicBezTo>
                      <a:pt x="243" y="122"/>
                      <a:pt x="243" y="122"/>
                      <a:pt x="243" y="122"/>
                    </a:cubicBezTo>
                    <a:cubicBezTo>
                      <a:pt x="243" y="123"/>
                      <a:pt x="243" y="123"/>
                      <a:pt x="243" y="123"/>
                    </a:cubicBezTo>
                    <a:cubicBezTo>
                      <a:pt x="244" y="123"/>
                      <a:pt x="244" y="123"/>
                      <a:pt x="244" y="123"/>
                    </a:cubicBezTo>
                    <a:cubicBezTo>
                      <a:pt x="244" y="133"/>
                      <a:pt x="244" y="133"/>
                      <a:pt x="244" y="133"/>
                    </a:cubicBezTo>
                    <a:cubicBezTo>
                      <a:pt x="244" y="168"/>
                      <a:pt x="244" y="168"/>
                      <a:pt x="244" y="168"/>
                    </a:cubicBezTo>
                    <a:cubicBezTo>
                      <a:pt x="247" y="167"/>
                      <a:pt x="251" y="166"/>
                      <a:pt x="254" y="166"/>
                    </a:cubicBezTo>
                    <a:cubicBezTo>
                      <a:pt x="268" y="166"/>
                      <a:pt x="279" y="177"/>
                      <a:pt x="279" y="190"/>
                    </a:cubicBezTo>
                    <a:cubicBezTo>
                      <a:pt x="279" y="204"/>
                      <a:pt x="268" y="214"/>
                      <a:pt x="254" y="214"/>
                    </a:cubicBezTo>
                    <a:cubicBezTo>
                      <a:pt x="251" y="214"/>
                      <a:pt x="247" y="214"/>
                      <a:pt x="244" y="212"/>
                    </a:cubicBezTo>
                    <a:cubicBezTo>
                      <a:pt x="244" y="248"/>
                      <a:pt x="244" y="248"/>
                      <a:pt x="244" y="248"/>
                    </a:cubicBezTo>
                    <a:cubicBezTo>
                      <a:pt x="244" y="258"/>
                      <a:pt x="244" y="258"/>
                      <a:pt x="244" y="258"/>
                    </a:cubicBezTo>
                    <a:cubicBezTo>
                      <a:pt x="233" y="258"/>
                      <a:pt x="233" y="258"/>
                      <a:pt x="233" y="258"/>
                    </a:cubicBezTo>
                    <a:cubicBezTo>
                      <a:pt x="202" y="258"/>
                      <a:pt x="202" y="258"/>
                      <a:pt x="202" y="258"/>
                    </a:cubicBezTo>
                    <a:cubicBezTo>
                      <a:pt x="188" y="258"/>
                      <a:pt x="188" y="258"/>
                      <a:pt x="188" y="258"/>
                    </a:cubicBezTo>
                    <a:cubicBezTo>
                      <a:pt x="192" y="245"/>
                      <a:pt x="192" y="245"/>
                      <a:pt x="192" y="245"/>
                    </a:cubicBezTo>
                    <a:cubicBezTo>
                      <a:pt x="192" y="243"/>
                      <a:pt x="193" y="242"/>
                      <a:pt x="193" y="240"/>
                    </a:cubicBezTo>
                    <a:cubicBezTo>
                      <a:pt x="193" y="231"/>
                      <a:pt x="185" y="224"/>
                      <a:pt x="176" y="224"/>
                    </a:cubicBezTo>
                    <a:cubicBezTo>
                      <a:pt x="166" y="224"/>
                      <a:pt x="159" y="231"/>
                      <a:pt x="159" y="240"/>
                    </a:cubicBezTo>
                    <a:cubicBezTo>
                      <a:pt x="159" y="242"/>
                      <a:pt x="159" y="243"/>
                      <a:pt x="159" y="245"/>
                    </a:cubicBezTo>
                    <a:cubicBezTo>
                      <a:pt x="163" y="258"/>
                      <a:pt x="163" y="258"/>
                      <a:pt x="163" y="258"/>
                    </a:cubicBezTo>
                    <a:cubicBezTo>
                      <a:pt x="149" y="258"/>
                      <a:pt x="149" y="258"/>
                      <a:pt x="149" y="258"/>
                    </a:cubicBezTo>
                    <a:cubicBezTo>
                      <a:pt x="118" y="258"/>
                      <a:pt x="118" y="258"/>
                      <a:pt x="118" y="258"/>
                    </a:cubicBezTo>
                    <a:cubicBezTo>
                      <a:pt x="117" y="258"/>
                      <a:pt x="117" y="258"/>
                      <a:pt x="117" y="258"/>
                    </a:cubicBezTo>
                    <a:cubicBezTo>
                      <a:pt x="117" y="259"/>
                      <a:pt x="117" y="259"/>
                      <a:pt x="117" y="259"/>
                    </a:cubicBezTo>
                    <a:cubicBezTo>
                      <a:pt x="106" y="259"/>
                      <a:pt x="106" y="259"/>
                      <a:pt x="106" y="259"/>
                    </a:cubicBezTo>
                    <a:cubicBezTo>
                      <a:pt x="71" y="259"/>
                      <a:pt x="71" y="259"/>
                      <a:pt x="71" y="259"/>
                    </a:cubicBezTo>
                    <a:cubicBezTo>
                      <a:pt x="72" y="262"/>
                      <a:pt x="73" y="266"/>
                      <a:pt x="73" y="269"/>
                    </a:cubicBezTo>
                    <a:cubicBezTo>
                      <a:pt x="73" y="282"/>
                      <a:pt x="62" y="293"/>
                      <a:pt x="49" y="293"/>
                    </a:cubicBezTo>
                    <a:cubicBezTo>
                      <a:pt x="35" y="293"/>
                      <a:pt x="25" y="282"/>
                      <a:pt x="25" y="269"/>
                    </a:cubicBezTo>
                    <a:cubicBezTo>
                      <a:pt x="25" y="266"/>
                      <a:pt x="25" y="262"/>
                      <a:pt x="27" y="259"/>
                    </a:cubicBezTo>
                    <a:cubicBezTo>
                      <a:pt x="0" y="259"/>
                      <a:pt x="0" y="259"/>
                      <a:pt x="0" y="259"/>
                    </a:cubicBezTo>
                    <a:cubicBezTo>
                      <a:pt x="2" y="265"/>
                      <a:pt x="5" y="270"/>
                      <a:pt x="7" y="275"/>
                    </a:cubicBezTo>
                    <a:cubicBezTo>
                      <a:pt x="32" y="327"/>
                      <a:pt x="41" y="376"/>
                      <a:pt x="5" y="473"/>
                    </a:cubicBezTo>
                    <a:cubicBezTo>
                      <a:pt x="243" y="472"/>
                      <a:pt x="243" y="472"/>
                      <a:pt x="243" y="472"/>
                    </a:cubicBezTo>
                    <a:cubicBezTo>
                      <a:pt x="243" y="472"/>
                      <a:pt x="223" y="419"/>
                      <a:pt x="234" y="387"/>
                    </a:cubicBezTo>
                    <a:cubicBezTo>
                      <a:pt x="237" y="381"/>
                      <a:pt x="243" y="376"/>
                      <a:pt x="250" y="376"/>
                    </a:cubicBezTo>
                    <a:cubicBezTo>
                      <a:pt x="260" y="376"/>
                      <a:pt x="300" y="371"/>
                      <a:pt x="311" y="366"/>
                    </a:cubicBezTo>
                    <a:cubicBezTo>
                      <a:pt x="328" y="357"/>
                      <a:pt x="339" y="347"/>
                      <a:pt x="338" y="328"/>
                    </a:cubicBezTo>
                    <a:cubicBezTo>
                      <a:pt x="337" y="312"/>
                      <a:pt x="337" y="312"/>
                      <a:pt x="337" y="312"/>
                    </a:cubicBezTo>
                    <a:cubicBezTo>
                      <a:pt x="345" y="306"/>
                      <a:pt x="345" y="306"/>
                      <a:pt x="345" y="306"/>
                    </a:cubicBezTo>
                    <a:cubicBezTo>
                      <a:pt x="350" y="302"/>
                      <a:pt x="352" y="297"/>
                      <a:pt x="351" y="291"/>
                    </a:cubicBezTo>
                    <a:cubicBezTo>
                      <a:pt x="351" y="287"/>
                      <a:pt x="349" y="283"/>
                      <a:pt x="346" y="280"/>
                    </a:cubicBezTo>
                    <a:cubicBezTo>
                      <a:pt x="349" y="278"/>
                      <a:pt x="351" y="274"/>
                      <a:pt x="352" y="270"/>
                    </a:cubicBezTo>
                    <a:cubicBezTo>
                      <a:pt x="353" y="265"/>
                      <a:pt x="345" y="250"/>
                      <a:pt x="345" y="250"/>
                    </a:cubicBezTo>
                    <a:cubicBezTo>
                      <a:pt x="344" y="248"/>
                      <a:pt x="344" y="247"/>
                      <a:pt x="344" y="246"/>
                    </a:cubicBezTo>
                    <a:cubicBezTo>
                      <a:pt x="344" y="245"/>
                      <a:pt x="345" y="244"/>
                      <a:pt x="347" y="243"/>
                    </a:cubicBezTo>
                    <a:cubicBezTo>
                      <a:pt x="361" y="235"/>
                      <a:pt x="361" y="235"/>
                      <a:pt x="361" y="235"/>
                    </a:cubicBezTo>
                    <a:cubicBezTo>
                      <a:pt x="368" y="232"/>
                      <a:pt x="379" y="220"/>
                      <a:pt x="363" y="19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75" name="Freeform 184">
                <a:extLst>
                  <a:ext uri="{FF2B5EF4-FFF2-40B4-BE49-F238E27FC236}">
                    <a16:creationId xmlns:a16="http://schemas.microsoft.com/office/drawing/2014/main" id="{A91ADDB4-3F5F-4403-A1E9-7ACEE8932D64}"/>
                  </a:ext>
                </a:extLst>
              </p:cNvPr>
              <p:cNvSpPr>
                <a:spLocks/>
              </p:cNvSpPr>
              <p:nvPr/>
            </p:nvSpPr>
            <p:spPr bwMode="auto">
              <a:xfrm>
                <a:off x="7172325" y="2794000"/>
                <a:ext cx="1223963" cy="1230313"/>
              </a:xfrm>
              <a:custGeom>
                <a:avLst/>
                <a:gdLst>
                  <a:gd name="T0" fmla="*/ 137 w 162"/>
                  <a:gd name="T1" fmla="*/ 69 h 163"/>
                  <a:gd name="T2" fmla="*/ 162 w 162"/>
                  <a:gd name="T3" fmla="*/ 87 h 163"/>
                  <a:gd name="T4" fmla="*/ 130 w 162"/>
                  <a:gd name="T5" fmla="*/ 116 h 163"/>
                  <a:gd name="T6" fmla="*/ 129 w 162"/>
                  <a:gd name="T7" fmla="*/ 118 h 163"/>
                  <a:gd name="T8" fmla="*/ 129 w 162"/>
                  <a:gd name="T9" fmla="*/ 119 h 163"/>
                  <a:gd name="T10" fmla="*/ 129 w 162"/>
                  <a:gd name="T11" fmla="*/ 122 h 163"/>
                  <a:gd name="T12" fmla="*/ 130 w 162"/>
                  <a:gd name="T13" fmla="*/ 124 h 163"/>
                  <a:gd name="T14" fmla="*/ 131 w 162"/>
                  <a:gd name="T15" fmla="*/ 125 h 163"/>
                  <a:gd name="T16" fmla="*/ 134 w 162"/>
                  <a:gd name="T17" fmla="*/ 126 h 163"/>
                  <a:gd name="T18" fmla="*/ 144 w 162"/>
                  <a:gd name="T19" fmla="*/ 131 h 163"/>
                  <a:gd name="T20" fmla="*/ 123 w 162"/>
                  <a:gd name="T21" fmla="*/ 150 h 163"/>
                  <a:gd name="T22" fmla="*/ 119 w 162"/>
                  <a:gd name="T23" fmla="*/ 139 h 163"/>
                  <a:gd name="T24" fmla="*/ 118 w 162"/>
                  <a:gd name="T25" fmla="*/ 136 h 163"/>
                  <a:gd name="T26" fmla="*/ 118 w 162"/>
                  <a:gd name="T27" fmla="*/ 135 h 163"/>
                  <a:gd name="T28" fmla="*/ 115 w 162"/>
                  <a:gd name="T29" fmla="*/ 134 h 163"/>
                  <a:gd name="T30" fmla="*/ 113 w 162"/>
                  <a:gd name="T31" fmla="*/ 133 h 163"/>
                  <a:gd name="T32" fmla="*/ 112 w 162"/>
                  <a:gd name="T33" fmla="*/ 133 h 163"/>
                  <a:gd name="T34" fmla="*/ 109 w 162"/>
                  <a:gd name="T35" fmla="*/ 134 h 163"/>
                  <a:gd name="T36" fmla="*/ 76 w 162"/>
                  <a:gd name="T37" fmla="*/ 163 h 163"/>
                  <a:gd name="T38" fmla="*/ 62 w 162"/>
                  <a:gd name="T39" fmla="*/ 135 h 163"/>
                  <a:gd name="T40" fmla="*/ 25 w 162"/>
                  <a:gd name="T41" fmla="*/ 94 h 163"/>
                  <a:gd name="T42" fmla="*/ 0 w 162"/>
                  <a:gd name="T43" fmla="*/ 76 h 163"/>
                  <a:gd name="T44" fmla="*/ 32 w 162"/>
                  <a:gd name="T45" fmla="*/ 47 h 163"/>
                  <a:gd name="T46" fmla="*/ 33 w 162"/>
                  <a:gd name="T47" fmla="*/ 45 h 163"/>
                  <a:gd name="T48" fmla="*/ 34 w 162"/>
                  <a:gd name="T49" fmla="*/ 44 h 163"/>
                  <a:gd name="T50" fmla="*/ 33 w 162"/>
                  <a:gd name="T51" fmla="*/ 41 h 163"/>
                  <a:gd name="T52" fmla="*/ 32 w 162"/>
                  <a:gd name="T53" fmla="*/ 39 h 163"/>
                  <a:gd name="T54" fmla="*/ 31 w 162"/>
                  <a:gd name="T55" fmla="*/ 38 h 163"/>
                  <a:gd name="T56" fmla="*/ 29 w 162"/>
                  <a:gd name="T57" fmla="*/ 36 h 163"/>
                  <a:gd name="T58" fmla="*/ 19 w 162"/>
                  <a:gd name="T59" fmla="*/ 32 h 163"/>
                  <a:gd name="T60" fmla="*/ 40 w 162"/>
                  <a:gd name="T61" fmla="*/ 13 h 163"/>
                  <a:gd name="T62" fmla="*/ 43 w 162"/>
                  <a:gd name="T63" fmla="*/ 23 h 163"/>
                  <a:gd name="T64" fmla="*/ 44 w 162"/>
                  <a:gd name="T65" fmla="*/ 26 h 163"/>
                  <a:gd name="T66" fmla="*/ 45 w 162"/>
                  <a:gd name="T67" fmla="*/ 27 h 163"/>
                  <a:gd name="T68" fmla="*/ 47 w 162"/>
                  <a:gd name="T69" fmla="*/ 29 h 163"/>
                  <a:gd name="T70" fmla="*/ 50 w 162"/>
                  <a:gd name="T71" fmla="*/ 29 h 163"/>
                  <a:gd name="T72" fmla="*/ 51 w 162"/>
                  <a:gd name="T73" fmla="*/ 29 h 163"/>
                  <a:gd name="T74" fmla="*/ 54 w 162"/>
                  <a:gd name="T75" fmla="*/ 28 h 163"/>
                  <a:gd name="T76" fmla="*/ 85 w 162"/>
                  <a:gd name="T77" fmla="*/ 0 h 163"/>
                  <a:gd name="T78" fmla="*/ 100 w 162"/>
                  <a:gd name="T79" fmla="*/ 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98" y="67"/>
                    </a:moveTo>
                    <a:cubicBezTo>
                      <a:pt x="108" y="78"/>
                      <a:pt x="125" y="79"/>
                      <a:pt x="137" y="69"/>
                    </a:cubicBezTo>
                    <a:cubicBezTo>
                      <a:pt x="138" y="68"/>
                      <a:pt x="140" y="66"/>
                      <a:pt x="141" y="64"/>
                    </a:cubicBezTo>
                    <a:cubicBezTo>
                      <a:pt x="162" y="87"/>
                      <a:pt x="162" y="87"/>
                      <a:pt x="162" y="87"/>
                    </a:cubicBezTo>
                    <a:cubicBezTo>
                      <a:pt x="131" y="115"/>
                      <a:pt x="131" y="115"/>
                      <a:pt x="131" y="115"/>
                    </a:cubicBezTo>
                    <a:cubicBezTo>
                      <a:pt x="131" y="115"/>
                      <a:pt x="130" y="115"/>
                      <a:pt x="130" y="116"/>
                    </a:cubicBezTo>
                    <a:cubicBezTo>
                      <a:pt x="130" y="116"/>
                      <a:pt x="130" y="116"/>
                      <a:pt x="129" y="117"/>
                    </a:cubicBezTo>
                    <a:cubicBezTo>
                      <a:pt x="129" y="117"/>
                      <a:pt x="129" y="118"/>
                      <a:pt x="129" y="118"/>
                    </a:cubicBezTo>
                    <a:cubicBezTo>
                      <a:pt x="129" y="119"/>
                      <a:pt x="129" y="119"/>
                      <a:pt x="129" y="119"/>
                    </a:cubicBezTo>
                    <a:cubicBezTo>
                      <a:pt x="129" y="119"/>
                      <a:pt x="129" y="119"/>
                      <a:pt x="129" y="119"/>
                    </a:cubicBezTo>
                    <a:cubicBezTo>
                      <a:pt x="128" y="120"/>
                      <a:pt x="129" y="120"/>
                      <a:pt x="129" y="121"/>
                    </a:cubicBezTo>
                    <a:cubicBezTo>
                      <a:pt x="129" y="121"/>
                      <a:pt x="129" y="122"/>
                      <a:pt x="129" y="122"/>
                    </a:cubicBezTo>
                    <a:cubicBezTo>
                      <a:pt x="129" y="122"/>
                      <a:pt x="129" y="123"/>
                      <a:pt x="129" y="123"/>
                    </a:cubicBezTo>
                    <a:cubicBezTo>
                      <a:pt x="130" y="123"/>
                      <a:pt x="130" y="124"/>
                      <a:pt x="130" y="124"/>
                    </a:cubicBezTo>
                    <a:cubicBezTo>
                      <a:pt x="130" y="124"/>
                      <a:pt x="130" y="124"/>
                      <a:pt x="130" y="124"/>
                    </a:cubicBezTo>
                    <a:cubicBezTo>
                      <a:pt x="130" y="125"/>
                      <a:pt x="131" y="125"/>
                      <a:pt x="131" y="125"/>
                    </a:cubicBezTo>
                    <a:cubicBezTo>
                      <a:pt x="131" y="125"/>
                      <a:pt x="132" y="126"/>
                      <a:pt x="132" y="126"/>
                    </a:cubicBezTo>
                    <a:cubicBezTo>
                      <a:pt x="133" y="126"/>
                      <a:pt x="133" y="126"/>
                      <a:pt x="134" y="126"/>
                    </a:cubicBezTo>
                    <a:cubicBezTo>
                      <a:pt x="134" y="127"/>
                      <a:pt x="134" y="127"/>
                      <a:pt x="135" y="127"/>
                    </a:cubicBezTo>
                    <a:cubicBezTo>
                      <a:pt x="138" y="127"/>
                      <a:pt x="141" y="129"/>
                      <a:pt x="144" y="131"/>
                    </a:cubicBezTo>
                    <a:cubicBezTo>
                      <a:pt x="148" y="137"/>
                      <a:pt x="148" y="146"/>
                      <a:pt x="142" y="151"/>
                    </a:cubicBezTo>
                    <a:cubicBezTo>
                      <a:pt x="137" y="156"/>
                      <a:pt x="128" y="155"/>
                      <a:pt x="123" y="150"/>
                    </a:cubicBezTo>
                    <a:cubicBezTo>
                      <a:pt x="121" y="147"/>
                      <a:pt x="119" y="144"/>
                      <a:pt x="120" y="140"/>
                    </a:cubicBezTo>
                    <a:cubicBezTo>
                      <a:pt x="120" y="140"/>
                      <a:pt x="119" y="139"/>
                      <a:pt x="119" y="139"/>
                    </a:cubicBezTo>
                    <a:cubicBezTo>
                      <a:pt x="119" y="139"/>
                      <a:pt x="119" y="138"/>
                      <a:pt x="119" y="138"/>
                    </a:cubicBezTo>
                    <a:cubicBezTo>
                      <a:pt x="119" y="137"/>
                      <a:pt x="119" y="137"/>
                      <a:pt x="118" y="136"/>
                    </a:cubicBezTo>
                    <a:cubicBezTo>
                      <a:pt x="118" y="136"/>
                      <a:pt x="118" y="136"/>
                      <a:pt x="118" y="135"/>
                    </a:cubicBezTo>
                    <a:cubicBezTo>
                      <a:pt x="118" y="135"/>
                      <a:pt x="118" y="135"/>
                      <a:pt x="118" y="135"/>
                    </a:cubicBezTo>
                    <a:cubicBezTo>
                      <a:pt x="117" y="135"/>
                      <a:pt x="117" y="135"/>
                      <a:pt x="116" y="134"/>
                    </a:cubicBezTo>
                    <a:cubicBezTo>
                      <a:pt x="116" y="134"/>
                      <a:pt x="116" y="134"/>
                      <a:pt x="115" y="134"/>
                    </a:cubicBezTo>
                    <a:cubicBezTo>
                      <a:pt x="115" y="134"/>
                      <a:pt x="115" y="134"/>
                      <a:pt x="114" y="133"/>
                    </a:cubicBezTo>
                    <a:cubicBezTo>
                      <a:pt x="114" y="133"/>
                      <a:pt x="113" y="133"/>
                      <a:pt x="113" y="133"/>
                    </a:cubicBezTo>
                    <a:cubicBezTo>
                      <a:pt x="113" y="133"/>
                      <a:pt x="113" y="133"/>
                      <a:pt x="113" y="133"/>
                    </a:cubicBezTo>
                    <a:cubicBezTo>
                      <a:pt x="112" y="133"/>
                      <a:pt x="112" y="133"/>
                      <a:pt x="112" y="133"/>
                    </a:cubicBezTo>
                    <a:cubicBezTo>
                      <a:pt x="111" y="133"/>
                      <a:pt x="111" y="133"/>
                      <a:pt x="110" y="134"/>
                    </a:cubicBezTo>
                    <a:cubicBezTo>
                      <a:pt x="110" y="134"/>
                      <a:pt x="109" y="134"/>
                      <a:pt x="109" y="134"/>
                    </a:cubicBezTo>
                    <a:cubicBezTo>
                      <a:pt x="109" y="134"/>
                      <a:pt x="108" y="135"/>
                      <a:pt x="108" y="135"/>
                    </a:cubicBezTo>
                    <a:cubicBezTo>
                      <a:pt x="76" y="163"/>
                      <a:pt x="76" y="163"/>
                      <a:pt x="76" y="163"/>
                    </a:cubicBezTo>
                    <a:cubicBezTo>
                      <a:pt x="56" y="139"/>
                      <a:pt x="56" y="139"/>
                      <a:pt x="56" y="139"/>
                    </a:cubicBezTo>
                    <a:cubicBezTo>
                      <a:pt x="58" y="138"/>
                      <a:pt x="60" y="137"/>
                      <a:pt x="62" y="135"/>
                    </a:cubicBezTo>
                    <a:cubicBezTo>
                      <a:pt x="73" y="125"/>
                      <a:pt x="74" y="108"/>
                      <a:pt x="64" y="96"/>
                    </a:cubicBezTo>
                    <a:cubicBezTo>
                      <a:pt x="54" y="85"/>
                      <a:pt x="37" y="84"/>
                      <a:pt x="25" y="94"/>
                    </a:cubicBezTo>
                    <a:cubicBezTo>
                      <a:pt x="23" y="96"/>
                      <a:pt x="22" y="97"/>
                      <a:pt x="21" y="99"/>
                    </a:cubicBezTo>
                    <a:cubicBezTo>
                      <a:pt x="0" y="76"/>
                      <a:pt x="0" y="76"/>
                      <a:pt x="0" y="76"/>
                    </a:cubicBezTo>
                    <a:cubicBezTo>
                      <a:pt x="31" y="48"/>
                      <a:pt x="31" y="48"/>
                      <a:pt x="31" y="48"/>
                    </a:cubicBezTo>
                    <a:cubicBezTo>
                      <a:pt x="32" y="48"/>
                      <a:pt x="32" y="48"/>
                      <a:pt x="32" y="47"/>
                    </a:cubicBezTo>
                    <a:cubicBezTo>
                      <a:pt x="32" y="47"/>
                      <a:pt x="33" y="47"/>
                      <a:pt x="33" y="46"/>
                    </a:cubicBezTo>
                    <a:cubicBezTo>
                      <a:pt x="33" y="46"/>
                      <a:pt x="33" y="45"/>
                      <a:pt x="33" y="45"/>
                    </a:cubicBezTo>
                    <a:cubicBezTo>
                      <a:pt x="33" y="45"/>
                      <a:pt x="33" y="44"/>
                      <a:pt x="34" y="44"/>
                    </a:cubicBezTo>
                    <a:cubicBezTo>
                      <a:pt x="34" y="44"/>
                      <a:pt x="34" y="44"/>
                      <a:pt x="34" y="44"/>
                    </a:cubicBezTo>
                    <a:cubicBezTo>
                      <a:pt x="34" y="43"/>
                      <a:pt x="33" y="43"/>
                      <a:pt x="33" y="42"/>
                    </a:cubicBezTo>
                    <a:cubicBezTo>
                      <a:pt x="33" y="42"/>
                      <a:pt x="33" y="41"/>
                      <a:pt x="33" y="41"/>
                    </a:cubicBezTo>
                    <a:cubicBezTo>
                      <a:pt x="33" y="41"/>
                      <a:pt x="33" y="40"/>
                      <a:pt x="33" y="40"/>
                    </a:cubicBezTo>
                    <a:cubicBezTo>
                      <a:pt x="33" y="40"/>
                      <a:pt x="32" y="39"/>
                      <a:pt x="32" y="39"/>
                    </a:cubicBezTo>
                    <a:cubicBezTo>
                      <a:pt x="32" y="39"/>
                      <a:pt x="32" y="39"/>
                      <a:pt x="32" y="38"/>
                    </a:cubicBezTo>
                    <a:cubicBezTo>
                      <a:pt x="32" y="38"/>
                      <a:pt x="31" y="38"/>
                      <a:pt x="31" y="38"/>
                    </a:cubicBezTo>
                    <a:cubicBezTo>
                      <a:pt x="31" y="38"/>
                      <a:pt x="30" y="37"/>
                      <a:pt x="30" y="37"/>
                    </a:cubicBezTo>
                    <a:cubicBezTo>
                      <a:pt x="29" y="37"/>
                      <a:pt x="29" y="37"/>
                      <a:pt x="29" y="36"/>
                    </a:cubicBezTo>
                    <a:cubicBezTo>
                      <a:pt x="28" y="36"/>
                      <a:pt x="28" y="36"/>
                      <a:pt x="28" y="36"/>
                    </a:cubicBezTo>
                    <a:cubicBezTo>
                      <a:pt x="24" y="36"/>
                      <a:pt x="21" y="34"/>
                      <a:pt x="19" y="32"/>
                    </a:cubicBezTo>
                    <a:cubicBezTo>
                      <a:pt x="14" y="26"/>
                      <a:pt x="15" y="17"/>
                      <a:pt x="20" y="12"/>
                    </a:cubicBezTo>
                    <a:cubicBezTo>
                      <a:pt x="26" y="7"/>
                      <a:pt x="35" y="8"/>
                      <a:pt x="40" y="13"/>
                    </a:cubicBezTo>
                    <a:cubicBezTo>
                      <a:pt x="42" y="16"/>
                      <a:pt x="43" y="19"/>
                      <a:pt x="43" y="22"/>
                    </a:cubicBezTo>
                    <a:cubicBezTo>
                      <a:pt x="43" y="23"/>
                      <a:pt x="43" y="23"/>
                      <a:pt x="43" y="23"/>
                    </a:cubicBezTo>
                    <a:cubicBezTo>
                      <a:pt x="43" y="24"/>
                      <a:pt x="44" y="24"/>
                      <a:pt x="44" y="25"/>
                    </a:cubicBezTo>
                    <a:cubicBezTo>
                      <a:pt x="44" y="25"/>
                      <a:pt x="44" y="26"/>
                      <a:pt x="44" y="26"/>
                    </a:cubicBezTo>
                    <a:cubicBezTo>
                      <a:pt x="45" y="26"/>
                      <a:pt x="45" y="27"/>
                      <a:pt x="45" y="27"/>
                    </a:cubicBezTo>
                    <a:cubicBezTo>
                      <a:pt x="45" y="27"/>
                      <a:pt x="45" y="27"/>
                      <a:pt x="45" y="27"/>
                    </a:cubicBezTo>
                    <a:cubicBezTo>
                      <a:pt x="45" y="27"/>
                      <a:pt x="46" y="28"/>
                      <a:pt x="46" y="28"/>
                    </a:cubicBezTo>
                    <a:cubicBezTo>
                      <a:pt x="47" y="28"/>
                      <a:pt x="47" y="29"/>
                      <a:pt x="47" y="29"/>
                    </a:cubicBezTo>
                    <a:cubicBezTo>
                      <a:pt x="48" y="29"/>
                      <a:pt x="48" y="29"/>
                      <a:pt x="48" y="29"/>
                    </a:cubicBezTo>
                    <a:cubicBezTo>
                      <a:pt x="49" y="29"/>
                      <a:pt x="49" y="29"/>
                      <a:pt x="50" y="29"/>
                    </a:cubicBezTo>
                    <a:cubicBezTo>
                      <a:pt x="50" y="29"/>
                      <a:pt x="50" y="29"/>
                      <a:pt x="50" y="29"/>
                    </a:cubicBezTo>
                    <a:cubicBezTo>
                      <a:pt x="50" y="29"/>
                      <a:pt x="51" y="29"/>
                      <a:pt x="51" y="29"/>
                    </a:cubicBezTo>
                    <a:cubicBezTo>
                      <a:pt x="52" y="29"/>
                      <a:pt x="52" y="29"/>
                      <a:pt x="53" y="29"/>
                    </a:cubicBezTo>
                    <a:cubicBezTo>
                      <a:pt x="53" y="29"/>
                      <a:pt x="53" y="28"/>
                      <a:pt x="54" y="28"/>
                    </a:cubicBezTo>
                    <a:cubicBezTo>
                      <a:pt x="54" y="28"/>
                      <a:pt x="54" y="28"/>
                      <a:pt x="55" y="28"/>
                    </a:cubicBezTo>
                    <a:cubicBezTo>
                      <a:pt x="85" y="0"/>
                      <a:pt x="85" y="0"/>
                      <a:pt x="85" y="0"/>
                    </a:cubicBezTo>
                    <a:cubicBezTo>
                      <a:pt x="106" y="24"/>
                      <a:pt x="106" y="24"/>
                      <a:pt x="106" y="24"/>
                    </a:cubicBezTo>
                    <a:cubicBezTo>
                      <a:pt x="104" y="25"/>
                      <a:pt x="102" y="26"/>
                      <a:pt x="100" y="28"/>
                    </a:cubicBezTo>
                    <a:cubicBezTo>
                      <a:pt x="89" y="38"/>
                      <a:pt x="88" y="55"/>
                      <a:pt x="98" y="67"/>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grpSp>
        <p:cxnSp>
          <p:nvCxnSpPr>
            <p:cNvPr id="38" name="Shape 157">
              <a:extLst>
                <a:ext uri="{FF2B5EF4-FFF2-40B4-BE49-F238E27FC236}">
                  <a16:creationId xmlns:a16="http://schemas.microsoft.com/office/drawing/2014/main" id="{0E839D73-4BB2-4074-B7E8-54868A2F3DDC}"/>
                </a:ext>
              </a:extLst>
            </p:cNvPr>
            <p:cNvCxnSpPr>
              <a:cxnSpLocks/>
              <a:endCxn id="53" idx="6"/>
            </p:cNvCxnSpPr>
            <p:nvPr/>
          </p:nvCxnSpPr>
          <p:spPr>
            <a:xfrm flipH="1" flipV="1">
              <a:off x="5851671" y="3434431"/>
              <a:ext cx="1344934" cy="0"/>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39" name="Shape 157">
              <a:extLst>
                <a:ext uri="{FF2B5EF4-FFF2-40B4-BE49-F238E27FC236}">
                  <a16:creationId xmlns:a16="http://schemas.microsoft.com/office/drawing/2014/main" id="{5BC70700-9913-4426-8237-047FBD5CFDA9}"/>
                </a:ext>
              </a:extLst>
            </p:cNvPr>
            <p:cNvCxnSpPr>
              <a:cxnSpLocks/>
              <a:endCxn id="53" idx="7"/>
            </p:cNvCxnSpPr>
            <p:nvPr/>
          </p:nvCxnSpPr>
          <p:spPr>
            <a:xfrm flipH="1">
              <a:off x="5757958" y="2686793"/>
              <a:ext cx="610288" cy="521395"/>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40" name="Shape 157">
              <a:extLst>
                <a:ext uri="{FF2B5EF4-FFF2-40B4-BE49-F238E27FC236}">
                  <a16:creationId xmlns:a16="http://schemas.microsoft.com/office/drawing/2014/main" id="{7CF753C6-027B-452C-B953-92100D4965F3}"/>
                </a:ext>
              </a:extLst>
            </p:cNvPr>
            <p:cNvCxnSpPr>
              <a:cxnSpLocks/>
              <a:endCxn id="53" idx="5"/>
            </p:cNvCxnSpPr>
            <p:nvPr/>
          </p:nvCxnSpPr>
          <p:spPr>
            <a:xfrm flipH="1" flipV="1">
              <a:off x="5757958" y="3660673"/>
              <a:ext cx="612488" cy="521072"/>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41" name="Shape 157">
              <a:extLst>
                <a:ext uri="{FF2B5EF4-FFF2-40B4-BE49-F238E27FC236}">
                  <a16:creationId xmlns:a16="http://schemas.microsoft.com/office/drawing/2014/main" id="{BC9C724A-59B9-4C99-A2C1-C2C708338113}"/>
                </a:ext>
              </a:extLst>
            </p:cNvPr>
            <p:cNvCxnSpPr>
              <a:stCxn id="37" idx="2"/>
            </p:cNvCxnSpPr>
            <p:nvPr/>
          </p:nvCxnSpPr>
          <p:spPr>
            <a:xfrm flipH="1">
              <a:off x="1450275" y="3434431"/>
              <a:ext cx="375633" cy="0"/>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42" name="Shape 157">
              <a:extLst>
                <a:ext uri="{FF2B5EF4-FFF2-40B4-BE49-F238E27FC236}">
                  <a16:creationId xmlns:a16="http://schemas.microsoft.com/office/drawing/2014/main" id="{CD81C39A-D3FD-40F5-83F7-C1791A655709}"/>
                </a:ext>
              </a:extLst>
            </p:cNvPr>
            <p:cNvCxnSpPr>
              <a:stCxn id="37" idx="3"/>
            </p:cNvCxnSpPr>
            <p:nvPr/>
          </p:nvCxnSpPr>
          <p:spPr>
            <a:xfrm flipH="1">
              <a:off x="1450275" y="3660674"/>
              <a:ext cx="447939" cy="447939"/>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43" name="Freeform 52">
              <a:extLst>
                <a:ext uri="{FF2B5EF4-FFF2-40B4-BE49-F238E27FC236}">
                  <a16:creationId xmlns:a16="http://schemas.microsoft.com/office/drawing/2014/main" id="{E766C1FA-4ED5-402C-81B7-AF97FE44F8A3}"/>
                </a:ext>
              </a:extLst>
            </p:cNvPr>
            <p:cNvSpPr>
              <a:spLocks noEditPoints="1"/>
            </p:cNvSpPr>
            <p:nvPr/>
          </p:nvSpPr>
          <p:spPr bwMode="auto">
            <a:xfrm>
              <a:off x="699322" y="2023616"/>
              <a:ext cx="542450" cy="416462"/>
            </a:xfrm>
            <a:custGeom>
              <a:avLst/>
              <a:gdLst/>
              <a:ahLst/>
              <a:cxnLst>
                <a:cxn ang="0">
                  <a:pos x="41" y="31"/>
                </a:cxn>
                <a:cxn ang="0">
                  <a:pos x="45" y="35"/>
                </a:cxn>
                <a:cxn ang="0">
                  <a:pos x="46" y="33"/>
                </a:cxn>
                <a:cxn ang="0">
                  <a:pos x="41" y="31"/>
                </a:cxn>
                <a:cxn ang="0">
                  <a:pos x="39" y="31"/>
                </a:cxn>
                <a:cxn ang="0">
                  <a:pos x="39" y="35"/>
                </a:cxn>
                <a:cxn ang="0">
                  <a:pos x="41" y="35"/>
                </a:cxn>
                <a:cxn ang="0">
                  <a:pos x="41" y="31"/>
                </a:cxn>
                <a:cxn ang="0">
                  <a:pos x="28" y="22"/>
                </a:cxn>
                <a:cxn ang="0">
                  <a:pos x="25" y="21"/>
                </a:cxn>
                <a:cxn ang="0">
                  <a:pos x="24" y="32"/>
                </a:cxn>
                <a:cxn ang="0">
                  <a:pos x="26" y="31"/>
                </a:cxn>
                <a:cxn ang="0">
                  <a:pos x="40" y="25"/>
                </a:cxn>
                <a:cxn ang="0">
                  <a:pos x="33" y="22"/>
                </a:cxn>
                <a:cxn ang="0">
                  <a:pos x="29" y="23"/>
                </a:cxn>
                <a:cxn ang="0">
                  <a:pos x="27" y="31"/>
                </a:cxn>
                <a:cxn ang="0">
                  <a:pos x="35" y="40"/>
                </a:cxn>
                <a:cxn ang="0">
                  <a:pos x="37" y="40"/>
                </a:cxn>
                <a:cxn ang="0">
                  <a:pos x="36" y="36"/>
                </a:cxn>
                <a:cxn ang="0">
                  <a:pos x="39" y="29"/>
                </a:cxn>
                <a:cxn ang="0">
                  <a:pos x="49" y="32"/>
                </a:cxn>
                <a:cxn ang="0">
                  <a:pos x="51" y="31"/>
                </a:cxn>
                <a:cxn ang="0">
                  <a:pos x="21" y="31"/>
                </a:cxn>
                <a:cxn ang="0">
                  <a:pos x="1" y="29"/>
                </a:cxn>
                <a:cxn ang="0">
                  <a:pos x="23" y="21"/>
                </a:cxn>
                <a:cxn ang="0">
                  <a:pos x="21" y="31"/>
                </a:cxn>
                <a:cxn ang="0">
                  <a:pos x="33" y="15"/>
                </a:cxn>
                <a:cxn ang="0">
                  <a:pos x="20" y="15"/>
                </a:cxn>
                <a:cxn ang="0">
                  <a:pos x="22" y="17"/>
                </a:cxn>
                <a:cxn ang="0">
                  <a:pos x="31" y="17"/>
                </a:cxn>
                <a:cxn ang="0">
                  <a:pos x="33" y="17"/>
                </a:cxn>
                <a:cxn ang="0">
                  <a:pos x="38" y="11"/>
                </a:cxn>
                <a:cxn ang="0">
                  <a:pos x="15" y="11"/>
                </a:cxn>
                <a:cxn ang="0">
                  <a:pos x="17" y="12"/>
                </a:cxn>
                <a:cxn ang="0">
                  <a:pos x="36" y="12"/>
                </a:cxn>
                <a:cxn ang="0">
                  <a:pos x="38" y="12"/>
                </a:cxn>
                <a:cxn ang="0">
                  <a:pos x="40" y="8"/>
                </a:cxn>
                <a:cxn ang="0">
                  <a:pos x="13" y="8"/>
                </a:cxn>
                <a:cxn ang="0">
                  <a:pos x="11" y="6"/>
                </a:cxn>
                <a:cxn ang="0">
                  <a:pos x="42" y="6"/>
                </a:cxn>
                <a:cxn ang="0">
                  <a:pos x="41" y="8"/>
                </a:cxn>
              </a:cxnLst>
              <a:rect l="0" t="0" r="r" b="b"/>
              <a:pathLst>
                <a:path w="52" h="40">
                  <a:moveTo>
                    <a:pt x="46" y="32"/>
                  </a:moveTo>
                  <a:cubicBezTo>
                    <a:pt x="41" y="31"/>
                    <a:pt x="41" y="31"/>
                    <a:pt x="41" y="31"/>
                  </a:cubicBezTo>
                  <a:cubicBezTo>
                    <a:pt x="44" y="35"/>
                    <a:pt x="44" y="35"/>
                    <a:pt x="44" y="35"/>
                  </a:cubicBezTo>
                  <a:cubicBezTo>
                    <a:pt x="45" y="35"/>
                    <a:pt x="45" y="35"/>
                    <a:pt x="45" y="35"/>
                  </a:cubicBezTo>
                  <a:cubicBezTo>
                    <a:pt x="46" y="35"/>
                    <a:pt x="46" y="35"/>
                    <a:pt x="46" y="35"/>
                  </a:cubicBezTo>
                  <a:cubicBezTo>
                    <a:pt x="47" y="35"/>
                    <a:pt x="47" y="34"/>
                    <a:pt x="46" y="33"/>
                  </a:cubicBezTo>
                  <a:lnTo>
                    <a:pt x="46" y="32"/>
                  </a:lnTo>
                  <a:close/>
                  <a:moveTo>
                    <a:pt x="41" y="31"/>
                  </a:moveTo>
                  <a:cubicBezTo>
                    <a:pt x="39" y="31"/>
                    <a:pt x="39" y="31"/>
                    <a:pt x="39" y="31"/>
                  </a:cubicBezTo>
                  <a:cubicBezTo>
                    <a:pt x="39" y="31"/>
                    <a:pt x="39" y="31"/>
                    <a:pt x="39" y="31"/>
                  </a:cubicBezTo>
                  <a:cubicBezTo>
                    <a:pt x="38" y="31"/>
                    <a:pt x="38" y="31"/>
                    <a:pt x="38" y="31"/>
                  </a:cubicBezTo>
                  <a:cubicBezTo>
                    <a:pt x="39" y="35"/>
                    <a:pt x="39" y="35"/>
                    <a:pt x="39" y="35"/>
                  </a:cubicBezTo>
                  <a:cubicBezTo>
                    <a:pt x="39" y="35"/>
                    <a:pt x="40" y="35"/>
                    <a:pt x="40" y="35"/>
                  </a:cubicBezTo>
                  <a:cubicBezTo>
                    <a:pt x="40" y="35"/>
                    <a:pt x="41" y="35"/>
                    <a:pt x="41" y="35"/>
                  </a:cubicBezTo>
                  <a:cubicBezTo>
                    <a:pt x="41" y="35"/>
                    <a:pt x="42" y="34"/>
                    <a:pt x="42" y="34"/>
                  </a:cubicBezTo>
                  <a:lnTo>
                    <a:pt x="41" y="31"/>
                  </a:lnTo>
                  <a:close/>
                  <a:moveTo>
                    <a:pt x="26" y="31"/>
                  </a:moveTo>
                  <a:cubicBezTo>
                    <a:pt x="28" y="22"/>
                    <a:pt x="28" y="22"/>
                    <a:pt x="28" y="22"/>
                  </a:cubicBezTo>
                  <a:cubicBezTo>
                    <a:pt x="28" y="21"/>
                    <a:pt x="27" y="21"/>
                    <a:pt x="26" y="20"/>
                  </a:cubicBezTo>
                  <a:cubicBezTo>
                    <a:pt x="26" y="20"/>
                    <a:pt x="25" y="21"/>
                    <a:pt x="25" y="21"/>
                  </a:cubicBezTo>
                  <a:cubicBezTo>
                    <a:pt x="23" y="30"/>
                    <a:pt x="23" y="30"/>
                    <a:pt x="23" y="30"/>
                  </a:cubicBezTo>
                  <a:cubicBezTo>
                    <a:pt x="22" y="31"/>
                    <a:pt x="23" y="32"/>
                    <a:pt x="24" y="32"/>
                  </a:cubicBezTo>
                  <a:cubicBezTo>
                    <a:pt x="24" y="32"/>
                    <a:pt x="24" y="32"/>
                    <a:pt x="24" y="32"/>
                  </a:cubicBezTo>
                  <a:cubicBezTo>
                    <a:pt x="25" y="32"/>
                    <a:pt x="25" y="32"/>
                    <a:pt x="26" y="31"/>
                  </a:cubicBezTo>
                  <a:close/>
                  <a:moveTo>
                    <a:pt x="50" y="29"/>
                  </a:moveTo>
                  <a:cubicBezTo>
                    <a:pt x="40" y="25"/>
                    <a:pt x="40" y="25"/>
                    <a:pt x="40" y="25"/>
                  </a:cubicBezTo>
                  <a:cubicBezTo>
                    <a:pt x="33" y="22"/>
                    <a:pt x="33" y="22"/>
                    <a:pt x="33" y="22"/>
                  </a:cubicBezTo>
                  <a:cubicBezTo>
                    <a:pt x="33" y="22"/>
                    <a:pt x="33" y="22"/>
                    <a:pt x="33" y="22"/>
                  </a:cubicBezTo>
                  <a:cubicBezTo>
                    <a:pt x="29" y="22"/>
                    <a:pt x="29" y="22"/>
                    <a:pt x="29" y="22"/>
                  </a:cubicBezTo>
                  <a:cubicBezTo>
                    <a:pt x="29" y="22"/>
                    <a:pt x="29" y="22"/>
                    <a:pt x="29" y="23"/>
                  </a:cubicBezTo>
                  <a:cubicBezTo>
                    <a:pt x="27" y="31"/>
                    <a:pt x="27" y="31"/>
                    <a:pt x="27" y="31"/>
                  </a:cubicBezTo>
                  <a:cubicBezTo>
                    <a:pt x="27" y="31"/>
                    <a:pt x="27" y="31"/>
                    <a:pt x="27" y="31"/>
                  </a:cubicBezTo>
                  <a:cubicBezTo>
                    <a:pt x="27" y="32"/>
                    <a:pt x="27" y="32"/>
                    <a:pt x="28" y="33"/>
                  </a:cubicBezTo>
                  <a:cubicBezTo>
                    <a:pt x="35" y="40"/>
                    <a:pt x="35" y="40"/>
                    <a:pt x="35" y="40"/>
                  </a:cubicBezTo>
                  <a:cubicBezTo>
                    <a:pt x="35" y="40"/>
                    <a:pt x="36" y="40"/>
                    <a:pt x="36" y="40"/>
                  </a:cubicBezTo>
                  <a:cubicBezTo>
                    <a:pt x="37" y="40"/>
                    <a:pt x="37" y="40"/>
                    <a:pt x="37" y="40"/>
                  </a:cubicBezTo>
                  <a:cubicBezTo>
                    <a:pt x="38" y="39"/>
                    <a:pt x="38" y="38"/>
                    <a:pt x="37" y="38"/>
                  </a:cubicBezTo>
                  <a:cubicBezTo>
                    <a:pt x="36" y="36"/>
                    <a:pt x="36" y="36"/>
                    <a:pt x="36" y="36"/>
                  </a:cubicBezTo>
                  <a:cubicBezTo>
                    <a:pt x="35" y="35"/>
                    <a:pt x="35" y="33"/>
                    <a:pt x="35" y="32"/>
                  </a:cubicBezTo>
                  <a:cubicBezTo>
                    <a:pt x="36" y="30"/>
                    <a:pt x="37" y="29"/>
                    <a:pt x="39" y="29"/>
                  </a:cubicBezTo>
                  <a:cubicBezTo>
                    <a:pt x="39" y="29"/>
                    <a:pt x="39" y="29"/>
                    <a:pt x="40" y="29"/>
                  </a:cubicBezTo>
                  <a:cubicBezTo>
                    <a:pt x="49" y="32"/>
                    <a:pt x="49" y="32"/>
                    <a:pt x="49" y="32"/>
                  </a:cubicBezTo>
                  <a:cubicBezTo>
                    <a:pt x="50" y="32"/>
                    <a:pt x="50" y="32"/>
                    <a:pt x="50" y="32"/>
                  </a:cubicBezTo>
                  <a:cubicBezTo>
                    <a:pt x="51" y="32"/>
                    <a:pt x="51" y="32"/>
                    <a:pt x="51" y="31"/>
                  </a:cubicBezTo>
                  <a:cubicBezTo>
                    <a:pt x="52" y="30"/>
                    <a:pt x="51" y="29"/>
                    <a:pt x="50" y="29"/>
                  </a:cubicBezTo>
                  <a:close/>
                  <a:moveTo>
                    <a:pt x="21" y="31"/>
                  </a:moveTo>
                  <a:cubicBezTo>
                    <a:pt x="2" y="32"/>
                    <a:pt x="2" y="32"/>
                    <a:pt x="2" y="32"/>
                  </a:cubicBezTo>
                  <a:cubicBezTo>
                    <a:pt x="1" y="31"/>
                    <a:pt x="1" y="30"/>
                    <a:pt x="1" y="29"/>
                  </a:cubicBezTo>
                  <a:cubicBezTo>
                    <a:pt x="0" y="25"/>
                    <a:pt x="0" y="22"/>
                    <a:pt x="0" y="19"/>
                  </a:cubicBezTo>
                  <a:cubicBezTo>
                    <a:pt x="23" y="21"/>
                    <a:pt x="23" y="21"/>
                    <a:pt x="23" y="21"/>
                  </a:cubicBezTo>
                  <a:cubicBezTo>
                    <a:pt x="21" y="30"/>
                    <a:pt x="21" y="30"/>
                    <a:pt x="21" y="30"/>
                  </a:cubicBezTo>
                  <a:cubicBezTo>
                    <a:pt x="21" y="30"/>
                    <a:pt x="21" y="31"/>
                    <a:pt x="21" y="31"/>
                  </a:cubicBezTo>
                  <a:close/>
                  <a:moveTo>
                    <a:pt x="33" y="17"/>
                  </a:moveTo>
                  <a:cubicBezTo>
                    <a:pt x="33" y="17"/>
                    <a:pt x="33" y="16"/>
                    <a:pt x="33" y="15"/>
                  </a:cubicBezTo>
                  <a:cubicBezTo>
                    <a:pt x="31" y="14"/>
                    <a:pt x="29" y="13"/>
                    <a:pt x="26" y="13"/>
                  </a:cubicBezTo>
                  <a:cubicBezTo>
                    <a:pt x="24" y="13"/>
                    <a:pt x="22" y="14"/>
                    <a:pt x="20" y="15"/>
                  </a:cubicBezTo>
                  <a:cubicBezTo>
                    <a:pt x="20" y="16"/>
                    <a:pt x="20" y="17"/>
                    <a:pt x="20" y="17"/>
                  </a:cubicBezTo>
                  <a:cubicBezTo>
                    <a:pt x="21" y="18"/>
                    <a:pt x="22" y="18"/>
                    <a:pt x="22" y="17"/>
                  </a:cubicBezTo>
                  <a:cubicBezTo>
                    <a:pt x="23" y="16"/>
                    <a:pt x="25" y="15"/>
                    <a:pt x="26" y="15"/>
                  </a:cubicBezTo>
                  <a:cubicBezTo>
                    <a:pt x="28" y="15"/>
                    <a:pt x="30" y="16"/>
                    <a:pt x="31" y="17"/>
                  </a:cubicBezTo>
                  <a:cubicBezTo>
                    <a:pt x="31" y="17"/>
                    <a:pt x="32" y="18"/>
                    <a:pt x="32" y="18"/>
                  </a:cubicBezTo>
                  <a:cubicBezTo>
                    <a:pt x="32" y="18"/>
                    <a:pt x="33" y="17"/>
                    <a:pt x="33" y="17"/>
                  </a:cubicBezTo>
                  <a:close/>
                  <a:moveTo>
                    <a:pt x="38" y="12"/>
                  </a:moveTo>
                  <a:cubicBezTo>
                    <a:pt x="38" y="12"/>
                    <a:pt x="38" y="11"/>
                    <a:pt x="38" y="11"/>
                  </a:cubicBezTo>
                  <a:cubicBezTo>
                    <a:pt x="35" y="8"/>
                    <a:pt x="31" y="6"/>
                    <a:pt x="26" y="6"/>
                  </a:cubicBezTo>
                  <a:cubicBezTo>
                    <a:pt x="22" y="6"/>
                    <a:pt x="18" y="8"/>
                    <a:pt x="15" y="11"/>
                  </a:cubicBezTo>
                  <a:cubicBezTo>
                    <a:pt x="15" y="11"/>
                    <a:pt x="15" y="12"/>
                    <a:pt x="15" y="12"/>
                  </a:cubicBezTo>
                  <a:cubicBezTo>
                    <a:pt x="16" y="13"/>
                    <a:pt x="17" y="13"/>
                    <a:pt x="17" y="12"/>
                  </a:cubicBezTo>
                  <a:cubicBezTo>
                    <a:pt x="20" y="10"/>
                    <a:pt x="23" y="9"/>
                    <a:pt x="26" y="9"/>
                  </a:cubicBezTo>
                  <a:cubicBezTo>
                    <a:pt x="30" y="9"/>
                    <a:pt x="33" y="10"/>
                    <a:pt x="36" y="12"/>
                  </a:cubicBezTo>
                  <a:cubicBezTo>
                    <a:pt x="36" y="13"/>
                    <a:pt x="36" y="13"/>
                    <a:pt x="37" y="13"/>
                  </a:cubicBezTo>
                  <a:cubicBezTo>
                    <a:pt x="37" y="13"/>
                    <a:pt x="37" y="13"/>
                    <a:pt x="38" y="12"/>
                  </a:cubicBezTo>
                  <a:close/>
                  <a:moveTo>
                    <a:pt x="41" y="8"/>
                  </a:moveTo>
                  <a:cubicBezTo>
                    <a:pt x="41" y="8"/>
                    <a:pt x="40" y="8"/>
                    <a:pt x="40" y="8"/>
                  </a:cubicBezTo>
                  <a:cubicBezTo>
                    <a:pt x="37" y="4"/>
                    <a:pt x="32" y="3"/>
                    <a:pt x="26" y="3"/>
                  </a:cubicBezTo>
                  <a:cubicBezTo>
                    <a:pt x="21" y="3"/>
                    <a:pt x="17" y="4"/>
                    <a:pt x="13" y="8"/>
                  </a:cubicBezTo>
                  <a:cubicBezTo>
                    <a:pt x="12" y="9"/>
                    <a:pt x="12" y="9"/>
                    <a:pt x="11" y="8"/>
                  </a:cubicBezTo>
                  <a:cubicBezTo>
                    <a:pt x="11" y="8"/>
                    <a:pt x="11" y="7"/>
                    <a:pt x="11" y="6"/>
                  </a:cubicBezTo>
                  <a:cubicBezTo>
                    <a:pt x="15" y="2"/>
                    <a:pt x="21" y="0"/>
                    <a:pt x="26" y="0"/>
                  </a:cubicBezTo>
                  <a:cubicBezTo>
                    <a:pt x="32" y="0"/>
                    <a:pt x="38" y="2"/>
                    <a:pt x="42" y="6"/>
                  </a:cubicBezTo>
                  <a:cubicBezTo>
                    <a:pt x="42" y="7"/>
                    <a:pt x="42" y="8"/>
                    <a:pt x="42" y="8"/>
                  </a:cubicBezTo>
                  <a:cubicBezTo>
                    <a:pt x="42" y="8"/>
                    <a:pt x="41" y="8"/>
                    <a:pt x="41" y="8"/>
                  </a:cubicBezTo>
                  <a:close/>
                </a:path>
              </a:pathLst>
            </a:custGeom>
            <a:solidFill>
              <a:schemeClr val="accent2"/>
            </a:solidFill>
            <a:ln w="9525">
              <a:noFill/>
              <a:round/>
              <a:headEnd/>
              <a:tailEnd/>
            </a:ln>
          </p:spPr>
          <p:txBody>
            <a:bodyPr vert="horz" wrap="square" lIns="100791" tIns="50395" rIns="100791" bIns="50395"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44" name="Freeform 3935">
              <a:extLst>
                <a:ext uri="{FF2B5EF4-FFF2-40B4-BE49-F238E27FC236}">
                  <a16:creationId xmlns:a16="http://schemas.microsoft.com/office/drawing/2014/main" id="{00BAABFC-3DB4-4C6C-84C5-A6B51338EA09}"/>
                </a:ext>
              </a:extLst>
            </p:cNvPr>
            <p:cNvSpPr>
              <a:spLocks noEditPoints="1"/>
            </p:cNvSpPr>
            <p:nvPr/>
          </p:nvSpPr>
          <p:spPr bwMode="auto">
            <a:xfrm>
              <a:off x="5308254" y="3243980"/>
              <a:ext cx="452002" cy="360586"/>
            </a:xfrm>
            <a:custGeom>
              <a:avLst/>
              <a:gdLst/>
              <a:ahLst/>
              <a:cxnLst>
                <a:cxn ang="0">
                  <a:pos x="20" y="69"/>
                </a:cxn>
                <a:cxn ang="0">
                  <a:pos x="33" y="83"/>
                </a:cxn>
                <a:cxn ang="0">
                  <a:pos x="14" y="73"/>
                </a:cxn>
                <a:cxn ang="0">
                  <a:pos x="119" y="34"/>
                </a:cxn>
                <a:cxn ang="0">
                  <a:pos x="156" y="22"/>
                </a:cxn>
                <a:cxn ang="0">
                  <a:pos x="178" y="13"/>
                </a:cxn>
                <a:cxn ang="0">
                  <a:pos x="152" y="13"/>
                </a:cxn>
                <a:cxn ang="0">
                  <a:pos x="114" y="25"/>
                </a:cxn>
                <a:cxn ang="0">
                  <a:pos x="111" y="28"/>
                </a:cxn>
                <a:cxn ang="0">
                  <a:pos x="108" y="50"/>
                </a:cxn>
                <a:cxn ang="0">
                  <a:pos x="74" y="82"/>
                </a:cxn>
                <a:cxn ang="0">
                  <a:pos x="54" y="88"/>
                </a:cxn>
                <a:cxn ang="0">
                  <a:pos x="75" y="93"/>
                </a:cxn>
                <a:cxn ang="0">
                  <a:pos x="81" y="91"/>
                </a:cxn>
                <a:cxn ang="0">
                  <a:pos x="90" y="59"/>
                </a:cxn>
                <a:cxn ang="0">
                  <a:pos x="8" y="134"/>
                </a:cxn>
                <a:cxn ang="0">
                  <a:pos x="0" y="8"/>
                </a:cxn>
                <a:cxn ang="0">
                  <a:pos x="173" y="142"/>
                </a:cxn>
                <a:cxn ang="0">
                  <a:pos x="155" y="91"/>
                </a:cxn>
                <a:cxn ang="0">
                  <a:pos x="118" y="78"/>
                </a:cxn>
                <a:cxn ang="0">
                  <a:pos x="114" y="76"/>
                </a:cxn>
                <a:cxn ang="0">
                  <a:pos x="76" y="46"/>
                </a:cxn>
                <a:cxn ang="0">
                  <a:pos x="37" y="105"/>
                </a:cxn>
                <a:cxn ang="0">
                  <a:pos x="27" y="126"/>
                </a:cxn>
                <a:cxn ang="0">
                  <a:pos x="27" y="100"/>
                </a:cxn>
                <a:cxn ang="0">
                  <a:pos x="65" y="40"/>
                </a:cxn>
                <a:cxn ang="0">
                  <a:pos x="76" y="21"/>
                </a:cxn>
                <a:cxn ang="0">
                  <a:pos x="89" y="37"/>
                </a:cxn>
                <a:cxn ang="0">
                  <a:pos x="155" y="68"/>
                </a:cxn>
                <a:cxn ang="0">
                  <a:pos x="175" y="73"/>
                </a:cxn>
                <a:cxn ang="0">
                  <a:pos x="81" y="34"/>
                </a:cxn>
                <a:cxn ang="0">
                  <a:pos x="72" y="34"/>
                </a:cxn>
                <a:cxn ang="0">
                  <a:pos x="81" y="34"/>
                </a:cxn>
              </a:cxnLst>
              <a:rect l="0" t="0" r="r" b="b"/>
              <a:pathLst>
                <a:path w="178" h="142">
                  <a:moveTo>
                    <a:pt x="14" y="73"/>
                  </a:moveTo>
                  <a:cubicBezTo>
                    <a:pt x="14" y="70"/>
                    <a:pt x="17" y="69"/>
                    <a:pt x="20" y="69"/>
                  </a:cubicBezTo>
                  <a:cubicBezTo>
                    <a:pt x="39" y="74"/>
                    <a:pt x="39" y="74"/>
                    <a:pt x="39" y="74"/>
                  </a:cubicBezTo>
                  <a:cubicBezTo>
                    <a:pt x="33" y="83"/>
                    <a:pt x="33" y="83"/>
                    <a:pt x="33" y="83"/>
                  </a:cubicBezTo>
                  <a:cubicBezTo>
                    <a:pt x="17" y="79"/>
                    <a:pt x="17" y="79"/>
                    <a:pt x="17" y="79"/>
                  </a:cubicBezTo>
                  <a:cubicBezTo>
                    <a:pt x="15" y="78"/>
                    <a:pt x="13" y="76"/>
                    <a:pt x="14" y="73"/>
                  </a:cubicBezTo>
                  <a:close/>
                  <a:moveTo>
                    <a:pt x="108" y="50"/>
                  </a:moveTo>
                  <a:cubicBezTo>
                    <a:pt x="119" y="34"/>
                    <a:pt x="119" y="34"/>
                    <a:pt x="119" y="34"/>
                  </a:cubicBezTo>
                  <a:cubicBezTo>
                    <a:pt x="119" y="34"/>
                    <a:pt x="119" y="34"/>
                    <a:pt x="119" y="34"/>
                  </a:cubicBezTo>
                  <a:cubicBezTo>
                    <a:pt x="156" y="22"/>
                    <a:pt x="156" y="22"/>
                    <a:pt x="156" y="22"/>
                  </a:cubicBezTo>
                  <a:cubicBezTo>
                    <a:pt x="158" y="25"/>
                    <a:pt x="161" y="26"/>
                    <a:pt x="165" y="26"/>
                  </a:cubicBezTo>
                  <a:cubicBezTo>
                    <a:pt x="172" y="26"/>
                    <a:pt x="178" y="20"/>
                    <a:pt x="178" y="13"/>
                  </a:cubicBezTo>
                  <a:cubicBezTo>
                    <a:pt x="178" y="6"/>
                    <a:pt x="172" y="0"/>
                    <a:pt x="165" y="0"/>
                  </a:cubicBezTo>
                  <a:cubicBezTo>
                    <a:pt x="158" y="0"/>
                    <a:pt x="152" y="6"/>
                    <a:pt x="152" y="13"/>
                  </a:cubicBezTo>
                  <a:cubicBezTo>
                    <a:pt x="115" y="25"/>
                    <a:pt x="115" y="25"/>
                    <a:pt x="115" y="25"/>
                  </a:cubicBezTo>
                  <a:cubicBezTo>
                    <a:pt x="115" y="25"/>
                    <a:pt x="114" y="25"/>
                    <a:pt x="114" y="25"/>
                  </a:cubicBezTo>
                  <a:cubicBezTo>
                    <a:pt x="112" y="26"/>
                    <a:pt x="112" y="27"/>
                    <a:pt x="111" y="28"/>
                  </a:cubicBezTo>
                  <a:cubicBezTo>
                    <a:pt x="111" y="28"/>
                    <a:pt x="111" y="28"/>
                    <a:pt x="111" y="28"/>
                  </a:cubicBezTo>
                  <a:cubicBezTo>
                    <a:pt x="101" y="43"/>
                    <a:pt x="101" y="43"/>
                    <a:pt x="101" y="43"/>
                  </a:cubicBezTo>
                  <a:lnTo>
                    <a:pt x="108" y="50"/>
                  </a:lnTo>
                  <a:close/>
                  <a:moveTo>
                    <a:pt x="90" y="59"/>
                  </a:moveTo>
                  <a:cubicBezTo>
                    <a:pt x="74" y="82"/>
                    <a:pt x="74" y="82"/>
                    <a:pt x="74" y="82"/>
                  </a:cubicBezTo>
                  <a:cubicBezTo>
                    <a:pt x="59" y="79"/>
                    <a:pt x="59" y="79"/>
                    <a:pt x="59" y="79"/>
                  </a:cubicBezTo>
                  <a:cubicBezTo>
                    <a:pt x="54" y="88"/>
                    <a:pt x="54" y="88"/>
                    <a:pt x="54" y="88"/>
                  </a:cubicBezTo>
                  <a:cubicBezTo>
                    <a:pt x="73" y="92"/>
                    <a:pt x="73" y="92"/>
                    <a:pt x="73" y="92"/>
                  </a:cubicBezTo>
                  <a:cubicBezTo>
                    <a:pt x="75" y="93"/>
                    <a:pt x="75" y="93"/>
                    <a:pt x="75" y="93"/>
                  </a:cubicBezTo>
                  <a:cubicBezTo>
                    <a:pt x="76" y="93"/>
                    <a:pt x="76" y="93"/>
                    <a:pt x="76" y="93"/>
                  </a:cubicBezTo>
                  <a:cubicBezTo>
                    <a:pt x="78" y="93"/>
                    <a:pt x="80" y="92"/>
                    <a:pt x="81" y="91"/>
                  </a:cubicBezTo>
                  <a:cubicBezTo>
                    <a:pt x="97" y="67"/>
                    <a:pt x="97" y="67"/>
                    <a:pt x="97" y="67"/>
                  </a:cubicBezTo>
                  <a:lnTo>
                    <a:pt x="90" y="59"/>
                  </a:lnTo>
                  <a:close/>
                  <a:moveTo>
                    <a:pt x="173" y="134"/>
                  </a:moveTo>
                  <a:cubicBezTo>
                    <a:pt x="8" y="134"/>
                    <a:pt x="8" y="134"/>
                    <a:pt x="8" y="134"/>
                  </a:cubicBezTo>
                  <a:cubicBezTo>
                    <a:pt x="8" y="8"/>
                    <a:pt x="8" y="8"/>
                    <a:pt x="8" y="8"/>
                  </a:cubicBezTo>
                  <a:cubicBezTo>
                    <a:pt x="0" y="8"/>
                    <a:pt x="0" y="8"/>
                    <a:pt x="0" y="8"/>
                  </a:cubicBezTo>
                  <a:cubicBezTo>
                    <a:pt x="0" y="142"/>
                    <a:pt x="0" y="142"/>
                    <a:pt x="0" y="142"/>
                  </a:cubicBezTo>
                  <a:cubicBezTo>
                    <a:pt x="173" y="142"/>
                    <a:pt x="173" y="142"/>
                    <a:pt x="173" y="142"/>
                  </a:cubicBezTo>
                  <a:lnTo>
                    <a:pt x="173" y="134"/>
                  </a:lnTo>
                  <a:close/>
                  <a:moveTo>
                    <a:pt x="155" y="91"/>
                  </a:moveTo>
                  <a:cubicBezTo>
                    <a:pt x="155" y="78"/>
                    <a:pt x="155" y="78"/>
                    <a:pt x="155" y="78"/>
                  </a:cubicBezTo>
                  <a:cubicBezTo>
                    <a:pt x="118" y="78"/>
                    <a:pt x="118" y="78"/>
                    <a:pt x="118" y="78"/>
                  </a:cubicBezTo>
                  <a:cubicBezTo>
                    <a:pt x="117" y="78"/>
                    <a:pt x="116" y="78"/>
                    <a:pt x="115" y="77"/>
                  </a:cubicBezTo>
                  <a:cubicBezTo>
                    <a:pt x="115" y="77"/>
                    <a:pt x="114" y="77"/>
                    <a:pt x="114" y="76"/>
                  </a:cubicBezTo>
                  <a:cubicBezTo>
                    <a:pt x="82" y="45"/>
                    <a:pt x="82" y="45"/>
                    <a:pt x="82" y="45"/>
                  </a:cubicBezTo>
                  <a:cubicBezTo>
                    <a:pt x="81" y="46"/>
                    <a:pt x="79" y="46"/>
                    <a:pt x="76" y="46"/>
                  </a:cubicBezTo>
                  <a:cubicBezTo>
                    <a:pt x="76" y="46"/>
                    <a:pt x="75" y="46"/>
                    <a:pt x="74" y="46"/>
                  </a:cubicBezTo>
                  <a:cubicBezTo>
                    <a:pt x="37" y="105"/>
                    <a:pt x="37" y="105"/>
                    <a:pt x="37" y="105"/>
                  </a:cubicBezTo>
                  <a:cubicBezTo>
                    <a:pt x="39" y="107"/>
                    <a:pt x="40" y="110"/>
                    <a:pt x="40" y="113"/>
                  </a:cubicBezTo>
                  <a:cubicBezTo>
                    <a:pt x="40" y="120"/>
                    <a:pt x="34" y="126"/>
                    <a:pt x="27" y="126"/>
                  </a:cubicBezTo>
                  <a:cubicBezTo>
                    <a:pt x="20" y="126"/>
                    <a:pt x="14" y="120"/>
                    <a:pt x="14" y="113"/>
                  </a:cubicBezTo>
                  <a:cubicBezTo>
                    <a:pt x="14" y="106"/>
                    <a:pt x="20" y="100"/>
                    <a:pt x="27" y="100"/>
                  </a:cubicBezTo>
                  <a:cubicBezTo>
                    <a:pt x="28" y="100"/>
                    <a:pt x="28" y="100"/>
                    <a:pt x="28" y="100"/>
                  </a:cubicBezTo>
                  <a:cubicBezTo>
                    <a:pt x="65" y="40"/>
                    <a:pt x="65" y="40"/>
                    <a:pt x="65" y="40"/>
                  </a:cubicBezTo>
                  <a:cubicBezTo>
                    <a:pt x="64" y="38"/>
                    <a:pt x="64" y="36"/>
                    <a:pt x="64" y="34"/>
                  </a:cubicBezTo>
                  <a:cubicBezTo>
                    <a:pt x="64" y="26"/>
                    <a:pt x="69" y="21"/>
                    <a:pt x="76" y="21"/>
                  </a:cubicBezTo>
                  <a:cubicBezTo>
                    <a:pt x="84" y="21"/>
                    <a:pt x="89" y="26"/>
                    <a:pt x="89" y="34"/>
                  </a:cubicBezTo>
                  <a:cubicBezTo>
                    <a:pt x="89" y="35"/>
                    <a:pt x="89" y="36"/>
                    <a:pt x="89" y="37"/>
                  </a:cubicBezTo>
                  <a:cubicBezTo>
                    <a:pt x="120" y="68"/>
                    <a:pt x="120" y="68"/>
                    <a:pt x="120" y="68"/>
                  </a:cubicBezTo>
                  <a:cubicBezTo>
                    <a:pt x="155" y="68"/>
                    <a:pt x="155" y="68"/>
                    <a:pt x="155" y="68"/>
                  </a:cubicBezTo>
                  <a:cubicBezTo>
                    <a:pt x="155" y="55"/>
                    <a:pt x="155" y="55"/>
                    <a:pt x="155" y="55"/>
                  </a:cubicBezTo>
                  <a:cubicBezTo>
                    <a:pt x="175" y="73"/>
                    <a:pt x="175" y="73"/>
                    <a:pt x="175" y="73"/>
                  </a:cubicBezTo>
                  <a:lnTo>
                    <a:pt x="155" y="91"/>
                  </a:lnTo>
                  <a:close/>
                  <a:moveTo>
                    <a:pt x="81" y="34"/>
                  </a:moveTo>
                  <a:cubicBezTo>
                    <a:pt x="81" y="31"/>
                    <a:pt x="79" y="29"/>
                    <a:pt x="76" y="29"/>
                  </a:cubicBezTo>
                  <a:cubicBezTo>
                    <a:pt x="74" y="29"/>
                    <a:pt x="72" y="31"/>
                    <a:pt x="72" y="34"/>
                  </a:cubicBezTo>
                  <a:cubicBezTo>
                    <a:pt x="72" y="36"/>
                    <a:pt x="74" y="38"/>
                    <a:pt x="76" y="38"/>
                  </a:cubicBezTo>
                  <a:cubicBezTo>
                    <a:pt x="79" y="38"/>
                    <a:pt x="81" y="36"/>
                    <a:pt x="81" y="34"/>
                  </a:cubicBez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45" name="Freeform 8">
              <a:extLst>
                <a:ext uri="{FF2B5EF4-FFF2-40B4-BE49-F238E27FC236}">
                  <a16:creationId xmlns:a16="http://schemas.microsoft.com/office/drawing/2014/main" id="{904A2B01-90A9-4F33-81BE-C26FFA8AC57E}"/>
                </a:ext>
              </a:extLst>
            </p:cNvPr>
            <p:cNvSpPr>
              <a:spLocks/>
            </p:cNvSpPr>
            <p:nvPr/>
          </p:nvSpPr>
          <p:spPr bwMode="auto">
            <a:xfrm>
              <a:off x="3061425" y="3258403"/>
              <a:ext cx="415020" cy="317055"/>
            </a:xfrm>
            <a:custGeom>
              <a:avLst/>
              <a:gdLst/>
              <a:ahLst/>
              <a:cxnLst>
                <a:cxn ang="0">
                  <a:pos x="233" y="100"/>
                </a:cxn>
                <a:cxn ang="0">
                  <a:pos x="213" y="142"/>
                </a:cxn>
                <a:cxn ang="0">
                  <a:pos x="13" y="142"/>
                </a:cxn>
                <a:cxn ang="0">
                  <a:pos x="0" y="110"/>
                </a:cxn>
                <a:cxn ang="0">
                  <a:pos x="35" y="67"/>
                </a:cxn>
                <a:cxn ang="0">
                  <a:pos x="34" y="62"/>
                </a:cxn>
                <a:cxn ang="0">
                  <a:pos x="56" y="40"/>
                </a:cxn>
                <a:cxn ang="0">
                  <a:pos x="65" y="42"/>
                </a:cxn>
                <a:cxn ang="0">
                  <a:pos x="124" y="0"/>
                </a:cxn>
                <a:cxn ang="0">
                  <a:pos x="178" y="32"/>
                </a:cxn>
                <a:cxn ang="0">
                  <a:pos x="178" y="32"/>
                </a:cxn>
                <a:cxn ang="0">
                  <a:pos x="121" y="64"/>
                </a:cxn>
                <a:cxn ang="0">
                  <a:pos x="104" y="60"/>
                </a:cxn>
                <a:cxn ang="0">
                  <a:pos x="69" y="83"/>
                </a:cxn>
                <a:cxn ang="0">
                  <a:pos x="72" y="91"/>
                </a:cxn>
                <a:cxn ang="0">
                  <a:pos x="82" y="88"/>
                </a:cxn>
                <a:cxn ang="0">
                  <a:pos x="104" y="72"/>
                </a:cxn>
                <a:cxn ang="0">
                  <a:pos x="127" y="89"/>
                </a:cxn>
                <a:cxn ang="0">
                  <a:pos x="133" y="93"/>
                </a:cxn>
                <a:cxn ang="0">
                  <a:pos x="135" y="93"/>
                </a:cxn>
                <a:cxn ang="0">
                  <a:pos x="139" y="85"/>
                </a:cxn>
                <a:cxn ang="0">
                  <a:pos x="131" y="71"/>
                </a:cxn>
                <a:cxn ang="0">
                  <a:pos x="178" y="45"/>
                </a:cxn>
                <a:cxn ang="0">
                  <a:pos x="183" y="45"/>
                </a:cxn>
                <a:cxn ang="0">
                  <a:pos x="233" y="100"/>
                </a:cxn>
              </a:cxnLst>
              <a:rect l="0" t="0" r="r" b="b"/>
              <a:pathLst>
                <a:path w="233" h="142">
                  <a:moveTo>
                    <a:pt x="233" y="100"/>
                  </a:moveTo>
                  <a:cubicBezTo>
                    <a:pt x="233" y="117"/>
                    <a:pt x="225" y="132"/>
                    <a:pt x="213" y="142"/>
                  </a:cubicBezTo>
                  <a:cubicBezTo>
                    <a:pt x="13" y="142"/>
                    <a:pt x="13" y="142"/>
                    <a:pt x="13" y="142"/>
                  </a:cubicBezTo>
                  <a:cubicBezTo>
                    <a:pt x="5" y="134"/>
                    <a:pt x="0" y="123"/>
                    <a:pt x="0" y="110"/>
                  </a:cubicBezTo>
                  <a:cubicBezTo>
                    <a:pt x="0" y="89"/>
                    <a:pt x="15" y="72"/>
                    <a:pt x="35" y="67"/>
                  </a:cubicBezTo>
                  <a:cubicBezTo>
                    <a:pt x="34" y="66"/>
                    <a:pt x="34" y="64"/>
                    <a:pt x="34" y="62"/>
                  </a:cubicBezTo>
                  <a:cubicBezTo>
                    <a:pt x="34" y="50"/>
                    <a:pt x="44" y="40"/>
                    <a:pt x="56" y="40"/>
                  </a:cubicBezTo>
                  <a:cubicBezTo>
                    <a:pt x="59" y="40"/>
                    <a:pt x="62" y="41"/>
                    <a:pt x="65" y="42"/>
                  </a:cubicBezTo>
                  <a:cubicBezTo>
                    <a:pt x="74" y="18"/>
                    <a:pt x="97" y="0"/>
                    <a:pt x="124" y="0"/>
                  </a:cubicBezTo>
                  <a:cubicBezTo>
                    <a:pt x="147" y="0"/>
                    <a:pt x="168" y="13"/>
                    <a:pt x="178" y="32"/>
                  </a:cubicBezTo>
                  <a:cubicBezTo>
                    <a:pt x="178" y="32"/>
                    <a:pt x="178" y="32"/>
                    <a:pt x="178" y="32"/>
                  </a:cubicBezTo>
                  <a:cubicBezTo>
                    <a:pt x="155" y="32"/>
                    <a:pt x="133" y="44"/>
                    <a:pt x="121" y="64"/>
                  </a:cubicBezTo>
                  <a:cubicBezTo>
                    <a:pt x="116" y="61"/>
                    <a:pt x="110" y="60"/>
                    <a:pt x="104" y="60"/>
                  </a:cubicBezTo>
                  <a:cubicBezTo>
                    <a:pt x="89" y="60"/>
                    <a:pt x="75" y="69"/>
                    <a:pt x="69" y="83"/>
                  </a:cubicBezTo>
                  <a:cubicBezTo>
                    <a:pt x="67" y="86"/>
                    <a:pt x="69" y="90"/>
                    <a:pt x="72" y="91"/>
                  </a:cubicBezTo>
                  <a:cubicBezTo>
                    <a:pt x="77" y="93"/>
                    <a:pt x="80" y="91"/>
                    <a:pt x="82" y="88"/>
                  </a:cubicBezTo>
                  <a:cubicBezTo>
                    <a:pt x="85" y="78"/>
                    <a:pt x="94" y="72"/>
                    <a:pt x="104" y="72"/>
                  </a:cubicBezTo>
                  <a:cubicBezTo>
                    <a:pt x="115" y="72"/>
                    <a:pt x="124" y="79"/>
                    <a:pt x="127" y="89"/>
                  </a:cubicBezTo>
                  <a:cubicBezTo>
                    <a:pt x="128" y="91"/>
                    <a:pt x="131" y="93"/>
                    <a:pt x="133" y="93"/>
                  </a:cubicBezTo>
                  <a:cubicBezTo>
                    <a:pt x="134" y="93"/>
                    <a:pt x="135" y="93"/>
                    <a:pt x="135" y="93"/>
                  </a:cubicBezTo>
                  <a:cubicBezTo>
                    <a:pt x="139" y="92"/>
                    <a:pt x="140" y="88"/>
                    <a:pt x="139" y="85"/>
                  </a:cubicBezTo>
                  <a:cubicBezTo>
                    <a:pt x="138" y="80"/>
                    <a:pt x="135" y="75"/>
                    <a:pt x="131" y="71"/>
                  </a:cubicBezTo>
                  <a:cubicBezTo>
                    <a:pt x="141" y="55"/>
                    <a:pt x="159" y="45"/>
                    <a:pt x="178" y="45"/>
                  </a:cubicBezTo>
                  <a:cubicBezTo>
                    <a:pt x="183" y="45"/>
                    <a:pt x="183" y="45"/>
                    <a:pt x="183" y="45"/>
                  </a:cubicBezTo>
                  <a:cubicBezTo>
                    <a:pt x="211" y="48"/>
                    <a:pt x="233" y="71"/>
                    <a:pt x="233" y="100"/>
                  </a:cubicBezTo>
                  <a:close/>
                </a:path>
              </a:pathLst>
            </a:custGeom>
            <a:solidFill>
              <a:schemeClr val="bg1"/>
            </a:solidFill>
            <a:ln w="9525">
              <a:noFill/>
              <a:round/>
              <a:headEnd/>
              <a:tailEnd/>
            </a:ln>
          </p:spPr>
          <p:txBody>
            <a:bodyPr vert="horz" wrap="square" lIns="100791" tIns="50395" rIns="100791" bIns="50395" numCol="1" anchor="t" anchorCtr="0" compatLnSpc="1">
              <a:prstTxWarp prst="textNoShape">
                <a:avLst/>
              </a:prstTxWarp>
            </a:bodyPr>
            <a:lstStyle/>
            <a:p>
              <a:pPr defTabSz="914126"/>
              <a:endParaRPr lang="en-US" sz="800">
                <a:solidFill>
                  <a:srgbClr val="000000">
                    <a:lumMod val="75000"/>
                    <a:lumOff val="25000"/>
                  </a:srgbClr>
                </a:solidFill>
                <a:latin typeface="Arial"/>
                <a:cs typeface="Arial"/>
              </a:endParaRPr>
            </a:p>
          </p:txBody>
        </p:sp>
        <p:sp>
          <p:nvSpPr>
            <p:cNvPr id="46" name="Freeform 3990">
              <a:extLst>
                <a:ext uri="{FF2B5EF4-FFF2-40B4-BE49-F238E27FC236}">
                  <a16:creationId xmlns:a16="http://schemas.microsoft.com/office/drawing/2014/main" id="{1E588961-682D-4C59-A67B-72842789FA4D}"/>
                </a:ext>
              </a:extLst>
            </p:cNvPr>
            <p:cNvSpPr>
              <a:spLocks noEditPoints="1"/>
            </p:cNvSpPr>
            <p:nvPr/>
          </p:nvSpPr>
          <p:spPr bwMode="auto">
            <a:xfrm>
              <a:off x="1946793" y="3230152"/>
              <a:ext cx="386748" cy="389605"/>
            </a:xfrm>
            <a:custGeom>
              <a:avLst/>
              <a:gdLst/>
              <a:ahLst/>
              <a:cxnLst>
                <a:cxn ang="0">
                  <a:pos x="156" y="71"/>
                </a:cxn>
                <a:cxn ang="0">
                  <a:pos x="153" y="77"/>
                </a:cxn>
                <a:cxn ang="0">
                  <a:pos x="147" y="74"/>
                </a:cxn>
                <a:cxn ang="0">
                  <a:pos x="90" y="35"/>
                </a:cxn>
                <a:cxn ang="0">
                  <a:pos x="33" y="74"/>
                </a:cxn>
                <a:cxn ang="0">
                  <a:pos x="29" y="78"/>
                </a:cxn>
                <a:cxn ang="0">
                  <a:pos x="27" y="77"/>
                </a:cxn>
                <a:cxn ang="0">
                  <a:pos x="24" y="71"/>
                </a:cxn>
                <a:cxn ang="0">
                  <a:pos x="90" y="25"/>
                </a:cxn>
                <a:cxn ang="0">
                  <a:pos x="156" y="71"/>
                </a:cxn>
                <a:cxn ang="0">
                  <a:pos x="51" y="86"/>
                </a:cxn>
                <a:cxn ang="0">
                  <a:pos x="52" y="86"/>
                </a:cxn>
                <a:cxn ang="0">
                  <a:pos x="57" y="83"/>
                </a:cxn>
                <a:cxn ang="0">
                  <a:pos x="90" y="60"/>
                </a:cxn>
                <a:cxn ang="0">
                  <a:pos x="123" y="83"/>
                </a:cxn>
                <a:cxn ang="0">
                  <a:pos x="129" y="86"/>
                </a:cxn>
                <a:cxn ang="0">
                  <a:pos x="132" y="79"/>
                </a:cxn>
                <a:cxn ang="0">
                  <a:pos x="90" y="50"/>
                </a:cxn>
                <a:cxn ang="0">
                  <a:pos x="48" y="79"/>
                </a:cxn>
                <a:cxn ang="0">
                  <a:pos x="51" y="86"/>
                </a:cxn>
                <a:cxn ang="0">
                  <a:pos x="179" y="62"/>
                </a:cxn>
                <a:cxn ang="0">
                  <a:pos x="90" y="0"/>
                </a:cxn>
                <a:cxn ang="0">
                  <a:pos x="1" y="62"/>
                </a:cxn>
                <a:cxn ang="0">
                  <a:pos x="4" y="69"/>
                </a:cxn>
                <a:cxn ang="0">
                  <a:pos x="5" y="69"/>
                </a:cxn>
                <a:cxn ang="0">
                  <a:pos x="10" y="66"/>
                </a:cxn>
                <a:cxn ang="0">
                  <a:pos x="90" y="10"/>
                </a:cxn>
                <a:cxn ang="0">
                  <a:pos x="170" y="66"/>
                </a:cxn>
                <a:cxn ang="0">
                  <a:pos x="176" y="69"/>
                </a:cxn>
                <a:cxn ang="0">
                  <a:pos x="179" y="62"/>
                </a:cxn>
                <a:cxn ang="0">
                  <a:pos x="136" y="140"/>
                </a:cxn>
                <a:cxn ang="0">
                  <a:pos x="131" y="137"/>
                </a:cxn>
                <a:cxn ang="0">
                  <a:pos x="95" y="137"/>
                </a:cxn>
                <a:cxn ang="0">
                  <a:pos x="95" y="107"/>
                </a:cxn>
                <a:cxn ang="0">
                  <a:pos x="103" y="95"/>
                </a:cxn>
                <a:cxn ang="0">
                  <a:pos x="90" y="82"/>
                </a:cxn>
                <a:cxn ang="0">
                  <a:pos x="77" y="95"/>
                </a:cxn>
                <a:cxn ang="0">
                  <a:pos x="85" y="107"/>
                </a:cxn>
                <a:cxn ang="0">
                  <a:pos x="85" y="137"/>
                </a:cxn>
                <a:cxn ang="0">
                  <a:pos x="49" y="137"/>
                </a:cxn>
                <a:cxn ang="0">
                  <a:pos x="44" y="140"/>
                </a:cxn>
                <a:cxn ang="0">
                  <a:pos x="37" y="164"/>
                </a:cxn>
                <a:cxn ang="0">
                  <a:pos x="38" y="169"/>
                </a:cxn>
                <a:cxn ang="0">
                  <a:pos x="42" y="171"/>
                </a:cxn>
                <a:cxn ang="0">
                  <a:pos x="138" y="171"/>
                </a:cxn>
                <a:cxn ang="0">
                  <a:pos x="142" y="169"/>
                </a:cxn>
                <a:cxn ang="0">
                  <a:pos x="143" y="164"/>
                </a:cxn>
                <a:cxn ang="0">
                  <a:pos x="136" y="140"/>
                </a:cxn>
              </a:cxnLst>
              <a:rect l="0" t="0" r="r" b="b"/>
              <a:pathLst>
                <a:path w="180" h="171">
                  <a:moveTo>
                    <a:pt x="156" y="71"/>
                  </a:moveTo>
                  <a:cubicBezTo>
                    <a:pt x="157" y="73"/>
                    <a:pt x="156" y="76"/>
                    <a:pt x="153" y="77"/>
                  </a:cubicBezTo>
                  <a:cubicBezTo>
                    <a:pt x="151" y="78"/>
                    <a:pt x="148" y="77"/>
                    <a:pt x="147" y="74"/>
                  </a:cubicBezTo>
                  <a:cubicBezTo>
                    <a:pt x="138" y="51"/>
                    <a:pt x="115" y="35"/>
                    <a:pt x="90" y="35"/>
                  </a:cubicBezTo>
                  <a:cubicBezTo>
                    <a:pt x="65" y="35"/>
                    <a:pt x="42" y="51"/>
                    <a:pt x="33" y="74"/>
                  </a:cubicBezTo>
                  <a:cubicBezTo>
                    <a:pt x="33" y="76"/>
                    <a:pt x="31" y="78"/>
                    <a:pt x="29" y="78"/>
                  </a:cubicBezTo>
                  <a:cubicBezTo>
                    <a:pt x="28" y="78"/>
                    <a:pt x="27" y="78"/>
                    <a:pt x="27" y="77"/>
                  </a:cubicBezTo>
                  <a:cubicBezTo>
                    <a:pt x="24" y="76"/>
                    <a:pt x="23" y="73"/>
                    <a:pt x="24" y="71"/>
                  </a:cubicBezTo>
                  <a:cubicBezTo>
                    <a:pt x="34" y="43"/>
                    <a:pt x="61" y="25"/>
                    <a:pt x="90" y="25"/>
                  </a:cubicBezTo>
                  <a:cubicBezTo>
                    <a:pt x="119" y="25"/>
                    <a:pt x="146" y="43"/>
                    <a:pt x="156" y="71"/>
                  </a:cubicBezTo>
                  <a:close/>
                  <a:moveTo>
                    <a:pt x="51" y="86"/>
                  </a:moveTo>
                  <a:cubicBezTo>
                    <a:pt x="51" y="86"/>
                    <a:pt x="52" y="86"/>
                    <a:pt x="52" y="86"/>
                  </a:cubicBezTo>
                  <a:cubicBezTo>
                    <a:pt x="54" y="86"/>
                    <a:pt x="56" y="85"/>
                    <a:pt x="57" y="83"/>
                  </a:cubicBezTo>
                  <a:cubicBezTo>
                    <a:pt x="62" y="69"/>
                    <a:pt x="75" y="60"/>
                    <a:pt x="90" y="60"/>
                  </a:cubicBezTo>
                  <a:cubicBezTo>
                    <a:pt x="105" y="60"/>
                    <a:pt x="118" y="69"/>
                    <a:pt x="123" y="83"/>
                  </a:cubicBezTo>
                  <a:cubicBezTo>
                    <a:pt x="124" y="85"/>
                    <a:pt x="127" y="87"/>
                    <a:pt x="129" y="86"/>
                  </a:cubicBezTo>
                  <a:cubicBezTo>
                    <a:pt x="132" y="85"/>
                    <a:pt x="133" y="82"/>
                    <a:pt x="132" y="79"/>
                  </a:cubicBezTo>
                  <a:cubicBezTo>
                    <a:pt x="126" y="62"/>
                    <a:pt x="109" y="50"/>
                    <a:pt x="90" y="50"/>
                  </a:cubicBezTo>
                  <a:cubicBezTo>
                    <a:pt x="71" y="50"/>
                    <a:pt x="54" y="62"/>
                    <a:pt x="48" y="79"/>
                  </a:cubicBezTo>
                  <a:cubicBezTo>
                    <a:pt x="47" y="82"/>
                    <a:pt x="48" y="85"/>
                    <a:pt x="51" y="86"/>
                  </a:cubicBezTo>
                  <a:close/>
                  <a:moveTo>
                    <a:pt x="179" y="62"/>
                  </a:moveTo>
                  <a:cubicBezTo>
                    <a:pt x="166" y="25"/>
                    <a:pt x="130" y="0"/>
                    <a:pt x="90" y="0"/>
                  </a:cubicBezTo>
                  <a:cubicBezTo>
                    <a:pt x="50" y="0"/>
                    <a:pt x="14" y="25"/>
                    <a:pt x="1" y="62"/>
                  </a:cubicBezTo>
                  <a:cubicBezTo>
                    <a:pt x="0" y="65"/>
                    <a:pt x="1" y="68"/>
                    <a:pt x="4" y="69"/>
                  </a:cubicBezTo>
                  <a:cubicBezTo>
                    <a:pt x="4" y="69"/>
                    <a:pt x="5" y="69"/>
                    <a:pt x="5" y="69"/>
                  </a:cubicBezTo>
                  <a:cubicBezTo>
                    <a:pt x="7" y="69"/>
                    <a:pt x="9" y="68"/>
                    <a:pt x="10" y="66"/>
                  </a:cubicBezTo>
                  <a:cubicBezTo>
                    <a:pt x="22" y="32"/>
                    <a:pt x="54" y="10"/>
                    <a:pt x="90" y="10"/>
                  </a:cubicBezTo>
                  <a:cubicBezTo>
                    <a:pt x="126" y="10"/>
                    <a:pt x="158" y="32"/>
                    <a:pt x="170" y="66"/>
                  </a:cubicBezTo>
                  <a:cubicBezTo>
                    <a:pt x="171" y="68"/>
                    <a:pt x="174" y="70"/>
                    <a:pt x="176" y="69"/>
                  </a:cubicBezTo>
                  <a:cubicBezTo>
                    <a:pt x="179" y="68"/>
                    <a:pt x="180" y="65"/>
                    <a:pt x="179" y="62"/>
                  </a:cubicBezTo>
                  <a:close/>
                  <a:moveTo>
                    <a:pt x="136" y="140"/>
                  </a:moveTo>
                  <a:cubicBezTo>
                    <a:pt x="136" y="138"/>
                    <a:pt x="134" y="137"/>
                    <a:pt x="131" y="137"/>
                  </a:cubicBezTo>
                  <a:cubicBezTo>
                    <a:pt x="95" y="137"/>
                    <a:pt x="95" y="137"/>
                    <a:pt x="95" y="137"/>
                  </a:cubicBezTo>
                  <a:cubicBezTo>
                    <a:pt x="95" y="107"/>
                    <a:pt x="95" y="107"/>
                    <a:pt x="95" y="107"/>
                  </a:cubicBezTo>
                  <a:cubicBezTo>
                    <a:pt x="100" y="105"/>
                    <a:pt x="103" y="100"/>
                    <a:pt x="103" y="95"/>
                  </a:cubicBezTo>
                  <a:cubicBezTo>
                    <a:pt x="103" y="88"/>
                    <a:pt x="97" y="82"/>
                    <a:pt x="90" y="82"/>
                  </a:cubicBezTo>
                  <a:cubicBezTo>
                    <a:pt x="83" y="82"/>
                    <a:pt x="77" y="88"/>
                    <a:pt x="77" y="95"/>
                  </a:cubicBezTo>
                  <a:cubicBezTo>
                    <a:pt x="77" y="100"/>
                    <a:pt x="80" y="105"/>
                    <a:pt x="85" y="107"/>
                  </a:cubicBezTo>
                  <a:cubicBezTo>
                    <a:pt x="85" y="137"/>
                    <a:pt x="85" y="137"/>
                    <a:pt x="85" y="137"/>
                  </a:cubicBezTo>
                  <a:cubicBezTo>
                    <a:pt x="49" y="137"/>
                    <a:pt x="49" y="137"/>
                    <a:pt x="49" y="137"/>
                  </a:cubicBezTo>
                  <a:cubicBezTo>
                    <a:pt x="46" y="137"/>
                    <a:pt x="44" y="138"/>
                    <a:pt x="44" y="140"/>
                  </a:cubicBezTo>
                  <a:cubicBezTo>
                    <a:pt x="37" y="164"/>
                    <a:pt x="37" y="164"/>
                    <a:pt x="37" y="164"/>
                  </a:cubicBezTo>
                  <a:cubicBezTo>
                    <a:pt x="36" y="166"/>
                    <a:pt x="37" y="168"/>
                    <a:pt x="38" y="169"/>
                  </a:cubicBezTo>
                  <a:cubicBezTo>
                    <a:pt x="39" y="170"/>
                    <a:pt x="40" y="171"/>
                    <a:pt x="42" y="171"/>
                  </a:cubicBezTo>
                  <a:cubicBezTo>
                    <a:pt x="138" y="171"/>
                    <a:pt x="138" y="171"/>
                    <a:pt x="138" y="171"/>
                  </a:cubicBezTo>
                  <a:cubicBezTo>
                    <a:pt x="140" y="171"/>
                    <a:pt x="141" y="170"/>
                    <a:pt x="142" y="169"/>
                  </a:cubicBezTo>
                  <a:cubicBezTo>
                    <a:pt x="143" y="168"/>
                    <a:pt x="144" y="166"/>
                    <a:pt x="143" y="164"/>
                  </a:cubicBezTo>
                  <a:lnTo>
                    <a:pt x="136" y="140"/>
                  </a:lnTo>
                  <a:close/>
                </a:path>
              </a:pathLst>
            </a:custGeom>
            <a:solidFill>
              <a:srgbClr val="FFFFFF"/>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lumMod val="75000"/>
                    <a:lumOff val="25000"/>
                  </a:srgbClr>
                </a:solidFill>
                <a:latin typeface="Arial"/>
                <a:cs typeface="Arial"/>
              </a:endParaRPr>
            </a:p>
          </p:txBody>
        </p:sp>
        <p:sp>
          <p:nvSpPr>
            <p:cNvPr id="47" name="Freeform 3945">
              <a:extLst>
                <a:ext uri="{FF2B5EF4-FFF2-40B4-BE49-F238E27FC236}">
                  <a16:creationId xmlns:a16="http://schemas.microsoft.com/office/drawing/2014/main" id="{BAB280EA-4648-471D-A8DC-B1C03F17F196}"/>
                </a:ext>
              </a:extLst>
            </p:cNvPr>
            <p:cNvSpPr>
              <a:spLocks noEditPoints="1"/>
            </p:cNvSpPr>
            <p:nvPr/>
          </p:nvSpPr>
          <p:spPr bwMode="auto">
            <a:xfrm>
              <a:off x="4271053" y="3193193"/>
              <a:ext cx="398676" cy="487553"/>
            </a:xfrm>
            <a:custGeom>
              <a:avLst/>
              <a:gdLst/>
              <a:ahLst/>
              <a:cxnLst>
                <a:cxn ang="0">
                  <a:pos x="107" y="78"/>
                </a:cxn>
                <a:cxn ang="0">
                  <a:pos x="107" y="5"/>
                </a:cxn>
                <a:cxn ang="0">
                  <a:pos x="97" y="0"/>
                </a:cxn>
                <a:cxn ang="0">
                  <a:pos x="97" y="78"/>
                </a:cxn>
                <a:cxn ang="0">
                  <a:pos x="86" y="90"/>
                </a:cxn>
                <a:cxn ang="0">
                  <a:pos x="66" y="90"/>
                </a:cxn>
                <a:cxn ang="0">
                  <a:pos x="66" y="91"/>
                </a:cxn>
                <a:cxn ang="0">
                  <a:pos x="65" y="100"/>
                </a:cxn>
                <a:cxn ang="0">
                  <a:pos x="86" y="100"/>
                </a:cxn>
                <a:cxn ang="0">
                  <a:pos x="97" y="112"/>
                </a:cxn>
                <a:cxn ang="0">
                  <a:pos x="97" y="134"/>
                </a:cxn>
                <a:cxn ang="0">
                  <a:pos x="72" y="159"/>
                </a:cxn>
                <a:cxn ang="0">
                  <a:pos x="67" y="159"/>
                </a:cxn>
                <a:cxn ang="0">
                  <a:pos x="50" y="147"/>
                </a:cxn>
                <a:cxn ang="0">
                  <a:pos x="33" y="161"/>
                </a:cxn>
                <a:cxn ang="0">
                  <a:pos x="0" y="188"/>
                </a:cxn>
                <a:cxn ang="0">
                  <a:pos x="9" y="192"/>
                </a:cxn>
                <a:cxn ang="0">
                  <a:pos x="34" y="171"/>
                </a:cxn>
                <a:cxn ang="0">
                  <a:pos x="50" y="182"/>
                </a:cxn>
                <a:cxn ang="0">
                  <a:pos x="67" y="169"/>
                </a:cxn>
                <a:cxn ang="0">
                  <a:pos x="72" y="169"/>
                </a:cxn>
                <a:cxn ang="0">
                  <a:pos x="107" y="134"/>
                </a:cxn>
                <a:cxn ang="0">
                  <a:pos x="107" y="134"/>
                </a:cxn>
                <a:cxn ang="0">
                  <a:pos x="107" y="112"/>
                </a:cxn>
                <a:cxn ang="0">
                  <a:pos x="119" y="100"/>
                </a:cxn>
                <a:cxn ang="0">
                  <a:pos x="157" y="100"/>
                </a:cxn>
                <a:cxn ang="0">
                  <a:pos x="157" y="95"/>
                </a:cxn>
                <a:cxn ang="0">
                  <a:pos x="157" y="90"/>
                </a:cxn>
                <a:cxn ang="0">
                  <a:pos x="119" y="90"/>
                </a:cxn>
                <a:cxn ang="0">
                  <a:pos x="107" y="78"/>
                </a:cxn>
                <a:cxn ang="0">
                  <a:pos x="50" y="172"/>
                </a:cxn>
                <a:cxn ang="0">
                  <a:pos x="43" y="164"/>
                </a:cxn>
                <a:cxn ang="0">
                  <a:pos x="50" y="157"/>
                </a:cxn>
                <a:cxn ang="0">
                  <a:pos x="58" y="164"/>
                </a:cxn>
                <a:cxn ang="0">
                  <a:pos x="50" y="172"/>
                </a:cxn>
              </a:cxnLst>
              <a:rect l="0" t="0" r="r" b="b"/>
              <a:pathLst>
                <a:path w="157" h="192">
                  <a:moveTo>
                    <a:pt x="107" y="78"/>
                  </a:moveTo>
                  <a:cubicBezTo>
                    <a:pt x="107" y="5"/>
                    <a:pt x="107" y="5"/>
                    <a:pt x="107" y="5"/>
                  </a:cubicBezTo>
                  <a:cubicBezTo>
                    <a:pt x="104" y="3"/>
                    <a:pt x="101" y="1"/>
                    <a:pt x="97" y="0"/>
                  </a:cubicBezTo>
                  <a:cubicBezTo>
                    <a:pt x="97" y="78"/>
                    <a:pt x="97" y="78"/>
                    <a:pt x="97" y="78"/>
                  </a:cubicBezTo>
                  <a:cubicBezTo>
                    <a:pt x="92" y="80"/>
                    <a:pt x="87" y="84"/>
                    <a:pt x="86" y="90"/>
                  </a:cubicBezTo>
                  <a:cubicBezTo>
                    <a:pt x="66" y="90"/>
                    <a:pt x="66" y="90"/>
                    <a:pt x="66" y="90"/>
                  </a:cubicBezTo>
                  <a:cubicBezTo>
                    <a:pt x="66" y="91"/>
                    <a:pt x="66" y="91"/>
                    <a:pt x="66" y="91"/>
                  </a:cubicBezTo>
                  <a:cubicBezTo>
                    <a:pt x="66" y="94"/>
                    <a:pt x="65" y="97"/>
                    <a:pt x="65" y="100"/>
                  </a:cubicBezTo>
                  <a:cubicBezTo>
                    <a:pt x="86" y="100"/>
                    <a:pt x="86" y="100"/>
                    <a:pt x="86" y="100"/>
                  </a:cubicBezTo>
                  <a:cubicBezTo>
                    <a:pt x="87" y="106"/>
                    <a:pt x="92" y="110"/>
                    <a:pt x="97" y="112"/>
                  </a:cubicBezTo>
                  <a:cubicBezTo>
                    <a:pt x="97" y="134"/>
                    <a:pt x="97" y="134"/>
                    <a:pt x="97" y="134"/>
                  </a:cubicBezTo>
                  <a:cubicBezTo>
                    <a:pt x="97" y="148"/>
                    <a:pt x="86" y="159"/>
                    <a:pt x="72" y="159"/>
                  </a:cubicBezTo>
                  <a:cubicBezTo>
                    <a:pt x="67" y="159"/>
                    <a:pt x="67" y="159"/>
                    <a:pt x="67" y="159"/>
                  </a:cubicBezTo>
                  <a:cubicBezTo>
                    <a:pt x="65" y="152"/>
                    <a:pt x="58" y="147"/>
                    <a:pt x="50" y="147"/>
                  </a:cubicBezTo>
                  <a:cubicBezTo>
                    <a:pt x="42" y="147"/>
                    <a:pt x="34" y="153"/>
                    <a:pt x="33" y="161"/>
                  </a:cubicBezTo>
                  <a:cubicBezTo>
                    <a:pt x="19" y="165"/>
                    <a:pt x="7" y="175"/>
                    <a:pt x="0" y="188"/>
                  </a:cubicBezTo>
                  <a:cubicBezTo>
                    <a:pt x="3" y="190"/>
                    <a:pt x="6" y="191"/>
                    <a:pt x="9" y="192"/>
                  </a:cubicBezTo>
                  <a:cubicBezTo>
                    <a:pt x="14" y="182"/>
                    <a:pt x="23" y="175"/>
                    <a:pt x="34" y="171"/>
                  </a:cubicBezTo>
                  <a:cubicBezTo>
                    <a:pt x="37" y="178"/>
                    <a:pt x="43" y="182"/>
                    <a:pt x="50" y="182"/>
                  </a:cubicBezTo>
                  <a:cubicBezTo>
                    <a:pt x="58" y="182"/>
                    <a:pt x="65" y="177"/>
                    <a:pt x="67" y="169"/>
                  </a:cubicBezTo>
                  <a:cubicBezTo>
                    <a:pt x="72" y="169"/>
                    <a:pt x="72" y="169"/>
                    <a:pt x="72" y="169"/>
                  </a:cubicBezTo>
                  <a:cubicBezTo>
                    <a:pt x="91" y="169"/>
                    <a:pt x="107" y="153"/>
                    <a:pt x="107" y="134"/>
                  </a:cubicBezTo>
                  <a:cubicBezTo>
                    <a:pt x="107" y="134"/>
                    <a:pt x="107" y="134"/>
                    <a:pt x="107" y="134"/>
                  </a:cubicBezTo>
                  <a:cubicBezTo>
                    <a:pt x="107" y="112"/>
                    <a:pt x="107" y="112"/>
                    <a:pt x="107" y="112"/>
                  </a:cubicBezTo>
                  <a:cubicBezTo>
                    <a:pt x="113" y="110"/>
                    <a:pt x="118" y="106"/>
                    <a:pt x="119" y="100"/>
                  </a:cubicBezTo>
                  <a:cubicBezTo>
                    <a:pt x="157" y="100"/>
                    <a:pt x="157" y="100"/>
                    <a:pt x="157" y="100"/>
                  </a:cubicBezTo>
                  <a:cubicBezTo>
                    <a:pt x="157" y="98"/>
                    <a:pt x="157" y="97"/>
                    <a:pt x="157" y="95"/>
                  </a:cubicBezTo>
                  <a:cubicBezTo>
                    <a:pt x="157" y="93"/>
                    <a:pt x="157" y="92"/>
                    <a:pt x="157" y="90"/>
                  </a:cubicBezTo>
                  <a:cubicBezTo>
                    <a:pt x="119" y="90"/>
                    <a:pt x="119" y="90"/>
                    <a:pt x="119" y="90"/>
                  </a:cubicBezTo>
                  <a:cubicBezTo>
                    <a:pt x="118" y="84"/>
                    <a:pt x="113" y="80"/>
                    <a:pt x="107" y="78"/>
                  </a:cubicBezTo>
                  <a:close/>
                  <a:moveTo>
                    <a:pt x="50" y="172"/>
                  </a:moveTo>
                  <a:cubicBezTo>
                    <a:pt x="46" y="172"/>
                    <a:pt x="43" y="169"/>
                    <a:pt x="43" y="164"/>
                  </a:cubicBezTo>
                  <a:cubicBezTo>
                    <a:pt x="43" y="160"/>
                    <a:pt x="46" y="157"/>
                    <a:pt x="50" y="157"/>
                  </a:cubicBezTo>
                  <a:cubicBezTo>
                    <a:pt x="55" y="157"/>
                    <a:pt x="58" y="160"/>
                    <a:pt x="58" y="164"/>
                  </a:cubicBezTo>
                  <a:cubicBezTo>
                    <a:pt x="58" y="169"/>
                    <a:pt x="55" y="172"/>
                    <a:pt x="50" y="172"/>
                  </a:cubicBez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48" name="Freeform 3946">
              <a:extLst>
                <a:ext uri="{FF2B5EF4-FFF2-40B4-BE49-F238E27FC236}">
                  <a16:creationId xmlns:a16="http://schemas.microsoft.com/office/drawing/2014/main" id="{6477FE24-CEF2-4BCC-8693-902FCFF9A491}"/>
                </a:ext>
              </a:extLst>
            </p:cNvPr>
            <p:cNvSpPr>
              <a:spLocks/>
            </p:cNvSpPr>
            <p:nvPr/>
          </p:nvSpPr>
          <p:spPr bwMode="auto">
            <a:xfrm>
              <a:off x="4568155" y="3317621"/>
              <a:ext cx="86338" cy="25393"/>
            </a:xfrm>
            <a:custGeom>
              <a:avLst/>
              <a:gdLst/>
              <a:ahLst/>
              <a:cxnLst>
                <a:cxn ang="0">
                  <a:pos x="0" y="10"/>
                </a:cxn>
                <a:cxn ang="0">
                  <a:pos x="34" y="10"/>
                </a:cxn>
                <a:cxn ang="0">
                  <a:pos x="30" y="0"/>
                </a:cxn>
                <a:cxn ang="0">
                  <a:pos x="0" y="0"/>
                </a:cxn>
                <a:cxn ang="0">
                  <a:pos x="0" y="10"/>
                </a:cxn>
              </a:cxnLst>
              <a:rect l="0" t="0" r="r" b="b"/>
              <a:pathLst>
                <a:path w="34" h="10">
                  <a:moveTo>
                    <a:pt x="0" y="10"/>
                  </a:moveTo>
                  <a:cubicBezTo>
                    <a:pt x="34" y="10"/>
                    <a:pt x="34" y="10"/>
                    <a:pt x="34" y="10"/>
                  </a:cubicBezTo>
                  <a:cubicBezTo>
                    <a:pt x="33" y="7"/>
                    <a:pt x="31" y="4"/>
                    <a:pt x="30" y="0"/>
                  </a:cubicBezTo>
                  <a:cubicBezTo>
                    <a:pt x="0" y="0"/>
                    <a:pt x="0" y="0"/>
                    <a:pt x="0" y="0"/>
                  </a:cubicBezTo>
                  <a:lnTo>
                    <a:pt x="0" y="10"/>
                  </a:ln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49" name="Freeform 3947">
              <a:extLst>
                <a:ext uri="{FF2B5EF4-FFF2-40B4-BE49-F238E27FC236}">
                  <a16:creationId xmlns:a16="http://schemas.microsoft.com/office/drawing/2014/main" id="{5BC3FE97-6B8B-4DAD-972A-D89CC1802300}"/>
                </a:ext>
              </a:extLst>
            </p:cNvPr>
            <p:cNvSpPr>
              <a:spLocks noEditPoints="1"/>
            </p:cNvSpPr>
            <p:nvPr/>
          </p:nvSpPr>
          <p:spPr bwMode="auto">
            <a:xfrm>
              <a:off x="4144086" y="3388723"/>
              <a:ext cx="218383" cy="172675"/>
            </a:xfrm>
            <a:custGeom>
              <a:avLst/>
              <a:gdLst/>
              <a:ahLst/>
              <a:cxnLst>
                <a:cxn ang="0">
                  <a:pos x="8" y="68"/>
                </a:cxn>
                <a:cxn ang="0">
                  <a:pos x="8" y="65"/>
                </a:cxn>
                <a:cxn ang="0">
                  <a:pos x="33" y="26"/>
                </a:cxn>
                <a:cxn ang="0">
                  <a:pos x="49" y="36"/>
                </a:cxn>
                <a:cxn ang="0">
                  <a:pos x="66" y="23"/>
                </a:cxn>
                <a:cxn ang="0">
                  <a:pos x="68" y="23"/>
                </a:cxn>
                <a:cxn ang="0">
                  <a:pos x="84" y="23"/>
                </a:cxn>
                <a:cxn ang="0">
                  <a:pos x="86" y="14"/>
                </a:cxn>
                <a:cxn ang="0">
                  <a:pos x="86" y="13"/>
                </a:cxn>
                <a:cxn ang="0">
                  <a:pos x="68" y="13"/>
                </a:cxn>
                <a:cxn ang="0">
                  <a:pos x="66" y="13"/>
                </a:cxn>
                <a:cxn ang="0">
                  <a:pos x="49" y="0"/>
                </a:cxn>
                <a:cxn ang="0">
                  <a:pos x="31" y="16"/>
                </a:cxn>
                <a:cxn ang="0">
                  <a:pos x="0" y="50"/>
                </a:cxn>
                <a:cxn ang="0">
                  <a:pos x="8" y="68"/>
                </a:cxn>
                <a:cxn ang="0">
                  <a:pos x="49" y="10"/>
                </a:cxn>
                <a:cxn ang="0">
                  <a:pos x="57" y="18"/>
                </a:cxn>
                <a:cxn ang="0">
                  <a:pos x="49" y="26"/>
                </a:cxn>
                <a:cxn ang="0">
                  <a:pos x="41" y="18"/>
                </a:cxn>
                <a:cxn ang="0">
                  <a:pos x="49" y="10"/>
                </a:cxn>
              </a:cxnLst>
              <a:rect l="0" t="0" r="r" b="b"/>
              <a:pathLst>
                <a:path w="86" h="68">
                  <a:moveTo>
                    <a:pt x="8" y="68"/>
                  </a:moveTo>
                  <a:cubicBezTo>
                    <a:pt x="8" y="65"/>
                    <a:pt x="8" y="65"/>
                    <a:pt x="8" y="65"/>
                  </a:cubicBezTo>
                  <a:cubicBezTo>
                    <a:pt x="8" y="48"/>
                    <a:pt x="18" y="33"/>
                    <a:pt x="33" y="26"/>
                  </a:cubicBezTo>
                  <a:cubicBezTo>
                    <a:pt x="36" y="32"/>
                    <a:pt x="42" y="36"/>
                    <a:pt x="49" y="36"/>
                  </a:cubicBezTo>
                  <a:cubicBezTo>
                    <a:pt x="57" y="36"/>
                    <a:pt x="64" y="30"/>
                    <a:pt x="66" y="23"/>
                  </a:cubicBezTo>
                  <a:cubicBezTo>
                    <a:pt x="67" y="23"/>
                    <a:pt x="67" y="23"/>
                    <a:pt x="68" y="23"/>
                  </a:cubicBezTo>
                  <a:cubicBezTo>
                    <a:pt x="84" y="23"/>
                    <a:pt x="84" y="23"/>
                    <a:pt x="84" y="23"/>
                  </a:cubicBezTo>
                  <a:cubicBezTo>
                    <a:pt x="85" y="20"/>
                    <a:pt x="86" y="17"/>
                    <a:pt x="86" y="14"/>
                  </a:cubicBezTo>
                  <a:cubicBezTo>
                    <a:pt x="86" y="13"/>
                    <a:pt x="86" y="13"/>
                    <a:pt x="86" y="13"/>
                  </a:cubicBezTo>
                  <a:cubicBezTo>
                    <a:pt x="68" y="13"/>
                    <a:pt x="68" y="13"/>
                    <a:pt x="68" y="13"/>
                  </a:cubicBezTo>
                  <a:cubicBezTo>
                    <a:pt x="67" y="13"/>
                    <a:pt x="67" y="13"/>
                    <a:pt x="66" y="13"/>
                  </a:cubicBezTo>
                  <a:cubicBezTo>
                    <a:pt x="64" y="6"/>
                    <a:pt x="57" y="0"/>
                    <a:pt x="49" y="0"/>
                  </a:cubicBezTo>
                  <a:cubicBezTo>
                    <a:pt x="40" y="0"/>
                    <a:pt x="32" y="7"/>
                    <a:pt x="31" y="16"/>
                  </a:cubicBezTo>
                  <a:cubicBezTo>
                    <a:pt x="16" y="22"/>
                    <a:pt x="5" y="34"/>
                    <a:pt x="0" y="50"/>
                  </a:cubicBezTo>
                  <a:cubicBezTo>
                    <a:pt x="2" y="56"/>
                    <a:pt x="5" y="62"/>
                    <a:pt x="8" y="68"/>
                  </a:cubicBezTo>
                  <a:close/>
                  <a:moveTo>
                    <a:pt x="49" y="10"/>
                  </a:moveTo>
                  <a:cubicBezTo>
                    <a:pt x="53" y="10"/>
                    <a:pt x="57" y="14"/>
                    <a:pt x="57" y="18"/>
                  </a:cubicBezTo>
                  <a:cubicBezTo>
                    <a:pt x="57" y="22"/>
                    <a:pt x="53" y="26"/>
                    <a:pt x="49" y="26"/>
                  </a:cubicBezTo>
                  <a:cubicBezTo>
                    <a:pt x="45" y="26"/>
                    <a:pt x="41" y="22"/>
                    <a:pt x="41" y="18"/>
                  </a:cubicBezTo>
                  <a:cubicBezTo>
                    <a:pt x="41" y="14"/>
                    <a:pt x="45" y="10"/>
                    <a:pt x="49" y="10"/>
                  </a:cubicBez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50" name="Freeform 3948">
              <a:extLst>
                <a:ext uri="{FF2B5EF4-FFF2-40B4-BE49-F238E27FC236}">
                  <a16:creationId xmlns:a16="http://schemas.microsoft.com/office/drawing/2014/main" id="{3A3C0FDB-1C47-45DF-9EBD-4298521699D3}"/>
                </a:ext>
              </a:extLst>
            </p:cNvPr>
            <p:cNvSpPr>
              <a:spLocks/>
            </p:cNvSpPr>
            <p:nvPr/>
          </p:nvSpPr>
          <p:spPr bwMode="auto">
            <a:xfrm>
              <a:off x="4189794" y="3368408"/>
              <a:ext cx="223462" cy="187911"/>
            </a:xfrm>
            <a:custGeom>
              <a:avLst/>
              <a:gdLst/>
              <a:ahLst/>
              <a:cxnLst>
                <a:cxn ang="0">
                  <a:pos x="88" y="22"/>
                </a:cxn>
                <a:cxn ang="0">
                  <a:pos x="88" y="0"/>
                </a:cxn>
                <a:cxn ang="0">
                  <a:pos x="78" y="0"/>
                </a:cxn>
                <a:cxn ang="0">
                  <a:pos x="78" y="22"/>
                </a:cxn>
                <a:cxn ang="0">
                  <a:pos x="36" y="64"/>
                </a:cxn>
                <a:cxn ang="0">
                  <a:pos x="0" y="64"/>
                </a:cxn>
                <a:cxn ang="0">
                  <a:pos x="0" y="74"/>
                </a:cxn>
                <a:cxn ang="0">
                  <a:pos x="36" y="74"/>
                </a:cxn>
                <a:cxn ang="0">
                  <a:pos x="88" y="22"/>
                </a:cxn>
              </a:cxnLst>
              <a:rect l="0" t="0" r="r" b="b"/>
              <a:pathLst>
                <a:path w="88" h="74">
                  <a:moveTo>
                    <a:pt x="88" y="22"/>
                  </a:moveTo>
                  <a:cubicBezTo>
                    <a:pt x="88" y="0"/>
                    <a:pt x="88" y="0"/>
                    <a:pt x="88" y="0"/>
                  </a:cubicBezTo>
                  <a:cubicBezTo>
                    <a:pt x="78" y="0"/>
                    <a:pt x="78" y="0"/>
                    <a:pt x="78" y="0"/>
                  </a:cubicBezTo>
                  <a:cubicBezTo>
                    <a:pt x="78" y="22"/>
                    <a:pt x="78" y="22"/>
                    <a:pt x="78" y="22"/>
                  </a:cubicBezTo>
                  <a:cubicBezTo>
                    <a:pt x="78" y="45"/>
                    <a:pt x="59" y="64"/>
                    <a:pt x="36" y="64"/>
                  </a:cubicBezTo>
                  <a:cubicBezTo>
                    <a:pt x="0" y="64"/>
                    <a:pt x="0" y="64"/>
                    <a:pt x="0" y="64"/>
                  </a:cubicBezTo>
                  <a:cubicBezTo>
                    <a:pt x="0" y="74"/>
                    <a:pt x="0" y="74"/>
                    <a:pt x="0" y="74"/>
                  </a:cubicBezTo>
                  <a:cubicBezTo>
                    <a:pt x="36" y="74"/>
                    <a:pt x="36" y="74"/>
                    <a:pt x="36" y="74"/>
                  </a:cubicBezTo>
                  <a:cubicBezTo>
                    <a:pt x="64" y="74"/>
                    <a:pt x="88" y="51"/>
                    <a:pt x="88" y="22"/>
                  </a:cubicBez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51" name="Freeform 3949">
              <a:extLst>
                <a:ext uri="{FF2B5EF4-FFF2-40B4-BE49-F238E27FC236}">
                  <a16:creationId xmlns:a16="http://schemas.microsoft.com/office/drawing/2014/main" id="{73E28044-2D85-4BB1-AAA3-ABF54E8143B9}"/>
                </a:ext>
              </a:extLst>
            </p:cNvPr>
            <p:cNvSpPr>
              <a:spLocks noEditPoints="1"/>
            </p:cNvSpPr>
            <p:nvPr/>
          </p:nvSpPr>
          <p:spPr bwMode="auto">
            <a:xfrm>
              <a:off x="4354851" y="3167800"/>
              <a:ext cx="88877" cy="124428"/>
            </a:xfrm>
            <a:custGeom>
              <a:avLst/>
              <a:gdLst/>
              <a:ahLst/>
              <a:cxnLst>
                <a:cxn ang="0">
                  <a:pos x="13" y="34"/>
                </a:cxn>
                <a:cxn ang="0">
                  <a:pos x="13" y="49"/>
                </a:cxn>
                <a:cxn ang="0">
                  <a:pos x="23" y="49"/>
                </a:cxn>
                <a:cxn ang="0">
                  <a:pos x="23" y="34"/>
                </a:cxn>
                <a:cxn ang="0">
                  <a:pos x="35" y="17"/>
                </a:cxn>
                <a:cxn ang="0">
                  <a:pos x="18" y="0"/>
                </a:cxn>
                <a:cxn ang="0">
                  <a:pos x="0" y="17"/>
                </a:cxn>
                <a:cxn ang="0">
                  <a:pos x="13" y="34"/>
                </a:cxn>
                <a:cxn ang="0">
                  <a:pos x="18" y="10"/>
                </a:cxn>
                <a:cxn ang="0">
                  <a:pos x="25" y="17"/>
                </a:cxn>
                <a:cxn ang="0">
                  <a:pos x="18" y="25"/>
                </a:cxn>
                <a:cxn ang="0">
                  <a:pos x="10" y="17"/>
                </a:cxn>
                <a:cxn ang="0">
                  <a:pos x="18" y="10"/>
                </a:cxn>
              </a:cxnLst>
              <a:rect l="0" t="0" r="r" b="b"/>
              <a:pathLst>
                <a:path w="35" h="49">
                  <a:moveTo>
                    <a:pt x="13" y="34"/>
                  </a:moveTo>
                  <a:cubicBezTo>
                    <a:pt x="13" y="49"/>
                    <a:pt x="13" y="49"/>
                    <a:pt x="13" y="49"/>
                  </a:cubicBezTo>
                  <a:cubicBezTo>
                    <a:pt x="23" y="49"/>
                    <a:pt x="23" y="49"/>
                    <a:pt x="23" y="49"/>
                  </a:cubicBezTo>
                  <a:cubicBezTo>
                    <a:pt x="23" y="34"/>
                    <a:pt x="23" y="34"/>
                    <a:pt x="23" y="34"/>
                  </a:cubicBezTo>
                  <a:cubicBezTo>
                    <a:pt x="30" y="32"/>
                    <a:pt x="35" y="25"/>
                    <a:pt x="35" y="17"/>
                  </a:cubicBezTo>
                  <a:cubicBezTo>
                    <a:pt x="35" y="8"/>
                    <a:pt x="28" y="0"/>
                    <a:pt x="18" y="0"/>
                  </a:cubicBezTo>
                  <a:cubicBezTo>
                    <a:pt x="8" y="0"/>
                    <a:pt x="0" y="8"/>
                    <a:pt x="0" y="17"/>
                  </a:cubicBezTo>
                  <a:cubicBezTo>
                    <a:pt x="0" y="25"/>
                    <a:pt x="5" y="32"/>
                    <a:pt x="13" y="34"/>
                  </a:cubicBezTo>
                  <a:close/>
                  <a:moveTo>
                    <a:pt x="18" y="10"/>
                  </a:moveTo>
                  <a:cubicBezTo>
                    <a:pt x="22" y="10"/>
                    <a:pt x="25" y="13"/>
                    <a:pt x="25" y="17"/>
                  </a:cubicBezTo>
                  <a:cubicBezTo>
                    <a:pt x="25" y="22"/>
                    <a:pt x="22" y="25"/>
                    <a:pt x="18" y="25"/>
                  </a:cubicBezTo>
                  <a:cubicBezTo>
                    <a:pt x="13" y="25"/>
                    <a:pt x="10" y="22"/>
                    <a:pt x="10" y="17"/>
                  </a:cubicBezTo>
                  <a:cubicBezTo>
                    <a:pt x="10" y="13"/>
                    <a:pt x="13" y="10"/>
                    <a:pt x="18" y="10"/>
                  </a:cubicBez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sp>
          <p:nvSpPr>
            <p:cNvPr id="52" name="Freeform 3950">
              <a:extLst>
                <a:ext uri="{FF2B5EF4-FFF2-40B4-BE49-F238E27FC236}">
                  <a16:creationId xmlns:a16="http://schemas.microsoft.com/office/drawing/2014/main" id="{83615B7E-1003-4D01-A432-C6E872DBA62D}"/>
                </a:ext>
              </a:extLst>
            </p:cNvPr>
            <p:cNvSpPr>
              <a:spLocks/>
            </p:cNvSpPr>
            <p:nvPr/>
          </p:nvSpPr>
          <p:spPr bwMode="auto">
            <a:xfrm>
              <a:off x="4146625" y="3317621"/>
              <a:ext cx="345350" cy="25393"/>
            </a:xfrm>
            <a:custGeom>
              <a:avLst/>
              <a:gdLst/>
              <a:ahLst/>
              <a:cxnLst>
                <a:cxn ang="0">
                  <a:pos x="0" y="10"/>
                </a:cxn>
                <a:cxn ang="0">
                  <a:pos x="136" y="10"/>
                </a:cxn>
                <a:cxn ang="0">
                  <a:pos x="136" y="0"/>
                </a:cxn>
                <a:cxn ang="0">
                  <a:pos x="4" y="0"/>
                </a:cxn>
                <a:cxn ang="0">
                  <a:pos x="0" y="10"/>
                </a:cxn>
              </a:cxnLst>
              <a:rect l="0" t="0" r="r" b="b"/>
              <a:pathLst>
                <a:path w="136" h="10">
                  <a:moveTo>
                    <a:pt x="0" y="10"/>
                  </a:moveTo>
                  <a:cubicBezTo>
                    <a:pt x="136" y="10"/>
                    <a:pt x="136" y="10"/>
                    <a:pt x="136" y="10"/>
                  </a:cubicBezTo>
                  <a:cubicBezTo>
                    <a:pt x="136" y="0"/>
                    <a:pt x="136" y="0"/>
                    <a:pt x="136" y="0"/>
                  </a:cubicBezTo>
                  <a:cubicBezTo>
                    <a:pt x="4" y="0"/>
                    <a:pt x="4" y="0"/>
                    <a:pt x="4" y="0"/>
                  </a:cubicBezTo>
                  <a:cubicBezTo>
                    <a:pt x="3" y="4"/>
                    <a:pt x="1" y="7"/>
                    <a:pt x="0" y="10"/>
                  </a:cubicBezTo>
                  <a:close/>
                </a:path>
              </a:pathLst>
            </a:custGeom>
            <a:solidFill>
              <a:schemeClr val="bg1"/>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800">
                <a:solidFill>
                  <a:srgbClr val="000000"/>
                </a:solidFill>
                <a:latin typeface="Arial"/>
                <a:cs typeface="Arial"/>
              </a:endParaRPr>
            </a:p>
          </p:txBody>
        </p:sp>
        <p:cxnSp>
          <p:nvCxnSpPr>
            <p:cNvPr id="53" name="Shape 157">
              <a:extLst>
                <a:ext uri="{FF2B5EF4-FFF2-40B4-BE49-F238E27FC236}">
                  <a16:creationId xmlns:a16="http://schemas.microsoft.com/office/drawing/2014/main" id="{8A36C8D9-DF63-499C-9FDE-77E0A9144F6B}"/>
                </a:ext>
              </a:extLst>
            </p:cNvPr>
            <p:cNvCxnSpPr>
              <a:cxnSpLocks/>
            </p:cNvCxnSpPr>
            <p:nvPr/>
          </p:nvCxnSpPr>
          <p:spPr>
            <a:xfrm flipV="1">
              <a:off x="4404246" y="2833696"/>
              <a:ext cx="939" cy="280696"/>
            </a:xfrm>
            <a:prstGeom prst="straightConnector1">
              <a:avLst/>
            </a:prstGeom>
            <a:noFill/>
            <a:ln w="38100" cap="flat" cmpd="sng">
              <a:solidFill>
                <a:schemeClr val="accent4">
                  <a:lumMod val="50000"/>
                </a:schemeClr>
              </a:solidFill>
              <a:prstDash val="solid"/>
              <a:round/>
              <a:headEnd type="triangle" w="med" len="med"/>
              <a:tailEnd type="none" w="med" len="med"/>
            </a:ln>
          </p:spPr>
        </p:cxnSp>
        <p:grpSp>
          <p:nvGrpSpPr>
            <p:cNvPr id="54" name="Group 53">
              <a:extLst>
                <a:ext uri="{FF2B5EF4-FFF2-40B4-BE49-F238E27FC236}">
                  <a16:creationId xmlns:a16="http://schemas.microsoft.com/office/drawing/2014/main" id="{0D8FD399-BAB9-4CD5-884D-66B84A3BE1A8}"/>
                </a:ext>
              </a:extLst>
            </p:cNvPr>
            <p:cNvGrpSpPr/>
            <p:nvPr/>
          </p:nvGrpSpPr>
          <p:grpSpPr>
            <a:xfrm>
              <a:off x="4085145" y="2193616"/>
              <a:ext cx="640080" cy="640080"/>
              <a:chOff x="4044353" y="1821535"/>
              <a:chExt cx="640080" cy="640080"/>
            </a:xfrm>
          </p:grpSpPr>
          <p:sp>
            <p:nvSpPr>
              <p:cNvPr id="69" name="Oval 3611">
                <a:extLst>
                  <a:ext uri="{FF2B5EF4-FFF2-40B4-BE49-F238E27FC236}">
                    <a16:creationId xmlns:a16="http://schemas.microsoft.com/office/drawing/2014/main" id="{C8BB08C8-4A33-4F63-BD14-E056B79BE563}"/>
                  </a:ext>
                </a:extLst>
              </p:cNvPr>
              <p:cNvSpPr>
                <a:spLocks noChangeArrowheads="1"/>
              </p:cNvSpPr>
              <p:nvPr/>
            </p:nvSpPr>
            <p:spPr bwMode="auto">
              <a:xfrm>
                <a:off x="4044353" y="1821535"/>
                <a:ext cx="640080" cy="640080"/>
              </a:xfrm>
              <a:prstGeom prst="ellipse">
                <a:avLst/>
              </a:prstGeom>
              <a:solidFill>
                <a:schemeClr val="accent3"/>
              </a:solidFill>
              <a:ln w="9525">
                <a:noFill/>
                <a:round/>
                <a:headEnd/>
                <a:tailEnd/>
              </a:ln>
              <a:effectLst>
                <a:outerShdw blurRad="254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sz="800">
                  <a:solidFill>
                    <a:schemeClr val="tx1">
                      <a:lumMod val="75000"/>
                      <a:lumOff val="25000"/>
                    </a:schemeClr>
                  </a:solidFill>
                  <a:latin typeface="+mj-lt"/>
                </a:endParaRPr>
              </a:p>
            </p:txBody>
          </p:sp>
          <p:sp>
            <p:nvSpPr>
              <p:cNvPr id="70" name="Freeform 8">
                <a:extLst>
                  <a:ext uri="{FF2B5EF4-FFF2-40B4-BE49-F238E27FC236}">
                    <a16:creationId xmlns:a16="http://schemas.microsoft.com/office/drawing/2014/main" id="{30511D0B-F095-4142-A072-7705ED79F0F8}"/>
                  </a:ext>
                </a:extLst>
              </p:cNvPr>
              <p:cNvSpPr>
                <a:spLocks/>
              </p:cNvSpPr>
              <p:nvPr/>
            </p:nvSpPr>
            <p:spPr bwMode="auto">
              <a:xfrm>
                <a:off x="4151281" y="1965501"/>
                <a:ext cx="415128" cy="317138"/>
              </a:xfrm>
              <a:custGeom>
                <a:avLst/>
                <a:gdLst/>
                <a:ahLst/>
                <a:cxnLst>
                  <a:cxn ang="0">
                    <a:pos x="233" y="100"/>
                  </a:cxn>
                  <a:cxn ang="0">
                    <a:pos x="213" y="142"/>
                  </a:cxn>
                  <a:cxn ang="0">
                    <a:pos x="13" y="142"/>
                  </a:cxn>
                  <a:cxn ang="0">
                    <a:pos x="0" y="110"/>
                  </a:cxn>
                  <a:cxn ang="0">
                    <a:pos x="35" y="67"/>
                  </a:cxn>
                  <a:cxn ang="0">
                    <a:pos x="34" y="62"/>
                  </a:cxn>
                  <a:cxn ang="0">
                    <a:pos x="56" y="40"/>
                  </a:cxn>
                  <a:cxn ang="0">
                    <a:pos x="65" y="42"/>
                  </a:cxn>
                  <a:cxn ang="0">
                    <a:pos x="124" y="0"/>
                  </a:cxn>
                  <a:cxn ang="0">
                    <a:pos x="178" y="32"/>
                  </a:cxn>
                  <a:cxn ang="0">
                    <a:pos x="178" y="32"/>
                  </a:cxn>
                  <a:cxn ang="0">
                    <a:pos x="121" y="64"/>
                  </a:cxn>
                  <a:cxn ang="0">
                    <a:pos x="104" y="60"/>
                  </a:cxn>
                  <a:cxn ang="0">
                    <a:pos x="69" y="83"/>
                  </a:cxn>
                  <a:cxn ang="0">
                    <a:pos x="72" y="91"/>
                  </a:cxn>
                  <a:cxn ang="0">
                    <a:pos x="82" y="88"/>
                  </a:cxn>
                  <a:cxn ang="0">
                    <a:pos x="104" y="72"/>
                  </a:cxn>
                  <a:cxn ang="0">
                    <a:pos x="127" y="89"/>
                  </a:cxn>
                  <a:cxn ang="0">
                    <a:pos x="133" y="93"/>
                  </a:cxn>
                  <a:cxn ang="0">
                    <a:pos x="135" y="93"/>
                  </a:cxn>
                  <a:cxn ang="0">
                    <a:pos x="139" y="85"/>
                  </a:cxn>
                  <a:cxn ang="0">
                    <a:pos x="131" y="71"/>
                  </a:cxn>
                  <a:cxn ang="0">
                    <a:pos x="178" y="45"/>
                  </a:cxn>
                  <a:cxn ang="0">
                    <a:pos x="183" y="45"/>
                  </a:cxn>
                  <a:cxn ang="0">
                    <a:pos x="233" y="100"/>
                  </a:cxn>
                </a:cxnLst>
                <a:rect l="0" t="0" r="r" b="b"/>
                <a:pathLst>
                  <a:path w="233" h="142">
                    <a:moveTo>
                      <a:pt x="233" y="100"/>
                    </a:moveTo>
                    <a:cubicBezTo>
                      <a:pt x="233" y="117"/>
                      <a:pt x="225" y="132"/>
                      <a:pt x="213" y="142"/>
                    </a:cubicBezTo>
                    <a:cubicBezTo>
                      <a:pt x="13" y="142"/>
                      <a:pt x="13" y="142"/>
                      <a:pt x="13" y="142"/>
                    </a:cubicBezTo>
                    <a:cubicBezTo>
                      <a:pt x="5" y="134"/>
                      <a:pt x="0" y="123"/>
                      <a:pt x="0" y="110"/>
                    </a:cubicBezTo>
                    <a:cubicBezTo>
                      <a:pt x="0" y="89"/>
                      <a:pt x="15" y="72"/>
                      <a:pt x="35" y="67"/>
                    </a:cubicBezTo>
                    <a:cubicBezTo>
                      <a:pt x="34" y="66"/>
                      <a:pt x="34" y="64"/>
                      <a:pt x="34" y="62"/>
                    </a:cubicBezTo>
                    <a:cubicBezTo>
                      <a:pt x="34" y="50"/>
                      <a:pt x="44" y="40"/>
                      <a:pt x="56" y="40"/>
                    </a:cubicBezTo>
                    <a:cubicBezTo>
                      <a:pt x="59" y="40"/>
                      <a:pt x="62" y="41"/>
                      <a:pt x="65" y="42"/>
                    </a:cubicBezTo>
                    <a:cubicBezTo>
                      <a:pt x="74" y="18"/>
                      <a:pt x="97" y="0"/>
                      <a:pt x="124" y="0"/>
                    </a:cubicBezTo>
                    <a:cubicBezTo>
                      <a:pt x="147" y="0"/>
                      <a:pt x="168" y="13"/>
                      <a:pt x="178" y="32"/>
                    </a:cubicBezTo>
                    <a:cubicBezTo>
                      <a:pt x="178" y="32"/>
                      <a:pt x="178" y="32"/>
                      <a:pt x="178" y="32"/>
                    </a:cubicBezTo>
                    <a:cubicBezTo>
                      <a:pt x="155" y="32"/>
                      <a:pt x="133" y="44"/>
                      <a:pt x="121" y="64"/>
                    </a:cubicBezTo>
                    <a:cubicBezTo>
                      <a:pt x="116" y="61"/>
                      <a:pt x="110" y="60"/>
                      <a:pt x="104" y="60"/>
                    </a:cubicBezTo>
                    <a:cubicBezTo>
                      <a:pt x="89" y="60"/>
                      <a:pt x="75" y="69"/>
                      <a:pt x="69" y="83"/>
                    </a:cubicBezTo>
                    <a:cubicBezTo>
                      <a:pt x="67" y="86"/>
                      <a:pt x="69" y="90"/>
                      <a:pt x="72" y="91"/>
                    </a:cubicBezTo>
                    <a:cubicBezTo>
                      <a:pt x="77" y="93"/>
                      <a:pt x="80" y="91"/>
                      <a:pt x="82" y="88"/>
                    </a:cubicBezTo>
                    <a:cubicBezTo>
                      <a:pt x="85" y="78"/>
                      <a:pt x="94" y="72"/>
                      <a:pt x="104" y="72"/>
                    </a:cubicBezTo>
                    <a:cubicBezTo>
                      <a:pt x="115" y="72"/>
                      <a:pt x="124" y="79"/>
                      <a:pt x="127" y="89"/>
                    </a:cubicBezTo>
                    <a:cubicBezTo>
                      <a:pt x="128" y="91"/>
                      <a:pt x="131" y="93"/>
                      <a:pt x="133" y="93"/>
                    </a:cubicBezTo>
                    <a:cubicBezTo>
                      <a:pt x="134" y="93"/>
                      <a:pt x="135" y="93"/>
                      <a:pt x="135" y="93"/>
                    </a:cubicBezTo>
                    <a:cubicBezTo>
                      <a:pt x="139" y="92"/>
                      <a:pt x="140" y="88"/>
                      <a:pt x="139" y="85"/>
                    </a:cubicBezTo>
                    <a:cubicBezTo>
                      <a:pt x="138" y="80"/>
                      <a:pt x="135" y="75"/>
                      <a:pt x="131" y="71"/>
                    </a:cubicBezTo>
                    <a:cubicBezTo>
                      <a:pt x="141" y="55"/>
                      <a:pt x="159" y="45"/>
                      <a:pt x="178" y="45"/>
                    </a:cubicBezTo>
                    <a:cubicBezTo>
                      <a:pt x="183" y="45"/>
                      <a:pt x="183" y="45"/>
                      <a:pt x="183" y="45"/>
                    </a:cubicBezTo>
                    <a:cubicBezTo>
                      <a:pt x="211" y="48"/>
                      <a:pt x="233" y="71"/>
                      <a:pt x="233" y="100"/>
                    </a:cubicBez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800">
                  <a:solidFill>
                    <a:schemeClr val="tx1">
                      <a:lumMod val="75000"/>
                      <a:lumOff val="25000"/>
                    </a:schemeClr>
                  </a:solidFill>
                </a:endParaRPr>
              </a:p>
            </p:txBody>
          </p:sp>
        </p:grpSp>
        <p:cxnSp>
          <p:nvCxnSpPr>
            <p:cNvPr id="55" name="Shape 157">
              <a:extLst>
                <a:ext uri="{FF2B5EF4-FFF2-40B4-BE49-F238E27FC236}">
                  <a16:creationId xmlns:a16="http://schemas.microsoft.com/office/drawing/2014/main" id="{4C7E4C00-251D-456E-AD79-CF6F0F8FED31}"/>
                </a:ext>
              </a:extLst>
            </p:cNvPr>
            <p:cNvCxnSpPr>
              <a:cxnSpLocks/>
            </p:cNvCxnSpPr>
            <p:nvPr/>
          </p:nvCxnSpPr>
          <p:spPr>
            <a:xfrm flipH="1" flipV="1">
              <a:off x="3881368" y="2713073"/>
              <a:ext cx="296576" cy="495057"/>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56" name="Shape 161">
              <a:extLst>
                <a:ext uri="{FF2B5EF4-FFF2-40B4-BE49-F238E27FC236}">
                  <a16:creationId xmlns:a16="http://schemas.microsoft.com/office/drawing/2014/main" id="{B683D347-879C-470D-B27C-27917EC33BC0}"/>
                </a:ext>
              </a:extLst>
            </p:cNvPr>
            <p:cNvSpPr txBox="1"/>
            <p:nvPr/>
          </p:nvSpPr>
          <p:spPr>
            <a:xfrm>
              <a:off x="3115475" y="1751625"/>
              <a:ext cx="1009518" cy="26414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800">
                  <a:solidFill>
                    <a:schemeClr val="tx1">
                      <a:lumMod val="75000"/>
                      <a:lumOff val="25000"/>
                    </a:schemeClr>
                  </a:solidFill>
                  <a:latin typeface="+mj-lt"/>
                  <a:ea typeface="Calibri"/>
                  <a:cs typeface="Calibri"/>
                  <a:sym typeface="Calibri"/>
                </a:rPr>
                <a:t>Pharmacy Platforms</a:t>
              </a:r>
              <a:endParaRPr lang="en-US" sz="800">
                <a:solidFill>
                  <a:schemeClr val="tx1">
                    <a:lumMod val="75000"/>
                    <a:lumOff val="25000"/>
                  </a:schemeClr>
                </a:solidFill>
                <a:latin typeface="+mj-lt"/>
                <a:ea typeface="Calibri"/>
                <a:cs typeface="Calibri"/>
              </a:endParaRPr>
            </a:p>
          </p:txBody>
        </p:sp>
        <p:grpSp>
          <p:nvGrpSpPr>
            <p:cNvPr id="57" name="Group 56">
              <a:extLst>
                <a:ext uri="{FF2B5EF4-FFF2-40B4-BE49-F238E27FC236}">
                  <a16:creationId xmlns:a16="http://schemas.microsoft.com/office/drawing/2014/main" id="{AB0DB86F-288E-48D2-AC02-C6DF1B2CB984}"/>
                </a:ext>
              </a:extLst>
            </p:cNvPr>
            <p:cNvGrpSpPr/>
            <p:nvPr/>
          </p:nvGrpSpPr>
          <p:grpSpPr>
            <a:xfrm>
              <a:off x="3335026" y="2166731"/>
              <a:ext cx="640080" cy="640080"/>
              <a:chOff x="3335026" y="2166731"/>
              <a:chExt cx="640080" cy="640080"/>
            </a:xfrm>
          </p:grpSpPr>
          <p:sp>
            <p:nvSpPr>
              <p:cNvPr id="67" name="Oval 3611">
                <a:extLst>
                  <a:ext uri="{FF2B5EF4-FFF2-40B4-BE49-F238E27FC236}">
                    <a16:creationId xmlns:a16="http://schemas.microsoft.com/office/drawing/2014/main" id="{3F50DAAE-5E9F-43A7-BE3B-198174C058D5}"/>
                  </a:ext>
                </a:extLst>
              </p:cNvPr>
              <p:cNvSpPr>
                <a:spLocks noChangeArrowheads="1"/>
              </p:cNvSpPr>
              <p:nvPr/>
            </p:nvSpPr>
            <p:spPr bwMode="auto">
              <a:xfrm>
                <a:off x="3335026" y="2166731"/>
                <a:ext cx="640080" cy="640080"/>
              </a:xfrm>
              <a:prstGeom prst="ellipse">
                <a:avLst/>
              </a:prstGeom>
              <a:solidFill>
                <a:schemeClr val="accent3"/>
              </a:solidFill>
              <a:ln w="9525">
                <a:noFill/>
                <a:round/>
                <a:headEnd/>
                <a:tailEnd/>
              </a:ln>
              <a:effectLst>
                <a:outerShdw blurRad="254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sz="800">
                  <a:solidFill>
                    <a:schemeClr val="tx1">
                      <a:lumMod val="75000"/>
                      <a:lumOff val="25000"/>
                    </a:schemeClr>
                  </a:solidFill>
                  <a:latin typeface="+mj-lt"/>
                </a:endParaRPr>
              </a:p>
            </p:txBody>
          </p:sp>
          <p:sp>
            <p:nvSpPr>
              <p:cNvPr id="68" name="Freeform 8">
                <a:extLst>
                  <a:ext uri="{FF2B5EF4-FFF2-40B4-BE49-F238E27FC236}">
                    <a16:creationId xmlns:a16="http://schemas.microsoft.com/office/drawing/2014/main" id="{0A57049C-EE09-473A-9AC0-018411C4FBB8}"/>
                  </a:ext>
                </a:extLst>
              </p:cNvPr>
              <p:cNvSpPr>
                <a:spLocks/>
              </p:cNvSpPr>
              <p:nvPr/>
            </p:nvSpPr>
            <p:spPr bwMode="auto">
              <a:xfrm>
                <a:off x="3441954" y="2310697"/>
                <a:ext cx="415128" cy="317138"/>
              </a:xfrm>
              <a:custGeom>
                <a:avLst/>
                <a:gdLst/>
                <a:ahLst/>
                <a:cxnLst>
                  <a:cxn ang="0">
                    <a:pos x="233" y="100"/>
                  </a:cxn>
                  <a:cxn ang="0">
                    <a:pos x="213" y="142"/>
                  </a:cxn>
                  <a:cxn ang="0">
                    <a:pos x="13" y="142"/>
                  </a:cxn>
                  <a:cxn ang="0">
                    <a:pos x="0" y="110"/>
                  </a:cxn>
                  <a:cxn ang="0">
                    <a:pos x="35" y="67"/>
                  </a:cxn>
                  <a:cxn ang="0">
                    <a:pos x="34" y="62"/>
                  </a:cxn>
                  <a:cxn ang="0">
                    <a:pos x="56" y="40"/>
                  </a:cxn>
                  <a:cxn ang="0">
                    <a:pos x="65" y="42"/>
                  </a:cxn>
                  <a:cxn ang="0">
                    <a:pos x="124" y="0"/>
                  </a:cxn>
                  <a:cxn ang="0">
                    <a:pos x="178" y="32"/>
                  </a:cxn>
                  <a:cxn ang="0">
                    <a:pos x="178" y="32"/>
                  </a:cxn>
                  <a:cxn ang="0">
                    <a:pos x="121" y="64"/>
                  </a:cxn>
                  <a:cxn ang="0">
                    <a:pos x="104" y="60"/>
                  </a:cxn>
                  <a:cxn ang="0">
                    <a:pos x="69" y="83"/>
                  </a:cxn>
                  <a:cxn ang="0">
                    <a:pos x="72" y="91"/>
                  </a:cxn>
                  <a:cxn ang="0">
                    <a:pos x="82" y="88"/>
                  </a:cxn>
                  <a:cxn ang="0">
                    <a:pos x="104" y="72"/>
                  </a:cxn>
                  <a:cxn ang="0">
                    <a:pos x="127" y="89"/>
                  </a:cxn>
                  <a:cxn ang="0">
                    <a:pos x="133" y="93"/>
                  </a:cxn>
                  <a:cxn ang="0">
                    <a:pos x="135" y="93"/>
                  </a:cxn>
                  <a:cxn ang="0">
                    <a:pos x="139" y="85"/>
                  </a:cxn>
                  <a:cxn ang="0">
                    <a:pos x="131" y="71"/>
                  </a:cxn>
                  <a:cxn ang="0">
                    <a:pos x="178" y="45"/>
                  </a:cxn>
                  <a:cxn ang="0">
                    <a:pos x="183" y="45"/>
                  </a:cxn>
                  <a:cxn ang="0">
                    <a:pos x="233" y="100"/>
                  </a:cxn>
                </a:cxnLst>
                <a:rect l="0" t="0" r="r" b="b"/>
                <a:pathLst>
                  <a:path w="233" h="142">
                    <a:moveTo>
                      <a:pt x="233" y="100"/>
                    </a:moveTo>
                    <a:cubicBezTo>
                      <a:pt x="233" y="117"/>
                      <a:pt x="225" y="132"/>
                      <a:pt x="213" y="142"/>
                    </a:cubicBezTo>
                    <a:cubicBezTo>
                      <a:pt x="13" y="142"/>
                      <a:pt x="13" y="142"/>
                      <a:pt x="13" y="142"/>
                    </a:cubicBezTo>
                    <a:cubicBezTo>
                      <a:pt x="5" y="134"/>
                      <a:pt x="0" y="123"/>
                      <a:pt x="0" y="110"/>
                    </a:cubicBezTo>
                    <a:cubicBezTo>
                      <a:pt x="0" y="89"/>
                      <a:pt x="15" y="72"/>
                      <a:pt x="35" y="67"/>
                    </a:cubicBezTo>
                    <a:cubicBezTo>
                      <a:pt x="34" y="66"/>
                      <a:pt x="34" y="64"/>
                      <a:pt x="34" y="62"/>
                    </a:cubicBezTo>
                    <a:cubicBezTo>
                      <a:pt x="34" y="50"/>
                      <a:pt x="44" y="40"/>
                      <a:pt x="56" y="40"/>
                    </a:cubicBezTo>
                    <a:cubicBezTo>
                      <a:pt x="59" y="40"/>
                      <a:pt x="62" y="41"/>
                      <a:pt x="65" y="42"/>
                    </a:cubicBezTo>
                    <a:cubicBezTo>
                      <a:pt x="74" y="18"/>
                      <a:pt x="97" y="0"/>
                      <a:pt x="124" y="0"/>
                    </a:cubicBezTo>
                    <a:cubicBezTo>
                      <a:pt x="147" y="0"/>
                      <a:pt x="168" y="13"/>
                      <a:pt x="178" y="32"/>
                    </a:cubicBezTo>
                    <a:cubicBezTo>
                      <a:pt x="178" y="32"/>
                      <a:pt x="178" y="32"/>
                      <a:pt x="178" y="32"/>
                    </a:cubicBezTo>
                    <a:cubicBezTo>
                      <a:pt x="155" y="32"/>
                      <a:pt x="133" y="44"/>
                      <a:pt x="121" y="64"/>
                    </a:cubicBezTo>
                    <a:cubicBezTo>
                      <a:pt x="116" y="61"/>
                      <a:pt x="110" y="60"/>
                      <a:pt x="104" y="60"/>
                    </a:cubicBezTo>
                    <a:cubicBezTo>
                      <a:pt x="89" y="60"/>
                      <a:pt x="75" y="69"/>
                      <a:pt x="69" y="83"/>
                    </a:cubicBezTo>
                    <a:cubicBezTo>
                      <a:pt x="67" y="86"/>
                      <a:pt x="69" y="90"/>
                      <a:pt x="72" y="91"/>
                    </a:cubicBezTo>
                    <a:cubicBezTo>
                      <a:pt x="77" y="93"/>
                      <a:pt x="80" y="91"/>
                      <a:pt x="82" y="88"/>
                    </a:cubicBezTo>
                    <a:cubicBezTo>
                      <a:pt x="85" y="78"/>
                      <a:pt x="94" y="72"/>
                      <a:pt x="104" y="72"/>
                    </a:cubicBezTo>
                    <a:cubicBezTo>
                      <a:pt x="115" y="72"/>
                      <a:pt x="124" y="79"/>
                      <a:pt x="127" y="89"/>
                    </a:cubicBezTo>
                    <a:cubicBezTo>
                      <a:pt x="128" y="91"/>
                      <a:pt x="131" y="93"/>
                      <a:pt x="133" y="93"/>
                    </a:cubicBezTo>
                    <a:cubicBezTo>
                      <a:pt x="134" y="93"/>
                      <a:pt x="135" y="93"/>
                      <a:pt x="135" y="93"/>
                    </a:cubicBezTo>
                    <a:cubicBezTo>
                      <a:pt x="139" y="92"/>
                      <a:pt x="140" y="88"/>
                      <a:pt x="139" y="85"/>
                    </a:cubicBezTo>
                    <a:cubicBezTo>
                      <a:pt x="138" y="80"/>
                      <a:pt x="135" y="75"/>
                      <a:pt x="131" y="71"/>
                    </a:cubicBezTo>
                    <a:cubicBezTo>
                      <a:pt x="141" y="55"/>
                      <a:pt x="159" y="45"/>
                      <a:pt x="178" y="45"/>
                    </a:cubicBezTo>
                    <a:cubicBezTo>
                      <a:pt x="183" y="45"/>
                      <a:pt x="183" y="45"/>
                      <a:pt x="183" y="45"/>
                    </a:cubicBezTo>
                    <a:cubicBezTo>
                      <a:pt x="211" y="48"/>
                      <a:pt x="233" y="71"/>
                      <a:pt x="233" y="100"/>
                    </a:cubicBez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800">
                  <a:solidFill>
                    <a:schemeClr val="tx1">
                      <a:lumMod val="75000"/>
                      <a:lumOff val="25000"/>
                    </a:schemeClr>
                  </a:solidFill>
                </a:endParaRPr>
              </a:p>
            </p:txBody>
          </p:sp>
        </p:grpSp>
        <p:sp>
          <p:nvSpPr>
            <p:cNvPr id="58" name="Shape 161">
              <a:extLst>
                <a:ext uri="{FF2B5EF4-FFF2-40B4-BE49-F238E27FC236}">
                  <a16:creationId xmlns:a16="http://schemas.microsoft.com/office/drawing/2014/main" id="{017255AF-5F79-4E52-B71C-49968DF7798B}"/>
                </a:ext>
              </a:extLst>
            </p:cNvPr>
            <p:cNvSpPr txBox="1"/>
            <p:nvPr/>
          </p:nvSpPr>
          <p:spPr>
            <a:xfrm>
              <a:off x="4658315" y="1751625"/>
              <a:ext cx="1009518" cy="26414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800">
                  <a:solidFill>
                    <a:schemeClr val="tx1">
                      <a:lumMod val="75000"/>
                      <a:lumOff val="25000"/>
                    </a:schemeClr>
                  </a:solidFill>
                  <a:latin typeface="+mj-lt"/>
                  <a:ea typeface="Calibri"/>
                  <a:cs typeface="Calibri"/>
                  <a:sym typeface="Calibri"/>
                </a:rPr>
                <a:t>EMR Platforms</a:t>
              </a:r>
            </a:p>
          </p:txBody>
        </p:sp>
        <p:grpSp>
          <p:nvGrpSpPr>
            <p:cNvPr id="59" name="Group 58">
              <a:extLst>
                <a:ext uri="{FF2B5EF4-FFF2-40B4-BE49-F238E27FC236}">
                  <a16:creationId xmlns:a16="http://schemas.microsoft.com/office/drawing/2014/main" id="{21486BB5-75E0-4171-B307-86753E0134B2}"/>
                </a:ext>
              </a:extLst>
            </p:cNvPr>
            <p:cNvGrpSpPr/>
            <p:nvPr/>
          </p:nvGrpSpPr>
          <p:grpSpPr>
            <a:xfrm>
              <a:off x="4806561" y="2195636"/>
              <a:ext cx="640080" cy="640080"/>
              <a:chOff x="4806561" y="2195636"/>
              <a:chExt cx="640080" cy="640080"/>
            </a:xfrm>
          </p:grpSpPr>
          <p:sp>
            <p:nvSpPr>
              <p:cNvPr id="65" name="Oval 3611">
                <a:extLst>
                  <a:ext uri="{FF2B5EF4-FFF2-40B4-BE49-F238E27FC236}">
                    <a16:creationId xmlns:a16="http://schemas.microsoft.com/office/drawing/2014/main" id="{1E829AA1-7247-4BF1-86A6-8D1136398D5A}"/>
                  </a:ext>
                </a:extLst>
              </p:cNvPr>
              <p:cNvSpPr>
                <a:spLocks noChangeArrowheads="1"/>
              </p:cNvSpPr>
              <p:nvPr/>
            </p:nvSpPr>
            <p:spPr bwMode="auto">
              <a:xfrm>
                <a:off x="4806561" y="2195636"/>
                <a:ext cx="640080" cy="640080"/>
              </a:xfrm>
              <a:prstGeom prst="ellipse">
                <a:avLst/>
              </a:prstGeom>
              <a:solidFill>
                <a:schemeClr val="accent3"/>
              </a:solidFill>
              <a:ln w="9525">
                <a:noFill/>
                <a:round/>
                <a:headEnd/>
                <a:tailEnd/>
              </a:ln>
              <a:effectLst>
                <a:outerShdw blurRad="254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sz="800">
                  <a:solidFill>
                    <a:schemeClr val="tx1">
                      <a:lumMod val="75000"/>
                      <a:lumOff val="25000"/>
                    </a:schemeClr>
                  </a:solidFill>
                  <a:latin typeface="+mj-lt"/>
                </a:endParaRPr>
              </a:p>
            </p:txBody>
          </p:sp>
          <p:sp>
            <p:nvSpPr>
              <p:cNvPr id="66" name="Freeform 8">
                <a:extLst>
                  <a:ext uri="{FF2B5EF4-FFF2-40B4-BE49-F238E27FC236}">
                    <a16:creationId xmlns:a16="http://schemas.microsoft.com/office/drawing/2014/main" id="{55EDEF30-60C1-409B-A521-3C26BB270684}"/>
                  </a:ext>
                </a:extLst>
              </p:cNvPr>
              <p:cNvSpPr>
                <a:spLocks/>
              </p:cNvSpPr>
              <p:nvPr/>
            </p:nvSpPr>
            <p:spPr bwMode="auto">
              <a:xfrm>
                <a:off x="4913489" y="2339602"/>
                <a:ext cx="415128" cy="317138"/>
              </a:xfrm>
              <a:custGeom>
                <a:avLst/>
                <a:gdLst/>
                <a:ahLst/>
                <a:cxnLst>
                  <a:cxn ang="0">
                    <a:pos x="233" y="100"/>
                  </a:cxn>
                  <a:cxn ang="0">
                    <a:pos x="213" y="142"/>
                  </a:cxn>
                  <a:cxn ang="0">
                    <a:pos x="13" y="142"/>
                  </a:cxn>
                  <a:cxn ang="0">
                    <a:pos x="0" y="110"/>
                  </a:cxn>
                  <a:cxn ang="0">
                    <a:pos x="35" y="67"/>
                  </a:cxn>
                  <a:cxn ang="0">
                    <a:pos x="34" y="62"/>
                  </a:cxn>
                  <a:cxn ang="0">
                    <a:pos x="56" y="40"/>
                  </a:cxn>
                  <a:cxn ang="0">
                    <a:pos x="65" y="42"/>
                  </a:cxn>
                  <a:cxn ang="0">
                    <a:pos x="124" y="0"/>
                  </a:cxn>
                  <a:cxn ang="0">
                    <a:pos x="178" y="32"/>
                  </a:cxn>
                  <a:cxn ang="0">
                    <a:pos x="178" y="32"/>
                  </a:cxn>
                  <a:cxn ang="0">
                    <a:pos x="121" y="64"/>
                  </a:cxn>
                  <a:cxn ang="0">
                    <a:pos x="104" y="60"/>
                  </a:cxn>
                  <a:cxn ang="0">
                    <a:pos x="69" y="83"/>
                  </a:cxn>
                  <a:cxn ang="0">
                    <a:pos x="72" y="91"/>
                  </a:cxn>
                  <a:cxn ang="0">
                    <a:pos x="82" y="88"/>
                  </a:cxn>
                  <a:cxn ang="0">
                    <a:pos x="104" y="72"/>
                  </a:cxn>
                  <a:cxn ang="0">
                    <a:pos x="127" y="89"/>
                  </a:cxn>
                  <a:cxn ang="0">
                    <a:pos x="133" y="93"/>
                  </a:cxn>
                  <a:cxn ang="0">
                    <a:pos x="135" y="93"/>
                  </a:cxn>
                  <a:cxn ang="0">
                    <a:pos x="139" y="85"/>
                  </a:cxn>
                  <a:cxn ang="0">
                    <a:pos x="131" y="71"/>
                  </a:cxn>
                  <a:cxn ang="0">
                    <a:pos x="178" y="45"/>
                  </a:cxn>
                  <a:cxn ang="0">
                    <a:pos x="183" y="45"/>
                  </a:cxn>
                  <a:cxn ang="0">
                    <a:pos x="233" y="100"/>
                  </a:cxn>
                </a:cxnLst>
                <a:rect l="0" t="0" r="r" b="b"/>
                <a:pathLst>
                  <a:path w="233" h="142">
                    <a:moveTo>
                      <a:pt x="233" y="100"/>
                    </a:moveTo>
                    <a:cubicBezTo>
                      <a:pt x="233" y="117"/>
                      <a:pt x="225" y="132"/>
                      <a:pt x="213" y="142"/>
                    </a:cubicBezTo>
                    <a:cubicBezTo>
                      <a:pt x="13" y="142"/>
                      <a:pt x="13" y="142"/>
                      <a:pt x="13" y="142"/>
                    </a:cubicBezTo>
                    <a:cubicBezTo>
                      <a:pt x="5" y="134"/>
                      <a:pt x="0" y="123"/>
                      <a:pt x="0" y="110"/>
                    </a:cubicBezTo>
                    <a:cubicBezTo>
                      <a:pt x="0" y="89"/>
                      <a:pt x="15" y="72"/>
                      <a:pt x="35" y="67"/>
                    </a:cubicBezTo>
                    <a:cubicBezTo>
                      <a:pt x="34" y="66"/>
                      <a:pt x="34" y="64"/>
                      <a:pt x="34" y="62"/>
                    </a:cubicBezTo>
                    <a:cubicBezTo>
                      <a:pt x="34" y="50"/>
                      <a:pt x="44" y="40"/>
                      <a:pt x="56" y="40"/>
                    </a:cubicBezTo>
                    <a:cubicBezTo>
                      <a:pt x="59" y="40"/>
                      <a:pt x="62" y="41"/>
                      <a:pt x="65" y="42"/>
                    </a:cubicBezTo>
                    <a:cubicBezTo>
                      <a:pt x="74" y="18"/>
                      <a:pt x="97" y="0"/>
                      <a:pt x="124" y="0"/>
                    </a:cubicBezTo>
                    <a:cubicBezTo>
                      <a:pt x="147" y="0"/>
                      <a:pt x="168" y="13"/>
                      <a:pt x="178" y="32"/>
                    </a:cubicBezTo>
                    <a:cubicBezTo>
                      <a:pt x="178" y="32"/>
                      <a:pt x="178" y="32"/>
                      <a:pt x="178" y="32"/>
                    </a:cubicBezTo>
                    <a:cubicBezTo>
                      <a:pt x="155" y="32"/>
                      <a:pt x="133" y="44"/>
                      <a:pt x="121" y="64"/>
                    </a:cubicBezTo>
                    <a:cubicBezTo>
                      <a:pt x="116" y="61"/>
                      <a:pt x="110" y="60"/>
                      <a:pt x="104" y="60"/>
                    </a:cubicBezTo>
                    <a:cubicBezTo>
                      <a:pt x="89" y="60"/>
                      <a:pt x="75" y="69"/>
                      <a:pt x="69" y="83"/>
                    </a:cubicBezTo>
                    <a:cubicBezTo>
                      <a:pt x="67" y="86"/>
                      <a:pt x="69" y="90"/>
                      <a:pt x="72" y="91"/>
                    </a:cubicBezTo>
                    <a:cubicBezTo>
                      <a:pt x="77" y="93"/>
                      <a:pt x="80" y="91"/>
                      <a:pt x="82" y="88"/>
                    </a:cubicBezTo>
                    <a:cubicBezTo>
                      <a:pt x="85" y="78"/>
                      <a:pt x="94" y="72"/>
                      <a:pt x="104" y="72"/>
                    </a:cubicBezTo>
                    <a:cubicBezTo>
                      <a:pt x="115" y="72"/>
                      <a:pt x="124" y="79"/>
                      <a:pt x="127" y="89"/>
                    </a:cubicBezTo>
                    <a:cubicBezTo>
                      <a:pt x="128" y="91"/>
                      <a:pt x="131" y="93"/>
                      <a:pt x="133" y="93"/>
                    </a:cubicBezTo>
                    <a:cubicBezTo>
                      <a:pt x="134" y="93"/>
                      <a:pt x="135" y="93"/>
                      <a:pt x="135" y="93"/>
                    </a:cubicBezTo>
                    <a:cubicBezTo>
                      <a:pt x="139" y="92"/>
                      <a:pt x="140" y="88"/>
                      <a:pt x="139" y="85"/>
                    </a:cubicBezTo>
                    <a:cubicBezTo>
                      <a:pt x="138" y="80"/>
                      <a:pt x="135" y="75"/>
                      <a:pt x="131" y="71"/>
                    </a:cubicBezTo>
                    <a:cubicBezTo>
                      <a:pt x="141" y="55"/>
                      <a:pt x="159" y="45"/>
                      <a:pt x="178" y="45"/>
                    </a:cubicBezTo>
                    <a:cubicBezTo>
                      <a:pt x="183" y="45"/>
                      <a:pt x="183" y="45"/>
                      <a:pt x="183" y="45"/>
                    </a:cubicBezTo>
                    <a:cubicBezTo>
                      <a:pt x="211" y="48"/>
                      <a:pt x="233" y="71"/>
                      <a:pt x="233" y="100"/>
                    </a:cubicBez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800">
                  <a:solidFill>
                    <a:schemeClr val="tx1">
                      <a:lumMod val="75000"/>
                      <a:lumOff val="25000"/>
                    </a:schemeClr>
                  </a:solidFill>
                </a:endParaRPr>
              </a:p>
            </p:txBody>
          </p:sp>
        </p:grpSp>
        <p:cxnSp>
          <p:nvCxnSpPr>
            <p:cNvPr id="60" name="Shape 157">
              <a:extLst>
                <a:ext uri="{FF2B5EF4-FFF2-40B4-BE49-F238E27FC236}">
                  <a16:creationId xmlns:a16="http://schemas.microsoft.com/office/drawing/2014/main" id="{BFE430EA-5A03-4A5C-AEE6-44612CF54DF5}"/>
                </a:ext>
              </a:extLst>
            </p:cNvPr>
            <p:cNvCxnSpPr>
              <a:cxnSpLocks/>
            </p:cNvCxnSpPr>
            <p:nvPr/>
          </p:nvCxnSpPr>
          <p:spPr>
            <a:xfrm flipV="1">
              <a:off x="4630548" y="2741978"/>
              <a:ext cx="269751" cy="466152"/>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61" name="Shape 161">
              <a:extLst>
                <a:ext uri="{FF2B5EF4-FFF2-40B4-BE49-F238E27FC236}">
                  <a16:creationId xmlns:a16="http://schemas.microsoft.com/office/drawing/2014/main" id="{A2C11B07-4C2F-40B2-891F-BA1CBC101BCD}"/>
                </a:ext>
              </a:extLst>
            </p:cNvPr>
            <p:cNvSpPr txBox="1"/>
            <p:nvPr/>
          </p:nvSpPr>
          <p:spPr>
            <a:xfrm>
              <a:off x="3909647" y="1751625"/>
              <a:ext cx="1009518" cy="26414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800">
                  <a:solidFill>
                    <a:schemeClr val="tx1">
                      <a:lumMod val="75000"/>
                      <a:lumOff val="25000"/>
                    </a:schemeClr>
                  </a:solidFill>
                  <a:latin typeface="+mj-lt"/>
                  <a:cs typeface="Calibri"/>
                  <a:sym typeface="Calibri"/>
                </a:rPr>
                <a:t>HBA Platform</a:t>
              </a:r>
              <a:endParaRPr lang="en-US" sz="800">
                <a:solidFill>
                  <a:schemeClr val="tx1">
                    <a:lumMod val="75000"/>
                    <a:lumOff val="25000"/>
                  </a:schemeClr>
                </a:solidFill>
                <a:latin typeface="+mj-lt"/>
                <a:cs typeface="Calibri"/>
              </a:endParaRPr>
            </a:p>
          </p:txBody>
        </p:sp>
        <p:pic>
          <p:nvPicPr>
            <p:cNvPr id="62" name="Graphic 61" descr="Social network">
              <a:extLst>
                <a:ext uri="{FF2B5EF4-FFF2-40B4-BE49-F238E27FC236}">
                  <a16:creationId xmlns:a16="http://schemas.microsoft.com/office/drawing/2014/main" id="{3DEA4AE6-A243-4A7E-8373-564D35A6B5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4025" y="3844823"/>
              <a:ext cx="762383" cy="762383"/>
            </a:xfrm>
            <a:prstGeom prst="rect">
              <a:avLst/>
            </a:prstGeom>
          </p:spPr>
        </p:pic>
        <p:pic>
          <p:nvPicPr>
            <p:cNvPr id="63" name="Graphic 62" descr="First aid kit">
              <a:extLst>
                <a:ext uri="{FF2B5EF4-FFF2-40B4-BE49-F238E27FC236}">
                  <a16:creationId xmlns:a16="http://schemas.microsoft.com/office/drawing/2014/main" id="{8DC28D7D-722D-43BA-ABF1-318687F2D6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0205" y="2823469"/>
              <a:ext cx="813779" cy="813779"/>
            </a:xfrm>
            <a:prstGeom prst="rect">
              <a:avLst/>
            </a:prstGeom>
          </p:spPr>
        </p:pic>
        <p:pic>
          <p:nvPicPr>
            <p:cNvPr id="64" name="Graphic 63" descr="Man changing baby">
              <a:extLst>
                <a:ext uri="{FF2B5EF4-FFF2-40B4-BE49-F238E27FC236}">
                  <a16:creationId xmlns:a16="http://schemas.microsoft.com/office/drawing/2014/main" id="{E3648DF3-DFE0-43AE-A466-026CC3FFCB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34507" y="3114843"/>
              <a:ext cx="357398" cy="303305"/>
            </a:xfrm>
            <a:prstGeom prst="rect">
              <a:avLst/>
            </a:prstGeom>
          </p:spPr>
        </p:pic>
      </p:grpSp>
      <p:sp>
        <p:nvSpPr>
          <p:cNvPr id="88" name="Right Brace 87">
            <a:extLst>
              <a:ext uri="{FF2B5EF4-FFF2-40B4-BE49-F238E27FC236}">
                <a16:creationId xmlns:a16="http://schemas.microsoft.com/office/drawing/2014/main" id="{3FC7A706-2A73-4E75-B385-D7DCB7216697}"/>
              </a:ext>
            </a:extLst>
          </p:cNvPr>
          <p:cNvSpPr/>
          <p:nvPr/>
        </p:nvSpPr>
        <p:spPr>
          <a:xfrm rot="5400000">
            <a:off x="7128394" y="2594634"/>
            <a:ext cx="286048" cy="2213218"/>
          </a:xfrm>
          <a:prstGeom prst="rightBrace">
            <a:avLst/>
          </a:prstGeom>
          <a:ln/>
          <a:scene3d>
            <a:camera prst="orthographicFront"/>
            <a:lightRig rig="threePt" dir="t"/>
          </a:scene3d>
          <a:sp3d>
            <a:bevelT w="19050"/>
            <a:bevelB w="12700"/>
          </a:sp3d>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89" name="TextBox 88">
            <a:extLst>
              <a:ext uri="{FF2B5EF4-FFF2-40B4-BE49-F238E27FC236}">
                <a16:creationId xmlns:a16="http://schemas.microsoft.com/office/drawing/2014/main" id="{21A13B1C-2E3F-418B-B451-4BD439E5D6A7}"/>
              </a:ext>
            </a:extLst>
          </p:cNvPr>
          <p:cNvSpPr txBox="1"/>
          <p:nvPr/>
        </p:nvSpPr>
        <p:spPr>
          <a:xfrm>
            <a:off x="552579" y="6092033"/>
            <a:ext cx="2989280" cy="215444"/>
          </a:xfrm>
          <a:prstGeom prst="rect">
            <a:avLst/>
          </a:prstGeom>
          <a:noFill/>
        </p:spPr>
        <p:txBody>
          <a:bodyPr wrap="none" lIns="0" tIns="0" rIns="0" bIns="0" rtlCol="0">
            <a:spAutoFit/>
          </a:bodyPr>
          <a:lstStyle/>
          <a:p>
            <a:r>
              <a:rPr lang="en-US" sz="1400" dirty="0">
                <a:solidFill>
                  <a:schemeClr val="tx2"/>
                </a:solidFill>
              </a:rPr>
              <a:t>* IoT Tech </a:t>
            </a:r>
            <a:r>
              <a:rPr lang="en-US" sz="1400" dirty="0" err="1">
                <a:solidFill>
                  <a:schemeClr val="tx2"/>
                </a:solidFill>
              </a:rPr>
              <a:t>PoV</a:t>
            </a:r>
            <a:r>
              <a:rPr lang="en-US" sz="1400" dirty="0">
                <a:solidFill>
                  <a:schemeClr val="tx2"/>
                </a:solidFill>
              </a:rPr>
              <a:t> – Manu Marulachary </a:t>
            </a:r>
          </a:p>
        </p:txBody>
      </p:sp>
    </p:spTree>
    <p:extLst>
      <p:ext uri="{BB962C8B-B14F-4D97-AF65-F5344CB8AC3E}">
        <p14:creationId xmlns:p14="http://schemas.microsoft.com/office/powerpoint/2010/main" val="275363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46A9-9E4D-4399-804C-B079C2CFB330}"/>
              </a:ext>
            </a:extLst>
          </p:cNvPr>
          <p:cNvSpPr>
            <a:spLocks noGrp="1"/>
          </p:cNvSpPr>
          <p:nvPr>
            <p:ph type="title"/>
          </p:nvPr>
        </p:nvSpPr>
        <p:spPr/>
        <p:txBody>
          <a:bodyPr/>
          <a:lstStyle/>
          <a:p>
            <a:r>
              <a:rPr lang="en-US" sz="1800" dirty="0"/>
              <a:t>IoT – Clinical Future State</a:t>
            </a:r>
            <a:endParaRPr lang="en-US" dirty="0"/>
          </a:p>
        </p:txBody>
      </p:sp>
      <p:pic>
        <p:nvPicPr>
          <p:cNvPr id="3" name="Picture 2">
            <a:extLst>
              <a:ext uri="{FF2B5EF4-FFF2-40B4-BE49-F238E27FC236}">
                <a16:creationId xmlns:a16="http://schemas.microsoft.com/office/drawing/2014/main" id="{09599498-6ED9-4759-AC4C-B5BAC7094E8C}"/>
              </a:ext>
            </a:extLst>
          </p:cNvPr>
          <p:cNvPicPr>
            <a:picLocks noChangeAspect="1"/>
          </p:cNvPicPr>
          <p:nvPr/>
        </p:nvPicPr>
        <p:blipFill>
          <a:blip r:embed="rId2"/>
          <a:stretch>
            <a:fillRect/>
          </a:stretch>
        </p:blipFill>
        <p:spPr>
          <a:xfrm>
            <a:off x="295277" y="866775"/>
            <a:ext cx="11423771" cy="5410200"/>
          </a:xfrm>
          <a:prstGeom prst="rect">
            <a:avLst/>
          </a:prstGeom>
        </p:spPr>
      </p:pic>
    </p:spTree>
    <p:extLst>
      <p:ext uri="{BB962C8B-B14F-4D97-AF65-F5344CB8AC3E}">
        <p14:creationId xmlns:p14="http://schemas.microsoft.com/office/powerpoint/2010/main" val="56059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1734-5FB6-4E00-88B6-FBDEEB30F026}"/>
              </a:ext>
            </a:extLst>
          </p:cNvPr>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15819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9CE16-DE32-416B-AE02-FA5472CD7C09}"/>
              </a:ext>
            </a:extLst>
          </p:cNvPr>
          <p:cNvSpPr txBox="1"/>
          <p:nvPr/>
        </p:nvSpPr>
        <p:spPr>
          <a:xfrm>
            <a:off x="2110615" y="1235474"/>
            <a:ext cx="1492204" cy="184618"/>
          </a:xfrm>
          <a:prstGeom prst="rect">
            <a:avLst/>
          </a:prstGeom>
          <a:noFill/>
        </p:spPr>
        <p:txBody>
          <a:bodyPr wrap="square" lIns="0" tIns="0" rIns="0" bIns="0" rtlCol="0">
            <a:spAutoFit/>
          </a:bodyPr>
          <a:lstStyle/>
          <a:p>
            <a:pPr algn="ctr"/>
            <a:r>
              <a:rPr lang="en-US" sz="1200" b="1">
                <a:solidFill>
                  <a:srgbClr val="C00000"/>
                </a:solidFill>
              </a:rPr>
              <a:t>Data Aggregation</a:t>
            </a:r>
          </a:p>
        </p:txBody>
      </p:sp>
      <p:sp>
        <p:nvSpPr>
          <p:cNvPr id="5" name="Oval 4">
            <a:extLst>
              <a:ext uri="{FF2B5EF4-FFF2-40B4-BE49-F238E27FC236}">
                <a16:creationId xmlns:a16="http://schemas.microsoft.com/office/drawing/2014/main" id="{CD448155-4530-4734-8B0C-9181424FAD58}"/>
              </a:ext>
            </a:extLst>
          </p:cNvPr>
          <p:cNvSpPr/>
          <p:nvPr/>
        </p:nvSpPr>
        <p:spPr bwMode="gray">
          <a:xfrm>
            <a:off x="2780317" y="974631"/>
            <a:ext cx="285365" cy="243827"/>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2</a:t>
            </a:r>
          </a:p>
        </p:txBody>
      </p:sp>
      <p:sp>
        <p:nvSpPr>
          <p:cNvPr id="6" name="Oval 5">
            <a:extLst>
              <a:ext uri="{FF2B5EF4-FFF2-40B4-BE49-F238E27FC236}">
                <a16:creationId xmlns:a16="http://schemas.microsoft.com/office/drawing/2014/main" id="{1986774F-53C5-4848-B0F9-EBD04B3EB718}"/>
              </a:ext>
            </a:extLst>
          </p:cNvPr>
          <p:cNvSpPr/>
          <p:nvPr/>
        </p:nvSpPr>
        <p:spPr bwMode="gray">
          <a:xfrm>
            <a:off x="4883326" y="985840"/>
            <a:ext cx="285365" cy="243827"/>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3</a:t>
            </a:r>
          </a:p>
        </p:txBody>
      </p:sp>
      <p:sp>
        <p:nvSpPr>
          <p:cNvPr id="7" name="Isosceles Triangle 6">
            <a:extLst>
              <a:ext uri="{FF2B5EF4-FFF2-40B4-BE49-F238E27FC236}">
                <a16:creationId xmlns:a16="http://schemas.microsoft.com/office/drawing/2014/main" id="{3EF9AB41-2EDF-468B-80EB-12C1FC4CC7D6}"/>
              </a:ext>
            </a:extLst>
          </p:cNvPr>
          <p:cNvSpPr/>
          <p:nvPr/>
        </p:nvSpPr>
        <p:spPr bwMode="gray">
          <a:xfrm rot="5400000">
            <a:off x="3696817" y="1301939"/>
            <a:ext cx="368347" cy="11850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bg1"/>
              </a:solidFill>
            </a:endParaRPr>
          </a:p>
        </p:txBody>
      </p:sp>
      <p:sp>
        <p:nvSpPr>
          <p:cNvPr id="8" name="TextBox 7">
            <a:extLst>
              <a:ext uri="{FF2B5EF4-FFF2-40B4-BE49-F238E27FC236}">
                <a16:creationId xmlns:a16="http://schemas.microsoft.com/office/drawing/2014/main" id="{236960A0-6C2A-4FD1-8B8D-CA12592EED24}"/>
              </a:ext>
            </a:extLst>
          </p:cNvPr>
          <p:cNvSpPr txBox="1"/>
          <p:nvPr/>
        </p:nvSpPr>
        <p:spPr>
          <a:xfrm>
            <a:off x="4216043" y="1241878"/>
            <a:ext cx="1585772" cy="184618"/>
          </a:xfrm>
          <a:prstGeom prst="rect">
            <a:avLst/>
          </a:prstGeom>
          <a:noFill/>
        </p:spPr>
        <p:txBody>
          <a:bodyPr wrap="square" lIns="0" tIns="0" rIns="0" bIns="0" rtlCol="0">
            <a:spAutoFit/>
          </a:bodyPr>
          <a:lstStyle/>
          <a:p>
            <a:pPr algn="ctr"/>
            <a:r>
              <a:rPr lang="en-US" sz="1200" b="1">
                <a:solidFill>
                  <a:srgbClr val="C00000"/>
                </a:solidFill>
              </a:rPr>
              <a:t>Data Analytics</a:t>
            </a:r>
          </a:p>
        </p:txBody>
      </p:sp>
      <p:sp>
        <p:nvSpPr>
          <p:cNvPr id="9" name="Isosceles Triangle 8">
            <a:extLst>
              <a:ext uri="{FF2B5EF4-FFF2-40B4-BE49-F238E27FC236}">
                <a16:creationId xmlns:a16="http://schemas.microsoft.com/office/drawing/2014/main" id="{4768A1D4-3F13-4A70-97BB-871A64F5A6B9}"/>
              </a:ext>
            </a:extLst>
          </p:cNvPr>
          <p:cNvSpPr/>
          <p:nvPr/>
        </p:nvSpPr>
        <p:spPr bwMode="gray">
          <a:xfrm rot="5400000">
            <a:off x="5999832" y="1299167"/>
            <a:ext cx="368347" cy="11850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bg1"/>
              </a:solidFill>
            </a:endParaRPr>
          </a:p>
        </p:txBody>
      </p:sp>
      <p:sp>
        <p:nvSpPr>
          <p:cNvPr id="10" name="Oval 9">
            <a:extLst>
              <a:ext uri="{FF2B5EF4-FFF2-40B4-BE49-F238E27FC236}">
                <a16:creationId xmlns:a16="http://schemas.microsoft.com/office/drawing/2014/main" id="{19E9F7B8-CAFC-4FFF-A619-B90B9FCFDF5D}"/>
              </a:ext>
            </a:extLst>
          </p:cNvPr>
          <p:cNvSpPr/>
          <p:nvPr/>
        </p:nvSpPr>
        <p:spPr bwMode="gray">
          <a:xfrm>
            <a:off x="7026095" y="985660"/>
            <a:ext cx="285365" cy="243827"/>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4</a:t>
            </a:r>
          </a:p>
        </p:txBody>
      </p:sp>
      <p:sp>
        <p:nvSpPr>
          <p:cNvPr id="11" name="TextBox 10">
            <a:extLst>
              <a:ext uri="{FF2B5EF4-FFF2-40B4-BE49-F238E27FC236}">
                <a16:creationId xmlns:a16="http://schemas.microsoft.com/office/drawing/2014/main" id="{E6A51381-C422-4D53-97C4-40B29FDF10FC}"/>
              </a:ext>
            </a:extLst>
          </p:cNvPr>
          <p:cNvSpPr txBox="1"/>
          <p:nvPr/>
        </p:nvSpPr>
        <p:spPr>
          <a:xfrm>
            <a:off x="6507731" y="1249760"/>
            <a:ext cx="1526671" cy="184618"/>
          </a:xfrm>
          <a:prstGeom prst="rect">
            <a:avLst/>
          </a:prstGeom>
          <a:noFill/>
        </p:spPr>
        <p:txBody>
          <a:bodyPr wrap="square" lIns="0" tIns="0" rIns="0" bIns="0" rtlCol="0">
            <a:spAutoFit/>
          </a:bodyPr>
          <a:lstStyle/>
          <a:p>
            <a:pPr algn="ctr"/>
            <a:r>
              <a:rPr lang="en-US" sz="1200" b="1">
                <a:solidFill>
                  <a:srgbClr val="C00000"/>
                </a:solidFill>
              </a:rPr>
              <a:t>Data Consumption</a:t>
            </a:r>
          </a:p>
        </p:txBody>
      </p:sp>
      <p:sp>
        <p:nvSpPr>
          <p:cNvPr id="14" name="Rectangle 13">
            <a:extLst>
              <a:ext uri="{FF2B5EF4-FFF2-40B4-BE49-F238E27FC236}">
                <a16:creationId xmlns:a16="http://schemas.microsoft.com/office/drawing/2014/main" id="{727148AB-C0C3-454F-B1CC-0EF8C0811D2B}"/>
              </a:ext>
            </a:extLst>
          </p:cNvPr>
          <p:cNvSpPr/>
          <p:nvPr/>
        </p:nvSpPr>
        <p:spPr bwMode="gray">
          <a:xfrm>
            <a:off x="333420" y="1827249"/>
            <a:ext cx="1141766" cy="2228183"/>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800" b="1" dirty="0">
                <a:solidFill>
                  <a:schemeClr val="tx1"/>
                </a:solidFill>
              </a:rPr>
              <a:t>External IoT Vendors</a:t>
            </a:r>
          </a:p>
        </p:txBody>
      </p:sp>
      <p:sp>
        <p:nvSpPr>
          <p:cNvPr id="77" name="Rectangle 76">
            <a:extLst>
              <a:ext uri="{FF2B5EF4-FFF2-40B4-BE49-F238E27FC236}">
                <a16:creationId xmlns:a16="http://schemas.microsoft.com/office/drawing/2014/main" id="{A2B4452B-4523-49CE-BA92-639100F40E83}"/>
              </a:ext>
            </a:extLst>
          </p:cNvPr>
          <p:cNvSpPr/>
          <p:nvPr/>
        </p:nvSpPr>
        <p:spPr bwMode="gray">
          <a:xfrm>
            <a:off x="2110615" y="1840364"/>
            <a:ext cx="1608185" cy="2215068"/>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33" b="1">
                <a:solidFill>
                  <a:schemeClr val="tx1"/>
                </a:solidFill>
              </a:rPr>
              <a:t>Aetna (On Prem)</a:t>
            </a:r>
          </a:p>
          <a:p>
            <a:pPr algn="ctr"/>
            <a:endParaRPr lang="en-US" sz="933" b="1">
              <a:solidFill>
                <a:srgbClr val="0070C0"/>
              </a:solidFill>
            </a:endParaRPr>
          </a:p>
          <a:p>
            <a:pPr algn="ctr"/>
            <a:endParaRPr lang="en-US" sz="933" b="1">
              <a:solidFill>
                <a:srgbClr val="0070C0"/>
              </a:solidFill>
            </a:endParaRPr>
          </a:p>
        </p:txBody>
      </p:sp>
      <p:sp>
        <p:nvSpPr>
          <p:cNvPr id="87" name="TextBox 86">
            <a:extLst>
              <a:ext uri="{FF2B5EF4-FFF2-40B4-BE49-F238E27FC236}">
                <a16:creationId xmlns:a16="http://schemas.microsoft.com/office/drawing/2014/main" id="{2551B3EC-512E-4220-8347-2D0916560100}"/>
              </a:ext>
            </a:extLst>
          </p:cNvPr>
          <p:cNvSpPr txBox="1"/>
          <p:nvPr/>
        </p:nvSpPr>
        <p:spPr>
          <a:xfrm>
            <a:off x="8248584" y="959719"/>
            <a:ext cx="3896920" cy="5363854"/>
          </a:xfrm>
          <a:prstGeom prst="rect">
            <a:avLst/>
          </a:prstGeom>
          <a:noFill/>
        </p:spPr>
        <p:txBody>
          <a:bodyPr wrap="square" rtlCol="0">
            <a:spAutoFit/>
          </a:bodyPr>
          <a:lstStyle/>
          <a:p>
            <a:pPr defTabSz="609402">
              <a:spcBef>
                <a:spcPts val="400"/>
              </a:spcBef>
              <a:spcAft>
                <a:spcPts val="400"/>
              </a:spcAft>
              <a:defRPr/>
            </a:pPr>
            <a:r>
              <a:rPr lang="en-US" sz="933" b="1" dirty="0">
                <a:solidFill>
                  <a:srgbClr val="0070C0"/>
                </a:solidFill>
              </a:rPr>
              <a:t>1. Data Sourcing</a:t>
            </a:r>
            <a:r>
              <a:rPr lang="en-US" sz="933" b="1" dirty="0"/>
              <a:t>:</a:t>
            </a:r>
          </a:p>
          <a:p>
            <a:pPr marL="228525" indent="-228525" defTabSz="609402">
              <a:buFont typeface="Arial" panose="020B0604020202020204" pitchFamily="34" charset="0"/>
              <a:buChar char="•"/>
              <a:defRPr/>
            </a:pPr>
            <a:r>
              <a:rPr lang="en-US" sz="800" dirty="0"/>
              <a:t>For </a:t>
            </a:r>
            <a:r>
              <a:rPr lang="en-US" sz="800" dirty="0" err="1"/>
              <a:t>ngTDC</a:t>
            </a:r>
            <a:r>
              <a:rPr lang="en-US" sz="800" dirty="0"/>
              <a:t> Cellular Glucometer, business does not need/want the data to flow into ATV or EPIC. Nurse will access the </a:t>
            </a:r>
            <a:r>
              <a:rPr lang="en-US" sz="800" dirty="0" err="1"/>
              <a:t>BioTel</a:t>
            </a:r>
            <a:r>
              <a:rPr lang="en-US" sz="800" dirty="0"/>
              <a:t> Care portal to review member blood glucose readings in order to provide coaching to improve management of diabetes</a:t>
            </a:r>
          </a:p>
          <a:p>
            <a:pPr marL="228525" indent="-228525" defTabSz="609402">
              <a:buFont typeface="Arial" panose="020B0604020202020204" pitchFamily="34" charset="0"/>
              <a:buChar char="•"/>
              <a:defRPr/>
            </a:pPr>
            <a:r>
              <a:rPr lang="en-US" sz="800" b="1" dirty="0"/>
              <a:t>IoT vendors to identify the members with the data they collect and publish to CVS/Aetna via secure and standard interfaces near real-time</a:t>
            </a:r>
          </a:p>
          <a:p>
            <a:pPr marL="228525" indent="-228525" defTabSz="609402">
              <a:buFont typeface="Arial" panose="020B0604020202020204" pitchFamily="34" charset="0"/>
              <a:buChar char="•"/>
              <a:defRPr/>
            </a:pPr>
            <a:r>
              <a:rPr lang="en-US" sz="800" b="1" dirty="0"/>
              <a:t>IoT vendors to support FHIR standards for biometric data and other supported resources</a:t>
            </a:r>
          </a:p>
          <a:p>
            <a:pPr marL="228525" indent="-228525" defTabSz="609402">
              <a:buFont typeface="Arial" panose="020B0604020202020204" pitchFamily="34" charset="0"/>
              <a:buChar char="•"/>
              <a:defRPr/>
            </a:pPr>
            <a:r>
              <a:rPr lang="en-US" sz="800" b="1" dirty="0"/>
              <a:t>IoT vendors must be able to meet the CVS security and legal requirements </a:t>
            </a:r>
            <a:endParaRPr lang="en-US" sz="800" dirty="0"/>
          </a:p>
          <a:p>
            <a:pPr defTabSz="609402">
              <a:spcBef>
                <a:spcPts val="400"/>
              </a:spcBef>
              <a:spcAft>
                <a:spcPts val="400"/>
              </a:spcAft>
              <a:defRPr/>
            </a:pPr>
            <a:r>
              <a:rPr lang="en-US" sz="933" b="1" dirty="0">
                <a:solidFill>
                  <a:srgbClr val="0070C0"/>
                </a:solidFill>
              </a:rPr>
              <a:t>2. Data Aggregation:</a:t>
            </a:r>
          </a:p>
          <a:p>
            <a:pPr marL="228525" indent="-228525" defTabSz="609402">
              <a:buFont typeface="Arial" panose="020B0604020202020204" pitchFamily="34" charset="0"/>
              <a:buChar char="•"/>
              <a:defRPr/>
            </a:pPr>
            <a:r>
              <a:rPr lang="en-US" sz="800" dirty="0"/>
              <a:t>Data from IoT vendors will be ingested into Elasticsearch and UDP data stores via standard set of API, File and Kafka based interfaces </a:t>
            </a:r>
          </a:p>
          <a:p>
            <a:pPr marL="228525" indent="-228525" defTabSz="609402">
              <a:buFont typeface="Arial" panose="020B0604020202020204" pitchFamily="34" charset="0"/>
              <a:buChar char="•"/>
              <a:defRPr/>
            </a:pPr>
            <a:r>
              <a:rPr lang="en-US" sz="800" dirty="0"/>
              <a:t>Data aggregation/ingestion capabilities must ensure that aggregated data is available to users/applications that need the data in a timely fashion</a:t>
            </a:r>
          </a:p>
          <a:p>
            <a:pPr marL="228525" indent="-228525" defTabSz="609402">
              <a:buFont typeface="Arial" panose="020B0604020202020204" pitchFamily="34" charset="0"/>
              <a:buChar char="•"/>
              <a:defRPr/>
            </a:pPr>
            <a:r>
              <a:rPr lang="en-US" sz="800" dirty="0"/>
              <a:t>Once data is aggregated, data is streamed into EDP for analytics </a:t>
            </a:r>
            <a:endParaRPr lang="en-US" sz="800" b="1" dirty="0">
              <a:solidFill>
                <a:srgbClr val="0070C0"/>
              </a:solidFill>
            </a:endParaRPr>
          </a:p>
          <a:p>
            <a:pPr defTabSz="609402">
              <a:spcBef>
                <a:spcPts val="400"/>
              </a:spcBef>
              <a:spcAft>
                <a:spcPts val="400"/>
              </a:spcAft>
              <a:defRPr/>
            </a:pPr>
            <a:r>
              <a:rPr lang="en-US" sz="933" b="1" dirty="0">
                <a:solidFill>
                  <a:srgbClr val="0070C0"/>
                </a:solidFill>
              </a:rPr>
              <a:t>3. Data Analytics:</a:t>
            </a:r>
          </a:p>
          <a:p>
            <a:pPr marL="228525" indent="-228525" defTabSz="609402">
              <a:buFont typeface="Arial" panose="020B0604020202020204" pitchFamily="34" charset="0"/>
              <a:buChar char="•"/>
              <a:defRPr/>
            </a:pPr>
            <a:r>
              <a:rPr lang="en-US" sz="800" dirty="0"/>
              <a:t>Data Lineage (base layer through canonical/conformed layers through presentment layers) , Audit Balancing Controls (ABC), Metadata, Data Security &amp; Data Governance</a:t>
            </a:r>
          </a:p>
          <a:p>
            <a:pPr marL="228525" indent="-228525" defTabSz="609402">
              <a:buFont typeface="Arial" panose="020B0604020202020204" pitchFamily="34" charset="0"/>
              <a:buChar char="•"/>
              <a:defRPr/>
            </a:pPr>
            <a:r>
              <a:rPr lang="en-US" sz="800" dirty="0"/>
              <a:t>Generate opportunities, campaigns etc. based on the aggregated IoT data combined with other member topics</a:t>
            </a:r>
          </a:p>
          <a:p>
            <a:pPr defTabSz="609402">
              <a:spcBef>
                <a:spcPts val="400"/>
              </a:spcBef>
              <a:spcAft>
                <a:spcPts val="400"/>
              </a:spcAft>
              <a:defRPr/>
            </a:pPr>
            <a:r>
              <a:rPr lang="en-US" sz="933" b="1" dirty="0">
                <a:solidFill>
                  <a:srgbClr val="0070C0"/>
                </a:solidFill>
              </a:rPr>
              <a:t>4. Data Consumption:</a:t>
            </a:r>
          </a:p>
          <a:p>
            <a:pPr marL="228525" indent="-228525" defTabSz="609402">
              <a:buFont typeface="Arial" panose="020B0604020202020204" pitchFamily="34" charset="0"/>
              <a:buChar char="•"/>
              <a:defRPr/>
            </a:pPr>
            <a:r>
              <a:rPr lang="en-US" sz="800" dirty="0"/>
              <a:t>For </a:t>
            </a:r>
            <a:r>
              <a:rPr lang="en-US" sz="800" dirty="0" err="1"/>
              <a:t>ngTDC</a:t>
            </a:r>
            <a:r>
              <a:rPr lang="en-US" sz="800" dirty="0"/>
              <a:t> Glucometer, ATV/EPIC users will SSO over to </a:t>
            </a:r>
            <a:r>
              <a:rPr lang="en-US" sz="800" dirty="0" err="1"/>
              <a:t>BioTel</a:t>
            </a:r>
            <a:r>
              <a:rPr lang="en-US" sz="800" dirty="0"/>
              <a:t> Care Portal to review member blood glucose readings</a:t>
            </a:r>
          </a:p>
          <a:p>
            <a:pPr marL="228525" indent="-228525" defTabSz="609402">
              <a:buFont typeface="Arial" panose="020B0604020202020204" pitchFamily="34" charset="0"/>
              <a:buChar char="•"/>
              <a:defRPr/>
            </a:pPr>
            <a:r>
              <a:rPr lang="en-US" sz="800" dirty="0"/>
              <a:t>In the end state architecture, clinical systems to consume the data directly from internal aggregation and analytic layers </a:t>
            </a:r>
          </a:p>
          <a:p>
            <a:pPr defTabSz="609402">
              <a:spcBef>
                <a:spcPts val="400"/>
              </a:spcBef>
              <a:spcAft>
                <a:spcPts val="400"/>
              </a:spcAft>
              <a:defRPr/>
            </a:pPr>
            <a:r>
              <a:rPr lang="en-US" sz="933" b="1" dirty="0">
                <a:solidFill>
                  <a:srgbClr val="0070C0"/>
                </a:solidFill>
              </a:rPr>
              <a:t>5. Connected Platform:</a:t>
            </a:r>
          </a:p>
          <a:p>
            <a:pPr marL="228525" indent="-228525" defTabSz="609402">
              <a:buFont typeface="Arial" panose="020B0604020202020204" pitchFamily="34" charset="0"/>
              <a:buChar char="•"/>
              <a:defRPr/>
            </a:pPr>
            <a:r>
              <a:rPr lang="en-US" sz="800" dirty="0"/>
              <a:t>Ecosystem platform will enable Global Id interoperability across the systems as well as preferences management. </a:t>
            </a:r>
          </a:p>
          <a:p>
            <a:pPr marL="228525" indent="-228525" defTabSz="609402">
              <a:buFont typeface="Arial" panose="020B0604020202020204" pitchFamily="34" charset="0"/>
              <a:buChar char="•"/>
              <a:defRPr/>
            </a:pPr>
            <a:r>
              <a:rPr lang="en-US" sz="800" dirty="0"/>
              <a:t>Data and Analytics platform will provide insights to the data scientists and the care management teams.</a:t>
            </a:r>
          </a:p>
          <a:p>
            <a:pPr marL="228525" indent="-228525" defTabSz="609402">
              <a:buFont typeface="Arial" panose="020B0604020202020204" pitchFamily="34" charset="0"/>
              <a:buChar char="•"/>
              <a:defRPr/>
            </a:pPr>
            <a:r>
              <a:rPr lang="en-US" sz="800" dirty="0"/>
              <a:t>Services platform will enable member services </a:t>
            </a:r>
          </a:p>
          <a:p>
            <a:pPr marL="228525" indent="-228525" defTabSz="609402">
              <a:spcBef>
                <a:spcPts val="400"/>
              </a:spcBef>
              <a:spcAft>
                <a:spcPts val="400"/>
              </a:spcAft>
              <a:buFont typeface="Arial" panose="020B0604020202020204" pitchFamily="34" charset="0"/>
              <a:buChar char="•"/>
              <a:defRPr/>
            </a:pPr>
            <a:endParaRPr lang="en-US" sz="800" dirty="0"/>
          </a:p>
          <a:p>
            <a:pPr marL="228525" indent="-228525" defTabSz="609402">
              <a:spcBef>
                <a:spcPts val="400"/>
              </a:spcBef>
              <a:spcAft>
                <a:spcPts val="400"/>
              </a:spcAft>
              <a:buFont typeface="Arial" panose="020B0604020202020204" pitchFamily="34" charset="0"/>
              <a:buChar char="•"/>
              <a:defRPr/>
            </a:pPr>
            <a:endParaRPr lang="en-US" sz="800" dirty="0"/>
          </a:p>
        </p:txBody>
      </p:sp>
      <p:sp>
        <p:nvSpPr>
          <p:cNvPr id="113" name="TextBox 112">
            <a:extLst>
              <a:ext uri="{FF2B5EF4-FFF2-40B4-BE49-F238E27FC236}">
                <a16:creationId xmlns:a16="http://schemas.microsoft.com/office/drawing/2014/main" id="{EB530498-00B6-486A-B477-CF5D1844375C}"/>
              </a:ext>
            </a:extLst>
          </p:cNvPr>
          <p:cNvSpPr txBox="1"/>
          <p:nvPr/>
        </p:nvSpPr>
        <p:spPr>
          <a:xfrm>
            <a:off x="213768" y="1208174"/>
            <a:ext cx="1492204" cy="184618"/>
          </a:xfrm>
          <a:prstGeom prst="rect">
            <a:avLst/>
          </a:prstGeom>
          <a:noFill/>
        </p:spPr>
        <p:txBody>
          <a:bodyPr wrap="square" lIns="0" tIns="0" rIns="0" bIns="0" rtlCol="0">
            <a:spAutoFit/>
          </a:bodyPr>
          <a:lstStyle/>
          <a:p>
            <a:pPr algn="ctr"/>
            <a:r>
              <a:rPr lang="en-US" sz="1200" b="1">
                <a:solidFill>
                  <a:srgbClr val="C00000"/>
                </a:solidFill>
              </a:rPr>
              <a:t>Data Sourcing</a:t>
            </a:r>
          </a:p>
        </p:txBody>
      </p:sp>
      <p:sp>
        <p:nvSpPr>
          <p:cNvPr id="114" name="Oval 113">
            <a:extLst>
              <a:ext uri="{FF2B5EF4-FFF2-40B4-BE49-F238E27FC236}">
                <a16:creationId xmlns:a16="http://schemas.microsoft.com/office/drawing/2014/main" id="{FA7323AF-4429-4E13-83FD-EF860CBD7485}"/>
              </a:ext>
            </a:extLst>
          </p:cNvPr>
          <p:cNvSpPr/>
          <p:nvPr/>
        </p:nvSpPr>
        <p:spPr bwMode="gray">
          <a:xfrm>
            <a:off x="880427" y="947331"/>
            <a:ext cx="285365" cy="243827"/>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1</a:t>
            </a:r>
          </a:p>
        </p:txBody>
      </p:sp>
      <p:sp>
        <p:nvSpPr>
          <p:cNvPr id="115" name="Isosceles Triangle 114">
            <a:extLst>
              <a:ext uri="{FF2B5EF4-FFF2-40B4-BE49-F238E27FC236}">
                <a16:creationId xmlns:a16="http://schemas.microsoft.com/office/drawing/2014/main" id="{85C17D52-A702-4820-B029-B94034A7EC5F}"/>
              </a:ext>
            </a:extLst>
          </p:cNvPr>
          <p:cNvSpPr/>
          <p:nvPr/>
        </p:nvSpPr>
        <p:spPr bwMode="gray">
          <a:xfrm rot="5400000">
            <a:off x="1532728" y="1299167"/>
            <a:ext cx="368347" cy="11850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bg1"/>
              </a:solidFill>
            </a:endParaRPr>
          </a:p>
        </p:txBody>
      </p:sp>
      <p:sp>
        <p:nvSpPr>
          <p:cNvPr id="125" name="Rectangle 124">
            <a:extLst>
              <a:ext uri="{FF2B5EF4-FFF2-40B4-BE49-F238E27FC236}">
                <a16:creationId xmlns:a16="http://schemas.microsoft.com/office/drawing/2014/main" id="{21E00E81-0D4E-4E5C-8671-0A22352CFB11}"/>
              </a:ext>
            </a:extLst>
          </p:cNvPr>
          <p:cNvSpPr/>
          <p:nvPr/>
        </p:nvSpPr>
        <p:spPr bwMode="gray">
          <a:xfrm>
            <a:off x="1700667" y="5332062"/>
            <a:ext cx="5906505" cy="227504"/>
          </a:xfrm>
          <a:prstGeom prst="rect">
            <a:avLst/>
          </a:prstGeom>
          <a:noFill/>
          <a:ln w="3175">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33" b="1">
                <a:solidFill>
                  <a:srgbClr val="0070C0"/>
                </a:solidFill>
              </a:rPr>
              <a:t>Data and Analytics platform</a:t>
            </a:r>
          </a:p>
        </p:txBody>
      </p:sp>
      <p:sp>
        <p:nvSpPr>
          <p:cNvPr id="129" name="Rectangle 128">
            <a:extLst>
              <a:ext uri="{FF2B5EF4-FFF2-40B4-BE49-F238E27FC236}">
                <a16:creationId xmlns:a16="http://schemas.microsoft.com/office/drawing/2014/main" id="{153604D5-D760-48E5-BDC2-4807B8FD7B35}"/>
              </a:ext>
            </a:extLst>
          </p:cNvPr>
          <p:cNvSpPr/>
          <p:nvPr/>
        </p:nvSpPr>
        <p:spPr bwMode="gray">
          <a:xfrm>
            <a:off x="1701858" y="5629304"/>
            <a:ext cx="5906505" cy="227504"/>
          </a:xfrm>
          <a:prstGeom prst="rect">
            <a:avLst/>
          </a:prstGeom>
          <a:noFill/>
          <a:ln w="3175">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33" b="1">
                <a:solidFill>
                  <a:srgbClr val="0070C0"/>
                </a:solidFill>
              </a:rPr>
              <a:t>Services platform</a:t>
            </a:r>
          </a:p>
        </p:txBody>
      </p:sp>
      <p:sp>
        <p:nvSpPr>
          <p:cNvPr id="131" name="Rectangle 130">
            <a:extLst>
              <a:ext uri="{FF2B5EF4-FFF2-40B4-BE49-F238E27FC236}">
                <a16:creationId xmlns:a16="http://schemas.microsoft.com/office/drawing/2014/main" id="{B1B6EA0A-920E-458C-B975-3D39289F4815}"/>
              </a:ext>
            </a:extLst>
          </p:cNvPr>
          <p:cNvSpPr/>
          <p:nvPr/>
        </p:nvSpPr>
        <p:spPr bwMode="gray">
          <a:xfrm>
            <a:off x="1700984" y="5951208"/>
            <a:ext cx="5906505" cy="227504"/>
          </a:xfrm>
          <a:prstGeom prst="rect">
            <a:avLst/>
          </a:prstGeom>
          <a:noFill/>
          <a:ln w="3175">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33" b="1">
                <a:solidFill>
                  <a:srgbClr val="0070C0"/>
                </a:solidFill>
              </a:rPr>
              <a:t>Ecosystem platform</a:t>
            </a:r>
          </a:p>
        </p:txBody>
      </p:sp>
      <p:sp>
        <p:nvSpPr>
          <p:cNvPr id="140" name="Rectangle 139">
            <a:extLst>
              <a:ext uri="{FF2B5EF4-FFF2-40B4-BE49-F238E27FC236}">
                <a16:creationId xmlns:a16="http://schemas.microsoft.com/office/drawing/2014/main" id="{1A437366-88CE-4ABF-A6ED-106EF9568D27}"/>
              </a:ext>
            </a:extLst>
          </p:cNvPr>
          <p:cNvSpPr/>
          <p:nvPr/>
        </p:nvSpPr>
        <p:spPr bwMode="gray">
          <a:xfrm>
            <a:off x="964677" y="2230976"/>
            <a:ext cx="467886" cy="353559"/>
          </a:xfrm>
          <a:prstGeom prst="rect">
            <a:avLst/>
          </a:prstGeom>
          <a:solidFill>
            <a:srgbClr val="EEEEEE"/>
          </a:solidFill>
          <a:ln w="6350">
            <a:solidFill>
              <a:schemeClr val="accent3"/>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a:solidFill>
                  <a:schemeClr val="tx1"/>
                </a:solidFill>
              </a:rPr>
              <a:t>VALIDIC</a:t>
            </a:r>
          </a:p>
        </p:txBody>
      </p:sp>
      <p:sp>
        <p:nvSpPr>
          <p:cNvPr id="141" name="Rectangle 140">
            <a:extLst>
              <a:ext uri="{FF2B5EF4-FFF2-40B4-BE49-F238E27FC236}">
                <a16:creationId xmlns:a16="http://schemas.microsoft.com/office/drawing/2014/main" id="{9A5F4687-879D-4FAC-8DB3-2EEF29C1409B}"/>
              </a:ext>
            </a:extLst>
          </p:cNvPr>
          <p:cNvSpPr/>
          <p:nvPr/>
        </p:nvSpPr>
        <p:spPr bwMode="gray">
          <a:xfrm>
            <a:off x="357952" y="3403901"/>
            <a:ext cx="532393" cy="305492"/>
          </a:xfrm>
          <a:prstGeom prst="rect">
            <a:avLst/>
          </a:prstGeom>
          <a:solidFill>
            <a:srgbClr val="EEEEEE"/>
          </a:solidFill>
          <a:ln w="6350">
            <a:solidFill>
              <a:srgbClr val="0070C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a:solidFill>
                  <a:schemeClr val="tx1"/>
                </a:solidFill>
              </a:rPr>
              <a:t>BioTel Care</a:t>
            </a:r>
          </a:p>
        </p:txBody>
      </p:sp>
      <p:sp>
        <p:nvSpPr>
          <p:cNvPr id="172" name="Rectangle 171">
            <a:extLst>
              <a:ext uri="{FF2B5EF4-FFF2-40B4-BE49-F238E27FC236}">
                <a16:creationId xmlns:a16="http://schemas.microsoft.com/office/drawing/2014/main" id="{37A7E986-27D8-4B55-A895-ABAA6723817F}"/>
              </a:ext>
            </a:extLst>
          </p:cNvPr>
          <p:cNvSpPr/>
          <p:nvPr/>
        </p:nvSpPr>
        <p:spPr bwMode="gray">
          <a:xfrm>
            <a:off x="4212075" y="1840362"/>
            <a:ext cx="1778306" cy="2215068"/>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33" b="1">
                <a:solidFill>
                  <a:schemeClr val="tx1"/>
                </a:solidFill>
              </a:rPr>
              <a:t>EDP - Snowflake on GCP</a:t>
            </a:r>
          </a:p>
          <a:p>
            <a:pPr algn="ctr"/>
            <a:endParaRPr lang="en-US" sz="933" b="1">
              <a:solidFill>
                <a:srgbClr val="0070C0"/>
              </a:solidFill>
            </a:endParaRPr>
          </a:p>
          <a:p>
            <a:pPr algn="ctr"/>
            <a:endParaRPr lang="en-US" sz="933" b="1">
              <a:solidFill>
                <a:srgbClr val="0070C0"/>
              </a:solidFill>
            </a:endParaRPr>
          </a:p>
        </p:txBody>
      </p:sp>
      <p:sp>
        <p:nvSpPr>
          <p:cNvPr id="171" name="Title 1">
            <a:extLst>
              <a:ext uri="{FF2B5EF4-FFF2-40B4-BE49-F238E27FC236}">
                <a16:creationId xmlns:a16="http://schemas.microsoft.com/office/drawing/2014/main" id="{7E0DA8E5-09B3-4B4C-BDCD-BD34F852ED62}"/>
              </a:ext>
            </a:extLst>
          </p:cNvPr>
          <p:cNvSpPr>
            <a:spLocks noGrp="1"/>
          </p:cNvSpPr>
          <p:nvPr>
            <p:ph type="title"/>
          </p:nvPr>
        </p:nvSpPr>
        <p:spPr>
          <a:xfrm>
            <a:off x="624150" y="319796"/>
            <a:ext cx="8179180" cy="480376"/>
          </a:xfrm>
        </p:spPr>
        <p:txBody>
          <a:bodyPr/>
          <a:lstStyle/>
          <a:p>
            <a:r>
              <a:rPr lang="en-US" sz="1999" dirty="0"/>
              <a:t>IoT – Integration with Clinical Systems</a:t>
            </a:r>
            <a:br>
              <a:rPr lang="en-US" sz="1999" dirty="0"/>
            </a:br>
            <a:r>
              <a:rPr lang="en-US" sz="1999" dirty="0"/>
              <a:t>Primary Capabilities:</a:t>
            </a:r>
            <a:br>
              <a:rPr lang="en-US" sz="1999" dirty="0"/>
            </a:br>
            <a:endParaRPr lang="en-US" sz="1999" dirty="0"/>
          </a:p>
        </p:txBody>
      </p:sp>
      <p:sp>
        <p:nvSpPr>
          <p:cNvPr id="83" name="Rectangle 82">
            <a:extLst>
              <a:ext uri="{FF2B5EF4-FFF2-40B4-BE49-F238E27FC236}">
                <a16:creationId xmlns:a16="http://schemas.microsoft.com/office/drawing/2014/main" id="{989BF71A-5599-491C-9DC9-3329DC0DD4F6}"/>
              </a:ext>
            </a:extLst>
          </p:cNvPr>
          <p:cNvSpPr/>
          <p:nvPr/>
        </p:nvSpPr>
        <p:spPr bwMode="gray">
          <a:xfrm>
            <a:off x="2218562" y="2230975"/>
            <a:ext cx="1445636" cy="633155"/>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33" b="1">
                <a:solidFill>
                  <a:schemeClr val="tx1"/>
                </a:solidFill>
              </a:rPr>
              <a:t>UDF</a:t>
            </a:r>
          </a:p>
          <a:p>
            <a:pPr algn="ctr"/>
            <a:endParaRPr lang="en-US" sz="933" b="1">
              <a:solidFill>
                <a:srgbClr val="0070C0"/>
              </a:solidFill>
            </a:endParaRPr>
          </a:p>
          <a:p>
            <a:pPr algn="ctr"/>
            <a:endParaRPr lang="en-US" sz="933" b="1">
              <a:solidFill>
                <a:srgbClr val="0070C0"/>
              </a:solidFill>
            </a:endParaRPr>
          </a:p>
        </p:txBody>
      </p:sp>
      <p:sp>
        <p:nvSpPr>
          <p:cNvPr id="84" name="Rectangle 83">
            <a:extLst>
              <a:ext uri="{FF2B5EF4-FFF2-40B4-BE49-F238E27FC236}">
                <a16:creationId xmlns:a16="http://schemas.microsoft.com/office/drawing/2014/main" id="{C529DF51-6DA1-46BA-8585-AEA7AE54280F}"/>
              </a:ext>
            </a:extLst>
          </p:cNvPr>
          <p:cNvSpPr/>
          <p:nvPr/>
        </p:nvSpPr>
        <p:spPr bwMode="gray">
          <a:xfrm>
            <a:off x="2293477" y="2470985"/>
            <a:ext cx="596169"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UDP</a:t>
            </a:r>
          </a:p>
        </p:txBody>
      </p:sp>
      <p:sp>
        <p:nvSpPr>
          <p:cNvPr id="85" name="Rectangle 84">
            <a:extLst>
              <a:ext uri="{FF2B5EF4-FFF2-40B4-BE49-F238E27FC236}">
                <a16:creationId xmlns:a16="http://schemas.microsoft.com/office/drawing/2014/main" id="{760E4305-C8CE-4665-BFC4-50B454F08B5C}"/>
              </a:ext>
            </a:extLst>
          </p:cNvPr>
          <p:cNvSpPr/>
          <p:nvPr/>
        </p:nvSpPr>
        <p:spPr bwMode="gray">
          <a:xfrm>
            <a:off x="2939937" y="2470985"/>
            <a:ext cx="648571"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Others</a:t>
            </a:r>
          </a:p>
        </p:txBody>
      </p:sp>
      <p:sp>
        <p:nvSpPr>
          <p:cNvPr id="86" name="Rectangle 85">
            <a:extLst>
              <a:ext uri="{FF2B5EF4-FFF2-40B4-BE49-F238E27FC236}">
                <a16:creationId xmlns:a16="http://schemas.microsoft.com/office/drawing/2014/main" id="{CD984642-38D2-4F99-ACF5-9A55B23F1127}"/>
              </a:ext>
            </a:extLst>
          </p:cNvPr>
          <p:cNvSpPr/>
          <p:nvPr/>
        </p:nvSpPr>
        <p:spPr bwMode="gray">
          <a:xfrm>
            <a:off x="2687630" y="3158267"/>
            <a:ext cx="939496" cy="409648"/>
          </a:xfrm>
          <a:prstGeom prst="rect">
            <a:avLst/>
          </a:prstGeom>
          <a:noFill/>
          <a:ln w="3175">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800" b="1">
                <a:solidFill>
                  <a:schemeClr val="tx1"/>
                </a:solidFill>
              </a:rPr>
              <a:t>Snowflake Kafka/Streaming Connector</a:t>
            </a:r>
          </a:p>
        </p:txBody>
      </p:sp>
      <p:cxnSp>
        <p:nvCxnSpPr>
          <p:cNvPr id="94" name="Straight Arrow Connector 93">
            <a:extLst>
              <a:ext uri="{FF2B5EF4-FFF2-40B4-BE49-F238E27FC236}">
                <a16:creationId xmlns:a16="http://schemas.microsoft.com/office/drawing/2014/main" id="{2BB0AB26-E881-4140-86B1-F35A350DA3B2}"/>
              </a:ext>
            </a:extLst>
          </p:cNvPr>
          <p:cNvCxnSpPr>
            <a:cxnSpLocks/>
            <a:endCxn id="86" idx="0"/>
          </p:cNvCxnSpPr>
          <p:nvPr/>
        </p:nvCxnSpPr>
        <p:spPr>
          <a:xfrm>
            <a:off x="3157377" y="2864131"/>
            <a:ext cx="0" cy="294136"/>
          </a:xfrm>
          <a:prstGeom prst="straightConnector1">
            <a:avLst/>
          </a:prstGeom>
          <a:ln w="6350" cmpd="sng">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sp>
        <p:nvSpPr>
          <p:cNvPr id="22" name="Cylinder 21">
            <a:extLst>
              <a:ext uri="{FF2B5EF4-FFF2-40B4-BE49-F238E27FC236}">
                <a16:creationId xmlns:a16="http://schemas.microsoft.com/office/drawing/2014/main" id="{5F836153-2FBB-4C32-8425-0002702A35F2}"/>
              </a:ext>
            </a:extLst>
          </p:cNvPr>
          <p:cNvSpPr/>
          <p:nvPr/>
        </p:nvSpPr>
        <p:spPr>
          <a:xfrm>
            <a:off x="5038653" y="2296360"/>
            <a:ext cx="868647" cy="288170"/>
          </a:xfrm>
          <a:prstGeom prst="can">
            <a:avLst/>
          </a:prstGeom>
          <a:ln w="31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67" b="1">
                <a:solidFill>
                  <a:schemeClr val="tx1"/>
                </a:solidFill>
              </a:rPr>
              <a:t>Adhoc Data Sources</a:t>
            </a:r>
          </a:p>
        </p:txBody>
      </p:sp>
      <p:sp>
        <p:nvSpPr>
          <p:cNvPr id="99" name="Cylinder 98">
            <a:extLst>
              <a:ext uri="{FF2B5EF4-FFF2-40B4-BE49-F238E27FC236}">
                <a16:creationId xmlns:a16="http://schemas.microsoft.com/office/drawing/2014/main" id="{D9B2B704-2F62-4FAE-9ED6-FF43353E4CA4}"/>
              </a:ext>
            </a:extLst>
          </p:cNvPr>
          <p:cNvSpPr/>
          <p:nvPr/>
        </p:nvSpPr>
        <p:spPr>
          <a:xfrm>
            <a:off x="5038653" y="2637179"/>
            <a:ext cx="868647" cy="288170"/>
          </a:xfrm>
          <a:prstGeom prst="can">
            <a:avLst/>
          </a:prstGeom>
          <a:ln w="31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67" b="1">
                <a:solidFill>
                  <a:schemeClr val="tx1"/>
                </a:solidFill>
              </a:rPr>
              <a:t>Conformed</a:t>
            </a:r>
          </a:p>
        </p:txBody>
      </p:sp>
      <p:sp>
        <p:nvSpPr>
          <p:cNvPr id="100" name="Cylinder 99">
            <a:extLst>
              <a:ext uri="{FF2B5EF4-FFF2-40B4-BE49-F238E27FC236}">
                <a16:creationId xmlns:a16="http://schemas.microsoft.com/office/drawing/2014/main" id="{EC27483F-0897-4B64-82DB-5613D6AE334F}"/>
              </a:ext>
            </a:extLst>
          </p:cNvPr>
          <p:cNvSpPr/>
          <p:nvPr/>
        </p:nvSpPr>
        <p:spPr>
          <a:xfrm>
            <a:off x="5031139" y="2990870"/>
            <a:ext cx="868647" cy="288170"/>
          </a:xfrm>
          <a:prstGeom prst="can">
            <a:avLst/>
          </a:prstGeom>
          <a:ln w="31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67" b="1">
                <a:solidFill>
                  <a:schemeClr val="tx1"/>
                </a:solidFill>
              </a:rPr>
              <a:t>Industry and Reference Data</a:t>
            </a:r>
          </a:p>
        </p:txBody>
      </p:sp>
      <p:sp>
        <p:nvSpPr>
          <p:cNvPr id="101" name="Cylinder 100">
            <a:extLst>
              <a:ext uri="{FF2B5EF4-FFF2-40B4-BE49-F238E27FC236}">
                <a16:creationId xmlns:a16="http://schemas.microsoft.com/office/drawing/2014/main" id="{001F62C8-8C97-4D26-916E-EB9A003CFEFE}"/>
              </a:ext>
            </a:extLst>
          </p:cNvPr>
          <p:cNvSpPr/>
          <p:nvPr/>
        </p:nvSpPr>
        <p:spPr>
          <a:xfrm>
            <a:off x="4313707" y="2458047"/>
            <a:ext cx="543897" cy="288170"/>
          </a:xfrm>
          <a:prstGeom prst="can">
            <a:avLst/>
          </a:prstGeom>
          <a:ln w="31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67" b="1">
                <a:solidFill>
                  <a:schemeClr val="tx1"/>
                </a:solidFill>
              </a:rPr>
              <a:t>Staging</a:t>
            </a:r>
          </a:p>
        </p:txBody>
      </p:sp>
      <p:sp>
        <p:nvSpPr>
          <p:cNvPr id="102" name="Rectangle 101">
            <a:extLst>
              <a:ext uri="{FF2B5EF4-FFF2-40B4-BE49-F238E27FC236}">
                <a16:creationId xmlns:a16="http://schemas.microsoft.com/office/drawing/2014/main" id="{2697C0D4-BE4C-47F4-837C-2CFB9C2A238F}"/>
              </a:ext>
            </a:extLst>
          </p:cNvPr>
          <p:cNvSpPr/>
          <p:nvPr/>
        </p:nvSpPr>
        <p:spPr bwMode="gray">
          <a:xfrm>
            <a:off x="6798821" y="1806295"/>
            <a:ext cx="917836"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ATV</a:t>
            </a:r>
          </a:p>
        </p:txBody>
      </p:sp>
      <p:sp>
        <p:nvSpPr>
          <p:cNvPr id="104" name="Rectangle 103">
            <a:extLst>
              <a:ext uri="{FF2B5EF4-FFF2-40B4-BE49-F238E27FC236}">
                <a16:creationId xmlns:a16="http://schemas.microsoft.com/office/drawing/2014/main" id="{166AEA45-B480-419E-A1B6-FF7E9E64334D}"/>
              </a:ext>
            </a:extLst>
          </p:cNvPr>
          <p:cNvSpPr/>
          <p:nvPr/>
        </p:nvSpPr>
        <p:spPr bwMode="gray">
          <a:xfrm>
            <a:off x="6801621" y="2169065"/>
            <a:ext cx="917836"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MedCompass</a:t>
            </a:r>
          </a:p>
        </p:txBody>
      </p:sp>
      <p:sp>
        <p:nvSpPr>
          <p:cNvPr id="105" name="Rectangle 104">
            <a:extLst>
              <a:ext uri="{FF2B5EF4-FFF2-40B4-BE49-F238E27FC236}">
                <a16:creationId xmlns:a16="http://schemas.microsoft.com/office/drawing/2014/main" id="{D5AEC5E2-561D-4351-9A53-EFE61D0048B7}"/>
              </a:ext>
            </a:extLst>
          </p:cNvPr>
          <p:cNvSpPr/>
          <p:nvPr/>
        </p:nvSpPr>
        <p:spPr bwMode="gray">
          <a:xfrm>
            <a:off x="6801621" y="2528400"/>
            <a:ext cx="917836"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EPIC</a:t>
            </a:r>
          </a:p>
        </p:txBody>
      </p:sp>
      <p:cxnSp>
        <p:nvCxnSpPr>
          <p:cNvPr id="26" name="Connector: Elbow 25">
            <a:extLst>
              <a:ext uri="{FF2B5EF4-FFF2-40B4-BE49-F238E27FC236}">
                <a16:creationId xmlns:a16="http://schemas.microsoft.com/office/drawing/2014/main" id="{B254A432-2243-4A27-B06E-05723060C055}"/>
              </a:ext>
            </a:extLst>
          </p:cNvPr>
          <p:cNvCxnSpPr>
            <a:cxnSpLocks/>
            <a:stCxn id="102" idx="3"/>
            <a:endCxn id="141" idx="2"/>
          </p:cNvCxnSpPr>
          <p:nvPr/>
        </p:nvCxnSpPr>
        <p:spPr>
          <a:xfrm flipH="1">
            <a:off x="624149" y="1961435"/>
            <a:ext cx="7092508" cy="1747958"/>
          </a:xfrm>
          <a:prstGeom prst="bentConnector4">
            <a:avLst>
              <a:gd name="adj1" fmla="val -4296"/>
              <a:gd name="adj2" fmla="val 180141"/>
            </a:avLst>
          </a:prstGeom>
          <a:ln w="12700">
            <a:solidFill>
              <a:srgbClr val="00B0F0"/>
            </a:solidFill>
            <a:tailEnd type="triangle"/>
          </a:ln>
        </p:spPr>
        <p:style>
          <a:lnRef idx="1">
            <a:schemeClr val="accent6"/>
          </a:lnRef>
          <a:fillRef idx="0">
            <a:schemeClr val="accent6"/>
          </a:fillRef>
          <a:effectRef idx="0">
            <a:schemeClr val="accent6"/>
          </a:effectRef>
          <a:fontRef idx="minor">
            <a:schemeClr val="tx1"/>
          </a:fontRef>
        </p:style>
      </p:cxnSp>
      <p:sp>
        <p:nvSpPr>
          <p:cNvPr id="120" name="Rectangle 119">
            <a:extLst>
              <a:ext uri="{FF2B5EF4-FFF2-40B4-BE49-F238E27FC236}">
                <a16:creationId xmlns:a16="http://schemas.microsoft.com/office/drawing/2014/main" id="{8986A945-E98F-4287-B1A4-1AF1C0E03CE1}"/>
              </a:ext>
            </a:extLst>
          </p:cNvPr>
          <p:cNvSpPr/>
          <p:nvPr/>
        </p:nvSpPr>
        <p:spPr bwMode="gray">
          <a:xfrm>
            <a:off x="2689094" y="3650781"/>
            <a:ext cx="939496"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API </a:t>
            </a:r>
            <a:r>
              <a:rPr lang="en-US" sz="800" b="1">
                <a:solidFill>
                  <a:schemeClr val="tx1"/>
                </a:solidFill>
              </a:rPr>
              <a:t>(Elasticsearch)</a:t>
            </a:r>
          </a:p>
        </p:txBody>
      </p:sp>
      <p:sp>
        <p:nvSpPr>
          <p:cNvPr id="121" name="Rectangle 120">
            <a:extLst>
              <a:ext uri="{FF2B5EF4-FFF2-40B4-BE49-F238E27FC236}">
                <a16:creationId xmlns:a16="http://schemas.microsoft.com/office/drawing/2014/main" id="{2B6C23B4-9D58-4EEE-857A-F3E49B77655B}"/>
              </a:ext>
            </a:extLst>
          </p:cNvPr>
          <p:cNvSpPr/>
          <p:nvPr/>
        </p:nvSpPr>
        <p:spPr bwMode="gray">
          <a:xfrm>
            <a:off x="4973855" y="3616504"/>
            <a:ext cx="939496" cy="310279"/>
          </a:xfrm>
          <a:prstGeom prst="rect">
            <a:avLst/>
          </a:prstGeom>
          <a:noFill/>
          <a:ln w="3175">
            <a:solidFill>
              <a:schemeClr val="accent3"/>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API</a:t>
            </a:r>
          </a:p>
        </p:txBody>
      </p:sp>
      <p:sp>
        <p:nvSpPr>
          <p:cNvPr id="38" name="TextBox 37">
            <a:extLst>
              <a:ext uri="{FF2B5EF4-FFF2-40B4-BE49-F238E27FC236}">
                <a16:creationId xmlns:a16="http://schemas.microsoft.com/office/drawing/2014/main" id="{BBE5CD8D-05DF-4D7E-B81D-710A2E355774}"/>
              </a:ext>
            </a:extLst>
          </p:cNvPr>
          <p:cNvSpPr txBox="1"/>
          <p:nvPr/>
        </p:nvSpPr>
        <p:spPr>
          <a:xfrm>
            <a:off x="3581271" y="4886548"/>
            <a:ext cx="2168619" cy="215388"/>
          </a:xfrm>
          <a:prstGeom prst="rect">
            <a:avLst/>
          </a:prstGeom>
          <a:noFill/>
        </p:spPr>
        <p:txBody>
          <a:bodyPr wrap="none" rtlCol="0">
            <a:spAutoFit/>
          </a:bodyPr>
          <a:lstStyle/>
          <a:p>
            <a:r>
              <a:rPr lang="en-US" sz="800" b="1" dirty="0"/>
              <a:t>SSO over to Vendor Portal (</a:t>
            </a:r>
            <a:r>
              <a:rPr lang="en-US" sz="800" b="1" dirty="0" err="1"/>
              <a:t>ngTDC</a:t>
            </a:r>
            <a:r>
              <a:rPr lang="en-US" sz="800" b="1" dirty="0"/>
              <a:t> 2021)</a:t>
            </a:r>
          </a:p>
        </p:txBody>
      </p:sp>
      <p:sp>
        <p:nvSpPr>
          <p:cNvPr id="126" name="Right Brace 125">
            <a:extLst>
              <a:ext uri="{FF2B5EF4-FFF2-40B4-BE49-F238E27FC236}">
                <a16:creationId xmlns:a16="http://schemas.microsoft.com/office/drawing/2014/main" id="{C1382469-29AF-4031-9EB3-6F453C6E9523}"/>
              </a:ext>
            </a:extLst>
          </p:cNvPr>
          <p:cNvSpPr/>
          <p:nvPr/>
        </p:nvSpPr>
        <p:spPr bwMode="gray">
          <a:xfrm rot="10800000">
            <a:off x="6528626" y="1719430"/>
            <a:ext cx="297991" cy="1559611"/>
          </a:xfrm>
          <a:prstGeom prst="rightBrace">
            <a:avLst>
              <a:gd name="adj1" fmla="val 51406"/>
              <a:gd name="adj2" fmla="val 50000"/>
            </a:avLst>
          </a:prstGeom>
          <a:ln w="6350" cmpd="sng">
            <a:solidFill>
              <a:schemeClr val="bg1">
                <a:lumMod val="50000"/>
              </a:schemeClr>
            </a:solidFill>
            <a:miter lim="800000"/>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128" name="Right Brace 127">
            <a:extLst>
              <a:ext uri="{FF2B5EF4-FFF2-40B4-BE49-F238E27FC236}">
                <a16:creationId xmlns:a16="http://schemas.microsoft.com/office/drawing/2014/main" id="{C3D02629-5686-418F-AAFB-188877A101A0}"/>
              </a:ext>
            </a:extLst>
          </p:cNvPr>
          <p:cNvSpPr/>
          <p:nvPr/>
        </p:nvSpPr>
        <p:spPr bwMode="gray">
          <a:xfrm rot="10800000">
            <a:off x="4864878" y="2200952"/>
            <a:ext cx="227888" cy="782783"/>
          </a:xfrm>
          <a:prstGeom prst="rightBrace">
            <a:avLst>
              <a:gd name="adj1" fmla="val 51406"/>
              <a:gd name="adj2" fmla="val 50000"/>
            </a:avLst>
          </a:prstGeom>
          <a:ln w="6350" cmpd="sng">
            <a:solidFill>
              <a:schemeClr val="bg1">
                <a:lumMod val="50000"/>
              </a:schemeClr>
            </a:solidFill>
            <a:miter lim="800000"/>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cxnSp>
        <p:nvCxnSpPr>
          <p:cNvPr id="68" name="Connector: Elbow 67">
            <a:extLst>
              <a:ext uri="{FF2B5EF4-FFF2-40B4-BE49-F238E27FC236}">
                <a16:creationId xmlns:a16="http://schemas.microsoft.com/office/drawing/2014/main" id="{2824E67E-81BA-4A17-AA5F-6DB8A679560B}"/>
              </a:ext>
            </a:extLst>
          </p:cNvPr>
          <p:cNvCxnSpPr>
            <a:cxnSpLocks/>
            <a:stCxn id="121" idx="3"/>
            <a:endCxn id="126" idx="1"/>
          </p:cNvCxnSpPr>
          <p:nvPr/>
        </p:nvCxnSpPr>
        <p:spPr>
          <a:xfrm flipV="1">
            <a:off x="5913351" y="2499233"/>
            <a:ext cx="615275" cy="1272412"/>
          </a:xfrm>
          <a:prstGeom prst="bentConnector3">
            <a:avLst>
              <a:gd name="adj1" fmla="val 69689"/>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3714F56D-9C14-46FE-AD7C-27969536CEBF}"/>
              </a:ext>
            </a:extLst>
          </p:cNvPr>
          <p:cNvCxnSpPr>
            <a:cxnSpLocks/>
            <a:stCxn id="120" idx="2"/>
            <a:endCxn id="126" idx="1"/>
          </p:cNvCxnSpPr>
          <p:nvPr/>
        </p:nvCxnSpPr>
        <p:spPr>
          <a:xfrm rot="5400000" flipH="1" flipV="1">
            <a:off x="4112819" y="1545255"/>
            <a:ext cx="1461827" cy="3369783"/>
          </a:xfrm>
          <a:prstGeom prst="bentConnector4">
            <a:avLst>
              <a:gd name="adj1" fmla="val -20845"/>
              <a:gd name="adj2" fmla="val 94466"/>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AE51F436-C0DF-4826-A170-96C5BBA0A953}"/>
              </a:ext>
            </a:extLst>
          </p:cNvPr>
          <p:cNvPicPr>
            <a:picLocks noChangeAspect="1"/>
          </p:cNvPicPr>
          <p:nvPr/>
        </p:nvPicPr>
        <p:blipFill>
          <a:blip r:embed="rId2"/>
          <a:stretch>
            <a:fillRect/>
          </a:stretch>
        </p:blipFill>
        <p:spPr>
          <a:xfrm>
            <a:off x="391137" y="2230976"/>
            <a:ext cx="561825" cy="353555"/>
          </a:xfrm>
          <a:prstGeom prst="rect">
            <a:avLst/>
          </a:prstGeom>
        </p:spPr>
      </p:pic>
      <p:sp>
        <p:nvSpPr>
          <p:cNvPr id="180" name="Rectangle 179">
            <a:extLst>
              <a:ext uri="{FF2B5EF4-FFF2-40B4-BE49-F238E27FC236}">
                <a16:creationId xmlns:a16="http://schemas.microsoft.com/office/drawing/2014/main" id="{B6E1B89B-0D4F-47E7-8E77-9A38B16571EB}"/>
              </a:ext>
            </a:extLst>
          </p:cNvPr>
          <p:cNvSpPr/>
          <p:nvPr/>
        </p:nvSpPr>
        <p:spPr bwMode="gray">
          <a:xfrm>
            <a:off x="6811859" y="2898153"/>
            <a:ext cx="917836" cy="310279"/>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CEC</a:t>
            </a:r>
          </a:p>
        </p:txBody>
      </p:sp>
      <p:sp>
        <p:nvSpPr>
          <p:cNvPr id="184" name="Rectangle 183">
            <a:extLst>
              <a:ext uri="{FF2B5EF4-FFF2-40B4-BE49-F238E27FC236}">
                <a16:creationId xmlns:a16="http://schemas.microsoft.com/office/drawing/2014/main" id="{09221C5E-5C92-465C-9227-1FDC4C299145}"/>
              </a:ext>
            </a:extLst>
          </p:cNvPr>
          <p:cNvSpPr/>
          <p:nvPr/>
        </p:nvSpPr>
        <p:spPr bwMode="gray">
          <a:xfrm>
            <a:off x="2207248" y="3155566"/>
            <a:ext cx="406246" cy="796724"/>
          </a:xfrm>
          <a:prstGeom prst="rect">
            <a:avLst/>
          </a:prstGeom>
          <a:noFill/>
          <a:ln w="31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933" b="1">
                <a:solidFill>
                  <a:schemeClr val="tx1"/>
                </a:solidFill>
              </a:rPr>
              <a:t>EDI</a:t>
            </a:r>
          </a:p>
          <a:p>
            <a:pPr algn="ctr"/>
            <a:r>
              <a:rPr lang="en-US" sz="933" b="1">
                <a:solidFill>
                  <a:schemeClr val="tx1"/>
                </a:solidFill>
              </a:rPr>
              <a:t>API</a:t>
            </a:r>
          </a:p>
          <a:p>
            <a:pPr algn="ctr"/>
            <a:r>
              <a:rPr lang="en-US" sz="933" b="1">
                <a:solidFill>
                  <a:schemeClr val="tx1"/>
                </a:solidFill>
              </a:rPr>
              <a:t>Kafka</a:t>
            </a:r>
          </a:p>
        </p:txBody>
      </p:sp>
      <p:cxnSp>
        <p:nvCxnSpPr>
          <p:cNvPr id="183" name="Straight Arrow Connector 182">
            <a:extLst>
              <a:ext uri="{FF2B5EF4-FFF2-40B4-BE49-F238E27FC236}">
                <a16:creationId xmlns:a16="http://schemas.microsoft.com/office/drawing/2014/main" id="{0BA2EBAF-04D4-42DE-8A1E-32CFAA036C18}"/>
              </a:ext>
            </a:extLst>
          </p:cNvPr>
          <p:cNvCxnSpPr>
            <a:cxnSpLocks/>
          </p:cNvCxnSpPr>
          <p:nvPr/>
        </p:nvCxnSpPr>
        <p:spPr>
          <a:xfrm>
            <a:off x="1432565" y="2372682"/>
            <a:ext cx="774683" cy="1146174"/>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FED4F961-F163-48BD-84A4-C39EC2DBA3A0}"/>
              </a:ext>
            </a:extLst>
          </p:cNvPr>
          <p:cNvSpPr txBox="1"/>
          <p:nvPr/>
        </p:nvSpPr>
        <p:spPr>
          <a:xfrm>
            <a:off x="1479249" y="3041313"/>
            <a:ext cx="760058" cy="461545"/>
          </a:xfrm>
          <a:prstGeom prst="rect">
            <a:avLst/>
          </a:prstGeom>
          <a:noFill/>
        </p:spPr>
        <p:txBody>
          <a:bodyPr wrap="square" rtlCol="0">
            <a:spAutoFit/>
          </a:bodyPr>
          <a:lstStyle/>
          <a:p>
            <a:r>
              <a:rPr lang="en-US" sz="800"/>
              <a:t>API (FHIR)</a:t>
            </a:r>
          </a:p>
          <a:p>
            <a:r>
              <a:rPr lang="en-US" sz="800"/>
              <a:t>Pub/Sub</a:t>
            </a:r>
          </a:p>
          <a:p>
            <a:r>
              <a:rPr lang="en-US" sz="800"/>
              <a:t>File</a:t>
            </a:r>
          </a:p>
        </p:txBody>
      </p:sp>
      <p:pic>
        <p:nvPicPr>
          <p:cNvPr id="212" name="Graphic 211" descr="Folder">
            <a:extLst>
              <a:ext uri="{FF2B5EF4-FFF2-40B4-BE49-F238E27FC236}">
                <a16:creationId xmlns:a16="http://schemas.microsoft.com/office/drawing/2014/main" id="{DCC34729-89C3-4F59-BC05-94A519C0D6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8548" y="3412126"/>
            <a:ext cx="769559" cy="682370"/>
          </a:xfrm>
          <a:prstGeom prst="rect">
            <a:avLst/>
          </a:prstGeom>
        </p:spPr>
      </p:pic>
      <p:sp>
        <p:nvSpPr>
          <p:cNvPr id="216" name="Cylinder 215">
            <a:extLst>
              <a:ext uri="{FF2B5EF4-FFF2-40B4-BE49-F238E27FC236}">
                <a16:creationId xmlns:a16="http://schemas.microsoft.com/office/drawing/2014/main" id="{794A436A-847F-4727-91A9-E874B30BA89C}"/>
              </a:ext>
            </a:extLst>
          </p:cNvPr>
          <p:cNvSpPr/>
          <p:nvPr/>
        </p:nvSpPr>
        <p:spPr>
          <a:xfrm>
            <a:off x="4335428" y="2966627"/>
            <a:ext cx="493140" cy="346349"/>
          </a:xfrm>
          <a:prstGeom prst="can">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b="1">
                <a:solidFill>
                  <a:schemeClr val="tx1"/>
                </a:solidFill>
              </a:rPr>
              <a:t>Snow Pipes</a:t>
            </a:r>
          </a:p>
        </p:txBody>
      </p:sp>
      <p:cxnSp>
        <p:nvCxnSpPr>
          <p:cNvPr id="220" name="Straight Arrow Connector 219">
            <a:extLst>
              <a:ext uri="{FF2B5EF4-FFF2-40B4-BE49-F238E27FC236}">
                <a16:creationId xmlns:a16="http://schemas.microsoft.com/office/drawing/2014/main" id="{283F8762-2BF1-479C-8125-7B8A99877BB0}"/>
              </a:ext>
            </a:extLst>
          </p:cNvPr>
          <p:cNvCxnSpPr>
            <a:cxnSpLocks/>
          </p:cNvCxnSpPr>
          <p:nvPr/>
        </p:nvCxnSpPr>
        <p:spPr>
          <a:xfrm flipV="1">
            <a:off x="4591185" y="3302426"/>
            <a:ext cx="0" cy="314078"/>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2" name="Straight Arrow Connector 221">
            <a:extLst>
              <a:ext uri="{FF2B5EF4-FFF2-40B4-BE49-F238E27FC236}">
                <a16:creationId xmlns:a16="http://schemas.microsoft.com/office/drawing/2014/main" id="{7F12D9B4-AFE8-461D-AD8D-61BF5B067B76}"/>
              </a:ext>
            </a:extLst>
          </p:cNvPr>
          <p:cNvCxnSpPr>
            <a:cxnSpLocks/>
            <a:stCxn id="216" idx="1"/>
            <a:endCxn id="101" idx="3"/>
          </p:cNvCxnSpPr>
          <p:nvPr/>
        </p:nvCxnSpPr>
        <p:spPr>
          <a:xfrm flipV="1">
            <a:off x="4581999" y="2746217"/>
            <a:ext cx="3656" cy="22041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3" name="TextBox 232">
            <a:extLst>
              <a:ext uri="{FF2B5EF4-FFF2-40B4-BE49-F238E27FC236}">
                <a16:creationId xmlns:a16="http://schemas.microsoft.com/office/drawing/2014/main" id="{F3BEBAD4-840C-49D3-9FF0-08F94C08A68C}"/>
              </a:ext>
            </a:extLst>
          </p:cNvPr>
          <p:cNvSpPr txBox="1"/>
          <p:nvPr/>
        </p:nvSpPr>
        <p:spPr>
          <a:xfrm>
            <a:off x="4258701" y="3659307"/>
            <a:ext cx="664967" cy="235837"/>
          </a:xfrm>
          <a:prstGeom prst="rect">
            <a:avLst/>
          </a:prstGeom>
          <a:noFill/>
        </p:spPr>
        <p:txBody>
          <a:bodyPr wrap="square" rtlCol="0">
            <a:spAutoFit/>
          </a:bodyPr>
          <a:lstStyle/>
          <a:p>
            <a:r>
              <a:rPr lang="en-US" sz="933"/>
              <a:t>Storage</a:t>
            </a:r>
          </a:p>
        </p:txBody>
      </p:sp>
      <p:cxnSp>
        <p:nvCxnSpPr>
          <p:cNvPr id="235" name="Connector: Elbow 234">
            <a:extLst>
              <a:ext uri="{FF2B5EF4-FFF2-40B4-BE49-F238E27FC236}">
                <a16:creationId xmlns:a16="http://schemas.microsoft.com/office/drawing/2014/main" id="{55F46D6D-8DEA-4AA3-AA8F-F2564E59F98E}"/>
              </a:ext>
            </a:extLst>
          </p:cNvPr>
          <p:cNvCxnSpPr>
            <a:cxnSpLocks/>
            <a:stCxn id="86" idx="3"/>
            <a:endCxn id="233" idx="1"/>
          </p:cNvCxnSpPr>
          <p:nvPr/>
        </p:nvCxnSpPr>
        <p:spPr>
          <a:xfrm>
            <a:off x="3627126" y="3363091"/>
            <a:ext cx="631575" cy="414134"/>
          </a:xfrm>
          <a:prstGeom prst="bentConnector3">
            <a:avLst>
              <a:gd name="adj1" fmla="val 50000"/>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0" name="Connector: Elbow 239">
            <a:extLst>
              <a:ext uri="{FF2B5EF4-FFF2-40B4-BE49-F238E27FC236}">
                <a16:creationId xmlns:a16="http://schemas.microsoft.com/office/drawing/2014/main" id="{DF39B84A-BDD9-4F65-9D77-0B5DAA33C243}"/>
              </a:ext>
            </a:extLst>
          </p:cNvPr>
          <p:cNvCxnSpPr>
            <a:cxnSpLocks/>
            <a:stCxn id="86" idx="3"/>
          </p:cNvCxnSpPr>
          <p:nvPr/>
        </p:nvCxnSpPr>
        <p:spPr>
          <a:xfrm flipV="1">
            <a:off x="3627127" y="3158270"/>
            <a:ext cx="629917" cy="204822"/>
          </a:xfrm>
          <a:prstGeom prst="bentConnector3">
            <a:avLst>
              <a:gd name="adj1" fmla="val 50000"/>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pic>
        <p:nvPicPr>
          <p:cNvPr id="254" name="Graphic 253" descr="Users">
            <a:extLst>
              <a:ext uri="{FF2B5EF4-FFF2-40B4-BE49-F238E27FC236}">
                <a16:creationId xmlns:a16="http://schemas.microsoft.com/office/drawing/2014/main" id="{9E72E13F-3D27-4AC0-B50F-FD24B9B381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89873" y="3249935"/>
            <a:ext cx="512711" cy="483298"/>
          </a:xfrm>
          <a:prstGeom prst="rect">
            <a:avLst/>
          </a:prstGeom>
        </p:spPr>
      </p:pic>
      <p:sp>
        <p:nvSpPr>
          <p:cNvPr id="255" name="Rectangle 254">
            <a:extLst>
              <a:ext uri="{FF2B5EF4-FFF2-40B4-BE49-F238E27FC236}">
                <a16:creationId xmlns:a16="http://schemas.microsoft.com/office/drawing/2014/main" id="{905E31F8-250F-4CE1-AD98-050850CADC72}"/>
              </a:ext>
            </a:extLst>
          </p:cNvPr>
          <p:cNvSpPr/>
          <p:nvPr/>
        </p:nvSpPr>
        <p:spPr>
          <a:xfrm>
            <a:off x="6963816" y="3603365"/>
            <a:ext cx="552255" cy="215388"/>
          </a:xfrm>
          <a:prstGeom prst="rect">
            <a:avLst/>
          </a:prstGeom>
        </p:spPr>
        <p:txBody>
          <a:bodyPr wrap="square">
            <a:spAutoFit/>
          </a:bodyPr>
          <a:lstStyle/>
          <a:p>
            <a:pPr algn="ctr" defTabSz="1218804">
              <a:defRPr/>
            </a:pPr>
            <a:r>
              <a:rPr lang="en-US" sz="800" b="1">
                <a:solidFill>
                  <a:srgbClr val="9E0000"/>
                </a:solidFill>
                <a:latin typeface="Open Sans Bold"/>
                <a:cs typeface="Open Sans Bold"/>
              </a:rPr>
              <a:t>Users</a:t>
            </a:r>
          </a:p>
        </p:txBody>
      </p:sp>
      <p:cxnSp>
        <p:nvCxnSpPr>
          <p:cNvPr id="256" name="Straight Arrow Connector 255">
            <a:extLst>
              <a:ext uri="{FF2B5EF4-FFF2-40B4-BE49-F238E27FC236}">
                <a16:creationId xmlns:a16="http://schemas.microsoft.com/office/drawing/2014/main" id="{39D65556-F190-4A68-A404-8D3D7A862FF3}"/>
              </a:ext>
            </a:extLst>
          </p:cNvPr>
          <p:cNvCxnSpPr>
            <a:cxnSpLocks/>
            <a:stCxn id="278" idx="3"/>
            <a:endCxn id="184" idx="1"/>
          </p:cNvCxnSpPr>
          <p:nvPr/>
        </p:nvCxnSpPr>
        <p:spPr>
          <a:xfrm flipV="1">
            <a:off x="1430893" y="3553930"/>
            <a:ext cx="776355" cy="271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0FA43E61-0F05-4171-8F9C-C117B0C1B2E8}"/>
              </a:ext>
            </a:extLst>
          </p:cNvPr>
          <p:cNvCxnSpPr>
            <a:cxnSpLocks/>
            <a:stCxn id="293" idx="1"/>
          </p:cNvCxnSpPr>
          <p:nvPr/>
        </p:nvCxnSpPr>
        <p:spPr>
          <a:xfrm flipH="1" flipV="1">
            <a:off x="889232" y="2547553"/>
            <a:ext cx="1" cy="59612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78" name="Rectangle 277">
            <a:extLst>
              <a:ext uri="{FF2B5EF4-FFF2-40B4-BE49-F238E27FC236}">
                <a16:creationId xmlns:a16="http://schemas.microsoft.com/office/drawing/2014/main" id="{4DBE5847-6C7C-4AA9-BD8C-16A585D78C16}"/>
              </a:ext>
            </a:extLst>
          </p:cNvPr>
          <p:cNvSpPr/>
          <p:nvPr/>
        </p:nvSpPr>
        <p:spPr bwMode="gray">
          <a:xfrm>
            <a:off x="920836" y="3403901"/>
            <a:ext cx="510056" cy="305492"/>
          </a:xfrm>
          <a:prstGeom prst="rect">
            <a:avLst/>
          </a:prstGeom>
          <a:solidFill>
            <a:srgbClr val="EEEEEE"/>
          </a:solidFill>
          <a:ln w="6350">
            <a:solidFill>
              <a:schemeClr val="accent3"/>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a:solidFill>
                  <a:schemeClr val="tx1"/>
                </a:solidFill>
              </a:rPr>
              <a:t>Future IoT Vendors</a:t>
            </a:r>
          </a:p>
        </p:txBody>
      </p:sp>
      <p:sp>
        <p:nvSpPr>
          <p:cNvPr id="293" name="Right Brace 292">
            <a:extLst>
              <a:ext uri="{FF2B5EF4-FFF2-40B4-BE49-F238E27FC236}">
                <a16:creationId xmlns:a16="http://schemas.microsoft.com/office/drawing/2014/main" id="{2252A7BB-2360-4406-B145-AFB01F0F44AC}"/>
              </a:ext>
            </a:extLst>
          </p:cNvPr>
          <p:cNvSpPr/>
          <p:nvPr/>
        </p:nvSpPr>
        <p:spPr bwMode="gray">
          <a:xfrm rot="16200000">
            <a:off x="775479" y="2751796"/>
            <a:ext cx="227504" cy="1011272"/>
          </a:xfrm>
          <a:prstGeom prst="rightBrace">
            <a:avLst>
              <a:gd name="adj1" fmla="val 51406"/>
              <a:gd name="adj2" fmla="val 50000"/>
            </a:avLst>
          </a:prstGeom>
          <a:ln w="6350" cmpd="sng">
            <a:solidFill>
              <a:schemeClr val="bg1">
                <a:lumMod val="50000"/>
              </a:schemeClr>
            </a:solidFill>
            <a:miter lim="800000"/>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pic>
        <p:nvPicPr>
          <p:cNvPr id="299" name="Picture 298">
            <a:extLst>
              <a:ext uri="{FF2B5EF4-FFF2-40B4-BE49-F238E27FC236}">
                <a16:creationId xmlns:a16="http://schemas.microsoft.com/office/drawing/2014/main" id="{A5A626EC-D206-4D65-BA1A-33139FDFD8A4}"/>
              </a:ext>
            </a:extLst>
          </p:cNvPr>
          <p:cNvPicPr>
            <a:picLocks noChangeAspect="1"/>
          </p:cNvPicPr>
          <p:nvPr/>
        </p:nvPicPr>
        <p:blipFill>
          <a:blip r:embed="rId7"/>
          <a:stretch>
            <a:fillRect/>
          </a:stretch>
        </p:blipFill>
        <p:spPr>
          <a:xfrm>
            <a:off x="655685" y="3734813"/>
            <a:ext cx="499686" cy="386156"/>
          </a:xfrm>
          <a:prstGeom prst="rect">
            <a:avLst/>
          </a:prstGeom>
        </p:spPr>
      </p:pic>
    </p:spTree>
    <p:extLst>
      <p:ext uri="{BB962C8B-B14F-4D97-AF65-F5344CB8AC3E}">
        <p14:creationId xmlns:p14="http://schemas.microsoft.com/office/powerpoint/2010/main" val="256208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51D8-FD2D-4C2E-8D9F-41BA0A72679B}"/>
              </a:ext>
            </a:extLst>
          </p:cNvPr>
          <p:cNvSpPr>
            <a:spLocks noGrp="1"/>
          </p:cNvSpPr>
          <p:nvPr>
            <p:ph type="title"/>
          </p:nvPr>
        </p:nvSpPr>
        <p:spPr/>
        <p:txBody>
          <a:bodyPr/>
          <a:lstStyle/>
          <a:p>
            <a:r>
              <a:rPr lang="en-US" dirty="0"/>
              <a:t>Next Steps Thoughts</a:t>
            </a:r>
          </a:p>
        </p:txBody>
      </p:sp>
      <p:sp>
        <p:nvSpPr>
          <p:cNvPr id="3" name="Rectangle 2">
            <a:extLst>
              <a:ext uri="{FF2B5EF4-FFF2-40B4-BE49-F238E27FC236}">
                <a16:creationId xmlns:a16="http://schemas.microsoft.com/office/drawing/2014/main" id="{8F61B576-C2B3-41A0-83EE-0C970E2EC5BA}"/>
              </a:ext>
            </a:extLst>
          </p:cNvPr>
          <p:cNvSpPr/>
          <p:nvPr/>
        </p:nvSpPr>
        <p:spPr>
          <a:xfrm>
            <a:off x="469777" y="662285"/>
            <a:ext cx="9941048"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sym typeface="Arial" panose="020B0604020202020204" pitchFamily="34" charset="0"/>
              </a:rPr>
              <a:t>Agree to a targeted roadmap creation and investment in skills, structure, and technologies</a:t>
            </a:r>
            <a:endParaRPr lang="en-US" dirty="0"/>
          </a:p>
        </p:txBody>
      </p:sp>
      <p:sp>
        <p:nvSpPr>
          <p:cNvPr id="4" name="Rectangle 3">
            <a:extLst>
              <a:ext uri="{FF2B5EF4-FFF2-40B4-BE49-F238E27FC236}">
                <a16:creationId xmlns:a16="http://schemas.microsoft.com/office/drawing/2014/main" id="{D955CCE4-05CB-4AF9-A0A9-CBE7921E3EF9}"/>
              </a:ext>
            </a:extLst>
          </p:cNvPr>
          <p:cNvSpPr/>
          <p:nvPr/>
        </p:nvSpPr>
        <p:spPr>
          <a:xfrm>
            <a:off x="7663550" y="3333417"/>
            <a:ext cx="2747275" cy="12984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Plan for integration with the Enterprise Engagement and Service platforms</a:t>
            </a:r>
          </a:p>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Incorporate Digital Analytics into all interaction channels</a:t>
            </a:r>
          </a:p>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Build out streaming and event-based capabilities</a:t>
            </a:r>
          </a:p>
        </p:txBody>
      </p:sp>
      <p:sp>
        <p:nvSpPr>
          <p:cNvPr id="5" name="Rectangle 4">
            <a:extLst>
              <a:ext uri="{FF2B5EF4-FFF2-40B4-BE49-F238E27FC236}">
                <a16:creationId xmlns:a16="http://schemas.microsoft.com/office/drawing/2014/main" id="{5A164576-98A3-49E6-A9A5-C649DBC68A04}"/>
              </a:ext>
            </a:extLst>
          </p:cNvPr>
          <p:cNvSpPr/>
          <p:nvPr/>
        </p:nvSpPr>
        <p:spPr>
          <a:xfrm>
            <a:off x="7663550" y="4737261"/>
            <a:ext cx="2747275" cy="12984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00584" indent="-100584">
              <a:spcAft>
                <a:spcPts val="5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Collaborate with IT delivery to incorporate IoTs in a broader set of channels</a:t>
            </a:r>
          </a:p>
          <a:p>
            <a:pPr marL="100584" indent="-100584">
              <a:spcAft>
                <a:spcPts val="5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Support data streaming and event processing strategy  as technology matures</a:t>
            </a:r>
          </a:p>
        </p:txBody>
      </p:sp>
      <p:sp>
        <p:nvSpPr>
          <p:cNvPr id="6" name="Rectangle 5">
            <a:extLst>
              <a:ext uri="{FF2B5EF4-FFF2-40B4-BE49-F238E27FC236}">
                <a16:creationId xmlns:a16="http://schemas.microsoft.com/office/drawing/2014/main" id="{E303637C-7A29-4256-99BE-F1EE6D23D929}"/>
              </a:ext>
            </a:extLst>
          </p:cNvPr>
          <p:cNvSpPr/>
          <p:nvPr/>
        </p:nvSpPr>
        <p:spPr>
          <a:xfrm>
            <a:off x="10350149" y="4740541"/>
            <a:ext cx="79466" cy="1295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962DF60A-89FE-480C-9D19-63BAE8285ECC}"/>
              </a:ext>
            </a:extLst>
          </p:cNvPr>
          <p:cNvSpPr>
            <a:spLocks/>
          </p:cNvSpPr>
          <p:nvPr/>
        </p:nvSpPr>
        <p:spPr>
          <a:xfrm>
            <a:off x="807942" y="1929573"/>
            <a:ext cx="960120" cy="1298448"/>
          </a:xfrm>
          <a:prstGeom prst="rect">
            <a:avLst/>
          </a:prstGeom>
          <a:solidFill>
            <a:schemeClr val="accent4"/>
          </a:solidFill>
        </p:spPr>
        <p:txBody>
          <a:bodyPr wrap="none" anchor="ctr" anchorCtr="0">
            <a:noAutofit/>
          </a:bodyPr>
          <a:lstStyle/>
          <a:p>
            <a:pPr algn="ctr">
              <a:spcAft>
                <a:spcPts val="600"/>
              </a:spcAft>
              <a:defRPr/>
            </a:pPr>
            <a: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Business</a:t>
            </a:r>
          </a:p>
        </p:txBody>
      </p:sp>
      <p:sp>
        <p:nvSpPr>
          <p:cNvPr id="8" name="Rectangle 7">
            <a:extLst>
              <a:ext uri="{FF2B5EF4-FFF2-40B4-BE49-F238E27FC236}">
                <a16:creationId xmlns:a16="http://schemas.microsoft.com/office/drawing/2014/main" id="{AC44DB2B-AB93-48A1-B4A9-64E08B18FEC7}"/>
              </a:ext>
            </a:extLst>
          </p:cNvPr>
          <p:cNvSpPr>
            <a:spLocks/>
          </p:cNvSpPr>
          <p:nvPr/>
        </p:nvSpPr>
        <p:spPr>
          <a:xfrm>
            <a:off x="807942" y="4733976"/>
            <a:ext cx="960120" cy="1298448"/>
          </a:xfrm>
          <a:prstGeom prst="rect">
            <a:avLst/>
          </a:prstGeom>
          <a:solidFill>
            <a:schemeClr val="accent4"/>
          </a:solidFill>
        </p:spPr>
        <p:txBody>
          <a:bodyPr wrap="square" anchor="ctr" anchorCtr="0">
            <a:noAutofit/>
          </a:bodyPr>
          <a:lstStyle/>
          <a:p>
            <a:pPr algn="ctr">
              <a:spcAft>
                <a:spcPts val="600"/>
              </a:spcAft>
              <a:defRPr/>
            </a:pPr>
            <a: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Technology Architecture &amp; Innovation</a:t>
            </a:r>
          </a:p>
        </p:txBody>
      </p:sp>
      <p:sp>
        <p:nvSpPr>
          <p:cNvPr id="9" name="Rectangle 8">
            <a:extLst>
              <a:ext uri="{FF2B5EF4-FFF2-40B4-BE49-F238E27FC236}">
                <a16:creationId xmlns:a16="http://schemas.microsoft.com/office/drawing/2014/main" id="{BA3D7DF2-0856-4C4B-AE36-64B2A7D4A0C5}"/>
              </a:ext>
            </a:extLst>
          </p:cNvPr>
          <p:cNvSpPr/>
          <p:nvPr/>
        </p:nvSpPr>
        <p:spPr>
          <a:xfrm>
            <a:off x="7663550" y="1929573"/>
            <a:ext cx="2747275" cy="12984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00584" indent="-100584">
              <a:spcAft>
                <a:spcPts val="6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Establish IoT enabled product roadmaps &amp; offerings</a:t>
            </a:r>
          </a:p>
          <a:p>
            <a:pPr marL="100584" indent="-100584">
              <a:spcAft>
                <a:spcPts val="6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Pilot and test for acceptance among key constituents</a:t>
            </a:r>
          </a:p>
          <a:p>
            <a:pPr marL="100584" indent="-100584">
              <a:spcAft>
                <a:spcPts val="6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Establish Ethics Framework for IoT capabilities</a:t>
            </a:r>
          </a:p>
        </p:txBody>
      </p:sp>
      <p:sp>
        <p:nvSpPr>
          <p:cNvPr id="10" name="Rectangle 9">
            <a:extLst>
              <a:ext uri="{FF2B5EF4-FFF2-40B4-BE49-F238E27FC236}">
                <a16:creationId xmlns:a16="http://schemas.microsoft.com/office/drawing/2014/main" id="{A3D91A02-9E30-4778-924E-AE61ED7BBCCD}"/>
              </a:ext>
            </a:extLst>
          </p:cNvPr>
          <p:cNvSpPr/>
          <p:nvPr/>
        </p:nvSpPr>
        <p:spPr>
          <a:xfrm>
            <a:off x="618570" y="1400048"/>
            <a:ext cx="1338135" cy="534962"/>
          </a:xfrm>
          <a:prstGeom prst="rect">
            <a:avLst/>
          </a:prstGeom>
        </p:spPr>
        <p:txBody>
          <a:bodyPr wrap="none">
            <a:noAutofit/>
          </a:bodyPr>
          <a:lstStyle/>
          <a:p>
            <a:pPr algn="ctr"/>
            <a:r>
              <a:rPr lang="en-US" sz="1900" b="1">
                <a:solidFill>
                  <a:schemeClr val="tx1">
                    <a:lumMod val="75000"/>
                    <a:lumOff val="25000"/>
                  </a:schemeClr>
                </a:solidFill>
                <a:latin typeface="Arial" panose="020B0604020202020204" pitchFamily="34" charset="0"/>
                <a:ea typeface="Domaine Display" charset="0"/>
                <a:cs typeface="Arial" panose="020B0604020202020204" pitchFamily="34" charset="0"/>
                <a:sym typeface="Arial" panose="020B0604020202020204" pitchFamily="34" charset="0"/>
              </a:rPr>
              <a:t>Owner</a:t>
            </a:r>
          </a:p>
        </p:txBody>
      </p:sp>
      <p:grpSp>
        <p:nvGrpSpPr>
          <p:cNvPr id="11" name="Group 10">
            <a:extLst>
              <a:ext uri="{FF2B5EF4-FFF2-40B4-BE49-F238E27FC236}">
                <a16:creationId xmlns:a16="http://schemas.microsoft.com/office/drawing/2014/main" id="{9C048482-E778-4870-819F-B1CFAF852CB4}"/>
              </a:ext>
            </a:extLst>
          </p:cNvPr>
          <p:cNvGrpSpPr/>
          <p:nvPr/>
        </p:nvGrpSpPr>
        <p:grpSpPr>
          <a:xfrm>
            <a:off x="1829018" y="1291315"/>
            <a:ext cx="8590274" cy="645105"/>
            <a:chOff x="-88671" y="2103112"/>
            <a:chExt cx="7959019" cy="524798"/>
          </a:xfrm>
        </p:grpSpPr>
        <p:sp>
          <p:nvSpPr>
            <p:cNvPr id="12" name="Right Arrow 13">
              <a:extLst>
                <a:ext uri="{FF2B5EF4-FFF2-40B4-BE49-F238E27FC236}">
                  <a16:creationId xmlns:a16="http://schemas.microsoft.com/office/drawing/2014/main" id="{FE0C5782-743E-4CEB-B433-E19D7D1E6E72}"/>
                </a:ext>
              </a:extLst>
            </p:cNvPr>
            <p:cNvSpPr/>
            <p:nvPr/>
          </p:nvSpPr>
          <p:spPr>
            <a:xfrm>
              <a:off x="-88671" y="2103112"/>
              <a:ext cx="7959019" cy="524798"/>
            </a:xfrm>
            <a:prstGeom prst="rightArrow">
              <a:avLst>
                <a:gd name="adj1" fmla="val 70655"/>
                <a:gd name="adj2" fmla="val 50000"/>
              </a:avLst>
            </a:prstGeom>
            <a:gradFill flip="none" rotWithShape="1">
              <a:gsLst>
                <a:gs pos="27000">
                  <a:srgbClr val="064E69"/>
                </a:gs>
                <a:gs pos="63000">
                  <a:schemeClr val="accent4">
                    <a:lumMod val="60000"/>
                    <a:lumOff val="40000"/>
                  </a:schemeClr>
                </a:gs>
                <a:gs pos="0">
                  <a:srgbClr val="043B4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13" name="Rectangle 12">
              <a:extLst>
                <a:ext uri="{FF2B5EF4-FFF2-40B4-BE49-F238E27FC236}">
                  <a16:creationId xmlns:a16="http://schemas.microsoft.com/office/drawing/2014/main" id="{288DA875-2A1A-43C9-BC6F-D21D30C82876}"/>
                </a:ext>
              </a:extLst>
            </p:cNvPr>
            <p:cNvSpPr/>
            <p:nvPr/>
          </p:nvSpPr>
          <p:spPr>
            <a:xfrm>
              <a:off x="6014116" y="2177727"/>
              <a:ext cx="1856231" cy="375569"/>
            </a:xfrm>
            <a:prstGeom prst="rect">
              <a:avLst/>
            </a:prstGeom>
          </p:spPr>
          <p:txBody>
            <a:bodyPr wrap="square" anchor="ctr">
              <a:spAutoFit/>
            </a:bodyPr>
            <a:lstStyle/>
            <a:p>
              <a:pPr algn="ctr"/>
              <a:r>
                <a:rPr lang="en-US" sz="1200" b="1">
                  <a:solidFill>
                    <a:schemeClr val="tx2">
                      <a:lumMod val="75000"/>
                    </a:schemeClr>
                  </a:solidFill>
                  <a:latin typeface="Arial" panose="020B0604020202020204" pitchFamily="34" charset="0"/>
                  <a:ea typeface="Domaine Display" charset="0"/>
                  <a:cs typeface="Arial" panose="020B0604020202020204" pitchFamily="34" charset="0"/>
                  <a:sym typeface="Arial" panose="020B0604020202020204" pitchFamily="34" charset="0"/>
                </a:rPr>
                <a:t>Long-Term Action</a:t>
              </a:r>
            </a:p>
            <a:p>
              <a:pPr algn="ctr"/>
              <a:r>
                <a:rPr lang="en-US" sz="1200" b="1">
                  <a:solidFill>
                    <a:schemeClr val="tx2">
                      <a:lumMod val="75000"/>
                    </a:schemeClr>
                  </a:solidFill>
                  <a:latin typeface="Arial" panose="020B0604020202020204" pitchFamily="34" charset="0"/>
                  <a:ea typeface="Domaine Display" charset="0"/>
                  <a:cs typeface="Arial" panose="020B0604020202020204" pitchFamily="34" charset="0"/>
                  <a:sym typeface="Arial" panose="020B0604020202020204" pitchFamily="34" charset="0"/>
                </a:rPr>
                <a:t>(&gt;6 months)</a:t>
              </a:r>
            </a:p>
          </p:txBody>
        </p:sp>
        <p:sp>
          <p:nvSpPr>
            <p:cNvPr id="14" name="Rectangle 13">
              <a:extLst>
                <a:ext uri="{FF2B5EF4-FFF2-40B4-BE49-F238E27FC236}">
                  <a16:creationId xmlns:a16="http://schemas.microsoft.com/office/drawing/2014/main" id="{E55D24E0-0BD5-4374-A9CF-192FB9DA285F}"/>
                </a:ext>
              </a:extLst>
            </p:cNvPr>
            <p:cNvSpPr/>
            <p:nvPr/>
          </p:nvSpPr>
          <p:spPr>
            <a:xfrm>
              <a:off x="30069" y="2177727"/>
              <a:ext cx="1364667" cy="375568"/>
            </a:xfrm>
            <a:prstGeom prst="rect">
              <a:avLst/>
            </a:prstGeom>
          </p:spPr>
          <p:txBody>
            <a:bodyPr wrap="none" anchor="ctr">
              <a:spAutoFit/>
            </a:bodyPr>
            <a:lstStyle/>
            <a:p>
              <a:pPr algn="ctr"/>
              <a:r>
                <a:rPr lang="en-US" sz="12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Near-Term Action</a:t>
              </a:r>
            </a:p>
            <a:p>
              <a:pPr algn="ctr"/>
              <a:r>
                <a:rPr lang="en-US" sz="12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(&lt;6 months)</a:t>
              </a:r>
            </a:p>
          </p:txBody>
        </p:sp>
      </p:grpSp>
      <p:sp>
        <p:nvSpPr>
          <p:cNvPr id="15" name="Rectangle 14">
            <a:extLst>
              <a:ext uri="{FF2B5EF4-FFF2-40B4-BE49-F238E27FC236}">
                <a16:creationId xmlns:a16="http://schemas.microsoft.com/office/drawing/2014/main" id="{B9F0C8CF-CE94-49C1-8199-D0AACBF843C8}"/>
              </a:ext>
            </a:extLst>
          </p:cNvPr>
          <p:cNvSpPr/>
          <p:nvPr/>
        </p:nvSpPr>
        <p:spPr>
          <a:xfrm>
            <a:off x="1830719" y="3336697"/>
            <a:ext cx="5761781" cy="129516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274320" bIns="91440" rtlCol="0" anchor="ctr"/>
          <a:lstStyle/>
          <a:p>
            <a:pPr marL="100584" indent="-100584">
              <a:spcAft>
                <a:spcPts val="5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Plan for integration of ecosystem capabilities with the IoTs data to support unified view of constituents</a:t>
            </a:r>
          </a:p>
          <a:p>
            <a:pPr marL="100584" indent="-100584">
              <a:spcAft>
                <a:spcPts val="5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Expand foundational capabilities to a broader set of interaction channels, including IoT devices</a:t>
            </a:r>
          </a:p>
          <a:p>
            <a:pPr marL="100584" indent="-100584">
              <a:spcAft>
                <a:spcPts val="5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Plan/design for delivery of streaming data and event-based processing for real-time insights from the IoTs and edge-devices</a:t>
            </a:r>
          </a:p>
          <a:p>
            <a:pPr marL="100584" indent="-100584">
              <a:spcAft>
                <a:spcPts val="500"/>
              </a:spcAft>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Establish IoT Council and CoE to promote IoT strategy across the enterprise</a:t>
            </a:r>
          </a:p>
        </p:txBody>
      </p:sp>
      <p:sp>
        <p:nvSpPr>
          <p:cNvPr id="16" name="Rectangle 15">
            <a:extLst>
              <a:ext uri="{FF2B5EF4-FFF2-40B4-BE49-F238E27FC236}">
                <a16:creationId xmlns:a16="http://schemas.microsoft.com/office/drawing/2014/main" id="{05C1484B-4956-4B36-8D0B-57253521A91A}"/>
              </a:ext>
            </a:extLst>
          </p:cNvPr>
          <p:cNvSpPr/>
          <p:nvPr/>
        </p:nvSpPr>
        <p:spPr>
          <a:xfrm>
            <a:off x="10350149" y="3336697"/>
            <a:ext cx="79466" cy="1295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7" name="Rectangle 16">
            <a:extLst>
              <a:ext uri="{FF2B5EF4-FFF2-40B4-BE49-F238E27FC236}">
                <a16:creationId xmlns:a16="http://schemas.microsoft.com/office/drawing/2014/main" id="{9EAC27C5-7EAE-4B2B-BA8E-9BFAFD75BF1B}"/>
              </a:ext>
            </a:extLst>
          </p:cNvPr>
          <p:cNvSpPr/>
          <p:nvPr/>
        </p:nvSpPr>
        <p:spPr>
          <a:xfrm>
            <a:off x="10350149" y="1932853"/>
            <a:ext cx="79466" cy="1295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8" name="Rectangle 17">
            <a:extLst>
              <a:ext uri="{FF2B5EF4-FFF2-40B4-BE49-F238E27FC236}">
                <a16:creationId xmlns:a16="http://schemas.microsoft.com/office/drawing/2014/main" id="{93FA8349-CE5B-4A87-9766-EA5F070DD00C}"/>
              </a:ext>
            </a:extLst>
          </p:cNvPr>
          <p:cNvSpPr>
            <a:spLocks/>
          </p:cNvSpPr>
          <p:nvPr/>
        </p:nvSpPr>
        <p:spPr>
          <a:xfrm>
            <a:off x="807942" y="3331775"/>
            <a:ext cx="960120" cy="1298448"/>
          </a:xfrm>
          <a:prstGeom prst="rect">
            <a:avLst/>
          </a:prstGeom>
          <a:solidFill>
            <a:schemeClr val="accent4"/>
          </a:solidFill>
        </p:spPr>
        <p:txBody>
          <a:bodyPr wrap="none" anchor="ctr" anchorCtr="0">
            <a:noAutofit/>
          </a:bodyPr>
          <a:lstStyle/>
          <a:p>
            <a:pPr algn="ctr">
              <a:spcAft>
                <a:spcPts val="600"/>
              </a:spcAft>
              <a:defRPr/>
            </a:pPr>
            <a: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Enterprise</a:t>
            </a:r>
            <a:b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br>
            <a: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IT</a:t>
            </a:r>
            <a:b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br>
            <a:r>
              <a:rPr lang="en-US" sz="10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Delivery</a:t>
            </a:r>
          </a:p>
        </p:txBody>
      </p:sp>
      <p:sp>
        <p:nvSpPr>
          <p:cNvPr id="19" name="Rectangle 18">
            <a:extLst>
              <a:ext uri="{FF2B5EF4-FFF2-40B4-BE49-F238E27FC236}">
                <a16:creationId xmlns:a16="http://schemas.microsoft.com/office/drawing/2014/main" id="{0B39DDC2-F375-4749-A692-3313162085D9}"/>
              </a:ext>
            </a:extLst>
          </p:cNvPr>
          <p:cNvSpPr/>
          <p:nvPr/>
        </p:nvSpPr>
        <p:spPr>
          <a:xfrm>
            <a:off x="1830719" y="1929573"/>
            <a:ext cx="5761781" cy="12984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274320" bIns="91440" rtlCol="0" anchor="ctr"/>
          <a:lstStyle/>
          <a:p>
            <a:pPr marL="100584" indent="-100584">
              <a:spcAft>
                <a:spcPts val="600"/>
              </a:spcAft>
              <a:buFont typeface="Arial" panose="020B0604020202020204" pitchFamily="34" charset="0"/>
              <a:buChar char="•"/>
            </a:pPr>
            <a:r>
              <a:rPr lang="en-US" sz="115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Identify opportunities, products and services to utilize IoT</a:t>
            </a:r>
          </a:p>
          <a:p>
            <a:pPr marL="100584" indent="-100584">
              <a:spcAft>
                <a:spcPts val="600"/>
              </a:spcAft>
              <a:buFont typeface="Arial" panose="020B0604020202020204" pitchFamily="34" charset="0"/>
              <a:buChar char="•"/>
            </a:pPr>
            <a:r>
              <a:rPr lang="en-US" sz="115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Partner with IoT product startups to integrate their IoTs with CVS Health product offering</a:t>
            </a:r>
          </a:p>
          <a:p>
            <a:pPr marL="100584" indent="-100584">
              <a:spcAft>
                <a:spcPts val="600"/>
              </a:spcAft>
              <a:buFont typeface="Arial" panose="020B0604020202020204" pitchFamily="34" charset="0"/>
              <a:buChar char="•"/>
            </a:pPr>
            <a:r>
              <a:rPr lang="en-US" sz="115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Establish HIPAA compliant Business Associates Agreement with selected IoT Platform partners and data aggregators</a:t>
            </a:r>
          </a:p>
          <a:p>
            <a:pPr marL="100584" indent="-100584">
              <a:spcAft>
                <a:spcPts val="600"/>
              </a:spcAft>
              <a:buFont typeface="Arial" panose="020B0604020202020204" pitchFamily="34" charset="0"/>
              <a:buChar char="•"/>
            </a:pPr>
            <a:endParaRPr lang="en-US" sz="115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0" name="Rectangle 19">
            <a:extLst>
              <a:ext uri="{FF2B5EF4-FFF2-40B4-BE49-F238E27FC236}">
                <a16:creationId xmlns:a16="http://schemas.microsoft.com/office/drawing/2014/main" id="{A4E43DD9-7A39-4A44-A1D9-5FD287BA6E61}"/>
              </a:ext>
            </a:extLst>
          </p:cNvPr>
          <p:cNvSpPr/>
          <p:nvPr/>
        </p:nvSpPr>
        <p:spPr>
          <a:xfrm>
            <a:off x="1830719" y="4733976"/>
            <a:ext cx="5761781" cy="12984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274320" bIns="91440" rtlCol="0" anchor="ctr"/>
          <a:lstStyle/>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Look for solution opportunists for IoTs and Digital Twins </a:t>
            </a:r>
          </a:p>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Expand understanding and potential benefits of IoTs to applicable business areas through cross-functional workshop / roadmap planning sessions </a:t>
            </a:r>
          </a:p>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Establish design patterns for streaming and event-based processing to support real-time data ingestion from IoTs and edge devices</a:t>
            </a:r>
          </a:p>
          <a:p>
            <a:pPr marL="100584" indent="-100584">
              <a:buFont typeface="Arial" panose="020B0604020202020204" pitchFamily="34" charset="0"/>
              <a:buChar char="•"/>
            </a:pPr>
            <a:r>
              <a:rPr lang="en-US" sz="115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Plan for a multivendor IoT Strategy and governance</a:t>
            </a:r>
          </a:p>
        </p:txBody>
      </p:sp>
      <p:sp>
        <p:nvSpPr>
          <p:cNvPr id="21" name="Rectangle 20">
            <a:extLst>
              <a:ext uri="{FF2B5EF4-FFF2-40B4-BE49-F238E27FC236}">
                <a16:creationId xmlns:a16="http://schemas.microsoft.com/office/drawing/2014/main" id="{42735F0E-6740-40B3-BFE7-49F061591BC6}"/>
              </a:ext>
            </a:extLst>
          </p:cNvPr>
          <p:cNvSpPr/>
          <p:nvPr/>
        </p:nvSpPr>
        <p:spPr>
          <a:xfrm>
            <a:off x="7513013" y="4737261"/>
            <a:ext cx="79016" cy="12951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22" name="Rectangle 21">
            <a:extLst>
              <a:ext uri="{FF2B5EF4-FFF2-40B4-BE49-F238E27FC236}">
                <a16:creationId xmlns:a16="http://schemas.microsoft.com/office/drawing/2014/main" id="{423D25C0-230A-4570-8F66-4B22F14C4AFF}"/>
              </a:ext>
            </a:extLst>
          </p:cNvPr>
          <p:cNvSpPr/>
          <p:nvPr/>
        </p:nvSpPr>
        <p:spPr>
          <a:xfrm>
            <a:off x="7513013" y="3333417"/>
            <a:ext cx="79016" cy="12951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23" name="Rectangle 22">
            <a:extLst>
              <a:ext uri="{FF2B5EF4-FFF2-40B4-BE49-F238E27FC236}">
                <a16:creationId xmlns:a16="http://schemas.microsoft.com/office/drawing/2014/main" id="{4E3C3BBC-FC1A-48E9-B39B-4725E41AB021}"/>
              </a:ext>
            </a:extLst>
          </p:cNvPr>
          <p:cNvSpPr/>
          <p:nvPr/>
        </p:nvSpPr>
        <p:spPr>
          <a:xfrm>
            <a:off x="7513013" y="1929573"/>
            <a:ext cx="79016" cy="12951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24" name="TextBox 23">
            <a:extLst>
              <a:ext uri="{FF2B5EF4-FFF2-40B4-BE49-F238E27FC236}">
                <a16:creationId xmlns:a16="http://schemas.microsoft.com/office/drawing/2014/main" id="{6AF7B1DD-4A63-49C2-96A3-7BCDBB9C1483}"/>
              </a:ext>
            </a:extLst>
          </p:cNvPr>
          <p:cNvSpPr txBox="1"/>
          <p:nvPr/>
        </p:nvSpPr>
        <p:spPr>
          <a:xfrm>
            <a:off x="807942" y="6134535"/>
            <a:ext cx="2989280" cy="215444"/>
          </a:xfrm>
          <a:prstGeom prst="rect">
            <a:avLst/>
          </a:prstGeom>
          <a:noFill/>
        </p:spPr>
        <p:txBody>
          <a:bodyPr wrap="none" lIns="0" tIns="0" rIns="0" bIns="0" rtlCol="0">
            <a:spAutoFit/>
          </a:bodyPr>
          <a:lstStyle/>
          <a:p>
            <a:r>
              <a:rPr lang="en-US" sz="1400" dirty="0">
                <a:solidFill>
                  <a:schemeClr val="tx2"/>
                </a:solidFill>
              </a:rPr>
              <a:t>* IoT Tech </a:t>
            </a:r>
            <a:r>
              <a:rPr lang="en-US" sz="1400" dirty="0" err="1">
                <a:solidFill>
                  <a:schemeClr val="tx2"/>
                </a:solidFill>
              </a:rPr>
              <a:t>PoV</a:t>
            </a:r>
            <a:r>
              <a:rPr lang="en-US" sz="1400" dirty="0">
                <a:solidFill>
                  <a:schemeClr val="tx2"/>
                </a:solidFill>
              </a:rPr>
              <a:t> – Manu Marulachary </a:t>
            </a:r>
          </a:p>
        </p:txBody>
      </p:sp>
    </p:spTree>
    <p:extLst>
      <p:ext uri="{BB962C8B-B14F-4D97-AF65-F5344CB8AC3E}">
        <p14:creationId xmlns:p14="http://schemas.microsoft.com/office/powerpoint/2010/main" val="171953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p:nvPr>
        </p:nvSpPr>
        <p:spPr>
          <a:xfrm>
            <a:off x="6731836" y="2875986"/>
            <a:ext cx="4882896" cy="713232"/>
          </a:xfrm>
        </p:spPr>
        <p:txBody>
          <a:bodyPr/>
          <a:lstStyle/>
          <a:p>
            <a:r>
              <a:rPr lang="en-US" sz="4000"/>
              <a:t>Into Action.</a:t>
            </a:r>
          </a:p>
        </p:txBody>
      </p:sp>
      <p:sp>
        <p:nvSpPr>
          <p:cNvPr id="4" name="Title 1">
            <a:extLst>
              <a:ext uri="{FF2B5EF4-FFF2-40B4-BE49-F238E27FC236}">
                <a16:creationId xmlns:a16="http://schemas.microsoft.com/office/drawing/2014/main" id="{3E965DCE-A636-2B48-88E4-4234BCE6D70E}"/>
              </a:ext>
            </a:extLst>
          </p:cNvPr>
          <p:cNvSpPr txBox="1">
            <a:spLocks/>
          </p:cNvSpPr>
          <p:nvPr/>
        </p:nvSpPr>
        <p:spPr>
          <a:xfrm>
            <a:off x="574093"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Tree>
    <p:extLst>
      <p:ext uri="{BB962C8B-B14F-4D97-AF65-F5344CB8AC3E}">
        <p14:creationId xmlns:p14="http://schemas.microsoft.com/office/powerpoint/2010/main" val="115826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7577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799"/>
              </a:spcBef>
              <a:buClr>
                <a:srgbClr val="000000"/>
              </a:buClr>
            </a:pPr>
            <a:r>
              <a:rPr lang="en-US" dirty="0">
                <a:cs typeface="Arial" panose="020B0604020202020204" pitchFamily="34" charset="0"/>
                <a:sym typeface="Arial" panose="020B0604020202020204" pitchFamily="34" charset="0"/>
              </a:rPr>
              <a:t>Executive Summary</a:t>
            </a:r>
            <a:br>
              <a:rPr lang="en-US" dirty="0">
                <a:latin typeface="Arial" panose="020B0604020202020204" pitchFamily="34" charset="0"/>
                <a:cs typeface="Arial" panose="020B0604020202020204" pitchFamily="34" charset="0"/>
                <a:sym typeface="Arial" panose="020B0604020202020204" pitchFamily="34" charset="0"/>
              </a:rPr>
            </a:b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9226" y="680192"/>
            <a:ext cx="9682816" cy="422165"/>
          </a:xfrm>
        </p:spPr>
        <p:txBody>
          <a:bodyPr/>
          <a:lstStyle/>
          <a:p>
            <a:r>
              <a:rPr lang="en-US" b="1" dirty="0">
                <a:solidFill>
                  <a:schemeClr val="tx1"/>
                </a:solidFill>
              </a:rPr>
              <a:t>Remote Health Monitoring - IoT (Internet of Things) – Direction and Integration with the Clinical Platform. </a:t>
            </a:r>
            <a:r>
              <a:rPr lang="en-US" dirty="0">
                <a:solidFill>
                  <a:schemeClr val="tx1"/>
                </a:solidFill>
                <a:ea typeface="+mn-lt"/>
                <a:cs typeface="+mn-lt"/>
              </a:rPr>
              <a:t> Enable access to member’s real-time health monitoring data to provide coaching, to improve management of members care and transform raw data into actionable information through analytics</a:t>
            </a:r>
          </a:p>
          <a:p>
            <a:endParaRPr lang="en-US" dirty="0">
              <a:cs typeface="Arial" panose="020B0604020202020204" pitchFamily="34" charset="0"/>
              <a:sym typeface="Arial" panose="020B0604020202020204" pitchFamily="34" charset="0"/>
            </a:endParaRPr>
          </a:p>
          <a:p>
            <a:endParaRPr lang="en-US" dirty="0"/>
          </a:p>
        </p:txBody>
      </p:sp>
      <p:sp>
        <p:nvSpPr>
          <p:cNvPr id="5" name="TextBox 4"/>
          <p:cNvSpPr txBox="1"/>
          <p:nvPr/>
        </p:nvSpPr>
        <p:spPr>
          <a:xfrm>
            <a:off x="8379290" y="2232017"/>
            <a:ext cx="3006723" cy="332183"/>
          </a:xfrm>
          <a:prstGeom prst="rect">
            <a:avLst/>
          </a:prstGeom>
          <a:noFill/>
        </p:spPr>
        <p:txBody>
          <a:bodyPr wrap="none" lIns="91392" tIns="0" rIns="91392" bIns="0" rtlCol="0">
            <a:spAutoFit/>
          </a:bodyPr>
          <a:lstStyle/>
          <a:p>
            <a:pPr algn="ctr">
              <a:lnSpc>
                <a:spcPct val="90000"/>
              </a:lnSpc>
            </a:pPr>
            <a:r>
              <a:rPr lang="en-US" sz="2398" b="1" dirty="0">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0778" y="2232017"/>
            <a:ext cx="1844097" cy="332225"/>
          </a:xfrm>
          <a:prstGeom prst="rect">
            <a:avLst/>
          </a:prstGeom>
          <a:noFill/>
        </p:spPr>
        <p:txBody>
          <a:bodyPr wrap="none" lIns="0" tIns="0" rIns="0" bIns="0" rtlCol="0">
            <a:spAutoFit/>
          </a:bodyPr>
          <a:lstStyle/>
          <a:p>
            <a:pPr algn="ctr">
              <a:lnSpc>
                <a:spcPct val="90000"/>
              </a:lnSpc>
            </a:pPr>
            <a:r>
              <a:rPr lang="en-US" sz="2398" b="1" dirty="0">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541459" y="2184679"/>
            <a:ext cx="1696201" cy="332142"/>
          </a:xfrm>
          <a:prstGeom prst="rect">
            <a:avLst/>
          </a:prstGeom>
          <a:noFill/>
        </p:spPr>
        <p:txBody>
          <a:bodyPr wrap="none" lIns="91392" tIns="0" rIns="91392" bIns="0" rtlCol="0">
            <a:spAutoFit/>
          </a:bodyPr>
          <a:lstStyle/>
          <a:p>
            <a:pPr algn="ctr">
              <a:lnSpc>
                <a:spcPct val="90000"/>
              </a:lnSpc>
            </a:pPr>
            <a:r>
              <a:rPr lang="en-US" sz="2398" b="1" dirty="0">
                <a:solidFill>
                  <a:schemeClr val="tx2"/>
                </a:solidFill>
                <a:ea typeface="Domaine Display" charset="0"/>
                <a:cs typeface="Arial" panose="020B0604020202020204" pitchFamily="34" charset="0"/>
                <a:sym typeface="Arial" panose="020B0604020202020204" pitchFamily="34" charset="0"/>
              </a:rPr>
              <a:t>Overview </a:t>
            </a:r>
          </a:p>
        </p:txBody>
      </p:sp>
      <p:grpSp>
        <p:nvGrpSpPr>
          <p:cNvPr id="8" name="Group 7"/>
          <p:cNvGrpSpPr/>
          <p:nvPr/>
        </p:nvGrpSpPr>
        <p:grpSpPr>
          <a:xfrm>
            <a:off x="9533561" y="1395499"/>
            <a:ext cx="698183" cy="696779"/>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8"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40461" y="1348161"/>
            <a:ext cx="698183" cy="696779"/>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8"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3730" y="1395499"/>
            <a:ext cx="698183" cy="696779"/>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8"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5234" y="2258832"/>
            <a:ext cx="0" cy="3564303"/>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051" y="2516575"/>
            <a:ext cx="3862324" cy="3934112"/>
          </a:xfrm>
          <a:prstGeom prst="rect">
            <a:avLst/>
          </a:prstGeom>
          <a:noFill/>
        </p:spPr>
        <p:txBody>
          <a:bodyPr wrap="square" lIns="91392" tIns="0" rIns="91392" bIns="91392" rtlCol="0">
            <a:noAutofit/>
          </a:bodyPr>
          <a:lstStyle/>
          <a:p>
            <a:endParaRPr lang="en-US" sz="1200" dirty="0"/>
          </a:p>
          <a:p>
            <a:pPr marL="285750" indent="-285750">
              <a:buFont typeface="Arial" panose="020B0604020202020204" pitchFamily="34" charset="0"/>
              <a:buChar char="•"/>
            </a:pPr>
            <a:r>
              <a:rPr lang="en-US" sz="1200" dirty="0"/>
              <a:t>CVS has an interest to collect clinical data associated with our patients/members for reference and clinical stratification purposes.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IoT Platforms and Partners can  provide a common infrastructure, framework and polices to ingest and use IoT device data for reference and insights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CVS Health is missing an opportunity to properly leverage ever increasing IoT devices in a secure, coordinated and consistent manner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CVS/Aetna/AHM/Digital have established integrations with wearables such as Fitbit and Apple Watch devices via data integrators</a:t>
            </a:r>
          </a:p>
          <a:p>
            <a:pPr marL="285750" indent="-285750">
              <a:buFont typeface="Arial" panose="020B0604020202020204" pitchFamily="34" charset="0"/>
              <a:buChar char="•"/>
            </a:pPr>
            <a:endParaRPr lang="en-US" sz="1200" dirty="0"/>
          </a:p>
          <a:p>
            <a:pPr marL="146216" indent="-146216">
              <a:lnSpc>
                <a:spcPct val="110000"/>
              </a:lnSpc>
              <a:spcAft>
                <a:spcPts val="800"/>
              </a:spcAft>
              <a:buFont typeface="Arial" charset="0"/>
              <a:buChar char="•"/>
            </a:pPr>
            <a:endParaRPr lang="en-US" sz="12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5" name="TextBox 14"/>
          <p:cNvSpPr txBox="1"/>
          <p:nvPr/>
        </p:nvSpPr>
        <p:spPr>
          <a:xfrm>
            <a:off x="4168095" y="2516575"/>
            <a:ext cx="3756704" cy="4103300"/>
          </a:xfrm>
          <a:prstGeom prst="rect">
            <a:avLst/>
          </a:prstGeom>
          <a:noFill/>
        </p:spPr>
        <p:txBody>
          <a:bodyPr wrap="square" lIns="91392" tIns="0" rIns="91392" bIns="91392" rtlCol="0">
            <a:noAutofit/>
          </a:bodyPr>
          <a:lstStyle/>
          <a:p>
            <a:endParaRPr lang="en-US" sz="1200" dirty="0"/>
          </a:p>
          <a:p>
            <a:pPr marL="171450" indent="-171450">
              <a:buFont typeface="Arial" panose="020B0604020202020204" pitchFamily="34" charset="0"/>
              <a:buChar char="•"/>
            </a:pPr>
            <a:r>
              <a:rPr lang="en-US" sz="1200" dirty="0"/>
              <a:t>We have also experimented directly integrating health data from Apple watch</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have several direct IoT integrations and a strategic partnership with </a:t>
            </a:r>
            <a:r>
              <a:rPr lang="en-US" sz="1200" dirty="0" err="1"/>
              <a:t>Validic</a:t>
            </a:r>
            <a:r>
              <a:rPr lang="en-US" sz="1200" dirty="0"/>
              <a:t> (for device integration); however </a:t>
            </a:r>
            <a:r>
              <a:rPr lang="en-US" sz="1200" dirty="0" err="1"/>
              <a:t>Validic</a:t>
            </a:r>
            <a:r>
              <a:rPr lang="en-US" sz="1200" dirty="0"/>
              <a:t> should not be our only solution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There is little enterprise wide coordination of IoT partners, data integration and IoT data stewardship which leads to siloed solutions, poorly coordinated data and possible friction with Patients/Members.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 common IoT platform with consistent polices and associated ecosystem can help drive faster implementations, partnerships and utilization of IoT enabled devices should provide better customer engagement experiences, and positive health outcomes for our patients/members.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
        <p:nvSpPr>
          <p:cNvPr id="16" name="TextBox 15"/>
          <p:cNvSpPr txBox="1"/>
          <p:nvPr/>
        </p:nvSpPr>
        <p:spPr>
          <a:xfrm>
            <a:off x="7815044" y="2528075"/>
            <a:ext cx="4093729" cy="3685361"/>
          </a:xfrm>
          <a:prstGeom prst="rect">
            <a:avLst/>
          </a:prstGeom>
          <a:noFill/>
        </p:spPr>
        <p:txBody>
          <a:bodyPr wrap="square" lIns="91392" tIns="0" rIns="91392" bIns="91392" rtlCol="0">
            <a:noAutofit/>
          </a:bodyPr>
          <a:lstStyle/>
          <a:p>
            <a:endParaRPr lang="en-US" sz="1200" dirty="0"/>
          </a:p>
          <a:p>
            <a:pPr marL="285750" indent="-285750">
              <a:buFont typeface="Arial" panose="020B0604020202020204" pitchFamily="34" charset="0"/>
              <a:buChar char="•"/>
            </a:pPr>
            <a:r>
              <a:rPr lang="en-US" sz="1200" dirty="0"/>
              <a:t>With the advent of COVID more people need remote care, CVS should more aggressively drive towards an IoT platform strategy as part of the Clinical Platform to position CVS Health as a leader in healthcare and clinical based IoT integrations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CVS should continue to establish Remote Monitoring manufacturers relationships and leverage industry standards for data integrations with them.</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CVS should leverage the Clinical Connected Platform initiatives as a means to collaborate on innovative initiatives and establish Enterprise level components to support IoT (Remote Monitoring) in order to deliver more precise clinical care and insights at the right time while reducing implementation costs and redundancies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146216" indent="-146216">
              <a:lnSpc>
                <a:spcPct val="110000"/>
              </a:lnSpc>
              <a:spcAft>
                <a:spcPts val="800"/>
              </a:spcAft>
              <a:buFont typeface="Arial" charset="0"/>
              <a:buChar char="•"/>
            </a:pPr>
            <a:endParaRPr lang="en-US" sz="12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cxnSp>
        <p:nvCxnSpPr>
          <p:cNvPr id="17" name="Straight Connector 16"/>
          <p:cNvCxnSpPr/>
          <p:nvPr/>
        </p:nvCxnSpPr>
        <p:spPr>
          <a:xfrm>
            <a:off x="7815044" y="2258832"/>
            <a:ext cx="0" cy="3564303"/>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0616" y="1525315"/>
            <a:ext cx="392627" cy="392627"/>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9005" y="1458904"/>
            <a:ext cx="430120" cy="430986"/>
          </a:xfrm>
          <a:prstGeom prst="rect">
            <a:avLst/>
          </a:prstGeom>
        </p:spPr>
      </p:pic>
    </p:spTree>
    <p:extLst>
      <p:ext uri="{BB962C8B-B14F-4D97-AF65-F5344CB8AC3E}">
        <p14:creationId xmlns:p14="http://schemas.microsoft.com/office/powerpoint/2010/main" val="35855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3C38F0-2A85-4BAF-857C-3A3AFF35BB01}"/>
              </a:ext>
            </a:extLst>
          </p:cNvPr>
          <p:cNvSpPr/>
          <p:nvPr/>
        </p:nvSpPr>
        <p:spPr bwMode="gray">
          <a:xfrm>
            <a:off x="5091535" y="793016"/>
            <a:ext cx="3969053" cy="1497181"/>
          </a:xfrm>
          <a:prstGeom prst="rect">
            <a:avLst/>
          </a:prstGeom>
          <a:solidFill>
            <a:schemeClr val="bg1"/>
          </a:solidFill>
          <a:ln w="19050">
            <a:solidFill>
              <a:srgbClr val="C00000"/>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 name="Title 1">
            <a:extLst>
              <a:ext uri="{FF2B5EF4-FFF2-40B4-BE49-F238E27FC236}">
                <a16:creationId xmlns:a16="http://schemas.microsoft.com/office/drawing/2014/main" id="{183B501F-B100-4FCA-86B8-AC22C86A8355}"/>
              </a:ext>
            </a:extLst>
          </p:cNvPr>
          <p:cNvSpPr>
            <a:spLocks noGrp="1"/>
          </p:cNvSpPr>
          <p:nvPr>
            <p:ph type="title"/>
          </p:nvPr>
        </p:nvSpPr>
        <p:spPr>
          <a:xfrm>
            <a:off x="156170" y="136712"/>
            <a:ext cx="10329964" cy="713046"/>
          </a:xfrm>
        </p:spPr>
        <p:txBody>
          <a:bodyPr/>
          <a:lstStyle/>
          <a:p>
            <a:r>
              <a:rPr lang="en-US" dirty="0"/>
              <a:t>Internet of Things (IoT) – Vision/Strategy</a:t>
            </a:r>
            <a:br>
              <a:rPr lang="en-US" dirty="0"/>
            </a:br>
            <a:r>
              <a:rPr lang="en-US" sz="1600" i="1" dirty="0"/>
              <a:t>Serving our members/patients – each stakeholder has the ability to influence their health outcomes and assist each other through those activities</a:t>
            </a:r>
          </a:p>
        </p:txBody>
      </p:sp>
      <p:cxnSp>
        <p:nvCxnSpPr>
          <p:cNvPr id="8" name="Straight Connector 7">
            <a:extLst>
              <a:ext uri="{FF2B5EF4-FFF2-40B4-BE49-F238E27FC236}">
                <a16:creationId xmlns:a16="http://schemas.microsoft.com/office/drawing/2014/main" id="{1871361F-72AB-4CD7-8559-10DAAC76648A}"/>
              </a:ext>
            </a:extLst>
          </p:cNvPr>
          <p:cNvCxnSpPr>
            <a:cxnSpLocks/>
          </p:cNvCxnSpPr>
          <p:nvPr/>
        </p:nvCxnSpPr>
        <p:spPr>
          <a:xfrm>
            <a:off x="5531169" y="3144289"/>
            <a:ext cx="0" cy="2152960"/>
          </a:xfrm>
          <a:prstGeom prst="line">
            <a:avLst/>
          </a:prstGeom>
          <a:ln w="12700" cmpd="sng">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84E0BEA3-4517-4CA0-BC64-DD3726395511}"/>
              </a:ext>
            </a:extLst>
          </p:cNvPr>
          <p:cNvGrpSpPr/>
          <p:nvPr/>
        </p:nvGrpSpPr>
        <p:grpSpPr>
          <a:xfrm>
            <a:off x="3720346" y="3219978"/>
            <a:ext cx="609178" cy="609178"/>
            <a:chOff x="4408684" y="5620877"/>
            <a:chExt cx="609337" cy="609337"/>
          </a:xfrm>
        </p:grpSpPr>
        <p:sp>
          <p:nvSpPr>
            <p:cNvPr id="10" name="Oval 9">
              <a:extLst>
                <a:ext uri="{FF2B5EF4-FFF2-40B4-BE49-F238E27FC236}">
                  <a16:creationId xmlns:a16="http://schemas.microsoft.com/office/drawing/2014/main" id="{7CE4012E-3B0B-4F3C-9708-3F512DAB2101}"/>
                </a:ext>
              </a:extLst>
            </p:cNvPr>
            <p:cNvSpPr/>
            <p:nvPr/>
          </p:nvSpPr>
          <p:spPr>
            <a:xfrm>
              <a:off x="4408684" y="5620877"/>
              <a:ext cx="609337" cy="609337"/>
            </a:xfrm>
            <a:prstGeom prst="ellipse">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sz="1798" b="1" dirty="0">
                <a:solidFill>
                  <a:srgbClr val="FFFFFF"/>
                </a:solidFill>
                <a:latin typeface="Open Sans Bold"/>
                <a:cs typeface="Open Sans Bold"/>
              </a:endParaRPr>
            </a:p>
          </p:txBody>
        </p:sp>
        <p:sp>
          <p:nvSpPr>
            <p:cNvPr id="11" name="Freeform 121">
              <a:extLst>
                <a:ext uri="{FF2B5EF4-FFF2-40B4-BE49-F238E27FC236}">
                  <a16:creationId xmlns:a16="http://schemas.microsoft.com/office/drawing/2014/main" id="{6A77378F-AB37-4BFD-9B27-458FCB5E6029}"/>
                </a:ext>
              </a:extLst>
            </p:cNvPr>
            <p:cNvSpPr>
              <a:spLocks noChangeAspect="1" noEditPoints="1"/>
            </p:cNvSpPr>
            <p:nvPr/>
          </p:nvSpPr>
          <p:spPr bwMode="auto">
            <a:xfrm>
              <a:off x="4565650" y="5703190"/>
              <a:ext cx="308213" cy="385199"/>
            </a:xfrm>
            <a:custGeom>
              <a:avLst/>
              <a:gdLst>
                <a:gd name="T0" fmla="*/ 2916 w 4169"/>
                <a:gd name="T1" fmla="*/ 2007 h 5212"/>
                <a:gd name="T2" fmla="*/ 2916 w 4169"/>
                <a:gd name="T3" fmla="*/ 345 h 5212"/>
                <a:gd name="T4" fmla="*/ 1253 w 4169"/>
                <a:gd name="T5" fmla="*/ 345 h 5212"/>
                <a:gd name="T6" fmla="*/ 1253 w 4169"/>
                <a:gd name="T7" fmla="*/ 2007 h 5212"/>
                <a:gd name="T8" fmla="*/ 2084 w 4169"/>
                <a:gd name="T9" fmla="*/ 233 h 5212"/>
                <a:gd name="T10" fmla="*/ 2435 w 4169"/>
                <a:gd name="T11" fmla="*/ 730 h 5212"/>
                <a:gd name="T12" fmla="*/ 1725 w 4169"/>
                <a:gd name="T13" fmla="*/ 730 h 5212"/>
                <a:gd name="T14" fmla="*/ 2084 w 4169"/>
                <a:gd name="T15" fmla="*/ 233 h 5212"/>
                <a:gd name="T16" fmla="*/ 2080 w 4169"/>
                <a:gd name="T17" fmla="*/ 1009 h 5212"/>
                <a:gd name="T18" fmla="*/ 2080 w 4169"/>
                <a:gd name="T19" fmla="*/ 683 h 5212"/>
                <a:gd name="T20" fmla="*/ 1166 w 4169"/>
                <a:gd name="T21" fmla="*/ 963 h 5212"/>
                <a:gd name="T22" fmla="*/ 2080 w 4169"/>
                <a:gd name="T23" fmla="*/ 1221 h 5212"/>
                <a:gd name="T24" fmla="*/ 3003 w 4169"/>
                <a:gd name="T25" fmla="*/ 963 h 5212"/>
                <a:gd name="T26" fmla="*/ 2084 w 4169"/>
                <a:gd name="T27" fmla="*/ 2119 h 5212"/>
                <a:gd name="T28" fmla="*/ 1166 w 4169"/>
                <a:gd name="T29" fmla="*/ 963 h 5212"/>
                <a:gd name="T30" fmla="*/ 2964 w 4169"/>
                <a:gd name="T31" fmla="*/ 4366 h 5212"/>
                <a:gd name="T32" fmla="*/ 2796 w 4169"/>
                <a:gd name="T33" fmla="*/ 4599 h 5212"/>
                <a:gd name="T34" fmla="*/ 2563 w 4169"/>
                <a:gd name="T35" fmla="*/ 4767 h 5212"/>
                <a:gd name="T36" fmla="*/ 2395 w 4169"/>
                <a:gd name="T37" fmla="*/ 4599 h 5212"/>
                <a:gd name="T38" fmla="*/ 2563 w 4169"/>
                <a:gd name="T39" fmla="*/ 4366 h 5212"/>
                <a:gd name="T40" fmla="*/ 2796 w 4169"/>
                <a:gd name="T41" fmla="*/ 4198 h 5212"/>
                <a:gd name="T42" fmla="*/ 3290 w 4169"/>
                <a:gd name="T43" fmla="*/ 2502 h 5212"/>
                <a:gd name="T44" fmla="*/ 0 w 4169"/>
                <a:gd name="T45" fmla="*/ 3381 h 5212"/>
                <a:gd name="T46" fmla="*/ 233 w 4169"/>
                <a:gd name="T47" fmla="*/ 5212 h 5212"/>
                <a:gd name="T48" fmla="*/ 846 w 4169"/>
                <a:gd name="T49" fmla="*/ 2736 h 5212"/>
                <a:gd name="T50" fmla="*/ 1968 w 4169"/>
                <a:gd name="T51" fmla="*/ 4197 h 5212"/>
                <a:gd name="T52" fmla="*/ 2201 w 4169"/>
                <a:gd name="T53" fmla="*/ 5212 h 5212"/>
                <a:gd name="T54" fmla="*/ 3538 w 4169"/>
                <a:gd name="T55" fmla="*/ 3238 h 5212"/>
                <a:gd name="T56" fmla="*/ 3936 w 4169"/>
                <a:gd name="T57" fmla="*/ 3381 h 5212"/>
                <a:gd name="T58" fmla="*/ 4169 w 4169"/>
                <a:gd name="T59" fmla="*/ 5212 h 5212"/>
                <a:gd name="T60" fmla="*/ 3290 w 4169"/>
                <a:gd name="T61" fmla="*/ 2502 h 5212"/>
                <a:gd name="T62" fmla="*/ 1100 w 4169"/>
                <a:gd name="T63" fmla="*/ 2735 h 5212"/>
                <a:gd name="T64" fmla="*/ 1830 w 4169"/>
                <a:gd name="T65" fmla="*/ 3811 h 5212"/>
                <a:gd name="T66" fmla="*/ 2084 w 4169"/>
                <a:gd name="T67" fmla="*/ 3820 h 5212"/>
                <a:gd name="T68" fmla="*/ 2513 w 4169"/>
                <a:gd name="T69" fmla="*/ 2735 h 5212"/>
                <a:gd name="T70" fmla="*/ 2338 w 4169"/>
                <a:gd name="T71" fmla="*/ 3811 h 5212"/>
                <a:gd name="T72" fmla="*/ 3069 w 4169"/>
                <a:gd name="T73" fmla="*/ 2735 h 5212"/>
                <a:gd name="T74" fmla="*/ 2338 w 4169"/>
                <a:gd name="T75" fmla="*/ 3811 h 5212"/>
                <a:gd name="T76" fmla="*/ 985 w 4169"/>
                <a:gd name="T77" fmla="*/ 3817 h 5212"/>
                <a:gd name="T78" fmla="*/ 752 w 4169"/>
                <a:gd name="T79" fmla="*/ 5212 h 5212"/>
                <a:gd name="T80" fmla="*/ 3183 w 4169"/>
                <a:gd name="T81" fmla="*/ 3817 h 5212"/>
                <a:gd name="T82" fmla="*/ 3416 w 4169"/>
                <a:gd name="T83" fmla="*/ 5212 h 5212"/>
                <a:gd name="T84" fmla="*/ 3183 w 4169"/>
                <a:gd name="T85" fmla="*/ 3817 h 5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69" h="5212">
                  <a:moveTo>
                    <a:pt x="2084" y="2352"/>
                  </a:moveTo>
                  <a:cubicBezTo>
                    <a:pt x="2398" y="2352"/>
                    <a:pt x="2694" y="2230"/>
                    <a:pt x="2916" y="2007"/>
                  </a:cubicBezTo>
                  <a:cubicBezTo>
                    <a:pt x="3138" y="1785"/>
                    <a:pt x="3260" y="1490"/>
                    <a:pt x="3260" y="1176"/>
                  </a:cubicBezTo>
                  <a:cubicBezTo>
                    <a:pt x="3260" y="862"/>
                    <a:pt x="3138" y="567"/>
                    <a:pt x="2916" y="345"/>
                  </a:cubicBezTo>
                  <a:cubicBezTo>
                    <a:pt x="2694" y="123"/>
                    <a:pt x="2398" y="0"/>
                    <a:pt x="2084" y="0"/>
                  </a:cubicBezTo>
                  <a:cubicBezTo>
                    <a:pt x="1770" y="0"/>
                    <a:pt x="1475" y="123"/>
                    <a:pt x="1253" y="345"/>
                  </a:cubicBezTo>
                  <a:cubicBezTo>
                    <a:pt x="1031" y="567"/>
                    <a:pt x="908" y="862"/>
                    <a:pt x="908" y="1176"/>
                  </a:cubicBezTo>
                  <a:cubicBezTo>
                    <a:pt x="908" y="1490"/>
                    <a:pt x="1031" y="1785"/>
                    <a:pt x="1253" y="2007"/>
                  </a:cubicBezTo>
                  <a:cubicBezTo>
                    <a:pt x="1475" y="2230"/>
                    <a:pt x="1770" y="2352"/>
                    <a:pt x="2084" y="2352"/>
                  </a:cubicBezTo>
                  <a:close/>
                  <a:moveTo>
                    <a:pt x="2084" y="233"/>
                  </a:moveTo>
                  <a:cubicBezTo>
                    <a:pt x="2443" y="233"/>
                    <a:pt x="2755" y="434"/>
                    <a:pt x="2914" y="730"/>
                  </a:cubicBezTo>
                  <a:cubicBezTo>
                    <a:pt x="2435" y="730"/>
                    <a:pt x="2435" y="730"/>
                    <a:pt x="2435" y="730"/>
                  </a:cubicBezTo>
                  <a:cubicBezTo>
                    <a:pt x="2385" y="580"/>
                    <a:pt x="2246" y="471"/>
                    <a:pt x="2080" y="471"/>
                  </a:cubicBezTo>
                  <a:cubicBezTo>
                    <a:pt x="1914" y="471"/>
                    <a:pt x="1775" y="580"/>
                    <a:pt x="1725" y="730"/>
                  </a:cubicBezTo>
                  <a:cubicBezTo>
                    <a:pt x="1254" y="730"/>
                    <a:pt x="1254" y="730"/>
                    <a:pt x="1254" y="730"/>
                  </a:cubicBezTo>
                  <a:cubicBezTo>
                    <a:pt x="1413" y="434"/>
                    <a:pt x="1726" y="233"/>
                    <a:pt x="2084" y="233"/>
                  </a:cubicBezTo>
                  <a:close/>
                  <a:moveTo>
                    <a:pt x="2243" y="846"/>
                  </a:moveTo>
                  <a:cubicBezTo>
                    <a:pt x="2243" y="936"/>
                    <a:pt x="2170" y="1009"/>
                    <a:pt x="2080" y="1009"/>
                  </a:cubicBezTo>
                  <a:cubicBezTo>
                    <a:pt x="1990" y="1009"/>
                    <a:pt x="1917" y="936"/>
                    <a:pt x="1917" y="846"/>
                  </a:cubicBezTo>
                  <a:cubicBezTo>
                    <a:pt x="1917" y="756"/>
                    <a:pt x="1990" y="683"/>
                    <a:pt x="2080" y="683"/>
                  </a:cubicBezTo>
                  <a:cubicBezTo>
                    <a:pt x="2170" y="683"/>
                    <a:pt x="2243" y="756"/>
                    <a:pt x="2243" y="846"/>
                  </a:cubicBezTo>
                  <a:close/>
                  <a:moveTo>
                    <a:pt x="1166" y="963"/>
                  </a:moveTo>
                  <a:cubicBezTo>
                    <a:pt x="1725" y="963"/>
                    <a:pt x="1725" y="963"/>
                    <a:pt x="1725" y="963"/>
                  </a:cubicBezTo>
                  <a:cubicBezTo>
                    <a:pt x="1775" y="1112"/>
                    <a:pt x="1914" y="1221"/>
                    <a:pt x="2080" y="1221"/>
                  </a:cubicBezTo>
                  <a:cubicBezTo>
                    <a:pt x="2246" y="1221"/>
                    <a:pt x="2385" y="1112"/>
                    <a:pt x="2435" y="963"/>
                  </a:cubicBezTo>
                  <a:cubicBezTo>
                    <a:pt x="3003" y="963"/>
                    <a:pt x="3003" y="963"/>
                    <a:pt x="3003" y="963"/>
                  </a:cubicBezTo>
                  <a:cubicBezTo>
                    <a:pt x="3019" y="1031"/>
                    <a:pt x="3027" y="1103"/>
                    <a:pt x="3027" y="1176"/>
                  </a:cubicBezTo>
                  <a:cubicBezTo>
                    <a:pt x="3027" y="1696"/>
                    <a:pt x="2604" y="2119"/>
                    <a:pt x="2084" y="2119"/>
                  </a:cubicBezTo>
                  <a:cubicBezTo>
                    <a:pt x="1564" y="2119"/>
                    <a:pt x="1142" y="1696"/>
                    <a:pt x="1142" y="1176"/>
                  </a:cubicBezTo>
                  <a:cubicBezTo>
                    <a:pt x="1142" y="1103"/>
                    <a:pt x="1150" y="1031"/>
                    <a:pt x="1166" y="963"/>
                  </a:cubicBezTo>
                  <a:close/>
                  <a:moveTo>
                    <a:pt x="2796" y="4366"/>
                  </a:moveTo>
                  <a:cubicBezTo>
                    <a:pt x="2964" y="4366"/>
                    <a:pt x="2964" y="4366"/>
                    <a:pt x="2964" y="4366"/>
                  </a:cubicBezTo>
                  <a:cubicBezTo>
                    <a:pt x="2964" y="4599"/>
                    <a:pt x="2964" y="4599"/>
                    <a:pt x="2964" y="4599"/>
                  </a:cubicBezTo>
                  <a:cubicBezTo>
                    <a:pt x="2796" y="4599"/>
                    <a:pt x="2796" y="4599"/>
                    <a:pt x="2796" y="4599"/>
                  </a:cubicBezTo>
                  <a:cubicBezTo>
                    <a:pt x="2796" y="4767"/>
                    <a:pt x="2796" y="4767"/>
                    <a:pt x="2796" y="4767"/>
                  </a:cubicBezTo>
                  <a:cubicBezTo>
                    <a:pt x="2563" y="4767"/>
                    <a:pt x="2563" y="4767"/>
                    <a:pt x="2563" y="4767"/>
                  </a:cubicBezTo>
                  <a:cubicBezTo>
                    <a:pt x="2563" y="4599"/>
                    <a:pt x="2563" y="4599"/>
                    <a:pt x="2563" y="4599"/>
                  </a:cubicBezTo>
                  <a:cubicBezTo>
                    <a:pt x="2395" y="4599"/>
                    <a:pt x="2395" y="4599"/>
                    <a:pt x="2395" y="4599"/>
                  </a:cubicBezTo>
                  <a:cubicBezTo>
                    <a:pt x="2395" y="4366"/>
                    <a:pt x="2395" y="4366"/>
                    <a:pt x="2395" y="4366"/>
                  </a:cubicBezTo>
                  <a:cubicBezTo>
                    <a:pt x="2563" y="4366"/>
                    <a:pt x="2563" y="4366"/>
                    <a:pt x="2563" y="4366"/>
                  </a:cubicBezTo>
                  <a:cubicBezTo>
                    <a:pt x="2563" y="4198"/>
                    <a:pt x="2563" y="4198"/>
                    <a:pt x="2563" y="4198"/>
                  </a:cubicBezTo>
                  <a:cubicBezTo>
                    <a:pt x="2796" y="4198"/>
                    <a:pt x="2796" y="4198"/>
                    <a:pt x="2796" y="4198"/>
                  </a:cubicBezTo>
                  <a:lnTo>
                    <a:pt x="2796" y="4366"/>
                  </a:lnTo>
                  <a:close/>
                  <a:moveTo>
                    <a:pt x="3290" y="2502"/>
                  </a:moveTo>
                  <a:cubicBezTo>
                    <a:pt x="879" y="2502"/>
                    <a:pt x="879" y="2502"/>
                    <a:pt x="879" y="2502"/>
                  </a:cubicBezTo>
                  <a:cubicBezTo>
                    <a:pt x="394" y="2502"/>
                    <a:pt x="0" y="2896"/>
                    <a:pt x="0" y="3381"/>
                  </a:cubicBezTo>
                  <a:cubicBezTo>
                    <a:pt x="0" y="5212"/>
                    <a:pt x="0" y="5212"/>
                    <a:pt x="0" y="5212"/>
                  </a:cubicBezTo>
                  <a:cubicBezTo>
                    <a:pt x="233" y="5212"/>
                    <a:pt x="233" y="5212"/>
                    <a:pt x="233" y="5212"/>
                  </a:cubicBezTo>
                  <a:cubicBezTo>
                    <a:pt x="233" y="3381"/>
                    <a:pt x="233" y="3381"/>
                    <a:pt x="233" y="3381"/>
                  </a:cubicBezTo>
                  <a:cubicBezTo>
                    <a:pt x="233" y="3036"/>
                    <a:pt x="505" y="2753"/>
                    <a:pt x="846" y="2736"/>
                  </a:cubicBezTo>
                  <a:cubicBezTo>
                    <a:pt x="630" y="3238"/>
                    <a:pt x="630" y="3238"/>
                    <a:pt x="630" y="3238"/>
                  </a:cubicBezTo>
                  <a:cubicBezTo>
                    <a:pt x="1968" y="4197"/>
                    <a:pt x="1968" y="4197"/>
                    <a:pt x="1968" y="4197"/>
                  </a:cubicBezTo>
                  <a:cubicBezTo>
                    <a:pt x="1968" y="5212"/>
                    <a:pt x="1968" y="5212"/>
                    <a:pt x="1968" y="5212"/>
                  </a:cubicBezTo>
                  <a:cubicBezTo>
                    <a:pt x="2201" y="5212"/>
                    <a:pt x="2201" y="5212"/>
                    <a:pt x="2201" y="5212"/>
                  </a:cubicBezTo>
                  <a:cubicBezTo>
                    <a:pt x="2201" y="4197"/>
                    <a:pt x="2201" y="4197"/>
                    <a:pt x="2201" y="4197"/>
                  </a:cubicBezTo>
                  <a:cubicBezTo>
                    <a:pt x="3538" y="3238"/>
                    <a:pt x="3538" y="3238"/>
                    <a:pt x="3538" y="3238"/>
                  </a:cubicBezTo>
                  <a:cubicBezTo>
                    <a:pt x="3322" y="2736"/>
                    <a:pt x="3322" y="2736"/>
                    <a:pt x="3322" y="2736"/>
                  </a:cubicBezTo>
                  <a:cubicBezTo>
                    <a:pt x="3663" y="2753"/>
                    <a:pt x="3936" y="3036"/>
                    <a:pt x="3936" y="3381"/>
                  </a:cubicBezTo>
                  <a:cubicBezTo>
                    <a:pt x="3936" y="5212"/>
                    <a:pt x="3936" y="5212"/>
                    <a:pt x="3936" y="5212"/>
                  </a:cubicBezTo>
                  <a:cubicBezTo>
                    <a:pt x="4169" y="5212"/>
                    <a:pt x="4169" y="5212"/>
                    <a:pt x="4169" y="5212"/>
                  </a:cubicBezTo>
                  <a:cubicBezTo>
                    <a:pt x="4169" y="3381"/>
                    <a:pt x="4169" y="3381"/>
                    <a:pt x="4169" y="3381"/>
                  </a:cubicBezTo>
                  <a:cubicBezTo>
                    <a:pt x="4169" y="2896"/>
                    <a:pt x="3774" y="2502"/>
                    <a:pt x="3290" y="2502"/>
                  </a:cubicBezTo>
                  <a:close/>
                  <a:moveTo>
                    <a:pt x="919" y="3157"/>
                  </a:moveTo>
                  <a:cubicBezTo>
                    <a:pt x="1100" y="2735"/>
                    <a:pt x="1100" y="2735"/>
                    <a:pt x="1100" y="2735"/>
                  </a:cubicBezTo>
                  <a:cubicBezTo>
                    <a:pt x="1404" y="2735"/>
                    <a:pt x="1404" y="2735"/>
                    <a:pt x="1404" y="2735"/>
                  </a:cubicBezTo>
                  <a:cubicBezTo>
                    <a:pt x="1830" y="3811"/>
                    <a:pt x="1830" y="3811"/>
                    <a:pt x="1830" y="3811"/>
                  </a:cubicBezTo>
                  <a:lnTo>
                    <a:pt x="919" y="3157"/>
                  </a:lnTo>
                  <a:close/>
                  <a:moveTo>
                    <a:pt x="2084" y="3820"/>
                  </a:moveTo>
                  <a:cubicBezTo>
                    <a:pt x="1655" y="2735"/>
                    <a:pt x="1655" y="2735"/>
                    <a:pt x="1655" y="2735"/>
                  </a:cubicBezTo>
                  <a:cubicBezTo>
                    <a:pt x="2513" y="2735"/>
                    <a:pt x="2513" y="2735"/>
                    <a:pt x="2513" y="2735"/>
                  </a:cubicBezTo>
                  <a:lnTo>
                    <a:pt x="2084" y="3820"/>
                  </a:lnTo>
                  <a:close/>
                  <a:moveTo>
                    <a:pt x="2338" y="3811"/>
                  </a:moveTo>
                  <a:cubicBezTo>
                    <a:pt x="2764" y="2735"/>
                    <a:pt x="2764" y="2735"/>
                    <a:pt x="2764" y="2735"/>
                  </a:cubicBezTo>
                  <a:cubicBezTo>
                    <a:pt x="3069" y="2735"/>
                    <a:pt x="3069" y="2735"/>
                    <a:pt x="3069" y="2735"/>
                  </a:cubicBezTo>
                  <a:cubicBezTo>
                    <a:pt x="3250" y="3157"/>
                    <a:pt x="3250" y="3157"/>
                    <a:pt x="3250" y="3157"/>
                  </a:cubicBezTo>
                  <a:lnTo>
                    <a:pt x="2338" y="3811"/>
                  </a:lnTo>
                  <a:close/>
                  <a:moveTo>
                    <a:pt x="752" y="3817"/>
                  </a:moveTo>
                  <a:cubicBezTo>
                    <a:pt x="985" y="3817"/>
                    <a:pt x="985" y="3817"/>
                    <a:pt x="985" y="3817"/>
                  </a:cubicBezTo>
                  <a:cubicBezTo>
                    <a:pt x="985" y="5212"/>
                    <a:pt x="985" y="5212"/>
                    <a:pt x="985" y="5212"/>
                  </a:cubicBezTo>
                  <a:cubicBezTo>
                    <a:pt x="752" y="5212"/>
                    <a:pt x="752" y="5212"/>
                    <a:pt x="752" y="5212"/>
                  </a:cubicBezTo>
                  <a:lnTo>
                    <a:pt x="752" y="3817"/>
                  </a:lnTo>
                  <a:close/>
                  <a:moveTo>
                    <a:pt x="3183" y="3817"/>
                  </a:moveTo>
                  <a:cubicBezTo>
                    <a:pt x="3416" y="3817"/>
                    <a:pt x="3416" y="3817"/>
                    <a:pt x="3416" y="3817"/>
                  </a:cubicBezTo>
                  <a:cubicBezTo>
                    <a:pt x="3416" y="5212"/>
                    <a:pt x="3416" y="5212"/>
                    <a:pt x="3416" y="5212"/>
                  </a:cubicBezTo>
                  <a:cubicBezTo>
                    <a:pt x="3183" y="5212"/>
                    <a:pt x="3183" y="5212"/>
                    <a:pt x="3183" y="5212"/>
                  </a:cubicBezTo>
                  <a:lnTo>
                    <a:pt x="3183" y="381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914126">
                <a:defRPr/>
              </a:pPr>
              <a:endParaRPr lang="en-US" sz="1798" dirty="0">
                <a:solidFill>
                  <a:srgbClr val="000000"/>
                </a:solidFill>
                <a:latin typeface="Arial"/>
              </a:endParaRPr>
            </a:p>
          </p:txBody>
        </p:sp>
      </p:grpSp>
      <p:grpSp>
        <p:nvGrpSpPr>
          <p:cNvPr id="23" name="Group 22">
            <a:extLst>
              <a:ext uri="{FF2B5EF4-FFF2-40B4-BE49-F238E27FC236}">
                <a16:creationId xmlns:a16="http://schemas.microsoft.com/office/drawing/2014/main" id="{4434BBD0-A39E-4CA2-845C-39AF7FABB8CF}"/>
              </a:ext>
            </a:extLst>
          </p:cNvPr>
          <p:cNvGrpSpPr/>
          <p:nvPr/>
        </p:nvGrpSpPr>
        <p:grpSpPr>
          <a:xfrm>
            <a:off x="6851552" y="825867"/>
            <a:ext cx="609178" cy="609178"/>
            <a:chOff x="1245034" y="2253871"/>
            <a:chExt cx="609337" cy="609337"/>
          </a:xfrm>
        </p:grpSpPr>
        <p:sp>
          <p:nvSpPr>
            <p:cNvPr id="13" name="Oval 12">
              <a:extLst>
                <a:ext uri="{FF2B5EF4-FFF2-40B4-BE49-F238E27FC236}">
                  <a16:creationId xmlns:a16="http://schemas.microsoft.com/office/drawing/2014/main" id="{8AF72EF4-20F5-435D-AA4E-B72090AA47FD}"/>
                </a:ext>
              </a:extLst>
            </p:cNvPr>
            <p:cNvSpPr/>
            <p:nvPr/>
          </p:nvSpPr>
          <p:spPr>
            <a:xfrm>
              <a:off x="1245034" y="2253871"/>
              <a:ext cx="609337" cy="609337"/>
            </a:xfrm>
            <a:prstGeom prst="ellipse">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sz="1798" b="1" dirty="0">
                <a:solidFill>
                  <a:srgbClr val="FFFFFF"/>
                </a:solidFill>
                <a:latin typeface="Open Sans Bold"/>
                <a:cs typeface="Open Sans Bold"/>
              </a:endParaRPr>
            </a:p>
          </p:txBody>
        </p:sp>
        <p:sp>
          <p:nvSpPr>
            <p:cNvPr id="15" name="Freeform 105">
              <a:extLst>
                <a:ext uri="{FF2B5EF4-FFF2-40B4-BE49-F238E27FC236}">
                  <a16:creationId xmlns:a16="http://schemas.microsoft.com/office/drawing/2014/main" id="{FF69C4A8-E404-4752-90F4-17DD33D848BA}"/>
                </a:ext>
              </a:extLst>
            </p:cNvPr>
            <p:cNvSpPr>
              <a:spLocks noChangeAspect="1" noEditPoints="1"/>
            </p:cNvSpPr>
            <p:nvPr/>
          </p:nvSpPr>
          <p:spPr bwMode="auto">
            <a:xfrm>
              <a:off x="1383968" y="2351467"/>
              <a:ext cx="331469" cy="414145"/>
            </a:xfrm>
            <a:custGeom>
              <a:avLst/>
              <a:gdLst>
                <a:gd name="T0" fmla="*/ 3919 w 4151"/>
                <a:gd name="T1" fmla="*/ 5188 h 5188"/>
                <a:gd name="T2" fmla="*/ 3276 w 4151"/>
                <a:gd name="T3" fmla="*/ 2722 h 5188"/>
                <a:gd name="T4" fmla="*/ 232 w 4151"/>
                <a:gd name="T5" fmla="*/ 3366 h 5188"/>
                <a:gd name="T6" fmla="*/ 0 w 4151"/>
                <a:gd name="T7" fmla="*/ 5188 h 5188"/>
                <a:gd name="T8" fmla="*/ 876 w 4151"/>
                <a:gd name="T9" fmla="*/ 2490 h 5188"/>
                <a:gd name="T10" fmla="*/ 4151 w 4151"/>
                <a:gd name="T11" fmla="*/ 3366 h 5188"/>
                <a:gd name="T12" fmla="*/ 3402 w 4151"/>
                <a:gd name="T13" fmla="*/ 5188 h 5188"/>
                <a:gd name="T14" fmla="*/ 3170 w 4151"/>
                <a:gd name="T15" fmla="*/ 3799 h 5188"/>
                <a:gd name="T16" fmla="*/ 3402 w 4151"/>
                <a:gd name="T17" fmla="*/ 5188 h 5188"/>
                <a:gd name="T18" fmla="*/ 749 w 4151"/>
                <a:gd name="T19" fmla="*/ 5188 h 5188"/>
                <a:gd name="T20" fmla="*/ 981 w 4151"/>
                <a:gd name="T21" fmla="*/ 3800 h 5188"/>
                <a:gd name="T22" fmla="*/ 2076 w 4151"/>
                <a:gd name="T23" fmla="*/ 4458 h 5188"/>
                <a:gd name="T24" fmla="*/ 1389 w 4151"/>
                <a:gd name="T25" fmla="*/ 3667 h 5188"/>
                <a:gd name="T26" fmla="*/ 1647 w 4151"/>
                <a:gd name="T27" fmla="*/ 3304 h 5188"/>
                <a:gd name="T28" fmla="*/ 2003 w 4151"/>
                <a:gd name="T29" fmla="*/ 3304 h 5188"/>
                <a:gd name="T30" fmla="*/ 2148 w 4151"/>
                <a:gd name="T31" fmla="*/ 3304 h 5188"/>
                <a:gd name="T32" fmla="*/ 2504 w 4151"/>
                <a:gd name="T33" fmla="*/ 3304 h 5188"/>
                <a:gd name="T34" fmla="*/ 2762 w 4151"/>
                <a:gd name="T35" fmla="*/ 3667 h 5188"/>
                <a:gd name="T36" fmla="*/ 2076 w 4151"/>
                <a:gd name="T37" fmla="*/ 4458 h 5188"/>
                <a:gd name="T38" fmla="*/ 1811 w 4151"/>
                <a:gd name="T39" fmla="*/ 3468 h 5188"/>
                <a:gd name="T40" fmla="*/ 1621 w 4151"/>
                <a:gd name="T41" fmla="*/ 3667 h 5188"/>
                <a:gd name="T42" fmla="*/ 2076 w 4151"/>
                <a:gd name="T43" fmla="*/ 4130 h 5188"/>
                <a:gd name="T44" fmla="*/ 2530 w 4151"/>
                <a:gd name="T45" fmla="*/ 3667 h 5188"/>
                <a:gd name="T46" fmla="*/ 2340 w 4151"/>
                <a:gd name="T47" fmla="*/ 3468 h 5188"/>
                <a:gd name="T48" fmla="*/ 2312 w 4151"/>
                <a:gd name="T49" fmla="*/ 3468 h 5188"/>
                <a:gd name="T50" fmla="*/ 1839 w 4151"/>
                <a:gd name="T51" fmla="*/ 3468 h 5188"/>
                <a:gd name="T52" fmla="*/ 2076 w 4151"/>
                <a:gd name="T53" fmla="*/ 2341 h 5188"/>
                <a:gd name="T54" fmla="*/ 905 w 4151"/>
                <a:gd name="T55" fmla="*/ 1170 h 5188"/>
                <a:gd name="T56" fmla="*/ 2076 w 4151"/>
                <a:gd name="T57" fmla="*/ 0 h 5188"/>
                <a:gd name="T58" fmla="*/ 3246 w 4151"/>
                <a:gd name="T59" fmla="*/ 1170 h 5188"/>
                <a:gd name="T60" fmla="*/ 2076 w 4151"/>
                <a:gd name="T61" fmla="*/ 2341 h 5188"/>
                <a:gd name="T62" fmla="*/ 1137 w 4151"/>
                <a:gd name="T63" fmla="*/ 1170 h 5188"/>
                <a:gd name="T64" fmla="*/ 3014 w 4151"/>
                <a:gd name="T65" fmla="*/ 1170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1" h="5188">
                  <a:moveTo>
                    <a:pt x="4151" y="5188"/>
                  </a:moveTo>
                  <a:cubicBezTo>
                    <a:pt x="3919" y="5188"/>
                    <a:pt x="3919" y="5188"/>
                    <a:pt x="3919" y="5188"/>
                  </a:cubicBezTo>
                  <a:cubicBezTo>
                    <a:pt x="3919" y="3366"/>
                    <a:pt x="3919" y="3366"/>
                    <a:pt x="3919" y="3366"/>
                  </a:cubicBezTo>
                  <a:cubicBezTo>
                    <a:pt x="3919" y="3011"/>
                    <a:pt x="3630" y="2722"/>
                    <a:pt x="3276" y="2722"/>
                  </a:cubicBezTo>
                  <a:cubicBezTo>
                    <a:pt x="876" y="2722"/>
                    <a:pt x="876" y="2722"/>
                    <a:pt x="876" y="2722"/>
                  </a:cubicBezTo>
                  <a:cubicBezTo>
                    <a:pt x="521" y="2722"/>
                    <a:pt x="232" y="3011"/>
                    <a:pt x="232" y="3366"/>
                  </a:cubicBezTo>
                  <a:cubicBezTo>
                    <a:pt x="232" y="5188"/>
                    <a:pt x="232" y="5188"/>
                    <a:pt x="232" y="5188"/>
                  </a:cubicBezTo>
                  <a:cubicBezTo>
                    <a:pt x="0" y="5188"/>
                    <a:pt x="0" y="5188"/>
                    <a:pt x="0" y="5188"/>
                  </a:cubicBezTo>
                  <a:cubicBezTo>
                    <a:pt x="0" y="3366"/>
                    <a:pt x="0" y="3366"/>
                    <a:pt x="0" y="3366"/>
                  </a:cubicBezTo>
                  <a:cubicBezTo>
                    <a:pt x="0" y="2883"/>
                    <a:pt x="393" y="2490"/>
                    <a:pt x="876" y="2490"/>
                  </a:cubicBezTo>
                  <a:cubicBezTo>
                    <a:pt x="3276" y="2490"/>
                    <a:pt x="3276" y="2490"/>
                    <a:pt x="3276" y="2490"/>
                  </a:cubicBezTo>
                  <a:cubicBezTo>
                    <a:pt x="3758" y="2490"/>
                    <a:pt x="4151" y="2883"/>
                    <a:pt x="4151" y="3366"/>
                  </a:cubicBezTo>
                  <a:cubicBezTo>
                    <a:pt x="4151" y="5188"/>
                    <a:pt x="4151" y="5188"/>
                    <a:pt x="4151" y="5188"/>
                  </a:cubicBezTo>
                  <a:close/>
                  <a:moveTo>
                    <a:pt x="3402" y="5188"/>
                  </a:moveTo>
                  <a:cubicBezTo>
                    <a:pt x="3170" y="5188"/>
                    <a:pt x="3170" y="5188"/>
                    <a:pt x="3170" y="5188"/>
                  </a:cubicBezTo>
                  <a:cubicBezTo>
                    <a:pt x="3170" y="3799"/>
                    <a:pt x="3170" y="3799"/>
                    <a:pt x="3170" y="3799"/>
                  </a:cubicBezTo>
                  <a:cubicBezTo>
                    <a:pt x="3402" y="3799"/>
                    <a:pt x="3402" y="3799"/>
                    <a:pt x="3402" y="3799"/>
                  </a:cubicBezTo>
                  <a:cubicBezTo>
                    <a:pt x="3402" y="5188"/>
                    <a:pt x="3402" y="5188"/>
                    <a:pt x="3402" y="5188"/>
                  </a:cubicBezTo>
                  <a:close/>
                  <a:moveTo>
                    <a:pt x="981" y="5188"/>
                  </a:moveTo>
                  <a:cubicBezTo>
                    <a:pt x="749" y="5188"/>
                    <a:pt x="749" y="5188"/>
                    <a:pt x="749" y="5188"/>
                  </a:cubicBezTo>
                  <a:cubicBezTo>
                    <a:pt x="749" y="3800"/>
                    <a:pt x="749" y="3800"/>
                    <a:pt x="749" y="3800"/>
                  </a:cubicBezTo>
                  <a:cubicBezTo>
                    <a:pt x="981" y="3800"/>
                    <a:pt x="981" y="3800"/>
                    <a:pt x="981" y="3800"/>
                  </a:cubicBezTo>
                  <a:cubicBezTo>
                    <a:pt x="981" y="5188"/>
                    <a:pt x="981" y="5188"/>
                    <a:pt x="981" y="5188"/>
                  </a:cubicBezTo>
                  <a:close/>
                  <a:moveTo>
                    <a:pt x="2076" y="4458"/>
                  </a:moveTo>
                  <a:cubicBezTo>
                    <a:pt x="1462" y="3845"/>
                    <a:pt x="1462" y="3845"/>
                    <a:pt x="1462" y="3845"/>
                  </a:cubicBezTo>
                  <a:cubicBezTo>
                    <a:pt x="1415" y="3799"/>
                    <a:pt x="1389" y="3735"/>
                    <a:pt x="1389" y="3667"/>
                  </a:cubicBezTo>
                  <a:cubicBezTo>
                    <a:pt x="1389" y="3599"/>
                    <a:pt x="1415" y="3536"/>
                    <a:pt x="1461" y="3489"/>
                  </a:cubicBezTo>
                  <a:cubicBezTo>
                    <a:pt x="1647" y="3304"/>
                    <a:pt x="1647" y="3304"/>
                    <a:pt x="1647" y="3304"/>
                  </a:cubicBezTo>
                  <a:cubicBezTo>
                    <a:pt x="1694" y="3257"/>
                    <a:pt x="1757" y="3231"/>
                    <a:pt x="1825" y="3231"/>
                  </a:cubicBezTo>
                  <a:cubicBezTo>
                    <a:pt x="1893" y="3231"/>
                    <a:pt x="1956" y="3257"/>
                    <a:pt x="2003" y="3304"/>
                  </a:cubicBezTo>
                  <a:cubicBezTo>
                    <a:pt x="2076" y="3376"/>
                    <a:pt x="2076" y="3376"/>
                    <a:pt x="2076" y="3376"/>
                  </a:cubicBezTo>
                  <a:cubicBezTo>
                    <a:pt x="2148" y="3304"/>
                    <a:pt x="2148" y="3304"/>
                    <a:pt x="2148" y="3304"/>
                  </a:cubicBezTo>
                  <a:cubicBezTo>
                    <a:pt x="2195" y="3257"/>
                    <a:pt x="2258" y="3231"/>
                    <a:pt x="2326" y="3231"/>
                  </a:cubicBezTo>
                  <a:cubicBezTo>
                    <a:pt x="2394" y="3231"/>
                    <a:pt x="2458" y="3257"/>
                    <a:pt x="2504" y="3304"/>
                  </a:cubicBezTo>
                  <a:cubicBezTo>
                    <a:pt x="2690" y="3489"/>
                    <a:pt x="2690" y="3489"/>
                    <a:pt x="2690" y="3489"/>
                  </a:cubicBezTo>
                  <a:cubicBezTo>
                    <a:pt x="2737" y="3537"/>
                    <a:pt x="2762" y="3598"/>
                    <a:pt x="2762" y="3667"/>
                  </a:cubicBezTo>
                  <a:cubicBezTo>
                    <a:pt x="2762" y="3736"/>
                    <a:pt x="2736" y="3799"/>
                    <a:pt x="2690" y="3845"/>
                  </a:cubicBezTo>
                  <a:cubicBezTo>
                    <a:pt x="2076" y="4458"/>
                    <a:pt x="2076" y="4458"/>
                    <a:pt x="2076" y="4458"/>
                  </a:cubicBezTo>
                  <a:close/>
                  <a:moveTo>
                    <a:pt x="1825" y="3463"/>
                  </a:moveTo>
                  <a:cubicBezTo>
                    <a:pt x="1815" y="3463"/>
                    <a:pt x="1813" y="3466"/>
                    <a:pt x="1811" y="3468"/>
                  </a:cubicBezTo>
                  <a:cubicBezTo>
                    <a:pt x="1626" y="3654"/>
                    <a:pt x="1626" y="3654"/>
                    <a:pt x="1626" y="3654"/>
                  </a:cubicBezTo>
                  <a:cubicBezTo>
                    <a:pt x="1624" y="3655"/>
                    <a:pt x="1621" y="3658"/>
                    <a:pt x="1621" y="3667"/>
                  </a:cubicBezTo>
                  <a:cubicBezTo>
                    <a:pt x="1621" y="3677"/>
                    <a:pt x="1624" y="3680"/>
                    <a:pt x="1626" y="3681"/>
                  </a:cubicBezTo>
                  <a:cubicBezTo>
                    <a:pt x="2076" y="4130"/>
                    <a:pt x="2076" y="4130"/>
                    <a:pt x="2076" y="4130"/>
                  </a:cubicBezTo>
                  <a:cubicBezTo>
                    <a:pt x="2526" y="3681"/>
                    <a:pt x="2526" y="3681"/>
                    <a:pt x="2526" y="3681"/>
                  </a:cubicBezTo>
                  <a:cubicBezTo>
                    <a:pt x="2527" y="3680"/>
                    <a:pt x="2530" y="3677"/>
                    <a:pt x="2530" y="3667"/>
                  </a:cubicBezTo>
                  <a:cubicBezTo>
                    <a:pt x="2530" y="3658"/>
                    <a:pt x="2527" y="3655"/>
                    <a:pt x="2526" y="3654"/>
                  </a:cubicBezTo>
                  <a:cubicBezTo>
                    <a:pt x="2340" y="3468"/>
                    <a:pt x="2340" y="3468"/>
                    <a:pt x="2340" y="3468"/>
                  </a:cubicBezTo>
                  <a:cubicBezTo>
                    <a:pt x="2338" y="3466"/>
                    <a:pt x="2336" y="3463"/>
                    <a:pt x="2326" y="3463"/>
                  </a:cubicBezTo>
                  <a:cubicBezTo>
                    <a:pt x="2316" y="3463"/>
                    <a:pt x="2314" y="3466"/>
                    <a:pt x="2312" y="3468"/>
                  </a:cubicBezTo>
                  <a:cubicBezTo>
                    <a:pt x="2075" y="3704"/>
                    <a:pt x="2075" y="3704"/>
                    <a:pt x="2075" y="3704"/>
                  </a:cubicBezTo>
                  <a:cubicBezTo>
                    <a:pt x="1839" y="3468"/>
                    <a:pt x="1839" y="3468"/>
                    <a:pt x="1839" y="3468"/>
                  </a:cubicBezTo>
                  <a:cubicBezTo>
                    <a:pt x="1837" y="3466"/>
                    <a:pt x="1834" y="3463"/>
                    <a:pt x="1825" y="3463"/>
                  </a:cubicBezTo>
                  <a:close/>
                  <a:moveTo>
                    <a:pt x="2076" y="2341"/>
                  </a:moveTo>
                  <a:cubicBezTo>
                    <a:pt x="1763" y="2341"/>
                    <a:pt x="1469" y="2219"/>
                    <a:pt x="1248" y="1998"/>
                  </a:cubicBezTo>
                  <a:cubicBezTo>
                    <a:pt x="1027" y="1777"/>
                    <a:pt x="905" y="1483"/>
                    <a:pt x="905" y="1170"/>
                  </a:cubicBezTo>
                  <a:cubicBezTo>
                    <a:pt x="905" y="858"/>
                    <a:pt x="1027" y="564"/>
                    <a:pt x="1248" y="343"/>
                  </a:cubicBezTo>
                  <a:cubicBezTo>
                    <a:pt x="1469" y="121"/>
                    <a:pt x="1763" y="0"/>
                    <a:pt x="2076" y="0"/>
                  </a:cubicBezTo>
                  <a:cubicBezTo>
                    <a:pt x="2388" y="0"/>
                    <a:pt x="2682" y="121"/>
                    <a:pt x="2903" y="343"/>
                  </a:cubicBezTo>
                  <a:cubicBezTo>
                    <a:pt x="3124" y="564"/>
                    <a:pt x="3246" y="858"/>
                    <a:pt x="3246" y="1170"/>
                  </a:cubicBezTo>
                  <a:cubicBezTo>
                    <a:pt x="3246" y="1483"/>
                    <a:pt x="3124" y="1777"/>
                    <a:pt x="2903" y="1998"/>
                  </a:cubicBezTo>
                  <a:cubicBezTo>
                    <a:pt x="2682" y="2219"/>
                    <a:pt x="2388" y="2341"/>
                    <a:pt x="2076" y="2341"/>
                  </a:cubicBezTo>
                  <a:close/>
                  <a:moveTo>
                    <a:pt x="2076" y="232"/>
                  </a:moveTo>
                  <a:cubicBezTo>
                    <a:pt x="1558" y="232"/>
                    <a:pt x="1137" y="653"/>
                    <a:pt x="1137" y="1170"/>
                  </a:cubicBezTo>
                  <a:cubicBezTo>
                    <a:pt x="1137" y="1688"/>
                    <a:pt x="1558" y="2109"/>
                    <a:pt x="2076" y="2109"/>
                  </a:cubicBezTo>
                  <a:cubicBezTo>
                    <a:pt x="2593" y="2109"/>
                    <a:pt x="3014" y="1688"/>
                    <a:pt x="3014" y="1170"/>
                  </a:cubicBezTo>
                  <a:cubicBezTo>
                    <a:pt x="3014" y="653"/>
                    <a:pt x="2593" y="232"/>
                    <a:pt x="2076" y="23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1799" dirty="0">
                <a:solidFill>
                  <a:srgbClr val="000000"/>
                </a:solidFill>
                <a:latin typeface="Arial"/>
              </a:endParaRPr>
            </a:p>
          </p:txBody>
        </p:sp>
      </p:grpSp>
      <p:sp>
        <p:nvSpPr>
          <p:cNvPr id="19" name="Oval 18">
            <a:extLst>
              <a:ext uri="{FF2B5EF4-FFF2-40B4-BE49-F238E27FC236}">
                <a16:creationId xmlns:a16="http://schemas.microsoft.com/office/drawing/2014/main" id="{60D91ABE-BABE-431D-8FC2-D7EAA2C80634}"/>
              </a:ext>
            </a:extLst>
          </p:cNvPr>
          <p:cNvSpPr/>
          <p:nvPr/>
        </p:nvSpPr>
        <p:spPr>
          <a:xfrm>
            <a:off x="10020699" y="3155805"/>
            <a:ext cx="609178" cy="609178"/>
          </a:xfrm>
          <a:prstGeom prst="ellipse">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sz="1798" b="1" dirty="0">
              <a:solidFill>
                <a:srgbClr val="FFFFFF"/>
              </a:solidFill>
              <a:latin typeface="Open Sans Bold"/>
              <a:cs typeface="Open Sans Bold"/>
            </a:endParaRPr>
          </a:p>
        </p:txBody>
      </p:sp>
      <p:grpSp>
        <p:nvGrpSpPr>
          <p:cNvPr id="4" name="Group 3">
            <a:extLst>
              <a:ext uri="{FF2B5EF4-FFF2-40B4-BE49-F238E27FC236}">
                <a16:creationId xmlns:a16="http://schemas.microsoft.com/office/drawing/2014/main" id="{60F52DFE-A517-49E0-8462-D8629CBAE107}"/>
              </a:ext>
            </a:extLst>
          </p:cNvPr>
          <p:cNvGrpSpPr/>
          <p:nvPr/>
        </p:nvGrpSpPr>
        <p:grpSpPr>
          <a:xfrm>
            <a:off x="10163425" y="3296991"/>
            <a:ext cx="322709" cy="338098"/>
            <a:chOff x="10166072" y="3296957"/>
            <a:chExt cx="322793" cy="338186"/>
          </a:xfrm>
        </p:grpSpPr>
        <p:sp>
          <p:nvSpPr>
            <p:cNvPr id="21" name="Freeform 12">
              <a:extLst>
                <a:ext uri="{FF2B5EF4-FFF2-40B4-BE49-F238E27FC236}">
                  <a16:creationId xmlns:a16="http://schemas.microsoft.com/office/drawing/2014/main" id="{8BEA7DA3-6C11-4B32-9E35-E79177D83678}"/>
                </a:ext>
              </a:extLst>
            </p:cNvPr>
            <p:cNvSpPr>
              <a:spLocks noEditPoints="1"/>
            </p:cNvSpPr>
            <p:nvPr/>
          </p:nvSpPr>
          <p:spPr bwMode="auto">
            <a:xfrm>
              <a:off x="10166072" y="3507115"/>
              <a:ext cx="322793" cy="128028"/>
            </a:xfrm>
            <a:custGeom>
              <a:avLst/>
              <a:gdLst>
                <a:gd name="T0" fmla="*/ 3166 w 3166"/>
                <a:gd name="T1" fmla="*/ 355 h 1254"/>
                <a:gd name="T2" fmla="*/ 2890 w 3166"/>
                <a:gd name="T3" fmla="*/ 78 h 1254"/>
                <a:gd name="T4" fmla="*/ 2668 w 3166"/>
                <a:gd name="T5" fmla="*/ 189 h 1254"/>
                <a:gd name="T6" fmla="*/ 2659 w 3166"/>
                <a:gd name="T7" fmla="*/ 205 h 1254"/>
                <a:gd name="T8" fmla="*/ 2654 w 3166"/>
                <a:gd name="T9" fmla="*/ 211 h 1254"/>
                <a:gd name="T10" fmla="*/ 2355 w 3166"/>
                <a:gd name="T11" fmla="*/ 598 h 1254"/>
                <a:gd name="T12" fmla="*/ 2119 w 3166"/>
                <a:gd name="T13" fmla="*/ 598 h 1254"/>
                <a:gd name="T14" fmla="*/ 2134 w 3166"/>
                <a:gd name="T15" fmla="*/ 506 h 1254"/>
                <a:gd name="T16" fmla="*/ 1857 w 3166"/>
                <a:gd name="T17" fmla="*/ 229 h 1254"/>
                <a:gd name="T18" fmla="*/ 542 w 3166"/>
                <a:gd name="T19" fmla="*/ 229 h 1254"/>
                <a:gd name="T20" fmla="*/ 542 w 3166"/>
                <a:gd name="T21" fmla="*/ 70 h 1254"/>
                <a:gd name="T22" fmla="*/ 472 w 3166"/>
                <a:gd name="T23" fmla="*/ 0 h 1254"/>
                <a:gd name="T24" fmla="*/ 70 w 3166"/>
                <a:gd name="T25" fmla="*/ 0 h 1254"/>
                <a:gd name="T26" fmla="*/ 0 w 3166"/>
                <a:gd name="T27" fmla="*/ 70 h 1254"/>
                <a:gd name="T28" fmla="*/ 0 w 3166"/>
                <a:gd name="T29" fmla="*/ 1184 h 1254"/>
                <a:gd name="T30" fmla="*/ 70 w 3166"/>
                <a:gd name="T31" fmla="*/ 1254 h 1254"/>
                <a:gd name="T32" fmla="*/ 472 w 3166"/>
                <a:gd name="T33" fmla="*/ 1254 h 1254"/>
                <a:gd name="T34" fmla="*/ 542 w 3166"/>
                <a:gd name="T35" fmla="*/ 1184 h 1254"/>
                <a:gd name="T36" fmla="*/ 542 w 3166"/>
                <a:gd name="T37" fmla="*/ 1052 h 1254"/>
                <a:gd name="T38" fmla="*/ 926 w 3166"/>
                <a:gd name="T39" fmla="*/ 1246 h 1254"/>
                <a:gd name="T40" fmla="*/ 958 w 3166"/>
                <a:gd name="T41" fmla="*/ 1254 h 1254"/>
                <a:gd name="T42" fmla="*/ 2500 w 3166"/>
                <a:gd name="T43" fmla="*/ 1254 h 1254"/>
                <a:gd name="T44" fmla="*/ 2555 w 3166"/>
                <a:gd name="T45" fmla="*/ 1227 h 1254"/>
                <a:gd name="T46" fmla="*/ 3122 w 3166"/>
                <a:gd name="T47" fmla="*/ 504 h 1254"/>
                <a:gd name="T48" fmla="*/ 3133 w 3166"/>
                <a:gd name="T49" fmla="*/ 484 h 1254"/>
                <a:gd name="T50" fmla="*/ 3141 w 3166"/>
                <a:gd name="T51" fmla="*/ 471 h 1254"/>
                <a:gd name="T52" fmla="*/ 3166 w 3166"/>
                <a:gd name="T53" fmla="*/ 355 h 1254"/>
                <a:gd name="T54" fmla="*/ 402 w 3166"/>
                <a:gd name="T55" fmla="*/ 1114 h 1254"/>
                <a:gd name="T56" fmla="*/ 140 w 3166"/>
                <a:gd name="T57" fmla="*/ 1114 h 1254"/>
                <a:gd name="T58" fmla="*/ 140 w 3166"/>
                <a:gd name="T59" fmla="*/ 140 h 1254"/>
                <a:gd name="T60" fmla="*/ 402 w 3166"/>
                <a:gd name="T61" fmla="*/ 140 h 1254"/>
                <a:gd name="T62" fmla="*/ 402 w 3166"/>
                <a:gd name="T63" fmla="*/ 299 h 1254"/>
                <a:gd name="T64" fmla="*/ 402 w 3166"/>
                <a:gd name="T65" fmla="*/ 713 h 1254"/>
                <a:gd name="T66" fmla="*/ 402 w 3166"/>
                <a:gd name="T67" fmla="*/ 1114 h 1254"/>
                <a:gd name="T68" fmla="*/ 2466 w 3166"/>
                <a:gd name="T69" fmla="*/ 1114 h 1254"/>
                <a:gd name="T70" fmla="*/ 975 w 3166"/>
                <a:gd name="T71" fmla="*/ 1114 h 1254"/>
                <a:gd name="T72" fmla="*/ 542 w 3166"/>
                <a:gd name="T73" fmla="*/ 895 h 1254"/>
                <a:gd name="T74" fmla="*/ 542 w 3166"/>
                <a:gd name="T75" fmla="*/ 713 h 1254"/>
                <a:gd name="T76" fmla="*/ 542 w 3166"/>
                <a:gd name="T77" fmla="*/ 369 h 1254"/>
                <a:gd name="T78" fmla="*/ 1857 w 3166"/>
                <a:gd name="T79" fmla="*/ 369 h 1254"/>
                <a:gd name="T80" fmla="*/ 1994 w 3166"/>
                <a:gd name="T81" fmla="*/ 506 h 1254"/>
                <a:gd name="T82" fmla="*/ 1857 w 3166"/>
                <a:gd name="T83" fmla="*/ 643 h 1254"/>
                <a:gd name="T84" fmla="*/ 1554 w 3166"/>
                <a:gd name="T85" fmla="*/ 643 h 1254"/>
                <a:gd name="T86" fmla="*/ 1484 w 3166"/>
                <a:gd name="T87" fmla="*/ 713 h 1254"/>
                <a:gd name="T88" fmla="*/ 1554 w 3166"/>
                <a:gd name="T89" fmla="*/ 783 h 1254"/>
                <a:gd name="T90" fmla="*/ 1857 w 3166"/>
                <a:gd name="T91" fmla="*/ 783 h 1254"/>
                <a:gd name="T92" fmla="*/ 2008 w 3166"/>
                <a:gd name="T93" fmla="*/ 738 h 1254"/>
                <a:gd name="T94" fmla="*/ 2390 w 3166"/>
                <a:gd name="T95" fmla="*/ 738 h 1254"/>
                <a:gd name="T96" fmla="*/ 2445 w 3166"/>
                <a:gd name="T97" fmla="*/ 711 h 1254"/>
                <a:gd name="T98" fmla="*/ 2765 w 3166"/>
                <a:gd name="T99" fmla="*/ 296 h 1254"/>
                <a:gd name="T100" fmla="*/ 2774 w 3166"/>
                <a:gd name="T101" fmla="*/ 280 h 1254"/>
                <a:gd name="T102" fmla="*/ 2780 w 3166"/>
                <a:gd name="T103" fmla="*/ 273 h 1254"/>
                <a:gd name="T104" fmla="*/ 2890 w 3166"/>
                <a:gd name="T105" fmla="*/ 218 h 1254"/>
                <a:gd name="T106" fmla="*/ 3026 w 3166"/>
                <a:gd name="T107" fmla="*/ 355 h 1254"/>
                <a:gd name="T108" fmla="*/ 3014 w 3166"/>
                <a:gd name="T109" fmla="*/ 412 h 1254"/>
                <a:gd name="T110" fmla="*/ 3011 w 3166"/>
                <a:gd name="T111" fmla="*/ 419 h 1254"/>
                <a:gd name="T112" fmla="*/ 2466 w 3166"/>
                <a:gd name="T113" fmla="*/ 1114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66" h="1254">
                  <a:moveTo>
                    <a:pt x="3166" y="355"/>
                  </a:moveTo>
                  <a:cubicBezTo>
                    <a:pt x="3166" y="202"/>
                    <a:pt x="3042" y="78"/>
                    <a:pt x="2890" y="78"/>
                  </a:cubicBezTo>
                  <a:cubicBezTo>
                    <a:pt x="2803" y="78"/>
                    <a:pt x="2720" y="120"/>
                    <a:pt x="2668" y="189"/>
                  </a:cubicBezTo>
                  <a:cubicBezTo>
                    <a:pt x="2664" y="194"/>
                    <a:pt x="2661" y="199"/>
                    <a:pt x="2659" y="205"/>
                  </a:cubicBezTo>
                  <a:cubicBezTo>
                    <a:pt x="2657" y="207"/>
                    <a:pt x="2656" y="209"/>
                    <a:pt x="2654" y="211"/>
                  </a:cubicBezTo>
                  <a:cubicBezTo>
                    <a:pt x="2355" y="598"/>
                    <a:pt x="2355" y="598"/>
                    <a:pt x="2355" y="598"/>
                  </a:cubicBezTo>
                  <a:cubicBezTo>
                    <a:pt x="2119" y="598"/>
                    <a:pt x="2119" y="598"/>
                    <a:pt x="2119" y="598"/>
                  </a:cubicBezTo>
                  <a:cubicBezTo>
                    <a:pt x="2129" y="569"/>
                    <a:pt x="2134" y="538"/>
                    <a:pt x="2134" y="506"/>
                  </a:cubicBezTo>
                  <a:cubicBezTo>
                    <a:pt x="2134" y="353"/>
                    <a:pt x="2010" y="229"/>
                    <a:pt x="1857" y="229"/>
                  </a:cubicBezTo>
                  <a:cubicBezTo>
                    <a:pt x="542" y="229"/>
                    <a:pt x="542" y="229"/>
                    <a:pt x="542" y="229"/>
                  </a:cubicBezTo>
                  <a:cubicBezTo>
                    <a:pt x="542" y="70"/>
                    <a:pt x="542" y="70"/>
                    <a:pt x="542" y="70"/>
                  </a:cubicBezTo>
                  <a:cubicBezTo>
                    <a:pt x="542" y="32"/>
                    <a:pt x="511" y="0"/>
                    <a:pt x="472" y="0"/>
                  </a:cubicBezTo>
                  <a:cubicBezTo>
                    <a:pt x="70" y="0"/>
                    <a:pt x="70" y="0"/>
                    <a:pt x="70" y="0"/>
                  </a:cubicBezTo>
                  <a:cubicBezTo>
                    <a:pt x="31" y="0"/>
                    <a:pt x="0" y="32"/>
                    <a:pt x="0" y="70"/>
                  </a:cubicBezTo>
                  <a:cubicBezTo>
                    <a:pt x="0" y="1184"/>
                    <a:pt x="0" y="1184"/>
                    <a:pt x="0" y="1184"/>
                  </a:cubicBezTo>
                  <a:cubicBezTo>
                    <a:pt x="0" y="1222"/>
                    <a:pt x="31" y="1254"/>
                    <a:pt x="70" y="1254"/>
                  </a:cubicBezTo>
                  <a:cubicBezTo>
                    <a:pt x="472" y="1254"/>
                    <a:pt x="472" y="1254"/>
                    <a:pt x="472" y="1254"/>
                  </a:cubicBezTo>
                  <a:cubicBezTo>
                    <a:pt x="511" y="1254"/>
                    <a:pt x="542" y="1222"/>
                    <a:pt x="542" y="1184"/>
                  </a:cubicBezTo>
                  <a:cubicBezTo>
                    <a:pt x="542" y="1052"/>
                    <a:pt x="542" y="1052"/>
                    <a:pt x="542" y="1052"/>
                  </a:cubicBezTo>
                  <a:cubicBezTo>
                    <a:pt x="926" y="1246"/>
                    <a:pt x="926" y="1246"/>
                    <a:pt x="926" y="1246"/>
                  </a:cubicBezTo>
                  <a:cubicBezTo>
                    <a:pt x="936" y="1251"/>
                    <a:pt x="947" y="1254"/>
                    <a:pt x="958" y="1254"/>
                  </a:cubicBezTo>
                  <a:cubicBezTo>
                    <a:pt x="2500" y="1254"/>
                    <a:pt x="2500" y="1254"/>
                    <a:pt x="2500" y="1254"/>
                  </a:cubicBezTo>
                  <a:cubicBezTo>
                    <a:pt x="2521" y="1254"/>
                    <a:pt x="2542" y="1244"/>
                    <a:pt x="2555" y="1227"/>
                  </a:cubicBezTo>
                  <a:cubicBezTo>
                    <a:pt x="3122" y="504"/>
                    <a:pt x="3122" y="504"/>
                    <a:pt x="3122" y="504"/>
                  </a:cubicBezTo>
                  <a:cubicBezTo>
                    <a:pt x="3127" y="498"/>
                    <a:pt x="3131" y="491"/>
                    <a:pt x="3133" y="484"/>
                  </a:cubicBezTo>
                  <a:cubicBezTo>
                    <a:pt x="3136" y="480"/>
                    <a:pt x="3139" y="476"/>
                    <a:pt x="3141" y="471"/>
                  </a:cubicBezTo>
                  <a:cubicBezTo>
                    <a:pt x="3158" y="434"/>
                    <a:pt x="3166" y="395"/>
                    <a:pt x="3166" y="355"/>
                  </a:cubicBezTo>
                  <a:close/>
                  <a:moveTo>
                    <a:pt x="402" y="1114"/>
                  </a:moveTo>
                  <a:cubicBezTo>
                    <a:pt x="140" y="1114"/>
                    <a:pt x="140" y="1114"/>
                    <a:pt x="140" y="1114"/>
                  </a:cubicBezTo>
                  <a:cubicBezTo>
                    <a:pt x="140" y="140"/>
                    <a:pt x="140" y="140"/>
                    <a:pt x="140" y="140"/>
                  </a:cubicBezTo>
                  <a:cubicBezTo>
                    <a:pt x="402" y="140"/>
                    <a:pt x="402" y="140"/>
                    <a:pt x="402" y="140"/>
                  </a:cubicBezTo>
                  <a:cubicBezTo>
                    <a:pt x="402" y="299"/>
                    <a:pt x="402" y="299"/>
                    <a:pt x="402" y="299"/>
                  </a:cubicBezTo>
                  <a:cubicBezTo>
                    <a:pt x="402" y="713"/>
                    <a:pt x="402" y="713"/>
                    <a:pt x="402" y="713"/>
                  </a:cubicBezTo>
                  <a:lnTo>
                    <a:pt x="402" y="1114"/>
                  </a:lnTo>
                  <a:close/>
                  <a:moveTo>
                    <a:pt x="2466" y="1114"/>
                  </a:moveTo>
                  <a:cubicBezTo>
                    <a:pt x="975" y="1114"/>
                    <a:pt x="975" y="1114"/>
                    <a:pt x="975" y="1114"/>
                  </a:cubicBezTo>
                  <a:cubicBezTo>
                    <a:pt x="542" y="895"/>
                    <a:pt x="542" y="895"/>
                    <a:pt x="542" y="895"/>
                  </a:cubicBezTo>
                  <a:cubicBezTo>
                    <a:pt x="542" y="713"/>
                    <a:pt x="542" y="713"/>
                    <a:pt x="542" y="713"/>
                  </a:cubicBezTo>
                  <a:cubicBezTo>
                    <a:pt x="542" y="369"/>
                    <a:pt x="542" y="369"/>
                    <a:pt x="542" y="369"/>
                  </a:cubicBezTo>
                  <a:cubicBezTo>
                    <a:pt x="1857" y="369"/>
                    <a:pt x="1857" y="369"/>
                    <a:pt x="1857" y="369"/>
                  </a:cubicBezTo>
                  <a:cubicBezTo>
                    <a:pt x="1933" y="369"/>
                    <a:pt x="1994" y="430"/>
                    <a:pt x="1994" y="506"/>
                  </a:cubicBezTo>
                  <a:cubicBezTo>
                    <a:pt x="1994" y="581"/>
                    <a:pt x="1933" y="643"/>
                    <a:pt x="1857" y="643"/>
                  </a:cubicBezTo>
                  <a:cubicBezTo>
                    <a:pt x="1554" y="643"/>
                    <a:pt x="1554" y="643"/>
                    <a:pt x="1554" y="643"/>
                  </a:cubicBezTo>
                  <a:cubicBezTo>
                    <a:pt x="1515" y="643"/>
                    <a:pt x="1484" y="674"/>
                    <a:pt x="1484" y="713"/>
                  </a:cubicBezTo>
                  <a:cubicBezTo>
                    <a:pt x="1484" y="751"/>
                    <a:pt x="1515" y="783"/>
                    <a:pt x="1554" y="783"/>
                  </a:cubicBezTo>
                  <a:cubicBezTo>
                    <a:pt x="1857" y="783"/>
                    <a:pt x="1857" y="783"/>
                    <a:pt x="1857" y="783"/>
                  </a:cubicBezTo>
                  <a:cubicBezTo>
                    <a:pt x="1913" y="783"/>
                    <a:pt x="1965" y="766"/>
                    <a:pt x="2008" y="738"/>
                  </a:cubicBezTo>
                  <a:cubicBezTo>
                    <a:pt x="2390" y="738"/>
                    <a:pt x="2390" y="738"/>
                    <a:pt x="2390" y="738"/>
                  </a:cubicBezTo>
                  <a:cubicBezTo>
                    <a:pt x="2411" y="738"/>
                    <a:pt x="2432" y="728"/>
                    <a:pt x="2445" y="711"/>
                  </a:cubicBezTo>
                  <a:cubicBezTo>
                    <a:pt x="2765" y="296"/>
                    <a:pt x="2765" y="296"/>
                    <a:pt x="2765" y="296"/>
                  </a:cubicBezTo>
                  <a:cubicBezTo>
                    <a:pt x="2769" y="291"/>
                    <a:pt x="2772" y="286"/>
                    <a:pt x="2774" y="280"/>
                  </a:cubicBezTo>
                  <a:cubicBezTo>
                    <a:pt x="2776" y="278"/>
                    <a:pt x="2778" y="276"/>
                    <a:pt x="2780" y="273"/>
                  </a:cubicBezTo>
                  <a:cubicBezTo>
                    <a:pt x="2806" y="238"/>
                    <a:pt x="2846" y="218"/>
                    <a:pt x="2890" y="218"/>
                  </a:cubicBezTo>
                  <a:cubicBezTo>
                    <a:pt x="2965" y="218"/>
                    <a:pt x="3026" y="279"/>
                    <a:pt x="3026" y="355"/>
                  </a:cubicBezTo>
                  <a:cubicBezTo>
                    <a:pt x="3026" y="375"/>
                    <a:pt x="3022" y="394"/>
                    <a:pt x="3014" y="412"/>
                  </a:cubicBezTo>
                  <a:cubicBezTo>
                    <a:pt x="3013" y="414"/>
                    <a:pt x="3012" y="417"/>
                    <a:pt x="3011" y="419"/>
                  </a:cubicBezTo>
                  <a:lnTo>
                    <a:pt x="2466" y="1114"/>
                  </a:lnTo>
                  <a:close/>
                </a:path>
              </a:pathLst>
            </a:custGeom>
            <a:solidFill>
              <a:schemeClr val="bg1"/>
            </a:solidFill>
            <a:ln>
              <a:noFill/>
            </a:ln>
            <a:extLst>
              <a:ext uri="{91240B29-F687-4F45-9708-019B960494DF}">
                <a14:hiddenLine xmlns:a14="http://schemas.microsoft.com/office/drawing/2010/main" w="0" cap="flat" cmpd="sng" algn="ctr">
                  <a:solidFill>
                    <a:srgbClr val="FFFFFF">
                      <a:alpha val="0"/>
                    </a:srgbClr>
                  </a:solidFill>
                  <a:prstDash val="solid"/>
                  <a:round/>
                  <a:headEnd type="none" w="med" len="med"/>
                  <a:tailEnd type="none" w="med" len="med"/>
                </a14:hiddenLine>
              </a:ext>
            </a:extLst>
          </p:spPr>
          <p:txBody>
            <a:bodyPr vert="horz" wrap="square" lIns="91416" tIns="45708" rIns="91416" bIns="45708" numCol="1" anchor="t" anchorCtr="0" compatLnSpc="1">
              <a:prstTxWarp prst="textNoShape">
                <a:avLst/>
              </a:prstTxWarp>
            </a:bodyPr>
            <a:lstStyle/>
            <a:p>
              <a:pPr defTabSz="914126" fontAlgn="base">
                <a:spcBef>
                  <a:spcPct val="0"/>
                </a:spcBef>
                <a:spcAft>
                  <a:spcPct val="0"/>
                </a:spcAft>
                <a:defRPr/>
              </a:pPr>
              <a:endParaRPr lang="en-US" sz="1799" kern="0" dirty="0">
                <a:solidFill>
                  <a:srgbClr val="000000"/>
                </a:solidFill>
                <a:latin typeface="Arial"/>
                <a:ea typeface="ＭＳ Ｐゴシック"/>
              </a:endParaRPr>
            </a:p>
          </p:txBody>
        </p:sp>
        <p:sp>
          <p:nvSpPr>
            <p:cNvPr id="22" name="Freeform 17">
              <a:extLst>
                <a:ext uri="{FF2B5EF4-FFF2-40B4-BE49-F238E27FC236}">
                  <a16:creationId xmlns:a16="http://schemas.microsoft.com/office/drawing/2014/main" id="{CD70D773-3495-4D29-BE79-B799B5380C4B}"/>
                </a:ext>
              </a:extLst>
            </p:cNvPr>
            <p:cNvSpPr>
              <a:spLocks noChangeAspect="1" noEditPoints="1"/>
            </p:cNvSpPr>
            <p:nvPr/>
          </p:nvSpPr>
          <p:spPr bwMode="auto">
            <a:xfrm>
              <a:off x="10215099" y="3296957"/>
              <a:ext cx="236130" cy="191564"/>
            </a:xfrm>
            <a:custGeom>
              <a:avLst/>
              <a:gdLst>
                <a:gd name="T0" fmla="*/ 823 w 2874"/>
                <a:gd name="T1" fmla="*/ 128 h 2333"/>
                <a:gd name="T2" fmla="*/ 965 w 2874"/>
                <a:gd name="T3" fmla="*/ 187 h 2333"/>
                <a:gd name="T4" fmla="*/ 1347 w 2874"/>
                <a:gd name="T5" fmla="*/ 569 h 2333"/>
                <a:gd name="T6" fmla="*/ 1437 w 2874"/>
                <a:gd name="T7" fmla="*/ 659 h 2333"/>
                <a:gd name="T8" fmla="*/ 1528 w 2874"/>
                <a:gd name="T9" fmla="*/ 569 h 2333"/>
                <a:gd name="T10" fmla="*/ 1909 w 2874"/>
                <a:gd name="T11" fmla="*/ 187 h 2333"/>
                <a:gd name="T12" fmla="*/ 2051 w 2874"/>
                <a:gd name="T13" fmla="*/ 128 h 2333"/>
                <a:gd name="T14" fmla="*/ 2192 w 2874"/>
                <a:gd name="T15" fmla="*/ 187 h 2333"/>
                <a:gd name="T16" fmla="*/ 2655 w 2874"/>
                <a:gd name="T17" fmla="*/ 651 h 2333"/>
                <a:gd name="T18" fmla="*/ 2714 w 2874"/>
                <a:gd name="T19" fmla="*/ 792 h 2333"/>
                <a:gd name="T20" fmla="*/ 2656 w 2874"/>
                <a:gd name="T21" fmla="*/ 933 h 2333"/>
                <a:gd name="T22" fmla="*/ 1437 w 2874"/>
                <a:gd name="T23" fmla="*/ 2152 h 2333"/>
                <a:gd name="T24" fmla="*/ 219 w 2874"/>
                <a:gd name="T25" fmla="*/ 933 h 2333"/>
                <a:gd name="T26" fmla="*/ 160 w 2874"/>
                <a:gd name="T27" fmla="*/ 792 h 2333"/>
                <a:gd name="T28" fmla="*/ 218 w 2874"/>
                <a:gd name="T29" fmla="*/ 651 h 2333"/>
                <a:gd name="T30" fmla="*/ 682 w 2874"/>
                <a:gd name="T31" fmla="*/ 187 h 2333"/>
                <a:gd name="T32" fmla="*/ 823 w 2874"/>
                <a:gd name="T33" fmla="*/ 128 h 2333"/>
                <a:gd name="T34" fmla="*/ 823 w 2874"/>
                <a:gd name="T35" fmla="*/ 0 h 2333"/>
                <a:gd name="T36" fmla="*/ 591 w 2874"/>
                <a:gd name="T37" fmla="*/ 96 h 2333"/>
                <a:gd name="T38" fmla="*/ 128 w 2874"/>
                <a:gd name="T39" fmla="*/ 560 h 2333"/>
                <a:gd name="T40" fmla="*/ 128 w 2874"/>
                <a:gd name="T41" fmla="*/ 1024 h 2333"/>
                <a:gd name="T42" fmla="*/ 1437 w 2874"/>
                <a:gd name="T43" fmla="*/ 2333 h 2333"/>
                <a:gd name="T44" fmla="*/ 2746 w 2874"/>
                <a:gd name="T45" fmla="*/ 1024 h 2333"/>
                <a:gd name="T46" fmla="*/ 2746 w 2874"/>
                <a:gd name="T47" fmla="*/ 560 h 2333"/>
                <a:gd name="T48" fmla="*/ 2282 w 2874"/>
                <a:gd name="T49" fmla="*/ 97 h 2333"/>
                <a:gd name="T50" fmla="*/ 2051 w 2874"/>
                <a:gd name="T51" fmla="*/ 0 h 2333"/>
                <a:gd name="T52" fmla="*/ 1818 w 2874"/>
                <a:gd name="T53" fmla="*/ 97 h 2333"/>
                <a:gd name="T54" fmla="*/ 1437 w 2874"/>
                <a:gd name="T55" fmla="*/ 478 h 2333"/>
                <a:gd name="T56" fmla="*/ 1055 w 2874"/>
                <a:gd name="T57" fmla="*/ 96 h 2333"/>
                <a:gd name="T58" fmla="*/ 823 w 2874"/>
                <a:gd name="T59" fmla="*/ 0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74" h="2333">
                  <a:moveTo>
                    <a:pt x="823" y="128"/>
                  </a:moveTo>
                  <a:cubicBezTo>
                    <a:pt x="877" y="128"/>
                    <a:pt x="927" y="149"/>
                    <a:pt x="965" y="187"/>
                  </a:cubicBezTo>
                  <a:cubicBezTo>
                    <a:pt x="1347" y="569"/>
                    <a:pt x="1347" y="569"/>
                    <a:pt x="1347" y="569"/>
                  </a:cubicBezTo>
                  <a:cubicBezTo>
                    <a:pt x="1437" y="659"/>
                    <a:pt x="1437" y="659"/>
                    <a:pt x="1437" y="659"/>
                  </a:cubicBezTo>
                  <a:cubicBezTo>
                    <a:pt x="1528" y="569"/>
                    <a:pt x="1528" y="569"/>
                    <a:pt x="1528" y="569"/>
                  </a:cubicBezTo>
                  <a:cubicBezTo>
                    <a:pt x="1909" y="187"/>
                    <a:pt x="1909" y="187"/>
                    <a:pt x="1909" y="187"/>
                  </a:cubicBezTo>
                  <a:cubicBezTo>
                    <a:pt x="1947" y="149"/>
                    <a:pt x="1997" y="128"/>
                    <a:pt x="2051" y="128"/>
                  </a:cubicBezTo>
                  <a:cubicBezTo>
                    <a:pt x="2104" y="128"/>
                    <a:pt x="2154" y="149"/>
                    <a:pt x="2192" y="187"/>
                  </a:cubicBezTo>
                  <a:cubicBezTo>
                    <a:pt x="2655" y="651"/>
                    <a:pt x="2655" y="651"/>
                    <a:pt x="2655" y="651"/>
                  </a:cubicBezTo>
                  <a:cubicBezTo>
                    <a:pt x="2693" y="688"/>
                    <a:pt x="2714" y="739"/>
                    <a:pt x="2714" y="792"/>
                  </a:cubicBezTo>
                  <a:cubicBezTo>
                    <a:pt x="2714" y="846"/>
                    <a:pt x="2693" y="896"/>
                    <a:pt x="2656" y="933"/>
                  </a:cubicBezTo>
                  <a:cubicBezTo>
                    <a:pt x="1437" y="2152"/>
                    <a:pt x="1437" y="2152"/>
                    <a:pt x="1437" y="2152"/>
                  </a:cubicBezTo>
                  <a:cubicBezTo>
                    <a:pt x="219" y="933"/>
                    <a:pt x="219" y="933"/>
                    <a:pt x="219" y="933"/>
                  </a:cubicBezTo>
                  <a:cubicBezTo>
                    <a:pt x="181" y="896"/>
                    <a:pt x="160" y="845"/>
                    <a:pt x="160" y="792"/>
                  </a:cubicBezTo>
                  <a:cubicBezTo>
                    <a:pt x="160" y="738"/>
                    <a:pt x="181" y="688"/>
                    <a:pt x="218" y="651"/>
                  </a:cubicBezTo>
                  <a:cubicBezTo>
                    <a:pt x="682" y="187"/>
                    <a:pt x="682" y="187"/>
                    <a:pt x="682" y="187"/>
                  </a:cubicBezTo>
                  <a:cubicBezTo>
                    <a:pt x="720" y="149"/>
                    <a:pt x="770" y="128"/>
                    <a:pt x="823" y="128"/>
                  </a:cubicBezTo>
                  <a:moveTo>
                    <a:pt x="823" y="0"/>
                  </a:moveTo>
                  <a:cubicBezTo>
                    <a:pt x="739" y="0"/>
                    <a:pt x="656" y="32"/>
                    <a:pt x="591" y="96"/>
                  </a:cubicBezTo>
                  <a:cubicBezTo>
                    <a:pt x="128" y="560"/>
                    <a:pt x="128" y="560"/>
                    <a:pt x="128" y="560"/>
                  </a:cubicBezTo>
                  <a:cubicBezTo>
                    <a:pt x="0" y="688"/>
                    <a:pt x="0" y="896"/>
                    <a:pt x="128" y="1024"/>
                  </a:cubicBezTo>
                  <a:cubicBezTo>
                    <a:pt x="1437" y="2333"/>
                    <a:pt x="1437" y="2333"/>
                    <a:pt x="1437" y="2333"/>
                  </a:cubicBezTo>
                  <a:cubicBezTo>
                    <a:pt x="2746" y="1024"/>
                    <a:pt x="2746" y="1024"/>
                    <a:pt x="2746" y="1024"/>
                  </a:cubicBezTo>
                  <a:cubicBezTo>
                    <a:pt x="2874" y="896"/>
                    <a:pt x="2874" y="688"/>
                    <a:pt x="2746" y="560"/>
                  </a:cubicBezTo>
                  <a:cubicBezTo>
                    <a:pt x="2282" y="97"/>
                    <a:pt x="2282" y="97"/>
                    <a:pt x="2282" y="97"/>
                  </a:cubicBezTo>
                  <a:cubicBezTo>
                    <a:pt x="2218" y="32"/>
                    <a:pt x="2135" y="0"/>
                    <a:pt x="2051" y="0"/>
                  </a:cubicBezTo>
                  <a:cubicBezTo>
                    <a:pt x="1967" y="0"/>
                    <a:pt x="1883" y="32"/>
                    <a:pt x="1818" y="97"/>
                  </a:cubicBezTo>
                  <a:cubicBezTo>
                    <a:pt x="1437" y="478"/>
                    <a:pt x="1437" y="478"/>
                    <a:pt x="1437" y="478"/>
                  </a:cubicBezTo>
                  <a:cubicBezTo>
                    <a:pt x="1055" y="96"/>
                    <a:pt x="1055" y="96"/>
                    <a:pt x="1055" y="96"/>
                  </a:cubicBezTo>
                  <a:cubicBezTo>
                    <a:pt x="991" y="32"/>
                    <a:pt x="907" y="0"/>
                    <a:pt x="823" y="0"/>
                  </a:cubicBezTo>
                  <a:close/>
                </a:path>
              </a:pathLst>
            </a:custGeom>
            <a:solidFill>
              <a:schemeClr val="bg1"/>
            </a:solidFill>
            <a:ln w="3175">
              <a:solidFill>
                <a:schemeClr val="bg1"/>
              </a:solid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a:endParaRPr>
            </a:p>
          </p:txBody>
        </p:sp>
      </p:grpSp>
      <p:sp>
        <p:nvSpPr>
          <p:cNvPr id="24" name="TextBox 23">
            <a:extLst>
              <a:ext uri="{FF2B5EF4-FFF2-40B4-BE49-F238E27FC236}">
                <a16:creationId xmlns:a16="http://schemas.microsoft.com/office/drawing/2014/main" id="{E25B339A-FD8D-4978-B1E5-9F39D624E604}"/>
              </a:ext>
            </a:extLst>
          </p:cNvPr>
          <p:cNvSpPr txBox="1"/>
          <p:nvPr/>
        </p:nvSpPr>
        <p:spPr>
          <a:xfrm>
            <a:off x="3167070" y="3829156"/>
            <a:ext cx="1715728" cy="276927"/>
          </a:xfrm>
          <a:prstGeom prst="rect">
            <a:avLst/>
          </a:prstGeom>
          <a:noFill/>
        </p:spPr>
        <p:txBody>
          <a:bodyPr wrap="square" lIns="0" tIns="0" rIns="0" bIns="0" rtlCol="0" anchor="ctr">
            <a:spAutoFit/>
          </a:bodyPr>
          <a:lstStyle/>
          <a:p>
            <a:pPr algn="ctr" defTabSz="914126">
              <a:defRPr/>
            </a:pPr>
            <a:r>
              <a:rPr lang="en-US" sz="1799" b="1" dirty="0">
                <a:solidFill>
                  <a:srgbClr val="3F3F3F"/>
                </a:solidFill>
                <a:latin typeface="Arial"/>
              </a:rPr>
              <a:t>Provider</a:t>
            </a:r>
          </a:p>
        </p:txBody>
      </p:sp>
      <p:sp>
        <p:nvSpPr>
          <p:cNvPr id="25" name="TextBox 24">
            <a:extLst>
              <a:ext uri="{FF2B5EF4-FFF2-40B4-BE49-F238E27FC236}">
                <a16:creationId xmlns:a16="http://schemas.microsoft.com/office/drawing/2014/main" id="{86C96B9E-7D6C-4BB7-A847-F0D68B16BED6}"/>
              </a:ext>
            </a:extLst>
          </p:cNvPr>
          <p:cNvSpPr txBox="1"/>
          <p:nvPr/>
        </p:nvSpPr>
        <p:spPr>
          <a:xfrm>
            <a:off x="9061100" y="3837493"/>
            <a:ext cx="2528378" cy="276927"/>
          </a:xfrm>
          <a:prstGeom prst="rect">
            <a:avLst/>
          </a:prstGeom>
          <a:noFill/>
        </p:spPr>
        <p:txBody>
          <a:bodyPr wrap="square" lIns="0" tIns="0" rIns="0" bIns="0" rtlCol="0" anchor="ctr">
            <a:spAutoFit/>
          </a:bodyPr>
          <a:lstStyle/>
          <a:p>
            <a:pPr algn="ctr" defTabSz="914126">
              <a:defRPr/>
            </a:pPr>
            <a:r>
              <a:rPr lang="en-US" sz="1799" b="1" dirty="0">
                <a:solidFill>
                  <a:srgbClr val="3F3F3F"/>
                </a:solidFill>
                <a:latin typeface="Arial"/>
              </a:rPr>
              <a:t>Clinical </a:t>
            </a:r>
          </a:p>
        </p:txBody>
      </p:sp>
      <p:grpSp>
        <p:nvGrpSpPr>
          <p:cNvPr id="26" name="Group 25">
            <a:extLst>
              <a:ext uri="{FF2B5EF4-FFF2-40B4-BE49-F238E27FC236}">
                <a16:creationId xmlns:a16="http://schemas.microsoft.com/office/drawing/2014/main" id="{E63BE6D3-9DB7-4300-A0C7-57708F72448B}"/>
              </a:ext>
            </a:extLst>
          </p:cNvPr>
          <p:cNvGrpSpPr/>
          <p:nvPr/>
        </p:nvGrpSpPr>
        <p:grpSpPr>
          <a:xfrm>
            <a:off x="6994188" y="2519942"/>
            <a:ext cx="609178" cy="609178"/>
            <a:chOff x="2611357" y="2800054"/>
            <a:chExt cx="609337" cy="609337"/>
          </a:xfrm>
        </p:grpSpPr>
        <p:sp>
          <p:nvSpPr>
            <p:cNvPr id="27" name="Oval 26">
              <a:extLst>
                <a:ext uri="{FF2B5EF4-FFF2-40B4-BE49-F238E27FC236}">
                  <a16:creationId xmlns:a16="http://schemas.microsoft.com/office/drawing/2014/main" id="{994F1BFA-EBAA-4CAB-8D1F-792BCE0E3547}"/>
                </a:ext>
              </a:extLst>
            </p:cNvPr>
            <p:cNvSpPr/>
            <p:nvPr/>
          </p:nvSpPr>
          <p:spPr>
            <a:xfrm>
              <a:off x="2611357" y="2800054"/>
              <a:ext cx="609337" cy="609337"/>
            </a:xfrm>
            <a:prstGeom prst="ellipse">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sz="1798" b="1" dirty="0">
                <a:solidFill>
                  <a:srgbClr val="FFFFFF"/>
                </a:solidFill>
                <a:latin typeface="Open Sans Bold"/>
                <a:cs typeface="Open Sans Bold"/>
              </a:endParaRPr>
            </a:p>
          </p:txBody>
        </p:sp>
        <p:sp>
          <p:nvSpPr>
            <p:cNvPr id="28" name="Freeform 49">
              <a:extLst>
                <a:ext uri="{FF2B5EF4-FFF2-40B4-BE49-F238E27FC236}">
                  <a16:creationId xmlns:a16="http://schemas.microsoft.com/office/drawing/2014/main" id="{CF24FC8E-1D83-48D2-89C1-FBBC4DC72B37}"/>
                </a:ext>
              </a:extLst>
            </p:cNvPr>
            <p:cNvSpPr>
              <a:spLocks noChangeAspect="1" noEditPoints="1"/>
            </p:cNvSpPr>
            <p:nvPr/>
          </p:nvSpPr>
          <p:spPr bwMode="auto">
            <a:xfrm>
              <a:off x="2773352" y="2963261"/>
              <a:ext cx="274845" cy="258671"/>
            </a:xfrm>
            <a:custGeom>
              <a:avLst/>
              <a:gdLst>
                <a:gd name="T0" fmla="*/ 4112 w 5219"/>
                <a:gd name="T1" fmla="*/ 0 h 4912"/>
                <a:gd name="T2" fmla="*/ 4112 w 5219"/>
                <a:gd name="T3" fmla="*/ 220 h 4912"/>
                <a:gd name="T4" fmla="*/ 3723 w 5219"/>
                <a:gd name="T5" fmla="*/ 609 h 4912"/>
                <a:gd name="T6" fmla="*/ 5092 w 5219"/>
                <a:gd name="T7" fmla="*/ 1467 h 4912"/>
                <a:gd name="T8" fmla="*/ 128 w 5219"/>
                <a:gd name="T9" fmla="*/ 1467 h 4912"/>
                <a:gd name="T10" fmla="*/ 495 w 5219"/>
                <a:gd name="T11" fmla="*/ 3210 h 4912"/>
                <a:gd name="T12" fmla="*/ 128 w 5219"/>
                <a:gd name="T13" fmla="*/ 4360 h 4912"/>
                <a:gd name="T14" fmla="*/ 3999 w 5219"/>
                <a:gd name="T15" fmla="*/ 4912 h 4912"/>
                <a:gd name="T16" fmla="*/ 5218 w 5219"/>
                <a:gd name="T17" fmla="*/ 4669 h 4912"/>
                <a:gd name="T18" fmla="*/ 4719 w 5219"/>
                <a:gd name="T19" fmla="*/ 4233 h 4912"/>
                <a:gd name="T20" fmla="*/ 4916 w 5219"/>
                <a:gd name="T21" fmla="*/ 3210 h 4912"/>
                <a:gd name="T22" fmla="*/ 3497 w 5219"/>
                <a:gd name="T23" fmla="*/ 3561 h 4912"/>
                <a:gd name="T24" fmla="*/ 3217 w 5219"/>
                <a:gd name="T25" fmla="*/ 4233 h 4912"/>
                <a:gd name="T26" fmla="*/ 3249 w 5219"/>
                <a:gd name="T27" fmla="*/ 3561 h 4912"/>
                <a:gd name="T28" fmla="*/ 1995 w 5219"/>
                <a:gd name="T29" fmla="*/ 3210 h 4912"/>
                <a:gd name="T30" fmla="*/ 1717 w 5219"/>
                <a:gd name="T31" fmla="*/ 4271 h 4912"/>
                <a:gd name="T32" fmla="*/ 1500 w 5219"/>
                <a:gd name="T33" fmla="*/ 3100 h 4912"/>
                <a:gd name="T34" fmla="*/ 1460 w 5219"/>
                <a:gd name="T35" fmla="*/ 4669 h 4912"/>
                <a:gd name="T36" fmla="*/ 1217 w 5219"/>
                <a:gd name="T37" fmla="*/ 2991 h 4912"/>
                <a:gd name="T38" fmla="*/ 220 w 5219"/>
                <a:gd name="T39" fmla="*/ 4693 h 4912"/>
                <a:gd name="T40" fmla="*/ 715 w 5219"/>
                <a:gd name="T41" fmla="*/ 4453 h 4912"/>
                <a:gd name="T42" fmla="*/ 495 w 5219"/>
                <a:gd name="T43" fmla="*/ 2990 h 4912"/>
                <a:gd name="T44" fmla="*/ 436 w 5219"/>
                <a:gd name="T45" fmla="*/ 1561 h 4912"/>
                <a:gd name="T46" fmla="*/ 3536 w 5219"/>
                <a:gd name="T47" fmla="*/ 4693 h 4912"/>
                <a:gd name="T48" fmla="*/ 2497 w 5219"/>
                <a:gd name="T49" fmla="*/ 2991 h 4912"/>
                <a:gd name="T50" fmla="*/ 1679 w 5219"/>
                <a:gd name="T51" fmla="*/ 4669 h 4912"/>
                <a:gd name="T52" fmla="*/ 2214 w 5219"/>
                <a:gd name="T53" fmla="*/ 1954 h 4912"/>
                <a:gd name="T54" fmla="*/ 1719 w 5219"/>
                <a:gd name="T55" fmla="*/ 2990 h 4912"/>
                <a:gd name="T56" fmla="*/ 3280 w 5219"/>
                <a:gd name="T57" fmla="*/ 1561 h 4912"/>
                <a:gd name="T58" fmla="*/ 3217 w 5219"/>
                <a:gd name="T59" fmla="*/ 2990 h 4912"/>
                <a:gd name="T60" fmla="*/ 2997 w 5219"/>
                <a:gd name="T61" fmla="*/ 4453 h 4912"/>
                <a:gd name="T62" fmla="*/ 3536 w 5219"/>
                <a:gd name="T63" fmla="*/ 4693 h 4912"/>
                <a:gd name="T64" fmla="*/ 4718 w 5219"/>
                <a:gd name="T65" fmla="*/ 1918 h 4912"/>
                <a:gd name="T66" fmla="*/ 4499 w 5219"/>
                <a:gd name="T67" fmla="*/ 3348 h 4912"/>
                <a:gd name="T68" fmla="*/ 4999 w 5219"/>
                <a:gd name="T69" fmla="*/ 4669 h 4912"/>
                <a:gd name="T70" fmla="*/ 4219 w 5219"/>
                <a:gd name="T71" fmla="*/ 3342 h 4912"/>
                <a:gd name="T72" fmla="*/ 3756 w 5219"/>
                <a:gd name="T73" fmla="*/ 4693 h 4912"/>
                <a:gd name="T74" fmla="*/ 3717 w 5219"/>
                <a:gd name="T75" fmla="*/ 3342 h 4912"/>
                <a:gd name="T76" fmla="*/ 3716 w 5219"/>
                <a:gd name="T77" fmla="*/ 3210 h 4912"/>
                <a:gd name="T78" fmla="*/ 4783 w 5219"/>
                <a:gd name="T79" fmla="*/ 1561 h 4912"/>
                <a:gd name="T80" fmla="*/ 1111 w 5219"/>
                <a:gd name="T81" fmla="*/ 1218 h 4912"/>
                <a:gd name="T82" fmla="*/ 502 w 5219"/>
                <a:gd name="T83" fmla="*/ 609 h 4912"/>
                <a:gd name="T84" fmla="*/ 1500 w 5219"/>
                <a:gd name="T85" fmla="*/ 609 h 4912"/>
                <a:gd name="T86" fmla="*/ 1111 w 5219"/>
                <a:gd name="T87" fmla="*/ 220 h 4912"/>
                <a:gd name="T88" fmla="*/ 2610 w 5219"/>
                <a:gd name="T89" fmla="*/ 0 h 4912"/>
                <a:gd name="T90" fmla="*/ 2610 w 5219"/>
                <a:gd name="T91" fmla="*/ 220 h 4912"/>
                <a:gd name="T92" fmla="*/ 2221 w 5219"/>
                <a:gd name="T93" fmla="*/ 609 h 4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19" h="4912">
                  <a:moveTo>
                    <a:pt x="4112" y="1218"/>
                  </a:moveTo>
                  <a:cubicBezTo>
                    <a:pt x="4448" y="1218"/>
                    <a:pt x="4721" y="945"/>
                    <a:pt x="4721" y="609"/>
                  </a:cubicBezTo>
                  <a:cubicBezTo>
                    <a:pt x="4721" y="273"/>
                    <a:pt x="4448" y="0"/>
                    <a:pt x="4112" y="0"/>
                  </a:cubicBezTo>
                  <a:cubicBezTo>
                    <a:pt x="3776" y="0"/>
                    <a:pt x="3503" y="273"/>
                    <a:pt x="3503" y="609"/>
                  </a:cubicBezTo>
                  <a:cubicBezTo>
                    <a:pt x="3503" y="945"/>
                    <a:pt x="3776" y="1218"/>
                    <a:pt x="4112" y="1218"/>
                  </a:cubicBezTo>
                  <a:close/>
                  <a:moveTo>
                    <a:pt x="4112" y="220"/>
                  </a:moveTo>
                  <a:cubicBezTo>
                    <a:pt x="4327" y="220"/>
                    <a:pt x="4502" y="394"/>
                    <a:pt x="4502" y="609"/>
                  </a:cubicBezTo>
                  <a:cubicBezTo>
                    <a:pt x="4502" y="824"/>
                    <a:pt x="4327" y="998"/>
                    <a:pt x="4112" y="998"/>
                  </a:cubicBezTo>
                  <a:cubicBezTo>
                    <a:pt x="3897" y="998"/>
                    <a:pt x="3723" y="824"/>
                    <a:pt x="3723" y="609"/>
                  </a:cubicBezTo>
                  <a:cubicBezTo>
                    <a:pt x="3723" y="394"/>
                    <a:pt x="3897" y="220"/>
                    <a:pt x="4112" y="220"/>
                  </a:cubicBezTo>
                  <a:close/>
                  <a:moveTo>
                    <a:pt x="5219" y="1777"/>
                  </a:moveTo>
                  <a:cubicBezTo>
                    <a:pt x="5219" y="1659"/>
                    <a:pt x="5174" y="1549"/>
                    <a:pt x="5092" y="1467"/>
                  </a:cubicBezTo>
                  <a:cubicBezTo>
                    <a:pt x="5010" y="1386"/>
                    <a:pt x="4900" y="1341"/>
                    <a:pt x="4783" y="1341"/>
                  </a:cubicBezTo>
                  <a:cubicBezTo>
                    <a:pt x="436" y="1341"/>
                    <a:pt x="436" y="1341"/>
                    <a:pt x="436" y="1341"/>
                  </a:cubicBezTo>
                  <a:cubicBezTo>
                    <a:pt x="319" y="1341"/>
                    <a:pt x="210" y="1386"/>
                    <a:pt x="128" y="1467"/>
                  </a:cubicBezTo>
                  <a:cubicBezTo>
                    <a:pt x="46" y="1549"/>
                    <a:pt x="0" y="1659"/>
                    <a:pt x="0" y="1777"/>
                  </a:cubicBezTo>
                  <a:cubicBezTo>
                    <a:pt x="0" y="3210"/>
                    <a:pt x="0" y="3210"/>
                    <a:pt x="0" y="3210"/>
                  </a:cubicBezTo>
                  <a:cubicBezTo>
                    <a:pt x="495" y="3210"/>
                    <a:pt x="495" y="3210"/>
                    <a:pt x="495" y="3210"/>
                  </a:cubicBezTo>
                  <a:cubicBezTo>
                    <a:pt x="495" y="4233"/>
                    <a:pt x="495" y="4233"/>
                    <a:pt x="495" y="4233"/>
                  </a:cubicBezTo>
                  <a:cubicBezTo>
                    <a:pt x="436" y="4233"/>
                    <a:pt x="436" y="4233"/>
                    <a:pt x="436" y="4233"/>
                  </a:cubicBezTo>
                  <a:cubicBezTo>
                    <a:pt x="319" y="4233"/>
                    <a:pt x="210" y="4278"/>
                    <a:pt x="128" y="4360"/>
                  </a:cubicBezTo>
                  <a:cubicBezTo>
                    <a:pt x="46" y="4442"/>
                    <a:pt x="0" y="4552"/>
                    <a:pt x="0" y="4669"/>
                  </a:cubicBezTo>
                  <a:cubicBezTo>
                    <a:pt x="0" y="4912"/>
                    <a:pt x="0" y="4912"/>
                    <a:pt x="0" y="4912"/>
                  </a:cubicBezTo>
                  <a:cubicBezTo>
                    <a:pt x="3999" y="4912"/>
                    <a:pt x="3999" y="4912"/>
                    <a:pt x="3999" y="4912"/>
                  </a:cubicBezTo>
                  <a:cubicBezTo>
                    <a:pt x="4219" y="4912"/>
                    <a:pt x="4219" y="4912"/>
                    <a:pt x="4219" y="4912"/>
                  </a:cubicBezTo>
                  <a:cubicBezTo>
                    <a:pt x="5218" y="4912"/>
                    <a:pt x="5218" y="4912"/>
                    <a:pt x="5218" y="4912"/>
                  </a:cubicBezTo>
                  <a:cubicBezTo>
                    <a:pt x="5218" y="4669"/>
                    <a:pt x="5218" y="4669"/>
                    <a:pt x="5218" y="4669"/>
                  </a:cubicBezTo>
                  <a:cubicBezTo>
                    <a:pt x="5218" y="4552"/>
                    <a:pt x="5173" y="4442"/>
                    <a:pt x="5090" y="4360"/>
                  </a:cubicBezTo>
                  <a:cubicBezTo>
                    <a:pt x="5008" y="4278"/>
                    <a:pt x="4899" y="4233"/>
                    <a:pt x="4782" y="4233"/>
                  </a:cubicBezTo>
                  <a:cubicBezTo>
                    <a:pt x="4719" y="4233"/>
                    <a:pt x="4719" y="4233"/>
                    <a:pt x="4719" y="4233"/>
                  </a:cubicBezTo>
                  <a:cubicBezTo>
                    <a:pt x="4719" y="3568"/>
                    <a:pt x="4719" y="3568"/>
                    <a:pt x="4719" y="3568"/>
                  </a:cubicBezTo>
                  <a:cubicBezTo>
                    <a:pt x="4971" y="3568"/>
                    <a:pt x="4971" y="3568"/>
                    <a:pt x="4971" y="3568"/>
                  </a:cubicBezTo>
                  <a:cubicBezTo>
                    <a:pt x="4916" y="3210"/>
                    <a:pt x="4916" y="3210"/>
                    <a:pt x="4916" y="3210"/>
                  </a:cubicBezTo>
                  <a:cubicBezTo>
                    <a:pt x="5219" y="3210"/>
                    <a:pt x="5219" y="3210"/>
                    <a:pt x="5219" y="3210"/>
                  </a:cubicBezTo>
                  <a:lnTo>
                    <a:pt x="5219" y="1777"/>
                  </a:lnTo>
                  <a:close/>
                  <a:moveTo>
                    <a:pt x="3497" y="3561"/>
                  </a:moveTo>
                  <a:cubicBezTo>
                    <a:pt x="3497" y="4270"/>
                    <a:pt x="3497" y="4270"/>
                    <a:pt x="3497" y="4270"/>
                  </a:cubicBezTo>
                  <a:cubicBezTo>
                    <a:pt x="3442" y="4246"/>
                    <a:pt x="3382" y="4233"/>
                    <a:pt x="3320" y="4233"/>
                  </a:cubicBezTo>
                  <a:cubicBezTo>
                    <a:pt x="3217" y="4233"/>
                    <a:pt x="3217" y="4233"/>
                    <a:pt x="3217" y="4233"/>
                  </a:cubicBezTo>
                  <a:cubicBezTo>
                    <a:pt x="3217" y="3210"/>
                    <a:pt x="3217" y="3210"/>
                    <a:pt x="3217" y="3210"/>
                  </a:cubicBezTo>
                  <a:cubicBezTo>
                    <a:pt x="3303" y="3210"/>
                    <a:pt x="3303" y="3210"/>
                    <a:pt x="3303" y="3210"/>
                  </a:cubicBezTo>
                  <a:cubicBezTo>
                    <a:pt x="3249" y="3561"/>
                    <a:pt x="3249" y="3561"/>
                    <a:pt x="3249" y="3561"/>
                  </a:cubicBezTo>
                  <a:lnTo>
                    <a:pt x="3497" y="3561"/>
                  </a:lnTo>
                  <a:close/>
                  <a:moveTo>
                    <a:pt x="1717" y="3210"/>
                  </a:moveTo>
                  <a:cubicBezTo>
                    <a:pt x="1995" y="3210"/>
                    <a:pt x="1995" y="3210"/>
                    <a:pt x="1995" y="3210"/>
                  </a:cubicBezTo>
                  <a:cubicBezTo>
                    <a:pt x="1995" y="4233"/>
                    <a:pt x="1995" y="4233"/>
                    <a:pt x="1995" y="4233"/>
                  </a:cubicBezTo>
                  <a:cubicBezTo>
                    <a:pt x="1896" y="4233"/>
                    <a:pt x="1896" y="4233"/>
                    <a:pt x="1896" y="4233"/>
                  </a:cubicBezTo>
                  <a:cubicBezTo>
                    <a:pt x="1833" y="4233"/>
                    <a:pt x="1773" y="4246"/>
                    <a:pt x="1717" y="4271"/>
                  </a:cubicBezTo>
                  <a:lnTo>
                    <a:pt x="1717" y="3210"/>
                  </a:lnTo>
                  <a:close/>
                  <a:moveTo>
                    <a:pt x="1500" y="1777"/>
                  </a:moveTo>
                  <a:cubicBezTo>
                    <a:pt x="1500" y="3100"/>
                    <a:pt x="1500" y="3100"/>
                    <a:pt x="1500" y="3100"/>
                  </a:cubicBezTo>
                  <a:cubicBezTo>
                    <a:pt x="1498" y="3100"/>
                    <a:pt x="1498" y="3100"/>
                    <a:pt x="1498" y="3100"/>
                  </a:cubicBezTo>
                  <a:cubicBezTo>
                    <a:pt x="1498" y="4489"/>
                    <a:pt x="1498" y="4489"/>
                    <a:pt x="1498" y="4489"/>
                  </a:cubicBezTo>
                  <a:cubicBezTo>
                    <a:pt x="1473" y="4545"/>
                    <a:pt x="1460" y="4606"/>
                    <a:pt x="1460" y="4669"/>
                  </a:cubicBezTo>
                  <a:cubicBezTo>
                    <a:pt x="1460" y="4693"/>
                    <a:pt x="1460" y="4693"/>
                    <a:pt x="1460" y="4693"/>
                  </a:cubicBezTo>
                  <a:cubicBezTo>
                    <a:pt x="1217" y="4693"/>
                    <a:pt x="1217" y="4693"/>
                    <a:pt x="1217" y="4693"/>
                  </a:cubicBezTo>
                  <a:cubicBezTo>
                    <a:pt x="1217" y="2991"/>
                    <a:pt x="1217" y="2991"/>
                    <a:pt x="1217" y="2991"/>
                  </a:cubicBezTo>
                  <a:cubicBezTo>
                    <a:pt x="998" y="2991"/>
                    <a:pt x="998" y="2991"/>
                    <a:pt x="998" y="2991"/>
                  </a:cubicBezTo>
                  <a:cubicBezTo>
                    <a:pt x="998" y="4693"/>
                    <a:pt x="998" y="4693"/>
                    <a:pt x="998" y="4693"/>
                  </a:cubicBezTo>
                  <a:cubicBezTo>
                    <a:pt x="220" y="4693"/>
                    <a:pt x="220" y="4693"/>
                    <a:pt x="220" y="4693"/>
                  </a:cubicBezTo>
                  <a:cubicBezTo>
                    <a:pt x="220" y="4669"/>
                    <a:pt x="220" y="4669"/>
                    <a:pt x="220" y="4669"/>
                  </a:cubicBezTo>
                  <a:cubicBezTo>
                    <a:pt x="220" y="4548"/>
                    <a:pt x="315" y="4453"/>
                    <a:pt x="436" y="4453"/>
                  </a:cubicBezTo>
                  <a:cubicBezTo>
                    <a:pt x="715" y="4453"/>
                    <a:pt x="715" y="4453"/>
                    <a:pt x="715" y="4453"/>
                  </a:cubicBezTo>
                  <a:cubicBezTo>
                    <a:pt x="715" y="1954"/>
                    <a:pt x="715" y="1954"/>
                    <a:pt x="715" y="1954"/>
                  </a:cubicBezTo>
                  <a:cubicBezTo>
                    <a:pt x="495" y="1954"/>
                    <a:pt x="495" y="1954"/>
                    <a:pt x="495" y="1954"/>
                  </a:cubicBezTo>
                  <a:cubicBezTo>
                    <a:pt x="495" y="2990"/>
                    <a:pt x="495" y="2990"/>
                    <a:pt x="495" y="2990"/>
                  </a:cubicBezTo>
                  <a:cubicBezTo>
                    <a:pt x="220" y="2990"/>
                    <a:pt x="220" y="2990"/>
                    <a:pt x="220" y="2990"/>
                  </a:cubicBezTo>
                  <a:cubicBezTo>
                    <a:pt x="220" y="1777"/>
                    <a:pt x="220" y="1777"/>
                    <a:pt x="220" y="1777"/>
                  </a:cubicBezTo>
                  <a:cubicBezTo>
                    <a:pt x="220" y="1656"/>
                    <a:pt x="315" y="1561"/>
                    <a:pt x="436" y="1561"/>
                  </a:cubicBezTo>
                  <a:cubicBezTo>
                    <a:pt x="1556" y="1561"/>
                    <a:pt x="1556" y="1561"/>
                    <a:pt x="1556" y="1561"/>
                  </a:cubicBezTo>
                  <a:cubicBezTo>
                    <a:pt x="1519" y="1625"/>
                    <a:pt x="1500" y="1699"/>
                    <a:pt x="1500" y="1777"/>
                  </a:cubicBezTo>
                  <a:close/>
                  <a:moveTo>
                    <a:pt x="3536" y="4693"/>
                  </a:moveTo>
                  <a:cubicBezTo>
                    <a:pt x="2717" y="4693"/>
                    <a:pt x="2717" y="4693"/>
                    <a:pt x="2717" y="4693"/>
                  </a:cubicBezTo>
                  <a:cubicBezTo>
                    <a:pt x="2717" y="2991"/>
                    <a:pt x="2717" y="2991"/>
                    <a:pt x="2717" y="2991"/>
                  </a:cubicBezTo>
                  <a:cubicBezTo>
                    <a:pt x="2497" y="2991"/>
                    <a:pt x="2497" y="2991"/>
                    <a:pt x="2497" y="2991"/>
                  </a:cubicBezTo>
                  <a:cubicBezTo>
                    <a:pt x="2497" y="4693"/>
                    <a:pt x="2497" y="4693"/>
                    <a:pt x="2497" y="4693"/>
                  </a:cubicBezTo>
                  <a:cubicBezTo>
                    <a:pt x="1679" y="4693"/>
                    <a:pt x="1679" y="4693"/>
                    <a:pt x="1679" y="4693"/>
                  </a:cubicBezTo>
                  <a:cubicBezTo>
                    <a:pt x="1679" y="4669"/>
                    <a:pt x="1679" y="4669"/>
                    <a:pt x="1679" y="4669"/>
                  </a:cubicBezTo>
                  <a:cubicBezTo>
                    <a:pt x="1679" y="4548"/>
                    <a:pt x="1774" y="4453"/>
                    <a:pt x="1896" y="4453"/>
                  </a:cubicBezTo>
                  <a:cubicBezTo>
                    <a:pt x="2214" y="4453"/>
                    <a:pt x="2214" y="4453"/>
                    <a:pt x="2214" y="4453"/>
                  </a:cubicBezTo>
                  <a:cubicBezTo>
                    <a:pt x="2214" y="1954"/>
                    <a:pt x="2214" y="1954"/>
                    <a:pt x="2214" y="1954"/>
                  </a:cubicBezTo>
                  <a:cubicBezTo>
                    <a:pt x="1995" y="1954"/>
                    <a:pt x="1995" y="1954"/>
                    <a:pt x="1995" y="1954"/>
                  </a:cubicBezTo>
                  <a:cubicBezTo>
                    <a:pt x="1995" y="2990"/>
                    <a:pt x="1995" y="2990"/>
                    <a:pt x="1995" y="2990"/>
                  </a:cubicBezTo>
                  <a:cubicBezTo>
                    <a:pt x="1719" y="2990"/>
                    <a:pt x="1719" y="2990"/>
                    <a:pt x="1719" y="2990"/>
                  </a:cubicBezTo>
                  <a:cubicBezTo>
                    <a:pt x="1719" y="1777"/>
                    <a:pt x="1719" y="1777"/>
                    <a:pt x="1719" y="1777"/>
                  </a:cubicBezTo>
                  <a:cubicBezTo>
                    <a:pt x="1719" y="1656"/>
                    <a:pt x="1814" y="1561"/>
                    <a:pt x="1936" y="1561"/>
                  </a:cubicBezTo>
                  <a:cubicBezTo>
                    <a:pt x="3280" y="1561"/>
                    <a:pt x="3280" y="1561"/>
                    <a:pt x="3280" y="1561"/>
                  </a:cubicBezTo>
                  <a:cubicBezTo>
                    <a:pt x="3401" y="1561"/>
                    <a:pt x="3496" y="1656"/>
                    <a:pt x="3496" y="1777"/>
                  </a:cubicBezTo>
                  <a:cubicBezTo>
                    <a:pt x="3496" y="2990"/>
                    <a:pt x="3496" y="2990"/>
                    <a:pt x="3496" y="2990"/>
                  </a:cubicBezTo>
                  <a:cubicBezTo>
                    <a:pt x="3217" y="2990"/>
                    <a:pt x="3217" y="2990"/>
                    <a:pt x="3217" y="2990"/>
                  </a:cubicBezTo>
                  <a:cubicBezTo>
                    <a:pt x="3217" y="1954"/>
                    <a:pt x="3217" y="1954"/>
                    <a:pt x="3217" y="1954"/>
                  </a:cubicBezTo>
                  <a:cubicBezTo>
                    <a:pt x="2997" y="1954"/>
                    <a:pt x="2997" y="1954"/>
                    <a:pt x="2997" y="1954"/>
                  </a:cubicBezTo>
                  <a:cubicBezTo>
                    <a:pt x="2997" y="4453"/>
                    <a:pt x="2997" y="4453"/>
                    <a:pt x="2997" y="4453"/>
                  </a:cubicBezTo>
                  <a:cubicBezTo>
                    <a:pt x="3320" y="4453"/>
                    <a:pt x="3320" y="4453"/>
                    <a:pt x="3320" y="4453"/>
                  </a:cubicBezTo>
                  <a:cubicBezTo>
                    <a:pt x="3441" y="4453"/>
                    <a:pt x="3536" y="4548"/>
                    <a:pt x="3536" y="4669"/>
                  </a:cubicBezTo>
                  <a:lnTo>
                    <a:pt x="3536" y="4693"/>
                  </a:lnTo>
                  <a:close/>
                  <a:moveTo>
                    <a:pt x="5000" y="2990"/>
                  </a:moveTo>
                  <a:cubicBezTo>
                    <a:pt x="4882" y="2990"/>
                    <a:pt x="4882" y="2990"/>
                    <a:pt x="4882" y="2990"/>
                  </a:cubicBezTo>
                  <a:cubicBezTo>
                    <a:pt x="4718" y="1918"/>
                    <a:pt x="4718" y="1918"/>
                    <a:pt x="4718" y="1918"/>
                  </a:cubicBezTo>
                  <a:cubicBezTo>
                    <a:pt x="4501" y="1951"/>
                    <a:pt x="4501" y="1951"/>
                    <a:pt x="4501" y="1951"/>
                  </a:cubicBezTo>
                  <a:cubicBezTo>
                    <a:pt x="4715" y="3348"/>
                    <a:pt x="4715" y="3348"/>
                    <a:pt x="4715" y="3348"/>
                  </a:cubicBezTo>
                  <a:cubicBezTo>
                    <a:pt x="4499" y="3348"/>
                    <a:pt x="4499" y="3348"/>
                    <a:pt x="4499" y="3348"/>
                  </a:cubicBezTo>
                  <a:cubicBezTo>
                    <a:pt x="4499" y="4453"/>
                    <a:pt x="4499" y="4453"/>
                    <a:pt x="4499" y="4453"/>
                  </a:cubicBezTo>
                  <a:cubicBezTo>
                    <a:pt x="4782" y="4453"/>
                    <a:pt x="4782" y="4453"/>
                    <a:pt x="4782" y="4453"/>
                  </a:cubicBezTo>
                  <a:cubicBezTo>
                    <a:pt x="4904" y="4453"/>
                    <a:pt x="4999" y="4548"/>
                    <a:pt x="4999" y="4669"/>
                  </a:cubicBezTo>
                  <a:cubicBezTo>
                    <a:pt x="4999" y="4693"/>
                    <a:pt x="4999" y="4693"/>
                    <a:pt x="4999" y="4693"/>
                  </a:cubicBezTo>
                  <a:cubicBezTo>
                    <a:pt x="4219" y="4693"/>
                    <a:pt x="4219" y="4693"/>
                    <a:pt x="4219" y="4693"/>
                  </a:cubicBezTo>
                  <a:cubicBezTo>
                    <a:pt x="4219" y="3342"/>
                    <a:pt x="4219" y="3342"/>
                    <a:pt x="4219" y="3342"/>
                  </a:cubicBezTo>
                  <a:cubicBezTo>
                    <a:pt x="3999" y="3342"/>
                    <a:pt x="3999" y="3342"/>
                    <a:pt x="3999" y="3342"/>
                  </a:cubicBezTo>
                  <a:cubicBezTo>
                    <a:pt x="3999" y="4693"/>
                    <a:pt x="3999" y="4693"/>
                    <a:pt x="3999" y="4693"/>
                  </a:cubicBezTo>
                  <a:cubicBezTo>
                    <a:pt x="3756" y="4693"/>
                    <a:pt x="3756" y="4693"/>
                    <a:pt x="3756" y="4693"/>
                  </a:cubicBezTo>
                  <a:cubicBezTo>
                    <a:pt x="3756" y="4669"/>
                    <a:pt x="3756" y="4669"/>
                    <a:pt x="3756" y="4669"/>
                  </a:cubicBezTo>
                  <a:cubicBezTo>
                    <a:pt x="3756" y="4605"/>
                    <a:pt x="3743" y="4543"/>
                    <a:pt x="3717" y="4486"/>
                  </a:cubicBezTo>
                  <a:cubicBezTo>
                    <a:pt x="3717" y="3342"/>
                    <a:pt x="3717" y="3342"/>
                    <a:pt x="3717" y="3342"/>
                  </a:cubicBezTo>
                  <a:cubicBezTo>
                    <a:pt x="3505" y="3342"/>
                    <a:pt x="3505" y="3342"/>
                    <a:pt x="3505" y="3342"/>
                  </a:cubicBezTo>
                  <a:cubicBezTo>
                    <a:pt x="3525" y="3210"/>
                    <a:pt x="3525" y="3210"/>
                    <a:pt x="3525" y="3210"/>
                  </a:cubicBezTo>
                  <a:cubicBezTo>
                    <a:pt x="3716" y="3210"/>
                    <a:pt x="3716" y="3210"/>
                    <a:pt x="3716" y="3210"/>
                  </a:cubicBezTo>
                  <a:cubicBezTo>
                    <a:pt x="3716" y="1777"/>
                    <a:pt x="3716" y="1777"/>
                    <a:pt x="3716" y="1777"/>
                  </a:cubicBezTo>
                  <a:cubicBezTo>
                    <a:pt x="3716" y="1699"/>
                    <a:pt x="3696" y="1625"/>
                    <a:pt x="3659" y="1561"/>
                  </a:cubicBezTo>
                  <a:cubicBezTo>
                    <a:pt x="4783" y="1561"/>
                    <a:pt x="4783" y="1561"/>
                    <a:pt x="4783" y="1561"/>
                  </a:cubicBezTo>
                  <a:cubicBezTo>
                    <a:pt x="4905" y="1561"/>
                    <a:pt x="5000" y="1656"/>
                    <a:pt x="5000" y="1777"/>
                  </a:cubicBezTo>
                  <a:lnTo>
                    <a:pt x="5000" y="2990"/>
                  </a:lnTo>
                  <a:close/>
                  <a:moveTo>
                    <a:pt x="1111" y="1218"/>
                  </a:moveTo>
                  <a:cubicBezTo>
                    <a:pt x="1447" y="1218"/>
                    <a:pt x="1720" y="945"/>
                    <a:pt x="1720" y="609"/>
                  </a:cubicBezTo>
                  <a:cubicBezTo>
                    <a:pt x="1720" y="273"/>
                    <a:pt x="1447" y="0"/>
                    <a:pt x="1111" y="0"/>
                  </a:cubicBezTo>
                  <a:cubicBezTo>
                    <a:pt x="775" y="0"/>
                    <a:pt x="502" y="273"/>
                    <a:pt x="502" y="609"/>
                  </a:cubicBezTo>
                  <a:cubicBezTo>
                    <a:pt x="502" y="945"/>
                    <a:pt x="775" y="1218"/>
                    <a:pt x="1111" y="1218"/>
                  </a:cubicBezTo>
                  <a:close/>
                  <a:moveTo>
                    <a:pt x="1111" y="220"/>
                  </a:moveTo>
                  <a:cubicBezTo>
                    <a:pt x="1325" y="220"/>
                    <a:pt x="1500" y="394"/>
                    <a:pt x="1500" y="609"/>
                  </a:cubicBezTo>
                  <a:cubicBezTo>
                    <a:pt x="1500" y="824"/>
                    <a:pt x="1325" y="998"/>
                    <a:pt x="1111" y="998"/>
                  </a:cubicBezTo>
                  <a:cubicBezTo>
                    <a:pt x="896" y="998"/>
                    <a:pt x="721" y="824"/>
                    <a:pt x="721" y="609"/>
                  </a:cubicBezTo>
                  <a:cubicBezTo>
                    <a:pt x="721" y="394"/>
                    <a:pt x="896" y="220"/>
                    <a:pt x="1111" y="220"/>
                  </a:cubicBezTo>
                  <a:close/>
                  <a:moveTo>
                    <a:pt x="2610" y="1218"/>
                  </a:moveTo>
                  <a:cubicBezTo>
                    <a:pt x="2946" y="1218"/>
                    <a:pt x="3219" y="945"/>
                    <a:pt x="3219" y="609"/>
                  </a:cubicBezTo>
                  <a:cubicBezTo>
                    <a:pt x="3219" y="273"/>
                    <a:pt x="2946" y="0"/>
                    <a:pt x="2610" y="0"/>
                  </a:cubicBezTo>
                  <a:cubicBezTo>
                    <a:pt x="2274" y="0"/>
                    <a:pt x="2001" y="273"/>
                    <a:pt x="2001" y="609"/>
                  </a:cubicBezTo>
                  <a:cubicBezTo>
                    <a:pt x="2001" y="945"/>
                    <a:pt x="2274" y="1218"/>
                    <a:pt x="2610" y="1218"/>
                  </a:cubicBezTo>
                  <a:close/>
                  <a:moveTo>
                    <a:pt x="2610" y="220"/>
                  </a:moveTo>
                  <a:cubicBezTo>
                    <a:pt x="2825" y="220"/>
                    <a:pt x="3000" y="394"/>
                    <a:pt x="3000" y="609"/>
                  </a:cubicBezTo>
                  <a:cubicBezTo>
                    <a:pt x="3000" y="824"/>
                    <a:pt x="2825" y="998"/>
                    <a:pt x="2610" y="998"/>
                  </a:cubicBezTo>
                  <a:cubicBezTo>
                    <a:pt x="2396" y="998"/>
                    <a:pt x="2221" y="824"/>
                    <a:pt x="2221" y="609"/>
                  </a:cubicBezTo>
                  <a:cubicBezTo>
                    <a:pt x="2221" y="394"/>
                    <a:pt x="2396" y="220"/>
                    <a:pt x="2610" y="220"/>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a:endParaRPr>
            </a:p>
          </p:txBody>
        </p:sp>
      </p:grpSp>
      <p:sp>
        <p:nvSpPr>
          <p:cNvPr id="32" name="TextBox 31">
            <a:extLst>
              <a:ext uri="{FF2B5EF4-FFF2-40B4-BE49-F238E27FC236}">
                <a16:creationId xmlns:a16="http://schemas.microsoft.com/office/drawing/2014/main" id="{F5AAF75D-7A25-4C54-8474-1ECC3A89F34D}"/>
              </a:ext>
            </a:extLst>
          </p:cNvPr>
          <p:cNvSpPr txBox="1"/>
          <p:nvPr/>
        </p:nvSpPr>
        <p:spPr>
          <a:xfrm>
            <a:off x="2890163" y="4161407"/>
            <a:ext cx="2389168" cy="1261555"/>
          </a:xfrm>
          <a:prstGeom prst="rect">
            <a:avLst/>
          </a:prstGeom>
          <a:noFill/>
        </p:spPr>
        <p:txBody>
          <a:bodyPr wrap="square" lIns="0" tIns="0" rIns="0" bIns="0" rtlCol="0">
            <a:spAutoFit/>
          </a:bodyPr>
          <a:lstStyle/>
          <a:p>
            <a:pPr algn="ctr" defTabSz="914126">
              <a:spcBef>
                <a:spcPts val="600"/>
              </a:spcBef>
              <a:spcAft>
                <a:spcPts val="600"/>
              </a:spcAft>
              <a:defRPr/>
            </a:pPr>
            <a:r>
              <a:rPr lang="en-US" sz="1200" dirty="0">
                <a:solidFill>
                  <a:srgbClr val="3F3F3F"/>
                </a:solidFill>
                <a:latin typeface="Arial"/>
              </a:rPr>
              <a:t>Provide meaningful/actionable member/patient EMR/EHR clinical data – make it easy to share </a:t>
            </a:r>
          </a:p>
          <a:p>
            <a:pPr algn="ctr" defTabSz="914126">
              <a:spcBef>
                <a:spcPts val="600"/>
              </a:spcBef>
              <a:spcAft>
                <a:spcPts val="600"/>
              </a:spcAft>
              <a:defRPr/>
            </a:pPr>
            <a:r>
              <a:rPr lang="en-US" sz="1200" dirty="0">
                <a:solidFill>
                  <a:srgbClr val="3F3F3F"/>
                </a:solidFill>
                <a:latin typeface="Arial"/>
              </a:rPr>
              <a:t>Clear/Concise/Meaningful information from payors to assist Providers in treating their patients</a:t>
            </a:r>
          </a:p>
        </p:txBody>
      </p:sp>
      <p:sp>
        <p:nvSpPr>
          <p:cNvPr id="33" name="TextBox 32">
            <a:extLst>
              <a:ext uri="{FF2B5EF4-FFF2-40B4-BE49-F238E27FC236}">
                <a16:creationId xmlns:a16="http://schemas.microsoft.com/office/drawing/2014/main" id="{6BBA7A71-CBF8-4885-86BC-C570CE4D0E6B}"/>
              </a:ext>
            </a:extLst>
          </p:cNvPr>
          <p:cNvSpPr txBox="1"/>
          <p:nvPr/>
        </p:nvSpPr>
        <p:spPr>
          <a:xfrm>
            <a:off x="9060588" y="4192927"/>
            <a:ext cx="2528383" cy="1076937"/>
          </a:xfrm>
          <a:prstGeom prst="rect">
            <a:avLst/>
          </a:prstGeom>
          <a:noFill/>
        </p:spPr>
        <p:txBody>
          <a:bodyPr wrap="square" lIns="0" tIns="0" rIns="0" bIns="0" rtlCol="0">
            <a:spAutoFit/>
          </a:bodyPr>
          <a:lstStyle/>
          <a:p>
            <a:pPr algn="ctr" defTabSz="914126">
              <a:spcBef>
                <a:spcPts val="600"/>
              </a:spcBef>
              <a:spcAft>
                <a:spcPts val="600"/>
              </a:spcAft>
              <a:defRPr/>
            </a:pPr>
            <a:r>
              <a:rPr lang="en-US" sz="1200" dirty="0">
                <a:solidFill>
                  <a:srgbClr val="3F3F3F"/>
                </a:solidFill>
                <a:latin typeface="Arial"/>
              </a:rPr>
              <a:t>Leveraging key clinical data/information to bring efficiency and automation to our Enterprise Clinical Organization</a:t>
            </a:r>
          </a:p>
          <a:p>
            <a:pPr algn="ctr" defTabSz="914126">
              <a:spcBef>
                <a:spcPts val="600"/>
              </a:spcBef>
              <a:spcAft>
                <a:spcPts val="600"/>
              </a:spcAft>
              <a:defRPr/>
            </a:pPr>
            <a:r>
              <a:rPr lang="en-US" sz="1200" dirty="0">
                <a:solidFill>
                  <a:srgbClr val="3F3F3F"/>
                </a:solidFill>
                <a:latin typeface="Arial"/>
              </a:rPr>
              <a:t>HH, Minute Clinic, Clinical Ops </a:t>
            </a:r>
            <a:r>
              <a:rPr lang="en-US" sz="1200" dirty="0" err="1">
                <a:solidFill>
                  <a:srgbClr val="3F3F3F"/>
                </a:solidFill>
                <a:latin typeface="Arial"/>
              </a:rPr>
              <a:t>etc</a:t>
            </a:r>
            <a:endParaRPr lang="en-US" sz="1200" dirty="0">
              <a:solidFill>
                <a:srgbClr val="3F3F3F"/>
              </a:solidFill>
              <a:latin typeface="Arial"/>
            </a:endParaRPr>
          </a:p>
        </p:txBody>
      </p:sp>
      <p:cxnSp>
        <p:nvCxnSpPr>
          <p:cNvPr id="29" name="Straight Connector 28">
            <a:extLst>
              <a:ext uri="{FF2B5EF4-FFF2-40B4-BE49-F238E27FC236}">
                <a16:creationId xmlns:a16="http://schemas.microsoft.com/office/drawing/2014/main" id="{9BC237C4-86CE-4ED5-A5D3-6A894D846B8C}"/>
              </a:ext>
            </a:extLst>
          </p:cNvPr>
          <p:cNvCxnSpPr>
            <a:cxnSpLocks/>
          </p:cNvCxnSpPr>
          <p:nvPr/>
        </p:nvCxnSpPr>
        <p:spPr>
          <a:xfrm>
            <a:off x="8969440" y="3348658"/>
            <a:ext cx="0" cy="2175011"/>
          </a:xfrm>
          <a:prstGeom prst="line">
            <a:avLst/>
          </a:prstGeom>
          <a:ln w="12700" cmpd="sng">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51E0914-AEFC-4DE9-B101-01A060393F59}"/>
              </a:ext>
            </a:extLst>
          </p:cNvPr>
          <p:cNvSpPr txBox="1"/>
          <p:nvPr/>
        </p:nvSpPr>
        <p:spPr>
          <a:xfrm>
            <a:off x="5761429" y="3232800"/>
            <a:ext cx="2861960" cy="553854"/>
          </a:xfrm>
          <a:prstGeom prst="rect">
            <a:avLst/>
          </a:prstGeom>
          <a:noFill/>
        </p:spPr>
        <p:txBody>
          <a:bodyPr wrap="square" lIns="0" tIns="0" rIns="0" bIns="0" rtlCol="0" anchor="ctr">
            <a:spAutoFit/>
          </a:bodyPr>
          <a:lstStyle/>
          <a:p>
            <a:pPr algn="ctr" defTabSz="914126">
              <a:defRPr/>
            </a:pPr>
            <a:r>
              <a:rPr lang="en-US" sz="1799" b="1" dirty="0">
                <a:solidFill>
                  <a:srgbClr val="3F3F3F"/>
                </a:solidFill>
                <a:latin typeface="Arial"/>
              </a:rPr>
              <a:t>Data Aggregators &amp; IoT Partners</a:t>
            </a:r>
          </a:p>
        </p:txBody>
      </p:sp>
      <p:sp>
        <p:nvSpPr>
          <p:cNvPr id="35" name="TextBox 34">
            <a:extLst>
              <a:ext uri="{FF2B5EF4-FFF2-40B4-BE49-F238E27FC236}">
                <a16:creationId xmlns:a16="http://schemas.microsoft.com/office/drawing/2014/main" id="{DFB47C59-4D24-436F-959B-621A431A671D}"/>
              </a:ext>
            </a:extLst>
          </p:cNvPr>
          <p:cNvSpPr txBox="1"/>
          <p:nvPr/>
        </p:nvSpPr>
        <p:spPr>
          <a:xfrm>
            <a:off x="5834754" y="3775173"/>
            <a:ext cx="2829428" cy="369236"/>
          </a:xfrm>
          <a:prstGeom prst="rect">
            <a:avLst/>
          </a:prstGeom>
          <a:noFill/>
        </p:spPr>
        <p:txBody>
          <a:bodyPr wrap="square" lIns="0" tIns="0" rIns="0" bIns="0" rtlCol="0">
            <a:spAutoFit/>
          </a:bodyPr>
          <a:lstStyle/>
          <a:p>
            <a:pPr algn="ctr" defTabSz="914126">
              <a:spcBef>
                <a:spcPts val="600"/>
              </a:spcBef>
              <a:spcAft>
                <a:spcPts val="600"/>
              </a:spcAft>
              <a:defRPr/>
            </a:pPr>
            <a:r>
              <a:rPr lang="en-US" sz="1200" dirty="0">
                <a:solidFill>
                  <a:srgbClr val="3F3F3F"/>
                </a:solidFill>
                <a:latin typeface="Arial"/>
              </a:rPr>
              <a:t>Connection to allow for bi-directional sharing of clinical data/information</a:t>
            </a:r>
          </a:p>
        </p:txBody>
      </p:sp>
      <p:sp>
        <p:nvSpPr>
          <p:cNvPr id="36" name="TextBox 35">
            <a:extLst>
              <a:ext uri="{FF2B5EF4-FFF2-40B4-BE49-F238E27FC236}">
                <a16:creationId xmlns:a16="http://schemas.microsoft.com/office/drawing/2014/main" id="{9D16D864-376D-4BEF-986F-B3F2BA4BAAC2}"/>
              </a:ext>
            </a:extLst>
          </p:cNvPr>
          <p:cNvSpPr txBox="1"/>
          <p:nvPr/>
        </p:nvSpPr>
        <p:spPr>
          <a:xfrm>
            <a:off x="5437719" y="5035079"/>
            <a:ext cx="3629440" cy="553854"/>
          </a:xfrm>
          <a:prstGeom prst="rect">
            <a:avLst/>
          </a:prstGeom>
          <a:noFill/>
        </p:spPr>
        <p:txBody>
          <a:bodyPr wrap="square" lIns="0" tIns="0" rIns="0" bIns="0" rtlCol="0" anchor="ctr">
            <a:spAutoFit/>
          </a:bodyPr>
          <a:lstStyle/>
          <a:p>
            <a:pPr algn="ctr" defTabSz="914126">
              <a:defRPr/>
            </a:pPr>
            <a:r>
              <a:rPr lang="en-US" sz="1799" b="1" dirty="0">
                <a:solidFill>
                  <a:srgbClr val="3F3F3F"/>
                </a:solidFill>
                <a:latin typeface="Arial"/>
              </a:rPr>
              <a:t>CVS Health</a:t>
            </a:r>
          </a:p>
          <a:p>
            <a:pPr algn="ctr" defTabSz="914126">
              <a:defRPr/>
            </a:pPr>
            <a:r>
              <a:rPr lang="en-US" sz="1799" b="1" dirty="0">
                <a:solidFill>
                  <a:srgbClr val="3F3F3F"/>
                </a:solidFill>
                <a:latin typeface="Arial"/>
              </a:rPr>
              <a:t> Connected Platform</a:t>
            </a:r>
          </a:p>
        </p:txBody>
      </p:sp>
      <p:sp>
        <p:nvSpPr>
          <p:cNvPr id="37" name="TextBox 36">
            <a:extLst>
              <a:ext uri="{FF2B5EF4-FFF2-40B4-BE49-F238E27FC236}">
                <a16:creationId xmlns:a16="http://schemas.microsoft.com/office/drawing/2014/main" id="{AF13F659-3964-4C47-AF2C-BDEAE0A061AE}"/>
              </a:ext>
            </a:extLst>
          </p:cNvPr>
          <p:cNvSpPr txBox="1"/>
          <p:nvPr/>
        </p:nvSpPr>
        <p:spPr>
          <a:xfrm>
            <a:off x="5794103" y="5678807"/>
            <a:ext cx="2829428" cy="1076937"/>
          </a:xfrm>
          <a:prstGeom prst="rect">
            <a:avLst/>
          </a:prstGeom>
          <a:noFill/>
        </p:spPr>
        <p:txBody>
          <a:bodyPr wrap="square" lIns="0" tIns="0" rIns="0" bIns="0" rtlCol="0">
            <a:spAutoFit/>
          </a:bodyPr>
          <a:lstStyle/>
          <a:p>
            <a:pPr algn="ctr" defTabSz="914126">
              <a:spcBef>
                <a:spcPts val="600"/>
              </a:spcBef>
              <a:spcAft>
                <a:spcPts val="600"/>
              </a:spcAft>
              <a:defRPr/>
            </a:pPr>
            <a:r>
              <a:rPr lang="en-US" sz="1200" dirty="0">
                <a:solidFill>
                  <a:srgbClr val="3F3F3F"/>
                </a:solidFill>
                <a:latin typeface="Arial"/>
              </a:rPr>
              <a:t>Store/Orchestrate/Curate &amp; Automate the use of clinical data for the Enterprise “Intelligence Layer”</a:t>
            </a:r>
          </a:p>
          <a:p>
            <a:pPr algn="ctr" defTabSz="914126">
              <a:spcBef>
                <a:spcPts val="600"/>
              </a:spcBef>
              <a:spcAft>
                <a:spcPts val="600"/>
              </a:spcAft>
              <a:defRPr/>
            </a:pPr>
            <a:r>
              <a:rPr lang="en-US" sz="1200" dirty="0">
                <a:solidFill>
                  <a:srgbClr val="3F3F3F"/>
                </a:solidFill>
                <a:latin typeface="Arial"/>
              </a:rPr>
              <a:t>Data Storage, Rules, Analytics and Artificial Intelligence</a:t>
            </a:r>
          </a:p>
        </p:txBody>
      </p:sp>
      <p:sp>
        <p:nvSpPr>
          <p:cNvPr id="30" name="Rectangle 29">
            <a:extLst>
              <a:ext uri="{FF2B5EF4-FFF2-40B4-BE49-F238E27FC236}">
                <a16:creationId xmlns:a16="http://schemas.microsoft.com/office/drawing/2014/main" id="{AF051B76-F810-4B34-BEA8-4C12F4149E8C}"/>
              </a:ext>
            </a:extLst>
          </p:cNvPr>
          <p:cNvSpPr/>
          <p:nvPr/>
        </p:nvSpPr>
        <p:spPr bwMode="gray">
          <a:xfrm>
            <a:off x="0" y="1051569"/>
            <a:ext cx="2751266" cy="4911050"/>
          </a:xfrm>
          <a:prstGeom prst="rect">
            <a:avLst/>
          </a:prstGeom>
          <a:solidFill>
            <a:sysClr val="windowText" lastClr="000000">
              <a:lumMod val="50000"/>
              <a:lumOff val="50000"/>
            </a:sysClr>
          </a:solidFill>
          <a:ln w="9525" cap="flat" cmpd="sng" algn="ctr">
            <a:noFill/>
            <a:prstDash val="solid"/>
            <a:miter lim="800000"/>
          </a:ln>
          <a:effectLst/>
        </p:spPr>
        <p:txBody>
          <a:bodyPr rtlCol="0" anchor="ctr"/>
          <a:lstStyle/>
          <a:p>
            <a:pPr algn="ctr" defTabSz="914126">
              <a:defRPr/>
            </a:pPr>
            <a:r>
              <a:rPr lang="en-US" sz="1999" b="1" i="1" kern="0" dirty="0">
                <a:solidFill>
                  <a:prstClr val="white"/>
                </a:solidFill>
                <a:latin typeface="Arial"/>
              </a:rPr>
              <a:t>Value Proposition</a:t>
            </a:r>
          </a:p>
          <a:p>
            <a:pPr algn="ctr" defTabSz="914126">
              <a:defRPr/>
            </a:pPr>
            <a:endParaRPr lang="en-US" sz="1200" b="1" kern="0" dirty="0">
              <a:solidFill>
                <a:prstClr val="white"/>
              </a:solidFill>
              <a:latin typeface="Arial"/>
            </a:endParaRPr>
          </a:p>
          <a:p>
            <a:pPr algn="ctr" defTabSz="914126">
              <a:defRPr/>
            </a:pPr>
            <a:endParaRPr lang="en-US" sz="1200" b="1" kern="0" dirty="0">
              <a:solidFill>
                <a:prstClr val="white"/>
              </a:solidFill>
              <a:latin typeface="Arial"/>
            </a:endParaRPr>
          </a:p>
          <a:p>
            <a:pPr algn="ctr" defTabSz="914126">
              <a:defRPr/>
            </a:pPr>
            <a:r>
              <a:rPr lang="en-US" sz="1500" b="1" i="1" kern="0" dirty="0">
                <a:solidFill>
                  <a:prstClr val="white"/>
                </a:solidFill>
                <a:latin typeface="Arial"/>
              </a:rPr>
              <a:t>Bi-directional sharing of clinical data has the ability to foster a collaborative approach to patient care with each stakeholder gaining value through the process</a:t>
            </a:r>
          </a:p>
          <a:p>
            <a:pPr algn="ctr" defTabSz="914126">
              <a:defRPr/>
            </a:pPr>
            <a:endParaRPr lang="en-US" sz="1500" b="1" i="1" kern="0" dirty="0">
              <a:solidFill>
                <a:prstClr val="white"/>
              </a:solidFill>
              <a:latin typeface="Arial"/>
            </a:endParaRPr>
          </a:p>
          <a:p>
            <a:pPr algn="ctr" defTabSz="914126">
              <a:defRPr/>
            </a:pPr>
            <a:r>
              <a:rPr lang="en-US" sz="1500" b="1" i="1" kern="0" dirty="0">
                <a:solidFill>
                  <a:prstClr val="white"/>
                </a:solidFill>
                <a:latin typeface="Arial"/>
              </a:rPr>
              <a:t>Internal to CVS Health the power will be in selective storing /use/sharing of the data through Analytics, Rules, and AI</a:t>
            </a:r>
          </a:p>
          <a:p>
            <a:pPr algn="ctr" defTabSz="914126">
              <a:defRPr/>
            </a:pPr>
            <a:endParaRPr lang="en-US" sz="1500" b="1" i="1" kern="0" dirty="0">
              <a:solidFill>
                <a:prstClr val="white"/>
              </a:solidFill>
              <a:latin typeface="Arial"/>
            </a:endParaRPr>
          </a:p>
        </p:txBody>
      </p:sp>
      <p:cxnSp>
        <p:nvCxnSpPr>
          <p:cNvPr id="31" name="Straight Connector 30">
            <a:extLst>
              <a:ext uri="{FF2B5EF4-FFF2-40B4-BE49-F238E27FC236}">
                <a16:creationId xmlns:a16="http://schemas.microsoft.com/office/drawing/2014/main" id="{4686FEAC-AEC8-496C-BC1A-B4A2991601A6}"/>
              </a:ext>
            </a:extLst>
          </p:cNvPr>
          <p:cNvCxnSpPr/>
          <p:nvPr/>
        </p:nvCxnSpPr>
        <p:spPr>
          <a:xfrm>
            <a:off x="377108" y="1842229"/>
            <a:ext cx="1997050" cy="0"/>
          </a:xfrm>
          <a:prstGeom prst="line">
            <a:avLst/>
          </a:prstGeom>
          <a:noFill/>
          <a:ln w="12700" cap="flat" cmpd="sng" algn="ctr">
            <a:solidFill>
              <a:sysClr val="window" lastClr="FFFFFF"/>
            </a:solidFill>
            <a:prstDash val="solid"/>
          </a:ln>
          <a:effectLst/>
        </p:spPr>
      </p:cxnSp>
      <p:grpSp>
        <p:nvGrpSpPr>
          <p:cNvPr id="6" name="Group 5">
            <a:extLst>
              <a:ext uri="{FF2B5EF4-FFF2-40B4-BE49-F238E27FC236}">
                <a16:creationId xmlns:a16="http://schemas.microsoft.com/office/drawing/2014/main" id="{9C8EA053-BCEE-4B55-96C4-A9E22D0AAC7B}"/>
              </a:ext>
            </a:extLst>
          </p:cNvPr>
          <p:cNvGrpSpPr/>
          <p:nvPr/>
        </p:nvGrpSpPr>
        <p:grpSpPr>
          <a:xfrm>
            <a:off x="6977171" y="4384257"/>
            <a:ext cx="609178" cy="609178"/>
            <a:chOff x="9289278" y="5046364"/>
            <a:chExt cx="609337" cy="609337"/>
          </a:xfrm>
        </p:grpSpPr>
        <p:sp>
          <p:nvSpPr>
            <p:cNvPr id="43" name="Oval 42">
              <a:extLst>
                <a:ext uri="{FF2B5EF4-FFF2-40B4-BE49-F238E27FC236}">
                  <a16:creationId xmlns:a16="http://schemas.microsoft.com/office/drawing/2014/main" id="{F06AB4A1-4636-4EA7-89CC-61648AC8E36C}"/>
                </a:ext>
              </a:extLst>
            </p:cNvPr>
            <p:cNvSpPr/>
            <p:nvPr/>
          </p:nvSpPr>
          <p:spPr>
            <a:xfrm>
              <a:off x="9289278" y="5046364"/>
              <a:ext cx="609337" cy="609337"/>
            </a:xfrm>
            <a:prstGeom prst="ellipse">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sz="1798" b="1" dirty="0">
                <a:solidFill>
                  <a:srgbClr val="FFFFFF"/>
                </a:solidFill>
                <a:latin typeface="Open Sans Bold"/>
                <a:cs typeface="Open Sans Bold"/>
              </a:endParaRPr>
            </a:p>
          </p:txBody>
        </p:sp>
        <p:pic>
          <p:nvPicPr>
            <p:cNvPr id="5" name="Graphic 4" descr="Blockchain">
              <a:extLst>
                <a:ext uri="{FF2B5EF4-FFF2-40B4-BE49-F238E27FC236}">
                  <a16:creationId xmlns:a16="http://schemas.microsoft.com/office/drawing/2014/main" id="{334E397B-54EA-4A4F-8632-84D1A14553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82" y="5061462"/>
              <a:ext cx="397527" cy="450210"/>
            </a:xfrm>
            <a:prstGeom prst="rect">
              <a:avLst/>
            </a:prstGeom>
          </p:spPr>
        </p:pic>
      </p:grpSp>
      <p:sp>
        <p:nvSpPr>
          <p:cNvPr id="44" name="TextBox 43">
            <a:extLst>
              <a:ext uri="{FF2B5EF4-FFF2-40B4-BE49-F238E27FC236}">
                <a16:creationId xmlns:a16="http://schemas.microsoft.com/office/drawing/2014/main" id="{D9B6141C-5764-42B9-8819-2E9388F7F5AE}"/>
              </a:ext>
            </a:extLst>
          </p:cNvPr>
          <p:cNvSpPr txBox="1"/>
          <p:nvPr/>
        </p:nvSpPr>
        <p:spPr>
          <a:xfrm>
            <a:off x="5928220" y="1385398"/>
            <a:ext cx="2528378" cy="276927"/>
          </a:xfrm>
          <a:prstGeom prst="rect">
            <a:avLst/>
          </a:prstGeom>
          <a:noFill/>
        </p:spPr>
        <p:txBody>
          <a:bodyPr wrap="square" lIns="0" tIns="0" rIns="0" bIns="0" rtlCol="0" anchor="ctr">
            <a:spAutoFit/>
          </a:bodyPr>
          <a:lstStyle/>
          <a:p>
            <a:pPr algn="ctr" defTabSz="914126">
              <a:defRPr/>
            </a:pPr>
            <a:r>
              <a:rPr lang="en-US" sz="1799" b="1" dirty="0">
                <a:solidFill>
                  <a:srgbClr val="3F3F3F"/>
                </a:solidFill>
                <a:latin typeface="Arial"/>
              </a:rPr>
              <a:t>Member/Patient</a:t>
            </a:r>
          </a:p>
        </p:txBody>
      </p:sp>
      <p:cxnSp>
        <p:nvCxnSpPr>
          <p:cNvPr id="12" name="Straight Connector 11">
            <a:extLst>
              <a:ext uri="{FF2B5EF4-FFF2-40B4-BE49-F238E27FC236}">
                <a16:creationId xmlns:a16="http://schemas.microsoft.com/office/drawing/2014/main" id="{A1D8E9B6-E4FE-4BF8-B18B-4C6D7F4A6A07}"/>
              </a:ext>
            </a:extLst>
          </p:cNvPr>
          <p:cNvCxnSpPr/>
          <p:nvPr/>
        </p:nvCxnSpPr>
        <p:spPr>
          <a:xfrm>
            <a:off x="3135560" y="2393877"/>
            <a:ext cx="8453411" cy="0"/>
          </a:xfrm>
          <a:prstGeom prst="line">
            <a:avLst/>
          </a:prstGeom>
          <a:ln w="19050"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2C37EA-1172-418F-99CC-16662D477FBA}"/>
              </a:ext>
            </a:extLst>
          </p:cNvPr>
          <p:cNvSpPr txBox="1"/>
          <p:nvPr/>
        </p:nvSpPr>
        <p:spPr>
          <a:xfrm>
            <a:off x="5110372" y="1747081"/>
            <a:ext cx="3760156" cy="369332"/>
          </a:xfrm>
          <a:prstGeom prst="rect">
            <a:avLst/>
          </a:prstGeom>
          <a:noFill/>
        </p:spPr>
        <p:txBody>
          <a:bodyPr wrap="square" lIns="0" tIns="0" rIns="0" bIns="0" rtlCol="0">
            <a:spAutoFit/>
          </a:bodyPr>
          <a:lstStyle/>
          <a:p>
            <a:pPr algn="ctr" defTabSz="914126">
              <a:spcBef>
                <a:spcPts val="600"/>
              </a:spcBef>
              <a:spcAft>
                <a:spcPts val="600"/>
              </a:spcAft>
              <a:defRPr/>
            </a:pPr>
            <a:r>
              <a:rPr lang="en-US" sz="1200" dirty="0">
                <a:solidFill>
                  <a:srgbClr val="3F3F3F"/>
                </a:solidFill>
                <a:latin typeface="Arial"/>
              </a:rPr>
              <a:t>Meeting/Exceeding the Health Journey and Experience (Remote Monitoring, Wearables, Other Channels)</a:t>
            </a:r>
          </a:p>
        </p:txBody>
      </p:sp>
      <p:sp>
        <p:nvSpPr>
          <p:cNvPr id="39" name="TextBox 38">
            <a:extLst>
              <a:ext uri="{FF2B5EF4-FFF2-40B4-BE49-F238E27FC236}">
                <a16:creationId xmlns:a16="http://schemas.microsoft.com/office/drawing/2014/main" id="{4177EA7F-9060-40E8-8942-0E7F6D327226}"/>
              </a:ext>
            </a:extLst>
          </p:cNvPr>
          <p:cNvSpPr txBox="1"/>
          <p:nvPr/>
        </p:nvSpPr>
        <p:spPr>
          <a:xfrm>
            <a:off x="293243" y="6056708"/>
            <a:ext cx="1354282" cy="215444"/>
          </a:xfrm>
          <a:prstGeom prst="rect">
            <a:avLst/>
          </a:prstGeom>
          <a:noFill/>
        </p:spPr>
        <p:txBody>
          <a:bodyPr wrap="none" lIns="0" tIns="0" rIns="0" bIns="0" rtlCol="0">
            <a:spAutoFit/>
          </a:bodyPr>
          <a:lstStyle/>
          <a:p>
            <a:r>
              <a:rPr lang="en-US" sz="1400" dirty="0">
                <a:solidFill>
                  <a:schemeClr val="tx2"/>
                </a:solidFill>
              </a:rPr>
              <a:t>* Susan Brayton</a:t>
            </a:r>
          </a:p>
        </p:txBody>
      </p:sp>
    </p:spTree>
    <p:extLst>
      <p:ext uri="{BB962C8B-B14F-4D97-AF65-F5344CB8AC3E}">
        <p14:creationId xmlns:p14="http://schemas.microsoft.com/office/powerpoint/2010/main" val="43278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8AF8A-6334-49E9-AA11-8B0A19A7F0F3}"/>
              </a:ext>
            </a:extLst>
          </p:cNvPr>
          <p:cNvPicPr>
            <a:picLocks noChangeAspect="1"/>
          </p:cNvPicPr>
          <p:nvPr/>
        </p:nvPicPr>
        <p:blipFill>
          <a:blip r:embed="rId3"/>
          <a:stretch>
            <a:fillRect/>
          </a:stretch>
        </p:blipFill>
        <p:spPr>
          <a:xfrm>
            <a:off x="6577583" y="3045608"/>
            <a:ext cx="6153943" cy="2157142"/>
          </a:xfrm>
          <a:prstGeom prst="rect">
            <a:avLst/>
          </a:prstGeom>
        </p:spPr>
      </p:pic>
      <p:grpSp>
        <p:nvGrpSpPr>
          <p:cNvPr id="3" name="Group 2">
            <a:extLst>
              <a:ext uri="{FF2B5EF4-FFF2-40B4-BE49-F238E27FC236}">
                <a16:creationId xmlns:a16="http://schemas.microsoft.com/office/drawing/2014/main" id="{E13D0531-9F44-4A04-B432-1CAD3E9C65FC}"/>
              </a:ext>
            </a:extLst>
          </p:cNvPr>
          <p:cNvGrpSpPr/>
          <p:nvPr/>
        </p:nvGrpSpPr>
        <p:grpSpPr>
          <a:xfrm>
            <a:off x="242213" y="2230607"/>
            <a:ext cx="5067154" cy="3984012"/>
            <a:chOff x="0" y="1436475"/>
            <a:chExt cx="5068474" cy="3985050"/>
          </a:xfrm>
        </p:grpSpPr>
        <p:sp>
          <p:nvSpPr>
            <p:cNvPr id="15" name="Rectangle 14">
              <a:extLst>
                <a:ext uri="{FF2B5EF4-FFF2-40B4-BE49-F238E27FC236}">
                  <a16:creationId xmlns:a16="http://schemas.microsoft.com/office/drawing/2014/main" id="{8DEEDEF4-8A53-48C5-9AB8-76EF7A7FD282}"/>
                </a:ext>
              </a:extLst>
            </p:cNvPr>
            <p:cNvSpPr/>
            <p:nvPr/>
          </p:nvSpPr>
          <p:spPr>
            <a:xfrm>
              <a:off x="0" y="1436475"/>
              <a:ext cx="5066323" cy="398505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799" dirty="0">
                  <a:solidFill>
                    <a:prstClr val="black"/>
                  </a:solidFill>
                  <a:latin typeface="Arial"/>
                </a:rPr>
                <a:t>Remote Monitoring / IoT</a:t>
              </a: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a:p>
              <a:pPr algn="ctr" defTabSz="914126">
                <a:defRPr/>
              </a:pPr>
              <a:endParaRPr lang="en-US" sz="1799" dirty="0">
                <a:solidFill>
                  <a:prstClr val="black"/>
                </a:solidFill>
                <a:latin typeface="Arial"/>
              </a:endParaRPr>
            </a:p>
          </p:txBody>
        </p:sp>
        <p:sp>
          <p:nvSpPr>
            <p:cNvPr id="17" name="Text Placeholder 6">
              <a:extLst>
                <a:ext uri="{FF2B5EF4-FFF2-40B4-BE49-F238E27FC236}">
                  <a16:creationId xmlns:a16="http://schemas.microsoft.com/office/drawing/2014/main" id="{39E6DBBB-320A-4330-947D-E234DEDE74F1}"/>
                </a:ext>
              </a:extLst>
            </p:cNvPr>
            <p:cNvSpPr txBox="1">
              <a:spLocks/>
            </p:cNvSpPr>
            <p:nvPr/>
          </p:nvSpPr>
          <p:spPr bwMode="gray">
            <a:xfrm>
              <a:off x="43848" y="3070375"/>
              <a:ext cx="5022475" cy="1245997"/>
            </a:xfrm>
            <a:prstGeom prst="rect">
              <a:avLst/>
            </a:prstGeom>
            <a:solidFill>
              <a:schemeClr val="bg1">
                <a:lumMod val="85000"/>
              </a:schemeClr>
            </a:solidFill>
          </p:spPr>
          <p:txBody>
            <a:bodyPr vert="horz" lIns="91416" tIns="0" rIns="91416" bIns="0" rtlCol="0" anchor="ctr" anchorCtr="0">
              <a:noAutofit/>
            </a:bodyPr>
            <a:lstStyle>
              <a:lvl1pPr marL="0" indent="0" algn="l" defTabSz="457200" rtl="0" eaLnBrk="1" latinLnBrk="0" hangingPunct="1">
                <a:spcBef>
                  <a:spcPts val="600"/>
                </a:spcBef>
                <a:buFont typeface="Arial"/>
                <a:buNone/>
                <a:defRPr sz="1400" b="0" kern="1200">
                  <a:solidFill>
                    <a:schemeClr val="tx1">
                      <a:lumMod val="75000"/>
                      <a:lumOff val="25000"/>
                    </a:schemeClr>
                  </a:solidFill>
                  <a:latin typeface="+mn-lt"/>
                  <a:ea typeface="+mn-ea"/>
                  <a:cs typeface="+mn-cs"/>
                </a:defRPr>
              </a:lvl1pPr>
              <a:lvl2pPr marL="228600" indent="-228600" algn="l" defTabSz="457200" rtl="0" eaLnBrk="1" latinLnBrk="0" hangingPunct="1">
                <a:spcBef>
                  <a:spcPts val="600"/>
                </a:spcBef>
                <a:buFont typeface="Arial"/>
                <a:buChar char="•"/>
                <a:defRPr sz="1400" kern="1200">
                  <a:solidFill>
                    <a:schemeClr val="tx1">
                      <a:lumMod val="75000"/>
                      <a:lumOff val="25000"/>
                    </a:schemeClr>
                  </a:solidFill>
                  <a:latin typeface="+mn-lt"/>
                  <a:ea typeface="+mn-ea"/>
                  <a:cs typeface="+mn-cs"/>
                </a:defRPr>
              </a:lvl2pPr>
              <a:lvl3pPr marL="548640" indent="-228600" algn="l" defTabSz="457200" rtl="0" eaLnBrk="1" latinLnBrk="0" hangingPunct="1">
                <a:spcBef>
                  <a:spcPts val="600"/>
                </a:spcBef>
                <a:buFont typeface="Lucida Grande"/>
                <a:buChar char="–"/>
                <a:defRPr sz="14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Font typeface="Arial"/>
                <a:buChar char="•"/>
                <a:defRPr sz="14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600"/>
                </a:spcBef>
                <a:buFont typeface="Arial"/>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63">
                <a:spcBef>
                  <a:spcPts val="0"/>
                </a:spcBef>
                <a:defRPr/>
              </a:pPr>
              <a:r>
                <a:rPr lang="en-US" sz="1100" b="1" dirty="0">
                  <a:solidFill>
                    <a:srgbClr val="000000"/>
                  </a:solidFill>
                  <a:latin typeface="Arial"/>
                </a:rPr>
                <a:t>Consumerism and Education : </a:t>
              </a:r>
            </a:p>
            <a:p>
              <a:pPr defTabSz="457063">
                <a:spcBef>
                  <a:spcPts val="0"/>
                </a:spcBef>
                <a:defRPr/>
              </a:pPr>
              <a:r>
                <a:rPr lang="en-US" sz="1100" dirty="0">
                  <a:solidFill>
                    <a:prstClr val="black">
                      <a:lumMod val="75000"/>
                      <a:lumOff val="25000"/>
                    </a:prstClr>
                  </a:solidFill>
                  <a:latin typeface="Arial"/>
                </a:rPr>
                <a:t>Offer health monitoring services for those health conscious customers that just want to track their own health being blood pressure, weight, blood sugar, etc today there are many companies doing similar data collection for customers like FitBit (collecting weight, O2, sleep steps etc) (which was purchased by Google), Apple (Attain and a partnership with Aetna collecting similar data to FitBit) and Many others</a:t>
              </a:r>
              <a:endParaRPr lang="en-US" sz="1100" dirty="0">
                <a:solidFill>
                  <a:srgbClr val="000000"/>
                </a:solidFill>
                <a:latin typeface="Arial"/>
              </a:endParaRPr>
            </a:p>
          </p:txBody>
        </p:sp>
        <p:sp>
          <p:nvSpPr>
            <p:cNvPr id="19" name="Text Placeholder 6">
              <a:extLst>
                <a:ext uri="{FF2B5EF4-FFF2-40B4-BE49-F238E27FC236}">
                  <a16:creationId xmlns:a16="http://schemas.microsoft.com/office/drawing/2014/main" id="{5F696852-34E0-4248-BFFC-FA04C8B1CAA9}"/>
                </a:ext>
              </a:extLst>
            </p:cNvPr>
            <p:cNvSpPr txBox="1">
              <a:spLocks/>
            </p:cNvSpPr>
            <p:nvPr/>
          </p:nvSpPr>
          <p:spPr bwMode="gray">
            <a:xfrm>
              <a:off x="43848" y="1862794"/>
              <a:ext cx="4662887" cy="1120007"/>
            </a:xfrm>
            <a:prstGeom prst="rect">
              <a:avLst/>
            </a:prstGeom>
            <a:solidFill>
              <a:schemeClr val="bg1">
                <a:lumMod val="85000"/>
              </a:schemeClr>
            </a:solidFill>
          </p:spPr>
          <p:txBody>
            <a:bodyPr vert="horz" lIns="91416" tIns="0" rIns="91416" bIns="0" rtlCol="0" anchor="ctr" anchorCtr="0">
              <a:noAutofit/>
            </a:bodyPr>
            <a:lstStyle>
              <a:lvl1pPr marL="0" indent="0" algn="l" defTabSz="457200" rtl="0" eaLnBrk="1" latinLnBrk="0" hangingPunct="1">
                <a:spcBef>
                  <a:spcPts val="600"/>
                </a:spcBef>
                <a:buFont typeface="Arial"/>
                <a:buNone/>
                <a:defRPr sz="1400" b="0" kern="1200">
                  <a:solidFill>
                    <a:schemeClr val="tx1">
                      <a:lumMod val="75000"/>
                      <a:lumOff val="25000"/>
                    </a:schemeClr>
                  </a:solidFill>
                  <a:latin typeface="+mn-lt"/>
                  <a:ea typeface="+mn-ea"/>
                  <a:cs typeface="+mn-cs"/>
                </a:defRPr>
              </a:lvl1pPr>
              <a:lvl2pPr marL="228600" indent="-228600" algn="l" defTabSz="457200" rtl="0" eaLnBrk="1" latinLnBrk="0" hangingPunct="1">
                <a:spcBef>
                  <a:spcPts val="600"/>
                </a:spcBef>
                <a:buFont typeface="Arial"/>
                <a:buChar char="•"/>
                <a:defRPr sz="1400" kern="1200">
                  <a:solidFill>
                    <a:schemeClr val="tx1">
                      <a:lumMod val="75000"/>
                      <a:lumOff val="25000"/>
                    </a:schemeClr>
                  </a:solidFill>
                  <a:latin typeface="+mn-lt"/>
                  <a:ea typeface="+mn-ea"/>
                  <a:cs typeface="+mn-cs"/>
                </a:defRPr>
              </a:lvl2pPr>
              <a:lvl3pPr marL="548640" indent="-228600" algn="l" defTabSz="457200" rtl="0" eaLnBrk="1" latinLnBrk="0" hangingPunct="1">
                <a:spcBef>
                  <a:spcPts val="600"/>
                </a:spcBef>
                <a:buFont typeface="Lucida Grande"/>
                <a:buChar char="–"/>
                <a:defRPr sz="14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Font typeface="Arial"/>
                <a:buChar char="•"/>
                <a:defRPr sz="14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600"/>
                </a:spcBef>
                <a:buFont typeface="Arial"/>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63">
                <a:spcBef>
                  <a:spcPts val="0"/>
                </a:spcBef>
                <a:defRPr/>
              </a:pPr>
              <a:r>
                <a:rPr lang="en-US" sz="1100" b="1" dirty="0">
                  <a:solidFill>
                    <a:prstClr val="black"/>
                  </a:solidFill>
                  <a:latin typeface="Arial"/>
                </a:rPr>
                <a:t>Chronic Condition Management: </a:t>
              </a:r>
            </a:p>
            <a:p>
              <a:pPr defTabSz="457063">
                <a:spcBef>
                  <a:spcPts val="0"/>
                </a:spcBef>
                <a:defRPr/>
              </a:pPr>
              <a:r>
                <a:rPr lang="en-US" sz="1100" dirty="0">
                  <a:solidFill>
                    <a:prstClr val="black">
                      <a:lumMod val="75000"/>
                      <a:lumOff val="25000"/>
                    </a:prstClr>
                  </a:solidFill>
                  <a:latin typeface="Arial"/>
                </a:rPr>
                <a:t>Partner with not only Aetna but other Payers, Plan Sponsors to support Chronic Condition management offerings that improve with Remote devices</a:t>
              </a:r>
            </a:p>
            <a:p>
              <a:pPr defTabSz="457063">
                <a:spcBef>
                  <a:spcPts val="0"/>
                </a:spcBef>
                <a:defRPr/>
              </a:pPr>
              <a:r>
                <a:rPr lang="en-US" sz="1100" dirty="0">
                  <a:solidFill>
                    <a:prstClr val="black">
                      <a:lumMod val="75000"/>
                      <a:lumOff val="25000"/>
                    </a:prstClr>
                  </a:solidFill>
                  <a:latin typeface="Arial"/>
                </a:rPr>
                <a:t>E-commerce and Reconciliation for Retail  sales of  payer agnostic DME for payer reimbursement  - CVS use of IoT systems monitoring and logging </a:t>
              </a:r>
            </a:p>
          </p:txBody>
        </p:sp>
        <p:sp>
          <p:nvSpPr>
            <p:cNvPr id="20" name="Text Placeholder 6">
              <a:extLst>
                <a:ext uri="{FF2B5EF4-FFF2-40B4-BE49-F238E27FC236}">
                  <a16:creationId xmlns:a16="http://schemas.microsoft.com/office/drawing/2014/main" id="{B27D44BE-27A4-4AB2-BC86-5A863DA056C5}"/>
                </a:ext>
              </a:extLst>
            </p:cNvPr>
            <p:cNvSpPr txBox="1">
              <a:spLocks/>
            </p:cNvSpPr>
            <p:nvPr/>
          </p:nvSpPr>
          <p:spPr bwMode="gray">
            <a:xfrm>
              <a:off x="45999" y="4389649"/>
              <a:ext cx="5022475" cy="693337"/>
            </a:xfrm>
            <a:prstGeom prst="rect">
              <a:avLst/>
            </a:prstGeom>
            <a:solidFill>
              <a:schemeClr val="bg1">
                <a:lumMod val="85000"/>
              </a:schemeClr>
            </a:solidFill>
          </p:spPr>
          <p:txBody>
            <a:bodyPr vert="horz" lIns="91416" tIns="0" rIns="91416" bIns="0" rtlCol="0" anchor="ctr" anchorCtr="0">
              <a:noAutofit/>
            </a:bodyPr>
            <a:lstStyle>
              <a:lvl1pPr marL="0" indent="0" algn="l" defTabSz="457200" rtl="0" eaLnBrk="1" latinLnBrk="0" hangingPunct="1">
                <a:spcBef>
                  <a:spcPts val="600"/>
                </a:spcBef>
                <a:buFont typeface="Arial"/>
                <a:buNone/>
                <a:defRPr sz="1400" b="0" kern="1200">
                  <a:solidFill>
                    <a:schemeClr val="tx1">
                      <a:lumMod val="75000"/>
                      <a:lumOff val="25000"/>
                    </a:schemeClr>
                  </a:solidFill>
                  <a:latin typeface="+mn-lt"/>
                  <a:ea typeface="+mn-ea"/>
                  <a:cs typeface="+mn-cs"/>
                </a:defRPr>
              </a:lvl1pPr>
              <a:lvl2pPr marL="228600" indent="-228600" algn="l" defTabSz="457200" rtl="0" eaLnBrk="1" latinLnBrk="0" hangingPunct="1">
                <a:spcBef>
                  <a:spcPts val="600"/>
                </a:spcBef>
                <a:buFont typeface="Arial"/>
                <a:buChar char="•"/>
                <a:defRPr sz="1400" kern="1200">
                  <a:solidFill>
                    <a:schemeClr val="tx1">
                      <a:lumMod val="75000"/>
                      <a:lumOff val="25000"/>
                    </a:schemeClr>
                  </a:solidFill>
                  <a:latin typeface="+mn-lt"/>
                  <a:ea typeface="+mn-ea"/>
                  <a:cs typeface="+mn-cs"/>
                </a:defRPr>
              </a:lvl2pPr>
              <a:lvl3pPr marL="548640" indent="-228600" algn="l" defTabSz="457200" rtl="0" eaLnBrk="1" latinLnBrk="0" hangingPunct="1">
                <a:spcBef>
                  <a:spcPts val="600"/>
                </a:spcBef>
                <a:buFont typeface="Lucida Grande"/>
                <a:buChar char="–"/>
                <a:defRPr sz="14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Font typeface="Arial"/>
                <a:buChar char="•"/>
                <a:defRPr sz="14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600"/>
                </a:spcBef>
                <a:buFont typeface="Arial"/>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63">
                <a:spcBef>
                  <a:spcPts val="0"/>
                </a:spcBef>
                <a:defRPr/>
              </a:pPr>
              <a:r>
                <a:rPr lang="en-US" sz="1100" b="1" dirty="0">
                  <a:solidFill>
                    <a:srgbClr val="000000"/>
                  </a:solidFill>
                  <a:latin typeface="Arial"/>
                </a:rPr>
                <a:t>Create Actionable Insights: </a:t>
              </a:r>
            </a:p>
            <a:p>
              <a:pPr defTabSz="457063">
                <a:spcBef>
                  <a:spcPts val="0"/>
                </a:spcBef>
                <a:defRPr/>
              </a:pPr>
              <a:r>
                <a:rPr lang="en-US" sz="1100" dirty="0">
                  <a:solidFill>
                    <a:prstClr val="black">
                      <a:lumMod val="75000"/>
                      <a:lumOff val="25000"/>
                    </a:prstClr>
                  </a:solidFill>
                  <a:latin typeface="Arial"/>
                </a:rPr>
                <a:t>When appropriate tie the vast amount of clinical data being collected by CVS into data science for health condition awareness/opportunities/alerts. </a:t>
              </a:r>
            </a:p>
          </p:txBody>
        </p:sp>
      </p:grpSp>
      <p:sp>
        <p:nvSpPr>
          <p:cNvPr id="4" name="Rectangle 3">
            <a:extLst>
              <a:ext uri="{FF2B5EF4-FFF2-40B4-BE49-F238E27FC236}">
                <a16:creationId xmlns:a16="http://schemas.microsoft.com/office/drawing/2014/main" id="{479303DD-1354-4FAE-8D04-6C515E6A6A5C}"/>
              </a:ext>
            </a:extLst>
          </p:cNvPr>
          <p:cNvSpPr/>
          <p:nvPr/>
        </p:nvSpPr>
        <p:spPr>
          <a:xfrm>
            <a:off x="205879" y="432772"/>
            <a:ext cx="10347821" cy="1076937"/>
          </a:xfrm>
          <a:prstGeom prst="rect">
            <a:avLst/>
          </a:prstGeom>
        </p:spPr>
        <p:txBody>
          <a:bodyPr wrap="square">
            <a:spAutoFit/>
          </a:bodyPr>
          <a:lstStyle/>
          <a:p>
            <a:pPr defTabSz="914126">
              <a:defRPr/>
            </a:pPr>
            <a:r>
              <a:rPr lang="en-US" sz="1600" i="1" dirty="0">
                <a:solidFill>
                  <a:prstClr val="black"/>
                </a:solidFill>
                <a:latin typeface="+mj-lt"/>
                <a:ea typeface="Times New Roman" panose="02020603050405020304" pitchFamily="18" charset="0"/>
              </a:rPr>
              <a:t>“Be Local: Engage people with the care the need where they need it”. AND Improve Health: Help people achieve better health at a lower cost.”  Remote monitoring current thinking will be in the Patient/Member home to not only monitor the persons health condition but to assist the person in their health journey.  If CVS can keep people engaged there will be reduced hospital visits and lower costs.   </a:t>
            </a:r>
            <a:endParaRPr lang="en-US" sz="1600" i="1" dirty="0">
              <a:solidFill>
                <a:prstClr val="black"/>
              </a:solidFill>
              <a:latin typeface="+mj-lt"/>
            </a:endParaRPr>
          </a:p>
        </p:txBody>
      </p:sp>
      <p:sp>
        <p:nvSpPr>
          <p:cNvPr id="5" name="Rectangle 4">
            <a:extLst>
              <a:ext uri="{FF2B5EF4-FFF2-40B4-BE49-F238E27FC236}">
                <a16:creationId xmlns:a16="http://schemas.microsoft.com/office/drawing/2014/main" id="{AB246DA0-ED25-4D00-BB5E-37B7FB2D5665}"/>
              </a:ext>
            </a:extLst>
          </p:cNvPr>
          <p:cNvSpPr/>
          <p:nvPr/>
        </p:nvSpPr>
        <p:spPr>
          <a:xfrm>
            <a:off x="205878" y="45144"/>
            <a:ext cx="5851873" cy="461545"/>
          </a:xfrm>
          <a:prstGeom prst="rect">
            <a:avLst/>
          </a:prstGeom>
        </p:spPr>
        <p:txBody>
          <a:bodyPr wrap="none">
            <a:spAutoFit/>
          </a:bodyPr>
          <a:lstStyle/>
          <a:p>
            <a:pPr defTabSz="914126">
              <a:defRPr/>
            </a:pPr>
            <a:r>
              <a:rPr lang="en-US" sz="2399" dirty="0">
                <a:solidFill>
                  <a:prstClr val="black"/>
                </a:solidFill>
              </a:rPr>
              <a:t>Clinical IoT – Remote Patient Monitoring</a:t>
            </a:r>
          </a:p>
        </p:txBody>
      </p:sp>
    </p:spTree>
    <p:extLst>
      <p:ext uri="{BB962C8B-B14F-4D97-AF65-F5344CB8AC3E}">
        <p14:creationId xmlns:p14="http://schemas.microsoft.com/office/powerpoint/2010/main" val="102516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8383C-50F4-4D64-83CC-418D7E53D476}"/>
              </a:ext>
            </a:extLst>
          </p:cNvPr>
          <p:cNvSpPr>
            <a:spLocks noGrp="1"/>
          </p:cNvSpPr>
          <p:nvPr>
            <p:ph type="body" sz="quarter" idx="4294967295"/>
          </p:nvPr>
        </p:nvSpPr>
        <p:spPr>
          <a:xfrm>
            <a:off x="446055" y="762204"/>
            <a:ext cx="9686925" cy="422275"/>
          </a:xfrm>
        </p:spPr>
        <p:txBody>
          <a:bodyPr/>
          <a:lstStyle/>
          <a:p>
            <a:r>
              <a:rPr lang="en-US" dirty="0"/>
              <a:t>Customer/Member/Patient centric</a:t>
            </a:r>
          </a:p>
        </p:txBody>
      </p:sp>
      <p:sp>
        <p:nvSpPr>
          <p:cNvPr id="5" name="Title 1">
            <a:extLst>
              <a:ext uri="{FF2B5EF4-FFF2-40B4-BE49-F238E27FC236}">
                <a16:creationId xmlns:a16="http://schemas.microsoft.com/office/drawing/2014/main" id="{E8953160-6DFD-4135-8BAE-29A47D741C70}"/>
              </a:ext>
            </a:extLst>
          </p:cNvPr>
          <p:cNvSpPr txBox="1">
            <a:spLocks/>
          </p:cNvSpPr>
          <p:nvPr/>
        </p:nvSpPr>
        <p:spPr>
          <a:xfrm>
            <a:off x="446880" y="349027"/>
            <a:ext cx="9686100" cy="476805"/>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a:t>CVS Health Internet of Things ecosystem</a:t>
            </a:r>
          </a:p>
        </p:txBody>
      </p:sp>
      <p:grpSp>
        <p:nvGrpSpPr>
          <p:cNvPr id="11" name="Group 10">
            <a:extLst>
              <a:ext uri="{FF2B5EF4-FFF2-40B4-BE49-F238E27FC236}">
                <a16:creationId xmlns:a16="http://schemas.microsoft.com/office/drawing/2014/main" id="{8FF2B815-6510-456E-BD8F-48441C57FDC3}"/>
              </a:ext>
            </a:extLst>
          </p:cNvPr>
          <p:cNvGrpSpPr/>
          <p:nvPr/>
        </p:nvGrpSpPr>
        <p:grpSpPr>
          <a:xfrm>
            <a:off x="4708626" y="1406768"/>
            <a:ext cx="7862037" cy="4810154"/>
            <a:chOff x="-541669" y="1438306"/>
            <a:chExt cx="7862037" cy="4810154"/>
          </a:xfrm>
        </p:grpSpPr>
        <p:grpSp>
          <p:nvGrpSpPr>
            <p:cNvPr id="10" name="Group 9">
              <a:extLst>
                <a:ext uri="{FF2B5EF4-FFF2-40B4-BE49-F238E27FC236}">
                  <a16:creationId xmlns:a16="http://schemas.microsoft.com/office/drawing/2014/main" id="{E58AF60E-262D-4F5E-9FF1-9D48D57BDCCD}"/>
                </a:ext>
              </a:extLst>
            </p:cNvPr>
            <p:cNvGrpSpPr/>
            <p:nvPr/>
          </p:nvGrpSpPr>
          <p:grpSpPr>
            <a:xfrm>
              <a:off x="-541669" y="1438306"/>
              <a:ext cx="7862037" cy="4810154"/>
              <a:chOff x="-571814" y="1471200"/>
              <a:chExt cx="7862037" cy="4810154"/>
            </a:xfrm>
          </p:grpSpPr>
          <p:graphicFrame>
            <p:nvGraphicFramePr>
              <p:cNvPr id="3" name="Diagram 2">
                <a:extLst>
                  <a:ext uri="{FF2B5EF4-FFF2-40B4-BE49-F238E27FC236}">
                    <a16:creationId xmlns:a16="http://schemas.microsoft.com/office/drawing/2014/main" id="{A9E70238-6F09-4A23-9CF5-2A990798484A}"/>
                  </a:ext>
                </a:extLst>
              </p:cNvPr>
              <p:cNvGraphicFramePr/>
              <p:nvPr>
                <p:extLst>
                  <p:ext uri="{D42A27DB-BD31-4B8C-83A1-F6EECF244321}">
                    <p14:modId xmlns:p14="http://schemas.microsoft.com/office/powerpoint/2010/main" val="3498488789"/>
                  </p:ext>
                </p:extLst>
              </p:nvPr>
            </p:nvGraphicFramePr>
            <p:xfrm>
              <a:off x="-571814" y="1471200"/>
              <a:ext cx="7862037" cy="4810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2D3EB4B9-9327-4409-8CBD-49BF58143880}"/>
                  </a:ext>
                </a:extLst>
              </p:cNvPr>
              <p:cNvPicPr>
                <a:picLocks noChangeAspect="1"/>
              </p:cNvPicPr>
              <p:nvPr/>
            </p:nvPicPr>
            <p:blipFill>
              <a:blip r:embed="rId8"/>
              <a:stretch>
                <a:fillRect/>
              </a:stretch>
            </p:blipFill>
            <p:spPr>
              <a:xfrm>
                <a:off x="2687599" y="3309461"/>
                <a:ext cx="1343212" cy="1133633"/>
              </a:xfrm>
              <a:prstGeom prst="rect">
                <a:avLst/>
              </a:prstGeom>
            </p:spPr>
          </p:pic>
        </p:grpSp>
        <p:sp>
          <p:nvSpPr>
            <p:cNvPr id="24" name="TextBox 23">
              <a:extLst>
                <a:ext uri="{FF2B5EF4-FFF2-40B4-BE49-F238E27FC236}">
                  <a16:creationId xmlns:a16="http://schemas.microsoft.com/office/drawing/2014/main" id="{0C27F2C7-41A2-47FE-94C1-3185CB91B76A}"/>
                </a:ext>
              </a:extLst>
            </p:cNvPr>
            <p:cNvSpPr txBox="1"/>
            <p:nvPr/>
          </p:nvSpPr>
          <p:spPr>
            <a:xfrm>
              <a:off x="3006904" y="3721144"/>
              <a:ext cx="914400" cy="226243"/>
            </a:xfrm>
            <a:prstGeom prst="rect">
              <a:avLst/>
            </a:prstGeom>
            <a:noFill/>
          </p:spPr>
          <p:txBody>
            <a:bodyPr wrap="none" lIns="0" tIns="0" rIns="0" bIns="0" rtlCol="0">
              <a:noAutofit/>
            </a:bodyPr>
            <a:lstStyle/>
            <a:p>
              <a:pPr algn="l"/>
              <a:r>
                <a:rPr lang="en-US" sz="1400">
                  <a:solidFill>
                    <a:schemeClr val="tx2"/>
                  </a:solidFill>
                </a:rPr>
                <a:t>Customer </a:t>
              </a:r>
            </a:p>
          </p:txBody>
        </p:sp>
      </p:grpSp>
      <p:sp>
        <p:nvSpPr>
          <p:cNvPr id="25" name="TextBox 24">
            <a:extLst>
              <a:ext uri="{FF2B5EF4-FFF2-40B4-BE49-F238E27FC236}">
                <a16:creationId xmlns:a16="http://schemas.microsoft.com/office/drawing/2014/main" id="{7136A1CC-E9FD-4560-8AEA-2D5679C643AE}"/>
              </a:ext>
            </a:extLst>
          </p:cNvPr>
          <p:cNvSpPr txBox="1"/>
          <p:nvPr/>
        </p:nvSpPr>
        <p:spPr>
          <a:xfrm>
            <a:off x="895350" y="5991225"/>
            <a:ext cx="2989280" cy="215444"/>
          </a:xfrm>
          <a:prstGeom prst="rect">
            <a:avLst/>
          </a:prstGeom>
          <a:noFill/>
        </p:spPr>
        <p:txBody>
          <a:bodyPr wrap="none" lIns="0" tIns="0" rIns="0" bIns="0" rtlCol="0">
            <a:spAutoFit/>
          </a:bodyPr>
          <a:lstStyle/>
          <a:p>
            <a:r>
              <a:rPr lang="en-US" sz="1400" dirty="0">
                <a:solidFill>
                  <a:schemeClr val="tx2"/>
                </a:solidFill>
              </a:rPr>
              <a:t>* IoT Tech </a:t>
            </a:r>
            <a:r>
              <a:rPr lang="en-US" sz="1400" dirty="0" err="1">
                <a:solidFill>
                  <a:schemeClr val="tx2"/>
                </a:solidFill>
              </a:rPr>
              <a:t>PoV</a:t>
            </a:r>
            <a:r>
              <a:rPr lang="en-US" sz="1400" dirty="0">
                <a:solidFill>
                  <a:schemeClr val="tx2"/>
                </a:solidFill>
              </a:rPr>
              <a:t> – Manu Marulachary </a:t>
            </a:r>
          </a:p>
        </p:txBody>
      </p:sp>
      <p:sp>
        <p:nvSpPr>
          <p:cNvPr id="12" name="Rectangle 11">
            <a:extLst>
              <a:ext uri="{FF2B5EF4-FFF2-40B4-BE49-F238E27FC236}">
                <a16:creationId xmlns:a16="http://schemas.microsoft.com/office/drawing/2014/main" id="{A16760BF-CD55-4749-8C69-8C6E3AA409CC}"/>
              </a:ext>
            </a:extLst>
          </p:cNvPr>
          <p:cNvSpPr/>
          <p:nvPr/>
        </p:nvSpPr>
        <p:spPr>
          <a:xfrm>
            <a:off x="352425" y="2347337"/>
            <a:ext cx="5867400" cy="1384995"/>
          </a:xfrm>
          <a:prstGeom prst="rect">
            <a:avLst/>
          </a:prstGeom>
        </p:spPr>
        <p:txBody>
          <a:bodyPr wrap="square">
            <a:spAutoFit/>
          </a:bodyPr>
          <a:lstStyle/>
          <a:p>
            <a:r>
              <a:rPr lang="en-US" sz="1400" dirty="0"/>
              <a:t>CVS Health is in a unique and challenging position.</a:t>
            </a:r>
          </a:p>
          <a:p>
            <a:endParaRPr lang="en-US" sz="1400" dirty="0"/>
          </a:p>
          <a:p>
            <a:r>
              <a:rPr lang="en-US" sz="1400" dirty="0"/>
              <a:t>Adding IoT capabilities will serve the customer holistically leveraging innovative product and service offerings from its </a:t>
            </a:r>
            <a:r>
              <a:rPr lang="en-US" sz="1400" dirty="0" err="1"/>
              <a:t>HealthHUBs</a:t>
            </a:r>
            <a:r>
              <a:rPr lang="en-US" sz="1400" dirty="0"/>
              <a:t>, care management, pharmacy, and PBM businesses. </a:t>
            </a:r>
          </a:p>
          <a:p>
            <a:endParaRPr lang="en-US" sz="1400" dirty="0"/>
          </a:p>
        </p:txBody>
      </p:sp>
    </p:spTree>
    <p:extLst>
      <p:ext uri="{BB962C8B-B14F-4D97-AF65-F5344CB8AC3E}">
        <p14:creationId xmlns:p14="http://schemas.microsoft.com/office/powerpoint/2010/main" val="70735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AFB7-60EB-4619-AB24-9F37366F198E}"/>
              </a:ext>
            </a:extLst>
          </p:cNvPr>
          <p:cNvSpPr>
            <a:spLocks noGrp="1"/>
          </p:cNvSpPr>
          <p:nvPr>
            <p:ph type="title"/>
          </p:nvPr>
        </p:nvSpPr>
        <p:spPr/>
        <p:txBody>
          <a:bodyPr/>
          <a:lstStyle/>
          <a:p>
            <a:r>
              <a:rPr lang="en-US" dirty="0"/>
              <a:t>CVS Health IoT City Map</a:t>
            </a:r>
          </a:p>
        </p:txBody>
      </p:sp>
      <p:sp>
        <p:nvSpPr>
          <p:cNvPr id="3" name="Text Placeholder 4">
            <a:extLst>
              <a:ext uri="{FF2B5EF4-FFF2-40B4-BE49-F238E27FC236}">
                <a16:creationId xmlns:a16="http://schemas.microsoft.com/office/drawing/2014/main" id="{F5075CA3-D055-457A-918F-1707396BC01B}"/>
              </a:ext>
            </a:extLst>
          </p:cNvPr>
          <p:cNvSpPr txBox="1">
            <a:spLocks/>
          </p:cNvSpPr>
          <p:nvPr/>
        </p:nvSpPr>
        <p:spPr>
          <a:xfrm>
            <a:off x="446880" y="780641"/>
            <a:ext cx="9686099" cy="423094"/>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r>
              <a:rPr lang="en-US"/>
              <a:t>Opportunities for IoT devices in Healthcare </a:t>
            </a:r>
            <a:endParaRPr lang="en-US" dirty="0"/>
          </a:p>
        </p:txBody>
      </p:sp>
      <p:pic>
        <p:nvPicPr>
          <p:cNvPr id="4" name="Picture 3" descr="Diagram&#10;&#10;Description automatically generated">
            <a:extLst>
              <a:ext uri="{FF2B5EF4-FFF2-40B4-BE49-F238E27FC236}">
                <a16:creationId xmlns:a16="http://schemas.microsoft.com/office/drawing/2014/main" id="{454CA878-A2D6-468A-B79A-11CDA963C382}"/>
              </a:ext>
            </a:extLst>
          </p:cNvPr>
          <p:cNvPicPr>
            <a:picLocks noChangeAspect="1"/>
          </p:cNvPicPr>
          <p:nvPr/>
        </p:nvPicPr>
        <p:blipFill>
          <a:blip r:embed="rId2"/>
          <a:stretch>
            <a:fillRect/>
          </a:stretch>
        </p:blipFill>
        <p:spPr>
          <a:xfrm>
            <a:off x="0" y="1342414"/>
            <a:ext cx="12188825" cy="5224064"/>
          </a:xfrm>
          <a:prstGeom prst="rect">
            <a:avLst/>
          </a:prstGeom>
        </p:spPr>
      </p:pic>
      <p:sp>
        <p:nvSpPr>
          <p:cNvPr id="5" name="TextBox 4">
            <a:extLst>
              <a:ext uri="{FF2B5EF4-FFF2-40B4-BE49-F238E27FC236}">
                <a16:creationId xmlns:a16="http://schemas.microsoft.com/office/drawing/2014/main" id="{441662B5-9E11-49D3-9292-4D91147C8DDB}"/>
              </a:ext>
            </a:extLst>
          </p:cNvPr>
          <p:cNvSpPr txBox="1"/>
          <p:nvPr/>
        </p:nvSpPr>
        <p:spPr>
          <a:xfrm>
            <a:off x="619125" y="6455413"/>
            <a:ext cx="2989280" cy="215444"/>
          </a:xfrm>
          <a:prstGeom prst="rect">
            <a:avLst/>
          </a:prstGeom>
          <a:noFill/>
        </p:spPr>
        <p:txBody>
          <a:bodyPr wrap="none" lIns="0" tIns="0" rIns="0" bIns="0" rtlCol="0">
            <a:spAutoFit/>
          </a:bodyPr>
          <a:lstStyle/>
          <a:p>
            <a:r>
              <a:rPr lang="en-US" sz="1400" dirty="0">
                <a:solidFill>
                  <a:schemeClr val="tx2"/>
                </a:solidFill>
              </a:rPr>
              <a:t>* IoT Tech </a:t>
            </a:r>
            <a:r>
              <a:rPr lang="en-US" sz="1400" dirty="0" err="1">
                <a:solidFill>
                  <a:schemeClr val="tx2"/>
                </a:solidFill>
              </a:rPr>
              <a:t>PoV</a:t>
            </a:r>
            <a:r>
              <a:rPr lang="en-US" sz="1400" dirty="0">
                <a:solidFill>
                  <a:schemeClr val="tx2"/>
                </a:solidFill>
              </a:rPr>
              <a:t> – Manu Marulachary </a:t>
            </a:r>
          </a:p>
        </p:txBody>
      </p:sp>
    </p:spTree>
    <p:extLst>
      <p:ext uri="{BB962C8B-B14F-4D97-AF65-F5344CB8AC3E}">
        <p14:creationId xmlns:p14="http://schemas.microsoft.com/office/powerpoint/2010/main" val="343911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3CCA0A8-15D3-4260-BDD2-82EA98B71B8F}"/>
              </a:ext>
            </a:extLst>
          </p:cNvPr>
          <p:cNvGraphicFramePr>
            <a:graphicFrameLocks noGrp="1"/>
          </p:cNvGraphicFramePr>
          <p:nvPr>
            <p:extLst>
              <p:ext uri="{D42A27DB-BD31-4B8C-83A1-F6EECF244321}">
                <p14:modId xmlns:p14="http://schemas.microsoft.com/office/powerpoint/2010/main" val="2042228846"/>
              </p:ext>
            </p:extLst>
          </p:nvPr>
        </p:nvGraphicFramePr>
        <p:xfrm>
          <a:off x="358683" y="1201043"/>
          <a:ext cx="11471458" cy="2103883"/>
        </p:xfrm>
        <a:graphic>
          <a:graphicData uri="http://schemas.openxmlformats.org/drawingml/2006/table">
            <a:tbl>
              <a:tblPr/>
              <a:tblGrid>
                <a:gridCol w="822746">
                  <a:extLst>
                    <a:ext uri="{9D8B030D-6E8A-4147-A177-3AD203B41FA5}">
                      <a16:colId xmlns:a16="http://schemas.microsoft.com/office/drawing/2014/main" val="1647395016"/>
                    </a:ext>
                  </a:extLst>
                </a:gridCol>
                <a:gridCol w="365665">
                  <a:extLst>
                    <a:ext uri="{9D8B030D-6E8A-4147-A177-3AD203B41FA5}">
                      <a16:colId xmlns:a16="http://schemas.microsoft.com/office/drawing/2014/main" val="2550340614"/>
                    </a:ext>
                  </a:extLst>
                </a:gridCol>
                <a:gridCol w="1698404">
                  <a:extLst>
                    <a:ext uri="{9D8B030D-6E8A-4147-A177-3AD203B41FA5}">
                      <a16:colId xmlns:a16="http://schemas.microsoft.com/office/drawing/2014/main" val="4145901405"/>
                    </a:ext>
                  </a:extLst>
                </a:gridCol>
                <a:gridCol w="5484971">
                  <a:extLst>
                    <a:ext uri="{9D8B030D-6E8A-4147-A177-3AD203B41FA5}">
                      <a16:colId xmlns:a16="http://schemas.microsoft.com/office/drawing/2014/main" val="2419630223"/>
                    </a:ext>
                  </a:extLst>
                </a:gridCol>
                <a:gridCol w="1033224">
                  <a:extLst>
                    <a:ext uri="{9D8B030D-6E8A-4147-A177-3AD203B41FA5}">
                      <a16:colId xmlns:a16="http://schemas.microsoft.com/office/drawing/2014/main" val="3159636648"/>
                    </a:ext>
                  </a:extLst>
                </a:gridCol>
                <a:gridCol w="1033224">
                  <a:extLst>
                    <a:ext uri="{9D8B030D-6E8A-4147-A177-3AD203B41FA5}">
                      <a16:colId xmlns:a16="http://schemas.microsoft.com/office/drawing/2014/main" val="2287783638"/>
                    </a:ext>
                  </a:extLst>
                </a:gridCol>
                <a:gridCol w="1033224">
                  <a:extLst>
                    <a:ext uri="{9D8B030D-6E8A-4147-A177-3AD203B41FA5}">
                      <a16:colId xmlns:a16="http://schemas.microsoft.com/office/drawing/2014/main" val="3974878638"/>
                    </a:ext>
                  </a:extLst>
                </a:gridCol>
              </a:tblGrid>
              <a:tr h="502789">
                <a:tc>
                  <a:txBody>
                    <a:bodyPr/>
                    <a:lstStyle/>
                    <a:p>
                      <a:pPr marL="0" marR="0" lvl="0" indent="0" algn="ctr" defTabSz="914400" rtl="0" eaLnBrk="1" fontAlgn="base" latinLnBrk="0" hangingPunct="1">
                        <a:lnSpc>
                          <a:spcPct val="100000"/>
                        </a:lnSpc>
                        <a:spcBef>
                          <a:spcPts val="0"/>
                        </a:spcBef>
                        <a:spcAft>
                          <a:spcPct val="0"/>
                        </a:spcAft>
                        <a:buClr>
                          <a:schemeClr val="tx1"/>
                        </a:buClr>
                        <a:buSzPct val="80000"/>
                        <a:buFontTx/>
                        <a:buNone/>
                        <a:tabLst/>
                        <a:defRPr/>
                      </a:pPr>
                      <a:endParaRPr lang="en-US" sz="1100" b="1" dirty="0">
                        <a:solidFill>
                          <a:schemeClr val="bg1"/>
                        </a:solidFill>
                        <a:latin typeface="+mj-lt"/>
                      </a:endParaRPr>
                    </a:p>
                  </a:txBody>
                  <a:tcPr marL="91416" marR="0" marT="0" marB="0"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ts val="0"/>
                        </a:spcBef>
                        <a:spcAft>
                          <a:spcPct val="0"/>
                        </a:spcAft>
                        <a:buClr>
                          <a:schemeClr val="tx1"/>
                        </a:buClr>
                        <a:buSzPct val="80000"/>
                        <a:buFontTx/>
                        <a:buNone/>
                        <a:tabLst/>
                        <a:defRPr/>
                      </a:pPr>
                      <a:r>
                        <a:rPr lang="en-US" sz="1100" b="1">
                          <a:solidFill>
                            <a:schemeClr val="bg1"/>
                          </a:solidFill>
                          <a:latin typeface="+mj-lt"/>
                        </a:rPr>
                        <a:t>Feature </a:t>
                      </a:r>
                    </a:p>
                  </a:txBody>
                  <a:tcPr marL="91416" marR="91416" marT="45708" marB="4570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6"/>
                    </a:solidFill>
                  </a:tcPr>
                </a:tc>
                <a:tc hMerge="1">
                  <a:txBody>
                    <a:bodyPr/>
                    <a:lstStyle/>
                    <a:p>
                      <a:pPr marL="0" marR="0" lvl="0" indent="0" algn="ctr" defTabSz="914400" rtl="0" eaLnBrk="1" fontAlgn="base" latinLnBrk="0" hangingPunct="1">
                        <a:lnSpc>
                          <a:spcPct val="100000"/>
                        </a:lnSpc>
                        <a:spcBef>
                          <a:spcPts val="0"/>
                        </a:spcBef>
                        <a:spcAft>
                          <a:spcPct val="0"/>
                        </a:spcAft>
                        <a:buClr>
                          <a:schemeClr val="tx1"/>
                        </a:buClr>
                        <a:buSzPct val="80000"/>
                        <a:buFontTx/>
                        <a:buNone/>
                        <a:tabLst/>
                        <a:defRPr/>
                      </a:pPr>
                      <a:endParaRPr lang="en-US" sz="1000" b="1">
                        <a:solidFill>
                          <a:schemeClr val="bg1"/>
                        </a:solidFill>
                        <a:latin typeface="+mn-lt"/>
                      </a:endParaRPr>
                    </a:p>
                  </a:txBody>
                  <a:tcPr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6"/>
                    </a:solidFill>
                  </a:tcPr>
                </a:tc>
                <a:tc>
                  <a:txBody>
                    <a:bodyPr/>
                    <a:lstStyle/>
                    <a:p>
                      <a:pPr marL="0" marR="0" algn="ctr">
                        <a:spcBef>
                          <a:spcPts val="0"/>
                        </a:spcBef>
                        <a:spcAft>
                          <a:spcPts val="0"/>
                        </a:spcAft>
                      </a:pPr>
                      <a:r>
                        <a:rPr lang="en-US" sz="1100" b="1" kern="1200" dirty="0">
                          <a:solidFill>
                            <a:schemeClr val="bg1"/>
                          </a:solidFill>
                          <a:effectLst/>
                          <a:latin typeface="+mn-lt"/>
                          <a:ea typeface="Calibri" panose="020F0502020204030204" pitchFamily="34" charset="0"/>
                          <a:cs typeface="+mn-cs"/>
                        </a:rPr>
                        <a:t>Feature Description</a:t>
                      </a:r>
                      <a:endParaRPr lang="en-US" sz="1100" b="1" dirty="0">
                        <a:solidFill>
                          <a:schemeClr val="bg1"/>
                        </a:solidFill>
                        <a:effectLst/>
                        <a:latin typeface="+mj-lt"/>
                        <a:ea typeface="Calibri" panose="020F0502020204030204" pitchFamily="34" charset="0"/>
                      </a:endParaRPr>
                    </a:p>
                  </a:txBody>
                  <a:tcPr marL="68562" marR="6856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6"/>
                    </a:solidFill>
                  </a:tcPr>
                </a:tc>
                <a:tc>
                  <a:txBody>
                    <a:bodyPr/>
                    <a:lstStyle/>
                    <a:p>
                      <a:pPr marL="0" marR="0" algn="ctr">
                        <a:spcBef>
                          <a:spcPts val="0"/>
                        </a:spcBef>
                        <a:spcAft>
                          <a:spcPts val="0"/>
                        </a:spcAft>
                      </a:pPr>
                      <a:r>
                        <a:rPr lang="en-US" sz="1100" b="1">
                          <a:solidFill>
                            <a:schemeClr val="bg1"/>
                          </a:solidFill>
                          <a:effectLst/>
                          <a:latin typeface="+mj-lt"/>
                          <a:ea typeface="Calibri" panose="020F0502020204030204" pitchFamily="34" charset="0"/>
                        </a:rPr>
                        <a:t>Expected Delivery Date </a:t>
                      </a:r>
                    </a:p>
                  </a:txBody>
                  <a:tcPr marL="68562" marR="6856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6"/>
                    </a:solidFill>
                  </a:tcPr>
                </a:tc>
                <a:tc>
                  <a:txBody>
                    <a:bodyPr/>
                    <a:lstStyle/>
                    <a:p>
                      <a:pPr marL="0" marR="0" algn="ctr">
                        <a:spcBef>
                          <a:spcPts val="0"/>
                        </a:spcBef>
                        <a:spcAft>
                          <a:spcPts val="0"/>
                        </a:spcAft>
                      </a:pPr>
                      <a:r>
                        <a:rPr lang="en-US" sz="1100" b="1">
                          <a:solidFill>
                            <a:schemeClr val="bg1"/>
                          </a:solidFill>
                          <a:effectLst/>
                          <a:latin typeface="+mj-lt"/>
                          <a:ea typeface="Calibri" panose="020F0502020204030204" pitchFamily="34" charset="0"/>
                        </a:rPr>
                        <a:t>Impacted LoBs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6"/>
                    </a:solidFill>
                  </a:tcPr>
                </a:tc>
                <a:tc>
                  <a:txBody>
                    <a:bodyPr/>
                    <a:lstStyle/>
                    <a:p>
                      <a:pPr marL="0" marR="0" algn="ctr">
                        <a:spcBef>
                          <a:spcPts val="0"/>
                        </a:spcBef>
                        <a:spcAft>
                          <a:spcPts val="0"/>
                        </a:spcAft>
                      </a:pPr>
                      <a:r>
                        <a:rPr lang="en-US" sz="1100" b="1">
                          <a:solidFill>
                            <a:schemeClr val="bg1"/>
                          </a:solidFill>
                          <a:effectLst/>
                          <a:latin typeface="+mj-lt"/>
                          <a:ea typeface="Calibri" panose="020F0502020204030204" pitchFamily="34" charset="0"/>
                        </a:rPr>
                        <a:t>Delivery Initiative </a:t>
                      </a:r>
                    </a:p>
                  </a:txBody>
                  <a:tcPr marL="68562" marR="6856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26182189"/>
                  </a:ext>
                </a:extLst>
              </a:tr>
              <a:tr h="548497">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chemeClr val="bg1"/>
                          </a:solidFill>
                          <a:effectLst/>
                          <a:uLnTx/>
                          <a:uFillTx/>
                          <a:latin typeface="+mj-lt"/>
                          <a:ea typeface="+mn-ea"/>
                          <a:cs typeface="+mn-cs"/>
                        </a:rPr>
                        <a:t>Remote Patient Monitoring</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a:txBody>
                    <a:bodyPr/>
                    <a:lstStyle/>
                    <a:p>
                      <a:pPr algn="ctr" fontAlgn="ctr"/>
                      <a:r>
                        <a:rPr lang="en-US" sz="1100" b="1" i="0" u="none" strike="noStrike">
                          <a:solidFill>
                            <a:schemeClr val="accent1"/>
                          </a:solidFill>
                          <a:effectLst/>
                          <a:latin typeface="+mj-lt"/>
                        </a:rPr>
                        <a:t>AB</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rtl="0" fontAlgn="ctr"/>
                      <a:r>
                        <a:rPr lang="en-US" sz="1000" b="0" i="0" u="none" strike="noStrike" dirty="0">
                          <a:solidFill>
                            <a:srgbClr val="000000"/>
                          </a:solidFill>
                          <a:effectLst/>
                          <a:latin typeface="+mj-lt"/>
                        </a:rPr>
                        <a:t>Enterprise IoT</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algn="l" rtl="0" fontAlgn="ctr"/>
                      <a:r>
                        <a:rPr lang="en-US" sz="1000" b="0" i="0" u="none" strike="noStrike" dirty="0">
                          <a:solidFill>
                            <a:srgbClr val="000000"/>
                          </a:solidFill>
                          <a:effectLst/>
                          <a:latin typeface="+mj-lt"/>
                        </a:rPr>
                        <a:t>Create a larger CVS IoT strategy to partner and integrate RPM data and make that data available for clinical and data analysis purposes </a:t>
                      </a:r>
                      <a:r>
                        <a:rPr lang="en-US" sz="1000" b="0" i="0" u="none" strike="noStrike" kern="1200" dirty="0">
                          <a:solidFill>
                            <a:srgbClr val="000000"/>
                          </a:solidFill>
                          <a:effectLst/>
                          <a:latin typeface="+mn-lt"/>
                          <a:ea typeface="+mn-ea"/>
                          <a:cs typeface="+mn-cs"/>
                        </a:rPr>
                        <a:t>ingest biometric data, and create actionable insights from the data. Includes wearables. </a:t>
                      </a:r>
                      <a:endParaRPr lang="en-US" sz="1000" b="0" i="0" u="none" strike="noStrike" dirty="0">
                        <a:solidFill>
                          <a:srgbClr val="000000"/>
                        </a:solidFill>
                        <a:effectLst/>
                        <a:latin typeface="+mj-lt"/>
                      </a:endParaRP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j-lt"/>
                        </a:rPr>
                        <a:t>2022</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a:solidFill>
                            <a:srgbClr val="000000"/>
                          </a:solidFill>
                          <a:effectLst/>
                          <a:latin typeface="+mj-lt"/>
                        </a:rPr>
                        <a:t>All</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a:solidFill>
                            <a:srgbClr val="000000"/>
                          </a:solidFill>
                          <a:effectLst/>
                          <a:latin typeface="+mj-lt"/>
                        </a:rPr>
                        <a:t>TBD</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2036965"/>
                  </a:ext>
                </a:extLst>
              </a:tr>
              <a:tr h="396137">
                <a:tc vMerge="1">
                  <a:txBody>
                    <a:bodyPr/>
                    <a:lstStyle/>
                    <a:p>
                      <a:endParaRPr lang="en-US"/>
                    </a:p>
                  </a:txBody>
                  <a:tcPr/>
                </a:tc>
                <a:tc>
                  <a:txBody>
                    <a:bodyPr/>
                    <a:lstStyle/>
                    <a:p>
                      <a:pPr algn="ctr" fontAlgn="ctr"/>
                      <a:r>
                        <a:rPr lang="en-US" sz="1100" b="1" i="0" u="none" strike="noStrike">
                          <a:solidFill>
                            <a:schemeClr val="accent1"/>
                          </a:solidFill>
                          <a:effectLst/>
                          <a:latin typeface="+mj-lt"/>
                        </a:rPr>
                        <a:t>AC</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rtl="0" fontAlgn="ctr"/>
                      <a:r>
                        <a:rPr lang="en-US" sz="1000" b="0" i="0" u="none" strike="noStrike">
                          <a:solidFill>
                            <a:srgbClr val="000000"/>
                          </a:solidFill>
                          <a:effectLst/>
                          <a:latin typeface="+mj-lt"/>
                        </a:rPr>
                        <a:t>AEC (Acute Event Care): Healing Better</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algn="l" rtl="0" fontAlgn="ctr"/>
                      <a:r>
                        <a:rPr lang="en-US" sz="1000" b="0" i="0" u="none" strike="noStrike">
                          <a:solidFill>
                            <a:srgbClr val="000000"/>
                          </a:solidFill>
                          <a:effectLst/>
                          <a:latin typeface="+mj-lt"/>
                        </a:rPr>
                        <a:t>E-commerce and Reconciliation for Retail  sales of payor agnostic DME for payor reimbursement  - CVS use of IoT systems monitoring.  </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j-lt"/>
                        </a:rPr>
                        <a:t>2022</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a:solidFill>
                            <a:srgbClr val="000000"/>
                          </a:solidFill>
                          <a:effectLst/>
                          <a:latin typeface="+mj-lt"/>
                        </a:rPr>
                        <a:t>Payor Agnostic</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kumimoji="0" lang="en-US" sz="1000" b="0" i="0" u="none" strike="noStrike" kern="1200" cap="none" spc="0" normalizeH="0" baseline="0" noProof="0">
                          <a:ln>
                            <a:noFill/>
                          </a:ln>
                          <a:solidFill>
                            <a:srgbClr val="000000"/>
                          </a:solidFill>
                          <a:effectLst/>
                          <a:uLnTx/>
                          <a:uFillTx/>
                          <a:latin typeface="+mj-lt"/>
                          <a:ea typeface="+mn-ea"/>
                          <a:cs typeface="+mn-cs"/>
                        </a:rPr>
                        <a:t>TBD</a:t>
                      </a:r>
                      <a:endParaRPr lang="en-US" sz="1000" b="0" i="0" u="none" strike="noStrike">
                        <a:solidFill>
                          <a:srgbClr val="000000"/>
                        </a:solidFill>
                        <a:effectLst/>
                        <a:latin typeface="+mj-lt"/>
                      </a:endParaRP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9725547"/>
                  </a:ext>
                </a:extLst>
              </a:tr>
              <a:tr h="26004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a:ln>
                          <a:noFill/>
                        </a:ln>
                        <a:solidFill>
                          <a:schemeClr val="bg1"/>
                        </a:solidFill>
                        <a:effectLst/>
                        <a:uLnTx/>
                        <a:uFillTx/>
                        <a:latin typeface="+mj-lt"/>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algn="ctr" fontAlgn="ctr"/>
                      <a:r>
                        <a:rPr lang="en-US" sz="1100" b="1" i="0" u="none" strike="noStrike">
                          <a:solidFill>
                            <a:schemeClr val="accent1"/>
                          </a:solidFill>
                          <a:effectLst/>
                          <a:latin typeface="+mj-lt"/>
                        </a:rPr>
                        <a:t>AD</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a:solidFill>
                            <a:srgbClr val="000000"/>
                          </a:solidFill>
                          <a:effectLst/>
                          <a:latin typeface="+mj-lt"/>
                        </a:rPr>
                        <a:t>Envisioned</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1000" b="0" i="0" u="none" strike="noStrike" kern="1200">
                          <a:solidFill>
                            <a:srgbClr val="000000"/>
                          </a:solidFill>
                          <a:effectLst/>
                          <a:latin typeface="+mn-lt"/>
                          <a:ea typeface="+mn-ea"/>
                          <a:cs typeface="+mn-cs"/>
                        </a:rPr>
                        <a:t>Consumer transformation connected device.</a:t>
                      </a:r>
                      <a:endParaRPr lang="en-US" sz="1000" b="0" i="0" u="none" strike="noStrike">
                        <a:solidFill>
                          <a:srgbClr val="000000"/>
                        </a:solidFill>
                        <a:effectLst/>
                        <a:latin typeface="+mj-lt"/>
                      </a:endParaRP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j-lt"/>
                        </a:rPr>
                        <a:t>2022</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a:solidFill>
                            <a:srgbClr val="000000"/>
                          </a:solidFill>
                          <a:effectLst/>
                          <a:latin typeface="+mj-lt"/>
                        </a:rPr>
                        <a:t>Digital</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kumimoji="0" lang="en-US" sz="1000" b="0" i="0" u="none" strike="noStrike" kern="1200" cap="none" spc="0" normalizeH="0" baseline="0" noProof="0">
                          <a:ln>
                            <a:noFill/>
                          </a:ln>
                          <a:solidFill>
                            <a:srgbClr val="000000"/>
                          </a:solidFill>
                          <a:effectLst/>
                          <a:uLnTx/>
                          <a:uFillTx/>
                          <a:latin typeface="+mj-lt"/>
                          <a:ea typeface="+mn-ea"/>
                          <a:cs typeface="+mn-cs"/>
                        </a:rPr>
                        <a:t>TBD</a:t>
                      </a:r>
                      <a:endParaRPr lang="en-US" sz="1000" b="0" i="0" u="none" strike="noStrike">
                        <a:solidFill>
                          <a:srgbClr val="000000"/>
                        </a:solidFill>
                        <a:effectLst/>
                        <a:latin typeface="+mj-lt"/>
                      </a:endParaRP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5435964"/>
                  </a:ext>
                </a:extLst>
              </a:tr>
              <a:tr h="39613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a:ln>
                          <a:noFill/>
                        </a:ln>
                        <a:solidFill>
                          <a:schemeClr val="bg1"/>
                        </a:solidFill>
                        <a:effectLst/>
                        <a:uLnTx/>
                        <a:uFillTx/>
                        <a:latin typeface="+mj-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algn="ctr" fontAlgn="ctr"/>
                      <a:r>
                        <a:rPr lang="en-US" sz="1100" b="1" i="0" u="none" strike="noStrike">
                          <a:solidFill>
                            <a:schemeClr val="accent1"/>
                          </a:solidFill>
                          <a:effectLst/>
                          <a:latin typeface="+mj-lt"/>
                        </a:rPr>
                        <a:t>AE</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a:solidFill>
                            <a:srgbClr val="000000"/>
                          </a:solidFill>
                          <a:effectLst/>
                          <a:latin typeface="+mj-lt"/>
                        </a:rPr>
                        <a:t>Health Cloud Validic Integration</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1000" b="0" i="0" u="none" strike="noStrike">
                          <a:solidFill>
                            <a:srgbClr val="000000"/>
                          </a:solidFill>
                          <a:effectLst/>
                          <a:latin typeface="+mj-lt"/>
                        </a:rPr>
                        <a:t>IoT Integration.</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mj-lt"/>
                        </a:rPr>
                        <a:t>2022</a:t>
                      </a: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kern="1200">
                          <a:solidFill>
                            <a:srgbClr val="000000"/>
                          </a:solidFill>
                          <a:effectLst/>
                          <a:latin typeface="+mj-lt"/>
                          <a:ea typeface="+mn-ea"/>
                          <a:cs typeface="+mn-cs"/>
                        </a:rPr>
                        <a:t>Digital</a:t>
                      </a:r>
                      <a:endParaRPr lang="en-US" sz="1000" b="0" i="0" u="none" strike="noStrike">
                        <a:solidFill>
                          <a:srgbClr val="000000"/>
                        </a:solidFill>
                        <a:effectLst/>
                        <a:latin typeface="+mj-lt"/>
                      </a:endParaRP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kumimoji="0" lang="en-US" sz="1000" b="0" i="0" u="none" strike="noStrike" kern="1200" cap="none" spc="0" normalizeH="0" baseline="0" noProof="0" dirty="0">
                          <a:ln>
                            <a:noFill/>
                          </a:ln>
                          <a:solidFill>
                            <a:srgbClr val="000000"/>
                          </a:solidFill>
                          <a:effectLst/>
                          <a:uLnTx/>
                          <a:uFillTx/>
                          <a:latin typeface="+mj-lt"/>
                          <a:ea typeface="+mn-ea"/>
                          <a:cs typeface="+mn-cs"/>
                        </a:rPr>
                        <a:t>TBD</a:t>
                      </a:r>
                      <a:endParaRPr lang="en-US" sz="1000" b="0" i="0" u="none" strike="noStrike" dirty="0">
                        <a:solidFill>
                          <a:srgbClr val="000000"/>
                        </a:solidFill>
                        <a:effectLst/>
                        <a:latin typeface="+mj-lt"/>
                      </a:endParaRPr>
                    </a:p>
                  </a:txBody>
                  <a:tcPr marL="45708" marR="45708" marT="45708" marB="4570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0432584"/>
                  </a:ext>
                </a:extLst>
              </a:tr>
            </a:tbl>
          </a:graphicData>
        </a:graphic>
      </p:graphicFrame>
      <p:sp>
        <p:nvSpPr>
          <p:cNvPr id="2" name="Title 1">
            <a:extLst>
              <a:ext uri="{FF2B5EF4-FFF2-40B4-BE49-F238E27FC236}">
                <a16:creationId xmlns:a16="http://schemas.microsoft.com/office/drawing/2014/main" id="{0BC2B7D9-F019-4DE2-A144-B6962153D385}"/>
              </a:ext>
            </a:extLst>
          </p:cNvPr>
          <p:cNvSpPr>
            <a:spLocks noGrp="1"/>
          </p:cNvSpPr>
          <p:nvPr>
            <p:ph type="title"/>
          </p:nvPr>
        </p:nvSpPr>
        <p:spPr>
          <a:xfrm>
            <a:off x="469778" y="403375"/>
            <a:ext cx="11249270" cy="334015"/>
          </a:xfrm>
        </p:spPr>
        <p:txBody>
          <a:bodyPr/>
          <a:lstStyle/>
          <a:p>
            <a:r>
              <a:rPr lang="en-US" dirty="0">
                <a:solidFill>
                  <a:schemeClr val="tx1"/>
                </a:solidFill>
              </a:rPr>
              <a:t>Remote Patient Monitoring : Clinical Platform Initiatives by Capability</a:t>
            </a:r>
          </a:p>
        </p:txBody>
      </p:sp>
    </p:spTree>
    <p:extLst>
      <p:ext uri="{BB962C8B-B14F-4D97-AF65-F5344CB8AC3E}">
        <p14:creationId xmlns:p14="http://schemas.microsoft.com/office/powerpoint/2010/main" val="290328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229C-511F-4307-9EAC-A5A6E9F4A8DE}"/>
              </a:ext>
            </a:extLst>
          </p:cNvPr>
          <p:cNvSpPr>
            <a:spLocks noGrp="1"/>
          </p:cNvSpPr>
          <p:nvPr>
            <p:ph type="title"/>
          </p:nvPr>
        </p:nvSpPr>
        <p:spPr/>
        <p:txBody>
          <a:bodyPr/>
          <a:lstStyle/>
          <a:p>
            <a:r>
              <a:rPr lang="en-US" dirty="0"/>
              <a:t>What Might an IoT Platform Look Like? </a:t>
            </a:r>
          </a:p>
        </p:txBody>
      </p:sp>
      <p:sp>
        <p:nvSpPr>
          <p:cNvPr id="3" name="Text Placeholder 2">
            <a:extLst>
              <a:ext uri="{FF2B5EF4-FFF2-40B4-BE49-F238E27FC236}">
                <a16:creationId xmlns:a16="http://schemas.microsoft.com/office/drawing/2014/main" id="{A565B890-D5E9-4A92-844F-2B6A99FC77BD}"/>
              </a:ext>
            </a:extLst>
          </p:cNvPr>
          <p:cNvSpPr>
            <a:spLocks noGrp="1"/>
          </p:cNvSpPr>
          <p:nvPr>
            <p:ph type="body" sz="quarter" idx="4294967295"/>
          </p:nvPr>
        </p:nvSpPr>
        <p:spPr>
          <a:xfrm>
            <a:off x="481584" y="763741"/>
            <a:ext cx="11045952" cy="250909"/>
          </a:xfrm>
        </p:spPr>
        <p:txBody>
          <a:bodyPr/>
          <a:lstStyle/>
          <a:p>
            <a:r>
              <a:rPr lang="en-US" dirty="0"/>
              <a:t>An IoT Platform should provide a common framework and policies to integrate IoT devices </a:t>
            </a:r>
          </a:p>
        </p:txBody>
      </p:sp>
      <p:sp>
        <p:nvSpPr>
          <p:cNvPr id="4" name="TextBox 3">
            <a:extLst>
              <a:ext uri="{FF2B5EF4-FFF2-40B4-BE49-F238E27FC236}">
                <a16:creationId xmlns:a16="http://schemas.microsoft.com/office/drawing/2014/main" id="{A12E47E4-45BE-4B9F-A4B5-14E715CC236D}"/>
              </a:ext>
            </a:extLst>
          </p:cNvPr>
          <p:cNvSpPr txBox="1"/>
          <p:nvPr/>
        </p:nvSpPr>
        <p:spPr>
          <a:xfrm>
            <a:off x="895350" y="5991225"/>
            <a:ext cx="2989280" cy="215444"/>
          </a:xfrm>
          <a:prstGeom prst="rect">
            <a:avLst/>
          </a:prstGeom>
          <a:noFill/>
        </p:spPr>
        <p:txBody>
          <a:bodyPr wrap="none" lIns="0" tIns="0" rIns="0" bIns="0" rtlCol="0">
            <a:spAutoFit/>
          </a:bodyPr>
          <a:lstStyle/>
          <a:p>
            <a:r>
              <a:rPr lang="en-US" sz="1400" dirty="0">
                <a:solidFill>
                  <a:schemeClr val="tx2"/>
                </a:solidFill>
              </a:rPr>
              <a:t>* IoT Tech </a:t>
            </a:r>
            <a:r>
              <a:rPr lang="en-US" sz="1400" dirty="0" err="1">
                <a:solidFill>
                  <a:schemeClr val="tx2"/>
                </a:solidFill>
              </a:rPr>
              <a:t>PoV</a:t>
            </a:r>
            <a:r>
              <a:rPr lang="en-US" sz="1400" dirty="0">
                <a:solidFill>
                  <a:schemeClr val="tx2"/>
                </a:solidFill>
              </a:rPr>
              <a:t> – Manu Marulachary </a:t>
            </a:r>
          </a:p>
        </p:txBody>
      </p:sp>
      <p:sp>
        <p:nvSpPr>
          <p:cNvPr id="5" name="Rectangle 4">
            <a:extLst>
              <a:ext uri="{FF2B5EF4-FFF2-40B4-BE49-F238E27FC236}">
                <a16:creationId xmlns:a16="http://schemas.microsoft.com/office/drawing/2014/main" id="{FD1F27EB-E91B-4006-A23A-0D8DBF29F0AA}"/>
              </a:ext>
            </a:extLst>
          </p:cNvPr>
          <p:cNvSpPr/>
          <p:nvPr/>
        </p:nvSpPr>
        <p:spPr>
          <a:xfrm>
            <a:off x="367228" y="1607768"/>
            <a:ext cx="3961982" cy="3539430"/>
          </a:xfrm>
          <a:prstGeom prst="rect">
            <a:avLst/>
          </a:prstGeom>
          <a:noFill/>
        </p:spPr>
        <p:txBody>
          <a:bodyPr wrap="square">
            <a:spAutoFit/>
          </a:bodyPr>
          <a:lstStyle/>
          <a:p>
            <a:r>
              <a:rPr lang="en-US" sz="1400" dirty="0">
                <a:solidFill>
                  <a:srgbClr val="000000"/>
                </a:solidFill>
              </a:rPr>
              <a:t>The platform provides infrastructure, framework, polices, and capabilities to: </a:t>
            </a:r>
          </a:p>
          <a:p>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Security, governance and monitoring</a:t>
            </a:r>
          </a:p>
          <a:p>
            <a:pPr marL="285750" indent="-285750">
              <a:buFont typeface="Arial" panose="020B0604020202020204" pitchFamily="34" charset="0"/>
              <a:buChar char="•"/>
            </a:pPr>
            <a:endParaRPr lang="en-US" sz="1400" dirty="0">
              <a:noFill/>
            </a:endParaRPr>
          </a:p>
          <a:p>
            <a:pPr marL="285750" indent="-285750">
              <a:buFont typeface="Arial" panose="020B0604020202020204" pitchFamily="34" charset="0"/>
              <a:buChar char="•"/>
            </a:pPr>
            <a:r>
              <a:rPr lang="en-US" sz="1400" dirty="0">
                <a:solidFill>
                  <a:srgbClr val="000000"/>
                </a:solidFill>
              </a:rPr>
              <a:t>manage devices</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Deliberately collect data with user consent</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ingest and process IoT data</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Define data models to support raw IoT data, device data</a:t>
            </a:r>
          </a:p>
          <a:p>
            <a:pPr marL="285750" indent="-285750">
              <a:buFont typeface="Arial" panose="020B0604020202020204" pitchFamily="34" charset="0"/>
              <a:buChar char="•"/>
            </a:pPr>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Create IoT data analytics and business apps that combine disparate data</a:t>
            </a:r>
          </a:p>
        </p:txBody>
      </p:sp>
      <p:grpSp>
        <p:nvGrpSpPr>
          <p:cNvPr id="7" name="Group 6">
            <a:extLst>
              <a:ext uri="{FF2B5EF4-FFF2-40B4-BE49-F238E27FC236}">
                <a16:creationId xmlns:a16="http://schemas.microsoft.com/office/drawing/2014/main" id="{CDD54C78-4457-4ADA-A77F-F4F30860388A}"/>
              </a:ext>
            </a:extLst>
          </p:cNvPr>
          <p:cNvGrpSpPr/>
          <p:nvPr/>
        </p:nvGrpSpPr>
        <p:grpSpPr>
          <a:xfrm>
            <a:off x="4997137" y="1936820"/>
            <a:ext cx="6802734" cy="3185327"/>
            <a:chOff x="1773552" y="2369698"/>
            <a:chExt cx="7939310" cy="2971992"/>
          </a:xfrm>
        </p:grpSpPr>
        <p:sp>
          <p:nvSpPr>
            <p:cNvPr id="8" name="Rectangle 7">
              <a:extLst>
                <a:ext uri="{FF2B5EF4-FFF2-40B4-BE49-F238E27FC236}">
                  <a16:creationId xmlns:a16="http://schemas.microsoft.com/office/drawing/2014/main" id="{DDF8422F-48B7-4EA0-AC7B-089DC34DB8DC}"/>
                </a:ext>
              </a:extLst>
            </p:cNvPr>
            <p:cNvSpPr/>
            <p:nvPr/>
          </p:nvSpPr>
          <p:spPr>
            <a:xfrm>
              <a:off x="1773552" y="2369698"/>
              <a:ext cx="7939310" cy="297199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a:solidFill>
                    <a:schemeClr val="tx1"/>
                  </a:solidFill>
                  <a:latin typeface="Open Sans Bold"/>
                  <a:cs typeface="Open Sans Bold"/>
                </a:rPr>
                <a:t>IoT Platform Reference Architecture </a:t>
              </a:r>
            </a:p>
          </p:txBody>
        </p:sp>
        <p:sp>
          <p:nvSpPr>
            <p:cNvPr id="9" name="Rectangle 8">
              <a:extLst>
                <a:ext uri="{FF2B5EF4-FFF2-40B4-BE49-F238E27FC236}">
                  <a16:creationId xmlns:a16="http://schemas.microsoft.com/office/drawing/2014/main" id="{1A0AF76A-8BB7-47F9-9AF1-98CF3FBB6C93}"/>
                </a:ext>
              </a:extLst>
            </p:cNvPr>
            <p:cNvSpPr/>
            <p:nvPr/>
          </p:nvSpPr>
          <p:spPr>
            <a:xfrm>
              <a:off x="2615609" y="2679406"/>
              <a:ext cx="467833" cy="2566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latin typeface="Open Sans Bold"/>
                  <a:cs typeface="Open Sans Bold"/>
                </a:rPr>
                <a:t>Governance</a:t>
              </a:r>
            </a:p>
          </p:txBody>
        </p:sp>
        <p:sp>
          <p:nvSpPr>
            <p:cNvPr id="10" name="Rectangle 9">
              <a:extLst>
                <a:ext uri="{FF2B5EF4-FFF2-40B4-BE49-F238E27FC236}">
                  <a16:creationId xmlns:a16="http://schemas.microsoft.com/office/drawing/2014/main" id="{EB5342CC-4479-40E9-BFB5-6B8167D9D7BB}"/>
                </a:ext>
              </a:extLst>
            </p:cNvPr>
            <p:cNvSpPr/>
            <p:nvPr/>
          </p:nvSpPr>
          <p:spPr>
            <a:xfrm>
              <a:off x="3111489" y="2675240"/>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Device Management</a:t>
              </a:r>
            </a:p>
          </p:txBody>
        </p:sp>
        <p:sp>
          <p:nvSpPr>
            <p:cNvPr id="11" name="Rectangle 10">
              <a:extLst>
                <a:ext uri="{FF2B5EF4-FFF2-40B4-BE49-F238E27FC236}">
                  <a16:creationId xmlns:a16="http://schemas.microsoft.com/office/drawing/2014/main" id="{0506D98E-0773-41C1-8E88-88237C8FDA70}"/>
                </a:ext>
              </a:extLst>
            </p:cNvPr>
            <p:cNvSpPr/>
            <p:nvPr/>
          </p:nvSpPr>
          <p:spPr>
            <a:xfrm>
              <a:off x="2133294" y="2679406"/>
              <a:ext cx="467833" cy="2566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400" b="1" dirty="0">
                  <a:latin typeface="Open Sans Bold"/>
                  <a:cs typeface="Open Sans Bold"/>
                </a:rPr>
                <a:t>Security</a:t>
              </a:r>
            </a:p>
          </p:txBody>
        </p:sp>
        <p:sp>
          <p:nvSpPr>
            <p:cNvPr id="12" name="Rectangle 11">
              <a:extLst>
                <a:ext uri="{FF2B5EF4-FFF2-40B4-BE49-F238E27FC236}">
                  <a16:creationId xmlns:a16="http://schemas.microsoft.com/office/drawing/2014/main" id="{D23DD7AE-E365-41D7-9C3B-C5BD4F0A9D13}"/>
                </a:ext>
              </a:extLst>
            </p:cNvPr>
            <p:cNvSpPr/>
            <p:nvPr/>
          </p:nvSpPr>
          <p:spPr>
            <a:xfrm>
              <a:off x="3111489" y="3107203"/>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User Consent and Authorizations</a:t>
              </a:r>
            </a:p>
          </p:txBody>
        </p:sp>
        <p:sp>
          <p:nvSpPr>
            <p:cNvPr id="13" name="Rectangle 12">
              <a:extLst>
                <a:ext uri="{FF2B5EF4-FFF2-40B4-BE49-F238E27FC236}">
                  <a16:creationId xmlns:a16="http://schemas.microsoft.com/office/drawing/2014/main" id="{44E8B875-7E0F-43B4-AEC3-CAC5AA7A8A2B}"/>
                </a:ext>
              </a:extLst>
            </p:cNvPr>
            <p:cNvSpPr/>
            <p:nvPr/>
          </p:nvSpPr>
          <p:spPr>
            <a:xfrm>
              <a:off x="8711302" y="2679405"/>
              <a:ext cx="467833" cy="2566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400" b="1" dirty="0">
                  <a:latin typeface="Open Sans Bold"/>
                  <a:cs typeface="Open Sans Bold"/>
                </a:rPr>
                <a:t> SDK, API</a:t>
              </a:r>
            </a:p>
          </p:txBody>
        </p:sp>
        <p:sp>
          <p:nvSpPr>
            <p:cNvPr id="14" name="Rectangle 13">
              <a:extLst>
                <a:ext uri="{FF2B5EF4-FFF2-40B4-BE49-F238E27FC236}">
                  <a16:creationId xmlns:a16="http://schemas.microsoft.com/office/drawing/2014/main" id="{55C682EC-8F3A-48EF-BEAF-38E8097D311D}"/>
                </a:ext>
              </a:extLst>
            </p:cNvPr>
            <p:cNvSpPr/>
            <p:nvPr/>
          </p:nvSpPr>
          <p:spPr>
            <a:xfrm>
              <a:off x="3111489" y="3539166"/>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Streaming and Event Processing</a:t>
              </a:r>
            </a:p>
          </p:txBody>
        </p:sp>
        <p:sp>
          <p:nvSpPr>
            <p:cNvPr id="15" name="Rectangle 14">
              <a:extLst>
                <a:ext uri="{FF2B5EF4-FFF2-40B4-BE49-F238E27FC236}">
                  <a16:creationId xmlns:a16="http://schemas.microsoft.com/office/drawing/2014/main" id="{5741BA5E-2323-4256-B216-5CD6DBDEAF8B}"/>
                </a:ext>
              </a:extLst>
            </p:cNvPr>
            <p:cNvSpPr/>
            <p:nvPr/>
          </p:nvSpPr>
          <p:spPr>
            <a:xfrm>
              <a:off x="3111489" y="3971129"/>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Data Model and Management</a:t>
              </a:r>
            </a:p>
          </p:txBody>
        </p:sp>
        <p:sp>
          <p:nvSpPr>
            <p:cNvPr id="16" name="Rectangle 15">
              <a:extLst>
                <a:ext uri="{FF2B5EF4-FFF2-40B4-BE49-F238E27FC236}">
                  <a16:creationId xmlns:a16="http://schemas.microsoft.com/office/drawing/2014/main" id="{FDEA9593-CDF2-4C12-B59B-CA1194076E03}"/>
                </a:ext>
              </a:extLst>
            </p:cNvPr>
            <p:cNvSpPr/>
            <p:nvPr/>
          </p:nvSpPr>
          <p:spPr>
            <a:xfrm>
              <a:off x="3111489" y="4403092"/>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Bold"/>
                  <a:cs typeface="Open Sans Bold"/>
                </a:rPr>
                <a:t>Analytics, AI, ML, Insights</a:t>
              </a:r>
            </a:p>
          </p:txBody>
        </p:sp>
        <p:sp>
          <p:nvSpPr>
            <p:cNvPr id="17" name="Rectangle 16">
              <a:extLst>
                <a:ext uri="{FF2B5EF4-FFF2-40B4-BE49-F238E27FC236}">
                  <a16:creationId xmlns:a16="http://schemas.microsoft.com/office/drawing/2014/main" id="{94D149F3-BE5F-46AD-85DB-933CB538404D}"/>
                </a:ext>
              </a:extLst>
            </p:cNvPr>
            <p:cNvSpPr/>
            <p:nvPr/>
          </p:nvSpPr>
          <p:spPr>
            <a:xfrm>
              <a:off x="3111489" y="4835055"/>
              <a:ext cx="5567917" cy="411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Open Sans Bold"/>
                  <a:cs typeface="Open Sans Bold"/>
                </a:rPr>
                <a:t>Business Applications</a:t>
              </a:r>
            </a:p>
          </p:txBody>
        </p:sp>
      </p:grpSp>
    </p:spTree>
    <p:extLst>
      <p:ext uri="{BB962C8B-B14F-4D97-AF65-F5344CB8AC3E}">
        <p14:creationId xmlns:p14="http://schemas.microsoft.com/office/powerpoint/2010/main" val="270126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92A-C744-43D6-A3B4-C8B86A904D5D}"/>
              </a:ext>
            </a:extLst>
          </p:cNvPr>
          <p:cNvSpPr>
            <a:spLocks noGrp="1"/>
          </p:cNvSpPr>
          <p:nvPr>
            <p:ph type="title"/>
          </p:nvPr>
        </p:nvSpPr>
        <p:spPr/>
        <p:txBody>
          <a:bodyPr/>
          <a:lstStyle/>
          <a:p>
            <a:r>
              <a:rPr lang="en-US" dirty="0"/>
              <a:t>Partner vs Build IoT Platforms</a:t>
            </a:r>
          </a:p>
        </p:txBody>
      </p:sp>
      <p:sp>
        <p:nvSpPr>
          <p:cNvPr id="3" name="Text Placeholder 3">
            <a:extLst>
              <a:ext uri="{FF2B5EF4-FFF2-40B4-BE49-F238E27FC236}">
                <a16:creationId xmlns:a16="http://schemas.microsoft.com/office/drawing/2014/main" id="{9DE7D0C3-3930-49C8-85FA-736571622904}"/>
              </a:ext>
            </a:extLst>
          </p:cNvPr>
          <p:cNvSpPr txBox="1">
            <a:spLocks/>
          </p:cNvSpPr>
          <p:nvPr/>
        </p:nvSpPr>
        <p:spPr>
          <a:xfrm>
            <a:off x="446880" y="780641"/>
            <a:ext cx="9686099" cy="423094"/>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r>
              <a:rPr lang="en-US"/>
              <a:t>Decision guide</a:t>
            </a:r>
            <a:endParaRPr lang="en-US" dirty="0"/>
          </a:p>
        </p:txBody>
      </p:sp>
      <p:sp>
        <p:nvSpPr>
          <p:cNvPr id="4" name="Content Placeholder 2">
            <a:extLst>
              <a:ext uri="{FF2B5EF4-FFF2-40B4-BE49-F238E27FC236}">
                <a16:creationId xmlns:a16="http://schemas.microsoft.com/office/drawing/2014/main" id="{659121FF-E096-4C18-BBA9-931EE84FB99C}"/>
              </a:ext>
            </a:extLst>
          </p:cNvPr>
          <p:cNvSpPr txBox="1">
            <a:spLocks/>
          </p:cNvSpPr>
          <p:nvPr/>
        </p:nvSpPr>
        <p:spPr>
          <a:xfrm>
            <a:off x="533336" y="1815157"/>
            <a:ext cx="5561076" cy="3528367"/>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171450" indent="-171450" defTabSz="914400">
              <a:spcBef>
                <a:spcPts val="0"/>
              </a:spcBef>
              <a:buClr>
                <a:srgbClr val="00B050"/>
              </a:buClr>
              <a:buFont typeface="Open Sans" panose="020B0606030504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Time to market</a:t>
            </a:r>
          </a:p>
          <a:p>
            <a:pPr marL="171450" lvl="0" indent="-171450" defTabSz="914400">
              <a:spcBef>
                <a:spcPts val="0"/>
              </a:spcBef>
              <a:buClr>
                <a:srgbClr val="00B050"/>
              </a:buClr>
              <a:buFont typeface="Open Sans" panose="020B0606030504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Best of the breed products and services</a:t>
            </a:r>
          </a:p>
          <a:p>
            <a:pPr marL="171450" lvl="0" indent="-171450" defTabSz="914400">
              <a:spcBef>
                <a:spcPts val="0"/>
              </a:spcBef>
              <a:buClr>
                <a:srgbClr val="00B050"/>
              </a:buClr>
              <a:buFont typeface="Open Sans" panose="020B0606030504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Plug and Play capability</a:t>
            </a:r>
          </a:p>
          <a:p>
            <a:pPr marL="171450" lvl="0" indent="-171450" defTabSz="914400">
              <a:spcBef>
                <a:spcPts val="0"/>
              </a:spcBef>
              <a:buClr>
                <a:srgbClr val="00B050"/>
              </a:buClr>
              <a:buFont typeface="Open Sans" panose="020B0606030504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Less complexity/accountability in managing</a:t>
            </a:r>
          </a:p>
          <a:p>
            <a:pPr marL="171450" lvl="0" indent="-171450" defTabSz="914400">
              <a:spcBef>
                <a:spcPts val="0"/>
              </a:spcBef>
              <a:buClr>
                <a:srgbClr val="00B050"/>
              </a:buClr>
              <a:buFont typeface="Open Sans" panose="020B0606030504020204" pitchFamily="34" charset="0"/>
              <a:buChar char="+"/>
              <a:defRPr/>
            </a:pPr>
            <a:r>
              <a:rPr lang="en-US" sz="1600" dirty="0">
                <a:cs typeface="Arial" panose="020B0604020202020204" pitchFamily="34" charset="0"/>
                <a:sym typeface="Arial" panose="020B0604020202020204" pitchFamily="34" charset="0"/>
              </a:rPr>
              <a:t>Choice for members for using their choice of products</a:t>
            </a:r>
          </a:p>
          <a:p>
            <a:pPr marL="285750" lvl="0" indent="-285750" defTabSz="914400">
              <a:spcBef>
                <a:spcPts val="0"/>
              </a:spcBef>
              <a:buClr>
                <a:srgbClr val="00B050"/>
              </a:buClr>
              <a:buFont typeface="Arial" panose="020B0604020202020204" pitchFamily="34" charset="0"/>
              <a:buChar char="‒"/>
              <a:defRPr/>
            </a:pPr>
            <a:endParaRPr lang="en-US" sz="1600" dirty="0">
              <a:solidFill>
                <a:srgbClr val="000000"/>
              </a:solidFill>
              <a:latin typeface="+mj-lt"/>
              <a:cs typeface="Arial" panose="020B0604020202020204" pitchFamily="34" charset="0"/>
              <a:sym typeface="Arial" panose="020B0604020202020204" pitchFamily="34" charset="0"/>
            </a:endParaRPr>
          </a:p>
          <a:p>
            <a:pPr marL="285750" lvl="0" indent="-285750" defTabSz="914400">
              <a:spcBef>
                <a:spcPts val="0"/>
              </a:spcBef>
              <a:buClr>
                <a:srgbClr val="C00000"/>
              </a:buClr>
              <a:buFont typeface="Arial" panose="020B0604020202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Possibility of multiple apps for members to manage</a:t>
            </a:r>
          </a:p>
          <a:p>
            <a:pPr marL="285750" lvl="0" indent="-285750" defTabSz="914400">
              <a:spcBef>
                <a:spcPts val="0"/>
              </a:spcBef>
              <a:buClr>
                <a:srgbClr val="C00000"/>
              </a:buClr>
              <a:buFont typeface="Arial" panose="020B0604020202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Possibility of data proliferation</a:t>
            </a:r>
          </a:p>
          <a:p>
            <a:pPr marL="285750" lvl="0" indent="-285750" defTabSz="914400">
              <a:spcBef>
                <a:spcPts val="0"/>
              </a:spcBef>
              <a:buClr>
                <a:srgbClr val="C00000"/>
              </a:buClr>
              <a:buFont typeface="Arial" panose="020B0604020202020204" pitchFamily="34" charset="0"/>
              <a:buChar char="‒"/>
              <a:defRPr/>
            </a:pPr>
            <a:r>
              <a:rPr lang="en-US" sz="1600" dirty="0">
                <a:solidFill>
                  <a:srgbClr val="000000"/>
                </a:solidFill>
                <a:latin typeface="+mj-lt"/>
                <a:cs typeface="Arial" panose="020B0604020202020204" pitchFamily="34" charset="0"/>
                <a:sym typeface="Arial" panose="020B0604020202020204" pitchFamily="34" charset="0"/>
              </a:rPr>
              <a:t>Complexity of Integration </a:t>
            </a:r>
          </a:p>
        </p:txBody>
      </p:sp>
      <p:sp>
        <p:nvSpPr>
          <p:cNvPr id="5" name="Content Placeholder 2">
            <a:extLst>
              <a:ext uri="{FF2B5EF4-FFF2-40B4-BE49-F238E27FC236}">
                <a16:creationId xmlns:a16="http://schemas.microsoft.com/office/drawing/2014/main" id="{8B04EDB6-1C1D-4A70-8BB9-362405C97876}"/>
              </a:ext>
            </a:extLst>
          </p:cNvPr>
          <p:cNvSpPr txBox="1">
            <a:spLocks/>
          </p:cNvSpPr>
          <p:nvPr/>
        </p:nvSpPr>
        <p:spPr>
          <a:xfrm>
            <a:off x="6132796" y="1798091"/>
            <a:ext cx="5801054" cy="3528367"/>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171450" lvl="0" indent="-171450" defTabSz="914400">
              <a:spcBef>
                <a:spcPts val="0"/>
              </a:spcBef>
              <a:buClr>
                <a:srgbClr val="00B050"/>
              </a:buClr>
              <a:buFont typeface="Open Sans" panose="020B0606030504020204" pitchFamily="34" charset="0"/>
              <a:buChar char="+"/>
              <a:defRPr/>
            </a:pPr>
            <a:r>
              <a:rPr lang="en-US" sz="1600">
                <a:solidFill>
                  <a:srgbClr val="000000"/>
                </a:solidFill>
                <a:latin typeface="+mj-lt"/>
              </a:rPr>
              <a:t>Less data proliferation</a:t>
            </a:r>
          </a:p>
          <a:p>
            <a:pPr marL="171450" lvl="0" indent="-171450" defTabSz="914400">
              <a:spcBef>
                <a:spcPts val="0"/>
              </a:spcBef>
              <a:buClr>
                <a:srgbClr val="00B050"/>
              </a:buClr>
              <a:buFont typeface="Open Sans" panose="020B0606030504020204" pitchFamily="34" charset="0"/>
              <a:buChar char="+"/>
              <a:defRPr/>
            </a:pPr>
            <a:r>
              <a:rPr lang="en-US" sz="1600">
                <a:solidFill>
                  <a:srgbClr val="000000"/>
                </a:solidFill>
                <a:latin typeface="+mj-lt"/>
              </a:rPr>
              <a:t>Single, integrated app, easy of use for Members</a:t>
            </a:r>
          </a:p>
          <a:p>
            <a:pPr marL="171450" lvl="0" indent="-171450" defTabSz="914400">
              <a:spcBef>
                <a:spcPts val="0"/>
              </a:spcBef>
              <a:buClr>
                <a:srgbClr val="00B050"/>
              </a:buClr>
              <a:buFont typeface="Open Sans" panose="020B0606030504020204" pitchFamily="34" charset="0"/>
              <a:buChar char="+"/>
              <a:defRPr/>
            </a:pPr>
            <a:r>
              <a:rPr lang="en-US" sz="1600">
                <a:solidFill>
                  <a:srgbClr val="000000"/>
                </a:solidFill>
                <a:latin typeface="+mj-lt"/>
              </a:rPr>
              <a:t>Increased privacy, preferences and protection to members</a:t>
            </a:r>
          </a:p>
          <a:p>
            <a:pPr marL="171450" lvl="0" indent="-171450" defTabSz="914400">
              <a:spcBef>
                <a:spcPts val="0"/>
              </a:spcBef>
              <a:buClr>
                <a:srgbClr val="00B050"/>
              </a:buClr>
              <a:buFont typeface="Open Sans" panose="020B0606030504020204" pitchFamily="34" charset="0"/>
              <a:buChar char="+"/>
              <a:defRPr/>
            </a:pPr>
            <a:r>
              <a:rPr lang="en-US" sz="1600">
                <a:solidFill>
                  <a:srgbClr val="000000"/>
                </a:solidFill>
                <a:latin typeface="+mj-lt"/>
              </a:rPr>
              <a:t>Ability to provide edge computing capabilities</a:t>
            </a:r>
          </a:p>
          <a:p>
            <a:pPr marL="171450" lvl="0" indent="-171450" defTabSz="914400">
              <a:spcBef>
                <a:spcPts val="0"/>
              </a:spcBef>
              <a:buClr>
                <a:srgbClr val="00B050"/>
              </a:buClr>
              <a:buFont typeface="Open Sans" panose="020B0606030504020204" pitchFamily="34" charset="0"/>
              <a:buChar char="+"/>
              <a:defRPr/>
            </a:pPr>
            <a:endParaRPr lang="en-US" sz="1600">
              <a:solidFill>
                <a:srgbClr val="000000"/>
              </a:solidFill>
              <a:latin typeface="+mj-lt"/>
              <a:cs typeface="Arial" panose="020B0604020202020204" pitchFamily="34" charset="0"/>
            </a:endParaRPr>
          </a:p>
          <a:p>
            <a:pPr marL="285750" indent="-285750" defTabSz="914400">
              <a:spcBef>
                <a:spcPts val="0"/>
              </a:spcBef>
              <a:buClr>
                <a:srgbClr val="C00000"/>
              </a:buClr>
              <a:buFont typeface="Arial" panose="020B0604020202020204" pitchFamily="34" charset="0"/>
              <a:buChar char="‒"/>
              <a:defRPr/>
            </a:pPr>
            <a:r>
              <a:rPr lang="en-US" sz="1600">
                <a:solidFill>
                  <a:srgbClr val="000000"/>
                </a:solidFill>
                <a:latin typeface="+mj-lt"/>
                <a:cs typeface="Arial" panose="020B0604020202020204" pitchFamily="34" charset="0"/>
                <a:sym typeface="Arial" panose="020B0604020202020204" pitchFamily="34" charset="0"/>
              </a:rPr>
              <a:t>Complicated time to market</a:t>
            </a:r>
          </a:p>
          <a:p>
            <a:pPr marL="285750" indent="-285750" defTabSz="914400">
              <a:spcBef>
                <a:spcPts val="0"/>
              </a:spcBef>
              <a:buClr>
                <a:srgbClr val="C00000"/>
              </a:buClr>
              <a:buFont typeface="Arial" panose="020B0604020202020204" pitchFamily="34" charset="0"/>
              <a:buChar char="‒"/>
              <a:defRPr/>
            </a:pPr>
            <a:r>
              <a:rPr lang="en-US" sz="1600">
                <a:solidFill>
                  <a:srgbClr val="000000"/>
                </a:solidFill>
                <a:latin typeface="+mj-lt"/>
                <a:cs typeface="Arial" panose="020B0604020202020204" pitchFamily="34" charset="0"/>
                <a:sym typeface="Arial" panose="020B0604020202020204" pitchFamily="34" charset="0"/>
              </a:rPr>
              <a:t>Limited choice to members</a:t>
            </a:r>
          </a:p>
          <a:p>
            <a:pPr marL="285750" indent="-285750" defTabSz="914400">
              <a:spcBef>
                <a:spcPts val="0"/>
              </a:spcBef>
              <a:buClr>
                <a:srgbClr val="C00000"/>
              </a:buClr>
              <a:buFont typeface="Arial" panose="020B0604020202020204" pitchFamily="34" charset="0"/>
              <a:buChar char="‒"/>
              <a:defRPr/>
            </a:pPr>
            <a:endParaRPr lang="en-US" sz="1600">
              <a:solidFill>
                <a:srgbClr val="000000"/>
              </a:solidFill>
              <a:latin typeface="+mj-lt"/>
              <a:cs typeface="Arial" panose="020B0604020202020204" pitchFamily="34" charset="0"/>
              <a:sym typeface="Arial" panose="020B0604020202020204" pitchFamily="34" charset="0"/>
            </a:endParaRPr>
          </a:p>
          <a:p>
            <a:pPr lvl="0" defTabSz="914400">
              <a:spcBef>
                <a:spcPts val="0"/>
              </a:spcBef>
              <a:buClr>
                <a:srgbClr val="00B050"/>
              </a:buClr>
              <a:defRPr/>
            </a:pPr>
            <a:endParaRPr lang="en-US" sz="1800">
              <a:solidFill>
                <a:srgbClr val="000000"/>
              </a:solidFill>
              <a:latin typeface="Arial" panose="020B0604020202020204" pitchFamily="34" charset="0"/>
              <a:cs typeface="Arial" panose="020B0604020202020204" pitchFamily="34" charset="0"/>
              <a:sym typeface="Arial" panose="020B0604020202020204" pitchFamily="34" charset="0"/>
            </a:endParaRPr>
          </a:p>
          <a:p>
            <a:pPr marL="171450" lvl="0" indent="-171450" defTabSz="914400">
              <a:spcBef>
                <a:spcPts val="0"/>
              </a:spcBef>
              <a:buClr>
                <a:srgbClr val="00B050"/>
              </a:buClr>
              <a:buFont typeface="Open Sans" panose="020B0606030504020204" pitchFamily="34" charset="0"/>
              <a:buChar char="+"/>
              <a:defRPr/>
            </a:pPr>
            <a:endParaRPr lang="en-US">
              <a:solidFill>
                <a:srgbClr val="000000"/>
              </a:solidFill>
              <a:latin typeface="Arial" panose="020B0604020202020204" pitchFamily="34" charset="0"/>
              <a:cs typeface="Arial" panose="020B0604020202020204" pitchFamily="34" charset="0"/>
              <a:sym typeface="Arial" panose="020B0604020202020204" pitchFamily="34" charset="0"/>
            </a:endParaRPr>
          </a:p>
          <a:p>
            <a:endParaRPr lang="en-US"/>
          </a:p>
        </p:txBody>
      </p:sp>
      <p:sp>
        <p:nvSpPr>
          <p:cNvPr id="6" name="Rectangle 5">
            <a:extLst>
              <a:ext uri="{FF2B5EF4-FFF2-40B4-BE49-F238E27FC236}">
                <a16:creationId xmlns:a16="http://schemas.microsoft.com/office/drawing/2014/main" id="{4B871A96-D9CC-45FE-8B18-92D8BD31B327}"/>
              </a:ext>
            </a:extLst>
          </p:cNvPr>
          <p:cNvSpPr/>
          <p:nvPr/>
        </p:nvSpPr>
        <p:spPr>
          <a:xfrm>
            <a:off x="1339530" y="5207517"/>
            <a:ext cx="9509761" cy="37231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latin typeface="Arial" panose="020B0604020202020204" pitchFamily="34" charset="0"/>
                <a:cs typeface="Arial" panose="020B0604020202020204" pitchFamily="34" charset="0"/>
              </a:rPr>
              <a:t>TAI recommends a </a:t>
            </a:r>
            <a:r>
              <a:rPr lang="en-US" sz="1400" b="1" i="1" u="sng">
                <a:solidFill>
                  <a:schemeClr val="bg1"/>
                </a:solidFill>
                <a:latin typeface="Arial" panose="020B0604020202020204" pitchFamily="34" charset="0"/>
                <a:cs typeface="Arial" panose="020B0604020202020204" pitchFamily="34" charset="0"/>
              </a:rPr>
              <a:t>hybrid  IoT ecosystem</a:t>
            </a:r>
            <a:r>
              <a:rPr lang="en-US" sz="1400" b="1">
                <a:solidFill>
                  <a:schemeClr val="bg1"/>
                </a:solidFill>
                <a:latin typeface="Arial" panose="020B0604020202020204" pitchFamily="34" charset="0"/>
                <a:cs typeface="Arial" panose="020B0604020202020204" pitchFamily="34" charset="0"/>
              </a:rPr>
              <a:t> to derive the strength from both patterns </a:t>
            </a:r>
          </a:p>
        </p:txBody>
      </p:sp>
      <p:cxnSp>
        <p:nvCxnSpPr>
          <p:cNvPr id="7" name="Straight Connector 6">
            <a:extLst>
              <a:ext uri="{FF2B5EF4-FFF2-40B4-BE49-F238E27FC236}">
                <a16:creationId xmlns:a16="http://schemas.microsoft.com/office/drawing/2014/main" id="{64CF3D2A-C8B2-4E0E-8B0D-64AE2AF9A4D3}"/>
              </a:ext>
            </a:extLst>
          </p:cNvPr>
          <p:cNvCxnSpPr>
            <a:cxnSpLocks/>
          </p:cNvCxnSpPr>
          <p:nvPr/>
        </p:nvCxnSpPr>
        <p:spPr>
          <a:xfrm>
            <a:off x="547827" y="1785959"/>
            <a:ext cx="11124162"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D23EB1-81BA-45E7-AC3A-C0651DF3F1E5}"/>
              </a:ext>
            </a:extLst>
          </p:cNvPr>
          <p:cNvCxnSpPr>
            <a:cxnSpLocks/>
          </p:cNvCxnSpPr>
          <p:nvPr/>
        </p:nvCxnSpPr>
        <p:spPr>
          <a:xfrm>
            <a:off x="6094412" y="1815157"/>
            <a:ext cx="0" cy="299013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777232D-573B-4FC3-A40E-ABE06DB52387}"/>
              </a:ext>
            </a:extLst>
          </p:cNvPr>
          <p:cNvSpPr txBox="1">
            <a:spLocks/>
          </p:cNvSpPr>
          <p:nvPr/>
        </p:nvSpPr>
        <p:spPr>
          <a:xfrm>
            <a:off x="516836" y="1426877"/>
            <a:ext cx="5577576" cy="32988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a:r>
              <a:rPr lang="en-US" sz="2400">
                <a:solidFill>
                  <a:srgbClr val="454545"/>
                </a:solidFill>
                <a:cs typeface="Open Sans Bold"/>
              </a:rPr>
              <a:t>Partner</a:t>
            </a:r>
          </a:p>
        </p:txBody>
      </p:sp>
      <p:sp>
        <p:nvSpPr>
          <p:cNvPr id="10" name="Title 1">
            <a:extLst>
              <a:ext uri="{FF2B5EF4-FFF2-40B4-BE49-F238E27FC236}">
                <a16:creationId xmlns:a16="http://schemas.microsoft.com/office/drawing/2014/main" id="{C97497B2-9D95-4BDC-947B-17969BC9220B}"/>
              </a:ext>
            </a:extLst>
          </p:cNvPr>
          <p:cNvSpPr txBox="1">
            <a:spLocks/>
          </p:cNvSpPr>
          <p:nvPr/>
        </p:nvSpPr>
        <p:spPr>
          <a:xfrm>
            <a:off x="6132796" y="1411107"/>
            <a:ext cx="5577576" cy="32988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a:r>
              <a:rPr lang="en-US" sz="2400">
                <a:solidFill>
                  <a:srgbClr val="454545"/>
                </a:solidFill>
                <a:cs typeface="Open Sans Bold"/>
              </a:rPr>
              <a:t>Build Your Own</a:t>
            </a:r>
          </a:p>
        </p:txBody>
      </p:sp>
      <p:sp>
        <p:nvSpPr>
          <p:cNvPr id="11" name="TextBox 10">
            <a:extLst>
              <a:ext uri="{FF2B5EF4-FFF2-40B4-BE49-F238E27FC236}">
                <a16:creationId xmlns:a16="http://schemas.microsoft.com/office/drawing/2014/main" id="{C794B853-8024-43A8-BE5E-C2FBBB57B1A2}"/>
              </a:ext>
            </a:extLst>
          </p:cNvPr>
          <p:cNvSpPr txBox="1"/>
          <p:nvPr/>
        </p:nvSpPr>
        <p:spPr>
          <a:xfrm>
            <a:off x="895350" y="5991225"/>
            <a:ext cx="2989280" cy="215444"/>
          </a:xfrm>
          <a:prstGeom prst="rect">
            <a:avLst/>
          </a:prstGeom>
          <a:noFill/>
        </p:spPr>
        <p:txBody>
          <a:bodyPr wrap="none" lIns="0" tIns="0" rIns="0" bIns="0" rtlCol="0">
            <a:spAutoFit/>
          </a:bodyPr>
          <a:lstStyle/>
          <a:p>
            <a:r>
              <a:rPr lang="en-US" sz="1400" dirty="0">
                <a:solidFill>
                  <a:schemeClr val="tx2"/>
                </a:solidFill>
              </a:rPr>
              <a:t>* IoT Tech </a:t>
            </a:r>
            <a:r>
              <a:rPr lang="en-US" sz="1400" dirty="0" err="1">
                <a:solidFill>
                  <a:schemeClr val="tx2"/>
                </a:solidFill>
              </a:rPr>
              <a:t>PoV</a:t>
            </a:r>
            <a:r>
              <a:rPr lang="en-US" sz="1400" dirty="0">
                <a:solidFill>
                  <a:schemeClr val="tx2"/>
                </a:solidFill>
              </a:rPr>
              <a:t> – Manu Marulachary </a:t>
            </a:r>
          </a:p>
        </p:txBody>
      </p:sp>
    </p:spTree>
    <p:extLst>
      <p:ext uri="{BB962C8B-B14F-4D97-AF65-F5344CB8AC3E}">
        <p14:creationId xmlns:p14="http://schemas.microsoft.com/office/powerpoint/2010/main" val="1698080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020.pptx" id="{6AC818C0-4AF3-4469-BA42-0C4533F0DE57}" vid="{F67BA8A2-F2B9-4412-8885-ADAD747BB7A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5.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67D3BBB6-0C4F-40F8-88E3-1920C4FB5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F0FD7-590D-477C-84D8-04F64A55F94D}">
  <ds:schemaRefs>
    <ds:schemaRef ds:uri="b1cf5257-8992-498b-aff9-2ccb2706890d"/>
    <ds:schemaRef ds:uri="http://purl.org/dc/elements/1.1/"/>
    <ds:schemaRef ds:uri="http://schemas.microsoft.com/office/2006/metadata/properties"/>
    <ds:schemaRef ds:uri="f8f3ac21-d33a-4f17-9d4e-9f9f14b93e8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CVS_Health_PPT_Everyday_Widescreen_Nort Star</Template>
  <TotalTime>33891</TotalTime>
  <Words>2017</Words>
  <Application>Microsoft Office PowerPoint</Application>
  <PresentationFormat>Custom</PresentationFormat>
  <Paragraphs>341</Paragraphs>
  <Slides>15</Slides>
  <Notes>6</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CVS_Health_PPT_Everyday_Widescreen_Template</vt:lpstr>
      <vt:lpstr>Custom Design</vt:lpstr>
      <vt:lpstr>1_Custom Design</vt:lpstr>
      <vt:lpstr>Clinical IoT PoV – 2021 (Point of View) This Point of View provides directional guidance for addressing Remote Patient Monitoring and the use of IoT across the enterprise.</vt:lpstr>
      <vt:lpstr>Executive Summary </vt:lpstr>
      <vt:lpstr>Internet of Things (IoT) – Vision/Strategy Serving our members/patients – each stakeholder has the ability to influence their health outcomes and assist each other through those activities</vt:lpstr>
      <vt:lpstr>PowerPoint Presentation</vt:lpstr>
      <vt:lpstr>PowerPoint Presentation</vt:lpstr>
      <vt:lpstr>CVS Health IoT City Map</vt:lpstr>
      <vt:lpstr>Remote Patient Monitoring : Clinical Platform Initiatives by Capability</vt:lpstr>
      <vt:lpstr>What Might an IoT Platform Look Like? </vt:lpstr>
      <vt:lpstr>Partner vs Build IoT Platforms</vt:lpstr>
      <vt:lpstr>Hybrid IoT Platform Capability</vt:lpstr>
      <vt:lpstr>IoT – Clinical Future State</vt:lpstr>
      <vt:lpstr>Appendix</vt:lpstr>
      <vt:lpstr>IoT – Integration with Clinical Systems Primary Capabilities: </vt:lpstr>
      <vt:lpstr>Next Steps Thoughts</vt:lpstr>
      <vt:lpstr>Into Action.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Whalen, John</dc:creator>
  <cp:lastModifiedBy>Fitzgerald, David</cp:lastModifiedBy>
  <cp:revision>73</cp:revision>
  <cp:lastPrinted>2017-04-13T12:11:49Z</cp:lastPrinted>
  <dcterms:created xsi:type="dcterms:W3CDTF">2020-04-01T19:45:42Z</dcterms:created>
  <dcterms:modified xsi:type="dcterms:W3CDTF">2022-03-11T15:45:43Z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37230a-460a-4aec-98a3-ac101fb30b10_Enabled">
    <vt:lpwstr>True</vt:lpwstr>
  </property>
  <property fmtid="{D5CDD505-2E9C-101B-9397-08002B2CF9AE}" pid="3" name="MSIP_Label_7837230a-460a-4aec-98a3-ac101fb30b10_SiteId">
    <vt:lpwstr>fabb61b8-3afe-4e75-b934-a47f782b8cd7</vt:lpwstr>
  </property>
  <property fmtid="{D5CDD505-2E9C-101B-9397-08002B2CF9AE}" pid="4" name="MSIP_Label_7837230a-460a-4aec-98a3-ac101fb30b10_Owner">
    <vt:lpwstr>RuscollJ@AETNA.com</vt:lpwstr>
  </property>
  <property fmtid="{D5CDD505-2E9C-101B-9397-08002B2CF9AE}" pid="5" name="MSIP_Label_7837230a-460a-4aec-98a3-ac101fb30b10_SetDate">
    <vt:lpwstr>2019-05-12T15:53:10.4458612Z</vt:lpwstr>
  </property>
  <property fmtid="{D5CDD505-2E9C-101B-9397-08002B2CF9AE}" pid="6" name="MSIP_Label_7837230a-460a-4aec-98a3-ac101fb30b10_Name">
    <vt:lpwstr>Public</vt:lpwstr>
  </property>
  <property fmtid="{D5CDD505-2E9C-101B-9397-08002B2CF9AE}" pid="7" name="MSIP_Label_7837230a-460a-4aec-98a3-ac101fb30b10_Application">
    <vt:lpwstr>Microsoft Azure Information Protection</vt:lpwstr>
  </property>
  <property fmtid="{D5CDD505-2E9C-101B-9397-08002B2CF9AE}" pid="8" name="MSIP_Label_7837230a-460a-4aec-98a3-ac101fb30b10_Extended_MSFT_Method">
    <vt:lpwstr>Manual</vt:lpwstr>
  </property>
  <property fmtid="{D5CDD505-2E9C-101B-9397-08002B2CF9AE}" pid="9" name="Sensitivity">
    <vt:lpwstr>Public</vt:lpwstr>
  </property>
  <property fmtid="{D5CDD505-2E9C-101B-9397-08002B2CF9AE}" pid="10" name="ContentTypeId">
    <vt:lpwstr>0x010100569E6DEB8F4FB049B548952547B6305B</vt:lpwstr>
  </property>
  <property fmtid="{D5CDD505-2E9C-101B-9397-08002B2CF9AE}" pid="11" name="ItemStatus">
    <vt:lpwstr/>
  </property>
</Properties>
</file>