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handoutMasterIdLst>
    <p:handoutMasterId r:id="rId24"/>
  </p:handoutMasterIdLst>
  <p:sldIdLst>
    <p:sldId id="343" r:id="rId5"/>
    <p:sldId id="344" r:id="rId6"/>
    <p:sldId id="359" r:id="rId7"/>
    <p:sldId id="345" r:id="rId8"/>
    <p:sldId id="347" r:id="rId9"/>
    <p:sldId id="349" r:id="rId10"/>
    <p:sldId id="350" r:id="rId11"/>
    <p:sldId id="351" r:id="rId12"/>
    <p:sldId id="277" r:id="rId13"/>
    <p:sldId id="367" r:id="rId14"/>
    <p:sldId id="371" r:id="rId15"/>
    <p:sldId id="369" r:id="rId16"/>
    <p:sldId id="373" r:id="rId17"/>
    <p:sldId id="372" r:id="rId18"/>
    <p:sldId id="352" r:id="rId19"/>
    <p:sldId id="357" r:id="rId20"/>
    <p:sldId id="358" r:id="rId21"/>
    <p:sldId id="353" r:id="rId22"/>
  </p:sldIdLst>
  <p:sldSz cx="12188825"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0">
          <p15:clr>
            <a:srgbClr val="A4A3A4"/>
          </p15:clr>
        </p15:guide>
        <p15:guide id="3" orient="horz" pos="2352" userDrawn="1">
          <p15:clr>
            <a:srgbClr val="A4A3A4"/>
          </p15:clr>
        </p15:guide>
        <p15:guide id="4" orient="horz" pos="3795">
          <p15:clr>
            <a:srgbClr val="A4A3A4"/>
          </p15:clr>
        </p15:guide>
        <p15:guide id="6" orient="horz" pos="4175">
          <p15:clr>
            <a:srgbClr val="A4A3A4"/>
          </p15:clr>
        </p15:guide>
        <p15:guide id="7" pos="293">
          <p15:clr>
            <a:srgbClr val="A4A3A4"/>
          </p15:clr>
        </p15:guide>
        <p15:guide id="8" pos="7397">
          <p15:clr>
            <a:srgbClr val="A4A3A4"/>
          </p15:clr>
        </p15:guide>
        <p15:guide id="9" pos="1463" userDrawn="1">
          <p15:clr>
            <a:srgbClr val="A4A3A4"/>
          </p15:clr>
        </p15:guide>
        <p15:guide id="10" pos="6191" userDrawn="1">
          <p15:clr>
            <a:srgbClr val="A4A3A4"/>
          </p15:clr>
        </p15:guide>
        <p15:guide id="11" pos="3840">
          <p15:clr>
            <a:srgbClr val="A4A3A4"/>
          </p15:clr>
        </p15:guide>
        <p15:guide id="12" pos="2639" userDrawn="1">
          <p15:clr>
            <a:srgbClr val="A4A3A4"/>
          </p15:clr>
        </p15:guide>
        <p15:guide id="13" pos="5015" userDrawn="1">
          <p15:clr>
            <a:srgbClr val="A4A3A4"/>
          </p15:clr>
        </p15:guide>
        <p15:guide id="14" orient="horz" pos="279">
          <p15:clr>
            <a:srgbClr val="A4A3A4"/>
          </p15:clr>
        </p15:guide>
        <p15:guide id="15" orient="horz" pos="768" userDrawn="1">
          <p15:clr>
            <a:srgbClr val="A4A3A4"/>
          </p15:clr>
        </p15:guide>
        <p15:guide id="16" orient="horz" pos="4152" userDrawn="1">
          <p15:clr>
            <a:srgbClr val="A4A3A4"/>
          </p15:clr>
        </p15:guide>
        <p15:guide id="17" orient="horz" pos="912" userDrawn="1">
          <p15:clr>
            <a:srgbClr val="A4A3A4"/>
          </p15:clr>
        </p15:guide>
        <p15:guide id="18" orient="horz" pos="3931">
          <p15:clr>
            <a:srgbClr val="A4A3A4"/>
          </p15:clr>
        </p15:guide>
        <p15:guide id="19" pos="3791" userDrawn="1">
          <p15:clr>
            <a:srgbClr val="A4A3A4"/>
          </p15:clr>
        </p15:guide>
        <p15:guide id="20" pos="3887" userDrawn="1">
          <p15:clr>
            <a:srgbClr val="A4A3A4"/>
          </p15:clr>
        </p15:guide>
        <p15:guide id="21" orient="horz" pos="2304" userDrawn="1">
          <p15:clr>
            <a:srgbClr val="A4A3A4"/>
          </p15:clr>
        </p15:guide>
        <p15:guide id="22" orient="horz" pos="2400" userDrawn="1">
          <p15:clr>
            <a:srgbClr val="A4A3A4"/>
          </p15:clr>
        </p15:guide>
        <p15:guide id="23" orient="horz" pos="286">
          <p15:clr>
            <a:srgbClr val="A4A3A4"/>
          </p15:clr>
        </p15:guide>
        <p15:guide id="24" orient="horz" pos="285">
          <p15:clr>
            <a:srgbClr val="A4A3A4"/>
          </p15:clr>
        </p15:guide>
        <p15:guide id="25" orient="horz" pos="401">
          <p15:clr>
            <a:srgbClr val="A4A3A4"/>
          </p15:clr>
        </p15:guide>
        <p15:guide id="26" orient="horz" pos="1039">
          <p15:clr>
            <a:srgbClr val="A4A3A4"/>
          </p15:clr>
        </p15:guide>
        <p15:guide id="27" pos="3434">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3D82"/>
    <a:srgbClr val="E5B2CF"/>
    <a:srgbClr val="B18CC1"/>
    <a:srgbClr val="D20962"/>
    <a:srgbClr val="FFFF99"/>
    <a:srgbClr val="C2C0C0"/>
    <a:srgbClr val="414141"/>
    <a:srgbClr val="AA0061"/>
    <a:srgbClr val="E46B95"/>
    <a:srgbClr val="00859B"/>
  </p:clrMru>
  <p:extLst>
    <p:ext uri="{E76CE94A-603C-4142-B9EB-6D1370010A27}">
      <p14:discardImageEditData xmlns:p14="http://schemas.microsoft.com/office/powerpoint/2010/main" val="1"/>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9086" autoAdjust="0"/>
  </p:normalViewPr>
  <p:slideViewPr>
    <p:cSldViewPr snapToGrid="0">
      <p:cViewPr varScale="1">
        <p:scale>
          <a:sx n="72" d="100"/>
          <a:sy n="72" d="100"/>
        </p:scale>
        <p:origin x="522" y="72"/>
      </p:cViewPr>
      <p:guideLst>
        <p:guide orient="horz" pos="280"/>
        <p:guide orient="horz" pos="2352"/>
        <p:guide orient="horz" pos="3795"/>
        <p:guide orient="horz" pos="4175"/>
        <p:guide pos="293"/>
        <p:guide pos="7397"/>
        <p:guide pos="1463"/>
        <p:guide pos="6191"/>
        <p:guide pos="3840"/>
        <p:guide pos="2639"/>
        <p:guide pos="5015"/>
        <p:guide orient="horz" pos="279"/>
        <p:guide orient="horz" pos="768"/>
        <p:guide orient="horz" pos="4152"/>
        <p:guide orient="horz" pos="912"/>
        <p:guide orient="horz" pos="3931"/>
        <p:guide pos="3791"/>
        <p:guide pos="3887"/>
        <p:guide orient="horz" pos="2304"/>
        <p:guide orient="horz" pos="2400"/>
        <p:guide orient="horz" pos="286"/>
        <p:guide orient="horz" pos="285"/>
        <p:guide orient="horz" pos="401"/>
        <p:guide orient="horz" pos="1039"/>
        <p:guide pos="343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25" d="100"/>
          <a:sy n="125" d="100"/>
        </p:scale>
        <p:origin x="-2312" y="-104"/>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FC9955-EFB3-4FB1-8EE6-6EC9BDDF0B49}" type="doc">
      <dgm:prSet loTypeId="urn:microsoft.com/office/officeart/2005/8/layout/cycle4" loCatId="cycle" qsTypeId="urn:microsoft.com/office/officeart/2005/8/quickstyle/simple5" qsCatId="simple" csTypeId="urn:microsoft.com/office/officeart/2005/8/colors/accent2_1" csCatId="accent2" phldr="1"/>
      <dgm:spPr/>
      <dgm:t>
        <a:bodyPr/>
        <a:lstStyle/>
        <a:p>
          <a:endParaRPr lang="en-US"/>
        </a:p>
      </dgm:t>
    </dgm:pt>
    <dgm:pt modelId="{49AE7191-517F-4778-9EE8-389C7CCE0DC6}">
      <dgm:prSet phldrT="[Text]" custT="1"/>
      <dgm:spPr/>
      <dgm:t>
        <a:bodyPr/>
        <a:lstStyle/>
        <a:p>
          <a:r>
            <a:rPr lang="en-US" sz="1800" dirty="0"/>
            <a:t>Level of Service</a:t>
          </a:r>
        </a:p>
      </dgm:t>
    </dgm:pt>
    <dgm:pt modelId="{D36E4D70-44F0-441F-9B95-B1817BCC9842}" type="parTrans" cxnId="{83997713-44DA-4EA5-9E0B-E64AF6C2FCFD}">
      <dgm:prSet/>
      <dgm:spPr/>
      <dgm:t>
        <a:bodyPr/>
        <a:lstStyle/>
        <a:p>
          <a:endParaRPr lang="en-US"/>
        </a:p>
      </dgm:t>
    </dgm:pt>
    <dgm:pt modelId="{4F6AF4B5-AE5F-49E1-8D93-296FAE91149E}" type="sibTrans" cxnId="{83997713-44DA-4EA5-9E0B-E64AF6C2FCFD}">
      <dgm:prSet/>
      <dgm:spPr/>
      <dgm:t>
        <a:bodyPr/>
        <a:lstStyle/>
        <a:p>
          <a:endParaRPr lang="en-US"/>
        </a:p>
      </dgm:t>
    </dgm:pt>
    <dgm:pt modelId="{6C7C83E0-FF2E-4433-B2EB-E07E93944443}">
      <dgm:prSet phldrT="[Text]" custT="1"/>
      <dgm:spPr/>
      <dgm:t>
        <a:bodyPr/>
        <a:lstStyle/>
        <a:p>
          <a:pPr>
            <a:buFont typeface="Arial" panose="020B0604020202020204" pitchFamily="34" charset="0"/>
            <a:buChar char="•"/>
          </a:pPr>
          <a:endParaRPr lang="en-US" sz="1100" dirty="0"/>
        </a:p>
      </dgm:t>
    </dgm:pt>
    <dgm:pt modelId="{C1D810BE-C62F-47E5-AAB0-9F1CCE60D454}" type="parTrans" cxnId="{B855DB6F-EECD-4011-9F6B-97C7E0E4ED89}">
      <dgm:prSet/>
      <dgm:spPr/>
      <dgm:t>
        <a:bodyPr/>
        <a:lstStyle/>
        <a:p>
          <a:endParaRPr lang="en-US"/>
        </a:p>
      </dgm:t>
    </dgm:pt>
    <dgm:pt modelId="{D66C73A6-591F-40C9-A0F4-D0A6EED348C6}" type="sibTrans" cxnId="{B855DB6F-EECD-4011-9F6B-97C7E0E4ED89}">
      <dgm:prSet/>
      <dgm:spPr/>
      <dgm:t>
        <a:bodyPr/>
        <a:lstStyle/>
        <a:p>
          <a:endParaRPr lang="en-US"/>
        </a:p>
      </dgm:t>
    </dgm:pt>
    <dgm:pt modelId="{16ACAD5E-6EFA-4369-971B-E0BB5524D843}">
      <dgm:prSet phldrT="[Text]" custT="1"/>
      <dgm:spPr/>
      <dgm:t>
        <a:bodyPr/>
        <a:lstStyle/>
        <a:p>
          <a:r>
            <a:rPr lang="en-US" sz="1800" dirty="0"/>
            <a:t>Data Quality</a:t>
          </a:r>
        </a:p>
      </dgm:t>
    </dgm:pt>
    <dgm:pt modelId="{1B685D8C-7249-4463-B075-6FF001E3B791}" type="parTrans" cxnId="{2C3A3B0E-33A1-4E34-85D9-4882A2EF8621}">
      <dgm:prSet/>
      <dgm:spPr/>
      <dgm:t>
        <a:bodyPr/>
        <a:lstStyle/>
        <a:p>
          <a:endParaRPr lang="en-US"/>
        </a:p>
      </dgm:t>
    </dgm:pt>
    <dgm:pt modelId="{CB00506A-0BC9-4CB4-9C6B-1ADFE721D7A8}" type="sibTrans" cxnId="{2C3A3B0E-33A1-4E34-85D9-4882A2EF8621}">
      <dgm:prSet/>
      <dgm:spPr/>
      <dgm:t>
        <a:bodyPr/>
        <a:lstStyle/>
        <a:p>
          <a:endParaRPr lang="en-US"/>
        </a:p>
      </dgm:t>
    </dgm:pt>
    <dgm:pt modelId="{D1E7DA2F-C5A6-4472-95B0-8D83AA03233B}">
      <dgm:prSet phldrT="[Text]" custT="1"/>
      <dgm:spPr/>
      <dgm:t>
        <a:bodyPr/>
        <a:lstStyle/>
        <a:p>
          <a:pPr>
            <a:buFont typeface="Arial" panose="020B0604020202020204" pitchFamily="34" charset="0"/>
            <a:buChar char="•"/>
          </a:pPr>
          <a:r>
            <a:rPr lang="en-US" sz="1100" dirty="0"/>
            <a:t>Can we trust the data quality that third party vendors provide?  Aetna currently doesn’t have any validation criteria or processes to filter vendor driven data.</a:t>
          </a:r>
        </a:p>
      </dgm:t>
    </dgm:pt>
    <dgm:pt modelId="{F86A01EE-24CF-4B23-B4A9-ADCF13C91956}" type="parTrans" cxnId="{17865472-18FA-4614-AB9D-4B50B3A56B5E}">
      <dgm:prSet/>
      <dgm:spPr/>
      <dgm:t>
        <a:bodyPr/>
        <a:lstStyle/>
        <a:p>
          <a:endParaRPr lang="en-US"/>
        </a:p>
      </dgm:t>
    </dgm:pt>
    <dgm:pt modelId="{58773B8E-EFFC-4EAE-A302-4FDF586989F8}" type="sibTrans" cxnId="{17865472-18FA-4614-AB9D-4B50B3A56B5E}">
      <dgm:prSet/>
      <dgm:spPr/>
      <dgm:t>
        <a:bodyPr/>
        <a:lstStyle/>
        <a:p>
          <a:endParaRPr lang="en-US"/>
        </a:p>
      </dgm:t>
    </dgm:pt>
    <dgm:pt modelId="{83E7BAF6-D2AF-4838-BB69-411EBAEAD5B8}">
      <dgm:prSet phldrT="[Text]" custT="1"/>
      <dgm:spPr/>
      <dgm:t>
        <a:bodyPr/>
        <a:lstStyle/>
        <a:p>
          <a:r>
            <a:rPr lang="en-US" sz="1800" dirty="0"/>
            <a:t>Market Demands</a:t>
          </a:r>
        </a:p>
      </dgm:t>
    </dgm:pt>
    <dgm:pt modelId="{375FDD9B-F74A-4FF7-8F92-FDED0AEF664F}" type="parTrans" cxnId="{5317119F-9826-4F3B-9180-76C814567322}">
      <dgm:prSet/>
      <dgm:spPr/>
      <dgm:t>
        <a:bodyPr/>
        <a:lstStyle/>
        <a:p>
          <a:endParaRPr lang="en-US"/>
        </a:p>
      </dgm:t>
    </dgm:pt>
    <dgm:pt modelId="{1BA42D02-0B59-44DC-AE41-03EBC1641C19}" type="sibTrans" cxnId="{5317119F-9826-4F3B-9180-76C814567322}">
      <dgm:prSet/>
      <dgm:spPr/>
      <dgm:t>
        <a:bodyPr/>
        <a:lstStyle/>
        <a:p>
          <a:endParaRPr lang="en-US"/>
        </a:p>
      </dgm:t>
    </dgm:pt>
    <dgm:pt modelId="{43443500-9E83-4884-914F-82A68BACA2DB}">
      <dgm:prSet phldrT="[Text]" custT="1"/>
      <dgm:spPr/>
      <dgm:t>
        <a:bodyPr anchor="t"/>
        <a:lstStyle/>
        <a:p>
          <a:r>
            <a:rPr lang="en-US" sz="1100" dirty="0">
              <a:solidFill>
                <a:schemeClr val="tx1"/>
              </a:solidFill>
            </a:rPr>
            <a:t>Expecting high growth in the need for services. </a:t>
          </a:r>
        </a:p>
      </dgm:t>
    </dgm:pt>
    <dgm:pt modelId="{06B281F4-7FB7-46CA-A5CE-381C652482FE}" type="parTrans" cxnId="{2DBF55A0-50B9-4C87-B9BB-1C2E045186A4}">
      <dgm:prSet/>
      <dgm:spPr/>
      <dgm:t>
        <a:bodyPr/>
        <a:lstStyle/>
        <a:p>
          <a:endParaRPr lang="en-US"/>
        </a:p>
      </dgm:t>
    </dgm:pt>
    <dgm:pt modelId="{B0C2CB39-991C-4362-87CD-BA401FDBCE0D}" type="sibTrans" cxnId="{2DBF55A0-50B9-4C87-B9BB-1C2E045186A4}">
      <dgm:prSet/>
      <dgm:spPr/>
      <dgm:t>
        <a:bodyPr/>
        <a:lstStyle/>
        <a:p>
          <a:endParaRPr lang="en-US"/>
        </a:p>
      </dgm:t>
    </dgm:pt>
    <dgm:pt modelId="{40E51A21-5D8C-43F4-982C-EADBB9E4ECE7}">
      <dgm:prSet phldrT="[Text]" custT="1"/>
      <dgm:spPr/>
      <dgm:t>
        <a:bodyPr/>
        <a:lstStyle/>
        <a:p>
          <a:endParaRPr lang="en-US" sz="1800" dirty="0"/>
        </a:p>
      </dgm:t>
    </dgm:pt>
    <dgm:pt modelId="{BFB9DED8-7D3C-44BB-A118-5F195F00B1F2}" type="parTrans" cxnId="{882C7740-6BD0-4084-B2F4-7A88DC747165}">
      <dgm:prSet/>
      <dgm:spPr/>
      <dgm:t>
        <a:bodyPr/>
        <a:lstStyle/>
        <a:p>
          <a:endParaRPr lang="en-US"/>
        </a:p>
      </dgm:t>
    </dgm:pt>
    <dgm:pt modelId="{155F2F1F-049A-4B0D-A2B1-4CAA32787F33}" type="sibTrans" cxnId="{882C7740-6BD0-4084-B2F4-7A88DC747165}">
      <dgm:prSet/>
      <dgm:spPr/>
      <dgm:t>
        <a:bodyPr/>
        <a:lstStyle/>
        <a:p>
          <a:endParaRPr lang="en-US"/>
        </a:p>
      </dgm:t>
    </dgm:pt>
    <dgm:pt modelId="{3B0042EE-97B8-4B97-B351-657B07A6E8D6}">
      <dgm:prSet phldrT="[Text]" custT="1"/>
      <dgm:spPr/>
      <dgm:t>
        <a:bodyPr anchor="ctr"/>
        <a:lstStyle/>
        <a:p>
          <a:pPr algn="l"/>
          <a:r>
            <a:rPr lang="en-US" sz="1100" dirty="0">
              <a:solidFill>
                <a:schemeClr val="tx1"/>
              </a:solidFill>
            </a:rPr>
            <a:t>How do we pay for services?</a:t>
          </a:r>
        </a:p>
      </dgm:t>
    </dgm:pt>
    <dgm:pt modelId="{DAFD7239-93E8-4D4D-86C9-94180BFE78F4}" type="parTrans" cxnId="{032B3F41-1F9C-4186-8324-338D10484F13}">
      <dgm:prSet/>
      <dgm:spPr/>
      <dgm:t>
        <a:bodyPr/>
        <a:lstStyle/>
        <a:p>
          <a:endParaRPr lang="en-US"/>
        </a:p>
      </dgm:t>
    </dgm:pt>
    <dgm:pt modelId="{75E89BF1-42CB-43FE-801B-8FAF76C966D9}" type="sibTrans" cxnId="{032B3F41-1F9C-4186-8324-338D10484F13}">
      <dgm:prSet/>
      <dgm:spPr/>
      <dgm:t>
        <a:bodyPr/>
        <a:lstStyle/>
        <a:p>
          <a:endParaRPr lang="en-US"/>
        </a:p>
      </dgm:t>
    </dgm:pt>
    <dgm:pt modelId="{F8CB1C30-027A-4C08-BDE9-5C31A6F9F7EC}">
      <dgm:prSet phldrT="[Text]" custT="1"/>
      <dgm:spPr/>
      <dgm:t>
        <a:bodyPr anchor="t"/>
        <a:lstStyle/>
        <a:p>
          <a:r>
            <a:rPr lang="en-US" sz="1100" dirty="0"/>
            <a:t> Community Care Group (FL to Texas) – 5M</a:t>
          </a:r>
        </a:p>
      </dgm:t>
    </dgm:pt>
    <dgm:pt modelId="{8B9518DC-228D-4258-91F0-A0682E66E33F}" type="parTrans" cxnId="{256920E4-5940-450C-8EC0-6364F5C89342}">
      <dgm:prSet/>
      <dgm:spPr/>
      <dgm:t>
        <a:bodyPr/>
        <a:lstStyle/>
        <a:p>
          <a:endParaRPr lang="en-US"/>
        </a:p>
      </dgm:t>
    </dgm:pt>
    <dgm:pt modelId="{9F655E5D-72BB-4D30-BF02-83D9CC86D0DA}" type="sibTrans" cxnId="{256920E4-5940-450C-8EC0-6364F5C89342}">
      <dgm:prSet/>
      <dgm:spPr/>
      <dgm:t>
        <a:bodyPr/>
        <a:lstStyle/>
        <a:p>
          <a:endParaRPr lang="en-US"/>
        </a:p>
      </dgm:t>
    </dgm:pt>
    <dgm:pt modelId="{9AB8C694-0761-485D-999A-3BE5309EA288}">
      <dgm:prSet phldrT="[Text]" custT="1"/>
      <dgm:spPr/>
      <dgm:t>
        <a:bodyPr/>
        <a:lstStyle/>
        <a:p>
          <a:pPr>
            <a:buFont typeface="Arial" panose="020B0604020202020204" pitchFamily="34" charset="0"/>
            <a:buChar char="•"/>
          </a:pPr>
          <a:endParaRPr lang="en-US" sz="1200" dirty="0"/>
        </a:p>
      </dgm:t>
    </dgm:pt>
    <dgm:pt modelId="{87113BC7-2C42-4BC9-B635-E3F67789D34A}" type="parTrans" cxnId="{8EE8300C-3FB3-4E7A-B9F2-9275CD7D5D94}">
      <dgm:prSet/>
      <dgm:spPr/>
      <dgm:t>
        <a:bodyPr/>
        <a:lstStyle/>
        <a:p>
          <a:endParaRPr lang="en-US"/>
        </a:p>
      </dgm:t>
    </dgm:pt>
    <dgm:pt modelId="{22BD8A8E-BE83-4E01-AB98-5AFDC76873FB}" type="sibTrans" cxnId="{8EE8300C-3FB3-4E7A-B9F2-9275CD7D5D94}">
      <dgm:prSet/>
      <dgm:spPr/>
      <dgm:t>
        <a:bodyPr/>
        <a:lstStyle/>
        <a:p>
          <a:endParaRPr lang="en-US"/>
        </a:p>
      </dgm:t>
    </dgm:pt>
    <dgm:pt modelId="{95CA52B7-0E28-4F6D-BC3F-FB4B05AA6187}">
      <dgm:prSet phldrT="[Text]" custT="1"/>
      <dgm:spPr/>
      <dgm:t>
        <a:bodyPr anchor="ctr"/>
        <a:lstStyle/>
        <a:p>
          <a:pPr algn="l"/>
          <a:r>
            <a:rPr lang="en-US" sz="1100" dirty="0">
              <a:solidFill>
                <a:schemeClr val="tx1"/>
              </a:solidFill>
            </a:rPr>
            <a:t>How do we know we have a “good” provider?</a:t>
          </a:r>
        </a:p>
      </dgm:t>
    </dgm:pt>
    <dgm:pt modelId="{DDF5B979-EA37-45B5-80DB-38899D939999}" type="parTrans" cxnId="{7608D066-A054-462B-83D6-7DCD1D7B06CA}">
      <dgm:prSet/>
      <dgm:spPr/>
      <dgm:t>
        <a:bodyPr/>
        <a:lstStyle/>
        <a:p>
          <a:endParaRPr lang="en-US"/>
        </a:p>
      </dgm:t>
    </dgm:pt>
    <dgm:pt modelId="{2593949C-63BD-4A27-8EB5-BA7FF0DF3BE2}" type="sibTrans" cxnId="{7608D066-A054-462B-83D6-7DCD1D7B06CA}">
      <dgm:prSet/>
      <dgm:spPr/>
      <dgm:t>
        <a:bodyPr/>
        <a:lstStyle/>
        <a:p>
          <a:endParaRPr lang="en-US"/>
        </a:p>
      </dgm:t>
    </dgm:pt>
    <dgm:pt modelId="{F4406458-D114-4308-B5F8-4CD99BE60A0C}">
      <dgm:prSet phldrT="[Text]" custT="1"/>
      <dgm:spPr/>
      <dgm:t>
        <a:bodyPr anchor="ctr"/>
        <a:lstStyle/>
        <a:p>
          <a:pPr algn="l"/>
          <a:r>
            <a:rPr lang="en-US" sz="1100" dirty="0">
              <a:solidFill>
                <a:schemeClr val="tx1"/>
              </a:solidFill>
            </a:rPr>
            <a:t>How do we measure whether they are doing a good job?</a:t>
          </a:r>
        </a:p>
      </dgm:t>
    </dgm:pt>
    <dgm:pt modelId="{AAD214F2-7B53-4628-8E12-5EB5C530E092}" type="parTrans" cxnId="{A706F744-AE0F-4DFE-9C19-88FABC15B455}">
      <dgm:prSet/>
      <dgm:spPr/>
      <dgm:t>
        <a:bodyPr/>
        <a:lstStyle/>
        <a:p>
          <a:endParaRPr lang="en-US"/>
        </a:p>
      </dgm:t>
    </dgm:pt>
    <dgm:pt modelId="{CDA7F989-0291-42C0-91AF-91EA1EE7F426}" type="sibTrans" cxnId="{A706F744-AE0F-4DFE-9C19-88FABC15B455}">
      <dgm:prSet/>
      <dgm:spPr/>
      <dgm:t>
        <a:bodyPr/>
        <a:lstStyle/>
        <a:p>
          <a:endParaRPr lang="en-US"/>
        </a:p>
      </dgm:t>
    </dgm:pt>
    <dgm:pt modelId="{1DD98451-2CA2-414B-9311-F44CB1E666BE}">
      <dgm:prSet phldrT="[Text]" custT="1"/>
      <dgm:spPr/>
      <dgm:t>
        <a:bodyPr anchor="ctr"/>
        <a:lstStyle/>
        <a:p>
          <a:pPr algn="l"/>
          <a:endParaRPr lang="en-US" sz="1100" dirty="0"/>
        </a:p>
      </dgm:t>
    </dgm:pt>
    <dgm:pt modelId="{AD777F56-600F-414D-872B-F683AD3372AE}" type="parTrans" cxnId="{5A952CD8-D495-41D7-A1C3-3D5FA6B50C65}">
      <dgm:prSet/>
      <dgm:spPr/>
      <dgm:t>
        <a:bodyPr/>
        <a:lstStyle/>
        <a:p>
          <a:endParaRPr lang="en-US"/>
        </a:p>
      </dgm:t>
    </dgm:pt>
    <dgm:pt modelId="{040E9CD5-B035-4B0B-A0BC-58031F991A3B}" type="sibTrans" cxnId="{5A952CD8-D495-41D7-A1C3-3D5FA6B50C65}">
      <dgm:prSet/>
      <dgm:spPr/>
      <dgm:t>
        <a:bodyPr/>
        <a:lstStyle/>
        <a:p>
          <a:endParaRPr lang="en-US"/>
        </a:p>
      </dgm:t>
    </dgm:pt>
    <dgm:pt modelId="{62DF5A17-7C9A-492C-B689-8AAB5E73C2D9}">
      <dgm:prSet phldrT="[Text]" custT="1"/>
      <dgm:spPr/>
      <dgm:t>
        <a:bodyPr anchor="t"/>
        <a:lstStyle/>
        <a:p>
          <a:r>
            <a:rPr lang="en-US" sz="1100" dirty="0">
              <a:solidFill>
                <a:schemeClr val="tx1"/>
              </a:solidFill>
            </a:rPr>
            <a:t>What are recommended Industrial Standards?</a:t>
          </a:r>
        </a:p>
      </dgm:t>
    </dgm:pt>
    <dgm:pt modelId="{F6DC5CB4-8865-4290-80E5-4B4E7E4B28A0}" type="parTrans" cxnId="{38162E59-FA32-4446-BC0C-8DB8ABA69EBC}">
      <dgm:prSet/>
      <dgm:spPr/>
      <dgm:t>
        <a:bodyPr/>
        <a:lstStyle/>
        <a:p>
          <a:endParaRPr lang="en-US"/>
        </a:p>
      </dgm:t>
    </dgm:pt>
    <dgm:pt modelId="{B309DBE9-C3CD-4396-A5E9-EFCFEDEA3F2D}" type="sibTrans" cxnId="{38162E59-FA32-4446-BC0C-8DB8ABA69EBC}">
      <dgm:prSet/>
      <dgm:spPr/>
      <dgm:t>
        <a:bodyPr/>
        <a:lstStyle/>
        <a:p>
          <a:endParaRPr lang="en-US"/>
        </a:p>
      </dgm:t>
    </dgm:pt>
    <dgm:pt modelId="{DFD3B4B8-9068-4522-9369-3AF4DA72C29E}">
      <dgm:prSet phldrT="[Text]" custT="1"/>
      <dgm:spPr/>
      <dgm:t>
        <a:bodyPr/>
        <a:lstStyle/>
        <a:p>
          <a:pPr>
            <a:buFont typeface="Arial" panose="020B0604020202020204" pitchFamily="34" charset="0"/>
            <a:buChar char="•"/>
          </a:pPr>
          <a:r>
            <a:rPr lang="en-US" sz="1100" dirty="0">
              <a:solidFill>
                <a:schemeClr val="tx1"/>
              </a:solidFill>
            </a:rPr>
            <a:t>How will we track the service data?</a:t>
          </a:r>
        </a:p>
      </dgm:t>
    </dgm:pt>
    <dgm:pt modelId="{7BD97671-5647-4AF6-A320-5434B6FE6409}" type="parTrans" cxnId="{71898E73-346F-42BF-8271-4FD8B564AF33}">
      <dgm:prSet/>
      <dgm:spPr/>
      <dgm:t>
        <a:bodyPr/>
        <a:lstStyle/>
        <a:p>
          <a:endParaRPr lang="en-US"/>
        </a:p>
      </dgm:t>
    </dgm:pt>
    <dgm:pt modelId="{DADE2D4C-11C9-4136-9060-01A051099085}" type="sibTrans" cxnId="{71898E73-346F-42BF-8271-4FD8B564AF33}">
      <dgm:prSet/>
      <dgm:spPr/>
      <dgm:t>
        <a:bodyPr/>
        <a:lstStyle/>
        <a:p>
          <a:endParaRPr lang="en-US"/>
        </a:p>
      </dgm:t>
    </dgm:pt>
    <dgm:pt modelId="{37AAB9E7-E5D8-4907-95CA-57830ED0996E}">
      <dgm:prSet phldrT="[Text]" custT="1"/>
      <dgm:spPr/>
      <dgm:t>
        <a:bodyPr/>
        <a:lstStyle/>
        <a:p>
          <a:pPr>
            <a:buFont typeface="Arial" panose="020B0604020202020204" pitchFamily="34" charset="0"/>
            <a:buChar char="•"/>
          </a:pPr>
          <a:r>
            <a:rPr lang="en-US" sz="1100" dirty="0">
              <a:solidFill>
                <a:schemeClr val="tx1"/>
              </a:solidFill>
            </a:rPr>
            <a:t>How will we collect data to study the results (analytics)? </a:t>
          </a:r>
        </a:p>
      </dgm:t>
    </dgm:pt>
    <dgm:pt modelId="{85738B2B-90CF-421C-988B-203A7B5C3D4B}" type="parTrans" cxnId="{6916018C-928E-48F3-A43A-9153DB931E9F}">
      <dgm:prSet/>
      <dgm:spPr/>
      <dgm:t>
        <a:bodyPr/>
        <a:lstStyle/>
        <a:p>
          <a:endParaRPr lang="en-US"/>
        </a:p>
      </dgm:t>
    </dgm:pt>
    <dgm:pt modelId="{818AB677-2AEE-406E-B4D2-779516BDB9FB}" type="sibTrans" cxnId="{6916018C-928E-48F3-A43A-9153DB931E9F}">
      <dgm:prSet/>
      <dgm:spPr/>
      <dgm:t>
        <a:bodyPr/>
        <a:lstStyle/>
        <a:p>
          <a:endParaRPr lang="en-US"/>
        </a:p>
      </dgm:t>
    </dgm:pt>
    <dgm:pt modelId="{95D0432F-1410-43D9-9271-4C60BFBB62A2}">
      <dgm:prSet phldrT="[Text]" custT="1"/>
      <dgm:spPr/>
      <dgm:t>
        <a:bodyPr anchor="ctr"/>
        <a:lstStyle/>
        <a:p>
          <a:pPr algn="l"/>
          <a:r>
            <a:rPr lang="en-US" sz="1100" dirty="0">
              <a:solidFill>
                <a:schemeClr val="tx1"/>
              </a:solidFill>
            </a:rPr>
            <a:t>Local building codes and other regulations? </a:t>
          </a:r>
        </a:p>
      </dgm:t>
    </dgm:pt>
    <dgm:pt modelId="{B9B30F25-B0B3-4DB4-8382-FF0EDC5401BD}" type="parTrans" cxnId="{8BFBE65B-9F14-42F6-B79B-2A732359F366}">
      <dgm:prSet/>
      <dgm:spPr/>
      <dgm:t>
        <a:bodyPr/>
        <a:lstStyle/>
        <a:p>
          <a:endParaRPr lang="en-US"/>
        </a:p>
      </dgm:t>
    </dgm:pt>
    <dgm:pt modelId="{50E990E5-C3EA-4AF5-899C-3F7B1C3E0171}" type="sibTrans" cxnId="{8BFBE65B-9F14-42F6-B79B-2A732359F366}">
      <dgm:prSet/>
      <dgm:spPr/>
      <dgm:t>
        <a:bodyPr/>
        <a:lstStyle/>
        <a:p>
          <a:endParaRPr lang="en-US"/>
        </a:p>
      </dgm:t>
    </dgm:pt>
    <dgm:pt modelId="{02FB2E8D-CF59-4151-8F7B-61186B794557}" type="pres">
      <dgm:prSet presAssocID="{EEFC9955-EFB3-4FB1-8EE6-6EC9BDDF0B49}" presName="cycleMatrixDiagram" presStyleCnt="0">
        <dgm:presLayoutVars>
          <dgm:chMax val="1"/>
          <dgm:dir/>
          <dgm:animLvl val="lvl"/>
          <dgm:resizeHandles val="exact"/>
        </dgm:presLayoutVars>
      </dgm:prSet>
      <dgm:spPr/>
    </dgm:pt>
    <dgm:pt modelId="{CA7444EC-B6B9-4487-8E94-61A3D93C64A5}" type="pres">
      <dgm:prSet presAssocID="{EEFC9955-EFB3-4FB1-8EE6-6EC9BDDF0B49}" presName="children" presStyleCnt="0"/>
      <dgm:spPr/>
    </dgm:pt>
    <dgm:pt modelId="{6E08783B-CF9A-42A3-944E-4ECBC25B5A04}" type="pres">
      <dgm:prSet presAssocID="{EEFC9955-EFB3-4FB1-8EE6-6EC9BDDF0B49}" presName="child1group" presStyleCnt="0"/>
      <dgm:spPr/>
    </dgm:pt>
    <dgm:pt modelId="{93EF44C3-336C-44A7-B5BA-6A340771162D}" type="pres">
      <dgm:prSet presAssocID="{EEFC9955-EFB3-4FB1-8EE6-6EC9BDDF0B49}" presName="child1" presStyleLbl="bgAcc1" presStyleIdx="0" presStyleCnt="4" custScaleX="249112" custScaleY="137224" custLinFactNeighborX="-62010" custLinFactNeighborY="13745"/>
      <dgm:spPr/>
    </dgm:pt>
    <dgm:pt modelId="{BA09DF30-001D-4FE1-8D98-2635AC0CB941}" type="pres">
      <dgm:prSet presAssocID="{EEFC9955-EFB3-4FB1-8EE6-6EC9BDDF0B49}" presName="child1Text" presStyleLbl="bgAcc1" presStyleIdx="0" presStyleCnt="4">
        <dgm:presLayoutVars>
          <dgm:bulletEnabled val="1"/>
        </dgm:presLayoutVars>
      </dgm:prSet>
      <dgm:spPr/>
    </dgm:pt>
    <dgm:pt modelId="{CE8129B1-F46C-435A-8631-D18797FF88B3}" type="pres">
      <dgm:prSet presAssocID="{EEFC9955-EFB3-4FB1-8EE6-6EC9BDDF0B49}" presName="child2group" presStyleCnt="0"/>
      <dgm:spPr/>
    </dgm:pt>
    <dgm:pt modelId="{04B131AF-7B75-4AD6-8DC8-075A38AB76B7}" type="pres">
      <dgm:prSet presAssocID="{EEFC9955-EFB3-4FB1-8EE6-6EC9BDDF0B49}" presName="child2" presStyleLbl="bgAcc1" presStyleIdx="1" presStyleCnt="4" custScaleX="240993" custScaleY="140327" custLinFactNeighborX="40163" custLinFactNeighborY="13554"/>
      <dgm:spPr/>
    </dgm:pt>
    <dgm:pt modelId="{003FF187-C3BB-4F56-80C4-4A55E4E7DB3E}" type="pres">
      <dgm:prSet presAssocID="{EEFC9955-EFB3-4FB1-8EE6-6EC9BDDF0B49}" presName="child2Text" presStyleLbl="bgAcc1" presStyleIdx="1" presStyleCnt="4">
        <dgm:presLayoutVars>
          <dgm:bulletEnabled val="1"/>
        </dgm:presLayoutVars>
      </dgm:prSet>
      <dgm:spPr/>
    </dgm:pt>
    <dgm:pt modelId="{643CA71C-4527-4B73-AE95-1BE878ADB029}" type="pres">
      <dgm:prSet presAssocID="{EEFC9955-EFB3-4FB1-8EE6-6EC9BDDF0B49}" presName="child3group" presStyleCnt="0"/>
      <dgm:spPr/>
    </dgm:pt>
    <dgm:pt modelId="{ABBF3283-5351-4E74-AAC2-99106A957440}" type="pres">
      <dgm:prSet presAssocID="{EEFC9955-EFB3-4FB1-8EE6-6EC9BDDF0B49}" presName="child3" presStyleLbl="bgAcc1" presStyleIdx="2" presStyleCnt="4" custScaleX="240161" custLinFactNeighborX="38212" custLinFactNeighborY="-10913"/>
      <dgm:spPr/>
    </dgm:pt>
    <dgm:pt modelId="{F89B7C7E-FA31-46B7-BE1F-608BF7ACFB01}" type="pres">
      <dgm:prSet presAssocID="{EEFC9955-EFB3-4FB1-8EE6-6EC9BDDF0B49}" presName="child3Text" presStyleLbl="bgAcc1" presStyleIdx="2" presStyleCnt="4">
        <dgm:presLayoutVars>
          <dgm:bulletEnabled val="1"/>
        </dgm:presLayoutVars>
      </dgm:prSet>
      <dgm:spPr/>
    </dgm:pt>
    <dgm:pt modelId="{055E7C59-93B1-4251-9A8E-5B93A0645EC6}" type="pres">
      <dgm:prSet presAssocID="{EEFC9955-EFB3-4FB1-8EE6-6EC9BDDF0B49}" presName="child4group" presStyleCnt="0"/>
      <dgm:spPr/>
    </dgm:pt>
    <dgm:pt modelId="{2CFD7CCC-2E85-4BFE-B30B-49B211A5CA6E}" type="pres">
      <dgm:prSet presAssocID="{EEFC9955-EFB3-4FB1-8EE6-6EC9BDDF0B49}" presName="child4" presStyleLbl="bgAcc1" presStyleIdx="3" presStyleCnt="4" custScaleX="248450" custLinFactNeighborX="-47760" custLinFactNeighborY="-6822"/>
      <dgm:spPr/>
    </dgm:pt>
    <dgm:pt modelId="{76A6219C-A50F-491B-A853-0DEF43CD5D83}" type="pres">
      <dgm:prSet presAssocID="{EEFC9955-EFB3-4FB1-8EE6-6EC9BDDF0B49}" presName="child4Text" presStyleLbl="bgAcc1" presStyleIdx="3" presStyleCnt="4">
        <dgm:presLayoutVars>
          <dgm:bulletEnabled val="1"/>
        </dgm:presLayoutVars>
      </dgm:prSet>
      <dgm:spPr/>
    </dgm:pt>
    <dgm:pt modelId="{ECEB33E1-36D3-4B88-BA7A-F43F3B7445C7}" type="pres">
      <dgm:prSet presAssocID="{EEFC9955-EFB3-4FB1-8EE6-6EC9BDDF0B49}" presName="childPlaceholder" presStyleCnt="0"/>
      <dgm:spPr/>
    </dgm:pt>
    <dgm:pt modelId="{641045AC-6308-4F04-B386-388F4191FED4}" type="pres">
      <dgm:prSet presAssocID="{EEFC9955-EFB3-4FB1-8EE6-6EC9BDDF0B49}" presName="circle" presStyleCnt="0"/>
      <dgm:spPr/>
    </dgm:pt>
    <dgm:pt modelId="{739C18AE-3C2B-4A8E-A83C-75F55979DBD3}" type="pres">
      <dgm:prSet presAssocID="{EEFC9955-EFB3-4FB1-8EE6-6EC9BDDF0B49}" presName="quadrant1" presStyleLbl="node1" presStyleIdx="0" presStyleCnt="4">
        <dgm:presLayoutVars>
          <dgm:chMax val="1"/>
          <dgm:bulletEnabled val="1"/>
        </dgm:presLayoutVars>
      </dgm:prSet>
      <dgm:spPr/>
    </dgm:pt>
    <dgm:pt modelId="{0BA910E1-19E7-4146-A9A0-2F65DB175015}" type="pres">
      <dgm:prSet presAssocID="{EEFC9955-EFB3-4FB1-8EE6-6EC9BDDF0B49}" presName="quadrant2" presStyleLbl="node1" presStyleIdx="1" presStyleCnt="4">
        <dgm:presLayoutVars>
          <dgm:chMax val="1"/>
          <dgm:bulletEnabled val="1"/>
        </dgm:presLayoutVars>
      </dgm:prSet>
      <dgm:spPr/>
    </dgm:pt>
    <dgm:pt modelId="{7D430F2F-3410-4632-AEE5-DAF3001EB5A8}" type="pres">
      <dgm:prSet presAssocID="{EEFC9955-EFB3-4FB1-8EE6-6EC9BDDF0B49}" presName="quadrant3" presStyleLbl="node1" presStyleIdx="2" presStyleCnt="4">
        <dgm:presLayoutVars>
          <dgm:chMax val="1"/>
          <dgm:bulletEnabled val="1"/>
        </dgm:presLayoutVars>
      </dgm:prSet>
      <dgm:spPr/>
    </dgm:pt>
    <dgm:pt modelId="{613DEA5B-21FF-478D-B757-6FDB56B1EBD9}" type="pres">
      <dgm:prSet presAssocID="{EEFC9955-EFB3-4FB1-8EE6-6EC9BDDF0B49}" presName="quadrant4" presStyleLbl="node1" presStyleIdx="3" presStyleCnt="4">
        <dgm:presLayoutVars>
          <dgm:chMax val="1"/>
          <dgm:bulletEnabled val="1"/>
        </dgm:presLayoutVars>
      </dgm:prSet>
      <dgm:spPr/>
    </dgm:pt>
    <dgm:pt modelId="{ADAA2C34-605B-4AFB-8806-98088323C4FF}" type="pres">
      <dgm:prSet presAssocID="{EEFC9955-EFB3-4FB1-8EE6-6EC9BDDF0B49}" presName="quadrantPlaceholder" presStyleCnt="0"/>
      <dgm:spPr/>
    </dgm:pt>
    <dgm:pt modelId="{F6EF30FB-C816-485F-8946-5E4A1F44B73A}" type="pres">
      <dgm:prSet presAssocID="{EEFC9955-EFB3-4FB1-8EE6-6EC9BDDF0B49}" presName="center1" presStyleLbl="fgShp" presStyleIdx="0" presStyleCnt="2"/>
      <dgm:spPr/>
    </dgm:pt>
    <dgm:pt modelId="{701E07C0-271E-4831-8F86-8B154D88A2A1}" type="pres">
      <dgm:prSet presAssocID="{EEFC9955-EFB3-4FB1-8EE6-6EC9BDDF0B49}" presName="center2" presStyleLbl="fgShp" presStyleIdx="1" presStyleCnt="2"/>
      <dgm:spPr/>
    </dgm:pt>
  </dgm:ptLst>
  <dgm:cxnLst>
    <dgm:cxn modelId="{8EE8300C-3FB3-4E7A-B9F2-9275CD7D5D94}" srcId="{49AE7191-517F-4778-9EE8-389C7CCE0DC6}" destId="{9AB8C694-0761-485D-999A-3BE5309EA288}" srcOrd="1" destOrd="0" parTransId="{87113BC7-2C42-4BC9-B635-E3F67789D34A}" sibTransId="{22BD8A8E-BE83-4E01-AB98-5AFDC76873FB}"/>
    <dgm:cxn modelId="{2C3A3B0E-33A1-4E34-85D9-4882A2EF8621}" srcId="{EEFC9955-EFB3-4FB1-8EE6-6EC9BDDF0B49}" destId="{16ACAD5E-6EFA-4369-971B-E0BB5524D843}" srcOrd="1" destOrd="0" parTransId="{1B685D8C-7249-4463-B075-6FF001E3B791}" sibTransId="{CB00506A-0BC9-4CB4-9C6B-1ADFE721D7A8}"/>
    <dgm:cxn modelId="{83997713-44DA-4EA5-9E0B-E64AF6C2FCFD}" srcId="{EEFC9955-EFB3-4FB1-8EE6-6EC9BDDF0B49}" destId="{49AE7191-517F-4778-9EE8-389C7CCE0DC6}" srcOrd="0" destOrd="0" parTransId="{D36E4D70-44F0-441F-9B95-B1817BCC9842}" sibTransId="{4F6AF4B5-AE5F-49E1-8D93-296FAE91149E}"/>
    <dgm:cxn modelId="{BC907C15-DA02-4A32-A20F-D1B424846BE6}" type="presOf" srcId="{1DD98451-2CA2-414B-9311-F44CB1E666BE}" destId="{76A6219C-A50F-491B-A853-0DEF43CD5D83}" srcOrd="1" destOrd="4" presId="urn:microsoft.com/office/officeart/2005/8/layout/cycle4"/>
    <dgm:cxn modelId="{C7EABF24-9794-4CC2-A0F6-846DD5562A5E}" type="presOf" srcId="{3B0042EE-97B8-4B97-B351-657B07A6E8D6}" destId="{76A6219C-A50F-491B-A853-0DEF43CD5D83}" srcOrd="1" destOrd="0" presId="urn:microsoft.com/office/officeart/2005/8/layout/cycle4"/>
    <dgm:cxn modelId="{AA086B27-9E6A-4E68-A22C-9FF03555BD1D}" type="presOf" srcId="{6C7C83E0-FF2E-4433-B2EB-E07E93944443}" destId="{BA09DF30-001D-4FE1-8D98-2635AC0CB941}" srcOrd="1" destOrd="0" presId="urn:microsoft.com/office/officeart/2005/8/layout/cycle4"/>
    <dgm:cxn modelId="{91014A29-0110-4E53-B0CE-E6772F7F0674}" type="presOf" srcId="{DFD3B4B8-9068-4522-9369-3AF4DA72C29E}" destId="{003FF187-C3BB-4F56-80C4-4A55E4E7DB3E}" srcOrd="1" destOrd="1" presId="urn:microsoft.com/office/officeart/2005/8/layout/cycle4"/>
    <dgm:cxn modelId="{6A38BE3A-1598-4342-95A0-345DCF873C55}" type="presOf" srcId="{49AE7191-517F-4778-9EE8-389C7CCE0DC6}" destId="{739C18AE-3C2B-4A8E-A83C-75F55979DBD3}" srcOrd="0" destOrd="0" presId="urn:microsoft.com/office/officeart/2005/8/layout/cycle4"/>
    <dgm:cxn modelId="{882C7740-6BD0-4084-B2F4-7A88DC747165}" srcId="{EEFC9955-EFB3-4FB1-8EE6-6EC9BDDF0B49}" destId="{40E51A21-5D8C-43F4-982C-EADBB9E4ECE7}" srcOrd="3" destOrd="0" parTransId="{BFB9DED8-7D3C-44BB-A118-5F195F00B1F2}" sibTransId="{155F2F1F-049A-4B0D-A2B1-4CAA32787F33}"/>
    <dgm:cxn modelId="{64EDAC5B-C9A1-496B-AE4F-4C6DF4D2CF5A}" type="presOf" srcId="{9AB8C694-0761-485D-999A-3BE5309EA288}" destId="{93EF44C3-336C-44A7-B5BA-6A340771162D}" srcOrd="0" destOrd="1" presId="urn:microsoft.com/office/officeart/2005/8/layout/cycle4"/>
    <dgm:cxn modelId="{8BFBE65B-9F14-42F6-B79B-2A732359F366}" srcId="{40E51A21-5D8C-43F4-982C-EADBB9E4ECE7}" destId="{95D0432F-1410-43D9-9271-4C60BFBB62A2}" srcOrd="3" destOrd="0" parTransId="{B9B30F25-B0B3-4DB4-8382-FF0EDC5401BD}" sibTransId="{50E990E5-C3EA-4AF5-899C-3F7B1C3E0171}"/>
    <dgm:cxn modelId="{D393165E-108E-4602-928D-D1106CFD8B0D}" type="presOf" srcId="{95CA52B7-0E28-4F6D-BC3F-FB4B05AA6187}" destId="{76A6219C-A50F-491B-A853-0DEF43CD5D83}" srcOrd="1" destOrd="1" presId="urn:microsoft.com/office/officeart/2005/8/layout/cycle4"/>
    <dgm:cxn modelId="{032B3F41-1F9C-4186-8324-338D10484F13}" srcId="{40E51A21-5D8C-43F4-982C-EADBB9E4ECE7}" destId="{3B0042EE-97B8-4B97-B351-657B07A6E8D6}" srcOrd="0" destOrd="0" parTransId="{DAFD7239-93E8-4D4D-86C9-94180BFE78F4}" sibTransId="{75E89BF1-42CB-43FE-801B-8FAF76C966D9}"/>
    <dgm:cxn modelId="{A706F744-AE0F-4DFE-9C19-88FABC15B455}" srcId="{40E51A21-5D8C-43F4-982C-EADBB9E4ECE7}" destId="{F4406458-D114-4308-B5F8-4CD99BE60A0C}" srcOrd="2" destOrd="0" parTransId="{AAD214F2-7B53-4628-8E12-5EB5C530E092}" sibTransId="{CDA7F989-0291-42C0-91AF-91EA1EE7F426}"/>
    <dgm:cxn modelId="{7608D066-A054-462B-83D6-7DCD1D7B06CA}" srcId="{40E51A21-5D8C-43F4-982C-EADBB9E4ECE7}" destId="{95CA52B7-0E28-4F6D-BC3F-FB4B05AA6187}" srcOrd="1" destOrd="0" parTransId="{DDF5B979-EA37-45B5-80DB-38899D939999}" sibTransId="{2593949C-63BD-4A27-8EB5-BA7FF0DF3BE2}"/>
    <dgm:cxn modelId="{CE357367-467B-4413-B14C-4057CC485FCC}" type="presOf" srcId="{F8CB1C30-027A-4C08-BDE9-5C31A6F9F7EC}" destId="{ABBF3283-5351-4E74-AAC2-99106A957440}" srcOrd="0" destOrd="2" presId="urn:microsoft.com/office/officeart/2005/8/layout/cycle4"/>
    <dgm:cxn modelId="{AD08206A-D94C-4D85-AF5A-D294F302EB16}" type="presOf" srcId="{DFD3B4B8-9068-4522-9369-3AF4DA72C29E}" destId="{04B131AF-7B75-4AD6-8DC8-075A38AB76B7}" srcOrd="0" destOrd="1" presId="urn:microsoft.com/office/officeart/2005/8/layout/cycle4"/>
    <dgm:cxn modelId="{B855DB6F-EECD-4011-9F6B-97C7E0E4ED89}" srcId="{49AE7191-517F-4778-9EE8-389C7CCE0DC6}" destId="{6C7C83E0-FF2E-4433-B2EB-E07E93944443}" srcOrd="0" destOrd="0" parTransId="{C1D810BE-C62F-47E5-AAB0-9F1CCE60D454}" sibTransId="{D66C73A6-591F-40C9-A0F4-D0A6EED348C6}"/>
    <dgm:cxn modelId="{17865472-18FA-4614-AB9D-4B50B3A56B5E}" srcId="{16ACAD5E-6EFA-4369-971B-E0BB5524D843}" destId="{D1E7DA2F-C5A6-4472-95B0-8D83AA03233B}" srcOrd="0" destOrd="0" parTransId="{F86A01EE-24CF-4B23-B4A9-ADCF13C91956}" sibTransId="{58773B8E-EFFC-4EAE-A302-4FDF586989F8}"/>
    <dgm:cxn modelId="{71898E73-346F-42BF-8271-4FD8B564AF33}" srcId="{16ACAD5E-6EFA-4369-971B-E0BB5524D843}" destId="{DFD3B4B8-9068-4522-9369-3AF4DA72C29E}" srcOrd="1" destOrd="0" parTransId="{7BD97671-5647-4AF6-A320-5434B6FE6409}" sibTransId="{DADE2D4C-11C9-4136-9060-01A051099085}"/>
    <dgm:cxn modelId="{1F32CE54-F022-4071-BDA7-44BC437214E9}" type="presOf" srcId="{6C7C83E0-FF2E-4433-B2EB-E07E93944443}" destId="{93EF44C3-336C-44A7-B5BA-6A340771162D}" srcOrd="0" destOrd="0" presId="urn:microsoft.com/office/officeart/2005/8/layout/cycle4"/>
    <dgm:cxn modelId="{F338E377-737C-4BAC-81A3-EC9735453E17}" type="presOf" srcId="{F8CB1C30-027A-4C08-BDE9-5C31A6F9F7EC}" destId="{F89B7C7E-FA31-46B7-BE1F-608BF7ACFB01}" srcOrd="1" destOrd="2" presId="urn:microsoft.com/office/officeart/2005/8/layout/cycle4"/>
    <dgm:cxn modelId="{38162E59-FA32-4446-BC0C-8DB8ABA69EBC}" srcId="{83E7BAF6-D2AF-4838-BB69-411EBAEAD5B8}" destId="{62DF5A17-7C9A-492C-B689-8AAB5E73C2D9}" srcOrd="1" destOrd="0" parTransId="{F6DC5CB4-8865-4290-80E5-4B4E7E4B28A0}" sibTransId="{B309DBE9-C3CD-4396-A5E9-EFCFEDEA3F2D}"/>
    <dgm:cxn modelId="{4D37B37B-6D55-4AC7-8F76-767274346CD9}" type="presOf" srcId="{16ACAD5E-6EFA-4369-971B-E0BB5524D843}" destId="{0BA910E1-19E7-4146-A9A0-2F65DB175015}" srcOrd="0" destOrd="0" presId="urn:microsoft.com/office/officeart/2005/8/layout/cycle4"/>
    <dgm:cxn modelId="{9FF27385-E420-497E-BAB6-0B32A42CC88D}" type="presOf" srcId="{D1E7DA2F-C5A6-4472-95B0-8D83AA03233B}" destId="{003FF187-C3BB-4F56-80C4-4A55E4E7DB3E}" srcOrd="1" destOrd="0" presId="urn:microsoft.com/office/officeart/2005/8/layout/cycle4"/>
    <dgm:cxn modelId="{5CA01F8A-7C92-4EDD-8BAE-6F46E31C632F}" type="presOf" srcId="{EEFC9955-EFB3-4FB1-8EE6-6EC9BDDF0B49}" destId="{02FB2E8D-CF59-4151-8F7B-61186B794557}" srcOrd="0" destOrd="0" presId="urn:microsoft.com/office/officeart/2005/8/layout/cycle4"/>
    <dgm:cxn modelId="{6916018C-928E-48F3-A43A-9153DB931E9F}" srcId="{16ACAD5E-6EFA-4369-971B-E0BB5524D843}" destId="{37AAB9E7-E5D8-4907-95CA-57830ED0996E}" srcOrd="2" destOrd="0" parTransId="{85738B2B-90CF-421C-988B-203A7B5C3D4B}" sibTransId="{818AB677-2AEE-406E-B4D2-779516BDB9FB}"/>
    <dgm:cxn modelId="{5317119F-9826-4F3B-9180-76C814567322}" srcId="{EEFC9955-EFB3-4FB1-8EE6-6EC9BDDF0B49}" destId="{83E7BAF6-D2AF-4838-BB69-411EBAEAD5B8}" srcOrd="2" destOrd="0" parTransId="{375FDD9B-F74A-4FF7-8F92-FDED0AEF664F}" sibTransId="{1BA42D02-0B59-44DC-AE41-03EBC1641C19}"/>
    <dgm:cxn modelId="{2DBF55A0-50B9-4C87-B9BB-1C2E045186A4}" srcId="{83E7BAF6-D2AF-4838-BB69-411EBAEAD5B8}" destId="{43443500-9E83-4884-914F-82A68BACA2DB}" srcOrd="0" destOrd="0" parTransId="{06B281F4-7FB7-46CA-A5CE-381C652482FE}" sibTransId="{B0C2CB39-991C-4362-87CD-BA401FDBCE0D}"/>
    <dgm:cxn modelId="{B29382AC-C5CE-44ED-8712-12B3025DDCB7}" type="presOf" srcId="{62DF5A17-7C9A-492C-B689-8AAB5E73C2D9}" destId="{ABBF3283-5351-4E74-AAC2-99106A957440}" srcOrd="0" destOrd="1" presId="urn:microsoft.com/office/officeart/2005/8/layout/cycle4"/>
    <dgm:cxn modelId="{2C050ABE-72B7-499A-9880-59FD4F320D5A}" type="presOf" srcId="{37AAB9E7-E5D8-4907-95CA-57830ED0996E}" destId="{04B131AF-7B75-4AD6-8DC8-075A38AB76B7}" srcOrd="0" destOrd="2" presId="urn:microsoft.com/office/officeart/2005/8/layout/cycle4"/>
    <dgm:cxn modelId="{C793CEBE-617C-4F33-B6F3-31A4EFD51CC2}" type="presOf" srcId="{95D0432F-1410-43D9-9271-4C60BFBB62A2}" destId="{76A6219C-A50F-491B-A853-0DEF43CD5D83}" srcOrd="1" destOrd="3" presId="urn:microsoft.com/office/officeart/2005/8/layout/cycle4"/>
    <dgm:cxn modelId="{12011DC0-9705-4DCE-B844-1991EC96686B}" type="presOf" srcId="{95CA52B7-0E28-4F6D-BC3F-FB4B05AA6187}" destId="{2CFD7CCC-2E85-4BFE-B30B-49B211A5CA6E}" srcOrd="0" destOrd="1" presId="urn:microsoft.com/office/officeart/2005/8/layout/cycle4"/>
    <dgm:cxn modelId="{199EBBC0-475B-4E90-9714-427715A5BDEE}" type="presOf" srcId="{D1E7DA2F-C5A6-4472-95B0-8D83AA03233B}" destId="{04B131AF-7B75-4AD6-8DC8-075A38AB76B7}" srcOrd="0" destOrd="0" presId="urn:microsoft.com/office/officeart/2005/8/layout/cycle4"/>
    <dgm:cxn modelId="{B1092EC4-80D3-4863-B7DC-19E1A6DD3598}" type="presOf" srcId="{9AB8C694-0761-485D-999A-3BE5309EA288}" destId="{BA09DF30-001D-4FE1-8D98-2635AC0CB941}" srcOrd="1" destOrd="1" presId="urn:microsoft.com/office/officeart/2005/8/layout/cycle4"/>
    <dgm:cxn modelId="{5A952CD8-D495-41D7-A1C3-3D5FA6B50C65}" srcId="{40E51A21-5D8C-43F4-982C-EADBB9E4ECE7}" destId="{1DD98451-2CA2-414B-9311-F44CB1E666BE}" srcOrd="4" destOrd="0" parTransId="{AD777F56-600F-414D-872B-F683AD3372AE}" sibTransId="{040E9CD5-B035-4B0B-A0BC-58031F991A3B}"/>
    <dgm:cxn modelId="{6EE715DC-6917-41EB-B1B3-42985CADD324}" type="presOf" srcId="{1DD98451-2CA2-414B-9311-F44CB1E666BE}" destId="{2CFD7CCC-2E85-4BFE-B30B-49B211A5CA6E}" srcOrd="0" destOrd="4" presId="urn:microsoft.com/office/officeart/2005/8/layout/cycle4"/>
    <dgm:cxn modelId="{B90258DC-46C3-45CA-B86B-7C9356D67833}" type="presOf" srcId="{40E51A21-5D8C-43F4-982C-EADBB9E4ECE7}" destId="{613DEA5B-21FF-478D-B757-6FDB56B1EBD9}" srcOrd="0" destOrd="0" presId="urn:microsoft.com/office/officeart/2005/8/layout/cycle4"/>
    <dgm:cxn modelId="{662662DE-9B3C-4D30-8303-6FBFCAC7F136}" type="presOf" srcId="{43443500-9E83-4884-914F-82A68BACA2DB}" destId="{F89B7C7E-FA31-46B7-BE1F-608BF7ACFB01}" srcOrd="1" destOrd="0" presId="urn:microsoft.com/office/officeart/2005/8/layout/cycle4"/>
    <dgm:cxn modelId="{256920E4-5940-450C-8EC0-6364F5C89342}" srcId="{83E7BAF6-D2AF-4838-BB69-411EBAEAD5B8}" destId="{F8CB1C30-027A-4C08-BDE9-5C31A6F9F7EC}" srcOrd="2" destOrd="0" parTransId="{8B9518DC-228D-4258-91F0-A0682E66E33F}" sibTransId="{9F655E5D-72BB-4D30-BF02-83D9CC86D0DA}"/>
    <dgm:cxn modelId="{66E2B2E5-10D8-4550-8634-00547B058F3A}" type="presOf" srcId="{37AAB9E7-E5D8-4907-95CA-57830ED0996E}" destId="{003FF187-C3BB-4F56-80C4-4A55E4E7DB3E}" srcOrd="1" destOrd="2" presId="urn:microsoft.com/office/officeart/2005/8/layout/cycle4"/>
    <dgm:cxn modelId="{9D621FEB-C735-4A01-B972-A95FB1A94919}" type="presOf" srcId="{F4406458-D114-4308-B5F8-4CD99BE60A0C}" destId="{76A6219C-A50F-491B-A853-0DEF43CD5D83}" srcOrd="1" destOrd="2" presId="urn:microsoft.com/office/officeart/2005/8/layout/cycle4"/>
    <dgm:cxn modelId="{A009EEF3-8C27-4D85-8FC0-B523C122AB54}" type="presOf" srcId="{F4406458-D114-4308-B5F8-4CD99BE60A0C}" destId="{2CFD7CCC-2E85-4BFE-B30B-49B211A5CA6E}" srcOrd="0" destOrd="2" presId="urn:microsoft.com/office/officeart/2005/8/layout/cycle4"/>
    <dgm:cxn modelId="{2D8F07F6-62B6-48BE-A837-72463E2E5912}" type="presOf" srcId="{43443500-9E83-4884-914F-82A68BACA2DB}" destId="{ABBF3283-5351-4E74-AAC2-99106A957440}" srcOrd="0" destOrd="0" presId="urn:microsoft.com/office/officeart/2005/8/layout/cycle4"/>
    <dgm:cxn modelId="{C651DFF8-17CA-4B4E-A47F-FE7ED8EE8457}" type="presOf" srcId="{95D0432F-1410-43D9-9271-4C60BFBB62A2}" destId="{2CFD7CCC-2E85-4BFE-B30B-49B211A5CA6E}" srcOrd="0" destOrd="3" presId="urn:microsoft.com/office/officeart/2005/8/layout/cycle4"/>
    <dgm:cxn modelId="{75F406F9-C14B-493C-92C4-E8D0BBBD60F3}" type="presOf" srcId="{62DF5A17-7C9A-492C-B689-8AAB5E73C2D9}" destId="{F89B7C7E-FA31-46B7-BE1F-608BF7ACFB01}" srcOrd="1" destOrd="1" presId="urn:microsoft.com/office/officeart/2005/8/layout/cycle4"/>
    <dgm:cxn modelId="{323AA8FA-099B-4D75-9290-60D188A35722}" type="presOf" srcId="{83E7BAF6-D2AF-4838-BB69-411EBAEAD5B8}" destId="{7D430F2F-3410-4632-AEE5-DAF3001EB5A8}" srcOrd="0" destOrd="0" presId="urn:microsoft.com/office/officeart/2005/8/layout/cycle4"/>
    <dgm:cxn modelId="{AF5D72FF-B853-4632-84F1-9791AE090D21}" type="presOf" srcId="{3B0042EE-97B8-4B97-B351-657B07A6E8D6}" destId="{2CFD7CCC-2E85-4BFE-B30B-49B211A5CA6E}" srcOrd="0" destOrd="0" presId="urn:microsoft.com/office/officeart/2005/8/layout/cycle4"/>
    <dgm:cxn modelId="{7F2CF171-AB8D-49FA-8372-A876875B5232}" type="presParOf" srcId="{02FB2E8D-CF59-4151-8F7B-61186B794557}" destId="{CA7444EC-B6B9-4487-8E94-61A3D93C64A5}" srcOrd="0" destOrd="0" presId="urn:microsoft.com/office/officeart/2005/8/layout/cycle4"/>
    <dgm:cxn modelId="{3FDA7C1D-8131-4357-BAD5-B0E905880358}" type="presParOf" srcId="{CA7444EC-B6B9-4487-8E94-61A3D93C64A5}" destId="{6E08783B-CF9A-42A3-944E-4ECBC25B5A04}" srcOrd="0" destOrd="0" presId="urn:microsoft.com/office/officeart/2005/8/layout/cycle4"/>
    <dgm:cxn modelId="{C5F28A62-AC0E-4A9A-8A1E-4DA37C851501}" type="presParOf" srcId="{6E08783B-CF9A-42A3-944E-4ECBC25B5A04}" destId="{93EF44C3-336C-44A7-B5BA-6A340771162D}" srcOrd="0" destOrd="0" presId="urn:microsoft.com/office/officeart/2005/8/layout/cycle4"/>
    <dgm:cxn modelId="{5CD20E76-0D83-47AE-9636-B72DB31BEDF7}" type="presParOf" srcId="{6E08783B-CF9A-42A3-944E-4ECBC25B5A04}" destId="{BA09DF30-001D-4FE1-8D98-2635AC0CB941}" srcOrd="1" destOrd="0" presId="urn:microsoft.com/office/officeart/2005/8/layout/cycle4"/>
    <dgm:cxn modelId="{935D2EFE-E193-4572-802C-11BC770707CA}" type="presParOf" srcId="{CA7444EC-B6B9-4487-8E94-61A3D93C64A5}" destId="{CE8129B1-F46C-435A-8631-D18797FF88B3}" srcOrd="1" destOrd="0" presId="urn:microsoft.com/office/officeart/2005/8/layout/cycle4"/>
    <dgm:cxn modelId="{A30CDB51-8801-4A4D-9A67-18BEDF1043DE}" type="presParOf" srcId="{CE8129B1-F46C-435A-8631-D18797FF88B3}" destId="{04B131AF-7B75-4AD6-8DC8-075A38AB76B7}" srcOrd="0" destOrd="0" presId="urn:microsoft.com/office/officeart/2005/8/layout/cycle4"/>
    <dgm:cxn modelId="{E4881721-994A-4FC5-A41A-B631AE8DB223}" type="presParOf" srcId="{CE8129B1-F46C-435A-8631-D18797FF88B3}" destId="{003FF187-C3BB-4F56-80C4-4A55E4E7DB3E}" srcOrd="1" destOrd="0" presId="urn:microsoft.com/office/officeart/2005/8/layout/cycle4"/>
    <dgm:cxn modelId="{4CD7E52B-B202-42D9-979B-48B63AC3A6B3}" type="presParOf" srcId="{CA7444EC-B6B9-4487-8E94-61A3D93C64A5}" destId="{643CA71C-4527-4B73-AE95-1BE878ADB029}" srcOrd="2" destOrd="0" presId="urn:microsoft.com/office/officeart/2005/8/layout/cycle4"/>
    <dgm:cxn modelId="{75AADE47-08FD-47F7-98A7-F1495A714651}" type="presParOf" srcId="{643CA71C-4527-4B73-AE95-1BE878ADB029}" destId="{ABBF3283-5351-4E74-AAC2-99106A957440}" srcOrd="0" destOrd="0" presId="urn:microsoft.com/office/officeart/2005/8/layout/cycle4"/>
    <dgm:cxn modelId="{8FA3B2D6-4105-4ACA-BD6A-C98A7F0600D1}" type="presParOf" srcId="{643CA71C-4527-4B73-AE95-1BE878ADB029}" destId="{F89B7C7E-FA31-46B7-BE1F-608BF7ACFB01}" srcOrd="1" destOrd="0" presId="urn:microsoft.com/office/officeart/2005/8/layout/cycle4"/>
    <dgm:cxn modelId="{99A1FD2F-1CCB-4513-8AD3-B661C0087C4A}" type="presParOf" srcId="{CA7444EC-B6B9-4487-8E94-61A3D93C64A5}" destId="{055E7C59-93B1-4251-9A8E-5B93A0645EC6}" srcOrd="3" destOrd="0" presId="urn:microsoft.com/office/officeart/2005/8/layout/cycle4"/>
    <dgm:cxn modelId="{E538BBA5-550A-441E-AFE0-7934920ED84F}" type="presParOf" srcId="{055E7C59-93B1-4251-9A8E-5B93A0645EC6}" destId="{2CFD7CCC-2E85-4BFE-B30B-49B211A5CA6E}" srcOrd="0" destOrd="0" presId="urn:microsoft.com/office/officeart/2005/8/layout/cycle4"/>
    <dgm:cxn modelId="{1B4D9EEB-2126-4F14-BA16-0D4256C8B0C4}" type="presParOf" srcId="{055E7C59-93B1-4251-9A8E-5B93A0645EC6}" destId="{76A6219C-A50F-491B-A853-0DEF43CD5D83}" srcOrd="1" destOrd="0" presId="urn:microsoft.com/office/officeart/2005/8/layout/cycle4"/>
    <dgm:cxn modelId="{0E6FD96D-C5B3-4240-BE51-7045A76B5F91}" type="presParOf" srcId="{CA7444EC-B6B9-4487-8E94-61A3D93C64A5}" destId="{ECEB33E1-36D3-4B88-BA7A-F43F3B7445C7}" srcOrd="4" destOrd="0" presId="urn:microsoft.com/office/officeart/2005/8/layout/cycle4"/>
    <dgm:cxn modelId="{BD29BDDB-6558-44B6-9740-247ABBF8E292}" type="presParOf" srcId="{02FB2E8D-CF59-4151-8F7B-61186B794557}" destId="{641045AC-6308-4F04-B386-388F4191FED4}" srcOrd="1" destOrd="0" presId="urn:microsoft.com/office/officeart/2005/8/layout/cycle4"/>
    <dgm:cxn modelId="{7C4923FE-B500-4436-ADE4-C36A68EEF423}" type="presParOf" srcId="{641045AC-6308-4F04-B386-388F4191FED4}" destId="{739C18AE-3C2B-4A8E-A83C-75F55979DBD3}" srcOrd="0" destOrd="0" presId="urn:microsoft.com/office/officeart/2005/8/layout/cycle4"/>
    <dgm:cxn modelId="{78CB8541-3A74-4F9E-A495-C69663C8B925}" type="presParOf" srcId="{641045AC-6308-4F04-B386-388F4191FED4}" destId="{0BA910E1-19E7-4146-A9A0-2F65DB175015}" srcOrd="1" destOrd="0" presId="urn:microsoft.com/office/officeart/2005/8/layout/cycle4"/>
    <dgm:cxn modelId="{E1FBCCDA-4DAA-48BB-9B11-1917FAB4E47B}" type="presParOf" srcId="{641045AC-6308-4F04-B386-388F4191FED4}" destId="{7D430F2F-3410-4632-AEE5-DAF3001EB5A8}" srcOrd="2" destOrd="0" presId="urn:microsoft.com/office/officeart/2005/8/layout/cycle4"/>
    <dgm:cxn modelId="{220550A8-2B5D-4B36-A3CB-E5F0AA72D198}" type="presParOf" srcId="{641045AC-6308-4F04-B386-388F4191FED4}" destId="{613DEA5B-21FF-478D-B757-6FDB56B1EBD9}" srcOrd="3" destOrd="0" presId="urn:microsoft.com/office/officeart/2005/8/layout/cycle4"/>
    <dgm:cxn modelId="{09BC13BE-4825-446E-B22B-CD1875BE5424}" type="presParOf" srcId="{641045AC-6308-4F04-B386-388F4191FED4}" destId="{ADAA2C34-605B-4AFB-8806-98088323C4FF}" srcOrd="4" destOrd="0" presId="urn:microsoft.com/office/officeart/2005/8/layout/cycle4"/>
    <dgm:cxn modelId="{E8CA9634-C06F-4FBE-A31C-5479083237FC}" type="presParOf" srcId="{02FB2E8D-CF59-4151-8F7B-61186B794557}" destId="{F6EF30FB-C816-485F-8946-5E4A1F44B73A}" srcOrd="2" destOrd="0" presId="urn:microsoft.com/office/officeart/2005/8/layout/cycle4"/>
    <dgm:cxn modelId="{85690098-BC51-4DBE-B4BA-27C19AB83B8B}" type="presParOf" srcId="{02FB2E8D-CF59-4151-8F7B-61186B794557}" destId="{701E07C0-271E-4831-8F86-8B154D88A2A1}"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74CF3E-B098-4C43-9EBC-957434B9AEF7}" type="doc">
      <dgm:prSet loTypeId="urn:microsoft.com/office/officeart/2016/7/layout/VerticalHollowActionList" loCatId="List" qsTypeId="urn:microsoft.com/office/officeart/2005/8/quickstyle/simple3" qsCatId="simple" csTypeId="urn:microsoft.com/office/officeart/2005/8/colors/colorful1" csCatId="colorful" phldr="1"/>
      <dgm:spPr/>
      <dgm:t>
        <a:bodyPr/>
        <a:lstStyle/>
        <a:p>
          <a:endParaRPr lang="en-US"/>
        </a:p>
      </dgm:t>
    </dgm:pt>
    <dgm:pt modelId="{2AE028B2-779E-4B3F-88A4-8651C1FC7EB2}">
      <dgm:prSet phldrT="[Text]" custT="1"/>
      <dgm:spPr/>
      <dgm:t>
        <a:bodyPr/>
        <a:lstStyle/>
        <a:p>
          <a:r>
            <a:rPr lang="en-US" sz="2400" dirty="0"/>
            <a:t>Option 1</a:t>
          </a:r>
        </a:p>
      </dgm:t>
    </dgm:pt>
    <dgm:pt modelId="{EA49320B-D022-4C02-A9F0-F8CFA67FA631}" type="parTrans" cxnId="{1B7FFCED-CCEC-4F8A-97FF-CF203F6C0AA2}">
      <dgm:prSet/>
      <dgm:spPr/>
      <dgm:t>
        <a:bodyPr/>
        <a:lstStyle/>
        <a:p>
          <a:endParaRPr lang="en-US" sz="1600"/>
        </a:p>
      </dgm:t>
    </dgm:pt>
    <dgm:pt modelId="{BFB3EC8B-EA55-4EFF-AA8E-35AE22C3E6AF}" type="sibTrans" cxnId="{1B7FFCED-CCEC-4F8A-97FF-CF203F6C0AA2}">
      <dgm:prSet/>
      <dgm:spPr/>
      <dgm:t>
        <a:bodyPr/>
        <a:lstStyle/>
        <a:p>
          <a:endParaRPr lang="en-US" sz="1600"/>
        </a:p>
      </dgm:t>
    </dgm:pt>
    <dgm:pt modelId="{0DCABDEE-2ACA-4B7A-BA64-C87BDE6600A8}">
      <dgm:prSet phldrT="[Text]" custT="1"/>
      <dgm:spPr/>
      <dgm:t>
        <a:bodyPr/>
        <a:lstStyle/>
        <a:p>
          <a:r>
            <a:rPr lang="en-US" sz="2000" b="0" dirty="0"/>
            <a:t>Reuse traditional Provider Management (EPDB)</a:t>
          </a:r>
        </a:p>
      </dgm:t>
    </dgm:pt>
    <dgm:pt modelId="{6825CDFC-3997-4968-B829-6A66A3E353BE}" type="parTrans" cxnId="{940E46A4-0B8E-444C-AEEC-EB81AF541CC4}">
      <dgm:prSet/>
      <dgm:spPr/>
      <dgm:t>
        <a:bodyPr/>
        <a:lstStyle/>
        <a:p>
          <a:endParaRPr lang="en-US" sz="1600"/>
        </a:p>
      </dgm:t>
    </dgm:pt>
    <dgm:pt modelId="{715541C8-8DFF-4CD0-B41A-0C4661FB47F0}" type="sibTrans" cxnId="{940E46A4-0B8E-444C-AEEC-EB81AF541CC4}">
      <dgm:prSet/>
      <dgm:spPr/>
      <dgm:t>
        <a:bodyPr/>
        <a:lstStyle/>
        <a:p>
          <a:endParaRPr lang="en-US" sz="1600"/>
        </a:p>
      </dgm:t>
    </dgm:pt>
    <dgm:pt modelId="{1A6092D0-E9D7-4D1B-9D27-3A8A92CFE0CB}">
      <dgm:prSet phldrT="[Text]" custT="1"/>
      <dgm:spPr/>
      <dgm:t>
        <a:bodyPr/>
        <a:lstStyle/>
        <a:p>
          <a:r>
            <a:rPr lang="en-US" sz="2400"/>
            <a:t>Option 2</a:t>
          </a:r>
        </a:p>
      </dgm:t>
    </dgm:pt>
    <dgm:pt modelId="{71330567-CFCC-444C-A7F0-9AEEEDA90BD5}" type="parTrans" cxnId="{EBD4F0D5-33D5-4FC8-8016-B3D2A6356B33}">
      <dgm:prSet/>
      <dgm:spPr/>
      <dgm:t>
        <a:bodyPr/>
        <a:lstStyle/>
        <a:p>
          <a:endParaRPr lang="en-US" sz="1600"/>
        </a:p>
      </dgm:t>
    </dgm:pt>
    <dgm:pt modelId="{974DE7E3-4C7C-4C02-BF25-ECFAA2DAC029}" type="sibTrans" cxnId="{EBD4F0D5-33D5-4FC8-8016-B3D2A6356B33}">
      <dgm:prSet/>
      <dgm:spPr/>
      <dgm:t>
        <a:bodyPr/>
        <a:lstStyle/>
        <a:p>
          <a:endParaRPr lang="en-US" sz="1600"/>
        </a:p>
      </dgm:t>
    </dgm:pt>
    <dgm:pt modelId="{2BCE8391-36BC-4E39-96EF-BEEA543B8ECD}">
      <dgm:prSet phldrT="[Text]" custT="1"/>
      <dgm:spPr/>
      <dgm:t>
        <a:bodyPr/>
        <a:lstStyle/>
        <a:p>
          <a:r>
            <a:rPr lang="en-US" sz="2000" dirty="0">
              <a:solidFill>
                <a:schemeClr val="tx1"/>
              </a:solidFill>
            </a:rPr>
            <a:t>Reuse / expand the EAP solution extracted for the pilot (look more closely into Resources For Living (RFL))</a:t>
          </a:r>
          <a:endParaRPr lang="en-US" sz="2000" b="0" dirty="0">
            <a:solidFill>
              <a:schemeClr val="tx1"/>
            </a:solidFill>
          </a:endParaRPr>
        </a:p>
      </dgm:t>
    </dgm:pt>
    <dgm:pt modelId="{3445742E-AC88-4095-AED8-21319E2C73BF}" type="parTrans" cxnId="{E148FCB6-93C2-4F50-B3C8-2222A2F138E2}">
      <dgm:prSet/>
      <dgm:spPr/>
      <dgm:t>
        <a:bodyPr/>
        <a:lstStyle/>
        <a:p>
          <a:endParaRPr lang="en-US" sz="1600"/>
        </a:p>
      </dgm:t>
    </dgm:pt>
    <dgm:pt modelId="{6B1B23F7-724D-4E71-B09D-26C50B35180B}" type="sibTrans" cxnId="{E148FCB6-93C2-4F50-B3C8-2222A2F138E2}">
      <dgm:prSet/>
      <dgm:spPr/>
      <dgm:t>
        <a:bodyPr/>
        <a:lstStyle/>
        <a:p>
          <a:endParaRPr lang="en-US" sz="1600"/>
        </a:p>
      </dgm:t>
    </dgm:pt>
    <dgm:pt modelId="{0CD71B9D-AFFF-4ACB-882D-140A1D66909C}">
      <dgm:prSet phldrT="[Text]" custT="1"/>
      <dgm:spPr/>
      <dgm:t>
        <a:bodyPr/>
        <a:lstStyle/>
        <a:p>
          <a:r>
            <a:rPr lang="en-US" sz="2400"/>
            <a:t>Option 3</a:t>
          </a:r>
          <a:endParaRPr lang="en-US" sz="2400" dirty="0"/>
        </a:p>
      </dgm:t>
    </dgm:pt>
    <dgm:pt modelId="{F5671042-578E-4DDA-B81D-3DD5645314A0}" type="parTrans" cxnId="{BB91E7DA-F940-4EDB-B137-DB7E2501314F}">
      <dgm:prSet/>
      <dgm:spPr/>
      <dgm:t>
        <a:bodyPr/>
        <a:lstStyle/>
        <a:p>
          <a:endParaRPr lang="en-US" sz="1600"/>
        </a:p>
      </dgm:t>
    </dgm:pt>
    <dgm:pt modelId="{3D2A46E5-4930-42BD-B549-BE32051B0367}" type="sibTrans" cxnId="{BB91E7DA-F940-4EDB-B137-DB7E2501314F}">
      <dgm:prSet/>
      <dgm:spPr/>
      <dgm:t>
        <a:bodyPr/>
        <a:lstStyle/>
        <a:p>
          <a:endParaRPr lang="en-US" sz="1600"/>
        </a:p>
      </dgm:t>
    </dgm:pt>
    <dgm:pt modelId="{752DC9EB-A23A-4053-B2B7-A5B39D3C64AB}">
      <dgm:prSet phldrT="[Text]" custT="1"/>
      <dgm:spPr/>
      <dgm:t>
        <a:bodyPr/>
        <a:lstStyle/>
        <a:p>
          <a:r>
            <a:rPr lang="en-US" sz="2000" b="0" dirty="0"/>
            <a:t>Build a new non-traditional Provider Management platform</a:t>
          </a:r>
        </a:p>
      </dgm:t>
    </dgm:pt>
    <dgm:pt modelId="{FC3E6963-A061-498C-9ADF-6572A17C2C70}" type="parTrans" cxnId="{347D9021-70A8-40CA-B4AE-1573687D64E0}">
      <dgm:prSet/>
      <dgm:spPr/>
      <dgm:t>
        <a:bodyPr/>
        <a:lstStyle/>
        <a:p>
          <a:endParaRPr lang="en-US" sz="1600"/>
        </a:p>
      </dgm:t>
    </dgm:pt>
    <dgm:pt modelId="{6BA62DAB-D474-415C-BF49-6046BE7BC163}" type="sibTrans" cxnId="{347D9021-70A8-40CA-B4AE-1573687D64E0}">
      <dgm:prSet/>
      <dgm:spPr/>
      <dgm:t>
        <a:bodyPr/>
        <a:lstStyle/>
        <a:p>
          <a:endParaRPr lang="en-US" sz="1600"/>
        </a:p>
      </dgm:t>
    </dgm:pt>
    <dgm:pt modelId="{D3135E98-A49F-4C77-962F-1EDA208028F7}">
      <dgm:prSet phldrT="[Text]" custT="1"/>
      <dgm:spPr/>
      <dgm:t>
        <a:bodyPr/>
        <a:lstStyle/>
        <a:p>
          <a:r>
            <a:rPr lang="en-US" sz="2400"/>
            <a:t>Option 4</a:t>
          </a:r>
          <a:endParaRPr lang="en-US" sz="2400" dirty="0"/>
        </a:p>
      </dgm:t>
    </dgm:pt>
    <dgm:pt modelId="{C91041B3-C69C-49E1-8FB2-608EE83BB362}" type="parTrans" cxnId="{1A8A0BC9-37A9-4DFE-9FB1-C0855DDFCAF7}">
      <dgm:prSet/>
      <dgm:spPr/>
      <dgm:t>
        <a:bodyPr/>
        <a:lstStyle/>
        <a:p>
          <a:endParaRPr lang="en-US" sz="1600"/>
        </a:p>
      </dgm:t>
    </dgm:pt>
    <dgm:pt modelId="{FB358C67-3F63-44D0-B2DA-995B21A1BA91}" type="sibTrans" cxnId="{1A8A0BC9-37A9-4DFE-9FB1-C0855DDFCAF7}">
      <dgm:prSet/>
      <dgm:spPr/>
      <dgm:t>
        <a:bodyPr/>
        <a:lstStyle/>
        <a:p>
          <a:endParaRPr lang="en-US" sz="1600"/>
        </a:p>
      </dgm:t>
    </dgm:pt>
    <dgm:pt modelId="{B441A7B9-98D3-48A0-89B7-74D4FB8C8F36}">
      <dgm:prSet phldrT="[Text]" custT="1"/>
      <dgm:spPr/>
      <dgm:t>
        <a:bodyPr/>
        <a:lstStyle/>
        <a:p>
          <a:r>
            <a:rPr lang="en-US" sz="2400"/>
            <a:t>Option 5</a:t>
          </a:r>
          <a:endParaRPr lang="en-US" sz="2400" dirty="0"/>
        </a:p>
      </dgm:t>
    </dgm:pt>
    <dgm:pt modelId="{23E80473-407F-40F2-BEFC-29F903E0FBCC}" type="parTrans" cxnId="{AC787202-D4CB-4355-AB1E-2A4E186C195F}">
      <dgm:prSet/>
      <dgm:spPr/>
      <dgm:t>
        <a:bodyPr/>
        <a:lstStyle/>
        <a:p>
          <a:endParaRPr lang="en-US" sz="1600"/>
        </a:p>
      </dgm:t>
    </dgm:pt>
    <dgm:pt modelId="{10B933A3-99F1-43F3-A188-21EFCF67629B}" type="sibTrans" cxnId="{AC787202-D4CB-4355-AB1E-2A4E186C195F}">
      <dgm:prSet/>
      <dgm:spPr/>
      <dgm:t>
        <a:bodyPr/>
        <a:lstStyle/>
        <a:p>
          <a:endParaRPr lang="en-US" sz="1600"/>
        </a:p>
      </dgm:t>
    </dgm:pt>
    <dgm:pt modelId="{C4FFB67B-150A-4039-B7A0-4B044B9C905C}">
      <dgm:prSet phldrT="[Text]" custT="1"/>
      <dgm:spPr/>
      <dgm:t>
        <a:bodyPr/>
        <a:lstStyle/>
        <a:p>
          <a:r>
            <a:rPr lang="en-US" sz="2000" b="0" dirty="0"/>
            <a:t>Leverage the </a:t>
          </a:r>
          <a:r>
            <a:rPr lang="en-US" sz="2000" b="0" dirty="0" err="1"/>
            <a:t>AssureCare</a:t>
          </a:r>
          <a:r>
            <a:rPr lang="en-US" sz="2000" b="0" dirty="0"/>
            <a:t> </a:t>
          </a:r>
          <a:r>
            <a:rPr lang="en-US" sz="2000" b="0" dirty="0" err="1"/>
            <a:t>MedCompass</a:t>
          </a:r>
          <a:r>
            <a:rPr lang="en-US" sz="2000" b="0" dirty="0"/>
            <a:t> platform capabilities </a:t>
          </a:r>
          <a:r>
            <a:rPr lang="en-US" sz="2000" b="0" dirty="0">
              <a:solidFill>
                <a:schemeClr val="tx1"/>
              </a:solidFill>
            </a:rPr>
            <a:t>(tactically being used today)</a:t>
          </a:r>
          <a:endParaRPr lang="en-US" sz="2000" dirty="0">
            <a:solidFill>
              <a:schemeClr val="tx1"/>
            </a:solidFill>
          </a:endParaRPr>
        </a:p>
      </dgm:t>
    </dgm:pt>
    <dgm:pt modelId="{C4103B2C-380E-4753-BD28-0E998E1DF6A5}" type="parTrans" cxnId="{CB1DAF94-7659-4D63-AB3C-DDEA9474D773}">
      <dgm:prSet/>
      <dgm:spPr/>
      <dgm:t>
        <a:bodyPr/>
        <a:lstStyle/>
        <a:p>
          <a:endParaRPr lang="en-US" sz="1600"/>
        </a:p>
      </dgm:t>
    </dgm:pt>
    <dgm:pt modelId="{5225C53F-206B-4D6F-9D4E-2BAA1F887FFE}" type="sibTrans" cxnId="{CB1DAF94-7659-4D63-AB3C-DDEA9474D773}">
      <dgm:prSet/>
      <dgm:spPr/>
      <dgm:t>
        <a:bodyPr/>
        <a:lstStyle/>
        <a:p>
          <a:endParaRPr lang="en-US" sz="1600"/>
        </a:p>
      </dgm:t>
    </dgm:pt>
    <dgm:pt modelId="{CDBD097F-B9C4-4298-9C89-A45EE503A967}">
      <dgm:prSet phldrT="[Text]" custT="1"/>
      <dgm:spPr/>
      <dgm:t>
        <a:bodyPr/>
        <a:lstStyle/>
        <a:p>
          <a:r>
            <a:rPr lang="en-US" sz="2000" dirty="0"/>
            <a:t>Buy a new Vendor Product</a:t>
          </a:r>
        </a:p>
      </dgm:t>
    </dgm:pt>
    <dgm:pt modelId="{5A53AD02-75AA-4F0B-AFC9-D8B5FB43482A}" type="parTrans" cxnId="{2E908B80-AAA3-49BF-BA39-1AE4A82FAB16}">
      <dgm:prSet/>
      <dgm:spPr/>
      <dgm:t>
        <a:bodyPr/>
        <a:lstStyle/>
        <a:p>
          <a:endParaRPr lang="en-US" sz="1600"/>
        </a:p>
      </dgm:t>
    </dgm:pt>
    <dgm:pt modelId="{3D940397-635A-4872-AD42-CFE07793FEFD}" type="sibTrans" cxnId="{2E908B80-AAA3-49BF-BA39-1AE4A82FAB16}">
      <dgm:prSet/>
      <dgm:spPr/>
      <dgm:t>
        <a:bodyPr/>
        <a:lstStyle/>
        <a:p>
          <a:endParaRPr lang="en-US" sz="1600"/>
        </a:p>
      </dgm:t>
    </dgm:pt>
    <dgm:pt modelId="{45388FF8-4870-4BDF-B8C3-35878A5ECB45}" type="pres">
      <dgm:prSet presAssocID="{4774CF3E-B098-4C43-9EBC-957434B9AEF7}" presName="Name0" presStyleCnt="0">
        <dgm:presLayoutVars>
          <dgm:dir/>
          <dgm:animLvl val="lvl"/>
          <dgm:resizeHandles val="exact"/>
        </dgm:presLayoutVars>
      </dgm:prSet>
      <dgm:spPr/>
    </dgm:pt>
    <dgm:pt modelId="{A545EFA1-280A-4D95-A230-DFC0050B7469}" type="pres">
      <dgm:prSet presAssocID="{2AE028B2-779E-4B3F-88A4-8651C1FC7EB2}" presName="linNode" presStyleCnt="0"/>
      <dgm:spPr/>
    </dgm:pt>
    <dgm:pt modelId="{B2265B7F-5462-49F1-9D32-B150419863C2}" type="pres">
      <dgm:prSet presAssocID="{2AE028B2-779E-4B3F-88A4-8651C1FC7EB2}" presName="parentText" presStyleLbl="solidFgAcc1" presStyleIdx="0" presStyleCnt="5">
        <dgm:presLayoutVars>
          <dgm:chMax val="1"/>
          <dgm:bulletEnabled/>
        </dgm:presLayoutVars>
      </dgm:prSet>
      <dgm:spPr/>
    </dgm:pt>
    <dgm:pt modelId="{48024EAC-080A-41BE-9884-95592B382146}" type="pres">
      <dgm:prSet presAssocID="{2AE028B2-779E-4B3F-88A4-8651C1FC7EB2}" presName="descendantText" presStyleLbl="alignNode1" presStyleIdx="0" presStyleCnt="5">
        <dgm:presLayoutVars>
          <dgm:bulletEnabled/>
        </dgm:presLayoutVars>
      </dgm:prSet>
      <dgm:spPr/>
    </dgm:pt>
    <dgm:pt modelId="{B4937B3C-D842-4E1F-9762-1853B7F588C0}" type="pres">
      <dgm:prSet presAssocID="{BFB3EC8B-EA55-4EFF-AA8E-35AE22C3E6AF}" presName="sp" presStyleCnt="0"/>
      <dgm:spPr/>
    </dgm:pt>
    <dgm:pt modelId="{8C312539-5BA0-4888-A4D3-CF017EEC78A4}" type="pres">
      <dgm:prSet presAssocID="{1A6092D0-E9D7-4D1B-9D27-3A8A92CFE0CB}" presName="linNode" presStyleCnt="0"/>
      <dgm:spPr/>
    </dgm:pt>
    <dgm:pt modelId="{1A4BBB09-FEE3-478C-A031-B1BFD9D98251}" type="pres">
      <dgm:prSet presAssocID="{1A6092D0-E9D7-4D1B-9D27-3A8A92CFE0CB}" presName="parentText" presStyleLbl="solidFgAcc1" presStyleIdx="1" presStyleCnt="5">
        <dgm:presLayoutVars>
          <dgm:chMax val="1"/>
          <dgm:bulletEnabled/>
        </dgm:presLayoutVars>
      </dgm:prSet>
      <dgm:spPr/>
    </dgm:pt>
    <dgm:pt modelId="{6B9C2EF2-0850-43B1-ACE9-A0894569E6AF}" type="pres">
      <dgm:prSet presAssocID="{1A6092D0-E9D7-4D1B-9D27-3A8A92CFE0CB}" presName="descendantText" presStyleLbl="alignNode1" presStyleIdx="1" presStyleCnt="5">
        <dgm:presLayoutVars>
          <dgm:bulletEnabled/>
        </dgm:presLayoutVars>
      </dgm:prSet>
      <dgm:spPr/>
    </dgm:pt>
    <dgm:pt modelId="{C92AB94B-0DBC-40C5-9CC3-A7835A9C5E3A}" type="pres">
      <dgm:prSet presAssocID="{974DE7E3-4C7C-4C02-BF25-ECFAA2DAC029}" presName="sp" presStyleCnt="0"/>
      <dgm:spPr/>
    </dgm:pt>
    <dgm:pt modelId="{4398D7F2-18D8-4BF2-B1D5-C45C84E71A04}" type="pres">
      <dgm:prSet presAssocID="{0CD71B9D-AFFF-4ACB-882D-140A1D66909C}" presName="linNode" presStyleCnt="0"/>
      <dgm:spPr/>
    </dgm:pt>
    <dgm:pt modelId="{ABCA1DFE-0851-4644-A4C2-BD264CF19191}" type="pres">
      <dgm:prSet presAssocID="{0CD71B9D-AFFF-4ACB-882D-140A1D66909C}" presName="parentText" presStyleLbl="solidFgAcc1" presStyleIdx="2" presStyleCnt="5">
        <dgm:presLayoutVars>
          <dgm:chMax val="1"/>
          <dgm:bulletEnabled/>
        </dgm:presLayoutVars>
      </dgm:prSet>
      <dgm:spPr/>
    </dgm:pt>
    <dgm:pt modelId="{D6459C7A-4B37-4479-8C20-2458EFA90B83}" type="pres">
      <dgm:prSet presAssocID="{0CD71B9D-AFFF-4ACB-882D-140A1D66909C}" presName="descendantText" presStyleLbl="alignNode1" presStyleIdx="2" presStyleCnt="5">
        <dgm:presLayoutVars>
          <dgm:bulletEnabled/>
        </dgm:presLayoutVars>
      </dgm:prSet>
      <dgm:spPr/>
    </dgm:pt>
    <dgm:pt modelId="{AB6B1AC4-8B2D-4A38-89F5-7B8FBC12336F}" type="pres">
      <dgm:prSet presAssocID="{3D2A46E5-4930-42BD-B549-BE32051B0367}" presName="sp" presStyleCnt="0"/>
      <dgm:spPr/>
    </dgm:pt>
    <dgm:pt modelId="{FCDACC9B-4113-489B-A4F5-315B1093B7D3}" type="pres">
      <dgm:prSet presAssocID="{D3135E98-A49F-4C77-962F-1EDA208028F7}" presName="linNode" presStyleCnt="0"/>
      <dgm:spPr/>
    </dgm:pt>
    <dgm:pt modelId="{A8AF4AEE-15BF-491C-8CD9-E2E88698758E}" type="pres">
      <dgm:prSet presAssocID="{D3135E98-A49F-4C77-962F-1EDA208028F7}" presName="parentText" presStyleLbl="solidFgAcc1" presStyleIdx="3" presStyleCnt="5">
        <dgm:presLayoutVars>
          <dgm:chMax val="1"/>
          <dgm:bulletEnabled/>
        </dgm:presLayoutVars>
      </dgm:prSet>
      <dgm:spPr/>
    </dgm:pt>
    <dgm:pt modelId="{D5F63483-AA36-43C4-B8E5-724CFE3D9ED2}" type="pres">
      <dgm:prSet presAssocID="{D3135E98-A49F-4C77-962F-1EDA208028F7}" presName="descendantText" presStyleLbl="alignNode1" presStyleIdx="3" presStyleCnt="5">
        <dgm:presLayoutVars>
          <dgm:bulletEnabled/>
        </dgm:presLayoutVars>
      </dgm:prSet>
      <dgm:spPr/>
    </dgm:pt>
    <dgm:pt modelId="{89B176C7-7A26-415A-9149-43B0C51FBDB2}" type="pres">
      <dgm:prSet presAssocID="{FB358C67-3F63-44D0-B2DA-995B21A1BA91}" presName="sp" presStyleCnt="0"/>
      <dgm:spPr/>
    </dgm:pt>
    <dgm:pt modelId="{DD529CDA-B589-4C85-A6D0-60396186E966}" type="pres">
      <dgm:prSet presAssocID="{B441A7B9-98D3-48A0-89B7-74D4FB8C8F36}" presName="linNode" presStyleCnt="0"/>
      <dgm:spPr/>
    </dgm:pt>
    <dgm:pt modelId="{C3565FC4-EE35-4B93-BA74-D30A7B4D0823}" type="pres">
      <dgm:prSet presAssocID="{B441A7B9-98D3-48A0-89B7-74D4FB8C8F36}" presName="parentText" presStyleLbl="solidFgAcc1" presStyleIdx="4" presStyleCnt="5">
        <dgm:presLayoutVars>
          <dgm:chMax val="1"/>
          <dgm:bulletEnabled/>
        </dgm:presLayoutVars>
      </dgm:prSet>
      <dgm:spPr/>
    </dgm:pt>
    <dgm:pt modelId="{590F6B5F-B678-43DE-AE17-0099A59253CD}" type="pres">
      <dgm:prSet presAssocID="{B441A7B9-98D3-48A0-89B7-74D4FB8C8F36}" presName="descendantText" presStyleLbl="alignNode1" presStyleIdx="4" presStyleCnt="5">
        <dgm:presLayoutVars>
          <dgm:bulletEnabled/>
        </dgm:presLayoutVars>
      </dgm:prSet>
      <dgm:spPr/>
    </dgm:pt>
  </dgm:ptLst>
  <dgm:cxnLst>
    <dgm:cxn modelId="{AC787202-D4CB-4355-AB1E-2A4E186C195F}" srcId="{4774CF3E-B098-4C43-9EBC-957434B9AEF7}" destId="{B441A7B9-98D3-48A0-89B7-74D4FB8C8F36}" srcOrd="4" destOrd="0" parTransId="{23E80473-407F-40F2-BEFC-29F903E0FBCC}" sibTransId="{10B933A3-99F1-43F3-A188-21EFCF67629B}"/>
    <dgm:cxn modelId="{F18F1C12-9EA2-4E56-8848-B122C6FFCADE}" type="presOf" srcId="{B441A7B9-98D3-48A0-89B7-74D4FB8C8F36}" destId="{C3565FC4-EE35-4B93-BA74-D30A7B4D0823}" srcOrd="0" destOrd="0" presId="urn:microsoft.com/office/officeart/2016/7/layout/VerticalHollowActionList"/>
    <dgm:cxn modelId="{347D9021-70A8-40CA-B4AE-1573687D64E0}" srcId="{B441A7B9-98D3-48A0-89B7-74D4FB8C8F36}" destId="{752DC9EB-A23A-4053-B2B7-A5B39D3C64AB}" srcOrd="0" destOrd="0" parTransId="{FC3E6963-A061-498C-9ADF-6572A17C2C70}" sibTransId="{6BA62DAB-D474-415C-BF49-6046BE7BC163}"/>
    <dgm:cxn modelId="{936A8529-AAE1-41F1-868A-D0091468F586}" type="presOf" srcId="{2AE028B2-779E-4B3F-88A4-8651C1FC7EB2}" destId="{B2265B7F-5462-49F1-9D32-B150419863C2}" srcOrd="0" destOrd="0" presId="urn:microsoft.com/office/officeart/2016/7/layout/VerticalHollowActionList"/>
    <dgm:cxn modelId="{E63D4571-8C7C-4746-9053-6EEFC8F05416}" type="presOf" srcId="{C4FFB67B-150A-4039-B7A0-4B044B9C905C}" destId="{D6459C7A-4B37-4479-8C20-2458EFA90B83}" srcOrd="0" destOrd="0" presId="urn:microsoft.com/office/officeart/2016/7/layout/VerticalHollowActionList"/>
    <dgm:cxn modelId="{B8DBBA73-AD9C-4304-B27A-E94CBEB39B49}" type="presOf" srcId="{CDBD097F-B9C4-4298-9C89-A45EE503A967}" destId="{D5F63483-AA36-43C4-B8E5-724CFE3D9ED2}" srcOrd="0" destOrd="0" presId="urn:microsoft.com/office/officeart/2016/7/layout/VerticalHollowActionList"/>
    <dgm:cxn modelId="{F99A9F78-80FD-4C58-864A-C763EDCF4F7D}" type="presOf" srcId="{0DCABDEE-2ACA-4B7A-BA64-C87BDE6600A8}" destId="{48024EAC-080A-41BE-9884-95592B382146}" srcOrd="0" destOrd="0" presId="urn:microsoft.com/office/officeart/2016/7/layout/VerticalHollowActionList"/>
    <dgm:cxn modelId="{2E908B80-AAA3-49BF-BA39-1AE4A82FAB16}" srcId="{D3135E98-A49F-4C77-962F-1EDA208028F7}" destId="{CDBD097F-B9C4-4298-9C89-A45EE503A967}" srcOrd="0" destOrd="0" parTransId="{5A53AD02-75AA-4F0B-AFC9-D8B5FB43482A}" sibTransId="{3D940397-635A-4872-AD42-CFE07793FEFD}"/>
    <dgm:cxn modelId="{CB1DAF94-7659-4D63-AB3C-DDEA9474D773}" srcId="{0CD71B9D-AFFF-4ACB-882D-140A1D66909C}" destId="{C4FFB67B-150A-4039-B7A0-4B044B9C905C}" srcOrd="0" destOrd="0" parTransId="{C4103B2C-380E-4753-BD28-0E998E1DF6A5}" sibTransId="{5225C53F-206B-4D6F-9D4E-2BAA1F887FFE}"/>
    <dgm:cxn modelId="{6099D39F-6D27-4470-A803-FC7BEF4A8E8C}" type="presOf" srcId="{D3135E98-A49F-4C77-962F-1EDA208028F7}" destId="{A8AF4AEE-15BF-491C-8CD9-E2E88698758E}" srcOrd="0" destOrd="0" presId="urn:microsoft.com/office/officeart/2016/7/layout/VerticalHollowActionList"/>
    <dgm:cxn modelId="{940E46A4-0B8E-444C-AEEC-EB81AF541CC4}" srcId="{2AE028B2-779E-4B3F-88A4-8651C1FC7EB2}" destId="{0DCABDEE-2ACA-4B7A-BA64-C87BDE6600A8}" srcOrd="0" destOrd="0" parTransId="{6825CDFC-3997-4968-B829-6A66A3E353BE}" sibTransId="{715541C8-8DFF-4CD0-B41A-0C4661FB47F0}"/>
    <dgm:cxn modelId="{2AC92AA7-2773-4EF2-AC78-E69A4B47F52C}" type="presOf" srcId="{0CD71B9D-AFFF-4ACB-882D-140A1D66909C}" destId="{ABCA1DFE-0851-4644-A4C2-BD264CF19191}" srcOrd="0" destOrd="0" presId="urn:microsoft.com/office/officeart/2016/7/layout/VerticalHollowActionList"/>
    <dgm:cxn modelId="{E148FCB6-93C2-4F50-B3C8-2222A2F138E2}" srcId="{1A6092D0-E9D7-4D1B-9D27-3A8A92CFE0CB}" destId="{2BCE8391-36BC-4E39-96EF-BEEA543B8ECD}" srcOrd="0" destOrd="0" parTransId="{3445742E-AC88-4095-AED8-21319E2C73BF}" sibTransId="{6B1B23F7-724D-4E71-B09D-26C50B35180B}"/>
    <dgm:cxn modelId="{1A8A0BC9-37A9-4DFE-9FB1-C0855DDFCAF7}" srcId="{4774CF3E-B098-4C43-9EBC-957434B9AEF7}" destId="{D3135E98-A49F-4C77-962F-1EDA208028F7}" srcOrd="3" destOrd="0" parTransId="{C91041B3-C69C-49E1-8FB2-608EE83BB362}" sibTransId="{FB358C67-3F63-44D0-B2DA-995B21A1BA91}"/>
    <dgm:cxn modelId="{9311D3D0-B27E-431F-9CE7-9FFEC38B22E0}" type="presOf" srcId="{4774CF3E-B098-4C43-9EBC-957434B9AEF7}" destId="{45388FF8-4870-4BDF-B8C3-35878A5ECB45}" srcOrd="0" destOrd="0" presId="urn:microsoft.com/office/officeart/2016/7/layout/VerticalHollowActionList"/>
    <dgm:cxn modelId="{EBD4F0D5-33D5-4FC8-8016-B3D2A6356B33}" srcId="{4774CF3E-B098-4C43-9EBC-957434B9AEF7}" destId="{1A6092D0-E9D7-4D1B-9D27-3A8A92CFE0CB}" srcOrd="1" destOrd="0" parTransId="{71330567-CFCC-444C-A7F0-9AEEEDA90BD5}" sibTransId="{974DE7E3-4C7C-4C02-BF25-ECFAA2DAC029}"/>
    <dgm:cxn modelId="{BB91E7DA-F940-4EDB-B137-DB7E2501314F}" srcId="{4774CF3E-B098-4C43-9EBC-957434B9AEF7}" destId="{0CD71B9D-AFFF-4ACB-882D-140A1D66909C}" srcOrd="2" destOrd="0" parTransId="{F5671042-578E-4DDA-B81D-3DD5645314A0}" sibTransId="{3D2A46E5-4930-42BD-B549-BE32051B0367}"/>
    <dgm:cxn modelId="{1B7FFCED-CCEC-4F8A-97FF-CF203F6C0AA2}" srcId="{4774CF3E-B098-4C43-9EBC-957434B9AEF7}" destId="{2AE028B2-779E-4B3F-88A4-8651C1FC7EB2}" srcOrd="0" destOrd="0" parTransId="{EA49320B-D022-4C02-A9F0-F8CFA67FA631}" sibTransId="{BFB3EC8B-EA55-4EFF-AA8E-35AE22C3E6AF}"/>
    <dgm:cxn modelId="{9117B7F5-A19F-4D84-8A86-350B82ECCD9E}" type="presOf" srcId="{1A6092D0-E9D7-4D1B-9D27-3A8A92CFE0CB}" destId="{1A4BBB09-FEE3-478C-A031-B1BFD9D98251}" srcOrd="0" destOrd="0" presId="urn:microsoft.com/office/officeart/2016/7/layout/VerticalHollowActionList"/>
    <dgm:cxn modelId="{BBCF84F9-B206-461E-B748-4F51232BA474}" type="presOf" srcId="{752DC9EB-A23A-4053-B2B7-A5B39D3C64AB}" destId="{590F6B5F-B678-43DE-AE17-0099A59253CD}" srcOrd="0" destOrd="0" presId="urn:microsoft.com/office/officeart/2016/7/layout/VerticalHollowActionList"/>
    <dgm:cxn modelId="{567DD8FF-7A46-4B2D-926A-90B719355FE6}" type="presOf" srcId="{2BCE8391-36BC-4E39-96EF-BEEA543B8ECD}" destId="{6B9C2EF2-0850-43B1-ACE9-A0894569E6AF}" srcOrd="0" destOrd="0" presId="urn:microsoft.com/office/officeart/2016/7/layout/VerticalHollowActionList"/>
    <dgm:cxn modelId="{28970DF1-0869-4D6C-B4BC-7414AE90A4DB}" type="presParOf" srcId="{45388FF8-4870-4BDF-B8C3-35878A5ECB45}" destId="{A545EFA1-280A-4D95-A230-DFC0050B7469}" srcOrd="0" destOrd="0" presId="urn:microsoft.com/office/officeart/2016/7/layout/VerticalHollowActionList"/>
    <dgm:cxn modelId="{6B502709-89B0-4919-9EB0-3F55997AE14F}" type="presParOf" srcId="{A545EFA1-280A-4D95-A230-DFC0050B7469}" destId="{B2265B7F-5462-49F1-9D32-B150419863C2}" srcOrd="0" destOrd="0" presId="urn:microsoft.com/office/officeart/2016/7/layout/VerticalHollowActionList"/>
    <dgm:cxn modelId="{8A5B33F1-A6A7-4EB9-9C66-E8715E12B141}" type="presParOf" srcId="{A545EFA1-280A-4D95-A230-DFC0050B7469}" destId="{48024EAC-080A-41BE-9884-95592B382146}" srcOrd="1" destOrd="0" presId="urn:microsoft.com/office/officeart/2016/7/layout/VerticalHollowActionList"/>
    <dgm:cxn modelId="{6678DE82-DB3F-4F27-9AF8-7EA52CF7629F}" type="presParOf" srcId="{45388FF8-4870-4BDF-B8C3-35878A5ECB45}" destId="{B4937B3C-D842-4E1F-9762-1853B7F588C0}" srcOrd="1" destOrd="0" presId="urn:microsoft.com/office/officeart/2016/7/layout/VerticalHollowActionList"/>
    <dgm:cxn modelId="{36CC91B4-75A7-4395-A9E0-E27906F98D8A}" type="presParOf" srcId="{45388FF8-4870-4BDF-B8C3-35878A5ECB45}" destId="{8C312539-5BA0-4888-A4D3-CF017EEC78A4}" srcOrd="2" destOrd="0" presId="urn:microsoft.com/office/officeart/2016/7/layout/VerticalHollowActionList"/>
    <dgm:cxn modelId="{CF73016D-E690-494E-93E4-9A7047280E42}" type="presParOf" srcId="{8C312539-5BA0-4888-A4D3-CF017EEC78A4}" destId="{1A4BBB09-FEE3-478C-A031-B1BFD9D98251}" srcOrd="0" destOrd="0" presId="urn:microsoft.com/office/officeart/2016/7/layout/VerticalHollowActionList"/>
    <dgm:cxn modelId="{4B876C35-F31C-43C9-B42E-646EE79FAFB3}" type="presParOf" srcId="{8C312539-5BA0-4888-A4D3-CF017EEC78A4}" destId="{6B9C2EF2-0850-43B1-ACE9-A0894569E6AF}" srcOrd="1" destOrd="0" presId="urn:microsoft.com/office/officeart/2016/7/layout/VerticalHollowActionList"/>
    <dgm:cxn modelId="{A9EC2580-AAC2-4473-A48D-CBBEF924BE12}" type="presParOf" srcId="{45388FF8-4870-4BDF-B8C3-35878A5ECB45}" destId="{C92AB94B-0DBC-40C5-9CC3-A7835A9C5E3A}" srcOrd="3" destOrd="0" presId="urn:microsoft.com/office/officeart/2016/7/layout/VerticalHollowActionList"/>
    <dgm:cxn modelId="{A7C74E7C-C025-43D9-A147-42A509373309}" type="presParOf" srcId="{45388FF8-4870-4BDF-B8C3-35878A5ECB45}" destId="{4398D7F2-18D8-4BF2-B1D5-C45C84E71A04}" srcOrd="4" destOrd="0" presId="urn:microsoft.com/office/officeart/2016/7/layout/VerticalHollowActionList"/>
    <dgm:cxn modelId="{7F9F790F-32E6-4189-992E-3938B4380042}" type="presParOf" srcId="{4398D7F2-18D8-4BF2-B1D5-C45C84E71A04}" destId="{ABCA1DFE-0851-4644-A4C2-BD264CF19191}" srcOrd="0" destOrd="0" presId="urn:microsoft.com/office/officeart/2016/7/layout/VerticalHollowActionList"/>
    <dgm:cxn modelId="{43B65F0F-F8CC-47DB-BE01-BA5EC070721D}" type="presParOf" srcId="{4398D7F2-18D8-4BF2-B1D5-C45C84E71A04}" destId="{D6459C7A-4B37-4479-8C20-2458EFA90B83}" srcOrd="1" destOrd="0" presId="urn:microsoft.com/office/officeart/2016/7/layout/VerticalHollowActionList"/>
    <dgm:cxn modelId="{70E8AFE7-6144-4026-BC5A-49F3759A55BE}" type="presParOf" srcId="{45388FF8-4870-4BDF-B8C3-35878A5ECB45}" destId="{AB6B1AC4-8B2D-4A38-89F5-7B8FBC12336F}" srcOrd="5" destOrd="0" presId="urn:microsoft.com/office/officeart/2016/7/layout/VerticalHollowActionList"/>
    <dgm:cxn modelId="{1312EFCE-4573-4F9F-A916-5361779E68A7}" type="presParOf" srcId="{45388FF8-4870-4BDF-B8C3-35878A5ECB45}" destId="{FCDACC9B-4113-489B-A4F5-315B1093B7D3}" srcOrd="6" destOrd="0" presId="urn:microsoft.com/office/officeart/2016/7/layout/VerticalHollowActionList"/>
    <dgm:cxn modelId="{C0271041-8A4F-45F2-836A-BB0E57D8F7EF}" type="presParOf" srcId="{FCDACC9B-4113-489B-A4F5-315B1093B7D3}" destId="{A8AF4AEE-15BF-491C-8CD9-E2E88698758E}" srcOrd="0" destOrd="0" presId="urn:microsoft.com/office/officeart/2016/7/layout/VerticalHollowActionList"/>
    <dgm:cxn modelId="{B2AEEFC5-9539-4CB5-86F9-C9C40C3512A9}" type="presParOf" srcId="{FCDACC9B-4113-489B-A4F5-315B1093B7D3}" destId="{D5F63483-AA36-43C4-B8E5-724CFE3D9ED2}" srcOrd="1" destOrd="0" presId="urn:microsoft.com/office/officeart/2016/7/layout/VerticalHollowActionList"/>
    <dgm:cxn modelId="{9857CD92-AFBC-4BA4-9C6F-69EE824166ED}" type="presParOf" srcId="{45388FF8-4870-4BDF-B8C3-35878A5ECB45}" destId="{89B176C7-7A26-415A-9149-43B0C51FBDB2}" srcOrd="7" destOrd="0" presId="urn:microsoft.com/office/officeart/2016/7/layout/VerticalHollowActionList"/>
    <dgm:cxn modelId="{F2C17C31-BA38-49A9-9C5E-6D9A2B074534}" type="presParOf" srcId="{45388FF8-4870-4BDF-B8C3-35878A5ECB45}" destId="{DD529CDA-B589-4C85-A6D0-60396186E966}" srcOrd="8" destOrd="0" presId="urn:microsoft.com/office/officeart/2016/7/layout/VerticalHollowActionList"/>
    <dgm:cxn modelId="{95A09C72-91F6-4DB8-A0CF-E34024C1B01F}" type="presParOf" srcId="{DD529CDA-B589-4C85-A6D0-60396186E966}" destId="{C3565FC4-EE35-4B93-BA74-D30A7B4D0823}" srcOrd="0" destOrd="0" presId="urn:microsoft.com/office/officeart/2016/7/layout/VerticalHollowActionList"/>
    <dgm:cxn modelId="{54A9048B-2F8B-4CD3-80EC-4F209FF67512}" type="presParOf" srcId="{DD529CDA-B589-4C85-A6D0-60396186E966}" destId="{590F6B5F-B678-43DE-AE17-0099A59253CD}"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F3283-5351-4E74-AAC2-99106A957440}">
      <dsp:nvSpPr>
        <dsp:cNvPr id="0" name=""/>
        <dsp:cNvSpPr/>
      </dsp:nvSpPr>
      <dsp:spPr>
        <a:xfrm>
          <a:off x="5294037" y="2923218"/>
          <a:ext cx="5001064" cy="1348910"/>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Expecting high growth in the need for services. </a:t>
          </a:r>
        </a:p>
        <a:p>
          <a:pPr marL="57150" lvl="1" indent="-57150" algn="l" defTabSz="488950">
            <a:lnSpc>
              <a:spcPct val="90000"/>
            </a:lnSpc>
            <a:spcBef>
              <a:spcPct val="0"/>
            </a:spcBef>
            <a:spcAft>
              <a:spcPct val="15000"/>
            </a:spcAft>
            <a:buChar char="•"/>
          </a:pPr>
          <a:r>
            <a:rPr lang="en-US" sz="1100" kern="1200" dirty="0">
              <a:solidFill>
                <a:schemeClr val="tx1"/>
              </a:solidFill>
            </a:rPr>
            <a:t>What are recommended Industrial Standards?</a:t>
          </a:r>
        </a:p>
        <a:p>
          <a:pPr marL="57150" lvl="1" indent="-57150" algn="l" defTabSz="488950">
            <a:lnSpc>
              <a:spcPct val="90000"/>
            </a:lnSpc>
            <a:spcBef>
              <a:spcPct val="0"/>
            </a:spcBef>
            <a:spcAft>
              <a:spcPct val="15000"/>
            </a:spcAft>
            <a:buChar char="•"/>
          </a:pPr>
          <a:r>
            <a:rPr lang="en-US" sz="1100" kern="1200" dirty="0"/>
            <a:t> Community Care Group (FL to Texas) – 5M</a:t>
          </a:r>
        </a:p>
      </dsp:txBody>
      <dsp:txXfrm>
        <a:off x="6823987" y="3290076"/>
        <a:ext cx="3441483" cy="952420"/>
      </dsp:txXfrm>
    </dsp:sp>
    <dsp:sp modelId="{2CFD7CCC-2E85-4BFE-B30B-49B211A5CA6E}">
      <dsp:nvSpPr>
        <dsp:cNvPr id="0" name=""/>
        <dsp:cNvSpPr/>
      </dsp:nvSpPr>
      <dsp:spPr>
        <a:xfrm>
          <a:off x="19902" y="2978402"/>
          <a:ext cx="5173673" cy="1348910"/>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57150" lvl="1" indent="-57150" algn="l" defTabSz="488950">
            <a:lnSpc>
              <a:spcPct val="90000"/>
            </a:lnSpc>
            <a:spcBef>
              <a:spcPct val="0"/>
            </a:spcBef>
            <a:spcAft>
              <a:spcPct val="15000"/>
            </a:spcAft>
            <a:buChar char="•"/>
          </a:pPr>
          <a:r>
            <a:rPr lang="en-US" sz="1100" kern="1200" dirty="0">
              <a:solidFill>
                <a:schemeClr val="tx1"/>
              </a:solidFill>
            </a:rPr>
            <a:t>How do we pay for services?</a:t>
          </a:r>
        </a:p>
        <a:p>
          <a:pPr marL="57150" lvl="1" indent="-57150" algn="l" defTabSz="488950">
            <a:lnSpc>
              <a:spcPct val="90000"/>
            </a:lnSpc>
            <a:spcBef>
              <a:spcPct val="0"/>
            </a:spcBef>
            <a:spcAft>
              <a:spcPct val="15000"/>
            </a:spcAft>
            <a:buChar char="•"/>
          </a:pPr>
          <a:r>
            <a:rPr lang="en-US" sz="1100" kern="1200" dirty="0">
              <a:solidFill>
                <a:schemeClr val="tx1"/>
              </a:solidFill>
            </a:rPr>
            <a:t>How do we know we have a “good” provider?</a:t>
          </a:r>
        </a:p>
        <a:p>
          <a:pPr marL="57150" lvl="1" indent="-57150" algn="l" defTabSz="488950">
            <a:lnSpc>
              <a:spcPct val="90000"/>
            </a:lnSpc>
            <a:spcBef>
              <a:spcPct val="0"/>
            </a:spcBef>
            <a:spcAft>
              <a:spcPct val="15000"/>
            </a:spcAft>
            <a:buChar char="•"/>
          </a:pPr>
          <a:r>
            <a:rPr lang="en-US" sz="1100" kern="1200" dirty="0">
              <a:solidFill>
                <a:schemeClr val="tx1"/>
              </a:solidFill>
            </a:rPr>
            <a:t>How do we measure whether they are doing a good job?</a:t>
          </a:r>
        </a:p>
        <a:p>
          <a:pPr marL="57150" lvl="1" indent="-57150" algn="l" defTabSz="488950">
            <a:lnSpc>
              <a:spcPct val="90000"/>
            </a:lnSpc>
            <a:spcBef>
              <a:spcPct val="0"/>
            </a:spcBef>
            <a:spcAft>
              <a:spcPct val="15000"/>
            </a:spcAft>
            <a:buChar char="•"/>
          </a:pPr>
          <a:r>
            <a:rPr lang="en-US" sz="1100" kern="1200" dirty="0">
              <a:solidFill>
                <a:schemeClr val="tx1"/>
              </a:solidFill>
            </a:rPr>
            <a:t>Local building codes and other regulations? </a:t>
          </a:r>
        </a:p>
        <a:p>
          <a:pPr marL="57150" lvl="1" indent="-57150" algn="l" defTabSz="488950">
            <a:lnSpc>
              <a:spcPct val="90000"/>
            </a:lnSpc>
            <a:spcBef>
              <a:spcPct val="0"/>
            </a:spcBef>
            <a:spcAft>
              <a:spcPct val="15000"/>
            </a:spcAft>
            <a:buChar char="•"/>
          </a:pPr>
          <a:endParaRPr lang="en-US" sz="1100" kern="1200" dirty="0"/>
        </a:p>
      </dsp:txBody>
      <dsp:txXfrm>
        <a:off x="49533" y="3345260"/>
        <a:ext cx="3562309" cy="952420"/>
      </dsp:txXfrm>
    </dsp:sp>
    <dsp:sp modelId="{04B131AF-7B75-4AD6-8DC8-075A38AB76B7}">
      <dsp:nvSpPr>
        <dsp:cNvPr id="0" name=""/>
        <dsp:cNvSpPr/>
      </dsp:nvSpPr>
      <dsp:spPr>
        <a:xfrm>
          <a:off x="5326002" y="114834"/>
          <a:ext cx="5018390" cy="1892885"/>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t>Can we trust the data quality that third party vendors provide?  Aetna currently doesn’t have any validation criteria or processes to filter vendor driven data.</a:t>
          </a:r>
        </a:p>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solidFill>
                <a:schemeClr val="tx1"/>
              </a:solidFill>
            </a:rPr>
            <a:t>How will we track the service data?</a:t>
          </a:r>
        </a:p>
        <a:p>
          <a:pPr marL="57150" lvl="1" indent="-57150" algn="l" defTabSz="488950">
            <a:lnSpc>
              <a:spcPct val="90000"/>
            </a:lnSpc>
            <a:spcBef>
              <a:spcPct val="0"/>
            </a:spcBef>
            <a:spcAft>
              <a:spcPct val="15000"/>
            </a:spcAft>
            <a:buFont typeface="Arial" panose="020B0604020202020204" pitchFamily="34" charset="0"/>
            <a:buChar char="•"/>
          </a:pPr>
          <a:r>
            <a:rPr lang="en-US" sz="1100" kern="1200" dirty="0">
              <a:solidFill>
                <a:schemeClr val="tx1"/>
              </a:solidFill>
            </a:rPr>
            <a:t>How will we collect data to study the results (analytics)? </a:t>
          </a:r>
        </a:p>
      </dsp:txBody>
      <dsp:txXfrm>
        <a:off x="6873100" y="156415"/>
        <a:ext cx="3429711" cy="1336501"/>
      </dsp:txXfrm>
    </dsp:sp>
    <dsp:sp modelId="{93EF44C3-336C-44A7-B5BA-6A340771162D}">
      <dsp:nvSpPr>
        <dsp:cNvPr id="0" name=""/>
        <dsp:cNvSpPr/>
      </dsp:nvSpPr>
      <dsp:spPr>
        <a:xfrm>
          <a:off x="0" y="138339"/>
          <a:ext cx="5187458" cy="1851028"/>
        </a:xfrm>
        <a:prstGeom prst="roundRect">
          <a:avLst>
            <a:gd name="adj" fmla="val 10000"/>
          </a:avLst>
        </a:prstGeom>
        <a:solidFill>
          <a:schemeClr val="accent2">
            <a:alpha val="90000"/>
            <a:tint val="4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Font typeface="Arial" panose="020B0604020202020204" pitchFamily="34" charset="0"/>
            <a:buChar char="•"/>
          </a:pPr>
          <a:endParaRPr lang="en-US" sz="1100" kern="1200" dirty="0"/>
        </a:p>
        <a:p>
          <a:pPr marL="114300" lvl="1" indent="-114300" algn="l" defTabSz="533400">
            <a:lnSpc>
              <a:spcPct val="90000"/>
            </a:lnSpc>
            <a:spcBef>
              <a:spcPct val="0"/>
            </a:spcBef>
            <a:spcAft>
              <a:spcPct val="15000"/>
            </a:spcAft>
            <a:buFont typeface="Arial" panose="020B0604020202020204" pitchFamily="34" charset="0"/>
            <a:buChar char="•"/>
          </a:pPr>
          <a:endParaRPr lang="en-US" sz="1200" kern="1200" dirty="0"/>
        </a:p>
      </dsp:txBody>
      <dsp:txXfrm>
        <a:off x="40661" y="179000"/>
        <a:ext cx="3549899" cy="1306949"/>
      </dsp:txXfrm>
    </dsp:sp>
    <dsp:sp modelId="{739C18AE-3C2B-4A8E-A83C-75F55979DBD3}">
      <dsp:nvSpPr>
        <dsp:cNvPr id="0" name=""/>
        <dsp:cNvSpPr/>
      </dsp:nvSpPr>
      <dsp:spPr>
        <a:xfrm>
          <a:off x="3390402" y="308271"/>
          <a:ext cx="1825244" cy="1825244"/>
        </a:xfrm>
        <a:prstGeom prst="pieWedg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Level of Service</a:t>
          </a:r>
        </a:p>
      </dsp:txBody>
      <dsp:txXfrm>
        <a:off x="3925004" y="842873"/>
        <a:ext cx="1290642" cy="1290642"/>
      </dsp:txXfrm>
    </dsp:sp>
    <dsp:sp modelId="{0BA910E1-19E7-4146-A9A0-2F65DB175015}">
      <dsp:nvSpPr>
        <dsp:cNvPr id="0" name=""/>
        <dsp:cNvSpPr/>
      </dsp:nvSpPr>
      <dsp:spPr>
        <a:xfrm rot="5400000">
          <a:off x="5299953" y="308271"/>
          <a:ext cx="1825244" cy="1825244"/>
        </a:xfrm>
        <a:prstGeom prst="pieWedg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Data Quality</a:t>
          </a:r>
        </a:p>
      </dsp:txBody>
      <dsp:txXfrm rot="-5400000">
        <a:off x="5299953" y="842873"/>
        <a:ext cx="1290642" cy="1290642"/>
      </dsp:txXfrm>
    </dsp:sp>
    <dsp:sp modelId="{7D430F2F-3410-4632-AEE5-DAF3001EB5A8}">
      <dsp:nvSpPr>
        <dsp:cNvPr id="0" name=""/>
        <dsp:cNvSpPr/>
      </dsp:nvSpPr>
      <dsp:spPr>
        <a:xfrm rot="10800000">
          <a:off x="5299953" y="2217822"/>
          <a:ext cx="1825244" cy="1825244"/>
        </a:xfrm>
        <a:prstGeom prst="pieWedg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Market Demands</a:t>
          </a:r>
        </a:p>
      </dsp:txBody>
      <dsp:txXfrm rot="10800000">
        <a:off x="5299953" y="2217822"/>
        <a:ext cx="1290642" cy="1290642"/>
      </dsp:txXfrm>
    </dsp:sp>
    <dsp:sp modelId="{613DEA5B-21FF-478D-B757-6FDB56B1EBD9}">
      <dsp:nvSpPr>
        <dsp:cNvPr id="0" name=""/>
        <dsp:cNvSpPr/>
      </dsp:nvSpPr>
      <dsp:spPr>
        <a:xfrm rot="16200000">
          <a:off x="3390402" y="2217822"/>
          <a:ext cx="1825244" cy="1825244"/>
        </a:xfrm>
        <a:prstGeom prst="pieWedg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kern="1200" dirty="0"/>
        </a:p>
      </dsp:txBody>
      <dsp:txXfrm rot="5400000">
        <a:off x="3925004" y="2217822"/>
        <a:ext cx="1290642" cy="1290642"/>
      </dsp:txXfrm>
    </dsp:sp>
    <dsp:sp modelId="{F6EF30FB-C816-485F-8946-5E4A1F44B73A}">
      <dsp:nvSpPr>
        <dsp:cNvPr id="0" name=""/>
        <dsp:cNvSpPr/>
      </dsp:nvSpPr>
      <dsp:spPr>
        <a:xfrm>
          <a:off x="4942703" y="1796288"/>
          <a:ext cx="630193" cy="547994"/>
        </a:xfrm>
        <a:prstGeom prst="circularArrow">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sp>
    <dsp:sp modelId="{701E07C0-271E-4831-8F86-8B154D88A2A1}">
      <dsp:nvSpPr>
        <dsp:cNvPr id="0" name=""/>
        <dsp:cNvSpPr/>
      </dsp:nvSpPr>
      <dsp:spPr>
        <a:xfrm rot="10800000">
          <a:off x="4942703" y="2007055"/>
          <a:ext cx="630193" cy="547994"/>
        </a:xfrm>
        <a:prstGeom prst="circularArrow">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24EAC-080A-41BE-9884-95592B382146}">
      <dsp:nvSpPr>
        <dsp:cNvPr id="0" name=""/>
        <dsp:cNvSpPr/>
      </dsp:nvSpPr>
      <dsp:spPr>
        <a:xfrm>
          <a:off x="1831918" y="2015"/>
          <a:ext cx="7327674" cy="884217"/>
        </a:xfrm>
        <a:prstGeom prst="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177" tIns="224591" rIns="142177" bIns="224591" numCol="1" spcCol="1270" anchor="ctr" anchorCtr="0">
          <a:noAutofit/>
        </a:bodyPr>
        <a:lstStyle/>
        <a:p>
          <a:pPr marL="0" lvl="0" indent="0" algn="l" defTabSz="889000">
            <a:lnSpc>
              <a:spcPct val="90000"/>
            </a:lnSpc>
            <a:spcBef>
              <a:spcPct val="0"/>
            </a:spcBef>
            <a:spcAft>
              <a:spcPct val="35000"/>
            </a:spcAft>
            <a:buNone/>
          </a:pPr>
          <a:r>
            <a:rPr lang="en-US" sz="2000" b="0" kern="1200" dirty="0"/>
            <a:t>Reuse traditional Provider Management (EPDB)</a:t>
          </a:r>
        </a:p>
      </dsp:txBody>
      <dsp:txXfrm>
        <a:off x="1831918" y="2015"/>
        <a:ext cx="7327674" cy="884217"/>
      </dsp:txXfrm>
    </dsp:sp>
    <dsp:sp modelId="{B2265B7F-5462-49F1-9D32-B150419863C2}">
      <dsp:nvSpPr>
        <dsp:cNvPr id="0" name=""/>
        <dsp:cNvSpPr/>
      </dsp:nvSpPr>
      <dsp:spPr>
        <a:xfrm>
          <a:off x="0" y="2015"/>
          <a:ext cx="1831918" cy="88421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96939" tIns="87341" rIns="96939" bIns="87341" numCol="1" spcCol="1270" anchor="ctr" anchorCtr="0">
          <a:noAutofit/>
        </a:bodyPr>
        <a:lstStyle/>
        <a:p>
          <a:pPr marL="0" lvl="0" indent="0" algn="ctr" defTabSz="1066800">
            <a:lnSpc>
              <a:spcPct val="90000"/>
            </a:lnSpc>
            <a:spcBef>
              <a:spcPct val="0"/>
            </a:spcBef>
            <a:spcAft>
              <a:spcPct val="35000"/>
            </a:spcAft>
            <a:buNone/>
          </a:pPr>
          <a:r>
            <a:rPr lang="en-US" sz="2400" kern="1200" dirty="0"/>
            <a:t>Option 1</a:t>
          </a:r>
        </a:p>
      </dsp:txBody>
      <dsp:txXfrm>
        <a:off x="0" y="2015"/>
        <a:ext cx="1831918" cy="884217"/>
      </dsp:txXfrm>
    </dsp:sp>
    <dsp:sp modelId="{6B9C2EF2-0850-43B1-ACE9-A0894569E6AF}">
      <dsp:nvSpPr>
        <dsp:cNvPr id="0" name=""/>
        <dsp:cNvSpPr/>
      </dsp:nvSpPr>
      <dsp:spPr>
        <a:xfrm>
          <a:off x="1831918" y="939285"/>
          <a:ext cx="7327674" cy="884217"/>
        </a:xfrm>
        <a:prstGeom prst="rect">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177" tIns="224591" rIns="142177" bIns="224591"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Reuse / expand the EAP solution extracted for the pilot (look more closely into Resources For Living (RFL))</a:t>
          </a:r>
          <a:endParaRPr lang="en-US" sz="2000" b="0" kern="1200" dirty="0">
            <a:solidFill>
              <a:schemeClr val="tx1"/>
            </a:solidFill>
          </a:endParaRPr>
        </a:p>
      </dsp:txBody>
      <dsp:txXfrm>
        <a:off x="1831918" y="939285"/>
        <a:ext cx="7327674" cy="884217"/>
      </dsp:txXfrm>
    </dsp:sp>
    <dsp:sp modelId="{1A4BBB09-FEE3-478C-A031-B1BFD9D98251}">
      <dsp:nvSpPr>
        <dsp:cNvPr id="0" name=""/>
        <dsp:cNvSpPr/>
      </dsp:nvSpPr>
      <dsp:spPr>
        <a:xfrm>
          <a:off x="0" y="939285"/>
          <a:ext cx="1831918" cy="88421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96939" tIns="87341" rIns="96939" bIns="87341" numCol="1" spcCol="1270" anchor="ctr" anchorCtr="0">
          <a:noAutofit/>
        </a:bodyPr>
        <a:lstStyle/>
        <a:p>
          <a:pPr marL="0" lvl="0" indent="0" algn="ctr" defTabSz="1066800">
            <a:lnSpc>
              <a:spcPct val="90000"/>
            </a:lnSpc>
            <a:spcBef>
              <a:spcPct val="0"/>
            </a:spcBef>
            <a:spcAft>
              <a:spcPct val="35000"/>
            </a:spcAft>
            <a:buNone/>
          </a:pPr>
          <a:r>
            <a:rPr lang="en-US" sz="2400" kern="1200"/>
            <a:t>Option 2</a:t>
          </a:r>
        </a:p>
      </dsp:txBody>
      <dsp:txXfrm>
        <a:off x="0" y="939285"/>
        <a:ext cx="1831918" cy="884217"/>
      </dsp:txXfrm>
    </dsp:sp>
    <dsp:sp modelId="{D6459C7A-4B37-4479-8C20-2458EFA90B83}">
      <dsp:nvSpPr>
        <dsp:cNvPr id="0" name=""/>
        <dsp:cNvSpPr/>
      </dsp:nvSpPr>
      <dsp:spPr>
        <a:xfrm>
          <a:off x="1831918" y="1876555"/>
          <a:ext cx="7327674" cy="884217"/>
        </a:xfrm>
        <a:prstGeom prst="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177" tIns="224591" rIns="142177" bIns="224591" numCol="1" spcCol="1270" anchor="ctr" anchorCtr="0">
          <a:noAutofit/>
        </a:bodyPr>
        <a:lstStyle/>
        <a:p>
          <a:pPr marL="0" lvl="0" indent="0" algn="l" defTabSz="889000">
            <a:lnSpc>
              <a:spcPct val="90000"/>
            </a:lnSpc>
            <a:spcBef>
              <a:spcPct val="0"/>
            </a:spcBef>
            <a:spcAft>
              <a:spcPct val="35000"/>
            </a:spcAft>
            <a:buNone/>
          </a:pPr>
          <a:r>
            <a:rPr lang="en-US" sz="2000" b="0" kern="1200" dirty="0"/>
            <a:t>Leverage the </a:t>
          </a:r>
          <a:r>
            <a:rPr lang="en-US" sz="2000" b="0" kern="1200" dirty="0" err="1"/>
            <a:t>AssureCare</a:t>
          </a:r>
          <a:r>
            <a:rPr lang="en-US" sz="2000" b="0" kern="1200" dirty="0"/>
            <a:t> </a:t>
          </a:r>
          <a:r>
            <a:rPr lang="en-US" sz="2000" b="0" kern="1200" dirty="0" err="1"/>
            <a:t>MedCompass</a:t>
          </a:r>
          <a:r>
            <a:rPr lang="en-US" sz="2000" b="0" kern="1200" dirty="0"/>
            <a:t> platform capabilities </a:t>
          </a:r>
          <a:r>
            <a:rPr lang="en-US" sz="2000" b="0" kern="1200" dirty="0">
              <a:solidFill>
                <a:schemeClr val="tx1"/>
              </a:solidFill>
            </a:rPr>
            <a:t>(tactically being used today)</a:t>
          </a:r>
          <a:endParaRPr lang="en-US" sz="2000" kern="1200" dirty="0">
            <a:solidFill>
              <a:schemeClr val="tx1"/>
            </a:solidFill>
          </a:endParaRPr>
        </a:p>
      </dsp:txBody>
      <dsp:txXfrm>
        <a:off x="1831918" y="1876555"/>
        <a:ext cx="7327674" cy="884217"/>
      </dsp:txXfrm>
    </dsp:sp>
    <dsp:sp modelId="{ABCA1DFE-0851-4644-A4C2-BD264CF19191}">
      <dsp:nvSpPr>
        <dsp:cNvPr id="0" name=""/>
        <dsp:cNvSpPr/>
      </dsp:nvSpPr>
      <dsp:spPr>
        <a:xfrm>
          <a:off x="0" y="1876555"/>
          <a:ext cx="1831918" cy="88421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96939" tIns="87341" rIns="96939" bIns="87341" numCol="1" spcCol="1270" anchor="ctr" anchorCtr="0">
          <a:noAutofit/>
        </a:bodyPr>
        <a:lstStyle/>
        <a:p>
          <a:pPr marL="0" lvl="0" indent="0" algn="ctr" defTabSz="1066800">
            <a:lnSpc>
              <a:spcPct val="90000"/>
            </a:lnSpc>
            <a:spcBef>
              <a:spcPct val="0"/>
            </a:spcBef>
            <a:spcAft>
              <a:spcPct val="35000"/>
            </a:spcAft>
            <a:buNone/>
          </a:pPr>
          <a:r>
            <a:rPr lang="en-US" sz="2400" kern="1200"/>
            <a:t>Option 3</a:t>
          </a:r>
          <a:endParaRPr lang="en-US" sz="2400" kern="1200" dirty="0"/>
        </a:p>
      </dsp:txBody>
      <dsp:txXfrm>
        <a:off x="0" y="1876555"/>
        <a:ext cx="1831918" cy="884217"/>
      </dsp:txXfrm>
    </dsp:sp>
    <dsp:sp modelId="{D5F63483-AA36-43C4-B8E5-724CFE3D9ED2}">
      <dsp:nvSpPr>
        <dsp:cNvPr id="0" name=""/>
        <dsp:cNvSpPr/>
      </dsp:nvSpPr>
      <dsp:spPr>
        <a:xfrm>
          <a:off x="1831918" y="2813826"/>
          <a:ext cx="7327674" cy="884217"/>
        </a:xfrm>
        <a:prstGeom prst="rect">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177" tIns="224591" rIns="142177" bIns="224591" numCol="1" spcCol="1270" anchor="ctr" anchorCtr="0">
          <a:noAutofit/>
        </a:bodyPr>
        <a:lstStyle/>
        <a:p>
          <a:pPr marL="0" lvl="0" indent="0" algn="l" defTabSz="889000">
            <a:lnSpc>
              <a:spcPct val="90000"/>
            </a:lnSpc>
            <a:spcBef>
              <a:spcPct val="0"/>
            </a:spcBef>
            <a:spcAft>
              <a:spcPct val="35000"/>
            </a:spcAft>
            <a:buNone/>
          </a:pPr>
          <a:r>
            <a:rPr lang="en-US" sz="2000" kern="1200" dirty="0"/>
            <a:t>Buy a new Vendor Product</a:t>
          </a:r>
        </a:p>
      </dsp:txBody>
      <dsp:txXfrm>
        <a:off x="1831918" y="2813826"/>
        <a:ext cx="7327674" cy="884217"/>
      </dsp:txXfrm>
    </dsp:sp>
    <dsp:sp modelId="{A8AF4AEE-15BF-491C-8CD9-E2E88698758E}">
      <dsp:nvSpPr>
        <dsp:cNvPr id="0" name=""/>
        <dsp:cNvSpPr/>
      </dsp:nvSpPr>
      <dsp:spPr>
        <a:xfrm>
          <a:off x="0" y="2813826"/>
          <a:ext cx="1831918" cy="88421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5">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96939" tIns="87341" rIns="96939" bIns="87341" numCol="1" spcCol="1270" anchor="ctr" anchorCtr="0">
          <a:noAutofit/>
        </a:bodyPr>
        <a:lstStyle/>
        <a:p>
          <a:pPr marL="0" lvl="0" indent="0" algn="ctr" defTabSz="1066800">
            <a:lnSpc>
              <a:spcPct val="90000"/>
            </a:lnSpc>
            <a:spcBef>
              <a:spcPct val="0"/>
            </a:spcBef>
            <a:spcAft>
              <a:spcPct val="35000"/>
            </a:spcAft>
            <a:buNone/>
          </a:pPr>
          <a:r>
            <a:rPr lang="en-US" sz="2400" kern="1200"/>
            <a:t>Option 4</a:t>
          </a:r>
          <a:endParaRPr lang="en-US" sz="2400" kern="1200" dirty="0"/>
        </a:p>
      </dsp:txBody>
      <dsp:txXfrm>
        <a:off x="0" y="2813826"/>
        <a:ext cx="1831918" cy="884217"/>
      </dsp:txXfrm>
    </dsp:sp>
    <dsp:sp modelId="{590F6B5F-B678-43DE-AE17-0099A59253CD}">
      <dsp:nvSpPr>
        <dsp:cNvPr id="0" name=""/>
        <dsp:cNvSpPr/>
      </dsp:nvSpPr>
      <dsp:spPr>
        <a:xfrm>
          <a:off x="1831918" y="3751096"/>
          <a:ext cx="7327674" cy="884217"/>
        </a:xfrm>
        <a:prstGeom prst="rect">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42177" tIns="224591" rIns="142177" bIns="224591" numCol="1" spcCol="1270" anchor="ctr" anchorCtr="0">
          <a:noAutofit/>
        </a:bodyPr>
        <a:lstStyle/>
        <a:p>
          <a:pPr marL="0" lvl="0" indent="0" algn="l" defTabSz="889000">
            <a:lnSpc>
              <a:spcPct val="90000"/>
            </a:lnSpc>
            <a:spcBef>
              <a:spcPct val="0"/>
            </a:spcBef>
            <a:spcAft>
              <a:spcPct val="35000"/>
            </a:spcAft>
            <a:buNone/>
          </a:pPr>
          <a:r>
            <a:rPr lang="en-US" sz="2000" b="0" kern="1200" dirty="0"/>
            <a:t>Build a new non-traditional Provider Management platform</a:t>
          </a:r>
        </a:p>
      </dsp:txBody>
      <dsp:txXfrm>
        <a:off x="1831918" y="3751096"/>
        <a:ext cx="7327674" cy="884217"/>
      </dsp:txXfrm>
    </dsp:sp>
    <dsp:sp modelId="{C3565FC4-EE35-4B93-BA74-D30A7B4D0823}">
      <dsp:nvSpPr>
        <dsp:cNvPr id="0" name=""/>
        <dsp:cNvSpPr/>
      </dsp:nvSpPr>
      <dsp:spPr>
        <a:xfrm>
          <a:off x="0" y="3751096"/>
          <a:ext cx="1831918" cy="88421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txBody>
        <a:bodyPr spcFirstLastPara="0" vert="horz" wrap="square" lIns="96939" tIns="87341" rIns="96939" bIns="87341" numCol="1" spcCol="1270" anchor="ctr" anchorCtr="0">
          <a:noAutofit/>
        </a:bodyPr>
        <a:lstStyle/>
        <a:p>
          <a:pPr marL="0" lvl="0" indent="0" algn="ctr" defTabSz="1066800">
            <a:lnSpc>
              <a:spcPct val="90000"/>
            </a:lnSpc>
            <a:spcBef>
              <a:spcPct val="0"/>
            </a:spcBef>
            <a:spcAft>
              <a:spcPct val="35000"/>
            </a:spcAft>
            <a:buNone/>
          </a:pPr>
          <a:r>
            <a:rPr lang="en-US" sz="2400" kern="1200"/>
            <a:t>Option 5</a:t>
          </a:r>
          <a:endParaRPr lang="en-US" sz="2400" kern="1200" dirty="0"/>
        </a:p>
      </dsp:txBody>
      <dsp:txXfrm>
        <a:off x="0" y="3751096"/>
        <a:ext cx="1831918" cy="884217"/>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sz="1000" dirty="0">
              <a:latin typeface="Open Sans Light"/>
              <a:cs typeface="Open Sans Light"/>
            </a:endParaRPr>
          </a:p>
        </p:txBody>
      </p:sp>
      <p:sp>
        <p:nvSpPr>
          <p:cNvPr id="3" name="Date Placeholder 2"/>
          <p:cNvSpPr>
            <a:spLocks noGrp="1"/>
          </p:cNvSpPr>
          <p:nvPr>
            <p:ph type="dt" sz="quarter" idx="1"/>
          </p:nvPr>
        </p:nvSpPr>
        <p:spPr>
          <a:xfrm>
            <a:off x="5266347" y="0"/>
            <a:ext cx="4028440" cy="350520"/>
          </a:xfrm>
          <a:prstGeom prst="rect">
            <a:avLst/>
          </a:prstGeom>
        </p:spPr>
        <p:txBody>
          <a:bodyPr vert="horz" lIns="93177" tIns="46589" rIns="93177" bIns="46589" rtlCol="0"/>
          <a:lstStyle>
            <a:lvl1pPr algn="r">
              <a:defRPr sz="1200"/>
            </a:lvl1pPr>
          </a:lstStyle>
          <a:p>
            <a:fld id="{82541AEF-3112-6549-914A-E0D9B60F40EA}" type="datetimeFigureOut">
              <a:rPr lang="en-US" sz="1000">
                <a:latin typeface="Open Sans Light"/>
                <a:cs typeface="Open Sans Light"/>
              </a:rPr>
              <a:t>5/4/2018</a:t>
            </a:fld>
            <a:endParaRPr lang="en-US" sz="1000" dirty="0">
              <a:latin typeface="Open Sans Light"/>
              <a:cs typeface="Open Sans Light"/>
            </a:endParaRPr>
          </a:p>
        </p:txBody>
      </p:sp>
      <p:sp>
        <p:nvSpPr>
          <p:cNvPr id="4" name="Footer Placeholder 3"/>
          <p:cNvSpPr>
            <a:spLocks noGrp="1"/>
          </p:cNvSpPr>
          <p:nvPr>
            <p:ph type="ftr" sz="quarter" idx="2"/>
          </p:nvPr>
        </p:nvSpPr>
        <p:spPr>
          <a:xfrm>
            <a:off x="0" y="6658258"/>
            <a:ext cx="4028440" cy="350520"/>
          </a:xfrm>
          <a:prstGeom prst="rect">
            <a:avLst/>
          </a:prstGeom>
        </p:spPr>
        <p:txBody>
          <a:bodyPr vert="horz" lIns="93177" tIns="46589" rIns="93177" bIns="46589" rtlCol="0" anchor="b"/>
          <a:lstStyle>
            <a:lvl1pPr algn="l">
              <a:defRPr sz="1200"/>
            </a:lvl1pPr>
          </a:lstStyle>
          <a:p>
            <a:endParaRPr lang="en-US" sz="1000" dirty="0">
              <a:latin typeface="Open Sans Light"/>
              <a:cs typeface="Open Sans Light"/>
            </a:endParaRPr>
          </a:p>
        </p:txBody>
      </p:sp>
      <p:sp>
        <p:nvSpPr>
          <p:cNvPr id="5" name="Slide Number Placeholder 4"/>
          <p:cNvSpPr>
            <a:spLocks noGrp="1"/>
          </p:cNvSpPr>
          <p:nvPr>
            <p:ph type="sldNum" sz="quarter" idx="3"/>
          </p:nvPr>
        </p:nvSpPr>
        <p:spPr>
          <a:xfrm>
            <a:off x="5266347" y="6658258"/>
            <a:ext cx="4028440" cy="350520"/>
          </a:xfrm>
          <a:prstGeom prst="rect">
            <a:avLst/>
          </a:prstGeom>
        </p:spPr>
        <p:txBody>
          <a:bodyPr vert="horz" lIns="93177" tIns="46589" rIns="93177" bIns="46589" rtlCol="0" anchor="b"/>
          <a:lstStyle>
            <a:lvl1pPr algn="r">
              <a:defRPr sz="1200"/>
            </a:lvl1pPr>
          </a:lstStyle>
          <a:p>
            <a:fld id="{BF293638-C25A-9844-8D5B-B0309EC5F961}" type="slidenum">
              <a:rPr lang="en-US" sz="1000">
                <a:latin typeface="Open Sans Light"/>
                <a:cs typeface="Open Sans Light"/>
              </a:rPr>
              <a:t>‹#›</a:t>
            </a:fld>
            <a:endParaRPr lang="en-US" sz="1000" dirty="0">
              <a:latin typeface="Open Sans Light"/>
              <a:cs typeface="Open Sans Light"/>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000">
                <a:latin typeface="Open Sans Light"/>
                <a:cs typeface="Open Sans Light"/>
              </a:defRPr>
            </a:lvl1pPr>
          </a:lstStyle>
          <a:p>
            <a:endParaRPr lang="en-US" dirty="0"/>
          </a:p>
        </p:txBody>
      </p:sp>
      <p:sp>
        <p:nvSpPr>
          <p:cNvPr id="3" name="Date Placeholder 2"/>
          <p:cNvSpPr>
            <a:spLocks noGrp="1"/>
          </p:cNvSpPr>
          <p:nvPr>
            <p:ph type="dt" idx="1"/>
          </p:nvPr>
        </p:nvSpPr>
        <p:spPr>
          <a:xfrm>
            <a:off x="5266347" y="0"/>
            <a:ext cx="4028440" cy="350520"/>
          </a:xfrm>
          <a:prstGeom prst="rect">
            <a:avLst/>
          </a:prstGeom>
        </p:spPr>
        <p:txBody>
          <a:bodyPr vert="horz" lIns="93177" tIns="46589" rIns="93177" bIns="46589" rtlCol="0"/>
          <a:lstStyle>
            <a:lvl1pPr algn="r">
              <a:defRPr sz="1000">
                <a:latin typeface="Open Sans Light"/>
                <a:cs typeface="Open Sans Light"/>
              </a:defRPr>
            </a:lvl1pPr>
          </a:lstStyle>
          <a:p>
            <a:fld id="{EC2C7003-A6A9-A249-88AD-8CFDA7DED64B}" type="datetimeFigureOut">
              <a:rPr lang="en-US" smtClean="0"/>
              <a:pPr/>
              <a:t>5/4/2018</a:t>
            </a:fld>
            <a:endParaRPr lang="en-US" dirty="0"/>
          </a:p>
        </p:txBody>
      </p:sp>
      <p:sp>
        <p:nvSpPr>
          <p:cNvPr id="4" name="Slide Image Placeholder 3"/>
          <p:cNvSpPr>
            <a:spLocks noGrp="1" noRot="1" noChangeAspect="1"/>
          </p:cNvSpPr>
          <p:nvPr>
            <p:ph type="sldImg" idx="2"/>
          </p:nvPr>
        </p:nvSpPr>
        <p:spPr>
          <a:xfrm>
            <a:off x="2312988" y="525463"/>
            <a:ext cx="4670425" cy="2628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658258"/>
            <a:ext cx="4028440" cy="350520"/>
          </a:xfrm>
          <a:prstGeom prst="rect">
            <a:avLst/>
          </a:prstGeom>
        </p:spPr>
        <p:txBody>
          <a:bodyPr vert="horz" lIns="93177" tIns="46589" rIns="93177" bIns="46589" rtlCol="0" anchor="b"/>
          <a:lstStyle>
            <a:lvl1pPr algn="l">
              <a:defRPr sz="1000">
                <a:latin typeface="Open Sans Light"/>
                <a:cs typeface="Open Sans Light"/>
              </a:defRPr>
            </a:lvl1pPr>
          </a:lstStyle>
          <a:p>
            <a:endParaRPr lang="en-US" dirty="0"/>
          </a:p>
        </p:txBody>
      </p:sp>
      <p:sp>
        <p:nvSpPr>
          <p:cNvPr id="7" name="Slide Number Placeholder 6"/>
          <p:cNvSpPr>
            <a:spLocks noGrp="1"/>
          </p:cNvSpPr>
          <p:nvPr>
            <p:ph type="sldNum" sz="quarter" idx="5"/>
          </p:nvPr>
        </p:nvSpPr>
        <p:spPr>
          <a:xfrm>
            <a:off x="5266347" y="6658258"/>
            <a:ext cx="4028440" cy="350520"/>
          </a:xfrm>
          <a:prstGeom prst="rect">
            <a:avLst/>
          </a:prstGeom>
        </p:spPr>
        <p:txBody>
          <a:bodyPr vert="horz" lIns="93177" tIns="46589" rIns="93177" bIns="46589" rtlCol="0" anchor="b"/>
          <a:lstStyle>
            <a:lvl1pPr algn="r">
              <a:defRPr sz="1000">
                <a:latin typeface="Open Sans Light"/>
                <a:cs typeface="Open Sans Light"/>
              </a:defRPr>
            </a:lvl1pPr>
          </a:lstStyle>
          <a:p>
            <a:fld id="{50AD15A5-6128-B84F-818D-8AA5BDD9AF9D}" type="slidenum">
              <a:rPr lang="en-US" smtClean="0"/>
              <a:pPr/>
              <a:t>‹#›</a:t>
            </a:fld>
            <a:endParaRPr lang="en-US" dirty="0"/>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Open Sans Light"/>
        <a:ea typeface="+mn-ea"/>
        <a:cs typeface="Open Sans Light"/>
      </a:defRPr>
    </a:lvl1pPr>
    <a:lvl2pPr marL="457200" algn="l" defTabSz="457200" rtl="0" eaLnBrk="1" latinLnBrk="0" hangingPunct="1">
      <a:defRPr sz="1200" kern="1200">
        <a:solidFill>
          <a:schemeClr val="tx1"/>
        </a:solidFill>
        <a:latin typeface="Open Sans Light"/>
        <a:ea typeface="+mn-ea"/>
        <a:cs typeface="Open Sans Light"/>
      </a:defRPr>
    </a:lvl2pPr>
    <a:lvl3pPr marL="914400" algn="l" defTabSz="457200" rtl="0" eaLnBrk="1" latinLnBrk="0" hangingPunct="1">
      <a:defRPr sz="1200" kern="1200">
        <a:solidFill>
          <a:schemeClr val="tx1"/>
        </a:solidFill>
        <a:latin typeface="Open Sans Light"/>
        <a:ea typeface="+mn-ea"/>
        <a:cs typeface="Open Sans Light"/>
      </a:defRPr>
    </a:lvl3pPr>
    <a:lvl4pPr marL="1371600" algn="l" defTabSz="457200" rtl="0" eaLnBrk="1" latinLnBrk="0" hangingPunct="1">
      <a:defRPr sz="1200" kern="1200">
        <a:solidFill>
          <a:schemeClr val="tx1"/>
        </a:solidFill>
        <a:latin typeface="Open Sans Light"/>
        <a:ea typeface="+mn-ea"/>
        <a:cs typeface="Open Sans Light"/>
      </a:defRPr>
    </a:lvl4pPr>
    <a:lvl5pPr marL="1828800" algn="l" defTabSz="457200" rtl="0" eaLnBrk="1" latinLnBrk="0" hangingPunct="1">
      <a:defRPr sz="1200" kern="1200">
        <a:solidFill>
          <a:schemeClr val="tx1"/>
        </a:solidFill>
        <a:latin typeface="Open Sans Light"/>
        <a:ea typeface="+mn-ea"/>
        <a:cs typeface="Open Sans Light"/>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A | Preferred">
    <p:spTree>
      <p:nvGrpSpPr>
        <p:cNvPr id="1" name=""/>
        <p:cNvGrpSpPr/>
        <p:nvPr/>
      </p:nvGrpSpPr>
      <p:grpSpPr>
        <a:xfrm>
          <a:off x="0" y="0"/>
          <a:ext cx="0" cy="0"/>
          <a:chOff x="0" y="0"/>
          <a:chExt cx="0" cy="0"/>
        </a:xfrm>
      </p:grpSpPr>
      <p:sp>
        <p:nvSpPr>
          <p:cNvPr id="8" name="Rectangle 7"/>
          <p:cNvSpPr/>
          <p:nvPr userDrawn="1"/>
        </p:nvSpPr>
        <p:spPr>
          <a:xfrm>
            <a:off x="0" y="4350553"/>
            <a:ext cx="12188825"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Picture Placeholder 5"/>
          <p:cNvSpPr>
            <a:spLocks noGrp="1"/>
          </p:cNvSpPr>
          <p:nvPr>
            <p:ph type="pic" sz="quarter" idx="10" hasCustomPrompt="1"/>
          </p:nvPr>
        </p:nvSpPr>
        <p:spPr>
          <a:xfrm>
            <a:off x="0" y="0"/>
            <a:ext cx="12188825" cy="4350553"/>
          </a:xfrm>
          <a:solidFill>
            <a:schemeClr val="bg2"/>
          </a:solidFill>
        </p:spPr>
        <p:txBody>
          <a:bodyPr anchor="ctr"/>
          <a:lstStyle>
            <a:lvl1pPr algn="ctr">
              <a:lnSpc>
                <a:spcPct val="80000"/>
              </a:lnSpc>
              <a:defRPr sz="6600" b="0" baseline="0">
                <a:solidFill>
                  <a:schemeClr val="bg2">
                    <a:lumMod val="20000"/>
                    <a:lumOff val="80000"/>
                  </a:schemeClr>
                </a:solidFill>
                <a:latin typeface="Open Sans Bold"/>
                <a:cs typeface="Open Sans Bold"/>
              </a:defRPr>
            </a:lvl1pPr>
          </a:lstStyle>
          <a:p>
            <a:r>
              <a:rPr lang="en-US" dirty="0"/>
              <a:t>IMAGE </a:t>
            </a:r>
            <a:br>
              <a:rPr lang="en-US" dirty="0"/>
            </a:br>
            <a:r>
              <a:rPr lang="en-US" dirty="0"/>
              <a:t>with Aetna logo</a:t>
            </a:r>
          </a:p>
        </p:txBody>
      </p:sp>
      <p:sp>
        <p:nvSpPr>
          <p:cNvPr id="10" name="Title 1"/>
          <p:cNvSpPr>
            <a:spLocks noGrp="1"/>
          </p:cNvSpPr>
          <p:nvPr>
            <p:ph type="ctrTitle" hasCustomPrompt="1"/>
          </p:nvPr>
        </p:nvSpPr>
        <p:spPr bwMode="white">
          <a:xfrm>
            <a:off x="2701844" y="4592790"/>
            <a:ext cx="6794350" cy="1215588"/>
          </a:xfrm>
        </p:spPr>
        <p:txBody>
          <a:bodyPr anchor="b"/>
          <a:lstStyle>
            <a:lvl1pPr algn="ctr">
              <a:lnSpc>
                <a:spcPct val="80000"/>
              </a:lnSpc>
              <a:defRPr sz="4800" b="0" i="0" cap="none" baseline="0">
                <a:solidFill>
                  <a:srgbClr val="FFFFFF"/>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Presentation </a:t>
            </a:r>
            <a:br>
              <a:rPr lang="en-US" dirty="0"/>
            </a:br>
            <a:r>
              <a:rPr lang="en-US" dirty="0"/>
              <a:t>title</a:t>
            </a:r>
          </a:p>
        </p:txBody>
      </p:sp>
      <p:sp>
        <p:nvSpPr>
          <p:cNvPr id="15" name="Text Placeholder 7"/>
          <p:cNvSpPr>
            <a:spLocks noGrp="1"/>
          </p:cNvSpPr>
          <p:nvPr>
            <p:ph type="body" sz="quarter" idx="11" hasCustomPrompt="1"/>
          </p:nvPr>
        </p:nvSpPr>
        <p:spPr>
          <a:xfrm>
            <a:off x="472408" y="6173393"/>
            <a:ext cx="2362200" cy="431800"/>
          </a:xfrm>
        </p:spPr>
        <p:txBody>
          <a:bodyPr anchor="b"/>
          <a:lstStyle>
            <a:lvl1pPr>
              <a:defRPr sz="1200" baseline="0">
                <a:solidFill>
                  <a:srgbClr val="FFFFFF"/>
                </a:solidFill>
                <a:latin typeface="+mn-lt"/>
                <a:ea typeface="Open Sans" panose="020B0606030504020204" pitchFamily="34" charset="0"/>
                <a:cs typeface="Open Sans" panose="020B0606030504020204" pitchFamily="34" charset="0"/>
              </a:defRPr>
            </a:lvl1pPr>
          </a:lstStyle>
          <a:p>
            <a:pPr lvl="0"/>
            <a:r>
              <a:rPr lang="en-US" dirty="0"/>
              <a:t>Presenter Name</a:t>
            </a:r>
            <a:endParaRPr lang="tr-TR" dirty="0"/>
          </a:p>
        </p:txBody>
      </p:sp>
      <p:sp>
        <p:nvSpPr>
          <p:cNvPr id="16" name="Text Placeholder 7"/>
          <p:cNvSpPr>
            <a:spLocks noGrp="1"/>
          </p:cNvSpPr>
          <p:nvPr>
            <p:ph type="body" sz="quarter" idx="12" hasCustomPrompt="1"/>
          </p:nvPr>
        </p:nvSpPr>
        <p:spPr>
          <a:xfrm>
            <a:off x="9389894" y="6173393"/>
            <a:ext cx="2362200" cy="431800"/>
          </a:xfrm>
        </p:spPr>
        <p:txBody>
          <a:bodyPr anchor="b"/>
          <a:lstStyle>
            <a:lvl1pPr algn="r">
              <a:defRPr sz="1200" baseline="0">
                <a:solidFill>
                  <a:srgbClr val="FFFFFF"/>
                </a:solidFill>
                <a:latin typeface="+mn-lt"/>
                <a:ea typeface="Open Sans" panose="020B0606030504020204" pitchFamily="34" charset="0"/>
                <a:cs typeface="Open Sans" panose="020B0606030504020204" pitchFamily="34" charset="0"/>
              </a:defRPr>
            </a:lvl1pPr>
          </a:lstStyle>
          <a:p>
            <a:pPr lvl="0"/>
            <a:r>
              <a:rPr lang="en-US" dirty="0"/>
              <a:t>Date</a:t>
            </a:r>
          </a:p>
        </p:txBody>
      </p:sp>
      <p:sp>
        <p:nvSpPr>
          <p:cNvPr id="9" name="Subtitle 2"/>
          <p:cNvSpPr>
            <a:spLocks noGrp="1"/>
          </p:cNvSpPr>
          <p:nvPr>
            <p:ph type="subTitle" idx="1" hasCustomPrompt="1"/>
          </p:nvPr>
        </p:nvSpPr>
        <p:spPr bwMode="white">
          <a:xfrm>
            <a:off x="3502123" y="5821809"/>
            <a:ext cx="5193792" cy="335328"/>
          </a:xfrm>
        </p:spPr>
        <p:txBody>
          <a:bodyPr anchor="t">
            <a:normAutofit/>
          </a:bodyPr>
          <a:lstStyle>
            <a:lvl1pPr marL="0" indent="0" algn="ctr">
              <a:buNone/>
              <a:defRPr sz="1400" b="0" cap="none" spc="0" baseline="0">
                <a:solidFill>
                  <a:schemeClr val="bg1"/>
                </a:solidFill>
                <a:latin typeface="+mn-lt"/>
                <a:ea typeface="Open Sans" panose="020B0606030504020204" pitchFamily="34" charset="0"/>
                <a:cs typeface="Open Sans" panose="020B0606030504020204" pitchFamily="34" charset="0"/>
              </a:defRPr>
            </a:lvl1pPr>
            <a:lvl2pPr marL="456758" indent="0" algn="ctr">
              <a:buNone/>
              <a:defRPr>
                <a:solidFill>
                  <a:schemeClr val="tx1">
                    <a:tint val="75000"/>
                  </a:schemeClr>
                </a:solidFill>
              </a:defRPr>
            </a:lvl2pPr>
            <a:lvl3pPr marL="913514" indent="0" algn="ctr">
              <a:buNone/>
              <a:defRPr>
                <a:solidFill>
                  <a:schemeClr val="tx1">
                    <a:tint val="75000"/>
                  </a:schemeClr>
                </a:solidFill>
              </a:defRPr>
            </a:lvl3pPr>
            <a:lvl4pPr marL="1370274" indent="0" algn="ctr">
              <a:buNone/>
              <a:defRPr>
                <a:solidFill>
                  <a:schemeClr val="tx1">
                    <a:tint val="75000"/>
                  </a:schemeClr>
                </a:solidFill>
              </a:defRPr>
            </a:lvl4pPr>
            <a:lvl5pPr marL="1827029" indent="0" algn="ctr">
              <a:buNone/>
              <a:defRPr>
                <a:solidFill>
                  <a:schemeClr val="tx1">
                    <a:tint val="75000"/>
                  </a:schemeClr>
                </a:solidFill>
              </a:defRPr>
            </a:lvl5pPr>
            <a:lvl6pPr marL="2283788" indent="0" algn="ctr">
              <a:buNone/>
              <a:defRPr>
                <a:solidFill>
                  <a:schemeClr val="tx1">
                    <a:tint val="75000"/>
                  </a:schemeClr>
                </a:solidFill>
              </a:defRPr>
            </a:lvl6pPr>
            <a:lvl7pPr marL="2740546" indent="0" algn="ctr">
              <a:buNone/>
              <a:defRPr>
                <a:solidFill>
                  <a:schemeClr val="tx1">
                    <a:tint val="75000"/>
                  </a:schemeClr>
                </a:solidFill>
              </a:defRPr>
            </a:lvl7pPr>
            <a:lvl8pPr marL="3197300" indent="0" algn="ctr">
              <a:buNone/>
              <a:defRPr>
                <a:solidFill>
                  <a:schemeClr val="tx1">
                    <a:tint val="75000"/>
                  </a:schemeClr>
                </a:solidFill>
              </a:defRPr>
            </a:lvl8pPr>
            <a:lvl9pPr marL="3654061" indent="0" algn="ctr">
              <a:buNone/>
              <a:defRPr>
                <a:solidFill>
                  <a:schemeClr val="tx1">
                    <a:tint val="75000"/>
                  </a:schemeClr>
                </a:solidFill>
              </a:defRPr>
            </a:lvl9pPr>
          </a:lstStyle>
          <a:p>
            <a:r>
              <a:rPr lang="en-US" dirty="0"/>
              <a:t>Presentation subtitle</a:t>
            </a:r>
          </a:p>
        </p:txBody>
      </p:sp>
    </p:spTree>
    <p:extLst>
      <p:ext uri="{BB962C8B-B14F-4D97-AF65-F5344CB8AC3E}">
        <p14:creationId xmlns:p14="http://schemas.microsoft.com/office/powerpoint/2010/main" val="2461509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Header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7675" y="388062"/>
            <a:ext cx="9454896" cy="731520"/>
          </a:xfrm>
        </p:spPr>
        <p:txBody>
          <a:bodyPr anchor="ctr"/>
          <a:lstStyle>
            <a:lvl1pPr>
              <a:defRPr>
                <a:solidFill>
                  <a:schemeClr val="accent2"/>
                </a:solidFill>
              </a:defRPr>
            </a:lvl1pPr>
          </a:lstStyle>
          <a:p>
            <a:r>
              <a:rPr lang="en-US" dirty="0"/>
              <a:t>Title</a:t>
            </a:r>
          </a:p>
        </p:txBody>
      </p:sp>
      <p:sp>
        <p:nvSpPr>
          <p:cNvPr id="4" name="Content Placeholder 3"/>
          <p:cNvSpPr>
            <a:spLocks noGrp="1"/>
          </p:cNvSpPr>
          <p:nvPr>
            <p:ph sz="quarter" idx="10" hasCustomPrompt="1"/>
          </p:nvPr>
        </p:nvSpPr>
        <p:spPr>
          <a:xfrm>
            <a:off x="460121" y="1600200"/>
            <a:ext cx="9442450" cy="4636008"/>
          </a:xfrm>
        </p:spPr>
        <p:txBody>
          <a:bodyPr/>
          <a:lstStyle>
            <a:lvl1pPr>
              <a:spcBef>
                <a:spcPts val="1800"/>
              </a:spcBef>
              <a:defRPr sz="1800" b="1" i="0">
                <a:solidFill>
                  <a:schemeClr val="tx2"/>
                </a:solidFill>
                <a:latin typeface="Open Sans Bold" panose="020B0806030504020204" pitchFamily="34" charset="0"/>
                <a:ea typeface="Open Sans Bold" panose="020B0806030504020204" pitchFamily="34" charset="0"/>
                <a:cs typeface="Open Sans Bold" panose="020B0806030504020204" pitchFamily="34" charset="0"/>
              </a:defRPr>
            </a:lvl1pPr>
            <a:lvl2pPr marL="0" indent="0">
              <a:spcBef>
                <a:spcPts val="1200"/>
              </a:spcBef>
              <a:buFontTx/>
              <a:buNone/>
              <a:defRPr sz="1800"/>
            </a:lvl2pPr>
            <a:lvl3pPr marL="200025" indent="-200025">
              <a:spcBef>
                <a:spcPts val="600"/>
              </a:spcBef>
              <a:buFont typeface="Arial"/>
              <a:buChar char="•"/>
              <a:defRPr sz="1800"/>
            </a:lvl3pPr>
            <a:lvl4pPr marL="398463" indent="-200025">
              <a:buFont typeface="Lucida Grande"/>
              <a:buChar char="-"/>
              <a:defRPr sz="1800"/>
            </a:lvl4pPr>
            <a:lvl5pPr>
              <a:defRPr sz="1800"/>
            </a:lvl5pPr>
          </a:lstStyle>
          <a:p>
            <a:pPr lvl="0"/>
            <a:r>
              <a:rPr lang="en-US" dirty="0"/>
              <a:t>Header</a:t>
            </a:r>
          </a:p>
          <a:p>
            <a:pPr lvl="1"/>
            <a:r>
              <a:rPr lang="en-US" dirty="0"/>
              <a:t>First-level </a:t>
            </a:r>
          </a:p>
          <a:p>
            <a:pPr lvl="2"/>
            <a:r>
              <a:rPr lang="en-US" dirty="0"/>
              <a:t>Second-level</a:t>
            </a:r>
          </a:p>
          <a:p>
            <a:pPr lvl="3"/>
            <a:r>
              <a:rPr lang="en-US" dirty="0"/>
              <a:t>Third-level</a:t>
            </a:r>
          </a:p>
        </p:txBody>
      </p:sp>
      <p:cxnSp>
        <p:nvCxnSpPr>
          <p:cNvPr id="5" name="Straight Connector 4"/>
          <p:cNvCxnSpPr/>
          <p:nvPr userDrawn="1"/>
        </p:nvCxnSpPr>
        <p:spPr>
          <a:xfrm>
            <a:off x="451206" y="1222520"/>
            <a:ext cx="1129154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681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guide id="3" orient="horz" pos="392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Col | Titl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7676" y="388061"/>
            <a:ext cx="9454896" cy="731520"/>
          </a:xfrm>
        </p:spPr>
        <p:txBody>
          <a:bodyPr anchor="ctr"/>
          <a:lstStyle>
            <a:lvl1pPr>
              <a:defRPr>
                <a:solidFill>
                  <a:schemeClr val="accent2"/>
                </a:solidFill>
              </a:defRPr>
            </a:lvl1pPr>
          </a:lstStyle>
          <a:p>
            <a:r>
              <a:rPr lang="en-US" dirty="0"/>
              <a:t>Title</a:t>
            </a:r>
          </a:p>
        </p:txBody>
      </p:sp>
      <p:sp>
        <p:nvSpPr>
          <p:cNvPr id="4" name="Content Placeholder 3"/>
          <p:cNvSpPr>
            <a:spLocks noGrp="1"/>
          </p:cNvSpPr>
          <p:nvPr>
            <p:ph sz="quarter" idx="10" hasCustomPrompt="1"/>
          </p:nvPr>
        </p:nvSpPr>
        <p:spPr>
          <a:xfrm>
            <a:off x="457199" y="1600200"/>
            <a:ext cx="3886200" cy="4636008"/>
          </a:xfrm>
        </p:spPr>
        <p:txBody>
          <a:bodyPr/>
          <a:lstStyle>
            <a:lvl1pPr>
              <a:defRPr sz="1800"/>
            </a:lvl1pPr>
            <a:lvl2pPr>
              <a:defRPr sz="1800"/>
            </a:lvl2pPr>
            <a:lvl3pPr>
              <a:defRPr sz="1800"/>
            </a:lvl3pPr>
            <a:lvl4pPr>
              <a:defRPr sz="1800"/>
            </a:lvl4pPr>
            <a:lvl5pPr>
              <a:defRPr sz="1800"/>
            </a:lvl5pPr>
          </a:lstStyle>
          <a:p>
            <a:pPr lvl="0"/>
            <a:r>
              <a:rPr lang="en-US" dirty="0"/>
              <a:t>First-level</a:t>
            </a:r>
          </a:p>
          <a:p>
            <a:pPr lvl="1"/>
            <a:r>
              <a:rPr lang="en-US" dirty="0"/>
              <a:t>Second-level</a:t>
            </a:r>
          </a:p>
          <a:p>
            <a:pPr lvl="2"/>
            <a:r>
              <a:rPr lang="en-US" dirty="0"/>
              <a:t>Third-level</a:t>
            </a:r>
          </a:p>
        </p:txBody>
      </p:sp>
      <p:cxnSp>
        <p:nvCxnSpPr>
          <p:cNvPr id="5" name="Straight Connector 4"/>
          <p:cNvCxnSpPr/>
          <p:nvPr userDrawn="1"/>
        </p:nvCxnSpPr>
        <p:spPr>
          <a:xfrm>
            <a:off x="451206" y="1222520"/>
            <a:ext cx="1129154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384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guide id="3" orient="horz" pos="392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 Col | Title | Header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7676" y="388062"/>
            <a:ext cx="9454896" cy="731520"/>
          </a:xfrm>
        </p:spPr>
        <p:txBody>
          <a:bodyPr anchor="ctr"/>
          <a:lstStyle>
            <a:lvl1pPr>
              <a:defRPr>
                <a:solidFill>
                  <a:schemeClr val="accent2"/>
                </a:solidFill>
              </a:defRPr>
            </a:lvl1pPr>
          </a:lstStyle>
          <a:p>
            <a:r>
              <a:rPr lang="en-US" dirty="0"/>
              <a:t>Title</a:t>
            </a:r>
          </a:p>
        </p:txBody>
      </p:sp>
      <p:sp>
        <p:nvSpPr>
          <p:cNvPr id="4" name="Content Placeholder 3"/>
          <p:cNvSpPr>
            <a:spLocks noGrp="1"/>
          </p:cNvSpPr>
          <p:nvPr>
            <p:ph sz="quarter" idx="10" hasCustomPrompt="1"/>
          </p:nvPr>
        </p:nvSpPr>
        <p:spPr>
          <a:xfrm>
            <a:off x="457199" y="1600200"/>
            <a:ext cx="3886200" cy="4636008"/>
          </a:xfrm>
        </p:spPr>
        <p:txBody>
          <a:bodyPr/>
          <a:lstStyle>
            <a:lvl1pPr>
              <a:spcBef>
                <a:spcPts val="1800"/>
              </a:spcBef>
              <a:defRPr sz="1800" b="1">
                <a:solidFill>
                  <a:schemeClr val="tx2"/>
                </a:solidFill>
                <a:latin typeface="Open Sans Bold"/>
                <a:cs typeface="Open Sans Bold"/>
              </a:defRPr>
            </a:lvl1pPr>
            <a:lvl2pPr marL="0" indent="0">
              <a:spcBef>
                <a:spcPts val="1200"/>
              </a:spcBef>
              <a:buFontTx/>
              <a:buNone/>
              <a:defRPr sz="1800"/>
            </a:lvl2pPr>
            <a:lvl3pPr marL="200025" indent="-200025">
              <a:spcBef>
                <a:spcPts val="600"/>
              </a:spcBef>
              <a:buFont typeface="Arial"/>
              <a:buChar char="•"/>
              <a:defRPr sz="1800"/>
            </a:lvl3pPr>
            <a:lvl4pPr marL="398463" indent="-200025">
              <a:buFont typeface="Lucida Grande"/>
              <a:buChar char="-"/>
              <a:defRPr sz="1800"/>
            </a:lvl4pPr>
            <a:lvl5pPr>
              <a:defRPr sz="1800"/>
            </a:lvl5pPr>
          </a:lstStyle>
          <a:p>
            <a:pPr lvl="0"/>
            <a:r>
              <a:rPr lang="en-US" dirty="0"/>
              <a:t>Header</a:t>
            </a:r>
          </a:p>
          <a:p>
            <a:pPr lvl="1"/>
            <a:r>
              <a:rPr lang="en-US" dirty="0"/>
              <a:t>First-level</a:t>
            </a:r>
          </a:p>
          <a:p>
            <a:pPr lvl="2"/>
            <a:r>
              <a:rPr lang="en-US" dirty="0"/>
              <a:t>Second-level</a:t>
            </a:r>
          </a:p>
          <a:p>
            <a:pPr lvl="3"/>
            <a:r>
              <a:rPr lang="en-US" dirty="0"/>
              <a:t>Third-level</a:t>
            </a:r>
          </a:p>
        </p:txBody>
      </p:sp>
      <p:cxnSp>
        <p:nvCxnSpPr>
          <p:cNvPr id="5" name="Straight Connector 4"/>
          <p:cNvCxnSpPr/>
          <p:nvPr userDrawn="1"/>
        </p:nvCxnSpPr>
        <p:spPr>
          <a:xfrm>
            <a:off x="451206" y="1222520"/>
            <a:ext cx="1129154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5728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guide id="3" orient="horz" pos="392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7675" y="388062"/>
            <a:ext cx="9454896" cy="731520"/>
          </a:xfrm>
        </p:spPr>
        <p:txBody>
          <a:bodyPr anchor="ctr"/>
          <a:lstStyle>
            <a:lvl1pPr>
              <a:defRPr>
                <a:solidFill>
                  <a:schemeClr val="accent2"/>
                </a:solidFill>
              </a:defRPr>
            </a:lvl1pPr>
          </a:lstStyle>
          <a:p>
            <a:r>
              <a:rPr lang="en-US" dirty="0"/>
              <a:t>Title</a:t>
            </a:r>
          </a:p>
        </p:txBody>
      </p:sp>
      <p:cxnSp>
        <p:nvCxnSpPr>
          <p:cNvPr id="4" name="Straight Connector 3"/>
          <p:cNvCxnSpPr/>
          <p:nvPr userDrawn="1"/>
        </p:nvCxnSpPr>
        <p:spPr>
          <a:xfrm>
            <a:off x="451206" y="1222520"/>
            <a:ext cx="1129154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958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igh Impact ">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a:xfrm>
            <a:off x="0" y="6325939"/>
            <a:ext cx="12188825" cy="532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Open Sans Bold"/>
              <a:cs typeface="Open Sans Bold"/>
            </a:endParaRPr>
          </a:p>
        </p:txBody>
      </p:sp>
      <p:sp>
        <p:nvSpPr>
          <p:cNvPr id="2" name="Title 1"/>
          <p:cNvSpPr>
            <a:spLocks noGrp="1"/>
          </p:cNvSpPr>
          <p:nvPr>
            <p:ph type="title" hasCustomPrompt="1"/>
          </p:nvPr>
        </p:nvSpPr>
        <p:spPr>
          <a:xfrm>
            <a:off x="447675" y="388062"/>
            <a:ext cx="11274552" cy="731520"/>
          </a:xfrm>
        </p:spPr>
        <p:txBody>
          <a:bodyPr anchor="ctr"/>
          <a:lstStyle>
            <a:lvl1pPr>
              <a:defRPr>
                <a:solidFill>
                  <a:schemeClr val="bg1"/>
                </a:solidFill>
              </a:defRPr>
            </a:lvl1pPr>
          </a:lstStyle>
          <a:p>
            <a:r>
              <a:rPr lang="en-US" dirty="0"/>
              <a:t>Title</a:t>
            </a:r>
          </a:p>
        </p:txBody>
      </p:sp>
      <p:cxnSp>
        <p:nvCxnSpPr>
          <p:cNvPr id="6" name="Straight Connector 5"/>
          <p:cNvCxnSpPr/>
          <p:nvPr userDrawn="1"/>
        </p:nvCxnSpPr>
        <p:spPr>
          <a:xfrm>
            <a:off x="451206" y="1222520"/>
            <a:ext cx="11291541"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Content Placeholder 8"/>
          <p:cNvSpPr txBox="1">
            <a:spLocks/>
          </p:cNvSpPr>
          <p:nvPr userDrawn="1"/>
        </p:nvSpPr>
        <p:spPr>
          <a:xfrm>
            <a:off x="11101516" y="6418626"/>
            <a:ext cx="734302"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solidFill>
                  <a:schemeClr val="bg1"/>
                </a:solidFill>
                <a:latin typeface="+mn-lt"/>
                <a:ea typeface="Open Sans" panose="020B0606030504020204" pitchFamily="34" charset="0"/>
                <a:cs typeface="Open Sans" panose="020B0606030504020204" pitchFamily="34" charset="0"/>
              </a:rPr>
              <a:t> </a:t>
            </a:r>
            <a:fld id="{38743595-4496-5147-A886-7D133864DF76}" type="slidenum">
              <a:rPr lang="en-US" sz="1000" smtClean="0">
                <a:solidFill>
                  <a:schemeClr val="bg1"/>
                </a:solidFill>
                <a:latin typeface="+mn-lt"/>
                <a:ea typeface="Open Sans" panose="020B0606030504020204" pitchFamily="34" charset="0"/>
                <a:cs typeface="Open Sans" panose="020B0606030504020204" pitchFamily="34" charset="0"/>
              </a:rPr>
              <a:pPr algn="r"/>
              <a:t>‹#›</a:t>
            </a:fld>
            <a:endParaRPr lang="en-US" sz="1000" dirty="0">
              <a:solidFill>
                <a:schemeClr val="bg1"/>
              </a:solidFill>
              <a:latin typeface="+mn-lt"/>
              <a:ea typeface="Open Sans" panose="020B0606030504020204" pitchFamily="34" charset="0"/>
              <a:cs typeface="Open Sans" panose="020B0606030504020204" pitchFamily="34" charset="0"/>
            </a:endParaRPr>
          </a:p>
        </p:txBody>
      </p:sp>
      <p:sp>
        <p:nvSpPr>
          <p:cNvPr id="12" name="Content Placeholder 8"/>
          <p:cNvSpPr txBox="1">
            <a:spLocks/>
          </p:cNvSpPr>
          <p:nvPr userDrawn="1"/>
        </p:nvSpPr>
        <p:spPr>
          <a:xfrm>
            <a:off x="457200" y="641862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tr-TR" dirty="0">
                <a:solidFill>
                  <a:schemeClr val="bg1"/>
                </a:solidFill>
                <a:latin typeface="+mn-lt"/>
              </a:rPr>
              <a:t>©2017 </a:t>
            </a:r>
            <a:r>
              <a:rPr lang="tr-TR" dirty="0" err="1">
                <a:solidFill>
                  <a:schemeClr val="bg1"/>
                </a:solidFill>
                <a:latin typeface="+mn-lt"/>
              </a:rPr>
              <a:t>Aetna</a:t>
            </a:r>
            <a:r>
              <a:rPr lang="tr-TR" dirty="0">
                <a:solidFill>
                  <a:schemeClr val="bg1"/>
                </a:solidFill>
                <a:latin typeface="+mn-lt"/>
              </a:rPr>
              <a:t> </a:t>
            </a:r>
            <a:r>
              <a:rPr lang="tr-TR" dirty="0" err="1">
                <a:solidFill>
                  <a:schemeClr val="bg1"/>
                </a:solidFill>
                <a:latin typeface="+mn-lt"/>
              </a:rPr>
              <a:t>Inc</a:t>
            </a:r>
            <a:r>
              <a:rPr lang="tr-TR" dirty="0">
                <a:solidFill>
                  <a:schemeClr val="bg1"/>
                </a:solidFill>
                <a:latin typeface="+mn-lt"/>
              </a:rPr>
              <a:t>.</a:t>
            </a:r>
          </a:p>
        </p:txBody>
      </p:sp>
      <p:grpSp>
        <p:nvGrpSpPr>
          <p:cNvPr id="8" name="Group 7"/>
          <p:cNvGrpSpPr/>
          <p:nvPr userDrawn="1"/>
        </p:nvGrpSpPr>
        <p:grpSpPr>
          <a:xfrm>
            <a:off x="5841888" y="6443197"/>
            <a:ext cx="528691" cy="134678"/>
            <a:chOff x="5841888" y="6443197"/>
            <a:chExt cx="528691" cy="134678"/>
          </a:xfrm>
          <a:solidFill>
            <a:schemeClr val="bg1"/>
          </a:solidFill>
        </p:grpSpPr>
        <p:sp>
          <p:nvSpPr>
            <p:cNvPr id="9" name="Freeform 5"/>
            <p:cNvSpPr>
              <a:spLocks noEditPoints="1"/>
            </p:cNvSpPr>
            <p:nvPr userDrawn="1"/>
          </p:nvSpPr>
          <p:spPr bwMode="auto">
            <a:xfrm>
              <a:off x="5841888" y="6443197"/>
              <a:ext cx="496424" cy="134678"/>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noChangeAspect="1" noEditPoints="1"/>
            </p:cNvSpPr>
            <p:nvPr userDrawn="1"/>
          </p:nvSpPr>
          <p:spPr bwMode="auto">
            <a:xfrm>
              <a:off x="6346127" y="6468230"/>
              <a:ext cx="24452" cy="26333"/>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34553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 Col Right">
    <p:spTree>
      <p:nvGrpSpPr>
        <p:cNvPr id="1" name=""/>
        <p:cNvGrpSpPr/>
        <p:nvPr/>
      </p:nvGrpSpPr>
      <p:grpSpPr>
        <a:xfrm>
          <a:off x="0" y="0"/>
          <a:ext cx="0" cy="0"/>
          <a:chOff x="0" y="0"/>
          <a:chExt cx="0" cy="0"/>
        </a:xfrm>
      </p:grpSpPr>
      <p:sp>
        <p:nvSpPr>
          <p:cNvPr id="5" name="Rectangle 4"/>
          <p:cNvSpPr/>
          <p:nvPr userDrawn="1"/>
        </p:nvSpPr>
        <p:spPr>
          <a:xfrm>
            <a:off x="9125860" y="0"/>
            <a:ext cx="306296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hasCustomPrompt="1"/>
          </p:nvPr>
        </p:nvSpPr>
        <p:spPr>
          <a:xfrm>
            <a:off x="447675" y="388062"/>
            <a:ext cx="8019288" cy="731520"/>
          </a:xfrm>
        </p:spPr>
        <p:txBody>
          <a:bodyPr anchor="ctr"/>
          <a:lstStyle>
            <a:lvl1pPr>
              <a:defRPr sz="2800" b="0">
                <a:solidFill>
                  <a:schemeClr val="accent2"/>
                </a:solidFill>
              </a:defRPr>
            </a:lvl1pPr>
          </a:lstStyle>
          <a:p>
            <a:r>
              <a:rPr lang="en-US" dirty="0"/>
              <a:t>Title</a:t>
            </a:r>
          </a:p>
        </p:txBody>
      </p:sp>
      <p:sp>
        <p:nvSpPr>
          <p:cNvPr id="4" name="Content Placeholder 3"/>
          <p:cNvSpPr>
            <a:spLocks noGrp="1"/>
          </p:cNvSpPr>
          <p:nvPr>
            <p:ph sz="quarter" idx="10" hasCustomPrompt="1"/>
          </p:nvPr>
        </p:nvSpPr>
        <p:spPr>
          <a:xfrm>
            <a:off x="457198" y="1600200"/>
            <a:ext cx="8019288" cy="4636008"/>
          </a:xfrm>
        </p:spPr>
        <p:txBody>
          <a:bodyPr/>
          <a:lstStyle>
            <a:lvl1pPr>
              <a:defRPr sz="1800"/>
            </a:lvl1pPr>
            <a:lvl2pPr>
              <a:defRPr sz="1800"/>
            </a:lvl2pPr>
            <a:lvl3pPr>
              <a:defRPr sz="1800"/>
            </a:lvl3pPr>
            <a:lvl4pPr>
              <a:defRPr sz="1800"/>
            </a:lvl4pPr>
            <a:lvl5pPr>
              <a:defRPr sz="1800"/>
            </a:lvl5pPr>
          </a:lstStyle>
          <a:p>
            <a:pPr lvl="0"/>
            <a:r>
              <a:rPr lang="en-US" dirty="0"/>
              <a:t>First-level</a:t>
            </a:r>
          </a:p>
          <a:p>
            <a:pPr lvl="1"/>
            <a:r>
              <a:rPr lang="en-US" dirty="0"/>
              <a:t>Second-level</a:t>
            </a:r>
          </a:p>
          <a:p>
            <a:pPr lvl="2"/>
            <a:r>
              <a:rPr lang="en-US" dirty="0"/>
              <a:t>Third-level</a:t>
            </a:r>
          </a:p>
        </p:txBody>
      </p:sp>
      <p:cxnSp>
        <p:nvCxnSpPr>
          <p:cNvPr id="6" name="Straight Connector 5"/>
          <p:cNvCxnSpPr/>
          <p:nvPr userDrawn="1"/>
        </p:nvCxnSpPr>
        <p:spPr>
          <a:xfrm>
            <a:off x="447675" y="1222520"/>
            <a:ext cx="8019288"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p:cNvSpPr txBox="1">
            <a:spLocks/>
          </p:cNvSpPr>
          <p:nvPr userDrawn="1"/>
        </p:nvSpPr>
        <p:spPr>
          <a:xfrm>
            <a:off x="11101516" y="6418626"/>
            <a:ext cx="734302"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solidFill>
                  <a:schemeClr val="bg1"/>
                </a:solidFill>
                <a:latin typeface="+mn-lt"/>
                <a:ea typeface="Open Sans" panose="020B0606030504020204" pitchFamily="34" charset="0"/>
                <a:cs typeface="Open Sans" panose="020B0606030504020204" pitchFamily="34" charset="0"/>
              </a:rPr>
              <a:t> </a:t>
            </a:r>
            <a:fld id="{38743595-4496-5147-A886-7D133864DF76}" type="slidenum">
              <a:rPr lang="en-US" sz="1000" smtClean="0">
                <a:solidFill>
                  <a:schemeClr val="bg1"/>
                </a:solidFill>
                <a:latin typeface="+mn-lt"/>
                <a:ea typeface="Open Sans" panose="020B0606030504020204" pitchFamily="34" charset="0"/>
                <a:cs typeface="Open Sans" panose="020B0606030504020204" pitchFamily="34" charset="0"/>
              </a:rPr>
              <a:pPr algn="r"/>
              <a:t>‹#›</a:t>
            </a:fld>
            <a:endParaRPr lang="en-US" sz="1000" dirty="0">
              <a:solidFill>
                <a:schemeClr val="bg1"/>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080842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 Col Right | Header">
    <p:spTree>
      <p:nvGrpSpPr>
        <p:cNvPr id="1" name=""/>
        <p:cNvGrpSpPr/>
        <p:nvPr/>
      </p:nvGrpSpPr>
      <p:grpSpPr>
        <a:xfrm>
          <a:off x="0" y="0"/>
          <a:ext cx="0" cy="0"/>
          <a:chOff x="0" y="0"/>
          <a:chExt cx="0" cy="0"/>
        </a:xfrm>
      </p:grpSpPr>
      <p:sp>
        <p:nvSpPr>
          <p:cNvPr id="5" name="Rectangle 4"/>
          <p:cNvSpPr/>
          <p:nvPr userDrawn="1"/>
        </p:nvSpPr>
        <p:spPr>
          <a:xfrm>
            <a:off x="9125860" y="0"/>
            <a:ext cx="306296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title" hasCustomPrompt="1"/>
          </p:nvPr>
        </p:nvSpPr>
        <p:spPr>
          <a:xfrm>
            <a:off x="447675" y="388062"/>
            <a:ext cx="8019288" cy="731520"/>
          </a:xfrm>
        </p:spPr>
        <p:txBody>
          <a:bodyPr anchor="ctr"/>
          <a:lstStyle>
            <a:lvl1pPr>
              <a:defRPr sz="2800" b="0">
                <a:solidFill>
                  <a:schemeClr val="accent2"/>
                </a:solidFill>
              </a:defRPr>
            </a:lvl1pPr>
          </a:lstStyle>
          <a:p>
            <a:r>
              <a:rPr lang="en-US" dirty="0"/>
              <a:t>Title</a:t>
            </a:r>
          </a:p>
        </p:txBody>
      </p:sp>
      <p:sp>
        <p:nvSpPr>
          <p:cNvPr id="8" name="Content Placeholder 3"/>
          <p:cNvSpPr>
            <a:spLocks noGrp="1"/>
          </p:cNvSpPr>
          <p:nvPr>
            <p:ph sz="quarter" idx="10" hasCustomPrompt="1"/>
          </p:nvPr>
        </p:nvSpPr>
        <p:spPr>
          <a:xfrm>
            <a:off x="457200" y="1600200"/>
            <a:ext cx="8019288" cy="4636008"/>
          </a:xfrm>
        </p:spPr>
        <p:txBody>
          <a:bodyPr/>
          <a:lstStyle>
            <a:lvl1pPr>
              <a:spcBef>
                <a:spcPts val="1800"/>
              </a:spcBef>
              <a:defRPr sz="1800" b="1">
                <a:solidFill>
                  <a:schemeClr val="tx2"/>
                </a:solidFill>
                <a:latin typeface="Open Sans Bold"/>
                <a:cs typeface="Open Sans Bold"/>
              </a:defRPr>
            </a:lvl1pPr>
            <a:lvl2pPr marL="0" indent="0">
              <a:spcBef>
                <a:spcPts val="1200"/>
              </a:spcBef>
              <a:buFontTx/>
              <a:buNone/>
              <a:defRPr sz="1800"/>
            </a:lvl2pPr>
            <a:lvl3pPr marL="200025" indent="-200025">
              <a:spcBef>
                <a:spcPts val="600"/>
              </a:spcBef>
              <a:buFont typeface="Arial"/>
              <a:buChar char="•"/>
              <a:defRPr sz="1800"/>
            </a:lvl3pPr>
            <a:lvl4pPr marL="398463" indent="-200025">
              <a:buFont typeface="Lucida Grande"/>
              <a:buChar char="-"/>
              <a:defRPr sz="1800"/>
            </a:lvl4pPr>
            <a:lvl5pPr>
              <a:defRPr sz="1800"/>
            </a:lvl5pPr>
          </a:lstStyle>
          <a:p>
            <a:pPr lvl="0"/>
            <a:r>
              <a:rPr lang="en-US" dirty="0"/>
              <a:t>Header</a:t>
            </a:r>
          </a:p>
          <a:p>
            <a:pPr lvl="1"/>
            <a:r>
              <a:rPr lang="en-US" dirty="0"/>
              <a:t>First-level </a:t>
            </a:r>
          </a:p>
          <a:p>
            <a:pPr lvl="2"/>
            <a:r>
              <a:rPr lang="en-US" dirty="0"/>
              <a:t>Second-level</a:t>
            </a:r>
          </a:p>
          <a:p>
            <a:pPr lvl="3"/>
            <a:r>
              <a:rPr lang="en-US" dirty="0"/>
              <a:t>Third-level</a:t>
            </a:r>
          </a:p>
        </p:txBody>
      </p:sp>
      <p:sp>
        <p:nvSpPr>
          <p:cNvPr id="10" name="Content Placeholder 8"/>
          <p:cNvSpPr txBox="1">
            <a:spLocks/>
          </p:cNvSpPr>
          <p:nvPr userDrawn="1"/>
        </p:nvSpPr>
        <p:spPr>
          <a:xfrm>
            <a:off x="11101516" y="6418626"/>
            <a:ext cx="734302"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800" dirty="0">
                <a:solidFill>
                  <a:schemeClr val="bg1"/>
                </a:solidFill>
                <a:latin typeface="+mn-lt"/>
                <a:cs typeface="Open Sans Light"/>
              </a:rPr>
              <a:t> </a:t>
            </a:r>
            <a:fld id="{38743595-4496-5147-A886-7D133864DF76}" type="slidenum">
              <a:rPr lang="en-US" sz="1000" smtClean="0">
                <a:solidFill>
                  <a:schemeClr val="bg1"/>
                </a:solidFill>
                <a:latin typeface="+mn-lt"/>
                <a:ea typeface="Open Sans" panose="020B0606030504020204" pitchFamily="34" charset="0"/>
                <a:cs typeface="Open Sans" panose="020B0606030504020204" pitchFamily="34" charset="0"/>
              </a:rPr>
              <a:pPr algn="r"/>
              <a:t>‹#›</a:t>
            </a:fld>
            <a:endParaRPr lang="en-US" sz="1000" dirty="0">
              <a:solidFill>
                <a:schemeClr val="bg1"/>
              </a:solidFill>
              <a:latin typeface="+mn-lt"/>
              <a:ea typeface="Open Sans" panose="020B0606030504020204" pitchFamily="34" charset="0"/>
              <a:cs typeface="Open Sans" panose="020B0606030504020204" pitchFamily="34" charset="0"/>
            </a:endParaRPr>
          </a:p>
        </p:txBody>
      </p:sp>
      <p:cxnSp>
        <p:nvCxnSpPr>
          <p:cNvPr id="9" name="Straight Connector 8"/>
          <p:cNvCxnSpPr/>
          <p:nvPr userDrawn="1"/>
        </p:nvCxnSpPr>
        <p:spPr>
          <a:xfrm>
            <a:off x="447675" y="1222520"/>
            <a:ext cx="8018327"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2645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99229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No Logo Quote B">
    <p:bg>
      <p:bgPr>
        <a:solidFill>
          <a:schemeClr val="accent2"/>
        </a:solidFill>
        <a:effectLst/>
      </p:bgPr>
    </p:bg>
    <p:spTree>
      <p:nvGrpSpPr>
        <p:cNvPr id="1" name=""/>
        <p:cNvGrpSpPr/>
        <p:nvPr/>
      </p:nvGrpSpPr>
      <p:grpSpPr>
        <a:xfrm>
          <a:off x="0" y="0"/>
          <a:ext cx="0" cy="0"/>
          <a:chOff x="0" y="0"/>
          <a:chExt cx="0" cy="0"/>
        </a:xfrm>
      </p:grpSpPr>
      <p:sp>
        <p:nvSpPr>
          <p:cNvPr id="9" name="Picture Placeholder 5"/>
          <p:cNvSpPr>
            <a:spLocks noGrp="1"/>
          </p:cNvSpPr>
          <p:nvPr>
            <p:ph type="pic" sz="quarter" idx="13" hasCustomPrompt="1"/>
          </p:nvPr>
        </p:nvSpPr>
        <p:spPr>
          <a:xfrm>
            <a:off x="4035424" y="0"/>
            <a:ext cx="8153401" cy="6858000"/>
          </a:xfrm>
          <a:solidFill>
            <a:schemeClr val="bg2"/>
          </a:solidFill>
        </p:spPr>
        <p:txBody>
          <a:bodyPr anchor="ctr"/>
          <a:lstStyle>
            <a:lvl1pPr marL="0" indent="0" algn="ctr" defTabSz="914400" rtl="0" eaLnBrk="1" latinLnBrk="0" hangingPunct="1">
              <a:spcBef>
                <a:spcPts val="1200"/>
              </a:spcBef>
              <a:spcAft>
                <a:spcPts val="0"/>
              </a:spcAft>
              <a:buClrTx/>
              <a:buFontTx/>
              <a:buNone/>
              <a:tabLst>
                <a:tab pos="1201738" algn="l"/>
              </a:tabLst>
              <a:defRPr lang="en-US" sz="3200" b="0" i="0" kern="12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IMAGE</a:t>
            </a:r>
          </a:p>
        </p:txBody>
      </p:sp>
      <p:sp>
        <p:nvSpPr>
          <p:cNvPr id="5" name="Rectangle 4"/>
          <p:cNvSpPr/>
          <p:nvPr userDrawn="1"/>
        </p:nvSpPr>
        <p:spPr>
          <a:xfrm>
            <a:off x="0" y="6116425"/>
            <a:ext cx="3459245" cy="741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4"/>
          <p:cNvSpPr>
            <a:spLocks noGrp="1"/>
          </p:cNvSpPr>
          <p:nvPr>
            <p:ph type="body" sz="quarter" idx="12" hasCustomPrompt="1"/>
          </p:nvPr>
        </p:nvSpPr>
        <p:spPr>
          <a:xfrm>
            <a:off x="447675" y="455612"/>
            <a:ext cx="3200400" cy="5932487"/>
          </a:xfrm>
        </p:spPr>
        <p:txBody>
          <a:bodyPr anchor="ctr"/>
          <a:lstStyle>
            <a:lvl1pPr algn="ctr">
              <a:defRPr sz="2800" b="0">
                <a:solidFill>
                  <a:schemeClr val="bg1"/>
                </a:solidFill>
                <a:latin typeface="Domaine Display Bold"/>
                <a:cs typeface="Domaine Display Bold"/>
              </a:defRPr>
            </a:lvl1pPr>
            <a:lvl2pPr marL="0" indent="0" algn="ctr">
              <a:buFontTx/>
              <a:buNone/>
              <a:defRPr sz="1400">
                <a:solidFill>
                  <a:schemeClr val="bg1"/>
                </a:solidFill>
              </a:defRPr>
            </a:lvl2pPr>
          </a:lstStyle>
          <a:p>
            <a:pPr lvl="0"/>
            <a:r>
              <a:rPr lang="en-US" dirty="0"/>
              <a:t>Quote text</a:t>
            </a:r>
          </a:p>
          <a:p>
            <a:pPr lvl="1"/>
            <a:r>
              <a:rPr lang="en-US" dirty="0"/>
              <a:t>—</a:t>
            </a:r>
          </a:p>
          <a:p>
            <a:pPr lvl="1"/>
            <a:r>
              <a:rPr lang="en-US" dirty="0"/>
              <a:t>Attribution</a:t>
            </a:r>
          </a:p>
        </p:txBody>
      </p:sp>
      <p:sp>
        <p:nvSpPr>
          <p:cNvPr id="6" name="Content Placeholder 8"/>
          <p:cNvSpPr txBox="1">
            <a:spLocks/>
          </p:cNvSpPr>
          <p:nvPr userDrawn="1"/>
        </p:nvSpPr>
        <p:spPr>
          <a:xfrm>
            <a:off x="457200" y="641862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tr-TR" dirty="0">
                <a:solidFill>
                  <a:schemeClr val="bg1"/>
                </a:solidFill>
                <a:latin typeface="+mn-lt"/>
              </a:rPr>
              <a:t>©2017 </a:t>
            </a:r>
            <a:r>
              <a:rPr lang="tr-TR" dirty="0" err="1">
                <a:solidFill>
                  <a:schemeClr val="bg1"/>
                </a:solidFill>
                <a:latin typeface="+mn-lt"/>
              </a:rPr>
              <a:t>Aetna</a:t>
            </a:r>
            <a:r>
              <a:rPr lang="tr-TR" dirty="0">
                <a:solidFill>
                  <a:schemeClr val="bg1"/>
                </a:solidFill>
                <a:latin typeface="+mn-lt"/>
              </a:rPr>
              <a:t> </a:t>
            </a:r>
            <a:r>
              <a:rPr lang="tr-TR" dirty="0" err="1">
                <a:solidFill>
                  <a:schemeClr val="bg1"/>
                </a:solidFill>
                <a:latin typeface="+mn-lt"/>
              </a:rPr>
              <a:t>Inc</a:t>
            </a:r>
            <a:r>
              <a:rPr lang="tr-TR" dirty="0">
                <a:solidFill>
                  <a:schemeClr val="bg1"/>
                </a:solidFill>
                <a:latin typeface="+mn-lt"/>
              </a:rPr>
              <a:t>.</a:t>
            </a:r>
          </a:p>
        </p:txBody>
      </p:sp>
      <p:sp>
        <p:nvSpPr>
          <p:cNvPr id="8" name="Content Placeholder 8"/>
          <p:cNvSpPr txBox="1">
            <a:spLocks/>
          </p:cNvSpPr>
          <p:nvPr userDrawn="1"/>
        </p:nvSpPr>
        <p:spPr>
          <a:xfrm>
            <a:off x="11101516" y="6418626"/>
            <a:ext cx="734302"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solidFill>
                  <a:schemeClr val="bg1"/>
                </a:solidFill>
                <a:latin typeface="+mn-lt"/>
                <a:ea typeface="Open Sans" panose="020B0606030504020204" pitchFamily="34" charset="0"/>
                <a:cs typeface="Open Sans" panose="020B0606030504020204" pitchFamily="34" charset="0"/>
              </a:rPr>
              <a:t> </a:t>
            </a:r>
            <a:fld id="{38743595-4496-5147-A886-7D133864DF76}" type="slidenum">
              <a:rPr lang="en-US" sz="1000" smtClean="0">
                <a:solidFill>
                  <a:schemeClr val="bg1"/>
                </a:solidFill>
                <a:latin typeface="+mn-lt"/>
                <a:ea typeface="Open Sans" panose="020B0606030504020204" pitchFamily="34" charset="0"/>
                <a:cs typeface="Open Sans" panose="020B0606030504020204" pitchFamily="34" charset="0"/>
              </a:rPr>
              <a:pPr algn="r"/>
              <a:t>‹#›</a:t>
            </a:fld>
            <a:endParaRPr lang="en-US" sz="1000" dirty="0">
              <a:solidFill>
                <a:schemeClr val="bg1"/>
              </a:solidFill>
              <a:latin typeface="+mn-lt"/>
              <a:ea typeface="Open Sans" panose="020B0606030504020204" pitchFamily="34" charset="0"/>
              <a:cs typeface="Open Sans" panose="020B0606030504020204" pitchFamily="34" charset="0"/>
            </a:endParaRP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ll Screen Video">
    <p:bg>
      <p:bgPr>
        <a:solidFill>
          <a:schemeClr val="tx1"/>
        </a:solidFill>
        <a:effectLst/>
      </p:bgPr>
    </p:bg>
    <p:spTree>
      <p:nvGrpSpPr>
        <p:cNvPr id="1" name=""/>
        <p:cNvGrpSpPr/>
        <p:nvPr/>
      </p:nvGrpSpPr>
      <p:grpSpPr>
        <a:xfrm>
          <a:off x="0" y="0"/>
          <a:ext cx="0" cy="0"/>
          <a:chOff x="0" y="0"/>
          <a:chExt cx="0" cy="0"/>
        </a:xfrm>
      </p:grpSpPr>
      <p:sp>
        <p:nvSpPr>
          <p:cNvPr id="2" name="Rectangle 1"/>
          <p:cNvSpPr/>
          <p:nvPr userDrawn="1"/>
        </p:nvSpPr>
        <p:spPr>
          <a:xfrm>
            <a:off x="1" y="6260353"/>
            <a:ext cx="12188824" cy="5976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116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A | Preferred">
    <p:spTree>
      <p:nvGrpSpPr>
        <p:cNvPr id="1" name=""/>
        <p:cNvGrpSpPr/>
        <p:nvPr/>
      </p:nvGrpSpPr>
      <p:grpSpPr>
        <a:xfrm>
          <a:off x="0" y="0"/>
          <a:ext cx="0" cy="0"/>
          <a:chOff x="0" y="0"/>
          <a:chExt cx="0" cy="0"/>
        </a:xfrm>
      </p:grpSpPr>
      <p:sp>
        <p:nvSpPr>
          <p:cNvPr id="8" name="Rectangle 7"/>
          <p:cNvSpPr/>
          <p:nvPr userDrawn="1"/>
        </p:nvSpPr>
        <p:spPr>
          <a:xfrm>
            <a:off x="0" y="4350553"/>
            <a:ext cx="12188825" cy="2507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Picture Placeholder 5"/>
          <p:cNvSpPr>
            <a:spLocks noGrp="1"/>
          </p:cNvSpPr>
          <p:nvPr>
            <p:ph type="pic" sz="quarter" idx="10" hasCustomPrompt="1"/>
          </p:nvPr>
        </p:nvSpPr>
        <p:spPr>
          <a:xfrm>
            <a:off x="0" y="0"/>
            <a:ext cx="12188825" cy="4350553"/>
          </a:xfrm>
          <a:solidFill>
            <a:schemeClr val="bg2"/>
          </a:solidFill>
        </p:spPr>
        <p:txBody>
          <a:bodyPr anchor="ctr"/>
          <a:lstStyle>
            <a:lvl1pPr algn="ctr">
              <a:lnSpc>
                <a:spcPct val="80000"/>
              </a:lnSpc>
              <a:defRPr sz="6600" b="0" baseline="0">
                <a:solidFill>
                  <a:schemeClr val="bg2">
                    <a:lumMod val="20000"/>
                    <a:lumOff val="80000"/>
                  </a:schemeClr>
                </a:solidFill>
                <a:latin typeface="Open Sans Bold"/>
                <a:cs typeface="Open Sans Bold"/>
              </a:defRPr>
            </a:lvl1pPr>
          </a:lstStyle>
          <a:p>
            <a:r>
              <a:rPr lang="en-US" dirty="0"/>
              <a:t>IMAGE</a:t>
            </a:r>
          </a:p>
        </p:txBody>
      </p:sp>
      <p:sp>
        <p:nvSpPr>
          <p:cNvPr id="10" name="Title 1"/>
          <p:cNvSpPr>
            <a:spLocks noGrp="1"/>
          </p:cNvSpPr>
          <p:nvPr>
            <p:ph type="ctrTitle" hasCustomPrompt="1"/>
          </p:nvPr>
        </p:nvSpPr>
        <p:spPr bwMode="white">
          <a:xfrm>
            <a:off x="2701844" y="4592790"/>
            <a:ext cx="6794350" cy="1215588"/>
          </a:xfrm>
        </p:spPr>
        <p:txBody>
          <a:bodyPr anchor="b"/>
          <a:lstStyle>
            <a:lvl1pPr algn="ctr">
              <a:lnSpc>
                <a:spcPct val="80000"/>
              </a:lnSpc>
              <a:defRPr sz="4800" b="0" i="0" cap="none" baseline="0">
                <a:solidFill>
                  <a:srgbClr val="FFFFFF"/>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stStyle>
          <a:p>
            <a:r>
              <a:rPr lang="en-US" dirty="0"/>
              <a:t>Presentation </a:t>
            </a:r>
            <a:br>
              <a:rPr lang="en-US" dirty="0"/>
            </a:br>
            <a:r>
              <a:rPr lang="en-US" dirty="0"/>
              <a:t>title</a:t>
            </a:r>
          </a:p>
        </p:txBody>
      </p:sp>
      <p:sp>
        <p:nvSpPr>
          <p:cNvPr id="15" name="Text Placeholder 7"/>
          <p:cNvSpPr>
            <a:spLocks noGrp="1"/>
          </p:cNvSpPr>
          <p:nvPr>
            <p:ph type="body" sz="quarter" idx="11" hasCustomPrompt="1"/>
          </p:nvPr>
        </p:nvSpPr>
        <p:spPr>
          <a:xfrm>
            <a:off x="472408" y="6173393"/>
            <a:ext cx="2362200" cy="431800"/>
          </a:xfrm>
        </p:spPr>
        <p:txBody>
          <a:bodyPr anchor="b"/>
          <a:lstStyle>
            <a:lvl1pPr>
              <a:defRPr sz="1200" baseline="0">
                <a:solidFill>
                  <a:srgbClr val="FFFFFF"/>
                </a:solidFill>
                <a:latin typeface="+mn-lt"/>
                <a:ea typeface="Open Sans" panose="020B0606030504020204" pitchFamily="34" charset="0"/>
                <a:cs typeface="Open Sans" panose="020B0606030504020204" pitchFamily="34" charset="0"/>
              </a:defRPr>
            </a:lvl1pPr>
          </a:lstStyle>
          <a:p>
            <a:pPr lvl="0"/>
            <a:r>
              <a:rPr lang="en-US" dirty="0"/>
              <a:t>Presenter Name</a:t>
            </a:r>
            <a:endParaRPr lang="tr-TR" dirty="0"/>
          </a:p>
        </p:txBody>
      </p:sp>
      <p:sp>
        <p:nvSpPr>
          <p:cNvPr id="16" name="Text Placeholder 7"/>
          <p:cNvSpPr>
            <a:spLocks noGrp="1"/>
          </p:cNvSpPr>
          <p:nvPr>
            <p:ph type="body" sz="quarter" idx="12" hasCustomPrompt="1"/>
          </p:nvPr>
        </p:nvSpPr>
        <p:spPr>
          <a:xfrm>
            <a:off x="9389894" y="6173393"/>
            <a:ext cx="2362200" cy="431800"/>
          </a:xfrm>
        </p:spPr>
        <p:txBody>
          <a:bodyPr anchor="b"/>
          <a:lstStyle>
            <a:lvl1pPr algn="r">
              <a:defRPr sz="1200" baseline="0">
                <a:solidFill>
                  <a:srgbClr val="FFFFFF"/>
                </a:solidFill>
                <a:latin typeface="+mn-lt"/>
                <a:ea typeface="Open Sans" panose="020B0606030504020204" pitchFamily="34" charset="0"/>
                <a:cs typeface="Open Sans" panose="020B0606030504020204" pitchFamily="34" charset="0"/>
              </a:defRPr>
            </a:lvl1pPr>
          </a:lstStyle>
          <a:p>
            <a:pPr lvl="0"/>
            <a:r>
              <a:rPr lang="en-US" dirty="0"/>
              <a:t>Date</a:t>
            </a:r>
          </a:p>
        </p:txBody>
      </p:sp>
      <p:sp>
        <p:nvSpPr>
          <p:cNvPr id="9" name="Subtitle 2"/>
          <p:cNvSpPr>
            <a:spLocks noGrp="1"/>
          </p:cNvSpPr>
          <p:nvPr>
            <p:ph type="subTitle" idx="1" hasCustomPrompt="1"/>
          </p:nvPr>
        </p:nvSpPr>
        <p:spPr bwMode="white">
          <a:xfrm>
            <a:off x="3502123" y="5821809"/>
            <a:ext cx="5193792" cy="335328"/>
          </a:xfrm>
        </p:spPr>
        <p:txBody>
          <a:bodyPr anchor="t">
            <a:normAutofit/>
          </a:bodyPr>
          <a:lstStyle>
            <a:lvl1pPr marL="0" indent="0" algn="ctr">
              <a:buNone/>
              <a:defRPr sz="1400" b="0" cap="none" spc="0" baseline="0">
                <a:solidFill>
                  <a:schemeClr val="bg1"/>
                </a:solidFill>
                <a:latin typeface="+mn-lt"/>
                <a:ea typeface="Open Sans" panose="020B0606030504020204" pitchFamily="34" charset="0"/>
                <a:cs typeface="Open Sans" panose="020B0606030504020204" pitchFamily="34" charset="0"/>
              </a:defRPr>
            </a:lvl1pPr>
            <a:lvl2pPr marL="456758" indent="0" algn="ctr">
              <a:buNone/>
              <a:defRPr>
                <a:solidFill>
                  <a:schemeClr val="tx1">
                    <a:tint val="75000"/>
                  </a:schemeClr>
                </a:solidFill>
              </a:defRPr>
            </a:lvl2pPr>
            <a:lvl3pPr marL="913514" indent="0" algn="ctr">
              <a:buNone/>
              <a:defRPr>
                <a:solidFill>
                  <a:schemeClr val="tx1">
                    <a:tint val="75000"/>
                  </a:schemeClr>
                </a:solidFill>
              </a:defRPr>
            </a:lvl3pPr>
            <a:lvl4pPr marL="1370274" indent="0" algn="ctr">
              <a:buNone/>
              <a:defRPr>
                <a:solidFill>
                  <a:schemeClr val="tx1">
                    <a:tint val="75000"/>
                  </a:schemeClr>
                </a:solidFill>
              </a:defRPr>
            </a:lvl4pPr>
            <a:lvl5pPr marL="1827029" indent="0" algn="ctr">
              <a:buNone/>
              <a:defRPr>
                <a:solidFill>
                  <a:schemeClr val="tx1">
                    <a:tint val="75000"/>
                  </a:schemeClr>
                </a:solidFill>
              </a:defRPr>
            </a:lvl5pPr>
            <a:lvl6pPr marL="2283788" indent="0" algn="ctr">
              <a:buNone/>
              <a:defRPr>
                <a:solidFill>
                  <a:schemeClr val="tx1">
                    <a:tint val="75000"/>
                  </a:schemeClr>
                </a:solidFill>
              </a:defRPr>
            </a:lvl6pPr>
            <a:lvl7pPr marL="2740546" indent="0" algn="ctr">
              <a:buNone/>
              <a:defRPr>
                <a:solidFill>
                  <a:schemeClr val="tx1">
                    <a:tint val="75000"/>
                  </a:schemeClr>
                </a:solidFill>
              </a:defRPr>
            </a:lvl7pPr>
            <a:lvl8pPr marL="3197300" indent="0" algn="ctr">
              <a:buNone/>
              <a:defRPr>
                <a:solidFill>
                  <a:schemeClr val="tx1">
                    <a:tint val="75000"/>
                  </a:schemeClr>
                </a:solidFill>
              </a:defRPr>
            </a:lvl8pPr>
            <a:lvl9pPr marL="3654061" indent="0" algn="ctr">
              <a:buNone/>
              <a:defRPr>
                <a:solidFill>
                  <a:schemeClr val="tx1">
                    <a:tint val="75000"/>
                  </a:schemeClr>
                </a:solidFill>
              </a:defRPr>
            </a:lvl9pPr>
          </a:lstStyle>
          <a:p>
            <a:r>
              <a:rPr lang="en-US" dirty="0"/>
              <a:t>Presentation subtitle</a:t>
            </a:r>
          </a:p>
        </p:txBody>
      </p:sp>
      <p:grpSp>
        <p:nvGrpSpPr>
          <p:cNvPr id="11" name="Group 10"/>
          <p:cNvGrpSpPr/>
          <p:nvPr userDrawn="1"/>
        </p:nvGrpSpPr>
        <p:grpSpPr>
          <a:xfrm>
            <a:off x="5518839" y="6290820"/>
            <a:ext cx="1249434" cy="316852"/>
            <a:chOff x="5518839" y="6290820"/>
            <a:chExt cx="1249434" cy="316852"/>
          </a:xfrm>
          <a:solidFill>
            <a:schemeClr val="bg1"/>
          </a:solidFill>
        </p:grpSpPr>
        <p:sp>
          <p:nvSpPr>
            <p:cNvPr id="12" name="Freeform 5"/>
            <p:cNvSpPr>
              <a:spLocks noEditPoints="1"/>
            </p:cNvSpPr>
            <p:nvPr userDrawn="1"/>
          </p:nvSpPr>
          <p:spPr bwMode="auto">
            <a:xfrm>
              <a:off x="5518839" y="6290820"/>
              <a:ext cx="1167929" cy="316852"/>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noEditPoints="1"/>
            </p:cNvSpPr>
            <p:nvPr userDrawn="1"/>
          </p:nvSpPr>
          <p:spPr bwMode="auto">
            <a:xfrm>
              <a:off x="6699791" y="6340239"/>
              <a:ext cx="68482" cy="73152"/>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80023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7675" y="455613"/>
            <a:ext cx="11295063" cy="5911850"/>
          </a:xfrm>
        </p:spPr>
        <p:txBody>
          <a:bodyPr anchor="ctr"/>
          <a:lstStyle>
            <a:lvl1pPr algn="ctr">
              <a:lnSpc>
                <a:spcPct val="80000"/>
              </a:lnSpc>
              <a:defRPr sz="7200" b="0">
                <a:solidFill>
                  <a:schemeClr val="bg1"/>
                </a:solidFill>
                <a:latin typeface="Domaine Display Bold" panose="020A0803080505060203" pitchFamily="18" charset="0"/>
                <a:cs typeface="Domaine Display Bold" panose="020A0803080505060203" pitchFamily="18" charset="0"/>
              </a:defRPr>
            </a:lvl1pPr>
          </a:lstStyle>
          <a:p>
            <a:r>
              <a:rPr lang="en-US" dirty="0"/>
              <a:t>Closing </a:t>
            </a:r>
            <a:br>
              <a:rPr lang="en-US" dirty="0"/>
            </a:br>
            <a:r>
              <a:rPr lang="en-US" dirty="0"/>
              <a:t>slide</a:t>
            </a:r>
          </a:p>
        </p:txBody>
      </p:sp>
      <p:grpSp>
        <p:nvGrpSpPr>
          <p:cNvPr id="4" name="Group 3"/>
          <p:cNvGrpSpPr/>
          <p:nvPr userDrawn="1"/>
        </p:nvGrpSpPr>
        <p:grpSpPr>
          <a:xfrm>
            <a:off x="5518839" y="6290820"/>
            <a:ext cx="1249434" cy="316852"/>
            <a:chOff x="5518839" y="6290820"/>
            <a:chExt cx="1249434" cy="316852"/>
          </a:xfrm>
          <a:solidFill>
            <a:schemeClr val="bg1"/>
          </a:solidFill>
        </p:grpSpPr>
        <p:sp>
          <p:nvSpPr>
            <p:cNvPr id="5" name="Freeform 5"/>
            <p:cNvSpPr>
              <a:spLocks noEditPoints="1"/>
            </p:cNvSpPr>
            <p:nvPr userDrawn="1"/>
          </p:nvSpPr>
          <p:spPr bwMode="auto">
            <a:xfrm>
              <a:off x="5518839" y="6290820"/>
              <a:ext cx="1167929" cy="316852"/>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noEditPoints="1"/>
            </p:cNvSpPr>
            <p:nvPr userDrawn="1"/>
          </p:nvSpPr>
          <p:spPr bwMode="auto">
            <a:xfrm>
              <a:off x="6699791" y="6340239"/>
              <a:ext cx="68482" cy="73152"/>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34851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C">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a:xfrm>
            <a:off x="0" y="6116425"/>
            <a:ext cx="12188825" cy="7415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3" hasCustomPrompt="1"/>
          </p:nvPr>
        </p:nvSpPr>
        <p:spPr>
          <a:xfrm>
            <a:off x="451206" y="537509"/>
            <a:ext cx="11320272" cy="5199903"/>
          </a:xfrm>
        </p:spPr>
        <p:txBody>
          <a:bodyPr anchor="ctr"/>
          <a:lstStyle>
            <a:lvl1pPr algn="ctr">
              <a:lnSpc>
                <a:spcPct val="80000"/>
              </a:lnSpc>
              <a:defRPr sz="7200" b="0">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vl2pPr marL="0" indent="0" algn="ctr">
              <a:spcBef>
                <a:spcPts val="2400"/>
              </a:spcBef>
              <a:buFontTx/>
              <a:buNone/>
              <a:defRPr sz="1400" b="0">
                <a:solidFill>
                  <a:schemeClr val="bg1"/>
                </a:solidFill>
                <a:latin typeface="+mn-lt"/>
                <a:ea typeface="Open Sans" panose="020B0606030504020204" pitchFamily="34" charset="0"/>
                <a:cs typeface="Open Sans" panose="020B0606030504020204" pitchFamily="34" charset="0"/>
              </a:defRPr>
            </a:lvl2pPr>
          </a:lstStyle>
          <a:p>
            <a:pPr lvl="0"/>
            <a:r>
              <a:rPr lang="en-US" dirty="0"/>
              <a:t>Presentation</a:t>
            </a:r>
            <a:br>
              <a:rPr lang="en-US" dirty="0"/>
            </a:br>
            <a:r>
              <a:rPr lang="en-US" dirty="0"/>
              <a:t>title</a:t>
            </a:r>
          </a:p>
          <a:p>
            <a:pPr lvl="1"/>
            <a:r>
              <a:rPr lang="en-US" dirty="0"/>
              <a:t>Subtitle</a:t>
            </a:r>
          </a:p>
        </p:txBody>
      </p:sp>
      <p:sp>
        <p:nvSpPr>
          <p:cNvPr id="7" name="Text Placeholder 7"/>
          <p:cNvSpPr>
            <a:spLocks noGrp="1"/>
          </p:cNvSpPr>
          <p:nvPr>
            <p:ph type="body" sz="quarter" idx="11" hasCustomPrompt="1"/>
          </p:nvPr>
        </p:nvSpPr>
        <p:spPr>
          <a:xfrm>
            <a:off x="472408" y="6173393"/>
            <a:ext cx="2362200" cy="431800"/>
          </a:xfrm>
        </p:spPr>
        <p:txBody>
          <a:bodyPr anchor="b"/>
          <a:lstStyle>
            <a:lvl1pPr>
              <a:defRPr sz="1200" baseline="0">
                <a:solidFill>
                  <a:srgbClr val="FFFFFF"/>
                </a:solidFill>
              </a:defRPr>
            </a:lvl1pPr>
          </a:lstStyle>
          <a:p>
            <a:pPr lvl="0"/>
            <a:r>
              <a:rPr lang="en-US" dirty="0"/>
              <a:t>Presenter Name</a:t>
            </a:r>
            <a:endParaRPr lang="tr-TR" dirty="0"/>
          </a:p>
        </p:txBody>
      </p:sp>
      <p:sp>
        <p:nvSpPr>
          <p:cNvPr id="9" name="Text Placeholder 7"/>
          <p:cNvSpPr>
            <a:spLocks noGrp="1"/>
          </p:cNvSpPr>
          <p:nvPr>
            <p:ph type="body" sz="quarter" idx="12" hasCustomPrompt="1"/>
          </p:nvPr>
        </p:nvSpPr>
        <p:spPr>
          <a:xfrm>
            <a:off x="9389894" y="6173393"/>
            <a:ext cx="2362200" cy="431800"/>
          </a:xfrm>
        </p:spPr>
        <p:txBody>
          <a:bodyPr anchor="b"/>
          <a:lstStyle>
            <a:lvl1pPr algn="r">
              <a:defRPr sz="1200" baseline="0">
                <a:solidFill>
                  <a:srgbClr val="FFFFFF"/>
                </a:solidFill>
              </a:defRPr>
            </a:lvl1pPr>
          </a:lstStyle>
          <a:p>
            <a:pPr lvl="0"/>
            <a:r>
              <a:rPr lang="en-US" dirty="0"/>
              <a:t>Date</a:t>
            </a:r>
          </a:p>
        </p:txBody>
      </p:sp>
      <p:grpSp>
        <p:nvGrpSpPr>
          <p:cNvPr id="11" name="Group 10"/>
          <p:cNvGrpSpPr/>
          <p:nvPr userDrawn="1"/>
        </p:nvGrpSpPr>
        <p:grpSpPr>
          <a:xfrm>
            <a:off x="5518839" y="6290820"/>
            <a:ext cx="1249434" cy="316852"/>
            <a:chOff x="5518839" y="6290820"/>
            <a:chExt cx="1249434" cy="316852"/>
          </a:xfrm>
          <a:solidFill>
            <a:schemeClr val="bg1"/>
          </a:solidFill>
        </p:grpSpPr>
        <p:sp>
          <p:nvSpPr>
            <p:cNvPr id="12" name="Freeform 5"/>
            <p:cNvSpPr>
              <a:spLocks noEditPoints="1"/>
            </p:cNvSpPr>
            <p:nvPr userDrawn="1"/>
          </p:nvSpPr>
          <p:spPr bwMode="auto">
            <a:xfrm>
              <a:off x="5518839" y="6290820"/>
              <a:ext cx="1167929" cy="316852"/>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noEditPoints="1"/>
            </p:cNvSpPr>
            <p:nvPr userDrawn="1"/>
          </p:nvSpPr>
          <p:spPr bwMode="auto">
            <a:xfrm>
              <a:off x="6699791" y="6340239"/>
              <a:ext cx="68482" cy="73152"/>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06286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D1">
    <p:bg>
      <p:bgPr>
        <a:solidFill>
          <a:schemeClr val="accent2"/>
        </a:solidFill>
        <a:effectLst/>
      </p:bgPr>
    </p:bg>
    <p:spTree>
      <p:nvGrpSpPr>
        <p:cNvPr id="1" name=""/>
        <p:cNvGrpSpPr/>
        <p:nvPr/>
      </p:nvGrpSpPr>
      <p:grpSpPr>
        <a:xfrm>
          <a:off x="0" y="0"/>
          <a:ext cx="0" cy="0"/>
          <a:chOff x="0" y="0"/>
          <a:chExt cx="0" cy="0"/>
        </a:xfrm>
      </p:grpSpPr>
      <p:sp>
        <p:nvSpPr>
          <p:cNvPr id="27" name="Rectangle 26"/>
          <p:cNvSpPr/>
          <p:nvPr userDrawn="1"/>
        </p:nvSpPr>
        <p:spPr>
          <a:xfrm>
            <a:off x="0" y="5581656"/>
            <a:ext cx="12188825" cy="1276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descr="Aetna_Logo_K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616732" y="2779939"/>
            <a:ext cx="1280160" cy="329372"/>
          </a:xfrm>
          <a:prstGeom prst="rect">
            <a:avLst/>
          </a:prstGeom>
        </p:spPr>
      </p:pic>
      <p:sp>
        <p:nvSpPr>
          <p:cNvPr id="6" name="Picture Placeholder 5"/>
          <p:cNvSpPr>
            <a:spLocks noGrp="1"/>
          </p:cNvSpPr>
          <p:nvPr>
            <p:ph type="pic" sz="quarter" idx="10" hasCustomPrompt="1"/>
          </p:nvPr>
        </p:nvSpPr>
        <p:spPr>
          <a:xfrm>
            <a:off x="0" y="0"/>
            <a:ext cx="12188825" cy="4114800"/>
          </a:xfrm>
          <a:solidFill>
            <a:schemeClr val="bg2"/>
          </a:solidFill>
        </p:spPr>
        <p:txBody>
          <a:bodyPr anchor="ctr"/>
          <a:lstStyle>
            <a:lvl1pPr algn="ctr">
              <a:defRPr sz="9600" b="1">
                <a:solidFill>
                  <a:schemeClr val="bg2">
                    <a:lumMod val="20000"/>
                    <a:lumOff val="80000"/>
                  </a:schemeClr>
                </a:solidFill>
                <a:latin typeface="Open Sans Bold"/>
                <a:cs typeface="Open Sans Bold"/>
              </a:defRPr>
            </a:lvl1pPr>
          </a:lstStyle>
          <a:p>
            <a:r>
              <a:rPr lang="en-US" dirty="0"/>
              <a:t>IMAGE</a:t>
            </a:r>
          </a:p>
        </p:txBody>
      </p:sp>
      <p:sp>
        <p:nvSpPr>
          <p:cNvPr id="20" name="Title 1"/>
          <p:cNvSpPr>
            <a:spLocks noGrp="1"/>
          </p:cNvSpPr>
          <p:nvPr>
            <p:ph type="ctrTitle" hasCustomPrompt="1"/>
          </p:nvPr>
        </p:nvSpPr>
        <p:spPr bwMode="white">
          <a:xfrm>
            <a:off x="2679164" y="4322929"/>
            <a:ext cx="6794350" cy="1293754"/>
          </a:xfrm>
        </p:spPr>
        <p:txBody>
          <a:bodyPr anchor="b"/>
          <a:lstStyle>
            <a:lvl1pPr algn="ctr">
              <a:lnSpc>
                <a:spcPct val="90000"/>
              </a:lnSpc>
              <a:defRPr sz="4800" b="0" i="0" cap="none" baseline="0">
                <a:solidFill>
                  <a:srgbClr val="FFFFFF"/>
                </a:solidFill>
                <a:latin typeface="Domaine Display Bold" panose="020A0803080505060203" pitchFamily="18" charset="0"/>
                <a:cs typeface="Domaine Display Bold" panose="020A0803080505060203" pitchFamily="18" charset="0"/>
              </a:defRPr>
            </a:lvl1pPr>
          </a:lstStyle>
          <a:p>
            <a:r>
              <a:rPr lang="en-US" dirty="0"/>
              <a:t>Presentation </a:t>
            </a:r>
            <a:br>
              <a:rPr lang="en-US" dirty="0"/>
            </a:br>
            <a:r>
              <a:rPr lang="en-US" dirty="0"/>
              <a:t>title</a:t>
            </a:r>
          </a:p>
        </p:txBody>
      </p:sp>
      <p:sp>
        <p:nvSpPr>
          <p:cNvPr id="24" name="Subtitle 2"/>
          <p:cNvSpPr>
            <a:spLocks noGrp="1"/>
          </p:cNvSpPr>
          <p:nvPr>
            <p:ph type="subTitle" idx="1" hasCustomPrompt="1"/>
          </p:nvPr>
        </p:nvSpPr>
        <p:spPr bwMode="white">
          <a:xfrm>
            <a:off x="3487710" y="5639520"/>
            <a:ext cx="5168758" cy="371869"/>
          </a:xfrm>
        </p:spPr>
        <p:txBody>
          <a:bodyPr anchor="t">
            <a:normAutofit/>
          </a:bodyPr>
          <a:lstStyle>
            <a:lvl1pPr marL="0" indent="0" algn="ctr">
              <a:buNone/>
              <a:defRPr sz="1400" b="0" cap="none" spc="0" baseline="0">
                <a:solidFill>
                  <a:schemeClr val="bg1"/>
                </a:solidFill>
                <a:latin typeface="+mn-lt"/>
                <a:ea typeface="Open Sans" panose="020B0606030504020204" pitchFamily="34" charset="0"/>
                <a:cs typeface="Open Sans" panose="020B0606030504020204" pitchFamily="34" charset="0"/>
              </a:defRPr>
            </a:lvl1pPr>
            <a:lvl2pPr marL="456758" indent="0" algn="ctr">
              <a:buNone/>
              <a:defRPr>
                <a:solidFill>
                  <a:schemeClr val="tx1">
                    <a:tint val="75000"/>
                  </a:schemeClr>
                </a:solidFill>
              </a:defRPr>
            </a:lvl2pPr>
            <a:lvl3pPr marL="913514" indent="0" algn="ctr">
              <a:buNone/>
              <a:defRPr>
                <a:solidFill>
                  <a:schemeClr val="tx1">
                    <a:tint val="75000"/>
                  </a:schemeClr>
                </a:solidFill>
              </a:defRPr>
            </a:lvl3pPr>
            <a:lvl4pPr marL="1370274" indent="0" algn="ctr">
              <a:buNone/>
              <a:defRPr>
                <a:solidFill>
                  <a:schemeClr val="tx1">
                    <a:tint val="75000"/>
                  </a:schemeClr>
                </a:solidFill>
              </a:defRPr>
            </a:lvl4pPr>
            <a:lvl5pPr marL="1827029" indent="0" algn="ctr">
              <a:buNone/>
              <a:defRPr>
                <a:solidFill>
                  <a:schemeClr val="tx1">
                    <a:tint val="75000"/>
                  </a:schemeClr>
                </a:solidFill>
              </a:defRPr>
            </a:lvl5pPr>
            <a:lvl6pPr marL="2283788" indent="0" algn="ctr">
              <a:buNone/>
              <a:defRPr>
                <a:solidFill>
                  <a:schemeClr val="tx1">
                    <a:tint val="75000"/>
                  </a:schemeClr>
                </a:solidFill>
              </a:defRPr>
            </a:lvl6pPr>
            <a:lvl7pPr marL="2740546" indent="0" algn="ctr">
              <a:buNone/>
              <a:defRPr>
                <a:solidFill>
                  <a:schemeClr val="tx1">
                    <a:tint val="75000"/>
                  </a:schemeClr>
                </a:solidFill>
              </a:defRPr>
            </a:lvl7pPr>
            <a:lvl8pPr marL="3197300" indent="0" algn="ctr">
              <a:buNone/>
              <a:defRPr>
                <a:solidFill>
                  <a:schemeClr val="tx1">
                    <a:tint val="75000"/>
                  </a:schemeClr>
                </a:solidFill>
              </a:defRPr>
            </a:lvl8pPr>
            <a:lvl9pPr marL="3654061" indent="0" algn="ctr">
              <a:buNone/>
              <a:defRPr>
                <a:solidFill>
                  <a:schemeClr val="tx1">
                    <a:tint val="75000"/>
                  </a:schemeClr>
                </a:solidFill>
              </a:defRPr>
            </a:lvl9pPr>
          </a:lstStyle>
          <a:p>
            <a:r>
              <a:rPr lang="en-US" dirty="0"/>
              <a:t>Presentation subtitle</a:t>
            </a:r>
          </a:p>
        </p:txBody>
      </p:sp>
      <p:sp>
        <p:nvSpPr>
          <p:cNvPr id="21" name="Picture Placeholder 5"/>
          <p:cNvSpPr>
            <a:spLocks noGrp="1"/>
          </p:cNvSpPr>
          <p:nvPr>
            <p:ph type="pic" sz="quarter" idx="13" hasCustomPrompt="1"/>
          </p:nvPr>
        </p:nvSpPr>
        <p:spPr>
          <a:xfrm>
            <a:off x="6236130" y="6319889"/>
            <a:ext cx="1270751" cy="287783"/>
          </a:xfrm>
          <a:solidFill>
            <a:schemeClr val="bg2"/>
          </a:solidFill>
        </p:spPr>
        <p:txBody>
          <a:bodyPr anchor="ctr"/>
          <a:lstStyle>
            <a:lvl1pPr algn="ctr">
              <a:defRPr sz="1000" b="1" baseline="0">
                <a:solidFill>
                  <a:schemeClr val="tx1"/>
                </a:solidFill>
                <a:latin typeface="Open Sans Bold"/>
                <a:cs typeface="Open Sans Bold"/>
              </a:defRPr>
            </a:lvl1pPr>
          </a:lstStyle>
          <a:p>
            <a:r>
              <a:rPr lang="en-US" dirty="0"/>
              <a:t>PARTNER LOGO</a:t>
            </a:r>
          </a:p>
        </p:txBody>
      </p:sp>
      <p:sp>
        <p:nvSpPr>
          <p:cNvPr id="12" name="Text Placeholder 7"/>
          <p:cNvSpPr>
            <a:spLocks noGrp="1"/>
          </p:cNvSpPr>
          <p:nvPr>
            <p:ph type="body" sz="quarter" idx="11" hasCustomPrompt="1"/>
          </p:nvPr>
        </p:nvSpPr>
        <p:spPr>
          <a:xfrm>
            <a:off x="472408" y="6173393"/>
            <a:ext cx="2362200" cy="431800"/>
          </a:xfrm>
        </p:spPr>
        <p:txBody>
          <a:bodyPr anchor="b"/>
          <a:lstStyle>
            <a:lvl1pPr>
              <a:defRPr sz="1200" baseline="0">
                <a:solidFill>
                  <a:srgbClr val="FFFFFF"/>
                </a:solidFill>
              </a:defRPr>
            </a:lvl1pPr>
          </a:lstStyle>
          <a:p>
            <a:pPr lvl="0"/>
            <a:r>
              <a:rPr lang="en-US" dirty="0"/>
              <a:t>Presenter Name</a:t>
            </a:r>
            <a:endParaRPr lang="tr-TR" dirty="0"/>
          </a:p>
        </p:txBody>
      </p:sp>
      <p:sp>
        <p:nvSpPr>
          <p:cNvPr id="13" name="Text Placeholder 7"/>
          <p:cNvSpPr>
            <a:spLocks noGrp="1"/>
          </p:cNvSpPr>
          <p:nvPr>
            <p:ph type="body" sz="quarter" idx="12" hasCustomPrompt="1"/>
          </p:nvPr>
        </p:nvSpPr>
        <p:spPr>
          <a:xfrm>
            <a:off x="9389894" y="6173393"/>
            <a:ext cx="2362200" cy="431800"/>
          </a:xfrm>
        </p:spPr>
        <p:txBody>
          <a:bodyPr anchor="b"/>
          <a:lstStyle>
            <a:lvl1pPr algn="r">
              <a:defRPr sz="1200" baseline="0">
                <a:solidFill>
                  <a:srgbClr val="FFFFFF"/>
                </a:solidFill>
              </a:defRPr>
            </a:lvl1pPr>
          </a:lstStyle>
          <a:p>
            <a:pPr lvl="0"/>
            <a:r>
              <a:rPr lang="en-US" dirty="0"/>
              <a:t>Date</a:t>
            </a:r>
          </a:p>
        </p:txBody>
      </p:sp>
      <p:grpSp>
        <p:nvGrpSpPr>
          <p:cNvPr id="14" name="Group 13"/>
          <p:cNvGrpSpPr/>
          <p:nvPr userDrawn="1"/>
        </p:nvGrpSpPr>
        <p:grpSpPr>
          <a:xfrm>
            <a:off x="4739898" y="6290820"/>
            <a:ext cx="1249434" cy="316852"/>
            <a:chOff x="5518839" y="6290820"/>
            <a:chExt cx="1249434" cy="316852"/>
          </a:xfrm>
          <a:solidFill>
            <a:schemeClr val="bg1"/>
          </a:solidFill>
        </p:grpSpPr>
        <p:sp>
          <p:nvSpPr>
            <p:cNvPr id="15" name="Freeform 5"/>
            <p:cNvSpPr>
              <a:spLocks noEditPoints="1"/>
            </p:cNvSpPr>
            <p:nvPr userDrawn="1"/>
          </p:nvSpPr>
          <p:spPr bwMode="auto">
            <a:xfrm>
              <a:off x="5518839" y="6290820"/>
              <a:ext cx="1167929" cy="316852"/>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
            <p:cNvSpPr>
              <a:spLocks noEditPoints="1"/>
            </p:cNvSpPr>
            <p:nvPr userDrawn="1"/>
          </p:nvSpPr>
          <p:spPr bwMode="auto">
            <a:xfrm>
              <a:off x="6699791" y="6340239"/>
              <a:ext cx="68482" cy="73152"/>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23739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D2">
    <p:bg>
      <p:bgPr>
        <a:solidFill>
          <a:schemeClr val="accent2"/>
        </a:solidFill>
        <a:effectLst/>
      </p:bgPr>
    </p:bg>
    <p:spTree>
      <p:nvGrpSpPr>
        <p:cNvPr id="1" name=""/>
        <p:cNvGrpSpPr/>
        <p:nvPr/>
      </p:nvGrpSpPr>
      <p:grpSpPr>
        <a:xfrm>
          <a:off x="0" y="0"/>
          <a:ext cx="0" cy="0"/>
          <a:chOff x="0" y="0"/>
          <a:chExt cx="0" cy="0"/>
        </a:xfrm>
      </p:grpSpPr>
      <p:sp>
        <p:nvSpPr>
          <p:cNvPr id="27" name="Rectangle 26"/>
          <p:cNvSpPr/>
          <p:nvPr userDrawn="1"/>
        </p:nvSpPr>
        <p:spPr>
          <a:xfrm>
            <a:off x="0" y="5581656"/>
            <a:ext cx="12188825" cy="1276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descr="Aetna_Logo_K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616732" y="2779939"/>
            <a:ext cx="1280160" cy="329372"/>
          </a:xfrm>
          <a:prstGeom prst="rect">
            <a:avLst/>
          </a:prstGeom>
        </p:spPr>
      </p:pic>
      <p:sp>
        <p:nvSpPr>
          <p:cNvPr id="6" name="Picture Placeholder 5"/>
          <p:cNvSpPr>
            <a:spLocks noGrp="1"/>
          </p:cNvSpPr>
          <p:nvPr>
            <p:ph type="pic" sz="quarter" idx="10" hasCustomPrompt="1"/>
          </p:nvPr>
        </p:nvSpPr>
        <p:spPr>
          <a:xfrm>
            <a:off x="0" y="0"/>
            <a:ext cx="12188825" cy="4114800"/>
          </a:xfrm>
          <a:solidFill>
            <a:schemeClr val="bg2"/>
          </a:solidFill>
        </p:spPr>
        <p:txBody>
          <a:bodyPr anchor="ctr"/>
          <a:lstStyle>
            <a:lvl1pPr algn="ctr">
              <a:defRPr sz="9600" b="1">
                <a:solidFill>
                  <a:schemeClr val="bg2">
                    <a:lumMod val="20000"/>
                    <a:lumOff val="80000"/>
                  </a:schemeClr>
                </a:solidFill>
                <a:latin typeface="Open Sans Bold"/>
                <a:cs typeface="Open Sans Bold"/>
              </a:defRPr>
            </a:lvl1pPr>
          </a:lstStyle>
          <a:p>
            <a:r>
              <a:rPr lang="en-US" dirty="0"/>
              <a:t>IMAGE</a:t>
            </a:r>
          </a:p>
        </p:txBody>
      </p:sp>
      <p:sp>
        <p:nvSpPr>
          <p:cNvPr id="20" name="Title 1"/>
          <p:cNvSpPr>
            <a:spLocks noGrp="1"/>
          </p:cNvSpPr>
          <p:nvPr>
            <p:ph type="ctrTitle" hasCustomPrompt="1"/>
          </p:nvPr>
        </p:nvSpPr>
        <p:spPr bwMode="white">
          <a:xfrm>
            <a:off x="2679164" y="4335757"/>
            <a:ext cx="6794350" cy="1280926"/>
          </a:xfrm>
        </p:spPr>
        <p:txBody>
          <a:bodyPr anchor="b"/>
          <a:lstStyle>
            <a:lvl1pPr algn="ctr">
              <a:lnSpc>
                <a:spcPct val="90000"/>
              </a:lnSpc>
              <a:defRPr sz="4800" b="0" i="0" cap="none" baseline="0">
                <a:solidFill>
                  <a:srgbClr val="FFFFFF"/>
                </a:solidFill>
                <a:latin typeface="Domaine Display Bold"/>
                <a:cs typeface="Domaine Display Bold"/>
              </a:defRPr>
            </a:lvl1pPr>
          </a:lstStyle>
          <a:p>
            <a:r>
              <a:rPr lang="en-US" dirty="0"/>
              <a:t>Presentation </a:t>
            </a:r>
            <a:br>
              <a:rPr lang="en-US" dirty="0"/>
            </a:br>
            <a:r>
              <a:rPr lang="en-US" dirty="0"/>
              <a:t>title</a:t>
            </a:r>
          </a:p>
        </p:txBody>
      </p:sp>
      <p:sp>
        <p:nvSpPr>
          <p:cNvPr id="24" name="Subtitle 2"/>
          <p:cNvSpPr>
            <a:spLocks noGrp="1"/>
          </p:cNvSpPr>
          <p:nvPr>
            <p:ph type="subTitle" idx="1" hasCustomPrompt="1"/>
          </p:nvPr>
        </p:nvSpPr>
        <p:spPr bwMode="white">
          <a:xfrm>
            <a:off x="3487710" y="5639520"/>
            <a:ext cx="5168758" cy="371869"/>
          </a:xfrm>
        </p:spPr>
        <p:txBody>
          <a:bodyPr anchor="t">
            <a:normAutofit/>
          </a:bodyPr>
          <a:lstStyle>
            <a:lvl1pPr marL="0" indent="0" algn="ctr">
              <a:buNone/>
              <a:defRPr sz="1400" b="0" cap="none" spc="0" baseline="0">
                <a:solidFill>
                  <a:schemeClr val="bg1"/>
                </a:solidFill>
                <a:latin typeface="+mn-lt"/>
                <a:ea typeface="Open Sans" panose="020B0606030504020204" pitchFamily="34" charset="0"/>
                <a:cs typeface="Open Sans" panose="020B0606030504020204" pitchFamily="34" charset="0"/>
              </a:defRPr>
            </a:lvl1pPr>
            <a:lvl2pPr marL="456758" indent="0" algn="ctr">
              <a:buNone/>
              <a:defRPr>
                <a:solidFill>
                  <a:schemeClr val="tx1">
                    <a:tint val="75000"/>
                  </a:schemeClr>
                </a:solidFill>
              </a:defRPr>
            </a:lvl2pPr>
            <a:lvl3pPr marL="913514" indent="0" algn="ctr">
              <a:buNone/>
              <a:defRPr>
                <a:solidFill>
                  <a:schemeClr val="tx1">
                    <a:tint val="75000"/>
                  </a:schemeClr>
                </a:solidFill>
              </a:defRPr>
            </a:lvl3pPr>
            <a:lvl4pPr marL="1370274" indent="0" algn="ctr">
              <a:buNone/>
              <a:defRPr>
                <a:solidFill>
                  <a:schemeClr val="tx1">
                    <a:tint val="75000"/>
                  </a:schemeClr>
                </a:solidFill>
              </a:defRPr>
            </a:lvl4pPr>
            <a:lvl5pPr marL="1827029" indent="0" algn="ctr">
              <a:buNone/>
              <a:defRPr>
                <a:solidFill>
                  <a:schemeClr val="tx1">
                    <a:tint val="75000"/>
                  </a:schemeClr>
                </a:solidFill>
              </a:defRPr>
            </a:lvl5pPr>
            <a:lvl6pPr marL="2283788" indent="0" algn="ctr">
              <a:buNone/>
              <a:defRPr>
                <a:solidFill>
                  <a:schemeClr val="tx1">
                    <a:tint val="75000"/>
                  </a:schemeClr>
                </a:solidFill>
              </a:defRPr>
            </a:lvl6pPr>
            <a:lvl7pPr marL="2740546" indent="0" algn="ctr">
              <a:buNone/>
              <a:defRPr>
                <a:solidFill>
                  <a:schemeClr val="tx1">
                    <a:tint val="75000"/>
                  </a:schemeClr>
                </a:solidFill>
              </a:defRPr>
            </a:lvl7pPr>
            <a:lvl8pPr marL="3197300" indent="0" algn="ctr">
              <a:buNone/>
              <a:defRPr>
                <a:solidFill>
                  <a:schemeClr val="tx1">
                    <a:tint val="75000"/>
                  </a:schemeClr>
                </a:solidFill>
              </a:defRPr>
            </a:lvl8pPr>
            <a:lvl9pPr marL="3654061" indent="0" algn="ctr">
              <a:buNone/>
              <a:defRPr>
                <a:solidFill>
                  <a:schemeClr val="tx1">
                    <a:tint val="75000"/>
                  </a:schemeClr>
                </a:solidFill>
              </a:defRPr>
            </a:lvl9pPr>
          </a:lstStyle>
          <a:p>
            <a:r>
              <a:rPr lang="en-US" dirty="0"/>
              <a:t>Presentation subtitle</a:t>
            </a:r>
          </a:p>
        </p:txBody>
      </p:sp>
      <p:sp>
        <p:nvSpPr>
          <p:cNvPr id="12" name="Picture Placeholder 5"/>
          <p:cNvSpPr>
            <a:spLocks noGrp="1"/>
          </p:cNvSpPr>
          <p:nvPr>
            <p:ph type="pic" sz="quarter" idx="13" hasCustomPrompt="1"/>
          </p:nvPr>
        </p:nvSpPr>
        <p:spPr>
          <a:xfrm>
            <a:off x="4693080" y="6319889"/>
            <a:ext cx="1270751" cy="287783"/>
          </a:xfrm>
          <a:solidFill>
            <a:schemeClr val="bg2"/>
          </a:solidFill>
        </p:spPr>
        <p:txBody>
          <a:bodyPr anchor="ctr"/>
          <a:lstStyle>
            <a:lvl1pPr algn="ctr">
              <a:defRPr sz="1000" b="1" baseline="0">
                <a:solidFill>
                  <a:schemeClr val="tx1"/>
                </a:solidFill>
                <a:latin typeface="Open Sans Bold"/>
                <a:cs typeface="Open Sans Bold"/>
              </a:defRPr>
            </a:lvl1pPr>
          </a:lstStyle>
          <a:p>
            <a:r>
              <a:rPr lang="en-US" dirty="0"/>
              <a:t>PARTNER LOGO</a:t>
            </a:r>
          </a:p>
        </p:txBody>
      </p:sp>
      <p:sp>
        <p:nvSpPr>
          <p:cNvPr id="13" name="Text Placeholder 7"/>
          <p:cNvSpPr>
            <a:spLocks noGrp="1"/>
          </p:cNvSpPr>
          <p:nvPr>
            <p:ph type="body" sz="quarter" idx="11" hasCustomPrompt="1"/>
          </p:nvPr>
        </p:nvSpPr>
        <p:spPr>
          <a:xfrm>
            <a:off x="472408" y="6173393"/>
            <a:ext cx="2362200" cy="431800"/>
          </a:xfrm>
        </p:spPr>
        <p:txBody>
          <a:bodyPr anchor="b"/>
          <a:lstStyle>
            <a:lvl1pPr>
              <a:defRPr sz="1200" baseline="0">
                <a:solidFill>
                  <a:srgbClr val="FFFFFF"/>
                </a:solidFill>
              </a:defRPr>
            </a:lvl1pPr>
          </a:lstStyle>
          <a:p>
            <a:pPr lvl="0"/>
            <a:r>
              <a:rPr lang="en-US" dirty="0"/>
              <a:t>Presenter Name</a:t>
            </a:r>
            <a:endParaRPr lang="tr-TR" dirty="0"/>
          </a:p>
        </p:txBody>
      </p:sp>
      <p:sp>
        <p:nvSpPr>
          <p:cNvPr id="14" name="Text Placeholder 7"/>
          <p:cNvSpPr>
            <a:spLocks noGrp="1"/>
          </p:cNvSpPr>
          <p:nvPr>
            <p:ph type="body" sz="quarter" idx="12" hasCustomPrompt="1"/>
          </p:nvPr>
        </p:nvSpPr>
        <p:spPr>
          <a:xfrm>
            <a:off x="9389894" y="6173393"/>
            <a:ext cx="2362200" cy="431800"/>
          </a:xfrm>
        </p:spPr>
        <p:txBody>
          <a:bodyPr anchor="b"/>
          <a:lstStyle>
            <a:lvl1pPr algn="r">
              <a:defRPr sz="1200" baseline="0">
                <a:solidFill>
                  <a:srgbClr val="FFFFFF"/>
                </a:solidFill>
              </a:defRPr>
            </a:lvl1pPr>
          </a:lstStyle>
          <a:p>
            <a:pPr lvl="0"/>
            <a:r>
              <a:rPr lang="en-US" dirty="0"/>
              <a:t>Date</a:t>
            </a:r>
          </a:p>
        </p:txBody>
      </p:sp>
      <p:grpSp>
        <p:nvGrpSpPr>
          <p:cNvPr id="15" name="Group 14"/>
          <p:cNvGrpSpPr/>
          <p:nvPr userDrawn="1"/>
        </p:nvGrpSpPr>
        <p:grpSpPr>
          <a:xfrm>
            <a:off x="6199082" y="6290820"/>
            <a:ext cx="1249434" cy="316852"/>
            <a:chOff x="5518839" y="6290820"/>
            <a:chExt cx="1249434" cy="316852"/>
          </a:xfrm>
          <a:solidFill>
            <a:schemeClr val="bg1"/>
          </a:solidFill>
        </p:grpSpPr>
        <p:sp>
          <p:nvSpPr>
            <p:cNvPr id="16" name="Freeform 5"/>
            <p:cNvSpPr>
              <a:spLocks noEditPoints="1"/>
            </p:cNvSpPr>
            <p:nvPr userDrawn="1"/>
          </p:nvSpPr>
          <p:spPr bwMode="auto">
            <a:xfrm>
              <a:off x="5518839" y="6290820"/>
              <a:ext cx="1167929" cy="316852"/>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6"/>
            <p:cNvSpPr>
              <a:spLocks noEditPoints="1"/>
            </p:cNvSpPr>
            <p:nvPr userDrawn="1"/>
          </p:nvSpPr>
          <p:spPr bwMode="auto">
            <a:xfrm>
              <a:off x="6699791" y="6340239"/>
              <a:ext cx="68482" cy="73152"/>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43206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D3">
    <p:spTree>
      <p:nvGrpSpPr>
        <p:cNvPr id="1" name=""/>
        <p:cNvGrpSpPr/>
        <p:nvPr/>
      </p:nvGrpSpPr>
      <p:grpSpPr>
        <a:xfrm>
          <a:off x="0" y="0"/>
          <a:ext cx="0" cy="0"/>
          <a:chOff x="0" y="0"/>
          <a:chExt cx="0" cy="0"/>
        </a:xfrm>
      </p:grpSpPr>
      <p:sp>
        <p:nvSpPr>
          <p:cNvPr id="5" name="Rectangle 4"/>
          <p:cNvSpPr/>
          <p:nvPr userDrawn="1"/>
        </p:nvSpPr>
        <p:spPr>
          <a:xfrm>
            <a:off x="-1" y="4117660"/>
            <a:ext cx="12188826" cy="27403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p:cNvSpPr>
            <a:spLocks noGrp="1"/>
          </p:cNvSpPr>
          <p:nvPr>
            <p:ph type="pic" sz="quarter" idx="10" hasCustomPrompt="1"/>
          </p:nvPr>
        </p:nvSpPr>
        <p:spPr>
          <a:xfrm>
            <a:off x="0" y="0"/>
            <a:ext cx="12188825" cy="4114800"/>
          </a:xfrm>
          <a:solidFill>
            <a:schemeClr val="bg2"/>
          </a:solidFill>
        </p:spPr>
        <p:txBody>
          <a:bodyPr anchor="ctr"/>
          <a:lstStyle>
            <a:lvl1pPr algn="ctr">
              <a:defRPr sz="9600" b="1">
                <a:solidFill>
                  <a:schemeClr val="bg2">
                    <a:lumMod val="20000"/>
                    <a:lumOff val="80000"/>
                  </a:schemeClr>
                </a:solidFill>
                <a:latin typeface="Open Sans Bold"/>
                <a:cs typeface="Open Sans Bold"/>
              </a:defRPr>
            </a:lvl1pPr>
          </a:lstStyle>
          <a:p>
            <a:r>
              <a:rPr lang="en-US" dirty="0"/>
              <a:t>IMAGE</a:t>
            </a:r>
          </a:p>
        </p:txBody>
      </p:sp>
      <p:sp>
        <p:nvSpPr>
          <p:cNvPr id="11" name="Title 1"/>
          <p:cNvSpPr>
            <a:spLocks noGrp="1"/>
          </p:cNvSpPr>
          <p:nvPr>
            <p:ph type="ctrTitle" hasCustomPrompt="1"/>
          </p:nvPr>
        </p:nvSpPr>
        <p:spPr bwMode="white">
          <a:xfrm>
            <a:off x="2679164" y="4297274"/>
            <a:ext cx="6794350" cy="1319409"/>
          </a:xfrm>
        </p:spPr>
        <p:txBody>
          <a:bodyPr anchor="b"/>
          <a:lstStyle>
            <a:lvl1pPr algn="ctr">
              <a:lnSpc>
                <a:spcPct val="90000"/>
              </a:lnSpc>
              <a:defRPr sz="4800" b="0" i="0" cap="none" baseline="0">
                <a:solidFill>
                  <a:schemeClr val="accent2"/>
                </a:solidFill>
                <a:latin typeface="Domaine Display Bold" panose="020A0803080505060203" pitchFamily="18" charset="0"/>
                <a:cs typeface="Domaine Display Bold" panose="020A0803080505060203" pitchFamily="18" charset="0"/>
              </a:defRPr>
            </a:lvl1pPr>
          </a:lstStyle>
          <a:p>
            <a:r>
              <a:rPr lang="en-US" dirty="0"/>
              <a:t>Presentation </a:t>
            </a:r>
            <a:br>
              <a:rPr lang="en-US" dirty="0"/>
            </a:br>
            <a:r>
              <a:rPr lang="en-US" dirty="0"/>
              <a:t>title</a:t>
            </a:r>
          </a:p>
        </p:txBody>
      </p:sp>
      <p:sp>
        <p:nvSpPr>
          <p:cNvPr id="14" name="Subtitle 2"/>
          <p:cNvSpPr>
            <a:spLocks noGrp="1"/>
          </p:cNvSpPr>
          <p:nvPr>
            <p:ph type="subTitle" idx="1" hasCustomPrompt="1"/>
          </p:nvPr>
        </p:nvSpPr>
        <p:spPr bwMode="white">
          <a:xfrm>
            <a:off x="3487710" y="5639520"/>
            <a:ext cx="5168758" cy="371869"/>
          </a:xfrm>
        </p:spPr>
        <p:txBody>
          <a:bodyPr anchor="t">
            <a:normAutofit/>
          </a:bodyPr>
          <a:lstStyle>
            <a:lvl1pPr marL="0" indent="0" algn="ctr">
              <a:buNone/>
              <a:defRPr sz="1400" b="0" cap="none" spc="0" baseline="0">
                <a:solidFill>
                  <a:schemeClr val="accent2"/>
                </a:solidFill>
                <a:latin typeface="+mn-lt"/>
                <a:ea typeface="Open Sans" panose="020B0606030504020204" pitchFamily="34" charset="0"/>
                <a:cs typeface="Open Sans" panose="020B0606030504020204" pitchFamily="34" charset="0"/>
              </a:defRPr>
            </a:lvl1pPr>
            <a:lvl2pPr marL="456758" indent="0" algn="ctr">
              <a:buNone/>
              <a:defRPr>
                <a:solidFill>
                  <a:schemeClr val="tx1">
                    <a:tint val="75000"/>
                  </a:schemeClr>
                </a:solidFill>
              </a:defRPr>
            </a:lvl2pPr>
            <a:lvl3pPr marL="913514" indent="0" algn="ctr">
              <a:buNone/>
              <a:defRPr>
                <a:solidFill>
                  <a:schemeClr val="tx1">
                    <a:tint val="75000"/>
                  </a:schemeClr>
                </a:solidFill>
              </a:defRPr>
            </a:lvl3pPr>
            <a:lvl4pPr marL="1370274" indent="0" algn="ctr">
              <a:buNone/>
              <a:defRPr>
                <a:solidFill>
                  <a:schemeClr val="tx1">
                    <a:tint val="75000"/>
                  </a:schemeClr>
                </a:solidFill>
              </a:defRPr>
            </a:lvl4pPr>
            <a:lvl5pPr marL="1827029" indent="0" algn="ctr">
              <a:buNone/>
              <a:defRPr>
                <a:solidFill>
                  <a:schemeClr val="tx1">
                    <a:tint val="75000"/>
                  </a:schemeClr>
                </a:solidFill>
              </a:defRPr>
            </a:lvl5pPr>
            <a:lvl6pPr marL="2283788" indent="0" algn="ctr">
              <a:buNone/>
              <a:defRPr>
                <a:solidFill>
                  <a:schemeClr val="tx1">
                    <a:tint val="75000"/>
                  </a:schemeClr>
                </a:solidFill>
              </a:defRPr>
            </a:lvl6pPr>
            <a:lvl7pPr marL="2740546" indent="0" algn="ctr">
              <a:buNone/>
              <a:defRPr>
                <a:solidFill>
                  <a:schemeClr val="tx1">
                    <a:tint val="75000"/>
                  </a:schemeClr>
                </a:solidFill>
              </a:defRPr>
            </a:lvl7pPr>
            <a:lvl8pPr marL="3197300" indent="0" algn="ctr">
              <a:buNone/>
              <a:defRPr>
                <a:solidFill>
                  <a:schemeClr val="tx1">
                    <a:tint val="75000"/>
                  </a:schemeClr>
                </a:solidFill>
              </a:defRPr>
            </a:lvl8pPr>
            <a:lvl9pPr marL="3654061" indent="0" algn="ctr">
              <a:buNone/>
              <a:defRPr>
                <a:solidFill>
                  <a:schemeClr val="tx1">
                    <a:tint val="75000"/>
                  </a:schemeClr>
                </a:solidFill>
              </a:defRPr>
            </a:lvl9pPr>
          </a:lstStyle>
          <a:p>
            <a:r>
              <a:rPr lang="en-US" dirty="0"/>
              <a:t>Presentation subtitle</a:t>
            </a:r>
          </a:p>
        </p:txBody>
      </p:sp>
      <p:sp>
        <p:nvSpPr>
          <p:cNvPr id="12" name="Text Placeholder 7"/>
          <p:cNvSpPr>
            <a:spLocks noGrp="1"/>
          </p:cNvSpPr>
          <p:nvPr>
            <p:ph type="body" sz="quarter" idx="11" hasCustomPrompt="1"/>
          </p:nvPr>
        </p:nvSpPr>
        <p:spPr>
          <a:xfrm>
            <a:off x="472408" y="6173393"/>
            <a:ext cx="2362200" cy="431800"/>
          </a:xfrm>
        </p:spPr>
        <p:txBody>
          <a:bodyPr anchor="b"/>
          <a:lstStyle>
            <a:lvl1pPr>
              <a:defRPr sz="1200" baseline="0">
                <a:solidFill>
                  <a:schemeClr val="accent2"/>
                </a:solidFill>
              </a:defRPr>
            </a:lvl1pPr>
          </a:lstStyle>
          <a:p>
            <a:pPr lvl="0"/>
            <a:r>
              <a:rPr lang="en-US" dirty="0"/>
              <a:t>Presenter Name</a:t>
            </a:r>
          </a:p>
        </p:txBody>
      </p:sp>
      <p:sp>
        <p:nvSpPr>
          <p:cNvPr id="13" name="Text Placeholder 7"/>
          <p:cNvSpPr>
            <a:spLocks noGrp="1"/>
          </p:cNvSpPr>
          <p:nvPr>
            <p:ph type="body" sz="quarter" idx="12" hasCustomPrompt="1"/>
          </p:nvPr>
        </p:nvSpPr>
        <p:spPr>
          <a:xfrm>
            <a:off x="9389894" y="6173393"/>
            <a:ext cx="2362200" cy="431800"/>
          </a:xfrm>
        </p:spPr>
        <p:txBody>
          <a:bodyPr anchor="b"/>
          <a:lstStyle>
            <a:lvl1pPr algn="r">
              <a:defRPr sz="1200" baseline="0">
                <a:solidFill>
                  <a:schemeClr val="accent2"/>
                </a:solidFill>
              </a:defRPr>
            </a:lvl1pPr>
          </a:lstStyle>
          <a:p>
            <a:pPr lvl="0"/>
            <a:r>
              <a:rPr lang="en-US" dirty="0"/>
              <a:t>Date</a:t>
            </a:r>
          </a:p>
        </p:txBody>
      </p:sp>
      <p:sp>
        <p:nvSpPr>
          <p:cNvPr id="15" name="Picture Placeholder 5"/>
          <p:cNvSpPr>
            <a:spLocks noGrp="1"/>
          </p:cNvSpPr>
          <p:nvPr>
            <p:ph type="pic" sz="quarter" idx="13" hasCustomPrompt="1"/>
          </p:nvPr>
        </p:nvSpPr>
        <p:spPr>
          <a:xfrm>
            <a:off x="6236130" y="6319889"/>
            <a:ext cx="1270751" cy="287783"/>
          </a:xfrm>
          <a:solidFill>
            <a:schemeClr val="bg2"/>
          </a:solidFill>
        </p:spPr>
        <p:txBody>
          <a:bodyPr anchor="ctr"/>
          <a:lstStyle>
            <a:lvl1pPr algn="ctr">
              <a:defRPr sz="1000" b="1" baseline="0">
                <a:solidFill>
                  <a:schemeClr val="tx1"/>
                </a:solidFill>
                <a:latin typeface="Open Sans Bold"/>
                <a:cs typeface="Open Sans Bold"/>
              </a:defRPr>
            </a:lvl1pPr>
          </a:lstStyle>
          <a:p>
            <a:r>
              <a:rPr lang="en-US" dirty="0"/>
              <a:t>PARTNER LOGO</a:t>
            </a:r>
          </a:p>
        </p:txBody>
      </p:sp>
      <p:grpSp>
        <p:nvGrpSpPr>
          <p:cNvPr id="10" name="Group 9"/>
          <p:cNvGrpSpPr/>
          <p:nvPr userDrawn="1"/>
        </p:nvGrpSpPr>
        <p:grpSpPr>
          <a:xfrm>
            <a:off x="4739898" y="6290820"/>
            <a:ext cx="1249434" cy="316852"/>
            <a:chOff x="5518839" y="6290820"/>
            <a:chExt cx="1249434" cy="316852"/>
          </a:xfrm>
          <a:solidFill>
            <a:schemeClr val="accent2"/>
          </a:solidFill>
        </p:grpSpPr>
        <p:sp>
          <p:nvSpPr>
            <p:cNvPr id="16" name="Freeform 5"/>
            <p:cNvSpPr>
              <a:spLocks noEditPoints="1"/>
            </p:cNvSpPr>
            <p:nvPr userDrawn="1"/>
          </p:nvSpPr>
          <p:spPr bwMode="auto">
            <a:xfrm>
              <a:off x="5518839" y="6290820"/>
              <a:ext cx="1167929" cy="316852"/>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6"/>
            <p:cNvSpPr>
              <a:spLocks noEditPoints="1"/>
            </p:cNvSpPr>
            <p:nvPr userDrawn="1"/>
          </p:nvSpPr>
          <p:spPr bwMode="auto">
            <a:xfrm>
              <a:off x="6699791" y="6340239"/>
              <a:ext cx="68482" cy="73152"/>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73014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D4">
    <p:spTree>
      <p:nvGrpSpPr>
        <p:cNvPr id="1" name=""/>
        <p:cNvGrpSpPr/>
        <p:nvPr/>
      </p:nvGrpSpPr>
      <p:grpSpPr>
        <a:xfrm>
          <a:off x="0" y="0"/>
          <a:ext cx="0" cy="0"/>
          <a:chOff x="0" y="0"/>
          <a:chExt cx="0" cy="0"/>
        </a:xfrm>
      </p:grpSpPr>
      <p:sp>
        <p:nvSpPr>
          <p:cNvPr id="5" name="Rectangle 4"/>
          <p:cNvSpPr/>
          <p:nvPr userDrawn="1"/>
        </p:nvSpPr>
        <p:spPr>
          <a:xfrm>
            <a:off x="-1" y="4117660"/>
            <a:ext cx="12188826" cy="27403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5"/>
          <p:cNvSpPr>
            <a:spLocks noGrp="1"/>
          </p:cNvSpPr>
          <p:nvPr>
            <p:ph type="pic" sz="quarter" idx="10" hasCustomPrompt="1"/>
          </p:nvPr>
        </p:nvSpPr>
        <p:spPr>
          <a:xfrm>
            <a:off x="0" y="0"/>
            <a:ext cx="12188825" cy="4114800"/>
          </a:xfrm>
          <a:solidFill>
            <a:schemeClr val="bg2"/>
          </a:solidFill>
        </p:spPr>
        <p:txBody>
          <a:bodyPr anchor="ctr"/>
          <a:lstStyle>
            <a:lvl1pPr algn="ctr">
              <a:defRPr sz="9600" b="1">
                <a:solidFill>
                  <a:schemeClr val="bg2">
                    <a:lumMod val="20000"/>
                    <a:lumOff val="80000"/>
                  </a:schemeClr>
                </a:solidFill>
                <a:latin typeface="Open Sans Bold"/>
                <a:cs typeface="Open Sans Bold"/>
              </a:defRPr>
            </a:lvl1pPr>
          </a:lstStyle>
          <a:p>
            <a:r>
              <a:rPr lang="en-US" dirty="0"/>
              <a:t>IMAGE</a:t>
            </a:r>
          </a:p>
        </p:txBody>
      </p:sp>
      <p:sp>
        <p:nvSpPr>
          <p:cNvPr id="11" name="Title 1"/>
          <p:cNvSpPr>
            <a:spLocks noGrp="1"/>
          </p:cNvSpPr>
          <p:nvPr>
            <p:ph type="ctrTitle" hasCustomPrompt="1"/>
          </p:nvPr>
        </p:nvSpPr>
        <p:spPr bwMode="white">
          <a:xfrm>
            <a:off x="2679164" y="4322929"/>
            <a:ext cx="6794350" cy="1293754"/>
          </a:xfrm>
        </p:spPr>
        <p:txBody>
          <a:bodyPr anchor="b"/>
          <a:lstStyle>
            <a:lvl1pPr algn="ctr">
              <a:lnSpc>
                <a:spcPct val="90000"/>
              </a:lnSpc>
              <a:defRPr sz="4800" b="0" i="0" cap="none" baseline="0">
                <a:solidFill>
                  <a:schemeClr val="accent2"/>
                </a:solidFill>
                <a:latin typeface="Domaine Display Bold" panose="020A0803080505060203" pitchFamily="18" charset="0"/>
                <a:cs typeface="Domaine Display Bold" panose="020A0803080505060203" pitchFamily="18" charset="0"/>
              </a:defRPr>
            </a:lvl1pPr>
          </a:lstStyle>
          <a:p>
            <a:r>
              <a:rPr lang="en-US" dirty="0"/>
              <a:t>Presentation </a:t>
            </a:r>
            <a:br>
              <a:rPr lang="en-US" dirty="0"/>
            </a:br>
            <a:r>
              <a:rPr lang="en-US" dirty="0"/>
              <a:t>title</a:t>
            </a:r>
          </a:p>
        </p:txBody>
      </p:sp>
      <p:sp>
        <p:nvSpPr>
          <p:cNvPr id="14" name="Subtitle 2"/>
          <p:cNvSpPr>
            <a:spLocks noGrp="1"/>
          </p:cNvSpPr>
          <p:nvPr>
            <p:ph type="subTitle" idx="1" hasCustomPrompt="1"/>
          </p:nvPr>
        </p:nvSpPr>
        <p:spPr bwMode="white">
          <a:xfrm>
            <a:off x="3487710" y="5639520"/>
            <a:ext cx="5168758" cy="371869"/>
          </a:xfrm>
        </p:spPr>
        <p:txBody>
          <a:bodyPr anchor="t">
            <a:normAutofit/>
          </a:bodyPr>
          <a:lstStyle>
            <a:lvl1pPr marL="0" indent="0" algn="ctr">
              <a:buNone/>
              <a:defRPr sz="1400" b="0" cap="none" spc="0" baseline="0">
                <a:solidFill>
                  <a:schemeClr val="accent2"/>
                </a:solidFill>
                <a:latin typeface="+mn-lt"/>
                <a:ea typeface="Open Sans" panose="020B0606030504020204" pitchFamily="34" charset="0"/>
                <a:cs typeface="Open Sans" panose="020B0606030504020204" pitchFamily="34" charset="0"/>
              </a:defRPr>
            </a:lvl1pPr>
            <a:lvl2pPr marL="456758" indent="0" algn="ctr">
              <a:buNone/>
              <a:defRPr>
                <a:solidFill>
                  <a:schemeClr val="tx1">
                    <a:tint val="75000"/>
                  </a:schemeClr>
                </a:solidFill>
              </a:defRPr>
            </a:lvl2pPr>
            <a:lvl3pPr marL="913514" indent="0" algn="ctr">
              <a:buNone/>
              <a:defRPr>
                <a:solidFill>
                  <a:schemeClr val="tx1">
                    <a:tint val="75000"/>
                  </a:schemeClr>
                </a:solidFill>
              </a:defRPr>
            </a:lvl3pPr>
            <a:lvl4pPr marL="1370274" indent="0" algn="ctr">
              <a:buNone/>
              <a:defRPr>
                <a:solidFill>
                  <a:schemeClr val="tx1">
                    <a:tint val="75000"/>
                  </a:schemeClr>
                </a:solidFill>
              </a:defRPr>
            </a:lvl4pPr>
            <a:lvl5pPr marL="1827029" indent="0" algn="ctr">
              <a:buNone/>
              <a:defRPr>
                <a:solidFill>
                  <a:schemeClr val="tx1">
                    <a:tint val="75000"/>
                  </a:schemeClr>
                </a:solidFill>
              </a:defRPr>
            </a:lvl5pPr>
            <a:lvl6pPr marL="2283788" indent="0" algn="ctr">
              <a:buNone/>
              <a:defRPr>
                <a:solidFill>
                  <a:schemeClr val="tx1">
                    <a:tint val="75000"/>
                  </a:schemeClr>
                </a:solidFill>
              </a:defRPr>
            </a:lvl6pPr>
            <a:lvl7pPr marL="2740546" indent="0" algn="ctr">
              <a:buNone/>
              <a:defRPr>
                <a:solidFill>
                  <a:schemeClr val="tx1">
                    <a:tint val="75000"/>
                  </a:schemeClr>
                </a:solidFill>
              </a:defRPr>
            </a:lvl7pPr>
            <a:lvl8pPr marL="3197300" indent="0" algn="ctr">
              <a:buNone/>
              <a:defRPr>
                <a:solidFill>
                  <a:schemeClr val="tx1">
                    <a:tint val="75000"/>
                  </a:schemeClr>
                </a:solidFill>
              </a:defRPr>
            </a:lvl8pPr>
            <a:lvl9pPr marL="3654061" indent="0" algn="ctr">
              <a:buNone/>
              <a:defRPr>
                <a:solidFill>
                  <a:schemeClr val="tx1">
                    <a:tint val="75000"/>
                  </a:schemeClr>
                </a:solidFill>
              </a:defRPr>
            </a:lvl9pPr>
          </a:lstStyle>
          <a:p>
            <a:r>
              <a:rPr lang="en-US" dirty="0"/>
              <a:t>Presentation subtitle</a:t>
            </a:r>
          </a:p>
        </p:txBody>
      </p:sp>
      <p:sp>
        <p:nvSpPr>
          <p:cNvPr id="13" name="Text Placeholder 7"/>
          <p:cNvSpPr>
            <a:spLocks noGrp="1"/>
          </p:cNvSpPr>
          <p:nvPr>
            <p:ph type="body" sz="quarter" idx="11" hasCustomPrompt="1"/>
          </p:nvPr>
        </p:nvSpPr>
        <p:spPr>
          <a:xfrm>
            <a:off x="472408" y="6173393"/>
            <a:ext cx="2362200" cy="431800"/>
          </a:xfrm>
        </p:spPr>
        <p:txBody>
          <a:bodyPr anchor="b"/>
          <a:lstStyle>
            <a:lvl1pPr>
              <a:defRPr sz="1200" baseline="0">
                <a:solidFill>
                  <a:schemeClr val="accent2"/>
                </a:solidFill>
              </a:defRPr>
            </a:lvl1pPr>
          </a:lstStyle>
          <a:p>
            <a:pPr lvl="0"/>
            <a:r>
              <a:rPr lang="en-US" dirty="0"/>
              <a:t>Presenter Name</a:t>
            </a:r>
          </a:p>
        </p:txBody>
      </p:sp>
      <p:sp>
        <p:nvSpPr>
          <p:cNvPr id="17" name="Text Placeholder 7"/>
          <p:cNvSpPr>
            <a:spLocks noGrp="1"/>
          </p:cNvSpPr>
          <p:nvPr>
            <p:ph type="body" sz="quarter" idx="12" hasCustomPrompt="1"/>
          </p:nvPr>
        </p:nvSpPr>
        <p:spPr>
          <a:xfrm>
            <a:off x="9389894" y="6173393"/>
            <a:ext cx="2362200" cy="431800"/>
          </a:xfrm>
        </p:spPr>
        <p:txBody>
          <a:bodyPr anchor="b"/>
          <a:lstStyle>
            <a:lvl1pPr algn="r">
              <a:defRPr sz="1200" baseline="0">
                <a:solidFill>
                  <a:schemeClr val="accent2"/>
                </a:solidFill>
              </a:defRPr>
            </a:lvl1pPr>
          </a:lstStyle>
          <a:p>
            <a:pPr lvl="0"/>
            <a:r>
              <a:rPr lang="en-US" dirty="0"/>
              <a:t>Date</a:t>
            </a:r>
          </a:p>
        </p:txBody>
      </p:sp>
      <p:sp>
        <p:nvSpPr>
          <p:cNvPr id="10" name="Picture Placeholder 5"/>
          <p:cNvSpPr>
            <a:spLocks noGrp="1"/>
          </p:cNvSpPr>
          <p:nvPr>
            <p:ph type="pic" sz="quarter" idx="13" hasCustomPrompt="1"/>
          </p:nvPr>
        </p:nvSpPr>
        <p:spPr>
          <a:xfrm>
            <a:off x="4693080" y="6319889"/>
            <a:ext cx="1270751" cy="287783"/>
          </a:xfrm>
          <a:solidFill>
            <a:schemeClr val="bg2"/>
          </a:solidFill>
        </p:spPr>
        <p:txBody>
          <a:bodyPr anchor="ctr"/>
          <a:lstStyle>
            <a:lvl1pPr algn="ctr">
              <a:defRPr sz="1000" b="1" baseline="0">
                <a:solidFill>
                  <a:schemeClr val="tx1"/>
                </a:solidFill>
                <a:latin typeface="Open Sans Bold"/>
                <a:cs typeface="Open Sans Bold"/>
              </a:defRPr>
            </a:lvl1pPr>
          </a:lstStyle>
          <a:p>
            <a:r>
              <a:rPr lang="en-US" dirty="0"/>
              <a:t>PARTNER LOGO</a:t>
            </a:r>
          </a:p>
        </p:txBody>
      </p:sp>
      <p:grpSp>
        <p:nvGrpSpPr>
          <p:cNvPr id="12" name="Group 11"/>
          <p:cNvGrpSpPr/>
          <p:nvPr userDrawn="1"/>
        </p:nvGrpSpPr>
        <p:grpSpPr>
          <a:xfrm>
            <a:off x="6199082" y="6290820"/>
            <a:ext cx="1249434" cy="316852"/>
            <a:chOff x="5518839" y="6290820"/>
            <a:chExt cx="1249434" cy="316852"/>
          </a:xfrm>
          <a:solidFill>
            <a:schemeClr val="accent2"/>
          </a:solidFill>
        </p:grpSpPr>
        <p:sp>
          <p:nvSpPr>
            <p:cNvPr id="15" name="Freeform 5"/>
            <p:cNvSpPr>
              <a:spLocks noEditPoints="1"/>
            </p:cNvSpPr>
            <p:nvPr userDrawn="1"/>
          </p:nvSpPr>
          <p:spPr bwMode="auto">
            <a:xfrm>
              <a:off x="5518839" y="6290820"/>
              <a:ext cx="1167929" cy="316852"/>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
            <p:cNvSpPr>
              <a:spLocks noEditPoints="1"/>
            </p:cNvSpPr>
            <p:nvPr userDrawn="1"/>
          </p:nvSpPr>
          <p:spPr bwMode="auto">
            <a:xfrm>
              <a:off x="6699791" y="6340239"/>
              <a:ext cx="68482" cy="73152"/>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633002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7200" y="455613"/>
            <a:ext cx="11274425" cy="5932487"/>
          </a:xfrm>
        </p:spPr>
        <p:txBody>
          <a:bodyPr anchor="ctr" anchorCtr="1"/>
          <a:lstStyle>
            <a:lvl1pPr marL="0" indent="0" algn="ctr">
              <a:buFontTx/>
              <a:buNone/>
              <a:tabLst>
                <a:tab pos="1201738" algn="l"/>
              </a:tabLst>
              <a:defRPr sz="7200" b="0">
                <a:solidFill>
                  <a:schemeClr val="bg1"/>
                </a:solidFill>
                <a:latin typeface="Domaine Display Bold" panose="020A0803080505060203" pitchFamily="18" charset="0"/>
                <a:ea typeface="Domaine Display Bold" panose="020A0803080505060203" pitchFamily="18" charset="0"/>
                <a:cs typeface="Domaine Display Bold" panose="020A0803080505060203" pitchFamily="18" charset="0"/>
              </a:defRPr>
            </a:lvl1pPr>
            <a:lvl2pPr marL="0" indent="0" algn="ctr">
              <a:spcBef>
                <a:spcPts val="1800"/>
              </a:spcBef>
              <a:buFontTx/>
              <a:buNone/>
              <a:tabLst>
                <a:tab pos="1201738" algn="l"/>
              </a:tabLst>
              <a:defRPr sz="1400">
                <a:solidFill>
                  <a:schemeClr val="bg1"/>
                </a:solidFill>
              </a:defRPr>
            </a:lvl2pPr>
            <a:lvl3pPr marL="0" indent="0" algn="ctr">
              <a:buFontTx/>
              <a:buNone/>
              <a:tabLst>
                <a:tab pos="1201738" algn="l"/>
              </a:tabLst>
              <a:defRPr sz="2000">
                <a:solidFill>
                  <a:schemeClr val="bg1"/>
                </a:solidFill>
              </a:defRPr>
            </a:lvl3pPr>
            <a:lvl4pPr marL="0" indent="0" algn="ctr">
              <a:buFontTx/>
              <a:buNone/>
              <a:tabLst>
                <a:tab pos="1201738" algn="l"/>
              </a:tabLst>
              <a:defRPr sz="2000">
                <a:solidFill>
                  <a:schemeClr val="bg1"/>
                </a:solidFill>
              </a:defRPr>
            </a:lvl4pPr>
            <a:lvl5pPr marL="0" indent="0" algn="ctr">
              <a:buFontTx/>
              <a:buNone/>
              <a:tabLst>
                <a:tab pos="1201738" algn="l"/>
              </a:tabLst>
              <a:defRPr sz="2000">
                <a:solidFill>
                  <a:schemeClr val="bg1"/>
                </a:solidFill>
              </a:defRPr>
            </a:lvl5pPr>
          </a:lstStyle>
          <a:p>
            <a:pPr lvl="0"/>
            <a:r>
              <a:rPr lang="en-US" dirty="0"/>
              <a:t>Divider</a:t>
            </a:r>
          </a:p>
          <a:p>
            <a:pPr lvl="1"/>
            <a:r>
              <a:rPr lang="en-US" dirty="0"/>
              <a:t>Second level</a:t>
            </a:r>
          </a:p>
        </p:txBody>
      </p:sp>
    </p:spTree>
    <p:extLst>
      <p:ext uri="{BB962C8B-B14F-4D97-AF65-F5344CB8AC3E}">
        <p14:creationId xmlns:p14="http://schemas.microsoft.com/office/powerpoint/2010/main" val="6876950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Tex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7675" y="388063"/>
            <a:ext cx="9454896" cy="731610"/>
          </a:xfrm>
        </p:spPr>
        <p:txBody>
          <a:bodyPr anchor="ctr"/>
          <a:lstStyle>
            <a:lvl1pPr>
              <a:defRPr>
                <a:solidFill>
                  <a:schemeClr val="accent2"/>
                </a:solidFill>
              </a:defRPr>
            </a:lvl1pPr>
          </a:lstStyle>
          <a:p>
            <a:r>
              <a:rPr lang="en-US" dirty="0"/>
              <a:t>Title</a:t>
            </a:r>
          </a:p>
        </p:txBody>
      </p:sp>
      <p:sp>
        <p:nvSpPr>
          <p:cNvPr id="4" name="Content Placeholder 3"/>
          <p:cNvSpPr>
            <a:spLocks noGrp="1"/>
          </p:cNvSpPr>
          <p:nvPr>
            <p:ph sz="quarter" idx="10" hasCustomPrompt="1"/>
          </p:nvPr>
        </p:nvSpPr>
        <p:spPr>
          <a:xfrm>
            <a:off x="457200" y="1600200"/>
            <a:ext cx="9450388" cy="4635500"/>
          </a:xfrm>
        </p:spPr>
        <p:txBody>
          <a:bodyPr/>
          <a:lstStyle>
            <a:lvl1pPr>
              <a:defRPr sz="1800"/>
            </a:lvl1pPr>
            <a:lvl2pPr>
              <a:defRPr sz="1800"/>
            </a:lvl2pPr>
            <a:lvl3pPr>
              <a:defRPr sz="1800"/>
            </a:lvl3pPr>
            <a:lvl4pPr>
              <a:defRPr sz="1800"/>
            </a:lvl4pPr>
            <a:lvl5pPr>
              <a:defRPr sz="1800"/>
            </a:lvl5pPr>
          </a:lstStyle>
          <a:p>
            <a:pPr lvl="0"/>
            <a:r>
              <a:rPr lang="en-US" dirty="0"/>
              <a:t>First-level</a:t>
            </a:r>
          </a:p>
          <a:p>
            <a:pPr lvl="1"/>
            <a:r>
              <a:rPr lang="en-US" dirty="0"/>
              <a:t>Second-level</a:t>
            </a:r>
          </a:p>
          <a:p>
            <a:pPr lvl="2"/>
            <a:r>
              <a:rPr lang="en-US" dirty="0"/>
              <a:t>Third-level</a:t>
            </a:r>
          </a:p>
        </p:txBody>
      </p:sp>
      <p:cxnSp>
        <p:nvCxnSpPr>
          <p:cNvPr id="9" name="Straight Connector 8"/>
          <p:cNvCxnSpPr/>
          <p:nvPr userDrawn="1"/>
        </p:nvCxnSpPr>
        <p:spPr>
          <a:xfrm>
            <a:off x="451206" y="1222520"/>
            <a:ext cx="1129154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279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39" userDrawn="1">
          <p15:clr>
            <a:srgbClr val="FBAE40"/>
          </p15:clr>
        </p15:guide>
        <p15:guide id="3" orient="horz" pos="392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6" name="Group 15"/>
          <p:cNvGrpSpPr/>
          <p:nvPr userDrawn="1"/>
        </p:nvGrpSpPr>
        <p:grpSpPr>
          <a:xfrm>
            <a:off x="5841888" y="6443197"/>
            <a:ext cx="528691" cy="134678"/>
            <a:chOff x="5841888" y="6443197"/>
            <a:chExt cx="528691" cy="134678"/>
          </a:xfrm>
          <a:solidFill>
            <a:schemeClr val="accent2"/>
          </a:solidFill>
        </p:grpSpPr>
        <p:sp>
          <p:nvSpPr>
            <p:cNvPr id="10" name="Freeform 5"/>
            <p:cNvSpPr>
              <a:spLocks noEditPoints="1"/>
            </p:cNvSpPr>
            <p:nvPr userDrawn="1"/>
          </p:nvSpPr>
          <p:spPr bwMode="auto">
            <a:xfrm>
              <a:off x="5841888" y="6443197"/>
              <a:ext cx="496424" cy="134678"/>
            </a:xfrm>
            <a:custGeom>
              <a:avLst/>
              <a:gdLst>
                <a:gd name="T0" fmla="*/ 610 w 1071"/>
                <a:gd name="T1" fmla="*/ 283 h 288"/>
                <a:gd name="T2" fmla="*/ 486 w 1071"/>
                <a:gd name="T3" fmla="*/ 216 h 288"/>
                <a:gd name="T4" fmla="*/ 462 w 1071"/>
                <a:gd name="T5" fmla="*/ 108 h 288"/>
                <a:gd name="T6" fmla="*/ 518 w 1071"/>
                <a:gd name="T7" fmla="*/ 0 h 288"/>
                <a:gd name="T8" fmla="*/ 558 w 1071"/>
                <a:gd name="T9" fmla="*/ 60 h 288"/>
                <a:gd name="T10" fmla="*/ 603 w 1071"/>
                <a:gd name="T11" fmla="*/ 108 h 288"/>
                <a:gd name="T12" fmla="*/ 557 w 1071"/>
                <a:gd name="T13" fmla="*/ 195 h 288"/>
                <a:gd name="T14" fmla="*/ 607 w 1071"/>
                <a:gd name="T15" fmla="*/ 233 h 288"/>
                <a:gd name="T16" fmla="*/ 844 w 1071"/>
                <a:gd name="T17" fmla="*/ 135 h 288"/>
                <a:gd name="T18" fmla="*/ 638 w 1071"/>
                <a:gd name="T19" fmla="*/ 60 h 288"/>
                <a:gd name="T20" fmla="*/ 638 w 1071"/>
                <a:gd name="T21" fmla="*/ 283 h 288"/>
                <a:gd name="T22" fmla="*/ 710 w 1071"/>
                <a:gd name="T23" fmla="*/ 179 h 288"/>
                <a:gd name="T24" fmla="*/ 739 w 1071"/>
                <a:gd name="T25" fmla="*/ 99 h 288"/>
                <a:gd name="T26" fmla="*/ 774 w 1071"/>
                <a:gd name="T27" fmla="*/ 179 h 288"/>
                <a:gd name="T28" fmla="*/ 847 w 1071"/>
                <a:gd name="T29" fmla="*/ 283 h 288"/>
                <a:gd name="T30" fmla="*/ 340 w 1071"/>
                <a:gd name="T31" fmla="*/ 189 h 288"/>
                <a:gd name="T32" fmla="*/ 311 w 1071"/>
                <a:gd name="T33" fmla="*/ 190 h 288"/>
                <a:gd name="T34" fmla="*/ 431 w 1071"/>
                <a:gd name="T35" fmla="*/ 226 h 288"/>
                <a:gd name="T36" fmla="*/ 360 w 1071"/>
                <a:gd name="T37" fmla="*/ 288 h 288"/>
                <a:gd name="T38" fmla="*/ 195 w 1071"/>
                <a:gd name="T39" fmla="*/ 187 h 288"/>
                <a:gd name="T40" fmla="*/ 198 w 1071"/>
                <a:gd name="T41" fmla="*/ 283 h 288"/>
                <a:gd name="T42" fmla="*/ 0 w 1071"/>
                <a:gd name="T43" fmla="*/ 215 h 288"/>
                <a:gd name="T44" fmla="*/ 126 w 1071"/>
                <a:gd name="T45" fmla="*/ 148 h 288"/>
                <a:gd name="T46" fmla="*/ 84 w 1071"/>
                <a:gd name="T47" fmla="*/ 99 h 288"/>
                <a:gd name="T48" fmla="*/ 20 w 1071"/>
                <a:gd name="T49" fmla="*/ 65 h 288"/>
                <a:gd name="T50" fmla="*/ 197 w 1071"/>
                <a:gd name="T51" fmla="*/ 138 h 288"/>
                <a:gd name="T52" fmla="*/ 237 w 1071"/>
                <a:gd name="T53" fmla="*/ 149 h 288"/>
                <a:gd name="T54" fmla="*/ 445 w 1071"/>
                <a:gd name="T55" fmla="*/ 120 h 288"/>
                <a:gd name="T56" fmla="*/ 125 w 1071"/>
                <a:gd name="T57" fmla="*/ 242 h 288"/>
                <a:gd name="T58" fmla="*/ 115 w 1071"/>
                <a:gd name="T59" fmla="*/ 186 h 288"/>
                <a:gd name="T60" fmla="*/ 104 w 1071"/>
                <a:gd name="T61" fmla="*/ 244 h 288"/>
                <a:gd name="T62" fmla="*/ 332 w 1071"/>
                <a:gd name="T63" fmla="*/ 151 h 288"/>
                <a:gd name="T64" fmla="*/ 350 w 1071"/>
                <a:gd name="T65" fmla="*/ 95 h 288"/>
                <a:gd name="T66" fmla="*/ 311 w 1071"/>
                <a:gd name="T67" fmla="*/ 150 h 288"/>
                <a:gd name="T68" fmla="*/ 1071 w 1071"/>
                <a:gd name="T69" fmla="*/ 283 h 288"/>
                <a:gd name="T70" fmla="*/ 873 w 1071"/>
                <a:gd name="T71" fmla="*/ 215 h 288"/>
                <a:gd name="T72" fmla="*/ 999 w 1071"/>
                <a:gd name="T73" fmla="*/ 148 h 288"/>
                <a:gd name="T74" fmla="*/ 958 w 1071"/>
                <a:gd name="T75" fmla="*/ 99 h 288"/>
                <a:gd name="T76" fmla="*/ 893 w 1071"/>
                <a:gd name="T77" fmla="*/ 65 h 288"/>
                <a:gd name="T78" fmla="*/ 1070 w 1071"/>
                <a:gd name="T79" fmla="*/ 138 h 288"/>
                <a:gd name="T80" fmla="*/ 1071 w 1071"/>
                <a:gd name="T81" fmla="*/ 283 h 288"/>
                <a:gd name="T82" fmla="*/ 998 w 1071"/>
                <a:gd name="T83" fmla="*/ 186 h 288"/>
                <a:gd name="T84" fmla="*/ 943 w 1071"/>
                <a:gd name="T85" fmla="*/ 216 h 288"/>
                <a:gd name="T86" fmla="*/ 998 w 1071"/>
                <a:gd name="T87" fmla="*/ 24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71" h="288">
                  <a:moveTo>
                    <a:pt x="607" y="233"/>
                  </a:moveTo>
                  <a:cubicBezTo>
                    <a:pt x="610" y="283"/>
                    <a:pt x="610" y="283"/>
                    <a:pt x="610" y="283"/>
                  </a:cubicBezTo>
                  <a:cubicBezTo>
                    <a:pt x="604" y="284"/>
                    <a:pt x="587" y="288"/>
                    <a:pt x="562" y="288"/>
                  </a:cubicBezTo>
                  <a:cubicBezTo>
                    <a:pt x="513" y="288"/>
                    <a:pt x="486" y="267"/>
                    <a:pt x="486" y="216"/>
                  </a:cubicBezTo>
                  <a:cubicBezTo>
                    <a:pt x="486" y="176"/>
                    <a:pt x="487" y="132"/>
                    <a:pt x="488" y="108"/>
                  </a:cubicBezTo>
                  <a:cubicBezTo>
                    <a:pt x="462" y="108"/>
                    <a:pt x="462" y="108"/>
                    <a:pt x="462" y="108"/>
                  </a:cubicBezTo>
                  <a:cubicBezTo>
                    <a:pt x="462" y="97"/>
                    <a:pt x="462" y="82"/>
                    <a:pt x="462" y="70"/>
                  </a:cubicBezTo>
                  <a:cubicBezTo>
                    <a:pt x="500" y="64"/>
                    <a:pt x="513" y="42"/>
                    <a:pt x="518" y="0"/>
                  </a:cubicBezTo>
                  <a:cubicBezTo>
                    <a:pt x="561" y="0"/>
                    <a:pt x="561" y="0"/>
                    <a:pt x="561" y="0"/>
                  </a:cubicBezTo>
                  <a:cubicBezTo>
                    <a:pt x="559" y="17"/>
                    <a:pt x="558" y="43"/>
                    <a:pt x="558" y="60"/>
                  </a:cubicBezTo>
                  <a:cubicBezTo>
                    <a:pt x="603" y="60"/>
                    <a:pt x="603" y="60"/>
                    <a:pt x="603" y="60"/>
                  </a:cubicBezTo>
                  <a:cubicBezTo>
                    <a:pt x="603" y="108"/>
                    <a:pt x="603" y="108"/>
                    <a:pt x="603" y="108"/>
                  </a:cubicBezTo>
                  <a:cubicBezTo>
                    <a:pt x="557" y="108"/>
                    <a:pt x="557" y="108"/>
                    <a:pt x="557" y="108"/>
                  </a:cubicBezTo>
                  <a:cubicBezTo>
                    <a:pt x="557" y="195"/>
                    <a:pt x="557" y="195"/>
                    <a:pt x="557" y="195"/>
                  </a:cubicBezTo>
                  <a:cubicBezTo>
                    <a:pt x="557" y="229"/>
                    <a:pt x="564" y="238"/>
                    <a:pt x="587" y="238"/>
                  </a:cubicBezTo>
                  <a:cubicBezTo>
                    <a:pt x="594" y="238"/>
                    <a:pt x="603" y="236"/>
                    <a:pt x="607" y="233"/>
                  </a:cubicBezTo>
                  <a:close/>
                  <a:moveTo>
                    <a:pt x="844" y="179"/>
                  </a:moveTo>
                  <a:cubicBezTo>
                    <a:pt x="844" y="160"/>
                    <a:pt x="844" y="135"/>
                    <a:pt x="844" y="135"/>
                  </a:cubicBezTo>
                  <a:cubicBezTo>
                    <a:pt x="844" y="78"/>
                    <a:pt x="820" y="53"/>
                    <a:pt x="749" y="53"/>
                  </a:cubicBezTo>
                  <a:cubicBezTo>
                    <a:pt x="710" y="53"/>
                    <a:pt x="682" y="60"/>
                    <a:pt x="638" y="60"/>
                  </a:cubicBezTo>
                  <a:cubicBezTo>
                    <a:pt x="641" y="99"/>
                    <a:pt x="641" y="149"/>
                    <a:pt x="640" y="179"/>
                  </a:cubicBezTo>
                  <a:cubicBezTo>
                    <a:pt x="641" y="210"/>
                    <a:pt x="639" y="265"/>
                    <a:pt x="638" y="283"/>
                  </a:cubicBezTo>
                  <a:cubicBezTo>
                    <a:pt x="713" y="283"/>
                    <a:pt x="713" y="283"/>
                    <a:pt x="713" y="283"/>
                  </a:cubicBezTo>
                  <a:cubicBezTo>
                    <a:pt x="712" y="265"/>
                    <a:pt x="710" y="214"/>
                    <a:pt x="710" y="179"/>
                  </a:cubicBezTo>
                  <a:cubicBezTo>
                    <a:pt x="710" y="159"/>
                    <a:pt x="711" y="135"/>
                    <a:pt x="711" y="103"/>
                  </a:cubicBezTo>
                  <a:cubicBezTo>
                    <a:pt x="719" y="100"/>
                    <a:pt x="728" y="99"/>
                    <a:pt x="739" y="99"/>
                  </a:cubicBezTo>
                  <a:cubicBezTo>
                    <a:pt x="765" y="99"/>
                    <a:pt x="774" y="111"/>
                    <a:pt x="774" y="145"/>
                  </a:cubicBezTo>
                  <a:cubicBezTo>
                    <a:pt x="774" y="145"/>
                    <a:pt x="774" y="166"/>
                    <a:pt x="774" y="179"/>
                  </a:cubicBezTo>
                  <a:cubicBezTo>
                    <a:pt x="774" y="210"/>
                    <a:pt x="773" y="265"/>
                    <a:pt x="772" y="283"/>
                  </a:cubicBezTo>
                  <a:cubicBezTo>
                    <a:pt x="847" y="283"/>
                    <a:pt x="847" y="283"/>
                    <a:pt x="847" y="283"/>
                  </a:cubicBezTo>
                  <a:cubicBezTo>
                    <a:pt x="845" y="265"/>
                    <a:pt x="844" y="214"/>
                    <a:pt x="844" y="179"/>
                  </a:cubicBezTo>
                  <a:close/>
                  <a:moveTo>
                    <a:pt x="340" y="189"/>
                  </a:moveTo>
                  <a:cubicBezTo>
                    <a:pt x="332" y="189"/>
                    <a:pt x="318" y="189"/>
                    <a:pt x="311" y="188"/>
                  </a:cubicBezTo>
                  <a:cubicBezTo>
                    <a:pt x="311" y="190"/>
                    <a:pt x="311" y="190"/>
                    <a:pt x="311" y="190"/>
                  </a:cubicBezTo>
                  <a:cubicBezTo>
                    <a:pt x="311" y="222"/>
                    <a:pt x="332" y="242"/>
                    <a:pt x="371" y="242"/>
                  </a:cubicBezTo>
                  <a:cubicBezTo>
                    <a:pt x="395" y="242"/>
                    <a:pt x="416" y="235"/>
                    <a:pt x="431" y="226"/>
                  </a:cubicBezTo>
                  <a:cubicBezTo>
                    <a:pt x="434" y="276"/>
                    <a:pt x="434" y="276"/>
                    <a:pt x="434" y="276"/>
                  </a:cubicBezTo>
                  <a:cubicBezTo>
                    <a:pt x="419" y="283"/>
                    <a:pt x="389" y="288"/>
                    <a:pt x="360" y="288"/>
                  </a:cubicBezTo>
                  <a:cubicBezTo>
                    <a:pt x="281" y="288"/>
                    <a:pt x="243" y="261"/>
                    <a:pt x="237" y="188"/>
                  </a:cubicBezTo>
                  <a:cubicBezTo>
                    <a:pt x="228" y="187"/>
                    <a:pt x="214" y="187"/>
                    <a:pt x="195" y="187"/>
                  </a:cubicBezTo>
                  <a:cubicBezTo>
                    <a:pt x="195" y="200"/>
                    <a:pt x="194" y="211"/>
                    <a:pt x="194" y="220"/>
                  </a:cubicBezTo>
                  <a:cubicBezTo>
                    <a:pt x="194" y="238"/>
                    <a:pt x="195" y="265"/>
                    <a:pt x="198" y="283"/>
                  </a:cubicBezTo>
                  <a:cubicBezTo>
                    <a:pt x="154" y="283"/>
                    <a:pt x="121" y="288"/>
                    <a:pt x="87" y="288"/>
                  </a:cubicBezTo>
                  <a:cubicBezTo>
                    <a:pt x="22" y="288"/>
                    <a:pt x="0" y="261"/>
                    <a:pt x="0" y="215"/>
                  </a:cubicBezTo>
                  <a:cubicBezTo>
                    <a:pt x="0" y="171"/>
                    <a:pt x="36" y="147"/>
                    <a:pt x="115" y="147"/>
                  </a:cubicBezTo>
                  <a:cubicBezTo>
                    <a:pt x="118" y="147"/>
                    <a:pt x="123" y="147"/>
                    <a:pt x="126" y="148"/>
                  </a:cubicBezTo>
                  <a:cubicBezTo>
                    <a:pt x="126" y="143"/>
                    <a:pt x="126" y="143"/>
                    <a:pt x="126" y="143"/>
                  </a:cubicBezTo>
                  <a:cubicBezTo>
                    <a:pt x="126" y="112"/>
                    <a:pt x="116" y="99"/>
                    <a:pt x="84" y="99"/>
                  </a:cubicBezTo>
                  <a:cubicBezTo>
                    <a:pt x="62" y="99"/>
                    <a:pt x="38" y="107"/>
                    <a:pt x="23" y="115"/>
                  </a:cubicBezTo>
                  <a:cubicBezTo>
                    <a:pt x="20" y="65"/>
                    <a:pt x="20" y="65"/>
                    <a:pt x="20" y="65"/>
                  </a:cubicBezTo>
                  <a:cubicBezTo>
                    <a:pt x="38" y="58"/>
                    <a:pt x="68" y="53"/>
                    <a:pt x="102" y="53"/>
                  </a:cubicBezTo>
                  <a:cubicBezTo>
                    <a:pt x="171" y="53"/>
                    <a:pt x="197" y="75"/>
                    <a:pt x="197" y="138"/>
                  </a:cubicBezTo>
                  <a:cubicBezTo>
                    <a:pt x="197" y="141"/>
                    <a:pt x="197" y="145"/>
                    <a:pt x="197" y="148"/>
                  </a:cubicBezTo>
                  <a:cubicBezTo>
                    <a:pt x="213" y="148"/>
                    <a:pt x="226" y="149"/>
                    <a:pt x="237" y="149"/>
                  </a:cubicBezTo>
                  <a:cubicBezTo>
                    <a:pt x="244" y="87"/>
                    <a:pt x="275" y="53"/>
                    <a:pt x="352" y="53"/>
                  </a:cubicBezTo>
                  <a:cubicBezTo>
                    <a:pt x="416" y="53"/>
                    <a:pt x="445" y="80"/>
                    <a:pt x="445" y="120"/>
                  </a:cubicBezTo>
                  <a:cubicBezTo>
                    <a:pt x="445" y="167"/>
                    <a:pt x="410" y="189"/>
                    <a:pt x="340" y="189"/>
                  </a:cubicBezTo>
                  <a:close/>
                  <a:moveTo>
                    <a:pt x="125" y="242"/>
                  </a:moveTo>
                  <a:cubicBezTo>
                    <a:pt x="124" y="226"/>
                    <a:pt x="124" y="205"/>
                    <a:pt x="125" y="186"/>
                  </a:cubicBezTo>
                  <a:cubicBezTo>
                    <a:pt x="122" y="186"/>
                    <a:pt x="118" y="186"/>
                    <a:pt x="115" y="186"/>
                  </a:cubicBezTo>
                  <a:cubicBezTo>
                    <a:pt x="82" y="186"/>
                    <a:pt x="69" y="197"/>
                    <a:pt x="69" y="216"/>
                  </a:cubicBezTo>
                  <a:cubicBezTo>
                    <a:pt x="69" y="236"/>
                    <a:pt x="80" y="244"/>
                    <a:pt x="104" y="244"/>
                  </a:cubicBezTo>
                  <a:cubicBezTo>
                    <a:pt x="111" y="244"/>
                    <a:pt x="119" y="243"/>
                    <a:pt x="125" y="242"/>
                  </a:cubicBezTo>
                  <a:close/>
                  <a:moveTo>
                    <a:pt x="332" y="151"/>
                  </a:moveTo>
                  <a:cubicBezTo>
                    <a:pt x="362" y="151"/>
                    <a:pt x="377" y="141"/>
                    <a:pt x="377" y="119"/>
                  </a:cubicBezTo>
                  <a:cubicBezTo>
                    <a:pt x="377" y="103"/>
                    <a:pt x="366" y="95"/>
                    <a:pt x="350" y="95"/>
                  </a:cubicBezTo>
                  <a:cubicBezTo>
                    <a:pt x="321" y="95"/>
                    <a:pt x="311" y="118"/>
                    <a:pt x="311" y="149"/>
                  </a:cubicBezTo>
                  <a:cubicBezTo>
                    <a:pt x="311" y="150"/>
                    <a:pt x="311" y="150"/>
                    <a:pt x="311" y="150"/>
                  </a:cubicBezTo>
                  <a:cubicBezTo>
                    <a:pt x="317" y="151"/>
                    <a:pt x="325" y="151"/>
                    <a:pt x="332" y="151"/>
                  </a:cubicBezTo>
                  <a:close/>
                  <a:moveTo>
                    <a:pt x="1071" y="283"/>
                  </a:moveTo>
                  <a:cubicBezTo>
                    <a:pt x="1028" y="283"/>
                    <a:pt x="994" y="288"/>
                    <a:pt x="960" y="288"/>
                  </a:cubicBezTo>
                  <a:cubicBezTo>
                    <a:pt x="896" y="288"/>
                    <a:pt x="873" y="261"/>
                    <a:pt x="873" y="215"/>
                  </a:cubicBezTo>
                  <a:cubicBezTo>
                    <a:pt x="873" y="171"/>
                    <a:pt x="909" y="147"/>
                    <a:pt x="988" y="147"/>
                  </a:cubicBezTo>
                  <a:cubicBezTo>
                    <a:pt x="991" y="147"/>
                    <a:pt x="997" y="147"/>
                    <a:pt x="999" y="148"/>
                  </a:cubicBezTo>
                  <a:cubicBezTo>
                    <a:pt x="999" y="143"/>
                    <a:pt x="999" y="143"/>
                    <a:pt x="999" y="143"/>
                  </a:cubicBezTo>
                  <a:cubicBezTo>
                    <a:pt x="999" y="112"/>
                    <a:pt x="989" y="99"/>
                    <a:pt x="958" y="99"/>
                  </a:cubicBezTo>
                  <a:cubicBezTo>
                    <a:pt x="935" y="99"/>
                    <a:pt x="912" y="107"/>
                    <a:pt x="896" y="115"/>
                  </a:cubicBezTo>
                  <a:cubicBezTo>
                    <a:pt x="893" y="65"/>
                    <a:pt x="893" y="65"/>
                    <a:pt x="893" y="65"/>
                  </a:cubicBezTo>
                  <a:cubicBezTo>
                    <a:pt x="911" y="58"/>
                    <a:pt x="941" y="53"/>
                    <a:pt x="975" y="53"/>
                  </a:cubicBezTo>
                  <a:cubicBezTo>
                    <a:pt x="1044" y="53"/>
                    <a:pt x="1070" y="75"/>
                    <a:pt x="1070" y="138"/>
                  </a:cubicBezTo>
                  <a:cubicBezTo>
                    <a:pt x="1070" y="171"/>
                    <a:pt x="1068" y="200"/>
                    <a:pt x="1068" y="220"/>
                  </a:cubicBezTo>
                  <a:cubicBezTo>
                    <a:pt x="1068" y="238"/>
                    <a:pt x="1068" y="265"/>
                    <a:pt x="1071" y="283"/>
                  </a:cubicBezTo>
                  <a:close/>
                  <a:moveTo>
                    <a:pt x="998" y="242"/>
                  </a:moveTo>
                  <a:cubicBezTo>
                    <a:pt x="997" y="226"/>
                    <a:pt x="998" y="205"/>
                    <a:pt x="998" y="186"/>
                  </a:cubicBezTo>
                  <a:cubicBezTo>
                    <a:pt x="995" y="186"/>
                    <a:pt x="991" y="186"/>
                    <a:pt x="988" y="186"/>
                  </a:cubicBezTo>
                  <a:cubicBezTo>
                    <a:pt x="956" y="186"/>
                    <a:pt x="943" y="197"/>
                    <a:pt x="943" y="216"/>
                  </a:cubicBezTo>
                  <a:cubicBezTo>
                    <a:pt x="943" y="236"/>
                    <a:pt x="953" y="244"/>
                    <a:pt x="977" y="244"/>
                  </a:cubicBezTo>
                  <a:cubicBezTo>
                    <a:pt x="984" y="244"/>
                    <a:pt x="993" y="243"/>
                    <a:pt x="998" y="24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ChangeAspect="1" noEditPoints="1"/>
            </p:cNvSpPr>
            <p:nvPr userDrawn="1"/>
          </p:nvSpPr>
          <p:spPr bwMode="auto">
            <a:xfrm>
              <a:off x="6346127" y="6468230"/>
              <a:ext cx="24452" cy="26333"/>
            </a:xfrm>
            <a:custGeom>
              <a:avLst/>
              <a:gdLst>
                <a:gd name="T0" fmla="*/ 5 w 37"/>
                <a:gd name="T1" fmla="*/ 33 h 39"/>
                <a:gd name="T2" fmla="*/ 1 w 37"/>
                <a:gd name="T3" fmla="*/ 27 h 39"/>
                <a:gd name="T4" fmla="*/ 0 w 37"/>
                <a:gd name="T5" fmla="*/ 20 h 39"/>
                <a:gd name="T6" fmla="*/ 1 w 37"/>
                <a:gd name="T7" fmla="*/ 12 h 39"/>
                <a:gd name="T8" fmla="*/ 5 w 37"/>
                <a:gd name="T9" fmla="*/ 6 h 39"/>
                <a:gd name="T10" fmla="*/ 11 w 37"/>
                <a:gd name="T11" fmla="*/ 2 h 39"/>
                <a:gd name="T12" fmla="*/ 18 w 37"/>
                <a:gd name="T13" fmla="*/ 0 h 39"/>
                <a:gd name="T14" fmla="*/ 26 w 37"/>
                <a:gd name="T15" fmla="*/ 2 h 39"/>
                <a:gd name="T16" fmla="*/ 32 w 37"/>
                <a:gd name="T17" fmla="*/ 6 h 39"/>
                <a:gd name="T18" fmla="*/ 36 w 37"/>
                <a:gd name="T19" fmla="*/ 12 h 39"/>
                <a:gd name="T20" fmla="*/ 37 w 37"/>
                <a:gd name="T21" fmla="*/ 20 h 39"/>
                <a:gd name="T22" fmla="*/ 36 w 37"/>
                <a:gd name="T23" fmla="*/ 27 h 39"/>
                <a:gd name="T24" fmla="*/ 32 w 37"/>
                <a:gd name="T25" fmla="*/ 33 h 39"/>
                <a:gd name="T26" fmla="*/ 26 w 37"/>
                <a:gd name="T27" fmla="*/ 38 h 39"/>
                <a:gd name="T28" fmla="*/ 18 w 37"/>
                <a:gd name="T29" fmla="*/ 39 h 39"/>
                <a:gd name="T30" fmla="*/ 11 w 37"/>
                <a:gd name="T31" fmla="*/ 38 h 39"/>
                <a:gd name="T32" fmla="*/ 5 w 37"/>
                <a:gd name="T33" fmla="*/ 33 h 39"/>
                <a:gd name="T34" fmla="*/ 12 w 37"/>
                <a:gd name="T35" fmla="*/ 35 h 39"/>
                <a:gd name="T36" fmla="*/ 18 w 37"/>
                <a:gd name="T37" fmla="*/ 36 h 39"/>
                <a:gd name="T38" fmla="*/ 25 w 37"/>
                <a:gd name="T39" fmla="*/ 35 h 39"/>
                <a:gd name="T40" fmla="*/ 30 w 37"/>
                <a:gd name="T41" fmla="*/ 31 h 39"/>
                <a:gd name="T42" fmla="*/ 33 w 37"/>
                <a:gd name="T43" fmla="*/ 26 h 39"/>
                <a:gd name="T44" fmla="*/ 34 w 37"/>
                <a:gd name="T45" fmla="*/ 20 h 39"/>
                <a:gd name="T46" fmla="*/ 33 w 37"/>
                <a:gd name="T47" fmla="*/ 13 h 39"/>
                <a:gd name="T48" fmla="*/ 30 w 37"/>
                <a:gd name="T49" fmla="*/ 8 h 39"/>
                <a:gd name="T50" fmla="*/ 25 w 37"/>
                <a:gd name="T51" fmla="*/ 5 h 39"/>
                <a:gd name="T52" fmla="*/ 18 w 37"/>
                <a:gd name="T53" fmla="*/ 3 h 39"/>
                <a:gd name="T54" fmla="*/ 12 w 37"/>
                <a:gd name="T55" fmla="*/ 5 h 39"/>
                <a:gd name="T56" fmla="*/ 7 w 37"/>
                <a:gd name="T57" fmla="*/ 8 h 39"/>
                <a:gd name="T58" fmla="*/ 4 w 37"/>
                <a:gd name="T59" fmla="*/ 13 h 39"/>
                <a:gd name="T60" fmla="*/ 3 w 37"/>
                <a:gd name="T61" fmla="*/ 20 h 39"/>
                <a:gd name="T62" fmla="*/ 5 w 37"/>
                <a:gd name="T63" fmla="*/ 29 h 39"/>
                <a:gd name="T64" fmla="*/ 12 w 37"/>
                <a:gd name="T65" fmla="*/ 35 h 39"/>
                <a:gd name="T66" fmla="*/ 11 w 37"/>
                <a:gd name="T67" fmla="*/ 8 h 39"/>
                <a:gd name="T68" fmla="*/ 15 w 37"/>
                <a:gd name="T69" fmla="*/ 7 h 39"/>
                <a:gd name="T70" fmla="*/ 18 w 37"/>
                <a:gd name="T71" fmla="*/ 7 h 39"/>
                <a:gd name="T72" fmla="*/ 25 w 37"/>
                <a:gd name="T73" fmla="*/ 9 h 39"/>
                <a:gd name="T74" fmla="*/ 27 w 37"/>
                <a:gd name="T75" fmla="*/ 14 h 39"/>
                <a:gd name="T76" fmla="*/ 27 w 37"/>
                <a:gd name="T77" fmla="*/ 17 h 39"/>
                <a:gd name="T78" fmla="*/ 25 w 37"/>
                <a:gd name="T79" fmla="*/ 19 h 39"/>
                <a:gd name="T80" fmla="*/ 24 w 37"/>
                <a:gd name="T81" fmla="*/ 21 h 39"/>
                <a:gd name="T82" fmla="*/ 22 w 37"/>
                <a:gd name="T83" fmla="*/ 21 h 39"/>
                <a:gd name="T84" fmla="*/ 22 w 37"/>
                <a:gd name="T85" fmla="*/ 21 h 39"/>
                <a:gd name="T86" fmla="*/ 28 w 37"/>
                <a:gd name="T87" fmla="*/ 31 h 39"/>
                <a:gd name="T88" fmla="*/ 27 w 37"/>
                <a:gd name="T89" fmla="*/ 31 h 39"/>
                <a:gd name="T90" fmla="*/ 26 w 37"/>
                <a:gd name="T91" fmla="*/ 31 h 39"/>
                <a:gd name="T92" fmla="*/ 24 w 37"/>
                <a:gd name="T93" fmla="*/ 31 h 39"/>
                <a:gd name="T94" fmla="*/ 23 w 37"/>
                <a:gd name="T95" fmla="*/ 30 h 39"/>
                <a:gd name="T96" fmla="*/ 18 w 37"/>
                <a:gd name="T97" fmla="*/ 22 h 39"/>
                <a:gd name="T98" fmla="*/ 15 w 37"/>
                <a:gd name="T99" fmla="*/ 22 h 39"/>
                <a:gd name="T100" fmla="*/ 15 w 37"/>
                <a:gd name="T101" fmla="*/ 31 h 39"/>
                <a:gd name="T102" fmla="*/ 11 w 37"/>
                <a:gd name="T103" fmla="*/ 31 h 39"/>
                <a:gd name="T104" fmla="*/ 11 w 37"/>
                <a:gd name="T105" fmla="*/ 8 h 39"/>
                <a:gd name="T106" fmla="*/ 19 w 37"/>
                <a:gd name="T107" fmla="*/ 19 h 39"/>
                <a:gd name="T108" fmla="*/ 23 w 37"/>
                <a:gd name="T109" fmla="*/ 14 h 39"/>
                <a:gd name="T110" fmla="*/ 22 w 37"/>
                <a:gd name="T111" fmla="*/ 12 h 39"/>
                <a:gd name="T112" fmla="*/ 18 w 37"/>
                <a:gd name="T113" fmla="*/ 11 h 39"/>
                <a:gd name="T114" fmla="*/ 16 w 37"/>
                <a:gd name="T115" fmla="*/ 11 h 39"/>
                <a:gd name="T116" fmla="*/ 15 w 37"/>
                <a:gd name="T117" fmla="*/ 11 h 39"/>
                <a:gd name="T118" fmla="*/ 15 w 37"/>
                <a:gd name="T119" fmla="*/ 11 h 39"/>
                <a:gd name="T120" fmla="*/ 15 w 37"/>
                <a:gd name="T121" fmla="*/ 19 h 39"/>
                <a:gd name="T122" fmla="*/ 19 w 37"/>
                <a:gd name="T123" fmla="*/ 1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39">
                  <a:moveTo>
                    <a:pt x="5" y="33"/>
                  </a:moveTo>
                  <a:cubicBezTo>
                    <a:pt x="3" y="32"/>
                    <a:pt x="2" y="30"/>
                    <a:pt x="1" y="27"/>
                  </a:cubicBezTo>
                  <a:cubicBezTo>
                    <a:pt x="0" y="25"/>
                    <a:pt x="0" y="22"/>
                    <a:pt x="0" y="20"/>
                  </a:cubicBezTo>
                  <a:cubicBezTo>
                    <a:pt x="0" y="17"/>
                    <a:pt x="0" y="14"/>
                    <a:pt x="1" y="12"/>
                  </a:cubicBezTo>
                  <a:cubicBezTo>
                    <a:pt x="2" y="10"/>
                    <a:pt x="3" y="8"/>
                    <a:pt x="5" y="6"/>
                  </a:cubicBezTo>
                  <a:cubicBezTo>
                    <a:pt x="6" y="4"/>
                    <a:pt x="8" y="3"/>
                    <a:pt x="11" y="2"/>
                  </a:cubicBezTo>
                  <a:cubicBezTo>
                    <a:pt x="13" y="1"/>
                    <a:pt x="15" y="0"/>
                    <a:pt x="18" y="0"/>
                  </a:cubicBezTo>
                  <a:cubicBezTo>
                    <a:pt x="21" y="0"/>
                    <a:pt x="24" y="1"/>
                    <a:pt x="26" y="2"/>
                  </a:cubicBezTo>
                  <a:cubicBezTo>
                    <a:pt x="29" y="3"/>
                    <a:pt x="30" y="4"/>
                    <a:pt x="32" y="6"/>
                  </a:cubicBezTo>
                  <a:cubicBezTo>
                    <a:pt x="34" y="8"/>
                    <a:pt x="35" y="10"/>
                    <a:pt x="36" y="12"/>
                  </a:cubicBezTo>
                  <a:cubicBezTo>
                    <a:pt x="37" y="14"/>
                    <a:pt x="37" y="17"/>
                    <a:pt x="37" y="20"/>
                  </a:cubicBezTo>
                  <a:cubicBezTo>
                    <a:pt x="37" y="22"/>
                    <a:pt x="37" y="25"/>
                    <a:pt x="36" y="27"/>
                  </a:cubicBezTo>
                  <a:cubicBezTo>
                    <a:pt x="35" y="30"/>
                    <a:pt x="34" y="32"/>
                    <a:pt x="32" y="33"/>
                  </a:cubicBezTo>
                  <a:cubicBezTo>
                    <a:pt x="30" y="35"/>
                    <a:pt x="28" y="37"/>
                    <a:pt x="26" y="38"/>
                  </a:cubicBezTo>
                  <a:cubicBezTo>
                    <a:pt x="24" y="39"/>
                    <a:pt x="21" y="39"/>
                    <a:pt x="18" y="39"/>
                  </a:cubicBezTo>
                  <a:cubicBezTo>
                    <a:pt x="15" y="39"/>
                    <a:pt x="13" y="39"/>
                    <a:pt x="11" y="38"/>
                  </a:cubicBezTo>
                  <a:cubicBezTo>
                    <a:pt x="8" y="37"/>
                    <a:pt x="6" y="35"/>
                    <a:pt x="5" y="33"/>
                  </a:cubicBezTo>
                  <a:close/>
                  <a:moveTo>
                    <a:pt x="12" y="35"/>
                  </a:moveTo>
                  <a:cubicBezTo>
                    <a:pt x="14" y="36"/>
                    <a:pt x="16" y="36"/>
                    <a:pt x="18" y="36"/>
                  </a:cubicBezTo>
                  <a:cubicBezTo>
                    <a:pt x="21" y="36"/>
                    <a:pt x="23" y="36"/>
                    <a:pt x="25" y="35"/>
                  </a:cubicBezTo>
                  <a:cubicBezTo>
                    <a:pt x="27" y="34"/>
                    <a:pt x="28" y="33"/>
                    <a:pt x="30" y="31"/>
                  </a:cubicBezTo>
                  <a:cubicBezTo>
                    <a:pt x="31" y="30"/>
                    <a:pt x="32" y="28"/>
                    <a:pt x="33" y="26"/>
                  </a:cubicBezTo>
                  <a:cubicBezTo>
                    <a:pt x="33" y="24"/>
                    <a:pt x="34" y="22"/>
                    <a:pt x="34" y="20"/>
                  </a:cubicBezTo>
                  <a:cubicBezTo>
                    <a:pt x="34" y="17"/>
                    <a:pt x="33" y="15"/>
                    <a:pt x="33" y="13"/>
                  </a:cubicBezTo>
                  <a:cubicBezTo>
                    <a:pt x="32" y="11"/>
                    <a:pt x="31" y="10"/>
                    <a:pt x="30" y="8"/>
                  </a:cubicBezTo>
                  <a:cubicBezTo>
                    <a:pt x="28" y="7"/>
                    <a:pt x="27" y="5"/>
                    <a:pt x="25" y="5"/>
                  </a:cubicBezTo>
                  <a:cubicBezTo>
                    <a:pt x="23" y="4"/>
                    <a:pt x="21" y="3"/>
                    <a:pt x="18" y="3"/>
                  </a:cubicBezTo>
                  <a:cubicBezTo>
                    <a:pt x="16" y="3"/>
                    <a:pt x="14" y="4"/>
                    <a:pt x="12" y="5"/>
                  </a:cubicBezTo>
                  <a:cubicBezTo>
                    <a:pt x="10" y="5"/>
                    <a:pt x="9" y="7"/>
                    <a:pt x="7" y="8"/>
                  </a:cubicBezTo>
                  <a:cubicBezTo>
                    <a:pt x="6" y="10"/>
                    <a:pt x="5" y="11"/>
                    <a:pt x="4" y="13"/>
                  </a:cubicBezTo>
                  <a:cubicBezTo>
                    <a:pt x="4" y="15"/>
                    <a:pt x="3" y="17"/>
                    <a:pt x="3" y="20"/>
                  </a:cubicBezTo>
                  <a:cubicBezTo>
                    <a:pt x="3" y="23"/>
                    <a:pt x="4" y="26"/>
                    <a:pt x="5" y="29"/>
                  </a:cubicBezTo>
                  <a:cubicBezTo>
                    <a:pt x="7" y="31"/>
                    <a:pt x="9" y="33"/>
                    <a:pt x="12" y="35"/>
                  </a:cubicBezTo>
                  <a:close/>
                  <a:moveTo>
                    <a:pt x="11" y="8"/>
                  </a:moveTo>
                  <a:cubicBezTo>
                    <a:pt x="13" y="8"/>
                    <a:pt x="14" y="7"/>
                    <a:pt x="15" y="7"/>
                  </a:cubicBezTo>
                  <a:cubicBezTo>
                    <a:pt x="16" y="7"/>
                    <a:pt x="17" y="7"/>
                    <a:pt x="18" y="7"/>
                  </a:cubicBezTo>
                  <a:cubicBezTo>
                    <a:pt x="21" y="7"/>
                    <a:pt x="23" y="8"/>
                    <a:pt x="25" y="9"/>
                  </a:cubicBezTo>
                  <a:cubicBezTo>
                    <a:pt x="26" y="11"/>
                    <a:pt x="27" y="12"/>
                    <a:pt x="27" y="14"/>
                  </a:cubicBezTo>
                  <a:cubicBezTo>
                    <a:pt x="27" y="15"/>
                    <a:pt x="27" y="16"/>
                    <a:pt x="27" y="17"/>
                  </a:cubicBezTo>
                  <a:cubicBezTo>
                    <a:pt x="26" y="18"/>
                    <a:pt x="26" y="18"/>
                    <a:pt x="25" y="19"/>
                  </a:cubicBezTo>
                  <a:cubicBezTo>
                    <a:pt x="25" y="20"/>
                    <a:pt x="24" y="20"/>
                    <a:pt x="24" y="21"/>
                  </a:cubicBezTo>
                  <a:cubicBezTo>
                    <a:pt x="23" y="21"/>
                    <a:pt x="22" y="21"/>
                    <a:pt x="22" y="21"/>
                  </a:cubicBezTo>
                  <a:cubicBezTo>
                    <a:pt x="22" y="21"/>
                    <a:pt x="22" y="21"/>
                    <a:pt x="22" y="21"/>
                  </a:cubicBezTo>
                  <a:cubicBezTo>
                    <a:pt x="28" y="31"/>
                    <a:pt x="28" y="31"/>
                    <a:pt x="28" y="31"/>
                  </a:cubicBezTo>
                  <a:cubicBezTo>
                    <a:pt x="27" y="31"/>
                    <a:pt x="27" y="31"/>
                    <a:pt x="27" y="31"/>
                  </a:cubicBezTo>
                  <a:cubicBezTo>
                    <a:pt x="26" y="31"/>
                    <a:pt x="26" y="31"/>
                    <a:pt x="26" y="31"/>
                  </a:cubicBezTo>
                  <a:cubicBezTo>
                    <a:pt x="25" y="31"/>
                    <a:pt x="24" y="31"/>
                    <a:pt x="24" y="31"/>
                  </a:cubicBezTo>
                  <a:cubicBezTo>
                    <a:pt x="23" y="31"/>
                    <a:pt x="23" y="30"/>
                    <a:pt x="23" y="30"/>
                  </a:cubicBezTo>
                  <a:cubicBezTo>
                    <a:pt x="18" y="22"/>
                    <a:pt x="18" y="22"/>
                    <a:pt x="18" y="22"/>
                  </a:cubicBezTo>
                  <a:cubicBezTo>
                    <a:pt x="15" y="22"/>
                    <a:pt x="15" y="22"/>
                    <a:pt x="15" y="22"/>
                  </a:cubicBezTo>
                  <a:cubicBezTo>
                    <a:pt x="15" y="31"/>
                    <a:pt x="15" y="31"/>
                    <a:pt x="15" y="31"/>
                  </a:cubicBezTo>
                  <a:cubicBezTo>
                    <a:pt x="11" y="31"/>
                    <a:pt x="11" y="31"/>
                    <a:pt x="11" y="31"/>
                  </a:cubicBezTo>
                  <a:lnTo>
                    <a:pt x="11" y="8"/>
                  </a:lnTo>
                  <a:close/>
                  <a:moveTo>
                    <a:pt x="19" y="19"/>
                  </a:moveTo>
                  <a:cubicBezTo>
                    <a:pt x="22" y="19"/>
                    <a:pt x="23" y="17"/>
                    <a:pt x="23" y="14"/>
                  </a:cubicBezTo>
                  <a:cubicBezTo>
                    <a:pt x="23" y="13"/>
                    <a:pt x="23" y="12"/>
                    <a:pt x="22" y="12"/>
                  </a:cubicBezTo>
                  <a:cubicBezTo>
                    <a:pt x="21" y="11"/>
                    <a:pt x="20" y="11"/>
                    <a:pt x="18" y="11"/>
                  </a:cubicBezTo>
                  <a:cubicBezTo>
                    <a:pt x="17" y="11"/>
                    <a:pt x="17" y="11"/>
                    <a:pt x="16" y="11"/>
                  </a:cubicBezTo>
                  <a:cubicBezTo>
                    <a:pt x="16" y="11"/>
                    <a:pt x="15" y="11"/>
                    <a:pt x="15" y="11"/>
                  </a:cubicBezTo>
                  <a:cubicBezTo>
                    <a:pt x="15" y="11"/>
                    <a:pt x="15" y="11"/>
                    <a:pt x="15" y="11"/>
                  </a:cubicBezTo>
                  <a:cubicBezTo>
                    <a:pt x="15" y="19"/>
                    <a:pt x="15" y="19"/>
                    <a:pt x="15" y="19"/>
                  </a:cubicBezTo>
                  <a:lnTo>
                    <a:pt x="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47675" y="388063"/>
            <a:ext cx="11295063" cy="384048"/>
          </a:xfrm>
          <a:prstGeom prst="rect">
            <a:avLst/>
          </a:prstGeom>
        </p:spPr>
        <p:txBody>
          <a:bodyPr vert="horz" lIns="0" tIns="0" rIns="0" bIns="0" rtlCol="0" anchor="t">
            <a:noAutofit/>
          </a:bodyPr>
          <a:lstStyle/>
          <a:p>
            <a:r>
              <a:rPr lang="en-US" dirty="0"/>
              <a:t>Click to edit master title</a:t>
            </a:r>
          </a:p>
        </p:txBody>
      </p:sp>
      <p:sp>
        <p:nvSpPr>
          <p:cNvPr id="3" name="Text Placeholder 2"/>
          <p:cNvSpPr>
            <a:spLocks noGrp="1"/>
          </p:cNvSpPr>
          <p:nvPr>
            <p:ph type="body" idx="1"/>
          </p:nvPr>
        </p:nvSpPr>
        <p:spPr>
          <a:xfrm>
            <a:off x="457200" y="1600200"/>
            <a:ext cx="11295063" cy="4636008"/>
          </a:xfrm>
          <a:prstGeom prst="rect">
            <a:avLst/>
          </a:prstGeom>
        </p:spPr>
        <p:txBody>
          <a:bodyPr vert="horz" lIns="0" tIns="0" rIns="0" bIns="0" rtlCol="0">
            <a:noAutofit/>
          </a:bodyPr>
          <a:lstStyle/>
          <a:p>
            <a:pPr lvl="0"/>
            <a:r>
              <a:rPr lang="en-US" dirty="0"/>
              <a:t>Click to edit master text styles</a:t>
            </a:r>
          </a:p>
          <a:p>
            <a:pPr lvl="1"/>
            <a:r>
              <a:rPr lang="en-US" dirty="0"/>
              <a:t>Second-level</a:t>
            </a:r>
          </a:p>
          <a:p>
            <a:pPr lvl="2"/>
            <a:r>
              <a:rPr lang="en-US" dirty="0"/>
              <a:t>Third-level</a:t>
            </a:r>
          </a:p>
          <a:p>
            <a:pPr lvl="3"/>
            <a:r>
              <a:rPr lang="en-US" dirty="0"/>
              <a:t>Fourth-level</a:t>
            </a:r>
          </a:p>
          <a:p>
            <a:pPr lvl="4"/>
            <a:r>
              <a:rPr lang="en-US" dirty="0"/>
              <a:t>Fifth-level</a:t>
            </a:r>
          </a:p>
        </p:txBody>
      </p:sp>
      <p:sp>
        <p:nvSpPr>
          <p:cNvPr id="5" name="Content Placeholder 8"/>
          <p:cNvSpPr txBox="1">
            <a:spLocks/>
          </p:cNvSpPr>
          <p:nvPr userDrawn="1"/>
        </p:nvSpPr>
        <p:spPr>
          <a:xfrm>
            <a:off x="11101516" y="6418626"/>
            <a:ext cx="734302" cy="228600"/>
          </a:xfrm>
          <a:prstGeom prst="rect">
            <a:avLst/>
          </a:prstGeom>
        </p:spPr>
        <p:txBody>
          <a:bodyPr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1000" dirty="0">
                <a:latin typeface="Open Sans" panose="020B0606030504020204" pitchFamily="34" charset="0"/>
                <a:ea typeface="Open Sans" panose="020B0606030504020204" pitchFamily="34" charset="0"/>
                <a:cs typeface="Open Sans" panose="020B0606030504020204" pitchFamily="34" charset="0"/>
              </a:rPr>
              <a:t> </a:t>
            </a:r>
            <a:fld id="{38743595-4496-5147-A886-7D133864DF76}" type="slidenum">
              <a:rPr lang="en-US" sz="1000" smtClean="0">
                <a:solidFill>
                  <a:srgbClr val="3F3F3F"/>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8"/>
          <p:cNvSpPr txBox="1">
            <a:spLocks/>
          </p:cNvSpPr>
          <p:nvPr userDrawn="1"/>
        </p:nvSpPr>
        <p:spPr>
          <a:xfrm>
            <a:off x="457200" y="641862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Lucida Grande"/>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t>©2017 Aetna Inc.</a:t>
            </a:r>
          </a:p>
        </p:txBody>
      </p:sp>
      <p:sp>
        <p:nvSpPr>
          <p:cNvPr id="13" name="AutoShape 3"/>
          <p:cNvSpPr>
            <a:spLocks noChangeAspect="1" noChangeArrowheads="1" noTextEdit="1"/>
          </p:cNvSpPr>
          <p:nvPr userDrawn="1"/>
        </p:nvSpPr>
        <p:spPr bwMode="auto">
          <a:xfrm>
            <a:off x="3990975" y="2882900"/>
            <a:ext cx="4206875" cy="1092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53315499"/>
      </p:ext>
    </p:extLst>
  </p:cSld>
  <p:clrMap bg1="lt1" tx1="dk1" bg2="lt2" tx2="dk2" accent1="accent1" accent2="accent2" accent3="accent3" accent4="accent4" accent5="accent5" accent6="accent6" hlink="hlink" folHlink="folHlink"/>
  <p:sldLayoutIdLst>
    <p:sldLayoutId id="2147483690" r:id="rId1"/>
    <p:sldLayoutId id="2147483771" r:id="rId2"/>
    <p:sldLayoutId id="2147483716" r:id="rId3"/>
    <p:sldLayoutId id="2147483720" r:id="rId4"/>
    <p:sldLayoutId id="2147483725" r:id="rId5"/>
    <p:sldLayoutId id="2147483719" r:id="rId6"/>
    <p:sldLayoutId id="2147483724" r:id="rId7"/>
    <p:sldLayoutId id="2147483661" r:id="rId8"/>
    <p:sldLayoutId id="2147483705" r:id="rId9"/>
    <p:sldLayoutId id="2147483707" r:id="rId10"/>
    <p:sldLayoutId id="2147483695" r:id="rId11"/>
    <p:sldLayoutId id="2147483696" r:id="rId12"/>
    <p:sldLayoutId id="2147483698" r:id="rId13"/>
    <p:sldLayoutId id="2147483717" r:id="rId14"/>
    <p:sldLayoutId id="2147483701" r:id="rId15"/>
    <p:sldLayoutId id="2147483729" r:id="rId16"/>
    <p:sldLayoutId id="2147483655" r:id="rId17"/>
    <p:sldLayoutId id="2147483769" r:id="rId18"/>
    <p:sldLayoutId id="2147483703" r:id="rId19"/>
    <p:sldLayoutId id="2147483704" r:id="rId20"/>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2800" b="0" i="0" kern="1200">
          <a:solidFill>
            <a:schemeClr val="accent2"/>
          </a:solidFill>
          <a:latin typeface="+mj-lt"/>
          <a:ea typeface="Open Sans" panose="020B0606030504020204" pitchFamily="34" charset="0"/>
          <a:cs typeface="Open Sans" panose="020B0606030504020204" pitchFamily="34" charset="0"/>
        </a:defRPr>
      </a:lvl1pPr>
    </p:titleStyle>
    <p:body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3D5962-D1B6-4FE6-A210-C2FAC6C25DD6}"/>
              </a:ext>
            </a:extLst>
          </p:cNvPr>
          <p:cNvSpPr>
            <a:spLocks noGrp="1"/>
          </p:cNvSpPr>
          <p:nvPr>
            <p:ph type="ctrTitle"/>
          </p:nvPr>
        </p:nvSpPr>
        <p:spPr/>
        <p:txBody>
          <a:bodyPr/>
          <a:lstStyle/>
          <a:p>
            <a:r>
              <a:rPr lang="en-US" dirty="0"/>
              <a:t>Non-Traditional Provider Management</a:t>
            </a:r>
          </a:p>
        </p:txBody>
      </p:sp>
      <p:sp>
        <p:nvSpPr>
          <p:cNvPr id="4" name="Text Placeholder 3">
            <a:extLst>
              <a:ext uri="{FF2B5EF4-FFF2-40B4-BE49-F238E27FC236}">
                <a16:creationId xmlns:a16="http://schemas.microsoft.com/office/drawing/2014/main" id="{042DEEFD-0399-42DB-8D8F-1B88482B3B6A}"/>
              </a:ext>
            </a:extLst>
          </p:cNvPr>
          <p:cNvSpPr>
            <a:spLocks noGrp="1"/>
          </p:cNvSpPr>
          <p:nvPr>
            <p:ph type="body" sz="quarter" idx="11"/>
          </p:nvPr>
        </p:nvSpPr>
        <p:spPr/>
        <p:txBody>
          <a:bodyPr/>
          <a:lstStyle/>
          <a:p>
            <a:r>
              <a:rPr lang="en-US" dirty="0"/>
              <a:t>Enterprise Software Architecture</a:t>
            </a:r>
          </a:p>
        </p:txBody>
      </p:sp>
      <p:sp>
        <p:nvSpPr>
          <p:cNvPr id="5" name="Text Placeholder 4">
            <a:extLst>
              <a:ext uri="{FF2B5EF4-FFF2-40B4-BE49-F238E27FC236}">
                <a16:creationId xmlns:a16="http://schemas.microsoft.com/office/drawing/2014/main" id="{224CF4B6-3EE3-480D-9EAE-B7DA161A502C}"/>
              </a:ext>
            </a:extLst>
          </p:cNvPr>
          <p:cNvSpPr>
            <a:spLocks noGrp="1"/>
          </p:cNvSpPr>
          <p:nvPr>
            <p:ph type="body" sz="quarter" idx="12"/>
          </p:nvPr>
        </p:nvSpPr>
        <p:spPr/>
        <p:txBody>
          <a:bodyPr/>
          <a:lstStyle/>
          <a:p>
            <a:r>
              <a:rPr lang="en-US" dirty="0"/>
              <a:t>January 2018</a:t>
            </a:r>
          </a:p>
        </p:txBody>
      </p:sp>
      <p:sp>
        <p:nvSpPr>
          <p:cNvPr id="6" name="Subtitle 5">
            <a:extLst>
              <a:ext uri="{FF2B5EF4-FFF2-40B4-BE49-F238E27FC236}">
                <a16:creationId xmlns:a16="http://schemas.microsoft.com/office/drawing/2014/main" id="{98A0E70C-5B22-46CD-B615-7D473866CF8E}"/>
              </a:ext>
            </a:extLst>
          </p:cNvPr>
          <p:cNvSpPr>
            <a:spLocks noGrp="1"/>
          </p:cNvSpPr>
          <p:nvPr>
            <p:ph type="subTitle" idx="1"/>
          </p:nvPr>
        </p:nvSpPr>
        <p:spPr/>
        <p:txBody>
          <a:bodyPr>
            <a:normAutofit lnSpcReduction="10000"/>
          </a:bodyPr>
          <a:lstStyle/>
          <a:p>
            <a:r>
              <a:rPr lang="en-US" sz="2400" dirty="0"/>
              <a:t>Point of View</a:t>
            </a:r>
          </a:p>
        </p:txBody>
      </p:sp>
      <p:pic>
        <p:nvPicPr>
          <p:cNvPr id="1030" name="Picture 6" descr="https://www.aetnabrandcenter.com/bms_resources/cacheGenerated/0118/11867_1_thumbnail_2525x1220_page1_383531.jpg">
            <a:extLst>
              <a:ext uri="{FF2B5EF4-FFF2-40B4-BE49-F238E27FC236}">
                <a16:creationId xmlns:a16="http://schemas.microsoft.com/office/drawing/2014/main" id="{4A944489-C39D-43C5-9987-3D6F3F69DE24}"/>
              </a:ext>
            </a:extLst>
          </p:cNvPr>
          <p:cNvPicPr>
            <a:picLocks noGrp="1" noChangeAspect="1" noChangeArrowheads="1"/>
          </p:cNvPicPr>
          <p:nvPr>
            <p:ph type="pic" sz="quarter" idx="10"/>
          </p:nvPr>
        </p:nvPicPr>
        <p:blipFill>
          <a:blip r:embed="rId2" cstate="email">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807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5" y="388063"/>
            <a:ext cx="11323982" cy="731610"/>
          </a:xfrm>
        </p:spPr>
        <p:txBody>
          <a:bodyPr/>
          <a:lstStyle/>
          <a:p>
            <a:r>
              <a:rPr lang="en-US" dirty="0"/>
              <a:t>Option1.  Reuse traditional Provider Management (EPDB)</a:t>
            </a:r>
            <a:endParaRPr lang="en-US" sz="2400" dirty="0"/>
          </a:p>
        </p:txBody>
      </p:sp>
      <p:sp>
        <p:nvSpPr>
          <p:cNvPr id="3" name="Content Placeholder 2">
            <a:extLst>
              <a:ext uri="{FF2B5EF4-FFF2-40B4-BE49-F238E27FC236}">
                <a16:creationId xmlns:a16="http://schemas.microsoft.com/office/drawing/2014/main" id="{3319734A-F673-4AD5-977B-C2089DA3D98B}"/>
              </a:ext>
            </a:extLst>
          </p:cNvPr>
          <p:cNvSpPr>
            <a:spLocks noGrp="1"/>
          </p:cNvSpPr>
          <p:nvPr>
            <p:ph sz="quarter" idx="10"/>
          </p:nvPr>
        </p:nvSpPr>
        <p:spPr>
          <a:xfrm>
            <a:off x="457199" y="1537138"/>
            <a:ext cx="11323983" cy="4698562"/>
          </a:xfrm>
        </p:spPr>
        <p:txBody>
          <a:bodyPr/>
          <a:lstStyle/>
          <a:p>
            <a:r>
              <a:rPr lang="en-US" sz="2000" b="1" dirty="0"/>
              <a:t>Advantages</a:t>
            </a:r>
          </a:p>
          <a:p>
            <a:pPr lvl="2"/>
            <a:r>
              <a:rPr lang="en-US" sz="1600" dirty="0"/>
              <a:t>EPDB has a proven ability to scale. </a:t>
            </a:r>
          </a:p>
          <a:p>
            <a:pPr lvl="2"/>
            <a:r>
              <a:rPr lang="en-US" sz="1600" dirty="0"/>
              <a:t>EPDB has a proven ability to simplify and unify data management, and to support a consolidated provider search.</a:t>
            </a:r>
          </a:p>
          <a:p>
            <a:pPr lvl="2"/>
            <a:r>
              <a:rPr lang="en-US" sz="1600" dirty="0"/>
              <a:t>EPDB is built on a robust technical platform.</a:t>
            </a:r>
          </a:p>
          <a:p>
            <a:pPr lvl="2"/>
            <a:r>
              <a:rPr lang="en-US" sz="1600" dirty="0"/>
              <a:t>EPDB is designed for the Aetna Traditional Provider partners, that will have networks and will submit claims. </a:t>
            </a:r>
          </a:p>
          <a:p>
            <a:pPr lvl="2"/>
            <a:r>
              <a:rPr lang="en-US" sz="1600" dirty="0"/>
              <a:t>EPDB has low operational cost is low due to it’s scale and infrastructure</a:t>
            </a:r>
          </a:p>
          <a:p>
            <a:pPr lvl="2"/>
            <a:r>
              <a:rPr lang="en-US" sz="1600" dirty="0"/>
              <a:t>License cost is not required since EPDB is owned by Aetna</a:t>
            </a:r>
          </a:p>
          <a:p>
            <a:r>
              <a:rPr lang="en-US" sz="2000" b="1" dirty="0"/>
              <a:t>Disadvantages</a:t>
            </a:r>
          </a:p>
          <a:p>
            <a:pPr lvl="2"/>
            <a:r>
              <a:rPr lang="en-US" sz="1600" dirty="0"/>
              <a:t>Risk of downstream system impacts is very high. Today EPDB has over 300 integrations, with over 60 applications, and is  involved in over 120 projects (over the past 5 years). </a:t>
            </a:r>
          </a:p>
          <a:p>
            <a:pPr lvl="2"/>
            <a:r>
              <a:rPr lang="en-US" sz="1600" dirty="0"/>
              <a:t>Risk of disruption to current large programs is high.  Due to the large number of projects / programs, the availability of key resources may be limited.</a:t>
            </a:r>
          </a:p>
          <a:p>
            <a:pPr lvl="2"/>
            <a:r>
              <a:rPr lang="en-US" sz="1600" dirty="0"/>
              <a:t>Implementation cost is high.  EPDB is designed for “traditional” provider requirements and would need ongoing modifications to accommodate evolving “non-traditional” providers needs.</a:t>
            </a:r>
          </a:p>
          <a:p>
            <a:pPr lvl="2"/>
            <a:r>
              <a:rPr lang="en-US" sz="1600" dirty="0"/>
              <a:t>Existing mechanisms for maintaining provider data quality will not apply to “non-traditional” providers requiring changes to provider support and maintenance functions.</a:t>
            </a:r>
          </a:p>
          <a:p>
            <a:endParaRPr lang="en-US" sz="1400" dirty="0"/>
          </a:p>
        </p:txBody>
      </p:sp>
    </p:spTree>
    <p:extLst>
      <p:ext uri="{BB962C8B-B14F-4D97-AF65-F5344CB8AC3E}">
        <p14:creationId xmlns:p14="http://schemas.microsoft.com/office/powerpoint/2010/main" val="12993204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4" y="388063"/>
            <a:ext cx="11128807" cy="731610"/>
          </a:xfrm>
        </p:spPr>
        <p:txBody>
          <a:bodyPr/>
          <a:lstStyle/>
          <a:p>
            <a:r>
              <a:rPr lang="en-US" dirty="0">
                <a:solidFill>
                  <a:srgbClr val="563D82"/>
                </a:solidFill>
              </a:rPr>
              <a:t>Option 2. Reuse / expand the EAP solution extracted for pilot</a:t>
            </a:r>
          </a:p>
        </p:txBody>
      </p:sp>
      <p:sp>
        <p:nvSpPr>
          <p:cNvPr id="3" name="Content Placeholder 2">
            <a:extLst>
              <a:ext uri="{FF2B5EF4-FFF2-40B4-BE49-F238E27FC236}">
                <a16:creationId xmlns:a16="http://schemas.microsoft.com/office/drawing/2014/main" id="{3319734A-F673-4AD5-977B-C2089DA3D98B}"/>
              </a:ext>
            </a:extLst>
          </p:cNvPr>
          <p:cNvSpPr>
            <a:spLocks noGrp="1"/>
          </p:cNvSpPr>
          <p:nvPr>
            <p:ph sz="quarter" idx="10"/>
          </p:nvPr>
        </p:nvSpPr>
        <p:spPr>
          <a:xfrm>
            <a:off x="457199" y="1537138"/>
            <a:ext cx="11323983" cy="4698562"/>
          </a:xfrm>
        </p:spPr>
        <p:txBody>
          <a:bodyPr/>
          <a:lstStyle/>
          <a:p>
            <a:r>
              <a:rPr lang="en-US" sz="2000" b="1" dirty="0"/>
              <a:t>Advantages</a:t>
            </a:r>
          </a:p>
          <a:p>
            <a:pPr lvl="2"/>
            <a:r>
              <a:rPr lang="en-US" sz="1600" dirty="0"/>
              <a:t>Implementation cost is low.  RFL already captures non-traditional provider data. </a:t>
            </a:r>
          </a:p>
          <a:p>
            <a:pPr lvl="2"/>
            <a:r>
              <a:rPr lang="en-US" sz="1600" dirty="0"/>
              <a:t>Risk of downstream system impacts is low. Today RFL is only tied to </a:t>
            </a:r>
            <a:r>
              <a:rPr lang="en-US" sz="1600" dirty="0" err="1"/>
              <a:t>Incedo</a:t>
            </a:r>
            <a:r>
              <a:rPr lang="en-US" sz="1600" dirty="0"/>
              <a:t>, the Aetna EAP platform. </a:t>
            </a:r>
          </a:p>
          <a:p>
            <a:pPr lvl="2"/>
            <a:r>
              <a:rPr lang="en-US" sz="1600" dirty="0"/>
              <a:t>RFL is designed for the Aetna Non-Traditional Provider partners.</a:t>
            </a:r>
          </a:p>
          <a:p>
            <a:r>
              <a:rPr lang="en-US" sz="2000" b="1" dirty="0"/>
              <a:t>Disadvantages</a:t>
            </a:r>
          </a:p>
          <a:p>
            <a:pPr lvl="2"/>
            <a:r>
              <a:rPr lang="en-US" sz="1600" dirty="0"/>
              <a:t>Operational cost is medium to high.   </a:t>
            </a:r>
            <a:r>
              <a:rPr lang="en-US" sz="1600" dirty="0" err="1"/>
              <a:t>Incedo</a:t>
            </a:r>
            <a:r>
              <a:rPr lang="en-US" sz="1600" dirty="0"/>
              <a:t> is licensed and business wants to sunset the platform because of the high costs.</a:t>
            </a:r>
          </a:p>
          <a:p>
            <a:pPr lvl="2"/>
            <a:r>
              <a:rPr lang="en-US" sz="1600" dirty="0"/>
              <a:t>Maintenance cost is medium.  A process exists today, however given the change to bring in RFL, this will increase the existing scope of updates. </a:t>
            </a:r>
          </a:p>
          <a:p>
            <a:pPr lvl="2"/>
            <a:r>
              <a:rPr lang="en-US" sz="1600" dirty="0"/>
              <a:t>Integration cost with Aetna Ecosystem is medium.  No integrations exist today and the technical capability to do such integrations is unknown (and at risked based upon knowledge of the EAP platform landscape).</a:t>
            </a:r>
          </a:p>
          <a:p>
            <a:pPr lvl="2"/>
            <a:r>
              <a:rPr lang="en-US" sz="1600" dirty="0"/>
              <a:t>RFL is already leased by Aetna and business says costs are too high and they want out.</a:t>
            </a:r>
          </a:p>
          <a:p>
            <a:pPr lvl="2"/>
            <a:r>
              <a:rPr lang="en-US" sz="1600" dirty="0"/>
              <a:t>RFL likely meets basic requirements but it’s ability to evolve with Aetna’s changing business needs is unknown</a:t>
            </a:r>
          </a:p>
          <a:p>
            <a:endParaRPr lang="en-US" sz="1400" dirty="0"/>
          </a:p>
        </p:txBody>
      </p:sp>
    </p:spTree>
    <p:extLst>
      <p:ext uri="{BB962C8B-B14F-4D97-AF65-F5344CB8AC3E}">
        <p14:creationId xmlns:p14="http://schemas.microsoft.com/office/powerpoint/2010/main" val="36005946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4" y="388063"/>
            <a:ext cx="11323983" cy="731610"/>
          </a:xfrm>
        </p:spPr>
        <p:txBody>
          <a:bodyPr/>
          <a:lstStyle/>
          <a:p>
            <a:r>
              <a:rPr lang="en-US" dirty="0"/>
              <a:t>Option 3. Leverage the </a:t>
            </a:r>
            <a:r>
              <a:rPr lang="en-US" dirty="0" err="1"/>
              <a:t>AssureCare</a:t>
            </a:r>
            <a:r>
              <a:rPr lang="en-US" dirty="0"/>
              <a:t> </a:t>
            </a:r>
            <a:r>
              <a:rPr lang="en-US" dirty="0" err="1"/>
              <a:t>MedCompass</a:t>
            </a:r>
            <a:r>
              <a:rPr lang="en-US" dirty="0"/>
              <a:t> platform</a:t>
            </a:r>
          </a:p>
        </p:txBody>
      </p:sp>
      <p:sp>
        <p:nvSpPr>
          <p:cNvPr id="3" name="Content Placeholder 2">
            <a:extLst>
              <a:ext uri="{FF2B5EF4-FFF2-40B4-BE49-F238E27FC236}">
                <a16:creationId xmlns:a16="http://schemas.microsoft.com/office/drawing/2014/main" id="{3319734A-F673-4AD5-977B-C2089DA3D98B}"/>
              </a:ext>
            </a:extLst>
          </p:cNvPr>
          <p:cNvSpPr>
            <a:spLocks noGrp="1"/>
          </p:cNvSpPr>
          <p:nvPr>
            <p:ph sz="quarter" idx="10"/>
          </p:nvPr>
        </p:nvSpPr>
        <p:spPr>
          <a:xfrm>
            <a:off x="447675" y="1473342"/>
            <a:ext cx="11323983" cy="4698562"/>
          </a:xfrm>
        </p:spPr>
        <p:txBody>
          <a:bodyPr/>
          <a:lstStyle/>
          <a:p>
            <a:r>
              <a:rPr lang="en-US" sz="2000" b="1" dirty="0"/>
              <a:t>Advantages</a:t>
            </a:r>
          </a:p>
          <a:p>
            <a:pPr lvl="2"/>
            <a:r>
              <a:rPr lang="en-US" sz="1600" dirty="0" err="1"/>
              <a:t>MedCompass</a:t>
            </a:r>
            <a:r>
              <a:rPr lang="en-US" sz="1600" dirty="0"/>
              <a:t> (MC) is a hosted solution and a “black box” lease agreement.</a:t>
            </a:r>
          </a:p>
          <a:p>
            <a:pPr lvl="2"/>
            <a:r>
              <a:rPr lang="en-US" sz="1600" dirty="0" err="1"/>
              <a:t>MedCompass</a:t>
            </a:r>
            <a:r>
              <a:rPr lang="en-US" sz="1600" dirty="0"/>
              <a:t> Is designed for traditional provider partners that will have networks and will submit claims.</a:t>
            </a:r>
          </a:p>
          <a:p>
            <a:pPr lvl="2"/>
            <a:r>
              <a:rPr lang="en-US" sz="1600" dirty="0" err="1"/>
              <a:t>MedCompass</a:t>
            </a:r>
            <a:r>
              <a:rPr lang="en-US" sz="1600" dirty="0"/>
              <a:t> was recently evaluated and scored well.</a:t>
            </a:r>
          </a:p>
          <a:p>
            <a:pPr lvl="2"/>
            <a:r>
              <a:rPr lang="en-US" sz="1600" dirty="0"/>
              <a:t>Operational Cost is medium but could go low, as Aetna already has an agreement in place. </a:t>
            </a:r>
          </a:p>
          <a:p>
            <a:pPr lvl="2"/>
            <a:r>
              <a:rPr lang="en-US" sz="1600" dirty="0" err="1"/>
              <a:t>MedCompass</a:t>
            </a:r>
            <a:r>
              <a:rPr lang="en-US" sz="1600" dirty="0"/>
              <a:t> will be the hub for the community care model which is the driver to non-traditional providers.</a:t>
            </a:r>
          </a:p>
          <a:p>
            <a:r>
              <a:rPr lang="en-US" sz="2000" b="1" dirty="0"/>
              <a:t>Disadvantages</a:t>
            </a:r>
          </a:p>
          <a:p>
            <a:pPr lvl="2"/>
            <a:r>
              <a:rPr lang="en-US" sz="1600" dirty="0"/>
              <a:t>Implementation cost could be high.  Today Community Care (CC) plugs RFL providers into MC and it is not going well.   Required some change to the way MC handles providers.</a:t>
            </a:r>
          </a:p>
          <a:p>
            <a:pPr lvl="2"/>
            <a:r>
              <a:rPr lang="en-US" sz="1600" dirty="0"/>
              <a:t>Risk of downstream system Impacts is medium but could go high. We are not sure how well MC can separate the non-provider details from the clinical provider details that will be needed for other CM work.</a:t>
            </a:r>
          </a:p>
          <a:p>
            <a:pPr lvl="2"/>
            <a:r>
              <a:rPr lang="en-US" sz="1600" dirty="0"/>
              <a:t>Provider Search would need to include </a:t>
            </a:r>
            <a:r>
              <a:rPr lang="en-US" sz="1600" dirty="0" err="1"/>
              <a:t>MedCompass</a:t>
            </a:r>
            <a:r>
              <a:rPr lang="en-US" sz="1600" dirty="0"/>
              <a:t> and traverse firewalls.</a:t>
            </a:r>
          </a:p>
          <a:p>
            <a:pPr lvl="2"/>
            <a:r>
              <a:rPr lang="en-US" sz="1600" dirty="0"/>
              <a:t>Ability to adapt to new market needs is unknown at this point.</a:t>
            </a:r>
          </a:p>
        </p:txBody>
      </p:sp>
    </p:spTree>
    <p:extLst>
      <p:ext uri="{BB962C8B-B14F-4D97-AF65-F5344CB8AC3E}">
        <p14:creationId xmlns:p14="http://schemas.microsoft.com/office/powerpoint/2010/main" val="1527436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5" y="388063"/>
            <a:ext cx="9454896" cy="731610"/>
          </a:xfrm>
        </p:spPr>
        <p:txBody>
          <a:bodyPr/>
          <a:lstStyle/>
          <a:p>
            <a:r>
              <a:rPr lang="en-US" dirty="0"/>
              <a:t>Option 4. Buy a new Vendor Product</a:t>
            </a:r>
            <a:endParaRPr lang="en-US" sz="2400" dirty="0"/>
          </a:p>
        </p:txBody>
      </p:sp>
      <p:sp>
        <p:nvSpPr>
          <p:cNvPr id="3" name="Content Placeholder 2">
            <a:extLst>
              <a:ext uri="{FF2B5EF4-FFF2-40B4-BE49-F238E27FC236}">
                <a16:creationId xmlns:a16="http://schemas.microsoft.com/office/drawing/2014/main" id="{3319734A-F673-4AD5-977B-C2089DA3D98B}"/>
              </a:ext>
            </a:extLst>
          </p:cNvPr>
          <p:cNvSpPr>
            <a:spLocks noGrp="1"/>
          </p:cNvSpPr>
          <p:nvPr>
            <p:ph sz="quarter" idx="10"/>
          </p:nvPr>
        </p:nvSpPr>
        <p:spPr>
          <a:xfrm>
            <a:off x="457199" y="1537138"/>
            <a:ext cx="11323983" cy="4698562"/>
          </a:xfrm>
        </p:spPr>
        <p:txBody>
          <a:bodyPr/>
          <a:lstStyle/>
          <a:p>
            <a:r>
              <a:rPr lang="en-US" sz="2000" b="1" dirty="0"/>
              <a:t>Advantages</a:t>
            </a:r>
          </a:p>
          <a:p>
            <a:pPr lvl="2"/>
            <a:r>
              <a:rPr lang="en-US" sz="1600" dirty="0"/>
              <a:t>A vendor product </a:t>
            </a:r>
            <a:r>
              <a:rPr lang="en-US" sz="1600" i="1" dirty="0"/>
              <a:t>could</a:t>
            </a:r>
            <a:r>
              <a:rPr lang="en-US" sz="1600" dirty="0"/>
              <a:t> delivers the best overall value based on the price, capabilities, and quality.</a:t>
            </a:r>
          </a:p>
          <a:p>
            <a:pPr lvl="2"/>
            <a:r>
              <a:rPr lang="en-US" sz="1600" dirty="0"/>
              <a:t>A vendor product </a:t>
            </a:r>
            <a:r>
              <a:rPr lang="en-US" sz="1600" i="1" dirty="0"/>
              <a:t>may</a:t>
            </a:r>
            <a:r>
              <a:rPr lang="en-US" sz="1600" dirty="0"/>
              <a:t> meet functional needs, provide scalability, and adapt to new market needs.</a:t>
            </a:r>
          </a:p>
          <a:p>
            <a:pPr lvl="2"/>
            <a:r>
              <a:rPr lang="en-US" sz="1600" dirty="0"/>
              <a:t>The vendor is responsible for product maintenance.</a:t>
            </a:r>
          </a:p>
          <a:p>
            <a:r>
              <a:rPr lang="en-US" sz="2000" b="1" dirty="0"/>
              <a:t>Disadvantages</a:t>
            </a:r>
          </a:p>
          <a:p>
            <a:pPr lvl="2"/>
            <a:r>
              <a:rPr lang="en-US" sz="1600" dirty="0"/>
              <a:t>No vendor product has been identified.  </a:t>
            </a:r>
          </a:p>
          <a:p>
            <a:pPr lvl="2"/>
            <a:r>
              <a:rPr lang="en-US" sz="1600" dirty="0"/>
              <a:t>No single product provides all the features that Aetna requires.  We would be required to stitch together multiple offerings into an overall solution.</a:t>
            </a:r>
          </a:p>
          <a:p>
            <a:pPr lvl="2"/>
            <a:r>
              <a:rPr lang="en-US" sz="1600" dirty="0"/>
              <a:t>Vendor product may not allow future enhancements required by Aetna business.</a:t>
            </a:r>
          </a:p>
          <a:p>
            <a:pPr lvl="2"/>
            <a:r>
              <a:rPr lang="en-US" sz="1600" dirty="0"/>
              <a:t>Aetna has to follow vendor schedule for additional enhancements.</a:t>
            </a:r>
          </a:p>
          <a:p>
            <a:pPr lvl="2"/>
            <a:r>
              <a:rPr lang="en-US" sz="1600" dirty="0"/>
              <a:t>Implementation cost is high.</a:t>
            </a:r>
          </a:p>
          <a:p>
            <a:pPr lvl="2"/>
            <a:r>
              <a:rPr lang="en-US" sz="1600" dirty="0"/>
              <a:t>Incremented license cost needs to be considered.</a:t>
            </a:r>
          </a:p>
          <a:p>
            <a:pPr lvl="2"/>
            <a:endParaRPr lang="en-US" sz="1600" dirty="0"/>
          </a:p>
        </p:txBody>
      </p:sp>
    </p:spTree>
    <p:extLst>
      <p:ext uri="{BB962C8B-B14F-4D97-AF65-F5344CB8AC3E}">
        <p14:creationId xmlns:p14="http://schemas.microsoft.com/office/powerpoint/2010/main" val="1961196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4" y="388063"/>
            <a:ext cx="11333507" cy="731610"/>
          </a:xfrm>
        </p:spPr>
        <p:txBody>
          <a:bodyPr/>
          <a:lstStyle/>
          <a:p>
            <a:r>
              <a:rPr lang="en-US" dirty="0"/>
              <a:t>Option 5. Build a new non-traditional Provider </a:t>
            </a:r>
            <a:r>
              <a:rPr lang="en-US" dirty="0" err="1"/>
              <a:t>Mgmt</a:t>
            </a:r>
            <a:r>
              <a:rPr lang="en-US" dirty="0"/>
              <a:t> platform</a:t>
            </a:r>
          </a:p>
        </p:txBody>
      </p:sp>
      <p:sp>
        <p:nvSpPr>
          <p:cNvPr id="3" name="Content Placeholder 2">
            <a:extLst>
              <a:ext uri="{FF2B5EF4-FFF2-40B4-BE49-F238E27FC236}">
                <a16:creationId xmlns:a16="http://schemas.microsoft.com/office/drawing/2014/main" id="{3319734A-F673-4AD5-977B-C2089DA3D98B}"/>
              </a:ext>
            </a:extLst>
          </p:cNvPr>
          <p:cNvSpPr>
            <a:spLocks noGrp="1"/>
          </p:cNvSpPr>
          <p:nvPr>
            <p:ph sz="quarter" idx="10"/>
          </p:nvPr>
        </p:nvSpPr>
        <p:spPr>
          <a:xfrm>
            <a:off x="457199" y="1537138"/>
            <a:ext cx="11323983" cy="4698562"/>
          </a:xfrm>
        </p:spPr>
        <p:txBody>
          <a:bodyPr/>
          <a:lstStyle/>
          <a:p>
            <a:r>
              <a:rPr lang="en-US" sz="2000" b="1" dirty="0"/>
              <a:t>Advantages</a:t>
            </a:r>
          </a:p>
          <a:p>
            <a:pPr lvl="2"/>
            <a:r>
              <a:rPr lang="en-US" sz="1600" dirty="0"/>
              <a:t>The new platform can be built as an full-fledged, Aetna ecosystem component which minimizes future integration / adaptation costs and maximizes inter-operability</a:t>
            </a:r>
          </a:p>
          <a:p>
            <a:pPr lvl="2"/>
            <a:r>
              <a:rPr lang="en-US" sz="1600" dirty="0"/>
              <a:t>The new platform can be built to meet exact functional needs of the Aetna business model.</a:t>
            </a:r>
          </a:p>
          <a:p>
            <a:pPr lvl="2"/>
            <a:r>
              <a:rPr lang="en-US" sz="1600" dirty="0"/>
              <a:t>New platform can provide robust capability and scalability</a:t>
            </a:r>
          </a:p>
          <a:p>
            <a:pPr lvl="2"/>
            <a:r>
              <a:rPr lang="en-US" sz="1600" dirty="0"/>
              <a:t>New platform could be easily adapted to new market needs</a:t>
            </a:r>
          </a:p>
          <a:p>
            <a:pPr lvl="2"/>
            <a:r>
              <a:rPr lang="en-US" sz="1600" dirty="0"/>
              <a:t>New platform can be built without significant dependencies on other Aetna assets or programs</a:t>
            </a:r>
          </a:p>
          <a:p>
            <a:pPr lvl="2"/>
            <a:r>
              <a:rPr lang="en-US" sz="1600" dirty="0"/>
              <a:t>License cost would be minimal since new platform would be owned by Aetna.</a:t>
            </a:r>
          </a:p>
          <a:p>
            <a:pPr lvl="2"/>
            <a:r>
              <a:rPr lang="en-US" sz="1600" dirty="0"/>
              <a:t>The initial incarnations of this application are assumed to be relatively straight-forward; Aetna has the experience and resources to build this application.</a:t>
            </a:r>
          </a:p>
          <a:p>
            <a:r>
              <a:rPr lang="en-US" sz="2000" b="1" dirty="0"/>
              <a:t>Disadvantages</a:t>
            </a:r>
          </a:p>
          <a:p>
            <a:pPr lvl="2"/>
            <a:r>
              <a:rPr lang="en-US" sz="1600" dirty="0"/>
              <a:t>Additional work is required to support consolidated provider search.</a:t>
            </a:r>
          </a:p>
          <a:p>
            <a:pPr lvl="2"/>
            <a:r>
              <a:rPr lang="en-US" sz="1600" dirty="0"/>
              <a:t>Potential data integrity issue needs to be considered due to distributed provider data.</a:t>
            </a:r>
          </a:p>
          <a:p>
            <a:pPr lvl="2"/>
            <a:r>
              <a:rPr lang="en-US" sz="1600" dirty="0"/>
              <a:t>Additional operational cost is required to manage non-traditional provider data. </a:t>
            </a:r>
          </a:p>
          <a:p>
            <a:pPr lvl="2"/>
            <a:r>
              <a:rPr lang="en-US" sz="1600" dirty="0"/>
              <a:t>Implementation cost is medium and may be high depending upon market needs.</a:t>
            </a:r>
          </a:p>
        </p:txBody>
      </p:sp>
    </p:spTree>
    <p:extLst>
      <p:ext uri="{BB962C8B-B14F-4D97-AF65-F5344CB8AC3E}">
        <p14:creationId xmlns:p14="http://schemas.microsoft.com/office/powerpoint/2010/main" val="3711074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5" y="388063"/>
            <a:ext cx="9454896" cy="731610"/>
          </a:xfrm>
        </p:spPr>
        <p:txBody>
          <a:bodyPr/>
          <a:lstStyle/>
          <a:p>
            <a:r>
              <a:rPr lang="en-US" sz="3600" dirty="0"/>
              <a:t>Definition of Levels</a:t>
            </a:r>
            <a:endParaRPr lang="en-US" sz="3200" dirty="0"/>
          </a:p>
        </p:txBody>
      </p:sp>
      <p:graphicFrame>
        <p:nvGraphicFramePr>
          <p:cNvPr id="6" name="Table 5">
            <a:extLst>
              <a:ext uri="{FF2B5EF4-FFF2-40B4-BE49-F238E27FC236}">
                <a16:creationId xmlns:a16="http://schemas.microsoft.com/office/drawing/2014/main" id="{75516E9C-935A-4255-8DB4-EDE72AEF15BC}"/>
              </a:ext>
            </a:extLst>
          </p:cNvPr>
          <p:cNvGraphicFramePr>
            <a:graphicFrameLocks noGrp="1"/>
          </p:cNvGraphicFramePr>
          <p:nvPr>
            <p:extLst>
              <p:ext uri="{D42A27DB-BD31-4B8C-83A1-F6EECF244321}">
                <p14:modId xmlns:p14="http://schemas.microsoft.com/office/powerpoint/2010/main" val="2138003917"/>
              </p:ext>
            </p:extLst>
          </p:nvPr>
        </p:nvGraphicFramePr>
        <p:xfrm>
          <a:off x="951947" y="2242764"/>
          <a:ext cx="8127999" cy="1478280"/>
        </p:xfrm>
        <a:graphic>
          <a:graphicData uri="http://schemas.openxmlformats.org/drawingml/2006/table">
            <a:tbl>
              <a:tblPr firstRow="1" bandRow="1">
                <a:tableStyleId>{17292A2E-F333-43FB-9621-5CBBE7FDCDCB}</a:tableStyleId>
              </a:tblPr>
              <a:tblGrid>
                <a:gridCol w="2709333">
                  <a:extLst>
                    <a:ext uri="{9D8B030D-6E8A-4147-A177-3AD203B41FA5}">
                      <a16:colId xmlns:a16="http://schemas.microsoft.com/office/drawing/2014/main" val="4168828738"/>
                    </a:ext>
                  </a:extLst>
                </a:gridCol>
                <a:gridCol w="2709333">
                  <a:extLst>
                    <a:ext uri="{9D8B030D-6E8A-4147-A177-3AD203B41FA5}">
                      <a16:colId xmlns:a16="http://schemas.microsoft.com/office/drawing/2014/main" val="2125069195"/>
                    </a:ext>
                  </a:extLst>
                </a:gridCol>
                <a:gridCol w="2709333">
                  <a:extLst>
                    <a:ext uri="{9D8B030D-6E8A-4147-A177-3AD203B41FA5}">
                      <a16:colId xmlns:a16="http://schemas.microsoft.com/office/drawing/2014/main" val="2284123778"/>
                    </a:ext>
                  </a:extLst>
                </a:gridCol>
              </a:tblGrid>
              <a:tr h="0">
                <a:tc>
                  <a:txBody>
                    <a:bodyPr/>
                    <a:lstStyle/>
                    <a:p>
                      <a:r>
                        <a:rPr lang="en-US" sz="1800" dirty="0"/>
                        <a:t>Cost Level</a:t>
                      </a:r>
                      <a:endParaRPr lang="en-US" sz="1800" dirty="0">
                        <a:solidFill>
                          <a:schemeClr val="accent1">
                            <a:lumMod val="75000"/>
                          </a:schemeClr>
                        </a:solidFill>
                      </a:endParaRPr>
                    </a:p>
                  </a:txBody>
                  <a:tcPr anchor="ctr"/>
                </a:tc>
                <a:tc>
                  <a:txBody>
                    <a:bodyPr/>
                    <a:lstStyle/>
                    <a:p>
                      <a:r>
                        <a:rPr lang="en-US" sz="1800" dirty="0"/>
                        <a:t>Severity</a:t>
                      </a:r>
                      <a:endParaRPr lang="en-US" sz="1800" dirty="0">
                        <a:solidFill>
                          <a:schemeClr val="accent1">
                            <a:lumMod val="75000"/>
                          </a:schemeClr>
                        </a:solidFill>
                      </a:endParaRPr>
                    </a:p>
                  </a:txBody>
                  <a:tcPr anchor="ctr"/>
                </a:tc>
                <a:tc>
                  <a:txBody>
                    <a:bodyPr/>
                    <a:lstStyle/>
                    <a:p>
                      <a:r>
                        <a:rPr lang="en-US" sz="1800" dirty="0"/>
                        <a:t>Likelihood</a:t>
                      </a:r>
                      <a:endParaRPr lang="en-US" sz="1800" dirty="0">
                        <a:solidFill>
                          <a:schemeClr val="accent1">
                            <a:lumMod val="75000"/>
                          </a:schemeClr>
                        </a:solidFill>
                      </a:endParaRPr>
                    </a:p>
                  </a:txBody>
                  <a:tcPr anchor="ctr"/>
                </a:tc>
                <a:extLst>
                  <a:ext uri="{0D108BD9-81ED-4DB2-BD59-A6C34878D82A}">
                    <a16:rowId xmlns:a16="http://schemas.microsoft.com/office/drawing/2014/main" val="1131758893"/>
                  </a:ext>
                </a:extLst>
              </a:tr>
              <a:tr h="370840">
                <a:tc>
                  <a:txBody>
                    <a:bodyPr/>
                    <a:lstStyle/>
                    <a:p>
                      <a:r>
                        <a:rPr lang="en-US" sz="1800" dirty="0"/>
                        <a:t>H</a:t>
                      </a:r>
                      <a:endParaRPr lang="en-US" sz="1800" dirty="0">
                        <a:solidFill>
                          <a:schemeClr val="bg2">
                            <a:lumMod val="50000"/>
                          </a:schemeClr>
                        </a:solidFill>
                      </a:endParaRPr>
                    </a:p>
                  </a:txBody>
                  <a:tcPr anchor="ctr"/>
                </a:tc>
                <a:tc>
                  <a:txBody>
                    <a:bodyPr/>
                    <a:lstStyle/>
                    <a:p>
                      <a:r>
                        <a:rPr lang="en-US" sz="1800" dirty="0"/>
                        <a:t>Undesirable</a:t>
                      </a:r>
                      <a:endParaRPr lang="en-US" sz="1800" dirty="0">
                        <a:solidFill>
                          <a:schemeClr val="bg2">
                            <a:lumMod val="50000"/>
                          </a:schemeClr>
                        </a:solidFill>
                      </a:endParaRPr>
                    </a:p>
                  </a:txBody>
                  <a:tcPr anchor="ctr"/>
                </a:tc>
                <a:tc>
                  <a:txBody>
                    <a:bodyPr/>
                    <a:lstStyle/>
                    <a:p>
                      <a:r>
                        <a:rPr lang="en-US" sz="1800" dirty="0"/>
                        <a:t>Improbable</a:t>
                      </a:r>
                      <a:endParaRPr lang="en-US" sz="1800" dirty="0">
                        <a:solidFill>
                          <a:schemeClr val="bg2">
                            <a:lumMod val="50000"/>
                          </a:schemeClr>
                        </a:solidFill>
                      </a:endParaRPr>
                    </a:p>
                  </a:txBody>
                  <a:tcPr anchor="ctr"/>
                </a:tc>
                <a:extLst>
                  <a:ext uri="{0D108BD9-81ED-4DB2-BD59-A6C34878D82A}">
                    <a16:rowId xmlns:a16="http://schemas.microsoft.com/office/drawing/2014/main" val="1238321321"/>
                  </a:ext>
                </a:extLst>
              </a:tr>
              <a:tr h="370840">
                <a:tc>
                  <a:txBody>
                    <a:bodyPr/>
                    <a:lstStyle/>
                    <a:p>
                      <a:r>
                        <a:rPr lang="en-US" sz="1800" dirty="0"/>
                        <a:t>M</a:t>
                      </a:r>
                      <a:endParaRPr lang="en-US" sz="1800" dirty="0">
                        <a:solidFill>
                          <a:schemeClr val="bg2">
                            <a:lumMod val="50000"/>
                          </a:schemeClr>
                        </a:solidFill>
                      </a:endParaRPr>
                    </a:p>
                  </a:txBody>
                  <a:tcPr anchor="ctr"/>
                </a:tc>
                <a:tc>
                  <a:txBody>
                    <a:bodyPr/>
                    <a:lstStyle/>
                    <a:p>
                      <a:r>
                        <a:rPr lang="en-US" sz="1800" dirty="0"/>
                        <a:t>Tolerable</a:t>
                      </a:r>
                      <a:endParaRPr lang="en-US" sz="1800" dirty="0">
                        <a:solidFill>
                          <a:schemeClr val="bg2">
                            <a:lumMod val="50000"/>
                          </a:schemeClr>
                        </a:solidFill>
                      </a:endParaRPr>
                    </a:p>
                  </a:txBody>
                  <a:tcPr anchor="ctr"/>
                </a:tc>
                <a:tc>
                  <a:txBody>
                    <a:bodyPr/>
                    <a:lstStyle/>
                    <a:p>
                      <a:r>
                        <a:rPr lang="en-US" sz="1800" dirty="0"/>
                        <a:t>Probable</a:t>
                      </a:r>
                      <a:endParaRPr lang="en-US" sz="1800" dirty="0">
                        <a:solidFill>
                          <a:schemeClr val="bg2">
                            <a:lumMod val="50000"/>
                          </a:schemeClr>
                        </a:solidFill>
                      </a:endParaRPr>
                    </a:p>
                  </a:txBody>
                  <a:tcPr anchor="ctr"/>
                </a:tc>
                <a:extLst>
                  <a:ext uri="{0D108BD9-81ED-4DB2-BD59-A6C34878D82A}">
                    <a16:rowId xmlns:a16="http://schemas.microsoft.com/office/drawing/2014/main" val="2765582225"/>
                  </a:ext>
                </a:extLst>
              </a:tr>
              <a:tr h="370840">
                <a:tc>
                  <a:txBody>
                    <a:bodyPr/>
                    <a:lstStyle/>
                    <a:p>
                      <a:r>
                        <a:rPr lang="en-US" sz="1800" dirty="0"/>
                        <a:t>L</a:t>
                      </a:r>
                      <a:endParaRPr lang="en-US" sz="1800" dirty="0">
                        <a:solidFill>
                          <a:schemeClr val="bg2">
                            <a:lumMod val="50000"/>
                          </a:schemeClr>
                        </a:solidFill>
                      </a:endParaRPr>
                    </a:p>
                  </a:txBody>
                  <a:tcPr anchor="ctr"/>
                </a:tc>
                <a:tc>
                  <a:txBody>
                    <a:bodyPr/>
                    <a:lstStyle/>
                    <a:p>
                      <a:r>
                        <a:rPr lang="en-US" sz="1800" dirty="0"/>
                        <a:t>Acceptable</a:t>
                      </a:r>
                      <a:endParaRPr lang="en-US" sz="1800" dirty="0">
                        <a:solidFill>
                          <a:schemeClr val="bg2">
                            <a:lumMod val="50000"/>
                          </a:schemeClr>
                        </a:solidFill>
                      </a:endParaRPr>
                    </a:p>
                  </a:txBody>
                  <a:tcPr anchor="ctr"/>
                </a:tc>
                <a:tc>
                  <a:txBody>
                    <a:bodyPr/>
                    <a:lstStyle/>
                    <a:p>
                      <a:r>
                        <a:rPr lang="en-US" sz="1800" dirty="0"/>
                        <a:t>Probable</a:t>
                      </a:r>
                      <a:endParaRPr lang="en-US" sz="1800" dirty="0">
                        <a:solidFill>
                          <a:schemeClr val="bg2">
                            <a:lumMod val="50000"/>
                          </a:schemeClr>
                        </a:solidFill>
                      </a:endParaRPr>
                    </a:p>
                  </a:txBody>
                  <a:tcPr anchor="ctr"/>
                </a:tc>
                <a:extLst>
                  <a:ext uri="{0D108BD9-81ED-4DB2-BD59-A6C34878D82A}">
                    <a16:rowId xmlns:a16="http://schemas.microsoft.com/office/drawing/2014/main" val="417482502"/>
                  </a:ext>
                </a:extLst>
              </a:tr>
            </a:tbl>
          </a:graphicData>
        </a:graphic>
      </p:graphicFrame>
      <p:graphicFrame>
        <p:nvGraphicFramePr>
          <p:cNvPr id="7" name="Table 6">
            <a:extLst>
              <a:ext uri="{FF2B5EF4-FFF2-40B4-BE49-F238E27FC236}">
                <a16:creationId xmlns:a16="http://schemas.microsoft.com/office/drawing/2014/main" id="{E44FF16E-E33E-4AC9-9AD9-A93AA96E8238}"/>
              </a:ext>
            </a:extLst>
          </p:cNvPr>
          <p:cNvGraphicFramePr>
            <a:graphicFrameLocks noGrp="1"/>
          </p:cNvGraphicFramePr>
          <p:nvPr>
            <p:extLst>
              <p:ext uri="{D42A27DB-BD31-4B8C-83A1-F6EECF244321}">
                <p14:modId xmlns:p14="http://schemas.microsoft.com/office/powerpoint/2010/main" val="2407771545"/>
              </p:ext>
            </p:extLst>
          </p:nvPr>
        </p:nvGraphicFramePr>
        <p:xfrm>
          <a:off x="951945" y="4466385"/>
          <a:ext cx="8127999" cy="1483360"/>
        </p:xfrm>
        <a:graphic>
          <a:graphicData uri="http://schemas.openxmlformats.org/drawingml/2006/table">
            <a:tbl>
              <a:tblPr firstRow="1" bandRow="1">
                <a:tableStyleId>{17292A2E-F333-43FB-9621-5CBBE7FDCDCB}</a:tableStyleId>
              </a:tblPr>
              <a:tblGrid>
                <a:gridCol w="2709333">
                  <a:extLst>
                    <a:ext uri="{9D8B030D-6E8A-4147-A177-3AD203B41FA5}">
                      <a16:colId xmlns:a16="http://schemas.microsoft.com/office/drawing/2014/main" val="2798928173"/>
                    </a:ext>
                  </a:extLst>
                </a:gridCol>
                <a:gridCol w="2709333">
                  <a:extLst>
                    <a:ext uri="{9D8B030D-6E8A-4147-A177-3AD203B41FA5}">
                      <a16:colId xmlns:a16="http://schemas.microsoft.com/office/drawing/2014/main" val="4127627653"/>
                    </a:ext>
                  </a:extLst>
                </a:gridCol>
                <a:gridCol w="2709333">
                  <a:extLst>
                    <a:ext uri="{9D8B030D-6E8A-4147-A177-3AD203B41FA5}">
                      <a16:colId xmlns:a16="http://schemas.microsoft.com/office/drawing/2014/main" val="102953474"/>
                    </a:ext>
                  </a:extLst>
                </a:gridCol>
              </a:tblGrid>
              <a:tr h="370840">
                <a:tc>
                  <a:txBody>
                    <a:bodyPr/>
                    <a:lstStyle/>
                    <a:p>
                      <a:r>
                        <a:rPr lang="en-US" sz="1800" dirty="0"/>
                        <a:t>Capability Level</a:t>
                      </a:r>
                      <a:endParaRPr lang="en-US" sz="1800" dirty="0">
                        <a:solidFill>
                          <a:schemeClr val="accent1">
                            <a:lumMod val="60000"/>
                            <a:lumOff val="40000"/>
                          </a:schemeClr>
                        </a:solidFill>
                      </a:endParaRPr>
                    </a:p>
                  </a:txBody>
                  <a:tcPr/>
                </a:tc>
                <a:tc>
                  <a:txBody>
                    <a:bodyPr/>
                    <a:lstStyle/>
                    <a:p>
                      <a:r>
                        <a:rPr lang="en-US" sz="1800" dirty="0"/>
                        <a:t>Severity</a:t>
                      </a:r>
                      <a:endParaRPr lang="en-US" sz="1800" dirty="0">
                        <a:solidFill>
                          <a:schemeClr val="accent6">
                            <a:lumMod val="75000"/>
                          </a:schemeClr>
                        </a:solidFill>
                      </a:endParaRPr>
                    </a:p>
                  </a:txBody>
                  <a:tcPr/>
                </a:tc>
                <a:tc>
                  <a:txBody>
                    <a:bodyPr/>
                    <a:lstStyle/>
                    <a:p>
                      <a:r>
                        <a:rPr lang="en-US" sz="1800" dirty="0"/>
                        <a:t>Likelihood</a:t>
                      </a:r>
                      <a:endParaRPr lang="en-US" sz="1800" dirty="0">
                        <a:solidFill>
                          <a:schemeClr val="accent1">
                            <a:lumMod val="60000"/>
                            <a:lumOff val="40000"/>
                          </a:schemeClr>
                        </a:solidFill>
                      </a:endParaRPr>
                    </a:p>
                  </a:txBody>
                  <a:tcPr/>
                </a:tc>
                <a:extLst>
                  <a:ext uri="{0D108BD9-81ED-4DB2-BD59-A6C34878D82A}">
                    <a16:rowId xmlns:a16="http://schemas.microsoft.com/office/drawing/2014/main" val="641178619"/>
                  </a:ext>
                </a:extLst>
              </a:tr>
              <a:tr h="370840">
                <a:tc>
                  <a:txBody>
                    <a:bodyPr/>
                    <a:lstStyle/>
                    <a:p>
                      <a:r>
                        <a:rPr lang="en-US" sz="1800" dirty="0"/>
                        <a:t>H</a:t>
                      </a:r>
                      <a:endParaRPr lang="en-US" sz="1800" dirty="0">
                        <a:solidFill>
                          <a:schemeClr val="bg2">
                            <a:lumMod val="50000"/>
                          </a:schemeClr>
                        </a:solidFill>
                      </a:endParaRPr>
                    </a:p>
                  </a:txBody>
                  <a:tcPr/>
                </a:tc>
                <a:tc>
                  <a:txBody>
                    <a:bodyPr/>
                    <a:lstStyle/>
                    <a:p>
                      <a:r>
                        <a:rPr lang="en-US" sz="1800" dirty="0"/>
                        <a:t>Acceptable</a:t>
                      </a:r>
                      <a:endParaRPr lang="en-US" sz="1800" dirty="0">
                        <a:solidFill>
                          <a:schemeClr val="bg2">
                            <a:lumMod val="50000"/>
                          </a:schemeClr>
                        </a:solidFill>
                      </a:endParaRPr>
                    </a:p>
                  </a:txBody>
                  <a:tcPr/>
                </a:tc>
                <a:tc>
                  <a:txBody>
                    <a:bodyPr/>
                    <a:lstStyle/>
                    <a:p>
                      <a:r>
                        <a:rPr lang="en-US" sz="1800" dirty="0"/>
                        <a:t>Probable</a:t>
                      </a:r>
                      <a:endParaRPr lang="en-US" sz="1800" dirty="0">
                        <a:solidFill>
                          <a:schemeClr val="bg2">
                            <a:lumMod val="50000"/>
                          </a:schemeClr>
                        </a:solidFill>
                      </a:endParaRPr>
                    </a:p>
                  </a:txBody>
                  <a:tcPr/>
                </a:tc>
                <a:extLst>
                  <a:ext uri="{0D108BD9-81ED-4DB2-BD59-A6C34878D82A}">
                    <a16:rowId xmlns:a16="http://schemas.microsoft.com/office/drawing/2014/main" val="1254726318"/>
                  </a:ext>
                </a:extLst>
              </a:tr>
              <a:tr h="370840">
                <a:tc>
                  <a:txBody>
                    <a:bodyPr/>
                    <a:lstStyle/>
                    <a:p>
                      <a:r>
                        <a:rPr lang="en-US" sz="1800" dirty="0"/>
                        <a:t>M</a:t>
                      </a:r>
                      <a:endParaRPr lang="en-US" sz="1800" dirty="0">
                        <a:solidFill>
                          <a:schemeClr val="bg2">
                            <a:lumMod val="50000"/>
                          </a:schemeClr>
                        </a:solidFill>
                      </a:endParaRPr>
                    </a:p>
                  </a:txBody>
                  <a:tcPr/>
                </a:tc>
                <a:tc>
                  <a:txBody>
                    <a:bodyPr/>
                    <a:lstStyle/>
                    <a:p>
                      <a:r>
                        <a:rPr lang="en-US" sz="1800" dirty="0"/>
                        <a:t>Tolerable</a:t>
                      </a:r>
                      <a:endParaRPr lang="en-US" sz="1800" dirty="0">
                        <a:solidFill>
                          <a:schemeClr val="bg2">
                            <a:lumMod val="50000"/>
                          </a:schemeClr>
                        </a:solidFill>
                      </a:endParaRPr>
                    </a:p>
                  </a:txBody>
                  <a:tcPr/>
                </a:tc>
                <a:tc>
                  <a:txBody>
                    <a:bodyPr/>
                    <a:lstStyle/>
                    <a:p>
                      <a:r>
                        <a:rPr lang="en-US" sz="1800" dirty="0"/>
                        <a:t>Probable</a:t>
                      </a:r>
                      <a:endParaRPr lang="en-US" sz="1800" dirty="0">
                        <a:solidFill>
                          <a:schemeClr val="bg2">
                            <a:lumMod val="50000"/>
                          </a:schemeClr>
                        </a:solidFill>
                      </a:endParaRPr>
                    </a:p>
                  </a:txBody>
                  <a:tcPr/>
                </a:tc>
                <a:extLst>
                  <a:ext uri="{0D108BD9-81ED-4DB2-BD59-A6C34878D82A}">
                    <a16:rowId xmlns:a16="http://schemas.microsoft.com/office/drawing/2014/main" val="408209494"/>
                  </a:ext>
                </a:extLst>
              </a:tr>
              <a:tr h="370840">
                <a:tc>
                  <a:txBody>
                    <a:bodyPr/>
                    <a:lstStyle/>
                    <a:p>
                      <a:r>
                        <a:rPr lang="en-US" sz="1800" dirty="0"/>
                        <a:t>L</a:t>
                      </a:r>
                      <a:endParaRPr lang="en-US" sz="1800" dirty="0">
                        <a:solidFill>
                          <a:schemeClr val="bg2">
                            <a:lumMod val="50000"/>
                          </a:schemeClr>
                        </a:solidFill>
                      </a:endParaRPr>
                    </a:p>
                  </a:txBody>
                  <a:tcPr/>
                </a:tc>
                <a:tc>
                  <a:txBody>
                    <a:bodyPr/>
                    <a:lstStyle/>
                    <a:p>
                      <a:r>
                        <a:rPr lang="en-US" sz="1800" dirty="0"/>
                        <a:t>Undesirable</a:t>
                      </a:r>
                      <a:endParaRPr lang="en-US" sz="1800" dirty="0">
                        <a:solidFill>
                          <a:schemeClr val="bg2">
                            <a:lumMod val="50000"/>
                          </a:schemeClr>
                        </a:solidFill>
                      </a:endParaRPr>
                    </a:p>
                  </a:txBody>
                  <a:tcPr/>
                </a:tc>
                <a:tc>
                  <a:txBody>
                    <a:bodyPr/>
                    <a:lstStyle/>
                    <a:p>
                      <a:r>
                        <a:rPr lang="en-US" sz="1800" dirty="0"/>
                        <a:t>Improbable</a:t>
                      </a:r>
                      <a:endParaRPr lang="en-US" sz="1800" dirty="0">
                        <a:solidFill>
                          <a:schemeClr val="bg2">
                            <a:lumMod val="50000"/>
                          </a:schemeClr>
                        </a:solidFill>
                      </a:endParaRPr>
                    </a:p>
                  </a:txBody>
                  <a:tcPr/>
                </a:tc>
                <a:extLst>
                  <a:ext uri="{0D108BD9-81ED-4DB2-BD59-A6C34878D82A}">
                    <a16:rowId xmlns:a16="http://schemas.microsoft.com/office/drawing/2014/main" val="1242418440"/>
                  </a:ext>
                </a:extLst>
              </a:tr>
            </a:tbl>
          </a:graphicData>
        </a:graphic>
      </p:graphicFrame>
      <p:sp>
        <p:nvSpPr>
          <p:cNvPr id="8" name="Rectangle 7">
            <a:extLst>
              <a:ext uri="{FF2B5EF4-FFF2-40B4-BE49-F238E27FC236}">
                <a16:creationId xmlns:a16="http://schemas.microsoft.com/office/drawing/2014/main" id="{1D28AAC1-C045-405B-9282-567AD604D1CC}"/>
              </a:ext>
            </a:extLst>
          </p:cNvPr>
          <p:cNvSpPr/>
          <p:nvPr/>
        </p:nvSpPr>
        <p:spPr>
          <a:xfrm>
            <a:off x="951945" y="1893373"/>
            <a:ext cx="4034623" cy="3623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US" sz="2000" dirty="0">
                <a:solidFill>
                  <a:schemeClr val="tx1"/>
                </a:solidFill>
              </a:rPr>
              <a:t>Level of Cost</a:t>
            </a:r>
          </a:p>
        </p:txBody>
      </p:sp>
      <p:sp>
        <p:nvSpPr>
          <p:cNvPr id="9" name="Rectangle 8">
            <a:extLst>
              <a:ext uri="{FF2B5EF4-FFF2-40B4-BE49-F238E27FC236}">
                <a16:creationId xmlns:a16="http://schemas.microsoft.com/office/drawing/2014/main" id="{23DA039E-9E72-4FAA-B337-2453AF2366C8}"/>
              </a:ext>
            </a:extLst>
          </p:cNvPr>
          <p:cNvSpPr/>
          <p:nvPr/>
        </p:nvSpPr>
        <p:spPr>
          <a:xfrm>
            <a:off x="951945" y="4104008"/>
            <a:ext cx="4034623" cy="3623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US" sz="2000" dirty="0">
                <a:solidFill>
                  <a:schemeClr val="tx1"/>
                </a:solidFill>
              </a:rPr>
              <a:t>Level of Capability</a:t>
            </a:r>
          </a:p>
        </p:txBody>
      </p:sp>
    </p:spTree>
    <p:extLst>
      <p:ext uri="{BB962C8B-B14F-4D97-AF65-F5344CB8AC3E}">
        <p14:creationId xmlns:p14="http://schemas.microsoft.com/office/powerpoint/2010/main" val="37993804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5" y="388063"/>
            <a:ext cx="9454896" cy="731610"/>
          </a:xfrm>
        </p:spPr>
        <p:txBody>
          <a:bodyPr/>
          <a:lstStyle/>
          <a:p>
            <a:r>
              <a:rPr lang="en-US" sz="3600" dirty="0"/>
              <a:t>Definition of Measures</a:t>
            </a:r>
            <a:endParaRPr lang="en-US" sz="3200" dirty="0"/>
          </a:p>
        </p:txBody>
      </p:sp>
      <p:graphicFrame>
        <p:nvGraphicFramePr>
          <p:cNvPr id="10" name="Content Placeholder 4">
            <a:extLst>
              <a:ext uri="{FF2B5EF4-FFF2-40B4-BE49-F238E27FC236}">
                <a16:creationId xmlns:a16="http://schemas.microsoft.com/office/drawing/2014/main" id="{0F880B44-F861-4B74-A58B-3D2C2F6F2CF5}"/>
              </a:ext>
            </a:extLst>
          </p:cNvPr>
          <p:cNvGraphicFramePr>
            <a:graphicFrameLocks/>
          </p:cNvGraphicFramePr>
          <p:nvPr>
            <p:extLst/>
          </p:nvPr>
        </p:nvGraphicFramePr>
        <p:xfrm>
          <a:off x="528499" y="1626912"/>
          <a:ext cx="11131825" cy="3840480"/>
        </p:xfrm>
        <a:graphic>
          <a:graphicData uri="http://schemas.openxmlformats.org/drawingml/2006/table">
            <a:tbl>
              <a:tblPr firstRow="1" bandRow="1">
                <a:tableStyleId>{D27102A9-8310-4765-A935-A1911B00CA55}</a:tableStyleId>
              </a:tblPr>
              <a:tblGrid>
                <a:gridCol w="4001705">
                  <a:extLst>
                    <a:ext uri="{9D8B030D-6E8A-4147-A177-3AD203B41FA5}">
                      <a16:colId xmlns:a16="http://schemas.microsoft.com/office/drawing/2014/main" val="1033877558"/>
                    </a:ext>
                  </a:extLst>
                </a:gridCol>
                <a:gridCol w="7130120">
                  <a:extLst>
                    <a:ext uri="{9D8B030D-6E8A-4147-A177-3AD203B41FA5}">
                      <a16:colId xmlns:a16="http://schemas.microsoft.com/office/drawing/2014/main" val="354305871"/>
                    </a:ext>
                  </a:extLst>
                </a:gridCol>
              </a:tblGrid>
              <a:tr h="215210">
                <a:tc>
                  <a:txBody>
                    <a:bodyPr/>
                    <a:lstStyle/>
                    <a:p>
                      <a:r>
                        <a:rPr lang="en-US" sz="1200" dirty="0"/>
                        <a:t>Measures</a:t>
                      </a:r>
                    </a:p>
                  </a:txBody>
                  <a:tcPr/>
                </a:tc>
                <a:tc>
                  <a:txBody>
                    <a:bodyPr/>
                    <a:lstStyle/>
                    <a:p>
                      <a:r>
                        <a:rPr lang="en-US" sz="1200" dirty="0"/>
                        <a:t>Definition</a:t>
                      </a:r>
                    </a:p>
                  </a:txBody>
                  <a:tcPr/>
                </a:tc>
                <a:extLst>
                  <a:ext uri="{0D108BD9-81ED-4DB2-BD59-A6C34878D82A}">
                    <a16:rowId xmlns:a16="http://schemas.microsoft.com/office/drawing/2014/main" val="4056334433"/>
                  </a:ext>
                </a:extLst>
              </a:tr>
              <a:tr h="0">
                <a:tc>
                  <a:txBody>
                    <a:bodyPr/>
                    <a:lstStyle/>
                    <a:p>
                      <a:r>
                        <a:rPr lang="en-US" sz="1200" dirty="0"/>
                        <a:t>Implementation Cost</a:t>
                      </a:r>
                      <a:endParaRPr lang="en-US" sz="1200" dirty="0">
                        <a:solidFill>
                          <a:schemeClr val="bg2">
                            <a:lumMod val="25000"/>
                          </a:schemeClr>
                        </a:solidFill>
                      </a:endParaRPr>
                    </a:p>
                  </a:txBody>
                  <a:tcPr anchor="ctr"/>
                </a:tc>
                <a:tc>
                  <a:txBody>
                    <a:bodyPr/>
                    <a:lstStyle/>
                    <a:p>
                      <a:r>
                        <a:rPr lang="en-US" sz="1200" dirty="0"/>
                        <a:t>Costs involved in the implementation of projects.  These costs are associated with the necessary infrastructure changes, business engagements, and project deliveries.</a:t>
                      </a:r>
                      <a:endParaRPr lang="en-US" sz="1200" dirty="0">
                        <a:solidFill>
                          <a:schemeClr val="bg2">
                            <a:lumMod val="25000"/>
                          </a:schemeClr>
                        </a:solidFill>
                      </a:endParaRPr>
                    </a:p>
                  </a:txBody>
                  <a:tcPr anchor="ctr"/>
                </a:tc>
                <a:extLst>
                  <a:ext uri="{0D108BD9-81ED-4DB2-BD59-A6C34878D82A}">
                    <a16:rowId xmlns:a16="http://schemas.microsoft.com/office/drawing/2014/main" val="3589144935"/>
                  </a:ext>
                </a:extLst>
              </a:tr>
              <a:tr h="203283">
                <a:tc>
                  <a:txBody>
                    <a:bodyPr/>
                    <a:lstStyle/>
                    <a:p>
                      <a:r>
                        <a:rPr lang="en-US" sz="1200" dirty="0"/>
                        <a:t>Risk of Downstream System Impacts</a:t>
                      </a:r>
                      <a:endParaRPr lang="en-US" sz="1200" dirty="0">
                        <a:latin typeface="+mn-lt"/>
                      </a:endParaRPr>
                    </a:p>
                  </a:txBody>
                  <a:tcPr anchor="ctr"/>
                </a:tc>
                <a:tc>
                  <a:txBody>
                    <a:bodyPr/>
                    <a:lstStyle/>
                    <a:p>
                      <a:r>
                        <a:rPr lang="en-US" sz="1200" dirty="0"/>
                        <a:t>Risks of modifications related to downstream impacted systems, applications, and data integration.</a:t>
                      </a:r>
                      <a:endParaRPr lang="en-US" sz="1200" dirty="0">
                        <a:solidFill>
                          <a:schemeClr val="bg2">
                            <a:lumMod val="25000"/>
                          </a:schemeClr>
                        </a:solidFill>
                      </a:endParaRPr>
                    </a:p>
                  </a:txBody>
                  <a:tcPr anchor="ctr"/>
                </a:tc>
                <a:extLst>
                  <a:ext uri="{0D108BD9-81ED-4DB2-BD59-A6C34878D82A}">
                    <a16:rowId xmlns:a16="http://schemas.microsoft.com/office/drawing/2014/main" val="37767378"/>
                  </a:ext>
                </a:extLst>
              </a:tr>
              <a:tr h="262117">
                <a:tc>
                  <a:txBody>
                    <a:bodyPr/>
                    <a:lstStyle/>
                    <a:p>
                      <a:r>
                        <a:rPr lang="en-US" sz="1200" dirty="0"/>
                        <a:t>Operational Cost</a:t>
                      </a:r>
                      <a:endParaRPr lang="en-US" sz="1200" dirty="0">
                        <a:latin typeface="+mn-lt"/>
                      </a:endParaRPr>
                    </a:p>
                  </a:txBody>
                  <a:tcPr anchor="ctr"/>
                </a:tc>
                <a:tc>
                  <a:txBody>
                    <a:bodyPr/>
                    <a:lstStyle/>
                    <a:p>
                      <a:r>
                        <a:rPr lang="en-US" sz="1200" dirty="0"/>
                        <a:t>Costs of ongoing operational expenses to support core systems and applications.</a:t>
                      </a:r>
                      <a:endParaRPr lang="en-US" sz="1200" dirty="0">
                        <a:solidFill>
                          <a:schemeClr val="bg2">
                            <a:lumMod val="25000"/>
                          </a:schemeClr>
                        </a:solidFill>
                      </a:endParaRPr>
                    </a:p>
                  </a:txBody>
                  <a:tcPr anchor="ctr"/>
                </a:tc>
                <a:extLst>
                  <a:ext uri="{0D108BD9-81ED-4DB2-BD59-A6C34878D82A}">
                    <a16:rowId xmlns:a16="http://schemas.microsoft.com/office/drawing/2014/main" val="565458950"/>
                  </a:ext>
                </a:extLst>
              </a:tr>
              <a:tr h="231112">
                <a:tc>
                  <a:txBody>
                    <a:bodyPr/>
                    <a:lstStyle/>
                    <a:p>
                      <a:r>
                        <a:rPr lang="en-US" sz="1200" dirty="0"/>
                        <a:t>Maintenance Cost </a:t>
                      </a:r>
                      <a:endParaRPr lang="en-US" sz="1200" dirty="0">
                        <a:solidFill>
                          <a:schemeClr val="bg2">
                            <a:lumMod val="25000"/>
                          </a:schemeClr>
                        </a:solidFill>
                      </a:endParaRPr>
                    </a:p>
                  </a:txBody>
                  <a:tcPr anchor="ctr"/>
                </a:tc>
                <a:tc>
                  <a:txBody>
                    <a:bodyPr/>
                    <a:lstStyle/>
                    <a:p>
                      <a:r>
                        <a:rPr lang="en-US" sz="1200" dirty="0"/>
                        <a:t>Costs of ongoing expenses to maintain core systems and applications.</a:t>
                      </a:r>
                      <a:endParaRPr lang="en-US" sz="1200" dirty="0">
                        <a:solidFill>
                          <a:schemeClr val="bg2">
                            <a:lumMod val="25000"/>
                          </a:schemeClr>
                        </a:solidFill>
                      </a:endParaRPr>
                    </a:p>
                  </a:txBody>
                  <a:tcPr anchor="ctr"/>
                </a:tc>
                <a:extLst>
                  <a:ext uri="{0D108BD9-81ED-4DB2-BD59-A6C34878D82A}">
                    <a16:rowId xmlns:a16="http://schemas.microsoft.com/office/drawing/2014/main" val="4135680549"/>
                  </a:ext>
                </a:extLst>
              </a:tr>
              <a:tr h="233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Integration Cost with Aetna Ecosystem</a:t>
                      </a:r>
                      <a:endParaRPr lang="en-US" sz="1200" dirty="0">
                        <a:latin typeface="+mn-lt"/>
                      </a:endParaRPr>
                    </a:p>
                  </a:txBody>
                  <a:tcPr anchor="ctr"/>
                </a:tc>
                <a:tc>
                  <a:txBody>
                    <a:bodyPr/>
                    <a:lstStyle/>
                    <a:p>
                      <a:r>
                        <a:rPr lang="en-US" sz="1200" dirty="0"/>
                        <a:t>Costs related to integrated systems and applications at the enterprise level.  </a:t>
                      </a:r>
                      <a:endParaRPr lang="en-US" sz="1200" dirty="0">
                        <a:solidFill>
                          <a:schemeClr val="bg2">
                            <a:lumMod val="25000"/>
                          </a:schemeClr>
                        </a:solidFill>
                      </a:endParaRPr>
                    </a:p>
                  </a:txBody>
                  <a:tcPr anchor="ctr"/>
                </a:tc>
                <a:extLst>
                  <a:ext uri="{0D108BD9-81ED-4DB2-BD59-A6C34878D82A}">
                    <a16:rowId xmlns:a16="http://schemas.microsoft.com/office/drawing/2014/main" val="1699715537"/>
                  </a:ext>
                </a:extLst>
              </a:tr>
              <a:tr h="2258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License Cost</a:t>
                      </a:r>
                      <a:endParaRPr lang="en-US" sz="1200" dirty="0">
                        <a:latin typeface="+mn-lt"/>
                      </a:endParaRPr>
                    </a:p>
                  </a:txBody>
                  <a:tcPr anchor="ctr"/>
                </a:tc>
                <a:tc>
                  <a:txBody>
                    <a:bodyPr/>
                    <a:lstStyle/>
                    <a:p>
                      <a:r>
                        <a:rPr lang="en-US" sz="1200" dirty="0"/>
                        <a:t>Costs to get permissions to use vendor systems and applications.</a:t>
                      </a:r>
                      <a:endParaRPr lang="en-US" sz="1200" dirty="0">
                        <a:solidFill>
                          <a:schemeClr val="bg2">
                            <a:lumMod val="25000"/>
                          </a:schemeClr>
                        </a:solidFill>
                      </a:endParaRPr>
                    </a:p>
                  </a:txBody>
                  <a:tcPr anchor="ctr"/>
                </a:tc>
                <a:extLst>
                  <a:ext uri="{0D108BD9-81ED-4DB2-BD59-A6C34878D82A}">
                    <a16:rowId xmlns:a16="http://schemas.microsoft.com/office/drawing/2014/main" val="27655974"/>
                  </a:ext>
                </a:extLst>
              </a:tr>
              <a:tr h="256291">
                <a:tc>
                  <a:txBody>
                    <a:bodyPr/>
                    <a:lstStyle/>
                    <a:p>
                      <a:r>
                        <a:rPr lang="en-US" sz="1200" dirty="0"/>
                        <a:t>Ability to meet functional needs</a:t>
                      </a:r>
                      <a:endParaRPr lang="en-US" sz="12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25000"/>
                          </a:schemeClr>
                        </a:solidFill>
                      </a:endParaRPr>
                    </a:p>
                  </a:txBody>
                  <a:tcPr anchor="ctr"/>
                </a:tc>
                <a:extLst>
                  <a:ext uri="{0D108BD9-81ED-4DB2-BD59-A6C34878D82A}">
                    <a16:rowId xmlns:a16="http://schemas.microsoft.com/office/drawing/2014/main" val="1446944359"/>
                  </a:ext>
                </a:extLst>
              </a:tr>
              <a:tr h="227137">
                <a:tc>
                  <a:txBody>
                    <a:bodyPr/>
                    <a:lstStyle/>
                    <a:p>
                      <a:r>
                        <a:rPr lang="en-US" sz="1200" dirty="0"/>
                        <a:t>Ability to scale</a:t>
                      </a:r>
                      <a:endParaRPr lang="en-US" sz="1200" dirty="0">
                        <a:latin typeface="+mn-lt"/>
                      </a:endParaRPr>
                    </a:p>
                  </a:txBody>
                  <a:tcPr anchor="ctr"/>
                </a:tc>
                <a:tc>
                  <a:txBody>
                    <a:bodyPr/>
                    <a:lstStyle/>
                    <a:p>
                      <a:endParaRPr lang="en-US" sz="1200" dirty="0">
                        <a:solidFill>
                          <a:schemeClr val="bg2">
                            <a:lumMod val="25000"/>
                          </a:schemeClr>
                        </a:solidFill>
                      </a:endParaRPr>
                    </a:p>
                  </a:txBody>
                  <a:tcPr anchor="ctr"/>
                </a:tc>
                <a:extLst>
                  <a:ext uri="{0D108BD9-81ED-4DB2-BD59-A6C34878D82A}">
                    <a16:rowId xmlns:a16="http://schemas.microsoft.com/office/drawing/2014/main" val="3270720942"/>
                  </a:ext>
                </a:extLst>
              </a:tr>
              <a:tr h="191356">
                <a:tc>
                  <a:txBody>
                    <a:bodyPr/>
                    <a:lstStyle/>
                    <a:p>
                      <a:r>
                        <a:rPr lang="en-US" sz="1200" dirty="0"/>
                        <a:t>Ability to adapt to new market needs</a:t>
                      </a:r>
                      <a:endParaRPr lang="en-US" sz="12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25000"/>
                          </a:schemeClr>
                        </a:solidFill>
                      </a:endParaRPr>
                    </a:p>
                  </a:txBody>
                  <a:tcPr anchor="ctr"/>
                </a:tc>
                <a:extLst>
                  <a:ext uri="{0D108BD9-81ED-4DB2-BD59-A6C34878D82A}">
                    <a16:rowId xmlns:a16="http://schemas.microsoft.com/office/drawing/2014/main" val="462555199"/>
                  </a:ext>
                </a:extLst>
              </a:tr>
              <a:tr h="191356">
                <a:tc>
                  <a:txBody>
                    <a:bodyPr/>
                    <a:lstStyle/>
                    <a:p>
                      <a:r>
                        <a:rPr lang="en-US" sz="1200" strike="noStrike" dirty="0"/>
                        <a:t>Ability to simply / unify data management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 create consolidate provider search</a:t>
                      </a:r>
                      <a:r>
                        <a:rPr lang="en-US" sz="1200" strike="noStrike" dirty="0"/>
                        <a:t> </a:t>
                      </a:r>
                      <a:endParaRPr lang="en-US" sz="1200" dirty="0">
                        <a:latin typeface="+mn-lt"/>
                      </a:endParaRPr>
                    </a:p>
                  </a:txBody>
                  <a:tcPr anchor="ctr"/>
                </a:tc>
                <a:tc>
                  <a:txBody>
                    <a:bodyPr/>
                    <a:lstStyle/>
                    <a:p>
                      <a:endParaRPr lang="en-US" sz="1200" dirty="0">
                        <a:solidFill>
                          <a:schemeClr val="bg2">
                            <a:lumMod val="25000"/>
                          </a:schemeClr>
                        </a:solidFill>
                      </a:endParaRPr>
                    </a:p>
                  </a:txBody>
                  <a:tcPr anchor="ctr"/>
                </a:tc>
                <a:extLst>
                  <a:ext uri="{0D108BD9-81ED-4DB2-BD59-A6C34878D82A}">
                    <a16:rowId xmlns:a16="http://schemas.microsoft.com/office/drawing/2014/main" val="3450265219"/>
                  </a:ext>
                </a:extLst>
              </a:tr>
              <a:tr h="191356">
                <a:tc>
                  <a:txBody>
                    <a:bodyPr/>
                    <a:lstStyle/>
                    <a:p>
                      <a:r>
                        <a:rPr lang="en-US" sz="1200" dirty="0"/>
                        <a:t>Robustness of technical platform</a:t>
                      </a:r>
                      <a:endParaRPr lang="en-US" sz="12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2">
                            <a:lumMod val="25000"/>
                          </a:schemeClr>
                        </a:solidFill>
                      </a:endParaRPr>
                    </a:p>
                  </a:txBody>
                  <a:tcPr anchor="ctr"/>
                </a:tc>
                <a:extLst>
                  <a:ext uri="{0D108BD9-81ED-4DB2-BD59-A6C34878D82A}">
                    <a16:rowId xmlns:a16="http://schemas.microsoft.com/office/drawing/2014/main" val="93060843"/>
                  </a:ext>
                </a:extLst>
              </a:tr>
            </a:tbl>
          </a:graphicData>
        </a:graphic>
      </p:graphicFrame>
    </p:spTree>
    <p:extLst>
      <p:ext uri="{BB962C8B-B14F-4D97-AF65-F5344CB8AC3E}">
        <p14:creationId xmlns:p14="http://schemas.microsoft.com/office/powerpoint/2010/main" val="2193894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5" y="388063"/>
            <a:ext cx="9454896" cy="731610"/>
          </a:xfrm>
        </p:spPr>
        <p:txBody>
          <a:bodyPr/>
          <a:lstStyle/>
          <a:p>
            <a:r>
              <a:rPr lang="en-US" sz="3600" dirty="0"/>
              <a:t>Define non-traditional providers</a:t>
            </a:r>
            <a:endParaRPr lang="en-US" sz="3200" dirty="0"/>
          </a:p>
        </p:txBody>
      </p:sp>
      <p:sp>
        <p:nvSpPr>
          <p:cNvPr id="4" name="Content Placeholder 2">
            <a:extLst>
              <a:ext uri="{FF2B5EF4-FFF2-40B4-BE49-F238E27FC236}">
                <a16:creationId xmlns:a16="http://schemas.microsoft.com/office/drawing/2014/main" id="{043D3931-59BF-4CBA-97D4-750E6030198C}"/>
              </a:ext>
            </a:extLst>
          </p:cNvPr>
          <p:cNvSpPr txBox="1">
            <a:spLocks/>
          </p:cNvSpPr>
          <p:nvPr/>
        </p:nvSpPr>
        <p:spPr>
          <a:xfrm>
            <a:off x="837981" y="2057757"/>
            <a:ext cx="10512862" cy="3870754"/>
          </a:xfrm>
          <a:prstGeom prst="rect">
            <a:avLst/>
          </a:prstGeom>
        </p:spPr>
        <p:txBody>
          <a:bodyPr>
            <a:normAutofit/>
          </a:bodyP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99" dirty="0"/>
              <a:t>A non-traditional provider is a resource that delivers non-clinical services that are related to healthcare needs of a patient.   </a:t>
            </a:r>
          </a:p>
          <a:p>
            <a:r>
              <a:rPr lang="en-US" sz="2399" dirty="0"/>
              <a:t>The services are mainly supportive in focus, and are introduced to benefit the patients’ health in alternative ways.</a:t>
            </a:r>
          </a:p>
          <a:p>
            <a:r>
              <a:rPr lang="en-US" sz="2399" dirty="0"/>
              <a:t>Some potential examples would be a provider building a wheelchair ramp at a patients home, or perhaps Uber transporting a patient from home to the doctors office.</a:t>
            </a:r>
          </a:p>
        </p:txBody>
      </p:sp>
    </p:spTree>
    <p:extLst>
      <p:ext uri="{BB962C8B-B14F-4D97-AF65-F5344CB8AC3E}">
        <p14:creationId xmlns:p14="http://schemas.microsoft.com/office/powerpoint/2010/main" val="7791844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5" y="388063"/>
            <a:ext cx="9454896" cy="731610"/>
          </a:xfrm>
        </p:spPr>
        <p:txBody>
          <a:bodyPr/>
          <a:lstStyle/>
          <a:p>
            <a:r>
              <a:rPr lang="en-US" sz="3600" dirty="0"/>
              <a:t>Future Healthcare Provider Management</a:t>
            </a:r>
            <a:endParaRPr lang="en-US" sz="3200" dirty="0"/>
          </a:p>
        </p:txBody>
      </p:sp>
      <p:pic>
        <p:nvPicPr>
          <p:cNvPr id="5" name="Picture 4">
            <a:extLst>
              <a:ext uri="{FF2B5EF4-FFF2-40B4-BE49-F238E27FC236}">
                <a16:creationId xmlns:a16="http://schemas.microsoft.com/office/drawing/2014/main" id="{AF705E60-B157-4899-BC32-C0D9BECFB0F4}"/>
              </a:ext>
            </a:extLst>
          </p:cNvPr>
          <p:cNvPicPr>
            <a:picLocks noChangeAspect="1"/>
          </p:cNvPicPr>
          <p:nvPr/>
        </p:nvPicPr>
        <p:blipFill>
          <a:blip r:embed="rId2"/>
          <a:stretch>
            <a:fillRect/>
          </a:stretch>
        </p:blipFill>
        <p:spPr>
          <a:xfrm>
            <a:off x="1867199" y="1257500"/>
            <a:ext cx="8090093" cy="5145470"/>
          </a:xfrm>
          <a:prstGeom prst="rect">
            <a:avLst/>
          </a:prstGeom>
        </p:spPr>
      </p:pic>
    </p:spTree>
    <p:extLst>
      <p:ext uri="{BB962C8B-B14F-4D97-AF65-F5344CB8AC3E}">
        <p14:creationId xmlns:p14="http://schemas.microsoft.com/office/powerpoint/2010/main" val="2994038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604955-BB76-4486-9BE9-5D277D506E03}"/>
              </a:ext>
            </a:extLst>
          </p:cNvPr>
          <p:cNvSpPr>
            <a:spLocks noGrp="1"/>
          </p:cNvSpPr>
          <p:nvPr>
            <p:ph type="body" sz="quarter" idx="12"/>
          </p:nvPr>
        </p:nvSpPr>
        <p:spPr/>
        <p:txBody>
          <a:bodyPr/>
          <a:lstStyle/>
          <a:p>
            <a:r>
              <a:rPr lang="en-US" sz="4400" dirty="0"/>
              <a:t>Agenda</a:t>
            </a:r>
          </a:p>
        </p:txBody>
      </p:sp>
      <p:sp>
        <p:nvSpPr>
          <p:cNvPr id="5" name="Content Placeholder 2">
            <a:extLst>
              <a:ext uri="{FF2B5EF4-FFF2-40B4-BE49-F238E27FC236}">
                <a16:creationId xmlns:a16="http://schemas.microsoft.com/office/drawing/2014/main" id="{92F8CE5C-6B6F-4C1B-BBA5-79BFDD4A7324}"/>
              </a:ext>
            </a:extLst>
          </p:cNvPr>
          <p:cNvSpPr txBox="1">
            <a:spLocks/>
          </p:cNvSpPr>
          <p:nvPr/>
        </p:nvSpPr>
        <p:spPr>
          <a:xfrm>
            <a:off x="4558748" y="645767"/>
            <a:ext cx="6911008" cy="5566465"/>
          </a:xfrm>
          <a:prstGeom prst="rect">
            <a:avLst/>
          </a:prstGeom>
          <a:solidFill>
            <a:schemeClr val="bg1"/>
          </a:solidFill>
          <a:ln w="76200" cmpd="thickThin">
            <a:solidFill>
              <a:srgbClr val="B18CC1"/>
            </a:solidFill>
          </a:ln>
        </p:spPr>
        <p:txBody>
          <a:bodyPr anchor="ctr"/>
          <a:lstStyle>
            <a:lvl1pPr marL="0" indent="0" algn="l" defTabSz="914400" rtl="0" eaLnBrk="1" latinLnBrk="0" hangingPunct="1">
              <a:spcBef>
                <a:spcPts val="1200"/>
              </a:spcBef>
              <a:spcAft>
                <a:spcPts val="0"/>
              </a:spcAft>
              <a:buClrTx/>
              <a:buFontTx/>
              <a:buNone/>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1pPr>
            <a:lvl2pPr marL="200025" indent="-200025" algn="l" defTabSz="914400" rtl="0" eaLnBrk="1" latinLnBrk="0" hangingPunct="1">
              <a:spcBef>
                <a:spcPts val="12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2pPr>
            <a:lvl3pPr marL="398463" indent="-200025"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3pPr>
            <a:lvl4pPr marL="622300" indent="-200025" algn="l" defTabSz="914400" rtl="0" eaLnBrk="1" latinLnBrk="0" hangingPunct="1">
              <a:spcBef>
                <a:spcPts val="300"/>
              </a:spcBef>
              <a:spcAft>
                <a:spcPts val="0"/>
              </a:spcAft>
              <a:buClrTx/>
              <a:buFont typeface="Arial" pitchFamily="34" charset="0"/>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4pPr>
            <a:lvl5pPr marL="806450" indent="-182563" algn="l" defTabSz="914400" rtl="0" eaLnBrk="1" latinLnBrk="0" hangingPunct="1">
              <a:spcBef>
                <a:spcPts val="300"/>
              </a:spcBef>
              <a:spcAft>
                <a:spcPts val="0"/>
              </a:spcAft>
              <a:buClrTx/>
              <a:buFont typeface="Lucida Grande"/>
              <a:buChar char="-"/>
              <a:tabLst>
                <a:tab pos="1201738" algn="l"/>
              </a:tabLst>
              <a:defRPr sz="1800" b="0" i="0" kern="1200">
                <a:solidFill>
                  <a:schemeClr val="tx2"/>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1363" lvl="2" indent="-342900">
              <a:buFont typeface="Wingdings" panose="05000000000000000000" pitchFamily="2" charset="2"/>
              <a:buChar char="§"/>
            </a:pPr>
            <a:r>
              <a:rPr lang="en-US" sz="2400" dirty="0"/>
              <a:t>Introduction</a:t>
            </a:r>
          </a:p>
          <a:p>
            <a:pPr marL="741363" lvl="2" indent="-342900">
              <a:buFont typeface="Wingdings" panose="05000000000000000000" pitchFamily="2" charset="2"/>
              <a:buChar char="§"/>
            </a:pPr>
            <a:r>
              <a:rPr lang="en-US" sz="2400" dirty="0"/>
              <a:t>Business Problem</a:t>
            </a:r>
          </a:p>
          <a:p>
            <a:pPr marL="741363" lvl="2" indent="-342900">
              <a:buFont typeface="Wingdings" panose="05000000000000000000" pitchFamily="2" charset="2"/>
              <a:buChar char="§"/>
            </a:pPr>
            <a:r>
              <a:rPr lang="en-US" sz="2400" dirty="0"/>
              <a:t>Options Evaluated</a:t>
            </a:r>
          </a:p>
          <a:p>
            <a:pPr marL="741363" lvl="2" indent="-342900">
              <a:buFont typeface="Wingdings" panose="05000000000000000000" pitchFamily="2" charset="2"/>
              <a:buChar char="§"/>
            </a:pPr>
            <a:r>
              <a:rPr lang="en-US" sz="2400" dirty="0"/>
              <a:t>Option Analysis</a:t>
            </a:r>
          </a:p>
          <a:p>
            <a:pPr marL="741363" lvl="2" indent="-342900">
              <a:buFont typeface="Wingdings" panose="05000000000000000000" pitchFamily="2" charset="2"/>
              <a:buChar char="§"/>
            </a:pPr>
            <a:r>
              <a:rPr lang="en-US" sz="2400" dirty="0"/>
              <a:t>Conclusion</a:t>
            </a:r>
          </a:p>
          <a:p>
            <a:pPr marL="741363" lvl="2" indent="-342900">
              <a:buFont typeface="Wingdings" panose="05000000000000000000" pitchFamily="2" charset="2"/>
              <a:buChar char="§"/>
            </a:pPr>
            <a:r>
              <a:rPr lang="en-US" sz="2400" dirty="0"/>
              <a:t>Appendix</a:t>
            </a:r>
          </a:p>
          <a:p>
            <a:pPr lvl="4"/>
            <a:r>
              <a:rPr lang="en-US" sz="2000" dirty="0"/>
              <a:t>Option Advantages &amp; Disadvantages</a:t>
            </a:r>
          </a:p>
          <a:p>
            <a:pPr lvl="4"/>
            <a:r>
              <a:rPr lang="en-US" sz="2000" dirty="0"/>
              <a:t>Definitions</a:t>
            </a:r>
          </a:p>
          <a:p>
            <a:pPr lvl="4"/>
            <a:r>
              <a:rPr lang="en-US" sz="2000" dirty="0"/>
              <a:t>Define non-traditional providers</a:t>
            </a:r>
          </a:p>
          <a:p>
            <a:pPr lvl="4"/>
            <a:r>
              <a:rPr lang="en-US" sz="2000" dirty="0"/>
              <a:t>Future Healthcare Provider Management</a:t>
            </a:r>
          </a:p>
          <a:p>
            <a:endParaRPr lang="en-US" sz="2400" dirty="0"/>
          </a:p>
        </p:txBody>
      </p:sp>
    </p:spTree>
    <p:extLst>
      <p:ext uri="{BB962C8B-B14F-4D97-AF65-F5344CB8AC3E}">
        <p14:creationId xmlns:p14="http://schemas.microsoft.com/office/powerpoint/2010/main" val="32630527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5" y="388063"/>
            <a:ext cx="9454896" cy="731610"/>
          </a:xfrm>
        </p:spPr>
        <p:txBody>
          <a:bodyPr/>
          <a:lstStyle/>
          <a:p>
            <a:r>
              <a:rPr lang="en-US" sz="3600" dirty="0"/>
              <a:t>Introduction</a:t>
            </a:r>
            <a:endParaRPr lang="en-US" sz="3200" dirty="0"/>
          </a:p>
        </p:txBody>
      </p:sp>
      <p:sp>
        <p:nvSpPr>
          <p:cNvPr id="3" name="Content Placeholder 2">
            <a:extLst>
              <a:ext uri="{FF2B5EF4-FFF2-40B4-BE49-F238E27FC236}">
                <a16:creationId xmlns:a16="http://schemas.microsoft.com/office/drawing/2014/main" id="{3319734A-F673-4AD5-977B-C2089DA3D98B}"/>
              </a:ext>
            </a:extLst>
          </p:cNvPr>
          <p:cNvSpPr>
            <a:spLocks noGrp="1"/>
          </p:cNvSpPr>
          <p:nvPr>
            <p:ph sz="quarter" idx="10"/>
          </p:nvPr>
        </p:nvSpPr>
        <p:spPr>
          <a:xfrm>
            <a:off x="457200" y="1600200"/>
            <a:ext cx="11297478" cy="4635500"/>
          </a:xfrm>
        </p:spPr>
        <p:txBody>
          <a:bodyPr/>
          <a:lstStyle/>
          <a:p>
            <a:pPr marL="285750" indent="-285750">
              <a:buFont typeface="Arial" panose="020B0604020202020204" pitchFamily="34" charset="0"/>
              <a:buChar char="•"/>
            </a:pPr>
            <a:r>
              <a:rPr lang="en-US" sz="2400" dirty="0"/>
              <a:t>EA has been asked for a point of view on how Aetna should manage non-traditional providers</a:t>
            </a:r>
          </a:p>
          <a:p>
            <a:pPr marL="285750" indent="-285750">
              <a:buFont typeface="Arial" panose="020B0604020202020204" pitchFamily="34" charset="0"/>
              <a:buChar char="•"/>
            </a:pPr>
            <a:r>
              <a:rPr lang="en-US" sz="2400" dirty="0"/>
              <a:t>Non-Traditional providers are critical to our Community Care strategy</a:t>
            </a:r>
          </a:p>
          <a:p>
            <a:pPr marL="285750" indent="-285750">
              <a:buFont typeface="Arial" panose="020B0604020202020204" pitchFamily="34" charset="0"/>
              <a:buChar char="•"/>
            </a:pPr>
            <a:r>
              <a:rPr lang="en-US" sz="2400" dirty="0"/>
              <a:t>Based upon our preliminary analysis, a “shadow” solution that mirrors the traditional provider facility (EPDB) would be our best option</a:t>
            </a:r>
          </a:p>
          <a:p>
            <a:pPr marL="285750" indent="-285750">
              <a:buFont typeface="Arial" panose="020B0604020202020204" pitchFamily="34" charset="0"/>
              <a:buChar char="•"/>
            </a:pPr>
            <a:r>
              <a:rPr lang="en-US" sz="2400" dirty="0"/>
              <a:t>This deck outlines the options evaluated and the rationale behind that opinion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967899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4" y="388063"/>
            <a:ext cx="11015455" cy="731610"/>
          </a:xfrm>
        </p:spPr>
        <p:txBody>
          <a:bodyPr/>
          <a:lstStyle/>
          <a:p>
            <a:r>
              <a:rPr lang="en-US" sz="3600" dirty="0"/>
              <a:t>Business Problem</a:t>
            </a:r>
            <a:endParaRPr lang="en-US" sz="3200" dirty="0"/>
          </a:p>
        </p:txBody>
      </p:sp>
      <p:sp>
        <p:nvSpPr>
          <p:cNvPr id="5" name="Rectangle 4">
            <a:extLst>
              <a:ext uri="{FF2B5EF4-FFF2-40B4-BE49-F238E27FC236}">
                <a16:creationId xmlns:a16="http://schemas.microsoft.com/office/drawing/2014/main" id="{57FD0602-23A8-4F5C-91B5-08A7E2C709C9}"/>
              </a:ext>
            </a:extLst>
          </p:cNvPr>
          <p:cNvSpPr/>
          <p:nvPr/>
        </p:nvSpPr>
        <p:spPr>
          <a:xfrm>
            <a:off x="5043339" y="461480"/>
            <a:ext cx="6180099" cy="584775"/>
          </a:xfrm>
          <a:prstGeom prst="rect">
            <a:avLst/>
          </a:prstGeom>
        </p:spPr>
        <p:txBody>
          <a:bodyPr wrap="square">
            <a:spAutoFit/>
          </a:bodyPr>
          <a:lstStyle/>
          <a:p>
            <a:pPr algn="ctr"/>
            <a:r>
              <a:rPr lang="en-US" sz="1600" i="1" dirty="0">
                <a:solidFill>
                  <a:schemeClr val="tx2">
                    <a:lumMod val="60000"/>
                    <a:lumOff val="40000"/>
                  </a:schemeClr>
                </a:solidFill>
              </a:rPr>
              <a:t>“Non-Traditional” Providers have similarities to Aetna’s “Traditional” Providers but introduce new challenges</a:t>
            </a:r>
          </a:p>
        </p:txBody>
      </p:sp>
      <p:sp>
        <p:nvSpPr>
          <p:cNvPr id="11" name="TextBox 10">
            <a:extLst>
              <a:ext uri="{FF2B5EF4-FFF2-40B4-BE49-F238E27FC236}">
                <a16:creationId xmlns:a16="http://schemas.microsoft.com/office/drawing/2014/main" id="{800F4B45-C3C0-422F-8AC2-790EE3238944}"/>
              </a:ext>
            </a:extLst>
          </p:cNvPr>
          <p:cNvSpPr txBox="1"/>
          <p:nvPr/>
        </p:nvSpPr>
        <p:spPr>
          <a:xfrm>
            <a:off x="880247" y="1530237"/>
            <a:ext cx="3074079" cy="400110"/>
          </a:xfrm>
          <a:prstGeom prst="rect">
            <a:avLst/>
          </a:prstGeom>
          <a:noFill/>
        </p:spPr>
        <p:txBody>
          <a:bodyPr wrap="square" rtlCol="0">
            <a:spAutoFit/>
          </a:bodyPr>
          <a:lstStyle/>
          <a:p>
            <a:r>
              <a:rPr lang="en-US" sz="2000" dirty="0">
                <a:solidFill>
                  <a:srgbClr val="00B050"/>
                </a:solidFill>
              </a:rPr>
              <a:t>Provider Management</a:t>
            </a:r>
          </a:p>
        </p:txBody>
      </p:sp>
      <p:sp>
        <p:nvSpPr>
          <p:cNvPr id="13" name="Rectangle: Rounded Corners 12">
            <a:extLst>
              <a:ext uri="{FF2B5EF4-FFF2-40B4-BE49-F238E27FC236}">
                <a16:creationId xmlns:a16="http://schemas.microsoft.com/office/drawing/2014/main" id="{17B11A25-B113-492E-AA9B-2A68BDD18437}"/>
              </a:ext>
            </a:extLst>
          </p:cNvPr>
          <p:cNvSpPr/>
          <p:nvPr/>
        </p:nvSpPr>
        <p:spPr>
          <a:xfrm>
            <a:off x="874356" y="1930347"/>
            <a:ext cx="6901952" cy="4158080"/>
          </a:xfrm>
          <a:prstGeom prst="roundRect">
            <a:avLst/>
          </a:prstGeom>
          <a:noFill/>
          <a:ln w="38100"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C5278707-1351-4C03-814A-60B98B56F6DC}"/>
              </a:ext>
            </a:extLst>
          </p:cNvPr>
          <p:cNvSpPr/>
          <p:nvPr/>
        </p:nvSpPr>
        <p:spPr>
          <a:xfrm>
            <a:off x="4423508" y="1745983"/>
            <a:ext cx="6833981" cy="4508258"/>
          </a:xfrm>
          <a:prstGeom prst="round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BD52A4A-4109-48C1-AF93-08EB0C9520F5}"/>
              </a:ext>
            </a:extLst>
          </p:cNvPr>
          <p:cNvSpPr txBox="1"/>
          <p:nvPr/>
        </p:nvSpPr>
        <p:spPr>
          <a:xfrm>
            <a:off x="6561576" y="1365289"/>
            <a:ext cx="4695913" cy="400110"/>
          </a:xfrm>
          <a:prstGeom prst="rect">
            <a:avLst/>
          </a:prstGeom>
          <a:noFill/>
        </p:spPr>
        <p:txBody>
          <a:bodyPr wrap="square" rtlCol="0">
            <a:spAutoFit/>
          </a:bodyPr>
          <a:lstStyle/>
          <a:p>
            <a:pPr algn="r"/>
            <a:r>
              <a:rPr lang="en-US" sz="2000" dirty="0">
                <a:solidFill>
                  <a:srgbClr val="FFC000"/>
                </a:solidFill>
              </a:rPr>
              <a:t>Non-traditional Provider Management</a:t>
            </a:r>
          </a:p>
        </p:txBody>
      </p:sp>
      <p:graphicFrame>
        <p:nvGraphicFramePr>
          <p:cNvPr id="16" name="Table 15">
            <a:extLst>
              <a:ext uri="{FF2B5EF4-FFF2-40B4-BE49-F238E27FC236}">
                <a16:creationId xmlns:a16="http://schemas.microsoft.com/office/drawing/2014/main" id="{EA58AF6C-0CFB-4134-8A64-91A3237F22BB}"/>
              </a:ext>
            </a:extLst>
          </p:cNvPr>
          <p:cNvGraphicFramePr>
            <a:graphicFrameLocks noGrp="1"/>
          </p:cNvGraphicFramePr>
          <p:nvPr>
            <p:extLst>
              <p:ext uri="{D42A27DB-BD31-4B8C-83A1-F6EECF244321}">
                <p14:modId xmlns:p14="http://schemas.microsoft.com/office/powerpoint/2010/main" val="1790397576"/>
              </p:ext>
            </p:extLst>
          </p:nvPr>
        </p:nvGraphicFramePr>
        <p:xfrm>
          <a:off x="1111893" y="2532905"/>
          <a:ext cx="3074079" cy="2768600"/>
        </p:xfrm>
        <a:graphic>
          <a:graphicData uri="http://schemas.openxmlformats.org/drawingml/2006/table">
            <a:tbl>
              <a:tblPr firstRow="1" bandRow="1">
                <a:tableStyleId>{D27102A9-8310-4765-A935-A1911B00CA55}</a:tableStyleId>
              </a:tblPr>
              <a:tblGrid>
                <a:gridCol w="3074079">
                  <a:extLst>
                    <a:ext uri="{9D8B030D-6E8A-4147-A177-3AD203B41FA5}">
                      <a16:colId xmlns:a16="http://schemas.microsoft.com/office/drawing/2014/main" val="562299588"/>
                    </a:ext>
                  </a:extLst>
                </a:gridCol>
              </a:tblGrid>
              <a:tr h="370840">
                <a:tc>
                  <a:txBody>
                    <a:bodyPr/>
                    <a:lstStyle/>
                    <a:p>
                      <a:r>
                        <a:rPr lang="en-US" sz="1400" dirty="0"/>
                        <a:t>“</a:t>
                      </a:r>
                      <a:r>
                        <a:rPr lang="en-US" sz="1400" dirty="0">
                          <a:solidFill>
                            <a:schemeClr val="tx1"/>
                          </a:solidFill>
                        </a:rPr>
                        <a:t>Traditional”</a:t>
                      </a:r>
                      <a:r>
                        <a:rPr lang="en-US" sz="1400" dirty="0">
                          <a:solidFill>
                            <a:srgbClr val="FF0000"/>
                          </a:solidFill>
                        </a:rPr>
                        <a:t> </a:t>
                      </a:r>
                      <a:r>
                        <a:rPr lang="en-US" sz="1400" dirty="0"/>
                        <a:t>Provider Specific</a:t>
                      </a:r>
                    </a:p>
                  </a:txBody>
                  <a:tcPr anchor="ctr"/>
                </a:tc>
                <a:extLst>
                  <a:ext uri="{0D108BD9-81ED-4DB2-BD59-A6C34878D82A}">
                    <a16:rowId xmlns:a16="http://schemas.microsoft.com/office/drawing/2014/main" val="1483694983"/>
                  </a:ext>
                </a:extLst>
              </a:tr>
              <a:tr h="370840">
                <a:tc>
                  <a:txBody>
                    <a:bodyPr/>
                    <a:lstStyle/>
                    <a:p>
                      <a:r>
                        <a:rPr lang="en-US" sz="1200" dirty="0"/>
                        <a:t>Network Association</a:t>
                      </a:r>
                    </a:p>
                  </a:txBody>
                  <a:tcPr anchor="ctr"/>
                </a:tc>
                <a:extLst>
                  <a:ext uri="{0D108BD9-81ED-4DB2-BD59-A6C34878D82A}">
                    <a16:rowId xmlns:a16="http://schemas.microsoft.com/office/drawing/2014/main" val="13118895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Clinical specific reimbursement process (via claims)</a:t>
                      </a:r>
                    </a:p>
                  </a:txBody>
                  <a:tcPr anchor="ctr"/>
                </a:tc>
                <a:extLst>
                  <a:ext uri="{0D108BD9-81ED-4DB2-BD59-A6C34878D82A}">
                    <a16:rowId xmlns:a16="http://schemas.microsoft.com/office/drawing/2014/main" val="841123189"/>
                  </a:ext>
                </a:extLst>
              </a:tr>
              <a:tr h="370840">
                <a:tc>
                  <a:txBody>
                    <a:bodyPr/>
                    <a:lstStyle/>
                    <a:p>
                      <a:r>
                        <a:rPr lang="en-US" sz="1200" dirty="0"/>
                        <a:t>Clinical specific credentialing process and quality metrics</a:t>
                      </a:r>
                    </a:p>
                  </a:txBody>
                  <a:tcPr anchor="ctr"/>
                </a:tc>
                <a:extLst>
                  <a:ext uri="{0D108BD9-81ED-4DB2-BD59-A6C34878D82A}">
                    <a16:rowId xmlns:a16="http://schemas.microsoft.com/office/drawing/2014/main" val="9724136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Defined</a:t>
                      </a:r>
                      <a:r>
                        <a:rPr lang="en-US" sz="1200" dirty="0">
                          <a:solidFill>
                            <a:srgbClr val="FF0000"/>
                          </a:solidFill>
                        </a:rPr>
                        <a:t> </a:t>
                      </a:r>
                      <a:r>
                        <a:rPr lang="en-US" sz="1200" dirty="0"/>
                        <a:t>contracts</a:t>
                      </a:r>
                    </a:p>
                  </a:txBody>
                  <a:tcPr anchor="ctr"/>
                </a:tc>
                <a:extLst>
                  <a:ext uri="{0D108BD9-81ED-4DB2-BD59-A6C34878D82A}">
                    <a16:rowId xmlns:a16="http://schemas.microsoft.com/office/drawing/2014/main" val="1376808277"/>
                  </a:ext>
                </a:extLst>
              </a:tr>
              <a:tr h="370840">
                <a:tc>
                  <a:txBody>
                    <a:bodyPr/>
                    <a:lstStyle/>
                    <a:p>
                      <a:r>
                        <a:rPr lang="en-US" sz="1200" dirty="0">
                          <a:solidFill>
                            <a:schemeClr val="tx1"/>
                          </a:solidFill>
                        </a:rPr>
                        <a:t>Affiliations to  Hospitals / Orgs</a:t>
                      </a:r>
                    </a:p>
                  </a:txBody>
                  <a:tcPr anchor="ctr"/>
                </a:tc>
                <a:extLst>
                  <a:ext uri="{0D108BD9-81ED-4DB2-BD59-A6C34878D82A}">
                    <a16:rowId xmlns:a16="http://schemas.microsoft.com/office/drawing/2014/main" val="849774897"/>
                  </a:ext>
                </a:extLst>
              </a:tr>
              <a:tr h="370840">
                <a:tc>
                  <a:txBody>
                    <a:bodyPr/>
                    <a:lstStyle/>
                    <a:p>
                      <a:r>
                        <a:rPr lang="en-US" sz="1200" dirty="0">
                          <a:solidFill>
                            <a:schemeClr val="tx1"/>
                          </a:solidFill>
                        </a:rPr>
                        <a:t>Recognized by CMS</a:t>
                      </a:r>
                    </a:p>
                  </a:txBody>
                  <a:tcPr anchor="ctr"/>
                </a:tc>
                <a:extLst>
                  <a:ext uri="{0D108BD9-81ED-4DB2-BD59-A6C34878D82A}">
                    <a16:rowId xmlns:a16="http://schemas.microsoft.com/office/drawing/2014/main" val="4067875526"/>
                  </a:ext>
                </a:extLst>
              </a:tr>
            </a:tbl>
          </a:graphicData>
        </a:graphic>
      </p:graphicFrame>
      <p:graphicFrame>
        <p:nvGraphicFramePr>
          <p:cNvPr id="17" name="Table 16">
            <a:extLst>
              <a:ext uri="{FF2B5EF4-FFF2-40B4-BE49-F238E27FC236}">
                <a16:creationId xmlns:a16="http://schemas.microsoft.com/office/drawing/2014/main" id="{687F7304-D571-468C-BDEB-5D0864CC3AB4}"/>
              </a:ext>
            </a:extLst>
          </p:cNvPr>
          <p:cNvGraphicFramePr>
            <a:graphicFrameLocks noGrp="1"/>
          </p:cNvGraphicFramePr>
          <p:nvPr>
            <p:extLst>
              <p:ext uri="{D42A27DB-BD31-4B8C-83A1-F6EECF244321}">
                <p14:modId xmlns:p14="http://schemas.microsoft.com/office/powerpoint/2010/main" val="3502942433"/>
              </p:ext>
            </p:extLst>
          </p:nvPr>
        </p:nvGraphicFramePr>
        <p:xfrm>
          <a:off x="4558960" y="2532905"/>
          <a:ext cx="3074079" cy="2768151"/>
        </p:xfrm>
        <a:graphic>
          <a:graphicData uri="http://schemas.openxmlformats.org/drawingml/2006/table">
            <a:tbl>
              <a:tblPr firstRow="1" bandRow="1">
                <a:tableStyleId>{68D230F3-CF80-4859-8CE7-A43EE81993B5}</a:tableStyleId>
              </a:tblPr>
              <a:tblGrid>
                <a:gridCol w="3074079">
                  <a:extLst>
                    <a:ext uri="{9D8B030D-6E8A-4147-A177-3AD203B41FA5}">
                      <a16:colId xmlns:a16="http://schemas.microsoft.com/office/drawing/2014/main" val="562299588"/>
                    </a:ext>
                  </a:extLst>
                </a:gridCol>
              </a:tblGrid>
              <a:tr h="370840">
                <a:tc>
                  <a:txBody>
                    <a:bodyPr/>
                    <a:lstStyle/>
                    <a:p>
                      <a:r>
                        <a:rPr lang="en-US" sz="1400" dirty="0"/>
                        <a:t>Similarities</a:t>
                      </a:r>
                    </a:p>
                  </a:txBody>
                  <a:tcPr anchor="ctr"/>
                </a:tc>
                <a:extLst>
                  <a:ext uri="{0D108BD9-81ED-4DB2-BD59-A6C34878D82A}">
                    <a16:rowId xmlns:a16="http://schemas.microsoft.com/office/drawing/2014/main" val="1483694983"/>
                  </a:ext>
                </a:extLst>
              </a:tr>
              <a:tr h="370840">
                <a:tc>
                  <a:txBody>
                    <a:bodyPr/>
                    <a:lstStyle/>
                    <a:p>
                      <a:r>
                        <a:rPr lang="en-US" sz="1200" dirty="0"/>
                        <a:t>Focus on providing services for patients/members</a:t>
                      </a:r>
                    </a:p>
                  </a:txBody>
                  <a:tcPr anchor="ctr"/>
                </a:tc>
                <a:extLst>
                  <a:ext uri="{0D108BD9-81ED-4DB2-BD59-A6C34878D82A}">
                    <a16:rowId xmlns:a16="http://schemas.microsoft.com/office/drawing/2014/main" val="1311889524"/>
                  </a:ext>
                </a:extLst>
              </a:tr>
              <a:tr h="370840">
                <a:tc>
                  <a:txBody>
                    <a:bodyPr/>
                    <a:lstStyle/>
                    <a:p>
                      <a:r>
                        <a:rPr lang="en-US" sz="1200" dirty="0">
                          <a:solidFill>
                            <a:schemeClr val="tx1"/>
                          </a:solidFill>
                        </a:rPr>
                        <a:t>Demographic “contact” information</a:t>
                      </a:r>
                      <a:endParaRPr lang="en-US" sz="1200" dirty="0"/>
                    </a:p>
                  </a:txBody>
                  <a:tcPr anchor="ctr"/>
                </a:tc>
                <a:extLst>
                  <a:ext uri="{0D108BD9-81ED-4DB2-BD59-A6C34878D82A}">
                    <a16:rowId xmlns:a16="http://schemas.microsoft.com/office/drawing/2014/main" val="8411231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Provider Search</a:t>
                      </a:r>
                      <a:r>
                        <a:rPr lang="en-US" sz="1200" dirty="0">
                          <a:solidFill>
                            <a:schemeClr val="tx1"/>
                          </a:solidFill>
                        </a:rPr>
                        <a:t> </a:t>
                      </a:r>
                    </a:p>
                  </a:txBody>
                  <a:tcPr anchor="ctr"/>
                </a:tc>
                <a:extLst>
                  <a:ext uri="{0D108BD9-81ED-4DB2-BD59-A6C34878D82A}">
                    <a16:rowId xmlns:a16="http://schemas.microsoft.com/office/drawing/2014/main" val="972413679"/>
                  </a:ext>
                </a:extLst>
              </a:tr>
              <a:tr h="370840">
                <a:tc>
                  <a:txBody>
                    <a:bodyPr/>
                    <a:lstStyle/>
                    <a:p>
                      <a:endParaRPr lang="en-US" sz="1200" dirty="0"/>
                    </a:p>
                  </a:txBody>
                  <a:tcPr anchor="ctr"/>
                </a:tc>
                <a:extLst>
                  <a:ext uri="{0D108BD9-81ED-4DB2-BD59-A6C34878D82A}">
                    <a16:rowId xmlns:a16="http://schemas.microsoft.com/office/drawing/2014/main" val="1376808277"/>
                  </a:ext>
                </a:extLst>
              </a:tr>
              <a:tr h="456751">
                <a:tc>
                  <a:txBody>
                    <a:bodyPr/>
                    <a:lstStyle/>
                    <a:p>
                      <a:endParaRPr lang="en-US" sz="1200" dirty="0"/>
                    </a:p>
                  </a:txBody>
                  <a:tcPr anchor="ctr"/>
                </a:tc>
                <a:extLst>
                  <a:ext uri="{0D108BD9-81ED-4DB2-BD59-A6C34878D82A}">
                    <a16:rowId xmlns:a16="http://schemas.microsoft.com/office/drawing/2014/main" val="849774897"/>
                  </a:ext>
                </a:extLst>
              </a:tr>
              <a:tr h="370840">
                <a:tc>
                  <a:txBody>
                    <a:bodyPr/>
                    <a:lstStyle/>
                    <a:p>
                      <a:endParaRPr lang="en-US" sz="1200" dirty="0"/>
                    </a:p>
                  </a:txBody>
                  <a:tcPr anchor="ctr"/>
                </a:tc>
                <a:extLst>
                  <a:ext uri="{0D108BD9-81ED-4DB2-BD59-A6C34878D82A}">
                    <a16:rowId xmlns:a16="http://schemas.microsoft.com/office/drawing/2014/main" val="4067875526"/>
                  </a:ext>
                </a:extLst>
              </a:tr>
            </a:tbl>
          </a:graphicData>
        </a:graphic>
      </p:graphicFrame>
      <p:graphicFrame>
        <p:nvGraphicFramePr>
          <p:cNvPr id="18" name="Table 17">
            <a:extLst>
              <a:ext uri="{FF2B5EF4-FFF2-40B4-BE49-F238E27FC236}">
                <a16:creationId xmlns:a16="http://schemas.microsoft.com/office/drawing/2014/main" id="{7BA4F0A1-4738-4037-ACAF-E91FEBCE1189}"/>
              </a:ext>
            </a:extLst>
          </p:cNvPr>
          <p:cNvGraphicFramePr>
            <a:graphicFrameLocks noGrp="1"/>
          </p:cNvGraphicFramePr>
          <p:nvPr>
            <p:extLst>
              <p:ext uri="{D42A27DB-BD31-4B8C-83A1-F6EECF244321}">
                <p14:modId xmlns:p14="http://schemas.microsoft.com/office/powerpoint/2010/main" val="4176875053"/>
              </p:ext>
            </p:extLst>
          </p:nvPr>
        </p:nvGraphicFramePr>
        <p:xfrm>
          <a:off x="7800930" y="2532905"/>
          <a:ext cx="3413082" cy="2768600"/>
        </p:xfrm>
        <a:graphic>
          <a:graphicData uri="http://schemas.openxmlformats.org/drawingml/2006/table">
            <a:tbl>
              <a:tblPr firstRow="1" bandRow="1">
                <a:tableStyleId>{D27102A9-8310-4765-A935-A1911B00CA55}</a:tableStyleId>
              </a:tblPr>
              <a:tblGrid>
                <a:gridCol w="3413082">
                  <a:extLst>
                    <a:ext uri="{9D8B030D-6E8A-4147-A177-3AD203B41FA5}">
                      <a16:colId xmlns:a16="http://schemas.microsoft.com/office/drawing/2014/main" val="562299588"/>
                    </a:ext>
                  </a:extLst>
                </a:gridCol>
              </a:tblGrid>
              <a:tr h="370840">
                <a:tc>
                  <a:txBody>
                    <a:bodyPr/>
                    <a:lstStyle/>
                    <a:p>
                      <a:r>
                        <a:rPr lang="en-US" sz="1400" dirty="0"/>
                        <a:t>“Non-Traditional” Provider Specific</a:t>
                      </a:r>
                    </a:p>
                  </a:txBody>
                  <a:tcPr anchor="ctr"/>
                </a:tc>
                <a:extLst>
                  <a:ext uri="{0D108BD9-81ED-4DB2-BD59-A6C34878D82A}">
                    <a16:rowId xmlns:a16="http://schemas.microsoft.com/office/drawing/2014/main" val="1483694983"/>
                  </a:ext>
                </a:extLst>
              </a:tr>
              <a:tr h="370840">
                <a:tc>
                  <a:txBody>
                    <a:bodyPr/>
                    <a:lstStyle/>
                    <a:p>
                      <a:r>
                        <a:rPr lang="en-US" sz="1200" dirty="0"/>
                        <a:t>Geolocation / </a:t>
                      </a:r>
                      <a:r>
                        <a:rPr lang="en-US" sz="1200" dirty="0">
                          <a:solidFill>
                            <a:schemeClr val="tx1"/>
                          </a:solidFill>
                        </a:rPr>
                        <a:t>Network (none right now</a:t>
                      </a:r>
                      <a:r>
                        <a:rPr lang="en-US" sz="1200" dirty="0"/>
                        <a:t>)</a:t>
                      </a:r>
                    </a:p>
                  </a:txBody>
                  <a:tcPr anchor="ctr"/>
                </a:tc>
                <a:extLst>
                  <a:ext uri="{0D108BD9-81ED-4DB2-BD59-A6C34878D82A}">
                    <a16:rowId xmlns:a16="http://schemas.microsoft.com/office/drawing/2014/main" val="1311889524"/>
                  </a:ext>
                </a:extLst>
              </a:tr>
              <a:tr h="370840">
                <a:tc>
                  <a:txBody>
                    <a:bodyPr/>
                    <a:lstStyle/>
                    <a:p>
                      <a:r>
                        <a:rPr lang="en-US" sz="1200" dirty="0">
                          <a:solidFill>
                            <a:schemeClr val="tx1"/>
                          </a:solidFill>
                        </a:rPr>
                        <a:t>Community services at no cost vs fixed cost vs fee for service (unknown model)  </a:t>
                      </a:r>
                    </a:p>
                  </a:txBody>
                  <a:tcPr anchor="ctr"/>
                </a:tc>
                <a:extLst>
                  <a:ext uri="{0D108BD9-81ED-4DB2-BD59-A6C34878D82A}">
                    <a16:rowId xmlns:a16="http://schemas.microsoft.com/office/drawing/2014/main" val="841123189"/>
                  </a:ext>
                </a:extLst>
              </a:tr>
              <a:tr h="370840">
                <a:tc>
                  <a:txBody>
                    <a:bodyPr/>
                    <a:lstStyle/>
                    <a:p>
                      <a:r>
                        <a:rPr lang="en-US" sz="1200" dirty="0"/>
                        <a:t>Criteria for selecting and measuring a non-traditional provider </a:t>
                      </a:r>
                      <a:r>
                        <a:rPr lang="en-US" sz="1200" dirty="0">
                          <a:solidFill>
                            <a:schemeClr val="tx1"/>
                          </a:solidFill>
                        </a:rPr>
                        <a:t>(unknown) </a:t>
                      </a:r>
                    </a:p>
                  </a:txBody>
                  <a:tcPr anchor="ctr"/>
                </a:tc>
                <a:extLst>
                  <a:ext uri="{0D108BD9-81ED-4DB2-BD59-A6C34878D82A}">
                    <a16:rowId xmlns:a16="http://schemas.microsoft.com/office/drawing/2014/main" val="972413679"/>
                  </a:ext>
                </a:extLst>
              </a:tr>
              <a:tr h="370840">
                <a:tc>
                  <a:txBody>
                    <a:bodyPr/>
                    <a:lstStyle/>
                    <a:p>
                      <a:r>
                        <a:rPr lang="en-US" sz="1200" dirty="0">
                          <a:solidFill>
                            <a:schemeClr val="tx1"/>
                          </a:solidFill>
                        </a:rPr>
                        <a:t>Rates / costs for services (unknown model)</a:t>
                      </a:r>
                    </a:p>
                  </a:txBody>
                  <a:tcPr anchor="ctr"/>
                </a:tc>
                <a:extLst>
                  <a:ext uri="{0D108BD9-81ED-4DB2-BD59-A6C34878D82A}">
                    <a16:rowId xmlns:a16="http://schemas.microsoft.com/office/drawing/2014/main" val="1376808277"/>
                  </a:ext>
                </a:extLst>
              </a:tr>
              <a:tr h="370840">
                <a:tc>
                  <a:txBody>
                    <a:bodyPr/>
                    <a:lstStyle/>
                    <a:p>
                      <a:r>
                        <a:rPr lang="en-US" sz="1200" dirty="0">
                          <a:solidFill>
                            <a:schemeClr val="tx1"/>
                          </a:solidFill>
                        </a:rPr>
                        <a:t>Affiliations (unknown model)</a:t>
                      </a:r>
                    </a:p>
                  </a:txBody>
                  <a:tcPr anchor="ctr"/>
                </a:tc>
                <a:extLst>
                  <a:ext uri="{0D108BD9-81ED-4DB2-BD59-A6C34878D82A}">
                    <a16:rowId xmlns:a16="http://schemas.microsoft.com/office/drawing/2014/main" val="849774897"/>
                  </a:ext>
                </a:extLst>
              </a:tr>
              <a:tr h="370840">
                <a:tc>
                  <a:txBody>
                    <a:bodyPr/>
                    <a:lstStyle/>
                    <a:p>
                      <a:r>
                        <a:rPr lang="en-US" sz="1200" dirty="0">
                          <a:solidFill>
                            <a:schemeClr val="tx1"/>
                          </a:solidFill>
                        </a:rPr>
                        <a:t>Regulatory requirements (unknown)</a:t>
                      </a:r>
                    </a:p>
                  </a:txBody>
                  <a:tcPr anchor="ctr"/>
                </a:tc>
                <a:extLst>
                  <a:ext uri="{0D108BD9-81ED-4DB2-BD59-A6C34878D82A}">
                    <a16:rowId xmlns:a16="http://schemas.microsoft.com/office/drawing/2014/main" val="4067875526"/>
                  </a:ext>
                </a:extLst>
              </a:tr>
            </a:tbl>
          </a:graphicData>
        </a:graphic>
      </p:graphicFrame>
    </p:spTree>
    <p:extLst>
      <p:ext uri="{BB962C8B-B14F-4D97-AF65-F5344CB8AC3E}">
        <p14:creationId xmlns:p14="http://schemas.microsoft.com/office/powerpoint/2010/main" val="3845324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5" y="388063"/>
            <a:ext cx="9454896" cy="731610"/>
          </a:xfrm>
        </p:spPr>
        <p:txBody>
          <a:bodyPr/>
          <a:lstStyle/>
          <a:p>
            <a:r>
              <a:rPr lang="en-US" sz="3600" dirty="0"/>
              <a:t>Business Problem</a:t>
            </a:r>
          </a:p>
        </p:txBody>
      </p:sp>
      <p:sp>
        <p:nvSpPr>
          <p:cNvPr id="5" name="Rectangle 4">
            <a:extLst>
              <a:ext uri="{FF2B5EF4-FFF2-40B4-BE49-F238E27FC236}">
                <a16:creationId xmlns:a16="http://schemas.microsoft.com/office/drawing/2014/main" id="{57FD0602-23A8-4F5C-91B5-08A7E2C709C9}"/>
              </a:ext>
            </a:extLst>
          </p:cNvPr>
          <p:cNvSpPr/>
          <p:nvPr/>
        </p:nvSpPr>
        <p:spPr>
          <a:xfrm>
            <a:off x="4626510" y="584591"/>
            <a:ext cx="7034855" cy="338554"/>
          </a:xfrm>
          <a:prstGeom prst="rect">
            <a:avLst/>
          </a:prstGeom>
        </p:spPr>
        <p:txBody>
          <a:bodyPr wrap="square">
            <a:spAutoFit/>
          </a:bodyPr>
          <a:lstStyle/>
          <a:p>
            <a:r>
              <a:rPr lang="en-US" sz="1600" i="1" dirty="0">
                <a:solidFill>
                  <a:schemeClr val="tx2">
                    <a:lumMod val="60000"/>
                    <a:lumOff val="40000"/>
                  </a:schemeClr>
                </a:solidFill>
              </a:rPr>
              <a:t>We haven’t figured it all out yet….and it’s a moving target</a:t>
            </a:r>
          </a:p>
        </p:txBody>
      </p:sp>
      <p:graphicFrame>
        <p:nvGraphicFramePr>
          <p:cNvPr id="12" name="Content Placeholder 7">
            <a:extLst>
              <a:ext uri="{FF2B5EF4-FFF2-40B4-BE49-F238E27FC236}">
                <a16:creationId xmlns:a16="http://schemas.microsoft.com/office/drawing/2014/main" id="{70DF3ACB-8D28-44F5-991B-5889CAF10B78}"/>
              </a:ext>
            </a:extLst>
          </p:cNvPr>
          <p:cNvGraphicFramePr>
            <a:graphicFrameLocks/>
          </p:cNvGraphicFramePr>
          <p:nvPr>
            <p:extLst>
              <p:ext uri="{D42A27DB-BD31-4B8C-83A1-F6EECF244321}">
                <p14:modId xmlns:p14="http://schemas.microsoft.com/office/powerpoint/2010/main" val="386446853"/>
              </p:ext>
            </p:extLst>
          </p:nvPr>
        </p:nvGraphicFramePr>
        <p:xfrm>
          <a:off x="836612" y="144247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E5ADFEC6-9E23-42E5-BC94-3294A0C70D55}"/>
              </a:ext>
            </a:extLst>
          </p:cNvPr>
          <p:cNvSpPr/>
          <p:nvPr/>
        </p:nvSpPr>
        <p:spPr>
          <a:xfrm>
            <a:off x="398717" y="6002427"/>
            <a:ext cx="11262648" cy="338554"/>
          </a:xfrm>
          <a:prstGeom prst="rect">
            <a:avLst/>
          </a:prstGeom>
        </p:spPr>
        <p:txBody>
          <a:bodyPr wrap="square">
            <a:spAutoFit/>
          </a:bodyPr>
          <a:lstStyle/>
          <a:p>
            <a:pPr algn="ctr"/>
            <a:r>
              <a:rPr lang="en-US" sz="1600" b="1" dirty="0">
                <a:solidFill>
                  <a:schemeClr val="accent1"/>
                </a:solidFill>
              </a:rPr>
              <a:t>Any solution must provide the flexibility to allow our capabilities to evolve and adapt as we grow this market</a:t>
            </a:r>
          </a:p>
        </p:txBody>
      </p:sp>
      <p:sp>
        <p:nvSpPr>
          <p:cNvPr id="4" name="TextBox 3">
            <a:extLst>
              <a:ext uri="{FF2B5EF4-FFF2-40B4-BE49-F238E27FC236}">
                <a16:creationId xmlns:a16="http://schemas.microsoft.com/office/drawing/2014/main" id="{9650E155-321A-4BF7-844B-A630B4F80289}"/>
              </a:ext>
            </a:extLst>
          </p:cNvPr>
          <p:cNvSpPr txBox="1"/>
          <p:nvPr/>
        </p:nvSpPr>
        <p:spPr>
          <a:xfrm>
            <a:off x="951259" y="1694689"/>
            <a:ext cx="4158069" cy="917497"/>
          </a:xfrm>
          <a:prstGeom prst="rect">
            <a:avLst/>
          </a:prstGeom>
          <a:noFill/>
        </p:spPr>
        <p:txBody>
          <a:bodyPr wrap="square" lIns="0" tIns="0" rIns="0" bIns="0" rtlCol="0">
            <a:noAutofit/>
          </a:bodyPr>
          <a:lstStyle/>
          <a:p>
            <a:pPr marL="171450" lvl="0" indent="-171450">
              <a:buFont typeface="Arial" panose="020B0604020202020204" pitchFamily="34" charset="0"/>
              <a:buChar char="•"/>
            </a:pPr>
            <a:r>
              <a:rPr lang="en-US" sz="1100" dirty="0"/>
              <a:t>Do we understand what levels of service we need to support?</a:t>
            </a:r>
          </a:p>
          <a:p>
            <a:pPr marL="171450" lvl="0" indent="-171450">
              <a:buFont typeface="Arial" panose="020B0604020202020204" pitchFamily="34" charset="0"/>
              <a:buChar char="•"/>
            </a:pPr>
            <a:r>
              <a:rPr lang="en-US" sz="1100" dirty="0"/>
              <a:t>Do we understand who the providers are?</a:t>
            </a:r>
          </a:p>
          <a:p>
            <a:pPr marL="171450" lvl="0" indent="-171450">
              <a:buFont typeface="Arial" panose="020B0604020202020204" pitchFamily="34" charset="0"/>
              <a:buChar char="•"/>
            </a:pPr>
            <a:r>
              <a:rPr lang="en-US" sz="1100" dirty="0"/>
              <a:t>Is there a CMS violation if the benefit is not written into the plan? </a:t>
            </a:r>
          </a:p>
          <a:p>
            <a:pPr marL="171450" indent="-171450">
              <a:buFont typeface="Arial" panose="020B0604020202020204" pitchFamily="34" charset="0"/>
              <a:buChar char="•"/>
            </a:pPr>
            <a:r>
              <a:rPr lang="en-US" sz="1100" dirty="0"/>
              <a:t>What is the “approval” process for a service/provider? </a:t>
            </a:r>
          </a:p>
          <a:p>
            <a:pPr marL="171450" lvl="0" indent="-171450">
              <a:buFont typeface="Arial" panose="020B0604020202020204" pitchFamily="34" charset="0"/>
              <a:buChar char="•"/>
            </a:pPr>
            <a:endParaRPr lang="en-US" sz="1100" dirty="0"/>
          </a:p>
          <a:p>
            <a:pPr defTabSz="456758" fontAlgn="base">
              <a:spcBef>
                <a:spcPts val="1200"/>
              </a:spcBef>
            </a:pPr>
            <a:endParaRPr lang="en-US" dirty="0" err="1">
              <a:solidFill>
                <a:schemeClr val="tx2"/>
              </a:solidFill>
              <a:cs typeface="Open Sans Light"/>
            </a:endParaRPr>
          </a:p>
        </p:txBody>
      </p:sp>
      <p:sp>
        <p:nvSpPr>
          <p:cNvPr id="7" name="TextBox 6">
            <a:extLst>
              <a:ext uri="{FF2B5EF4-FFF2-40B4-BE49-F238E27FC236}">
                <a16:creationId xmlns:a16="http://schemas.microsoft.com/office/drawing/2014/main" id="{2463E7B6-7981-47F0-B478-B0C76D52F514}"/>
              </a:ext>
            </a:extLst>
          </p:cNvPr>
          <p:cNvSpPr txBox="1"/>
          <p:nvPr/>
        </p:nvSpPr>
        <p:spPr>
          <a:xfrm>
            <a:off x="951258" y="2538516"/>
            <a:ext cx="3519142" cy="1131035"/>
          </a:xfrm>
          <a:prstGeom prst="rect">
            <a:avLst/>
          </a:prstGeom>
          <a:noFill/>
        </p:spPr>
        <p:txBody>
          <a:bodyPr wrap="square" lIns="0" tIns="0" rIns="0" bIns="0" rtlCol="0">
            <a:noAutofit/>
          </a:bodyPr>
          <a:lstStyle/>
          <a:p>
            <a:pPr marL="171450" lvl="0" indent="-171450">
              <a:buFont typeface="Arial" panose="020B0604020202020204" pitchFamily="34" charset="0"/>
              <a:buChar char="•"/>
            </a:pPr>
            <a:r>
              <a:rPr lang="en-US" sz="1100" dirty="0"/>
              <a:t>DME vs provider (i.e. is a ramp a piece of equipment and the installation is part of the price/contract with the vendor or do we independently contract with someone to install/build?)</a:t>
            </a:r>
          </a:p>
          <a:p>
            <a:pPr defTabSz="456758" fontAlgn="base">
              <a:spcBef>
                <a:spcPts val="1200"/>
              </a:spcBef>
            </a:pPr>
            <a:endParaRPr lang="en-US" dirty="0" err="1">
              <a:solidFill>
                <a:schemeClr val="tx2"/>
              </a:solidFill>
              <a:cs typeface="Open Sans Light"/>
            </a:endParaRPr>
          </a:p>
        </p:txBody>
      </p:sp>
      <p:sp>
        <p:nvSpPr>
          <p:cNvPr id="6" name="TextBox 5">
            <a:extLst>
              <a:ext uri="{FF2B5EF4-FFF2-40B4-BE49-F238E27FC236}">
                <a16:creationId xmlns:a16="http://schemas.microsoft.com/office/drawing/2014/main" id="{BD322744-AA74-4224-8774-3BBA59AC0863}"/>
              </a:ext>
            </a:extLst>
          </p:cNvPr>
          <p:cNvSpPr txBox="1"/>
          <p:nvPr/>
        </p:nvSpPr>
        <p:spPr>
          <a:xfrm>
            <a:off x="4470400" y="4077360"/>
            <a:ext cx="1423447" cy="626071"/>
          </a:xfrm>
          <a:prstGeom prst="rect">
            <a:avLst/>
          </a:prstGeom>
          <a:noFill/>
        </p:spPr>
        <p:txBody>
          <a:bodyPr wrap="square" lIns="0" tIns="0" rIns="0" bIns="0" rtlCol="0">
            <a:noAutofit/>
          </a:bodyPr>
          <a:lstStyle/>
          <a:p>
            <a:pPr defTabSz="456758" fontAlgn="base">
              <a:spcBef>
                <a:spcPts val="1200"/>
              </a:spcBef>
            </a:pPr>
            <a:r>
              <a:rPr lang="en-US" dirty="0"/>
              <a:t>Credentialing</a:t>
            </a:r>
          </a:p>
          <a:p>
            <a:pPr defTabSz="456758" fontAlgn="base">
              <a:spcBef>
                <a:spcPts val="1200"/>
              </a:spcBef>
            </a:pPr>
            <a:endParaRPr lang="en-US" dirty="0" err="1">
              <a:solidFill>
                <a:schemeClr val="tx2"/>
              </a:solidFill>
              <a:cs typeface="Open Sans Light"/>
            </a:endParaRPr>
          </a:p>
        </p:txBody>
      </p:sp>
    </p:spTree>
    <p:extLst>
      <p:ext uri="{BB962C8B-B14F-4D97-AF65-F5344CB8AC3E}">
        <p14:creationId xmlns:p14="http://schemas.microsoft.com/office/powerpoint/2010/main" val="2321327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5" y="388063"/>
            <a:ext cx="9454896" cy="731610"/>
          </a:xfrm>
        </p:spPr>
        <p:txBody>
          <a:bodyPr/>
          <a:lstStyle/>
          <a:p>
            <a:r>
              <a:rPr lang="en-US" sz="3600" dirty="0"/>
              <a:t>Options Evaluated</a:t>
            </a:r>
            <a:endParaRPr lang="en-US" sz="3200" dirty="0"/>
          </a:p>
        </p:txBody>
      </p:sp>
      <p:graphicFrame>
        <p:nvGraphicFramePr>
          <p:cNvPr id="6" name="Content Placeholder 3">
            <a:extLst>
              <a:ext uri="{FF2B5EF4-FFF2-40B4-BE49-F238E27FC236}">
                <a16:creationId xmlns:a16="http://schemas.microsoft.com/office/drawing/2014/main" id="{3DB228E1-84E0-4AE1-AAA0-09940E250E1F}"/>
              </a:ext>
            </a:extLst>
          </p:cNvPr>
          <p:cNvGraphicFramePr>
            <a:graphicFrameLocks/>
          </p:cNvGraphicFramePr>
          <p:nvPr>
            <p:extLst>
              <p:ext uri="{D42A27DB-BD31-4B8C-83A1-F6EECF244321}">
                <p14:modId xmlns:p14="http://schemas.microsoft.com/office/powerpoint/2010/main" val="3642012679"/>
              </p:ext>
            </p:extLst>
          </p:nvPr>
        </p:nvGraphicFramePr>
        <p:xfrm>
          <a:off x="1409016" y="1548802"/>
          <a:ext cx="9159593" cy="4637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9787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5" y="388063"/>
            <a:ext cx="9454896" cy="731610"/>
          </a:xfrm>
        </p:spPr>
        <p:txBody>
          <a:bodyPr/>
          <a:lstStyle/>
          <a:p>
            <a:r>
              <a:rPr lang="en-US" sz="3600" dirty="0"/>
              <a:t>Option Analysis</a:t>
            </a:r>
            <a:endParaRPr lang="en-US" sz="3200" dirty="0"/>
          </a:p>
        </p:txBody>
      </p:sp>
      <p:graphicFrame>
        <p:nvGraphicFramePr>
          <p:cNvPr id="4" name="Content Placeholder 6">
            <a:extLst>
              <a:ext uri="{FF2B5EF4-FFF2-40B4-BE49-F238E27FC236}">
                <a16:creationId xmlns:a16="http://schemas.microsoft.com/office/drawing/2014/main" id="{114882F2-BA40-4A4B-BC87-021D565970C9}"/>
              </a:ext>
            </a:extLst>
          </p:cNvPr>
          <p:cNvGraphicFramePr>
            <a:graphicFrameLocks/>
          </p:cNvGraphicFramePr>
          <p:nvPr>
            <p:extLst>
              <p:ext uri="{D42A27DB-BD31-4B8C-83A1-F6EECF244321}">
                <p14:modId xmlns:p14="http://schemas.microsoft.com/office/powerpoint/2010/main" val="228948018"/>
              </p:ext>
            </p:extLst>
          </p:nvPr>
        </p:nvGraphicFramePr>
        <p:xfrm>
          <a:off x="1286157" y="1318160"/>
          <a:ext cx="9819166" cy="5024126"/>
        </p:xfrm>
        <a:graphic>
          <a:graphicData uri="http://schemas.openxmlformats.org/drawingml/2006/table">
            <a:tbl>
              <a:tblPr firstRow="1" bandRow="1">
                <a:tableStyleId>{5A111915-BE36-4E01-A7E5-04B1672EAD32}</a:tableStyleId>
              </a:tblPr>
              <a:tblGrid>
                <a:gridCol w="3703456">
                  <a:extLst>
                    <a:ext uri="{9D8B030D-6E8A-4147-A177-3AD203B41FA5}">
                      <a16:colId xmlns:a16="http://schemas.microsoft.com/office/drawing/2014/main" val="3489702799"/>
                    </a:ext>
                  </a:extLst>
                </a:gridCol>
                <a:gridCol w="1262549">
                  <a:extLst>
                    <a:ext uri="{9D8B030D-6E8A-4147-A177-3AD203B41FA5}">
                      <a16:colId xmlns:a16="http://schemas.microsoft.com/office/drawing/2014/main" val="1447815086"/>
                    </a:ext>
                  </a:extLst>
                </a:gridCol>
                <a:gridCol w="1216475">
                  <a:extLst>
                    <a:ext uri="{9D8B030D-6E8A-4147-A177-3AD203B41FA5}">
                      <a16:colId xmlns:a16="http://schemas.microsoft.com/office/drawing/2014/main" val="120257332"/>
                    </a:ext>
                  </a:extLst>
                </a:gridCol>
                <a:gridCol w="1216475">
                  <a:extLst>
                    <a:ext uri="{9D8B030D-6E8A-4147-A177-3AD203B41FA5}">
                      <a16:colId xmlns:a16="http://schemas.microsoft.com/office/drawing/2014/main" val="3594798477"/>
                    </a:ext>
                  </a:extLst>
                </a:gridCol>
                <a:gridCol w="1229915">
                  <a:extLst>
                    <a:ext uri="{9D8B030D-6E8A-4147-A177-3AD203B41FA5}">
                      <a16:colId xmlns:a16="http://schemas.microsoft.com/office/drawing/2014/main" val="864501416"/>
                    </a:ext>
                  </a:extLst>
                </a:gridCol>
                <a:gridCol w="1190296">
                  <a:extLst>
                    <a:ext uri="{9D8B030D-6E8A-4147-A177-3AD203B41FA5}">
                      <a16:colId xmlns:a16="http://schemas.microsoft.com/office/drawing/2014/main" val="2491390410"/>
                    </a:ext>
                  </a:extLst>
                </a:gridCol>
              </a:tblGrid>
              <a:tr h="351302">
                <a:tc>
                  <a:txBody>
                    <a:bodyPr/>
                    <a:lstStyle/>
                    <a:p>
                      <a:pPr algn="l"/>
                      <a:r>
                        <a:rPr lang="en-US" sz="1400" dirty="0"/>
                        <a:t>Measures</a:t>
                      </a:r>
                      <a:endParaRPr lang="en-US" sz="1400" dirty="0">
                        <a:latin typeface="+mn-lt"/>
                      </a:endParaRPr>
                    </a:p>
                  </a:txBody>
                  <a:tcPr anchor="ctr"/>
                </a:tc>
                <a:tc>
                  <a:txBody>
                    <a:bodyPr/>
                    <a:lstStyle/>
                    <a:p>
                      <a:pPr algn="l"/>
                      <a:r>
                        <a:rPr lang="en-US" sz="1400" dirty="0"/>
                        <a:t>EPDB</a:t>
                      </a:r>
                      <a:endParaRPr lang="en-US" sz="1400" dirty="0">
                        <a:latin typeface="+mn-lt"/>
                      </a:endParaRPr>
                    </a:p>
                  </a:txBody>
                  <a:tcPr anchor="ctr"/>
                </a:tc>
                <a:tc>
                  <a:txBody>
                    <a:bodyPr/>
                    <a:lstStyle/>
                    <a:p>
                      <a:pPr algn="l"/>
                      <a:r>
                        <a:rPr lang="en-US" sz="1400" dirty="0"/>
                        <a:t>RFL</a:t>
                      </a:r>
                      <a:endParaRPr lang="en-US" sz="1400" dirty="0">
                        <a:latin typeface="+mn-lt"/>
                      </a:endParaRPr>
                    </a:p>
                  </a:txBody>
                  <a:tcPr anchor="ctr"/>
                </a:tc>
                <a:tc>
                  <a:txBody>
                    <a:bodyPr/>
                    <a:lstStyle/>
                    <a:p>
                      <a:pPr algn="l"/>
                      <a:r>
                        <a:rPr lang="en-US" sz="1400" dirty="0" err="1"/>
                        <a:t>AssureCare</a:t>
                      </a:r>
                      <a:endParaRPr lang="en-US" sz="1400" dirty="0">
                        <a:latin typeface="+mn-lt"/>
                      </a:endParaRPr>
                    </a:p>
                  </a:txBody>
                  <a:tcPr anchor="ctr"/>
                </a:tc>
                <a:tc>
                  <a:txBody>
                    <a:bodyPr/>
                    <a:lstStyle/>
                    <a:p>
                      <a:pPr algn="l"/>
                      <a:r>
                        <a:rPr lang="en-US" sz="1400" dirty="0"/>
                        <a:t>Vendor</a:t>
                      </a:r>
                      <a:endParaRPr lang="en-US" sz="1400" dirty="0">
                        <a:latin typeface="+mn-lt"/>
                      </a:endParaRPr>
                    </a:p>
                  </a:txBody>
                  <a:tcPr anchor="ctr"/>
                </a:tc>
                <a:tc>
                  <a:txBody>
                    <a:bodyPr/>
                    <a:lstStyle/>
                    <a:p>
                      <a:pPr algn="l"/>
                      <a:r>
                        <a:rPr lang="en-US" sz="1400" dirty="0"/>
                        <a:t>New</a:t>
                      </a:r>
                      <a:endParaRPr lang="en-US" sz="1400" dirty="0">
                        <a:latin typeface="+mn-lt"/>
                      </a:endParaRPr>
                    </a:p>
                  </a:txBody>
                  <a:tcPr anchor="ctr"/>
                </a:tc>
                <a:extLst>
                  <a:ext uri="{0D108BD9-81ED-4DB2-BD59-A6C34878D82A}">
                    <a16:rowId xmlns:a16="http://schemas.microsoft.com/office/drawing/2014/main" val="95652209"/>
                  </a:ext>
                </a:extLst>
              </a:tr>
              <a:tr h="351302">
                <a:tc>
                  <a:txBody>
                    <a:bodyPr/>
                    <a:lstStyle/>
                    <a:p>
                      <a:r>
                        <a:rPr lang="en-US" sz="1200" dirty="0"/>
                        <a:t>Implementation Cost</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tc>
                  <a:txBody>
                    <a:bodyPr/>
                    <a:lstStyle/>
                    <a:p>
                      <a:pPr algn="l"/>
                      <a:r>
                        <a:rPr lang="en-US" sz="1200" dirty="0"/>
                        <a:t>L (1)</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extLst>
                  <a:ext uri="{0D108BD9-81ED-4DB2-BD59-A6C34878D82A}">
                    <a16:rowId xmlns:a16="http://schemas.microsoft.com/office/drawing/2014/main" val="1655923562"/>
                  </a:ext>
                </a:extLst>
              </a:tr>
              <a:tr h="351302">
                <a:tc>
                  <a:txBody>
                    <a:bodyPr/>
                    <a:lstStyle/>
                    <a:p>
                      <a:r>
                        <a:rPr lang="en-US" sz="1200" dirty="0"/>
                        <a:t>Risk of Downstream System Impacts</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tc>
                  <a:txBody>
                    <a:bodyPr/>
                    <a:lstStyle/>
                    <a:p>
                      <a:pPr algn="l"/>
                      <a:r>
                        <a:rPr lang="en-US" sz="1200" dirty="0"/>
                        <a:t>L (1)</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tc>
                  <a:txBody>
                    <a:bodyPr/>
                    <a:lstStyle/>
                    <a:p>
                      <a:pPr algn="l"/>
                      <a:r>
                        <a:rPr lang="en-US" sz="1200" dirty="0"/>
                        <a:t>L (1)</a:t>
                      </a:r>
                      <a:endParaRPr lang="en-US" sz="1200" dirty="0">
                        <a:latin typeface="+mn-lt"/>
                      </a:endParaRPr>
                    </a:p>
                  </a:txBody>
                  <a:tcPr anchor="ctr"/>
                </a:tc>
                <a:extLst>
                  <a:ext uri="{0D108BD9-81ED-4DB2-BD59-A6C34878D82A}">
                    <a16:rowId xmlns:a16="http://schemas.microsoft.com/office/drawing/2014/main" val="4058881682"/>
                  </a:ext>
                </a:extLst>
              </a:tr>
              <a:tr h="351302">
                <a:tc>
                  <a:txBody>
                    <a:bodyPr/>
                    <a:lstStyle/>
                    <a:p>
                      <a:r>
                        <a:rPr lang="en-US" sz="1200" dirty="0"/>
                        <a:t>Operational Cost</a:t>
                      </a:r>
                      <a:endParaRPr lang="en-US" sz="1200" dirty="0">
                        <a:latin typeface="+mn-lt"/>
                      </a:endParaRPr>
                    </a:p>
                  </a:txBody>
                  <a:tcPr anchor="ctr"/>
                </a:tc>
                <a:tc>
                  <a:txBody>
                    <a:bodyPr/>
                    <a:lstStyle/>
                    <a:p>
                      <a:pPr algn="l"/>
                      <a:r>
                        <a:rPr lang="en-US" sz="1200" dirty="0"/>
                        <a:t>L (1)</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extLst>
                  <a:ext uri="{0D108BD9-81ED-4DB2-BD59-A6C34878D82A}">
                    <a16:rowId xmlns:a16="http://schemas.microsoft.com/office/drawing/2014/main" val="4122941801"/>
                  </a:ext>
                </a:extLst>
              </a:tr>
              <a:tr h="351302">
                <a:tc>
                  <a:txBody>
                    <a:bodyPr/>
                    <a:lstStyle/>
                    <a:p>
                      <a:r>
                        <a:rPr lang="en-US" sz="1200" dirty="0"/>
                        <a:t>Maintenance Cost</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tc>
                  <a:txBody>
                    <a:bodyPr/>
                    <a:lstStyle/>
                    <a:p>
                      <a:pPr algn="l"/>
                      <a:r>
                        <a:rPr lang="en-US" sz="1200" dirty="0"/>
                        <a:t>L (1)</a:t>
                      </a:r>
                      <a:endParaRPr lang="en-US" sz="1200" dirty="0">
                        <a:latin typeface="+mn-lt"/>
                      </a:endParaRPr>
                    </a:p>
                  </a:txBody>
                  <a:tcPr anchor="ctr"/>
                </a:tc>
                <a:tc>
                  <a:txBody>
                    <a:bodyPr/>
                    <a:lstStyle/>
                    <a:p>
                      <a:pPr algn="l"/>
                      <a:r>
                        <a:rPr lang="en-US" sz="1200" dirty="0"/>
                        <a:t>L (1)</a:t>
                      </a:r>
                      <a:endParaRPr lang="en-US" sz="1200" dirty="0">
                        <a:latin typeface="+mn-lt"/>
                      </a:endParaRPr>
                    </a:p>
                  </a:txBody>
                  <a:tcPr anchor="ctr"/>
                </a:tc>
                <a:tc>
                  <a:txBody>
                    <a:bodyPr/>
                    <a:lstStyle/>
                    <a:p>
                      <a:pPr algn="l"/>
                      <a:r>
                        <a:rPr lang="en-US" sz="1200" dirty="0"/>
                        <a:t>L (1)</a:t>
                      </a:r>
                      <a:endParaRPr lang="en-US" sz="1200" dirty="0">
                        <a:latin typeface="+mn-lt"/>
                      </a:endParaRPr>
                    </a:p>
                  </a:txBody>
                  <a:tcPr anchor="ctr"/>
                </a:tc>
                <a:extLst>
                  <a:ext uri="{0D108BD9-81ED-4DB2-BD59-A6C34878D82A}">
                    <a16:rowId xmlns:a16="http://schemas.microsoft.com/office/drawing/2014/main" val="3088996624"/>
                  </a:ext>
                </a:extLst>
              </a:tr>
              <a:tr h="3513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Integration Cost with Aetna Ecosystem</a:t>
                      </a:r>
                      <a:endParaRPr lang="en-US" sz="1200" dirty="0">
                        <a:latin typeface="+mn-lt"/>
                      </a:endParaRPr>
                    </a:p>
                  </a:txBody>
                  <a:tcPr anchor="ctr"/>
                </a:tc>
                <a:tc>
                  <a:txBody>
                    <a:bodyPr/>
                    <a:lstStyle/>
                    <a:p>
                      <a:pPr algn="l"/>
                      <a:r>
                        <a:rPr lang="en-US" sz="1200" dirty="0"/>
                        <a:t>M (3)</a:t>
                      </a:r>
                      <a:endParaRPr lang="en-US" sz="1200" dirty="0">
                        <a:solidFill>
                          <a:schemeClr val="tx1"/>
                        </a:solidFill>
                        <a:latin typeface="+mn-lt"/>
                      </a:endParaRPr>
                    </a:p>
                  </a:txBody>
                  <a:tcPr anchor="ctr"/>
                </a:tc>
                <a:tc>
                  <a:txBody>
                    <a:bodyPr/>
                    <a:lstStyle/>
                    <a:p>
                      <a:pPr algn="l"/>
                      <a:r>
                        <a:rPr lang="en-US" sz="1200" dirty="0"/>
                        <a:t>M (3)</a:t>
                      </a:r>
                      <a:endParaRPr lang="en-US" sz="1200" dirty="0">
                        <a:solidFill>
                          <a:schemeClr val="tx1"/>
                        </a:solidFill>
                        <a:latin typeface="+mn-lt"/>
                      </a:endParaRPr>
                    </a:p>
                  </a:txBody>
                  <a:tcPr anchor="ctr"/>
                </a:tc>
                <a:tc>
                  <a:txBody>
                    <a:bodyPr/>
                    <a:lstStyle/>
                    <a:p>
                      <a:pPr algn="l"/>
                      <a:r>
                        <a:rPr lang="en-US" sz="1200" dirty="0"/>
                        <a:t>L (1)</a:t>
                      </a:r>
                      <a:endParaRPr lang="en-US" sz="1200" dirty="0">
                        <a:latin typeface="+mn-lt"/>
                      </a:endParaRPr>
                    </a:p>
                  </a:txBody>
                  <a:tcPr anchor="ctr"/>
                </a:tc>
                <a:tc>
                  <a:txBody>
                    <a:bodyPr/>
                    <a:lstStyle/>
                    <a:p>
                      <a:pPr algn="l"/>
                      <a:r>
                        <a:rPr lang="en-US" sz="1200" dirty="0"/>
                        <a:t>M (3)</a:t>
                      </a:r>
                      <a:endParaRPr lang="en-US" sz="1200" dirty="0">
                        <a:solidFill>
                          <a:schemeClr val="tx1"/>
                        </a:solidFill>
                        <a:latin typeface="+mn-lt"/>
                      </a:endParaRPr>
                    </a:p>
                  </a:txBody>
                  <a:tcPr anchor="ctr"/>
                </a:tc>
                <a:tc>
                  <a:txBody>
                    <a:bodyPr/>
                    <a:lstStyle/>
                    <a:p>
                      <a:pPr algn="l"/>
                      <a:r>
                        <a:rPr lang="en-US" sz="1200" dirty="0"/>
                        <a:t>L (1)</a:t>
                      </a:r>
                      <a:endParaRPr lang="en-US" sz="1200" dirty="0">
                        <a:solidFill>
                          <a:schemeClr val="tx1"/>
                        </a:solidFill>
                        <a:latin typeface="+mn-lt"/>
                      </a:endParaRPr>
                    </a:p>
                  </a:txBody>
                  <a:tcPr anchor="ctr"/>
                </a:tc>
                <a:extLst>
                  <a:ext uri="{0D108BD9-81ED-4DB2-BD59-A6C34878D82A}">
                    <a16:rowId xmlns:a16="http://schemas.microsoft.com/office/drawing/2014/main" val="1467922294"/>
                  </a:ext>
                </a:extLst>
              </a:tr>
              <a:tr h="3513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License Cost</a:t>
                      </a:r>
                      <a:endParaRPr lang="en-US" sz="1200" dirty="0">
                        <a:latin typeface="+mn-lt"/>
                      </a:endParaRPr>
                    </a:p>
                  </a:txBody>
                  <a:tcPr anchor="ctr"/>
                </a:tc>
                <a:tc>
                  <a:txBody>
                    <a:bodyPr/>
                    <a:lstStyle/>
                    <a:p>
                      <a:pPr algn="l"/>
                      <a:r>
                        <a:rPr lang="en-US" sz="1200" dirty="0"/>
                        <a:t>L (1)</a:t>
                      </a:r>
                      <a:endParaRPr lang="en-US" sz="1200" dirty="0">
                        <a:solidFill>
                          <a:schemeClr val="tx1"/>
                        </a:solidFill>
                        <a:latin typeface="+mn-lt"/>
                      </a:endParaRPr>
                    </a:p>
                  </a:txBody>
                  <a:tcPr anchor="ctr"/>
                </a:tc>
                <a:tc>
                  <a:txBody>
                    <a:bodyPr/>
                    <a:lstStyle/>
                    <a:p>
                      <a:pPr algn="l"/>
                      <a:r>
                        <a:rPr lang="en-US" sz="1200" dirty="0"/>
                        <a:t>M (3)</a:t>
                      </a:r>
                      <a:endParaRPr lang="en-US" sz="1200" dirty="0">
                        <a:solidFill>
                          <a:schemeClr val="tx1"/>
                        </a:solidFill>
                        <a:latin typeface="+mn-lt"/>
                      </a:endParaRPr>
                    </a:p>
                  </a:txBody>
                  <a:tcPr anchor="ctr"/>
                </a:tc>
                <a:tc>
                  <a:txBody>
                    <a:bodyPr/>
                    <a:lstStyle/>
                    <a:p>
                      <a:pPr algn="l"/>
                      <a:r>
                        <a:rPr lang="en-US" sz="1200" dirty="0"/>
                        <a:t>L (1)</a:t>
                      </a:r>
                      <a:endParaRPr lang="en-US" sz="1200" dirty="0">
                        <a:latin typeface="+mn-lt"/>
                      </a:endParaRPr>
                    </a:p>
                  </a:txBody>
                  <a:tcPr anchor="ctr"/>
                </a:tc>
                <a:tc>
                  <a:txBody>
                    <a:bodyPr/>
                    <a:lstStyle/>
                    <a:p>
                      <a:pPr algn="l"/>
                      <a:r>
                        <a:rPr lang="en-US" sz="1200" dirty="0"/>
                        <a:t>M (3)</a:t>
                      </a:r>
                      <a:endParaRPr lang="en-US" sz="1200" dirty="0">
                        <a:solidFill>
                          <a:schemeClr val="tx1"/>
                        </a:solidFill>
                        <a:latin typeface="+mn-lt"/>
                      </a:endParaRPr>
                    </a:p>
                  </a:txBody>
                  <a:tcPr anchor="ctr"/>
                </a:tc>
                <a:tc>
                  <a:txBody>
                    <a:bodyPr/>
                    <a:lstStyle/>
                    <a:p>
                      <a:pPr algn="l"/>
                      <a:r>
                        <a:rPr lang="en-US" sz="1200" dirty="0"/>
                        <a:t>L (1)</a:t>
                      </a:r>
                      <a:endParaRPr lang="en-US" sz="1200" dirty="0">
                        <a:solidFill>
                          <a:schemeClr val="tx1"/>
                        </a:solidFill>
                        <a:latin typeface="+mn-lt"/>
                      </a:endParaRPr>
                    </a:p>
                  </a:txBody>
                  <a:tcPr anchor="ctr"/>
                </a:tc>
                <a:extLst>
                  <a:ext uri="{0D108BD9-81ED-4DB2-BD59-A6C34878D82A}">
                    <a16:rowId xmlns:a16="http://schemas.microsoft.com/office/drawing/2014/main" val="3208141006"/>
                  </a:ext>
                </a:extLst>
              </a:tr>
              <a:tr h="351302">
                <a:tc>
                  <a:txBody>
                    <a:bodyPr/>
                    <a:lstStyle/>
                    <a:p>
                      <a:r>
                        <a:rPr lang="en-US" sz="1200" dirty="0">
                          <a:solidFill>
                            <a:srgbClr val="C00000"/>
                          </a:solidFill>
                        </a:rPr>
                        <a:t>Sub Total</a:t>
                      </a:r>
                      <a:endParaRPr lang="en-US" sz="1200" dirty="0">
                        <a:solidFill>
                          <a:srgbClr val="C00000"/>
                        </a:solidFill>
                        <a:latin typeface="+mn-lt"/>
                      </a:endParaRPr>
                    </a:p>
                  </a:txBody>
                  <a:tcPr anchor="ctr"/>
                </a:tc>
                <a:tc>
                  <a:txBody>
                    <a:bodyPr/>
                    <a:lstStyle/>
                    <a:p>
                      <a:pPr algn="l"/>
                      <a:r>
                        <a:rPr lang="en-US" sz="1200" dirty="0">
                          <a:solidFill>
                            <a:srgbClr val="C00000"/>
                          </a:solidFill>
                        </a:rPr>
                        <a:t>20</a:t>
                      </a:r>
                      <a:endParaRPr lang="en-US" sz="1200" dirty="0">
                        <a:solidFill>
                          <a:srgbClr val="C00000"/>
                        </a:solidFill>
                        <a:latin typeface="+mn-lt"/>
                      </a:endParaRPr>
                    </a:p>
                  </a:txBody>
                  <a:tcPr anchor="ctr"/>
                </a:tc>
                <a:tc>
                  <a:txBody>
                    <a:bodyPr/>
                    <a:lstStyle/>
                    <a:p>
                      <a:pPr algn="l"/>
                      <a:r>
                        <a:rPr lang="en-US" sz="1200" dirty="0">
                          <a:solidFill>
                            <a:srgbClr val="C00000"/>
                          </a:solidFill>
                        </a:rPr>
                        <a:t>14</a:t>
                      </a:r>
                      <a:endParaRPr lang="en-US" sz="1200" dirty="0">
                        <a:solidFill>
                          <a:srgbClr val="C00000"/>
                        </a:solidFill>
                        <a:latin typeface="+mn-lt"/>
                      </a:endParaRPr>
                    </a:p>
                  </a:txBody>
                  <a:tcPr anchor="ctr"/>
                </a:tc>
                <a:tc>
                  <a:txBody>
                    <a:bodyPr/>
                    <a:lstStyle/>
                    <a:p>
                      <a:pPr algn="l"/>
                      <a:r>
                        <a:rPr lang="en-US" sz="1200" dirty="0">
                          <a:solidFill>
                            <a:srgbClr val="C00000"/>
                          </a:solidFill>
                        </a:rPr>
                        <a:t>12</a:t>
                      </a:r>
                      <a:endParaRPr lang="en-US" sz="1200" dirty="0">
                        <a:solidFill>
                          <a:srgbClr val="C00000"/>
                        </a:solidFill>
                        <a:latin typeface="+mn-lt"/>
                      </a:endParaRPr>
                    </a:p>
                  </a:txBody>
                  <a:tcPr anchor="ctr"/>
                </a:tc>
                <a:tc>
                  <a:txBody>
                    <a:bodyPr/>
                    <a:lstStyle/>
                    <a:p>
                      <a:pPr algn="l"/>
                      <a:r>
                        <a:rPr lang="en-US" sz="1200" dirty="0">
                          <a:solidFill>
                            <a:srgbClr val="C00000"/>
                          </a:solidFill>
                          <a:latin typeface="+mn-lt"/>
                        </a:rPr>
                        <a:t>18</a:t>
                      </a:r>
                    </a:p>
                  </a:txBody>
                  <a:tcPr anchor="ctr"/>
                </a:tc>
                <a:tc>
                  <a:txBody>
                    <a:bodyPr/>
                    <a:lstStyle/>
                    <a:p>
                      <a:pPr algn="l"/>
                      <a:r>
                        <a:rPr lang="en-US" sz="1200" dirty="0">
                          <a:solidFill>
                            <a:srgbClr val="C00000"/>
                          </a:solidFill>
                        </a:rPr>
                        <a:t>10</a:t>
                      </a:r>
                      <a:endParaRPr lang="en-US" sz="1200" dirty="0">
                        <a:solidFill>
                          <a:srgbClr val="C00000"/>
                        </a:solidFill>
                        <a:latin typeface="+mn-lt"/>
                      </a:endParaRPr>
                    </a:p>
                  </a:txBody>
                  <a:tcPr anchor="ctr"/>
                </a:tc>
                <a:extLst>
                  <a:ext uri="{0D108BD9-81ED-4DB2-BD59-A6C34878D82A}">
                    <a16:rowId xmlns:a16="http://schemas.microsoft.com/office/drawing/2014/main" val="2750201919"/>
                  </a:ext>
                </a:extLst>
              </a:tr>
              <a:tr h="351302">
                <a:tc>
                  <a:txBody>
                    <a:bodyPr/>
                    <a:lstStyle/>
                    <a:p>
                      <a:r>
                        <a:rPr lang="en-US" sz="1200" dirty="0"/>
                        <a:t>Ability to meet functional needs</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tc>
                  <a:txBody>
                    <a:bodyPr/>
                    <a:lstStyle/>
                    <a:p>
                      <a:pPr algn="l"/>
                      <a:r>
                        <a:rPr lang="en-US" sz="1200" dirty="0"/>
                        <a:t>M (5)</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extLst>
                  <a:ext uri="{0D108BD9-81ED-4DB2-BD59-A6C34878D82A}">
                    <a16:rowId xmlns:a16="http://schemas.microsoft.com/office/drawing/2014/main" val="457932255"/>
                  </a:ext>
                </a:extLst>
              </a:tr>
              <a:tr h="351302">
                <a:tc>
                  <a:txBody>
                    <a:bodyPr/>
                    <a:lstStyle/>
                    <a:p>
                      <a:r>
                        <a:rPr lang="en-US" sz="1200" dirty="0"/>
                        <a:t>Ability to scale</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tc>
                  <a:txBody>
                    <a:bodyPr/>
                    <a:lstStyle/>
                    <a:p>
                      <a:pPr algn="l"/>
                      <a:r>
                        <a:rPr lang="en-US" sz="1200" dirty="0"/>
                        <a:t>L (1)</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extLst>
                  <a:ext uri="{0D108BD9-81ED-4DB2-BD59-A6C34878D82A}">
                    <a16:rowId xmlns:a16="http://schemas.microsoft.com/office/drawing/2014/main" val="595373076"/>
                  </a:ext>
                </a:extLst>
              </a:tr>
              <a:tr h="351302">
                <a:tc>
                  <a:txBody>
                    <a:bodyPr/>
                    <a:lstStyle/>
                    <a:p>
                      <a:r>
                        <a:rPr lang="en-US" sz="1200" dirty="0"/>
                        <a:t>Ability to adapt to new market needs</a:t>
                      </a:r>
                      <a:endParaRPr lang="en-US" sz="1200" dirty="0">
                        <a:latin typeface="+mn-lt"/>
                      </a:endParaRPr>
                    </a:p>
                  </a:txBody>
                  <a:tcPr anchor="ctr"/>
                </a:tc>
                <a:tc>
                  <a:txBody>
                    <a:bodyPr/>
                    <a:lstStyle/>
                    <a:p>
                      <a:pPr algn="l"/>
                      <a:r>
                        <a:rPr lang="en-US" sz="1200" dirty="0"/>
                        <a:t>L (1)</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extLst>
                  <a:ext uri="{0D108BD9-81ED-4DB2-BD59-A6C34878D82A}">
                    <a16:rowId xmlns:a16="http://schemas.microsoft.com/office/drawing/2014/main" val="3069064"/>
                  </a:ext>
                </a:extLst>
              </a:tr>
              <a:tr h="351302">
                <a:tc>
                  <a:txBody>
                    <a:bodyPr/>
                    <a:lstStyle/>
                    <a:p>
                      <a:r>
                        <a:rPr lang="en-US" sz="1200" strike="noStrike" dirty="0"/>
                        <a:t>Ability to simply / unify data management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 create consolidate provider search</a:t>
                      </a:r>
                      <a:r>
                        <a:rPr lang="en-US" sz="1200" strike="noStrike" dirty="0"/>
                        <a:t> </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tc>
                  <a:txBody>
                    <a:bodyPr/>
                    <a:lstStyle/>
                    <a:p>
                      <a:pPr algn="l"/>
                      <a:r>
                        <a:rPr lang="en-US" sz="1200" dirty="0"/>
                        <a:t>L (1)</a:t>
                      </a:r>
                      <a:endParaRPr lang="en-US" sz="1200" dirty="0">
                        <a:latin typeface="+mn-lt"/>
                      </a:endParaRPr>
                    </a:p>
                  </a:txBody>
                  <a:tcPr anchor="ctr"/>
                </a:tc>
                <a:tc>
                  <a:txBody>
                    <a:bodyPr/>
                    <a:lstStyle/>
                    <a:p>
                      <a:pPr algn="l"/>
                      <a:r>
                        <a:rPr lang="en-US" sz="1200" dirty="0"/>
                        <a:t>L (1)</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tc>
                  <a:txBody>
                    <a:bodyPr/>
                    <a:lstStyle/>
                    <a:p>
                      <a:pPr algn="l"/>
                      <a:r>
                        <a:rPr lang="en-US" sz="1200" dirty="0"/>
                        <a:t>M (3)</a:t>
                      </a:r>
                      <a:endParaRPr lang="en-US" sz="1200" dirty="0">
                        <a:latin typeface="+mn-lt"/>
                      </a:endParaRPr>
                    </a:p>
                  </a:txBody>
                  <a:tcPr anchor="ctr"/>
                </a:tc>
                <a:extLst>
                  <a:ext uri="{0D108BD9-81ED-4DB2-BD59-A6C34878D82A}">
                    <a16:rowId xmlns:a16="http://schemas.microsoft.com/office/drawing/2014/main" val="377384279"/>
                  </a:ext>
                </a:extLst>
              </a:tr>
              <a:tr h="351302">
                <a:tc>
                  <a:txBody>
                    <a:bodyPr/>
                    <a:lstStyle/>
                    <a:p>
                      <a:r>
                        <a:rPr lang="en-US" sz="1200" dirty="0"/>
                        <a:t>Robustness of technical platform</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tc>
                  <a:txBody>
                    <a:bodyPr/>
                    <a:lstStyle/>
                    <a:p>
                      <a:pPr algn="l"/>
                      <a:r>
                        <a:rPr lang="en-US" sz="1200" dirty="0"/>
                        <a:t>L (1)</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tc>
                  <a:txBody>
                    <a:bodyPr/>
                    <a:lstStyle/>
                    <a:p>
                      <a:pPr algn="l"/>
                      <a:r>
                        <a:rPr lang="en-US" sz="1200" dirty="0"/>
                        <a:t>H (5)</a:t>
                      </a:r>
                      <a:endParaRPr lang="en-US" sz="1200" dirty="0">
                        <a:latin typeface="+mn-lt"/>
                      </a:endParaRPr>
                    </a:p>
                  </a:txBody>
                  <a:tcPr anchor="ctr"/>
                </a:tc>
                <a:extLst>
                  <a:ext uri="{0D108BD9-81ED-4DB2-BD59-A6C34878D82A}">
                    <a16:rowId xmlns:a16="http://schemas.microsoft.com/office/drawing/2014/main" val="1639335137"/>
                  </a:ext>
                </a:extLst>
              </a:tr>
              <a:tr h="351302">
                <a:tc>
                  <a:txBody>
                    <a:bodyPr/>
                    <a:lstStyle/>
                    <a:p>
                      <a:r>
                        <a:rPr lang="en-US" sz="1200" dirty="0">
                          <a:solidFill>
                            <a:srgbClr val="C00000"/>
                          </a:solidFill>
                        </a:rPr>
                        <a:t>Sub Total</a:t>
                      </a:r>
                      <a:endParaRPr lang="en-US" sz="1200" dirty="0">
                        <a:solidFill>
                          <a:srgbClr val="C00000"/>
                        </a:solidFill>
                        <a:latin typeface="+mn-lt"/>
                      </a:endParaRPr>
                    </a:p>
                  </a:txBody>
                  <a:tcPr anchor="ctr"/>
                </a:tc>
                <a:tc>
                  <a:txBody>
                    <a:bodyPr/>
                    <a:lstStyle/>
                    <a:p>
                      <a:pPr algn="l"/>
                      <a:r>
                        <a:rPr lang="en-US" sz="1200" dirty="0">
                          <a:solidFill>
                            <a:srgbClr val="C00000"/>
                          </a:solidFill>
                        </a:rPr>
                        <a:t>19</a:t>
                      </a:r>
                      <a:endParaRPr lang="en-US" sz="1200" dirty="0">
                        <a:solidFill>
                          <a:srgbClr val="C00000"/>
                        </a:solidFill>
                        <a:latin typeface="+mn-lt"/>
                      </a:endParaRPr>
                    </a:p>
                  </a:txBody>
                  <a:tcPr anchor="ctr"/>
                </a:tc>
                <a:tc>
                  <a:txBody>
                    <a:bodyPr/>
                    <a:lstStyle/>
                    <a:p>
                      <a:pPr algn="l"/>
                      <a:r>
                        <a:rPr lang="en-US" sz="1200" dirty="0">
                          <a:solidFill>
                            <a:srgbClr val="C00000"/>
                          </a:solidFill>
                          <a:latin typeface="+mn-lt"/>
                        </a:rPr>
                        <a:t>11</a:t>
                      </a:r>
                    </a:p>
                  </a:txBody>
                  <a:tcPr anchor="ctr"/>
                </a:tc>
                <a:tc>
                  <a:txBody>
                    <a:bodyPr/>
                    <a:lstStyle/>
                    <a:p>
                      <a:pPr algn="l"/>
                      <a:r>
                        <a:rPr lang="en-US" sz="1200">
                          <a:solidFill>
                            <a:srgbClr val="C00000"/>
                          </a:solidFill>
                          <a:latin typeface="+mn-lt"/>
                        </a:rPr>
                        <a:t>17</a:t>
                      </a:r>
                      <a:endParaRPr lang="en-US" sz="1200" dirty="0">
                        <a:solidFill>
                          <a:srgbClr val="C00000"/>
                        </a:solidFill>
                        <a:latin typeface="+mn-lt"/>
                      </a:endParaRPr>
                    </a:p>
                  </a:txBody>
                  <a:tcPr anchor="ctr"/>
                </a:tc>
                <a:tc>
                  <a:txBody>
                    <a:bodyPr/>
                    <a:lstStyle/>
                    <a:p>
                      <a:pPr algn="l"/>
                      <a:r>
                        <a:rPr lang="en-US" sz="1200" dirty="0">
                          <a:solidFill>
                            <a:srgbClr val="C00000"/>
                          </a:solidFill>
                        </a:rPr>
                        <a:t>21</a:t>
                      </a:r>
                      <a:endParaRPr lang="en-US" sz="1200" dirty="0">
                        <a:solidFill>
                          <a:srgbClr val="C00000"/>
                        </a:solidFill>
                        <a:latin typeface="+mn-lt"/>
                      </a:endParaRPr>
                    </a:p>
                  </a:txBody>
                  <a:tcPr anchor="ctr"/>
                </a:tc>
                <a:tc>
                  <a:txBody>
                    <a:bodyPr/>
                    <a:lstStyle/>
                    <a:p>
                      <a:pPr algn="l"/>
                      <a:r>
                        <a:rPr lang="en-US" sz="1200" dirty="0">
                          <a:solidFill>
                            <a:srgbClr val="C00000"/>
                          </a:solidFill>
                        </a:rPr>
                        <a:t>23</a:t>
                      </a:r>
                      <a:endParaRPr lang="en-US" sz="1200" dirty="0">
                        <a:solidFill>
                          <a:srgbClr val="C00000"/>
                        </a:solidFill>
                        <a:latin typeface="+mn-lt"/>
                      </a:endParaRPr>
                    </a:p>
                  </a:txBody>
                  <a:tcPr anchor="ctr"/>
                </a:tc>
                <a:extLst>
                  <a:ext uri="{0D108BD9-81ED-4DB2-BD59-A6C34878D82A}">
                    <a16:rowId xmlns:a16="http://schemas.microsoft.com/office/drawing/2014/main" val="3613493696"/>
                  </a:ext>
                </a:extLst>
              </a:tr>
            </a:tbl>
          </a:graphicData>
        </a:graphic>
      </p:graphicFrame>
      <p:sp>
        <p:nvSpPr>
          <p:cNvPr id="5" name="Rectangle: Rounded Corners 4">
            <a:extLst>
              <a:ext uri="{FF2B5EF4-FFF2-40B4-BE49-F238E27FC236}">
                <a16:creationId xmlns:a16="http://schemas.microsoft.com/office/drawing/2014/main" id="{43D9DFF9-590B-401C-AD9D-356597E4CA4F}"/>
              </a:ext>
            </a:extLst>
          </p:cNvPr>
          <p:cNvSpPr/>
          <p:nvPr/>
        </p:nvSpPr>
        <p:spPr>
          <a:xfrm>
            <a:off x="9720470" y="1713551"/>
            <a:ext cx="1646247" cy="234103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661B052-1833-49BB-9FAD-0DEC691B0840}"/>
              </a:ext>
            </a:extLst>
          </p:cNvPr>
          <p:cNvSpPr/>
          <p:nvPr/>
        </p:nvSpPr>
        <p:spPr>
          <a:xfrm>
            <a:off x="9720470" y="4157159"/>
            <a:ext cx="1674335" cy="215420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44AE544-39F7-4DFC-BBC8-697BEFC76041}"/>
              </a:ext>
            </a:extLst>
          </p:cNvPr>
          <p:cNvSpPr txBox="1"/>
          <p:nvPr/>
        </p:nvSpPr>
        <p:spPr>
          <a:xfrm>
            <a:off x="459634" y="2749811"/>
            <a:ext cx="544636" cy="338554"/>
          </a:xfrm>
          <a:prstGeom prst="rect">
            <a:avLst/>
          </a:prstGeom>
          <a:noFill/>
        </p:spPr>
        <p:txBody>
          <a:bodyPr wrap="none" rtlCol="0">
            <a:spAutoFit/>
          </a:bodyPr>
          <a:lstStyle/>
          <a:p>
            <a:r>
              <a:rPr lang="en-US" sz="1600" i="1" dirty="0"/>
              <a:t>Cost</a:t>
            </a:r>
          </a:p>
        </p:txBody>
      </p:sp>
      <p:sp>
        <p:nvSpPr>
          <p:cNvPr id="9" name="Left Brace 8">
            <a:extLst>
              <a:ext uri="{FF2B5EF4-FFF2-40B4-BE49-F238E27FC236}">
                <a16:creationId xmlns:a16="http://schemas.microsoft.com/office/drawing/2014/main" id="{3FCBCA56-F34E-4B54-9381-D79AE550DFAC}"/>
              </a:ext>
            </a:extLst>
          </p:cNvPr>
          <p:cNvSpPr/>
          <p:nvPr/>
        </p:nvSpPr>
        <p:spPr>
          <a:xfrm>
            <a:off x="1004270" y="1713550"/>
            <a:ext cx="248188" cy="241107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FD630692-2CFB-4761-930E-404A3FC556D4}"/>
              </a:ext>
            </a:extLst>
          </p:cNvPr>
          <p:cNvSpPr/>
          <p:nvPr/>
        </p:nvSpPr>
        <p:spPr>
          <a:xfrm>
            <a:off x="1015021" y="4124628"/>
            <a:ext cx="237437" cy="22192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C032DEF-A330-4EE6-8656-57CA7F71CF2B}"/>
              </a:ext>
            </a:extLst>
          </p:cNvPr>
          <p:cNvSpPr txBox="1"/>
          <p:nvPr/>
        </p:nvSpPr>
        <p:spPr>
          <a:xfrm>
            <a:off x="-18346" y="5015941"/>
            <a:ext cx="1015021" cy="338554"/>
          </a:xfrm>
          <a:prstGeom prst="rect">
            <a:avLst/>
          </a:prstGeom>
          <a:noFill/>
        </p:spPr>
        <p:txBody>
          <a:bodyPr wrap="none" rtlCol="0">
            <a:spAutoFit/>
          </a:bodyPr>
          <a:lstStyle/>
          <a:p>
            <a:r>
              <a:rPr lang="en-US" sz="1600" i="1" dirty="0"/>
              <a:t>Capability</a:t>
            </a:r>
          </a:p>
        </p:txBody>
      </p:sp>
      <p:sp>
        <p:nvSpPr>
          <p:cNvPr id="12" name="Explosion: 8 Points 11">
            <a:extLst>
              <a:ext uri="{FF2B5EF4-FFF2-40B4-BE49-F238E27FC236}">
                <a16:creationId xmlns:a16="http://schemas.microsoft.com/office/drawing/2014/main" id="{073EC349-52C3-4178-9A5E-A7E7CF17B8E8}"/>
              </a:ext>
            </a:extLst>
          </p:cNvPr>
          <p:cNvSpPr/>
          <p:nvPr/>
        </p:nvSpPr>
        <p:spPr>
          <a:xfrm>
            <a:off x="10373825" y="2542689"/>
            <a:ext cx="1815000" cy="118602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Least Expensive</a:t>
            </a:r>
          </a:p>
        </p:txBody>
      </p:sp>
      <p:sp>
        <p:nvSpPr>
          <p:cNvPr id="13" name="Explosion: 8 Points 12">
            <a:extLst>
              <a:ext uri="{FF2B5EF4-FFF2-40B4-BE49-F238E27FC236}">
                <a16:creationId xmlns:a16="http://schemas.microsoft.com/office/drawing/2014/main" id="{E90502B4-AE45-4889-AB4D-4665A9C0EECD}"/>
              </a:ext>
            </a:extLst>
          </p:cNvPr>
          <p:cNvSpPr/>
          <p:nvPr/>
        </p:nvSpPr>
        <p:spPr>
          <a:xfrm>
            <a:off x="10373825" y="4353820"/>
            <a:ext cx="1815000" cy="118602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Most Effective</a:t>
            </a:r>
          </a:p>
        </p:txBody>
      </p:sp>
    </p:spTree>
    <p:extLst>
      <p:ext uri="{BB962C8B-B14F-4D97-AF65-F5344CB8AC3E}">
        <p14:creationId xmlns:p14="http://schemas.microsoft.com/office/powerpoint/2010/main" val="20022413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2418-75D1-4344-9B7B-2FDA05394CAB}"/>
              </a:ext>
            </a:extLst>
          </p:cNvPr>
          <p:cNvSpPr>
            <a:spLocks noGrp="1"/>
          </p:cNvSpPr>
          <p:nvPr>
            <p:ph type="title"/>
          </p:nvPr>
        </p:nvSpPr>
        <p:spPr>
          <a:xfrm>
            <a:off x="447675" y="388063"/>
            <a:ext cx="9454896" cy="731610"/>
          </a:xfrm>
        </p:spPr>
        <p:txBody>
          <a:bodyPr/>
          <a:lstStyle/>
          <a:p>
            <a:r>
              <a:rPr lang="en-US" sz="3600" dirty="0"/>
              <a:t>Conclusion</a:t>
            </a:r>
            <a:endParaRPr lang="en-US" sz="3200" dirty="0"/>
          </a:p>
        </p:txBody>
      </p:sp>
      <p:sp>
        <p:nvSpPr>
          <p:cNvPr id="3" name="Content Placeholder 2">
            <a:extLst>
              <a:ext uri="{FF2B5EF4-FFF2-40B4-BE49-F238E27FC236}">
                <a16:creationId xmlns:a16="http://schemas.microsoft.com/office/drawing/2014/main" id="{3319734A-F673-4AD5-977B-C2089DA3D98B}"/>
              </a:ext>
            </a:extLst>
          </p:cNvPr>
          <p:cNvSpPr>
            <a:spLocks noGrp="1"/>
          </p:cNvSpPr>
          <p:nvPr>
            <p:ph sz="quarter" idx="10"/>
          </p:nvPr>
        </p:nvSpPr>
        <p:spPr>
          <a:xfrm>
            <a:off x="457199" y="1414021"/>
            <a:ext cx="11323983" cy="4821679"/>
          </a:xfrm>
        </p:spPr>
        <p:txBody>
          <a:bodyPr/>
          <a:lstStyle/>
          <a:p>
            <a:r>
              <a:rPr lang="en-US" sz="2000" dirty="0"/>
              <a:t>Based upon this preliminary analysis, considering our community care strategy, the build option is the best fit because</a:t>
            </a:r>
          </a:p>
          <a:p>
            <a:pPr lvl="2"/>
            <a:r>
              <a:rPr lang="en-US" dirty="0"/>
              <a:t>There are still many unknowns with the business model and with the future direction of community care; the build option gives us the most flexibility to evolve and innovate with the least risk to other Aetna assets and programs</a:t>
            </a:r>
          </a:p>
          <a:p>
            <a:pPr lvl="2"/>
            <a:r>
              <a:rPr lang="en-US" dirty="0"/>
              <a:t>EPDB and </a:t>
            </a:r>
            <a:r>
              <a:rPr lang="en-US" dirty="0" err="1"/>
              <a:t>AssureCare</a:t>
            </a:r>
            <a:r>
              <a:rPr lang="en-US" dirty="0"/>
              <a:t> provide many of the needed capabilities but the risk of disrupting ongoing programs and impacting other systems is high.  </a:t>
            </a:r>
          </a:p>
          <a:p>
            <a:pPr lvl="2"/>
            <a:r>
              <a:rPr lang="en-US" dirty="0"/>
              <a:t>The existing tactical solution does not have the technical underpinnings to operate at scale and participate in the Aetna Ecosystem; learnings from this solution can be applied to the new solution</a:t>
            </a:r>
          </a:p>
          <a:p>
            <a:pPr lvl="2"/>
            <a:r>
              <a:rPr lang="en-US" dirty="0"/>
              <a:t>Vendor solutions require an up front investment (the build solution allows us to spread the cost incrementally) and could limit our ability to innovate in this market</a:t>
            </a:r>
          </a:p>
          <a:p>
            <a:pPr lvl="2"/>
            <a:r>
              <a:rPr lang="en-US" dirty="0"/>
              <a:t>COTS (Commerce Off The Shelf) components should be leveraged to expedite the construction of core contact / demographic functions for the custom build solution.</a:t>
            </a:r>
          </a:p>
          <a:p>
            <a:pPr lvl="2"/>
            <a:r>
              <a:rPr lang="en-US" dirty="0"/>
              <a:t>Once market direction and core capabilities are well known, the EPDB and </a:t>
            </a:r>
            <a:r>
              <a:rPr lang="en-US" dirty="0" err="1"/>
              <a:t>AssureCare</a:t>
            </a:r>
            <a:r>
              <a:rPr lang="en-US" dirty="0"/>
              <a:t> options should be revisited.</a:t>
            </a:r>
          </a:p>
          <a:p>
            <a:endParaRPr lang="en-US" dirty="0"/>
          </a:p>
        </p:txBody>
      </p:sp>
    </p:spTree>
    <p:extLst>
      <p:ext uri="{BB962C8B-B14F-4D97-AF65-F5344CB8AC3E}">
        <p14:creationId xmlns:p14="http://schemas.microsoft.com/office/powerpoint/2010/main" val="3744235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200" y="455613"/>
            <a:ext cx="11274552" cy="5943600"/>
          </a:xfrm>
        </p:spPr>
        <p:txBody>
          <a:bodyPr anchor="ctr"/>
          <a:lstStyle/>
          <a:p>
            <a:pPr algn="ctr"/>
            <a:r>
              <a:rPr lang="en-US" sz="7200" dirty="0">
                <a:solidFill>
                  <a:schemeClr val="bg1"/>
                </a:solidFill>
                <a:latin typeface="Domaine Display Bold" panose="020A0803080505060203" pitchFamily="18" charset="0"/>
                <a:cs typeface="Domaine Display Bold" panose="020A0803080505060203" pitchFamily="18" charset="0"/>
              </a:rPr>
              <a:t>Appendix</a:t>
            </a:r>
          </a:p>
        </p:txBody>
      </p:sp>
    </p:spTree>
    <p:extLst>
      <p:ext uri="{BB962C8B-B14F-4D97-AF65-F5344CB8AC3E}">
        <p14:creationId xmlns:p14="http://schemas.microsoft.com/office/powerpoint/2010/main" val="2952517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Default Theme">
  <a:themeElements>
    <a:clrScheme name="Custom 208">
      <a:dk1>
        <a:sysClr val="windowText" lastClr="000000"/>
      </a:dk1>
      <a:lt1>
        <a:srgbClr val="FFFFFF"/>
      </a:lt1>
      <a:dk2>
        <a:srgbClr val="414141"/>
      </a:dk2>
      <a:lt2>
        <a:srgbClr val="C2C0C0"/>
      </a:lt2>
      <a:accent1>
        <a:srgbClr val="563D82"/>
      </a:accent1>
      <a:accent2>
        <a:srgbClr val="7D3F98"/>
      </a:accent2>
      <a:accent3>
        <a:srgbClr val="B18CC1"/>
      </a:accent3>
      <a:accent4>
        <a:srgbClr val="B9AFD6"/>
      </a:accent4>
      <a:accent5>
        <a:srgbClr val="AA0061"/>
      </a:accent5>
      <a:accent6>
        <a:srgbClr val="D20962"/>
      </a:accent6>
      <a:hlink>
        <a:srgbClr val="293BE5"/>
      </a:hlink>
      <a:folHlink>
        <a:srgbClr val="B2B2B2"/>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b="1" dirty="0" smtClean="0">
            <a:latin typeface="Open Sans Bold"/>
            <a:cs typeface="Open Sans Bold"/>
          </a:defRPr>
        </a:defPPr>
      </a:lstStyle>
      <a:style>
        <a:lnRef idx="2">
          <a:schemeClr val="accent1">
            <a:shade val="50000"/>
          </a:schemeClr>
        </a:lnRef>
        <a:fillRef idx="1">
          <a:schemeClr val="accent1"/>
        </a:fillRef>
        <a:effectRef idx="0">
          <a:schemeClr val="accent1"/>
        </a:effectRef>
        <a:fontRef idx="minor">
          <a:schemeClr val="lt1"/>
        </a:fontRef>
      </a:style>
    </a:spDef>
    <a:lnDef>
      <a:spPr>
        <a:ln w="12700" cmpd="sng">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defTabSz="456758" fontAlgn="base">
          <a:spcBef>
            <a:spcPts val="1200"/>
          </a:spcBef>
          <a:defRPr dirty="0" err="1" smtClean="0">
            <a:solidFill>
              <a:schemeClr val="tx2"/>
            </a:solidFill>
            <a:cs typeface="Open Sans Ligh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9E6DEB8F4FB049B548952547B6305B" ma:contentTypeVersion="23" ma:contentTypeDescription="Create a new document." ma:contentTypeScope="" ma:versionID="c215ccef8c3a36b16093470dad90619d">
  <xsd:schema xmlns:xsd="http://www.w3.org/2001/XMLSchema" xmlns:xs="http://www.w3.org/2001/XMLSchema" xmlns:p="http://schemas.microsoft.com/office/2006/metadata/properties" xmlns:ns2="b1cf5257-8992-498b-aff9-2ccb2706890d" xmlns:ns3="f8f3ac21-d33a-4f17-9d4e-9f9f14b93e81" targetNamespace="http://schemas.microsoft.com/office/2006/metadata/properties" ma:root="true" ma:fieldsID="3d38ed3f155d5df0c2af8249c3cff766" ns2:_="" ns3:_="">
    <xsd:import namespace="b1cf5257-8992-498b-aff9-2ccb2706890d"/>
    <xsd:import namespace="f8f3ac21-d33a-4f17-9d4e-9f9f14b93e81"/>
    <xsd:element name="properties">
      <xsd:complexType>
        <xsd:sequence>
          <xsd:element name="documentManagement">
            <xsd:complexType>
              <xsd:all>
                <xsd:element ref="ns2:Link_x0020_to_x0020_Document" minOccurs="0"/>
                <xsd:element ref="ns3:SharedWithUsers" minOccurs="0"/>
                <xsd:element ref="ns3:SharedWithDetails" minOccurs="0"/>
                <xsd:element ref="ns2:ne0396003d134c759a94fef6d5606d1a" minOccurs="0"/>
                <xsd:element ref="ns3:TaxCatchAll"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cf5257-8992-498b-aff9-2ccb2706890d" elementFormDefault="qualified">
    <xsd:import namespace="http://schemas.microsoft.com/office/2006/documentManagement/types"/>
    <xsd:import namespace="http://schemas.microsoft.com/office/infopath/2007/PartnerControls"/>
    <xsd:element name="Link_x0020_to_x0020_Document" ma:index="8" nillable="true" ma:displayName="Link to Document" ma:format="Hyperlink" ma:internalName="Link_x0020_to_x0020_Document">
      <xsd:complexType>
        <xsd:complexContent>
          <xsd:extension base="dms:URL">
            <xsd:sequence>
              <xsd:element name="Url" type="dms:ValidUrl" minOccurs="0" nillable="true"/>
              <xsd:element name="Description" type="xsd:string" nillable="true"/>
            </xsd:sequence>
          </xsd:extension>
        </xsd:complexContent>
      </xsd:complexType>
    </xsd:element>
    <xsd:element name="ne0396003d134c759a94fef6d5606d1a" ma:index="12" nillable="true" ma:taxonomy="true" ma:internalName="ne0396003d134c759a94fef6d5606d1a" ma:taxonomyFieldName="ItemStatus" ma:displayName="ItemStatus" ma:default="" ma:fieldId="{7e039600-3d13-4c75-9a94-fef6d5606d1a}" ma:taxonomyMulti="true" ma:sspId="3773e5d3-86f4-436a-b35a-a9b626cf6315" ma:termSetId="db40ae4d-ec6d-4fe5-b1a5-c9938661c4ef" ma:anchorId="00000000-0000-0000-0000-000000000000" ma:open="false" ma:isKeyword="false">
      <xsd:complexType>
        <xsd:sequence>
          <xsd:element ref="pc:Terms" minOccurs="0" maxOccurs="1"/>
        </xsd:sequence>
      </xsd:complexType>
    </xsd:element>
    <xsd:element name="MediaLengthInSeconds" ma:index="1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f3ac21-d33a-4f17-9d4e-9f9f14b93e81"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3" nillable="true" ma:displayName="Taxonomy Catch All Column" ma:hidden="true" ma:list="{b152409f-fec3-4f87-b851-0f982ca0a3b0}" ma:internalName="TaxCatchAll" ma:showField="CatchAllData" ma:web="f8f3ac21-d33a-4f17-9d4e-9f9f14b93e8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ink_x0020_to_x0020_Document xmlns="b1cf5257-8992-498b-aff9-2ccb2706890d">
      <Url xsi:nil="true"/>
      <Description xsi:nil="true"/>
    </Link_x0020_to_x0020_Document>
    <TaxCatchAll xmlns="f8f3ac21-d33a-4f17-9d4e-9f9f14b93e81" xsi:nil="true"/>
    <ne0396003d134c759a94fef6d5606d1a xmlns="b1cf5257-8992-498b-aff9-2ccb2706890d">
      <Terms xmlns="http://schemas.microsoft.com/office/infopath/2007/PartnerControls"/>
    </ne0396003d134c759a94fef6d5606d1a>
  </documentManagement>
</p:properties>
</file>

<file path=customXml/itemProps1.xml><?xml version="1.0" encoding="utf-8"?>
<ds:datastoreItem xmlns:ds="http://schemas.openxmlformats.org/officeDocument/2006/customXml" ds:itemID="{A1C79CB7-596A-4277-AC92-88EF825678BB}"/>
</file>

<file path=customXml/itemProps2.xml><?xml version="1.0" encoding="utf-8"?>
<ds:datastoreItem xmlns:ds="http://schemas.openxmlformats.org/officeDocument/2006/customXml" ds:itemID="{73C02F02-410C-48C6-B542-EC2F518E9017}">
  <ds:schemaRefs>
    <ds:schemaRef ds:uri="http://schemas.microsoft.com/sharepoint/v3/contenttype/forms"/>
  </ds:schemaRefs>
</ds:datastoreItem>
</file>

<file path=customXml/itemProps3.xml><?xml version="1.0" encoding="utf-8"?>
<ds:datastoreItem xmlns:ds="http://schemas.openxmlformats.org/officeDocument/2006/customXml" ds:itemID="{83F8E291-5EFE-4CC9-AB01-7D92DD348ED1}">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ea8bc4d-1db1-4837-b00f-6e616e24289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26147</TotalTime>
  <Words>2134</Words>
  <Application>Microsoft Office PowerPoint</Application>
  <PresentationFormat>Custom</PresentationFormat>
  <Paragraphs>289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Domaine Display Bold</vt:lpstr>
      <vt:lpstr>Lucida Grande</vt:lpstr>
      <vt:lpstr>Open Sans</vt:lpstr>
      <vt:lpstr>Open Sans Bold</vt:lpstr>
      <vt:lpstr>Open Sans Extrabold</vt:lpstr>
      <vt:lpstr>Open Sans Light</vt:lpstr>
      <vt:lpstr>Wingdings</vt:lpstr>
      <vt:lpstr>Default Theme</vt:lpstr>
      <vt:lpstr>Non-Traditional Provider Management</vt:lpstr>
      <vt:lpstr>PowerPoint Presentation</vt:lpstr>
      <vt:lpstr>Introduction</vt:lpstr>
      <vt:lpstr>Business Problem</vt:lpstr>
      <vt:lpstr>Business Problem</vt:lpstr>
      <vt:lpstr>Options Evaluated</vt:lpstr>
      <vt:lpstr>Option Analysis</vt:lpstr>
      <vt:lpstr>Conclusion</vt:lpstr>
      <vt:lpstr>Appendix</vt:lpstr>
      <vt:lpstr>Option1.  Reuse traditional Provider Management (EPDB)</vt:lpstr>
      <vt:lpstr>Option 2. Reuse / expand the EAP solution extracted for pilot</vt:lpstr>
      <vt:lpstr>Option 3. Leverage the AssureCare MedCompass platform</vt:lpstr>
      <vt:lpstr>Option 4. Buy a new Vendor Product</vt:lpstr>
      <vt:lpstr>Option 5. Build a new non-traditional Provider Mgmt platform</vt:lpstr>
      <vt:lpstr>Definition of Levels</vt:lpstr>
      <vt:lpstr>Definition of Measures</vt:lpstr>
      <vt:lpstr>Define non-traditional providers</vt:lpstr>
      <vt:lpstr>Future Healthcare Provider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Julianne Warren</dc:creator>
  <cp:lastModifiedBy>Fitzgerald, David</cp:lastModifiedBy>
  <cp:revision>491</cp:revision>
  <cp:lastPrinted>2018-04-09T14:09:10Z</cp:lastPrinted>
  <dcterms:created xsi:type="dcterms:W3CDTF">2017-02-15T20:37:04Z</dcterms:created>
  <dcterms:modified xsi:type="dcterms:W3CDTF">2018-05-04T15:31:12Z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0x010100569E6DEB8F4FB049B548952547B6305B</vt:lpwstr>
  </property>
</Properties>
</file>