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301" r:id="rId4"/>
  </p:sldMasterIdLst>
  <p:notesMasterIdLst>
    <p:notesMasterId r:id="rId16"/>
  </p:notesMasterIdLst>
  <p:handoutMasterIdLst>
    <p:handoutMasterId r:id="rId17"/>
  </p:handoutMasterIdLst>
  <p:sldIdLst>
    <p:sldId id="8491" r:id="rId5"/>
    <p:sldId id="4099" r:id="rId6"/>
    <p:sldId id="447" r:id="rId7"/>
    <p:sldId id="2142533069" r:id="rId8"/>
    <p:sldId id="2142533070" r:id="rId9"/>
    <p:sldId id="2142533068" r:id="rId10"/>
    <p:sldId id="2142533067" r:id="rId11"/>
    <p:sldId id="2142533074" r:id="rId12"/>
    <p:sldId id="3311" r:id="rId13"/>
    <p:sldId id="2142533073" r:id="rId14"/>
    <p:sldId id="2142533072" r:id="rId15"/>
  </p:sldIdLst>
  <p:sldSz cx="12188825" cy="6858000"/>
  <p:notesSz cx="9296400" cy="70104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104"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tram, Paul" initials="BP" lastIdx="4" clrIdx="0">
    <p:extLst>
      <p:ext uri="{19B8F6BF-5375-455C-9EA6-DF929625EA0E}">
        <p15:presenceInfo xmlns:p15="http://schemas.microsoft.com/office/powerpoint/2012/main" userId="S::BartramP@AETNA.com::67c19a02-2a36-4949-bf0d-9538ebfd3a85" providerId="AD"/>
      </p:ext>
    </p:extLst>
  </p:cmAuthor>
  <p:cmAuthor id="2" name="Bartram, Paul" initials="BP [2]" lastIdx="1" clrIdx="1">
    <p:extLst>
      <p:ext uri="{19B8F6BF-5375-455C-9EA6-DF929625EA0E}">
        <p15:presenceInfo xmlns:p15="http://schemas.microsoft.com/office/powerpoint/2012/main" userId="S::BartramP@cvshealth.com::67c19a02-2a36-4949-bf0d-9538ebfd3a85" providerId="AD"/>
      </p:ext>
    </p:extLst>
  </p:cmAuthor>
  <p:cmAuthor id="3" name="Bartram, Paul" initials="BP [3]" lastIdx="5" clrIdx="2">
    <p:extLst>
      <p:ext uri="{19B8F6BF-5375-455C-9EA6-DF929625EA0E}">
        <p15:presenceInfo xmlns:p15="http://schemas.microsoft.com/office/powerpoint/2012/main" userId="Bartram, Paul" providerId="None"/>
      </p:ext>
    </p:extLst>
  </p:cmAuthor>
  <p:cmAuthor id="4" name="Yacko, Katherine" initials="YK" lastIdx="10" clrIdx="3">
    <p:extLst>
      <p:ext uri="{19B8F6BF-5375-455C-9EA6-DF929625EA0E}">
        <p15:presenceInfo xmlns:p15="http://schemas.microsoft.com/office/powerpoint/2012/main" userId="S::YackoK@AETNA.com::da3655fd-d211-4f20-ba0a-643b8632a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8D"/>
    <a:srgbClr val="CC0000"/>
    <a:srgbClr val="E94D4D"/>
    <a:srgbClr val="9E0000"/>
    <a:srgbClr val="FFFFFF"/>
    <a:srgbClr val="414141"/>
    <a:srgbClr val="F2F2F2"/>
    <a:srgbClr val="B51D0D"/>
    <a:srgbClr val="A40000"/>
    <a:srgbClr val="D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9E26D-E7A6-445E-8592-6124ED8FC637}" v="749" dt="2021-06-15T13:07:52.020"/>
    <p1510:client id="{2023F5FF-7D34-46E9-B764-F93B5D015810}" v="234" dt="2021-06-15T13:17:42.734"/>
    <p1510:client id="{244A1062-D944-48C4-81CB-B95E68CD33AB}" v="9" dt="2021-06-15T16:55:53.668"/>
    <p1510:client id="{420641C4-13B5-4E8D-9667-98753A2D21A0}" v="662" dt="2021-06-15T11:46:25.169"/>
    <p1510:client id="{50E3F0A6-3513-4628-B178-F40EC107394C}" v="677" dt="2021-06-15T20:42:33.600"/>
    <p1510:client id="{6DA8B042-38D6-4983-B336-C0D93D9D5331}" v="300" dt="2021-06-15T13:33:27.911"/>
    <p1510:client id="{8FEC2199-8606-4A17-B8D5-01382C352891}" v="9" dt="2021-06-15T13:29:58.910"/>
    <p1510:client id="{CE81019A-D1BF-4092-A3A8-18DFD90F14AB}" v="4" dt="2021-06-15T16:37:55.129"/>
    <p1510:client id="{F65EC68D-BC8E-4AA2-9554-66E8F2A70A80}" v="234" dt="2021-06-15T20:43:00.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1" autoAdjust="0"/>
    <p:restoredTop sz="94660"/>
  </p:normalViewPr>
  <p:slideViewPr>
    <p:cSldViewPr snapToGrid="0">
      <p:cViewPr varScale="1">
        <p:scale>
          <a:sx n="137" d="100"/>
          <a:sy n="137" d="100"/>
        </p:scale>
        <p:origin x="1566" y="114"/>
      </p:cViewPr>
      <p:guideLst>
        <p:guide orient="horz" pos="360"/>
        <p:guide orient="horz" pos="1104"/>
        <p:guide orient="horz" pos="4116"/>
        <p:guide orient="horz" pos="3624"/>
        <p:guide pos="361"/>
        <p:guide pos="7319"/>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Arial" panose="020B0604020202020204" pitchFamily="34" charset="0"/>
                <a:cs typeface="Arial" panose="020B0604020202020204" pitchFamily="34" charset="0"/>
              </a:rPr>
              <a:t>6/22/2021</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6/22/2021</a:t>
            </a:fld>
            <a:endParaRPr lang="en-US"/>
          </a:p>
        </p:txBody>
      </p:sp>
      <p:sp>
        <p:nvSpPr>
          <p:cNvPr id="4" name="Slide Image Placeholder 3"/>
          <p:cNvSpPr>
            <a:spLocks noGrp="1" noRot="1" noChangeAspect="1"/>
          </p:cNvSpPr>
          <p:nvPr>
            <p:ph type="sldImg" idx="2"/>
          </p:nvPr>
        </p:nvSpPr>
        <p:spPr>
          <a:xfrm>
            <a:off x="2312988" y="525463"/>
            <a:ext cx="4670425" cy="2628900"/>
          </a:xfrm>
          <a:prstGeom prst="rect">
            <a:avLst/>
          </a:prstGeom>
          <a:noFill/>
          <a:ln w="12700">
            <a:solidFill>
              <a:schemeClr val="accent6"/>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893375">
              <a:defRPr/>
            </a:pPr>
            <a:fld id="{50AD15A5-6128-B84F-818D-8AA5BDD9AF9D}" type="slidenum">
              <a:rPr lang="en-US" smtClean="0">
                <a:solidFill>
                  <a:prstClr val="black"/>
                </a:solidFill>
                <a:latin typeface="Open Sans Light"/>
                <a:cs typeface="Open Sans Light"/>
              </a:rPr>
              <a:pPr defTabSz="893375">
                <a:defRPr/>
              </a:pPr>
              <a:t>1</a:t>
            </a:fld>
            <a:endParaRPr lang="en-US">
              <a:solidFill>
                <a:prstClr val="black"/>
              </a:solidFill>
              <a:latin typeface="Open Sans Light"/>
              <a:cs typeface="Open Sans Light"/>
            </a:endParaRPr>
          </a:p>
        </p:txBody>
      </p:sp>
    </p:spTree>
    <p:extLst>
      <p:ext uri="{BB962C8B-B14F-4D97-AF65-F5344CB8AC3E}">
        <p14:creationId xmlns:p14="http://schemas.microsoft.com/office/powerpoint/2010/main" val="253184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21895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Futureproofing</a:t>
            </a:r>
            <a:r>
              <a:rPr lang="en-US"/>
              <a:t> is </a:t>
            </a:r>
            <a:r>
              <a:rPr lang="en-US" b="0" i="0">
                <a:solidFill>
                  <a:srgbClr val="4A4A4A"/>
                </a:solidFill>
                <a:effectLst/>
                <a:latin typeface="Lato"/>
              </a:rPr>
              <a:t>understanding our customer’s ever-changing needs, expectations, behaviors, and geographic influences.  Maturing to identifying changes and trends before customers become aware and proactively engaging them. </a:t>
            </a:r>
          </a:p>
          <a:p>
            <a:r>
              <a:rPr lang="en-US" b="1" i="0">
                <a:solidFill>
                  <a:srgbClr val="000000"/>
                </a:solidFill>
                <a:effectLst/>
                <a:latin typeface="Open Sans" panose="020B0606030504020204" pitchFamily="34" charset="0"/>
              </a:rPr>
              <a:t>Insight-driven</a:t>
            </a:r>
            <a:r>
              <a:rPr lang="en-US" b="0" i="0">
                <a:solidFill>
                  <a:srgbClr val="000000"/>
                </a:solidFill>
                <a:effectLst/>
                <a:latin typeface="Open Sans" panose="020B0606030504020204" pitchFamily="34" charset="0"/>
              </a:rPr>
              <a:t> using data, analytics, predictability, and reasoning to inform business decision-making as well as explainable outcomes.</a:t>
            </a:r>
          </a:p>
          <a:p>
            <a:r>
              <a:rPr lang="en-US" b="1" i="0">
                <a:solidFill>
                  <a:srgbClr val="000000"/>
                </a:solidFill>
                <a:effectLst/>
                <a:latin typeface="Open Sans" panose="020B0606030504020204" pitchFamily="34" charset="0"/>
              </a:rPr>
              <a:t>Approach</a:t>
            </a:r>
            <a:r>
              <a:rPr lang="en-US" b="0" i="0">
                <a:solidFill>
                  <a:srgbClr val="000000"/>
                </a:solidFill>
                <a:effectLst/>
                <a:latin typeface="Open Sans" panose="020B0606030504020204" pitchFamily="34" charset="0"/>
              </a:rPr>
              <a:t> begins with 1 or 2 small uses cases having both unstructured and structured data source.  Grow by layering in additional data, expand, or add new use cases.  Evolve using machine learning capabilities and NLP data pipelines.</a:t>
            </a:r>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246689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Futureproofing</a:t>
            </a:r>
            <a:r>
              <a:rPr lang="en-US"/>
              <a:t> is </a:t>
            </a:r>
            <a:r>
              <a:rPr lang="en-US" b="0" i="0">
                <a:solidFill>
                  <a:srgbClr val="4A4A4A"/>
                </a:solidFill>
                <a:effectLst/>
                <a:latin typeface="Lato"/>
              </a:rPr>
              <a:t>understanding our customer’s ever-changing needs, expectations, behaviors, and geographic influences.  Maturing to identifying changes and trends before customers become aware and proactively engaging them. </a:t>
            </a:r>
          </a:p>
          <a:p>
            <a:r>
              <a:rPr lang="en-US" b="1" i="0">
                <a:solidFill>
                  <a:srgbClr val="000000"/>
                </a:solidFill>
                <a:effectLst/>
                <a:latin typeface="Open Sans" panose="020B0606030504020204" pitchFamily="34" charset="0"/>
              </a:rPr>
              <a:t>Insight-driven</a:t>
            </a:r>
            <a:r>
              <a:rPr lang="en-US" b="0" i="0">
                <a:solidFill>
                  <a:srgbClr val="000000"/>
                </a:solidFill>
                <a:effectLst/>
                <a:latin typeface="Open Sans" panose="020B0606030504020204" pitchFamily="34" charset="0"/>
              </a:rPr>
              <a:t> using data, analytics, predictability, and reasoning to inform business decision-making as well as explainable outcomes.</a:t>
            </a:r>
          </a:p>
          <a:p>
            <a:r>
              <a:rPr lang="en-US" b="1" i="0">
                <a:solidFill>
                  <a:srgbClr val="000000"/>
                </a:solidFill>
                <a:effectLst/>
                <a:latin typeface="Open Sans" panose="020B0606030504020204" pitchFamily="34" charset="0"/>
              </a:rPr>
              <a:t>Approach</a:t>
            </a:r>
            <a:r>
              <a:rPr lang="en-US" b="0" i="0">
                <a:solidFill>
                  <a:srgbClr val="000000"/>
                </a:solidFill>
                <a:effectLst/>
                <a:latin typeface="Open Sans" panose="020B0606030504020204" pitchFamily="34" charset="0"/>
              </a:rPr>
              <a:t> begins with 1 or 2 small uses cases having both unstructured and structured data source.  Grow by layering in additional data, expand, or add new use cases.  Evolve using machine learning capabilities and NLP data pipelines.</a:t>
            </a:r>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375562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Futureproofing</a:t>
            </a:r>
            <a:r>
              <a:rPr lang="en-US"/>
              <a:t> is </a:t>
            </a:r>
            <a:r>
              <a:rPr lang="en-US" b="0" i="0">
                <a:solidFill>
                  <a:srgbClr val="4A4A4A"/>
                </a:solidFill>
                <a:effectLst/>
                <a:latin typeface="Lato"/>
              </a:rPr>
              <a:t>understanding our customer’s ever-changing needs, expectations, behaviors, and geographic influences.  Maturing to identifying changes and trends before customers become aware and proactively engaging them. </a:t>
            </a:r>
          </a:p>
          <a:p>
            <a:r>
              <a:rPr lang="en-US" b="1" i="0">
                <a:solidFill>
                  <a:srgbClr val="000000"/>
                </a:solidFill>
                <a:effectLst/>
                <a:latin typeface="Open Sans" panose="020B0606030504020204" pitchFamily="34" charset="0"/>
              </a:rPr>
              <a:t>Insight-driven</a:t>
            </a:r>
            <a:r>
              <a:rPr lang="en-US" b="0" i="0">
                <a:solidFill>
                  <a:srgbClr val="000000"/>
                </a:solidFill>
                <a:effectLst/>
                <a:latin typeface="Open Sans" panose="020B0606030504020204" pitchFamily="34" charset="0"/>
              </a:rPr>
              <a:t> using data, analytics, predictability, and reasoning to inform business decision-making as well as explainable outcomes.</a:t>
            </a:r>
          </a:p>
          <a:p>
            <a:r>
              <a:rPr lang="en-US" b="1" i="0">
                <a:solidFill>
                  <a:srgbClr val="000000"/>
                </a:solidFill>
                <a:effectLst/>
                <a:latin typeface="Open Sans" panose="020B0606030504020204" pitchFamily="34" charset="0"/>
              </a:rPr>
              <a:t>Approach</a:t>
            </a:r>
            <a:r>
              <a:rPr lang="en-US" b="0" i="0">
                <a:solidFill>
                  <a:srgbClr val="000000"/>
                </a:solidFill>
                <a:effectLst/>
                <a:latin typeface="Open Sans" panose="020B0606030504020204" pitchFamily="34" charset="0"/>
              </a:rPr>
              <a:t> begins with 1 or 2 small uses cases having both unstructured and structured data source.  Grow by layering in additional data, expand, or add new use cases.  Evolve using machine learning capabilities and NLP data pipelines.</a:t>
            </a:r>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365452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666034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363343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235713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851142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Picture 8">
            <a:extLst>
              <a:ext uri="{FF2B5EF4-FFF2-40B4-BE49-F238E27FC236}">
                <a16:creationId xmlns:a16="http://schemas.microsoft.com/office/drawing/2014/main" id="{2692B1F0-4035-4FB8-B193-C20C75599B8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pic>
        <p:nvPicPr>
          <p:cNvPr id="4" name="Picture 8">
            <a:extLst>
              <a:ext uri="{FF2B5EF4-FFF2-40B4-BE49-F238E27FC236}">
                <a16:creationId xmlns:a16="http://schemas.microsoft.com/office/drawing/2014/main" id="{1941CBF3-1DEA-437D-8077-67888C47F4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6" name="Picture 8">
            <a:extLst>
              <a:ext uri="{FF2B5EF4-FFF2-40B4-BE49-F238E27FC236}">
                <a16:creationId xmlns:a16="http://schemas.microsoft.com/office/drawing/2014/main" id="{D75733CE-7F2B-4DE5-975F-7D9CCB0BA0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10" name="Picture 8">
            <a:extLst>
              <a:ext uri="{FF2B5EF4-FFF2-40B4-BE49-F238E27FC236}">
                <a16:creationId xmlns:a16="http://schemas.microsoft.com/office/drawing/2014/main" id="{BEDCC898-CCC9-432E-89FB-96A734704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pic>
        <p:nvPicPr>
          <p:cNvPr id="4" name="Picture 8">
            <a:extLst>
              <a:ext uri="{FF2B5EF4-FFF2-40B4-BE49-F238E27FC236}">
                <a16:creationId xmlns:a16="http://schemas.microsoft.com/office/drawing/2014/main" id="{4747AE32-82BA-475B-BC46-2EFDE1BBE3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5" name="Picture 8">
            <a:extLst>
              <a:ext uri="{FF2B5EF4-FFF2-40B4-BE49-F238E27FC236}">
                <a16:creationId xmlns:a16="http://schemas.microsoft.com/office/drawing/2014/main" id="{4567D084-0AE1-482C-AD4F-78AB60F5E7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1" name="Picture 8">
            <a:extLst>
              <a:ext uri="{FF2B5EF4-FFF2-40B4-BE49-F238E27FC236}">
                <a16:creationId xmlns:a16="http://schemas.microsoft.com/office/drawing/2014/main" id="{D7851A95-DFC8-4D67-B4C9-C940A27EB5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srgbClr val="3F3F3F"/>
                </a:solidFill>
                <a:latin typeface="Arial"/>
                <a:ea typeface="Open Sans" panose="020B0606030504020204" pitchFamily="34" charset="0"/>
                <a:cs typeface="Arial" panose="020B0604020202020204" pitchFamily="34" charset="0"/>
              </a:rPr>
              <a:pPr/>
              <a:t>‹#›</a:t>
            </a:fld>
            <a:endParaRPr lang="en-US" sz="1000" b="1">
              <a:solidFill>
                <a:srgbClr val="3F3F3F"/>
              </a:solidFill>
              <a:latin typeface="Arial"/>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rgbClr val="3F3F3F"/>
                </a:solidFill>
                <a:latin typeface="Arial"/>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latin typeface="CVS Health Sans" panose="020B0504020202020204" pitchFamily="34" charset="0"/>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latin typeface="CVS Health Sans" panose="020B0504020202020204" pitchFamily="34" charset="0"/>
              </a:defRPr>
            </a:lvl1pPr>
            <a:lvl2pPr>
              <a:defRPr>
                <a:solidFill>
                  <a:schemeClr val="tx2"/>
                </a:solidFill>
                <a:latin typeface="CVS Health Sans" panose="020B0504020202020204" pitchFamily="34" charset="0"/>
              </a:defRPr>
            </a:lvl2pPr>
            <a:lvl3pPr>
              <a:defRPr>
                <a:solidFill>
                  <a:schemeClr val="tx2"/>
                </a:solidFill>
                <a:latin typeface="CVS Health Sans" panose="020B0504020202020204" pitchFamily="34" charset="0"/>
              </a:defRPr>
            </a:lvl3pPr>
            <a:lvl4pPr>
              <a:defRPr>
                <a:solidFill>
                  <a:schemeClr val="tx2"/>
                </a:solidFill>
                <a:latin typeface="CVS Health Sans" panose="020B0504020202020204" pitchFamily="34" charset="0"/>
              </a:defRPr>
            </a:lvl4pPr>
            <a:lvl5pPr>
              <a:defRPr>
                <a:solidFill>
                  <a:schemeClr val="tx2"/>
                </a:solidFill>
                <a:latin typeface="CVS Health Sans" panose="020B0504020202020204" pitchFamily="34" charset="0"/>
              </a:defRPr>
            </a:lvl5pPr>
            <a:lvl6pPr>
              <a:defRPr>
                <a:latin typeface="CVS Health Sans" panose="020B0504020202020204" pitchFamily="34" charset="0"/>
              </a:defRPr>
            </a:lvl6pPr>
            <a:lvl7pPr>
              <a:defRPr>
                <a:latin typeface="CVS Health Sans" panose="020B0504020202020204" pitchFamily="34" charset="0"/>
              </a:defRPr>
            </a:lvl7pPr>
            <a:lvl8pPr>
              <a:defRPr>
                <a:latin typeface="CVS Health Sans" panose="020B0504020202020204" pitchFamily="34" charset="0"/>
              </a:defRPr>
            </a:lvl8pPr>
            <a:lvl9pPr>
              <a:defRPr>
                <a:latin typeface="CVS Health Sans" panose="020B0504020202020204" pitchFamily="34" charset="0"/>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©2020 CVS Health and/or one of its affiliates. Confidential and proprietary.</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latin typeface="CVS Health Sans" panose="020B0504020202020204" pitchFamily="34" charset="0"/>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latin typeface="CVS Health Sans" panose="020B0504020202020204" pitchFamily="34" charset="0"/>
              </a:defRPr>
            </a:lvl1pPr>
          </a:lstStyle>
          <a:p>
            <a:pPr lvl="0"/>
            <a:r>
              <a:rPr lang="en-US"/>
              <a:t>click to add AUTHOR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pic>
        <p:nvPicPr>
          <p:cNvPr id="4" name="Picture 8">
            <a:extLst>
              <a:ext uri="{FF2B5EF4-FFF2-40B4-BE49-F238E27FC236}">
                <a16:creationId xmlns:a16="http://schemas.microsoft.com/office/drawing/2014/main" id="{77BC3E3C-3F15-4390-B57F-DD84824AFE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latin typeface="CVS Health Sans" panose="020B0504020202020204" pitchFamily="34" charset="0"/>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latin typeface="CVS Health Sans" panose="020B0504020202020204" pitchFamily="34" charset="0"/>
              </a:defRPr>
            </a:lvl1pPr>
          </a:lstStyle>
          <a:p>
            <a:pPr lvl="0"/>
            <a:r>
              <a:rPr lang="en-US"/>
              <a:t>click to add AUTHOR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latin typeface="CVS Health Sans" panose="020B0504020202020204" pitchFamily="34" charset="0"/>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pic>
        <p:nvPicPr>
          <p:cNvPr id="7" name="Picture 8">
            <a:extLst>
              <a:ext uri="{FF2B5EF4-FFF2-40B4-BE49-F238E27FC236}">
                <a16:creationId xmlns:a16="http://schemas.microsoft.com/office/drawing/2014/main" id="{99D0F058-ECC9-40E3-8ACB-4D02BF6761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prstClr val="white"/>
                </a:solidFill>
              </a:rPr>
              <a:t>©2020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latin typeface="CVS Health Sans" panose="020B0504020202020204" pitchFamily="34" charset="0"/>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latin typeface="CVS Health Sans" panose="020B0504020202020204" pitchFamily="34" charset="0"/>
              </a:defRPr>
            </a:lvl1pPr>
            <a:lvl2pPr marL="0" indent="0">
              <a:buClrTx/>
              <a:buFontTx/>
              <a:buNone/>
              <a:defRPr baseline="0">
                <a:solidFill>
                  <a:schemeClr val="tx2"/>
                </a:solidFill>
                <a:latin typeface="CVS Health Sans" panose="020B0504020202020204" pitchFamily="34" charset="0"/>
              </a:defRPr>
            </a:lvl2pPr>
            <a:lvl3pPr marL="173038" indent="-173038">
              <a:buClrTx/>
              <a:buFont typeface="Arial" panose="020B0604020202020204" pitchFamily="34" charset="0"/>
              <a:buChar char="•"/>
              <a:defRPr baseline="0">
                <a:solidFill>
                  <a:schemeClr val="tx2"/>
                </a:solidFill>
                <a:latin typeface="CVS Health Sans" panose="020B0504020202020204" pitchFamily="34" charset="0"/>
              </a:defRPr>
            </a:lvl3pPr>
            <a:lvl4pPr marL="347663" indent="-174625">
              <a:buClrTx/>
              <a:buFont typeface="Arial" panose="020B0604020202020204" pitchFamily="34" charset="0"/>
              <a:buChar char="–"/>
              <a:defRPr>
                <a:solidFill>
                  <a:schemeClr val="tx2"/>
                </a:solidFill>
                <a:latin typeface="CVS Health Sans" panose="020B0504020202020204" pitchFamily="34" charset="0"/>
              </a:defRPr>
            </a:lvl4pPr>
            <a:lvl5pPr marL="509588" indent="-161925">
              <a:buClrTx/>
              <a:buFont typeface="Arial" panose="020B0604020202020204" pitchFamily="34" charset="0"/>
              <a:buChar char="•"/>
              <a:defRPr baseline="0">
                <a:solidFill>
                  <a:schemeClr val="tx2"/>
                </a:solidFill>
                <a:latin typeface="CVS Health Sans" panose="020B0504020202020204" pitchFamily="34" charset="0"/>
              </a:defRPr>
            </a:lvl5pPr>
            <a:lvl6pPr marL="682625" indent="-173038">
              <a:buClrTx/>
              <a:buFont typeface="Arial" panose="020B0604020202020204" pitchFamily="34" charset="0"/>
              <a:buChar char="–"/>
              <a:defRPr>
                <a:latin typeface="CVS Health Sans" panose="020B0504020202020204" pitchFamily="34" charset="0"/>
              </a:defRPr>
            </a:lvl6pPr>
            <a:lvl7pPr marL="857250" indent="-174625">
              <a:buClrTx/>
              <a:buFont typeface="Arial" panose="020B0604020202020204" pitchFamily="34" charset="0"/>
              <a:buChar char="•"/>
              <a:defRPr>
                <a:latin typeface="CVS Health Sans" panose="020B0504020202020204" pitchFamily="34" charset="0"/>
              </a:defRPr>
            </a:lvl7pPr>
            <a:lvl8pPr marL="1030288" indent="-173038">
              <a:buClrTx/>
              <a:buFont typeface="Arial" panose="020B0604020202020204" pitchFamily="34" charset="0"/>
              <a:buChar char="–"/>
              <a:defRPr>
                <a:latin typeface="CVS Health Sans" panose="020B0504020202020204" pitchFamily="34" charset="0"/>
              </a:defRPr>
            </a:lvl8pPr>
            <a:lvl9pPr marL="1203325" indent="-173038">
              <a:buClrTx/>
              <a:buFont typeface="Arial" panose="020B0604020202020204" pitchFamily="34" charset="0"/>
              <a:buChar char="•"/>
              <a:defRPr>
                <a:latin typeface="CVS Health Sans" panose="020B0504020202020204" pitchFamily="34" charset="0"/>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5" name="Picture 8">
            <a:extLst>
              <a:ext uri="{FF2B5EF4-FFF2-40B4-BE49-F238E27FC236}">
                <a16:creationId xmlns:a16="http://schemas.microsoft.com/office/drawing/2014/main" id="{05F5218C-308F-4B60-8D90-A072F5E3AC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263651"/>
            <a:ext cx="9665208" cy="713232"/>
          </a:xfrm>
        </p:spPr>
        <p:txBody>
          <a:bodyPr/>
          <a:lstStyle>
            <a:lvl1pPr>
              <a:defRPr>
                <a:solidFill>
                  <a:schemeClr val="tx2"/>
                </a:solidFill>
                <a:latin typeface="CVS Health Sans" panose="020B0504020202020204" pitchFamily="34" charset="0"/>
              </a:defRPr>
            </a:lvl1pPr>
          </a:lstStyle>
          <a:p>
            <a:r>
              <a:rPr lang="en-US"/>
              <a:t>Click to add title</a:t>
            </a:r>
          </a:p>
        </p:txBody>
      </p:sp>
      <p:pic>
        <p:nvPicPr>
          <p:cNvPr id="3" name="Picture 8">
            <a:extLst>
              <a:ext uri="{FF2B5EF4-FFF2-40B4-BE49-F238E27FC236}">
                <a16:creationId xmlns:a16="http://schemas.microsoft.com/office/drawing/2014/main" id="{4AF6BD85-D712-40D8-82EA-70D7A4D335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53E45ED-AFDE-4F38-A3CD-B77111896593}"/>
              </a:ext>
            </a:extLst>
          </p:cNvPr>
          <p:cNvSpPr/>
          <p:nvPr userDrawn="1"/>
        </p:nvSpPr>
        <p:spPr>
          <a:xfrm>
            <a:off x="355506" y="894"/>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srgbClr val="FFFFFF"/>
              </a:solidFill>
              <a:effectLst/>
              <a:uLnTx/>
              <a:uFillTx/>
              <a:latin typeface="Open Sans Bold"/>
              <a:ea typeface="+mn-ea"/>
              <a:cs typeface="Open Sans Bo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rgbClr val="CC0000"/>
                </a:solidFill>
              </a:rPr>
              <a:t>Thank you</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13478742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9140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9" y="1591"/>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1266754-D534-4D70-93D0-386ABE2F0A5B}"/>
              </a:ext>
            </a:extLst>
          </p:cNvPr>
          <p:cNvSpPr/>
          <p:nvPr userDrawn="1"/>
        </p:nvSpPr>
        <p:spPr>
          <a:xfrm>
            <a:off x="355506" y="894"/>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srgbClr val="FFFFFF"/>
              </a:solidFill>
              <a:effectLst/>
              <a:uLnTx/>
              <a:uFillTx/>
              <a:latin typeface="Open Sans Bold"/>
              <a:ea typeface="+mn-ea"/>
              <a:cs typeface="Open Sans Bold"/>
            </a:endParaRPr>
          </a:p>
        </p:txBody>
      </p:sp>
      <p:sp>
        <p:nvSpPr>
          <p:cNvPr id="5" name="Title 1">
            <a:extLst>
              <a:ext uri="{FF2B5EF4-FFF2-40B4-BE49-F238E27FC236}">
                <a16:creationId xmlns:a16="http://schemas.microsoft.com/office/drawing/2014/main" id="{A2BCCDC7-1F5B-4B8D-81E2-0487B9B1FC59}"/>
              </a:ext>
            </a:extLst>
          </p:cNvPr>
          <p:cNvSpPr>
            <a:spLocks noGrp="1"/>
          </p:cNvSpPr>
          <p:nvPr>
            <p:ph type="title" hasCustomPrompt="1"/>
          </p:nvPr>
        </p:nvSpPr>
        <p:spPr>
          <a:xfrm>
            <a:off x="272415" y="256653"/>
            <a:ext cx="9686100" cy="476805"/>
          </a:xfrm>
          <a:prstGeom prst="rect">
            <a:avLst/>
          </a:prstGeom>
        </p:spPr>
        <p:txBody>
          <a:bodyPr anchor="b"/>
          <a:lstStyle>
            <a:lvl1pPr algn="l">
              <a:defRPr sz="2999" b="1">
                <a:solidFill>
                  <a:srgbClr val="414141"/>
                </a:solidFill>
                <a:latin typeface="CVS Health Sans" panose="020B0504020202020204" pitchFamily="34" charset="0"/>
                <a:ea typeface="CVS Health Sans" panose="020B0504020202020204" pitchFamily="34" charset="0"/>
                <a:cs typeface="CVS Health Sans" panose="020B0504020202020204" pitchFamily="34" charset="0"/>
              </a:defRPr>
            </a:lvl1pPr>
          </a:lstStyle>
          <a:p>
            <a:r>
              <a:rPr lang="en-US"/>
              <a:t>Title</a:t>
            </a:r>
          </a:p>
        </p:txBody>
      </p:sp>
      <p:sp>
        <p:nvSpPr>
          <p:cNvPr id="6" name="Text Placeholder 9">
            <a:extLst>
              <a:ext uri="{FF2B5EF4-FFF2-40B4-BE49-F238E27FC236}">
                <a16:creationId xmlns:a16="http://schemas.microsoft.com/office/drawing/2014/main" id="{138E427E-1621-4C3C-903B-3DA5F75993BA}"/>
              </a:ext>
            </a:extLst>
          </p:cNvPr>
          <p:cNvSpPr>
            <a:spLocks noGrp="1"/>
          </p:cNvSpPr>
          <p:nvPr>
            <p:ph type="body" sz="quarter" idx="11" hasCustomPrompt="1"/>
          </p:nvPr>
        </p:nvSpPr>
        <p:spPr>
          <a:xfrm>
            <a:off x="272417" y="740482"/>
            <a:ext cx="9686099" cy="423094"/>
          </a:xfrm>
          <a:prstGeom prst="rect">
            <a:avLst/>
          </a:prstGeom>
        </p:spPr>
        <p:txBody>
          <a:bodyPr anchor="ctr"/>
          <a:lstStyle>
            <a:lvl1pPr algn="l">
              <a:lnSpc>
                <a:spcPct val="90000"/>
              </a:lnSpc>
              <a:defRPr sz="1800">
                <a:solidFill>
                  <a:srgbClr val="414141"/>
                </a:solidFill>
              </a:defRPr>
            </a:lvl1pPr>
          </a:lstStyle>
          <a:p>
            <a:pPr lvl="0"/>
            <a:r>
              <a:rPr lang="en-US"/>
              <a:t>Subtitle</a:t>
            </a:r>
          </a:p>
        </p:txBody>
      </p:sp>
      <p:pic>
        <p:nvPicPr>
          <p:cNvPr id="10" name="Picture 8">
            <a:extLst>
              <a:ext uri="{FF2B5EF4-FFF2-40B4-BE49-F238E27FC236}">
                <a16:creationId xmlns:a16="http://schemas.microsoft.com/office/drawing/2014/main" id="{0FF6399A-E7D9-4CB5-80D0-14119BD5BE3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886736" y="20668"/>
            <a:ext cx="130526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210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pic>
        <p:nvPicPr>
          <p:cNvPr id="12" name="Picture 8">
            <a:extLst>
              <a:ext uri="{FF2B5EF4-FFF2-40B4-BE49-F238E27FC236}">
                <a16:creationId xmlns:a16="http://schemas.microsoft.com/office/drawing/2014/main" id="{0CF2A365-BCB0-4352-98D3-DC11FAA9A8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10"/>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6"/>
            <a:ext cx="9685338"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Edit Master text styles</a:t>
            </a:r>
          </a:p>
        </p:txBody>
      </p:sp>
    </p:spTree>
    <p:extLst>
      <p:ext uri="{BB962C8B-B14F-4D97-AF65-F5344CB8AC3E}">
        <p14:creationId xmlns:p14="http://schemas.microsoft.com/office/powerpoint/2010/main" val="4003284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90" y="1593"/>
          <a:ext cx="1587" cy="1587"/>
        </p:xfrm>
        <a:graphic>
          <a:graphicData uri="http://schemas.openxmlformats.org/presentationml/2006/ole">
            <mc:AlternateContent xmlns:mc="http://schemas.openxmlformats.org/markup-compatibility/2006">
              <mc:Choice xmlns:v="urn:schemas-microsoft-com:vml" Requires="v">
                <p:oleObj spid="_x0000_s4101"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90" y="1593"/>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1266754-D534-4D70-93D0-386ABE2F0A5B}"/>
              </a:ext>
            </a:extLst>
          </p:cNvPr>
          <p:cNvSpPr/>
          <p:nvPr userDrawn="1"/>
        </p:nvSpPr>
        <p:spPr>
          <a:xfrm>
            <a:off x="355507" y="896"/>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1798" b="1" i="0" u="none" strike="noStrike" kern="1200" cap="none" spc="0" normalizeH="0" baseline="0" noProof="0">
              <a:ln>
                <a:noFill/>
              </a:ln>
              <a:solidFill>
                <a:srgbClr val="FFFFFF"/>
              </a:solidFill>
              <a:effectLst/>
              <a:uLnTx/>
              <a:uFillTx/>
              <a:latin typeface="Open Sans Bold"/>
              <a:ea typeface="+mn-ea"/>
              <a:cs typeface="Open Sans Bold"/>
            </a:endParaRPr>
          </a:p>
        </p:txBody>
      </p:sp>
      <p:sp>
        <p:nvSpPr>
          <p:cNvPr id="6" name="Title 1">
            <a:extLst>
              <a:ext uri="{FF2B5EF4-FFF2-40B4-BE49-F238E27FC236}">
                <a16:creationId xmlns:a16="http://schemas.microsoft.com/office/drawing/2014/main" id="{2D5403F5-CE14-463F-A1A7-1A88957615E2}"/>
              </a:ext>
            </a:extLst>
          </p:cNvPr>
          <p:cNvSpPr>
            <a:spLocks noGrp="1"/>
          </p:cNvSpPr>
          <p:nvPr>
            <p:ph type="title" hasCustomPrompt="1"/>
          </p:nvPr>
        </p:nvSpPr>
        <p:spPr>
          <a:xfrm>
            <a:off x="278296" y="323647"/>
            <a:ext cx="10177670" cy="755088"/>
          </a:xfrm>
        </p:spPr>
        <p:txBody>
          <a:bodyPr/>
          <a:lstStyle>
            <a:lvl1pPr>
              <a:defRPr sz="3000"/>
            </a:lvl1pPr>
          </a:lstStyle>
          <a:p>
            <a:r>
              <a:rPr lang="en-US"/>
              <a:t>Title</a:t>
            </a:r>
            <a:endParaRPr lang="en-US" sz="2200" b="0"/>
          </a:p>
        </p:txBody>
      </p:sp>
      <p:pic>
        <p:nvPicPr>
          <p:cNvPr id="5" name="Picture 8">
            <a:extLst>
              <a:ext uri="{FF2B5EF4-FFF2-40B4-BE49-F238E27FC236}">
                <a16:creationId xmlns:a16="http://schemas.microsoft.com/office/drawing/2014/main" id="{EDF73173-30C6-4F3D-AAA5-B6DB0FA97B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886736" y="20668"/>
            <a:ext cx="130526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617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82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1" name="Picture 8">
            <a:extLst>
              <a:ext uri="{FF2B5EF4-FFF2-40B4-BE49-F238E27FC236}">
                <a16:creationId xmlns:a16="http://schemas.microsoft.com/office/drawing/2014/main" id="{0817C73A-EA4D-4F8F-B129-C6346AE240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4" name="Picture 8">
            <a:extLst>
              <a:ext uri="{FF2B5EF4-FFF2-40B4-BE49-F238E27FC236}">
                <a16:creationId xmlns:a16="http://schemas.microsoft.com/office/drawing/2014/main" id="{642358CE-AB19-471C-AEFE-1A1619A42C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400" b="1">
                <a:solidFill>
                  <a:schemeClr val="tx2"/>
                </a:solidFill>
                <a:latin typeface="CVS Health Sans" panose="020B0504020202020204" pitchFamily="34" charset="0"/>
              </a:defRPr>
            </a:lvl2pPr>
            <a:lvl3pPr marL="1028700" indent="0">
              <a:spcBef>
                <a:spcPts val="0"/>
              </a:spcBef>
              <a:spcAft>
                <a:spcPts val="1800"/>
              </a:spcAft>
              <a:buNone/>
              <a:defRPr sz="1400">
                <a:solidFill>
                  <a:schemeClr val="tx2"/>
                </a:solidFill>
                <a:latin typeface="CVS Health Sans" panose="020B0504020202020204" pitchFamily="34" charset="0"/>
              </a:defRPr>
            </a:lvl3pPr>
            <a:lvl4pPr marL="0" indent="0">
              <a:spcBef>
                <a:spcPts val="0"/>
              </a:spcBef>
              <a:spcAft>
                <a:spcPts val="900"/>
              </a:spcAft>
              <a:buNone/>
              <a:defRPr sz="14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400" b="1">
                <a:solidFill>
                  <a:schemeClr val="tx2"/>
                </a:solidFill>
                <a:latin typeface="CVS Health Sans" panose="020B0504020202020204" pitchFamily="34" charset="0"/>
              </a:defRPr>
            </a:lvl2pPr>
            <a:lvl3pPr marL="1028700" indent="0">
              <a:spcBef>
                <a:spcPts val="0"/>
              </a:spcBef>
              <a:spcAft>
                <a:spcPts val="1800"/>
              </a:spcAft>
              <a:buNone/>
              <a:defRPr sz="1400">
                <a:solidFill>
                  <a:schemeClr val="tx2"/>
                </a:solidFill>
                <a:latin typeface="CVS Health Sans" panose="020B0504020202020204" pitchFamily="34" charset="0"/>
              </a:defRPr>
            </a:lvl3pPr>
            <a:lvl4pPr marL="0" indent="0">
              <a:spcBef>
                <a:spcPts val="0"/>
              </a:spcBef>
              <a:spcAft>
                <a:spcPts val="900"/>
              </a:spcAft>
              <a:buNone/>
              <a:defRPr sz="14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pic>
        <p:nvPicPr>
          <p:cNvPr id="5" name="Picture 8">
            <a:extLst>
              <a:ext uri="{FF2B5EF4-FFF2-40B4-BE49-F238E27FC236}">
                <a16:creationId xmlns:a16="http://schemas.microsoft.com/office/drawing/2014/main" id="{58C16E83-A1D0-4907-95BE-4A3DD64ED0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4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 name="think-cell Slide" r:id="rId47" imgW="473" imgH="476" progId="TCLayout.ActiveDocument.1">
                  <p:embed/>
                </p:oleObj>
              </mc:Choice>
              <mc:Fallback>
                <p:oleObj name="think-cell Slide" r:id="rId47" imgW="473" imgH="476" progId="TCLayout.ActiveDocument.1">
                  <p:embed/>
                  <p:pic>
                    <p:nvPicPr>
                      <p:cNvPr id="7" name="Object 6" hidden="1"/>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46"/>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2600" b="1">
              <a:solidFill>
                <a:prstClr val="white"/>
              </a:solidFill>
              <a:sym typeface="Arial" panose="020B0604020202020204" pitchFamily="34" charset="0"/>
            </a:endParaRPr>
          </a:p>
        </p:txBody>
      </p:sp>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srgbClr val="3F3F3F"/>
                </a:solidFill>
                <a:latin typeface="Arial"/>
                <a:ea typeface="Open Sans" panose="020B0606030504020204" pitchFamily="34" charset="0"/>
                <a:cs typeface="Arial" panose="020B0604020202020204" pitchFamily="34" charset="0"/>
              </a:rPr>
              <a:pPr/>
              <a:t>‹#›</a:t>
            </a:fld>
            <a:endParaRPr lang="en-US" sz="1000" b="1">
              <a:solidFill>
                <a:srgbClr val="3F3F3F"/>
              </a:solidFill>
              <a:latin typeface="Arial"/>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rgbClr val="3F3F3F"/>
                </a:solidFill>
              </a:rPr>
              <a:t>©2021 CVS Health and/or one of its affiliates. Confidential and proprietary.</a:t>
            </a:r>
          </a:p>
        </p:txBody>
      </p:sp>
    </p:spTree>
    <p:extLst>
      <p:ext uri="{BB962C8B-B14F-4D97-AF65-F5344CB8AC3E}">
        <p14:creationId xmlns:p14="http://schemas.microsoft.com/office/powerpoint/2010/main" val="498260609"/>
      </p:ext>
    </p:extLst>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 id="2147485313" r:id="rId12"/>
    <p:sldLayoutId id="2147485314" r:id="rId13"/>
    <p:sldLayoutId id="2147485315" r:id="rId14"/>
    <p:sldLayoutId id="2147485316" r:id="rId15"/>
    <p:sldLayoutId id="2147485317" r:id="rId16"/>
    <p:sldLayoutId id="2147485318" r:id="rId17"/>
    <p:sldLayoutId id="2147485319" r:id="rId18"/>
    <p:sldLayoutId id="2147485320" r:id="rId19"/>
    <p:sldLayoutId id="2147485321" r:id="rId20"/>
    <p:sldLayoutId id="2147485322" r:id="rId21"/>
    <p:sldLayoutId id="2147485323" r:id="rId22"/>
    <p:sldLayoutId id="2147485324" r:id="rId23"/>
    <p:sldLayoutId id="2147485325" r:id="rId24"/>
    <p:sldLayoutId id="2147485326" r:id="rId25"/>
    <p:sldLayoutId id="2147485327" r:id="rId26"/>
    <p:sldLayoutId id="2147485328" r:id="rId27"/>
    <p:sldLayoutId id="2147485329" r:id="rId28"/>
    <p:sldLayoutId id="2147485330" r:id="rId29"/>
    <p:sldLayoutId id="2147485331" r:id="rId30"/>
    <p:sldLayoutId id="2147485332" r:id="rId31"/>
    <p:sldLayoutId id="2147485333" r:id="rId32"/>
    <p:sldLayoutId id="2147485334" r:id="rId33"/>
    <p:sldLayoutId id="2147485335" r:id="rId34"/>
    <p:sldLayoutId id="2147485336" r:id="rId35"/>
    <p:sldLayoutId id="2147485337" r:id="rId36"/>
    <p:sldLayoutId id="2147485338" r:id="rId37"/>
    <p:sldLayoutId id="2147485866" r:id="rId38"/>
    <p:sldLayoutId id="2147485867" r:id="rId39"/>
    <p:sldLayoutId id="2147485869" r:id="rId40"/>
    <p:sldLayoutId id="2147485876" r:id="rId41"/>
    <p:sldLayoutId id="2147485878" r:id="rId42"/>
  </p:sldLayoutIdLst>
  <p:hf hdr="0" dt="0"/>
  <p:txStyles>
    <p:titleStyle>
      <a:lvl1pPr algn="l" defTabSz="457200" rtl="0" eaLnBrk="1" latinLnBrk="0" hangingPunct="1">
        <a:lnSpc>
          <a:spcPct val="90000"/>
        </a:lnSpc>
        <a:spcBef>
          <a:spcPct val="0"/>
        </a:spcBef>
        <a:buNone/>
        <a:defRPr sz="2600" b="1" kern="1200">
          <a:solidFill>
            <a:schemeClr val="tx2"/>
          </a:solidFill>
          <a:latin typeface="CVS Health Sans" panose="020B0504020202020204" pitchFamily="34" charset="0"/>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CVS Health Sans" panose="020B0504020202020204" pitchFamily="34" charset="0"/>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CVS Health Sans" panose="020B0504020202020204" pitchFamily="34" charset="0"/>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CVS Health Sans" panose="020B0504020202020204" pitchFamily="34" charset="0"/>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CVS Health Sans" panose="020B0504020202020204" pitchFamily="34" charset="0"/>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9.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F561-7AB4-4D13-8916-30D3192A3CF6}"/>
              </a:ext>
            </a:extLst>
          </p:cNvPr>
          <p:cNvSpPr>
            <a:spLocks noGrp="1"/>
          </p:cNvSpPr>
          <p:nvPr>
            <p:ph type="ctrTitle"/>
          </p:nvPr>
        </p:nvSpPr>
        <p:spPr>
          <a:xfrm>
            <a:off x="520436" y="2522418"/>
            <a:ext cx="5444753" cy="1182807"/>
          </a:xfrm>
        </p:spPr>
        <p:txBody>
          <a:bodyPr/>
          <a:lstStyle/>
          <a:p>
            <a:r>
              <a:rPr lang="en-US" sz="3600" dirty="0"/>
              <a:t>Nuance Mix</a:t>
            </a:r>
            <a:br>
              <a:rPr lang="en-US" sz="3600" dirty="0"/>
            </a:br>
            <a:r>
              <a:rPr lang="en-US" sz="2400" dirty="0"/>
              <a:t>Proof of Technology</a:t>
            </a:r>
            <a:br>
              <a:rPr lang="en-US" sz="2400" dirty="0"/>
            </a:br>
            <a:br>
              <a:rPr lang="en-US" sz="2400" dirty="0"/>
            </a:br>
            <a:r>
              <a:rPr lang="en-US" sz="2400" dirty="0"/>
              <a:t>Point of View</a:t>
            </a:r>
          </a:p>
        </p:txBody>
      </p:sp>
      <p:sp>
        <p:nvSpPr>
          <p:cNvPr id="8" name="Subtitle 2">
            <a:extLst>
              <a:ext uri="{FF2B5EF4-FFF2-40B4-BE49-F238E27FC236}">
                <a16:creationId xmlns:a16="http://schemas.microsoft.com/office/drawing/2014/main" id="{FE1C75C5-3D50-4CB0-8609-653612331926}"/>
              </a:ext>
            </a:extLst>
          </p:cNvPr>
          <p:cNvSpPr txBox="1">
            <a:spLocks/>
          </p:cNvSpPr>
          <p:nvPr/>
        </p:nvSpPr>
        <p:spPr bwMode="auto">
          <a:xfrm>
            <a:off x="520436" y="5320654"/>
            <a:ext cx="4776165" cy="276975"/>
          </a:xfrm>
          <a:prstGeom prst="rect">
            <a:avLst/>
          </a:prstGeom>
        </p:spPr>
        <p:txBody>
          <a:bodyPr vert="horz" lIns="91416" tIns="45708" rIns="91416" bIns="45708" rtlCol="0" anchor="t">
            <a:spAutoFit/>
          </a:bodyPr>
          <a:lstStyle>
            <a:lvl1pPr marL="0" indent="0" algn="l" defTabSz="913526" rtl="0" eaLnBrk="1" fontAlgn="base" hangingPunct="1">
              <a:spcBef>
                <a:spcPct val="0"/>
              </a:spcBef>
              <a:spcAft>
                <a:spcPct val="0"/>
              </a:spcAft>
              <a:buClr>
                <a:schemeClr val="tx2"/>
              </a:buClr>
              <a:defRPr sz="1800" baseline="0">
                <a:solidFill>
                  <a:schemeClr val="tx1"/>
                </a:solidFill>
                <a:latin typeface="+mj-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0" lvl="2" indent="0" defTabSz="457200" fontAlgn="auto">
              <a:spcBef>
                <a:spcPts val="600"/>
              </a:spcBef>
              <a:spcAft>
                <a:spcPts val="0"/>
              </a:spcAft>
              <a:buClrTx/>
              <a:buSzTx/>
              <a:buNone/>
            </a:pPr>
            <a:r>
              <a:rPr lang="en-US" sz="1200">
                <a:solidFill>
                  <a:srgbClr val="3F3F3F"/>
                </a:solidFill>
                <a:latin typeface="CVS Health Sans" panose="020B0504020202020204" pitchFamily="34" charset="0"/>
                <a:ea typeface="+mn-ea"/>
                <a:cs typeface="+mn-cs"/>
              </a:rPr>
              <a:t>June, 2021</a:t>
            </a:r>
          </a:p>
        </p:txBody>
      </p:sp>
    </p:spTree>
    <p:extLst>
      <p:ext uri="{BB962C8B-B14F-4D97-AF65-F5344CB8AC3E}">
        <p14:creationId xmlns:p14="http://schemas.microsoft.com/office/powerpoint/2010/main" val="97569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E48CE7-EB9C-4B41-8196-303CCA5151DE}"/>
              </a:ext>
            </a:extLst>
          </p:cNvPr>
          <p:cNvSpPr txBox="1"/>
          <p:nvPr/>
        </p:nvSpPr>
        <p:spPr>
          <a:xfrm>
            <a:off x="825910" y="661079"/>
            <a:ext cx="10618838" cy="5385760"/>
          </a:xfrm>
          <a:prstGeom prst="rect">
            <a:avLst/>
          </a:prstGeom>
          <a:solidFill>
            <a:srgbClr val="C00000"/>
          </a:solidFill>
        </p:spPr>
        <p:txBody>
          <a:bodyPr wrap="square" lIns="0" tIns="0" rIns="0" bIns="0" rtlCol="0">
            <a:spAutoFit/>
          </a:bodyPr>
          <a:lstStyle/>
          <a:p>
            <a:endParaRPr lang="en-US" sz="1400" dirty="0" err="1">
              <a:solidFill>
                <a:schemeClr val="tx2"/>
              </a:solidFill>
            </a:endParaRPr>
          </a:p>
        </p:txBody>
      </p:sp>
      <p:sp>
        <p:nvSpPr>
          <p:cNvPr id="27" name="Title 1">
            <a:extLst>
              <a:ext uri="{FF2B5EF4-FFF2-40B4-BE49-F238E27FC236}">
                <a16:creationId xmlns:a16="http://schemas.microsoft.com/office/drawing/2014/main" id="{02F0C93F-343C-4118-854A-8A1695D68C65}"/>
              </a:ext>
            </a:extLst>
          </p:cNvPr>
          <p:cNvSpPr txBox="1">
            <a:spLocks/>
          </p:cNvSpPr>
          <p:nvPr/>
        </p:nvSpPr>
        <p:spPr>
          <a:xfrm>
            <a:off x="988916" y="2780274"/>
            <a:ext cx="9686100" cy="47680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baseline="0">
                <a:solidFill>
                  <a:schemeClr val="tx2"/>
                </a:solidFill>
                <a:latin typeface="+mj-lt"/>
                <a:ea typeface="+mj-ea"/>
                <a:cs typeface="+mj-cs"/>
              </a:defRPr>
            </a:lvl1pPr>
          </a:lstStyle>
          <a:p>
            <a:endParaRPr lang="en-US" sz="2800">
              <a:latin typeface="CVS Health Sans" panose="020B0504020202020204" pitchFamily="34" charset="0"/>
            </a:endParaRPr>
          </a:p>
        </p:txBody>
      </p:sp>
      <p:sp>
        <p:nvSpPr>
          <p:cNvPr id="33" name="Text Placeholder 2">
            <a:extLst>
              <a:ext uri="{FF2B5EF4-FFF2-40B4-BE49-F238E27FC236}">
                <a16:creationId xmlns:a16="http://schemas.microsoft.com/office/drawing/2014/main" id="{55228B21-4FBF-480A-B193-9637C33A0753}"/>
              </a:ext>
            </a:extLst>
          </p:cNvPr>
          <p:cNvSpPr txBox="1">
            <a:spLocks/>
          </p:cNvSpPr>
          <p:nvPr/>
        </p:nvSpPr>
        <p:spPr>
          <a:xfrm>
            <a:off x="232011" y="661079"/>
            <a:ext cx="9784243" cy="476805"/>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CVS Health Sans" panose="020B0504020202020204" pitchFamily="34" charset="0"/>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CVS Health Sans" panose="020B0504020202020204" pitchFamily="34" charset="0"/>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CVS Health Sans" panose="020B0504020202020204" pitchFamily="34" charset="0"/>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CVS Health Sans" panose="020B0504020202020204" pitchFamily="34" charset="0"/>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9pPr>
          </a:lstStyle>
          <a:p>
            <a:endParaRPr lang="en-US" sz="2000"/>
          </a:p>
        </p:txBody>
      </p:sp>
      <p:sp>
        <p:nvSpPr>
          <p:cNvPr id="4" name="TextBox 3">
            <a:extLst>
              <a:ext uri="{FF2B5EF4-FFF2-40B4-BE49-F238E27FC236}">
                <a16:creationId xmlns:a16="http://schemas.microsoft.com/office/drawing/2014/main" id="{2E81BB5E-6E5F-43DA-964E-4765D23DD68B}"/>
              </a:ext>
            </a:extLst>
          </p:cNvPr>
          <p:cNvSpPr txBox="1"/>
          <p:nvPr/>
        </p:nvSpPr>
        <p:spPr>
          <a:xfrm>
            <a:off x="505522" y="1732156"/>
            <a:ext cx="10415239" cy="215444"/>
          </a:xfrm>
          <a:prstGeom prst="rect">
            <a:avLst/>
          </a:prstGeom>
          <a:noFill/>
        </p:spPr>
        <p:txBody>
          <a:bodyPr wrap="square" lIns="0" tIns="0" rIns="0" bIns="0" rtlCol="0">
            <a:spAutoFit/>
          </a:bodyPr>
          <a:lstStyle/>
          <a:p>
            <a:pPr marL="285750" indent="-285750">
              <a:buFont typeface="Arial" panose="020B0604020202020204" pitchFamily="34" charset="0"/>
              <a:buChar char="•"/>
            </a:pPr>
            <a:endParaRPr lang="en-US" sz="1400" err="1">
              <a:solidFill>
                <a:schemeClr val="tx2"/>
              </a:solidFill>
            </a:endParaRPr>
          </a:p>
        </p:txBody>
      </p:sp>
      <p:sp>
        <p:nvSpPr>
          <p:cNvPr id="8" name="TextBox 7">
            <a:extLst>
              <a:ext uri="{FF2B5EF4-FFF2-40B4-BE49-F238E27FC236}">
                <a16:creationId xmlns:a16="http://schemas.microsoft.com/office/drawing/2014/main" id="{37922437-9A88-4B73-9692-C9434071529F}"/>
              </a:ext>
            </a:extLst>
          </p:cNvPr>
          <p:cNvSpPr txBox="1"/>
          <p:nvPr/>
        </p:nvSpPr>
        <p:spPr>
          <a:xfrm>
            <a:off x="4428480" y="2541872"/>
            <a:ext cx="5348748" cy="1015663"/>
          </a:xfrm>
          <a:prstGeom prst="rect">
            <a:avLst/>
          </a:prstGeom>
          <a:noFill/>
        </p:spPr>
        <p:txBody>
          <a:bodyPr wrap="square" lIns="0" tIns="0" rIns="0" bIns="0" rtlCol="0">
            <a:spAutoFit/>
          </a:bodyPr>
          <a:lstStyle/>
          <a:p>
            <a:r>
              <a:rPr lang="en-US" sz="6600" dirty="0">
                <a:solidFill>
                  <a:schemeClr val="bg1"/>
                </a:solidFill>
              </a:rPr>
              <a:t>Appendix</a:t>
            </a:r>
          </a:p>
        </p:txBody>
      </p:sp>
    </p:spTree>
    <p:extLst>
      <p:ext uri="{BB962C8B-B14F-4D97-AF65-F5344CB8AC3E}">
        <p14:creationId xmlns:p14="http://schemas.microsoft.com/office/powerpoint/2010/main" val="746286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8BE8881-A109-4CD9-BD4C-117AB2910F88}"/>
              </a:ext>
            </a:extLst>
          </p:cNvPr>
          <p:cNvCxnSpPr>
            <a:cxnSpLocks/>
          </p:cNvCxnSpPr>
          <p:nvPr/>
        </p:nvCxnSpPr>
        <p:spPr>
          <a:xfrm flipH="1">
            <a:off x="6427667" y="1194766"/>
            <a:ext cx="4846320"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B12D08-A232-1645-A105-2BC5ED0B58EB}"/>
              </a:ext>
            </a:extLst>
          </p:cNvPr>
          <p:cNvCxnSpPr>
            <a:cxnSpLocks/>
          </p:cNvCxnSpPr>
          <p:nvPr/>
        </p:nvCxnSpPr>
        <p:spPr>
          <a:xfrm flipH="1">
            <a:off x="795961" y="1194767"/>
            <a:ext cx="4846320"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CD9035-784F-724E-8B63-0B36B9F21497}"/>
              </a:ext>
            </a:extLst>
          </p:cNvPr>
          <p:cNvCxnSpPr>
            <a:cxnSpLocks/>
          </p:cNvCxnSpPr>
          <p:nvPr/>
        </p:nvCxnSpPr>
        <p:spPr>
          <a:xfrm>
            <a:off x="5998714" y="1127719"/>
            <a:ext cx="3" cy="4258025"/>
          </a:xfrm>
          <a:prstGeom prst="line">
            <a:avLst/>
          </a:prstGeom>
          <a:ln w="12700">
            <a:solidFill>
              <a:schemeClr val="bg1">
                <a:lumMod val="75000"/>
              </a:schemeClr>
            </a:solidFill>
            <a:prstDash val="dash"/>
            <a:beve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CBF6C0E-7DE5-FC41-8940-644E34B76DE8}"/>
              </a:ext>
            </a:extLst>
          </p:cNvPr>
          <p:cNvSpPr txBox="1"/>
          <p:nvPr/>
        </p:nvSpPr>
        <p:spPr>
          <a:xfrm>
            <a:off x="2576397" y="1040878"/>
            <a:ext cx="1398811" cy="307777"/>
          </a:xfrm>
          <a:prstGeom prst="rect">
            <a:avLst/>
          </a:prstGeom>
          <a:solidFill>
            <a:srgbClr val="FFFFFF"/>
          </a:solidFill>
        </p:spPr>
        <p:txBody>
          <a:bodyPr wrap="square" rtlCol="0" anchor="ctr" anchorCtr="0">
            <a:spAutoFit/>
          </a:bodyPr>
          <a:lstStyle/>
          <a:p>
            <a:pPr algn="ctr"/>
            <a:r>
              <a:rPr lang="en-US" sz="1400" b="1" dirty="0">
                <a:solidFill>
                  <a:srgbClr val="C00000"/>
                </a:solidFill>
                <a:latin typeface="CVS Health Sans" panose="020B0504020202020204" pitchFamily="34" charset="0"/>
                <a:ea typeface="League Spartan" charset="0"/>
                <a:cs typeface="Poppins" pitchFamily="2" charset="77"/>
              </a:rPr>
              <a:t>Concept</a:t>
            </a:r>
          </a:p>
        </p:txBody>
      </p:sp>
      <p:sp>
        <p:nvSpPr>
          <p:cNvPr id="59" name="TextBox 58">
            <a:extLst>
              <a:ext uri="{FF2B5EF4-FFF2-40B4-BE49-F238E27FC236}">
                <a16:creationId xmlns:a16="http://schemas.microsoft.com/office/drawing/2014/main" id="{3725B544-4E10-B54E-822C-7EEA5EF1AADA}"/>
              </a:ext>
            </a:extLst>
          </p:cNvPr>
          <p:cNvSpPr txBox="1"/>
          <p:nvPr/>
        </p:nvSpPr>
        <p:spPr>
          <a:xfrm>
            <a:off x="8103632" y="1040878"/>
            <a:ext cx="1483485" cy="307777"/>
          </a:xfrm>
          <a:prstGeom prst="rect">
            <a:avLst/>
          </a:prstGeom>
          <a:solidFill>
            <a:srgbClr val="FFFFFF"/>
          </a:solidFill>
        </p:spPr>
        <p:txBody>
          <a:bodyPr wrap="square" rtlCol="0" anchor="ctr" anchorCtr="0">
            <a:spAutoFit/>
          </a:bodyPr>
          <a:lstStyle/>
          <a:p>
            <a:pPr algn="ctr"/>
            <a:r>
              <a:rPr lang="en-US" sz="1400" b="1" dirty="0">
                <a:solidFill>
                  <a:srgbClr val="E94D4D"/>
                </a:solidFill>
                <a:latin typeface="CVS Health Sans" panose="020B0504020202020204" pitchFamily="34" charset="0"/>
                <a:ea typeface="League Spartan" charset="0"/>
                <a:cs typeface="Poppins" pitchFamily="2" charset="77"/>
              </a:rPr>
              <a:t>Sample</a:t>
            </a:r>
          </a:p>
        </p:txBody>
      </p:sp>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sz="2950" dirty="0">
                <a:latin typeface="CVS Health Sans"/>
              </a:rPr>
              <a:t>Core </a:t>
            </a:r>
            <a:r>
              <a:rPr lang="en-US" sz="2950">
                <a:latin typeface="CVS Health Sans"/>
              </a:rPr>
              <a:t>NLU </a:t>
            </a:r>
            <a:r>
              <a:rPr lang="en-US" sz="2950" dirty="0">
                <a:latin typeface="CVS Health Sans"/>
              </a:rPr>
              <a:t>Concepts</a:t>
            </a:r>
            <a:endParaRPr lang="en-US" dirty="0"/>
          </a:p>
        </p:txBody>
      </p:sp>
      <p:sp>
        <p:nvSpPr>
          <p:cNvPr id="17" name="TextBox 16">
            <a:extLst>
              <a:ext uri="{FF2B5EF4-FFF2-40B4-BE49-F238E27FC236}">
                <a16:creationId xmlns:a16="http://schemas.microsoft.com/office/drawing/2014/main" id="{A0B7051D-79BC-4D91-9885-28F18276A834}"/>
              </a:ext>
            </a:extLst>
          </p:cNvPr>
          <p:cNvSpPr txBox="1"/>
          <p:nvPr/>
        </p:nvSpPr>
        <p:spPr>
          <a:xfrm>
            <a:off x="552893" y="1541026"/>
            <a:ext cx="5445821" cy="4231928"/>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600" b="1" dirty="0">
                <a:solidFill>
                  <a:srgbClr val="414141"/>
                </a:solidFill>
                <a:latin typeface="CVS Health Sans"/>
                <a:cs typeface="Open Sans Light"/>
              </a:rPr>
              <a:t>Intent</a:t>
            </a:r>
            <a:r>
              <a:rPr lang="en-US" sz="1600" dirty="0">
                <a:solidFill>
                  <a:srgbClr val="414141"/>
                </a:solidFill>
                <a:latin typeface="CVS Health Sans"/>
                <a:cs typeface="Open Sans Light"/>
              </a:rPr>
              <a:t>: The goal or task the end user wants to accomplish</a:t>
            </a: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600" b="1" dirty="0">
                <a:solidFill>
                  <a:srgbClr val="414141"/>
                </a:solidFill>
                <a:latin typeface="CVS Health Sans"/>
                <a:cs typeface="Open Sans Light"/>
              </a:rPr>
              <a:t>Utterance</a:t>
            </a:r>
            <a:r>
              <a:rPr lang="en-US" sz="1600" dirty="0">
                <a:solidFill>
                  <a:srgbClr val="414141"/>
                </a:solidFill>
                <a:latin typeface="CVS Health Sans"/>
                <a:cs typeface="Open Sans Light"/>
              </a:rPr>
              <a:t>: The various ways a user might express the same intent</a:t>
            </a: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600" b="1" dirty="0">
                <a:solidFill>
                  <a:srgbClr val="414141"/>
                </a:solidFill>
                <a:latin typeface="CVS Health Sans"/>
                <a:cs typeface="Open Sans Light"/>
              </a:rPr>
              <a:t>Entity</a:t>
            </a:r>
            <a:r>
              <a:rPr lang="en-US" sz="1600" dirty="0">
                <a:solidFill>
                  <a:srgbClr val="414141"/>
                </a:solidFill>
                <a:latin typeface="CVS Health Sans"/>
                <a:cs typeface="Open Sans Light"/>
              </a:rPr>
              <a:t>: Additional details related to the intent that the user has provided</a:t>
            </a: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600" b="1" dirty="0">
                <a:solidFill>
                  <a:srgbClr val="414141"/>
                </a:solidFill>
                <a:latin typeface="CVS Health Sans"/>
                <a:cs typeface="Open Sans Light"/>
              </a:rPr>
              <a:t>Dialog</a:t>
            </a:r>
            <a:r>
              <a:rPr lang="en-US" sz="1600" dirty="0">
                <a:solidFill>
                  <a:srgbClr val="414141"/>
                </a:solidFill>
                <a:latin typeface="CVS Health Sans"/>
                <a:cs typeface="Open Sans Light"/>
              </a:rPr>
              <a:t>: Designed conversations that will help a user accomplish the goal</a:t>
            </a:r>
            <a:endParaRPr lang="en-US" sz="1600" dirty="0">
              <a:solidFill>
                <a:srgbClr val="414141"/>
              </a:solidFill>
              <a:latin typeface="CVS Health Sans" panose="020B0504020202020204" pitchFamily="34" charset="0"/>
              <a:cs typeface="Open Sans Light"/>
            </a:endParaRPr>
          </a:p>
        </p:txBody>
      </p:sp>
      <p:sp>
        <p:nvSpPr>
          <p:cNvPr id="9" name="TextBox 8">
            <a:extLst>
              <a:ext uri="{FF2B5EF4-FFF2-40B4-BE49-F238E27FC236}">
                <a16:creationId xmlns:a16="http://schemas.microsoft.com/office/drawing/2014/main" id="{E10063C1-A32D-4840-808D-2E1E8FA9056F}"/>
              </a:ext>
            </a:extLst>
          </p:cNvPr>
          <p:cNvSpPr txBox="1"/>
          <p:nvPr/>
        </p:nvSpPr>
        <p:spPr>
          <a:xfrm>
            <a:off x="6427667" y="1541025"/>
            <a:ext cx="5445821" cy="3185487"/>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“I want to order a pizza”</a:t>
            </a: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“Order Pizza”</a:t>
            </a:r>
          </a:p>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“I’d like to order a pie”</a:t>
            </a:r>
          </a:p>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“Pizza please”</a:t>
            </a:r>
          </a:p>
          <a:p>
            <a:pPr marL="228600" indent="-171450" defTabSz="456484" fontAlgn="base">
              <a:spcBef>
                <a:spcPts val="600"/>
              </a:spcBef>
              <a:buClr>
                <a:srgbClr val="064E69"/>
              </a:buClr>
              <a:buFont typeface="Arial" panose="020B0604020202020204" pitchFamily="34" charset="0"/>
              <a:buChar char="•"/>
              <a:defRPr/>
            </a:pPr>
            <a:endParaRPr lang="en-US" sz="1600" dirty="0">
              <a:solidFill>
                <a:srgbClr val="414141"/>
              </a:solidFill>
              <a:latin typeface="CVS Health Sans"/>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“I’d like to order a </a:t>
            </a:r>
            <a:r>
              <a:rPr lang="en-US" sz="1600" u="sng" dirty="0">
                <a:solidFill>
                  <a:srgbClr val="414141"/>
                </a:solidFill>
                <a:latin typeface="CVS Health Sans"/>
                <a:cs typeface="Open Sans Light"/>
              </a:rPr>
              <a:t>large</a:t>
            </a:r>
            <a:r>
              <a:rPr lang="en-US" sz="1600" dirty="0">
                <a:solidFill>
                  <a:srgbClr val="414141"/>
                </a:solidFill>
                <a:latin typeface="CVS Health Sans"/>
                <a:cs typeface="Open Sans Light"/>
              </a:rPr>
              <a:t> pie”</a:t>
            </a:r>
          </a:p>
          <a:p>
            <a:pPr marL="228600" indent="-171450" defTabSz="456484" fontAlgn="base">
              <a:spcBef>
                <a:spcPts val="600"/>
              </a:spcBef>
              <a:buClr>
                <a:srgbClr val="064E69"/>
              </a:buClr>
              <a:buFont typeface="Arial" panose="020B0604020202020204" pitchFamily="34" charset="0"/>
              <a:buChar char="•"/>
              <a:defRPr/>
            </a:pPr>
            <a:r>
              <a:rPr lang="en-US" sz="1600" dirty="0">
                <a:solidFill>
                  <a:srgbClr val="414141"/>
                </a:solidFill>
                <a:latin typeface="CVS Health Sans"/>
                <a:cs typeface="Open Sans Light"/>
              </a:rPr>
              <a:t>“place an order for a </a:t>
            </a:r>
            <a:r>
              <a:rPr lang="en-US" sz="1600" u="sng" dirty="0">
                <a:solidFill>
                  <a:srgbClr val="414141"/>
                </a:solidFill>
                <a:latin typeface="CVS Health Sans"/>
                <a:cs typeface="Open Sans Light"/>
              </a:rPr>
              <a:t>pepperoni</a:t>
            </a:r>
            <a:r>
              <a:rPr lang="en-US" sz="1600" dirty="0">
                <a:solidFill>
                  <a:srgbClr val="414141"/>
                </a:solidFill>
                <a:latin typeface="CVS Health Sans"/>
                <a:cs typeface="Open Sans Light"/>
              </a:rPr>
              <a:t> pizza”</a:t>
            </a:r>
          </a:p>
          <a:p>
            <a:pPr marL="228600" indent="-171450" defTabSz="456484" fontAlgn="base">
              <a:spcBef>
                <a:spcPts val="600"/>
              </a:spcBef>
              <a:buClr>
                <a:srgbClr val="064E69"/>
              </a:buClr>
              <a:buFont typeface="Arial" panose="020B0604020202020204" pitchFamily="34" charset="0"/>
              <a:buChar char="•"/>
              <a:defRPr/>
            </a:pPr>
            <a:endParaRPr lang="en-US" sz="1200" dirty="0">
              <a:solidFill>
                <a:srgbClr val="414141"/>
              </a:solidFill>
              <a:latin typeface="CVS Health Sans" panose="020B0504020202020204" pitchFamily="34" charset="0"/>
              <a:cs typeface="Open Sans Light"/>
            </a:endParaRPr>
          </a:p>
        </p:txBody>
      </p:sp>
      <p:pic>
        <p:nvPicPr>
          <p:cNvPr id="44034" name="Picture 2" descr="How to improve chatbot conversation strategy">
            <a:extLst>
              <a:ext uri="{FF2B5EF4-FFF2-40B4-BE49-F238E27FC236}">
                <a16:creationId xmlns:a16="http://schemas.microsoft.com/office/drawing/2014/main" id="{36060419-DD28-41AD-A24B-462C03A20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424" y="4795335"/>
            <a:ext cx="2877358" cy="123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30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2F0C93F-343C-4118-854A-8A1695D68C65}"/>
              </a:ext>
            </a:extLst>
          </p:cNvPr>
          <p:cNvSpPr txBox="1">
            <a:spLocks/>
          </p:cNvSpPr>
          <p:nvPr/>
        </p:nvSpPr>
        <p:spPr>
          <a:xfrm>
            <a:off x="330154" y="285308"/>
            <a:ext cx="9686100" cy="47680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baseline="0">
                <a:solidFill>
                  <a:schemeClr val="tx2"/>
                </a:solidFill>
                <a:latin typeface="+mj-lt"/>
                <a:ea typeface="+mj-ea"/>
                <a:cs typeface="+mj-cs"/>
              </a:defRPr>
            </a:lvl1pPr>
          </a:lstStyle>
          <a:p>
            <a:endParaRPr lang="en-US" sz="2800">
              <a:latin typeface="CVS Health Sans" panose="020B0504020202020204" pitchFamily="34" charset="0"/>
            </a:endParaRPr>
          </a:p>
        </p:txBody>
      </p:sp>
      <p:sp>
        <p:nvSpPr>
          <p:cNvPr id="28" name="Rectangle 27">
            <a:extLst>
              <a:ext uri="{FF2B5EF4-FFF2-40B4-BE49-F238E27FC236}">
                <a16:creationId xmlns:a16="http://schemas.microsoft.com/office/drawing/2014/main" id="{266DBBA2-56DC-4F98-A33F-A17CC3A18AAA}"/>
              </a:ext>
            </a:extLst>
          </p:cNvPr>
          <p:cNvSpPr/>
          <p:nvPr/>
        </p:nvSpPr>
        <p:spPr>
          <a:xfrm>
            <a:off x="450972" y="2051603"/>
            <a:ext cx="3333628" cy="338554"/>
          </a:xfrm>
          <a:prstGeom prst="rect">
            <a:avLst/>
          </a:prstGeom>
        </p:spPr>
        <p:txBody>
          <a:bodyPr wrap="square">
            <a:spAutoFit/>
          </a:bodyPr>
          <a:lstStyle/>
          <a:p>
            <a:pPr algn="ctr"/>
            <a:r>
              <a:rPr lang="en-US" sz="1600" b="1">
                <a:solidFill>
                  <a:schemeClr val="tx2"/>
                </a:solidFill>
                <a:latin typeface="CVS Health Sans" panose="020B0504020202020204" pitchFamily="34" charset="0"/>
                <a:ea typeface="Domaine Display" charset="0"/>
                <a:cs typeface="Domaine Display" charset="0"/>
              </a:rPr>
              <a:t>Evaluation</a:t>
            </a:r>
            <a:endParaRPr lang="en-US" sz="1600">
              <a:solidFill>
                <a:schemeClr val="tx2"/>
              </a:solidFill>
              <a:latin typeface="CVS Health Sans" panose="020B0504020202020204" pitchFamily="34" charset="0"/>
              <a:ea typeface="Domaine Display" charset="0"/>
              <a:cs typeface="Domaine Display" charset="0"/>
            </a:endParaRPr>
          </a:p>
        </p:txBody>
      </p:sp>
      <p:sp>
        <p:nvSpPr>
          <p:cNvPr id="29" name="Rectangle 28">
            <a:extLst>
              <a:ext uri="{FF2B5EF4-FFF2-40B4-BE49-F238E27FC236}">
                <a16:creationId xmlns:a16="http://schemas.microsoft.com/office/drawing/2014/main" id="{9B520C2E-3277-4116-A0DE-6ACA7AAAED48}"/>
              </a:ext>
            </a:extLst>
          </p:cNvPr>
          <p:cNvSpPr/>
          <p:nvPr/>
        </p:nvSpPr>
        <p:spPr>
          <a:xfrm>
            <a:off x="4055583" y="2051603"/>
            <a:ext cx="3599430" cy="338554"/>
          </a:xfrm>
          <a:prstGeom prst="rect">
            <a:avLst/>
          </a:prstGeom>
        </p:spPr>
        <p:txBody>
          <a:bodyPr wrap="square">
            <a:spAutoFit/>
          </a:bodyPr>
          <a:lstStyle/>
          <a:p>
            <a:pPr algn="ctr"/>
            <a:r>
              <a:rPr lang="en-US" sz="1600" b="1">
                <a:solidFill>
                  <a:schemeClr val="tx2"/>
                </a:solidFill>
                <a:latin typeface="CVS Health Sans" panose="020B0504020202020204" pitchFamily="34" charset="0"/>
                <a:ea typeface="Domaine Display" charset="0"/>
                <a:cs typeface="Domaine Display" charset="0"/>
              </a:rPr>
              <a:t>Observations</a:t>
            </a:r>
            <a:endParaRPr lang="en-US" sz="1600">
              <a:solidFill>
                <a:schemeClr val="tx2"/>
              </a:solidFill>
              <a:latin typeface="CVS Health Sans" panose="020B0504020202020204" pitchFamily="34" charset="0"/>
              <a:ea typeface="Domaine Display" charset="0"/>
              <a:cs typeface="Domaine Display" charset="0"/>
            </a:endParaRPr>
          </a:p>
        </p:txBody>
      </p:sp>
      <p:sp>
        <p:nvSpPr>
          <p:cNvPr id="30" name="Rectangle 29">
            <a:extLst>
              <a:ext uri="{FF2B5EF4-FFF2-40B4-BE49-F238E27FC236}">
                <a16:creationId xmlns:a16="http://schemas.microsoft.com/office/drawing/2014/main" id="{9BA84428-6220-4B9F-97CD-C6A0FFDF3BD4}"/>
              </a:ext>
            </a:extLst>
          </p:cNvPr>
          <p:cNvSpPr/>
          <p:nvPr/>
        </p:nvSpPr>
        <p:spPr>
          <a:xfrm>
            <a:off x="8190488" y="2051603"/>
            <a:ext cx="3207762" cy="400110"/>
          </a:xfrm>
          <a:prstGeom prst="rect">
            <a:avLst/>
          </a:prstGeom>
        </p:spPr>
        <p:txBody>
          <a:bodyPr wrap="square">
            <a:spAutoFit/>
          </a:bodyPr>
          <a:lstStyle/>
          <a:p>
            <a:pPr algn="ctr"/>
            <a:r>
              <a:rPr lang="en-US" sz="1600" b="1">
                <a:solidFill>
                  <a:schemeClr val="tx2"/>
                </a:solidFill>
                <a:latin typeface="CVS Health Sans" panose="020B0504020202020204" pitchFamily="34" charset="0"/>
                <a:ea typeface="Domaine Display" charset="0"/>
                <a:cs typeface="Domaine Display" charset="0"/>
              </a:rPr>
              <a:t>Recommendation</a:t>
            </a:r>
            <a:r>
              <a:rPr lang="en-US" sz="2000" b="1">
                <a:solidFill>
                  <a:schemeClr val="tx2"/>
                </a:solidFill>
                <a:latin typeface="CVS Health Sans" panose="020B0504020202020204" pitchFamily="34" charset="0"/>
                <a:ea typeface="Domaine Display" charset="0"/>
                <a:cs typeface="Domaine Display" charset="0"/>
              </a:rPr>
              <a:t> </a:t>
            </a:r>
          </a:p>
        </p:txBody>
      </p:sp>
      <p:sp>
        <p:nvSpPr>
          <p:cNvPr id="19" name="TextBox 18">
            <a:extLst>
              <a:ext uri="{FF2B5EF4-FFF2-40B4-BE49-F238E27FC236}">
                <a16:creationId xmlns:a16="http://schemas.microsoft.com/office/drawing/2014/main" id="{7CCAE505-E14F-B941-BCEA-192C9200E2B5}"/>
              </a:ext>
            </a:extLst>
          </p:cNvPr>
          <p:cNvSpPr txBox="1"/>
          <p:nvPr/>
        </p:nvSpPr>
        <p:spPr>
          <a:xfrm>
            <a:off x="232011" y="2524820"/>
            <a:ext cx="3618038" cy="2997872"/>
          </a:xfrm>
          <a:prstGeom prst="rect">
            <a:avLst/>
          </a:prstGeom>
          <a:noFill/>
        </p:spPr>
        <p:txBody>
          <a:bodyPr wrap="square" lIns="91440" tIns="45720" rIns="91440" bIns="45720" rtlCol="0" anchor="t">
            <a:spAutoFit/>
          </a:bodyPr>
          <a:lstStyle/>
          <a:p>
            <a:pPr marL="171450" indent="-171450">
              <a:spcBef>
                <a:spcPts val="1200"/>
              </a:spcBef>
              <a:buFont typeface="Arial" panose="020B0604020202020204" pitchFamily="34" charset="0"/>
              <a:buChar char="•"/>
            </a:pPr>
            <a:r>
              <a:rPr lang="en-US" sz="1200" dirty="0">
                <a:solidFill>
                  <a:schemeClr val="tx2"/>
                </a:solidFill>
                <a:latin typeface="CVS Health Sans"/>
              </a:rPr>
              <a:t>Knowledge Sharing Sessions:</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Terminology and align on Conversational AI</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Call Deflection Strategies</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Curating content with </a:t>
            </a:r>
            <a:r>
              <a:rPr lang="en-US" sz="1100" dirty="0" err="1">
                <a:solidFill>
                  <a:schemeClr val="tx2"/>
                </a:solidFill>
                <a:latin typeface="CVS Health Sans"/>
              </a:rPr>
              <a:t>Mix.NLU</a:t>
            </a:r>
            <a:endParaRPr lang="en-US" sz="1100" dirty="0">
              <a:solidFill>
                <a:schemeClr val="tx2"/>
              </a:solidFill>
              <a:latin typeface="CVS Health Sans"/>
            </a:endParaRP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Customer Experiences with Mix.Dialog</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Architecture and deployment</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Voice biometrics using Nuance Gatekeeper</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Journey mapping using Nuance Insights</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Resources and Skills required</a:t>
            </a:r>
          </a:p>
          <a:p>
            <a:pPr marL="628650" lvl="1" indent="-171450">
              <a:lnSpc>
                <a:spcPts val="400"/>
              </a:lnSpc>
              <a:spcBef>
                <a:spcPts val="1200"/>
              </a:spcBef>
              <a:buFont typeface="Arial" panose="020B0604020202020204" pitchFamily="34" charset="0"/>
              <a:buChar char="•"/>
            </a:pPr>
            <a:endParaRPr lang="en-US" sz="1000" dirty="0">
              <a:solidFill>
                <a:schemeClr val="tx2"/>
              </a:solidFill>
              <a:latin typeface="CVS Health Sans" panose="020B0504020202020204" pitchFamily="34" charset="0"/>
            </a:endParaRPr>
          </a:p>
          <a:p>
            <a:pPr marL="171450" indent="-171450">
              <a:lnSpc>
                <a:spcPts val="400"/>
              </a:lnSpc>
              <a:spcBef>
                <a:spcPts val="1200"/>
              </a:spcBef>
              <a:buFont typeface="Arial" panose="020B0604020202020204" pitchFamily="34" charset="0"/>
              <a:buChar char="•"/>
            </a:pPr>
            <a:r>
              <a:rPr lang="en-US" sz="1200" dirty="0">
                <a:solidFill>
                  <a:schemeClr val="tx2"/>
                </a:solidFill>
                <a:latin typeface="CVS Health Sans"/>
              </a:rPr>
              <a:t>Use Case Demos:</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Refill of a Prescription</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Check the price of a Drug</a:t>
            </a:r>
          </a:p>
          <a:p>
            <a:pPr marL="347663" lvl="1" indent="-173038">
              <a:lnSpc>
                <a:spcPts val="400"/>
              </a:lnSpc>
              <a:spcBef>
                <a:spcPts val="1200"/>
              </a:spcBef>
              <a:buFont typeface="Courier New" panose="020B0604020202020204" pitchFamily="34" charset="0"/>
              <a:buChar char="o"/>
            </a:pPr>
            <a:r>
              <a:rPr lang="en-US" sz="1100" dirty="0">
                <a:solidFill>
                  <a:schemeClr val="tx2"/>
                </a:solidFill>
                <a:latin typeface="CVS Health Sans"/>
              </a:rPr>
              <a:t>Caller Transfers (Retail </a:t>
            </a:r>
            <a:r>
              <a:rPr lang="en-US" sz="1100" dirty="0">
                <a:solidFill>
                  <a:schemeClr val="tx2"/>
                </a:solidFill>
                <a:latin typeface="CVS Health Sans"/>
                <a:sym typeface="Wingdings" panose="05000000000000000000" pitchFamily="2" charset="2"/>
              </a:rPr>
              <a:t> MinuteClinic)</a:t>
            </a:r>
            <a:endParaRPr lang="en-US" sz="1100" dirty="0">
              <a:solidFill>
                <a:schemeClr val="tx2"/>
              </a:solidFill>
              <a:latin typeface="CVS Health Sans"/>
            </a:endParaRPr>
          </a:p>
        </p:txBody>
      </p:sp>
      <p:sp>
        <p:nvSpPr>
          <p:cNvPr id="23" name="TextBox 22">
            <a:extLst>
              <a:ext uri="{FF2B5EF4-FFF2-40B4-BE49-F238E27FC236}">
                <a16:creationId xmlns:a16="http://schemas.microsoft.com/office/drawing/2014/main" id="{7796D7CB-43AA-4B41-9F33-CAEEC8587A1F}"/>
              </a:ext>
            </a:extLst>
          </p:cNvPr>
          <p:cNvSpPr txBox="1"/>
          <p:nvPr/>
        </p:nvSpPr>
        <p:spPr>
          <a:xfrm>
            <a:off x="3907422" y="2524820"/>
            <a:ext cx="3798392" cy="3631763"/>
          </a:xfrm>
          <a:prstGeom prst="rect">
            <a:avLst/>
          </a:prstGeom>
          <a:noFill/>
        </p:spPr>
        <p:txBody>
          <a:bodyPr wrap="square" lIns="91440" tIns="45720" rIns="91440" bIns="45720" rtlCol="0" anchor="t">
            <a:spAutoFit/>
          </a:bodyPr>
          <a:lstStyle/>
          <a:p>
            <a:pPr marL="171450" indent="-171450">
              <a:spcBef>
                <a:spcPts val="1200"/>
              </a:spcBef>
              <a:buFont typeface="Arial" panose="020B0604020202020204" pitchFamily="34" charset="0"/>
              <a:buChar char="•"/>
            </a:pPr>
            <a:r>
              <a:rPr lang="en-US" sz="1200" dirty="0">
                <a:solidFill>
                  <a:schemeClr val="tx2"/>
                </a:solidFill>
                <a:latin typeface="CVS Health Sans"/>
              </a:rPr>
              <a:t>Microsoft announced acquisition of Nuance improving financial backing, access to specialty skills, and technology Research &amp; Development </a:t>
            </a:r>
          </a:p>
          <a:p>
            <a:pPr marL="171450" indent="-171450">
              <a:spcBef>
                <a:spcPts val="1200"/>
              </a:spcBef>
              <a:buFont typeface="Arial" panose="020B0604020202020204" pitchFamily="34" charset="0"/>
              <a:buChar char="•"/>
            </a:pPr>
            <a:r>
              <a:rPr lang="en-US" sz="1200" dirty="0">
                <a:solidFill>
                  <a:schemeClr val="tx2"/>
                </a:solidFill>
                <a:latin typeface="CVS Health Sans"/>
              </a:rPr>
              <a:t>Enables Voice Biometrics for identification and authentication without PIN or Password</a:t>
            </a:r>
          </a:p>
          <a:p>
            <a:pPr marL="171450" indent="-171450">
              <a:spcBef>
                <a:spcPts val="1200"/>
              </a:spcBef>
              <a:buFont typeface="Arial" panose="020B0604020202020204" pitchFamily="34" charset="0"/>
              <a:buChar char="•"/>
            </a:pPr>
            <a:r>
              <a:rPr lang="en-US" sz="1200" dirty="0">
                <a:solidFill>
                  <a:schemeClr val="tx2"/>
                </a:solidFill>
                <a:latin typeface="CVS Health Sans"/>
              </a:rPr>
              <a:t>Excellent at Natural Language Understanding,  deriving intent and context switching</a:t>
            </a:r>
            <a:endParaRPr lang="en-US" sz="1200" dirty="0">
              <a:solidFill>
                <a:schemeClr val="tx2"/>
              </a:solidFill>
              <a:latin typeface="CVS Health Sans" panose="020B0504020202020204" pitchFamily="34" charset="0"/>
            </a:endParaRPr>
          </a:p>
          <a:p>
            <a:pPr marL="171450" indent="-171450">
              <a:spcBef>
                <a:spcPts val="1200"/>
              </a:spcBef>
              <a:buFont typeface="Arial" panose="020B0604020202020204" pitchFamily="34" charset="0"/>
              <a:buChar char="•"/>
            </a:pPr>
            <a:r>
              <a:rPr lang="en-US" sz="1200" dirty="0">
                <a:solidFill>
                  <a:schemeClr val="tx2"/>
                </a:solidFill>
                <a:latin typeface="CVS Health Sans"/>
              </a:rPr>
              <a:t>CVS Health’s Nuance assets can coexist with new Mix tool to build conversational UI, although manual effort would be required</a:t>
            </a:r>
          </a:p>
          <a:p>
            <a:pPr marL="171450" indent="-171450">
              <a:spcBef>
                <a:spcPts val="1200"/>
              </a:spcBef>
              <a:buFont typeface="Arial" panose="020B0604020202020204" pitchFamily="34" charset="0"/>
              <a:buChar char="•"/>
            </a:pPr>
            <a:r>
              <a:rPr lang="en-US" sz="1200" dirty="0">
                <a:solidFill>
                  <a:schemeClr val="tx2"/>
                </a:solidFill>
                <a:latin typeface="CVS Health Sans"/>
              </a:rPr>
              <a:t>There is no magic; manual effort to train the engine and configure flows is required</a:t>
            </a:r>
          </a:p>
          <a:p>
            <a:pPr marL="171450" indent="-171450">
              <a:spcBef>
                <a:spcPts val="1200"/>
              </a:spcBef>
              <a:buFont typeface="Arial" panose="020B0604020202020204" pitchFamily="34" charset="0"/>
              <a:buChar char="•"/>
            </a:pPr>
            <a:r>
              <a:rPr lang="en-US" sz="1200" dirty="0">
                <a:solidFill>
                  <a:schemeClr val="tx2"/>
                </a:solidFill>
                <a:latin typeface="CVS Health Sans"/>
              </a:rPr>
              <a:t>Demonstrates the art of the possible but not disruptive on its own </a:t>
            </a:r>
          </a:p>
        </p:txBody>
      </p:sp>
      <p:sp>
        <p:nvSpPr>
          <p:cNvPr id="36" name="TextBox 35">
            <a:extLst>
              <a:ext uri="{FF2B5EF4-FFF2-40B4-BE49-F238E27FC236}">
                <a16:creationId xmlns:a16="http://schemas.microsoft.com/office/drawing/2014/main" id="{B8C7B010-054D-4A04-84BC-156DE25BCD6F}"/>
              </a:ext>
            </a:extLst>
          </p:cNvPr>
          <p:cNvSpPr txBox="1"/>
          <p:nvPr/>
        </p:nvSpPr>
        <p:spPr>
          <a:xfrm>
            <a:off x="7862720" y="2524820"/>
            <a:ext cx="4030830" cy="4108817"/>
          </a:xfrm>
          <a:prstGeom prst="rect">
            <a:avLst/>
          </a:prstGeom>
          <a:noFill/>
        </p:spPr>
        <p:txBody>
          <a:bodyPr wrap="square" lIns="91440" tIns="45720" rIns="91440" bIns="45720" rtlCol="0" anchor="t">
            <a:spAutoFit/>
          </a:bodyPr>
          <a:lstStyle/>
          <a:p>
            <a:pPr marL="285750" indent="-285750">
              <a:spcBef>
                <a:spcPts val="1200"/>
              </a:spcBef>
              <a:buFont typeface="Arial" panose="020B0604020202020204" pitchFamily="34" charset="0"/>
              <a:buChar char="•"/>
            </a:pPr>
            <a:r>
              <a:rPr lang="en-US" sz="1200" dirty="0">
                <a:solidFill>
                  <a:schemeClr val="tx2"/>
                </a:solidFill>
                <a:latin typeface="CVS Health Sans"/>
              </a:rPr>
              <a:t>Conduct a Pilot production implementation using a narrowly focused use case with CVS resources in collaboration with Nuance</a:t>
            </a:r>
          </a:p>
          <a:p>
            <a:pPr marL="742950" lvl="1" indent="-285750">
              <a:spcBef>
                <a:spcPts val="1200"/>
              </a:spcBef>
              <a:buFont typeface="Arial" panose="020B0604020202020204" pitchFamily="34" charset="0"/>
              <a:buChar char="•"/>
            </a:pPr>
            <a:r>
              <a:rPr lang="en-US" sz="1100" dirty="0">
                <a:solidFill>
                  <a:schemeClr val="tx2"/>
                </a:solidFill>
                <a:latin typeface="CVS Health Sans"/>
              </a:rPr>
              <a:t>Use Nuance Insights to evaluate the effectiveness of the Intelligent Agent and overall Pilot containment.</a:t>
            </a:r>
          </a:p>
          <a:p>
            <a:pPr marL="742950" lvl="1" indent="-285750">
              <a:spcBef>
                <a:spcPts val="1200"/>
              </a:spcBef>
              <a:buFont typeface="Arial" panose="020B0604020202020204" pitchFamily="34" charset="0"/>
              <a:buChar char="•"/>
            </a:pPr>
            <a:r>
              <a:rPr lang="en-US" sz="1100" dirty="0">
                <a:solidFill>
                  <a:schemeClr val="tx2"/>
                </a:solidFill>
                <a:latin typeface="CVS Health Sans"/>
              </a:rPr>
              <a:t>Demonstrate integration with existing IVR applications</a:t>
            </a:r>
          </a:p>
          <a:p>
            <a:pPr marL="285750" indent="-285750">
              <a:spcBef>
                <a:spcPts val="1200"/>
              </a:spcBef>
              <a:buFont typeface="Arial" panose="020B0604020202020204" pitchFamily="34" charset="0"/>
              <a:buChar char="•"/>
            </a:pPr>
            <a:r>
              <a:rPr lang="en-US" sz="1200" dirty="0">
                <a:solidFill>
                  <a:schemeClr val="tx2"/>
                </a:solidFill>
                <a:latin typeface="CVS Health Sans"/>
              </a:rPr>
              <a:t>Understand CVS resource costs to fill recommended roles with necessary skills</a:t>
            </a:r>
          </a:p>
          <a:p>
            <a:pPr marL="285750" indent="-285750">
              <a:spcBef>
                <a:spcPts val="1200"/>
              </a:spcBef>
              <a:buFont typeface="Arial" panose="020B0604020202020204" pitchFamily="34" charset="0"/>
              <a:buChar char="•"/>
            </a:pPr>
            <a:r>
              <a:rPr lang="en-US" sz="1200" dirty="0">
                <a:solidFill>
                  <a:schemeClr val="tx2"/>
                </a:solidFill>
                <a:latin typeface="CVS Health Sans"/>
              </a:rPr>
              <a:t>Ask Nuance to provide their strategy on deployment in CVS Health in support of the Enterprise</a:t>
            </a:r>
          </a:p>
          <a:p>
            <a:pPr marL="285750" indent="-285750">
              <a:spcBef>
                <a:spcPts val="1200"/>
              </a:spcBef>
              <a:buFont typeface="Arial" panose="020B0604020202020204" pitchFamily="34" charset="0"/>
              <a:buChar char="•"/>
            </a:pPr>
            <a:r>
              <a:rPr lang="en-US" sz="1200" dirty="0">
                <a:solidFill>
                  <a:schemeClr val="tx2"/>
                </a:solidFill>
                <a:latin typeface="CVS Health Sans"/>
              </a:rPr>
              <a:t>Perform a deep dive comparison of Nuance and IBM Watson with a focus on current  implementation challenges</a:t>
            </a:r>
          </a:p>
          <a:p>
            <a:pPr marL="285750" indent="-285750">
              <a:spcBef>
                <a:spcPts val="1200"/>
              </a:spcBef>
              <a:buFont typeface="Arial" panose="020B0604020202020204" pitchFamily="34" charset="0"/>
              <a:buChar char="•"/>
            </a:pPr>
            <a:endParaRPr lang="en-US" sz="1400" dirty="0">
              <a:solidFill>
                <a:schemeClr val="tx2"/>
              </a:solidFill>
              <a:latin typeface="CVS Health Sans" panose="020B0504020202020204" pitchFamily="34" charset="0"/>
            </a:endParaRPr>
          </a:p>
        </p:txBody>
      </p:sp>
      <p:cxnSp>
        <p:nvCxnSpPr>
          <p:cNvPr id="37" name="Straight Connector 36">
            <a:extLst>
              <a:ext uri="{FF2B5EF4-FFF2-40B4-BE49-F238E27FC236}">
                <a16:creationId xmlns:a16="http://schemas.microsoft.com/office/drawing/2014/main" id="{66ED8413-1E45-4018-9AD9-CF82AFFD2880}"/>
              </a:ext>
            </a:extLst>
          </p:cNvPr>
          <p:cNvCxnSpPr>
            <a:cxnSpLocks/>
          </p:cNvCxnSpPr>
          <p:nvPr/>
        </p:nvCxnSpPr>
        <p:spPr>
          <a:xfrm>
            <a:off x="7784266" y="2242664"/>
            <a:ext cx="0" cy="3959353"/>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55228B21-4FBF-480A-B193-9637C33A0753}"/>
              </a:ext>
            </a:extLst>
          </p:cNvPr>
          <p:cNvSpPr txBox="1">
            <a:spLocks/>
          </p:cNvSpPr>
          <p:nvPr/>
        </p:nvSpPr>
        <p:spPr>
          <a:xfrm>
            <a:off x="232011" y="661079"/>
            <a:ext cx="9784243" cy="476805"/>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CVS Health Sans" panose="020B0504020202020204" pitchFamily="34" charset="0"/>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CVS Health Sans" panose="020B0504020202020204" pitchFamily="34" charset="0"/>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CVS Health Sans" panose="020B0504020202020204" pitchFamily="34" charset="0"/>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CVS Health Sans" panose="020B0504020202020204" pitchFamily="34" charset="0"/>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9pPr>
          </a:lstStyle>
          <a:p>
            <a:endParaRPr lang="en-US" sz="2000"/>
          </a:p>
        </p:txBody>
      </p:sp>
      <p:grpSp>
        <p:nvGrpSpPr>
          <p:cNvPr id="12" name="Group 11">
            <a:extLst>
              <a:ext uri="{FF2B5EF4-FFF2-40B4-BE49-F238E27FC236}">
                <a16:creationId xmlns:a16="http://schemas.microsoft.com/office/drawing/2014/main" id="{8FEDEAAA-51B2-4C53-A4B2-E98DD1B1171A}"/>
              </a:ext>
            </a:extLst>
          </p:cNvPr>
          <p:cNvGrpSpPr>
            <a:grpSpLocks noChangeAspect="1"/>
          </p:cNvGrpSpPr>
          <p:nvPr/>
        </p:nvGrpSpPr>
        <p:grpSpPr>
          <a:xfrm>
            <a:off x="9428609" y="1208836"/>
            <a:ext cx="731520" cy="731520"/>
            <a:chOff x="9551133" y="1501474"/>
            <a:chExt cx="832480" cy="832480"/>
          </a:xfrm>
        </p:grpSpPr>
        <p:sp>
          <p:nvSpPr>
            <p:cNvPr id="31" name="Oval 30">
              <a:extLst>
                <a:ext uri="{FF2B5EF4-FFF2-40B4-BE49-F238E27FC236}">
                  <a16:creationId xmlns:a16="http://schemas.microsoft.com/office/drawing/2014/main" id="{825B7C17-211E-43DE-BBB9-62F84F6961B4}"/>
                </a:ext>
              </a:extLst>
            </p:cNvPr>
            <p:cNvSpPr>
              <a:spLocks noChangeAspect="1"/>
            </p:cNvSpPr>
            <p:nvPr/>
          </p:nvSpPr>
          <p:spPr>
            <a:xfrm>
              <a:off x="9551133" y="1501474"/>
              <a:ext cx="832480" cy="832480"/>
            </a:xfrm>
            <a:prstGeom prst="ellipse">
              <a:avLst/>
            </a:prstGeom>
            <a:solidFill>
              <a:srgbClr val="E94D4D"/>
            </a:solidFill>
            <a:ln w="31750">
              <a:solidFill>
                <a:srgbClr val="E94D4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CVS Health Sans" panose="020B0504020202020204" pitchFamily="34" charset="0"/>
                <a:cs typeface="Open Sans Bold"/>
              </a:endParaRPr>
            </a:p>
          </p:txBody>
        </p:sp>
        <p:pic>
          <p:nvPicPr>
            <p:cNvPr id="9" name="Graphic 8" descr="Playbook with solid fill">
              <a:extLst>
                <a:ext uri="{FF2B5EF4-FFF2-40B4-BE49-F238E27FC236}">
                  <a16:creationId xmlns:a16="http://schemas.microsoft.com/office/drawing/2014/main" id="{CE039E99-579F-4DD2-8777-A3D24D115D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3053" y="1643394"/>
              <a:ext cx="548640" cy="548640"/>
            </a:xfrm>
            <a:prstGeom prst="rect">
              <a:avLst/>
            </a:prstGeom>
            <a:effectLst>
              <a:outerShdw blurRad="50800" dist="38100" dir="2700000" algn="tl" rotWithShape="0">
                <a:prstClr val="black">
                  <a:alpha val="40000"/>
                </a:prstClr>
              </a:outerShdw>
            </a:effectLst>
          </p:spPr>
        </p:pic>
      </p:grpSp>
      <p:grpSp>
        <p:nvGrpSpPr>
          <p:cNvPr id="6" name="Group 5">
            <a:extLst>
              <a:ext uri="{FF2B5EF4-FFF2-40B4-BE49-F238E27FC236}">
                <a16:creationId xmlns:a16="http://schemas.microsoft.com/office/drawing/2014/main" id="{47F94ED6-723F-4A4A-B026-FFD5DEEEE902}"/>
              </a:ext>
            </a:extLst>
          </p:cNvPr>
          <p:cNvGrpSpPr>
            <a:grpSpLocks noChangeAspect="1"/>
          </p:cNvGrpSpPr>
          <p:nvPr/>
        </p:nvGrpSpPr>
        <p:grpSpPr>
          <a:xfrm>
            <a:off x="1752026" y="1208836"/>
            <a:ext cx="731520" cy="731520"/>
            <a:chOff x="1886091" y="1418116"/>
            <a:chExt cx="832480" cy="832480"/>
          </a:xfrm>
        </p:grpSpPr>
        <p:sp>
          <p:nvSpPr>
            <p:cNvPr id="26" name="Oval 25">
              <a:extLst>
                <a:ext uri="{FF2B5EF4-FFF2-40B4-BE49-F238E27FC236}">
                  <a16:creationId xmlns:a16="http://schemas.microsoft.com/office/drawing/2014/main" id="{D6A92610-0906-496F-B644-132943E2B3FF}"/>
                </a:ext>
              </a:extLst>
            </p:cNvPr>
            <p:cNvSpPr>
              <a:spLocks noChangeAspect="1"/>
            </p:cNvSpPr>
            <p:nvPr/>
          </p:nvSpPr>
          <p:spPr>
            <a:xfrm>
              <a:off x="1886091" y="1418116"/>
              <a:ext cx="832480" cy="832480"/>
            </a:xfrm>
            <a:prstGeom prst="ellipse">
              <a:avLst/>
            </a:prstGeom>
            <a:solidFill>
              <a:srgbClr val="9E0000"/>
            </a:solidFill>
            <a:ln w="31750">
              <a:solidFill>
                <a:srgbClr val="9E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CVS Health Sans" panose="020B0504020202020204" pitchFamily="34" charset="0"/>
                <a:cs typeface="Open Sans Bold"/>
              </a:endParaRPr>
            </a:p>
          </p:txBody>
        </p:sp>
        <p:pic>
          <p:nvPicPr>
            <p:cNvPr id="3" name="Graphic 2" descr="Iceberg with solid fill">
              <a:extLst>
                <a:ext uri="{FF2B5EF4-FFF2-40B4-BE49-F238E27FC236}">
                  <a16:creationId xmlns:a16="http://schemas.microsoft.com/office/drawing/2014/main" id="{8C2147A8-D824-431B-9B41-033293B2FA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8011" y="1560036"/>
              <a:ext cx="548640" cy="548640"/>
            </a:xfrm>
            <a:prstGeom prst="rect">
              <a:avLst/>
            </a:prstGeom>
            <a:effectLst>
              <a:outerShdw blurRad="50800" dist="38100" dir="2700000" algn="tl" rotWithShape="0">
                <a:prstClr val="black">
                  <a:alpha val="40000"/>
                </a:prstClr>
              </a:outerShdw>
            </a:effectLst>
          </p:spPr>
        </p:pic>
      </p:grpSp>
      <p:cxnSp>
        <p:nvCxnSpPr>
          <p:cNvPr id="24" name="Straight Connector 23">
            <a:extLst>
              <a:ext uri="{FF2B5EF4-FFF2-40B4-BE49-F238E27FC236}">
                <a16:creationId xmlns:a16="http://schemas.microsoft.com/office/drawing/2014/main" id="{EA8CEF00-A831-46BA-84CA-4CAAA8685C16}"/>
              </a:ext>
            </a:extLst>
          </p:cNvPr>
          <p:cNvCxnSpPr>
            <a:cxnSpLocks/>
          </p:cNvCxnSpPr>
          <p:nvPr/>
        </p:nvCxnSpPr>
        <p:spPr>
          <a:xfrm>
            <a:off x="3850048" y="2242664"/>
            <a:ext cx="1" cy="4006252"/>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EC03F6-3C89-4278-A572-B05A55589B60}"/>
              </a:ext>
            </a:extLst>
          </p:cNvPr>
          <p:cNvSpPr>
            <a:spLocks noGrp="1"/>
          </p:cNvSpPr>
          <p:nvPr>
            <p:ph type="title"/>
          </p:nvPr>
        </p:nvSpPr>
        <p:spPr/>
        <p:txBody>
          <a:bodyPr/>
          <a:lstStyle/>
          <a:p>
            <a:r>
              <a:rPr lang="en-US" sz="3000">
                <a:latin typeface="CVS Health Sans" panose="020B0504020202020204" pitchFamily="34" charset="0"/>
              </a:rPr>
              <a:t>Executive Summary</a:t>
            </a:r>
            <a:endParaRPr lang="en-US" sz="3000"/>
          </a:p>
        </p:txBody>
      </p:sp>
      <p:sp>
        <p:nvSpPr>
          <p:cNvPr id="7" name="Text Placeholder 6">
            <a:extLst>
              <a:ext uri="{FF2B5EF4-FFF2-40B4-BE49-F238E27FC236}">
                <a16:creationId xmlns:a16="http://schemas.microsoft.com/office/drawing/2014/main" id="{FF15A3CF-BCDB-458E-AB09-3BD980519EAC}"/>
              </a:ext>
            </a:extLst>
          </p:cNvPr>
          <p:cNvSpPr>
            <a:spLocks noGrp="1"/>
          </p:cNvSpPr>
          <p:nvPr>
            <p:ph type="body" sz="quarter" idx="11"/>
          </p:nvPr>
        </p:nvSpPr>
        <p:spPr/>
        <p:txBody>
          <a:bodyPr/>
          <a:lstStyle/>
          <a:p>
            <a:pPr marR="0">
              <a:spcAft>
                <a:spcPts val="800"/>
              </a:spcAft>
            </a:pPr>
            <a:r>
              <a:rPr lang="en-US" dirty="0">
                <a:cs typeface="Times New Roman" panose="02020603050405020304" pitchFamily="18" charset="0"/>
              </a:rPr>
              <a:t>Proof of Technology evaluation of Nuance Mix to create a Conversational AI Assistance</a:t>
            </a:r>
            <a:endParaRPr lang="en-US" sz="1800" dirty="0">
              <a:cs typeface="Times New Roman" panose="02020603050405020304" pitchFamily="18" charset="0"/>
            </a:endParaRPr>
          </a:p>
        </p:txBody>
      </p:sp>
      <p:grpSp>
        <p:nvGrpSpPr>
          <p:cNvPr id="11" name="Group 10">
            <a:extLst>
              <a:ext uri="{FF2B5EF4-FFF2-40B4-BE49-F238E27FC236}">
                <a16:creationId xmlns:a16="http://schemas.microsoft.com/office/drawing/2014/main" id="{EC3D80F7-C129-417E-965C-842165C25FC8}"/>
              </a:ext>
            </a:extLst>
          </p:cNvPr>
          <p:cNvGrpSpPr/>
          <p:nvPr/>
        </p:nvGrpSpPr>
        <p:grpSpPr>
          <a:xfrm>
            <a:off x="5489538" y="1208836"/>
            <a:ext cx="731520" cy="731520"/>
            <a:chOff x="5489538" y="1593844"/>
            <a:chExt cx="731520" cy="731520"/>
          </a:xfrm>
        </p:grpSpPr>
        <p:sp>
          <p:nvSpPr>
            <p:cNvPr id="34" name="Oval 33">
              <a:extLst>
                <a:ext uri="{FF2B5EF4-FFF2-40B4-BE49-F238E27FC236}">
                  <a16:creationId xmlns:a16="http://schemas.microsoft.com/office/drawing/2014/main" id="{1E4061D9-1D75-4DBD-AB14-F11945DE3ECF}"/>
                </a:ext>
              </a:extLst>
            </p:cNvPr>
            <p:cNvSpPr>
              <a:spLocks noChangeAspect="1"/>
            </p:cNvSpPr>
            <p:nvPr/>
          </p:nvSpPr>
          <p:spPr>
            <a:xfrm>
              <a:off x="5489538" y="1593844"/>
              <a:ext cx="731520" cy="731520"/>
            </a:xfrm>
            <a:prstGeom prst="ellipse">
              <a:avLst/>
            </a:prstGeom>
            <a:solidFill>
              <a:srgbClr val="CC0000"/>
            </a:solidFill>
            <a:ln w="31750">
              <a:solidFill>
                <a:srgbClr val="CC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CVS Health Sans" panose="020B0504020202020204" pitchFamily="34" charset="0"/>
                <a:cs typeface="Open Sans Bold"/>
              </a:endParaRPr>
            </a:p>
          </p:txBody>
        </p:sp>
        <p:pic>
          <p:nvPicPr>
            <p:cNvPr id="10" name="Graphic 9" descr="Lightbulb and gear with solid fill">
              <a:extLst>
                <a:ext uri="{FF2B5EF4-FFF2-40B4-BE49-F238E27FC236}">
                  <a16:creationId xmlns:a16="http://schemas.microsoft.com/office/drawing/2014/main" id="{14BDED45-B91A-490E-91AF-A30863D97E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2982" y="1717288"/>
              <a:ext cx="484632" cy="484632"/>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6553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5FB7DD-CC54-4B7D-8CD8-658046DC9A2D}"/>
              </a:ext>
            </a:extLst>
          </p:cNvPr>
          <p:cNvSpPr txBox="1"/>
          <p:nvPr/>
        </p:nvSpPr>
        <p:spPr>
          <a:xfrm>
            <a:off x="2919470" y="814524"/>
            <a:ext cx="65" cy="215444"/>
          </a:xfrm>
          <a:prstGeom prst="rect">
            <a:avLst/>
          </a:prstGeom>
          <a:noFill/>
        </p:spPr>
        <p:txBody>
          <a:bodyPr wrap="none" lIns="0" tIns="0" rIns="0" bIns="0" rtlCol="0">
            <a:spAutoFit/>
          </a:bodyPr>
          <a:lstStyle/>
          <a:p>
            <a:endParaRPr lang="en-US" sz="1400" err="1">
              <a:solidFill>
                <a:schemeClr val="tx2"/>
              </a:solidFill>
            </a:endParaRPr>
          </a:p>
        </p:txBody>
      </p:sp>
      <p:sp>
        <p:nvSpPr>
          <p:cNvPr id="11" name="Title 10">
            <a:extLst>
              <a:ext uri="{FF2B5EF4-FFF2-40B4-BE49-F238E27FC236}">
                <a16:creationId xmlns:a16="http://schemas.microsoft.com/office/drawing/2014/main" id="{59078BBE-0696-4922-8FCA-99E226F3ADFD}"/>
              </a:ext>
            </a:extLst>
          </p:cNvPr>
          <p:cNvSpPr>
            <a:spLocks noGrp="1"/>
          </p:cNvSpPr>
          <p:nvPr>
            <p:ph type="title"/>
          </p:nvPr>
        </p:nvSpPr>
        <p:spPr/>
        <p:txBody>
          <a:bodyPr/>
          <a:lstStyle/>
          <a:p>
            <a:r>
              <a:rPr lang="en-US">
                <a:latin typeface="CVS Health Sans" panose="020B0504020202020204" pitchFamily="34" charset="0"/>
              </a:rPr>
              <a:t>Resources and Skills</a:t>
            </a:r>
            <a:endParaRPr lang="en-US"/>
          </a:p>
        </p:txBody>
      </p:sp>
      <p:sp>
        <p:nvSpPr>
          <p:cNvPr id="16" name="Text Placeholder 15">
            <a:extLst>
              <a:ext uri="{FF2B5EF4-FFF2-40B4-BE49-F238E27FC236}">
                <a16:creationId xmlns:a16="http://schemas.microsoft.com/office/drawing/2014/main" id="{F92AA852-76EF-4BCC-99E9-BBE2F9699C35}"/>
              </a:ext>
            </a:extLst>
          </p:cNvPr>
          <p:cNvSpPr>
            <a:spLocks noGrp="1"/>
          </p:cNvSpPr>
          <p:nvPr>
            <p:ph type="body" sz="quarter" idx="11"/>
          </p:nvPr>
        </p:nvSpPr>
        <p:spPr/>
        <p:txBody>
          <a:bodyPr/>
          <a:lstStyle/>
          <a:p>
            <a:r>
              <a:rPr lang="en-US" sz="1800">
                <a:effectLst/>
                <a:latin typeface="CVS Health Sans"/>
                <a:ea typeface="Times New Roman" panose="02020603050405020304" pitchFamily="18" charset="0"/>
                <a:cs typeface="Times New Roman"/>
              </a:rPr>
              <a:t>Sample Resources to Consider</a:t>
            </a:r>
            <a:r>
              <a:rPr lang="en-US">
                <a:latin typeface="CVS Health Sans"/>
                <a:ea typeface="Times New Roman" panose="02020603050405020304" pitchFamily="18" charset="0"/>
                <a:cs typeface="Times New Roman"/>
              </a:rPr>
              <a:t> for a Nuance implementation</a:t>
            </a:r>
            <a:endParaRPr lang="en-US" sz="1800">
              <a:effectLst/>
              <a:latin typeface="CVS Health Sans" panose="020B0504020202020204" pitchFamily="34" charset="0"/>
              <a:ea typeface="Calibri" panose="020F0502020204030204" pitchFamily="34"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165D36A9-1B72-4A10-ABD2-D83D6939BEAF}"/>
              </a:ext>
            </a:extLst>
          </p:cNvPr>
          <p:cNvGraphicFramePr>
            <a:graphicFrameLocks noGrp="1"/>
          </p:cNvGraphicFramePr>
          <p:nvPr>
            <p:extLst>
              <p:ext uri="{D42A27DB-BD31-4B8C-83A1-F6EECF244321}">
                <p14:modId xmlns:p14="http://schemas.microsoft.com/office/powerpoint/2010/main" val="455797228"/>
              </p:ext>
            </p:extLst>
          </p:nvPr>
        </p:nvGraphicFramePr>
        <p:xfrm>
          <a:off x="355107" y="1237618"/>
          <a:ext cx="11567604" cy="5005056"/>
        </p:xfrm>
        <a:graphic>
          <a:graphicData uri="http://schemas.openxmlformats.org/drawingml/2006/table">
            <a:tbl>
              <a:tblPr firstRow="1" bandRow="1">
                <a:tableStyleId>{5C22544A-7EE6-4342-B048-85BDC9FD1C3A}</a:tableStyleId>
              </a:tblPr>
              <a:tblGrid>
                <a:gridCol w="2467514">
                  <a:extLst>
                    <a:ext uri="{9D8B030D-6E8A-4147-A177-3AD203B41FA5}">
                      <a16:colId xmlns:a16="http://schemas.microsoft.com/office/drawing/2014/main" val="1051587528"/>
                    </a:ext>
                  </a:extLst>
                </a:gridCol>
                <a:gridCol w="9100090">
                  <a:extLst>
                    <a:ext uri="{9D8B030D-6E8A-4147-A177-3AD203B41FA5}">
                      <a16:colId xmlns:a16="http://schemas.microsoft.com/office/drawing/2014/main" val="2586602242"/>
                    </a:ext>
                  </a:extLst>
                </a:gridCol>
              </a:tblGrid>
              <a:tr h="379029">
                <a:tc>
                  <a:txBody>
                    <a:bodyPr/>
                    <a:lstStyle/>
                    <a:p>
                      <a:r>
                        <a:rPr lang="en-US"/>
                        <a:t>Role</a:t>
                      </a:r>
                    </a:p>
                  </a:txBody>
                  <a:tcPr/>
                </a:tc>
                <a:tc>
                  <a:txBody>
                    <a:bodyPr/>
                    <a:lstStyle/>
                    <a:p>
                      <a:r>
                        <a:rPr lang="en-US"/>
                        <a:t>Sample Tasks</a:t>
                      </a:r>
                    </a:p>
                  </a:txBody>
                  <a:tcPr/>
                </a:tc>
                <a:extLst>
                  <a:ext uri="{0D108BD9-81ED-4DB2-BD59-A6C34878D82A}">
                    <a16:rowId xmlns:a16="http://schemas.microsoft.com/office/drawing/2014/main" val="940868114"/>
                  </a:ext>
                </a:extLst>
              </a:tr>
              <a:tr h="281484">
                <a:tc>
                  <a:txBody>
                    <a:bodyPr/>
                    <a:lstStyle/>
                    <a:p>
                      <a:r>
                        <a:rPr lang="en-US" sz="1050"/>
                        <a:t>User Experience</a:t>
                      </a:r>
                    </a:p>
                  </a:txBody>
                  <a:tcPr/>
                </a:tc>
                <a:tc>
                  <a:txBody>
                    <a:bodyPr/>
                    <a:lstStyle/>
                    <a:p>
                      <a:r>
                        <a:rPr lang="en-US" sz="1050"/>
                        <a:t>Sample calls, organization of the flows, prompt wording, entry into Mix, optimizations</a:t>
                      </a:r>
                    </a:p>
                  </a:txBody>
                  <a:tcPr/>
                </a:tc>
                <a:extLst>
                  <a:ext uri="{0D108BD9-81ED-4DB2-BD59-A6C34878D82A}">
                    <a16:rowId xmlns:a16="http://schemas.microsoft.com/office/drawing/2014/main" val="4013250267"/>
                  </a:ext>
                </a:extLst>
              </a:tr>
              <a:tr h="403767">
                <a:tc>
                  <a:txBody>
                    <a:bodyPr/>
                    <a:lstStyle/>
                    <a:p>
                      <a:r>
                        <a:rPr lang="en-US" sz="1050"/>
                        <a:t>Speech Developer</a:t>
                      </a:r>
                    </a:p>
                  </a:txBody>
                  <a:tcPr/>
                </a:tc>
                <a:tc>
                  <a:txBody>
                    <a:bodyPr/>
                    <a:lstStyle/>
                    <a:p>
                      <a:r>
                        <a:rPr lang="en-US" sz="1050"/>
                        <a:t>Recognition parameters, grammars, language model, voice biometrics calibration, optimizations</a:t>
                      </a:r>
                    </a:p>
                  </a:txBody>
                  <a:tcPr/>
                </a:tc>
                <a:extLst>
                  <a:ext uri="{0D108BD9-81ED-4DB2-BD59-A6C34878D82A}">
                    <a16:rowId xmlns:a16="http://schemas.microsoft.com/office/drawing/2014/main" val="3381669391"/>
                  </a:ext>
                </a:extLst>
              </a:tr>
              <a:tr h="281484">
                <a:tc>
                  <a:txBody>
                    <a:bodyPr/>
                    <a:lstStyle/>
                    <a:p>
                      <a:r>
                        <a:rPr lang="en-US" sz="1050"/>
                        <a:t>Developer</a:t>
                      </a:r>
                    </a:p>
                  </a:txBody>
                  <a:tcPr/>
                </a:tc>
                <a:tc>
                  <a:txBody>
                    <a:bodyPr/>
                    <a:lstStyle/>
                    <a:p>
                      <a:r>
                        <a:rPr lang="en-US" sz="1050"/>
                        <a:t>Backend integration, builds deployments, application logic</a:t>
                      </a:r>
                    </a:p>
                  </a:txBody>
                  <a:tcPr/>
                </a:tc>
                <a:extLst>
                  <a:ext uri="{0D108BD9-81ED-4DB2-BD59-A6C34878D82A}">
                    <a16:rowId xmlns:a16="http://schemas.microsoft.com/office/drawing/2014/main" val="4239627153"/>
                  </a:ext>
                </a:extLst>
              </a:tr>
              <a:tr h="281484">
                <a:tc>
                  <a:txBody>
                    <a:bodyPr/>
                    <a:lstStyle/>
                    <a:p>
                      <a:r>
                        <a:rPr lang="en-US" sz="1050"/>
                        <a:t>Audio Engineer</a:t>
                      </a:r>
                    </a:p>
                  </a:txBody>
                  <a:tcPr/>
                </a:tc>
                <a:tc>
                  <a:txBody>
                    <a:bodyPr/>
                    <a:lstStyle/>
                    <a:p>
                      <a:r>
                        <a:rPr lang="en-US" sz="1050"/>
                        <a:t>Audio Production</a:t>
                      </a:r>
                    </a:p>
                  </a:txBody>
                  <a:tcPr/>
                </a:tc>
                <a:extLst>
                  <a:ext uri="{0D108BD9-81ED-4DB2-BD59-A6C34878D82A}">
                    <a16:rowId xmlns:a16="http://schemas.microsoft.com/office/drawing/2014/main" val="679124458"/>
                  </a:ext>
                </a:extLst>
              </a:tr>
              <a:tr h="281484">
                <a:tc>
                  <a:txBody>
                    <a:bodyPr/>
                    <a:lstStyle/>
                    <a:p>
                      <a:r>
                        <a:rPr lang="en-US" sz="1050"/>
                        <a:t>BA</a:t>
                      </a:r>
                    </a:p>
                  </a:txBody>
                  <a:tcPr/>
                </a:tc>
                <a:tc>
                  <a:txBody>
                    <a:bodyPr/>
                    <a:lstStyle/>
                    <a:p>
                      <a:r>
                        <a:rPr lang="en-US" sz="1050"/>
                        <a:t>Groom backlog, prioritize, requirements curation, ROI models</a:t>
                      </a:r>
                    </a:p>
                  </a:txBody>
                  <a:tcPr/>
                </a:tc>
                <a:extLst>
                  <a:ext uri="{0D108BD9-81ED-4DB2-BD59-A6C34878D82A}">
                    <a16:rowId xmlns:a16="http://schemas.microsoft.com/office/drawing/2014/main" val="2739104394"/>
                  </a:ext>
                </a:extLst>
              </a:tr>
              <a:tr h="281484">
                <a:tc>
                  <a:txBody>
                    <a:bodyPr/>
                    <a:lstStyle/>
                    <a:p>
                      <a:r>
                        <a:rPr lang="en-US" sz="1050"/>
                        <a:t>VA Engineer</a:t>
                      </a:r>
                    </a:p>
                  </a:txBody>
                  <a:tcPr/>
                </a:tc>
                <a:tc>
                  <a:txBody>
                    <a:bodyPr/>
                    <a:lstStyle/>
                    <a:p>
                      <a:r>
                        <a:rPr lang="en-US" sz="1050"/>
                        <a:t>Create VA content and configure the platform</a:t>
                      </a:r>
                    </a:p>
                  </a:txBody>
                  <a:tcPr/>
                </a:tc>
                <a:extLst>
                  <a:ext uri="{0D108BD9-81ED-4DB2-BD59-A6C34878D82A}">
                    <a16:rowId xmlns:a16="http://schemas.microsoft.com/office/drawing/2014/main" val="1042111704"/>
                  </a:ext>
                </a:extLst>
              </a:tr>
              <a:tr h="281484">
                <a:tc>
                  <a:txBody>
                    <a:bodyPr/>
                    <a:lstStyle/>
                    <a:p>
                      <a:r>
                        <a:rPr lang="en-US" sz="1050"/>
                        <a:t>QA</a:t>
                      </a:r>
                    </a:p>
                  </a:txBody>
                  <a:tcPr/>
                </a:tc>
                <a:tc>
                  <a:txBody>
                    <a:bodyPr/>
                    <a:lstStyle/>
                    <a:p>
                      <a:r>
                        <a:rPr lang="en-US" sz="1050"/>
                        <a:t>Quality Assurance</a:t>
                      </a:r>
                    </a:p>
                  </a:txBody>
                  <a:tcPr/>
                </a:tc>
                <a:extLst>
                  <a:ext uri="{0D108BD9-81ED-4DB2-BD59-A6C34878D82A}">
                    <a16:rowId xmlns:a16="http://schemas.microsoft.com/office/drawing/2014/main" val="2471523268"/>
                  </a:ext>
                </a:extLst>
              </a:tr>
              <a:tr h="281484">
                <a:tc>
                  <a:txBody>
                    <a:bodyPr/>
                    <a:lstStyle/>
                    <a:p>
                      <a:r>
                        <a:rPr lang="en-US" sz="1050"/>
                        <a:t>PM/Scrum master</a:t>
                      </a:r>
                    </a:p>
                  </a:txBody>
                  <a:tcPr/>
                </a:tc>
                <a:tc>
                  <a:txBody>
                    <a:bodyPr/>
                    <a:lstStyle/>
                    <a:p>
                      <a:r>
                        <a:rPr lang="en-US" sz="1050"/>
                        <a:t>Organize the effort, provide status, coordinate</a:t>
                      </a:r>
                    </a:p>
                  </a:txBody>
                  <a:tcPr/>
                </a:tc>
                <a:extLst>
                  <a:ext uri="{0D108BD9-81ED-4DB2-BD59-A6C34878D82A}">
                    <a16:rowId xmlns:a16="http://schemas.microsoft.com/office/drawing/2014/main" val="1579862515"/>
                  </a:ext>
                </a:extLst>
              </a:tr>
              <a:tr h="281484">
                <a:tc>
                  <a:txBody>
                    <a:bodyPr/>
                    <a:lstStyle/>
                    <a:p>
                      <a:r>
                        <a:rPr lang="en-US" sz="1050"/>
                        <a:t>Data Science</a:t>
                      </a:r>
                    </a:p>
                  </a:txBody>
                  <a:tcPr/>
                </a:tc>
                <a:tc>
                  <a:txBody>
                    <a:bodyPr/>
                    <a:lstStyle/>
                    <a:p>
                      <a:r>
                        <a:rPr lang="en-US" sz="1050"/>
                        <a:t>Reporting, mine data for data-driven decisions, ML models for prediction, optimizations</a:t>
                      </a:r>
                    </a:p>
                  </a:txBody>
                  <a:tcPr/>
                </a:tc>
                <a:extLst>
                  <a:ext uri="{0D108BD9-81ED-4DB2-BD59-A6C34878D82A}">
                    <a16:rowId xmlns:a16="http://schemas.microsoft.com/office/drawing/2014/main" val="2748214886"/>
                  </a:ext>
                </a:extLst>
              </a:tr>
              <a:tr h="281484">
                <a:tc>
                  <a:txBody>
                    <a:bodyPr/>
                    <a:lstStyle/>
                    <a:p>
                      <a:r>
                        <a:rPr lang="en-US" sz="1050"/>
                        <a:t>Infrastructure</a:t>
                      </a:r>
                    </a:p>
                  </a:txBody>
                  <a:tcPr/>
                </a:tc>
                <a:tc>
                  <a:txBody>
                    <a:bodyPr/>
                    <a:lstStyle/>
                    <a:p>
                      <a:r>
                        <a:rPr lang="en-US" sz="1050"/>
                        <a:t>Network engineers, telephony, environment stability</a:t>
                      </a:r>
                    </a:p>
                  </a:txBody>
                  <a:tcPr/>
                </a:tc>
                <a:extLst>
                  <a:ext uri="{0D108BD9-81ED-4DB2-BD59-A6C34878D82A}">
                    <a16:rowId xmlns:a16="http://schemas.microsoft.com/office/drawing/2014/main" val="911396579"/>
                  </a:ext>
                </a:extLst>
              </a:tr>
              <a:tr h="281484">
                <a:tc>
                  <a:txBody>
                    <a:bodyPr/>
                    <a:lstStyle/>
                    <a:p>
                      <a:r>
                        <a:rPr lang="en-US" sz="1050"/>
                        <a:t>NOC / SRC</a:t>
                      </a:r>
                    </a:p>
                  </a:txBody>
                  <a:tcPr/>
                </a:tc>
                <a:tc>
                  <a:txBody>
                    <a:bodyPr/>
                    <a:lstStyle/>
                    <a:p>
                      <a:r>
                        <a:rPr lang="en-US" sz="1050"/>
                        <a:t>Monitoring and SLAs</a:t>
                      </a:r>
                    </a:p>
                  </a:txBody>
                  <a:tcPr/>
                </a:tc>
                <a:extLst>
                  <a:ext uri="{0D108BD9-81ED-4DB2-BD59-A6C34878D82A}">
                    <a16:rowId xmlns:a16="http://schemas.microsoft.com/office/drawing/2014/main" val="780900232"/>
                  </a:ext>
                </a:extLst>
              </a:tr>
              <a:tr h="281484">
                <a:tc>
                  <a:txBody>
                    <a:bodyPr/>
                    <a:lstStyle/>
                    <a:p>
                      <a:r>
                        <a:rPr lang="en-US" sz="1050"/>
                        <a:t>Script Writer</a:t>
                      </a:r>
                    </a:p>
                  </a:txBody>
                  <a:tcPr/>
                </a:tc>
                <a:tc>
                  <a:txBody>
                    <a:bodyPr/>
                    <a:lstStyle/>
                    <a:p>
                      <a:r>
                        <a:rPr lang="en-US" sz="1050"/>
                        <a:t>Architect and configure live agent script trees</a:t>
                      </a:r>
                    </a:p>
                  </a:txBody>
                  <a:tcPr/>
                </a:tc>
                <a:extLst>
                  <a:ext uri="{0D108BD9-81ED-4DB2-BD59-A6C34878D82A}">
                    <a16:rowId xmlns:a16="http://schemas.microsoft.com/office/drawing/2014/main" val="1428253297"/>
                  </a:ext>
                </a:extLst>
              </a:tr>
              <a:tr h="281484">
                <a:tc>
                  <a:txBody>
                    <a:bodyPr/>
                    <a:lstStyle/>
                    <a:p>
                      <a:r>
                        <a:rPr lang="en-US" sz="1050"/>
                        <a:t>VB Engineer</a:t>
                      </a:r>
                    </a:p>
                  </a:txBody>
                  <a:tcPr/>
                </a:tc>
                <a:tc>
                  <a:txBody>
                    <a:bodyPr/>
                    <a:lstStyle/>
                    <a:p>
                      <a:r>
                        <a:rPr lang="en-US" sz="1050"/>
                        <a:t>Architect and configure voice biometrics</a:t>
                      </a:r>
                    </a:p>
                  </a:txBody>
                  <a:tcPr/>
                </a:tc>
                <a:extLst>
                  <a:ext uri="{0D108BD9-81ED-4DB2-BD59-A6C34878D82A}">
                    <a16:rowId xmlns:a16="http://schemas.microsoft.com/office/drawing/2014/main" val="427287561"/>
                  </a:ext>
                </a:extLst>
              </a:tr>
              <a:tr h="281484">
                <a:tc>
                  <a:txBody>
                    <a:bodyPr/>
                    <a:lstStyle/>
                    <a:p>
                      <a:r>
                        <a:rPr lang="en-US" sz="1050"/>
                        <a:t>Transcriptionist / tagger</a:t>
                      </a:r>
                    </a:p>
                  </a:txBody>
                  <a:tcPr/>
                </a:tc>
                <a:tc>
                  <a:txBody>
                    <a:bodyPr/>
                    <a:lstStyle/>
                    <a:p>
                      <a:r>
                        <a:rPr lang="en-US" sz="1050"/>
                        <a:t>Transcribe and categorize utterances to improve language models</a:t>
                      </a:r>
                    </a:p>
                  </a:txBody>
                  <a:tcPr/>
                </a:tc>
                <a:extLst>
                  <a:ext uri="{0D108BD9-81ED-4DB2-BD59-A6C34878D82A}">
                    <a16:rowId xmlns:a16="http://schemas.microsoft.com/office/drawing/2014/main" val="1032880764"/>
                  </a:ext>
                </a:extLst>
              </a:tr>
              <a:tr h="281484">
                <a:tc>
                  <a:txBody>
                    <a:bodyPr/>
                    <a:lstStyle/>
                    <a:p>
                      <a:r>
                        <a:rPr lang="en-US" sz="1050"/>
                        <a:t>Graphics Designer</a:t>
                      </a:r>
                    </a:p>
                  </a:txBody>
                  <a:tcPr/>
                </a:tc>
                <a:tc>
                  <a:txBody>
                    <a:bodyPr/>
                    <a:lstStyle/>
                    <a:p>
                      <a:r>
                        <a:rPr lang="en-US" sz="1050"/>
                        <a:t>Develops the graphic content for the user experience</a:t>
                      </a:r>
                    </a:p>
                  </a:txBody>
                  <a:tcPr/>
                </a:tc>
                <a:extLst>
                  <a:ext uri="{0D108BD9-81ED-4DB2-BD59-A6C34878D82A}">
                    <a16:rowId xmlns:a16="http://schemas.microsoft.com/office/drawing/2014/main" val="4237556922"/>
                  </a:ext>
                </a:extLst>
              </a:tr>
              <a:tr h="281484">
                <a:tc>
                  <a:txBody>
                    <a:bodyPr/>
                    <a:lstStyle/>
                    <a:p>
                      <a:r>
                        <a:rPr lang="en-US" sz="1050"/>
                        <a:t>Marketing</a:t>
                      </a:r>
                    </a:p>
                  </a:txBody>
                  <a:tcPr/>
                </a:tc>
                <a:tc>
                  <a:txBody>
                    <a:bodyPr/>
                    <a:lstStyle/>
                    <a:p>
                      <a:r>
                        <a:rPr lang="en-US" sz="1050"/>
                        <a:t>Align brand image</a:t>
                      </a:r>
                    </a:p>
                  </a:txBody>
                  <a:tcPr/>
                </a:tc>
                <a:extLst>
                  <a:ext uri="{0D108BD9-81ED-4DB2-BD59-A6C34878D82A}">
                    <a16:rowId xmlns:a16="http://schemas.microsoft.com/office/drawing/2014/main" val="2614508873"/>
                  </a:ext>
                </a:extLst>
              </a:tr>
            </a:tbl>
          </a:graphicData>
        </a:graphic>
      </p:graphicFrame>
    </p:spTree>
    <p:extLst>
      <p:ext uri="{BB962C8B-B14F-4D97-AF65-F5344CB8AC3E}">
        <p14:creationId xmlns:p14="http://schemas.microsoft.com/office/powerpoint/2010/main" val="1917081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5FB7DD-CC54-4B7D-8CD8-658046DC9A2D}"/>
              </a:ext>
            </a:extLst>
          </p:cNvPr>
          <p:cNvSpPr txBox="1"/>
          <p:nvPr/>
        </p:nvSpPr>
        <p:spPr>
          <a:xfrm>
            <a:off x="2919470" y="814524"/>
            <a:ext cx="65" cy="215444"/>
          </a:xfrm>
          <a:prstGeom prst="rect">
            <a:avLst/>
          </a:prstGeom>
          <a:noFill/>
        </p:spPr>
        <p:txBody>
          <a:bodyPr wrap="none" lIns="0" tIns="0" rIns="0" bIns="0" rtlCol="0">
            <a:spAutoFit/>
          </a:bodyPr>
          <a:lstStyle/>
          <a:p>
            <a:endParaRPr lang="en-US" sz="1400" err="1">
              <a:solidFill>
                <a:schemeClr val="tx2"/>
              </a:solidFill>
            </a:endParaRPr>
          </a:p>
        </p:txBody>
      </p:sp>
      <p:sp>
        <p:nvSpPr>
          <p:cNvPr id="11" name="Title 10">
            <a:extLst>
              <a:ext uri="{FF2B5EF4-FFF2-40B4-BE49-F238E27FC236}">
                <a16:creationId xmlns:a16="http://schemas.microsoft.com/office/drawing/2014/main" id="{59078BBE-0696-4922-8FCA-99E226F3ADFD}"/>
              </a:ext>
            </a:extLst>
          </p:cNvPr>
          <p:cNvSpPr>
            <a:spLocks noGrp="1"/>
          </p:cNvSpPr>
          <p:nvPr>
            <p:ph type="title"/>
          </p:nvPr>
        </p:nvSpPr>
        <p:spPr/>
        <p:txBody>
          <a:bodyPr/>
          <a:lstStyle/>
          <a:p>
            <a:r>
              <a:rPr lang="en-US" sz="2950">
                <a:latin typeface="CVS Health Sans"/>
              </a:rPr>
              <a:t>Proof of Technology -  User Journeys </a:t>
            </a:r>
            <a:endParaRPr lang="en-US"/>
          </a:p>
        </p:txBody>
      </p:sp>
      <p:graphicFrame>
        <p:nvGraphicFramePr>
          <p:cNvPr id="2" name="Table 4">
            <a:extLst>
              <a:ext uri="{FF2B5EF4-FFF2-40B4-BE49-F238E27FC236}">
                <a16:creationId xmlns:a16="http://schemas.microsoft.com/office/drawing/2014/main" id="{18800C83-4B09-4930-A71A-14F17FD3A977}"/>
              </a:ext>
            </a:extLst>
          </p:cNvPr>
          <p:cNvGraphicFramePr>
            <a:graphicFrameLocks noGrp="1"/>
          </p:cNvGraphicFramePr>
          <p:nvPr>
            <p:extLst>
              <p:ext uri="{D42A27DB-BD31-4B8C-83A1-F6EECF244321}">
                <p14:modId xmlns:p14="http://schemas.microsoft.com/office/powerpoint/2010/main" val="2771142151"/>
              </p:ext>
            </p:extLst>
          </p:nvPr>
        </p:nvGraphicFramePr>
        <p:xfrm>
          <a:off x="272415" y="1292860"/>
          <a:ext cx="11623530" cy="4919450"/>
        </p:xfrm>
        <a:graphic>
          <a:graphicData uri="http://schemas.openxmlformats.org/drawingml/2006/table">
            <a:tbl>
              <a:tblPr firstRow="1" bandRow="1">
                <a:tableStyleId>{5C22544A-7EE6-4342-B048-85BDC9FD1C3A}</a:tableStyleId>
              </a:tblPr>
              <a:tblGrid>
                <a:gridCol w="1858227">
                  <a:extLst>
                    <a:ext uri="{9D8B030D-6E8A-4147-A177-3AD203B41FA5}">
                      <a16:colId xmlns:a16="http://schemas.microsoft.com/office/drawing/2014/main" val="2067084820"/>
                    </a:ext>
                  </a:extLst>
                </a:gridCol>
                <a:gridCol w="2521258">
                  <a:extLst>
                    <a:ext uri="{9D8B030D-6E8A-4147-A177-3AD203B41FA5}">
                      <a16:colId xmlns:a16="http://schemas.microsoft.com/office/drawing/2014/main" val="2488217599"/>
                    </a:ext>
                  </a:extLst>
                </a:gridCol>
                <a:gridCol w="7244045">
                  <a:extLst>
                    <a:ext uri="{9D8B030D-6E8A-4147-A177-3AD203B41FA5}">
                      <a16:colId xmlns:a16="http://schemas.microsoft.com/office/drawing/2014/main" val="1008836140"/>
                    </a:ext>
                  </a:extLst>
                </a:gridCol>
              </a:tblGrid>
              <a:tr h="435901">
                <a:tc>
                  <a:txBody>
                    <a:bodyPr/>
                    <a:lstStyle/>
                    <a:p>
                      <a:r>
                        <a:rPr lang="en-US" b="0"/>
                        <a:t>Use Case</a:t>
                      </a:r>
                    </a:p>
                  </a:txBody>
                  <a:tcPr/>
                </a:tc>
                <a:tc>
                  <a:txBody>
                    <a:bodyPr/>
                    <a:lstStyle/>
                    <a:p>
                      <a:r>
                        <a:rPr lang="en-US" b="0"/>
                        <a:t>Features</a:t>
                      </a:r>
                    </a:p>
                  </a:txBody>
                  <a:tcPr/>
                </a:tc>
                <a:tc>
                  <a:txBody>
                    <a:bodyPr/>
                    <a:lstStyle/>
                    <a:p>
                      <a:r>
                        <a:rPr lang="en-US" b="0"/>
                        <a:t>Description</a:t>
                      </a:r>
                    </a:p>
                  </a:txBody>
                  <a:tcPr/>
                </a:tc>
                <a:extLst>
                  <a:ext uri="{0D108BD9-81ED-4DB2-BD59-A6C34878D82A}">
                    <a16:rowId xmlns:a16="http://schemas.microsoft.com/office/drawing/2014/main" val="1570491698"/>
                  </a:ext>
                </a:extLst>
              </a:tr>
              <a:tr h="1577548">
                <a:tc>
                  <a:txBody>
                    <a:bodyPr/>
                    <a:lstStyle/>
                    <a:p>
                      <a:r>
                        <a:rPr lang="en-US" sz="1400" b="0">
                          <a:latin typeface="CVS Health Sans" panose="020B0504020202020204" pitchFamily="34" charset="0"/>
                        </a:rPr>
                        <a:t>Prescription Refill</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Voice Biometrics</a:t>
                      </a:r>
                    </a:p>
                    <a:p>
                      <a:pPr marL="285750" indent="-285750">
                        <a:buFont typeface="Arial" panose="020B0604020202020204" pitchFamily="34" charset="0"/>
                        <a:buChar char="•"/>
                      </a:pPr>
                      <a:r>
                        <a:rPr lang="en-US" sz="1400" b="0">
                          <a:latin typeface="CVS Health Sans" panose="020B0504020202020204" pitchFamily="34" charset="0"/>
                        </a:rPr>
                        <a:t>Prediction</a:t>
                      </a:r>
                    </a:p>
                    <a:p>
                      <a:pPr marL="285750" indent="-285750">
                        <a:buFont typeface="Arial" panose="020B0604020202020204" pitchFamily="34" charset="0"/>
                        <a:buChar char="•"/>
                      </a:pPr>
                      <a:r>
                        <a:rPr lang="en-US" sz="1400" b="0">
                          <a:latin typeface="CVS Health Sans" panose="020B0504020202020204" pitchFamily="34" charset="0"/>
                        </a:rPr>
                        <a:t>Personalization</a:t>
                      </a:r>
                    </a:p>
                    <a:p>
                      <a:pPr marL="285750" indent="-285750">
                        <a:buFont typeface="Arial" panose="020B0604020202020204" pitchFamily="34" charset="0"/>
                        <a:buChar char="•"/>
                      </a:pPr>
                      <a:r>
                        <a:rPr lang="en-US" sz="1400" b="0">
                          <a:latin typeface="CVS Health Sans" panose="020B0504020202020204" pitchFamily="34" charset="0"/>
                        </a:rPr>
                        <a:t>IVR to Digital Automation</a:t>
                      </a:r>
                    </a:p>
                    <a:p>
                      <a:pPr marL="285750" indent="-285750">
                        <a:buFont typeface="Arial" panose="020B0604020202020204" pitchFamily="34" charset="0"/>
                        <a:buChar char="•"/>
                      </a:pPr>
                      <a:r>
                        <a:rPr lang="en-US" sz="1400" b="0">
                          <a:latin typeface="CVS Health Sans" panose="020B0504020202020204" pitchFamily="34" charset="0"/>
                        </a:rPr>
                        <a:t>Omni-Channel</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Caller is authenticated with biometrics</a:t>
                      </a:r>
                    </a:p>
                    <a:p>
                      <a:pPr marL="285750" indent="-285750">
                        <a:buFont typeface="Arial" panose="020B0604020202020204" pitchFamily="34" charset="0"/>
                        <a:buChar char="•"/>
                      </a:pPr>
                      <a:r>
                        <a:rPr lang="en-US" sz="1400" b="0">
                          <a:latin typeface="CVS Health Sans" panose="020B0504020202020204" pitchFamily="34" charset="0"/>
                        </a:rPr>
                        <a:t>Several prescriptions are eligible for refill and one of the prescriptions that is often renewed has run out of refills;   VA leverages this knowledge to offer a VA to Digital transfer to allow the caller to complete their refill/request renewal</a:t>
                      </a:r>
                    </a:p>
                    <a:p>
                      <a:pPr marL="285750" indent="-285750">
                        <a:buFont typeface="Arial" panose="020B0604020202020204" pitchFamily="34" charset="0"/>
                        <a:buChar char="•"/>
                      </a:pPr>
                      <a:r>
                        <a:rPr lang="en-US" sz="1400" b="0">
                          <a:latin typeface="CVS Health Sans" panose="020B0504020202020204" pitchFamily="34" charset="0"/>
                        </a:rPr>
                        <a:t>At the end of the digital experience the user is offered to subscribe for order status updates and future refill alerts</a:t>
                      </a:r>
                    </a:p>
                  </a:txBody>
                  <a:tcPr/>
                </a:tc>
                <a:extLst>
                  <a:ext uri="{0D108BD9-81ED-4DB2-BD59-A6C34878D82A}">
                    <a16:rowId xmlns:a16="http://schemas.microsoft.com/office/drawing/2014/main" val="3932705888"/>
                  </a:ext>
                </a:extLst>
              </a:tr>
              <a:tr h="1079375">
                <a:tc>
                  <a:txBody>
                    <a:bodyPr/>
                    <a:lstStyle/>
                    <a:p>
                      <a:r>
                        <a:rPr lang="en-US" sz="1400" b="0">
                          <a:latin typeface="CVS Health Sans" panose="020B0504020202020204" pitchFamily="34" charset="0"/>
                        </a:rPr>
                        <a:t>Drug Pricing</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Voice Biometrics</a:t>
                      </a:r>
                    </a:p>
                    <a:p>
                      <a:pPr marL="285750" indent="-285750">
                        <a:buFont typeface="Arial" panose="020B0604020202020204" pitchFamily="34" charset="0"/>
                        <a:buChar char="•"/>
                      </a:pPr>
                      <a:r>
                        <a:rPr lang="en-US" sz="1400" b="0">
                          <a:latin typeface="CVS Health Sans" panose="020B0504020202020204" pitchFamily="34" charset="0"/>
                        </a:rPr>
                        <a:t>Multi-slot NLU</a:t>
                      </a:r>
                    </a:p>
                    <a:p>
                      <a:pPr marL="285750" indent="-285750">
                        <a:buFont typeface="Arial" panose="020B0604020202020204" pitchFamily="34" charset="0"/>
                        <a:buChar char="•"/>
                      </a:pPr>
                      <a:r>
                        <a:rPr lang="en-US" sz="1400" b="0">
                          <a:latin typeface="CVS Health Sans" panose="020B0504020202020204" pitchFamily="34" charset="0"/>
                        </a:rPr>
                        <a:t>Drug name recognition</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Caller is authenticated with biometrics</a:t>
                      </a:r>
                    </a:p>
                    <a:p>
                      <a:pPr marL="285750" indent="-285750">
                        <a:buFont typeface="Arial" panose="020B0604020202020204" pitchFamily="34" charset="0"/>
                        <a:buChar char="•"/>
                      </a:pPr>
                      <a:r>
                        <a:rPr lang="en-US" sz="1400" b="0">
                          <a:latin typeface="CVS Health Sans" panose="020B0504020202020204" pitchFamily="34" charset="0"/>
                        </a:rPr>
                        <a:t>Caller wants drug pricing information for a new prescription</a:t>
                      </a:r>
                    </a:p>
                    <a:p>
                      <a:pPr marL="285750" indent="-285750">
                        <a:buFont typeface="Arial" panose="020B0604020202020204" pitchFamily="34" charset="0"/>
                        <a:buChar char="•"/>
                      </a:pPr>
                      <a:r>
                        <a:rPr lang="en-US" sz="1400" b="0">
                          <a:latin typeface="CVS Health Sans" panose="020B0504020202020204" pitchFamily="34" charset="0"/>
                        </a:rPr>
                        <a:t>VA collects drug name, dosage, and number of tablets</a:t>
                      </a:r>
                    </a:p>
                    <a:p>
                      <a:pPr marL="285750" indent="-285750">
                        <a:buFont typeface="Arial" panose="020B0604020202020204" pitchFamily="34" charset="0"/>
                        <a:buChar char="•"/>
                      </a:pPr>
                      <a:r>
                        <a:rPr lang="en-US" sz="1400" b="0">
                          <a:latin typeface="CVS Health Sans" panose="020B0504020202020204" pitchFamily="34" charset="0"/>
                        </a:rPr>
                        <a:t>VA provides price and offers to talk to the provider to add prescription to the order.</a:t>
                      </a:r>
                    </a:p>
                  </a:txBody>
                  <a:tcPr/>
                </a:tc>
                <a:extLst>
                  <a:ext uri="{0D108BD9-81ED-4DB2-BD59-A6C34878D82A}">
                    <a16:rowId xmlns:a16="http://schemas.microsoft.com/office/drawing/2014/main" val="436134334"/>
                  </a:ext>
                </a:extLst>
              </a:tr>
              <a:tr h="1826626">
                <a:tc>
                  <a:txBody>
                    <a:bodyPr/>
                    <a:lstStyle/>
                    <a:p>
                      <a:r>
                        <a:rPr lang="en-US" sz="1400" b="0">
                          <a:latin typeface="CVS Health Sans" panose="020B0504020202020204" pitchFamily="34" charset="0"/>
                        </a:rPr>
                        <a:t>Seamless transition</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Voice Biometrics</a:t>
                      </a:r>
                    </a:p>
                    <a:p>
                      <a:pPr marL="285750" lvl="0" indent="-285750">
                        <a:buFont typeface="Arial" panose="020B0604020202020204" pitchFamily="34" charset="0"/>
                        <a:buChar char="•"/>
                      </a:pPr>
                      <a:r>
                        <a:rPr lang="en-US" sz="1400" b="0">
                          <a:latin typeface="CVS Health Sans"/>
                        </a:rPr>
                        <a:t>Seamless Transfer</a:t>
                      </a:r>
                    </a:p>
                    <a:p>
                      <a:pPr marL="285750" indent="-285750">
                        <a:buFont typeface="Arial" panose="020B0604020202020204" pitchFamily="34" charset="0"/>
                        <a:buChar char="•"/>
                      </a:pPr>
                      <a:r>
                        <a:rPr lang="en-US" sz="1400" b="0">
                          <a:latin typeface="CVS Health Sans" panose="020B0504020202020204" pitchFamily="34" charset="0"/>
                        </a:rPr>
                        <a:t>Personalization</a:t>
                      </a:r>
                    </a:p>
                  </a:txBody>
                  <a:tcPr/>
                </a:tc>
                <a:tc>
                  <a:txBody>
                    <a:bodyPr/>
                    <a:lstStyle/>
                    <a:p>
                      <a:pPr marL="285750" indent="-285750">
                        <a:buFont typeface="Arial" panose="020B0604020202020204" pitchFamily="34" charset="0"/>
                        <a:buChar char="•"/>
                      </a:pPr>
                      <a:r>
                        <a:rPr lang="en-US" sz="1400" b="0">
                          <a:latin typeface="CVS Health Sans"/>
                        </a:rPr>
                        <a:t>Caller is authenticated with biometrics</a:t>
                      </a:r>
                    </a:p>
                    <a:p>
                      <a:pPr marL="285750" indent="-285750">
                        <a:buFont typeface="Arial" panose="020B0604020202020204" pitchFamily="34" charset="0"/>
                        <a:buChar char="•"/>
                      </a:pPr>
                      <a:r>
                        <a:rPr lang="en-US" sz="1400" b="0">
                          <a:latin typeface="CVS Health Sans"/>
                        </a:rPr>
                        <a:t>Caller called the store but would like to book an appointment at MinuteClinic</a:t>
                      </a:r>
                    </a:p>
                    <a:p>
                      <a:pPr marL="285750" indent="-285750">
                        <a:buFont typeface="Arial" panose="020B0604020202020204" pitchFamily="34" charset="0"/>
                        <a:buChar char="•"/>
                      </a:pPr>
                      <a:r>
                        <a:rPr lang="en-US" sz="1400" b="0">
                          <a:latin typeface="CVS Health Sans" panose="020B0504020202020204" pitchFamily="34" charset="0"/>
                        </a:rPr>
                        <a:t>Call is handed over seamlessly to the MinuteClinic IVR passing on the caller’s ID information and intent</a:t>
                      </a:r>
                    </a:p>
                    <a:p>
                      <a:pPr marL="285750" indent="-285750">
                        <a:buFont typeface="Arial" panose="020B0604020202020204" pitchFamily="34" charset="0"/>
                        <a:buChar char="•"/>
                      </a:pPr>
                      <a:r>
                        <a:rPr lang="en-US" sz="1400" b="0">
                          <a:latin typeface="CVS Health Sans" panose="020B0504020202020204" pitchFamily="34" charset="0"/>
                        </a:rPr>
                        <a:t>The MinuteClinic VA sees that the caller had previous appointments at a given location and asks the caller if they’d like to book at the same location</a:t>
                      </a:r>
                    </a:p>
                    <a:p>
                      <a:pPr marL="285750" indent="-285750">
                        <a:buFont typeface="Arial" panose="020B0604020202020204" pitchFamily="34" charset="0"/>
                        <a:buChar char="•"/>
                      </a:pPr>
                      <a:r>
                        <a:rPr lang="en-US" sz="1400" b="0">
                          <a:latin typeface="CVS Health Sans" panose="020B0504020202020204" pitchFamily="34" charset="0"/>
                        </a:rPr>
                        <a:t>Flow continues with questions related to booking the appointment</a:t>
                      </a:r>
                    </a:p>
                  </a:txBody>
                  <a:tcPr/>
                </a:tc>
                <a:extLst>
                  <a:ext uri="{0D108BD9-81ED-4DB2-BD59-A6C34878D82A}">
                    <a16:rowId xmlns:a16="http://schemas.microsoft.com/office/drawing/2014/main" val="2400839484"/>
                  </a:ext>
                </a:extLst>
              </a:tr>
            </a:tbl>
          </a:graphicData>
        </a:graphic>
      </p:graphicFrame>
      <p:sp>
        <p:nvSpPr>
          <p:cNvPr id="26" name="Text Placeholder 6">
            <a:extLst>
              <a:ext uri="{FF2B5EF4-FFF2-40B4-BE49-F238E27FC236}">
                <a16:creationId xmlns:a16="http://schemas.microsoft.com/office/drawing/2014/main" id="{36C9FE87-B2C7-406C-9980-DA18FFE862E5}"/>
              </a:ext>
            </a:extLst>
          </p:cNvPr>
          <p:cNvSpPr>
            <a:spLocks noGrp="1"/>
          </p:cNvSpPr>
          <p:nvPr>
            <p:ph type="body" sz="quarter" idx="11"/>
          </p:nvPr>
        </p:nvSpPr>
        <p:spPr>
          <a:xfrm>
            <a:off x="272417" y="740482"/>
            <a:ext cx="9686099" cy="423094"/>
          </a:xfrm>
        </p:spPr>
        <p:txBody>
          <a:bodyPr/>
          <a:lstStyle/>
          <a:p>
            <a:pPr marR="0">
              <a:spcAft>
                <a:spcPts val="800"/>
              </a:spcAft>
            </a:pPr>
            <a:r>
              <a:rPr lang="en-US">
                <a:cs typeface="Times New Roman" panose="02020603050405020304" pitchFamily="18" charset="0"/>
              </a:rPr>
              <a:t>Scenarios for demonstrating Nuance technology (delivered in 4 weeks)</a:t>
            </a:r>
            <a:endParaRPr lang="en-US" sz="1800">
              <a:cs typeface="Times New Roman" panose="02020603050405020304" pitchFamily="18" charset="0"/>
            </a:endParaRPr>
          </a:p>
        </p:txBody>
      </p:sp>
    </p:spTree>
    <p:extLst>
      <p:ext uri="{BB962C8B-B14F-4D97-AF65-F5344CB8AC3E}">
        <p14:creationId xmlns:p14="http://schemas.microsoft.com/office/powerpoint/2010/main" val="170444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5FB7DD-CC54-4B7D-8CD8-658046DC9A2D}"/>
              </a:ext>
            </a:extLst>
          </p:cNvPr>
          <p:cNvSpPr txBox="1"/>
          <p:nvPr/>
        </p:nvSpPr>
        <p:spPr>
          <a:xfrm>
            <a:off x="2919470" y="814524"/>
            <a:ext cx="65" cy="215444"/>
          </a:xfrm>
          <a:prstGeom prst="rect">
            <a:avLst/>
          </a:prstGeom>
          <a:noFill/>
        </p:spPr>
        <p:txBody>
          <a:bodyPr wrap="none" lIns="0" tIns="0" rIns="0" bIns="0" rtlCol="0">
            <a:spAutoFit/>
          </a:bodyPr>
          <a:lstStyle/>
          <a:p>
            <a:endParaRPr lang="en-US" sz="1400" err="1">
              <a:solidFill>
                <a:schemeClr val="tx2"/>
              </a:solidFill>
            </a:endParaRPr>
          </a:p>
        </p:txBody>
      </p:sp>
      <p:sp>
        <p:nvSpPr>
          <p:cNvPr id="11" name="Title 10">
            <a:extLst>
              <a:ext uri="{FF2B5EF4-FFF2-40B4-BE49-F238E27FC236}">
                <a16:creationId xmlns:a16="http://schemas.microsoft.com/office/drawing/2014/main" id="{59078BBE-0696-4922-8FCA-99E226F3ADFD}"/>
              </a:ext>
            </a:extLst>
          </p:cNvPr>
          <p:cNvSpPr>
            <a:spLocks noGrp="1"/>
          </p:cNvSpPr>
          <p:nvPr>
            <p:ph type="title"/>
          </p:nvPr>
        </p:nvSpPr>
        <p:spPr/>
        <p:txBody>
          <a:bodyPr/>
          <a:lstStyle/>
          <a:p>
            <a:r>
              <a:rPr lang="en-US" sz="2950">
                <a:latin typeface="CVS Health Sans"/>
              </a:rPr>
              <a:t>Proof of Technology -  Resources &amp; Time</a:t>
            </a:r>
            <a:endParaRPr lang="en-US"/>
          </a:p>
        </p:txBody>
      </p:sp>
      <p:graphicFrame>
        <p:nvGraphicFramePr>
          <p:cNvPr id="2" name="Table 4">
            <a:extLst>
              <a:ext uri="{FF2B5EF4-FFF2-40B4-BE49-F238E27FC236}">
                <a16:creationId xmlns:a16="http://schemas.microsoft.com/office/drawing/2014/main" id="{18800C83-4B09-4930-A71A-14F17FD3A977}"/>
              </a:ext>
            </a:extLst>
          </p:cNvPr>
          <p:cNvGraphicFramePr>
            <a:graphicFrameLocks noGrp="1"/>
          </p:cNvGraphicFramePr>
          <p:nvPr>
            <p:extLst>
              <p:ext uri="{D42A27DB-BD31-4B8C-83A1-F6EECF244321}">
                <p14:modId xmlns:p14="http://schemas.microsoft.com/office/powerpoint/2010/main" val="3683502019"/>
              </p:ext>
            </p:extLst>
          </p:nvPr>
        </p:nvGraphicFramePr>
        <p:xfrm>
          <a:off x="272415" y="1583616"/>
          <a:ext cx="11623530" cy="4091084"/>
        </p:xfrm>
        <a:graphic>
          <a:graphicData uri="http://schemas.openxmlformats.org/drawingml/2006/table">
            <a:tbl>
              <a:tblPr firstRow="1" bandRow="1">
                <a:tableStyleId>{5C22544A-7EE6-4342-B048-85BDC9FD1C3A}</a:tableStyleId>
              </a:tblPr>
              <a:tblGrid>
                <a:gridCol w="1858227">
                  <a:extLst>
                    <a:ext uri="{9D8B030D-6E8A-4147-A177-3AD203B41FA5}">
                      <a16:colId xmlns:a16="http://schemas.microsoft.com/office/drawing/2014/main" val="2067084820"/>
                    </a:ext>
                  </a:extLst>
                </a:gridCol>
                <a:gridCol w="2521258">
                  <a:extLst>
                    <a:ext uri="{9D8B030D-6E8A-4147-A177-3AD203B41FA5}">
                      <a16:colId xmlns:a16="http://schemas.microsoft.com/office/drawing/2014/main" val="2488217599"/>
                    </a:ext>
                  </a:extLst>
                </a:gridCol>
                <a:gridCol w="7244045">
                  <a:extLst>
                    <a:ext uri="{9D8B030D-6E8A-4147-A177-3AD203B41FA5}">
                      <a16:colId xmlns:a16="http://schemas.microsoft.com/office/drawing/2014/main" val="1008836140"/>
                    </a:ext>
                  </a:extLst>
                </a:gridCol>
              </a:tblGrid>
              <a:tr h="332205">
                <a:tc>
                  <a:txBody>
                    <a:bodyPr/>
                    <a:lstStyle/>
                    <a:p>
                      <a:r>
                        <a:rPr lang="en-US" b="0"/>
                        <a:t>Role</a:t>
                      </a:r>
                    </a:p>
                  </a:txBody>
                  <a:tcPr/>
                </a:tc>
                <a:tc>
                  <a:txBody>
                    <a:bodyPr/>
                    <a:lstStyle/>
                    <a:p>
                      <a:r>
                        <a:rPr lang="en-US" b="0"/>
                        <a:t>FTE</a:t>
                      </a:r>
                    </a:p>
                  </a:txBody>
                  <a:tcPr/>
                </a:tc>
                <a:tc>
                  <a:txBody>
                    <a:bodyPr/>
                    <a:lstStyle/>
                    <a:p>
                      <a:r>
                        <a:rPr lang="en-US" b="0"/>
                        <a:t>Sample Tasks</a:t>
                      </a:r>
                    </a:p>
                  </a:txBody>
                  <a:tcPr/>
                </a:tc>
                <a:extLst>
                  <a:ext uri="{0D108BD9-81ED-4DB2-BD59-A6C34878D82A}">
                    <a16:rowId xmlns:a16="http://schemas.microsoft.com/office/drawing/2014/main" val="1570491698"/>
                  </a:ext>
                </a:extLst>
              </a:tr>
              <a:tr h="426183">
                <a:tc>
                  <a:txBody>
                    <a:bodyPr/>
                    <a:lstStyle/>
                    <a:p>
                      <a:r>
                        <a:rPr lang="en-US" sz="1400" b="0">
                          <a:latin typeface="CVS Health Sans" panose="020B0504020202020204" pitchFamily="34" charset="0"/>
                        </a:rPr>
                        <a:t>User Experience</a:t>
                      </a:r>
                    </a:p>
                  </a:txBody>
                  <a:tcPr/>
                </a:tc>
                <a:tc>
                  <a:txBody>
                    <a:bodyPr/>
                    <a:lstStyle/>
                    <a:p>
                      <a:pPr marL="0" indent="0">
                        <a:buFont typeface="Arial" panose="020B0604020202020204" pitchFamily="34" charset="0"/>
                        <a:buNone/>
                      </a:pPr>
                      <a:r>
                        <a:rPr lang="en-US" sz="1400" b="0">
                          <a:latin typeface="CVS Health Sans" panose="020B0504020202020204" pitchFamily="34" charset="0"/>
                        </a:rPr>
                        <a:t>1.5 (3 at 50%)</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Sample calls, organization of the flows, prompt wording, entry into Mix</a:t>
                      </a:r>
                    </a:p>
                  </a:txBody>
                  <a:tcPr/>
                </a:tc>
                <a:extLst>
                  <a:ext uri="{0D108BD9-81ED-4DB2-BD59-A6C34878D82A}">
                    <a16:rowId xmlns:a16="http://schemas.microsoft.com/office/drawing/2014/main" val="3932705888"/>
                  </a:ext>
                </a:extLst>
              </a:tr>
              <a:tr h="378427">
                <a:tc>
                  <a:txBody>
                    <a:bodyPr/>
                    <a:lstStyle/>
                    <a:p>
                      <a:r>
                        <a:rPr lang="en-US" sz="1400" b="0">
                          <a:latin typeface="CVS Health Sans" panose="020B0504020202020204" pitchFamily="34" charset="0"/>
                        </a:rPr>
                        <a:t>Speech Science</a:t>
                      </a:r>
                    </a:p>
                  </a:txBody>
                  <a:tcPr/>
                </a:tc>
                <a:tc>
                  <a:txBody>
                    <a:bodyPr/>
                    <a:lstStyle/>
                    <a:p>
                      <a:pPr marL="0" indent="0">
                        <a:buFont typeface="Arial" panose="020B0604020202020204" pitchFamily="34" charset="0"/>
                        <a:buNone/>
                      </a:pPr>
                      <a:r>
                        <a:rPr lang="en-US" sz="1400" b="0">
                          <a:latin typeface="CVS Health Sans" panose="020B0504020202020204" pitchFamily="34" charset="0"/>
                        </a:rPr>
                        <a:t>.5</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Recognition parameters, grammars, language model</a:t>
                      </a:r>
                    </a:p>
                  </a:txBody>
                  <a:tcPr/>
                </a:tc>
                <a:extLst>
                  <a:ext uri="{0D108BD9-81ED-4DB2-BD59-A6C34878D82A}">
                    <a16:rowId xmlns:a16="http://schemas.microsoft.com/office/drawing/2014/main" val="436134334"/>
                  </a:ext>
                </a:extLst>
              </a:tr>
              <a:tr h="429440">
                <a:tc>
                  <a:txBody>
                    <a:bodyPr/>
                    <a:lstStyle/>
                    <a:p>
                      <a:r>
                        <a:rPr lang="en-US" sz="1400" b="0">
                          <a:latin typeface="CVS Health Sans" panose="020B0504020202020204" pitchFamily="34" charset="0"/>
                        </a:rPr>
                        <a:t>Developer</a:t>
                      </a:r>
                    </a:p>
                  </a:txBody>
                  <a:tcPr/>
                </a:tc>
                <a:tc>
                  <a:txBody>
                    <a:bodyPr/>
                    <a:lstStyle/>
                    <a:p>
                      <a:pPr marL="0" indent="0">
                        <a:buFont typeface="Arial" panose="020B0604020202020204" pitchFamily="34" charset="0"/>
                        <a:buNone/>
                      </a:pPr>
                      <a:r>
                        <a:rPr lang="en-US" sz="1400" b="0">
                          <a:latin typeface="CVS Health Sans" panose="020B0504020202020204" pitchFamily="34" charset="0"/>
                        </a:rPr>
                        <a:t>.75</a:t>
                      </a:r>
                    </a:p>
                  </a:txBody>
                  <a:tcPr/>
                </a:tc>
                <a:tc>
                  <a:txBody>
                    <a:bodyPr/>
                    <a:lstStyle/>
                    <a:p>
                      <a:pPr marL="285750" indent="-285750">
                        <a:buFont typeface="Arial" panose="020B0604020202020204" pitchFamily="34" charset="0"/>
                        <a:buChar char="•"/>
                      </a:pPr>
                      <a:r>
                        <a:rPr lang="en-US" sz="1400" b="0">
                          <a:latin typeface="CVS Health Sans"/>
                        </a:rPr>
                        <a:t>Backend integration, builds / deployments, application logic</a:t>
                      </a:r>
                      <a:endParaRPr lang="en-US" sz="1400" b="0">
                        <a:latin typeface="CVS Health Sans" panose="020B0504020202020204" pitchFamily="34" charset="0"/>
                      </a:endParaRPr>
                    </a:p>
                  </a:txBody>
                  <a:tcPr/>
                </a:tc>
                <a:extLst>
                  <a:ext uri="{0D108BD9-81ED-4DB2-BD59-A6C34878D82A}">
                    <a16:rowId xmlns:a16="http://schemas.microsoft.com/office/drawing/2014/main" val="2400839484"/>
                  </a:ext>
                </a:extLst>
              </a:tr>
              <a:tr h="417251">
                <a:tc>
                  <a:txBody>
                    <a:bodyPr/>
                    <a:lstStyle/>
                    <a:p>
                      <a:r>
                        <a:rPr lang="en-US" sz="1400" b="0">
                          <a:latin typeface="CVS Health Sans" panose="020B0504020202020204" pitchFamily="34" charset="0"/>
                        </a:rPr>
                        <a:t>Audio Engineer</a:t>
                      </a:r>
                    </a:p>
                  </a:txBody>
                  <a:tcPr/>
                </a:tc>
                <a:tc>
                  <a:txBody>
                    <a:bodyPr/>
                    <a:lstStyle/>
                    <a:p>
                      <a:pPr marL="0" indent="0">
                        <a:buFont typeface="Arial" panose="020B0604020202020204" pitchFamily="34" charset="0"/>
                        <a:buNone/>
                      </a:pPr>
                      <a:r>
                        <a:rPr lang="en-US" sz="1400" b="0">
                          <a:latin typeface="CVS Health Sans" panose="020B0504020202020204" pitchFamily="34" charset="0"/>
                        </a:rPr>
                        <a:t>.25</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TTS tuning for drug names</a:t>
                      </a:r>
                    </a:p>
                  </a:txBody>
                  <a:tcPr/>
                </a:tc>
                <a:extLst>
                  <a:ext uri="{0D108BD9-81ED-4DB2-BD59-A6C34878D82A}">
                    <a16:rowId xmlns:a16="http://schemas.microsoft.com/office/drawing/2014/main" val="1717075963"/>
                  </a:ext>
                </a:extLst>
              </a:tr>
              <a:tr h="419478">
                <a:tc>
                  <a:txBody>
                    <a:bodyPr/>
                    <a:lstStyle/>
                    <a:p>
                      <a:r>
                        <a:rPr lang="en-US" sz="1400" b="0">
                          <a:latin typeface="CVS Health Sans" panose="020B0504020202020204" pitchFamily="34" charset="0"/>
                        </a:rPr>
                        <a:t>Consulting</a:t>
                      </a:r>
                    </a:p>
                  </a:txBody>
                  <a:tcPr/>
                </a:tc>
                <a:tc>
                  <a:txBody>
                    <a:bodyPr/>
                    <a:lstStyle/>
                    <a:p>
                      <a:pPr marL="0" indent="0">
                        <a:buFont typeface="Arial" panose="020B0604020202020204" pitchFamily="34" charset="0"/>
                        <a:buNone/>
                      </a:pPr>
                      <a:r>
                        <a:rPr lang="en-US" sz="1400" b="0">
                          <a:latin typeface="CVS Health Sans" panose="020B0504020202020204" pitchFamily="34" charset="0"/>
                        </a:rPr>
                        <a:t>.5</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Use cases, requirements, demo guide</a:t>
                      </a:r>
                    </a:p>
                  </a:txBody>
                  <a:tcPr/>
                </a:tc>
                <a:extLst>
                  <a:ext uri="{0D108BD9-81ED-4DB2-BD59-A6C34878D82A}">
                    <a16:rowId xmlns:a16="http://schemas.microsoft.com/office/drawing/2014/main" val="2253937548"/>
                  </a:ext>
                </a:extLst>
              </a:tr>
              <a:tr h="433009">
                <a:tc>
                  <a:txBody>
                    <a:bodyPr/>
                    <a:lstStyle/>
                    <a:p>
                      <a:r>
                        <a:rPr lang="en-US" sz="1400" b="0">
                          <a:latin typeface="CVS Health Sans" panose="020B0504020202020204" pitchFamily="34" charset="0"/>
                        </a:rPr>
                        <a:t>VA Engineer</a:t>
                      </a:r>
                    </a:p>
                  </a:txBody>
                  <a:tcPr/>
                </a:tc>
                <a:tc>
                  <a:txBody>
                    <a:bodyPr/>
                    <a:lstStyle/>
                    <a:p>
                      <a:pPr marL="0" indent="0">
                        <a:buFont typeface="Arial" panose="020B0604020202020204" pitchFamily="34" charset="0"/>
                        <a:buNone/>
                      </a:pPr>
                      <a:r>
                        <a:rPr lang="en-US" sz="1400" b="0">
                          <a:latin typeface="CVS Health Sans" panose="020B0504020202020204" pitchFamily="34" charset="0"/>
                        </a:rPr>
                        <a:t>.5</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Create a VA content and configure the platform</a:t>
                      </a:r>
                    </a:p>
                  </a:txBody>
                  <a:tcPr/>
                </a:tc>
                <a:extLst>
                  <a:ext uri="{0D108BD9-81ED-4DB2-BD59-A6C34878D82A}">
                    <a16:rowId xmlns:a16="http://schemas.microsoft.com/office/drawing/2014/main" val="2617745290"/>
                  </a:ext>
                </a:extLst>
              </a:tr>
              <a:tr h="420902">
                <a:tc>
                  <a:txBody>
                    <a:bodyPr/>
                    <a:lstStyle/>
                    <a:p>
                      <a:r>
                        <a:rPr lang="en-US" sz="1400" b="0">
                          <a:latin typeface="CVS Health Sans" panose="020B0504020202020204" pitchFamily="34" charset="0"/>
                        </a:rPr>
                        <a:t>QA</a:t>
                      </a:r>
                    </a:p>
                  </a:txBody>
                  <a:tcPr/>
                </a:tc>
                <a:tc>
                  <a:txBody>
                    <a:bodyPr/>
                    <a:lstStyle/>
                    <a:p>
                      <a:pPr marL="0" indent="0">
                        <a:buFont typeface="Arial" panose="020B0604020202020204" pitchFamily="34" charset="0"/>
                        <a:buNone/>
                      </a:pPr>
                      <a:r>
                        <a:rPr lang="en-US" sz="1400" b="0" dirty="0">
                          <a:latin typeface="CVS Health Sans" panose="020B0504020202020204" pitchFamily="34" charset="0"/>
                        </a:rPr>
                        <a:t>.75</a:t>
                      </a:r>
                    </a:p>
                  </a:txBody>
                  <a:tcPr/>
                </a:tc>
                <a:tc>
                  <a:txBody>
                    <a:bodyPr/>
                    <a:lstStyle/>
                    <a:p>
                      <a:pPr marL="285750" indent="-285750">
                        <a:buFont typeface="Arial" panose="020B0604020202020204" pitchFamily="34" charset="0"/>
                        <a:buChar char="•"/>
                      </a:pPr>
                      <a:r>
                        <a:rPr lang="en-US" sz="1400" b="0">
                          <a:latin typeface="CVS Health Sans" panose="020B0504020202020204" pitchFamily="34" charset="0"/>
                        </a:rPr>
                        <a:t>Quality Assurance</a:t>
                      </a:r>
                    </a:p>
                  </a:txBody>
                  <a:tcPr/>
                </a:tc>
                <a:extLst>
                  <a:ext uri="{0D108BD9-81ED-4DB2-BD59-A6C34878D82A}">
                    <a16:rowId xmlns:a16="http://schemas.microsoft.com/office/drawing/2014/main" val="1268710027"/>
                  </a:ext>
                </a:extLst>
              </a:tr>
              <a:tr h="400317">
                <a:tc>
                  <a:txBody>
                    <a:bodyPr/>
                    <a:lstStyle/>
                    <a:p>
                      <a:r>
                        <a:rPr lang="en-US" sz="1400" b="0" dirty="0">
                          <a:latin typeface="CVS Health Sans" panose="020B0504020202020204" pitchFamily="34" charset="0"/>
                        </a:rPr>
                        <a:t>Scrum Master</a:t>
                      </a:r>
                    </a:p>
                  </a:txBody>
                  <a:tcPr>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b="0" dirty="0">
                          <a:latin typeface="CVS Health Sans" panose="020B0504020202020204" pitchFamily="34" charset="0"/>
                        </a:rPr>
                        <a:t>.5</a:t>
                      </a:r>
                    </a:p>
                  </a:txBody>
                  <a:tcPr>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b="0" dirty="0">
                          <a:latin typeface="CVS Health Sans" panose="020B0504020202020204" pitchFamily="34" charset="0"/>
                        </a:rPr>
                        <a:t>Organize the effort, provide status, coordinate resources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32750"/>
                  </a:ext>
                </a:extLst>
              </a:tr>
              <a:tr h="400317">
                <a:tc>
                  <a:txBody>
                    <a:bodyPr/>
                    <a:lstStyle/>
                    <a:p>
                      <a:pPr marL="0" algn="l" defTabSz="457200" rtl="0" eaLnBrk="1" latinLnBrk="0" hangingPunct="1"/>
                      <a:r>
                        <a:rPr lang="en-US" sz="1400" b="0" kern="1200" dirty="0">
                          <a:solidFill>
                            <a:schemeClr val="dk1"/>
                          </a:solidFill>
                          <a:latin typeface="CVS Health Sans" panose="020B0504020202020204" pitchFamily="34" charset="0"/>
                          <a:ea typeface="+mn-ea"/>
                          <a:cs typeface="+mn-cs"/>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457200" rtl="0" eaLnBrk="1" latinLnBrk="0" hangingPunct="1">
                        <a:buFont typeface="Arial" panose="020B0604020202020204" pitchFamily="34" charset="0"/>
                        <a:buNone/>
                      </a:pPr>
                      <a:r>
                        <a:rPr lang="en-US" sz="1400" b="0" kern="1200" dirty="0">
                          <a:solidFill>
                            <a:schemeClr val="dk1"/>
                          </a:solidFill>
                          <a:latin typeface="CVS Health Sans" panose="020B0504020202020204" pitchFamily="34" charset="0"/>
                          <a:ea typeface="+mn-ea"/>
                          <a:cs typeface="+mn-cs"/>
                        </a:rPr>
                        <a:t>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285750" algn="l" defTabSz="457200" rtl="0" eaLnBrk="1" latinLnBrk="0" hangingPunct="1">
                        <a:buFont typeface="Arial" panose="020B0604020202020204" pitchFamily="34" charset="0"/>
                        <a:buChar char="•"/>
                      </a:pPr>
                      <a:endParaRPr lang="en-US" sz="1400" b="0" kern="1200" dirty="0">
                        <a:solidFill>
                          <a:schemeClr val="dk1"/>
                        </a:solidFill>
                        <a:latin typeface="CVS Health Sans" panose="020B050402020202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887488"/>
                  </a:ext>
                </a:extLst>
              </a:tr>
            </a:tbl>
          </a:graphicData>
        </a:graphic>
      </p:graphicFrame>
      <p:sp>
        <p:nvSpPr>
          <p:cNvPr id="26" name="Text Placeholder 6">
            <a:extLst>
              <a:ext uri="{FF2B5EF4-FFF2-40B4-BE49-F238E27FC236}">
                <a16:creationId xmlns:a16="http://schemas.microsoft.com/office/drawing/2014/main" id="{36C9FE87-B2C7-406C-9980-DA18FFE862E5}"/>
              </a:ext>
            </a:extLst>
          </p:cNvPr>
          <p:cNvSpPr>
            <a:spLocks noGrp="1"/>
          </p:cNvSpPr>
          <p:nvPr>
            <p:ph type="body" sz="quarter" idx="11"/>
          </p:nvPr>
        </p:nvSpPr>
        <p:spPr>
          <a:xfrm>
            <a:off x="272417" y="740482"/>
            <a:ext cx="9686099" cy="423094"/>
          </a:xfrm>
        </p:spPr>
        <p:txBody>
          <a:bodyPr/>
          <a:lstStyle/>
          <a:p>
            <a:pPr marR="0">
              <a:spcAft>
                <a:spcPts val="800"/>
              </a:spcAft>
            </a:pPr>
            <a:r>
              <a:rPr lang="en-US">
                <a:cs typeface="Times New Roman" panose="02020603050405020304" pitchFamily="18" charset="0"/>
              </a:rPr>
              <a:t>Nuance resources and time spent during the 4-week development period</a:t>
            </a:r>
            <a:endParaRPr lang="en-US" sz="1800">
              <a:cs typeface="Times New Roman" panose="02020603050405020304" pitchFamily="18" charset="0"/>
            </a:endParaRPr>
          </a:p>
        </p:txBody>
      </p:sp>
    </p:spTree>
    <p:extLst>
      <p:ext uri="{BB962C8B-B14F-4D97-AF65-F5344CB8AC3E}">
        <p14:creationId xmlns:p14="http://schemas.microsoft.com/office/powerpoint/2010/main" val="899213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8276-4028-45C4-8CB2-8361D25C3159}"/>
              </a:ext>
            </a:extLst>
          </p:cNvPr>
          <p:cNvSpPr>
            <a:spLocks noGrp="1"/>
          </p:cNvSpPr>
          <p:nvPr>
            <p:ph type="title"/>
          </p:nvPr>
        </p:nvSpPr>
        <p:spPr/>
        <p:txBody>
          <a:bodyPr/>
          <a:lstStyle/>
          <a:p>
            <a:r>
              <a:rPr lang="en-US" sz="2950">
                <a:latin typeface="CVS Health Sans"/>
              </a:rPr>
              <a:t>Capability Assessment</a:t>
            </a:r>
            <a:endParaRPr lang="en-US" sz="2950"/>
          </a:p>
        </p:txBody>
      </p:sp>
      <p:sp>
        <p:nvSpPr>
          <p:cNvPr id="4" name="Rectangle 3">
            <a:extLst>
              <a:ext uri="{FF2B5EF4-FFF2-40B4-BE49-F238E27FC236}">
                <a16:creationId xmlns:a16="http://schemas.microsoft.com/office/drawing/2014/main" id="{B3F4BEA3-E2DC-4C9E-94EC-59B2FD8D9139}"/>
              </a:ext>
            </a:extLst>
          </p:cNvPr>
          <p:cNvSpPr/>
          <p:nvPr/>
        </p:nvSpPr>
        <p:spPr>
          <a:xfrm>
            <a:off x="220112" y="1255714"/>
            <a:ext cx="2634435" cy="692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b="1">
                <a:solidFill>
                  <a:schemeClr val="accent2"/>
                </a:solidFill>
                <a:latin typeface="CVS Health Sans" panose="020B0504020202020204" pitchFamily="34" charset="0"/>
                <a:cs typeface="Arial" panose="020B0604020202020204" pitchFamily="34" charset="0"/>
                <a:sym typeface="Arial" panose="020B0604020202020204" pitchFamily="34" charset="0"/>
              </a:rPr>
              <a:t>Capability</a:t>
            </a:r>
            <a:endParaRPr lang="en-US" sz="1798" b="1" baseline="30000">
              <a:solidFill>
                <a:schemeClr val="accent2"/>
              </a:solidFill>
              <a:latin typeface="CVS Health Sans" panose="020B05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A71EC1DC-4D27-45CB-A589-A80D89FE6265}"/>
              </a:ext>
            </a:extLst>
          </p:cNvPr>
          <p:cNvSpPr/>
          <p:nvPr/>
        </p:nvSpPr>
        <p:spPr>
          <a:xfrm>
            <a:off x="4691476" y="1172069"/>
            <a:ext cx="4052096" cy="692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b="1">
                <a:solidFill>
                  <a:schemeClr val="accent2"/>
                </a:solidFill>
                <a:cs typeface="Arial" panose="020B0604020202020204" pitchFamily="34" charset="0"/>
                <a:sym typeface="Arial" panose="020B0604020202020204" pitchFamily="34" charset="0"/>
              </a:rPr>
              <a:t>   </a:t>
            </a:r>
            <a:r>
              <a:rPr lang="en-US" sz="1798" b="1">
                <a:solidFill>
                  <a:schemeClr val="accent2"/>
                </a:solidFill>
                <a:latin typeface="CVS Health Sans" panose="020B0504020202020204" pitchFamily="34" charset="0"/>
                <a:cs typeface="Arial" panose="020B0604020202020204" pitchFamily="34" charset="0"/>
                <a:sym typeface="Arial" panose="020B0604020202020204" pitchFamily="34" charset="0"/>
              </a:rPr>
              <a:t>Observations</a:t>
            </a:r>
          </a:p>
        </p:txBody>
      </p:sp>
      <p:graphicFrame>
        <p:nvGraphicFramePr>
          <p:cNvPr id="6" name="Table 5">
            <a:extLst>
              <a:ext uri="{FF2B5EF4-FFF2-40B4-BE49-F238E27FC236}">
                <a16:creationId xmlns:a16="http://schemas.microsoft.com/office/drawing/2014/main" id="{7705C953-9241-4F4B-9930-C701DCB0269A}"/>
              </a:ext>
            </a:extLst>
          </p:cNvPr>
          <p:cNvGraphicFramePr>
            <a:graphicFrameLocks noGrp="1"/>
          </p:cNvGraphicFramePr>
          <p:nvPr>
            <p:extLst>
              <p:ext uri="{D42A27DB-BD31-4B8C-83A1-F6EECF244321}">
                <p14:modId xmlns:p14="http://schemas.microsoft.com/office/powerpoint/2010/main" val="2662220992"/>
              </p:ext>
            </p:extLst>
          </p:nvPr>
        </p:nvGraphicFramePr>
        <p:xfrm>
          <a:off x="365987" y="1864420"/>
          <a:ext cx="11399276" cy="3887172"/>
        </p:xfrm>
        <a:graphic>
          <a:graphicData uri="http://schemas.openxmlformats.org/drawingml/2006/table">
            <a:tbl>
              <a:tblPr firstRow="1" bandRow="1">
                <a:tableStyleId>{5C22544A-7EE6-4342-B048-85BDC9FD1C3A}</a:tableStyleId>
              </a:tblPr>
              <a:tblGrid>
                <a:gridCol w="2317175">
                  <a:extLst>
                    <a:ext uri="{9D8B030D-6E8A-4147-A177-3AD203B41FA5}">
                      <a16:colId xmlns:a16="http://schemas.microsoft.com/office/drawing/2014/main" val="2511362105"/>
                    </a:ext>
                  </a:extLst>
                </a:gridCol>
                <a:gridCol w="2779175">
                  <a:extLst>
                    <a:ext uri="{9D8B030D-6E8A-4147-A177-3AD203B41FA5}">
                      <a16:colId xmlns:a16="http://schemas.microsoft.com/office/drawing/2014/main" val="4268459553"/>
                    </a:ext>
                  </a:extLst>
                </a:gridCol>
                <a:gridCol w="6302926">
                  <a:extLst>
                    <a:ext uri="{9D8B030D-6E8A-4147-A177-3AD203B41FA5}">
                      <a16:colId xmlns:a16="http://schemas.microsoft.com/office/drawing/2014/main" val="1899561028"/>
                    </a:ext>
                  </a:extLst>
                </a:gridCol>
              </a:tblGrid>
              <a:tr h="491769">
                <a:tc rowSpan="3">
                  <a:txBody>
                    <a:bodyPr/>
                    <a:lstStyle/>
                    <a:p>
                      <a:pPr algn="ctr"/>
                      <a:r>
                        <a:rPr lang="en-US" sz="1200" b="1" baseline="0">
                          <a:solidFill>
                            <a:schemeClr val="tx1">
                              <a:lumMod val="75000"/>
                              <a:lumOff val="25000"/>
                            </a:schemeClr>
                          </a:solidFill>
                          <a:latin typeface="CVS Health Sans"/>
                          <a:cs typeface="Arial"/>
                          <a:sym typeface="Arial" panose="020B0604020202020204" pitchFamily="34" charset="0"/>
                        </a:rPr>
                        <a:t>People</a:t>
                      </a:r>
                      <a:endParaRPr lang="en-US" sz="1200" b="1" baseline="30000" dirty="0">
                        <a:solidFill>
                          <a:schemeClr val="tx1">
                            <a:lumMod val="75000"/>
                            <a:lumOff val="25000"/>
                          </a:schemeClr>
                        </a:solidFill>
                        <a:latin typeface="CVS Health Sans"/>
                        <a:cs typeface="Arial"/>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Ease to Configure</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Visual tool to build the dialog flow</a:t>
                      </a: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 and define the NLU model</a:t>
                      </a:r>
                      <a:endParaRPr kumimoji="0" lang="en-US" sz="1200" b="0" i="0" u="none" strike="noStrike" kern="1200" cap="none" spc="0" normalizeH="0" baseline="0" noProof="0">
                        <a:ln>
                          <a:noFill/>
                        </a:ln>
                        <a:solidFill>
                          <a:schemeClr val="tx1">
                            <a:lumMod val="75000"/>
                            <a:lumOff val="25000"/>
                          </a:schemeClr>
                        </a:solidFill>
                        <a:effectLst/>
                        <a:uLnTx/>
                        <a:uFillTx/>
                        <a:latin typeface="CVS Health Sans" panose="020B0504020202020204" pitchFamily="34" charset="0"/>
                        <a:ea typeface="+mn-ea"/>
                        <a:cs typeface="Arial" panose="020B0604020202020204" pitchFamily="34" charset="0"/>
                        <a:sym typeface="Arial" panose="020B0604020202020204" pitchFamily="34" charset="0"/>
                      </a:endParaRP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Dynamic dialog </a:t>
                      </a: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tool to</a:t>
                      </a:r>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 incorporate backend data from API’s</a:t>
                      </a:r>
                      <a:endParaRPr kumimoji="0"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0896175"/>
                  </a:ext>
                </a:extLst>
              </a:tr>
              <a:tr h="491769">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Low/no code development</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rPr>
                        <a:t>No code environment for NLU and Dialog developers</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rPr>
                        <a:t>Low code environment for data access backend API integration developers</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rPr>
                        <a:t>User friendly sensible application design</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859881"/>
                  </a:ext>
                </a:extLst>
              </a:tr>
              <a:tr h="491769">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Resources and Skills</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panose="020B0504020202020204" pitchFamily="34" charset="0"/>
                          <a:ea typeface="+mn-ea"/>
                          <a:cs typeface="Arial"/>
                        </a:rPr>
                        <a:t>Specialized skills needed for Voice UX</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Specialized roles recommended for this and any Virtual Assistant product</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Nuance Mix specific skills need to be acquired by CVS</a:t>
                      </a:r>
                      <a:endPar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7754066"/>
                  </a:ext>
                </a:extLst>
              </a:tr>
              <a:tr h="491769">
                <a:tc rowSpan="2">
                  <a:txBody>
                    <a:bodyPr/>
                    <a:lstStyle/>
                    <a:p>
                      <a:pPr algn="ctr"/>
                      <a:r>
                        <a:rPr lang="en-US" sz="1200" b="1">
                          <a:solidFill>
                            <a:schemeClr val="bg1"/>
                          </a:solidFill>
                          <a:latin typeface="CVS Health Sans"/>
                          <a:cs typeface="Arial"/>
                          <a:sym typeface="Arial" panose="020B0604020202020204" pitchFamily="34" charset="0"/>
                        </a:rPr>
                        <a:t>Time to Market</a:t>
                      </a:r>
                      <a:endParaRPr lang="en-US" sz="1200" b="1" dirty="0">
                        <a:solidFill>
                          <a:schemeClr val="bg1"/>
                        </a:solidFill>
                        <a:latin typeface="CVS Health Sans"/>
                        <a:cs typeface="Arial"/>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Training Requirements</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a:solidFill>
                            <a:schemeClr val="tx1">
                              <a:lumMod val="75000"/>
                              <a:lumOff val="25000"/>
                            </a:schemeClr>
                          </a:solidFill>
                          <a:latin typeface="CVS Health Sans"/>
                          <a:cs typeface="Arial"/>
                        </a:rPr>
                        <a:t>Training required for NLU, Dialog and Data Access developers</a:t>
                      </a:r>
                    </a:p>
                    <a:p>
                      <a:pPr marL="285750" lvl="0" indent="-285750">
                        <a:buFont typeface="Arial" panose="020B0604020202020204" pitchFamily="34" charset="0"/>
                        <a:buChar char="•"/>
                      </a:pPr>
                      <a:r>
                        <a:rPr lang="en-US" sz="1200" b="0">
                          <a:solidFill>
                            <a:schemeClr val="tx1">
                              <a:lumMod val="75000"/>
                              <a:lumOff val="25000"/>
                            </a:schemeClr>
                          </a:solidFill>
                          <a:latin typeface="CVS Health Sans"/>
                          <a:cs typeface="Arial"/>
                        </a:rPr>
                        <a:t>Simple interface but propriety to the Nuance platform</a:t>
                      </a:r>
                      <a:endParaRPr lang="en-US" sz="1200" b="0" dirty="0">
                        <a:solidFill>
                          <a:schemeClr val="tx1">
                            <a:lumMod val="75000"/>
                            <a:lumOff val="25000"/>
                          </a:schemeClr>
                        </a:solidFill>
                        <a:latin typeface="CVS Health Sans"/>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827936"/>
                  </a:ext>
                </a:extLst>
              </a:tr>
              <a:tr h="491769">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Pre-trained models for Healthcare</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a:solidFill>
                            <a:schemeClr val="tx1">
                              <a:lumMod val="75000"/>
                              <a:lumOff val="25000"/>
                            </a:schemeClr>
                          </a:solidFill>
                          <a:latin typeface="CVS Health Sans"/>
                          <a:cs typeface="Arial"/>
                        </a:rPr>
                        <a:t>Pre-trained models do not exist within Nuance Mix</a:t>
                      </a:r>
                    </a:p>
                    <a:p>
                      <a:pPr marL="285750" lvl="0" indent="-285750">
                        <a:buFont typeface="Arial" panose="020B0604020202020204" pitchFamily="34" charset="0"/>
                        <a:buChar char="•"/>
                      </a:pPr>
                      <a:r>
                        <a:rPr lang="en-US" sz="1200" b="0">
                          <a:solidFill>
                            <a:schemeClr val="tx1">
                              <a:lumMod val="75000"/>
                              <a:lumOff val="25000"/>
                            </a:schemeClr>
                          </a:solidFill>
                          <a:latin typeface="CVS Health Sans"/>
                          <a:cs typeface="Arial"/>
                        </a:rPr>
                        <a:t>Large PBM corpus from existing CVS implementation to help get started</a:t>
                      </a:r>
                      <a:endParaRPr lang="en-US" sz="1200" b="0" dirty="0">
                        <a:solidFill>
                          <a:schemeClr val="tx1">
                            <a:lumMod val="75000"/>
                            <a:lumOff val="25000"/>
                          </a:schemeClr>
                        </a:solidFill>
                        <a:latin typeface="CVS Health Sans"/>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1705048"/>
                  </a:ext>
                </a:extLst>
              </a:tr>
              <a:tr h="491769">
                <a:tc rowSpan="2">
                  <a:txBody>
                    <a:bodyPr/>
                    <a:lstStyle/>
                    <a:p>
                      <a:pPr algn="ctr"/>
                      <a:r>
                        <a:rPr lang="en-US" sz="1200" b="1">
                          <a:solidFill>
                            <a:schemeClr val="bg1"/>
                          </a:solidFill>
                          <a:latin typeface="CVS Health Sans"/>
                          <a:cs typeface="Arial"/>
                          <a:sym typeface="Arial" panose="020B0604020202020204" pitchFamily="34" charset="0"/>
                        </a:rPr>
                        <a:t>Disruption</a:t>
                      </a:r>
                      <a:endParaRPr lang="en-US" sz="1200" b="1" dirty="0">
                        <a:solidFill>
                          <a:schemeClr val="bg1"/>
                        </a:solidFill>
                        <a:latin typeface="CVS Health Sans"/>
                        <a:cs typeface="Arial"/>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200" b="0">
                          <a:solidFill>
                            <a:schemeClr val="tx1">
                              <a:lumMod val="75000"/>
                              <a:lumOff val="25000"/>
                            </a:schemeClr>
                          </a:solidFill>
                          <a:latin typeface="CVS Health Sans"/>
                          <a:cs typeface="Arial"/>
                          <a:sym typeface="Arial" panose="020B0604020202020204" pitchFamily="34" charset="0"/>
                        </a:rPr>
                        <a:t>Proactive Adaptation</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lvl="0" indent="-285750">
                        <a:buFont typeface="Arial" panose="020B0604020202020204" pitchFamily="34" charset="0"/>
                        <a:buChar char="•"/>
                      </a:pPr>
                      <a:r>
                        <a:rPr lang="en-US" sz="1200" b="0">
                          <a:solidFill>
                            <a:schemeClr val="tx1">
                              <a:lumMod val="75000"/>
                              <a:lumOff val="25000"/>
                            </a:schemeClr>
                          </a:solidFill>
                          <a:latin typeface="CVS Health Sans"/>
                          <a:cs typeface="Arial"/>
                        </a:rPr>
                        <a:t>Can recognize generic patterns but cannot proactively adapt.  Manual effort required to create intents and dialog flows for new situations</a:t>
                      </a:r>
                    </a:p>
                    <a:p>
                      <a:pPr marL="285750" lvl="0" indent="-285750">
                        <a:buFont typeface="Arial" panose="020B0604020202020204" pitchFamily="34" charset="0"/>
                        <a:buChar char="•"/>
                      </a:pPr>
                      <a:r>
                        <a:rPr lang="en-US" sz="1200" b="0">
                          <a:solidFill>
                            <a:schemeClr val="tx1">
                              <a:lumMod val="75000"/>
                              <a:lumOff val="25000"/>
                            </a:schemeClr>
                          </a:solidFill>
                          <a:latin typeface="CVS Health Sans" panose="020B0504020202020204" pitchFamily="34" charset="0"/>
                          <a:cs typeface="Arial"/>
                        </a:rPr>
                        <a:t>Specifically defined trends would need to be built into the application</a:t>
                      </a:r>
                      <a:endParaRPr lang="en-US" sz="1200" b="0" dirty="0">
                        <a:solidFill>
                          <a:schemeClr val="tx1">
                            <a:lumMod val="75000"/>
                            <a:lumOff val="25000"/>
                          </a:schemeClr>
                        </a:solidFill>
                        <a:latin typeface="CVS Health Sans" panose="020B0504020202020204" pitchFamily="34" charset="0"/>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0705233"/>
                  </a:ext>
                </a:extLst>
              </a:tr>
              <a:tr h="491769">
                <a:tc vMerge="1">
                  <a:txBody>
                    <a:bodyPr/>
                    <a:lstStyle/>
                    <a:p>
                      <a:pPr algn="ctr"/>
                      <a:endParaRPr lang="en-US" sz="1200" b="1">
                        <a:solidFill>
                          <a:schemeClr val="bg1"/>
                        </a:solidFill>
                        <a:latin typeface="+mn-lt"/>
                        <a:cs typeface="Arial" panose="020B0604020202020204" pitchFamily="34" charset="0"/>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lang="en-US" sz="1200" b="0">
                          <a:solidFill>
                            <a:schemeClr val="tx1">
                              <a:lumMod val="75000"/>
                              <a:lumOff val="25000"/>
                            </a:schemeClr>
                          </a:solidFill>
                          <a:latin typeface="CVS Health Sans"/>
                          <a:cs typeface="Arial"/>
                          <a:sym typeface="Arial" panose="020B0604020202020204" pitchFamily="34" charset="0"/>
                        </a:rPr>
                        <a:t>Change Engagement Model for CVS</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dirty="0">
                          <a:solidFill>
                            <a:schemeClr val="tx1">
                              <a:lumMod val="75000"/>
                              <a:lumOff val="25000"/>
                            </a:schemeClr>
                          </a:solidFill>
                          <a:latin typeface="CVS Health Sans"/>
                          <a:cs typeface="Arial"/>
                        </a:rPr>
                        <a:t>Nuance Mix brings advanced NLU and conversational AI which is required for disruptive innovation</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9591319"/>
                  </a:ext>
                </a:extLst>
              </a:tr>
            </a:tbl>
          </a:graphicData>
        </a:graphic>
      </p:graphicFrame>
      <p:grpSp>
        <p:nvGrpSpPr>
          <p:cNvPr id="7" name="Group 6">
            <a:extLst>
              <a:ext uri="{FF2B5EF4-FFF2-40B4-BE49-F238E27FC236}">
                <a16:creationId xmlns:a16="http://schemas.microsoft.com/office/drawing/2014/main" id="{C4040A58-82A2-4A8B-ABC1-69D964BECC3F}"/>
              </a:ext>
            </a:extLst>
          </p:cNvPr>
          <p:cNvGrpSpPr/>
          <p:nvPr/>
        </p:nvGrpSpPr>
        <p:grpSpPr>
          <a:xfrm>
            <a:off x="5589369" y="1337430"/>
            <a:ext cx="404640" cy="377881"/>
            <a:chOff x="3660775" y="3146425"/>
            <a:chExt cx="779463" cy="750888"/>
          </a:xfrm>
          <a:solidFill>
            <a:schemeClr val="accent1"/>
          </a:solidFill>
        </p:grpSpPr>
        <p:sp>
          <p:nvSpPr>
            <p:cNvPr id="8" name="Freeform 12">
              <a:extLst>
                <a:ext uri="{FF2B5EF4-FFF2-40B4-BE49-F238E27FC236}">
                  <a16:creationId xmlns:a16="http://schemas.microsoft.com/office/drawing/2014/main" id="{B6B560C6-A938-4DC0-845D-0AC400C9B810}"/>
                </a:ext>
              </a:extLst>
            </p:cNvPr>
            <p:cNvSpPr>
              <a:spLocks/>
            </p:cNvSpPr>
            <p:nvPr/>
          </p:nvSpPr>
          <p:spPr bwMode="auto">
            <a:xfrm>
              <a:off x="4125913" y="3282950"/>
              <a:ext cx="119063" cy="119063"/>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 name="Freeform 13">
              <a:extLst>
                <a:ext uri="{FF2B5EF4-FFF2-40B4-BE49-F238E27FC236}">
                  <a16:creationId xmlns:a16="http://schemas.microsoft.com/office/drawing/2014/main" id="{FC20D2C8-DE43-439C-B58B-66A612B51917}"/>
                </a:ext>
              </a:extLst>
            </p:cNvPr>
            <p:cNvSpPr>
              <a:spLocks/>
            </p:cNvSpPr>
            <p:nvPr/>
          </p:nvSpPr>
          <p:spPr bwMode="auto">
            <a:xfrm>
              <a:off x="3946525" y="3402013"/>
              <a:ext cx="119063" cy="120650"/>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 name="Freeform 14">
              <a:extLst>
                <a:ext uri="{FF2B5EF4-FFF2-40B4-BE49-F238E27FC236}">
                  <a16:creationId xmlns:a16="http://schemas.microsoft.com/office/drawing/2014/main" id="{5B99A311-C525-4835-9775-EF0A1CDD8377}"/>
                </a:ext>
              </a:extLst>
            </p:cNvPr>
            <p:cNvSpPr>
              <a:spLocks/>
            </p:cNvSpPr>
            <p:nvPr/>
          </p:nvSpPr>
          <p:spPr bwMode="auto">
            <a:xfrm>
              <a:off x="3660775" y="3387725"/>
              <a:ext cx="420688" cy="509588"/>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128 h 136"/>
                <a:gd name="T18" fmla="*/ 8 w 112"/>
                <a:gd name="T19" fmla="*/ 136 h 136"/>
                <a:gd name="T20" fmla="*/ 104 w 112"/>
                <a:gd name="T21" fmla="*/ 136 h 136"/>
                <a:gd name="T22" fmla="*/ 112 w 112"/>
                <a:gd name="T23" fmla="*/ 128 h 136"/>
                <a:gd name="T24" fmla="*/ 112 w 112"/>
                <a:gd name="T25" fmla="*/ 58 h 136"/>
                <a:gd name="T26" fmla="*/ 112 w 112"/>
                <a:gd name="T27" fmla="*/ 43 h 136"/>
                <a:gd name="T28" fmla="*/ 104 w 112"/>
                <a:gd name="T29"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3"/>
                    <a:pt x="0" y="8"/>
                  </a:cubicBezTo>
                  <a:cubicBezTo>
                    <a:pt x="0" y="128"/>
                    <a:pt x="0" y="128"/>
                    <a:pt x="0" y="128"/>
                  </a:cubicBezTo>
                  <a:cubicBezTo>
                    <a:pt x="0" y="132"/>
                    <a:pt x="4" y="136"/>
                    <a:pt x="8"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 name="Freeform 15">
              <a:extLst>
                <a:ext uri="{FF2B5EF4-FFF2-40B4-BE49-F238E27FC236}">
                  <a16:creationId xmlns:a16="http://schemas.microsoft.com/office/drawing/2014/main" id="{4C7A48D1-1800-47C9-AAF8-323E220A4DF9}"/>
                </a:ext>
              </a:extLst>
            </p:cNvPr>
            <p:cNvSpPr>
              <a:spLocks/>
            </p:cNvSpPr>
            <p:nvPr/>
          </p:nvSpPr>
          <p:spPr bwMode="auto">
            <a:xfrm>
              <a:off x="3840163" y="3267075"/>
              <a:ext cx="420688" cy="509588"/>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24 h 136"/>
                <a:gd name="T18" fmla="*/ 6 w 112"/>
                <a:gd name="T19" fmla="*/ 24 h 136"/>
                <a:gd name="T20" fmla="*/ 25 w 112"/>
                <a:gd name="T21" fmla="*/ 24 h 136"/>
                <a:gd name="T22" fmla="*/ 39 w 112"/>
                <a:gd name="T23" fmla="*/ 35 h 136"/>
                <a:gd name="T24" fmla="*/ 61 w 112"/>
                <a:gd name="T25" fmla="*/ 57 h 136"/>
                <a:gd name="T26" fmla="*/ 72 w 112"/>
                <a:gd name="T27" fmla="*/ 71 h 136"/>
                <a:gd name="T28" fmla="*/ 72 w 112"/>
                <a:gd name="T29" fmla="*/ 90 h 136"/>
                <a:gd name="T30" fmla="*/ 72 w 112"/>
                <a:gd name="T31" fmla="*/ 136 h 136"/>
                <a:gd name="T32" fmla="*/ 104 w 112"/>
                <a:gd name="T33" fmla="*/ 136 h 136"/>
                <a:gd name="T34" fmla="*/ 112 w 112"/>
                <a:gd name="T35" fmla="*/ 128 h 136"/>
                <a:gd name="T36" fmla="*/ 112 w 112"/>
                <a:gd name="T37" fmla="*/ 58 h 136"/>
                <a:gd name="T38" fmla="*/ 112 w 112"/>
                <a:gd name="T39" fmla="*/ 43 h 136"/>
                <a:gd name="T40" fmla="*/ 104 w 112"/>
                <a:gd name="T41"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3"/>
                    <a:pt x="0" y="8"/>
                  </a:cubicBezTo>
                  <a:cubicBezTo>
                    <a:pt x="0" y="24"/>
                    <a:pt x="0" y="24"/>
                    <a:pt x="0" y="24"/>
                  </a:cubicBezTo>
                  <a:cubicBezTo>
                    <a:pt x="6" y="24"/>
                    <a:pt x="6" y="24"/>
                    <a:pt x="6" y="24"/>
                  </a:cubicBezTo>
                  <a:cubicBezTo>
                    <a:pt x="15" y="24"/>
                    <a:pt x="23" y="24"/>
                    <a:pt x="25" y="24"/>
                  </a:cubicBezTo>
                  <a:cubicBezTo>
                    <a:pt x="27" y="24"/>
                    <a:pt x="33" y="29"/>
                    <a:pt x="39" y="35"/>
                  </a:cubicBezTo>
                  <a:cubicBezTo>
                    <a:pt x="61" y="57"/>
                    <a:pt x="61" y="57"/>
                    <a:pt x="61" y="57"/>
                  </a:cubicBezTo>
                  <a:cubicBezTo>
                    <a:pt x="67" y="63"/>
                    <a:pt x="72" y="69"/>
                    <a:pt x="72" y="71"/>
                  </a:cubicBezTo>
                  <a:cubicBezTo>
                    <a:pt x="72" y="73"/>
                    <a:pt x="72" y="81"/>
                    <a:pt x="72" y="90"/>
                  </a:cubicBezTo>
                  <a:cubicBezTo>
                    <a:pt x="72" y="136"/>
                    <a:pt x="72" y="136"/>
                    <a:pt x="72"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 name="Freeform 16">
              <a:extLst>
                <a:ext uri="{FF2B5EF4-FFF2-40B4-BE49-F238E27FC236}">
                  <a16:creationId xmlns:a16="http://schemas.microsoft.com/office/drawing/2014/main" id="{D7F74CB3-8D4E-4EA0-92ED-07ACD6710DD4}"/>
                </a:ext>
              </a:extLst>
            </p:cNvPr>
            <p:cNvSpPr>
              <a:spLocks/>
            </p:cNvSpPr>
            <p:nvPr/>
          </p:nvSpPr>
          <p:spPr bwMode="auto">
            <a:xfrm>
              <a:off x="4305300" y="3162300"/>
              <a:ext cx="120650" cy="120650"/>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17">
              <a:extLst>
                <a:ext uri="{FF2B5EF4-FFF2-40B4-BE49-F238E27FC236}">
                  <a16:creationId xmlns:a16="http://schemas.microsoft.com/office/drawing/2014/main" id="{95BDC4C4-E2CE-4FB8-8521-B5D4B3BE159F}"/>
                </a:ext>
              </a:extLst>
            </p:cNvPr>
            <p:cNvSpPr>
              <a:spLocks/>
            </p:cNvSpPr>
            <p:nvPr/>
          </p:nvSpPr>
          <p:spPr bwMode="auto">
            <a:xfrm>
              <a:off x="4021138" y="3146425"/>
              <a:ext cx="419100" cy="511175"/>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24 h 136"/>
                <a:gd name="T18" fmla="*/ 6 w 112"/>
                <a:gd name="T19" fmla="*/ 24 h 136"/>
                <a:gd name="T20" fmla="*/ 25 w 112"/>
                <a:gd name="T21" fmla="*/ 24 h 136"/>
                <a:gd name="T22" fmla="*/ 39 w 112"/>
                <a:gd name="T23" fmla="*/ 35 h 136"/>
                <a:gd name="T24" fmla="*/ 61 w 112"/>
                <a:gd name="T25" fmla="*/ 57 h 136"/>
                <a:gd name="T26" fmla="*/ 72 w 112"/>
                <a:gd name="T27" fmla="*/ 71 h 136"/>
                <a:gd name="T28" fmla="*/ 72 w 112"/>
                <a:gd name="T29" fmla="*/ 90 h 136"/>
                <a:gd name="T30" fmla="*/ 72 w 112"/>
                <a:gd name="T31" fmla="*/ 136 h 136"/>
                <a:gd name="T32" fmla="*/ 104 w 112"/>
                <a:gd name="T33" fmla="*/ 136 h 136"/>
                <a:gd name="T34" fmla="*/ 112 w 112"/>
                <a:gd name="T35" fmla="*/ 128 h 136"/>
                <a:gd name="T36" fmla="*/ 112 w 112"/>
                <a:gd name="T37" fmla="*/ 58 h 136"/>
                <a:gd name="T38" fmla="*/ 112 w 112"/>
                <a:gd name="T39" fmla="*/ 43 h 136"/>
                <a:gd name="T40" fmla="*/ 104 w 112"/>
                <a:gd name="T41"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4"/>
                    <a:pt x="0" y="8"/>
                  </a:cubicBezTo>
                  <a:cubicBezTo>
                    <a:pt x="0" y="24"/>
                    <a:pt x="0" y="24"/>
                    <a:pt x="0" y="24"/>
                  </a:cubicBezTo>
                  <a:cubicBezTo>
                    <a:pt x="6" y="24"/>
                    <a:pt x="6" y="24"/>
                    <a:pt x="6" y="24"/>
                  </a:cubicBezTo>
                  <a:cubicBezTo>
                    <a:pt x="15" y="24"/>
                    <a:pt x="23" y="24"/>
                    <a:pt x="25" y="24"/>
                  </a:cubicBezTo>
                  <a:cubicBezTo>
                    <a:pt x="27" y="24"/>
                    <a:pt x="33" y="29"/>
                    <a:pt x="39" y="35"/>
                  </a:cubicBezTo>
                  <a:cubicBezTo>
                    <a:pt x="61" y="57"/>
                    <a:pt x="61" y="57"/>
                    <a:pt x="61" y="57"/>
                  </a:cubicBezTo>
                  <a:cubicBezTo>
                    <a:pt x="67" y="63"/>
                    <a:pt x="72" y="69"/>
                    <a:pt x="72" y="71"/>
                  </a:cubicBezTo>
                  <a:cubicBezTo>
                    <a:pt x="72" y="73"/>
                    <a:pt x="72" y="81"/>
                    <a:pt x="72" y="90"/>
                  </a:cubicBezTo>
                  <a:cubicBezTo>
                    <a:pt x="72" y="136"/>
                    <a:pt x="72" y="136"/>
                    <a:pt x="72"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sp>
        <p:nvSpPr>
          <p:cNvPr id="14" name="Freeform 1198">
            <a:extLst>
              <a:ext uri="{FF2B5EF4-FFF2-40B4-BE49-F238E27FC236}">
                <a16:creationId xmlns:a16="http://schemas.microsoft.com/office/drawing/2014/main" id="{482A9785-BEAF-4A4D-8D2A-E55F676A3069}"/>
              </a:ext>
            </a:extLst>
          </p:cNvPr>
          <p:cNvSpPr>
            <a:spLocks noEditPoints="1"/>
          </p:cNvSpPr>
          <p:nvPr/>
        </p:nvSpPr>
        <p:spPr bwMode="auto">
          <a:xfrm>
            <a:off x="421735" y="1367600"/>
            <a:ext cx="500750" cy="447545"/>
          </a:xfrm>
          <a:custGeom>
            <a:avLst/>
            <a:gdLst/>
            <a:ahLst/>
            <a:cxnLst>
              <a:cxn ang="0">
                <a:pos x="681" y="255"/>
              </a:cxn>
              <a:cxn ang="0">
                <a:pos x="743" y="130"/>
              </a:cxn>
              <a:cxn ang="0">
                <a:pos x="489" y="4"/>
              </a:cxn>
              <a:cxn ang="0">
                <a:pos x="409" y="117"/>
              </a:cxn>
              <a:cxn ang="0">
                <a:pos x="328" y="4"/>
              </a:cxn>
              <a:cxn ang="0">
                <a:pos x="74" y="130"/>
              </a:cxn>
              <a:cxn ang="0">
                <a:pos x="136" y="254"/>
              </a:cxn>
              <a:cxn ang="0">
                <a:pos x="1" y="282"/>
              </a:cxn>
              <a:cxn ang="0">
                <a:pos x="146" y="364"/>
              </a:cxn>
              <a:cxn ang="0">
                <a:pos x="156" y="604"/>
              </a:cxn>
              <a:cxn ang="0">
                <a:pos x="402" y="721"/>
              </a:cxn>
              <a:cxn ang="0">
                <a:pos x="415" y="721"/>
              </a:cxn>
              <a:cxn ang="0">
                <a:pos x="661" y="604"/>
              </a:cxn>
              <a:cxn ang="0">
                <a:pos x="671" y="390"/>
              </a:cxn>
              <a:cxn ang="0">
                <a:pos x="853" y="291"/>
              </a:cxn>
              <a:cxn ang="0">
                <a:pos x="489" y="42"/>
              </a:cxn>
              <a:cxn ang="0">
                <a:pos x="646" y="246"/>
              </a:cxn>
              <a:cxn ang="0">
                <a:pos x="489" y="42"/>
              </a:cxn>
              <a:cxn ang="0">
                <a:pos x="181" y="578"/>
              </a:cxn>
              <a:cxn ang="0">
                <a:pos x="256" y="416"/>
              </a:cxn>
              <a:cxn ang="0">
                <a:pos x="265" y="418"/>
              </a:cxn>
              <a:cxn ang="0">
                <a:pos x="391" y="677"/>
              </a:cxn>
              <a:cxn ang="0">
                <a:pos x="204" y="269"/>
              </a:cxn>
              <a:cxn ang="0">
                <a:pos x="613" y="269"/>
              </a:cxn>
              <a:cxn ang="0">
                <a:pos x="593" y="505"/>
              </a:cxn>
              <a:cxn ang="0">
                <a:pos x="569" y="607"/>
              </a:cxn>
              <a:cxn ang="0">
                <a:pos x="534" y="607"/>
              </a:cxn>
              <a:cxn ang="0">
                <a:pos x="518" y="532"/>
              </a:cxn>
              <a:cxn ang="0">
                <a:pos x="498" y="525"/>
              </a:cxn>
              <a:cxn ang="0">
                <a:pos x="538" y="458"/>
              </a:cxn>
              <a:cxn ang="0">
                <a:pos x="596" y="474"/>
              </a:cxn>
              <a:cxn ang="0">
                <a:pos x="593" y="505"/>
              </a:cxn>
              <a:cxn ang="0">
                <a:pos x="671" y="352"/>
              </a:cxn>
              <a:cxn ang="0">
                <a:pos x="469" y="375"/>
              </a:cxn>
              <a:cxn ang="0">
                <a:pos x="671" y="288"/>
              </a:cxn>
              <a:cxn ang="0">
                <a:pos x="775" y="303"/>
              </a:cxn>
            </a:cxnLst>
            <a:rect l="0" t="0" r="r" b="b"/>
            <a:pathLst>
              <a:path w="854" h="722">
                <a:moveTo>
                  <a:pt x="838" y="276"/>
                </a:moveTo>
                <a:cubicBezTo>
                  <a:pt x="681" y="255"/>
                  <a:pt x="681" y="255"/>
                  <a:pt x="681" y="255"/>
                </a:cubicBezTo>
                <a:cubicBezTo>
                  <a:pt x="742" y="144"/>
                  <a:pt x="742" y="144"/>
                  <a:pt x="742" y="144"/>
                </a:cubicBezTo>
                <a:cubicBezTo>
                  <a:pt x="744" y="140"/>
                  <a:pt x="745" y="135"/>
                  <a:pt x="743" y="130"/>
                </a:cubicBezTo>
                <a:cubicBezTo>
                  <a:pt x="742" y="126"/>
                  <a:pt x="739" y="122"/>
                  <a:pt x="734" y="120"/>
                </a:cubicBezTo>
                <a:cubicBezTo>
                  <a:pt x="489" y="4"/>
                  <a:pt x="489" y="4"/>
                  <a:pt x="489" y="4"/>
                </a:cubicBezTo>
                <a:cubicBezTo>
                  <a:pt x="481" y="0"/>
                  <a:pt x="471" y="3"/>
                  <a:pt x="467" y="11"/>
                </a:cubicBezTo>
                <a:cubicBezTo>
                  <a:pt x="409" y="117"/>
                  <a:pt x="409" y="117"/>
                  <a:pt x="409" y="117"/>
                </a:cubicBezTo>
                <a:cubicBezTo>
                  <a:pt x="350" y="11"/>
                  <a:pt x="350" y="11"/>
                  <a:pt x="350" y="11"/>
                </a:cubicBezTo>
                <a:cubicBezTo>
                  <a:pt x="346" y="3"/>
                  <a:pt x="336" y="0"/>
                  <a:pt x="328" y="4"/>
                </a:cubicBezTo>
                <a:cubicBezTo>
                  <a:pt x="83" y="120"/>
                  <a:pt x="83" y="120"/>
                  <a:pt x="83" y="120"/>
                </a:cubicBezTo>
                <a:cubicBezTo>
                  <a:pt x="78" y="122"/>
                  <a:pt x="75" y="126"/>
                  <a:pt x="74" y="130"/>
                </a:cubicBezTo>
                <a:cubicBezTo>
                  <a:pt x="72" y="135"/>
                  <a:pt x="73" y="140"/>
                  <a:pt x="75" y="144"/>
                </a:cubicBezTo>
                <a:cubicBezTo>
                  <a:pt x="136" y="254"/>
                  <a:pt x="136" y="254"/>
                  <a:pt x="136" y="254"/>
                </a:cubicBezTo>
                <a:cubicBezTo>
                  <a:pt x="16" y="267"/>
                  <a:pt x="16" y="267"/>
                  <a:pt x="16" y="267"/>
                </a:cubicBezTo>
                <a:cubicBezTo>
                  <a:pt x="8" y="268"/>
                  <a:pt x="2" y="274"/>
                  <a:pt x="1" y="282"/>
                </a:cubicBezTo>
                <a:cubicBezTo>
                  <a:pt x="0" y="289"/>
                  <a:pt x="4" y="297"/>
                  <a:pt x="11" y="300"/>
                </a:cubicBezTo>
                <a:cubicBezTo>
                  <a:pt x="146" y="364"/>
                  <a:pt x="146" y="364"/>
                  <a:pt x="146" y="364"/>
                </a:cubicBezTo>
                <a:cubicBezTo>
                  <a:pt x="146" y="589"/>
                  <a:pt x="146" y="589"/>
                  <a:pt x="146" y="589"/>
                </a:cubicBezTo>
                <a:cubicBezTo>
                  <a:pt x="146" y="595"/>
                  <a:pt x="150" y="602"/>
                  <a:pt x="156" y="604"/>
                </a:cubicBezTo>
                <a:cubicBezTo>
                  <a:pt x="401" y="720"/>
                  <a:pt x="401" y="720"/>
                  <a:pt x="401" y="720"/>
                </a:cubicBezTo>
                <a:cubicBezTo>
                  <a:pt x="401" y="721"/>
                  <a:pt x="402" y="721"/>
                  <a:pt x="402" y="721"/>
                </a:cubicBezTo>
                <a:cubicBezTo>
                  <a:pt x="404" y="722"/>
                  <a:pt x="406" y="722"/>
                  <a:pt x="409" y="722"/>
                </a:cubicBezTo>
                <a:cubicBezTo>
                  <a:pt x="411" y="722"/>
                  <a:pt x="413" y="722"/>
                  <a:pt x="415" y="721"/>
                </a:cubicBezTo>
                <a:cubicBezTo>
                  <a:pt x="415" y="721"/>
                  <a:pt x="416" y="721"/>
                  <a:pt x="416" y="720"/>
                </a:cubicBezTo>
                <a:cubicBezTo>
                  <a:pt x="661" y="604"/>
                  <a:pt x="661" y="604"/>
                  <a:pt x="661" y="604"/>
                </a:cubicBezTo>
                <a:cubicBezTo>
                  <a:pt x="667" y="602"/>
                  <a:pt x="671" y="595"/>
                  <a:pt x="671" y="589"/>
                </a:cubicBezTo>
                <a:cubicBezTo>
                  <a:pt x="671" y="390"/>
                  <a:pt x="671" y="390"/>
                  <a:pt x="671" y="390"/>
                </a:cubicBezTo>
                <a:cubicBezTo>
                  <a:pt x="843" y="309"/>
                  <a:pt x="843" y="309"/>
                  <a:pt x="843" y="309"/>
                </a:cubicBezTo>
                <a:cubicBezTo>
                  <a:pt x="850" y="306"/>
                  <a:pt x="854" y="298"/>
                  <a:pt x="853" y="291"/>
                </a:cubicBezTo>
                <a:cubicBezTo>
                  <a:pt x="852" y="283"/>
                  <a:pt x="846" y="277"/>
                  <a:pt x="838" y="276"/>
                </a:cubicBezTo>
                <a:close/>
                <a:moveTo>
                  <a:pt x="489" y="42"/>
                </a:moveTo>
                <a:cubicBezTo>
                  <a:pt x="703" y="143"/>
                  <a:pt x="703" y="143"/>
                  <a:pt x="703" y="143"/>
                </a:cubicBezTo>
                <a:cubicBezTo>
                  <a:pt x="646" y="246"/>
                  <a:pt x="646" y="246"/>
                  <a:pt x="646" y="246"/>
                </a:cubicBezTo>
                <a:cubicBezTo>
                  <a:pt x="433" y="145"/>
                  <a:pt x="433" y="145"/>
                  <a:pt x="433" y="145"/>
                </a:cubicBezTo>
                <a:lnTo>
                  <a:pt x="489" y="42"/>
                </a:lnTo>
                <a:close/>
                <a:moveTo>
                  <a:pt x="391" y="677"/>
                </a:moveTo>
                <a:cubicBezTo>
                  <a:pt x="181" y="578"/>
                  <a:pt x="181" y="578"/>
                  <a:pt x="181" y="578"/>
                </a:cubicBezTo>
                <a:cubicBezTo>
                  <a:pt x="181" y="381"/>
                  <a:pt x="181" y="381"/>
                  <a:pt x="181" y="381"/>
                </a:cubicBezTo>
                <a:cubicBezTo>
                  <a:pt x="256" y="416"/>
                  <a:pt x="256" y="416"/>
                  <a:pt x="256" y="416"/>
                </a:cubicBezTo>
                <a:cubicBezTo>
                  <a:pt x="258" y="417"/>
                  <a:pt x="261" y="418"/>
                  <a:pt x="263" y="418"/>
                </a:cubicBezTo>
                <a:cubicBezTo>
                  <a:pt x="264" y="418"/>
                  <a:pt x="264" y="418"/>
                  <a:pt x="265" y="418"/>
                </a:cubicBezTo>
                <a:cubicBezTo>
                  <a:pt x="391" y="404"/>
                  <a:pt x="391" y="404"/>
                  <a:pt x="391" y="404"/>
                </a:cubicBezTo>
                <a:lnTo>
                  <a:pt x="391" y="677"/>
                </a:lnTo>
                <a:close/>
                <a:moveTo>
                  <a:pt x="409" y="365"/>
                </a:moveTo>
                <a:cubicBezTo>
                  <a:pt x="204" y="269"/>
                  <a:pt x="204" y="269"/>
                  <a:pt x="204" y="269"/>
                </a:cubicBezTo>
                <a:cubicBezTo>
                  <a:pt x="409" y="172"/>
                  <a:pt x="409" y="172"/>
                  <a:pt x="409" y="172"/>
                </a:cubicBezTo>
                <a:cubicBezTo>
                  <a:pt x="613" y="269"/>
                  <a:pt x="613" y="269"/>
                  <a:pt x="613" y="269"/>
                </a:cubicBezTo>
                <a:lnTo>
                  <a:pt x="409" y="365"/>
                </a:lnTo>
                <a:close/>
                <a:moveTo>
                  <a:pt x="593" y="505"/>
                </a:moveTo>
                <a:cubicBezTo>
                  <a:pt x="569" y="514"/>
                  <a:pt x="569" y="514"/>
                  <a:pt x="569" y="514"/>
                </a:cubicBezTo>
                <a:cubicBezTo>
                  <a:pt x="569" y="607"/>
                  <a:pt x="569" y="607"/>
                  <a:pt x="569" y="607"/>
                </a:cubicBezTo>
                <a:cubicBezTo>
                  <a:pt x="569" y="617"/>
                  <a:pt x="561" y="625"/>
                  <a:pt x="551" y="625"/>
                </a:cubicBezTo>
                <a:cubicBezTo>
                  <a:pt x="542" y="625"/>
                  <a:pt x="534" y="617"/>
                  <a:pt x="534" y="607"/>
                </a:cubicBezTo>
                <a:cubicBezTo>
                  <a:pt x="534" y="526"/>
                  <a:pt x="534" y="526"/>
                  <a:pt x="534" y="526"/>
                </a:cubicBezTo>
                <a:cubicBezTo>
                  <a:pt x="518" y="532"/>
                  <a:pt x="518" y="532"/>
                  <a:pt x="518" y="532"/>
                </a:cubicBezTo>
                <a:cubicBezTo>
                  <a:pt x="516" y="532"/>
                  <a:pt x="514" y="533"/>
                  <a:pt x="513" y="533"/>
                </a:cubicBezTo>
                <a:cubicBezTo>
                  <a:pt x="507" y="533"/>
                  <a:pt x="502" y="530"/>
                  <a:pt x="498" y="525"/>
                </a:cubicBezTo>
                <a:cubicBezTo>
                  <a:pt x="494" y="519"/>
                  <a:pt x="494" y="510"/>
                  <a:pt x="499" y="504"/>
                </a:cubicBezTo>
                <a:cubicBezTo>
                  <a:pt x="538" y="458"/>
                  <a:pt x="538" y="458"/>
                  <a:pt x="538" y="458"/>
                </a:cubicBezTo>
                <a:cubicBezTo>
                  <a:pt x="543" y="452"/>
                  <a:pt x="552" y="450"/>
                  <a:pt x="560" y="454"/>
                </a:cubicBezTo>
                <a:cubicBezTo>
                  <a:pt x="596" y="474"/>
                  <a:pt x="596" y="474"/>
                  <a:pt x="596" y="474"/>
                </a:cubicBezTo>
                <a:cubicBezTo>
                  <a:pt x="602" y="477"/>
                  <a:pt x="605" y="483"/>
                  <a:pt x="604" y="490"/>
                </a:cubicBezTo>
                <a:cubicBezTo>
                  <a:pt x="604" y="497"/>
                  <a:pt x="599" y="503"/>
                  <a:pt x="593" y="505"/>
                </a:cubicBezTo>
                <a:close/>
                <a:moveTo>
                  <a:pt x="671" y="352"/>
                </a:moveTo>
                <a:cubicBezTo>
                  <a:pt x="671" y="352"/>
                  <a:pt x="671" y="352"/>
                  <a:pt x="671" y="352"/>
                </a:cubicBezTo>
                <a:cubicBezTo>
                  <a:pt x="588" y="391"/>
                  <a:pt x="588" y="391"/>
                  <a:pt x="588" y="391"/>
                </a:cubicBezTo>
                <a:cubicBezTo>
                  <a:pt x="469" y="375"/>
                  <a:pt x="469" y="375"/>
                  <a:pt x="469" y="375"/>
                </a:cubicBezTo>
                <a:cubicBezTo>
                  <a:pt x="656" y="286"/>
                  <a:pt x="656" y="286"/>
                  <a:pt x="656" y="286"/>
                </a:cubicBezTo>
                <a:cubicBezTo>
                  <a:pt x="671" y="288"/>
                  <a:pt x="671" y="288"/>
                  <a:pt x="671" y="288"/>
                </a:cubicBezTo>
                <a:cubicBezTo>
                  <a:pt x="671" y="288"/>
                  <a:pt x="671" y="288"/>
                  <a:pt x="671" y="288"/>
                </a:cubicBezTo>
                <a:cubicBezTo>
                  <a:pt x="775" y="303"/>
                  <a:pt x="775" y="303"/>
                  <a:pt x="775" y="303"/>
                </a:cubicBezTo>
                <a:lnTo>
                  <a:pt x="671" y="352"/>
                </a:lnTo>
                <a:close/>
              </a:path>
            </a:pathLst>
          </a:custGeom>
          <a:solidFill>
            <a:schemeClr val="accent1"/>
          </a:solidFill>
          <a:ln w="9525">
            <a:noFill/>
            <a:round/>
            <a:headEnd/>
            <a:tailEnd/>
          </a:ln>
        </p:spPr>
        <p:txBody>
          <a:bodyPr vert="horz" wrap="square" lIns="80105" tIns="40054" rIns="80105" bIns="40054" numCol="1" anchor="t" anchorCtr="0" compatLnSpc="1">
            <a:prstTxWarp prst="textNoShape">
              <a:avLst/>
            </a:prstTxWarp>
          </a:bodyPr>
          <a:lstStyle/>
          <a:p>
            <a:r>
              <a:rPr lang="en-US" sz="1798">
                <a:latin typeface="Arial" panose="020B0604020202020204" pitchFamily="34" charset="0"/>
                <a:cs typeface="Arial" panose="020B0604020202020204" pitchFamily="34" charset="0"/>
                <a:sym typeface="Arial" panose="020B0604020202020204" pitchFamily="34" charset="0"/>
              </a:rPr>
              <a:t> </a:t>
            </a:r>
          </a:p>
        </p:txBody>
      </p:sp>
    </p:spTree>
    <p:extLst>
      <p:ext uri="{BB962C8B-B14F-4D97-AF65-F5344CB8AC3E}">
        <p14:creationId xmlns:p14="http://schemas.microsoft.com/office/powerpoint/2010/main" val="319651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8276-4028-45C4-8CB2-8361D25C3159}"/>
              </a:ext>
            </a:extLst>
          </p:cNvPr>
          <p:cNvSpPr>
            <a:spLocks noGrp="1"/>
          </p:cNvSpPr>
          <p:nvPr>
            <p:ph type="title"/>
          </p:nvPr>
        </p:nvSpPr>
        <p:spPr/>
        <p:txBody>
          <a:bodyPr/>
          <a:lstStyle/>
          <a:p>
            <a:r>
              <a:rPr lang="en-US" sz="2950">
                <a:latin typeface="CVS Health Sans"/>
              </a:rPr>
              <a:t>Capability Assessment</a:t>
            </a:r>
            <a:endParaRPr lang="en-US"/>
          </a:p>
        </p:txBody>
      </p:sp>
      <p:sp>
        <p:nvSpPr>
          <p:cNvPr id="4" name="Rectangle 3">
            <a:extLst>
              <a:ext uri="{FF2B5EF4-FFF2-40B4-BE49-F238E27FC236}">
                <a16:creationId xmlns:a16="http://schemas.microsoft.com/office/drawing/2014/main" id="{B3F4BEA3-E2DC-4C9E-94EC-59B2FD8D9139}"/>
              </a:ext>
            </a:extLst>
          </p:cNvPr>
          <p:cNvSpPr/>
          <p:nvPr/>
        </p:nvSpPr>
        <p:spPr>
          <a:xfrm>
            <a:off x="220112" y="984048"/>
            <a:ext cx="2634435" cy="692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b="1">
                <a:solidFill>
                  <a:schemeClr val="accent2"/>
                </a:solidFill>
                <a:latin typeface="CVS Health Sans" panose="020B0504020202020204" pitchFamily="34" charset="0"/>
                <a:cs typeface="Arial" panose="020B0604020202020204" pitchFamily="34" charset="0"/>
                <a:sym typeface="Arial" panose="020B0604020202020204" pitchFamily="34" charset="0"/>
              </a:rPr>
              <a:t>Capability</a:t>
            </a:r>
            <a:endParaRPr lang="en-US" sz="1798" b="1" baseline="30000">
              <a:solidFill>
                <a:schemeClr val="accent2"/>
              </a:solidFill>
              <a:latin typeface="CVS Health Sans" panose="020B05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A71EC1DC-4D27-45CB-A589-A80D89FE6265}"/>
              </a:ext>
            </a:extLst>
          </p:cNvPr>
          <p:cNvSpPr/>
          <p:nvPr/>
        </p:nvSpPr>
        <p:spPr>
          <a:xfrm>
            <a:off x="4691476" y="900403"/>
            <a:ext cx="4052096" cy="6923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b="1">
                <a:solidFill>
                  <a:schemeClr val="accent2"/>
                </a:solidFill>
                <a:latin typeface="CVS Health Sans" panose="020B0504020202020204" pitchFamily="34" charset="0"/>
                <a:cs typeface="Arial" panose="020B0604020202020204" pitchFamily="34" charset="0"/>
                <a:sym typeface="Arial" panose="020B0604020202020204" pitchFamily="34" charset="0"/>
              </a:rPr>
              <a:t>   Observations</a:t>
            </a:r>
          </a:p>
        </p:txBody>
      </p:sp>
      <p:grpSp>
        <p:nvGrpSpPr>
          <p:cNvPr id="7" name="Group 6">
            <a:extLst>
              <a:ext uri="{FF2B5EF4-FFF2-40B4-BE49-F238E27FC236}">
                <a16:creationId xmlns:a16="http://schemas.microsoft.com/office/drawing/2014/main" id="{C4040A58-82A2-4A8B-ABC1-69D964BECC3F}"/>
              </a:ext>
            </a:extLst>
          </p:cNvPr>
          <p:cNvGrpSpPr/>
          <p:nvPr/>
        </p:nvGrpSpPr>
        <p:grpSpPr>
          <a:xfrm>
            <a:off x="5589369" y="1065764"/>
            <a:ext cx="404640" cy="377881"/>
            <a:chOff x="3660775" y="3146425"/>
            <a:chExt cx="779463" cy="750888"/>
          </a:xfrm>
          <a:solidFill>
            <a:schemeClr val="accent1"/>
          </a:solidFill>
        </p:grpSpPr>
        <p:sp>
          <p:nvSpPr>
            <p:cNvPr id="8" name="Freeform 12">
              <a:extLst>
                <a:ext uri="{FF2B5EF4-FFF2-40B4-BE49-F238E27FC236}">
                  <a16:creationId xmlns:a16="http://schemas.microsoft.com/office/drawing/2014/main" id="{B6B560C6-A938-4DC0-845D-0AC400C9B810}"/>
                </a:ext>
              </a:extLst>
            </p:cNvPr>
            <p:cNvSpPr>
              <a:spLocks/>
            </p:cNvSpPr>
            <p:nvPr/>
          </p:nvSpPr>
          <p:spPr bwMode="auto">
            <a:xfrm>
              <a:off x="4125913" y="3282950"/>
              <a:ext cx="119063" cy="119063"/>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 name="Freeform 13">
              <a:extLst>
                <a:ext uri="{FF2B5EF4-FFF2-40B4-BE49-F238E27FC236}">
                  <a16:creationId xmlns:a16="http://schemas.microsoft.com/office/drawing/2014/main" id="{FC20D2C8-DE43-439C-B58B-66A612B51917}"/>
                </a:ext>
              </a:extLst>
            </p:cNvPr>
            <p:cNvSpPr>
              <a:spLocks/>
            </p:cNvSpPr>
            <p:nvPr/>
          </p:nvSpPr>
          <p:spPr bwMode="auto">
            <a:xfrm>
              <a:off x="3946525" y="3402013"/>
              <a:ext cx="119063" cy="120650"/>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 name="Freeform 14">
              <a:extLst>
                <a:ext uri="{FF2B5EF4-FFF2-40B4-BE49-F238E27FC236}">
                  <a16:creationId xmlns:a16="http://schemas.microsoft.com/office/drawing/2014/main" id="{5B99A311-C525-4835-9775-EF0A1CDD8377}"/>
                </a:ext>
              </a:extLst>
            </p:cNvPr>
            <p:cNvSpPr>
              <a:spLocks/>
            </p:cNvSpPr>
            <p:nvPr/>
          </p:nvSpPr>
          <p:spPr bwMode="auto">
            <a:xfrm>
              <a:off x="3660775" y="3387725"/>
              <a:ext cx="420688" cy="509588"/>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128 h 136"/>
                <a:gd name="T18" fmla="*/ 8 w 112"/>
                <a:gd name="T19" fmla="*/ 136 h 136"/>
                <a:gd name="T20" fmla="*/ 104 w 112"/>
                <a:gd name="T21" fmla="*/ 136 h 136"/>
                <a:gd name="T22" fmla="*/ 112 w 112"/>
                <a:gd name="T23" fmla="*/ 128 h 136"/>
                <a:gd name="T24" fmla="*/ 112 w 112"/>
                <a:gd name="T25" fmla="*/ 58 h 136"/>
                <a:gd name="T26" fmla="*/ 112 w 112"/>
                <a:gd name="T27" fmla="*/ 43 h 136"/>
                <a:gd name="T28" fmla="*/ 104 w 112"/>
                <a:gd name="T29"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3"/>
                    <a:pt x="0" y="8"/>
                  </a:cubicBezTo>
                  <a:cubicBezTo>
                    <a:pt x="0" y="128"/>
                    <a:pt x="0" y="128"/>
                    <a:pt x="0" y="128"/>
                  </a:cubicBezTo>
                  <a:cubicBezTo>
                    <a:pt x="0" y="132"/>
                    <a:pt x="4" y="136"/>
                    <a:pt x="8"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 name="Freeform 15">
              <a:extLst>
                <a:ext uri="{FF2B5EF4-FFF2-40B4-BE49-F238E27FC236}">
                  <a16:creationId xmlns:a16="http://schemas.microsoft.com/office/drawing/2014/main" id="{4C7A48D1-1800-47C9-AAF8-323E220A4DF9}"/>
                </a:ext>
              </a:extLst>
            </p:cNvPr>
            <p:cNvSpPr>
              <a:spLocks/>
            </p:cNvSpPr>
            <p:nvPr/>
          </p:nvSpPr>
          <p:spPr bwMode="auto">
            <a:xfrm>
              <a:off x="3840163" y="3267075"/>
              <a:ext cx="420688" cy="509588"/>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24 h 136"/>
                <a:gd name="T18" fmla="*/ 6 w 112"/>
                <a:gd name="T19" fmla="*/ 24 h 136"/>
                <a:gd name="T20" fmla="*/ 25 w 112"/>
                <a:gd name="T21" fmla="*/ 24 h 136"/>
                <a:gd name="T22" fmla="*/ 39 w 112"/>
                <a:gd name="T23" fmla="*/ 35 h 136"/>
                <a:gd name="T24" fmla="*/ 61 w 112"/>
                <a:gd name="T25" fmla="*/ 57 h 136"/>
                <a:gd name="T26" fmla="*/ 72 w 112"/>
                <a:gd name="T27" fmla="*/ 71 h 136"/>
                <a:gd name="T28" fmla="*/ 72 w 112"/>
                <a:gd name="T29" fmla="*/ 90 h 136"/>
                <a:gd name="T30" fmla="*/ 72 w 112"/>
                <a:gd name="T31" fmla="*/ 136 h 136"/>
                <a:gd name="T32" fmla="*/ 104 w 112"/>
                <a:gd name="T33" fmla="*/ 136 h 136"/>
                <a:gd name="T34" fmla="*/ 112 w 112"/>
                <a:gd name="T35" fmla="*/ 128 h 136"/>
                <a:gd name="T36" fmla="*/ 112 w 112"/>
                <a:gd name="T37" fmla="*/ 58 h 136"/>
                <a:gd name="T38" fmla="*/ 112 w 112"/>
                <a:gd name="T39" fmla="*/ 43 h 136"/>
                <a:gd name="T40" fmla="*/ 104 w 112"/>
                <a:gd name="T41"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3"/>
                    <a:pt x="0" y="8"/>
                  </a:cubicBezTo>
                  <a:cubicBezTo>
                    <a:pt x="0" y="24"/>
                    <a:pt x="0" y="24"/>
                    <a:pt x="0" y="24"/>
                  </a:cubicBezTo>
                  <a:cubicBezTo>
                    <a:pt x="6" y="24"/>
                    <a:pt x="6" y="24"/>
                    <a:pt x="6" y="24"/>
                  </a:cubicBezTo>
                  <a:cubicBezTo>
                    <a:pt x="15" y="24"/>
                    <a:pt x="23" y="24"/>
                    <a:pt x="25" y="24"/>
                  </a:cubicBezTo>
                  <a:cubicBezTo>
                    <a:pt x="27" y="24"/>
                    <a:pt x="33" y="29"/>
                    <a:pt x="39" y="35"/>
                  </a:cubicBezTo>
                  <a:cubicBezTo>
                    <a:pt x="61" y="57"/>
                    <a:pt x="61" y="57"/>
                    <a:pt x="61" y="57"/>
                  </a:cubicBezTo>
                  <a:cubicBezTo>
                    <a:pt x="67" y="63"/>
                    <a:pt x="72" y="69"/>
                    <a:pt x="72" y="71"/>
                  </a:cubicBezTo>
                  <a:cubicBezTo>
                    <a:pt x="72" y="73"/>
                    <a:pt x="72" y="81"/>
                    <a:pt x="72" y="90"/>
                  </a:cubicBezTo>
                  <a:cubicBezTo>
                    <a:pt x="72" y="136"/>
                    <a:pt x="72" y="136"/>
                    <a:pt x="72"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 name="Freeform 16">
              <a:extLst>
                <a:ext uri="{FF2B5EF4-FFF2-40B4-BE49-F238E27FC236}">
                  <a16:creationId xmlns:a16="http://schemas.microsoft.com/office/drawing/2014/main" id="{D7F74CB3-8D4E-4EA0-92ED-07ACD6710DD4}"/>
                </a:ext>
              </a:extLst>
            </p:cNvPr>
            <p:cNvSpPr>
              <a:spLocks/>
            </p:cNvSpPr>
            <p:nvPr/>
          </p:nvSpPr>
          <p:spPr bwMode="auto">
            <a:xfrm>
              <a:off x="4305300" y="3162300"/>
              <a:ext cx="120650" cy="120650"/>
            </a:xfrm>
            <a:custGeom>
              <a:avLst/>
              <a:gdLst>
                <a:gd name="T0" fmla="*/ 8 w 32"/>
                <a:gd name="T1" fmla="*/ 32 h 32"/>
                <a:gd name="T2" fmla="*/ 28 w 32"/>
                <a:gd name="T3" fmla="*/ 32 h 32"/>
                <a:gd name="T4" fmla="*/ 32 w 32"/>
                <a:gd name="T5" fmla="*/ 32 h 32"/>
                <a:gd name="T6" fmla="*/ 27 w 32"/>
                <a:gd name="T7" fmla="*/ 26 h 32"/>
                <a:gd name="T8" fmla="*/ 6 w 32"/>
                <a:gd name="T9" fmla="*/ 5 h 32"/>
                <a:gd name="T10" fmla="*/ 0 w 32"/>
                <a:gd name="T11" fmla="*/ 0 h 32"/>
                <a:gd name="T12" fmla="*/ 0 w 32"/>
                <a:gd name="T13" fmla="*/ 4 h 32"/>
                <a:gd name="T14" fmla="*/ 0 w 32"/>
                <a:gd name="T15" fmla="*/ 24 h 32"/>
                <a:gd name="T16" fmla="*/ 8 w 32"/>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8" y="32"/>
                  </a:moveTo>
                  <a:cubicBezTo>
                    <a:pt x="28" y="32"/>
                    <a:pt x="28" y="32"/>
                    <a:pt x="28" y="32"/>
                  </a:cubicBezTo>
                  <a:cubicBezTo>
                    <a:pt x="30" y="32"/>
                    <a:pt x="31" y="32"/>
                    <a:pt x="32" y="32"/>
                  </a:cubicBezTo>
                  <a:cubicBezTo>
                    <a:pt x="31" y="30"/>
                    <a:pt x="29" y="28"/>
                    <a:pt x="27" y="26"/>
                  </a:cubicBezTo>
                  <a:cubicBezTo>
                    <a:pt x="6" y="5"/>
                    <a:pt x="6" y="5"/>
                    <a:pt x="6" y="5"/>
                  </a:cubicBezTo>
                  <a:cubicBezTo>
                    <a:pt x="4" y="3"/>
                    <a:pt x="2" y="1"/>
                    <a:pt x="0" y="0"/>
                  </a:cubicBezTo>
                  <a:cubicBezTo>
                    <a:pt x="0" y="1"/>
                    <a:pt x="0" y="2"/>
                    <a:pt x="0" y="4"/>
                  </a:cubicBezTo>
                  <a:cubicBezTo>
                    <a:pt x="0" y="24"/>
                    <a:pt x="0" y="24"/>
                    <a:pt x="0" y="24"/>
                  </a:cubicBezTo>
                  <a:cubicBezTo>
                    <a:pt x="0" y="28"/>
                    <a:pt x="4" y="32"/>
                    <a:pt x="8" y="32"/>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17">
              <a:extLst>
                <a:ext uri="{FF2B5EF4-FFF2-40B4-BE49-F238E27FC236}">
                  <a16:creationId xmlns:a16="http://schemas.microsoft.com/office/drawing/2014/main" id="{95BDC4C4-E2CE-4FB8-8521-B5D4B3BE159F}"/>
                </a:ext>
              </a:extLst>
            </p:cNvPr>
            <p:cNvSpPr>
              <a:spLocks/>
            </p:cNvSpPr>
            <p:nvPr/>
          </p:nvSpPr>
          <p:spPr bwMode="auto">
            <a:xfrm>
              <a:off x="4021138" y="3146425"/>
              <a:ext cx="419100" cy="511175"/>
            </a:xfrm>
            <a:custGeom>
              <a:avLst/>
              <a:gdLst>
                <a:gd name="T0" fmla="*/ 104 w 112"/>
                <a:gd name="T1" fmla="*/ 44 h 136"/>
                <a:gd name="T2" fmla="*/ 84 w 112"/>
                <a:gd name="T3" fmla="*/ 44 h 136"/>
                <a:gd name="T4" fmla="*/ 68 w 112"/>
                <a:gd name="T5" fmla="*/ 28 h 136"/>
                <a:gd name="T6" fmla="*/ 68 w 112"/>
                <a:gd name="T7" fmla="*/ 8 h 136"/>
                <a:gd name="T8" fmla="*/ 69 w 112"/>
                <a:gd name="T9" fmla="*/ 0 h 136"/>
                <a:gd name="T10" fmla="*/ 54 w 112"/>
                <a:gd name="T11" fmla="*/ 0 h 136"/>
                <a:gd name="T12" fmla="*/ 8 w 112"/>
                <a:gd name="T13" fmla="*/ 0 h 136"/>
                <a:gd name="T14" fmla="*/ 0 w 112"/>
                <a:gd name="T15" fmla="*/ 8 h 136"/>
                <a:gd name="T16" fmla="*/ 0 w 112"/>
                <a:gd name="T17" fmla="*/ 24 h 136"/>
                <a:gd name="T18" fmla="*/ 6 w 112"/>
                <a:gd name="T19" fmla="*/ 24 h 136"/>
                <a:gd name="T20" fmla="*/ 25 w 112"/>
                <a:gd name="T21" fmla="*/ 24 h 136"/>
                <a:gd name="T22" fmla="*/ 39 w 112"/>
                <a:gd name="T23" fmla="*/ 35 h 136"/>
                <a:gd name="T24" fmla="*/ 61 w 112"/>
                <a:gd name="T25" fmla="*/ 57 h 136"/>
                <a:gd name="T26" fmla="*/ 72 w 112"/>
                <a:gd name="T27" fmla="*/ 71 h 136"/>
                <a:gd name="T28" fmla="*/ 72 w 112"/>
                <a:gd name="T29" fmla="*/ 90 h 136"/>
                <a:gd name="T30" fmla="*/ 72 w 112"/>
                <a:gd name="T31" fmla="*/ 136 h 136"/>
                <a:gd name="T32" fmla="*/ 104 w 112"/>
                <a:gd name="T33" fmla="*/ 136 h 136"/>
                <a:gd name="T34" fmla="*/ 112 w 112"/>
                <a:gd name="T35" fmla="*/ 128 h 136"/>
                <a:gd name="T36" fmla="*/ 112 w 112"/>
                <a:gd name="T37" fmla="*/ 58 h 136"/>
                <a:gd name="T38" fmla="*/ 112 w 112"/>
                <a:gd name="T39" fmla="*/ 43 h 136"/>
                <a:gd name="T40" fmla="*/ 104 w 112"/>
                <a:gd name="T41" fmla="*/ 4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136">
                  <a:moveTo>
                    <a:pt x="104" y="44"/>
                  </a:moveTo>
                  <a:cubicBezTo>
                    <a:pt x="84" y="44"/>
                    <a:pt x="84" y="44"/>
                    <a:pt x="84" y="44"/>
                  </a:cubicBezTo>
                  <a:cubicBezTo>
                    <a:pt x="75" y="44"/>
                    <a:pt x="68" y="37"/>
                    <a:pt x="68" y="28"/>
                  </a:cubicBezTo>
                  <a:cubicBezTo>
                    <a:pt x="68" y="8"/>
                    <a:pt x="68" y="8"/>
                    <a:pt x="68" y="8"/>
                  </a:cubicBezTo>
                  <a:cubicBezTo>
                    <a:pt x="68" y="5"/>
                    <a:pt x="68" y="2"/>
                    <a:pt x="69" y="0"/>
                  </a:cubicBezTo>
                  <a:cubicBezTo>
                    <a:pt x="54" y="0"/>
                    <a:pt x="54" y="0"/>
                    <a:pt x="54" y="0"/>
                  </a:cubicBezTo>
                  <a:cubicBezTo>
                    <a:pt x="8" y="0"/>
                    <a:pt x="8" y="0"/>
                    <a:pt x="8" y="0"/>
                  </a:cubicBezTo>
                  <a:cubicBezTo>
                    <a:pt x="4" y="0"/>
                    <a:pt x="0" y="4"/>
                    <a:pt x="0" y="8"/>
                  </a:cubicBezTo>
                  <a:cubicBezTo>
                    <a:pt x="0" y="24"/>
                    <a:pt x="0" y="24"/>
                    <a:pt x="0" y="24"/>
                  </a:cubicBezTo>
                  <a:cubicBezTo>
                    <a:pt x="6" y="24"/>
                    <a:pt x="6" y="24"/>
                    <a:pt x="6" y="24"/>
                  </a:cubicBezTo>
                  <a:cubicBezTo>
                    <a:pt x="15" y="24"/>
                    <a:pt x="23" y="24"/>
                    <a:pt x="25" y="24"/>
                  </a:cubicBezTo>
                  <a:cubicBezTo>
                    <a:pt x="27" y="24"/>
                    <a:pt x="33" y="29"/>
                    <a:pt x="39" y="35"/>
                  </a:cubicBezTo>
                  <a:cubicBezTo>
                    <a:pt x="61" y="57"/>
                    <a:pt x="61" y="57"/>
                    <a:pt x="61" y="57"/>
                  </a:cubicBezTo>
                  <a:cubicBezTo>
                    <a:pt x="67" y="63"/>
                    <a:pt x="72" y="69"/>
                    <a:pt x="72" y="71"/>
                  </a:cubicBezTo>
                  <a:cubicBezTo>
                    <a:pt x="72" y="73"/>
                    <a:pt x="72" y="81"/>
                    <a:pt x="72" y="90"/>
                  </a:cubicBezTo>
                  <a:cubicBezTo>
                    <a:pt x="72" y="136"/>
                    <a:pt x="72" y="136"/>
                    <a:pt x="72" y="136"/>
                  </a:cubicBezTo>
                  <a:cubicBezTo>
                    <a:pt x="104" y="136"/>
                    <a:pt x="104" y="136"/>
                    <a:pt x="104" y="136"/>
                  </a:cubicBezTo>
                  <a:cubicBezTo>
                    <a:pt x="109" y="136"/>
                    <a:pt x="112" y="132"/>
                    <a:pt x="112" y="128"/>
                  </a:cubicBezTo>
                  <a:cubicBezTo>
                    <a:pt x="112" y="58"/>
                    <a:pt x="112" y="58"/>
                    <a:pt x="112" y="58"/>
                  </a:cubicBezTo>
                  <a:cubicBezTo>
                    <a:pt x="112" y="43"/>
                    <a:pt x="112" y="43"/>
                    <a:pt x="112" y="43"/>
                  </a:cubicBezTo>
                  <a:cubicBezTo>
                    <a:pt x="110" y="44"/>
                    <a:pt x="107" y="44"/>
                    <a:pt x="104" y="44"/>
                  </a:cubicBezTo>
                  <a:close/>
                </a:path>
              </a:pathLst>
            </a:custGeom>
            <a:grpFill/>
            <a:ln>
              <a:noFill/>
            </a:ln>
          </p:spPr>
          <p:txBody>
            <a:bodyPr vert="horz" wrap="square" lIns="91392" tIns="45696" rIns="91392" bIns="45696" numCol="1" anchor="t" anchorCtr="0" compatLnSpc="1">
              <a:prstTxWarp prst="textNoShape">
                <a:avLst/>
              </a:prstTxWarp>
            </a:bodyPr>
            <a:lstStyle/>
            <a:p>
              <a:endParaRPr lang="en-GB" sz="1798">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sp>
        <p:nvSpPr>
          <p:cNvPr id="14" name="Freeform 1198">
            <a:extLst>
              <a:ext uri="{FF2B5EF4-FFF2-40B4-BE49-F238E27FC236}">
                <a16:creationId xmlns:a16="http://schemas.microsoft.com/office/drawing/2014/main" id="{482A9785-BEAF-4A4D-8D2A-E55F676A3069}"/>
              </a:ext>
            </a:extLst>
          </p:cNvPr>
          <p:cNvSpPr>
            <a:spLocks noEditPoints="1"/>
          </p:cNvSpPr>
          <p:nvPr/>
        </p:nvSpPr>
        <p:spPr bwMode="auto">
          <a:xfrm>
            <a:off x="421735" y="1095934"/>
            <a:ext cx="500750" cy="447545"/>
          </a:xfrm>
          <a:custGeom>
            <a:avLst/>
            <a:gdLst/>
            <a:ahLst/>
            <a:cxnLst>
              <a:cxn ang="0">
                <a:pos x="681" y="255"/>
              </a:cxn>
              <a:cxn ang="0">
                <a:pos x="743" y="130"/>
              </a:cxn>
              <a:cxn ang="0">
                <a:pos x="489" y="4"/>
              </a:cxn>
              <a:cxn ang="0">
                <a:pos x="409" y="117"/>
              </a:cxn>
              <a:cxn ang="0">
                <a:pos x="328" y="4"/>
              </a:cxn>
              <a:cxn ang="0">
                <a:pos x="74" y="130"/>
              </a:cxn>
              <a:cxn ang="0">
                <a:pos x="136" y="254"/>
              </a:cxn>
              <a:cxn ang="0">
                <a:pos x="1" y="282"/>
              </a:cxn>
              <a:cxn ang="0">
                <a:pos x="146" y="364"/>
              </a:cxn>
              <a:cxn ang="0">
                <a:pos x="156" y="604"/>
              </a:cxn>
              <a:cxn ang="0">
                <a:pos x="402" y="721"/>
              </a:cxn>
              <a:cxn ang="0">
                <a:pos x="415" y="721"/>
              </a:cxn>
              <a:cxn ang="0">
                <a:pos x="661" y="604"/>
              </a:cxn>
              <a:cxn ang="0">
                <a:pos x="671" y="390"/>
              </a:cxn>
              <a:cxn ang="0">
                <a:pos x="853" y="291"/>
              </a:cxn>
              <a:cxn ang="0">
                <a:pos x="489" y="42"/>
              </a:cxn>
              <a:cxn ang="0">
                <a:pos x="646" y="246"/>
              </a:cxn>
              <a:cxn ang="0">
                <a:pos x="489" y="42"/>
              </a:cxn>
              <a:cxn ang="0">
                <a:pos x="181" y="578"/>
              </a:cxn>
              <a:cxn ang="0">
                <a:pos x="256" y="416"/>
              </a:cxn>
              <a:cxn ang="0">
                <a:pos x="265" y="418"/>
              </a:cxn>
              <a:cxn ang="0">
                <a:pos x="391" y="677"/>
              </a:cxn>
              <a:cxn ang="0">
                <a:pos x="204" y="269"/>
              </a:cxn>
              <a:cxn ang="0">
                <a:pos x="613" y="269"/>
              </a:cxn>
              <a:cxn ang="0">
                <a:pos x="593" y="505"/>
              </a:cxn>
              <a:cxn ang="0">
                <a:pos x="569" y="607"/>
              </a:cxn>
              <a:cxn ang="0">
                <a:pos x="534" y="607"/>
              </a:cxn>
              <a:cxn ang="0">
                <a:pos x="518" y="532"/>
              </a:cxn>
              <a:cxn ang="0">
                <a:pos x="498" y="525"/>
              </a:cxn>
              <a:cxn ang="0">
                <a:pos x="538" y="458"/>
              </a:cxn>
              <a:cxn ang="0">
                <a:pos x="596" y="474"/>
              </a:cxn>
              <a:cxn ang="0">
                <a:pos x="593" y="505"/>
              </a:cxn>
              <a:cxn ang="0">
                <a:pos x="671" y="352"/>
              </a:cxn>
              <a:cxn ang="0">
                <a:pos x="469" y="375"/>
              </a:cxn>
              <a:cxn ang="0">
                <a:pos x="671" y="288"/>
              </a:cxn>
              <a:cxn ang="0">
                <a:pos x="775" y="303"/>
              </a:cxn>
            </a:cxnLst>
            <a:rect l="0" t="0" r="r" b="b"/>
            <a:pathLst>
              <a:path w="854" h="722">
                <a:moveTo>
                  <a:pt x="838" y="276"/>
                </a:moveTo>
                <a:cubicBezTo>
                  <a:pt x="681" y="255"/>
                  <a:pt x="681" y="255"/>
                  <a:pt x="681" y="255"/>
                </a:cubicBezTo>
                <a:cubicBezTo>
                  <a:pt x="742" y="144"/>
                  <a:pt x="742" y="144"/>
                  <a:pt x="742" y="144"/>
                </a:cubicBezTo>
                <a:cubicBezTo>
                  <a:pt x="744" y="140"/>
                  <a:pt x="745" y="135"/>
                  <a:pt x="743" y="130"/>
                </a:cubicBezTo>
                <a:cubicBezTo>
                  <a:pt x="742" y="126"/>
                  <a:pt x="739" y="122"/>
                  <a:pt x="734" y="120"/>
                </a:cubicBezTo>
                <a:cubicBezTo>
                  <a:pt x="489" y="4"/>
                  <a:pt x="489" y="4"/>
                  <a:pt x="489" y="4"/>
                </a:cubicBezTo>
                <a:cubicBezTo>
                  <a:pt x="481" y="0"/>
                  <a:pt x="471" y="3"/>
                  <a:pt x="467" y="11"/>
                </a:cubicBezTo>
                <a:cubicBezTo>
                  <a:pt x="409" y="117"/>
                  <a:pt x="409" y="117"/>
                  <a:pt x="409" y="117"/>
                </a:cubicBezTo>
                <a:cubicBezTo>
                  <a:pt x="350" y="11"/>
                  <a:pt x="350" y="11"/>
                  <a:pt x="350" y="11"/>
                </a:cubicBezTo>
                <a:cubicBezTo>
                  <a:pt x="346" y="3"/>
                  <a:pt x="336" y="0"/>
                  <a:pt x="328" y="4"/>
                </a:cubicBezTo>
                <a:cubicBezTo>
                  <a:pt x="83" y="120"/>
                  <a:pt x="83" y="120"/>
                  <a:pt x="83" y="120"/>
                </a:cubicBezTo>
                <a:cubicBezTo>
                  <a:pt x="78" y="122"/>
                  <a:pt x="75" y="126"/>
                  <a:pt x="74" y="130"/>
                </a:cubicBezTo>
                <a:cubicBezTo>
                  <a:pt x="72" y="135"/>
                  <a:pt x="73" y="140"/>
                  <a:pt x="75" y="144"/>
                </a:cubicBezTo>
                <a:cubicBezTo>
                  <a:pt x="136" y="254"/>
                  <a:pt x="136" y="254"/>
                  <a:pt x="136" y="254"/>
                </a:cubicBezTo>
                <a:cubicBezTo>
                  <a:pt x="16" y="267"/>
                  <a:pt x="16" y="267"/>
                  <a:pt x="16" y="267"/>
                </a:cubicBezTo>
                <a:cubicBezTo>
                  <a:pt x="8" y="268"/>
                  <a:pt x="2" y="274"/>
                  <a:pt x="1" y="282"/>
                </a:cubicBezTo>
                <a:cubicBezTo>
                  <a:pt x="0" y="289"/>
                  <a:pt x="4" y="297"/>
                  <a:pt x="11" y="300"/>
                </a:cubicBezTo>
                <a:cubicBezTo>
                  <a:pt x="146" y="364"/>
                  <a:pt x="146" y="364"/>
                  <a:pt x="146" y="364"/>
                </a:cubicBezTo>
                <a:cubicBezTo>
                  <a:pt x="146" y="589"/>
                  <a:pt x="146" y="589"/>
                  <a:pt x="146" y="589"/>
                </a:cubicBezTo>
                <a:cubicBezTo>
                  <a:pt x="146" y="595"/>
                  <a:pt x="150" y="602"/>
                  <a:pt x="156" y="604"/>
                </a:cubicBezTo>
                <a:cubicBezTo>
                  <a:pt x="401" y="720"/>
                  <a:pt x="401" y="720"/>
                  <a:pt x="401" y="720"/>
                </a:cubicBezTo>
                <a:cubicBezTo>
                  <a:pt x="401" y="721"/>
                  <a:pt x="402" y="721"/>
                  <a:pt x="402" y="721"/>
                </a:cubicBezTo>
                <a:cubicBezTo>
                  <a:pt x="404" y="722"/>
                  <a:pt x="406" y="722"/>
                  <a:pt x="409" y="722"/>
                </a:cubicBezTo>
                <a:cubicBezTo>
                  <a:pt x="411" y="722"/>
                  <a:pt x="413" y="722"/>
                  <a:pt x="415" y="721"/>
                </a:cubicBezTo>
                <a:cubicBezTo>
                  <a:pt x="415" y="721"/>
                  <a:pt x="416" y="721"/>
                  <a:pt x="416" y="720"/>
                </a:cubicBezTo>
                <a:cubicBezTo>
                  <a:pt x="661" y="604"/>
                  <a:pt x="661" y="604"/>
                  <a:pt x="661" y="604"/>
                </a:cubicBezTo>
                <a:cubicBezTo>
                  <a:pt x="667" y="602"/>
                  <a:pt x="671" y="595"/>
                  <a:pt x="671" y="589"/>
                </a:cubicBezTo>
                <a:cubicBezTo>
                  <a:pt x="671" y="390"/>
                  <a:pt x="671" y="390"/>
                  <a:pt x="671" y="390"/>
                </a:cubicBezTo>
                <a:cubicBezTo>
                  <a:pt x="843" y="309"/>
                  <a:pt x="843" y="309"/>
                  <a:pt x="843" y="309"/>
                </a:cubicBezTo>
                <a:cubicBezTo>
                  <a:pt x="850" y="306"/>
                  <a:pt x="854" y="298"/>
                  <a:pt x="853" y="291"/>
                </a:cubicBezTo>
                <a:cubicBezTo>
                  <a:pt x="852" y="283"/>
                  <a:pt x="846" y="277"/>
                  <a:pt x="838" y="276"/>
                </a:cubicBezTo>
                <a:close/>
                <a:moveTo>
                  <a:pt x="489" y="42"/>
                </a:moveTo>
                <a:cubicBezTo>
                  <a:pt x="703" y="143"/>
                  <a:pt x="703" y="143"/>
                  <a:pt x="703" y="143"/>
                </a:cubicBezTo>
                <a:cubicBezTo>
                  <a:pt x="646" y="246"/>
                  <a:pt x="646" y="246"/>
                  <a:pt x="646" y="246"/>
                </a:cubicBezTo>
                <a:cubicBezTo>
                  <a:pt x="433" y="145"/>
                  <a:pt x="433" y="145"/>
                  <a:pt x="433" y="145"/>
                </a:cubicBezTo>
                <a:lnTo>
                  <a:pt x="489" y="42"/>
                </a:lnTo>
                <a:close/>
                <a:moveTo>
                  <a:pt x="391" y="677"/>
                </a:moveTo>
                <a:cubicBezTo>
                  <a:pt x="181" y="578"/>
                  <a:pt x="181" y="578"/>
                  <a:pt x="181" y="578"/>
                </a:cubicBezTo>
                <a:cubicBezTo>
                  <a:pt x="181" y="381"/>
                  <a:pt x="181" y="381"/>
                  <a:pt x="181" y="381"/>
                </a:cubicBezTo>
                <a:cubicBezTo>
                  <a:pt x="256" y="416"/>
                  <a:pt x="256" y="416"/>
                  <a:pt x="256" y="416"/>
                </a:cubicBezTo>
                <a:cubicBezTo>
                  <a:pt x="258" y="417"/>
                  <a:pt x="261" y="418"/>
                  <a:pt x="263" y="418"/>
                </a:cubicBezTo>
                <a:cubicBezTo>
                  <a:pt x="264" y="418"/>
                  <a:pt x="264" y="418"/>
                  <a:pt x="265" y="418"/>
                </a:cubicBezTo>
                <a:cubicBezTo>
                  <a:pt x="391" y="404"/>
                  <a:pt x="391" y="404"/>
                  <a:pt x="391" y="404"/>
                </a:cubicBezTo>
                <a:lnTo>
                  <a:pt x="391" y="677"/>
                </a:lnTo>
                <a:close/>
                <a:moveTo>
                  <a:pt x="409" y="365"/>
                </a:moveTo>
                <a:cubicBezTo>
                  <a:pt x="204" y="269"/>
                  <a:pt x="204" y="269"/>
                  <a:pt x="204" y="269"/>
                </a:cubicBezTo>
                <a:cubicBezTo>
                  <a:pt x="409" y="172"/>
                  <a:pt x="409" y="172"/>
                  <a:pt x="409" y="172"/>
                </a:cubicBezTo>
                <a:cubicBezTo>
                  <a:pt x="613" y="269"/>
                  <a:pt x="613" y="269"/>
                  <a:pt x="613" y="269"/>
                </a:cubicBezTo>
                <a:lnTo>
                  <a:pt x="409" y="365"/>
                </a:lnTo>
                <a:close/>
                <a:moveTo>
                  <a:pt x="593" y="505"/>
                </a:moveTo>
                <a:cubicBezTo>
                  <a:pt x="569" y="514"/>
                  <a:pt x="569" y="514"/>
                  <a:pt x="569" y="514"/>
                </a:cubicBezTo>
                <a:cubicBezTo>
                  <a:pt x="569" y="607"/>
                  <a:pt x="569" y="607"/>
                  <a:pt x="569" y="607"/>
                </a:cubicBezTo>
                <a:cubicBezTo>
                  <a:pt x="569" y="617"/>
                  <a:pt x="561" y="625"/>
                  <a:pt x="551" y="625"/>
                </a:cubicBezTo>
                <a:cubicBezTo>
                  <a:pt x="542" y="625"/>
                  <a:pt x="534" y="617"/>
                  <a:pt x="534" y="607"/>
                </a:cubicBezTo>
                <a:cubicBezTo>
                  <a:pt x="534" y="526"/>
                  <a:pt x="534" y="526"/>
                  <a:pt x="534" y="526"/>
                </a:cubicBezTo>
                <a:cubicBezTo>
                  <a:pt x="518" y="532"/>
                  <a:pt x="518" y="532"/>
                  <a:pt x="518" y="532"/>
                </a:cubicBezTo>
                <a:cubicBezTo>
                  <a:pt x="516" y="532"/>
                  <a:pt x="514" y="533"/>
                  <a:pt x="513" y="533"/>
                </a:cubicBezTo>
                <a:cubicBezTo>
                  <a:pt x="507" y="533"/>
                  <a:pt x="502" y="530"/>
                  <a:pt x="498" y="525"/>
                </a:cubicBezTo>
                <a:cubicBezTo>
                  <a:pt x="494" y="519"/>
                  <a:pt x="494" y="510"/>
                  <a:pt x="499" y="504"/>
                </a:cubicBezTo>
                <a:cubicBezTo>
                  <a:pt x="538" y="458"/>
                  <a:pt x="538" y="458"/>
                  <a:pt x="538" y="458"/>
                </a:cubicBezTo>
                <a:cubicBezTo>
                  <a:pt x="543" y="452"/>
                  <a:pt x="552" y="450"/>
                  <a:pt x="560" y="454"/>
                </a:cubicBezTo>
                <a:cubicBezTo>
                  <a:pt x="596" y="474"/>
                  <a:pt x="596" y="474"/>
                  <a:pt x="596" y="474"/>
                </a:cubicBezTo>
                <a:cubicBezTo>
                  <a:pt x="602" y="477"/>
                  <a:pt x="605" y="483"/>
                  <a:pt x="604" y="490"/>
                </a:cubicBezTo>
                <a:cubicBezTo>
                  <a:pt x="604" y="497"/>
                  <a:pt x="599" y="503"/>
                  <a:pt x="593" y="505"/>
                </a:cubicBezTo>
                <a:close/>
                <a:moveTo>
                  <a:pt x="671" y="352"/>
                </a:moveTo>
                <a:cubicBezTo>
                  <a:pt x="671" y="352"/>
                  <a:pt x="671" y="352"/>
                  <a:pt x="671" y="352"/>
                </a:cubicBezTo>
                <a:cubicBezTo>
                  <a:pt x="588" y="391"/>
                  <a:pt x="588" y="391"/>
                  <a:pt x="588" y="391"/>
                </a:cubicBezTo>
                <a:cubicBezTo>
                  <a:pt x="469" y="375"/>
                  <a:pt x="469" y="375"/>
                  <a:pt x="469" y="375"/>
                </a:cubicBezTo>
                <a:cubicBezTo>
                  <a:pt x="656" y="286"/>
                  <a:pt x="656" y="286"/>
                  <a:pt x="656" y="286"/>
                </a:cubicBezTo>
                <a:cubicBezTo>
                  <a:pt x="671" y="288"/>
                  <a:pt x="671" y="288"/>
                  <a:pt x="671" y="288"/>
                </a:cubicBezTo>
                <a:cubicBezTo>
                  <a:pt x="671" y="288"/>
                  <a:pt x="671" y="288"/>
                  <a:pt x="671" y="288"/>
                </a:cubicBezTo>
                <a:cubicBezTo>
                  <a:pt x="775" y="303"/>
                  <a:pt x="775" y="303"/>
                  <a:pt x="775" y="303"/>
                </a:cubicBezTo>
                <a:lnTo>
                  <a:pt x="671" y="352"/>
                </a:lnTo>
                <a:close/>
              </a:path>
            </a:pathLst>
          </a:custGeom>
          <a:solidFill>
            <a:schemeClr val="accent1"/>
          </a:solidFill>
          <a:ln w="9525">
            <a:noFill/>
            <a:round/>
            <a:headEnd/>
            <a:tailEnd/>
          </a:ln>
        </p:spPr>
        <p:txBody>
          <a:bodyPr vert="horz" wrap="square" lIns="80105" tIns="40054" rIns="80105" bIns="40054" numCol="1" anchor="t" anchorCtr="0" compatLnSpc="1">
            <a:prstTxWarp prst="textNoShape">
              <a:avLst/>
            </a:prstTxWarp>
          </a:bodyPr>
          <a:lstStyle/>
          <a:p>
            <a:r>
              <a:rPr lang="en-US" sz="1798">
                <a:latin typeface="Arial" panose="020B0604020202020204" pitchFamily="34" charset="0"/>
                <a:cs typeface="Arial" panose="020B0604020202020204" pitchFamily="34" charset="0"/>
                <a:sym typeface="Arial" panose="020B0604020202020204" pitchFamily="34" charset="0"/>
              </a:rPr>
              <a:t> </a:t>
            </a:r>
          </a:p>
        </p:txBody>
      </p:sp>
      <p:graphicFrame>
        <p:nvGraphicFramePr>
          <p:cNvPr id="3" name="Table 2">
            <a:extLst>
              <a:ext uri="{FF2B5EF4-FFF2-40B4-BE49-F238E27FC236}">
                <a16:creationId xmlns:a16="http://schemas.microsoft.com/office/drawing/2014/main" id="{7812CD35-B6B5-4C8D-BC37-7D85F7B7B93E}"/>
              </a:ext>
            </a:extLst>
          </p:cNvPr>
          <p:cNvGraphicFramePr>
            <a:graphicFrameLocks noGrp="1"/>
          </p:cNvGraphicFramePr>
          <p:nvPr>
            <p:extLst>
              <p:ext uri="{D42A27DB-BD31-4B8C-83A1-F6EECF244321}">
                <p14:modId xmlns:p14="http://schemas.microsoft.com/office/powerpoint/2010/main" val="4075653262"/>
              </p:ext>
            </p:extLst>
          </p:nvPr>
        </p:nvGraphicFramePr>
        <p:xfrm>
          <a:off x="421735" y="1550670"/>
          <a:ext cx="11399276" cy="5196408"/>
        </p:xfrm>
        <a:graphic>
          <a:graphicData uri="http://schemas.openxmlformats.org/drawingml/2006/table">
            <a:tbl>
              <a:tblPr firstRow="1" bandRow="1">
                <a:tableStyleId>{5C22544A-7EE6-4342-B048-85BDC9FD1C3A}</a:tableStyleId>
              </a:tblPr>
              <a:tblGrid>
                <a:gridCol w="2317175">
                  <a:extLst>
                    <a:ext uri="{9D8B030D-6E8A-4147-A177-3AD203B41FA5}">
                      <a16:colId xmlns:a16="http://schemas.microsoft.com/office/drawing/2014/main" val="2183805514"/>
                    </a:ext>
                  </a:extLst>
                </a:gridCol>
                <a:gridCol w="2779175">
                  <a:extLst>
                    <a:ext uri="{9D8B030D-6E8A-4147-A177-3AD203B41FA5}">
                      <a16:colId xmlns:a16="http://schemas.microsoft.com/office/drawing/2014/main" val="3815584841"/>
                    </a:ext>
                  </a:extLst>
                </a:gridCol>
                <a:gridCol w="6302926">
                  <a:extLst>
                    <a:ext uri="{9D8B030D-6E8A-4147-A177-3AD203B41FA5}">
                      <a16:colId xmlns:a16="http://schemas.microsoft.com/office/drawing/2014/main" val="4153165572"/>
                    </a:ext>
                  </a:extLst>
                </a:gridCol>
              </a:tblGrid>
              <a:tr h="490680">
                <a:tc rowSpan="9">
                  <a:txBody>
                    <a:bodyPr/>
                    <a:lstStyle/>
                    <a:p>
                      <a:pPr algn="ctr"/>
                      <a:r>
                        <a:rPr lang="en-US" sz="1400" b="1">
                          <a:solidFill>
                            <a:schemeClr val="tx1">
                              <a:lumMod val="75000"/>
                              <a:lumOff val="25000"/>
                            </a:schemeClr>
                          </a:solidFill>
                          <a:latin typeface="CVS Health Sans"/>
                          <a:cs typeface="Arial"/>
                          <a:sym typeface="Arial" panose="020B0604020202020204" pitchFamily="34" charset="0"/>
                        </a:rPr>
                        <a:t>Technology</a:t>
                      </a:r>
                      <a:endParaRPr lang="en-US" sz="1400" b="1" baseline="30000" dirty="0">
                        <a:solidFill>
                          <a:schemeClr val="tx1">
                            <a:lumMod val="75000"/>
                            <a:lumOff val="25000"/>
                          </a:schemeClr>
                        </a:solidFill>
                        <a:latin typeface="CVS Health Sans"/>
                        <a:cs typeface="Arial"/>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Multichannel Integration</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200" b="0">
                          <a:solidFill>
                            <a:schemeClr val="tx1">
                              <a:lumMod val="75000"/>
                              <a:lumOff val="25000"/>
                            </a:schemeClr>
                          </a:solidFill>
                          <a:latin typeface="CVS Health Sans" panose="020B0504020202020204" pitchFamily="34" charset="0"/>
                          <a:cs typeface="Arial"/>
                        </a:rPr>
                        <a:t>Strong support for multi-channel integration(SMS, Chat, Voice, Agent)</a:t>
                      </a:r>
                    </a:p>
                    <a:p>
                      <a:pPr marL="285750" indent="-285750">
                        <a:buFont typeface="Arial" panose="020B0604020202020204" pitchFamily="34" charset="0"/>
                        <a:buChar char="•"/>
                      </a:pPr>
                      <a:r>
                        <a:rPr lang="en-US" sz="1200" b="0">
                          <a:solidFill>
                            <a:schemeClr val="tx1">
                              <a:lumMod val="75000"/>
                              <a:lumOff val="25000"/>
                            </a:schemeClr>
                          </a:solidFill>
                          <a:latin typeface="CVS Health Sans"/>
                          <a:cs typeface="Arial"/>
                        </a:rPr>
                        <a:t>No smart speaker integration today but on the Nuance roadmap</a:t>
                      </a:r>
                    </a:p>
                    <a:p>
                      <a:pPr marL="285750" indent="-285750">
                        <a:buFont typeface="Arial" panose="020B0604020202020204" pitchFamily="34" charset="0"/>
                        <a:buChar char="•"/>
                      </a:pPr>
                      <a:r>
                        <a:rPr lang="en-US" sz="1200" b="0">
                          <a:solidFill>
                            <a:schemeClr val="tx1">
                              <a:lumMod val="75000"/>
                              <a:lumOff val="25000"/>
                            </a:schemeClr>
                          </a:solidFill>
                          <a:latin typeface="CVS Health Sans" panose="020B0504020202020204" pitchFamily="34" charset="0"/>
                          <a:cs typeface="Arial"/>
                          <a:sym typeface="Arial" panose="020B0604020202020204" pitchFamily="34" charset="0"/>
                        </a:rPr>
                        <a:t>Maintained context across multi-channels (authentication and warm hand-off) is possible with custom development</a:t>
                      </a:r>
                      <a:endParaRPr lang="en-US" sz="1200" b="0" dirty="0">
                        <a:solidFill>
                          <a:schemeClr val="tx1">
                            <a:lumMod val="75000"/>
                            <a:lumOff val="25000"/>
                          </a:schemeClr>
                        </a:solidFill>
                        <a:latin typeface="CVS Health Sans" panose="020B0504020202020204" pitchFamily="34" charset="0"/>
                        <a:cs typeface="Arial"/>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1629286"/>
                  </a:ext>
                </a:extLst>
              </a:tr>
              <a:tr h="490680">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Development Tools</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Proprietary development environment that creates Nuance Application Code</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Low code environment for backend integration but middleware layer may be required for scenarios with complex business logic</a:t>
                      </a:r>
                      <a:endPar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4878569"/>
                  </a:ext>
                </a:extLst>
              </a:tr>
              <a:tr h="490680">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Ecosystem Integration</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Pre-built connectors to popular platform (ex. SFDC) are available</a:t>
                      </a:r>
                      <a:endParaRPr kumimoji="0"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7891194"/>
                  </a:ext>
                </a:extLst>
              </a:tr>
              <a:tr h="490680">
                <a:tc vMerge="1">
                  <a:txBody>
                    <a:bodyPr/>
                    <a:lstStyle/>
                    <a:p>
                      <a:pPr algn="ctr"/>
                      <a:endParaRPr lang="en-US" sz="1400" b="1" baseline="30000">
                        <a:solidFill>
                          <a:schemeClr val="tx1">
                            <a:lumMod val="75000"/>
                            <a:lumOff val="25000"/>
                          </a:schemeClr>
                        </a:solidFill>
                        <a:latin typeface="+mn-lt"/>
                        <a:cs typeface="Arial" panose="020B0604020202020204" pitchFamily="34" charset="0"/>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Backend Integration</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rPr>
                        <a:t>Integration done through APIs through a Nuance Mix interface</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rPr>
                        <a:t>Middleware layer for advanced business logic and interface transformation would be required</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0103299"/>
                  </a:ext>
                </a:extLst>
              </a:tr>
              <a:tr h="490680">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NLU Effectiveness</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panose="020B0504020202020204" pitchFamily="34" charset="0"/>
                          <a:ea typeface="+mn-ea"/>
                          <a:cs typeface="Arial"/>
                        </a:rPr>
                        <a:t>Each language (EN,SP) has a separate NLU, no auto translation</a:t>
                      </a: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kumimoji="0" lang="en-US" sz="1200" b="0" i="0" u="none" strike="noStrike" kern="1200" cap="none" spc="0" normalizeH="0" baseline="0" noProof="0" dirty="0">
                          <a:ln>
                            <a:noFill/>
                          </a:ln>
                          <a:solidFill>
                            <a:schemeClr val="tx1">
                              <a:lumMod val="75000"/>
                              <a:lumOff val="25000"/>
                            </a:schemeClr>
                          </a:solidFill>
                          <a:effectLst/>
                          <a:uLnTx/>
                          <a:uFillTx/>
                          <a:latin typeface="CVS Health Sans" panose="020B0504020202020204" pitchFamily="34" charset="0"/>
                          <a:ea typeface="+mn-ea"/>
                          <a:cs typeface="Arial"/>
                          <a:sym typeface="Arial" panose="020B0604020202020204" pitchFamily="34" charset="0"/>
                        </a:rPr>
                        <a:t>Each Intent has its own NLU, and DIALOG model will require a lot of development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normalizeH="0" baseline="0" noProof="0" dirty="0">
                          <a:ln>
                            <a:noFill/>
                          </a:ln>
                          <a:solidFill>
                            <a:schemeClr val="tx1">
                              <a:lumMod val="75000"/>
                              <a:lumOff val="25000"/>
                            </a:schemeClr>
                          </a:solidFill>
                          <a:effectLst/>
                          <a:uLnTx/>
                          <a:uFillTx/>
                          <a:latin typeface="CVS Health Sans" panose="020B0504020202020204" pitchFamily="34" charset="0"/>
                          <a:ea typeface="+mn-ea"/>
                          <a:cs typeface="Arial"/>
                        </a:rPr>
                        <a:t>Limited support for multi-intents in Mix.  NLU supports, Dialog does not</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3676481"/>
                  </a:ext>
                </a:extLst>
              </a:tr>
              <a:tr h="490680">
                <a:tc vMerge="1">
                  <a:txBody>
                    <a:bodyPr/>
                    <a:lstStyle/>
                    <a:p>
                      <a:endParaRPr lang="en-US" sz="1500" b="0">
                        <a:solidFill>
                          <a:schemeClr val="tx1">
                            <a:lumMod val="75000"/>
                            <a:lumOff val="25000"/>
                          </a:schemeClr>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sym typeface="Arial" panose="020B0604020202020204" pitchFamily="34" charset="0"/>
                        </a:rPr>
                        <a:t>Ability to derive sentiment</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Nuance is not able to derive user sentiment</a:t>
                      </a:r>
                      <a:endParaRPr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592038"/>
                  </a:ext>
                </a:extLst>
              </a:tr>
              <a:tr h="490680">
                <a:tc vMerge="1">
                  <a:txBody>
                    <a:bodyPr/>
                    <a:lstStyle/>
                    <a:p>
                      <a:pPr algn="ctr"/>
                      <a:endParaRPr lang="en-US" sz="1400" b="1" baseline="30000">
                        <a:solidFill>
                          <a:schemeClr val="tx1">
                            <a:lumMod val="75000"/>
                            <a:lumOff val="25000"/>
                          </a:schemeClr>
                        </a:solidFill>
                        <a:latin typeface="+mn-lt"/>
                        <a:cs typeface="Arial" panose="020B0604020202020204" pitchFamily="34" charset="0"/>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sz="1200" b="0">
                          <a:solidFill>
                            <a:schemeClr val="tx1">
                              <a:lumMod val="75000"/>
                              <a:lumOff val="25000"/>
                            </a:schemeClr>
                          </a:solidFill>
                          <a:latin typeface="CVS Health Sans"/>
                          <a:cs typeface="Arial"/>
                          <a:sym typeface="Arial" panose="020B0604020202020204" pitchFamily="34" charset="0"/>
                        </a:rPr>
                        <a:t>Deployment Model</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Supports multiple options (on-prem, hybrid, fully hosted)</a:t>
                      </a:r>
                      <a:endParaRPr kumimoji="0"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828164"/>
                  </a:ext>
                </a:extLst>
              </a:tr>
              <a:tr h="490680">
                <a:tc vMerge="1">
                  <a:txBody>
                    <a:bodyPr/>
                    <a:lstStyle/>
                    <a:p>
                      <a:pPr algn="ctr"/>
                      <a:endParaRPr lang="en-US" sz="1400" b="1" baseline="30000">
                        <a:solidFill>
                          <a:schemeClr val="tx1">
                            <a:lumMod val="75000"/>
                            <a:lumOff val="25000"/>
                          </a:schemeClr>
                        </a:solidFill>
                        <a:latin typeface="+mn-lt"/>
                        <a:cs typeface="Arial" panose="020B0604020202020204" pitchFamily="34" charset="0"/>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sz="1200" b="0">
                          <a:solidFill>
                            <a:schemeClr val="tx1">
                              <a:lumMod val="75000"/>
                              <a:lumOff val="25000"/>
                            </a:schemeClr>
                          </a:solidFill>
                          <a:latin typeface="CVS Health Sans"/>
                          <a:cs typeface="Arial"/>
                          <a:sym typeface="Arial" panose="020B0604020202020204" pitchFamily="34" charset="0"/>
                        </a:rPr>
                        <a:t>Processing of unstructured data</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a:ln>
                            <a:noFill/>
                          </a:ln>
                          <a:solidFill>
                            <a:schemeClr val="tx1">
                              <a:lumMod val="75000"/>
                              <a:lumOff val="25000"/>
                            </a:schemeClr>
                          </a:solidFill>
                          <a:effectLst/>
                          <a:uLnTx/>
                          <a:uFillTx/>
                          <a:latin typeface="CVS Health Sans"/>
                          <a:ea typeface="+mn-ea"/>
                          <a:cs typeface="Arial"/>
                        </a:rPr>
                        <a:t>Ability to ingest unstructured content such as an HTML page does exist</a:t>
                      </a:r>
                      <a:endParaRPr kumimoji="0" lang="en-US" sz="1200" b="0" i="0" u="none" strike="noStrike" kern="1200" cap="none" spc="0" normalizeH="0" baseline="0" noProof="0" dirty="0">
                        <a:ln>
                          <a:noFill/>
                        </a:ln>
                        <a:solidFill>
                          <a:schemeClr val="tx1">
                            <a:lumMod val="75000"/>
                            <a:lumOff val="25000"/>
                          </a:schemeClr>
                        </a:solidFill>
                        <a:effectLst/>
                        <a:uLnTx/>
                        <a:uFillTx/>
                        <a:latin typeface="CVS Health Sans"/>
                        <a:ea typeface="+mn-ea"/>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6226199"/>
                  </a:ext>
                </a:extLst>
              </a:tr>
              <a:tr h="490680">
                <a:tc vMerge="1">
                  <a:txBody>
                    <a:bodyPr/>
                    <a:lstStyle/>
                    <a:p>
                      <a:pPr algn="ctr"/>
                      <a:endParaRPr lang="en-US" sz="1400" b="1" baseline="30000">
                        <a:solidFill>
                          <a:schemeClr val="tx1">
                            <a:lumMod val="75000"/>
                            <a:lumOff val="25000"/>
                          </a:schemeClr>
                        </a:solidFill>
                        <a:latin typeface="+mn-lt"/>
                        <a:cs typeface="Arial" panose="020B0604020202020204" pitchFamily="34" charset="0"/>
                        <a:sym typeface="Arial" panose="020B0604020202020204" pitchFamily="34" charset="0"/>
                      </a:endParaRPr>
                    </a:p>
                  </a:txBody>
                  <a:tcPr marL="45696" marR="45696" marT="45696" marB="4569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sz="1200" b="0">
                          <a:solidFill>
                            <a:schemeClr val="tx1">
                              <a:lumMod val="75000"/>
                              <a:lumOff val="25000"/>
                            </a:schemeClr>
                          </a:solidFill>
                          <a:latin typeface="CVS Health Sans"/>
                          <a:cs typeface="Arial"/>
                          <a:sym typeface="Arial" panose="020B0604020202020204" pitchFamily="34" charset="0"/>
                        </a:rPr>
                        <a:t>Ability to identify and scrub sensitive data</a:t>
                      </a:r>
                      <a:endParaRPr lang="en-US" sz="1200" b="0" dirty="0">
                        <a:solidFill>
                          <a:schemeClr val="tx1">
                            <a:lumMod val="75000"/>
                            <a:lumOff val="25000"/>
                          </a:schemeClr>
                        </a:solidFill>
                        <a:latin typeface="CVS Health Sans"/>
                        <a:cs typeface="Arial"/>
                        <a:sym typeface="Arial" panose="020B0604020202020204" pitchFamily="34" charset="0"/>
                      </a:endParaRPr>
                    </a:p>
                  </a:txBody>
                  <a:tcPr marL="91392" marR="91392" marT="45696" marB="45696"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panose="020B0504020202020204" pitchFamily="34" charset="0"/>
                          <a:ea typeface="+mn-ea"/>
                          <a:cs typeface="Arial"/>
                        </a:rPr>
                        <a:t>Entities can be marked as "sensitive" which will mask data in the logs</a:t>
                      </a:r>
                    </a:p>
                    <a:p>
                      <a:pPr marL="285750" marR="0" lvl="0" indent="-285750" algn="l">
                        <a:lnSpc>
                          <a:spcPct val="100000"/>
                        </a:lnSpc>
                        <a:spcBef>
                          <a:spcPts val="0"/>
                        </a:spcBef>
                        <a:spcAft>
                          <a:spcPts val="0"/>
                        </a:spcAft>
                        <a:buClrTx/>
                        <a:buSzTx/>
                        <a:buFont typeface="Arial" panose="020B0604020202020204" pitchFamily="34" charset="0"/>
                        <a:buChar char="•"/>
                      </a:pPr>
                      <a:r>
                        <a:rPr lang="en-US" sz="1200" b="0" i="0" u="none" strike="noStrike" kern="1200" cap="none" spc="0" normalizeH="0" baseline="0" noProof="0" dirty="0">
                          <a:ln>
                            <a:noFill/>
                          </a:ln>
                          <a:solidFill>
                            <a:schemeClr val="tx1">
                              <a:lumMod val="75000"/>
                              <a:lumOff val="25000"/>
                            </a:schemeClr>
                          </a:solidFill>
                          <a:effectLst/>
                          <a:uLnTx/>
                          <a:uFillTx/>
                          <a:latin typeface="CVS Health Sans" panose="020B0504020202020204" pitchFamily="34" charset="0"/>
                          <a:ea typeface="+mn-ea"/>
                          <a:cs typeface="Arial"/>
                        </a:rPr>
                        <a:t>Marking Entities as such is a manual effort done with scrubbing done by the client</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ashDot"/>
                      <a:round/>
                      <a:headEnd type="none" w="med" len="med"/>
                      <a:tailEnd type="none" w="med" len="med"/>
                    </a:lnT>
                    <a:lnB w="12700" cap="flat" cmpd="sng" algn="ctr">
                      <a:solidFill>
                        <a:schemeClr val="bg1">
                          <a:lumMod val="75000"/>
                        </a:schemeClr>
                      </a:solid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7670226"/>
                  </a:ext>
                </a:extLst>
              </a:tr>
            </a:tbl>
          </a:graphicData>
        </a:graphic>
      </p:graphicFrame>
    </p:spTree>
    <p:extLst>
      <p:ext uri="{BB962C8B-B14F-4D97-AF65-F5344CB8AC3E}">
        <p14:creationId xmlns:p14="http://schemas.microsoft.com/office/powerpoint/2010/main" val="1715526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5B12D08-A232-1645-A105-2BC5ED0B58EB}"/>
              </a:ext>
            </a:extLst>
          </p:cNvPr>
          <p:cNvCxnSpPr>
            <a:cxnSpLocks/>
          </p:cNvCxnSpPr>
          <p:nvPr/>
        </p:nvCxnSpPr>
        <p:spPr>
          <a:xfrm flipH="1">
            <a:off x="795961" y="1381578"/>
            <a:ext cx="10976939"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CD9035-784F-724E-8B63-0B36B9F21497}"/>
              </a:ext>
            </a:extLst>
          </p:cNvPr>
          <p:cNvCxnSpPr>
            <a:cxnSpLocks/>
          </p:cNvCxnSpPr>
          <p:nvPr/>
        </p:nvCxnSpPr>
        <p:spPr>
          <a:xfrm>
            <a:off x="5998714" y="1314530"/>
            <a:ext cx="0" cy="5286817"/>
          </a:xfrm>
          <a:prstGeom prst="line">
            <a:avLst/>
          </a:prstGeom>
          <a:ln w="12700">
            <a:solidFill>
              <a:schemeClr val="bg1">
                <a:lumMod val="75000"/>
              </a:schemeClr>
            </a:solidFill>
            <a:prstDash val="dash"/>
            <a:beve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CBF6C0E-7DE5-FC41-8940-644E34B76DE8}"/>
              </a:ext>
            </a:extLst>
          </p:cNvPr>
          <p:cNvSpPr txBox="1"/>
          <p:nvPr/>
        </p:nvSpPr>
        <p:spPr>
          <a:xfrm>
            <a:off x="1232930" y="1213752"/>
            <a:ext cx="1146629" cy="349056"/>
          </a:xfrm>
          <a:prstGeom prst="rect">
            <a:avLst/>
          </a:prstGeom>
          <a:solidFill>
            <a:srgbClr val="FFFFFF"/>
          </a:solidFill>
        </p:spPr>
        <p:txBody>
          <a:bodyPr wrap="square" rtlCol="0" anchor="ctr" anchorCtr="0">
            <a:spAutoFit/>
          </a:bodyPr>
          <a:lstStyle/>
          <a:p>
            <a:pPr algn="ctr"/>
            <a:r>
              <a:rPr lang="en-US" sz="1600" b="1" dirty="0">
                <a:solidFill>
                  <a:srgbClr val="C00000"/>
                </a:solidFill>
                <a:latin typeface="CVS Health Sans" panose="020B0504020202020204" pitchFamily="34" charset="0"/>
                <a:ea typeface="League Spartan" charset="0"/>
                <a:cs typeface="Poppins" pitchFamily="2" charset="77"/>
              </a:rPr>
              <a:t>Pros</a:t>
            </a:r>
          </a:p>
        </p:txBody>
      </p:sp>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a:t>Nuance Pros and Cons</a:t>
            </a:r>
          </a:p>
        </p:txBody>
      </p:sp>
      <p:sp>
        <p:nvSpPr>
          <p:cNvPr id="17" name="TextBox 16">
            <a:extLst>
              <a:ext uri="{FF2B5EF4-FFF2-40B4-BE49-F238E27FC236}">
                <a16:creationId xmlns:a16="http://schemas.microsoft.com/office/drawing/2014/main" id="{A0B7051D-79BC-4D91-9885-28F18276A834}"/>
              </a:ext>
            </a:extLst>
          </p:cNvPr>
          <p:cNvSpPr txBox="1"/>
          <p:nvPr/>
        </p:nvSpPr>
        <p:spPr>
          <a:xfrm>
            <a:off x="552893" y="1727837"/>
            <a:ext cx="5445821" cy="4216539"/>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Integration of the Mix application with legacy Nuance IVR is possible allowing for rollout and transition over time while leveraging existing investments.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Voice Biometrics can be done very quickly at the start of the call with authentication passed to self-service or agent channels.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Supports intent switching allowing for the user to take multiple actions within the same experience while maintaining context.</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Supports context transfer from one channel to another making for seamless interaction and eliminates repetition of prompting and information sharing.</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NLU everywhere model (full list of intents are always active) across all intents.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Low code development within Mix to backend interfaces.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Has a "try mode" for business user testing before deployment.</a:t>
            </a:r>
          </a:p>
        </p:txBody>
      </p:sp>
      <p:pic>
        <p:nvPicPr>
          <p:cNvPr id="6" name="Graphic 5" descr="Badge Follow with solid fill">
            <a:extLst>
              <a:ext uri="{FF2B5EF4-FFF2-40B4-BE49-F238E27FC236}">
                <a16:creationId xmlns:a16="http://schemas.microsoft.com/office/drawing/2014/main" id="{AB2F2F77-4EE5-48D2-B829-1EAE868F31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5689" y="943910"/>
            <a:ext cx="274320" cy="274320"/>
          </a:xfrm>
          <a:prstGeom prst="rect">
            <a:avLst/>
          </a:prstGeom>
        </p:spPr>
      </p:pic>
      <p:sp>
        <p:nvSpPr>
          <p:cNvPr id="13" name="TextBox 12">
            <a:extLst>
              <a:ext uri="{FF2B5EF4-FFF2-40B4-BE49-F238E27FC236}">
                <a16:creationId xmlns:a16="http://schemas.microsoft.com/office/drawing/2014/main" id="{5D7BD76F-0CBD-44C4-BF92-C65B83466D66}"/>
              </a:ext>
            </a:extLst>
          </p:cNvPr>
          <p:cNvSpPr txBox="1"/>
          <p:nvPr/>
        </p:nvSpPr>
        <p:spPr>
          <a:xfrm>
            <a:off x="6284430" y="1727837"/>
            <a:ext cx="5445821" cy="3470181"/>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Mix exposes a consolidated platform for both Voice (IVR) and Digital (Chatbot).</a:t>
            </a:r>
            <a:endParaRPr lang="en-US" sz="1400" dirty="0">
              <a:solidFill>
                <a:srgbClr val="414141"/>
              </a:solidFill>
              <a:latin typeface="CVS Health Sans" panose="020B0504020202020204" pitchFamily="34" charset="0"/>
              <a:cs typeface="Open Sans Light"/>
            </a:endParaRPr>
          </a:p>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Integration of the Mix application with legacy Nuance IVR is possible allowing for rollout and transition over time while leveraging existing investments.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Voice Biometrics can be done very quickly at the start of the call with authentication passed to self-service or agent channels.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Connectors are available for CTI and telephony component integrations</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Routing between intents, though very basic, is provided out of the box through likely some customer development would be required.</a:t>
            </a:r>
          </a:p>
          <a:p>
            <a:pPr marL="228600" indent="-171450" defTabSz="456484">
              <a:spcBef>
                <a:spcPts val="600"/>
              </a:spcBef>
              <a:buClr>
                <a:srgbClr val="064E69"/>
              </a:buClr>
              <a:buFont typeface="Arial" panose="020B0604020202020204" pitchFamily="34" charset="0"/>
              <a:buChar char="•"/>
              <a:defRPr/>
            </a:pPr>
            <a:endParaRPr lang="en-US" sz="1250" dirty="0">
              <a:solidFill>
                <a:srgbClr val="414141"/>
              </a:solidFill>
              <a:latin typeface="CVS Health Sans"/>
              <a:cs typeface="Open Sans Light"/>
            </a:endParaRPr>
          </a:p>
        </p:txBody>
      </p:sp>
    </p:spTree>
    <p:extLst>
      <p:ext uri="{BB962C8B-B14F-4D97-AF65-F5344CB8AC3E}">
        <p14:creationId xmlns:p14="http://schemas.microsoft.com/office/powerpoint/2010/main" val="2285650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0D95A8B-ED8B-ED4B-B38D-A8C8F01AB926}"/>
              </a:ext>
            </a:extLst>
          </p:cNvPr>
          <p:cNvCxnSpPr>
            <a:cxnSpLocks/>
          </p:cNvCxnSpPr>
          <p:nvPr/>
        </p:nvCxnSpPr>
        <p:spPr>
          <a:xfrm flipH="1">
            <a:off x="857250" y="1381578"/>
            <a:ext cx="10411286" cy="0"/>
          </a:xfrm>
          <a:prstGeom prst="line">
            <a:avLst/>
          </a:prstGeom>
          <a:ln w="38100">
            <a:solidFill>
              <a:srgbClr val="E94D4D"/>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CD9035-784F-724E-8B63-0B36B9F21497}"/>
              </a:ext>
            </a:extLst>
          </p:cNvPr>
          <p:cNvCxnSpPr>
            <a:cxnSpLocks/>
          </p:cNvCxnSpPr>
          <p:nvPr/>
        </p:nvCxnSpPr>
        <p:spPr>
          <a:xfrm>
            <a:off x="5998714" y="1314530"/>
            <a:ext cx="0" cy="5286817"/>
          </a:xfrm>
          <a:prstGeom prst="line">
            <a:avLst/>
          </a:prstGeom>
          <a:ln w="12700">
            <a:solidFill>
              <a:schemeClr val="bg1">
                <a:lumMod val="75000"/>
              </a:schemeClr>
            </a:solidFill>
            <a:prstDash val="dash"/>
            <a:beve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25B544-4E10-B54E-822C-7EEA5EF1AADA}"/>
              </a:ext>
            </a:extLst>
          </p:cNvPr>
          <p:cNvSpPr txBox="1"/>
          <p:nvPr/>
        </p:nvSpPr>
        <p:spPr>
          <a:xfrm>
            <a:off x="1264147" y="1201799"/>
            <a:ext cx="1168257" cy="338554"/>
          </a:xfrm>
          <a:prstGeom prst="rect">
            <a:avLst/>
          </a:prstGeom>
          <a:solidFill>
            <a:srgbClr val="FFFFFF"/>
          </a:solidFill>
        </p:spPr>
        <p:txBody>
          <a:bodyPr wrap="square" rtlCol="0" anchor="ctr" anchorCtr="0">
            <a:spAutoFit/>
          </a:bodyPr>
          <a:lstStyle/>
          <a:p>
            <a:pPr algn="ctr"/>
            <a:r>
              <a:rPr lang="en-US" sz="1600" b="1" dirty="0">
                <a:solidFill>
                  <a:srgbClr val="E94D4D"/>
                </a:solidFill>
                <a:latin typeface="CVS Health Sans" panose="020B0504020202020204" pitchFamily="34" charset="0"/>
                <a:ea typeface="League Spartan" charset="0"/>
                <a:cs typeface="Poppins" pitchFamily="2" charset="77"/>
              </a:rPr>
              <a:t>Cons</a:t>
            </a:r>
          </a:p>
        </p:txBody>
      </p:sp>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a:t>Nuance Pros and Cons</a:t>
            </a:r>
          </a:p>
        </p:txBody>
      </p:sp>
      <p:sp>
        <p:nvSpPr>
          <p:cNvPr id="17" name="TextBox 16">
            <a:extLst>
              <a:ext uri="{FF2B5EF4-FFF2-40B4-BE49-F238E27FC236}">
                <a16:creationId xmlns:a16="http://schemas.microsoft.com/office/drawing/2014/main" id="{A0B7051D-79BC-4D91-9885-28F18276A834}"/>
              </a:ext>
            </a:extLst>
          </p:cNvPr>
          <p:cNvSpPr txBox="1"/>
          <p:nvPr/>
        </p:nvSpPr>
        <p:spPr>
          <a:xfrm>
            <a:off x="552893" y="1727837"/>
            <a:ext cx="5445821" cy="4001095"/>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Dependency on backend API's for functionality beyond NLU and Dialog understanding.</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Currently no ability to understand sentiment.</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Text to Speech "robot voice" sounds very robotic.  Human voice talent would be recommended for a more pleasant experience.</a:t>
            </a: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Proactive adaptation to call trends is not possible.  Any changes to accommodate trends would be built and deployed.</a:t>
            </a:r>
            <a:endParaRPr lang="en-US" sz="1400" dirty="0">
              <a:solidFill>
                <a:srgbClr val="414141"/>
              </a:solidFill>
              <a:latin typeface="CVS Health Sans" panose="020B0504020202020204" pitchFamily="34" charset="0"/>
              <a:cs typeface="Open Sans Light"/>
            </a:endParaRP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There are no pre-trained models for healthcare / pharmacy / retail.  </a:t>
            </a:r>
            <a:endParaRPr lang="en-US" sz="1400" dirty="0">
              <a:solidFill>
                <a:srgbClr val="FF0000"/>
              </a:solidFill>
              <a:latin typeface="CVS Health Sans"/>
              <a:cs typeface="Open Sans Light"/>
            </a:endParaRP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Dialog flows for specific intents need to be pre-defined and mapped to entities.</a:t>
            </a:r>
            <a:endParaRPr lang="en-US" sz="1400" dirty="0">
              <a:solidFill>
                <a:srgbClr val="414141"/>
              </a:solidFill>
              <a:latin typeface="CVS Health Sans" panose="020B0504020202020204" pitchFamily="34" charset="0"/>
              <a:cs typeface="Open Sans Light"/>
            </a:endParaRPr>
          </a:p>
          <a:p>
            <a:pPr marL="228600" indent="-171450" defTabSz="456484">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Overly simplified low code development to backend services requires "middleware layer" for complex business logic and transformation.</a:t>
            </a:r>
            <a:endParaRPr lang="en-US" sz="1400" dirty="0">
              <a:solidFill>
                <a:srgbClr val="FF0000"/>
              </a:solidFill>
              <a:latin typeface="CVS Health Sans"/>
              <a:cs typeface="Open Sans Light"/>
            </a:endParaRPr>
          </a:p>
        </p:txBody>
      </p:sp>
      <p:pic>
        <p:nvPicPr>
          <p:cNvPr id="28" name="Graphic 27" descr="Badge Unfollow with solid fill">
            <a:extLst>
              <a:ext uri="{FF2B5EF4-FFF2-40B4-BE49-F238E27FC236}">
                <a16:creationId xmlns:a16="http://schemas.microsoft.com/office/drawing/2014/main" id="{3F73A5DE-754D-42CF-9FC3-D52F5AE44A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1113" y="931956"/>
            <a:ext cx="274320" cy="274320"/>
          </a:xfrm>
          <a:prstGeom prst="rect">
            <a:avLst/>
          </a:prstGeom>
        </p:spPr>
      </p:pic>
      <p:sp>
        <p:nvSpPr>
          <p:cNvPr id="31" name="TextBox 30">
            <a:extLst>
              <a:ext uri="{FF2B5EF4-FFF2-40B4-BE49-F238E27FC236}">
                <a16:creationId xmlns:a16="http://schemas.microsoft.com/office/drawing/2014/main" id="{AA61C1FD-8ED0-42D9-B3BD-3487AB0D2811}"/>
              </a:ext>
            </a:extLst>
          </p:cNvPr>
          <p:cNvSpPr txBox="1"/>
          <p:nvPr/>
        </p:nvSpPr>
        <p:spPr>
          <a:xfrm>
            <a:off x="6122465" y="1722622"/>
            <a:ext cx="5445821" cy="1808187"/>
          </a:xfrm>
          <a:prstGeom prst="rect">
            <a:avLst/>
          </a:prstGeom>
          <a:noFill/>
        </p:spPr>
        <p:txBody>
          <a:bodyPr wrap="square" lIns="91440" tIns="45720" rIns="91440" bIns="45720" anchor="t">
            <a:spAutoFit/>
          </a:bodyPr>
          <a:lstStyle/>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Exact variations of utterances must be listed to understand intent.  There is no pre-trained library. </a:t>
            </a:r>
          </a:p>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Multi-intent is not supported by the product through there are many CVS requirements to support such dialogues.</a:t>
            </a:r>
          </a:p>
          <a:p>
            <a:pPr marL="228600" indent="-171450" defTabSz="456484" fontAlgn="base">
              <a:spcBef>
                <a:spcPts val="600"/>
              </a:spcBef>
              <a:buClr>
                <a:srgbClr val="064E69"/>
              </a:buClr>
              <a:buFont typeface="Arial" panose="020B0604020202020204" pitchFamily="34" charset="0"/>
              <a:buChar char="•"/>
              <a:defRPr/>
            </a:pPr>
            <a:r>
              <a:rPr lang="en-US" sz="1400" dirty="0">
                <a:solidFill>
                  <a:srgbClr val="414141"/>
                </a:solidFill>
                <a:latin typeface="CVS Health Sans"/>
                <a:cs typeface="Open Sans Light"/>
              </a:rPr>
              <a:t>Concern with NLU accuracy based on current Nuance IVR usage experience.</a:t>
            </a:r>
          </a:p>
          <a:p>
            <a:pPr marL="228600" indent="-171450" defTabSz="456484" fontAlgn="base">
              <a:spcBef>
                <a:spcPts val="600"/>
              </a:spcBef>
              <a:buClr>
                <a:srgbClr val="064E69"/>
              </a:buClr>
              <a:buFont typeface="Arial" panose="020B0604020202020204" pitchFamily="34" charset="0"/>
              <a:buChar char="•"/>
              <a:defRPr/>
            </a:pPr>
            <a:endParaRPr lang="en-US" sz="1250" dirty="0">
              <a:solidFill>
                <a:srgbClr val="414141"/>
              </a:solidFill>
              <a:latin typeface="CVS Health Sans"/>
              <a:cs typeface="Open Sans Light"/>
            </a:endParaRPr>
          </a:p>
        </p:txBody>
      </p:sp>
    </p:spTree>
    <p:extLst>
      <p:ext uri="{BB962C8B-B14F-4D97-AF65-F5344CB8AC3E}">
        <p14:creationId xmlns:p14="http://schemas.microsoft.com/office/powerpoint/2010/main" val="132098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zui4CbB1rc5JsUSug1ns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potx" id="{B20E1841-B9FA-4D6B-9A98-1350BD9FC48A}" vid="{B8733BDF-793E-4505-9C63-4289021015D1}"/>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10FCBF27-2A4F-46CD-B662-2CE536B1E7A9}"/>
</file>

<file path=customXml/itemProps3.xml><?xml version="1.0" encoding="utf-8"?>
<ds:datastoreItem xmlns:ds="http://schemas.openxmlformats.org/officeDocument/2006/customXml" ds:itemID="{B24F0FD7-590D-477C-84D8-04F64A55F94D}">
  <ds:schemaRefs>
    <ds:schemaRef ds:uri="http://www.w3.org/XML/1998/namespace"/>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24c5753c-32f4-44d6-b019-18c4916ba19e"/>
  </ds:schemaRefs>
</ds:datastoreItem>
</file>

<file path=docProps/app.xml><?xml version="1.0" encoding="utf-8"?>
<Properties xmlns="http://schemas.openxmlformats.org/officeDocument/2006/extended-properties" xmlns:vt="http://schemas.openxmlformats.org/officeDocument/2006/docPropsVTypes">
  <Template>2019 Everday Template</Template>
  <TotalTime>55</TotalTime>
  <Words>1973</Words>
  <Application>Microsoft Office PowerPoint</Application>
  <PresentationFormat>Custom</PresentationFormat>
  <Paragraphs>257</Paragraphs>
  <Slides>11</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Courier New</vt:lpstr>
      <vt:lpstr>CVS Health Sans</vt:lpstr>
      <vt:lpstr>Lato</vt:lpstr>
      <vt:lpstr>Lucida Grande</vt:lpstr>
      <vt:lpstr>Open Sans</vt:lpstr>
      <vt:lpstr>Open Sans Bold</vt:lpstr>
      <vt:lpstr>Open Sans Light</vt:lpstr>
      <vt:lpstr>CVS_Health_PPT_Everyday_Widescreen_Template</vt:lpstr>
      <vt:lpstr>think-cell Slide</vt:lpstr>
      <vt:lpstr>Nuance Mix Proof of Technology  Point of View</vt:lpstr>
      <vt:lpstr>Executive Summary</vt:lpstr>
      <vt:lpstr>Resources and Skills</vt:lpstr>
      <vt:lpstr>Proof of Technology -  User Journeys </vt:lpstr>
      <vt:lpstr>Proof of Technology -  Resources &amp; Time</vt:lpstr>
      <vt:lpstr>Capability Assessment</vt:lpstr>
      <vt:lpstr>Capability Assessment</vt:lpstr>
      <vt:lpstr>Nuance Pros and Cons</vt:lpstr>
      <vt:lpstr>Nuance Pros and Cons</vt:lpstr>
      <vt:lpstr>PowerPoint Presentation</vt:lpstr>
      <vt:lpstr>Core NLU Concepts</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CVSH Strategy</dc:title>
  <dc:creator>Kotowski, Lindsey</dc:creator>
  <cp:lastModifiedBy>Kevin</cp:lastModifiedBy>
  <cp:revision>4</cp:revision>
  <cp:lastPrinted>2019-09-18T15:53:50Z</cp:lastPrinted>
  <dcterms:created xsi:type="dcterms:W3CDTF">2019-09-13T10:55:14Z</dcterms:created>
  <dcterms:modified xsi:type="dcterms:W3CDTF">2021-06-22T12:28:28Z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7837230a-460a-4aec-98a3-ac101fb30b10_Enabled">
    <vt:lpwstr>true</vt:lpwstr>
  </property>
  <property fmtid="{D5CDD505-2E9C-101B-9397-08002B2CF9AE}" pid="4" name="MSIP_Label_7837230a-460a-4aec-98a3-ac101fb30b10_SetDate">
    <vt:lpwstr>2021-04-27T13:34:43Z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