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notesSlides/notesSlide8.xml" ContentType="application/vnd.openxmlformats-officedocument.presentationml.notesSlide+xml"/>
  <Override PartName="/ppt/tags/tag37.xml" ContentType="application/vnd.openxmlformats-officedocument.presentationml.tags+xml"/>
  <Override PartName="/ppt/notesSlides/notesSlide9.xml" ContentType="application/vnd.openxmlformats-officedocument.presentationml.notesSlide+xml"/>
  <Override PartName="/ppt/tags/tag38.xml" ContentType="application/vnd.openxmlformats-officedocument.presentationml.tags+xml"/>
  <Override PartName="/ppt/notesSlides/notesSlide10.xml" ContentType="application/vnd.openxmlformats-officedocument.presentationml.notesSlide+xml"/>
  <Override PartName="/ppt/tags/tag39.xml" ContentType="application/vnd.openxmlformats-officedocument.presentationml.tags+xml"/>
  <Override PartName="/ppt/notesSlides/notesSlide11.xml" ContentType="application/vnd.openxmlformats-officedocument.presentationml.notesSlide+xml"/>
  <Override PartName="/ppt/tags/tag40.xml" ContentType="application/vnd.openxmlformats-officedocument.presentationml.tags+xml"/>
  <Override PartName="/ppt/notesSlides/notesSlide12.xml" ContentType="application/vnd.openxmlformats-officedocument.presentationml.notesSlide+xml"/>
  <Override PartName="/ppt/tags/tag41.xml" ContentType="application/vnd.openxmlformats-officedocument.presentationml.tags+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2" r:id="rId4"/>
    <p:sldMasterId id="2147483820" r:id="rId5"/>
  </p:sldMasterIdLst>
  <p:notesMasterIdLst>
    <p:notesMasterId r:id="rId22"/>
  </p:notesMasterIdLst>
  <p:handoutMasterIdLst>
    <p:handoutMasterId r:id="rId23"/>
  </p:handoutMasterIdLst>
  <p:sldIdLst>
    <p:sldId id="444" r:id="rId6"/>
    <p:sldId id="773" r:id="rId7"/>
    <p:sldId id="781" r:id="rId8"/>
    <p:sldId id="611" r:id="rId9"/>
    <p:sldId id="579" r:id="rId10"/>
    <p:sldId id="605" r:id="rId11"/>
    <p:sldId id="625" r:id="rId12"/>
    <p:sldId id="775" r:id="rId13"/>
    <p:sldId id="780" r:id="rId14"/>
    <p:sldId id="776" r:id="rId15"/>
    <p:sldId id="777" r:id="rId16"/>
    <p:sldId id="778" r:id="rId17"/>
    <p:sldId id="655" r:id="rId18"/>
    <p:sldId id="301" r:id="rId19"/>
    <p:sldId id="302" r:id="rId20"/>
    <p:sldId id="754"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0" userDrawn="1">
          <p15:clr>
            <a:srgbClr val="A4A3A4"/>
          </p15:clr>
        </p15:guide>
        <p15:guide id="3" orient="horz" pos="2352" userDrawn="1">
          <p15:clr>
            <a:srgbClr val="A4A3A4"/>
          </p15:clr>
        </p15:guide>
        <p15:guide id="4" orient="horz" pos="3795" userDrawn="1">
          <p15:clr>
            <a:srgbClr val="A4A3A4"/>
          </p15:clr>
        </p15:guide>
        <p15:guide id="6" orient="horz" pos="4175" userDrawn="1">
          <p15:clr>
            <a:srgbClr val="A4A3A4"/>
          </p15:clr>
        </p15:guide>
        <p15:guide id="7" pos="293" userDrawn="1">
          <p15:clr>
            <a:srgbClr val="A4A3A4"/>
          </p15:clr>
        </p15:guide>
        <p15:guide id="8" pos="7399" userDrawn="1">
          <p15:clr>
            <a:srgbClr val="A4A3A4"/>
          </p15:clr>
        </p15:guide>
        <p15:guide id="9" pos="1463" userDrawn="1">
          <p15:clr>
            <a:srgbClr val="A4A3A4"/>
          </p15:clr>
        </p15:guide>
        <p15:guide id="10" pos="6193" userDrawn="1">
          <p15:clr>
            <a:srgbClr val="A4A3A4"/>
          </p15:clr>
        </p15:guide>
        <p15:guide id="11" pos="3841" userDrawn="1">
          <p15:clr>
            <a:srgbClr val="A4A3A4"/>
          </p15:clr>
        </p15:guide>
        <p15:guide id="12" pos="2640" userDrawn="1">
          <p15:clr>
            <a:srgbClr val="A4A3A4"/>
          </p15:clr>
        </p15:guide>
        <p15:guide id="13" pos="5016" userDrawn="1">
          <p15:clr>
            <a:srgbClr val="A4A3A4"/>
          </p15:clr>
        </p15:guide>
        <p15:guide id="14" orient="horz" pos="279" userDrawn="1">
          <p15:clr>
            <a:srgbClr val="A4A3A4"/>
          </p15:clr>
        </p15:guide>
        <p15:guide id="15" orient="horz" pos="768" userDrawn="1">
          <p15:clr>
            <a:srgbClr val="A4A3A4"/>
          </p15:clr>
        </p15:guide>
        <p15:guide id="16" orient="horz" pos="4152" userDrawn="1">
          <p15:clr>
            <a:srgbClr val="A4A3A4"/>
          </p15:clr>
        </p15:guide>
        <p15:guide id="17" orient="horz" pos="912" userDrawn="1">
          <p15:clr>
            <a:srgbClr val="A4A3A4"/>
          </p15:clr>
        </p15:guide>
        <p15:guide id="18" orient="horz" pos="3931" userDrawn="1">
          <p15:clr>
            <a:srgbClr val="A4A3A4"/>
          </p15:clr>
        </p15:guide>
        <p15:guide id="19" pos="3792" userDrawn="1">
          <p15:clr>
            <a:srgbClr val="A4A3A4"/>
          </p15:clr>
        </p15:guide>
        <p15:guide id="20" pos="3888" userDrawn="1">
          <p15:clr>
            <a:srgbClr val="A4A3A4"/>
          </p15:clr>
        </p15:guide>
        <p15:guide id="21" orient="horz" pos="2304" userDrawn="1">
          <p15:clr>
            <a:srgbClr val="A4A3A4"/>
          </p15:clr>
        </p15:guide>
        <p15:guide id="22" orient="horz" pos="2400" userDrawn="1">
          <p15:clr>
            <a:srgbClr val="A4A3A4"/>
          </p15:clr>
        </p15:guide>
        <p15:guide id="23" orient="horz" pos="286" userDrawn="1">
          <p15:clr>
            <a:srgbClr val="A4A3A4"/>
          </p15:clr>
        </p15:guide>
        <p15:guide id="24" orient="horz" pos="285" userDrawn="1">
          <p15:clr>
            <a:srgbClr val="A4A3A4"/>
          </p15:clr>
        </p15:guide>
        <p15:guide id="25" orient="horz" pos="401" userDrawn="1">
          <p15:clr>
            <a:srgbClr val="A4A3A4"/>
          </p15:clr>
        </p15:guide>
        <p15:guide id="26" orient="horz" pos="1039" userDrawn="1">
          <p15:clr>
            <a:srgbClr val="A4A3A4"/>
          </p15:clr>
        </p15:guide>
        <p15:guide id="27" pos="3435"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9D9D9"/>
    <a:srgbClr val="B2DAE1"/>
    <a:srgbClr val="F7F7F7"/>
    <a:srgbClr val="00859B"/>
    <a:srgbClr val="EFE411"/>
    <a:srgbClr val="D20962"/>
    <a:srgbClr val="E5B2CF"/>
    <a:srgbClr val="E46B95"/>
    <a:srgbClr val="AA006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823619-291A-49D6-9D6D-6704ACE75B24}" v="10" dt="2019-06-21T12:20:38.419"/>
    <p1510:client id="{D8C01E25-3F45-4090-8018-7A16EEF10040}" v="1" dt="2019-06-21T14:31:39.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83" autoAdjust="0"/>
    <p:restoredTop sz="94660"/>
  </p:normalViewPr>
  <p:slideViewPr>
    <p:cSldViewPr snapToGrid="0">
      <p:cViewPr varScale="1">
        <p:scale>
          <a:sx n="105" d="100"/>
          <a:sy n="105" d="100"/>
        </p:scale>
        <p:origin x="989" y="67"/>
      </p:cViewPr>
      <p:guideLst>
        <p:guide orient="horz" pos="280"/>
        <p:guide orient="horz" pos="2352"/>
        <p:guide orient="horz" pos="3795"/>
        <p:guide orient="horz" pos="4175"/>
        <p:guide pos="293"/>
        <p:guide pos="7399"/>
        <p:guide pos="1463"/>
        <p:guide pos="6193"/>
        <p:guide pos="3841"/>
        <p:guide pos="2640"/>
        <p:guide pos="5016"/>
        <p:guide orient="horz" pos="279"/>
        <p:guide orient="horz" pos="768"/>
        <p:guide orient="horz" pos="4152"/>
        <p:guide orient="horz" pos="912"/>
        <p:guide orient="horz" pos="3931"/>
        <p:guide pos="3792"/>
        <p:guide pos="3888"/>
        <p:guide orient="horz" pos="2304"/>
        <p:guide orient="horz" pos="2400"/>
        <p:guide orient="horz" pos="286"/>
        <p:guide orient="horz" pos="285"/>
        <p:guide orient="horz" pos="401"/>
        <p:guide orient="horz" pos="1039"/>
        <p:guide pos="3435"/>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a:latin typeface="Open Sans Light"/>
              <a:cs typeface="Open Sans Light"/>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Open Sans Light"/>
                <a:cs typeface="Open Sans Light"/>
              </a:rPr>
              <a:t>12/12/2019</a:t>
            </a:fld>
            <a:endParaRPr lang="en-US" sz="1000">
              <a:latin typeface="Open Sans Light"/>
              <a:cs typeface="Open Sans Light"/>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a:latin typeface="Open Sans Light"/>
              <a:cs typeface="Open Sans Light"/>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Open Sans Light"/>
                <a:cs typeface="Open Sans Light"/>
              </a:rPr>
              <a:t>‹#›</a:t>
            </a:fld>
            <a:endParaRPr lang="en-US" sz="100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EC2C7003-A6A9-A249-88AD-8CFDA7DED64B}" type="datetimeFigureOut">
              <a:rPr lang="en-US" smtClean="0"/>
              <a:pPr/>
              <a:t>12/12/2019</a:t>
            </a:fld>
            <a:endParaRPr lang="en-US"/>
          </a:p>
        </p:txBody>
      </p:sp>
      <p:sp>
        <p:nvSpPr>
          <p:cNvPr id="4" name="Slide Image Placeholder 3"/>
          <p:cNvSpPr>
            <a:spLocks noGrp="1" noRot="1" noChangeAspect="1"/>
          </p:cNvSpPr>
          <p:nvPr>
            <p:ph type="sldImg" idx="2"/>
          </p:nvPr>
        </p:nvSpPr>
        <p:spPr>
          <a:xfrm>
            <a:off x="2311400" y="525463"/>
            <a:ext cx="46736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latin typeface="Arial" panose="020B0604020202020204" pitchFamily="34" charset="0"/>
                <a:cs typeface="Arial" panose="020B0604020202020204" pitchFamily="34" charset="0"/>
                <a:sym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1" latinLnBrk="0" hangingPunct="1">
      <a:defRPr sz="120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a:t>
            </a:fld>
            <a:endParaRPr lang="en-US"/>
          </a:p>
        </p:txBody>
      </p:sp>
    </p:spTree>
    <p:extLst>
      <p:ext uri="{BB962C8B-B14F-4D97-AF65-F5344CB8AC3E}">
        <p14:creationId xmlns:p14="http://schemas.microsoft.com/office/powerpoint/2010/main" val="1647523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11</a:t>
            </a:fld>
            <a:endParaRPr lang="en-US"/>
          </a:p>
        </p:txBody>
      </p:sp>
    </p:spTree>
    <p:extLst>
      <p:ext uri="{BB962C8B-B14F-4D97-AF65-F5344CB8AC3E}">
        <p14:creationId xmlns:p14="http://schemas.microsoft.com/office/powerpoint/2010/main" val="1490780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12</a:t>
            </a:fld>
            <a:endParaRPr lang="en-US"/>
          </a:p>
        </p:txBody>
      </p:sp>
    </p:spTree>
    <p:extLst>
      <p:ext uri="{BB962C8B-B14F-4D97-AF65-F5344CB8AC3E}">
        <p14:creationId xmlns:p14="http://schemas.microsoft.com/office/powerpoint/2010/main" val="1868984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13</a:t>
            </a:fld>
            <a:endParaRPr lang="en-US"/>
          </a:p>
        </p:txBody>
      </p:sp>
    </p:spTree>
    <p:extLst>
      <p:ext uri="{BB962C8B-B14F-4D97-AF65-F5344CB8AC3E}">
        <p14:creationId xmlns:p14="http://schemas.microsoft.com/office/powerpoint/2010/main" val="1676851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16</a:t>
            </a:fld>
            <a:endParaRPr lang="en-US"/>
          </a:p>
        </p:txBody>
      </p:sp>
    </p:spTree>
    <p:extLst>
      <p:ext uri="{BB962C8B-B14F-4D97-AF65-F5344CB8AC3E}">
        <p14:creationId xmlns:p14="http://schemas.microsoft.com/office/powerpoint/2010/main" val="385879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2</a:t>
            </a:fld>
            <a:endParaRPr lang="en-US"/>
          </a:p>
        </p:txBody>
      </p:sp>
    </p:spTree>
    <p:extLst>
      <p:ext uri="{BB962C8B-B14F-4D97-AF65-F5344CB8AC3E}">
        <p14:creationId xmlns:p14="http://schemas.microsoft.com/office/powerpoint/2010/main" val="2858411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4</a:t>
            </a:fld>
            <a:endParaRPr lang="en-US"/>
          </a:p>
        </p:txBody>
      </p:sp>
    </p:spTree>
    <p:extLst>
      <p:ext uri="{BB962C8B-B14F-4D97-AF65-F5344CB8AC3E}">
        <p14:creationId xmlns:p14="http://schemas.microsoft.com/office/powerpoint/2010/main" val="389923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5</a:t>
            </a:fld>
            <a:endParaRPr lang="en-US" dirty="0"/>
          </a:p>
        </p:txBody>
      </p:sp>
    </p:spTree>
    <p:extLst>
      <p:ext uri="{BB962C8B-B14F-4D97-AF65-F5344CB8AC3E}">
        <p14:creationId xmlns:p14="http://schemas.microsoft.com/office/powerpoint/2010/main" val="37880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6</a:t>
            </a:fld>
            <a:endParaRPr lang="en-US"/>
          </a:p>
        </p:txBody>
      </p:sp>
    </p:spTree>
    <p:extLst>
      <p:ext uri="{BB962C8B-B14F-4D97-AF65-F5344CB8AC3E}">
        <p14:creationId xmlns:p14="http://schemas.microsoft.com/office/powerpoint/2010/main" val="2545802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D15A5-6128-B84F-818D-8AA5BDD9AF9D}" type="slidenum">
              <a:rPr kumimoji="0" lang="en-US"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sym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10392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8</a:t>
            </a:fld>
            <a:endParaRPr lang="en-US"/>
          </a:p>
        </p:txBody>
      </p:sp>
    </p:spTree>
    <p:extLst>
      <p:ext uri="{BB962C8B-B14F-4D97-AF65-F5344CB8AC3E}">
        <p14:creationId xmlns:p14="http://schemas.microsoft.com/office/powerpoint/2010/main" val="4020594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9</a:t>
            </a:fld>
            <a:endParaRPr lang="en-US"/>
          </a:p>
        </p:txBody>
      </p:sp>
    </p:spTree>
    <p:extLst>
      <p:ext uri="{BB962C8B-B14F-4D97-AF65-F5344CB8AC3E}">
        <p14:creationId xmlns:p14="http://schemas.microsoft.com/office/powerpoint/2010/main" val="567492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AD15A5-6128-B84F-818D-8AA5BDD9AF9D}" type="slidenum">
              <a:rPr lang="en-US" smtClean="0"/>
              <a:pPr/>
              <a:t>10</a:t>
            </a:fld>
            <a:endParaRPr lang="en-US"/>
          </a:p>
        </p:txBody>
      </p:sp>
    </p:spTree>
    <p:extLst>
      <p:ext uri="{BB962C8B-B14F-4D97-AF65-F5344CB8AC3E}">
        <p14:creationId xmlns:p14="http://schemas.microsoft.com/office/powerpoint/2010/main" val="1583762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2.emf"/><Relationship Id="rId4" Type="http://schemas.openxmlformats.org/officeDocument/2006/relationships/oleObject" Target="../embeddings/oleObject16.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2.emf"/><Relationship Id="rId4"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2.emf"/><Relationship Id="rId4" Type="http://schemas.openxmlformats.org/officeDocument/2006/relationships/oleObject" Target="../embeddings/oleObject18.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vmlDrawing" Target="../drawings/vmlDrawing20.v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vmlDrawing" Target="../drawings/vmlDrawing21.v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vmlDrawing" Target="../drawings/vmlDrawing22.v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vmlDrawing" Target="../drawings/vmlDrawing23.v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vmlDrawing" Target="../drawings/vmlDrawing25.vml"/><Relationship Id="rId5" Type="http://schemas.openxmlformats.org/officeDocument/2006/relationships/image" Target="../media/image2.emf"/><Relationship Id="rId4" Type="http://schemas.openxmlformats.org/officeDocument/2006/relationships/oleObject" Target="../embeddings/oleObject25.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vmlDrawing" Target="../drawings/vmlDrawing26.vml"/><Relationship Id="rId5" Type="http://schemas.openxmlformats.org/officeDocument/2006/relationships/image" Target="../media/image2.emf"/><Relationship Id="rId4" Type="http://schemas.openxmlformats.org/officeDocument/2006/relationships/oleObject" Target="../embeddings/oleObject26.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vmlDrawing" Target="../drawings/vmlDrawing27.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27.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3657111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4"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a:spLocks noChangeAspect="1"/>
          </p:cNvSpPr>
          <p:nvPr/>
        </p:nvSpPr>
        <p:spPr>
          <a:xfrm>
            <a:off x="7751366" y="0"/>
            <a:ext cx="44406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p:cNvSpPr/>
          <p:nvPr/>
        </p:nvSpPr>
        <p:spPr>
          <a:xfrm>
            <a:off x="7629890" y="0"/>
            <a:ext cx="12147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grpSp>
        <p:nvGrpSpPr>
          <p:cNvPr id="10" name="Group 9"/>
          <p:cNvGrpSpPr/>
          <p:nvPr userDrawn="1"/>
        </p:nvGrpSpPr>
        <p:grpSpPr>
          <a:xfrm>
            <a:off x="834187" y="5051932"/>
            <a:ext cx="2121961"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26" name="Text Placeholder 7"/>
          <p:cNvSpPr>
            <a:spLocks noGrp="1"/>
          </p:cNvSpPr>
          <p:nvPr>
            <p:ph type="body" sz="quarter" idx="11" hasCustomPrompt="1"/>
          </p:nvPr>
        </p:nvSpPr>
        <p:spPr>
          <a:xfrm>
            <a:off x="4078427" y="5460984"/>
            <a:ext cx="2844943" cy="431800"/>
          </a:xfrm>
          <a:prstGeom prst="rect">
            <a:avLst/>
          </a:prstGeom>
        </p:spPr>
        <p:txBody>
          <a:bodyPr rIns="0" anchor="b"/>
          <a:lstStyle>
            <a:lvl1pPr algn="r">
              <a:defRPr sz="12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Presenter Name</a:t>
            </a:r>
            <a:endParaRPr lang="tr-TR"/>
          </a:p>
        </p:txBody>
      </p:sp>
      <p:sp>
        <p:nvSpPr>
          <p:cNvPr id="27" name="Title 1"/>
          <p:cNvSpPr>
            <a:spLocks noGrp="1"/>
          </p:cNvSpPr>
          <p:nvPr>
            <p:ph type="ctrTitle" hasCustomPrompt="1"/>
          </p:nvPr>
        </p:nvSpPr>
        <p:spPr>
          <a:xfrm>
            <a:off x="822960" y="640080"/>
            <a:ext cx="5585018" cy="2630356"/>
          </a:xfrm>
          <a:prstGeom prst="rect">
            <a:avLst/>
          </a:prstGeom>
        </p:spPr>
        <p:txBody>
          <a:bodyPr lIns="0" anchor="t"/>
          <a:lstStyle>
            <a:lvl1pPr algn="l">
              <a:lnSpc>
                <a:spcPct val="80000"/>
              </a:lnSpc>
              <a:defRPr sz="7200"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a:t>Cover Slide Title</a:t>
            </a:r>
          </a:p>
        </p:txBody>
      </p:sp>
      <p:sp>
        <p:nvSpPr>
          <p:cNvPr id="30" name="Text Placeholder 7"/>
          <p:cNvSpPr>
            <a:spLocks noGrp="1"/>
          </p:cNvSpPr>
          <p:nvPr>
            <p:ph type="body" sz="quarter" idx="12" hasCustomPrompt="1"/>
          </p:nvPr>
        </p:nvSpPr>
        <p:spPr>
          <a:xfrm>
            <a:off x="822960" y="3383280"/>
            <a:ext cx="5578857" cy="431800"/>
          </a:xfrm>
          <a:prstGeom prst="rect">
            <a:avLst/>
          </a:prstGeom>
        </p:spPr>
        <p:txBody>
          <a:bodyPr lIns="0" anchor="ctr"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Second Level Title</a:t>
            </a:r>
            <a:endParaRPr lang="tr-TR"/>
          </a:p>
        </p:txBody>
      </p:sp>
      <p:sp>
        <p:nvSpPr>
          <p:cNvPr id="31" name="Text Placeholder 7"/>
          <p:cNvSpPr>
            <a:spLocks noGrp="1"/>
          </p:cNvSpPr>
          <p:nvPr>
            <p:ph type="body" sz="quarter" idx="13" hasCustomPrompt="1"/>
          </p:nvPr>
        </p:nvSpPr>
        <p:spPr>
          <a:xfrm>
            <a:off x="4078427" y="5892928"/>
            <a:ext cx="2844943" cy="431800"/>
          </a:xfrm>
          <a:prstGeom prst="rect">
            <a:avLst/>
          </a:prstGeom>
        </p:spPr>
        <p:txBody>
          <a:bodyPr rIns="0" anchor="b"/>
          <a:lstStyle>
            <a:lvl1pPr algn="r">
              <a:defRPr sz="18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Date</a:t>
            </a:r>
            <a:endParaRPr lang="tr-TR"/>
          </a:p>
        </p:txBody>
      </p:sp>
      <p:sp>
        <p:nvSpPr>
          <p:cNvPr id="32" name="Picture Placeholder 5"/>
          <p:cNvSpPr>
            <a:spLocks noGrp="1"/>
          </p:cNvSpPr>
          <p:nvPr>
            <p:ph type="pic" sz="quarter" idx="14" hasCustomPrompt="1"/>
          </p:nvPr>
        </p:nvSpPr>
        <p:spPr>
          <a:xfrm>
            <a:off x="7751365" y="1"/>
            <a:ext cx="4440635" cy="3383280"/>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28" name="Rectangle 27"/>
          <p:cNvSpPr/>
          <p:nvPr userDrawn="1"/>
        </p:nvSpPr>
        <p:spPr>
          <a:xfrm>
            <a:off x="7749346" y="3375049"/>
            <a:ext cx="4442654" cy="11887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9472900" y="5931510"/>
            <a:ext cx="2192529" cy="292877"/>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ernal Slide - Photo Right Lar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19641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70"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8351520" y="1554481"/>
            <a:ext cx="384048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3" name="Content Placeholder 8"/>
          <p:cNvSpPr txBox="1">
            <a:spLocks/>
          </p:cNvSpPr>
          <p:nvPr userDrawn="1"/>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sp>
        <p:nvSpPr>
          <p:cNvPr id="24"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Arial" panose="020B0604020202020204" pitchFamily="34" charset="0"/>
                <a:cs typeface="Arial" panose="020B0604020202020204" pitchFamily="34" charset="0"/>
                <a:sym typeface="Arial" panose="020B0604020202020204" pitchFamily="34" charset="0"/>
              </a:rPr>
              <a:t>Proprietary</a:t>
            </a:r>
            <a:endParaRPr lang="en-US" sz="800" err="1">
              <a:solidFill>
                <a:srgbClr val="414141"/>
              </a:solidFill>
              <a:latin typeface="Arial" panose="020B0604020202020204" pitchFamily="34" charset="0"/>
              <a:cs typeface="Arial" panose="020B0604020202020204" pitchFamily="34" charset="0"/>
              <a:sym typeface="Arial" panose="020B0604020202020204" pitchFamily="34" charset="0"/>
            </a:endParaRPr>
          </a:p>
        </p:txBody>
      </p:sp>
      <p:sp>
        <p:nvSpPr>
          <p:cNvPr id="25" name="Rectangle 24"/>
          <p:cNvSpPr/>
          <p:nvPr userDrawn="1"/>
        </p:nvSpPr>
        <p:spPr>
          <a:xfrm>
            <a:off x="8260080" y="1554479"/>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26" name="Text Placeholder 4"/>
          <p:cNvSpPr>
            <a:spLocks noGrp="1"/>
          </p:cNvSpPr>
          <p:nvPr>
            <p:ph type="body" sz="quarter" idx="12" hasCustomPrompt="1"/>
          </p:nvPr>
        </p:nvSpPr>
        <p:spPr>
          <a:xfrm>
            <a:off x="457201" y="2011680"/>
            <a:ext cx="7406640" cy="4162001"/>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863491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4"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3"/>
          <p:cNvSpPr>
            <a:spLocks noGrp="1"/>
          </p:cNvSpPr>
          <p:nvPr>
            <p:ph type="body" sz="quarter" idx="10" hasCustomPrompt="1"/>
          </p:nvPr>
        </p:nvSpPr>
        <p:spPr>
          <a:xfrm>
            <a:off x="457320" y="455614"/>
            <a:ext cx="11277362" cy="5932487"/>
          </a:xfrm>
          <a:prstGeom prst="rect">
            <a:avLst/>
          </a:prstGeom>
        </p:spPr>
        <p:txBody>
          <a:bodyPr anchor="ctr" anchorCtr="1"/>
          <a:lstStyle>
            <a:lvl1pPr marL="0" indent="0" algn="ctr">
              <a:buFontTx/>
              <a:buNone/>
              <a:tabLst>
                <a:tab pos="1201738" algn="l"/>
              </a:tabLst>
              <a:defRPr sz="72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0" indent="0" algn="ctr">
              <a:spcBef>
                <a:spcPts val="1800"/>
              </a:spcBef>
              <a:buFontTx/>
              <a:buNone/>
              <a:tabLst>
                <a:tab pos="1201738" algn="l"/>
              </a:tabLst>
              <a:defRPr sz="1400" b="1">
                <a:solidFill>
                  <a:schemeClr val="bg1"/>
                </a:solidFill>
                <a:latin typeface="Arial" panose="020B0604020202020204" pitchFamily="34" charset="0"/>
                <a:cs typeface="Arial" panose="020B0604020202020204" pitchFamily="34" charset="0"/>
                <a:sym typeface="Arial" panose="020B0604020202020204" pitchFamily="34" charset="0"/>
              </a:defRPr>
            </a:lvl2pPr>
            <a:lvl3pPr marL="0" indent="0" algn="ctr">
              <a:buFontTx/>
              <a:buNone/>
              <a:tabLst>
                <a:tab pos="1201738" algn="l"/>
              </a:tabLst>
              <a:defRPr sz="2000">
                <a:solidFill>
                  <a:schemeClr val="bg1"/>
                </a:solidFill>
              </a:defRPr>
            </a:lvl3pPr>
            <a:lvl4pPr marL="0" indent="0" algn="ctr">
              <a:buFontTx/>
              <a:buNone/>
              <a:tabLst>
                <a:tab pos="1201738" algn="l"/>
              </a:tabLst>
              <a:defRPr sz="2000">
                <a:solidFill>
                  <a:schemeClr val="bg1"/>
                </a:solidFill>
              </a:defRPr>
            </a:lvl4pPr>
            <a:lvl5pPr marL="0" indent="0" algn="ctr">
              <a:buFontTx/>
              <a:buNone/>
              <a:tabLst>
                <a:tab pos="1201738" algn="l"/>
              </a:tabLst>
              <a:defRPr sz="2000">
                <a:solidFill>
                  <a:schemeClr val="bg1"/>
                </a:solidFill>
              </a:defRPr>
            </a:lvl5pPr>
          </a:lstStyle>
          <a:p>
            <a:pPr lvl="0"/>
            <a:r>
              <a:rPr lang="en-US"/>
              <a:t>Divider</a:t>
            </a:r>
          </a:p>
          <a:p>
            <a:pPr lvl="1"/>
            <a:r>
              <a:rPr lang="en-US"/>
              <a:t>Second level</a:t>
            </a:r>
          </a:p>
        </p:txBody>
      </p:sp>
    </p:spTree>
    <p:extLst>
      <p:ext uri="{BB962C8B-B14F-4D97-AF65-F5344CB8AC3E}">
        <p14:creationId xmlns:p14="http://schemas.microsoft.com/office/powerpoint/2010/main" val="40566233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Vision to action">
    <p:bg>
      <p:bgPr>
        <a:solidFill>
          <a:srgbClr val="064E69"/>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3846101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8"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6" name="Rectangle 25"/>
          <p:cNvSpPr/>
          <p:nvPr userDrawn="1"/>
        </p:nvSpPr>
        <p:spPr>
          <a:xfrm>
            <a:off x="0" y="4732020"/>
            <a:ext cx="12192000" cy="2125980"/>
          </a:xfrm>
          <a:prstGeom prst="rect">
            <a:avLst/>
          </a:prstGeom>
          <a:gradFill flip="none" rotWithShape="1">
            <a:gsLst>
              <a:gs pos="67000">
                <a:schemeClr val="bg1"/>
              </a:gs>
              <a:gs pos="100000">
                <a:schemeClr val="bg1"/>
              </a:gs>
              <a:gs pos="55000">
                <a:schemeClr val="accent2"/>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27" name="Rectangle 26"/>
          <p:cNvSpPr/>
          <p:nvPr userDrawn="1"/>
        </p:nvSpPr>
        <p:spPr>
          <a:xfrm>
            <a:off x="1589" y="0"/>
            <a:ext cx="12188825"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1588" y="0"/>
            <a:ext cx="6126479" cy="4732020"/>
          </a:xfrm>
          <a:prstGeom prst="rect">
            <a:avLst/>
          </a:prstGeom>
        </p:spPr>
      </p:pic>
      <p:sp>
        <p:nvSpPr>
          <p:cNvPr id="29" name="Rectangle 28"/>
          <p:cNvSpPr/>
          <p:nvPr userDrawn="1"/>
        </p:nvSpPr>
        <p:spPr>
          <a:xfrm flipH="1">
            <a:off x="6015106" y="1"/>
            <a:ext cx="665217" cy="4732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schemeClr val="bg2">
                  <a:lumMod val="40000"/>
                  <a:lumOff val="60000"/>
                </a:schemeClr>
              </a:solidFill>
              <a:latin typeface="Arial" panose="020B0604020202020204" pitchFamily="34" charset="0"/>
              <a:cs typeface="Arial" panose="020B0604020202020204" pitchFamily="34" charset="0"/>
            </a:endParaRPr>
          </a:p>
        </p:txBody>
      </p:sp>
      <p:sp>
        <p:nvSpPr>
          <p:cNvPr id="30" name="Title 2"/>
          <p:cNvSpPr txBox="1">
            <a:spLocks/>
          </p:cNvSpPr>
          <p:nvPr userDrawn="1"/>
        </p:nvSpPr>
        <p:spPr>
          <a:xfrm>
            <a:off x="7901547" y="3658243"/>
            <a:ext cx="3949108"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400" b="1">
                <a:solidFill>
                  <a:srgbClr val="00859B"/>
                </a:solidFill>
                <a:latin typeface="Arial" panose="020B0604020202020204" pitchFamily="34" charset="0"/>
                <a:ea typeface="Domaine Display" charset="0"/>
                <a:cs typeface="Arial" panose="020B0604020202020204" pitchFamily="34" charset="0"/>
              </a:rPr>
              <a:t>into action.</a:t>
            </a:r>
          </a:p>
        </p:txBody>
      </p:sp>
      <p:sp>
        <p:nvSpPr>
          <p:cNvPr id="31" name="Title 1"/>
          <p:cNvSpPr txBox="1">
            <a:spLocks/>
          </p:cNvSpPr>
          <p:nvPr userDrawn="1"/>
        </p:nvSpPr>
        <p:spPr>
          <a:xfrm>
            <a:off x="5061285" y="2489624"/>
            <a:ext cx="5205181" cy="1770821"/>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400" b="1">
                <a:solidFill>
                  <a:schemeClr val="accent2"/>
                </a:solidFill>
                <a:latin typeface="Arial" panose="020B0604020202020204" pitchFamily="34" charset="0"/>
                <a:ea typeface="Domaine Display" charset="0"/>
                <a:cs typeface="Arial" panose="020B0604020202020204" pitchFamily="34" charset="0"/>
              </a:rPr>
              <a:t>Turning vision</a:t>
            </a:r>
          </a:p>
        </p:txBody>
      </p:sp>
      <p:grpSp>
        <p:nvGrpSpPr>
          <p:cNvPr id="32" name="Group 31">
            <a:extLst>
              <a:ext uri="{FF2B5EF4-FFF2-40B4-BE49-F238E27FC236}">
                <a16:creationId xmlns:a16="http://schemas.microsoft.com/office/drawing/2014/main" id="{0860573B-7502-4EE6-AE67-B3B2FFD71F32}"/>
              </a:ext>
            </a:extLst>
          </p:cNvPr>
          <p:cNvGrpSpPr>
            <a:grpSpLocks noChangeAspect="1"/>
          </p:cNvGrpSpPr>
          <p:nvPr userDrawn="1"/>
        </p:nvGrpSpPr>
        <p:grpSpPr>
          <a:xfrm>
            <a:off x="8654511" y="5940719"/>
            <a:ext cx="3097787" cy="413801"/>
            <a:chOff x="279400" y="2781300"/>
            <a:chExt cx="8585200" cy="1092200"/>
          </a:xfrm>
        </p:grpSpPr>
        <p:sp>
          <p:nvSpPr>
            <p:cNvPr id="33"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4"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3" name="Group 42"/>
          <p:cNvGrpSpPr/>
          <p:nvPr userDrawn="1"/>
        </p:nvGrpSpPr>
        <p:grpSpPr>
          <a:xfrm>
            <a:off x="504316" y="5402513"/>
            <a:ext cx="1930419" cy="1067172"/>
            <a:chOff x="7526204" y="2289887"/>
            <a:chExt cx="3108960" cy="1718692"/>
          </a:xfrm>
        </p:grpSpPr>
        <p:grpSp>
          <p:nvGrpSpPr>
            <p:cNvPr id="44" name="Group 43"/>
            <p:cNvGrpSpPr>
              <a:grpSpLocks noChangeAspect="1"/>
            </p:cNvGrpSpPr>
            <p:nvPr/>
          </p:nvGrpSpPr>
          <p:grpSpPr>
            <a:xfrm>
              <a:off x="8070916" y="2865025"/>
              <a:ext cx="2148840" cy="827025"/>
              <a:chOff x="-2522495" y="1678245"/>
              <a:chExt cx="2126771" cy="818532"/>
            </a:xfrm>
          </p:grpSpPr>
          <p:sp>
            <p:nvSpPr>
              <p:cNvPr id="46" name="TextBox 45"/>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7" name="TextBox 46"/>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8" name="TextBox 47"/>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9" name="TextBox 48"/>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0" name="TextBox 49"/>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1" name="TextBox 50"/>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2" name="TextBox 51"/>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3" name="TextBox 52"/>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4" name="TextBox 53"/>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5" name="TextBox 54"/>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6" name="TextBox 55"/>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7" name="TextBox 56"/>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8" name="TextBox 57"/>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grpSp>
        <p:sp>
          <p:nvSpPr>
            <p:cNvPr id="45" name="Freeform 44"/>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9" name="Rectangle 58"/>
          <p:cNvSpPr/>
          <p:nvPr userDrawn="1"/>
        </p:nvSpPr>
        <p:spPr>
          <a:xfrm flipH="1">
            <a:off x="-1591" y="4732897"/>
            <a:ext cx="12193589" cy="336177"/>
          </a:xfrm>
          <a:prstGeom prst="rect">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schemeClr val="bg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6314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6"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a:spLocks noChangeAspect="1"/>
          </p:cNvSpPr>
          <p:nvPr/>
        </p:nvSpPr>
        <p:spPr>
          <a:xfrm>
            <a:off x="7751366" y="0"/>
            <a:ext cx="44406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p:cNvSpPr/>
          <p:nvPr/>
        </p:nvSpPr>
        <p:spPr>
          <a:xfrm>
            <a:off x="7629890" y="0"/>
            <a:ext cx="12147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grpSp>
        <p:nvGrpSpPr>
          <p:cNvPr id="10" name="Group 9"/>
          <p:cNvGrpSpPr/>
          <p:nvPr userDrawn="1"/>
        </p:nvGrpSpPr>
        <p:grpSpPr>
          <a:xfrm>
            <a:off x="834187" y="5051932"/>
            <a:ext cx="2121961"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26" name="Text Placeholder 7"/>
          <p:cNvSpPr>
            <a:spLocks noGrp="1"/>
          </p:cNvSpPr>
          <p:nvPr>
            <p:ph type="body" sz="quarter" idx="11" hasCustomPrompt="1"/>
          </p:nvPr>
        </p:nvSpPr>
        <p:spPr>
          <a:xfrm>
            <a:off x="4078427" y="5460984"/>
            <a:ext cx="2844943" cy="431800"/>
          </a:xfrm>
          <a:prstGeom prst="rect">
            <a:avLst/>
          </a:prstGeom>
        </p:spPr>
        <p:txBody>
          <a:bodyPr rIns="0" anchor="b"/>
          <a:lstStyle>
            <a:lvl1pPr algn="r">
              <a:defRPr sz="12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Presenter Name</a:t>
            </a:r>
            <a:endParaRPr lang="tr-TR"/>
          </a:p>
        </p:txBody>
      </p:sp>
      <p:sp>
        <p:nvSpPr>
          <p:cNvPr id="27" name="Title 1"/>
          <p:cNvSpPr>
            <a:spLocks noGrp="1"/>
          </p:cNvSpPr>
          <p:nvPr>
            <p:ph type="ctrTitle" hasCustomPrompt="1"/>
          </p:nvPr>
        </p:nvSpPr>
        <p:spPr>
          <a:xfrm>
            <a:off x="822960" y="640080"/>
            <a:ext cx="5585018" cy="2630356"/>
          </a:xfrm>
          <a:prstGeom prst="rect">
            <a:avLst/>
          </a:prstGeom>
        </p:spPr>
        <p:txBody>
          <a:bodyPr lIns="0" anchor="t"/>
          <a:lstStyle>
            <a:lvl1pPr algn="l">
              <a:lnSpc>
                <a:spcPct val="80000"/>
              </a:lnSpc>
              <a:defRPr sz="7200"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a:t>Cover Slide Title</a:t>
            </a:r>
          </a:p>
        </p:txBody>
      </p:sp>
      <p:sp>
        <p:nvSpPr>
          <p:cNvPr id="30" name="Text Placeholder 7"/>
          <p:cNvSpPr>
            <a:spLocks noGrp="1"/>
          </p:cNvSpPr>
          <p:nvPr>
            <p:ph type="body" sz="quarter" idx="12" hasCustomPrompt="1"/>
          </p:nvPr>
        </p:nvSpPr>
        <p:spPr>
          <a:xfrm>
            <a:off x="822960" y="3383280"/>
            <a:ext cx="5578857" cy="431800"/>
          </a:xfrm>
          <a:prstGeom prst="rect">
            <a:avLst/>
          </a:prstGeom>
        </p:spPr>
        <p:txBody>
          <a:bodyPr lIns="0" anchor="ctr"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Second Level Title</a:t>
            </a:r>
            <a:endParaRPr lang="tr-TR"/>
          </a:p>
        </p:txBody>
      </p:sp>
      <p:sp>
        <p:nvSpPr>
          <p:cNvPr id="31" name="Text Placeholder 7"/>
          <p:cNvSpPr>
            <a:spLocks noGrp="1"/>
          </p:cNvSpPr>
          <p:nvPr>
            <p:ph type="body" sz="quarter" idx="13" hasCustomPrompt="1"/>
          </p:nvPr>
        </p:nvSpPr>
        <p:spPr>
          <a:xfrm>
            <a:off x="4078427" y="5892928"/>
            <a:ext cx="2844943" cy="431800"/>
          </a:xfrm>
          <a:prstGeom prst="rect">
            <a:avLst/>
          </a:prstGeom>
        </p:spPr>
        <p:txBody>
          <a:bodyPr rIns="0" anchor="b"/>
          <a:lstStyle>
            <a:lvl1pPr algn="r">
              <a:defRPr sz="18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Date</a:t>
            </a:r>
            <a:endParaRPr lang="tr-TR"/>
          </a:p>
        </p:txBody>
      </p:sp>
      <p:sp>
        <p:nvSpPr>
          <p:cNvPr id="32" name="Picture Placeholder 5"/>
          <p:cNvSpPr>
            <a:spLocks noGrp="1"/>
          </p:cNvSpPr>
          <p:nvPr>
            <p:ph type="pic" sz="quarter" idx="14" hasCustomPrompt="1"/>
          </p:nvPr>
        </p:nvSpPr>
        <p:spPr>
          <a:xfrm>
            <a:off x="7751365" y="1"/>
            <a:ext cx="4440635" cy="3383280"/>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28" name="Rectangle 27"/>
          <p:cNvSpPr/>
          <p:nvPr userDrawn="1"/>
        </p:nvSpPr>
        <p:spPr>
          <a:xfrm>
            <a:off x="7749346" y="3375049"/>
            <a:ext cx="4442654" cy="11887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grpSp>
        <p:nvGrpSpPr>
          <p:cNvPr id="33" name="Group 32">
            <a:extLst>
              <a:ext uri="{FF2B5EF4-FFF2-40B4-BE49-F238E27FC236}">
                <a16:creationId xmlns:a16="http://schemas.microsoft.com/office/drawing/2014/main" id="{0860573B-7502-4EE6-AE67-B3B2FFD71F32}"/>
              </a:ext>
            </a:extLst>
          </p:cNvPr>
          <p:cNvGrpSpPr>
            <a:grpSpLocks noChangeAspect="1"/>
          </p:cNvGrpSpPr>
          <p:nvPr userDrawn="1"/>
        </p:nvGrpSpPr>
        <p:grpSpPr>
          <a:xfrm>
            <a:off x="9472900" y="5931510"/>
            <a:ext cx="2192529" cy="292877"/>
            <a:chOff x="279400" y="2781300"/>
            <a:chExt cx="8585200" cy="1092200"/>
          </a:xfrm>
        </p:grpSpPr>
        <p:sp>
          <p:nvSpPr>
            <p:cNvPr id="34"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5"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6"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7"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 name="Freeform 13">
              <a:extLst>
                <a:ext uri="{FF2B5EF4-FFF2-40B4-BE49-F238E27FC236}">
                  <a16:creationId xmlns:a16="http://schemas.microsoft.com/office/drawing/2014/main" id="{A6104163-5896-46B6-AC7E-D2E4D25EC2F7}"/>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1992146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Division">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90"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a:spLocks noChangeAspect="1"/>
          </p:cNvSpPr>
          <p:nvPr/>
        </p:nvSpPr>
        <p:spPr>
          <a:xfrm>
            <a:off x="7751366" y="0"/>
            <a:ext cx="44406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p:cNvSpPr/>
          <p:nvPr/>
        </p:nvSpPr>
        <p:spPr>
          <a:xfrm>
            <a:off x="7629890" y="0"/>
            <a:ext cx="12147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grpSp>
        <p:nvGrpSpPr>
          <p:cNvPr id="10" name="Group 9"/>
          <p:cNvGrpSpPr/>
          <p:nvPr userDrawn="1"/>
        </p:nvGrpSpPr>
        <p:grpSpPr>
          <a:xfrm>
            <a:off x="834187" y="5051932"/>
            <a:ext cx="2121961"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26" name="Text Placeholder 7"/>
          <p:cNvSpPr>
            <a:spLocks noGrp="1"/>
          </p:cNvSpPr>
          <p:nvPr>
            <p:ph type="body" sz="quarter" idx="11" hasCustomPrompt="1"/>
          </p:nvPr>
        </p:nvSpPr>
        <p:spPr>
          <a:xfrm>
            <a:off x="4078427" y="5460984"/>
            <a:ext cx="2844943" cy="431800"/>
          </a:xfrm>
          <a:prstGeom prst="rect">
            <a:avLst/>
          </a:prstGeom>
        </p:spPr>
        <p:txBody>
          <a:bodyPr rIns="0" anchor="b"/>
          <a:lstStyle>
            <a:lvl1pPr algn="r">
              <a:defRPr sz="12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Presenter Name</a:t>
            </a:r>
            <a:endParaRPr lang="tr-TR"/>
          </a:p>
        </p:txBody>
      </p:sp>
      <p:sp>
        <p:nvSpPr>
          <p:cNvPr id="27" name="Title 1"/>
          <p:cNvSpPr>
            <a:spLocks noGrp="1"/>
          </p:cNvSpPr>
          <p:nvPr>
            <p:ph type="ctrTitle" hasCustomPrompt="1"/>
          </p:nvPr>
        </p:nvSpPr>
        <p:spPr>
          <a:xfrm>
            <a:off x="822960" y="640080"/>
            <a:ext cx="5585018" cy="2630356"/>
          </a:xfrm>
          <a:prstGeom prst="rect">
            <a:avLst/>
          </a:prstGeom>
        </p:spPr>
        <p:txBody>
          <a:bodyPr lIns="0" anchor="t"/>
          <a:lstStyle>
            <a:lvl1pPr algn="l">
              <a:lnSpc>
                <a:spcPct val="80000"/>
              </a:lnSpc>
              <a:defRPr sz="7200"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a:t>Cover Slide Title</a:t>
            </a:r>
          </a:p>
        </p:txBody>
      </p:sp>
      <p:sp>
        <p:nvSpPr>
          <p:cNvPr id="30" name="Text Placeholder 7"/>
          <p:cNvSpPr>
            <a:spLocks noGrp="1"/>
          </p:cNvSpPr>
          <p:nvPr>
            <p:ph type="body" sz="quarter" idx="12" hasCustomPrompt="1"/>
          </p:nvPr>
        </p:nvSpPr>
        <p:spPr>
          <a:xfrm>
            <a:off x="822960" y="3383280"/>
            <a:ext cx="5578857" cy="431800"/>
          </a:xfrm>
          <a:prstGeom prst="rect">
            <a:avLst/>
          </a:prstGeom>
        </p:spPr>
        <p:txBody>
          <a:bodyPr lIns="0" anchor="ctr"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Second Level Title</a:t>
            </a:r>
            <a:endParaRPr lang="tr-TR"/>
          </a:p>
        </p:txBody>
      </p:sp>
      <p:sp>
        <p:nvSpPr>
          <p:cNvPr id="31" name="Text Placeholder 7"/>
          <p:cNvSpPr>
            <a:spLocks noGrp="1"/>
          </p:cNvSpPr>
          <p:nvPr>
            <p:ph type="body" sz="quarter" idx="13" hasCustomPrompt="1"/>
          </p:nvPr>
        </p:nvSpPr>
        <p:spPr>
          <a:xfrm>
            <a:off x="4078427" y="5892928"/>
            <a:ext cx="2844943" cy="431800"/>
          </a:xfrm>
          <a:prstGeom prst="rect">
            <a:avLst/>
          </a:prstGeom>
        </p:spPr>
        <p:txBody>
          <a:bodyPr rIns="0" anchor="b"/>
          <a:lstStyle>
            <a:lvl1pPr algn="r">
              <a:defRPr sz="18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Date</a:t>
            </a:r>
            <a:endParaRPr lang="tr-TR"/>
          </a:p>
        </p:txBody>
      </p:sp>
      <p:sp>
        <p:nvSpPr>
          <p:cNvPr id="32" name="Picture Placeholder 5"/>
          <p:cNvSpPr>
            <a:spLocks noGrp="1"/>
          </p:cNvSpPr>
          <p:nvPr>
            <p:ph type="pic" sz="quarter" idx="14" hasCustomPrompt="1"/>
          </p:nvPr>
        </p:nvSpPr>
        <p:spPr>
          <a:xfrm>
            <a:off x="7751365" y="0"/>
            <a:ext cx="4440635" cy="3283083"/>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29" name="Rectangle 28">
            <a:extLst>
              <a:ext uri="{FF2B5EF4-FFF2-40B4-BE49-F238E27FC236}">
                <a16:creationId xmlns:a16="http://schemas.microsoft.com/office/drawing/2014/main" id="{18E5268C-C141-4840-9D00-CD333097B788}"/>
              </a:ext>
            </a:extLst>
          </p:cNvPr>
          <p:cNvSpPr/>
          <p:nvPr userDrawn="1"/>
        </p:nvSpPr>
        <p:spPr>
          <a:xfrm>
            <a:off x="7749346" y="3314331"/>
            <a:ext cx="4442653"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4008" rIns="0" bIns="45720" numCol="1" spcCol="0" rtlCol="0" fromWordArt="0" anchor="ctr" anchorCtr="0" forceAA="0" compatLnSpc="1">
            <a:prstTxWarp prst="textNoShape">
              <a:avLst/>
            </a:prstTxWarp>
            <a:noAutofit/>
          </a:bodyPr>
          <a:lstStyle/>
          <a:p>
            <a:pPr algn="ctr">
              <a:lnSpc>
                <a:spcPct val="85000"/>
              </a:lnSpc>
            </a:pPr>
            <a:endParaRPr lang="en-US" sz="1600" b="1">
              <a:solidFill>
                <a:schemeClr val="accent2"/>
              </a:solidFill>
              <a:latin typeface="Arial" panose="020B0604020202020204" pitchFamily="34" charset="0"/>
              <a:cs typeface="Arial" panose="020B0604020202020204" pitchFamily="34" charset="0"/>
              <a:sym typeface="Arial" panose="020B0604020202020204" pitchFamily="34" charset="0"/>
            </a:endParaRPr>
          </a:p>
        </p:txBody>
      </p:sp>
      <p:sp>
        <p:nvSpPr>
          <p:cNvPr id="33" name="Rectangle 32"/>
          <p:cNvSpPr/>
          <p:nvPr userDrawn="1"/>
        </p:nvSpPr>
        <p:spPr>
          <a:xfrm>
            <a:off x="7749346" y="3283084"/>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34" name="Rectangle 33"/>
          <p:cNvSpPr/>
          <p:nvPr userDrawn="1"/>
        </p:nvSpPr>
        <p:spPr>
          <a:xfrm>
            <a:off x="7749345" y="3799295"/>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36" name="Text Placeholder 35"/>
          <p:cNvSpPr>
            <a:spLocks noGrp="1"/>
          </p:cNvSpPr>
          <p:nvPr>
            <p:ph type="body" sz="quarter" idx="15" hasCustomPrompt="1"/>
          </p:nvPr>
        </p:nvSpPr>
        <p:spPr>
          <a:xfrm>
            <a:off x="7749344" y="3374405"/>
            <a:ext cx="4442656" cy="438517"/>
          </a:xfrm>
          <a:prstGeom prst="rect">
            <a:avLst/>
          </a:prstGeom>
        </p:spPr>
        <p:txBody>
          <a:bodyPr anchor="ctr"/>
          <a:lstStyle>
            <a:lvl1pPr marL="0" algn="ctr" defTabSz="914400" rtl="0" eaLnBrk="1" latinLnBrk="0" hangingPunct="1">
              <a:lnSpc>
                <a:spcPct val="85000"/>
              </a:lnSpc>
              <a:defRPr lang="en-US" sz="1600" b="1" kern="1200" dirty="0">
                <a:solidFill>
                  <a:schemeClr val="accent2"/>
                </a:solidFill>
                <a:latin typeface="Arial" panose="020B0604020202020204" pitchFamily="34" charset="0"/>
                <a:ea typeface="+mn-ea"/>
                <a:cs typeface="Arial" panose="020B0604020202020204" pitchFamily="34" charset="0"/>
                <a:sym typeface="Arial" panose="020B0604020202020204" pitchFamily="34" charset="0"/>
              </a:defRPr>
            </a:lvl1pPr>
          </a:lstStyle>
          <a:p>
            <a:pPr lvl="0"/>
            <a:r>
              <a:rPr lang="en-US"/>
              <a:t>&lt;DIVISION NAME&gt;</a:t>
            </a:r>
          </a:p>
        </p:txBody>
      </p:sp>
      <p:grpSp>
        <p:nvGrpSpPr>
          <p:cNvPr id="35" name="Group 34">
            <a:extLst>
              <a:ext uri="{FF2B5EF4-FFF2-40B4-BE49-F238E27FC236}">
                <a16:creationId xmlns:a16="http://schemas.microsoft.com/office/drawing/2014/main" id="{0860573B-7502-4EE6-AE67-B3B2FFD71F32}"/>
              </a:ext>
            </a:extLst>
          </p:cNvPr>
          <p:cNvGrpSpPr>
            <a:grpSpLocks noChangeAspect="1"/>
          </p:cNvGrpSpPr>
          <p:nvPr userDrawn="1"/>
        </p:nvGrpSpPr>
        <p:grpSpPr>
          <a:xfrm>
            <a:off x="9472900" y="5931510"/>
            <a:ext cx="2192529" cy="292877"/>
            <a:chOff x="279400" y="2781300"/>
            <a:chExt cx="8585200" cy="1092200"/>
          </a:xfrm>
        </p:grpSpPr>
        <p:sp>
          <p:nvSpPr>
            <p:cNvPr id="37"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5" name="Freeform 13">
              <a:extLst>
                <a:ext uri="{FF2B5EF4-FFF2-40B4-BE49-F238E27FC236}">
                  <a16:creationId xmlns:a16="http://schemas.microsoft.com/office/drawing/2014/main" id="{A6104163-5896-46B6-AC7E-D2E4D25EC2F7}"/>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6"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3674023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4"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Picture Placeholder 5"/>
          <p:cNvSpPr>
            <a:spLocks noGrp="1"/>
          </p:cNvSpPr>
          <p:nvPr>
            <p:ph type="pic" sz="quarter" idx="13" hasCustomPrompt="1"/>
          </p:nvPr>
        </p:nvSpPr>
        <p:spPr>
          <a:xfrm>
            <a:off x="0" y="0"/>
            <a:ext cx="4990623" cy="6858000"/>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3" name="Rectangle 2"/>
          <p:cNvSpPr/>
          <p:nvPr userDrawn="1"/>
        </p:nvSpPr>
        <p:spPr>
          <a:xfrm flipH="1">
            <a:off x="4990624" y="0"/>
            <a:ext cx="157730" cy="6858000"/>
          </a:xfrm>
          <a:prstGeom prst="rect">
            <a:avLst/>
          </a:prstGeom>
          <a:solidFill>
            <a:srgbClr val="043A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schemeClr val="bg2">
                  <a:lumMod val="40000"/>
                  <a:lumOff val="6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4" name="Rectangle 3"/>
          <p:cNvSpPr/>
          <p:nvPr userDrawn="1"/>
        </p:nvSpPr>
        <p:spPr>
          <a:xfrm>
            <a:off x="5148355" y="1"/>
            <a:ext cx="7042059" cy="2361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8" name="Title 1"/>
          <p:cNvSpPr>
            <a:spLocks noGrp="1"/>
          </p:cNvSpPr>
          <p:nvPr>
            <p:ph type="ctrTitle" hasCustomPrompt="1"/>
          </p:nvPr>
        </p:nvSpPr>
        <p:spPr>
          <a:xfrm>
            <a:off x="5713191" y="1347025"/>
            <a:ext cx="6087634" cy="707944"/>
          </a:xfrm>
          <a:prstGeom prst="rect">
            <a:avLst/>
          </a:prstGeom>
        </p:spPr>
        <p:txBody>
          <a:bodyPr lIns="0" anchor="t"/>
          <a:lstStyle>
            <a:lvl1pPr marL="0" indent="0" algn="l" defTabSz="914400" rtl="0" eaLnBrk="1" latinLnBrk="0" hangingPunct="1">
              <a:lnSpc>
                <a:spcPct val="80000"/>
              </a:lnSpc>
              <a:spcBef>
                <a:spcPts val="1200"/>
              </a:spcBef>
              <a:spcAft>
                <a:spcPts val="0"/>
              </a:spcAft>
              <a:buClrTx/>
              <a:buFontTx/>
              <a:buNone/>
              <a:tabLst>
                <a:tab pos="1201738" algn="l"/>
              </a:tabLst>
              <a:defRPr lang="en-US" sz="5400" b="1" i="0" kern="1200" baseline="0" dirty="0">
                <a:solidFill>
                  <a:schemeClr val="tx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Table of Contents</a:t>
            </a:r>
          </a:p>
        </p:txBody>
      </p:sp>
      <p:sp>
        <p:nvSpPr>
          <p:cNvPr id="9" name="Text Placeholder 7"/>
          <p:cNvSpPr>
            <a:spLocks noGrp="1"/>
          </p:cNvSpPr>
          <p:nvPr>
            <p:ph type="body" sz="quarter" idx="12" hasCustomPrompt="1"/>
          </p:nvPr>
        </p:nvSpPr>
        <p:spPr>
          <a:xfrm>
            <a:off x="5713191" y="2623839"/>
            <a:ext cx="5578857" cy="431800"/>
          </a:xfrm>
          <a:prstGeom prst="rect">
            <a:avLst/>
          </a:prstGeom>
        </p:spPr>
        <p:txBody>
          <a:bodyPr lIns="0" anchor="t"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Page titles</a:t>
            </a:r>
          </a:p>
        </p:txBody>
      </p:sp>
    </p:spTree>
    <p:extLst>
      <p:ext uri="{BB962C8B-B14F-4D97-AF65-F5344CB8AC3E}">
        <p14:creationId xmlns:p14="http://schemas.microsoft.com/office/powerpoint/2010/main" val="4043469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in Internal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38"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5" name="Text Placeholder 4"/>
          <p:cNvSpPr>
            <a:spLocks noGrp="1"/>
          </p:cNvSpPr>
          <p:nvPr>
            <p:ph type="body" sz="quarter" idx="12" hasCustomPrompt="1"/>
          </p:nvPr>
        </p:nvSpPr>
        <p:spPr>
          <a:xfrm>
            <a:off x="457200" y="2011681"/>
            <a:ext cx="11272838" cy="4174867"/>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ext uri="{BB962C8B-B14F-4D97-AF65-F5344CB8AC3E}">
        <p14:creationId xmlns:p14="http://schemas.microsoft.com/office/powerpoint/2010/main" val="37100520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Internal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62"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Rectangle 1"/>
          <p:cNvSpPr/>
          <p:nvPr/>
        </p:nvSpPr>
        <p:spPr>
          <a:xfrm flipH="1">
            <a:off x="-2" y="1549668"/>
            <a:ext cx="4297680" cy="530833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solidFill>
                <a:schemeClr val="bg2">
                  <a:lumMod val="20000"/>
                  <a:lumOff val="8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3" name="Rectangle 2"/>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 name="Rectangle 3"/>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Content Placeholder 8"/>
          <p:cNvSpPr txBox="1">
            <a:spLocks/>
          </p:cNvSpPr>
          <p:nvPr/>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a:solidFill>
                  <a:schemeClr val="tx2">
                    <a:lumMod val="40000"/>
                    <a:lumOff val="60000"/>
                  </a:schemeClr>
                </a:solidFill>
                <a:latin typeface="Arial" panose="020B0604020202020204" pitchFamily="34" charset="0"/>
                <a:cs typeface="Arial" panose="020B0604020202020204" pitchFamily="34" charset="0"/>
                <a:sym typeface="Arial" panose="020B0604020202020204" pitchFamily="34" charset="0"/>
              </a:rPr>
              <a:t>©2018</a:t>
            </a:r>
          </a:p>
        </p:txBody>
      </p:sp>
      <p:grpSp>
        <p:nvGrpSpPr>
          <p:cNvPr id="40" name="Group 39"/>
          <p:cNvGrpSpPr/>
          <p:nvPr/>
        </p:nvGrpSpPr>
        <p:grpSpPr>
          <a:xfrm>
            <a:off x="10579888" y="371026"/>
            <a:ext cx="1417689" cy="783522"/>
            <a:chOff x="10577133" y="371026"/>
            <a:chExt cx="1417320" cy="783522"/>
          </a:xfrm>
        </p:grpSpPr>
        <p:sp>
          <p:nvSpPr>
            <p:cNvPr id="25" name="TextBox 24"/>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6" name="TextBox 25"/>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7" name="TextBox 26"/>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8" name="TextBox 27"/>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9" name="TextBox 28"/>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0" name="TextBox 29"/>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1" name="TextBox 30"/>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2" name="TextBox 31"/>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33" name="Group 32"/>
            <p:cNvGrpSpPr/>
            <p:nvPr/>
          </p:nvGrpSpPr>
          <p:grpSpPr>
            <a:xfrm>
              <a:off x="10999013" y="849614"/>
              <a:ext cx="276809" cy="61257"/>
              <a:chOff x="10999013" y="849614"/>
              <a:chExt cx="276809" cy="61257"/>
            </a:xfrm>
            <a:solidFill>
              <a:schemeClr val="accent3"/>
            </a:solidFill>
          </p:grpSpPr>
          <p:sp>
            <p:nvSpPr>
              <p:cNvPr id="34" name="TextBox 33"/>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5" name="TextBox 34"/>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6" name="TextBox 35"/>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7" name="TextBox 36"/>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8" name="TextBox 37"/>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39"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42"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43"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sp>
        <p:nvSpPr>
          <p:cNvPr id="41" name="Text Placeholder 4"/>
          <p:cNvSpPr>
            <a:spLocks noGrp="1"/>
          </p:cNvSpPr>
          <p:nvPr>
            <p:ph type="body" sz="quarter" idx="12" hasCustomPrompt="1"/>
          </p:nvPr>
        </p:nvSpPr>
        <p:spPr>
          <a:xfrm>
            <a:off x="4753301" y="2011681"/>
            <a:ext cx="6976736"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ext uri="{BB962C8B-B14F-4D97-AF65-F5344CB8AC3E}">
        <p14:creationId xmlns:p14="http://schemas.microsoft.com/office/powerpoint/2010/main" val="3467100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Internal Slide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86"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4" name="Rectangle 23"/>
          <p:cNvSpPr/>
          <p:nvPr/>
        </p:nvSpPr>
        <p:spPr>
          <a:xfrm>
            <a:off x="0" y="1554481"/>
            <a:ext cx="2743915" cy="5319665"/>
          </a:xfrm>
          <a:prstGeom prst="rect">
            <a:avLst/>
          </a:prstGeom>
          <a:solidFill>
            <a:schemeClr val="bg2">
              <a:lumMod val="20000"/>
              <a:lumOff val="80000"/>
            </a:schemeClr>
          </a:solidFill>
          <a:ln>
            <a:noFill/>
          </a:ln>
        </p:spPr>
        <p:txBody>
          <a:bodyPr wrap="square" lIns="365760" tIns="91440" rIns="365760" bIns="182880" anchor="ctr">
            <a:noAutofit/>
          </a:bodyPr>
          <a:lstStyle/>
          <a:p>
            <a:endParaRPr lang="en-US" sz="7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 name="Rectangle 2"/>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 name="Rectangle 3"/>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0579888" y="371026"/>
            <a:ext cx="1417689" cy="783522"/>
            <a:chOff x="10577133" y="371026"/>
            <a:chExt cx="1417320" cy="783522"/>
          </a:xfrm>
        </p:grpSpPr>
        <p:sp>
          <p:nvSpPr>
            <p:cNvPr id="26" name="TextBox 25"/>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7" name="TextBox 26"/>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8" name="TextBox 27"/>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9" name="TextBox 28"/>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0" name="TextBox 29"/>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1" name="TextBox 30"/>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2" name="TextBox 31"/>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3" name="TextBox 32"/>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34" name="Group 33"/>
            <p:cNvGrpSpPr/>
            <p:nvPr/>
          </p:nvGrpSpPr>
          <p:grpSpPr>
            <a:xfrm>
              <a:off x="10999013" y="849614"/>
              <a:ext cx="276809" cy="61257"/>
              <a:chOff x="10999013" y="849614"/>
              <a:chExt cx="276809" cy="61257"/>
            </a:xfrm>
            <a:solidFill>
              <a:schemeClr val="accent3"/>
            </a:solidFill>
          </p:grpSpPr>
          <p:sp>
            <p:nvSpPr>
              <p:cNvPr id="35" name="TextBox 34"/>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6" name="TextBox 35"/>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7" name="TextBox 36"/>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8" name="TextBox 37"/>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9" name="TextBox 38"/>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40"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42"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43"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sp>
        <p:nvSpPr>
          <p:cNvPr id="41" name="Text Placeholder 4"/>
          <p:cNvSpPr>
            <a:spLocks noGrp="1"/>
          </p:cNvSpPr>
          <p:nvPr>
            <p:ph type="body" sz="quarter" idx="12" hasCustomPrompt="1"/>
          </p:nvPr>
        </p:nvSpPr>
        <p:spPr>
          <a:xfrm>
            <a:off x="3178629" y="2011681"/>
            <a:ext cx="8551409"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
        <p:nvSpPr>
          <p:cNvPr id="44" name="Content Placeholder 8"/>
          <p:cNvSpPr txBox="1">
            <a:spLocks/>
          </p:cNvSpPr>
          <p:nvPr userDrawn="1"/>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a:solidFill>
                  <a:schemeClr val="tx2">
                    <a:lumMod val="40000"/>
                    <a:lumOff val="60000"/>
                  </a:schemeClr>
                </a:solidFill>
                <a:latin typeface="Arial" panose="020B0604020202020204" pitchFamily="34" charset="0"/>
                <a:cs typeface="Arial" panose="020B0604020202020204" pitchFamily="34" charset="0"/>
                <a:sym typeface="Arial" panose="020B0604020202020204" pitchFamily="34" charset="0"/>
              </a:rPr>
              <a:t>©2018</a:t>
            </a:r>
          </a:p>
        </p:txBody>
      </p:sp>
    </p:spTree>
    <p:extLst>
      <p:ext uri="{BB962C8B-B14F-4D97-AF65-F5344CB8AC3E}">
        <p14:creationId xmlns:p14="http://schemas.microsoft.com/office/powerpoint/2010/main" val="175735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ernal Slide - Photo Lef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10"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1" y="1554480"/>
            <a:ext cx="329184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3" name="Rectangle 22"/>
          <p:cNvSpPr/>
          <p:nvPr userDrawn="1"/>
        </p:nvSpPr>
        <p:spPr>
          <a:xfrm>
            <a:off x="3291840" y="1554479"/>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4"/>
          <p:cNvSpPr>
            <a:spLocks noGrp="1"/>
          </p:cNvSpPr>
          <p:nvPr>
            <p:ph type="body" sz="quarter" idx="12" hasCustomPrompt="1"/>
          </p:nvPr>
        </p:nvSpPr>
        <p:spPr>
          <a:xfrm>
            <a:off x="3838902" y="2011681"/>
            <a:ext cx="7891135"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ext uri="{BB962C8B-B14F-4D97-AF65-F5344CB8AC3E}">
        <p14:creationId xmlns:p14="http://schemas.microsoft.com/office/powerpoint/2010/main" val="20504440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ivision">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972494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8"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a:spLocks noChangeAspect="1"/>
          </p:cNvSpPr>
          <p:nvPr/>
        </p:nvSpPr>
        <p:spPr>
          <a:xfrm>
            <a:off x="7751366" y="0"/>
            <a:ext cx="44406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p:cNvSpPr/>
          <p:nvPr/>
        </p:nvSpPr>
        <p:spPr>
          <a:xfrm>
            <a:off x="7629890" y="0"/>
            <a:ext cx="12147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grpSp>
        <p:nvGrpSpPr>
          <p:cNvPr id="10" name="Group 9"/>
          <p:cNvGrpSpPr/>
          <p:nvPr userDrawn="1"/>
        </p:nvGrpSpPr>
        <p:grpSpPr>
          <a:xfrm>
            <a:off x="834187" y="5051932"/>
            <a:ext cx="2121961" cy="1172755"/>
            <a:chOff x="834187" y="5007328"/>
            <a:chExt cx="2121961" cy="1172755"/>
          </a:xfrm>
        </p:grpSpPr>
        <p:sp>
          <p:nvSpPr>
            <p:cNvPr id="12" name="TextBox 11"/>
            <p:cNvSpPr txBox="1">
              <a:spLocks/>
            </p:cNvSpPr>
            <p:nvPr/>
          </p:nvSpPr>
          <p:spPr>
            <a:xfrm>
              <a:off x="1476280" y="5399774"/>
              <a:ext cx="335594" cy="263468"/>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3" name="TextBox 12"/>
            <p:cNvSpPr txBox="1">
              <a:spLocks/>
            </p:cNvSpPr>
            <p:nvPr/>
          </p:nvSpPr>
          <p:spPr>
            <a:xfrm>
              <a:off x="1205971" y="5416132"/>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4" name="TextBox 13"/>
            <p:cNvSpPr txBox="1">
              <a:spLocks/>
            </p:cNvSpPr>
            <p:nvPr/>
          </p:nvSpPr>
          <p:spPr>
            <a:xfrm>
              <a:off x="1840684" y="5487481"/>
              <a:ext cx="169193" cy="17924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5" name="TextBox 14"/>
            <p:cNvSpPr txBox="1">
              <a:spLocks/>
            </p:cNvSpPr>
            <p:nvPr/>
          </p:nvSpPr>
          <p:spPr>
            <a:xfrm>
              <a:off x="2024603" y="5487481"/>
              <a:ext cx="173719" cy="17924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6" name="TextBox 15"/>
            <p:cNvSpPr txBox="1">
              <a:spLocks/>
            </p:cNvSpPr>
            <p:nvPr/>
          </p:nvSpPr>
          <p:spPr>
            <a:xfrm>
              <a:off x="1727626" y="5490962"/>
              <a:ext cx="97129" cy="172281"/>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7" name="TextBox 16"/>
            <p:cNvSpPr txBox="1">
              <a:spLocks/>
            </p:cNvSpPr>
            <p:nvPr/>
          </p:nvSpPr>
          <p:spPr>
            <a:xfrm>
              <a:off x="1909962" y="5713507"/>
              <a:ext cx="223154" cy="25059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8" name="TextBox 17"/>
            <p:cNvSpPr txBox="1">
              <a:spLocks/>
            </p:cNvSpPr>
            <p:nvPr/>
          </p:nvSpPr>
          <p:spPr>
            <a:xfrm>
              <a:off x="2422311" y="5713507"/>
              <a:ext cx="250308" cy="25059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19" name="TextBox 18"/>
            <p:cNvSpPr txBox="1">
              <a:spLocks/>
            </p:cNvSpPr>
            <p:nvPr/>
          </p:nvSpPr>
          <p:spPr>
            <a:xfrm>
              <a:off x="2148125" y="5713855"/>
              <a:ext cx="257619" cy="2467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5" name="Group 24"/>
            <p:cNvGrpSpPr/>
            <p:nvPr/>
          </p:nvGrpSpPr>
          <p:grpSpPr>
            <a:xfrm>
              <a:off x="1465810" y="5723666"/>
              <a:ext cx="414429" cy="91688"/>
              <a:chOff x="1465428" y="5723666"/>
              <a:chExt cx="414321" cy="91688"/>
            </a:xfrm>
          </p:grpSpPr>
          <p:sp>
            <p:nvSpPr>
              <p:cNvPr id="20" name="TextBox 19"/>
              <p:cNvSpPr txBox="1">
                <a:spLocks/>
              </p:cNvSpPr>
              <p:nvPr/>
            </p:nvSpPr>
            <p:spPr>
              <a:xfrm>
                <a:off x="1465428" y="5723666"/>
                <a:ext cx="90135" cy="91688"/>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1" name="TextBox 20"/>
              <p:cNvSpPr txBox="1">
                <a:spLocks/>
              </p:cNvSpPr>
              <p:nvPr/>
            </p:nvSpPr>
            <p:spPr>
              <a:xfrm>
                <a:off x="1569024" y="5725066"/>
                <a:ext cx="54618" cy="89069"/>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2" name="TextBox 21"/>
              <p:cNvSpPr txBox="1">
                <a:spLocks/>
              </p:cNvSpPr>
              <p:nvPr/>
            </p:nvSpPr>
            <p:spPr>
              <a:xfrm>
                <a:off x="1648696" y="5725066"/>
                <a:ext cx="73449" cy="89069"/>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3" name="TextBox 22"/>
              <p:cNvSpPr txBox="1">
                <a:spLocks/>
              </p:cNvSpPr>
              <p:nvPr/>
            </p:nvSpPr>
            <p:spPr>
              <a:xfrm>
                <a:off x="1733195" y="5725066"/>
                <a:ext cx="74387" cy="89069"/>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4" name="TextBox 23"/>
              <p:cNvSpPr txBox="1">
                <a:spLocks/>
              </p:cNvSpPr>
              <p:nvPr/>
            </p:nvSpPr>
            <p:spPr>
              <a:xfrm>
                <a:off x="1825131" y="5725066"/>
                <a:ext cx="54618" cy="89069"/>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11" name="Freeform 9"/>
            <p:cNvSpPr>
              <a:spLocks noEditPoints="1"/>
            </p:cNvSpPr>
            <p:nvPr/>
          </p:nvSpPr>
          <p:spPr bwMode="auto">
            <a:xfrm>
              <a:off x="834187" y="5007328"/>
              <a:ext cx="2121961" cy="1172755"/>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26" name="Text Placeholder 7"/>
          <p:cNvSpPr>
            <a:spLocks noGrp="1"/>
          </p:cNvSpPr>
          <p:nvPr>
            <p:ph type="body" sz="quarter" idx="11" hasCustomPrompt="1"/>
          </p:nvPr>
        </p:nvSpPr>
        <p:spPr>
          <a:xfrm>
            <a:off x="4078427" y="5460984"/>
            <a:ext cx="2844943" cy="431800"/>
          </a:xfrm>
          <a:prstGeom prst="rect">
            <a:avLst/>
          </a:prstGeom>
        </p:spPr>
        <p:txBody>
          <a:bodyPr rIns="0" anchor="b"/>
          <a:lstStyle>
            <a:lvl1pPr algn="r">
              <a:defRPr sz="12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Presenter Name</a:t>
            </a:r>
            <a:endParaRPr lang="tr-TR"/>
          </a:p>
        </p:txBody>
      </p:sp>
      <p:sp>
        <p:nvSpPr>
          <p:cNvPr id="27" name="Title 1"/>
          <p:cNvSpPr>
            <a:spLocks noGrp="1"/>
          </p:cNvSpPr>
          <p:nvPr>
            <p:ph type="ctrTitle" hasCustomPrompt="1"/>
          </p:nvPr>
        </p:nvSpPr>
        <p:spPr>
          <a:xfrm>
            <a:off x="822960" y="640080"/>
            <a:ext cx="5585018" cy="2630356"/>
          </a:xfrm>
          <a:prstGeom prst="rect">
            <a:avLst/>
          </a:prstGeom>
        </p:spPr>
        <p:txBody>
          <a:bodyPr lIns="0" anchor="t"/>
          <a:lstStyle>
            <a:lvl1pPr algn="l">
              <a:lnSpc>
                <a:spcPct val="80000"/>
              </a:lnSpc>
              <a:defRPr sz="7200" b="1" baseline="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r>
              <a:rPr lang="en-US"/>
              <a:t>Cover Slide Title</a:t>
            </a:r>
          </a:p>
        </p:txBody>
      </p:sp>
      <p:sp>
        <p:nvSpPr>
          <p:cNvPr id="30" name="Text Placeholder 7"/>
          <p:cNvSpPr>
            <a:spLocks noGrp="1"/>
          </p:cNvSpPr>
          <p:nvPr>
            <p:ph type="body" sz="quarter" idx="12" hasCustomPrompt="1"/>
          </p:nvPr>
        </p:nvSpPr>
        <p:spPr>
          <a:xfrm>
            <a:off x="822960" y="3383280"/>
            <a:ext cx="5578857" cy="431800"/>
          </a:xfrm>
          <a:prstGeom prst="rect">
            <a:avLst/>
          </a:prstGeom>
        </p:spPr>
        <p:txBody>
          <a:bodyPr lIns="0" anchor="ctr"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Second Level Title</a:t>
            </a:r>
            <a:endParaRPr lang="tr-TR"/>
          </a:p>
        </p:txBody>
      </p:sp>
      <p:sp>
        <p:nvSpPr>
          <p:cNvPr id="31" name="Text Placeholder 7"/>
          <p:cNvSpPr>
            <a:spLocks noGrp="1"/>
          </p:cNvSpPr>
          <p:nvPr>
            <p:ph type="body" sz="quarter" idx="13" hasCustomPrompt="1"/>
          </p:nvPr>
        </p:nvSpPr>
        <p:spPr>
          <a:xfrm>
            <a:off x="4078427" y="5892928"/>
            <a:ext cx="2844943" cy="431800"/>
          </a:xfrm>
          <a:prstGeom prst="rect">
            <a:avLst/>
          </a:prstGeom>
        </p:spPr>
        <p:txBody>
          <a:bodyPr rIns="0" anchor="b"/>
          <a:lstStyle>
            <a:lvl1pPr algn="r">
              <a:defRPr sz="18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Date</a:t>
            </a:r>
            <a:endParaRPr lang="tr-TR"/>
          </a:p>
        </p:txBody>
      </p:sp>
      <p:sp>
        <p:nvSpPr>
          <p:cNvPr id="32" name="Picture Placeholder 5"/>
          <p:cNvSpPr>
            <a:spLocks noGrp="1"/>
          </p:cNvSpPr>
          <p:nvPr>
            <p:ph type="pic" sz="quarter" idx="14" hasCustomPrompt="1"/>
          </p:nvPr>
        </p:nvSpPr>
        <p:spPr>
          <a:xfrm>
            <a:off x="7751365" y="0"/>
            <a:ext cx="4440635" cy="3283083"/>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29" name="Rectangle 28">
            <a:extLst>
              <a:ext uri="{FF2B5EF4-FFF2-40B4-BE49-F238E27FC236}">
                <a16:creationId xmlns:a16="http://schemas.microsoft.com/office/drawing/2014/main" id="{18E5268C-C141-4840-9D00-CD333097B788}"/>
              </a:ext>
            </a:extLst>
          </p:cNvPr>
          <p:cNvSpPr/>
          <p:nvPr userDrawn="1"/>
        </p:nvSpPr>
        <p:spPr>
          <a:xfrm>
            <a:off x="7749346" y="3314331"/>
            <a:ext cx="4442653"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4008" rIns="0" bIns="45720" numCol="1" spcCol="0" rtlCol="0" fromWordArt="0" anchor="ctr" anchorCtr="0" forceAA="0" compatLnSpc="1">
            <a:prstTxWarp prst="textNoShape">
              <a:avLst/>
            </a:prstTxWarp>
            <a:noAutofit/>
          </a:bodyPr>
          <a:lstStyle/>
          <a:p>
            <a:pPr algn="ctr">
              <a:lnSpc>
                <a:spcPct val="85000"/>
              </a:lnSpc>
            </a:pPr>
            <a:endParaRPr lang="en-US" sz="1600" b="1">
              <a:solidFill>
                <a:schemeClr val="accent2"/>
              </a:solidFill>
              <a:latin typeface="Arial" panose="020B0604020202020204" pitchFamily="34" charset="0"/>
              <a:cs typeface="Arial" panose="020B0604020202020204" pitchFamily="34" charset="0"/>
              <a:sym typeface="Arial" panose="020B0604020202020204" pitchFamily="34" charset="0"/>
            </a:endParaRPr>
          </a:p>
        </p:txBody>
      </p:sp>
      <p:sp>
        <p:nvSpPr>
          <p:cNvPr id="33" name="Rectangle 32"/>
          <p:cNvSpPr/>
          <p:nvPr userDrawn="1"/>
        </p:nvSpPr>
        <p:spPr>
          <a:xfrm>
            <a:off x="7749346" y="3283084"/>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34" name="Rectangle 33"/>
          <p:cNvSpPr/>
          <p:nvPr userDrawn="1"/>
        </p:nvSpPr>
        <p:spPr>
          <a:xfrm>
            <a:off x="7749345" y="3799295"/>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36" name="Text Placeholder 35"/>
          <p:cNvSpPr>
            <a:spLocks noGrp="1"/>
          </p:cNvSpPr>
          <p:nvPr>
            <p:ph type="body" sz="quarter" idx="15" hasCustomPrompt="1"/>
          </p:nvPr>
        </p:nvSpPr>
        <p:spPr>
          <a:xfrm>
            <a:off x="7749344" y="3374405"/>
            <a:ext cx="4442656" cy="438517"/>
          </a:xfrm>
          <a:prstGeom prst="rect">
            <a:avLst/>
          </a:prstGeom>
        </p:spPr>
        <p:txBody>
          <a:bodyPr anchor="ctr"/>
          <a:lstStyle>
            <a:lvl1pPr marL="0" algn="ctr" defTabSz="914400" rtl="0" eaLnBrk="1" latinLnBrk="0" hangingPunct="1">
              <a:lnSpc>
                <a:spcPct val="85000"/>
              </a:lnSpc>
              <a:defRPr lang="en-US" sz="1600" b="1" kern="1200" dirty="0">
                <a:solidFill>
                  <a:schemeClr val="accent2"/>
                </a:solidFill>
                <a:latin typeface="Arial" panose="020B0604020202020204" pitchFamily="34" charset="0"/>
                <a:ea typeface="+mn-ea"/>
                <a:cs typeface="Arial" panose="020B0604020202020204" pitchFamily="34" charset="0"/>
                <a:sym typeface="Arial" panose="020B0604020202020204" pitchFamily="34" charset="0"/>
              </a:defRPr>
            </a:lvl1pPr>
          </a:lstStyle>
          <a:p>
            <a:pPr lvl="0"/>
            <a:r>
              <a:rPr lang="en-US"/>
              <a:t>&lt;DIVISION NAME&gt;</a:t>
            </a:r>
          </a:p>
        </p:txBody>
      </p:sp>
      <p:grpSp>
        <p:nvGrpSpPr>
          <p:cNvPr id="35" name="Group 34">
            <a:extLst>
              <a:ext uri="{FF2B5EF4-FFF2-40B4-BE49-F238E27FC236}">
                <a16:creationId xmlns:a16="http://schemas.microsoft.com/office/drawing/2014/main" id="{0860573B-7502-4EE6-AE67-B3B2FFD71F32}"/>
              </a:ext>
            </a:extLst>
          </p:cNvPr>
          <p:cNvGrpSpPr>
            <a:grpSpLocks noChangeAspect="1"/>
          </p:cNvGrpSpPr>
          <p:nvPr userDrawn="1"/>
        </p:nvGrpSpPr>
        <p:grpSpPr>
          <a:xfrm>
            <a:off x="9472900" y="5931510"/>
            <a:ext cx="2192529" cy="292877"/>
            <a:chOff x="279400" y="2781300"/>
            <a:chExt cx="8585200" cy="1092200"/>
          </a:xfrm>
        </p:grpSpPr>
        <p:sp>
          <p:nvSpPr>
            <p:cNvPr id="37"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8"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39"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0"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1"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2"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3"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4"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5" name="Freeform 13">
              <a:extLst>
                <a:ext uri="{FF2B5EF4-FFF2-40B4-BE49-F238E27FC236}">
                  <a16:creationId xmlns:a16="http://schemas.microsoft.com/office/drawing/2014/main" id="{A6104163-5896-46B6-AC7E-D2E4D25EC2F7}"/>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46"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3437389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ernal Slide - Photo Left Lar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34"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2" y="1554481"/>
            <a:ext cx="384048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3" name="Rectangle 22"/>
          <p:cNvSpPr/>
          <p:nvPr userDrawn="1"/>
        </p:nvSpPr>
        <p:spPr>
          <a:xfrm>
            <a:off x="3840478" y="1554232"/>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4"/>
          <p:cNvSpPr>
            <a:spLocks noGrp="1"/>
          </p:cNvSpPr>
          <p:nvPr>
            <p:ph type="body" sz="quarter" idx="12" hasCustomPrompt="1"/>
          </p:nvPr>
        </p:nvSpPr>
        <p:spPr>
          <a:xfrm>
            <a:off x="4387540" y="2011680"/>
            <a:ext cx="7342497" cy="4162001"/>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ext uri="{BB962C8B-B14F-4D97-AF65-F5344CB8AC3E}">
        <p14:creationId xmlns:p14="http://schemas.microsoft.com/office/powerpoint/2010/main" val="11370685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nternal Slide - Photo Lef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58"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8900160" y="1554480"/>
            <a:ext cx="329184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4" name="Content Placeholder 8"/>
          <p:cNvSpPr txBox="1">
            <a:spLocks/>
          </p:cNvSpPr>
          <p:nvPr userDrawn="1"/>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sp>
        <p:nvSpPr>
          <p:cNvPr id="25"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Arial" panose="020B0604020202020204" pitchFamily="34" charset="0"/>
                <a:cs typeface="Arial" panose="020B0604020202020204" pitchFamily="34" charset="0"/>
                <a:sym typeface="Arial" panose="020B0604020202020204" pitchFamily="34" charset="0"/>
              </a:rPr>
              <a:t>Proprietary</a:t>
            </a:r>
            <a:endParaRPr lang="en-US" sz="800" err="1">
              <a:solidFill>
                <a:srgbClr val="414141"/>
              </a:solidFill>
              <a:latin typeface="Arial" panose="020B0604020202020204" pitchFamily="34" charset="0"/>
              <a:cs typeface="Arial" panose="020B0604020202020204" pitchFamily="34" charset="0"/>
              <a:sym typeface="Arial" panose="020B0604020202020204" pitchFamily="34" charset="0"/>
            </a:endParaRPr>
          </a:p>
        </p:txBody>
      </p:sp>
      <p:sp>
        <p:nvSpPr>
          <p:cNvPr id="26" name="Rectangle 25"/>
          <p:cNvSpPr/>
          <p:nvPr userDrawn="1"/>
        </p:nvSpPr>
        <p:spPr>
          <a:xfrm>
            <a:off x="8808590" y="1554232"/>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27" name="Text Placeholder 4"/>
          <p:cNvSpPr>
            <a:spLocks noGrp="1"/>
          </p:cNvSpPr>
          <p:nvPr>
            <p:ph type="body" sz="quarter" idx="12" hasCustomPrompt="1"/>
          </p:nvPr>
        </p:nvSpPr>
        <p:spPr>
          <a:xfrm>
            <a:off x="457200" y="2011432"/>
            <a:ext cx="7937863" cy="4162249"/>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ext uri="{BB962C8B-B14F-4D97-AF65-F5344CB8AC3E}">
        <p14:creationId xmlns:p14="http://schemas.microsoft.com/office/powerpoint/2010/main" val="3349564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ternal Slide - Photo Right Lar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582"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8351520" y="1554481"/>
            <a:ext cx="384048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3" name="Content Placeholder 8"/>
          <p:cNvSpPr txBox="1">
            <a:spLocks/>
          </p:cNvSpPr>
          <p:nvPr userDrawn="1"/>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sp>
        <p:nvSpPr>
          <p:cNvPr id="24"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Arial" panose="020B0604020202020204" pitchFamily="34" charset="0"/>
                <a:cs typeface="Arial" panose="020B0604020202020204" pitchFamily="34" charset="0"/>
                <a:sym typeface="Arial" panose="020B0604020202020204" pitchFamily="34" charset="0"/>
              </a:rPr>
              <a:t>Proprietary</a:t>
            </a:r>
            <a:endParaRPr lang="en-US" sz="800" err="1">
              <a:solidFill>
                <a:srgbClr val="414141"/>
              </a:solidFill>
              <a:latin typeface="Arial" panose="020B0604020202020204" pitchFamily="34" charset="0"/>
              <a:cs typeface="Arial" panose="020B0604020202020204" pitchFamily="34" charset="0"/>
              <a:sym typeface="Arial" panose="020B0604020202020204" pitchFamily="34" charset="0"/>
            </a:endParaRPr>
          </a:p>
        </p:txBody>
      </p:sp>
      <p:sp>
        <p:nvSpPr>
          <p:cNvPr id="25" name="Rectangle 24"/>
          <p:cNvSpPr/>
          <p:nvPr userDrawn="1"/>
        </p:nvSpPr>
        <p:spPr>
          <a:xfrm>
            <a:off x="8260080" y="1554479"/>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26" name="Text Placeholder 4"/>
          <p:cNvSpPr>
            <a:spLocks noGrp="1"/>
          </p:cNvSpPr>
          <p:nvPr>
            <p:ph type="body" sz="quarter" idx="12" hasCustomPrompt="1"/>
          </p:nvPr>
        </p:nvSpPr>
        <p:spPr>
          <a:xfrm>
            <a:off x="457201" y="2011680"/>
            <a:ext cx="7406640" cy="4162001"/>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ext uri="{BB962C8B-B14F-4D97-AF65-F5344CB8AC3E}">
        <p14:creationId xmlns:p14="http://schemas.microsoft.com/office/powerpoint/2010/main" val="20056784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06"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3"/>
          <p:cNvSpPr>
            <a:spLocks noGrp="1"/>
          </p:cNvSpPr>
          <p:nvPr>
            <p:ph type="body" sz="quarter" idx="10" hasCustomPrompt="1"/>
          </p:nvPr>
        </p:nvSpPr>
        <p:spPr>
          <a:xfrm>
            <a:off x="457320" y="455614"/>
            <a:ext cx="11277362" cy="5932487"/>
          </a:xfrm>
          <a:prstGeom prst="rect">
            <a:avLst/>
          </a:prstGeom>
        </p:spPr>
        <p:txBody>
          <a:bodyPr anchor="ctr" anchorCtr="1"/>
          <a:lstStyle>
            <a:lvl1pPr marL="0" indent="0" algn="ctr">
              <a:buFontTx/>
              <a:buNone/>
              <a:tabLst>
                <a:tab pos="1201738" algn="l"/>
              </a:tabLst>
              <a:defRPr sz="72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0" indent="0" algn="ctr">
              <a:spcBef>
                <a:spcPts val="1800"/>
              </a:spcBef>
              <a:buFontTx/>
              <a:buNone/>
              <a:tabLst>
                <a:tab pos="1201738" algn="l"/>
              </a:tabLst>
              <a:defRPr sz="1400" b="1">
                <a:solidFill>
                  <a:schemeClr val="bg1"/>
                </a:solidFill>
                <a:latin typeface="Arial" panose="020B0604020202020204" pitchFamily="34" charset="0"/>
                <a:cs typeface="Arial" panose="020B0604020202020204" pitchFamily="34" charset="0"/>
                <a:sym typeface="Arial" panose="020B0604020202020204" pitchFamily="34" charset="0"/>
              </a:defRPr>
            </a:lvl2pPr>
            <a:lvl3pPr marL="0" indent="0" algn="ctr">
              <a:buFontTx/>
              <a:buNone/>
              <a:tabLst>
                <a:tab pos="1201738" algn="l"/>
              </a:tabLst>
              <a:defRPr sz="2000">
                <a:solidFill>
                  <a:schemeClr val="bg1"/>
                </a:solidFill>
              </a:defRPr>
            </a:lvl3pPr>
            <a:lvl4pPr marL="0" indent="0" algn="ctr">
              <a:buFontTx/>
              <a:buNone/>
              <a:tabLst>
                <a:tab pos="1201738" algn="l"/>
              </a:tabLst>
              <a:defRPr sz="2000">
                <a:solidFill>
                  <a:schemeClr val="bg1"/>
                </a:solidFill>
              </a:defRPr>
            </a:lvl4pPr>
            <a:lvl5pPr marL="0" indent="0" algn="ctr">
              <a:buFontTx/>
              <a:buNone/>
              <a:tabLst>
                <a:tab pos="1201738" algn="l"/>
              </a:tabLst>
              <a:defRPr sz="2000">
                <a:solidFill>
                  <a:schemeClr val="bg1"/>
                </a:solidFill>
              </a:defRPr>
            </a:lvl5pPr>
          </a:lstStyle>
          <a:p>
            <a:pPr lvl="0"/>
            <a:r>
              <a:rPr lang="en-US"/>
              <a:t>Divider</a:t>
            </a:r>
          </a:p>
          <a:p>
            <a:pPr lvl="1"/>
            <a:r>
              <a:rPr lang="en-US"/>
              <a:t>Second level</a:t>
            </a:r>
          </a:p>
        </p:txBody>
      </p:sp>
    </p:spTree>
    <p:extLst>
      <p:ext uri="{BB962C8B-B14F-4D97-AF65-F5344CB8AC3E}">
        <p14:creationId xmlns:p14="http://schemas.microsoft.com/office/powerpoint/2010/main" val="981127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Exception Blank Slide for Appendix - NO TEXT IMAG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30"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6150490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Vision to action">
    <p:bg>
      <p:bgPr>
        <a:solidFill>
          <a:srgbClr val="064E69"/>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54" name="think-cell Slide" r:id="rId4" imgW="498" imgH="499" progId="TCLayout.ActiveDocument.1">
                  <p:embed/>
                </p:oleObj>
              </mc:Choice>
              <mc:Fallback>
                <p:oleObj name="think-cell Slide" r:id="rId4" imgW="498" imgH="499"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6" name="Rectangle 25"/>
          <p:cNvSpPr/>
          <p:nvPr userDrawn="1"/>
        </p:nvSpPr>
        <p:spPr>
          <a:xfrm>
            <a:off x="0" y="4732020"/>
            <a:ext cx="12192000" cy="2125980"/>
          </a:xfrm>
          <a:prstGeom prst="rect">
            <a:avLst/>
          </a:prstGeom>
          <a:gradFill flip="none" rotWithShape="1">
            <a:gsLst>
              <a:gs pos="67000">
                <a:schemeClr val="bg1"/>
              </a:gs>
              <a:gs pos="100000">
                <a:schemeClr val="bg1"/>
              </a:gs>
              <a:gs pos="55000">
                <a:schemeClr val="accent2"/>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sp>
        <p:nvSpPr>
          <p:cNvPr id="27" name="Rectangle 26"/>
          <p:cNvSpPr/>
          <p:nvPr userDrawn="1"/>
        </p:nvSpPr>
        <p:spPr>
          <a:xfrm>
            <a:off x="1589" y="0"/>
            <a:ext cx="12188825" cy="47320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a:xfrm>
            <a:off x="1588" y="0"/>
            <a:ext cx="6126479" cy="4732020"/>
          </a:xfrm>
          <a:prstGeom prst="rect">
            <a:avLst/>
          </a:prstGeom>
        </p:spPr>
      </p:pic>
      <p:sp>
        <p:nvSpPr>
          <p:cNvPr id="29" name="Rectangle 28"/>
          <p:cNvSpPr/>
          <p:nvPr userDrawn="1"/>
        </p:nvSpPr>
        <p:spPr>
          <a:xfrm flipH="1">
            <a:off x="6015106" y="1"/>
            <a:ext cx="665217" cy="47320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schemeClr val="bg2">
                  <a:lumMod val="40000"/>
                  <a:lumOff val="60000"/>
                </a:schemeClr>
              </a:solidFill>
              <a:latin typeface="Arial" panose="020B0604020202020204" pitchFamily="34" charset="0"/>
              <a:cs typeface="Arial" panose="020B0604020202020204" pitchFamily="34" charset="0"/>
            </a:endParaRPr>
          </a:p>
        </p:txBody>
      </p:sp>
      <p:sp>
        <p:nvSpPr>
          <p:cNvPr id="30" name="Title 2"/>
          <p:cNvSpPr txBox="1">
            <a:spLocks/>
          </p:cNvSpPr>
          <p:nvPr userDrawn="1"/>
        </p:nvSpPr>
        <p:spPr>
          <a:xfrm>
            <a:off x="7901547" y="3658243"/>
            <a:ext cx="3949108" cy="727131"/>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a:lstStyle>
          <a:p>
            <a:r>
              <a:rPr lang="en-US" sz="5400" b="1">
                <a:solidFill>
                  <a:srgbClr val="00859B"/>
                </a:solidFill>
                <a:latin typeface="Arial" panose="020B0604020202020204" pitchFamily="34" charset="0"/>
                <a:ea typeface="Domaine Display" charset="0"/>
                <a:cs typeface="Arial" panose="020B0604020202020204" pitchFamily="34" charset="0"/>
              </a:rPr>
              <a:t>into action.</a:t>
            </a:r>
          </a:p>
        </p:txBody>
      </p:sp>
      <p:sp>
        <p:nvSpPr>
          <p:cNvPr id="31" name="Title 1"/>
          <p:cNvSpPr txBox="1">
            <a:spLocks/>
          </p:cNvSpPr>
          <p:nvPr userDrawn="1"/>
        </p:nvSpPr>
        <p:spPr>
          <a:xfrm>
            <a:off x="5061285" y="2489624"/>
            <a:ext cx="5205181" cy="1770821"/>
          </a:xfrm>
          <a:prstGeom prst="rect">
            <a:avLst/>
          </a:prstGeom>
        </p:spPr>
        <p:txBody>
          <a:bodyPr vert="horz" lIns="0" tIns="0" rIns="0" bIns="0" rtlCol="0" anchor="ctr">
            <a:noAutofit/>
          </a:bodyPr>
          <a:lstStyle>
            <a:lvl1pPr algn="r" defTabSz="914400" rtl="0" eaLnBrk="1" latinLnBrk="0" hangingPunct="1">
              <a:lnSpc>
                <a:spcPct val="80000"/>
              </a:lnSpc>
              <a:spcBef>
                <a:spcPct val="0"/>
              </a:spcBef>
              <a:buNone/>
              <a:defRPr sz="7200" b="0" i="0" kern="1200">
                <a:solidFill>
                  <a:schemeClr val="bg1"/>
                </a:solidFill>
                <a:latin typeface="Domaine Display Bold" panose="020A0803080505060203" pitchFamily="18" charset="0"/>
                <a:ea typeface="Open Sans" panose="020B0606030504020204" pitchFamily="34" charset="0"/>
                <a:cs typeface="Domaine Display Bold" panose="020A0803080505060203" pitchFamily="18" charset="0"/>
              </a:defRPr>
            </a:lvl1pPr>
          </a:lstStyle>
          <a:p>
            <a:pPr algn="l">
              <a:lnSpc>
                <a:spcPct val="90000"/>
              </a:lnSpc>
            </a:pPr>
            <a:r>
              <a:rPr lang="en-US" sz="5400" b="1">
                <a:solidFill>
                  <a:schemeClr val="accent2"/>
                </a:solidFill>
                <a:latin typeface="Arial" panose="020B0604020202020204" pitchFamily="34" charset="0"/>
                <a:ea typeface="Domaine Display" charset="0"/>
                <a:cs typeface="Arial" panose="020B0604020202020204" pitchFamily="34" charset="0"/>
              </a:rPr>
              <a:t>Turning vision</a:t>
            </a:r>
          </a:p>
        </p:txBody>
      </p:sp>
      <p:grpSp>
        <p:nvGrpSpPr>
          <p:cNvPr id="32" name="Group 31">
            <a:extLst>
              <a:ext uri="{FF2B5EF4-FFF2-40B4-BE49-F238E27FC236}">
                <a16:creationId xmlns:a16="http://schemas.microsoft.com/office/drawing/2014/main" id="{0860573B-7502-4EE6-AE67-B3B2FFD71F32}"/>
              </a:ext>
            </a:extLst>
          </p:cNvPr>
          <p:cNvGrpSpPr>
            <a:grpSpLocks noChangeAspect="1"/>
          </p:cNvGrpSpPr>
          <p:nvPr userDrawn="1"/>
        </p:nvGrpSpPr>
        <p:grpSpPr>
          <a:xfrm>
            <a:off x="8654511" y="5940719"/>
            <a:ext cx="3097787" cy="413801"/>
            <a:chOff x="279400" y="2781300"/>
            <a:chExt cx="8585200" cy="1092200"/>
          </a:xfrm>
        </p:grpSpPr>
        <p:sp>
          <p:nvSpPr>
            <p:cNvPr id="33" name="Freeform 5">
              <a:extLst>
                <a:ext uri="{FF2B5EF4-FFF2-40B4-BE49-F238E27FC236}">
                  <a16:creationId xmlns:a16="http://schemas.microsoft.com/office/drawing/2014/main" id="{264CBBCF-7D70-4513-96B2-BDE78A1BE2AC}"/>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4" name="Freeform 6">
              <a:extLst>
                <a:ext uri="{FF2B5EF4-FFF2-40B4-BE49-F238E27FC236}">
                  <a16:creationId xmlns:a16="http://schemas.microsoft.com/office/drawing/2014/main" id="{CB55B7D8-3723-4CA7-83E2-4ECF2520F18B}"/>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5" name="Freeform 7">
              <a:extLst>
                <a:ext uri="{FF2B5EF4-FFF2-40B4-BE49-F238E27FC236}">
                  <a16:creationId xmlns:a16="http://schemas.microsoft.com/office/drawing/2014/main" id="{66826270-096D-4A0F-B57D-78D557210E97}"/>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Freeform 8">
              <a:extLst>
                <a:ext uri="{FF2B5EF4-FFF2-40B4-BE49-F238E27FC236}">
                  <a16:creationId xmlns:a16="http://schemas.microsoft.com/office/drawing/2014/main" id="{D644210C-71FB-46C2-BB06-3DAD03BC87A0}"/>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7" name="Freeform 9">
              <a:extLst>
                <a:ext uri="{FF2B5EF4-FFF2-40B4-BE49-F238E27FC236}">
                  <a16:creationId xmlns:a16="http://schemas.microsoft.com/office/drawing/2014/main" id="{6BD464F9-CB86-4782-98A8-138D13B22E79}"/>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8" name="Freeform 10">
              <a:extLst>
                <a:ext uri="{FF2B5EF4-FFF2-40B4-BE49-F238E27FC236}">
                  <a16:creationId xmlns:a16="http://schemas.microsoft.com/office/drawing/2014/main" id="{4A8BDCE4-6FCC-47A7-9CDE-4AC06B36DA13}"/>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9" name="Freeform 11">
              <a:extLst>
                <a:ext uri="{FF2B5EF4-FFF2-40B4-BE49-F238E27FC236}">
                  <a16:creationId xmlns:a16="http://schemas.microsoft.com/office/drawing/2014/main" id="{331AB147-689A-43A6-B970-E8CB2BE02D79}"/>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0" name="Freeform 12">
              <a:extLst>
                <a:ext uri="{FF2B5EF4-FFF2-40B4-BE49-F238E27FC236}">
                  <a16:creationId xmlns:a16="http://schemas.microsoft.com/office/drawing/2014/main" id="{AA8CC35E-627A-410D-9CC1-5DFD27072BFF}"/>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1" name="Freeform 13">
              <a:extLst>
                <a:ext uri="{FF2B5EF4-FFF2-40B4-BE49-F238E27FC236}">
                  <a16:creationId xmlns:a16="http://schemas.microsoft.com/office/drawing/2014/main" id="{A6104163-5896-46B6-AC7E-D2E4D25EC2F7}"/>
                </a:ext>
              </a:extLst>
            </p:cNvPr>
            <p:cNvSpPr>
              <a:spLocks/>
            </p:cNvSpPr>
            <p:nvPr/>
          </p:nvSpPr>
          <p:spPr bwMode="auto">
            <a:xfrm>
              <a:off x="2644774" y="2816225"/>
              <a:ext cx="1014412" cy="1023939"/>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2" name="Freeform 14">
              <a:extLst>
                <a:ext uri="{FF2B5EF4-FFF2-40B4-BE49-F238E27FC236}">
                  <a16:creationId xmlns:a16="http://schemas.microsoft.com/office/drawing/2014/main" id="{481FE757-1FA8-48AB-BF72-DF393E4A3A65}"/>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43" name="Group 42"/>
          <p:cNvGrpSpPr/>
          <p:nvPr userDrawn="1"/>
        </p:nvGrpSpPr>
        <p:grpSpPr>
          <a:xfrm>
            <a:off x="504316" y="5402513"/>
            <a:ext cx="1930419" cy="1067172"/>
            <a:chOff x="7526204" y="2289887"/>
            <a:chExt cx="3108960" cy="1718692"/>
          </a:xfrm>
        </p:grpSpPr>
        <p:grpSp>
          <p:nvGrpSpPr>
            <p:cNvPr id="44" name="Group 43"/>
            <p:cNvGrpSpPr>
              <a:grpSpLocks noChangeAspect="1"/>
            </p:cNvGrpSpPr>
            <p:nvPr/>
          </p:nvGrpSpPr>
          <p:grpSpPr>
            <a:xfrm>
              <a:off x="8070916" y="2865025"/>
              <a:ext cx="2148840" cy="827025"/>
              <a:chOff x="-2522495" y="1678245"/>
              <a:chExt cx="2126771" cy="818532"/>
            </a:xfrm>
          </p:grpSpPr>
          <p:sp>
            <p:nvSpPr>
              <p:cNvPr id="46" name="TextBox 45"/>
              <p:cNvSpPr txBox="1">
                <a:spLocks/>
              </p:cNvSpPr>
              <p:nvPr/>
            </p:nvSpPr>
            <p:spPr>
              <a:xfrm>
                <a:off x="-2130523" y="1678245"/>
                <a:ext cx="486642" cy="382152"/>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7" name="TextBox 46"/>
              <p:cNvSpPr txBox="1">
                <a:spLocks/>
              </p:cNvSpPr>
              <p:nvPr/>
            </p:nvSpPr>
            <p:spPr>
              <a:xfrm>
                <a:off x="-2522495" y="1701971"/>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8" name="TextBox 47"/>
              <p:cNvSpPr txBox="1">
                <a:spLocks/>
              </p:cNvSpPr>
              <p:nvPr/>
            </p:nvSpPr>
            <p:spPr>
              <a:xfrm>
                <a:off x="-1602104" y="1805461"/>
                <a:ext cx="245345" cy="259984"/>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49" name="TextBox 48"/>
              <p:cNvSpPr txBox="1">
                <a:spLocks/>
              </p:cNvSpPr>
              <p:nvPr/>
            </p:nvSpPr>
            <p:spPr>
              <a:xfrm>
                <a:off x="-1335404" y="1805461"/>
                <a:ext cx="251908" cy="259984"/>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0" name="TextBox 49"/>
              <p:cNvSpPr txBox="1">
                <a:spLocks/>
              </p:cNvSpPr>
              <p:nvPr/>
            </p:nvSpPr>
            <p:spPr>
              <a:xfrm>
                <a:off x="-1766048" y="1810509"/>
                <a:ext cx="140846" cy="249888"/>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1" name="TextBox 50"/>
              <p:cNvSpPr txBox="1">
                <a:spLocks/>
              </p:cNvSpPr>
              <p:nvPr/>
            </p:nvSpPr>
            <p:spPr>
              <a:xfrm>
                <a:off x="-1501643" y="2133303"/>
                <a:ext cx="323593" cy="363474"/>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2" name="TextBox 51"/>
              <p:cNvSpPr txBox="1">
                <a:spLocks/>
              </p:cNvSpPr>
              <p:nvPr/>
            </p:nvSpPr>
            <p:spPr>
              <a:xfrm>
                <a:off x="-758693" y="2133303"/>
                <a:ext cx="362969" cy="363474"/>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3" name="TextBox 52"/>
              <p:cNvSpPr txBox="1">
                <a:spLocks/>
              </p:cNvSpPr>
              <p:nvPr/>
            </p:nvSpPr>
            <p:spPr>
              <a:xfrm>
                <a:off x="-1156286" y="2133808"/>
                <a:ext cx="373571" cy="357921"/>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endParaRPr>
              </a:p>
            </p:txBody>
          </p:sp>
          <p:sp>
            <p:nvSpPr>
              <p:cNvPr id="54" name="TextBox 53"/>
              <p:cNvSpPr txBox="1">
                <a:spLocks/>
              </p:cNvSpPr>
              <p:nvPr/>
            </p:nvSpPr>
            <p:spPr>
              <a:xfrm>
                <a:off x="-2145704" y="2148039"/>
                <a:ext cx="130738" cy="132991"/>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5" name="TextBox 54"/>
              <p:cNvSpPr txBox="1">
                <a:spLocks/>
              </p:cNvSpPr>
              <p:nvPr/>
            </p:nvSpPr>
            <p:spPr>
              <a:xfrm>
                <a:off x="-1995442" y="2150070"/>
                <a:ext cx="79221" cy="129192"/>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6" name="TextBox 55"/>
              <p:cNvSpPr txBox="1">
                <a:spLocks/>
              </p:cNvSpPr>
              <p:nvPr/>
            </p:nvSpPr>
            <p:spPr>
              <a:xfrm>
                <a:off x="-1879880" y="2150070"/>
                <a:ext cx="106535" cy="129192"/>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7" name="TextBox 56"/>
              <p:cNvSpPr txBox="1">
                <a:spLocks/>
              </p:cNvSpPr>
              <p:nvPr/>
            </p:nvSpPr>
            <p:spPr>
              <a:xfrm>
                <a:off x="-1757317" y="2150070"/>
                <a:ext cx="107896" cy="129192"/>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sp>
            <p:nvSpPr>
              <p:cNvPr id="58" name="TextBox 57"/>
              <p:cNvSpPr txBox="1">
                <a:spLocks/>
              </p:cNvSpPr>
              <p:nvPr/>
            </p:nvSpPr>
            <p:spPr>
              <a:xfrm>
                <a:off x="-1623967" y="2150070"/>
                <a:ext cx="79221" cy="129192"/>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solidFill>
                <a:schemeClr val="accent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3"/>
                  </a:solidFill>
                  <a:latin typeface="Arial" panose="020B0604020202020204" pitchFamily="34" charset="0"/>
                  <a:ea typeface="Domaine Display" charset="0"/>
                  <a:cs typeface="Arial" panose="020B0604020202020204" pitchFamily="34" charset="0"/>
                </a:endParaRPr>
              </a:p>
            </p:txBody>
          </p:sp>
        </p:grpSp>
        <p:sp>
          <p:nvSpPr>
            <p:cNvPr id="45" name="Freeform 44"/>
            <p:cNvSpPr>
              <a:spLocks noEditPoints="1"/>
            </p:cNvSpPr>
            <p:nvPr/>
          </p:nvSpPr>
          <p:spPr bwMode="auto">
            <a:xfrm>
              <a:off x="7526204" y="2289887"/>
              <a:ext cx="3108960" cy="171869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9" name="Rectangle 58"/>
          <p:cNvSpPr/>
          <p:nvPr userDrawn="1"/>
        </p:nvSpPr>
        <p:spPr>
          <a:xfrm flipH="1">
            <a:off x="-1591" y="4732897"/>
            <a:ext cx="12193589" cy="336177"/>
          </a:xfrm>
          <a:prstGeom prst="rect">
            <a:avLst/>
          </a:prstGeom>
          <a:solidFill>
            <a:srgbClr val="064E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schemeClr val="bg2">
                  <a:lumMod val="40000"/>
                  <a:lumOff val="6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39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bg>
      <p:bgPr>
        <a:solidFill>
          <a:srgbClr val="064E69"/>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652224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2"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Picture Placeholder 5"/>
          <p:cNvSpPr>
            <a:spLocks noGrp="1"/>
          </p:cNvSpPr>
          <p:nvPr>
            <p:ph type="pic" sz="quarter" idx="13" hasCustomPrompt="1"/>
          </p:nvPr>
        </p:nvSpPr>
        <p:spPr>
          <a:xfrm>
            <a:off x="0" y="0"/>
            <a:ext cx="4990623" cy="6858000"/>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3" name="Rectangle 2"/>
          <p:cNvSpPr/>
          <p:nvPr userDrawn="1"/>
        </p:nvSpPr>
        <p:spPr>
          <a:xfrm flipH="1">
            <a:off x="4990624" y="0"/>
            <a:ext cx="157730" cy="6858000"/>
          </a:xfrm>
          <a:prstGeom prst="rect">
            <a:avLst/>
          </a:prstGeom>
          <a:solidFill>
            <a:srgbClr val="043A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schemeClr val="bg2">
                  <a:lumMod val="40000"/>
                  <a:lumOff val="6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4" name="Rectangle 3"/>
          <p:cNvSpPr/>
          <p:nvPr userDrawn="1"/>
        </p:nvSpPr>
        <p:spPr>
          <a:xfrm>
            <a:off x="5148355" y="1"/>
            <a:ext cx="7042059" cy="2361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8" name="Title 1"/>
          <p:cNvSpPr>
            <a:spLocks noGrp="1"/>
          </p:cNvSpPr>
          <p:nvPr>
            <p:ph type="ctrTitle" hasCustomPrompt="1"/>
          </p:nvPr>
        </p:nvSpPr>
        <p:spPr>
          <a:xfrm>
            <a:off x="5713191" y="1347025"/>
            <a:ext cx="6087634" cy="707944"/>
          </a:xfrm>
          <a:prstGeom prst="rect">
            <a:avLst/>
          </a:prstGeom>
        </p:spPr>
        <p:txBody>
          <a:bodyPr lIns="0" anchor="t"/>
          <a:lstStyle>
            <a:lvl1pPr marL="0" indent="0" algn="l" defTabSz="914400" rtl="0" eaLnBrk="1" latinLnBrk="0" hangingPunct="1">
              <a:lnSpc>
                <a:spcPct val="80000"/>
              </a:lnSpc>
              <a:spcBef>
                <a:spcPts val="1200"/>
              </a:spcBef>
              <a:spcAft>
                <a:spcPts val="0"/>
              </a:spcAft>
              <a:buClrTx/>
              <a:buFontTx/>
              <a:buNone/>
              <a:tabLst>
                <a:tab pos="1201738" algn="l"/>
              </a:tabLst>
              <a:defRPr lang="en-US" sz="5400" b="1" i="0" kern="1200" baseline="0" dirty="0">
                <a:solidFill>
                  <a:schemeClr val="tx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Table of Contents</a:t>
            </a:r>
          </a:p>
        </p:txBody>
      </p:sp>
      <p:sp>
        <p:nvSpPr>
          <p:cNvPr id="9" name="Text Placeholder 7"/>
          <p:cNvSpPr>
            <a:spLocks noGrp="1"/>
          </p:cNvSpPr>
          <p:nvPr>
            <p:ph type="body" sz="quarter" idx="12" hasCustomPrompt="1"/>
          </p:nvPr>
        </p:nvSpPr>
        <p:spPr>
          <a:xfrm>
            <a:off x="5713191" y="2623839"/>
            <a:ext cx="5578857" cy="431800"/>
          </a:xfrm>
          <a:prstGeom prst="rect">
            <a:avLst/>
          </a:prstGeom>
        </p:spPr>
        <p:txBody>
          <a:bodyPr lIns="0" anchor="t" anchorCtr="0"/>
          <a:lstStyle>
            <a:lvl1pPr algn="l">
              <a:defRPr sz="2400" baseline="0">
                <a:solidFill>
                  <a:srgbClr val="FFFFFF"/>
                </a:solidFill>
                <a:latin typeface="Arial" panose="020B0604020202020204" pitchFamily="34" charset="0"/>
                <a:cs typeface="Arial" panose="020B0604020202020204" pitchFamily="34" charset="0"/>
                <a:sym typeface="Arial" panose="020B0604020202020204" pitchFamily="34" charset="0"/>
              </a:defRPr>
            </a:lvl1pPr>
          </a:lstStyle>
          <a:p>
            <a:pPr lvl="0"/>
            <a:r>
              <a:rPr lang="en-US"/>
              <a:t>Page titles</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Internal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6537451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6"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5" name="Text Placeholder 4"/>
          <p:cNvSpPr>
            <a:spLocks noGrp="1"/>
          </p:cNvSpPr>
          <p:nvPr>
            <p:ph type="body" sz="quarter" idx="12" hasCustomPrompt="1"/>
          </p:nvPr>
        </p:nvSpPr>
        <p:spPr>
          <a:xfrm>
            <a:off x="457200" y="2011681"/>
            <a:ext cx="11272838" cy="4174867"/>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e Internal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4987701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50"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Rectangle 1"/>
          <p:cNvSpPr/>
          <p:nvPr/>
        </p:nvSpPr>
        <p:spPr>
          <a:xfrm flipH="1">
            <a:off x="-2" y="1549668"/>
            <a:ext cx="4297680" cy="530833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solidFill>
                <a:schemeClr val="bg2">
                  <a:lumMod val="20000"/>
                  <a:lumOff val="80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3" name="Rectangle 2"/>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 name="Rectangle 3"/>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Content Placeholder 8"/>
          <p:cNvSpPr txBox="1">
            <a:spLocks/>
          </p:cNvSpPr>
          <p:nvPr/>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a:solidFill>
                  <a:schemeClr val="tx2">
                    <a:lumMod val="40000"/>
                    <a:lumOff val="60000"/>
                  </a:schemeClr>
                </a:solidFill>
                <a:latin typeface="Arial" panose="020B0604020202020204" pitchFamily="34" charset="0"/>
                <a:cs typeface="Arial" panose="020B0604020202020204" pitchFamily="34" charset="0"/>
                <a:sym typeface="Arial" panose="020B0604020202020204" pitchFamily="34" charset="0"/>
              </a:rPr>
              <a:t>©2018</a:t>
            </a:r>
          </a:p>
        </p:txBody>
      </p:sp>
      <p:grpSp>
        <p:nvGrpSpPr>
          <p:cNvPr id="40" name="Group 39"/>
          <p:cNvGrpSpPr/>
          <p:nvPr/>
        </p:nvGrpSpPr>
        <p:grpSpPr>
          <a:xfrm>
            <a:off x="10579888" y="371026"/>
            <a:ext cx="1417689" cy="783522"/>
            <a:chOff x="10577133" y="371026"/>
            <a:chExt cx="1417320" cy="783522"/>
          </a:xfrm>
        </p:grpSpPr>
        <p:sp>
          <p:nvSpPr>
            <p:cNvPr id="25" name="TextBox 24"/>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6" name="TextBox 25"/>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7" name="TextBox 26"/>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8" name="TextBox 27"/>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9" name="TextBox 28"/>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0" name="TextBox 29"/>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1" name="TextBox 30"/>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2" name="TextBox 31"/>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33" name="Group 32"/>
            <p:cNvGrpSpPr/>
            <p:nvPr/>
          </p:nvGrpSpPr>
          <p:grpSpPr>
            <a:xfrm>
              <a:off x="10999013" y="849614"/>
              <a:ext cx="276809" cy="61257"/>
              <a:chOff x="10999013" y="849614"/>
              <a:chExt cx="276809" cy="61257"/>
            </a:xfrm>
            <a:solidFill>
              <a:schemeClr val="accent3"/>
            </a:solidFill>
          </p:grpSpPr>
          <p:sp>
            <p:nvSpPr>
              <p:cNvPr id="34" name="TextBox 33"/>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5" name="TextBox 34"/>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6" name="TextBox 35"/>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7" name="TextBox 36"/>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8" name="TextBox 37"/>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39"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42"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43"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sp>
        <p:nvSpPr>
          <p:cNvPr id="41" name="Text Placeholder 4"/>
          <p:cNvSpPr>
            <a:spLocks noGrp="1"/>
          </p:cNvSpPr>
          <p:nvPr>
            <p:ph type="body" sz="quarter" idx="12" hasCustomPrompt="1"/>
          </p:nvPr>
        </p:nvSpPr>
        <p:spPr>
          <a:xfrm>
            <a:off x="4753301" y="2011681"/>
            <a:ext cx="6976736"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e Internal Slide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8936012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4" name="think-cell Slide" r:id="rId4" imgW="498" imgH="499" progId="TCLayout.ActiveDocument.1">
                  <p:embed/>
                </p:oleObj>
              </mc:Choice>
              <mc:Fallback>
                <p:oleObj name="think-cell Slide" r:id="rId4" imgW="498" imgH="499"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4" name="Rectangle 23"/>
          <p:cNvSpPr/>
          <p:nvPr/>
        </p:nvSpPr>
        <p:spPr>
          <a:xfrm>
            <a:off x="0" y="1554481"/>
            <a:ext cx="2743915" cy="5319665"/>
          </a:xfrm>
          <a:prstGeom prst="rect">
            <a:avLst/>
          </a:prstGeom>
          <a:solidFill>
            <a:schemeClr val="bg2">
              <a:lumMod val="20000"/>
              <a:lumOff val="80000"/>
            </a:schemeClr>
          </a:solidFill>
          <a:ln>
            <a:noFill/>
          </a:ln>
        </p:spPr>
        <p:txBody>
          <a:bodyPr wrap="square" lIns="365760" tIns="91440" rIns="365760" bIns="182880" anchor="ctr">
            <a:noAutofit/>
          </a:bodyPr>
          <a:lstStyle/>
          <a:p>
            <a:endParaRPr lang="en-US" sz="70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 name="Rectangle 2"/>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4" name="Rectangle 3"/>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0579888" y="371026"/>
            <a:ext cx="1417689" cy="783522"/>
            <a:chOff x="10577133" y="371026"/>
            <a:chExt cx="1417320" cy="783522"/>
          </a:xfrm>
        </p:grpSpPr>
        <p:sp>
          <p:nvSpPr>
            <p:cNvPr id="26" name="TextBox 25"/>
            <p:cNvSpPr txBox="1">
              <a:spLocks/>
            </p:cNvSpPr>
            <p:nvPr/>
          </p:nvSpPr>
          <p:spPr>
            <a:xfrm>
              <a:off x="11006005" y="633221"/>
              <a:ext cx="224154"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7" name="TextBox 26"/>
            <p:cNvSpPr txBox="1">
              <a:spLocks/>
            </p:cNvSpPr>
            <p:nvPr/>
          </p:nvSpPr>
          <p:spPr>
            <a:xfrm>
              <a:off x="10825458" y="644149"/>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8" name="TextBox 27"/>
            <p:cNvSpPr txBox="1">
              <a:spLocks/>
            </p:cNvSpPr>
            <p:nvPr/>
          </p:nvSpPr>
          <p:spPr>
            <a:xfrm>
              <a:off x="11249402" y="691818"/>
              <a:ext cx="113009"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29" name="TextBox 28"/>
            <p:cNvSpPr txBox="1">
              <a:spLocks/>
            </p:cNvSpPr>
            <p:nvPr/>
          </p:nvSpPr>
          <p:spPr>
            <a:xfrm>
              <a:off x="11372247" y="691818"/>
              <a:ext cx="11603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0" name="TextBox 29"/>
            <p:cNvSpPr txBox="1">
              <a:spLocks/>
            </p:cNvSpPr>
            <p:nvPr/>
          </p:nvSpPr>
          <p:spPr>
            <a:xfrm>
              <a:off x="11173887" y="694143"/>
              <a:ext cx="64875"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1" name="TextBox 30"/>
            <p:cNvSpPr txBox="1">
              <a:spLocks/>
            </p:cNvSpPr>
            <p:nvPr/>
          </p:nvSpPr>
          <p:spPr>
            <a:xfrm>
              <a:off x="11295676" y="842826"/>
              <a:ext cx="149051"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2" name="TextBox 31"/>
            <p:cNvSpPr txBox="1">
              <a:spLocks/>
            </p:cNvSpPr>
            <p:nvPr/>
          </p:nvSpPr>
          <p:spPr>
            <a:xfrm>
              <a:off x="11637888" y="842826"/>
              <a:ext cx="167188"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3" name="TextBox 32"/>
            <p:cNvSpPr txBox="1">
              <a:spLocks/>
            </p:cNvSpPr>
            <p:nvPr/>
          </p:nvSpPr>
          <p:spPr>
            <a:xfrm>
              <a:off x="11454751" y="843059"/>
              <a:ext cx="172072"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34" name="Group 33"/>
            <p:cNvGrpSpPr/>
            <p:nvPr/>
          </p:nvGrpSpPr>
          <p:grpSpPr>
            <a:xfrm>
              <a:off x="10999013" y="849614"/>
              <a:ext cx="276809" cy="61257"/>
              <a:chOff x="10999013" y="849614"/>
              <a:chExt cx="276809" cy="61257"/>
            </a:xfrm>
            <a:solidFill>
              <a:schemeClr val="accent3"/>
            </a:solidFill>
          </p:grpSpPr>
          <p:sp>
            <p:nvSpPr>
              <p:cNvPr id="35" name="TextBox 34"/>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6" name="TextBox 35"/>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7" name="TextBox 36"/>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8" name="TextBox 37"/>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39" name="TextBox 38"/>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40" name="Freeform 9"/>
            <p:cNvSpPr>
              <a:spLocks noEditPoints="1"/>
            </p:cNvSpPr>
            <p:nvPr/>
          </p:nvSpPr>
          <p:spPr bwMode="auto">
            <a:xfrm>
              <a:off x="10577133" y="371026"/>
              <a:ext cx="1417320"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grpSp>
      <p:sp>
        <p:nvSpPr>
          <p:cNvPr id="42"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43"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sp>
        <p:nvSpPr>
          <p:cNvPr id="41" name="Text Placeholder 4"/>
          <p:cNvSpPr>
            <a:spLocks noGrp="1"/>
          </p:cNvSpPr>
          <p:nvPr>
            <p:ph type="body" sz="quarter" idx="12" hasCustomPrompt="1"/>
          </p:nvPr>
        </p:nvSpPr>
        <p:spPr>
          <a:xfrm>
            <a:off x="3178629" y="2011681"/>
            <a:ext cx="8551409"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
        <p:nvSpPr>
          <p:cNvPr id="44" name="Content Placeholder 8"/>
          <p:cNvSpPr txBox="1">
            <a:spLocks/>
          </p:cNvSpPr>
          <p:nvPr userDrawn="1"/>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a:solidFill>
                  <a:schemeClr val="tx2">
                    <a:lumMod val="40000"/>
                    <a:lumOff val="60000"/>
                  </a:schemeClr>
                </a:solidFill>
                <a:latin typeface="Arial" panose="020B0604020202020204" pitchFamily="34" charset="0"/>
                <a:cs typeface="Arial" panose="020B0604020202020204" pitchFamily="34" charset="0"/>
                <a:sym typeface="Arial" panose="020B0604020202020204" pitchFamily="34" charset="0"/>
              </a:rPr>
              <a:t>©2018</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nal Slide - Photo Lef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273614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1" y="1554480"/>
            <a:ext cx="329184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3" name="Rectangle 22"/>
          <p:cNvSpPr/>
          <p:nvPr userDrawn="1"/>
        </p:nvSpPr>
        <p:spPr>
          <a:xfrm>
            <a:off x="3291840" y="1554479"/>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4"/>
          <p:cNvSpPr>
            <a:spLocks noGrp="1"/>
          </p:cNvSpPr>
          <p:nvPr>
            <p:ph type="body" sz="quarter" idx="12" hasCustomPrompt="1"/>
          </p:nvPr>
        </p:nvSpPr>
        <p:spPr>
          <a:xfrm>
            <a:off x="3838902" y="2011681"/>
            <a:ext cx="7891135" cy="4174372"/>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ernal Slide - Photo Left Lar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725909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2" y="1554481"/>
            <a:ext cx="384048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3" name="Rectangle 22"/>
          <p:cNvSpPr/>
          <p:nvPr userDrawn="1"/>
        </p:nvSpPr>
        <p:spPr>
          <a:xfrm>
            <a:off x="3840478" y="1554232"/>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24" name="Text Placeholder 4"/>
          <p:cNvSpPr>
            <a:spLocks noGrp="1"/>
          </p:cNvSpPr>
          <p:nvPr>
            <p:ph type="body" sz="quarter" idx="12" hasCustomPrompt="1"/>
          </p:nvPr>
        </p:nvSpPr>
        <p:spPr>
          <a:xfrm>
            <a:off x="4387540" y="2011680"/>
            <a:ext cx="7342497" cy="4162001"/>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nternal Slide - Photo Lef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389279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498" imgH="499" progId="TCLayout.ActiveDocument.1">
                  <p:embed/>
                </p:oleObj>
              </mc:Choice>
              <mc:Fallback>
                <p:oleObj name="think-cell Slide" r:id="rId4" imgW="498" imgH="49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2" name="Picture Placeholder 5"/>
          <p:cNvSpPr>
            <a:spLocks noGrp="1"/>
          </p:cNvSpPr>
          <p:nvPr>
            <p:ph type="pic" sz="quarter" idx="13" hasCustomPrompt="1"/>
          </p:nvPr>
        </p:nvSpPr>
        <p:spPr>
          <a:xfrm>
            <a:off x="8900160" y="1554480"/>
            <a:ext cx="3291840" cy="5303519"/>
          </a:xfrm>
          <a:prstGeom prst="rect">
            <a:avLst/>
          </a:prstGeom>
          <a:solidFill>
            <a:schemeClr val="bg2"/>
          </a:solidFill>
        </p:spPr>
        <p:txBody>
          <a:bodyPr anchor="ctr"/>
          <a:lstStyle>
            <a:lvl1pPr algn="ctr">
              <a:defRPr sz="3200">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IMAGE</a:t>
            </a:r>
          </a:p>
        </p:txBody>
      </p:sp>
      <p:sp>
        <p:nvSpPr>
          <p:cNvPr id="55" name="Rectangle 54"/>
          <p:cNvSpPr/>
          <p:nvPr/>
        </p:nvSpPr>
        <p:spPr>
          <a:xfrm>
            <a:off x="0" y="1"/>
            <a:ext cx="12191996" cy="1554480"/>
          </a:xfrm>
          <a:prstGeom prst="rect">
            <a:avLst/>
          </a:prstGeom>
          <a:solidFill>
            <a:srgbClr val="064E69"/>
          </a:solidFill>
        </p:spPr>
        <p:txBody>
          <a:bodyPr wrap="square" lIns="548640" tIns="0" rIns="91440" bIns="0" anchor="ctr">
            <a:noAutofit/>
          </a:bodyPr>
          <a:lstStyle/>
          <a:p>
            <a:endParaRPr lang="en-US" sz="4000" b="1">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56" name="Rectangle 55"/>
          <p:cNvSpPr/>
          <p:nvPr/>
        </p:nvSpPr>
        <p:spPr>
          <a:xfrm>
            <a:off x="-1" y="1448246"/>
            <a:ext cx="12192127" cy="1067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57" name="Title 1"/>
          <p:cNvSpPr>
            <a:spLocks noGrp="1"/>
          </p:cNvSpPr>
          <p:nvPr>
            <p:ph type="title" hasCustomPrompt="1"/>
          </p:nvPr>
        </p:nvSpPr>
        <p:spPr>
          <a:xfrm>
            <a:off x="457200" y="296379"/>
            <a:ext cx="9688623" cy="476805"/>
          </a:xfrm>
          <a:prstGeom prst="rect">
            <a:avLst/>
          </a:prstGeom>
        </p:spPr>
        <p:txBody>
          <a:bodyPr tIns="0" bIns="0" anchor="t" anchorCtr="0"/>
          <a:lstStyle>
            <a:lvl1pPr algn="l">
              <a:defRPr sz="3000" b="1">
                <a:solidFill>
                  <a:schemeClr val="bg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Title</a:t>
            </a:r>
          </a:p>
        </p:txBody>
      </p:sp>
      <p:sp>
        <p:nvSpPr>
          <p:cNvPr id="58" name="Text Placeholder 9"/>
          <p:cNvSpPr>
            <a:spLocks noGrp="1"/>
          </p:cNvSpPr>
          <p:nvPr>
            <p:ph type="body" sz="quarter" idx="11" hasCustomPrompt="1"/>
          </p:nvPr>
        </p:nvSpPr>
        <p:spPr>
          <a:xfrm>
            <a:off x="457200" y="860151"/>
            <a:ext cx="9688622" cy="423094"/>
          </a:xfrm>
          <a:prstGeom prst="rect">
            <a:avLst/>
          </a:prstGeom>
        </p:spPr>
        <p:txBody>
          <a:bodyPr anchor="ctr"/>
          <a:lstStyle>
            <a:lvl1pPr algn="l">
              <a:lnSpc>
                <a:spcPct val="90000"/>
              </a:lnSpc>
              <a:spcBef>
                <a:spcPts val="0"/>
              </a:spcBef>
              <a:defRPr sz="20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cxnSp>
        <p:nvCxnSpPr>
          <p:cNvPr id="59" name="Straight Connector 58"/>
          <p:cNvCxnSpPr/>
          <p:nvPr/>
        </p:nvCxnSpPr>
        <p:spPr>
          <a:xfrm>
            <a:off x="10363874" y="222724"/>
            <a:ext cx="0" cy="1032988"/>
          </a:xfrm>
          <a:prstGeom prst="line">
            <a:avLst/>
          </a:prstGeom>
          <a:ln w="15875"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TextBox 62"/>
          <p:cNvSpPr txBox="1">
            <a:spLocks/>
          </p:cNvSpPr>
          <p:nvPr/>
        </p:nvSpPr>
        <p:spPr>
          <a:xfrm>
            <a:off x="11008872" y="633221"/>
            <a:ext cx="224212" cy="176024"/>
          </a:xfrm>
          <a:custGeom>
            <a:avLst/>
            <a:gdLst/>
            <a:ahLst/>
            <a:cxnLst/>
            <a:rect l="l" t="t" r="r" b="b"/>
            <a:pathLst>
              <a:path w="486642" h="382152">
                <a:moveTo>
                  <a:pt x="150943" y="0"/>
                </a:moveTo>
                <a:cubicBezTo>
                  <a:pt x="191582" y="0"/>
                  <a:pt x="224490" y="12368"/>
                  <a:pt x="232082" y="39810"/>
                </a:cubicBezTo>
                <a:lnTo>
                  <a:pt x="232262" y="41192"/>
                </a:lnTo>
                <a:lnTo>
                  <a:pt x="244394" y="27828"/>
                </a:lnTo>
                <a:cubicBezTo>
                  <a:pt x="265912" y="9086"/>
                  <a:pt x="296328" y="0"/>
                  <a:pt x="331918" y="0"/>
                </a:cubicBezTo>
                <a:cubicBezTo>
                  <a:pt x="355140" y="0"/>
                  <a:pt x="375838" y="4038"/>
                  <a:pt x="390730" y="12620"/>
                </a:cubicBezTo>
                <a:lnTo>
                  <a:pt x="399550" y="19037"/>
                </a:lnTo>
                <a:lnTo>
                  <a:pt x="415123" y="9213"/>
                </a:lnTo>
                <a:cubicBezTo>
                  <a:pt x="421204" y="6846"/>
                  <a:pt x="427956" y="5553"/>
                  <a:pt x="435150" y="5553"/>
                </a:cubicBezTo>
                <a:cubicBezTo>
                  <a:pt x="464430" y="5553"/>
                  <a:pt x="486642" y="26250"/>
                  <a:pt x="486642" y="53511"/>
                </a:cubicBezTo>
                <a:cubicBezTo>
                  <a:pt x="486642" y="80772"/>
                  <a:pt x="464430" y="101974"/>
                  <a:pt x="435150" y="101974"/>
                </a:cubicBezTo>
                <a:cubicBezTo>
                  <a:pt x="420763" y="101974"/>
                  <a:pt x="408142" y="96674"/>
                  <a:pt x="399118" y="87965"/>
                </a:cubicBezTo>
                <a:lnTo>
                  <a:pt x="397141" y="85099"/>
                </a:lnTo>
                <a:lnTo>
                  <a:pt x="387023" y="90979"/>
                </a:lnTo>
                <a:cubicBezTo>
                  <a:pt x="381675" y="92887"/>
                  <a:pt x="375838" y="93897"/>
                  <a:pt x="369780" y="93897"/>
                </a:cubicBezTo>
                <a:cubicBezTo>
                  <a:pt x="355140" y="93897"/>
                  <a:pt x="342015" y="89354"/>
                  <a:pt x="335452" y="81781"/>
                </a:cubicBezTo>
                <a:cubicBezTo>
                  <a:pt x="350092" y="78247"/>
                  <a:pt x="359179" y="66132"/>
                  <a:pt x="359179" y="42910"/>
                </a:cubicBezTo>
                <a:cubicBezTo>
                  <a:pt x="359179" y="22717"/>
                  <a:pt x="350597" y="8077"/>
                  <a:pt x="331918" y="8077"/>
                </a:cubicBezTo>
                <a:cubicBezTo>
                  <a:pt x="308696" y="8077"/>
                  <a:pt x="300619" y="29784"/>
                  <a:pt x="300619" y="58054"/>
                </a:cubicBezTo>
                <a:lnTo>
                  <a:pt x="300619" y="132264"/>
                </a:lnTo>
                <a:lnTo>
                  <a:pt x="363217" y="132264"/>
                </a:lnTo>
                <a:lnTo>
                  <a:pt x="360693" y="144884"/>
                </a:lnTo>
                <a:lnTo>
                  <a:pt x="300619" y="144884"/>
                </a:lnTo>
                <a:lnTo>
                  <a:pt x="300619" y="327126"/>
                </a:lnTo>
                <a:cubicBezTo>
                  <a:pt x="300619" y="360445"/>
                  <a:pt x="312230" y="369027"/>
                  <a:pt x="339490" y="381142"/>
                </a:cubicBezTo>
                <a:lnTo>
                  <a:pt x="339490" y="382152"/>
                </a:lnTo>
                <a:lnTo>
                  <a:pt x="186529" y="382152"/>
                </a:lnTo>
                <a:lnTo>
                  <a:pt x="186529" y="381142"/>
                </a:lnTo>
                <a:cubicBezTo>
                  <a:pt x="208741" y="367007"/>
                  <a:pt x="210255" y="360445"/>
                  <a:pt x="210255" y="327126"/>
                </a:cubicBezTo>
                <a:lnTo>
                  <a:pt x="210255" y="144884"/>
                </a:lnTo>
                <a:lnTo>
                  <a:pt x="180976" y="144884"/>
                </a:lnTo>
                <a:lnTo>
                  <a:pt x="180976" y="139331"/>
                </a:lnTo>
                <a:lnTo>
                  <a:pt x="210255" y="128225"/>
                </a:lnTo>
                <a:lnTo>
                  <a:pt x="210255" y="113585"/>
                </a:lnTo>
                <a:lnTo>
                  <a:pt x="212504" y="87227"/>
                </a:lnTo>
                <a:lnTo>
                  <a:pt x="206048" y="90979"/>
                </a:lnTo>
                <a:cubicBezTo>
                  <a:pt x="200700" y="92887"/>
                  <a:pt x="194863" y="93897"/>
                  <a:pt x="188805" y="93897"/>
                </a:cubicBezTo>
                <a:cubicBezTo>
                  <a:pt x="174165" y="93897"/>
                  <a:pt x="161040" y="89354"/>
                  <a:pt x="154477" y="81781"/>
                </a:cubicBezTo>
                <a:cubicBezTo>
                  <a:pt x="169117" y="78247"/>
                  <a:pt x="178204" y="66132"/>
                  <a:pt x="178204" y="42910"/>
                </a:cubicBezTo>
                <a:cubicBezTo>
                  <a:pt x="178204" y="22717"/>
                  <a:pt x="169622" y="8077"/>
                  <a:pt x="150943" y="8077"/>
                </a:cubicBezTo>
                <a:cubicBezTo>
                  <a:pt x="127721" y="8077"/>
                  <a:pt x="119644" y="29784"/>
                  <a:pt x="119644" y="58054"/>
                </a:cubicBezTo>
                <a:lnTo>
                  <a:pt x="119644" y="132264"/>
                </a:lnTo>
                <a:lnTo>
                  <a:pt x="182242" y="132264"/>
                </a:lnTo>
                <a:lnTo>
                  <a:pt x="179718" y="144884"/>
                </a:lnTo>
                <a:lnTo>
                  <a:pt x="119644" y="144884"/>
                </a:lnTo>
                <a:lnTo>
                  <a:pt x="119644" y="327126"/>
                </a:lnTo>
                <a:cubicBezTo>
                  <a:pt x="119644" y="360445"/>
                  <a:pt x="131255" y="369027"/>
                  <a:pt x="158516" y="381142"/>
                </a:cubicBezTo>
                <a:lnTo>
                  <a:pt x="158516" y="382152"/>
                </a:lnTo>
                <a:lnTo>
                  <a:pt x="5554" y="382152"/>
                </a:lnTo>
                <a:lnTo>
                  <a:pt x="5554" y="381142"/>
                </a:lnTo>
                <a:cubicBezTo>
                  <a:pt x="27766" y="367007"/>
                  <a:pt x="29280" y="360445"/>
                  <a:pt x="29280" y="327126"/>
                </a:cubicBezTo>
                <a:lnTo>
                  <a:pt x="29280" y="144884"/>
                </a:lnTo>
                <a:lnTo>
                  <a:pt x="0" y="144884"/>
                </a:lnTo>
                <a:lnTo>
                  <a:pt x="0" y="139331"/>
                </a:lnTo>
                <a:lnTo>
                  <a:pt x="29280" y="128225"/>
                </a:lnTo>
                <a:lnTo>
                  <a:pt x="29280" y="113585"/>
                </a:lnTo>
                <a:cubicBezTo>
                  <a:pt x="29280" y="36347"/>
                  <a:pt x="79763" y="0"/>
                  <a:pt x="150943"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4" name="TextBox 63"/>
          <p:cNvSpPr txBox="1">
            <a:spLocks/>
          </p:cNvSpPr>
          <p:nvPr/>
        </p:nvSpPr>
        <p:spPr>
          <a:xfrm>
            <a:off x="10828278" y="644150"/>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5" name="TextBox 64"/>
          <p:cNvSpPr txBox="1">
            <a:spLocks/>
          </p:cNvSpPr>
          <p:nvPr/>
        </p:nvSpPr>
        <p:spPr>
          <a:xfrm>
            <a:off x="11252333" y="691818"/>
            <a:ext cx="113038" cy="119752"/>
          </a:xfrm>
          <a:custGeom>
            <a:avLst/>
            <a:gdLst/>
            <a:ahLst/>
            <a:cxnLst/>
            <a:rect l="l" t="t" r="r" b="b"/>
            <a:pathLst>
              <a:path w="245345" h="259984">
                <a:moveTo>
                  <a:pt x="144885" y="0"/>
                </a:moveTo>
                <a:cubicBezTo>
                  <a:pt x="199406" y="0"/>
                  <a:pt x="240297" y="23726"/>
                  <a:pt x="240297" y="65122"/>
                </a:cubicBezTo>
                <a:cubicBezTo>
                  <a:pt x="240297" y="95411"/>
                  <a:pt x="217075" y="111061"/>
                  <a:pt x="192843" y="111061"/>
                </a:cubicBezTo>
                <a:cubicBezTo>
                  <a:pt x="166087" y="111061"/>
                  <a:pt x="150438" y="96421"/>
                  <a:pt x="148923" y="81781"/>
                </a:cubicBezTo>
                <a:cubicBezTo>
                  <a:pt x="151952" y="82791"/>
                  <a:pt x="155486" y="83296"/>
                  <a:pt x="158010" y="83296"/>
                </a:cubicBezTo>
                <a:cubicBezTo>
                  <a:pt x="176689" y="83296"/>
                  <a:pt x="184261" y="67646"/>
                  <a:pt x="184261" y="48463"/>
                </a:cubicBezTo>
                <a:cubicBezTo>
                  <a:pt x="184261" y="24231"/>
                  <a:pt x="171136" y="8582"/>
                  <a:pt x="145894" y="8582"/>
                </a:cubicBezTo>
                <a:cubicBezTo>
                  <a:pt x="110557" y="8582"/>
                  <a:pt x="93897" y="54016"/>
                  <a:pt x="93897" y="112575"/>
                </a:cubicBezTo>
                <a:cubicBezTo>
                  <a:pt x="93897" y="181737"/>
                  <a:pt x="124692" y="218589"/>
                  <a:pt x="171640" y="218589"/>
                </a:cubicBezTo>
                <a:cubicBezTo>
                  <a:pt x="200415" y="218589"/>
                  <a:pt x="226666" y="204958"/>
                  <a:pt x="242316" y="173659"/>
                </a:cubicBezTo>
                <a:lnTo>
                  <a:pt x="245345" y="175174"/>
                </a:lnTo>
                <a:cubicBezTo>
                  <a:pt x="231210" y="229190"/>
                  <a:pt x="185775" y="259984"/>
                  <a:pt x="129740" y="259984"/>
                </a:cubicBezTo>
                <a:cubicBezTo>
                  <a:pt x="60074" y="259984"/>
                  <a:pt x="0" y="213036"/>
                  <a:pt x="0" y="134788"/>
                </a:cubicBezTo>
                <a:cubicBezTo>
                  <a:pt x="0" y="49977"/>
                  <a:pt x="63608" y="0"/>
                  <a:pt x="14488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6" name="TextBox 65"/>
          <p:cNvSpPr txBox="1">
            <a:spLocks/>
          </p:cNvSpPr>
          <p:nvPr/>
        </p:nvSpPr>
        <p:spPr>
          <a:xfrm>
            <a:off x="11375209" y="691818"/>
            <a:ext cx="116062" cy="119752"/>
          </a:xfrm>
          <a:custGeom>
            <a:avLst/>
            <a:gdLst/>
            <a:ahLst/>
            <a:cxnLst/>
            <a:rect l="l" t="t" r="r" b="b"/>
            <a:pathLst>
              <a:path w="251908" h="259984">
                <a:moveTo>
                  <a:pt x="132264" y="0"/>
                </a:moveTo>
                <a:cubicBezTo>
                  <a:pt x="213541" y="0"/>
                  <a:pt x="251908" y="51996"/>
                  <a:pt x="251908" y="118633"/>
                </a:cubicBezTo>
                <a:lnTo>
                  <a:pt x="91373" y="118633"/>
                </a:lnTo>
                <a:cubicBezTo>
                  <a:pt x="91373" y="181232"/>
                  <a:pt x="124187" y="218589"/>
                  <a:pt x="172650" y="218589"/>
                </a:cubicBezTo>
                <a:cubicBezTo>
                  <a:pt x="203444" y="218589"/>
                  <a:pt x="230200" y="204958"/>
                  <a:pt x="245850" y="173659"/>
                </a:cubicBezTo>
                <a:lnTo>
                  <a:pt x="249383" y="175174"/>
                </a:lnTo>
                <a:cubicBezTo>
                  <a:pt x="234744" y="229190"/>
                  <a:pt x="189309" y="259984"/>
                  <a:pt x="131759" y="259984"/>
                </a:cubicBezTo>
                <a:cubicBezTo>
                  <a:pt x="59569" y="259984"/>
                  <a:pt x="0" y="212531"/>
                  <a:pt x="0" y="130244"/>
                </a:cubicBezTo>
                <a:cubicBezTo>
                  <a:pt x="0" y="50987"/>
                  <a:pt x="60074" y="0"/>
                  <a:pt x="132264" y="0"/>
                </a:cubicBezTo>
                <a:close/>
                <a:moveTo>
                  <a:pt x="132264" y="8582"/>
                </a:moveTo>
                <a:cubicBezTo>
                  <a:pt x="106013" y="8582"/>
                  <a:pt x="92888" y="48463"/>
                  <a:pt x="91878" y="108032"/>
                </a:cubicBezTo>
                <a:lnTo>
                  <a:pt x="165078" y="108032"/>
                </a:lnTo>
                <a:cubicBezTo>
                  <a:pt x="165078" y="51492"/>
                  <a:pt x="161039" y="8582"/>
                  <a:pt x="132264" y="8582"/>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7" name="TextBox 66"/>
          <p:cNvSpPr txBox="1">
            <a:spLocks/>
          </p:cNvSpPr>
          <p:nvPr/>
        </p:nvSpPr>
        <p:spPr>
          <a:xfrm>
            <a:off x="11176798" y="694143"/>
            <a:ext cx="64892" cy="115102"/>
          </a:xfrm>
          <a:custGeom>
            <a:avLst/>
            <a:gdLst/>
            <a:ahLst/>
            <a:cxnLst/>
            <a:rect l="l" t="t" r="r" b="b"/>
            <a:pathLst>
              <a:path w="140846" h="249888">
                <a:moveTo>
                  <a:pt x="0" y="0"/>
                </a:moveTo>
                <a:lnTo>
                  <a:pt x="117119" y="0"/>
                </a:lnTo>
                <a:lnTo>
                  <a:pt x="117119" y="194862"/>
                </a:lnTo>
                <a:cubicBezTo>
                  <a:pt x="117119" y="228181"/>
                  <a:pt x="118633" y="234743"/>
                  <a:pt x="140846" y="248878"/>
                </a:cubicBezTo>
                <a:lnTo>
                  <a:pt x="140846" y="249888"/>
                </a:lnTo>
                <a:lnTo>
                  <a:pt x="3029" y="249888"/>
                </a:lnTo>
                <a:lnTo>
                  <a:pt x="3029" y="248878"/>
                </a:lnTo>
                <a:cubicBezTo>
                  <a:pt x="25241" y="234743"/>
                  <a:pt x="26755" y="228181"/>
                  <a:pt x="26755" y="194862"/>
                </a:cubicBezTo>
                <a:lnTo>
                  <a:pt x="26755" y="56035"/>
                </a:lnTo>
                <a:cubicBezTo>
                  <a:pt x="26755" y="21707"/>
                  <a:pt x="23726" y="14640"/>
                  <a:pt x="0" y="1009"/>
                </a:cubicBezTo>
                <a:lnTo>
                  <a:pt x="0"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8" name="TextBox 67"/>
          <p:cNvSpPr txBox="1">
            <a:spLocks/>
          </p:cNvSpPr>
          <p:nvPr/>
        </p:nvSpPr>
        <p:spPr>
          <a:xfrm>
            <a:off x="11298619" y="842827"/>
            <a:ext cx="149090" cy="167421"/>
          </a:xfrm>
          <a:custGeom>
            <a:avLst/>
            <a:gdLst/>
            <a:ahLst/>
            <a:cxnLst/>
            <a:rect l="l" t="t" r="r" b="b"/>
            <a:pathLst>
              <a:path w="323593" h="363474">
                <a:moveTo>
                  <a:pt x="190319" y="0"/>
                </a:moveTo>
                <a:cubicBezTo>
                  <a:pt x="236258" y="0"/>
                  <a:pt x="260994" y="15145"/>
                  <a:pt x="277653" y="15145"/>
                </a:cubicBezTo>
                <a:cubicBezTo>
                  <a:pt x="291284" y="15145"/>
                  <a:pt x="299866" y="9087"/>
                  <a:pt x="310467" y="0"/>
                </a:cubicBezTo>
                <a:lnTo>
                  <a:pt x="314001" y="120149"/>
                </a:lnTo>
                <a:lnTo>
                  <a:pt x="312991" y="120149"/>
                </a:lnTo>
                <a:cubicBezTo>
                  <a:pt x="287750" y="56541"/>
                  <a:pt x="250393" y="11107"/>
                  <a:pt x="199910" y="11107"/>
                </a:cubicBezTo>
                <a:cubicBezTo>
                  <a:pt x="137312" y="11107"/>
                  <a:pt x="101974" y="80268"/>
                  <a:pt x="101974" y="164573"/>
                </a:cubicBezTo>
                <a:cubicBezTo>
                  <a:pt x="101974" y="260490"/>
                  <a:pt x="155486" y="315011"/>
                  <a:pt x="221113" y="315011"/>
                </a:cubicBezTo>
                <a:cubicBezTo>
                  <a:pt x="263014" y="315011"/>
                  <a:pt x="297846" y="300371"/>
                  <a:pt x="320564" y="252918"/>
                </a:cubicBezTo>
                <a:lnTo>
                  <a:pt x="323593" y="253927"/>
                </a:lnTo>
                <a:cubicBezTo>
                  <a:pt x="306428" y="321574"/>
                  <a:pt x="252412" y="363474"/>
                  <a:pt x="173660" y="363474"/>
                </a:cubicBezTo>
                <a:cubicBezTo>
                  <a:pt x="74209" y="363474"/>
                  <a:pt x="0" y="293304"/>
                  <a:pt x="0" y="186786"/>
                </a:cubicBezTo>
                <a:cubicBezTo>
                  <a:pt x="0" y="76229"/>
                  <a:pt x="85820" y="0"/>
                  <a:pt x="19031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69" name="TextBox 68"/>
          <p:cNvSpPr txBox="1">
            <a:spLocks/>
          </p:cNvSpPr>
          <p:nvPr/>
        </p:nvSpPr>
        <p:spPr>
          <a:xfrm>
            <a:off x="11640919" y="842827"/>
            <a:ext cx="167232" cy="167421"/>
          </a:xfrm>
          <a:custGeom>
            <a:avLst/>
            <a:gdLst/>
            <a:ahLst/>
            <a:cxnLst/>
            <a:rect l="l" t="t" r="r" b="b"/>
            <a:pathLst>
              <a:path w="362969" h="363474">
                <a:moveTo>
                  <a:pt x="181737" y="0"/>
                </a:moveTo>
                <a:cubicBezTo>
                  <a:pt x="285731" y="0"/>
                  <a:pt x="362969" y="75724"/>
                  <a:pt x="362969" y="181737"/>
                </a:cubicBezTo>
                <a:cubicBezTo>
                  <a:pt x="362969" y="287751"/>
                  <a:pt x="285731" y="363474"/>
                  <a:pt x="181737" y="363474"/>
                </a:cubicBezTo>
                <a:cubicBezTo>
                  <a:pt x="77238" y="363474"/>
                  <a:pt x="0" y="287751"/>
                  <a:pt x="0" y="181737"/>
                </a:cubicBezTo>
                <a:cubicBezTo>
                  <a:pt x="0" y="75724"/>
                  <a:pt x="77238" y="0"/>
                  <a:pt x="181737" y="0"/>
                </a:cubicBezTo>
                <a:close/>
                <a:moveTo>
                  <a:pt x="181737" y="10097"/>
                </a:moveTo>
                <a:cubicBezTo>
                  <a:pt x="123682" y="10097"/>
                  <a:pt x="103994" y="70676"/>
                  <a:pt x="103994" y="181737"/>
                </a:cubicBezTo>
                <a:cubicBezTo>
                  <a:pt x="103994" y="292799"/>
                  <a:pt x="123682" y="353378"/>
                  <a:pt x="181737" y="353378"/>
                </a:cubicBezTo>
                <a:cubicBezTo>
                  <a:pt x="239287" y="353378"/>
                  <a:pt x="258975" y="292799"/>
                  <a:pt x="258975" y="181737"/>
                </a:cubicBezTo>
                <a:cubicBezTo>
                  <a:pt x="258975" y="70676"/>
                  <a:pt x="239287" y="10097"/>
                  <a:pt x="181737" y="10097"/>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0" name="TextBox 69"/>
          <p:cNvSpPr txBox="1">
            <a:spLocks/>
          </p:cNvSpPr>
          <p:nvPr/>
        </p:nvSpPr>
        <p:spPr>
          <a:xfrm>
            <a:off x="11457735" y="843060"/>
            <a:ext cx="172117" cy="164863"/>
          </a:xfrm>
          <a:custGeom>
            <a:avLst/>
            <a:gdLst/>
            <a:ahLst/>
            <a:cxnLst/>
            <a:rect l="l" t="t" r="r" b="b"/>
            <a:pathLst>
              <a:path w="373571" h="357921">
                <a:moveTo>
                  <a:pt x="17164" y="0"/>
                </a:moveTo>
                <a:cubicBezTo>
                  <a:pt x="24232" y="3534"/>
                  <a:pt x="35338" y="4544"/>
                  <a:pt x="52502" y="4544"/>
                </a:cubicBezTo>
                <a:lnTo>
                  <a:pt x="321069" y="4544"/>
                </a:lnTo>
                <a:cubicBezTo>
                  <a:pt x="338233" y="4544"/>
                  <a:pt x="349339" y="3534"/>
                  <a:pt x="356407" y="0"/>
                </a:cubicBezTo>
                <a:lnTo>
                  <a:pt x="373571" y="119644"/>
                </a:lnTo>
                <a:lnTo>
                  <a:pt x="372561" y="119644"/>
                </a:lnTo>
                <a:cubicBezTo>
                  <a:pt x="329651" y="50988"/>
                  <a:pt x="309963" y="17669"/>
                  <a:pt x="255946" y="17669"/>
                </a:cubicBezTo>
                <a:lnTo>
                  <a:pt x="234239" y="17669"/>
                </a:lnTo>
                <a:lnTo>
                  <a:pt x="234239" y="297847"/>
                </a:lnTo>
                <a:cubicBezTo>
                  <a:pt x="234239" y="331165"/>
                  <a:pt x="240802" y="342272"/>
                  <a:pt x="263014" y="356912"/>
                </a:cubicBezTo>
                <a:lnTo>
                  <a:pt x="263014" y="357921"/>
                </a:lnTo>
                <a:lnTo>
                  <a:pt x="110557" y="357921"/>
                </a:lnTo>
                <a:lnTo>
                  <a:pt x="110557" y="356912"/>
                </a:lnTo>
                <a:cubicBezTo>
                  <a:pt x="133274" y="342272"/>
                  <a:pt x="139332" y="331165"/>
                  <a:pt x="139332" y="297847"/>
                </a:cubicBezTo>
                <a:lnTo>
                  <a:pt x="139332" y="17669"/>
                </a:lnTo>
                <a:lnTo>
                  <a:pt x="117624" y="17669"/>
                </a:lnTo>
                <a:cubicBezTo>
                  <a:pt x="63608" y="17669"/>
                  <a:pt x="43920" y="50988"/>
                  <a:pt x="1010" y="119644"/>
                </a:cubicBezTo>
                <a:lnTo>
                  <a:pt x="0" y="119644"/>
                </a:lnTo>
                <a:lnTo>
                  <a:pt x="17164"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nvGrpSpPr>
          <p:cNvPr id="2" name="Group 1"/>
          <p:cNvGrpSpPr/>
          <p:nvPr/>
        </p:nvGrpSpPr>
        <p:grpSpPr>
          <a:xfrm>
            <a:off x="11001879" y="849615"/>
            <a:ext cx="276881" cy="61257"/>
            <a:chOff x="10999013" y="849614"/>
            <a:chExt cx="276809" cy="61257"/>
          </a:xfrm>
          <a:solidFill>
            <a:schemeClr val="accent3"/>
          </a:solidFill>
        </p:grpSpPr>
        <p:sp>
          <p:nvSpPr>
            <p:cNvPr id="71" name="TextBox 70"/>
            <p:cNvSpPr txBox="1">
              <a:spLocks/>
            </p:cNvSpPr>
            <p:nvPr/>
          </p:nvSpPr>
          <p:spPr>
            <a:xfrm>
              <a:off x="10999013" y="849614"/>
              <a:ext cx="60220" cy="61257"/>
            </a:xfrm>
            <a:custGeom>
              <a:avLst/>
              <a:gdLst/>
              <a:ahLst/>
              <a:cxnLst/>
              <a:rect l="l" t="t" r="r" b="b"/>
              <a:pathLst>
                <a:path w="130738" h="132991">
                  <a:moveTo>
                    <a:pt x="65709" y="0"/>
                  </a:moveTo>
                  <a:cubicBezTo>
                    <a:pt x="86122" y="0"/>
                    <a:pt x="102063" y="5891"/>
                    <a:pt x="113533" y="17673"/>
                  </a:cubicBezTo>
                  <a:cubicBezTo>
                    <a:pt x="125003" y="29455"/>
                    <a:pt x="130738" y="45715"/>
                    <a:pt x="130738" y="66451"/>
                  </a:cubicBezTo>
                  <a:cubicBezTo>
                    <a:pt x="130738" y="87129"/>
                    <a:pt x="124987" y="103389"/>
                    <a:pt x="113485" y="115230"/>
                  </a:cubicBezTo>
                  <a:cubicBezTo>
                    <a:pt x="101982" y="127071"/>
                    <a:pt x="85992" y="132991"/>
                    <a:pt x="65515" y="132991"/>
                  </a:cubicBezTo>
                  <a:cubicBezTo>
                    <a:pt x="44584" y="132991"/>
                    <a:pt x="28432" y="127174"/>
                    <a:pt x="17059" y="115539"/>
                  </a:cubicBezTo>
                  <a:cubicBezTo>
                    <a:pt x="5686" y="103904"/>
                    <a:pt x="0" y="87483"/>
                    <a:pt x="0" y="66275"/>
                  </a:cubicBezTo>
                  <a:cubicBezTo>
                    <a:pt x="0" y="45243"/>
                    <a:pt x="5702" y="28940"/>
                    <a:pt x="17107" y="17364"/>
                  </a:cubicBezTo>
                  <a:cubicBezTo>
                    <a:pt x="28513" y="5788"/>
                    <a:pt x="44713" y="0"/>
                    <a:pt x="65709" y="0"/>
                  </a:cubicBezTo>
                  <a:close/>
                  <a:moveTo>
                    <a:pt x="65709" y="13431"/>
                  </a:moveTo>
                  <a:cubicBezTo>
                    <a:pt x="49962" y="13431"/>
                    <a:pt x="37990" y="17953"/>
                    <a:pt x="29793" y="26996"/>
                  </a:cubicBezTo>
                  <a:cubicBezTo>
                    <a:pt x="21595" y="36038"/>
                    <a:pt x="17496" y="49190"/>
                    <a:pt x="17496" y="66451"/>
                  </a:cubicBezTo>
                  <a:cubicBezTo>
                    <a:pt x="17496" y="83948"/>
                    <a:pt x="21595" y="97218"/>
                    <a:pt x="29793" y="106261"/>
                  </a:cubicBezTo>
                  <a:cubicBezTo>
                    <a:pt x="37990" y="115303"/>
                    <a:pt x="49897" y="119825"/>
                    <a:pt x="65515" y="119825"/>
                  </a:cubicBezTo>
                  <a:cubicBezTo>
                    <a:pt x="81262" y="119825"/>
                    <a:pt x="93153" y="115318"/>
                    <a:pt x="101188" y="106305"/>
                  </a:cubicBezTo>
                  <a:cubicBezTo>
                    <a:pt x="109224" y="97291"/>
                    <a:pt x="113242" y="84007"/>
                    <a:pt x="113242" y="66451"/>
                  </a:cubicBezTo>
                  <a:cubicBezTo>
                    <a:pt x="113242" y="49073"/>
                    <a:pt x="109240" y="35891"/>
                    <a:pt x="101237" y="26907"/>
                  </a:cubicBezTo>
                  <a:cubicBezTo>
                    <a:pt x="93234" y="17923"/>
                    <a:pt x="81391" y="13431"/>
                    <a:pt x="65709" y="13431"/>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2" name="TextBox 71"/>
            <p:cNvSpPr txBox="1">
              <a:spLocks/>
            </p:cNvSpPr>
            <p:nvPr/>
          </p:nvSpPr>
          <p:spPr>
            <a:xfrm>
              <a:off x="11068225" y="850549"/>
              <a:ext cx="36490" cy="59507"/>
            </a:xfrm>
            <a:custGeom>
              <a:avLst/>
              <a:gdLst/>
              <a:ahLst/>
              <a:cxnLst/>
              <a:rect l="l" t="t" r="r" b="b"/>
              <a:pathLst>
                <a:path w="79221" h="129192">
                  <a:moveTo>
                    <a:pt x="0" y="0"/>
                  </a:moveTo>
                  <a:lnTo>
                    <a:pt x="79221" y="0"/>
                  </a:lnTo>
                  <a:lnTo>
                    <a:pt x="79221" y="13343"/>
                  </a:lnTo>
                  <a:lnTo>
                    <a:pt x="16525" y="13343"/>
                  </a:lnTo>
                  <a:lnTo>
                    <a:pt x="16525" y="60620"/>
                  </a:lnTo>
                  <a:lnTo>
                    <a:pt x="75430" y="60620"/>
                  </a:lnTo>
                  <a:lnTo>
                    <a:pt x="75430" y="73963"/>
                  </a:lnTo>
                  <a:lnTo>
                    <a:pt x="16525" y="73963"/>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3" name="TextBox 72"/>
            <p:cNvSpPr txBox="1">
              <a:spLocks/>
            </p:cNvSpPr>
            <p:nvPr/>
          </p:nvSpPr>
          <p:spPr>
            <a:xfrm>
              <a:off x="11121455" y="850549"/>
              <a:ext cx="49071" cy="59507"/>
            </a:xfrm>
            <a:custGeom>
              <a:avLst/>
              <a:gdLst/>
              <a:ahLst/>
              <a:cxnLst/>
              <a:rect l="l" t="t" r="r" b="b"/>
              <a:pathLst>
                <a:path w="106535" h="129192">
                  <a:moveTo>
                    <a:pt x="0" y="0"/>
                  </a:moveTo>
                  <a:lnTo>
                    <a:pt x="106535" y="0"/>
                  </a:lnTo>
                  <a:lnTo>
                    <a:pt x="106535" y="13343"/>
                  </a:lnTo>
                  <a:lnTo>
                    <a:pt x="61530" y="13343"/>
                  </a:lnTo>
                  <a:lnTo>
                    <a:pt x="61530" y="129192"/>
                  </a:lnTo>
                  <a:lnTo>
                    <a:pt x="45005" y="129192"/>
                  </a:lnTo>
                  <a:lnTo>
                    <a:pt x="45005" y="13343"/>
                  </a:lnTo>
                  <a:lnTo>
                    <a:pt x="0" y="13343"/>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4" name="TextBox 73"/>
            <p:cNvSpPr txBox="1">
              <a:spLocks/>
            </p:cNvSpPr>
            <p:nvPr/>
          </p:nvSpPr>
          <p:spPr>
            <a:xfrm>
              <a:off x="11177909" y="850549"/>
              <a:ext cx="49698" cy="59507"/>
            </a:xfrm>
            <a:custGeom>
              <a:avLst/>
              <a:gdLst/>
              <a:ahLst/>
              <a:cxnLst/>
              <a:rect l="l" t="t" r="r" b="b"/>
              <a:pathLst>
                <a:path w="107896" h="129192">
                  <a:moveTo>
                    <a:pt x="0" y="0"/>
                  </a:moveTo>
                  <a:lnTo>
                    <a:pt x="16525" y="0"/>
                  </a:lnTo>
                  <a:lnTo>
                    <a:pt x="16525" y="54964"/>
                  </a:lnTo>
                  <a:lnTo>
                    <a:pt x="91371" y="54964"/>
                  </a:lnTo>
                  <a:lnTo>
                    <a:pt x="91371" y="0"/>
                  </a:lnTo>
                  <a:lnTo>
                    <a:pt x="107896" y="0"/>
                  </a:lnTo>
                  <a:lnTo>
                    <a:pt x="107896" y="129192"/>
                  </a:lnTo>
                  <a:lnTo>
                    <a:pt x="91371" y="129192"/>
                  </a:lnTo>
                  <a:lnTo>
                    <a:pt x="91371" y="68396"/>
                  </a:lnTo>
                  <a:lnTo>
                    <a:pt x="16525" y="68396"/>
                  </a:lnTo>
                  <a:lnTo>
                    <a:pt x="16525"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sp>
          <p:nvSpPr>
            <p:cNvPr id="75" name="TextBox 74"/>
            <p:cNvSpPr txBox="1">
              <a:spLocks/>
            </p:cNvSpPr>
            <p:nvPr/>
          </p:nvSpPr>
          <p:spPr>
            <a:xfrm>
              <a:off x="11239332" y="850549"/>
              <a:ext cx="36490" cy="59507"/>
            </a:xfrm>
            <a:custGeom>
              <a:avLst/>
              <a:gdLst/>
              <a:ahLst/>
              <a:cxnLst/>
              <a:rect l="l" t="t" r="r" b="b"/>
              <a:pathLst>
                <a:path w="79221" h="129192">
                  <a:moveTo>
                    <a:pt x="0" y="0"/>
                  </a:moveTo>
                  <a:lnTo>
                    <a:pt x="79221" y="0"/>
                  </a:lnTo>
                  <a:lnTo>
                    <a:pt x="79221" y="13343"/>
                  </a:lnTo>
                  <a:lnTo>
                    <a:pt x="16525" y="13343"/>
                  </a:lnTo>
                  <a:lnTo>
                    <a:pt x="16525" y="54964"/>
                  </a:lnTo>
                  <a:lnTo>
                    <a:pt x="75430" y="54964"/>
                  </a:lnTo>
                  <a:lnTo>
                    <a:pt x="75430" y="68219"/>
                  </a:lnTo>
                  <a:lnTo>
                    <a:pt x="16525" y="68219"/>
                  </a:lnTo>
                  <a:lnTo>
                    <a:pt x="16525" y="115760"/>
                  </a:lnTo>
                  <a:lnTo>
                    <a:pt x="79221" y="115760"/>
                  </a:lnTo>
                  <a:lnTo>
                    <a:pt x="79221" y="129192"/>
                  </a:lnTo>
                  <a:lnTo>
                    <a:pt x="0" y="129192"/>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b="1">
                <a:solidFill>
                  <a:schemeClr val="accent5"/>
                </a:solidFill>
                <a:latin typeface="Arial" panose="020B0604020202020204" pitchFamily="34" charset="0"/>
                <a:ea typeface="Domaine Display" charset="0"/>
                <a:cs typeface="Arial" panose="020B0604020202020204" pitchFamily="34" charset="0"/>
                <a:sym typeface="Arial" panose="020B0604020202020204" pitchFamily="34" charset="0"/>
              </a:endParaRPr>
            </a:p>
          </p:txBody>
        </p:sp>
      </p:grpSp>
      <p:sp>
        <p:nvSpPr>
          <p:cNvPr id="62" name="Freeform 9"/>
          <p:cNvSpPr>
            <a:spLocks noEditPoints="1"/>
          </p:cNvSpPr>
          <p:nvPr/>
        </p:nvSpPr>
        <p:spPr bwMode="auto">
          <a:xfrm>
            <a:off x="10579888" y="371026"/>
            <a:ext cx="1417689" cy="783522"/>
          </a:xfrm>
          <a:custGeom>
            <a:avLst/>
            <a:gdLst>
              <a:gd name="T0" fmla="*/ 279 w 326"/>
              <a:gd name="T1" fmla="*/ 180 h 180"/>
              <a:gd name="T2" fmla="*/ 271 w 326"/>
              <a:gd name="T3" fmla="*/ 179 h 180"/>
              <a:gd name="T4" fmla="*/ 45 w 326"/>
              <a:gd name="T5" fmla="*/ 179 h 180"/>
              <a:gd name="T6" fmla="*/ 6 w 326"/>
              <a:gd name="T7" fmla="*/ 153 h 180"/>
              <a:gd name="T8" fmla="*/ 0 w 326"/>
              <a:gd name="T9" fmla="*/ 129 h 180"/>
              <a:gd name="T10" fmla="*/ 32 w 326"/>
              <a:gd name="T11" fmla="*/ 82 h 180"/>
              <a:gd name="T12" fmla="*/ 30 w 326"/>
              <a:gd name="T13" fmla="*/ 70 h 180"/>
              <a:gd name="T14" fmla="*/ 100 w 326"/>
              <a:gd name="T15" fmla="*/ 0 h 180"/>
              <a:gd name="T16" fmla="*/ 154 w 326"/>
              <a:gd name="T17" fmla="*/ 26 h 180"/>
              <a:gd name="T18" fmla="*/ 187 w 326"/>
              <a:gd name="T19" fmla="*/ 16 h 180"/>
              <a:gd name="T20" fmla="*/ 242 w 326"/>
              <a:gd name="T21" fmla="*/ 55 h 180"/>
              <a:gd name="T22" fmla="*/ 245 w 326"/>
              <a:gd name="T23" fmla="*/ 54 h 180"/>
              <a:gd name="T24" fmla="*/ 280 w 326"/>
              <a:gd name="T25" fmla="*/ 85 h 180"/>
              <a:gd name="T26" fmla="*/ 326 w 326"/>
              <a:gd name="T27" fmla="*/ 132 h 180"/>
              <a:gd name="T28" fmla="*/ 279 w 326"/>
              <a:gd name="T29" fmla="*/ 180 h 180"/>
              <a:gd name="T30" fmla="*/ 100 w 326"/>
              <a:gd name="T31" fmla="*/ 4 h 180"/>
              <a:gd name="T32" fmla="*/ 34 w 326"/>
              <a:gd name="T33" fmla="*/ 70 h 180"/>
              <a:gd name="T34" fmla="*/ 36 w 326"/>
              <a:gd name="T35" fmla="*/ 83 h 180"/>
              <a:gd name="T36" fmla="*/ 36 w 326"/>
              <a:gd name="T37" fmla="*/ 85 h 180"/>
              <a:gd name="T38" fmla="*/ 35 w 326"/>
              <a:gd name="T39" fmla="*/ 86 h 180"/>
              <a:gd name="T40" fmla="*/ 4 w 326"/>
              <a:gd name="T41" fmla="*/ 129 h 180"/>
              <a:gd name="T42" fmla="*/ 10 w 326"/>
              <a:gd name="T43" fmla="*/ 151 h 180"/>
              <a:gd name="T44" fmla="*/ 10 w 326"/>
              <a:gd name="T45" fmla="*/ 151 h 180"/>
              <a:gd name="T46" fmla="*/ 45 w 326"/>
              <a:gd name="T47" fmla="*/ 175 h 180"/>
              <a:gd name="T48" fmla="*/ 271 w 326"/>
              <a:gd name="T49" fmla="*/ 175 h 180"/>
              <a:gd name="T50" fmla="*/ 272 w 326"/>
              <a:gd name="T51" fmla="*/ 175 h 180"/>
              <a:gd name="T52" fmla="*/ 279 w 326"/>
              <a:gd name="T53" fmla="*/ 176 h 180"/>
              <a:gd name="T54" fmla="*/ 322 w 326"/>
              <a:gd name="T55" fmla="*/ 132 h 180"/>
              <a:gd name="T56" fmla="*/ 279 w 326"/>
              <a:gd name="T57" fmla="*/ 89 h 180"/>
              <a:gd name="T58" fmla="*/ 278 w 326"/>
              <a:gd name="T59" fmla="*/ 89 h 180"/>
              <a:gd name="T60" fmla="*/ 276 w 326"/>
              <a:gd name="T61" fmla="*/ 89 h 180"/>
              <a:gd name="T62" fmla="*/ 276 w 326"/>
              <a:gd name="T63" fmla="*/ 87 h 180"/>
              <a:gd name="T64" fmla="*/ 245 w 326"/>
              <a:gd name="T65" fmla="*/ 58 h 180"/>
              <a:gd name="T66" fmla="*/ 240 w 326"/>
              <a:gd name="T67" fmla="*/ 59 h 180"/>
              <a:gd name="T68" fmla="*/ 239 w 326"/>
              <a:gd name="T69" fmla="*/ 59 h 180"/>
              <a:gd name="T70" fmla="*/ 238 w 326"/>
              <a:gd name="T71" fmla="*/ 57 h 180"/>
              <a:gd name="T72" fmla="*/ 187 w 326"/>
              <a:gd name="T73" fmla="*/ 20 h 180"/>
              <a:gd name="T74" fmla="*/ 155 w 326"/>
              <a:gd name="T75" fmla="*/ 30 h 180"/>
              <a:gd name="T76" fmla="*/ 153 w 326"/>
              <a:gd name="T77" fmla="*/ 31 h 180"/>
              <a:gd name="T78" fmla="*/ 152 w 326"/>
              <a:gd name="T79" fmla="*/ 30 h 180"/>
              <a:gd name="T80" fmla="*/ 100 w 326"/>
              <a:gd name="T81" fmla="*/ 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6" h="180">
                <a:moveTo>
                  <a:pt x="279" y="180"/>
                </a:moveTo>
                <a:cubicBezTo>
                  <a:pt x="276" y="180"/>
                  <a:pt x="274" y="179"/>
                  <a:pt x="271" y="179"/>
                </a:cubicBezTo>
                <a:cubicBezTo>
                  <a:pt x="45" y="179"/>
                  <a:pt x="45" y="179"/>
                  <a:pt x="45" y="179"/>
                </a:cubicBezTo>
                <a:cubicBezTo>
                  <a:pt x="28" y="179"/>
                  <a:pt x="13" y="169"/>
                  <a:pt x="6" y="153"/>
                </a:cubicBezTo>
                <a:cubicBezTo>
                  <a:pt x="2" y="146"/>
                  <a:pt x="0" y="137"/>
                  <a:pt x="0" y="129"/>
                </a:cubicBezTo>
                <a:cubicBezTo>
                  <a:pt x="0" y="109"/>
                  <a:pt x="13" y="90"/>
                  <a:pt x="32" y="82"/>
                </a:cubicBezTo>
                <a:cubicBezTo>
                  <a:pt x="31" y="78"/>
                  <a:pt x="30" y="74"/>
                  <a:pt x="30" y="70"/>
                </a:cubicBezTo>
                <a:cubicBezTo>
                  <a:pt x="30" y="32"/>
                  <a:pt x="62" y="0"/>
                  <a:pt x="100" y="0"/>
                </a:cubicBezTo>
                <a:cubicBezTo>
                  <a:pt x="121" y="0"/>
                  <a:pt x="141" y="10"/>
                  <a:pt x="154" y="26"/>
                </a:cubicBezTo>
                <a:cubicBezTo>
                  <a:pt x="164" y="19"/>
                  <a:pt x="175" y="16"/>
                  <a:pt x="187" y="16"/>
                </a:cubicBezTo>
                <a:cubicBezTo>
                  <a:pt x="212" y="16"/>
                  <a:pt x="233" y="31"/>
                  <a:pt x="242" y="55"/>
                </a:cubicBezTo>
                <a:cubicBezTo>
                  <a:pt x="243" y="54"/>
                  <a:pt x="244" y="54"/>
                  <a:pt x="245" y="54"/>
                </a:cubicBezTo>
                <a:cubicBezTo>
                  <a:pt x="263" y="54"/>
                  <a:pt x="278" y="68"/>
                  <a:pt x="280" y="85"/>
                </a:cubicBezTo>
                <a:cubicBezTo>
                  <a:pt x="305" y="86"/>
                  <a:pt x="326" y="107"/>
                  <a:pt x="326" y="132"/>
                </a:cubicBezTo>
                <a:cubicBezTo>
                  <a:pt x="326" y="158"/>
                  <a:pt x="305" y="180"/>
                  <a:pt x="279" y="180"/>
                </a:cubicBezTo>
                <a:close/>
                <a:moveTo>
                  <a:pt x="100" y="4"/>
                </a:moveTo>
                <a:cubicBezTo>
                  <a:pt x="64" y="4"/>
                  <a:pt x="34" y="34"/>
                  <a:pt x="34" y="70"/>
                </a:cubicBezTo>
                <a:cubicBezTo>
                  <a:pt x="34" y="75"/>
                  <a:pt x="35" y="79"/>
                  <a:pt x="36" y="83"/>
                </a:cubicBezTo>
                <a:cubicBezTo>
                  <a:pt x="36" y="85"/>
                  <a:pt x="36" y="85"/>
                  <a:pt x="36" y="85"/>
                </a:cubicBezTo>
                <a:cubicBezTo>
                  <a:pt x="35" y="86"/>
                  <a:pt x="35" y="86"/>
                  <a:pt x="35" y="86"/>
                </a:cubicBezTo>
                <a:cubicBezTo>
                  <a:pt x="16" y="92"/>
                  <a:pt x="4" y="110"/>
                  <a:pt x="4" y="129"/>
                </a:cubicBezTo>
                <a:cubicBezTo>
                  <a:pt x="4" y="137"/>
                  <a:pt x="6" y="144"/>
                  <a:pt x="10" y="151"/>
                </a:cubicBezTo>
                <a:cubicBezTo>
                  <a:pt x="10" y="151"/>
                  <a:pt x="10" y="151"/>
                  <a:pt x="10" y="151"/>
                </a:cubicBezTo>
                <a:cubicBezTo>
                  <a:pt x="16" y="166"/>
                  <a:pt x="30" y="175"/>
                  <a:pt x="45" y="175"/>
                </a:cubicBezTo>
                <a:cubicBezTo>
                  <a:pt x="271" y="175"/>
                  <a:pt x="271" y="175"/>
                  <a:pt x="271" y="175"/>
                </a:cubicBezTo>
                <a:cubicBezTo>
                  <a:pt x="272" y="175"/>
                  <a:pt x="272" y="175"/>
                  <a:pt x="272" y="175"/>
                </a:cubicBezTo>
                <a:cubicBezTo>
                  <a:pt x="274" y="175"/>
                  <a:pt x="276" y="176"/>
                  <a:pt x="279" y="176"/>
                </a:cubicBezTo>
                <a:cubicBezTo>
                  <a:pt x="303" y="176"/>
                  <a:pt x="322" y="156"/>
                  <a:pt x="322" y="132"/>
                </a:cubicBezTo>
                <a:cubicBezTo>
                  <a:pt x="322" y="109"/>
                  <a:pt x="303" y="89"/>
                  <a:pt x="279" y="89"/>
                </a:cubicBezTo>
                <a:cubicBezTo>
                  <a:pt x="279" y="89"/>
                  <a:pt x="278" y="89"/>
                  <a:pt x="278" y="89"/>
                </a:cubicBezTo>
                <a:cubicBezTo>
                  <a:pt x="276" y="89"/>
                  <a:pt x="276" y="89"/>
                  <a:pt x="276" y="89"/>
                </a:cubicBezTo>
                <a:cubicBezTo>
                  <a:pt x="276" y="87"/>
                  <a:pt x="276" y="87"/>
                  <a:pt x="276" y="87"/>
                </a:cubicBezTo>
                <a:cubicBezTo>
                  <a:pt x="275" y="71"/>
                  <a:pt x="261" y="58"/>
                  <a:pt x="245" y="58"/>
                </a:cubicBezTo>
                <a:cubicBezTo>
                  <a:pt x="243" y="58"/>
                  <a:pt x="242" y="59"/>
                  <a:pt x="240" y="59"/>
                </a:cubicBezTo>
                <a:cubicBezTo>
                  <a:pt x="239" y="59"/>
                  <a:pt x="239" y="59"/>
                  <a:pt x="239" y="59"/>
                </a:cubicBezTo>
                <a:cubicBezTo>
                  <a:pt x="238" y="57"/>
                  <a:pt x="238" y="57"/>
                  <a:pt x="238" y="57"/>
                </a:cubicBezTo>
                <a:cubicBezTo>
                  <a:pt x="231" y="35"/>
                  <a:pt x="210" y="20"/>
                  <a:pt x="187" y="20"/>
                </a:cubicBezTo>
                <a:cubicBezTo>
                  <a:pt x="175" y="20"/>
                  <a:pt x="164" y="23"/>
                  <a:pt x="155" y="30"/>
                </a:cubicBezTo>
                <a:cubicBezTo>
                  <a:pt x="153" y="31"/>
                  <a:pt x="153" y="31"/>
                  <a:pt x="153" y="31"/>
                </a:cubicBezTo>
                <a:cubicBezTo>
                  <a:pt x="152" y="30"/>
                  <a:pt x="152" y="30"/>
                  <a:pt x="152" y="30"/>
                </a:cubicBezTo>
                <a:cubicBezTo>
                  <a:pt x="139" y="14"/>
                  <a:pt x="121" y="4"/>
                  <a:pt x="100" y="4"/>
                </a:cubicBezTo>
                <a:close/>
              </a:path>
            </a:pathLst>
          </a:custGeom>
          <a:solidFill>
            <a:srgbClr val="34697F"/>
          </a:solidFill>
          <a:ln>
            <a:noFill/>
          </a:ln>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sym typeface="Arial" panose="020B0604020202020204" pitchFamily="34" charset="0"/>
            </a:endParaRPr>
          </a:p>
        </p:txBody>
      </p:sp>
      <p:sp>
        <p:nvSpPr>
          <p:cNvPr id="24" name="Content Placeholder 8"/>
          <p:cNvSpPr txBox="1">
            <a:spLocks/>
          </p:cNvSpPr>
          <p:nvPr userDrawn="1"/>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sp>
        <p:nvSpPr>
          <p:cNvPr id="25"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userDrawn="1"/>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Arial" panose="020B0604020202020204" pitchFamily="34" charset="0"/>
                <a:cs typeface="Arial" panose="020B0604020202020204" pitchFamily="34" charset="0"/>
                <a:sym typeface="Arial" panose="020B0604020202020204" pitchFamily="34" charset="0"/>
              </a:rPr>
              <a:t>Proprietary</a:t>
            </a:r>
            <a:endParaRPr lang="en-US" sz="800" err="1">
              <a:solidFill>
                <a:srgbClr val="414141"/>
              </a:solidFill>
              <a:latin typeface="Arial" panose="020B0604020202020204" pitchFamily="34" charset="0"/>
              <a:cs typeface="Arial" panose="020B0604020202020204" pitchFamily="34" charset="0"/>
              <a:sym typeface="Arial" panose="020B0604020202020204" pitchFamily="34" charset="0"/>
            </a:endParaRPr>
          </a:p>
        </p:txBody>
      </p:sp>
      <p:sp>
        <p:nvSpPr>
          <p:cNvPr id="26" name="Rectangle 25"/>
          <p:cNvSpPr/>
          <p:nvPr userDrawn="1"/>
        </p:nvSpPr>
        <p:spPr>
          <a:xfrm>
            <a:off x="8808590" y="1554232"/>
            <a:ext cx="91440" cy="530352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b="1">
              <a:latin typeface="Arial" panose="020B0604020202020204" pitchFamily="34" charset="0"/>
              <a:cs typeface="Arial" panose="020B0604020202020204" pitchFamily="34" charset="0"/>
              <a:sym typeface="Arial" panose="020B0604020202020204" pitchFamily="34" charset="0"/>
            </a:endParaRPr>
          </a:p>
        </p:txBody>
      </p:sp>
      <p:sp>
        <p:nvSpPr>
          <p:cNvPr id="27" name="Text Placeholder 4"/>
          <p:cNvSpPr>
            <a:spLocks noGrp="1"/>
          </p:cNvSpPr>
          <p:nvPr>
            <p:ph type="body" sz="quarter" idx="12" hasCustomPrompt="1"/>
          </p:nvPr>
        </p:nvSpPr>
        <p:spPr>
          <a:xfrm>
            <a:off x="457200" y="2011432"/>
            <a:ext cx="7937863" cy="4162249"/>
          </a:xfrm>
          <a:prstGeom prst="rect">
            <a:avLst/>
          </a:prstGeom>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pPr lvl="0"/>
            <a:r>
              <a:rPr lang="en-US"/>
              <a:t>Body text</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oleObject" Target="../embeddings/oleObject14.bin"/><Relationship Id="rId2" Type="http://schemas.openxmlformats.org/officeDocument/2006/relationships/slideLayout" Target="../slideLayouts/slideLayout14.xml"/><Relationship Id="rId16" Type="http://schemas.openxmlformats.org/officeDocument/2006/relationships/tags" Target="../tags/tag15.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vmlDrawing" Target="../drawings/vmlDrawing14.v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Content Placeholder 8"/>
          <p:cNvSpPr txBox="1">
            <a:spLocks/>
          </p:cNvSpPr>
          <p:nvPr/>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graphicFrame>
        <p:nvGraphicFramePr>
          <p:cNvPr id="11" name="Object 10" hidden="1"/>
          <p:cNvGraphicFramePr>
            <a:graphicFrameLocks noChangeAspect="1"/>
          </p:cNvGraphicFramePr>
          <p:nvPr>
            <p:custDataLst>
              <p:tags r:id="rId15"/>
            </p:custDataLst>
            <p:extLst>
              <p:ext uri="{D42A27DB-BD31-4B8C-83A1-F6EECF244321}">
                <p14:modId xmlns:p14="http://schemas.microsoft.com/office/powerpoint/2010/main" val="684616901"/>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30" name="think-cell Slide" r:id="rId16" imgW="471" imgH="470" progId="TCLayout.ActiveDocument.1">
                  <p:embed/>
                </p:oleObj>
              </mc:Choice>
              <mc:Fallback>
                <p:oleObj name="think-cell Slide" r:id="rId16" imgW="471" imgH="470" progId="TCLayout.ActiveDocument.1">
                  <p:embed/>
                  <p:pic>
                    <p:nvPicPr>
                      <p:cNvPr id="11" name="Object 10" hidden="1"/>
                      <p:cNvPicPr/>
                      <p:nvPr/>
                    </p:nvPicPr>
                    <p:blipFill>
                      <a:blip r:embed="rId17"/>
                      <a:stretch>
                        <a:fillRect/>
                      </a:stretch>
                    </p:blipFill>
                    <p:spPr>
                      <a:xfrm>
                        <a:off x="1589" y="1589"/>
                        <a:ext cx="1587" cy="1587"/>
                      </a:xfrm>
                      <a:prstGeom prst="rect">
                        <a:avLst/>
                      </a:prstGeom>
                    </p:spPr>
                  </p:pic>
                </p:oleObj>
              </mc:Fallback>
            </mc:AlternateContent>
          </a:graphicData>
        </a:graphic>
      </p:graphicFrame>
      <p:sp>
        <p:nvSpPr>
          <p:cNvPr id="9" name="Content Placeholder 8"/>
          <p:cNvSpPr txBox="1">
            <a:spLocks/>
          </p:cNvSpPr>
          <p:nvPr userDrawn="1"/>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a:solidFill>
                  <a:schemeClr val="bg2"/>
                </a:solidFill>
                <a:latin typeface="Arial" panose="020B0604020202020204" pitchFamily="34" charset="0"/>
                <a:cs typeface="Arial" panose="020B0604020202020204" pitchFamily="34" charset="0"/>
                <a:sym typeface="Arial" panose="020B0604020202020204" pitchFamily="34" charset="0"/>
              </a:rPr>
              <a:t>©2018</a:t>
            </a:r>
          </a:p>
        </p:txBody>
      </p:sp>
      <p:grpSp>
        <p:nvGrpSpPr>
          <p:cNvPr id="13" name="Group 12">
            <a:extLst>
              <a:ext uri="{FF2B5EF4-FFF2-40B4-BE49-F238E27FC236}">
                <a16:creationId xmlns:a16="http://schemas.microsoft.com/office/drawing/2014/main" id="{970D1A23-D88D-46C3-95E5-B10C224E1CC3}"/>
              </a:ext>
            </a:extLst>
          </p:cNvPr>
          <p:cNvGrpSpPr>
            <a:grpSpLocks noChangeAspect="1"/>
          </p:cNvGrpSpPr>
          <p:nvPr userDrawn="1"/>
        </p:nvGrpSpPr>
        <p:grpSpPr>
          <a:xfrm>
            <a:off x="5618496" y="6443197"/>
            <a:ext cx="955009" cy="127570"/>
            <a:chOff x="279400" y="2781300"/>
            <a:chExt cx="8585200" cy="1092200"/>
          </a:xfrm>
        </p:grpSpPr>
        <p:sp>
          <p:nvSpPr>
            <p:cNvPr id="14" name="Freeform 5">
              <a:extLst>
                <a:ext uri="{FF2B5EF4-FFF2-40B4-BE49-F238E27FC236}">
                  <a16:creationId xmlns:a16="http://schemas.microsoft.com/office/drawing/2014/main" id="{7365CECB-7D2B-4CF7-BFD3-6752DEC67F25}"/>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7" name="Freeform 6">
              <a:extLst>
                <a:ext uri="{FF2B5EF4-FFF2-40B4-BE49-F238E27FC236}">
                  <a16:creationId xmlns:a16="http://schemas.microsoft.com/office/drawing/2014/main" id="{7111873F-5B39-42DE-99F1-E7FC74583C0C}"/>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8" name="Freeform 7">
              <a:extLst>
                <a:ext uri="{FF2B5EF4-FFF2-40B4-BE49-F238E27FC236}">
                  <a16:creationId xmlns:a16="http://schemas.microsoft.com/office/drawing/2014/main" id="{3CB93BBE-80DA-457D-B72D-9C9C5E5B8688}"/>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9" name="Freeform 8">
              <a:extLst>
                <a:ext uri="{FF2B5EF4-FFF2-40B4-BE49-F238E27FC236}">
                  <a16:creationId xmlns:a16="http://schemas.microsoft.com/office/drawing/2014/main" id="{0D49BCB4-A340-471B-971A-24BD033C7F38}"/>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0" name="Freeform 9">
              <a:extLst>
                <a:ext uri="{FF2B5EF4-FFF2-40B4-BE49-F238E27FC236}">
                  <a16:creationId xmlns:a16="http://schemas.microsoft.com/office/drawing/2014/main" id="{0C4938EB-CD7A-497C-9BA4-5CD6B3F08D8E}"/>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1" name="Freeform 10">
              <a:extLst>
                <a:ext uri="{FF2B5EF4-FFF2-40B4-BE49-F238E27FC236}">
                  <a16:creationId xmlns:a16="http://schemas.microsoft.com/office/drawing/2014/main" id="{38FB080F-C58C-4388-AF4B-47AA97CFE9F5}"/>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2" name="Freeform 11">
              <a:extLst>
                <a:ext uri="{FF2B5EF4-FFF2-40B4-BE49-F238E27FC236}">
                  <a16:creationId xmlns:a16="http://schemas.microsoft.com/office/drawing/2014/main" id="{BAF44958-70BD-4D20-94BC-622DD0D8A8D3}"/>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3" name="Freeform 12">
              <a:extLst>
                <a:ext uri="{FF2B5EF4-FFF2-40B4-BE49-F238E27FC236}">
                  <a16:creationId xmlns:a16="http://schemas.microsoft.com/office/drawing/2014/main" id="{6178D6E0-263D-45AD-BE10-D95989C192BE}"/>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4" name="Freeform 13">
              <a:extLst>
                <a:ext uri="{FF2B5EF4-FFF2-40B4-BE49-F238E27FC236}">
                  <a16:creationId xmlns:a16="http://schemas.microsoft.com/office/drawing/2014/main" id="{5E418160-22DA-431A-9B45-BDEDF2B7B5AF}"/>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5" name="Freeform 14">
              <a:extLst>
                <a:ext uri="{FF2B5EF4-FFF2-40B4-BE49-F238E27FC236}">
                  <a16:creationId xmlns:a16="http://schemas.microsoft.com/office/drawing/2014/main" id="{91A4F274-1376-4B3F-9106-428B3F243841}"/>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grpSp>
      <p:sp>
        <p:nvSpPr>
          <p:cNvPr id="2" name="MSIPCMContentMarking" descr="{&quot;HashCode&quot;:-356254672,&quot;Placement&quot;:&quot;Footer&quot;}"/>
          <p:cNvSpPr txBox="1"/>
          <p:nvPr userDrawn="1"/>
        </p:nvSpPr>
        <p:spPr>
          <a:xfrm>
            <a:off x="0" y="6629836"/>
            <a:ext cx="709159"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Calibri" panose="020F0502020204030204" pitchFamily="34" charset="0"/>
                <a:cs typeface="Open Sans Light"/>
              </a:rPr>
              <a:t>Proprietary</a:t>
            </a:r>
            <a:endParaRPr lang="en-US" sz="800" err="1">
              <a:solidFill>
                <a:srgbClr val="414141"/>
              </a:solidFill>
              <a:latin typeface="Calibri" panose="020F0502020204030204" pitchFamily="34" charset="0"/>
              <a:cs typeface="Open Sans Light"/>
            </a:endParaRPr>
          </a:p>
        </p:txBody>
      </p:sp>
    </p:spTree>
    <p:extLst>
      <p:ext uri="{BB962C8B-B14F-4D97-AF65-F5344CB8AC3E}">
        <p14:creationId xmlns:p14="http://schemas.microsoft.com/office/powerpoint/2010/main" val="807305569"/>
      </p:ext>
    </p:extLst>
  </p:cSld>
  <p:clrMap bg1="lt1" tx1="dk1" bg2="lt2" tx2="dk2" accent1="accent1" accent2="accent2" accent3="accent3" accent4="accent4" accent5="accent5" accent6="accent6" hlink="hlink" folHlink="folHlink"/>
  <p:sldLayoutIdLst>
    <p:sldLayoutId id="2147483773" r:id="rId1"/>
    <p:sldLayoutId id="2147483815" r:id="rId2"/>
    <p:sldLayoutId id="2147483804" r:id="rId3"/>
    <p:sldLayoutId id="2147483775" r:id="rId4"/>
    <p:sldLayoutId id="2147483776" r:id="rId5"/>
    <p:sldLayoutId id="2147483777" r:id="rId6"/>
    <p:sldLayoutId id="2147483805" r:id="rId7"/>
    <p:sldLayoutId id="2147483806" r:id="rId8"/>
    <p:sldLayoutId id="2147483808" r:id="rId9"/>
    <p:sldLayoutId id="2147483807" r:id="rId10"/>
    <p:sldLayoutId id="2147483818" r:id="rId11"/>
    <p:sldLayoutId id="2147483814" r:id="rId1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Content Placeholder 8"/>
          <p:cNvSpPr txBox="1">
            <a:spLocks/>
          </p:cNvSpPr>
          <p:nvPr/>
        </p:nvSpPr>
        <p:spPr>
          <a:xfrm>
            <a:off x="11104408" y="6418626"/>
            <a:ext cx="734493"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t> </a:t>
            </a:r>
            <a:fld id="{38743595-4496-5147-A886-7D133864DF76}" type="slidenum">
              <a:rPr lang="en-US" sz="1000" smtClean="0">
                <a:solidFill>
                  <a:srgbClr val="3F3F3F"/>
                </a:solidFill>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rPr>
              <a:pPr algn="r"/>
              <a:t>‹#›</a:t>
            </a:fld>
            <a:endParaRPr lang="en-US" sz="1000">
              <a:latin typeface="Arial" panose="020B0604020202020204" pitchFamily="34" charset="0"/>
              <a:ea typeface="Open Sans" panose="020B0606030504020204" pitchFamily="34" charset="0"/>
              <a:cs typeface="Arial" panose="020B0604020202020204" pitchFamily="34" charset="0"/>
              <a:sym typeface="Arial" panose="020B0604020202020204" pitchFamily="34" charset="0"/>
            </a:endParaRPr>
          </a:p>
        </p:txBody>
      </p:sp>
      <p:graphicFrame>
        <p:nvGraphicFramePr>
          <p:cNvPr id="11" name="Object 10" hidden="1"/>
          <p:cNvGraphicFramePr>
            <a:graphicFrameLocks noChangeAspect="1"/>
          </p:cNvGraphicFramePr>
          <p:nvPr>
            <p:custDataLst>
              <p:tags r:id="rId16"/>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4342" name="think-cell Slide" r:id="rId17" imgW="471" imgH="470" progId="TCLayout.ActiveDocument.1">
                  <p:embed/>
                </p:oleObj>
              </mc:Choice>
              <mc:Fallback>
                <p:oleObj name="think-cell Slide" r:id="rId17" imgW="471" imgH="470" progId="TCLayout.ActiveDocument.1">
                  <p:embed/>
                  <p:pic>
                    <p:nvPicPr>
                      <p:cNvPr id="11" name="Object 10" hidden="1"/>
                      <p:cNvPicPr/>
                      <p:nvPr/>
                    </p:nvPicPr>
                    <p:blipFill>
                      <a:blip r:embed="rId18"/>
                      <a:stretch>
                        <a:fillRect/>
                      </a:stretch>
                    </p:blipFill>
                    <p:spPr>
                      <a:xfrm>
                        <a:off x="1589" y="1589"/>
                        <a:ext cx="1587" cy="1587"/>
                      </a:xfrm>
                      <a:prstGeom prst="rect">
                        <a:avLst/>
                      </a:prstGeom>
                    </p:spPr>
                  </p:pic>
                </p:oleObj>
              </mc:Fallback>
            </mc:AlternateContent>
          </a:graphicData>
        </a:graphic>
      </p:graphicFrame>
      <p:sp>
        <p:nvSpPr>
          <p:cNvPr id="12" name="MSIPCMContentMarking" descr="{&quot;HashCode&quot;:-356254672,&quot;Placement&quot;:&quot;Footer&quot;}">
            <a:extLst>
              <a:ext uri="{FF2B5EF4-FFF2-40B4-BE49-F238E27FC236}">
                <a16:creationId xmlns:a16="http://schemas.microsoft.com/office/drawing/2014/main" id="{B869DC3D-CEDB-48B8-8C95-B8965AA1143A}"/>
              </a:ext>
            </a:extLst>
          </p:cNvPr>
          <p:cNvSpPr txBox="1"/>
          <p:nvPr/>
        </p:nvSpPr>
        <p:spPr>
          <a:xfrm>
            <a:off x="10717460" y="6413372"/>
            <a:ext cx="709344" cy="228163"/>
          </a:xfrm>
          <a:prstGeom prst="rect">
            <a:avLst/>
          </a:prstGeom>
          <a:noFill/>
        </p:spPr>
        <p:txBody>
          <a:bodyPr vert="horz" wrap="square" lIns="0" tIns="0" rIns="0" bIns="0" rtlCol="0" anchor="ctr" anchorCtr="1">
            <a:noAutofit/>
          </a:bodyPr>
          <a:lstStyle/>
          <a:p>
            <a:pPr algn="l" defTabSz="456758" fontAlgn="base">
              <a:spcBef>
                <a:spcPts val="0"/>
              </a:spcBef>
              <a:spcAft>
                <a:spcPts val="0"/>
              </a:spcAft>
            </a:pPr>
            <a:r>
              <a:rPr lang="en-US" sz="800">
                <a:solidFill>
                  <a:srgbClr val="414141"/>
                </a:solidFill>
                <a:latin typeface="Arial" panose="020B0604020202020204" pitchFamily="34" charset="0"/>
                <a:cs typeface="Arial" panose="020B0604020202020204" pitchFamily="34" charset="0"/>
                <a:sym typeface="Arial" panose="020B0604020202020204" pitchFamily="34" charset="0"/>
              </a:rPr>
              <a:t>Proprietary</a:t>
            </a:r>
          </a:p>
        </p:txBody>
      </p:sp>
      <p:sp>
        <p:nvSpPr>
          <p:cNvPr id="9" name="Content Placeholder 8"/>
          <p:cNvSpPr txBox="1">
            <a:spLocks/>
          </p:cNvSpPr>
          <p:nvPr userDrawn="1"/>
        </p:nvSpPr>
        <p:spPr>
          <a:xfrm>
            <a:off x="547922" y="6418626"/>
            <a:ext cx="2383745"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800">
                <a:solidFill>
                  <a:schemeClr val="bg2"/>
                </a:solidFill>
                <a:latin typeface="Arial" panose="020B0604020202020204" pitchFamily="34" charset="0"/>
                <a:cs typeface="Arial" panose="020B0604020202020204" pitchFamily="34" charset="0"/>
                <a:sym typeface="Arial" panose="020B0604020202020204" pitchFamily="34" charset="0"/>
              </a:rPr>
              <a:t>©2018</a:t>
            </a:r>
          </a:p>
        </p:txBody>
      </p:sp>
      <p:grpSp>
        <p:nvGrpSpPr>
          <p:cNvPr id="13" name="Group 12">
            <a:extLst>
              <a:ext uri="{FF2B5EF4-FFF2-40B4-BE49-F238E27FC236}">
                <a16:creationId xmlns:a16="http://schemas.microsoft.com/office/drawing/2014/main" id="{970D1A23-D88D-46C3-95E5-B10C224E1CC3}"/>
              </a:ext>
            </a:extLst>
          </p:cNvPr>
          <p:cNvGrpSpPr>
            <a:grpSpLocks noChangeAspect="1"/>
          </p:cNvGrpSpPr>
          <p:nvPr userDrawn="1"/>
        </p:nvGrpSpPr>
        <p:grpSpPr>
          <a:xfrm>
            <a:off x="5618496" y="6443197"/>
            <a:ext cx="955009" cy="127570"/>
            <a:chOff x="279400" y="2781300"/>
            <a:chExt cx="8585200" cy="1092200"/>
          </a:xfrm>
        </p:grpSpPr>
        <p:sp>
          <p:nvSpPr>
            <p:cNvPr id="14" name="Freeform 5">
              <a:extLst>
                <a:ext uri="{FF2B5EF4-FFF2-40B4-BE49-F238E27FC236}">
                  <a16:creationId xmlns:a16="http://schemas.microsoft.com/office/drawing/2014/main" id="{7365CECB-7D2B-4CF7-BFD3-6752DEC67F25}"/>
                </a:ext>
              </a:extLst>
            </p:cNvPr>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7" name="Freeform 6">
              <a:extLst>
                <a:ext uri="{FF2B5EF4-FFF2-40B4-BE49-F238E27FC236}">
                  <a16:creationId xmlns:a16="http://schemas.microsoft.com/office/drawing/2014/main" id="{7111873F-5B39-42DE-99F1-E7FC74583C0C}"/>
                </a:ext>
              </a:extLst>
            </p:cNvPr>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8" name="Freeform 7">
              <a:extLst>
                <a:ext uri="{FF2B5EF4-FFF2-40B4-BE49-F238E27FC236}">
                  <a16:creationId xmlns:a16="http://schemas.microsoft.com/office/drawing/2014/main" id="{3CB93BBE-80DA-457D-B72D-9C9C5E5B8688}"/>
                </a:ext>
              </a:extLst>
            </p:cNvPr>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19" name="Freeform 8">
              <a:extLst>
                <a:ext uri="{FF2B5EF4-FFF2-40B4-BE49-F238E27FC236}">
                  <a16:creationId xmlns:a16="http://schemas.microsoft.com/office/drawing/2014/main" id="{0D49BCB4-A340-471B-971A-24BD033C7F38}"/>
                </a:ext>
              </a:extLst>
            </p:cNvPr>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0" name="Freeform 9">
              <a:extLst>
                <a:ext uri="{FF2B5EF4-FFF2-40B4-BE49-F238E27FC236}">
                  <a16:creationId xmlns:a16="http://schemas.microsoft.com/office/drawing/2014/main" id="{0C4938EB-CD7A-497C-9BA4-5CD6B3F08D8E}"/>
                </a:ext>
              </a:extLst>
            </p:cNvPr>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1" name="Freeform 10">
              <a:extLst>
                <a:ext uri="{FF2B5EF4-FFF2-40B4-BE49-F238E27FC236}">
                  <a16:creationId xmlns:a16="http://schemas.microsoft.com/office/drawing/2014/main" id="{38FB080F-C58C-4388-AF4B-47AA97CFE9F5}"/>
                </a:ext>
              </a:extLst>
            </p:cNvPr>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2" name="Freeform 11">
              <a:extLst>
                <a:ext uri="{FF2B5EF4-FFF2-40B4-BE49-F238E27FC236}">
                  <a16:creationId xmlns:a16="http://schemas.microsoft.com/office/drawing/2014/main" id="{BAF44958-70BD-4D20-94BC-622DD0D8A8D3}"/>
                </a:ext>
              </a:extLst>
            </p:cNvPr>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3" name="Freeform 12">
              <a:extLst>
                <a:ext uri="{FF2B5EF4-FFF2-40B4-BE49-F238E27FC236}">
                  <a16:creationId xmlns:a16="http://schemas.microsoft.com/office/drawing/2014/main" id="{6178D6E0-263D-45AD-BE10-D95989C192BE}"/>
                </a:ext>
              </a:extLst>
            </p:cNvPr>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4" name="Freeform 13">
              <a:extLst>
                <a:ext uri="{FF2B5EF4-FFF2-40B4-BE49-F238E27FC236}">
                  <a16:creationId xmlns:a16="http://schemas.microsoft.com/office/drawing/2014/main" id="{5E418160-22DA-431A-9B45-BDEDF2B7B5AF}"/>
                </a:ext>
              </a:extLst>
            </p:cNvPr>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sp>
          <p:nvSpPr>
            <p:cNvPr id="25" name="Freeform 14">
              <a:extLst>
                <a:ext uri="{FF2B5EF4-FFF2-40B4-BE49-F238E27FC236}">
                  <a16:creationId xmlns:a16="http://schemas.microsoft.com/office/drawing/2014/main" id="{91A4F274-1376-4B3F-9106-428B3F243841}"/>
                </a:ext>
              </a:extLst>
            </p:cNvPr>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3544291907"/>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jpeg"/><Relationship Id="rId2" Type="http://schemas.openxmlformats.org/officeDocument/2006/relationships/tags" Target="../tags/tag29.xml"/><Relationship Id="rId1" Type="http://schemas.openxmlformats.org/officeDocument/2006/relationships/vmlDrawing" Target="../drawings/vmlDrawing28.vml"/><Relationship Id="rId6" Type="http://schemas.openxmlformats.org/officeDocument/2006/relationships/image" Target="../media/image2.emf"/><Relationship Id="rId5" Type="http://schemas.openxmlformats.org/officeDocument/2006/relationships/oleObject" Target="../embeddings/oleObject28.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Layout" Target="../slideLayouts/slideLayout4.xml"/><Relationship Id="rId7" Type="http://schemas.openxmlformats.org/officeDocument/2006/relationships/image" Target="../media/image26.png"/><Relationship Id="rId2" Type="http://schemas.openxmlformats.org/officeDocument/2006/relationships/tags" Target="../tags/tag37.xml"/><Relationship Id="rId1" Type="http://schemas.openxmlformats.org/officeDocument/2006/relationships/vmlDrawing" Target="../drawings/vmlDrawing36.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7.png"/><Relationship Id="rId2" Type="http://schemas.openxmlformats.org/officeDocument/2006/relationships/tags" Target="../tags/tag38.xml"/><Relationship Id="rId1" Type="http://schemas.openxmlformats.org/officeDocument/2006/relationships/vmlDrawing" Target="../drawings/vmlDrawing37.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7.png"/><Relationship Id="rId2" Type="http://schemas.openxmlformats.org/officeDocument/2006/relationships/tags" Target="../tags/tag39.xml"/><Relationship Id="rId1" Type="http://schemas.openxmlformats.org/officeDocument/2006/relationships/vmlDrawing" Target="../drawings/vmlDrawing38.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0.xml"/><Relationship Id="rId1" Type="http://schemas.openxmlformats.org/officeDocument/2006/relationships/vmlDrawing" Target="../drawings/vmlDrawing39.vml"/><Relationship Id="rId6" Type="http://schemas.openxmlformats.org/officeDocument/2006/relationships/image" Target="../media/image2.emf"/><Relationship Id="rId5" Type="http://schemas.openxmlformats.org/officeDocument/2006/relationships/oleObject" Target="../embeddings/oleObject36.bin"/><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1.xml"/><Relationship Id="rId1" Type="http://schemas.openxmlformats.org/officeDocument/2006/relationships/vmlDrawing" Target="../drawings/vmlDrawing40.vml"/><Relationship Id="rId6" Type="http://schemas.openxmlformats.org/officeDocument/2006/relationships/image" Target="../media/image2.emf"/><Relationship Id="rId5" Type="http://schemas.openxmlformats.org/officeDocument/2006/relationships/oleObject" Target="../embeddings/oleObject37.bin"/><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5.png"/><Relationship Id="rId2" Type="http://schemas.openxmlformats.org/officeDocument/2006/relationships/tags" Target="../tags/tag30.xml"/><Relationship Id="rId1" Type="http://schemas.openxmlformats.org/officeDocument/2006/relationships/vmlDrawing" Target="../drawings/vmlDrawing29.vml"/><Relationship Id="rId6" Type="http://schemas.openxmlformats.org/officeDocument/2006/relationships/image" Target="../media/image2.emf"/><Relationship Id="rId5" Type="http://schemas.openxmlformats.org/officeDocument/2006/relationships/oleObject" Target="../embeddings/oleObject29.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3.png"/><Relationship Id="rId2" Type="http://schemas.openxmlformats.org/officeDocument/2006/relationships/tags" Target="../tags/tag31.xml"/><Relationship Id="rId1" Type="http://schemas.openxmlformats.org/officeDocument/2006/relationships/vmlDrawing" Target="../drawings/vmlDrawing30.vml"/><Relationship Id="rId6" Type="http://schemas.openxmlformats.org/officeDocument/2006/relationships/image" Target="../media/image2.emf"/><Relationship Id="rId5" Type="http://schemas.openxmlformats.org/officeDocument/2006/relationships/oleObject" Target="../embeddings/oleObject30.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4.xml"/><Relationship Id="rId7" Type="http://schemas.openxmlformats.org/officeDocument/2006/relationships/image" Target="../media/image14.png"/><Relationship Id="rId2" Type="http://schemas.openxmlformats.org/officeDocument/2006/relationships/tags" Target="../tags/tag32.xml"/><Relationship Id="rId1" Type="http://schemas.openxmlformats.org/officeDocument/2006/relationships/vmlDrawing" Target="../drawings/vmlDrawing31.vml"/><Relationship Id="rId6" Type="http://schemas.openxmlformats.org/officeDocument/2006/relationships/image" Target="../media/image2.emf"/><Relationship Id="rId5" Type="http://schemas.openxmlformats.org/officeDocument/2006/relationships/oleObject" Target="../embeddings/oleObject31.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slideLayout" Target="../slideLayouts/slideLayout16.xm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tags" Target="../tags/tag33.xml"/><Relationship Id="rId16" Type="http://schemas.openxmlformats.org/officeDocument/2006/relationships/image" Target="../media/image25.png"/><Relationship Id="rId1" Type="http://schemas.openxmlformats.org/officeDocument/2006/relationships/vmlDrawing" Target="../drawings/vmlDrawing32.vml"/><Relationship Id="rId6" Type="http://schemas.openxmlformats.org/officeDocument/2006/relationships/image" Target="../media/image2.emf"/><Relationship Id="rId11" Type="http://schemas.openxmlformats.org/officeDocument/2006/relationships/image" Target="../media/image20.png"/><Relationship Id="rId5" Type="http://schemas.openxmlformats.org/officeDocument/2006/relationships/oleObject" Target="../embeddings/oleObject32.bin"/><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notesSlide" Target="../notesSlides/notesSlide5.xml"/><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34.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5.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6.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4.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9178816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679" name="think-cell Slide" r:id="rId5" imgW="498" imgH="499" progId="TCLayout.ActiveDocument.1">
                  <p:embed/>
                </p:oleObj>
              </mc:Choice>
              <mc:Fallback>
                <p:oleObj name="think-cell Slide" r:id="rId5" imgW="498" imgH="499"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itle 4"/>
          <p:cNvSpPr>
            <a:spLocks noGrp="1"/>
          </p:cNvSpPr>
          <p:nvPr>
            <p:ph type="ctrTitle"/>
          </p:nvPr>
        </p:nvSpPr>
        <p:spPr>
          <a:xfrm>
            <a:off x="822960" y="1023256"/>
            <a:ext cx="6252095" cy="2247179"/>
          </a:xfrm>
        </p:spPr>
        <p:txBody>
          <a:bodyPr/>
          <a:lstStyle/>
          <a:p>
            <a:r>
              <a:rPr lang="en-US" sz="6600" dirty="0">
                <a:latin typeface="Domaine Display Bold" panose="020A0803080505060203" pitchFamily="18" charset="0"/>
              </a:rPr>
              <a:t>Provider CLM </a:t>
            </a:r>
            <a:br>
              <a:rPr lang="en-US" sz="6600" dirty="0">
                <a:latin typeface="Domaine Display Bold" panose="020A0803080505060203" pitchFamily="18" charset="0"/>
              </a:rPr>
            </a:br>
            <a:r>
              <a:rPr lang="en-US" sz="6600" dirty="0">
                <a:latin typeface="Domaine Display Bold" panose="020A0803080505060203" pitchFamily="18" charset="0"/>
              </a:rPr>
              <a:t>Assessment</a:t>
            </a:r>
            <a:endParaRPr lang="en-US" sz="6600" dirty="0">
              <a:latin typeface="Domaine Display Bold" panose="020A0803080505060203" pitchFamily="18" charset="0"/>
              <a:sym typeface="Arial" panose="020B0604020202020204" pitchFamily="34" charset="0"/>
            </a:endParaRPr>
          </a:p>
        </p:txBody>
      </p:sp>
      <p:sp>
        <p:nvSpPr>
          <p:cNvPr id="16" name="Text Placeholder 15"/>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December 2019</a:t>
            </a:r>
          </a:p>
        </p:txBody>
      </p:sp>
      <p:sp>
        <p:nvSpPr>
          <p:cNvPr id="12" name="Rectangle 11">
            <a:extLst>
              <a:ext uri="{FF2B5EF4-FFF2-40B4-BE49-F238E27FC236}">
                <a16:creationId xmlns:a16="http://schemas.microsoft.com/office/drawing/2014/main" id="{18E5268C-C141-4840-9D00-CD333097B788}"/>
              </a:ext>
            </a:extLst>
          </p:cNvPr>
          <p:cNvSpPr/>
          <p:nvPr/>
        </p:nvSpPr>
        <p:spPr>
          <a:xfrm>
            <a:off x="7749346" y="3314331"/>
            <a:ext cx="4442653" cy="5299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64008" rIns="0" bIns="45720" numCol="1" spcCol="0" rtlCol="0" fromWordArt="0" anchor="ctr" anchorCtr="0" forceAA="0" compatLnSpc="1">
            <a:prstTxWarp prst="textNoShape">
              <a:avLst/>
            </a:prstTxWarp>
            <a:noAutofit/>
          </a:bodyPr>
          <a:lstStyle/>
          <a:p>
            <a:pPr algn="ctr">
              <a:lnSpc>
                <a:spcPct val="85000"/>
              </a:lnSpc>
            </a:pPr>
            <a:r>
              <a:rPr lang="en-US" sz="1600" b="1" dirty="0">
                <a:solidFill>
                  <a:schemeClr val="accent2"/>
                </a:solidFill>
                <a:latin typeface="Arial" panose="020B0604020202020204" pitchFamily="34" charset="0"/>
                <a:cs typeface="Arial" panose="020B0604020202020204" pitchFamily="34" charset="0"/>
                <a:sym typeface="Arial" panose="020B0604020202020204" pitchFamily="34" charset="0"/>
              </a:rPr>
              <a:t>Enterprise Architecture</a:t>
            </a:r>
          </a:p>
        </p:txBody>
      </p:sp>
      <p:sp>
        <p:nvSpPr>
          <p:cNvPr id="13" name="Rectangle 12"/>
          <p:cNvSpPr/>
          <p:nvPr/>
        </p:nvSpPr>
        <p:spPr>
          <a:xfrm>
            <a:off x="7749346" y="3283084"/>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17" name="Rectangle 16"/>
          <p:cNvSpPr/>
          <p:nvPr/>
        </p:nvSpPr>
        <p:spPr>
          <a:xfrm>
            <a:off x="7749345" y="3799295"/>
            <a:ext cx="4442654" cy="74842"/>
          </a:xfrm>
          <a:prstGeom prst="rect">
            <a:avLst/>
          </a:prstGeom>
          <a:solidFill>
            <a:srgbClr val="04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7" name="Text Placeholder 6">
            <a:extLst>
              <a:ext uri="{FF2B5EF4-FFF2-40B4-BE49-F238E27FC236}">
                <a16:creationId xmlns:a16="http://schemas.microsoft.com/office/drawing/2014/main" id="{E1A6266D-84FA-4F7A-836B-858134DB7806}"/>
              </a:ext>
            </a:extLst>
          </p:cNvPr>
          <p:cNvSpPr>
            <a:spLocks noGrp="1"/>
          </p:cNvSpPr>
          <p:nvPr>
            <p:ph type="body" sz="quarter" idx="12"/>
          </p:nvPr>
        </p:nvSpPr>
        <p:spPr>
          <a:xfrm>
            <a:off x="822959" y="3270436"/>
            <a:ext cx="5578857" cy="431800"/>
          </a:xfrm>
        </p:spPr>
        <p:txBody>
          <a:bodyPr/>
          <a:lstStyle/>
          <a:p>
            <a:r>
              <a:rPr lang="en-US" dirty="0"/>
              <a:t>O-CTO Point of View</a:t>
            </a:r>
          </a:p>
        </p:txBody>
      </p:sp>
      <p:pic>
        <p:nvPicPr>
          <p:cNvPr id="20" name="Picture Placeholder 19">
            <a:extLst>
              <a:ext uri="{FF2B5EF4-FFF2-40B4-BE49-F238E27FC236}">
                <a16:creationId xmlns:a16="http://schemas.microsoft.com/office/drawing/2014/main" id="{AFA8642A-558B-432C-971B-2F38537D6107}"/>
              </a:ext>
            </a:extLst>
          </p:cNvPr>
          <p:cNvPicPr>
            <a:picLocks noGrp="1" noChangeAspect="1"/>
          </p:cNvPicPr>
          <p:nvPr>
            <p:ph type="pic" sz="quarter" idx="14"/>
          </p:nvPr>
        </p:nvPicPr>
        <p:blipFill rotWithShape="1">
          <a:blip r:embed="rId7">
            <a:extLst>
              <a:ext uri="{28A0092B-C50C-407E-A947-70E740481C1C}">
                <a14:useLocalDpi xmlns:a14="http://schemas.microsoft.com/office/drawing/2010/main" val="0"/>
              </a:ext>
            </a:extLst>
          </a:blip>
          <a:srcRect/>
          <a:stretch/>
        </p:blipFill>
        <p:spPr>
          <a:xfrm>
            <a:off x="7751763" y="0"/>
            <a:ext cx="4440237" cy="3382963"/>
          </a:xfrm>
          <a:prstGeom prst="rect">
            <a:avLst/>
          </a:prstGeom>
        </p:spPr>
      </p:pic>
    </p:spTree>
    <p:extLst>
      <p:ext uri="{BB962C8B-B14F-4D97-AF65-F5344CB8AC3E}">
        <p14:creationId xmlns:p14="http://schemas.microsoft.com/office/powerpoint/2010/main" val="589911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870"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sym typeface="Arial" panose="020B0604020202020204" pitchFamily="34" charset="0"/>
              </a:rPr>
              <a:t>Recommendations</a:t>
            </a:r>
          </a:p>
        </p:txBody>
      </p:sp>
      <p:sp>
        <p:nvSpPr>
          <p:cNvPr id="3" name="Text Placeholder 2"/>
          <p:cNvSpPr>
            <a:spLocks noGrp="1"/>
          </p:cNvSpPr>
          <p:nvPr>
            <p:ph type="body" sz="quarter" idx="11"/>
          </p:nvPr>
        </p:nvSpPr>
        <p:spPr/>
        <p:txBody>
          <a:bodyPr/>
          <a:lstStyle/>
          <a:p>
            <a:r>
              <a:rPr lang="en-US">
                <a:latin typeface="Arial" panose="020B0604020202020204" pitchFamily="34" charset="0"/>
                <a:cs typeface="Arial" panose="020B0604020202020204" pitchFamily="34" charset="0"/>
                <a:sym typeface="Arial" panose="020B0604020202020204" pitchFamily="34" charset="0"/>
              </a:rPr>
              <a:t>To resolve the identified issues, we recommend several actions that will holistically remediate the problem</a:t>
            </a:r>
          </a:p>
        </p:txBody>
      </p:sp>
      <p:graphicFrame>
        <p:nvGraphicFramePr>
          <p:cNvPr id="5" name="Table 4"/>
          <p:cNvGraphicFramePr>
            <a:graphicFrameLocks noGrp="1"/>
          </p:cNvGraphicFramePr>
          <p:nvPr>
            <p:extLst>
              <p:ext uri="{D42A27DB-BD31-4B8C-83A1-F6EECF244321}">
                <p14:modId xmlns:p14="http://schemas.microsoft.com/office/powerpoint/2010/main" val="335936057"/>
              </p:ext>
            </p:extLst>
          </p:nvPr>
        </p:nvGraphicFramePr>
        <p:xfrm>
          <a:off x="562292" y="2230067"/>
          <a:ext cx="11064240" cy="4203340"/>
        </p:xfrm>
        <a:graphic>
          <a:graphicData uri="http://schemas.openxmlformats.org/drawingml/2006/table">
            <a:tbl>
              <a:tblPr firstRow="1" bandRow="1">
                <a:tableStyleId>{5C22544A-7EE6-4342-B048-85BDC9FD1C3A}</a:tableStyleId>
              </a:tblPr>
              <a:tblGrid>
                <a:gridCol w="1988121">
                  <a:extLst>
                    <a:ext uri="{9D8B030D-6E8A-4147-A177-3AD203B41FA5}">
                      <a16:colId xmlns:a16="http://schemas.microsoft.com/office/drawing/2014/main" val="3720148228"/>
                    </a:ext>
                  </a:extLst>
                </a:gridCol>
                <a:gridCol w="3542043">
                  <a:extLst>
                    <a:ext uri="{9D8B030D-6E8A-4147-A177-3AD203B41FA5}">
                      <a16:colId xmlns:a16="http://schemas.microsoft.com/office/drawing/2014/main" val="2583532942"/>
                    </a:ext>
                  </a:extLst>
                </a:gridCol>
                <a:gridCol w="2430246">
                  <a:extLst>
                    <a:ext uri="{9D8B030D-6E8A-4147-A177-3AD203B41FA5}">
                      <a16:colId xmlns:a16="http://schemas.microsoft.com/office/drawing/2014/main" val="3619095748"/>
                    </a:ext>
                  </a:extLst>
                </a:gridCol>
                <a:gridCol w="2991102">
                  <a:extLst>
                    <a:ext uri="{9D8B030D-6E8A-4147-A177-3AD203B41FA5}">
                      <a16:colId xmlns:a16="http://schemas.microsoft.com/office/drawing/2014/main" val="2957268928"/>
                    </a:ext>
                  </a:extLst>
                </a:gridCol>
                <a:gridCol w="112728">
                  <a:extLst>
                    <a:ext uri="{9D8B030D-6E8A-4147-A177-3AD203B41FA5}">
                      <a16:colId xmlns:a16="http://schemas.microsoft.com/office/drawing/2014/main" val="20004"/>
                    </a:ext>
                  </a:extLst>
                </a:gridCol>
              </a:tblGrid>
              <a:tr h="491240">
                <a:tc>
                  <a:txBody>
                    <a:bodyPr/>
                    <a:lstStyle/>
                    <a:p>
                      <a:pPr algn="ctr"/>
                      <a:r>
                        <a:rPr lang="en-US" sz="1100">
                          <a:solidFill>
                            <a:schemeClr val="bg1"/>
                          </a:solidFill>
                          <a:latin typeface="Arial" panose="020B0604020202020204" pitchFamily="34" charset="0"/>
                          <a:cs typeface="Arial" panose="020B0604020202020204" pitchFamily="34" charset="0"/>
                          <a:sym typeface="Arial" panose="020B0604020202020204" pitchFamily="34" charset="0"/>
                        </a:rPr>
                        <a:t>RECOMMENDATIONS</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r>
                        <a:rPr lang="en-US" sz="1100">
                          <a:solidFill>
                            <a:schemeClr val="bg1"/>
                          </a:solidFill>
                          <a:latin typeface="Arial" panose="020B0604020202020204" pitchFamily="34" charset="0"/>
                          <a:cs typeface="Arial" panose="020B0604020202020204" pitchFamily="34" charset="0"/>
                          <a:sym typeface="Arial" panose="020B0604020202020204" pitchFamily="34" charset="0"/>
                        </a:rPr>
                        <a:t>DESCRIPTION</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r>
                        <a:rPr lang="en-US" sz="1100">
                          <a:solidFill>
                            <a:schemeClr val="bg1"/>
                          </a:solidFill>
                          <a:latin typeface="Arial" panose="020B0604020202020204" pitchFamily="34" charset="0"/>
                          <a:cs typeface="Arial" panose="020B0604020202020204" pitchFamily="34" charset="0"/>
                          <a:sym typeface="Arial" panose="020B0604020202020204" pitchFamily="34" charset="0"/>
                        </a:rPr>
                        <a:t>BENEFITS</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r>
                        <a:rPr lang="en-US" sz="1100">
                          <a:solidFill>
                            <a:schemeClr val="bg1"/>
                          </a:solidFill>
                          <a:latin typeface="Arial" panose="020B0604020202020204" pitchFamily="34" charset="0"/>
                          <a:cs typeface="Arial" panose="020B0604020202020204" pitchFamily="34" charset="0"/>
                          <a:sym typeface="Arial" panose="020B0604020202020204" pitchFamily="34" charset="0"/>
                        </a:rPr>
                        <a:t>POTENTIAL PROBLEMS</a:t>
                      </a:r>
                      <a:r>
                        <a:rPr lang="en-US" sz="1100" baseline="0">
                          <a:solidFill>
                            <a:schemeClr val="bg1"/>
                          </a:solidFill>
                          <a:latin typeface="Arial" panose="020B0604020202020204" pitchFamily="34" charset="0"/>
                          <a:cs typeface="Arial" panose="020B0604020202020204" pitchFamily="34" charset="0"/>
                          <a:sym typeface="Arial" panose="020B0604020202020204" pitchFamily="34" charset="0"/>
                        </a:rPr>
                        <a:t> IF NOT IMPLEMENTED</a:t>
                      </a:r>
                      <a:endParaRPr lang="en-US" sz="1100">
                        <a:solidFill>
                          <a:schemeClr val="bg1"/>
                        </a:solidFill>
                        <a:latin typeface="Arial" panose="020B0604020202020204" pitchFamily="34" charset="0"/>
                        <a:cs typeface="Arial" panose="020B0604020202020204" pitchFamily="34" charset="0"/>
                        <a:sym typeface="Arial" panose="020B0604020202020204" pitchFamily="34" charset="0"/>
                      </a:endParaRPr>
                    </a:p>
                  </a:txBody>
                  <a:tcPr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endParaRPr lang="en-US" sz="1100">
                        <a:solidFill>
                          <a:schemeClr val="bg1"/>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623486429"/>
                  </a:ext>
                </a:extLst>
              </a:tr>
              <a:tr h="186476">
                <a:tc>
                  <a:txBody>
                    <a:bodyPr/>
                    <a:lstStyle/>
                    <a:p>
                      <a:pPr algn="l">
                        <a:spcAft>
                          <a:spcPts val="600"/>
                        </a:spcAft>
                      </a:pPr>
                      <a:endParaRPr lang="en-US" sz="300" b="1">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600"/>
                        </a:spcAft>
                      </a:pPr>
                      <a:endParaRPr lang="en-US" sz="1200">
                        <a:solidFill>
                          <a:schemeClr val="tx1">
                            <a:lumMod val="75000"/>
                            <a:lumOff val="25000"/>
                          </a:schemeClr>
                        </a:solidFill>
                        <a:latin typeface="Arial"/>
                        <a:cs typeface="Arial"/>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3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3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3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023927"/>
                  </a:ext>
                </a:extLst>
              </a:tr>
              <a:tr h="1343911">
                <a:tc>
                  <a:txBody>
                    <a:bodyPr/>
                    <a:lstStyle/>
                    <a:p>
                      <a:pPr algn="ctr">
                        <a:spcAft>
                          <a:spcPts val="600"/>
                        </a:spcAft>
                      </a:pPr>
                      <a:r>
                        <a:rPr lang="en-US" sz="1600" b="1" dirty="0">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Refactor to Use Web Services</a:t>
                      </a:r>
                    </a:p>
                  </a:txBody>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l" rtl="0">
                        <a:lnSpc>
                          <a:spcPct val="100000"/>
                        </a:lnSpc>
                        <a:spcBef>
                          <a:spcPts val="0"/>
                        </a:spcBef>
                        <a:spcAft>
                          <a:spcPts val="0"/>
                        </a:spcAft>
                        <a:buClrTx/>
                        <a:buSzTx/>
                        <a:buFontTx/>
                        <a:buNone/>
                      </a:pPr>
                      <a:r>
                        <a:rPr lang="en-US" sz="1400" b="0" i="0" u="none" strike="noStrike" kern="1200" cap="none" spc="0" baseline="0" noProof="0">
                          <a:solidFill>
                            <a:schemeClr val="bg1">
                              <a:lumMod val="50000"/>
                            </a:schemeClr>
                          </a:solidFill>
                          <a:latin typeface="+mn-lt"/>
                          <a:ea typeface="+mn-ea"/>
                          <a:cs typeface="+mn-cs"/>
                        </a:rPr>
                        <a:t>Refactor</a:t>
                      </a:r>
                      <a:r>
                        <a:rPr kumimoji="0" lang="en-US" sz="1400" b="0" i="0" u="none" strike="noStrike" kern="1200" cap="none" spc="0" normalizeH="0" baseline="0" noProof="0">
                          <a:ln>
                            <a:noFill/>
                          </a:ln>
                          <a:solidFill>
                            <a:schemeClr val="bg1">
                              <a:lumMod val="50000"/>
                            </a:schemeClr>
                          </a:solidFill>
                          <a:effectLst/>
                          <a:uLnTx/>
                          <a:uFillTx/>
                          <a:latin typeface="+mn-lt"/>
                          <a:ea typeface="+mn-ea"/>
                          <a:cs typeface="+mn-cs"/>
                        </a:rPr>
                        <a:t> application in a Microservices design pattern : Domain Driven Design, Single Responsibility Principle, Explicitly Published Interface, Independently Deploy, Upgrade, Scale, Replace, Light-weight Communication.</a:t>
                      </a:r>
                      <a:r>
                        <a:rPr lang="en-US" sz="1400" b="0" i="0" u="none" strike="noStrike" kern="1200" cap="none" spc="0" baseline="0" noProof="0">
                          <a:solidFill>
                            <a:schemeClr val="bg1">
                              <a:lumMod val="50000"/>
                            </a:schemeClr>
                          </a:solidFill>
                          <a:latin typeface="+mn-lt"/>
                          <a:ea typeface="+mn-ea"/>
                          <a:cs typeface="+mn-cs"/>
                        </a:rPr>
                        <a:t> </a:t>
                      </a:r>
                      <a:endParaRPr kumimoji="0" lang="en-US" sz="1400" b="0" i="0" u="none" strike="noStrike" kern="1200" cap="none" spc="0" normalizeH="0" baseline="0" noProof="0">
                        <a:ln>
                          <a:noFill/>
                        </a:ln>
                        <a:solidFill>
                          <a:schemeClr val="bg1">
                            <a:lumMod val="50000"/>
                          </a:schemeClr>
                        </a:solidFill>
                        <a:effectLst/>
                        <a:uLnTx/>
                        <a:uFillTx/>
                        <a:latin typeface="+mn-lt"/>
                        <a:ea typeface="+mn-ea"/>
                        <a:cs typeface="+mn-cs"/>
                      </a:endParaRPr>
                    </a:p>
                  </a:txBody>
                  <a:tcPr marL="182880"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94310" marR="0" lvl="0" indent="-102870" algn="l" defTabSz="914400" eaLnBrk="1" fontAlgn="auto" latinLnBrk="0" hangingPunct="1">
                        <a:lnSpc>
                          <a:spcPct val="95000"/>
                        </a:lnSpc>
                        <a:spcBef>
                          <a:spcPts val="0"/>
                        </a:spcBef>
                        <a:spcAft>
                          <a:spcPts val="800"/>
                        </a:spcAft>
                        <a:buClrTx/>
                        <a:buSzTx/>
                        <a:buFont typeface="Arial" panose="020B0604020202020204" pitchFamily="34" charset="0"/>
                        <a:buChar char="•"/>
                        <a:tabLst/>
                        <a:defRPr/>
                      </a:pPr>
                      <a:r>
                        <a:rPr lang="en-US" sz="1400" b="0">
                          <a:solidFill>
                            <a:schemeClr val="bg2">
                              <a:lumMod val="75000"/>
                            </a:schemeClr>
                          </a:solidFill>
                          <a:latin typeface="Arial"/>
                          <a:cs typeface="Arial"/>
                        </a:rPr>
                        <a:t>Portability</a:t>
                      </a:r>
                      <a:endParaRPr lang="en-US" sz="1400" b="0" baseline="0">
                        <a:solidFill>
                          <a:schemeClr val="bg2">
                            <a:lumMod val="75000"/>
                          </a:schemeClr>
                        </a:solidFill>
                        <a:latin typeface="Arial" panose="020B0604020202020204" pitchFamily="34" charset="0"/>
                        <a:cs typeface="Arial" panose="020B0604020202020204" pitchFamily="34" charset="0"/>
                        <a:sym typeface="Arial" panose="020B0604020202020204" pitchFamily="34" charset="0"/>
                      </a:endParaRPr>
                    </a:p>
                    <a:p>
                      <a:pPr marL="194310" marR="0" lvl="0" indent="-102870" algn="l">
                        <a:lnSpc>
                          <a:spcPct val="95000"/>
                        </a:lnSpc>
                        <a:spcBef>
                          <a:spcPts val="0"/>
                        </a:spcBef>
                        <a:spcAft>
                          <a:spcPts val="800"/>
                        </a:spcAft>
                        <a:buClrTx/>
                        <a:buSzTx/>
                        <a:buFont typeface="Arial" panose="020B0604020202020204" pitchFamily="34" charset="0"/>
                        <a:buChar char="•"/>
                      </a:pPr>
                      <a:r>
                        <a:rPr lang="en-US" sz="1400" b="0" baseline="0">
                          <a:solidFill>
                            <a:schemeClr val="bg2">
                              <a:lumMod val="75000"/>
                            </a:schemeClr>
                          </a:solidFill>
                          <a:latin typeface="Arial"/>
                          <a:cs typeface="Arial"/>
                        </a:rPr>
                        <a:t>Precision Scalability</a:t>
                      </a:r>
                      <a:endParaRPr lang="en-US" sz="1400" b="0">
                        <a:solidFill>
                          <a:schemeClr val="bg2">
                            <a:lumMod val="75000"/>
                          </a:schemeClr>
                        </a:solidFill>
                        <a:latin typeface="Arial"/>
                        <a:cs typeface="Arial"/>
                        <a:sym typeface="Arial" panose="020B0604020202020204" pitchFamily="34" charset="0"/>
                      </a:endParaRPr>
                    </a:p>
                  </a:txBody>
                  <a:tcPr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5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5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100802378"/>
                  </a:ext>
                </a:extLst>
              </a:tr>
              <a:tr h="481220">
                <a:tc>
                  <a:txBody>
                    <a:bodyPr/>
                    <a:lstStyle/>
                    <a:p>
                      <a:pPr algn="l">
                        <a:spcAft>
                          <a:spcPts val="600"/>
                        </a:spcAft>
                      </a:pPr>
                      <a:endParaRPr lang="en-US" sz="300" b="1">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algn="l">
                        <a:spcAft>
                          <a:spcPts val="600"/>
                        </a:spcAft>
                      </a:pPr>
                      <a:endParaRPr lang="en-US" sz="1200">
                        <a:solidFill>
                          <a:schemeClr val="tx1">
                            <a:lumMod val="75000"/>
                            <a:lumOff val="25000"/>
                          </a:schemeClr>
                        </a:solidFill>
                        <a:latin typeface="Arial"/>
                        <a:cs typeface="Arial"/>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3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3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3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2065978"/>
                  </a:ext>
                </a:extLst>
              </a:tr>
              <a:tr h="1343911">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6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Infrastructure &amp; Transaction Metrics</a:t>
                      </a:r>
                    </a:p>
                  </a:txBody>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l" rtl="0">
                        <a:lnSpc>
                          <a:spcPct val="100000"/>
                        </a:lnSpc>
                        <a:spcBef>
                          <a:spcPts val="0"/>
                        </a:spcBef>
                        <a:spcAft>
                          <a:spcPts val="0"/>
                        </a:spcAft>
                        <a:buClrTx/>
                        <a:buSzTx/>
                        <a:buFontTx/>
                        <a:buNone/>
                      </a:pPr>
                      <a:r>
                        <a:rPr kumimoji="0" lang="en-US" sz="1400" b="0" i="0" u="none" strike="noStrike" kern="1200" cap="none" spc="0" normalizeH="0" baseline="0" noProof="0">
                          <a:ln>
                            <a:noFill/>
                          </a:ln>
                          <a:solidFill>
                            <a:schemeClr val="bg1">
                              <a:lumMod val="50000"/>
                            </a:schemeClr>
                          </a:solidFill>
                          <a:effectLst/>
                          <a:uLnTx/>
                          <a:uFillTx/>
                          <a:latin typeface="+mn-lt"/>
                          <a:ea typeface="+mn-ea"/>
                          <a:cs typeface="Open Sans Light"/>
                        </a:rPr>
                        <a:t>Standardize on a limited Set of critical key metrics. Create a single view of an Application Transactions health.</a:t>
                      </a:r>
                      <a:r>
                        <a:rPr lang="en-US" sz="1400" b="0" i="0" u="none" strike="noStrike" kern="1200" cap="none" spc="0" baseline="0" noProof="0">
                          <a:solidFill>
                            <a:schemeClr val="bg1">
                              <a:lumMod val="50000"/>
                            </a:schemeClr>
                          </a:solidFill>
                          <a:latin typeface="+mn-lt"/>
                          <a:ea typeface="+mn-ea"/>
                          <a:cs typeface="Open Sans Light"/>
                        </a:rPr>
                        <a:t> </a:t>
                      </a:r>
                      <a:r>
                        <a:rPr kumimoji="0" lang="en-US" sz="1400" b="0" i="0" u="none" strike="noStrike" kern="1200" cap="none" spc="0" normalizeH="0" baseline="0" noProof="0">
                          <a:ln>
                            <a:noFill/>
                          </a:ln>
                          <a:solidFill>
                            <a:schemeClr val="bg1">
                              <a:lumMod val="50000"/>
                            </a:schemeClr>
                          </a:solidFill>
                          <a:effectLst/>
                          <a:uLnTx/>
                          <a:uFillTx/>
                          <a:latin typeface="+mn-lt"/>
                          <a:ea typeface="+mn-ea"/>
                          <a:cs typeface="Open Sans Light"/>
                        </a:rPr>
                        <a:t>Alert based on Thresholds and Trending. Independently Monitor each tier to correlate application and tier in order to quickly isolate issues</a:t>
                      </a:r>
                      <a:endParaRPr kumimoji="0" lang="en-US" sz="1400" b="0" i="0" u="none" strike="noStrike" kern="1200" cap="none" spc="0" normalizeH="0" baseline="0" noProof="0">
                        <a:ln>
                          <a:noFill/>
                        </a:ln>
                        <a:solidFill>
                          <a:schemeClr val="bg1">
                            <a:lumMod val="50000"/>
                          </a:schemeClr>
                        </a:solidFill>
                        <a:effectLst/>
                        <a:uLnTx/>
                        <a:uFillTx/>
                        <a:latin typeface="+mn-lt"/>
                        <a:ea typeface="+mn-ea"/>
                        <a:cs typeface="+mn-cs"/>
                      </a:endParaRPr>
                    </a:p>
                  </a:txBody>
                  <a:tcPr marL="182880"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94310" marR="0" lvl="0" indent="-102870" algn="l" defTabSz="914400" rtl="0" eaLnBrk="1" fontAlgn="auto" latinLnBrk="0" hangingPunct="1">
                        <a:lnSpc>
                          <a:spcPct val="95000"/>
                        </a:lnSpc>
                        <a:spcBef>
                          <a:spcPts val="0"/>
                        </a:spcBef>
                        <a:spcAft>
                          <a:spcPts val="800"/>
                        </a:spcAft>
                        <a:buClrTx/>
                        <a:buSzTx/>
                        <a:buFont typeface="Arial" panose="020B0604020202020204" pitchFamily="34" charset="0"/>
                        <a:buChar char="•"/>
                        <a:tabLst/>
                        <a:defRPr/>
                      </a:pPr>
                      <a:r>
                        <a:rPr lang="en-US" sz="1400" b="0">
                          <a:solidFill>
                            <a:schemeClr val="bg2">
                              <a:lumMod val="75000"/>
                            </a:schemeClr>
                          </a:solidFill>
                          <a:latin typeface="+mn-lt"/>
                          <a:cs typeface="Arial"/>
                        </a:rPr>
                        <a:t>Accelerated SPF / Problem Isolation and Recovery</a:t>
                      </a:r>
                    </a:p>
                    <a:p>
                      <a:pPr marL="91440" marR="0" lvl="0" indent="0" algn="l">
                        <a:lnSpc>
                          <a:spcPct val="95000"/>
                        </a:lnSpc>
                        <a:spcBef>
                          <a:spcPts val="0"/>
                        </a:spcBef>
                        <a:spcAft>
                          <a:spcPts val="800"/>
                        </a:spcAft>
                        <a:buClrTx/>
                        <a:buSzTx/>
                        <a:buFont typeface="Arial" panose="020B0604020202020204" pitchFamily="34" charset="0"/>
                        <a:buNone/>
                      </a:pPr>
                      <a:endParaRPr lang="en-US" sz="1400" b="0">
                        <a:solidFill>
                          <a:schemeClr val="bg2">
                            <a:lumMod val="75000"/>
                          </a:schemeClr>
                        </a:solidFill>
                        <a:latin typeface="Arial"/>
                        <a:cs typeface="Arial"/>
                        <a:sym typeface="Arial" panose="020B0604020202020204" pitchFamily="34" charset="0"/>
                      </a:endParaRPr>
                    </a:p>
                  </a:txBody>
                  <a:tcPr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5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500" b="0" dirty="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313834855"/>
                  </a:ext>
                </a:extLst>
              </a:tr>
            </a:tbl>
          </a:graphicData>
        </a:graphic>
      </p:graphicFrame>
      <p:cxnSp>
        <p:nvCxnSpPr>
          <p:cNvPr id="6" name="Straight Connector 5"/>
          <p:cNvCxnSpPr/>
          <p:nvPr/>
        </p:nvCxnSpPr>
        <p:spPr>
          <a:xfrm>
            <a:off x="562292" y="1942876"/>
            <a:ext cx="11064240" cy="0"/>
          </a:xfrm>
          <a:prstGeom prst="line">
            <a:avLst/>
          </a:prstGeom>
          <a:ln w="15875"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7" name="Text Placeholder 18"/>
          <p:cNvSpPr txBox="1">
            <a:spLocks/>
          </p:cNvSpPr>
          <p:nvPr/>
        </p:nvSpPr>
        <p:spPr>
          <a:xfrm>
            <a:off x="4598363" y="1729108"/>
            <a:ext cx="3041194" cy="427535"/>
          </a:xfrm>
          <a:prstGeom prst="rect">
            <a:avLst/>
          </a:prstGeom>
          <a:solidFill>
            <a:schemeClr val="bg1"/>
          </a:solidFill>
          <a:ln w="9525">
            <a:noFill/>
          </a:ln>
        </p:spPr>
        <p:txBody>
          <a:bodyPr vert="horz" wrap="square" lIns="72000" tIns="72000" rIns="72000" bIns="72000" rtlCol="0">
            <a:noAutofit/>
          </a:bodyPr>
          <a:lstStyle>
            <a:lvl1pPr marL="0" indent="0" algn="l" defTabSz="914400" rtl="0" eaLnBrk="1" latinLnBrk="0" hangingPunct="1">
              <a:lnSpc>
                <a:spcPts val="2160"/>
              </a:lnSpc>
              <a:spcBef>
                <a:spcPts val="0"/>
              </a:spcBef>
              <a:spcAft>
                <a:spcPts val="0"/>
              </a:spcAft>
              <a:buFont typeface="Arial" panose="020B0604020202020204" pitchFamily="34" charset="0"/>
              <a:buNone/>
              <a:defRPr sz="1600" b="1" kern="1200">
                <a:solidFill>
                  <a:schemeClr val="bg1"/>
                </a:solidFill>
                <a:latin typeface="+mn-lt"/>
                <a:ea typeface="+mn-ea"/>
                <a:cs typeface="+mn-cs"/>
              </a:defRPr>
            </a:lvl1pPr>
            <a:lvl2pPr marL="378000" indent="-180000" algn="l" defTabSz="914400" rtl="0" eaLnBrk="1" latinLnBrk="0" hangingPunct="1">
              <a:lnSpc>
                <a:spcPct val="90000"/>
              </a:lnSpc>
              <a:spcBef>
                <a:spcPts val="600"/>
              </a:spcBef>
              <a:buFont typeface="Arial" panose="020B0604020202020204" pitchFamily="34" charset="0"/>
              <a:buChar char="–"/>
              <a:defRPr sz="1400" b="0" kern="1200">
                <a:solidFill>
                  <a:schemeClr val="tx1"/>
                </a:solidFill>
                <a:latin typeface="+mn-lt"/>
                <a:ea typeface="+mn-ea"/>
                <a:cs typeface="+mn-cs"/>
              </a:defRPr>
            </a:lvl2pPr>
            <a:lvl3pPr marL="55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3pPr>
            <a:lvl4pPr marL="73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4pPr>
            <a:lvl5pPr marL="738000" indent="-179388" algn="l" defTabSz="914400" rtl="0" eaLnBrk="1" latinLnBrk="0" hangingPunct="1">
              <a:lnSpc>
                <a:spcPct val="100000"/>
              </a:lnSpc>
              <a:spcBef>
                <a:spcPts val="0"/>
              </a:spcBef>
              <a:buFont typeface="Arial" panose="020B0604020202020204" pitchFamily="34" charset="0"/>
              <a:buChar char="–"/>
              <a:tabLst/>
              <a:defRPr sz="1400" b="0" kern="1200">
                <a:solidFill>
                  <a:schemeClr val="tx1"/>
                </a:solidFill>
                <a:latin typeface="+mn-lt"/>
                <a:ea typeface="+mn-ea"/>
                <a:cs typeface="+mn-cs"/>
              </a:defRPr>
            </a:lvl5pPr>
            <a:lvl6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400">
                <a:solidFill>
                  <a:schemeClr val="tx2"/>
                </a:solidFill>
                <a:latin typeface="Arial" panose="020B0604020202020204" pitchFamily="34" charset="0"/>
                <a:ea typeface="Domaine Display" charset="0"/>
                <a:cs typeface="Arial" panose="020B0604020202020204" pitchFamily="34" charset="0"/>
                <a:sym typeface="Arial" panose="020B0604020202020204" pitchFamily="34" charset="0"/>
              </a:rPr>
              <a:t>Recommendations</a:t>
            </a:r>
          </a:p>
        </p:txBody>
      </p:sp>
      <p:grpSp>
        <p:nvGrpSpPr>
          <p:cNvPr id="8" name="Group 7"/>
          <p:cNvGrpSpPr/>
          <p:nvPr/>
        </p:nvGrpSpPr>
        <p:grpSpPr>
          <a:xfrm>
            <a:off x="4071143" y="1619641"/>
            <a:ext cx="564865" cy="564865"/>
            <a:chOff x="4217447" y="1770307"/>
            <a:chExt cx="451685" cy="451685"/>
          </a:xfrm>
        </p:grpSpPr>
        <p:sp>
          <p:nvSpPr>
            <p:cNvPr id="9" name="Oval 8"/>
            <p:cNvSpPr/>
            <p:nvPr/>
          </p:nvSpPr>
          <p:spPr bwMode="ltGray">
            <a:xfrm>
              <a:off x="4217447" y="1770307"/>
              <a:ext cx="451685" cy="451685"/>
            </a:xfrm>
            <a:prstGeom prst="ellipse">
              <a:avLst/>
            </a:prstGeom>
            <a:solidFill>
              <a:schemeClr val="accent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pic>
          <p:nvPicPr>
            <p:cNvPr id="10" name="Picture 9"/>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249377" y="1794981"/>
              <a:ext cx="387824" cy="365760"/>
            </a:xfrm>
            <a:prstGeom prst="rect">
              <a:avLst/>
            </a:prstGeom>
          </p:spPr>
        </p:pic>
      </p:grpSp>
      <p:cxnSp>
        <p:nvCxnSpPr>
          <p:cNvPr id="11" name="Straight Connector 10"/>
          <p:cNvCxnSpPr/>
          <p:nvPr/>
        </p:nvCxnSpPr>
        <p:spPr>
          <a:xfrm>
            <a:off x="562292" y="6423683"/>
            <a:ext cx="11064240" cy="0"/>
          </a:xfrm>
          <a:prstGeom prst="line">
            <a:avLst/>
          </a:prstGeom>
          <a:ln w="15875"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12" name="Freeform 122"/>
          <p:cNvSpPr>
            <a:spLocks noChangeAspect="1"/>
          </p:cNvSpPr>
          <p:nvPr/>
        </p:nvSpPr>
        <p:spPr bwMode="ltGray">
          <a:xfrm>
            <a:off x="1413298" y="4463777"/>
            <a:ext cx="298896" cy="298896"/>
          </a:xfrm>
          <a:custGeom>
            <a:avLst/>
            <a:gdLst>
              <a:gd name="T0" fmla="*/ 161 w 161"/>
              <a:gd name="T1" fmla="*/ 94 h 161"/>
              <a:gd name="T2" fmla="*/ 94 w 161"/>
              <a:gd name="T3" fmla="*/ 94 h 161"/>
              <a:gd name="T4" fmla="*/ 94 w 161"/>
              <a:gd name="T5" fmla="*/ 161 h 161"/>
              <a:gd name="T6" fmla="*/ 67 w 161"/>
              <a:gd name="T7" fmla="*/ 161 h 161"/>
              <a:gd name="T8" fmla="*/ 67 w 161"/>
              <a:gd name="T9" fmla="*/ 94 h 161"/>
              <a:gd name="T10" fmla="*/ 0 w 161"/>
              <a:gd name="T11" fmla="*/ 94 h 161"/>
              <a:gd name="T12" fmla="*/ 0 w 161"/>
              <a:gd name="T13" fmla="*/ 67 h 161"/>
              <a:gd name="T14" fmla="*/ 67 w 161"/>
              <a:gd name="T15" fmla="*/ 67 h 161"/>
              <a:gd name="T16" fmla="*/ 67 w 161"/>
              <a:gd name="T17" fmla="*/ 0 h 161"/>
              <a:gd name="T18" fmla="*/ 94 w 161"/>
              <a:gd name="T19" fmla="*/ 0 h 161"/>
              <a:gd name="T20" fmla="*/ 94 w 161"/>
              <a:gd name="T21" fmla="*/ 67 h 161"/>
              <a:gd name="T22" fmla="*/ 161 w 161"/>
              <a:gd name="T23" fmla="*/ 67 h 161"/>
              <a:gd name="T24" fmla="*/ 161 w 161"/>
              <a:gd name="T25" fmla="*/ 9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161">
                <a:moveTo>
                  <a:pt x="161" y="94"/>
                </a:moveTo>
                <a:lnTo>
                  <a:pt x="94" y="94"/>
                </a:lnTo>
                <a:lnTo>
                  <a:pt x="94" y="161"/>
                </a:lnTo>
                <a:lnTo>
                  <a:pt x="67" y="161"/>
                </a:lnTo>
                <a:lnTo>
                  <a:pt x="67" y="94"/>
                </a:lnTo>
                <a:lnTo>
                  <a:pt x="0" y="94"/>
                </a:lnTo>
                <a:lnTo>
                  <a:pt x="0" y="67"/>
                </a:lnTo>
                <a:lnTo>
                  <a:pt x="67" y="67"/>
                </a:lnTo>
                <a:lnTo>
                  <a:pt x="67" y="0"/>
                </a:lnTo>
                <a:lnTo>
                  <a:pt x="94" y="0"/>
                </a:lnTo>
                <a:lnTo>
                  <a:pt x="94" y="67"/>
                </a:lnTo>
                <a:lnTo>
                  <a:pt x="161" y="67"/>
                </a:lnTo>
                <a:lnTo>
                  <a:pt x="161" y="94"/>
                </a:lnTo>
                <a:close/>
              </a:path>
            </a:pathLst>
          </a:custGeom>
          <a:solidFill>
            <a:schemeClr val="accent2"/>
          </a:solidFill>
          <a:ln>
            <a:noFill/>
          </a:ln>
          <a:extLst/>
        </p:spPr>
        <p:txBody>
          <a:bodyPr vert="horz" wrap="square" lIns="106934" tIns="53467" rIns="106934" bIns="53467"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3" name="Rectangle 12"/>
          <p:cNvSpPr/>
          <p:nvPr/>
        </p:nvSpPr>
        <p:spPr>
          <a:xfrm>
            <a:off x="9312328" y="3466581"/>
            <a:ext cx="2007944" cy="523220"/>
          </a:xfrm>
          <a:prstGeom prst="rect">
            <a:avLst/>
          </a:prstGeom>
        </p:spPr>
        <p:txBody>
          <a:bodyPr wrap="square" anchor="t">
            <a:spAutoFit/>
          </a:bodyPr>
          <a:lstStyle/>
          <a:p>
            <a:pPr>
              <a:spcAft>
                <a:spcPts val="600"/>
              </a:spcAft>
              <a:defRPr/>
            </a:pPr>
            <a:r>
              <a:rPr lang="en-US" sz="1400">
                <a:solidFill>
                  <a:schemeClr val="tx2"/>
                </a:solidFill>
                <a:latin typeface="Arial"/>
                <a:cs typeface="Arial"/>
                <a:sym typeface="Arial" panose="020B0604020202020204" pitchFamily="34" charset="0"/>
              </a:rPr>
              <a:t>DC Lock-in, Siloed Scale</a:t>
            </a:r>
            <a:endParaRPr lang="en-US" sz="1400">
              <a:solidFill>
                <a:schemeClr val="tx2"/>
              </a:solidFill>
              <a:latin typeface="Arial"/>
              <a:cs typeface="Arial"/>
            </a:endParaRPr>
          </a:p>
        </p:txBody>
      </p:sp>
      <p:sp>
        <p:nvSpPr>
          <p:cNvPr id="14" name="Rectangle 13"/>
          <p:cNvSpPr/>
          <p:nvPr/>
        </p:nvSpPr>
        <p:spPr>
          <a:xfrm>
            <a:off x="9266191" y="5294014"/>
            <a:ext cx="2260955" cy="738664"/>
          </a:xfrm>
          <a:prstGeom prst="rect">
            <a:avLst/>
          </a:prstGeom>
        </p:spPr>
        <p:txBody>
          <a:bodyPr wrap="square" anchor="t">
            <a:spAutoFit/>
          </a:bodyPr>
          <a:lstStyle/>
          <a:p>
            <a:pPr>
              <a:spcAft>
                <a:spcPts val="600"/>
              </a:spcAft>
              <a:defRPr/>
            </a:pPr>
            <a:r>
              <a:rPr lang="en-US" sz="1400">
                <a:solidFill>
                  <a:schemeClr val="tx2"/>
                </a:solidFill>
                <a:latin typeface="Arial"/>
                <a:cs typeface="Arial"/>
                <a:sym typeface="Arial" panose="020B0604020202020204" pitchFamily="34" charset="0"/>
              </a:rPr>
              <a:t>Extended Outages and RCA, RC may never be known</a:t>
            </a:r>
            <a:endParaRPr lang="en-US" sz="1400">
              <a:solidFill>
                <a:schemeClr val="tx2"/>
              </a:solidFill>
              <a:latin typeface="Arial" panose="020B0604020202020204" pitchFamily="34" charset="0"/>
              <a:cs typeface="Arial" panose="020B0604020202020204" pitchFamily="34" charset="0"/>
            </a:endParaRPr>
          </a:p>
        </p:txBody>
      </p:sp>
      <p:grpSp>
        <p:nvGrpSpPr>
          <p:cNvPr id="15" name="Group 14"/>
          <p:cNvGrpSpPr/>
          <p:nvPr/>
        </p:nvGrpSpPr>
        <p:grpSpPr>
          <a:xfrm>
            <a:off x="8692892" y="3420127"/>
            <a:ext cx="518618" cy="517576"/>
            <a:chOff x="4867199" y="2556967"/>
            <a:chExt cx="518618" cy="517576"/>
          </a:xfrm>
        </p:grpSpPr>
        <p:sp>
          <p:nvSpPr>
            <p:cNvPr id="16" name="Oval 15"/>
            <p:cNvSpPr/>
            <p:nvPr/>
          </p:nvSpPr>
          <p:spPr>
            <a:xfrm>
              <a:off x="4867199" y="2556967"/>
              <a:ext cx="518618" cy="517576"/>
            </a:xfrm>
            <a:prstGeom prst="ellipse">
              <a:avLst/>
            </a:prstGeom>
            <a:solidFill>
              <a:srgbClr val="C60027"/>
            </a:solidFill>
            <a:ln w="31750">
              <a:solidFill>
                <a:srgbClr val="FF2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17" name="Picture 16"/>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968017" y="2638976"/>
              <a:ext cx="316982" cy="316982"/>
            </a:xfrm>
            <a:prstGeom prst="rect">
              <a:avLst/>
            </a:prstGeom>
          </p:spPr>
        </p:pic>
      </p:grpSp>
      <p:grpSp>
        <p:nvGrpSpPr>
          <p:cNvPr id="18" name="Group 17"/>
          <p:cNvGrpSpPr/>
          <p:nvPr/>
        </p:nvGrpSpPr>
        <p:grpSpPr>
          <a:xfrm>
            <a:off x="8648188" y="5326567"/>
            <a:ext cx="518618" cy="517576"/>
            <a:chOff x="4867199" y="2556967"/>
            <a:chExt cx="518618" cy="517576"/>
          </a:xfrm>
        </p:grpSpPr>
        <p:sp>
          <p:nvSpPr>
            <p:cNvPr id="19" name="Oval 18"/>
            <p:cNvSpPr/>
            <p:nvPr/>
          </p:nvSpPr>
          <p:spPr>
            <a:xfrm>
              <a:off x="4867199" y="2556967"/>
              <a:ext cx="518618" cy="517576"/>
            </a:xfrm>
            <a:prstGeom prst="ellipse">
              <a:avLst/>
            </a:prstGeom>
            <a:solidFill>
              <a:srgbClr val="C60027"/>
            </a:solidFill>
            <a:ln w="31750">
              <a:solidFill>
                <a:srgbClr val="FF2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20" name="Picture 19"/>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968017" y="2638976"/>
              <a:ext cx="316982" cy="316982"/>
            </a:xfrm>
            <a:prstGeom prst="rect">
              <a:avLst/>
            </a:prstGeom>
          </p:spPr>
        </p:pic>
      </p:grpSp>
    </p:spTree>
    <p:extLst>
      <p:ext uri="{BB962C8B-B14F-4D97-AF65-F5344CB8AC3E}">
        <p14:creationId xmlns:p14="http://schemas.microsoft.com/office/powerpoint/2010/main" val="834662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894"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sym typeface="Arial" panose="020B0604020202020204" pitchFamily="34" charset="0"/>
              </a:rPr>
              <a:t>Recommendations</a:t>
            </a:r>
          </a:p>
        </p:txBody>
      </p:sp>
      <p:sp>
        <p:nvSpPr>
          <p:cNvPr id="3" name="Text Placeholder 2"/>
          <p:cNvSpPr>
            <a:spLocks noGrp="1"/>
          </p:cNvSpPr>
          <p:nvPr>
            <p:ph type="body" sz="quarter" idx="11"/>
          </p:nvPr>
        </p:nvSpPr>
        <p:spPr/>
        <p:txBody>
          <a:bodyPr/>
          <a:lstStyle/>
          <a:p>
            <a:r>
              <a:rPr lang="en-US">
                <a:latin typeface="Arial" panose="020B0604020202020204" pitchFamily="34" charset="0"/>
                <a:cs typeface="Arial" panose="020B0604020202020204" pitchFamily="34" charset="0"/>
                <a:sym typeface="Arial" panose="020B0604020202020204" pitchFamily="34" charset="0"/>
              </a:rPr>
              <a:t>Continued</a:t>
            </a:r>
          </a:p>
        </p:txBody>
      </p:sp>
      <p:graphicFrame>
        <p:nvGraphicFramePr>
          <p:cNvPr id="5" name="Table 4"/>
          <p:cNvGraphicFramePr>
            <a:graphicFrameLocks noGrp="1"/>
          </p:cNvGraphicFramePr>
          <p:nvPr>
            <p:extLst/>
          </p:nvPr>
        </p:nvGraphicFramePr>
        <p:xfrm>
          <a:off x="562292" y="1635879"/>
          <a:ext cx="11064240" cy="4664975"/>
        </p:xfrm>
        <a:graphic>
          <a:graphicData uri="http://schemas.openxmlformats.org/drawingml/2006/table">
            <a:tbl>
              <a:tblPr firstRow="1" bandRow="1">
                <a:tableStyleId>{5C22544A-7EE6-4342-B048-85BDC9FD1C3A}</a:tableStyleId>
              </a:tblPr>
              <a:tblGrid>
                <a:gridCol w="1988121">
                  <a:extLst>
                    <a:ext uri="{9D8B030D-6E8A-4147-A177-3AD203B41FA5}">
                      <a16:colId xmlns:a16="http://schemas.microsoft.com/office/drawing/2014/main" val="3720148228"/>
                    </a:ext>
                  </a:extLst>
                </a:gridCol>
                <a:gridCol w="3754694">
                  <a:extLst>
                    <a:ext uri="{9D8B030D-6E8A-4147-A177-3AD203B41FA5}">
                      <a16:colId xmlns:a16="http://schemas.microsoft.com/office/drawing/2014/main" val="2583532942"/>
                    </a:ext>
                  </a:extLst>
                </a:gridCol>
                <a:gridCol w="2217595">
                  <a:extLst>
                    <a:ext uri="{9D8B030D-6E8A-4147-A177-3AD203B41FA5}">
                      <a16:colId xmlns:a16="http://schemas.microsoft.com/office/drawing/2014/main" val="3619095748"/>
                    </a:ext>
                  </a:extLst>
                </a:gridCol>
                <a:gridCol w="2991102">
                  <a:extLst>
                    <a:ext uri="{9D8B030D-6E8A-4147-A177-3AD203B41FA5}">
                      <a16:colId xmlns:a16="http://schemas.microsoft.com/office/drawing/2014/main" val="2957268928"/>
                    </a:ext>
                  </a:extLst>
                </a:gridCol>
                <a:gridCol w="112728">
                  <a:extLst>
                    <a:ext uri="{9D8B030D-6E8A-4147-A177-3AD203B41FA5}">
                      <a16:colId xmlns:a16="http://schemas.microsoft.com/office/drawing/2014/main" val="20004"/>
                    </a:ext>
                  </a:extLst>
                </a:gridCol>
              </a:tblGrid>
              <a:tr h="545918">
                <a:tc>
                  <a:txBody>
                    <a:bodyPr/>
                    <a:lstStyle/>
                    <a:p>
                      <a:pPr algn="ctr"/>
                      <a:r>
                        <a:rPr lang="en-US" sz="1100" dirty="0">
                          <a:solidFill>
                            <a:schemeClr val="bg1"/>
                          </a:solidFill>
                          <a:latin typeface="Arial" panose="020B0604020202020204" pitchFamily="34" charset="0"/>
                          <a:cs typeface="Arial" panose="020B0604020202020204" pitchFamily="34" charset="0"/>
                          <a:sym typeface="Arial" panose="020B0604020202020204" pitchFamily="34" charset="0"/>
                        </a:rPr>
                        <a:t>RECOMMENDATIONS</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r>
                        <a:rPr lang="en-US" sz="1100">
                          <a:solidFill>
                            <a:schemeClr val="bg1"/>
                          </a:solidFill>
                          <a:latin typeface="Arial" panose="020B0604020202020204" pitchFamily="34" charset="0"/>
                          <a:cs typeface="Arial" panose="020B0604020202020204" pitchFamily="34" charset="0"/>
                          <a:sym typeface="Arial" panose="020B0604020202020204" pitchFamily="34" charset="0"/>
                        </a:rPr>
                        <a:t>DESCRIPTION</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r>
                        <a:rPr lang="en-US" sz="1100">
                          <a:solidFill>
                            <a:schemeClr val="bg1"/>
                          </a:solidFill>
                          <a:latin typeface="Arial" panose="020B0604020202020204" pitchFamily="34" charset="0"/>
                          <a:cs typeface="Arial" panose="020B0604020202020204" pitchFamily="34" charset="0"/>
                          <a:sym typeface="Arial" panose="020B0604020202020204" pitchFamily="34" charset="0"/>
                        </a:rPr>
                        <a:t>BENEFITS</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r>
                        <a:rPr lang="en-US" sz="1100">
                          <a:solidFill>
                            <a:schemeClr val="bg1"/>
                          </a:solidFill>
                          <a:latin typeface="Arial" panose="020B0604020202020204" pitchFamily="34" charset="0"/>
                          <a:cs typeface="Arial" panose="020B0604020202020204" pitchFamily="34" charset="0"/>
                          <a:sym typeface="Arial" panose="020B0604020202020204" pitchFamily="34" charset="0"/>
                        </a:rPr>
                        <a:t>POTENTIAL PROBLEMS</a:t>
                      </a:r>
                      <a:r>
                        <a:rPr lang="en-US" sz="1100" baseline="0">
                          <a:solidFill>
                            <a:schemeClr val="bg1"/>
                          </a:solidFill>
                          <a:latin typeface="Arial" panose="020B0604020202020204" pitchFamily="34" charset="0"/>
                          <a:cs typeface="Arial" panose="020B0604020202020204" pitchFamily="34" charset="0"/>
                          <a:sym typeface="Arial" panose="020B0604020202020204" pitchFamily="34" charset="0"/>
                        </a:rPr>
                        <a:t> IF NOT IMPLEMENTED</a:t>
                      </a:r>
                      <a:endParaRPr lang="en-US" sz="1100">
                        <a:solidFill>
                          <a:schemeClr val="bg1"/>
                        </a:solidFill>
                        <a:latin typeface="Arial" panose="020B0604020202020204" pitchFamily="34" charset="0"/>
                        <a:cs typeface="Arial" panose="020B0604020202020204" pitchFamily="34" charset="0"/>
                        <a:sym typeface="Arial" panose="020B0604020202020204" pitchFamily="34" charset="0"/>
                      </a:endParaRPr>
                    </a:p>
                  </a:txBody>
                  <a:tcPr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endParaRPr lang="en-US" sz="1100">
                        <a:solidFill>
                          <a:schemeClr val="bg1"/>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623486429"/>
                  </a:ext>
                </a:extLst>
              </a:tr>
              <a:tr h="370017">
                <a:tc>
                  <a:txBody>
                    <a:bodyPr/>
                    <a:lstStyle/>
                    <a:p>
                      <a:pPr algn="l">
                        <a:spcAft>
                          <a:spcPts val="600"/>
                        </a:spcAft>
                      </a:pPr>
                      <a:endParaRPr lang="en-US" sz="300" b="1">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600"/>
                        </a:spcAft>
                      </a:pPr>
                      <a:endParaRPr lang="en-US" sz="3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3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3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3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023927"/>
                  </a:ext>
                </a:extLst>
              </a:tr>
              <a:tr h="1573498">
                <a:tc>
                  <a:txBody>
                    <a:bodyPr/>
                    <a:lstStyle/>
                    <a:p>
                      <a:pPr algn="ctr">
                        <a:spcAft>
                          <a:spcPts val="600"/>
                        </a:spcAft>
                      </a:pPr>
                      <a:r>
                        <a:rPr lang="en-US" sz="18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Response Envelope</a:t>
                      </a:r>
                    </a:p>
                  </a:txBody>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l" rtl="0">
                        <a:lnSpc>
                          <a:spcPct val="100000"/>
                        </a:lnSpc>
                        <a:spcBef>
                          <a:spcPts val="1200"/>
                        </a:spcBef>
                        <a:spcAft>
                          <a:spcPts val="0"/>
                        </a:spcAft>
                        <a:buClrTx/>
                        <a:buSzTx/>
                        <a:buFontTx/>
                        <a:buNone/>
                      </a:pPr>
                      <a:r>
                        <a:rPr kumimoji="0" lang="en-US" sz="1400" b="0" i="0" u="none" strike="noStrike" kern="1200" cap="none" spc="0" normalizeH="0" baseline="0" noProof="0" dirty="0">
                          <a:ln>
                            <a:noFill/>
                          </a:ln>
                          <a:solidFill>
                            <a:schemeClr val="bg1">
                              <a:lumMod val="50000"/>
                            </a:schemeClr>
                          </a:solidFill>
                          <a:effectLst/>
                          <a:uLnTx/>
                          <a:uFillTx/>
                          <a:latin typeface="+mn-lt"/>
                          <a:ea typeface="+mn-ea"/>
                          <a:cs typeface="Open Sans Light"/>
                        </a:rPr>
                        <a:t>Develop and implement optimized transaction flow container parameters (Timeouts, Queues, Pools, etc.) for optimal throughput and response times across the Market Prominence solution.</a:t>
                      </a:r>
                      <a:r>
                        <a:rPr lang="en-US" sz="1400" b="0" i="0" u="none" strike="noStrike" kern="1200" cap="none" spc="0" baseline="0" noProof="0" dirty="0">
                          <a:solidFill>
                            <a:schemeClr val="bg1">
                              <a:lumMod val="50000"/>
                            </a:schemeClr>
                          </a:solidFill>
                          <a:latin typeface="+mn-lt"/>
                          <a:ea typeface="+mn-ea"/>
                          <a:cs typeface="Open Sans Light"/>
                        </a:rPr>
                        <a:t> Use</a:t>
                      </a:r>
                      <a:r>
                        <a:rPr kumimoji="0" lang="en-US" sz="1400" b="0" i="0" u="none" strike="noStrike" kern="1200" cap="none" spc="0" normalizeH="0" baseline="0" noProof="0" dirty="0">
                          <a:ln>
                            <a:noFill/>
                          </a:ln>
                          <a:solidFill>
                            <a:schemeClr val="bg1">
                              <a:lumMod val="50000"/>
                            </a:schemeClr>
                          </a:solidFill>
                          <a:effectLst/>
                          <a:uLnTx/>
                          <a:uFillTx/>
                          <a:latin typeface="+mn-lt"/>
                          <a:ea typeface="+mn-ea"/>
                          <a:cs typeface="Open Sans Light"/>
                        </a:rPr>
                        <a:t> App Dynamics to measure and assist in adjusting envelope.</a:t>
                      </a:r>
                    </a:p>
                  </a:txBody>
                  <a:tcPr marL="182880"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94310" marR="0" lvl="0" indent="-102870" algn="l">
                        <a:lnSpc>
                          <a:spcPct val="95000"/>
                        </a:lnSpc>
                        <a:spcBef>
                          <a:spcPts val="0"/>
                        </a:spcBef>
                        <a:spcAft>
                          <a:spcPts val="800"/>
                        </a:spcAft>
                        <a:buClrTx/>
                        <a:buSzTx/>
                        <a:buFont typeface="Arial" panose="020B0604020202020204" pitchFamily="34" charset="0"/>
                        <a:buChar char="•"/>
                      </a:pPr>
                      <a:r>
                        <a:rPr lang="en-US" sz="1400" b="0">
                          <a:solidFill>
                            <a:schemeClr val="bg2">
                              <a:lumMod val="75000"/>
                            </a:schemeClr>
                          </a:solidFill>
                          <a:latin typeface="Arial"/>
                          <a:cs typeface="Arial"/>
                        </a:rPr>
                        <a:t>Increased Throughput</a:t>
                      </a:r>
                      <a:endParaRPr lang="en-US" sz="1400" b="0" baseline="0">
                        <a:solidFill>
                          <a:schemeClr val="bg2">
                            <a:lumMod val="75000"/>
                          </a:schemeClr>
                        </a:solidFill>
                        <a:latin typeface="Arial" panose="020B0604020202020204" pitchFamily="34" charset="0"/>
                        <a:cs typeface="Arial" panose="020B0604020202020204" pitchFamily="34" charset="0"/>
                        <a:sym typeface="Arial" panose="020B0604020202020204" pitchFamily="34" charset="0"/>
                      </a:endParaRPr>
                    </a:p>
                    <a:p>
                      <a:pPr marL="194310" marR="0" lvl="0" indent="-102870" algn="l">
                        <a:lnSpc>
                          <a:spcPct val="95000"/>
                        </a:lnSpc>
                        <a:spcBef>
                          <a:spcPts val="0"/>
                        </a:spcBef>
                        <a:spcAft>
                          <a:spcPts val="800"/>
                        </a:spcAft>
                        <a:buClrTx/>
                        <a:buSzTx/>
                        <a:buFont typeface="Arial" panose="020B0604020202020204" pitchFamily="34" charset="0"/>
                        <a:buChar char="•"/>
                      </a:pPr>
                      <a:r>
                        <a:rPr lang="en-US" sz="1400" b="0" baseline="0">
                          <a:solidFill>
                            <a:schemeClr val="bg2">
                              <a:lumMod val="75000"/>
                            </a:schemeClr>
                          </a:solidFill>
                          <a:latin typeface="Arial"/>
                          <a:cs typeface="Arial"/>
                        </a:rPr>
                        <a:t>Maximizes Vertical Scale </a:t>
                      </a:r>
                      <a:endParaRPr lang="en-US" sz="1400" b="0">
                        <a:solidFill>
                          <a:schemeClr val="bg2">
                            <a:lumMod val="75000"/>
                          </a:schemeClr>
                        </a:solidFill>
                        <a:latin typeface="Arial"/>
                        <a:cs typeface="Arial"/>
                        <a:sym typeface="Arial" panose="020B0604020202020204" pitchFamily="34" charset="0"/>
                      </a:endParaRPr>
                    </a:p>
                  </a:txBody>
                  <a:tcPr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5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5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100802378"/>
                  </a:ext>
                </a:extLst>
              </a:tr>
              <a:tr h="318268">
                <a:tc>
                  <a:txBody>
                    <a:bodyPr/>
                    <a:lstStyle/>
                    <a:p>
                      <a:pPr algn="ctr">
                        <a:spcAft>
                          <a:spcPts val="600"/>
                        </a:spcAft>
                      </a:pPr>
                      <a:endParaRPr lang="en-US" sz="18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endParaRPr>
                    </a:p>
                  </a:txBody>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600"/>
                        </a:spcAft>
                      </a:pPr>
                      <a:endParaRPr lang="en-US" sz="1400" b="1" kern="1200" baseline="0">
                        <a:solidFill>
                          <a:schemeClr val="bg1">
                            <a:lumMod val="50000"/>
                          </a:schemeClr>
                        </a:solidFill>
                        <a:latin typeface="Arial" panose="020B0604020202020204" pitchFamily="34" charset="0"/>
                        <a:ea typeface="+mn-ea"/>
                        <a:cs typeface="Arial" panose="020B0604020202020204" pitchFamily="34" charset="0"/>
                        <a:sym typeface="Arial" panose="020B0604020202020204" pitchFamily="34" charset="0"/>
                      </a:endParaRPr>
                    </a:p>
                  </a:txBody>
                  <a:tcPr marL="182880"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94310" marR="0" lvl="0" indent="-102870" algn="l" defTabSz="914400" rtl="0" eaLnBrk="1" fontAlgn="auto" latinLnBrk="0" hangingPunct="1">
                        <a:lnSpc>
                          <a:spcPct val="95000"/>
                        </a:lnSpc>
                        <a:spcBef>
                          <a:spcPts val="0"/>
                        </a:spcBef>
                        <a:spcAft>
                          <a:spcPts val="800"/>
                        </a:spcAft>
                        <a:buClrTx/>
                        <a:buSzTx/>
                        <a:buFont typeface="Arial" panose="020B0604020202020204" pitchFamily="34" charset="0"/>
                        <a:buChar char="•"/>
                        <a:tabLst/>
                        <a:defRPr/>
                      </a:pPr>
                      <a:endParaRPr lang="en-US" sz="1400" b="0">
                        <a:solidFill>
                          <a:schemeClr val="bg2">
                            <a:lumMod val="75000"/>
                          </a:schemeClr>
                        </a:solidFill>
                        <a:latin typeface="Arial" panose="020B0604020202020204" pitchFamily="34" charset="0"/>
                        <a:cs typeface="Arial" panose="020B0604020202020204" pitchFamily="34" charset="0"/>
                        <a:sym typeface="Arial" panose="020B0604020202020204" pitchFamily="34" charset="0"/>
                      </a:endParaRPr>
                    </a:p>
                  </a:txBody>
                  <a:tcPr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5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5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328679"/>
                  </a:ext>
                </a:extLst>
              </a:tr>
              <a:tr h="1430866">
                <a:tc>
                  <a:txBody>
                    <a:bodyPr/>
                    <a:lstStyle/>
                    <a:p>
                      <a:pPr algn="ctr">
                        <a:spcAft>
                          <a:spcPts val="600"/>
                        </a:spcAft>
                      </a:pPr>
                      <a:r>
                        <a:rPr lang="en-US" sz="18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Tuning Integration</a:t>
                      </a:r>
                    </a:p>
                  </a:txBody>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l" rtl="0">
                        <a:lnSpc>
                          <a:spcPct val="100000"/>
                        </a:lnSpc>
                        <a:spcBef>
                          <a:spcPts val="0"/>
                        </a:spcBef>
                        <a:spcAft>
                          <a:spcPts val="600"/>
                        </a:spcAft>
                        <a:buClrTx/>
                        <a:buSzTx/>
                        <a:buFontTx/>
                        <a:buNone/>
                      </a:pPr>
                      <a:r>
                        <a:rPr kumimoji="0" lang="en-US" sz="1400" b="0" i="0" u="none" strike="noStrike" kern="1200" cap="none" spc="0" normalizeH="0" baseline="0" noProof="0">
                          <a:ln>
                            <a:noFill/>
                          </a:ln>
                          <a:solidFill>
                            <a:schemeClr val="bg1">
                              <a:lumMod val="50000"/>
                            </a:schemeClr>
                          </a:solidFill>
                          <a:effectLst/>
                          <a:uLnTx/>
                          <a:uFillTx/>
                          <a:latin typeface="+mn-lt"/>
                          <a:ea typeface="+mn-ea"/>
                          <a:cs typeface="Open Sans Light"/>
                        </a:rPr>
                        <a:t>Set/Limit All dynamically configured resources to levels that exceed performance test measured metrics, typically 25% above expected load. Infrastructure component limits( timeouts, queues, pools, etc.) need to be understood and tuned based on performance tests and projected load for next 12 months. </a:t>
                      </a:r>
                      <a:r>
                        <a:rPr lang="en-US" sz="1400" b="0" i="0" u="none" strike="noStrike" kern="1200" cap="none" spc="0" baseline="0" noProof="0">
                          <a:solidFill>
                            <a:schemeClr val="bg1">
                              <a:lumMod val="50000"/>
                            </a:schemeClr>
                          </a:solidFill>
                          <a:latin typeface="+mn-lt"/>
                          <a:ea typeface="+mn-ea"/>
                          <a:cs typeface="Open Sans Light"/>
                        </a:rPr>
                        <a:t> </a:t>
                      </a:r>
                      <a:endParaRPr lang="en-US" sz="1400" b="0" i="0" u="none" strike="noStrike" kern="1200" cap="none" spc="0" baseline="0" noProof="0">
                        <a:solidFill>
                          <a:schemeClr val="bg1">
                            <a:lumMod val="50000"/>
                          </a:schemeClr>
                        </a:solidFill>
                        <a:latin typeface="+mn-lt"/>
                        <a:ea typeface="+mn-ea"/>
                        <a:cs typeface="Arial" panose="020B0604020202020204" pitchFamily="34" charset="0"/>
                        <a:sym typeface="Arial" panose="020B0604020202020204" pitchFamily="34" charset="0"/>
                      </a:endParaRPr>
                    </a:p>
                  </a:txBody>
                  <a:tcPr marL="182880"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94310" marR="0" lvl="0" indent="-102870" algn="l">
                        <a:lnSpc>
                          <a:spcPct val="95000"/>
                        </a:lnSpc>
                        <a:spcBef>
                          <a:spcPts val="0"/>
                        </a:spcBef>
                        <a:spcAft>
                          <a:spcPts val="800"/>
                        </a:spcAft>
                        <a:buClrTx/>
                        <a:buSzTx/>
                        <a:buFont typeface="Arial" panose="020B0604020202020204" pitchFamily="34" charset="0"/>
                        <a:buChar char="•"/>
                      </a:pPr>
                      <a:r>
                        <a:rPr lang="en-US" sz="1400" b="0">
                          <a:solidFill>
                            <a:schemeClr val="bg2">
                              <a:lumMod val="75000"/>
                            </a:schemeClr>
                          </a:solidFill>
                          <a:latin typeface="Arial"/>
                          <a:cs typeface="Arial"/>
                        </a:rPr>
                        <a:t>Growth Accommodated for Next 12 months</a:t>
                      </a:r>
                      <a:endParaRPr lang="en-US" sz="1400" b="0" baseline="0">
                        <a:solidFill>
                          <a:schemeClr val="bg2">
                            <a:lumMod val="75000"/>
                          </a:schemeClr>
                        </a:solidFill>
                        <a:latin typeface="Arial"/>
                        <a:cs typeface="Arial"/>
                        <a:sym typeface="Arial" panose="020B0604020202020204" pitchFamily="34" charset="0"/>
                      </a:endParaRPr>
                    </a:p>
                  </a:txBody>
                  <a:tcPr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a:spcAft>
                          <a:spcPts val="600"/>
                        </a:spcAft>
                        <a:buFont typeface="Arial" panose="020B0604020202020204" pitchFamily="34" charset="0"/>
                        <a:buChar char="•"/>
                      </a:pPr>
                      <a:endParaRPr lang="en-US" sz="1500" b="0" baseline="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285750" indent="-285750" algn="l">
                        <a:spcAft>
                          <a:spcPts val="600"/>
                        </a:spcAft>
                        <a:buFont typeface="Arial" panose="020B0604020202020204" pitchFamily="34" charset="0"/>
                        <a:buChar char="•"/>
                      </a:pPr>
                      <a:endParaRPr lang="en-US" sz="1500" b="0" baseline="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178404196"/>
                  </a:ext>
                </a:extLst>
              </a:tr>
            </a:tbl>
          </a:graphicData>
        </a:graphic>
      </p:graphicFrame>
      <p:cxnSp>
        <p:nvCxnSpPr>
          <p:cNvPr id="11" name="Straight Connector 10"/>
          <p:cNvCxnSpPr/>
          <p:nvPr/>
        </p:nvCxnSpPr>
        <p:spPr>
          <a:xfrm>
            <a:off x="562292" y="6242923"/>
            <a:ext cx="11064240" cy="0"/>
          </a:xfrm>
          <a:prstGeom prst="line">
            <a:avLst/>
          </a:prstGeom>
          <a:ln w="15875"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12" name="Freeform 122"/>
          <p:cNvSpPr>
            <a:spLocks noChangeAspect="1"/>
          </p:cNvSpPr>
          <p:nvPr/>
        </p:nvSpPr>
        <p:spPr bwMode="ltGray">
          <a:xfrm>
            <a:off x="1409833" y="4203688"/>
            <a:ext cx="224268" cy="224268"/>
          </a:xfrm>
          <a:custGeom>
            <a:avLst/>
            <a:gdLst>
              <a:gd name="T0" fmla="*/ 161 w 161"/>
              <a:gd name="T1" fmla="*/ 94 h 161"/>
              <a:gd name="T2" fmla="*/ 94 w 161"/>
              <a:gd name="T3" fmla="*/ 94 h 161"/>
              <a:gd name="T4" fmla="*/ 94 w 161"/>
              <a:gd name="T5" fmla="*/ 161 h 161"/>
              <a:gd name="T6" fmla="*/ 67 w 161"/>
              <a:gd name="T7" fmla="*/ 161 h 161"/>
              <a:gd name="T8" fmla="*/ 67 w 161"/>
              <a:gd name="T9" fmla="*/ 94 h 161"/>
              <a:gd name="T10" fmla="*/ 0 w 161"/>
              <a:gd name="T11" fmla="*/ 94 h 161"/>
              <a:gd name="T12" fmla="*/ 0 w 161"/>
              <a:gd name="T13" fmla="*/ 67 h 161"/>
              <a:gd name="T14" fmla="*/ 67 w 161"/>
              <a:gd name="T15" fmla="*/ 67 h 161"/>
              <a:gd name="T16" fmla="*/ 67 w 161"/>
              <a:gd name="T17" fmla="*/ 0 h 161"/>
              <a:gd name="T18" fmla="*/ 94 w 161"/>
              <a:gd name="T19" fmla="*/ 0 h 161"/>
              <a:gd name="T20" fmla="*/ 94 w 161"/>
              <a:gd name="T21" fmla="*/ 67 h 161"/>
              <a:gd name="T22" fmla="*/ 161 w 161"/>
              <a:gd name="T23" fmla="*/ 67 h 161"/>
              <a:gd name="T24" fmla="*/ 161 w 161"/>
              <a:gd name="T25" fmla="*/ 9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161">
                <a:moveTo>
                  <a:pt x="161" y="94"/>
                </a:moveTo>
                <a:lnTo>
                  <a:pt x="94" y="94"/>
                </a:lnTo>
                <a:lnTo>
                  <a:pt x="94" y="161"/>
                </a:lnTo>
                <a:lnTo>
                  <a:pt x="67" y="161"/>
                </a:lnTo>
                <a:lnTo>
                  <a:pt x="67" y="94"/>
                </a:lnTo>
                <a:lnTo>
                  <a:pt x="0" y="94"/>
                </a:lnTo>
                <a:lnTo>
                  <a:pt x="0" y="67"/>
                </a:lnTo>
                <a:lnTo>
                  <a:pt x="67" y="67"/>
                </a:lnTo>
                <a:lnTo>
                  <a:pt x="67" y="0"/>
                </a:lnTo>
                <a:lnTo>
                  <a:pt x="94" y="0"/>
                </a:lnTo>
                <a:lnTo>
                  <a:pt x="94" y="67"/>
                </a:lnTo>
                <a:lnTo>
                  <a:pt x="161" y="67"/>
                </a:lnTo>
                <a:lnTo>
                  <a:pt x="161" y="94"/>
                </a:lnTo>
                <a:close/>
              </a:path>
            </a:pathLst>
          </a:custGeom>
          <a:solidFill>
            <a:schemeClr val="accent2"/>
          </a:solidFill>
          <a:ln>
            <a:noFill/>
          </a:ln>
          <a:extLst/>
        </p:spPr>
        <p:txBody>
          <a:bodyPr vert="horz" wrap="square" lIns="106934" tIns="53467" rIns="106934" bIns="53467"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3" name="Rectangle 12"/>
          <p:cNvSpPr/>
          <p:nvPr/>
        </p:nvSpPr>
        <p:spPr>
          <a:xfrm>
            <a:off x="9284897" y="2938585"/>
            <a:ext cx="2007944" cy="954107"/>
          </a:xfrm>
          <a:prstGeom prst="rect">
            <a:avLst/>
          </a:prstGeom>
        </p:spPr>
        <p:txBody>
          <a:bodyPr wrap="square" anchor="t">
            <a:spAutoFit/>
          </a:bodyPr>
          <a:lstStyle/>
          <a:p>
            <a:pPr>
              <a:spcAft>
                <a:spcPts val="600"/>
              </a:spcAft>
              <a:defRPr/>
            </a:pPr>
            <a:r>
              <a:rPr lang="en-US" sz="1400">
                <a:solidFill>
                  <a:schemeClr val="tx2"/>
                </a:solidFill>
                <a:latin typeface="Arial"/>
                <a:cs typeface="Arial"/>
                <a:sym typeface="Arial" panose="020B0604020202020204" pitchFamily="34" charset="0"/>
              </a:rPr>
              <a:t>Poor visibility in this layer will lead to unnecessary Infra sprawl </a:t>
            </a:r>
            <a:endParaRPr lang="en-US" sz="1400">
              <a:solidFill>
                <a:schemeClr val="tx2"/>
              </a:solidFill>
              <a:latin typeface="Arial" panose="020B0604020202020204" pitchFamily="34" charset="0"/>
              <a:cs typeface="Arial" panose="020B0604020202020204" pitchFamily="34" charset="0"/>
            </a:endParaRPr>
          </a:p>
        </p:txBody>
      </p:sp>
      <p:sp>
        <p:nvSpPr>
          <p:cNvPr id="14" name="Rectangle 13"/>
          <p:cNvSpPr/>
          <p:nvPr/>
        </p:nvSpPr>
        <p:spPr>
          <a:xfrm>
            <a:off x="9284897" y="5010896"/>
            <a:ext cx="2260955" cy="738664"/>
          </a:xfrm>
          <a:prstGeom prst="rect">
            <a:avLst/>
          </a:prstGeom>
        </p:spPr>
        <p:txBody>
          <a:bodyPr wrap="square" anchor="t">
            <a:spAutoFit/>
          </a:bodyPr>
          <a:lstStyle/>
          <a:p>
            <a:pPr>
              <a:spcAft>
                <a:spcPts val="600"/>
              </a:spcAft>
              <a:defRPr/>
            </a:pPr>
            <a:r>
              <a:rPr lang="en-US" sz="1400">
                <a:solidFill>
                  <a:schemeClr val="tx2"/>
                </a:solidFill>
                <a:latin typeface="Arial"/>
                <a:cs typeface="Arial"/>
                <a:sym typeface="Arial" panose="020B0604020202020204" pitchFamily="34" charset="0"/>
              </a:rPr>
              <a:t>Traffic spikes and Infra outages will cause downtime</a:t>
            </a:r>
            <a:endParaRPr lang="en-US">
              <a:solidFill>
                <a:schemeClr val="tx2"/>
              </a:solidFill>
            </a:endParaRPr>
          </a:p>
        </p:txBody>
      </p:sp>
      <p:grpSp>
        <p:nvGrpSpPr>
          <p:cNvPr id="15" name="Group 14"/>
          <p:cNvGrpSpPr/>
          <p:nvPr/>
        </p:nvGrpSpPr>
        <p:grpSpPr>
          <a:xfrm>
            <a:off x="8648188" y="2938585"/>
            <a:ext cx="518618" cy="517576"/>
            <a:chOff x="4867199" y="2556967"/>
            <a:chExt cx="518618" cy="517576"/>
          </a:xfrm>
        </p:grpSpPr>
        <p:sp>
          <p:nvSpPr>
            <p:cNvPr id="16" name="Oval 15"/>
            <p:cNvSpPr/>
            <p:nvPr/>
          </p:nvSpPr>
          <p:spPr>
            <a:xfrm>
              <a:off x="4867199" y="2556967"/>
              <a:ext cx="518618" cy="517576"/>
            </a:xfrm>
            <a:prstGeom prst="ellipse">
              <a:avLst/>
            </a:prstGeom>
            <a:solidFill>
              <a:srgbClr val="C60027"/>
            </a:solidFill>
            <a:ln w="31750">
              <a:solidFill>
                <a:srgbClr val="FF2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17" name="Picture 1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968017" y="2638976"/>
              <a:ext cx="316982" cy="316982"/>
            </a:xfrm>
            <a:prstGeom prst="rect">
              <a:avLst/>
            </a:prstGeom>
          </p:spPr>
        </p:pic>
      </p:grpSp>
      <p:grpSp>
        <p:nvGrpSpPr>
          <p:cNvPr id="18" name="Group 17"/>
          <p:cNvGrpSpPr/>
          <p:nvPr/>
        </p:nvGrpSpPr>
        <p:grpSpPr>
          <a:xfrm>
            <a:off x="8666894" y="5032431"/>
            <a:ext cx="518618" cy="517576"/>
            <a:chOff x="4867199" y="2556967"/>
            <a:chExt cx="518618" cy="517576"/>
          </a:xfrm>
        </p:grpSpPr>
        <p:sp>
          <p:nvSpPr>
            <p:cNvPr id="19" name="Oval 18"/>
            <p:cNvSpPr/>
            <p:nvPr/>
          </p:nvSpPr>
          <p:spPr>
            <a:xfrm>
              <a:off x="4867199" y="2556967"/>
              <a:ext cx="518618" cy="517576"/>
            </a:xfrm>
            <a:prstGeom prst="ellipse">
              <a:avLst/>
            </a:prstGeom>
            <a:solidFill>
              <a:srgbClr val="C60027"/>
            </a:solidFill>
            <a:ln w="31750">
              <a:solidFill>
                <a:srgbClr val="FF2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20" name="Picture 19"/>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968017" y="2638976"/>
              <a:ext cx="316982" cy="316982"/>
            </a:xfrm>
            <a:prstGeom prst="rect">
              <a:avLst/>
            </a:prstGeom>
          </p:spPr>
        </p:pic>
      </p:grpSp>
      <p:sp>
        <p:nvSpPr>
          <p:cNvPr id="21" name="Freeform 122">
            <a:extLst>
              <a:ext uri="{FF2B5EF4-FFF2-40B4-BE49-F238E27FC236}">
                <a16:creationId xmlns:a16="http://schemas.microsoft.com/office/drawing/2014/main" id="{ECA37AC2-FB72-4622-9BC9-C9508BD8356C}"/>
              </a:ext>
            </a:extLst>
          </p:cNvPr>
          <p:cNvSpPr>
            <a:spLocks noChangeAspect="1"/>
          </p:cNvSpPr>
          <p:nvPr/>
        </p:nvSpPr>
        <p:spPr bwMode="ltGray">
          <a:xfrm>
            <a:off x="1409833" y="2272299"/>
            <a:ext cx="224268" cy="224268"/>
          </a:xfrm>
          <a:custGeom>
            <a:avLst/>
            <a:gdLst>
              <a:gd name="T0" fmla="*/ 161 w 161"/>
              <a:gd name="T1" fmla="*/ 94 h 161"/>
              <a:gd name="T2" fmla="*/ 94 w 161"/>
              <a:gd name="T3" fmla="*/ 94 h 161"/>
              <a:gd name="T4" fmla="*/ 94 w 161"/>
              <a:gd name="T5" fmla="*/ 161 h 161"/>
              <a:gd name="T6" fmla="*/ 67 w 161"/>
              <a:gd name="T7" fmla="*/ 161 h 161"/>
              <a:gd name="T8" fmla="*/ 67 w 161"/>
              <a:gd name="T9" fmla="*/ 94 h 161"/>
              <a:gd name="T10" fmla="*/ 0 w 161"/>
              <a:gd name="T11" fmla="*/ 94 h 161"/>
              <a:gd name="T12" fmla="*/ 0 w 161"/>
              <a:gd name="T13" fmla="*/ 67 h 161"/>
              <a:gd name="T14" fmla="*/ 67 w 161"/>
              <a:gd name="T15" fmla="*/ 67 h 161"/>
              <a:gd name="T16" fmla="*/ 67 w 161"/>
              <a:gd name="T17" fmla="*/ 0 h 161"/>
              <a:gd name="T18" fmla="*/ 94 w 161"/>
              <a:gd name="T19" fmla="*/ 0 h 161"/>
              <a:gd name="T20" fmla="*/ 94 w 161"/>
              <a:gd name="T21" fmla="*/ 67 h 161"/>
              <a:gd name="T22" fmla="*/ 161 w 161"/>
              <a:gd name="T23" fmla="*/ 67 h 161"/>
              <a:gd name="T24" fmla="*/ 161 w 161"/>
              <a:gd name="T25" fmla="*/ 9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161">
                <a:moveTo>
                  <a:pt x="161" y="94"/>
                </a:moveTo>
                <a:lnTo>
                  <a:pt x="94" y="94"/>
                </a:lnTo>
                <a:lnTo>
                  <a:pt x="94" y="161"/>
                </a:lnTo>
                <a:lnTo>
                  <a:pt x="67" y="161"/>
                </a:lnTo>
                <a:lnTo>
                  <a:pt x="67" y="94"/>
                </a:lnTo>
                <a:lnTo>
                  <a:pt x="0" y="94"/>
                </a:lnTo>
                <a:lnTo>
                  <a:pt x="0" y="67"/>
                </a:lnTo>
                <a:lnTo>
                  <a:pt x="67" y="67"/>
                </a:lnTo>
                <a:lnTo>
                  <a:pt x="67" y="0"/>
                </a:lnTo>
                <a:lnTo>
                  <a:pt x="94" y="0"/>
                </a:lnTo>
                <a:lnTo>
                  <a:pt x="94" y="67"/>
                </a:lnTo>
                <a:lnTo>
                  <a:pt x="161" y="67"/>
                </a:lnTo>
                <a:lnTo>
                  <a:pt x="161" y="94"/>
                </a:lnTo>
                <a:close/>
              </a:path>
            </a:pathLst>
          </a:custGeom>
          <a:solidFill>
            <a:schemeClr val="accent2"/>
          </a:solidFill>
          <a:ln>
            <a:noFill/>
          </a:ln>
          <a:extLst/>
        </p:spPr>
        <p:txBody>
          <a:bodyPr vert="horz" wrap="square" lIns="106934" tIns="53467" rIns="106934" bIns="53467"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5116099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918"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sym typeface="Arial" panose="020B0604020202020204" pitchFamily="34" charset="0"/>
              </a:rPr>
              <a:t>Recommendations</a:t>
            </a:r>
          </a:p>
        </p:txBody>
      </p:sp>
      <p:sp>
        <p:nvSpPr>
          <p:cNvPr id="3" name="Text Placeholder 2"/>
          <p:cNvSpPr>
            <a:spLocks noGrp="1"/>
          </p:cNvSpPr>
          <p:nvPr>
            <p:ph type="body" sz="quarter" idx="11"/>
          </p:nvPr>
        </p:nvSpPr>
        <p:spPr/>
        <p:txBody>
          <a:bodyPr/>
          <a:lstStyle/>
          <a:p>
            <a:r>
              <a:rPr lang="en-US">
                <a:latin typeface="Arial" panose="020B0604020202020204" pitchFamily="34" charset="0"/>
                <a:cs typeface="Arial" panose="020B0604020202020204" pitchFamily="34" charset="0"/>
                <a:sym typeface="Arial" panose="020B0604020202020204" pitchFamily="34" charset="0"/>
              </a:rPr>
              <a:t>Continued 2</a:t>
            </a:r>
          </a:p>
        </p:txBody>
      </p:sp>
      <p:graphicFrame>
        <p:nvGraphicFramePr>
          <p:cNvPr id="5" name="Table 4"/>
          <p:cNvGraphicFramePr>
            <a:graphicFrameLocks noGrp="1"/>
          </p:cNvGraphicFramePr>
          <p:nvPr>
            <p:extLst/>
          </p:nvPr>
        </p:nvGraphicFramePr>
        <p:xfrm>
          <a:off x="563880" y="1629929"/>
          <a:ext cx="11064240" cy="4770554"/>
        </p:xfrm>
        <a:graphic>
          <a:graphicData uri="http://schemas.openxmlformats.org/drawingml/2006/table">
            <a:tbl>
              <a:tblPr firstRow="1" bandRow="1">
                <a:tableStyleId>{5C22544A-7EE6-4342-B048-85BDC9FD1C3A}</a:tableStyleId>
              </a:tblPr>
              <a:tblGrid>
                <a:gridCol w="1988121">
                  <a:extLst>
                    <a:ext uri="{9D8B030D-6E8A-4147-A177-3AD203B41FA5}">
                      <a16:colId xmlns:a16="http://schemas.microsoft.com/office/drawing/2014/main" val="3720148228"/>
                    </a:ext>
                  </a:extLst>
                </a:gridCol>
                <a:gridCol w="3701531">
                  <a:extLst>
                    <a:ext uri="{9D8B030D-6E8A-4147-A177-3AD203B41FA5}">
                      <a16:colId xmlns:a16="http://schemas.microsoft.com/office/drawing/2014/main" val="2583532942"/>
                    </a:ext>
                  </a:extLst>
                </a:gridCol>
                <a:gridCol w="2270758">
                  <a:extLst>
                    <a:ext uri="{9D8B030D-6E8A-4147-A177-3AD203B41FA5}">
                      <a16:colId xmlns:a16="http://schemas.microsoft.com/office/drawing/2014/main" val="3619095748"/>
                    </a:ext>
                  </a:extLst>
                </a:gridCol>
                <a:gridCol w="2991102">
                  <a:extLst>
                    <a:ext uri="{9D8B030D-6E8A-4147-A177-3AD203B41FA5}">
                      <a16:colId xmlns:a16="http://schemas.microsoft.com/office/drawing/2014/main" val="2957268928"/>
                    </a:ext>
                  </a:extLst>
                </a:gridCol>
                <a:gridCol w="112728">
                  <a:extLst>
                    <a:ext uri="{9D8B030D-6E8A-4147-A177-3AD203B41FA5}">
                      <a16:colId xmlns:a16="http://schemas.microsoft.com/office/drawing/2014/main" val="20004"/>
                    </a:ext>
                  </a:extLst>
                </a:gridCol>
              </a:tblGrid>
              <a:tr h="546735">
                <a:tc>
                  <a:txBody>
                    <a:bodyPr/>
                    <a:lstStyle/>
                    <a:p>
                      <a:pPr algn="ctr"/>
                      <a:r>
                        <a:rPr lang="en-US" sz="1100">
                          <a:solidFill>
                            <a:schemeClr val="bg1"/>
                          </a:solidFill>
                          <a:latin typeface="Arial" panose="020B0604020202020204" pitchFamily="34" charset="0"/>
                          <a:cs typeface="Arial" panose="020B0604020202020204" pitchFamily="34" charset="0"/>
                          <a:sym typeface="Arial" panose="020B0604020202020204" pitchFamily="34" charset="0"/>
                        </a:rPr>
                        <a:t>RECOMMENDATIONS</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r>
                        <a:rPr lang="en-US" sz="1100">
                          <a:solidFill>
                            <a:schemeClr val="bg1"/>
                          </a:solidFill>
                          <a:latin typeface="Arial" panose="020B0604020202020204" pitchFamily="34" charset="0"/>
                          <a:cs typeface="Arial" panose="020B0604020202020204" pitchFamily="34" charset="0"/>
                          <a:sym typeface="Arial" panose="020B0604020202020204" pitchFamily="34" charset="0"/>
                        </a:rPr>
                        <a:t>DESCRIPTION</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r>
                        <a:rPr lang="en-US" sz="1100">
                          <a:solidFill>
                            <a:schemeClr val="bg1"/>
                          </a:solidFill>
                          <a:latin typeface="Arial" panose="020B0604020202020204" pitchFamily="34" charset="0"/>
                          <a:cs typeface="Arial" panose="020B0604020202020204" pitchFamily="34" charset="0"/>
                          <a:sym typeface="Arial" panose="020B0604020202020204" pitchFamily="34" charset="0"/>
                        </a:rPr>
                        <a:t>BENEFITS</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r>
                        <a:rPr lang="en-US" sz="1100">
                          <a:solidFill>
                            <a:schemeClr val="bg1"/>
                          </a:solidFill>
                          <a:latin typeface="Arial" panose="020B0604020202020204" pitchFamily="34" charset="0"/>
                          <a:cs typeface="Arial" panose="020B0604020202020204" pitchFamily="34" charset="0"/>
                          <a:sym typeface="Arial" panose="020B0604020202020204" pitchFamily="34" charset="0"/>
                        </a:rPr>
                        <a:t>POTENTIAL PROBLEMS</a:t>
                      </a:r>
                      <a:r>
                        <a:rPr lang="en-US" sz="1100" baseline="0">
                          <a:solidFill>
                            <a:schemeClr val="bg1"/>
                          </a:solidFill>
                          <a:latin typeface="Arial" panose="020B0604020202020204" pitchFamily="34" charset="0"/>
                          <a:cs typeface="Arial" panose="020B0604020202020204" pitchFamily="34" charset="0"/>
                          <a:sym typeface="Arial" panose="020B0604020202020204" pitchFamily="34" charset="0"/>
                        </a:rPr>
                        <a:t> IF NOT IMPLEMENTED</a:t>
                      </a:r>
                      <a:endParaRPr lang="en-US" sz="1100">
                        <a:solidFill>
                          <a:schemeClr val="bg1"/>
                        </a:solidFill>
                        <a:latin typeface="Arial" panose="020B0604020202020204" pitchFamily="34" charset="0"/>
                        <a:cs typeface="Arial" panose="020B0604020202020204" pitchFamily="34" charset="0"/>
                        <a:sym typeface="Arial" panose="020B0604020202020204" pitchFamily="34" charset="0"/>
                      </a:endParaRPr>
                    </a:p>
                  </a:txBody>
                  <a:tcPr anchor="ctr">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endParaRPr lang="en-US" sz="1100">
                        <a:solidFill>
                          <a:schemeClr val="bg1"/>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623486429"/>
                  </a:ext>
                </a:extLst>
              </a:tr>
              <a:tr h="417418">
                <a:tc>
                  <a:txBody>
                    <a:bodyPr/>
                    <a:lstStyle/>
                    <a:p>
                      <a:pPr algn="l">
                        <a:spcAft>
                          <a:spcPts val="600"/>
                        </a:spcAft>
                      </a:pPr>
                      <a:endParaRPr lang="en-US" sz="300" b="1">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600"/>
                        </a:spcAft>
                      </a:pPr>
                      <a:endParaRPr lang="en-US" sz="30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3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3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3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023927"/>
                  </a:ext>
                </a:extLst>
              </a:tr>
              <a:tr h="1349955">
                <a:tc>
                  <a:txBody>
                    <a:bodyPr/>
                    <a:lstStyle/>
                    <a:p>
                      <a:pPr algn="ctr">
                        <a:spcAft>
                          <a:spcPts val="600"/>
                        </a:spcAft>
                      </a:pPr>
                      <a:r>
                        <a:rPr lang="en-US" sz="18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Plan to Fail</a:t>
                      </a:r>
                    </a:p>
                  </a:txBody>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l">
                        <a:spcAft>
                          <a:spcPts val="600"/>
                        </a:spcAft>
                      </a:pPr>
                      <a:r>
                        <a:rPr kumimoji="0" lang="en-US" sz="1400" b="0" i="0" u="none" strike="noStrike" kern="1200" cap="none" spc="0" normalizeH="0" baseline="0" noProof="0">
                          <a:ln>
                            <a:noFill/>
                          </a:ln>
                          <a:solidFill>
                            <a:schemeClr val="bg1">
                              <a:lumMod val="50000"/>
                            </a:schemeClr>
                          </a:solidFill>
                          <a:effectLst/>
                          <a:uLnTx/>
                          <a:uFillTx/>
                          <a:latin typeface="+mn-lt"/>
                          <a:ea typeface="+mn-ea"/>
                          <a:cs typeface="Open Sans Light"/>
                        </a:rPr>
                        <a:t>Develop plan to accommodate non-responsive or slow components to lessen impact on client with the goal of sending  ‘Unable to Service your Request at this time’ as opposed to long wait times and eventual error responses</a:t>
                      </a:r>
                      <a:endParaRPr lang="en-US" sz="1400" b="1" kern="1200" baseline="0">
                        <a:solidFill>
                          <a:schemeClr val="bg1">
                            <a:lumMod val="50000"/>
                          </a:schemeClr>
                        </a:solidFill>
                        <a:latin typeface="Arial" panose="020B0604020202020204" pitchFamily="34" charset="0"/>
                        <a:ea typeface="+mn-ea"/>
                        <a:cs typeface="Arial" panose="020B0604020202020204" pitchFamily="34" charset="0"/>
                        <a:sym typeface="Arial" panose="020B0604020202020204" pitchFamily="34" charset="0"/>
                      </a:endParaRPr>
                    </a:p>
                  </a:txBody>
                  <a:tcPr marL="182880"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94310" marR="0" lvl="0" indent="-102870" algn="l" rtl="0">
                        <a:lnSpc>
                          <a:spcPct val="95000"/>
                        </a:lnSpc>
                        <a:spcBef>
                          <a:spcPts val="0"/>
                        </a:spcBef>
                        <a:spcAft>
                          <a:spcPts val="800"/>
                        </a:spcAft>
                        <a:buClrTx/>
                        <a:buSzTx/>
                        <a:buFont typeface="Arial" panose="020B0604020202020204" pitchFamily="34" charset="0"/>
                        <a:buChar char="•"/>
                      </a:pPr>
                      <a:r>
                        <a:rPr lang="en-US" sz="1400" b="0">
                          <a:solidFill>
                            <a:schemeClr val="bg2">
                              <a:lumMod val="75000"/>
                            </a:schemeClr>
                          </a:solidFill>
                          <a:latin typeface="Arial"/>
                          <a:cs typeface="Arial"/>
                        </a:rPr>
                        <a:t>Faster Recovery</a:t>
                      </a:r>
                      <a:endParaRPr lang="en-US" sz="1400" b="0" baseline="0">
                        <a:solidFill>
                          <a:schemeClr val="bg2">
                            <a:lumMod val="75000"/>
                          </a:schemeClr>
                        </a:solidFill>
                        <a:latin typeface="Arial"/>
                        <a:cs typeface="Arial"/>
                        <a:sym typeface="Arial" panose="020B0604020202020204" pitchFamily="34" charset="0"/>
                      </a:endParaRPr>
                    </a:p>
                    <a:p>
                      <a:pPr marL="194310" marR="0" lvl="0" indent="-102870" algn="l">
                        <a:lnSpc>
                          <a:spcPct val="95000"/>
                        </a:lnSpc>
                        <a:spcBef>
                          <a:spcPts val="0"/>
                        </a:spcBef>
                        <a:spcAft>
                          <a:spcPts val="800"/>
                        </a:spcAft>
                        <a:buClrTx/>
                        <a:buSzTx/>
                        <a:buFont typeface="Arial" panose="020B0604020202020204" pitchFamily="34" charset="0"/>
                        <a:buChar char="•"/>
                      </a:pPr>
                      <a:r>
                        <a:rPr lang="en-US" sz="1400" b="0" baseline="0">
                          <a:solidFill>
                            <a:schemeClr val="bg2">
                              <a:lumMod val="75000"/>
                            </a:schemeClr>
                          </a:solidFill>
                          <a:latin typeface="Arial"/>
                          <a:cs typeface="Arial"/>
                        </a:rPr>
                        <a:t>Sets user Expectations</a:t>
                      </a:r>
                      <a:endParaRPr lang="en-US" sz="1400" b="0">
                        <a:solidFill>
                          <a:schemeClr val="bg2">
                            <a:lumMod val="75000"/>
                          </a:schemeClr>
                        </a:solidFill>
                        <a:latin typeface="Arial"/>
                        <a:cs typeface="Arial"/>
                        <a:sym typeface="Arial" panose="020B0604020202020204" pitchFamily="34" charset="0"/>
                      </a:endParaRPr>
                    </a:p>
                  </a:txBody>
                  <a:tcPr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5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5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100802378"/>
                  </a:ext>
                </a:extLst>
              </a:tr>
              <a:tr h="423121">
                <a:tc>
                  <a:txBody>
                    <a:bodyPr/>
                    <a:lstStyle/>
                    <a:p>
                      <a:pPr algn="ctr">
                        <a:spcAft>
                          <a:spcPts val="600"/>
                        </a:spcAft>
                      </a:pPr>
                      <a:endParaRPr lang="en-US" sz="18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endParaRPr>
                    </a:p>
                  </a:txBody>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spcAft>
                          <a:spcPts val="600"/>
                        </a:spcAft>
                      </a:pPr>
                      <a:endParaRPr lang="en-US" sz="1400" b="1" kern="1200" baseline="0">
                        <a:solidFill>
                          <a:schemeClr val="bg1">
                            <a:lumMod val="50000"/>
                          </a:schemeClr>
                        </a:solidFill>
                        <a:latin typeface="Arial" panose="020B0604020202020204" pitchFamily="34" charset="0"/>
                        <a:ea typeface="+mn-ea"/>
                        <a:cs typeface="Arial" panose="020B0604020202020204" pitchFamily="34" charset="0"/>
                        <a:sym typeface="Arial" panose="020B0604020202020204" pitchFamily="34" charset="0"/>
                      </a:endParaRPr>
                    </a:p>
                  </a:txBody>
                  <a:tcPr marL="182880"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94310" marR="0" lvl="0" indent="-102870" algn="l" defTabSz="914400" rtl="0" eaLnBrk="1" fontAlgn="auto" latinLnBrk="0" hangingPunct="1">
                        <a:lnSpc>
                          <a:spcPct val="95000"/>
                        </a:lnSpc>
                        <a:spcBef>
                          <a:spcPts val="0"/>
                        </a:spcBef>
                        <a:spcAft>
                          <a:spcPts val="800"/>
                        </a:spcAft>
                        <a:buClrTx/>
                        <a:buSzTx/>
                        <a:buFont typeface="Arial" panose="020B0604020202020204" pitchFamily="34" charset="0"/>
                        <a:buChar char="•"/>
                        <a:tabLst/>
                        <a:defRPr/>
                      </a:pPr>
                      <a:endParaRPr lang="en-US" sz="1400" b="0">
                        <a:solidFill>
                          <a:schemeClr val="bg2">
                            <a:lumMod val="75000"/>
                          </a:schemeClr>
                        </a:solidFill>
                        <a:latin typeface="Arial" panose="020B0604020202020204" pitchFamily="34" charset="0"/>
                        <a:cs typeface="Arial" panose="020B0604020202020204" pitchFamily="34" charset="0"/>
                        <a:sym typeface="Arial" panose="020B0604020202020204" pitchFamily="34" charset="0"/>
                      </a:endParaRPr>
                    </a:p>
                  </a:txBody>
                  <a:tcPr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5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500"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ysDash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328679"/>
                  </a:ext>
                </a:extLst>
              </a:tr>
              <a:tr h="1906055">
                <a:tc>
                  <a:txBody>
                    <a:bodyPr/>
                    <a:lstStyle/>
                    <a:p>
                      <a:pPr algn="ctr">
                        <a:spcAft>
                          <a:spcPts val="600"/>
                        </a:spcAft>
                      </a:pPr>
                      <a:r>
                        <a:rPr lang="en-US" sz="1800" b="1">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Scaling Strategy</a:t>
                      </a:r>
                    </a:p>
                  </a:txBody>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a:ln>
                            <a:noFill/>
                          </a:ln>
                          <a:solidFill>
                            <a:schemeClr val="bg1">
                              <a:lumMod val="50000"/>
                            </a:schemeClr>
                          </a:solidFill>
                          <a:effectLst/>
                          <a:uLnTx/>
                          <a:uFillTx/>
                          <a:latin typeface="+mn-lt"/>
                          <a:ea typeface="+mn-ea"/>
                          <a:cs typeface="Open Sans Light"/>
                        </a:rPr>
                        <a:t>Dissect top transactions (by volume and response time). Prioritize and study the anatomy of each transaction from a performance and a resource POV. Use this information for developing a Scaling Strategy for the application and the infrastructure. This Scaling Strategy is to be employed prior to higher business forecasts and/or surge conditions.</a:t>
                      </a:r>
                      <a:endParaRPr lang="en-US" sz="1400" b="1" kern="1200" baseline="0">
                        <a:solidFill>
                          <a:schemeClr val="bg1">
                            <a:lumMod val="50000"/>
                          </a:schemeClr>
                        </a:solidFill>
                        <a:latin typeface="Arial"/>
                        <a:ea typeface="+mn-ea"/>
                        <a:cs typeface="Arial"/>
                        <a:sym typeface="Arial" panose="020B0604020202020204" pitchFamily="34" charset="0"/>
                      </a:endParaRPr>
                    </a:p>
                  </a:txBody>
                  <a:tcPr marL="182880"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94310" marR="0" lvl="0" indent="-102870" algn="l">
                        <a:lnSpc>
                          <a:spcPct val="95000"/>
                        </a:lnSpc>
                        <a:spcBef>
                          <a:spcPts val="0"/>
                        </a:spcBef>
                        <a:spcAft>
                          <a:spcPts val="800"/>
                        </a:spcAft>
                        <a:buClrTx/>
                        <a:buSzTx/>
                        <a:buFont typeface="Arial" panose="020B0604020202020204" pitchFamily="34" charset="0"/>
                        <a:buChar char="•"/>
                      </a:pPr>
                      <a:r>
                        <a:rPr lang="en-US" sz="1400" b="0">
                          <a:solidFill>
                            <a:schemeClr val="bg2">
                              <a:lumMod val="75000"/>
                            </a:schemeClr>
                          </a:solidFill>
                          <a:latin typeface="Arial"/>
                          <a:cs typeface="Arial"/>
                        </a:rPr>
                        <a:t>Smoother adjustments to scale</a:t>
                      </a:r>
                    </a:p>
                    <a:p>
                      <a:pPr marL="194310" marR="0" lvl="0" indent="-102870" algn="l">
                        <a:lnSpc>
                          <a:spcPct val="95000"/>
                        </a:lnSpc>
                        <a:spcBef>
                          <a:spcPts val="0"/>
                        </a:spcBef>
                        <a:spcAft>
                          <a:spcPts val="800"/>
                        </a:spcAft>
                        <a:buClrTx/>
                        <a:buSzTx/>
                        <a:buFont typeface="Arial" panose="020B0604020202020204" pitchFamily="34" charset="0"/>
                        <a:buChar char="•"/>
                      </a:pPr>
                      <a:r>
                        <a:rPr lang="en-US" sz="1400" b="0">
                          <a:solidFill>
                            <a:schemeClr val="bg2">
                              <a:lumMod val="75000"/>
                            </a:schemeClr>
                          </a:solidFill>
                          <a:latin typeface="Arial"/>
                          <a:cs typeface="Arial"/>
                        </a:rPr>
                        <a:t>Less outages due to volume bursts</a:t>
                      </a:r>
                    </a:p>
                  </a:txBody>
                  <a:tcPr marR="18288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a:spcAft>
                          <a:spcPts val="600"/>
                        </a:spcAft>
                        <a:buFont typeface="Arial" panose="020B0604020202020204" pitchFamily="34" charset="0"/>
                        <a:buChar char="•"/>
                      </a:pPr>
                      <a:endParaRPr lang="en-US" sz="1500" b="0" baseline="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285750" indent="-285750" algn="l">
                        <a:spcAft>
                          <a:spcPts val="600"/>
                        </a:spcAft>
                        <a:buFont typeface="Arial" panose="020B0604020202020204" pitchFamily="34" charset="0"/>
                        <a:buChar char="•"/>
                      </a:pPr>
                      <a:endParaRPr lang="en-US" sz="1500" b="0" baseline="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endParaRP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ysDash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178404196"/>
                  </a:ext>
                </a:extLst>
              </a:tr>
            </a:tbl>
          </a:graphicData>
        </a:graphic>
      </p:graphicFrame>
      <p:sp>
        <p:nvSpPr>
          <p:cNvPr id="12" name="Freeform 122"/>
          <p:cNvSpPr>
            <a:spLocks noChangeAspect="1"/>
          </p:cNvSpPr>
          <p:nvPr/>
        </p:nvSpPr>
        <p:spPr bwMode="ltGray">
          <a:xfrm>
            <a:off x="1413298" y="4060439"/>
            <a:ext cx="256014" cy="256014"/>
          </a:xfrm>
          <a:custGeom>
            <a:avLst/>
            <a:gdLst>
              <a:gd name="T0" fmla="*/ 161 w 161"/>
              <a:gd name="T1" fmla="*/ 94 h 161"/>
              <a:gd name="T2" fmla="*/ 94 w 161"/>
              <a:gd name="T3" fmla="*/ 94 h 161"/>
              <a:gd name="T4" fmla="*/ 94 w 161"/>
              <a:gd name="T5" fmla="*/ 161 h 161"/>
              <a:gd name="T6" fmla="*/ 67 w 161"/>
              <a:gd name="T7" fmla="*/ 161 h 161"/>
              <a:gd name="T8" fmla="*/ 67 w 161"/>
              <a:gd name="T9" fmla="*/ 94 h 161"/>
              <a:gd name="T10" fmla="*/ 0 w 161"/>
              <a:gd name="T11" fmla="*/ 94 h 161"/>
              <a:gd name="T12" fmla="*/ 0 w 161"/>
              <a:gd name="T13" fmla="*/ 67 h 161"/>
              <a:gd name="T14" fmla="*/ 67 w 161"/>
              <a:gd name="T15" fmla="*/ 67 h 161"/>
              <a:gd name="T16" fmla="*/ 67 w 161"/>
              <a:gd name="T17" fmla="*/ 0 h 161"/>
              <a:gd name="T18" fmla="*/ 94 w 161"/>
              <a:gd name="T19" fmla="*/ 0 h 161"/>
              <a:gd name="T20" fmla="*/ 94 w 161"/>
              <a:gd name="T21" fmla="*/ 67 h 161"/>
              <a:gd name="T22" fmla="*/ 161 w 161"/>
              <a:gd name="T23" fmla="*/ 67 h 161"/>
              <a:gd name="T24" fmla="*/ 161 w 161"/>
              <a:gd name="T25" fmla="*/ 9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161">
                <a:moveTo>
                  <a:pt x="161" y="94"/>
                </a:moveTo>
                <a:lnTo>
                  <a:pt x="94" y="94"/>
                </a:lnTo>
                <a:lnTo>
                  <a:pt x="94" y="161"/>
                </a:lnTo>
                <a:lnTo>
                  <a:pt x="67" y="161"/>
                </a:lnTo>
                <a:lnTo>
                  <a:pt x="67" y="94"/>
                </a:lnTo>
                <a:lnTo>
                  <a:pt x="0" y="94"/>
                </a:lnTo>
                <a:lnTo>
                  <a:pt x="0" y="67"/>
                </a:lnTo>
                <a:lnTo>
                  <a:pt x="67" y="67"/>
                </a:lnTo>
                <a:lnTo>
                  <a:pt x="67" y="0"/>
                </a:lnTo>
                <a:lnTo>
                  <a:pt x="94" y="0"/>
                </a:lnTo>
                <a:lnTo>
                  <a:pt x="94" y="67"/>
                </a:lnTo>
                <a:lnTo>
                  <a:pt x="161" y="67"/>
                </a:lnTo>
                <a:lnTo>
                  <a:pt x="161" y="94"/>
                </a:lnTo>
                <a:close/>
              </a:path>
            </a:pathLst>
          </a:custGeom>
          <a:solidFill>
            <a:schemeClr val="accent2"/>
          </a:solidFill>
          <a:ln>
            <a:noFill/>
          </a:ln>
          <a:extLst/>
        </p:spPr>
        <p:txBody>
          <a:bodyPr vert="horz" wrap="square" lIns="106934" tIns="53467" rIns="106934" bIns="53467"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3" name="Rectangle 12"/>
          <p:cNvSpPr/>
          <p:nvPr/>
        </p:nvSpPr>
        <p:spPr>
          <a:xfrm>
            <a:off x="9267623" y="2836009"/>
            <a:ext cx="2223844" cy="738664"/>
          </a:xfrm>
          <a:prstGeom prst="rect">
            <a:avLst/>
          </a:prstGeom>
        </p:spPr>
        <p:txBody>
          <a:bodyPr wrap="square" anchor="t">
            <a:spAutoFit/>
          </a:bodyPr>
          <a:lstStyle/>
          <a:p>
            <a:pPr>
              <a:spcAft>
                <a:spcPts val="600"/>
              </a:spcAft>
              <a:defRPr/>
            </a:pPr>
            <a:r>
              <a:rPr lang="en-US" sz="1400">
                <a:solidFill>
                  <a:schemeClr val="tx2"/>
                </a:solidFill>
                <a:latin typeface="Arial"/>
                <a:cs typeface="Arial"/>
                <a:sym typeface="Arial" panose="020B0604020202020204" pitchFamily="34" charset="0"/>
              </a:rPr>
              <a:t>Problem will cascade and increase downtime and negatively affect user exp</a:t>
            </a:r>
            <a:endParaRPr lang="en-US" sz="1400">
              <a:solidFill>
                <a:schemeClr val="tx2"/>
              </a:solidFill>
              <a:latin typeface="Arial" panose="020B0604020202020204" pitchFamily="34" charset="0"/>
              <a:cs typeface="Arial" panose="020B0604020202020204" pitchFamily="34" charset="0"/>
            </a:endParaRPr>
          </a:p>
        </p:txBody>
      </p:sp>
      <p:sp>
        <p:nvSpPr>
          <p:cNvPr id="14" name="Rectangle 13"/>
          <p:cNvSpPr/>
          <p:nvPr/>
        </p:nvSpPr>
        <p:spPr>
          <a:xfrm>
            <a:off x="9267623" y="4944327"/>
            <a:ext cx="2260955" cy="954107"/>
          </a:xfrm>
          <a:prstGeom prst="rect">
            <a:avLst/>
          </a:prstGeom>
        </p:spPr>
        <p:txBody>
          <a:bodyPr wrap="square" anchor="t">
            <a:spAutoFit/>
          </a:bodyPr>
          <a:lstStyle/>
          <a:p>
            <a:pPr>
              <a:spcAft>
                <a:spcPts val="600"/>
              </a:spcAft>
              <a:defRPr/>
            </a:pPr>
            <a:r>
              <a:rPr lang="en-US" sz="1400">
                <a:solidFill>
                  <a:schemeClr val="tx2"/>
                </a:solidFill>
                <a:latin typeface="Arial"/>
                <a:cs typeface="Arial"/>
                <a:sym typeface="Arial" panose="020B0604020202020204" pitchFamily="34" charset="0"/>
              </a:rPr>
              <a:t>Knee jerk reactions to outages, applying additional infra across the board when not needed</a:t>
            </a:r>
            <a:endParaRPr lang="en-US">
              <a:solidFill>
                <a:schemeClr val="tx2"/>
              </a:solidFill>
            </a:endParaRPr>
          </a:p>
        </p:txBody>
      </p:sp>
      <p:grpSp>
        <p:nvGrpSpPr>
          <p:cNvPr id="15" name="Group 14"/>
          <p:cNvGrpSpPr/>
          <p:nvPr/>
        </p:nvGrpSpPr>
        <p:grpSpPr>
          <a:xfrm>
            <a:off x="8675618" y="2987349"/>
            <a:ext cx="518618" cy="517576"/>
            <a:chOff x="4867199" y="2556967"/>
            <a:chExt cx="518618" cy="517576"/>
          </a:xfrm>
        </p:grpSpPr>
        <p:sp>
          <p:nvSpPr>
            <p:cNvPr id="16" name="Oval 15"/>
            <p:cNvSpPr/>
            <p:nvPr/>
          </p:nvSpPr>
          <p:spPr>
            <a:xfrm>
              <a:off x="4867199" y="2556967"/>
              <a:ext cx="518618" cy="517576"/>
            </a:xfrm>
            <a:prstGeom prst="ellipse">
              <a:avLst/>
            </a:prstGeom>
            <a:solidFill>
              <a:srgbClr val="C60027"/>
            </a:solidFill>
            <a:ln w="31750">
              <a:solidFill>
                <a:srgbClr val="FF2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17" name="Picture 16"/>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968017" y="2638976"/>
              <a:ext cx="316982" cy="316982"/>
            </a:xfrm>
            <a:prstGeom prst="rect">
              <a:avLst/>
            </a:prstGeom>
          </p:spPr>
        </p:pic>
      </p:grpSp>
      <p:grpSp>
        <p:nvGrpSpPr>
          <p:cNvPr id="18" name="Group 17"/>
          <p:cNvGrpSpPr/>
          <p:nvPr/>
        </p:nvGrpSpPr>
        <p:grpSpPr>
          <a:xfrm>
            <a:off x="8648188" y="5146532"/>
            <a:ext cx="518618" cy="517576"/>
            <a:chOff x="4867199" y="2556967"/>
            <a:chExt cx="518618" cy="517576"/>
          </a:xfrm>
        </p:grpSpPr>
        <p:sp>
          <p:nvSpPr>
            <p:cNvPr id="19" name="Oval 18"/>
            <p:cNvSpPr/>
            <p:nvPr/>
          </p:nvSpPr>
          <p:spPr>
            <a:xfrm>
              <a:off x="4867199" y="2556967"/>
              <a:ext cx="518618" cy="517576"/>
            </a:xfrm>
            <a:prstGeom prst="ellipse">
              <a:avLst/>
            </a:prstGeom>
            <a:solidFill>
              <a:srgbClr val="C60027"/>
            </a:solidFill>
            <a:ln w="31750">
              <a:solidFill>
                <a:srgbClr val="FF23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20" name="Picture 19"/>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968017" y="2638976"/>
              <a:ext cx="316982" cy="316982"/>
            </a:xfrm>
            <a:prstGeom prst="rect">
              <a:avLst/>
            </a:prstGeom>
          </p:spPr>
        </p:pic>
      </p:grpSp>
      <p:sp>
        <p:nvSpPr>
          <p:cNvPr id="21" name="Freeform 122">
            <a:extLst>
              <a:ext uri="{FF2B5EF4-FFF2-40B4-BE49-F238E27FC236}">
                <a16:creationId xmlns:a16="http://schemas.microsoft.com/office/drawing/2014/main" id="{ECA37AC2-FB72-4622-9BC9-C9508BD8356C}"/>
              </a:ext>
            </a:extLst>
          </p:cNvPr>
          <p:cNvSpPr>
            <a:spLocks noChangeAspect="1"/>
          </p:cNvSpPr>
          <p:nvPr/>
        </p:nvSpPr>
        <p:spPr bwMode="ltGray">
          <a:xfrm>
            <a:off x="1409833" y="2242680"/>
            <a:ext cx="256014" cy="256014"/>
          </a:xfrm>
          <a:custGeom>
            <a:avLst/>
            <a:gdLst>
              <a:gd name="T0" fmla="*/ 161 w 161"/>
              <a:gd name="T1" fmla="*/ 94 h 161"/>
              <a:gd name="T2" fmla="*/ 94 w 161"/>
              <a:gd name="T3" fmla="*/ 94 h 161"/>
              <a:gd name="T4" fmla="*/ 94 w 161"/>
              <a:gd name="T5" fmla="*/ 161 h 161"/>
              <a:gd name="T6" fmla="*/ 67 w 161"/>
              <a:gd name="T7" fmla="*/ 161 h 161"/>
              <a:gd name="T8" fmla="*/ 67 w 161"/>
              <a:gd name="T9" fmla="*/ 94 h 161"/>
              <a:gd name="T10" fmla="*/ 0 w 161"/>
              <a:gd name="T11" fmla="*/ 94 h 161"/>
              <a:gd name="T12" fmla="*/ 0 w 161"/>
              <a:gd name="T13" fmla="*/ 67 h 161"/>
              <a:gd name="T14" fmla="*/ 67 w 161"/>
              <a:gd name="T15" fmla="*/ 67 h 161"/>
              <a:gd name="T16" fmla="*/ 67 w 161"/>
              <a:gd name="T17" fmla="*/ 0 h 161"/>
              <a:gd name="T18" fmla="*/ 94 w 161"/>
              <a:gd name="T19" fmla="*/ 0 h 161"/>
              <a:gd name="T20" fmla="*/ 94 w 161"/>
              <a:gd name="T21" fmla="*/ 67 h 161"/>
              <a:gd name="T22" fmla="*/ 161 w 161"/>
              <a:gd name="T23" fmla="*/ 67 h 161"/>
              <a:gd name="T24" fmla="*/ 161 w 161"/>
              <a:gd name="T25" fmla="*/ 9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161">
                <a:moveTo>
                  <a:pt x="161" y="94"/>
                </a:moveTo>
                <a:lnTo>
                  <a:pt x="94" y="94"/>
                </a:lnTo>
                <a:lnTo>
                  <a:pt x="94" y="161"/>
                </a:lnTo>
                <a:lnTo>
                  <a:pt x="67" y="161"/>
                </a:lnTo>
                <a:lnTo>
                  <a:pt x="67" y="94"/>
                </a:lnTo>
                <a:lnTo>
                  <a:pt x="0" y="94"/>
                </a:lnTo>
                <a:lnTo>
                  <a:pt x="0" y="67"/>
                </a:lnTo>
                <a:lnTo>
                  <a:pt x="67" y="67"/>
                </a:lnTo>
                <a:lnTo>
                  <a:pt x="67" y="0"/>
                </a:lnTo>
                <a:lnTo>
                  <a:pt x="94" y="0"/>
                </a:lnTo>
                <a:lnTo>
                  <a:pt x="94" y="67"/>
                </a:lnTo>
                <a:lnTo>
                  <a:pt x="161" y="67"/>
                </a:lnTo>
                <a:lnTo>
                  <a:pt x="161" y="94"/>
                </a:lnTo>
                <a:close/>
              </a:path>
            </a:pathLst>
          </a:custGeom>
          <a:solidFill>
            <a:schemeClr val="accent2"/>
          </a:solidFill>
          <a:ln>
            <a:noFill/>
          </a:ln>
          <a:extLst/>
        </p:spPr>
        <p:txBody>
          <a:bodyPr vert="horz" wrap="square" lIns="106934" tIns="53467" rIns="106934" bIns="53467" numCol="1" anchor="t" anchorCtr="0" compatLnSpc="1">
            <a:prstTxWarp prst="textNoShape">
              <a:avLst/>
            </a:prstTxWarp>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532345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942" name="think-cell Slide" r:id="rId5" imgW="498" imgH="499" progId="TCLayout.ActiveDocument.1">
                  <p:embed/>
                </p:oleObj>
              </mc:Choice>
              <mc:Fallback>
                <p:oleObj name="think-cell Slide" r:id="rId5" imgW="498" imgH="499"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121751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Contributors</a:t>
            </a:r>
          </a:p>
        </p:txBody>
      </p:sp>
    </p:spTree>
    <p:extLst>
      <p:ext uri="{BB962C8B-B14F-4D97-AF65-F5344CB8AC3E}">
        <p14:creationId xmlns:p14="http://schemas.microsoft.com/office/powerpoint/2010/main" val="3155643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O-CTO Contributors</a:t>
            </a:r>
          </a:p>
        </p:txBody>
      </p:sp>
      <p:sp>
        <p:nvSpPr>
          <p:cNvPr id="3" name="Text Placeholder 2"/>
          <p:cNvSpPr>
            <a:spLocks noGrp="1"/>
          </p:cNvSpPr>
          <p:nvPr>
            <p:ph type="body" sz="quarter" idx="11"/>
          </p:nvPr>
        </p:nvSpPr>
        <p:spPr/>
        <p:txBody>
          <a:bodyPr/>
          <a:lstStyle/>
          <a:p>
            <a:r>
              <a:rPr lang="en-US" dirty="0"/>
              <a:t>We collaborated with several key stakeholders in completing this analysis</a:t>
            </a:r>
          </a:p>
        </p:txBody>
      </p:sp>
      <p:graphicFrame>
        <p:nvGraphicFramePr>
          <p:cNvPr id="5" name="Table 4"/>
          <p:cNvGraphicFramePr>
            <a:graphicFrameLocks noGrp="1"/>
          </p:cNvGraphicFramePr>
          <p:nvPr>
            <p:extLst>
              <p:ext uri="{D42A27DB-BD31-4B8C-83A1-F6EECF244321}">
                <p14:modId xmlns:p14="http://schemas.microsoft.com/office/powerpoint/2010/main" val="1752601689"/>
              </p:ext>
            </p:extLst>
          </p:nvPr>
        </p:nvGraphicFramePr>
        <p:xfrm>
          <a:off x="446873" y="1839683"/>
          <a:ext cx="11287926" cy="3700782"/>
        </p:xfrm>
        <a:graphic>
          <a:graphicData uri="http://schemas.openxmlformats.org/drawingml/2006/table">
            <a:tbl>
              <a:tblPr firstRow="1" bandRow="1">
                <a:tableStyleId>{C083E6E3-FA7D-4D7B-A595-EF9225AFEA82}</a:tableStyleId>
              </a:tblPr>
              <a:tblGrid>
                <a:gridCol w="3762642">
                  <a:extLst>
                    <a:ext uri="{9D8B030D-6E8A-4147-A177-3AD203B41FA5}">
                      <a16:colId xmlns:a16="http://schemas.microsoft.com/office/drawing/2014/main" val="3207047911"/>
                    </a:ext>
                  </a:extLst>
                </a:gridCol>
                <a:gridCol w="3762642">
                  <a:extLst>
                    <a:ext uri="{9D8B030D-6E8A-4147-A177-3AD203B41FA5}">
                      <a16:colId xmlns:a16="http://schemas.microsoft.com/office/drawing/2014/main" val="625141740"/>
                    </a:ext>
                  </a:extLst>
                </a:gridCol>
                <a:gridCol w="3762642">
                  <a:extLst>
                    <a:ext uri="{9D8B030D-6E8A-4147-A177-3AD203B41FA5}">
                      <a16:colId xmlns:a16="http://schemas.microsoft.com/office/drawing/2014/main" val="3778297621"/>
                    </a:ext>
                  </a:extLst>
                </a:gridCol>
              </a:tblGrid>
              <a:tr h="242036">
                <a:tc>
                  <a:txBody>
                    <a:bodyPr/>
                    <a:lstStyle/>
                    <a:p>
                      <a:pPr algn="ctr"/>
                      <a:r>
                        <a:rPr lang="en-US" sz="1600" dirty="0">
                          <a:solidFill>
                            <a:schemeClr val="bg1"/>
                          </a:solidFill>
                        </a:rPr>
                        <a:t>Name</a:t>
                      </a:r>
                    </a:p>
                  </a:txBody>
                  <a:tcPr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r>
                        <a:rPr lang="en-US" sz="1600" dirty="0">
                          <a:solidFill>
                            <a:schemeClr val="bg1"/>
                          </a:solidFill>
                        </a:rPr>
                        <a:t>Role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tc>
                  <a:txBody>
                    <a:bodyPr/>
                    <a:lstStyle/>
                    <a:p>
                      <a:pPr algn="ctr"/>
                      <a:r>
                        <a:rPr lang="en-US" sz="1600" dirty="0">
                          <a:solidFill>
                            <a:schemeClr val="bg1"/>
                          </a:solidFill>
                        </a:rPr>
                        <a:t>Email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64E69"/>
                    </a:solidFill>
                  </a:tcPr>
                </a:tc>
                <a:extLst>
                  <a:ext uri="{0D108BD9-81ED-4DB2-BD59-A6C34878D82A}">
                    <a16:rowId xmlns:a16="http://schemas.microsoft.com/office/drawing/2014/main" val="1426765201"/>
                  </a:ext>
                </a:extLst>
              </a:tr>
              <a:tr h="480786">
                <a:tc>
                  <a:txBody>
                    <a:bodyPr/>
                    <a:lstStyle/>
                    <a:p>
                      <a:r>
                        <a:rPr lang="en-US" sz="1400" dirty="0">
                          <a:solidFill>
                            <a:schemeClr val="tx1">
                              <a:lumMod val="75000"/>
                              <a:lumOff val="25000"/>
                            </a:schemeClr>
                          </a:solidFill>
                        </a:rPr>
                        <a:t>Jon Yale</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rPr>
                        <a:t>Solution Architect - ECOM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i-FI" sz="1400" dirty="0">
                          <a:solidFill>
                            <a:schemeClr val="tx1">
                              <a:lumMod val="75000"/>
                              <a:lumOff val="25000"/>
                            </a:schemeClr>
                          </a:solidFill>
                        </a:rPr>
                        <a:t>YaleJ@aetna.com</a:t>
                      </a:r>
                      <a:endParaRPr lang="en-US" sz="14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1141390"/>
                  </a:ext>
                </a:extLst>
              </a:tr>
              <a:tr h="480786">
                <a:tc>
                  <a:txBody>
                    <a:bodyPr/>
                    <a:lstStyle/>
                    <a:p>
                      <a:r>
                        <a:rPr lang="en-US" sz="1400" dirty="0">
                          <a:solidFill>
                            <a:schemeClr val="tx1">
                              <a:lumMod val="75000"/>
                              <a:lumOff val="25000"/>
                            </a:schemeClr>
                          </a:solidFill>
                        </a:rPr>
                        <a:t>Mike Callahan</a:t>
                      </a:r>
                    </a:p>
                  </a:txBody>
                  <a:tcPr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rPr>
                        <a:t>Solution Architect - Provider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s-ES" sz="1400" dirty="0">
                          <a:solidFill>
                            <a:schemeClr val="tx1">
                              <a:lumMod val="75000"/>
                              <a:lumOff val="25000"/>
                            </a:schemeClr>
                          </a:solidFill>
                        </a:rPr>
                        <a:t>CallahanMJ@aetna.com</a:t>
                      </a:r>
                      <a:endParaRPr lang="en-US" sz="14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5472681"/>
                  </a:ext>
                </a:extLst>
              </a:tr>
              <a:tr h="480786">
                <a:tc>
                  <a:txBody>
                    <a:bodyPr/>
                    <a:lstStyle/>
                    <a:p>
                      <a:r>
                        <a:rPr lang="en-US" sz="1400" dirty="0">
                          <a:solidFill>
                            <a:schemeClr val="tx1">
                              <a:lumMod val="75000"/>
                              <a:lumOff val="25000"/>
                            </a:schemeClr>
                          </a:solidFill>
                        </a:rPr>
                        <a:t>Alan Bartholomew</a:t>
                      </a:r>
                    </a:p>
                  </a:txBody>
                  <a:tcPr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rPr>
                        <a:t>Solution Architect - Provider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rPr>
                        <a:t>BartholomewA@aetna.com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6982871"/>
                  </a:ext>
                </a:extLst>
              </a:tr>
              <a:tr h="480786">
                <a:tc>
                  <a:txBody>
                    <a:bodyPr/>
                    <a:lstStyle/>
                    <a:p>
                      <a:r>
                        <a:rPr lang="en-US" sz="1400" dirty="0">
                          <a:solidFill>
                            <a:schemeClr val="tx1">
                              <a:lumMod val="75000"/>
                              <a:lumOff val="25000"/>
                            </a:schemeClr>
                          </a:solidFill>
                        </a:rPr>
                        <a:t>Sachin Kumar</a:t>
                      </a:r>
                    </a:p>
                  </a:txBody>
                  <a:tcPr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75000"/>
                              <a:lumOff val="25000"/>
                            </a:schemeClr>
                          </a:solidFill>
                        </a:rPr>
                        <a:t>Solution Architect - ECOM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rPr>
                        <a:t>KumarS26@aetna.com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6949321"/>
                  </a:ext>
                </a:extLst>
              </a:tr>
              <a:tr h="480786">
                <a:tc>
                  <a:txBody>
                    <a:bodyPr/>
                    <a:lstStyle/>
                    <a:p>
                      <a:r>
                        <a:rPr lang="en-US" sz="1400" dirty="0">
                          <a:solidFill>
                            <a:schemeClr val="tx1">
                              <a:lumMod val="75000"/>
                              <a:lumOff val="25000"/>
                            </a:schemeClr>
                          </a:solidFill>
                        </a:rPr>
                        <a:t>Monique Harold</a:t>
                      </a:r>
                    </a:p>
                  </a:txBody>
                  <a:tcPr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rPr>
                        <a:t>Solution Architect - ECOM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sz="1400" dirty="0">
                          <a:solidFill>
                            <a:schemeClr val="tx1">
                              <a:lumMod val="75000"/>
                              <a:lumOff val="25000"/>
                            </a:schemeClr>
                          </a:solidFill>
                        </a:rPr>
                        <a:t>Mlharold@aetna.com</a:t>
                      </a:r>
                      <a:endParaRPr lang="en-US" sz="14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1895298"/>
                  </a:ext>
                </a:extLst>
              </a:tr>
              <a:tr h="480786">
                <a:tc>
                  <a:txBody>
                    <a:bodyPr/>
                    <a:lstStyle/>
                    <a:p>
                      <a:r>
                        <a:rPr lang="en-US" sz="1400" dirty="0">
                          <a:solidFill>
                            <a:schemeClr val="tx1">
                              <a:lumMod val="75000"/>
                              <a:lumOff val="25000"/>
                            </a:schemeClr>
                          </a:solidFill>
                        </a:rPr>
                        <a:t>Grace Lee</a:t>
                      </a:r>
                    </a:p>
                  </a:txBody>
                  <a:tcPr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rPr>
                        <a:t>Planning Architect - Provider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solidFill>
                            <a:schemeClr val="tx1">
                              <a:lumMod val="75000"/>
                              <a:lumOff val="25000"/>
                            </a:schemeClr>
                          </a:solidFill>
                        </a:rPr>
                        <a:t>Leej@aetna.com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49312006"/>
                  </a:ext>
                </a:extLst>
              </a:tr>
              <a:tr h="480786">
                <a:tc>
                  <a:txBody>
                    <a:bodyPr/>
                    <a:lstStyle/>
                    <a:p>
                      <a:endParaRPr lang="en-US" sz="1400" dirty="0">
                        <a:solidFill>
                          <a:schemeClr val="tx1">
                            <a:lumMod val="75000"/>
                            <a:lumOff val="25000"/>
                          </a:schemeClr>
                        </a:solidFill>
                      </a:endParaRPr>
                    </a:p>
                  </a:txBody>
                  <a:tcPr anchor="ctr">
                    <a:lnL>
                      <a:no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sz="14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sz="1400" dirty="0">
                        <a:solidFill>
                          <a:schemeClr val="tx1">
                            <a:lumMod val="75000"/>
                            <a:lumOff val="2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9971572"/>
                  </a:ext>
                </a:extLst>
              </a:tr>
            </a:tbl>
          </a:graphicData>
        </a:graphic>
      </p:graphicFrame>
    </p:spTree>
    <p:extLst>
      <p:ext uri="{BB962C8B-B14F-4D97-AF65-F5344CB8AC3E}">
        <p14:creationId xmlns:p14="http://schemas.microsoft.com/office/powerpoint/2010/main" val="24814964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6023380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66" name="think-cell Slide" r:id="rId5" imgW="498" imgH="499" progId="TCLayout.ActiveDocument.1">
                  <p:embed/>
                </p:oleObj>
              </mc:Choice>
              <mc:Fallback>
                <p:oleObj name="think-cell Slide" r:id="rId5" imgW="498" imgH="499"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ext Placeholder 1"/>
          <p:cNvSpPr>
            <a:spLocks noGrp="1"/>
          </p:cNvSpPr>
          <p:nvPr>
            <p:ph type="body" sz="quarter" idx="10"/>
          </p:nvPr>
        </p:nvSpPr>
        <p:spPr/>
        <p:txBody>
          <a:bodyPr/>
          <a:lstStyle/>
          <a:p>
            <a:r>
              <a:rPr lang="en-US">
                <a:latin typeface="Arial" panose="020B0604020202020204" pitchFamily="34" charset="0"/>
                <a:cs typeface="Arial" panose="020B0604020202020204" pitchFamily="34" charset="0"/>
                <a:sym typeface="Arial" panose="020B0604020202020204" pitchFamily="34" charset="0"/>
              </a:rPr>
              <a:t>Appendix</a:t>
            </a:r>
          </a:p>
        </p:txBody>
      </p:sp>
    </p:spTree>
    <p:extLst>
      <p:ext uri="{BB962C8B-B14F-4D97-AF65-F5344CB8AC3E}">
        <p14:creationId xmlns:p14="http://schemas.microsoft.com/office/powerpoint/2010/main" val="636876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709"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z="3200" dirty="0">
                <a:latin typeface="Domaine Display Bold" panose="020A0803080505060203" pitchFamily="18" charset="0"/>
                <a:sym typeface="Arial" panose="020B0604020202020204" pitchFamily="34" charset="0"/>
              </a:rPr>
              <a:t>Executive Summary</a:t>
            </a:r>
          </a:p>
        </p:txBody>
      </p:sp>
      <p:sp>
        <p:nvSpPr>
          <p:cNvPr id="3" name="Text Placeholder 2"/>
          <p:cNvSpPr>
            <a:spLocks noGrp="1"/>
          </p:cNvSpPr>
          <p:nvPr>
            <p:ph type="body" sz="quarter" idx="11"/>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Provider CLM Assessment between ECOM/Apttus and SCM Rewrite</a:t>
            </a:r>
          </a:p>
        </p:txBody>
      </p:sp>
      <p:sp>
        <p:nvSpPr>
          <p:cNvPr id="6" name="TextBox 5"/>
          <p:cNvSpPr txBox="1"/>
          <p:nvPr/>
        </p:nvSpPr>
        <p:spPr>
          <a:xfrm>
            <a:off x="5202161" y="2592908"/>
            <a:ext cx="1679947" cy="276999"/>
          </a:xfrm>
          <a:prstGeom prst="rect">
            <a:avLst/>
          </a:prstGeom>
          <a:noFill/>
        </p:spPr>
        <p:txBody>
          <a:bodyPr wrap="none" lIns="0" tIns="0" rIns="0" bIns="0" rtlCol="0">
            <a:spAutoFit/>
          </a:bodyPr>
          <a:lstStyle/>
          <a:p>
            <a:pPr algn="ctr">
              <a:lnSpc>
                <a:spcPct val="90000"/>
              </a:lnSpc>
            </a:pPr>
            <a:r>
              <a:rPr lang="en-US" sz="2000" b="1">
                <a:solidFill>
                  <a:schemeClr val="tx2"/>
                </a:solidFill>
                <a:ea typeface="Domaine Display" charset="0"/>
                <a:cs typeface="Arial" panose="020B0604020202020204" pitchFamily="34" charset="0"/>
                <a:sym typeface="Arial" panose="020B0604020202020204" pitchFamily="34" charset="0"/>
              </a:rPr>
              <a:t>Opportunities</a:t>
            </a:r>
          </a:p>
        </p:txBody>
      </p:sp>
      <p:sp>
        <p:nvSpPr>
          <p:cNvPr id="7" name="TextBox 6"/>
          <p:cNvSpPr txBox="1"/>
          <p:nvPr/>
        </p:nvSpPr>
        <p:spPr>
          <a:xfrm>
            <a:off x="1073906" y="2602073"/>
            <a:ext cx="1683474" cy="276999"/>
          </a:xfrm>
          <a:prstGeom prst="rect">
            <a:avLst/>
          </a:prstGeom>
          <a:noFill/>
        </p:spPr>
        <p:txBody>
          <a:bodyPr wrap="none" lIns="91440" tIns="0" rIns="91440" bIns="0" rtlCol="0">
            <a:spAutoFit/>
          </a:bodyPr>
          <a:lstStyle/>
          <a:p>
            <a:pPr algn="ctr">
              <a:lnSpc>
                <a:spcPct val="90000"/>
              </a:lnSpc>
            </a:pPr>
            <a:r>
              <a:rPr lang="en-US" sz="2000" b="1">
                <a:solidFill>
                  <a:schemeClr val="tx2"/>
                </a:solidFill>
                <a:ea typeface="Domaine Display" charset="0"/>
                <a:cs typeface="Arial" panose="020B0604020202020204" pitchFamily="34" charset="0"/>
                <a:sym typeface="Arial" panose="020B0604020202020204" pitchFamily="34" charset="0"/>
              </a:rPr>
              <a:t>Background</a:t>
            </a:r>
          </a:p>
        </p:txBody>
      </p:sp>
      <p:sp>
        <p:nvSpPr>
          <p:cNvPr id="8" name="Oval 7"/>
          <p:cNvSpPr/>
          <p:nvPr/>
        </p:nvSpPr>
        <p:spPr>
          <a:xfrm>
            <a:off x="9796544" y="1795093"/>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cs typeface="Arial" panose="020B0604020202020204" pitchFamily="34" charset="0"/>
              <a:sym typeface="Arial" panose="020B0604020202020204" pitchFamily="34" charset="0"/>
            </a:endParaRPr>
          </a:p>
        </p:txBody>
      </p:sp>
      <p:sp>
        <p:nvSpPr>
          <p:cNvPr id="9" name="Oval 8"/>
          <p:cNvSpPr/>
          <p:nvPr/>
        </p:nvSpPr>
        <p:spPr>
          <a:xfrm>
            <a:off x="1566370" y="1795094"/>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schemeClr val="accent1"/>
              </a:solidFill>
              <a:cs typeface="Arial" panose="020B0604020202020204" pitchFamily="34" charset="0"/>
              <a:sym typeface="Arial" panose="020B0604020202020204" pitchFamily="34" charset="0"/>
            </a:endParaRPr>
          </a:p>
        </p:txBody>
      </p:sp>
      <p:grpSp>
        <p:nvGrpSpPr>
          <p:cNvPr id="10" name="Group 9"/>
          <p:cNvGrpSpPr/>
          <p:nvPr/>
        </p:nvGrpSpPr>
        <p:grpSpPr>
          <a:xfrm>
            <a:off x="5702588" y="1804706"/>
            <a:ext cx="698547" cy="697143"/>
            <a:chOff x="5745140" y="2668769"/>
            <a:chExt cx="698547" cy="697143"/>
          </a:xfrm>
        </p:grpSpPr>
        <p:sp>
          <p:nvSpPr>
            <p:cNvPr id="11" name="Oval 10"/>
            <p:cNvSpPr/>
            <p:nvPr/>
          </p:nvSpPr>
          <p:spPr>
            <a:xfrm>
              <a:off x="5745140" y="2668769"/>
              <a:ext cx="698547" cy="697143"/>
            </a:xfrm>
            <a:prstGeom prst="ellipse">
              <a:avLst/>
            </a:prstGeom>
            <a:solidFill>
              <a:schemeClr val="accent1"/>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cs typeface="Arial" panose="020B0604020202020204" pitchFamily="34" charset="0"/>
                <a:sym typeface="Arial" panose="020B0604020202020204" pitchFamily="34" charset="0"/>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42301" y="2765228"/>
              <a:ext cx="504224" cy="504224"/>
            </a:xfrm>
            <a:prstGeom prst="rect">
              <a:avLst/>
            </a:prstGeom>
          </p:spPr>
        </p:pic>
      </p:grpSp>
      <p:cxnSp>
        <p:nvCxnSpPr>
          <p:cNvPr id="13" name="Straight Connector 12"/>
          <p:cNvCxnSpPr/>
          <p:nvPr/>
        </p:nvCxnSpPr>
        <p:spPr>
          <a:xfrm>
            <a:off x="3856013" y="2024925"/>
            <a:ext cx="0" cy="3922776"/>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956059" y="2024925"/>
            <a:ext cx="34932" cy="3922776"/>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Freeform 10"/>
          <p:cNvSpPr>
            <a:spLocks noEditPoints="1"/>
          </p:cNvSpPr>
          <p:nvPr/>
        </p:nvSpPr>
        <p:spPr bwMode="auto">
          <a:xfrm>
            <a:off x="9942814" y="1973385"/>
            <a:ext cx="416888" cy="303915"/>
          </a:xfrm>
          <a:custGeom>
            <a:avLst/>
            <a:gdLst/>
            <a:ahLst/>
            <a:cxnLst>
              <a:cxn ang="0">
                <a:pos x="44" y="29"/>
              </a:cxn>
              <a:cxn ang="0">
                <a:pos x="39" y="11"/>
              </a:cxn>
              <a:cxn ang="0">
                <a:pos x="36" y="9"/>
              </a:cxn>
              <a:cxn ang="0">
                <a:pos x="33" y="9"/>
              </a:cxn>
              <a:cxn ang="0">
                <a:pos x="29" y="15"/>
              </a:cxn>
              <a:cxn ang="0">
                <a:pos x="34" y="15"/>
              </a:cxn>
              <a:cxn ang="0">
                <a:pos x="37" y="26"/>
              </a:cxn>
              <a:cxn ang="0">
                <a:pos x="7" y="26"/>
              </a:cxn>
              <a:cxn ang="0">
                <a:pos x="10" y="15"/>
              </a:cxn>
              <a:cxn ang="0">
                <a:pos x="15" y="15"/>
              </a:cxn>
              <a:cxn ang="0">
                <a:pos x="11" y="9"/>
              </a:cxn>
              <a:cxn ang="0">
                <a:pos x="8" y="9"/>
              </a:cxn>
              <a:cxn ang="0">
                <a:pos x="5" y="11"/>
              </a:cxn>
              <a:cxn ang="0">
                <a:pos x="1" y="29"/>
              </a:cxn>
              <a:cxn ang="0">
                <a:pos x="1" y="31"/>
              </a:cxn>
              <a:cxn ang="0">
                <a:pos x="4" y="32"/>
              </a:cxn>
              <a:cxn ang="0">
                <a:pos x="41" y="32"/>
              </a:cxn>
              <a:cxn ang="0">
                <a:pos x="43" y="31"/>
              </a:cxn>
              <a:cxn ang="0">
                <a:pos x="44" y="29"/>
              </a:cxn>
              <a:cxn ang="0">
                <a:pos x="35" y="0"/>
              </a:cxn>
              <a:cxn ang="0">
                <a:pos x="22" y="21"/>
              </a:cxn>
              <a:cxn ang="0">
                <a:pos x="9" y="0"/>
              </a:cxn>
              <a:cxn ang="0">
                <a:pos x="35" y="0"/>
              </a:cxn>
            </a:cxnLst>
            <a:rect l="0" t="0" r="r" b="b"/>
            <a:pathLst>
              <a:path w="44" h="32">
                <a:moveTo>
                  <a:pt x="44" y="29"/>
                </a:moveTo>
                <a:cubicBezTo>
                  <a:pt x="39" y="11"/>
                  <a:pt x="39" y="11"/>
                  <a:pt x="39" y="11"/>
                </a:cubicBezTo>
                <a:cubicBezTo>
                  <a:pt x="39" y="10"/>
                  <a:pt x="38" y="9"/>
                  <a:pt x="36" y="9"/>
                </a:cubicBezTo>
                <a:cubicBezTo>
                  <a:pt x="33" y="9"/>
                  <a:pt x="33" y="9"/>
                  <a:pt x="33" y="9"/>
                </a:cubicBezTo>
                <a:cubicBezTo>
                  <a:pt x="29" y="15"/>
                  <a:pt x="29" y="15"/>
                  <a:pt x="29" y="15"/>
                </a:cubicBezTo>
                <a:cubicBezTo>
                  <a:pt x="34" y="15"/>
                  <a:pt x="34" y="15"/>
                  <a:pt x="34" y="15"/>
                </a:cubicBezTo>
                <a:cubicBezTo>
                  <a:pt x="37" y="26"/>
                  <a:pt x="37" y="26"/>
                  <a:pt x="37" y="26"/>
                </a:cubicBezTo>
                <a:cubicBezTo>
                  <a:pt x="7" y="26"/>
                  <a:pt x="7" y="26"/>
                  <a:pt x="7" y="26"/>
                </a:cubicBezTo>
                <a:cubicBezTo>
                  <a:pt x="10" y="15"/>
                  <a:pt x="10" y="15"/>
                  <a:pt x="10" y="15"/>
                </a:cubicBezTo>
                <a:cubicBezTo>
                  <a:pt x="15" y="15"/>
                  <a:pt x="15" y="15"/>
                  <a:pt x="15" y="15"/>
                </a:cubicBezTo>
                <a:cubicBezTo>
                  <a:pt x="11" y="9"/>
                  <a:pt x="11" y="9"/>
                  <a:pt x="11" y="9"/>
                </a:cubicBezTo>
                <a:cubicBezTo>
                  <a:pt x="8" y="9"/>
                  <a:pt x="8" y="9"/>
                  <a:pt x="8" y="9"/>
                </a:cubicBezTo>
                <a:cubicBezTo>
                  <a:pt x="7" y="9"/>
                  <a:pt x="5" y="10"/>
                  <a:pt x="5" y="11"/>
                </a:cubicBezTo>
                <a:cubicBezTo>
                  <a:pt x="1" y="29"/>
                  <a:pt x="1" y="29"/>
                  <a:pt x="1" y="29"/>
                </a:cubicBezTo>
                <a:cubicBezTo>
                  <a:pt x="0" y="29"/>
                  <a:pt x="1" y="30"/>
                  <a:pt x="1" y="31"/>
                </a:cubicBezTo>
                <a:cubicBezTo>
                  <a:pt x="2" y="32"/>
                  <a:pt x="3" y="32"/>
                  <a:pt x="4" y="32"/>
                </a:cubicBezTo>
                <a:cubicBezTo>
                  <a:pt x="41" y="32"/>
                  <a:pt x="41" y="32"/>
                  <a:pt x="41" y="32"/>
                </a:cubicBezTo>
                <a:cubicBezTo>
                  <a:pt x="42" y="32"/>
                  <a:pt x="43" y="32"/>
                  <a:pt x="43" y="31"/>
                </a:cubicBezTo>
                <a:cubicBezTo>
                  <a:pt x="44" y="30"/>
                  <a:pt x="44" y="29"/>
                  <a:pt x="44" y="29"/>
                </a:cubicBezTo>
                <a:close/>
                <a:moveTo>
                  <a:pt x="35" y="0"/>
                </a:moveTo>
                <a:cubicBezTo>
                  <a:pt x="22" y="21"/>
                  <a:pt x="22" y="21"/>
                  <a:pt x="22" y="21"/>
                </a:cubicBezTo>
                <a:cubicBezTo>
                  <a:pt x="9" y="0"/>
                  <a:pt x="9" y="0"/>
                  <a:pt x="9" y="0"/>
                </a:cubicBezTo>
                <a:cubicBezTo>
                  <a:pt x="35" y="0"/>
                  <a:pt x="35" y="0"/>
                  <a:pt x="35" y="0"/>
                </a:cubicBezTo>
              </a:path>
            </a:pathLst>
          </a:custGeom>
          <a:solidFill>
            <a:schemeClr val="bg1"/>
          </a:solidFill>
          <a:ln w="9525">
            <a:noFill/>
            <a:round/>
            <a:headEnd/>
            <a:tailEnd/>
          </a:ln>
        </p:spPr>
        <p:txBody>
          <a:bodyPr vert="horz" wrap="square" lIns="100817" tIns="50408" rIns="100817" bIns="50408" numCol="1" anchor="t" anchorCtr="0" compatLnSpc="1">
            <a:prstTxWarp prst="textNoShape">
              <a:avLst/>
            </a:prstTxWarp>
          </a:bodyPr>
          <a:lstStyle/>
          <a:p>
            <a:endParaRPr lang="en-US" sz="2205">
              <a:cs typeface="Arial" panose="020B0604020202020204" pitchFamily="34" charset="0"/>
              <a:sym typeface="Arial" panose="020B0604020202020204" pitchFamily="34" charset="0"/>
            </a:endParaRPr>
          </a:p>
        </p:txBody>
      </p:sp>
      <p:sp>
        <p:nvSpPr>
          <p:cNvPr id="16" name="TextBox 15"/>
          <p:cNvSpPr txBox="1"/>
          <p:nvPr/>
        </p:nvSpPr>
        <p:spPr>
          <a:xfrm>
            <a:off x="174180" y="3115635"/>
            <a:ext cx="3588832" cy="3221555"/>
          </a:xfrm>
          <a:prstGeom prst="rect">
            <a:avLst/>
          </a:prstGeom>
          <a:noFill/>
        </p:spPr>
        <p:txBody>
          <a:bodyPr wrap="square" lIns="91440" tIns="0" rIns="91440" bIns="91440" rtlCol="0">
            <a:noAutofit/>
          </a:bodyPr>
          <a:lstStyle/>
          <a:p>
            <a:pPr marL="146304" indent="-146304">
              <a:lnSpc>
                <a:spcPct val="110000"/>
              </a:lnSpc>
              <a:spcBef>
                <a:spcPts val="600"/>
              </a:spcBef>
              <a:buFont typeface="Arial" charset="0"/>
              <a:buChar char="•"/>
            </a:pPr>
            <a:r>
              <a:rPr lang="en-US" sz="1400" dirty="0">
                <a:solidFill>
                  <a:schemeClr val="tx2"/>
                </a:solidFill>
                <a:latin typeface="Open Sans" charset="0"/>
                <a:ea typeface="Open Sans" charset="0"/>
                <a:cs typeface="Open Sans" charset="0"/>
              </a:rPr>
              <a:t>Business has concerns with </a:t>
            </a:r>
            <a:r>
              <a:rPr lang="en-US" sz="1400" b="1" dirty="0">
                <a:solidFill>
                  <a:schemeClr val="tx2"/>
                </a:solidFill>
                <a:latin typeface="Open Sans" charset="0"/>
                <a:ea typeface="Open Sans" charset="0"/>
                <a:cs typeface="Open Sans" charset="0"/>
              </a:rPr>
              <a:t>seamless constituents’ experience</a:t>
            </a:r>
            <a:r>
              <a:rPr lang="en-US" sz="1400" dirty="0">
                <a:solidFill>
                  <a:schemeClr val="tx2"/>
                </a:solidFill>
                <a:latin typeface="Open Sans" charset="0"/>
                <a:ea typeface="Open Sans" charset="0"/>
                <a:cs typeface="Open Sans" charset="0"/>
              </a:rPr>
              <a:t> using two systems to support Provider Contracting Management</a:t>
            </a:r>
          </a:p>
          <a:p>
            <a:pPr marL="146304" indent="-146304">
              <a:lnSpc>
                <a:spcPct val="110000"/>
              </a:lnSpc>
              <a:spcBef>
                <a:spcPts val="600"/>
              </a:spcBef>
              <a:buFont typeface="Arial" charset="0"/>
              <a:buChar char="•"/>
            </a:pPr>
            <a:r>
              <a:rPr lang="en-US" sz="1400" dirty="0">
                <a:solidFill>
                  <a:schemeClr val="tx2"/>
                </a:solidFill>
                <a:latin typeface="Open Sans" charset="0"/>
                <a:ea typeface="Open Sans" charset="0"/>
                <a:cs typeface="Open Sans" charset="0"/>
              </a:rPr>
              <a:t>Business has concerns with </a:t>
            </a:r>
            <a:r>
              <a:rPr lang="en-US" sz="1400" b="1" dirty="0">
                <a:solidFill>
                  <a:schemeClr val="tx2"/>
                </a:solidFill>
                <a:latin typeface="Open Sans" charset="0"/>
                <a:ea typeface="Open Sans" charset="0"/>
                <a:cs typeface="Open Sans" charset="0"/>
              </a:rPr>
              <a:t>cost optimization </a:t>
            </a:r>
            <a:r>
              <a:rPr lang="en-US" sz="1400" dirty="0">
                <a:solidFill>
                  <a:schemeClr val="tx2"/>
                </a:solidFill>
                <a:latin typeface="Open Sans" charset="0"/>
                <a:ea typeface="Open Sans" charset="0"/>
                <a:cs typeface="Open Sans" charset="0"/>
              </a:rPr>
              <a:t>operating two systems to support Provider Contracting Management</a:t>
            </a:r>
          </a:p>
        </p:txBody>
      </p:sp>
      <p:sp>
        <p:nvSpPr>
          <p:cNvPr id="19" name="Freeform 100"/>
          <p:cNvSpPr>
            <a:spLocks/>
          </p:cNvSpPr>
          <p:nvPr/>
        </p:nvSpPr>
        <p:spPr bwMode="auto">
          <a:xfrm rot="10800000">
            <a:off x="1742385" y="2043431"/>
            <a:ext cx="161146" cy="219698"/>
          </a:xfrm>
          <a:custGeom>
            <a:avLst/>
            <a:gdLst>
              <a:gd name="T0" fmla="*/ 0 w 188"/>
              <a:gd name="T1" fmla="*/ 154 h 210"/>
              <a:gd name="T2" fmla="*/ 0 w 188"/>
              <a:gd name="T3" fmla="*/ 154 h 210"/>
              <a:gd name="T4" fmla="*/ 0 w 188"/>
              <a:gd name="T5" fmla="*/ 56 h 210"/>
              <a:gd name="T6" fmla="*/ 0 w 188"/>
              <a:gd name="T7" fmla="*/ 30 h 210"/>
              <a:gd name="T8" fmla="*/ 0 w 188"/>
              <a:gd name="T9" fmla="*/ 30 h 210"/>
              <a:gd name="T10" fmla="*/ 2 w 188"/>
              <a:gd name="T11" fmla="*/ 22 h 210"/>
              <a:gd name="T12" fmla="*/ 4 w 188"/>
              <a:gd name="T13" fmla="*/ 14 h 210"/>
              <a:gd name="T14" fmla="*/ 8 w 188"/>
              <a:gd name="T15" fmla="*/ 8 h 210"/>
              <a:gd name="T16" fmla="*/ 12 w 188"/>
              <a:gd name="T17" fmla="*/ 4 h 210"/>
              <a:gd name="T18" fmla="*/ 18 w 188"/>
              <a:gd name="T19" fmla="*/ 2 h 210"/>
              <a:gd name="T20" fmla="*/ 26 w 188"/>
              <a:gd name="T21" fmla="*/ 0 h 210"/>
              <a:gd name="T22" fmla="*/ 34 w 188"/>
              <a:gd name="T23" fmla="*/ 2 h 210"/>
              <a:gd name="T24" fmla="*/ 42 w 188"/>
              <a:gd name="T25" fmla="*/ 6 h 210"/>
              <a:gd name="T26" fmla="*/ 64 w 188"/>
              <a:gd name="T27" fmla="*/ 20 h 210"/>
              <a:gd name="T28" fmla="*/ 64 w 188"/>
              <a:gd name="T29" fmla="*/ 20 h 210"/>
              <a:gd name="T30" fmla="*/ 148 w 188"/>
              <a:gd name="T31" fmla="*/ 68 h 210"/>
              <a:gd name="T32" fmla="*/ 172 w 188"/>
              <a:gd name="T33" fmla="*/ 80 h 210"/>
              <a:gd name="T34" fmla="*/ 172 w 188"/>
              <a:gd name="T35" fmla="*/ 80 h 210"/>
              <a:gd name="T36" fmla="*/ 178 w 188"/>
              <a:gd name="T37" fmla="*/ 86 h 210"/>
              <a:gd name="T38" fmla="*/ 184 w 188"/>
              <a:gd name="T39" fmla="*/ 92 h 210"/>
              <a:gd name="T40" fmla="*/ 188 w 188"/>
              <a:gd name="T41" fmla="*/ 98 h 210"/>
              <a:gd name="T42" fmla="*/ 188 w 188"/>
              <a:gd name="T43" fmla="*/ 104 h 210"/>
              <a:gd name="T44" fmla="*/ 188 w 188"/>
              <a:gd name="T45" fmla="*/ 112 h 210"/>
              <a:gd name="T46" fmla="*/ 184 w 188"/>
              <a:gd name="T47" fmla="*/ 118 h 210"/>
              <a:gd name="T48" fmla="*/ 178 w 188"/>
              <a:gd name="T49" fmla="*/ 124 h 210"/>
              <a:gd name="T50" fmla="*/ 172 w 188"/>
              <a:gd name="T51" fmla="*/ 130 h 210"/>
              <a:gd name="T52" fmla="*/ 148 w 188"/>
              <a:gd name="T53" fmla="*/ 142 h 210"/>
              <a:gd name="T54" fmla="*/ 148 w 188"/>
              <a:gd name="T55" fmla="*/ 142 h 210"/>
              <a:gd name="T56" fmla="*/ 64 w 188"/>
              <a:gd name="T57" fmla="*/ 190 h 210"/>
              <a:gd name="T58" fmla="*/ 42 w 188"/>
              <a:gd name="T59" fmla="*/ 204 h 210"/>
              <a:gd name="T60" fmla="*/ 42 w 188"/>
              <a:gd name="T61" fmla="*/ 204 h 210"/>
              <a:gd name="T62" fmla="*/ 34 w 188"/>
              <a:gd name="T63" fmla="*/ 208 h 210"/>
              <a:gd name="T64" fmla="*/ 26 w 188"/>
              <a:gd name="T65" fmla="*/ 210 h 210"/>
              <a:gd name="T66" fmla="*/ 18 w 188"/>
              <a:gd name="T67" fmla="*/ 208 h 210"/>
              <a:gd name="T68" fmla="*/ 12 w 188"/>
              <a:gd name="T69" fmla="*/ 206 h 210"/>
              <a:gd name="T70" fmla="*/ 8 w 188"/>
              <a:gd name="T71" fmla="*/ 202 h 210"/>
              <a:gd name="T72" fmla="*/ 4 w 188"/>
              <a:gd name="T73" fmla="*/ 196 h 210"/>
              <a:gd name="T74" fmla="*/ 2 w 188"/>
              <a:gd name="T75" fmla="*/ 188 h 210"/>
              <a:gd name="T76" fmla="*/ 0 w 188"/>
              <a:gd name="T77" fmla="*/ 180 h 210"/>
              <a:gd name="T78" fmla="*/ 0 w 188"/>
              <a:gd name="T79" fmla="*/ 15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210">
                <a:moveTo>
                  <a:pt x="0" y="154"/>
                </a:moveTo>
                <a:lnTo>
                  <a:pt x="0" y="154"/>
                </a:lnTo>
                <a:lnTo>
                  <a:pt x="0" y="56"/>
                </a:lnTo>
                <a:lnTo>
                  <a:pt x="0" y="30"/>
                </a:lnTo>
                <a:lnTo>
                  <a:pt x="0" y="30"/>
                </a:lnTo>
                <a:lnTo>
                  <a:pt x="2" y="22"/>
                </a:lnTo>
                <a:lnTo>
                  <a:pt x="4" y="14"/>
                </a:lnTo>
                <a:lnTo>
                  <a:pt x="8" y="8"/>
                </a:lnTo>
                <a:lnTo>
                  <a:pt x="12" y="4"/>
                </a:lnTo>
                <a:lnTo>
                  <a:pt x="18" y="2"/>
                </a:lnTo>
                <a:lnTo>
                  <a:pt x="26" y="0"/>
                </a:lnTo>
                <a:lnTo>
                  <a:pt x="34" y="2"/>
                </a:lnTo>
                <a:lnTo>
                  <a:pt x="42" y="6"/>
                </a:lnTo>
                <a:lnTo>
                  <a:pt x="64" y="20"/>
                </a:lnTo>
                <a:lnTo>
                  <a:pt x="64" y="20"/>
                </a:lnTo>
                <a:lnTo>
                  <a:pt x="148" y="68"/>
                </a:lnTo>
                <a:lnTo>
                  <a:pt x="172" y="80"/>
                </a:lnTo>
                <a:lnTo>
                  <a:pt x="172" y="80"/>
                </a:lnTo>
                <a:lnTo>
                  <a:pt x="178" y="86"/>
                </a:lnTo>
                <a:lnTo>
                  <a:pt x="184" y="92"/>
                </a:lnTo>
                <a:lnTo>
                  <a:pt x="188" y="98"/>
                </a:lnTo>
                <a:lnTo>
                  <a:pt x="188" y="104"/>
                </a:lnTo>
                <a:lnTo>
                  <a:pt x="188" y="112"/>
                </a:lnTo>
                <a:lnTo>
                  <a:pt x="184" y="118"/>
                </a:lnTo>
                <a:lnTo>
                  <a:pt x="178" y="124"/>
                </a:lnTo>
                <a:lnTo>
                  <a:pt x="172" y="130"/>
                </a:lnTo>
                <a:lnTo>
                  <a:pt x="148" y="142"/>
                </a:lnTo>
                <a:lnTo>
                  <a:pt x="148" y="142"/>
                </a:lnTo>
                <a:lnTo>
                  <a:pt x="64" y="190"/>
                </a:lnTo>
                <a:lnTo>
                  <a:pt x="42" y="204"/>
                </a:lnTo>
                <a:lnTo>
                  <a:pt x="42" y="204"/>
                </a:lnTo>
                <a:lnTo>
                  <a:pt x="34" y="208"/>
                </a:lnTo>
                <a:lnTo>
                  <a:pt x="26" y="210"/>
                </a:lnTo>
                <a:lnTo>
                  <a:pt x="18" y="208"/>
                </a:lnTo>
                <a:lnTo>
                  <a:pt x="12" y="206"/>
                </a:lnTo>
                <a:lnTo>
                  <a:pt x="8" y="202"/>
                </a:lnTo>
                <a:lnTo>
                  <a:pt x="4" y="196"/>
                </a:lnTo>
                <a:lnTo>
                  <a:pt x="2" y="188"/>
                </a:lnTo>
                <a:lnTo>
                  <a:pt x="0" y="180"/>
                </a:lnTo>
                <a:lnTo>
                  <a:pt x="0"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4287" tIns="52144" rIns="104287" bIns="52144" numCol="1" anchor="t" anchorCtr="0" compatLnSpc="1">
            <a:prstTxWarp prst="textNoShape">
              <a:avLst/>
            </a:prstTxWarp>
          </a:bodyPr>
          <a:lstStyle/>
          <a:p>
            <a:pPr defTabSz="1042872"/>
            <a:endParaRPr lang="en-GB" sz="2800">
              <a:solidFill>
                <a:srgbClr val="000000"/>
              </a:solidFill>
              <a:cs typeface="Arial" panose="020B0604020202020204" pitchFamily="34" charset="0"/>
              <a:sym typeface="Arial" panose="020B0604020202020204" pitchFamily="34" charset="0"/>
            </a:endParaRPr>
          </a:p>
        </p:txBody>
      </p:sp>
      <p:sp>
        <p:nvSpPr>
          <p:cNvPr id="20" name="Freeform 100"/>
          <p:cNvSpPr>
            <a:spLocks/>
          </p:cNvSpPr>
          <p:nvPr/>
        </p:nvSpPr>
        <p:spPr bwMode="auto">
          <a:xfrm rot="10800000">
            <a:off x="1908915" y="2043430"/>
            <a:ext cx="161146" cy="219698"/>
          </a:xfrm>
          <a:custGeom>
            <a:avLst/>
            <a:gdLst>
              <a:gd name="T0" fmla="*/ 0 w 188"/>
              <a:gd name="T1" fmla="*/ 154 h 210"/>
              <a:gd name="T2" fmla="*/ 0 w 188"/>
              <a:gd name="T3" fmla="*/ 154 h 210"/>
              <a:gd name="T4" fmla="*/ 0 w 188"/>
              <a:gd name="T5" fmla="*/ 56 h 210"/>
              <a:gd name="T6" fmla="*/ 0 w 188"/>
              <a:gd name="T7" fmla="*/ 30 h 210"/>
              <a:gd name="T8" fmla="*/ 0 w 188"/>
              <a:gd name="T9" fmla="*/ 30 h 210"/>
              <a:gd name="T10" fmla="*/ 2 w 188"/>
              <a:gd name="T11" fmla="*/ 22 h 210"/>
              <a:gd name="T12" fmla="*/ 4 w 188"/>
              <a:gd name="T13" fmla="*/ 14 h 210"/>
              <a:gd name="T14" fmla="*/ 8 w 188"/>
              <a:gd name="T15" fmla="*/ 8 h 210"/>
              <a:gd name="T16" fmla="*/ 12 w 188"/>
              <a:gd name="T17" fmla="*/ 4 h 210"/>
              <a:gd name="T18" fmla="*/ 18 w 188"/>
              <a:gd name="T19" fmla="*/ 2 h 210"/>
              <a:gd name="T20" fmla="*/ 26 w 188"/>
              <a:gd name="T21" fmla="*/ 0 h 210"/>
              <a:gd name="T22" fmla="*/ 34 w 188"/>
              <a:gd name="T23" fmla="*/ 2 h 210"/>
              <a:gd name="T24" fmla="*/ 42 w 188"/>
              <a:gd name="T25" fmla="*/ 6 h 210"/>
              <a:gd name="T26" fmla="*/ 64 w 188"/>
              <a:gd name="T27" fmla="*/ 20 h 210"/>
              <a:gd name="T28" fmla="*/ 64 w 188"/>
              <a:gd name="T29" fmla="*/ 20 h 210"/>
              <a:gd name="T30" fmla="*/ 148 w 188"/>
              <a:gd name="T31" fmla="*/ 68 h 210"/>
              <a:gd name="T32" fmla="*/ 172 w 188"/>
              <a:gd name="T33" fmla="*/ 80 h 210"/>
              <a:gd name="T34" fmla="*/ 172 w 188"/>
              <a:gd name="T35" fmla="*/ 80 h 210"/>
              <a:gd name="T36" fmla="*/ 178 w 188"/>
              <a:gd name="T37" fmla="*/ 86 h 210"/>
              <a:gd name="T38" fmla="*/ 184 w 188"/>
              <a:gd name="T39" fmla="*/ 92 h 210"/>
              <a:gd name="T40" fmla="*/ 188 w 188"/>
              <a:gd name="T41" fmla="*/ 98 h 210"/>
              <a:gd name="T42" fmla="*/ 188 w 188"/>
              <a:gd name="T43" fmla="*/ 104 h 210"/>
              <a:gd name="T44" fmla="*/ 188 w 188"/>
              <a:gd name="T45" fmla="*/ 112 h 210"/>
              <a:gd name="T46" fmla="*/ 184 w 188"/>
              <a:gd name="T47" fmla="*/ 118 h 210"/>
              <a:gd name="T48" fmla="*/ 178 w 188"/>
              <a:gd name="T49" fmla="*/ 124 h 210"/>
              <a:gd name="T50" fmla="*/ 172 w 188"/>
              <a:gd name="T51" fmla="*/ 130 h 210"/>
              <a:gd name="T52" fmla="*/ 148 w 188"/>
              <a:gd name="T53" fmla="*/ 142 h 210"/>
              <a:gd name="T54" fmla="*/ 148 w 188"/>
              <a:gd name="T55" fmla="*/ 142 h 210"/>
              <a:gd name="T56" fmla="*/ 64 w 188"/>
              <a:gd name="T57" fmla="*/ 190 h 210"/>
              <a:gd name="T58" fmla="*/ 42 w 188"/>
              <a:gd name="T59" fmla="*/ 204 h 210"/>
              <a:gd name="T60" fmla="*/ 42 w 188"/>
              <a:gd name="T61" fmla="*/ 204 h 210"/>
              <a:gd name="T62" fmla="*/ 34 w 188"/>
              <a:gd name="T63" fmla="*/ 208 h 210"/>
              <a:gd name="T64" fmla="*/ 26 w 188"/>
              <a:gd name="T65" fmla="*/ 210 h 210"/>
              <a:gd name="T66" fmla="*/ 18 w 188"/>
              <a:gd name="T67" fmla="*/ 208 h 210"/>
              <a:gd name="T68" fmla="*/ 12 w 188"/>
              <a:gd name="T69" fmla="*/ 206 h 210"/>
              <a:gd name="T70" fmla="*/ 8 w 188"/>
              <a:gd name="T71" fmla="*/ 202 h 210"/>
              <a:gd name="T72" fmla="*/ 4 w 188"/>
              <a:gd name="T73" fmla="*/ 196 h 210"/>
              <a:gd name="T74" fmla="*/ 2 w 188"/>
              <a:gd name="T75" fmla="*/ 188 h 210"/>
              <a:gd name="T76" fmla="*/ 0 w 188"/>
              <a:gd name="T77" fmla="*/ 180 h 210"/>
              <a:gd name="T78" fmla="*/ 0 w 188"/>
              <a:gd name="T79" fmla="*/ 15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210">
                <a:moveTo>
                  <a:pt x="0" y="154"/>
                </a:moveTo>
                <a:lnTo>
                  <a:pt x="0" y="154"/>
                </a:lnTo>
                <a:lnTo>
                  <a:pt x="0" y="56"/>
                </a:lnTo>
                <a:lnTo>
                  <a:pt x="0" y="30"/>
                </a:lnTo>
                <a:lnTo>
                  <a:pt x="0" y="30"/>
                </a:lnTo>
                <a:lnTo>
                  <a:pt x="2" y="22"/>
                </a:lnTo>
                <a:lnTo>
                  <a:pt x="4" y="14"/>
                </a:lnTo>
                <a:lnTo>
                  <a:pt x="8" y="8"/>
                </a:lnTo>
                <a:lnTo>
                  <a:pt x="12" y="4"/>
                </a:lnTo>
                <a:lnTo>
                  <a:pt x="18" y="2"/>
                </a:lnTo>
                <a:lnTo>
                  <a:pt x="26" y="0"/>
                </a:lnTo>
                <a:lnTo>
                  <a:pt x="34" y="2"/>
                </a:lnTo>
                <a:lnTo>
                  <a:pt x="42" y="6"/>
                </a:lnTo>
                <a:lnTo>
                  <a:pt x="64" y="20"/>
                </a:lnTo>
                <a:lnTo>
                  <a:pt x="64" y="20"/>
                </a:lnTo>
                <a:lnTo>
                  <a:pt x="148" y="68"/>
                </a:lnTo>
                <a:lnTo>
                  <a:pt x="172" y="80"/>
                </a:lnTo>
                <a:lnTo>
                  <a:pt x="172" y="80"/>
                </a:lnTo>
                <a:lnTo>
                  <a:pt x="178" y="86"/>
                </a:lnTo>
                <a:lnTo>
                  <a:pt x="184" y="92"/>
                </a:lnTo>
                <a:lnTo>
                  <a:pt x="188" y="98"/>
                </a:lnTo>
                <a:lnTo>
                  <a:pt x="188" y="104"/>
                </a:lnTo>
                <a:lnTo>
                  <a:pt x="188" y="112"/>
                </a:lnTo>
                <a:lnTo>
                  <a:pt x="184" y="118"/>
                </a:lnTo>
                <a:lnTo>
                  <a:pt x="178" y="124"/>
                </a:lnTo>
                <a:lnTo>
                  <a:pt x="172" y="130"/>
                </a:lnTo>
                <a:lnTo>
                  <a:pt x="148" y="142"/>
                </a:lnTo>
                <a:lnTo>
                  <a:pt x="148" y="142"/>
                </a:lnTo>
                <a:lnTo>
                  <a:pt x="64" y="190"/>
                </a:lnTo>
                <a:lnTo>
                  <a:pt x="42" y="204"/>
                </a:lnTo>
                <a:lnTo>
                  <a:pt x="42" y="204"/>
                </a:lnTo>
                <a:lnTo>
                  <a:pt x="34" y="208"/>
                </a:lnTo>
                <a:lnTo>
                  <a:pt x="26" y="210"/>
                </a:lnTo>
                <a:lnTo>
                  <a:pt x="18" y="208"/>
                </a:lnTo>
                <a:lnTo>
                  <a:pt x="12" y="206"/>
                </a:lnTo>
                <a:lnTo>
                  <a:pt x="8" y="202"/>
                </a:lnTo>
                <a:lnTo>
                  <a:pt x="4" y="196"/>
                </a:lnTo>
                <a:lnTo>
                  <a:pt x="2" y="188"/>
                </a:lnTo>
                <a:lnTo>
                  <a:pt x="0" y="180"/>
                </a:lnTo>
                <a:lnTo>
                  <a:pt x="0"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04287" tIns="52144" rIns="104287" bIns="52144" numCol="1" anchor="t" anchorCtr="0" compatLnSpc="1">
            <a:prstTxWarp prst="textNoShape">
              <a:avLst/>
            </a:prstTxWarp>
          </a:bodyPr>
          <a:lstStyle/>
          <a:p>
            <a:pPr defTabSz="1042872"/>
            <a:endParaRPr lang="en-GB" sz="2800">
              <a:solidFill>
                <a:srgbClr val="000000"/>
              </a:solidFill>
              <a:cs typeface="Arial" panose="020B0604020202020204" pitchFamily="34" charset="0"/>
              <a:sym typeface="Arial" panose="020B0604020202020204" pitchFamily="34" charset="0"/>
            </a:endParaRPr>
          </a:p>
        </p:txBody>
      </p:sp>
      <p:sp>
        <p:nvSpPr>
          <p:cNvPr id="30" name="TextBox 29"/>
          <p:cNvSpPr txBox="1"/>
          <p:nvPr/>
        </p:nvSpPr>
        <p:spPr>
          <a:xfrm>
            <a:off x="4032124" y="3115634"/>
            <a:ext cx="3889000" cy="3075763"/>
          </a:xfrm>
          <a:prstGeom prst="rect">
            <a:avLst/>
          </a:prstGeom>
          <a:noFill/>
        </p:spPr>
        <p:txBody>
          <a:bodyPr wrap="square" lIns="91440" tIns="0" rIns="91440" bIns="91440" rtlCol="0">
            <a:noAutofit/>
          </a:bodyPr>
          <a:lstStyle/>
          <a:p>
            <a:pPr marL="146304" indent="-146304">
              <a:lnSpc>
                <a:spcPct val="110000"/>
              </a:lnSpc>
              <a:spcBef>
                <a:spcPts val="600"/>
              </a:spcBef>
              <a:buFont typeface="Arial" charset="0"/>
              <a:buChar char="•"/>
            </a:pPr>
            <a:r>
              <a:rPr lang="en-US" sz="1400" dirty="0">
                <a:solidFill>
                  <a:schemeClr val="tx2"/>
                </a:solidFill>
                <a:latin typeface="Open Sans" charset="0"/>
                <a:ea typeface="Open Sans" charset="0"/>
                <a:cs typeface="Open Sans" charset="0"/>
              </a:rPr>
              <a:t>O-CTO working with Apttus software to </a:t>
            </a:r>
            <a:r>
              <a:rPr lang="en-US" sz="1400" b="1" dirty="0">
                <a:solidFill>
                  <a:schemeClr val="tx2"/>
                </a:solidFill>
                <a:latin typeface="Open Sans" charset="0"/>
                <a:ea typeface="Open Sans" charset="0"/>
                <a:cs typeface="Open Sans" charset="0"/>
              </a:rPr>
              <a:t>assess Provider Contracting capabilities</a:t>
            </a:r>
          </a:p>
          <a:p>
            <a:pPr marL="146304" indent="-146304">
              <a:lnSpc>
                <a:spcPct val="110000"/>
              </a:lnSpc>
              <a:spcBef>
                <a:spcPts val="600"/>
              </a:spcBef>
              <a:buFont typeface="Arial" charset="0"/>
              <a:buChar char="•"/>
            </a:pPr>
            <a:r>
              <a:rPr lang="en-US" sz="1400" dirty="0">
                <a:solidFill>
                  <a:schemeClr val="tx2"/>
                </a:solidFill>
                <a:latin typeface="Open Sans" charset="0"/>
                <a:ea typeface="Open Sans" charset="0"/>
                <a:cs typeface="Open Sans" charset="0"/>
              </a:rPr>
              <a:t>O-CTO collaborating with Provider Business and IT to deliver the </a:t>
            </a:r>
            <a:r>
              <a:rPr lang="en-US" sz="1400" b="1" dirty="0">
                <a:solidFill>
                  <a:schemeClr val="tx2"/>
                </a:solidFill>
                <a:latin typeface="Open Sans" charset="0"/>
                <a:ea typeface="Open Sans" charset="0"/>
                <a:cs typeface="Open Sans" charset="0"/>
              </a:rPr>
              <a:t>Cost Benefit Analysis</a:t>
            </a:r>
            <a:r>
              <a:rPr lang="en-US" sz="1400" dirty="0">
                <a:solidFill>
                  <a:schemeClr val="tx2"/>
                </a:solidFill>
                <a:latin typeface="Open Sans" charset="0"/>
                <a:ea typeface="Open Sans" charset="0"/>
                <a:cs typeface="Open Sans" charset="0"/>
              </a:rPr>
              <a:t> with rough order of magnitude</a:t>
            </a:r>
          </a:p>
          <a:p>
            <a:pPr marL="146304" indent="-146304">
              <a:lnSpc>
                <a:spcPct val="110000"/>
              </a:lnSpc>
              <a:spcBef>
                <a:spcPts val="600"/>
              </a:spcBef>
              <a:buFont typeface="Arial" charset="0"/>
              <a:buChar char="•"/>
            </a:pPr>
            <a:r>
              <a:rPr lang="en-US" sz="1400" dirty="0">
                <a:solidFill>
                  <a:schemeClr val="tx2"/>
                </a:solidFill>
                <a:latin typeface="Open Sans" charset="0"/>
                <a:ea typeface="Open Sans" charset="0"/>
                <a:cs typeface="Open Sans" charset="0"/>
              </a:rPr>
              <a:t>O-CTO working with Provider Business and IT to identify and analyze </a:t>
            </a:r>
            <a:r>
              <a:rPr lang="en-US" sz="1400" b="1" dirty="0">
                <a:solidFill>
                  <a:schemeClr val="tx2"/>
                </a:solidFill>
                <a:latin typeface="Open Sans" charset="0"/>
                <a:ea typeface="Open Sans" charset="0"/>
                <a:cs typeface="Open Sans" charset="0"/>
              </a:rPr>
              <a:t>potential risks</a:t>
            </a:r>
            <a:r>
              <a:rPr lang="en-US" sz="1400" dirty="0">
                <a:solidFill>
                  <a:schemeClr val="tx2"/>
                </a:solidFill>
                <a:latin typeface="Open Sans" charset="0"/>
                <a:ea typeface="Open Sans" charset="0"/>
                <a:cs typeface="Open Sans" charset="0"/>
              </a:rPr>
              <a:t> negatively impacting on key business </a:t>
            </a:r>
          </a:p>
          <a:p>
            <a:pPr marL="146304" indent="-146304">
              <a:lnSpc>
                <a:spcPct val="110000"/>
              </a:lnSpc>
              <a:spcBef>
                <a:spcPts val="600"/>
              </a:spcBef>
              <a:buFont typeface="Arial" charset="0"/>
              <a:buChar char="•"/>
            </a:pPr>
            <a:r>
              <a:rPr lang="en-US" sz="1400" dirty="0">
                <a:solidFill>
                  <a:schemeClr val="tx2"/>
                </a:solidFill>
                <a:latin typeface="Open Sans" charset="0"/>
                <a:ea typeface="Open Sans" charset="0"/>
                <a:cs typeface="Open Sans" charset="0"/>
              </a:rPr>
              <a:t>O-CTO building a strong partnership with Apttus software to influence future enhancements</a:t>
            </a:r>
          </a:p>
        </p:txBody>
      </p:sp>
      <p:sp>
        <p:nvSpPr>
          <p:cNvPr id="18" name="Rectangle 17"/>
          <p:cNvSpPr/>
          <p:nvPr/>
        </p:nvSpPr>
        <p:spPr>
          <a:xfrm>
            <a:off x="8119795" y="3093556"/>
            <a:ext cx="3971241" cy="3231077"/>
          </a:xfrm>
          <a:prstGeom prst="rect">
            <a:avLst/>
          </a:prstGeom>
        </p:spPr>
        <p:txBody>
          <a:bodyPr wrap="square">
            <a:spAutoFit/>
          </a:bodyPr>
          <a:lstStyle/>
          <a:p>
            <a:pPr marL="285750" indent="-285750">
              <a:lnSpc>
                <a:spcPct val="110000"/>
              </a:lnSpc>
              <a:spcBef>
                <a:spcPts val="0"/>
              </a:spcBef>
              <a:spcAft>
                <a:spcPts val="800"/>
              </a:spcAft>
              <a:buFont typeface="Arial" panose="020B0604020202020204" pitchFamily="34" charset="0"/>
              <a:buChar char="•"/>
            </a:pPr>
            <a:r>
              <a:rPr lang="en-US" sz="1400" dirty="0">
                <a:solidFill>
                  <a:schemeClr val="tx2"/>
                </a:solidFill>
                <a:latin typeface="Open Sans" panose="020B0606030504020204" pitchFamily="34" charset="0"/>
                <a:ea typeface="Open Sans" panose="020B0606030504020204" pitchFamily="34" charset="0"/>
                <a:cs typeface="Open Sans" panose="020B0606030504020204" pitchFamily="34" charset="0"/>
              </a:rPr>
              <a:t>Utilize Apttus software </a:t>
            </a:r>
            <a:r>
              <a:rPr lang="en-US"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off-the-shelf capabilities</a:t>
            </a:r>
            <a:r>
              <a:rPr lang="en-US" sz="1400" dirty="0">
                <a:solidFill>
                  <a:schemeClr val="tx2"/>
                </a:solidFill>
                <a:latin typeface="Open Sans" panose="020B0606030504020204" pitchFamily="34" charset="0"/>
                <a:ea typeface="Open Sans" panose="020B0606030504020204" pitchFamily="34" charset="0"/>
                <a:cs typeface="Open Sans" panose="020B0606030504020204" pitchFamily="34" charset="0"/>
              </a:rPr>
              <a:t> to eliminate development uncertainty and to minimize development cost</a:t>
            </a:r>
          </a:p>
          <a:p>
            <a:pPr marL="285750" indent="-285750">
              <a:lnSpc>
                <a:spcPct val="110000"/>
              </a:lnSpc>
              <a:spcBef>
                <a:spcPts val="0"/>
              </a:spcBef>
              <a:spcAft>
                <a:spcPts val="800"/>
              </a:spcAft>
              <a:buFont typeface="Arial" panose="020B0604020202020204" pitchFamily="34" charset="0"/>
              <a:buChar char="•"/>
            </a:pPr>
            <a:r>
              <a:rPr lang="en-US"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Proactively engage </a:t>
            </a:r>
            <a:r>
              <a:rPr lang="en-US" sz="1400" dirty="0">
                <a:solidFill>
                  <a:schemeClr val="tx2"/>
                </a:solidFill>
                <a:latin typeface="Open Sans" panose="020B0606030504020204" pitchFamily="34" charset="0"/>
                <a:ea typeface="Open Sans" panose="020B0606030504020204" pitchFamily="34" charset="0"/>
                <a:cs typeface="Open Sans" panose="020B0606030504020204" pitchFamily="34" charset="0"/>
              </a:rPr>
              <a:t>in the industry leader’s </a:t>
            </a:r>
            <a:r>
              <a:rPr lang="en-US"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Portfolio and Roadmap</a:t>
            </a:r>
            <a:r>
              <a:rPr lang="en-US" sz="1400" dirty="0">
                <a:solidFill>
                  <a:schemeClr val="tx2"/>
                </a:solidFill>
                <a:latin typeface="Open Sans" panose="020B0606030504020204" pitchFamily="34" charset="0"/>
                <a:ea typeface="Open Sans" panose="020B0606030504020204" pitchFamily="34" charset="0"/>
                <a:cs typeface="Open Sans" panose="020B0606030504020204" pitchFamily="34" charset="0"/>
              </a:rPr>
              <a:t> to enhance Provider Contracting capabilities</a:t>
            </a:r>
          </a:p>
          <a:p>
            <a:pPr marL="285750" indent="-285750">
              <a:lnSpc>
                <a:spcPct val="110000"/>
              </a:lnSpc>
              <a:spcBef>
                <a:spcPts val="0"/>
              </a:spcBef>
              <a:spcAft>
                <a:spcPts val="800"/>
              </a:spcAft>
              <a:buFont typeface="Arial" panose="020B0604020202020204" pitchFamily="34" charset="0"/>
              <a:buChar char="•"/>
            </a:pPr>
            <a:r>
              <a:rPr lang="en-US" sz="1400" dirty="0">
                <a:solidFill>
                  <a:schemeClr val="tx2"/>
                </a:solidFill>
                <a:latin typeface="Open Sans" panose="020B0606030504020204" pitchFamily="34" charset="0"/>
                <a:ea typeface="Open Sans" panose="020B0606030504020204" pitchFamily="34" charset="0"/>
                <a:cs typeface="Open Sans" panose="020B0606030504020204" pitchFamily="34" charset="0"/>
              </a:rPr>
              <a:t>Benefit the </a:t>
            </a:r>
            <a:r>
              <a:rPr lang="en-US"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built-in enterprise integration layer </a:t>
            </a:r>
            <a:r>
              <a:rPr lang="en-US" sz="1400" dirty="0">
                <a:solidFill>
                  <a:schemeClr val="tx2"/>
                </a:solidFill>
                <a:latin typeface="Open Sans" panose="020B0606030504020204" pitchFamily="34" charset="0"/>
                <a:ea typeface="Open Sans" panose="020B0606030504020204" pitchFamily="34" charset="0"/>
                <a:cs typeface="Open Sans" panose="020B0606030504020204" pitchFamily="34" charset="0"/>
              </a:rPr>
              <a:t>to reduce the risk of vendor dependency</a:t>
            </a:r>
          </a:p>
          <a:p>
            <a:pPr marL="285750" indent="-285750">
              <a:lnSpc>
                <a:spcPct val="110000"/>
              </a:lnSpc>
              <a:spcBef>
                <a:spcPts val="0"/>
              </a:spcBef>
              <a:spcAft>
                <a:spcPts val="800"/>
              </a:spcAft>
              <a:buFont typeface="Arial" panose="020B0604020202020204" pitchFamily="34" charset="0"/>
              <a:buChar char="•"/>
            </a:pPr>
            <a:r>
              <a:rPr lang="en-US" sz="1400" dirty="0">
                <a:solidFill>
                  <a:schemeClr val="tx2"/>
                </a:solidFill>
                <a:latin typeface="Open Sans" panose="020B0606030504020204" pitchFamily="34" charset="0"/>
                <a:ea typeface="Open Sans" panose="020B0606030504020204" pitchFamily="34" charset="0"/>
                <a:cs typeface="Open Sans" panose="020B0606030504020204" pitchFamily="34" charset="0"/>
              </a:rPr>
              <a:t>Benefit the </a:t>
            </a:r>
            <a:r>
              <a:rPr lang="en-US"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already proven enterprise level capabilities</a:t>
            </a:r>
            <a:r>
              <a:rPr lang="en-US" sz="1400" dirty="0">
                <a:solidFill>
                  <a:schemeClr val="tx2"/>
                </a:solidFill>
                <a:latin typeface="Open Sans" panose="020B0606030504020204" pitchFamily="34" charset="0"/>
                <a:ea typeface="Open Sans" panose="020B0606030504020204" pitchFamily="34" charset="0"/>
                <a:cs typeface="Open Sans" panose="020B0606030504020204" pitchFamily="34" charset="0"/>
              </a:rPr>
              <a:t> within CVS Health</a:t>
            </a:r>
          </a:p>
        </p:txBody>
      </p:sp>
      <p:sp>
        <p:nvSpPr>
          <p:cNvPr id="22" name="TextBox 21"/>
          <p:cNvSpPr txBox="1"/>
          <p:nvPr/>
        </p:nvSpPr>
        <p:spPr>
          <a:xfrm>
            <a:off x="9069400" y="2592908"/>
            <a:ext cx="2152833" cy="276999"/>
          </a:xfrm>
          <a:prstGeom prst="rect">
            <a:avLst/>
          </a:prstGeom>
          <a:noFill/>
        </p:spPr>
        <p:txBody>
          <a:bodyPr wrap="none" lIns="0" tIns="0" rIns="0" bIns="0" rtlCol="0">
            <a:spAutoFit/>
          </a:bodyPr>
          <a:lstStyle/>
          <a:p>
            <a:pPr algn="ctr">
              <a:lnSpc>
                <a:spcPct val="90000"/>
              </a:lnSpc>
            </a:pPr>
            <a:r>
              <a:rPr lang="en-US" sz="2000" b="1">
                <a:solidFill>
                  <a:schemeClr val="tx2"/>
                </a:solidFill>
                <a:ea typeface="Domaine Display" charset="0"/>
                <a:cs typeface="Arial" panose="020B0604020202020204" pitchFamily="34" charset="0"/>
                <a:sym typeface="Arial" panose="020B0604020202020204" pitchFamily="34" charset="0"/>
              </a:rPr>
              <a:t>Recommendation</a:t>
            </a:r>
          </a:p>
        </p:txBody>
      </p:sp>
    </p:spTree>
    <p:extLst>
      <p:ext uri="{BB962C8B-B14F-4D97-AF65-F5344CB8AC3E}">
        <p14:creationId xmlns:p14="http://schemas.microsoft.com/office/powerpoint/2010/main" val="20739849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9F67AE-714A-4A98-A517-379BD90818BC}"/>
              </a:ext>
            </a:extLst>
          </p:cNvPr>
          <p:cNvSpPr>
            <a:spLocks noGrp="1"/>
          </p:cNvSpPr>
          <p:nvPr>
            <p:ph type="body" sz="quarter" idx="11"/>
          </p:nvPr>
        </p:nvSpPr>
        <p:spPr/>
        <p:txBody>
          <a:bodyPr/>
          <a:lstStyle/>
          <a:p>
            <a:endParaRPr lang="en-US"/>
          </a:p>
        </p:txBody>
      </p:sp>
      <p:sp>
        <p:nvSpPr>
          <p:cNvPr id="5" name="Title 1">
            <a:extLst>
              <a:ext uri="{FF2B5EF4-FFF2-40B4-BE49-F238E27FC236}">
                <a16:creationId xmlns:a16="http://schemas.microsoft.com/office/drawing/2014/main" id="{6F9B7AB8-FFE6-4EBF-8A4E-AEA647EFE441}"/>
              </a:ext>
            </a:extLst>
          </p:cNvPr>
          <p:cNvSpPr>
            <a:spLocks noGrp="1"/>
          </p:cNvSpPr>
          <p:nvPr>
            <p:ph type="title"/>
          </p:nvPr>
        </p:nvSpPr>
        <p:spPr>
          <a:xfrm>
            <a:off x="457200" y="296863"/>
            <a:ext cx="9688513" cy="476250"/>
          </a:xfrm>
        </p:spPr>
        <p:txBody>
          <a:bodyPr/>
          <a:lstStyle/>
          <a:p>
            <a:r>
              <a:rPr lang="en-US" sz="3200" dirty="0">
                <a:latin typeface="Domaine Display Bold" panose="020A0803080505060203" pitchFamily="18" charset="0"/>
                <a:sym typeface="Arial" panose="020B0604020202020204" pitchFamily="34" charset="0"/>
              </a:rPr>
              <a:t>Option 1</a:t>
            </a:r>
          </a:p>
        </p:txBody>
      </p:sp>
      <p:grpSp>
        <p:nvGrpSpPr>
          <p:cNvPr id="38" name="Group 37">
            <a:extLst>
              <a:ext uri="{FF2B5EF4-FFF2-40B4-BE49-F238E27FC236}">
                <a16:creationId xmlns:a16="http://schemas.microsoft.com/office/drawing/2014/main" id="{F7ADCCC6-B85F-4E17-805F-86DD9C4CF1FC}"/>
              </a:ext>
            </a:extLst>
          </p:cNvPr>
          <p:cNvGrpSpPr/>
          <p:nvPr/>
        </p:nvGrpSpPr>
        <p:grpSpPr>
          <a:xfrm>
            <a:off x="3341586" y="1854439"/>
            <a:ext cx="5322644" cy="702519"/>
            <a:chOff x="3283529" y="1845736"/>
            <a:chExt cx="5322644" cy="702519"/>
          </a:xfrm>
        </p:grpSpPr>
        <p:grpSp>
          <p:nvGrpSpPr>
            <p:cNvPr id="7" name="Group 6">
              <a:extLst>
                <a:ext uri="{FF2B5EF4-FFF2-40B4-BE49-F238E27FC236}">
                  <a16:creationId xmlns:a16="http://schemas.microsoft.com/office/drawing/2014/main" id="{5611C158-F4AB-4507-BEF8-17FE66A42664}"/>
                </a:ext>
              </a:extLst>
            </p:cNvPr>
            <p:cNvGrpSpPr/>
            <p:nvPr/>
          </p:nvGrpSpPr>
          <p:grpSpPr>
            <a:xfrm>
              <a:off x="3976963" y="1876190"/>
              <a:ext cx="742950" cy="672065"/>
              <a:chOff x="138216" y="3524924"/>
              <a:chExt cx="685800" cy="672065"/>
            </a:xfrm>
          </p:grpSpPr>
          <p:pic>
            <p:nvPicPr>
              <p:cNvPr id="26" name="Picture 22" descr="C:\Gioia Files\Weebles\Weeble Mania\j0433937.png">
                <a:extLst>
                  <a:ext uri="{FF2B5EF4-FFF2-40B4-BE49-F238E27FC236}">
                    <a16:creationId xmlns:a16="http://schemas.microsoft.com/office/drawing/2014/main" id="{52C16AD3-F023-4980-98F9-83FB0CAE7AAC}"/>
                  </a:ext>
                </a:extLst>
              </p:cNvPr>
              <p:cNvPicPr>
                <a:picLocks noChangeAspect="1" noChangeArrowheads="1"/>
              </p:cNvPicPr>
              <p:nvPr/>
            </p:nvPicPr>
            <p:blipFill>
              <a:blip r:embed="rId2" cstate="print"/>
              <a:srcRect/>
              <a:stretch>
                <a:fillRect/>
              </a:stretch>
            </p:blipFill>
            <p:spPr bwMode="auto">
              <a:xfrm flipH="1">
                <a:off x="214416" y="3524924"/>
                <a:ext cx="496015" cy="496015"/>
              </a:xfrm>
              <a:prstGeom prst="rect">
                <a:avLst/>
              </a:prstGeom>
              <a:noFill/>
            </p:spPr>
          </p:pic>
          <p:sp>
            <p:nvSpPr>
              <p:cNvPr id="27" name="TextBox 26">
                <a:extLst>
                  <a:ext uri="{FF2B5EF4-FFF2-40B4-BE49-F238E27FC236}">
                    <a16:creationId xmlns:a16="http://schemas.microsoft.com/office/drawing/2014/main" id="{415A1C4D-6960-4124-BC91-6C271B8CEAC7}"/>
                  </a:ext>
                </a:extLst>
              </p:cNvPr>
              <p:cNvSpPr txBox="1"/>
              <p:nvPr/>
            </p:nvSpPr>
            <p:spPr>
              <a:xfrm>
                <a:off x="138216" y="4035406"/>
                <a:ext cx="685800" cy="161583"/>
              </a:xfrm>
              <a:prstGeom prst="rect">
                <a:avLst/>
              </a:prstGeom>
              <a:noFill/>
            </p:spPr>
            <p:txBody>
              <a:bodyPr wrap="square" lIns="0" tIns="0" rIns="0" bIns="0" rtlCol="0">
                <a:spAutoFit/>
              </a:bodyPr>
              <a:lstStyle/>
              <a:p>
                <a:pPr algn="ctr" fontAlgn="auto">
                  <a:spcBef>
                    <a:spcPts val="0"/>
                  </a:spcBef>
                  <a:spcAft>
                    <a:spcPts val="0"/>
                  </a:spcAft>
                  <a:defRPr/>
                </a:pPr>
                <a:r>
                  <a:rPr lang="en-US" sz="1050" kern="0" dirty="0">
                    <a:solidFill>
                      <a:srgbClr val="000000"/>
                    </a:solidFill>
                    <a:latin typeface="Calibri"/>
                    <a:ea typeface="ＭＳ Ｐゴシック" charset="0"/>
                  </a:rPr>
                  <a:t>Provider </a:t>
                </a:r>
              </a:p>
            </p:txBody>
          </p:sp>
        </p:grpSp>
        <p:grpSp>
          <p:nvGrpSpPr>
            <p:cNvPr id="8" name="Group 7">
              <a:extLst>
                <a:ext uri="{FF2B5EF4-FFF2-40B4-BE49-F238E27FC236}">
                  <a16:creationId xmlns:a16="http://schemas.microsoft.com/office/drawing/2014/main" id="{50ED030F-18B1-40BE-94C9-13217B96E9C4}"/>
                </a:ext>
              </a:extLst>
            </p:cNvPr>
            <p:cNvGrpSpPr/>
            <p:nvPr/>
          </p:nvGrpSpPr>
          <p:grpSpPr>
            <a:xfrm>
              <a:off x="5609816" y="1890135"/>
              <a:ext cx="537350" cy="642965"/>
              <a:chOff x="236618" y="4294341"/>
              <a:chExt cx="496015" cy="642965"/>
            </a:xfrm>
          </p:grpSpPr>
          <p:pic>
            <p:nvPicPr>
              <p:cNvPr id="24" name="Picture 13" descr="C:\Gioia Files\Weebles\Weeble Mania\j0434888.png">
                <a:extLst>
                  <a:ext uri="{FF2B5EF4-FFF2-40B4-BE49-F238E27FC236}">
                    <a16:creationId xmlns:a16="http://schemas.microsoft.com/office/drawing/2014/main" id="{DC5372BA-978F-4E89-A925-8A7E3B453E16}"/>
                  </a:ext>
                </a:extLst>
              </p:cNvPr>
              <p:cNvPicPr>
                <a:picLocks noChangeAspect="1" noChangeArrowheads="1"/>
              </p:cNvPicPr>
              <p:nvPr/>
            </p:nvPicPr>
            <p:blipFill>
              <a:blip r:embed="rId3" cstate="print"/>
              <a:srcRect/>
              <a:stretch>
                <a:fillRect/>
              </a:stretch>
            </p:blipFill>
            <p:spPr bwMode="auto">
              <a:xfrm>
                <a:off x="236618" y="4294341"/>
                <a:ext cx="496015" cy="496015"/>
              </a:xfrm>
              <a:prstGeom prst="rect">
                <a:avLst/>
              </a:prstGeom>
              <a:noFill/>
            </p:spPr>
          </p:pic>
          <p:sp>
            <p:nvSpPr>
              <p:cNvPr id="25" name="TextBox 24">
                <a:extLst>
                  <a:ext uri="{FF2B5EF4-FFF2-40B4-BE49-F238E27FC236}">
                    <a16:creationId xmlns:a16="http://schemas.microsoft.com/office/drawing/2014/main" id="{2815F708-CE22-4EEE-9B61-BC0D83925FAC}"/>
                  </a:ext>
                </a:extLst>
              </p:cNvPr>
              <p:cNvSpPr txBox="1"/>
              <p:nvPr/>
            </p:nvSpPr>
            <p:spPr>
              <a:xfrm>
                <a:off x="296919" y="4775723"/>
                <a:ext cx="375412" cy="161583"/>
              </a:xfrm>
              <a:prstGeom prst="rect">
                <a:avLst/>
              </a:prstGeom>
              <a:noFill/>
            </p:spPr>
            <p:txBody>
              <a:bodyPr wrap="square" lIns="0" tIns="0" rIns="0" bIns="0" rtlCol="0">
                <a:spAutoFit/>
              </a:bodyPr>
              <a:lstStyle/>
              <a:p>
                <a:pPr algn="ctr" fontAlgn="auto">
                  <a:spcBef>
                    <a:spcPts val="0"/>
                  </a:spcBef>
                  <a:spcAft>
                    <a:spcPts val="0"/>
                  </a:spcAft>
                  <a:defRPr/>
                </a:pPr>
                <a:r>
                  <a:rPr lang="en-US" sz="1050" kern="0" dirty="0">
                    <a:solidFill>
                      <a:srgbClr val="000000"/>
                    </a:solidFill>
                    <a:latin typeface="Calibri"/>
                    <a:ea typeface="ＭＳ Ｐゴシック" charset="0"/>
                  </a:rPr>
                  <a:t>Broker</a:t>
                </a:r>
              </a:p>
            </p:txBody>
          </p:sp>
        </p:grpSp>
        <p:grpSp>
          <p:nvGrpSpPr>
            <p:cNvPr id="9" name="Group 8">
              <a:extLst>
                <a:ext uri="{FF2B5EF4-FFF2-40B4-BE49-F238E27FC236}">
                  <a16:creationId xmlns:a16="http://schemas.microsoft.com/office/drawing/2014/main" id="{78404A0A-BE57-4EB4-A375-0793057D6F5A}"/>
                </a:ext>
              </a:extLst>
            </p:cNvPr>
            <p:cNvGrpSpPr/>
            <p:nvPr/>
          </p:nvGrpSpPr>
          <p:grpSpPr>
            <a:xfrm>
              <a:off x="3283529" y="1890135"/>
              <a:ext cx="617306" cy="629635"/>
              <a:chOff x="212407" y="1872628"/>
              <a:chExt cx="569821" cy="629635"/>
            </a:xfrm>
          </p:grpSpPr>
          <p:pic>
            <p:nvPicPr>
              <p:cNvPr id="22" name="Picture 7" descr="C:\Gioia Files\Weebles\Weeble Mania\j0432623.png">
                <a:extLst>
                  <a:ext uri="{FF2B5EF4-FFF2-40B4-BE49-F238E27FC236}">
                    <a16:creationId xmlns:a16="http://schemas.microsoft.com/office/drawing/2014/main" id="{855CB6E3-8913-42CD-AD1B-5C9BC864DEFC}"/>
                  </a:ext>
                </a:extLst>
              </p:cNvPr>
              <p:cNvPicPr>
                <a:picLocks noChangeAspect="1" noChangeArrowheads="1"/>
              </p:cNvPicPr>
              <p:nvPr/>
            </p:nvPicPr>
            <p:blipFill>
              <a:blip r:embed="rId4" cstate="print"/>
              <a:srcRect/>
              <a:stretch>
                <a:fillRect/>
              </a:stretch>
            </p:blipFill>
            <p:spPr bwMode="auto">
              <a:xfrm flipH="1">
                <a:off x="249310" y="1872628"/>
                <a:ext cx="496015" cy="496015"/>
              </a:xfrm>
              <a:prstGeom prst="rect">
                <a:avLst/>
              </a:prstGeom>
              <a:noFill/>
            </p:spPr>
          </p:pic>
          <p:sp>
            <p:nvSpPr>
              <p:cNvPr id="23" name="TextBox 22">
                <a:extLst>
                  <a:ext uri="{FF2B5EF4-FFF2-40B4-BE49-F238E27FC236}">
                    <a16:creationId xmlns:a16="http://schemas.microsoft.com/office/drawing/2014/main" id="{E61DC890-F282-42D5-A772-F1C142418E41}"/>
                  </a:ext>
                </a:extLst>
              </p:cNvPr>
              <p:cNvSpPr txBox="1"/>
              <p:nvPr/>
            </p:nvSpPr>
            <p:spPr>
              <a:xfrm>
                <a:off x="212407" y="2340680"/>
                <a:ext cx="569821" cy="161583"/>
              </a:xfrm>
              <a:prstGeom prst="rect">
                <a:avLst/>
              </a:prstGeom>
              <a:noFill/>
            </p:spPr>
            <p:txBody>
              <a:bodyPr wrap="square" lIns="0" tIns="0" rIns="0" bIns="0" rtlCol="0">
                <a:spAutoFit/>
              </a:bodyPr>
              <a:lstStyle/>
              <a:p>
                <a:pPr algn="ctr" fontAlgn="auto">
                  <a:spcBef>
                    <a:spcPts val="0"/>
                  </a:spcBef>
                  <a:spcAft>
                    <a:spcPts val="0"/>
                  </a:spcAft>
                  <a:defRPr/>
                </a:pPr>
                <a:r>
                  <a:rPr lang="en-US" sz="1050" kern="0" dirty="0">
                    <a:solidFill>
                      <a:srgbClr val="000000"/>
                    </a:solidFill>
                    <a:latin typeface="Calibri"/>
                    <a:ea typeface="ＭＳ Ｐゴシック" charset="0"/>
                  </a:rPr>
                  <a:t>Member</a:t>
                </a:r>
              </a:p>
            </p:txBody>
          </p:sp>
        </p:grpSp>
        <p:grpSp>
          <p:nvGrpSpPr>
            <p:cNvPr id="10" name="Group 9">
              <a:extLst>
                <a:ext uri="{FF2B5EF4-FFF2-40B4-BE49-F238E27FC236}">
                  <a16:creationId xmlns:a16="http://schemas.microsoft.com/office/drawing/2014/main" id="{690FDDFE-D48A-4F0B-A87F-4723BA4A9EF2}"/>
                </a:ext>
              </a:extLst>
            </p:cNvPr>
            <p:cNvGrpSpPr/>
            <p:nvPr/>
          </p:nvGrpSpPr>
          <p:grpSpPr>
            <a:xfrm>
              <a:off x="7029613" y="1845736"/>
              <a:ext cx="709932" cy="662228"/>
              <a:chOff x="2031212" y="5625244"/>
              <a:chExt cx="655321" cy="662229"/>
            </a:xfrm>
          </p:grpSpPr>
          <p:pic>
            <p:nvPicPr>
              <p:cNvPr id="20" name="Picture 41" descr="C:\Gioia Files\Weebles\Weeble Mania\j0434874.png">
                <a:extLst>
                  <a:ext uri="{FF2B5EF4-FFF2-40B4-BE49-F238E27FC236}">
                    <a16:creationId xmlns:a16="http://schemas.microsoft.com/office/drawing/2014/main" id="{573C2C71-C509-406E-BF30-A563EFAB85A6}"/>
                  </a:ext>
                </a:extLst>
              </p:cNvPr>
              <p:cNvPicPr>
                <a:picLocks noChangeAspect="1" noChangeArrowheads="1"/>
              </p:cNvPicPr>
              <p:nvPr/>
            </p:nvPicPr>
            <p:blipFill>
              <a:blip r:embed="rId5" cstate="print"/>
              <a:srcRect/>
              <a:stretch>
                <a:fillRect/>
              </a:stretch>
            </p:blipFill>
            <p:spPr bwMode="auto">
              <a:xfrm>
                <a:off x="2110865" y="5625244"/>
                <a:ext cx="496015" cy="496015"/>
              </a:xfrm>
              <a:prstGeom prst="rect">
                <a:avLst/>
              </a:prstGeom>
              <a:noFill/>
            </p:spPr>
          </p:pic>
          <p:sp>
            <p:nvSpPr>
              <p:cNvPr id="21" name="TextBox 20">
                <a:extLst>
                  <a:ext uri="{FF2B5EF4-FFF2-40B4-BE49-F238E27FC236}">
                    <a16:creationId xmlns:a16="http://schemas.microsoft.com/office/drawing/2014/main" id="{F2E3282A-F13D-4381-AAEB-B047BB2092B5}"/>
                  </a:ext>
                </a:extLst>
              </p:cNvPr>
              <p:cNvSpPr txBox="1"/>
              <p:nvPr/>
            </p:nvSpPr>
            <p:spPr>
              <a:xfrm>
                <a:off x="2031212" y="6125885"/>
                <a:ext cx="655321" cy="161588"/>
              </a:xfrm>
              <a:prstGeom prst="rect">
                <a:avLst/>
              </a:prstGeom>
              <a:noFill/>
            </p:spPr>
            <p:txBody>
              <a:bodyPr wrap="square" lIns="0" tIns="0" rIns="0" bIns="0" rtlCol="0">
                <a:spAutoFit/>
              </a:bodyPr>
              <a:lstStyle/>
              <a:p>
                <a:pPr algn="ctr" fontAlgn="auto">
                  <a:spcBef>
                    <a:spcPts val="0"/>
                  </a:spcBef>
                  <a:spcAft>
                    <a:spcPts val="0"/>
                  </a:spcAft>
                  <a:defRPr/>
                </a:pPr>
                <a:r>
                  <a:rPr lang="en-US" sz="1050" kern="0" dirty="0">
                    <a:solidFill>
                      <a:srgbClr val="000000"/>
                    </a:solidFill>
                    <a:latin typeface="Calibri"/>
                    <a:ea typeface="ＭＳ Ｐゴシック" charset="0"/>
                  </a:rPr>
                  <a:t>Employee</a:t>
                </a:r>
              </a:p>
            </p:txBody>
          </p:sp>
        </p:grpSp>
        <p:grpSp>
          <p:nvGrpSpPr>
            <p:cNvPr id="11" name="Group 10">
              <a:extLst>
                <a:ext uri="{FF2B5EF4-FFF2-40B4-BE49-F238E27FC236}">
                  <a16:creationId xmlns:a16="http://schemas.microsoft.com/office/drawing/2014/main" id="{F8BEF0C7-2BA6-4B35-829E-79DE89A926B2}"/>
                </a:ext>
              </a:extLst>
            </p:cNvPr>
            <p:cNvGrpSpPr/>
            <p:nvPr/>
          </p:nvGrpSpPr>
          <p:grpSpPr>
            <a:xfrm>
              <a:off x="7863223" y="1852605"/>
              <a:ext cx="742950" cy="655359"/>
              <a:chOff x="-12850" y="5023001"/>
              <a:chExt cx="685800" cy="655359"/>
            </a:xfrm>
          </p:grpSpPr>
          <p:pic>
            <p:nvPicPr>
              <p:cNvPr id="18" name="Picture 4" descr="C:\Gioia Files\Weebles\Weeble Mania\j0434879.png">
                <a:extLst>
                  <a:ext uri="{FF2B5EF4-FFF2-40B4-BE49-F238E27FC236}">
                    <a16:creationId xmlns:a16="http://schemas.microsoft.com/office/drawing/2014/main" id="{8D40346B-3B08-43E8-B3BA-6E15B28DC938}"/>
                  </a:ext>
                </a:extLst>
              </p:cNvPr>
              <p:cNvPicPr>
                <a:picLocks noChangeAspect="1" noChangeArrowheads="1"/>
              </p:cNvPicPr>
              <p:nvPr/>
            </p:nvPicPr>
            <p:blipFill>
              <a:blip r:embed="rId6" cstate="print"/>
              <a:srcRect/>
              <a:stretch>
                <a:fillRect/>
              </a:stretch>
            </p:blipFill>
            <p:spPr bwMode="auto">
              <a:xfrm>
                <a:off x="42971" y="5023001"/>
                <a:ext cx="493776" cy="493776"/>
              </a:xfrm>
              <a:prstGeom prst="rect">
                <a:avLst/>
              </a:prstGeom>
              <a:noFill/>
            </p:spPr>
          </p:pic>
          <p:sp>
            <p:nvSpPr>
              <p:cNvPr id="19" name="TextBox 18">
                <a:extLst>
                  <a:ext uri="{FF2B5EF4-FFF2-40B4-BE49-F238E27FC236}">
                    <a16:creationId xmlns:a16="http://schemas.microsoft.com/office/drawing/2014/main" id="{1F00F6D7-2CFA-412A-A11C-51C9E2CCBB4C}"/>
                  </a:ext>
                </a:extLst>
              </p:cNvPr>
              <p:cNvSpPr txBox="1"/>
              <p:nvPr/>
            </p:nvSpPr>
            <p:spPr>
              <a:xfrm>
                <a:off x="-12850" y="5516777"/>
                <a:ext cx="685800" cy="161583"/>
              </a:xfrm>
              <a:prstGeom prst="rect">
                <a:avLst/>
              </a:prstGeom>
              <a:noFill/>
            </p:spPr>
            <p:txBody>
              <a:bodyPr wrap="square" lIns="0" tIns="0" rIns="0" bIns="0" rtlCol="0">
                <a:spAutoFit/>
              </a:bodyPr>
              <a:lstStyle/>
              <a:p>
                <a:pPr algn="ctr" fontAlgn="auto">
                  <a:spcBef>
                    <a:spcPts val="0"/>
                  </a:spcBef>
                  <a:spcAft>
                    <a:spcPts val="0"/>
                  </a:spcAft>
                  <a:defRPr/>
                </a:pPr>
                <a:r>
                  <a:rPr lang="en-US" sz="1050" kern="0" dirty="0">
                    <a:solidFill>
                      <a:srgbClr val="000000"/>
                    </a:solidFill>
                    <a:latin typeface="Calibri"/>
                    <a:ea typeface="ＭＳ Ｐゴシック" charset="0"/>
                  </a:rPr>
                  <a:t>Government </a:t>
                </a:r>
              </a:p>
            </p:txBody>
          </p:sp>
        </p:grpSp>
        <p:grpSp>
          <p:nvGrpSpPr>
            <p:cNvPr id="12" name="Group 11">
              <a:extLst>
                <a:ext uri="{FF2B5EF4-FFF2-40B4-BE49-F238E27FC236}">
                  <a16:creationId xmlns:a16="http://schemas.microsoft.com/office/drawing/2014/main" id="{4F490269-76C9-4F24-BDA1-B7C8AA77FAFC}"/>
                </a:ext>
              </a:extLst>
            </p:cNvPr>
            <p:cNvGrpSpPr/>
            <p:nvPr/>
          </p:nvGrpSpPr>
          <p:grpSpPr>
            <a:xfrm>
              <a:off x="4730492" y="1899531"/>
              <a:ext cx="742950" cy="629930"/>
              <a:chOff x="-4259" y="2875776"/>
              <a:chExt cx="685800" cy="629930"/>
            </a:xfrm>
          </p:grpSpPr>
          <p:sp>
            <p:nvSpPr>
              <p:cNvPr id="16" name="TextBox 15">
                <a:extLst>
                  <a:ext uri="{FF2B5EF4-FFF2-40B4-BE49-F238E27FC236}">
                    <a16:creationId xmlns:a16="http://schemas.microsoft.com/office/drawing/2014/main" id="{8C9911EC-CCA0-4BCB-9B7D-83DE89ECC75D}"/>
                  </a:ext>
                </a:extLst>
              </p:cNvPr>
              <p:cNvSpPr txBox="1"/>
              <p:nvPr/>
            </p:nvSpPr>
            <p:spPr>
              <a:xfrm>
                <a:off x="-4259" y="3344123"/>
                <a:ext cx="685800" cy="161583"/>
              </a:xfrm>
              <a:prstGeom prst="rect">
                <a:avLst/>
              </a:prstGeom>
              <a:noFill/>
            </p:spPr>
            <p:txBody>
              <a:bodyPr wrap="square" lIns="0" tIns="0" rIns="0" bIns="0" rtlCol="0">
                <a:spAutoFit/>
              </a:bodyPr>
              <a:lstStyle/>
              <a:p>
                <a:pPr algn="ctr" fontAlgn="auto">
                  <a:spcBef>
                    <a:spcPts val="0"/>
                  </a:spcBef>
                  <a:spcAft>
                    <a:spcPts val="0"/>
                  </a:spcAft>
                  <a:defRPr/>
                </a:pPr>
                <a:r>
                  <a:rPr lang="en-US" sz="1050" kern="0" dirty="0">
                    <a:solidFill>
                      <a:srgbClr val="000000"/>
                    </a:solidFill>
                    <a:latin typeface="Calibri"/>
                    <a:ea typeface="ＭＳ Ｐゴシック" charset="0"/>
                  </a:rPr>
                  <a:t>Provider Orgs</a:t>
                </a:r>
              </a:p>
            </p:txBody>
          </p:sp>
          <p:pic>
            <p:nvPicPr>
              <p:cNvPr id="17" name="Picture 3" descr="_1_091CB184091C8194007AF0CF85257DFD">
                <a:extLst>
                  <a:ext uri="{FF2B5EF4-FFF2-40B4-BE49-F238E27FC236}">
                    <a16:creationId xmlns:a16="http://schemas.microsoft.com/office/drawing/2014/main" id="{4A28BC2A-7A07-4F53-91BE-229BAEA1CB2E}"/>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10041" y="287577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12">
              <a:extLst>
                <a:ext uri="{FF2B5EF4-FFF2-40B4-BE49-F238E27FC236}">
                  <a16:creationId xmlns:a16="http://schemas.microsoft.com/office/drawing/2014/main" id="{7C983DD0-0483-4145-9D7E-B7262FF06B3C}"/>
                </a:ext>
              </a:extLst>
            </p:cNvPr>
            <p:cNvGrpSpPr/>
            <p:nvPr/>
          </p:nvGrpSpPr>
          <p:grpSpPr>
            <a:xfrm>
              <a:off x="6351809" y="1852605"/>
              <a:ext cx="591513" cy="665639"/>
              <a:chOff x="222065" y="2653579"/>
              <a:chExt cx="546011" cy="665639"/>
            </a:xfrm>
          </p:grpSpPr>
          <p:pic>
            <p:nvPicPr>
              <p:cNvPr id="14" name="Picture 23" descr="C:\Gioia Files\Weebles\Weeble Mania\j0433938.png">
                <a:extLst>
                  <a:ext uri="{FF2B5EF4-FFF2-40B4-BE49-F238E27FC236}">
                    <a16:creationId xmlns:a16="http://schemas.microsoft.com/office/drawing/2014/main" id="{A3088825-9BD2-4076-A533-40CAC1B4AF9C}"/>
                  </a:ext>
                </a:extLst>
              </p:cNvPr>
              <p:cNvPicPr>
                <a:picLocks noChangeAspect="1" noChangeArrowheads="1"/>
              </p:cNvPicPr>
              <p:nvPr/>
            </p:nvPicPr>
            <p:blipFill>
              <a:blip r:embed="rId8" cstate="print"/>
              <a:srcRect/>
              <a:stretch>
                <a:fillRect/>
              </a:stretch>
            </p:blipFill>
            <p:spPr bwMode="auto">
              <a:xfrm flipH="1">
                <a:off x="247063" y="2653579"/>
                <a:ext cx="496015" cy="496015"/>
              </a:xfrm>
              <a:prstGeom prst="rect">
                <a:avLst/>
              </a:prstGeom>
              <a:noFill/>
            </p:spPr>
          </p:pic>
          <p:sp>
            <p:nvSpPr>
              <p:cNvPr id="15" name="TextBox 14">
                <a:extLst>
                  <a:ext uri="{FF2B5EF4-FFF2-40B4-BE49-F238E27FC236}">
                    <a16:creationId xmlns:a16="http://schemas.microsoft.com/office/drawing/2014/main" id="{1573D02D-65BB-43D4-91B7-63D1EB0C41B0}"/>
                  </a:ext>
                </a:extLst>
              </p:cNvPr>
              <p:cNvSpPr txBox="1"/>
              <p:nvPr/>
            </p:nvSpPr>
            <p:spPr>
              <a:xfrm>
                <a:off x="222065" y="3157635"/>
                <a:ext cx="546011" cy="161583"/>
              </a:xfrm>
              <a:prstGeom prst="rect">
                <a:avLst/>
              </a:prstGeom>
              <a:noFill/>
            </p:spPr>
            <p:txBody>
              <a:bodyPr wrap="square" lIns="0" tIns="0" rIns="0" bIns="0" rtlCol="0">
                <a:spAutoFit/>
              </a:bodyPr>
              <a:lstStyle/>
              <a:p>
                <a:pPr algn="ctr" fontAlgn="auto">
                  <a:spcBef>
                    <a:spcPts val="0"/>
                  </a:spcBef>
                  <a:spcAft>
                    <a:spcPts val="0"/>
                  </a:spcAft>
                  <a:defRPr/>
                </a:pPr>
                <a:r>
                  <a:rPr lang="en-US" sz="1050" kern="0" dirty="0">
                    <a:solidFill>
                      <a:srgbClr val="000000"/>
                    </a:solidFill>
                    <a:latin typeface="Calibri"/>
                    <a:ea typeface="ＭＳ Ｐゴシック" charset="0"/>
                  </a:rPr>
                  <a:t>Employer</a:t>
                </a:r>
              </a:p>
            </p:txBody>
          </p:sp>
        </p:grpSp>
      </p:grpSp>
      <p:sp>
        <p:nvSpPr>
          <p:cNvPr id="28" name="Rectangle 27">
            <a:extLst>
              <a:ext uri="{FF2B5EF4-FFF2-40B4-BE49-F238E27FC236}">
                <a16:creationId xmlns:a16="http://schemas.microsoft.com/office/drawing/2014/main" id="{3903F238-6D28-4FEA-BF38-74327794951B}"/>
              </a:ext>
            </a:extLst>
          </p:cNvPr>
          <p:cNvSpPr/>
          <p:nvPr/>
        </p:nvSpPr>
        <p:spPr>
          <a:xfrm>
            <a:off x="1676400" y="2991203"/>
            <a:ext cx="3448245" cy="4377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SCM UI</a:t>
            </a:r>
          </a:p>
        </p:txBody>
      </p:sp>
      <p:sp>
        <p:nvSpPr>
          <p:cNvPr id="29" name="Rectangle 28">
            <a:extLst>
              <a:ext uri="{FF2B5EF4-FFF2-40B4-BE49-F238E27FC236}">
                <a16:creationId xmlns:a16="http://schemas.microsoft.com/office/drawing/2014/main" id="{0DC2AC71-239A-4B51-9A3C-9115E7279F6E}"/>
              </a:ext>
            </a:extLst>
          </p:cNvPr>
          <p:cNvSpPr/>
          <p:nvPr/>
        </p:nvSpPr>
        <p:spPr>
          <a:xfrm>
            <a:off x="1676400" y="3445066"/>
            <a:ext cx="3448245" cy="4377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SCM Workflow</a:t>
            </a:r>
          </a:p>
        </p:txBody>
      </p:sp>
      <p:sp>
        <p:nvSpPr>
          <p:cNvPr id="32" name="Rectangle 31">
            <a:extLst>
              <a:ext uri="{FF2B5EF4-FFF2-40B4-BE49-F238E27FC236}">
                <a16:creationId xmlns:a16="http://schemas.microsoft.com/office/drawing/2014/main" id="{360E1DB0-B287-42E3-A949-E81E61552AB0}"/>
              </a:ext>
            </a:extLst>
          </p:cNvPr>
          <p:cNvSpPr/>
          <p:nvPr/>
        </p:nvSpPr>
        <p:spPr>
          <a:xfrm>
            <a:off x="6825618" y="2991203"/>
            <a:ext cx="3448245" cy="4377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Apttus UI</a:t>
            </a:r>
          </a:p>
        </p:txBody>
      </p:sp>
      <p:sp>
        <p:nvSpPr>
          <p:cNvPr id="33" name="Rectangle 32">
            <a:extLst>
              <a:ext uri="{FF2B5EF4-FFF2-40B4-BE49-F238E27FC236}">
                <a16:creationId xmlns:a16="http://schemas.microsoft.com/office/drawing/2014/main" id="{FC01163A-5E64-4063-ADA9-D21B13C5EEE1}"/>
              </a:ext>
            </a:extLst>
          </p:cNvPr>
          <p:cNvSpPr/>
          <p:nvPr/>
        </p:nvSpPr>
        <p:spPr>
          <a:xfrm>
            <a:off x="6825618" y="3445066"/>
            <a:ext cx="3448245" cy="4377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Apttus Workflow</a:t>
            </a:r>
          </a:p>
        </p:txBody>
      </p:sp>
      <p:sp>
        <p:nvSpPr>
          <p:cNvPr id="34" name="Rectangle 33">
            <a:extLst>
              <a:ext uri="{FF2B5EF4-FFF2-40B4-BE49-F238E27FC236}">
                <a16:creationId xmlns:a16="http://schemas.microsoft.com/office/drawing/2014/main" id="{10D7B6A1-2598-4328-9E5E-07020B11EAE1}"/>
              </a:ext>
            </a:extLst>
          </p:cNvPr>
          <p:cNvSpPr/>
          <p:nvPr/>
        </p:nvSpPr>
        <p:spPr>
          <a:xfrm>
            <a:off x="1676400" y="4297489"/>
            <a:ext cx="8597463" cy="4377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ECOM Integration Layer API / </a:t>
            </a:r>
            <a:r>
              <a:rPr lang="en-US" dirty="0" err="1">
                <a:latin typeface="+mj-lt"/>
                <a:cs typeface="Open Sans Bold"/>
              </a:rPr>
              <a:t>iFrame</a:t>
            </a:r>
            <a:endParaRPr lang="en-US" dirty="0">
              <a:latin typeface="+mj-lt"/>
              <a:cs typeface="Open Sans Bold"/>
            </a:endParaRPr>
          </a:p>
        </p:txBody>
      </p:sp>
      <p:sp>
        <p:nvSpPr>
          <p:cNvPr id="36" name="Cylinder 35">
            <a:extLst>
              <a:ext uri="{FF2B5EF4-FFF2-40B4-BE49-F238E27FC236}">
                <a16:creationId xmlns:a16="http://schemas.microsoft.com/office/drawing/2014/main" id="{A9F62521-4513-4D19-9D8F-4AF41153DA16}"/>
              </a:ext>
            </a:extLst>
          </p:cNvPr>
          <p:cNvSpPr/>
          <p:nvPr/>
        </p:nvSpPr>
        <p:spPr>
          <a:xfrm>
            <a:off x="1676400" y="5149912"/>
            <a:ext cx="3448245" cy="596722"/>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SCM DB</a:t>
            </a:r>
          </a:p>
        </p:txBody>
      </p:sp>
      <p:sp>
        <p:nvSpPr>
          <p:cNvPr id="37" name="Cylinder 36">
            <a:extLst>
              <a:ext uri="{FF2B5EF4-FFF2-40B4-BE49-F238E27FC236}">
                <a16:creationId xmlns:a16="http://schemas.microsoft.com/office/drawing/2014/main" id="{FD036FA0-FF9F-4F2B-86CB-692BB837C8B9}"/>
              </a:ext>
            </a:extLst>
          </p:cNvPr>
          <p:cNvSpPr/>
          <p:nvPr/>
        </p:nvSpPr>
        <p:spPr>
          <a:xfrm>
            <a:off x="6825618" y="5170907"/>
            <a:ext cx="3448245" cy="596722"/>
          </a:xfrm>
          <a:prstGeom prst="ca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Open Sans Bold"/>
              </a:rPr>
              <a:t>Apttus DB</a:t>
            </a:r>
          </a:p>
        </p:txBody>
      </p:sp>
      <p:sp>
        <p:nvSpPr>
          <p:cNvPr id="39" name="Arrow: Down 38">
            <a:extLst>
              <a:ext uri="{FF2B5EF4-FFF2-40B4-BE49-F238E27FC236}">
                <a16:creationId xmlns:a16="http://schemas.microsoft.com/office/drawing/2014/main" id="{02BC5E4A-2C28-4F35-8963-A864A6699FC5}"/>
              </a:ext>
            </a:extLst>
          </p:cNvPr>
          <p:cNvSpPr/>
          <p:nvPr/>
        </p:nvSpPr>
        <p:spPr>
          <a:xfrm>
            <a:off x="7637635" y="3904630"/>
            <a:ext cx="377372" cy="367723"/>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40" name="Arrow: Up 39">
            <a:extLst>
              <a:ext uri="{FF2B5EF4-FFF2-40B4-BE49-F238E27FC236}">
                <a16:creationId xmlns:a16="http://schemas.microsoft.com/office/drawing/2014/main" id="{F3361CCE-BEC0-4AF1-88C3-9223C66611DC}"/>
              </a:ext>
            </a:extLst>
          </p:cNvPr>
          <p:cNvSpPr/>
          <p:nvPr/>
        </p:nvSpPr>
        <p:spPr>
          <a:xfrm>
            <a:off x="9185386" y="3907999"/>
            <a:ext cx="377372" cy="357330"/>
          </a:xfrm>
          <a:prstGeom prst="up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41" name="Arrow: Down 40">
            <a:extLst>
              <a:ext uri="{FF2B5EF4-FFF2-40B4-BE49-F238E27FC236}">
                <a16:creationId xmlns:a16="http://schemas.microsoft.com/office/drawing/2014/main" id="{38A76D08-B055-446A-ADBC-66B2A386AEF7}"/>
              </a:ext>
            </a:extLst>
          </p:cNvPr>
          <p:cNvSpPr/>
          <p:nvPr/>
        </p:nvSpPr>
        <p:spPr>
          <a:xfrm>
            <a:off x="7637635" y="4776488"/>
            <a:ext cx="377372" cy="367723"/>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43" name="Arrow: Up 42">
            <a:extLst>
              <a:ext uri="{FF2B5EF4-FFF2-40B4-BE49-F238E27FC236}">
                <a16:creationId xmlns:a16="http://schemas.microsoft.com/office/drawing/2014/main" id="{1B843C75-7DB9-4683-B8E1-B9AF25875C2B}"/>
              </a:ext>
            </a:extLst>
          </p:cNvPr>
          <p:cNvSpPr/>
          <p:nvPr/>
        </p:nvSpPr>
        <p:spPr>
          <a:xfrm>
            <a:off x="9185386" y="4776488"/>
            <a:ext cx="377372" cy="357330"/>
          </a:xfrm>
          <a:prstGeom prst="up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44" name="Arrow: Down 43">
            <a:extLst>
              <a:ext uri="{FF2B5EF4-FFF2-40B4-BE49-F238E27FC236}">
                <a16:creationId xmlns:a16="http://schemas.microsoft.com/office/drawing/2014/main" id="{F3B85B8C-F29F-4635-865C-7FE4C4D46A89}"/>
              </a:ext>
            </a:extLst>
          </p:cNvPr>
          <p:cNvSpPr/>
          <p:nvPr/>
        </p:nvSpPr>
        <p:spPr>
          <a:xfrm>
            <a:off x="2354435" y="3897193"/>
            <a:ext cx="377372" cy="367723"/>
          </a:xfrm>
          <a:prstGeom prst="downArrow">
            <a:avLst/>
          </a:prstGeom>
          <a:gradFill>
            <a:gsLst>
              <a:gs pos="0">
                <a:schemeClr val="bg2"/>
              </a:gs>
              <a:gs pos="75000">
                <a:schemeClr val="bg2"/>
              </a:gs>
              <a:gs pos="83000">
                <a:schemeClr val="bg2">
                  <a:lumMod val="20000"/>
                  <a:lumOff val="8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45" name="Arrow: Up 44">
            <a:extLst>
              <a:ext uri="{FF2B5EF4-FFF2-40B4-BE49-F238E27FC236}">
                <a16:creationId xmlns:a16="http://schemas.microsoft.com/office/drawing/2014/main" id="{F00564F4-55E5-4948-90C4-91E0F601DD15}"/>
              </a:ext>
            </a:extLst>
          </p:cNvPr>
          <p:cNvSpPr/>
          <p:nvPr/>
        </p:nvSpPr>
        <p:spPr>
          <a:xfrm>
            <a:off x="3902186" y="3900562"/>
            <a:ext cx="377372" cy="357330"/>
          </a:xfrm>
          <a:prstGeom prst="upArrow">
            <a:avLst/>
          </a:prstGeom>
          <a:gradFill>
            <a:gsLst>
              <a:gs pos="0">
                <a:schemeClr val="bg2"/>
              </a:gs>
              <a:gs pos="75000">
                <a:schemeClr val="bg2"/>
              </a:gs>
              <a:gs pos="83000">
                <a:schemeClr val="bg2">
                  <a:lumMod val="20000"/>
                  <a:lumOff val="8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46" name="Arrow: Down 45">
            <a:extLst>
              <a:ext uri="{FF2B5EF4-FFF2-40B4-BE49-F238E27FC236}">
                <a16:creationId xmlns:a16="http://schemas.microsoft.com/office/drawing/2014/main" id="{67615BB7-82C4-4998-9BE7-EC8560601C5A}"/>
              </a:ext>
            </a:extLst>
          </p:cNvPr>
          <p:cNvSpPr/>
          <p:nvPr/>
        </p:nvSpPr>
        <p:spPr>
          <a:xfrm>
            <a:off x="2354435" y="4769051"/>
            <a:ext cx="377372" cy="367723"/>
          </a:xfrm>
          <a:prstGeom prst="downArrow">
            <a:avLst/>
          </a:prstGeom>
          <a:gradFill>
            <a:gsLst>
              <a:gs pos="0">
                <a:schemeClr val="bg2"/>
              </a:gs>
              <a:gs pos="75000">
                <a:schemeClr val="bg2"/>
              </a:gs>
              <a:gs pos="83000">
                <a:schemeClr val="bg2">
                  <a:lumMod val="20000"/>
                  <a:lumOff val="8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
        <p:nvSpPr>
          <p:cNvPr id="47" name="Arrow: Up 46">
            <a:extLst>
              <a:ext uri="{FF2B5EF4-FFF2-40B4-BE49-F238E27FC236}">
                <a16:creationId xmlns:a16="http://schemas.microsoft.com/office/drawing/2014/main" id="{C634D5CD-C34F-4051-B945-95A517BD3613}"/>
              </a:ext>
            </a:extLst>
          </p:cNvPr>
          <p:cNvSpPr/>
          <p:nvPr/>
        </p:nvSpPr>
        <p:spPr>
          <a:xfrm>
            <a:off x="3902186" y="4769051"/>
            <a:ext cx="377372" cy="357330"/>
          </a:xfrm>
          <a:prstGeom prst="upArrow">
            <a:avLst/>
          </a:prstGeom>
          <a:gradFill>
            <a:gsLst>
              <a:gs pos="0">
                <a:schemeClr val="bg2"/>
              </a:gs>
              <a:gs pos="75000">
                <a:schemeClr val="bg2"/>
              </a:gs>
              <a:gs pos="83000">
                <a:schemeClr val="bg2">
                  <a:lumMod val="20000"/>
                  <a:lumOff val="8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cs typeface="Open Sans Bold"/>
            </a:endParaRPr>
          </a:p>
        </p:txBody>
      </p:sp>
    </p:spTree>
    <p:extLst>
      <p:ext uri="{BB962C8B-B14F-4D97-AF65-F5344CB8AC3E}">
        <p14:creationId xmlns:p14="http://schemas.microsoft.com/office/powerpoint/2010/main" val="236885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5206943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26"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Opportunity or Problem Statement</a:t>
            </a:r>
          </a:p>
        </p:txBody>
      </p:sp>
      <p:sp>
        <p:nvSpPr>
          <p:cNvPr id="3" name="Text Placeholder 2"/>
          <p:cNvSpPr>
            <a:spLocks noGrp="1"/>
          </p:cNvSpPr>
          <p:nvPr>
            <p:ph type="body" sz="quarter" idx="11"/>
          </p:nvPr>
        </p:nvSpPr>
        <p:spPr>
          <a:xfrm>
            <a:off x="457200" y="860151"/>
            <a:ext cx="9948824" cy="423094"/>
          </a:xfrm>
        </p:spPr>
        <p:txBody>
          <a:bodyPr/>
          <a:lstStyle/>
          <a:p>
            <a:r>
              <a:rPr lang="en-US" dirty="0">
                <a:latin typeface="Arial" panose="020B0604020202020204" pitchFamily="34" charset="0"/>
                <a:cs typeface="Arial" panose="020B0604020202020204" pitchFamily="34" charset="0"/>
                <a:sym typeface="Arial" panose="020B0604020202020204" pitchFamily="34" charset="0"/>
              </a:rPr>
              <a:t>Aetna Market Prominence is….</a:t>
            </a:r>
          </a:p>
        </p:txBody>
      </p:sp>
      <p:cxnSp>
        <p:nvCxnSpPr>
          <p:cNvPr id="5" name="Straight Connector 4"/>
          <p:cNvCxnSpPr/>
          <p:nvPr/>
        </p:nvCxnSpPr>
        <p:spPr>
          <a:xfrm>
            <a:off x="559574" y="1993102"/>
            <a:ext cx="11107057"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72744" y="1853143"/>
            <a:ext cx="3633813" cy="279918"/>
          </a:xfrm>
          <a:prstGeom prst="rect">
            <a:avLst/>
          </a:prstGeom>
          <a:solidFill>
            <a:schemeClr val="bg1"/>
          </a:solidFill>
        </p:spPr>
        <p:txBody>
          <a:bodyPr wrap="square" lIns="0" tIns="0" rIns="0" bIns="0" rtlCol="0">
            <a:noAutofit/>
          </a:bodyPr>
          <a:lstStyle/>
          <a:p>
            <a:pPr algn="ctr" defTabSz="456758" fontAlgn="base">
              <a:spcBef>
                <a:spcPts val="1200"/>
              </a:spcBef>
            </a:pPr>
            <a:r>
              <a:rPr lang="en-US" dirty="0">
                <a:solidFill>
                  <a:schemeClr val="tx2"/>
                </a:solidFill>
                <a:latin typeface="Arial" panose="020B0604020202020204" pitchFamily="34" charset="0"/>
                <a:cs typeface="Arial" panose="020B0604020202020204" pitchFamily="34" charset="0"/>
                <a:sym typeface="Arial" panose="020B0604020202020204" pitchFamily="34" charset="0"/>
              </a:rPr>
              <a:t>Opportunity or Problem Statement</a:t>
            </a:r>
          </a:p>
        </p:txBody>
      </p:sp>
      <p:sp>
        <p:nvSpPr>
          <p:cNvPr id="7" name="TextBox 6"/>
          <p:cNvSpPr txBox="1"/>
          <p:nvPr/>
        </p:nvSpPr>
        <p:spPr>
          <a:xfrm>
            <a:off x="8846735" y="1853143"/>
            <a:ext cx="1400993" cy="279918"/>
          </a:xfrm>
          <a:prstGeom prst="rect">
            <a:avLst/>
          </a:prstGeom>
          <a:solidFill>
            <a:schemeClr val="bg1"/>
          </a:solidFill>
        </p:spPr>
        <p:txBody>
          <a:bodyPr wrap="square" lIns="0" tIns="0" rIns="0" bIns="0" rtlCol="0">
            <a:noAutofit/>
          </a:bodyPr>
          <a:lstStyle/>
          <a:p>
            <a:pPr algn="ctr" defTabSz="456758" fontAlgn="base">
              <a:spcBef>
                <a:spcPts val="1200"/>
              </a:spcBef>
            </a:pPr>
            <a:r>
              <a:rPr lang="en-US">
                <a:solidFill>
                  <a:schemeClr val="tx2"/>
                </a:solidFill>
                <a:latin typeface="Arial" panose="020B0604020202020204" pitchFamily="34" charset="0"/>
                <a:cs typeface="Arial" panose="020B0604020202020204" pitchFamily="34" charset="0"/>
                <a:sym typeface="Arial" panose="020B0604020202020204" pitchFamily="34" charset="0"/>
              </a:rPr>
              <a:t>Discussion</a:t>
            </a:r>
          </a:p>
        </p:txBody>
      </p:sp>
      <p:sp>
        <p:nvSpPr>
          <p:cNvPr id="8" name="TextBox 7"/>
          <p:cNvSpPr txBox="1"/>
          <p:nvPr/>
        </p:nvSpPr>
        <p:spPr>
          <a:xfrm>
            <a:off x="7324651" y="2212631"/>
            <a:ext cx="4216098" cy="3300482"/>
          </a:xfrm>
          <a:prstGeom prst="rect">
            <a:avLst/>
          </a:prstGeom>
          <a:noFill/>
        </p:spPr>
        <p:txBody>
          <a:bodyPr wrap="square" lIns="0" tIns="0" rIns="0" bIns="0" rtlCol="0" anchor="ctr">
            <a:noAutofit/>
          </a:bodyPr>
          <a:lstStyle/>
          <a:p>
            <a:r>
              <a:rPr lang="en-US" sz="1400" dirty="0">
                <a:solidFill>
                  <a:schemeClr val="tx2">
                    <a:lumMod val="50000"/>
                  </a:schemeClr>
                </a:solidFill>
                <a:latin typeface="Calibri" panose="020F0502020204030204" pitchFamily="34" charset="0"/>
              </a:rPr>
              <a:t>Issues with File loads  - need to be synchronous, Record loads need to be asynchronous</a:t>
            </a:r>
          </a:p>
          <a:p>
            <a:endParaRPr lang="en-US" sz="1400" dirty="0">
              <a:solidFill>
                <a:schemeClr val="tx2">
                  <a:lumMod val="50000"/>
                </a:schemeClr>
              </a:solidFill>
              <a:latin typeface="Calibri" panose="020F0502020204030204" pitchFamily="34" charset="0"/>
            </a:endParaRPr>
          </a:p>
          <a:p>
            <a:r>
              <a:rPr lang="en-US" sz="1400" dirty="0">
                <a:solidFill>
                  <a:schemeClr val="tx2">
                    <a:lumMod val="50000"/>
                  </a:schemeClr>
                </a:solidFill>
                <a:latin typeface="Calibri" panose="020F0502020204030204" pitchFamily="34" charset="0"/>
              </a:rPr>
              <a:t>Prioritization of single points of execution is needed</a:t>
            </a:r>
          </a:p>
          <a:p>
            <a:endParaRPr lang="en-US" sz="1400" dirty="0">
              <a:solidFill>
                <a:schemeClr val="tx2">
                  <a:lumMod val="50000"/>
                </a:schemeClr>
              </a:solidFill>
              <a:latin typeface="Calibri" panose="020F0502020204030204" pitchFamily="34" charset="0"/>
            </a:endParaRPr>
          </a:p>
          <a:p>
            <a:r>
              <a:rPr lang="en-US" sz="1400" dirty="0">
                <a:solidFill>
                  <a:schemeClr val="tx2">
                    <a:lumMod val="50000"/>
                  </a:schemeClr>
                </a:solidFill>
                <a:latin typeface="Calibri" panose="020F0502020204030204" pitchFamily="34" charset="0"/>
              </a:rPr>
              <a:t>Thread lanes must be equal/elastic across all points of execution for new arch</a:t>
            </a:r>
          </a:p>
          <a:p>
            <a:endParaRPr lang="en-US" sz="1400" dirty="0">
              <a:solidFill>
                <a:schemeClr val="tx2">
                  <a:lumMod val="50000"/>
                </a:schemeClr>
              </a:solidFill>
              <a:latin typeface="Calibri" panose="020F0502020204030204" pitchFamily="34" charset="0"/>
            </a:endParaRPr>
          </a:p>
          <a:p>
            <a:r>
              <a:rPr lang="en-US" sz="1400" dirty="0">
                <a:solidFill>
                  <a:schemeClr val="tx2">
                    <a:lumMod val="50000"/>
                  </a:schemeClr>
                </a:solidFill>
                <a:latin typeface="Calibri" panose="020F0502020204030204" pitchFamily="34" charset="0"/>
              </a:rPr>
              <a:t>No enterprise pub sub mechanism for event and trigger processing , without guaranteed delivery there is a reliability issue</a:t>
            </a:r>
          </a:p>
          <a:p>
            <a:endParaRPr lang="en-US" sz="1400" dirty="0">
              <a:solidFill>
                <a:schemeClr val="tx2">
                  <a:lumMod val="50000"/>
                </a:schemeClr>
              </a:solidFill>
              <a:latin typeface="Calibri" panose="020F0502020204030204" pitchFamily="34" charset="0"/>
            </a:endParaRPr>
          </a:p>
          <a:p>
            <a:r>
              <a:rPr lang="en-US" sz="1400" dirty="0">
                <a:solidFill>
                  <a:schemeClr val="tx2">
                    <a:lumMod val="50000"/>
                  </a:schemeClr>
                </a:solidFill>
                <a:latin typeface="Calibri" panose="020F0502020204030204" pitchFamily="34" charset="0"/>
              </a:rPr>
              <a:t>Current Generic API is not useful, too complicated to recreate a transaction with direct queries, MP needs to orchestrate the API for common transactions</a:t>
            </a:r>
          </a:p>
        </p:txBody>
      </p:sp>
      <p:pic>
        <p:nvPicPr>
          <p:cNvPr id="9" name="Picture 8"/>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839724" y="2483832"/>
            <a:ext cx="294706" cy="2817858"/>
          </a:xfrm>
          <a:prstGeom prst="rect">
            <a:avLst/>
          </a:prstGeom>
        </p:spPr>
      </p:pic>
      <p:grpSp>
        <p:nvGrpSpPr>
          <p:cNvPr id="10" name="Group 9"/>
          <p:cNvGrpSpPr/>
          <p:nvPr/>
        </p:nvGrpSpPr>
        <p:grpSpPr>
          <a:xfrm>
            <a:off x="566960" y="2306396"/>
            <a:ext cx="5956660" cy="3112952"/>
            <a:chOff x="-4141438" y="2655633"/>
            <a:chExt cx="5956660" cy="3317784"/>
          </a:xfrm>
        </p:grpSpPr>
        <p:sp>
          <p:nvSpPr>
            <p:cNvPr id="11" name="Rectangle 10"/>
            <p:cNvSpPr/>
            <p:nvPr/>
          </p:nvSpPr>
          <p:spPr>
            <a:xfrm>
              <a:off x="-4141438" y="2655633"/>
              <a:ext cx="5956660" cy="3317784"/>
            </a:xfrm>
            <a:prstGeom prst="rect">
              <a:avLst/>
            </a:prstGeom>
            <a:solidFill>
              <a:schemeClr val="bg1">
                <a:lumMod val="95000"/>
              </a:schemeClr>
            </a:solidFill>
            <a:ln w="12700">
              <a:solidFill>
                <a:schemeClr val="bg1">
                  <a:lumMod val="50000"/>
                </a:schemeClr>
              </a:solidFill>
            </a:ln>
            <a:effectLst>
              <a:outerShdw blurRad="25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panose="020B0604020202020204" pitchFamily="34" charset="0"/>
                <a:cs typeface="Arial" panose="020B0604020202020204" pitchFamily="34" charset="0"/>
                <a:sym typeface="Arial" panose="020B0604020202020204" pitchFamily="34" charset="0"/>
              </a:endParaRPr>
            </a:p>
          </p:txBody>
        </p:sp>
        <p:sp>
          <p:nvSpPr>
            <p:cNvPr id="12" name="Title 1">
              <a:extLst>
                <a:ext uri="{FF2B5EF4-FFF2-40B4-BE49-F238E27FC236}">
                  <a16:creationId xmlns:a16="http://schemas.microsoft.com/office/drawing/2014/main" id="{0FB266A2-AE3F-4F22-9F55-ED3C2D7B982D}"/>
                </a:ext>
              </a:extLst>
            </p:cNvPr>
            <p:cNvSpPr txBox="1">
              <a:spLocks/>
            </p:cNvSpPr>
            <p:nvPr/>
          </p:nvSpPr>
          <p:spPr>
            <a:xfrm>
              <a:off x="-3851183" y="3195838"/>
              <a:ext cx="5255887" cy="23225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92D050"/>
                </a:buClr>
              </a:pPr>
              <a:r>
                <a:rPr lang="en-US" sz="1200" dirty="0">
                  <a:solidFill>
                    <a:schemeClr val="tx2">
                      <a:lumMod val="50000"/>
                    </a:schemeClr>
                  </a:solidFill>
                </a:rPr>
                <a:t>Advance MP to a Modern multi-tier architecture with:</a:t>
              </a:r>
            </a:p>
            <a:p>
              <a:pPr lvl="1">
                <a:buClr>
                  <a:srgbClr val="92D050"/>
                </a:buClr>
              </a:pPr>
              <a:r>
                <a:rPr lang="en-US" sz="1200" dirty="0">
                  <a:solidFill>
                    <a:schemeClr val="tx2">
                      <a:lumMod val="50000"/>
                    </a:schemeClr>
                  </a:solidFill>
                </a:rPr>
                <a:t>Web front end (Angular)</a:t>
              </a:r>
            </a:p>
            <a:p>
              <a:pPr lvl="1">
                <a:buClr>
                  <a:srgbClr val="92D050"/>
                </a:buClr>
              </a:pPr>
              <a:r>
                <a:rPr lang="en-US" sz="1200" dirty="0">
                  <a:solidFill>
                    <a:schemeClr val="tx2">
                      <a:lumMod val="50000"/>
                    </a:schemeClr>
                  </a:solidFill>
                </a:rPr>
                <a:t>API driven middle tier</a:t>
              </a:r>
            </a:p>
            <a:p>
              <a:pPr lvl="1">
                <a:buClr>
                  <a:srgbClr val="92D050"/>
                </a:buClr>
              </a:pPr>
              <a:r>
                <a:rPr lang="en-US" sz="1200" dirty="0">
                  <a:solidFill>
                    <a:schemeClr val="tx2">
                      <a:lumMod val="50000"/>
                    </a:schemeClr>
                  </a:solidFill>
                </a:rPr>
                <a:t>w/Oracle back-end</a:t>
              </a:r>
            </a:p>
            <a:p>
              <a:pPr>
                <a:buClr>
                  <a:srgbClr val="92D050"/>
                </a:buClr>
                <a:buFont typeface="Wingdings" panose="05000000000000000000" pitchFamily="2" charset="2"/>
                <a:buChar char="ü"/>
              </a:pPr>
              <a:endParaRPr lang="en-US" sz="1200" dirty="0">
                <a:solidFill>
                  <a:schemeClr val="tx2">
                    <a:lumMod val="50000"/>
                  </a:schemeClr>
                </a:solidFill>
              </a:endParaRPr>
            </a:p>
            <a:p>
              <a:pPr>
                <a:buClr>
                  <a:srgbClr val="92D050"/>
                </a:buClr>
              </a:pPr>
              <a:r>
                <a:rPr lang="en-US" sz="1200" dirty="0">
                  <a:solidFill>
                    <a:schemeClr val="tx2">
                      <a:lumMod val="50000"/>
                    </a:schemeClr>
                  </a:solidFill>
                </a:rPr>
                <a:t>Add Middle-Tier Logic:</a:t>
              </a:r>
            </a:p>
            <a:p>
              <a:pPr lvl="1">
                <a:buClr>
                  <a:srgbClr val="92D050"/>
                </a:buClr>
              </a:pPr>
              <a:r>
                <a:rPr lang="en-US" sz="1200" dirty="0">
                  <a:solidFill>
                    <a:schemeClr val="tx2">
                      <a:lumMod val="50000"/>
                    </a:schemeClr>
                  </a:solidFill>
                </a:rPr>
                <a:t>Business logic</a:t>
              </a:r>
            </a:p>
            <a:p>
              <a:pPr>
                <a:buClr>
                  <a:srgbClr val="92D050"/>
                </a:buClr>
              </a:pPr>
              <a:endParaRPr lang="en-US" sz="1200" dirty="0">
                <a:solidFill>
                  <a:schemeClr val="tx2">
                    <a:lumMod val="50000"/>
                  </a:schemeClr>
                </a:solidFill>
              </a:endParaRPr>
            </a:p>
            <a:p>
              <a:pPr>
                <a:buClr>
                  <a:srgbClr val="92D050"/>
                </a:buClr>
              </a:pPr>
              <a:r>
                <a:rPr lang="en-US" sz="1200" dirty="0">
                  <a:solidFill>
                    <a:schemeClr val="tx2">
                      <a:lumMod val="50000"/>
                    </a:schemeClr>
                  </a:solidFill>
                </a:rPr>
                <a:t>Add Database level logic: </a:t>
              </a:r>
            </a:p>
            <a:p>
              <a:pPr lvl="1">
                <a:buClr>
                  <a:srgbClr val="92D050"/>
                </a:buClr>
              </a:pPr>
              <a:r>
                <a:rPr lang="en-US" sz="1200" dirty="0">
                  <a:solidFill>
                    <a:schemeClr val="tx2">
                      <a:lumMod val="50000"/>
                    </a:schemeClr>
                  </a:solidFill>
                </a:rPr>
                <a:t>Data-intensive mass processing </a:t>
              </a:r>
            </a:p>
            <a:p>
              <a:pPr lvl="1">
                <a:buClr>
                  <a:srgbClr val="92D050"/>
                </a:buClr>
              </a:pPr>
              <a:r>
                <a:rPr lang="en-US" sz="1200" dirty="0">
                  <a:solidFill>
                    <a:schemeClr val="tx2">
                      <a:lumMod val="50000"/>
                    </a:schemeClr>
                  </a:solidFill>
                </a:rPr>
                <a:t>Logic elements that are performance sensitive</a:t>
              </a:r>
            </a:p>
            <a:p>
              <a:pPr lvl="0" eaLnBrk="0" fontAlgn="base" hangingPunct="0">
                <a:lnSpc>
                  <a:spcPct val="150000"/>
                </a:lnSpc>
                <a:spcAft>
                  <a:spcPct val="0"/>
                </a:spcAft>
              </a:pPr>
              <a:endParaRPr lang="en-US" altLang="en-US" sz="1400" dirty="0"/>
            </a:p>
          </p:txBody>
        </p:sp>
      </p:grpSp>
      <p:sp>
        <p:nvSpPr>
          <p:cNvPr id="13" name="Rectangle 12"/>
          <p:cNvSpPr/>
          <p:nvPr/>
        </p:nvSpPr>
        <p:spPr>
          <a:xfrm>
            <a:off x="566960" y="5702278"/>
            <a:ext cx="11099671" cy="420908"/>
          </a:xfrm>
          <a:prstGeom prst="rect">
            <a:avLst/>
          </a:prstGeom>
          <a:solidFill>
            <a:srgbClr val="FFFFFF"/>
          </a:soli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2"/>
                </a:solidFill>
                <a:latin typeface="Arial" panose="020B0604020202020204" pitchFamily="34" charset="0"/>
                <a:cs typeface="Arial" panose="020B0604020202020204" pitchFamily="34" charset="0"/>
                <a:sym typeface="Arial" panose="020B0604020202020204" pitchFamily="34" charset="0"/>
              </a:rPr>
              <a:t>BIG IDEAS, BOLD MOVES</a:t>
            </a:r>
            <a:endParaRPr lang="en-US" sz="2400">
              <a:solidFill>
                <a:schemeClr val="accent2"/>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089617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50"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Processes and Systems in Scope</a:t>
            </a:r>
          </a:p>
        </p:txBody>
      </p:sp>
      <p:sp>
        <p:nvSpPr>
          <p:cNvPr id="3" name="Text Placeholder 2"/>
          <p:cNvSpPr>
            <a:spLocks noGrp="1"/>
          </p:cNvSpPr>
          <p:nvPr>
            <p:ph type="body" sz="quarter" idx="11"/>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Based on the reported issue(s), the forensics team focused on assessing the Market Prominence Application</a:t>
            </a:r>
          </a:p>
        </p:txBody>
      </p:sp>
      <p:cxnSp>
        <p:nvCxnSpPr>
          <p:cNvPr id="9" name="Straight Connector 8"/>
          <p:cNvCxnSpPr/>
          <p:nvPr/>
        </p:nvCxnSpPr>
        <p:spPr>
          <a:xfrm>
            <a:off x="534860" y="5248549"/>
            <a:ext cx="11155680"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19695" y="2030893"/>
            <a:ext cx="10050343" cy="2893796"/>
            <a:chOff x="377982" y="2003461"/>
            <a:chExt cx="10050343" cy="2893796"/>
          </a:xfrm>
        </p:grpSpPr>
        <p:sp>
          <p:nvSpPr>
            <p:cNvPr id="25" name="TextBox 24"/>
            <p:cNvSpPr txBox="1"/>
            <p:nvPr/>
          </p:nvSpPr>
          <p:spPr>
            <a:xfrm>
              <a:off x="4268839" y="2766377"/>
              <a:ext cx="1508761" cy="221599"/>
            </a:xfrm>
            <a:prstGeom prst="rect">
              <a:avLst/>
            </a:prstGeom>
            <a:noFill/>
          </p:spPr>
          <p:txBody>
            <a:bodyPr wrap="square" lIns="91440" tIns="0" rIns="91440" bIns="0" rtlCol="0">
              <a:spAutoFit/>
            </a:bodyPr>
            <a:lstStyle/>
            <a:p>
              <a:pPr algn="ctr">
                <a:lnSpc>
                  <a:spcPct val="90000"/>
                </a:lnSpc>
              </a:pPr>
              <a:r>
                <a:rPr lang="en-US" sz="16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rPr>
                <a:t>MP</a:t>
              </a:r>
            </a:p>
          </p:txBody>
        </p:sp>
        <p:sp>
          <p:nvSpPr>
            <p:cNvPr id="13" name="TextBox 12"/>
            <p:cNvSpPr txBox="1"/>
            <p:nvPr/>
          </p:nvSpPr>
          <p:spPr>
            <a:xfrm>
              <a:off x="6145444" y="2670973"/>
              <a:ext cx="4282881" cy="1125554"/>
            </a:xfrm>
            <a:prstGeom prst="rect">
              <a:avLst/>
            </a:prstGeom>
            <a:noFill/>
          </p:spPr>
          <p:txBody>
            <a:bodyPr wrap="square" lIns="182880" tIns="91440" rIns="91440" bIns="91440" rtlCol="0" anchor="ctr">
              <a:noAutofit/>
            </a:bodyPr>
            <a:lstStyle/>
            <a:p>
              <a:r>
                <a:rPr lang="en-US" sz="1600" b="1" dirty="0">
                  <a:solidFill>
                    <a:schemeClr val="tx2">
                      <a:lumMod val="50000"/>
                    </a:schemeClr>
                  </a:solidFill>
                  <a:latin typeface="Calibri" panose="020F0502020204030204" pitchFamily="34" charset="0"/>
                </a:rPr>
                <a:t>2-Tier Client Server </a:t>
              </a:r>
            </a:p>
            <a:p>
              <a:r>
                <a:rPr lang="en-US" sz="1600" dirty="0">
                  <a:solidFill>
                    <a:schemeClr val="tx2">
                      <a:lumMod val="50000"/>
                    </a:schemeClr>
                  </a:solidFill>
                  <a:latin typeface="Calibri" panose="020F0502020204030204" pitchFamily="34" charset="0"/>
                </a:rPr>
                <a:t>Power Builder heavy client deployment and scalability is outdated</a:t>
              </a:r>
            </a:p>
            <a:p>
              <a:r>
                <a:rPr lang="en-US" sz="1600" dirty="0">
                  <a:solidFill>
                    <a:schemeClr val="tx2">
                      <a:lumMod val="50000"/>
                    </a:schemeClr>
                  </a:solidFill>
                  <a:latin typeface="Calibri" panose="020F0502020204030204" pitchFamily="34" charset="0"/>
                </a:rPr>
                <a:t>Heavy Oracle backend parallel processing is a scalable, reliable, architecture, containerizing instances would be ideal </a:t>
              </a:r>
            </a:p>
            <a:p>
              <a:r>
                <a:rPr lang="en-US" sz="1600" dirty="0">
                  <a:solidFill>
                    <a:schemeClr val="tx2">
                      <a:lumMod val="50000"/>
                    </a:schemeClr>
                  </a:solidFill>
                  <a:latin typeface="Calibri" panose="020F0502020204030204" pitchFamily="34" charset="0"/>
                </a:rPr>
                <a:t>Small amount of APIs</a:t>
              </a:r>
            </a:p>
          </p:txBody>
        </p:sp>
        <p:grpSp>
          <p:nvGrpSpPr>
            <p:cNvPr id="14" name="Group 13"/>
            <p:cNvGrpSpPr/>
            <p:nvPr/>
          </p:nvGrpSpPr>
          <p:grpSpPr>
            <a:xfrm>
              <a:off x="4322470" y="2260008"/>
              <a:ext cx="1664357" cy="1664357"/>
              <a:chOff x="4322470" y="2260008"/>
              <a:chExt cx="1664357" cy="1664357"/>
            </a:xfrm>
          </p:grpSpPr>
          <p:sp>
            <p:nvSpPr>
              <p:cNvPr id="20" name="Oval 19"/>
              <p:cNvSpPr>
                <a:spLocks noChangeAspect="1"/>
              </p:cNvSpPr>
              <p:nvPr/>
            </p:nvSpPr>
            <p:spPr>
              <a:xfrm>
                <a:off x="4322470" y="2260008"/>
                <a:ext cx="1664357" cy="1664357"/>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sym typeface="Arial" panose="020B0604020202020204" pitchFamily="34" charset="0"/>
                </a:endParaRPr>
              </a:p>
            </p:txBody>
          </p:sp>
          <p:sp>
            <p:nvSpPr>
              <p:cNvPr id="21" name="TextBox 20"/>
              <p:cNvSpPr txBox="1">
                <a:spLocks noChangeAspect="1"/>
              </p:cNvSpPr>
              <p:nvPr/>
            </p:nvSpPr>
            <p:spPr>
              <a:xfrm>
                <a:off x="4399220" y="3241421"/>
                <a:ext cx="1508761" cy="166199"/>
              </a:xfrm>
              <a:prstGeom prst="rect">
                <a:avLst/>
              </a:prstGeom>
              <a:noFill/>
            </p:spPr>
            <p:txBody>
              <a:bodyPr wrap="square" lIns="0" tIns="0" rIns="0" bIns="0" rtlCol="0">
                <a:spAutoFit/>
              </a:bodyPr>
              <a:lstStyle/>
              <a:p>
                <a:pPr algn="ctr">
                  <a:lnSpc>
                    <a:spcPct val="90000"/>
                  </a:lnSpc>
                </a:pPr>
                <a:r>
                  <a:rPr lang="en-US" sz="1200" b="1" dirty="0">
                    <a:solidFill>
                      <a:schemeClr val="bg1"/>
                    </a:solidFill>
                    <a:latin typeface="Arial" panose="020B0604020202020204" pitchFamily="34" charset="0"/>
                    <a:ea typeface="Domaine Display" charset="0"/>
                    <a:cs typeface="Arial" panose="020B0604020202020204" pitchFamily="34" charset="0"/>
                    <a:sym typeface="Arial" panose="020B0604020202020204" pitchFamily="34" charset="0"/>
                  </a:rPr>
                  <a:t>Market Prominence</a:t>
                </a:r>
              </a:p>
            </p:txBody>
          </p:sp>
          <p:pic>
            <p:nvPicPr>
              <p:cNvPr id="22" name="Picture 21"/>
              <p:cNvPicPr>
                <a:picLocks noChangeAspect="1"/>
              </p:cNvPicPr>
              <p:nvPr/>
            </p:nvPicPr>
            <p:blipFill>
              <a:blip r:embed="rId7" cstate="print">
                <a:alphaModFix amt="66000"/>
                <a:extLst>
                  <a:ext uri="{28A0092B-C50C-407E-A947-70E740481C1C}">
                    <a14:useLocalDpi xmlns:a14="http://schemas.microsoft.com/office/drawing/2010/main"/>
                  </a:ext>
                </a:extLst>
              </a:blip>
              <a:stretch>
                <a:fillRect/>
              </a:stretch>
            </p:blipFill>
            <p:spPr>
              <a:xfrm>
                <a:off x="4753756" y="2545963"/>
                <a:ext cx="799691" cy="799691"/>
              </a:xfrm>
              <a:prstGeom prst="rect">
                <a:avLst/>
              </a:prstGeom>
            </p:spPr>
          </p:pic>
        </p:grpSp>
        <p:grpSp>
          <p:nvGrpSpPr>
            <p:cNvPr id="15" name="Group 14"/>
            <p:cNvGrpSpPr/>
            <p:nvPr/>
          </p:nvGrpSpPr>
          <p:grpSpPr>
            <a:xfrm>
              <a:off x="377982" y="2435748"/>
              <a:ext cx="3625248" cy="1230774"/>
              <a:chOff x="-30701" y="2370930"/>
              <a:chExt cx="3625248" cy="1230774"/>
            </a:xfrm>
          </p:grpSpPr>
          <p:sp>
            <p:nvSpPr>
              <p:cNvPr id="17" name="TextBox 16"/>
              <p:cNvSpPr txBox="1"/>
              <p:nvPr/>
            </p:nvSpPr>
            <p:spPr>
              <a:xfrm>
                <a:off x="-30701" y="2370930"/>
                <a:ext cx="3625248" cy="1230774"/>
              </a:xfrm>
              <a:prstGeom prst="chevron">
                <a:avLst>
                  <a:gd name="adj" fmla="val 15756"/>
                </a:avLst>
              </a:prstGeom>
              <a:solidFill>
                <a:schemeClr val="accent4"/>
              </a:solidFill>
            </p:spPr>
            <p:txBody>
              <a:bodyPr wrap="square" lIns="0" tIns="0" rIns="0" bIns="0" rtlCol="0" anchor="ctr">
                <a:noAutofit/>
              </a:bodyPr>
              <a:lstStyle/>
              <a:p>
                <a:pPr algn="ctr" defTabSz="456758" fontAlgn="base">
                  <a:spcBef>
                    <a:spcPts val="1200"/>
                  </a:spcBef>
                </a:pPr>
                <a:endParaRPr lang="en-US" spc="100" dirty="0">
                  <a:solidFill>
                    <a:schemeClr val="tx2"/>
                  </a:solidFill>
                  <a:latin typeface="Arial" panose="020B0604020202020204" pitchFamily="34" charset="0"/>
                  <a:cs typeface="Arial" panose="020B0604020202020204" pitchFamily="34" charset="0"/>
                  <a:sym typeface="Arial" panose="020B0604020202020204" pitchFamily="34" charset="0"/>
                </a:endParaRPr>
              </a:p>
            </p:txBody>
          </p:sp>
          <p:sp>
            <p:nvSpPr>
              <p:cNvPr id="18" name="Rectangle 17"/>
              <p:cNvSpPr/>
              <p:nvPr/>
            </p:nvSpPr>
            <p:spPr>
              <a:xfrm>
                <a:off x="1370791" y="2370930"/>
                <a:ext cx="2078323" cy="1200329"/>
              </a:xfrm>
              <a:prstGeom prst="rect">
                <a:avLst/>
              </a:prstGeom>
            </p:spPr>
            <p:txBody>
              <a:bodyPr wrap="square" anchor="ctr">
                <a:spAutoFit/>
              </a:bodyPr>
              <a:lstStyle/>
              <a:p>
                <a:r>
                  <a:rPr lang="en-US" altLang="en-US" sz="2400" b="1" dirty="0">
                    <a:solidFill>
                      <a:schemeClr val="accent2"/>
                    </a:solidFill>
                    <a:latin typeface="Arial" panose="020B0604020202020204" pitchFamily="34" charset="0"/>
                    <a:ea typeface="Domaine Display" charset="0"/>
                    <a:cs typeface="Arial" panose="020B0604020202020204" pitchFamily="34" charset="0"/>
                    <a:sym typeface="Arial" panose="020B0604020202020204" pitchFamily="34" charset="0"/>
                  </a:rPr>
                  <a:t>Processes and Systems in Scope</a:t>
                </a:r>
                <a:endParaRPr lang="en-US" sz="2400" dirty="0">
                  <a:latin typeface="Arial" panose="020B0604020202020204" pitchFamily="34" charset="0"/>
                  <a:ea typeface="Domaine Display" charset="0"/>
                  <a:cs typeface="Arial" panose="020B0604020202020204" pitchFamily="34" charset="0"/>
                  <a:sym typeface="Arial" panose="020B0604020202020204"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44706" y="2481145"/>
                <a:ext cx="1073914" cy="1076061"/>
              </a:xfrm>
              <a:prstGeom prst="rect">
                <a:avLst/>
              </a:prstGeom>
            </p:spPr>
          </p:pic>
        </p:grpSp>
        <p:cxnSp>
          <p:nvCxnSpPr>
            <p:cNvPr id="16" name="Straight Connector 15"/>
            <p:cNvCxnSpPr/>
            <p:nvPr/>
          </p:nvCxnSpPr>
          <p:spPr>
            <a:xfrm flipH="1">
              <a:off x="4164495" y="2003461"/>
              <a:ext cx="1" cy="2893796"/>
            </a:xfrm>
            <a:prstGeom prst="line">
              <a:avLst/>
            </a:prstGeom>
            <a:ln w="15875" cap="sq"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1145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774"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sym typeface="Arial" panose="020B0604020202020204" pitchFamily="34" charset="0"/>
              </a:rPr>
              <a:t>Conclusions – Asset Fit</a:t>
            </a:r>
          </a:p>
        </p:txBody>
      </p:sp>
      <p:sp>
        <p:nvSpPr>
          <p:cNvPr id="3" name="Text Placeholder 2"/>
          <p:cNvSpPr>
            <a:spLocks noGrp="1"/>
          </p:cNvSpPr>
          <p:nvPr>
            <p:ph type="body" sz="quarter" idx="11"/>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Based on our due diligence, in context of existing IT and business operating platforms, we believe Market Prominence is </a:t>
            </a:r>
            <a:r>
              <a:rPr lang="en-US" dirty="0"/>
              <a:t>on the right track </a:t>
            </a:r>
            <a:r>
              <a:rPr lang="en-US" dirty="0">
                <a:latin typeface="Arial" panose="020B0604020202020204" pitchFamily="34" charset="0"/>
                <a:cs typeface="Arial" panose="020B0604020202020204" pitchFamily="34" charset="0"/>
                <a:sym typeface="Arial" panose="020B0604020202020204" pitchFamily="34" charset="0"/>
              </a:rPr>
              <a:t>for Aetna’s Strategy </a:t>
            </a:r>
          </a:p>
        </p:txBody>
      </p:sp>
      <p:sp>
        <p:nvSpPr>
          <p:cNvPr id="5" name="Rectangle 4"/>
          <p:cNvSpPr/>
          <p:nvPr/>
        </p:nvSpPr>
        <p:spPr>
          <a:xfrm>
            <a:off x="4617021" y="2206195"/>
            <a:ext cx="7176740" cy="3910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3464" lvl="1" indent="-285750">
              <a:lnSpc>
                <a:spcPct val="110000"/>
              </a:lnSpc>
              <a:spcBef>
                <a:spcPts val="1200"/>
              </a:spcBef>
              <a:buClr>
                <a:schemeClr val="tx1"/>
              </a:buClr>
              <a:buFont typeface="Arial" panose="020B0604020202020204" pitchFamily="34" charset="0"/>
              <a:buChar char="•"/>
              <a:defRPr/>
            </a:pPr>
            <a:endParaRPr lang="en-US" dirty="0">
              <a:solidFill>
                <a:schemeClr val="tx1"/>
              </a:solidFill>
            </a:endParaRPr>
          </a:p>
        </p:txBody>
      </p:sp>
      <p:cxnSp>
        <p:nvCxnSpPr>
          <p:cNvPr id="6" name="Straight Connector 5"/>
          <p:cNvCxnSpPr/>
          <p:nvPr/>
        </p:nvCxnSpPr>
        <p:spPr>
          <a:xfrm>
            <a:off x="563880" y="1884958"/>
            <a:ext cx="11064240" cy="0"/>
          </a:xfrm>
          <a:prstGeom prst="line">
            <a:avLst/>
          </a:prstGeom>
          <a:ln w="15875"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7" name="Text Placeholder 18"/>
          <p:cNvSpPr txBox="1">
            <a:spLocks/>
          </p:cNvSpPr>
          <p:nvPr/>
        </p:nvSpPr>
        <p:spPr>
          <a:xfrm>
            <a:off x="4519159" y="1693769"/>
            <a:ext cx="2730100" cy="378800"/>
          </a:xfrm>
          <a:prstGeom prst="rect">
            <a:avLst/>
          </a:prstGeom>
          <a:solidFill>
            <a:schemeClr val="bg1"/>
          </a:solidFill>
          <a:ln w="9525">
            <a:noFill/>
          </a:ln>
        </p:spPr>
        <p:txBody>
          <a:bodyPr vert="horz" wrap="square" lIns="72000" tIns="72000" rIns="72000" bIns="72000" rtlCol="0">
            <a:noAutofit/>
          </a:bodyPr>
          <a:lstStyle>
            <a:lvl1pPr marL="0" indent="0" algn="l" defTabSz="914400" rtl="0" eaLnBrk="1" latinLnBrk="0" hangingPunct="1">
              <a:lnSpc>
                <a:spcPts val="2160"/>
              </a:lnSpc>
              <a:spcBef>
                <a:spcPts val="0"/>
              </a:spcBef>
              <a:spcAft>
                <a:spcPts val="0"/>
              </a:spcAft>
              <a:buFont typeface="Arial" panose="020B0604020202020204" pitchFamily="34" charset="0"/>
              <a:buNone/>
              <a:defRPr sz="1600" b="1" kern="1200">
                <a:solidFill>
                  <a:schemeClr val="bg1"/>
                </a:solidFill>
                <a:latin typeface="+mn-lt"/>
                <a:ea typeface="+mn-ea"/>
                <a:cs typeface="+mn-cs"/>
              </a:defRPr>
            </a:lvl1pPr>
            <a:lvl2pPr marL="378000" indent="-180000" algn="l" defTabSz="914400" rtl="0" eaLnBrk="1" latinLnBrk="0" hangingPunct="1">
              <a:lnSpc>
                <a:spcPct val="90000"/>
              </a:lnSpc>
              <a:spcBef>
                <a:spcPts val="600"/>
              </a:spcBef>
              <a:buFont typeface="Arial" panose="020B0604020202020204" pitchFamily="34" charset="0"/>
              <a:buChar char="–"/>
              <a:defRPr sz="1400" b="0" kern="1200">
                <a:solidFill>
                  <a:schemeClr val="tx1"/>
                </a:solidFill>
                <a:latin typeface="+mn-lt"/>
                <a:ea typeface="+mn-ea"/>
                <a:cs typeface="+mn-cs"/>
              </a:defRPr>
            </a:lvl2pPr>
            <a:lvl3pPr marL="55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3pPr>
            <a:lvl4pPr marL="73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4pPr>
            <a:lvl5pPr marL="738000" indent="-179388" algn="l" defTabSz="914400" rtl="0" eaLnBrk="1" latinLnBrk="0" hangingPunct="1">
              <a:lnSpc>
                <a:spcPct val="100000"/>
              </a:lnSpc>
              <a:spcBef>
                <a:spcPts val="0"/>
              </a:spcBef>
              <a:buFont typeface="Arial" panose="020B0604020202020204" pitchFamily="34" charset="0"/>
              <a:buChar char="–"/>
              <a:tabLst/>
              <a:defRPr sz="1400" b="0" kern="1200">
                <a:solidFill>
                  <a:schemeClr val="tx1"/>
                </a:solidFill>
                <a:latin typeface="+mn-lt"/>
                <a:ea typeface="+mn-ea"/>
                <a:cs typeface="+mn-cs"/>
              </a:defRPr>
            </a:lvl5pPr>
            <a:lvl6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en-US" sz="2400" dirty="0">
                <a:solidFill>
                  <a:schemeClr val="tx2"/>
                </a:solidFill>
                <a:latin typeface="Arial" panose="020B0604020202020204" pitchFamily="34" charset="0"/>
                <a:ea typeface="Domaine Display" charset="0"/>
                <a:cs typeface="Arial" panose="020B0604020202020204" pitchFamily="34" charset="0"/>
                <a:sym typeface="Arial" panose="020B0604020202020204" pitchFamily="34" charset="0"/>
              </a:rPr>
              <a:t>Conclusions</a:t>
            </a:r>
          </a:p>
        </p:txBody>
      </p:sp>
      <p:sp>
        <p:nvSpPr>
          <p:cNvPr id="10" name="Rectangle 9"/>
          <p:cNvSpPr/>
          <p:nvPr/>
        </p:nvSpPr>
        <p:spPr>
          <a:xfrm>
            <a:off x="4617021" y="6107014"/>
            <a:ext cx="7176740" cy="10494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Arial" panose="020B0604020202020204" pitchFamily="34" charset="0"/>
              <a:cs typeface="Arial" panose="020B0604020202020204" pitchFamily="34" charset="0"/>
              <a:sym typeface="Arial" panose="020B0604020202020204" pitchFamily="34" charset="0"/>
            </a:endParaRPr>
          </a:p>
        </p:txBody>
      </p:sp>
      <p:cxnSp>
        <p:nvCxnSpPr>
          <p:cNvPr id="15" name="Straight Connector 14"/>
          <p:cNvCxnSpPr/>
          <p:nvPr/>
        </p:nvCxnSpPr>
        <p:spPr>
          <a:xfrm>
            <a:off x="4167352" y="2542020"/>
            <a:ext cx="0" cy="3644732"/>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6860214-7128-4A7C-AC8E-9E5B08F0134C}"/>
              </a:ext>
            </a:extLst>
          </p:cNvPr>
          <p:cNvCxnSpPr/>
          <p:nvPr/>
        </p:nvCxnSpPr>
        <p:spPr>
          <a:xfrm>
            <a:off x="4167352" y="2542020"/>
            <a:ext cx="0" cy="3644732"/>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028CFD1B-048F-428F-A117-34D962248181}"/>
              </a:ext>
            </a:extLst>
          </p:cNvPr>
          <p:cNvGraphicFramePr>
            <a:graphicFrameLocks noGrp="1"/>
          </p:cNvGraphicFramePr>
          <p:nvPr>
            <p:extLst>
              <p:ext uri="{D42A27DB-BD31-4B8C-83A1-F6EECF244321}">
                <p14:modId xmlns:p14="http://schemas.microsoft.com/office/powerpoint/2010/main" val="3874159954"/>
              </p:ext>
            </p:extLst>
          </p:nvPr>
        </p:nvGraphicFramePr>
        <p:xfrm>
          <a:off x="458640" y="2206194"/>
          <a:ext cx="3282678" cy="3900816"/>
        </p:xfrm>
        <a:graphic>
          <a:graphicData uri="http://schemas.openxmlformats.org/drawingml/2006/table">
            <a:tbl>
              <a:tblPr firstRow="1" bandRow="1">
                <a:tableStyleId>{5C22544A-7EE6-4342-B048-85BDC9FD1C3A}</a:tableStyleId>
              </a:tblPr>
              <a:tblGrid>
                <a:gridCol w="2220950">
                  <a:extLst>
                    <a:ext uri="{9D8B030D-6E8A-4147-A177-3AD203B41FA5}">
                      <a16:colId xmlns:a16="http://schemas.microsoft.com/office/drawing/2014/main" val="797700158"/>
                    </a:ext>
                  </a:extLst>
                </a:gridCol>
                <a:gridCol w="1061728">
                  <a:extLst>
                    <a:ext uri="{9D8B030D-6E8A-4147-A177-3AD203B41FA5}">
                      <a16:colId xmlns:a16="http://schemas.microsoft.com/office/drawing/2014/main" val="1817723787"/>
                    </a:ext>
                  </a:extLst>
                </a:gridCol>
              </a:tblGrid>
              <a:tr h="461691">
                <a:tc>
                  <a:txBody>
                    <a:bodyPr/>
                    <a:lstStyle/>
                    <a:p>
                      <a:pPr algn="ctr"/>
                      <a:r>
                        <a:rPr lang="en-US" sz="1400" b="1">
                          <a:solidFill>
                            <a:schemeClr val="bg1"/>
                          </a:solidFill>
                          <a:latin typeface="Arial" panose="020B0604020202020204" pitchFamily="34" charset="0"/>
                          <a:cs typeface="Arial" panose="020B0604020202020204" pitchFamily="34" charset="0"/>
                          <a:sym typeface="Arial" panose="020B0604020202020204" pitchFamily="34" charset="0"/>
                        </a:rPr>
                        <a:t>Assessed</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b="1">
                          <a:solidFill>
                            <a:schemeClr val="bg1"/>
                          </a:solidFill>
                          <a:latin typeface="Arial" panose="020B0604020202020204" pitchFamily="34" charset="0"/>
                          <a:cs typeface="Arial" panose="020B0604020202020204" pitchFamily="34" charset="0"/>
                          <a:sym typeface="Arial" panose="020B0604020202020204" pitchFamily="34" charset="0"/>
                        </a:rPr>
                        <a:t>Health</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71285898"/>
                  </a:ext>
                </a:extLst>
              </a:tr>
              <a:tr h="315508">
                <a:tc>
                  <a:txBody>
                    <a:bodyPr/>
                    <a:lstStyle/>
                    <a:p>
                      <a:pPr algn="ctr"/>
                      <a:r>
                        <a:rPr lang="en-US" sz="1200" b="1">
                          <a:solidFill>
                            <a:schemeClr val="tx1"/>
                          </a:solidFill>
                          <a:latin typeface="Arial" panose="020B0604020202020204" pitchFamily="34" charset="0"/>
                          <a:cs typeface="Arial" panose="020B0604020202020204" pitchFamily="34" charset="0"/>
                          <a:sym typeface="Arial" panose="020B0604020202020204" pitchFamily="34" charset="0"/>
                        </a:rPr>
                        <a:t>Operational Performance</a:t>
                      </a:r>
                    </a:p>
                  </a:txBody>
                  <a:tcPr marL="91416" marR="91416" marT="45708" marB="457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a:solidFill>
                            <a:srgbClr val="00859B"/>
                          </a:solidFill>
                          <a:latin typeface="Arial" panose="020B0604020202020204" pitchFamily="34" charset="0"/>
                          <a:cs typeface="Arial" panose="020B0604020202020204" pitchFamily="34" charset="0"/>
                          <a:sym typeface="Arial" panose="020B0604020202020204" pitchFamily="34" charset="0"/>
                        </a:rPr>
                        <a:t>         83%</a:t>
                      </a:r>
                    </a:p>
                  </a:txBody>
                  <a:tcPr marL="45708" marR="45708"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4447244"/>
                  </a:ext>
                </a:extLst>
              </a:tr>
              <a:tr h="357801">
                <a:tc>
                  <a:txBody>
                    <a:bodyPr/>
                    <a:lstStyle/>
                    <a:p>
                      <a:pPr algn="ctr"/>
                      <a:r>
                        <a:rPr lang="en-US" sz="1200" b="1">
                          <a:solidFill>
                            <a:schemeClr val="tx1"/>
                          </a:solidFill>
                          <a:latin typeface="Arial" panose="020B0604020202020204" pitchFamily="34" charset="0"/>
                          <a:cs typeface="Arial" panose="020B0604020202020204" pitchFamily="34" charset="0"/>
                          <a:sym typeface="Arial" panose="020B0604020202020204" pitchFamily="34" charset="0"/>
                        </a:rPr>
                        <a:t>Technical Currency</a:t>
                      </a:r>
                    </a:p>
                  </a:txBody>
                  <a:tcPr marL="91416" marR="91416" marT="45708" marB="457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a:solidFill>
                            <a:srgbClr val="00859B"/>
                          </a:solidFill>
                          <a:latin typeface="Arial" panose="020B0604020202020204" pitchFamily="34" charset="0"/>
                          <a:cs typeface="Arial" panose="020B0604020202020204" pitchFamily="34" charset="0"/>
                          <a:sym typeface="Arial" panose="020B0604020202020204" pitchFamily="34" charset="0"/>
                        </a:rPr>
                        <a:t>         51%</a:t>
                      </a:r>
                    </a:p>
                  </a:txBody>
                  <a:tcPr marL="45708" marR="45708"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4014739"/>
                  </a:ext>
                </a:extLst>
              </a:tr>
              <a:tr h="369087">
                <a:tc>
                  <a:txBody>
                    <a:bodyPr/>
                    <a:lstStyle/>
                    <a:p>
                      <a:pPr algn="ctr"/>
                      <a:r>
                        <a:rPr lang="en-US" sz="1200" b="1">
                          <a:solidFill>
                            <a:schemeClr val="tx1"/>
                          </a:solidFill>
                          <a:latin typeface="Arial" panose="020B0604020202020204" pitchFamily="34" charset="0"/>
                          <a:cs typeface="Arial" panose="020B0604020202020204" pitchFamily="34" charset="0"/>
                          <a:sym typeface="Arial" panose="020B0604020202020204" pitchFamily="34" charset="0"/>
                        </a:rPr>
                        <a:t>Scalability</a:t>
                      </a:r>
                    </a:p>
                  </a:txBody>
                  <a:tcPr marL="91416" marR="91416" marT="45708" marB="457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a:solidFill>
                            <a:srgbClr val="00859B"/>
                          </a:solidFill>
                          <a:latin typeface="Arial" panose="020B0604020202020204" pitchFamily="34" charset="0"/>
                          <a:cs typeface="Arial" panose="020B0604020202020204" pitchFamily="34" charset="0"/>
                          <a:sym typeface="Arial" panose="020B0604020202020204" pitchFamily="34" charset="0"/>
                        </a:rPr>
                        <a:t>        68%</a:t>
                      </a:r>
                    </a:p>
                  </a:txBody>
                  <a:tcPr marL="45708" marR="45708"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5277917"/>
                  </a:ext>
                </a:extLst>
              </a:tr>
              <a:tr h="315508">
                <a:tc>
                  <a:txBody>
                    <a:bodyPr/>
                    <a:lstStyle/>
                    <a:p>
                      <a:pPr algn="ctr"/>
                      <a:r>
                        <a:rPr lang="en-US" sz="1200" b="1">
                          <a:solidFill>
                            <a:schemeClr val="tx1"/>
                          </a:solidFill>
                          <a:latin typeface="Arial" panose="020B0604020202020204" pitchFamily="34" charset="0"/>
                          <a:cs typeface="Arial" panose="020B0604020202020204" pitchFamily="34" charset="0"/>
                          <a:sym typeface="Arial" panose="020B0604020202020204" pitchFamily="34" charset="0"/>
                        </a:rPr>
                        <a:t>Modernization Maturity</a:t>
                      </a:r>
                    </a:p>
                  </a:txBody>
                  <a:tcPr marL="91416" marR="91416" marT="45708" marB="457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859B"/>
                          </a:solidFill>
                          <a:latin typeface="Arial" panose="020B0604020202020204" pitchFamily="34" charset="0"/>
                          <a:cs typeface="Arial" panose="020B0604020202020204" pitchFamily="34" charset="0"/>
                          <a:sym typeface="Arial" panose="020B0604020202020204" pitchFamily="34" charset="0"/>
                        </a:rPr>
                        <a:t>       13%</a:t>
                      </a:r>
                    </a:p>
                  </a:txBody>
                  <a:tcPr marL="45708" marR="45708"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83269921"/>
                  </a:ext>
                </a:extLst>
              </a:tr>
              <a:tr h="503681">
                <a:tc>
                  <a:txBody>
                    <a:bodyPr/>
                    <a:lstStyle/>
                    <a:p>
                      <a:pPr algn="ctr"/>
                      <a:r>
                        <a:rPr lang="en-US" sz="1200" b="1" dirty="0">
                          <a:solidFill>
                            <a:schemeClr val="tx1"/>
                          </a:solidFill>
                          <a:latin typeface="Arial" panose="020B0604020202020204" pitchFamily="34" charset="0"/>
                          <a:cs typeface="Arial" panose="020B0604020202020204" pitchFamily="34" charset="0"/>
                          <a:sym typeface="Arial" panose="020B0604020202020204" pitchFamily="34" charset="0"/>
                        </a:rPr>
                        <a:t>Architectural Design Conformance</a:t>
                      </a:r>
                    </a:p>
                  </a:txBody>
                  <a:tcPr marL="91416" marR="91416" marT="45708" marB="457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a:solidFill>
                            <a:srgbClr val="00859B"/>
                          </a:solidFill>
                          <a:latin typeface="Arial" panose="020B0604020202020204" pitchFamily="34" charset="0"/>
                          <a:cs typeface="Arial" panose="020B0604020202020204" pitchFamily="34" charset="0"/>
                          <a:sym typeface="Arial" panose="020B0604020202020204" pitchFamily="34" charset="0"/>
                        </a:rPr>
                        <a:t>        27%</a:t>
                      </a:r>
                    </a:p>
                  </a:txBody>
                  <a:tcPr marL="45708" marR="45708"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04504652"/>
                  </a:ext>
                </a:extLst>
              </a:tr>
              <a:tr h="315508">
                <a:tc>
                  <a:txBody>
                    <a:bodyPr/>
                    <a:lstStyle/>
                    <a:p>
                      <a:pPr algn="ctr"/>
                      <a:r>
                        <a:rPr lang="en-US" sz="1200" b="1">
                          <a:solidFill>
                            <a:schemeClr val="tx1"/>
                          </a:solidFill>
                          <a:latin typeface="Arial" panose="020B0604020202020204" pitchFamily="34" charset="0"/>
                          <a:cs typeface="Arial" panose="020B0604020202020204" pitchFamily="34" charset="0"/>
                          <a:sym typeface="Arial" panose="020B0604020202020204" pitchFamily="34" charset="0"/>
                        </a:rPr>
                        <a:t>DevOps Maturity</a:t>
                      </a:r>
                    </a:p>
                  </a:txBody>
                  <a:tcPr marL="91416" marR="91416" marT="45708" marB="457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a:solidFill>
                            <a:srgbClr val="00859B"/>
                          </a:solidFill>
                          <a:latin typeface="Arial" panose="020B0604020202020204" pitchFamily="34" charset="0"/>
                          <a:cs typeface="Arial" panose="020B0604020202020204" pitchFamily="34" charset="0"/>
                          <a:sym typeface="Arial" panose="020B0604020202020204" pitchFamily="34" charset="0"/>
                        </a:rPr>
                        <a:t>        46%</a:t>
                      </a:r>
                    </a:p>
                  </a:txBody>
                  <a:tcPr marL="45708" marR="45708"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74561880"/>
                  </a:ext>
                </a:extLst>
              </a:tr>
              <a:tr h="3155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latin typeface="Arial" panose="020B0604020202020204" pitchFamily="34" charset="0"/>
                          <a:cs typeface="Arial" panose="020B0604020202020204" pitchFamily="34" charset="0"/>
                          <a:sym typeface="Arial" panose="020B0604020202020204" pitchFamily="34" charset="0"/>
                        </a:rPr>
                        <a:t>Maintainability</a:t>
                      </a:r>
                    </a:p>
                  </a:txBody>
                  <a:tcPr marL="91416" marR="91416" marT="45708" marB="457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a:solidFill>
                            <a:srgbClr val="00859B"/>
                          </a:solidFill>
                          <a:latin typeface="Arial" panose="020B0604020202020204" pitchFamily="34" charset="0"/>
                          <a:cs typeface="Arial" panose="020B0604020202020204" pitchFamily="34" charset="0"/>
                          <a:sym typeface="Arial" panose="020B0604020202020204" pitchFamily="34" charset="0"/>
                        </a:rPr>
                        <a:t>        53%</a:t>
                      </a:r>
                    </a:p>
                  </a:txBody>
                  <a:tcPr marL="45708" marR="45708"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32675453"/>
                  </a:ext>
                </a:extLst>
              </a:tr>
              <a:tr h="315508">
                <a:tc>
                  <a:txBody>
                    <a:bodyPr/>
                    <a:lstStyle/>
                    <a:p>
                      <a:pPr algn="ctr"/>
                      <a:r>
                        <a:rPr lang="en-US" sz="1200" b="1">
                          <a:solidFill>
                            <a:schemeClr val="tx1"/>
                          </a:solidFill>
                          <a:latin typeface="Arial" panose="020B0604020202020204" pitchFamily="34" charset="0"/>
                          <a:cs typeface="Arial" panose="020B0604020202020204" pitchFamily="34" charset="0"/>
                          <a:sym typeface="Arial" panose="020B0604020202020204" pitchFamily="34" charset="0"/>
                        </a:rPr>
                        <a:t>Reliability</a:t>
                      </a:r>
                    </a:p>
                  </a:txBody>
                  <a:tcPr marL="91416" marR="91416" marT="45708" marB="457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a:solidFill>
                            <a:srgbClr val="00859B"/>
                          </a:solidFill>
                          <a:latin typeface="Arial" panose="020B0604020202020204" pitchFamily="34" charset="0"/>
                          <a:cs typeface="Arial" panose="020B0604020202020204" pitchFamily="34" charset="0"/>
                          <a:sym typeface="Arial" panose="020B0604020202020204" pitchFamily="34" charset="0"/>
                        </a:rPr>
                        <a:t>        87%</a:t>
                      </a:r>
                    </a:p>
                  </a:txBody>
                  <a:tcPr marL="45708" marR="45708"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3559661"/>
                  </a:ext>
                </a:extLst>
              </a:tr>
              <a:tr h="315508">
                <a:tc>
                  <a:txBody>
                    <a:bodyPr/>
                    <a:lstStyle/>
                    <a:p>
                      <a:pPr algn="ctr"/>
                      <a:r>
                        <a:rPr lang="en-US" sz="1200" b="1">
                          <a:solidFill>
                            <a:schemeClr val="tx1"/>
                          </a:solidFill>
                          <a:latin typeface="Arial" panose="020B0604020202020204" pitchFamily="34" charset="0"/>
                          <a:cs typeface="Arial" panose="020B0604020202020204" pitchFamily="34" charset="0"/>
                          <a:sym typeface="Arial" panose="020B0604020202020204" pitchFamily="34" charset="0"/>
                        </a:rPr>
                        <a:t>Interoperability</a:t>
                      </a:r>
                    </a:p>
                  </a:txBody>
                  <a:tcPr marL="91416" marR="91416" marT="45708" marB="457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a:solidFill>
                            <a:srgbClr val="00859B"/>
                          </a:solidFill>
                          <a:latin typeface="Arial" panose="020B0604020202020204" pitchFamily="34" charset="0"/>
                          <a:cs typeface="Arial" panose="020B0604020202020204" pitchFamily="34" charset="0"/>
                          <a:sym typeface="Arial" panose="020B0604020202020204" pitchFamily="34" charset="0"/>
                        </a:rPr>
                        <a:t>        35%</a:t>
                      </a:r>
                    </a:p>
                  </a:txBody>
                  <a:tcPr marL="45708" marR="45708"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64033347"/>
                  </a:ext>
                </a:extLst>
              </a:tr>
              <a:tr h="315508">
                <a:tc>
                  <a:txBody>
                    <a:bodyPr/>
                    <a:lstStyle/>
                    <a:p>
                      <a:pPr algn="ctr"/>
                      <a:r>
                        <a:rPr lang="en-US" sz="1200" b="1">
                          <a:solidFill>
                            <a:schemeClr val="tx1"/>
                          </a:solidFill>
                          <a:latin typeface="Arial" panose="020B0604020202020204" pitchFamily="34" charset="0"/>
                          <a:cs typeface="Arial" panose="020B0604020202020204" pitchFamily="34" charset="0"/>
                          <a:sym typeface="Arial" panose="020B0604020202020204" pitchFamily="34" charset="0"/>
                        </a:rPr>
                        <a:t>Configurability</a:t>
                      </a:r>
                    </a:p>
                  </a:txBody>
                  <a:tcPr marL="91416" marR="91416" marT="45708" marB="4570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600" dirty="0">
                          <a:solidFill>
                            <a:srgbClr val="00859B"/>
                          </a:solidFill>
                          <a:latin typeface="Arial" panose="020B0604020202020204" pitchFamily="34" charset="0"/>
                          <a:cs typeface="Arial" panose="020B0604020202020204" pitchFamily="34" charset="0"/>
                          <a:sym typeface="Arial" panose="020B0604020202020204" pitchFamily="34" charset="0"/>
                        </a:rPr>
                        <a:t>        78%</a:t>
                      </a:r>
                    </a:p>
                  </a:txBody>
                  <a:tcPr marL="45708" marR="45708" marT="0"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47947859"/>
                  </a:ext>
                </a:extLst>
              </a:tr>
            </a:tbl>
          </a:graphicData>
        </a:graphic>
      </p:graphicFrame>
      <p:sp>
        <p:nvSpPr>
          <p:cNvPr id="29" name="Rectangle 28">
            <a:extLst>
              <a:ext uri="{FF2B5EF4-FFF2-40B4-BE49-F238E27FC236}">
                <a16:creationId xmlns:a16="http://schemas.microsoft.com/office/drawing/2014/main" id="{F91185B4-8646-49D3-85C8-B73AD2EB464F}"/>
              </a:ext>
            </a:extLst>
          </p:cNvPr>
          <p:cNvSpPr/>
          <p:nvPr/>
        </p:nvSpPr>
        <p:spPr>
          <a:xfrm>
            <a:off x="457200" y="6109333"/>
            <a:ext cx="3282678" cy="1001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latin typeface="Arial" panose="020B0604020202020204" pitchFamily="34" charset="0"/>
              <a:cs typeface="Arial" panose="020B0604020202020204" pitchFamily="34" charset="0"/>
              <a:sym typeface="Arial" panose="020B0604020202020204" pitchFamily="34" charset="0"/>
            </a:endParaRPr>
          </a:p>
        </p:txBody>
      </p:sp>
      <p:sp>
        <p:nvSpPr>
          <p:cNvPr id="49" name="Oval 48">
            <a:extLst>
              <a:ext uri="{FF2B5EF4-FFF2-40B4-BE49-F238E27FC236}">
                <a16:creationId xmlns:a16="http://schemas.microsoft.com/office/drawing/2014/main" id="{CD1B7446-62A2-4129-8B27-F06C6BBD66E7}"/>
              </a:ext>
            </a:extLst>
          </p:cNvPr>
          <p:cNvSpPr/>
          <p:nvPr/>
        </p:nvSpPr>
        <p:spPr bwMode="ltGray">
          <a:xfrm>
            <a:off x="4617022" y="1654418"/>
            <a:ext cx="513244" cy="488267"/>
          </a:xfrm>
          <a:prstGeom prst="ellipse">
            <a:avLst/>
          </a:prstGeom>
          <a:solidFill>
            <a:schemeClr val="accent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50" name="Freeform 4960">
            <a:extLst>
              <a:ext uri="{FF2B5EF4-FFF2-40B4-BE49-F238E27FC236}">
                <a16:creationId xmlns:a16="http://schemas.microsoft.com/office/drawing/2014/main" id="{F20FDE59-D357-4AE3-A5BD-7A93917C9E03}"/>
              </a:ext>
            </a:extLst>
          </p:cNvPr>
          <p:cNvSpPr>
            <a:spLocks noEditPoints="1"/>
          </p:cNvSpPr>
          <p:nvPr/>
        </p:nvSpPr>
        <p:spPr bwMode="auto">
          <a:xfrm>
            <a:off x="4727277" y="1852312"/>
            <a:ext cx="348242" cy="174166"/>
          </a:xfrm>
          <a:custGeom>
            <a:avLst/>
            <a:gdLst>
              <a:gd name="T0" fmla="*/ 242 w 350"/>
              <a:gd name="T1" fmla="*/ 32 h 184"/>
              <a:gd name="T2" fmla="*/ 236 w 350"/>
              <a:gd name="T3" fmla="*/ 42 h 184"/>
              <a:gd name="T4" fmla="*/ 78 w 350"/>
              <a:gd name="T5" fmla="*/ 42 h 184"/>
              <a:gd name="T6" fmla="*/ 68 w 350"/>
              <a:gd name="T7" fmla="*/ 36 h 184"/>
              <a:gd name="T8" fmla="*/ 68 w 350"/>
              <a:gd name="T9" fmla="*/ 10 h 184"/>
              <a:gd name="T10" fmla="*/ 74 w 350"/>
              <a:gd name="T11" fmla="*/ 0 h 184"/>
              <a:gd name="T12" fmla="*/ 232 w 350"/>
              <a:gd name="T13" fmla="*/ 0 h 184"/>
              <a:gd name="T14" fmla="*/ 242 w 350"/>
              <a:gd name="T15" fmla="*/ 6 h 184"/>
              <a:gd name="T16" fmla="*/ 34 w 350"/>
              <a:gd name="T17" fmla="*/ 0 h 184"/>
              <a:gd name="T18" fmla="*/ 6 w 350"/>
              <a:gd name="T19" fmla="*/ 0 h 184"/>
              <a:gd name="T20" fmla="*/ 0 w 350"/>
              <a:gd name="T21" fmla="*/ 10 h 184"/>
              <a:gd name="T22" fmla="*/ 0 w 350"/>
              <a:gd name="T23" fmla="*/ 36 h 184"/>
              <a:gd name="T24" fmla="*/ 10 w 350"/>
              <a:gd name="T25" fmla="*/ 42 h 184"/>
              <a:gd name="T26" fmla="*/ 38 w 350"/>
              <a:gd name="T27" fmla="*/ 42 h 184"/>
              <a:gd name="T28" fmla="*/ 44 w 350"/>
              <a:gd name="T29" fmla="*/ 32 h 184"/>
              <a:gd name="T30" fmla="*/ 42 w 350"/>
              <a:gd name="T31" fmla="*/ 6 h 184"/>
              <a:gd name="T32" fmla="*/ 34 w 350"/>
              <a:gd name="T33" fmla="*/ 0 h 184"/>
              <a:gd name="T34" fmla="*/ 174 w 350"/>
              <a:gd name="T35" fmla="*/ 114 h 184"/>
              <a:gd name="T36" fmla="*/ 78 w 350"/>
              <a:gd name="T37" fmla="*/ 70 h 184"/>
              <a:gd name="T38" fmla="*/ 70 w 350"/>
              <a:gd name="T39" fmla="*/ 72 h 184"/>
              <a:gd name="T40" fmla="*/ 68 w 350"/>
              <a:gd name="T41" fmla="*/ 104 h 184"/>
              <a:gd name="T42" fmla="*/ 70 w 350"/>
              <a:gd name="T43" fmla="*/ 110 h 184"/>
              <a:gd name="T44" fmla="*/ 78 w 350"/>
              <a:gd name="T45" fmla="*/ 114 h 184"/>
              <a:gd name="T46" fmla="*/ 10 w 350"/>
              <a:gd name="T47" fmla="*/ 140 h 184"/>
              <a:gd name="T48" fmla="*/ 0 w 350"/>
              <a:gd name="T49" fmla="*/ 146 h 184"/>
              <a:gd name="T50" fmla="*/ 0 w 350"/>
              <a:gd name="T51" fmla="*/ 174 h 184"/>
              <a:gd name="T52" fmla="*/ 6 w 350"/>
              <a:gd name="T53" fmla="*/ 184 h 184"/>
              <a:gd name="T54" fmla="*/ 34 w 350"/>
              <a:gd name="T55" fmla="*/ 184 h 184"/>
              <a:gd name="T56" fmla="*/ 42 w 350"/>
              <a:gd name="T57" fmla="*/ 178 h 184"/>
              <a:gd name="T58" fmla="*/ 44 w 350"/>
              <a:gd name="T59" fmla="*/ 150 h 184"/>
              <a:gd name="T60" fmla="*/ 38 w 350"/>
              <a:gd name="T61" fmla="*/ 142 h 184"/>
              <a:gd name="T62" fmla="*/ 188 w 350"/>
              <a:gd name="T63" fmla="*/ 140 h 184"/>
              <a:gd name="T64" fmla="*/ 74 w 350"/>
              <a:gd name="T65" fmla="*/ 142 h 184"/>
              <a:gd name="T66" fmla="*/ 68 w 350"/>
              <a:gd name="T67" fmla="*/ 150 h 184"/>
              <a:gd name="T68" fmla="*/ 68 w 350"/>
              <a:gd name="T69" fmla="*/ 178 h 184"/>
              <a:gd name="T70" fmla="*/ 78 w 350"/>
              <a:gd name="T71" fmla="*/ 184 h 184"/>
              <a:gd name="T72" fmla="*/ 34 w 350"/>
              <a:gd name="T73" fmla="*/ 70 h 184"/>
              <a:gd name="T74" fmla="*/ 6 w 350"/>
              <a:gd name="T75" fmla="*/ 70 h 184"/>
              <a:gd name="T76" fmla="*/ 0 w 350"/>
              <a:gd name="T77" fmla="*/ 80 h 184"/>
              <a:gd name="T78" fmla="*/ 0 w 350"/>
              <a:gd name="T79" fmla="*/ 108 h 184"/>
              <a:gd name="T80" fmla="*/ 10 w 350"/>
              <a:gd name="T81" fmla="*/ 114 h 184"/>
              <a:gd name="T82" fmla="*/ 38 w 350"/>
              <a:gd name="T83" fmla="*/ 112 h 184"/>
              <a:gd name="T84" fmla="*/ 44 w 350"/>
              <a:gd name="T85" fmla="*/ 104 h 184"/>
              <a:gd name="T86" fmla="*/ 42 w 350"/>
              <a:gd name="T87" fmla="*/ 76 h 184"/>
              <a:gd name="T88" fmla="*/ 34 w 350"/>
              <a:gd name="T89" fmla="*/ 70 h 184"/>
              <a:gd name="T90" fmla="*/ 312 w 350"/>
              <a:gd name="T91" fmla="*/ 0 h 184"/>
              <a:gd name="T92" fmla="*/ 184 w 350"/>
              <a:gd name="T93" fmla="*/ 6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0" h="184">
                <a:moveTo>
                  <a:pt x="242" y="10"/>
                </a:moveTo>
                <a:lnTo>
                  <a:pt x="242" y="32"/>
                </a:lnTo>
                <a:lnTo>
                  <a:pt x="242" y="32"/>
                </a:lnTo>
                <a:lnTo>
                  <a:pt x="242" y="36"/>
                </a:lnTo>
                <a:lnTo>
                  <a:pt x="240" y="40"/>
                </a:lnTo>
                <a:lnTo>
                  <a:pt x="236" y="42"/>
                </a:lnTo>
                <a:lnTo>
                  <a:pt x="232" y="42"/>
                </a:lnTo>
                <a:lnTo>
                  <a:pt x="78" y="42"/>
                </a:lnTo>
                <a:lnTo>
                  <a:pt x="78" y="42"/>
                </a:lnTo>
                <a:lnTo>
                  <a:pt x="74" y="42"/>
                </a:lnTo>
                <a:lnTo>
                  <a:pt x="70" y="40"/>
                </a:lnTo>
                <a:lnTo>
                  <a:pt x="68" y="36"/>
                </a:lnTo>
                <a:lnTo>
                  <a:pt x="68" y="32"/>
                </a:lnTo>
                <a:lnTo>
                  <a:pt x="68" y="10"/>
                </a:lnTo>
                <a:lnTo>
                  <a:pt x="68" y="10"/>
                </a:lnTo>
                <a:lnTo>
                  <a:pt x="68" y="6"/>
                </a:lnTo>
                <a:lnTo>
                  <a:pt x="70" y="2"/>
                </a:lnTo>
                <a:lnTo>
                  <a:pt x="74" y="0"/>
                </a:lnTo>
                <a:lnTo>
                  <a:pt x="78" y="0"/>
                </a:lnTo>
                <a:lnTo>
                  <a:pt x="232" y="0"/>
                </a:lnTo>
                <a:lnTo>
                  <a:pt x="232" y="0"/>
                </a:lnTo>
                <a:lnTo>
                  <a:pt x="236" y="0"/>
                </a:lnTo>
                <a:lnTo>
                  <a:pt x="240" y="2"/>
                </a:lnTo>
                <a:lnTo>
                  <a:pt x="242" y="6"/>
                </a:lnTo>
                <a:lnTo>
                  <a:pt x="242" y="10"/>
                </a:lnTo>
                <a:lnTo>
                  <a:pt x="242" y="10"/>
                </a:lnTo>
                <a:close/>
                <a:moveTo>
                  <a:pt x="34" y="0"/>
                </a:moveTo>
                <a:lnTo>
                  <a:pt x="10" y="0"/>
                </a:lnTo>
                <a:lnTo>
                  <a:pt x="10" y="0"/>
                </a:lnTo>
                <a:lnTo>
                  <a:pt x="6" y="0"/>
                </a:lnTo>
                <a:lnTo>
                  <a:pt x="2" y="2"/>
                </a:lnTo>
                <a:lnTo>
                  <a:pt x="0" y="6"/>
                </a:lnTo>
                <a:lnTo>
                  <a:pt x="0" y="10"/>
                </a:lnTo>
                <a:lnTo>
                  <a:pt x="0" y="32"/>
                </a:lnTo>
                <a:lnTo>
                  <a:pt x="0" y="32"/>
                </a:lnTo>
                <a:lnTo>
                  <a:pt x="0" y="36"/>
                </a:lnTo>
                <a:lnTo>
                  <a:pt x="2" y="40"/>
                </a:lnTo>
                <a:lnTo>
                  <a:pt x="6" y="42"/>
                </a:lnTo>
                <a:lnTo>
                  <a:pt x="10" y="42"/>
                </a:lnTo>
                <a:lnTo>
                  <a:pt x="34" y="42"/>
                </a:lnTo>
                <a:lnTo>
                  <a:pt x="34" y="42"/>
                </a:lnTo>
                <a:lnTo>
                  <a:pt x="38" y="42"/>
                </a:lnTo>
                <a:lnTo>
                  <a:pt x="40" y="40"/>
                </a:lnTo>
                <a:lnTo>
                  <a:pt x="42" y="36"/>
                </a:lnTo>
                <a:lnTo>
                  <a:pt x="44" y="32"/>
                </a:lnTo>
                <a:lnTo>
                  <a:pt x="44" y="10"/>
                </a:lnTo>
                <a:lnTo>
                  <a:pt x="44" y="10"/>
                </a:lnTo>
                <a:lnTo>
                  <a:pt x="42" y="6"/>
                </a:lnTo>
                <a:lnTo>
                  <a:pt x="40" y="2"/>
                </a:lnTo>
                <a:lnTo>
                  <a:pt x="38" y="0"/>
                </a:lnTo>
                <a:lnTo>
                  <a:pt x="34" y="0"/>
                </a:lnTo>
                <a:lnTo>
                  <a:pt x="34" y="0"/>
                </a:lnTo>
                <a:close/>
                <a:moveTo>
                  <a:pt x="78" y="114"/>
                </a:moveTo>
                <a:lnTo>
                  <a:pt x="174" y="114"/>
                </a:lnTo>
                <a:lnTo>
                  <a:pt x="156" y="80"/>
                </a:lnTo>
                <a:lnTo>
                  <a:pt x="150" y="70"/>
                </a:lnTo>
                <a:lnTo>
                  <a:pt x="78" y="70"/>
                </a:lnTo>
                <a:lnTo>
                  <a:pt x="78" y="70"/>
                </a:lnTo>
                <a:lnTo>
                  <a:pt x="74" y="70"/>
                </a:lnTo>
                <a:lnTo>
                  <a:pt x="70" y="72"/>
                </a:lnTo>
                <a:lnTo>
                  <a:pt x="68" y="76"/>
                </a:lnTo>
                <a:lnTo>
                  <a:pt x="68" y="80"/>
                </a:lnTo>
                <a:lnTo>
                  <a:pt x="68" y="104"/>
                </a:lnTo>
                <a:lnTo>
                  <a:pt x="68" y="104"/>
                </a:lnTo>
                <a:lnTo>
                  <a:pt x="68" y="108"/>
                </a:lnTo>
                <a:lnTo>
                  <a:pt x="70" y="110"/>
                </a:lnTo>
                <a:lnTo>
                  <a:pt x="74" y="112"/>
                </a:lnTo>
                <a:lnTo>
                  <a:pt x="78" y="114"/>
                </a:lnTo>
                <a:lnTo>
                  <a:pt x="78" y="114"/>
                </a:lnTo>
                <a:close/>
                <a:moveTo>
                  <a:pt x="34" y="140"/>
                </a:moveTo>
                <a:lnTo>
                  <a:pt x="10" y="140"/>
                </a:lnTo>
                <a:lnTo>
                  <a:pt x="10" y="140"/>
                </a:lnTo>
                <a:lnTo>
                  <a:pt x="6" y="142"/>
                </a:lnTo>
                <a:lnTo>
                  <a:pt x="2" y="144"/>
                </a:lnTo>
                <a:lnTo>
                  <a:pt x="0" y="146"/>
                </a:lnTo>
                <a:lnTo>
                  <a:pt x="0" y="150"/>
                </a:lnTo>
                <a:lnTo>
                  <a:pt x="0" y="174"/>
                </a:lnTo>
                <a:lnTo>
                  <a:pt x="0" y="174"/>
                </a:lnTo>
                <a:lnTo>
                  <a:pt x="0" y="178"/>
                </a:lnTo>
                <a:lnTo>
                  <a:pt x="2" y="182"/>
                </a:lnTo>
                <a:lnTo>
                  <a:pt x="6" y="184"/>
                </a:lnTo>
                <a:lnTo>
                  <a:pt x="10" y="184"/>
                </a:lnTo>
                <a:lnTo>
                  <a:pt x="34" y="184"/>
                </a:lnTo>
                <a:lnTo>
                  <a:pt x="34" y="184"/>
                </a:lnTo>
                <a:lnTo>
                  <a:pt x="38" y="184"/>
                </a:lnTo>
                <a:lnTo>
                  <a:pt x="40" y="182"/>
                </a:lnTo>
                <a:lnTo>
                  <a:pt x="42" y="178"/>
                </a:lnTo>
                <a:lnTo>
                  <a:pt x="44" y="174"/>
                </a:lnTo>
                <a:lnTo>
                  <a:pt x="44" y="150"/>
                </a:lnTo>
                <a:lnTo>
                  <a:pt x="44" y="150"/>
                </a:lnTo>
                <a:lnTo>
                  <a:pt x="42" y="146"/>
                </a:lnTo>
                <a:lnTo>
                  <a:pt x="40" y="144"/>
                </a:lnTo>
                <a:lnTo>
                  <a:pt x="38" y="142"/>
                </a:lnTo>
                <a:lnTo>
                  <a:pt x="34" y="140"/>
                </a:lnTo>
                <a:lnTo>
                  <a:pt x="34" y="140"/>
                </a:lnTo>
                <a:close/>
                <a:moveTo>
                  <a:pt x="188" y="140"/>
                </a:moveTo>
                <a:lnTo>
                  <a:pt x="78" y="140"/>
                </a:lnTo>
                <a:lnTo>
                  <a:pt x="78" y="140"/>
                </a:lnTo>
                <a:lnTo>
                  <a:pt x="74" y="142"/>
                </a:lnTo>
                <a:lnTo>
                  <a:pt x="70" y="144"/>
                </a:lnTo>
                <a:lnTo>
                  <a:pt x="68" y="146"/>
                </a:lnTo>
                <a:lnTo>
                  <a:pt x="68" y="150"/>
                </a:lnTo>
                <a:lnTo>
                  <a:pt x="68" y="174"/>
                </a:lnTo>
                <a:lnTo>
                  <a:pt x="68" y="174"/>
                </a:lnTo>
                <a:lnTo>
                  <a:pt x="68" y="178"/>
                </a:lnTo>
                <a:lnTo>
                  <a:pt x="70" y="182"/>
                </a:lnTo>
                <a:lnTo>
                  <a:pt x="74" y="184"/>
                </a:lnTo>
                <a:lnTo>
                  <a:pt x="78" y="184"/>
                </a:lnTo>
                <a:lnTo>
                  <a:pt x="212" y="184"/>
                </a:lnTo>
                <a:lnTo>
                  <a:pt x="188" y="140"/>
                </a:lnTo>
                <a:close/>
                <a:moveTo>
                  <a:pt x="34" y="70"/>
                </a:moveTo>
                <a:lnTo>
                  <a:pt x="10" y="70"/>
                </a:lnTo>
                <a:lnTo>
                  <a:pt x="10" y="70"/>
                </a:lnTo>
                <a:lnTo>
                  <a:pt x="6" y="70"/>
                </a:lnTo>
                <a:lnTo>
                  <a:pt x="2" y="72"/>
                </a:lnTo>
                <a:lnTo>
                  <a:pt x="0" y="76"/>
                </a:lnTo>
                <a:lnTo>
                  <a:pt x="0" y="80"/>
                </a:lnTo>
                <a:lnTo>
                  <a:pt x="0" y="104"/>
                </a:lnTo>
                <a:lnTo>
                  <a:pt x="0" y="104"/>
                </a:lnTo>
                <a:lnTo>
                  <a:pt x="0" y="108"/>
                </a:lnTo>
                <a:lnTo>
                  <a:pt x="2" y="110"/>
                </a:lnTo>
                <a:lnTo>
                  <a:pt x="6" y="112"/>
                </a:lnTo>
                <a:lnTo>
                  <a:pt x="10" y="114"/>
                </a:lnTo>
                <a:lnTo>
                  <a:pt x="34" y="114"/>
                </a:lnTo>
                <a:lnTo>
                  <a:pt x="34" y="114"/>
                </a:lnTo>
                <a:lnTo>
                  <a:pt x="38" y="112"/>
                </a:lnTo>
                <a:lnTo>
                  <a:pt x="40" y="110"/>
                </a:lnTo>
                <a:lnTo>
                  <a:pt x="42" y="108"/>
                </a:lnTo>
                <a:lnTo>
                  <a:pt x="44" y="104"/>
                </a:lnTo>
                <a:lnTo>
                  <a:pt x="44" y="80"/>
                </a:lnTo>
                <a:lnTo>
                  <a:pt x="44" y="80"/>
                </a:lnTo>
                <a:lnTo>
                  <a:pt x="42" y="76"/>
                </a:lnTo>
                <a:lnTo>
                  <a:pt x="40" y="72"/>
                </a:lnTo>
                <a:lnTo>
                  <a:pt x="38" y="70"/>
                </a:lnTo>
                <a:lnTo>
                  <a:pt x="34" y="70"/>
                </a:lnTo>
                <a:lnTo>
                  <a:pt x="34" y="70"/>
                </a:lnTo>
                <a:close/>
                <a:moveTo>
                  <a:pt x="350" y="0"/>
                </a:moveTo>
                <a:lnTo>
                  <a:pt x="312" y="0"/>
                </a:lnTo>
                <a:lnTo>
                  <a:pt x="248" y="116"/>
                </a:lnTo>
                <a:lnTo>
                  <a:pt x="220" y="66"/>
                </a:lnTo>
                <a:lnTo>
                  <a:pt x="184" y="66"/>
                </a:lnTo>
                <a:lnTo>
                  <a:pt x="248" y="184"/>
                </a:lnTo>
                <a:lnTo>
                  <a:pt x="35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sym typeface="Arial" panose="020B0604020202020204" pitchFamily="34" charset="0"/>
            </a:endParaRPr>
          </a:p>
        </p:txBody>
      </p:sp>
      <p:sp>
        <p:nvSpPr>
          <p:cNvPr id="41" name="Rectangle 40"/>
          <p:cNvSpPr/>
          <p:nvPr/>
        </p:nvSpPr>
        <p:spPr>
          <a:xfrm>
            <a:off x="4797351" y="2355686"/>
            <a:ext cx="4680089" cy="553998"/>
          </a:xfrm>
          <a:prstGeom prst="rect">
            <a:avLst/>
          </a:prstGeom>
        </p:spPr>
        <p:txBody>
          <a:bodyPr wrap="square">
            <a:spAutoFit/>
          </a:bodyPr>
          <a:lstStyle/>
          <a:p>
            <a:pPr fontAlgn="b"/>
            <a:r>
              <a:rPr lang="en-US" sz="1000" b="1" dirty="0">
                <a:latin typeface="Calibri" panose="020F0502020204030204" pitchFamily="34" charset="0"/>
                <a:cs typeface="Calibri" panose="020F0502020204030204" pitchFamily="34" charset="0"/>
              </a:rPr>
              <a:t>Ops Performance</a:t>
            </a:r>
            <a:r>
              <a:rPr lang="en-US" sz="1000" dirty="0">
                <a:latin typeface="Calibri" panose="020F0502020204030204" pitchFamily="34" charset="0"/>
                <a:cs typeface="Calibri" panose="020F0502020204030204" pitchFamily="34" charset="0"/>
              </a:rPr>
              <a:t> - Market Prominence over performs in this category, stable by all accounts, &gt;98% availability, 0 unplanned outages, 0 security incidents, low defect rate, and Project is &gt;90% on time and on budget</a:t>
            </a:r>
          </a:p>
        </p:txBody>
      </p:sp>
      <p:sp>
        <p:nvSpPr>
          <p:cNvPr id="47" name="Rectangle 46"/>
          <p:cNvSpPr/>
          <p:nvPr/>
        </p:nvSpPr>
        <p:spPr>
          <a:xfrm>
            <a:off x="4797351" y="3603060"/>
            <a:ext cx="6286323" cy="400110"/>
          </a:xfrm>
          <a:prstGeom prst="rect">
            <a:avLst/>
          </a:prstGeom>
        </p:spPr>
        <p:txBody>
          <a:bodyPr wrap="square">
            <a:spAutoFit/>
          </a:bodyPr>
          <a:lstStyle/>
          <a:p>
            <a:pPr fontAlgn="b"/>
            <a:r>
              <a:rPr lang="en-US" sz="1000" b="1" dirty="0">
                <a:latin typeface="Calibri" panose="020F0502020204030204" pitchFamily="34" charset="0"/>
                <a:cs typeface="Calibri" panose="020F0502020204030204" pitchFamily="34" charset="0"/>
              </a:rPr>
              <a:t>Scalability</a:t>
            </a:r>
            <a:r>
              <a:rPr lang="en-US" sz="1000" dirty="0">
                <a:latin typeface="Calibri" panose="020F0502020204030204" pitchFamily="34" charset="0"/>
                <a:cs typeface="Calibri" panose="020F0502020204030204" pitchFamily="34" charset="0"/>
              </a:rPr>
              <a:t> - Market Prominence scales to 3.0 overall before any degradation occurs. Additional servers being added at the Web &amp; Application layer should increase the scale factor if needed. Good overall Scale score.</a:t>
            </a:r>
          </a:p>
        </p:txBody>
      </p:sp>
      <p:sp>
        <p:nvSpPr>
          <p:cNvPr id="54" name="Rectangle 53"/>
          <p:cNvSpPr/>
          <p:nvPr/>
        </p:nvSpPr>
        <p:spPr>
          <a:xfrm>
            <a:off x="4797351" y="4169518"/>
            <a:ext cx="6461782" cy="553998"/>
          </a:xfrm>
          <a:prstGeom prst="rect">
            <a:avLst/>
          </a:prstGeom>
        </p:spPr>
        <p:txBody>
          <a:bodyPr wrap="square">
            <a:spAutoFit/>
          </a:bodyPr>
          <a:lstStyle/>
          <a:p>
            <a:pPr fontAlgn="b"/>
            <a:r>
              <a:rPr lang="en-US" sz="1000" b="1" dirty="0">
                <a:latin typeface="Calibri" panose="020F0502020204030204" pitchFamily="34" charset="0"/>
                <a:cs typeface="Calibri" panose="020F0502020204030204" pitchFamily="34" charset="0"/>
              </a:rPr>
              <a:t>Modernization</a:t>
            </a:r>
            <a:r>
              <a:rPr lang="en-US" sz="1000" dirty="0">
                <a:latin typeface="Calibri" panose="020F0502020204030204" pitchFamily="34" charset="0"/>
                <a:cs typeface="Calibri" panose="020F0502020204030204" pitchFamily="34" charset="0"/>
              </a:rPr>
              <a:t>  - Poor Overall Modernization score. Market Prominence is a 2-tier Client Database Server platform with a heavy Power Builder client. Advancing MP to a Modern Architecture would require significant development of a web based UI , web hosting layer, and a robust API service layer.</a:t>
            </a:r>
          </a:p>
        </p:txBody>
      </p:sp>
      <p:sp>
        <p:nvSpPr>
          <p:cNvPr id="56" name="Rectangle 55"/>
          <p:cNvSpPr/>
          <p:nvPr/>
        </p:nvSpPr>
        <p:spPr>
          <a:xfrm>
            <a:off x="4797351" y="3028042"/>
            <a:ext cx="4354600" cy="553998"/>
          </a:xfrm>
          <a:prstGeom prst="rect">
            <a:avLst/>
          </a:prstGeom>
        </p:spPr>
        <p:txBody>
          <a:bodyPr wrap="square">
            <a:spAutoFit/>
          </a:bodyPr>
          <a:lstStyle/>
          <a:p>
            <a:pPr fontAlgn="b"/>
            <a:r>
              <a:rPr lang="en-US" sz="1000" b="1" dirty="0">
                <a:latin typeface="Calibri" panose="020F0502020204030204" pitchFamily="34" charset="0"/>
                <a:cs typeface="Calibri" panose="020F0502020204030204" pitchFamily="34" charset="0"/>
              </a:rPr>
              <a:t>Tech Currency</a:t>
            </a:r>
            <a:r>
              <a:rPr lang="en-US" sz="1000" dirty="0">
                <a:latin typeface="Calibri" panose="020F0502020204030204" pitchFamily="34" charset="0"/>
                <a:cs typeface="Calibri" panose="020F0502020204030204" pitchFamily="34" charset="0"/>
              </a:rPr>
              <a:t> - Market Prominence is relatively current in its tech stack (&gt;80%). With only minimal number of products, it’s stack complexity is low. </a:t>
            </a:r>
          </a:p>
          <a:p>
            <a:pPr fontAlgn="b"/>
            <a:endParaRPr lang="en-US" sz="1000" dirty="0">
              <a:latin typeface="Calibri" panose="020F0502020204030204" pitchFamily="34" charset="0"/>
              <a:cs typeface="Calibri" panose="020F0502020204030204" pitchFamily="34" charset="0"/>
            </a:endParaRPr>
          </a:p>
        </p:txBody>
      </p:sp>
      <p:sp>
        <p:nvSpPr>
          <p:cNvPr id="58" name="Rectangle 57"/>
          <p:cNvSpPr/>
          <p:nvPr/>
        </p:nvSpPr>
        <p:spPr>
          <a:xfrm>
            <a:off x="4797351" y="5419390"/>
            <a:ext cx="2576660" cy="707886"/>
          </a:xfrm>
          <a:prstGeom prst="rect">
            <a:avLst/>
          </a:prstGeom>
        </p:spPr>
        <p:txBody>
          <a:bodyPr wrap="square">
            <a:spAutoFit/>
          </a:bodyPr>
          <a:lstStyle/>
          <a:p>
            <a:pPr fontAlgn="b"/>
            <a:r>
              <a:rPr lang="en-US" sz="1000" b="1" dirty="0">
                <a:latin typeface="Calibri" panose="020F0502020204030204" pitchFamily="34" charset="0"/>
                <a:cs typeface="Calibri" panose="020F0502020204030204" pitchFamily="34" charset="0"/>
              </a:rPr>
              <a:t>DevOps</a:t>
            </a:r>
            <a:r>
              <a:rPr lang="en-US" sz="1000" dirty="0">
                <a:latin typeface="Calibri" panose="020F0502020204030204" pitchFamily="34" charset="0"/>
                <a:cs typeface="Calibri" panose="020F0502020204030204" pitchFamily="34" charset="0"/>
              </a:rPr>
              <a:t> - Low scores in this area. CI and CD are almost fully automated, however testing is not. Build Automation and Artifact Repository are lagging.</a:t>
            </a:r>
          </a:p>
        </p:txBody>
      </p:sp>
      <p:sp>
        <p:nvSpPr>
          <p:cNvPr id="60" name="Rectangle 59"/>
          <p:cNvSpPr/>
          <p:nvPr/>
        </p:nvSpPr>
        <p:spPr>
          <a:xfrm>
            <a:off x="4797351" y="4805704"/>
            <a:ext cx="6461782" cy="553998"/>
          </a:xfrm>
          <a:prstGeom prst="rect">
            <a:avLst/>
          </a:prstGeom>
        </p:spPr>
        <p:txBody>
          <a:bodyPr wrap="square">
            <a:spAutoFit/>
          </a:bodyPr>
          <a:lstStyle/>
          <a:p>
            <a:pPr fontAlgn="b"/>
            <a:r>
              <a:rPr lang="en-US" sz="1000" b="1" dirty="0">
                <a:latin typeface="Calibri" panose="020F0502020204030204" pitchFamily="34" charset="0"/>
                <a:cs typeface="Calibri" panose="020F0502020204030204" pitchFamily="34" charset="0"/>
              </a:rPr>
              <a:t>Architectural Adherence</a:t>
            </a:r>
            <a:r>
              <a:rPr lang="en-US" sz="1000" dirty="0">
                <a:latin typeface="Calibri" panose="020F0502020204030204" pitchFamily="34" charset="0"/>
                <a:cs typeface="Calibri" panose="020F0502020204030204" pitchFamily="34" charset="0"/>
              </a:rPr>
              <a:t> - Market Prominence scores low in this section. It appears that Pattern adherence is used or adopted in a minimal way. No details were provided. This should be remediated when Modernization efforts are taken in the near future.</a:t>
            </a:r>
          </a:p>
        </p:txBody>
      </p:sp>
      <p:pic>
        <p:nvPicPr>
          <p:cNvPr id="43" name="Picture 42">
            <a:extLst>
              <a:ext uri="{FF2B5EF4-FFF2-40B4-BE49-F238E27FC236}">
                <a16:creationId xmlns:a16="http://schemas.microsoft.com/office/drawing/2014/main" id="{FE829E65-F122-4AA4-A5DE-27544D15E954}"/>
              </a:ext>
            </a:extLst>
          </p:cNvPr>
          <p:cNvPicPr>
            <a:picLocks noChangeAspect="1"/>
          </p:cNvPicPr>
          <p:nvPr/>
        </p:nvPicPr>
        <p:blipFill>
          <a:blip r:embed="rId7"/>
          <a:stretch>
            <a:fillRect/>
          </a:stretch>
        </p:blipFill>
        <p:spPr>
          <a:xfrm>
            <a:off x="2940698" y="4165315"/>
            <a:ext cx="253272" cy="244686"/>
          </a:xfrm>
          <a:prstGeom prst="rect">
            <a:avLst/>
          </a:prstGeom>
        </p:spPr>
      </p:pic>
      <p:pic>
        <p:nvPicPr>
          <p:cNvPr id="44" name="Picture 43">
            <a:extLst>
              <a:ext uri="{FF2B5EF4-FFF2-40B4-BE49-F238E27FC236}">
                <a16:creationId xmlns:a16="http://schemas.microsoft.com/office/drawing/2014/main" id="{52D0B8B6-71E7-44F2-833A-4D13D484D926}"/>
              </a:ext>
            </a:extLst>
          </p:cNvPr>
          <p:cNvPicPr>
            <a:picLocks noChangeAspect="1"/>
          </p:cNvPicPr>
          <p:nvPr/>
        </p:nvPicPr>
        <p:blipFill>
          <a:blip r:embed="rId8"/>
          <a:stretch>
            <a:fillRect/>
          </a:stretch>
        </p:blipFill>
        <p:spPr>
          <a:xfrm>
            <a:off x="2929623" y="2696344"/>
            <a:ext cx="249943" cy="254406"/>
          </a:xfrm>
          <a:prstGeom prst="rect">
            <a:avLst/>
          </a:prstGeom>
        </p:spPr>
      </p:pic>
      <p:pic>
        <p:nvPicPr>
          <p:cNvPr id="48" name="Picture 47">
            <a:extLst>
              <a:ext uri="{FF2B5EF4-FFF2-40B4-BE49-F238E27FC236}">
                <a16:creationId xmlns:a16="http://schemas.microsoft.com/office/drawing/2014/main" id="{96EBCE35-D1CA-45C0-91A3-7D27C6238357}"/>
              </a:ext>
            </a:extLst>
          </p:cNvPr>
          <p:cNvPicPr>
            <a:picLocks noChangeAspect="1"/>
          </p:cNvPicPr>
          <p:nvPr/>
        </p:nvPicPr>
        <p:blipFill>
          <a:blip r:embed="rId9"/>
          <a:stretch>
            <a:fillRect/>
          </a:stretch>
        </p:blipFill>
        <p:spPr>
          <a:xfrm>
            <a:off x="2924989" y="3013336"/>
            <a:ext cx="256631" cy="252354"/>
          </a:xfrm>
          <a:prstGeom prst="rect">
            <a:avLst/>
          </a:prstGeom>
        </p:spPr>
      </p:pic>
      <p:pic>
        <p:nvPicPr>
          <p:cNvPr id="52" name="Picture 51">
            <a:extLst>
              <a:ext uri="{FF2B5EF4-FFF2-40B4-BE49-F238E27FC236}">
                <a16:creationId xmlns:a16="http://schemas.microsoft.com/office/drawing/2014/main" id="{4CEDC045-D64F-4402-9E70-79282F74483A}"/>
              </a:ext>
            </a:extLst>
          </p:cNvPr>
          <p:cNvPicPr>
            <a:picLocks noChangeAspect="1"/>
          </p:cNvPicPr>
          <p:nvPr/>
        </p:nvPicPr>
        <p:blipFill>
          <a:blip r:embed="rId10"/>
          <a:stretch>
            <a:fillRect/>
          </a:stretch>
        </p:blipFill>
        <p:spPr>
          <a:xfrm>
            <a:off x="2940698" y="3391115"/>
            <a:ext cx="252354" cy="256560"/>
          </a:xfrm>
          <a:prstGeom prst="rect">
            <a:avLst/>
          </a:prstGeom>
        </p:spPr>
      </p:pic>
      <p:pic>
        <p:nvPicPr>
          <p:cNvPr id="55" name="Picture 54">
            <a:extLst>
              <a:ext uri="{FF2B5EF4-FFF2-40B4-BE49-F238E27FC236}">
                <a16:creationId xmlns:a16="http://schemas.microsoft.com/office/drawing/2014/main" id="{0EB192F2-8A05-421B-B2AC-457842C5E637}"/>
              </a:ext>
            </a:extLst>
          </p:cNvPr>
          <p:cNvPicPr>
            <a:picLocks noChangeAspect="1"/>
          </p:cNvPicPr>
          <p:nvPr/>
        </p:nvPicPr>
        <p:blipFill>
          <a:blip r:embed="rId11"/>
          <a:stretch>
            <a:fillRect/>
          </a:stretch>
        </p:blipFill>
        <p:spPr>
          <a:xfrm>
            <a:off x="2924989" y="3738142"/>
            <a:ext cx="252353" cy="252353"/>
          </a:xfrm>
          <a:prstGeom prst="rect">
            <a:avLst/>
          </a:prstGeom>
        </p:spPr>
      </p:pic>
      <p:pic>
        <p:nvPicPr>
          <p:cNvPr id="57" name="Picture 56">
            <a:extLst>
              <a:ext uri="{FF2B5EF4-FFF2-40B4-BE49-F238E27FC236}">
                <a16:creationId xmlns:a16="http://schemas.microsoft.com/office/drawing/2014/main" id="{4EB50077-10AC-4ED0-82FF-5E9C9B3343E8}"/>
              </a:ext>
            </a:extLst>
          </p:cNvPr>
          <p:cNvPicPr>
            <a:picLocks noChangeAspect="1"/>
          </p:cNvPicPr>
          <p:nvPr/>
        </p:nvPicPr>
        <p:blipFill>
          <a:blip r:embed="rId12"/>
          <a:stretch>
            <a:fillRect/>
          </a:stretch>
        </p:blipFill>
        <p:spPr>
          <a:xfrm>
            <a:off x="2924989" y="4553193"/>
            <a:ext cx="251803" cy="256466"/>
          </a:xfrm>
          <a:prstGeom prst="rect">
            <a:avLst/>
          </a:prstGeom>
        </p:spPr>
      </p:pic>
      <p:pic>
        <p:nvPicPr>
          <p:cNvPr id="59" name="Picture 58">
            <a:extLst>
              <a:ext uri="{FF2B5EF4-FFF2-40B4-BE49-F238E27FC236}">
                <a16:creationId xmlns:a16="http://schemas.microsoft.com/office/drawing/2014/main" id="{43179972-8F6B-494A-B9C8-CBF8D708264B}"/>
              </a:ext>
            </a:extLst>
          </p:cNvPr>
          <p:cNvPicPr>
            <a:picLocks noChangeAspect="1"/>
          </p:cNvPicPr>
          <p:nvPr/>
        </p:nvPicPr>
        <p:blipFill>
          <a:blip r:embed="rId13"/>
          <a:stretch>
            <a:fillRect/>
          </a:stretch>
        </p:blipFill>
        <p:spPr>
          <a:xfrm>
            <a:off x="2924989" y="4860089"/>
            <a:ext cx="256631" cy="256631"/>
          </a:xfrm>
          <a:prstGeom prst="rect">
            <a:avLst/>
          </a:prstGeom>
        </p:spPr>
      </p:pic>
      <p:pic>
        <p:nvPicPr>
          <p:cNvPr id="62" name="Picture 61">
            <a:extLst>
              <a:ext uri="{FF2B5EF4-FFF2-40B4-BE49-F238E27FC236}">
                <a16:creationId xmlns:a16="http://schemas.microsoft.com/office/drawing/2014/main" id="{1E2262AA-3F03-4B4C-82A3-8669A5386447}"/>
              </a:ext>
            </a:extLst>
          </p:cNvPr>
          <p:cNvPicPr>
            <a:picLocks noChangeAspect="1"/>
          </p:cNvPicPr>
          <p:nvPr/>
        </p:nvPicPr>
        <p:blipFill>
          <a:blip r:embed="rId14"/>
          <a:stretch>
            <a:fillRect/>
          </a:stretch>
        </p:blipFill>
        <p:spPr>
          <a:xfrm>
            <a:off x="2924990" y="5177795"/>
            <a:ext cx="251803" cy="243267"/>
          </a:xfrm>
          <a:prstGeom prst="rect">
            <a:avLst/>
          </a:prstGeom>
        </p:spPr>
      </p:pic>
      <p:pic>
        <p:nvPicPr>
          <p:cNvPr id="63" name="Picture 62">
            <a:extLst>
              <a:ext uri="{FF2B5EF4-FFF2-40B4-BE49-F238E27FC236}">
                <a16:creationId xmlns:a16="http://schemas.microsoft.com/office/drawing/2014/main" id="{3533AE7E-098D-46B5-A8EA-3C43B3030D70}"/>
              </a:ext>
            </a:extLst>
          </p:cNvPr>
          <p:cNvPicPr>
            <a:picLocks noChangeAspect="1"/>
          </p:cNvPicPr>
          <p:nvPr/>
        </p:nvPicPr>
        <p:blipFill>
          <a:blip r:embed="rId15"/>
          <a:stretch>
            <a:fillRect/>
          </a:stretch>
        </p:blipFill>
        <p:spPr>
          <a:xfrm>
            <a:off x="2956789" y="5506520"/>
            <a:ext cx="243174" cy="238753"/>
          </a:xfrm>
          <a:prstGeom prst="rect">
            <a:avLst/>
          </a:prstGeom>
        </p:spPr>
      </p:pic>
      <p:pic>
        <p:nvPicPr>
          <p:cNvPr id="64" name="Picture 63">
            <a:extLst>
              <a:ext uri="{FF2B5EF4-FFF2-40B4-BE49-F238E27FC236}">
                <a16:creationId xmlns:a16="http://schemas.microsoft.com/office/drawing/2014/main" id="{015B78BC-A906-4993-83D5-51753A69BE5A}"/>
              </a:ext>
            </a:extLst>
          </p:cNvPr>
          <p:cNvPicPr>
            <a:picLocks noChangeAspect="1"/>
          </p:cNvPicPr>
          <p:nvPr/>
        </p:nvPicPr>
        <p:blipFill>
          <a:blip r:embed="rId16"/>
          <a:stretch>
            <a:fillRect/>
          </a:stretch>
        </p:blipFill>
        <p:spPr>
          <a:xfrm>
            <a:off x="2940697" y="5832184"/>
            <a:ext cx="243174" cy="243174"/>
          </a:xfrm>
          <a:prstGeom prst="rect">
            <a:avLst/>
          </a:prstGeom>
        </p:spPr>
      </p:pic>
    </p:spTree>
    <p:extLst>
      <p:ext uri="{BB962C8B-B14F-4D97-AF65-F5344CB8AC3E}">
        <p14:creationId xmlns:p14="http://schemas.microsoft.com/office/powerpoint/2010/main" val="616182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798"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Progress to Date</a:t>
            </a: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 name="Text Placeholder 2"/>
          <p:cNvSpPr>
            <a:spLocks noGrp="1"/>
          </p:cNvSpPr>
          <p:nvPr>
            <p:ph type="body" sz="quarter" idx="11"/>
          </p:nvPr>
        </p:nvSpPr>
        <p:spPr/>
        <p:txBody>
          <a:bodyPr/>
          <a:lstStyle/>
          <a:p>
            <a:r>
              <a:rPr lang="en-US" b="1" dirty="0">
                <a:ea typeface="Domaine Display" charset="0"/>
              </a:rPr>
              <a:t>How is Market Prominence is Stabilizing and Advancing as we Speak</a:t>
            </a:r>
          </a:p>
        </p:txBody>
      </p:sp>
      <p:cxnSp>
        <p:nvCxnSpPr>
          <p:cNvPr id="5" name="Straight Connector 4"/>
          <p:cNvCxnSpPr/>
          <p:nvPr/>
        </p:nvCxnSpPr>
        <p:spPr>
          <a:xfrm>
            <a:off x="559574" y="1844916"/>
            <a:ext cx="11107057" cy="0"/>
          </a:xfrm>
          <a:prstGeom prst="line">
            <a:avLst/>
          </a:prstGeom>
          <a:ln w="12700" cmpd="sng">
            <a:solidFill>
              <a:schemeClr val="bg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58285" y="1669099"/>
            <a:ext cx="3303466" cy="279918"/>
          </a:xfrm>
          <a:prstGeom prst="rect">
            <a:avLst/>
          </a:prstGeom>
          <a:solidFill>
            <a:schemeClr val="bg1"/>
          </a:solidFill>
        </p:spPr>
        <p:txBody>
          <a:bodyPr wrap="square" lIns="0" tIns="0" rIns="0" bIns="0" rtlCol="0">
            <a:noAutofit/>
          </a:bodyPr>
          <a:lstStyle/>
          <a:p>
            <a:pPr marL="0" marR="0" lvl="0" indent="0" algn="ctr" defTabSz="456758" rtl="0" eaLnBrk="1" fontAlgn="base" latinLnBrk="0" hangingPunct="1">
              <a:lnSpc>
                <a:spcPct val="100000"/>
              </a:lnSpc>
              <a:spcBef>
                <a:spcPts val="1200"/>
              </a:spcBef>
              <a:spcAft>
                <a:spcPts val="0"/>
              </a:spcAft>
              <a:buClrTx/>
              <a:buSzTx/>
              <a:buFontTx/>
              <a:buNone/>
              <a:tabLst/>
              <a:defRPr/>
            </a:pPr>
            <a:r>
              <a:rPr kumimoji="0" lang="en-US" sz="2200" b="0" i="0" u="none" strike="noStrike" kern="1200" cap="none" spc="0" normalizeH="0" baseline="0" noProof="0">
                <a:ln>
                  <a:noFill/>
                </a:ln>
                <a:solidFill>
                  <a:srgbClr val="414141"/>
                </a:solidFill>
                <a:effectLst/>
                <a:uLnTx/>
                <a:uFillTx/>
                <a:latin typeface="Arial" panose="020B0604020202020204" pitchFamily="34" charset="0"/>
                <a:ea typeface="+mn-ea"/>
                <a:cs typeface="Arial" panose="020B0604020202020204" pitchFamily="34" charset="0"/>
                <a:sym typeface="Arial" panose="020B0604020202020204" pitchFamily="34" charset="0"/>
              </a:rPr>
              <a:t>Advancement Strategy</a:t>
            </a:r>
          </a:p>
        </p:txBody>
      </p:sp>
      <p:graphicFrame>
        <p:nvGraphicFramePr>
          <p:cNvPr id="7" name="Table 6"/>
          <p:cNvGraphicFramePr>
            <a:graphicFrameLocks noGrp="1"/>
          </p:cNvGraphicFramePr>
          <p:nvPr>
            <p:extLst>
              <p:ext uri="{D42A27DB-BD31-4B8C-83A1-F6EECF244321}">
                <p14:modId xmlns:p14="http://schemas.microsoft.com/office/powerpoint/2010/main" val="466676035"/>
              </p:ext>
            </p:extLst>
          </p:nvPr>
        </p:nvGraphicFramePr>
        <p:xfrm>
          <a:off x="908380" y="2124372"/>
          <a:ext cx="10758250" cy="4300856"/>
        </p:xfrm>
        <a:graphic>
          <a:graphicData uri="http://schemas.openxmlformats.org/drawingml/2006/table">
            <a:tbl>
              <a:tblPr firstRow="1" bandRow="1">
                <a:tableStyleId>{5C22544A-7EE6-4342-B048-85BDC9FD1C3A}</a:tableStyleId>
              </a:tblPr>
              <a:tblGrid>
                <a:gridCol w="2302411">
                  <a:extLst>
                    <a:ext uri="{9D8B030D-6E8A-4147-A177-3AD203B41FA5}">
                      <a16:colId xmlns:a16="http://schemas.microsoft.com/office/drawing/2014/main" val="1007492224"/>
                    </a:ext>
                  </a:extLst>
                </a:gridCol>
                <a:gridCol w="8455839">
                  <a:extLst>
                    <a:ext uri="{9D8B030D-6E8A-4147-A177-3AD203B41FA5}">
                      <a16:colId xmlns:a16="http://schemas.microsoft.com/office/drawing/2014/main" val="1418328279"/>
                    </a:ext>
                  </a:extLst>
                </a:gridCol>
              </a:tblGrid>
              <a:tr h="1075214">
                <a:tc>
                  <a:txBody>
                    <a:bodyPr/>
                    <a:lstStyle/>
                    <a:p>
                      <a:pPr lvl="1"/>
                      <a:r>
                        <a:rPr lang="en-US" b="0">
                          <a:solidFill>
                            <a:schemeClr val="tx1"/>
                          </a:solidFill>
                          <a:latin typeface="Arial" panose="020B0604020202020204" pitchFamily="34" charset="0"/>
                          <a:cs typeface="Arial" panose="020B0604020202020204" pitchFamily="34" charset="0"/>
                          <a:sym typeface="Arial" panose="020B0604020202020204" pitchFamily="34" charset="0"/>
                        </a:rPr>
                        <a:t>Action 1</a:t>
                      </a:r>
                    </a:p>
                  </a:txBody>
                  <a:tcPr anchor="ctr">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0" lvl="0" indent="0" algn="l">
                        <a:buNone/>
                      </a:pPr>
                      <a:r>
                        <a:rPr lang="en-US" sz="1600" b="0" dirty="0">
                          <a:solidFill>
                            <a:schemeClr val="tx2">
                              <a:lumMod val="50000"/>
                            </a:schemeClr>
                          </a:solidFill>
                        </a:rPr>
                        <a:t>Eliminate technical debt as platform is modernized</a:t>
                      </a:r>
                    </a:p>
                  </a:txBody>
                  <a:tcPr anchor="ctr">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157905801"/>
                  </a:ext>
                </a:extLst>
              </a:tr>
              <a:tr h="1075214">
                <a:tc>
                  <a:txBody>
                    <a:bodyPr/>
                    <a:lstStyle/>
                    <a:p>
                      <a:pPr lvl="1"/>
                      <a:r>
                        <a:rPr lang="en-US"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Action 2</a:t>
                      </a:r>
                    </a:p>
                  </a:txBody>
                  <a:tcPr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0" lvl="0" indent="0" algn="l">
                        <a:buNone/>
                      </a:pPr>
                      <a:r>
                        <a:rPr lang="en-US" sz="1600" dirty="0">
                          <a:solidFill>
                            <a:schemeClr val="tx2">
                              <a:lumMod val="50000"/>
                            </a:schemeClr>
                          </a:solidFill>
                        </a:rPr>
                        <a:t>Improve user experience and productivity by re-designing UI </a:t>
                      </a:r>
                    </a:p>
                    <a:p>
                      <a:pPr marL="0" lvl="0" indent="0" algn="l">
                        <a:buNone/>
                      </a:pPr>
                      <a:r>
                        <a:rPr lang="en-US" sz="1600" dirty="0">
                          <a:solidFill>
                            <a:schemeClr val="tx2">
                              <a:lumMod val="50000"/>
                            </a:schemeClr>
                          </a:solidFill>
                        </a:rPr>
                        <a:t>using Modern Web technologies</a:t>
                      </a:r>
                    </a:p>
                  </a:txBody>
                  <a:tcPr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4145929556"/>
                  </a:ext>
                </a:extLst>
              </a:tr>
              <a:tr h="1075214">
                <a:tc>
                  <a:txBody>
                    <a:bodyPr/>
                    <a:lstStyle/>
                    <a:p>
                      <a:pPr lvl="1"/>
                      <a:r>
                        <a:rPr lang="en-US"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Action 3</a:t>
                      </a:r>
                    </a:p>
                  </a:txBody>
                  <a:tcPr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tc>
                  <a:txBody>
                    <a:bodyPr/>
                    <a:lstStyle/>
                    <a:p>
                      <a:pPr marL="0" lvl="0" indent="0" algn="l">
                        <a:buNone/>
                      </a:pPr>
                      <a:r>
                        <a:rPr lang="en-US" sz="1600" dirty="0">
                          <a:solidFill>
                            <a:schemeClr val="tx2">
                              <a:lumMod val="50000"/>
                            </a:schemeClr>
                          </a:solidFill>
                        </a:rPr>
                        <a:t>Develop Robust API Catalog to increase performance, scalability, and efficiency</a:t>
                      </a:r>
                    </a:p>
                  </a:txBody>
                  <a:tcPr anchor="ctr">
                    <a:lnT w="12700" cap="flat" cmpd="sng" algn="ctr">
                      <a:solidFill>
                        <a:schemeClr val="bg1">
                          <a:lumMod val="85000"/>
                        </a:schemeClr>
                      </a:solidFill>
                      <a:prstDash val="sysDashDot"/>
                      <a:round/>
                      <a:headEnd type="none" w="med" len="med"/>
                      <a:tailEnd type="none" w="med" len="med"/>
                    </a:lnT>
                    <a:lnB w="12700" cap="flat" cmpd="sng" algn="ctr">
                      <a:solidFill>
                        <a:schemeClr val="bg1">
                          <a:lumMod val="85000"/>
                        </a:schemeClr>
                      </a:solidFill>
                      <a:prstDash val="sysDashDot"/>
                      <a:round/>
                      <a:headEnd type="none" w="med" len="med"/>
                      <a:tailEnd type="none" w="med" len="med"/>
                    </a:lnB>
                    <a:solidFill>
                      <a:schemeClr val="bg1"/>
                    </a:solidFill>
                  </a:tcPr>
                </a:tc>
                <a:extLst>
                  <a:ext uri="{0D108BD9-81ED-4DB2-BD59-A6C34878D82A}">
                    <a16:rowId xmlns:a16="http://schemas.microsoft.com/office/drawing/2014/main" val="3869764778"/>
                  </a:ext>
                </a:extLst>
              </a:tr>
              <a:tr h="1075214">
                <a:tc>
                  <a:txBody>
                    <a:bodyPr/>
                    <a:lstStyle/>
                    <a:p>
                      <a:pPr lvl="1"/>
                      <a:r>
                        <a:rPr lang="en-US" b="0">
                          <a:solidFill>
                            <a:schemeClr val="tx1">
                              <a:lumMod val="75000"/>
                              <a:lumOff val="25000"/>
                            </a:schemeClr>
                          </a:solidFill>
                          <a:latin typeface="Arial" panose="020B0604020202020204" pitchFamily="34" charset="0"/>
                          <a:cs typeface="Arial" panose="020B0604020202020204" pitchFamily="34" charset="0"/>
                          <a:sym typeface="Arial" panose="020B0604020202020204" pitchFamily="34" charset="0"/>
                        </a:rPr>
                        <a:t>Action 4</a:t>
                      </a:r>
                    </a:p>
                  </a:txBody>
                  <a:tcPr anchor="ctr">
                    <a:lnT w="12700" cap="flat" cmpd="sng" algn="ctr">
                      <a:solidFill>
                        <a:schemeClr val="bg1">
                          <a:lumMod val="85000"/>
                        </a:schemeClr>
                      </a:solidFill>
                      <a:prstDash val="sysDashDot"/>
                      <a:round/>
                      <a:headEnd type="none" w="med" len="med"/>
                      <a:tailEnd type="none" w="med" len="med"/>
                    </a:lnT>
                    <a:lnB w="12700" cap="flat" cmpd="sng" algn="ctr">
                      <a:solidFill>
                        <a:schemeClr val="bg1"/>
                      </a:solidFill>
                      <a:prstDash val="sysDashDot"/>
                      <a:round/>
                      <a:headEnd type="none" w="med" len="med"/>
                      <a:tailEnd type="none" w="med" len="med"/>
                    </a:lnB>
                    <a:solidFill>
                      <a:schemeClr val="bg1"/>
                    </a:solidFill>
                  </a:tcPr>
                </a:tc>
                <a:tc>
                  <a:txBody>
                    <a:bodyPr/>
                    <a:lstStyle/>
                    <a:p>
                      <a:pPr marL="0" lvl="0" indent="0" algn="l">
                        <a:buNone/>
                      </a:pPr>
                      <a:r>
                        <a:rPr lang="en-US" sz="1600" dirty="0">
                          <a:solidFill>
                            <a:schemeClr val="tx2">
                              <a:lumMod val="50000"/>
                            </a:schemeClr>
                          </a:solidFill>
                        </a:rPr>
                        <a:t>Re-architect existing MP platform for web and modern architecture, Enhance UI to take advantage of new platform</a:t>
                      </a:r>
                    </a:p>
                  </a:txBody>
                  <a:tcPr anchor="ctr">
                    <a:lnT w="12700" cap="flat" cmpd="sng" algn="ctr">
                      <a:solidFill>
                        <a:schemeClr val="bg1">
                          <a:lumMod val="85000"/>
                        </a:schemeClr>
                      </a:solidFill>
                      <a:prstDash val="sysDashDot"/>
                      <a:round/>
                      <a:headEnd type="none" w="med" len="med"/>
                      <a:tailEnd type="none" w="med" len="med"/>
                    </a:lnT>
                    <a:lnB w="12700" cap="flat" cmpd="sng" algn="ctr">
                      <a:solidFill>
                        <a:schemeClr val="bg1"/>
                      </a:solidFill>
                      <a:prstDash val="sysDashDot"/>
                      <a:round/>
                      <a:headEnd type="none" w="med" len="med"/>
                      <a:tailEnd type="none" w="med" len="med"/>
                    </a:lnB>
                    <a:solidFill>
                      <a:schemeClr val="bg1"/>
                    </a:solidFill>
                  </a:tcPr>
                </a:tc>
                <a:extLst>
                  <a:ext uri="{0D108BD9-81ED-4DB2-BD59-A6C34878D82A}">
                    <a16:rowId xmlns:a16="http://schemas.microsoft.com/office/drawing/2014/main" val="772992824"/>
                  </a:ext>
                </a:extLst>
              </a:tr>
            </a:tbl>
          </a:graphicData>
        </a:graphic>
      </p:graphicFrame>
      <p:sp>
        <p:nvSpPr>
          <p:cNvPr id="8" name="Oval 7"/>
          <p:cNvSpPr/>
          <p:nvPr/>
        </p:nvSpPr>
        <p:spPr>
          <a:xfrm>
            <a:off x="579070" y="3373863"/>
            <a:ext cx="636561" cy="662672"/>
          </a:xfrm>
          <a:prstGeom prst="ellipse">
            <a:avLst/>
          </a:prstGeom>
          <a:solidFill>
            <a:schemeClr val="accent4">
              <a:lumMod val="20000"/>
              <a:lumOff val="80000"/>
            </a:schemeClr>
          </a:solidFill>
          <a:ln>
            <a:solidFill>
              <a:srgbClr val="064E69"/>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9" name="Oval 8"/>
          <p:cNvSpPr/>
          <p:nvPr/>
        </p:nvSpPr>
        <p:spPr>
          <a:xfrm>
            <a:off x="579070" y="4486283"/>
            <a:ext cx="636561" cy="662670"/>
          </a:xfrm>
          <a:prstGeom prst="ellipse">
            <a:avLst/>
          </a:prstGeom>
          <a:solidFill>
            <a:schemeClr val="accent4">
              <a:lumMod val="20000"/>
              <a:lumOff val="80000"/>
            </a:schemeClr>
          </a:solidFill>
          <a:ln>
            <a:solidFill>
              <a:srgbClr val="064E69"/>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10" name="Freeform 4958"/>
          <p:cNvSpPr>
            <a:spLocks noEditPoints="1"/>
          </p:cNvSpPr>
          <p:nvPr/>
        </p:nvSpPr>
        <p:spPr bwMode="auto">
          <a:xfrm>
            <a:off x="681371" y="4563351"/>
            <a:ext cx="464159" cy="471525"/>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rgbClr val="064E69"/>
          </a:solidFill>
          <a:ln w="9525">
            <a:solidFill>
              <a:srgbClr val="064E69"/>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11" name="Oval 10"/>
          <p:cNvSpPr/>
          <p:nvPr/>
        </p:nvSpPr>
        <p:spPr>
          <a:xfrm>
            <a:off x="579774" y="2354977"/>
            <a:ext cx="636561" cy="662670"/>
          </a:xfrm>
          <a:prstGeom prst="ellipse">
            <a:avLst/>
          </a:prstGeom>
          <a:solidFill>
            <a:schemeClr val="accent4">
              <a:lumMod val="20000"/>
              <a:lumOff val="80000"/>
            </a:schemeClr>
          </a:solidFill>
          <a:ln>
            <a:solidFill>
              <a:srgbClr val="064E69"/>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12" name="Freeform 4957"/>
          <p:cNvSpPr>
            <a:spLocks noEditPoints="1"/>
          </p:cNvSpPr>
          <p:nvPr/>
        </p:nvSpPr>
        <p:spPr bwMode="auto">
          <a:xfrm>
            <a:off x="707456" y="2486488"/>
            <a:ext cx="381194" cy="329134"/>
          </a:xfrm>
          <a:custGeom>
            <a:avLst/>
            <a:gdLst>
              <a:gd name="T0" fmla="*/ 46 w 340"/>
              <a:gd name="T1" fmla="*/ 232 h 282"/>
              <a:gd name="T2" fmla="*/ 52 w 340"/>
              <a:gd name="T3" fmla="*/ 210 h 282"/>
              <a:gd name="T4" fmla="*/ 122 w 340"/>
              <a:gd name="T5" fmla="*/ 190 h 282"/>
              <a:gd name="T6" fmla="*/ 140 w 340"/>
              <a:gd name="T7" fmla="*/ 184 h 282"/>
              <a:gd name="T8" fmla="*/ 194 w 340"/>
              <a:gd name="T9" fmla="*/ 198 h 282"/>
              <a:gd name="T10" fmla="*/ 218 w 340"/>
              <a:gd name="T11" fmla="*/ 212 h 282"/>
              <a:gd name="T12" fmla="*/ 244 w 340"/>
              <a:gd name="T13" fmla="*/ 188 h 282"/>
              <a:gd name="T14" fmla="*/ 302 w 340"/>
              <a:gd name="T15" fmla="*/ 186 h 282"/>
              <a:gd name="T16" fmla="*/ 324 w 340"/>
              <a:gd name="T17" fmla="*/ 188 h 282"/>
              <a:gd name="T18" fmla="*/ 340 w 340"/>
              <a:gd name="T19" fmla="*/ 164 h 282"/>
              <a:gd name="T20" fmla="*/ 314 w 340"/>
              <a:gd name="T21" fmla="*/ 136 h 282"/>
              <a:gd name="T22" fmla="*/ 290 w 340"/>
              <a:gd name="T23" fmla="*/ 150 h 282"/>
              <a:gd name="T24" fmla="*/ 236 w 340"/>
              <a:gd name="T25" fmla="*/ 164 h 282"/>
              <a:gd name="T26" fmla="*/ 218 w 340"/>
              <a:gd name="T27" fmla="*/ 158 h 282"/>
              <a:gd name="T28" fmla="*/ 196 w 340"/>
              <a:gd name="T29" fmla="*/ 170 h 282"/>
              <a:gd name="T30" fmla="*/ 140 w 340"/>
              <a:gd name="T31" fmla="*/ 144 h 282"/>
              <a:gd name="T32" fmla="*/ 112 w 340"/>
              <a:gd name="T33" fmla="*/ 138 h 282"/>
              <a:gd name="T34" fmla="*/ 96 w 340"/>
              <a:gd name="T35" fmla="*/ 164 h 282"/>
              <a:gd name="T36" fmla="*/ 216 w 340"/>
              <a:gd name="T37" fmla="*/ 104 h 282"/>
              <a:gd name="T38" fmla="*/ 306 w 340"/>
              <a:gd name="T39" fmla="*/ 42 h 282"/>
              <a:gd name="T40" fmla="*/ 292 w 340"/>
              <a:gd name="T41" fmla="*/ 28 h 282"/>
              <a:gd name="T42" fmla="*/ 118 w 340"/>
              <a:gd name="T43" fmla="*/ 58 h 282"/>
              <a:gd name="T44" fmla="*/ 26 w 340"/>
              <a:gd name="T45" fmla="*/ 186 h 282"/>
              <a:gd name="T46" fmla="*/ 2 w 340"/>
              <a:gd name="T47" fmla="*/ 202 h 282"/>
              <a:gd name="T48" fmla="*/ 8 w 340"/>
              <a:gd name="T49" fmla="*/ 232 h 282"/>
              <a:gd name="T50" fmla="*/ 314 w 340"/>
              <a:gd name="T51" fmla="*/ 152 h 282"/>
              <a:gd name="T52" fmla="*/ 324 w 340"/>
              <a:gd name="T53" fmla="*/ 160 h 282"/>
              <a:gd name="T54" fmla="*/ 322 w 340"/>
              <a:gd name="T55" fmla="*/ 172 h 282"/>
              <a:gd name="T56" fmla="*/ 310 w 340"/>
              <a:gd name="T57" fmla="*/ 174 h 282"/>
              <a:gd name="T58" fmla="*/ 304 w 340"/>
              <a:gd name="T59" fmla="*/ 164 h 282"/>
              <a:gd name="T60" fmla="*/ 314 w 340"/>
              <a:gd name="T61" fmla="*/ 152 h 282"/>
              <a:gd name="T62" fmla="*/ 222 w 340"/>
              <a:gd name="T63" fmla="*/ 174 h 282"/>
              <a:gd name="T64" fmla="*/ 228 w 340"/>
              <a:gd name="T65" fmla="*/ 184 h 282"/>
              <a:gd name="T66" fmla="*/ 218 w 340"/>
              <a:gd name="T67" fmla="*/ 196 h 282"/>
              <a:gd name="T68" fmla="*/ 208 w 340"/>
              <a:gd name="T69" fmla="*/ 188 h 282"/>
              <a:gd name="T70" fmla="*/ 210 w 340"/>
              <a:gd name="T71" fmla="*/ 176 h 282"/>
              <a:gd name="T72" fmla="*/ 122 w 340"/>
              <a:gd name="T73" fmla="*/ 152 h 282"/>
              <a:gd name="T74" fmla="*/ 132 w 340"/>
              <a:gd name="T75" fmla="*/ 160 h 282"/>
              <a:gd name="T76" fmla="*/ 130 w 340"/>
              <a:gd name="T77" fmla="*/ 172 h 282"/>
              <a:gd name="T78" fmla="*/ 118 w 340"/>
              <a:gd name="T79" fmla="*/ 174 h 282"/>
              <a:gd name="T80" fmla="*/ 112 w 340"/>
              <a:gd name="T81" fmla="*/ 164 h 282"/>
              <a:gd name="T82" fmla="*/ 122 w 340"/>
              <a:gd name="T83" fmla="*/ 152 h 282"/>
              <a:gd name="T84" fmla="*/ 334 w 340"/>
              <a:gd name="T85" fmla="*/ 276 h 282"/>
              <a:gd name="T86" fmla="*/ 16 w 340"/>
              <a:gd name="T87" fmla="*/ 282 h 282"/>
              <a:gd name="T88" fmla="*/ 6 w 340"/>
              <a:gd name="T89" fmla="*/ 276 h 282"/>
              <a:gd name="T90" fmla="*/ 8 w 340"/>
              <a:gd name="T91" fmla="*/ 264 h 282"/>
              <a:gd name="T92" fmla="*/ 324 w 340"/>
              <a:gd name="T93" fmla="*/ 262 h 282"/>
              <a:gd name="T94" fmla="*/ 334 w 340"/>
              <a:gd name="T95" fmla="*/ 27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282">
                <a:moveTo>
                  <a:pt x="26" y="240"/>
                </a:moveTo>
                <a:lnTo>
                  <a:pt x="26" y="240"/>
                </a:lnTo>
                <a:lnTo>
                  <a:pt x="36" y="238"/>
                </a:lnTo>
                <a:lnTo>
                  <a:pt x="46" y="232"/>
                </a:lnTo>
                <a:lnTo>
                  <a:pt x="50" y="222"/>
                </a:lnTo>
                <a:lnTo>
                  <a:pt x="52" y="212"/>
                </a:lnTo>
                <a:lnTo>
                  <a:pt x="52" y="212"/>
                </a:lnTo>
                <a:lnTo>
                  <a:pt x="52" y="210"/>
                </a:lnTo>
                <a:lnTo>
                  <a:pt x="104" y="184"/>
                </a:lnTo>
                <a:lnTo>
                  <a:pt x="104" y="184"/>
                </a:lnTo>
                <a:lnTo>
                  <a:pt x="112" y="188"/>
                </a:lnTo>
                <a:lnTo>
                  <a:pt x="122" y="190"/>
                </a:lnTo>
                <a:lnTo>
                  <a:pt x="122" y="190"/>
                </a:lnTo>
                <a:lnTo>
                  <a:pt x="128" y="190"/>
                </a:lnTo>
                <a:lnTo>
                  <a:pt x="134" y="186"/>
                </a:lnTo>
                <a:lnTo>
                  <a:pt x="140" y="184"/>
                </a:lnTo>
                <a:lnTo>
                  <a:pt x="144" y="178"/>
                </a:lnTo>
                <a:lnTo>
                  <a:pt x="192" y="188"/>
                </a:lnTo>
                <a:lnTo>
                  <a:pt x="192" y="188"/>
                </a:lnTo>
                <a:lnTo>
                  <a:pt x="194" y="198"/>
                </a:lnTo>
                <a:lnTo>
                  <a:pt x="200" y="204"/>
                </a:lnTo>
                <a:lnTo>
                  <a:pt x="208" y="210"/>
                </a:lnTo>
                <a:lnTo>
                  <a:pt x="218" y="212"/>
                </a:lnTo>
                <a:lnTo>
                  <a:pt x="218" y="212"/>
                </a:lnTo>
                <a:lnTo>
                  <a:pt x="228" y="210"/>
                </a:lnTo>
                <a:lnTo>
                  <a:pt x="236" y="204"/>
                </a:lnTo>
                <a:lnTo>
                  <a:pt x="242" y="198"/>
                </a:lnTo>
                <a:lnTo>
                  <a:pt x="244" y="188"/>
                </a:lnTo>
                <a:lnTo>
                  <a:pt x="292" y="178"/>
                </a:lnTo>
                <a:lnTo>
                  <a:pt x="292" y="178"/>
                </a:lnTo>
                <a:lnTo>
                  <a:pt x="296" y="184"/>
                </a:lnTo>
                <a:lnTo>
                  <a:pt x="302" y="186"/>
                </a:lnTo>
                <a:lnTo>
                  <a:pt x="308" y="190"/>
                </a:lnTo>
                <a:lnTo>
                  <a:pt x="314" y="190"/>
                </a:lnTo>
                <a:lnTo>
                  <a:pt x="314" y="190"/>
                </a:lnTo>
                <a:lnTo>
                  <a:pt x="324" y="188"/>
                </a:lnTo>
                <a:lnTo>
                  <a:pt x="332" y="182"/>
                </a:lnTo>
                <a:lnTo>
                  <a:pt x="338" y="174"/>
                </a:lnTo>
                <a:lnTo>
                  <a:pt x="340" y="164"/>
                </a:lnTo>
                <a:lnTo>
                  <a:pt x="340" y="164"/>
                </a:lnTo>
                <a:lnTo>
                  <a:pt x="338" y="152"/>
                </a:lnTo>
                <a:lnTo>
                  <a:pt x="332" y="144"/>
                </a:lnTo>
                <a:lnTo>
                  <a:pt x="324" y="138"/>
                </a:lnTo>
                <a:lnTo>
                  <a:pt x="314" y="136"/>
                </a:lnTo>
                <a:lnTo>
                  <a:pt x="314" y="136"/>
                </a:lnTo>
                <a:lnTo>
                  <a:pt x="304" y="138"/>
                </a:lnTo>
                <a:lnTo>
                  <a:pt x="296" y="144"/>
                </a:lnTo>
                <a:lnTo>
                  <a:pt x="290" y="150"/>
                </a:lnTo>
                <a:lnTo>
                  <a:pt x="288" y="158"/>
                </a:lnTo>
                <a:lnTo>
                  <a:pt x="240" y="170"/>
                </a:lnTo>
                <a:lnTo>
                  <a:pt x="240" y="170"/>
                </a:lnTo>
                <a:lnTo>
                  <a:pt x="236" y="164"/>
                </a:lnTo>
                <a:lnTo>
                  <a:pt x="230" y="160"/>
                </a:lnTo>
                <a:lnTo>
                  <a:pt x="224" y="158"/>
                </a:lnTo>
                <a:lnTo>
                  <a:pt x="218" y="158"/>
                </a:lnTo>
                <a:lnTo>
                  <a:pt x="218" y="158"/>
                </a:lnTo>
                <a:lnTo>
                  <a:pt x="212" y="158"/>
                </a:lnTo>
                <a:lnTo>
                  <a:pt x="206" y="160"/>
                </a:lnTo>
                <a:lnTo>
                  <a:pt x="200" y="164"/>
                </a:lnTo>
                <a:lnTo>
                  <a:pt x="196" y="170"/>
                </a:lnTo>
                <a:lnTo>
                  <a:pt x="148" y="158"/>
                </a:lnTo>
                <a:lnTo>
                  <a:pt x="148" y="158"/>
                </a:lnTo>
                <a:lnTo>
                  <a:pt x="146" y="150"/>
                </a:lnTo>
                <a:lnTo>
                  <a:pt x="140" y="144"/>
                </a:lnTo>
                <a:lnTo>
                  <a:pt x="132" y="138"/>
                </a:lnTo>
                <a:lnTo>
                  <a:pt x="122" y="136"/>
                </a:lnTo>
                <a:lnTo>
                  <a:pt x="122" y="136"/>
                </a:lnTo>
                <a:lnTo>
                  <a:pt x="112" y="138"/>
                </a:lnTo>
                <a:lnTo>
                  <a:pt x="104" y="144"/>
                </a:lnTo>
                <a:lnTo>
                  <a:pt x="98" y="152"/>
                </a:lnTo>
                <a:lnTo>
                  <a:pt x="96" y="164"/>
                </a:lnTo>
                <a:lnTo>
                  <a:pt x="96" y="164"/>
                </a:lnTo>
                <a:lnTo>
                  <a:pt x="96" y="166"/>
                </a:lnTo>
                <a:lnTo>
                  <a:pt x="56" y="186"/>
                </a:lnTo>
                <a:lnTo>
                  <a:pt x="126" y="80"/>
                </a:lnTo>
                <a:lnTo>
                  <a:pt x="216" y="104"/>
                </a:lnTo>
                <a:lnTo>
                  <a:pt x="216" y="104"/>
                </a:lnTo>
                <a:lnTo>
                  <a:pt x="220" y="104"/>
                </a:lnTo>
                <a:lnTo>
                  <a:pt x="224" y="102"/>
                </a:lnTo>
                <a:lnTo>
                  <a:pt x="306" y="42"/>
                </a:lnTo>
                <a:lnTo>
                  <a:pt x="336" y="72"/>
                </a:lnTo>
                <a:lnTo>
                  <a:pt x="336" y="0"/>
                </a:lnTo>
                <a:lnTo>
                  <a:pt x="264" y="0"/>
                </a:lnTo>
                <a:lnTo>
                  <a:pt x="292" y="28"/>
                </a:lnTo>
                <a:lnTo>
                  <a:pt x="216" y="84"/>
                </a:lnTo>
                <a:lnTo>
                  <a:pt x="124" y="58"/>
                </a:lnTo>
                <a:lnTo>
                  <a:pt x="124" y="58"/>
                </a:lnTo>
                <a:lnTo>
                  <a:pt x="118" y="58"/>
                </a:lnTo>
                <a:lnTo>
                  <a:pt x="114" y="62"/>
                </a:lnTo>
                <a:lnTo>
                  <a:pt x="32" y="186"/>
                </a:lnTo>
                <a:lnTo>
                  <a:pt x="32" y="186"/>
                </a:lnTo>
                <a:lnTo>
                  <a:pt x="26" y="186"/>
                </a:lnTo>
                <a:lnTo>
                  <a:pt x="26" y="186"/>
                </a:lnTo>
                <a:lnTo>
                  <a:pt x="16" y="188"/>
                </a:lnTo>
                <a:lnTo>
                  <a:pt x="8" y="194"/>
                </a:lnTo>
                <a:lnTo>
                  <a:pt x="2" y="202"/>
                </a:lnTo>
                <a:lnTo>
                  <a:pt x="0" y="212"/>
                </a:lnTo>
                <a:lnTo>
                  <a:pt x="0" y="212"/>
                </a:lnTo>
                <a:lnTo>
                  <a:pt x="2" y="222"/>
                </a:lnTo>
                <a:lnTo>
                  <a:pt x="8" y="232"/>
                </a:lnTo>
                <a:lnTo>
                  <a:pt x="16" y="238"/>
                </a:lnTo>
                <a:lnTo>
                  <a:pt x="26" y="240"/>
                </a:lnTo>
                <a:lnTo>
                  <a:pt x="26" y="240"/>
                </a:lnTo>
                <a:close/>
                <a:moveTo>
                  <a:pt x="314" y="152"/>
                </a:moveTo>
                <a:lnTo>
                  <a:pt x="314" y="152"/>
                </a:lnTo>
                <a:lnTo>
                  <a:pt x="318" y="154"/>
                </a:lnTo>
                <a:lnTo>
                  <a:pt x="322" y="156"/>
                </a:lnTo>
                <a:lnTo>
                  <a:pt x="324" y="160"/>
                </a:lnTo>
                <a:lnTo>
                  <a:pt x="324" y="164"/>
                </a:lnTo>
                <a:lnTo>
                  <a:pt x="324" y="164"/>
                </a:lnTo>
                <a:lnTo>
                  <a:pt x="324" y="168"/>
                </a:lnTo>
                <a:lnTo>
                  <a:pt x="322" y="172"/>
                </a:lnTo>
                <a:lnTo>
                  <a:pt x="318" y="174"/>
                </a:lnTo>
                <a:lnTo>
                  <a:pt x="314" y="174"/>
                </a:lnTo>
                <a:lnTo>
                  <a:pt x="314" y="174"/>
                </a:lnTo>
                <a:lnTo>
                  <a:pt x="310" y="174"/>
                </a:lnTo>
                <a:lnTo>
                  <a:pt x="306" y="172"/>
                </a:lnTo>
                <a:lnTo>
                  <a:pt x="304" y="168"/>
                </a:lnTo>
                <a:lnTo>
                  <a:pt x="304" y="164"/>
                </a:lnTo>
                <a:lnTo>
                  <a:pt x="304" y="164"/>
                </a:lnTo>
                <a:lnTo>
                  <a:pt x="304" y="160"/>
                </a:lnTo>
                <a:lnTo>
                  <a:pt x="306" y="156"/>
                </a:lnTo>
                <a:lnTo>
                  <a:pt x="310" y="154"/>
                </a:lnTo>
                <a:lnTo>
                  <a:pt x="314" y="152"/>
                </a:lnTo>
                <a:lnTo>
                  <a:pt x="314" y="152"/>
                </a:lnTo>
                <a:close/>
                <a:moveTo>
                  <a:pt x="218" y="174"/>
                </a:moveTo>
                <a:lnTo>
                  <a:pt x="218" y="174"/>
                </a:lnTo>
                <a:lnTo>
                  <a:pt x="222" y="174"/>
                </a:lnTo>
                <a:lnTo>
                  <a:pt x="226" y="176"/>
                </a:lnTo>
                <a:lnTo>
                  <a:pt x="228" y="180"/>
                </a:lnTo>
                <a:lnTo>
                  <a:pt x="228" y="184"/>
                </a:lnTo>
                <a:lnTo>
                  <a:pt x="228" y="184"/>
                </a:lnTo>
                <a:lnTo>
                  <a:pt x="228" y="188"/>
                </a:lnTo>
                <a:lnTo>
                  <a:pt x="226" y="192"/>
                </a:lnTo>
                <a:lnTo>
                  <a:pt x="222" y="194"/>
                </a:lnTo>
                <a:lnTo>
                  <a:pt x="218" y="196"/>
                </a:lnTo>
                <a:lnTo>
                  <a:pt x="218" y="196"/>
                </a:lnTo>
                <a:lnTo>
                  <a:pt x="214" y="194"/>
                </a:lnTo>
                <a:lnTo>
                  <a:pt x="210" y="192"/>
                </a:lnTo>
                <a:lnTo>
                  <a:pt x="208" y="188"/>
                </a:lnTo>
                <a:lnTo>
                  <a:pt x="208" y="184"/>
                </a:lnTo>
                <a:lnTo>
                  <a:pt x="208" y="184"/>
                </a:lnTo>
                <a:lnTo>
                  <a:pt x="208" y="180"/>
                </a:lnTo>
                <a:lnTo>
                  <a:pt x="210" y="176"/>
                </a:lnTo>
                <a:lnTo>
                  <a:pt x="214" y="174"/>
                </a:lnTo>
                <a:lnTo>
                  <a:pt x="218" y="174"/>
                </a:lnTo>
                <a:lnTo>
                  <a:pt x="218" y="174"/>
                </a:lnTo>
                <a:close/>
                <a:moveTo>
                  <a:pt x="122" y="152"/>
                </a:moveTo>
                <a:lnTo>
                  <a:pt x="122" y="152"/>
                </a:lnTo>
                <a:lnTo>
                  <a:pt x="126" y="154"/>
                </a:lnTo>
                <a:lnTo>
                  <a:pt x="130" y="156"/>
                </a:lnTo>
                <a:lnTo>
                  <a:pt x="132" y="160"/>
                </a:lnTo>
                <a:lnTo>
                  <a:pt x="132" y="164"/>
                </a:lnTo>
                <a:lnTo>
                  <a:pt x="132" y="164"/>
                </a:lnTo>
                <a:lnTo>
                  <a:pt x="132" y="168"/>
                </a:lnTo>
                <a:lnTo>
                  <a:pt x="130" y="172"/>
                </a:lnTo>
                <a:lnTo>
                  <a:pt x="126" y="174"/>
                </a:lnTo>
                <a:lnTo>
                  <a:pt x="122" y="174"/>
                </a:lnTo>
                <a:lnTo>
                  <a:pt x="122" y="174"/>
                </a:lnTo>
                <a:lnTo>
                  <a:pt x="118" y="174"/>
                </a:lnTo>
                <a:lnTo>
                  <a:pt x="114" y="172"/>
                </a:lnTo>
                <a:lnTo>
                  <a:pt x="112" y="168"/>
                </a:lnTo>
                <a:lnTo>
                  <a:pt x="112" y="164"/>
                </a:lnTo>
                <a:lnTo>
                  <a:pt x="112" y="164"/>
                </a:lnTo>
                <a:lnTo>
                  <a:pt x="112" y="160"/>
                </a:lnTo>
                <a:lnTo>
                  <a:pt x="114" y="156"/>
                </a:lnTo>
                <a:lnTo>
                  <a:pt x="118" y="154"/>
                </a:lnTo>
                <a:lnTo>
                  <a:pt x="122" y="152"/>
                </a:lnTo>
                <a:lnTo>
                  <a:pt x="122" y="152"/>
                </a:lnTo>
                <a:close/>
                <a:moveTo>
                  <a:pt x="334" y="272"/>
                </a:moveTo>
                <a:lnTo>
                  <a:pt x="334" y="272"/>
                </a:lnTo>
                <a:lnTo>
                  <a:pt x="334" y="276"/>
                </a:lnTo>
                <a:lnTo>
                  <a:pt x="332" y="278"/>
                </a:lnTo>
                <a:lnTo>
                  <a:pt x="328" y="280"/>
                </a:lnTo>
                <a:lnTo>
                  <a:pt x="324" y="282"/>
                </a:lnTo>
                <a:lnTo>
                  <a:pt x="16" y="282"/>
                </a:lnTo>
                <a:lnTo>
                  <a:pt x="16" y="282"/>
                </a:lnTo>
                <a:lnTo>
                  <a:pt x="12" y="280"/>
                </a:lnTo>
                <a:lnTo>
                  <a:pt x="8" y="278"/>
                </a:lnTo>
                <a:lnTo>
                  <a:pt x="6" y="276"/>
                </a:lnTo>
                <a:lnTo>
                  <a:pt x="6" y="272"/>
                </a:lnTo>
                <a:lnTo>
                  <a:pt x="6" y="272"/>
                </a:lnTo>
                <a:lnTo>
                  <a:pt x="6" y="268"/>
                </a:lnTo>
                <a:lnTo>
                  <a:pt x="8" y="264"/>
                </a:lnTo>
                <a:lnTo>
                  <a:pt x="12" y="262"/>
                </a:lnTo>
                <a:lnTo>
                  <a:pt x="16" y="262"/>
                </a:lnTo>
                <a:lnTo>
                  <a:pt x="324" y="262"/>
                </a:lnTo>
                <a:lnTo>
                  <a:pt x="324" y="262"/>
                </a:lnTo>
                <a:lnTo>
                  <a:pt x="328" y="262"/>
                </a:lnTo>
                <a:lnTo>
                  <a:pt x="332" y="264"/>
                </a:lnTo>
                <a:lnTo>
                  <a:pt x="334" y="268"/>
                </a:lnTo>
                <a:lnTo>
                  <a:pt x="334" y="272"/>
                </a:lnTo>
                <a:lnTo>
                  <a:pt x="334" y="272"/>
                </a:lnTo>
                <a:close/>
              </a:path>
            </a:pathLst>
          </a:custGeom>
          <a:solidFill>
            <a:srgbClr val="064E69"/>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13" name="Freeform 4934"/>
          <p:cNvSpPr>
            <a:spLocks noEditPoints="1"/>
          </p:cNvSpPr>
          <p:nvPr/>
        </p:nvSpPr>
        <p:spPr bwMode="auto">
          <a:xfrm>
            <a:off x="726640" y="3451177"/>
            <a:ext cx="342093" cy="472186"/>
          </a:xfrm>
          <a:custGeom>
            <a:avLst/>
            <a:gdLst>
              <a:gd name="T0" fmla="*/ 278 w 284"/>
              <a:gd name="T1" fmla="*/ 252 h 392"/>
              <a:gd name="T2" fmla="*/ 282 w 284"/>
              <a:gd name="T3" fmla="*/ 234 h 392"/>
              <a:gd name="T4" fmla="*/ 278 w 284"/>
              <a:gd name="T5" fmla="*/ 220 h 392"/>
              <a:gd name="T6" fmla="*/ 220 w 284"/>
              <a:gd name="T7" fmla="*/ 236 h 392"/>
              <a:gd name="T8" fmla="*/ 120 w 284"/>
              <a:gd name="T9" fmla="*/ 244 h 392"/>
              <a:gd name="T10" fmla="*/ 122 w 284"/>
              <a:gd name="T11" fmla="*/ 198 h 392"/>
              <a:gd name="T12" fmla="*/ 6 w 284"/>
              <a:gd name="T13" fmla="*/ 216 h 392"/>
              <a:gd name="T14" fmla="*/ 0 w 284"/>
              <a:gd name="T15" fmla="*/ 222 h 392"/>
              <a:gd name="T16" fmla="*/ 6 w 284"/>
              <a:gd name="T17" fmla="*/ 246 h 392"/>
              <a:gd name="T18" fmla="*/ 0 w 284"/>
              <a:gd name="T19" fmla="*/ 254 h 392"/>
              <a:gd name="T20" fmla="*/ 6 w 284"/>
              <a:gd name="T21" fmla="*/ 276 h 392"/>
              <a:gd name="T22" fmla="*/ 0 w 284"/>
              <a:gd name="T23" fmla="*/ 284 h 392"/>
              <a:gd name="T24" fmla="*/ 6 w 284"/>
              <a:gd name="T25" fmla="*/ 306 h 392"/>
              <a:gd name="T26" fmla="*/ 0 w 284"/>
              <a:gd name="T27" fmla="*/ 314 h 392"/>
              <a:gd name="T28" fmla="*/ 6 w 284"/>
              <a:gd name="T29" fmla="*/ 336 h 392"/>
              <a:gd name="T30" fmla="*/ 0 w 284"/>
              <a:gd name="T31" fmla="*/ 344 h 392"/>
              <a:gd name="T32" fmla="*/ 158 w 284"/>
              <a:gd name="T33" fmla="*/ 392 h 392"/>
              <a:gd name="T34" fmla="*/ 278 w 284"/>
              <a:gd name="T35" fmla="*/ 358 h 392"/>
              <a:gd name="T36" fmla="*/ 284 w 284"/>
              <a:gd name="T37" fmla="*/ 350 h 392"/>
              <a:gd name="T38" fmla="*/ 278 w 284"/>
              <a:gd name="T39" fmla="*/ 328 h 392"/>
              <a:gd name="T40" fmla="*/ 284 w 284"/>
              <a:gd name="T41" fmla="*/ 320 h 392"/>
              <a:gd name="T42" fmla="*/ 278 w 284"/>
              <a:gd name="T43" fmla="*/ 298 h 392"/>
              <a:gd name="T44" fmla="*/ 284 w 284"/>
              <a:gd name="T45" fmla="*/ 290 h 392"/>
              <a:gd name="T46" fmla="*/ 278 w 284"/>
              <a:gd name="T47" fmla="*/ 266 h 392"/>
              <a:gd name="T48" fmla="*/ 284 w 284"/>
              <a:gd name="T49" fmla="*/ 260 h 392"/>
              <a:gd name="T50" fmla="*/ 64 w 284"/>
              <a:gd name="T51" fmla="*/ 336 h 392"/>
              <a:gd name="T52" fmla="*/ 160 w 284"/>
              <a:gd name="T53" fmla="*/ 362 h 392"/>
              <a:gd name="T54" fmla="*/ 246 w 284"/>
              <a:gd name="T55" fmla="*/ 320 h 392"/>
              <a:gd name="T56" fmla="*/ 94 w 284"/>
              <a:gd name="T57" fmla="*/ 328 h 392"/>
              <a:gd name="T58" fmla="*/ 90 w 284"/>
              <a:gd name="T59" fmla="*/ 312 h 392"/>
              <a:gd name="T60" fmla="*/ 160 w 284"/>
              <a:gd name="T61" fmla="*/ 330 h 392"/>
              <a:gd name="T62" fmla="*/ 194 w 284"/>
              <a:gd name="T63" fmla="*/ 322 h 392"/>
              <a:gd name="T64" fmla="*/ 220 w 284"/>
              <a:gd name="T65" fmla="*/ 298 h 392"/>
              <a:gd name="T66" fmla="*/ 120 w 284"/>
              <a:gd name="T67" fmla="*/ 304 h 392"/>
              <a:gd name="T68" fmla="*/ 64 w 284"/>
              <a:gd name="T69" fmla="*/ 276 h 392"/>
              <a:gd name="T70" fmla="*/ 158 w 284"/>
              <a:gd name="T71" fmla="*/ 300 h 392"/>
              <a:gd name="T72" fmla="*/ 164 w 284"/>
              <a:gd name="T73" fmla="*/ 300 h 392"/>
              <a:gd name="T74" fmla="*/ 190 w 284"/>
              <a:gd name="T75" fmla="*/ 276 h 392"/>
              <a:gd name="T76" fmla="*/ 94 w 284"/>
              <a:gd name="T77" fmla="*/ 268 h 392"/>
              <a:gd name="T78" fmla="*/ 90 w 284"/>
              <a:gd name="T79" fmla="*/ 252 h 392"/>
              <a:gd name="T80" fmla="*/ 160 w 284"/>
              <a:gd name="T81" fmla="*/ 270 h 392"/>
              <a:gd name="T82" fmla="*/ 194 w 284"/>
              <a:gd name="T83" fmla="*/ 260 h 392"/>
              <a:gd name="T84" fmla="*/ 190 w 284"/>
              <a:gd name="T85" fmla="*/ 276 h 392"/>
              <a:gd name="T86" fmla="*/ 130 w 284"/>
              <a:gd name="T87" fmla="*/ 46 h 392"/>
              <a:gd name="T88" fmla="*/ 154 w 284"/>
              <a:gd name="T89" fmla="*/ 46 h 392"/>
              <a:gd name="T90" fmla="*/ 150 w 284"/>
              <a:gd name="T91" fmla="*/ 170 h 392"/>
              <a:gd name="T92" fmla="*/ 148 w 284"/>
              <a:gd name="T93" fmla="*/ 232 h 392"/>
              <a:gd name="T94" fmla="*/ 140 w 284"/>
              <a:gd name="T95" fmla="*/ 234 h 392"/>
              <a:gd name="T96" fmla="*/ 134 w 284"/>
              <a:gd name="T97" fmla="*/ 17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4" h="392">
                <a:moveTo>
                  <a:pt x="284" y="260"/>
                </a:moveTo>
                <a:lnTo>
                  <a:pt x="284" y="260"/>
                </a:lnTo>
                <a:lnTo>
                  <a:pt x="282" y="254"/>
                </a:lnTo>
                <a:lnTo>
                  <a:pt x="278" y="252"/>
                </a:lnTo>
                <a:lnTo>
                  <a:pt x="250" y="244"/>
                </a:lnTo>
                <a:lnTo>
                  <a:pt x="278" y="236"/>
                </a:lnTo>
                <a:lnTo>
                  <a:pt x="278" y="236"/>
                </a:lnTo>
                <a:lnTo>
                  <a:pt x="282" y="234"/>
                </a:lnTo>
                <a:lnTo>
                  <a:pt x="284" y="228"/>
                </a:lnTo>
                <a:lnTo>
                  <a:pt x="284" y="228"/>
                </a:lnTo>
                <a:lnTo>
                  <a:pt x="282" y="224"/>
                </a:lnTo>
                <a:lnTo>
                  <a:pt x="278" y="220"/>
                </a:lnTo>
                <a:lnTo>
                  <a:pt x="162" y="192"/>
                </a:lnTo>
                <a:lnTo>
                  <a:pt x="162" y="208"/>
                </a:lnTo>
                <a:lnTo>
                  <a:pt x="246" y="230"/>
                </a:lnTo>
                <a:lnTo>
                  <a:pt x="220" y="236"/>
                </a:lnTo>
                <a:lnTo>
                  <a:pt x="190" y="246"/>
                </a:lnTo>
                <a:lnTo>
                  <a:pt x="164" y="252"/>
                </a:lnTo>
                <a:lnTo>
                  <a:pt x="160" y="254"/>
                </a:lnTo>
                <a:lnTo>
                  <a:pt x="120" y="244"/>
                </a:lnTo>
                <a:lnTo>
                  <a:pt x="94" y="236"/>
                </a:lnTo>
                <a:lnTo>
                  <a:pt x="64" y="228"/>
                </a:lnTo>
                <a:lnTo>
                  <a:pt x="38" y="222"/>
                </a:lnTo>
                <a:lnTo>
                  <a:pt x="122" y="198"/>
                </a:lnTo>
                <a:lnTo>
                  <a:pt x="122" y="182"/>
                </a:lnTo>
                <a:lnTo>
                  <a:pt x="122" y="182"/>
                </a:lnTo>
                <a:lnTo>
                  <a:pt x="122" y="182"/>
                </a:lnTo>
                <a:lnTo>
                  <a:pt x="6" y="216"/>
                </a:lnTo>
                <a:lnTo>
                  <a:pt x="6" y="216"/>
                </a:lnTo>
                <a:lnTo>
                  <a:pt x="2" y="218"/>
                </a:lnTo>
                <a:lnTo>
                  <a:pt x="0" y="222"/>
                </a:lnTo>
                <a:lnTo>
                  <a:pt x="0" y="222"/>
                </a:lnTo>
                <a:lnTo>
                  <a:pt x="2" y="228"/>
                </a:lnTo>
                <a:lnTo>
                  <a:pt x="6" y="230"/>
                </a:lnTo>
                <a:lnTo>
                  <a:pt x="34" y="238"/>
                </a:lnTo>
                <a:lnTo>
                  <a:pt x="6" y="246"/>
                </a:lnTo>
                <a:lnTo>
                  <a:pt x="6" y="246"/>
                </a:lnTo>
                <a:lnTo>
                  <a:pt x="2" y="248"/>
                </a:lnTo>
                <a:lnTo>
                  <a:pt x="0" y="254"/>
                </a:lnTo>
                <a:lnTo>
                  <a:pt x="0" y="254"/>
                </a:lnTo>
                <a:lnTo>
                  <a:pt x="2" y="258"/>
                </a:lnTo>
                <a:lnTo>
                  <a:pt x="6" y="260"/>
                </a:lnTo>
                <a:lnTo>
                  <a:pt x="34" y="268"/>
                </a:lnTo>
                <a:lnTo>
                  <a:pt x="6" y="276"/>
                </a:lnTo>
                <a:lnTo>
                  <a:pt x="6" y="276"/>
                </a:lnTo>
                <a:lnTo>
                  <a:pt x="2" y="278"/>
                </a:lnTo>
                <a:lnTo>
                  <a:pt x="0" y="284"/>
                </a:lnTo>
                <a:lnTo>
                  <a:pt x="0" y="284"/>
                </a:lnTo>
                <a:lnTo>
                  <a:pt x="2" y="288"/>
                </a:lnTo>
                <a:lnTo>
                  <a:pt x="6" y="292"/>
                </a:lnTo>
                <a:lnTo>
                  <a:pt x="34" y="298"/>
                </a:lnTo>
                <a:lnTo>
                  <a:pt x="6" y="306"/>
                </a:lnTo>
                <a:lnTo>
                  <a:pt x="6" y="306"/>
                </a:lnTo>
                <a:lnTo>
                  <a:pt x="2" y="310"/>
                </a:lnTo>
                <a:lnTo>
                  <a:pt x="0" y="314"/>
                </a:lnTo>
                <a:lnTo>
                  <a:pt x="0" y="314"/>
                </a:lnTo>
                <a:lnTo>
                  <a:pt x="2" y="318"/>
                </a:lnTo>
                <a:lnTo>
                  <a:pt x="6" y="322"/>
                </a:lnTo>
                <a:lnTo>
                  <a:pt x="34" y="328"/>
                </a:lnTo>
                <a:lnTo>
                  <a:pt x="6" y="336"/>
                </a:lnTo>
                <a:lnTo>
                  <a:pt x="6" y="336"/>
                </a:lnTo>
                <a:lnTo>
                  <a:pt x="2" y="340"/>
                </a:lnTo>
                <a:lnTo>
                  <a:pt x="0" y="344"/>
                </a:lnTo>
                <a:lnTo>
                  <a:pt x="0" y="344"/>
                </a:lnTo>
                <a:lnTo>
                  <a:pt x="2" y="350"/>
                </a:lnTo>
                <a:lnTo>
                  <a:pt x="6" y="352"/>
                </a:lnTo>
                <a:lnTo>
                  <a:pt x="158" y="392"/>
                </a:lnTo>
                <a:lnTo>
                  <a:pt x="158" y="392"/>
                </a:lnTo>
                <a:lnTo>
                  <a:pt x="160" y="392"/>
                </a:lnTo>
                <a:lnTo>
                  <a:pt x="160" y="392"/>
                </a:lnTo>
                <a:lnTo>
                  <a:pt x="162" y="392"/>
                </a:lnTo>
                <a:lnTo>
                  <a:pt x="278" y="358"/>
                </a:lnTo>
                <a:lnTo>
                  <a:pt x="278" y="358"/>
                </a:lnTo>
                <a:lnTo>
                  <a:pt x="282" y="356"/>
                </a:lnTo>
                <a:lnTo>
                  <a:pt x="284" y="350"/>
                </a:lnTo>
                <a:lnTo>
                  <a:pt x="284" y="350"/>
                </a:lnTo>
                <a:lnTo>
                  <a:pt x="282" y="346"/>
                </a:lnTo>
                <a:lnTo>
                  <a:pt x="278" y="342"/>
                </a:lnTo>
                <a:lnTo>
                  <a:pt x="250" y="336"/>
                </a:lnTo>
                <a:lnTo>
                  <a:pt x="278" y="328"/>
                </a:lnTo>
                <a:lnTo>
                  <a:pt x="278" y="328"/>
                </a:lnTo>
                <a:lnTo>
                  <a:pt x="282" y="324"/>
                </a:lnTo>
                <a:lnTo>
                  <a:pt x="284" y="320"/>
                </a:lnTo>
                <a:lnTo>
                  <a:pt x="284" y="320"/>
                </a:lnTo>
                <a:lnTo>
                  <a:pt x="282" y="316"/>
                </a:lnTo>
                <a:lnTo>
                  <a:pt x="278" y="312"/>
                </a:lnTo>
                <a:lnTo>
                  <a:pt x="250" y="306"/>
                </a:lnTo>
                <a:lnTo>
                  <a:pt x="278" y="298"/>
                </a:lnTo>
                <a:lnTo>
                  <a:pt x="278" y="298"/>
                </a:lnTo>
                <a:lnTo>
                  <a:pt x="282" y="294"/>
                </a:lnTo>
                <a:lnTo>
                  <a:pt x="284" y="290"/>
                </a:lnTo>
                <a:lnTo>
                  <a:pt x="284" y="290"/>
                </a:lnTo>
                <a:lnTo>
                  <a:pt x="282" y="284"/>
                </a:lnTo>
                <a:lnTo>
                  <a:pt x="278" y="282"/>
                </a:lnTo>
                <a:lnTo>
                  <a:pt x="250" y="274"/>
                </a:lnTo>
                <a:lnTo>
                  <a:pt x="278" y="266"/>
                </a:lnTo>
                <a:lnTo>
                  <a:pt x="278" y="266"/>
                </a:lnTo>
                <a:lnTo>
                  <a:pt x="282" y="264"/>
                </a:lnTo>
                <a:lnTo>
                  <a:pt x="284" y="260"/>
                </a:lnTo>
                <a:lnTo>
                  <a:pt x="284" y="260"/>
                </a:lnTo>
                <a:close/>
                <a:moveTo>
                  <a:pt x="246" y="350"/>
                </a:moveTo>
                <a:lnTo>
                  <a:pt x="160" y="376"/>
                </a:lnTo>
                <a:lnTo>
                  <a:pt x="38" y="344"/>
                </a:lnTo>
                <a:lnTo>
                  <a:pt x="64" y="336"/>
                </a:lnTo>
                <a:lnTo>
                  <a:pt x="158" y="360"/>
                </a:lnTo>
                <a:lnTo>
                  <a:pt x="158" y="360"/>
                </a:lnTo>
                <a:lnTo>
                  <a:pt x="160" y="362"/>
                </a:lnTo>
                <a:lnTo>
                  <a:pt x="160" y="362"/>
                </a:lnTo>
                <a:lnTo>
                  <a:pt x="162" y="360"/>
                </a:lnTo>
                <a:lnTo>
                  <a:pt x="220" y="344"/>
                </a:lnTo>
                <a:lnTo>
                  <a:pt x="246" y="350"/>
                </a:lnTo>
                <a:close/>
                <a:moveTo>
                  <a:pt x="246" y="320"/>
                </a:moveTo>
                <a:lnTo>
                  <a:pt x="220" y="328"/>
                </a:lnTo>
                <a:lnTo>
                  <a:pt x="190" y="336"/>
                </a:lnTo>
                <a:lnTo>
                  <a:pt x="160" y="344"/>
                </a:lnTo>
                <a:lnTo>
                  <a:pt x="94" y="328"/>
                </a:lnTo>
                <a:lnTo>
                  <a:pt x="64" y="320"/>
                </a:lnTo>
                <a:lnTo>
                  <a:pt x="38" y="314"/>
                </a:lnTo>
                <a:lnTo>
                  <a:pt x="64" y="306"/>
                </a:lnTo>
                <a:lnTo>
                  <a:pt x="90" y="312"/>
                </a:lnTo>
                <a:lnTo>
                  <a:pt x="120" y="320"/>
                </a:lnTo>
                <a:lnTo>
                  <a:pt x="158" y="330"/>
                </a:lnTo>
                <a:lnTo>
                  <a:pt x="158" y="330"/>
                </a:lnTo>
                <a:lnTo>
                  <a:pt x="160" y="330"/>
                </a:lnTo>
                <a:lnTo>
                  <a:pt x="160" y="330"/>
                </a:lnTo>
                <a:lnTo>
                  <a:pt x="162" y="330"/>
                </a:lnTo>
                <a:lnTo>
                  <a:pt x="164" y="330"/>
                </a:lnTo>
                <a:lnTo>
                  <a:pt x="194" y="322"/>
                </a:lnTo>
                <a:lnTo>
                  <a:pt x="220" y="314"/>
                </a:lnTo>
                <a:lnTo>
                  <a:pt x="246" y="320"/>
                </a:lnTo>
                <a:close/>
                <a:moveTo>
                  <a:pt x="246" y="290"/>
                </a:moveTo>
                <a:lnTo>
                  <a:pt x="220" y="298"/>
                </a:lnTo>
                <a:lnTo>
                  <a:pt x="190" y="306"/>
                </a:lnTo>
                <a:lnTo>
                  <a:pt x="164" y="314"/>
                </a:lnTo>
                <a:lnTo>
                  <a:pt x="160" y="314"/>
                </a:lnTo>
                <a:lnTo>
                  <a:pt x="120" y="304"/>
                </a:lnTo>
                <a:lnTo>
                  <a:pt x="94" y="298"/>
                </a:lnTo>
                <a:lnTo>
                  <a:pt x="64" y="290"/>
                </a:lnTo>
                <a:lnTo>
                  <a:pt x="38" y="284"/>
                </a:lnTo>
                <a:lnTo>
                  <a:pt x="64" y="276"/>
                </a:lnTo>
                <a:lnTo>
                  <a:pt x="90" y="282"/>
                </a:lnTo>
                <a:lnTo>
                  <a:pt x="120" y="290"/>
                </a:lnTo>
                <a:lnTo>
                  <a:pt x="158" y="300"/>
                </a:lnTo>
                <a:lnTo>
                  <a:pt x="158" y="300"/>
                </a:lnTo>
                <a:lnTo>
                  <a:pt x="160" y="300"/>
                </a:lnTo>
                <a:lnTo>
                  <a:pt x="160" y="300"/>
                </a:lnTo>
                <a:lnTo>
                  <a:pt x="162" y="300"/>
                </a:lnTo>
                <a:lnTo>
                  <a:pt x="164" y="300"/>
                </a:lnTo>
                <a:lnTo>
                  <a:pt x="194" y="290"/>
                </a:lnTo>
                <a:lnTo>
                  <a:pt x="220" y="284"/>
                </a:lnTo>
                <a:lnTo>
                  <a:pt x="246" y="290"/>
                </a:lnTo>
                <a:close/>
                <a:moveTo>
                  <a:pt x="190" y="276"/>
                </a:moveTo>
                <a:lnTo>
                  <a:pt x="164" y="282"/>
                </a:lnTo>
                <a:lnTo>
                  <a:pt x="160" y="284"/>
                </a:lnTo>
                <a:lnTo>
                  <a:pt x="120" y="274"/>
                </a:lnTo>
                <a:lnTo>
                  <a:pt x="94" y="268"/>
                </a:lnTo>
                <a:lnTo>
                  <a:pt x="64" y="260"/>
                </a:lnTo>
                <a:lnTo>
                  <a:pt x="38" y="252"/>
                </a:lnTo>
                <a:lnTo>
                  <a:pt x="64" y="246"/>
                </a:lnTo>
                <a:lnTo>
                  <a:pt x="90" y="252"/>
                </a:lnTo>
                <a:lnTo>
                  <a:pt x="120" y="260"/>
                </a:lnTo>
                <a:lnTo>
                  <a:pt x="158" y="270"/>
                </a:lnTo>
                <a:lnTo>
                  <a:pt x="158" y="270"/>
                </a:lnTo>
                <a:lnTo>
                  <a:pt x="160" y="270"/>
                </a:lnTo>
                <a:lnTo>
                  <a:pt x="160" y="270"/>
                </a:lnTo>
                <a:lnTo>
                  <a:pt x="162" y="270"/>
                </a:lnTo>
                <a:lnTo>
                  <a:pt x="164" y="270"/>
                </a:lnTo>
                <a:lnTo>
                  <a:pt x="194" y="260"/>
                </a:lnTo>
                <a:lnTo>
                  <a:pt x="220" y="254"/>
                </a:lnTo>
                <a:lnTo>
                  <a:pt x="246" y="260"/>
                </a:lnTo>
                <a:lnTo>
                  <a:pt x="220" y="266"/>
                </a:lnTo>
                <a:lnTo>
                  <a:pt x="190" y="276"/>
                </a:lnTo>
                <a:close/>
                <a:moveTo>
                  <a:pt x="52" y="170"/>
                </a:moveTo>
                <a:lnTo>
                  <a:pt x="120" y="102"/>
                </a:lnTo>
                <a:lnTo>
                  <a:pt x="74" y="102"/>
                </a:lnTo>
                <a:lnTo>
                  <a:pt x="130" y="46"/>
                </a:lnTo>
                <a:lnTo>
                  <a:pt x="96" y="46"/>
                </a:lnTo>
                <a:lnTo>
                  <a:pt x="142" y="0"/>
                </a:lnTo>
                <a:lnTo>
                  <a:pt x="188" y="46"/>
                </a:lnTo>
                <a:lnTo>
                  <a:pt x="154" y="46"/>
                </a:lnTo>
                <a:lnTo>
                  <a:pt x="210" y="102"/>
                </a:lnTo>
                <a:lnTo>
                  <a:pt x="164" y="102"/>
                </a:lnTo>
                <a:lnTo>
                  <a:pt x="232" y="170"/>
                </a:lnTo>
                <a:lnTo>
                  <a:pt x="150" y="170"/>
                </a:lnTo>
                <a:lnTo>
                  <a:pt x="150" y="226"/>
                </a:lnTo>
                <a:lnTo>
                  <a:pt x="150" y="226"/>
                </a:lnTo>
                <a:lnTo>
                  <a:pt x="150" y="228"/>
                </a:lnTo>
                <a:lnTo>
                  <a:pt x="148" y="232"/>
                </a:lnTo>
                <a:lnTo>
                  <a:pt x="146" y="234"/>
                </a:lnTo>
                <a:lnTo>
                  <a:pt x="142" y="234"/>
                </a:lnTo>
                <a:lnTo>
                  <a:pt x="142" y="234"/>
                </a:lnTo>
                <a:lnTo>
                  <a:pt x="140" y="234"/>
                </a:lnTo>
                <a:lnTo>
                  <a:pt x="136" y="232"/>
                </a:lnTo>
                <a:lnTo>
                  <a:pt x="134" y="228"/>
                </a:lnTo>
                <a:lnTo>
                  <a:pt x="134" y="226"/>
                </a:lnTo>
                <a:lnTo>
                  <a:pt x="134" y="170"/>
                </a:lnTo>
                <a:lnTo>
                  <a:pt x="52" y="17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14" name="Oval 13">
            <a:extLst>
              <a:ext uri="{FF2B5EF4-FFF2-40B4-BE49-F238E27FC236}">
                <a16:creationId xmlns:a16="http://schemas.microsoft.com/office/drawing/2014/main" id="{BE29BAE3-DCB6-4EC0-A9FE-188E779AC0F2}"/>
              </a:ext>
            </a:extLst>
          </p:cNvPr>
          <p:cNvSpPr/>
          <p:nvPr/>
        </p:nvSpPr>
        <p:spPr>
          <a:xfrm>
            <a:off x="573999" y="5572321"/>
            <a:ext cx="636561" cy="662670"/>
          </a:xfrm>
          <a:prstGeom prst="ellipse">
            <a:avLst/>
          </a:prstGeom>
          <a:solidFill>
            <a:schemeClr val="accent4">
              <a:lumMod val="20000"/>
              <a:lumOff val="80000"/>
            </a:schemeClr>
          </a:solidFill>
          <a:ln>
            <a:solidFill>
              <a:srgbClr val="064E69"/>
            </a:solidFill>
          </a:ln>
          <a:effectLst>
            <a:outerShdw blurRad="63500" sx="105000" sy="105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nvGrpSpPr>
          <p:cNvPr id="16" name="Group 15">
            <a:extLst>
              <a:ext uri="{FF2B5EF4-FFF2-40B4-BE49-F238E27FC236}">
                <a16:creationId xmlns:a16="http://schemas.microsoft.com/office/drawing/2014/main" id="{AE0379AE-9176-429D-9689-36DAFF17BCA2}"/>
              </a:ext>
            </a:extLst>
          </p:cNvPr>
          <p:cNvGrpSpPr/>
          <p:nvPr/>
        </p:nvGrpSpPr>
        <p:grpSpPr>
          <a:xfrm>
            <a:off x="693589" y="5683825"/>
            <a:ext cx="375143" cy="422077"/>
            <a:chOff x="6602423" y="1216025"/>
            <a:chExt cx="619126" cy="647700"/>
          </a:xfrm>
        </p:grpSpPr>
        <p:sp>
          <p:nvSpPr>
            <p:cNvPr id="17" name="Freeform 269">
              <a:extLst>
                <a:ext uri="{FF2B5EF4-FFF2-40B4-BE49-F238E27FC236}">
                  <a16:creationId xmlns:a16="http://schemas.microsoft.com/office/drawing/2014/main" id="{8E9491DF-B0FA-42E2-AA94-1775BC07D5EC}"/>
                </a:ext>
              </a:extLst>
            </p:cNvPr>
            <p:cNvSpPr>
              <a:spLocks noEditPoints="1"/>
            </p:cNvSpPr>
            <p:nvPr/>
          </p:nvSpPr>
          <p:spPr bwMode="auto">
            <a:xfrm>
              <a:off x="6602423" y="1371600"/>
              <a:ext cx="293688" cy="492125"/>
            </a:xfrm>
            <a:custGeom>
              <a:avLst/>
              <a:gdLst>
                <a:gd name="T0" fmla="*/ 16 w 101"/>
                <a:gd name="T1" fmla="*/ 0 h 170"/>
                <a:gd name="T2" fmla="*/ 0 w 101"/>
                <a:gd name="T3" fmla="*/ 170 h 170"/>
                <a:gd name="T4" fmla="*/ 32 w 101"/>
                <a:gd name="T5" fmla="*/ 128 h 170"/>
                <a:gd name="T6" fmla="*/ 69 w 101"/>
                <a:gd name="T7" fmla="*/ 170 h 170"/>
                <a:gd name="T8" fmla="*/ 101 w 101"/>
                <a:gd name="T9" fmla="*/ 16 h 170"/>
                <a:gd name="T10" fmla="*/ 42 w 101"/>
                <a:gd name="T11" fmla="*/ 16 h 170"/>
                <a:gd name="T12" fmla="*/ 58 w 101"/>
                <a:gd name="T13" fmla="*/ 32 h 170"/>
                <a:gd name="T14" fmla="*/ 42 w 101"/>
                <a:gd name="T15" fmla="*/ 16 h 170"/>
                <a:gd name="T16" fmla="*/ 58 w 101"/>
                <a:gd name="T17" fmla="*/ 42 h 170"/>
                <a:gd name="T18" fmla="*/ 42 w 101"/>
                <a:gd name="T19" fmla="*/ 58 h 170"/>
                <a:gd name="T20" fmla="*/ 32 w 101"/>
                <a:gd name="T21" fmla="*/ 112 h 170"/>
                <a:gd name="T22" fmla="*/ 16 w 101"/>
                <a:gd name="T23" fmla="*/ 96 h 170"/>
                <a:gd name="T24" fmla="*/ 32 w 101"/>
                <a:gd name="T25" fmla="*/ 112 h 170"/>
                <a:gd name="T26" fmla="*/ 16 w 101"/>
                <a:gd name="T27" fmla="*/ 85 h 170"/>
                <a:gd name="T28" fmla="*/ 32 w 101"/>
                <a:gd name="T29" fmla="*/ 69 h 170"/>
                <a:gd name="T30" fmla="*/ 32 w 101"/>
                <a:gd name="T31" fmla="*/ 58 h 170"/>
                <a:gd name="T32" fmla="*/ 16 w 101"/>
                <a:gd name="T33" fmla="*/ 42 h 170"/>
                <a:gd name="T34" fmla="*/ 32 w 101"/>
                <a:gd name="T35" fmla="*/ 58 h 170"/>
                <a:gd name="T36" fmla="*/ 16 w 101"/>
                <a:gd name="T37" fmla="*/ 32 h 170"/>
                <a:gd name="T38" fmla="*/ 32 w 101"/>
                <a:gd name="T39" fmla="*/ 16 h 170"/>
                <a:gd name="T40" fmla="*/ 42 w 101"/>
                <a:gd name="T41" fmla="*/ 69 h 170"/>
                <a:gd name="T42" fmla="*/ 58 w 101"/>
                <a:gd name="T43" fmla="*/ 85 h 170"/>
                <a:gd name="T44" fmla="*/ 42 w 101"/>
                <a:gd name="T45" fmla="*/ 69 h 170"/>
                <a:gd name="T46" fmla="*/ 42 w 101"/>
                <a:gd name="T47" fmla="*/ 112 h 170"/>
                <a:gd name="T48" fmla="*/ 58 w 101"/>
                <a:gd name="T49" fmla="*/ 96 h 170"/>
                <a:gd name="T50" fmla="*/ 85 w 101"/>
                <a:gd name="T51" fmla="*/ 112 h 170"/>
                <a:gd name="T52" fmla="*/ 69 w 101"/>
                <a:gd name="T53" fmla="*/ 96 h 170"/>
                <a:gd name="T54" fmla="*/ 85 w 101"/>
                <a:gd name="T55" fmla="*/ 112 h 170"/>
                <a:gd name="T56" fmla="*/ 69 w 101"/>
                <a:gd name="T57" fmla="*/ 85 h 170"/>
                <a:gd name="T58" fmla="*/ 85 w 101"/>
                <a:gd name="T59" fmla="*/ 69 h 170"/>
                <a:gd name="T60" fmla="*/ 85 w 101"/>
                <a:gd name="T61" fmla="*/ 58 h 170"/>
                <a:gd name="T62" fmla="*/ 69 w 101"/>
                <a:gd name="T63" fmla="*/ 42 h 170"/>
                <a:gd name="T64" fmla="*/ 85 w 101"/>
                <a:gd name="T65" fmla="*/ 58 h 170"/>
                <a:gd name="T66" fmla="*/ 69 w 101"/>
                <a:gd name="T67" fmla="*/ 32 h 170"/>
                <a:gd name="T68" fmla="*/ 85 w 101"/>
                <a:gd name="T69" fmla="*/ 1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170">
                  <a:moveTo>
                    <a:pt x="85" y="0"/>
                  </a:moveTo>
                  <a:cubicBezTo>
                    <a:pt x="16" y="0"/>
                    <a:pt x="16" y="0"/>
                    <a:pt x="16" y="0"/>
                  </a:cubicBezTo>
                  <a:cubicBezTo>
                    <a:pt x="7" y="0"/>
                    <a:pt x="0" y="7"/>
                    <a:pt x="0" y="16"/>
                  </a:cubicBezTo>
                  <a:cubicBezTo>
                    <a:pt x="0" y="170"/>
                    <a:pt x="0" y="170"/>
                    <a:pt x="0" y="170"/>
                  </a:cubicBezTo>
                  <a:cubicBezTo>
                    <a:pt x="32" y="170"/>
                    <a:pt x="32" y="170"/>
                    <a:pt x="32" y="170"/>
                  </a:cubicBezTo>
                  <a:cubicBezTo>
                    <a:pt x="32" y="128"/>
                    <a:pt x="32" y="128"/>
                    <a:pt x="32" y="128"/>
                  </a:cubicBezTo>
                  <a:cubicBezTo>
                    <a:pt x="69" y="128"/>
                    <a:pt x="69" y="128"/>
                    <a:pt x="69" y="128"/>
                  </a:cubicBezTo>
                  <a:cubicBezTo>
                    <a:pt x="69" y="170"/>
                    <a:pt x="69" y="170"/>
                    <a:pt x="69" y="170"/>
                  </a:cubicBezTo>
                  <a:cubicBezTo>
                    <a:pt x="101" y="170"/>
                    <a:pt x="101" y="170"/>
                    <a:pt x="101" y="170"/>
                  </a:cubicBezTo>
                  <a:cubicBezTo>
                    <a:pt x="101" y="16"/>
                    <a:pt x="101" y="16"/>
                    <a:pt x="101" y="16"/>
                  </a:cubicBezTo>
                  <a:cubicBezTo>
                    <a:pt x="101" y="7"/>
                    <a:pt x="94" y="0"/>
                    <a:pt x="85" y="0"/>
                  </a:cubicBezTo>
                  <a:close/>
                  <a:moveTo>
                    <a:pt x="42" y="16"/>
                  </a:moveTo>
                  <a:cubicBezTo>
                    <a:pt x="58" y="16"/>
                    <a:pt x="58" y="16"/>
                    <a:pt x="58" y="16"/>
                  </a:cubicBezTo>
                  <a:cubicBezTo>
                    <a:pt x="58" y="32"/>
                    <a:pt x="58" y="32"/>
                    <a:pt x="58" y="32"/>
                  </a:cubicBezTo>
                  <a:cubicBezTo>
                    <a:pt x="42" y="32"/>
                    <a:pt x="42" y="32"/>
                    <a:pt x="42" y="32"/>
                  </a:cubicBezTo>
                  <a:lnTo>
                    <a:pt x="42" y="16"/>
                  </a:lnTo>
                  <a:close/>
                  <a:moveTo>
                    <a:pt x="42" y="42"/>
                  </a:moveTo>
                  <a:cubicBezTo>
                    <a:pt x="58" y="42"/>
                    <a:pt x="58" y="42"/>
                    <a:pt x="58" y="42"/>
                  </a:cubicBezTo>
                  <a:cubicBezTo>
                    <a:pt x="58" y="58"/>
                    <a:pt x="58" y="58"/>
                    <a:pt x="58" y="58"/>
                  </a:cubicBezTo>
                  <a:cubicBezTo>
                    <a:pt x="42" y="58"/>
                    <a:pt x="42" y="58"/>
                    <a:pt x="42" y="58"/>
                  </a:cubicBezTo>
                  <a:lnTo>
                    <a:pt x="42" y="42"/>
                  </a:lnTo>
                  <a:close/>
                  <a:moveTo>
                    <a:pt x="32" y="112"/>
                  </a:moveTo>
                  <a:cubicBezTo>
                    <a:pt x="16" y="112"/>
                    <a:pt x="16" y="112"/>
                    <a:pt x="16" y="112"/>
                  </a:cubicBezTo>
                  <a:cubicBezTo>
                    <a:pt x="16" y="96"/>
                    <a:pt x="16" y="96"/>
                    <a:pt x="16" y="96"/>
                  </a:cubicBezTo>
                  <a:cubicBezTo>
                    <a:pt x="32" y="96"/>
                    <a:pt x="32" y="96"/>
                    <a:pt x="32" y="96"/>
                  </a:cubicBezTo>
                  <a:lnTo>
                    <a:pt x="32" y="112"/>
                  </a:lnTo>
                  <a:close/>
                  <a:moveTo>
                    <a:pt x="32" y="85"/>
                  </a:moveTo>
                  <a:cubicBezTo>
                    <a:pt x="16" y="85"/>
                    <a:pt x="16" y="85"/>
                    <a:pt x="16" y="85"/>
                  </a:cubicBezTo>
                  <a:cubicBezTo>
                    <a:pt x="16" y="69"/>
                    <a:pt x="16" y="69"/>
                    <a:pt x="16" y="69"/>
                  </a:cubicBezTo>
                  <a:cubicBezTo>
                    <a:pt x="32" y="69"/>
                    <a:pt x="32" y="69"/>
                    <a:pt x="32" y="69"/>
                  </a:cubicBezTo>
                  <a:lnTo>
                    <a:pt x="32" y="85"/>
                  </a:lnTo>
                  <a:close/>
                  <a:moveTo>
                    <a:pt x="32" y="58"/>
                  </a:moveTo>
                  <a:cubicBezTo>
                    <a:pt x="16" y="58"/>
                    <a:pt x="16" y="58"/>
                    <a:pt x="16" y="58"/>
                  </a:cubicBezTo>
                  <a:cubicBezTo>
                    <a:pt x="16" y="42"/>
                    <a:pt x="16" y="42"/>
                    <a:pt x="16" y="42"/>
                  </a:cubicBezTo>
                  <a:cubicBezTo>
                    <a:pt x="32" y="42"/>
                    <a:pt x="32" y="42"/>
                    <a:pt x="32" y="42"/>
                  </a:cubicBezTo>
                  <a:lnTo>
                    <a:pt x="32" y="58"/>
                  </a:lnTo>
                  <a:close/>
                  <a:moveTo>
                    <a:pt x="32" y="32"/>
                  </a:moveTo>
                  <a:cubicBezTo>
                    <a:pt x="16" y="32"/>
                    <a:pt x="16" y="32"/>
                    <a:pt x="16" y="32"/>
                  </a:cubicBezTo>
                  <a:cubicBezTo>
                    <a:pt x="16" y="16"/>
                    <a:pt x="16" y="16"/>
                    <a:pt x="16" y="16"/>
                  </a:cubicBezTo>
                  <a:cubicBezTo>
                    <a:pt x="32" y="16"/>
                    <a:pt x="32" y="16"/>
                    <a:pt x="32" y="16"/>
                  </a:cubicBezTo>
                  <a:lnTo>
                    <a:pt x="32" y="32"/>
                  </a:lnTo>
                  <a:close/>
                  <a:moveTo>
                    <a:pt x="42" y="69"/>
                  </a:moveTo>
                  <a:cubicBezTo>
                    <a:pt x="58" y="69"/>
                    <a:pt x="58" y="69"/>
                    <a:pt x="58" y="69"/>
                  </a:cubicBezTo>
                  <a:cubicBezTo>
                    <a:pt x="58" y="85"/>
                    <a:pt x="58" y="85"/>
                    <a:pt x="58" y="85"/>
                  </a:cubicBezTo>
                  <a:cubicBezTo>
                    <a:pt x="42" y="85"/>
                    <a:pt x="42" y="85"/>
                    <a:pt x="42" y="85"/>
                  </a:cubicBezTo>
                  <a:lnTo>
                    <a:pt x="42" y="69"/>
                  </a:lnTo>
                  <a:close/>
                  <a:moveTo>
                    <a:pt x="58" y="112"/>
                  </a:moveTo>
                  <a:cubicBezTo>
                    <a:pt x="42" y="112"/>
                    <a:pt x="42" y="112"/>
                    <a:pt x="42" y="112"/>
                  </a:cubicBezTo>
                  <a:cubicBezTo>
                    <a:pt x="42" y="96"/>
                    <a:pt x="42" y="96"/>
                    <a:pt x="42" y="96"/>
                  </a:cubicBezTo>
                  <a:cubicBezTo>
                    <a:pt x="58" y="96"/>
                    <a:pt x="58" y="96"/>
                    <a:pt x="58" y="96"/>
                  </a:cubicBezTo>
                  <a:lnTo>
                    <a:pt x="58" y="112"/>
                  </a:lnTo>
                  <a:close/>
                  <a:moveTo>
                    <a:pt x="85" y="112"/>
                  </a:moveTo>
                  <a:cubicBezTo>
                    <a:pt x="69" y="112"/>
                    <a:pt x="69" y="112"/>
                    <a:pt x="69" y="112"/>
                  </a:cubicBezTo>
                  <a:cubicBezTo>
                    <a:pt x="69" y="96"/>
                    <a:pt x="69" y="96"/>
                    <a:pt x="69" y="96"/>
                  </a:cubicBezTo>
                  <a:cubicBezTo>
                    <a:pt x="85" y="96"/>
                    <a:pt x="85" y="96"/>
                    <a:pt x="85" y="96"/>
                  </a:cubicBezTo>
                  <a:lnTo>
                    <a:pt x="85" y="112"/>
                  </a:lnTo>
                  <a:close/>
                  <a:moveTo>
                    <a:pt x="85" y="85"/>
                  </a:moveTo>
                  <a:cubicBezTo>
                    <a:pt x="69" y="85"/>
                    <a:pt x="69" y="85"/>
                    <a:pt x="69" y="85"/>
                  </a:cubicBezTo>
                  <a:cubicBezTo>
                    <a:pt x="69" y="69"/>
                    <a:pt x="69" y="69"/>
                    <a:pt x="69" y="69"/>
                  </a:cubicBezTo>
                  <a:cubicBezTo>
                    <a:pt x="85" y="69"/>
                    <a:pt x="85" y="69"/>
                    <a:pt x="85" y="69"/>
                  </a:cubicBezTo>
                  <a:lnTo>
                    <a:pt x="85" y="85"/>
                  </a:lnTo>
                  <a:close/>
                  <a:moveTo>
                    <a:pt x="85" y="58"/>
                  </a:moveTo>
                  <a:cubicBezTo>
                    <a:pt x="69" y="58"/>
                    <a:pt x="69" y="58"/>
                    <a:pt x="69" y="58"/>
                  </a:cubicBezTo>
                  <a:cubicBezTo>
                    <a:pt x="69" y="42"/>
                    <a:pt x="69" y="42"/>
                    <a:pt x="69" y="42"/>
                  </a:cubicBezTo>
                  <a:cubicBezTo>
                    <a:pt x="85" y="42"/>
                    <a:pt x="85" y="42"/>
                    <a:pt x="85" y="42"/>
                  </a:cubicBezTo>
                  <a:lnTo>
                    <a:pt x="85" y="58"/>
                  </a:lnTo>
                  <a:close/>
                  <a:moveTo>
                    <a:pt x="85" y="32"/>
                  </a:moveTo>
                  <a:cubicBezTo>
                    <a:pt x="69" y="32"/>
                    <a:pt x="69" y="32"/>
                    <a:pt x="69" y="32"/>
                  </a:cubicBezTo>
                  <a:cubicBezTo>
                    <a:pt x="69" y="16"/>
                    <a:pt x="69" y="16"/>
                    <a:pt x="69" y="16"/>
                  </a:cubicBezTo>
                  <a:cubicBezTo>
                    <a:pt x="85" y="16"/>
                    <a:pt x="85" y="16"/>
                    <a:pt x="85" y="16"/>
                  </a:cubicBezTo>
                  <a:lnTo>
                    <a:pt x="85" y="3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18" name="Freeform 270">
              <a:extLst>
                <a:ext uri="{FF2B5EF4-FFF2-40B4-BE49-F238E27FC236}">
                  <a16:creationId xmlns:a16="http://schemas.microsoft.com/office/drawing/2014/main" id="{49859A38-BA41-4D94-BAE7-69A1FBBBC726}"/>
                </a:ext>
              </a:extLst>
            </p:cNvPr>
            <p:cNvSpPr>
              <a:spLocks noEditPoints="1"/>
            </p:cNvSpPr>
            <p:nvPr/>
          </p:nvSpPr>
          <p:spPr bwMode="auto">
            <a:xfrm>
              <a:off x="6927861" y="1216025"/>
              <a:ext cx="293688" cy="647700"/>
            </a:xfrm>
            <a:custGeom>
              <a:avLst/>
              <a:gdLst>
                <a:gd name="T0" fmla="*/ 85 w 101"/>
                <a:gd name="T1" fmla="*/ 0 h 224"/>
                <a:gd name="T2" fmla="*/ 16 w 101"/>
                <a:gd name="T3" fmla="*/ 0 h 224"/>
                <a:gd name="T4" fmla="*/ 0 w 101"/>
                <a:gd name="T5" fmla="*/ 16 h 224"/>
                <a:gd name="T6" fmla="*/ 0 w 101"/>
                <a:gd name="T7" fmla="*/ 224 h 224"/>
                <a:gd name="T8" fmla="*/ 32 w 101"/>
                <a:gd name="T9" fmla="*/ 224 h 224"/>
                <a:gd name="T10" fmla="*/ 32 w 101"/>
                <a:gd name="T11" fmla="*/ 182 h 224"/>
                <a:gd name="T12" fmla="*/ 69 w 101"/>
                <a:gd name="T13" fmla="*/ 182 h 224"/>
                <a:gd name="T14" fmla="*/ 69 w 101"/>
                <a:gd name="T15" fmla="*/ 224 h 224"/>
                <a:gd name="T16" fmla="*/ 101 w 101"/>
                <a:gd name="T17" fmla="*/ 224 h 224"/>
                <a:gd name="T18" fmla="*/ 101 w 101"/>
                <a:gd name="T19" fmla="*/ 16 h 224"/>
                <a:gd name="T20" fmla="*/ 85 w 101"/>
                <a:gd name="T21" fmla="*/ 0 h 224"/>
                <a:gd name="T22" fmla="*/ 85 w 101"/>
                <a:gd name="T23" fmla="*/ 0 h 224"/>
                <a:gd name="T24" fmla="*/ 85 w 101"/>
                <a:gd name="T25" fmla="*/ 166 h 224"/>
                <a:gd name="T26" fmla="*/ 16 w 101"/>
                <a:gd name="T27" fmla="*/ 166 h 224"/>
                <a:gd name="T28" fmla="*/ 16 w 101"/>
                <a:gd name="T29" fmla="*/ 150 h 224"/>
                <a:gd name="T30" fmla="*/ 85 w 101"/>
                <a:gd name="T31" fmla="*/ 150 h 224"/>
                <a:gd name="T32" fmla="*/ 85 w 101"/>
                <a:gd name="T33" fmla="*/ 166 h 224"/>
                <a:gd name="T34" fmla="*/ 85 w 101"/>
                <a:gd name="T35" fmla="*/ 139 h 224"/>
                <a:gd name="T36" fmla="*/ 16 w 101"/>
                <a:gd name="T37" fmla="*/ 139 h 224"/>
                <a:gd name="T38" fmla="*/ 16 w 101"/>
                <a:gd name="T39" fmla="*/ 123 h 224"/>
                <a:gd name="T40" fmla="*/ 85 w 101"/>
                <a:gd name="T41" fmla="*/ 123 h 224"/>
                <a:gd name="T42" fmla="*/ 85 w 101"/>
                <a:gd name="T43" fmla="*/ 139 h 224"/>
                <a:gd name="T44" fmla="*/ 85 w 101"/>
                <a:gd name="T45" fmla="*/ 112 h 224"/>
                <a:gd name="T46" fmla="*/ 16 w 101"/>
                <a:gd name="T47" fmla="*/ 112 h 224"/>
                <a:gd name="T48" fmla="*/ 16 w 101"/>
                <a:gd name="T49" fmla="*/ 96 h 224"/>
                <a:gd name="T50" fmla="*/ 85 w 101"/>
                <a:gd name="T51" fmla="*/ 96 h 224"/>
                <a:gd name="T52" fmla="*/ 85 w 101"/>
                <a:gd name="T53" fmla="*/ 112 h 224"/>
                <a:gd name="T54" fmla="*/ 85 w 101"/>
                <a:gd name="T55" fmla="*/ 86 h 224"/>
                <a:gd name="T56" fmla="*/ 16 w 101"/>
                <a:gd name="T57" fmla="*/ 86 h 224"/>
                <a:gd name="T58" fmla="*/ 16 w 101"/>
                <a:gd name="T59" fmla="*/ 70 h 224"/>
                <a:gd name="T60" fmla="*/ 85 w 101"/>
                <a:gd name="T61" fmla="*/ 70 h 224"/>
                <a:gd name="T62" fmla="*/ 85 w 101"/>
                <a:gd name="T63" fmla="*/ 86 h 224"/>
                <a:gd name="T64" fmla="*/ 85 w 101"/>
                <a:gd name="T65" fmla="*/ 59 h 224"/>
                <a:gd name="T66" fmla="*/ 16 w 101"/>
                <a:gd name="T67" fmla="*/ 59 h 224"/>
                <a:gd name="T68" fmla="*/ 16 w 101"/>
                <a:gd name="T69" fmla="*/ 43 h 224"/>
                <a:gd name="T70" fmla="*/ 85 w 101"/>
                <a:gd name="T71" fmla="*/ 43 h 224"/>
                <a:gd name="T72" fmla="*/ 85 w 101"/>
                <a:gd name="T73" fmla="*/ 59 h 224"/>
                <a:gd name="T74" fmla="*/ 85 w 101"/>
                <a:gd name="T75" fmla="*/ 32 h 224"/>
                <a:gd name="T76" fmla="*/ 16 w 101"/>
                <a:gd name="T77" fmla="*/ 32 h 224"/>
                <a:gd name="T78" fmla="*/ 16 w 101"/>
                <a:gd name="T79" fmla="*/ 16 h 224"/>
                <a:gd name="T80" fmla="*/ 85 w 101"/>
                <a:gd name="T81" fmla="*/ 16 h 224"/>
                <a:gd name="T82" fmla="*/ 85 w 101"/>
                <a:gd name="T83" fmla="*/ 3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1" h="224">
                  <a:moveTo>
                    <a:pt x="85" y="0"/>
                  </a:moveTo>
                  <a:cubicBezTo>
                    <a:pt x="16" y="0"/>
                    <a:pt x="16" y="0"/>
                    <a:pt x="16" y="0"/>
                  </a:cubicBezTo>
                  <a:cubicBezTo>
                    <a:pt x="7" y="0"/>
                    <a:pt x="0" y="7"/>
                    <a:pt x="0" y="16"/>
                  </a:cubicBezTo>
                  <a:cubicBezTo>
                    <a:pt x="0" y="224"/>
                    <a:pt x="0" y="224"/>
                    <a:pt x="0" y="224"/>
                  </a:cubicBezTo>
                  <a:cubicBezTo>
                    <a:pt x="32" y="224"/>
                    <a:pt x="32" y="224"/>
                    <a:pt x="32" y="224"/>
                  </a:cubicBezTo>
                  <a:cubicBezTo>
                    <a:pt x="32" y="182"/>
                    <a:pt x="32" y="182"/>
                    <a:pt x="32" y="182"/>
                  </a:cubicBezTo>
                  <a:cubicBezTo>
                    <a:pt x="69" y="182"/>
                    <a:pt x="69" y="182"/>
                    <a:pt x="69" y="182"/>
                  </a:cubicBezTo>
                  <a:cubicBezTo>
                    <a:pt x="69" y="224"/>
                    <a:pt x="69" y="224"/>
                    <a:pt x="69" y="224"/>
                  </a:cubicBezTo>
                  <a:cubicBezTo>
                    <a:pt x="101" y="224"/>
                    <a:pt x="101" y="224"/>
                    <a:pt x="101" y="224"/>
                  </a:cubicBezTo>
                  <a:cubicBezTo>
                    <a:pt x="101" y="16"/>
                    <a:pt x="101" y="16"/>
                    <a:pt x="101" y="16"/>
                  </a:cubicBezTo>
                  <a:cubicBezTo>
                    <a:pt x="101" y="7"/>
                    <a:pt x="94" y="0"/>
                    <a:pt x="85" y="0"/>
                  </a:cubicBezTo>
                  <a:cubicBezTo>
                    <a:pt x="85" y="0"/>
                    <a:pt x="85" y="0"/>
                    <a:pt x="85" y="0"/>
                  </a:cubicBezTo>
                  <a:close/>
                  <a:moveTo>
                    <a:pt x="85" y="166"/>
                  </a:moveTo>
                  <a:cubicBezTo>
                    <a:pt x="16" y="166"/>
                    <a:pt x="16" y="166"/>
                    <a:pt x="16" y="166"/>
                  </a:cubicBezTo>
                  <a:cubicBezTo>
                    <a:pt x="16" y="150"/>
                    <a:pt x="16" y="150"/>
                    <a:pt x="16" y="150"/>
                  </a:cubicBezTo>
                  <a:cubicBezTo>
                    <a:pt x="85" y="150"/>
                    <a:pt x="85" y="150"/>
                    <a:pt x="85" y="150"/>
                  </a:cubicBezTo>
                  <a:lnTo>
                    <a:pt x="85" y="166"/>
                  </a:lnTo>
                  <a:close/>
                  <a:moveTo>
                    <a:pt x="85" y="139"/>
                  </a:moveTo>
                  <a:cubicBezTo>
                    <a:pt x="16" y="139"/>
                    <a:pt x="16" y="139"/>
                    <a:pt x="16" y="139"/>
                  </a:cubicBezTo>
                  <a:cubicBezTo>
                    <a:pt x="16" y="123"/>
                    <a:pt x="16" y="123"/>
                    <a:pt x="16" y="123"/>
                  </a:cubicBezTo>
                  <a:cubicBezTo>
                    <a:pt x="85" y="123"/>
                    <a:pt x="85" y="123"/>
                    <a:pt x="85" y="123"/>
                  </a:cubicBezTo>
                  <a:lnTo>
                    <a:pt x="85" y="139"/>
                  </a:lnTo>
                  <a:close/>
                  <a:moveTo>
                    <a:pt x="85" y="112"/>
                  </a:moveTo>
                  <a:cubicBezTo>
                    <a:pt x="16" y="112"/>
                    <a:pt x="16" y="112"/>
                    <a:pt x="16" y="112"/>
                  </a:cubicBezTo>
                  <a:cubicBezTo>
                    <a:pt x="16" y="96"/>
                    <a:pt x="16" y="96"/>
                    <a:pt x="16" y="96"/>
                  </a:cubicBezTo>
                  <a:cubicBezTo>
                    <a:pt x="85" y="96"/>
                    <a:pt x="85" y="96"/>
                    <a:pt x="85" y="96"/>
                  </a:cubicBezTo>
                  <a:lnTo>
                    <a:pt x="85" y="112"/>
                  </a:lnTo>
                  <a:close/>
                  <a:moveTo>
                    <a:pt x="85" y="86"/>
                  </a:moveTo>
                  <a:cubicBezTo>
                    <a:pt x="16" y="86"/>
                    <a:pt x="16" y="86"/>
                    <a:pt x="16" y="86"/>
                  </a:cubicBezTo>
                  <a:cubicBezTo>
                    <a:pt x="16" y="70"/>
                    <a:pt x="16" y="70"/>
                    <a:pt x="16" y="70"/>
                  </a:cubicBezTo>
                  <a:cubicBezTo>
                    <a:pt x="85" y="70"/>
                    <a:pt x="85" y="70"/>
                    <a:pt x="85" y="70"/>
                  </a:cubicBezTo>
                  <a:lnTo>
                    <a:pt x="85" y="86"/>
                  </a:lnTo>
                  <a:close/>
                  <a:moveTo>
                    <a:pt x="85" y="59"/>
                  </a:moveTo>
                  <a:cubicBezTo>
                    <a:pt x="16" y="59"/>
                    <a:pt x="16" y="59"/>
                    <a:pt x="16" y="59"/>
                  </a:cubicBezTo>
                  <a:cubicBezTo>
                    <a:pt x="16" y="43"/>
                    <a:pt x="16" y="43"/>
                    <a:pt x="16" y="43"/>
                  </a:cubicBezTo>
                  <a:cubicBezTo>
                    <a:pt x="85" y="43"/>
                    <a:pt x="85" y="43"/>
                    <a:pt x="85" y="43"/>
                  </a:cubicBezTo>
                  <a:lnTo>
                    <a:pt x="85" y="59"/>
                  </a:lnTo>
                  <a:close/>
                  <a:moveTo>
                    <a:pt x="85" y="32"/>
                  </a:moveTo>
                  <a:cubicBezTo>
                    <a:pt x="16" y="32"/>
                    <a:pt x="16" y="32"/>
                    <a:pt x="16" y="32"/>
                  </a:cubicBezTo>
                  <a:cubicBezTo>
                    <a:pt x="16" y="16"/>
                    <a:pt x="16" y="16"/>
                    <a:pt x="16" y="16"/>
                  </a:cubicBezTo>
                  <a:cubicBezTo>
                    <a:pt x="85" y="16"/>
                    <a:pt x="85" y="16"/>
                    <a:pt x="85" y="16"/>
                  </a:cubicBezTo>
                  <a:lnTo>
                    <a:pt x="85" y="3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8730862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822"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sym typeface="Arial" panose="020B0604020202020204" pitchFamily="34" charset="0"/>
              </a:rPr>
              <a:t>Conclusion</a:t>
            </a:r>
          </a:p>
        </p:txBody>
      </p:sp>
      <p:sp>
        <p:nvSpPr>
          <p:cNvPr id="3" name="Text Placeholder 2"/>
          <p:cNvSpPr>
            <a:spLocks noGrp="1"/>
          </p:cNvSpPr>
          <p:nvPr>
            <p:ph type="body" sz="quarter" idx="11"/>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Near Term Market Prominence</a:t>
            </a:r>
            <a:r>
              <a:rPr lang="en-US" dirty="0">
                <a:solidFill>
                  <a:schemeClr val="accent2">
                    <a:lumMod val="60000"/>
                    <a:lumOff val="40000"/>
                  </a:schemeClr>
                </a:solidFill>
                <a:latin typeface="Arial" panose="020B0604020202020204" pitchFamily="34" charset="0"/>
                <a:cs typeface="Arial" panose="020B0604020202020204" pitchFamily="34" charset="0"/>
                <a:sym typeface="Arial" panose="020B0604020202020204" pitchFamily="34" charset="0"/>
              </a:rPr>
              <a:t> </a:t>
            </a:r>
            <a:r>
              <a:rPr lang="en-US" dirty="0">
                <a:latin typeface="Arial" panose="020B0604020202020204" pitchFamily="34" charset="0"/>
                <a:cs typeface="Arial" panose="020B0604020202020204" pitchFamily="34" charset="0"/>
                <a:sym typeface="Arial" panose="020B0604020202020204" pitchFamily="34" charset="0"/>
              </a:rPr>
              <a:t>is Capable, Plan to Future Proof it Now</a:t>
            </a:r>
          </a:p>
        </p:txBody>
      </p:sp>
      <p:sp>
        <p:nvSpPr>
          <p:cNvPr id="5" name="Rectangle 4"/>
          <p:cNvSpPr/>
          <p:nvPr/>
        </p:nvSpPr>
        <p:spPr>
          <a:xfrm>
            <a:off x="556592" y="2357874"/>
            <a:ext cx="11141714" cy="33088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ctr"/>
          <a:lstStyle/>
          <a:p>
            <a:pPr lvl="1">
              <a:lnSpc>
                <a:spcPct val="110000"/>
              </a:lnSpc>
              <a:spcBef>
                <a:spcPts val="1800"/>
              </a:spcBef>
            </a:pPr>
            <a:endParaRPr lang="en-US" sz="1500" b="1">
              <a:solidFill>
                <a:schemeClr val="tx2"/>
              </a:solidFill>
              <a:latin typeface="Arial" panose="020B0604020202020204" pitchFamily="34" charset="0"/>
              <a:cs typeface="Arial" panose="020B0604020202020204" pitchFamily="34" charset="0"/>
              <a:sym typeface="Arial" panose="020B0604020202020204" pitchFamily="34" charset="0"/>
            </a:endParaRPr>
          </a:p>
        </p:txBody>
      </p:sp>
      <p:sp>
        <p:nvSpPr>
          <p:cNvPr id="6" name="Rectangle 5"/>
          <p:cNvSpPr/>
          <p:nvPr/>
        </p:nvSpPr>
        <p:spPr>
          <a:xfrm>
            <a:off x="556592" y="5984306"/>
            <a:ext cx="11141714" cy="914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ctr"/>
          <a:lstStyle/>
          <a:p>
            <a:pPr marL="194310" indent="-194310">
              <a:spcBef>
                <a:spcPts val="1000"/>
              </a:spcBef>
              <a:buFont typeface="Arial" panose="020B0604020202020204" pitchFamily="34" charset="0"/>
              <a:buChar char="•"/>
            </a:pPr>
            <a:endParaRPr lang="en-US" sz="1400">
              <a:solidFill>
                <a:schemeClr val="tx2"/>
              </a:solidFill>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563880" y="1979073"/>
            <a:ext cx="11064240" cy="0"/>
          </a:xfrm>
          <a:prstGeom prst="line">
            <a:avLst/>
          </a:prstGeom>
          <a:ln w="15875"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8" name="Text Placeholder 18"/>
          <p:cNvSpPr txBox="1">
            <a:spLocks/>
          </p:cNvSpPr>
          <p:nvPr/>
        </p:nvSpPr>
        <p:spPr>
          <a:xfrm>
            <a:off x="3929856" y="1765306"/>
            <a:ext cx="4118256" cy="378800"/>
          </a:xfrm>
          <a:prstGeom prst="rect">
            <a:avLst/>
          </a:prstGeom>
          <a:solidFill>
            <a:schemeClr val="bg1"/>
          </a:solidFill>
          <a:ln w="9525">
            <a:noFill/>
          </a:ln>
        </p:spPr>
        <p:txBody>
          <a:bodyPr vert="horz" wrap="square" lIns="72000" tIns="72000" rIns="72000" bIns="72000" rtlCol="0">
            <a:noAutofit/>
          </a:bodyPr>
          <a:lstStyle>
            <a:lvl1pPr marL="0" indent="0" algn="l" defTabSz="914400" rtl="0" eaLnBrk="1" latinLnBrk="0" hangingPunct="1">
              <a:lnSpc>
                <a:spcPts val="2160"/>
              </a:lnSpc>
              <a:spcBef>
                <a:spcPts val="0"/>
              </a:spcBef>
              <a:spcAft>
                <a:spcPts val="0"/>
              </a:spcAft>
              <a:buFont typeface="Arial" panose="020B0604020202020204" pitchFamily="34" charset="0"/>
              <a:buNone/>
              <a:defRPr sz="1600" b="1" kern="1200">
                <a:solidFill>
                  <a:schemeClr val="bg1"/>
                </a:solidFill>
                <a:latin typeface="+mn-lt"/>
                <a:ea typeface="+mn-ea"/>
                <a:cs typeface="+mn-cs"/>
              </a:defRPr>
            </a:lvl1pPr>
            <a:lvl2pPr marL="378000" indent="-180000" algn="l" defTabSz="914400" rtl="0" eaLnBrk="1" latinLnBrk="0" hangingPunct="1">
              <a:lnSpc>
                <a:spcPct val="90000"/>
              </a:lnSpc>
              <a:spcBef>
                <a:spcPts val="600"/>
              </a:spcBef>
              <a:buFont typeface="Arial" panose="020B0604020202020204" pitchFamily="34" charset="0"/>
              <a:buChar char="–"/>
              <a:defRPr sz="1400" b="0" kern="1200">
                <a:solidFill>
                  <a:schemeClr val="tx1"/>
                </a:solidFill>
                <a:latin typeface="+mn-lt"/>
                <a:ea typeface="+mn-ea"/>
                <a:cs typeface="+mn-cs"/>
              </a:defRPr>
            </a:lvl2pPr>
            <a:lvl3pPr marL="55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3pPr>
            <a:lvl4pPr marL="73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4pPr>
            <a:lvl5pPr marL="738000" indent="-179388" algn="l" defTabSz="914400" rtl="0" eaLnBrk="1" latinLnBrk="0" hangingPunct="1">
              <a:lnSpc>
                <a:spcPct val="100000"/>
              </a:lnSpc>
              <a:spcBef>
                <a:spcPts val="0"/>
              </a:spcBef>
              <a:buFont typeface="Arial" panose="020B0604020202020204" pitchFamily="34" charset="0"/>
              <a:buChar char="–"/>
              <a:tabLst/>
              <a:defRPr sz="1400" b="0" kern="1200">
                <a:solidFill>
                  <a:schemeClr val="tx1"/>
                </a:solidFill>
                <a:latin typeface="+mn-lt"/>
                <a:ea typeface="+mn-ea"/>
                <a:cs typeface="+mn-cs"/>
              </a:defRPr>
            </a:lvl5pPr>
            <a:lvl6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en-US" sz="2400">
                <a:solidFill>
                  <a:schemeClr val="tx2"/>
                </a:solidFill>
                <a:latin typeface="Arial" panose="020B0604020202020204" pitchFamily="34" charset="0"/>
                <a:ea typeface="Domaine Display" charset="0"/>
                <a:cs typeface="Arial" panose="020B0604020202020204" pitchFamily="34" charset="0"/>
                <a:sym typeface="Arial" panose="020B0604020202020204" pitchFamily="34" charset="0"/>
              </a:rPr>
              <a:t>Biggest Opportunities</a:t>
            </a:r>
          </a:p>
        </p:txBody>
      </p:sp>
      <p:sp>
        <p:nvSpPr>
          <p:cNvPr id="9" name="Oval 8"/>
          <p:cNvSpPr/>
          <p:nvPr/>
        </p:nvSpPr>
        <p:spPr bwMode="ltGray">
          <a:xfrm>
            <a:off x="4055046" y="1655839"/>
            <a:ext cx="564865" cy="564865"/>
          </a:xfrm>
          <a:prstGeom prst="ellipse">
            <a:avLst/>
          </a:prstGeom>
          <a:solidFill>
            <a:schemeClr val="accent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0" name="Freeform 4960"/>
          <p:cNvSpPr>
            <a:spLocks noEditPoints="1"/>
          </p:cNvSpPr>
          <p:nvPr/>
        </p:nvSpPr>
        <p:spPr bwMode="auto">
          <a:xfrm>
            <a:off x="4165301" y="1853732"/>
            <a:ext cx="383267" cy="201489"/>
          </a:xfrm>
          <a:custGeom>
            <a:avLst/>
            <a:gdLst>
              <a:gd name="T0" fmla="*/ 242 w 350"/>
              <a:gd name="T1" fmla="*/ 32 h 184"/>
              <a:gd name="T2" fmla="*/ 236 w 350"/>
              <a:gd name="T3" fmla="*/ 42 h 184"/>
              <a:gd name="T4" fmla="*/ 78 w 350"/>
              <a:gd name="T5" fmla="*/ 42 h 184"/>
              <a:gd name="T6" fmla="*/ 68 w 350"/>
              <a:gd name="T7" fmla="*/ 36 h 184"/>
              <a:gd name="T8" fmla="*/ 68 w 350"/>
              <a:gd name="T9" fmla="*/ 10 h 184"/>
              <a:gd name="T10" fmla="*/ 74 w 350"/>
              <a:gd name="T11" fmla="*/ 0 h 184"/>
              <a:gd name="T12" fmla="*/ 232 w 350"/>
              <a:gd name="T13" fmla="*/ 0 h 184"/>
              <a:gd name="T14" fmla="*/ 242 w 350"/>
              <a:gd name="T15" fmla="*/ 6 h 184"/>
              <a:gd name="T16" fmla="*/ 34 w 350"/>
              <a:gd name="T17" fmla="*/ 0 h 184"/>
              <a:gd name="T18" fmla="*/ 6 w 350"/>
              <a:gd name="T19" fmla="*/ 0 h 184"/>
              <a:gd name="T20" fmla="*/ 0 w 350"/>
              <a:gd name="T21" fmla="*/ 10 h 184"/>
              <a:gd name="T22" fmla="*/ 0 w 350"/>
              <a:gd name="T23" fmla="*/ 36 h 184"/>
              <a:gd name="T24" fmla="*/ 10 w 350"/>
              <a:gd name="T25" fmla="*/ 42 h 184"/>
              <a:gd name="T26" fmla="*/ 38 w 350"/>
              <a:gd name="T27" fmla="*/ 42 h 184"/>
              <a:gd name="T28" fmla="*/ 44 w 350"/>
              <a:gd name="T29" fmla="*/ 32 h 184"/>
              <a:gd name="T30" fmla="*/ 42 w 350"/>
              <a:gd name="T31" fmla="*/ 6 h 184"/>
              <a:gd name="T32" fmla="*/ 34 w 350"/>
              <a:gd name="T33" fmla="*/ 0 h 184"/>
              <a:gd name="T34" fmla="*/ 174 w 350"/>
              <a:gd name="T35" fmla="*/ 114 h 184"/>
              <a:gd name="T36" fmla="*/ 78 w 350"/>
              <a:gd name="T37" fmla="*/ 70 h 184"/>
              <a:gd name="T38" fmla="*/ 70 w 350"/>
              <a:gd name="T39" fmla="*/ 72 h 184"/>
              <a:gd name="T40" fmla="*/ 68 w 350"/>
              <a:gd name="T41" fmla="*/ 104 h 184"/>
              <a:gd name="T42" fmla="*/ 70 w 350"/>
              <a:gd name="T43" fmla="*/ 110 h 184"/>
              <a:gd name="T44" fmla="*/ 78 w 350"/>
              <a:gd name="T45" fmla="*/ 114 h 184"/>
              <a:gd name="T46" fmla="*/ 10 w 350"/>
              <a:gd name="T47" fmla="*/ 140 h 184"/>
              <a:gd name="T48" fmla="*/ 0 w 350"/>
              <a:gd name="T49" fmla="*/ 146 h 184"/>
              <a:gd name="T50" fmla="*/ 0 w 350"/>
              <a:gd name="T51" fmla="*/ 174 h 184"/>
              <a:gd name="T52" fmla="*/ 6 w 350"/>
              <a:gd name="T53" fmla="*/ 184 h 184"/>
              <a:gd name="T54" fmla="*/ 34 w 350"/>
              <a:gd name="T55" fmla="*/ 184 h 184"/>
              <a:gd name="T56" fmla="*/ 42 w 350"/>
              <a:gd name="T57" fmla="*/ 178 h 184"/>
              <a:gd name="T58" fmla="*/ 44 w 350"/>
              <a:gd name="T59" fmla="*/ 150 h 184"/>
              <a:gd name="T60" fmla="*/ 38 w 350"/>
              <a:gd name="T61" fmla="*/ 142 h 184"/>
              <a:gd name="T62" fmla="*/ 188 w 350"/>
              <a:gd name="T63" fmla="*/ 140 h 184"/>
              <a:gd name="T64" fmla="*/ 74 w 350"/>
              <a:gd name="T65" fmla="*/ 142 h 184"/>
              <a:gd name="T66" fmla="*/ 68 w 350"/>
              <a:gd name="T67" fmla="*/ 150 h 184"/>
              <a:gd name="T68" fmla="*/ 68 w 350"/>
              <a:gd name="T69" fmla="*/ 178 h 184"/>
              <a:gd name="T70" fmla="*/ 78 w 350"/>
              <a:gd name="T71" fmla="*/ 184 h 184"/>
              <a:gd name="T72" fmla="*/ 34 w 350"/>
              <a:gd name="T73" fmla="*/ 70 h 184"/>
              <a:gd name="T74" fmla="*/ 6 w 350"/>
              <a:gd name="T75" fmla="*/ 70 h 184"/>
              <a:gd name="T76" fmla="*/ 0 w 350"/>
              <a:gd name="T77" fmla="*/ 80 h 184"/>
              <a:gd name="T78" fmla="*/ 0 w 350"/>
              <a:gd name="T79" fmla="*/ 108 h 184"/>
              <a:gd name="T80" fmla="*/ 10 w 350"/>
              <a:gd name="T81" fmla="*/ 114 h 184"/>
              <a:gd name="T82" fmla="*/ 38 w 350"/>
              <a:gd name="T83" fmla="*/ 112 h 184"/>
              <a:gd name="T84" fmla="*/ 44 w 350"/>
              <a:gd name="T85" fmla="*/ 104 h 184"/>
              <a:gd name="T86" fmla="*/ 42 w 350"/>
              <a:gd name="T87" fmla="*/ 76 h 184"/>
              <a:gd name="T88" fmla="*/ 34 w 350"/>
              <a:gd name="T89" fmla="*/ 70 h 184"/>
              <a:gd name="T90" fmla="*/ 312 w 350"/>
              <a:gd name="T91" fmla="*/ 0 h 184"/>
              <a:gd name="T92" fmla="*/ 184 w 350"/>
              <a:gd name="T93" fmla="*/ 6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0" h="184">
                <a:moveTo>
                  <a:pt x="242" y="10"/>
                </a:moveTo>
                <a:lnTo>
                  <a:pt x="242" y="32"/>
                </a:lnTo>
                <a:lnTo>
                  <a:pt x="242" y="32"/>
                </a:lnTo>
                <a:lnTo>
                  <a:pt x="242" y="36"/>
                </a:lnTo>
                <a:lnTo>
                  <a:pt x="240" y="40"/>
                </a:lnTo>
                <a:lnTo>
                  <a:pt x="236" y="42"/>
                </a:lnTo>
                <a:lnTo>
                  <a:pt x="232" y="42"/>
                </a:lnTo>
                <a:lnTo>
                  <a:pt x="78" y="42"/>
                </a:lnTo>
                <a:lnTo>
                  <a:pt x="78" y="42"/>
                </a:lnTo>
                <a:lnTo>
                  <a:pt x="74" y="42"/>
                </a:lnTo>
                <a:lnTo>
                  <a:pt x="70" y="40"/>
                </a:lnTo>
                <a:lnTo>
                  <a:pt x="68" y="36"/>
                </a:lnTo>
                <a:lnTo>
                  <a:pt x="68" y="32"/>
                </a:lnTo>
                <a:lnTo>
                  <a:pt x="68" y="10"/>
                </a:lnTo>
                <a:lnTo>
                  <a:pt x="68" y="10"/>
                </a:lnTo>
                <a:lnTo>
                  <a:pt x="68" y="6"/>
                </a:lnTo>
                <a:lnTo>
                  <a:pt x="70" y="2"/>
                </a:lnTo>
                <a:lnTo>
                  <a:pt x="74" y="0"/>
                </a:lnTo>
                <a:lnTo>
                  <a:pt x="78" y="0"/>
                </a:lnTo>
                <a:lnTo>
                  <a:pt x="232" y="0"/>
                </a:lnTo>
                <a:lnTo>
                  <a:pt x="232" y="0"/>
                </a:lnTo>
                <a:lnTo>
                  <a:pt x="236" y="0"/>
                </a:lnTo>
                <a:lnTo>
                  <a:pt x="240" y="2"/>
                </a:lnTo>
                <a:lnTo>
                  <a:pt x="242" y="6"/>
                </a:lnTo>
                <a:lnTo>
                  <a:pt x="242" y="10"/>
                </a:lnTo>
                <a:lnTo>
                  <a:pt x="242" y="10"/>
                </a:lnTo>
                <a:close/>
                <a:moveTo>
                  <a:pt x="34" y="0"/>
                </a:moveTo>
                <a:lnTo>
                  <a:pt x="10" y="0"/>
                </a:lnTo>
                <a:lnTo>
                  <a:pt x="10" y="0"/>
                </a:lnTo>
                <a:lnTo>
                  <a:pt x="6" y="0"/>
                </a:lnTo>
                <a:lnTo>
                  <a:pt x="2" y="2"/>
                </a:lnTo>
                <a:lnTo>
                  <a:pt x="0" y="6"/>
                </a:lnTo>
                <a:lnTo>
                  <a:pt x="0" y="10"/>
                </a:lnTo>
                <a:lnTo>
                  <a:pt x="0" y="32"/>
                </a:lnTo>
                <a:lnTo>
                  <a:pt x="0" y="32"/>
                </a:lnTo>
                <a:lnTo>
                  <a:pt x="0" y="36"/>
                </a:lnTo>
                <a:lnTo>
                  <a:pt x="2" y="40"/>
                </a:lnTo>
                <a:lnTo>
                  <a:pt x="6" y="42"/>
                </a:lnTo>
                <a:lnTo>
                  <a:pt x="10" y="42"/>
                </a:lnTo>
                <a:lnTo>
                  <a:pt x="34" y="42"/>
                </a:lnTo>
                <a:lnTo>
                  <a:pt x="34" y="42"/>
                </a:lnTo>
                <a:lnTo>
                  <a:pt x="38" y="42"/>
                </a:lnTo>
                <a:lnTo>
                  <a:pt x="40" y="40"/>
                </a:lnTo>
                <a:lnTo>
                  <a:pt x="42" y="36"/>
                </a:lnTo>
                <a:lnTo>
                  <a:pt x="44" y="32"/>
                </a:lnTo>
                <a:lnTo>
                  <a:pt x="44" y="10"/>
                </a:lnTo>
                <a:lnTo>
                  <a:pt x="44" y="10"/>
                </a:lnTo>
                <a:lnTo>
                  <a:pt x="42" y="6"/>
                </a:lnTo>
                <a:lnTo>
                  <a:pt x="40" y="2"/>
                </a:lnTo>
                <a:lnTo>
                  <a:pt x="38" y="0"/>
                </a:lnTo>
                <a:lnTo>
                  <a:pt x="34" y="0"/>
                </a:lnTo>
                <a:lnTo>
                  <a:pt x="34" y="0"/>
                </a:lnTo>
                <a:close/>
                <a:moveTo>
                  <a:pt x="78" y="114"/>
                </a:moveTo>
                <a:lnTo>
                  <a:pt x="174" y="114"/>
                </a:lnTo>
                <a:lnTo>
                  <a:pt x="156" y="80"/>
                </a:lnTo>
                <a:lnTo>
                  <a:pt x="150" y="70"/>
                </a:lnTo>
                <a:lnTo>
                  <a:pt x="78" y="70"/>
                </a:lnTo>
                <a:lnTo>
                  <a:pt x="78" y="70"/>
                </a:lnTo>
                <a:lnTo>
                  <a:pt x="74" y="70"/>
                </a:lnTo>
                <a:lnTo>
                  <a:pt x="70" y="72"/>
                </a:lnTo>
                <a:lnTo>
                  <a:pt x="68" y="76"/>
                </a:lnTo>
                <a:lnTo>
                  <a:pt x="68" y="80"/>
                </a:lnTo>
                <a:lnTo>
                  <a:pt x="68" y="104"/>
                </a:lnTo>
                <a:lnTo>
                  <a:pt x="68" y="104"/>
                </a:lnTo>
                <a:lnTo>
                  <a:pt x="68" y="108"/>
                </a:lnTo>
                <a:lnTo>
                  <a:pt x="70" y="110"/>
                </a:lnTo>
                <a:lnTo>
                  <a:pt x="74" y="112"/>
                </a:lnTo>
                <a:lnTo>
                  <a:pt x="78" y="114"/>
                </a:lnTo>
                <a:lnTo>
                  <a:pt x="78" y="114"/>
                </a:lnTo>
                <a:close/>
                <a:moveTo>
                  <a:pt x="34" y="140"/>
                </a:moveTo>
                <a:lnTo>
                  <a:pt x="10" y="140"/>
                </a:lnTo>
                <a:lnTo>
                  <a:pt x="10" y="140"/>
                </a:lnTo>
                <a:lnTo>
                  <a:pt x="6" y="142"/>
                </a:lnTo>
                <a:lnTo>
                  <a:pt x="2" y="144"/>
                </a:lnTo>
                <a:lnTo>
                  <a:pt x="0" y="146"/>
                </a:lnTo>
                <a:lnTo>
                  <a:pt x="0" y="150"/>
                </a:lnTo>
                <a:lnTo>
                  <a:pt x="0" y="174"/>
                </a:lnTo>
                <a:lnTo>
                  <a:pt x="0" y="174"/>
                </a:lnTo>
                <a:lnTo>
                  <a:pt x="0" y="178"/>
                </a:lnTo>
                <a:lnTo>
                  <a:pt x="2" y="182"/>
                </a:lnTo>
                <a:lnTo>
                  <a:pt x="6" y="184"/>
                </a:lnTo>
                <a:lnTo>
                  <a:pt x="10" y="184"/>
                </a:lnTo>
                <a:lnTo>
                  <a:pt x="34" y="184"/>
                </a:lnTo>
                <a:lnTo>
                  <a:pt x="34" y="184"/>
                </a:lnTo>
                <a:lnTo>
                  <a:pt x="38" y="184"/>
                </a:lnTo>
                <a:lnTo>
                  <a:pt x="40" y="182"/>
                </a:lnTo>
                <a:lnTo>
                  <a:pt x="42" y="178"/>
                </a:lnTo>
                <a:lnTo>
                  <a:pt x="44" y="174"/>
                </a:lnTo>
                <a:lnTo>
                  <a:pt x="44" y="150"/>
                </a:lnTo>
                <a:lnTo>
                  <a:pt x="44" y="150"/>
                </a:lnTo>
                <a:lnTo>
                  <a:pt x="42" y="146"/>
                </a:lnTo>
                <a:lnTo>
                  <a:pt x="40" y="144"/>
                </a:lnTo>
                <a:lnTo>
                  <a:pt x="38" y="142"/>
                </a:lnTo>
                <a:lnTo>
                  <a:pt x="34" y="140"/>
                </a:lnTo>
                <a:lnTo>
                  <a:pt x="34" y="140"/>
                </a:lnTo>
                <a:close/>
                <a:moveTo>
                  <a:pt x="188" y="140"/>
                </a:moveTo>
                <a:lnTo>
                  <a:pt x="78" y="140"/>
                </a:lnTo>
                <a:lnTo>
                  <a:pt x="78" y="140"/>
                </a:lnTo>
                <a:lnTo>
                  <a:pt x="74" y="142"/>
                </a:lnTo>
                <a:lnTo>
                  <a:pt x="70" y="144"/>
                </a:lnTo>
                <a:lnTo>
                  <a:pt x="68" y="146"/>
                </a:lnTo>
                <a:lnTo>
                  <a:pt x="68" y="150"/>
                </a:lnTo>
                <a:lnTo>
                  <a:pt x="68" y="174"/>
                </a:lnTo>
                <a:lnTo>
                  <a:pt x="68" y="174"/>
                </a:lnTo>
                <a:lnTo>
                  <a:pt x="68" y="178"/>
                </a:lnTo>
                <a:lnTo>
                  <a:pt x="70" y="182"/>
                </a:lnTo>
                <a:lnTo>
                  <a:pt x="74" y="184"/>
                </a:lnTo>
                <a:lnTo>
                  <a:pt x="78" y="184"/>
                </a:lnTo>
                <a:lnTo>
                  <a:pt x="212" y="184"/>
                </a:lnTo>
                <a:lnTo>
                  <a:pt x="188" y="140"/>
                </a:lnTo>
                <a:close/>
                <a:moveTo>
                  <a:pt x="34" y="70"/>
                </a:moveTo>
                <a:lnTo>
                  <a:pt x="10" y="70"/>
                </a:lnTo>
                <a:lnTo>
                  <a:pt x="10" y="70"/>
                </a:lnTo>
                <a:lnTo>
                  <a:pt x="6" y="70"/>
                </a:lnTo>
                <a:lnTo>
                  <a:pt x="2" y="72"/>
                </a:lnTo>
                <a:lnTo>
                  <a:pt x="0" y="76"/>
                </a:lnTo>
                <a:lnTo>
                  <a:pt x="0" y="80"/>
                </a:lnTo>
                <a:lnTo>
                  <a:pt x="0" y="104"/>
                </a:lnTo>
                <a:lnTo>
                  <a:pt x="0" y="104"/>
                </a:lnTo>
                <a:lnTo>
                  <a:pt x="0" y="108"/>
                </a:lnTo>
                <a:lnTo>
                  <a:pt x="2" y="110"/>
                </a:lnTo>
                <a:lnTo>
                  <a:pt x="6" y="112"/>
                </a:lnTo>
                <a:lnTo>
                  <a:pt x="10" y="114"/>
                </a:lnTo>
                <a:lnTo>
                  <a:pt x="34" y="114"/>
                </a:lnTo>
                <a:lnTo>
                  <a:pt x="34" y="114"/>
                </a:lnTo>
                <a:lnTo>
                  <a:pt x="38" y="112"/>
                </a:lnTo>
                <a:lnTo>
                  <a:pt x="40" y="110"/>
                </a:lnTo>
                <a:lnTo>
                  <a:pt x="42" y="108"/>
                </a:lnTo>
                <a:lnTo>
                  <a:pt x="44" y="104"/>
                </a:lnTo>
                <a:lnTo>
                  <a:pt x="44" y="80"/>
                </a:lnTo>
                <a:lnTo>
                  <a:pt x="44" y="80"/>
                </a:lnTo>
                <a:lnTo>
                  <a:pt x="42" y="76"/>
                </a:lnTo>
                <a:lnTo>
                  <a:pt x="40" y="72"/>
                </a:lnTo>
                <a:lnTo>
                  <a:pt x="38" y="70"/>
                </a:lnTo>
                <a:lnTo>
                  <a:pt x="34" y="70"/>
                </a:lnTo>
                <a:lnTo>
                  <a:pt x="34" y="70"/>
                </a:lnTo>
                <a:close/>
                <a:moveTo>
                  <a:pt x="350" y="0"/>
                </a:moveTo>
                <a:lnTo>
                  <a:pt x="312" y="0"/>
                </a:lnTo>
                <a:lnTo>
                  <a:pt x="248" y="116"/>
                </a:lnTo>
                <a:lnTo>
                  <a:pt x="220" y="66"/>
                </a:lnTo>
                <a:lnTo>
                  <a:pt x="184" y="66"/>
                </a:lnTo>
                <a:lnTo>
                  <a:pt x="248" y="184"/>
                </a:lnTo>
                <a:lnTo>
                  <a:pt x="350"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sym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544607311"/>
              </p:ext>
            </p:extLst>
          </p:nvPr>
        </p:nvGraphicFramePr>
        <p:xfrm>
          <a:off x="486406" y="2330171"/>
          <a:ext cx="11211900" cy="3929297"/>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031076">
                  <a:extLst>
                    <a:ext uri="{9D8B030D-6E8A-4147-A177-3AD203B41FA5}">
                      <a16:colId xmlns:a16="http://schemas.microsoft.com/office/drawing/2014/main" val="3884195869"/>
                    </a:ext>
                  </a:extLst>
                </a:gridCol>
                <a:gridCol w="1802365">
                  <a:extLst>
                    <a:ext uri="{9D8B030D-6E8A-4147-A177-3AD203B41FA5}">
                      <a16:colId xmlns:a16="http://schemas.microsoft.com/office/drawing/2014/main" val="2110143185"/>
                    </a:ext>
                  </a:extLst>
                </a:gridCol>
                <a:gridCol w="8378459">
                  <a:extLst>
                    <a:ext uri="{9D8B030D-6E8A-4147-A177-3AD203B41FA5}">
                      <a16:colId xmlns:a16="http://schemas.microsoft.com/office/drawing/2014/main" val="1392985042"/>
                    </a:ext>
                  </a:extLst>
                </a:gridCol>
              </a:tblGrid>
              <a:tr h="1362413">
                <a:tc>
                  <a:txBody>
                    <a:bodyPr/>
                    <a:lstStyle/>
                    <a:p>
                      <a:pPr algn="ctr"/>
                      <a:r>
                        <a:rPr lang="en-US" sz="2000" b="1" dirty="0">
                          <a:solidFill>
                            <a:schemeClr val="accent2"/>
                          </a:solidFill>
                          <a:latin typeface="Arial"/>
                          <a:cs typeface="Arial"/>
                          <a:sym typeface="Arial" panose="020B0604020202020204" pitchFamily="34" charset="0"/>
                        </a:rPr>
                        <a:t>#1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2F2F2"/>
                    </a:solidFill>
                  </a:tcPr>
                </a:tc>
                <a:tc>
                  <a:txBody>
                    <a:bodyPr/>
                    <a:lstStyle/>
                    <a:p>
                      <a:r>
                        <a:rPr lang="en-US" sz="2000" b="1">
                          <a:solidFill>
                            <a:schemeClr val="accent2"/>
                          </a:solidFill>
                          <a:latin typeface="Arial"/>
                          <a:cs typeface="Arial"/>
                          <a:sym typeface="Arial" panose="020B0604020202020204" pitchFamily="34" charset="0"/>
                        </a:rPr>
                        <a:t>Scale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2F2F2"/>
                    </a:solidFill>
                  </a:tcPr>
                </a:tc>
                <a:tc>
                  <a:txBody>
                    <a:bodyPr/>
                    <a:lstStyle/>
                    <a:p>
                      <a:pPr marL="0" marR="0" indent="0" algn="l" rtl="0">
                        <a:lnSpc>
                          <a:spcPct val="100000"/>
                        </a:lnSpc>
                        <a:spcBef>
                          <a:spcPts val="0"/>
                        </a:spcBef>
                        <a:spcAft>
                          <a:spcPts val="0"/>
                        </a:spcAft>
                        <a:buClrTx/>
                        <a:buSzTx/>
                        <a:buFont typeface="Arial" panose="020B0604020202020204" pitchFamily="34" charset="0"/>
                        <a:buNone/>
                      </a:pPr>
                      <a:r>
                        <a:rPr lang="en-US" sz="1600" b="0" dirty="0">
                          <a:solidFill>
                            <a:schemeClr val="tx2">
                              <a:lumMod val="75000"/>
                            </a:schemeClr>
                          </a:solidFill>
                        </a:rPr>
                        <a:t>Current scale projections across the Market Prominence capabilities (+3x) are </a:t>
                      </a:r>
                      <a:r>
                        <a:rPr lang="en-US" sz="1600" b="1" dirty="0">
                          <a:solidFill>
                            <a:schemeClr val="tx2">
                              <a:lumMod val="75000"/>
                            </a:schemeClr>
                          </a:solidFill>
                        </a:rPr>
                        <a:t>sufficient to accommodate</a:t>
                      </a:r>
                      <a:r>
                        <a:rPr lang="en-US" sz="1600" b="0" dirty="0">
                          <a:solidFill>
                            <a:schemeClr val="tx2">
                              <a:lumMod val="75000"/>
                            </a:schemeClr>
                          </a:solidFill>
                        </a:rPr>
                        <a:t> near term</a:t>
                      </a:r>
                      <a:r>
                        <a:rPr lang="en-US" sz="1600" b="0" baseline="0" dirty="0">
                          <a:solidFill>
                            <a:schemeClr val="tx2">
                              <a:lumMod val="75000"/>
                            </a:schemeClr>
                          </a:solidFill>
                        </a:rPr>
                        <a:t> v</a:t>
                      </a:r>
                      <a:r>
                        <a:rPr lang="en-US" sz="1600" b="0" dirty="0">
                          <a:solidFill>
                            <a:schemeClr val="tx2">
                              <a:lumMod val="75000"/>
                            </a:schemeClr>
                          </a:solidFill>
                        </a:rPr>
                        <a:t>olume</a:t>
                      </a:r>
                      <a:r>
                        <a:rPr lang="en-US" sz="1600" b="0" baseline="0" dirty="0">
                          <a:solidFill>
                            <a:schemeClr val="tx2">
                              <a:lumMod val="75000"/>
                            </a:schemeClr>
                          </a:solidFill>
                        </a:rPr>
                        <a:t>. Modernize and develop concrete scale strategy. </a:t>
                      </a:r>
                      <a:endParaRPr lang="en-US" sz="1600" b="0" dirty="0">
                        <a:solidFill>
                          <a:schemeClr val="accent2">
                            <a:lumMod val="50000"/>
                          </a:schemeClr>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691702801"/>
                  </a:ext>
                </a:extLst>
              </a:tr>
              <a:tr h="1283442">
                <a:tc>
                  <a:txBody>
                    <a:bodyPr/>
                    <a:lstStyle/>
                    <a:p>
                      <a:pPr algn="ctr"/>
                      <a:r>
                        <a:rPr lang="en-US" sz="2000" b="1">
                          <a:solidFill>
                            <a:schemeClr val="accent2"/>
                          </a:solidFill>
                          <a:latin typeface="Arial"/>
                          <a:cs typeface="Arial"/>
                          <a:sym typeface="Arial" panose="020B0604020202020204" pitchFamily="34" charset="0"/>
                        </a:rPr>
                        <a:t>#2</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tc>
                  <a:txBody>
                    <a:bodyPr/>
                    <a:lstStyle/>
                    <a:p>
                      <a:r>
                        <a:rPr lang="en-US" sz="2000" b="1" dirty="0">
                          <a:solidFill>
                            <a:schemeClr val="accent2"/>
                          </a:solidFill>
                          <a:latin typeface="Arial"/>
                          <a:cs typeface="Arial"/>
                          <a:sym typeface="Arial" panose="020B0604020202020204" pitchFamily="34" charset="0"/>
                        </a:rPr>
                        <a:t>Modernize</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tc>
                  <a:txBody>
                    <a:bodyPr/>
                    <a:lstStyle/>
                    <a:p>
                      <a:pPr marL="0" indent="0">
                        <a:lnSpc>
                          <a:spcPct val="90000"/>
                        </a:lnSpc>
                        <a:spcAft>
                          <a:spcPts val="600"/>
                        </a:spcAft>
                        <a:buFont typeface="Arial" panose="020B0604020202020204" pitchFamily="34" charset="0"/>
                        <a:buNone/>
                      </a:pPr>
                      <a:r>
                        <a:rPr lang="en-US" sz="1600" b="1" dirty="0"/>
                        <a:t>Refactor and Modularize</a:t>
                      </a:r>
                      <a:r>
                        <a:rPr lang="en-US" sz="1600" b="0" dirty="0"/>
                        <a:t> the application, this will provide, </a:t>
                      </a:r>
                      <a:r>
                        <a:rPr lang="en-US" sz="1600" b="1" dirty="0"/>
                        <a:t>precision scalability, Increased maintainability, team autonomy, technology independence, and continuous delivery.</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45522436"/>
                  </a:ext>
                </a:extLst>
              </a:tr>
              <a:tr h="1283442">
                <a:tc>
                  <a:txBody>
                    <a:bodyPr/>
                    <a:lstStyle/>
                    <a:p>
                      <a:pPr algn="ctr"/>
                      <a:r>
                        <a:rPr lang="en-US" sz="2000" b="1">
                          <a:solidFill>
                            <a:schemeClr val="accent2"/>
                          </a:solidFill>
                          <a:latin typeface="Arial"/>
                          <a:cs typeface="Arial"/>
                          <a:sym typeface="Arial" panose="020B0604020202020204" pitchFamily="34" charset="0"/>
                        </a:rPr>
                        <a:t>#3</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tc>
                  <a:txBody>
                    <a:bodyPr/>
                    <a:lstStyle/>
                    <a:p>
                      <a:r>
                        <a:rPr lang="en-US" sz="2000" b="1" dirty="0">
                          <a:solidFill>
                            <a:schemeClr val="accent2"/>
                          </a:solidFill>
                          <a:latin typeface="Arial"/>
                          <a:cs typeface="Arial"/>
                          <a:sym typeface="Arial" panose="020B0604020202020204" pitchFamily="34" charset="0"/>
                        </a:rPr>
                        <a:t>Services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Develop API’s</a:t>
                      </a:r>
                      <a:r>
                        <a:rPr lang="en-US" sz="1600" b="0" i="0" kern="1200" dirty="0">
                          <a:solidFill>
                            <a:schemeClr val="dk1"/>
                          </a:solidFill>
                          <a:effectLst/>
                          <a:latin typeface="+mn-lt"/>
                          <a:ea typeface="+mn-ea"/>
                          <a:cs typeface="+mn-cs"/>
                        </a:rPr>
                        <a:t> which will increase internal productivity and create efficiency savings across  business’s operations. </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05494602"/>
                  </a:ext>
                </a:extLst>
              </a:tr>
            </a:tbl>
          </a:graphicData>
        </a:graphic>
      </p:graphicFrame>
    </p:spTree>
    <p:extLst>
      <p:ext uri="{BB962C8B-B14F-4D97-AF65-F5344CB8AC3E}">
        <p14:creationId xmlns:p14="http://schemas.microsoft.com/office/powerpoint/2010/main" val="4141908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846" name="think-cell Slide" r:id="rId5" imgW="498" imgH="499" progId="TCLayout.ActiveDocument.1">
                  <p:embed/>
                </p:oleObj>
              </mc:Choice>
              <mc:Fallback>
                <p:oleObj name="think-cell Slide" r:id="rId5" imgW="498" imgH="499"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sym typeface="Arial" panose="020B0604020202020204" pitchFamily="34" charset="0"/>
              </a:rPr>
              <a:t>Conclusion</a:t>
            </a:r>
          </a:p>
        </p:txBody>
      </p:sp>
      <p:sp>
        <p:nvSpPr>
          <p:cNvPr id="3" name="Text Placeholder 2"/>
          <p:cNvSpPr>
            <a:spLocks noGrp="1"/>
          </p:cNvSpPr>
          <p:nvPr>
            <p:ph type="body" sz="quarter" idx="11"/>
          </p:nvPr>
        </p:nvSpPr>
        <p:spPr/>
        <p:txBody>
          <a:bodyPr/>
          <a:lstStyle/>
          <a:p>
            <a:r>
              <a:rPr lang="en-US" dirty="0">
                <a:latin typeface="Arial" panose="020B0604020202020204" pitchFamily="34" charset="0"/>
                <a:cs typeface="Arial" panose="020B0604020202020204" pitchFamily="34" charset="0"/>
                <a:sym typeface="Arial" panose="020B0604020202020204" pitchFamily="34" charset="0"/>
              </a:rPr>
              <a:t>Near Term Market Prominence</a:t>
            </a:r>
            <a:r>
              <a:rPr lang="en-US" dirty="0">
                <a:solidFill>
                  <a:schemeClr val="accent2">
                    <a:lumMod val="60000"/>
                    <a:lumOff val="40000"/>
                  </a:schemeClr>
                </a:solidFill>
                <a:latin typeface="Arial" panose="020B0604020202020204" pitchFamily="34" charset="0"/>
                <a:cs typeface="Arial" panose="020B0604020202020204" pitchFamily="34" charset="0"/>
                <a:sym typeface="Arial" panose="020B0604020202020204" pitchFamily="34" charset="0"/>
              </a:rPr>
              <a:t> </a:t>
            </a:r>
            <a:r>
              <a:rPr lang="en-US" dirty="0">
                <a:latin typeface="Arial" panose="020B0604020202020204" pitchFamily="34" charset="0"/>
                <a:cs typeface="Arial" panose="020B0604020202020204" pitchFamily="34" charset="0"/>
                <a:sym typeface="Arial" panose="020B0604020202020204" pitchFamily="34" charset="0"/>
              </a:rPr>
              <a:t>is Capable, Plan to Future Proof it Now</a:t>
            </a:r>
          </a:p>
        </p:txBody>
      </p:sp>
      <p:sp>
        <p:nvSpPr>
          <p:cNvPr id="5" name="Rectangle 4"/>
          <p:cNvSpPr/>
          <p:nvPr/>
        </p:nvSpPr>
        <p:spPr>
          <a:xfrm>
            <a:off x="556592" y="2357874"/>
            <a:ext cx="11141714" cy="33088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ctr"/>
          <a:lstStyle/>
          <a:p>
            <a:pPr lvl="1">
              <a:lnSpc>
                <a:spcPct val="110000"/>
              </a:lnSpc>
              <a:spcBef>
                <a:spcPts val="1800"/>
              </a:spcBef>
            </a:pPr>
            <a:endParaRPr lang="en-US" sz="1500" b="1">
              <a:solidFill>
                <a:schemeClr val="tx2"/>
              </a:solidFill>
              <a:latin typeface="Arial" panose="020B0604020202020204" pitchFamily="34" charset="0"/>
              <a:cs typeface="Arial" panose="020B0604020202020204" pitchFamily="34" charset="0"/>
              <a:sym typeface="Arial" panose="020B0604020202020204" pitchFamily="34" charset="0"/>
            </a:endParaRPr>
          </a:p>
        </p:txBody>
      </p:sp>
      <p:sp>
        <p:nvSpPr>
          <p:cNvPr id="6" name="Rectangle 5"/>
          <p:cNvSpPr/>
          <p:nvPr/>
        </p:nvSpPr>
        <p:spPr>
          <a:xfrm>
            <a:off x="556592" y="5984306"/>
            <a:ext cx="11141714" cy="914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rtlCol="0" anchor="ctr"/>
          <a:lstStyle/>
          <a:p>
            <a:pPr marL="194310" indent="-194310">
              <a:spcBef>
                <a:spcPts val="1000"/>
              </a:spcBef>
              <a:buFont typeface="Arial" panose="020B0604020202020204" pitchFamily="34" charset="0"/>
              <a:buChar char="•"/>
            </a:pPr>
            <a:endParaRPr lang="en-US" sz="1400">
              <a:solidFill>
                <a:schemeClr val="tx2"/>
              </a:solidFill>
              <a:latin typeface="Arial" panose="020B0604020202020204" pitchFamily="34" charset="0"/>
              <a:cs typeface="Arial" panose="020B0604020202020204" pitchFamily="34" charset="0"/>
              <a:sym typeface="Arial" panose="020B0604020202020204" pitchFamily="34" charset="0"/>
            </a:endParaRPr>
          </a:p>
        </p:txBody>
      </p:sp>
      <p:cxnSp>
        <p:nvCxnSpPr>
          <p:cNvPr id="7" name="Straight Connector 6"/>
          <p:cNvCxnSpPr/>
          <p:nvPr/>
        </p:nvCxnSpPr>
        <p:spPr>
          <a:xfrm>
            <a:off x="563880" y="1979073"/>
            <a:ext cx="11064240" cy="0"/>
          </a:xfrm>
          <a:prstGeom prst="line">
            <a:avLst/>
          </a:prstGeom>
          <a:ln w="15875" cmpd="sng">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8" name="Text Placeholder 18"/>
          <p:cNvSpPr txBox="1">
            <a:spLocks/>
          </p:cNvSpPr>
          <p:nvPr/>
        </p:nvSpPr>
        <p:spPr>
          <a:xfrm>
            <a:off x="3929856" y="1765306"/>
            <a:ext cx="4118256" cy="378800"/>
          </a:xfrm>
          <a:prstGeom prst="rect">
            <a:avLst/>
          </a:prstGeom>
          <a:solidFill>
            <a:schemeClr val="bg1"/>
          </a:solidFill>
          <a:ln w="9525">
            <a:noFill/>
          </a:ln>
        </p:spPr>
        <p:txBody>
          <a:bodyPr vert="horz" wrap="square" lIns="72000" tIns="72000" rIns="72000" bIns="72000" rtlCol="0">
            <a:noAutofit/>
          </a:bodyPr>
          <a:lstStyle>
            <a:lvl1pPr marL="0" indent="0" algn="l" defTabSz="914400" rtl="0" eaLnBrk="1" latinLnBrk="0" hangingPunct="1">
              <a:lnSpc>
                <a:spcPts val="2160"/>
              </a:lnSpc>
              <a:spcBef>
                <a:spcPts val="0"/>
              </a:spcBef>
              <a:spcAft>
                <a:spcPts val="0"/>
              </a:spcAft>
              <a:buFont typeface="Arial" panose="020B0604020202020204" pitchFamily="34" charset="0"/>
              <a:buNone/>
              <a:defRPr sz="1600" b="1" kern="1200">
                <a:solidFill>
                  <a:schemeClr val="bg1"/>
                </a:solidFill>
                <a:latin typeface="+mn-lt"/>
                <a:ea typeface="+mn-ea"/>
                <a:cs typeface="+mn-cs"/>
              </a:defRPr>
            </a:lvl1pPr>
            <a:lvl2pPr marL="378000" indent="-180000" algn="l" defTabSz="914400" rtl="0" eaLnBrk="1" latinLnBrk="0" hangingPunct="1">
              <a:lnSpc>
                <a:spcPct val="90000"/>
              </a:lnSpc>
              <a:spcBef>
                <a:spcPts val="600"/>
              </a:spcBef>
              <a:buFont typeface="Arial" panose="020B0604020202020204" pitchFamily="34" charset="0"/>
              <a:buChar char="–"/>
              <a:defRPr sz="1400" b="0" kern="1200">
                <a:solidFill>
                  <a:schemeClr val="tx1"/>
                </a:solidFill>
                <a:latin typeface="+mn-lt"/>
                <a:ea typeface="+mn-ea"/>
                <a:cs typeface="+mn-cs"/>
              </a:defRPr>
            </a:lvl2pPr>
            <a:lvl3pPr marL="55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3pPr>
            <a:lvl4pPr marL="738000" indent="-179388" algn="l" defTabSz="914400" rtl="0" eaLnBrk="1" latinLnBrk="0" hangingPunct="1">
              <a:lnSpc>
                <a:spcPct val="100000"/>
              </a:lnSpc>
              <a:spcBef>
                <a:spcPts val="0"/>
              </a:spcBef>
              <a:buFont typeface="Arial" panose="020B0604020202020204" pitchFamily="34" charset="0"/>
              <a:buChar char="–"/>
              <a:defRPr sz="1400" b="0" kern="1200">
                <a:solidFill>
                  <a:schemeClr val="tx1"/>
                </a:solidFill>
                <a:latin typeface="+mn-lt"/>
                <a:ea typeface="+mn-ea"/>
                <a:cs typeface="+mn-cs"/>
              </a:defRPr>
            </a:lvl4pPr>
            <a:lvl5pPr marL="738000" indent="-179388" algn="l" defTabSz="914400" rtl="0" eaLnBrk="1" latinLnBrk="0" hangingPunct="1">
              <a:lnSpc>
                <a:spcPct val="100000"/>
              </a:lnSpc>
              <a:spcBef>
                <a:spcPts val="0"/>
              </a:spcBef>
              <a:buFont typeface="Arial" panose="020B0604020202020204" pitchFamily="34" charset="0"/>
              <a:buChar char="–"/>
              <a:tabLst/>
              <a:defRPr sz="1400" b="0" kern="1200">
                <a:solidFill>
                  <a:schemeClr val="tx1"/>
                </a:solidFill>
                <a:latin typeface="+mn-lt"/>
                <a:ea typeface="+mn-ea"/>
                <a:cs typeface="+mn-cs"/>
              </a:defRPr>
            </a:lvl5pPr>
            <a:lvl6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717550" indent="-179388"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en-US" sz="2400">
                <a:solidFill>
                  <a:schemeClr val="tx2"/>
                </a:solidFill>
                <a:latin typeface="Arial" panose="020B0604020202020204" pitchFamily="34" charset="0"/>
                <a:ea typeface="Domaine Display" charset="0"/>
                <a:cs typeface="Arial" panose="020B0604020202020204" pitchFamily="34" charset="0"/>
                <a:sym typeface="Arial" panose="020B0604020202020204" pitchFamily="34" charset="0"/>
              </a:rPr>
              <a:t>Biggest Opportunities</a:t>
            </a:r>
          </a:p>
        </p:txBody>
      </p:sp>
      <p:sp>
        <p:nvSpPr>
          <p:cNvPr id="9" name="Oval 8"/>
          <p:cNvSpPr/>
          <p:nvPr/>
        </p:nvSpPr>
        <p:spPr bwMode="ltGray">
          <a:xfrm>
            <a:off x="4055046" y="1655839"/>
            <a:ext cx="564865" cy="564865"/>
          </a:xfrm>
          <a:prstGeom prst="ellipse">
            <a:avLst/>
          </a:prstGeom>
          <a:solidFill>
            <a:schemeClr val="accent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0" name="Freeform 4960"/>
          <p:cNvSpPr>
            <a:spLocks noEditPoints="1"/>
          </p:cNvSpPr>
          <p:nvPr/>
        </p:nvSpPr>
        <p:spPr bwMode="auto">
          <a:xfrm>
            <a:off x="4165301" y="1853732"/>
            <a:ext cx="383267" cy="201489"/>
          </a:xfrm>
          <a:custGeom>
            <a:avLst/>
            <a:gdLst>
              <a:gd name="T0" fmla="*/ 242 w 350"/>
              <a:gd name="T1" fmla="*/ 32 h 184"/>
              <a:gd name="T2" fmla="*/ 236 w 350"/>
              <a:gd name="T3" fmla="*/ 42 h 184"/>
              <a:gd name="T4" fmla="*/ 78 w 350"/>
              <a:gd name="T5" fmla="*/ 42 h 184"/>
              <a:gd name="T6" fmla="*/ 68 w 350"/>
              <a:gd name="T7" fmla="*/ 36 h 184"/>
              <a:gd name="T8" fmla="*/ 68 w 350"/>
              <a:gd name="T9" fmla="*/ 10 h 184"/>
              <a:gd name="T10" fmla="*/ 74 w 350"/>
              <a:gd name="T11" fmla="*/ 0 h 184"/>
              <a:gd name="T12" fmla="*/ 232 w 350"/>
              <a:gd name="T13" fmla="*/ 0 h 184"/>
              <a:gd name="T14" fmla="*/ 242 w 350"/>
              <a:gd name="T15" fmla="*/ 6 h 184"/>
              <a:gd name="T16" fmla="*/ 34 w 350"/>
              <a:gd name="T17" fmla="*/ 0 h 184"/>
              <a:gd name="T18" fmla="*/ 6 w 350"/>
              <a:gd name="T19" fmla="*/ 0 h 184"/>
              <a:gd name="T20" fmla="*/ 0 w 350"/>
              <a:gd name="T21" fmla="*/ 10 h 184"/>
              <a:gd name="T22" fmla="*/ 0 w 350"/>
              <a:gd name="T23" fmla="*/ 36 h 184"/>
              <a:gd name="T24" fmla="*/ 10 w 350"/>
              <a:gd name="T25" fmla="*/ 42 h 184"/>
              <a:gd name="T26" fmla="*/ 38 w 350"/>
              <a:gd name="T27" fmla="*/ 42 h 184"/>
              <a:gd name="T28" fmla="*/ 44 w 350"/>
              <a:gd name="T29" fmla="*/ 32 h 184"/>
              <a:gd name="T30" fmla="*/ 42 w 350"/>
              <a:gd name="T31" fmla="*/ 6 h 184"/>
              <a:gd name="T32" fmla="*/ 34 w 350"/>
              <a:gd name="T33" fmla="*/ 0 h 184"/>
              <a:gd name="T34" fmla="*/ 174 w 350"/>
              <a:gd name="T35" fmla="*/ 114 h 184"/>
              <a:gd name="T36" fmla="*/ 78 w 350"/>
              <a:gd name="T37" fmla="*/ 70 h 184"/>
              <a:gd name="T38" fmla="*/ 70 w 350"/>
              <a:gd name="T39" fmla="*/ 72 h 184"/>
              <a:gd name="T40" fmla="*/ 68 w 350"/>
              <a:gd name="T41" fmla="*/ 104 h 184"/>
              <a:gd name="T42" fmla="*/ 70 w 350"/>
              <a:gd name="T43" fmla="*/ 110 h 184"/>
              <a:gd name="T44" fmla="*/ 78 w 350"/>
              <a:gd name="T45" fmla="*/ 114 h 184"/>
              <a:gd name="T46" fmla="*/ 10 w 350"/>
              <a:gd name="T47" fmla="*/ 140 h 184"/>
              <a:gd name="T48" fmla="*/ 0 w 350"/>
              <a:gd name="T49" fmla="*/ 146 h 184"/>
              <a:gd name="T50" fmla="*/ 0 w 350"/>
              <a:gd name="T51" fmla="*/ 174 h 184"/>
              <a:gd name="T52" fmla="*/ 6 w 350"/>
              <a:gd name="T53" fmla="*/ 184 h 184"/>
              <a:gd name="T54" fmla="*/ 34 w 350"/>
              <a:gd name="T55" fmla="*/ 184 h 184"/>
              <a:gd name="T56" fmla="*/ 42 w 350"/>
              <a:gd name="T57" fmla="*/ 178 h 184"/>
              <a:gd name="T58" fmla="*/ 44 w 350"/>
              <a:gd name="T59" fmla="*/ 150 h 184"/>
              <a:gd name="T60" fmla="*/ 38 w 350"/>
              <a:gd name="T61" fmla="*/ 142 h 184"/>
              <a:gd name="T62" fmla="*/ 188 w 350"/>
              <a:gd name="T63" fmla="*/ 140 h 184"/>
              <a:gd name="T64" fmla="*/ 74 w 350"/>
              <a:gd name="T65" fmla="*/ 142 h 184"/>
              <a:gd name="T66" fmla="*/ 68 w 350"/>
              <a:gd name="T67" fmla="*/ 150 h 184"/>
              <a:gd name="T68" fmla="*/ 68 w 350"/>
              <a:gd name="T69" fmla="*/ 178 h 184"/>
              <a:gd name="T70" fmla="*/ 78 w 350"/>
              <a:gd name="T71" fmla="*/ 184 h 184"/>
              <a:gd name="T72" fmla="*/ 34 w 350"/>
              <a:gd name="T73" fmla="*/ 70 h 184"/>
              <a:gd name="T74" fmla="*/ 6 w 350"/>
              <a:gd name="T75" fmla="*/ 70 h 184"/>
              <a:gd name="T76" fmla="*/ 0 w 350"/>
              <a:gd name="T77" fmla="*/ 80 h 184"/>
              <a:gd name="T78" fmla="*/ 0 w 350"/>
              <a:gd name="T79" fmla="*/ 108 h 184"/>
              <a:gd name="T80" fmla="*/ 10 w 350"/>
              <a:gd name="T81" fmla="*/ 114 h 184"/>
              <a:gd name="T82" fmla="*/ 38 w 350"/>
              <a:gd name="T83" fmla="*/ 112 h 184"/>
              <a:gd name="T84" fmla="*/ 44 w 350"/>
              <a:gd name="T85" fmla="*/ 104 h 184"/>
              <a:gd name="T86" fmla="*/ 42 w 350"/>
              <a:gd name="T87" fmla="*/ 76 h 184"/>
              <a:gd name="T88" fmla="*/ 34 w 350"/>
              <a:gd name="T89" fmla="*/ 70 h 184"/>
              <a:gd name="T90" fmla="*/ 312 w 350"/>
              <a:gd name="T91" fmla="*/ 0 h 184"/>
              <a:gd name="T92" fmla="*/ 184 w 350"/>
              <a:gd name="T93" fmla="*/ 6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0" h="184">
                <a:moveTo>
                  <a:pt x="242" y="10"/>
                </a:moveTo>
                <a:lnTo>
                  <a:pt x="242" y="32"/>
                </a:lnTo>
                <a:lnTo>
                  <a:pt x="242" y="32"/>
                </a:lnTo>
                <a:lnTo>
                  <a:pt x="242" y="36"/>
                </a:lnTo>
                <a:lnTo>
                  <a:pt x="240" y="40"/>
                </a:lnTo>
                <a:lnTo>
                  <a:pt x="236" y="42"/>
                </a:lnTo>
                <a:lnTo>
                  <a:pt x="232" y="42"/>
                </a:lnTo>
                <a:lnTo>
                  <a:pt x="78" y="42"/>
                </a:lnTo>
                <a:lnTo>
                  <a:pt x="78" y="42"/>
                </a:lnTo>
                <a:lnTo>
                  <a:pt x="74" y="42"/>
                </a:lnTo>
                <a:lnTo>
                  <a:pt x="70" y="40"/>
                </a:lnTo>
                <a:lnTo>
                  <a:pt x="68" y="36"/>
                </a:lnTo>
                <a:lnTo>
                  <a:pt x="68" y="32"/>
                </a:lnTo>
                <a:lnTo>
                  <a:pt x="68" y="10"/>
                </a:lnTo>
                <a:lnTo>
                  <a:pt x="68" y="10"/>
                </a:lnTo>
                <a:lnTo>
                  <a:pt x="68" y="6"/>
                </a:lnTo>
                <a:lnTo>
                  <a:pt x="70" y="2"/>
                </a:lnTo>
                <a:lnTo>
                  <a:pt x="74" y="0"/>
                </a:lnTo>
                <a:lnTo>
                  <a:pt x="78" y="0"/>
                </a:lnTo>
                <a:lnTo>
                  <a:pt x="232" y="0"/>
                </a:lnTo>
                <a:lnTo>
                  <a:pt x="232" y="0"/>
                </a:lnTo>
                <a:lnTo>
                  <a:pt x="236" y="0"/>
                </a:lnTo>
                <a:lnTo>
                  <a:pt x="240" y="2"/>
                </a:lnTo>
                <a:lnTo>
                  <a:pt x="242" y="6"/>
                </a:lnTo>
                <a:lnTo>
                  <a:pt x="242" y="10"/>
                </a:lnTo>
                <a:lnTo>
                  <a:pt x="242" y="10"/>
                </a:lnTo>
                <a:close/>
                <a:moveTo>
                  <a:pt x="34" y="0"/>
                </a:moveTo>
                <a:lnTo>
                  <a:pt x="10" y="0"/>
                </a:lnTo>
                <a:lnTo>
                  <a:pt x="10" y="0"/>
                </a:lnTo>
                <a:lnTo>
                  <a:pt x="6" y="0"/>
                </a:lnTo>
                <a:lnTo>
                  <a:pt x="2" y="2"/>
                </a:lnTo>
                <a:lnTo>
                  <a:pt x="0" y="6"/>
                </a:lnTo>
                <a:lnTo>
                  <a:pt x="0" y="10"/>
                </a:lnTo>
                <a:lnTo>
                  <a:pt x="0" y="32"/>
                </a:lnTo>
                <a:lnTo>
                  <a:pt x="0" y="32"/>
                </a:lnTo>
                <a:lnTo>
                  <a:pt x="0" y="36"/>
                </a:lnTo>
                <a:lnTo>
                  <a:pt x="2" y="40"/>
                </a:lnTo>
                <a:lnTo>
                  <a:pt x="6" y="42"/>
                </a:lnTo>
                <a:lnTo>
                  <a:pt x="10" y="42"/>
                </a:lnTo>
                <a:lnTo>
                  <a:pt x="34" y="42"/>
                </a:lnTo>
                <a:lnTo>
                  <a:pt x="34" y="42"/>
                </a:lnTo>
                <a:lnTo>
                  <a:pt x="38" y="42"/>
                </a:lnTo>
                <a:lnTo>
                  <a:pt x="40" y="40"/>
                </a:lnTo>
                <a:lnTo>
                  <a:pt x="42" y="36"/>
                </a:lnTo>
                <a:lnTo>
                  <a:pt x="44" y="32"/>
                </a:lnTo>
                <a:lnTo>
                  <a:pt x="44" y="10"/>
                </a:lnTo>
                <a:lnTo>
                  <a:pt x="44" y="10"/>
                </a:lnTo>
                <a:lnTo>
                  <a:pt x="42" y="6"/>
                </a:lnTo>
                <a:lnTo>
                  <a:pt x="40" y="2"/>
                </a:lnTo>
                <a:lnTo>
                  <a:pt x="38" y="0"/>
                </a:lnTo>
                <a:lnTo>
                  <a:pt x="34" y="0"/>
                </a:lnTo>
                <a:lnTo>
                  <a:pt x="34" y="0"/>
                </a:lnTo>
                <a:close/>
                <a:moveTo>
                  <a:pt x="78" y="114"/>
                </a:moveTo>
                <a:lnTo>
                  <a:pt x="174" y="114"/>
                </a:lnTo>
                <a:lnTo>
                  <a:pt x="156" y="80"/>
                </a:lnTo>
                <a:lnTo>
                  <a:pt x="150" y="70"/>
                </a:lnTo>
                <a:lnTo>
                  <a:pt x="78" y="70"/>
                </a:lnTo>
                <a:lnTo>
                  <a:pt x="78" y="70"/>
                </a:lnTo>
                <a:lnTo>
                  <a:pt x="74" y="70"/>
                </a:lnTo>
                <a:lnTo>
                  <a:pt x="70" y="72"/>
                </a:lnTo>
                <a:lnTo>
                  <a:pt x="68" y="76"/>
                </a:lnTo>
                <a:lnTo>
                  <a:pt x="68" y="80"/>
                </a:lnTo>
                <a:lnTo>
                  <a:pt x="68" y="104"/>
                </a:lnTo>
                <a:lnTo>
                  <a:pt x="68" y="104"/>
                </a:lnTo>
                <a:lnTo>
                  <a:pt x="68" y="108"/>
                </a:lnTo>
                <a:lnTo>
                  <a:pt x="70" y="110"/>
                </a:lnTo>
                <a:lnTo>
                  <a:pt x="74" y="112"/>
                </a:lnTo>
                <a:lnTo>
                  <a:pt x="78" y="114"/>
                </a:lnTo>
                <a:lnTo>
                  <a:pt x="78" y="114"/>
                </a:lnTo>
                <a:close/>
                <a:moveTo>
                  <a:pt x="34" y="140"/>
                </a:moveTo>
                <a:lnTo>
                  <a:pt x="10" y="140"/>
                </a:lnTo>
                <a:lnTo>
                  <a:pt x="10" y="140"/>
                </a:lnTo>
                <a:lnTo>
                  <a:pt x="6" y="142"/>
                </a:lnTo>
                <a:lnTo>
                  <a:pt x="2" y="144"/>
                </a:lnTo>
                <a:lnTo>
                  <a:pt x="0" y="146"/>
                </a:lnTo>
                <a:lnTo>
                  <a:pt x="0" y="150"/>
                </a:lnTo>
                <a:lnTo>
                  <a:pt x="0" y="174"/>
                </a:lnTo>
                <a:lnTo>
                  <a:pt x="0" y="174"/>
                </a:lnTo>
                <a:lnTo>
                  <a:pt x="0" y="178"/>
                </a:lnTo>
                <a:lnTo>
                  <a:pt x="2" y="182"/>
                </a:lnTo>
                <a:lnTo>
                  <a:pt x="6" y="184"/>
                </a:lnTo>
                <a:lnTo>
                  <a:pt x="10" y="184"/>
                </a:lnTo>
                <a:lnTo>
                  <a:pt x="34" y="184"/>
                </a:lnTo>
                <a:lnTo>
                  <a:pt x="34" y="184"/>
                </a:lnTo>
                <a:lnTo>
                  <a:pt x="38" y="184"/>
                </a:lnTo>
                <a:lnTo>
                  <a:pt x="40" y="182"/>
                </a:lnTo>
                <a:lnTo>
                  <a:pt x="42" y="178"/>
                </a:lnTo>
                <a:lnTo>
                  <a:pt x="44" y="174"/>
                </a:lnTo>
                <a:lnTo>
                  <a:pt x="44" y="150"/>
                </a:lnTo>
                <a:lnTo>
                  <a:pt x="44" y="150"/>
                </a:lnTo>
                <a:lnTo>
                  <a:pt x="42" y="146"/>
                </a:lnTo>
                <a:lnTo>
                  <a:pt x="40" y="144"/>
                </a:lnTo>
                <a:lnTo>
                  <a:pt x="38" y="142"/>
                </a:lnTo>
                <a:lnTo>
                  <a:pt x="34" y="140"/>
                </a:lnTo>
                <a:lnTo>
                  <a:pt x="34" y="140"/>
                </a:lnTo>
                <a:close/>
                <a:moveTo>
                  <a:pt x="188" y="140"/>
                </a:moveTo>
                <a:lnTo>
                  <a:pt x="78" y="140"/>
                </a:lnTo>
                <a:lnTo>
                  <a:pt x="78" y="140"/>
                </a:lnTo>
                <a:lnTo>
                  <a:pt x="74" y="142"/>
                </a:lnTo>
                <a:lnTo>
                  <a:pt x="70" y="144"/>
                </a:lnTo>
                <a:lnTo>
                  <a:pt x="68" y="146"/>
                </a:lnTo>
                <a:lnTo>
                  <a:pt x="68" y="150"/>
                </a:lnTo>
                <a:lnTo>
                  <a:pt x="68" y="174"/>
                </a:lnTo>
                <a:lnTo>
                  <a:pt x="68" y="174"/>
                </a:lnTo>
                <a:lnTo>
                  <a:pt x="68" y="178"/>
                </a:lnTo>
                <a:lnTo>
                  <a:pt x="70" y="182"/>
                </a:lnTo>
                <a:lnTo>
                  <a:pt x="74" y="184"/>
                </a:lnTo>
                <a:lnTo>
                  <a:pt x="78" y="184"/>
                </a:lnTo>
                <a:lnTo>
                  <a:pt x="212" y="184"/>
                </a:lnTo>
                <a:lnTo>
                  <a:pt x="188" y="140"/>
                </a:lnTo>
                <a:close/>
                <a:moveTo>
                  <a:pt x="34" y="70"/>
                </a:moveTo>
                <a:lnTo>
                  <a:pt x="10" y="70"/>
                </a:lnTo>
                <a:lnTo>
                  <a:pt x="10" y="70"/>
                </a:lnTo>
                <a:lnTo>
                  <a:pt x="6" y="70"/>
                </a:lnTo>
                <a:lnTo>
                  <a:pt x="2" y="72"/>
                </a:lnTo>
                <a:lnTo>
                  <a:pt x="0" y="76"/>
                </a:lnTo>
                <a:lnTo>
                  <a:pt x="0" y="80"/>
                </a:lnTo>
                <a:lnTo>
                  <a:pt x="0" y="104"/>
                </a:lnTo>
                <a:lnTo>
                  <a:pt x="0" y="104"/>
                </a:lnTo>
                <a:lnTo>
                  <a:pt x="0" y="108"/>
                </a:lnTo>
                <a:lnTo>
                  <a:pt x="2" y="110"/>
                </a:lnTo>
                <a:lnTo>
                  <a:pt x="6" y="112"/>
                </a:lnTo>
                <a:lnTo>
                  <a:pt x="10" y="114"/>
                </a:lnTo>
                <a:lnTo>
                  <a:pt x="34" y="114"/>
                </a:lnTo>
                <a:lnTo>
                  <a:pt x="34" y="114"/>
                </a:lnTo>
                <a:lnTo>
                  <a:pt x="38" y="112"/>
                </a:lnTo>
                <a:lnTo>
                  <a:pt x="40" y="110"/>
                </a:lnTo>
                <a:lnTo>
                  <a:pt x="42" y="108"/>
                </a:lnTo>
                <a:lnTo>
                  <a:pt x="44" y="104"/>
                </a:lnTo>
                <a:lnTo>
                  <a:pt x="44" y="80"/>
                </a:lnTo>
                <a:lnTo>
                  <a:pt x="44" y="80"/>
                </a:lnTo>
                <a:lnTo>
                  <a:pt x="42" y="76"/>
                </a:lnTo>
                <a:lnTo>
                  <a:pt x="40" y="72"/>
                </a:lnTo>
                <a:lnTo>
                  <a:pt x="38" y="70"/>
                </a:lnTo>
                <a:lnTo>
                  <a:pt x="34" y="70"/>
                </a:lnTo>
                <a:lnTo>
                  <a:pt x="34" y="70"/>
                </a:lnTo>
                <a:close/>
                <a:moveTo>
                  <a:pt x="350" y="0"/>
                </a:moveTo>
                <a:lnTo>
                  <a:pt x="312" y="0"/>
                </a:lnTo>
                <a:lnTo>
                  <a:pt x="248" y="116"/>
                </a:lnTo>
                <a:lnTo>
                  <a:pt x="220" y="66"/>
                </a:lnTo>
                <a:lnTo>
                  <a:pt x="184" y="66"/>
                </a:lnTo>
                <a:lnTo>
                  <a:pt x="248" y="184"/>
                </a:lnTo>
                <a:lnTo>
                  <a:pt x="350"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sym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065205823"/>
              </p:ext>
            </p:extLst>
          </p:nvPr>
        </p:nvGraphicFramePr>
        <p:xfrm>
          <a:off x="556592" y="2309130"/>
          <a:ext cx="11211900" cy="402336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031076">
                  <a:extLst>
                    <a:ext uri="{9D8B030D-6E8A-4147-A177-3AD203B41FA5}">
                      <a16:colId xmlns:a16="http://schemas.microsoft.com/office/drawing/2014/main" val="3884195869"/>
                    </a:ext>
                  </a:extLst>
                </a:gridCol>
                <a:gridCol w="1802365">
                  <a:extLst>
                    <a:ext uri="{9D8B030D-6E8A-4147-A177-3AD203B41FA5}">
                      <a16:colId xmlns:a16="http://schemas.microsoft.com/office/drawing/2014/main" val="2110143185"/>
                    </a:ext>
                  </a:extLst>
                </a:gridCol>
                <a:gridCol w="8378459">
                  <a:extLst>
                    <a:ext uri="{9D8B030D-6E8A-4147-A177-3AD203B41FA5}">
                      <a16:colId xmlns:a16="http://schemas.microsoft.com/office/drawing/2014/main" val="1392985042"/>
                    </a:ext>
                  </a:extLst>
                </a:gridCol>
              </a:tblGrid>
              <a:tr h="2701640">
                <a:tc>
                  <a:txBody>
                    <a:bodyPr/>
                    <a:lstStyle/>
                    <a:p>
                      <a:pPr algn="ctr"/>
                      <a:r>
                        <a:rPr lang="en-US" sz="2000" b="1" dirty="0">
                          <a:solidFill>
                            <a:schemeClr val="accent2"/>
                          </a:solidFill>
                          <a:latin typeface="Arial"/>
                          <a:cs typeface="Arial"/>
                          <a:sym typeface="Arial" panose="020B0604020202020204" pitchFamily="34" charset="0"/>
                        </a:rPr>
                        <a:t>#4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2F2F2"/>
                    </a:solidFill>
                  </a:tcPr>
                </a:tc>
                <a:tc>
                  <a:txBody>
                    <a:bodyPr/>
                    <a:lstStyle/>
                    <a:p>
                      <a:r>
                        <a:rPr lang="en-US" sz="2000" b="1" dirty="0">
                          <a:solidFill>
                            <a:schemeClr val="accent2"/>
                          </a:solidFill>
                          <a:latin typeface="Arial"/>
                          <a:cs typeface="Arial"/>
                          <a:sym typeface="Arial" panose="020B0604020202020204" pitchFamily="34" charset="0"/>
                        </a:rPr>
                        <a:t>Multi-Tenancy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2F2F2"/>
                    </a:solidFill>
                  </a:tcPr>
                </a:tc>
                <a:tc>
                  <a:txBody>
                    <a:bodyPr/>
                    <a:lstStyle/>
                    <a:p>
                      <a:pPr marL="0" marR="0" indent="0" algn="l" rtl="0">
                        <a:lnSpc>
                          <a:spcPct val="100000"/>
                        </a:lnSpc>
                        <a:spcBef>
                          <a:spcPts val="0"/>
                        </a:spcBef>
                        <a:spcAft>
                          <a:spcPts val="0"/>
                        </a:spcAft>
                        <a:buClrTx/>
                        <a:buSzTx/>
                        <a:buFont typeface="Arial" panose="020B0604020202020204" pitchFamily="34" charset="0"/>
                        <a:buNone/>
                      </a:pPr>
                      <a:endParaRPr lang="en-US" sz="1400" b="0" i="0" u="none" strike="noStrike" kern="1200" baseline="0" dirty="0">
                        <a:solidFill>
                          <a:schemeClr val="tx1">
                            <a:lumMod val="95000"/>
                            <a:lumOff val="5000"/>
                          </a:schemeClr>
                        </a:solidFill>
                        <a:latin typeface="+mn-lt"/>
                        <a:ea typeface="+mn-ea"/>
                        <a:cs typeface="+mn-cs"/>
                      </a:endParaRPr>
                    </a:p>
                    <a:p>
                      <a:pPr marL="0" marR="0" indent="0" algn="l" rtl="0">
                        <a:lnSpc>
                          <a:spcPct val="100000"/>
                        </a:lnSpc>
                        <a:spcBef>
                          <a:spcPts val="0"/>
                        </a:spcBef>
                        <a:spcAft>
                          <a:spcPts val="0"/>
                        </a:spcAft>
                        <a:buClrTx/>
                        <a:buSzTx/>
                        <a:buFont typeface="Arial" panose="020B0604020202020204" pitchFamily="34" charset="0"/>
                        <a:buNone/>
                      </a:pPr>
                      <a:endParaRPr lang="en-US" sz="1600" b="1" i="0" u="none" strike="noStrike" kern="1200" baseline="0" dirty="0">
                        <a:solidFill>
                          <a:schemeClr val="tx1">
                            <a:lumMod val="95000"/>
                            <a:lumOff val="5000"/>
                          </a:schemeClr>
                        </a:solidFill>
                        <a:latin typeface="+mn-lt"/>
                        <a:ea typeface="+mn-ea"/>
                        <a:cs typeface="+mn-cs"/>
                      </a:endParaRPr>
                    </a:p>
                    <a:p>
                      <a:pPr marL="0" marR="0" indent="0" algn="l" rtl="0">
                        <a:lnSpc>
                          <a:spcPct val="100000"/>
                        </a:lnSpc>
                        <a:spcBef>
                          <a:spcPts val="0"/>
                        </a:spcBef>
                        <a:spcAft>
                          <a:spcPts val="0"/>
                        </a:spcAft>
                        <a:buClrTx/>
                        <a:buSzTx/>
                        <a:buFont typeface="Arial" panose="020B0604020202020204" pitchFamily="34" charset="0"/>
                        <a:buNone/>
                      </a:pPr>
                      <a:endParaRPr lang="en-US" sz="1600" b="1" i="0" u="none" strike="noStrike" kern="1200" baseline="0" dirty="0">
                        <a:solidFill>
                          <a:schemeClr val="tx1">
                            <a:lumMod val="95000"/>
                            <a:lumOff val="5000"/>
                          </a:schemeClr>
                        </a:solidFill>
                        <a:latin typeface="+mn-lt"/>
                        <a:ea typeface="+mn-ea"/>
                        <a:cs typeface="+mn-cs"/>
                      </a:endParaRPr>
                    </a:p>
                    <a:p>
                      <a:pPr marL="0" marR="0" indent="0" algn="l" rtl="0">
                        <a:lnSpc>
                          <a:spcPct val="100000"/>
                        </a:lnSpc>
                        <a:spcBef>
                          <a:spcPts val="0"/>
                        </a:spcBef>
                        <a:spcAft>
                          <a:spcPts val="0"/>
                        </a:spcAft>
                        <a:buClrTx/>
                        <a:buSzTx/>
                        <a:buFont typeface="Arial" panose="020B0604020202020204" pitchFamily="34" charset="0"/>
                        <a:buNone/>
                      </a:pPr>
                      <a:endParaRPr lang="en-US" sz="1600" b="1" i="0" u="none" strike="noStrike" kern="1200" baseline="0" dirty="0">
                        <a:solidFill>
                          <a:schemeClr val="tx1">
                            <a:lumMod val="95000"/>
                            <a:lumOff val="5000"/>
                          </a:schemeClr>
                        </a:solidFill>
                        <a:latin typeface="+mn-lt"/>
                        <a:ea typeface="+mn-ea"/>
                        <a:cs typeface="+mn-cs"/>
                      </a:endParaRPr>
                    </a:p>
                    <a:p>
                      <a:pPr marL="0" marR="0" indent="0" algn="l" rtl="0">
                        <a:lnSpc>
                          <a:spcPct val="100000"/>
                        </a:lnSpc>
                        <a:spcBef>
                          <a:spcPts val="0"/>
                        </a:spcBef>
                        <a:spcAft>
                          <a:spcPts val="0"/>
                        </a:spcAft>
                        <a:buClrTx/>
                        <a:buSzTx/>
                        <a:buFont typeface="Arial" panose="020B0604020202020204" pitchFamily="34" charset="0"/>
                        <a:buNone/>
                      </a:pPr>
                      <a:r>
                        <a:rPr lang="en-US" sz="1600" b="1" i="0" u="none" strike="noStrike" kern="1200" baseline="0" dirty="0">
                          <a:solidFill>
                            <a:schemeClr val="tx1">
                              <a:lumMod val="95000"/>
                              <a:lumOff val="5000"/>
                            </a:schemeClr>
                          </a:solidFill>
                          <a:latin typeface="+mn-lt"/>
                          <a:ea typeface="+mn-ea"/>
                          <a:cs typeface="+mn-cs"/>
                        </a:rPr>
                        <a:t>Design and Implement </a:t>
                      </a:r>
                      <a:r>
                        <a:rPr lang="en-US" sz="1600" b="0" i="0" u="none" strike="noStrike" kern="1200" baseline="0" dirty="0">
                          <a:solidFill>
                            <a:schemeClr val="tx1">
                              <a:lumMod val="95000"/>
                              <a:lumOff val="5000"/>
                            </a:schemeClr>
                          </a:solidFill>
                          <a:latin typeface="+mn-lt"/>
                          <a:ea typeface="+mn-ea"/>
                          <a:cs typeface="+mn-cs"/>
                        </a:rPr>
                        <a:t>an ultra portable runtime environment. By exerting fine control over the isolation and placement of tenants and their resources it will allow us to cost effectively and limitlessly scale, move, and manage our compute resources in a cost effective manner. </a:t>
                      </a:r>
                    </a:p>
                    <a:p>
                      <a:pPr marL="0" marR="0" indent="0" algn="l" rtl="0">
                        <a:lnSpc>
                          <a:spcPct val="100000"/>
                        </a:lnSpc>
                        <a:spcBef>
                          <a:spcPts val="0"/>
                        </a:spcBef>
                        <a:spcAft>
                          <a:spcPts val="0"/>
                        </a:spcAft>
                        <a:buClrTx/>
                        <a:buSzTx/>
                        <a:buFont typeface="Arial" panose="020B0604020202020204" pitchFamily="34" charset="0"/>
                        <a:buNone/>
                      </a:pPr>
                      <a:endParaRPr lang="en-US" sz="1600" b="0" i="0" u="none" strike="noStrike" kern="1200" baseline="0" dirty="0">
                        <a:solidFill>
                          <a:schemeClr val="tx1">
                            <a:lumMod val="95000"/>
                            <a:lumOff val="5000"/>
                          </a:schemeClr>
                        </a:solidFill>
                        <a:latin typeface="+mn-lt"/>
                        <a:ea typeface="+mn-ea"/>
                        <a:cs typeface="+mn-cs"/>
                      </a:endParaRPr>
                    </a:p>
                    <a:p>
                      <a:pPr marL="0" marR="0" indent="0" algn="l" rtl="0">
                        <a:lnSpc>
                          <a:spcPct val="100000"/>
                        </a:lnSpc>
                        <a:spcBef>
                          <a:spcPts val="0"/>
                        </a:spcBef>
                        <a:spcAft>
                          <a:spcPts val="0"/>
                        </a:spcAft>
                        <a:buClrTx/>
                        <a:buSzTx/>
                        <a:buFont typeface="Arial" panose="020B0604020202020204" pitchFamily="34" charset="0"/>
                        <a:buNone/>
                      </a:pPr>
                      <a:r>
                        <a:rPr lang="en-US" sz="1600" b="0" i="0" u="none" strike="noStrike" kern="1200" baseline="0" dirty="0">
                          <a:solidFill>
                            <a:schemeClr val="tx1">
                              <a:lumMod val="95000"/>
                              <a:lumOff val="5000"/>
                            </a:schemeClr>
                          </a:solidFill>
                          <a:latin typeface="+mn-lt"/>
                          <a:ea typeface="+mn-ea"/>
                          <a:cs typeface="+mn-cs"/>
                        </a:rPr>
                        <a:t>Multitenancy needs to ensure that no tenant has unwanted access to other tenants’ processes, data, sessions, and file systems. The isolation requirement extends to other properties, such as providing protection from noisy neighbors, being able to restore a tenant’s data, and implementing tenant-specific customizations. </a:t>
                      </a:r>
                      <a:endParaRPr lang="en-US" sz="1600" b="0" dirty="0">
                        <a:solidFill>
                          <a:schemeClr val="tx1">
                            <a:lumMod val="95000"/>
                            <a:lumOff val="5000"/>
                          </a:schemeClr>
                        </a:solidFill>
                        <a:latin typeface="+mn-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691702801"/>
                  </a:ext>
                </a:extLst>
              </a:tr>
              <a:tr h="342807">
                <a:tc>
                  <a:txBody>
                    <a:bodyPr/>
                    <a:lstStyle/>
                    <a:p>
                      <a:pPr algn="ctr"/>
                      <a:endParaRPr lang="en-US" sz="2000" b="1" dirty="0">
                        <a:solidFill>
                          <a:schemeClr val="accent2"/>
                        </a:solidFill>
                        <a:latin typeface="Arial"/>
                        <a:cs typeface="Arial"/>
                        <a:sym typeface="Arial" panose="020B0604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tc>
                  <a:txBody>
                    <a:bodyPr/>
                    <a:lstStyle/>
                    <a:p>
                      <a:endParaRPr lang="en-US" sz="2000" b="1" dirty="0">
                        <a:solidFill>
                          <a:schemeClr val="accent2"/>
                        </a:solidFill>
                        <a:latin typeface="Arial"/>
                        <a:cs typeface="Arial"/>
                        <a:sym typeface="Arial" panose="020B0604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tc>
                  <a:txBody>
                    <a:bodyPr/>
                    <a:lstStyle/>
                    <a:p>
                      <a:pPr marL="0" indent="0">
                        <a:lnSpc>
                          <a:spcPct val="90000"/>
                        </a:lnSpc>
                        <a:spcAft>
                          <a:spcPts val="600"/>
                        </a:spcAft>
                        <a:buFont typeface="Arial" panose="020B0604020202020204" pitchFamily="34" charset="0"/>
                        <a:buNone/>
                      </a:pPr>
                      <a:endParaRPr lang="en-US" sz="1600" b="1"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45522436"/>
                  </a:ext>
                </a:extLst>
              </a:tr>
              <a:tr h="342807">
                <a:tc>
                  <a:txBody>
                    <a:bodyPr/>
                    <a:lstStyle/>
                    <a:p>
                      <a:pPr algn="ctr"/>
                      <a:endParaRPr lang="en-US" sz="2000" b="1" dirty="0">
                        <a:solidFill>
                          <a:schemeClr val="accent2"/>
                        </a:solidFill>
                        <a:latin typeface="Arial"/>
                        <a:cs typeface="Arial"/>
                        <a:sym typeface="Arial" panose="020B0604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tc>
                  <a:txBody>
                    <a:bodyPr/>
                    <a:lstStyle/>
                    <a:p>
                      <a:endParaRPr lang="en-US" sz="2000" b="1" dirty="0">
                        <a:solidFill>
                          <a:schemeClr val="accent2"/>
                        </a:solidFill>
                        <a:latin typeface="Arial"/>
                        <a:cs typeface="Arial"/>
                        <a:sym typeface="Arial" panose="020B0604020202020204"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kern="1200" dirty="0">
                        <a:solidFill>
                          <a:schemeClr val="dk1"/>
                        </a:solidFill>
                        <a:effectLst/>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05494602"/>
                  </a:ext>
                </a:extLst>
              </a:tr>
            </a:tbl>
          </a:graphicData>
        </a:graphic>
      </p:graphicFrame>
    </p:spTree>
    <p:extLst>
      <p:ext uri="{BB962C8B-B14F-4D97-AF65-F5344CB8AC3E}">
        <p14:creationId xmlns:p14="http://schemas.microsoft.com/office/powerpoint/2010/main" val="4334862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oftheCTO_theme_100218">
  <a:themeElements>
    <a:clrScheme name="Custom 4">
      <a:dk1>
        <a:srgbClr val="000000"/>
      </a:dk1>
      <a:lt1>
        <a:srgbClr val="FFFFFF"/>
      </a:lt1>
      <a:dk2>
        <a:srgbClr val="414141"/>
      </a:dk2>
      <a:lt2>
        <a:srgbClr val="C2C0C0"/>
      </a:lt2>
      <a:accent1>
        <a:srgbClr val="00859B"/>
      </a:accent1>
      <a:accent2>
        <a:srgbClr val="064E69"/>
      </a:accent2>
      <a:accent3>
        <a:srgbClr val="7CC0CC"/>
      </a:accent3>
      <a:accent4>
        <a:srgbClr val="B2DAE1"/>
      </a:accent4>
      <a:accent5>
        <a:srgbClr val="563D82"/>
      </a:accent5>
      <a:accent6>
        <a:srgbClr val="7C3E98"/>
      </a:accent6>
      <a:hlink>
        <a:srgbClr val="563D82"/>
      </a:hlink>
      <a:folHlink>
        <a:srgbClr val="B18BC1"/>
      </a:folHlink>
    </a:clrScheme>
    <a:fontScheme name="Sm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dirty="0" smtClean="0">
            <a:latin typeface="+mj-lt"/>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extLst>
    <a:ext uri="{05A4C25C-085E-4340-85A3-A5531E510DB2}">
      <thm15:themeFamily xmlns:thm15="http://schemas.microsoft.com/office/thememl/2012/main" name="OfficeoftheCTO_theme_100218" id="{18E4FBCB-19BE-804A-9DE7-397BE919D330}" vid="{0A8A6A59-A18B-E745-A2BF-59BBEE2B9A0D}"/>
    </a:ext>
  </a:extLst>
</a:theme>
</file>

<file path=ppt/theme/theme2.xml><?xml version="1.0" encoding="utf-8"?>
<a:theme xmlns:a="http://schemas.openxmlformats.org/drawingml/2006/main" name="1_OfficeoftheCTO_theme_100218">
  <a:themeElements>
    <a:clrScheme name="Custom 4">
      <a:dk1>
        <a:srgbClr val="000000"/>
      </a:dk1>
      <a:lt1>
        <a:srgbClr val="FFFFFF"/>
      </a:lt1>
      <a:dk2>
        <a:srgbClr val="414141"/>
      </a:dk2>
      <a:lt2>
        <a:srgbClr val="C2C0C0"/>
      </a:lt2>
      <a:accent1>
        <a:srgbClr val="00859B"/>
      </a:accent1>
      <a:accent2>
        <a:srgbClr val="064E69"/>
      </a:accent2>
      <a:accent3>
        <a:srgbClr val="7CC0CC"/>
      </a:accent3>
      <a:accent4>
        <a:srgbClr val="B2DAE1"/>
      </a:accent4>
      <a:accent5>
        <a:srgbClr val="563D82"/>
      </a:accent5>
      <a:accent6>
        <a:srgbClr val="7C3E98"/>
      </a:accent6>
      <a:hlink>
        <a:srgbClr val="563D82"/>
      </a:hlink>
      <a:folHlink>
        <a:srgbClr val="B18BC1"/>
      </a:folHlink>
    </a:clrScheme>
    <a:fontScheme name="Sm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dirty="0" smtClean="0">
            <a:latin typeface="+mj-lt"/>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extLst>
    <a:ext uri="{05A4C25C-085E-4340-85A3-A5531E510DB2}">
      <thm15:themeFamily xmlns:thm15="http://schemas.microsoft.com/office/thememl/2012/main" name="OfficeoftheCTO_theme_100218" id="{18E4FBCB-19BE-804A-9DE7-397BE919D330}" vid="{0A8A6A59-A18B-E745-A2BF-59BBEE2B9A0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4F0FD7-590D-477C-84D8-04F64A55F94D}">
  <ds:schemaRefs>
    <ds:schemaRef ds:uri="http://purl.org/dc/elements/1.1/"/>
    <ds:schemaRef ds:uri="http://schemas.microsoft.com/office/2006/metadata/properties"/>
    <ds:schemaRef ds:uri="640900fa-8b29-4318-ac43-6b50d10474d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ea8bc4d-1db1-4837-b00f-6e616e24289c"/>
    <ds:schemaRef ds:uri="http://www.w3.org/XML/1998/namespace"/>
    <ds:schemaRef ds:uri="http://purl.org/dc/dcmitype/"/>
  </ds:schemaRefs>
</ds:datastoreItem>
</file>

<file path=customXml/itemProps2.xml><?xml version="1.0" encoding="utf-8"?>
<ds:datastoreItem xmlns:ds="http://schemas.openxmlformats.org/officeDocument/2006/customXml" ds:itemID="{3A4C5460-6341-4A06-8926-FDDA58E91623}">
  <ds:schemaRefs>
    <ds:schemaRef ds:uri="http://schemas.microsoft.com/sharepoint/v3/contenttype/forms"/>
  </ds:schemaRefs>
</ds:datastoreItem>
</file>

<file path=customXml/itemProps3.xml><?xml version="1.0" encoding="utf-8"?>
<ds:datastoreItem xmlns:ds="http://schemas.openxmlformats.org/officeDocument/2006/customXml" ds:itemID="{F9CE051F-4592-4A8A-A368-1E2D481421B3}"/>
</file>

<file path=docProps/app.xml><?xml version="1.0" encoding="utf-8"?>
<Properties xmlns="http://schemas.openxmlformats.org/officeDocument/2006/extended-properties" xmlns:vt="http://schemas.openxmlformats.org/officeDocument/2006/docPropsVTypes">
  <Template>Aetna Violet PPT template-widescreen</Template>
  <TotalTime>570</TotalTime>
  <Words>1474</Words>
  <Application>Microsoft Office PowerPoint</Application>
  <PresentationFormat>Widescreen</PresentationFormat>
  <Paragraphs>220</Paragraphs>
  <Slides>16</Slides>
  <Notes>13</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9" baseType="lpstr">
      <vt:lpstr>Domaine Display</vt:lpstr>
      <vt:lpstr>Lucida Grande</vt:lpstr>
      <vt:lpstr>ＭＳ Ｐゴシック</vt:lpstr>
      <vt:lpstr>Arial</vt:lpstr>
      <vt:lpstr>Calibri</vt:lpstr>
      <vt:lpstr>Domaine Display Bold</vt:lpstr>
      <vt:lpstr>Open Sans</vt:lpstr>
      <vt:lpstr>Open Sans Bold</vt:lpstr>
      <vt:lpstr>Open Sans Light</vt:lpstr>
      <vt:lpstr>Wingdings</vt:lpstr>
      <vt:lpstr>OfficeoftheCTO_theme_100218</vt:lpstr>
      <vt:lpstr>1_OfficeoftheCTO_theme_100218</vt:lpstr>
      <vt:lpstr>think-cell Slide</vt:lpstr>
      <vt:lpstr>Provider CLM  Assessment</vt:lpstr>
      <vt:lpstr>Executive Summary</vt:lpstr>
      <vt:lpstr>Option 1</vt:lpstr>
      <vt:lpstr>Opportunity or Problem Statement</vt:lpstr>
      <vt:lpstr>Processes and Systems in Scope</vt:lpstr>
      <vt:lpstr>Conclusions – Asset Fit</vt:lpstr>
      <vt:lpstr>Progress to Date</vt:lpstr>
      <vt:lpstr>Conclusion</vt:lpstr>
      <vt:lpstr>Conclusion</vt:lpstr>
      <vt:lpstr>Recommendations</vt:lpstr>
      <vt:lpstr>Recommendations</vt:lpstr>
      <vt:lpstr>Recommendations</vt:lpstr>
      <vt:lpstr>PowerPoint Presentation</vt:lpstr>
      <vt:lpstr>PowerPoint Presentation</vt:lpstr>
      <vt:lpstr>O-CTO Contributors</vt:lpstr>
      <vt:lpstr>PowerPoint Presentation</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Oddo</dc:creator>
  <cp:lastModifiedBy>Lee, Jungsook G</cp:lastModifiedBy>
  <cp:revision>35</cp:revision>
  <cp:lastPrinted>2019-02-27T21:18:51Z</cp:lastPrinted>
  <dcterms:created xsi:type="dcterms:W3CDTF">2017-11-30T21:23:10Z</dcterms:created>
  <dcterms:modified xsi:type="dcterms:W3CDTF">2019-12-13T00:01:19Z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67599526-06ca-49cc-9fa9-5307800a949a_Enabled">
    <vt:lpwstr>True</vt:lpwstr>
  </property>
  <property fmtid="{D5CDD505-2E9C-101B-9397-08002B2CF9AE}" pid="4" name="MSIP_Label_67599526-06ca-49cc-9fa9-5307800a949a_SiteId">
    <vt:lpwstr>fabb61b8-3afe-4e75-b934-a47f782b8cd7</vt:lpwstr>
  </property>
  <property fmtid="{D5CDD505-2E9C-101B-9397-08002B2CF9AE}" pid="5" name="MSIP_Label_67599526-06ca-49cc-9fa9-5307800a949a_Owner">
    <vt:lpwstr>NigroJ@aetna.com</vt:lpwstr>
  </property>
  <property fmtid="{D5CDD505-2E9C-101B-9397-08002B2CF9AE}" pid="6" name="MSIP_Label_67599526-06ca-49cc-9fa9-5307800a949a_SetDate">
    <vt:lpwstr>2019-02-25T14:42:43.4447970Z</vt:lpwstr>
  </property>
  <property fmtid="{D5CDD505-2E9C-101B-9397-08002B2CF9AE}" pid="7" name="MSIP_Label_67599526-06ca-49cc-9fa9-5307800a949a_Name">
    <vt:lpwstr>Proprietary</vt:lpwstr>
  </property>
  <property fmtid="{D5CDD505-2E9C-101B-9397-08002B2CF9AE}" pid="8" name="MSIP_Label_67599526-06ca-49cc-9fa9-5307800a949a_Application">
    <vt:lpwstr>Microsoft Azure Information Protection</vt:lpwstr>
  </property>
  <property fmtid="{D5CDD505-2E9C-101B-9397-08002B2CF9AE}" pid="9" name="MSIP_Label_67599526-06ca-49cc-9fa9-5307800a949a_Extended_MSFT_Method">
    <vt:lpwstr>Automatic</vt:lpwstr>
  </property>
  <property fmtid="{D5CDD505-2E9C-101B-9397-08002B2CF9AE}" pid="10" name="Sensitivity">
    <vt:lpwstr>Proprietary</vt:lpwstr>
  </property>
  <property fmtid="{D5CDD505-2E9C-101B-9397-08002B2CF9AE}" pid="11" name="AuthorIds_UIVersion_12288">
    <vt:lpwstr>494</vt:lpwstr>
  </property>
  <property fmtid="{D5CDD505-2E9C-101B-9397-08002B2CF9AE}" pid="12" name="AuthorIds_UIVersion_3072">
    <vt:lpwstr>6</vt:lpwstr>
  </property>
</Properties>
</file>