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4"/>
  </p:sldMasterIdLst>
  <p:notesMasterIdLst>
    <p:notesMasterId r:id="rId19"/>
  </p:notesMasterIdLst>
  <p:handoutMasterIdLst>
    <p:handoutMasterId r:id="rId20"/>
  </p:handoutMasterIdLst>
  <p:sldIdLst>
    <p:sldId id="736" r:id="rId5"/>
    <p:sldId id="257" r:id="rId6"/>
    <p:sldId id="12645" r:id="rId7"/>
    <p:sldId id="12659" r:id="rId8"/>
    <p:sldId id="12653" r:id="rId9"/>
    <p:sldId id="12654" r:id="rId10"/>
    <p:sldId id="12655" r:id="rId11"/>
    <p:sldId id="12656" r:id="rId12"/>
    <p:sldId id="12657" r:id="rId13"/>
    <p:sldId id="286" r:id="rId14"/>
    <p:sldId id="722" r:id="rId15"/>
    <p:sldId id="12639" r:id="rId16"/>
    <p:sldId id="12647" r:id="rId17"/>
    <p:sldId id="12649" r:id="rId18"/>
  </p:sldIdLst>
  <p:sldSz cx="12192000" cy="6858000"/>
  <p:notesSz cx="9296400" cy="70104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1512" userDrawn="1">
          <p15:clr>
            <a:srgbClr val="A4A3A4"/>
          </p15:clr>
        </p15:guide>
        <p15:guide id="10" pos="6144" userDrawn="1">
          <p15:clr>
            <a:srgbClr val="A4A3A4"/>
          </p15:clr>
        </p15:guide>
        <p15:guide id="11" pos="3841" userDrawn="1">
          <p15:clr>
            <a:srgbClr val="A4A3A4"/>
          </p15:clr>
        </p15:guide>
        <p15:guide id="12" pos="2664" userDrawn="1">
          <p15:clr>
            <a:srgbClr val="A4A3A4"/>
          </p15:clr>
        </p15:guide>
        <p15:guide id="13" pos="4992" userDrawn="1">
          <p15:clr>
            <a:srgbClr val="A4A3A4"/>
          </p15:clr>
        </p15:guide>
        <p15:guide id="15" orient="horz" pos="600" userDrawn="1">
          <p15:clr>
            <a:srgbClr val="A4A3A4"/>
          </p15:clr>
        </p15:guide>
        <p15:guide id="17" orient="horz" pos="912" userDrawn="1">
          <p15:clr>
            <a:srgbClr val="A4A3A4"/>
          </p15:clr>
        </p15:guide>
        <p15:guide id="18" orient="horz" pos="1296"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Lala" initials="LL" lastIdx="1" clrIdx="0">
    <p:extLst>
      <p:ext uri="{19B8F6BF-5375-455C-9EA6-DF929625EA0E}">
        <p15:presenceInfo xmlns:p15="http://schemas.microsoft.com/office/powerpoint/2012/main" userId="S::lala@aetna.com::724b13f2-a83a-4f96-ba6f-24a2a8224d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A53"/>
    <a:srgbClr val="F7F7F7"/>
    <a:srgbClr val="33CC33"/>
    <a:srgbClr val="FF7C80"/>
    <a:srgbClr val="9468CE"/>
    <a:srgbClr val="E94D4D"/>
    <a:srgbClr val="008080"/>
    <a:srgbClr val="D997E9"/>
    <a:srgbClr val="CC0000"/>
    <a:srgbClr val="646464"/>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E27C8-CA7C-4996-B493-5EA373209106}" v="12" dt="2021-06-25T14:28:50.122"/>
    <p1510:client id="{441368F6-CD43-2B22-A544-6DFD8AE1ED40}" v="2" dt="2022-01-03T19:53:19.153"/>
    <p1510:client id="{AAAD8CA6-7103-A386-2A11-D3FC14B08096}" v="17" dt="2021-11-30T18:49:39.422"/>
    <p1510:client id="{B93D7D4B-87BF-F8DA-01F7-58C1B4492B0D}" v="1" dt="2021-12-16T16:58:41.249"/>
    <p1510:client id="{CFE1411B-1468-B968-9B62-AE9F233C957A}" v="1" dt="2021-12-16T16:59:17.5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1512"/>
        <p:guide pos="6144"/>
        <p:guide pos="3841"/>
        <p:guide pos="2664"/>
        <p:guide pos="4992"/>
        <p:guide orient="horz" pos="600"/>
        <p:guide orient="horz" pos="912"/>
        <p:guide orient="horz" pos="1296"/>
      </p:guideLst>
    </p:cSldViewPr>
  </p:slideViewPr>
  <p:notesViewPr>
    <p:cSldViewPr snapToGrid="0">
      <p:cViewPr>
        <p:scale>
          <a:sx n="1" d="2"/>
          <a:sy n="1" d="2"/>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9T00:02:20.606" idx="1">
    <p:pos x="5103" y="-3115"/>
    <p:text/>
    <p:extLst>
      <p:ext uri="{C676402C-5697-4E1C-873F-D02D1690AC5C}">
        <p15:threadingInfo xmlns:p15="http://schemas.microsoft.com/office/powerpoint/2012/main" timeZoneBias="24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sz="1000">
              <a:latin typeface="Open Sans Light"/>
              <a:cs typeface="Open Sans Light"/>
            </a:endParaRPr>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82541AEF-3112-6549-914A-E0D9B60F40EA}" type="datetimeFigureOut">
              <a:rPr lang="en-US" sz="1000">
                <a:latin typeface="Open Sans Light"/>
                <a:cs typeface="Open Sans Light"/>
              </a:rPr>
              <a:t>3/11/2022</a:t>
            </a:fld>
            <a:endParaRPr lang="en-US" sz="1000">
              <a:latin typeface="Open Sans Light"/>
              <a:cs typeface="Open Sans Light"/>
            </a:endParaRPr>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sz="1000">
              <a:latin typeface="Open Sans Light"/>
              <a:cs typeface="Open Sans Light"/>
            </a:endParaRPr>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BF293638-C25A-9844-8D5B-B0309EC5F961}" type="slidenum">
              <a:rPr lang="en-US" sz="1000">
                <a:latin typeface="Open Sans Light"/>
                <a:cs typeface="Open Sans Light"/>
              </a:rPr>
              <a:t>‹#›</a:t>
            </a:fld>
            <a:endParaRPr lang="en-US" sz="100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3" name="Date Placeholder 2"/>
          <p:cNvSpPr>
            <a:spLocks noGrp="1"/>
          </p:cNvSpPr>
          <p:nvPr>
            <p:ph type="dt" idx="1"/>
          </p:nvPr>
        </p:nvSpPr>
        <p:spPr>
          <a:xfrm>
            <a:off x="5266347" y="0"/>
            <a:ext cx="4028440" cy="350520"/>
          </a:xfrm>
          <a:prstGeom prst="rect">
            <a:avLst/>
          </a:prstGeom>
        </p:spPr>
        <p:txBody>
          <a:bodyPr vert="horz" lIns="93177" tIns="46589" rIns="93177" bIns="46589" rtlCol="0"/>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EC2C7003-A6A9-A249-88AD-8CFDA7DED64B}" type="datetimeFigureOut">
              <a:rPr lang="en-US" smtClean="0"/>
              <a:pPr/>
              <a:t>3/11/2022</a:t>
            </a:fld>
            <a:endParaRPr lang="en-US"/>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258"/>
            <a:ext cx="4028440" cy="350520"/>
          </a:xfrm>
          <a:prstGeom prst="rect">
            <a:avLst/>
          </a:prstGeom>
        </p:spPr>
        <p:txBody>
          <a:bodyPr vert="horz" lIns="93177" tIns="46589" rIns="93177" bIns="46589" rtlCol="0" anchor="b"/>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266347" y="6658258"/>
            <a:ext cx="4028440" cy="350520"/>
          </a:xfrm>
          <a:prstGeom prst="rect">
            <a:avLst/>
          </a:prstGeom>
        </p:spPr>
        <p:txBody>
          <a:bodyPr vert="horz" lIns="93177" tIns="46589" rIns="93177" bIns="46589" rtlCol="0" anchor="b"/>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50AD15A5-6128-B84F-818D-8AA5BDD9AF9D}" type="slidenum">
              <a:rPr lang="en-US" smtClean="0"/>
              <a:pPr/>
              <a:t>‹#›</a:t>
            </a:fld>
            <a:endParaRPr lang="en-US"/>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50AD15A5-6128-B84F-818D-8AA5BDD9AF9D}" type="slidenum">
              <a:rPr lang="en-US" smtClean="0"/>
              <a:pPr/>
              <a:t>2</a:t>
            </a:fld>
            <a:endParaRPr lang="en-US"/>
          </a:p>
        </p:txBody>
      </p:sp>
    </p:spTree>
    <p:extLst>
      <p:ext uri="{BB962C8B-B14F-4D97-AF65-F5344CB8AC3E}">
        <p14:creationId xmlns:p14="http://schemas.microsoft.com/office/powerpoint/2010/main" val="4213165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13</a:t>
            </a:fld>
            <a:endParaRPr lang="en-US"/>
          </a:p>
        </p:txBody>
      </p:sp>
    </p:spTree>
    <p:extLst>
      <p:ext uri="{BB962C8B-B14F-4D97-AF65-F5344CB8AC3E}">
        <p14:creationId xmlns:p14="http://schemas.microsoft.com/office/powerpoint/2010/main" val="1769711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14</a:t>
            </a:fld>
            <a:endParaRPr lang="en-US"/>
          </a:p>
        </p:txBody>
      </p:sp>
    </p:spTree>
    <p:extLst>
      <p:ext uri="{BB962C8B-B14F-4D97-AF65-F5344CB8AC3E}">
        <p14:creationId xmlns:p14="http://schemas.microsoft.com/office/powerpoint/2010/main" val="3084769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Gartner: </a:t>
            </a:r>
            <a:r>
              <a:rPr lang="en-US" sz="1800" b="0" i="0" u="none" strike="noStrike" baseline="0">
                <a:solidFill>
                  <a:srgbClr val="424242"/>
                </a:solidFill>
                <a:latin typeface="Roboto-Regular"/>
              </a:rPr>
              <a:t>A comprehensive CLM system can address different process steps, such as capturing data, authoring text and tracking changes, as well as negotiating, approving, signing and analyzing contract content.</a:t>
            </a:r>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3</a:t>
            </a:fld>
            <a:endParaRPr lang="en-US"/>
          </a:p>
        </p:txBody>
      </p:sp>
    </p:spTree>
    <p:extLst>
      <p:ext uri="{BB962C8B-B14F-4D97-AF65-F5344CB8AC3E}">
        <p14:creationId xmlns:p14="http://schemas.microsoft.com/office/powerpoint/2010/main" val="1330365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Brokers?</a:t>
            </a:r>
          </a:p>
        </p:txBody>
      </p:sp>
      <p:sp>
        <p:nvSpPr>
          <p:cNvPr id="4" name="Slide Number Placeholder 3"/>
          <p:cNvSpPr>
            <a:spLocks noGrp="1"/>
          </p:cNvSpPr>
          <p:nvPr>
            <p:ph type="sldNum" sz="quarter" idx="5"/>
          </p:nvPr>
        </p:nvSpPr>
        <p:spPr/>
        <p:txBody>
          <a:bodyPr/>
          <a:lstStyle/>
          <a:p>
            <a:fld id="{50AD15A5-6128-B84F-818D-8AA5BDD9AF9D}" type="slidenum">
              <a:rPr lang="en-US" smtClean="0"/>
              <a:pPr/>
              <a:t>4</a:t>
            </a:fld>
            <a:endParaRPr lang="en-US"/>
          </a:p>
        </p:txBody>
      </p:sp>
    </p:spTree>
    <p:extLst>
      <p:ext uri="{BB962C8B-B14F-4D97-AF65-F5344CB8AC3E}">
        <p14:creationId xmlns:p14="http://schemas.microsoft.com/office/powerpoint/2010/main" val="12361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5</a:t>
            </a:fld>
            <a:endParaRPr lang="en-US"/>
          </a:p>
        </p:txBody>
      </p:sp>
    </p:spTree>
    <p:extLst>
      <p:ext uri="{BB962C8B-B14F-4D97-AF65-F5344CB8AC3E}">
        <p14:creationId xmlns:p14="http://schemas.microsoft.com/office/powerpoint/2010/main" val="2291072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D15A5-6128-B84F-818D-8AA5BDD9AF9D}" type="slidenum">
              <a:rPr kumimoji="0" lang="en-US"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sym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864613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a:solidFill>
                <a:schemeClr val="tx1">
                  <a:lumMod val="85000"/>
                  <a:lumOff val="15000"/>
                </a:schemeClr>
              </a:solidFill>
              <a:latin typeface="+mn-lt"/>
              <a:cs typeface="Arial" panose="020B0604020202020204" pitchFamily="34" charset="0"/>
              <a:sym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a:solidFill>
                <a:schemeClr val="tx2"/>
              </a:solidFill>
              <a:latin typeface="+mn-lt"/>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D15A5-6128-B84F-818D-8AA5BDD9AF9D}" type="slidenum">
              <a:rPr kumimoji="0" lang="en-US"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sym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047529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Gartner re </a:t>
            </a:r>
            <a:r>
              <a:rPr kumimoji="0" lang="en-US" sz="1200" b="1" i="0" u="none" strike="noStrike" kern="1200" cap="none" spc="0" normalizeH="0" baseline="0" noProof="0">
                <a:ln>
                  <a:noFill/>
                </a:ln>
                <a:solidFill>
                  <a:srgbClr val="3F3F3F"/>
                </a:solidFill>
                <a:effectLst/>
                <a:uLnTx/>
                <a:uFillTx/>
                <a:latin typeface="CVS Health Sans"/>
                <a:ea typeface="+mn-ea"/>
                <a:cs typeface="Arial" panose="020B0604020202020204" pitchFamily="34" charset="0"/>
                <a:sym typeface="Arial" panose="020B0604020202020204" pitchFamily="34" charset="0"/>
              </a:rPr>
              <a:t>Icertis:</a:t>
            </a:r>
            <a:r>
              <a:rPr kumimoji="0" lang="en-US" sz="1200" i="0" u="none" strike="noStrike" kern="1200" cap="none" spc="0" normalizeH="0" baseline="0" noProof="0">
                <a:ln>
                  <a:noFill/>
                </a:ln>
                <a:solidFill>
                  <a:srgbClr val="3F3F3F"/>
                </a:solidFill>
                <a:effectLst/>
                <a:uLnTx/>
                <a:uFillTx/>
                <a:latin typeface="CVS Health Sans"/>
                <a:ea typeface="+mn-ea"/>
                <a:cs typeface="Arial" panose="020B0604020202020204" pitchFamily="34" charset="0"/>
                <a:sym typeface="Arial" panose="020B0604020202020204" pitchFamily="34" charset="0"/>
              </a:rPr>
              <a:t> DO oversell their solution</a:t>
            </a:r>
            <a:r>
              <a:rPr lang="en-US" sz="1200">
                <a:solidFill>
                  <a:srgbClr val="3F3F3F"/>
                </a:solidFill>
                <a:latin typeface="CVS Health Sans"/>
                <a:cs typeface="Arial" panose="020B0604020202020204" pitchFamily="34" charset="0"/>
                <a:sym typeface="Arial" panose="020B0604020202020204" pitchFamily="34" charset="0"/>
              </a:rPr>
              <a:t>. They are developing that reputation. Although they are the only options out there. Price already high, earmark double the budget for implementation, 30-50% over is expected.</a:t>
            </a:r>
            <a:endParaRPr kumimoji="0" lang="en-US" sz="1200" i="0" u="none" strike="noStrike" kern="1200" cap="none" spc="0" normalizeH="0" baseline="0" noProof="0">
              <a:ln>
                <a:noFill/>
              </a:ln>
              <a:solidFill>
                <a:srgbClr val="3F3F3F"/>
              </a:solidFill>
              <a:effectLst/>
              <a:uLnTx/>
              <a:uFillTx/>
              <a:latin typeface="CVS Health Sans"/>
              <a:ea typeface="+mn-ea"/>
              <a:cs typeface="Arial" panose="020B0604020202020204" pitchFamily="34" charset="0"/>
              <a:sym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8</a:t>
            </a:fld>
            <a:endParaRPr lang="en-US"/>
          </a:p>
        </p:txBody>
      </p:sp>
    </p:spTree>
    <p:extLst>
      <p:ext uri="{BB962C8B-B14F-4D97-AF65-F5344CB8AC3E}">
        <p14:creationId xmlns:p14="http://schemas.microsoft.com/office/powerpoint/2010/main" val="1079216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9</a:t>
            </a:fld>
            <a:endParaRPr lang="en-US"/>
          </a:p>
        </p:txBody>
      </p:sp>
    </p:spTree>
    <p:extLst>
      <p:ext uri="{BB962C8B-B14F-4D97-AF65-F5344CB8AC3E}">
        <p14:creationId xmlns:p14="http://schemas.microsoft.com/office/powerpoint/2010/main" val="1913962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solidFill>
                  <a:schemeClr val="bg2"/>
                </a:solidFill>
                <a:effectLst/>
                <a:ea typeface="Times New Roman" panose="02020603050405020304" pitchFamily="18" charset="0"/>
              </a:rPr>
              <a:t>Ensure that application interfaces are limited to enterprise APIs and events; files can be used in exception cases</a:t>
            </a:r>
            <a:endParaRPr lang="en-US" sz="1200">
              <a:solidFill>
                <a:schemeClr val="bg2"/>
              </a:solidFill>
              <a:cs typeface="Arial" panose="020B0604020202020204" pitchFamily="34" charset="0"/>
              <a:sym typeface="Arial" panose="020B0604020202020204" pitchFamily="34" charset="0"/>
            </a:endParaRP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D15A5-6128-B84F-818D-8AA5BDD9AF9D}" type="slidenum">
              <a:rPr kumimoji="0" lang="en-US"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sym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132772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4" name="Group 3"/>
          <p:cNvGrpSpPr/>
          <p:nvPr/>
        </p:nvGrpSpPr>
        <p:grpSpPr>
          <a:xfrm>
            <a:off x="557929" y="429542"/>
            <a:ext cx="2872536"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5169" y="1016179"/>
            <a:ext cx="5222470" cy="4340047"/>
          </a:xfrm>
          <a:prstGeom prst="rect">
            <a:avLst/>
          </a:prstGeom>
        </p:spPr>
      </p:pic>
      <p:sp>
        <p:nvSpPr>
          <p:cNvPr id="22"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379958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136542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6257926"/>
            <a:ext cx="12192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accent2"/>
                </a:solidFill>
                <a:latin typeface="+mn-lt"/>
              </a:defRPr>
            </a:lvl1pPr>
          </a:lstStyle>
          <a:p>
            <a:r>
              <a:rPr lang="en-US"/>
              <a:t>Click to edit title for divider</a:t>
            </a:r>
          </a:p>
        </p:txBody>
      </p:sp>
    </p:spTree>
    <p:extLst>
      <p:ext uri="{BB962C8B-B14F-4D97-AF65-F5344CB8AC3E}">
        <p14:creationId xmlns:p14="http://schemas.microsoft.com/office/powerpoint/2010/main" val="2549650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929" y="1767532"/>
            <a:ext cx="8588453"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278563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929" y="1767532"/>
            <a:ext cx="8588453"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15938" indent="-173038">
              <a:buClr>
                <a:schemeClr val="tx1"/>
              </a:buClr>
              <a:buFont typeface="Arial" panose="020B0604020202020204" pitchFamily="34" charset="0"/>
              <a:buChar char="•"/>
              <a:defRPr>
                <a:solidFill>
                  <a:schemeClr val="tx2"/>
                </a:solidFill>
              </a:defRPr>
            </a:lvl5pPr>
            <a:lvl6pPr marL="687388"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394452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two column layout</a:t>
            </a:r>
          </a:p>
        </p:txBody>
      </p:sp>
      <p:sp>
        <p:nvSpPr>
          <p:cNvPr id="3" name="Content Placeholder 2"/>
          <p:cNvSpPr>
            <a:spLocks noGrp="1"/>
          </p:cNvSpPr>
          <p:nvPr>
            <p:ph sz="half" idx="1" hasCustomPrompt="1"/>
          </p:nvPr>
        </p:nvSpPr>
        <p:spPr bwMode="gray">
          <a:xfrm>
            <a:off x="557929" y="1767532"/>
            <a:ext cx="5238478"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4175" y="1767532"/>
            <a:ext cx="5238478"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227855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three column layout</a:t>
            </a:r>
          </a:p>
        </p:txBody>
      </p:sp>
      <p:sp>
        <p:nvSpPr>
          <p:cNvPr id="3" name="Content Placeholder 2"/>
          <p:cNvSpPr>
            <a:spLocks noGrp="1"/>
          </p:cNvSpPr>
          <p:nvPr>
            <p:ph sz="half" idx="1" hasCustomPrompt="1"/>
          </p:nvPr>
        </p:nvSpPr>
        <p:spPr bwMode="gray">
          <a:xfrm>
            <a:off x="557930"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1971"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6012"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825303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four column layout</a:t>
            </a:r>
          </a:p>
        </p:txBody>
      </p:sp>
      <p:sp>
        <p:nvSpPr>
          <p:cNvPr id="3" name="Content Placeholder 2"/>
          <p:cNvSpPr>
            <a:spLocks noGrp="1"/>
          </p:cNvSpPr>
          <p:nvPr>
            <p:ph sz="half" idx="1" hasCustomPrompt="1"/>
          </p:nvPr>
        </p:nvSpPr>
        <p:spPr bwMode="gray">
          <a:xfrm>
            <a:off x="557929"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1600"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6125"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100650"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53483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five column journey layout</a:t>
            </a:r>
          </a:p>
        </p:txBody>
      </p:sp>
      <p:sp>
        <p:nvSpPr>
          <p:cNvPr id="8" name="Content Placeholder 2"/>
          <p:cNvSpPr>
            <a:spLocks noGrp="1"/>
          </p:cNvSpPr>
          <p:nvPr>
            <p:ph sz="half" idx="1" hasCustomPrompt="1"/>
          </p:nvPr>
        </p:nvSpPr>
        <p:spPr bwMode="gray">
          <a:xfrm>
            <a:off x="1064941"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3647"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2353"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31059"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9765"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4192298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70035" y="1752601"/>
            <a:ext cx="9051932"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686520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7653" y="1764793"/>
            <a:ext cx="7174286"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928" y="1767531"/>
            <a:ext cx="3439040"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87360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p:nvGrpSpPr>
        <p:grpSpPr>
          <a:xfrm>
            <a:off x="557929" y="429542"/>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083914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p:nvSpPr>
        <p:spPr>
          <a:xfrm>
            <a:off x="6096000"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474" y="3718012"/>
            <a:ext cx="3493918" cy="2023033"/>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6" name="Content Placeholder 5"/>
          <p:cNvSpPr>
            <a:spLocks noGrp="1"/>
          </p:cNvSpPr>
          <p:nvPr>
            <p:ph sz="quarter" idx="4" hasCustomPrompt="1"/>
          </p:nvPr>
        </p:nvSpPr>
        <p:spPr>
          <a:xfrm>
            <a:off x="7380297" y="3718012"/>
            <a:ext cx="3493918" cy="2023033"/>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spTree>
    <p:extLst>
      <p:ext uri="{BB962C8B-B14F-4D97-AF65-F5344CB8AC3E}">
        <p14:creationId xmlns:p14="http://schemas.microsoft.com/office/powerpoint/2010/main" val="3979142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p:nvSpPr>
        <p:spPr>
          <a:xfrm>
            <a:off x="218718" y="6241774"/>
            <a:ext cx="5587246"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p:nvSpPr>
        <p:spPr>
          <a:xfrm>
            <a:off x="4062895" y="0"/>
            <a:ext cx="405815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p:nvSpPr>
        <p:spPr>
          <a:xfrm>
            <a:off x="8121046" y="0"/>
            <a:ext cx="40709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991" y="3148862"/>
            <a:ext cx="2368913"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a:t>Header</a:t>
            </a:r>
          </a:p>
          <a:p>
            <a:pPr lvl="1"/>
            <a:r>
              <a:rPr lang="en-US"/>
              <a:t>First-level</a:t>
            </a:r>
          </a:p>
        </p:txBody>
      </p:sp>
      <p:sp>
        <p:nvSpPr>
          <p:cNvPr id="18" name="Content Placeholder 3"/>
          <p:cNvSpPr>
            <a:spLocks noGrp="1"/>
          </p:cNvSpPr>
          <p:nvPr>
            <p:ph sz="half" idx="2" hasCustomPrompt="1"/>
          </p:nvPr>
        </p:nvSpPr>
        <p:spPr bwMode="gray">
          <a:xfrm>
            <a:off x="4907514" y="3148862"/>
            <a:ext cx="2368913"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a:t>Header</a:t>
            </a:r>
          </a:p>
          <a:p>
            <a:pPr lvl="1"/>
            <a:r>
              <a:rPr lang="en-US"/>
              <a:t>First-level</a:t>
            </a:r>
          </a:p>
        </p:txBody>
      </p:sp>
      <p:sp>
        <p:nvSpPr>
          <p:cNvPr id="19" name="Content Placeholder 3"/>
          <p:cNvSpPr>
            <a:spLocks noGrp="1"/>
          </p:cNvSpPr>
          <p:nvPr>
            <p:ph sz="half" idx="18" hasCustomPrompt="1"/>
          </p:nvPr>
        </p:nvSpPr>
        <p:spPr bwMode="gray">
          <a:xfrm>
            <a:off x="8972065" y="3148862"/>
            <a:ext cx="2368913" cy="2592183"/>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Tree>
    <p:extLst>
      <p:ext uri="{BB962C8B-B14F-4D97-AF65-F5344CB8AC3E}">
        <p14:creationId xmlns:p14="http://schemas.microsoft.com/office/powerpoint/2010/main" val="3182429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929" y="1765300"/>
            <a:ext cx="4884168"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1269987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6733589" y="530351"/>
            <a:ext cx="4884168"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40693" y="1765300"/>
            <a:ext cx="4884168"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3322507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p:nvSpPr>
        <p:spPr>
          <a:xfrm>
            <a:off x="6096000"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929" y="1767532"/>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3336236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557929" y="1764792"/>
            <a:ext cx="4435995" cy="1463040"/>
          </a:xfrm>
        </p:spPr>
        <p:txBody>
          <a:bodyPr rIns="0"/>
          <a:lstStyle>
            <a:lvl1pPr>
              <a:defRPr>
                <a:solidFill>
                  <a:schemeClr val="tx2"/>
                </a:solidFill>
              </a:defRPr>
            </a:lvl1pPr>
          </a:lstStyle>
          <a:p>
            <a:r>
              <a:rPr lang="en-US"/>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929" y="3590383"/>
            <a:ext cx="4573191"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4001708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868" y="2180108"/>
            <a:ext cx="7170763"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7" y="4020922"/>
            <a:ext cx="4573191"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2772026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a:xfrm>
            <a:off x="2512868" y="2180108"/>
            <a:ext cx="7170763" cy="1463040"/>
          </a:xfrm>
        </p:spPr>
        <p:txBody>
          <a:bodyPr rIns="0"/>
          <a:lstStyle>
            <a:lvl1pPr>
              <a:defRPr>
                <a:solidFill>
                  <a:schemeClr val="bg1"/>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7" y="4020922"/>
            <a:ext cx="4573191" cy="161925"/>
          </a:xfrm>
          <a:prstGeom prst="rect">
            <a:avLst/>
          </a:prstGeom>
          <a:noFill/>
        </p:spPr>
        <p:txBody>
          <a:bodyPr>
            <a:noAutofit/>
          </a:bodyPr>
          <a:lstStyle>
            <a:lvl1pPr>
              <a:defRPr sz="1400" cap="all" baseline="0">
                <a:solidFill>
                  <a:schemeClr val="bg1"/>
                </a:solidFill>
              </a:defRPr>
            </a:lvl1pPr>
          </a:lstStyle>
          <a:p>
            <a:pPr lvl="0"/>
            <a:r>
              <a:rPr lang="en-US"/>
              <a:t>click to add AUTHOR</a:t>
            </a:r>
          </a:p>
        </p:txBody>
      </p:sp>
    </p:spTree>
    <p:extLst>
      <p:ext uri="{BB962C8B-B14F-4D97-AF65-F5344CB8AC3E}">
        <p14:creationId xmlns:p14="http://schemas.microsoft.com/office/powerpoint/2010/main" val="7035212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3034"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635"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20143"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4668"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Tree>
    <p:extLst>
      <p:ext uri="{BB962C8B-B14F-4D97-AF65-F5344CB8AC3E}">
        <p14:creationId xmlns:p14="http://schemas.microsoft.com/office/powerpoint/2010/main" val="29991377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4939"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929" y="1767532"/>
            <a:ext cx="8588453" cy="3977640"/>
          </a:xfrm>
        </p:spPr>
        <p:txBody>
          <a:bodyPr/>
          <a:lstStyle>
            <a:lvl1pPr>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43531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p:nvSpPr>
        <p:spPr>
          <a:xfrm>
            <a:off x="557929" y="6427484"/>
            <a:ext cx="6859786"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p:nvGrpSpPr>
        <p:grpSpPr>
          <a:xfrm>
            <a:off x="557929" y="429542"/>
            <a:ext cx="2872536"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930" y="4379002"/>
            <a:ext cx="3582950"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672893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a:t>Click to add title</a:t>
            </a:r>
          </a:p>
        </p:txBody>
      </p:sp>
    </p:spTree>
    <p:extLst>
      <p:ext uri="{BB962C8B-B14F-4D97-AF65-F5344CB8AC3E}">
        <p14:creationId xmlns:p14="http://schemas.microsoft.com/office/powerpoint/2010/main" val="38734343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576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139F72-CEC0-495F-8477-192D60A880E2}"/>
              </a:ext>
            </a:extLst>
          </p:cNvPr>
          <p:cNvSpPr/>
          <p:nvPr/>
        </p:nvSpPr>
        <p:spPr>
          <a:xfrm>
            <a:off x="-1"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sp>
        <p:nvSpPr>
          <p:cNvPr id="8" name="Title 1">
            <a:extLst>
              <a:ext uri="{FF2B5EF4-FFF2-40B4-BE49-F238E27FC236}">
                <a16:creationId xmlns:a16="http://schemas.microsoft.com/office/drawing/2014/main" id="{64081097-5A32-492D-A4B4-0E77BD503364}"/>
              </a:ext>
            </a:extLst>
          </p:cNvPr>
          <p:cNvSpPr txBox="1">
            <a:spLocks/>
          </p:cNvSpPr>
          <p:nvPr userDrawn="1"/>
        </p:nvSpPr>
        <p:spPr>
          <a:xfrm>
            <a:off x="575681" y="2875986"/>
            <a:ext cx="4882896" cy="713232"/>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sz="4000">
                <a:solidFill>
                  <a:schemeClr val="bg1"/>
                </a:solidFill>
              </a:rPr>
              <a:t>Turning Vision…</a:t>
            </a:r>
          </a:p>
        </p:txBody>
      </p:sp>
      <p:sp>
        <p:nvSpPr>
          <p:cNvPr id="9" name="Title 1">
            <a:extLst>
              <a:ext uri="{FF2B5EF4-FFF2-40B4-BE49-F238E27FC236}">
                <a16:creationId xmlns:a16="http://schemas.microsoft.com/office/drawing/2014/main" id="{68E82583-215F-49B9-8CD3-A028423EE570}"/>
              </a:ext>
            </a:extLst>
          </p:cNvPr>
          <p:cNvSpPr>
            <a:spLocks noGrp="1"/>
          </p:cNvSpPr>
          <p:nvPr>
            <p:ph type="title" idx="4294967295"/>
          </p:nvPr>
        </p:nvSpPr>
        <p:spPr>
          <a:xfrm>
            <a:off x="6733424" y="2875986"/>
            <a:ext cx="4882896" cy="713232"/>
          </a:xfrm>
        </p:spPr>
        <p:txBody>
          <a:bodyPr/>
          <a:lstStyle/>
          <a:p>
            <a:r>
              <a:rPr lang="en-US" sz="4000"/>
              <a:t>Click to edit Master title style</a:t>
            </a:r>
          </a:p>
        </p:txBody>
      </p:sp>
    </p:spTree>
    <p:extLst>
      <p:ext uri="{BB962C8B-B14F-4D97-AF65-F5344CB8AC3E}">
        <p14:creationId xmlns:p14="http://schemas.microsoft.com/office/powerpoint/2010/main" val="306607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309210"/>
            <a:ext cx="9667726" cy="370265"/>
          </a:xfrm>
        </p:spPr>
        <p:txBody>
          <a:bodyPr/>
          <a:lstStyle>
            <a:lvl1pPr>
              <a:defRPr>
                <a:solidFill>
                  <a:schemeClr val="tx2"/>
                </a:solidFill>
              </a:defRPr>
            </a:lvl1pPr>
          </a:lstStyle>
          <a:p>
            <a:r>
              <a:rPr lang="en-US"/>
              <a:t>Click to add title</a:t>
            </a:r>
          </a:p>
        </p:txBody>
      </p:sp>
      <p:sp>
        <p:nvSpPr>
          <p:cNvPr id="3" name="Text Placeholder 2">
            <a:extLst>
              <a:ext uri="{FF2B5EF4-FFF2-40B4-BE49-F238E27FC236}">
                <a16:creationId xmlns:a16="http://schemas.microsoft.com/office/drawing/2014/main" id="{63A73374-FE24-48E2-B523-179FF929552D}"/>
              </a:ext>
            </a:extLst>
          </p:cNvPr>
          <p:cNvSpPr>
            <a:spLocks noGrp="1"/>
          </p:cNvSpPr>
          <p:nvPr>
            <p:ph type="body" sz="quarter" idx="4294967295"/>
          </p:nvPr>
        </p:nvSpPr>
        <p:spPr>
          <a:xfrm>
            <a:off x="557929" y="679475"/>
            <a:ext cx="9687861" cy="422275"/>
          </a:xfrm>
        </p:spPr>
        <p:txBody>
          <a:bodyPr/>
          <a:lstStyle/>
          <a:p>
            <a:pPr lvl="0"/>
            <a:r>
              <a:rPr lang="en-US">
                <a:latin typeface="Arial" panose="020B0604020202020204" pitchFamily="34" charset="0"/>
                <a:cs typeface="Arial" panose="020B0604020202020204" pitchFamily="34" charset="0"/>
                <a:sym typeface="Arial" panose="020B0604020202020204" pitchFamily="34" charset="0"/>
              </a:rPr>
              <a:t>Click to edit Master text styles</a:t>
            </a:r>
          </a:p>
        </p:txBody>
      </p:sp>
    </p:spTree>
    <p:extLst>
      <p:ext uri="{BB962C8B-B14F-4D97-AF65-F5344CB8AC3E}">
        <p14:creationId xmlns:p14="http://schemas.microsoft.com/office/powerpoint/2010/main" val="188147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357" y="4634747"/>
            <a:ext cx="10564071" cy="795528"/>
          </a:xfrm>
        </p:spPr>
        <p:txBody>
          <a:bodyPr rIns="0" anchor="b" anchorCtr="0"/>
          <a:lstStyle>
            <a:lvl1pPr>
              <a:lnSpc>
                <a:spcPct val="90000"/>
              </a:lnSpc>
              <a:defRPr sz="400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57357" y="5578043"/>
            <a:ext cx="10564071"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0" y="6371584"/>
            <a:ext cx="2798793"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grpSp>
        <p:nvGrpSpPr>
          <p:cNvPr id="14" name="Group 13"/>
          <p:cNvGrpSpPr/>
          <p:nvPr/>
        </p:nvGrpSpPr>
        <p:grpSpPr>
          <a:xfrm>
            <a:off x="557929" y="429542"/>
            <a:ext cx="2872536"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246531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p:nvSpPr>
        <p:spPr>
          <a:xfrm>
            <a:off x="1" y="4350554"/>
            <a:ext cx="12192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latin typeface="+mn-lt"/>
            </a:endParaRPr>
          </a:p>
        </p:txBody>
      </p:sp>
      <p:sp>
        <p:nvSpPr>
          <p:cNvPr id="2" name="Title 1"/>
          <p:cNvSpPr>
            <a:spLocks noGrp="1"/>
          </p:cNvSpPr>
          <p:nvPr>
            <p:ph type="ctrTitle" hasCustomPrompt="1"/>
          </p:nvPr>
        </p:nvSpPr>
        <p:spPr>
          <a:xfrm>
            <a:off x="557357" y="4634747"/>
            <a:ext cx="10564071" cy="795528"/>
          </a:xfrm>
        </p:spPr>
        <p:txBody>
          <a:bodyPr rIns="0" anchor="b" anchorCtr="0"/>
          <a:lstStyle>
            <a:lvl1pPr>
              <a:lnSpc>
                <a:spcPct val="90000"/>
              </a:lnSpc>
              <a:defRPr sz="40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557357" y="5578043"/>
            <a:ext cx="10564071"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0" y="6371584"/>
            <a:ext cx="2798793"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grpSp>
        <p:nvGrpSpPr>
          <p:cNvPr id="15" name="Group 14"/>
          <p:cNvGrpSpPr/>
          <p:nvPr/>
        </p:nvGrpSpPr>
        <p:grpSpPr>
          <a:xfrm>
            <a:off x="557929" y="429542"/>
            <a:ext cx="2872536"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407339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p:nvGrpSpPr>
        <p:grpSpPr>
          <a:xfrm>
            <a:off x="557929" y="429542"/>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2706551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7"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929" y="1755739"/>
            <a:ext cx="8588453" cy="3985305"/>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94379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7"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652" y="1756549"/>
            <a:ext cx="3914652"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3091" y="1756549"/>
            <a:ext cx="3912531"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Tree>
    <p:extLst>
      <p:ext uri="{BB962C8B-B14F-4D97-AF65-F5344CB8AC3E}">
        <p14:creationId xmlns:p14="http://schemas.microsoft.com/office/powerpoint/2010/main" val="211148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203945501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929" y="530351"/>
            <a:ext cx="9667726"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929" y="1767532"/>
            <a:ext cx="11048829"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930" y="6367487"/>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5279" y="6373316"/>
            <a:ext cx="1279513"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p:nvSpPr>
        <p:spPr>
          <a:xfrm>
            <a:off x="859758" y="6425582"/>
            <a:ext cx="8048816" cy="123111"/>
          </a:xfrm>
          <a:prstGeom prst="rect">
            <a:avLst/>
          </a:prstGeom>
          <a:noFill/>
        </p:spPr>
        <p:txBody>
          <a:bodyPr wrap="square" lIns="0" tIns="0" rIns="0" bIns="0" rtlCol="0" anchor="b">
            <a:spAutoFit/>
          </a:bodyPr>
          <a:lstStyle/>
          <a:p>
            <a:r>
              <a:rPr lang="en-US" sz="800">
                <a:solidFill>
                  <a:schemeClr val="tx2"/>
                </a:solidFill>
              </a:rPr>
              <a:t>©2020 CVS Health and/or one of its affiliates. Confidential and proprietary.</a:t>
            </a:r>
          </a:p>
        </p:txBody>
      </p:sp>
      <p:pic>
        <p:nvPicPr>
          <p:cNvPr id="6" name="Picture 5" descr="A picture containing knife&#10;&#10;Description automatically generated">
            <a:extLst>
              <a:ext uri="{FF2B5EF4-FFF2-40B4-BE49-F238E27FC236}">
                <a16:creationId xmlns:a16="http://schemas.microsoft.com/office/drawing/2014/main" id="{DC13747A-EAA2-45E3-A8A0-1A494B86D158}"/>
              </a:ext>
            </a:extLst>
          </p:cNvPr>
          <p:cNvPicPr>
            <a:picLocks noChangeAspect="1"/>
          </p:cNvPicPr>
          <p:nvPr userDrawn="1"/>
        </p:nvPicPr>
        <p:blipFill>
          <a:blip r:embed="rId35"/>
          <a:stretch>
            <a:fillRect/>
          </a:stretch>
        </p:blipFill>
        <p:spPr>
          <a:xfrm>
            <a:off x="10285354" y="446389"/>
            <a:ext cx="1810965" cy="797194"/>
          </a:xfrm>
          <a:prstGeom prst="rect">
            <a:avLst/>
          </a:prstGeom>
        </p:spPr>
      </p:pic>
    </p:spTree>
    <p:extLst>
      <p:ext uri="{BB962C8B-B14F-4D97-AF65-F5344CB8AC3E}">
        <p14:creationId xmlns:p14="http://schemas.microsoft.com/office/powerpoint/2010/main" val="410697639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3" r:id="rId25"/>
    <p:sldLayoutId id="2147483854" r:id="rId26"/>
    <p:sldLayoutId id="2147483855" r:id="rId27"/>
    <p:sldLayoutId id="2147483856" r:id="rId28"/>
    <p:sldLayoutId id="2147483857" r:id="rId29"/>
    <p:sldLayoutId id="2147483859" r:id="rId30"/>
    <p:sldLayoutId id="2147483860" r:id="rId31"/>
    <p:sldLayoutId id="2147483852" r:id="rId32"/>
    <p:sldLayoutId id="2147483861" r:id="rId3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p15:clr>
            <a:srgbClr val="F26B43"/>
          </p15:clr>
        </p15:guide>
        <p15:guide id="2" pos="362">
          <p15:clr>
            <a:srgbClr val="F26B43"/>
          </p15:clr>
        </p15:guide>
        <p15:guide id="3" pos="7319">
          <p15:clr>
            <a:srgbClr val="F26B43"/>
          </p15:clr>
        </p15:guide>
        <p15:guide id="4" orient="horz" pos="360">
          <p15:clr>
            <a:srgbClr val="F26B43"/>
          </p15:clr>
        </p15:guide>
        <p15:guide id="5" orient="horz" pos="3622">
          <p15:clr>
            <a:srgbClr val="F26B43"/>
          </p15:clr>
        </p15:guide>
        <p15:guide id="6" orient="horz" pos="41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12.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08AD-B065-42AE-BC44-9C064C83105A}"/>
              </a:ext>
            </a:extLst>
          </p:cNvPr>
          <p:cNvSpPr>
            <a:spLocks noGrp="1"/>
          </p:cNvSpPr>
          <p:nvPr>
            <p:ph type="ctrTitle"/>
          </p:nvPr>
        </p:nvSpPr>
        <p:spPr>
          <a:xfrm>
            <a:off x="733646" y="2130386"/>
            <a:ext cx="5918614" cy="2011680"/>
          </a:xfrm>
        </p:spPr>
        <p:txBody>
          <a:bodyPr/>
          <a:lstStyle/>
          <a:p>
            <a:pPr>
              <a:lnSpc>
                <a:spcPct val="110000"/>
              </a:lnSpc>
              <a:spcBef>
                <a:spcPts val="800"/>
              </a:spcBef>
            </a:pPr>
            <a:r>
              <a:rPr lang="en-US"/>
              <a:t>Enterprise Contract Lifecycle Management (CLM) POV</a:t>
            </a:r>
          </a:p>
        </p:txBody>
      </p:sp>
      <p:sp>
        <p:nvSpPr>
          <p:cNvPr id="3" name="Text Placeholder 2">
            <a:extLst>
              <a:ext uri="{FF2B5EF4-FFF2-40B4-BE49-F238E27FC236}">
                <a16:creationId xmlns:a16="http://schemas.microsoft.com/office/drawing/2014/main" id="{AF0DA26D-3B67-40C8-9676-A9B16F9FFEA9}"/>
              </a:ext>
            </a:extLst>
          </p:cNvPr>
          <p:cNvSpPr>
            <a:spLocks noGrp="1"/>
          </p:cNvSpPr>
          <p:nvPr>
            <p:ph type="body" sz="quarter" idx="16"/>
          </p:nvPr>
        </p:nvSpPr>
        <p:spPr>
          <a:xfrm>
            <a:off x="733646" y="4786856"/>
            <a:ext cx="3407233" cy="1262324"/>
          </a:xfrm>
        </p:spPr>
        <p:txBody>
          <a:bodyPr/>
          <a:lstStyle/>
          <a:p>
            <a:r>
              <a:rPr lang="en-US"/>
              <a:t>TAI Systems Planning</a:t>
            </a:r>
          </a:p>
          <a:p>
            <a:r>
              <a:rPr lang="en-US"/>
              <a:t>June 2021</a:t>
            </a:r>
          </a:p>
        </p:txBody>
      </p:sp>
    </p:spTree>
    <p:extLst>
      <p:ext uri="{BB962C8B-B14F-4D97-AF65-F5344CB8AC3E}">
        <p14:creationId xmlns:p14="http://schemas.microsoft.com/office/powerpoint/2010/main" val="319715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55297"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What do we suggest as next step?	</a:t>
            </a:r>
            <a:endParaRPr lang="en-US">
              <a:cs typeface="Arial" panose="020B0604020202020204" pitchFamily="34" charset="0"/>
              <a:sym typeface="Arial" panose="020B0604020202020204" pitchFamily="34" charset="0"/>
            </a:endParaRPr>
          </a:p>
        </p:txBody>
      </p:sp>
      <p:sp>
        <p:nvSpPr>
          <p:cNvPr id="3" name="Text Placeholder 2"/>
          <p:cNvSpPr>
            <a:spLocks noGrp="1"/>
          </p:cNvSpPr>
          <p:nvPr>
            <p:ph type="body" sz="quarter" idx="4294967295"/>
          </p:nvPr>
        </p:nvSpPr>
        <p:spPr>
          <a:xfrm>
            <a:off x="549123" y="777766"/>
            <a:ext cx="9685338" cy="422275"/>
          </a:xfrm>
        </p:spPr>
        <p:txBody>
          <a:bodyPr/>
          <a:lstStyle/>
          <a:p>
            <a:pPr>
              <a:defRPr/>
            </a:pPr>
            <a:r>
              <a:rPr lang="en-US">
                <a:solidFill>
                  <a:schemeClr val="tx1">
                    <a:lumMod val="85000"/>
                    <a:lumOff val="15000"/>
                  </a:schemeClr>
                </a:solidFill>
                <a:cs typeface="Arial" panose="020B0604020202020204" pitchFamily="34" charset="0"/>
                <a:sym typeface="Arial" panose="020B0604020202020204" pitchFamily="34" charset="0"/>
              </a:rPr>
              <a:t>Primary vendor partner, centralize contract store and library, integrated with added capability components, and influence vendor roadmap</a:t>
            </a:r>
          </a:p>
          <a:p>
            <a:pPr>
              <a:defRPr/>
            </a:pPr>
            <a:endParaRPr kumimoji="0" lang="en-US" sz="1400" b="0" i="0" u="none" strike="noStrike" kern="1200" cap="none" spc="0" normalizeH="0" baseline="0" noProof="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pic>
        <p:nvPicPr>
          <p:cNvPr id="5" name="Picture 4"/>
          <p:cNvPicPr>
            <a:picLocks noChangeAspect="1"/>
          </p:cNvPicPr>
          <p:nvPr/>
        </p:nvPicPr>
        <p:blipFill rotWithShape="1">
          <a:blip r:embed="rId7"/>
          <a:srcRect l="9002" r="10515"/>
          <a:stretch/>
        </p:blipFill>
        <p:spPr>
          <a:xfrm>
            <a:off x="10126832" y="1553575"/>
            <a:ext cx="2075015" cy="5302599"/>
          </a:xfrm>
          <a:prstGeom prst="rect">
            <a:avLst/>
          </a:prstGeom>
        </p:spPr>
      </p:pic>
      <p:grpSp>
        <p:nvGrpSpPr>
          <p:cNvPr id="8" name="Group 7"/>
          <p:cNvGrpSpPr/>
          <p:nvPr/>
        </p:nvGrpSpPr>
        <p:grpSpPr>
          <a:xfrm>
            <a:off x="687754" y="1720608"/>
            <a:ext cx="9202139" cy="3210899"/>
            <a:chOff x="3264306" y="1750262"/>
            <a:chExt cx="7647699" cy="2431350"/>
          </a:xfrm>
        </p:grpSpPr>
        <p:sp>
          <p:nvSpPr>
            <p:cNvPr id="23" name="Rectangle 22"/>
            <p:cNvSpPr/>
            <p:nvPr/>
          </p:nvSpPr>
          <p:spPr>
            <a:xfrm>
              <a:off x="10844838" y="2278240"/>
              <a:ext cx="67167" cy="19033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tIns="91416" rIns="182832" rtlCol="0" anchor="t"/>
            <a:lstStyle/>
            <a:p>
              <a:pPr marL="194252" marR="0" lvl="0" indent="-194252"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endParaRPr kumimoji="0" lang="en-US" sz="1400" b="0" i="1" u="none" strike="noStrike" kern="1200" cap="none" spc="0" normalizeH="0" baseline="0" noProof="0">
                <a:ln>
                  <a:noFill/>
                </a:ln>
                <a:solidFill>
                  <a:srgbClr val="9E0000"/>
                </a:solidFill>
                <a:effectLst/>
                <a:uLnTx/>
                <a:uFillTx/>
                <a:latin typeface="CVS Health Sans"/>
                <a:ea typeface="+mn-ea"/>
                <a:cs typeface="Arial" panose="020B0604020202020204" pitchFamily="34" charset="0"/>
                <a:sym typeface="Arial" panose="020B0604020202020204" pitchFamily="34" charset="0"/>
              </a:endParaRPr>
            </a:p>
          </p:txBody>
        </p:sp>
        <p:sp>
          <p:nvSpPr>
            <p:cNvPr id="16" name="Rectangle 15"/>
            <p:cNvSpPr/>
            <p:nvPr/>
          </p:nvSpPr>
          <p:spPr>
            <a:xfrm>
              <a:off x="3264306" y="2278240"/>
              <a:ext cx="7571350" cy="1903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4" tIns="91416" rIns="182832" bIns="91416" rtlCol="0" anchor="ctr"/>
            <a:lstStyle/>
            <a:p>
              <a:pPr marL="285750" indent="-285750">
                <a:spcAft>
                  <a:spcPts val="600"/>
                </a:spcAft>
                <a:buFont typeface="Arial" panose="020B0604020202020204" pitchFamily="34" charset="0"/>
                <a:buChar char="•"/>
                <a:defRPr/>
              </a:pPr>
              <a:r>
                <a:rPr lang="en-US" sz="1200">
                  <a:solidFill>
                    <a:schemeClr val="tx1">
                      <a:lumMod val="75000"/>
                      <a:lumOff val="25000"/>
                    </a:schemeClr>
                  </a:solidFill>
                  <a:latin typeface="CVS Health Sans"/>
                  <a:cs typeface="Arial" panose="020B0604020202020204" pitchFamily="34" charset="0"/>
                  <a:sym typeface="Arial" panose="020B0604020202020204" pitchFamily="34" charset="0"/>
                </a:rPr>
                <a:t>Identify a </a:t>
              </a:r>
              <a:r>
                <a:rPr lang="en-US" sz="1200" b="1">
                  <a:solidFill>
                    <a:schemeClr val="tx1">
                      <a:lumMod val="75000"/>
                      <a:lumOff val="25000"/>
                    </a:schemeClr>
                  </a:solidFill>
                  <a:latin typeface="CVS Health Sans"/>
                  <a:cs typeface="Arial" panose="020B0604020202020204" pitchFamily="34" charset="0"/>
                  <a:sym typeface="Arial" panose="020B0604020202020204" pitchFamily="34" charset="0"/>
                </a:rPr>
                <a:t>primary CLM product </a:t>
              </a:r>
              <a:r>
                <a:rPr lang="en-US" sz="1200">
                  <a:solidFill>
                    <a:schemeClr val="tx1">
                      <a:lumMod val="75000"/>
                      <a:lumOff val="25000"/>
                    </a:schemeClr>
                  </a:solidFill>
                  <a:latin typeface="CVS Health Sans"/>
                  <a:cs typeface="Arial" panose="020B0604020202020204" pitchFamily="34" charset="0"/>
                  <a:sym typeface="Arial" panose="020B0604020202020204" pitchFamily="34" charset="0"/>
                </a:rPr>
                <a:t>and vendor relationship as the </a:t>
              </a:r>
              <a:r>
                <a:rPr lang="en-US" sz="1200" b="1">
                  <a:solidFill>
                    <a:schemeClr val="tx1">
                      <a:lumMod val="75000"/>
                      <a:lumOff val="25000"/>
                    </a:schemeClr>
                  </a:solidFill>
                  <a:latin typeface="CVS Health Sans"/>
                  <a:cs typeface="Arial" panose="020B0604020202020204" pitchFamily="34" charset="0"/>
                  <a:sym typeface="Arial" panose="020B0604020202020204" pitchFamily="34" charset="0"/>
                </a:rPr>
                <a:t>standard and default </a:t>
              </a:r>
              <a:r>
                <a:rPr lang="en-US" sz="1200">
                  <a:solidFill>
                    <a:schemeClr val="tx1">
                      <a:lumMod val="75000"/>
                      <a:lumOff val="25000"/>
                    </a:schemeClr>
                  </a:solidFill>
                  <a:latin typeface="CVS Health Sans"/>
                  <a:cs typeface="Arial" panose="020B0604020202020204" pitchFamily="34" charset="0"/>
                  <a:sym typeface="Arial" panose="020B0604020202020204" pitchFamily="34" charset="0"/>
                </a:rPr>
                <a:t>CLM implementation (benefits: </a:t>
              </a:r>
              <a:r>
                <a:rPr lang="en-US" sz="12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Report and analysis of contract data for compliance, renewal, business opportunity and relationship management, avoid duplication and conflict of legal terms)</a:t>
              </a:r>
              <a:endParaRPr lang="en-US" sz="1200" b="1">
                <a:solidFill>
                  <a:schemeClr val="tx1">
                    <a:lumMod val="75000"/>
                    <a:lumOff val="25000"/>
                  </a:schemeClr>
                </a:solidFill>
                <a:latin typeface="CVS Health Sans"/>
                <a:cs typeface="Arial" panose="020B0604020202020204" pitchFamily="34" charset="0"/>
                <a:sym typeface="Arial" panose="020B0604020202020204" pitchFamily="34" charset="0"/>
              </a:endParaRPr>
            </a:p>
            <a:p>
              <a:pPr marL="285750" indent="-285750">
                <a:spcAft>
                  <a:spcPts val="600"/>
                </a:spcAft>
                <a:buFont typeface="Arial" panose="020B0604020202020204" pitchFamily="34" charset="0"/>
                <a:buChar char="•"/>
                <a:defRPr/>
              </a:pPr>
              <a:r>
                <a:rPr lang="en-US" sz="1200">
                  <a:solidFill>
                    <a:schemeClr val="tx1">
                      <a:lumMod val="75000"/>
                      <a:lumOff val="25000"/>
                    </a:schemeClr>
                  </a:solidFill>
                  <a:latin typeface="CVS Health Sans"/>
                  <a:cs typeface="Arial" panose="020B0604020202020204" pitchFamily="34" charset="0"/>
                  <a:sym typeface="Arial" panose="020B0604020202020204" pitchFamily="34" charset="0"/>
                </a:rPr>
                <a:t>Establish a </a:t>
              </a:r>
              <a:r>
                <a:rPr lang="en-US" sz="1200" b="1">
                  <a:solidFill>
                    <a:schemeClr val="tx1">
                      <a:lumMod val="75000"/>
                      <a:lumOff val="25000"/>
                    </a:schemeClr>
                  </a:solidFill>
                  <a:latin typeface="CVS Health Sans"/>
                  <a:cs typeface="Arial" panose="020B0604020202020204" pitchFamily="34" charset="0"/>
                  <a:sym typeface="Arial" panose="020B0604020202020204" pitchFamily="34" charset="0"/>
                </a:rPr>
                <a:t>centralized contract data repository</a:t>
              </a:r>
              <a:r>
                <a:rPr lang="en-US" sz="1200">
                  <a:solidFill>
                    <a:schemeClr val="tx1">
                      <a:lumMod val="75000"/>
                      <a:lumOff val="25000"/>
                    </a:schemeClr>
                  </a:solidFill>
                  <a:latin typeface="CVS Health Sans"/>
                  <a:cs typeface="Arial" panose="020B0604020202020204" pitchFamily="34" charset="0"/>
                  <a:sym typeface="Arial" panose="020B0604020202020204" pitchFamily="34" charset="0"/>
                </a:rPr>
                <a:t> to consolidate all contract data into primary CLM solution</a:t>
              </a:r>
            </a:p>
            <a:p>
              <a:pPr marL="285750" indent="-285750">
                <a:spcAft>
                  <a:spcPts val="600"/>
                </a:spcAft>
                <a:buFont typeface="Arial" panose="020B0604020202020204" pitchFamily="34" charset="0"/>
                <a:buChar char="•"/>
                <a:defRPr/>
              </a:pPr>
              <a:r>
                <a:rPr kumimoji="0" lang="en-US" sz="1200" i="0" u="none" strike="noStrike" kern="1200" cap="none" spc="0" normalizeH="0" baseline="0" noProof="0">
                  <a:ln>
                    <a:noFill/>
                  </a:ln>
                  <a:solidFill>
                    <a:schemeClr val="tx1">
                      <a:lumMod val="75000"/>
                      <a:lumOff val="25000"/>
                    </a:schemeClr>
                  </a:solidFill>
                  <a:effectLst/>
                  <a:uLnTx/>
                  <a:uFillTx/>
                  <a:ea typeface="+mn-ea"/>
                  <a:cs typeface="Arial" panose="020B0604020202020204" pitchFamily="34" charset="0"/>
                  <a:sym typeface="Arial" panose="020B0604020202020204" pitchFamily="34" charset="0"/>
                </a:rPr>
                <a:t>Identify business specific </a:t>
              </a:r>
              <a:r>
                <a:rPr lang="en-US" sz="1200">
                  <a:solidFill>
                    <a:schemeClr val="tx1">
                      <a:lumMod val="75000"/>
                      <a:lumOff val="25000"/>
                    </a:schemeClr>
                  </a:solidFill>
                  <a:cs typeface="Arial" panose="020B0604020202020204" pitchFamily="34" charset="0"/>
                  <a:sym typeface="Arial" panose="020B0604020202020204" pitchFamily="34" charset="0"/>
                </a:rPr>
                <a:t>additional capabilities that cannot be fulfilled by CLM and use integration to bring in </a:t>
              </a:r>
              <a:r>
                <a:rPr lang="en-US" sz="1200" b="1">
                  <a:solidFill>
                    <a:schemeClr val="tx1">
                      <a:lumMod val="75000"/>
                      <a:lumOff val="25000"/>
                    </a:schemeClr>
                  </a:solidFill>
                  <a:cs typeface="Arial" panose="020B0604020202020204" pitchFamily="34" charset="0"/>
                  <a:sym typeface="Arial" panose="020B0604020202020204" pitchFamily="34" charset="0"/>
                </a:rPr>
                <a:t>components</a:t>
              </a:r>
              <a:r>
                <a:rPr lang="en-US" sz="1200">
                  <a:solidFill>
                    <a:schemeClr val="tx1">
                      <a:lumMod val="75000"/>
                      <a:lumOff val="25000"/>
                    </a:schemeClr>
                  </a:solidFill>
                  <a:cs typeface="Arial" panose="020B0604020202020204" pitchFamily="34" charset="0"/>
                  <a:sym typeface="Arial" panose="020B0604020202020204" pitchFamily="34" charset="0"/>
                </a:rPr>
                <a:t> to satisfy requirements, apply the guidelines of enterprise APIs and events interfaces</a:t>
              </a:r>
            </a:p>
            <a:p>
              <a:pPr marL="285750" indent="-285750">
                <a:spcAft>
                  <a:spcPts val="600"/>
                </a:spcAft>
                <a:buFont typeface="Arial" panose="020B0604020202020204" pitchFamily="34" charset="0"/>
                <a:buChar char="•"/>
                <a:defRPr/>
              </a:pPr>
              <a:r>
                <a:rPr kumimoji="0" lang="en-US" sz="1200" i="0" u="none" strike="noStrike" kern="1200" cap="none" spc="0" normalizeH="0" baseline="0" noProof="0">
                  <a:ln>
                    <a:noFill/>
                  </a:ln>
                  <a:solidFill>
                    <a:schemeClr val="tx1">
                      <a:lumMod val="75000"/>
                      <a:lumOff val="25000"/>
                    </a:schemeClr>
                  </a:solidFill>
                  <a:effectLst/>
                  <a:uLnTx/>
                  <a:uFillTx/>
                  <a:latin typeface="CVS Health Sans"/>
                  <a:ea typeface="+mn-ea"/>
                  <a:cs typeface="Arial" panose="020B0604020202020204" pitchFamily="34" charset="0"/>
                  <a:sym typeface="Arial" panose="020B0604020202020204" pitchFamily="34" charset="0"/>
                </a:rPr>
                <a:t>Pa</a:t>
              </a:r>
              <a:r>
                <a:rPr lang="en-US" sz="1200" err="1">
                  <a:solidFill>
                    <a:schemeClr val="tx1">
                      <a:lumMod val="75000"/>
                      <a:lumOff val="25000"/>
                    </a:schemeClr>
                  </a:solidFill>
                  <a:latin typeface="CVS Health Sans"/>
                  <a:cs typeface="Arial" panose="020B0604020202020204" pitchFamily="34" charset="0"/>
                  <a:sym typeface="Arial" panose="020B0604020202020204" pitchFamily="34" charset="0"/>
                </a:rPr>
                <a:t>rtner</a:t>
              </a:r>
              <a:r>
                <a:rPr kumimoji="0" lang="en-US" sz="1200" i="0" u="none" strike="noStrike" kern="1200" cap="none" spc="0" normalizeH="0" baseline="0" noProof="0">
                  <a:ln>
                    <a:noFill/>
                  </a:ln>
                  <a:solidFill>
                    <a:schemeClr val="tx1">
                      <a:lumMod val="75000"/>
                      <a:lumOff val="25000"/>
                    </a:schemeClr>
                  </a:solidFill>
                  <a:effectLst/>
                  <a:uLnTx/>
                  <a:uFillTx/>
                  <a:latin typeface="CVS Health Sans"/>
                  <a:ea typeface="+mn-ea"/>
                  <a:cs typeface="Arial" panose="020B0604020202020204" pitchFamily="34" charset="0"/>
                  <a:sym typeface="Arial" panose="020B0604020202020204" pitchFamily="34" charset="0"/>
                </a:rPr>
                <a:t> with selected CLM vendor </a:t>
              </a:r>
              <a:r>
                <a:rPr lang="en-US" sz="1200">
                  <a:solidFill>
                    <a:schemeClr val="tx1">
                      <a:lumMod val="75000"/>
                      <a:lumOff val="25000"/>
                    </a:schemeClr>
                  </a:solidFill>
                  <a:latin typeface="CVS Health Sans"/>
                  <a:cs typeface="Arial" panose="020B0604020202020204" pitchFamily="34" charset="0"/>
                  <a:sym typeface="Arial" panose="020B0604020202020204" pitchFamily="34" charset="0"/>
                </a:rPr>
                <a:t>to influence their </a:t>
              </a:r>
              <a:r>
                <a:rPr kumimoji="0" lang="en-US" sz="1200" i="0" u="none" strike="noStrike" kern="1200" cap="none" spc="0" normalizeH="0" baseline="0" noProof="0">
                  <a:ln>
                    <a:noFill/>
                  </a:ln>
                  <a:solidFill>
                    <a:schemeClr val="tx1">
                      <a:lumMod val="75000"/>
                      <a:lumOff val="25000"/>
                    </a:schemeClr>
                  </a:solidFill>
                  <a:effectLst/>
                  <a:uLnTx/>
                  <a:uFillTx/>
                  <a:latin typeface="CVS Health Sans"/>
                  <a:ea typeface="+mn-ea"/>
                  <a:cs typeface="Arial" panose="020B0604020202020204" pitchFamily="34" charset="0"/>
                  <a:sym typeface="Arial" panose="020B0604020202020204" pitchFamily="34" charset="0"/>
                </a:rPr>
                <a:t>CLM roadmap to deliver CVS business </a:t>
              </a:r>
              <a:r>
                <a:rPr lang="en-US" sz="1200">
                  <a:solidFill>
                    <a:schemeClr val="tx1">
                      <a:lumMod val="75000"/>
                      <a:lumOff val="25000"/>
                    </a:schemeClr>
                  </a:solidFill>
                  <a:latin typeface="CVS Health Sans"/>
                  <a:cs typeface="Arial" panose="020B0604020202020204" pitchFamily="34" charset="0"/>
                  <a:sym typeface="Arial" panose="020B0604020202020204" pitchFamily="34" charset="0"/>
                </a:rPr>
                <a:t>contracting strategic goal</a:t>
              </a:r>
              <a:endParaRPr lang="en-US" sz="1200" b="0">
                <a:solidFill>
                  <a:schemeClr val="tx1">
                    <a:lumMod val="75000"/>
                    <a:lumOff val="25000"/>
                  </a:schemeClr>
                </a:solidFill>
                <a:latin typeface="+mn-lt"/>
                <a:cs typeface="Arial" panose="020B0604020202020204" pitchFamily="34" charset="0"/>
                <a:sym typeface="Arial" panose="020B0604020202020204" pitchFamily="34" charset="0"/>
              </a:endParaRPr>
            </a:p>
            <a:p>
              <a:pPr>
                <a:spcAft>
                  <a:spcPts val="600"/>
                </a:spcAft>
                <a:defRPr/>
              </a:pPr>
              <a:endParaRPr kumimoji="0" lang="en-US" sz="1200" b="0" i="0" u="none" strike="noStrike" kern="1200" cap="none" spc="0" normalizeH="0" baseline="0" noProof="0">
                <a:ln>
                  <a:noFill/>
                </a:ln>
                <a:solidFill>
                  <a:srgbClr val="000000">
                    <a:lumMod val="75000"/>
                    <a:lumOff val="25000"/>
                  </a:srgbClr>
                </a:solidFill>
                <a:effectLst/>
                <a:uLnTx/>
                <a:uFillTx/>
                <a:latin typeface="CVS Health Sans"/>
                <a:ea typeface="+mn-ea"/>
                <a:cs typeface="Arial" panose="020B0604020202020204" pitchFamily="34" charset="0"/>
                <a:sym typeface="Arial" panose="020B0604020202020204" pitchFamily="34" charset="0"/>
              </a:endParaRPr>
            </a:p>
          </p:txBody>
        </p:sp>
        <p:grpSp>
          <p:nvGrpSpPr>
            <p:cNvPr id="18" name="Group 17"/>
            <p:cNvGrpSpPr/>
            <p:nvPr/>
          </p:nvGrpSpPr>
          <p:grpSpPr>
            <a:xfrm>
              <a:off x="3264307" y="1750262"/>
              <a:ext cx="7638516" cy="524798"/>
              <a:chOff x="-88671" y="2103112"/>
              <a:chExt cx="7959019" cy="524798"/>
            </a:xfrm>
          </p:grpSpPr>
          <p:sp>
            <p:nvSpPr>
              <p:cNvPr id="19" name="Right Arrow 18"/>
              <p:cNvSpPr/>
              <p:nvPr/>
            </p:nvSpPr>
            <p:spPr>
              <a:xfrm>
                <a:off x="-88671" y="2103112"/>
                <a:ext cx="7959019" cy="524798"/>
              </a:xfrm>
              <a:prstGeom prst="rightArrow">
                <a:avLst>
                  <a:gd name="adj1" fmla="val 70655"/>
                  <a:gd name="adj2" fmla="val 50000"/>
                </a:avLst>
              </a:prstGeom>
              <a:gradFill flip="none" rotWithShape="1">
                <a:gsLst>
                  <a:gs pos="27000">
                    <a:schemeClr val="accent2"/>
                  </a:gs>
                  <a:gs pos="63000">
                    <a:schemeClr val="accent4">
                      <a:lumMod val="60000"/>
                      <a:lumOff val="40000"/>
                    </a:schemeClr>
                  </a:gs>
                  <a:gs pos="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1" i="0" u="none" strike="noStrike" kern="1200" cap="none" spc="0" normalizeH="0" baseline="0" noProof="0">
                  <a:ln>
                    <a:noFill/>
                  </a:ln>
                  <a:solidFill>
                    <a:prstClr val="white"/>
                  </a:solidFill>
                  <a:effectLst/>
                  <a:uLnTx/>
                  <a:uFillTx/>
                  <a:latin typeface="CVS Health Sans"/>
                  <a:ea typeface="+mn-ea"/>
                  <a:cs typeface="Arial" panose="020B0604020202020204" pitchFamily="34" charset="0"/>
                  <a:sym typeface="Arial" panose="020B0604020202020204" pitchFamily="34" charset="0"/>
                </a:endParaRPr>
              </a:p>
            </p:txBody>
          </p:sp>
          <p:sp>
            <p:nvSpPr>
              <p:cNvPr id="20" name="Rectangle 19"/>
              <p:cNvSpPr/>
              <p:nvPr/>
            </p:nvSpPr>
            <p:spPr>
              <a:xfrm>
                <a:off x="6014116" y="2252811"/>
                <a:ext cx="1856231" cy="225400"/>
              </a:xfrm>
              <a:prstGeom prst="rect">
                <a:avLst/>
              </a:prstGeom>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3F3F3F">
                      <a:lumMod val="75000"/>
                    </a:srgbClr>
                  </a:solidFill>
                  <a:effectLst/>
                  <a:uLnTx/>
                  <a:uFillTx/>
                  <a:latin typeface="CVS Health Sans"/>
                  <a:ea typeface="Domaine Display" charset="0"/>
                  <a:cs typeface="Arial" panose="020B0604020202020204" pitchFamily="34" charset="0"/>
                  <a:sym typeface="Arial" panose="020B0604020202020204" pitchFamily="34" charset="0"/>
                </a:endParaRPr>
              </a:p>
            </p:txBody>
          </p:sp>
          <p:sp>
            <p:nvSpPr>
              <p:cNvPr id="21" name="Rectangle 20"/>
              <p:cNvSpPr/>
              <p:nvPr/>
            </p:nvSpPr>
            <p:spPr>
              <a:xfrm>
                <a:off x="2884" y="2252811"/>
                <a:ext cx="3531550" cy="225400"/>
              </a:xfrm>
              <a:prstGeom prst="rect">
                <a:avLst/>
              </a:prstGeom>
            </p:spPr>
            <p:txBody>
              <a:bodyPr wrap="none" anchor="ctr">
                <a:spAutoFit/>
              </a:bodyPr>
              <a:lstStyle/>
              <a:p>
                <a:r>
                  <a:rPr lang="en-US" sz="1200" b="1">
                    <a:solidFill>
                      <a:schemeClr val="bg1"/>
                    </a:solidFill>
                  </a:rPr>
                  <a:t>Forward CLM strategy and desirable target state</a:t>
                </a:r>
              </a:p>
            </p:txBody>
          </p:sp>
        </p:grpSp>
      </p:grpSp>
      <p:sp>
        <p:nvSpPr>
          <p:cNvPr id="24" name="Rectangle 23"/>
          <p:cNvSpPr/>
          <p:nvPr/>
        </p:nvSpPr>
        <p:spPr>
          <a:xfrm flipH="1">
            <a:off x="10014317" y="1553575"/>
            <a:ext cx="144732" cy="53025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1" i="0" u="none" strike="noStrike" kern="1200" cap="none" spc="0" normalizeH="0" baseline="0" noProof="0">
              <a:ln>
                <a:noFill/>
              </a:ln>
              <a:solidFill>
                <a:srgbClr val="C0C0C0">
                  <a:lumMod val="40000"/>
                  <a:lumOff val="60000"/>
                </a:srgbClr>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9975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7678-D315-D44D-B14D-46F0DCB8A9C2}"/>
              </a:ext>
            </a:extLst>
          </p:cNvPr>
          <p:cNvSpPr>
            <a:spLocks noGrp="1"/>
          </p:cNvSpPr>
          <p:nvPr>
            <p:ph type="title" idx="4294967295"/>
          </p:nvPr>
        </p:nvSpPr>
        <p:spPr>
          <a:xfrm>
            <a:off x="6733424" y="2875986"/>
            <a:ext cx="4882896" cy="713232"/>
          </a:xfrm>
        </p:spPr>
        <p:txBody>
          <a:bodyPr/>
          <a:lstStyle/>
          <a:p>
            <a:r>
              <a:rPr lang="en-US" sz="4000"/>
              <a:t>Into Action.</a:t>
            </a:r>
          </a:p>
        </p:txBody>
      </p:sp>
    </p:spTree>
    <p:extLst>
      <p:ext uri="{BB962C8B-B14F-4D97-AF65-F5344CB8AC3E}">
        <p14:creationId xmlns:p14="http://schemas.microsoft.com/office/powerpoint/2010/main" val="1158267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FF4F-783F-4E08-867B-C053DE6715DF}"/>
              </a:ext>
            </a:extLst>
          </p:cNvPr>
          <p:cNvSpPr>
            <a:spLocks noGrp="1"/>
          </p:cNvSpPr>
          <p:nvPr>
            <p:ph type="title"/>
          </p:nvPr>
        </p:nvSpPr>
        <p:spPr/>
        <p:txBody>
          <a:bodyPr/>
          <a:lstStyle/>
          <a:p>
            <a:r>
              <a:rPr lang="en-US"/>
              <a:t>HCB ECOM/Apttus Notes: Roadmap, ELA, etc.</a:t>
            </a:r>
          </a:p>
        </p:txBody>
      </p:sp>
      <p:sp>
        <p:nvSpPr>
          <p:cNvPr id="3" name="Content Placeholder 2">
            <a:extLst>
              <a:ext uri="{FF2B5EF4-FFF2-40B4-BE49-F238E27FC236}">
                <a16:creationId xmlns:a16="http://schemas.microsoft.com/office/drawing/2014/main" id="{59517CB5-B933-4A86-B7C8-17F18A3A140A}"/>
              </a:ext>
            </a:extLst>
          </p:cNvPr>
          <p:cNvSpPr>
            <a:spLocks noGrp="1"/>
          </p:cNvSpPr>
          <p:nvPr>
            <p:ph idx="1"/>
          </p:nvPr>
        </p:nvSpPr>
        <p:spPr>
          <a:xfrm>
            <a:off x="557928" y="980724"/>
            <a:ext cx="5683383" cy="1284012"/>
          </a:xfrm>
        </p:spPr>
        <p:txBody>
          <a:bodyPr/>
          <a:lstStyle/>
          <a:p>
            <a:pPr marR="0" lvl="0">
              <a:spcBef>
                <a:spcPts val="0"/>
              </a:spcBef>
              <a:spcAft>
                <a:spcPts val="0"/>
              </a:spcAft>
            </a:pPr>
            <a:r>
              <a:rPr lang="en-US" sz="1200" u="sng">
                <a:effectLst/>
                <a:latin typeface="Calibri" panose="020F0502020204030204" pitchFamily="34" charset="0"/>
                <a:ea typeface="Times New Roman" panose="02020603050405020304" pitchFamily="18" charset="0"/>
              </a:rPr>
              <a:t>Multiyear roadmap:</a:t>
            </a:r>
            <a:endParaRPr lang="en-US" sz="1200" u="sng">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200" b="0">
                <a:effectLst/>
                <a:latin typeface="Calibri" panose="020F0502020204030204" pitchFamily="34" charset="0"/>
                <a:ea typeface="Times New Roman" panose="02020603050405020304" pitchFamily="18" charset="0"/>
              </a:rPr>
              <a:t>Commercial: Fully Insured Medical &amp; RX Booklets. Expand to include HNO, Dental and Vision Products. </a:t>
            </a:r>
            <a:endParaRPr lang="en-US" sz="1200" b="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200" b="0">
                <a:effectLst/>
                <a:latin typeface="Calibri" panose="020F0502020204030204" pitchFamily="34" charset="0"/>
                <a:ea typeface="Times New Roman" panose="02020603050405020304" pitchFamily="18" charset="0"/>
              </a:rPr>
              <a:t>Commercial: </a:t>
            </a:r>
            <a:r>
              <a:rPr lang="en-US" sz="1200" b="0" err="1">
                <a:effectLst/>
                <a:latin typeface="Calibri" panose="020F0502020204030204" pitchFamily="34" charset="0"/>
                <a:ea typeface="Times New Roman" panose="02020603050405020304" pitchFamily="18" charset="0"/>
              </a:rPr>
              <a:t>Payflex</a:t>
            </a:r>
            <a:endParaRPr lang="en-US" sz="1200" b="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200" b="0">
                <a:effectLst/>
                <a:latin typeface="Calibri" panose="020F0502020204030204" pitchFamily="34" charset="0"/>
                <a:ea typeface="Times New Roman" panose="02020603050405020304" pitchFamily="18" charset="0"/>
              </a:rPr>
              <a:t>Medicaid: Expand to remaining 5 health plans</a:t>
            </a:r>
            <a:endParaRPr lang="en-US" sz="1200" b="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200" b="0">
                <a:effectLst/>
                <a:latin typeface="Calibri" panose="020F0502020204030204" pitchFamily="34" charset="0"/>
                <a:ea typeface="Times New Roman" panose="02020603050405020304" pitchFamily="18" charset="0"/>
              </a:rPr>
              <a:t>All: Business Associate Agreement (BAA)</a:t>
            </a:r>
            <a:endParaRPr lang="en-US" sz="1200" b="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200" b="0">
                <a:effectLst/>
                <a:latin typeface="Calibri" panose="020F0502020204030204" pitchFamily="34" charset="0"/>
                <a:ea typeface="Times New Roman" panose="02020603050405020304" pitchFamily="18" charset="0"/>
              </a:rPr>
              <a:t>Bswift</a:t>
            </a:r>
            <a:endParaRPr lang="en-US" sz="1200" b="0">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5516B122-CA2E-4CB9-A02D-4B06B4C93529}"/>
              </a:ext>
            </a:extLst>
          </p:cNvPr>
          <p:cNvSpPr txBox="1"/>
          <p:nvPr/>
        </p:nvSpPr>
        <p:spPr>
          <a:xfrm>
            <a:off x="6315740" y="980723"/>
            <a:ext cx="4118566" cy="830997"/>
          </a:xfrm>
          <a:prstGeom prst="rect">
            <a:avLst/>
          </a:prstGeom>
          <a:noFill/>
        </p:spPr>
        <p:txBody>
          <a:bodyPr wrap="square">
            <a:spAutoFit/>
          </a:bodyPr>
          <a:lstStyle/>
          <a:p>
            <a:pPr marR="0" lvl="0">
              <a:spcBef>
                <a:spcPts val="0"/>
              </a:spcBef>
              <a:spcAft>
                <a:spcPts val="0"/>
              </a:spcAft>
            </a:pPr>
            <a:r>
              <a:rPr lang="en-US" sz="1200" b="1" u="sng">
                <a:effectLst/>
                <a:latin typeface="Calibri" panose="020F0502020204030204" pitchFamily="34" charset="0"/>
                <a:ea typeface="Times New Roman" panose="02020603050405020304" pitchFamily="18" charset="0"/>
              </a:rPr>
              <a:t>Licensing agreement </a:t>
            </a:r>
            <a:r>
              <a:rPr lang="en-US" sz="1200">
                <a:effectLst/>
                <a:latin typeface="Calibri" panose="020F0502020204030204" pitchFamily="34" charset="0"/>
                <a:ea typeface="Times New Roman" panose="02020603050405020304" pitchFamily="18" charset="0"/>
              </a:rPr>
              <a:t>we have for Apttus Salesforce.   Our Apttus license includes SF, it is NOT part of the overall Aetna Enterprise SF structure, we get a lower rate than Enterprise SF,  and we have less SF features. </a:t>
            </a:r>
            <a:endParaRPr lang="en-US" sz="1200">
              <a:effectLst/>
              <a:latin typeface="Calibri" panose="020F0502020204030204" pitchFamily="34" charset="0"/>
              <a:ea typeface="Calibri" panose="020F0502020204030204" pitchFamily="34" charset="0"/>
            </a:endParaRPr>
          </a:p>
        </p:txBody>
      </p:sp>
      <p:pic>
        <p:nvPicPr>
          <p:cNvPr id="1026" name="Picture 4">
            <a:extLst>
              <a:ext uri="{FF2B5EF4-FFF2-40B4-BE49-F238E27FC236}">
                <a16:creationId xmlns:a16="http://schemas.microsoft.com/office/drawing/2014/main" id="{327487FE-B952-42E4-B6DE-D39194AE3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84" y="2370507"/>
            <a:ext cx="947737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6193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BF1E-294B-494D-8D18-471469D5FD06}"/>
              </a:ext>
            </a:extLst>
          </p:cNvPr>
          <p:cNvSpPr>
            <a:spLocks noGrp="1"/>
          </p:cNvSpPr>
          <p:nvPr>
            <p:ph type="title"/>
          </p:nvPr>
        </p:nvSpPr>
        <p:spPr/>
        <p:txBody>
          <a:bodyPr/>
          <a:lstStyle/>
          <a:p>
            <a:r>
              <a:rPr lang="en-US"/>
              <a:t>ECOM Apttus Contract through Volume</a:t>
            </a:r>
          </a:p>
        </p:txBody>
      </p:sp>
      <p:sp>
        <p:nvSpPr>
          <p:cNvPr id="5" name="TextBox 4">
            <a:extLst>
              <a:ext uri="{FF2B5EF4-FFF2-40B4-BE49-F238E27FC236}">
                <a16:creationId xmlns:a16="http://schemas.microsoft.com/office/drawing/2014/main" id="{49722A94-8062-4616-B3FC-E9777BBB96F5}"/>
              </a:ext>
            </a:extLst>
          </p:cNvPr>
          <p:cNvSpPr txBox="1"/>
          <p:nvPr/>
        </p:nvSpPr>
        <p:spPr>
          <a:xfrm>
            <a:off x="522915" y="734698"/>
            <a:ext cx="10272086" cy="1615827"/>
          </a:xfrm>
          <a:prstGeom prst="rect">
            <a:avLst/>
          </a:prstGeom>
          <a:noFill/>
        </p:spPr>
        <p:txBody>
          <a:bodyPr wrap="square">
            <a:spAutoFit/>
          </a:bodyPr>
          <a:lstStyle/>
          <a:p>
            <a:pPr marL="0" marR="0">
              <a:spcBef>
                <a:spcPts val="600"/>
              </a:spcBef>
            </a:pPr>
            <a:r>
              <a:rPr lang="en-US" sz="1200">
                <a:effectLst/>
                <a:latin typeface="Calibri" panose="020F0502020204030204" pitchFamily="34" charset="0"/>
                <a:ea typeface="Calibri" panose="020F0502020204030204" pitchFamily="34" charset="0"/>
                <a:cs typeface="Times New Roman" panose="02020603050405020304" pitchFamily="18" charset="0"/>
              </a:rPr>
              <a:t>Aetna wants to implement Contract Lifecycle Management (CLM) system for automation of contracts creation on Salesforce platform with an intent to create the Agreement in Apttus and track its status via Salesforce REST API and CLM SOAP APIs. </a:t>
            </a:r>
          </a:p>
          <a:p>
            <a:pPr marL="0" marR="0">
              <a:spcBef>
                <a:spcPts val="600"/>
              </a:spcBef>
            </a:pPr>
            <a:r>
              <a:rPr lang="en-US" sz="1200">
                <a:effectLst/>
                <a:latin typeface="Calibri" panose="020F0502020204030204" pitchFamily="34" charset="0"/>
                <a:ea typeface="Calibri" panose="020F0502020204030204" pitchFamily="34" charset="0"/>
                <a:cs typeface="Times New Roman" panose="02020603050405020304" pitchFamily="18" charset="0"/>
              </a:rPr>
              <a:t>Apttus is a cloud based Salesforce application which is elastic in nature, and it can be scalable based on the volume. Till date Apttus has processed approx. 135k agreements/contracts through ECOM.</a:t>
            </a:r>
          </a:p>
          <a:p>
            <a:pPr marL="0" marR="0">
              <a:spcBef>
                <a:spcPts val="600"/>
              </a:spcBef>
            </a:pPr>
            <a:r>
              <a:rPr lang="en-US" sz="1200">
                <a:effectLst/>
                <a:latin typeface="Calibri" panose="020F0502020204030204" pitchFamily="34" charset="0"/>
                <a:ea typeface="Calibri" panose="020F0502020204030204" pitchFamily="34" charset="0"/>
                <a:cs typeface="Times New Roman" panose="02020603050405020304" pitchFamily="18" charset="0"/>
              </a:rPr>
              <a:t>The functional flow of contract and its life cycle for these contract types would differ from each other but their creation through APIs would remain same, with some difference in the request payload.</a:t>
            </a:r>
          </a:p>
          <a:p>
            <a:pPr marL="0" marR="0">
              <a:spcBef>
                <a:spcPts val="600"/>
              </a:spcBef>
            </a:pPr>
            <a:r>
              <a:rPr lang="en-US" sz="1200">
                <a:effectLst/>
                <a:latin typeface="Calibri" panose="020F0502020204030204" pitchFamily="34" charset="0"/>
                <a:ea typeface="Calibri" panose="020F0502020204030204" pitchFamily="34" charset="0"/>
                <a:cs typeface="Times New Roman" panose="02020603050405020304" pitchFamily="18" charset="0"/>
              </a:rPr>
              <a:t>Following is the high level consolidated list of current state contract through ECOM with last 3 months volume:</a:t>
            </a:r>
          </a:p>
        </p:txBody>
      </p:sp>
      <p:graphicFrame>
        <p:nvGraphicFramePr>
          <p:cNvPr id="4" name="Table 3">
            <a:extLst>
              <a:ext uri="{FF2B5EF4-FFF2-40B4-BE49-F238E27FC236}">
                <a16:creationId xmlns:a16="http://schemas.microsoft.com/office/drawing/2014/main" id="{004452F1-ECCF-4D0A-AD38-5CBEEA168F2E}"/>
              </a:ext>
            </a:extLst>
          </p:cNvPr>
          <p:cNvGraphicFramePr>
            <a:graphicFrameLocks noGrp="1"/>
          </p:cNvGraphicFramePr>
          <p:nvPr>
            <p:extLst>
              <p:ext uri="{D42A27DB-BD31-4B8C-83A1-F6EECF244321}">
                <p14:modId xmlns:p14="http://schemas.microsoft.com/office/powerpoint/2010/main" val="2938659967"/>
              </p:ext>
            </p:extLst>
          </p:nvPr>
        </p:nvGraphicFramePr>
        <p:xfrm>
          <a:off x="557929" y="2441338"/>
          <a:ext cx="11111155" cy="3746664"/>
        </p:xfrm>
        <a:graphic>
          <a:graphicData uri="http://schemas.openxmlformats.org/drawingml/2006/table">
            <a:tbl>
              <a:tblPr firstRow="1" firstCol="1" bandRow="1">
                <a:tableStyleId>{5C22544A-7EE6-4342-B048-85BDC9FD1C3A}</a:tableStyleId>
              </a:tblPr>
              <a:tblGrid>
                <a:gridCol w="1407945">
                  <a:extLst>
                    <a:ext uri="{9D8B030D-6E8A-4147-A177-3AD203B41FA5}">
                      <a16:colId xmlns:a16="http://schemas.microsoft.com/office/drawing/2014/main" val="3730068735"/>
                    </a:ext>
                  </a:extLst>
                </a:gridCol>
                <a:gridCol w="2324692">
                  <a:extLst>
                    <a:ext uri="{9D8B030D-6E8A-4147-A177-3AD203B41FA5}">
                      <a16:colId xmlns:a16="http://schemas.microsoft.com/office/drawing/2014/main" val="662286800"/>
                    </a:ext>
                  </a:extLst>
                </a:gridCol>
                <a:gridCol w="1810047">
                  <a:extLst>
                    <a:ext uri="{9D8B030D-6E8A-4147-A177-3AD203B41FA5}">
                      <a16:colId xmlns:a16="http://schemas.microsoft.com/office/drawing/2014/main" val="152595556"/>
                    </a:ext>
                  </a:extLst>
                </a:gridCol>
                <a:gridCol w="1138312">
                  <a:extLst>
                    <a:ext uri="{9D8B030D-6E8A-4147-A177-3AD203B41FA5}">
                      <a16:colId xmlns:a16="http://schemas.microsoft.com/office/drawing/2014/main" val="1644278141"/>
                    </a:ext>
                  </a:extLst>
                </a:gridCol>
                <a:gridCol w="1757293">
                  <a:extLst>
                    <a:ext uri="{9D8B030D-6E8A-4147-A177-3AD203B41FA5}">
                      <a16:colId xmlns:a16="http://schemas.microsoft.com/office/drawing/2014/main" val="2918910313"/>
                    </a:ext>
                  </a:extLst>
                </a:gridCol>
                <a:gridCol w="799338">
                  <a:extLst>
                    <a:ext uri="{9D8B030D-6E8A-4147-A177-3AD203B41FA5}">
                      <a16:colId xmlns:a16="http://schemas.microsoft.com/office/drawing/2014/main" val="4122161223"/>
                    </a:ext>
                  </a:extLst>
                </a:gridCol>
                <a:gridCol w="1873528">
                  <a:extLst>
                    <a:ext uri="{9D8B030D-6E8A-4147-A177-3AD203B41FA5}">
                      <a16:colId xmlns:a16="http://schemas.microsoft.com/office/drawing/2014/main" val="3659329173"/>
                    </a:ext>
                  </a:extLst>
                </a:gridCol>
              </a:tblGrid>
              <a:tr h="303693">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Business</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Market</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Contract Type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Through ECOM</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Fully Vs Partial Automated</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Status </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Volume(Last 3months)</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2846531842"/>
                  </a:ext>
                </a:extLst>
              </a:tr>
              <a:tr h="406942">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Plan Sponsor</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Small Group</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MSA</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Yes</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Fully automated – New Business, Amendments</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Complete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866 + 1432</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3550611752"/>
                  </a:ext>
                </a:extLst>
              </a:tr>
              <a:tr h="406942">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Plan Sponsor</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Small Group</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SLP</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Yes</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Fully automated – New Business, Amendments</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Complete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3373</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772660094"/>
                  </a:ext>
                </a:extLst>
              </a:tr>
              <a:tr h="406942">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Plan Sponsor</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Commercial(Middle Market, National Accounts)</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MSA</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Yes</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Fully automated – New Business, Amendments</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Complete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23</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212831891"/>
                  </a:ext>
                </a:extLst>
              </a:tr>
              <a:tr h="1255410">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Plan Sponsor</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National Account&amp; Middle Market</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Group policy with plan sponsor notice letters, COC, SOB, ET Riders, FI cover letter for amendment, Policy rider, Tag line notice, Member website letter, PS Electronic delivery letter.</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Yes</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Fully automated - New Business, Amendments</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In Progress</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 </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441795077"/>
                  </a:ext>
                </a:extLst>
              </a:tr>
              <a:tr h="303693">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Plan Sponsor</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Medicaid</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Provider, Hospital, Facility</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No</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Partially Automated</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 </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1301(YTD) 5000(yearly)</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2976642646"/>
                  </a:ext>
                </a:extLst>
              </a:tr>
              <a:tr h="303693">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Plan Sponsor&amp; Consultant</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DSLA </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Data Software License Agreements</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No</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Partially Automated</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 </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289(YTD)</a:t>
                      </a:r>
                    </a:p>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600(yearly)</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3769718889"/>
                  </a:ext>
                </a:extLst>
              </a:tr>
              <a:tr h="200444">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Plan Sponsor</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SLP</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ASC, ASA, AFA </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No</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Fully Automated</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 </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36729" marR="36729" marT="0" marB="0"/>
                </a:tc>
                <a:tc>
                  <a:txBody>
                    <a:bodyPr/>
                    <a:lstStyle/>
                    <a:p>
                      <a:pPr marL="0" marR="0">
                        <a:lnSpc>
                          <a:spcPct val="115000"/>
                        </a:lnSpc>
                        <a:spcBef>
                          <a:spcPts val="0"/>
                        </a:spcBef>
                        <a:spcAft>
                          <a:spcPts val="1000"/>
                        </a:spcAft>
                      </a:pPr>
                      <a:r>
                        <a:rPr lang="en-US" sz="1000">
                          <a:effectLst/>
                          <a:latin typeface="Arial" panose="020B0604020202020204" pitchFamily="34" charset="0"/>
                          <a:cs typeface="Arial" panose="020B0604020202020204" pitchFamily="34" charset="0"/>
                        </a:rPr>
                        <a:t>1191</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31996578"/>
                  </a:ext>
                </a:extLst>
              </a:tr>
            </a:tbl>
          </a:graphicData>
        </a:graphic>
      </p:graphicFrame>
    </p:spTree>
    <p:extLst>
      <p:ext uri="{BB962C8B-B14F-4D97-AF65-F5344CB8AC3E}">
        <p14:creationId xmlns:p14="http://schemas.microsoft.com/office/powerpoint/2010/main" val="243437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BF1E-294B-494D-8D18-471469D5FD06}"/>
              </a:ext>
            </a:extLst>
          </p:cNvPr>
          <p:cNvSpPr>
            <a:spLocks noGrp="1"/>
          </p:cNvSpPr>
          <p:nvPr>
            <p:ph type="title"/>
          </p:nvPr>
        </p:nvSpPr>
        <p:spPr/>
        <p:txBody>
          <a:bodyPr/>
          <a:lstStyle/>
          <a:p>
            <a:r>
              <a:rPr lang="en-US"/>
              <a:t>ECOM Apttus Contract through Volume</a:t>
            </a:r>
          </a:p>
        </p:txBody>
      </p:sp>
      <p:sp>
        <p:nvSpPr>
          <p:cNvPr id="6" name="Rectangle 1">
            <a:extLst>
              <a:ext uri="{FF2B5EF4-FFF2-40B4-BE49-F238E27FC236}">
                <a16:creationId xmlns:a16="http://schemas.microsoft.com/office/drawing/2014/main" id="{5EC55DC0-CB7C-4100-9477-3003E285987F}"/>
              </a:ext>
            </a:extLst>
          </p:cNvPr>
          <p:cNvSpPr>
            <a:spLocks noChangeArrowheads="1"/>
          </p:cNvSpPr>
          <p:nvPr/>
        </p:nvSpPr>
        <p:spPr bwMode="auto">
          <a:xfrm>
            <a:off x="495919" y="1075513"/>
            <a:ext cx="10073360" cy="463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600"/>
              </a:spcBef>
              <a:spcAft>
                <a:spcPct val="0"/>
              </a:spcAft>
              <a:buClrTx/>
              <a:buSzTx/>
              <a:buFontTx/>
              <a:buNone/>
              <a:tabLst/>
            </a:pPr>
            <a:r>
              <a:rPr kumimoji="0" lang="en-US" altLang="en-US" sz="1200" b="0" i="0" u="none" strike="noStrike" cap="none" normalizeH="0" baseline="0">
                <a:ln>
                  <a:noFill/>
                </a:ln>
                <a:effectLst/>
                <a:ea typeface="Calibri" panose="020F0502020204030204" pitchFamily="34" charset="0"/>
                <a:cs typeface="Arial" panose="020B0604020202020204" pitchFamily="34" charset="0"/>
              </a:rPr>
              <a:t>ECOM </a:t>
            </a:r>
            <a:r>
              <a:rPr kumimoji="0" lang="en-US" altLang="en-US" sz="1200" b="0" i="0" u="none" strike="noStrike" cap="none" normalizeH="0" baseline="0">
                <a:ln>
                  <a:noFill/>
                </a:ln>
                <a:solidFill>
                  <a:schemeClr val="tx1"/>
                </a:solidFill>
                <a:effectLst/>
                <a:ea typeface="Calibri" panose="020F0502020204030204" pitchFamily="34" charset="0"/>
                <a:cs typeface="Arial" panose="020B0604020202020204" pitchFamily="34" charset="0"/>
              </a:rPr>
              <a:t>Fully Insured - Summary: Aetna sells benefit plans, first to the plan sponsor (a company), and then the plan sponsor “sponsors” the plan sale to its employees.   Each employee can optionally choose one or more plans, e.g., a medical plan, a dental plan, and a vision plan.   For this phase of the project, we’re focused on fully insured, traditional medical plans with contract states of CT and PA.   More products, states, and self-insured business comes later.</a:t>
            </a:r>
            <a:endParaRPr kumimoji="0" lang="en-US" altLang="en-US" sz="1200" b="0" i="0" u="none" strike="noStrike" cap="none" normalizeH="0" baseline="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en-US" altLang="en-US" sz="1200" b="0" i="0" u="none" strike="noStrike" cap="none" normalizeH="0" baseline="0">
                <a:ln>
                  <a:noFill/>
                </a:ln>
                <a:solidFill>
                  <a:schemeClr val="tx1"/>
                </a:solidFill>
                <a:effectLst/>
                <a:ea typeface="Calibri" panose="020F0502020204030204" pitchFamily="34" charset="0"/>
                <a:cs typeface="Arial" panose="020B0604020202020204" pitchFamily="34" charset="0"/>
              </a:rPr>
              <a:t>The documents are intended for both the plan sponsor, e.g., contract type documents, and for the employee (aka “member”), who needs to know, in detail, what the plan covers and what it doesn’t cover.  There are several document types that are produced to do this, i.e., certificate of coverage (aka “booklet”), summary of benefits (aka “SOB”), and extra territorial riders (aka “ET”).  A booklet is created for the primary contract state of the contract, e.g., Connecticut (CT) is the primary state.  ET is a type of booklet extension (“riders”) that identify how another state, e.g., New York, is different from the primary state (CT in this example).  The employees that get the NY ET rider (booklet) are employees who live in NY but work for this CT-based plan sponsor.  The important part here is that booklets and ETs start as the same information. </a:t>
            </a:r>
            <a:endParaRPr kumimoji="0" lang="en-US" altLang="en-US" sz="1200" b="0" i="0" u="none" strike="noStrike" cap="none" normalizeH="0" baseline="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en-US" altLang="en-US" sz="1200" b="0" i="0" u="none" strike="noStrike" cap="none" normalizeH="0" baseline="0">
                <a:ln>
                  <a:noFill/>
                </a:ln>
                <a:solidFill>
                  <a:schemeClr val="tx1"/>
                </a:solidFill>
                <a:effectLst/>
                <a:ea typeface="Calibri" panose="020F0502020204030204" pitchFamily="34" charset="0"/>
                <a:cs typeface="Arial" panose="020B0604020202020204" pitchFamily="34" charset="0"/>
              </a:rPr>
              <a:t>Following are the list of booklets:</a:t>
            </a:r>
            <a:endParaRPr kumimoji="0" lang="en-US" altLang="en-US" sz="1200" b="0" i="0" u="none" strike="noStrike" cap="none" normalizeH="0" baseline="0">
              <a:ln>
                <a:noFill/>
              </a:ln>
              <a:solidFill>
                <a:schemeClr val="tx1"/>
              </a:solidFill>
              <a:effectLst/>
              <a:cs typeface="Arial" panose="020B0604020202020204" pitchFamily="34" charset="0"/>
            </a:endParaRPr>
          </a:p>
          <a:p>
            <a:pPr marL="628650" lvl="1" indent="-171450">
              <a:spcBef>
                <a:spcPts val="600"/>
              </a:spcBef>
              <a:buFont typeface="Arial" panose="020B0604020202020204" pitchFamily="34" charset="0"/>
              <a:buChar char="•"/>
            </a:pPr>
            <a:r>
              <a:rPr kumimoji="0" lang="en-US" altLang="en-US" sz="1200" b="0" i="0" u="none" strike="noStrike" cap="none" normalizeH="0" baseline="0">
                <a:ln>
                  <a:noFill/>
                </a:ln>
                <a:solidFill>
                  <a:schemeClr val="tx1"/>
                </a:solidFill>
                <a:effectLst/>
                <a:ea typeface="Calibri" panose="020F0502020204030204" pitchFamily="34" charset="0"/>
                <a:cs typeface="Arial" panose="020B0604020202020204" pitchFamily="34" charset="0"/>
              </a:rPr>
              <a:t>Group policy with plan sponsor notice letters </a:t>
            </a:r>
            <a:endParaRPr kumimoji="0" lang="en-US" altLang="en-US" sz="1200" b="0" i="0" u="none" strike="noStrike" cap="none" normalizeH="0" baseline="0">
              <a:ln>
                <a:noFill/>
              </a:ln>
              <a:solidFill>
                <a:schemeClr val="tx1"/>
              </a:solidFill>
              <a:effectLst/>
              <a:cs typeface="Arial" panose="020B0604020202020204" pitchFamily="34" charset="0"/>
            </a:endParaRPr>
          </a:p>
          <a:p>
            <a:pPr marL="628650" lvl="1" indent="-171450">
              <a:spcBef>
                <a:spcPts val="600"/>
              </a:spcBef>
              <a:buFont typeface="Arial" panose="020B0604020202020204" pitchFamily="34" charset="0"/>
              <a:buChar char="•"/>
            </a:pPr>
            <a:r>
              <a:rPr kumimoji="0" lang="en-US" altLang="en-US" sz="1200" b="0" i="0" u="none" strike="noStrike" cap="none" normalizeH="0" baseline="0">
                <a:ln>
                  <a:noFill/>
                </a:ln>
                <a:solidFill>
                  <a:schemeClr val="tx1"/>
                </a:solidFill>
                <a:effectLst/>
                <a:ea typeface="Calibri" panose="020F0502020204030204" pitchFamily="34" charset="0"/>
                <a:cs typeface="Arial" panose="020B0604020202020204" pitchFamily="34" charset="0"/>
              </a:rPr>
              <a:t>COC</a:t>
            </a:r>
            <a:endParaRPr kumimoji="0" lang="en-US" altLang="en-US" sz="1200" b="0" i="0" u="none" strike="noStrike" cap="none" normalizeH="0" baseline="0">
              <a:ln>
                <a:noFill/>
              </a:ln>
              <a:solidFill>
                <a:schemeClr val="tx1"/>
              </a:solidFill>
              <a:effectLst/>
              <a:cs typeface="Arial" panose="020B0604020202020204" pitchFamily="34" charset="0"/>
            </a:endParaRPr>
          </a:p>
          <a:p>
            <a:pPr marL="628650" lvl="1" indent="-171450">
              <a:spcBef>
                <a:spcPts val="600"/>
              </a:spcBef>
              <a:buFont typeface="Arial" panose="020B0604020202020204" pitchFamily="34" charset="0"/>
              <a:buChar char="•"/>
            </a:pPr>
            <a:r>
              <a:rPr kumimoji="0" lang="en-US" altLang="en-US" sz="1200" b="0" i="0" u="none" strike="noStrike" cap="none" normalizeH="0" baseline="0">
                <a:ln>
                  <a:noFill/>
                </a:ln>
                <a:solidFill>
                  <a:schemeClr val="tx1"/>
                </a:solidFill>
                <a:effectLst/>
                <a:ea typeface="Calibri" panose="020F0502020204030204" pitchFamily="34" charset="0"/>
                <a:cs typeface="Arial" panose="020B0604020202020204" pitchFamily="34" charset="0"/>
              </a:rPr>
              <a:t>SOB</a:t>
            </a:r>
            <a:endParaRPr kumimoji="0" lang="en-US" altLang="en-US" sz="1200" b="0" i="0" u="none" strike="noStrike" cap="none" normalizeH="0" baseline="0">
              <a:ln>
                <a:noFill/>
              </a:ln>
              <a:solidFill>
                <a:schemeClr val="tx1"/>
              </a:solidFill>
              <a:effectLst/>
              <a:cs typeface="Arial" panose="020B0604020202020204" pitchFamily="34" charset="0"/>
            </a:endParaRPr>
          </a:p>
          <a:p>
            <a:pPr marL="628650" lvl="1" indent="-171450">
              <a:spcBef>
                <a:spcPts val="600"/>
              </a:spcBef>
              <a:buFont typeface="Arial" panose="020B0604020202020204" pitchFamily="34" charset="0"/>
              <a:buChar char="•"/>
            </a:pPr>
            <a:r>
              <a:rPr kumimoji="0" lang="en-US" altLang="en-US" sz="1200" b="0" i="0" u="none" strike="noStrike" cap="none" normalizeH="0" baseline="0">
                <a:ln>
                  <a:noFill/>
                </a:ln>
                <a:solidFill>
                  <a:schemeClr val="tx1"/>
                </a:solidFill>
                <a:effectLst/>
                <a:ea typeface="Calibri" panose="020F0502020204030204" pitchFamily="34" charset="0"/>
                <a:cs typeface="Arial" panose="020B0604020202020204" pitchFamily="34" charset="0"/>
              </a:rPr>
              <a:t>ET Riders</a:t>
            </a:r>
            <a:endParaRPr kumimoji="0" lang="en-US" altLang="en-US" sz="1200" b="0" i="0" u="none" strike="noStrike" cap="none" normalizeH="0" baseline="0">
              <a:ln>
                <a:noFill/>
              </a:ln>
              <a:solidFill>
                <a:schemeClr val="tx1"/>
              </a:solidFill>
              <a:effectLst/>
              <a:cs typeface="Arial" panose="020B0604020202020204" pitchFamily="34" charset="0"/>
            </a:endParaRPr>
          </a:p>
          <a:p>
            <a:pPr marL="628650" lvl="1" indent="-171450">
              <a:spcBef>
                <a:spcPts val="600"/>
              </a:spcBef>
              <a:buFont typeface="Arial" panose="020B0604020202020204" pitchFamily="34" charset="0"/>
              <a:buChar char="•"/>
            </a:pPr>
            <a:r>
              <a:rPr kumimoji="0" lang="en-US" altLang="en-US" sz="1200" b="0" i="0" u="none" strike="noStrike" cap="none" normalizeH="0" baseline="0">
                <a:ln>
                  <a:noFill/>
                </a:ln>
                <a:solidFill>
                  <a:schemeClr val="tx1"/>
                </a:solidFill>
                <a:effectLst/>
                <a:ea typeface="Calibri" panose="020F0502020204030204" pitchFamily="34" charset="0"/>
                <a:cs typeface="Arial" panose="020B0604020202020204" pitchFamily="34" charset="0"/>
              </a:rPr>
              <a:t>FI cover letter for amendment</a:t>
            </a:r>
            <a:endParaRPr kumimoji="0" lang="en-US" altLang="en-US" sz="1200" b="0" i="0" u="none" strike="noStrike" cap="none" normalizeH="0" baseline="0">
              <a:ln>
                <a:noFill/>
              </a:ln>
              <a:solidFill>
                <a:schemeClr val="tx1"/>
              </a:solidFill>
              <a:effectLst/>
              <a:cs typeface="Arial" panose="020B0604020202020204" pitchFamily="34" charset="0"/>
            </a:endParaRPr>
          </a:p>
          <a:p>
            <a:pPr marL="628650" lvl="1" indent="-171450">
              <a:spcBef>
                <a:spcPts val="600"/>
              </a:spcBef>
              <a:buFont typeface="Arial" panose="020B0604020202020204" pitchFamily="34" charset="0"/>
              <a:buChar char="•"/>
            </a:pPr>
            <a:r>
              <a:rPr kumimoji="0" lang="en-US" altLang="en-US" sz="1200" b="0" i="0" u="none" strike="noStrike" cap="none" normalizeH="0" baseline="0">
                <a:ln>
                  <a:noFill/>
                </a:ln>
                <a:solidFill>
                  <a:schemeClr val="tx1"/>
                </a:solidFill>
                <a:effectLst/>
                <a:ea typeface="Calibri" panose="020F0502020204030204" pitchFamily="34" charset="0"/>
                <a:cs typeface="Arial" panose="020B0604020202020204" pitchFamily="34" charset="0"/>
              </a:rPr>
              <a:t>Policy rider (1 page document)   </a:t>
            </a:r>
            <a:endParaRPr kumimoji="0" lang="en-US" altLang="en-US" sz="1200" b="0" i="0" u="none" strike="noStrike" cap="none" normalizeH="0" baseline="0">
              <a:ln>
                <a:noFill/>
              </a:ln>
              <a:solidFill>
                <a:schemeClr val="tx1"/>
              </a:solidFill>
              <a:effectLst/>
              <a:cs typeface="Arial" panose="020B0604020202020204" pitchFamily="34" charset="0"/>
            </a:endParaRPr>
          </a:p>
          <a:p>
            <a:pPr marL="628650" lvl="1" indent="-171450">
              <a:spcBef>
                <a:spcPts val="600"/>
              </a:spcBef>
              <a:buFont typeface="Arial" panose="020B0604020202020204" pitchFamily="34" charset="0"/>
              <a:buChar char="•"/>
            </a:pPr>
            <a:r>
              <a:rPr kumimoji="0" lang="en-US" altLang="en-US" sz="1200" b="0" i="0" u="none" strike="noStrike" cap="none" normalizeH="0" baseline="0">
                <a:ln>
                  <a:noFill/>
                </a:ln>
                <a:solidFill>
                  <a:schemeClr val="tx1"/>
                </a:solidFill>
                <a:effectLst/>
                <a:ea typeface="Calibri" panose="020F0502020204030204" pitchFamily="34" charset="0"/>
                <a:cs typeface="Arial" panose="020B0604020202020204" pitchFamily="34" charset="0"/>
              </a:rPr>
              <a:t>Tag line notice </a:t>
            </a:r>
            <a:endParaRPr kumimoji="0" lang="en-US" altLang="en-US" sz="1200" b="0" i="0" u="none" strike="noStrike" cap="none" normalizeH="0" baseline="0">
              <a:ln>
                <a:noFill/>
              </a:ln>
              <a:solidFill>
                <a:schemeClr val="tx1"/>
              </a:solidFill>
              <a:effectLst/>
              <a:cs typeface="Arial" panose="020B0604020202020204" pitchFamily="34" charset="0"/>
            </a:endParaRPr>
          </a:p>
          <a:p>
            <a:pPr marL="628650" lvl="1" indent="-171450">
              <a:spcBef>
                <a:spcPts val="600"/>
              </a:spcBef>
              <a:buFont typeface="Arial" panose="020B0604020202020204" pitchFamily="34" charset="0"/>
              <a:buChar char="•"/>
            </a:pPr>
            <a:r>
              <a:rPr kumimoji="0" lang="en-US" altLang="en-US" sz="1200" b="0" i="0" u="none" strike="noStrike" cap="none" normalizeH="0" baseline="0">
                <a:ln>
                  <a:noFill/>
                </a:ln>
                <a:solidFill>
                  <a:schemeClr val="tx1"/>
                </a:solidFill>
                <a:effectLst/>
                <a:ea typeface="Calibri" panose="020F0502020204030204" pitchFamily="34" charset="0"/>
                <a:cs typeface="Arial" panose="020B0604020202020204" pitchFamily="34" charset="0"/>
              </a:rPr>
              <a:t>Member website letter</a:t>
            </a:r>
            <a:endParaRPr kumimoji="0" lang="en-US" altLang="en-US" sz="1200" b="0" i="0" u="none" strike="noStrike" cap="none" normalizeH="0" baseline="0">
              <a:ln>
                <a:noFill/>
              </a:ln>
              <a:solidFill>
                <a:schemeClr val="tx1"/>
              </a:solidFill>
              <a:effectLst/>
              <a:cs typeface="Arial" panose="020B0604020202020204" pitchFamily="34" charset="0"/>
            </a:endParaRPr>
          </a:p>
          <a:p>
            <a:pPr marL="628650" lvl="1" indent="-171450">
              <a:spcBef>
                <a:spcPts val="600"/>
              </a:spcBef>
              <a:buFont typeface="Arial" panose="020B0604020202020204" pitchFamily="34" charset="0"/>
              <a:buChar char="•"/>
            </a:pPr>
            <a:r>
              <a:rPr kumimoji="0" lang="en-US" altLang="en-US" sz="1200" b="0" i="0" u="none" strike="noStrike" cap="none" normalizeH="0" baseline="0">
                <a:ln>
                  <a:noFill/>
                </a:ln>
                <a:solidFill>
                  <a:schemeClr val="tx1"/>
                </a:solidFill>
                <a:effectLst/>
                <a:ea typeface="Calibri" panose="020F0502020204030204" pitchFamily="34" charset="0"/>
                <a:cs typeface="Arial" panose="020B0604020202020204" pitchFamily="34" charset="0"/>
              </a:rPr>
              <a:t>PS Electronic delivery letter</a:t>
            </a:r>
            <a:endParaRPr kumimoji="0" lang="en-US" altLang="en-US" sz="1200" b="0" i="0" u="none" strike="noStrike" cap="none" normalizeH="0" baseline="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133592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38913"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pPr>
              <a:lnSpc>
                <a:spcPct val="100000"/>
              </a:lnSpc>
              <a:spcBef>
                <a:spcPts val="1800"/>
              </a:spcBef>
              <a:buClr>
                <a:srgbClr val="000000"/>
              </a:buClr>
            </a:pPr>
            <a:r>
              <a:rPr lang="en-US">
                <a:cs typeface="Arial" panose="020B0604020202020204" pitchFamily="34" charset="0"/>
                <a:sym typeface="Arial" panose="020B0604020202020204" pitchFamily="34" charset="0"/>
              </a:rPr>
              <a:t>Executive Summary</a:t>
            </a:r>
            <a:br>
              <a:rPr lang="en-US">
                <a:latin typeface="Arial" panose="020B0604020202020204" pitchFamily="34" charset="0"/>
                <a:cs typeface="Arial" panose="020B0604020202020204" pitchFamily="34" charset="0"/>
                <a:sym typeface="Arial" panose="020B0604020202020204" pitchFamily="34" charset="0"/>
              </a:rPr>
            </a:br>
            <a:endParaRPr lang="en-US">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23">
            <a:extLst>
              <a:ext uri="{FF2B5EF4-FFF2-40B4-BE49-F238E27FC236}">
                <a16:creationId xmlns:a16="http://schemas.microsoft.com/office/drawing/2014/main" id="{656A0AF9-A3C7-4D4B-95CB-CC8E535579C5}"/>
              </a:ext>
            </a:extLst>
          </p:cNvPr>
          <p:cNvSpPr>
            <a:spLocks noGrp="1"/>
          </p:cNvSpPr>
          <p:nvPr>
            <p:ph type="body" sz="quarter" idx="4294967295"/>
          </p:nvPr>
        </p:nvSpPr>
        <p:spPr>
          <a:xfrm>
            <a:off x="557929" y="783465"/>
            <a:ext cx="9883639" cy="373706"/>
          </a:xfrm>
        </p:spPr>
        <p:txBody>
          <a:bodyPr/>
          <a:lstStyle/>
          <a:p>
            <a:r>
              <a:rPr lang="en-US" sz="1600">
                <a:latin typeface="Arial" panose="020B0604020202020204" pitchFamily="34" charset="0"/>
                <a:ea typeface="Calibri" panose="020F0502020204030204" pitchFamily="34" charset="0"/>
                <a:cs typeface="Arial" panose="020B0604020202020204" pitchFamily="34" charset="0"/>
              </a:rPr>
              <a:t>An architecture perspective on Enterprise Contract Lifecycle Management (CLM) for CVS Health</a:t>
            </a:r>
          </a:p>
        </p:txBody>
      </p:sp>
      <p:sp>
        <p:nvSpPr>
          <p:cNvPr id="5" name="TextBox 4"/>
          <p:cNvSpPr txBox="1"/>
          <p:nvPr/>
        </p:nvSpPr>
        <p:spPr>
          <a:xfrm>
            <a:off x="8159511" y="1886476"/>
            <a:ext cx="3007506" cy="332270"/>
          </a:xfrm>
          <a:prstGeom prst="rect">
            <a:avLst/>
          </a:prstGeom>
          <a:noFill/>
        </p:spPr>
        <p:txBody>
          <a:bodyPr wrap="none" lIns="91416" tIns="0" rIns="91416" bIns="0" rtlCol="0">
            <a:spAutoFit/>
          </a:bodyPr>
          <a:lstStyle/>
          <a:p>
            <a:pPr algn="ctr">
              <a:lnSpc>
                <a:spcPct val="90000"/>
              </a:lnSpc>
            </a:pPr>
            <a:r>
              <a:rPr lang="en-US" sz="2399" b="1">
                <a:solidFill>
                  <a:schemeClr val="tx2"/>
                </a:solidFill>
                <a:ea typeface="Domaine Display" charset="0"/>
                <a:cs typeface="Arial" panose="020B0604020202020204" pitchFamily="34" charset="0"/>
                <a:sym typeface="Arial" panose="020B0604020202020204" pitchFamily="34" charset="0"/>
              </a:rPr>
              <a:t>Recommendations</a:t>
            </a:r>
          </a:p>
        </p:txBody>
      </p:sp>
      <p:sp>
        <p:nvSpPr>
          <p:cNvPr id="6" name="TextBox 5"/>
          <p:cNvSpPr txBox="1"/>
          <p:nvPr/>
        </p:nvSpPr>
        <p:spPr>
          <a:xfrm>
            <a:off x="5036741" y="1886476"/>
            <a:ext cx="1844577" cy="332312"/>
          </a:xfrm>
          <a:prstGeom prst="rect">
            <a:avLst/>
          </a:prstGeom>
          <a:noFill/>
        </p:spPr>
        <p:txBody>
          <a:bodyPr wrap="none" lIns="0" tIns="0" rIns="0" bIns="0" rtlCol="0">
            <a:spAutoFit/>
          </a:bodyPr>
          <a:lstStyle/>
          <a:p>
            <a:pPr algn="ctr">
              <a:lnSpc>
                <a:spcPct val="90000"/>
              </a:lnSpc>
            </a:pPr>
            <a:r>
              <a:rPr lang="en-US" sz="2399" b="1">
                <a:solidFill>
                  <a:schemeClr val="tx2"/>
                </a:solidFill>
                <a:ea typeface="Domaine Display" charset="0"/>
                <a:cs typeface="Arial" panose="020B0604020202020204" pitchFamily="34" charset="0"/>
                <a:sym typeface="Arial" panose="020B0604020202020204" pitchFamily="34" charset="0"/>
              </a:rPr>
              <a:t>Conclusions</a:t>
            </a:r>
          </a:p>
        </p:txBody>
      </p:sp>
      <p:sp>
        <p:nvSpPr>
          <p:cNvPr id="7" name="TextBox 6"/>
          <p:cNvSpPr txBox="1"/>
          <p:nvPr/>
        </p:nvSpPr>
        <p:spPr>
          <a:xfrm>
            <a:off x="1236640" y="1886475"/>
            <a:ext cx="2007232" cy="332270"/>
          </a:xfrm>
          <a:prstGeom prst="rect">
            <a:avLst/>
          </a:prstGeom>
          <a:noFill/>
        </p:spPr>
        <p:txBody>
          <a:bodyPr wrap="none" lIns="91416" tIns="0" rIns="91416" bIns="0" rtlCol="0">
            <a:spAutoFit/>
          </a:bodyPr>
          <a:lstStyle/>
          <a:p>
            <a:pPr algn="ctr">
              <a:lnSpc>
                <a:spcPct val="90000"/>
              </a:lnSpc>
            </a:pPr>
            <a:r>
              <a:rPr lang="en-US" sz="2399" b="1">
                <a:solidFill>
                  <a:schemeClr val="tx2"/>
                </a:solidFill>
                <a:ea typeface="Domaine Display" charset="0"/>
                <a:cs typeface="Arial" panose="020B0604020202020204" pitchFamily="34" charset="0"/>
                <a:sym typeface="Arial" panose="020B0604020202020204" pitchFamily="34" charset="0"/>
              </a:rPr>
              <a:t>Opportunity</a:t>
            </a:r>
          </a:p>
        </p:txBody>
      </p:sp>
      <p:grpSp>
        <p:nvGrpSpPr>
          <p:cNvPr id="8" name="Group 7"/>
          <p:cNvGrpSpPr/>
          <p:nvPr/>
        </p:nvGrpSpPr>
        <p:grpSpPr>
          <a:xfrm>
            <a:off x="9279009" y="1157171"/>
            <a:ext cx="695339" cy="729304"/>
            <a:chOff x="9453373" y="2636377"/>
            <a:chExt cx="698547" cy="697143"/>
          </a:xfrm>
        </p:grpSpPr>
        <p:sp>
          <p:nvSpPr>
            <p:cNvPr id="9" name="Oval 8"/>
            <p:cNvSpPr/>
            <p:nvPr/>
          </p:nvSpPr>
          <p:spPr>
            <a:xfrm>
              <a:off x="9453373"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3479" y="2735781"/>
              <a:ext cx="498334" cy="498334"/>
            </a:xfrm>
            <a:prstGeom prst="rect">
              <a:avLst/>
            </a:prstGeom>
          </p:spPr>
        </p:pic>
      </p:grpSp>
      <p:sp>
        <p:nvSpPr>
          <p:cNvPr id="11" name="Oval 10"/>
          <p:cNvSpPr/>
          <p:nvPr/>
        </p:nvSpPr>
        <p:spPr>
          <a:xfrm>
            <a:off x="1867502" y="1157171"/>
            <a:ext cx="695336" cy="710219"/>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2" name="Oval 11"/>
          <p:cNvSpPr/>
          <p:nvPr/>
        </p:nvSpPr>
        <p:spPr>
          <a:xfrm>
            <a:off x="5648249" y="1157171"/>
            <a:ext cx="695340" cy="710220"/>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cxnSp>
        <p:nvCxnSpPr>
          <p:cNvPr id="13" name="Straight Connector 12"/>
          <p:cNvCxnSpPr/>
          <p:nvPr/>
        </p:nvCxnSpPr>
        <p:spPr>
          <a:xfrm>
            <a:off x="4065659" y="2180130"/>
            <a:ext cx="0" cy="3565231"/>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7929" y="2283787"/>
            <a:ext cx="3433613" cy="1333440"/>
          </a:xfrm>
          <a:prstGeom prst="rect">
            <a:avLst/>
          </a:prstGeom>
          <a:noFill/>
        </p:spPr>
        <p:txBody>
          <a:bodyPr wrap="square" lIns="91416" tIns="0" rIns="91416" bIns="91416" rtlCol="0">
            <a:noAutofit/>
          </a:bodyPr>
          <a:lstStyle/>
          <a:p>
            <a:pPr marL="146260" indent="-146260">
              <a:lnSpc>
                <a:spcPct val="110000"/>
              </a:lnSpc>
              <a:spcAft>
                <a:spcPts val="800"/>
              </a:spcAft>
              <a:buFont typeface="Arial" charset="0"/>
              <a:buChar char="•"/>
            </a:pPr>
            <a:r>
              <a:rPr lang="en-US" sz="1300">
                <a:latin typeface="Arial" panose="020B0604020202020204" pitchFamily="34" charset="0"/>
                <a:ea typeface="Calibri" panose="020F0502020204030204" pitchFamily="34" charset="0"/>
                <a:cs typeface="Arial" panose="020B0604020202020204" pitchFamily="34" charset="0"/>
              </a:rPr>
              <a:t>CVS Health business depends on </a:t>
            </a:r>
            <a:r>
              <a:rPr lang="en-US" sz="1300" b="1">
                <a:latin typeface="Arial" panose="020B0604020202020204" pitchFamily="34" charset="0"/>
                <a:ea typeface="Calibri" panose="020F0502020204030204" pitchFamily="34" charset="0"/>
                <a:cs typeface="Arial" panose="020B0604020202020204" pitchFamily="34" charset="0"/>
              </a:rPr>
              <a:t>diverse and broad</a:t>
            </a:r>
            <a:r>
              <a:rPr lang="en-US" sz="1300">
                <a:latin typeface="Arial" panose="020B0604020202020204" pitchFamily="34" charset="0"/>
                <a:ea typeface="Calibri" panose="020F0502020204030204" pitchFamily="34" charset="0"/>
                <a:cs typeface="Arial" panose="020B0604020202020204" pitchFamily="34" charset="0"/>
              </a:rPr>
              <a:t> constituent </a:t>
            </a:r>
            <a:r>
              <a:rPr lang="en-US" sz="1300" b="1">
                <a:latin typeface="Arial" panose="020B0604020202020204" pitchFamily="34" charset="0"/>
                <a:ea typeface="Calibri" panose="020F0502020204030204" pitchFamily="34" charset="0"/>
                <a:cs typeface="Arial" panose="020B0604020202020204" pitchFamily="34" charset="0"/>
              </a:rPr>
              <a:t>relationships</a:t>
            </a:r>
            <a:r>
              <a:rPr lang="en-US" sz="1300">
                <a:latin typeface="Arial" panose="020B0604020202020204" pitchFamily="34" charset="0"/>
                <a:ea typeface="Calibri" panose="020F0502020204030204" pitchFamily="34" charset="0"/>
                <a:cs typeface="Arial" panose="020B0604020202020204" pitchFamily="34" charset="0"/>
              </a:rPr>
              <a:t>, established through contractual agreements, in order to meet our business goals and fulfil our legal and finance commitments</a:t>
            </a:r>
          </a:p>
          <a:p>
            <a:pPr marL="146260" indent="-146260">
              <a:lnSpc>
                <a:spcPct val="110000"/>
              </a:lnSpc>
              <a:spcAft>
                <a:spcPts val="800"/>
              </a:spcAft>
              <a:buFont typeface="Arial" charset="0"/>
              <a:buChar char="•"/>
            </a:pPr>
            <a:r>
              <a:rPr lang="en-US" sz="1300">
                <a:latin typeface="Arial" panose="020B0604020202020204" pitchFamily="34" charset="0"/>
                <a:ea typeface="Calibri" panose="020F0502020204030204" pitchFamily="34" charset="0"/>
                <a:cs typeface="Arial" panose="020B0604020202020204" pitchFamily="34" charset="0"/>
              </a:rPr>
              <a:t>We use many contracting products across business and functional lines, with </a:t>
            </a:r>
            <a:r>
              <a:rPr lang="en-US" sz="1300" b="1">
                <a:latin typeface="Arial" panose="020B0604020202020204" pitchFamily="34" charset="0"/>
                <a:ea typeface="Calibri" panose="020F0502020204030204" pitchFamily="34" charset="0"/>
                <a:cs typeface="Arial" panose="020B0604020202020204" pitchFamily="34" charset="0"/>
              </a:rPr>
              <a:t>no central repository</a:t>
            </a:r>
            <a:r>
              <a:rPr lang="en-US" sz="1300">
                <a:latin typeface="Arial" panose="020B0604020202020204" pitchFamily="34" charset="0"/>
                <a:ea typeface="Calibri" panose="020F0502020204030204" pitchFamily="34" charset="0"/>
                <a:cs typeface="Arial" panose="020B0604020202020204" pitchFamily="34" charset="0"/>
              </a:rPr>
              <a:t> to store and manage contracts, resulting in inconsistent terms, process inefficiencies and higher cost to manage multiple CLM solutions</a:t>
            </a:r>
          </a:p>
          <a:p>
            <a:pPr marL="146260" indent="-146260">
              <a:lnSpc>
                <a:spcPct val="110000"/>
              </a:lnSpc>
              <a:spcAft>
                <a:spcPts val="800"/>
              </a:spcAft>
              <a:buFont typeface="Arial" charset="0"/>
              <a:buChar char="•"/>
            </a:pPr>
            <a:r>
              <a:rPr lang="en-US" sz="1300">
                <a:latin typeface="Arial" panose="020B0604020202020204" pitchFamily="34" charset="0"/>
                <a:ea typeface="Calibri" panose="020F0502020204030204" pitchFamily="34" charset="0"/>
                <a:cs typeface="Arial" panose="020B0604020202020204" pitchFamily="34" charset="0"/>
              </a:rPr>
              <a:t>Contract </a:t>
            </a:r>
            <a:r>
              <a:rPr lang="en-US" sz="1300" b="1">
                <a:latin typeface="Arial" panose="020B0604020202020204" pitchFamily="34" charset="0"/>
                <a:ea typeface="Calibri" panose="020F0502020204030204" pitchFamily="34" charset="0"/>
                <a:cs typeface="Arial" panose="020B0604020202020204" pitchFamily="34" charset="0"/>
              </a:rPr>
              <a:t>enforcement</a:t>
            </a:r>
            <a:r>
              <a:rPr lang="en-US" sz="1300">
                <a:latin typeface="Arial" panose="020B0604020202020204" pitchFamily="34" charset="0"/>
                <a:ea typeface="Calibri" panose="020F0502020204030204" pitchFamily="34" charset="0"/>
                <a:cs typeface="Arial" panose="020B0604020202020204" pitchFamily="34" charset="0"/>
              </a:rPr>
              <a:t> is complex and varies widely across different contract types, resulting in </a:t>
            </a:r>
            <a:r>
              <a:rPr lang="en-US" sz="1300" b="1">
                <a:latin typeface="Arial" panose="020B0604020202020204" pitchFamily="34" charset="0"/>
                <a:ea typeface="Calibri" panose="020F0502020204030204" pitchFamily="34" charset="0"/>
                <a:cs typeface="Arial" panose="020B0604020202020204" pitchFamily="34" charset="0"/>
              </a:rPr>
              <a:t>customizations</a:t>
            </a:r>
            <a:r>
              <a:rPr lang="en-US" sz="1300">
                <a:latin typeface="Arial" panose="020B0604020202020204" pitchFamily="34" charset="0"/>
                <a:ea typeface="Calibri" panose="020F0502020204030204" pitchFamily="34" charset="0"/>
                <a:cs typeface="Arial" panose="020B0604020202020204" pitchFamily="34" charset="0"/>
              </a:rPr>
              <a:t> and function specific licensing agreements</a:t>
            </a:r>
          </a:p>
        </p:txBody>
      </p:sp>
      <p:sp>
        <p:nvSpPr>
          <p:cNvPr id="15" name="TextBox 14"/>
          <p:cNvSpPr txBox="1"/>
          <p:nvPr/>
        </p:nvSpPr>
        <p:spPr>
          <a:xfrm>
            <a:off x="4186043" y="2283788"/>
            <a:ext cx="3709824" cy="1333439"/>
          </a:xfrm>
          <a:prstGeom prst="rect">
            <a:avLst/>
          </a:prstGeom>
          <a:noFill/>
        </p:spPr>
        <p:txBody>
          <a:bodyPr wrap="square" lIns="91416" tIns="0" rIns="91416" bIns="91416" rtlCol="0" anchor="t">
            <a:noAutofit/>
          </a:bodyPr>
          <a:lstStyle/>
          <a:p>
            <a:pPr marL="146050" indent="-146050">
              <a:lnSpc>
                <a:spcPct val="110000"/>
              </a:lnSpc>
              <a:spcAft>
                <a:spcPts val="800"/>
              </a:spcAft>
              <a:buFont typeface="Arial" charset="0"/>
              <a:buChar char="•"/>
            </a:pPr>
            <a:r>
              <a:rPr lang="en-US" sz="1300" b="1">
                <a:solidFill>
                  <a:schemeClr val="tx1">
                    <a:lumMod val="75000"/>
                    <a:lumOff val="25000"/>
                  </a:schemeClr>
                </a:solidFill>
                <a:latin typeface="Arial"/>
                <a:ea typeface="Open Sans"/>
                <a:cs typeface="Arial"/>
                <a:sym typeface="Arial" panose="020B0604020202020204" pitchFamily="34" charset="0"/>
              </a:rPr>
              <a:t>HCB</a:t>
            </a:r>
            <a:r>
              <a:rPr lang="en-US" sz="1300">
                <a:solidFill>
                  <a:schemeClr val="tx1">
                    <a:lumMod val="75000"/>
                    <a:lumOff val="25000"/>
                  </a:schemeClr>
                </a:solidFill>
                <a:latin typeface="Arial"/>
                <a:ea typeface="Open Sans"/>
                <a:cs typeface="Arial"/>
                <a:sym typeface="Arial" panose="020B0604020202020204" pitchFamily="34" charset="0"/>
              </a:rPr>
              <a:t> has Enterprise License Agreement (ELA) with </a:t>
            </a:r>
            <a:r>
              <a:rPr lang="en-US" sz="1300" i="1">
                <a:solidFill>
                  <a:schemeClr val="tx1">
                    <a:lumMod val="75000"/>
                    <a:lumOff val="25000"/>
                  </a:schemeClr>
                </a:solidFill>
                <a:latin typeface="Arial"/>
                <a:ea typeface="Open Sans"/>
                <a:cs typeface="Arial"/>
                <a:sym typeface="Arial" panose="020B0604020202020204" pitchFamily="34" charset="0"/>
              </a:rPr>
              <a:t>Conga/Apttus</a:t>
            </a:r>
            <a:r>
              <a:rPr lang="en-US" sz="1300">
                <a:solidFill>
                  <a:schemeClr val="tx1">
                    <a:lumMod val="75000"/>
                    <a:lumOff val="25000"/>
                  </a:schemeClr>
                </a:solidFill>
                <a:latin typeface="Arial"/>
                <a:ea typeface="Open Sans"/>
                <a:cs typeface="Arial"/>
                <a:sym typeface="Arial" panose="020B0604020202020204" pitchFamily="34" charset="0"/>
              </a:rPr>
              <a:t> CLM through the </a:t>
            </a:r>
            <a:r>
              <a:rPr lang="en-US" sz="1300" b="1" i="1">
                <a:solidFill>
                  <a:schemeClr val="tx1">
                    <a:lumMod val="75000"/>
                    <a:lumOff val="25000"/>
                  </a:schemeClr>
                </a:solidFill>
                <a:latin typeface="Arial"/>
                <a:ea typeface="Open Sans"/>
                <a:cs typeface="Arial"/>
                <a:sym typeface="Arial" panose="020B0604020202020204" pitchFamily="34" charset="0"/>
              </a:rPr>
              <a:t>ECOM</a:t>
            </a:r>
            <a:r>
              <a:rPr lang="en-US" sz="1300" i="1">
                <a:solidFill>
                  <a:schemeClr val="tx1">
                    <a:lumMod val="75000"/>
                    <a:lumOff val="25000"/>
                  </a:schemeClr>
                </a:solidFill>
                <a:latin typeface="Arial"/>
                <a:ea typeface="Open Sans"/>
                <a:cs typeface="Arial"/>
                <a:sym typeface="Arial" panose="020B0604020202020204" pitchFamily="34" charset="0"/>
              </a:rPr>
              <a:t>* </a:t>
            </a:r>
            <a:r>
              <a:rPr lang="en-US" sz="1300">
                <a:solidFill>
                  <a:schemeClr val="tx1">
                    <a:lumMod val="75000"/>
                    <a:lumOff val="25000"/>
                  </a:schemeClr>
                </a:solidFill>
                <a:latin typeface="Arial"/>
                <a:ea typeface="Open Sans"/>
                <a:cs typeface="Arial"/>
                <a:sym typeface="Arial" panose="020B0604020202020204" pitchFamily="34" charset="0"/>
              </a:rPr>
              <a:t>program, the roadmap execution has been deployed with Legal, and Plan Sponsors</a:t>
            </a:r>
            <a:endParaRPr lang="en-US" sz="1300">
              <a:solidFill>
                <a:schemeClr val="tx1">
                  <a:lumMod val="75000"/>
                  <a:lumOff val="25000"/>
                </a:schemeClr>
              </a:solidFill>
              <a:latin typeface="Arial"/>
              <a:ea typeface="Open Sans"/>
              <a:cs typeface="Arial"/>
            </a:endParaRPr>
          </a:p>
          <a:p>
            <a:pPr marL="146050" indent="-146050">
              <a:lnSpc>
                <a:spcPct val="110000"/>
              </a:lnSpc>
              <a:spcAft>
                <a:spcPts val="800"/>
              </a:spcAft>
              <a:buFont typeface="Arial" charset="0"/>
              <a:buChar char="•"/>
            </a:pPr>
            <a:r>
              <a:rPr lang="en-US" sz="1300" b="1">
                <a:solidFill>
                  <a:schemeClr val="tx1">
                    <a:lumMod val="75000"/>
                    <a:lumOff val="25000"/>
                  </a:schemeClr>
                </a:solidFill>
                <a:latin typeface="Arial"/>
                <a:ea typeface="Open Sans"/>
                <a:cs typeface="Arial"/>
                <a:sym typeface="Arial" panose="020B0604020202020204" pitchFamily="34" charset="0"/>
              </a:rPr>
              <a:t>PBM</a:t>
            </a:r>
            <a:r>
              <a:rPr lang="en-US" sz="1300">
                <a:solidFill>
                  <a:schemeClr val="tx1">
                    <a:lumMod val="75000"/>
                    <a:lumOff val="25000"/>
                  </a:schemeClr>
                </a:solidFill>
                <a:latin typeface="Arial"/>
                <a:ea typeface="Open Sans"/>
                <a:cs typeface="Arial"/>
                <a:sym typeface="Arial" panose="020B0604020202020204" pitchFamily="34" charset="0"/>
              </a:rPr>
              <a:t> uses the same </a:t>
            </a:r>
            <a:r>
              <a:rPr lang="en-US" sz="1300" i="1">
                <a:solidFill>
                  <a:schemeClr val="tx1">
                    <a:lumMod val="75000"/>
                    <a:lumOff val="25000"/>
                  </a:schemeClr>
                </a:solidFill>
                <a:latin typeface="Arial"/>
                <a:ea typeface="Open Sans"/>
                <a:cs typeface="Arial"/>
                <a:sym typeface="Arial" panose="020B0604020202020204" pitchFamily="34" charset="0"/>
              </a:rPr>
              <a:t>Apttus</a:t>
            </a:r>
            <a:r>
              <a:rPr lang="en-US" sz="1300">
                <a:solidFill>
                  <a:schemeClr val="tx1">
                    <a:lumMod val="75000"/>
                    <a:lumOff val="25000"/>
                  </a:schemeClr>
                </a:solidFill>
                <a:latin typeface="Arial"/>
                <a:ea typeface="Open Sans"/>
                <a:cs typeface="Arial"/>
                <a:sym typeface="Arial" panose="020B0604020202020204" pitchFamily="34" charset="0"/>
              </a:rPr>
              <a:t> product but has a separate License Agreement</a:t>
            </a:r>
            <a:endParaRPr lang="en-US" sz="1300">
              <a:solidFill>
                <a:schemeClr val="tx1">
                  <a:lumMod val="75000"/>
                  <a:lumOff val="25000"/>
                </a:schemeClr>
              </a:solidFill>
              <a:latin typeface="Arial"/>
              <a:ea typeface="Open Sans"/>
              <a:cs typeface="Arial"/>
            </a:endParaRPr>
          </a:p>
          <a:p>
            <a:pPr marL="146050" indent="-146050">
              <a:lnSpc>
                <a:spcPct val="110000"/>
              </a:lnSpc>
              <a:spcAft>
                <a:spcPts val="800"/>
              </a:spcAft>
              <a:buFont typeface="Arial" charset="0"/>
              <a:buChar char="•"/>
            </a:pPr>
            <a:r>
              <a:rPr lang="en-US" sz="1300">
                <a:solidFill>
                  <a:schemeClr val="tx1">
                    <a:lumMod val="75000"/>
                    <a:lumOff val="25000"/>
                  </a:schemeClr>
                </a:solidFill>
                <a:latin typeface="Arial"/>
                <a:ea typeface="Open Sans"/>
                <a:cs typeface="Arial"/>
                <a:sym typeface="Arial" panose="020B0604020202020204" pitchFamily="34" charset="0"/>
              </a:rPr>
              <a:t>Other CLM solutions include </a:t>
            </a:r>
            <a:r>
              <a:rPr lang="en-US" sz="1300" i="1">
                <a:solidFill>
                  <a:schemeClr val="tx1">
                    <a:lumMod val="75000"/>
                    <a:lumOff val="25000"/>
                  </a:schemeClr>
                </a:solidFill>
                <a:latin typeface="Arial"/>
                <a:ea typeface="Open Sans"/>
                <a:cs typeface="Arial"/>
                <a:sym typeface="Arial" panose="020B0604020202020204" pitchFamily="34" charset="0"/>
              </a:rPr>
              <a:t>Cobble Stone, DocuSign</a:t>
            </a:r>
            <a:r>
              <a:rPr lang="en-US" sz="1300">
                <a:solidFill>
                  <a:schemeClr val="tx1">
                    <a:lumMod val="75000"/>
                    <a:lumOff val="25000"/>
                  </a:schemeClr>
                </a:solidFill>
                <a:latin typeface="Arial"/>
                <a:ea typeface="Open Sans"/>
                <a:cs typeface="Arial"/>
                <a:sym typeface="Arial" panose="020B0604020202020204" pitchFamily="34" charset="0"/>
              </a:rPr>
              <a:t> (Meritain), </a:t>
            </a:r>
            <a:r>
              <a:rPr lang="en-US" sz="1300" i="1">
                <a:solidFill>
                  <a:schemeClr val="tx1">
                    <a:lumMod val="75000"/>
                    <a:lumOff val="25000"/>
                  </a:schemeClr>
                </a:solidFill>
                <a:latin typeface="Arial"/>
                <a:ea typeface="Open Sans"/>
                <a:cs typeface="Arial"/>
                <a:sym typeface="Arial" panose="020B0604020202020204" pitchFamily="34" charset="0"/>
              </a:rPr>
              <a:t>Adobe Sign </a:t>
            </a:r>
            <a:r>
              <a:rPr lang="en-US" sz="1300">
                <a:solidFill>
                  <a:schemeClr val="tx1">
                    <a:lumMod val="75000"/>
                    <a:lumOff val="25000"/>
                  </a:schemeClr>
                </a:solidFill>
                <a:latin typeface="Arial"/>
                <a:ea typeface="Open Sans"/>
                <a:cs typeface="Arial"/>
                <a:sym typeface="Arial" panose="020B0604020202020204" pitchFamily="34" charset="0"/>
              </a:rPr>
              <a:t>+ homegrown </a:t>
            </a:r>
            <a:r>
              <a:rPr lang="en-US" sz="1300" i="1">
                <a:solidFill>
                  <a:schemeClr val="tx1">
                    <a:lumMod val="75000"/>
                    <a:lumOff val="25000"/>
                  </a:schemeClr>
                </a:solidFill>
                <a:latin typeface="Arial"/>
                <a:ea typeface="Open Sans"/>
                <a:cs typeface="Arial"/>
                <a:sym typeface="Arial" panose="020B0604020202020204" pitchFamily="34" charset="0"/>
              </a:rPr>
              <a:t>SCM</a:t>
            </a:r>
            <a:r>
              <a:rPr lang="en-US" sz="1300">
                <a:solidFill>
                  <a:schemeClr val="tx1">
                    <a:lumMod val="75000"/>
                    <a:lumOff val="25000"/>
                  </a:schemeClr>
                </a:solidFill>
                <a:latin typeface="Arial"/>
                <a:ea typeface="Open Sans"/>
                <a:cs typeface="Arial"/>
                <a:sym typeface="Arial" panose="020B0604020202020204" pitchFamily="34" charset="0"/>
              </a:rPr>
              <a:t> (providers), </a:t>
            </a:r>
            <a:r>
              <a:rPr lang="en-US" sz="1300" i="1">
                <a:solidFill>
                  <a:schemeClr val="tx1">
                    <a:lumMod val="75000"/>
                    <a:lumOff val="25000"/>
                  </a:schemeClr>
                </a:solidFill>
                <a:latin typeface="Arial"/>
                <a:ea typeface="Open Sans"/>
                <a:cs typeface="Arial"/>
                <a:sym typeface="Arial" panose="020B0604020202020204" pitchFamily="34" charset="0"/>
              </a:rPr>
              <a:t>Ariba</a:t>
            </a:r>
            <a:r>
              <a:rPr lang="en-US" sz="1300">
                <a:solidFill>
                  <a:schemeClr val="tx1">
                    <a:lumMod val="75000"/>
                    <a:lumOff val="25000"/>
                  </a:schemeClr>
                </a:solidFill>
                <a:latin typeface="Arial"/>
                <a:ea typeface="Open Sans"/>
                <a:cs typeface="Arial"/>
                <a:sym typeface="Arial" panose="020B0604020202020204" pitchFamily="34" charset="0"/>
              </a:rPr>
              <a:t> (Procurement), and manual process with</a:t>
            </a:r>
            <a:r>
              <a:rPr lang="en-US" sz="1300">
                <a:latin typeface="Arial"/>
                <a:ea typeface="Calibri" panose="020F0502020204030204" pitchFamily="34" charset="0"/>
                <a:cs typeface="Arial"/>
              </a:rPr>
              <a:t> localized spreadsheets </a:t>
            </a:r>
            <a:endParaRPr lang="en-US" sz="1300">
              <a:latin typeface="Arial" panose="020B0604020202020204" pitchFamily="34" charset="0"/>
              <a:ea typeface="Calibri" panose="020F0502020204030204" pitchFamily="34" charset="0"/>
              <a:cs typeface="Arial" panose="020B0604020202020204" pitchFamily="34" charset="0"/>
            </a:endParaRPr>
          </a:p>
          <a:p>
            <a:pPr marL="146050" indent="-146050">
              <a:lnSpc>
                <a:spcPct val="110000"/>
              </a:lnSpc>
              <a:spcAft>
                <a:spcPts val="800"/>
              </a:spcAft>
              <a:buFont typeface="Arial" charset="0"/>
              <a:buChar char="•"/>
            </a:pPr>
            <a:r>
              <a:rPr lang="en-US" sz="1300">
                <a:solidFill>
                  <a:schemeClr val="tx1">
                    <a:lumMod val="75000"/>
                    <a:lumOff val="25000"/>
                  </a:schemeClr>
                </a:solidFill>
                <a:latin typeface="Arial"/>
                <a:ea typeface="Open Sans"/>
                <a:cs typeface="Arial"/>
                <a:sym typeface="Arial" panose="020B0604020202020204" pitchFamily="34" charset="0"/>
              </a:rPr>
              <a:t>Previous attempts in HCB to centralize CLM (ECOM) proved the </a:t>
            </a:r>
            <a:r>
              <a:rPr lang="en-US" sz="1300" b="1">
                <a:solidFill>
                  <a:schemeClr val="tx1">
                    <a:lumMod val="75000"/>
                    <a:lumOff val="25000"/>
                  </a:schemeClr>
                </a:solidFill>
                <a:latin typeface="Arial"/>
                <a:ea typeface="Open Sans"/>
                <a:cs typeface="Arial"/>
                <a:sym typeface="Arial" panose="020B0604020202020204" pitchFamily="34" charset="0"/>
              </a:rPr>
              <a:t>complexity</a:t>
            </a:r>
            <a:r>
              <a:rPr lang="en-US" sz="1300">
                <a:solidFill>
                  <a:schemeClr val="tx1">
                    <a:lumMod val="75000"/>
                    <a:lumOff val="25000"/>
                  </a:schemeClr>
                </a:solidFill>
                <a:latin typeface="Arial"/>
                <a:ea typeface="Open Sans"/>
                <a:cs typeface="Arial"/>
                <a:sym typeface="Arial" panose="020B0604020202020204" pitchFamily="34" charset="0"/>
              </a:rPr>
              <a:t> of addressing contract creation, management and enforcement </a:t>
            </a:r>
            <a:r>
              <a:rPr lang="en-US" sz="1300" b="1">
                <a:solidFill>
                  <a:schemeClr val="tx1">
                    <a:lumMod val="75000"/>
                    <a:lumOff val="25000"/>
                  </a:schemeClr>
                </a:solidFill>
                <a:latin typeface="Arial"/>
                <a:ea typeface="Open Sans"/>
                <a:cs typeface="Arial"/>
                <a:sym typeface="Arial" panose="020B0604020202020204" pitchFamily="34" charset="0"/>
              </a:rPr>
              <a:t>in a single solution</a:t>
            </a:r>
            <a:endParaRPr lang="en-US" sz="1300" b="1">
              <a:solidFill>
                <a:schemeClr val="tx1">
                  <a:lumMod val="75000"/>
                  <a:lumOff val="25000"/>
                </a:schemeClr>
              </a:solidFill>
              <a:latin typeface="Arial"/>
              <a:ea typeface="Open Sans"/>
              <a:cs typeface="Arial"/>
            </a:endParaRPr>
          </a:p>
        </p:txBody>
      </p:sp>
      <p:sp>
        <p:nvSpPr>
          <p:cNvPr id="16" name="TextBox 15"/>
          <p:cNvSpPr txBox="1"/>
          <p:nvPr/>
        </p:nvSpPr>
        <p:spPr>
          <a:xfrm>
            <a:off x="8016250" y="2283787"/>
            <a:ext cx="3535670" cy="3611772"/>
          </a:xfrm>
          <a:prstGeom prst="rect">
            <a:avLst/>
          </a:prstGeom>
          <a:noFill/>
        </p:spPr>
        <p:txBody>
          <a:bodyPr wrap="square" lIns="91416" tIns="0" rIns="91416" bIns="91416" rtlCol="0" anchor="t">
            <a:noAutofit/>
          </a:bodyPr>
          <a:lstStyle/>
          <a:p>
            <a:pPr marL="285750" indent="-285750">
              <a:lnSpc>
                <a:spcPct val="110000"/>
              </a:lnSpc>
              <a:spcBef>
                <a:spcPts val="0"/>
              </a:spcBef>
              <a:spcAft>
                <a:spcPts val="800"/>
              </a:spcAft>
              <a:buFont typeface="Arial" panose="020B0604020202020204" pitchFamily="34" charset="0"/>
              <a:buChar char="•"/>
            </a:pPr>
            <a:r>
              <a:rPr lang="en-US" sz="1300">
                <a:solidFill>
                  <a:schemeClr val="tx2"/>
                </a:solidFill>
                <a:latin typeface="Arial" panose="020B0604020202020204" pitchFamily="34" charset="0"/>
                <a:ea typeface="Open Sans" panose="020B0606030504020204" pitchFamily="34" charset="0"/>
                <a:cs typeface="Arial" panose="020B0604020202020204" pitchFamily="34" charset="0"/>
              </a:rPr>
              <a:t>A shared enterprise CLM solution is preferred, with </a:t>
            </a:r>
            <a:r>
              <a:rPr lang="en-US" sz="1300" b="1">
                <a:solidFill>
                  <a:schemeClr val="tx2"/>
                </a:solidFill>
                <a:latin typeface="Arial" panose="020B0604020202020204" pitchFamily="34" charset="0"/>
                <a:ea typeface="Open Sans" panose="020B0606030504020204" pitchFamily="34" charset="0"/>
                <a:cs typeface="Arial" panose="020B0604020202020204" pitchFamily="34" charset="0"/>
              </a:rPr>
              <a:t>integrated solutions around the core CLM </a:t>
            </a:r>
            <a:r>
              <a:rPr lang="en-US" sz="1300">
                <a:solidFill>
                  <a:schemeClr val="tx2"/>
                </a:solidFill>
                <a:latin typeface="Arial" panose="020B0604020202020204" pitchFamily="34" charset="0"/>
                <a:ea typeface="Open Sans" panose="020B0606030504020204" pitchFamily="34" charset="0"/>
                <a:cs typeface="Arial" panose="020B0604020202020204" pitchFamily="34" charset="0"/>
              </a:rPr>
              <a:t>as needed for operational and contract enforcement needs</a:t>
            </a:r>
          </a:p>
          <a:p>
            <a:pPr marL="285750" indent="-285750">
              <a:lnSpc>
                <a:spcPct val="110000"/>
              </a:lnSpc>
              <a:spcAft>
                <a:spcPts val="800"/>
              </a:spcAft>
              <a:buFont typeface="Arial" panose="020B0604020202020204" pitchFamily="34" charset="0"/>
              <a:buChar char="•"/>
            </a:pPr>
            <a:r>
              <a:rPr lang="en-US" sz="1300" b="1">
                <a:solidFill>
                  <a:schemeClr val="tx2"/>
                </a:solidFill>
                <a:latin typeface="Arial"/>
                <a:ea typeface="Open Sans"/>
                <a:cs typeface="Arial"/>
              </a:rPr>
              <a:t>Contract data</a:t>
            </a:r>
            <a:r>
              <a:rPr lang="en-US" sz="1300">
                <a:solidFill>
                  <a:schemeClr val="tx2"/>
                </a:solidFill>
                <a:latin typeface="Arial"/>
                <a:ea typeface="Open Sans"/>
                <a:cs typeface="Arial"/>
              </a:rPr>
              <a:t> should be collocated </a:t>
            </a:r>
            <a:r>
              <a:rPr lang="en-US" sz="1300" b="1">
                <a:solidFill>
                  <a:schemeClr val="tx2"/>
                </a:solidFill>
                <a:latin typeface="Arial"/>
                <a:ea typeface="Open Sans"/>
                <a:cs typeface="Arial"/>
              </a:rPr>
              <a:t>in a central repository</a:t>
            </a:r>
            <a:r>
              <a:rPr lang="en-US" sz="1300">
                <a:solidFill>
                  <a:schemeClr val="tx2"/>
                </a:solidFill>
                <a:latin typeface="Arial"/>
                <a:ea typeface="Open Sans"/>
                <a:cs typeface="Arial"/>
              </a:rPr>
              <a:t> for ease of search, analysis, finance reporting and compliance tracking </a:t>
            </a:r>
            <a:endParaRPr lang="en-US" sz="1300">
              <a:solidFill>
                <a:schemeClr val="tx2"/>
              </a:solidFill>
              <a:latin typeface="Arial" panose="020B0604020202020204" pitchFamily="34" charset="0"/>
              <a:ea typeface="Open Sans" panose="020B0606030504020204" pitchFamily="34" charset="0"/>
              <a:cs typeface="Arial" panose="020B0604020202020204" pitchFamily="34" charset="0"/>
            </a:endParaRPr>
          </a:p>
          <a:p>
            <a:pPr marL="285750" indent="-285750">
              <a:lnSpc>
                <a:spcPct val="110000"/>
              </a:lnSpc>
              <a:spcBef>
                <a:spcPts val="0"/>
              </a:spcBef>
              <a:spcAft>
                <a:spcPts val="800"/>
              </a:spcAft>
              <a:buFont typeface="Arial" panose="020B0604020202020204" pitchFamily="34" charset="0"/>
              <a:buChar char="•"/>
            </a:pPr>
            <a:r>
              <a:rPr lang="en-US" sz="1300">
                <a:solidFill>
                  <a:schemeClr val="tx2"/>
                </a:solidFill>
                <a:latin typeface="Arial" panose="020B0604020202020204" pitchFamily="34" charset="0"/>
                <a:ea typeface="Open Sans" panose="020B0606030504020204" pitchFamily="34" charset="0"/>
                <a:cs typeface="Arial" panose="020B0604020202020204" pitchFamily="34" charset="0"/>
              </a:rPr>
              <a:t>Where </a:t>
            </a:r>
            <a:r>
              <a:rPr lang="en-US" sz="1300" b="1">
                <a:solidFill>
                  <a:schemeClr val="tx2"/>
                </a:solidFill>
                <a:latin typeface="Arial" panose="020B0604020202020204" pitchFamily="34" charset="0"/>
                <a:ea typeface="Open Sans" panose="020B0606030504020204" pitchFamily="34" charset="0"/>
                <a:cs typeface="Arial" panose="020B0604020202020204" pitchFamily="34" charset="0"/>
              </a:rPr>
              <a:t>operational packages </a:t>
            </a:r>
            <a:r>
              <a:rPr lang="en-US" sz="1300">
                <a:solidFill>
                  <a:schemeClr val="tx2"/>
                </a:solidFill>
                <a:latin typeface="Arial" panose="020B0604020202020204" pitchFamily="34" charset="0"/>
                <a:ea typeface="Open Sans" panose="020B0606030504020204" pitchFamily="34" charset="0"/>
                <a:cs typeface="Arial" panose="020B0604020202020204" pitchFamily="34" charset="0"/>
              </a:rPr>
              <a:t>have embedded contract capabilities, these should be </a:t>
            </a:r>
            <a:r>
              <a:rPr lang="en-US" sz="1300" b="1">
                <a:solidFill>
                  <a:schemeClr val="tx2"/>
                </a:solidFill>
                <a:latin typeface="Arial" panose="020B0604020202020204" pitchFamily="34" charset="0"/>
                <a:ea typeface="Open Sans" panose="020B0606030504020204" pitchFamily="34" charset="0"/>
                <a:cs typeface="Arial" panose="020B0604020202020204" pitchFamily="34" charset="0"/>
              </a:rPr>
              <a:t>integrated with enterprise CLM or feed contract data </a:t>
            </a:r>
            <a:r>
              <a:rPr lang="en-US" sz="1300">
                <a:solidFill>
                  <a:schemeClr val="tx2"/>
                </a:solidFill>
                <a:latin typeface="Arial" panose="020B0604020202020204" pitchFamily="34" charset="0"/>
                <a:ea typeface="Open Sans" panose="020B0606030504020204" pitchFamily="34" charset="0"/>
                <a:cs typeface="Arial" panose="020B0604020202020204" pitchFamily="34" charset="0"/>
              </a:rPr>
              <a:t>into the central repository</a:t>
            </a:r>
          </a:p>
          <a:p>
            <a:pPr marL="285750" indent="-285750">
              <a:lnSpc>
                <a:spcPct val="110000"/>
              </a:lnSpc>
              <a:spcBef>
                <a:spcPts val="0"/>
              </a:spcBef>
              <a:spcAft>
                <a:spcPts val="800"/>
              </a:spcAft>
              <a:buFont typeface="Arial" panose="020B0604020202020204" pitchFamily="34" charset="0"/>
              <a:buChar char="•"/>
            </a:pPr>
            <a:r>
              <a:rPr lang="en-US" sz="1300">
                <a:solidFill>
                  <a:schemeClr val="tx2"/>
                </a:solidFill>
                <a:latin typeface="Arial" panose="020B0604020202020204" pitchFamily="34" charset="0"/>
                <a:ea typeface="Open Sans" panose="020B0606030504020204" pitchFamily="34" charset="0"/>
                <a:cs typeface="Arial" panose="020B0604020202020204" pitchFamily="34" charset="0"/>
              </a:rPr>
              <a:t>A shared primary enterprise CLM will allow us to </a:t>
            </a:r>
            <a:r>
              <a:rPr lang="en-US" sz="1300" b="1">
                <a:solidFill>
                  <a:schemeClr val="tx2"/>
                </a:solidFill>
                <a:latin typeface="Arial" panose="020B0604020202020204" pitchFamily="34" charset="0"/>
                <a:ea typeface="Open Sans" panose="020B0606030504020204" pitchFamily="34" charset="0"/>
                <a:cs typeface="Arial" panose="020B0604020202020204" pitchFamily="34" charset="0"/>
              </a:rPr>
              <a:t>influence the CLM vendor roadmap </a:t>
            </a:r>
            <a:r>
              <a:rPr lang="en-US" sz="1300">
                <a:solidFill>
                  <a:schemeClr val="tx2"/>
                </a:solidFill>
                <a:latin typeface="Arial" panose="020B0604020202020204" pitchFamily="34" charset="0"/>
                <a:ea typeface="Open Sans" panose="020B0606030504020204" pitchFamily="34" charset="0"/>
                <a:cs typeface="Arial" panose="020B0604020202020204" pitchFamily="34" charset="0"/>
              </a:rPr>
              <a:t>to meet our needs</a:t>
            </a:r>
          </a:p>
        </p:txBody>
      </p:sp>
      <p:cxnSp>
        <p:nvCxnSpPr>
          <p:cNvPr id="17" name="Straight Connector 16"/>
          <p:cNvCxnSpPr/>
          <p:nvPr/>
        </p:nvCxnSpPr>
        <p:spPr>
          <a:xfrm>
            <a:off x="7888794" y="2180130"/>
            <a:ext cx="0" cy="3565231"/>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4899"/>
          <p:cNvSpPr>
            <a:spLocks noEditPoints="1"/>
          </p:cNvSpPr>
          <p:nvPr/>
        </p:nvSpPr>
        <p:spPr bwMode="auto">
          <a:xfrm>
            <a:off x="5810010" y="1312179"/>
            <a:ext cx="434051" cy="400201"/>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989514" y="1234998"/>
            <a:ext cx="451312" cy="452221"/>
          </a:xfrm>
          <a:prstGeom prst="rect">
            <a:avLst/>
          </a:prstGeom>
        </p:spPr>
      </p:pic>
      <p:sp>
        <p:nvSpPr>
          <p:cNvPr id="20" name="TextBox 19">
            <a:extLst>
              <a:ext uri="{FF2B5EF4-FFF2-40B4-BE49-F238E27FC236}">
                <a16:creationId xmlns:a16="http://schemas.microsoft.com/office/drawing/2014/main" id="{91FF529C-D125-4A49-909C-E50D79634306}"/>
              </a:ext>
            </a:extLst>
          </p:cNvPr>
          <p:cNvSpPr txBox="1"/>
          <p:nvPr/>
        </p:nvSpPr>
        <p:spPr>
          <a:xfrm>
            <a:off x="4497709" y="6316233"/>
            <a:ext cx="4121765" cy="276999"/>
          </a:xfrm>
          <a:prstGeom prst="rect">
            <a:avLst/>
          </a:prstGeom>
          <a:noFill/>
        </p:spPr>
        <p:txBody>
          <a:bodyPr wrap="square">
            <a:spAutoFit/>
          </a:bodyPr>
          <a:lstStyle/>
          <a:p>
            <a:r>
              <a:rPr kumimoji="0" lang="en-US" sz="1200" i="0" u="none" strike="noStrike" kern="1200" cap="none" spc="0" normalizeH="0" baseline="0" noProof="0">
                <a:ln>
                  <a:noFill/>
                </a:ln>
                <a:solidFill>
                  <a:srgbClr val="0070C0"/>
                </a:solidFill>
                <a:effectLst/>
                <a:uLnTx/>
                <a:uFillTx/>
                <a:latin typeface="CVS Health Sans"/>
                <a:ea typeface="+mn-ea"/>
                <a:cs typeface="Arial" panose="020B0604020202020204" pitchFamily="34" charset="0"/>
                <a:sym typeface="Arial" panose="020B0604020202020204" pitchFamily="34" charset="0"/>
              </a:rPr>
              <a:t>*ECOM = Enterprise Contract Obligation Management </a:t>
            </a:r>
            <a:endParaRPr lang="en-US" sz="1200">
              <a:solidFill>
                <a:srgbClr val="0070C0"/>
              </a:solidFill>
            </a:endParaRPr>
          </a:p>
        </p:txBody>
      </p:sp>
    </p:spTree>
    <p:extLst>
      <p:ext uri="{BB962C8B-B14F-4D97-AF65-F5344CB8AC3E}">
        <p14:creationId xmlns:p14="http://schemas.microsoft.com/office/powerpoint/2010/main" val="358551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F777-49FB-4C21-9131-BBB74D8D954B}"/>
              </a:ext>
            </a:extLst>
          </p:cNvPr>
          <p:cNvSpPr>
            <a:spLocks noGrp="1"/>
          </p:cNvSpPr>
          <p:nvPr>
            <p:ph type="title"/>
          </p:nvPr>
        </p:nvSpPr>
        <p:spPr>
          <a:xfrm>
            <a:off x="635459" y="368136"/>
            <a:ext cx="9778657" cy="370265"/>
          </a:xfrm>
        </p:spPr>
        <p:txBody>
          <a:bodyPr/>
          <a:lstStyle/>
          <a:p>
            <a:r>
              <a:rPr lang="en-US"/>
              <a:t>What are the core capabilities of CLM?</a:t>
            </a:r>
          </a:p>
        </p:txBody>
      </p:sp>
      <p:sp>
        <p:nvSpPr>
          <p:cNvPr id="8" name="Text Placeholder 23">
            <a:extLst>
              <a:ext uri="{FF2B5EF4-FFF2-40B4-BE49-F238E27FC236}">
                <a16:creationId xmlns:a16="http://schemas.microsoft.com/office/drawing/2014/main" id="{02088D01-04C6-47E7-AA8A-CB7412A144FA}"/>
              </a:ext>
            </a:extLst>
          </p:cNvPr>
          <p:cNvSpPr>
            <a:spLocks noGrp="1"/>
          </p:cNvSpPr>
          <p:nvPr>
            <p:ph type="body" sz="quarter" idx="4294967295"/>
          </p:nvPr>
        </p:nvSpPr>
        <p:spPr>
          <a:xfrm>
            <a:off x="635459" y="816190"/>
            <a:ext cx="9681558" cy="390849"/>
          </a:xfrm>
        </p:spPr>
        <p:txBody>
          <a:bodyPr/>
          <a:lstStyle/>
          <a:p>
            <a:pPr algn="l"/>
            <a:r>
              <a:rPr lang="en-US">
                <a:solidFill>
                  <a:srgbClr val="424242"/>
                </a:solidFill>
                <a:latin typeface="Arial" panose="020B0604020202020204" pitchFamily="34" charset="0"/>
                <a:cs typeface="Arial" panose="020B0604020202020204" pitchFamily="34" charset="0"/>
              </a:rPr>
              <a:t>Per </a:t>
            </a:r>
            <a:r>
              <a:rPr lang="en-US" b="1" i="1">
                <a:solidFill>
                  <a:srgbClr val="424242"/>
                </a:solidFill>
                <a:latin typeface="Arial" panose="020B0604020202020204" pitchFamily="34" charset="0"/>
                <a:cs typeface="Arial" panose="020B0604020202020204" pitchFamily="34" charset="0"/>
              </a:rPr>
              <a:t>Gartner,</a:t>
            </a:r>
            <a:r>
              <a:rPr lang="en-US" i="1">
                <a:solidFill>
                  <a:srgbClr val="424242"/>
                </a:solidFill>
                <a:latin typeface="Arial" panose="020B0604020202020204" pitchFamily="34" charset="0"/>
                <a:cs typeface="Arial" panose="020B0604020202020204" pitchFamily="34" charset="0"/>
              </a:rPr>
              <a:t> </a:t>
            </a:r>
            <a:r>
              <a:rPr lang="en-US" sz="1300" b="0" i="0" u="none" strike="noStrike" baseline="0">
                <a:solidFill>
                  <a:srgbClr val="424242"/>
                </a:solidFill>
                <a:latin typeface="Arial" panose="020B0604020202020204" pitchFamily="34" charset="0"/>
                <a:cs typeface="Arial" panose="020B0604020202020204" pitchFamily="34" charset="0"/>
              </a:rPr>
              <a:t>CLM core capabilities enable the users to </a:t>
            </a:r>
            <a:r>
              <a:rPr lang="en-US" sz="1300" b="1" i="0" u="none" strike="noStrike" baseline="0">
                <a:solidFill>
                  <a:srgbClr val="424242"/>
                </a:solidFill>
                <a:latin typeface="Arial" panose="020B0604020202020204" pitchFamily="34" charset="0"/>
                <a:cs typeface="Arial" panose="020B0604020202020204" pitchFamily="34" charset="0"/>
              </a:rPr>
              <a:t>Request</a:t>
            </a:r>
            <a:r>
              <a:rPr lang="en-US" sz="1300" b="0" i="0" u="none" strike="noStrike" baseline="0">
                <a:solidFill>
                  <a:srgbClr val="424242"/>
                </a:solidFill>
                <a:latin typeface="Arial" panose="020B0604020202020204" pitchFamily="34" charset="0"/>
                <a:cs typeface="Arial" panose="020B0604020202020204" pitchFamily="34" charset="0"/>
              </a:rPr>
              <a:t> and </a:t>
            </a:r>
            <a:r>
              <a:rPr lang="en-US" sz="1300" b="1" i="0" u="none" strike="noStrike" baseline="0">
                <a:solidFill>
                  <a:srgbClr val="424242"/>
                </a:solidFill>
                <a:latin typeface="Arial" panose="020B0604020202020204" pitchFamily="34" charset="0"/>
                <a:cs typeface="Arial" panose="020B0604020202020204" pitchFamily="34" charset="0"/>
              </a:rPr>
              <a:t>Create</a:t>
            </a:r>
            <a:r>
              <a:rPr lang="en-US" sz="1300" b="0" i="0" u="none" strike="noStrike" baseline="0">
                <a:solidFill>
                  <a:srgbClr val="424242"/>
                </a:solidFill>
                <a:latin typeface="Arial" panose="020B0604020202020204" pitchFamily="34" charset="0"/>
                <a:cs typeface="Arial" panose="020B0604020202020204" pitchFamily="34" charset="0"/>
              </a:rPr>
              <a:t> a contract, </a:t>
            </a:r>
            <a:r>
              <a:rPr lang="en-US" sz="1300" b="1" i="0" u="none" strike="noStrike" baseline="0">
                <a:solidFill>
                  <a:srgbClr val="424242"/>
                </a:solidFill>
                <a:latin typeface="Arial" panose="020B0604020202020204" pitchFamily="34" charset="0"/>
                <a:cs typeface="Arial" panose="020B0604020202020204" pitchFamily="34" charset="0"/>
              </a:rPr>
              <a:t>Manage</a:t>
            </a:r>
            <a:r>
              <a:rPr lang="en-US" sz="1300" b="0" i="0" u="none" strike="noStrike" baseline="0">
                <a:solidFill>
                  <a:srgbClr val="424242"/>
                </a:solidFill>
                <a:latin typeface="Arial" panose="020B0604020202020204" pitchFamily="34" charset="0"/>
                <a:cs typeface="Arial" panose="020B0604020202020204" pitchFamily="34" charset="0"/>
              </a:rPr>
              <a:t> the negotiation and approval </a:t>
            </a:r>
            <a:r>
              <a:rPr lang="en-US" sz="1300" i="0" u="none" strike="noStrike" baseline="0">
                <a:solidFill>
                  <a:srgbClr val="424242"/>
                </a:solidFill>
                <a:latin typeface="Arial" panose="020B0604020202020204" pitchFamily="34" charset="0"/>
                <a:cs typeface="Arial" panose="020B0604020202020204" pitchFamily="34" charset="0"/>
              </a:rPr>
              <a:t>workflow, </a:t>
            </a:r>
            <a:r>
              <a:rPr lang="en-US" sz="1300" b="1" i="0" u="none" strike="noStrike" baseline="0">
                <a:solidFill>
                  <a:srgbClr val="424242"/>
                </a:solidFill>
                <a:latin typeface="Arial" panose="020B0604020202020204" pitchFamily="34" charset="0"/>
                <a:cs typeface="Arial" panose="020B0604020202020204" pitchFamily="34" charset="0"/>
              </a:rPr>
              <a:t>Store </a:t>
            </a:r>
            <a:r>
              <a:rPr lang="en-US" sz="1300" b="0" i="0" u="none" strike="noStrike" baseline="0">
                <a:solidFill>
                  <a:srgbClr val="424242"/>
                </a:solidFill>
                <a:latin typeface="Arial" panose="020B0604020202020204" pitchFamily="34" charset="0"/>
                <a:cs typeface="Arial" panose="020B0604020202020204" pitchFamily="34" charset="0"/>
              </a:rPr>
              <a:t>and </a:t>
            </a:r>
            <a:r>
              <a:rPr lang="en-US" sz="1300" b="1" i="0" u="none" strike="noStrike" baseline="0">
                <a:solidFill>
                  <a:srgbClr val="424242"/>
                </a:solidFill>
                <a:latin typeface="Arial" panose="020B0604020202020204" pitchFamily="34" charset="0"/>
                <a:cs typeface="Arial" panose="020B0604020202020204" pitchFamily="34" charset="0"/>
              </a:rPr>
              <a:t>Search</a:t>
            </a:r>
            <a:r>
              <a:rPr lang="en-US" sz="1300" b="0" i="0" u="none" strike="noStrike" baseline="0">
                <a:solidFill>
                  <a:srgbClr val="424242"/>
                </a:solidFill>
                <a:latin typeface="Arial" panose="020B0604020202020204" pitchFamily="34" charset="0"/>
                <a:cs typeface="Arial" panose="020B0604020202020204" pitchFamily="34" charset="0"/>
              </a:rPr>
              <a:t> contracts, </a:t>
            </a:r>
            <a:r>
              <a:rPr lang="en-US" sz="1300" i="0" u="none" strike="noStrike" baseline="0">
                <a:solidFill>
                  <a:srgbClr val="424242"/>
                </a:solidFill>
                <a:latin typeface="Arial" panose="020B0604020202020204" pitchFamily="34" charset="0"/>
                <a:cs typeface="Arial" panose="020B0604020202020204" pitchFamily="34" charset="0"/>
              </a:rPr>
              <a:t>Conduct</a:t>
            </a:r>
            <a:r>
              <a:rPr lang="en-US" sz="1300" b="0" i="0" u="none" strike="noStrike" baseline="0">
                <a:solidFill>
                  <a:srgbClr val="424242"/>
                </a:solidFill>
                <a:latin typeface="Arial" panose="020B0604020202020204" pitchFamily="34" charset="0"/>
                <a:cs typeface="Arial" panose="020B0604020202020204" pitchFamily="34" charset="0"/>
              </a:rPr>
              <a:t> advanced </a:t>
            </a:r>
            <a:r>
              <a:rPr lang="en-US" sz="1300" b="1" i="0" u="none" strike="noStrike" baseline="0">
                <a:solidFill>
                  <a:srgbClr val="424242"/>
                </a:solidFill>
                <a:latin typeface="Arial" panose="020B0604020202020204" pitchFamily="34" charset="0"/>
                <a:cs typeface="Arial" panose="020B0604020202020204" pitchFamily="34" charset="0"/>
              </a:rPr>
              <a:t>analysis</a:t>
            </a:r>
            <a:r>
              <a:rPr lang="en-US" sz="1300" b="0" i="0" u="none" strike="noStrike" baseline="0">
                <a:solidFill>
                  <a:srgbClr val="424242"/>
                </a:solidFill>
                <a:latin typeface="Arial" panose="020B0604020202020204" pitchFamily="34" charset="0"/>
                <a:cs typeface="Arial" panose="020B0604020202020204" pitchFamily="34" charset="0"/>
              </a:rPr>
              <a:t>, and </a:t>
            </a:r>
            <a:r>
              <a:rPr lang="en-US" sz="1300" b="1" i="0" u="none" strike="noStrike" baseline="0">
                <a:solidFill>
                  <a:srgbClr val="424242"/>
                </a:solidFill>
                <a:latin typeface="Arial" panose="020B0604020202020204" pitchFamily="34" charset="0"/>
                <a:cs typeface="Arial" panose="020B0604020202020204" pitchFamily="34" charset="0"/>
              </a:rPr>
              <a:t>Update</a:t>
            </a:r>
            <a:r>
              <a:rPr lang="en-US" sz="1300" b="0" i="0" u="none" strike="noStrike" baseline="0">
                <a:solidFill>
                  <a:srgbClr val="424242"/>
                </a:solidFill>
                <a:latin typeface="Arial" panose="020B0604020202020204" pitchFamily="34" charset="0"/>
                <a:cs typeface="Arial" panose="020B0604020202020204" pitchFamily="34" charset="0"/>
              </a:rPr>
              <a:t> or renew a contract. CLM variations align to one of 3 contract types: seller contracts, buyer contracts and general legal agreement contracts.</a:t>
            </a:r>
            <a:endParaRPr lang="en-US" sz="1300">
              <a:latin typeface="Arial" panose="020B0604020202020204" pitchFamily="34" charset="0"/>
              <a:cs typeface="Arial" panose="020B0604020202020204" pitchFamily="34" charset="0"/>
            </a:endParaRPr>
          </a:p>
        </p:txBody>
      </p:sp>
      <p:graphicFrame>
        <p:nvGraphicFramePr>
          <p:cNvPr id="3" name="Table 3">
            <a:extLst>
              <a:ext uri="{FF2B5EF4-FFF2-40B4-BE49-F238E27FC236}">
                <a16:creationId xmlns:a16="http://schemas.microsoft.com/office/drawing/2014/main" id="{564A5D41-A0A5-4220-8AE2-64B647F2E430}"/>
              </a:ext>
            </a:extLst>
          </p:cNvPr>
          <p:cNvGraphicFramePr>
            <a:graphicFrameLocks noGrp="1"/>
          </p:cNvGraphicFramePr>
          <p:nvPr>
            <p:extLst>
              <p:ext uri="{D42A27DB-BD31-4B8C-83A1-F6EECF244321}">
                <p14:modId xmlns:p14="http://schemas.microsoft.com/office/powerpoint/2010/main" val="3368849408"/>
              </p:ext>
            </p:extLst>
          </p:nvPr>
        </p:nvGraphicFramePr>
        <p:xfrm>
          <a:off x="635459" y="1533102"/>
          <a:ext cx="10817987" cy="4663917"/>
        </p:xfrm>
        <a:graphic>
          <a:graphicData uri="http://schemas.openxmlformats.org/drawingml/2006/table">
            <a:tbl>
              <a:tblPr firstRow="1" bandRow="1">
                <a:tableStyleId>{5C22544A-7EE6-4342-B048-85BDC9FD1C3A}</a:tableStyleId>
              </a:tblPr>
              <a:tblGrid>
                <a:gridCol w="2428172">
                  <a:extLst>
                    <a:ext uri="{9D8B030D-6E8A-4147-A177-3AD203B41FA5}">
                      <a16:colId xmlns:a16="http://schemas.microsoft.com/office/drawing/2014/main" val="3840185135"/>
                    </a:ext>
                  </a:extLst>
                </a:gridCol>
                <a:gridCol w="8389815">
                  <a:extLst>
                    <a:ext uri="{9D8B030D-6E8A-4147-A177-3AD203B41FA5}">
                      <a16:colId xmlns:a16="http://schemas.microsoft.com/office/drawing/2014/main" val="3871550833"/>
                    </a:ext>
                  </a:extLst>
                </a:gridCol>
              </a:tblGrid>
              <a:tr h="831405">
                <a:tc>
                  <a:txBody>
                    <a:bodyPr/>
                    <a:lstStyle/>
                    <a:p>
                      <a:pPr algn="ctr" fontAlgn="b"/>
                      <a:r>
                        <a:rPr lang="en-US" sz="1600" b="1" i="0" u="none" strike="noStrike">
                          <a:solidFill>
                            <a:schemeClr val="bg1"/>
                          </a:solidFill>
                          <a:effectLst/>
                          <a:latin typeface="Calibri"/>
                        </a:rPr>
                        <a:t>CLM</a:t>
                      </a:r>
                    </a:p>
                    <a:p>
                      <a:pPr algn="ctr" fontAlgn="b"/>
                      <a:r>
                        <a:rPr lang="en-US" sz="1600" b="1" i="0" u="none" strike="noStrike">
                          <a:solidFill>
                            <a:schemeClr val="bg1"/>
                          </a:solidFill>
                          <a:effectLst/>
                          <a:latin typeface="Calibri"/>
                        </a:rPr>
                        <a:t>Capability Category</a:t>
                      </a:r>
                      <a:endParaRPr lang="en-US" sz="1600" b="1" i="0" u="none" strike="noStrike">
                        <a:solidFill>
                          <a:schemeClr val="bg1"/>
                        </a:solidFill>
                        <a:effectLst/>
                        <a:latin typeface="Calibri" panose="020F0502020204030204" pitchFamily="34" charset="0"/>
                      </a:endParaRPr>
                    </a:p>
                  </a:txBody>
                  <a:tcPr marL="4763" marR="4763" marT="4763" marB="0" anchor="ctr"/>
                </a:tc>
                <a:tc>
                  <a:txBody>
                    <a:bodyPr/>
                    <a:lstStyle/>
                    <a:p>
                      <a:pPr algn="ctr" fontAlgn="b"/>
                      <a:r>
                        <a:rPr lang="en-US" sz="1600" b="1" i="0" u="none" strike="noStrike">
                          <a:solidFill>
                            <a:schemeClr val="bg1"/>
                          </a:solidFill>
                          <a:effectLst/>
                          <a:latin typeface="Calibri"/>
                        </a:rPr>
                        <a:t>Core Capabilities Include</a:t>
                      </a:r>
                      <a:endParaRPr lang="en-US" sz="1600" b="1" i="0" u="none" strike="noStrike">
                        <a:solidFill>
                          <a:schemeClr val="bg1"/>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869121481"/>
                  </a:ext>
                </a:extLst>
              </a:tr>
              <a:tr h="1430912">
                <a:tc>
                  <a:txBody>
                    <a:bodyPr/>
                    <a:lstStyle/>
                    <a:p>
                      <a:pPr algn="ctr" fontAlgn="t"/>
                      <a:r>
                        <a:rPr lang="en-US" sz="1400" b="0" i="0" u="none" strike="noStrike">
                          <a:solidFill>
                            <a:srgbClr val="000000"/>
                          </a:solidFill>
                          <a:effectLst/>
                          <a:latin typeface="Calibri"/>
                        </a:rPr>
                        <a:t>Build contract workflow</a:t>
                      </a:r>
                    </a:p>
                  </a:txBody>
                  <a:tcPr marL="4763" marR="4763" marT="4763" marB="0" anchor="ctr"/>
                </a:tc>
                <a:tc>
                  <a:txBody>
                    <a:bodyPr/>
                    <a:lstStyle/>
                    <a:p>
                      <a:pPr marL="285750" marR="0" indent="-171450">
                        <a:spcBef>
                          <a:spcPts val="0"/>
                        </a:spcBef>
                        <a:spcAft>
                          <a:spcPts val="0"/>
                        </a:spcAft>
                        <a:buFont typeface="Arial" panose="020B0604020202020204" pitchFamily="34" charset="0"/>
                        <a:buChar char="•"/>
                      </a:pPr>
                      <a:r>
                        <a:rPr lang="en-US" sz="1400">
                          <a:effectLst/>
                          <a:latin typeface="Calibri"/>
                          <a:cs typeface="Times New Roman"/>
                        </a:rPr>
                        <a:t>Interactive collaboration contract </a:t>
                      </a:r>
                      <a:r>
                        <a:rPr lang="en-US" sz="1400">
                          <a:effectLst/>
                          <a:latin typeface="Calibri"/>
                          <a:ea typeface="Calibri" panose="020F0502020204030204" pitchFamily="34" charset="0"/>
                          <a:cs typeface="Times New Roman"/>
                        </a:rPr>
                        <a:t>assembly including online and email-based</a:t>
                      </a:r>
                      <a:r>
                        <a:rPr lang="en-US" sz="1400">
                          <a:effectLst/>
                          <a:latin typeface="Calibri"/>
                          <a:cs typeface="Times New Roman"/>
                        </a:rPr>
                        <a:t> interactions, alerts/reminders, and e-signatures</a:t>
                      </a:r>
                      <a:endParaRPr lang="en-US" sz="1400">
                        <a:effectLst/>
                        <a:latin typeface="Calibri"/>
                        <a:ea typeface="Calibri" panose="020F0502020204030204" pitchFamily="34" charset="0"/>
                        <a:cs typeface="Times New Roman"/>
                      </a:endParaRPr>
                    </a:p>
                    <a:p>
                      <a:pPr marL="2857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effectLst/>
                          <a:latin typeface="Calibri"/>
                          <a:cs typeface="Times New Roman"/>
                        </a:rPr>
                        <a:t>Template driven document assembly, exceptions handling and access rights</a:t>
                      </a:r>
                    </a:p>
                    <a:p>
                      <a:pPr marL="2857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effectLst/>
                          <a:latin typeface="Calibri"/>
                          <a:ea typeface="Calibri" panose="020F0502020204030204" pitchFamily="34" charset="0"/>
                          <a:cs typeface="Times New Roman"/>
                        </a:rPr>
                        <a:t>Dynamically configure and manage contract workflow</a:t>
                      </a:r>
                    </a:p>
                    <a:p>
                      <a:pPr marL="2857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effectLst/>
                          <a:latin typeface="Calibri"/>
                          <a:cs typeface="Times New Roman"/>
                        </a:rPr>
                        <a:t>Support negotiation, redlining, comparison, auto approvals, audit trails and version control</a:t>
                      </a:r>
                    </a:p>
                  </a:txBody>
                  <a:tcPr marR="4763" marT="4763" marB="0" anchor="ctr"/>
                </a:tc>
                <a:extLst>
                  <a:ext uri="{0D108BD9-81ED-4DB2-BD59-A6C34878D82A}">
                    <a16:rowId xmlns:a16="http://schemas.microsoft.com/office/drawing/2014/main" val="978494493"/>
                  </a:ext>
                </a:extLst>
              </a:tr>
              <a:tr h="1330037">
                <a:tc>
                  <a:txBody>
                    <a:bodyPr/>
                    <a:lstStyle/>
                    <a:p>
                      <a:pPr algn="ctr" fontAlgn="t"/>
                      <a:r>
                        <a:rPr lang="en-US" sz="1400" b="0" i="0" u="none" strike="noStrike">
                          <a:solidFill>
                            <a:srgbClr val="000000"/>
                          </a:solidFill>
                          <a:effectLst/>
                          <a:latin typeface="Calibri"/>
                        </a:rPr>
                        <a:t>Storing, searching contracts</a:t>
                      </a:r>
                    </a:p>
                  </a:txBody>
                  <a:tcPr marL="4763" marR="4763" marT="4763" marB="0" anchor="ctr"/>
                </a:tc>
                <a:tc>
                  <a:txBody>
                    <a:bodyPr/>
                    <a:lstStyle/>
                    <a:p>
                      <a:pPr marL="285750" marR="0" lvl="0" indent="-171450" algn="l" rtl="0" eaLnBrk="1" fontAlgn="b" latinLnBrk="0" hangingPunct="1">
                        <a:lnSpc>
                          <a:spcPct val="100000"/>
                        </a:lnSpc>
                        <a:spcBef>
                          <a:spcPts val="0"/>
                        </a:spcBef>
                        <a:spcAft>
                          <a:spcPts val="0"/>
                        </a:spcAft>
                        <a:buClrTx/>
                        <a:buSzTx/>
                        <a:buFont typeface="Arial" panose="020B0604020202020204" pitchFamily="34" charset="0"/>
                        <a:buChar char="•"/>
                      </a:pPr>
                      <a:r>
                        <a:rPr lang="en-US" sz="1400">
                          <a:effectLst/>
                          <a:latin typeface="Calibri"/>
                          <a:ea typeface="Calibri" panose="020F0502020204030204" pitchFamily="34" charset="0"/>
                          <a:cs typeface="Times New Roman"/>
                        </a:rPr>
                        <a:t>Store standard contract boilerplate language and terms, executed contracts and auditing control information and logs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a:effectLst/>
                          <a:latin typeface="Calibri"/>
                          <a:ea typeface="Calibri" panose="020F0502020204030204" pitchFamily="34" charset="0"/>
                          <a:cs typeface="Times New Roman"/>
                        </a:rPr>
                        <a:t>Search using metadata, full doc text, fuzzy, PDF and attachment</a:t>
                      </a:r>
                    </a:p>
                    <a:p>
                      <a:pPr marL="285750" marR="0" lvl="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a:effectLst/>
                          <a:latin typeface="Calibri"/>
                          <a:cs typeface="Times New Roman"/>
                        </a:rPr>
                        <a:t>Run standard and custom reports per times, obligations, compliance, financial impact, etc. in a configurable dashboard</a:t>
                      </a:r>
                    </a:p>
                  </a:txBody>
                  <a:tcPr marR="4763" marT="4763" marB="0" anchor="ctr"/>
                </a:tc>
                <a:extLst>
                  <a:ext uri="{0D108BD9-81ED-4DB2-BD59-A6C34878D82A}">
                    <a16:rowId xmlns:a16="http://schemas.microsoft.com/office/drawing/2014/main" val="1061093578"/>
                  </a:ext>
                </a:extLst>
              </a:tr>
              <a:tr h="729382">
                <a:tc>
                  <a:txBody>
                    <a:bodyPr/>
                    <a:lstStyle/>
                    <a:p>
                      <a:pPr algn="ctr" fontAlgn="t"/>
                      <a:r>
                        <a:rPr lang="en-US" sz="1400" b="0" i="0" u="none" strike="noStrike">
                          <a:solidFill>
                            <a:srgbClr val="000000"/>
                          </a:solidFill>
                          <a:effectLst/>
                          <a:latin typeface="Calibri"/>
                        </a:rPr>
                        <a:t>Contract compliance,  analysis and enforcement</a:t>
                      </a:r>
                      <a:endParaRPr lang="en-US" sz="1400" b="0" i="0" u="none" strike="noStrike">
                        <a:solidFill>
                          <a:srgbClr val="000000"/>
                        </a:solidFill>
                        <a:effectLst/>
                        <a:latin typeface="Calibri" panose="020F0502020204030204" pitchFamily="34" charset="0"/>
                      </a:endParaRPr>
                    </a:p>
                  </a:txBody>
                  <a:tcPr marL="4763" marR="4763" marT="4763" marB="0" anchor="ctr"/>
                </a:tc>
                <a:tc>
                  <a:txBody>
                    <a:bodyPr/>
                    <a:lstStyle/>
                    <a:p>
                      <a:pPr marL="0" marR="0" indent="0">
                        <a:spcBef>
                          <a:spcPts val="0"/>
                        </a:spcBef>
                        <a:spcAft>
                          <a:spcPts val="0"/>
                        </a:spcAft>
                        <a:buFont typeface="Arial" panose="020B0604020202020204" pitchFamily="34" charset="0"/>
                        <a:buNone/>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171450" algn="l" defTabSz="4572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a:effectLst/>
                          <a:latin typeface="Calibri"/>
                          <a:ea typeface="Calibri" panose="020F0502020204030204" pitchFamily="34" charset="0"/>
                          <a:cs typeface="Times New Roman"/>
                        </a:rPr>
                        <a:t>Intelligent automation for contract review, risk scoring, etc.</a:t>
                      </a:r>
                    </a:p>
                    <a:p>
                      <a:pPr marL="285750" indent="-171450" algn="l" fontAlgn="b">
                        <a:buFont typeface="Arial" panose="020B0604020202020204" pitchFamily="34" charset="0"/>
                        <a:buChar char="•"/>
                      </a:pPr>
                      <a:r>
                        <a:rPr lang="en-US" sz="1400" b="0" i="0" u="none" strike="noStrike">
                          <a:solidFill>
                            <a:srgbClr val="000000"/>
                          </a:solidFill>
                          <a:effectLst/>
                          <a:latin typeface="Calibri"/>
                        </a:rPr>
                        <a:t>Language consistency across contracts and comply with policies and regulations</a:t>
                      </a:r>
                    </a:p>
                    <a:p>
                      <a:pPr marL="285750" indent="-171450" algn="l" fontAlgn="b">
                        <a:buFont typeface="Arial" panose="020B0604020202020204" pitchFamily="34" charset="0"/>
                        <a:buChar char="•"/>
                      </a:pPr>
                      <a:r>
                        <a:rPr lang="en-US" sz="1400" b="0" i="0" u="none" strike="noStrike">
                          <a:solidFill>
                            <a:srgbClr val="000000"/>
                          </a:solidFill>
                          <a:effectLst/>
                          <a:latin typeface="Calibri"/>
                        </a:rPr>
                        <a:t>Ensuring contractual commitment, tracking and reporting on thresholds and fulfillment of terms </a:t>
                      </a:r>
                    </a:p>
                    <a:p>
                      <a:pPr algn="l" fontAlgn="b"/>
                      <a:endParaRPr lang="en-US" sz="1400" b="0" i="0" u="none" strike="noStrike">
                        <a:solidFill>
                          <a:srgbClr val="000000"/>
                        </a:solidFill>
                        <a:effectLst/>
                        <a:latin typeface="Calibri" panose="020F0502020204030204" pitchFamily="34" charset="0"/>
                      </a:endParaRPr>
                    </a:p>
                  </a:txBody>
                  <a:tcPr marR="4763" marT="4763" marB="0" anchor="ctr"/>
                </a:tc>
                <a:extLst>
                  <a:ext uri="{0D108BD9-81ED-4DB2-BD59-A6C34878D82A}">
                    <a16:rowId xmlns:a16="http://schemas.microsoft.com/office/drawing/2014/main" val="268130105"/>
                  </a:ext>
                </a:extLst>
              </a:tr>
            </a:tbl>
          </a:graphicData>
        </a:graphic>
      </p:graphicFrame>
    </p:spTree>
    <p:extLst>
      <p:ext uri="{BB962C8B-B14F-4D97-AF65-F5344CB8AC3E}">
        <p14:creationId xmlns:p14="http://schemas.microsoft.com/office/powerpoint/2010/main" val="87734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CCAC-B7A0-4ABB-865A-614A9796D819}"/>
              </a:ext>
            </a:extLst>
          </p:cNvPr>
          <p:cNvSpPr>
            <a:spLocks noGrp="1"/>
          </p:cNvSpPr>
          <p:nvPr>
            <p:ph type="title"/>
          </p:nvPr>
        </p:nvSpPr>
        <p:spPr>
          <a:xfrm>
            <a:off x="763381" y="366618"/>
            <a:ext cx="9667726" cy="422274"/>
          </a:xfrm>
        </p:spPr>
        <p:txBody>
          <a:bodyPr/>
          <a:lstStyle/>
          <a:p>
            <a:r>
              <a:rPr lang="en-US"/>
              <a:t>Who would need to use CLM?</a:t>
            </a:r>
          </a:p>
        </p:txBody>
      </p:sp>
      <p:sp>
        <p:nvSpPr>
          <p:cNvPr id="3" name="Text Placeholder 2">
            <a:extLst>
              <a:ext uri="{FF2B5EF4-FFF2-40B4-BE49-F238E27FC236}">
                <a16:creationId xmlns:a16="http://schemas.microsoft.com/office/drawing/2014/main" id="{535FEA50-F7E7-4BD7-860B-515E80E30120}"/>
              </a:ext>
            </a:extLst>
          </p:cNvPr>
          <p:cNvSpPr>
            <a:spLocks noGrp="1"/>
          </p:cNvSpPr>
          <p:nvPr>
            <p:ph type="body" sz="quarter" idx="4294967295"/>
          </p:nvPr>
        </p:nvSpPr>
        <p:spPr>
          <a:xfrm>
            <a:off x="743246" y="842314"/>
            <a:ext cx="9687861" cy="422275"/>
          </a:xfrm>
        </p:spPr>
        <p:txBody>
          <a:bodyPr/>
          <a:lstStyle/>
          <a:p>
            <a:r>
              <a:rPr lang="en-US"/>
              <a:t>Business areas that require contract lifecycle management</a:t>
            </a:r>
          </a:p>
        </p:txBody>
      </p:sp>
      <p:graphicFrame>
        <p:nvGraphicFramePr>
          <p:cNvPr id="6" name="Table 6">
            <a:extLst>
              <a:ext uri="{FF2B5EF4-FFF2-40B4-BE49-F238E27FC236}">
                <a16:creationId xmlns:a16="http://schemas.microsoft.com/office/drawing/2014/main" id="{1A5FBA98-34D8-4A3C-8A5B-6B2AB0C9963E}"/>
              </a:ext>
            </a:extLst>
          </p:cNvPr>
          <p:cNvGraphicFramePr>
            <a:graphicFrameLocks noGrp="1"/>
          </p:cNvGraphicFramePr>
          <p:nvPr>
            <p:extLst>
              <p:ext uri="{D42A27DB-BD31-4B8C-83A1-F6EECF244321}">
                <p14:modId xmlns:p14="http://schemas.microsoft.com/office/powerpoint/2010/main" val="1767000711"/>
              </p:ext>
            </p:extLst>
          </p:nvPr>
        </p:nvGraphicFramePr>
        <p:xfrm>
          <a:off x="722052" y="1264589"/>
          <a:ext cx="10508656" cy="4775200"/>
        </p:xfrm>
        <a:graphic>
          <a:graphicData uri="http://schemas.openxmlformats.org/drawingml/2006/table">
            <a:tbl>
              <a:tblPr firstRow="1" bandRow="1">
                <a:tableStyleId>{5C22544A-7EE6-4342-B048-85BDC9FD1C3A}</a:tableStyleId>
              </a:tblPr>
              <a:tblGrid>
                <a:gridCol w="1274779">
                  <a:extLst>
                    <a:ext uri="{9D8B030D-6E8A-4147-A177-3AD203B41FA5}">
                      <a16:colId xmlns:a16="http://schemas.microsoft.com/office/drawing/2014/main" val="1989512211"/>
                    </a:ext>
                  </a:extLst>
                </a:gridCol>
                <a:gridCol w="1992923">
                  <a:extLst>
                    <a:ext uri="{9D8B030D-6E8A-4147-A177-3AD203B41FA5}">
                      <a16:colId xmlns:a16="http://schemas.microsoft.com/office/drawing/2014/main" val="2977378000"/>
                    </a:ext>
                  </a:extLst>
                </a:gridCol>
                <a:gridCol w="7240954">
                  <a:extLst>
                    <a:ext uri="{9D8B030D-6E8A-4147-A177-3AD203B41FA5}">
                      <a16:colId xmlns:a16="http://schemas.microsoft.com/office/drawing/2014/main" val="863725737"/>
                    </a:ext>
                  </a:extLst>
                </a:gridCol>
              </a:tblGrid>
              <a:tr h="370840">
                <a:tc>
                  <a:txBody>
                    <a:bodyPr/>
                    <a:lstStyle/>
                    <a:p>
                      <a:pPr algn="ctr"/>
                      <a:r>
                        <a:rPr lang="en-US"/>
                        <a:t>LCB</a:t>
                      </a:r>
                    </a:p>
                  </a:txBody>
                  <a:tcPr/>
                </a:tc>
                <a:tc>
                  <a:txBody>
                    <a:bodyPr/>
                    <a:lstStyle/>
                    <a:p>
                      <a:pPr algn="ctr"/>
                      <a:r>
                        <a:rPr lang="en-US"/>
                        <a:t>Constituents</a:t>
                      </a:r>
                    </a:p>
                  </a:txBody>
                  <a:tcPr/>
                </a:tc>
                <a:tc>
                  <a:txBody>
                    <a:bodyPr/>
                    <a:lstStyle/>
                    <a:p>
                      <a:pPr algn="ctr"/>
                      <a:r>
                        <a:rPr lang="en-US"/>
                        <a:t>Contract Type/Uses</a:t>
                      </a:r>
                    </a:p>
                  </a:txBody>
                  <a:tcPr/>
                </a:tc>
                <a:extLst>
                  <a:ext uri="{0D108BD9-81ED-4DB2-BD59-A6C34878D82A}">
                    <a16:rowId xmlns:a16="http://schemas.microsoft.com/office/drawing/2014/main" val="3785951486"/>
                  </a:ext>
                </a:extLst>
              </a:tr>
              <a:tr h="370840">
                <a:tc rowSpan="2">
                  <a:txBody>
                    <a:bodyPr/>
                    <a:lstStyle/>
                    <a:p>
                      <a:pPr algn="ctr"/>
                      <a:r>
                        <a:rPr lang="en-US"/>
                        <a:t>HCB</a:t>
                      </a:r>
                    </a:p>
                  </a:txBody>
                  <a:tcPr anchor="ctr"/>
                </a:tc>
                <a:tc>
                  <a:txBody>
                    <a:bodyPr/>
                    <a:lstStyle/>
                    <a:p>
                      <a:pPr algn="ctr"/>
                      <a:r>
                        <a:rPr lang="en-US" sz="1600"/>
                        <a:t>Plan Sponsor</a:t>
                      </a:r>
                    </a:p>
                  </a:txBody>
                  <a:tcPr anchor="ctr"/>
                </a:tc>
                <a:tc>
                  <a:txBody>
                    <a:bodyPr/>
                    <a:lstStyle/>
                    <a:p>
                      <a:pPr marL="285750" indent="-285750">
                        <a:buFont typeface="Arial" panose="020B0604020202020204" pitchFamily="34" charset="0"/>
                        <a:buChar char="•"/>
                      </a:pPr>
                      <a:r>
                        <a:rPr lang="en-US" sz="1400" b="1"/>
                        <a:t>Seller</a:t>
                      </a:r>
                      <a:r>
                        <a:rPr lang="en-US" sz="1400"/>
                        <a:t> contracts for health plans/program products</a:t>
                      </a:r>
                    </a:p>
                    <a:p>
                      <a:pPr marL="285750" indent="-285750">
                        <a:buFont typeface="Arial" panose="020B0604020202020204" pitchFamily="34" charset="0"/>
                        <a:buChar char="•"/>
                      </a:pPr>
                      <a:r>
                        <a:rPr lang="en-US" sz="1400"/>
                        <a:t>Clients are payors in commercial (national, middle and small group) markets </a:t>
                      </a:r>
                    </a:p>
                    <a:p>
                      <a:pPr marL="285750" indent="-285750">
                        <a:buFont typeface="Arial" panose="020B0604020202020204" pitchFamily="34" charset="0"/>
                        <a:buChar char="•"/>
                      </a:pPr>
                      <a:r>
                        <a:rPr lang="en-US" sz="1400"/>
                        <a:t>Government sponsors (Medicare, Medicaid, ACA Individual Exchange, etc.)</a:t>
                      </a:r>
                    </a:p>
                  </a:txBody>
                  <a:tcPr/>
                </a:tc>
                <a:extLst>
                  <a:ext uri="{0D108BD9-81ED-4DB2-BD59-A6C34878D82A}">
                    <a16:rowId xmlns:a16="http://schemas.microsoft.com/office/drawing/2014/main" val="1657948878"/>
                  </a:ext>
                </a:extLst>
              </a:tr>
              <a:tr h="370840">
                <a:tc vMerge="1">
                  <a:txBody>
                    <a:bodyPr/>
                    <a:lstStyle/>
                    <a:p>
                      <a:endParaRPr lang="en-US"/>
                    </a:p>
                  </a:txBody>
                  <a:tcPr/>
                </a:tc>
                <a:tc>
                  <a:txBody>
                    <a:bodyPr/>
                    <a:lstStyle/>
                    <a:p>
                      <a:pPr algn="ctr"/>
                      <a:r>
                        <a:rPr lang="en-US" sz="1600"/>
                        <a:t>Provider</a:t>
                      </a:r>
                    </a:p>
                  </a:txBody>
                  <a:tcPr anchor="ctr"/>
                </a:tc>
                <a:tc>
                  <a:txBody>
                    <a:bodyPr/>
                    <a:lstStyle/>
                    <a:p>
                      <a:pPr marL="285750" indent="-285750">
                        <a:buFont typeface="Arial" panose="020B0604020202020204" pitchFamily="34" charset="0"/>
                        <a:buChar char="•"/>
                      </a:pPr>
                      <a:r>
                        <a:rPr lang="en-US" sz="1400" b="1"/>
                        <a:t>Buyer</a:t>
                      </a:r>
                      <a:r>
                        <a:rPr lang="en-US" sz="1400"/>
                        <a:t> contracts with health service groups (physician, hospital, etc.)</a:t>
                      </a:r>
                    </a:p>
                    <a:p>
                      <a:pPr marL="285750" indent="-285750">
                        <a:buFont typeface="Arial" panose="020B0604020202020204" pitchFamily="34" charset="0"/>
                        <a:buChar char="•"/>
                      </a:pPr>
                      <a:r>
                        <a:rPr lang="en-US" sz="1400"/>
                        <a:t>Individually negotiate service rate by procedure code, location, etc.</a:t>
                      </a:r>
                    </a:p>
                    <a:p>
                      <a:pPr marL="285750" indent="-285750">
                        <a:buFont typeface="Arial" panose="020B0604020202020204" pitchFamily="34" charset="0"/>
                        <a:buChar char="•"/>
                      </a:pPr>
                      <a:r>
                        <a:rPr lang="en-US" sz="1400"/>
                        <a:t>Contracted rate drive claim payment and auto adjudication rate</a:t>
                      </a:r>
                    </a:p>
                    <a:p>
                      <a:pPr marL="285750" indent="-285750">
                        <a:buFont typeface="Arial" panose="020B0604020202020204" pitchFamily="34" charset="0"/>
                        <a:buChar char="•"/>
                      </a:pPr>
                      <a:r>
                        <a:rPr lang="en-US" sz="1400"/>
                        <a:t>Contract need to accept handwritten financial comment to reflect rate changes</a:t>
                      </a:r>
                    </a:p>
                  </a:txBody>
                  <a:tcPr/>
                </a:tc>
                <a:extLst>
                  <a:ext uri="{0D108BD9-81ED-4DB2-BD59-A6C34878D82A}">
                    <a16:rowId xmlns:a16="http://schemas.microsoft.com/office/drawing/2014/main" val="2811022260"/>
                  </a:ext>
                </a:extLst>
              </a:tr>
              <a:tr h="370840">
                <a:tc rowSpan="2">
                  <a:txBody>
                    <a:bodyPr/>
                    <a:lstStyle/>
                    <a:p>
                      <a:pPr algn="ctr"/>
                      <a:r>
                        <a:rPr lang="en-US"/>
                        <a:t>PBM</a:t>
                      </a:r>
                    </a:p>
                  </a:txBody>
                  <a:tcPr anchor="ctr"/>
                </a:tc>
                <a:tc>
                  <a:txBody>
                    <a:bodyPr/>
                    <a:lstStyle/>
                    <a:p>
                      <a:pPr algn="ctr"/>
                      <a:r>
                        <a:rPr lang="en-US" sz="1600"/>
                        <a:t>Clients </a:t>
                      </a:r>
                    </a:p>
                  </a:txBody>
                  <a:tcPr anchor="ctr"/>
                </a:tc>
                <a:tc>
                  <a:txBody>
                    <a:bodyPr/>
                    <a:lstStyle/>
                    <a:p>
                      <a:pPr marL="285750" indent="-285750">
                        <a:buFont typeface="Arial" panose="020B0604020202020204" pitchFamily="34" charset="0"/>
                        <a:buChar char="•"/>
                      </a:pPr>
                      <a:r>
                        <a:rPr lang="en-US" sz="1400" b="1"/>
                        <a:t>Seller</a:t>
                      </a:r>
                      <a:r>
                        <a:rPr lang="en-US" sz="1400"/>
                        <a:t> contracts for pharmacy plan products</a:t>
                      </a:r>
                    </a:p>
                    <a:p>
                      <a:pPr marL="285750" indent="-285750">
                        <a:buFont typeface="Arial" panose="020B0604020202020204" pitchFamily="34" charset="0"/>
                        <a:buChar char="•"/>
                      </a:pPr>
                      <a:r>
                        <a:rPr lang="en-US" sz="1400"/>
                        <a:t>Clients are payors of commercial markets and government sponsors</a:t>
                      </a:r>
                    </a:p>
                  </a:txBody>
                  <a:tcPr/>
                </a:tc>
                <a:extLst>
                  <a:ext uri="{0D108BD9-81ED-4DB2-BD59-A6C34878D82A}">
                    <a16:rowId xmlns:a16="http://schemas.microsoft.com/office/drawing/2014/main" val="4110277431"/>
                  </a:ext>
                </a:extLst>
              </a:tr>
              <a:tr h="370840">
                <a:tc vMerge="1">
                  <a:txBody>
                    <a:bodyPr/>
                    <a:lstStyle/>
                    <a:p>
                      <a:endParaRPr lang="en-US"/>
                    </a:p>
                  </a:txBody>
                  <a:tcPr/>
                </a:tc>
                <a:tc>
                  <a:txBody>
                    <a:bodyPr/>
                    <a:lstStyle/>
                    <a:p>
                      <a:pPr algn="ctr"/>
                      <a:r>
                        <a:rPr lang="en-US" sz="1600"/>
                        <a:t>Pharma (Network Services)</a:t>
                      </a:r>
                    </a:p>
                  </a:txBody>
                  <a:tcPr anchor="ctr"/>
                </a:tc>
                <a:tc>
                  <a:txBody>
                    <a:bodyPr/>
                    <a:lstStyle/>
                    <a:p>
                      <a:pPr marL="285750" indent="-285750">
                        <a:buFont typeface="Arial" panose="020B0604020202020204" pitchFamily="34" charset="0"/>
                        <a:buChar char="•"/>
                      </a:pPr>
                      <a:r>
                        <a:rPr lang="en-US" sz="1400" b="1"/>
                        <a:t>Buyer</a:t>
                      </a:r>
                      <a:r>
                        <a:rPr lang="en-US" sz="1400"/>
                        <a:t> contracts with pharma networks (drug suppliers, other pharmacies, etc.)</a:t>
                      </a:r>
                    </a:p>
                    <a:p>
                      <a:pPr marL="285750" indent="-285750">
                        <a:buFont typeface="Arial" panose="020B0604020202020204" pitchFamily="34" charset="0"/>
                        <a:buChar char="•"/>
                      </a:pPr>
                      <a:endParaRPr lang="en-US" sz="1400"/>
                    </a:p>
                  </a:txBody>
                  <a:tcPr/>
                </a:tc>
                <a:extLst>
                  <a:ext uri="{0D108BD9-81ED-4DB2-BD59-A6C34878D82A}">
                    <a16:rowId xmlns:a16="http://schemas.microsoft.com/office/drawing/2014/main" val="2928451430"/>
                  </a:ext>
                </a:extLst>
              </a:tr>
              <a:tr h="370840">
                <a:tc rowSpan="2">
                  <a:txBody>
                    <a:bodyPr/>
                    <a:lstStyle/>
                    <a:p>
                      <a:pPr algn="ctr"/>
                      <a:r>
                        <a:rPr lang="en-US"/>
                        <a:t>Shared Services</a:t>
                      </a:r>
                    </a:p>
                  </a:txBody>
                  <a:tcPr anchor="ctr"/>
                </a:tc>
                <a:tc>
                  <a:txBody>
                    <a:bodyPr/>
                    <a:lstStyle/>
                    <a:p>
                      <a:pPr algn="ctr"/>
                      <a:r>
                        <a:rPr lang="en-US" sz="1600"/>
                        <a:t>Legal</a:t>
                      </a:r>
                    </a:p>
                  </a:txBody>
                  <a:tcPr anchor="ctr"/>
                </a:tc>
                <a:tc>
                  <a:txBody>
                    <a:bodyPr/>
                    <a:lstStyle/>
                    <a:p>
                      <a:pPr marL="285750" indent="-285750">
                        <a:buFont typeface="Arial" panose="020B0604020202020204" pitchFamily="34" charset="0"/>
                        <a:buChar char="•"/>
                      </a:pPr>
                      <a:r>
                        <a:rPr lang="en-US" sz="1400" b="1"/>
                        <a:t>General </a:t>
                      </a:r>
                      <a:r>
                        <a:rPr lang="en-US" sz="1400"/>
                        <a:t>contracts of all enterprise relationships with business constituents</a:t>
                      </a:r>
                    </a:p>
                  </a:txBody>
                  <a:tcPr/>
                </a:tc>
                <a:extLst>
                  <a:ext uri="{0D108BD9-81ED-4DB2-BD59-A6C34878D82A}">
                    <a16:rowId xmlns:a16="http://schemas.microsoft.com/office/drawing/2014/main" val="1208339133"/>
                  </a:ext>
                </a:extLst>
              </a:tr>
              <a:tr h="370840">
                <a:tc vMerge="1">
                  <a:txBody>
                    <a:bodyPr/>
                    <a:lstStyle/>
                    <a:p>
                      <a:endParaRPr lang="en-US"/>
                    </a:p>
                  </a:txBody>
                  <a:tcPr/>
                </a:tc>
                <a:tc>
                  <a:txBody>
                    <a:bodyPr/>
                    <a:lstStyle/>
                    <a:p>
                      <a:pPr algn="ctr"/>
                      <a:r>
                        <a:rPr lang="en-US" sz="1600"/>
                        <a:t>Procurement</a:t>
                      </a:r>
                    </a:p>
                  </a:txBody>
                  <a:tcPr anchor="ctr"/>
                </a:tc>
                <a:tc>
                  <a:txBody>
                    <a:bodyPr/>
                    <a:lstStyle/>
                    <a:p>
                      <a:pPr marL="285750" indent="-285750">
                        <a:buFont typeface="Arial" panose="020B0604020202020204" pitchFamily="34" charset="0"/>
                        <a:buChar char="•"/>
                      </a:pPr>
                      <a:r>
                        <a:rPr lang="en-US" sz="1400" b="1"/>
                        <a:t>Buyer </a:t>
                      </a:r>
                      <a:r>
                        <a:rPr lang="en-US" sz="1400"/>
                        <a:t>contracts with business-IT suppliers, service providers, etc.</a:t>
                      </a:r>
                    </a:p>
                  </a:txBody>
                  <a:tcPr/>
                </a:tc>
                <a:extLst>
                  <a:ext uri="{0D108BD9-81ED-4DB2-BD59-A6C34878D82A}">
                    <a16:rowId xmlns:a16="http://schemas.microsoft.com/office/drawing/2014/main" val="2701313458"/>
                  </a:ext>
                </a:extLst>
              </a:tr>
              <a:tr h="370840">
                <a:tc rowSpan="2">
                  <a:txBody>
                    <a:bodyPr/>
                    <a:lstStyle/>
                    <a:p>
                      <a:pPr algn="ctr"/>
                      <a:r>
                        <a:rPr lang="en-US"/>
                        <a:t>Retail</a:t>
                      </a:r>
                    </a:p>
                  </a:txBody>
                  <a:tcPr anchor="ctr"/>
                </a:tc>
                <a:tc>
                  <a:txBody>
                    <a:bodyPr/>
                    <a:lstStyle/>
                    <a:p>
                      <a:pPr algn="ctr"/>
                      <a:r>
                        <a:rPr lang="en-US" sz="1600"/>
                        <a:t>Retail </a:t>
                      </a:r>
                    </a:p>
                  </a:txBody>
                  <a:tcPr anchor="ctr"/>
                </a:tc>
                <a:tc>
                  <a:txBody>
                    <a:bodyPr/>
                    <a:lstStyle/>
                    <a:p>
                      <a:pPr marL="285750" indent="-285750">
                        <a:buFont typeface="Arial" panose="020B0604020202020204" pitchFamily="34" charset="0"/>
                        <a:buChar char="•"/>
                      </a:pPr>
                      <a:r>
                        <a:rPr lang="en-US" sz="1400" b="1"/>
                        <a:t>Buyer</a:t>
                      </a:r>
                      <a:r>
                        <a:rPr lang="en-US" sz="1400"/>
                        <a:t> contracts with manufacturers for discounts and/or rebate programs</a:t>
                      </a:r>
                    </a:p>
                    <a:p>
                      <a:pPr marL="285750" indent="-285750">
                        <a:buFont typeface="Arial" panose="020B0604020202020204" pitchFamily="34" charset="0"/>
                        <a:buChar char="•"/>
                      </a:pPr>
                      <a:r>
                        <a:rPr lang="en-US" sz="1400"/>
                        <a:t>Contract function need to track and report program term satisfaction</a:t>
                      </a:r>
                    </a:p>
                  </a:txBody>
                  <a:tcPr/>
                </a:tc>
                <a:extLst>
                  <a:ext uri="{0D108BD9-81ED-4DB2-BD59-A6C34878D82A}">
                    <a16:rowId xmlns:a16="http://schemas.microsoft.com/office/drawing/2014/main" val="3838409152"/>
                  </a:ext>
                </a:extLst>
              </a:tr>
              <a:tr h="370840">
                <a:tc vMerge="1">
                  <a:txBody>
                    <a:bodyPr/>
                    <a:lstStyle/>
                    <a:p>
                      <a:pPr algn="ctr"/>
                      <a:endParaRPr lang="en-US"/>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a:t>Omnicare</a:t>
                      </a:r>
                    </a:p>
                  </a:txBody>
                  <a:tcPr anchor="ctr"/>
                </a:tc>
                <a:tc>
                  <a:txBody>
                    <a:bodyPr/>
                    <a:lstStyle/>
                    <a:p>
                      <a:pPr marL="285750" indent="-285750">
                        <a:buFont typeface="Arial" panose="020B0604020202020204" pitchFamily="34" charset="0"/>
                        <a:buChar char="•"/>
                      </a:pPr>
                      <a:r>
                        <a:rPr lang="en-US" sz="1400" b="1"/>
                        <a:t>Buyer</a:t>
                      </a:r>
                      <a:r>
                        <a:rPr lang="en-US" sz="1400"/>
                        <a:t> contracts with specialty providers</a:t>
                      </a:r>
                    </a:p>
                  </a:txBody>
                  <a:tcPr/>
                </a:tc>
                <a:extLst>
                  <a:ext uri="{0D108BD9-81ED-4DB2-BD59-A6C34878D82A}">
                    <a16:rowId xmlns:a16="http://schemas.microsoft.com/office/drawing/2014/main" val="3719635877"/>
                  </a:ext>
                </a:extLst>
              </a:tr>
            </a:tbl>
          </a:graphicData>
        </a:graphic>
      </p:graphicFrame>
      <p:sp>
        <p:nvSpPr>
          <p:cNvPr id="5" name="TextBox 4">
            <a:extLst>
              <a:ext uri="{FF2B5EF4-FFF2-40B4-BE49-F238E27FC236}">
                <a16:creationId xmlns:a16="http://schemas.microsoft.com/office/drawing/2014/main" id="{D7DA7C73-0018-49D6-A309-DFE287B2A17D}"/>
              </a:ext>
            </a:extLst>
          </p:cNvPr>
          <p:cNvSpPr txBox="1"/>
          <p:nvPr/>
        </p:nvSpPr>
        <p:spPr>
          <a:xfrm>
            <a:off x="4307305" y="6106832"/>
            <a:ext cx="5221705" cy="27699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a:solidFill>
                  <a:srgbClr val="0070C0"/>
                </a:solidFill>
                <a:effectLst/>
                <a:latin typeface="Calibri" panose="020F0502020204030204" pitchFamily="34" charset="0"/>
                <a:ea typeface="Calibri" panose="020F0502020204030204" pitchFamily="34" charset="0"/>
              </a:rPr>
              <a:t>Brokers </a:t>
            </a:r>
            <a:r>
              <a:rPr lang="en-US" sz="1200" i="1">
                <a:solidFill>
                  <a:srgbClr val="0070C0"/>
                </a:solidFill>
                <a:effectLst/>
                <a:latin typeface="Calibri" panose="020F0502020204030204" pitchFamily="34" charset="0"/>
                <a:ea typeface="Calibri" panose="020F0502020204030204" pitchFamily="34" charset="0"/>
              </a:rPr>
              <a:t>contracts also applicable to multiple LOBs</a:t>
            </a:r>
          </a:p>
        </p:txBody>
      </p:sp>
    </p:spTree>
    <p:extLst>
      <p:ext uri="{BB962C8B-B14F-4D97-AF65-F5344CB8AC3E}">
        <p14:creationId xmlns:p14="http://schemas.microsoft.com/office/powerpoint/2010/main" val="318731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BCD2-FE48-4CB2-8195-E897925BF86D}"/>
              </a:ext>
            </a:extLst>
          </p:cNvPr>
          <p:cNvSpPr>
            <a:spLocks noGrp="1"/>
          </p:cNvSpPr>
          <p:nvPr>
            <p:ph type="title"/>
          </p:nvPr>
        </p:nvSpPr>
        <p:spPr>
          <a:xfrm>
            <a:off x="622091" y="309210"/>
            <a:ext cx="9603563" cy="370265"/>
          </a:xfrm>
        </p:spPr>
        <p:txBody>
          <a:bodyPr/>
          <a:lstStyle/>
          <a:p>
            <a:r>
              <a:rPr lang="en-US">
                <a:cs typeface="Arial" panose="020B0604020202020204" pitchFamily="34" charset="0"/>
                <a:sym typeface="Arial" panose="020B0604020202020204" pitchFamily="34" charset="0"/>
              </a:rPr>
              <a:t>What CLM tools do we use in CVS ?</a:t>
            </a:r>
            <a:endParaRPr lang="en-US"/>
          </a:p>
        </p:txBody>
      </p:sp>
      <p:cxnSp>
        <p:nvCxnSpPr>
          <p:cNvPr id="6" name="Straight Connector 5">
            <a:extLst>
              <a:ext uri="{FF2B5EF4-FFF2-40B4-BE49-F238E27FC236}">
                <a16:creationId xmlns:a16="http://schemas.microsoft.com/office/drawing/2014/main" id="{0DDCBA65-BAC2-4DE4-9FE8-7AB57643C8B6}"/>
              </a:ext>
            </a:extLst>
          </p:cNvPr>
          <p:cNvCxnSpPr>
            <a:cxnSpLocks/>
          </p:cNvCxnSpPr>
          <p:nvPr/>
        </p:nvCxnSpPr>
        <p:spPr>
          <a:xfrm>
            <a:off x="614961" y="1582056"/>
            <a:ext cx="2466785" cy="8820"/>
          </a:xfrm>
          <a:prstGeom prst="line">
            <a:avLst/>
          </a:prstGeom>
          <a:ln w="12700" cmpd="sng">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1026C5F-4B7B-4F20-B01E-549EFCA2D522}"/>
              </a:ext>
            </a:extLst>
          </p:cNvPr>
          <p:cNvCxnSpPr>
            <a:cxnSpLocks/>
          </p:cNvCxnSpPr>
          <p:nvPr/>
        </p:nvCxnSpPr>
        <p:spPr>
          <a:xfrm flipH="1">
            <a:off x="614961" y="1590876"/>
            <a:ext cx="6043" cy="1721152"/>
          </a:xfrm>
          <a:prstGeom prst="line">
            <a:avLst/>
          </a:prstGeom>
          <a:ln w="12700" cmpd="sng">
            <a:solidFill>
              <a:srgbClr val="FF7C80"/>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F3EF2B97-5168-41A6-84E3-A9A7FC8394AD}"/>
              </a:ext>
            </a:extLst>
          </p:cNvPr>
          <p:cNvSpPr txBox="1">
            <a:spLocks/>
          </p:cNvSpPr>
          <p:nvPr/>
        </p:nvSpPr>
        <p:spPr bwMode="gray">
          <a:xfrm>
            <a:off x="768593" y="1780814"/>
            <a:ext cx="2210452" cy="1531214"/>
          </a:xfrm>
          <a:prstGeom prst="rect">
            <a:avLst/>
          </a:prstGeom>
        </p:spPr>
        <p:txBody>
          <a:bodyPr vert="horz" lIns="0" tIns="0" rIns="0" bIns="0" rtlCol="0">
            <a:noAutofit/>
          </a:bodyPr>
          <a:lstStyle>
            <a:lvl1pPr marL="0" indent="0" algn="l" defTabSz="457200" rtl="0" eaLnBrk="1" latinLnBrk="0" hangingPunct="1">
              <a:spcBef>
                <a:spcPts val="1800"/>
              </a:spcBef>
              <a:buClr>
                <a:schemeClr val="tx1"/>
              </a:buClr>
              <a:buFont typeface="Arial"/>
              <a:buNone/>
              <a:defRPr sz="1800" b="1" kern="1200" cap="none" baseline="0">
                <a:solidFill>
                  <a:schemeClr val="tx2"/>
                </a:solidFill>
                <a:latin typeface="+mn-lt"/>
                <a:ea typeface="+mn-ea"/>
                <a:cs typeface="+mn-cs"/>
              </a:defRPr>
            </a:lvl1pPr>
            <a:lvl2pPr marL="0" indent="0" algn="l" defTabSz="457200" rtl="0" eaLnBrk="1" latinLnBrk="0" hangingPunct="1">
              <a:spcBef>
                <a:spcPts val="1200"/>
              </a:spcBef>
              <a:buClr>
                <a:schemeClr val="tx1"/>
              </a:buClr>
              <a:buFont typeface="Arial"/>
              <a:buNone/>
              <a:defRPr sz="1400" kern="1200" baseline="0">
                <a:solidFill>
                  <a:schemeClr val="tx2"/>
                </a:solidFill>
                <a:latin typeface="+mn-lt"/>
                <a:ea typeface="+mn-ea"/>
                <a:cs typeface="+mn-cs"/>
              </a:defRPr>
            </a:lvl2pPr>
            <a:lvl3pPr marL="171450" indent="-171450" algn="l" defTabSz="457200" rtl="0" eaLnBrk="1" latinLnBrk="0" hangingPunct="1">
              <a:spcBef>
                <a:spcPts val="1200"/>
              </a:spcBef>
              <a:buClr>
                <a:schemeClr val="tx1"/>
              </a:buClr>
              <a:buFont typeface="Arial" panose="020B0604020202020204" pitchFamily="34" charset="0"/>
              <a:buChar char="•"/>
              <a:defRPr sz="1400" kern="1200" baseline="0">
                <a:solidFill>
                  <a:schemeClr val="tx2"/>
                </a:solidFill>
                <a:latin typeface="+mn-lt"/>
                <a:ea typeface="+mn-ea"/>
                <a:cs typeface="+mn-cs"/>
              </a:defRPr>
            </a:lvl3pPr>
            <a:lvl4pPr marL="342900" indent="-171450"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4pPr>
            <a:lvl5pPr marL="515938" indent="-173038"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5pPr>
            <a:lvl6pPr marL="687388" indent="-171450"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6pPr>
            <a:lvl7pPr marL="860425" indent="-173038"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031875"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8pPr>
            <a:lvl9pPr marL="1203325"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9pPr>
          </a:lstStyle>
          <a:p>
            <a:pPr>
              <a:spcBef>
                <a:spcPts val="300"/>
              </a:spcBef>
            </a:pPr>
            <a:r>
              <a:rPr lang="en-US">
                <a:solidFill>
                  <a:srgbClr val="0070C0"/>
                </a:solidFill>
                <a:latin typeface="Arial" panose="020B0604020202020204" pitchFamily="34" charset="0"/>
                <a:cs typeface="Arial" panose="020B0604020202020204" pitchFamily="34" charset="0"/>
              </a:rPr>
              <a:t>Legal</a:t>
            </a:r>
          </a:p>
          <a:p>
            <a:pPr marL="171450" indent="-171450">
              <a:spcBef>
                <a:spcPts val="600"/>
              </a:spcBef>
              <a:buFontTx/>
              <a:buChar char="-"/>
            </a:pPr>
            <a:r>
              <a:rPr lang="en-US" sz="1000" b="0">
                <a:solidFill>
                  <a:schemeClr val="bg1">
                    <a:lumMod val="50000"/>
                  </a:schemeClr>
                </a:solidFill>
              </a:rPr>
              <a:t>Sponsor ECOM and advocating for consolidated CLM</a:t>
            </a:r>
          </a:p>
          <a:p>
            <a:pPr marL="171450" indent="-171450">
              <a:spcBef>
                <a:spcPts val="600"/>
              </a:spcBef>
              <a:buFontTx/>
              <a:buChar char="-"/>
            </a:pPr>
            <a:r>
              <a:rPr lang="en-US" sz="1000" b="0">
                <a:solidFill>
                  <a:schemeClr val="bg1">
                    <a:lumMod val="50000"/>
                  </a:schemeClr>
                </a:solidFill>
              </a:rPr>
              <a:t>Own total relationships, obligations and ECOM roadmap</a:t>
            </a:r>
          </a:p>
          <a:p>
            <a:pPr>
              <a:spcBef>
                <a:spcPts val="0"/>
              </a:spcBef>
            </a:pPr>
            <a:endParaRPr lang="en-US" sz="800" b="0">
              <a:solidFill>
                <a:schemeClr val="bg1">
                  <a:lumMod val="50000"/>
                </a:schemeClr>
              </a:solidFill>
            </a:endParaRPr>
          </a:p>
          <a:p>
            <a:pPr marL="171450" indent="-171450">
              <a:spcBef>
                <a:spcPts val="0"/>
              </a:spcBef>
              <a:buFontTx/>
              <a:buChar char="-"/>
            </a:pPr>
            <a:endParaRPr lang="en-US" sz="800" b="0">
              <a:solidFill>
                <a:schemeClr val="bg1">
                  <a:lumMod val="50000"/>
                </a:schemeClr>
              </a:solidFill>
            </a:endParaRPr>
          </a:p>
          <a:p>
            <a:pPr marL="171450" indent="-171450">
              <a:spcBef>
                <a:spcPts val="0"/>
              </a:spcBef>
              <a:buFontTx/>
              <a:buChar char="-"/>
            </a:pPr>
            <a:endParaRPr lang="en-US" sz="800" b="0">
              <a:solidFill>
                <a:schemeClr val="bg1">
                  <a:lumMod val="50000"/>
                </a:schemeClr>
              </a:solidFill>
            </a:endParaRPr>
          </a:p>
          <a:p>
            <a:endParaRPr lang="en-US"/>
          </a:p>
        </p:txBody>
      </p:sp>
      <p:pic>
        <p:nvPicPr>
          <p:cNvPr id="25" name="Picture 24">
            <a:extLst>
              <a:ext uri="{FF2B5EF4-FFF2-40B4-BE49-F238E27FC236}">
                <a16:creationId xmlns:a16="http://schemas.microsoft.com/office/drawing/2014/main" id="{2D6D0329-2F28-4998-A8B8-12D9A1BCAF35}"/>
              </a:ext>
            </a:extLst>
          </p:cNvPr>
          <p:cNvPicPr>
            <a:picLocks noChangeAspect="1"/>
          </p:cNvPicPr>
          <p:nvPr/>
        </p:nvPicPr>
        <p:blipFill>
          <a:blip r:embed="rId3"/>
          <a:stretch>
            <a:fillRect/>
          </a:stretch>
        </p:blipFill>
        <p:spPr>
          <a:xfrm>
            <a:off x="2385165" y="2794051"/>
            <a:ext cx="699849" cy="626181"/>
          </a:xfrm>
          <a:prstGeom prst="rect">
            <a:avLst/>
          </a:prstGeom>
        </p:spPr>
      </p:pic>
      <p:cxnSp>
        <p:nvCxnSpPr>
          <p:cNvPr id="28" name="Straight Connector 27">
            <a:extLst>
              <a:ext uri="{FF2B5EF4-FFF2-40B4-BE49-F238E27FC236}">
                <a16:creationId xmlns:a16="http://schemas.microsoft.com/office/drawing/2014/main" id="{2CE6C912-773B-4EA4-99DC-82BA751E722B}"/>
              </a:ext>
            </a:extLst>
          </p:cNvPr>
          <p:cNvCxnSpPr>
            <a:cxnSpLocks/>
          </p:cNvCxnSpPr>
          <p:nvPr/>
        </p:nvCxnSpPr>
        <p:spPr>
          <a:xfrm>
            <a:off x="3409590" y="3779430"/>
            <a:ext cx="2466785" cy="8820"/>
          </a:xfrm>
          <a:prstGeom prst="line">
            <a:avLst/>
          </a:prstGeom>
          <a:ln w="12700" cmpd="sng">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310F6A-5C1F-49AF-8FC7-F2973987CF3D}"/>
              </a:ext>
            </a:extLst>
          </p:cNvPr>
          <p:cNvCxnSpPr>
            <a:cxnSpLocks/>
          </p:cNvCxnSpPr>
          <p:nvPr/>
        </p:nvCxnSpPr>
        <p:spPr>
          <a:xfrm flipH="1">
            <a:off x="3409590" y="3788250"/>
            <a:ext cx="6043" cy="1721152"/>
          </a:xfrm>
          <a:prstGeom prst="line">
            <a:avLst/>
          </a:prstGeom>
          <a:ln w="12700" cmpd="sng">
            <a:solidFill>
              <a:srgbClr val="FF7C80"/>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FC6D31FC-9339-47E5-AA57-9F40695052B4}"/>
              </a:ext>
            </a:extLst>
          </p:cNvPr>
          <p:cNvSpPr txBox="1">
            <a:spLocks/>
          </p:cNvSpPr>
          <p:nvPr/>
        </p:nvSpPr>
        <p:spPr bwMode="gray">
          <a:xfrm>
            <a:off x="3563221" y="3978188"/>
            <a:ext cx="2339197" cy="1160414"/>
          </a:xfrm>
          <a:prstGeom prst="rect">
            <a:avLst/>
          </a:prstGeom>
        </p:spPr>
        <p:txBody>
          <a:bodyPr vert="horz" lIns="0" tIns="0" rIns="0" bIns="0" rtlCol="0">
            <a:noAutofit/>
          </a:bodyPr>
          <a:lstStyle>
            <a:lvl1pPr marL="0" indent="0" algn="l" defTabSz="457200" rtl="0" eaLnBrk="1" latinLnBrk="0" hangingPunct="1">
              <a:spcBef>
                <a:spcPts val="1800"/>
              </a:spcBef>
              <a:buClr>
                <a:schemeClr val="tx1"/>
              </a:buClr>
              <a:buFont typeface="Arial"/>
              <a:buNone/>
              <a:defRPr sz="1800" b="1" kern="1200" cap="none" baseline="0">
                <a:solidFill>
                  <a:schemeClr val="tx2"/>
                </a:solidFill>
                <a:latin typeface="+mn-lt"/>
                <a:ea typeface="+mn-ea"/>
                <a:cs typeface="+mn-cs"/>
              </a:defRPr>
            </a:lvl1pPr>
            <a:lvl2pPr marL="0" indent="0" algn="l" defTabSz="457200" rtl="0" eaLnBrk="1" latinLnBrk="0" hangingPunct="1">
              <a:spcBef>
                <a:spcPts val="1200"/>
              </a:spcBef>
              <a:buClr>
                <a:schemeClr val="tx1"/>
              </a:buClr>
              <a:buFont typeface="Arial"/>
              <a:buNone/>
              <a:defRPr sz="1400" kern="1200" baseline="0">
                <a:solidFill>
                  <a:schemeClr val="tx2"/>
                </a:solidFill>
                <a:latin typeface="+mn-lt"/>
                <a:ea typeface="+mn-ea"/>
                <a:cs typeface="+mn-cs"/>
              </a:defRPr>
            </a:lvl2pPr>
            <a:lvl3pPr marL="171450" indent="-171450" algn="l" defTabSz="457200" rtl="0" eaLnBrk="1" latinLnBrk="0" hangingPunct="1">
              <a:spcBef>
                <a:spcPts val="1200"/>
              </a:spcBef>
              <a:buClr>
                <a:schemeClr val="tx1"/>
              </a:buClr>
              <a:buFont typeface="Arial" panose="020B0604020202020204" pitchFamily="34" charset="0"/>
              <a:buChar char="•"/>
              <a:defRPr sz="1400" kern="1200" baseline="0">
                <a:solidFill>
                  <a:schemeClr val="tx2"/>
                </a:solidFill>
                <a:latin typeface="+mn-lt"/>
                <a:ea typeface="+mn-ea"/>
                <a:cs typeface="+mn-cs"/>
              </a:defRPr>
            </a:lvl3pPr>
            <a:lvl4pPr marL="342900" indent="-171450"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4pPr>
            <a:lvl5pPr marL="515938" indent="-173038"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5pPr>
            <a:lvl6pPr marL="687388" indent="-171450"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6pPr>
            <a:lvl7pPr marL="860425" indent="-173038"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031875"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8pPr>
            <a:lvl9pPr marL="1203325"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9pPr>
          </a:lstStyle>
          <a:p>
            <a:pPr>
              <a:lnSpc>
                <a:spcPct val="150000"/>
              </a:lnSpc>
            </a:pPr>
            <a:r>
              <a:rPr lang="en-US">
                <a:solidFill>
                  <a:srgbClr val="0070C0"/>
                </a:solidFill>
                <a:latin typeface="Arial" panose="020B0604020202020204" pitchFamily="34" charset="0"/>
                <a:cs typeface="Arial" panose="020B0604020202020204" pitchFamily="34" charset="0"/>
              </a:rPr>
              <a:t>Meritain</a:t>
            </a:r>
          </a:p>
          <a:p>
            <a:pPr marL="171450" indent="-171450">
              <a:spcBef>
                <a:spcPts val="600"/>
              </a:spcBef>
              <a:buFontTx/>
              <a:buChar char="-"/>
            </a:pPr>
            <a:r>
              <a:rPr lang="en-US" sz="1000" b="0">
                <a:solidFill>
                  <a:schemeClr val="bg1">
                    <a:lumMod val="50000"/>
                  </a:schemeClr>
                </a:solidFill>
              </a:rPr>
              <a:t>Current on stand alone CLM, need to validate if separation still required</a:t>
            </a:r>
          </a:p>
          <a:p>
            <a:pPr marL="171450" indent="-171450">
              <a:spcBef>
                <a:spcPts val="600"/>
              </a:spcBef>
              <a:buFontTx/>
              <a:buChar char="-"/>
            </a:pPr>
            <a:r>
              <a:rPr lang="en-US" sz="1000" b="0">
                <a:solidFill>
                  <a:schemeClr val="bg1">
                    <a:lumMod val="50000"/>
                  </a:schemeClr>
                </a:solidFill>
              </a:rPr>
              <a:t>Contracts require CM integration w/ Salesforce</a:t>
            </a:r>
          </a:p>
          <a:p>
            <a:pPr>
              <a:spcBef>
                <a:spcPts val="0"/>
              </a:spcBef>
            </a:pPr>
            <a:endParaRPr lang="en-US" sz="800" b="0">
              <a:solidFill>
                <a:schemeClr val="bg1">
                  <a:lumMod val="50000"/>
                </a:schemeClr>
              </a:solidFill>
            </a:endParaRPr>
          </a:p>
          <a:p>
            <a:pPr marL="171450" indent="-171450">
              <a:lnSpc>
                <a:spcPts val="1000"/>
              </a:lnSpc>
              <a:spcBef>
                <a:spcPts val="0"/>
              </a:spcBef>
              <a:buFontTx/>
              <a:buChar char="-"/>
            </a:pPr>
            <a:endParaRPr lang="en-US" sz="800" b="0">
              <a:solidFill>
                <a:schemeClr val="bg1">
                  <a:lumMod val="50000"/>
                </a:schemeClr>
              </a:solidFill>
            </a:endParaRPr>
          </a:p>
          <a:p>
            <a:pPr marL="171450" indent="-171450">
              <a:lnSpc>
                <a:spcPts val="1000"/>
              </a:lnSpc>
              <a:spcBef>
                <a:spcPts val="0"/>
              </a:spcBef>
              <a:buFontTx/>
              <a:buChar char="-"/>
            </a:pPr>
            <a:endParaRPr lang="en-US" sz="800" b="0">
              <a:solidFill>
                <a:schemeClr val="bg1">
                  <a:lumMod val="50000"/>
                </a:schemeClr>
              </a:solidFill>
            </a:endParaRPr>
          </a:p>
          <a:p>
            <a:endParaRPr lang="en-US"/>
          </a:p>
        </p:txBody>
      </p:sp>
      <p:pic>
        <p:nvPicPr>
          <p:cNvPr id="32" name="Picture 31">
            <a:extLst>
              <a:ext uri="{FF2B5EF4-FFF2-40B4-BE49-F238E27FC236}">
                <a16:creationId xmlns:a16="http://schemas.microsoft.com/office/drawing/2014/main" id="{72DCAC17-B61C-4590-892F-3265FF819BD1}"/>
              </a:ext>
            </a:extLst>
          </p:cNvPr>
          <p:cNvPicPr>
            <a:picLocks noChangeAspect="1"/>
          </p:cNvPicPr>
          <p:nvPr/>
        </p:nvPicPr>
        <p:blipFill>
          <a:blip r:embed="rId4"/>
          <a:stretch>
            <a:fillRect/>
          </a:stretch>
        </p:blipFill>
        <p:spPr>
          <a:xfrm>
            <a:off x="5257227" y="5184241"/>
            <a:ext cx="736667" cy="203019"/>
          </a:xfrm>
          <a:prstGeom prst="rect">
            <a:avLst/>
          </a:prstGeom>
        </p:spPr>
      </p:pic>
      <p:cxnSp>
        <p:nvCxnSpPr>
          <p:cNvPr id="33" name="Straight Connector 32">
            <a:extLst>
              <a:ext uri="{FF2B5EF4-FFF2-40B4-BE49-F238E27FC236}">
                <a16:creationId xmlns:a16="http://schemas.microsoft.com/office/drawing/2014/main" id="{824C9E03-7297-4858-A96F-F3DC6FDAE31E}"/>
              </a:ext>
            </a:extLst>
          </p:cNvPr>
          <p:cNvCxnSpPr>
            <a:cxnSpLocks/>
          </p:cNvCxnSpPr>
          <p:nvPr/>
        </p:nvCxnSpPr>
        <p:spPr>
          <a:xfrm>
            <a:off x="6169700" y="3788250"/>
            <a:ext cx="2466785" cy="8820"/>
          </a:xfrm>
          <a:prstGeom prst="line">
            <a:avLst/>
          </a:prstGeom>
          <a:ln w="12700" cmpd="sng">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67900A2-3991-40D5-8FCC-3BE1FB10302E}"/>
              </a:ext>
            </a:extLst>
          </p:cNvPr>
          <p:cNvCxnSpPr>
            <a:cxnSpLocks/>
          </p:cNvCxnSpPr>
          <p:nvPr/>
        </p:nvCxnSpPr>
        <p:spPr>
          <a:xfrm flipH="1">
            <a:off x="6176854" y="3792660"/>
            <a:ext cx="6043" cy="1721152"/>
          </a:xfrm>
          <a:prstGeom prst="line">
            <a:avLst/>
          </a:prstGeom>
          <a:ln w="12700" cmpd="sng">
            <a:solidFill>
              <a:srgbClr val="FF7C80"/>
            </a:solidFill>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38F95643-1915-40AF-926F-2E99D052E11D}"/>
              </a:ext>
            </a:extLst>
          </p:cNvPr>
          <p:cNvSpPr txBox="1">
            <a:spLocks/>
          </p:cNvSpPr>
          <p:nvPr/>
        </p:nvSpPr>
        <p:spPr bwMode="gray">
          <a:xfrm>
            <a:off x="6323331" y="3987008"/>
            <a:ext cx="2339197" cy="1160414"/>
          </a:xfrm>
          <a:prstGeom prst="rect">
            <a:avLst/>
          </a:prstGeom>
        </p:spPr>
        <p:txBody>
          <a:bodyPr vert="horz" lIns="0" tIns="0" rIns="0" bIns="0" rtlCol="0">
            <a:noAutofit/>
          </a:bodyPr>
          <a:lstStyle>
            <a:lvl1pPr marL="0" indent="0" algn="l" defTabSz="457200" rtl="0" eaLnBrk="1" latinLnBrk="0" hangingPunct="1">
              <a:spcBef>
                <a:spcPts val="1800"/>
              </a:spcBef>
              <a:buClr>
                <a:schemeClr val="tx1"/>
              </a:buClr>
              <a:buFont typeface="Arial"/>
              <a:buNone/>
              <a:defRPr sz="1800" b="1" kern="1200" cap="none" baseline="0">
                <a:solidFill>
                  <a:schemeClr val="tx2"/>
                </a:solidFill>
                <a:latin typeface="+mn-lt"/>
                <a:ea typeface="+mn-ea"/>
                <a:cs typeface="+mn-cs"/>
              </a:defRPr>
            </a:lvl1pPr>
            <a:lvl2pPr marL="0" indent="0" algn="l" defTabSz="457200" rtl="0" eaLnBrk="1" latinLnBrk="0" hangingPunct="1">
              <a:spcBef>
                <a:spcPts val="1200"/>
              </a:spcBef>
              <a:buClr>
                <a:schemeClr val="tx1"/>
              </a:buClr>
              <a:buFont typeface="Arial"/>
              <a:buNone/>
              <a:defRPr sz="1400" kern="1200" baseline="0">
                <a:solidFill>
                  <a:schemeClr val="tx2"/>
                </a:solidFill>
                <a:latin typeface="+mn-lt"/>
                <a:ea typeface="+mn-ea"/>
                <a:cs typeface="+mn-cs"/>
              </a:defRPr>
            </a:lvl2pPr>
            <a:lvl3pPr marL="171450" indent="-171450" algn="l" defTabSz="457200" rtl="0" eaLnBrk="1" latinLnBrk="0" hangingPunct="1">
              <a:spcBef>
                <a:spcPts val="1200"/>
              </a:spcBef>
              <a:buClr>
                <a:schemeClr val="tx1"/>
              </a:buClr>
              <a:buFont typeface="Arial" panose="020B0604020202020204" pitchFamily="34" charset="0"/>
              <a:buChar char="•"/>
              <a:defRPr sz="1400" kern="1200" baseline="0">
                <a:solidFill>
                  <a:schemeClr val="tx2"/>
                </a:solidFill>
                <a:latin typeface="+mn-lt"/>
                <a:ea typeface="+mn-ea"/>
                <a:cs typeface="+mn-cs"/>
              </a:defRPr>
            </a:lvl3pPr>
            <a:lvl4pPr marL="342900" indent="-171450"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4pPr>
            <a:lvl5pPr marL="515938" indent="-173038"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5pPr>
            <a:lvl6pPr marL="687388" indent="-171450"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6pPr>
            <a:lvl7pPr marL="860425" indent="-173038"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031875"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8pPr>
            <a:lvl9pPr marL="1203325"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9pPr>
          </a:lstStyle>
          <a:p>
            <a:pPr>
              <a:lnSpc>
                <a:spcPct val="150000"/>
              </a:lnSpc>
            </a:pPr>
            <a:r>
              <a:rPr lang="en-US">
                <a:solidFill>
                  <a:srgbClr val="0070C0"/>
                </a:solidFill>
                <a:latin typeface="Arial" panose="020B0604020202020204" pitchFamily="34" charset="0"/>
                <a:cs typeface="Arial" panose="020B0604020202020204" pitchFamily="34" charset="0"/>
              </a:rPr>
              <a:t>Aetna Voluntary</a:t>
            </a:r>
          </a:p>
          <a:p>
            <a:pPr marL="171450" indent="-171450">
              <a:spcBef>
                <a:spcPts val="0"/>
              </a:spcBef>
              <a:buFontTx/>
              <a:buChar char="-"/>
            </a:pPr>
            <a:r>
              <a:rPr lang="en-US" sz="1000" b="0">
                <a:solidFill>
                  <a:schemeClr val="bg1">
                    <a:lumMod val="50000"/>
                  </a:schemeClr>
                </a:solidFill>
              </a:rPr>
              <a:t>Commit migrate to Majesco</a:t>
            </a:r>
          </a:p>
          <a:p>
            <a:pPr marL="171450" indent="-171450">
              <a:spcBef>
                <a:spcPts val="0"/>
              </a:spcBef>
              <a:buFontTx/>
              <a:buChar char="-"/>
            </a:pPr>
            <a:r>
              <a:rPr lang="en-US" sz="1000" b="0">
                <a:solidFill>
                  <a:schemeClr val="bg1">
                    <a:lumMod val="50000"/>
                  </a:schemeClr>
                </a:solidFill>
              </a:rPr>
              <a:t>Majesco includes CLM in package</a:t>
            </a:r>
          </a:p>
          <a:p>
            <a:pPr marL="171450" indent="-171450">
              <a:spcBef>
                <a:spcPts val="0"/>
              </a:spcBef>
              <a:buFontTx/>
              <a:buChar char="-"/>
            </a:pPr>
            <a:r>
              <a:rPr lang="en-US" sz="1000" b="0">
                <a:solidFill>
                  <a:schemeClr val="bg1">
                    <a:lumMod val="50000"/>
                  </a:schemeClr>
                </a:solidFill>
              </a:rPr>
              <a:t>Use external CLM will add cost</a:t>
            </a:r>
          </a:p>
          <a:p>
            <a:pPr marL="171450" indent="-171450">
              <a:spcBef>
                <a:spcPts val="0"/>
              </a:spcBef>
              <a:buFontTx/>
              <a:buChar char="-"/>
            </a:pPr>
            <a:endParaRPr lang="en-US" sz="1000" b="0">
              <a:solidFill>
                <a:schemeClr val="bg1">
                  <a:lumMod val="50000"/>
                </a:schemeClr>
              </a:solidFill>
            </a:endParaRPr>
          </a:p>
          <a:p>
            <a:pPr>
              <a:spcBef>
                <a:spcPts val="0"/>
              </a:spcBef>
            </a:pPr>
            <a:endParaRPr lang="en-US" sz="800" b="0">
              <a:solidFill>
                <a:schemeClr val="bg1">
                  <a:lumMod val="50000"/>
                </a:schemeClr>
              </a:solidFill>
            </a:endParaRPr>
          </a:p>
          <a:p>
            <a:pPr marL="171450" indent="-171450">
              <a:lnSpc>
                <a:spcPts val="1000"/>
              </a:lnSpc>
              <a:spcBef>
                <a:spcPts val="0"/>
              </a:spcBef>
              <a:buFontTx/>
              <a:buChar char="-"/>
            </a:pPr>
            <a:endParaRPr lang="en-US" sz="800" b="0">
              <a:solidFill>
                <a:schemeClr val="bg1">
                  <a:lumMod val="50000"/>
                </a:schemeClr>
              </a:solidFill>
            </a:endParaRPr>
          </a:p>
          <a:p>
            <a:pPr marL="171450" indent="-171450">
              <a:lnSpc>
                <a:spcPts val="1000"/>
              </a:lnSpc>
              <a:spcBef>
                <a:spcPts val="0"/>
              </a:spcBef>
              <a:buFontTx/>
              <a:buChar char="-"/>
            </a:pPr>
            <a:endParaRPr lang="en-US" sz="800" b="0">
              <a:solidFill>
                <a:schemeClr val="bg1">
                  <a:lumMod val="50000"/>
                </a:schemeClr>
              </a:solidFill>
            </a:endParaRPr>
          </a:p>
          <a:p>
            <a:endParaRPr lang="en-US"/>
          </a:p>
        </p:txBody>
      </p:sp>
      <p:cxnSp>
        <p:nvCxnSpPr>
          <p:cNvPr id="37" name="Straight Connector 36">
            <a:extLst>
              <a:ext uri="{FF2B5EF4-FFF2-40B4-BE49-F238E27FC236}">
                <a16:creationId xmlns:a16="http://schemas.microsoft.com/office/drawing/2014/main" id="{7CF6AEBE-F083-40DE-AB69-3E8AA0C42035}"/>
              </a:ext>
            </a:extLst>
          </p:cNvPr>
          <p:cNvCxnSpPr>
            <a:cxnSpLocks/>
          </p:cNvCxnSpPr>
          <p:nvPr/>
        </p:nvCxnSpPr>
        <p:spPr>
          <a:xfrm>
            <a:off x="616049" y="3779475"/>
            <a:ext cx="2466785" cy="8820"/>
          </a:xfrm>
          <a:prstGeom prst="line">
            <a:avLst/>
          </a:prstGeom>
          <a:ln w="12700" cmpd="sng">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411A50-61B4-4B9A-BC82-498E09366F26}"/>
              </a:ext>
            </a:extLst>
          </p:cNvPr>
          <p:cNvCxnSpPr>
            <a:cxnSpLocks/>
          </p:cNvCxnSpPr>
          <p:nvPr/>
        </p:nvCxnSpPr>
        <p:spPr>
          <a:xfrm flipH="1">
            <a:off x="616049" y="3788295"/>
            <a:ext cx="6043" cy="1721152"/>
          </a:xfrm>
          <a:prstGeom prst="line">
            <a:avLst/>
          </a:prstGeom>
          <a:ln w="12700" cmpd="sng">
            <a:solidFill>
              <a:srgbClr val="FF7C80"/>
            </a:solidFill>
          </a:ln>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4AE80CA3-388A-46B6-961C-617D4E5DB8FF}"/>
              </a:ext>
            </a:extLst>
          </p:cNvPr>
          <p:cNvSpPr txBox="1">
            <a:spLocks/>
          </p:cNvSpPr>
          <p:nvPr/>
        </p:nvSpPr>
        <p:spPr bwMode="gray">
          <a:xfrm>
            <a:off x="769680" y="3978233"/>
            <a:ext cx="2339197" cy="1160414"/>
          </a:xfrm>
          <a:prstGeom prst="rect">
            <a:avLst/>
          </a:prstGeom>
        </p:spPr>
        <p:txBody>
          <a:bodyPr vert="horz" lIns="0" tIns="0" rIns="0" bIns="0" rtlCol="0">
            <a:noAutofit/>
          </a:bodyPr>
          <a:lstStyle>
            <a:lvl1pPr marL="0" indent="0" algn="l" defTabSz="457200" rtl="0" eaLnBrk="1" latinLnBrk="0" hangingPunct="1">
              <a:spcBef>
                <a:spcPts val="1800"/>
              </a:spcBef>
              <a:buClr>
                <a:schemeClr val="tx1"/>
              </a:buClr>
              <a:buFont typeface="Arial"/>
              <a:buNone/>
              <a:defRPr sz="1800" b="1" kern="1200" cap="none" baseline="0">
                <a:solidFill>
                  <a:schemeClr val="tx2"/>
                </a:solidFill>
                <a:latin typeface="+mn-lt"/>
                <a:ea typeface="+mn-ea"/>
                <a:cs typeface="+mn-cs"/>
              </a:defRPr>
            </a:lvl1pPr>
            <a:lvl2pPr marL="0" indent="0" algn="l" defTabSz="457200" rtl="0" eaLnBrk="1" latinLnBrk="0" hangingPunct="1">
              <a:spcBef>
                <a:spcPts val="1200"/>
              </a:spcBef>
              <a:buClr>
                <a:schemeClr val="tx1"/>
              </a:buClr>
              <a:buFont typeface="Arial"/>
              <a:buNone/>
              <a:defRPr sz="1400" kern="1200" baseline="0">
                <a:solidFill>
                  <a:schemeClr val="tx2"/>
                </a:solidFill>
                <a:latin typeface="+mn-lt"/>
                <a:ea typeface="+mn-ea"/>
                <a:cs typeface="+mn-cs"/>
              </a:defRPr>
            </a:lvl2pPr>
            <a:lvl3pPr marL="171450" indent="-171450" algn="l" defTabSz="457200" rtl="0" eaLnBrk="1" latinLnBrk="0" hangingPunct="1">
              <a:spcBef>
                <a:spcPts val="1200"/>
              </a:spcBef>
              <a:buClr>
                <a:schemeClr val="tx1"/>
              </a:buClr>
              <a:buFont typeface="Arial" panose="020B0604020202020204" pitchFamily="34" charset="0"/>
              <a:buChar char="•"/>
              <a:defRPr sz="1400" kern="1200" baseline="0">
                <a:solidFill>
                  <a:schemeClr val="tx2"/>
                </a:solidFill>
                <a:latin typeface="+mn-lt"/>
                <a:ea typeface="+mn-ea"/>
                <a:cs typeface="+mn-cs"/>
              </a:defRPr>
            </a:lvl3pPr>
            <a:lvl4pPr marL="342900" indent="-171450"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4pPr>
            <a:lvl5pPr marL="515938" indent="-173038"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5pPr>
            <a:lvl6pPr marL="687388" indent="-171450"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6pPr>
            <a:lvl7pPr marL="860425" indent="-173038"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031875"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8pPr>
            <a:lvl9pPr marL="1203325"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9pPr>
          </a:lstStyle>
          <a:p>
            <a:pPr>
              <a:lnSpc>
                <a:spcPct val="150000"/>
              </a:lnSpc>
            </a:pPr>
            <a:r>
              <a:rPr lang="en-US">
                <a:solidFill>
                  <a:srgbClr val="0070C0"/>
                </a:solidFill>
                <a:latin typeface="Arial" panose="020B0604020202020204" pitchFamily="34" charset="0"/>
                <a:cs typeface="Arial" panose="020B0604020202020204" pitchFamily="34" charset="0"/>
              </a:rPr>
              <a:t>HCB Providers</a:t>
            </a:r>
          </a:p>
          <a:p>
            <a:pPr marL="171450" indent="-171450">
              <a:spcBef>
                <a:spcPts val="600"/>
              </a:spcBef>
              <a:buFontTx/>
              <a:buChar char="-"/>
            </a:pPr>
            <a:r>
              <a:rPr lang="en-US" sz="1000" b="0">
                <a:solidFill>
                  <a:schemeClr val="bg1">
                    <a:lumMod val="50000"/>
                  </a:schemeClr>
                </a:solidFill>
              </a:rPr>
              <a:t>Apttus may handle 70% contract (standard), 30% still require SCM</a:t>
            </a:r>
          </a:p>
          <a:p>
            <a:pPr marL="171450" indent="-171450">
              <a:spcBef>
                <a:spcPts val="600"/>
              </a:spcBef>
              <a:buFontTx/>
              <a:buChar char="-"/>
            </a:pPr>
            <a:r>
              <a:rPr lang="en-US" sz="1000" b="0">
                <a:solidFill>
                  <a:schemeClr val="bg1">
                    <a:lumMod val="50000"/>
                  </a:schemeClr>
                </a:solidFill>
              </a:rPr>
              <a:t>Dependency is Rate Wizard that must use in claim adjudication on </a:t>
            </a:r>
            <a:r>
              <a:rPr lang="en-US" sz="1000" b="0" err="1">
                <a:solidFill>
                  <a:schemeClr val="bg1">
                    <a:lumMod val="50000"/>
                  </a:schemeClr>
                </a:solidFill>
              </a:rPr>
              <a:t>Pricer</a:t>
            </a:r>
            <a:r>
              <a:rPr lang="en-US" sz="1000" b="0">
                <a:solidFill>
                  <a:schemeClr val="bg1">
                    <a:lumMod val="50000"/>
                  </a:schemeClr>
                </a:solidFill>
              </a:rPr>
              <a:t> system</a:t>
            </a:r>
          </a:p>
          <a:p>
            <a:pPr>
              <a:spcBef>
                <a:spcPts val="0"/>
              </a:spcBef>
            </a:pPr>
            <a:endParaRPr lang="en-US" sz="800" b="0">
              <a:solidFill>
                <a:schemeClr val="bg1">
                  <a:lumMod val="50000"/>
                </a:schemeClr>
              </a:solidFill>
            </a:endParaRPr>
          </a:p>
          <a:p>
            <a:pPr marL="171450" indent="-171450">
              <a:lnSpc>
                <a:spcPts val="1000"/>
              </a:lnSpc>
              <a:spcBef>
                <a:spcPts val="0"/>
              </a:spcBef>
              <a:buFontTx/>
              <a:buChar char="-"/>
            </a:pPr>
            <a:endParaRPr lang="en-US" sz="800" b="0">
              <a:solidFill>
                <a:schemeClr val="bg1">
                  <a:lumMod val="50000"/>
                </a:schemeClr>
              </a:solidFill>
            </a:endParaRPr>
          </a:p>
          <a:p>
            <a:pPr marL="171450" indent="-171450">
              <a:lnSpc>
                <a:spcPts val="1000"/>
              </a:lnSpc>
              <a:spcBef>
                <a:spcPts val="0"/>
              </a:spcBef>
              <a:buFontTx/>
              <a:buChar char="-"/>
            </a:pPr>
            <a:endParaRPr lang="en-US" sz="800" b="0">
              <a:solidFill>
                <a:schemeClr val="bg1">
                  <a:lumMod val="50000"/>
                </a:schemeClr>
              </a:solidFill>
            </a:endParaRPr>
          </a:p>
          <a:p>
            <a:endParaRPr lang="en-US"/>
          </a:p>
        </p:txBody>
      </p:sp>
      <p:sp>
        <p:nvSpPr>
          <p:cNvPr id="42" name="TextBox 41">
            <a:extLst>
              <a:ext uri="{FF2B5EF4-FFF2-40B4-BE49-F238E27FC236}">
                <a16:creationId xmlns:a16="http://schemas.microsoft.com/office/drawing/2014/main" id="{C398D123-8833-4496-B078-AE7EEA80E2E2}"/>
              </a:ext>
            </a:extLst>
          </p:cNvPr>
          <p:cNvSpPr txBox="1"/>
          <p:nvPr/>
        </p:nvSpPr>
        <p:spPr>
          <a:xfrm>
            <a:off x="2492543" y="3007479"/>
            <a:ext cx="1010194" cy="246221"/>
          </a:xfrm>
          <a:prstGeom prst="rect">
            <a:avLst/>
          </a:prstGeom>
          <a:noFill/>
        </p:spPr>
        <p:txBody>
          <a:bodyPr wrap="square">
            <a:spAutoFit/>
          </a:bodyPr>
          <a:lstStyle/>
          <a:p>
            <a:pPr algn="ctr"/>
            <a:r>
              <a:rPr lang="en-US" sz="1000">
                <a:solidFill>
                  <a:srgbClr val="FF0000"/>
                </a:solidFill>
              </a:rPr>
              <a:t>?</a:t>
            </a:r>
            <a:endParaRPr lang="en-US" sz="1000" b="1">
              <a:solidFill>
                <a:srgbClr val="FF0000"/>
              </a:solidFill>
            </a:endParaRPr>
          </a:p>
        </p:txBody>
      </p:sp>
      <p:cxnSp>
        <p:nvCxnSpPr>
          <p:cNvPr id="43" name="Straight Connector 42">
            <a:extLst>
              <a:ext uri="{FF2B5EF4-FFF2-40B4-BE49-F238E27FC236}">
                <a16:creationId xmlns:a16="http://schemas.microsoft.com/office/drawing/2014/main" id="{B2A0C32C-FD26-4FE8-A515-D5FF9FDEC28A}"/>
              </a:ext>
            </a:extLst>
          </p:cNvPr>
          <p:cNvCxnSpPr>
            <a:cxnSpLocks/>
          </p:cNvCxnSpPr>
          <p:nvPr/>
        </p:nvCxnSpPr>
        <p:spPr>
          <a:xfrm>
            <a:off x="6195743" y="1599696"/>
            <a:ext cx="2466785" cy="8820"/>
          </a:xfrm>
          <a:prstGeom prst="line">
            <a:avLst/>
          </a:prstGeom>
          <a:ln w="12700" cmpd="sng">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05E3E99-97CD-48A7-9FEB-A404CED0BE18}"/>
              </a:ext>
            </a:extLst>
          </p:cNvPr>
          <p:cNvCxnSpPr>
            <a:cxnSpLocks/>
          </p:cNvCxnSpPr>
          <p:nvPr/>
        </p:nvCxnSpPr>
        <p:spPr>
          <a:xfrm flipH="1">
            <a:off x="6198764" y="1590670"/>
            <a:ext cx="6043" cy="1721152"/>
          </a:xfrm>
          <a:prstGeom prst="line">
            <a:avLst/>
          </a:prstGeom>
          <a:ln w="12700" cmpd="sng">
            <a:solidFill>
              <a:srgbClr val="FF7C80"/>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6F45796A-2E55-420A-8D9B-F0806A650E8D}"/>
              </a:ext>
            </a:extLst>
          </p:cNvPr>
          <p:cNvSpPr txBox="1">
            <a:spLocks/>
          </p:cNvSpPr>
          <p:nvPr/>
        </p:nvSpPr>
        <p:spPr bwMode="gray">
          <a:xfrm>
            <a:off x="6349374" y="1798454"/>
            <a:ext cx="2477703" cy="1160414"/>
          </a:xfrm>
          <a:prstGeom prst="rect">
            <a:avLst/>
          </a:prstGeom>
        </p:spPr>
        <p:txBody>
          <a:bodyPr vert="horz" lIns="0" tIns="0" rIns="0" bIns="0" rtlCol="0" anchor="t">
            <a:noAutofit/>
          </a:bodyPr>
          <a:lstStyle>
            <a:lvl1pPr marL="0" indent="0" algn="l" defTabSz="457200" rtl="0" eaLnBrk="1" latinLnBrk="0" hangingPunct="1">
              <a:spcBef>
                <a:spcPts val="1800"/>
              </a:spcBef>
              <a:buClr>
                <a:schemeClr val="tx1"/>
              </a:buClr>
              <a:buFont typeface="Arial"/>
              <a:buNone/>
              <a:defRPr sz="1800" b="1" kern="1200" cap="none" baseline="0">
                <a:solidFill>
                  <a:schemeClr val="tx2"/>
                </a:solidFill>
                <a:latin typeface="+mn-lt"/>
                <a:ea typeface="+mn-ea"/>
                <a:cs typeface="+mn-cs"/>
              </a:defRPr>
            </a:lvl1pPr>
            <a:lvl2pPr marL="0" indent="0" algn="l" defTabSz="457200" rtl="0" eaLnBrk="1" latinLnBrk="0" hangingPunct="1">
              <a:spcBef>
                <a:spcPts val="1200"/>
              </a:spcBef>
              <a:buClr>
                <a:schemeClr val="tx1"/>
              </a:buClr>
              <a:buFont typeface="Arial"/>
              <a:buNone/>
              <a:defRPr sz="1400" kern="1200" baseline="0">
                <a:solidFill>
                  <a:schemeClr val="tx2"/>
                </a:solidFill>
                <a:latin typeface="+mn-lt"/>
                <a:ea typeface="+mn-ea"/>
                <a:cs typeface="+mn-cs"/>
              </a:defRPr>
            </a:lvl2pPr>
            <a:lvl3pPr marL="171450" indent="-171450" algn="l" defTabSz="457200" rtl="0" eaLnBrk="1" latinLnBrk="0" hangingPunct="1">
              <a:spcBef>
                <a:spcPts val="1200"/>
              </a:spcBef>
              <a:buClr>
                <a:schemeClr val="tx1"/>
              </a:buClr>
              <a:buFont typeface="Arial" panose="020B0604020202020204" pitchFamily="34" charset="0"/>
              <a:buChar char="•"/>
              <a:defRPr sz="1400" kern="1200" baseline="0">
                <a:solidFill>
                  <a:schemeClr val="tx2"/>
                </a:solidFill>
                <a:latin typeface="+mn-lt"/>
                <a:ea typeface="+mn-ea"/>
                <a:cs typeface="+mn-cs"/>
              </a:defRPr>
            </a:lvl3pPr>
            <a:lvl4pPr marL="342900" indent="-171450"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4pPr>
            <a:lvl5pPr marL="515938" indent="-173038"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5pPr>
            <a:lvl6pPr marL="687388" indent="-171450"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6pPr>
            <a:lvl7pPr marL="860425" indent="-173038"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031875"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8pPr>
            <a:lvl9pPr marL="1203325"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9pPr>
          </a:lstStyle>
          <a:p>
            <a:pPr>
              <a:lnSpc>
                <a:spcPct val="150000"/>
              </a:lnSpc>
            </a:pPr>
            <a:r>
              <a:rPr lang="en-US" dirty="0">
                <a:solidFill>
                  <a:srgbClr val="0070C0"/>
                </a:solidFill>
                <a:latin typeface="Arial"/>
                <a:cs typeface="Arial"/>
              </a:rPr>
              <a:t>PBM </a:t>
            </a:r>
            <a:r>
              <a:rPr lang="en-US" sz="1600">
                <a:solidFill>
                  <a:srgbClr val="0070C0"/>
                </a:solidFill>
                <a:latin typeface="Arial"/>
                <a:cs typeface="Arial"/>
              </a:rPr>
              <a:t>(Clients, </a:t>
            </a:r>
            <a:r>
              <a:rPr lang="en-US" sz="1600" dirty="0">
                <a:solidFill>
                  <a:srgbClr val="0070C0"/>
                </a:solidFill>
                <a:latin typeface="Arial"/>
                <a:cs typeface="Arial"/>
              </a:rPr>
              <a:t>Pharma?)</a:t>
            </a:r>
            <a:endParaRPr lang="en-US" sz="1600" dirty="0">
              <a:solidFill>
                <a:srgbClr val="0070C0"/>
              </a:solidFill>
              <a:latin typeface="Arial" panose="020B0604020202020204" pitchFamily="34" charset="0"/>
              <a:cs typeface="Arial" panose="020B0604020202020204" pitchFamily="34" charset="0"/>
            </a:endParaRPr>
          </a:p>
          <a:p>
            <a:pPr marL="171450" indent="-171450">
              <a:spcBef>
                <a:spcPts val="600"/>
              </a:spcBef>
              <a:buFontTx/>
              <a:buChar char="-"/>
            </a:pPr>
            <a:r>
              <a:rPr lang="en-US" sz="1000" b="0">
                <a:solidFill>
                  <a:schemeClr val="bg1">
                    <a:lumMod val="50000"/>
                  </a:schemeClr>
                </a:solidFill>
              </a:rPr>
              <a:t>Apttus handles Client-side contracts</a:t>
            </a:r>
          </a:p>
          <a:p>
            <a:pPr marL="171450" indent="-171450">
              <a:spcBef>
                <a:spcPts val="600"/>
              </a:spcBef>
              <a:buFontTx/>
              <a:buChar char="-"/>
            </a:pPr>
            <a:r>
              <a:rPr lang="en-US" sz="1000" b="0">
                <a:solidFill>
                  <a:schemeClr val="bg1">
                    <a:lumMod val="50000"/>
                  </a:schemeClr>
                </a:solidFill>
              </a:rPr>
              <a:t>Pharmacy Networks side has no system solution per se</a:t>
            </a:r>
          </a:p>
          <a:p>
            <a:pPr marL="171450" indent="-171450">
              <a:spcBef>
                <a:spcPts val="600"/>
              </a:spcBef>
              <a:buFontTx/>
              <a:buChar char="-"/>
            </a:pPr>
            <a:endParaRPr lang="en-US" sz="1000" b="0">
              <a:solidFill>
                <a:schemeClr val="bg1">
                  <a:lumMod val="50000"/>
                </a:schemeClr>
              </a:solidFill>
            </a:endParaRPr>
          </a:p>
          <a:p>
            <a:pPr>
              <a:lnSpc>
                <a:spcPts val="1000"/>
              </a:lnSpc>
              <a:spcBef>
                <a:spcPts val="0"/>
              </a:spcBef>
            </a:pPr>
            <a:endParaRPr lang="en-US" sz="800" b="0">
              <a:solidFill>
                <a:schemeClr val="bg1">
                  <a:lumMod val="50000"/>
                </a:schemeClr>
              </a:solidFill>
            </a:endParaRPr>
          </a:p>
          <a:p>
            <a:pPr marL="171450" indent="-171450">
              <a:lnSpc>
                <a:spcPts val="1000"/>
              </a:lnSpc>
              <a:spcBef>
                <a:spcPts val="0"/>
              </a:spcBef>
              <a:buFontTx/>
              <a:buChar char="-"/>
            </a:pPr>
            <a:endParaRPr lang="en-US" sz="800" b="0">
              <a:solidFill>
                <a:schemeClr val="bg1">
                  <a:lumMod val="50000"/>
                </a:schemeClr>
              </a:solidFill>
            </a:endParaRPr>
          </a:p>
          <a:p>
            <a:pPr marL="171450" indent="-171450">
              <a:lnSpc>
                <a:spcPts val="1000"/>
              </a:lnSpc>
              <a:spcBef>
                <a:spcPts val="0"/>
              </a:spcBef>
              <a:buFontTx/>
              <a:buChar char="-"/>
            </a:pPr>
            <a:endParaRPr lang="en-US" sz="800" b="0">
              <a:solidFill>
                <a:schemeClr val="bg1">
                  <a:lumMod val="50000"/>
                </a:schemeClr>
              </a:solidFill>
            </a:endParaRPr>
          </a:p>
          <a:p>
            <a:endParaRPr lang="en-US"/>
          </a:p>
        </p:txBody>
      </p:sp>
      <p:cxnSp>
        <p:nvCxnSpPr>
          <p:cNvPr id="47" name="Straight Connector 46">
            <a:extLst>
              <a:ext uri="{FF2B5EF4-FFF2-40B4-BE49-F238E27FC236}">
                <a16:creationId xmlns:a16="http://schemas.microsoft.com/office/drawing/2014/main" id="{ECA49A93-2B4F-4D7C-97DB-7B4DC75E2373}"/>
              </a:ext>
            </a:extLst>
          </p:cNvPr>
          <p:cNvCxnSpPr>
            <a:cxnSpLocks/>
          </p:cNvCxnSpPr>
          <p:nvPr/>
        </p:nvCxnSpPr>
        <p:spPr>
          <a:xfrm>
            <a:off x="3408754" y="1590876"/>
            <a:ext cx="2466785" cy="8820"/>
          </a:xfrm>
          <a:prstGeom prst="line">
            <a:avLst/>
          </a:prstGeom>
          <a:ln w="12700" cmpd="sng">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331EA35-4B99-4544-9A7A-DF1236755D1A}"/>
              </a:ext>
            </a:extLst>
          </p:cNvPr>
          <p:cNvCxnSpPr>
            <a:cxnSpLocks/>
          </p:cNvCxnSpPr>
          <p:nvPr/>
        </p:nvCxnSpPr>
        <p:spPr>
          <a:xfrm flipH="1">
            <a:off x="3408754" y="1599696"/>
            <a:ext cx="6043" cy="1721152"/>
          </a:xfrm>
          <a:prstGeom prst="line">
            <a:avLst/>
          </a:prstGeom>
          <a:ln w="12700" cmpd="sng">
            <a:solidFill>
              <a:srgbClr val="FF7C80"/>
            </a:solidFill>
          </a:ln>
        </p:spPr>
        <p:style>
          <a:lnRef idx="1">
            <a:schemeClr val="accent1"/>
          </a:lnRef>
          <a:fillRef idx="0">
            <a:schemeClr val="accent1"/>
          </a:fillRef>
          <a:effectRef idx="0">
            <a:schemeClr val="accent1"/>
          </a:effectRef>
          <a:fontRef idx="minor">
            <a:schemeClr val="tx1"/>
          </a:fontRef>
        </p:style>
      </p:cxnSp>
      <p:sp>
        <p:nvSpPr>
          <p:cNvPr id="49" name="Content Placeholder 2">
            <a:extLst>
              <a:ext uri="{FF2B5EF4-FFF2-40B4-BE49-F238E27FC236}">
                <a16:creationId xmlns:a16="http://schemas.microsoft.com/office/drawing/2014/main" id="{ACF8468C-479E-45DF-8930-383E6F2DD60A}"/>
              </a:ext>
            </a:extLst>
          </p:cNvPr>
          <p:cNvSpPr txBox="1">
            <a:spLocks/>
          </p:cNvSpPr>
          <p:nvPr/>
        </p:nvSpPr>
        <p:spPr bwMode="gray">
          <a:xfrm>
            <a:off x="3562385" y="1789634"/>
            <a:ext cx="2339197" cy="1160414"/>
          </a:xfrm>
          <a:prstGeom prst="rect">
            <a:avLst/>
          </a:prstGeom>
        </p:spPr>
        <p:txBody>
          <a:bodyPr vert="horz" lIns="0" tIns="0" rIns="0" bIns="0" rtlCol="0">
            <a:noAutofit/>
          </a:bodyPr>
          <a:lstStyle>
            <a:lvl1pPr marL="0" indent="0" algn="l" defTabSz="457200" rtl="0" eaLnBrk="1" latinLnBrk="0" hangingPunct="1">
              <a:spcBef>
                <a:spcPts val="1800"/>
              </a:spcBef>
              <a:buClr>
                <a:schemeClr val="tx1"/>
              </a:buClr>
              <a:buFont typeface="Arial"/>
              <a:buNone/>
              <a:defRPr sz="1800" b="1" kern="1200" cap="none" baseline="0">
                <a:solidFill>
                  <a:schemeClr val="tx2"/>
                </a:solidFill>
                <a:latin typeface="+mn-lt"/>
                <a:ea typeface="+mn-ea"/>
                <a:cs typeface="+mn-cs"/>
              </a:defRPr>
            </a:lvl1pPr>
            <a:lvl2pPr marL="0" indent="0" algn="l" defTabSz="457200" rtl="0" eaLnBrk="1" latinLnBrk="0" hangingPunct="1">
              <a:spcBef>
                <a:spcPts val="1200"/>
              </a:spcBef>
              <a:buClr>
                <a:schemeClr val="tx1"/>
              </a:buClr>
              <a:buFont typeface="Arial"/>
              <a:buNone/>
              <a:defRPr sz="1400" kern="1200" baseline="0">
                <a:solidFill>
                  <a:schemeClr val="tx2"/>
                </a:solidFill>
                <a:latin typeface="+mn-lt"/>
                <a:ea typeface="+mn-ea"/>
                <a:cs typeface="+mn-cs"/>
              </a:defRPr>
            </a:lvl2pPr>
            <a:lvl3pPr marL="171450" indent="-171450" algn="l" defTabSz="457200" rtl="0" eaLnBrk="1" latinLnBrk="0" hangingPunct="1">
              <a:spcBef>
                <a:spcPts val="1200"/>
              </a:spcBef>
              <a:buClr>
                <a:schemeClr val="tx1"/>
              </a:buClr>
              <a:buFont typeface="Arial" panose="020B0604020202020204" pitchFamily="34" charset="0"/>
              <a:buChar char="•"/>
              <a:defRPr sz="1400" kern="1200" baseline="0">
                <a:solidFill>
                  <a:schemeClr val="tx2"/>
                </a:solidFill>
                <a:latin typeface="+mn-lt"/>
                <a:ea typeface="+mn-ea"/>
                <a:cs typeface="+mn-cs"/>
              </a:defRPr>
            </a:lvl3pPr>
            <a:lvl4pPr marL="342900" indent="-171450"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4pPr>
            <a:lvl5pPr marL="515938" indent="-173038"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5pPr>
            <a:lvl6pPr marL="687388" indent="-171450"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6pPr>
            <a:lvl7pPr marL="860425" indent="-173038"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031875"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8pPr>
            <a:lvl9pPr marL="1203325"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9pPr>
          </a:lstStyle>
          <a:p>
            <a:pPr>
              <a:lnSpc>
                <a:spcPct val="150000"/>
              </a:lnSpc>
            </a:pPr>
            <a:r>
              <a:rPr lang="en-US">
                <a:solidFill>
                  <a:srgbClr val="0070C0"/>
                </a:solidFill>
                <a:latin typeface="Arial" panose="020B0604020202020204" pitchFamily="34" charset="0"/>
                <a:cs typeface="Arial" panose="020B0604020202020204" pitchFamily="34" charset="0"/>
              </a:rPr>
              <a:t>HCB Plan Sponsors </a:t>
            </a:r>
          </a:p>
          <a:p>
            <a:pPr marL="171450" indent="-171450">
              <a:spcBef>
                <a:spcPts val="600"/>
              </a:spcBef>
              <a:buFontTx/>
              <a:buChar char="-"/>
            </a:pPr>
            <a:r>
              <a:rPr lang="en-US" sz="1000" b="0">
                <a:solidFill>
                  <a:schemeClr val="bg1">
                    <a:lumMod val="50000"/>
                  </a:schemeClr>
                </a:solidFill>
              </a:rPr>
              <a:t>Commercial Middle Market, National Accounts and Small Group</a:t>
            </a:r>
          </a:p>
          <a:p>
            <a:pPr marL="171450" indent="-171450">
              <a:spcBef>
                <a:spcPts val="600"/>
              </a:spcBef>
              <a:buFontTx/>
              <a:buChar char="-"/>
            </a:pPr>
            <a:r>
              <a:rPr lang="en-US" sz="1000" b="0">
                <a:solidFill>
                  <a:srgbClr val="0070C0"/>
                </a:solidFill>
              </a:rPr>
              <a:t>Medicaid providers contracts</a:t>
            </a:r>
          </a:p>
          <a:p>
            <a:pPr marL="171450" indent="-171450">
              <a:spcBef>
                <a:spcPts val="600"/>
              </a:spcBef>
              <a:buFontTx/>
              <a:buChar char="-"/>
            </a:pPr>
            <a:endParaRPr lang="en-US" sz="1000" b="0">
              <a:solidFill>
                <a:schemeClr val="bg1">
                  <a:lumMod val="50000"/>
                </a:schemeClr>
              </a:solidFill>
            </a:endParaRPr>
          </a:p>
          <a:p>
            <a:pPr marL="171450" indent="-171450">
              <a:lnSpc>
                <a:spcPct val="150000"/>
              </a:lnSpc>
              <a:spcBef>
                <a:spcPts val="0"/>
              </a:spcBef>
              <a:buFontTx/>
              <a:buChar char="-"/>
            </a:pPr>
            <a:endParaRPr lang="en-US" sz="1000" b="0">
              <a:solidFill>
                <a:schemeClr val="bg1">
                  <a:lumMod val="50000"/>
                </a:schemeClr>
              </a:solidFill>
            </a:endParaRPr>
          </a:p>
          <a:p>
            <a:pPr marL="171450" indent="-171450">
              <a:lnSpc>
                <a:spcPts val="1000"/>
              </a:lnSpc>
              <a:spcBef>
                <a:spcPts val="0"/>
              </a:spcBef>
              <a:buFontTx/>
              <a:buChar char="-"/>
            </a:pPr>
            <a:endParaRPr lang="en-US" sz="800" b="0">
              <a:solidFill>
                <a:schemeClr val="bg1">
                  <a:lumMod val="50000"/>
                </a:schemeClr>
              </a:solidFill>
            </a:endParaRPr>
          </a:p>
          <a:p>
            <a:pPr marL="171450" indent="-171450">
              <a:lnSpc>
                <a:spcPts val="1000"/>
              </a:lnSpc>
              <a:spcBef>
                <a:spcPts val="0"/>
              </a:spcBef>
              <a:buFontTx/>
              <a:buChar char="-"/>
            </a:pPr>
            <a:endParaRPr lang="en-US" sz="800" b="0">
              <a:solidFill>
                <a:schemeClr val="bg1">
                  <a:lumMod val="50000"/>
                </a:schemeClr>
              </a:solidFill>
            </a:endParaRPr>
          </a:p>
          <a:p>
            <a:endParaRPr lang="en-US"/>
          </a:p>
        </p:txBody>
      </p:sp>
      <p:pic>
        <p:nvPicPr>
          <p:cNvPr id="76" name="Picture 75">
            <a:extLst>
              <a:ext uri="{FF2B5EF4-FFF2-40B4-BE49-F238E27FC236}">
                <a16:creationId xmlns:a16="http://schemas.microsoft.com/office/drawing/2014/main" id="{C75FCF26-6E34-490B-A176-048475B49B72}"/>
              </a:ext>
            </a:extLst>
          </p:cNvPr>
          <p:cNvPicPr>
            <a:picLocks noChangeAspect="1"/>
          </p:cNvPicPr>
          <p:nvPr/>
        </p:nvPicPr>
        <p:blipFill>
          <a:blip r:embed="rId5"/>
          <a:stretch>
            <a:fillRect/>
          </a:stretch>
        </p:blipFill>
        <p:spPr>
          <a:xfrm>
            <a:off x="7725862" y="5179419"/>
            <a:ext cx="672955" cy="159290"/>
          </a:xfrm>
          <a:prstGeom prst="rect">
            <a:avLst/>
          </a:prstGeom>
        </p:spPr>
      </p:pic>
      <p:sp>
        <p:nvSpPr>
          <p:cNvPr id="77" name="Text Placeholder 2">
            <a:extLst>
              <a:ext uri="{FF2B5EF4-FFF2-40B4-BE49-F238E27FC236}">
                <a16:creationId xmlns:a16="http://schemas.microsoft.com/office/drawing/2014/main" id="{198F722A-53F9-4E5B-8834-CA4B5E08E548}"/>
              </a:ext>
            </a:extLst>
          </p:cNvPr>
          <p:cNvSpPr>
            <a:spLocks noGrp="1"/>
          </p:cNvSpPr>
          <p:nvPr>
            <p:ph type="body" sz="quarter" idx="4294967295"/>
          </p:nvPr>
        </p:nvSpPr>
        <p:spPr>
          <a:xfrm>
            <a:off x="614961" y="774924"/>
            <a:ext cx="10076852" cy="549295"/>
          </a:xfrm>
          <a:prstGeom prst="rect">
            <a:avLst/>
          </a:prstGeom>
        </p:spPr>
        <p:txBody>
          <a:bodyPr vert="horz" lIns="0" tIns="0" rIns="0" bIns="0" rtlCol="0" anchor="t">
            <a:noAutofit/>
          </a:bodyPr>
          <a:lstStyle/>
          <a:p>
            <a:pPr defTabSz="914400">
              <a:spcBef>
                <a:spcPts val="0"/>
              </a:spcBef>
              <a:defRPr/>
            </a:pPr>
            <a:r>
              <a:rPr lang="en-US">
                <a:solidFill>
                  <a:schemeClr val="tx1">
                    <a:lumMod val="65000"/>
                    <a:lumOff val="35000"/>
                  </a:schemeClr>
                </a:solidFill>
                <a:latin typeface="CVS Health Sans"/>
                <a:cs typeface="Arial"/>
                <a:sym typeface="Arial" panose="020B0604020202020204" pitchFamily="34" charset="0"/>
              </a:rPr>
              <a:t>Various CLM tools and solutions used in</a:t>
            </a:r>
            <a:r>
              <a:rPr kumimoji="0" lang="en-US" sz="1400" i="0" u="none" strike="noStrike" kern="1200" cap="none" spc="0" normalizeH="0" baseline="0" noProof="0">
                <a:ln>
                  <a:noFill/>
                </a:ln>
                <a:solidFill>
                  <a:schemeClr val="tx1">
                    <a:lumMod val="65000"/>
                    <a:lumOff val="35000"/>
                  </a:schemeClr>
                </a:solidFill>
                <a:effectLst/>
                <a:uLnTx/>
                <a:uFillTx/>
                <a:latin typeface="CVS Health Sans"/>
                <a:ea typeface="+mn-ea"/>
                <a:cs typeface="Arial"/>
                <a:sym typeface="Arial" panose="020B0604020202020204" pitchFamily="34" charset="0"/>
              </a:rPr>
              <a:t> CVS; the prevalent one is </a:t>
            </a:r>
            <a:r>
              <a:rPr kumimoji="0" lang="en-US" sz="1400" i="1" u="none" strike="noStrike" kern="1200" cap="none" spc="0" normalizeH="0" baseline="0" noProof="0">
                <a:ln>
                  <a:noFill/>
                </a:ln>
                <a:solidFill>
                  <a:schemeClr val="tx1">
                    <a:lumMod val="65000"/>
                    <a:lumOff val="35000"/>
                  </a:schemeClr>
                </a:solidFill>
                <a:effectLst/>
                <a:uLnTx/>
                <a:uFillTx/>
                <a:latin typeface="CVS Health Sans"/>
                <a:ea typeface="+mn-ea"/>
                <a:cs typeface="Arial"/>
                <a:sym typeface="Arial" panose="020B0604020202020204" pitchFamily="34" charset="0"/>
              </a:rPr>
              <a:t>*ECOM </a:t>
            </a:r>
            <a:r>
              <a:rPr kumimoji="0" lang="en-US" sz="1400" i="0" u="none" strike="noStrike" kern="1200" cap="none" spc="0" normalizeH="0" baseline="0" noProof="0">
                <a:ln>
                  <a:noFill/>
                </a:ln>
                <a:solidFill>
                  <a:schemeClr val="tx1">
                    <a:lumMod val="65000"/>
                    <a:lumOff val="35000"/>
                  </a:schemeClr>
                </a:solidFill>
                <a:effectLst/>
                <a:uLnTx/>
                <a:uFillTx/>
                <a:latin typeface="CVS Health Sans"/>
                <a:ea typeface="+mn-ea"/>
                <a:cs typeface="Arial"/>
                <a:sym typeface="Arial" panose="020B0604020202020204" pitchFamily="34" charset="0"/>
              </a:rPr>
              <a:t>that Legal initiated in 2018, with a multiyear</a:t>
            </a:r>
            <a:endParaRPr lang="en-US">
              <a:solidFill>
                <a:schemeClr val="tx1">
                  <a:lumMod val="65000"/>
                  <a:lumOff val="35000"/>
                </a:schemeClr>
              </a:solidFill>
              <a:cs typeface="Arial"/>
              <a:sym typeface="Arial" panose="020B0604020202020204" pitchFamily="34" charset="0"/>
            </a:endParaRPr>
          </a:p>
          <a:p>
            <a:pPr defTabSz="914400">
              <a:spcBef>
                <a:spcPts val="0"/>
              </a:spcBef>
              <a:defRPr/>
            </a:pPr>
            <a:r>
              <a:rPr lang="en-US">
                <a:solidFill>
                  <a:schemeClr val="tx1">
                    <a:lumMod val="65000"/>
                    <a:lumOff val="35000"/>
                  </a:schemeClr>
                </a:solidFill>
                <a:latin typeface="CVS Health Sans"/>
                <a:cs typeface="Arial"/>
                <a:sym typeface="Arial" panose="020B0604020202020204" pitchFamily="34" charset="0"/>
              </a:rPr>
              <a:t> </a:t>
            </a:r>
            <a:r>
              <a:rPr kumimoji="0" lang="en-US" sz="1400" i="0" u="none" strike="noStrike" kern="1200" cap="none" spc="0" normalizeH="0" baseline="0" noProof="0">
                <a:ln>
                  <a:noFill/>
                </a:ln>
                <a:solidFill>
                  <a:schemeClr val="tx1">
                    <a:lumMod val="65000"/>
                    <a:lumOff val="35000"/>
                  </a:schemeClr>
                </a:solidFill>
                <a:effectLst/>
                <a:uLnTx/>
                <a:uFillTx/>
                <a:latin typeface="CVS Health Sans"/>
                <a:ea typeface="+mn-ea"/>
                <a:cs typeface="Arial"/>
                <a:sym typeface="Arial" panose="020B0604020202020204" pitchFamily="34" charset="0"/>
              </a:rPr>
              <a:t>roadmap to consolidate </a:t>
            </a:r>
            <a:r>
              <a:rPr lang="en-US">
                <a:solidFill>
                  <a:schemeClr val="tx1">
                    <a:lumMod val="65000"/>
                    <a:lumOff val="35000"/>
                  </a:schemeClr>
                </a:solidFill>
                <a:latin typeface="CVS Health Sans"/>
                <a:cs typeface="Arial"/>
                <a:sym typeface="Arial" panose="020B0604020202020204" pitchFamily="34" charset="0"/>
              </a:rPr>
              <a:t>all </a:t>
            </a:r>
            <a:r>
              <a:rPr kumimoji="0" lang="en-US" sz="1400" i="0" u="none" strike="noStrike" kern="1200" cap="none" spc="0" normalizeH="0" baseline="0" noProof="0">
                <a:ln>
                  <a:noFill/>
                </a:ln>
                <a:solidFill>
                  <a:schemeClr val="tx1">
                    <a:lumMod val="65000"/>
                    <a:lumOff val="35000"/>
                  </a:schemeClr>
                </a:solidFill>
                <a:effectLst/>
                <a:uLnTx/>
                <a:uFillTx/>
                <a:latin typeface="CVS Health Sans"/>
                <a:ea typeface="+mn-ea"/>
                <a:cs typeface="Arial"/>
                <a:sym typeface="Arial" panose="020B0604020202020204" pitchFamily="34" charset="0"/>
              </a:rPr>
              <a:t>Aetna contracts into </a:t>
            </a:r>
            <a:r>
              <a:rPr kumimoji="0" lang="en-US" sz="1400" i="1" u="none" strike="noStrike" kern="1200" cap="none" spc="0" normalizeH="0" baseline="0" noProof="0">
                <a:ln>
                  <a:noFill/>
                </a:ln>
                <a:solidFill>
                  <a:schemeClr val="tx1">
                    <a:lumMod val="65000"/>
                    <a:lumOff val="35000"/>
                  </a:schemeClr>
                </a:solidFill>
                <a:effectLst/>
                <a:uLnTx/>
                <a:uFillTx/>
                <a:latin typeface="CVS Health Sans"/>
                <a:ea typeface="+mn-ea"/>
                <a:cs typeface="Arial"/>
                <a:sym typeface="Arial" panose="020B0604020202020204" pitchFamily="34" charset="0"/>
              </a:rPr>
              <a:t>Conga/Apttus </a:t>
            </a:r>
            <a:r>
              <a:rPr kumimoji="0" lang="en-US" sz="1400" i="0" u="none" strike="noStrike" kern="1200" cap="none" spc="0" normalizeH="0" baseline="0" noProof="0">
                <a:ln>
                  <a:noFill/>
                </a:ln>
                <a:solidFill>
                  <a:schemeClr val="tx1">
                    <a:lumMod val="65000"/>
                    <a:lumOff val="35000"/>
                  </a:schemeClr>
                </a:solidFill>
                <a:effectLst/>
                <a:uLnTx/>
                <a:uFillTx/>
                <a:latin typeface="CVS Health Sans"/>
                <a:ea typeface="+mn-ea"/>
                <a:cs typeface="Arial"/>
                <a:sym typeface="Arial" panose="020B0604020202020204" pitchFamily="34" charset="0"/>
              </a:rPr>
              <a:t>solution</a:t>
            </a:r>
            <a:endParaRPr lang="en-US">
              <a:solidFill>
                <a:schemeClr val="tx1">
                  <a:lumMod val="65000"/>
                  <a:lumOff val="35000"/>
                </a:schemeClr>
              </a:solidFill>
              <a:ea typeface="+mn-ea"/>
              <a:cs typeface="Arial"/>
            </a:endParaRPr>
          </a:p>
        </p:txBody>
      </p:sp>
      <p:sp>
        <p:nvSpPr>
          <p:cNvPr id="79" name="TextBox 78">
            <a:extLst>
              <a:ext uri="{FF2B5EF4-FFF2-40B4-BE49-F238E27FC236}">
                <a16:creationId xmlns:a16="http://schemas.microsoft.com/office/drawing/2014/main" id="{7036C28B-4D2A-4AF7-8C39-AD633D680D63}"/>
              </a:ext>
            </a:extLst>
          </p:cNvPr>
          <p:cNvSpPr txBox="1"/>
          <p:nvPr/>
        </p:nvSpPr>
        <p:spPr>
          <a:xfrm>
            <a:off x="2363339" y="5179419"/>
            <a:ext cx="1070184" cy="400110"/>
          </a:xfrm>
          <a:prstGeom prst="rect">
            <a:avLst/>
          </a:prstGeom>
          <a:noFill/>
        </p:spPr>
        <p:txBody>
          <a:bodyPr wrap="square">
            <a:spAutoFit/>
          </a:bodyPr>
          <a:lstStyle/>
          <a:p>
            <a:pPr algn="ctr"/>
            <a:r>
              <a:rPr lang="en-US" sz="1000" i="1"/>
              <a:t>+ Homegrown</a:t>
            </a:r>
          </a:p>
          <a:p>
            <a:pPr algn="ctr"/>
            <a:r>
              <a:rPr lang="en-US" sz="1000" b="1">
                <a:solidFill>
                  <a:srgbClr val="FF0000"/>
                </a:solidFill>
              </a:rPr>
              <a:t>SCM</a:t>
            </a:r>
          </a:p>
        </p:txBody>
      </p:sp>
      <p:pic>
        <p:nvPicPr>
          <p:cNvPr id="83" name="Picture 82">
            <a:extLst>
              <a:ext uri="{FF2B5EF4-FFF2-40B4-BE49-F238E27FC236}">
                <a16:creationId xmlns:a16="http://schemas.microsoft.com/office/drawing/2014/main" id="{331E3283-F944-44D6-B2D3-7E1AB15882FE}"/>
              </a:ext>
            </a:extLst>
          </p:cNvPr>
          <p:cNvPicPr>
            <a:picLocks noChangeAspect="1"/>
          </p:cNvPicPr>
          <p:nvPr/>
        </p:nvPicPr>
        <p:blipFill>
          <a:blip r:embed="rId6"/>
          <a:stretch>
            <a:fillRect/>
          </a:stretch>
        </p:blipFill>
        <p:spPr>
          <a:xfrm>
            <a:off x="1772002" y="5299984"/>
            <a:ext cx="712149" cy="174226"/>
          </a:xfrm>
          <a:prstGeom prst="rect">
            <a:avLst/>
          </a:prstGeom>
        </p:spPr>
      </p:pic>
      <p:pic>
        <p:nvPicPr>
          <p:cNvPr id="40" name="Picture 39">
            <a:extLst>
              <a:ext uri="{FF2B5EF4-FFF2-40B4-BE49-F238E27FC236}">
                <a16:creationId xmlns:a16="http://schemas.microsoft.com/office/drawing/2014/main" id="{F9875582-4721-4514-B914-3DAD3919F685}"/>
              </a:ext>
            </a:extLst>
          </p:cNvPr>
          <p:cNvPicPr>
            <a:picLocks noChangeAspect="1"/>
          </p:cNvPicPr>
          <p:nvPr/>
        </p:nvPicPr>
        <p:blipFill>
          <a:blip r:embed="rId3"/>
          <a:stretch>
            <a:fillRect/>
          </a:stretch>
        </p:blipFill>
        <p:spPr>
          <a:xfrm>
            <a:off x="7979657" y="2789282"/>
            <a:ext cx="699849" cy="626181"/>
          </a:xfrm>
          <a:prstGeom prst="rect">
            <a:avLst/>
          </a:prstGeom>
        </p:spPr>
      </p:pic>
      <p:pic>
        <p:nvPicPr>
          <p:cNvPr id="41" name="Picture 40">
            <a:extLst>
              <a:ext uri="{FF2B5EF4-FFF2-40B4-BE49-F238E27FC236}">
                <a16:creationId xmlns:a16="http://schemas.microsoft.com/office/drawing/2014/main" id="{AFF4AF77-B7A9-48C2-B97E-CB4BA2FBFEF5}"/>
              </a:ext>
            </a:extLst>
          </p:cNvPr>
          <p:cNvPicPr>
            <a:picLocks noChangeAspect="1"/>
          </p:cNvPicPr>
          <p:nvPr/>
        </p:nvPicPr>
        <p:blipFill>
          <a:blip r:embed="rId3"/>
          <a:stretch>
            <a:fillRect/>
          </a:stretch>
        </p:blipFill>
        <p:spPr>
          <a:xfrm>
            <a:off x="5195690" y="2779989"/>
            <a:ext cx="699849" cy="626181"/>
          </a:xfrm>
          <a:prstGeom prst="rect">
            <a:avLst/>
          </a:prstGeom>
        </p:spPr>
      </p:pic>
      <p:sp>
        <p:nvSpPr>
          <p:cNvPr id="46" name="TextBox 45">
            <a:extLst>
              <a:ext uri="{FF2B5EF4-FFF2-40B4-BE49-F238E27FC236}">
                <a16:creationId xmlns:a16="http://schemas.microsoft.com/office/drawing/2014/main" id="{A7DBDDDF-093C-40B9-BB41-6B612C2B7FD3}"/>
              </a:ext>
            </a:extLst>
          </p:cNvPr>
          <p:cNvSpPr txBox="1"/>
          <p:nvPr/>
        </p:nvSpPr>
        <p:spPr>
          <a:xfrm>
            <a:off x="7513976" y="5322924"/>
            <a:ext cx="1065660" cy="246221"/>
          </a:xfrm>
          <a:prstGeom prst="rect">
            <a:avLst/>
          </a:prstGeom>
          <a:noFill/>
        </p:spPr>
        <p:txBody>
          <a:bodyPr wrap="square">
            <a:spAutoFit/>
          </a:bodyPr>
          <a:lstStyle/>
          <a:p>
            <a:pPr algn="ctr"/>
            <a:r>
              <a:rPr lang="en-US" sz="1000"/>
              <a:t>CM in package</a:t>
            </a:r>
          </a:p>
        </p:txBody>
      </p:sp>
      <p:cxnSp>
        <p:nvCxnSpPr>
          <p:cNvPr id="50" name="Straight Connector 49">
            <a:extLst>
              <a:ext uri="{FF2B5EF4-FFF2-40B4-BE49-F238E27FC236}">
                <a16:creationId xmlns:a16="http://schemas.microsoft.com/office/drawing/2014/main" id="{B8DB86A8-03D4-4729-A663-1AA86BF08C0F}"/>
              </a:ext>
            </a:extLst>
          </p:cNvPr>
          <p:cNvCxnSpPr>
            <a:cxnSpLocks/>
          </p:cNvCxnSpPr>
          <p:nvPr/>
        </p:nvCxnSpPr>
        <p:spPr>
          <a:xfrm>
            <a:off x="8957198" y="3797070"/>
            <a:ext cx="2466785" cy="8820"/>
          </a:xfrm>
          <a:prstGeom prst="line">
            <a:avLst/>
          </a:prstGeom>
          <a:ln w="12700" cmpd="sng">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E54D11C-E2B7-4149-AC89-2F4E2ACA9E4A}"/>
              </a:ext>
            </a:extLst>
          </p:cNvPr>
          <p:cNvCxnSpPr>
            <a:cxnSpLocks/>
          </p:cNvCxnSpPr>
          <p:nvPr/>
        </p:nvCxnSpPr>
        <p:spPr>
          <a:xfrm flipH="1">
            <a:off x="8957198" y="3805890"/>
            <a:ext cx="6043" cy="1721152"/>
          </a:xfrm>
          <a:prstGeom prst="line">
            <a:avLst/>
          </a:prstGeom>
          <a:ln w="12700" cmpd="sng">
            <a:solidFill>
              <a:srgbClr val="FF7C80"/>
            </a:solidFill>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C883C178-1CBC-4CDF-94BE-3F862F574395}"/>
              </a:ext>
            </a:extLst>
          </p:cNvPr>
          <p:cNvSpPr txBox="1">
            <a:spLocks/>
          </p:cNvSpPr>
          <p:nvPr/>
        </p:nvSpPr>
        <p:spPr bwMode="gray">
          <a:xfrm>
            <a:off x="9110829" y="3995828"/>
            <a:ext cx="2339197" cy="1160414"/>
          </a:xfrm>
          <a:prstGeom prst="rect">
            <a:avLst/>
          </a:prstGeom>
        </p:spPr>
        <p:txBody>
          <a:bodyPr vert="horz" lIns="0" tIns="0" rIns="0" bIns="0" rtlCol="0">
            <a:noAutofit/>
          </a:bodyPr>
          <a:lstStyle>
            <a:lvl1pPr marL="0" indent="0" algn="l" defTabSz="457200" rtl="0" eaLnBrk="1" latinLnBrk="0" hangingPunct="1">
              <a:spcBef>
                <a:spcPts val="1800"/>
              </a:spcBef>
              <a:buClr>
                <a:schemeClr val="tx1"/>
              </a:buClr>
              <a:buFont typeface="Arial"/>
              <a:buNone/>
              <a:defRPr sz="1800" b="1" kern="1200" cap="none" baseline="0">
                <a:solidFill>
                  <a:schemeClr val="tx2"/>
                </a:solidFill>
                <a:latin typeface="+mn-lt"/>
                <a:ea typeface="+mn-ea"/>
                <a:cs typeface="+mn-cs"/>
              </a:defRPr>
            </a:lvl1pPr>
            <a:lvl2pPr marL="0" indent="0" algn="l" defTabSz="457200" rtl="0" eaLnBrk="1" latinLnBrk="0" hangingPunct="1">
              <a:spcBef>
                <a:spcPts val="1200"/>
              </a:spcBef>
              <a:buClr>
                <a:schemeClr val="tx1"/>
              </a:buClr>
              <a:buFont typeface="Arial"/>
              <a:buNone/>
              <a:defRPr sz="1400" kern="1200" baseline="0">
                <a:solidFill>
                  <a:schemeClr val="tx2"/>
                </a:solidFill>
                <a:latin typeface="+mn-lt"/>
                <a:ea typeface="+mn-ea"/>
                <a:cs typeface="+mn-cs"/>
              </a:defRPr>
            </a:lvl2pPr>
            <a:lvl3pPr marL="171450" indent="-171450" algn="l" defTabSz="457200" rtl="0" eaLnBrk="1" latinLnBrk="0" hangingPunct="1">
              <a:spcBef>
                <a:spcPts val="1200"/>
              </a:spcBef>
              <a:buClr>
                <a:schemeClr val="tx1"/>
              </a:buClr>
              <a:buFont typeface="Arial" panose="020B0604020202020204" pitchFamily="34" charset="0"/>
              <a:buChar char="•"/>
              <a:defRPr sz="1400" kern="1200" baseline="0">
                <a:solidFill>
                  <a:schemeClr val="tx2"/>
                </a:solidFill>
                <a:latin typeface="+mn-lt"/>
                <a:ea typeface="+mn-ea"/>
                <a:cs typeface="+mn-cs"/>
              </a:defRPr>
            </a:lvl3pPr>
            <a:lvl4pPr marL="342900" indent="-171450"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4pPr>
            <a:lvl5pPr marL="515938" indent="-173038"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5pPr>
            <a:lvl6pPr marL="687388" indent="-171450"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6pPr>
            <a:lvl7pPr marL="860425" indent="-173038"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031875"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8pPr>
            <a:lvl9pPr marL="1203325"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9pPr>
          </a:lstStyle>
          <a:p>
            <a:r>
              <a:rPr lang="en-US">
                <a:solidFill>
                  <a:srgbClr val="0070C0"/>
                </a:solidFill>
                <a:latin typeface="Arial" panose="020B0604020202020204" pitchFamily="34" charset="0"/>
                <a:cs typeface="Arial" panose="020B0604020202020204" pitchFamily="34" charset="0"/>
              </a:rPr>
              <a:t>Procurement, Retail </a:t>
            </a:r>
            <a:r>
              <a:rPr lang="en-US" sz="1600">
                <a:solidFill>
                  <a:srgbClr val="0070C0"/>
                </a:solidFill>
                <a:latin typeface="Arial" panose="020B0604020202020204" pitchFamily="34" charset="0"/>
                <a:cs typeface="Arial" panose="020B0604020202020204" pitchFamily="34" charset="0"/>
              </a:rPr>
              <a:t>(Omnicare)</a:t>
            </a:r>
          </a:p>
          <a:p>
            <a:pPr marL="171450" indent="-171450">
              <a:spcBef>
                <a:spcPts val="0"/>
              </a:spcBef>
              <a:buFontTx/>
              <a:buChar char="-"/>
            </a:pPr>
            <a:r>
              <a:rPr lang="en-US" sz="1000" b="0">
                <a:solidFill>
                  <a:schemeClr val="bg1">
                    <a:lumMod val="50000"/>
                  </a:schemeClr>
                </a:solidFill>
              </a:rPr>
              <a:t>Business-IT Supplier-IT</a:t>
            </a:r>
          </a:p>
          <a:p>
            <a:pPr marL="171450" indent="-171450">
              <a:spcBef>
                <a:spcPts val="0"/>
              </a:spcBef>
              <a:buFontTx/>
              <a:buChar char="-"/>
            </a:pPr>
            <a:r>
              <a:rPr lang="en-US" sz="1000" b="0">
                <a:solidFill>
                  <a:schemeClr val="bg1">
                    <a:lumMod val="50000"/>
                  </a:schemeClr>
                </a:solidFill>
              </a:rPr>
              <a:t>Prescriber contracts</a:t>
            </a:r>
          </a:p>
          <a:p>
            <a:pPr marL="171450" indent="-171450">
              <a:spcBef>
                <a:spcPts val="0"/>
              </a:spcBef>
              <a:buFontTx/>
              <a:buChar char="-"/>
            </a:pPr>
            <a:r>
              <a:rPr lang="en-US" sz="1000" b="0">
                <a:solidFill>
                  <a:schemeClr val="bg1">
                    <a:lumMod val="50000"/>
                  </a:schemeClr>
                </a:solidFill>
              </a:rPr>
              <a:t>Apttus has the needed features, but licenses are too expensive for business</a:t>
            </a:r>
          </a:p>
          <a:p>
            <a:pPr>
              <a:lnSpc>
                <a:spcPts val="1000"/>
              </a:lnSpc>
              <a:spcBef>
                <a:spcPts val="0"/>
              </a:spcBef>
            </a:pPr>
            <a:endParaRPr lang="en-US" sz="800" b="0">
              <a:solidFill>
                <a:schemeClr val="bg1">
                  <a:lumMod val="50000"/>
                </a:schemeClr>
              </a:solidFill>
            </a:endParaRPr>
          </a:p>
          <a:p>
            <a:pPr marL="171450" indent="-171450">
              <a:lnSpc>
                <a:spcPts val="1000"/>
              </a:lnSpc>
              <a:spcBef>
                <a:spcPts val="0"/>
              </a:spcBef>
              <a:buFontTx/>
              <a:buChar char="-"/>
            </a:pPr>
            <a:endParaRPr lang="en-US" sz="800" b="0">
              <a:solidFill>
                <a:schemeClr val="bg1">
                  <a:lumMod val="50000"/>
                </a:schemeClr>
              </a:solidFill>
            </a:endParaRPr>
          </a:p>
          <a:p>
            <a:pPr marL="171450" indent="-171450">
              <a:lnSpc>
                <a:spcPts val="1000"/>
              </a:lnSpc>
              <a:spcBef>
                <a:spcPts val="0"/>
              </a:spcBef>
              <a:buFontTx/>
              <a:buChar char="-"/>
            </a:pPr>
            <a:endParaRPr lang="en-US" sz="800" b="0">
              <a:solidFill>
                <a:schemeClr val="bg1">
                  <a:lumMod val="50000"/>
                </a:schemeClr>
              </a:solidFill>
            </a:endParaRPr>
          </a:p>
          <a:p>
            <a:endParaRPr lang="en-US"/>
          </a:p>
        </p:txBody>
      </p:sp>
      <p:sp>
        <p:nvSpPr>
          <p:cNvPr id="59" name="TextBox 58">
            <a:extLst>
              <a:ext uri="{FF2B5EF4-FFF2-40B4-BE49-F238E27FC236}">
                <a16:creationId xmlns:a16="http://schemas.microsoft.com/office/drawing/2014/main" id="{C5781A6C-C66D-4497-870B-BD54763C1C70}"/>
              </a:ext>
            </a:extLst>
          </p:cNvPr>
          <p:cNvSpPr txBox="1"/>
          <p:nvPr/>
        </p:nvSpPr>
        <p:spPr>
          <a:xfrm>
            <a:off x="10667641" y="5171816"/>
            <a:ext cx="1069902" cy="430887"/>
          </a:xfrm>
          <a:prstGeom prst="rect">
            <a:avLst/>
          </a:prstGeom>
          <a:noFill/>
        </p:spPr>
        <p:txBody>
          <a:bodyPr wrap="square">
            <a:spAutoFit/>
          </a:bodyPr>
          <a:lstStyle/>
          <a:p>
            <a:pPr algn="ctr"/>
            <a:r>
              <a:rPr lang="en-US" sz="1100" i="1">
                <a:cs typeface="Aldhabi" panose="020B0604020202020204" pitchFamily="2" charset="-78"/>
              </a:rPr>
              <a:t>+Homegrown</a:t>
            </a:r>
          </a:p>
          <a:p>
            <a:pPr algn="ctr"/>
            <a:r>
              <a:rPr lang="en-US" sz="1100" i="1">
                <a:solidFill>
                  <a:schemeClr val="accent3"/>
                </a:solidFill>
                <a:cs typeface="Aldhabi" panose="020B0604020202020204" pitchFamily="2" charset="-78"/>
              </a:rPr>
              <a:t>+ </a:t>
            </a:r>
            <a:r>
              <a:rPr lang="en-US" sz="1100" b="1" i="1">
                <a:solidFill>
                  <a:schemeClr val="accent3"/>
                </a:solidFill>
                <a:cs typeface="Aldhabi" panose="020B0604020202020204" pitchFamily="2" charset="-78"/>
              </a:rPr>
              <a:t>M</a:t>
            </a:r>
            <a:r>
              <a:rPr lang="en-US" sz="1100" i="1">
                <a:solidFill>
                  <a:schemeClr val="accent3"/>
                </a:solidFill>
                <a:cs typeface="Aldhabi" panose="020B0604020202020204" pitchFamily="2" charset="-78"/>
              </a:rPr>
              <a:t>anual</a:t>
            </a:r>
          </a:p>
        </p:txBody>
      </p:sp>
      <p:pic>
        <p:nvPicPr>
          <p:cNvPr id="4" name="Picture 3">
            <a:extLst>
              <a:ext uri="{FF2B5EF4-FFF2-40B4-BE49-F238E27FC236}">
                <a16:creationId xmlns:a16="http://schemas.microsoft.com/office/drawing/2014/main" id="{43D5C436-EE5A-48BC-AC71-A7B517E9CF35}"/>
              </a:ext>
            </a:extLst>
          </p:cNvPr>
          <p:cNvPicPr>
            <a:picLocks noChangeAspect="1"/>
          </p:cNvPicPr>
          <p:nvPr/>
        </p:nvPicPr>
        <p:blipFill>
          <a:blip r:embed="rId7"/>
          <a:stretch>
            <a:fillRect/>
          </a:stretch>
        </p:blipFill>
        <p:spPr>
          <a:xfrm>
            <a:off x="4633017" y="5095710"/>
            <a:ext cx="560716" cy="388006"/>
          </a:xfrm>
          <a:prstGeom prst="rect">
            <a:avLst/>
          </a:prstGeom>
        </p:spPr>
      </p:pic>
      <p:cxnSp>
        <p:nvCxnSpPr>
          <p:cNvPr id="61" name="Straight Connector 60">
            <a:extLst>
              <a:ext uri="{FF2B5EF4-FFF2-40B4-BE49-F238E27FC236}">
                <a16:creationId xmlns:a16="http://schemas.microsoft.com/office/drawing/2014/main" id="{9B9A229F-01FB-4400-A516-E1A42BBB0456}"/>
              </a:ext>
            </a:extLst>
          </p:cNvPr>
          <p:cNvCxnSpPr>
            <a:cxnSpLocks/>
          </p:cNvCxnSpPr>
          <p:nvPr/>
        </p:nvCxnSpPr>
        <p:spPr>
          <a:xfrm>
            <a:off x="8921160" y="1590876"/>
            <a:ext cx="2466785" cy="8820"/>
          </a:xfrm>
          <a:prstGeom prst="line">
            <a:avLst/>
          </a:prstGeom>
          <a:ln w="12700" cmpd="sng">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66F9733-60C6-4DB6-9C26-C1658ADBE5CF}"/>
              </a:ext>
            </a:extLst>
          </p:cNvPr>
          <p:cNvCxnSpPr>
            <a:cxnSpLocks/>
          </p:cNvCxnSpPr>
          <p:nvPr/>
        </p:nvCxnSpPr>
        <p:spPr>
          <a:xfrm flipH="1">
            <a:off x="8924181" y="1581850"/>
            <a:ext cx="6043" cy="1721152"/>
          </a:xfrm>
          <a:prstGeom prst="line">
            <a:avLst/>
          </a:prstGeom>
          <a:ln w="12700" cmpd="sng">
            <a:solidFill>
              <a:srgbClr val="FF7C80"/>
            </a:solidFill>
          </a:ln>
        </p:spPr>
        <p:style>
          <a:lnRef idx="1">
            <a:schemeClr val="accent1"/>
          </a:lnRef>
          <a:fillRef idx="0">
            <a:schemeClr val="accent1"/>
          </a:fillRef>
          <a:effectRef idx="0">
            <a:schemeClr val="accent1"/>
          </a:effectRef>
          <a:fontRef idx="minor">
            <a:schemeClr val="tx1"/>
          </a:fontRef>
        </p:style>
      </p:cxnSp>
      <p:sp>
        <p:nvSpPr>
          <p:cNvPr id="63" name="Content Placeholder 2">
            <a:extLst>
              <a:ext uri="{FF2B5EF4-FFF2-40B4-BE49-F238E27FC236}">
                <a16:creationId xmlns:a16="http://schemas.microsoft.com/office/drawing/2014/main" id="{050370B6-A379-4E87-BB83-4F61BE5A6F5F}"/>
              </a:ext>
            </a:extLst>
          </p:cNvPr>
          <p:cNvSpPr txBox="1">
            <a:spLocks/>
          </p:cNvSpPr>
          <p:nvPr/>
        </p:nvSpPr>
        <p:spPr bwMode="gray">
          <a:xfrm>
            <a:off x="9074791" y="1789634"/>
            <a:ext cx="2477703" cy="1639366"/>
          </a:xfrm>
          <a:prstGeom prst="rect">
            <a:avLst/>
          </a:prstGeom>
        </p:spPr>
        <p:txBody>
          <a:bodyPr vert="horz" lIns="0" tIns="0" rIns="0" bIns="0" rtlCol="0">
            <a:noAutofit/>
          </a:bodyPr>
          <a:lstStyle>
            <a:lvl1pPr marL="0" indent="0" algn="l" defTabSz="457200" rtl="0" eaLnBrk="1" latinLnBrk="0" hangingPunct="1">
              <a:spcBef>
                <a:spcPts val="1800"/>
              </a:spcBef>
              <a:buClr>
                <a:schemeClr val="tx1"/>
              </a:buClr>
              <a:buFont typeface="Arial"/>
              <a:buNone/>
              <a:defRPr sz="1800" b="1" kern="1200" cap="none" baseline="0">
                <a:solidFill>
                  <a:schemeClr val="tx2"/>
                </a:solidFill>
                <a:latin typeface="+mn-lt"/>
                <a:ea typeface="+mn-ea"/>
                <a:cs typeface="+mn-cs"/>
              </a:defRPr>
            </a:lvl1pPr>
            <a:lvl2pPr marL="0" indent="0" algn="l" defTabSz="457200" rtl="0" eaLnBrk="1" latinLnBrk="0" hangingPunct="1">
              <a:spcBef>
                <a:spcPts val="1200"/>
              </a:spcBef>
              <a:buClr>
                <a:schemeClr val="tx1"/>
              </a:buClr>
              <a:buFont typeface="Arial"/>
              <a:buNone/>
              <a:defRPr sz="1400" kern="1200" baseline="0">
                <a:solidFill>
                  <a:schemeClr val="tx2"/>
                </a:solidFill>
                <a:latin typeface="+mn-lt"/>
                <a:ea typeface="+mn-ea"/>
                <a:cs typeface="+mn-cs"/>
              </a:defRPr>
            </a:lvl2pPr>
            <a:lvl3pPr marL="171450" indent="-171450" algn="l" defTabSz="457200" rtl="0" eaLnBrk="1" latinLnBrk="0" hangingPunct="1">
              <a:spcBef>
                <a:spcPts val="1200"/>
              </a:spcBef>
              <a:buClr>
                <a:schemeClr val="tx1"/>
              </a:buClr>
              <a:buFont typeface="Arial" panose="020B0604020202020204" pitchFamily="34" charset="0"/>
              <a:buChar char="•"/>
              <a:defRPr sz="1400" kern="1200" baseline="0">
                <a:solidFill>
                  <a:schemeClr val="tx2"/>
                </a:solidFill>
                <a:latin typeface="+mn-lt"/>
                <a:ea typeface="+mn-ea"/>
                <a:cs typeface="+mn-cs"/>
              </a:defRPr>
            </a:lvl3pPr>
            <a:lvl4pPr marL="342900" indent="-171450"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4pPr>
            <a:lvl5pPr marL="515938" indent="-173038"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5pPr>
            <a:lvl6pPr marL="687388" indent="-171450" algn="l" defTabSz="457200" rtl="0" eaLnBrk="1" latinLnBrk="0" hangingPunct="1">
              <a:spcBef>
                <a:spcPts val="600"/>
              </a:spcBef>
              <a:buClr>
                <a:schemeClr val="tx1"/>
              </a:buClr>
              <a:buFont typeface="Arial" panose="020B0604020202020204" pitchFamily="34" charset="0"/>
              <a:buChar char="–"/>
              <a:defRPr sz="1400" kern="1200" baseline="0">
                <a:solidFill>
                  <a:schemeClr val="tx2"/>
                </a:solidFill>
                <a:latin typeface="+mn-lt"/>
                <a:ea typeface="+mn-ea"/>
                <a:cs typeface="+mn-cs"/>
              </a:defRPr>
            </a:lvl6pPr>
            <a:lvl7pPr marL="860425" indent="-173038"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031875"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8pPr>
            <a:lvl9pPr marL="1203325"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9pPr>
          </a:lstStyle>
          <a:p>
            <a:pPr>
              <a:lnSpc>
                <a:spcPct val="150000"/>
              </a:lnSpc>
            </a:pPr>
            <a:r>
              <a:rPr lang="en-US" sz="1400">
                <a:solidFill>
                  <a:srgbClr val="009900"/>
                </a:solidFill>
                <a:latin typeface="Arial" panose="020B0604020202020204" pitchFamily="34" charset="0"/>
                <a:cs typeface="Arial" panose="020B0604020202020204" pitchFamily="34" charset="0"/>
              </a:rPr>
              <a:t>ECOM Multiyear Roadmap</a:t>
            </a:r>
          </a:p>
          <a:p>
            <a:pPr marL="171450" indent="-171450">
              <a:spcBef>
                <a:spcPts val="600"/>
              </a:spcBef>
              <a:buFontTx/>
              <a:buChar char="-"/>
            </a:pPr>
            <a:r>
              <a:rPr lang="en-US" sz="1000" b="0">
                <a:solidFill>
                  <a:srgbClr val="009900"/>
                </a:solidFill>
                <a:latin typeface="Calibri" panose="020F0502020204030204" pitchFamily="34" charset="0"/>
                <a:ea typeface="Times New Roman" panose="02020603050405020304" pitchFamily="18" charset="0"/>
              </a:rPr>
              <a:t>Commercial: Fully Insured Medical &amp; RX</a:t>
            </a:r>
          </a:p>
          <a:p>
            <a:pPr marL="171450" indent="-171450">
              <a:spcBef>
                <a:spcPts val="600"/>
              </a:spcBef>
              <a:buFontTx/>
              <a:buChar char="-"/>
            </a:pPr>
            <a:r>
              <a:rPr lang="en-US" sz="1000" b="0">
                <a:solidFill>
                  <a:srgbClr val="009900"/>
                </a:solidFill>
                <a:latin typeface="Calibri" panose="020F0502020204030204" pitchFamily="34" charset="0"/>
                <a:ea typeface="Times New Roman" panose="02020603050405020304" pitchFamily="18" charset="0"/>
              </a:rPr>
              <a:t>HNO, Dental/Vision, </a:t>
            </a:r>
          </a:p>
          <a:p>
            <a:pPr marL="171450" indent="-171450">
              <a:spcBef>
                <a:spcPts val="600"/>
              </a:spcBef>
              <a:buFontTx/>
              <a:buChar char="-"/>
            </a:pPr>
            <a:r>
              <a:rPr lang="en-US" sz="1000" b="0" err="1">
                <a:solidFill>
                  <a:srgbClr val="009900"/>
                </a:solidFill>
                <a:latin typeface="Calibri" panose="020F0502020204030204" pitchFamily="34" charset="0"/>
                <a:ea typeface="Times New Roman" panose="02020603050405020304" pitchFamily="18" charset="0"/>
              </a:rPr>
              <a:t>Payflex</a:t>
            </a:r>
            <a:r>
              <a:rPr lang="en-US" sz="1000" b="0">
                <a:solidFill>
                  <a:srgbClr val="009900"/>
                </a:solidFill>
                <a:latin typeface="Calibri" panose="020F0502020204030204" pitchFamily="34" charset="0"/>
                <a:ea typeface="Times New Roman" panose="02020603050405020304" pitchFamily="18" charset="0"/>
              </a:rPr>
              <a:t>, Bswift</a:t>
            </a:r>
          </a:p>
          <a:p>
            <a:pPr marL="171450" indent="-171450">
              <a:spcBef>
                <a:spcPts val="600"/>
              </a:spcBef>
              <a:buFontTx/>
              <a:buChar char="-"/>
            </a:pPr>
            <a:r>
              <a:rPr lang="en-US" sz="1000" b="0">
                <a:solidFill>
                  <a:srgbClr val="009900"/>
                </a:solidFill>
                <a:latin typeface="Calibri" panose="020F0502020204030204" pitchFamily="34" charset="0"/>
                <a:ea typeface="Times New Roman" panose="02020603050405020304" pitchFamily="18" charset="0"/>
              </a:rPr>
              <a:t>Medicaid (remaining plans)</a:t>
            </a:r>
          </a:p>
          <a:p>
            <a:pPr marL="171450" indent="-171450">
              <a:spcBef>
                <a:spcPts val="600"/>
              </a:spcBef>
              <a:buFontTx/>
              <a:buChar char="-"/>
            </a:pPr>
            <a:r>
              <a:rPr lang="en-US" sz="1000" b="0">
                <a:solidFill>
                  <a:srgbClr val="009900"/>
                </a:solidFill>
                <a:latin typeface="Calibri" panose="020F0502020204030204" pitchFamily="34" charset="0"/>
                <a:ea typeface="Times New Roman" panose="02020603050405020304" pitchFamily="18" charset="0"/>
              </a:rPr>
              <a:t>All BAA (Business Associate Agreements</a:t>
            </a:r>
            <a:r>
              <a:rPr lang="en-US" sz="1000" b="0">
                <a:solidFill>
                  <a:srgbClr val="33CC33"/>
                </a:solidFill>
                <a:latin typeface="Calibri" panose="020F0502020204030204" pitchFamily="34" charset="0"/>
                <a:ea typeface="Times New Roman" panose="02020603050405020304" pitchFamily="18" charset="0"/>
              </a:rPr>
              <a:t>)</a:t>
            </a:r>
          </a:p>
          <a:p>
            <a:pPr>
              <a:spcBef>
                <a:spcPts val="600"/>
              </a:spcBef>
            </a:pPr>
            <a:endParaRPr lang="en-US" sz="1000" b="0">
              <a:solidFill>
                <a:schemeClr val="bg1">
                  <a:lumMod val="50000"/>
                </a:schemeClr>
              </a:solidFill>
            </a:endParaRPr>
          </a:p>
          <a:p>
            <a:pPr>
              <a:lnSpc>
                <a:spcPts val="1000"/>
              </a:lnSpc>
              <a:spcBef>
                <a:spcPts val="0"/>
              </a:spcBef>
            </a:pPr>
            <a:endParaRPr lang="en-US" sz="800" b="0">
              <a:solidFill>
                <a:schemeClr val="bg1">
                  <a:lumMod val="50000"/>
                </a:schemeClr>
              </a:solidFill>
            </a:endParaRPr>
          </a:p>
          <a:p>
            <a:pPr marL="171450" indent="-171450">
              <a:lnSpc>
                <a:spcPts val="1000"/>
              </a:lnSpc>
              <a:spcBef>
                <a:spcPts val="0"/>
              </a:spcBef>
              <a:buFontTx/>
              <a:buChar char="-"/>
            </a:pPr>
            <a:endParaRPr lang="en-US" sz="800" b="0">
              <a:solidFill>
                <a:schemeClr val="bg1">
                  <a:lumMod val="50000"/>
                </a:schemeClr>
              </a:solidFill>
            </a:endParaRPr>
          </a:p>
          <a:p>
            <a:pPr marL="171450" indent="-171450">
              <a:lnSpc>
                <a:spcPts val="1000"/>
              </a:lnSpc>
              <a:spcBef>
                <a:spcPts val="0"/>
              </a:spcBef>
              <a:buFontTx/>
              <a:buChar char="-"/>
            </a:pPr>
            <a:endParaRPr lang="en-US" sz="800" b="0">
              <a:solidFill>
                <a:schemeClr val="bg1">
                  <a:lumMod val="50000"/>
                </a:schemeClr>
              </a:solidFill>
            </a:endParaRPr>
          </a:p>
          <a:p>
            <a:endParaRPr lang="en-US"/>
          </a:p>
        </p:txBody>
      </p:sp>
      <p:pic>
        <p:nvPicPr>
          <p:cNvPr id="64" name="Picture 63">
            <a:extLst>
              <a:ext uri="{FF2B5EF4-FFF2-40B4-BE49-F238E27FC236}">
                <a16:creationId xmlns:a16="http://schemas.microsoft.com/office/drawing/2014/main" id="{348BD6E2-2B17-46B3-AD3B-505D75B737FB}"/>
              </a:ext>
            </a:extLst>
          </p:cNvPr>
          <p:cNvPicPr>
            <a:picLocks noChangeAspect="1"/>
          </p:cNvPicPr>
          <p:nvPr/>
        </p:nvPicPr>
        <p:blipFill>
          <a:blip r:embed="rId3"/>
          <a:stretch>
            <a:fillRect/>
          </a:stretch>
        </p:blipFill>
        <p:spPr>
          <a:xfrm>
            <a:off x="10846602" y="2802819"/>
            <a:ext cx="699849" cy="626181"/>
          </a:xfrm>
          <a:prstGeom prst="rect">
            <a:avLst/>
          </a:prstGeom>
        </p:spPr>
      </p:pic>
      <p:sp>
        <p:nvSpPr>
          <p:cNvPr id="65" name="TextBox 64">
            <a:extLst>
              <a:ext uri="{FF2B5EF4-FFF2-40B4-BE49-F238E27FC236}">
                <a16:creationId xmlns:a16="http://schemas.microsoft.com/office/drawing/2014/main" id="{DCA0313B-3DA2-4F5F-93A8-9FDB7F5D0BA9}"/>
              </a:ext>
            </a:extLst>
          </p:cNvPr>
          <p:cNvSpPr txBox="1"/>
          <p:nvPr/>
        </p:nvSpPr>
        <p:spPr>
          <a:xfrm>
            <a:off x="511252" y="5890263"/>
            <a:ext cx="8953590" cy="27699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a:solidFill>
                  <a:srgbClr val="0070C0"/>
                </a:solidFill>
                <a:effectLst/>
                <a:latin typeface="Calibri" panose="020F0502020204030204" pitchFamily="34" charset="0"/>
                <a:ea typeface="Calibri" panose="020F0502020204030204" pitchFamily="34" charset="0"/>
              </a:rPr>
              <a:t>Individual Medicare Brokers: </a:t>
            </a:r>
            <a:r>
              <a:rPr lang="en-US" sz="1200" i="1">
                <a:effectLst/>
                <a:latin typeface="Calibri" panose="020F0502020204030204" pitchFamily="34" charset="0"/>
                <a:ea typeface="Calibri" panose="020F0502020204030204" pitchFamily="34" charset="0"/>
              </a:rPr>
              <a:t>contracts are generated/signed utilizing Callidus Cloud Onboarding software in conjunction w/ </a:t>
            </a:r>
            <a:r>
              <a:rPr lang="en-US" sz="1200" i="1" err="1">
                <a:effectLst/>
                <a:latin typeface="Calibri" panose="020F0502020204030204" pitchFamily="34" charset="0"/>
                <a:ea typeface="Calibri" panose="020F0502020204030204" pitchFamily="34" charset="0"/>
              </a:rPr>
              <a:t>AdobeSign</a:t>
            </a:r>
            <a:endParaRPr lang="en-US" sz="1200" i="1">
              <a:effectLst/>
              <a:latin typeface="Calibri" panose="020F0502020204030204" pitchFamily="34" charset="0"/>
              <a:ea typeface="Calibri" panose="020F0502020204030204" pitchFamily="34" charset="0"/>
            </a:endParaRPr>
          </a:p>
        </p:txBody>
      </p:sp>
      <p:pic>
        <p:nvPicPr>
          <p:cNvPr id="9" name="Picture 8">
            <a:extLst>
              <a:ext uri="{FF2B5EF4-FFF2-40B4-BE49-F238E27FC236}">
                <a16:creationId xmlns:a16="http://schemas.microsoft.com/office/drawing/2014/main" id="{A7224ABF-3585-4500-8C85-B9015022AB3A}"/>
              </a:ext>
            </a:extLst>
          </p:cNvPr>
          <p:cNvPicPr>
            <a:picLocks noChangeAspect="1"/>
          </p:cNvPicPr>
          <p:nvPr/>
        </p:nvPicPr>
        <p:blipFill>
          <a:blip r:embed="rId8"/>
          <a:stretch>
            <a:fillRect/>
          </a:stretch>
        </p:blipFill>
        <p:spPr>
          <a:xfrm>
            <a:off x="10085621" y="5156242"/>
            <a:ext cx="582020" cy="485017"/>
          </a:xfrm>
          <a:prstGeom prst="rect">
            <a:avLst/>
          </a:prstGeom>
        </p:spPr>
      </p:pic>
      <p:sp>
        <p:nvSpPr>
          <p:cNvPr id="51" name="TextBox 50">
            <a:extLst>
              <a:ext uri="{FF2B5EF4-FFF2-40B4-BE49-F238E27FC236}">
                <a16:creationId xmlns:a16="http://schemas.microsoft.com/office/drawing/2014/main" id="{66829A90-C0E1-4041-892B-54D7D95DEF62}"/>
              </a:ext>
            </a:extLst>
          </p:cNvPr>
          <p:cNvSpPr txBox="1"/>
          <p:nvPr/>
        </p:nvSpPr>
        <p:spPr>
          <a:xfrm>
            <a:off x="5193733" y="6278999"/>
            <a:ext cx="4121765" cy="276999"/>
          </a:xfrm>
          <a:prstGeom prst="rect">
            <a:avLst/>
          </a:prstGeom>
          <a:noFill/>
        </p:spPr>
        <p:txBody>
          <a:bodyPr wrap="square">
            <a:spAutoFit/>
          </a:bodyPr>
          <a:lstStyle/>
          <a:p>
            <a:r>
              <a:rPr kumimoji="0" lang="en-US" sz="1200" i="0" u="none" strike="noStrike" kern="1200" cap="none" spc="0" normalizeH="0" baseline="0" noProof="0">
                <a:ln>
                  <a:noFill/>
                </a:ln>
                <a:solidFill>
                  <a:srgbClr val="0070C0"/>
                </a:solidFill>
                <a:effectLst/>
                <a:uLnTx/>
                <a:uFillTx/>
                <a:latin typeface="CVS Health Sans"/>
                <a:ea typeface="+mn-ea"/>
                <a:cs typeface="Arial" panose="020B0604020202020204" pitchFamily="34" charset="0"/>
                <a:sym typeface="Arial" panose="020B0604020202020204" pitchFamily="34" charset="0"/>
              </a:rPr>
              <a:t>*ECOM = Enterprise Contract Obligation Management </a:t>
            </a:r>
            <a:endParaRPr lang="en-US" sz="1200">
              <a:solidFill>
                <a:srgbClr val="0070C0"/>
              </a:solidFill>
            </a:endParaRPr>
          </a:p>
        </p:txBody>
      </p:sp>
    </p:spTree>
    <p:extLst>
      <p:ext uri="{BB962C8B-B14F-4D97-AF65-F5344CB8AC3E}">
        <p14:creationId xmlns:p14="http://schemas.microsoft.com/office/powerpoint/2010/main" val="196216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47105"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a:xfrm>
            <a:off x="557929" y="332656"/>
            <a:ext cx="9667726" cy="370265"/>
          </a:xfrm>
        </p:spPr>
        <p:txBody>
          <a:bodyPr/>
          <a:lstStyle/>
          <a:p>
            <a:r>
              <a:rPr lang="en-US"/>
              <a:t>Can a single CLM tool address all business needs?</a:t>
            </a:r>
            <a:endParaRPr lang="en-US">
              <a:cs typeface="Arial" panose="020B0604020202020204" pitchFamily="34" charset="0"/>
              <a:sym typeface="Arial" panose="020B0604020202020204" pitchFamily="34" charset="0"/>
            </a:endParaRPr>
          </a:p>
        </p:txBody>
      </p:sp>
      <p:graphicFrame>
        <p:nvGraphicFramePr>
          <p:cNvPr id="5" name="Table 5">
            <a:extLst>
              <a:ext uri="{FF2B5EF4-FFF2-40B4-BE49-F238E27FC236}">
                <a16:creationId xmlns:a16="http://schemas.microsoft.com/office/drawing/2014/main" id="{12A15EDC-2154-428D-9FDE-47099615221E}"/>
              </a:ext>
            </a:extLst>
          </p:cNvPr>
          <p:cNvGraphicFramePr>
            <a:graphicFrameLocks noGrp="1"/>
          </p:cNvGraphicFramePr>
          <p:nvPr>
            <p:extLst>
              <p:ext uri="{D42A27DB-BD31-4B8C-83A1-F6EECF244321}">
                <p14:modId xmlns:p14="http://schemas.microsoft.com/office/powerpoint/2010/main" val="3625301378"/>
              </p:ext>
            </p:extLst>
          </p:nvPr>
        </p:nvGraphicFramePr>
        <p:xfrm>
          <a:off x="557929" y="1359362"/>
          <a:ext cx="11055733" cy="4881880"/>
        </p:xfrm>
        <a:graphic>
          <a:graphicData uri="http://schemas.openxmlformats.org/drawingml/2006/table">
            <a:tbl>
              <a:tblPr firstRow="1" bandRow="1">
                <a:tableStyleId>{5C22544A-7EE6-4342-B048-85BDC9FD1C3A}</a:tableStyleId>
              </a:tblPr>
              <a:tblGrid>
                <a:gridCol w="1359499">
                  <a:extLst>
                    <a:ext uri="{9D8B030D-6E8A-4147-A177-3AD203B41FA5}">
                      <a16:colId xmlns:a16="http://schemas.microsoft.com/office/drawing/2014/main" val="315691444"/>
                    </a:ext>
                  </a:extLst>
                </a:gridCol>
                <a:gridCol w="4088695">
                  <a:extLst>
                    <a:ext uri="{9D8B030D-6E8A-4147-A177-3AD203B41FA5}">
                      <a16:colId xmlns:a16="http://schemas.microsoft.com/office/drawing/2014/main" val="3876410161"/>
                    </a:ext>
                  </a:extLst>
                </a:gridCol>
                <a:gridCol w="5607539">
                  <a:extLst>
                    <a:ext uri="{9D8B030D-6E8A-4147-A177-3AD203B41FA5}">
                      <a16:colId xmlns:a16="http://schemas.microsoft.com/office/drawing/2014/main" val="3965456109"/>
                    </a:ext>
                  </a:extLst>
                </a:gridCol>
              </a:tblGrid>
              <a:tr h="370840">
                <a:tc>
                  <a:txBody>
                    <a:bodyPr/>
                    <a:lstStyle/>
                    <a:p>
                      <a:pPr algn="ctr"/>
                      <a:r>
                        <a:rPr lang="en-US"/>
                        <a:t>Business</a:t>
                      </a:r>
                    </a:p>
                  </a:txBody>
                  <a:tcPr/>
                </a:tc>
                <a:tc>
                  <a:txBody>
                    <a:bodyPr/>
                    <a:lstStyle/>
                    <a:p>
                      <a:pPr algn="ctr"/>
                      <a:r>
                        <a:rPr lang="en-US"/>
                        <a:t>Use Case</a:t>
                      </a:r>
                    </a:p>
                  </a:txBody>
                  <a:tcPr/>
                </a:tc>
                <a:tc>
                  <a:txBody>
                    <a:bodyPr/>
                    <a:lstStyle/>
                    <a:p>
                      <a:pPr algn="ctr"/>
                      <a:r>
                        <a:rPr lang="en-US"/>
                        <a:t>Pain Point</a:t>
                      </a:r>
                    </a:p>
                  </a:txBody>
                  <a:tcPr/>
                </a:tc>
                <a:extLst>
                  <a:ext uri="{0D108BD9-81ED-4DB2-BD59-A6C34878D82A}">
                    <a16:rowId xmlns:a16="http://schemas.microsoft.com/office/drawing/2014/main" val="73505431"/>
                  </a:ext>
                </a:extLst>
              </a:tr>
              <a:tr h="370840">
                <a:tc>
                  <a:txBody>
                    <a:bodyPr/>
                    <a:lstStyle/>
                    <a:p>
                      <a:pPr algn="ctr"/>
                      <a:r>
                        <a:rPr lang="en-US" sz="1600"/>
                        <a:t>Provider</a:t>
                      </a:r>
                    </a:p>
                  </a:txBody>
                  <a:tcPr anchor="ctr"/>
                </a:tc>
                <a:tc>
                  <a:txBody>
                    <a:bodyPr/>
                    <a:lstStyle/>
                    <a:p>
                      <a:pPr marL="285750" indent="-285750">
                        <a:buFont typeface="Arial" panose="020B0604020202020204" pitchFamily="34" charset="0"/>
                        <a:buChar char="•"/>
                      </a:pPr>
                      <a:r>
                        <a:rPr lang="en-US" sz="1200">
                          <a:latin typeface="Arial" panose="020B0604020202020204" pitchFamily="34" charset="0"/>
                          <a:ea typeface="Times New Roman" panose="02020603050405020304" pitchFamily="18" charset="0"/>
                          <a:cs typeface="Arial" panose="020B0604020202020204" pitchFamily="34" charset="0"/>
                        </a:rPr>
                        <a:t>30% Provider of contracts are non-standard and have handwritten notes. All financial comments must be reflected in claim pricing, this impacts auto-adjudication rate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effectLst/>
                          <a:latin typeface="Arial" panose="020B0604020202020204" pitchFamily="34" charset="0"/>
                          <a:ea typeface="Times New Roman" panose="02020603050405020304" pitchFamily="18" charset="0"/>
                          <a:cs typeface="Arial" panose="020B0604020202020204" pitchFamily="34" charset="0"/>
                        </a:rPr>
                        <a:t>Contracts in SCM are tied with claim adjudication logic that carry out the payment methods of contract, they drive adjudication rate</a:t>
                      </a:r>
                    </a:p>
                    <a:p>
                      <a:endParaRPr lang="en-US" sz="1200">
                        <a:latin typeface="Arial" panose="020B0604020202020204" pitchFamily="34" charset="0"/>
                        <a:cs typeface="Arial" panose="020B0604020202020204" pitchFamily="34" charset="0"/>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effectLst/>
                          <a:latin typeface="Arial" panose="020B0604020202020204" pitchFamily="34" charset="0"/>
                          <a:cs typeface="Arial" panose="020B0604020202020204" pitchFamily="34" charset="0"/>
                        </a:rPr>
                        <a:t>Handwritten notes changes appear in page margins need to be accepted as contract language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effectLst/>
                          <a:latin typeface="Arial" panose="020B0604020202020204" pitchFamily="34" charset="0"/>
                          <a:cs typeface="Arial" panose="020B0604020202020204" pitchFamily="34" charset="0"/>
                        </a:rPr>
                        <a:t>All financial comments need to be included to increase auto-adjudication rates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latin typeface="Arial" panose="020B0604020202020204" pitchFamily="34" charset="0"/>
                          <a:ea typeface="Times New Roman" panose="02020603050405020304" pitchFamily="18" charset="0"/>
                          <a:cs typeface="Arial" panose="020B0604020202020204" pitchFamily="34" charset="0"/>
                        </a:rPr>
                        <a:t>Available vendor CLM solutions do not adequately support the ‘Rate Wizard’ function of in SCM to satisfy operational claim processing needs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effectLst/>
                          <a:latin typeface="Arial" panose="020B0604020202020204" pitchFamily="34" charset="0"/>
                          <a:ea typeface="Times New Roman" panose="02020603050405020304" pitchFamily="18" charset="0"/>
                          <a:cs typeface="Arial" panose="020B0604020202020204" pitchFamily="34" charset="0"/>
                        </a:rPr>
                        <a:t>Use of vendor contracting solution requires us to separate rate calculation/designation functions</a:t>
                      </a:r>
                      <a:endParaRPr lang="en-US" sz="13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95317063"/>
                  </a:ext>
                </a:extLst>
              </a:tr>
              <a:tr h="370840">
                <a:tc>
                  <a:txBody>
                    <a:bodyPr/>
                    <a:lstStyle/>
                    <a:p>
                      <a:pPr algn="ctr"/>
                      <a:r>
                        <a:rPr lang="en-US" sz="1600"/>
                        <a:t>Retail</a:t>
                      </a:r>
                    </a:p>
                  </a:txBody>
                  <a:tcPr anchor="ct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effectLst/>
                          <a:latin typeface="Arial" panose="020B0604020202020204" pitchFamily="34" charset="0"/>
                          <a:ea typeface="Calibri" panose="020F0502020204030204" pitchFamily="34" charset="0"/>
                          <a:cs typeface="Arial" panose="020B0604020202020204" pitchFamily="34" charset="0"/>
                        </a:rPr>
                        <a:t>When contracts carry a performance payout or rebate condition, can CLM consume the term information/attributes and provide the analytical validation when the contract term have been satisfied?</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effectLst/>
                          <a:latin typeface="Arial" panose="020B0604020202020204" pitchFamily="34" charset="0"/>
                          <a:ea typeface="Times New Roman" panose="02020603050405020304" pitchFamily="18" charset="0"/>
                          <a:cs typeface="Arial" panose="020B0604020202020204" pitchFamily="34" charset="0"/>
                        </a:rPr>
                        <a:t>Contract ‘enforcement’ for Retail ‘Rebate’ program is not an out-of-box CLM vendor capability</a:t>
                      </a:r>
                    </a:p>
                  </a:txBody>
                  <a:tcPr/>
                </a:tc>
                <a:extLst>
                  <a:ext uri="{0D108BD9-81ED-4DB2-BD59-A6C34878D82A}">
                    <a16:rowId xmlns:a16="http://schemas.microsoft.com/office/drawing/2014/main" val="1937180195"/>
                  </a:ext>
                </a:extLst>
              </a:tr>
              <a:tr h="370840">
                <a:tc>
                  <a:txBody>
                    <a:bodyPr/>
                    <a:lstStyle/>
                    <a:p>
                      <a:pPr algn="ctr"/>
                      <a:r>
                        <a:rPr lang="en-US" sz="1600"/>
                        <a:t>Omnicare</a:t>
                      </a:r>
                    </a:p>
                  </a:txBody>
                  <a:tcPr anchor="ctr"/>
                </a:tc>
                <a:tc>
                  <a:txBody>
                    <a:bodyPr/>
                    <a:lstStyle/>
                    <a:p>
                      <a:pPr marL="285750" indent="-285750">
                        <a:buFont typeface="Arial" panose="020B0604020202020204" pitchFamily="34" charset="0"/>
                        <a:buChar char="•"/>
                      </a:pPr>
                      <a:r>
                        <a:rPr lang="en-US" sz="1200">
                          <a:latin typeface="Arial" panose="020B0604020202020204" pitchFamily="34" charset="0"/>
                          <a:cs typeface="Arial" panose="020B0604020202020204" pitchFamily="34" charset="0"/>
                        </a:rPr>
                        <a:t>Like to share Apttus solution and it meet requirements, but cannot afford the license</a:t>
                      </a:r>
                    </a:p>
                  </a:txBody>
                  <a:tcPr/>
                </a:tc>
                <a:tc>
                  <a:txBody>
                    <a:bodyPr/>
                    <a:lstStyle/>
                    <a:p>
                      <a:pPr marL="285750" indent="-285750">
                        <a:buFont typeface="Arial" panose="020B0604020202020204" pitchFamily="34" charset="0"/>
                        <a:buChar char="•"/>
                      </a:pPr>
                      <a:r>
                        <a:rPr lang="en-US" sz="1300">
                          <a:latin typeface="Arial" panose="020B0604020202020204" pitchFamily="34" charset="0"/>
                          <a:ea typeface="Times New Roman" panose="02020603050405020304" pitchFamily="18" charset="0"/>
                          <a:cs typeface="Arial" panose="020B0604020202020204" pitchFamily="34" charset="0"/>
                        </a:rPr>
                        <a:t>Too expensive to use enterprise CLM vendor solution</a:t>
                      </a:r>
                      <a:endParaRPr lang="en-US" sz="13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81800010"/>
                  </a:ext>
                </a:extLst>
              </a:tr>
              <a:tr h="370840">
                <a:tc>
                  <a:txBody>
                    <a:bodyPr/>
                    <a:lstStyle/>
                    <a:p>
                      <a:pPr algn="ctr"/>
                      <a:r>
                        <a:rPr lang="en-US" sz="1600"/>
                        <a:t>Aetna Voluntary</a:t>
                      </a:r>
                    </a:p>
                  </a:txBody>
                  <a:tcPr anchor="ctr"/>
                </a:tc>
                <a:tc>
                  <a:txBody>
                    <a:bodyPr/>
                    <a:lstStyle/>
                    <a:p>
                      <a:pPr marL="285750" indent="-285750">
                        <a:buFont typeface="Arial" panose="020B0604020202020204" pitchFamily="34" charset="0"/>
                        <a:buChar char="•"/>
                      </a:pPr>
                      <a:r>
                        <a:rPr lang="en-US" sz="1200">
                          <a:latin typeface="Arial" panose="020B0604020202020204" pitchFamily="34" charset="0"/>
                          <a:ea typeface="Times New Roman" panose="02020603050405020304" pitchFamily="18" charset="0"/>
                          <a:cs typeface="Arial" panose="020B0604020202020204" pitchFamily="34" charset="0"/>
                        </a:rPr>
                        <a:t>Migrating to a vendor system for core Health Benefit Admin that already has built-in CLM functionality </a:t>
                      </a:r>
                      <a:endParaRPr lang="en-US" sz="120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US" sz="1300">
                          <a:latin typeface="Arial" panose="020B0604020202020204" pitchFamily="34" charset="0"/>
                          <a:cs typeface="Arial" panose="020B0604020202020204" pitchFamily="34" charset="0"/>
                        </a:rPr>
                        <a:t>Adjudication requires contract terms to be in Majesco. U</a:t>
                      </a:r>
                      <a:r>
                        <a:rPr lang="en-US" sz="1300">
                          <a:latin typeface="Arial" panose="020B0604020202020204" pitchFamily="34" charset="0"/>
                          <a:ea typeface="Times New Roman" panose="02020603050405020304" pitchFamily="18" charset="0"/>
                          <a:cs typeface="Arial" panose="020B0604020202020204" pitchFamily="34" charset="0"/>
                        </a:rPr>
                        <a:t>sing enterprise CLM would require additional contract synchronization between systems</a:t>
                      </a:r>
                      <a:endParaRPr lang="en-US" sz="13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83022318"/>
                  </a:ext>
                </a:extLst>
              </a:tr>
              <a:tr h="370840">
                <a:tc>
                  <a:txBody>
                    <a:bodyPr/>
                    <a:lstStyle/>
                    <a:p>
                      <a:pPr algn="ctr"/>
                      <a:r>
                        <a:rPr lang="en-US" sz="1600"/>
                        <a:t>Meritain</a:t>
                      </a:r>
                    </a:p>
                  </a:txBody>
                  <a:tcPr anchor="ctr"/>
                </a:tc>
                <a:tc>
                  <a:txBody>
                    <a:bodyPr/>
                    <a:lstStyle/>
                    <a:p>
                      <a:pPr marL="285750" indent="-285750">
                        <a:buFont typeface="Arial" panose="020B0604020202020204" pitchFamily="34" charset="0"/>
                        <a:buChar char="•"/>
                      </a:pPr>
                      <a:r>
                        <a:rPr lang="en-US" sz="1200">
                          <a:latin typeface="Arial" panose="020B0604020202020204" pitchFamily="34" charset="0"/>
                          <a:cs typeface="Arial" panose="020B0604020202020204" pitchFamily="34" charset="0"/>
                        </a:rPr>
                        <a:t>Payer agnostic business has contractual restrictions on data co-location</a:t>
                      </a:r>
                    </a:p>
                  </a:txBody>
                  <a:tcPr/>
                </a:tc>
                <a:tc>
                  <a:txBody>
                    <a:bodyPr/>
                    <a:lstStyle/>
                    <a:p>
                      <a:pPr marL="285750" indent="-285750">
                        <a:buFont typeface="Arial" panose="020B0604020202020204" pitchFamily="34" charset="0"/>
                        <a:buChar char="•"/>
                      </a:pPr>
                      <a:r>
                        <a:rPr lang="en-US" sz="1300">
                          <a:latin typeface="Arial" panose="020B0604020202020204" pitchFamily="34" charset="0"/>
                          <a:cs typeface="Arial" panose="020B0604020202020204" pitchFamily="34" charset="0"/>
                        </a:rPr>
                        <a:t>Can centralized solution service meet data separation needs?</a:t>
                      </a:r>
                    </a:p>
                    <a:p>
                      <a:pPr marL="285750" indent="-285750">
                        <a:buFont typeface="Arial" panose="020B0604020202020204" pitchFamily="34" charset="0"/>
                        <a:buChar char="•"/>
                      </a:pPr>
                      <a:r>
                        <a:rPr lang="en-US" sz="1300">
                          <a:latin typeface="Arial" panose="020B0604020202020204" pitchFamily="34" charset="0"/>
                          <a:cs typeface="Arial" panose="020B0604020202020204" pitchFamily="34" charset="0"/>
                        </a:rPr>
                        <a:t>Physical separation may increase costs to use enterprise CLM </a:t>
                      </a:r>
                    </a:p>
                  </a:txBody>
                  <a:tcPr/>
                </a:tc>
                <a:extLst>
                  <a:ext uri="{0D108BD9-81ED-4DB2-BD59-A6C34878D82A}">
                    <a16:rowId xmlns:a16="http://schemas.microsoft.com/office/drawing/2014/main" val="678930781"/>
                  </a:ext>
                </a:extLst>
              </a:tr>
            </a:tbl>
          </a:graphicData>
        </a:graphic>
      </p:graphicFrame>
      <p:sp>
        <p:nvSpPr>
          <p:cNvPr id="12" name="TextBox 11">
            <a:extLst>
              <a:ext uri="{FF2B5EF4-FFF2-40B4-BE49-F238E27FC236}">
                <a16:creationId xmlns:a16="http://schemas.microsoft.com/office/drawing/2014/main" id="{D59357CF-0B3E-4335-B49B-FFA4B6B1DF41}"/>
              </a:ext>
            </a:extLst>
          </p:cNvPr>
          <p:cNvSpPr txBox="1"/>
          <p:nvPr/>
        </p:nvSpPr>
        <p:spPr>
          <a:xfrm>
            <a:off x="557929" y="752690"/>
            <a:ext cx="9760310" cy="338554"/>
          </a:xfrm>
          <a:prstGeom prst="rect">
            <a:avLst/>
          </a:prstGeom>
          <a:noFill/>
        </p:spPr>
        <p:txBody>
          <a:bodyPr wrap="square">
            <a:spAutoFit/>
          </a:bodyPr>
          <a:lstStyle/>
          <a:p>
            <a:pPr defTabSz="1218621">
              <a:defRPr/>
            </a:pPr>
            <a:r>
              <a:rPr lang="en-US" sz="16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Single CLM tool may not meet our complex business need because…</a:t>
            </a:r>
          </a:p>
        </p:txBody>
      </p:sp>
    </p:spTree>
    <p:extLst>
      <p:ext uri="{BB962C8B-B14F-4D97-AF65-F5344CB8AC3E}">
        <p14:creationId xmlns:p14="http://schemas.microsoft.com/office/powerpoint/2010/main" val="1480664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49153"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a:xfrm>
            <a:off x="845008" y="622871"/>
            <a:ext cx="9667726" cy="370265"/>
          </a:xfrm>
        </p:spPr>
        <p:txBody>
          <a:bodyPr/>
          <a:lstStyle/>
          <a:p>
            <a:r>
              <a:rPr lang="en-US">
                <a:cs typeface="Arial" panose="020B0604020202020204" pitchFamily="34" charset="0"/>
                <a:sym typeface="Arial" panose="020B0604020202020204" pitchFamily="34" charset="0"/>
              </a:rPr>
              <a:t>Benefits and challenges of enterprise CLM</a:t>
            </a:r>
          </a:p>
        </p:txBody>
      </p:sp>
      <p:sp>
        <p:nvSpPr>
          <p:cNvPr id="16" name="Text Placeholder 23">
            <a:extLst>
              <a:ext uri="{FF2B5EF4-FFF2-40B4-BE49-F238E27FC236}">
                <a16:creationId xmlns:a16="http://schemas.microsoft.com/office/drawing/2014/main" id="{8B636C3C-4C71-43EB-85E1-4A595E8BA266}"/>
              </a:ext>
            </a:extLst>
          </p:cNvPr>
          <p:cNvSpPr>
            <a:spLocks noGrp="1"/>
          </p:cNvSpPr>
          <p:nvPr>
            <p:ph type="body" sz="quarter" idx="4294967295"/>
          </p:nvPr>
        </p:nvSpPr>
        <p:spPr>
          <a:xfrm>
            <a:off x="-2789000" y="7415936"/>
            <a:ext cx="9849576" cy="390849"/>
          </a:xfrm>
        </p:spPr>
        <p: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400" b="1" i="1"/>
              <a:t>Observation: </a:t>
            </a:r>
            <a:r>
              <a:rPr lang="en-US" sz="1400" b="0" i="1"/>
              <a:t>Common and Emerging </a:t>
            </a:r>
            <a:r>
              <a:rPr lang="en-US" sz="1400"/>
              <a:t>capabilities of CLM solution still may not satisfy </a:t>
            </a:r>
            <a:r>
              <a:rPr lang="en-US" sz="1400" b="0"/>
              <a:t>specific CVS requirements. </a:t>
            </a:r>
            <a:r>
              <a:rPr lang="en-US" sz="1400"/>
              <a:t>A good CLM solution may provide a greater capability set, but no single CLM solution can fully address all requirements of CVS particular business</a:t>
            </a:r>
          </a:p>
        </p:txBody>
      </p:sp>
      <p:sp>
        <p:nvSpPr>
          <p:cNvPr id="18" name="Rectangle 17">
            <a:extLst>
              <a:ext uri="{FF2B5EF4-FFF2-40B4-BE49-F238E27FC236}">
                <a16:creationId xmlns:a16="http://schemas.microsoft.com/office/drawing/2014/main" id="{C33F13A7-6685-4B88-B2AA-DB5676F51E02}"/>
              </a:ext>
            </a:extLst>
          </p:cNvPr>
          <p:cNvSpPr/>
          <p:nvPr/>
        </p:nvSpPr>
        <p:spPr bwMode="gray">
          <a:xfrm>
            <a:off x="4242109" y="1973115"/>
            <a:ext cx="3429982" cy="350875"/>
          </a:xfrm>
          <a:prstGeom prst="rect">
            <a:avLst/>
          </a:prstGeom>
          <a:solidFill>
            <a:schemeClr val="accent3">
              <a:lumMod val="7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a:solidFill>
                  <a:prstClr val="white"/>
                </a:solidFill>
              </a:rPr>
              <a:t>For LOBs and Affiliates</a:t>
            </a:r>
          </a:p>
        </p:txBody>
      </p:sp>
      <p:sp>
        <p:nvSpPr>
          <p:cNvPr id="19" name="Rectangle 18">
            <a:extLst>
              <a:ext uri="{FF2B5EF4-FFF2-40B4-BE49-F238E27FC236}">
                <a16:creationId xmlns:a16="http://schemas.microsoft.com/office/drawing/2014/main" id="{D65C1DA2-541C-4905-9101-7F142C3185C4}"/>
              </a:ext>
            </a:extLst>
          </p:cNvPr>
          <p:cNvSpPr/>
          <p:nvPr/>
        </p:nvSpPr>
        <p:spPr bwMode="gray">
          <a:xfrm>
            <a:off x="845008" y="1497292"/>
            <a:ext cx="3161243" cy="350875"/>
          </a:xfrm>
          <a:prstGeom prst="rect">
            <a:avLst/>
          </a:prstGeom>
          <a:solidFill>
            <a:schemeClr val="accent3">
              <a:lumMod val="7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a:solidFill>
                  <a:prstClr val="white"/>
                </a:solidFill>
              </a:rPr>
              <a:t>For CVS Enterprise</a:t>
            </a:r>
          </a:p>
        </p:txBody>
      </p:sp>
      <p:sp>
        <p:nvSpPr>
          <p:cNvPr id="20" name="Rectangle 19">
            <a:extLst>
              <a:ext uri="{FF2B5EF4-FFF2-40B4-BE49-F238E27FC236}">
                <a16:creationId xmlns:a16="http://schemas.microsoft.com/office/drawing/2014/main" id="{3AB4D8DC-EE85-44FF-87C5-760B3031E0AE}"/>
              </a:ext>
            </a:extLst>
          </p:cNvPr>
          <p:cNvSpPr/>
          <p:nvPr/>
        </p:nvSpPr>
        <p:spPr bwMode="gray">
          <a:xfrm>
            <a:off x="7917010" y="2476794"/>
            <a:ext cx="3429982" cy="350875"/>
          </a:xfrm>
          <a:prstGeom prst="rect">
            <a:avLst/>
          </a:prstGeom>
          <a:solidFill>
            <a:schemeClr val="accent3">
              <a:lumMod val="7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prstClr val="white"/>
                </a:solidFill>
              </a:rPr>
              <a:t>Operational Integration (Provider)</a:t>
            </a:r>
          </a:p>
        </p:txBody>
      </p:sp>
      <p:sp>
        <p:nvSpPr>
          <p:cNvPr id="21" name="Content Placeholder 6">
            <a:extLst>
              <a:ext uri="{FF2B5EF4-FFF2-40B4-BE49-F238E27FC236}">
                <a16:creationId xmlns:a16="http://schemas.microsoft.com/office/drawing/2014/main" id="{63801ED6-BF3F-4E0B-ABCF-C3FCA2EC75FB}"/>
              </a:ext>
            </a:extLst>
          </p:cNvPr>
          <p:cNvSpPr txBox="1">
            <a:spLocks/>
          </p:cNvSpPr>
          <p:nvPr/>
        </p:nvSpPr>
        <p:spPr bwMode="gray">
          <a:xfrm>
            <a:off x="845008" y="1973114"/>
            <a:ext cx="3150612" cy="3469554"/>
          </a:xfrm>
          <a:prstGeom prst="rect">
            <a:avLst/>
          </a:prstGeom>
          <a:ln w="19050" cap="flat" cmpd="sng" algn="ctr">
            <a:solidFill>
              <a:schemeClr val="bg2"/>
            </a:solidFill>
            <a:prstDash val="sysDash"/>
          </a:ln>
        </p:spPr>
        <p:style>
          <a:lnRef idx="2">
            <a:schemeClr val="accent1"/>
          </a:lnRef>
          <a:fillRef idx="1">
            <a:schemeClr val="lt1"/>
          </a:fillRef>
          <a:effectRef idx="0">
            <a:schemeClr val="accent1"/>
          </a:effectRef>
          <a:fontRef idx="minor">
            <a:schemeClr val="dk1"/>
          </a:fontRef>
        </p:style>
        <p:txBody>
          <a:bodyPr vert="horz" lIns="91440" tIns="91440" rIns="91440" bIns="91440" rtlCol="0" anchor="t">
            <a:noAutofit/>
          </a:bodyPr>
          <a:lstStyle>
            <a:lvl1pPr marL="0" indent="0" algn="l" defTabSz="457200" rtl="0" eaLnBrk="1" latinLnBrk="0" hangingPunct="1">
              <a:spcBef>
                <a:spcPts val="1800"/>
              </a:spcBef>
              <a:buClrTx/>
              <a:buFont typeface="Arial"/>
              <a:buNone/>
              <a:defRPr sz="1400" b="0" kern="1200">
                <a:solidFill>
                  <a:schemeClr val="dk1"/>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dk1"/>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dk1"/>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dk1"/>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dk1"/>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dk1"/>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9pPr>
          </a:lstStyle>
          <a:p>
            <a:pPr lvl="1">
              <a:buClr>
                <a:schemeClr val="accent2"/>
              </a:buClr>
            </a:pPr>
            <a:r>
              <a:rPr lang="en-US" sz="1200" b="1">
                <a:cs typeface="Arial"/>
              </a:rPr>
              <a:t>CLM common capability </a:t>
            </a:r>
            <a:r>
              <a:rPr lang="en-US" sz="1200" b="0">
                <a:solidFill>
                  <a:schemeClr val="tx1"/>
                </a:solidFill>
                <a:latin typeface="Arial"/>
                <a:cs typeface="Arial"/>
                <a:sym typeface="Arial" panose="020B0604020202020204" pitchFamily="34" charset="0"/>
              </a:rPr>
              <a:t>enables </a:t>
            </a:r>
            <a:r>
              <a:rPr lang="en-US" sz="1200">
                <a:solidFill>
                  <a:schemeClr val="tx1"/>
                </a:solidFill>
                <a:latin typeface="Arial"/>
                <a:cs typeface="Arial"/>
                <a:sym typeface="Arial" panose="020B0604020202020204" pitchFamily="34" charset="0"/>
              </a:rPr>
              <a:t>Legal to</a:t>
            </a:r>
            <a:r>
              <a:rPr lang="en-US" sz="1200" b="0">
                <a:solidFill>
                  <a:schemeClr val="tx1"/>
                </a:solidFill>
                <a:latin typeface="Arial"/>
                <a:cs typeface="Arial"/>
                <a:sym typeface="Arial" panose="020B0604020202020204" pitchFamily="34" charset="0"/>
              </a:rPr>
              <a:t> search contracts and manage </a:t>
            </a:r>
            <a:r>
              <a:rPr lang="en-US" sz="1200" b="0" dirty="0">
                <a:solidFill>
                  <a:schemeClr val="tx1"/>
                </a:solidFill>
                <a:latin typeface="Arial"/>
                <a:cs typeface="Arial"/>
                <a:sym typeface="Arial" panose="020B0604020202020204" pitchFamily="34" charset="0"/>
              </a:rPr>
              <a:t>wholistic CVS relationship from a single place (Legal, Finance, all businesses)</a:t>
            </a:r>
            <a:endParaRPr lang="en-US" sz="1200">
              <a:solidFill>
                <a:schemeClr val="tx1"/>
              </a:solidFill>
              <a:cs typeface="Arial"/>
            </a:endParaRPr>
          </a:p>
          <a:p>
            <a:pPr lvl="1">
              <a:buClr>
                <a:schemeClr val="accent2"/>
              </a:buClr>
            </a:pPr>
            <a:r>
              <a:rPr lang="en-US" sz="1200" b="1" i="0" u="none" strike="noStrike" baseline="0">
                <a:solidFill>
                  <a:schemeClr val="tx1"/>
                </a:solidFill>
                <a:cs typeface="Arial" panose="020B0604020202020204" pitchFamily="34" charset="0"/>
              </a:rPr>
              <a:t>A comprehensive CLM system </a:t>
            </a:r>
            <a:r>
              <a:rPr lang="en-US" sz="1200" b="0" i="0" u="none" strike="noStrike" baseline="0">
                <a:solidFill>
                  <a:srgbClr val="424242"/>
                </a:solidFill>
                <a:latin typeface="Arial" panose="020B0604020202020204" pitchFamily="34" charset="0"/>
                <a:cs typeface="Arial" panose="020B0604020202020204" pitchFamily="34" charset="0"/>
              </a:rPr>
              <a:t>can address different process steps, such as capturing data, authoring text and tracking changes, as well as negotiating, approving, signing and analyzing contract content</a:t>
            </a:r>
          </a:p>
          <a:p>
            <a:pPr lvl="1">
              <a:buClr>
                <a:schemeClr val="accent2"/>
              </a:buClr>
            </a:pPr>
            <a:r>
              <a:rPr lang="en-US" sz="1200" b="1" i="0" u="none" strike="noStrike" baseline="0">
                <a:solidFill>
                  <a:srgbClr val="424242"/>
                </a:solidFill>
                <a:cs typeface="Arial" panose="020B0604020202020204" pitchFamily="34" charset="0"/>
              </a:rPr>
              <a:t>*Implementing CLM</a:t>
            </a:r>
            <a:r>
              <a:rPr lang="en-US" sz="1200" b="0" i="0" u="none" strike="noStrike" baseline="0">
                <a:solidFill>
                  <a:srgbClr val="424242"/>
                </a:solidFill>
                <a:latin typeface="Arial" panose="020B0604020202020204" pitchFamily="34" charset="0"/>
                <a:cs typeface="Arial" panose="020B0604020202020204" pitchFamily="34" charset="0"/>
              </a:rPr>
              <a:t> can lead to significant improvements in revenue management, cost savings and efficiency. Understanding and automating CLM can also limit liability and increase compliance with legal requirements</a:t>
            </a:r>
            <a:endParaRPr lang="en-US" sz="1200" b="0" i="0" u="none" strike="noStrike" baseline="0">
              <a:solidFill>
                <a:srgbClr val="AFBCC5"/>
              </a:solidFill>
              <a:latin typeface="Arial" panose="020B0604020202020204" pitchFamily="34" charset="0"/>
              <a:cs typeface="Arial" panose="020B0604020202020204" pitchFamily="34" charset="0"/>
            </a:endParaRPr>
          </a:p>
          <a:p>
            <a:pPr lvl="1">
              <a:buClr>
                <a:schemeClr val="accent2"/>
              </a:buClr>
            </a:pPr>
            <a:endParaRPr lang="en-US" sz="1100" b="1">
              <a:cs typeface="Arial"/>
            </a:endParaRPr>
          </a:p>
        </p:txBody>
      </p:sp>
      <p:sp>
        <p:nvSpPr>
          <p:cNvPr id="22" name="Content Placeholder 6">
            <a:extLst>
              <a:ext uri="{FF2B5EF4-FFF2-40B4-BE49-F238E27FC236}">
                <a16:creationId xmlns:a16="http://schemas.microsoft.com/office/drawing/2014/main" id="{9E844EBC-127B-4AF2-8907-9C4CE484F8A3}"/>
              </a:ext>
            </a:extLst>
          </p:cNvPr>
          <p:cNvSpPr txBox="1">
            <a:spLocks/>
          </p:cNvSpPr>
          <p:nvPr/>
        </p:nvSpPr>
        <p:spPr bwMode="gray">
          <a:xfrm>
            <a:off x="4240539" y="2465378"/>
            <a:ext cx="3429982" cy="2003608"/>
          </a:xfrm>
          <a:prstGeom prst="rect">
            <a:avLst/>
          </a:prstGeom>
          <a:ln w="19050" cap="flat" cmpd="sng" algn="ctr">
            <a:solidFill>
              <a:schemeClr val="bg2"/>
            </a:solidFill>
            <a:prstDash val="sysDash"/>
          </a:ln>
        </p:spPr>
        <p:style>
          <a:lnRef idx="2">
            <a:schemeClr val="accent1"/>
          </a:lnRef>
          <a:fillRef idx="1">
            <a:schemeClr val="lt1"/>
          </a:fillRef>
          <a:effectRef idx="0">
            <a:schemeClr val="accent1"/>
          </a:effectRef>
          <a:fontRef idx="minor">
            <a:schemeClr val="dk1"/>
          </a:fontRef>
        </p:style>
        <p:txBody>
          <a:bodyPr vert="horz" lIns="91440" tIns="91440" rIns="91440" bIns="91440" rtlCol="0" anchor="t">
            <a:noAutofit/>
          </a:bodyPr>
          <a:lstStyle>
            <a:lvl1pPr marL="0" indent="0" algn="l" defTabSz="457200" rtl="0" eaLnBrk="1" latinLnBrk="0" hangingPunct="1">
              <a:spcBef>
                <a:spcPts val="1800"/>
              </a:spcBef>
              <a:buClrTx/>
              <a:buFont typeface="Arial"/>
              <a:buNone/>
              <a:defRPr sz="1400" b="0" kern="1200">
                <a:solidFill>
                  <a:schemeClr val="dk1"/>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dk1"/>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dk1"/>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dk1"/>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dk1"/>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dk1"/>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9pPr>
          </a:lstStyle>
          <a:p>
            <a:pPr lvl="1">
              <a:buClr>
                <a:schemeClr val="accent2"/>
              </a:buClr>
            </a:pPr>
            <a:r>
              <a:rPr lang="en-US" sz="1200" b="1">
                <a:cs typeface="Arial"/>
              </a:rPr>
              <a:t>License</a:t>
            </a:r>
            <a:r>
              <a:rPr lang="en-US" sz="1200">
                <a:cs typeface="Arial"/>
              </a:rPr>
              <a:t> advantage </a:t>
            </a:r>
            <a:r>
              <a:rPr lang="en-US" sz="1200">
                <a:latin typeface="Arial"/>
                <a:cs typeface="Arial"/>
                <a:sym typeface="Arial" panose="020B0604020202020204" pitchFamily="34" charset="0"/>
              </a:rPr>
              <a:t>and enterprise leverage to influence vendor roadmap</a:t>
            </a:r>
            <a:endParaRPr lang="en-US" sz="1200">
              <a:cs typeface="Arial"/>
            </a:endParaRPr>
          </a:p>
          <a:p>
            <a:pPr lvl="1">
              <a:buClr>
                <a:schemeClr val="accent2"/>
              </a:buClr>
            </a:pPr>
            <a:r>
              <a:rPr lang="en-US" sz="1200" b="1">
                <a:cs typeface="Arial"/>
                <a:sym typeface="Arial" panose="020B0604020202020204" pitchFamily="34" charset="0"/>
              </a:rPr>
              <a:t>Emerging</a:t>
            </a:r>
            <a:r>
              <a:rPr lang="en-US" sz="1200">
                <a:latin typeface="Arial"/>
                <a:cs typeface="Arial"/>
                <a:sym typeface="Arial" panose="020B0604020202020204" pitchFamily="34" charset="0"/>
              </a:rPr>
              <a:t> and advanced capabilities (i.e. enforcement) to enable business specific programs</a:t>
            </a:r>
            <a:endParaRPr lang="en-US" sz="1200">
              <a:cs typeface="Arial"/>
            </a:endParaRPr>
          </a:p>
          <a:p>
            <a:pPr lvl="1">
              <a:buClr>
                <a:schemeClr val="accent2"/>
              </a:buClr>
            </a:pPr>
            <a:r>
              <a:rPr lang="en-US" sz="1200" b="1">
                <a:cs typeface="Arial"/>
                <a:sym typeface="Arial" panose="020B0604020202020204" pitchFamily="34" charset="0"/>
              </a:rPr>
              <a:t>Avoid </a:t>
            </a:r>
            <a:r>
              <a:rPr lang="en-US" sz="1200">
                <a:cs typeface="Arial"/>
                <a:sym typeface="Arial" panose="020B0604020202020204" pitchFamily="34" charset="0"/>
              </a:rPr>
              <a:t>duplicate</a:t>
            </a:r>
            <a:r>
              <a:rPr lang="en-US" sz="1200">
                <a:latin typeface="Arial"/>
                <a:cs typeface="Arial"/>
                <a:sym typeface="Arial" panose="020B0604020202020204" pitchFamily="34" charset="0"/>
              </a:rPr>
              <a:t> investment of CLM products from different business areas (homegrown or CLM as part of vendor package)</a:t>
            </a:r>
          </a:p>
        </p:txBody>
      </p:sp>
      <p:sp>
        <p:nvSpPr>
          <p:cNvPr id="23" name="Content Placeholder 6">
            <a:extLst>
              <a:ext uri="{FF2B5EF4-FFF2-40B4-BE49-F238E27FC236}">
                <a16:creationId xmlns:a16="http://schemas.microsoft.com/office/drawing/2014/main" id="{33C7A104-45F5-488B-BD41-81B66CCF3A5B}"/>
              </a:ext>
            </a:extLst>
          </p:cNvPr>
          <p:cNvSpPr txBox="1">
            <a:spLocks/>
          </p:cNvSpPr>
          <p:nvPr/>
        </p:nvSpPr>
        <p:spPr bwMode="gray">
          <a:xfrm>
            <a:off x="7917010" y="2952616"/>
            <a:ext cx="3419352" cy="2203846"/>
          </a:xfrm>
          <a:prstGeom prst="rect">
            <a:avLst/>
          </a:prstGeom>
          <a:ln w="19050" cap="flat" cmpd="sng" algn="ctr">
            <a:solidFill>
              <a:schemeClr val="bg2"/>
            </a:solidFill>
            <a:prstDash val="sysDash"/>
          </a:ln>
        </p:spPr>
        <p:style>
          <a:lnRef idx="2">
            <a:schemeClr val="accent1"/>
          </a:lnRef>
          <a:fillRef idx="1">
            <a:schemeClr val="lt1"/>
          </a:fillRef>
          <a:effectRef idx="0">
            <a:schemeClr val="accent1"/>
          </a:effectRef>
          <a:fontRef idx="minor">
            <a:schemeClr val="dk1"/>
          </a:fontRef>
        </p:style>
        <p:txBody>
          <a:bodyPr vert="horz" lIns="91440" tIns="91440" rIns="91440" bIns="91440" rtlCol="0" anchor="t">
            <a:noAutofit/>
          </a:bodyPr>
          <a:lstStyle>
            <a:lvl1pPr marL="0" indent="0" algn="l" defTabSz="457200" rtl="0" eaLnBrk="1" latinLnBrk="0" hangingPunct="1">
              <a:spcBef>
                <a:spcPts val="1800"/>
              </a:spcBef>
              <a:buClrTx/>
              <a:buFont typeface="Arial"/>
              <a:buNone/>
              <a:defRPr sz="1400" b="0" kern="1200">
                <a:solidFill>
                  <a:schemeClr val="dk1"/>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dk1"/>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dk1"/>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dk1"/>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dk1"/>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dk1"/>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9pPr>
          </a:lstStyle>
          <a:p>
            <a:pPr lvl="1">
              <a:buClr>
                <a:schemeClr val="accent2"/>
              </a:buClr>
            </a:pPr>
            <a:r>
              <a:rPr lang="en-US" sz="1100" b="1">
                <a:cs typeface="Arial"/>
              </a:rPr>
              <a:t>Deployment </a:t>
            </a:r>
            <a:r>
              <a:rPr lang="en-US" sz="1100">
                <a:latin typeface="Arial"/>
                <a:cs typeface="Arial"/>
                <a:sym typeface="Arial" panose="020B0604020202020204" pitchFamily="34" charset="0"/>
              </a:rPr>
              <a:t>Real-time contracted rate referenced in claim process, requires operational integration outside vendor CLM tool</a:t>
            </a:r>
            <a:endParaRPr lang="en-US" sz="1100">
              <a:cs typeface="Arial"/>
            </a:endParaRPr>
          </a:p>
          <a:p>
            <a:pPr lvl="1">
              <a:buClr>
                <a:schemeClr val="accent2"/>
              </a:buClr>
            </a:pPr>
            <a:r>
              <a:rPr lang="en-US" sz="1100" b="1">
                <a:latin typeface="Arial"/>
                <a:cs typeface="Arial"/>
                <a:sym typeface="Arial" panose="020B0604020202020204" pitchFamily="34" charset="0"/>
              </a:rPr>
              <a:t>Managing </a:t>
            </a:r>
            <a:r>
              <a:rPr lang="en-US" sz="1100">
                <a:latin typeface="Arial"/>
                <a:cs typeface="Arial"/>
                <a:sym typeface="Arial" panose="020B0604020202020204" pitchFamily="34" charset="0"/>
              </a:rPr>
              <a:t>‘non-standard’ contract that demand negotiation, read foot notes, handwritten notes, etc. that impact operational processes</a:t>
            </a:r>
          </a:p>
          <a:p>
            <a:pPr lvl="1">
              <a:buClr>
                <a:schemeClr val="accent2"/>
              </a:buClr>
            </a:pPr>
            <a:r>
              <a:rPr lang="en-US" sz="1100" b="1">
                <a:latin typeface="Arial"/>
                <a:cs typeface="Arial"/>
                <a:sym typeface="Arial" panose="020B0604020202020204" pitchFamily="34" charset="0"/>
              </a:rPr>
              <a:t>Potential</a:t>
            </a:r>
            <a:r>
              <a:rPr lang="en-US" sz="1100">
                <a:latin typeface="Arial"/>
                <a:cs typeface="Arial"/>
                <a:sym typeface="Arial" panose="020B0604020202020204" pitchFamily="34" charset="0"/>
              </a:rPr>
              <a:t> impact of Transparency in Coverage Rule to future provider discrete price negotiation causing hesitation on CLM investment </a:t>
            </a:r>
            <a:endParaRPr lang="en-US" sz="1100">
              <a:cs typeface="Arial"/>
            </a:endParaRPr>
          </a:p>
        </p:txBody>
      </p:sp>
      <p:sp>
        <p:nvSpPr>
          <p:cNvPr id="11" name="TextBox 10">
            <a:extLst>
              <a:ext uri="{FF2B5EF4-FFF2-40B4-BE49-F238E27FC236}">
                <a16:creationId xmlns:a16="http://schemas.microsoft.com/office/drawing/2014/main" id="{61EC0E7A-9D13-428F-94D8-9DD272F0667D}"/>
              </a:ext>
            </a:extLst>
          </p:cNvPr>
          <p:cNvSpPr txBox="1"/>
          <p:nvPr/>
        </p:nvSpPr>
        <p:spPr>
          <a:xfrm>
            <a:off x="729913" y="5712813"/>
            <a:ext cx="5627155" cy="276999"/>
          </a:xfrm>
          <a:prstGeom prst="rect">
            <a:avLst/>
          </a:prstGeom>
          <a:noFill/>
        </p:spPr>
        <p:txBody>
          <a:bodyPr wrap="square">
            <a:spAutoFit/>
          </a:bodyPr>
          <a:lstStyle/>
          <a:p>
            <a:r>
              <a:rPr kumimoji="0" lang="en-US" sz="1200" i="0" u="none" strike="noStrike" kern="1200" cap="none" spc="0" normalizeH="0" baseline="0" noProof="0">
                <a:ln>
                  <a:noFill/>
                </a:ln>
                <a:solidFill>
                  <a:srgbClr val="0070C0"/>
                </a:solidFill>
                <a:effectLst/>
                <a:uLnTx/>
                <a:uFillTx/>
                <a:latin typeface="CVS Health Sans"/>
                <a:ea typeface="+mn-ea"/>
                <a:cs typeface="Arial" panose="020B0604020202020204" pitchFamily="34" charset="0"/>
                <a:sym typeface="Arial" panose="020B0604020202020204" pitchFamily="34" charset="0"/>
              </a:rPr>
              <a:t>*Source: </a:t>
            </a:r>
            <a:r>
              <a:rPr kumimoji="0" lang="en-US" sz="1200" i="1" u="none" strike="noStrike" kern="1200" cap="none" spc="0" normalizeH="0" baseline="0" noProof="0">
                <a:ln>
                  <a:noFill/>
                </a:ln>
                <a:solidFill>
                  <a:srgbClr val="0070C0"/>
                </a:solidFill>
                <a:effectLst/>
                <a:uLnTx/>
                <a:uFillTx/>
                <a:latin typeface="CVS Health Sans"/>
                <a:ea typeface="+mn-ea"/>
                <a:cs typeface="Arial" panose="020B0604020202020204" pitchFamily="34" charset="0"/>
                <a:sym typeface="Arial" panose="020B0604020202020204" pitchFamily="34" charset="0"/>
              </a:rPr>
              <a:t>2021 </a:t>
            </a:r>
            <a:r>
              <a:rPr kumimoji="0" lang="en-US" sz="1200" i="1" u="none" strike="noStrike" kern="1200" cap="none" spc="0" normalizeH="0" baseline="0" noProof="0">
                <a:ln>
                  <a:noFill/>
                </a:ln>
                <a:solidFill>
                  <a:srgbClr val="0070C0"/>
                </a:solidFill>
                <a:effectLst/>
                <a:uLnTx/>
                <a:uFillTx/>
                <a:latin typeface="Arial" panose="020B0604020202020204" pitchFamily="34" charset="0"/>
                <a:cs typeface="Arial" panose="020B0604020202020204" pitchFamily="34" charset="0"/>
                <a:sym typeface="Arial" panose="020B0604020202020204" pitchFamily="34" charset="0"/>
              </a:rPr>
              <a:t>Gartner </a:t>
            </a:r>
            <a:r>
              <a:rPr lang="en-US" sz="1200" b="0" i="1" u="none" strike="noStrike" baseline="0">
                <a:solidFill>
                  <a:srgbClr val="0070C0"/>
                </a:solidFill>
                <a:latin typeface="Arial" panose="020B0604020202020204" pitchFamily="34" charset="0"/>
                <a:cs typeface="Arial" panose="020B0604020202020204" pitchFamily="34" charset="0"/>
              </a:rPr>
              <a:t>Magic Quadrant for Contract Life Cycle Management</a:t>
            </a:r>
            <a:endParaRPr lang="en-US" sz="1200" i="1">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336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AFBA-935C-43AE-BE7B-92BC34846DDA}"/>
              </a:ext>
            </a:extLst>
          </p:cNvPr>
          <p:cNvSpPr>
            <a:spLocks noGrp="1"/>
          </p:cNvSpPr>
          <p:nvPr>
            <p:ph type="title"/>
          </p:nvPr>
        </p:nvSpPr>
        <p:spPr>
          <a:xfrm>
            <a:off x="725647" y="309210"/>
            <a:ext cx="9500008" cy="370265"/>
          </a:xfrm>
        </p:spPr>
        <p:txBody>
          <a:bodyPr/>
          <a:lstStyle/>
          <a:p>
            <a:r>
              <a:rPr lang="en-US"/>
              <a:t>Insights from Analysts</a:t>
            </a:r>
          </a:p>
        </p:txBody>
      </p:sp>
      <p:sp>
        <p:nvSpPr>
          <p:cNvPr id="7" name="Rectangle 6">
            <a:extLst>
              <a:ext uri="{FF2B5EF4-FFF2-40B4-BE49-F238E27FC236}">
                <a16:creationId xmlns:a16="http://schemas.microsoft.com/office/drawing/2014/main" id="{4CFBCA9A-F53E-46E1-9007-881293D7D34A}"/>
              </a:ext>
            </a:extLst>
          </p:cNvPr>
          <p:cNvSpPr/>
          <p:nvPr/>
        </p:nvSpPr>
        <p:spPr>
          <a:xfrm>
            <a:off x="625385" y="733885"/>
            <a:ext cx="1752858" cy="369204"/>
          </a:xfrm>
          <a:prstGeom prst="rect">
            <a:avLst/>
          </a:prstGeom>
        </p:spPr>
        <p:txBody>
          <a:bodyPr wrap="square" anchor="ctr">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799" b="1" i="1" u="sng">
                <a:solidFill>
                  <a:srgbClr val="306A53"/>
                </a:solidFill>
                <a:latin typeface="CVS Health Sans"/>
                <a:cs typeface="Arial" panose="020B0604020202020204" pitchFamily="34" charset="0"/>
                <a:sym typeface="Arial" panose="020B0604020202020204" pitchFamily="34" charset="0"/>
              </a:rPr>
              <a:t>FORRESTER:</a:t>
            </a:r>
            <a:endParaRPr kumimoji="0" lang="en-US" sz="1799" i="1" u="none" strike="noStrike" kern="1200" cap="none" spc="0" normalizeH="0" baseline="0" noProof="0">
              <a:ln>
                <a:noFill/>
              </a:ln>
              <a:solidFill>
                <a:srgbClr val="0070C0"/>
              </a:solidFill>
              <a:effectLst/>
              <a:uLnTx/>
              <a:uFillTx/>
              <a:latin typeface="CVS Health Sans"/>
              <a:ea typeface="+mn-ea"/>
              <a:cs typeface="Arial" panose="020B0604020202020204" pitchFamily="34" charset="0"/>
              <a:sym typeface="Arial" panose="020B0604020202020204" pitchFamily="34" charset="0"/>
            </a:endParaRPr>
          </a:p>
        </p:txBody>
      </p:sp>
      <p:sp>
        <p:nvSpPr>
          <p:cNvPr id="8" name="Rectangle 7">
            <a:extLst>
              <a:ext uri="{FF2B5EF4-FFF2-40B4-BE49-F238E27FC236}">
                <a16:creationId xmlns:a16="http://schemas.microsoft.com/office/drawing/2014/main" id="{ED54446E-578C-4FDF-B393-17AE824F087E}"/>
              </a:ext>
            </a:extLst>
          </p:cNvPr>
          <p:cNvSpPr/>
          <p:nvPr/>
        </p:nvSpPr>
        <p:spPr>
          <a:xfrm>
            <a:off x="625385" y="4043902"/>
            <a:ext cx="9418717" cy="369204"/>
          </a:xfrm>
          <a:prstGeom prst="rect">
            <a:avLst/>
          </a:prstGeom>
        </p:spPr>
        <p:txBody>
          <a:bodyPr wrap="square" anchor="ctr">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799" b="1" i="1" u="sng">
                <a:solidFill>
                  <a:srgbClr val="306A53"/>
                </a:solidFill>
                <a:latin typeface="CVS Health Sans"/>
                <a:cs typeface="Arial" panose="020B0604020202020204" pitchFamily="34" charset="0"/>
                <a:sym typeface="Arial" panose="020B0604020202020204" pitchFamily="34" charset="0"/>
              </a:rPr>
              <a:t>GARTNER:</a:t>
            </a:r>
            <a:r>
              <a:rPr lang="en-US" sz="1799" b="1" i="1">
                <a:solidFill>
                  <a:srgbClr val="306A53"/>
                </a:solidFill>
                <a:latin typeface="CVS Health Sans"/>
                <a:cs typeface="Arial" panose="020B0604020202020204" pitchFamily="34" charset="0"/>
                <a:sym typeface="Arial" panose="020B0604020202020204" pitchFamily="34" charset="0"/>
              </a:rPr>
              <a:t> </a:t>
            </a:r>
            <a:r>
              <a:rPr lang="en-US" sz="1799">
                <a:solidFill>
                  <a:srgbClr val="0070C0"/>
                </a:solidFill>
                <a:latin typeface="CVS Health Sans"/>
                <a:cs typeface="Arial" panose="020B0604020202020204" pitchFamily="34" charset="0"/>
                <a:sym typeface="Arial" panose="020B0604020202020204" pitchFamily="34" charset="0"/>
              </a:rPr>
              <a:t>Centralized CLM solution has the most benefits </a:t>
            </a:r>
            <a:endParaRPr kumimoji="0" lang="en-US" sz="1799" u="none" strike="noStrike" kern="1200" cap="none" spc="0" normalizeH="0" baseline="0" noProof="0">
              <a:ln>
                <a:noFill/>
              </a:ln>
              <a:solidFill>
                <a:srgbClr val="0070C0"/>
              </a:solidFill>
              <a:effectLst/>
              <a:uLnTx/>
              <a:uFillTx/>
              <a:latin typeface="CVS Health Sans"/>
              <a:ea typeface="+mn-ea"/>
              <a:cs typeface="Arial" panose="020B0604020202020204" pitchFamily="34" charset="0"/>
              <a:sym typeface="Arial" panose="020B0604020202020204" pitchFamily="34" charset="0"/>
            </a:endParaRPr>
          </a:p>
        </p:txBody>
      </p:sp>
      <p:sp>
        <p:nvSpPr>
          <p:cNvPr id="11" name="Content Placeholder 6">
            <a:extLst>
              <a:ext uri="{FF2B5EF4-FFF2-40B4-BE49-F238E27FC236}">
                <a16:creationId xmlns:a16="http://schemas.microsoft.com/office/drawing/2014/main" id="{CB2147CA-0A3E-4878-945A-21AE0FB69AAB}"/>
              </a:ext>
            </a:extLst>
          </p:cNvPr>
          <p:cNvSpPr txBox="1">
            <a:spLocks/>
          </p:cNvSpPr>
          <p:nvPr/>
        </p:nvSpPr>
        <p:spPr bwMode="gray">
          <a:xfrm>
            <a:off x="6655511" y="1157499"/>
            <a:ext cx="4369426" cy="2632448"/>
          </a:xfrm>
          <a:prstGeom prst="rect">
            <a:avLst/>
          </a:prstGeom>
          <a:ln w="19050" cap="flat" cmpd="sng" algn="ctr">
            <a:solidFill>
              <a:schemeClr val="bg2"/>
            </a:solidFill>
            <a:prstDash val="sysDash"/>
          </a:ln>
        </p:spPr>
        <p:style>
          <a:lnRef idx="2">
            <a:schemeClr val="accent1"/>
          </a:lnRef>
          <a:fillRef idx="1">
            <a:schemeClr val="lt1"/>
          </a:fillRef>
          <a:effectRef idx="0">
            <a:schemeClr val="accent1"/>
          </a:effectRef>
          <a:fontRef idx="minor">
            <a:schemeClr val="dk1"/>
          </a:fontRef>
        </p:style>
        <p:txBody>
          <a:bodyPr vert="horz" lIns="91440" tIns="91440" rIns="91440" bIns="91440" rtlCol="0" anchor="t">
            <a:noAutofit/>
          </a:bodyPr>
          <a:lstStyle>
            <a:lvl1pPr marL="0" indent="0" algn="l" defTabSz="457200" rtl="0" eaLnBrk="1" latinLnBrk="0" hangingPunct="1">
              <a:spcBef>
                <a:spcPts val="1800"/>
              </a:spcBef>
              <a:buClrTx/>
              <a:buFont typeface="Arial"/>
              <a:buNone/>
              <a:defRPr sz="1400" b="0" kern="1200">
                <a:solidFill>
                  <a:schemeClr val="dk1"/>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dk1"/>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dk1"/>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dk1"/>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dk1"/>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dk1"/>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9pPr>
          </a:lstStyle>
          <a:p>
            <a:pPr marR="0" lvl="0" algn="l" defTabSz="914400" rtl="0" eaLnBrk="1" fontAlgn="auto" latinLnBrk="0" hangingPunct="1">
              <a:lnSpc>
                <a:spcPct val="100000"/>
              </a:lnSpc>
              <a:spcBef>
                <a:spcPts val="0"/>
              </a:spcBef>
              <a:spcAft>
                <a:spcPts val="600"/>
              </a:spcAft>
              <a:buClrTx/>
              <a:buSzTx/>
              <a:tabLst/>
              <a:defRPr/>
            </a:pPr>
            <a:r>
              <a:rPr lang="en-US" sz="1600" b="1" i="1">
                <a:solidFill>
                  <a:schemeClr val="tx2">
                    <a:lumMod val="50000"/>
                  </a:schemeClr>
                </a:solidFill>
                <a:latin typeface="CVS Health Sans"/>
                <a:cs typeface="Arial" panose="020B0604020202020204" pitchFamily="34" charset="0"/>
                <a:sym typeface="Arial" panose="020B0604020202020204" pitchFamily="34" charset="0"/>
              </a:rPr>
              <a:t>How</a:t>
            </a:r>
            <a:r>
              <a:rPr lang="en-US" sz="1600" i="1">
                <a:solidFill>
                  <a:schemeClr val="tx2">
                    <a:lumMod val="50000"/>
                  </a:schemeClr>
                </a:solidFill>
                <a:latin typeface="CVS Health Sans"/>
                <a:cs typeface="Arial" panose="020B0604020202020204" pitchFamily="34" charset="0"/>
                <a:sym typeface="Arial" panose="020B0604020202020204" pitchFamily="34" charset="0"/>
              </a:rPr>
              <a:t> to prioritize a strategic solution:</a:t>
            </a: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i="1">
                <a:solidFill>
                  <a:schemeClr val="tx2">
                    <a:lumMod val="50000"/>
                  </a:schemeClr>
                </a:solidFill>
                <a:latin typeface="CVS Health Sans"/>
                <a:cs typeface="Arial" panose="020B0604020202020204" pitchFamily="34" charset="0"/>
                <a:sym typeface="Arial" panose="020B0604020202020204" pitchFamily="34" charset="0"/>
              </a:rPr>
              <a:t>Which side has most relationships – Buy side vs. Sell side, which is the primary business model</a:t>
            </a: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i="1">
                <a:solidFill>
                  <a:schemeClr val="tx2">
                    <a:lumMod val="50000"/>
                  </a:schemeClr>
                </a:solidFill>
                <a:latin typeface="CVS Health Sans"/>
                <a:cs typeface="Arial" panose="020B0604020202020204" pitchFamily="34" charset="0"/>
                <a:sym typeface="Arial" panose="020B0604020202020204" pitchFamily="34" charset="0"/>
              </a:rPr>
              <a:t>What is the risk profile – higher risk calls for holistic view to a single CLM </a:t>
            </a: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i="1">
                <a:solidFill>
                  <a:schemeClr val="tx2">
                    <a:lumMod val="50000"/>
                  </a:schemeClr>
                </a:solidFill>
                <a:latin typeface="CVS Health Sans"/>
                <a:cs typeface="Arial" panose="020B0604020202020204" pitchFamily="34" charset="0"/>
                <a:sym typeface="Arial" panose="020B0604020202020204" pitchFamily="34" charset="0"/>
              </a:rPr>
              <a:t>Who is pressing hardest – current/future state demand of managing company risk, consequently, address Integration with other systems / external components/capabilities</a:t>
            </a:r>
            <a:endParaRPr kumimoji="0" lang="en-US" i="1" u="none" strike="noStrike" kern="1200" cap="none" spc="0" normalizeH="0" baseline="0" noProof="0">
              <a:ln>
                <a:noFill/>
              </a:ln>
              <a:solidFill>
                <a:schemeClr val="tx2">
                  <a:lumMod val="50000"/>
                </a:schemeClr>
              </a:solidFill>
              <a:effectLst/>
              <a:uLnTx/>
              <a:uFillTx/>
              <a:latin typeface="CVS Health Sans"/>
              <a:ea typeface="+mn-ea"/>
              <a:cs typeface="Arial" panose="020B0604020202020204" pitchFamily="34" charset="0"/>
              <a:sym typeface="Arial" panose="020B0604020202020204" pitchFamily="34" charset="0"/>
            </a:endParaRPr>
          </a:p>
        </p:txBody>
      </p:sp>
      <p:sp>
        <p:nvSpPr>
          <p:cNvPr id="13" name="Content Placeholder 6">
            <a:extLst>
              <a:ext uri="{FF2B5EF4-FFF2-40B4-BE49-F238E27FC236}">
                <a16:creationId xmlns:a16="http://schemas.microsoft.com/office/drawing/2014/main" id="{3BD22A07-47D9-43DB-AE1E-5A2A5C9CD319}"/>
              </a:ext>
            </a:extLst>
          </p:cNvPr>
          <p:cNvSpPr txBox="1">
            <a:spLocks/>
          </p:cNvSpPr>
          <p:nvPr/>
        </p:nvSpPr>
        <p:spPr bwMode="gray">
          <a:xfrm>
            <a:off x="725648" y="1157499"/>
            <a:ext cx="5586920" cy="2632448"/>
          </a:xfrm>
          <a:prstGeom prst="rect">
            <a:avLst/>
          </a:prstGeom>
          <a:ln w="19050" cap="flat" cmpd="sng" algn="ctr">
            <a:solidFill>
              <a:schemeClr val="bg2"/>
            </a:solidFill>
            <a:prstDash val="sysDash"/>
          </a:ln>
        </p:spPr>
        <p:style>
          <a:lnRef idx="2">
            <a:schemeClr val="accent1"/>
          </a:lnRef>
          <a:fillRef idx="1">
            <a:schemeClr val="lt1"/>
          </a:fillRef>
          <a:effectRef idx="0">
            <a:schemeClr val="accent1"/>
          </a:effectRef>
          <a:fontRef idx="minor">
            <a:schemeClr val="dk1"/>
          </a:fontRef>
        </p:style>
        <p:txBody>
          <a:bodyPr vert="horz" lIns="91440" tIns="91440" rIns="91440" bIns="91440" rtlCol="0" anchor="t">
            <a:noAutofit/>
          </a:bodyPr>
          <a:lstStyle>
            <a:lvl1pPr marL="0" indent="0" algn="l" defTabSz="457200" rtl="0" eaLnBrk="1" latinLnBrk="0" hangingPunct="1">
              <a:spcBef>
                <a:spcPts val="1800"/>
              </a:spcBef>
              <a:buClrTx/>
              <a:buFont typeface="Arial"/>
              <a:buNone/>
              <a:defRPr sz="1400" b="0" kern="1200">
                <a:solidFill>
                  <a:schemeClr val="dk1"/>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dk1"/>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dk1"/>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dk1"/>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dk1"/>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dk1"/>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9pPr>
          </a:lstStyle>
          <a:p>
            <a:pPr marR="0" lvl="0" algn="l" defTabSz="914400" rtl="0" eaLnBrk="1" fontAlgn="auto" latinLnBrk="0" hangingPunct="1">
              <a:lnSpc>
                <a:spcPct val="100000"/>
              </a:lnSpc>
              <a:spcBef>
                <a:spcPts val="0"/>
              </a:spcBef>
              <a:spcAft>
                <a:spcPts val="600"/>
              </a:spcAft>
              <a:buClrTx/>
              <a:buSzTx/>
              <a:tabLst/>
              <a:defRPr/>
            </a:pPr>
            <a:r>
              <a:rPr lang="en-US" sz="1600" b="1" i="1">
                <a:solidFill>
                  <a:schemeClr val="tx2">
                    <a:lumMod val="75000"/>
                  </a:schemeClr>
                </a:solidFill>
                <a:latin typeface="CVS Health Sans"/>
                <a:cs typeface="Arial" panose="020B0604020202020204" pitchFamily="34" charset="0"/>
                <a:sym typeface="Arial" panose="020B0604020202020204" pitchFamily="34" charset="0"/>
              </a:rPr>
              <a:t>Why</a:t>
            </a:r>
            <a:r>
              <a:rPr lang="en-US" sz="1600" i="1">
                <a:solidFill>
                  <a:schemeClr val="tx2">
                    <a:lumMod val="75000"/>
                  </a:schemeClr>
                </a:solidFill>
                <a:latin typeface="CVS Health Sans"/>
                <a:cs typeface="Arial" panose="020B0604020202020204" pitchFamily="34" charset="0"/>
                <a:sym typeface="Arial" panose="020B0604020202020204" pitchFamily="34" charset="0"/>
              </a:rPr>
              <a:t> Centralize CLM:</a:t>
            </a:r>
            <a:endParaRPr lang="en-US" sz="1600" i="1">
              <a:solidFill>
                <a:srgbClr val="3F3F3F"/>
              </a:solidFill>
              <a:latin typeface="CVS Health Sans"/>
              <a:cs typeface="Arial" panose="020B0604020202020204" pitchFamily="34" charset="0"/>
              <a:sym typeface="Arial" panose="020B0604020202020204" pitchFamily="34" charset="0"/>
            </a:endParaRP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a:solidFill>
                  <a:srgbClr val="3F3F3F"/>
                </a:solidFill>
                <a:latin typeface="CVS Health Sans"/>
                <a:cs typeface="Arial" panose="020B0604020202020204" pitchFamily="34" charset="0"/>
                <a:sym typeface="Arial" panose="020B0604020202020204" pitchFamily="34" charset="0"/>
              </a:rPr>
              <a:t>CLM needs a central contract repository, essentially contract DATA to enable access, manage risk, entitlements, obligations and key relationships with constituents in a total portfolio with analytics and reporting</a:t>
            </a: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a:solidFill>
                  <a:srgbClr val="3F3F3F"/>
                </a:solidFill>
                <a:latin typeface="CVS Health Sans"/>
                <a:cs typeface="Arial" panose="020B0604020202020204" pitchFamily="34" charset="0"/>
                <a:sym typeface="Arial" panose="020B0604020202020204" pitchFamily="34" charset="0"/>
              </a:rPr>
              <a:t>Centralized CLM makes it easy for contract creation, and turns an agreement into a contract quickly, effectively using  standard language from a common library </a:t>
            </a: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a:solidFill>
                  <a:srgbClr val="3F3F3F"/>
                </a:solidFill>
                <a:latin typeface="CVS Health Sans"/>
                <a:cs typeface="Arial" panose="020B0604020202020204" pitchFamily="34" charset="0"/>
                <a:sym typeface="Arial" panose="020B0604020202020204" pitchFamily="34" charset="0"/>
              </a:rPr>
              <a:t>CLM simplifies contract execution, facilitates terms and agreement enforcement</a:t>
            </a:r>
          </a:p>
        </p:txBody>
      </p:sp>
      <p:sp>
        <p:nvSpPr>
          <p:cNvPr id="14" name="Content Placeholder 6">
            <a:extLst>
              <a:ext uri="{FF2B5EF4-FFF2-40B4-BE49-F238E27FC236}">
                <a16:creationId xmlns:a16="http://schemas.microsoft.com/office/drawing/2014/main" id="{125E0375-F6D4-4974-AF18-8F7FD631573E}"/>
              </a:ext>
            </a:extLst>
          </p:cNvPr>
          <p:cNvSpPr txBox="1">
            <a:spLocks/>
          </p:cNvSpPr>
          <p:nvPr/>
        </p:nvSpPr>
        <p:spPr bwMode="gray">
          <a:xfrm>
            <a:off x="725647" y="4531895"/>
            <a:ext cx="10343405" cy="1511968"/>
          </a:xfrm>
          <a:prstGeom prst="rect">
            <a:avLst/>
          </a:prstGeom>
          <a:ln w="19050" cap="flat" cmpd="sng" algn="ctr">
            <a:solidFill>
              <a:schemeClr val="bg2"/>
            </a:solidFill>
            <a:prstDash val="sysDash"/>
          </a:ln>
        </p:spPr>
        <p:style>
          <a:lnRef idx="2">
            <a:schemeClr val="accent1"/>
          </a:lnRef>
          <a:fillRef idx="1">
            <a:schemeClr val="lt1"/>
          </a:fillRef>
          <a:effectRef idx="0">
            <a:schemeClr val="accent1"/>
          </a:effectRef>
          <a:fontRef idx="minor">
            <a:schemeClr val="dk1"/>
          </a:fontRef>
        </p:style>
        <p:txBody>
          <a:bodyPr vert="horz" lIns="91440" tIns="91440" rIns="91440" bIns="91440" rtlCol="0" anchor="t">
            <a:noAutofit/>
          </a:bodyPr>
          <a:lstStyle>
            <a:lvl1pPr marL="0" indent="0" algn="l" defTabSz="457200" rtl="0" eaLnBrk="1" latinLnBrk="0" hangingPunct="1">
              <a:spcBef>
                <a:spcPts val="1800"/>
              </a:spcBef>
              <a:buClrTx/>
              <a:buFont typeface="Arial"/>
              <a:buNone/>
              <a:defRPr sz="1400" b="0" kern="1200">
                <a:solidFill>
                  <a:schemeClr val="dk1"/>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dk1"/>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dk1"/>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dk1"/>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dk1"/>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dk1"/>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a:solidFill>
                  <a:srgbClr val="0070C0"/>
                </a:solidFill>
                <a:latin typeface="CVS Health Sans"/>
                <a:cs typeface="Arial" panose="020B0604020202020204" pitchFamily="34" charset="0"/>
                <a:sym typeface="Arial" panose="020B0604020202020204" pitchFamily="34" charset="0"/>
              </a:rPr>
              <a:t>It enables tracking of total contract obligations and financial commitment </a:t>
            </a: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a:solidFill>
                  <a:srgbClr val="0070C0"/>
                </a:solidFill>
                <a:latin typeface="CVS Health Sans"/>
                <a:cs typeface="Arial" panose="020B0604020202020204" pitchFamily="34" charset="0"/>
                <a:sym typeface="Arial" panose="020B0604020202020204" pitchFamily="34" charset="0"/>
              </a:rPr>
              <a:t>It provides search and total visibility into the enterprise, with General Counsel usually leading the charge for consolidation and consistency to manage risk and compliance </a:t>
            </a:r>
          </a:p>
          <a:p>
            <a:pPr marL="342900" indent="-342900" defTabSz="914400">
              <a:spcBef>
                <a:spcPts val="0"/>
              </a:spcBef>
              <a:spcAft>
                <a:spcPts val="600"/>
              </a:spcAft>
              <a:buFont typeface="Arial" panose="020B0604020202020204" pitchFamily="34" charset="0"/>
              <a:buChar char="•"/>
              <a:defRPr/>
            </a:pPr>
            <a:r>
              <a:rPr kumimoji="0" lang="en-US" i="0" u="none" strike="noStrike" kern="1200" cap="none" spc="0" normalizeH="0" baseline="0" noProof="0">
                <a:ln>
                  <a:noFill/>
                </a:ln>
                <a:solidFill>
                  <a:srgbClr val="0070C0"/>
                </a:solidFill>
                <a:effectLst/>
                <a:uLnTx/>
                <a:uFillTx/>
                <a:latin typeface="CVS Health Sans"/>
                <a:ea typeface="+mn-ea"/>
                <a:cs typeface="Arial"/>
                <a:sym typeface="Arial" panose="020B0604020202020204" pitchFamily="34" charset="0"/>
              </a:rPr>
              <a:t>Centralize </a:t>
            </a:r>
            <a:r>
              <a:rPr lang="en-US">
                <a:solidFill>
                  <a:srgbClr val="0070C0"/>
                </a:solidFill>
                <a:latin typeface="CVS Health Sans"/>
                <a:cs typeface="Arial"/>
                <a:sym typeface="Arial" panose="020B0604020202020204" pitchFamily="34" charset="0"/>
              </a:rPr>
              <a:t>‘Terms &amp; Conditions Library’ for across enterprise standard template and language that reduce discrepancy and shorten the legal review processes</a:t>
            </a:r>
            <a:endParaRPr lang="en-US">
              <a:cs typeface="Arial"/>
            </a:endParaRPr>
          </a:p>
        </p:txBody>
      </p:sp>
    </p:spTree>
    <p:extLst>
      <p:ext uri="{BB962C8B-B14F-4D97-AF65-F5344CB8AC3E}">
        <p14:creationId xmlns:p14="http://schemas.microsoft.com/office/powerpoint/2010/main" val="3782039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BBB5-622A-4E53-AF58-ED901ED6E1E1}"/>
              </a:ext>
            </a:extLst>
          </p:cNvPr>
          <p:cNvSpPr>
            <a:spLocks noGrp="1"/>
          </p:cNvSpPr>
          <p:nvPr>
            <p:ph type="title"/>
          </p:nvPr>
        </p:nvSpPr>
        <p:spPr>
          <a:xfrm>
            <a:off x="1023815" y="309210"/>
            <a:ext cx="9201840" cy="370265"/>
          </a:xfrm>
        </p:spPr>
        <p:txBody>
          <a:bodyPr/>
          <a:lstStyle/>
          <a:p>
            <a:r>
              <a:rPr lang="en-US"/>
              <a:t>Gartner Insights on leading an enterprise CLM initiative</a:t>
            </a:r>
          </a:p>
        </p:txBody>
      </p:sp>
      <p:sp>
        <p:nvSpPr>
          <p:cNvPr id="5" name="TextBox 4">
            <a:extLst>
              <a:ext uri="{FF2B5EF4-FFF2-40B4-BE49-F238E27FC236}">
                <a16:creationId xmlns:a16="http://schemas.microsoft.com/office/drawing/2014/main" id="{8BF97BB6-25AE-459D-A3D2-6E9C3B063F2E}"/>
              </a:ext>
            </a:extLst>
          </p:cNvPr>
          <p:cNvSpPr txBox="1"/>
          <p:nvPr/>
        </p:nvSpPr>
        <p:spPr>
          <a:xfrm>
            <a:off x="4947138" y="1303737"/>
            <a:ext cx="6314832" cy="4724370"/>
          </a:xfrm>
          <a:prstGeom prst="rect">
            <a:avLst/>
          </a:prstGeom>
          <a:noFill/>
        </p:spPr>
        <p:txBody>
          <a:bodyPr wrap="square">
            <a:spAutoFit/>
          </a:bodyPr>
          <a:lstStyle/>
          <a:p>
            <a:pPr marL="285750" indent="-285750" algn="l">
              <a:spcBef>
                <a:spcPts val="600"/>
              </a:spcBef>
              <a:buFont typeface="Arial" panose="020B0604020202020204" pitchFamily="34" charset="0"/>
              <a:buChar char="•"/>
            </a:pPr>
            <a:r>
              <a:rPr lang="en-US" sz="1200" b="0" i="0" u="none" strike="noStrike" baseline="0">
                <a:solidFill>
                  <a:srgbClr val="424242"/>
                </a:solidFill>
                <a:latin typeface="Arial" panose="020B0604020202020204" pitchFamily="34" charset="0"/>
                <a:cs typeface="Arial" panose="020B0604020202020204" pitchFamily="34" charset="0"/>
              </a:rPr>
              <a:t>Develop a multifunctional team to agree on the desired functionality, workflows and system integrations when looking for a CLM solution. This approach increases the likelihood of a successful vendor selection and an implementation with a high level of user adoption. </a:t>
            </a:r>
          </a:p>
          <a:p>
            <a:pPr marL="285750" indent="-285750" algn="l">
              <a:spcBef>
                <a:spcPts val="600"/>
              </a:spcBef>
              <a:buFont typeface="Arial" panose="020B0604020202020204" pitchFamily="34" charset="0"/>
              <a:buChar char="•"/>
            </a:pPr>
            <a:r>
              <a:rPr lang="en-US" sz="1200" b="0" i="0" u="none" strike="noStrike" baseline="0">
                <a:solidFill>
                  <a:srgbClr val="424242"/>
                </a:solidFill>
                <a:latin typeface="Arial" panose="020B0604020202020204" pitchFamily="34" charset="0"/>
                <a:cs typeface="Arial" panose="020B0604020202020204" pitchFamily="34" charset="0"/>
              </a:rPr>
              <a:t>Recognize that adopting CLM does not demand an all-or-nothing approach. CLM can be adopted at a departmental level (for procurement or sales, for example) as an organization matures its processes. </a:t>
            </a:r>
            <a:r>
              <a:rPr lang="en-US" sz="1200" i="0" u="sng" strike="noStrike" baseline="0">
                <a:solidFill>
                  <a:srgbClr val="424242"/>
                </a:solidFill>
                <a:latin typeface="Arial" panose="020B0604020202020204" pitchFamily="34" charset="0"/>
                <a:cs typeface="Arial" panose="020B0604020202020204" pitchFamily="34" charset="0"/>
              </a:rPr>
              <a:t>Satisfying an organization’s needs does not even necessarily require a single CLM system, although this is the trend for most companies as they mature.</a:t>
            </a:r>
            <a:r>
              <a:rPr lang="en-US" sz="1200" b="0" i="0" u="none" strike="noStrike" baseline="0">
                <a:solidFill>
                  <a:srgbClr val="424242"/>
                </a:solidFill>
                <a:latin typeface="Arial" panose="020B0604020202020204" pitchFamily="34" charset="0"/>
                <a:cs typeface="Arial" panose="020B0604020202020204" pitchFamily="34" charset="0"/>
              </a:rPr>
              <a:t> The most progressive approach to CLM is to adopt it as part of an enterprise-wide strategy that considers the interdependencies among contracts, business processes, and operational and financial results, and that indicates a high level of maturity.</a:t>
            </a:r>
            <a:endParaRPr lang="en-US" sz="1200" b="0" i="0" u="none" strike="noStrike" baseline="0">
              <a:solidFill>
                <a:srgbClr val="AFBCC5"/>
              </a:solidFill>
              <a:latin typeface="Arial" panose="020B0604020202020204" pitchFamily="34" charset="0"/>
              <a:cs typeface="Arial" panose="020B0604020202020204" pitchFamily="34" charset="0"/>
            </a:endParaRPr>
          </a:p>
          <a:p>
            <a:pPr marL="285750" indent="-285750" algn="l">
              <a:spcBef>
                <a:spcPts val="600"/>
              </a:spcBef>
              <a:buFont typeface="Arial" panose="020B0604020202020204" pitchFamily="34" charset="0"/>
              <a:buChar char="•"/>
            </a:pPr>
            <a:r>
              <a:rPr lang="en-US" sz="1200" b="0" i="0" u="none" strike="noStrike" baseline="0">
                <a:solidFill>
                  <a:srgbClr val="424242"/>
                </a:solidFill>
                <a:latin typeface="Arial" panose="020B0604020202020204" pitchFamily="34" charset="0"/>
                <a:cs typeface="Arial" panose="020B0604020202020204" pitchFamily="34" charset="0"/>
              </a:rPr>
              <a:t>Pay close attention to CLM vendors’ growth and financial viability when selecting or renewing contracts. </a:t>
            </a:r>
            <a:r>
              <a:rPr lang="en-US" sz="1200" b="0" i="0" u="sng" strike="noStrike" baseline="0">
                <a:solidFill>
                  <a:srgbClr val="424242"/>
                </a:solidFill>
                <a:latin typeface="Arial" panose="020B0604020202020204" pitchFamily="34" charset="0"/>
                <a:cs typeface="Arial" panose="020B0604020202020204" pitchFamily="34" charset="0"/>
              </a:rPr>
              <a:t>There are a large number of vendors in this space, and market consolidation is escalating</a:t>
            </a:r>
            <a:r>
              <a:rPr lang="en-US" sz="1200" b="0" i="0" u="none" strike="noStrike" baseline="0">
                <a:solidFill>
                  <a:srgbClr val="424242"/>
                </a:solidFill>
                <a:latin typeface="Arial" panose="020B0604020202020204" pitchFamily="34" charset="0"/>
                <a:cs typeface="Arial" panose="020B0604020202020204" pitchFamily="34" charset="0"/>
              </a:rPr>
              <a:t>. </a:t>
            </a:r>
          </a:p>
          <a:p>
            <a:pPr marL="285750" indent="-285750" algn="l">
              <a:spcBef>
                <a:spcPts val="600"/>
              </a:spcBef>
              <a:buFont typeface="Arial" panose="020B0604020202020204" pitchFamily="34" charset="0"/>
              <a:buChar char="•"/>
            </a:pPr>
            <a:r>
              <a:rPr lang="en-US" sz="1200" b="0" i="0" u="none" strike="noStrike" baseline="0">
                <a:solidFill>
                  <a:srgbClr val="424242"/>
                </a:solidFill>
                <a:latin typeface="Arial" panose="020B0604020202020204" pitchFamily="34" charset="0"/>
                <a:cs typeface="Arial" panose="020B0604020202020204" pitchFamily="34" charset="0"/>
              </a:rPr>
              <a:t>Evaluate CLM solutions from strategic sourcing application suite vendors when seeking a solution purely for buy-side (supplier) contract management. Also consider these vendors if integration with </a:t>
            </a:r>
            <a:r>
              <a:rPr lang="en-US" sz="1200" b="0" i="0" u="none" strike="noStrike" baseline="0" err="1">
                <a:solidFill>
                  <a:srgbClr val="424242"/>
                </a:solidFill>
                <a:latin typeface="Arial" panose="020B0604020202020204" pitchFamily="34" charset="0"/>
                <a:cs typeface="Arial" panose="020B0604020202020204" pitchFamily="34" charset="0"/>
              </a:rPr>
              <a:t>e.sourcing</a:t>
            </a:r>
            <a:r>
              <a:rPr lang="en-US" sz="1200" b="0" i="0" u="none" strike="noStrike" baseline="0">
                <a:solidFill>
                  <a:srgbClr val="424242"/>
                </a:solidFill>
                <a:latin typeface="Arial" panose="020B0604020202020204" pitchFamily="34" charset="0"/>
                <a:cs typeface="Arial" panose="020B0604020202020204" pitchFamily="34" charset="0"/>
              </a:rPr>
              <a:t>, supplier base management and/or P2P tools is a priority.</a:t>
            </a:r>
            <a:endParaRPr lang="en-US" sz="1200" b="0" i="0" u="none" strike="noStrike" baseline="0">
              <a:solidFill>
                <a:srgbClr val="AFBCC5"/>
              </a:solidFill>
              <a:latin typeface="Arial" panose="020B0604020202020204" pitchFamily="34" charset="0"/>
              <a:cs typeface="Arial" panose="020B0604020202020204" pitchFamily="34" charset="0"/>
            </a:endParaRPr>
          </a:p>
          <a:p>
            <a:pPr marL="285750" indent="-285750" algn="l">
              <a:spcBef>
                <a:spcPts val="600"/>
              </a:spcBef>
              <a:buFont typeface="Arial" panose="020B0604020202020204" pitchFamily="34" charset="0"/>
              <a:buChar char="•"/>
            </a:pPr>
            <a:r>
              <a:rPr lang="en-US" sz="1200" b="0" i="0" u="none" strike="noStrike" baseline="0">
                <a:solidFill>
                  <a:srgbClr val="424242"/>
                </a:solidFill>
                <a:latin typeface="Arial" panose="020B0604020202020204" pitchFamily="34" charset="0"/>
                <a:cs typeface="Arial" panose="020B0604020202020204" pitchFamily="34" charset="0"/>
              </a:rPr>
              <a:t>Evaluate CLM solutions that integrate with CRM or CPQ suites when seeking a CLM solution purely for sell-side (customer) contract management.</a:t>
            </a:r>
            <a:endParaRPr lang="en-US" sz="1200" b="0" i="0" u="none" strike="noStrike" baseline="0">
              <a:solidFill>
                <a:srgbClr val="AFBCC5"/>
              </a:solidFill>
              <a:latin typeface="Arial" panose="020B0604020202020204" pitchFamily="34" charset="0"/>
              <a:cs typeface="Arial" panose="020B0604020202020204" pitchFamily="34" charset="0"/>
            </a:endParaRPr>
          </a:p>
          <a:p>
            <a:pPr marL="285750" indent="-285750" algn="l">
              <a:spcBef>
                <a:spcPts val="600"/>
              </a:spcBef>
              <a:buFont typeface="Arial" panose="020B0604020202020204" pitchFamily="34" charset="0"/>
              <a:buChar char="•"/>
            </a:pPr>
            <a:r>
              <a:rPr lang="en-US" sz="1200" b="0" i="0" u="none" strike="noStrike" baseline="0">
                <a:solidFill>
                  <a:srgbClr val="424242"/>
                </a:solidFill>
                <a:latin typeface="Arial" panose="020B0604020202020204" pitchFamily="34" charset="0"/>
                <a:cs typeface="Arial" panose="020B0604020202020204" pitchFamily="34" charset="0"/>
              </a:rPr>
              <a:t>Evaluate CLM solutions that integrate with enterprise legal management suites when a solution for the legal department is a priority.</a:t>
            </a:r>
            <a:endParaRPr lang="en-US" sz="120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9617D27-727D-4910-A393-6CDBD95E5AF6}"/>
              </a:ext>
            </a:extLst>
          </p:cNvPr>
          <p:cNvSpPr txBox="1"/>
          <p:nvPr/>
        </p:nvSpPr>
        <p:spPr>
          <a:xfrm>
            <a:off x="765099" y="1366897"/>
            <a:ext cx="3783456" cy="4308872"/>
          </a:xfrm>
          <a:prstGeom prst="rect">
            <a:avLst/>
          </a:prstGeom>
          <a:noFill/>
        </p:spPr>
        <p:txBody>
          <a:bodyPr wrap="square">
            <a:spAutoFit/>
          </a:bodyPr>
          <a:lstStyle/>
          <a:p>
            <a:pPr marL="285750" indent="-285750" algn="l">
              <a:spcBef>
                <a:spcPts val="600"/>
              </a:spcBef>
              <a:buFont typeface="Arial" panose="020B0604020202020204" pitchFamily="34" charset="0"/>
              <a:buChar char="•"/>
            </a:pPr>
            <a:r>
              <a:rPr lang="en-US" sz="1200" b="0" i="0" u="none" strike="noStrike" baseline="0">
                <a:solidFill>
                  <a:srgbClr val="424242"/>
                </a:solidFill>
                <a:latin typeface="Arial" panose="020B0604020202020204" pitchFamily="34" charset="0"/>
                <a:cs typeface="Arial" panose="020B0604020202020204" pitchFamily="34" charset="0"/>
              </a:rPr>
              <a:t>CLM appeals to companies of all sizes in all industries</a:t>
            </a:r>
          </a:p>
          <a:p>
            <a:pPr marL="285750" indent="-285750" algn="l">
              <a:spcBef>
                <a:spcPts val="600"/>
              </a:spcBef>
              <a:buFont typeface="Arial" panose="020B0604020202020204" pitchFamily="34" charset="0"/>
              <a:buChar char="•"/>
            </a:pPr>
            <a:r>
              <a:rPr lang="en-US" sz="1200" b="0" i="0" u="none" strike="noStrike" baseline="0">
                <a:solidFill>
                  <a:srgbClr val="424242"/>
                </a:solidFill>
                <a:latin typeface="Arial" panose="020B0604020202020204" pitchFamily="34" charset="0"/>
                <a:cs typeface="Arial" panose="020B0604020202020204" pitchFamily="34" charset="0"/>
              </a:rPr>
              <a:t>Organizations without CLM struggle to manage their contracts effectively. </a:t>
            </a:r>
            <a:r>
              <a:rPr lang="en-US" sz="1200" b="0" i="0" u="sng" strike="noStrike" baseline="0">
                <a:solidFill>
                  <a:srgbClr val="424242"/>
                </a:solidFill>
                <a:latin typeface="Arial" panose="020B0604020202020204" pitchFamily="34" charset="0"/>
                <a:cs typeface="Arial" panose="020B0604020202020204" pitchFamily="34" charset="0"/>
              </a:rPr>
              <a:t>The risks associated with poor contract management include overlooked penalties, lost revenue, damaged brands and lost savings</a:t>
            </a:r>
            <a:r>
              <a:rPr lang="en-US" sz="1200" b="0" i="0" u="none" strike="noStrike" baseline="0">
                <a:solidFill>
                  <a:srgbClr val="424242"/>
                </a:solidFill>
                <a:latin typeface="Arial" panose="020B0604020202020204" pitchFamily="34" charset="0"/>
                <a:cs typeface="Arial" panose="020B0604020202020204" pitchFamily="34" charset="0"/>
              </a:rPr>
              <a:t>. Poor contract administration can lead to lost contracts, unexpected renewals and expirations, and hidden clauses that leave a company open to liabilities. It is common for business stakeholders to spend significant time determining which terms and pricing arrangements are current, when no CLM solution is in place</a:t>
            </a:r>
          </a:p>
          <a:p>
            <a:pPr marL="285750" indent="-285750" algn="l">
              <a:spcBef>
                <a:spcPts val="600"/>
              </a:spcBef>
              <a:buFont typeface="Arial" panose="020B0604020202020204" pitchFamily="34" charset="0"/>
              <a:buChar char="•"/>
            </a:pPr>
            <a:r>
              <a:rPr lang="en-US" sz="1200" b="0" i="0" u="none" strike="noStrike" baseline="0">
                <a:solidFill>
                  <a:srgbClr val="424242"/>
                </a:solidFill>
                <a:latin typeface="Arial" panose="020B0604020202020204" pitchFamily="34" charset="0"/>
                <a:cs typeface="Arial" panose="020B0604020202020204" pitchFamily="34" charset="0"/>
              </a:rPr>
              <a:t>There are many </a:t>
            </a:r>
            <a:r>
              <a:rPr lang="en-US" sz="1200" b="0" i="0" u="sng" strike="noStrike" baseline="0">
                <a:solidFill>
                  <a:srgbClr val="424242"/>
                </a:solidFill>
                <a:latin typeface="Arial" panose="020B0604020202020204" pitchFamily="34" charset="0"/>
                <a:cs typeface="Arial" panose="020B0604020202020204" pitchFamily="34" charset="0"/>
              </a:rPr>
              <a:t>benefits to mature enterprise CLM </a:t>
            </a:r>
            <a:r>
              <a:rPr lang="en-US" sz="1200" b="0" i="0" u="none" strike="noStrike" baseline="0">
                <a:solidFill>
                  <a:srgbClr val="424242"/>
                </a:solidFill>
                <a:latin typeface="Arial" panose="020B0604020202020204" pitchFamily="34" charset="0"/>
                <a:cs typeface="Arial" panose="020B0604020202020204" pitchFamily="34" charset="0"/>
              </a:rPr>
              <a:t>processes. Common benefits </a:t>
            </a:r>
            <a:r>
              <a:rPr lang="en-US" sz="1200" b="0" i="0" u="sng" strike="noStrike" baseline="0">
                <a:solidFill>
                  <a:srgbClr val="424242"/>
                </a:solidFill>
                <a:latin typeface="Arial" panose="020B0604020202020204" pitchFamily="34" charset="0"/>
                <a:cs typeface="Arial" panose="020B0604020202020204" pitchFamily="34" charset="0"/>
              </a:rPr>
              <a:t>include increased governance over what is signed, when and by whom, and the protection of knowing that the correct contract terms are live</a:t>
            </a:r>
            <a:r>
              <a:rPr lang="en-US" sz="1200" b="0" i="0" u="none" strike="noStrike" baseline="0">
                <a:solidFill>
                  <a:srgbClr val="424242"/>
                </a:solidFill>
                <a:latin typeface="Arial" panose="020B0604020202020204" pitchFamily="34" charset="0"/>
                <a:cs typeface="Arial" panose="020B0604020202020204" pitchFamily="34" charset="0"/>
              </a:rPr>
              <a:t>. Such processes also provide deeper insights across all contractual agreements by analyzing content, conditions and risk.</a:t>
            </a:r>
            <a:endParaRPr lang="en-US" sz="1200">
              <a:latin typeface="Arial" panose="020B0604020202020204" pitchFamily="34" charset="0"/>
              <a:cs typeface="Arial" panose="020B0604020202020204" pitchFamily="34" charset="0"/>
            </a:endParaRPr>
          </a:p>
        </p:txBody>
      </p:sp>
      <p:sp>
        <p:nvSpPr>
          <p:cNvPr id="7" name="Text Placeholder 2">
            <a:extLst>
              <a:ext uri="{FF2B5EF4-FFF2-40B4-BE49-F238E27FC236}">
                <a16:creationId xmlns:a16="http://schemas.microsoft.com/office/drawing/2014/main" id="{AF1C69F7-E25F-4B1F-A281-493071EAFDE1}"/>
              </a:ext>
            </a:extLst>
          </p:cNvPr>
          <p:cNvSpPr>
            <a:spLocks noGrp="1"/>
          </p:cNvSpPr>
          <p:nvPr>
            <p:ph type="body" sz="quarter" idx="4294967295"/>
          </p:nvPr>
        </p:nvSpPr>
        <p:spPr>
          <a:xfrm>
            <a:off x="1118937" y="850715"/>
            <a:ext cx="5598285" cy="281781"/>
          </a:xfrm>
        </p:spPr>
        <p:txBody>
          <a:bodyPr/>
          <a:lstStyle/>
          <a:p>
            <a:r>
              <a:rPr lang="en-US" sz="1800" i="1">
                <a:solidFill>
                  <a:srgbClr val="0070C0"/>
                </a:solidFill>
              </a:rPr>
              <a:t>Why and How</a:t>
            </a:r>
          </a:p>
        </p:txBody>
      </p:sp>
    </p:spTree>
    <p:extLst>
      <p:ext uri="{BB962C8B-B14F-4D97-AF65-F5344CB8AC3E}">
        <p14:creationId xmlns:p14="http://schemas.microsoft.com/office/powerpoint/2010/main" val="16167016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Sans">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TAI Architecture North Star Template with Insructions v2" id="{6A1DA68F-3A77-CB41-B179-AEC04A938B6D}" vid="{0C8790E0-6D20-0849-93CB-BFDAA7E36C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Props1.xml><?xml version="1.0" encoding="utf-8"?>
<ds:datastoreItem xmlns:ds="http://schemas.openxmlformats.org/officeDocument/2006/customXml" ds:itemID="{5E0B87F3-9952-42E2-96A1-7D93969D65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cf5257-8992-498b-aff9-2ccb2706890d"/>
    <ds:schemaRef ds:uri="f8f3ac21-d33a-4f17-9d4e-9f9f14b93e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3.xml><?xml version="1.0" encoding="utf-8"?>
<ds:datastoreItem xmlns:ds="http://schemas.openxmlformats.org/officeDocument/2006/customXml" ds:itemID="{B24F0FD7-590D-477C-84D8-04F64A55F94D}">
  <ds:schemaRefs>
    <ds:schemaRef ds:uri="b1cf5257-8992-498b-aff9-2ccb2706890d"/>
    <ds:schemaRef ds:uri="f8f3ac21-d33a-4f17-9d4e-9f9f14b93e8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11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CVS_Health_PPT_Everyday_Widescreen_Template</vt:lpstr>
      <vt:lpstr>Enterprise Contract Lifecycle Management (CLM) POV</vt:lpstr>
      <vt:lpstr>Executive Summary </vt:lpstr>
      <vt:lpstr>What are the core capabilities of CLM?</vt:lpstr>
      <vt:lpstr>Who would need to use CLM?</vt:lpstr>
      <vt:lpstr>What CLM tools do we use in CVS ?</vt:lpstr>
      <vt:lpstr>Can a single CLM tool address all business needs?</vt:lpstr>
      <vt:lpstr>Benefits and challenges of enterprise CLM</vt:lpstr>
      <vt:lpstr>Insights from Analysts</vt:lpstr>
      <vt:lpstr>Gartner Insights on leading an enterprise CLM initiative</vt:lpstr>
      <vt:lpstr>What do we suggest as next step? </vt:lpstr>
      <vt:lpstr>Into Action.</vt:lpstr>
      <vt:lpstr>HCB ECOM/Apttus Notes: Roadmap, ELA, etc.</vt:lpstr>
      <vt:lpstr>ECOM Apttus Contract through Volume</vt:lpstr>
      <vt:lpstr>ECOM Apttus Contract through Volume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North Star</dc:title>
  <dc:creator>Hillocks, George M.</dc:creator>
  <cp:revision>18</cp:revision>
  <cp:lastPrinted>2019-07-30T11:49:09Z</cp:lastPrinted>
  <dcterms:created xsi:type="dcterms:W3CDTF">2020-08-13T22:06:42Z</dcterms:created>
  <dcterms:modified xsi:type="dcterms:W3CDTF">2022-03-11T17:34:05Z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MSIP_Label_67599526-06ca-49cc-9fa9-5307800a949a_Enabled">
    <vt:lpwstr>True</vt:lpwstr>
  </property>
  <property fmtid="{D5CDD505-2E9C-101B-9397-08002B2CF9AE}" pid="4" name="MSIP_Label_67599526-06ca-49cc-9fa9-5307800a949a_SiteId">
    <vt:lpwstr>fabb61b8-3afe-4e75-b934-a47f782b8cd7</vt:lpwstr>
  </property>
  <property fmtid="{D5CDD505-2E9C-101B-9397-08002B2CF9AE}" pid="5" name="MSIP_Label_67599526-06ca-49cc-9fa9-5307800a949a_SetDate">
    <vt:lpwstr>2018-12-11T13:43:06.3238854Z</vt:lpwstr>
  </property>
  <property fmtid="{D5CDD505-2E9C-101B-9397-08002B2CF9AE}" pid="6" name="MSIP_Label_67599526-06ca-49cc-9fa9-5307800a949a_Name">
    <vt:lpwstr>Proprietary</vt:lpwstr>
  </property>
  <property fmtid="{D5CDD505-2E9C-101B-9397-08002B2CF9AE}" pid="7" name="MSIP_Label_67599526-06ca-49cc-9fa9-5307800a949a_Extended_MSFT_Method">
    <vt:lpwstr>Automatic</vt:lpwstr>
  </property>
  <property fmtid="{D5CDD505-2E9C-101B-9397-08002B2CF9AE}" pid="8" name="Sensitivity">
    <vt:lpwstr>Proprietary</vt:lpwstr>
  </property>
  <property fmtid="{D5CDD505-2E9C-101B-9397-08002B2CF9AE}" pid="9" name="UnilyDocumentCategory">
    <vt:lpwstr/>
  </property>
  <property fmtid="{D5CDD505-2E9C-101B-9397-08002B2CF9AE}" pid="10" name="ClassificationContentMarkingFooterLocations">
    <vt:lpwstr>CVS_Health_PPT_Everyday_Widescreen_Template:5</vt:lpwstr>
  </property>
  <property fmtid="{D5CDD505-2E9C-101B-9397-08002B2CF9AE}" pid="11" name="ClassificationContentMarkingFooterText">
    <vt:lpwstr>Proprietary</vt:lpwstr>
  </property>
  <property fmtid="{D5CDD505-2E9C-101B-9397-08002B2CF9AE}" pid="12" name="ItemStatus">
    <vt:lpwstr/>
  </property>
</Properties>
</file>