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552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F7F7F"/>
    <a:srgbClr val="D9D9D9"/>
    <a:srgbClr val="FF4848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E70EA-1A3C-05DB-BED5-377D107AAA79}" v="6" dt="2021-10-12T21:22:11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86602" autoAdjust="0"/>
  </p:normalViewPr>
  <p:slideViewPr>
    <p:cSldViewPr snapToGrid="0">
      <p:cViewPr varScale="1">
        <p:scale>
          <a:sx n="95" d="100"/>
          <a:sy n="95" d="100"/>
        </p:scale>
        <p:origin x="1134" y="84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3/11/2022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Unique networks formed with providers close to schools, larger network/provider management – Grace?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Vendors – Eligibility processors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States – State reporting and regulatory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Products – med, dent, vision, travel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Prevent Health – Smoking Sensations, Pregnancy prevention,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3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Daniel McCutcheon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Aetna Student Health 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4/2019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860151"/>
            <a:ext cx="9688622" cy="423094"/>
          </a:xfrm>
        </p:spPr>
        <p:txBody>
          <a:bodyPr/>
          <a:lstStyle/>
          <a:p>
            <a:r>
              <a:rPr lang="en-US" dirty="0"/>
              <a:t>Aetna Student Health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57200" y="1916894"/>
            <a:ext cx="2237169" cy="322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30318" y="1916894"/>
            <a:ext cx="2242245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57200" y="5146093"/>
            <a:ext cx="5598851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689934" y="1916895"/>
            <a:ext cx="2237169" cy="158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14770" y="1916894"/>
            <a:ext cx="2237169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689933" y="3499645"/>
            <a:ext cx="2237169" cy="164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56051" y="5146092"/>
            <a:ext cx="5592930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A4F0FBAF-AA8B-47E2-A1BD-E687418EE3BE}"/>
              </a:ext>
            </a:extLst>
          </p:cNvPr>
          <p:cNvSpPr/>
          <p:nvPr/>
        </p:nvSpPr>
        <p:spPr>
          <a:xfrm>
            <a:off x="1619521" y="2274023"/>
            <a:ext cx="96919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</a:t>
            </a:r>
          </a:p>
        </p:txBody>
      </p:sp>
      <p:sp>
        <p:nvSpPr>
          <p:cNvPr id="28" name="Rounded Rectangle 58">
            <a:extLst>
              <a:ext uri="{FF2B5EF4-FFF2-40B4-BE49-F238E27FC236}">
                <a16:creationId xmlns:a16="http://schemas.microsoft.com/office/drawing/2014/main" id="{8BDE1B71-75FA-48CE-B538-94B0374C5CF3}"/>
              </a:ext>
            </a:extLst>
          </p:cNvPr>
          <p:cNvSpPr/>
          <p:nvPr/>
        </p:nvSpPr>
        <p:spPr>
          <a:xfrm>
            <a:off x="2764457" y="2172113"/>
            <a:ext cx="97946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Prospect Customers</a:t>
            </a: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541A4344-6EA6-41DA-8DC2-44E449BA936C}"/>
              </a:ext>
            </a:extLst>
          </p:cNvPr>
          <p:cNvSpPr/>
          <p:nvPr/>
        </p:nvSpPr>
        <p:spPr>
          <a:xfrm>
            <a:off x="2786985" y="2507456"/>
            <a:ext cx="979469" cy="2836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 Admin</a:t>
            </a:r>
          </a:p>
        </p:txBody>
      </p:sp>
      <p:sp>
        <p:nvSpPr>
          <p:cNvPr id="31" name="Rounded Rectangle 58">
            <a:extLst>
              <a:ext uri="{FF2B5EF4-FFF2-40B4-BE49-F238E27FC236}">
                <a16:creationId xmlns:a16="http://schemas.microsoft.com/office/drawing/2014/main" id="{15965410-8B06-45FB-91BA-0DCAA63BAD19}"/>
              </a:ext>
            </a:extLst>
          </p:cNvPr>
          <p:cNvSpPr/>
          <p:nvPr/>
        </p:nvSpPr>
        <p:spPr>
          <a:xfrm>
            <a:off x="2786985" y="3729124"/>
            <a:ext cx="9724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Presence</a:t>
            </a:r>
          </a:p>
        </p:txBody>
      </p:sp>
      <p:sp>
        <p:nvSpPr>
          <p:cNvPr id="32" name="Rounded Rectangle 58">
            <a:extLst>
              <a:ext uri="{FF2B5EF4-FFF2-40B4-BE49-F238E27FC236}">
                <a16:creationId xmlns:a16="http://schemas.microsoft.com/office/drawing/2014/main" id="{3719F3DD-DD5A-4557-A478-6531C3BF5D44}"/>
              </a:ext>
            </a:extLst>
          </p:cNvPr>
          <p:cNvSpPr/>
          <p:nvPr/>
        </p:nvSpPr>
        <p:spPr>
          <a:xfrm>
            <a:off x="3844260" y="3729124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CVS / Aetna Brand</a:t>
            </a: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5781D75F-7F55-48C7-9109-AEE5F5B6D1A9}"/>
              </a:ext>
            </a:extLst>
          </p:cNvPr>
          <p:cNvSpPr/>
          <p:nvPr/>
        </p:nvSpPr>
        <p:spPr>
          <a:xfrm>
            <a:off x="2793722" y="4427240"/>
            <a:ext cx="971927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Platform</a:t>
            </a: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1625788" y="2636062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45" name="Rounded Rectangle 58">
            <a:extLst>
              <a:ext uri="{FF2B5EF4-FFF2-40B4-BE49-F238E27FC236}">
                <a16:creationId xmlns:a16="http://schemas.microsoft.com/office/drawing/2014/main" id="{E34142F9-AA32-4268-989D-0545267FA25A}"/>
              </a:ext>
            </a:extLst>
          </p:cNvPr>
          <p:cNvSpPr/>
          <p:nvPr/>
        </p:nvSpPr>
        <p:spPr>
          <a:xfrm>
            <a:off x="588709" y="3002365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Hospitals</a:t>
            </a:r>
          </a:p>
        </p:txBody>
      </p:sp>
      <p:sp>
        <p:nvSpPr>
          <p:cNvPr id="46" name="Rounded Rectangle 58">
            <a:extLst>
              <a:ext uri="{FF2B5EF4-FFF2-40B4-BE49-F238E27FC236}">
                <a16:creationId xmlns:a16="http://schemas.microsoft.com/office/drawing/2014/main" id="{2BFBF588-614C-4BC0-848A-BFB126275424}"/>
              </a:ext>
            </a:extLst>
          </p:cNvPr>
          <p:cNvSpPr/>
          <p:nvPr/>
        </p:nvSpPr>
        <p:spPr>
          <a:xfrm>
            <a:off x="3835200" y="2170359"/>
            <a:ext cx="9648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Account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id="{C701549A-205C-4BCE-BE0C-642EBD5F33D3}"/>
              </a:ext>
            </a:extLst>
          </p:cNvPr>
          <p:cNvSpPr/>
          <p:nvPr/>
        </p:nvSpPr>
        <p:spPr>
          <a:xfrm>
            <a:off x="3844260" y="4071476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&amp; Insights</a:t>
            </a:r>
          </a:p>
        </p:txBody>
      </p:sp>
      <p:sp>
        <p:nvSpPr>
          <p:cNvPr id="52" name="Rounded Rectangle 58">
            <a:extLst>
              <a:ext uri="{FF2B5EF4-FFF2-40B4-BE49-F238E27FC236}">
                <a16:creationId xmlns:a16="http://schemas.microsoft.com/office/drawing/2014/main" id="{9E4FD48D-1FA1-417E-8AE1-561F247F2AF5}"/>
              </a:ext>
            </a:extLst>
          </p:cNvPr>
          <p:cNvSpPr/>
          <p:nvPr/>
        </p:nvSpPr>
        <p:spPr>
          <a:xfrm>
            <a:off x="529866" y="5553524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Marketing &amp; Sales</a:t>
            </a:r>
          </a:p>
        </p:txBody>
      </p:sp>
      <p:sp>
        <p:nvSpPr>
          <p:cNvPr id="53" name="Rounded Rectangle 58">
            <a:extLst>
              <a:ext uri="{FF2B5EF4-FFF2-40B4-BE49-F238E27FC236}">
                <a16:creationId xmlns:a16="http://schemas.microsoft.com/office/drawing/2014/main" id="{41067F6B-C523-4FED-91B0-310CDE540F13}"/>
              </a:ext>
            </a:extLst>
          </p:cNvPr>
          <p:cNvSpPr/>
          <p:nvPr/>
        </p:nvSpPr>
        <p:spPr>
          <a:xfrm>
            <a:off x="3271006" y="5554525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Product Development</a:t>
            </a:r>
          </a:p>
        </p:txBody>
      </p:sp>
      <p:sp>
        <p:nvSpPr>
          <p:cNvPr id="55" name="Rounded Rectangle 58">
            <a:extLst>
              <a:ext uri="{FF2B5EF4-FFF2-40B4-BE49-F238E27FC236}">
                <a16:creationId xmlns:a16="http://schemas.microsoft.com/office/drawing/2014/main" id="{376D5D13-E95C-404F-A799-DBCA2AB3FFDA}"/>
              </a:ext>
            </a:extLst>
          </p:cNvPr>
          <p:cNvSpPr/>
          <p:nvPr/>
        </p:nvSpPr>
        <p:spPr>
          <a:xfrm>
            <a:off x="4647677" y="55509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General &amp; Administrative Costs</a:t>
            </a:r>
          </a:p>
        </p:txBody>
      </p:sp>
      <p:sp>
        <p:nvSpPr>
          <p:cNvPr id="57" name="Rounded Rectangle 58">
            <a:extLst>
              <a:ext uri="{FF2B5EF4-FFF2-40B4-BE49-F238E27FC236}">
                <a16:creationId xmlns:a16="http://schemas.microsoft.com/office/drawing/2014/main" id="{93F4A803-FA47-45BD-A3F6-303947D006DB}"/>
              </a:ext>
            </a:extLst>
          </p:cNvPr>
          <p:cNvSpPr/>
          <p:nvPr/>
        </p:nvSpPr>
        <p:spPr>
          <a:xfrm>
            <a:off x="8175210" y="5595933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 Semester Billing</a:t>
            </a:r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16E31E37-44F8-48B1-BF44-F63270D92F79}"/>
              </a:ext>
            </a:extLst>
          </p:cNvPr>
          <p:cNvSpPr/>
          <p:nvPr/>
        </p:nvSpPr>
        <p:spPr>
          <a:xfrm>
            <a:off x="1900436" y="55509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Operational Costs</a:t>
            </a:r>
          </a:p>
        </p:txBody>
      </p:sp>
      <p:sp>
        <p:nvSpPr>
          <p:cNvPr id="61" name="Rounded Rectangle 58">
            <a:extLst>
              <a:ext uri="{FF2B5EF4-FFF2-40B4-BE49-F238E27FC236}">
                <a16:creationId xmlns:a16="http://schemas.microsoft.com/office/drawing/2014/main" id="{B6B19FFA-AEB7-46A3-A194-0770BEA6AD40}"/>
              </a:ext>
            </a:extLst>
          </p:cNvPr>
          <p:cNvSpPr/>
          <p:nvPr/>
        </p:nvSpPr>
        <p:spPr>
          <a:xfrm>
            <a:off x="3292211" y="3170271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Clinical Management</a:t>
            </a:r>
          </a:p>
        </p:txBody>
      </p:sp>
      <p:sp>
        <p:nvSpPr>
          <p:cNvPr id="65" name="Rounded Rectangle 58">
            <a:extLst>
              <a:ext uri="{FF2B5EF4-FFF2-40B4-BE49-F238E27FC236}">
                <a16:creationId xmlns:a16="http://schemas.microsoft.com/office/drawing/2014/main" id="{894BFB2C-280E-4D39-A221-46733B15BF72}"/>
              </a:ext>
            </a:extLst>
          </p:cNvPr>
          <p:cNvSpPr/>
          <p:nvPr/>
        </p:nvSpPr>
        <p:spPr>
          <a:xfrm>
            <a:off x="554104" y="228101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Brokers</a:t>
            </a: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90630D62-CCE9-4012-85EB-C13BCD97663B}"/>
              </a:ext>
            </a:extLst>
          </p:cNvPr>
          <p:cNvSpPr/>
          <p:nvPr/>
        </p:nvSpPr>
        <p:spPr>
          <a:xfrm>
            <a:off x="1625151" y="3002365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Vendors</a:t>
            </a:r>
          </a:p>
        </p:txBody>
      </p:sp>
      <p:sp>
        <p:nvSpPr>
          <p:cNvPr id="75" name="Rounded Rectangle 58">
            <a:extLst>
              <a:ext uri="{FF2B5EF4-FFF2-40B4-BE49-F238E27FC236}">
                <a16:creationId xmlns:a16="http://schemas.microsoft.com/office/drawing/2014/main" id="{C162AE9F-DB8E-45B9-8DF1-5762EC2ADFFF}"/>
              </a:ext>
            </a:extLst>
          </p:cNvPr>
          <p:cNvSpPr/>
          <p:nvPr/>
        </p:nvSpPr>
        <p:spPr>
          <a:xfrm>
            <a:off x="2784340" y="4069531"/>
            <a:ext cx="96877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Consumer Portal</a:t>
            </a:r>
          </a:p>
        </p:txBody>
      </p:sp>
      <p:sp>
        <p:nvSpPr>
          <p:cNvPr id="76" name="Rounded Rectangle 58">
            <a:extLst>
              <a:ext uri="{FF2B5EF4-FFF2-40B4-BE49-F238E27FC236}">
                <a16:creationId xmlns:a16="http://schemas.microsoft.com/office/drawing/2014/main" id="{807A6E56-E30B-4F00-8017-23DF701E5CA9}"/>
              </a:ext>
            </a:extLst>
          </p:cNvPr>
          <p:cNvSpPr/>
          <p:nvPr/>
        </p:nvSpPr>
        <p:spPr>
          <a:xfrm>
            <a:off x="3835200" y="4427240"/>
            <a:ext cx="992113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Preventative Health Care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61119E-2C19-47E9-8B53-BE6C69734488}"/>
              </a:ext>
            </a:extLst>
          </p:cNvPr>
          <p:cNvSpPr txBox="1"/>
          <p:nvPr/>
        </p:nvSpPr>
        <p:spPr>
          <a:xfrm>
            <a:off x="7174918" y="1914649"/>
            <a:ext cx="2237169" cy="1402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87C769-1AFC-40B1-8E43-E6D533E27894}"/>
              </a:ext>
            </a:extLst>
          </p:cNvPr>
          <p:cNvSpPr txBox="1"/>
          <p:nvPr/>
        </p:nvSpPr>
        <p:spPr>
          <a:xfrm>
            <a:off x="7173160" y="3319099"/>
            <a:ext cx="2237169" cy="1826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79" name="Rounded Rectangle 58">
            <a:extLst>
              <a:ext uri="{FF2B5EF4-FFF2-40B4-BE49-F238E27FC236}">
                <a16:creationId xmlns:a16="http://schemas.microsoft.com/office/drawing/2014/main" id="{4E07E058-D411-415E-88D2-3EC40F84B160}"/>
              </a:ext>
            </a:extLst>
          </p:cNvPr>
          <p:cNvSpPr/>
          <p:nvPr/>
        </p:nvSpPr>
        <p:spPr>
          <a:xfrm>
            <a:off x="8368486" y="2231166"/>
            <a:ext cx="98213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Members (students)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60F75933-552A-4F16-A771-83C148781C64}"/>
              </a:ext>
            </a:extLst>
          </p:cNvPr>
          <p:cNvSpPr/>
          <p:nvPr/>
        </p:nvSpPr>
        <p:spPr>
          <a:xfrm>
            <a:off x="7258099" y="2224129"/>
            <a:ext cx="982129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Brokers</a:t>
            </a:r>
          </a:p>
        </p:txBody>
      </p:sp>
      <p:sp>
        <p:nvSpPr>
          <p:cNvPr id="84" name="Rounded Rectangle 58">
            <a:extLst>
              <a:ext uri="{FF2B5EF4-FFF2-40B4-BE49-F238E27FC236}">
                <a16:creationId xmlns:a16="http://schemas.microsoft.com/office/drawing/2014/main" id="{75A5D5F8-F590-4915-A166-C7C80C3390F4}"/>
              </a:ext>
            </a:extLst>
          </p:cNvPr>
          <p:cNvSpPr/>
          <p:nvPr/>
        </p:nvSpPr>
        <p:spPr>
          <a:xfrm>
            <a:off x="7248391" y="3632864"/>
            <a:ext cx="1027529" cy="2973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Consumer Portal</a:t>
            </a:r>
          </a:p>
        </p:txBody>
      </p:sp>
      <p:sp>
        <p:nvSpPr>
          <p:cNvPr id="87" name="Rounded Rectangle 58">
            <a:extLst>
              <a:ext uri="{FF2B5EF4-FFF2-40B4-BE49-F238E27FC236}">
                <a16:creationId xmlns:a16="http://schemas.microsoft.com/office/drawing/2014/main" id="{ABF9C39F-8B3E-4A7B-8808-CA38660BEB9F}"/>
              </a:ext>
            </a:extLst>
          </p:cNvPr>
          <p:cNvSpPr/>
          <p:nvPr/>
        </p:nvSpPr>
        <p:spPr>
          <a:xfrm>
            <a:off x="8317584" y="3632865"/>
            <a:ext cx="1013937" cy="2973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Mail</a:t>
            </a:r>
          </a:p>
        </p:txBody>
      </p:sp>
      <p:sp>
        <p:nvSpPr>
          <p:cNvPr id="89" name="Rounded Rectangle 58">
            <a:extLst>
              <a:ext uri="{FF2B5EF4-FFF2-40B4-BE49-F238E27FC236}">
                <a16:creationId xmlns:a16="http://schemas.microsoft.com/office/drawing/2014/main" id="{ED8E33EA-6EBF-4A24-BA80-14A1809DFE3C}"/>
              </a:ext>
            </a:extLst>
          </p:cNvPr>
          <p:cNvSpPr/>
          <p:nvPr/>
        </p:nvSpPr>
        <p:spPr>
          <a:xfrm>
            <a:off x="7239182" y="397284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Phone, Fax,  Emails</a:t>
            </a:r>
          </a:p>
        </p:txBody>
      </p:sp>
      <p:sp>
        <p:nvSpPr>
          <p:cNvPr id="91" name="Rounded Rectangle 58">
            <a:extLst>
              <a:ext uri="{FF2B5EF4-FFF2-40B4-BE49-F238E27FC236}">
                <a16:creationId xmlns:a16="http://schemas.microsoft.com/office/drawing/2014/main" id="{02AE29A9-B99A-400E-8439-8C7D645B7C1E}"/>
              </a:ext>
            </a:extLst>
          </p:cNvPr>
          <p:cNvSpPr/>
          <p:nvPr/>
        </p:nvSpPr>
        <p:spPr>
          <a:xfrm>
            <a:off x="8324226" y="3966265"/>
            <a:ext cx="1013937" cy="2972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Face to face</a:t>
            </a:r>
          </a:p>
        </p:txBody>
      </p:sp>
      <p:sp>
        <p:nvSpPr>
          <p:cNvPr id="74" name="Rounded Rectangle 58">
            <a:extLst>
              <a:ext uri="{FF2B5EF4-FFF2-40B4-BE49-F238E27FC236}">
                <a16:creationId xmlns:a16="http://schemas.microsoft.com/office/drawing/2014/main" id="{70B78775-9824-4C41-AA67-E7F95602894A}"/>
              </a:ext>
            </a:extLst>
          </p:cNvPr>
          <p:cNvSpPr/>
          <p:nvPr/>
        </p:nvSpPr>
        <p:spPr>
          <a:xfrm>
            <a:off x="1084115" y="3387996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States</a:t>
            </a:r>
          </a:p>
        </p:txBody>
      </p:sp>
      <p:sp>
        <p:nvSpPr>
          <p:cNvPr id="63" name="Rounded Rectangle 58">
            <a:extLst>
              <a:ext uri="{FF2B5EF4-FFF2-40B4-BE49-F238E27FC236}">
                <a16:creationId xmlns:a16="http://schemas.microsoft.com/office/drawing/2014/main" id="{13AEBE58-1381-4DAE-95AB-2495114482D5}"/>
              </a:ext>
            </a:extLst>
          </p:cNvPr>
          <p:cNvSpPr/>
          <p:nvPr/>
        </p:nvSpPr>
        <p:spPr>
          <a:xfrm>
            <a:off x="2783927" y="2842232"/>
            <a:ext cx="977416" cy="2736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Deliver Service</a:t>
            </a:r>
          </a:p>
        </p:txBody>
      </p:sp>
      <p:sp>
        <p:nvSpPr>
          <p:cNvPr id="69" name="Rounded Rectangle 58">
            <a:extLst>
              <a:ext uri="{FF2B5EF4-FFF2-40B4-BE49-F238E27FC236}">
                <a16:creationId xmlns:a16="http://schemas.microsoft.com/office/drawing/2014/main" id="{1FE2A7CF-9A6B-4CC3-96ED-79403306E323}"/>
              </a:ext>
            </a:extLst>
          </p:cNvPr>
          <p:cNvSpPr/>
          <p:nvPr/>
        </p:nvSpPr>
        <p:spPr>
          <a:xfrm>
            <a:off x="3835200" y="2512711"/>
            <a:ext cx="964830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Network</a:t>
            </a:r>
          </a:p>
        </p:txBody>
      </p:sp>
      <p:sp>
        <p:nvSpPr>
          <p:cNvPr id="85" name="Rounded Rectangle 58">
            <a:extLst>
              <a:ext uri="{FF2B5EF4-FFF2-40B4-BE49-F238E27FC236}">
                <a16:creationId xmlns:a16="http://schemas.microsoft.com/office/drawing/2014/main" id="{F7E409D1-E74B-43A1-9BE5-6F94541EE4FE}"/>
              </a:ext>
            </a:extLst>
          </p:cNvPr>
          <p:cNvSpPr/>
          <p:nvPr/>
        </p:nvSpPr>
        <p:spPr>
          <a:xfrm>
            <a:off x="9875773" y="2362959"/>
            <a:ext cx="131516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Students</a:t>
            </a:r>
          </a:p>
        </p:txBody>
      </p:sp>
      <p:sp>
        <p:nvSpPr>
          <p:cNvPr id="73" name="Rounded Rectangle 58">
            <a:extLst>
              <a:ext uri="{FF2B5EF4-FFF2-40B4-BE49-F238E27FC236}">
                <a16:creationId xmlns:a16="http://schemas.microsoft.com/office/drawing/2014/main" id="{5A833B64-9A8C-4DFC-A5E8-9F34137AC031}"/>
              </a:ext>
            </a:extLst>
          </p:cNvPr>
          <p:cNvSpPr/>
          <p:nvPr/>
        </p:nvSpPr>
        <p:spPr>
          <a:xfrm>
            <a:off x="3275071" y="4801486"/>
            <a:ext cx="9687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Minute Clinic</a:t>
            </a:r>
          </a:p>
        </p:txBody>
      </p:sp>
      <p:sp>
        <p:nvSpPr>
          <p:cNvPr id="64" name="Rounded Rectangle 58">
            <a:extLst>
              <a:ext uri="{FF2B5EF4-FFF2-40B4-BE49-F238E27FC236}">
                <a16:creationId xmlns:a16="http://schemas.microsoft.com/office/drawing/2014/main" id="{2E1DBE7A-99BA-41E9-B640-19B5B7EC75AC}"/>
              </a:ext>
            </a:extLst>
          </p:cNvPr>
          <p:cNvSpPr/>
          <p:nvPr/>
        </p:nvSpPr>
        <p:spPr>
          <a:xfrm>
            <a:off x="3829721" y="2841029"/>
            <a:ext cx="964829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Pay Providers</a:t>
            </a:r>
          </a:p>
        </p:txBody>
      </p:sp>
      <p:sp>
        <p:nvSpPr>
          <p:cNvPr id="96" name="Rounded Rectangle 58">
            <a:extLst>
              <a:ext uri="{FF2B5EF4-FFF2-40B4-BE49-F238E27FC236}">
                <a16:creationId xmlns:a16="http://schemas.microsoft.com/office/drawing/2014/main" id="{CCAEAAC8-8575-4943-B47E-224153638174}"/>
              </a:ext>
            </a:extLst>
          </p:cNvPr>
          <p:cNvSpPr/>
          <p:nvPr/>
        </p:nvSpPr>
        <p:spPr>
          <a:xfrm>
            <a:off x="7774967" y="4319786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Video (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TeleDoc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97" name="Rounded Rectangle 58">
            <a:extLst>
              <a:ext uri="{FF2B5EF4-FFF2-40B4-BE49-F238E27FC236}">
                <a16:creationId xmlns:a16="http://schemas.microsoft.com/office/drawing/2014/main" id="{5706D2E1-C9BA-4BBD-B7F4-16B50C704A8C}"/>
              </a:ext>
            </a:extLst>
          </p:cNvPr>
          <p:cNvSpPr/>
          <p:nvPr/>
        </p:nvSpPr>
        <p:spPr>
          <a:xfrm>
            <a:off x="579674" y="264514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Auditing</a:t>
            </a:r>
          </a:p>
        </p:txBody>
      </p:sp>
      <p:sp>
        <p:nvSpPr>
          <p:cNvPr id="102" name="Rounded Rectangle 58">
            <a:extLst>
              <a:ext uri="{FF2B5EF4-FFF2-40B4-BE49-F238E27FC236}">
                <a16:creationId xmlns:a16="http://schemas.microsoft.com/office/drawing/2014/main" id="{97B5E3C0-38A6-4917-A351-B49537FE2DCD}"/>
              </a:ext>
            </a:extLst>
          </p:cNvPr>
          <p:cNvSpPr/>
          <p:nvPr/>
        </p:nvSpPr>
        <p:spPr>
          <a:xfrm>
            <a:off x="5233505" y="2231166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Enhanced Institutional Services</a:t>
            </a:r>
          </a:p>
        </p:txBody>
      </p:sp>
      <p:sp>
        <p:nvSpPr>
          <p:cNvPr id="104" name="Rounded Rectangle 58">
            <a:extLst>
              <a:ext uri="{FF2B5EF4-FFF2-40B4-BE49-F238E27FC236}">
                <a16:creationId xmlns:a16="http://schemas.microsoft.com/office/drawing/2014/main" id="{2F1F98BA-2306-454E-9A2C-19EF1644C223}"/>
              </a:ext>
            </a:extLst>
          </p:cNvPr>
          <p:cNvSpPr/>
          <p:nvPr/>
        </p:nvSpPr>
        <p:spPr>
          <a:xfrm>
            <a:off x="5231825" y="3632974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Integrated Digital Experience</a:t>
            </a:r>
          </a:p>
        </p:txBody>
      </p:sp>
      <p:sp>
        <p:nvSpPr>
          <p:cNvPr id="107" name="Rounded Rectangle 58">
            <a:extLst>
              <a:ext uri="{FF2B5EF4-FFF2-40B4-BE49-F238E27FC236}">
                <a16:creationId xmlns:a16="http://schemas.microsoft.com/office/drawing/2014/main" id="{D84FA76B-10E1-41EE-9F00-73C5B5A453BA}"/>
              </a:ext>
            </a:extLst>
          </p:cNvPr>
          <p:cNvSpPr/>
          <p:nvPr/>
        </p:nvSpPr>
        <p:spPr>
          <a:xfrm>
            <a:off x="5241350" y="2580268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Lower Member Cost</a:t>
            </a:r>
          </a:p>
        </p:txBody>
      </p:sp>
      <p:sp>
        <p:nvSpPr>
          <p:cNvPr id="109" name="Rounded Rectangle 58">
            <a:extLst>
              <a:ext uri="{FF2B5EF4-FFF2-40B4-BE49-F238E27FC236}">
                <a16:creationId xmlns:a16="http://schemas.microsoft.com/office/drawing/2014/main" id="{C6D1A8CF-0904-4A30-82EA-5DC8B2603722}"/>
              </a:ext>
            </a:extLst>
          </p:cNvPr>
          <p:cNvSpPr/>
          <p:nvPr/>
        </p:nvSpPr>
        <p:spPr>
          <a:xfrm>
            <a:off x="5241350" y="2934345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 branding</a:t>
            </a:r>
          </a:p>
        </p:txBody>
      </p:sp>
      <p:sp>
        <p:nvSpPr>
          <p:cNvPr id="110" name="Rounded Rectangle 58">
            <a:extLst>
              <a:ext uri="{FF2B5EF4-FFF2-40B4-BE49-F238E27FC236}">
                <a16:creationId xmlns:a16="http://schemas.microsoft.com/office/drawing/2014/main" id="{08137A62-8A15-4057-B4B6-AB1A4CD525BA}"/>
              </a:ext>
            </a:extLst>
          </p:cNvPr>
          <p:cNvSpPr/>
          <p:nvPr/>
        </p:nvSpPr>
        <p:spPr>
          <a:xfrm>
            <a:off x="5241350" y="3288422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Quality of Service</a:t>
            </a:r>
          </a:p>
        </p:txBody>
      </p:sp>
      <p:sp>
        <p:nvSpPr>
          <p:cNvPr id="98" name="Rounded Rectangle 58">
            <a:extLst>
              <a:ext uri="{FF2B5EF4-FFF2-40B4-BE49-F238E27FC236}">
                <a16:creationId xmlns:a16="http://schemas.microsoft.com/office/drawing/2014/main" id="{AA5F35F7-DEF7-4E93-BCD1-FDAA8FDB73CB}"/>
              </a:ext>
            </a:extLst>
          </p:cNvPr>
          <p:cNvSpPr/>
          <p:nvPr/>
        </p:nvSpPr>
        <p:spPr>
          <a:xfrm>
            <a:off x="1076551" y="3748921"/>
            <a:ext cx="1085939" cy="5928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Institutions of Higher Education</a:t>
            </a:r>
          </a:p>
        </p:txBody>
      </p:sp>
      <p:sp>
        <p:nvSpPr>
          <p:cNvPr id="67" name="Rounded Rectangle 58">
            <a:extLst>
              <a:ext uri="{FF2B5EF4-FFF2-40B4-BE49-F238E27FC236}">
                <a16:creationId xmlns:a16="http://schemas.microsoft.com/office/drawing/2014/main" id="{C8F666CC-5C5F-453E-B054-1CA04A7AA02B}"/>
              </a:ext>
            </a:extLst>
          </p:cNvPr>
          <p:cNvSpPr/>
          <p:nvPr/>
        </p:nvSpPr>
        <p:spPr>
          <a:xfrm>
            <a:off x="5236738" y="3995290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Presence</a:t>
            </a:r>
          </a:p>
        </p:txBody>
      </p:sp>
      <p:sp>
        <p:nvSpPr>
          <p:cNvPr id="70" name="Rounded Rectangle 58">
            <a:extLst>
              <a:ext uri="{FF2B5EF4-FFF2-40B4-BE49-F238E27FC236}">
                <a16:creationId xmlns:a16="http://schemas.microsoft.com/office/drawing/2014/main" id="{24C25C73-628A-4B19-B420-60741EF34CF6}"/>
              </a:ext>
            </a:extLst>
          </p:cNvPr>
          <p:cNvSpPr/>
          <p:nvPr/>
        </p:nvSpPr>
        <p:spPr>
          <a:xfrm>
            <a:off x="8335512" y="2708269"/>
            <a:ext cx="1015104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Non-Member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(Students)</a:t>
            </a:r>
          </a:p>
        </p:txBody>
      </p:sp>
      <p:sp>
        <p:nvSpPr>
          <p:cNvPr id="71" name="Rounded Rectangle 58">
            <a:extLst>
              <a:ext uri="{FF2B5EF4-FFF2-40B4-BE49-F238E27FC236}">
                <a16:creationId xmlns:a16="http://schemas.microsoft.com/office/drawing/2014/main" id="{621BFA2B-9153-43EF-889B-04F8116F9021}"/>
              </a:ext>
            </a:extLst>
          </p:cNvPr>
          <p:cNvSpPr/>
          <p:nvPr/>
        </p:nvSpPr>
        <p:spPr>
          <a:xfrm>
            <a:off x="9829872" y="5595933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Checks, CC, Digital checks </a:t>
            </a:r>
          </a:p>
        </p:txBody>
      </p:sp>
      <p:sp>
        <p:nvSpPr>
          <p:cNvPr id="72" name="Rounded Rectangle 58">
            <a:extLst>
              <a:ext uri="{FF2B5EF4-FFF2-40B4-BE49-F238E27FC236}">
                <a16:creationId xmlns:a16="http://schemas.microsoft.com/office/drawing/2014/main" id="{E3859515-AA0C-446D-AC89-26AD67E10782}"/>
              </a:ext>
            </a:extLst>
          </p:cNvPr>
          <p:cNvSpPr/>
          <p:nvPr/>
        </p:nvSpPr>
        <p:spPr>
          <a:xfrm>
            <a:off x="6426447" y="5595933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Institutional Billing</a:t>
            </a:r>
          </a:p>
        </p:txBody>
      </p:sp>
      <p:sp>
        <p:nvSpPr>
          <p:cNvPr id="81" name="Rounded Rectangle 58">
            <a:extLst>
              <a:ext uri="{FF2B5EF4-FFF2-40B4-BE49-F238E27FC236}">
                <a16:creationId xmlns:a16="http://schemas.microsoft.com/office/drawing/2014/main" id="{EBB2D040-B48A-46A3-9E9F-ADFAA1D32D0E}"/>
              </a:ext>
            </a:extLst>
          </p:cNvPr>
          <p:cNvSpPr/>
          <p:nvPr/>
        </p:nvSpPr>
        <p:spPr>
          <a:xfrm>
            <a:off x="7224039" y="2642910"/>
            <a:ext cx="1050247" cy="5928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Institutions of 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195382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Props1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D07124-2A88-44D6-B9DB-22C07867EE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5257-8992-498b-aff9-2ccb2706890d"/>
    <ds:schemaRef ds:uri="f8f3ac21-d33a-4f17-9d4e-9f9f14b9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4F0FD7-590D-477C-84D8-04F64A55F94D}">
  <ds:schemaRefs>
    <ds:schemaRef ds:uri="http://schemas.microsoft.com/office/2006/metadata/properties"/>
    <ds:schemaRef ds:uri="http://schemas.microsoft.com/office/infopath/2007/PartnerControls"/>
    <ds:schemaRef ds:uri="b1cf5257-8992-498b-aff9-2ccb2706890d"/>
    <ds:schemaRef ds:uri="f8f3ac21-d33a-4f17-9d4e-9f9f14b93e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13082</TotalTime>
  <Words>189</Words>
  <Application>Microsoft Office PowerPoint</Application>
  <PresentationFormat>Widescreen</PresentationFormat>
  <Paragraphs>68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OfficeoftheCTO_theme_100218</vt:lpstr>
      <vt:lpstr>Aetna Student Health  Business Canvas</vt:lpstr>
      <vt:lpstr>Business Canvas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Mccutcheon, Daniel</cp:lastModifiedBy>
  <cp:revision>805</cp:revision>
  <cp:lastPrinted>2017-04-13T12:11:49Z</cp:lastPrinted>
  <dcterms:created xsi:type="dcterms:W3CDTF">2017-11-30T21:23:10Z</dcterms:created>
  <dcterms:modified xsi:type="dcterms:W3CDTF">2022-03-11T18:13:42Z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1219000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  <property fmtid="{D5CDD505-2E9C-101B-9397-08002B2CF9AE}" pid="14" name="ItemStatus">
    <vt:lpwstr/>
  </property>
</Properties>
</file>