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3367" autoAdjust="0"/>
  </p:normalViewPr>
  <p:slideViewPr>
    <p:cSldViewPr snapToGrid="0">
      <p:cViewPr varScale="1">
        <p:scale>
          <a:sx n="75" d="100"/>
          <a:sy n="75" d="100"/>
        </p:scale>
        <p:origin x="924" y="72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3/11/2022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86746" y="1137865"/>
            <a:ext cx="6293064" cy="2630356"/>
          </a:xfrm>
        </p:spPr>
        <p:txBody>
          <a:bodyPr/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 Voluntary 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Aetna </a:t>
            </a:r>
            <a:r>
              <a:rPr lang="en-US" dirty="0"/>
              <a:t>Voluntary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6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54177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429957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347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4719" y="1855434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08" y="1864310"/>
            <a:ext cx="2237169" cy="1340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204840"/>
            <a:ext cx="2237169" cy="122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206320"/>
            <a:ext cx="2237169" cy="1225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438834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4" name="Rounded Rectangle 58">
            <a:extLst>
              <a:ext uri="{FF2B5EF4-FFF2-40B4-BE49-F238E27FC236}">
                <a16:creationId xmlns:a16="http://schemas.microsoft.com/office/drawing/2014/main" id="{7EAFFB86-DE27-4C6F-801A-BAA8EAA58730}"/>
              </a:ext>
            </a:extLst>
          </p:cNvPr>
          <p:cNvSpPr/>
          <p:nvPr/>
        </p:nvSpPr>
        <p:spPr>
          <a:xfrm>
            <a:off x="738880" y="2222439"/>
            <a:ext cx="824690" cy="4165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25" name="Rounded Rectangle 58">
            <a:extLst>
              <a:ext uri="{FF2B5EF4-FFF2-40B4-BE49-F238E27FC236}">
                <a16:creationId xmlns:a16="http://schemas.microsoft.com/office/drawing/2014/main" id="{039B8545-2B7D-40E8-B5EF-011CFD1F9A73}"/>
              </a:ext>
            </a:extLst>
          </p:cNvPr>
          <p:cNvSpPr/>
          <p:nvPr/>
        </p:nvSpPr>
        <p:spPr>
          <a:xfrm>
            <a:off x="1735493" y="3053210"/>
            <a:ext cx="89644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737118" y="3249267"/>
            <a:ext cx="8141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738880" y="3657823"/>
            <a:ext cx="8141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Dept of Insurance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821743" y="2180176"/>
            <a:ext cx="972486" cy="3773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Member/provider claim payments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821743" y="2647049"/>
            <a:ext cx="976508" cy="40941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Eligibility/billing</a:t>
            </a:r>
          </a:p>
        </p:txBody>
      </p:sp>
      <p:sp>
        <p:nvSpPr>
          <p:cNvPr id="30" name="Rounded Rectangle 58">
            <a:extLst>
              <a:ext uri="{FF2B5EF4-FFF2-40B4-BE49-F238E27FC236}">
                <a16:creationId xmlns:a16="http://schemas.microsoft.com/office/drawing/2014/main" id="{E77304A0-0257-4CE7-8408-5166C8645B4E}"/>
              </a:ext>
            </a:extLst>
          </p:cNvPr>
          <p:cNvSpPr/>
          <p:nvPr/>
        </p:nvSpPr>
        <p:spPr>
          <a:xfrm>
            <a:off x="1757780" y="2222972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843895" y="3466301"/>
            <a:ext cx="924083" cy="3266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CVS/Aetna brand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35303" y="3455135"/>
            <a:ext cx="91749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portal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843894" y="3890864"/>
            <a:ext cx="917891" cy="30941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34" name="Rounded Rectangle 58">
            <a:extLst>
              <a:ext uri="{FF2B5EF4-FFF2-40B4-BE49-F238E27FC236}">
                <a16:creationId xmlns:a16="http://schemas.microsoft.com/office/drawing/2014/main" id="{ECF46DFC-F9AA-4B92-9485-B3C22FA6F0EA}"/>
              </a:ext>
            </a:extLst>
          </p:cNvPr>
          <p:cNvSpPr/>
          <p:nvPr/>
        </p:nvSpPr>
        <p:spPr>
          <a:xfrm>
            <a:off x="7345846" y="2563638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35" name="Rounded Rectangle 58">
            <a:extLst>
              <a:ext uri="{FF2B5EF4-FFF2-40B4-BE49-F238E27FC236}">
                <a16:creationId xmlns:a16="http://schemas.microsoft.com/office/drawing/2014/main" id="{AC924249-1C12-46A8-A067-18C078A91AA0}"/>
              </a:ext>
            </a:extLst>
          </p:cNvPr>
          <p:cNvSpPr/>
          <p:nvPr/>
        </p:nvSpPr>
        <p:spPr>
          <a:xfrm>
            <a:off x="7351148" y="2162905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</a:t>
            </a:r>
          </a:p>
        </p:txBody>
      </p:sp>
      <p:sp>
        <p:nvSpPr>
          <p:cNvPr id="37" name="Rounded Rectangle 58">
            <a:extLst>
              <a:ext uri="{FF2B5EF4-FFF2-40B4-BE49-F238E27FC236}">
                <a16:creationId xmlns:a16="http://schemas.microsoft.com/office/drawing/2014/main" id="{12F5E965-7E90-4805-B181-67BB8A354CD5}"/>
              </a:ext>
            </a:extLst>
          </p:cNvPr>
          <p:cNvSpPr/>
          <p:nvPr/>
        </p:nvSpPr>
        <p:spPr>
          <a:xfrm>
            <a:off x="9639793" y="2213865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National Accounts</a:t>
            </a:r>
          </a:p>
        </p:txBody>
      </p:sp>
      <p:sp>
        <p:nvSpPr>
          <p:cNvPr id="39" name="Rounded Rectangle 58">
            <a:extLst>
              <a:ext uri="{FF2B5EF4-FFF2-40B4-BE49-F238E27FC236}">
                <a16:creationId xmlns:a16="http://schemas.microsoft.com/office/drawing/2014/main" id="{C2881326-8C51-40CD-9BD5-82E070D87E20}"/>
              </a:ext>
            </a:extLst>
          </p:cNvPr>
          <p:cNvSpPr/>
          <p:nvPr/>
        </p:nvSpPr>
        <p:spPr>
          <a:xfrm>
            <a:off x="9639793" y="2714860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Middle Market</a:t>
            </a:r>
          </a:p>
        </p:txBody>
      </p:sp>
      <p:sp>
        <p:nvSpPr>
          <p:cNvPr id="41" name="Rounded Rectangle 58">
            <a:extLst>
              <a:ext uri="{FF2B5EF4-FFF2-40B4-BE49-F238E27FC236}">
                <a16:creationId xmlns:a16="http://schemas.microsoft.com/office/drawing/2014/main" id="{838898D3-F194-4CC0-ACF0-447E16FE30A7}"/>
              </a:ext>
            </a:extLst>
          </p:cNvPr>
          <p:cNvSpPr/>
          <p:nvPr/>
        </p:nvSpPr>
        <p:spPr>
          <a:xfrm>
            <a:off x="9639793" y="3194483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Voluntary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757780" y="2599388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54179" y="2157569"/>
            <a:ext cx="912201" cy="4295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Sales/marketing</a:t>
            </a:r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0A94CDE0-3816-4261-851D-85BB92331680}"/>
              </a:ext>
            </a:extLst>
          </p:cNvPr>
          <p:cNvSpPr/>
          <p:nvPr/>
        </p:nvSpPr>
        <p:spPr>
          <a:xfrm>
            <a:off x="5451337" y="2123847"/>
            <a:ext cx="1165525" cy="3813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Improves medical sales and retention</a:t>
            </a:r>
          </a:p>
        </p:txBody>
      </p:sp>
      <p:sp>
        <p:nvSpPr>
          <p:cNvPr id="49" name="Rounded Rectangle 58">
            <a:extLst>
              <a:ext uri="{FF2B5EF4-FFF2-40B4-BE49-F238E27FC236}">
                <a16:creationId xmlns:a16="http://schemas.microsoft.com/office/drawing/2014/main" id="{2A2B6981-F5B8-4148-80F8-DCF07ABB9D4F}"/>
              </a:ext>
            </a:extLst>
          </p:cNvPr>
          <p:cNvSpPr/>
          <p:nvPr/>
        </p:nvSpPr>
        <p:spPr>
          <a:xfrm>
            <a:off x="5466243" y="3954905"/>
            <a:ext cx="1150619" cy="4115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Direct deposit for members</a:t>
            </a:r>
          </a:p>
        </p:txBody>
      </p:sp>
      <p:sp>
        <p:nvSpPr>
          <p:cNvPr id="50" name="Rounded Rectangle 58">
            <a:extLst>
              <a:ext uri="{FF2B5EF4-FFF2-40B4-BE49-F238E27FC236}">
                <a16:creationId xmlns:a16="http://schemas.microsoft.com/office/drawing/2014/main" id="{49FD98E6-7FE3-439B-BD99-01D0984742F8}"/>
              </a:ext>
            </a:extLst>
          </p:cNvPr>
          <p:cNvSpPr/>
          <p:nvPr/>
        </p:nvSpPr>
        <p:spPr>
          <a:xfrm>
            <a:off x="5451337" y="2639244"/>
            <a:ext cx="1150619" cy="3476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Improved health for Members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35304" y="3871519"/>
            <a:ext cx="9275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451337" y="3468686"/>
            <a:ext cx="1150619" cy="4261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Online claim submissions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2267606" y="4748703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Product Development</a:t>
            </a:r>
          </a:p>
        </p:txBody>
      </p:sp>
      <p:sp>
        <p:nvSpPr>
          <p:cNvPr id="54" name="Rounded Rectangle 58">
            <a:extLst>
              <a:ext uri="{FF2B5EF4-FFF2-40B4-BE49-F238E27FC236}">
                <a16:creationId xmlns:a16="http://schemas.microsoft.com/office/drawing/2014/main" id="{4666471B-9C4C-49B3-A9CB-1097C8DF20CC}"/>
              </a:ext>
            </a:extLst>
          </p:cNvPr>
          <p:cNvSpPr/>
          <p:nvPr/>
        </p:nvSpPr>
        <p:spPr>
          <a:xfrm>
            <a:off x="731156" y="536979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93F4A803-FA47-45BD-A3F6-303947D006DB}"/>
              </a:ext>
            </a:extLst>
          </p:cNvPr>
          <p:cNvSpPr/>
          <p:nvPr/>
        </p:nvSpPr>
        <p:spPr>
          <a:xfrm>
            <a:off x="7381743" y="4789972"/>
            <a:ext cx="1203980" cy="365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Premium</a:t>
            </a:r>
          </a:p>
        </p:txBody>
      </p:sp>
      <p:sp>
        <p:nvSpPr>
          <p:cNvPr id="58" name="Rounded Rectangle 58">
            <a:extLst>
              <a:ext uri="{FF2B5EF4-FFF2-40B4-BE49-F238E27FC236}">
                <a16:creationId xmlns:a16="http://schemas.microsoft.com/office/drawing/2014/main" id="{884E2D5E-704A-45E3-8233-A3B00D2A9C73}"/>
              </a:ext>
            </a:extLst>
          </p:cNvPr>
          <p:cNvSpPr/>
          <p:nvPr/>
        </p:nvSpPr>
        <p:spPr>
          <a:xfrm>
            <a:off x="5451337" y="3089965"/>
            <a:ext cx="1150619" cy="31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Reducing Medical Costs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7F30762C-FDC9-471A-A982-29842C432188}"/>
              </a:ext>
            </a:extLst>
          </p:cNvPr>
          <p:cNvSpPr/>
          <p:nvPr/>
        </p:nvSpPr>
        <p:spPr>
          <a:xfrm>
            <a:off x="731156" y="2724876"/>
            <a:ext cx="824690" cy="4165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A5133858-DD0B-4B64-A12E-850C27EF17C0}"/>
              </a:ext>
            </a:extLst>
          </p:cNvPr>
          <p:cNvSpPr/>
          <p:nvPr/>
        </p:nvSpPr>
        <p:spPr>
          <a:xfrm>
            <a:off x="1735493" y="3497667"/>
            <a:ext cx="89534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0B1725B-B752-4D2A-AA10-E0F624B3926B}"/>
              </a:ext>
            </a:extLst>
          </p:cNvPr>
          <p:cNvSpPr/>
          <p:nvPr/>
        </p:nvSpPr>
        <p:spPr>
          <a:xfrm>
            <a:off x="3841887" y="2648097"/>
            <a:ext cx="920991" cy="4425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service/act. mgmt.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BA736A46-D770-464B-9398-14745BC0BE44}"/>
              </a:ext>
            </a:extLst>
          </p:cNvPr>
          <p:cNvSpPr/>
          <p:nvPr/>
        </p:nvSpPr>
        <p:spPr>
          <a:xfrm>
            <a:off x="7286337" y="3432279"/>
            <a:ext cx="912201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Portal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F57C73CD-973F-495C-A777-AD2F2F981CAC}"/>
              </a:ext>
            </a:extLst>
          </p:cNvPr>
          <p:cNvSpPr/>
          <p:nvPr/>
        </p:nvSpPr>
        <p:spPr>
          <a:xfrm>
            <a:off x="8435335" y="3441595"/>
            <a:ext cx="806325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6567CF6C-1E1F-4D89-8D3B-CD34AF7EE41D}"/>
              </a:ext>
            </a:extLst>
          </p:cNvPr>
          <p:cNvSpPr/>
          <p:nvPr/>
        </p:nvSpPr>
        <p:spPr>
          <a:xfrm>
            <a:off x="7280343" y="3769749"/>
            <a:ext cx="912201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Email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051B080F-F4EC-4117-81A1-035D05C2FB2B}"/>
              </a:ext>
            </a:extLst>
          </p:cNvPr>
          <p:cNvSpPr/>
          <p:nvPr/>
        </p:nvSpPr>
        <p:spPr>
          <a:xfrm>
            <a:off x="8405603" y="3794177"/>
            <a:ext cx="836057" cy="2978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Fax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3624A5F9-D04E-43A4-AE69-7D3A381C3429}"/>
              </a:ext>
            </a:extLst>
          </p:cNvPr>
          <p:cNvSpPr/>
          <p:nvPr/>
        </p:nvSpPr>
        <p:spPr>
          <a:xfrm>
            <a:off x="7864837" y="4138047"/>
            <a:ext cx="912201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person</a:t>
            </a:r>
          </a:p>
        </p:txBody>
      </p:sp>
      <p:sp>
        <p:nvSpPr>
          <p:cNvPr id="56" name="Rounded Rectangle 58">
            <a:extLst>
              <a:ext uri="{FF2B5EF4-FFF2-40B4-BE49-F238E27FC236}">
                <a16:creationId xmlns:a16="http://schemas.microsoft.com/office/drawing/2014/main" id="{94930D2F-F747-40F2-99A3-CB2299935FC0}"/>
              </a:ext>
            </a:extLst>
          </p:cNvPr>
          <p:cNvSpPr/>
          <p:nvPr/>
        </p:nvSpPr>
        <p:spPr>
          <a:xfrm>
            <a:off x="1735493" y="3951489"/>
            <a:ext cx="90918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Exchanges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932C8A5-6BCE-46BB-8F7C-E05DFE360BAE}"/>
              </a:ext>
            </a:extLst>
          </p:cNvPr>
          <p:cNvSpPr/>
          <p:nvPr/>
        </p:nvSpPr>
        <p:spPr>
          <a:xfrm>
            <a:off x="738880" y="4048649"/>
            <a:ext cx="8141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F0565384-D6E8-4BA5-A6A8-B1924DA23576}"/>
              </a:ext>
            </a:extLst>
          </p:cNvPr>
          <p:cNvSpPr/>
          <p:nvPr/>
        </p:nvSpPr>
        <p:spPr>
          <a:xfrm>
            <a:off x="8380762" y="2170541"/>
            <a:ext cx="824690" cy="4165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F643ED54-11F0-4D2D-98C8-C01A474E08EF}"/>
              </a:ext>
            </a:extLst>
          </p:cNvPr>
          <p:cNvSpPr/>
          <p:nvPr/>
        </p:nvSpPr>
        <p:spPr>
          <a:xfrm>
            <a:off x="8401749" y="2699398"/>
            <a:ext cx="824690" cy="4165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A684C5F-A583-4DE0-87AA-5F9E38E22CAF}"/>
              </a:ext>
            </a:extLst>
          </p:cNvPr>
          <p:cNvSpPr/>
          <p:nvPr/>
        </p:nvSpPr>
        <p:spPr>
          <a:xfrm>
            <a:off x="723231" y="4740864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Marketing/Sales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0B09AF6E-4F14-43EA-8E8A-D27FCC427874}"/>
              </a:ext>
            </a:extLst>
          </p:cNvPr>
          <p:cNvSpPr/>
          <p:nvPr/>
        </p:nvSpPr>
        <p:spPr>
          <a:xfrm>
            <a:off x="2267606" y="536979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General/Admin  Costs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00077F32-5D2B-4D31-8F3E-82A65AD65B9B}"/>
              </a:ext>
            </a:extLst>
          </p:cNvPr>
          <p:cNvSpPr/>
          <p:nvPr/>
        </p:nvSpPr>
        <p:spPr>
          <a:xfrm>
            <a:off x="3863884" y="5410252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Commissions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A3EBE864-64E0-457A-B488-E98EAEF4ACFD}"/>
              </a:ext>
            </a:extLst>
          </p:cNvPr>
          <p:cNvSpPr/>
          <p:nvPr/>
        </p:nvSpPr>
        <p:spPr>
          <a:xfrm>
            <a:off x="3880808" y="4776392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System admin and upgrades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B28F3E5E-FAC5-4128-98D6-3B144F40CB25}"/>
              </a:ext>
            </a:extLst>
          </p:cNvPr>
          <p:cNvSpPr/>
          <p:nvPr/>
        </p:nvSpPr>
        <p:spPr>
          <a:xfrm>
            <a:off x="9322404" y="4758641"/>
            <a:ext cx="1203980" cy="365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Portability Premium</a:t>
            </a: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9ea8bc4d-1db1-4837-b00f-6e616e24289c"/>
    <ds:schemaRef ds:uri="http://purl.org/dc/elements/1.1/"/>
    <ds:schemaRef ds:uri="http://schemas.microsoft.com/office/2006/metadata/properties"/>
    <ds:schemaRef ds:uri="640900fa-8b29-4318-ac43-6b50d10474da"/>
    <ds:schemaRef ds:uri="http://www.w3.org/XML/1998/namespace"/>
    <ds:schemaRef ds:uri="http://purl.org/dc/dcmitype/"/>
    <ds:schemaRef ds:uri="b1cf5257-8992-498b-aff9-2ccb2706890d"/>
    <ds:schemaRef ds:uri="f8f3ac21-d33a-4f17-9d4e-9f9f14b93e81"/>
  </ds:schemaRefs>
</ds:datastoreItem>
</file>

<file path=customXml/itemProps2.xml><?xml version="1.0" encoding="utf-8"?>
<ds:datastoreItem xmlns:ds="http://schemas.openxmlformats.org/officeDocument/2006/customXml" ds:itemID="{C6DFE179-D085-4F94-B1F8-CB22292C0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15111</TotalTime>
  <Words>125</Words>
  <Application>Microsoft Office PowerPoint</Application>
  <PresentationFormat>Widescreen</PresentationFormat>
  <Paragraphs>58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OfficeoftheCTO_theme_100218</vt:lpstr>
      <vt:lpstr>Aetna Voluntary Business Canvas</vt:lpstr>
      <vt:lpstr>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Liu, Lala</cp:lastModifiedBy>
  <cp:revision>728</cp:revision>
  <cp:lastPrinted>2017-04-13T12:11:49Z</cp:lastPrinted>
  <dcterms:created xsi:type="dcterms:W3CDTF">2017-11-30T21:23:10Z</dcterms:created>
  <dcterms:modified xsi:type="dcterms:W3CDTF">2022-03-11T18:13:12Z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1219100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