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3910" autoAdjust="0"/>
  </p:normalViewPr>
  <p:slideViewPr>
    <p:cSldViewPr snapToGrid="0">
      <p:cViewPr>
        <p:scale>
          <a:sx n="100" d="100"/>
          <a:sy n="100" d="100"/>
        </p:scale>
        <p:origin x="72" y="-894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4/16/2019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David Fitzgerald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Behavior Health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March 2019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9" y="3412464"/>
            <a:ext cx="5544845" cy="4387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 – Behavior Health including EAP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6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54177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429957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347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4719" y="1855434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08" y="1864310"/>
            <a:ext cx="2237169" cy="1340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204840"/>
            <a:ext cx="2237169" cy="122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206320"/>
            <a:ext cx="2237169" cy="1225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0079" y="4429957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4" name="Rounded Rectangle 58">
            <a:extLst>
              <a:ext uri="{FF2B5EF4-FFF2-40B4-BE49-F238E27FC236}">
                <a16:creationId xmlns:a16="http://schemas.microsoft.com/office/drawing/2014/main" id="{7EAFFB86-DE27-4C6F-801A-BAA8EAA58730}"/>
              </a:ext>
            </a:extLst>
          </p:cNvPr>
          <p:cNvSpPr/>
          <p:nvPr/>
        </p:nvSpPr>
        <p:spPr>
          <a:xfrm>
            <a:off x="738880" y="2222439"/>
            <a:ext cx="824690" cy="4165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UM Outsource Partners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745213" y="3249267"/>
            <a:ext cx="7839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 Portals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821743" y="2180176"/>
            <a:ext cx="972486" cy="3773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Perform Prior Authorization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855777" y="2647049"/>
            <a:ext cx="912201" cy="40941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Case Planning for Members</a:t>
            </a:r>
          </a:p>
        </p:txBody>
      </p:sp>
      <p:sp>
        <p:nvSpPr>
          <p:cNvPr id="30" name="Rounded Rectangle 58">
            <a:extLst>
              <a:ext uri="{FF2B5EF4-FFF2-40B4-BE49-F238E27FC236}">
                <a16:creationId xmlns:a16="http://schemas.microsoft.com/office/drawing/2014/main" id="{E77304A0-0257-4CE7-8408-5166C8645B4E}"/>
              </a:ext>
            </a:extLst>
          </p:cNvPr>
          <p:cNvSpPr/>
          <p:nvPr/>
        </p:nvSpPr>
        <p:spPr>
          <a:xfrm>
            <a:off x="1757780" y="2222972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Community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843894" y="3466300"/>
            <a:ext cx="867641" cy="3346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 BH Employees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3965245" y="3487842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34" name="Rounded Rectangle 58">
            <a:extLst>
              <a:ext uri="{FF2B5EF4-FFF2-40B4-BE49-F238E27FC236}">
                <a16:creationId xmlns:a16="http://schemas.microsoft.com/office/drawing/2014/main" id="{ECF46DFC-F9AA-4B92-9485-B3C22FA6F0EA}"/>
              </a:ext>
            </a:extLst>
          </p:cNvPr>
          <p:cNvSpPr/>
          <p:nvPr/>
        </p:nvSpPr>
        <p:spPr>
          <a:xfrm>
            <a:off x="8428880" y="2307209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35" name="Rounded Rectangle 58">
            <a:extLst>
              <a:ext uri="{FF2B5EF4-FFF2-40B4-BE49-F238E27FC236}">
                <a16:creationId xmlns:a16="http://schemas.microsoft.com/office/drawing/2014/main" id="{AC924249-1C12-46A8-A067-18C078A91AA0}"/>
              </a:ext>
            </a:extLst>
          </p:cNvPr>
          <p:cNvSpPr/>
          <p:nvPr/>
        </p:nvSpPr>
        <p:spPr>
          <a:xfrm>
            <a:off x="7364519" y="2307210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 Families</a:t>
            </a:r>
          </a:p>
        </p:txBody>
      </p:sp>
      <p:sp>
        <p:nvSpPr>
          <p:cNvPr id="37" name="Rounded Rectangle 58">
            <a:extLst>
              <a:ext uri="{FF2B5EF4-FFF2-40B4-BE49-F238E27FC236}">
                <a16:creationId xmlns:a16="http://schemas.microsoft.com/office/drawing/2014/main" id="{12F5E965-7E90-4805-B181-67BB8A354CD5}"/>
              </a:ext>
            </a:extLst>
          </p:cNvPr>
          <p:cNvSpPr/>
          <p:nvPr/>
        </p:nvSpPr>
        <p:spPr>
          <a:xfrm>
            <a:off x="9639793" y="2213865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39" name="Rounded Rectangle 58">
            <a:extLst>
              <a:ext uri="{FF2B5EF4-FFF2-40B4-BE49-F238E27FC236}">
                <a16:creationId xmlns:a16="http://schemas.microsoft.com/office/drawing/2014/main" id="{C2881326-8C51-40CD-9BD5-82E070D87E20}"/>
              </a:ext>
            </a:extLst>
          </p:cNvPr>
          <p:cNvSpPr/>
          <p:nvPr/>
        </p:nvSpPr>
        <p:spPr>
          <a:xfrm>
            <a:off x="9639793" y="2714860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757780" y="2599388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0A94CDE0-3816-4261-851D-85BB92331680}"/>
              </a:ext>
            </a:extLst>
          </p:cNvPr>
          <p:cNvSpPr/>
          <p:nvPr/>
        </p:nvSpPr>
        <p:spPr>
          <a:xfrm>
            <a:off x="5473465" y="2123847"/>
            <a:ext cx="1065559" cy="3813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Holistic care for Members</a:t>
            </a:r>
          </a:p>
        </p:txBody>
      </p:sp>
      <p:sp>
        <p:nvSpPr>
          <p:cNvPr id="49" name="Rounded Rectangle 58">
            <a:extLst>
              <a:ext uri="{FF2B5EF4-FFF2-40B4-BE49-F238E27FC236}">
                <a16:creationId xmlns:a16="http://schemas.microsoft.com/office/drawing/2014/main" id="{2A2B6981-F5B8-4148-80F8-DCF07ABB9D4F}"/>
              </a:ext>
            </a:extLst>
          </p:cNvPr>
          <p:cNvSpPr/>
          <p:nvPr/>
        </p:nvSpPr>
        <p:spPr>
          <a:xfrm>
            <a:off x="5451337" y="3091008"/>
            <a:ext cx="1096688" cy="2991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Fewer Hospitalizations</a:t>
            </a:r>
          </a:p>
        </p:txBody>
      </p:sp>
      <p:sp>
        <p:nvSpPr>
          <p:cNvPr id="50" name="Rounded Rectangle 58">
            <a:extLst>
              <a:ext uri="{FF2B5EF4-FFF2-40B4-BE49-F238E27FC236}">
                <a16:creationId xmlns:a16="http://schemas.microsoft.com/office/drawing/2014/main" id="{49FD98E6-7FE3-439B-BD99-01D0984742F8}"/>
              </a:ext>
            </a:extLst>
          </p:cNvPr>
          <p:cNvSpPr/>
          <p:nvPr/>
        </p:nvSpPr>
        <p:spPr>
          <a:xfrm>
            <a:off x="5451337" y="2639244"/>
            <a:ext cx="1150619" cy="3476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Improved health for Members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367271" y="3878939"/>
            <a:ext cx="1310671" cy="4261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Influencing Members Behaviors to Improve Health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2563530" y="4801460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Employing Clinicians</a:t>
            </a:r>
          </a:p>
        </p:txBody>
      </p:sp>
      <p:sp>
        <p:nvSpPr>
          <p:cNvPr id="54" name="Rounded Rectangle 58">
            <a:extLst>
              <a:ext uri="{FF2B5EF4-FFF2-40B4-BE49-F238E27FC236}">
                <a16:creationId xmlns:a16="http://schemas.microsoft.com/office/drawing/2014/main" id="{4666471B-9C4C-49B3-A9CB-1097C8DF20CC}"/>
              </a:ext>
            </a:extLst>
          </p:cNvPr>
          <p:cNvSpPr/>
          <p:nvPr/>
        </p:nvSpPr>
        <p:spPr>
          <a:xfrm>
            <a:off x="4203896" y="4784779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Leasing Software/hardware</a:t>
            </a:r>
          </a:p>
        </p:txBody>
      </p:sp>
      <p:sp>
        <p:nvSpPr>
          <p:cNvPr id="58" name="Rounded Rectangle 58">
            <a:extLst>
              <a:ext uri="{FF2B5EF4-FFF2-40B4-BE49-F238E27FC236}">
                <a16:creationId xmlns:a16="http://schemas.microsoft.com/office/drawing/2014/main" id="{884E2D5E-704A-45E3-8233-A3B00D2A9C73}"/>
              </a:ext>
            </a:extLst>
          </p:cNvPr>
          <p:cNvSpPr/>
          <p:nvPr/>
        </p:nvSpPr>
        <p:spPr>
          <a:xfrm>
            <a:off x="5047323" y="3498795"/>
            <a:ext cx="1042756" cy="31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Reducing Medical Costs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7F30762C-FDC9-471A-A982-29842C432188}"/>
              </a:ext>
            </a:extLst>
          </p:cNvPr>
          <p:cNvSpPr/>
          <p:nvPr/>
        </p:nvSpPr>
        <p:spPr>
          <a:xfrm>
            <a:off x="731156" y="2724876"/>
            <a:ext cx="824690" cy="4165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CM Outsource Partners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A5133858-DD0B-4B64-A12E-850C27EF17C0}"/>
              </a:ext>
            </a:extLst>
          </p:cNvPr>
          <p:cNvSpPr/>
          <p:nvPr/>
        </p:nvSpPr>
        <p:spPr>
          <a:xfrm>
            <a:off x="1819085" y="3240579"/>
            <a:ext cx="71033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0B1725B-B752-4D2A-AA10-E0F624B3926B}"/>
              </a:ext>
            </a:extLst>
          </p:cNvPr>
          <p:cNvSpPr/>
          <p:nvPr/>
        </p:nvSpPr>
        <p:spPr>
          <a:xfrm>
            <a:off x="3879269" y="2169750"/>
            <a:ext cx="1002742" cy="4425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Case Planning with Providers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F57C73CD-973F-495C-A777-AD2F2F981CAC}"/>
              </a:ext>
            </a:extLst>
          </p:cNvPr>
          <p:cNvSpPr/>
          <p:nvPr/>
        </p:nvSpPr>
        <p:spPr>
          <a:xfrm>
            <a:off x="8435334" y="3487842"/>
            <a:ext cx="806325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051B080F-F4EC-4117-81A1-035D05C2FB2B}"/>
              </a:ext>
            </a:extLst>
          </p:cNvPr>
          <p:cNvSpPr/>
          <p:nvPr/>
        </p:nvSpPr>
        <p:spPr>
          <a:xfrm>
            <a:off x="7331819" y="3464287"/>
            <a:ext cx="836057" cy="2978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Brokers 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E261BE5F-8AEE-4AB5-937E-919A4B395D14}"/>
              </a:ext>
            </a:extLst>
          </p:cNvPr>
          <p:cNvSpPr/>
          <p:nvPr/>
        </p:nvSpPr>
        <p:spPr>
          <a:xfrm>
            <a:off x="8350424" y="4820596"/>
            <a:ext cx="976146" cy="3973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 Purchase (buy-ups)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6BC07763-6C33-4918-A6B0-A21C4D9A7CE4}"/>
              </a:ext>
            </a:extLst>
          </p:cNvPr>
          <p:cNvSpPr/>
          <p:nvPr/>
        </p:nvSpPr>
        <p:spPr>
          <a:xfrm>
            <a:off x="778567" y="4808421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Operations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FA6912CA-7B22-4FCA-8F63-070588D0B552}"/>
              </a:ext>
            </a:extLst>
          </p:cNvPr>
          <p:cNvSpPr/>
          <p:nvPr/>
        </p:nvSpPr>
        <p:spPr>
          <a:xfrm>
            <a:off x="3861193" y="2682022"/>
            <a:ext cx="1002742" cy="3491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Claim Adjudication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CD3DA132-AB44-418F-9C53-E6A656C42739}"/>
              </a:ext>
            </a:extLst>
          </p:cNvPr>
          <p:cNvSpPr/>
          <p:nvPr/>
        </p:nvSpPr>
        <p:spPr>
          <a:xfrm>
            <a:off x="2843893" y="3907823"/>
            <a:ext cx="867641" cy="3346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 Network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38B14349-20AF-4338-8254-BFCB8826E01C}"/>
              </a:ext>
            </a:extLst>
          </p:cNvPr>
          <p:cNvSpPr/>
          <p:nvPr/>
        </p:nvSpPr>
        <p:spPr>
          <a:xfrm>
            <a:off x="3925197" y="3917921"/>
            <a:ext cx="867641" cy="3346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Technology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Platform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314E352A-B242-4268-ADF9-ED6E555E266D}"/>
              </a:ext>
            </a:extLst>
          </p:cNvPr>
          <p:cNvSpPr/>
          <p:nvPr/>
        </p:nvSpPr>
        <p:spPr>
          <a:xfrm>
            <a:off x="7331819" y="3917921"/>
            <a:ext cx="836057" cy="2978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0398EBAE-6DCF-4D40-B5A5-7B2DB2D10725}"/>
              </a:ext>
            </a:extLst>
          </p:cNvPr>
          <p:cNvSpPr/>
          <p:nvPr/>
        </p:nvSpPr>
        <p:spPr>
          <a:xfrm>
            <a:off x="6177930" y="3487842"/>
            <a:ext cx="982555" cy="31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Substance Abuse</a:t>
            </a: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ea8bc4d-1db1-4837-b00f-6e616e24289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BCB445-9D50-43E4-9E74-86854CDAA2D9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42279</TotalTime>
  <Words>115</Words>
  <Application>Microsoft Office PowerPoint</Application>
  <PresentationFormat>Widescreen</PresentationFormat>
  <Paragraphs>49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Domaine Display</vt:lpstr>
      <vt:lpstr>Lucida Grande</vt:lpstr>
      <vt:lpstr>Open Sans</vt:lpstr>
      <vt:lpstr>Open Sans Light</vt:lpstr>
      <vt:lpstr>OfficeoftheCTO_theme_100218</vt:lpstr>
      <vt:lpstr>think-cell Slide</vt:lpstr>
      <vt:lpstr>Behavior Health Canvas</vt:lpstr>
      <vt:lpstr>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Fitzgerald, David</cp:lastModifiedBy>
  <cp:revision>723</cp:revision>
  <cp:lastPrinted>2017-04-13T12:11:49Z</cp:lastPrinted>
  <dcterms:created xsi:type="dcterms:W3CDTF">2017-11-30T21:23:10Z</dcterms:created>
  <dcterms:modified xsi:type="dcterms:W3CDTF">2019-04-22T14:05:42Z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294300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